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DFF9-FD03-FA0D-BFB8-30DC71DCE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59E32-0AA9-9931-1C4E-DDC73D9B9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AD96-4A9A-BE35-3241-A3F6E012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6079-69C6-6FFD-C835-0C20353C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7F6F-E849-6197-301B-D52B635B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783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6E62-5E99-F408-20DD-DDBFD0B8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DAF6F-1AE4-C96B-5092-4CB23E22E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8F2A3-4146-B6F1-DFA7-5A04E2D0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3EB7-ECCA-F332-8350-64109D47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29D98-AFD0-18F4-E9D3-64DDA5D6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196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67047-7CED-B0AF-1A65-E7090826D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9F11D-3C15-713B-B02C-02B3E074D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DDCD3-48EC-7F95-562B-A2245A9D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7EFC2-D2B6-6780-2CAE-CD031000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4CE50-7DF1-C00B-97ED-A77DF368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199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E1E82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9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18BB-40AF-6A5B-F401-138940A6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C79FF-A6E9-464E-1EA3-DC39A9138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0AE7-A559-7C96-D004-8D88B98B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88C15-A6CB-59F2-E90E-61A04D42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D63AC-A1A1-2BBF-0CEB-3EC0FBF8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453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9E27-42C5-1B4A-7DB1-BA629258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EB9DA-2A43-5AC5-7309-1F69C6894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DDC35-831D-36F9-087A-854EBB6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8C777-B703-E624-C70E-9F8F28FB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EA3A9-2F93-A419-897A-AA7E6A50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863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F16B-CA0A-7C34-072B-B1C2DA3A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8939-149A-A93A-B246-8033D352B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B8939-DFD1-0AF3-C024-50670F254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D8D09-3DAF-9A83-7E15-FDC31F3A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6EA14-ADC3-D5DE-58C8-351FCD7D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910A8-07A2-6CBF-86BD-8BE62EA8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11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0627-8254-CC65-B494-E795F184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EB458-50B4-A856-6F5F-D5BFC211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475ED-710F-3086-73D1-6606C4D95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12F7BF-37A8-50CC-C728-3D342C5CB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859EE-5F32-DB3B-7A7C-16F8FF896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4E029B-8578-4243-5D69-EF6E7990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1E46-1E7F-C1B3-5CC2-7FE6A0AC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8B455-5622-C865-0A06-DB241B72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653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0826-B1B1-04B0-397D-E353F56D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F1486-7CF9-00DE-5B42-64F7BEA8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7D624B-E5A7-1975-6869-AF3EB24B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0B49C-E5FC-6465-E51D-43E42715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29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670E1-4BD4-E4AC-AD6D-6B85A00C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92A4D-13C6-008F-D436-2B0FDF85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E87EA-A462-0577-996A-50A4F541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954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52E14-9393-4372-CF5B-128AF30A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2F1F-0272-397C-F809-2F6C6808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1D792-BB51-3F72-AFA1-797A8C3D7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39DD-A98B-1C55-0AE1-66BDE732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63F2F-3E92-6547-687C-F32CBBF21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662EC-C2DA-7739-5D03-A83C6D23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931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7641-7B81-5AA5-0581-D9E20ABD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A0E70-5C88-70A7-A780-113B01D344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95D1C-055E-712C-464F-24634D2B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69BDE-CE44-DA4E-65EE-FF17BE55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3468E-A812-85F9-A815-0EED257F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C54CC-EAD0-FDD3-1E79-C80EE66A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6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38B1A-148C-6CF1-B511-87CDCDFA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7B1A4-2A3F-2B49-4033-FF6107FF8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A662-7B6C-5A35-AD96-041711D7F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C1483-E6C3-9478-1231-CB3936E5A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05F1-527F-F21E-06D7-AE84D5D4E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75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8.png"/><Relationship Id="rId7" Type="http://schemas.openxmlformats.org/officeDocument/2006/relationships/image" Target="../media/image6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hh0RO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6387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0976" y="0"/>
              <a:ext cx="573024" cy="685799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77008" y="1425067"/>
            <a:ext cx="5723890" cy="122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ts val="5745"/>
              </a:lnSpc>
              <a:spcBef>
                <a:spcPts val="95"/>
              </a:spcBef>
            </a:pPr>
            <a:r>
              <a:rPr sz="4900" spc="-80" dirty="0">
                <a:noFill/>
              </a:rPr>
              <a:t>Tutorial </a:t>
            </a:r>
            <a:r>
              <a:rPr sz="4900" spc="-40" dirty="0">
                <a:noFill/>
              </a:rPr>
              <a:t>Meeting</a:t>
            </a:r>
            <a:r>
              <a:rPr sz="4900" spc="-120" dirty="0">
                <a:noFill/>
              </a:rPr>
              <a:t> </a:t>
            </a:r>
            <a:r>
              <a:rPr sz="4900" spc="-25" dirty="0">
                <a:noFill/>
              </a:rPr>
              <a:t>#2</a:t>
            </a:r>
            <a:endParaRPr sz="4900" dirty="0">
              <a:noFill/>
            </a:endParaRPr>
          </a:p>
          <a:p>
            <a:pPr algn="ctr">
              <a:lnSpc>
                <a:spcPts val="3704"/>
              </a:lnSpc>
            </a:pPr>
            <a:r>
              <a:rPr sz="3200" spc="-40" dirty="0">
                <a:noFill/>
              </a:rPr>
              <a:t>Data</a:t>
            </a:r>
            <a:r>
              <a:rPr sz="3200" spc="-80" dirty="0">
                <a:noFill/>
              </a:rPr>
              <a:t> </a:t>
            </a:r>
            <a:r>
              <a:rPr sz="3200" spc="-20" dirty="0">
                <a:noFill/>
              </a:rPr>
              <a:t>Science</a:t>
            </a:r>
            <a:r>
              <a:rPr sz="3200" spc="-85" dirty="0">
                <a:noFill/>
              </a:rPr>
              <a:t> </a:t>
            </a:r>
            <a:r>
              <a:rPr sz="3200" spc="-15" dirty="0">
                <a:noFill/>
              </a:rPr>
              <a:t>and</a:t>
            </a:r>
            <a:r>
              <a:rPr sz="3200" spc="-65" dirty="0">
                <a:noFill/>
              </a:rPr>
              <a:t> </a:t>
            </a:r>
            <a:r>
              <a:rPr sz="3200" spc="-25" dirty="0">
                <a:noFill/>
              </a:rPr>
              <a:t>Machine</a:t>
            </a:r>
            <a:r>
              <a:rPr sz="3200" spc="-80" dirty="0">
                <a:noFill/>
              </a:rPr>
              <a:t> </a:t>
            </a:r>
            <a:r>
              <a:rPr sz="3200" spc="-20" dirty="0">
                <a:noFill/>
              </a:rPr>
              <a:t>Learning</a:t>
            </a:r>
            <a:endParaRPr sz="3200" dirty="0">
              <a:noFill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539239" y="3061716"/>
            <a:ext cx="6633209" cy="2038350"/>
            <a:chOff x="1539239" y="3061716"/>
            <a:chExt cx="6633209" cy="20383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3061716"/>
              <a:ext cx="1928622" cy="13662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5388" y="3061716"/>
              <a:ext cx="992886" cy="13662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2839" y="3061716"/>
              <a:ext cx="3813810" cy="13662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9239" y="3733800"/>
              <a:ext cx="6633209" cy="136626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911476" y="3208400"/>
            <a:ext cx="5858510" cy="14439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indent="822960">
              <a:lnSpc>
                <a:spcPts val="5290"/>
              </a:lnSpc>
              <a:spcBef>
                <a:spcPts val="760"/>
              </a:spcBef>
            </a:pPr>
            <a:r>
              <a:rPr sz="4900" spc="-50" dirty="0">
                <a:noFill/>
                <a:latin typeface="Calibri Light"/>
                <a:cs typeface="Calibri Light"/>
              </a:rPr>
              <a:t>Map-Reduce </a:t>
            </a:r>
            <a:r>
              <a:rPr sz="4900" spc="-30" dirty="0">
                <a:noFill/>
                <a:latin typeface="Calibri Light"/>
                <a:cs typeface="Calibri Light"/>
              </a:rPr>
              <a:t>and </a:t>
            </a:r>
            <a:r>
              <a:rPr sz="4900" spc="-25" dirty="0">
                <a:noFill/>
                <a:latin typeface="Calibri Light"/>
                <a:cs typeface="Calibri Light"/>
              </a:rPr>
              <a:t> the</a:t>
            </a:r>
            <a:r>
              <a:rPr sz="4900" spc="-95" dirty="0">
                <a:noFill/>
                <a:latin typeface="Calibri Light"/>
                <a:cs typeface="Calibri Light"/>
              </a:rPr>
              <a:t> </a:t>
            </a:r>
            <a:r>
              <a:rPr sz="4900" spc="-40" dirty="0">
                <a:noFill/>
                <a:latin typeface="Calibri Light"/>
                <a:cs typeface="Calibri Light"/>
              </a:rPr>
              <a:t>New</a:t>
            </a:r>
            <a:r>
              <a:rPr sz="4900" spc="-125" dirty="0">
                <a:noFill/>
                <a:latin typeface="Calibri Light"/>
                <a:cs typeface="Calibri Light"/>
              </a:rPr>
              <a:t> </a:t>
            </a:r>
            <a:r>
              <a:rPr sz="4900" spc="-50" dirty="0">
                <a:noFill/>
                <a:latin typeface="Calibri Light"/>
                <a:cs typeface="Calibri Light"/>
              </a:rPr>
              <a:t>Software</a:t>
            </a:r>
            <a:r>
              <a:rPr sz="4900" spc="-114" dirty="0">
                <a:noFill/>
                <a:latin typeface="Calibri Light"/>
                <a:cs typeface="Calibri Light"/>
              </a:rPr>
              <a:t> </a:t>
            </a:r>
            <a:r>
              <a:rPr sz="4900" spc="-45" dirty="0">
                <a:noFill/>
                <a:latin typeface="Calibri Light"/>
                <a:cs typeface="Calibri Light"/>
              </a:rPr>
              <a:t>Stack</a:t>
            </a:r>
            <a:endParaRPr sz="4900" dirty="0">
              <a:noFill/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3000" y="4876800"/>
            <a:ext cx="7239000" cy="7899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lang="el-GR" sz="1800" b="1" spc="-5" dirty="0">
                <a:latin typeface="Times New Roman"/>
                <a:cs typeface="Times New Roman"/>
              </a:rPr>
              <a:t>Περικλής Ανδρίτσος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405630" cy="843915"/>
            <a:chOff x="483108" y="653795"/>
            <a:chExt cx="440563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317498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972" y="653795"/>
              <a:ext cx="614934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272" y="653795"/>
              <a:ext cx="3473958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934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Large-scale</a:t>
            </a:r>
            <a:r>
              <a:rPr sz="3000" spc="-114" dirty="0"/>
              <a:t> </a:t>
            </a:r>
            <a:r>
              <a:rPr sz="3000" spc="-25" dirty="0"/>
              <a:t>Computing</a:t>
            </a:r>
            <a:r>
              <a:rPr sz="3000" spc="-110" dirty="0"/>
              <a:t> </a:t>
            </a:r>
            <a:r>
              <a:rPr sz="3000" spc="-10" dirty="0"/>
              <a:t>(2)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07542" y="1810258"/>
            <a:ext cx="7593330" cy="285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Problem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#1: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nodes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fail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 </a:t>
            </a:r>
            <a:r>
              <a:rPr sz="2100" spc="-5" dirty="0">
                <a:latin typeface="Calibri"/>
                <a:cs typeface="Calibri"/>
              </a:rPr>
              <a:t>such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rate,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how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we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make</a:t>
            </a:r>
            <a:r>
              <a:rPr sz="2100" spc="-10" dirty="0">
                <a:latin typeface="Calibri"/>
                <a:cs typeface="Calibri"/>
              </a:rPr>
              <a:t> sure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15" dirty="0">
                <a:latin typeface="Calibri"/>
                <a:cs typeface="Calibri"/>
              </a:rPr>
              <a:t>stored </a:t>
            </a:r>
            <a:r>
              <a:rPr sz="2100" spc="-25" dirty="0">
                <a:latin typeface="Calibri"/>
                <a:cs typeface="Calibri"/>
              </a:rPr>
              <a:t>PERSISTENTLY</a:t>
            </a:r>
            <a:endParaRPr sz="2100">
              <a:latin typeface="Calibri"/>
              <a:cs typeface="Calibri"/>
            </a:endParaRPr>
          </a:p>
          <a:p>
            <a:pPr marL="527685" marR="164465" lvl="1" indent="-172720">
              <a:lnSpc>
                <a:spcPts val="1939"/>
              </a:lnSpc>
              <a:spcBef>
                <a:spcPts val="45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i.e.,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guaranteed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5" dirty="0">
                <a:latin typeface="Calibri"/>
                <a:cs typeface="Calibri"/>
              </a:rPr>
              <a:t> (or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copies)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if machines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store</a:t>
            </a:r>
            <a:r>
              <a:rPr sz="1800" dirty="0">
                <a:latin typeface="Calibri"/>
                <a:cs typeface="Calibri"/>
              </a:rPr>
              <a:t> it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fail.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What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nodes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fail</a:t>
            </a:r>
            <a:r>
              <a:rPr sz="2100" spc="-5" dirty="0">
                <a:latin typeface="Calibri"/>
                <a:cs typeface="Calibri"/>
              </a:rPr>
              <a:t> during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long-running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process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what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 </a:t>
            </a:r>
            <a:r>
              <a:rPr sz="2100" spc="-15" dirty="0">
                <a:latin typeface="Calibri"/>
                <a:cs typeface="Calibri"/>
              </a:rPr>
              <a:t>we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 </a:t>
            </a:r>
            <a:r>
              <a:rPr sz="2100" dirty="0">
                <a:latin typeface="Calibri"/>
                <a:cs typeface="Calibri"/>
              </a:rPr>
              <a:t>?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E.g.,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restart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</a:t>
            </a:r>
            <a:r>
              <a:rPr sz="1800" dirty="0">
                <a:latin typeface="Calibri"/>
                <a:cs typeface="Calibri"/>
              </a:rPr>
              <a:t> all </a:t>
            </a:r>
            <a:r>
              <a:rPr sz="1800" spc="-10" dirty="0">
                <a:latin typeface="Calibri"/>
                <a:cs typeface="Calibri"/>
              </a:rPr>
              <a:t>over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again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Solution: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new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infrastructure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that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”hides”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</a:t>
            </a:r>
            <a:r>
              <a:rPr sz="2100" spc="-5" dirty="0">
                <a:latin typeface="Calibri"/>
                <a:cs typeface="Calibri"/>
              </a:rPr>
              <a:t> these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failures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405630" cy="843915"/>
            <a:chOff x="483108" y="653795"/>
            <a:chExt cx="440563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317498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972" y="653795"/>
              <a:ext cx="614934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272" y="653795"/>
              <a:ext cx="3473958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934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Large-scale</a:t>
            </a:r>
            <a:r>
              <a:rPr sz="3000" spc="-114" dirty="0"/>
              <a:t> </a:t>
            </a:r>
            <a:r>
              <a:rPr sz="3000" spc="-25" dirty="0"/>
              <a:t>Computing</a:t>
            </a:r>
            <a:r>
              <a:rPr sz="3000" spc="-110" dirty="0"/>
              <a:t> </a:t>
            </a:r>
            <a:r>
              <a:rPr sz="3000" spc="-10" dirty="0"/>
              <a:t>(3)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07542" y="1780427"/>
            <a:ext cx="7593330" cy="250380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Problem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#2: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Network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Bottleneck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5" dirty="0">
                <a:latin typeface="Calibri"/>
                <a:cs typeface="Calibri"/>
              </a:rPr>
              <a:t>bandwidth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Gbps,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10TB </a:t>
            </a:r>
            <a:r>
              <a:rPr sz="1800" spc="-20" dirty="0">
                <a:latin typeface="Calibri"/>
                <a:cs typeface="Calibri"/>
              </a:rPr>
              <a:t>takes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~1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day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typical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applications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-5" dirty="0">
                <a:latin typeface="Calibri"/>
                <a:cs typeface="Calibri"/>
              </a:rPr>
              <a:t> moves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around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analyzed</a:t>
            </a:r>
            <a:endParaRPr sz="1800">
              <a:latin typeface="Calibri"/>
              <a:cs typeface="Calibri"/>
            </a:endParaRPr>
          </a:p>
          <a:p>
            <a:pPr marL="527685" marR="5080" lvl="1" indent="-172720">
              <a:lnSpc>
                <a:spcPts val="1939"/>
              </a:lnSpc>
              <a:spcBef>
                <a:spcPts val="43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our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should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enormous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amounts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thousands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servers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prohibitive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Solution: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new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framework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that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doesn’t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move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around </a:t>
            </a:r>
            <a:r>
              <a:rPr sz="2100" dirty="0">
                <a:latin typeface="Calibri"/>
                <a:cs typeface="Calibri"/>
              </a:rPr>
              <a:t>!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my</a:t>
            </a:r>
            <a:r>
              <a:rPr sz="1800" spc="-5" dirty="0">
                <a:latin typeface="Calibri"/>
                <a:cs typeface="Calibri"/>
              </a:rPr>
              <a:t> opinion: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big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beauty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MapReduce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!!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377690" cy="843915"/>
            <a:chOff x="483108" y="653795"/>
            <a:chExt cx="437769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1910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653795"/>
              <a:ext cx="3573018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90715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Map-Reduce</a:t>
            </a:r>
            <a:r>
              <a:rPr sz="3000" spc="-100" dirty="0"/>
              <a:t> </a:t>
            </a:r>
            <a:r>
              <a:rPr sz="3000" spc="-20" dirty="0"/>
              <a:t>(Section</a:t>
            </a:r>
            <a:r>
              <a:rPr sz="3000" spc="-100" dirty="0"/>
              <a:t> </a:t>
            </a:r>
            <a:r>
              <a:rPr sz="3000" spc="-15" dirty="0"/>
              <a:t>2.2)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707542" y="1810258"/>
            <a:ext cx="7513320" cy="296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It </a:t>
            </a:r>
            <a:r>
              <a:rPr sz="2100" spc="-10" dirty="0">
                <a:latin typeface="Calibri"/>
                <a:cs typeface="Calibri"/>
              </a:rPr>
              <a:t>addresses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previously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mentioned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problems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following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ways: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850">
              <a:latin typeface="Calibri"/>
              <a:cs typeface="Calibri"/>
            </a:endParaRPr>
          </a:p>
          <a:p>
            <a:pPr marL="527685" marR="5080" lvl="1" indent="-172720">
              <a:lnSpc>
                <a:spcPts val="1939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Stores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redundantly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multiple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(computers)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persistence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availability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527685" lvl="1" indent="-172720">
              <a:lnSpc>
                <a:spcPts val="2055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Move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computation</a:t>
            </a:r>
            <a:r>
              <a:rPr sz="18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close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minimize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movement.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dirty="0">
                <a:latin typeface="Calibri"/>
                <a:cs typeface="Calibri"/>
              </a:rPr>
              <a:t> is a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simple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yet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powerful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Calibri"/>
              <a:cs typeface="Calibri"/>
            </a:endParaRPr>
          </a:p>
          <a:p>
            <a:pPr marL="527685" marR="793115" lvl="1" indent="-172720">
              <a:lnSpc>
                <a:spcPts val="1939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Simple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programming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non-savvy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programmers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implement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118866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26479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Idea</a:t>
            </a:r>
            <a:r>
              <a:rPr sz="3000" spc="-100" dirty="0"/>
              <a:t> </a:t>
            </a:r>
            <a:r>
              <a:rPr sz="3000" spc="-15" dirty="0"/>
              <a:t>and</a:t>
            </a:r>
            <a:r>
              <a:rPr sz="3000" spc="-100" dirty="0"/>
              <a:t> </a:t>
            </a:r>
            <a:r>
              <a:rPr sz="3000" spc="-20" dirty="0"/>
              <a:t>Solution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1809" y="1439222"/>
            <a:ext cx="5287010" cy="349885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Issue:</a:t>
            </a:r>
            <a:r>
              <a:rPr sz="2100" b="1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Copying</a:t>
            </a:r>
            <a:r>
              <a:rPr sz="2100" b="1" spc="-15" dirty="0">
                <a:latin typeface="Calibri"/>
                <a:cs typeface="Calibri"/>
              </a:rPr>
              <a:t> data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over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network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takes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time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Idea: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Bring</a:t>
            </a:r>
            <a:r>
              <a:rPr sz="1800" spc="-10" dirty="0">
                <a:latin typeface="Calibri"/>
                <a:cs typeface="Calibri"/>
              </a:rPr>
              <a:t> computation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close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Store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multiple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reliability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Map-reduce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00FF"/>
                </a:solidFill>
                <a:latin typeface="Calibri"/>
                <a:cs typeface="Calibri"/>
              </a:rPr>
              <a:t>addresses</a:t>
            </a:r>
            <a:r>
              <a:rPr sz="2100" dirty="0">
                <a:solidFill>
                  <a:srgbClr val="0000FF"/>
                </a:solidFill>
                <a:latin typeface="Calibri"/>
                <a:cs typeface="Calibri"/>
              </a:rPr>
              <a:t> these</a:t>
            </a:r>
            <a:r>
              <a:rPr sz="21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libri"/>
                <a:cs typeface="Calibri"/>
              </a:rPr>
              <a:t>problems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Google’s </a:t>
            </a:r>
            <a:r>
              <a:rPr sz="1800" spc="-10" dirty="0">
                <a:latin typeface="Calibri"/>
                <a:cs typeface="Calibri"/>
              </a:rPr>
              <a:t>computational/data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manipulation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Elegant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</a:t>
            </a:r>
            <a:r>
              <a:rPr sz="1800" spc="-5" dirty="0">
                <a:latin typeface="Calibri"/>
                <a:cs typeface="Calibri"/>
              </a:rPr>
              <a:t> 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15" dirty="0">
                <a:solidFill>
                  <a:srgbClr val="D50092"/>
                </a:solidFill>
                <a:latin typeface="Calibri"/>
                <a:cs typeface="Calibri"/>
              </a:rPr>
              <a:t>Storage</a:t>
            </a:r>
            <a:r>
              <a:rPr sz="1800" b="1" spc="-3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50092"/>
                </a:solidFill>
                <a:latin typeface="Calibri"/>
                <a:cs typeface="Calibri"/>
              </a:rPr>
              <a:t>Infrastructure</a:t>
            </a:r>
            <a:r>
              <a:rPr sz="1800" b="1" spc="-3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50092"/>
                </a:solidFill>
                <a:latin typeface="Calibri"/>
                <a:cs typeface="Calibri"/>
              </a:rPr>
              <a:t>–</a:t>
            </a:r>
            <a:r>
              <a:rPr sz="1800" b="1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50092"/>
                </a:solidFill>
                <a:latin typeface="Calibri"/>
                <a:cs typeface="Calibri"/>
              </a:rPr>
              <a:t>File</a:t>
            </a:r>
            <a:r>
              <a:rPr sz="1800" b="1" spc="-2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D50092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dirty="0">
                <a:latin typeface="Calibri"/>
                <a:cs typeface="Calibri"/>
              </a:rPr>
              <a:t>Google: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GFS.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Hadoop: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HDFS</a:t>
            </a:r>
            <a:endParaRPr sz="15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10" dirty="0">
                <a:solidFill>
                  <a:srgbClr val="D50092"/>
                </a:solidFill>
                <a:latin typeface="Calibri"/>
                <a:cs typeface="Calibri"/>
              </a:rPr>
              <a:t>Programming</a:t>
            </a:r>
            <a:r>
              <a:rPr sz="1800" b="1" spc="-4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50092"/>
                </a:solidFill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5" dirty="0">
                <a:latin typeface="Calibri"/>
                <a:cs typeface="Calibri"/>
              </a:rPr>
              <a:t>Map-Reduce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784854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3159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Storage</a:t>
            </a:r>
            <a:r>
              <a:rPr sz="3000" spc="-125" dirty="0"/>
              <a:t> </a:t>
            </a:r>
            <a:r>
              <a:rPr sz="3000" spc="-35" dirty="0"/>
              <a:t>Infrastructure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5080000" cy="3415029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rgbClr val="A4A4A4"/>
                </a:solidFill>
                <a:latin typeface="Calibri"/>
                <a:cs typeface="Calibri"/>
              </a:rPr>
              <a:t>Problem: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nodes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fail,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how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store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persistently?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Answer: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5" dirty="0">
                <a:solidFill>
                  <a:srgbClr val="EC7C30"/>
                </a:solidFill>
                <a:latin typeface="Calibri"/>
                <a:cs typeface="Calibri"/>
              </a:rPr>
              <a:t>Distributed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File</a:t>
            </a:r>
            <a:r>
              <a:rPr sz="18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System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(redundant</a:t>
            </a:r>
            <a:r>
              <a:rPr sz="18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storage):</a:t>
            </a:r>
            <a:endParaRPr sz="180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5" dirty="0">
                <a:latin typeface="Calibri"/>
                <a:cs typeface="Calibri"/>
              </a:rPr>
              <a:t>Provides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global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file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namespace</a:t>
            </a:r>
            <a:endParaRPr sz="150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5" dirty="0">
                <a:latin typeface="Calibri"/>
                <a:cs typeface="Calibri"/>
              </a:rPr>
              <a:t>Implementations: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Google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GFS;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Hadoop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HDFS;</a:t>
            </a:r>
            <a:endParaRPr sz="150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10" dirty="0">
                <a:latin typeface="Calibri"/>
                <a:cs typeface="Calibri"/>
              </a:rPr>
              <a:t>Stores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each </a:t>
            </a:r>
            <a:r>
              <a:rPr sz="1500" spc="-15" dirty="0">
                <a:latin typeface="Calibri"/>
                <a:cs typeface="Calibri"/>
              </a:rPr>
              <a:t>data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piece multiple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times </a:t>
            </a:r>
            <a:r>
              <a:rPr sz="1500" spc="-5" dirty="0">
                <a:latin typeface="Calibri"/>
                <a:cs typeface="Calibri"/>
              </a:rPr>
              <a:t>across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servers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Typical</a:t>
            </a:r>
            <a:r>
              <a:rPr sz="2100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usage </a:t>
            </a:r>
            <a:r>
              <a:rPr sz="2100" b="1" spc="-15" dirty="0">
                <a:solidFill>
                  <a:srgbClr val="FFC000"/>
                </a:solidFill>
                <a:latin typeface="Calibri"/>
                <a:cs typeface="Calibri"/>
              </a:rPr>
              <a:t>pattern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Huge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files (100s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GB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TB)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5" dirty="0">
                <a:latin typeface="Calibri"/>
                <a:cs typeface="Calibri"/>
              </a:rPr>
              <a:t>rarely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updated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(e.g. </a:t>
            </a:r>
            <a:r>
              <a:rPr sz="1800" spc="-10" dirty="0">
                <a:latin typeface="Calibri"/>
                <a:cs typeface="Calibri"/>
              </a:rPr>
              <a:t>storing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URLs)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Reads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appends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923538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458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Distributed</a:t>
            </a:r>
            <a:r>
              <a:rPr sz="3000" spc="-100" dirty="0"/>
              <a:t> </a:t>
            </a:r>
            <a:r>
              <a:rPr sz="3000" spc="-10" dirty="0"/>
              <a:t>File</a:t>
            </a:r>
            <a:r>
              <a:rPr sz="3000" spc="-95" dirty="0"/>
              <a:t> </a:t>
            </a:r>
            <a:r>
              <a:rPr sz="3000" spc="-40" dirty="0"/>
              <a:t>System</a:t>
            </a:r>
            <a:endParaRPr sz="300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42060"/>
            <a:ext cx="5148580" cy="14935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Reliable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distributed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file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system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Data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kept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 </a:t>
            </a:r>
            <a:r>
              <a:rPr sz="2100" spc="-20" dirty="0">
                <a:latin typeface="Calibri"/>
                <a:cs typeface="Calibri"/>
              </a:rPr>
              <a:t>“chunks”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spread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across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machines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Each </a:t>
            </a:r>
            <a:r>
              <a:rPr sz="2100" dirty="0">
                <a:latin typeface="Calibri"/>
                <a:cs typeface="Calibri"/>
              </a:rPr>
              <a:t>chunk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A4A4A4"/>
                </a:solidFill>
                <a:latin typeface="Calibri"/>
                <a:cs typeface="Calibri"/>
              </a:rPr>
              <a:t>replicated 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different</a:t>
            </a:r>
            <a:r>
              <a:rPr sz="2100" dirty="0">
                <a:latin typeface="Calibri"/>
                <a:cs typeface="Calibri"/>
              </a:rPr>
              <a:t> machines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Seamless</a:t>
            </a:r>
            <a:r>
              <a:rPr sz="1800" spc="-10" dirty="0">
                <a:latin typeface="Calibri"/>
                <a:cs typeface="Calibri"/>
              </a:rPr>
              <a:t> recovery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disk or machine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failure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7572" y="3962400"/>
            <a:ext cx="523240" cy="393700"/>
          </a:xfrm>
          <a:prstGeom prst="rect">
            <a:avLst/>
          </a:prstGeom>
          <a:solidFill>
            <a:srgbClr val="FFFF00"/>
          </a:solidFill>
          <a:ln w="1012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7172" y="3957828"/>
            <a:ext cx="554990" cy="393700"/>
          </a:xfrm>
          <a:prstGeom prst="rect">
            <a:avLst/>
          </a:prstGeom>
          <a:solidFill>
            <a:srgbClr val="FF9900"/>
          </a:solidFill>
          <a:ln w="1012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7172" y="4498847"/>
            <a:ext cx="533400" cy="393700"/>
          </a:xfrm>
          <a:prstGeom prst="rect">
            <a:avLst/>
          </a:prstGeom>
          <a:solidFill>
            <a:srgbClr val="C0C0C0"/>
          </a:solidFill>
          <a:ln w="10122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9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7572" y="4495800"/>
            <a:ext cx="523240" cy="393700"/>
          </a:xfrm>
          <a:prstGeom prst="rect">
            <a:avLst/>
          </a:prstGeom>
          <a:solidFill>
            <a:srgbClr val="99CCFF"/>
          </a:solidFill>
          <a:ln w="1012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9274" y="3886961"/>
            <a:ext cx="1318260" cy="1069975"/>
          </a:xfrm>
          <a:custGeom>
            <a:avLst/>
            <a:gdLst/>
            <a:ahLst/>
            <a:cxnLst/>
            <a:rect l="l" t="t" r="r" b="b"/>
            <a:pathLst>
              <a:path w="1318260" h="1069975">
                <a:moveTo>
                  <a:pt x="0" y="1524"/>
                </a:moveTo>
                <a:lnTo>
                  <a:pt x="0" y="762"/>
                </a:lnTo>
                <a:lnTo>
                  <a:pt x="711" y="0"/>
                </a:lnTo>
                <a:lnTo>
                  <a:pt x="1587" y="0"/>
                </a:lnTo>
                <a:lnTo>
                  <a:pt x="1316736" y="0"/>
                </a:lnTo>
                <a:lnTo>
                  <a:pt x="1317498" y="0"/>
                </a:lnTo>
                <a:lnTo>
                  <a:pt x="1318259" y="762"/>
                </a:lnTo>
                <a:lnTo>
                  <a:pt x="1318259" y="1524"/>
                </a:lnTo>
                <a:lnTo>
                  <a:pt x="1318259" y="1068324"/>
                </a:lnTo>
                <a:lnTo>
                  <a:pt x="1318259" y="1069086"/>
                </a:lnTo>
                <a:lnTo>
                  <a:pt x="1317498" y="1069848"/>
                </a:lnTo>
                <a:lnTo>
                  <a:pt x="1316736" y="1069848"/>
                </a:lnTo>
                <a:lnTo>
                  <a:pt x="1587" y="1069848"/>
                </a:lnTo>
                <a:lnTo>
                  <a:pt x="711" y="1069848"/>
                </a:lnTo>
                <a:lnTo>
                  <a:pt x="0" y="1069086"/>
                </a:lnTo>
                <a:lnTo>
                  <a:pt x="0" y="1068324"/>
                </a:lnTo>
                <a:lnTo>
                  <a:pt x="0" y="1524"/>
                </a:lnTo>
                <a:close/>
              </a:path>
            </a:pathLst>
          </a:custGeom>
          <a:ln w="28440">
            <a:solidFill>
              <a:srgbClr val="00999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65064" y="4419600"/>
            <a:ext cx="551815" cy="393700"/>
          </a:xfrm>
          <a:prstGeom prst="rect">
            <a:avLst/>
          </a:prstGeom>
          <a:solidFill>
            <a:srgbClr val="92D050"/>
          </a:solidFill>
          <a:ln w="1012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60"/>
              </a:spcBef>
            </a:pPr>
            <a:r>
              <a:rPr sz="1800" spc="-5" dirty="0">
                <a:solidFill>
                  <a:srgbClr val="7C7C7C"/>
                </a:solidFill>
                <a:latin typeface="Calibri"/>
                <a:cs typeface="Calibri"/>
              </a:rPr>
              <a:t>D</a:t>
            </a:r>
            <a:r>
              <a:rPr sz="1800" spc="-7" baseline="-20833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0491" y="3970020"/>
            <a:ext cx="559435" cy="394970"/>
          </a:xfrm>
          <a:prstGeom prst="rect">
            <a:avLst/>
          </a:prstGeom>
          <a:solidFill>
            <a:srgbClr val="99CCFF"/>
          </a:solidFill>
          <a:ln w="1012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1550" y="3886961"/>
            <a:ext cx="1318260" cy="1069975"/>
          </a:xfrm>
          <a:custGeom>
            <a:avLst/>
            <a:gdLst/>
            <a:ahLst/>
            <a:cxnLst/>
            <a:rect l="l" t="t" r="r" b="b"/>
            <a:pathLst>
              <a:path w="1318260" h="1069975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1316736" y="0"/>
                </a:lnTo>
                <a:lnTo>
                  <a:pt x="1317498" y="0"/>
                </a:lnTo>
                <a:lnTo>
                  <a:pt x="1318260" y="762"/>
                </a:lnTo>
                <a:lnTo>
                  <a:pt x="1318260" y="1524"/>
                </a:lnTo>
                <a:lnTo>
                  <a:pt x="1318260" y="1068324"/>
                </a:lnTo>
                <a:lnTo>
                  <a:pt x="1318260" y="1069086"/>
                </a:lnTo>
                <a:lnTo>
                  <a:pt x="1317498" y="1069848"/>
                </a:lnTo>
                <a:lnTo>
                  <a:pt x="1316736" y="1069848"/>
                </a:lnTo>
                <a:lnTo>
                  <a:pt x="1524" y="1069848"/>
                </a:lnTo>
                <a:lnTo>
                  <a:pt x="762" y="1069848"/>
                </a:lnTo>
                <a:lnTo>
                  <a:pt x="0" y="1069086"/>
                </a:lnTo>
                <a:lnTo>
                  <a:pt x="0" y="1068324"/>
                </a:lnTo>
                <a:lnTo>
                  <a:pt x="0" y="1524"/>
                </a:lnTo>
                <a:close/>
              </a:path>
            </a:pathLst>
          </a:custGeom>
          <a:ln w="28440">
            <a:solidFill>
              <a:srgbClr val="00999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85971" y="3962400"/>
            <a:ext cx="523240" cy="393700"/>
          </a:xfrm>
          <a:prstGeom prst="rect">
            <a:avLst/>
          </a:prstGeom>
          <a:solidFill>
            <a:srgbClr val="FF9900"/>
          </a:solidFill>
          <a:ln w="10122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5971" y="4498847"/>
            <a:ext cx="533400" cy="393700"/>
          </a:xfrm>
          <a:prstGeom prst="rect">
            <a:avLst/>
          </a:prstGeom>
          <a:solidFill>
            <a:srgbClr val="00FF00"/>
          </a:solidFill>
          <a:ln w="10122">
            <a:solidFill>
              <a:srgbClr val="00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9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3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76372" y="4503420"/>
            <a:ext cx="523240" cy="394970"/>
          </a:xfrm>
          <a:prstGeom prst="rect">
            <a:avLst/>
          </a:prstGeom>
          <a:solidFill>
            <a:srgbClr val="99CCFF"/>
          </a:solidFill>
          <a:ln w="1012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78073" y="3886961"/>
            <a:ext cx="1318260" cy="1069975"/>
          </a:xfrm>
          <a:custGeom>
            <a:avLst/>
            <a:gdLst/>
            <a:ahLst/>
            <a:cxnLst/>
            <a:rect l="l" t="t" r="r" b="b"/>
            <a:pathLst>
              <a:path w="1318260" h="1069975">
                <a:moveTo>
                  <a:pt x="0" y="1524"/>
                </a:moveTo>
                <a:lnTo>
                  <a:pt x="0" y="762"/>
                </a:lnTo>
                <a:lnTo>
                  <a:pt x="762" y="0"/>
                </a:lnTo>
                <a:lnTo>
                  <a:pt x="1524" y="0"/>
                </a:lnTo>
                <a:lnTo>
                  <a:pt x="1316736" y="0"/>
                </a:lnTo>
                <a:lnTo>
                  <a:pt x="1317498" y="0"/>
                </a:lnTo>
                <a:lnTo>
                  <a:pt x="1318260" y="762"/>
                </a:lnTo>
                <a:lnTo>
                  <a:pt x="1318260" y="1524"/>
                </a:lnTo>
                <a:lnTo>
                  <a:pt x="1318260" y="1068324"/>
                </a:lnTo>
                <a:lnTo>
                  <a:pt x="1318260" y="1069086"/>
                </a:lnTo>
                <a:lnTo>
                  <a:pt x="1317498" y="1069848"/>
                </a:lnTo>
                <a:lnTo>
                  <a:pt x="1316736" y="1069848"/>
                </a:lnTo>
                <a:lnTo>
                  <a:pt x="1524" y="1069848"/>
                </a:lnTo>
                <a:lnTo>
                  <a:pt x="762" y="1069848"/>
                </a:lnTo>
                <a:lnTo>
                  <a:pt x="0" y="1069086"/>
                </a:lnTo>
                <a:lnTo>
                  <a:pt x="0" y="1068324"/>
                </a:lnTo>
                <a:lnTo>
                  <a:pt x="0" y="1524"/>
                </a:lnTo>
                <a:close/>
              </a:path>
            </a:pathLst>
          </a:custGeom>
          <a:ln w="28440">
            <a:solidFill>
              <a:srgbClr val="00999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95465" y="4197172"/>
            <a:ext cx="351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7C7C7C"/>
                </a:solidFill>
                <a:latin typeface="Calibri"/>
                <a:cs typeface="Calibri"/>
              </a:rPr>
              <a:t>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9179" y="3962400"/>
            <a:ext cx="533400" cy="393700"/>
          </a:xfrm>
          <a:prstGeom prst="rect">
            <a:avLst/>
          </a:prstGeom>
          <a:solidFill>
            <a:srgbClr val="C0C0C0"/>
          </a:solidFill>
          <a:ln w="1012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76372" y="3962400"/>
            <a:ext cx="523240" cy="393700"/>
          </a:xfrm>
          <a:prstGeom prst="rect">
            <a:avLst/>
          </a:prstGeom>
          <a:solidFill>
            <a:srgbClr val="A4A4A4"/>
          </a:solidFill>
          <a:ln w="1012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7C7C7C"/>
                </a:solidFill>
                <a:latin typeface="Calibri"/>
                <a:cs typeface="Calibri"/>
              </a:rPr>
              <a:t>D</a:t>
            </a:r>
            <a:r>
              <a:rPr sz="1800" spc="-7" baseline="-20833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75276" y="4425696"/>
            <a:ext cx="523240" cy="393700"/>
          </a:xfrm>
          <a:prstGeom prst="rect">
            <a:avLst/>
          </a:prstGeom>
          <a:solidFill>
            <a:srgbClr val="A4A4A4"/>
          </a:solidFill>
          <a:ln w="1012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7C7C7C"/>
                </a:solidFill>
                <a:latin typeface="Calibri"/>
                <a:cs typeface="Calibri"/>
              </a:rPr>
              <a:t>D</a:t>
            </a:r>
            <a:r>
              <a:rPr sz="1800" spc="-7" baseline="-20833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86027" y="5317235"/>
            <a:ext cx="7036434" cy="859790"/>
            <a:chOff x="986027" y="5317235"/>
            <a:chExt cx="7036434" cy="85979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027" y="5370575"/>
              <a:ext cx="7036308" cy="6461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1891" y="5317235"/>
              <a:ext cx="6163056" cy="8595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5463" y="5410199"/>
              <a:ext cx="6922008" cy="5334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045463" y="5410200"/>
            <a:ext cx="6922134" cy="5334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648970">
              <a:lnSpc>
                <a:spcPct val="100000"/>
              </a:lnSpc>
              <a:spcBef>
                <a:spcPts val="24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computation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data!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7643" y="3970020"/>
            <a:ext cx="551815" cy="394970"/>
          </a:xfrm>
          <a:prstGeom prst="rect">
            <a:avLst/>
          </a:prstGeom>
          <a:solidFill>
            <a:srgbClr val="FFFF00"/>
          </a:solidFill>
          <a:ln w="1012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3340" y="3970020"/>
            <a:ext cx="561340" cy="394970"/>
          </a:xfrm>
          <a:prstGeom prst="rect">
            <a:avLst/>
          </a:prstGeom>
          <a:solidFill>
            <a:srgbClr val="99CCFF"/>
          </a:solidFill>
          <a:ln w="10122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65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5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95921" y="3886961"/>
            <a:ext cx="1318260" cy="1069975"/>
          </a:xfrm>
          <a:custGeom>
            <a:avLst/>
            <a:gdLst/>
            <a:ahLst/>
            <a:cxnLst/>
            <a:rect l="l" t="t" r="r" b="b"/>
            <a:pathLst>
              <a:path w="1318259" h="1069975">
                <a:moveTo>
                  <a:pt x="0" y="1524"/>
                </a:moveTo>
                <a:lnTo>
                  <a:pt x="0" y="762"/>
                </a:lnTo>
                <a:lnTo>
                  <a:pt x="761" y="0"/>
                </a:lnTo>
                <a:lnTo>
                  <a:pt x="1524" y="0"/>
                </a:lnTo>
                <a:lnTo>
                  <a:pt x="1316735" y="0"/>
                </a:lnTo>
                <a:lnTo>
                  <a:pt x="1317498" y="0"/>
                </a:lnTo>
                <a:lnTo>
                  <a:pt x="1318259" y="762"/>
                </a:lnTo>
                <a:lnTo>
                  <a:pt x="1318259" y="1524"/>
                </a:lnTo>
                <a:lnTo>
                  <a:pt x="1318259" y="1068324"/>
                </a:lnTo>
                <a:lnTo>
                  <a:pt x="1318259" y="1069086"/>
                </a:lnTo>
                <a:lnTo>
                  <a:pt x="1317498" y="1069848"/>
                </a:lnTo>
                <a:lnTo>
                  <a:pt x="1316735" y="1069848"/>
                </a:lnTo>
                <a:lnTo>
                  <a:pt x="1524" y="1069848"/>
                </a:lnTo>
                <a:lnTo>
                  <a:pt x="761" y="1069848"/>
                </a:lnTo>
                <a:lnTo>
                  <a:pt x="0" y="1069086"/>
                </a:lnTo>
                <a:lnTo>
                  <a:pt x="0" y="1068324"/>
                </a:lnTo>
                <a:lnTo>
                  <a:pt x="0" y="1524"/>
                </a:lnTo>
                <a:close/>
              </a:path>
            </a:pathLst>
          </a:custGeom>
          <a:ln w="28440">
            <a:solidFill>
              <a:srgbClr val="009999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50772" y="5007609"/>
            <a:ext cx="7227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1345" algn="l"/>
                <a:tab pos="3755390" algn="l"/>
                <a:tab pos="5955030" algn="l"/>
              </a:tabLst>
            </a:pPr>
            <a:r>
              <a:rPr sz="2400" spc="-15" baseline="1736" dirty="0">
                <a:solidFill>
                  <a:srgbClr val="009999"/>
                </a:solidFill>
                <a:latin typeface="Calibri"/>
                <a:cs typeface="Calibri"/>
              </a:rPr>
              <a:t>Chunk</a:t>
            </a:r>
            <a:r>
              <a:rPr sz="2400" baseline="1736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400" spc="-7" baseline="1736" dirty="0">
                <a:solidFill>
                  <a:srgbClr val="009999"/>
                </a:solidFill>
                <a:latin typeface="Calibri"/>
                <a:cs typeface="Calibri"/>
              </a:rPr>
              <a:t>server</a:t>
            </a:r>
            <a:r>
              <a:rPr sz="2400" spc="67" baseline="1736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2400" spc="-7" baseline="1736" dirty="0">
                <a:solidFill>
                  <a:srgbClr val="009999"/>
                </a:solidFill>
                <a:latin typeface="Calibri"/>
                <a:cs typeface="Calibri"/>
              </a:rPr>
              <a:t>1	</a:t>
            </a:r>
            <a:r>
              <a:rPr sz="1600" spc="-5" dirty="0">
                <a:solidFill>
                  <a:srgbClr val="009999"/>
                </a:solidFill>
                <a:latin typeface="Calibri"/>
                <a:cs typeface="Calibri"/>
              </a:rPr>
              <a:t>Chunk</a:t>
            </a:r>
            <a:r>
              <a:rPr sz="1600" spc="1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9999"/>
                </a:solidFill>
                <a:latin typeface="Calibri"/>
                <a:cs typeface="Calibri"/>
              </a:rPr>
              <a:t>server</a:t>
            </a:r>
            <a:r>
              <a:rPr sz="1600" spc="3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9999"/>
                </a:solidFill>
                <a:latin typeface="Calibri"/>
                <a:cs typeface="Calibri"/>
              </a:rPr>
              <a:t>2	</a:t>
            </a:r>
            <a:r>
              <a:rPr sz="1600" spc="-10" dirty="0">
                <a:solidFill>
                  <a:srgbClr val="009999"/>
                </a:solidFill>
                <a:latin typeface="Calibri"/>
                <a:cs typeface="Calibri"/>
              </a:rPr>
              <a:t>Chunk</a:t>
            </a:r>
            <a:r>
              <a:rPr sz="16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9999"/>
                </a:solidFill>
                <a:latin typeface="Calibri"/>
                <a:cs typeface="Calibri"/>
              </a:rPr>
              <a:t>server</a:t>
            </a:r>
            <a:r>
              <a:rPr sz="1600" spc="5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9999"/>
                </a:solidFill>
                <a:latin typeface="Calibri"/>
                <a:cs typeface="Calibri"/>
              </a:rPr>
              <a:t>3	</a:t>
            </a:r>
            <a:r>
              <a:rPr sz="1600" spc="-10" dirty="0">
                <a:solidFill>
                  <a:srgbClr val="009999"/>
                </a:solidFill>
                <a:latin typeface="Calibri"/>
                <a:cs typeface="Calibri"/>
              </a:rPr>
              <a:t>Chunk</a:t>
            </a:r>
            <a:r>
              <a:rPr sz="1600" spc="-3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9999"/>
                </a:solidFill>
                <a:latin typeface="Calibri"/>
                <a:cs typeface="Calibri"/>
              </a:rPr>
              <a:t>server</a:t>
            </a:r>
            <a:r>
              <a:rPr sz="1600" spc="5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9999"/>
                </a:solidFill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00771" y="4495800"/>
            <a:ext cx="533400" cy="393700"/>
          </a:xfrm>
          <a:prstGeom prst="rect">
            <a:avLst/>
          </a:prstGeom>
          <a:solidFill>
            <a:srgbClr val="C0C0C0"/>
          </a:solidFill>
          <a:ln w="1012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800" dirty="0">
                <a:solidFill>
                  <a:srgbClr val="7C7C7C"/>
                </a:solidFill>
                <a:latin typeface="Calibri"/>
                <a:cs typeface="Calibri"/>
              </a:rPr>
              <a:t>C</a:t>
            </a:r>
            <a:r>
              <a:rPr sz="1800" baseline="-20833" dirty="0">
                <a:solidFill>
                  <a:srgbClr val="7C7C7C"/>
                </a:solidFill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9647" y="4425696"/>
            <a:ext cx="523240" cy="393700"/>
          </a:xfrm>
          <a:prstGeom prst="rect">
            <a:avLst/>
          </a:prstGeom>
          <a:solidFill>
            <a:srgbClr val="A4A4A4"/>
          </a:solidFill>
          <a:ln w="10122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solidFill>
                  <a:srgbClr val="7C7C7C"/>
                </a:solidFill>
                <a:latin typeface="Calibri"/>
                <a:cs typeface="Calibri"/>
              </a:rPr>
              <a:t>D</a:t>
            </a:r>
            <a:r>
              <a:rPr sz="1800" spc="-7" baseline="-20833" dirty="0">
                <a:solidFill>
                  <a:srgbClr val="7C7C7C"/>
                </a:solidFill>
                <a:latin typeface="Calibri"/>
                <a:cs typeface="Calibri"/>
              </a:rPr>
              <a:t>0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07363" y="6003033"/>
            <a:ext cx="7036434" cy="855344"/>
            <a:chOff x="1007363" y="6003033"/>
            <a:chExt cx="7036434" cy="855344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363" y="6056375"/>
              <a:ext cx="7036308" cy="6461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511" y="6003033"/>
              <a:ext cx="6954011" cy="854963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066800" y="6096000"/>
            <a:ext cx="6922134" cy="533400"/>
          </a:xfrm>
          <a:prstGeom prst="rect">
            <a:avLst/>
          </a:prstGeom>
          <a:solidFill>
            <a:srgbClr val="0080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24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Chunk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servers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serve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as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compute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servers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923538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4588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Distributed</a:t>
            </a:r>
            <a:r>
              <a:rPr sz="3000" spc="-100" dirty="0"/>
              <a:t> </a:t>
            </a:r>
            <a:r>
              <a:rPr sz="3000" spc="-10" dirty="0"/>
              <a:t>File</a:t>
            </a:r>
            <a:r>
              <a:rPr sz="3000" spc="-95" dirty="0"/>
              <a:t> </a:t>
            </a:r>
            <a:r>
              <a:rPr sz="3000" spc="-40" dirty="0"/>
              <a:t>System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5080635" cy="3837304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rgbClr val="A4A4A4"/>
                </a:solidFill>
                <a:latin typeface="Calibri"/>
                <a:cs typeface="Calibri"/>
              </a:rPr>
              <a:t>Chunk</a:t>
            </a:r>
            <a:r>
              <a:rPr sz="2100" b="1" spc="-3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servers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File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split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contiguous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chunks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Typically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chunk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16-64MB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chunk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replicated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(usually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2x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3x)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35" dirty="0">
                <a:latin typeface="Calibri"/>
                <a:cs typeface="Calibri"/>
              </a:rPr>
              <a:t>Try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keep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replicas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racks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EC7C30"/>
                </a:solidFill>
                <a:latin typeface="Calibri"/>
                <a:cs typeface="Calibri"/>
              </a:rPr>
              <a:t>Master</a:t>
            </a:r>
            <a:r>
              <a:rPr sz="2100" b="1" spc="-4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EC7C30"/>
                </a:solidFill>
                <a:latin typeface="Calibri"/>
                <a:cs typeface="Calibri"/>
              </a:rPr>
              <a:t>node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a.k.a.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 Node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Hadoop’s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HDFS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Stores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stored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Might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replicated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Client</a:t>
            </a:r>
            <a:r>
              <a:rPr sz="2100"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library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FC000"/>
                </a:solidFill>
                <a:latin typeface="Calibri"/>
                <a:cs typeface="Calibri"/>
              </a:rPr>
              <a:t>for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 file</a:t>
            </a:r>
            <a:r>
              <a:rPr sz="21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access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35" dirty="0">
                <a:latin typeface="Calibri"/>
                <a:cs typeface="Calibri"/>
              </a:rPr>
              <a:t>Talks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master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find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chunk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servers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Connects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directly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chunk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servers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701034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2302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Coordination:</a:t>
            </a:r>
            <a:r>
              <a:rPr sz="3000" spc="-105" dirty="0"/>
              <a:t> </a:t>
            </a:r>
            <a:r>
              <a:rPr sz="3000" spc="-35" dirty="0"/>
              <a:t>Master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7609205" cy="243967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Master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A4A4A4"/>
                </a:solidFill>
                <a:latin typeface="Calibri"/>
                <a:cs typeface="Calibri"/>
              </a:rPr>
              <a:t>node </a:t>
            </a:r>
            <a:r>
              <a:rPr sz="2100" b="1" spc="-20" dirty="0">
                <a:solidFill>
                  <a:srgbClr val="A4A4A4"/>
                </a:solidFill>
                <a:latin typeface="Calibri"/>
                <a:cs typeface="Calibri"/>
              </a:rPr>
              <a:t>takes</a:t>
            </a:r>
            <a:r>
              <a:rPr sz="2100" b="1" spc="-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care</a:t>
            </a:r>
            <a:r>
              <a:rPr sz="2100" b="1" spc="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A4A4A4"/>
                </a:solidFill>
                <a:latin typeface="Calibri"/>
                <a:cs typeface="Calibri"/>
              </a:rPr>
              <a:t>of</a:t>
            </a: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 coordination: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35" dirty="0">
                <a:latin typeface="Calibri"/>
                <a:cs typeface="Calibri"/>
              </a:rPr>
              <a:t>Task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status: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(idle,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in-progress,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completed)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dirty="0">
                <a:latin typeface="Calibri"/>
                <a:cs typeface="Calibri"/>
              </a:rPr>
              <a:t>Idle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tasks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scheduled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20" dirty="0">
                <a:latin typeface="Calibri"/>
                <a:cs typeface="Calibri"/>
              </a:rPr>
              <a:t>workers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become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ts val="205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When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map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completes,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sends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master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0"/>
              </a:lnSpc>
            </a:pPr>
            <a:r>
              <a:rPr sz="1800" i="1" dirty="0">
                <a:latin typeface="Calibri"/>
                <a:cs typeface="Calibri"/>
              </a:rPr>
              <a:t>R </a:t>
            </a: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one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reducer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Master</a:t>
            </a:r>
            <a:r>
              <a:rPr sz="1800" spc="-5" dirty="0">
                <a:latin typeface="Calibri"/>
                <a:cs typeface="Calibri"/>
              </a:rPr>
              <a:t> pushes</a:t>
            </a:r>
            <a:r>
              <a:rPr sz="1800" dirty="0">
                <a:latin typeface="Calibri"/>
                <a:cs typeface="Calibri"/>
              </a:rPr>
              <a:t> this </a:t>
            </a:r>
            <a:r>
              <a:rPr sz="1800" spc="-15" dirty="0">
                <a:latin typeface="Calibri"/>
                <a:cs typeface="Calibri"/>
              </a:rPr>
              <a:t>info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reducers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Master</a:t>
            </a:r>
            <a:r>
              <a:rPr sz="2100" spc="-5" dirty="0">
                <a:latin typeface="Calibri"/>
                <a:cs typeface="Calibri"/>
              </a:rPr>
              <a:t> pings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workers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periodically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 detect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failures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601974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1330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Dealing</a:t>
            </a:r>
            <a:r>
              <a:rPr sz="3000" spc="-100" dirty="0"/>
              <a:t> </a:t>
            </a:r>
            <a:r>
              <a:rPr sz="3000" spc="-15" dirty="0"/>
              <a:t>with</a:t>
            </a:r>
            <a:r>
              <a:rPr sz="3000" spc="-105" dirty="0"/>
              <a:t> </a:t>
            </a:r>
            <a:r>
              <a:rPr sz="3000" spc="-35" dirty="0"/>
              <a:t>Failures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7317740" cy="289242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rgbClr val="A4A4A4"/>
                </a:solidFill>
                <a:latin typeface="Calibri"/>
                <a:cs typeface="Calibri"/>
              </a:rPr>
              <a:t>Map</a:t>
            </a:r>
            <a:r>
              <a:rPr sz="2100" b="1" spc="-2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worker</a:t>
            </a: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failure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ts val="2055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Map </a:t>
            </a:r>
            <a:r>
              <a:rPr sz="1800" spc="-10" dirty="0">
                <a:latin typeface="Calibri"/>
                <a:cs typeface="Calibri"/>
              </a:rPr>
              <a:t>tasks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in-progress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5"/>
              </a:lnSpc>
            </a:pPr>
            <a:r>
              <a:rPr sz="1800" spc="-20" dirty="0">
                <a:latin typeface="Calibri"/>
                <a:cs typeface="Calibri"/>
              </a:rPr>
              <a:t>worker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reset 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idle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Reduce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workers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notified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rescheduled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worker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Reduce</a:t>
            </a:r>
            <a:r>
              <a:rPr sz="2100" b="1" spc="-2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worker</a:t>
            </a:r>
            <a:r>
              <a:rPr sz="2100" b="1" spc="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failure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Only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in-progress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idle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Reduce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restarted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Master</a:t>
            </a:r>
            <a:r>
              <a:rPr sz="2100" b="1" spc="-3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failure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MapReduce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</a:t>
            </a:r>
            <a:r>
              <a:rPr sz="1800" spc="-5" dirty="0">
                <a:latin typeface="Calibri"/>
                <a:cs typeface="Calibri"/>
              </a:rPr>
              <a:t> is aborted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client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notified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908" y="170687"/>
            <a:ext cx="5632450" cy="1664970"/>
            <a:chOff x="406908" y="170687"/>
            <a:chExt cx="5632450" cy="1664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170687"/>
              <a:ext cx="3888486" cy="11163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8" y="719328"/>
              <a:ext cx="3537966" cy="11163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5743" y="719328"/>
              <a:ext cx="811529" cy="11163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8143" y="719328"/>
              <a:ext cx="2600705" cy="111633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542" y="286334"/>
            <a:ext cx="500443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40" dirty="0"/>
              <a:t>Fault</a:t>
            </a:r>
            <a:r>
              <a:rPr sz="4000" spc="-135" dirty="0"/>
              <a:t> </a:t>
            </a:r>
            <a:r>
              <a:rPr sz="4000" spc="-40" dirty="0"/>
              <a:t>tolerance:</a:t>
            </a:r>
            <a:endParaRPr sz="4000"/>
          </a:p>
          <a:p>
            <a:pPr marL="12700">
              <a:lnSpc>
                <a:spcPts val="4560"/>
              </a:lnSpc>
            </a:pPr>
            <a:r>
              <a:rPr sz="4000" spc="-30" dirty="0"/>
              <a:t>Handled</a:t>
            </a:r>
            <a:r>
              <a:rPr sz="4000" spc="-120" dirty="0"/>
              <a:t> </a:t>
            </a:r>
            <a:r>
              <a:rPr sz="4000" spc="-10" dirty="0"/>
              <a:t>via</a:t>
            </a:r>
            <a:r>
              <a:rPr sz="4000" spc="-110" dirty="0"/>
              <a:t> </a:t>
            </a:r>
            <a:r>
              <a:rPr sz="4000" spc="-50" dirty="0"/>
              <a:t>re-execution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707542" y="1780427"/>
            <a:ext cx="7285355" cy="195643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worker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C00000"/>
                </a:solidFill>
                <a:latin typeface="Calibri"/>
                <a:cs typeface="Calibri"/>
              </a:rPr>
              <a:t>failure</a:t>
            </a:r>
            <a:r>
              <a:rPr sz="2100" spc="-10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Detect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failure</a:t>
            </a:r>
            <a:r>
              <a:rPr sz="1800" dirty="0">
                <a:latin typeface="Calibri"/>
                <a:cs typeface="Calibri"/>
              </a:rPr>
              <a:t> via</a:t>
            </a:r>
            <a:r>
              <a:rPr sz="1800" spc="-5" dirty="0">
                <a:latin typeface="Calibri"/>
                <a:cs typeface="Calibri"/>
              </a:rPr>
              <a:t> periodic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heartbeats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Re-execute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in-progress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map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40" dirty="0">
                <a:latin typeface="Calibri"/>
                <a:cs typeface="Calibri"/>
              </a:rPr>
              <a:t>Task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completion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committed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master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Robust: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Google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lost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1600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1800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machines,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but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kept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running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6600"/>
                </a:solidFill>
                <a:latin typeface="Calibri"/>
                <a:cs typeface="Calibri"/>
              </a:rPr>
              <a:t>fine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2366010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18961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Introduction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7042784" cy="382714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Once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upon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time….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There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just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single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computer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used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calculations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5" dirty="0">
                <a:latin typeface="Calibri"/>
                <a:cs typeface="Calibri"/>
              </a:rPr>
              <a:t> 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itself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Later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years </a:t>
            </a:r>
            <a:r>
              <a:rPr sz="2100" spc="-10" dirty="0">
                <a:latin typeface="Calibri"/>
                <a:cs typeface="Calibri"/>
              </a:rPr>
              <a:t>to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come….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sources</a:t>
            </a:r>
            <a:r>
              <a:rPr sz="1800" spc="-15" dirty="0">
                <a:latin typeface="Calibri"/>
                <a:cs typeface="Calibri"/>
              </a:rPr>
              <a:t> started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proliferating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Size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calculations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exploded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Advanced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techniques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started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appear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550">
              <a:latin typeface="Calibri"/>
              <a:cs typeface="Calibri"/>
            </a:endParaRPr>
          </a:p>
          <a:p>
            <a:pPr marL="184785" marR="5080" indent="-172720">
              <a:lnSpc>
                <a:spcPts val="227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20" dirty="0">
                <a:latin typeface="Calibri"/>
                <a:cs typeface="Calibri"/>
              </a:rPr>
              <a:t>That’s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when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advanced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science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and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gave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us </a:t>
            </a:r>
            <a:r>
              <a:rPr sz="2100" spc="-15" dirty="0">
                <a:latin typeface="Calibri"/>
                <a:cs typeface="Calibri"/>
              </a:rPr>
              <a:t>“distributed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computation”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7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MapReduce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representative</a:t>
            </a:r>
            <a:r>
              <a:rPr sz="1800" spc="-5" dirty="0">
                <a:latin typeface="Calibri"/>
                <a:cs typeface="Calibri"/>
              </a:rPr>
              <a:t> of such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technology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429768"/>
            <a:ext cx="5551170" cy="843915"/>
            <a:chOff x="467868" y="429768"/>
            <a:chExt cx="555117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429768"/>
              <a:ext cx="3755898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3132" y="429768"/>
              <a:ext cx="2295906" cy="8435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607" y="516763"/>
            <a:ext cx="5080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Programming</a:t>
            </a:r>
            <a:r>
              <a:rPr sz="3000" spc="-125" dirty="0"/>
              <a:t> </a:t>
            </a:r>
            <a:r>
              <a:rPr sz="3000" spc="-25" dirty="0"/>
              <a:t>Model:</a:t>
            </a:r>
            <a:r>
              <a:rPr sz="3000" spc="-85" dirty="0"/>
              <a:t> </a:t>
            </a:r>
            <a:r>
              <a:rPr sz="3000" spc="-35" dirty="0"/>
              <a:t>MapReduce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07542" y="1742060"/>
            <a:ext cx="4704715" cy="32385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635"/>
              </a:spcBef>
            </a:pP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Warm-up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task: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40" dirty="0">
                <a:latin typeface="Calibri"/>
                <a:cs typeface="Calibri"/>
              </a:rPr>
              <a:t>We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have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huge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text</a:t>
            </a:r>
            <a:r>
              <a:rPr sz="2100" spc="-10" dirty="0">
                <a:latin typeface="Calibri"/>
                <a:cs typeface="Calibri"/>
              </a:rPr>
              <a:t> document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Maybe </a:t>
            </a:r>
            <a:r>
              <a:rPr sz="1800" spc="-5" dirty="0">
                <a:latin typeface="Calibri"/>
                <a:cs typeface="Calibri"/>
              </a:rPr>
              <a:t>10-20TB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size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Count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number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each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5" dirty="0">
                <a:latin typeface="Calibri"/>
                <a:cs typeface="Calibri"/>
              </a:rPr>
              <a:t>distinct </a:t>
            </a:r>
            <a:r>
              <a:rPr sz="2100" spc="-20" dirty="0">
                <a:latin typeface="Calibri"/>
                <a:cs typeface="Calibri"/>
              </a:rPr>
              <a:t>word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appears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file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Sample</a:t>
            </a:r>
            <a:r>
              <a:rPr sz="2100" b="1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application: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Analyze</a:t>
            </a:r>
            <a:r>
              <a:rPr sz="1800" spc="-5" dirty="0">
                <a:latin typeface="Calibri"/>
                <a:cs typeface="Calibri"/>
              </a:rPr>
              <a:t> web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server logs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find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popular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URLs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Keyword statistic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search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134106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2664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4" dirty="0"/>
              <a:t>T</a:t>
            </a:r>
            <a:r>
              <a:rPr sz="3000" spc="-10" dirty="0"/>
              <a:t>as</a:t>
            </a:r>
            <a:r>
              <a:rPr sz="3000" spc="-30" dirty="0"/>
              <a:t>k</a:t>
            </a:r>
            <a:r>
              <a:rPr sz="3000" dirty="0"/>
              <a:t>:</a:t>
            </a:r>
            <a:r>
              <a:rPr sz="3000" spc="-65" dirty="0"/>
              <a:t> </a:t>
            </a:r>
            <a:r>
              <a:rPr sz="3000" spc="-165" dirty="0"/>
              <a:t>W</a:t>
            </a:r>
            <a:r>
              <a:rPr sz="3000" spc="-30" dirty="0"/>
              <a:t>o</a:t>
            </a:r>
            <a:r>
              <a:rPr sz="3000" spc="-65" dirty="0"/>
              <a:t>r</a:t>
            </a:r>
            <a:r>
              <a:rPr sz="3000" dirty="0"/>
              <a:t>d</a:t>
            </a:r>
            <a:r>
              <a:rPr sz="3000" spc="-80" dirty="0"/>
              <a:t> </a:t>
            </a:r>
            <a:r>
              <a:rPr sz="3000" spc="-10" dirty="0"/>
              <a:t>C</a:t>
            </a:r>
            <a:r>
              <a:rPr sz="3000" spc="-30" dirty="0"/>
              <a:t>o</a:t>
            </a:r>
            <a:r>
              <a:rPr sz="3000" spc="-25" dirty="0"/>
              <a:t>u</a:t>
            </a:r>
            <a:r>
              <a:rPr sz="3000" spc="-60" dirty="0"/>
              <a:t>n</a:t>
            </a:r>
            <a:r>
              <a:rPr sz="3000" dirty="0"/>
              <a:t>t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7128509" cy="294386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34"/>
              </a:spcBef>
            </a:pPr>
            <a:r>
              <a:rPr sz="2100" b="1" spc="-5" dirty="0">
                <a:solidFill>
                  <a:srgbClr val="EC7C30"/>
                </a:solidFill>
                <a:latin typeface="Calibri"/>
                <a:cs typeface="Calibri"/>
              </a:rPr>
              <a:t>Case</a:t>
            </a:r>
            <a:r>
              <a:rPr sz="21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EC7C30"/>
                </a:solidFill>
                <a:latin typeface="Calibri"/>
                <a:cs typeface="Calibri"/>
              </a:rPr>
              <a:t>1:</a:t>
            </a:r>
            <a:endParaRPr sz="2100">
              <a:latin typeface="Calibri"/>
              <a:cs typeface="Calibri"/>
            </a:endParaRPr>
          </a:p>
          <a:p>
            <a:pPr marL="527685" indent="-172720">
              <a:lnSpc>
                <a:spcPts val="2055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  <a:tab pos="6930390" algn="l"/>
              </a:tabLst>
            </a:pPr>
            <a:r>
              <a:rPr sz="1800" spc="-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 memo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 </a:t>
            </a:r>
            <a:r>
              <a:rPr sz="1800" spc="-5" dirty="0">
                <a:latin typeface="Calibri"/>
                <a:cs typeface="Calibri"/>
              </a:rPr>
              <a:t>&lt;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,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ou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t&gt;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memo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	&lt;-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simple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!</a:t>
            </a:r>
            <a:endParaRPr sz="1800">
              <a:latin typeface="Calibri"/>
              <a:cs typeface="Calibri"/>
            </a:endParaRPr>
          </a:p>
          <a:p>
            <a:pPr marL="131445">
              <a:lnSpc>
                <a:spcPct val="100000"/>
              </a:lnSpc>
              <a:spcBef>
                <a:spcPts val="530"/>
              </a:spcBef>
            </a:pPr>
            <a:r>
              <a:rPr sz="2100" b="1" spc="-5" dirty="0">
                <a:solidFill>
                  <a:srgbClr val="EC7C30"/>
                </a:solidFill>
                <a:latin typeface="Calibri"/>
                <a:cs typeface="Calibri"/>
              </a:rPr>
              <a:t>Case</a:t>
            </a:r>
            <a:r>
              <a:rPr sz="21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EC7C30"/>
                </a:solidFill>
                <a:latin typeface="Calibri"/>
                <a:cs typeface="Calibri"/>
              </a:rPr>
              <a:t>2: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Count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occurrences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words: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10" dirty="0">
                <a:latin typeface="Courier New"/>
                <a:cs typeface="Courier New"/>
              </a:rPr>
              <a:t>words(doc.txt)</a:t>
            </a:r>
            <a:r>
              <a:rPr sz="1800" b="1" spc="-2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|</a:t>
            </a:r>
            <a:r>
              <a:rPr sz="1800" b="1" spc="-20" dirty="0">
                <a:latin typeface="Courier New"/>
                <a:cs typeface="Courier New"/>
              </a:rPr>
              <a:t> </a:t>
            </a:r>
            <a:r>
              <a:rPr sz="1800" b="1" spc="-10" dirty="0">
                <a:latin typeface="Courier New"/>
                <a:cs typeface="Courier New"/>
              </a:rPr>
              <a:t>sort</a:t>
            </a:r>
            <a:r>
              <a:rPr sz="1800" b="1" spc="-35" dirty="0">
                <a:latin typeface="Courier New"/>
                <a:cs typeface="Courier New"/>
              </a:rPr>
              <a:t> </a:t>
            </a:r>
            <a:r>
              <a:rPr sz="1800" b="1" dirty="0">
                <a:latin typeface="Courier New"/>
                <a:cs typeface="Courier New"/>
              </a:rPr>
              <a:t>|</a:t>
            </a:r>
            <a:r>
              <a:rPr sz="1800" b="1" spc="-10" dirty="0">
                <a:latin typeface="Courier New"/>
                <a:cs typeface="Courier New"/>
              </a:rPr>
              <a:t> uniq -c</a:t>
            </a:r>
            <a:endParaRPr sz="1800">
              <a:latin typeface="Courier New"/>
              <a:cs typeface="Courier New"/>
            </a:endParaRPr>
          </a:p>
          <a:p>
            <a:pPr marL="870585" lvl="2" indent="-173355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5" dirty="0">
                <a:latin typeface="Calibri"/>
                <a:cs typeface="Calibri"/>
              </a:rPr>
              <a:t>w</a:t>
            </a:r>
            <a:r>
              <a:rPr sz="1500" dirty="0">
                <a:latin typeface="Calibri"/>
                <a:cs typeface="Calibri"/>
              </a:rPr>
              <a:t>he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ourier New"/>
                <a:cs typeface="Courier New"/>
              </a:rPr>
              <a:t>word</a:t>
            </a:r>
            <a:r>
              <a:rPr sz="1500" b="1" dirty="0">
                <a:latin typeface="Courier New"/>
                <a:cs typeface="Courier New"/>
              </a:rPr>
              <a:t>s</a:t>
            </a:r>
            <a:r>
              <a:rPr sz="1500" b="1" spc="-555" dirty="0">
                <a:latin typeface="Courier New"/>
                <a:cs typeface="Courier New"/>
              </a:rPr>
              <a:t> </a:t>
            </a:r>
            <a:r>
              <a:rPr sz="1500" spc="-25" dirty="0">
                <a:latin typeface="Calibri"/>
                <a:cs typeface="Calibri"/>
              </a:rPr>
              <a:t>t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45" dirty="0">
                <a:latin typeface="Calibri"/>
                <a:cs typeface="Calibri"/>
              </a:rPr>
              <a:t>k</a:t>
            </a:r>
            <a:r>
              <a:rPr sz="1500" dirty="0">
                <a:latin typeface="Calibri"/>
                <a:cs typeface="Calibri"/>
              </a:rPr>
              <a:t>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fil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utputs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0" dirty="0">
                <a:latin typeface="Calibri"/>
                <a:cs typeface="Calibri"/>
              </a:rPr>
              <a:t> w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spc="-2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ds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it, </a:t>
            </a:r>
            <a:r>
              <a:rPr sz="1500" spc="-5" dirty="0">
                <a:latin typeface="Calibri"/>
                <a:cs typeface="Calibri"/>
              </a:rPr>
              <a:t>on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5" dirty="0">
                <a:latin typeface="Calibri"/>
                <a:cs typeface="Calibri"/>
              </a:rPr>
              <a:t> pe</a:t>
            </a:r>
            <a:r>
              <a:rPr sz="150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li</a:t>
            </a:r>
            <a:r>
              <a:rPr sz="1500" spc="5" dirty="0">
                <a:latin typeface="Calibri"/>
                <a:cs typeface="Calibri"/>
              </a:rPr>
              <a:t>n</a:t>
            </a:r>
            <a:r>
              <a:rPr sz="1500" dirty="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2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Case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</a:t>
            </a:r>
            <a:r>
              <a:rPr sz="2100" spc="-10" dirty="0">
                <a:latin typeface="Calibri"/>
                <a:cs typeface="Calibri"/>
              </a:rPr>
              <a:t> captures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" dirty="0">
                <a:latin typeface="Calibri"/>
                <a:cs typeface="Calibri"/>
              </a:rPr>
              <a:t> essence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EC7C30"/>
                </a:solidFill>
                <a:latin typeface="Calibri"/>
                <a:cs typeface="Calibri"/>
              </a:rPr>
              <a:t>MapReduce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Great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naturally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parallelizable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893058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4239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MapReduce:</a:t>
            </a:r>
            <a:r>
              <a:rPr sz="3000" spc="-110" dirty="0"/>
              <a:t> </a:t>
            </a:r>
            <a:r>
              <a:rPr sz="3000" spc="-25" dirty="0"/>
              <a:t>Overview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40153"/>
            <a:ext cx="6495415" cy="414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urier New"/>
                <a:cs typeface="Courier New"/>
              </a:rPr>
              <a:t>words(doc.txt)</a:t>
            </a:r>
            <a:r>
              <a:rPr sz="2400" spc="-70" dirty="0">
                <a:latin typeface="Courier New"/>
                <a:cs typeface="Courier New"/>
              </a:rPr>
              <a:t> </a:t>
            </a:r>
            <a:r>
              <a:rPr sz="2400" dirty="0">
                <a:latin typeface="Courier New"/>
                <a:cs typeface="Courier New"/>
              </a:rPr>
              <a:t>|</a:t>
            </a:r>
            <a:r>
              <a:rPr sz="2400" spc="-45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ourier New"/>
                <a:cs typeface="Courier New"/>
              </a:rPr>
              <a:t>sort</a:t>
            </a:r>
            <a:endParaRPr sz="2400">
              <a:latin typeface="Courier New"/>
              <a:cs typeface="Courier New"/>
            </a:endParaRPr>
          </a:p>
          <a:p>
            <a:pPr marL="184785" indent="-172720">
              <a:lnSpc>
                <a:spcPts val="2725"/>
              </a:lnSpc>
              <a:spcBef>
                <a:spcPts val="229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Map</a:t>
            </a:r>
            <a:endParaRPr sz="2400">
              <a:latin typeface="Calibri"/>
              <a:cs typeface="Calibri"/>
            </a:endParaRPr>
          </a:p>
          <a:p>
            <a:pPr marL="527685" lvl="1" indent="-172720">
              <a:lnSpc>
                <a:spcPts val="2085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Scan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input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file one </a:t>
            </a:r>
            <a:r>
              <a:rPr sz="2000" spc="-15" dirty="0">
                <a:latin typeface="Calibri"/>
                <a:cs typeface="Calibri"/>
              </a:rPr>
              <a:t>record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-5" dirty="0">
                <a:latin typeface="Calibri"/>
                <a:cs typeface="Calibri"/>
              </a:rPr>
              <a:t> time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ts val="2240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Extract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something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record </a:t>
            </a:r>
            <a:r>
              <a:rPr sz="2000" spc="-20" dirty="0">
                <a:latin typeface="Calibri"/>
                <a:cs typeface="Calibri"/>
              </a:rPr>
              <a:t>(keys)</a:t>
            </a:r>
            <a:endParaRPr sz="2000">
              <a:latin typeface="Calibri"/>
              <a:cs typeface="Calibri"/>
            </a:endParaRPr>
          </a:p>
          <a:p>
            <a:pPr marL="184785" indent="-172720">
              <a:lnSpc>
                <a:spcPts val="2720"/>
              </a:lnSpc>
              <a:spcBef>
                <a:spcPts val="2010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10" dirty="0">
                <a:latin typeface="Calibri"/>
                <a:cs typeface="Calibri"/>
              </a:rPr>
              <a:t>Group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key</a:t>
            </a:r>
            <a:endParaRPr sz="2400">
              <a:latin typeface="Calibri"/>
              <a:cs typeface="Calibri"/>
            </a:endParaRPr>
          </a:p>
          <a:p>
            <a:pPr marL="527685" lvl="1" indent="-172720">
              <a:lnSpc>
                <a:spcPts val="2085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Groups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5" dirty="0">
                <a:latin typeface="Calibri"/>
                <a:cs typeface="Calibri"/>
              </a:rPr>
              <a:t>keys</a:t>
            </a:r>
            <a:r>
              <a:rPr sz="2000" spc="-5" dirty="0">
                <a:latin typeface="Calibri"/>
                <a:cs typeface="Calibri"/>
              </a:rPr>
              <a:t> 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value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ts val="2245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spc="-5" dirty="0">
                <a:latin typeface="Calibri"/>
                <a:cs typeface="Calibri"/>
              </a:rPr>
              <a:t>Sort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shuffle</a:t>
            </a:r>
            <a:endParaRPr sz="2000">
              <a:latin typeface="Calibri"/>
              <a:cs typeface="Calibri"/>
            </a:endParaRPr>
          </a:p>
          <a:p>
            <a:pPr marL="184785" indent="-172720">
              <a:lnSpc>
                <a:spcPts val="2720"/>
              </a:lnSpc>
              <a:spcBef>
                <a:spcPts val="2015"/>
              </a:spcBef>
              <a:buFont typeface="Arial MT"/>
              <a:buChar char="•"/>
              <a:tabLst>
                <a:tab pos="185420" algn="l"/>
              </a:tabLst>
            </a:pP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Reduce</a:t>
            </a:r>
            <a:endParaRPr sz="2400">
              <a:latin typeface="Calibri"/>
              <a:cs typeface="Calibri"/>
            </a:endParaRPr>
          </a:p>
          <a:p>
            <a:pPr marL="527685" lvl="1" indent="-172720">
              <a:lnSpc>
                <a:spcPts val="2080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dirty="0">
                <a:latin typeface="Calibri"/>
                <a:cs typeface="Calibri"/>
              </a:rPr>
              <a:t>Run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ts val="2080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spc="-10" dirty="0">
                <a:latin typeface="Calibri"/>
                <a:cs typeface="Calibri"/>
              </a:rPr>
              <a:t>Aggregate,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summarize,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filter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transform</a:t>
            </a:r>
            <a:endParaRPr sz="2000">
              <a:latin typeface="Calibri"/>
              <a:cs typeface="Calibri"/>
            </a:endParaRPr>
          </a:p>
          <a:p>
            <a:pPr marL="527685" lvl="1" indent="-172720">
              <a:lnSpc>
                <a:spcPts val="2245"/>
              </a:lnSpc>
              <a:buFont typeface="Arial MT"/>
              <a:buChar char="•"/>
              <a:tabLst>
                <a:tab pos="528320" algn="l"/>
              </a:tabLst>
            </a:pPr>
            <a:r>
              <a:rPr sz="2000" spc="-20" dirty="0">
                <a:latin typeface="Calibri"/>
                <a:cs typeface="Calibri"/>
              </a:rPr>
              <a:t>Write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answer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08812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MapReduce:</a:t>
            </a:r>
            <a:r>
              <a:rPr sz="3000" spc="-90" dirty="0"/>
              <a:t> </a:t>
            </a:r>
            <a:r>
              <a:rPr sz="3000" spc="-15" dirty="0"/>
              <a:t>The</a:t>
            </a:r>
            <a:r>
              <a:rPr sz="3000" spc="-100" dirty="0"/>
              <a:t> </a:t>
            </a:r>
            <a:r>
              <a:rPr sz="3000" u="heavy" spc="-20" dirty="0">
                <a:uFill>
                  <a:solidFill>
                    <a:srgbClr val="CE1E82"/>
                  </a:solidFill>
                </a:uFill>
              </a:rPr>
              <a:t>Map</a:t>
            </a:r>
            <a:r>
              <a:rPr sz="3000" spc="-100" dirty="0"/>
              <a:t> </a:t>
            </a:r>
            <a:r>
              <a:rPr sz="3000" spc="-20" dirty="0"/>
              <a:t>Step</a:t>
            </a:r>
            <a:endParaRPr sz="3000"/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24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3810000"/>
            <a:ext cx="685800" cy="381000"/>
          </a:xfrm>
          <a:prstGeom prst="rect">
            <a:avLst/>
          </a:prstGeom>
          <a:solidFill>
            <a:srgbClr val="0462C1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7237" y="3805237"/>
            <a:ext cx="466725" cy="390525"/>
            <a:chOff x="757237" y="3805237"/>
            <a:chExt cx="466725" cy="390525"/>
          </a:xfrm>
        </p:grpSpPr>
        <p:sp>
          <p:nvSpPr>
            <p:cNvPr id="5" name="object 5"/>
            <p:cNvSpPr/>
            <p:nvPr/>
          </p:nvSpPr>
          <p:spPr>
            <a:xfrm>
              <a:off x="762000" y="38100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228600" y="0"/>
                  </a:moveTo>
                  <a:lnTo>
                    <a:pt x="0" y="381000"/>
                  </a:lnTo>
                  <a:lnTo>
                    <a:pt x="4572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000" y="38100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228600" y="0"/>
                  </a:lnTo>
                  <a:lnTo>
                    <a:pt x="457200" y="38100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6693" y="3931666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5637" y="2509837"/>
            <a:ext cx="1685925" cy="542925"/>
            <a:chOff x="3195637" y="2509837"/>
            <a:chExt cx="1685925" cy="542925"/>
          </a:xfrm>
        </p:grpSpPr>
        <p:sp>
          <p:nvSpPr>
            <p:cNvPr id="9" name="object 9"/>
            <p:cNvSpPr/>
            <p:nvPr/>
          </p:nvSpPr>
          <p:spPr>
            <a:xfrm>
              <a:off x="3200400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400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6200" y="25146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600" y="0"/>
                  </a:moveTo>
                  <a:lnTo>
                    <a:pt x="247650" y="0"/>
                  </a:lnTo>
                  <a:lnTo>
                    <a:pt x="0" y="533400"/>
                  </a:lnTo>
                  <a:lnTo>
                    <a:pt x="742950" y="533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6200" y="25146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50" y="0"/>
                  </a:lnTo>
                  <a:lnTo>
                    <a:pt x="990600" y="0"/>
                  </a:lnTo>
                  <a:lnTo>
                    <a:pt x="7429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195637" y="3195637"/>
            <a:ext cx="1685925" cy="542925"/>
            <a:chOff x="3195637" y="3195637"/>
            <a:chExt cx="1685925" cy="542925"/>
          </a:xfrm>
        </p:grpSpPr>
        <p:sp>
          <p:nvSpPr>
            <p:cNvPr id="14" name="object 14"/>
            <p:cNvSpPr/>
            <p:nvPr/>
          </p:nvSpPr>
          <p:spPr>
            <a:xfrm>
              <a:off x="3200400" y="3200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00400" y="3200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86200" y="32004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600" y="0"/>
                  </a:moveTo>
                  <a:lnTo>
                    <a:pt x="247650" y="0"/>
                  </a:lnTo>
                  <a:lnTo>
                    <a:pt x="0" y="533400"/>
                  </a:lnTo>
                  <a:lnTo>
                    <a:pt x="742950" y="533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86200" y="32004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50" y="0"/>
                  </a:lnTo>
                  <a:lnTo>
                    <a:pt x="990600" y="0"/>
                  </a:lnTo>
                  <a:lnTo>
                    <a:pt x="7429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05037" y="3195637"/>
            <a:ext cx="695325" cy="314325"/>
            <a:chOff x="2205037" y="3195637"/>
            <a:chExt cx="695325" cy="314325"/>
          </a:xfrm>
        </p:grpSpPr>
        <p:sp>
          <p:nvSpPr>
            <p:cNvPr id="19" name="object 19"/>
            <p:cNvSpPr/>
            <p:nvPr/>
          </p:nvSpPr>
          <p:spPr>
            <a:xfrm>
              <a:off x="2209800" y="32004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514350" y="0"/>
                  </a:moveTo>
                  <a:lnTo>
                    <a:pt x="51435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514350" y="228600"/>
                  </a:lnTo>
                  <a:lnTo>
                    <a:pt x="514350" y="304800"/>
                  </a:lnTo>
                  <a:lnTo>
                    <a:pt x="685800" y="15240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09800" y="32004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76200"/>
                  </a:moveTo>
                  <a:lnTo>
                    <a:pt x="514350" y="76200"/>
                  </a:lnTo>
                  <a:lnTo>
                    <a:pt x="514350" y="0"/>
                  </a:lnTo>
                  <a:lnTo>
                    <a:pt x="685800" y="152400"/>
                  </a:lnTo>
                  <a:lnTo>
                    <a:pt x="514350" y="304800"/>
                  </a:lnTo>
                  <a:lnTo>
                    <a:pt x="51435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12594" y="2913710"/>
            <a:ext cx="447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5400" y="3124200"/>
            <a:ext cx="685800" cy="3810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57237" y="3119437"/>
            <a:ext cx="466725" cy="390525"/>
            <a:chOff x="757237" y="3119437"/>
            <a:chExt cx="466725" cy="390525"/>
          </a:xfrm>
        </p:grpSpPr>
        <p:sp>
          <p:nvSpPr>
            <p:cNvPr id="24" name="object 24"/>
            <p:cNvSpPr/>
            <p:nvPr/>
          </p:nvSpPr>
          <p:spPr>
            <a:xfrm>
              <a:off x="762000" y="31242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228600" y="0"/>
                  </a:moveTo>
                  <a:lnTo>
                    <a:pt x="0" y="381000"/>
                  </a:lnTo>
                  <a:lnTo>
                    <a:pt x="4572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000" y="31242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228600" y="0"/>
                  </a:lnTo>
                  <a:lnTo>
                    <a:pt x="457200" y="38100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6693" y="3245611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9200" y="5257800"/>
            <a:ext cx="685800" cy="381000"/>
          </a:xfrm>
          <a:prstGeom prst="rect">
            <a:avLst/>
          </a:prstGeom>
          <a:solidFill>
            <a:srgbClr val="66CCFF"/>
          </a:solidFill>
          <a:ln w="9525">
            <a:solidFill>
              <a:srgbClr val="0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81037" y="5253037"/>
            <a:ext cx="466725" cy="390525"/>
            <a:chOff x="681037" y="5253037"/>
            <a:chExt cx="466725" cy="390525"/>
          </a:xfrm>
        </p:grpSpPr>
        <p:sp>
          <p:nvSpPr>
            <p:cNvPr id="29" name="object 29"/>
            <p:cNvSpPr/>
            <p:nvPr/>
          </p:nvSpPr>
          <p:spPr>
            <a:xfrm>
              <a:off x="685800" y="52578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228600" y="0"/>
                  </a:moveTo>
                  <a:lnTo>
                    <a:pt x="0" y="381000"/>
                  </a:lnTo>
                  <a:lnTo>
                    <a:pt x="457200" y="3810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5800" y="52578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381000"/>
                  </a:moveTo>
                  <a:lnTo>
                    <a:pt x="228600" y="0"/>
                  </a:lnTo>
                  <a:lnTo>
                    <a:pt x="457200" y="38100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0493" y="5379821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9819" y="4434078"/>
            <a:ext cx="24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195637" y="3881437"/>
            <a:ext cx="1685925" cy="542925"/>
            <a:chOff x="3195637" y="3881437"/>
            <a:chExt cx="1685925" cy="542925"/>
          </a:xfrm>
        </p:grpSpPr>
        <p:sp>
          <p:nvSpPr>
            <p:cNvPr id="34" name="object 34"/>
            <p:cNvSpPr/>
            <p:nvPr/>
          </p:nvSpPr>
          <p:spPr>
            <a:xfrm>
              <a:off x="3200400" y="3886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0400" y="3886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86200" y="3886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600" y="0"/>
                  </a:moveTo>
                  <a:lnTo>
                    <a:pt x="247650" y="0"/>
                  </a:lnTo>
                  <a:lnTo>
                    <a:pt x="0" y="533400"/>
                  </a:lnTo>
                  <a:lnTo>
                    <a:pt x="742950" y="533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86200" y="3886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50" y="0"/>
                  </a:lnTo>
                  <a:lnTo>
                    <a:pt x="990600" y="0"/>
                  </a:lnTo>
                  <a:lnTo>
                    <a:pt x="7429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205037" y="3957637"/>
            <a:ext cx="695325" cy="314325"/>
            <a:chOff x="2205037" y="3957637"/>
            <a:chExt cx="695325" cy="314325"/>
          </a:xfrm>
        </p:grpSpPr>
        <p:sp>
          <p:nvSpPr>
            <p:cNvPr id="39" name="object 39"/>
            <p:cNvSpPr/>
            <p:nvPr/>
          </p:nvSpPr>
          <p:spPr>
            <a:xfrm>
              <a:off x="2209800" y="39624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514350" y="0"/>
                  </a:moveTo>
                  <a:lnTo>
                    <a:pt x="51435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514350" y="228600"/>
                  </a:lnTo>
                  <a:lnTo>
                    <a:pt x="514350" y="304800"/>
                  </a:lnTo>
                  <a:lnTo>
                    <a:pt x="685800" y="152400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09800" y="39624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76200"/>
                  </a:moveTo>
                  <a:lnTo>
                    <a:pt x="514350" y="76200"/>
                  </a:lnTo>
                  <a:lnTo>
                    <a:pt x="514350" y="0"/>
                  </a:lnTo>
                  <a:lnTo>
                    <a:pt x="685800" y="152400"/>
                  </a:lnTo>
                  <a:lnTo>
                    <a:pt x="514350" y="304800"/>
                  </a:lnTo>
                  <a:lnTo>
                    <a:pt x="51435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12594" y="3676269"/>
            <a:ext cx="447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0739" y="1856359"/>
            <a:ext cx="1677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008000"/>
                </a:solidFill>
                <a:latin typeface="Arial"/>
                <a:cs typeface="Arial"/>
              </a:rPr>
              <a:t>Input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key-value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pairs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79775" y="1856359"/>
            <a:ext cx="167703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Intermediate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key-value</a:t>
            </a:r>
            <a:r>
              <a:rPr sz="18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pairs</a:t>
            </a:r>
            <a:endParaRPr sz="180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  <a:spcBef>
                <a:spcPts val="1664"/>
              </a:spcBef>
              <a:tabLst>
                <a:tab pos="1049020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211454">
              <a:lnSpc>
                <a:spcPct val="100000"/>
              </a:lnSpc>
              <a:tabLst>
                <a:tab pos="1049020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211454">
              <a:lnSpc>
                <a:spcPct val="100000"/>
              </a:lnSpc>
              <a:tabLst>
                <a:tab pos="1049020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584575" y="4510278"/>
            <a:ext cx="24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271837" y="5176837"/>
            <a:ext cx="695325" cy="542925"/>
            <a:chOff x="3271837" y="5176837"/>
            <a:chExt cx="695325" cy="542925"/>
          </a:xfrm>
        </p:grpSpPr>
        <p:sp>
          <p:nvSpPr>
            <p:cNvPr id="46" name="object 46"/>
            <p:cNvSpPr/>
            <p:nvPr/>
          </p:nvSpPr>
          <p:spPr>
            <a:xfrm>
              <a:off x="3276600" y="5181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76600" y="5181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555238" y="5284470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957637" y="5176837"/>
            <a:ext cx="1000125" cy="542925"/>
            <a:chOff x="3957637" y="5176837"/>
            <a:chExt cx="1000125" cy="542925"/>
          </a:xfrm>
        </p:grpSpPr>
        <p:sp>
          <p:nvSpPr>
            <p:cNvPr id="50" name="object 50"/>
            <p:cNvSpPr/>
            <p:nvPr/>
          </p:nvSpPr>
          <p:spPr>
            <a:xfrm>
              <a:off x="3962400" y="51816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600" y="0"/>
                  </a:moveTo>
                  <a:lnTo>
                    <a:pt x="247650" y="0"/>
                  </a:lnTo>
                  <a:lnTo>
                    <a:pt x="0" y="533400"/>
                  </a:lnTo>
                  <a:lnTo>
                    <a:pt x="742950" y="5334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962400" y="51816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50" y="0"/>
                  </a:lnTo>
                  <a:lnTo>
                    <a:pt x="990600" y="0"/>
                  </a:lnTo>
                  <a:lnTo>
                    <a:pt x="7429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392929" y="5284470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978400" cy="843915"/>
            <a:chOff x="483108" y="653795"/>
            <a:chExt cx="497840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22959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653795"/>
              <a:ext cx="1322070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9815" y="653795"/>
              <a:ext cx="1690878" cy="8435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8415" y="1173534"/>
              <a:ext cx="1233677" cy="631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0060" y="653795"/>
              <a:ext cx="1171193" cy="8435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5085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MapReduce:</a:t>
            </a:r>
            <a:r>
              <a:rPr sz="3000" spc="-85" dirty="0"/>
              <a:t> </a:t>
            </a:r>
            <a:r>
              <a:rPr sz="3000" spc="-15" dirty="0"/>
              <a:t>The</a:t>
            </a:r>
            <a:r>
              <a:rPr sz="3000" spc="-95" dirty="0"/>
              <a:t> </a:t>
            </a:r>
            <a:r>
              <a:rPr sz="3000" u="heavy" spc="-35" dirty="0">
                <a:uFill>
                  <a:solidFill>
                    <a:srgbClr val="CE1E82"/>
                  </a:solidFill>
                </a:uFill>
              </a:rPr>
              <a:t>Reduce</a:t>
            </a:r>
            <a:r>
              <a:rPr sz="3000" spc="-95" dirty="0"/>
              <a:t> </a:t>
            </a:r>
            <a:r>
              <a:rPr sz="3000" spc="-20" dirty="0"/>
              <a:t>Step</a:t>
            </a:r>
            <a:endParaRPr sz="3000"/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25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01433" y="5024437"/>
            <a:ext cx="695325" cy="542925"/>
            <a:chOff x="801433" y="5024437"/>
            <a:chExt cx="695325" cy="542925"/>
          </a:xfrm>
        </p:grpSpPr>
        <p:sp>
          <p:nvSpPr>
            <p:cNvPr id="10" name="object 10"/>
            <p:cNvSpPr/>
            <p:nvPr/>
          </p:nvSpPr>
          <p:spPr>
            <a:xfrm>
              <a:off x="806195" y="5029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195" y="5029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84884" y="5132070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87233" y="5024437"/>
            <a:ext cx="1000125" cy="542925"/>
            <a:chOff x="1487233" y="5024437"/>
            <a:chExt cx="1000125" cy="542925"/>
          </a:xfrm>
        </p:grpSpPr>
        <p:sp>
          <p:nvSpPr>
            <p:cNvPr id="14" name="object 14"/>
            <p:cNvSpPr/>
            <p:nvPr/>
          </p:nvSpPr>
          <p:spPr>
            <a:xfrm>
              <a:off x="1491996" y="5029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599" y="0"/>
                  </a:moveTo>
                  <a:lnTo>
                    <a:pt x="247649" y="0"/>
                  </a:lnTo>
                  <a:lnTo>
                    <a:pt x="0" y="533400"/>
                  </a:lnTo>
                  <a:lnTo>
                    <a:pt x="742949" y="533400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1996" y="5029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49" y="0"/>
                  </a:lnTo>
                  <a:lnTo>
                    <a:pt x="990599" y="0"/>
                  </a:lnTo>
                  <a:lnTo>
                    <a:pt x="742949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922145" y="5132070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6189" y="4434078"/>
            <a:ext cx="24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5233" y="2509837"/>
            <a:ext cx="1685925" cy="542925"/>
            <a:chOff x="725233" y="2509837"/>
            <a:chExt cx="1685925" cy="542925"/>
          </a:xfrm>
        </p:grpSpPr>
        <p:sp>
          <p:nvSpPr>
            <p:cNvPr id="19" name="object 19"/>
            <p:cNvSpPr/>
            <p:nvPr/>
          </p:nvSpPr>
          <p:spPr>
            <a:xfrm>
              <a:off x="729995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9995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5795" y="25146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599" y="0"/>
                  </a:moveTo>
                  <a:lnTo>
                    <a:pt x="247649" y="0"/>
                  </a:lnTo>
                  <a:lnTo>
                    <a:pt x="0" y="533400"/>
                  </a:lnTo>
                  <a:lnTo>
                    <a:pt x="742949" y="533400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5795" y="25146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49" y="0"/>
                  </a:lnTo>
                  <a:lnTo>
                    <a:pt x="990599" y="0"/>
                  </a:lnTo>
                  <a:lnTo>
                    <a:pt x="742949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725233" y="3195637"/>
            <a:ext cx="1685925" cy="542925"/>
            <a:chOff x="725233" y="3195637"/>
            <a:chExt cx="1685925" cy="542925"/>
          </a:xfrm>
        </p:grpSpPr>
        <p:sp>
          <p:nvSpPr>
            <p:cNvPr id="24" name="object 24"/>
            <p:cNvSpPr/>
            <p:nvPr/>
          </p:nvSpPr>
          <p:spPr>
            <a:xfrm>
              <a:off x="729995" y="3200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CC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9995" y="3200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15795" y="32004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599" y="0"/>
                  </a:moveTo>
                  <a:lnTo>
                    <a:pt x="247649" y="0"/>
                  </a:lnTo>
                  <a:lnTo>
                    <a:pt x="0" y="533400"/>
                  </a:lnTo>
                  <a:lnTo>
                    <a:pt x="742949" y="533400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15795" y="32004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49" y="0"/>
                  </a:lnTo>
                  <a:lnTo>
                    <a:pt x="990599" y="0"/>
                  </a:lnTo>
                  <a:lnTo>
                    <a:pt x="742949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5233" y="3881437"/>
            <a:ext cx="1685925" cy="542925"/>
            <a:chOff x="725233" y="3881437"/>
            <a:chExt cx="1685925" cy="542925"/>
          </a:xfrm>
        </p:grpSpPr>
        <p:sp>
          <p:nvSpPr>
            <p:cNvPr id="29" name="object 29"/>
            <p:cNvSpPr/>
            <p:nvPr/>
          </p:nvSpPr>
          <p:spPr>
            <a:xfrm>
              <a:off x="729995" y="3886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9995" y="3886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15795" y="3886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990599" y="0"/>
                  </a:moveTo>
                  <a:lnTo>
                    <a:pt x="247649" y="0"/>
                  </a:lnTo>
                  <a:lnTo>
                    <a:pt x="0" y="533400"/>
                  </a:lnTo>
                  <a:lnTo>
                    <a:pt x="742949" y="533400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15795" y="3886200"/>
              <a:ext cx="990600" cy="533400"/>
            </a:xfrm>
            <a:custGeom>
              <a:avLst/>
              <a:gdLst/>
              <a:ahLst/>
              <a:cxnLst/>
              <a:rect l="l" t="t" r="r" b="b"/>
              <a:pathLst>
                <a:path w="990600" h="533400">
                  <a:moveTo>
                    <a:pt x="0" y="533400"/>
                  </a:moveTo>
                  <a:lnTo>
                    <a:pt x="247649" y="0"/>
                  </a:lnTo>
                  <a:lnTo>
                    <a:pt x="990599" y="0"/>
                  </a:lnTo>
                  <a:lnTo>
                    <a:pt x="742949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88340" y="1856359"/>
            <a:ext cx="167703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Intermediate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key-value</a:t>
            </a:r>
            <a:r>
              <a:rPr sz="1800" b="1" spc="-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pairs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  <a:spcBef>
                <a:spcPts val="1664"/>
              </a:spcBef>
              <a:tabLst>
                <a:tab pos="1169670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  <a:tabLst>
                <a:tab pos="1169670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  <a:tabLst>
                <a:tab pos="1169670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509837" y="3652837"/>
            <a:ext cx="771525" cy="314325"/>
            <a:chOff x="2509837" y="3652837"/>
            <a:chExt cx="771525" cy="314325"/>
          </a:xfrm>
        </p:grpSpPr>
        <p:sp>
          <p:nvSpPr>
            <p:cNvPr id="35" name="object 35"/>
            <p:cNvSpPr/>
            <p:nvPr/>
          </p:nvSpPr>
          <p:spPr>
            <a:xfrm>
              <a:off x="2514600" y="365760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571500" y="0"/>
                  </a:moveTo>
                  <a:lnTo>
                    <a:pt x="5715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571500" y="228600"/>
                  </a:lnTo>
                  <a:lnTo>
                    <a:pt x="571500" y="304800"/>
                  </a:lnTo>
                  <a:lnTo>
                    <a:pt x="762000" y="1524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14600" y="365760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0" y="76200"/>
                  </a:moveTo>
                  <a:lnTo>
                    <a:pt x="571500" y="76200"/>
                  </a:lnTo>
                  <a:lnTo>
                    <a:pt x="571500" y="0"/>
                  </a:lnTo>
                  <a:lnTo>
                    <a:pt x="762000" y="152400"/>
                  </a:lnTo>
                  <a:lnTo>
                    <a:pt x="571500" y="304800"/>
                  </a:lnTo>
                  <a:lnTo>
                    <a:pt x="5715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506472" y="3106292"/>
            <a:ext cx="633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p  </a:t>
            </a:r>
            <a:r>
              <a:rPr sz="1800" b="1" spc="-5" dirty="0">
                <a:latin typeface="Calibri"/>
                <a:cs typeface="Calibri"/>
              </a:rPr>
              <a:t>by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015037" y="2662237"/>
            <a:ext cx="1000125" cy="238125"/>
            <a:chOff x="6015037" y="2662237"/>
            <a:chExt cx="1000125" cy="238125"/>
          </a:xfrm>
        </p:grpSpPr>
        <p:sp>
          <p:nvSpPr>
            <p:cNvPr id="39" name="object 39"/>
            <p:cNvSpPr/>
            <p:nvPr/>
          </p:nvSpPr>
          <p:spPr>
            <a:xfrm>
              <a:off x="6019800" y="26670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742950" y="0"/>
                  </a:moveTo>
                  <a:lnTo>
                    <a:pt x="74295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742950" y="171450"/>
                  </a:lnTo>
                  <a:lnTo>
                    <a:pt x="742950" y="228600"/>
                  </a:lnTo>
                  <a:lnTo>
                    <a:pt x="990600" y="1143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19800" y="26670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0" y="57150"/>
                  </a:moveTo>
                  <a:lnTo>
                    <a:pt x="742950" y="57150"/>
                  </a:lnTo>
                  <a:lnTo>
                    <a:pt x="742950" y="0"/>
                  </a:lnTo>
                  <a:lnTo>
                    <a:pt x="990600" y="114300"/>
                  </a:lnTo>
                  <a:lnTo>
                    <a:pt x="742950" y="228600"/>
                  </a:lnTo>
                  <a:lnTo>
                    <a:pt x="74295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023228" y="2380615"/>
            <a:ext cx="67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reduce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015037" y="3271837"/>
            <a:ext cx="1000125" cy="238125"/>
            <a:chOff x="6015037" y="3271837"/>
            <a:chExt cx="1000125" cy="238125"/>
          </a:xfrm>
        </p:grpSpPr>
        <p:sp>
          <p:nvSpPr>
            <p:cNvPr id="43" name="object 43"/>
            <p:cNvSpPr/>
            <p:nvPr/>
          </p:nvSpPr>
          <p:spPr>
            <a:xfrm>
              <a:off x="6019800" y="32766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742950" y="0"/>
                  </a:moveTo>
                  <a:lnTo>
                    <a:pt x="74295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742950" y="171450"/>
                  </a:lnTo>
                  <a:lnTo>
                    <a:pt x="742950" y="228600"/>
                  </a:lnTo>
                  <a:lnTo>
                    <a:pt x="990600" y="114300"/>
                  </a:lnTo>
                  <a:lnTo>
                    <a:pt x="742950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19800" y="32766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0" y="57150"/>
                  </a:moveTo>
                  <a:lnTo>
                    <a:pt x="742950" y="57150"/>
                  </a:lnTo>
                  <a:lnTo>
                    <a:pt x="742950" y="0"/>
                  </a:lnTo>
                  <a:lnTo>
                    <a:pt x="990600" y="114300"/>
                  </a:lnTo>
                  <a:lnTo>
                    <a:pt x="742950" y="228600"/>
                  </a:lnTo>
                  <a:lnTo>
                    <a:pt x="74295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23228" y="2989910"/>
            <a:ext cx="676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7081837" y="2509837"/>
            <a:ext cx="695325" cy="542925"/>
            <a:chOff x="7081837" y="2509837"/>
            <a:chExt cx="695325" cy="542925"/>
          </a:xfrm>
        </p:grpSpPr>
        <p:sp>
          <p:nvSpPr>
            <p:cNvPr id="47" name="object 47"/>
            <p:cNvSpPr/>
            <p:nvPr/>
          </p:nvSpPr>
          <p:spPr>
            <a:xfrm>
              <a:off x="7086600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86600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7843837" y="2509837"/>
            <a:ext cx="542925" cy="542925"/>
            <a:chOff x="7843837" y="2509837"/>
            <a:chExt cx="542925" cy="542925"/>
          </a:xfrm>
        </p:grpSpPr>
        <p:sp>
          <p:nvSpPr>
            <p:cNvPr id="50" name="object 50"/>
            <p:cNvSpPr/>
            <p:nvPr/>
          </p:nvSpPr>
          <p:spPr>
            <a:xfrm>
              <a:off x="7848600" y="25146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377190" y="0"/>
                  </a:moveTo>
                  <a:lnTo>
                    <a:pt x="156209" y="0"/>
                  </a:lnTo>
                  <a:lnTo>
                    <a:pt x="0" y="156210"/>
                  </a:lnTo>
                  <a:lnTo>
                    <a:pt x="0" y="377189"/>
                  </a:lnTo>
                  <a:lnTo>
                    <a:pt x="156209" y="533400"/>
                  </a:lnTo>
                  <a:lnTo>
                    <a:pt x="377190" y="533400"/>
                  </a:lnTo>
                  <a:lnTo>
                    <a:pt x="533400" y="377189"/>
                  </a:lnTo>
                  <a:lnTo>
                    <a:pt x="533400" y="156210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48600" y="25146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156210"/>
                  </a:moveTo>
                  <a:lnTo>
                    <a:pt x="156209" y="0"/>
                  </a:lnTo>
                  <a:lnTo>
                    <a:pt x="377190" y="0"/>
                  </a:lnTo>
                  <a:lnTo>
                    <a:pt x="533400" y="156210"/>
                  </a:lnTo>
                  <a:lnTo>
                    <a:pt x="533400" y="377189"/>
                  </a:lnTo>
                  <a:lnTo>
                    <a:pt x="377190" y="533400"/>
                  </a:lnTo>
                  <a:lnTo>
                    <a:pt x="156209" y="533400"/>
                  </a:lnTo>
                  <a:lnTo>
                    <a:pt x="0" y="377189"/>
                  </a:lnTo>
                  <a:lnTo>
                    <a:pt x="0" y="1562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7081837" y="3119437"/>
            <a:ext cx="695325" cy="542925"/>
            <a:chOff x="7081837" y="3119437"/>
            <a:chExt cx="695325" cy="542925"/>
          </a:xfrm>
        </p:grpSpPr>
        <p:sp>
          <p:nvSpPr>
            <p:cNvPr id="53" name="object 53"/>
            <p:cNvSpPr/>
            <p:nvPr/>
          </p:nvSpPr>
          <p:spPr>
            <a:xfrm>
              <a:off x="7086600" y="3124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86600" y="3124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843837" y="3119437"/>
            <a:ext cx="542925" cy="542925"/>
            <a:chOff x="7843837" y="3119437"/>
            <a:chExt cx="542925" cy="542925"/>
          </a:xfrm>
        </p:grpSpPr>
        <p:sp>
          <p:nvSpPr>
            <p:cNvPr id="56" name="object 56"/>
            <p:cNvSpPr/>
            <p:nvPr/>
          </p:nvSpPr>
          <p:spPr>
            <a:xfrm>
              <a:off x="7848600" y="3124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377190" y="0"/>
                  </a:moveTo>
                  <a:lnTo>
                    <a:pt x="156209" y="0"/>
                  </a:lnTo>
                  <a:lnTo>
                    <a:pt x="0" y="156210"/>
                  </a:lnTo>
                  <a:lnTo>
                    <a:pt x="0" y="377189"/>
                  </a:lnTo>
                  <a:lnTo>
                    <a:pt x="156209" y="533400"/>
                  </a:lnTo>
                  <a:lnTo>
                    <a:pt x="377190" y="533400"/>
                  </a:lnTo>
                  <a:lnTo>
                    <a:pt x="533400" y="377189"/>
                  </a:lnTo>
                  <a:lnTo>
                    <a:pt x="533400" y="156210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48600" y="31242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156210"/>
                  </a:moveTo>
                  <a:lnTo>
                    <a:pt x="156209" y="0"/>
                  </a:lnTo>
                  <a:lnTo>
                    <a:pt x="377190" y="0"/>
                  </a:lnTo>
                  <a:lnTo>
                    <a:pt x="533400" y="156210"/>
                  </a:lnTo>
                  <a:lnTo>
                    <a:pt x="533400" y="377189"/>
                  </a:lnTo>
                  <a:lnTo>
                    <a:pt x="377190" y="533400"/>
                  </a:lnTo>
                  <a:lnTo>
                    <a:pt x="156209" y="533400"/>
                  </a:lnTo>
                  <a:lnTo>
                    <a:pt x="0" y="377189"/>
                  </a:lnTo>
                  <a:lnTo>
                    <a:pt x="0" y="1562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158037" y="5100637"/>
            <a:ext cx="695325" cy="542925"/>
            <a:chOff x="7158037" y="5100637"/>
            <a:chExt cx="695325" cy="542925"/>
          </a:xfrm>
        </p:grpSpPr>
        <p:sp>
          <p:nvSpPr>
            <p:cNvPr id="59" name="object 59"/>
            <p:cNvSpPr/>
            <p:nvPr/>
          </p:nvSpPr>
          <p:spPr>
            <a:xfrm>
              <a:off x="7162800" y="5105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62800" y="5105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442072" y="5208270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920037" y="5100637"/>
            <a:ext cx="542925" cy="542925"/>
            <a:chOff x="7920037" y="5100637"/>
            <a:chExt cx="542925" cy="542925"/>
          </a:xfrm>
        </p:grpSpPr>
        <p:sp>
          <p:nvSpPr>
            <p:cNvPr id="63" name="object 63"/>
            <p:cNvSpPr/>
            <p:nvPr/>
          </p:nvSpPr>
          <p:spPr>
            <a:xfrm>
              <a:off x="7924800" y="51054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377190" y="0"/>
                  </a:moveTo>
                  <a:lnTo>
                    <a:pt x="156209" y="0"/>
                  </a:lnTo>
                  <a:lnTo>
                    <a:pt x="0" y="156209"/>
                  </a:lnTo>
                  <a:lnTo>
                    <a:pt x="0" y="377190"/>
                  </a:lnTo>
                  <a:lnTo>
                    <a:pt x="156209" y="533400"/>
                  </a:lnTo>
                  <a:lnTo>
                    <a:pt x="377190" y="533400"/>
                  </a:lnTo>
                  <a:lnTo>
                    <a:pt x="533400" y="377190"/>
                  </a:lnTo>
                  <a:lnTo>
                    <a:pt x="533400" y="156209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24800" y="51054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156209"/>
                  </a:moveTo>
                  <a:lnTo>
                    <a:pt x="156209" y="0"/>
                  </a:lnTo>
                  <a:lnTo>
                    <a:pt x="377190" y="0"/>
                  </a:lnTo>
                  <a:lnTo>
                    <a:pt x="533400" y="156209"/>
                  </a:lnTo>
                  <a:lnTo>
                    <a:pt x="533400" y="377190"/>
                  </a:lnTo>
                  <a:lnTo>
                    <a:pt x="377190" y="533400"/>
                  </a:lnTo>
                  <a:lnTo>
                    <a:pt x="156209" y="533400"/>
                  </a:lnTo>
                  <a:lnTo>
                    <a:pt x="0" y="377190"/>
                  </a:lnTo>
                  <a:lnTo>
                    <a:pt x="0" y="156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127238" y="5208270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53908" y="4280992"/>
            <a:ext cx="242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348037" y="5024437"/>
            <a:ext cx="695325" cy="542925"/>
            <a:chOff x="3348037" y="5024437"/>
            <a:chExt cx="695325" cy="542925"/>
          </a:xfrm>
        </p:grpSpPr>
        <p:sp>
          <p:nvSpPr>
            <p:cNvPr id="68" name="object 68"/>
            <p:cNvSpPr/>
            <p:nvPr/>
          </p:nvSpPr>
          <p:spPr>
            <a:xfrm>
              <a:off x="3352800" y="5029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52800" y="50292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631819" y="5132070"/>
            <a:ext cx="129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033837" y="5024437"/>
            <a:ext cx="847725" cy="542925"/>
            <a:chOff x="4033837" y="5024437"/>
            <a:chExt cx="847725" cy="542925"/>
          </a:xfrm>
        </p:grpSpPr>
        <p:sp>
          <p:nvSpPr>
            <p:cNvPr id="72" name="object 72"/>
            <p:cNvSpPr/>
            <p:nvPr/>
          </p:nvSpPr>
          <p:spPr>
            <a:xfrm>
              <a:off x="4038600" y="50292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838200" y="0"/>
                  </a:moveTo>
                  <a:lnTo>
                    <a:pt x="209550" y="0"/>
                  </a:lnTo>
                  <a:lnTo>
                    <a:pt x="0" y="533400"/>
                  </a:lnTo>
                  <a:lnTo>
                    <a:pt x="628650" y="5334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38600" y="50292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533400"/>
                  </a:moveTo>
                  <a:lnTo>
                    <a:pt x="209550" y="0"/>
                  </a:lnTo>
                  <a:lnTo>
                    <a:pt x="838200" y="0"/>
                  </a:lnTo>
                  <a:lnTo>
                    <a:pt x="6286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4393184" y="5132070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995673" y="4280992"/>
            <a:ext cx="242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271837" y="3195637"/>
            <a:ext cx="2066925" cy="542925"/>
            <a:chOff x="3271837" y="3195637"/>
            <a:chExt cx="2066925" cy="542925"/>
          </a:xfrm>
        </p:grpSpPr>
        <p:sp>
          <p:nvSpPr>
            <p:cNvPr id="77" name="object 77"/>
            <p:cNvSpPr/>
            <p:nvPr/>
          </p:nvSpPr>
          <p:spPr>
            <a:xfrm>
              <a:off x="3276600" y="3200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276600" y="32004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62400" y="32004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762000" y="0"/>
                  </a:moveTo>
                  <a:lnTo>
                    <a:pt x="190500" y="0"/>
                  </a:lnTo>
                  <a:lnTo>
                    <a:pt x="0" y="533400"/>
                  </a:lnTo>
                  <a:lnTo>
                    <a:pt x="571500" y="53340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62400" y="32004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0" y="533400"/>
                  </a:moveTo>
                  <a:lnTo>
                    <a:pt x="190500" y="0"/>
                  </a:lnTo>
                  <a:lnTo>
                    <a:pt x="762000" y="0"/>
                  </a:lnTo>
                  <a:lnTo>
                    <a:pt x="57150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95800" y="32004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838200" y="0"/>
                  </a:moveTo>
                  <a:lnTo>
                    <a:pt x="209550" y="0"/>
                  </a:lnTo>
                  <a:lnTo>
                    <a:pt x="0" y="533400"/>
                  </a:lnTo>
                  <a:lnTo>
                    <a:pt x="628650" y="5334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495800" y="32004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533400"/>
                  </a:moveTo>
                  <a:lnTo>
                    <a:pt x="209550" y="0"/>
                  </a:lnTo>
                  <a:lnTo>
                    <a:pt x="838200" y="0"/>
                  </a:lnTo>
                  <a:lnTo>
                    <a:pt x="6286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3271837" y="2509837"/>
            <a:ext cx="2752725" cy="542925"/>
            <a:chOff x="3271837" y="2509837"/>
            <a:chExt cx="2752725" cy="542925"/>
          </a:xfrm>
        </p:grpSpPr>
        <p:sp>
          <p:nvSpPr>
            <p:cNvPr id="84" name="object 84"/>
            <p:cNvSpPr/>
            <p:nvPr/>
          </p:nvSpPr>
          <p:spPr>
            <a:xfrm>
              <a:off x="3276600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342900" y="0"/>
                  </a:moveTo>
                  <a:lnTo>
                    <a:pt x="0" y="266700"/>
                  </a:lnTo>
                  <a:lnTo>
                    <a:pt x="342900" y="533400"/>
                  </a:lnTo>
                  <a:lnTo>
                    <a:pt x="685800" y="2667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276600" y="2514600"/>
              <a:ext cx="685800" cy="533400"/>
            </a:xfrm>
            <a:custGeom>
              <a:avLst/>
              <a:gdLst/>
              <a:ahLst/>
              <a:cxnLst/>
              <a:rect l="l" t="t" r="r" b="b"/>
              <a:pathLst>
                <a:path w="685800" h="533400">
                  <a:moveTo>
                    <a:pt x="0" y="266700"/>
                  </a:moveTo>
                  <a:lnTo>
                    <a:pt x="342900" y="0"/>
                  </a:lnTo>
                  <a:lnTo>
                    <a:pt x="685800" y="266700"/>
                  </a:lnTo>
                  <a:lnTo>
                    <a:pt x="342900" y="53340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62400" y="25146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838200" y="0"/>
                  </a:moveTo>
                  <a:lnTo>
                    <a:pt x="209550" y="0"/>
                  </a:lnTo>
                  <a:lnTo>
                    <a:pt x="0" y="533400"/>
                  </a:lnTo>
                  <a:lnTo>
                    <a:pt x="628650" y="5334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962400" y="25146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533400"/>
                  </a:moveTo>
                  <a:lnTo>
                    <a:pt x="209550" y="0"/>
                  </a:lnTo>
                  <a:lnTo>
                    <a:pt x="838200" y="0"/>
                  </a:lnTo>
                  <a:lnTo>
                    <a:pt x="6286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72000" y="25146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838200" y="0"/>
                  </a:moveTo>
                  <a:lnTo>
                    <a:pt x="209550" y="0"/>
                  </a:lnTo>
                  <a:lnTo>
                    <a:pt x="0" y="533400"/>
                  </a:lnTo>
                  <a:lnTo>
                    <a:pt x="628650" y="5334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572000" y="25146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533400"/>
                  </a:moveTo>
                  <a:lnTo>
                    <a:pt x="209550" y="0"/>
                  </a:lnTo>
                  <a:lnTo>
                    <a:pt x="838200" y="0"/>
                  </a:lnTo>
                  <a:lnTo>
                    <a:pt x="6286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181600" y="25146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838200" y="0"/>
                  </a:moveTo>
                  <a:lnTo>
                    <a:pt x="209550" y="0"/>
                  </a:lnTo>
                  <a:lnTo>
                    <a:pt x="0" y="533400"/>
                  </a:lnTo>
                  <a:lnTo>
                    <a:pt x="628650" y="533400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181600" y="2514600"/>
              <a:ext cx="838200" cy="533400"/>
            </a:xfrm>
            <a:custGeom>
              <a:avLst/>
              <a:gdLst/>
              <a:ahLst/>
              <a:cxnLst/>
              <a:rect l="l" t="t" r="r" b="b"/>
              <a:pathLst>
                <a:path w="838200" h="533400">
                  <a:moveTo>
                    <a:pt x="0" y="533400"/>
                  </a:moveTo>
                  <a:lnTo>
                    <a:pt x="209550" y="0"/>
                  </a:lnTo>
                  <a:lnTo>
                    <a:pt x="838200" y="0"/>
                  </a:lnTo>
                  <a:lnTo>
                    <a:pt x="628650" y="53340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536438" y="2616834"/>
            <a:ext cx="12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508375" y="1932559"/>
            <a:ext cx="1944370" cy="1670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Key-value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Arial"/>
              <a:cs typeface="Arial"/>
            </a:endParaRPr>
          </a:p>
          <a:p>
            <a:pPr marL="59055">
              <a:lnSpc>
                <a:spcPct val="100000"/>
              </a:lnSpc>
              <a:tabLst>
                <a:tab pos="821055" algn="l"/>
                <a:tab pos="1430655" algn="l"/>
              </a:tabLst>
            </a:pPr>
            <a:r>
              <a:rPr sz="1800" dirty="0">
                <a:latin typeface="Calibri"/>
                <a:cs typeface="Calibri"/>
              </a:rPr>
              <a:t>k	v	v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  <a:tabLst>
                <a:tab pos="783590" algn="l"/>
                <a:tab pos="1354455" algn="l"/>
              </a:tabLst>
            </a:pPr>
            <a:r>
              <a:rPr sz="1800" dirty="0">
                <a:latin typeface="Calibri"/>
                <a:cs typeface="Calibri"/>
              </a:rPr>
              <a:t>k	v	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785229" y="1703273"/>
            <a:ext cx="167703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Output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key-value</a:t>
            </a:r>
            <a:r>
              <a:rPr sz="1800" b="1" spc="-1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pairs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Arial"/>
              <a:cs typeface="Arial"/>
            </a:endParaRPr>
          </a:p>
          <a:p>
            <a:pPr marL="593090">
              <a:lnSpc>
                <a:spcPct val="100000"/>
              </a:lnSpc>
              <a:tabLst>
                <a:tab pos="1278255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593090">
              <a:lnSpc>
                <a:spcPct val="100000"/>
              </a:lnSpc>
              <a:tabLst>
                <a:tab pos="1278255" algn="l"/>
              </a:tabLst>
            </a:pPr>
            <a:r>
              <a:rPr sz="1800" dirty="0">
                <a:latin typeface="Calibri"/>
                <a:cs typeface="Calibri"/>
              </a:rPr>
              <a:t>k	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051810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25825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M</a:t>
            </a:r>
            <a:r>
              <a:rPr sz="3000" spc="-20" dirty="0"/>
              <a:t>o</a:t>
            </a:r>
            <a:r>
              <a:rPr sz="3000" spc="-65" dirty="0"/>
              <a:t>r</a:t>
            </a:r>
            <a:r>
              <a:rPr sz="3000" dirty="0"/>
              <a:t>e</a:t>
            </a:r>
            <a:r>
              <a:rPr sz="3000" spc="-85" dirty="0"/>
              <a:t> </a:t>
            </a:r>
            <a:r>
              <a:rPr sz="3000" spc="-15" dirty="0"/>
              <a:t>Sp</a:t>
            </a:r>
            <a:r>
              <a:rPr sz="3000" spc="-20" dirty="0"/>
              <a:t>e</a:t>
            </a:r>
            <a:r>
              <a:rPr sz="3000" spc="-30" dirty="0"/>
              <a:t>c</a:t>
            </a:r>
            <a:r>
              <a:rPr sz="3000" spc="-15" dirty="0"/>
              <a:t>i</a:t>
            </a:r>
            <a:r>
              <a:rPr sz="3000" spc="-25" dirty="0"/>
              <a:t>f</a:t>
            </a:r>
            <a:r>
              <a:rPr sz="3000" spc="-15" dirty="0"/>
              <a:t>i</a:t>
            </a:r>
            <a:r>
              <a:rPr sz="3000" spc="-55" dirty="0"/>
              <a:t>c</a:t>
            </a:r>
            <a:r>
              <a:rPr sz="3000" spc="-35" dirty="0"/>
              <a:t>a</a:t>
            </a:r>
            <a:r>
              <a:rPr sz="3000" spc="-15" dirty="0"/>
              <a:t>l</a:t>
            </a:r>
            <a:r>
              <a:rPr sz="3000" dirty="0"/>
              <a:t>ly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26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379346"/>
            <a:ext cx="5336540" cy="383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Input:</a:t>
            </a:r>
            <a:r>
              <a:rPr sz="2100" b="1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5" dirty="0">
                <a:latin typeface="Calibri"/>
                <a:cs typeface="Calibri"/>
              </a:rPr>
              <a:t>key-value pairs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Programmer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specifies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two</a:t>
            </a:r>
            <a:r>
              <a:rPr sz="2100" spc="-5" dirty="0">
                <a:latin typeface="Calibri"/>
                <a:cs typeface="Calibri"/>
              </a:rPr>
              <a:t> methods: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dirty="0">
                <a:solidFill>
                  <a:srgbClr val="FFC000"/>
                </a:solidFill>
                <a:latin typeface="Arial"/>
                <a:cs typeface="Arial"/>
              </a:rPr>
              <a:t>Map(k,</a:t>
            </a:r>
            <a:r>
              <a:rPr sz="1800" b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C000"/>
                </a:solidFill>
                <a:latin typeface="Arial"/>
                <a:cs typeface="Arial"/>
              </a:rPr>
              <a:t>v)</a:t>
            </a:r>
            <a:r>
              <a:rPr sz="1800" b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&lt;k’,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v’&gt;*</a:t>
            </a:r>
            <a:endParaRPr sz="1800">
              <a:latin typeface="Arial MT"/>
              <a:cs typeface="Arial MT"/>
            </a:endParaRPr>
          </a:p>
          <a:p>
            <a:pPr marL="870585" lvl="2" indent="-173355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35" dirty="0">
                <a:latin typeface="Calibri"/>
                <a:cs typeface="Calibri"/>
              </a:rPr>
              <a:t>Takes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15" dirty="0">
                <a:latin typeface="Calibri"/>
                <a:cs typeface="Calibri"/>
              </a:rPr>
              <a:t> key-value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pair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outputs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spc="-10" dirty="0">
                <a:latin typeface="Calibri"/>
                <a:cs typeface="Calibri"/>
              </a:rPr>
              <a:t> key-value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pairs</a:t>
            </a:r>
            <a:endParaRPr sz="1500">
              <a:latin typeface="Calibri"/>
              <a:cs typeface="Calibri"/>
            </a:endParaRPr>
          </a:p>
          <a:p>
            <a:pPr marL="1213485" lvl="3" indent="-17335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1214120" algn="l"/>
              </a:tabLst>
            </a:pPr>
            <a:r>
              <a:rPr sz="1350" dirty="0">
                <a:latin typeface="Calibri"/>
                <a:cs typeface="Calibri"/>
              </a:rPr>
              <a:t>E.g.,</a:t>
            </a:r>
            <a:r>
              <a:rPr sz="1350" spc="-20" dirty="0">
                <a:latin typeface="Calibri"/>
                <a:cs typeface="Calibri"/>
              </a:rPr>
              <a:t> key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is the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filename,</a:t>
            </a:r>
            <a:r>
              <a:rPr sz="1350" spc="-5" dirty="0">
                <a:latin typeface="Calibri"/>
                <a:cs typeface="Calibri"/>
              </a:rPr>
              <a:t> value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is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a </a:t>
            </a:r>
            <a:r>
              <a:rPr sz="1350" spc="-5" dirty="0">
                <a:latin typeface="Calibri"/>
                <a:cs typeface="Calibri"/>
              </a:rPr>
              <a:t>single</a:t>
            </a:r>
            <a:r>
              <a:rPr sz="1350" dirty="0">
                <a:latin typeface="Calibri"/>
                <a:cs typeface="Calibri"/>
              </a:rPr>
              <a:t> line</a:t>
            </a:r>
            <a:r>
              <a:rPr sz="1350" spc="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file</a:t>
            </a:r>
            <a:endParaRPr sz="135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10" dirty="0">
                <a:latin typeface="Calibri"/>
                <a:cs typeface="Calibri"/>
              </a:rPr>
              <a:t>There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-5" dirty="0">
                <a:latin typeface="Calibri"/>
                <a:cs typeface="Calibri"/>
              </a:rPr>
              <a:t> one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Map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call </a:t>
            </a:r>
            <a:r>
              <a:rPr sz="1500" spc="-15" dirty="0">
                <a:latin typeface="Calibri"/>
                <a:cs typeface="Calibri"/>
              </a:rPr>
              <a:t>for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every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(k,v)</a:t>
            </a:r>
            <a:r>
              <a:rPr sz="1500" i="1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pair</a:t>
            </a:r>
            <a:endParaRPr sz="15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5" dirty="0">
                <a:solidFill>
                  <a:srgbClr val="EC7C30"/>
                </a:solidFill>
                <a:latin typeface="Arial"/>
                <a:cs typeface="Arial"/>
              </a:rPr>
              <a:t>Reduce(k’,</a:t>
            </a:r>
            <a:r>
              <a:rPr sz="1800" b="1" spc="-10" dirty="0">
                <a:solidFill>
                  <a:srgbClr val="EC7C30"/>
                </a:solidFill>
                <a:latin typeface="Arial"/>
                <a:cs typeface="Arial"/>
              </a:rPr>
              <a:t> &lt;v’&gt;*)</a:t>
            </a:r>
            <a:r>
              <a:rPr sz="1800" b="1" spc="2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Symbol"/>
                <a:cs typeface="Symbol"/>
              </a:rPr>
              <a:t>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&lt;k’,</a:t>
            </a:r>
            <a:r>
              <a:rPr sz="1800" spc="-15" dirty="0">
                <a:latin typeface="Arial MT"/>
                <a:cs typeface="Arial MT"/>
              </a:rPr>
              <a:t> v’’&gt;*</a:t>
            </a:r>
            <a:endParaRPr sz="1800">
              <a:latin typeface="Arial MT"/>
              <a:cs typeface="Arial MT"/>
            </a:endParaRPr>
          </a:p>
          <a:p>
            <a:pPr marL="870585" marR="448945" lvl="2" indent="-172720">
              <a:lnSpc>
                <a:spcPts val="1620"/>
              </a:lnSpc>
              <a:spcBef>
                <a:spcPts val="375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b="1" dirty="0">
                <a:latin typeface="Calibri"/>
                <a:cs typeface="Calibri"/>
              </a:rPr>
              <a:t>All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values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i="1" spc="25" dirty="0">
                <a:latin typeface="Calibri"/>
                <a:cs typeface="Calibri"/>
              </a:rPr>
              <a:t>v’</a:t>
            </a:r>
            <a:r>
              <a:rPr sz="1500" b="1" i="1" spc="-3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with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same</a:t>
            </a:r>
            <a:r>
              <a:rPr sz="1500" b="1" spc="-20" dirty="0">
                <a:latin typeface="Calibri"/>
                <a:cs typeface="Calibri"/>
              </a:rPr>
              <a:t> key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i="1" dirty="0">
                <a:latin typeface="Calibri"/>
                <a:cs typeface="Calibri"/>
              </a:rPr>
              <a:t>k’ </a:t>
            </a:r>
            <a:r>
              <a:rPr sz="1500" b="1" spc="-5" dirty="0">
                <a:latin typeface="Calibri"/>
                <a:cs typeface="Calibri"/>
              </a:rPr>
              <a:t>are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reduced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together </a:t>
            </a:r>
            <a:r>
              <a:rPr sz="1500" b="1" spc="-3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and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processed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i="1" spc="25" dirty="0">
                <a:latin typeface="Calibri"/>
                <a:cs typeface="Calibri"/>
              </a:rPr>
              <a:t>v’</a:t>
            </a:r>
            <a:r>
              <a:rPr sz="1500" b="1" i="1" spc="-1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order</a:t>
            </a:r>
            <a:endParaRPr sz="150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10" dirty="0">
                <a:latin typeface="Calibri"/>
                <a:cs typeface="Calibri"/>
              </a:rPr>
              <a:t>There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one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Reduce function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call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per unique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key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k’</a:t>
            </a:r>
            <a:endParaRPr sz="15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Note: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*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means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set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512310" cy="843915"/>
            <a:chOff x="483108" y="653795"/>
            <a:chExt cx="451231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1910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653795"/>
              <a:ext cx="3707129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0424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Map-Reduce:</a:t>
            </a:r>
            <a:r>
              <a:rPr sz="3000" spc="-95" dirty="0"/>
              <a:t> </a:t>
            </a:r>
            <a:r>
              <a:rPr sz="3000" spc="-40" dirty="0"/>
              <a:t>Environment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27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542" y="1742060"/>
            <a:ext cx="5588635" cy="26504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635"/>
              </a:spcBef>
            </a:pP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Map-Reduce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environment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0000FF"/>
                </a:solidFill>
                <a:latin typeface="Calibri"/>
                <a:cs typeface="Calibri"/>
              </a:rPr>
              <a:t>takes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care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of: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solidFill>
                  <a:srgbClr val="FFC000"/>
                </a:solidFill>
                <a:latin typeface="Calibri"/>
                <a:cs typeface="Calibri"/>
              </a:rPr>
              <a:t>Partitioning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input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data</a:t>
            </a:r>
            <a:endParaRPr sz="2100">
              <a:latin typeface="Calibri"/>
              <a:cs typeface="Calibri"/>
            </a:endParaRPr>
          </a:p>
          <a:p>
            <a:pPr marL="184785" marR="612140" indent="-172720">
              <a:lnSpc>
                <a:spcPts val="2270"/>
              </a:lnSpc>
              <a:spcBef>
                <a:spcPts val="8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solidFill>
                  <a:srgbClr val="FFC000"/>
                </a:solidFill>
                <a:latin typeface="Calibri"/>
                <a:cs typeface="Calibri"/>
              </a:rPr>
              <a:t>Scheduling</a:t>
            </a:r>
            <a:r>
              <a:rPr sz="2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30" dirty="0">
                <a:latin typeface="Calibri"/>
                <a:cs typeface="Calibri"/>
              </a:rPr>
              <a:t>program’s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execution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across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machines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Performing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group</a:t>
            </a:r>
            <a:r>
              <a:rPr sz="2100" b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by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30" dirty="0">
                <a:solidFill>
                  <a:srgbClr val="FFC000"/>
                </a:solidFill>
                <a:latin typeface="Calibri"/>
                <a:cs typeface="Calibri"/>
              </a:rPr>
              <a:t>key</a:t>
            </a:r>
            <a:r>
              <a:rPr sz="2100" b="1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step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Handling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machine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C000"/>
                </a:solidFill>
                <a:latin typeface="Calibri"/>
                <a:cs typeface="Calibri"/>
              </a:rPr>
              <a:t>failures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Managing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required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inter-machine </a:t>
            </a:r>
            <a:r>
              <a:rPr sz="2100" spc="-10" dirty="0">
                <a:solidFill>
                  <a:srgbClr val="FFC000"/>
                </a:solidFill>
                <a:latin typeface="Calibri"/>
                <a:cs typeface="Calibri"/>
              </a:rPr>
              <a:t>communication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387" y="580644"/>
            <a:ext cx="7364730" cy="1007110"/>
            <a:chOff x="437387" y="580644"/>
            <a:chExt cx="7364730" cy="1007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" y="580644"/>
              <a:ext cx="1424177" cy="10066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6443" y="580644"/>
              <a:ext cx="732282" cy="10066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04" y="580644"/>
              <a:ext cx="6398514" cy="100660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5965" algn="l"/>
              </a:tabLst>
            </a:pPr>
            <a:r>
              <a:rPr spc="-45" dirty="0"/>
              <a:t>M</a:t>
            </a:r>
            <a:r>
              <a:rPr spc="-20" dirty="0"/>
              <a:t>a</a:t>
            </a:r>
            <a:r>
              <a:rPr spc="-25" dirty="0"/>
              <a:t>p-</a:t>
            </a:r>
            <a:r>
              <a:rPr spc="-110" dirty="0"/>
              <a:t>R</a:t>
            </a:r>
            <a:r>
              <a:rPr spc="-45" dirty="0"/>
              <a:t>e</a:t>
            </a:r>
            <a:r>
              <a:rPr spc="-25" dirty="0"/>
              <a:t>d</a:t>
            </a:r>
            <a:r>
              <a:rPr spc="-35" dirty="0"/>
              <a:t>uc</a:t>
            </a:r>
            <a:r>
              <a:rPr spc="-30" dirty="0"/>
              <a:t>e</a:t>
            </a:r>
            <a:r>
              <a:rPr dirty="0"/>
              <a:t>:</a:t>
            </a:r>
            <a:r>
              <a:rPr spc="-85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25" dirty="0"/>
              <a:t>d</a:t>
            </a:r>
            <a:r>
              <a:rPr dirty="0"/>
              <a:t>i</a:t>
            </a:r>
            <a:r>
              <a:rPr spc="-35" dirty="0"/>
              <a:t>a</a:t>
            </a:r>
            <a:r>
              <a:rPr spc="-50" dirty="0"/>
              <a:t>g</a:t>
            </a:r>
            <a:r>
              <a:rPr spc="-90" dirty="0"/>
              <a:t>r</a:t>
            </a:r>
            <a:r>
              <a:rPr spc="-40" dirty="0"/>
              <a:t>a</a:t>
            </a:r>
            <a:r>
              <a:rPr dirty="0"/>
              <a:t>m	(</a:t>
            </a:r>
            <a:r>
              <a:rPr spc="-25" dirty="0"/>
              <a:t>c</a:t>
            </a:r>
            <a:r>
              <a:rPr spc="-30" dirty="0"/>
              <a:t>e</a:t>
            </a:r>
            <a:r>
              <a:rPr spc="-75" dirty="0"/>
              <a:t>n</a:t>
            </a:r>
            <a:r>
              <a:rPr spc="-25" dirty="0"/>
              <a:t>t</a:t>
            </a:r>
            <a:r>
              <a:rPr spc="-105" dirty="0"/>
              <a:t>r</a:t>
            </a:r>
            <a:r>
              <a:rPr spc="-30" dirty="0"/>
              <a:t>al</a:t>
            </a:r>
            <a:r>
              <a:rPr spc="-15" dirty="0"/>
              <a:t>i</a:t>
            </a:r>
            <a:r>
              <a:rPr spc="-125" dirty="0"/>
              <a:t>z</a:t>
            </a:r>
            <a:r>
              <a:rPr spc="-30" dirty="0"/>
              <a:t>e</a:t>
            </a:r>
            <a:r>
              <a:rPr spc="-35" dirty="0"/>
              <a:t>d</a:t>
            </a:r>
            <a:r>
              <a:rPr dirty="0"/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7958" y="6492773"/>
            <a:ext cx="1162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8972" y="1219200"/>
            <a:ext cx="7844028" cy="54102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43505" y="1219961"/>
            <a:ext cx="1576070" cy="2209800"/>
          </a:xfrm>
          <a:prstGeom prst="rect">
            <a:avLst/>
          </a:prstGeom>
          <a:ln w="38100">
            <a:solidFill>
              <a:srgbClr val="008000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435"/>
              </a:spcBef>
            </a:pPr>
            <a:r>
              <a:rPr sz="1800" b="1" dirty="0">
                <a:latin typeface="Calibri"/>
                <a:cs typeface="Calibri"/>
              </a:rPr>
              <a:t>Big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document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172" y="1752600"/>
            <a:ext cx="1671955" cy="1143000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MAP:</a:t>
            </a:r>
            <a:endParaRPr sz="1800">
              <a:latin typeface="Calibri"/>
              <a:cs typeface="Calibri"/>
            </a:endParaRPr>
          </a:p>
          <a:p>
            <a:pPr marL="215900" marR="210185" indent="1905"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Read input and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produces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set of </a:t>
            </a:r>
            <a:r>
              <a:rPr sz="140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key-value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3172" y="3429000"/>
            <a:ext cx="1671955" cy="137160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endParaRPr sz="1800">
              <a:latin typeface="Calibri"/>
              <a:cs typeface="Calibri"/>
            </a:endParaRPr>
          </a:p>
          <a:p>
            <a:pPr marL="107314" marR="102235"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Collect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pairs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key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(Hash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merge,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Shuffle,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Sort,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Partition)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172" y="4953000"/>
            <a:ext cx="1671955" cy="1143000"/>
          </a:xfrm>
          <a:prstGeom prst="rect">
            <a:avLst/>
          </a:prstGeom>
          <a:solidFill>
            <a:srgbClr val="FFC000"/>
          </a:solidFill>
          <a:ln w="12700">
            <a:solidFill>
              <a:srgbClr val="BB8B00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Reduce:</a:t>
            </a:r>
            <a:endParaRPr sz="1800">
              <a:latin typeface="Calibri"/>
              <a:cs typeface="Calibri"/>
            </a:endParaRPr>
          </a:p>
          <a:p>
            <a:pPr marL="99695" marR="92710" indent="-2540"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Collect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values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belonging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key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75763" y="2507614"/>
            <a:ext cx="5294630" cy="1818639"/>
            <a:chOff x="2675763" y="2507614"/>
            <a:chExt cx="5294630" cy="1818639"/>
          </a:xfrm>
        </p:grpSpPr>
        <p:sp>
          <p:nvSpPr>
            <p:cNvPr id="14" name="object 14"/>
            <p:cNvSpPr/>
            <p:nvPr/>
          </p:nvSpPr>
          <p:spPr>
            <a:xfrm>
              <a:off x="2716530" y="3429761"/>
              <a:ext cx="485140" cy="533400"/>
            </a:xfrm>
            <a:custGeom>
              <a:avLst/>
              <a:gdLst/>
              <a:ahLst/>
              <a:cxnLst/>
              <a:rect l="l" t="t" r="r" b="b"/>
              <a:pathLst>
                <a:path w="485139" h="533400">
                  <a:moveTo>
                    <a:pt x="484631" y="242315"/>
                  </a:moveTo>
                  <a:lnTo>
                    <a:pt x="363474" y="242315"/>
                  </a:lnTo>
                  <a:lnTo>
                    <a:pt x="363474" y="533400"/>
                  </a:lnTo>
                  <a:lnTo>
                    <a:pt x="121157" y="533400"/>
                  </a:lnTo>
                  <a:lnTo>
                    <a:pt x="121157" y="242315"/>
                  </a:lnTo>
                  <a:lnTo>
                    <a:pt x="0" y="242315"/>
                  </a:lnTo>
                  <a:lnTo>
                    <a:pt x="242315" y="0"/>
                  </a:lnTo>
                  <a:lnTo>
                    <a:pt x="484631" y="242315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80335" y="4152010"/>
              <a:ext cx="646430" cy="169545"/>
            </a:xfrm>
            <a:custGeom>
              <a:avLst/>
              <a:gdLst/>
              <a:ahLst/>
              <a:cxnLst/>
              <a:rect l="l" t="t" r="r" b="b"/>
              <a:pathLst>
                <a:path w="646429" h="169545">
                  <a:moveTo>
                    <a:pt x="314325" y="47878"/>
                  </a:moveTo>
                  <a:lnTo>
                    <a:pt x="294258" y="47878"/>
                  </a:lnTo>
                  <a:lnTo>
                    <a:pt x="294362" y="131190"/>
                  </a:lnTo>
                  <a:lnTo>
                    <a:pt x="321309" y="167766"/>
                  </a:lnTo>
                  <a:lnTo>
                    <a:pt x="327787" y="169163"/>
                  </a:lnTo>
                  <a:lnTo>
                    <a:pt x="334771" y="169163"/>
                  </a:lnTo>
                  <a:lnTo>
                    <a:pt x="346059" y="167903"/>
                  </a:lnTo>
                  <a:lnTo>
                    <a:pt x="356107" y="164131"/>
                  </a:lnTo>
                  <a:lnTo>
                    <a:pt x="364918" y="157859"/>
                  </a:lnTo>
                  <a:lnTo>
                    <a:pt x="370076" y="151891"/>
                  </a:lnTo>
                  <a:lnTo>
                    <a:pt x="332866" y="151891"/>
                  </a:lnTo>
                  <a:lnTo>
                    <a:pt x="327787" y="150368"/>
                  </a:lnTo>
                  <a:lnTo>
                    <a:pt x="314325" y="124206"/>
                  </a:lnTo>
                  <a:lnTo>
                    <a:pt x="314325" y="47878"/>
                  </a:lnTo>
                  <a:close/>
                </a:path>
                <a:path w="646429" h="169545">
                  <a:moveTo>
                    <a:pt x="390397" y="149097"/>
                  </a:moveTo>
                  <a:lnTo>
                    <a:pt x="372490" y="149097"/>
                  </a:lnTo>
                  <a:lnTo>
                    <a:pt x="372490" y="166496"/>
                  </a:lnTo>
                  <a:lnTo>
                    <a:pt x="390397" y="166496"/>
                  </a:lnTo>
                  <a:lnTo>
                    <a:pt x="390397" y="149097"/>
                  </a:lnTo>
                  <a:close/>
                </a:path>
                <a:path w="646429" h="169545">
                  <a:moveTo>
                    <a:pt x="390397" y="47878"/>
                  </a:moveTo>
                  <a:lnTo>
                    <a:pt x="370331" y="47878"/>
                  </a:lnTo>
                  <a:lnTo>
                    <a:pt x="370331" y="121538"/>
                  </a:lnTo>
                  <a:lnTo>
                    <a:pt x="369188" y="129286"/>
                  </a:lnTo>
                  <a:lnTo>
                    <a:pt x="364870" y="139953"/>
                  </a:lnTo>
                  <a:lnTo>
                    <a:pt x="361060" y="144144"/>
                  </a:lnTo>
                  <a:lnTo>
                    <a:pt x="350519" y="150368"/>
                  </a:lnTo>
                  <a:lnTo>
                    <a:pt x="344804" y="151891"/>
                  </a:lnTo>
                  <a:lnTo>
                    <a:pt x="370076" y="151891"/>
                  </a:lnTo>
                  <a:lnTo>
                    <a:pt x="372490" y="149097"/>
                  </a:lnTo>
                  <a:lnTo>
                    <a:pt x="390397" y="149097"/>
                  </a:lnTo>
                  <a:lnTo>
                    <a:pt x="390397" y="47878"/>
                  </a:lnTo>
                  <a:close/>
                </a:path>
                <a:path w="646429" h="169545">
                  <a:moveTo>
                    <a:pt x="439292" y="47878"/>
                  </a:moveTo>
                  <a:lnTo>
                    <a:pt x="421258" y="47878"/>
                  </a:lnTo>
                  <a:lnTo>
                    <a:pt x="421258" y="166496"/>
                  </a:lnTo>
                  <a:lnTo>
                    <a:pt x="441325" y="166496"/>
                  </a:lnTo>
                  <a:lnTo>
                    <a:pt x="441325" y="101726"/>
                  </a:lnTo>
                  <a:lnTo>
                    <a:pt x="441898" y="91279"/>
                  </a:lnTo>
                  <a:lnTo>
                    <a:pt x="458493" y="64769"/>
                  </a:lnTo>
                  <a:lnTo>
                    <a:pt x="439292" y="64769"/>
                  </a:lnTo>
                  <a:lnTo>
                    <a:pt x="439292" y="47878"/>
                  </a:lnTo>
                  <a:close/>
                </a:path>
                <a:path w="646429" h="169545">
                  <a:moveTo>
                    <a:pt x="512652" y="62611"/>
                  </a:moveTo>
                  <a:lnTo>
                    <a:pt x="478154" y="62611"/>
                  </a:lnTo>
                  <a:lnTo>
                    <a:pt x="482853" y="63881"/>
                  </a:lnTo>
                  <a:lnTo>
                    <a:pt x="486790" y="66293"/>
                  </a:lnTo>
                  <a:lnTo>
                    <a:pt x="497458" y="86232"/>
                  </a:lnTo>
                  <a:lnTo>
                    <a:pt x="497458" y="166496"/>
                  </a:lnTo>
                  <a:lnTo>
                    <a:pt x="517525" y="166496"/>
                  </a:lnTo>
                  <a:lnTo>
                    <a:pt x="517427" y="82629"/>
                  </a:lnTo>
                  <a:lnTo>
                    <a:pt x="513206" y="63372"/>
                  </a:lnTo>
                  <a:lnTo>
                    <a:pt x="512652" y="62611"/>
                  </a:lnTo>
                  <a:close/>
                </a:path>
                <a:path w="646429" h="169545">
                  <a:moveTo>
                    <a:pt x="484250" y="45212"/>
                  </a:moveTo>
                  <a:lnTo>
                    <a:pt x="477012" y="45212"/>
                  </a:lnTo>
                  <a:lnTo>
                    <a:pt x="465439" y="46446"/>
                  </a:lnTo>
                  <a:lnTo>
                    <a:pt x="455294" y="50133"/>
                  </a:lnTo>
                  <a:lnTo>
                    <a:pt x="446579" y="56249"/>
                  </a:lnTo>
                  <a:lnTo>
                    <a:pt x="439292" y="64769"/>
                  </a:lnTo>
                  <a:lnTo>
                    <a:pt x="458493" y="64769"/>
                  </a:lnTo>
                  <a:lnTo>
                    <a:pt x="464184" y="62611"/>
                  </a:lnTo>
                  <a:lnTo>
                    <a:pt x="512652" y="62611"/>
                  </a:lnTo>
                  <a:lnTo>
                    <a:pt x="510158" y="59181"/>
                  </a:lnTo>
                  <a:lnTo>
                    <a:pt x="507238" y="54990"/>
                  </a:lnTo>
                  <a:lnTo>
                    <a:pt x="502792" y="51688"/>
                  </a:lnTo>
                  <a:lnTo>
                    <a:pt x="496696" y="49149"/>
                  </a:lnTo>
                  <a:lnTo>
                    <a:pt x="490727" y="46481"/>
                  </a:lnTo>
                  <a:lnTo>
                    <a:pt x="484250" y="45212"/>
                  </a:lnTo>
                  <a:close/>
                </a:path>
                <a:path w="646429" h="169545">
                  <a:moveTo>
                    <a:pt x="567944" y="2793"/>
                  </a:moveTo>
                  <a:lnTo>
                    <a:pt x="547877" y="2793"/>
                  </a:lnTo>
                  <a:lnTo>
                    <a:pt x="547877" y="166496"/>
                  </a:lnTo>
                  <a:lnTo>
                    <a:pt x="567944" y="166496"/>
                  </a:lnTo>
                  <a:lnTo>
                    <a:pt x="567944" y="119506"/>
                  </a:lnTo>
                  <a:lnTo>
                    <a:pt x="582167" y="105918"/>
                  </a:lnTo>
                  <a:lnTo>
                    <a:pt x="605490" y="105918"/>
                  </a:lnTo>
                  <a:lnTo>
                    <a:pt x="598943" y="96138"/>
                  </a:lnTo>
                  <a:lnTo>
                    <a:pt x="567944" y="96138"/>
                  </a:lnTo>
                  <a:lnTo>
                    <a:pt x="567944" y="2793"/>
                  </a:lnTo>
                  <a:close/>
                </a:path>
                <a:path w="646429" h="169545">
                  <a:moveTo>
                    <a:pt x="605490" y="105918"/>
                  </a:moveTo>
                  <a:lnTo>
                    <a:pt x="582167" y="105918"/>
                  </a:lnTo>
                  <a:lnTo>
                    <a:pt x="621284" y="166496"/>
                  </a:lnTo>
                  <a:lnTo>
                    <a:pt x="646049" y="166496"/>
                  </a:lnTo>
                  <a:lnTo>
                    <a:pt x="605490" y="105918"/>
                  </a:lnTo>
                  <a:close/>
                </a:path>
                <a:path w="646429" h="169545">
                  <a:moveTo>
                    <a:pt x="641476" y="47878"/>
                  </a:moveTo>
                  <a:lnTo>
                    <a:pt x="615441" y="47878"/>
                  </a:lnTo>
                  <a:lnTo>
                    <a:pt x="567944" y="96138"/>
                  </a:lnTo>
                  <a:lnTo>
                    <a:pt x="598943" y="96138"/>
                  </a:lnTo>
                  <a:lnTo>
                    <a:pt x="596138" y="91947"/>
                  </a:lnTo>
                  <a:lnTo>
                    <a:pt x="641476" y="47878"/>
                  </a:lnTo>
                  <a:close/>
                </a:path>
                <a:path w="646429" h="169545">
                  <a:moveTo>
                    <a:pt x="188340" y="2793"/>
                  </a:moveTo>
                  <a:lnTo>
                    <a:pt x="168275" y="2793"/>
                  </a:lnTo>
                  <a:lnTo>
                    <a:pt x="168275" y="166496"/>
                  </a:lnTo>
                  <a:lnTo>
                    <a:pt x="188340" y="166496"/>
                  </a:lnTo>
                  <a:lnTo>
                    <a:pt x="188340" y="92328"/>
                  </a:lnTo>
                  <a:lnTo>
                    <a:pt x="189483" y="85089"/>
                  </a:lnTo>
                  <a:lnTo>
                    <a:pt x="191642" y="79756"/>
                  </a:lnTo>
                  <a:lnTo>
                    <a:pt x="193928" y="74421"/>
                  </a:lnTo>
                  <a:lnTo>
                    <a:pt x="197612" y="70231"/>
                  </a:lnTo>
                  <a:lnTo>
                    <a:pt x="202945" y="67182"/>
                  </a:lnTo>
                  <a:lnTo>
                    <a:pt x="208152" y="64134"/>
                  </a:lnTo>
                  <a:lnTo>
                    <a:pt x="213740" y="62611"/>
                  </a:lnTo>
                  <a:lnTo>
                    <a:pt x="259614" y="62611"/>
                  </a:lnTo>
                  <a:lnTo>
                    <a:pt x="259148" y="61594"/>
                  </a:lnTo>
                  <a:lnTo>
                    <a:pt x="188340" y="61594"/>
                  </a:lnTo>
                  <a:lnTo>
                    <a:pt x="188340" y="2793"/>
                  </a:lnTo>
                  <a:close/>
                </a:path>
                <a:path w="646429" h="169545">
                  <a:moveTo>
                    <a:pt x="259614" y="62611"/>
                  </a:moveTo>
                  <a:lnTo>
                    <a:pt x="227710" y="62611"/>
                  </a:lnTo>
                  <a:lnTo>
                    <a:pt x="233806" y="64896"/>
                  </a:lnTo>
                  <a:lnTo>
                    <a:pt x="238125" y="69468"/>
                  </a:lnTo>
                  <a:lnTo>
                    <a:pt x="242569" y="74040"/>
                  </a:lnTo>
                  <a:lnTo>
                    <a:pt x="244728" y="81280"/>
                  </a:lnTo>
                  <a:lnTo>
                    <a:pt x="244728" y="166496"/>
                  </a:lnTo>
                  <a:lnTo>
                    <a:pt x="264794" y="166496"/>
                  </a:lnTo>
                  <a:lnTo>
                    <a:pt x="264794" y="91312"/>
                  </a:lnTo>
                  <a:lnTo>
                    <a:pt x="264533" y="83147"/>
                  </a:lnTo>
                  <a:lnTo>
                    <a:pt x="263747" y="75993"/>
                  </a:lnTo>
                  <a:lnTo>
                    <a:pt x="262437" y="69863"/>
                  </a:lnTo>
                  <a:lnTo>
                    <a:pt x="260603" y="64769"/>
                  </a:lnTo>
                  <a:lnTo>
                    <a:pt x="259614" y="62611"/>
                  </a:lnTo>
                  <a:close/>
                </a:path>
                <a:path w="646429" h="169545">
                  <a:moveTo>
                    <a:pt x="232663" y="45212"/>
                  </a:moveTo>
                  <a:lnTo>
                    <a:pt x="223900" y="45212"/>
                  </a:lnTo>
                  <a:lnTo>
                    <a:pt x="213612" y="46235"/>
                  </a:lnTo>
                  <a:lnTo>
                    <a:pt x="204263" y="49307"/>
                  </a:lnTo>
                  <a:lnTo>
                    <a:pt x="195843" y="54427"/>
                  </a:lnTo>
                  <a:lnTo>
                    <a:pt x="188340" y="61594"/>
                  </a:lnTo>
                  <a:lnTo>
                    <a:pt x="259148" y="61594"/>
                  </a:lnTo>
                  <a:lnTo>
                    <a:pt x="257809" y="58674"/>
                  </a:lnTo>
                  <a:lnTo>
                    <a:pt x="253237" y="53847"/>
                  </a:lnTo>
                  <a:lnTo>
                    <a:pt x="240283" y="46989"/>
                  </a:lnTo>
                  <a:lnTo>
                    <a:pt x="232663" y="45212"/>
                  </a:lnTo>
                  <a:close/>
                </a:path>
                <a:path w="646429" h="169545">
                  <a:moveTo>
                    <a:pt x="77215" y="0"/>
                  </a:moveTo>
                  <a:lnTo>
                    <a:pt x="37591" y="9906"/>
                  </a:lnTo>
                  <a:lnTo>
                    <a:pt x="9778" y="38862"/>
                  </a:lnTo>
                  <a:lnTo>
                    <a:pt x="0" y="83438"/>
                  </a:lnTo>
                  <a:lnTo>
                    <a:pt x="545" y="94964"/>
                  </a:lnTo>
                  <a:lnTo>
                    <a:pt x="13442" y="136904"/>
                  </a:lnTo>
                  <a:lnTo>
                    <a:pt x="42812" y="163236"/>
                  </a:lnTo>
                  <a:lnTo>
                    <a:pt x="76834" y="169290"/>
                  </a:lnTo>
                  <a:lnTo>
                    <a:pt x="89173" y="168411"/>
                  </a:lnTo>
                  <a:lnTo>
                    <a:pt x="100488" y="165782"/>
                  </a:lnTo>
                  <a:lnTo>
                    <a:pt x="110803" y="161415"/>
                  </a:lnTo>
                  <a:lnTo>
                    <a:pt x="120141" y="155320"/>
                  </a:lnTo>
                  <a:lnTo>
                    <a:pt x="124909" y="150749"/>
                  </a:lnTo>
                  <a:lnTo>
                    <a:pt x="75056" y="150749"/>
                  </a:lnTo>
                  <a:lnTo>
                    <a:pt x="67746" y="150270"/>
                  </a:lnTo>
                  <a:lnTo>
                    <a:pt x="31795" y="127071"/>
                  </a:lnTo>
                  <a:lnTo>
                    <a:pt x="22351" y="83312"/>
                  </a:lnTo>
                  <a:lnTo>
                    <a:pt x="22663" y="75285"/>
                  </a:lnTo>
                  <a:lnTo>
                    <a:pt x="34464" y="38242"/>
                  </a:lnTo>
                  <a:lnTo>
                    <a:pt x="67679" y="19113"/>
                  </a:lnTo>
                  <a:lnTo>
                    <a:pt x="76707" y="18541"/>
                  </a:lnTo>
                  <a:lnTo>
                    <a:pt x="125232" y="18541"/>
                  </a:lnTo>
                  <a:lnTo>
                    <a:pt x="118490" y="12572"/>
                  </a:lnTo>
                  <a:lnTo>
                    <a:pt x="109630" y="7072"/>
                  </a:lnTo>
                  <a:lnTo>
                    <a:pt x="99806" y="3143"/>
                  </a:lnTo>
                  <a:lnTo>
                    <a:pt x="89005" y="785"/>
                  </a:lnTo>
                  <a:lnTo>
                    <a:pt x="77215" y="0"/>
                  </a:lnTo>
                  <a:close/>
                </a:path>
                <a:path w="646429" h="169545">
                  <a:moveTo>
                    <a:pt x="122935" y="109093"/>
                  </a:moveTo>
                  <a:lnTo>
                    <a:pt x="99274" y="144801"/>
                  </a:lnTo>
                  <a:lnTo>
                    <a:pt x="75056" y="150749"/>
                  </a:lnTo>
                  <a:lnTo>
                    <a:pt x="124909" y="150749"/>
                  </a:lnTo>
                  <a:lnTo>
                    <a:pt x="128311" y="147486"/>
                  </a:lnTo>
                  <a:lnTo>
                    <a:pt x="135112" y="138080"/>
                  </a:lnTo>
                  <a:lnTo>
                    <a:pt x="140565" y="127071"/>
                  </a:lnTo>
                  <a:lnTo>
                    <a:pt x="144652" y="114553"/>
                  </a:lnTo>
                  <a:lnTo>
                    <a:pt x="122935" y="109093"/>
                  </a:lnTo>
                  <a:close/>
                </a:path>
                <a:path w="646429" h="169545">
                  <a:moveTo>
                    <a:pt x="125232" y="18541"/>
                  </a:moveTo>
                  <a:lnTo>
                    <a:pt x="76707" y="18541"/>
                  </a:lnTo>
                  <a:lnTo>
                    <a:pt x="84617" y="19061"/>
                  </a:lnTo>
                  <a:lnTo>
                    <a:pt x="91789" y="20605"/>
                  </a:lnTo>
                  <a:lnTo>
                    <a:pt x="120522" y="52705"/>
                  </a:lnTo>
                  <a:lnTo>
                    <a:pt x="141858" y="47751"/>
                  </a:lnTo>
                  <a:lnTo>
                    <a:pt x="137904" y="37040"/>
                  </a:lnTo>
                  <a:lnTo>
                    <a:pt x="132699" y="27590"/>
                  </a:lnTo>
                  <a:lnTo>
                    <a:pt x="126232" y="19427"/>
                  </a:lnTo>
                  <a:lnTo>
                    <a:pt x="125232" y="18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70022" y="4195317"/>
              <a:ext cx="105283" cy="13042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7022" y="4192650"/>
              <a:ext cx="105410" cy="13042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23641" y="4150232"/>
              <a:ext cx="107315" cy="1728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75763" y="4147438"/>
              <a:ext cx="273939" cy="17843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27976" y="2507614"/>
              <a:ext cx="542925" cy="1417955"/>
            </a:xfrm>
            <a:custGeom>
              <a:avLst/>
              <a:gdLst/>
              <a:ahLst/>
              <a:cxnLst/>
              <a:rect l="l" t="t" r="r" b="b"/>
              <a:pathLst>
                <a:path w="542925" h="1417954">
                  <a:moveTo>
                    <a:pt x="0" y="1330579"/>
                  </a:moveTo>
                  <a:lnTo>
                    <a:pt x="40385" y="1417447"/>
                  </a:lnTo>
                  <a:lnTo>
                    <a:pt x="78429" y="1346581"/>
                  </a:lnTo>
                  <a:lnTo>
                    <a:pt x="56642" y="1346581"/>
                  </a:lnTo>
                  <a:lnTo>
                    <a:pt x="28194" y="1345438"/>
                  </a:lnTo>
                  <a:lnTo>
                    <a:pt x="28700" y="1331386"/>
                  </a:lnTo>
                  <a:lnTo>
                    <a:pt x="0" y="1330579"/>
                  </a:lnTo>
                  <a:close/>
                </a:path>
                <a:path w="542925" h="1417954">
                  <a:moveTo>
                    <a:pt x="28700" y="1331386"/>
                  </a:moveTo>
                  <a:lnTo>
                    <a:pt x="28194" y="1345438"/>
                  </a:lnTo>
                  <a:lnTo>
                    <a:pt x="56642" y="1346581"/>
                  </a:lnTo>
                  <a:lnTo>
                    <a:pt x="57230" y="1332189"/>
                  </a:lnTo>
                  <a:lnTo>
                    <a:pt x="28700" y="1331386"/>
                  </a:lnTo>
                  <a:close/>
                </a:path>
                <a:path w="542925" h="1417954">
                  <a:moveTo>
                    <a:pt x="57230" y="1332189"/>
                  </a:moveTo>
                  <a:lnTo>
                    <a:pt x="56642" y="1346581"/>
                  </a:lnTo>
                  <a:lnTo>
                    <a:pt x="78429" y="1346581"/>
                  </a:lnTo>
                  <a:lnTo>
                    <a:pt x="85725" y="1332992"/>
                  </a:lnTo>
                  <a:lnTo>
                    <a:pt x="57230" y="1332189"/>
                  </a:lnTo>
                  <a:close/>
                </a:path>
                <a:path w="542925" h="1417954">
                  <a:moveTo>
                    <a:pt x="292904" y="693679"/>
                  </a:moveTo>
                  <a:lnTo>
                    <a:pt x="243458" y="705104"/>
                  </a:lnTo>
                  <a:lnTo>
                    <a:pt x="206248" y="733806"/>
                  </a:lnTo>
                  <a:lnTo>
                    <a:pt x="172084" y="777113"/>
                  </a:lnTo>
                  <a:lnTo>
                    <a:pt x="150875" y="813308"/>
                  </a:lnTo>
                  <a:lnTo>
                    <a:pt x="130809" y="854583"/>
                  </a:lnTo>
                  <a:lnTo>
                    <a:pt x="112014" y="900811"/>
                  </a:lnTo>
                  <a:lnTo>
                    <a:pt x="94615" y="951357"/>
                  </a:lnTo>
                  <a:lnTo>
                    <a:pt x="78740" y="1005713"/>
                  </a:lnTo>
                  <a:lnTo>
                    <a:pt x="64770" y="1063371"/>
                  </a:lnTo>
                  <a:lnTo>
                    <a:pt x="52577" y="1123823"/>
                  </a:lnTo>
                  <a:lnTo>
                    <a:pt x="42418" y="1186688"/>
                  </a:lnTo>
                  <a:lnTo>
                    <a:pt x="34671" y="1251204"/>
                  </a:lnTo>
                  <a:lnTo>
                    <a:pt x="29209" y="1317244"/>
                  </a:lnTo>
                  <a:lnTo>
                    <a:pt x="28700" y="1331386"/>
                  </a:lnTo>
                  <a:lnTo>
                    <a:pt x="57230" y="1332189"/>
                  </a:lnTo>
                  <a:lnTo>
                    <a:pt x="57764" y="1319149"/>
                  </a:lnTo>
                  <a:lnTo>
                    <a:pt x="57822" y="1318641"/>
                  </a:lnTo>
                  <a:lnTo>
                    <a:pt x="60179" y="1286510"/>
                  </a:lnTo>
                  <a:lnTo>
                    <a:pt x="60220" y="1286256"/>
                  </a:lnTo>
                  <a:lnTo>
                    <a:pt x="63096" y="1254252"/>
                  </a:lnTo>
                  <a:lnTo>
                    <a:pt x="63147" y="1253998"/>
                  </a:lnTo>
                  <a:lnTo>
                    <a:pt x="66660" y="1222248"/>
                  </a:lnTo>
                  <a:lnTo>
                    <a:pt x="70706" y="1190752"/>
                  </a:lnTo>
                  <a:lnTo>
                    <a:pt x="70777" y="1190498"/>
                  </a:lnTo>
                  <a:lnTo>
                    <a:pt x="75399" y="1159637"/>
                  </a:lnTo>
                  <a:lnTo>
                    <a:pt x="75480" y="1159383"/>
                  </a:lnTo>
                  <a:lnTo>
                    <a:pt x="80602" y="1129030"/>
                  </a:lnTo>
                  <a:lnTo>
                    <a:pt x="80694" y="1128776"/>
                  </a:lnTo>
                  <a:lnTo>
                    <a:pt x="86437" y="1099058"/>
                  </a:lnTo>
                  <a:lnTo>
                    <a:pt x="92655" y="1069721"/>
                  </a:lnTo>
                  <a:lnTo>
                    <a:pt x="99254" y="1041019"/>
                  </a:lnTo>
                  <a:lnTo>
                    <a:pt x="99378" y="1040764"/>
                  </a:lnTo>
                  <a:lnTo>
                    <a:pt x="106361" y="1013206"/>
                  </a:lnTo>
                  <a:lnTo>
                    <a:pt x="113919" y="985901"/>
                  </a:lnTo>
                  <a:lnTo>
                    <a:pt x="121842" y="960120"/>
                  </a:lnTo>
                  <a:lnTo>
                    <a:pt x="130049" y="935101"/>
                  </a:lnTo>
                  <a:lnTo>
                    <a:pt x="138810" y="910717"/>
                  </a:lnTo>
                  <a:lnTo>
                    <a:pt x="147700" y="887857"/>
                  </a:lnTo>
                  <a:lnTo>
                    <a:pt x="156810" y="866394"/>
                  </a:lnTo>
                  <a:lnTo>
                    <a:pt x="166258" y="846074"/>
                  </a:lnTo>
                  <a:lnTo>
                    <a:pt x="176149" y="826515"/>
                  </a:lnTo>
                  <a:lnTo>
                    <a:pt x="185896" y="809244"/>
                  </a:lnTo>
                  <a:lnTo>
                    <a:pt x="195820" y="793114"/>
                  </a:lnTo>
                  <a:lnTo>
                    <a:pt x="206375" y="777748"/>
                  </a:lnTo>
                  <a:lnTo>
                    <a:pt x="206586" y="777748"/>
                  </a:lnTo>
                  <a:lnTo>
                    <a:pt x="216069" y="765556"/>
                  </a:lnTo>
                  <a:lnTo>
                    <a:pt x="216662" y="764794"/>
                  </a:lnTo>
                  <a:lnTo>
                    <a:pt x="226259" y="754252"/>
                  </a:lnTo>
                  <a:lnTo>
                    <a:pt x="226949" y="753490"/>
                  </a:lnTo>
                  <a:lnTo>
                    <a:pt x="236285" y="744727"/>
                  </a:lnTo>
                  <a:lnTo>
                    <a:pt x="237363" y="743712"/>
                  </a:lnTo>
                  <a:lnTo>
                    <a:pt x="237530" y="743712"/>
                  </a:lnTo>
                  <a:lnTo>
                    <a:pt x="246376" y="736854"/>
                  </a:lnTo>
                  <a:lnTo>
                    <a:pt x="247523" y="735964"/>
                  </a:lnTo>
                  <a:lnTo>
                    <a:pt x="247701" y="735964"/>
                  </a:lnTo>
                  <a:lnTo>
                    <a:pt x="255980" y="730885"/>
                  </a:lnTo>
                  <a:lnTo>
                    <a:pt x="255777" y="730885"/>
                  </a:lnTo>
                  <a:lnTo>
                    <a:pt x="257428" y="729996"/>
                  </a:lnTo>
                  <a:lnTo>
                    <a:pt x="257806" y="729996"/>
                  </a:lnTo>
                  <a:lnTo>
                    <a:pt x="265342" y="726694"/>
                  </a:lnTo>
                  <a:lnTo>
                    <a:pt x="265049" y="726694"/>
                  </a:lnTo>
                  <a:lnTo>
                    <a:pt x="267080" y="725932"/>
                  </a:lnTo>
                  <a:lnTo>
                    <a:pt x="267906" y="725932"/>
                  </a:lnTo>
                  <a:lnTo>
                    <a:pt x="275050" y="724026"/>
                  </a:lnTo>
                  <a:lnTo>
                    <a:pt x="274066" y="724026"/>
                  </a:lnTo>
                  <a:lnTo>
                    <a:pt x="276478" y="723646"/>
                  </a:lnTo>
                  <a:lnTo>
                    <a:pt x="278324" y="723646"/>
                  </a:lnTo>
                  <a:lnTo>
                    <a:pt x="298196" y="721868"/>
                  </a:lnTo>
                  <a:lnTo>
                    <a:pt x="337820" y="704723"/>
                  </a:lnTo>
                  <a:lnTo>
                    <a:pt x="351359" y="693927"/>
                  </a:lnTo>
                  <a:lnTo>
                    <a:pt x="291973" y="693927"/>
                  </a:lnTo>
                  <a:lnTo>
                    <a:pt x="292904" y="693679"/>
                  </a:lnTo>
                  <a:close/>
                </a:path>
                <a:path w="542925" h="1417954">
                  <a:moveTo>
                    <a:pt x="57822" y="1318641"/>
                  </a:moveTo>
                  <a:lnTo>
                    <a:pt x="57784" y="1319149"/>
                  </a:lnTo>
                  <a:lnTo>
                    <a:pt x="57822" y="1318641"/>
                  </a:lnTo>
                  <a:close/>
                </a:path>
                <a:path w="542925" h="1417954">
                  <a:moveTo>
                    <a:pt x="60220" y="1286256"/>
                  </a:moveTo>
                  <a:lnTo>
                    <a:pt x="60198" y="1286510"/>
                  </a:lnTo>
                  <a:lnTo>
                    <a:pt x="60220" y="1286256"/>
                  </a:lnTo>
                  <a:close/>
                </a:path>
                <a:path w="542925" h="1417954">
                  <a:moveTo>
                    <a:pt x="63147" y="1253998"/>
                  </a:moveTo>
                  <a:lnTo>
                    <a:pt x="63119" y="1254252"/>
                  </a:lnTo>
                  <a:lnTo>
                    <a:pt x="63147" y="1253998"/>
                  </a:lnTo>
                  <a:close/>
                </a:path>
                <a:path w="542925" h="1417954">
                  <a:moveTo>
                    <a:pt x="66691" y="1222121"/>
                  </a:moveTo>
                  <a:close/>
                </a:path>
                <a:path w="542925" h="1417954">
                  <a:moveTo>
                    <a:pt x="70777" y="1190498"/>
                  </a:moveTo>
                  <a:lnTo>
                    <a:pt x="70739" y="1190752"/>
                  </a:lnTo>
                  <a:lnTo>
                    <a:pt x="70777" y="1190498"/>
                  </a:lnTo>
                  <a:close/>
                </a:path>
                <a:path w="542925" h="1417954">
                  <a:moveTo>
                    <a:pt x="75480" y="1159383"/>
                  </a:moveTo>
                  <a:lnTo>
                    <a:pt x="75438" y="1159637"/>
                  </a:lnTo>
                  <a:lnTo>
                    <a:pt x="75480" y="1159383"/>
                  </a:lnTo>
                  <a:close/>
                </a:path>
                <a:path w="542925" h="1417954">
                  <a:moveTo>
                    <a:pt x="80694" y="1128776"/>
                  </a:moveTo>
                  <a:lnTo>
                    <a:pt x="80645" y="1129030"/>
                  </a:lnTo>
                  <a:lnTo>
                    <a:pt x="80694" y="1128776"/>
                  </a:lnTo>
                  <a:close/>
                </a:path>
                <a:path w="542925" h="1417954">
                  <a:moveTo>
                    <a:pt x="86487" y="1098804"/>
                  </a:moveTo>
                  <a:lnTo>
                    <a:pt x="86359" y="1099058"/>
                  </a:lnTo>
                  <a:lnTo>
                    <a:pt x="86487" y="1098804"/>
                  </a:lnTo>
                  <a:close/>
                </a:path>
                <a:path w="542925" h="1417954">
                  <a:moveTo>
                    <a:pt x="92709" y="1069467"/>
                  </a:moveTo>
                  <a:lnTo>
                    <a:pt x="92582" y="1069721"/>
                  </a:lnTo>
                  <a:lnTo>
                    <a:pt x="92709" y="1069467"/>
                  </a:lnTo>
                  <a:close/>
                </a:path>
                <a:path w="542925" h="1417954">
                  <a:moveTo>
                    <a:pt x="99378" y="1040764"/>
                  </a:moveTo>
                  <a:lnTo>
                    <a:pt x="99314" y="1041019"/>
                  </a:lnTo>
                  <a:lnTo>
                    <a:pt x="99378" y="1040764"/>
                  </a:lnTo>
                  <a:close/>
                </a:path>
                <a:path w="542925" h="1417954">
                  <a:moveTo>
                    <a:pt x="106425" y="1012951"/>
                  </a:moveTo>
                  <a:lnTo>
                    <a:pt x="106299" y="1013206"/>
                  </a:lnTo>
                  <a:lnTo>
                    <a:pt x="106425" y="1012951"/>
                  </a:lnTo>
                  <a:close/>
                </a:path>
                <a:path w="542925" h="1417954">
                  <a:moveTo>
                    <a:pt x="113996" y="985901"/>
                  </a:moveTo>
                  <a:lnTo>
                    <a:pt x="113919" y="986155"/>
                  </a:lnTo>
                  <a:lnTo>
                    <a:pt x="113996" y="985901"/>
                  </a:lnTo>
                  <a:close/>
                </a:path>
                <a:path w="542925" h="1417954">
                  <a:moveTo>
                    <a:pt x="121920" y="959865"/>
                  </a:moveTo>
                  <a:lnTo>
                    <a:pt x="121793" y="960120"/>
                  </a:lnTo>
                  <a:lnTo>
                    <a:pt x="121920" y="959865"/>
                  </a:lnTo>
                  <a:close/>
                </a:path>
                <a:path w="542925" h="1417954">
                  <a:moveTo>
                    <a:pt x="138831" y="910717"/>
                  </a:moveTo>
                  <a:lnTo>
                    <a:pt x="138683" y="911098"/>
                  </a:lnTo>
                  <a:lnTo>
                    <a:pt x="138831" y="910717"/>
                  </a:lnTo>
                  <a:close/>
                </a:path>
                <a:path w="542925" h="1417954">
                  <a:moveTo>
                    <a:pt x="147735" y="887857"/>
                  </a:moveTo>
                  <a:lnTo>
                    <a:pt x="147574" y="888238"/>
                  </a:lnTo>
                  <a:lnTo>
                    <a:pt x="147735" y="887857"/>
                  </a:lnTo>
                  <a:close/>
                </a:path>
                <a:path w="542925" h="1417954">
                  <a:moveTo>
                    <a:pt x="156972" y="866013"/>
                  </a:moveTo>
                  <a:lnTo>
                    <a:pt x="156718" y="866394"/>
                  </a:lnTo>
                  <a:lnTo>
                    <a:pt x="156972" y="866013"/>
                  </a:lnTo>
                  <a:close/>
                </a:path>
                <a:path w="542925" h="1417954">
                  <a:moveTo>
                    <a:pt x="166455" y="845655"/>
                  </a:moveTo>
                  <a:lnTo>
                    <a:pt x="166243" y="846074"/>
                  </a:lnTo>
                  <a:lnTo>
                    <a:pt x="166455" y="845655"/>
                  </a:lnTo>
                  <a:close/>
                </a:path>
                <a:path w="542925" h="1417954">
                  <a:moveTo>
                    <a:pt x="176180" y="826515"/>
                  </a:moveTo>
                  <a:lnTo>
                    <a:pt x="175895" y="827024"/>
                  </a:lnTo>
                  <a:lnTo>
                    <a:pt x="176180" y="826515"/>
                  </a:lnTo>
                  <a:close/>
                </a:path>
                <a:path w="542925" h="1417954">
                  <a:moveTo>
                    <a:pt x="186181" y="808736"/>
                  </a:moveTo>
                  <a:lnTo>
                    <a:pt x="185800" y="809244"/>
                  </a:lnTo>
                  <a:lnTo>
                    <a:pt x="186181" y="808736"/>
                  </a:lnTo>
                  <a:close/>
                </a:path>
                <a:path w="542925" h="1417954">
                  <a:moveTo>
                    <a:pt x="196215" y="792480"/>
                  </a:moveTo>
                  <a:lnTo>
                    <a:pt x="195706" y="793114"/>
                  </a:lnTo>
                  <a:lnTo>
                    <a:pt x="196215" y="792480"/>
                  </a:lnTo>
                  <a:close/>
                </a:path>
                <a:path w="542925" h="1417954">
                  <a:moveTo>
                    <a:pt x="206586" y="777748"/>
                  </a:moveTo>
                  <a:lnTo>
                    <a:pt x="206375" y="777748"/>
                  </a:lnTo>
                  <a:lnTo>
                    <a:pt x="205994" y="778510"/>
                  </a:lnTo>
                  <a:lnTo>
                    <a:pt x="206586" y="777748"/>
                  </a:lnTo>
                  <a:close/>
                </a:path>
                <a:path w="542925" h="1417954">
                  <a:moveTo>
                    <a:pt x="216662" y="764794"/>
                  </a:moveTo>
                  <a:lnTo>
                    <a:pt x="216026" y="765556"/>
                  </a:lnTo>
                  <a:lnTo>
                    <a:pt x="216327" y="765223"/>
                  </a:lnTo>
                  <a:lnTo>
                    <a:pt x="216662" y="764794"/>
                  </a:lnTo>
                  <a:close/>
                </a:path>
                <a:path w="542925" h="1417954">
                  <a:moveTo>
                    <a:pt x="216327" y="765223"/>
                  </a:moveTo>
                  <a:lnTo>
                    <a:pt x="216026" y="765556"/>
                  </a:lnTo>
                  <a:lnTo>
                    <a:pt x="216327" y="765223"/>
                  </a:lnTo>
                  <a:close/>
                </a:path>
                <a:path w="542925" h="1417954">
                  <a:moveTo>
                    <a:pt x="216716" y="764794"/>
                  </a:moveTo>
                  <a:lnTo>
                    <a:pt x="216327" y="765223"/>
                  </a:lnTo>
                  <a:lnTo>
                    <a:pt x="216716" y="764794"/>
                  </a:lnTo>
                  <a:close/>
                </a:path>
                <a:path w="542925" h="1417954">
                  <a:moveTo>
                    <a:pt x="226949" y="753490"/>
                  </a:moveTo>
                  <a:lnTo>
                    <a:pt x="226187" y="754252"/>
                  </a:lnTo>
                  <a:lnTo>
                    <a:pt x="226680" y="753787"/>
                  </a:lnTo>
                  <a:lnTo>
                    <a:pt x="226949" y="753490"/>
                  </a:lnTo>
                  <a:close/>
                </a:path>
                <a:path w="542925" h="1417954">
                  <a:moveTo>
                    <a:pt x="226680" y="753787"/>
                  </a:moveTo>
                  <a:lnTo>
                    <a:pt x="226187" y="754252"/>
                  </a:lnTo>
                  <a:lnTo>
                    <a:pt x="226680" y="753787"/>
                  </a:lnTo>
                  <a:close/>
                </a:path>
                <a:path w="542925" h="1417954">
                  <a:moveTo>
                    <a:pt x="226994" y="753490"/>
                  </a:moveTo>
                  <a:lnTo>
                    <a:pt x="226680" y="753787"/>
                  </a:lnTo>
                  <a:lnTo>
                    <a:pt x="226994" y="753490"/>
                  </a:lnTo>
                  <a:close/>
                </a:path>
                <a:path w="542925" h="1417954">
                  <a:moveTo>
                    <a:pt x="237363" y="743712"/>
                  </a:moveTo>
                  <a:lnTo>
                    <a:pt x="236220" y="744727"/>
                  </a:lnTo>
                  <a:lnTo>
                    <a:pt x="236589" y="744441"/>
                  </a:lnTo>
                  <a:lnTo>
                    <a:pt x="237363" y="743712"/>
                  </a:lnTo>
                  <a:close/>
                </a:path>
                <a:path w="542925" h="1417954">
                  <a:moveTo>
                    <a:pt x="236589" y="744441"/>
                  </a:moveTo>
                  <a:lnTo>
                    <a:pt x="236220" y="744727"/>
                  </a:lnTo>
                  <a:lnTo>
                    <a:pt x="236589" y="744441"/>
                  </a:lnTo>
                  <a:close/>
                </a:path>
                <a:path w="542925" h="1417954">
                  <a:moveTo>
                    <a:pt x="237530" y="743712"/>
                  </a:moveTo>
                  <a:lnTo>
                    <a:pt x="237363" y="743712"/>
                  </a:lnTo>
                  <a:lnTo>
                    <a:pt x="236589" y="744441"/>
                  </a:lnTo>
                  <a:lnTo>
                    <a:pt x="237530" y="743712"/>
                  </a:lnTo>
                  <a:close/>
                </a:path>
                <a:path w="542925" h="1417954">
                  <a:moveTo>
                    <a:pt x="247523" y="735964"/>
                  </a:moveTo>
                  <a:lnTo>
                    <a:pt x="246252" y="736854"/>
                  </a:lnTo>
                  <a:lnTo>
                    <a:pt x="246844" y="736491"/>
                  </a:lnTo>
                  <a:lnTo>
                    <a:pt x="247523" y="735964"/>
                  </a:lnTo>
                  <a:close/>
                </a:path>
                <a:path w="542925" h="1417954">
                  <a:moveTo>
                    <a:pt x="246844" y="736491"/>
                  </a:moveTo>
                  <a:lnTo>
                    <a:pt x="246252" y="736854"/>
                  </a:lnTo>
                  <a:lnTo>
                    <a:pt x="246844" y="736491"/>
                  </a:lnTo>
                  <a:close/>
                </a:path>
                <a:path w="542925" h="1417954">
                  <a:moveTo>
                    <a:pt x="247701" y="735964"/>
                  </a:moveTo>
                  <a:lnTo>
                    <a:pt x="247523" y="735964"/>
                  </a:lnTo>
                  <a:lnTo>
                    <a:pt x="246844" y="736491"/>
                  </a:lnTo>
                  <a:lnTo>
                    <a:pt x="247701" y="735964"/>
                  </a:lnTo>
                  <a:close/>
                </a:path>
                <a:path w="542925" h="1417954">
                  <a:moveTo>
                    <a:pt x="257428" y="729996"/>
                  </a:moveTo>
                  <a:lnTo>
                    <a:pt x="255777" y="730885"/>
                  </a:lnTo>
                  <a:lnTo>
                    <a:pt x="256485" y="730574"/>
                  </a:lnTo>
                  <a:lnTo>
                    <a:pt x="257428" y="729996"/>
                  </a:lnTo>
                  <a:close/>
                </a:path>
                <a:path w="542925" h="1417954">
                  <a:moveTo>
                    <a:pt x="256485" y="730574"/>
                  </a:moveTo>
                  <a:lnTo>
                    <a:pt x="255777" y="730885"/>
                  </a:lnTo>
                  <a:lnTo>
                    <a:pt x="255980" y="730885"/>
                  </a:lnTo>
                  <a:lnTo>
                    <a:pt x="256485" y="730574"/>
                  </a:lnTo>
                  <a:close/>
                </a:path>
                <a:path w="542925" h="1417954">
                  <a:moveTo>
                    <a:pt x="257806" y="729996"/>
                  </a:moveTo>
                  <a:lnTo>
                    <a:pt x="257428" y="729996"/>
                  </a:lnTo>
                  <a:lnTo>
                    <a:pt x="256485" y="730574"/>
                  </a:lnTo>
                  <a:lnTo>
                    <a:pt x="257806" y="729996"/>
                  </a:lnTo>
                  <a:close/>
                </a:path>
                <a:path w="542925" h="1417954">
                  <a:moveTo>
                    <a:pt x="267080" y="725932"/>
                  </a:moveTo>
                  <a:lnTo>
                    <a:pt x="265049" y="726694"/>
                  </a:lnTo>
                  <a:lnTo>
                    <a:pt x="265797" y="726494"/>
                  </a:lnTo>
                  <a:lnTo>
                    <a:pt x="267080" y="725932"/>
                  </a:lnTo>
                  <a:close/>
                </a:path>
                <a:path w="542925" h="1417954">
                  <a:moveTo>
                    <a:pt x="265797" y="726494"/>
                  </a:moveTo>
                  <a:lnTo>
                    <a:pt x="265049" y="726694"/>
                  </a:lnTo>
                  <a:lnTo>
                    <a:pt x="265342" y="726694"/>
                  </a:lnTo>
                  <a:lnTo>
                    <a:pt x="265797" y="726494"/>
                  </a:lnTo>
                  <a:close/>
                </a:path>
                <a:path w="542925" h="1417954">
                  <a:moveTo>
                    <a:pt x="267906" y="725932"/>
                  </a:moveTo>
                  <a:lnTo>
                    <a:pt x="267080" y="725932"/>
                  </a:lnTo>
                  <a:lnTo>
                    <a:pt x="265797" y="726494"/>
                  </a:lnTo>
                  <a:lnTo>
                    <a:pt x="267906" y="725932"/>
                  </a:lnTo>
                  <a:close/>
                </a:path>
                <a:path w="542925" h="1417954">
                  <a:moveTo>
                    <a:pt x="276478" y="723646"/>
                  </a:moveTo>
                  <a:lnTo>
                    <a:pt x="274066" y="724026"/>
                  </a:lnTo>
                  <a:lnTo>
                    <a:pt x="275547" y="723894"/>
                  </a:lnTo>
                  <a:lnTo>
                    <a:pt x="276478" y="723646"/>
                  </a:lnTo>
                  <a:close/>
                </a:path>
                <a:path w="542925" h="1417954">
                  <a:moveTo>
                    <a:pt x="275547" y="723894"/>
                  </a:moveTo>
                  <a:lnTo>
                    <a:pt x="274066" y="724026"/>
                  </a:lnTo>
                  <a:lnTo>
                    <a:pt x="275050" y="724026"/>
                  </a:lnTo>
                  <a:lnTo>
                    <a:pt x="275547" y="723894"/>
                  </a:lnTo>
                  <a:close/>
                </a:path>
                <a:path w="542925" h="1417954">
                  <a:moveTo>
                    <a:pt x="278324" y="723646"/>
                  </a:moveTo>
                  <a:lnTo>
                    <a:pt x="276478" y="723646"/>
                  </a:lnTo>
                  <a:lnTo>
                    <a:pt x="275547" y="723894"/>
                  </a:lnTo>
                  <a:lnTo>
                    <a:pt x="278324" y="723646"/>
                  </a:lnTo>
                  <a:close/>
                </a:path>
                <a:path w="542925" h="1417954">
                  <a:moveTo>
                    <a:pt x="294385" y="693547"/>
                  </a:moveTo>
                  <a:lnTo>
                    <a:pt x="292904" y="693679"/>
                  </a:lnTo>
                  <a:lnTo>
                    <a:pt x="291973" y="693927"/>
                  </a:lnTo>
                  <a:lnTo>
                    <a:pt x="294385" y="693547"/>
                  </a:lnTo>
                  <a:close/>
                </a:path>
                <a:path w="542925" h="1417954">
                  <a:moveTo>
                    <a:pt x="351765" y="693547"/>
                  </a:moveTo>
                  <a:lnTo>
                    <a:pt x="294385" y="693547"/>
                  </a:lnTo>
                  <a:lnTo>
                    <a:pt x="291973" y="693927"/>
                  </a:lnTo>
                  <a:lnTo>
                    <a:pt x="351359" y="693927"/>
                  </a:lnTo>
                  <a:lnTo>
                    <a:pt x="351765" y="693547"/>
                  </a:lnTo>
                  <a:close/>
                </a:path>
                <a:path w="542925" h="1417954">
                  <a:moveTo>
                    <a:pt x="302654" y="691079"/>
                  </a:moveTo>
                  <a:lnTo>
                    <a:pt x="292904" y="693679"/>
                  </a:lnTo>
                  <a:lnTo>
                    <a:pt x="294385" y="693547"/>
                  </a:lnTo>
                  <a:lnTo>
                    <a:pt x="351765" y="693547"/>
                  </a:lnTo>
                  <a:lnTo>
                    <a:pt x="353799" y="691642"/>
                  </a:lnTo>
                  <a:lnTo>
                    <a:pt x="301371" y="691642"/>
                  </a:lnTo>
                  <a:lnTo>
                    <a:pt x="302654" y="691079"/>
                  </a:lnTo>
                  <a:close/>
                </a:path>
                <a:path w="542925" h="1417954">
                  <a:moveTo>
                    <a:pt x="303402" y="690880"/>
                  </a:moveTo>
                  <a:lnTo>
                    <a:pt x="302654" y="691079"/>
                  </a:lnTo>
                  <a:lnTo>
                    <a:pt x="301371" y="691642"/>
                  </a:lnTo>
                  <a:lnTo>
                    <a:pt x="303402" y="690880"/>
                  </a:lnTo>
                  <a:close/>
                </a:path>
                <a:path w="542925" h="1417954">
                  <a:moveTo>
                    <a:pt x="354612" y="690880"/>
                  </a:moveTo>
                  <a:lnTo>
                    <a:pt x="303402" y="690880"/>
                  </a:lnTo>
                  <a:lnTo>
                    <a:pt x="301371" y="691642"/>
                  </a:lnTo>
                  <a:lnTo>
                    <a:pt x="353799" y="691642"/>
                  </a:lnTo>
                  <a:lnTo>
                    <a:pt x="354612" y="690880"/>
                  </a:lnTo>
                  <a:close/>
                </a:path>
                <a:path w="542925" h="1417954">
                  <a:moveTo>
                    <a:pt x="359086" y="686688"/>
                  </a:moveTo>
                  <a:lnTo>
                    <a:pt x="312674" y="686688"/>
                  </a:lnTo>
                  <a:lnTo>
                    <a:pt x="311023" y="687451"/>
                  </a:lnTo>
                  <a:lnTo>
                    <a:pt x="302654" y="691079"/>
                  </a:lnTo>
                  <a:lnTo>
                    <a:pt x="303402" y="690880"/>
                  </a:lnTo>
                  <a:lnTo>
                    <a:pt x="354612" y="690880"/>
                  </a:lnTo>
                  <a:lnTo>
                    <a:pt x="359086" y="686688"/>
                  </a:lnTo>
                  <a:close/>
                </a:path>
                <a:path w="542925" h="1417954">
                  <a:moveTo>
                    <a:pt x="311251" y="687312"/>
                  </a:moveTo>
                  <a:lnTo>
                    <a:pt x="310935" y="687451"/>
                  </a:lnTo>
                  <a:lnTo>
                    <a:pt x="311251" y="687312"/>
                  </a:lnTo>
                  <a:close/>
                </a:path>
                <a:path w="542925" h="1417954">
                  <a:moveTo>
                    <a:pt x="312674" y="686688"/>
                  </a:moveTo>
                  <a:lnTo>
                    <a:pt x="311251" y="687312"/>
                  </a:lnTo>
                  <a:lnTo>
                    <a:pt x="311023" y="687451"/>
                  </a:lnTo>
                  <a:lnTo>
                    <a:pt x="312674" y="686688"/>
                  </a:lnTo>
                  <a:close/>
                </a:path>
                <a:path w="542925" h="1417954">
                  <a:moveTo>
                    <a:pt x="321943" y="680825"/>
                  </a:moveTo>
                  <a:lnTo>
                    <a:pt x="311251" y="687312"/>
                  </a:lnTo>
                  <a:lnTo>
                    <a:pt x="312674" y="686688"/>
                  </a:lnTo>
                  <a:lnTo>
                    <a:pt x="359086" y="686688"/>
                  </a:lnTo>
                  <a:lnTo>
                    <a:pt x="362203" y="683768"/>
                  </a:lnTo>
                  <a:lnTo>
                    <a:pt x="364151" y="681609"/>
                  </a:lnTo>
                  <a:lnTo>
                    <a:pt x="320928" y="681609"/>
                  </a:lnTo>
                  <a:lnTo>
                    <a:pt x="321943" y="680825"/>
                  </a:lnTo>
                  <a:close/>
                </a:path>
                <a:path w="542925" h="1417954">
                  <a:moveTo>
                    <a:pt x="322325" y="680593"/>
                  </a:moveTo>
                  <a:lnTo>
                    <a:pt x="321943" y="680825"/>
                  </a:lnTo>
                  <a:lnTo>
                    <a:pt x="320928" y="681609"/>
                  </a:lnTo>
                  <a:lnTo>
                    <a:pt x="322325" y="680593"/>
                  </a:lnTo>
                  <a:close/>
                </a:path>
                <a:path w="542925" h="1417954">
                  <a:moveTo>
                    <a:pt x="365067" y="680593"/>
                  </a:moveTo>
                  <a:lnTo>
                    <a:pt x="322325" y="680593"/>
                  </a:lnTo>
                  <a:lnTo>
                    <a:pt x="320928" y="681609"/>
                  </a:lnTo>
                  <a:lnTo>
                    <a:pt x="364151" y="681609"/>
                  </a:lnTo>
                  <a:lnTo>
                    <a:pt x="365067" y="680593"/>
                  </a:lnTo>
                  <a:close/>
                </a:path>
                <a:path w="542925" h="1417954">
                  <a:moveTo>
                    <a:pt x="331698" y="673287"/>
                  </a:moveTo>
                  <a:lnTo>
                    <a:pt x="321943" y="680825"/>
                  </a:lnTo>
                  <a:lnTo>
                    <a:pt x="322325" y="680593"/>
                  </a:lnTo>
                  <a:lnTo>
                    <a:pt x="365067" y="680593"/>
                  </a:lnTo>
                  <a:lnTo>
                    <a:pt x="371138" y="673862"/>
                  </a:lnTo>
                  <a:lnTo>
                    <a:pt x="331089" y="673862"/>
                  </a:lnTo>
                  <a:lnTo>
                    <a:pt x="331698" y="673287"/>
                  </a:lnTo>
                  <a:close/>
                </a:path>
                <a:path w="542925" h="1417954">
                  <a:moveTo>
                    <a:pt x="332104" y="672973"/>
                  </a:moveTo>
                  <a:lnTo>
                    <a:pt x="331698" y="673287"/>
                  </a:lnTo>
                  <a:lnTo>
                    <a:pt x="331089" y="673862"/>
                  </a:lnTo>
                  <a:lnTo>
                    <a:pt x="332104" y="672973"/>
                  </a:lnTo>
                  <a:close/>
                </a:path>
                <a:path w="542925" h="1417954">
                  <a:moveTo>
                    <a:pt x="371940" y="672973"/>
                  </a:moveTo>
                  <a:lnTo>
                    <a:pt x="332104" y="672973"/>
                  </a:lnTo>
                  <a:lnTo>
                    <a:pt x="331089" y="673862"/>
                  </a:lnTo>
                  <a:lnTo>
                    <a:pt x="371138" y="673862"/>
                  </a:lnTo>
                  <a:lnTo>
                    <a:pt x="371940" y="672973"/>
                  </a:lnTo>
                  <a:close/>
                </a:path>
                <a:path w="542925" h="1417954">
                  <a:moveTo>
                    <a:pt x="379855" y="663321"/>
                  </a:moveTo>
                  <a:lnTo>
                    <a:pt x="342265" y="663321"/>
                  </a:lnTo>
                  <a:lnTo>
                    <a:pt x="341502" y="664083"/>
                  </a:lnTo>
                  <a:lnTo>
                    <a:pt x="331698" y="673287"/>
                  </a:lnTo>
                  <a:lnTo>
                    <a:pt x="332104" y="672973"/>
                  </a:lnTo>
                  <a:lnTo>
                    <a:pt x="371940" y="672973"/>
                  </a:lnTo>
                  <a:lnTo>
                    <a:pt x="373888" y="670813"/>
                  </a:lnTo>
                  <a:lnTo>
                    <a:pt x="379855" y="663321"/>
                  </a:lnTo>
                  <a:close/>
                </a:path>
                <a:path w="542925" h="1417954">
                  <a:moveTo>
                    <a:pt x="341771" y="663786"/>
                  </a:moveTo>
                  <a:lnTo>
                    <a:pt x="341457" y="664083"/>
                  </a:lnTo>
                  <a:lnTo>
                    <a:pt x="341771" y="663786"/>
                  </a:lnTo>
                  <a:close/>
                </a:path>
                <a:path w="542925" h="1417954">
                  <a:moveTo>
                    <a:pt x="342265" y="663321"/>
                  </a:moveTo>
                  <a:lnTo>
                    <a:pt x="341771" y="663786"/>
                  </a:lnTo>
                  <a:lnTo>
                    <a:pt x="341502" y="664083"/>
                  </a:lnTo>
                  <a:lnTo>
                    <a:pt x="342265" y="663321"/>
                  </a:lnTo>
                  <a:close/>
                </a:path>
                <a:path w="542925" h="1417954">
                  <a:moveTo>
                    <a:pt x="388387" y="652018"/>
                  </a:moveTo>
                  <a:lnTo>
                    <a:pt x="352425" y="652018"/>
                  </a:lnTo>
                  <a:lnTo>
                    <a:pt x="351790" y="652780"/>
                  </a:lnTo>
                  <a:lnTo>
                    <a:pt x="341771" y="663786"/>
                  </a:lnTo>
                  <a:lnTo>
                    <a:pt x="342265" y="663321"/>
                  </a:lnTo>
                  <a:lnTo>
                    <a:pt x="379855" y="663321"/>
                  </a:lnTo>
                  <a:lnTo>
                    <a:pt x="385318" y="656463"/>
                  </a:lnTo>
                  <a:lnTo>
                    <a:pt x="388387" y="652018"/>
                  </a:lnTo>
                  <a:close/>
                </a:path>
                <a:path w="542925" h="1417954">
                  <a:moveTo>
                    <a:pt x="352154" y="652316"/>
                  </a:moveTo>
                  <a:lnTo>
                    <a:pt x="351735" y="652780"/>
                  </a:lnTo>
                  <a:lnTo>
                    <a:pt x="352154" y="652316"/>
                  </a:lnTo>
                  <a:close/>
                </a:path>
                <a:path w="542925" h="1417954">
                  <a:moveTo>
                    <a:pt x="352425" y="652018"/>
                  </a:moveTo>
                  <a:lnTo>
                    <a:pt x="352154" y="652316"/>
                  </a:lnTo>
                  <a:lnTo>
                    <a:pt x="351790" y="652780"/>
                  </a:lnTo>
                  <a:lnTo>
                    <a:pt x="352425" y="652018"/>
                  </a:lnTo>
                  <a:close/>
                </a:path>
                <a:path w="542925" h="1417954">
                  <a:moveTo>
                    <a:pt x="397233" y="639063"/>
                  </a:moveTo>
                  <a:lnTo>
                    <a:pt x="362584" y="639063"/>
                  </a:lnTo>
                  <a:lnTo>
                    <a:pt x="352154" y="652316"/>
                  </a:lnTo>
                  <a:lnTo>
                    <a:pt x="352425" y="652018"/>
                  </a:lnTo>
                  <a:lnTo>
                    <a:pt x="388387" y="652018"/>
                  </a:lnTo>
                  <a:lnTo>
                    <a:pt x="396367" y="640461"/>
                  </a:lnTo>
                  <a:lnTo>
                    <a:pt x="397233" y="639063"/>
                  </a:lnTo>
                  <a:close/>
                </a:path>
                <a:path w="542925" h="1417954">
                  <a:moveTo>
                    <a:pt x="406295" y="624459"/>
                  </a:moveTo>
                  <a:lnTo>
                    <a:pt x="372745" y="624459"/>
                  </a:lnTo>
                  <a:lnTo>
                    <a:pt x="362076" y="639699"/>
                  </a:lnTo>
                  <a:lnTo>
                    <a:pt x="362584" y="639063"/>
                  </a:lnTo>
                  <a:lnTo>
                    <a:pt x="397233" y="639063"/>
                  </a:lnTo>
                  <a:lnTo>
                    <a:pt x="406295" y="624459"/>
                  </a:lnTo>
                  <a:close/>
                </a:path>
                <a:path w="542925" h="1417954">
                  <a:moveTo>
                    <a:pt x="415324" y="608330"/>
                  </a:moveTo>
                  <a:lnTo>
                    <a:pt x="382650" y="608330"/>
                  </a:lnTo>
                  <a:lnTo>
                    <a:pt x="372237" y="625094"/>
                  </a:lnTo>
                  <a:lnTo>
                    <a:pt x="372745" y="624459"/>
                  </a:lnTo>
                  <a:lnTo>
                    <a:pt x="406295" y="624459"/>
                  </a:lnTo>
                  <a:lnTo>
                    <a:pt x="407162" y="623062"/>
                  </a:lnTo>
                  <a:lnTo>
                    <a:pt x="415324" y="608330"/>
                  </a:lnTo>
                  <a:close/>
                </a:path>
                <a:path w="542925" h="1417954">
                  <a:moveTo>
                    <a:pt x="433718" y="571500"/>
                  </a:moveTo>
                  <a:lnTo>
                    <a:pt x="402335" y="571500"/>
                  </a:lnTo>
                  <a:lnTo>
                    <a:pt x="392302" y="591058"/>
                  </a:lnTo>
                  <a:lnTo>
                    <a:pt x="382270" y="608838"/>
                  </a:lnTo>
                  <a:lnTo>
                    <a:pt x="382650" y="608330"/>
                  </a:lnTo>
                  <a:lnTo>
                    <a:pt x="415324" y="608330"/>
                  </a:lnTo>
                  <a:lnTo>
                    <a:pt x="417575" y="604265"/>
                  </a:lnTo>
                  <a:lnTo>
                    <a:pt x="427863" y="584200"/>
                  </a:lnTo>
                  <a:lnTo>
                    <a:pt x="433718" y="571500"/>
                  </a:lnTo>
                  <a:close/>
                </a:path>
                <a:path w="542925" h="1417954">
                  <a:moveTo>
                    <a:pt x="392556" y="590550"/>
                  </a:moveTo>
                  <a:lnTo>
                    <a:pt x="392271" y="591058"/>
                  </a:lnTo>
                  <a:lnTo>
                    <a:pt x="392556" y="590550"/>
                  </a:lnTo>
                  <a:close/>
                </a:path>
                <a:path w="542925" h="1417954">
                  <a:moveTo>
                    <a:pt x="468471" y="482473"/>
                  </a:moveTo>
                  <a:lnTo>
                    <a:pt x="438403" y="482473"/>
                  </a:lnTo>
                  <a:lnTo>
                    <a:pt x="429641" y="506857"/>
                  </a:lnTo>
                  <a:lnTo>
                    <a:pt x="420750" y="529717"/>
                  </a:lnTo>
                  <a:lnTo>
                    <a:pt x="411479" y="551561"/>
                  </a:lnTo>
                  <a:lnTo>
                    <a:pt x="402136" y="571889"/>
                  </a:lnTo>
                  <a:lnTo>
                    <a:pt x="402335" y="571500"/>
                  </a:lnTo>
                  <a:lnTo>
                    <a:pt x="433718" y="571500"/>
                  </a:lnTo>
                  <a:lnTo>
                    <a:pt x="437642" y="562990"/>
                  </a:lnTo>
                  <a:lnTo>
                    <a:pt x="447294" y="540385"/>
                  </a:lnTo>
                  <a:lnTo>
                    <a:pt x="456438" y="516763"/>
                  </a:lnTo>
                  <a:lnTo>
                    <a:pt x="465327" y="491998"/>
                  </a:lnTo>
                  <a:lnTo>
                    <a:pt x="468471" y="482473"/>
                  </a:lnTo>
                  <a:close/>
                </a:path>
                <a:path w="542925" h="1417954">
                  <a:moveTo>
                    <a:pt x="411606" y="551180"/>
                  </a:moveTo>
                  <a:lnTo>
                    <a:pt x="411432" y="551561"/>
                  </a:lnTo>
                  <a:lnTo>
                    <a:pt x="411606" y="551180"/>
                  </a:lnTo>
                  <a:close/>
                </a:path>
                <a:path w="542925" h="1417954">
                  <a:moveTo>
                    <a:pt x="420877" y="529336"/>
                  </a:moveTo>
                  <a:lnTo>
                    <a:pt x="420716" y="529717"/>
                  </a:lnTo>
                  <a:lnTo>
                    <a:pt x="420877" y="529336"/>
                  </a:lnTo>
                  <a:close/>
                </a:path>
                <a:path w="542925" h="1417954">
                  <a:moveTo>
                    <a:pt x="429768" y="506475"/>
                  </a:moveTo>
                  <a:lnTo>
                    <a:pt x="429620" y="506857"/>
                  </a:lnTo>
                  <a:lnTo>
                    <a:pt x="429768" y="506475"/>
                  </a:lnTo>
                  <a:close/>
                </a:path>
                <a:path w="542925" h="1417954">
                  <a:moveTo>
                    <a:pt x="476507" y="457454"/>
                  </a:moveTo>
                  <a:lnTo>
                    <a:pt x="446658" y="457454"/>
                  </a:lnTo>
                  <a:lnTo>
                    <a:pt x="438388" y="482516"/>
                  </a:lnTo>
                  <a:lnTo>
                    <a:pt x="468471" y="482473"/>
                  </a:lnTo>
                  <a:lnTo>
                    <a:pt x="473837" y="466217"/>
                  </a:lnTo>
                  <a:lnTo>
                    <a:pt x="476507" y="457454"/>
                  </a:lnTo>
                  <a:close/>
                </a:path>
                <a:path w="542925" h="1417954">
                  <a:moveTo>
                    <a:pt x="491618" y="404368"/>
                  </a:moveTo>
                  <a:lnTo>
                    <a:pt x="462152" y="404368"/>
                  </a:lnTo>
                  <a:lnTo>
                    <a:pt x="454532" y="431673"/>
                  </a:lnTo>
                  <a:lnTo>
                    <a:pt x="446531" y="457708"/>
                  </a:lnTo>
                  <a:lnTo>
                    <a:pt x="446658" y="457454"/>
                  </a:lnTo>
                  <a:lnTo>
                    <a:pt x="476507" y="457454"/>
                  </a:lnTo>
                  <a:lnTo>
                    <a:pt x="481965" y="439547"/>
                  </a:lnTo>
                  <a:lnTo>
                    <a:pt x="489712" y="411861"/>
                  </a:lnTo>
                  <a:lnTo>
                    <a:pt x="491618" y="404368"/>
                  </a:lnTo>
                  <a:close/>
                </a:path>
                <a:path w="542925" h="1417954">
                  <a:moveTo>
                    <a:pt x="454532" y="431419"/>
                  </a:moveTo>
                  <a:lnTo>
                    <a:pt x="454455" y="431673"/>
                  </a:lnTo>
                  <a:lnTo>
                    <a:pt x="454532" y="431419"/>
                  </a:lnTo>
                  <a:close/>
                </a:path>
                <a:path w="542925" h="1417954">
                  <a:moveTo>
                    <a:pt x="498531" y="376555"/>
                  </a:moveTo>
                  <a:lnTo>
                    <a:pt x="469265" y="376555"/>
                  </a:lnTo>
                  <a:lnTo>
                    <a:pt x="462025" y="404622"/>
                  </a:lnTo>
                  <a:lnTo>
                    <a:pt x="462152" y="404368"/>
                  </a:lnTo>
                  <a:lnTo>
                    <a:pt x="491618" y="404368"/>
                  </a:lnTo>
                  <a:lnTo>
                    <a:pt x="496950" y="383413"/>
                  </a:lnTo>
                  <a:lnTo>
                    <a:pt x="498531" y="376555"/>
                  </a:lnTo>
                  <a:close/>
                </a:path>
                <a:path w="542925" h="1417954">
                  <a:moveTo>
                    <a:pt x="505033" y="347852"/>
                  </a:moveTo>
                  <a:lnTo>
                    <a:pt x="475869" y="347852"/>
                  </a:lnTo>
                  <a:lnTo>
                    <a:pt x="469138" y="376809"/>
                  </a:lnTo>
                  <a:lnTo>
                    <a:pt x="469265" y="376555"/>
                  </a:lnTo>
                  <a:lnTo>
                    <a:pt x="498531" y="376555"/>
                  </a:lnTo>
                  <a:lnTo>
                    <a:pt x="503681" y="354202"/>
                  </a:lnTo>
                  <a:lnTo>
                    <a:pt x="505033" y="347852"/>
                  </a:lnTo>
                  <a:close/>
                </a:path>
                <a:path w="542925" h="1417954">
                  <a:moveTo>
                    <a:pt x="513842" y="0"/>
                  </a:moveTo>
                  <a:lnTo>
                    <a:pt x="513460" y="33147"/>
                  </a:lnTo>
                  <a:lnTo>
                    <a:pt x="512318" y="66039"/>
                  </a:lnTo>
                  <a:lnTo>
                    <a:pt x="510667" y="98679"/>
                  </a:lnTo>
                  <a:lnTo>
                    <a:pt x="508380" y="131318"/>
                  </a:lnTo>
                  <a:lnTo>
                    <a:pt x="505332" y="163575"/>
                  </a:lnTo>
                  <a:lnTo>
                    <a:pt x="501776" y="195452"/>
                  </a:lnTo>
                  <a:lnTo>
                    <a:pt x="497713" y="227075"/>
                  </a:lnTo>
                  <a:lnTo>
                    <a:pt x="493014" y="258190"/>
                  </a:lnTo>
                  <a:lnTo>
                    <a:pt x="487806" y="288798"/>
                  </a:lnTo>
                  <a:lnTo>
                    <a:pt x="482092" y="318770"/>
                  </a:lnTo>
                  <a:lnTo>
                    <a:pt x="475742" y="348107"/>
                  </a:lnTo>
                  <a:lnTo>
                    <a:pt x="475869" y="347852"/>
                  </a:lnTo>
                  <a:lnTo>
                    <a:pt x="505033" y="347852"/>
                  </a:lnTo>
                  <a:lnTo>
                    <a:pt x="515874" y="293750"/>
                  </a:lnTo>
                  <a:lnTo>
                    <a:pt x="526033" y="230886"/>
                  </a:lnTo>
                  <a:lnTo>
                    <a:pt x="533780" y="166370"/>
                  </a:lnTo>
                  <a:lnTo>
                    <a:pt x="539242" y="100330"/>
                  </a:lnTo>
                  <a:lnTo>
                    <a:pt x="541920" y="32893"/>
                  </a:lnTo>
                  <a:lnTo>
                    <a:pt x="542417" y="254"/>
                  </a:lnTo>
                  <a:lnTo>
                    <a:pt x="513842" y="0"/>
                  </a:lnTo>
                  <a:close/>
                </a:path>
                <a:path w="542925" h="1417954">
                  <a:moveTo>
                    <a:pt x="482092" y="318515"/>
                  </a:moveTo>
                  <a:lnTo>
                    <a:pt x="482037" y="318770"/>
                  </a:lnTo>
                  <a:lnTo>
                    <a:pt x="482092" y="318515"/>
                  </a:lnTo>
                  <a:close/>
                </a:path>
                <a:path w="542925" h="1417954">
                  <a:moveTo>
                    <a:pt x="487806" y="288544"/>
                  </a:moveTo>
                  <a:lnTo>
                    <a:pt x="487758" y="288798"/>
                  </a:lnTo>
                  <a:lnTo>
                    <a:pt x="487806" y="288544"/>
                  </a:lnTo>
                  <a:close/>
                </a:path>
                <a:path w="542925" h="1417954">
                  <a:moveTo>
                    <a:pt x="493014" y="257937"/>
                  </a:moveTo>
                  <a:lnTo>
                    <a:pt x="492971" y="258190"/>
                  </a:lnTo>
                  <a:lnTo>
                    <a:pt x="493014" y="257937"/>
                  </a:lnTo>
                  <a:close/>
                </a:path>
                <a:path w="542925" h="1417954">
                  <a:moveTo>
                    <a:pt x="497713" y="226822"/>
                  </a:moveTo>
                  <a:lnTo>
                    <a:pt x="497674" y="227075"/>
                  </a:lnTo>
                  <a:lnTo>
                    <a:pt x="497713" y="226822"/>
                  </a:lnTo>
                  <a:close/>
                </a:path>
                <a:path w="542925" h="1417954">
                  <a:moveTo>
                    <a:pt x="501776" y="195325"/>
                  </a:moveTo>
                  <a:close/>
                </a:path>
                <a:path w="542925" h="1417954">
                  <a:moveTo>
                    <a:pt x="505332" y="163322"/>
                  </a:moveTo>
                  <a:lnTo>
                    <a:pt x="505304" y="163575"/>
                  </a:lnTo>
                  <a:lnTo>
                    <a:pt x="505332" y="163322"/>
                  </a:lnTo>
                  <a:close/>
                </a:path>
                <a:path w="542925" h="1417954">
                  <a:moveTo>
                    <a:pt x="508380" y="131063"/>
                  </a:moveTo>
                  <a:lnTo>
                    <a:pt x="508357" y="131318"/>
                  </a:lnTo>
                  <a:lnTo>
                    <a:pt x="508380" y="131063"/>
                  </a:lnTo>
                  <a:close/>
                </a:path>
                <a:path w="542925" h="1417954">
                  <a:moveTo>
                    <a:pt x="510667" y="98425"/>
                  </a:moveTo>
                  <a:lnTo>
                    <a:pt x="510649" y="98679"/>
                  </a:lnTo>
                  <a:lnTo>
                    <a:pt x="510667" y="98425"/>
                  </a:lnTo>
                  <a:close/>
                </a:path>
                <a:path w="542925" h="1417954">
                  <a:moveTo>
                    <a:pt x="512318" y="65786"/>
                  </a:moveTo>
                  <a:lnTo>
                    <a:pt x="512305" y="66039"/>
                  </a:lnTo>
                  <a:lnTo>
                    <a:pt x="512318" y="65786"/>
                  </a:lnTo>
                  <a:close/>
                </a:path>
                <a:path w="542925" h="1417954">
                  <a:moveTo>
                    <a:pt x="513460" y="32893"/>
                  </a:moveTo>
                  <a:lnTo>
                    <a:pt x="513452" y="33147"/>
                  </a:lnTo>
                  <a:lnTo>
                    <a:pt x="513460" y="328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861429" y="3952113"/>
            <a:ext cx="1332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Map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30643" y="5511672"/>
            <a:ext cx="605155" cy="219075"/>
          </a:xfrm>
          <a:custGeom>
            <a:avLst/>
            <a:gdLst/>
            <a:ahLst/>
            <a:cxnLst/>
            <a:rect l="l" t="t" r="r" b="b"/>
            <a:pathLst>
              <a:path w="605154" h="219075">
                <a:moveTo>
                  <a:pt x="518537" y="191785"/>
                </a:moveTo>
                <a:lnTo>
                  <a:pt x="509904" y="219011"/>
                </a:lnTo>
                <a:lnTo>
                  <a:pt x="604647" y="204088"/>
                </a:lnTo>
                <a:lnTo>
                  <a:pt x="596414" y="196100"/>
                </a:lnTo>
                <a:lnTo>
                  <a:pt x="532129" y="196100"/>
                </a:lnTo>
                <a:lnTo>
                  <a:pt x="518537" y="191785"/>
                </a:lnTo>
                <a:close/>
              </a:path>
              <a:path w="605154" h="219075">
                <a:moveTo>
                  <a:pt x="527174" y="164546"/>
                </a:moveTo>
                <a:lnTo>
                  <a:pt x="518537" y="191785"/>
                </a:lnTo>
                <a:lnTo>
                  <a:pt x="532129" y="196100"/>
                </a:lnTo>
                <a:lnTo>
                  <a:pt x="540765" y="168859"/>
                </a:lnTo>
                <a:lnTo>
                  <a:pt x="527174" y="164546"/>
                </a:lnTo>
                <a:close/>
              </a:path>
              <a:path w="605154" h="219075">
                <a:moveTo>
                  <a:pt x="535812" y="137299"/>
                </a:moveTo>
                <a:lnTo>
                  <a:pt x="527174" y="164546"/>
                </a:lnTo>
                <a:lnTo>
                  <a:pt x="540765" y="168859"/>
                </a:lnTo>
                <a:lnTo>
                  <a:pt x="532129" y="196100"/>
                </a:lnTo>
                <a:lnTo>
                  <a:pt x="596414" y="196100"/>
                </a:lnTo>
                <a:lnTo>
                  <a:pt x="535812" y="137299"/>
                </a:lnTo>
                <a:close/>
              </a:path>
              <a:path w="605154" h="219075">
                <a:moveTo>
                  <a:pt x="8635" y="0"/>
                </a:moveTo>
                <a:lnTo>
                  <a:pt x="0" y="27177"/>
                </a:lnTo>
                <a:lnTo>
                  <a:pt x="518537" y="191785"/>
                </a:lnTo>
                <a:lnTo>
                  <a:pt x="527174" y="164546"/>
                </a:lnTo>
                <a:lnTo>
                  <a:pt x="86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10018" y="5737047"/>
            <a:ext cx="825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spc="-15" dirty="0">
                <a:latin typeface="Arial MT"/>
                <a:cs typeface="Arial MT"/>
              </a:rPr>
              <a:t>u</a:t>
            </a:r>
            <a:r>
              <a:rPr sz="1800" spc="-5" dirty="0">
                <a:latin typeface="Arial MT"/>
                <a:cs typeface="Arial MT"/>
              </a:rPr>
              <a:t>ce  fu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ction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050029" cy="843915"/>
            <a:chOff x="483108" y="653795"/>
            <a:chExt cx="4050029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1910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653795"/>
              <a:ext cx="3245358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5782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Map-Reduce:</a:t>
            </a:r>
            <a:r>
              <a:rPr sz="3000" spc="-85" dirty="0"/>
              <a:t> </a:t>
            </a:r>
            <a:r>
              <a:rPr sz="3000" spc="-5" dirty="0"/>
              <a:t>In</a:t>
            </a:r>
            <a:r>
              <a:rPr sz="3000" spc="-80" dirty="0"/>
              <a:t> </a:t>
            </a:r>
            <a:r>
              <a:rPr sz="3000" spc="-35" dirty="0"/>
              <a:t>Parallel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8295258" y="645149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24711" y="1353311"/>
            <a:ext cx="6819900" cy="4724400"/>
            <a:chOff x="1124711" y="1353311"/>
            <a:chExt cx="6819900" cy="47244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2999" y="1371599"/>
              <a:ext cx="6801611" cy="47061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43761" y="1372361"/>
              <a:ext cx="2514600" cy="2133600"/>
            </a:xfrm>
            <a:custGeom>
              <a:avLst/>
              <a:gdLst/>
              <a:ahLst/>
              <a:cxnLst/>
              <a:rect l="l" t="t" r="r" b="b"/>
              <a:pathLst>
                <a:path w="2514600" h="2133600">
                  <a:moveTo>
                    <a:pt x="0" y="2133600"/>
                  </a:moveTo>
                  <a:lnTo>
                    <a:pt x="2514600" y="2133600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2133600"/>
                  </a:ln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5940" y="2313559"/>
            <a:ext cx="570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67911" y="3277361"/>
            <a:ext cx="2005330" cy="3020695"/>
            <a:chOff x="3867911" y="3277361"/>
            <a:chExt cx="2005330" cy="3020695"/>
          </a:xfrm>
        </p:grpSpPr>
        <p:sp>
          <p:nvSpPr>
            <p:cNvPr id="13" name="object 13"/>
            <p:cNvSpPr/>
            <p:nvPr/>
          </p:nvSpPr>
          <p:spPr>
            <a:xfrm>
              <a:off x="4801361" y="3277361"/>
              <a:ext cx="152400" cy="1447800"/>
            </a:xfrm>
            <a:custGeom>
              <a:avLst/>
              <a:gdLst/>
              <a:ahLst/>
              <a:cxnLst/>
              <a:rect l="l" t="t" r="r" b="b"/>
              <a:pathLst>
                <a:path w="152400" h="1447800">
                  <a:moveTo>
                    <a:pt x="50800" y="1295400"/>
                  </a:moveTo>
                  <a:lnTo>
                    <a:pt x="0" y="1295400"/>
                  </a:lnTo>
                  <a:lnTo>
                    <a:pt x="76200" y="1447800"/>
                  </a:lnTo>
                  <a:lnTo>
                    <a:pt x="139700" y="1320800"/>
                  </a:lnTo>
                  <a:lnTo>
                    <a:pt x="50800" y="1320800"/>
                  </a:lnTo>
                  <a:lnTo>
                    <a:pt x="50800" y="1295400"/>
                  </a:lnTo>
                  <a:close/>
                </a:path>
                <a:path w="152400" h="1447800">
                  <a:moveTo>
                    <a:pt x="101600" y="0"/>
                  </a:moveTo>
                  <a:lnTo>
                    <a:pt x="50800" y="0"/>
                  </a:lnTo>
                  <a:lnTo>
                    <a:pt x="50800" y="1320800"/>
                  </a:lnTo>
                  <a:lnTo>
                    <a:pt x="101600" y="1320800"/>
                  </a:lnTo>
                  <a:lnTo>
                    <a:pt x="101600" y="0"/>
                  </a:lnTo>
                  <a:close/>
                </a:path>
                <a:path w="152400" h="1447800">
                  <a:moveTo>
                    <a:pt x="152400" y="1295400"/>
                  </a:moveTo>
                  <a:lnTo>
                    <a:pt x="101600" y="1295400"/>
                  </a:lnTo>
                  <a:lnTo>
                    <a:pt x="101600" y="1320800"/>
                  </a:lnTo>
                  <a:lnTo>
                    <a:pt x="139700" y="13208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7911" y="4689360"/>
              <a:ext cx="1434846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7911" y="4963680"/>
              <a:ext cx="1675638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7911" y="5237988"/>
              <a:ext cx="1803654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7911" y="5512307"/>
              <a:ext cx="2004822" cy="5112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67911" y="5786627"/>
              <a:ext cx="811529" cy="51128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64540" y="4752594"/>
            <a:ext cx="7342505" cy="183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2470" marR="27108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Ensures all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list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with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same</a:t>
            </a:r>
            <a:endParaRPr sz="1800">
              <a:latin typeface="Arial MT"/>
              <a:cs typeface="Arial MT"/>
            </a:endParaRPr>
          </a:p>
          <a:p>
            <a:pPr marL="3252470" marR="238125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key are sent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same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reduce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node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400" b="1" dirty="0">
                <a:solidFill>
                  <a:srgbClr val="A4A4A4"/>
                </a:solidFill>
                <a:latin typeface="Calibri"/>
                <a:cs typeface="Calibri"/>
              </a:rPr>
              <a:t>All</a:t>
            </a:r>
            <a:r>
              <a:rPr sz="2400" b="1" spc="-1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A4A4"/>
                </a:solidFill>
                <a:latin typeface="Calibri"/>
                <a:cs typeface="Calibri"/>
              </a:rPr>
              <a:t>phases</a:t>
            </a:r>
            <a:r>
              <a:rPr sz="2400" b="1" spc="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4A4A4"/>
                </a:solidFill>
                <a:latin typeface="Calibri"/>
                <a:cs typeface="Calibri"/>
              </a:rPr>
              <a:t>are</a:t>
            </a:r>
            <a:r>
              <a:rPr sz="2400" b="1" spc="-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4A4A4"/>
                </a:solidFill>
                <a:latin typeface="Calibri"/>
                <a:cs typeface="Calibri"/>
              </a:rPr>
              <a:t>distributed</a:t>
            </a:r>
            <a:r>
              <a:rPr sz="2400" b="1" spc="1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A4A4"/>
                </a:solidFill>
                <a:latin typeface="Calibri"/>
                <a:cs typeface="Calibri"/>
              </a:rPr>
              <a:t>with</a:t>
            </a:r>
            <a:r>
              <a:rPr sz="2400" b="1" spc="-2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A4A4A4"/>
                </a:solidFill>
                <a:latin typeface="Calibri"/>
                <a:cs typeface="Calibri"/>
              </a:rPr>
              <a:t>many</a:t>
            </a:r>
            <a:r>
              <a:rPr sz="2400" b="1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4A4A4"/>
                </a:solidFill>
                <a:latin typeface="Calibri"/>
                <a:cs typeface="Calibri"/>
              </a:rPr>
              <a:t>tasks</a:t>
            </a:r>
            <a:r>
              <a:rPr sz="2400" b="1" spc="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A4A4"/>
                </a:solidFill>
                <a:latin typeface="Calibri"/>
                <a:cs typeface="Calibri"/>
              </a:rPr>
              <a:t>doing the</a:t>
            </a:r>
            <a:r>
              <a:rPr sz="2400" b="1" spc="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4A4A4"/>
                </a:solidFill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2410460" cy="843915"/>
            <a:chOff x="483108" y="653795"/>
            <a:chExt cx="241046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1910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653795"/>
              <a:ext cx="1605533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19399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Map-Reduce</a:t>
            </a:r>
            <a:endParaRPr sz="3000"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0440" y="1395983"/>
            <a:ext cx="4811395" cy="35921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solidFill>
                  <a:srgbClr val="A4A4A4"/>
                </a:solidFill>
                <a:latin typeface="Calibri"/>
                <a:cs typeface="Calibri"/>
              </a:rPr>
              <a:t>Programmer</a:t>
            </a:r>
            <a:r>
              <a:rPr sz="2100" spc="2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A4A4A4"/>
                </a:solidFill>
                <a:latin typeface="Calibri"/>
                <a:cs typeface="Calibri"/>
              </a:rPr>
              <a:t>specifies:</a:t>
            </a:r>
            <a:endParaRPr sz="2100">
              <a:latin typeface="Calibri"/>
              <a:cs typeface="Calibri"/>
            </a:endParaRPr>
          </a:p>
          <a:p>
            <a:pPr marL="527685" lvl="1" indent="-17335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Map 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Reduce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input files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5" dirty="0">
                <a:latin typeface="Calibri"/>
                <a:cs typeface="Calibri"/>
              </a:rPr>
              <a:t>Workflow:</a:t>
            </a:r>
            <a:endParaRPr sz="2100">
              <a:latin typeface="Calibri"/>
              <a:cs typeface="Calibri"/>
            </a:endParaRPr>
          </a:p>
          <a:p>
            <a:pPr marL="527685" lvl="1" indent="-17335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Read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inputs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key-value-pairs</a:t>
            </a:r>
            <a:endParaRPr sz="1800">
              <a:latin typeface="Calibri"/>
              <a:cs typeface="Calibri"/>
            </a:endParaRPr>
          </a:p>
          <a:p>
            <a:pPr marL="527685" marR="104139" lvl="1" indent="-172720">
              <a:lnSpc>
                <a:spcPts val="1939"/>
              </a:lnSpc>
              <a:spcBef>
                <a:spcPts val="43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Map </a:t>
            </a:r>
            <a:r>
              <a:rPr sz="1800" spc="-10" dirty="0">
                <a:latin typeface="Calibri"/>
                <a:cs typeface="Calibri"/>
              </a:rPr>
              <a:t>transforms </a:t>
            </a:r>
            <a:r>
              <a:rPr sz="1800" spc="-5" dirty="0">
                <a:latin typeface="Calibri"/>
                <a:cs typeface="Calibri"/>
              </a:rPr>
              <a:t>input </a:t>
            </a:r>
            <a:r>
              <a:rPr sz="1800" spc="-10" dirty="0">
                <a:latin typeface="Calibri"/>
                <a:cs typeface="Calibri"/>
              </a:rPr>
              <a:t>kv-pairs into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new set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k'v'-pairs</a:t>
            </a:r>
            <a:endParaRPr sz="1800">
              <a:latin typeface="Calibri"/>
              <a:cs typeface="Calibri"/>
            </a:endParaRPr>
          </a:p>
          <a:p>
            <a:pPr marL="527685" lvl="1" indent="-173355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Sorts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Shuffles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k'v'-pairs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  <a:p>
            <a:pPr marL="527685" lvl="1" indent="-173355">
              <a:lnSpc>
                <a:spcPts val="2050"/>
              </a:lnSpc>
              <a:spcBef>
                <a:spcPts val="19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k’v’-pairs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given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k’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same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reduce</a:t>
            </a:r>
            <a:endParaRPr sz="1800">
              <a:latin typeface="Calibri"/>
              <a:cs typeface="Calibri"/>
            </a:endParaRPr>
          </a:p>
          <a:p>
            <a:pPr marL="527685" marR="5080" lvl="1" indent="-172720">
              <a:lnSpc>
                <a:spcPts val="1939"/>
              </a:lnSpc>
              <a:spcBef>
                <a:spcPts val="43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10" dirty="0">
                <a:solidFill>
                  <a:srgbClr val="FFC000"/>
                </a:solidFill>
                <a:latin typeface="Calibri"/>
                <a:cs typeface="Calibri"/>
              </a:rPr>
              <a:t>Reduce </a:t>
            </a:r>
            <a:r>
              <a:rPr sz="1800" spc="-5" dirty="0">
                <a:latin typeface="Calibri"/>
                <a:cs typeface="Calibri"/>
              </a:rPr>
              <a:t>processes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k'v'-pairs </a:t>
            </a:r>
            <a:r>
              <a:rPr sz="1800" spc="-5" dirty="0">
                <a:latin typeface="Calibri"/>
                <a:cs typeface="Calibri"/>
              </a:rPr>
              <a:t>grouped by </a:t>
            </a:r>
            <a:r>
              <a:rPr sz="1800" spc="-25" dirty="0">
                <a:latin typeface="Calibri"/>
                <a:cs typeface="Calibri"/>
              </a:rPr>
              <a:t>key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spc="-5" dirty="0">
                <a:latin typeface="Calibri"/>
                <a:cs typeface="Calibri"/>
              </a:rPr>
              <a:t>new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k''v''-pairs</a:t>
            </a:r>
            <a:endParaRPr sz="1800">
              <a:latin typeface="Calibri"/>
              <a:cs typeface="Calibri"/>
            </a:endParaRPr>
          </a:p>
          <a:p>
            <a:pPr marL="527685" lvl="1" indent="-173355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20" dirty="0">
                <a:latin typeface="Calibri"/>
                <a:cs typeface="Calibri"/>
              </a:rPr>
              <a:t>Write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resulting pairs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440" y="5265496"/>
            <a:ext cx="4742180" cy="63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solidFill>
                  <a:srgbClr val="A4A4A4"/>
                </a:solidFill>
                <a:latin typeface="Calibri"/>
                <a:cs typeface="Calibri"/>
              </a:rPr>
              <a:t>All</a:t>
            </a:r>
            <a:r>
              <a:rPr sz="2100" spc="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A4A4A4"/>
                </a:solidFill>
                <a:latin typeface="Calibri"/>
                <a:cs typeface="Calibri"/>
              </a:rPr>
              <a:t>phases</a:t>
            </a:r>
            <a:r>
              <a:rPr sz="2100" spc="-10" dirty="0">
                <a:solidFill>
                  <a:srgbClr val="A4A4A4"/>
                </a:solidFill>
                <a:latin typeface="Calibri"/>
                <a:cs typeface="Calibri"/>
              </a:rPr>
              <a:t> are</a:t>
            </a:r>
            <a:r>
              <a:rPr sz="210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A4A4A4"/>
                </a:solidFill>
                <a:latin typeface="Calibri"/>
                <a:cs typeface="Calibri"/>
              </a:rPr>
              <a:t>distributed</a:t>
            </a:r>
            <a:r>
              <a:rPr sz="2100" spc="-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A4A4A4"/>
                </a:solidFill>
                <a:latin typeface="Calibri"/>
                <a:cs typeface="Calibri"/>
              </a:rPr>
              <a:t>with</a:t>
            </a:r>
            <a:r>
              <a:rPr sz="2100" spc="-10" dirty="0">
                <a:solidFill>
                  <a:srgbClr val="A4A4A4"/>
                </a:solidFill>
                <a:latin typeface="Calibri"/>
                <a:cs typeface="Calibri"/>
              </a:rPr>
              <a:t> many</a:t>
            </a:r>
            <a:r>
              <a:rPr sz="2100" spc="-3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A4A4A4"/>
                </a:solidFill>
                <a:latin typeface="Calibri"/>
                <a:cs typeface="Calibri"/>
              </a:rPr>
              <a:t>tasks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5" dirty="0">
                <a:solidFill>
                  <a:srgbClr val="A4A4A4"/>
                </a:solidFill>
                <a:latin typeface="Calibri"/>
                <a:cs typeface="Calibri"/>
              </a:rPr>
              <a:t>doing</a:t>
            </a:r>
            <a:r>
              <a:rPr sz="2100" spc="-2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A4A4A4"/>
                </a:solidFill>
                <a:latin typeface="Calibri"/>
                <a:cs typeface="Calibri"/>
              </a:rPr>
              <a:t>the</a:t>
            </a:r>
            <a:r>
              <a:rPr sz="2100" spc="-2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A4A4A4"/>
                </a:solidFill>
                <a:latin typeface="Calibri"/>
                <a:cs typeface="Calibri"/>
              </a:rPr>
              <a:t>work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36501" y="1671637"/>
            <a:ext cx="576580" cy="542925"/>
            <a:chOff x="5536501" y="1671637"/>
            <a:chExt cx="576580" cy="542925"/>
          </a:xfrm>
        </p:grpSpPr>
        <p:sp>
          <p:nvSpPr>
            <p:cNvPr id="10" name="object 10"/>
            <p:cNvSpPr/>
            <p:nvPr/>
          </p:nvSpPr>
          <p:spPr>
            <a:xfrm>
              <a:off x="5541264" y="1676400"/>
              <a:ext cx="567055" cy="533400"/>
            </a:xfrm>
            <a:custGeom>
              <a:avLst/>
              <a:gdLst/>
              <a:ahLst/>
              <a:cxnLst/>
              <a:rect l="l" t="t" r="r" b="b"/>
              <a:pathLst>
                <a:path w="567054" h="533400">
                  <a:moveTo>
                    <a:pt x="283463" y="0"/>
                  </a:moveTo>
                  <a:lnTo>
                    <a:pt x="232500" y="4296"/>
                  </a:lnTo>
                  <a:lnTo>
                    <a:pt x="184538" y="16682"/>
                  </a:lnTo>
                  <a:lnTo>
                    <a:pt x="140377" y="36406"/>
                  </a:lnTo>
                  <a:lnTo>
                    <a:pt x="100816" y="62716"/>
                  </a:lnTo>
                  <a:lnTo>
                    <a:pt x="66654" y="94858"/>
                  </a:lnTo>
                  <a:lnTo>
                    <a:pt x="38692" y="132080"/>
                  </a:lnTo>
                  <a:lnTo>
                    <a:pt x="17729" y="173629"/>
                  </a:lnTo>
                  <a:lnTo>
                    <a:pt x="4565" y="218753"/>
                  </a:lnTo>
                  <a:lnTo>
                    <a:pt x="0" y="266700"/>
                  </a:lnTo>
                  <a:lnTo>
                    <a:pt x="4565" y="314646"/>
                  </a:lnTo>
                  <a:lnTo>
                    <a:pt x="17729" y="359770"/>
                  </a:lnTo>
                  <a:lnTo>
                    <a:pt x="38692" y="401320"/>
                  </a:lnTo>
                  <a:lnTo>
                    <a:pt x="66654" y="438541"/>
                  </a:lnTo>
                  <a:lnTo>
                    <a:pt x="100816" y="470683"/>
                  </a:lnTo>
                  <a:lnTo>
                    <a:pt x="140377" y="496993"/>
                  </a:lnTo>
                  <a:lnTo>
                    <a:pt x="184538" y="516717"/>
                  </a:lnTo>
                  <a:lnTo>
                    <a:pt x="232500" y="529103"/>
                  </a:lnTo>
                  <a:lnTo>
                    <a:pt x="283463" y="533400"/>
                  </a:lnTo>
                  <a:lnTo>
                    <a:pt x="334427" y="529103"/>
                  </a:lnTo>
                  <a:lnTo>
                    <a:pt x="382389" y="516717"/>
                  </a:lnTo>
                  <a:lnTo>
                    <a:pt x="426550" y="496993"/>
                  </a:lnTo>
                  <a:lnTo>
                    <a:pt x="466111" y="470683"/>
                  </a:lnTo>
                  <a:lnTo>
                    <a:pt x="500273" y="438541"/>
                  </a:lnTo>
                  <a:lnTo>
                    <a:pt x="528235" y="401319"/>
                  </a:lnTo>
                  <a:lnTo>
                    <a:pt x="549198" y="359770"/>
                  </a:lnTo>
                  <a:lnTo>
                    <a:pt x="562362" y="314646"/>
                  </a:lnTo>
                  <a:lnTo>
                    <a:pt x="566927" y="266700"/>
                  </a:lnTo>
                  <a:lnTo>
                    <a:pt x="562362" y="218753"/>
                  </a:lnTo>
                  <a:lnTo>
                    <a:pt x="549198" y="173629"/>
                  </a:lnTo>
                  <a:lnTo>
                    <a:pt x="528235" y="132079"/>
                  </a:lnTo>
                  <a:lnTo>
                    <a:pt x="500273" y="94858"/>
                  </a:lnTo>
                  <a:lnTo>
                    <a:pt x="466111" y="62716"/>
                  </a:lnTo>
                  <a:lnTo>
                    <a:pt x="426550" y="36406"/>
                  </a:lnTo>
                  <a:lnTo>
                    <a:pt x="382389" y="16682"/>
                  </a:lnTo>
                  <a:lnTo>
                    <a:pt x="334427" y="4296"/>
                  </a:lnTo>
                  <a:lnTo>
                    <a:pt x="28346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1264" y="1676400"/>
              <a:ext cx="567055" cy="533400"/>
            </a:xfrm>
            <a:custGeom>
              <a:avLst/>
              <a:gdLst/>
              <a:ahLst/>
              <a:cxnLst/>
              <a:rect l="l" t="t" r="r" b="b"/>
              <a:pathLst>
                <a:path w="567054" h="533400">
                  <a:moveTo>
                    <a:pt x="0" y="266700"/>
                  </a:moveTo>
                  <a:lnTo>
                    <a:pt x="4565" y="218753"/>
                  </a:lnTo>
                  <a:lnTo>
                    <a:pt x="17729" y="173629"/>
                  </a:lnTo>
                  <a:lnTo>
                    <a:pt x="38692" y="132080"/>
                  </a:lnTo>
                  <a:lnTo>
                    <a:pt x="66654" y="94858"/>
                  </a:lnTo>
                  <a:lnTo>
                    <a:pt x="100816" y="62716"/>
                  </a:lnTo>
                  <a:lnTo>
                    <a:pt x="140377" y="36406"/>
                  </a:lnTo>
                  <a:lnTo>
                    <a:pt x="184538" y="16682"/>
                  </a:lnTo>
                  <a:lnTo>
                    <a:pt x="232500" y="4296"/>
                  </a:lnTo>
                  <a:lnTo>
                    <a:pt x="283463" y="0"/>
                  </a:lnTo>
                  <a:lnTo>
                    <a:pt x="334427" y="4296"/>
                  </a:lnTo>
                  <a:lnTo>
                    <a:pt x="382389" y="16682"/>
                  </a:lnTo>
                  <a:lnTo>
                    <a:pt x="426550" y="36406"/>
                  </a:lnTo>
                  <a:lnTo>
                    <a:pt x="466111" y="62716"/>
                  </a:lnTo>
                  <a:lnTo>
                    <a:pt x="500273" y="94858"/>
                  </a:lnTo>
                  <a:lnTo>
                    <a:pt x="528235" y="132079"/>
                  </a:lnTo>
                  <a:lnTo>
                    <a:pt x="549198" y="173629"/>
                  </a:lnTo>
                  <a:lnTo>
                    <a:pt x="562362" y="218753"/>
                  </a:lnTo>
                  <a:lnTo>
                    <a:pt x="566927" y="266700"/>
                  </a:lnTo>
                  <a:lnTo>
                    <a:pt x="562362" y="314646"/>
                  </a:lnTo>
                  <a:lnTo>
                    <a:pt x="549198" y="359770"/>
                  </a:lnTo>
                  <a:lnTo>
                    <a:pt x="528235" y="401319"/>
                  </a:lnTo>
                  <a:lnTo>
                    <a:pt x="500273" y="438541"/>
                  </a:lnTo>
                  <a:lnTo>
                    <a:pt x="466111" y="470683"/>
                  </a:lnTo>
                  <a:lnTo>
                    <a:pt x="426550" y="496993"/>
                  </a:lnTo>
                  <a:lnTo>
                    <a:pt x="382389" y="516717"/>
                  </a:lnTo>
                  <a:lnTo>
                    <a:pt x="334427" y="529103"/>
                  </a:lnTo>
                  <a:lnTo>
                    <a:pt x="283463" y="533400"/>
                  </a:lnTo>
                  <a:lnTo>
                    <a:pt x="232500" y="529103"/>
                  </a:lnTo>
                  <a:lnTo>
                    <a:pt x="184538" y="516717"/>
                  </a:lnTo>
                  <a:lnTo>
                    <a:pt x="140377" y="496993"/>
                  </a:lnTo>
                  <a:lnTo>
                    <a:pt x="100816" y="470683"/>
                  </a:lnTo>
                  <a:lnTo>
                    <a:pt x="66654" y="438541"/>
                  </a:lnTo>
                  <a:lnTo>
                    <a:pt x="38692" y="401320"/>
                  </a:lnTo>
                  <a:lnTo>
                    <a:pt x="17729" y="359770"/>
                  </a:lnTo>
                  <a:lnTo>
                    <a:pt x="4565" y="314646"/>
                  </a:lnTo>
                  <a:lnTo>
                    <a:pt x="0" y="266700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556884" y="1812163"/>
            <a:ext cx="541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Input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6561" y="2209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699" y="304821"/>
                </a:moveTo>
                <a:lnTo>
                  <a:pt x="0" y="304926"/>
                </a:lnTo>
                <a:lnTo>
                  <a:pt x="38353" y="381000"/>
                </a:lnTo>
                <a:lnTo>
                  <a:pt x="69839" y="317500"/>
                </a:lnTo>
                <a:lnTo>
                  <a:pt x="31750" y="317500"/>
                </a:lnTo>
                <a:lnTo>
                  <a:pt x="31699" y="304821"/>
                </a:lnTo>
                <a:close/>
              </a:path>
              <a:path w="76200" h="381000">
                <a:moveTo>
                  <a:pt x="44399" y="304779"/>
                </a:moveTo>
                <a:lnTo>
                  <a:pt x="31699" y="304821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399" y="304779"/>
                </a:lnTo>
                <a:close/>
              </a:path>
              <a:path w="76200" h="381000">
                <a:moveTo>
                  <a:pt x="76200" y="304673"/>
                </a:moveTo>
                <a:lnTo>
                  <a:pt x="44399" y="304779"/>
                </a:lnTo>
                <a:lnTo>
                  <a:pt x="44450" y="317500"/>
                </a:lnTo>
                <a:lnTo>
                  <a:pt x="69839" y="317500"/>
                </a:lnTo>
                <a:lnTo>
                  <a:pt x="76200" y="304673"/>
                </a:lnTo>
                <a:close/>
              </a:path>
              <a:path w="76200" h="381000">
                <a:moveTo>
                  <a:pt x="43179" y="0"/>
                </a:moveTo>
                <a:lnTo>
                  <a:pt x="30479" y="0"/>
                </a:lnTo>
                <a:lnTo>
                  <a:pt x="31699" y="304821"/>
                </a:lnTo>
                <a:lnTo>
                  <a:pt x="44399" y="304779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10200" y="2590800"/>
            <a:ext cx="873760" cy="685800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60273" y="1671637"/>
            <a:ext cx="576580" cy="542925"/>
            <a:chOff x="6760273" y="1671637"/>
            <a:chExt cx="576580" cy="542925"/>
          </a:xfrm>
        </p:grpSpPr>
        <p:sp>
          <p:nvSpPr>
            <p:cNvPr id="16" name="object 16"/>
            <p:cNvSpPr/>
            <p:nvPr/>
          </p:nvSpPr>
          <p:spPr>
            <a:xfrm>
              <a:off x="6765035" y="1676400"/>
              <a:ext cx="567055" cy="533400"/>
            </a:xfrm>
            <a:custGeom>
              <a:avLst/>
              <a:gdLst/>
              <a:ahLst/>
              <a:cxnLst/>
              <a:rect l="l" t="t" r="r" b="b"/>
              <a:pathLst>
                <a:path w="567054" h="533400">
                  <a:moveTo>
                    <a:pt x="283464" y="0"/>
                  </a:moveTo>
                  <a:lnTo>
                    <a:pt x="232500" y="4296"/>
                  </a:lnTo>
                  <a:lnTo>
                    <a:pt x="184538" y="16682"/>
                  </a:lnTo>
                  <a:lnTo>
                    <a:pt x="140377" y="36406"/>
                  </a:lnTo>
                  <a:lnTo>
                    <a:pt x="100816" y="62716"/>
                  </a:lnTo>
                  <a:lnTo>
                    <a:pt x="66654" y="94858"/>
                  </a:lnTo>
                  <a:lnTo>
                    <a:pt x="38692" y="132080"/>
                  </a:lnTo>
                  <a:lnTo>
                    <a:pt x="17729" y="173629"/>
                  </a:lnTo>
                  <a:lnTo>
                    <a:pt x="4565" y="218753"/>
                  </a:lnTo>
                  <a:lnTo>
                    <a:pt x="0" y="266700"/>
                  </a:lnTo>
                  <a:lnTo>
                    <a:pt x="4565" y="314646"/>
                  </a:lnTo>
                  <a:lnTo>
                    <a:pt x="17729" y="359770"/>
                  </a:lnTo>
                  <a:lnTo>
                    <a:pt x="38692" y="401320"/>
                  </a:lnTo>
                  <a:lnTo>
                    <a:pt x="66654" y="438541"/>
                  </a:lnTo>
                  <a:lnTo>
                    <a:pt x="100816" y="470683"/>
                  </a:lnTo>
                  <a:lnTo>
                    <a:pt x="140377" y="496993"/>
                  </a:lnTo>
                  <a:lnTo>
                    <a:pt x="184538" y="516717"/>
                  </a:lnTo>
                  <a:lnTo>
                    <a:pt x="232500" y="529103"/>
                  </a:lnTo>
                  <a:lnTo>
                    <a:pt x="283464" y="533400"/>
                  </a:lnTo>
                  <a:lnTo>
                    <a:pt x="334427" y="529103"/>
                  </a:lnTo>
                  <a:lnTo>
                    <a:pt x="382389" y="516717"/>
                  </a:lnTo>
                  <a:lnTo>
                    <a:pt x="426550" y="496993"/>
                  </a:lnTo>
                  <a:lnTo>
                    <a:pt x="466111" y="470683"/>
                  </a:lnTo>
                  <a:lnTo>
                    <a:pt x="500273" y="438541"/>
                  </a:lnTo>
                  <a:lnTo>
                    <a:pt x="528235" y="401319"/>
                  </a:lnTo>
                  <a:lnTo>
                    <a:pt x="549198" y="359770"/>
                  </a:lnTo>
                  <a:lnTo>
                    <a:pt x="562362" y="314646"/>
                  </a:lnTo>
                  <a:lnTo>
                    <a:pt x="566928" y="266700"/>
                  </a:lnTo>
                  <a:lnTo>
                    <a:pt x="562362" y="218753"/>
                  </a:lnTo>
                  <a:lnTo>
                    <a:pt x="549198" y="173629"/>
                  </a:lnTo>
                  <a:lnTo>
                    <a:pt x="528235" y="132079"/>
                  </a:lnTo>
                  <a:lnTo>
                    <a:pt x="500273" y="94858"/>
                  </a:lnTo>
                  <a:lnTo>
                    <a:pt x="466111" y="62716"/>
                  </a:lnTo>
                  <a:lnTo>
                    <a:pt x="426550" y="36406"/>
                  </a:lnTo>
                  <a:lnTo>
                    <a:pt x="382389" y="16682"/>
                  </a:lnTo>
                  <a:lnTo>
                    <a:pt x="334427" y="4296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65035" y="1676400"/>
              <a:ext cx="567055" cy="533400"/>
            </a:xfrm>
            <a:custGeom>
              <a:avLst/>
              <a:gdLst/>
              <a:ahLst/>
              <a:cxnLst/>
              <a:rect l="l" t="t" r="r" b="b"/>
              <a:pathLst>
                <a:path w="567054" h="533400">
                  <a:moveTo>
                    <a:pt x="0" y="266700"/>
                  </a:moveTo>
                  <a:lnTo>
                    <a:pt x="4565" y="218753"/>
                  </a:lnTo>
                  <a:lnTo>
                    <a:pt x="17729" y="173629"/>
                  </a:lnTo>
                  <a:lnTo>
                    <a:pt x="38692" y="132080"/>
                  </a:lnTo>
                  <a:lnTo>
                    <a:pt x="66654" y="94858"/>
                  </a:lnTo>
                  <a:lnTo>
                    <a:pt x="100816" y="62716"/>
                  </a:lnTo>
                  <a:lnTo>
                    <a:pt x="140377" y="36406"/>
                  </a:lnTo>
                  <a:lnTo>
                    <a:pt x="184538" y="16682"/>
                  </a:lnTo>
                  <a:lnTo>
                    <a:pt x="232500" y="4296"/>
                  </a:lnTo>
                  <a:lnTo>
                    <a:pt x="283464" y="0"/>
                  </a:lnTo>
                  <a:lnTo>
                    <a:pt x="334427" y="4296"/>
                  </a:lnTo>
                  <a:lnTo>
                    <a:pt x="382389" y="16682"/>
                  </a:lnTo>
                  <a:lnTo>
                    <a:pt x="426550" y="36406"/>
                  </a:lnTo>
                  <a:lnTo>
                    <a:pt x="466111" y="62716"/>
                  </a:lnTo>
                  <a:lnTo>
                    <a:pt x="500273" y="94858"/>
                  </a:lnTo>
                  <a:lnTo>
                    <a:pt x="528235" y="132079"/>
                  </a:lnTo>
                  <a:lnTo>
                    <a:pt x="549198" y="173629"/>
                  </a:lnTo>
                  <a:lnTo>
                    <a:pt x="562362" y="218753"/>
                  </a:lnTo>
                  <a:lnTo>
                    <a:pt x="566928" y="266700"/>
                  </a:lnTo>
                  <a:lnTo>
                    <a:pt x="562362" y="314646"/>
                  </a:lnTo>
                  <a:lnTo>
                    <a:pt x="549198" y="359770"/>
                  </a:lnTo>
                  <a:lnTo>
                    <a:pt x="528235" y="401319"/>
                  </a:lnTo>
                  <a:lnTo>
                    <a:pt x="500273" y="438541"/>
                  </a:lnTo>
                  <a:lnTo>
                    <a:pt x="466111" y="470683"/>
                  </a:lnTo>
                  <a:lnTo>
                    <a:pt x="426550" y="496993"/>
                  </a:lnTo>
                  <a:lnTo>
                    <a:pt x="382389" y="516717"/>
                  </a:lnTo>
                  <a:lnTo>
                    <a:pt x="334427" y="529103"/>
                  </a:lnTo>
                  <a:lnTo>
                    <a:pt x="283464" y="533400"/>
                  </a:lnTo>
                  <a:lnTo>
                    <a:pt x="232500" y="529103"/>
                  </a:lnTo>
                  <a:lnTo>
                    <a:pt x="184538" y="516717"/>
                  </a:lnTo>
                  <a:lnTo>
                    <a:pt x="140377" y="496993"/>
                  </a:lnTo>
                  <a:lnTo>
                    <a:pt x="100816" y="470683"/>
                  </a:lnTo>
                  <a:lnTo>
                    <a:pt x="66654" y="438541"/>
                  </a:lnTo>
                  <a:lnTo>
                    <a:pt x="38692" y="401320"/>
                  </a:lnTo>
                  <a:lnTo>
                    <a:pt x="17729" y="359770"/>
                  </a:lnTo>
                  <a:lnTo>
                    <a:pt x="4565" y="314646"/>
                  </a:lnTo>
                  <a:lnTo>
                    <a:pt x="0" y="266700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80021" y="1812163"/>
            <a:ext cx="541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Input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34530" y="2209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699" y="304821"/>
                </a:moveTo>
                <a:lnTo>
                  <a:pt x="0" y="304926"/>
                </a:lnTo>
                <a:lnTo>
                  <a:pt x="38353" y="381000"/>
                </a:lnTo>
                <a:lnTo>
                  <a:pt x="69839" y="317500"/>
                </a:lnTo>
                <a:lnTo>
                  <a:pt x="31750" y="317500"/>
                </a:lnTo>
                <a:lnTo>
                  <a:pt x="31699" y="304821"/>
                </a:lnTo>
                <a:close/>
              </a:path>
              <a:path w="76200" h="381000">
                <a:moveTo>
                  <a:pt x="44399" y="304779"/>
                </a:moveTo>
                <a:lnTo>
                  <a:pt x="31699" y="304821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399" y="304779"/>
                </a:lnTo>
                <a:close/>
              </a:path>
              <a:path w="76200" h="381000">
                <a:moveTo>
                  <a:pt x="76200" y="304673"/>
                </a:moveTo>
                <a:lnTo>
                  <a:pt x="44399" y="304779"/>
                </a:lnTo>
                <a:lnTo>
                  <a:pt x="44450" y="317500"/>
                </a:lnTo>
                <a:lnTo>
                  <a:pt x="69839" y="317500"/>
                </a:lnTo>
                <a:lnTo>
                  <a:pt x="76200" y="304673"/>
                </a:lnTo>
                <a:close/>
              </a:path>
              <a:path w="76200" h="381000">
                <a:moveTo>
                  <a:pt x="43179" y="0"/>
                </a:moveTo>
                <a:lnTo>
                  <a:pt x="30479" y="0"/>
                </a:lnTo>
                <a:lnTo>
                  <a:pt x="31699" y="304821"/>
                </a:lnTo>
                <a:lnTo>
                  <a:pt x="44399" y="304779"/>
                </a:lnTo>
                <a:lnTo>
                  <a:pt x="431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33971" y="2590800"/>
            <a:ext cx="873760" cy="685800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39849" y="1671637"/>
            <a:ext cx="576580" cy="542925"/>
            <a:chOff x="7939849" y="1671637"/>
            <a:chExt cx="576580" cy="542925"/>
          </a:xfrm>
        </p:grpSpPr>
        <p:sp>
          <p:nvSpPr>
            <p:cNvPr id="22" name="object 22"/>
            <p:cNvSpPr/>
            <p:nvPr/>
          </p:nvSpPr>
          <p:spPr>
            <a:xfrm>
              <a:off x="7944611" y="1676400"/>
              <a:ext cx="567055" cy="533400"/>
            </a:xfrm>
            <a:custGeom>
              <a:avLst/>
              <a:gdLst/>
              <a:ahLst/>
              <a:cxnLst/>
              <a:rect l="l" t="t" r="r" b="b"/>
              <a:pathLst>
                <a:path w="567054" h="533400">
                  <a:moveTo>
                    <a:pt x="283464" y="0"/>
                  </a:moveTo>
                  <a:lnTo>
                    <a:pt x="232500" y="4296"/>
                  </a:lnTo>
                  <a:lnTo>
                    <a:pt x="184538" y="16682"/>
                  </a:lnTo>
                  <a:lnTo>
                    <a:pt x="140377" y="36406"/>
                  </a:lnTo>
                  <a:lnTo>
                    <a:pt x="100816" y="62716"/>
                  </a:lnTo>
                  <a:lnTo>
                    <a:pt x="66654" y="94858"/>
                  </a:lnTo>
                  <a:lnTo>
                    <a:pt x="38692" y="132080"/>
                  </a:lnTo>
                  <a:lnTo>
                    <a:pt x="17729" y="173629"/>
                  </a:lnTo>
                  <a:lnTo>
                    <a:pt x="4565" y="218753"/>
                  </a:lnTo>
                  <a:lnTo>
                    <a:pt x="0" y="266700"/>
                  </a:lnTo>
                  <a:lnTo>
                    <a:pt x="4565" y="314646"/>
                  </a:lnTo>
                  <a:lnTo>
                    <a:pt x="17729" y="359770"/>
                  </a:lnTo>
                  <a:lnTo>
                    <a:pt x="38692" y="401320"/>
                  </a:lnTo>
                  <a:lnTo>
                    <a:pt x="66654" y="438541"/>
                  </a:lnTo>
                  <a:lnTo>
                    <a:pt x="100816" y="470683"/>
                  </a:lnTo>
                  <a:lnTo>
                    <a:pt x="140377" y="496993"/>
                  </a:lnTo>
                  <a:lnTo>
                    <a:pt x="184538" y="516717"/>
                  </a:lnTo>
                  <a:lnTo>
                    <a:pt x="232500" y="529103"/>
                  </a:lnTo>
                  <a:lnTo>
                    <a:pt x="283464" y="533400"/>
                  </a:lnTo>
                  <a:lnTo>
                    <a:pt x="334427" y="529103"/>
                  </a:lnTo>
                  <a:lnTo>
                    <a:pt x="382389" y="516717"/>
                  </a:lnTo>
                  <a:lnTo>
                    <a:pt x="426550" y="496993"/>
                  </a:lnTo>
                  <a:lnTo>
                    <a:pt x="466111" y="470683"/>
                  </a:lnTo>
                  <a:lnTo>
                    <a:pt x="500273" y="438541"/>
                  </a:lnTo>
                  <a:lnTo>
                    <a:pt x="528235" y="401319"/>
                  </a:lnTo>
                  <a:lnTo>
                    <a:pt x="549198" y="359770"/>
                  </a:lnTo>
                  <a:lnTo>
                    <a:pt x="562362" y="314646"/>
                  </a:lnTo>
                  <a:lnTo>
                    <a:pt x="566928" y="266700"/>
                  </a:lnTo>
                  <a:lnTo>
                    <a:pt x="562362" y="218753"/>
                  </a:lnTo>
                  <a:lnTo>
                    <a:pt x="549198" y="173629"/>
                  </a:lnTo>
                  <a:lnTo>
                    <a:pt x="528235" y="132079"/>
                  </a:lnTo>
                  <a:lnTo>
                    <a:pt x="500273" y="94858"/>
                  </a:lnTo>
                  <a:lnTo>
                    <a:pt x="466111" y="62716"/>
                  </a:lnTo>
                  <a:lnTo>
                    <a:pt x="426550" y="36406"/>
                  </a:lnTo>
                  <a:lnTo>
                    <a:pt x="382389" y="16682"/>
                  </a:lnTo>
                  <a:lnTo>
                    <a:pt x="334427" y="4296"/>
                  </a:lnTo>
                  <a:lnTo>
                    <a:pt x="28346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44611" y="1676400"/>
              <a:ext cx="567055" cy="533400"/>
            </a:xfrm>
            <a:custGeom>
              <a:avLst/>
              <a:gdLst/>
              <a:ahLst/>
              <a:cxnLst/>
              <a:rect l="l" t="t" r="r" b="b"/>
              <a:pathLst>
                <a:path w="567054" h="533400">
                  <a:moveTo>
                    <a:pt x="0" y="266700"/>
                  </a:moveTo>
                  <a:lnTo>
                    <a:pt x="4565" y="218753"/>
                  </a:lnTo>
                  <a:lnTo>
                    <a:pt x="17729" y="173629"/>
                  </a:lnTo>
                  <a:lnTo>
                    <a:pt x="38692" y="132080"/>
                  </a:lnTo>
                  <a:lnTo>
                    <a:pt x="66654" y="94858"/>
                  </a:lnTo>
                  <a:lnTo>
                    <a:pt x="100816" y="62716"/>
                  </a:lnTo>
                  <a:lnTo>
                    <a:pt x="140377" y="36406"/>
                  </a:lnTo>
                  <a:lnTo>
                    <a:pt x="184538" y="16682"/>
                  </a:lnTo>
                  <a:lnTo>
                    <a:pt x="232500" y="4296"/>
                  </a:lnTo>
                  <a:lnTo>
                    <a:pt x="283464" y="0"/>
                  </a:lnTo>
                  <a:lnTo>
                    <a:pt x="334427" y="4296"/>
                  </a:lnTo>
                  <a:lnTo>
                    <a:pt x="382389" y="16682"/>
                  </a:lnTo>
                  <a:lnTo>
                    <a:pt x="426550" y="36406"/>
                  </a:lnTo>
                  <a:lnTo>
                    <a:pt x="466111" y="62716"/>
                  </a:lnTo>
                  <a:lnTo>
                    <a:pt x="500273" y="94858"/>
                  </a:lnTo>
                  <a:lnTo>
                    <a:pt x="528235" y="132079"/>
                  </a:lnTo>
                  <a:lnTo>
                    <a:pt x="549198" y="173629"/>
                  </a:lnTo>
                  <a:lnTo>
                    <a:pt x="562362" y="218753"/>
                  </a:lnTo>
                  <a:lnTo>
                    <a:pt x="566928" y="266700"/>
                  </a:lnTo>
                  <a:lnTo>
                    <a:pt x="562362" y="314646"/>
                  </a:lnTo>
                  <a:lnTo>
                    <a:pt x="549198" y="359770"/>
                  </a:lnTo>
                  <a:lnTo>
                    <a:pt x="528235" y="401319"/>
                  </a:lnTo>
                  <a:lnTo>
                    <a:pt x="500273" y="438541"/>
                  </a:lnTo>
                  <a:lnTo>
                    <a:pt x="466111" y="470683"/>
                  </a:lnTo>
                  <a:lnTo>
                    <a:pt x="426550" y="496993"/>
                  </a:lnTo>
                  <a:lnTo>
                    <a:pt x="382389" y="516717"/>
                  </a:lnTo>
                  <a:lnTo>
                    <a:pt x="334427" y="529103"/>
                  </a:lnTo>
                  <a:lnTo>
                    <a:pt x="283464" y="533400"/>
                  </a:lnTo>
                  <a:lnTo>
                    <a:pt x="232500" y="529103"/>
                  </a:lnTo>
                  <a:lnTo>
                    <a:pt x="184538" y="516717"/>
                  </a:lnTo>
                  <a:lnTo>
                    <a:pt x="140377" y="496993"/>
                  </a:lnTo>
                  <a:lnTo>
                    <a:pt x="100816" y="470683"/>
                  </a:lnTo>
                  <a:lnTo>
                    <a:pt x="66654" y="438541"/>
                  </a:lnTo>
                  <a:lnTo>
                    <a:pt x="38692" y="401320"/>
                  </a:lnTo>
                  <a:lnTo>
                    <a:pt x="17729" y="359770"/>
                  </a:lnTo>
                  <a:lnTo>
                    <a:pt x="4565" y="314646"/>
                  </a:lnTo>
                  <a:lnTo>
                    <a:pt x="0" y="266700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959979" y="1812163"/>
            <a:ext cx="5410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Input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68385" y="22098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699" y="304821"/>
                </a:moveTo>
                <a:lnTo>
                  <a:pt x="0" y="304926"/>
                </a:lnTo>
                <a:lnTo>
                  <a:pt x="38354" y="381000"/>
                </a:lnTo>
                <a:lnTo>
                  <a:pt x="69839" y="317500"/>
                </a:lnTo>
                <a:lnTo>
                  <a:pt x="31750" y="317500"/>
                </a:lnTo>
                <a:lnTo>
                  <a:pt x="31699" y="304821"/>
                </a:lnTo>
                <a:close/>
              </a:path>
              <a:path w="76200" h="381000">
                <a:moveTo>
                  <a:pt x="44399" y="304779"/>
                </a:moveTo>
                <a:lnTo>
                  <a:pt x="31699" y="304821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399" y="304779"/>
                </a:lnTo>
                <a:close/>
              </a:path>
              <a:path w="76200" h="381000">
                <a:moveTo>
                  <a:pt x="76200" y="304673"/>
                </a:moveTo>
                <a:lnTo>
                  <a:pt x="44399" y="304779"/>
                </a:lnTo>
                <a:lnTo>
                  <a:pt x="44450" y="317500"/>
                </a:lnTo>
                <a:lnTo>
                  <a:pt x="69839" y="317500"/>
                </a:lnTo>
                <a:lnTo>
                  <a:pt x="76200" y="304673"/>
                </a:lnTo>
                <a:close/>
              </a:path>
              <a:path w="76200" h="381000">
                <a:moveTo>
                  <a:pt x="43180" y="0"/>
                </a:moveTo>
                <a:lnTo>
                  <a:pt x="30480" y="0"/>
                </a:lnTo>
                <a:lnTo>
                  <a:pt x="31699" y="304821"/>
                </a:lnTo>
                <a:lnTo>
                  <a:pt x="44399" y="304779"/>
                </a:lnTo>
                <a:lnTo>
                  <a:pt x="43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13547" y="2590800"/>
            <a:ext cx="873760" cy="685800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10173" y="4260850"/>
            <a:ext cx="1017269" cy="774700"/>
            <a:chOff x="5710173" y="4260850"/>
            <a:chExt cx="1017269" cy="774700"/>
          </a:xfrm>
        </p:grpSpPr>
        <p:sp>
          <p:nvSpPr>
            <p:cNvPr id="28" name="object 28"/>
            <p:cNvSpPr/>
            <p:nvPr/>
          </p:nvSpPr>
          <p:spPr>
            <a:xfrm>
              <a:off x="5716523" y="4267200"/>
              <a:ext cx="1004569" cy="762000"/>
            </a:xfrm>
            <a:custGeom>
              <a:avLst/>
              <a:gdLst/>
              <a:ahLst/>
              <a:cxnLst/>
              <a:rect l="l" t="t" r="r" b="b"/>
              <a:pathLst>
                <a:path w="1004570" h="762000">
                  <a:moveTo>
                    <a:pt x="877316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0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1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877316" y="762000"/>
                  </a:lnTo>
                  <a:lnTo>
                    <a:pt x="926734" y="752014"/>
                  </a:lnTo>
                  <a:lnTo>
                    <a:pt x="967105" y="724789"/>
                  </a:lnTo>
                  <a:lnTo>
                    <a:pt x="994330" y="684418"/>
                  </a:lnTo>
                  <a:lnTo>
                    <a:pt x="1004316" y="635000"/>
                  </a:lnTo>
                  <a:lnTo>
                    <a:pt x="1004316" y="127000"/>
                  </a:lnTo>
                  <a:lnTo>
                    <a:pt x="994330" y="77581"/>
                  </a:lnTo>
                  <a:lnTo>
                    <a:pt x="967105" y="37211"/>
                  </a:lnTo>
                  <a:lnTo>
                    <a:pt x="926734" y="9985"/>
                  </a:lnTo>
                  <a:lnTo>
                    <a:pt x="8773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6523" y="4267200"/>
              <a:ext cx="1004569" cy="762000"/>
            </a:xfrm>
            <a:custGeom>
              <a:avLst/>
              <a:gdLst/>
              <a:ahLst/>
              <a:cxnLst/>
              <a:rect l="l" t="t" r="r" b="b"/>
              <a:pathLst>
                <a:path w="100457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0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877316" y="0"/>
                  </a:lnTo>
                  <a:lnTo>
                    <a:pt x="926734" y="9985"/>
                  </a:lnTo>
                  <a:lnTo>
                    <a:pt x="967105" y="37211"/>
                  </a:lnTo>
                  <a:lnTo>
                    <a:pt x="994330" y="77581"/>
                  </a:lnTo>
                  <a:lnTo>
                    <a:pt x="1004316" y="127000"/>
                  </a:lnTo>
                  <a:lnTo>
                    <a:pt x="1004316" y="635000"/>
                  </a:lnTo>
                  <a:lnTo>
                    <a:pt x="994330" y="684418"/>
                  </a:lnTo>
                  <a:lnTo>
                    <a:pt x="967105" y="724789"/>
                  </a:lnTo>
                  <a:lnTo>
                    <a:pt x="926734" y="752014"/>
                  </a:lnTo>
                  <a:lnTo>
                    <a:pt x="877316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23330" y="4502658"/>
            <a:ext cx="793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456678" y="4260850"/>
            <a:ext cx="1017269" cy="774700"/>
            <a:chOff x="7456678" y="4260850"/>
            <a:chExt cx="1017269" cy="774700"/>
          </a:xfrm>
        </p:grpSpPr>
        <p:sp>
          <p:nvSpPr>
            <p:cNvPr id="32" name="object 32"/>
            <p:cNvSpPr/>
            <p:nvPr/>
          </p:nvSpPr>
          <p:spPr>
            <a:xfrm>
              <a:off x="7463028" y="4267200"/>
              <a:ext cx="1004569" cy="762000"/>
            </a:xfrm>
            <a:custGeom>
              <a:avLst/>
              <a:gdLst/>
              <a:ahLst/>
              <a:cxnLst/>
              <a:rect l="l" t="t" r="r" b="b"/>
              <a:pathLst>
                <a:path w="1004570" h="762000">
                  <a:moveTo>
                    <a:pt x="877316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0" y="37210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0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877316" y="762000"/>
                  </a:lnTo>
                  <a:lnTo>
                    <a:pt x="926734" y="752014"/>
                  </a:lnTo>
                  <a:lnTo>
                    <a:pt x="967105" y="724789"/>
                  </a:lnTo>
                  <a:lnTo>
                    <a:pt x="994330" y="684418"/>
                  </a:lnTo>
                  <a:lnTo>
                    <a:pt x="1004316" y="635000"/>
                  </a:lnTo>
                  <a:lnTo>
                    <a:pt x="1004316" y="127000"/>
                  </a:lnTo>
                  <a:lnTo>
                    <a:pt x="994330" y="77581"/>
                  </a:lnTo>
                  <a:lnTo>
                    <a:pt x="967105" y="37211"/>
                  </a:lnTo>
                  <a:lnTo>
                    <a:pt x="926734" y="9985"/>
                  </a:lnTo>
                  <a:lnTo>
                    <a:pt x="8773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63028" y="4267200"/>
              <a:ext cx="1004569" cy="762000"/>
            </a:xfrm>
            <a:custGeom>
              <a:avLst/>
              <a:gdLst/>
              <a:ahLst/>
              <a:cxnLst/>
              <a:rect l="l" t="t" r="r" b="b"/>
              <a:pathLst>
                <a:path w="100457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0" y="37210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877316" y="0"/>
                  </a:lnTo>
                  <a:lnTo>
                    <a:pt x="926734" y="9985"/>
                  </a:lnTo>
                  <a:lnTo>
                    <a:pt x="967105" y="37211"/>
                  </a:lnTo>
                  <a:lnTo>
                    <a:pt x="994330" y="77581"/>
                  </a:lnTo>
                  <a:lnTo>
                    <a:pt x="1004316" y="127000"/>
                  </a:lnTo>
                  <a:lnTo>
                    <a:pt x="1004316" y="635000"/>
                  </a:lnTo>
                  <a:lnTo>
                    <a:pt x="994330" y="684418"/>
                  </a:lnTo>
                  <a:lnTo>
                    <a:pt x="967105" y="724789"/>
                  </a:lnTo>
                  <a:lnTo>
                    <a:pt x="926734" y="752014"/>
                  </a:lnTo>
                  <a:lnTo>
                    <a:pt x="877316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0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569834" y="4502658"/>
            <a:ext cx="793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797422" y="3270758"/>
            <a:ext cx="2464435" cy="2830195"/>
            <a:chOff x="5797422" y="3270758"/>
            <a:chExt cx="2464435" cy="2830195"/>
          </a:xfrm>
        </p:grpSpPr>
        <p:sp>
          <p:nvSpPr>
            <p:cNvPr id="36" name="object 36"/>
            <p:cNvSpPr/>
            <p:nvPr/>
          </p:nvSpPr>
          <p:spPr>
            <a:xfrm>
              <a:off x="5797423" y="3270757"/>
              <a:ext cx="2464435" cy="1000125"/>
            </a:xfrm>
            <a:custGeom>
              <a:avLst/>
              <a:gdLst/>
              <a:ahLst/>
              <a:cxnLst/>
              <a:rect l="l" t="t" r="r" b="b"/>
              <a:pathLst>
                <a:path w="2464434" h="1000125">
                  <a:moveTo>
                    <a:pt x="2464308" y="7239"/>
                  </a:moveTo>
                  <a:lnTo>
                    <a:pt x="2458085" y="5842"/>
                  </a:lnTo>
                  <a:lnTo>
                    <a:pt x="2455291" y="127"/>
                  </a:lnTo>
                  <a:lnTo>
                    <a:pt x="1626704" y="406615"/>
                  </a:lnTo>
                  <a:lnTo>
                    <a:pt x="1232789" y="1397"/>
                  </a:lnTo>
                  <a:lnTo>
                    <a:pt x="1223645" y="10287"/>
                  </a:lnTo>
                  <a:lnTo>
                    <a:pt x="1614741" y="412496"/>
                  </a:lnTo>
                  <a:lnTo>
                    <a:pt x="1280363" y="576529"/>
                  </a:lnTo>
                  <a:lnTo>
                    <a:pt x="871677" y="391248"/>
                  </a:lnTo>
                  <a:lnTo>
                    <a:pt x="1194943" y="9906"/>
                  </a:lnTo>
                  <a:lnTo>
                    <a:pt x="1185291" y="1778"/>
                  </a:lnTo>
                  <a:lnTo>
                    <a:pt x="859701" y="385813"/>
                  </a:lnTo>
                  <a:lnTo>
                    <a:pt x="851103" y="381927"/>
                  </a:lnTo>
                  <a:lnTo>
                    <a:pt x="851103" y="395947"/>
                  </a:lnTo>
                  <a:lnTo>
                    <a:pt x="394804" y="934173"/>
                  </a:lnTo>
                  <a:lnTo>
                    <a:pt x="370586" y="913638"/>
                  </a:lnTo>
                  <a:lnTo>
                    <a:pt x="362851" y="945324"/>
                  </a:lnTo>
                  <a:lnTo>
                    <a:pt x="363689" y="938657"/>
                  </a:lnTo>
                  <a:lnTo>
                    <a:pt x="367030" y="911860"/>
                  </a:lnTo>
                  <a:lnTo>
                    <a:pt x="336994" y="922477"/>
                  </a:lnTo>
                  <a:lnTo>
                    <a:pt x="16954" y="17881"/>
                  </a:lnTo>
                  <a:lnTo>
                    <a:pt x="851103" y="395947"/>
                  </a:lnTo>
                  <a:lnTo>
                    <a:pt x="851103" y="381927"/>
                  </a:lnTo>
                  <a:lnTo>
                    <a:pt x="8636" y="0"/>
                  </a:lnTo>
                  <a:lnTo>
                    <a:pt x="5969" y="5842"/>
                  </a:lnTo>
                  <a:lnTo>
                    <a:pt x="0" y="8001"/>
                  </a:lnTo>
                  <a:lnTo>
                    <a:pt x="325069" y="926693"/>
                  </a:lnTo>
                  <a:lnTo>
                    <a:pt x="295148" y="937260"/>
                  </a:lnTo>
                  <a:lnTo>
                    <a:pt x="351548" y="991692"/>
                  </a:lnTo>
                  <a:lnTo>
                    <a:pt x="350393" y="996442"/>
                  </a:lnTo>
                  <a:lnTo>
                    <a:pt x="354609" y="994638"/>
                  </a:lnTo>
                  <a:lnTo>
                    <a:pt x="356489" y="996442"/>
                  </a:lnTo>
                  <a:lnTo>
                    <a:pt x="356831" y="993698"/>
                  </a:lnTo>
                  <a:lnTo>
                    <a:pt x="428752" y="962914"/>
                  </a:lnTo>
                  <a:lnTo>
                    <a:pt x="416001" y="952119"/>
                  </a:lnTo>
                  <a:lnTo>
                    <a:pt x="404495" y="942378"/>
                  </a:lnTo>
                  <a:lnTo>
                    <a:pt x="863092" y="401383"/>
                  </a:lnTo>
                  <a:lnTo>
                    <a:pt x="1265542" y="583793"/>
                  </a:lnTo>
                  <a:lnTo>
                    <a:pt x="504456" y="957173"/>
                  </a:lnTo>
                  <a:lnTo>
                    <a:pt x="490474" y="928624"/>
                  </a:lnTo>
                  <a:lnTo>
                    <a:pt x="438785" y="996442"/>
                  </a:lnTo>
                  <a:lnTo>
                    <a:pt x="524002" y="997077"/>
                  </a:lnTo>
                  <a:lnTo>
                    <a:pt x="512800" y="974217"/>
                  </a:lnTo>
                  <a:lnTo>
                    <a:pt x="510044" y="968603"/>
                  </a:lnTo>
                  <a:lnTo>
                    <a:pt x="1280566" y="590600"/>
                  </a:lnTo>
                  <a:lnTo>
                    <a:pt x="2111972" y="967422"/>
                  </a:lnTo>
                  <a:lnTo>
                    <a:pt x="2110994" y="968375"/>
                  </a:lnTo>
                  <a:lnTo>
                    <a:pt x="2119160" y="971232"/>
                  </a:lnTo>
                  <a:lnTo>
                    <a:pt x="2106295" y="999744"/>
                  </a:lnTo>
                  <a:lnTo>
                    <a:pt x="2191385" y="996442"/>
                  </a:lnTo>
                  <a:lnTo>
                    <a:pt x="2178304" y="955294"/>
                  </a:lnTo>
                  <a:lnTo>
                    <a:pt x="2165604" y="915289"/>
                  </a:lnTo>
                  <a:lnTo>
                    <a:pt x="2143175" y="937082"/>
                  </a:lnTo>
                  <a:lnTo>
                    <a:pt x="2137664" y="930275"/>
                  </a:lnTo>
                  <a:lnTo>
                    <a:pt x="2137067" y="931583"/>
                  </a:lnTo>
                  <a:lnTo>
                    <a:pt x="2131504" y="925868"/>
                  </a:lnTo>
                  <a:lnTo>
                    <a:pt x="2131504" y="943902"/>
                  </a:lnTo>
                  <a:lnTo>
                    <a:pt x="2127859" y="951979"/>
                  </a:lnTo>
                  <a:lnTo>
                    <a:pt x="2121738" y="957935"/>
                  </a:lnTo>
                  <a:lnTo>
                    <a:pt x="1295374" y="583336"/>
                  </a:lnTo>
                  <a:lnTo>
                    <a:pt x="1624076" y="422084"/>
                  </a:lnTo>
                  <a:lnTo>
                    <a:pt x="2131504" y="943902"/>
                  </a:lnTo>
                  <a:lnTo>
                    <a:pt x="2131504" y="925868"/>
                  </a:lnTo>
                  <a:lnTo>
                    <a:pt x="1636039" y="416217"/>
                  </a:lnTo>
                  <a:lnTo>
                    <a:pt x="2448852" y="17462"/>
                  </a:lnTo>
                  <a:lnTo>
                    <a:pt x="2240470" y="920788"/>
                  </a:lnTo>
                  <a:lnTo>
                    <a:pt x="2209546" y="913638"/>
                  </a:lnTo>
                  <a:lnTo>
                    <a:pt x="2229485" y="996442"/>
                  </a:lnTo>
                  <a:lnTo>
                    <a:pt x="2279408" y="935990"/>
                  </a:lnTo>
                  <a:lnTo>
                    <a:pt x="2283714" y="930783"/>
                  </a:lnTo>
                  <a:lnTo>
                    <a:pt x="2252776" y="923645"/>
                  </a:lnTo>
                  <a:lnTo>
                    <a:pt x="2464308" y="7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7399" y="5486400"/>
              <a:ext cx="619125" cy="609600"/>
            </a:xfrm>
            <a:custGeom>
              <a:avLst/>
              <a:gdLst/>
              <a:ahLst/>
              <a:cxnLst/>
              <a:rect l="l" t="t" r="r" b="b"/>
              <a:pathLst>
                <a:path w="619125" h="609600">
                  <a:moveTo>
                    <a:pt x="309372" y="0"/>
                  </a:moveTo>
                  <a:lnTo>
                    <a:pt x="263665" y="3304"/>
                  </a:lnTo>
                  <a:lnTo>
                    <a:pt x="220038" y="12904"/>
                  </a:lnTo>
                  <a:lnTo>
                    <a:pt x="178968" y="28328"/>
                  </a:lnTo>
                  <a:lnTo>
                    <a:pt x="140936" y="49104"/>
                  </a:lnTo>
                  <a:lnTo>
                    <a:pt x="106420" y="74761"/>
                  </a:lnTo>
                  <a:lnTo>
                    <a:pt x="75899" y="104827"/>
                  </a:lnTo>
                  <a:lnTo>
                    <a:pt x="49853" y="138832"/>
                  </a:lnTo>
                  <a:lnTo>
                    <a:pt x="28761" y="176303"/>
                  </a:lnTo>
                  <a:lnTo>
                    <a:pt x="13102" y="216768"/>
                  </a:lnTo>
                  <a:lnTo>
                    <a:pt x="3355" y="259758"/>
                  </a:lnTo>
                  <a:lnTo>
                    <a:pt x="0" y="304800"/>
                  </a:lnTo>
                  <a:lnTo>
                    <a:pt x="3355" y="349841"/>
                  </a:lnTo>
                  <a:lnTo>
                    <a:pt x="13102" y="392831"/>
                  </a:lnTo>
                  <a:lnTo>
                    <a:pt x="28761" y="433296"/>
                  </a:lnTo>
                  <a:lnTo>
                    <a:pt x="49853" y="470767"/>
                  </a:lnTo>
                  <a:lnTo>
                    <a:pt x="75899" y="504772"/>
                  </a:lnTo>
                  <a:lnTo>
                    <a:pt x="106420" y="534838"/>
                  </a:lnTo>
                  <a:lnTo>
                    <a:pt x="140936" y="560495"/>
                  </a:lnTo>
                  <a:lnTo>
                    <a:pt x="178968" y="581271"/>
                  </a:lnTo>
                  <a:lnTo>
                    <a:pt x="220038" y="596695"/>
                  </a:lnTo>
                  <a:lnTo>
                    <a:pt x="263665" y="606295"/>
                  </a:lnTo>
                  <a:lnTo>
                    <a:pt x="309372" y="609600"/>
                  </a:lnTo>
                  <a:lnTo>
                    <a:pt x="355078" y="606295"/>
                  </a:lnTo>
                  <a:lnTo>
                    <a:pt x="398705" y="596695"/>
                  </a:lnTo>
                  <a:lnTo>
                    <a:pt x="439775" y="581271"/>
                  </a:lnTo>
                  <a:lnTo>
                    <a:pt x="477807" y="560495"/>
                  </a:lnTo>
                  <a:lnTo>
                    <a:pt x="512323" y="534838"/>
                  </a:lnTo>
                  <a:lnTo>
                    <a:pt x="542844" y="504772"/>
                  </a:lnTo>
                  <a:lnTo>
                    <a:pt x="568890" y="470767"/>
                  </a:lnTo>
                  <a:lnTo>
                    <a:pt x="589982" y="433296"/>
                  </a:lnTo>
                  <a:lnTo>
                    <a:pt x="605641" y="392831"/>
                  </a:lnTo>
                  <a:lnTo>
                    <a:pt x="615388" y="349841"/>
                  </a:lnTo>
                  <a:lnTo>
                    <a:pt x="618744" y="304800"/>
                  </a:lnTo>
                  <a:lnTo>
                    <a:pt x="615388" y="259758"/>
                  </a:lnTo>
                  <a:lnTo>
                    <a:pt x="605641" y="216768"/>
                  </a:lnTo>
                  <a:lnTo>
                    <a:pt x="589982" y="176303"/>
                  </a:lnTo>
                  <a:lnTo>
                    <a:pt x="568890" y="138832"/>
                  </a:lnTo>
                  <a:lnTo>
                    <a:pt x="542844" y="104827"/>
                  </a:lnTo>
                  <a:lnTo>
                    <a:pt x="512323" y="74761"/>
                  </a:lnTo>
                  <a:lnTo>
                    <a:pt x="477807" y="49104"/>
                  </a:lnTo>
                  <a:lnTo>
                    <a:pt x="439775" y="28328"/>
                  </a:lnTo>
                  <a:lnTo>
                    <a:pt x="398705" y="12904"/>
                  </a:lnTo>
                  <a:lnTo>
                    <a:pt x="355078" y="3304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7399" y="5486400"/>
              <a:ext cx="619125" cy="609600"/>
            </a:xfrm>
            <a:custGeom>
              <a:avLst/>
              <a:gdLst/>
              <a:ahLst/>
              <a:cxnLst/>
              <a:rect l="l" t="t" r="r" b="b"/>
              <a:pathLst>
                <a:path w="619125" h="609600">
                  <a:moveTo>
                    <a:pt x="0" y="304800"/>
                  </a:moveTo>
                  <a:lnTo>
                    <a:pt x="3355" y="259758"/>
                  </a:lnTo>
                  <a:lnTo>
                    <a:pt x="13102" y="216768"/>
                  </a:lnTo>
                  <a:lnTo>
                    <a:pt x="28761" y="176303"/>
                  </a:lnTo>
                  <a:lnTo>
                    <a:pt x="49853" y="138832"/>
                  </a:lnTo>
                  <a:lnTo>
                    <a:pt x="75899" y="104827"/>
                  </a:lnTo>
                  <a:lnTo>
                    <a:pt x="106420" y="74761"/>
                  </a:lnTo>
                  <a:lnTo>
                    <a:pt x="140936" y="49104"/>
                  </a:lnTo>
                  <a:lnTo>
                    <a:pt x="178968" y="28328"/>
                  </a:lnTo>
                  <a:lnTo>
                    <a:pt x="220038" y="12904"/>
                  </a:lnTo>
                  <a:lnTo>
                    <a:pt x="263665" y="3304"/>
                  </a:lnTo>
                  <a:lnTo>
                    <a:pt x="309372" y="0"/>
                  </a:lnTo>
                  <a:lnTo>
                    <a:pt x="355078" y="3304"/>
                  </a:lnTo>
                  <a:lnTo>
                    <a:pt x="398705" y="12904"/>
                  </a:lnTo>
                  <a:lnTo>
                    <a:pt x="439775" y="28328"/>
                  </a:lnTo>
                  <a:lnTo>
                    <a:pt x="477807" y="49104"/>
                  </a:lnTo>
                  <a:lnTo>
                    <a:pt x="512323" y="74761"/>
                  </a:lnTo>
                  <a:lnTo>
                    <a:pt x="542844" y="104827"/>
                  </a:lnTo>
                  <a:lnTo>
                    <a:pt x="568890" y="138832"/>
                  </a:lnTo>
                  <a:lnTo>
                    <a:pt x="589982" y="176303"/>
                  </a:lnTo>
                  <a:lnTo>
                    <a:pt x="605641" y="216768"/>
                  </a:lnTo>
                  <a:lnTo>
                    <a:pt x="615388" y="259758"/>
                  </a:lnTo>
                  <a:lnTo>
                    <a:pt x="618744" y="304800"/>
                  </a:lnTo>
                  <a:lnTo>
                    <a:pt x="615388" y="349841"/>
                  </a:lnTo>
                  <a:lnTo>
                    <a:pt x="605641" y="392831"/>
                  </a:lnTo>
                  <a:lnTo>
                    <a:pt x="589982" y="433296"/>
                  </a:lnTo>
                  <a:lnTo>
                    <a:pt x="568890" y="470767"/>
                  </a:lnTo>
                  <a:lnTo>
                    <a:pt x="542844" y="504772"/>
                  </a:lnTo>
                  <a:lnTo>
                    <a:pt x="512323" y="534838"/>
                  </a:lnTo>
                  <a:lnTo>
                    <a:pt x="477807" y="560495"/>
                  </a:lnTo>
                  <a:lnTo>
                    <a:pt x="439775" y="581271"/>
                  </a:lnTo>
                  <a:lnTo>
                    <a:pt x="398705" y="596695"/>
                  </a:lnTo>
                  <a:lnTo>
                    <a:pt x="355078" y="606295"/>
                  </a:lnTo>
                  <a:lnTo>
                    <a:pt x="309372" y="609600"/>
                  </a:lnTo>
                  <a:lnTo>
                    <a:pt x="263665" y="606295"/>
                  </a:lnTo>
                  <a:lnTo>
                    <a:pt x="220038" y="596695"/>
                  </a:lnTo>
                  <a:lnTo>
                    <a:pt x="178968" y="581271"/>
                  </a:lnTo>
                  <a:lnTo>
                    <a:pt x="140936" y="560495"/>
                  </a:lnTo>
                  <a:lnTo>
                    <a:pt x="106420" y="534838"/>
                  </a:lnTo>
                  <a:lnTo>
                    <a:pt x="75899" y="504772"/>
                  </a:lnTo>
                  <a:lnTo>
                    <a:pt x="49853" y="470767"/>
                  </a:lnTo>
                  <a:lnTo>
                    <a:pt x="28761" y="433296"/>
                  </a:lnTo>
                  <a:lnTo>
                    <a:pt x="13102" y="392831"/>
                  </a:lnTo>
                  <a:lnTo>
                    <a:pt x="3355" y="349841"/>
                  </a:lnTo>
                  <a:lnTo>
                    <a:pt x="0" y="304800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965063" y="5660542"/>
            <a:ext cx="427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Out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64589" y="5481637"/>
            <a:ext cx="546100" cy="542925"/>
            <a:chOff x="7764589" y="5481637"/>
            <a:chExt cx="546100" cy="542925"/>
          </a:xfrm>
        </p:grpSpPr>
        <p:sp>
          <p:nvSpPr>
            <p:cNvPr id="41" name="object 41"/>
            <p:cNvSpPr/>
            <p:nvPr/>
          </p:nvSpPr>
          <p:spPr>
            <a:xfrm>
              <a:off x="7769352" y="5486400"/>
              <a:ext cx="536575" cy="533400"/>
            </a:xfrm>
            <a:custGeom>
              <a:avLst/>
              <a:gdLst/>
              <a:ahLst/>
              <a:cxnLst/>
              <a:rect l="l" t="t" r="r" b="b"/>
              <a:pathLst>
                <a:path w="536575" h="533400">
                  <a:moveTo>
                    <a:pt x="268224" y="0"/>
                  </a:moveTo>
                  <a:lnTo>
                    <a:pt x="220024" y="4296"/>
                  </a:lnTo>
                  <a:lnTo>
                    <a:pt x="174653" y="16685"/>
                  </a:lnTo>
                  <a:lnTo>
                    <a:pt x="132870" y="36412"/>
                  </a:lnTo>
                  <a:lnTo>
                    <a:pt x="95432" y="62724"/>
                  </a:lnTo>
                  <a:lnTo>
                    <a:pt x="63100" y="94868"/>
                  </a:lnTo>
                  <a:lnTo>
                    <a:pt x="36632" y="132091"/>
                  </a:lnTo>
                  <a:lnTo>
                    <a:pt x="16786" y="173639"/>
                  </a:lnTo>
                  <a:lnTo>
                    <a:pt x="4323" y="218760"/>
                  </a:lnTo>
                  <a:lnTo>
                    <a:pt x="0" y="266700"/>
                  </a:lnTo>
                  <a:lnTo>
                    <a:pt x="4323" y="314639"/>
                  </a:lnTo>
                  <a:lnTo>
                    <a:pt x="16786" y="359760"/>
                  </a:lnTo>
                  <a:lnTo>
                    <a:pt x="36632" y="401308"/>
                  </a:lnTo>
                  <a:lnTo>
                    <a:pt x="63100" y="438531"/>
                  </a:lnTo>
                  <a:lnTo>
                    <a:pt x="95432" y="470675"/>
                  </a:lnTo>
                  <a:lnTo>
                    <a:pt x="132870" y="496987"/>
                  </a:lnTo>
                  <a:lnTo>
                    <a:pt x="174653" y="516714"/>
                  </a:lnTo>
                  <a:lnTo>
                    <a:pt x="220024" y="529103"/>
                  </a:lnTo>
                  <a:lnTo>
                    <a:pt x="268224" y="533400"/>
                  </a:lnTo>
                  <a:lnTo>
                    <a:pt x="316423" y="529103"/>
                  </a:lnTo>
                  <a:lnTo>
                    <a:pt x="361794" y="516714"/>
                  </a:lnTo>
                  <a:lnTo>
                    <a:pt x="403577" y="496987"/>
                  </a:lnTo>
                  <a:lnTo>
                    <a:pt x="441015" y="470675"/>
                  </a:lnTo>
                  <a:lnTo>
                    <a:pt x="473347" y="438531"/>
                  </a:lnTo>
                  <a:lnTo>
                    <a:pt x="499815" y="401308"/>
                  </a:lnTo>
                  <a:lnTo>
                    <a:pt x="519661" y="359760"/>
                  </a:lnTo>
                  <a:lnTo>
                    <a:pt x="532124" y="314639"/>
                  </a:lnTo>
                  <a:lnTo>
                    <a:pt x="536448" y="266700"/>
                  </a:lnTo>
                  <a:lnTo>
                    <a:pt x="532124" y="218760"/>
                  </a:lnTo>
                  <a:lnTo>
                    <a:pt x="519661" y="173639"/>
                  </a:lnTo>
                  <a:lnTo>
                    <a:pt x="499815" y="132091"/>
                  </a:lnTo>
                  <a:lnTo>
                    <a:pt x="473347" y="94868"/>
                  </a:lnTo>
                  <a:lnTo>
                    <a:pt x="441015" y="62724"/>
                  </a:lnTo>
                  <a:lnTo>
                    <a:pt x="403577" y="36412"/>
                  </a:lnTo>
                  <a:lnTo>
                    <a:pt x="361794" y="16685"/>
                  </a:lnTo>
                  <a:lnTo>
                    <a:pt x="316423" y="42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69352" y="5486400"/>
              <a:ext cx="536575" cy="533400"/>
            </a:xfrm>
            <a:custGeom>
              <a:avLst/>
              <a:gdLst/>
              <a:ahLst/>
              <a:cxnLst/>
              <a:rect l="l" t="t" r="r" b="b"/>
              <a:pathLst>
                <a:path w="536575" h="533400">
                  <a:moveTo>
                    <a:pt x="0" y="266700"/>
                  </a:moveTo>
                  <a:lnTo>
                    <a:pt x="4323" y="218760"/>
                  </a:lnTo>
                  <a:lnTo>
                    <a:pt x="16786" y="173639"/>
                  </a:lnTo>
                  <a:lnTo>
                    <a:pt x="36632" y="132091"/>
                  </a:lnTo>
                  <a:lnTo>
                    <a:pt x="63100" y="94868"/>
                  </a:lnTo>
                  <a:lnTo>
                    <a:pt x="95432" y="62724"/>
                  </a:lnTo>
                  <a:lnTo>
                    <a:pt x="132870" y="36412"/>
                  </a:lnTo>
                  <a:lnTo>
                    <a:pt x="174653" y="16685"/>
                  </a:lnTo>
                  <a:lnTo>
                    <a:pt x="220024" y="4296"/>
                  </a:lnTo>
                  <a:lnTo>
                    <a:pt x="268224" y="0"/>
                  </a:lnTo>
                  <a:lnTo>
                    <a:pt x="316423" y="4296"/>
                  </a:lnTo>
                  <a:lnTo>
                    <a:pt x="361794" y="16685"/>
                  </a:lnTo>
                  <a:lnTo>
                    <a:pt x="403577" y="36412"/>
                  </a:lnTo>
                  <a:lnTo>
                    <a:pt x="441015" y="62724"/>
                  </a:lnTo>
                  <a:lnTo>
                    <a:pt x="473347" y="94868"/>
                  </a:lnTo>
                  <a:lnTo>
                    <a:pt x="499815" y="132091"/>
                  </a:lnTo>
                  <a:lnTo>
                    <a:pt x="519661" y="173639"/>
                  </a:lnTo>
                  <a:lnTo>
                    <a:pt x="532124" y="218760"/>
                  </a:lnTo>
                  <a:lnTo>
                    <a:pt x="536448" y="266700"/>
                  </a:lnTo>
                  <a:lnTo>
                    <a:pt x="532124" y="314639"/>
                  </a:lnTo>
                  <a:lnTo>
                    <a:pt x="519661" y="359760"/>
                  </a:lnTo>
                  <a:lnTo>
                    <a:pt x="499815" y="401308"/>
                  </a:lnTo>
                  <a:lnTo>
                    <a:pt x="473347" y="438531"/>
                  </a:lnTo>
                  <a:lnTo>
                    <a:pt x="441015" y="470675"/>
                  </a:lnTo>
                  <a:lnTo>
                    <a:pt x="403577" y="496987"/>
                  </a:lnTo>
                  <a:lnTo>
                    <a:pt x="361794" y="516714"/>
                  </a:lnTo>
                  <a:lnTo>
                    <a:pt x="316423" y="529103"/>
                  </a:lnTo>
                  <a:lnTo>
                    <a:pt x="268224" y="533400"/>
                  </a:lnTo>
                  <a:lnTo>
                    <a:pt x="220024" y="529103"/>
                  </a:lnTo>
                  <a:lnTo>
                    <a:pt x="174653" y="516714"/>
                  </a:lnTo>
                  <a:lnTo>
                    <a:pt x="132870" y="496987"/>
                  </a:lnTo>
                  <a:lnTo>
                    <a:pt x="95432" y="470675"/>
                  </a:lnTo>
                  <a:lnTo>
                    <a:pt x="63100" y="438531"/>
                  </a:lnTo>
                  <a:lnTo>
                    <a:pt x="36632" y="401308"/>
                  </a:lnTo>
                  <a:lnTo>
                    <a:pt x="16786" y="359760"/>
                  </a:lnTo>
                  <a:lnTo>
                    <a:pt x="4323" y="314639"/>
                  </a:lnTo>
                  <a:lnTo>
                    <a:pt x="0" y="266700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826120" y="5622747"/>
            <a:ext cx="426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Out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59754" y="5029200"/>
            <a:ext cx="1911350" cy="457200"/>
          </a:xfrm>
          <a:custGeom>
            <a:avLst/>
            <a:gdLst/>
            <a:ahLst/>
            <a:cxnLst/>
            <a:rect l="l" t="t" r="r" b="b"/>
            <a:pathLst>
              <a:path w="1911350" h="457200">
                <a:moveTo>
                  <a:pt x="76200" y="380873"/>
                </a:moveTo>
                <a:lnTo>
                  <a:pt x="44399" y="380987"/>
                </a:lnTo>
                <a:lnTo>
                  <a:pt x="43180" y="0"/>
                </a:lnTo>
                <a:lnTo>
                  <a:pt x="30480" y="0"/>
                </a:lnTo>
                <a:lnTo>
                  <a:pt x="31699" y="381025"/>
                </a:lnTo>
                <a:lnTo>
                  <a:pt x="0" y="381127"/>
                </a:lnTo>
                <a:lnTo>
                  <a:pt x="38354" y="457200"/>
                </a:lnTo>
                <a:lnTo>
                  <a:pt x="69837" y="393700"/>
                </a:lnTo>
                <a:lnTo>
                  <a:pt x="76200" y="380873"/>
                </a:lnTo>
                <a:close/>
              </a:path>
              <a:path w="1911350" h="457200">
                <a:moveTo>
                  <a:pt x="1911096" y="380873"/>
                </a:moveTo>
                <a:lnTo>
                  <a:pt x="1879295" y="380987"/>
                </a:lnTo>
                <a:lnTo>
                  <a:pt x="1878076" y="0"/>
                </a:lnTo>
                <a:lnTo>
                  <a:pt x="1865376" y="0"/>
                </a:lnTo>
                <a:lnTo>
                  <a:pt x="1866595" y="381025"/>
                </a:lnTo>
                <a:lnTo>
                  <a:pt x="1834896" y="381127"/>
                </a:lnTo>
                <a:lnTo>
                  <a:pt x="1873250" y="457200"/>
                </a:lnTo>
                <a:lnTo>
                  <a:pt x="1904733" y="393700"/>
                </a:lnTo>
                <a:lnTo>
                  <a:pt x="1911096" y="380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410200" y="3657600"/>
            <a:ext cx="3276600" cy="22860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sz="1800" spc="-5" dirty="0">
                <a:latin typeface="Calibri"/>
                <a:cs typeface="Calibri"/>
              </a:rPr>
              <a:t>Shuffle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4040886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569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5485" algn="l"/>
              </a:tabLst>
            </a:pPr>
            <a:r>
              <a:rPr sz="3000" spc="-30" dirty="0"/>
              <a:t>M</a:t>
            </a:r>
            <a:r>
              <a:rPr sz="3000" spc="-25" dirty="0"/>
              <a:t>ap</a:t>
            </a:r>
            <a:r>
              <a:rPr sz="3000" spc="-100" dirty="0"/>
              <a:t>R</a:t>
            </a:r>
            <a:r>
              <a:rPr sz="3000" spc="-35" dirty="0"/>
              <a:t>edu</a:t>
            </a:r>
            <a:r>
              <a:rPr sz="3000" spc="-30" dirty="0"/>
              <a:t>c</a:t>
            </a:r>
            <a:r>
              <a:rPr sz="3000" dirty="0"/>
              <a:t>e	(</a:t>
            </a:r>
            <a:r>
              <a:rPr sz="3000" spc="-40" dirty="0"/>
              <a:t>s</a:t>
            </a:r>
            <a:r>
              <a:rPr sz="3000" spc="-35" dirty="0"/>
              <a:t>e</a:t>
            </a:r>
            <a:r>
              <a:rPr sz="3000" spc="-30" dirty="0"/>
              <a:t>c</a:t>
            </a:r>
            <a:r>
              <a:rPr sz="3000" spc="-15" dirty="0"/>
              <a:t>ti</a:t>
            </a:r>
            <a:r>
              <a:rPr sz="3000" spc="-30" dirty="0"/>
              <a:t>o</a:t>
            </a:r>
            <a:r>
              <a:rPr sz="3000" dirty="0"/>
              <a:t>n</a:t>
            </a:r>
            <a:r>
              <a:rPr sz="3000" spc="-90" dirty="0"/>
              <a:t> </a:t>
            </a:r>
            <a:r>
              <a:rPr sz="3000" spc="-10" dirty="0"/>
              <a:t>2</a:t>
            </a:r>
            <a:r>
              <a:rPr sz="3000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2167939"/>
            <a:ext cx="5167630" cy="21971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Challenges: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How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distribute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computation?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Distributed/parallel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programming</a:t>
            </a:r>
            <a:r>
              <a:rPr sz="1800" dirty="0">
                <a:latin typeface="Calibri"/>
                <a:cs typeface="Calibri"/>
              </a:rPr>
              <a:t> 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hard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Map-reduce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addresses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above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5" dirty="0">
                <a:latin typeface="Calibri"/>
                <a:cs typeface="Calibri"/>
              </a:rPr>
              <a:t>Google’s </a:t>
            </a:r>
            <a:r>
              <a:rPr sz="1800" spc="-10" dirty="0">
                <a:latin typeface="Calibri"/>
                <a:cs typeface="Calibri"/>
              </a:rPr>
              <a:t>computational/data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manipulation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Elegant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way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work</a:t>
            </a:r>
            <a:r>
              <a:rPr sz="1800" spc="-5" dirty="0">
                <a:latin typeface="Calibri"/>
                <a:cs typeface="Calibri"/>
              </a:rPr>
              <a:t> 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1991106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1521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D</a:t>
            </a:r>
            <a:r>
              <a:rPr sz="3000" spc="-35" dirty="0"/>
              <a:t>a</a:t>
            </a:r>
            <a:r>
              <a:rPr sz="3000" spc="-65" dirty="0"/>
              <a:t>t</a:t>
            </a:r>
            <a:r>
              <a:rPr sz="3000" dirty="0"/>
              <a:t>a</a:t>
            </a:r>
            <a:r>
              <a:rPr sz="3000" spc="-90" dirty="0"/>
              <a:t> </a:t>
            </a:r>
            <a:r>
              <a:rPr sz="3000" spc="-15" dirty="0"/>
              <a:t>F</a:t>
            </a:r>
            <a:r>
              <a:rPr sz="3000" dirty="0"/>
              <a:t>l</a:t>
            </a:r>
            <a:r>
              <a:rPr sz="3000" spc="-35" dirty="0"/>
              <a:t>o</a:t>
            </a:r>
            <a:r>
              <a:rPr sz="3000" dirty="0"/>
              <a:t>w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7554595" cy="245935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FFC000"/>
                </a:solidFill>
                <a:latin typeface="Calibri"/>
                <a:cs typeface="Calibri"/>
              </a:rPr>
              <a:t>Input</a:t>
            </a:r>
            <a:r>
              <a:rPr sz="2100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 final</a:t>
            </a: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C000"/>
                </a:solidFill>
                <a:latin typeface="Calibri"/>
                <a:cs typeface="Calibri"/>
              </a:rPr>
              <a:t>output</a:t>
            </a:r>
            <a:r>
              <a:rPr sz="2100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are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stored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on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distributed</a:t>
            </a:r>
            <a:r>
              <a:rPr sz="2100" b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file </a:t>
            </a:r>
            <a:r>
              <a:rPr sz="2100" b="1" spc="-20" dirty="0">
                <a:solidFill>
                  <a:srgbClr val="FFC000"/>
                </a:solidFill>
                <a:latin typeface="Calibri"/>
                <a:cs typeface="Calibri"/>
              </a:rPr>
              <a:t>system</a:t>
            </a:r>
            <a:r>
              <a:rPr sz="21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C000"/>
                </a:solidFill>
                <a:latin typeface="Calibri"/>
                <a:cs typeface="Calibri"/>
              </a:rPr>
              <a:t>(FS):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ts val="2055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Scheduler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schedule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“close”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physical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storage</a:t>
            </a:r>
            <a:r>
              <a:rPr sz="1800" spc="-10" dirty="0">
                <a:latin typeface="Calibri"/>
                <a:cs typeface="Calibri"/>
              </a:rPr>
              <a:t> location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5"/>
              </a:lnSpc>
            </a:pPr>
            <a:r>
              <a:rPr sz="1800" spc="-5" dirty="0">
                <a:latin typeface="Calibri"/>
                <a:cs typeface="Calibri"/>
              </a:rPr>
              <a:t>input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Calibri"/>
              <a:cs typeface="Calibri"/>
            </a:endParaRPr>
          </a:p>
          <a:p>
            <a:pPr marL="184785" marR="500380" indent="-172720">
              <a:lnSpc>
                <a:spcPts val="227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spc="-15" dirty="0">
                <a:solidFill>
                  <a:srgbClr val="EC7C30"/>
                </a:solidFill>
                <a:latin typeface="Calibri"/>
                <a:cs typeface="Calibri"/>
              </a:rPr>
              <a:t>Intermediate</a:t>
            </a:r>
            <a:r>
              <a:rPr sz="2100" b="1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EC7C30"/>
                </a:solidFill>
                <a:latin typeface="Calibri"/>
                <a:cs typeface="Calibri"/>
              </a:rPr>
              <a:t>results</a:t>
            </a:r>
            <a:r>
              <a:rPr sz="2100" b="1" spc="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are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stored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on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EC7C30"/>
                </a:solidFill>
                <a:latin typeface="Calibri"/>
                <a:cs typeface="Calibri"/>
              </a:rPr>
              <a:t>local</a:t>
            </a:r>
            <a:r>
              <a:rPr sz="21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EC7C30"/>
                </a:solidFill>
                <a:latin typeface="Calibri"/>
                <a:cs typeface="Calibri"/>
              </a:rPr>
              <a:t>FS</a:t>
            </a:r>
            <a:r>
              <a:rPr sz="2100" b="1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5" dirty="0">
                <a:latin typeface="Calibri"/>
                <a:cs typeface="Calibri"/>
              </a:rPr>
              <a:t> Map </a:t>
            </a:r>
            <a:r>
              <a:rPr sz="2100" b="1" dirty="0">
                <a:latin typeface="Calibri"/>
                <a:cs typeface="Calibri"/>
              </a:rPr>
              <a:t>and</a:t>
            </a:r>
            <a:r>
              <a:rPr sz="2100" b="1" spc="-10" dirty="0">
                <a:latin typeface="Calibri"/>
                <a:cs typeface="Calibri"/>
              </a:rPr>
              <a:t> Reduce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workers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latin typeface="Calibri"/>
                <a:cs typeface="Calibri"/>
              </a:rPr>
              <a:t>Output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is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often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input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to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another </a:t>
            </a:r>
            <a:r>
              <a:rPr sz="2100" b="1" spc="-10" dirty="0">
                <a:latin typeface="Calibri"/>
                <a:cs typeface="Calibri"/>
              </a:rPr>
              <a:t>MapReduce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task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739005" cy="843915"/>
            <a:chOff x="483108" y="653795"/>
            <a:chExt cx="4739005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22959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8380" y="653795"/>
              <a:ext cx="2943606" cy="8435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2691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M</a:t>
            </a:r>
            <a:r>
              <a:rPr sz="3000" spc="-25" dirty="0"/>
              <a:t>ap</a:t>
            </a:r>
            <a:r>
              <a:rPr sz="3000" spc="-100" dirty="0"/>
              <a:t>R</a:t>
            </a:r>
            <a:r>
              <a:rPr sz="3000" spc="-35" dirty="0"/>
              <a:t>edu</a:t>
            </a:r>
            <a:r>
              <a:rPr sz="3000" spc="-30" dirty="0"/>
              <a:t>c</a:t>
            </a:r>
            <a:r>
              <a:rPr sz="3000" spc="-40" dirty="0"/>
              <a:t>e</a:t>
            </a:r>
            <a:r>
              <a:rPr sz="3000" dirty="0"/>
              <a:t>:</a:t>
            </a:r>
            <a:r>
              <a:rPr sz="3000" spc="-65" dirty="0"/>
              <a:t> </a:t>
            </a:r>
            <a:r>
              <a:rPr sz="3000" spc="-165" dirty="0"/>
              <a:t>W</a:t>
            </a:r>
            <a:r>
              <a:rPr sz="3000" spc="-20" dirty="0"/>
              <a:t>o</a:t>
            </a:r>
            <a:r>
              <a:rPr sz="3000" spc="-65" dirty="0"/>
              <a:t>r</a:t>
            </a:r>
            <a:r>
              <a:rPr sz="3000" dirty="0"/>
              <a:t>d</a:t>
            </a:r>
            <a:r>
              <a:rPr sz="3000" spc="-90" dirty="0"/>
              <a:t> </a:t>
            </a:r>
            <a:r>
              <a:rPr sz="3000" spc="-10" dirty="0"/>
              <a:t>C</a:t>
            </a:r>
            <a:r>
              <a:rPr sz="3000" spc="-30" dirty="0"/>
              <a:t>o</a:t>
            </a:r>
            <a:r>
              <a:rPr sz="3000" spc="-25" dirty="0"/>
              <a:t>u</a:t>
            </a:r>
            <a:r>
              <a:rPr sz="3000" spc="-60" dirty="0"/>
              <a:t>n</a:t>
            </a:r>
            <a:r>
              <a:rPr sz="3000" spc="-30" dirty="0"/>
              <a:t>t</a:t>
            </a:r>
            <a:r>
              <a:rPr sz="3000" spc="-15" dirty="0"/>
              <a:t>i</a:t>
            </a:r>
            <a:r>
              <a:rPr sz="3000" spc="-35" dirty="0"/>
              <a:t>n</a:t>
            </a:r>
            <a:r>
              <a:rPr sz="3000" dirty="0"/>
              <a:t>g</a:t>
            </a:r>
            <a:endParaRPr sz="300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32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2250" y="3462273"/>
          <a:ext cx="1600200" cy="3413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3338">
                <a:tc>
                  <a:txBody>
                    <a:bodyPr/>
                    <a:lstStyle/>
                    <a:p>
                      <a:pPr marL="90805" marR="8382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14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5" dirty="0">
                          <a:latin typeface="Arial MT"/>
                          <a:cs typeface="Arial MT"/>
                        </a:rPr>
                        <a:t>crew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space </a:t>
                      </a:r>
                      <a:r>
                        <a:rPr sz="11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shuttle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14" dirty="0">
                          <a:latin typeface="Arial MT"/>
                          <a:cs typeface="Arial MT"/>
                        </a:rPr>
                        <a:t>Endeavor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recently </a:t>
                      </a:r>
                      <a:r>
                        <a:rPr sz="1100" spc="-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returned</a:t>
                      </a:r>
                      <a:r>
                        <a:rPr sz="11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Earth</a:t>
                      </a:r>
                      <a:r>
                        <a:rPr sz="11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20" dirty="0">
                          <a:latin typeface="Arial MT"/>
                          <a:cs typeface="Arial MT"/>
                        </a:rPr>
                        <a:t>as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24">
                <a:tc>
                  <a:txBody>
                    <a:bodyPr/>
                    <a:lstStyle/>
                    <a:p>
                      <a:pPr marL="90805" marR="83185" algn="just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am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har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1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of  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20" dirty="0">
                          <a:latin typeface="Arial MT"/>
                          <a:cs typeface="Arial MT"/>
                        </a:rPr>
                        <a:t>new</a:t>
                      </a:r>
                      <a:r>
                        <a:rPr sz="11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era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space </a:t>
                      </a:r>
                      <a:r>
                        <a:rPr sz="11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exploration.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Scientists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 at </a:t>
                      </a:r>
                      <a:r>
                        <a:rPr sz="1100" spc="-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40" dirty="0">
                          <a:latin typeface="Arial MT"/>
                          <a:cs typeface="Arial MT"/>
                        </a:rPr>
                        <a:t>NASA</a:t>
                      </a:r>
                      <a:r>
                        <a:rPr sz="1100" spc="-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are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saying</a:t>
                      </a:r>
                      <a:r>
                        <a:rPr sz="11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that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the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marL="90805" marR="82550" algn="just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spc="-95" dirty="0">
                          <a:latin typeface="Arial MT"/>
                          <a:cs typeface="Arial MT"/>
                        </a:rPr>
                        <a:t>recent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assembly</a:t>
                      </a:r>
                      <a:r>
                        <a:rPr sz="110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extr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bo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1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th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fir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p</a:t>
                      </a:r>
                      <a:r>
                        <a:rPr sz="1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in  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1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0" dirty="0">
                          <a:latin typeface="Arial MT"/>
                          <a:cs typeface="Arial MT"/>
                        </a:rPr>
                        <a:t>long-term</a:t>
                      </a:r>
                      <a:r>
                        <a:rPr sz="11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space-based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073">
                <a:tc>
                  <a:txBody>
                    <a:bodyPr/>
                    <a:lstStyle/>
                    <a:p>
                      <a:pPr marL="90805">
                        <a:lnSpc>
                          <a:spcPts val="865"/>
                        </a:lnSpc>
                        <a:tabLst>
                          <a:tab pos="904875" algn="l"/>
                        </a:tabLst>
                      </a:pPr>
                      <a:r>
                        <a:rPr sz="1100" spc="-120" dirty="0">
                          <a:latin typeface="Arial MT"/>
                          <a:cs typeface="Arial MT"/>
                        </a:rPr>
                        <a:t>man/mache	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partnership.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'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"The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we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'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do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g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now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bo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1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w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e'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re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100" spc="-1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ng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-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90805" marR="83185">
                        <a:lnSpc>
                          <a:spcPct val="100000"/>
                        </a:lnSpc>
                      </a:pPr>
                      <a:r>
                        <a:rPr sz="1100" spc="-65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1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75" dirty="0">
                          <a:latin typeface="Arial MT"/>
                          <a:cs typeface="Arial MT"/>
                        </a:rPr>
                        <a:t>is</a:t>
                      </a:r>
                      <a:r>
                        <a:rPr sz="11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14" dirty="0">
                          <a:latin typeface="Arial MT"/>
                          <a:cs typeface="Arial MT"/>
                        </a:rPr>
                        <a:t>what</a:t>
                      </a:r>
                      <a:r>
                        <a:rPr sz="1100" spc="-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95" dirty="0">
                          <a:latin typeface="Arial MT"/>
                          <a:cs typeface="Arial MT"/>
                        </a:rPr>
                        <a:t>we're</a:t>
                      </a:r>
                      <a:r>
                        <a:rPr sz="11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5" dirty="0">
                          <a:latin typeface="Arial MT"/>
                          <a:cs typeface="Arial MT"/>
                        </a:rPr>
                        <a:t>going</a:t>
                      </a:r>
                      <a:r>
                        <a:rPr sz="11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8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100" spc="-2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need</a:t>
                      </a:r>
                      <a:r>
                        <a:rPr sz="11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latin typeface="Arial MT"/>
                          <a:cs typeface="Arial MT"/>
                        </a:rPr>
                        <a:t>…………………</a:t>
                      </a:r>
                      <a:r>
                        <a:rPr sz="1100" spc="-5" dirty="0">
                          <a:latin typeface="Arial MT"/>
                          <a:cs typeface="Arial MT"/>
                        </a:rPr>
                        <a:t>…</a:t>
                      </a:r>
                      <a:r>
                        <a:rPr sz="1100" dirty="0">
                          <a:latin typeface="Arial MT"/>
                          <a:cs typeface="Arial MT"/>
                        </a:rPr>
                        <a:t>..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43929" y="3033013"/>
            <a:ext cx="155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Big</a:t>
            </a:r>
            <a:r>
              <a:rPr sz="1800" b="1" spc="-8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document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72970" y="3462273"/>
          <a:ext cx="1600200" cy="2590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9788"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(The,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02590">
                        <a:lnSpc>
                          <a:spcPts val="2014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(crew,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12700">
                      <a:solidFill>
                        <a:srgbClr val="AD5A20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1">
                <a:tc>
                  <a:txBody>
                    <a:bodyPr/>
                    <a:lstStyle/>
                    <a:p>
                      <a:pPr marL="5289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(of,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(the,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24">
                <a:tc>
                  <a:txBody>
                    <a:bodyPr/>
                    <a:lstStyle/>
                    <a:p>
                      <a:pPr marL="352425">
                        <a:lnSpc>
                          <a:spcPts val="206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(space,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94640">
                        <a:lnSpc>
                          <a:spcPts val="205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(shuttle,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(Endeavor,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(recently,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AD5A20"/>
                      </a:solidFill>
                      <a:prstDash val="solid"/>
                    </a:lnL>
                    <a:lnR w="12700">
                      <a:solidFill>
                        <a:srgbClr val="AD5A20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AD5A20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54170" y="3462273"/>
          <a:ext cx="160020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5256"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(crew,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(crew,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(space,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12700">
                      <a:solidFill>
                        <a:srgbClr val="41709C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marL="462280">
                        <a:lnSpc>
                          <a:spcPts val="188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(the,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22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(the,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2280">
                        <a:lnSpc>
                          <a:spcPts val="2005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(the,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28575">
                      <a:solidFill>
                        <a:srgbClr val="6FAC4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(shuttle,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(recently,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41709C"/>
                      </a:solidFill>
                      <a:prstDash val="solid"/>
                    </a:lnL>
                    <a:lnR w="12700">
                      <a:solidFill>
                        <a:srgbClr val="41709C"/>
                      </a:solidFill>
                      <a:prstDash val="solid"/>
                    </a:lnR>
                    <a:lnT w="28575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41709C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141720" y="3468623"/>
            <a:ext cx="1600200" cy="2590800"/>
          </a:xfrm>
          <a:prstGeom prst="rect">
            <a:avLst/>
          </a:prstGeom>
          <a:solidFill>
            <a:srgbClr val="FFC000"/>
          </a:solidFill>
          <a:ln w="12700">
            <a:solidFill>
              <a:srgbClr val="BB8B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535"/>
              </a:spcBef>
            </a:pP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(crew,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2)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(space,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(the,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3)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(shuttle,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1)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(recently,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9320" y="2057400"/>
            <a:ext cx="1600200" cy="1143000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MAP:</a:t>
            </a:r>
            <a:endParaRPr sz="1800">
              <a:latin typeface="Calibri"/>
              <a:cs typeface="Calibri"/>
            </a:endParaRPr>
          </a:p>
          <a:p>
            <a:pPr marL="180340" marR="173990" indent="1905"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Read input and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produces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set of </a:t>
            </a:r>
            <a:r>
              <a:rPr sz="140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key-value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0520" y="2057400"/>
            <a:ext cx="1600200" cy="114300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endParaRPr sz="1800">
              <a:latin typeface="Calibri"/>
              <a:cs typeface="Calibri"/>
            </a:endParaRPr>
          </a:p>
          <a:p>
            <a:pPr marL="253365" marR="248285" algn="ctr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Collect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pairs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41720" y="2057400"/>
            <a:ext cx="1600200" cy="1143000"/>
          </a:xfrm>
          <a:prstGeom prst="rect">
            <a:avLst/>
          </a:prstGeom>
          <a:solidFill>
            <a:srgbClr val="FFC000"/>
          </a:solidFill>
          <a:ln w="12700">
            <a:solidFill>
              <a:srgbClr val="BB8B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78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Reduce:</a:t>
            </a:r>
            <a:endParaRPr sz="1800">
              <a:latin typeface="Calibri"/>
              <a:cs typeface="Calibri"/>
            </a:endParaRPr>
          </a:p>
          <a:p>
            <a:pPr marL="206375" marR="193675" indent="-6350" algn="just">
              <a:lnSpc>
                <a:spcPct val="10000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Collect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values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belonging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40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1194" y="6136030"/>
            <a:ext cx="124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8000"/>
                </a:solidFill>
                <a:latin typeface="Arial"/>
                <a:cs typeface="Arial"/>
              </a:rPr>
              <a:t>(key,</a:t>
            </a:r>
            <a:r>
              <a:rPr sz="18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value)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9292" y="1438402"/>
            <a:ext cx="1739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Provided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7411" y="1438402"/>
            <a:ext cx="17392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Provided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programmer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32601" y="6136030"/>
            <a:ext cx="124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8000"/>
                </a:solidFill>
                <a:latin typeface="Arial"/>
                <a:cs typeface="Arial"/>
              </a:rPr>
              <a:t>(key,</a:t>
            </a:r>
            <a:r>
              <a:rPr sz="18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value)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22775" y="6136030"/>
            <a:ext cx="1247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8000"/>
                </a:solidFill>
                <a:latin typeface="Arial"/>
                <a:cs typeface="Arial"/>
              </a:rPr>
              <a:t>(key,</a:t>
            </a:r>
            <a:r>
              <a:rPr sz="18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8000"/>
                </a:solidFill>
                <a:latin typeface="Arial"/>
                <a:cs typeface="Arial"/>
              </a:rPr>
              <a:t>value)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994650" y="3194050"/>
            <a:ext cx="774700" cy="3213100"/>
            <a:chOff x="7994650" y="3194050"/>
            <a:chExt cx="774700" cy="3213100"/>
          </a:xfrm>
        </p:grpSpPr>
        <p:sp>
          <p:nvSpPr>
            <p:cNvPr id="20" name="object 20"/>
            <p:cNvSpPr/>
            <p:nvPr/>
          </p:nvSpPr>
          <p:spPr>
            <a:xfrm>
              <a:off x="8229600" y="3200400"/>
              <a:ext cx="368935" cy="2687320"/>
            </a:xfrm>
            <a:custGeom>
              <a:avLst/>
              <a:gdLst/>
              <a:ahLst/>
              <a:cxnLst/>
              <a:rect l="l" t="t" r="r" b="b"/>
              <a:pathLst>
                <a:path w="368934" h="2687320">
                  <a:moveTo>
                    <a:pt x="0" y="2686812"/>
                  </a:moveTo>
                  <a:lnTo>
                    <a:pt x="368807" y="2686812"/>
                  </a:lnTo>
                  <a:lnTo>
                    <a:pt x="368807" y="0"/>
                  </a:lnTo>
                  <a:lnTo>
                    <a:pt x="0" y="0"/>
                  </a:lnTo>
                  <a:lnTo>
                    <a:pt x="0" y="2686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1000" y="3200400"/>
              <a:ext cx="762000" cy="3200400"/>
            </a:xfrm>
            <a:custGeom>
              <a:avLst/>
              <a:gdLst/>
              <a:ahLst/>
              <a:cxnLst/>
              <a:rect l="l" t="t" r="r" b="b"/>
              <a:pathLst>
                <a:path w="762000" h="3200400">
                  <a:moveTo>
                    <a:pt x="571500" y="0"/>
                  </a:moveTo>
                  <a:lnTo>
                    <a:pt x="190500" y="0"/>
                  </a:lnTo>
                  <a:lnTo>
                    <a:pt x="190500" y="2819400"/>
                  </a:lnTo>
                  <a:lnTo>
                    <a:pt x="0" y="2819400"/>
                  </a:lnTo>
                  <a:lnTo>
                    <a:pt x="381000" y="3200400"/>
                  </a:lnTo>
                  <a:lnTo>
                    <a:pt x="762000" y="2819400"/>
                  </a:lnTo>
                  <a:lnTo>
                    <a:pt x="571500" y="28194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01000" y="3200400"/>
              <a:ext cx="762000" cy="3200400"/>
            </a:xfrm>
            <a:custGeom>
              <a:avLst/>
              <a:gdLst/>
              <a:ahLst/>
              <a:cxnLst/>
              <a:rect l="l" t="t" r="r" b="b"/>
              <a:pathLst>
                <a:path w="762000" h="3200400">
                  <a:moveTo>
                    <a:pt x="0" y="2819400"/>
                  </a:moveTo>
                  <a:lnTo>
                    <a:pt x="190500" y="2819400"/>
                  </a:lnTo>
                  <a:lnTo>
                    <a:pt x="190500" y="0"/>
                  </a:lnTo>
                  <a:lnTo>
                    <a:pt x="571500" y="0"/>
                  </a:lnTo>
                  <a:lnTo>
                    <a:pt x="571500" y="2819400"/>
                  </a:lnTo>
                  <a:lnTo>
                    <a:pt x="762000" y="2819400"/>
                  </a:lnTo>
                  <a:lnTo>
                    <a:pt x="381000" y="3200400"/>
                  </a:lnTo>
                  <a:lnTo>
                    <a:pt x="0" y="281940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282558" y="3346698"/>
            <a:ext cx="277495" cy="2540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95"/>
              </a:lnSpc>
            </a:pPr>
            <a:r>
              <a:rPr sz="2700" b="1" spc="-487" baseline="6172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25" dirty="0">
                <a:latin typeface="Calibri"/>
                <a:cs typeface="Calibri"/>
              </a:rPr>
              <a:t>S</a:t>
            </a:r>
            <a:r>
              <a:rPr sz="2700" b="1" spc="-487" baseline="617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25" dirty="0">
                <a:latin typeface="Calibri"/>
                <a:cs typeface="Calibri"/>
              </a:rPr>
              <a:t>e</a:t>
            </a:r>
            <a:r>
              <a:rPr sz="2700" b="1" spc="-487" baseline="6172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325" dirty="0">
                <a:latin typeface="Calibri"/>
                <a:cs typeface="Calibri"/>
              </a:rPr>
              <a:t>q</a:t>
            </a:r>
            <a:r>
              <a:rPr sz="2700" b="1" spc="-487" baseline="6172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325" dirty="0">
                <a:latin typeface="Calibri"/>
                <a:cs typeface="Calibri"/>
              </a:rPr>
              <a:t>ue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325" dirty="0">
                <a:latin typeface="Calibri"/>
                <a:cs typeface="Calibri"/>
              </a:rPr>
              <a:t>n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25" dirty="0">
                <a:latin typeface="Calibri"/>
                <a:cs typeface="Calibri"/>
              </a:rPr>
              <a:t>ti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800" spc="-325" dirty="0">
                <a:latin typeface="Calibri"/>
                <a:cs typeface="Calibri"/>
              </a:rPr>
              <a:t>a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325" dirty="0">
                <a:latin typeface="Calibri"/>
                <a:cs typeface="Calibri"/>
              </a:rPr>
              <a:t>ll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25" dirty="0">
                <a:latin typeface="Calibri"/>
                <a:cs typeface="Calibri"/>
              </a:rPr>
              <a:t>y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25" dirty="0">
                <a:latin typeface="Calibri"/>
                <a:cs typeface="Calibri"/>
              </a:rPr>
              <a:t>r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25" dirty="0">
                <a:latin typeface="Calibri"/>
                <a:cs typeface="Calibri"/>
              </a:rPr>
              <a:t>e</a:t>
            </a:r>
            <a:r>
              <a:rPr sz="2700" spc="-487" baseline="6172" dirty="0">
                <a:solidFill>
                  <a:srgbClr val="FFFFFF"/>
                </a:solidFill>
                <a:latin typeface="Calibri"/>
                <a:cs typeface="Calibri"/>
              </a:rPr>
              <a:t>ial</a:t>
            </a:r>
            <a:r>
              <a:rPr sz="1800" spc="-325" dirty="0">
                <a:latin typeface="Calibri"/>
                <a:cs typeface="Calibri"/>
              </a:rPr>
              <a:t>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0" dirty="0">
                <a:latin typeface="Calibri"/>
                <a:cs typeface="Calibri"/>
              </a:rPr>
              <a:t>th</a:t>
            </a:r>
            <a:r>
              <a:rPr sz="2700" spc="-375" baseline="6172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800" spc="-250" dirty="0">
                <a:latin typeface="Calibri"/>
                <a:cs typeface="Calibri"/>
              </a:rPr>
              <a:t>e</a:t>
            </a:r>
            <a:r>
              <a:rPr sz="2700" spc="-375" baseline="6172" dirty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1800" spc="-250" dirty="0">
                <a:latin typeface="Calibri"/>
                <a:cs typeface="Calibri"/>
              </a:rPr>
              <a:t>a</a:t>
            </a:r>
            <a:r>
              <a:rPr sz="2700" spc="-375" baseline="617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50" dirty="0">
                <a:latin typeface="Calibri"/>
                <a:cs typeface="Calibri"/>
              </a:rPr>
              <a:t>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46041" y="4373117"/>
            <a:ext cx="1676400" cy="1905"/>
          </a:xfrm>
          <a:custGeom>
            <a:avLst/>
            <a:gdLst/>
            <a:ahLst/>
            <a:cxnLst/>
            <a:rect l="l" t="t" r="r" b="b"/>
            <a:pathLst>
              <a:path w="1676400" h="1904">
                <a:moveTo>
                  <a:pt x="0" y="0"/>
                </a:moveTo>
                <a:lnTo>
                  <a:pt x="1676400" y="1523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445" y="5257038"/>
            <a:ext cx="1676400" cy="1905"/>
          </a:xfrm>
          <a:custGeom>
            <a:avLst/>
            <a:gdLst/>
            <a:ahLst/>
            <a:cxnLst/>
            <a:rect l="l" t="t" r="r" b="b"/>
            <a:pathLst>
              <a:path w="1676400" h="1904">
                <a:moveTo>
                  <a:pt x="0" y="0"/>
                </a:moveTo>
                <a:lnTo>
                  <a:pt x="1676400" y="1778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9445" y="6356351"/>
            <a:ext cx="1676400" cy="1905"/>
          </a:xfrm>
          <a:custGeom>
            <a:avLst/>
            <a:gdLst/>
            <a:ahLst/>
            <a:cxnLst/>
            <a:rect l="l" t="t" r="r" b="b"/>
            <a:pathLst>
              <a:path w="1676400" h="1904">
                <a:moveTo>
                  <a:pt x="0" y="0"/>
                </a:moveTo>
                <a:lnTo>
                  <a:pt x="1676400" y="1777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926" y="4021073"/>
            <a:ext cx="1676400" cy="1905"/>
          </a:xfrm>
          <a:custGeom>
            <a:avLst/>
            <a:gdLst/>
            <a:ahLst/>
            <a:cxnLst/>
            <a:rect l="l" t="t" r="r" b="b"/>
            <a:pathLst>
              <a:path w="1676400" h="1904">
                <a:moveTo>
                  <a:pt x="0" y="0"/>
                </a:moveTo>
                <a:lnTo>
                  <a:pt x="1676400" y="1777"/>
                </a:lnTo>
              </a:path>
            </a:pathLst>
          </a:custGeom>
          <a:ln w="190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2094357" y="3879850"/>
            <a:ext cx="1950720" cy="1612900"/>
            <a:chOff x="2094357" y="3879850"/>
            <a:chExt cx="1950720" cy="1612900"/>
          </a:xfrm>
        </p:grpSpPr>
        <p:sp>
          <p:nvSpPr>
            <p:cNvPr id="29" name="object 29"/>
            <p:cNvSpPr/>
            <p:nvPr/>
          </p:nvSpPr>
          <p:spPr>
            <a:xfrm>
              <a:off x="2103882" y="5159502"/>
              <a:ext cx="1676400" cy="1905"/>
            </a:xfrm>
            <a:custGeom>
              <a:avLst/>
              <a:gdLst/>
              <a:ahLst/>
              <a:cxnLst/>
              <a:rect l="l" t="t" r="r" b="b"/>
              <a:pathLst>
                <a:path w="1676400" h="1904">
                  <a:moveTo>
                    <a:pt x="0" y="0"/>
                  </a:moveTo>
                  <a:lnTo>
                    <a:pt x="1676400" y="1650"/>
                  </a:lnTo>
                </a:path>
              </a:pathLst>
            </a:custGeom>
            <a:ln w="190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86200" y="3886200"/>
              <a:ext cx="152400" cy="685800"/>
            </a:xfrm>
            <a:custGeom>
              <a:avLst/>
              <a:gdLst/>
              <a:ahLst/>
              <a:cxnLst/>
              <a:rect l="l" t="t" r="r" b="b"/>
              <a:pathLst>
                <a:path w="152400" h="685800">
                  <a:moveTo>
                    <a:pt x="0" y="0"/>
                  </a:moveTo>
                  <a:lnTo>
                    <a:pt x="152400" y="6858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10000" y="4572000"/>
              <a:ext cx="228600" cy="914400"/>
            </a:xfrm>
            <a:custGeom>
              <a:avLst/>
              <a:gdLst/>
              <a:ahLst/>
              <a:cxnLst/>
              <a:rect l="l" t="t" r="r" b="b"/>
              <a:pathLst>
                <a:path w="228600" h="914400">
                  <a:moveTo>
                    <a:pt x="76200" y="914400"/>
                  </a:moveTo>
                  <a:lnTo>
                    <a:pt x="228600" y="0"/>
                  </a:lnTo>
                </a:path>
                <a:path w="228600" h="914400">
                  <a:moveTo>
                    <a:pt x="0" y="533400"/>
                  </a:moveTo>
                  <a:lnTo>
                    <a:pt x="2286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10000" y="41910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0"/>
                  </a:moveTo>
                  <a:lnTo>
                    <a:pt x="228600" y="381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158900" y="2262504"/>
            <a:ext cx="2041525" cy="1319530"/>
          </a:xfrm>
          <a:custGeom>
            <a:avLst/>
            <a:gdLst/>
            <a:ahLst/>
            <a:cxnLst/>
            <a:rect l="l" t="t" r="r" b="b"/>
            <a:pathLst>
              <a:path w="2041525" h="1319529">
                <a:moveTo>
                  <a:pt x="1961660" y="1284880"/>
                </a:moveTo>
                <a:lnTo>
                  <a:pt x="1946249" y="1308862"/>
                </a:lnTo>
                <a:lnTo>
                  <a:pt x="2041499" y="1319149"/>
                </a:lnTo>
                <a:lnTo>
                  <a:pt x="2025753" y="1292606"/>
                </a:lnTo>
                <a:lnTo>
                  <a:pt x="1973681" y="1292606"/>
                </a:lnTo>
                <a:lnTo>
                  <a:pt x="1961660" y="1284880"/>
                </a:lnTo>
                <a:close/>
              </a:path>
              <a:path w="2041525" h="1319529">
                <a:moveTo>
                  <a:pt x="1977162" y="1260755"/>
                </a:moveTo>
                <a:lnTo>
                  <a:pt x="1961660" y="1284880"/>
                </a:lnTo>
                <a:lnTo>
                  <a:pt x="1973681" y="1292606"/>
                </a:lnTo>
                <a:lnTo>
                  <a:pt x="1989175" y="1268476"/>
                </a:lnTo>
                <a:lnTo>
                  <a:pt x="1977162" y="1260755"/>
                </a:lnTo>
                <a:close/>
              </a:path>
              <a:path w="2041525" h="1319529">
                <a:moveTo>
                  <a:pt x="1992604" y="1236726"/>
                </a:moveTo>
                <a:lnTo>
                  <a:pt x="1977162" y="1260755"/>
                </a:lnTo>
                <a:lnTo>
                  <a:pt x="1989175" y="1268476"/>
                </a:lnTo>
                <a:lnTo>
                  <a:pt x="1973681" y="1292606"/>
                </a:lnTo>
                <a:lnTo>
                  <a:pt x="2025753" y="1292606"/>
                </a:lnTo>
                <a:lnTo>
                  <a:pt x="1992604" y="1236726"/>
                </a:lnTo>
                <a:close/>
              </a:path>
              <a:path w="2041525" h="1319529">
                <a:moveTo>
                  <a:pt x="15443" y="0"/>
                </a:moveTo>
                <a:lnTo>
                  <a:pt x="0" y="24130"/>
                </a:lnTo>
                <a:lnTo>
                  <a:pt x="1961660" y="1284880"/>
                </a:lnTo>
                <a:lnTo>
                  <a:pt x="1977162" y="1260755"/>
                </a:lnTo>
                <a:lnTo>
                  <a:pt x="15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2229" y="1712721"/>
            <a:ext cx="3502025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  <a:tabLst>
                <a:tab pos="2143760" algn="l"/>
              </a:tabLst>
            </a:pPr>
            <a:r>
              <a:rPr sz="2700" spc="-7" baseline="1543" dirty="0">
                <a:latin typeface="Arial MT"/>
                <a:cs typeface="Arial MT"/>
              </a:rPr>
              <a:t>Key</a:t>
            </a:r>
            <a:r>
              <a:rPr sz="2700" spc="7" baseline="1543" dirty="0">
                <a:latin typeface="Arial MT"/>
                <a:cs typeface="Arial MT"/>
              </a:rPr>
              <a:t> </a:t>
            </a:r>
            <a:r>
              <a:rPr sz="2700" spc="-7" baseline="1543" dirty="0">
                <a:latin typeface="Arial MT"/>
                <a:cs typeface="Arial MT"/>
              </a:rPr>
              <a:t>appears	</a:t>
            </a:r>
            <a:r>
              <a:rPr sz="1800" b="1" spc="-5" dirty="0">
                <a:latin typeface="Arial"/>
                <a:cs typeface="Arial"/>
              </a:rPr>
              <a:t>programmer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800" dirty="0">
                <a:latin typeface="Arial MT"/>
                <a:cs typeface="Arial MT"/>
              </a:rPr>
              <a:t>1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time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5107940" cy="843915"/>
            <a:chOff x="483108" y="653795"/>
            <a:chExt cx="510794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3310890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3363" y="653795"/>
              <a:ext cx="2297430" cy="84353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6380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5" dirty="0"/>
              <a:t>Word</a:t>
            </a:r>
            <a:r>
              <a:rPr sz="3000" spc="-100" dirty="0"/>
              <a:t> </a:t>
            </a:r>
            <a:r>
              <a:rPr sz="3000" spc="-25" dirty="0"/>
              <a:t>Count</a:t>
            </a:r>
            <a:r>
              <a:rPr sz="3000" spc="-95" dirty="0"/>
              <a:t> </a:t>
            </a:r>
            <a:r>
              <a:rPr sz="3000" spc="-15" dirty="0"/>
              <a:t>Using</a:t>
            </a:r>
            <a:r>
              <a:rPr sz="3000" spc="-114" dirty="0"/>
              <a:t> </a:t>
            </a:r>
            <a:r>
              <a:rPr sz="3000" spc="-35" dirty="0"/>
              <a:t>MapReduce</a:t>
            </a:r>
            <a:endParaRPr sz="3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1661896"/>
            <a:ext cx="7720965" cy="40068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660"/>
              </a:spcBef>
            </a:pPr>
            <a:r>
              <a:rPr sz="2000" b="1" spc="-5" dirty="0">
                <a:latin typeface="Courier New"/>
                <a:cs typeface="Courier New"/>
              </a:rPr>
              <a:t>map(key,</a:t>
            </a:r>
            <a:r>
              <a:rPr sz="2000" b="1" spc="-45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value):</a:t>
            </a:r>
            <a:endParaRPr sz="2000">
              <a:latin typeface="Courier New"/>
              <a:cs typeface="Courier New"/>
            </a:endParaRPr>
          </a:p>
          <a:p>
            <a:pPr marL="260985" marR="5080" indent="-172720">
              <a:lnSpc>
                <a:spcPct val="123000"/>
              </a:lnSpc>
              <a:spcBef>
                <a:spcPts val="15"/>
              </a:spcBef>
            </a:pPr>
            <a:r>
              <a:rPr sz="2000" spc="-5" dirty="0">
                <a:latin typeface="Courier New"/>
                <a:cs typeface="Courier New"/>
              </a:rPr>
              <a:t>//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key: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document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name;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value: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text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of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the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document </a:t>
            </a:r>
            <a:r>
              <a:rPr sz="2000" spc="-11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for each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word</a:t>
            </a:r>
            <a:r>
              <a:rPr sz="2000" dirty="0">
                <a:latin typeface="Courier New"/>
                <a:cs typeface="Courier New"/>
              </a:rPr>
              <a:t> w </a:t>
            </a:r>
            <a:r>
              <a:rPr sz="2000" spc="-5" dirty="0">
                <a:latin typeface="Courier New"/>
                <a:cs typeface="Courier New"/>
              </a:rPr>
              <a:t>in value:</a:t>
            </a:r>
            <a:endParaRPr sz="2000">
              <a:latin typeface="Courier New"/>
              <a:cs typeface="Courier New"/>
            </a:endParaRPr>
          </a:p>
          <a:p>
            <a:pPr marL="774700">
              <a:lnSpc>
                <a:spcPct val="100000"/>
              </a:lnSpc>
              <a:spcBef>
                <a:spcPts val="565"/>
              </a:spcBef>
            </a:pPr>
            <a:r>
              <a:rPr sz="2000" spc="-5" dirty="0">
                <a:latin typeface="Courier New"/>
                <a:cs typeface="Courier New"/>
              </a:rPr>
              <a:t>emit(w,</a:t>
            </a:r>
            <a:r>
              <a:rPr sz="2000" spc="-5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1)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ourier New"/>
                <a:cs typeface="Courier New"/>
              </a:rPr>
              <a:t>reduce(key,</a:t>
            </a:r>
            <a:r>
              <a:rPr sz="2000" b="1" spc="-40" dirty="0">
                <a:latin typeface="Courier New"/>
                <a:cs typeface="Courier New"/>
              </a:rPr>
              <a:t> </a:t>
            </a:r>
            <a:r>
              <a:rPr sz="2000" b="1" spc="-5" dirty="0">
                <a:latin typeface="Courier New"/>
                <a:cs typeface="Courier New"/>
              </a:rPr>
              <a:t>values):</a:t>
            </a:r>
            <a:endParaRPr sz="2000">
              <a:latin typeface="Courier New"/>
              <a:cs typeface="Courier New"/>
            </a:endParaRPr>
          </a:p>
          <a:p>
            <a:pPr marL="927100" marR="537845" indent="-915035">
              <a:lnSpc>
                <a:spcPct val="100000"/>
              </a:lnSpc>
            </a:pPr>
            <a:r>
              <a:rPr sz="2000" spc="-5" dirty="0">
                <a:latin typeface="Courier New"/>
                <a:cs typeface="Courier New"/>
              </a:rPr>
              <a:t>// key:</a:t>
            </a:r>
            <a:r>
              <a:rPr sz="2000" dirty="0">
                <a:latin typeface="Courier New"/>
                <a:cs typeface="Courier New"/>
              </a:rPr>
              <a:t> a </a:t>
            </a:r>
            <a:r>
              <a:rPr sz="2000" spc="-5" dirty="0">
                <a:latin typeface="Courier New"/>
                <a:cs typeface="Courier New"/>
              </a:rPr>
              <a:t>word; values: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an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iterator over</a:t>
            </a:r>
            <a:r>
              <a:rPr sz="20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counts </a:t>
            </a:r>
            <a:r>
              <a:rPr sz="2000" spc="-11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result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5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0</a:t>
            </a:r>
            <a:endParaRPr sz="2000">
              <a:latin typeface="Courier New"/>
              <a:cs typeface="Courier New"/>
            </a:endParaRPr>
          </a:p>
          <a:p>
            <a:pPr marL="1841500" marR="2670810" indent="-9144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urier New"/>
                <a:cs typeface="Courier New"/>
              </a:rPr>
              <a:t>for each count </a:t>
            </a:r>
            <a:r>
              <a:rPr sz="2000" dirty="0">
                <a:latin typeface="Courier New"/>
                <a:cs typeface="Courier New"/>
              </a:rPr>
              <a:t>v </a:t>
            </a:r>
            <a:r>
              <a:rPr sz="2000" spc="-5" dirty="0">
                <a:latin typeface="Courier New"/>
                <a:cs typeface="Courier New"/>
              </a:rPr>
              <a:t>in values: </a:t>
            </a:r>
            <a:r>
              <a:rPr sz="2000" spc="-11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result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+=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dirty="0">
                <a:latin typeface="Courier New"/>
                <a:cs typeface="Courier New"/>
              </a:rPr>
              <a:t>v</a:t>
            </a:r>
            <a:endParaRPr sz="2000">
              <a:latin typeface="Courier New"/>
              <a:cs typeface="Courier New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ourier New"/>
                <a:cs typeface="Courier New"/>
              </a:rPr>
              <a:t>emit(key,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result)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5103114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6361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Refinement:</a:t>
            </a:r>
            <a:r>
              <a:rPr sz="3000" spc="-90" dirty="0"/>
              <a:t> </a:t>
            </a:r>
            <a:r>
              <a:rPr sz="3000" spc="-25" dirty="0"/>
              <a:t>Partition</a:t>
            </a:r>
            <a:r>
              <a:rPr sz="3000" spc="-100" dirty="0"/>
              <a:t> </a:t>
            </a:r>
            <a:r>
              <a:rPr sz="3000" spc="-20" dirty="0"/>
              <a:t>Function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401635"/>
            <a:ext cx="7644765" cy="37579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Want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 to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control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how</a:t>
            </a:r>
            <a:r>
              <a:rPr sz="21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0000FF"/>
                </a:solidFill>
                <a:latin typeface="Calibri"/>
                <a:cs typeface="Calibri"/>
              </a:rPr>
              <a:t>keys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00FF"/>
                </a:solidFill>
                <a:latin typeface="Calibri"/>
                <a:cs typeface="Calibri"/>
              </a:rPr>
              <a:t>get</a:t>
            </a:r>
            <a:r>
              <a:rPr sz="21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00FF"/>
                </a:solidFill>
                <a:latin typeface="Calibri"/>
                <a:cs typeface="Calibri"/>
              </a:rPr>
              <a:t>partitioned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Inputs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tasks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created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contiguous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splits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input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  <a:p>
            <a:pPr marL="527685" marR="5080" lvl="1" indent="-172720">
              <a:lnSpc>
                <a:spcPts val="1939"/>
              </a:lnSpc>
              <a:spcBef>
                <a:spcPts val="43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Reduce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ensure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records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same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key</a:t>
            </a:r>
            <a:r>
              <a:rPr sz="1800" dirty="0">
                <a:latin typeface="Calibri"/>
                <a:cs typeface="Calibri"/>
              </a:rPr>
              <a:t> end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same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worker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2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spc="-15" dirty="0">
                <a:latin typeface="Calibri"/>
                <a:cs typeface="Calibri"/>
              </a:rPr>
              <a:t>System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uses a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default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partition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function: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5" dirty="0">
                <a:solidFill>
                  <a:srgbClr val="008000"/>
                </a:solidFill>
                <a:latin typeface="Arial"/>
                <a:cs typeface="Arial"/>
              </a:rPr>
              <a:t>hash(key) </a:t>
            </a:r>
            <a:r>
              <a:rPr sz="1800" b="1" dirty="0">
                <a:solidFill>
                  <a:srgbClr val="008000"/>
                </a:solidFill>
                <a:latin typeface="Arial"/>
                <a:cs typeface="Arial"/>
              </a:rPr>
              <a:t>mod</a:t>
            </a:r>
            <a:r>
              <a:rPr sz="1800" b="1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08000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har char="•"/>
            </a:pPr>
            <a:endParaRPr sz="2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D50092"/>
                </a:solidFill>
                <a:latin typeface="Calibri"/>
                <a:cs typeface="Calibri"/>
              </a:rPr>
              <a:t>Sometimes </a:t>
            </a:r>
            <a:r>
              <a:rPr sz="2100" b="1" spc="-5" dirty="0">
                <a:solidFill>
                  <a:srgbClr val="D50092"/>
                </a:solidFill>
                <a:latin typeface="Calibri"/>
                <a:cs typeface="Calibri"/>
              </a:rPr>
              <a:t>useful</a:t>
            </a:r>
            <a:r>
              <a:rPr sz="2100" b="1" spc="-10" dirty="0">
                <a:solidFill>
                  <a:srgbClr val="D50092"/>
                </a:solidFill>
                <a:latin typeface="Calibri"/>
                <a:cs typeface="Calibri"/>
              </a:rPr>
              <a:t> to override</a:t>
            </a:r>
            <a:r>
              <a:rPr sz="2100" b="1" dirty="0">
                <a:solidFill>
                  <a:srgbClr val="D50092"/>
                </a:solidFill>
                <a:latin typeface="Calibri"/>
                <a:cs typeface="Calibri"/>
              </a:rPr>
              <a:t> the</a:t>
            </a:r>
            <a:r>
              <a:rPr sz="2100" b="1" spc="-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D50092"/>
                </a:solidFill>
                <a:latin typeface="Calibri"/>
                <a:cs typeface="Calibri"/>
              </a:rPr>
              <a:t>hash</a:t>
            </a:r>
            <a:r>
              <a:rPr sz="2100" b="1" spc="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D50092"/>
                </a:solidFill>
                <a:latin typeface="Calibri"/>
                <a:cs typeface="Calibri"/>
              </a:rPr>
              <a:t>function:</a:t>
            </a:r>
            <a:endParaRPr sz="2100">
              <a:latin typeface="Calibri"/>
              <a:cs typeface="Calibri"/>
            </a:endParaRPr>
          </a:p>
          <a:p>
            <a:pPr marL="527685" marR="43815" lvl="1" indent="-172720">
              <a:lnSpc>
                <a:spcPct val="88400"/>
              </a:lnSpc>
              <a:spcBef>
                <a:spcPts val="51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E.g.,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Arial"/>
                <a:cs typeface="Arial"/>
              </a:rPr>
              <a:t>hash(hostname(URL))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mod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i="1" spc="-5" dirty="0">
                <a:latin typeface="Arial"/>
                <a:cs typeface="Arial"/>
              </a:rPr>
              <a:t>R</a:t>
            </a:r>
            <a:r>
              <a:rPr sz="2400" b="1" i="1" spc="-254" dirty="0">
                <a:latin typeface="Arial"/>
                <a:cs typeface="Arial"/>
              </a:rPr>
              <a:t> </a:t>
            </a:r>
            <a:r>
              <a:rPr sz="1800" spc="-5" dirty="0">
                <a:latin typeface="Calibri"/>
                <a:cs typeface="Calibri"/>
              </a:rPr>
              <a:t>ensures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URLs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-10" dirty="0">
                <a:latin typeface="Calibri"/>
                <a:cs typeface="Calibri"/>
              </a:rPr>
              <a:t>host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</a:t>
            </a:r>
            <a:r>
              <a:rPr sz="1800" dirty="0">
                <a:latin typeface="Calibri"/>
                <a:cs typeface="Calibri"/>
              </a:rPr>
              <a:t> 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same output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309110" cy="843915"/>
            <a:chOff x="483108" y="653795"/>
            <a:chExt cx="430911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3089910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384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6684" y="653795"/>
              <a:ext cx="1605533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8392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Selection</a:t>
            </a:r>
            <a:r>
              <a:rPr sz="3000" spc="-114" dirty="0"/>
              <a:t> </a:t>
            </a:r>
            <a:r>
              <a:rPr sz="3000" spc="-15" dirty="0"/>
              <a:t>by</a:t>
            </a:r>
            <a:r>
              <a:rPr sz="3000" spc="-85" dirty="0"/>
              <a:t> </a:t>
            </a:r>
            <a:r>
              <a:rPr sz="3000" spc="-35" dirty="0"/>
              <a:t>Map-Reduce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22885" marR="43180" indent="-172720">
              <a:lnSpc>
                <a:spcPct val="90100"/>
              </a:lnSpc>
              <a:spcBef>
                <a:spcPts val="350"/>
              </a:spcBef>
              <a:buFont typeface="Arial MT"/>
              <a:buChar char="•"/>
              <a:tabLst>
                <a:tab pos="223520" algn="l"/>
              </a:tabLst>
            </a:pPr>
            <a:r>
              <a:rPr spc="-10" dirty="0"/>
              <a:t>Given </a:t>
            </a:r>
            <a:r>
              <a:rPr dirty="0"/>
              <a:t>a </a:t>
            </a:r>
            <a:r>
              <a:rPr spc="-5" dirty="0"/>
              <a:t>table </a:t>
            </a:r>
            <a:r>
              <a:rPr i="1" dirty="0">
                <a:latin typeface="Calibri"/>
                <a:cs typeface="Calibri"/>
              </a:rPr>
              <a:t>R </a:t>
            </a:r>
            <a:r>
              <a:rPr spc="-10" dirty="0"/>
              <a:t>compute </a:t>
            </a:r>
            <a:r>
              <a:rPr dirty="0"/>
              <a:t>the </a:t>
            </a:r>
            <a:r>
              <a:rPr spc="-15" dirty="0"/>
              <a:t>operation </a:t>
            </a:r>
            <a:r>
              <a:rPr spc="70" dirty="0">
                <a:latin typeface="Cambria Math"/>
                <a:cs typeface="Cambria Math"/>
              </a:rPr>
              <a:t>𝜎</a:t>
            </a:r>
            <a:r>
              <a:rPr sz="2250" spc="104" baseline="-16666" dirty="0">
                <a:latin typeface="Cambria Math"/>
                <a:cs typeface="Cambria Math"/>
              </a:rPr>
              <a:t>𝑐𝑜𝑛𝑑𝑖𝑡𝑖𝑜𝑛</a:t>
            </a:r>
            <a:r>
              <a:rPr sz="2250" spc="112" baseline="-16666" dirty="0">
                <a:latin typeface="Cambria Math"/>
                <a:cs typeface="Cambria Math"/>
              </a:rPr>
              <a:t> </a:t>
            </a:r>
            <a:r>
              <a:rPr sz="2100" dirty="0">
                <a:latin typeface="Cambria Math"/>
                <a:cs typeface="Cambria Math"/>
              </a:rPr>
              <a:t>𝑅</a:t>
            </a:r>
            <a:r>
              <a:rPr sz="2100" spc="459" dirty="0">
                <a:latin typeface="Cambria Math"/>
                <a:cs typeface="Cambria Math"/>
              </a:rPr>
              <a:t> </a:t>
            </a:r>
            <a:r>
              <a:rPr sz="2100" dirty="0"/>
              <a:t>, </a:t>
            </a:r>
            <a:r>
              <a:rPr sz="2100" spc="-10" dirty="0"/>
              <a:t>where </a:t>
            </a:r>
            <a:r>
              <a:rPr sz="2100" spc="-5" dirty="0"/>
              <a:t> </a:t>
            </a:r>
            <a:r>
              <a:rPr sz="2100" i="1" spc="-10" dirty="0">
                <a:latin typeface="Calibri"/>
                <a:cs typeface="Calibri"/>
              </a:rPr>
              <a:t>condition </a:t>
            </a:r>
            <a:r>
              <a:rPr sz="2100" dirty="0"/>
              <a:t>is</a:t>
            </a:r>
            <a:r>
              <a:rPr sz="2100" spc="5" dirty="0"/>
              <a:t> </a:t>
            </a:r>
            <a:r>
              <a:rPr sz="2100" dirty="0"/>
              <a:t>a</a:t>
            </a:r>
            <a:r>
              <a:rPr sz="2100" spc="-5" dirty="0"/>
              <a:t> logical</a:t>
            </a:r>
            <a:r>
              <a:rPr sz="2100" spc="35" dirty="0"/>
              <a:t> </a:t>
            </a:r>
            <a:r>
              <a:rPr sz="2100" spc="-10" dirty="0"/>
              <a:t>expression.</a:t>
            </a:r>
            <a:r>
              <a:rPr sz="2100" spc="40" dirty="0"/>
              <a:t> </a:t>
            </a:r>
            <a:r>
              <a:rPr sz="2100" spc="-5" dirty="0"/>
              <a:t>Selection</a:t>
            </a:r>
            <a:r>
              <a:rPr sz="2100" spc="20" dirty="0"/>
              <a:t> </a:t>
            </a:r>
            <a:r>
              <a:rPr sz="2100" dirty="0"/>
              <a:t>chooses</a:t>
            </a:r>
            <a:r>
              <a:rPr sz="2100" spc="45" dirty="0"/>
              <a:t> </a:t>
            </a:r>
            <a:r>
              <a:rPr sz="2100" spc="-5" dirty="0"/>
              <a:t>the tuples</a:t>
            </a:r>
            <a:r>
              <a:rPr sz="2100" dirty="0"/>
              <a:t> </a:t>
            </a:r>
            <a:r>
              <a:rPr sz="2100" spc="-15" dirty="0"/>
              <a:t>from</a:t>
            </a:r>
            <a:r>
              <a:rPr sz="2100" spc="-50" dirty="0"/>
              <a:t> </a:t>
            </a:r>
            <a:r>
              <a:rPr sz="2100" i="1" dirty="0">
                <a:latin typeface="Calibri"/>
                <a:cs typeface="Calibri"/>
              </a:rPr>
              <a:t>R </a:t>
            </a:r>
            <a:r>
              <a:rPr sz="2100" i="1" spc="-459" dirty="0">
                <a:latin typeface="Calibri"/>
                <a:cs typeface="Calibri"/>
              </a:rPr>
              <a:t> </a:t>
            </a:r>
            <a:r>
              <a:rPr sz="2100" spc="-5" dirty="0"/>
              <a:t>that</a:t>
            </a:r>
            <a:r>
              <a:rPr sz="2100" spc="-20" dirty="0"/>
              <a:t> </a:t>
            </a:r>
            <a:r>
              <a:rPr sz="2100" spc="-10" dirty="0"/>
              <a:t>satisfy</a:t>
            </a:r>
            <a:r>
              <a:rPr sz="2100" spc="10" dirty="0"/>
              <a:t> </a:t>
            </a:r>
            <a:r>
              <a:rPr sz="2100" dirty="0"/>
              <a:t>the </a:t>
            </a:r>
            <a:r>
              <a:rPr sz="2100" spc="-10" dirty="0"/>
              <a:t>condition.</a:t>
            </a:r>
            <a:endParaRPr sz="2100" dirty="0">
              <a:latin typeface="Calibri"/>
              <a:cs typeface="Calibri"/>
            </a:endParaRPr>
          </a:p>
          <a:p>
            <a:pPr marL="2228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223520" algn="l"/>
              </a:tabLst>
            </a:pPr>
            <a:r>
              <a:rPr spc="-20" dirty="0"/>
              <a:t>Alternatively,</a:t>
            </a:r>
            <a:r>
              <a:rPr spc="15" dirty="0"/>
              <a:t> </a:t>
            </a:r>
            <a:r>
              <a:rPr dirty="0"/>
              <a:t>in SQL, the </a:t>
            </a:r>
            <a:r>
              <a:rPr spc="-15" dirty="0"/>
              <a:t>operation</a:t>
            </a:r>
            <a:r>
              <a:rPr spc="5" dirty="0"/>
              <a:t> </a:t>
            </a:r>
            <a:r>
              <a:rPr dirty="0"/>
              <a:t>is</a:t>
            </a:r>
          </a:p>
          <a:p>
            <a:pPr marL="393700">
              <a:lnSpc>
                <a:spcPct val="100000"/>
              </a:lnSpc>
              <a:spcBef>
                <a:spcPts val="204"/>
              </a:spcBef>
            </a:pPr>
            <a:r>
              <a:rPr sz="1800" spc="-10" dirty="0"/>
              <a:t>SELECT</a:t>
            </a:r>
            <a:r>
              <a:rPr sz="1800" spc="-25" dirty="0"/>
              <a:t> </a:t>
            </a:r>
            <a:r>
              <a:rPr sz="1800" spc="-10" dirty="0"/>
              <a:t>attributes</a:t>
            </a:r>
            <a:endParaRPr sz="1800" dirty="0"/>
          </a:p>
          <a:p>
            <a:pPr marL="393700">
              <a:lnSpc>
                <a:spcPct val="100000"/>
              </a:lnSpc>
              <a:spcBef>
                <a:spcPts val="195"/>
              </a:spcBef>
            </a:pPr>
            <a:r>
              <a:rPr sz="1800" spc="-10" dirty="0"/>
              <a:t>FROM</a:t>
            </a:r>
            <a:r>
              <a:rPr sz="1800" spc="345" dirty="0"/>
              <a:t> </a:t>
            </a:r>
            <a:r>
              <a:rPr sz="1800" dirty="0"/>
              <a:t>R</a:t>
            </a:r>
          </a:p>
          <a:p>
            <a:pPr marL="393700">
              <a:lnSpc>
                <a:spcPct val="100000"/>
              </a:lnSpc>
              <a:spcBef>
                <a:spcPts val="180"/>
              </a:spcBef>
            </a:pPr>
            <a:r>
              <a:rPr sz="1800" spc="-10" dirty="0"/>
              <a:t>WHERE</a:t>
            </a:r>
            <a:r>
              <a:rPr sz="1800" spc="10" dirty="0"/>
              <a:t> </a:t>
            </a:r>
            <a:r>
              <a:rPr sz="1800" spc="-15" dirty="0"/>
              <a:t>“condition</a:t>
            </a:r>
            <a:r>
              <a:rPr sz="1800" spc="5" dirty="0"/>
              <a:t> </a:t>
            </a:r>
            <a:r>
              <a:rPr sz="1800" spc="-5" dirty="0"/>
              <a:t>is</a:t>
            </a:r>
            <a:r>
              <a:rPr sz="1800" dirty="0"/>
              <a:t> </a:t>
            </a:r>
            <a:r>
              <a:rPr sz="1800" spc="-5" dirty="0"/>
              <a:t>true”</a:t>
            </a:r>
            <a:endParaRPr sz="1800" dirty="0"/>
          </a:p>
          <a:p>
            <a:pPr>
              <a:lnSpc>
                <a:spcPct val="100000"/>
              </a:lnSpc>
            </a:pPr>
            <a:endParaRPr sz="1800" dirty="0"/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 dirty="0"/>
          </a:p>
          <a:p>
            <a:pPr marL="432434">
              <a:lnSpc>
                <a:spcPct val="100000"/>
              </a:lnSpc>
            </a:pPr>
            <a:r>
              <a:rPr sz="1800" dirty="0">
                <a:latin typeface="Cambria Math"/>
                <a:cs typeface="Cambria Math"/>
              </a:rPr>
              <a:t>𝑹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37</a:t>
            </a:r>
          </a:p>
        </p:txBody>
      </p:sp>
      <p:sp>
        <p:nvSpPr>
          <p:cNvPr id="7" name="object 7"/>
          <p:cNvSpPr/>
          <p:nvPr/>
        </p:nvSpPr>
        <p:spPr>
          <a:xfrm>
            <a:off x="6088489" y="1853981"/>
            <a:ext cx="353695" cy="247015"/>
          </a:xfrm>
          <a:custGeom>
            <a:avLst/>
            <a:gdLst/>
            <a:ahLst/>
            <a:cxnLst/>
            <a:rect l="l" t="t" r="r" b="b"/>
            <a:pathLst>
              <a:path w="353695" h="247014">
                <a:moveTo>
                  <a:pt x="274574" y="0"/>
                </a:moveTo>
                <a:lnTo>
                  <a:pt x="271018" y="10032"/>
                </a:lnTo>
                <a:lnTo>
                  <a:pt x="285333" y="16269"/>
                </a:lnTo>
                <a:lnTo>
                  <a:pt x="297624" y="24876"/>
                </a:lnTo>
                <a:lnTo>
                  <a:pt x="322583" y="64650"/>
                </a:lnTo>
                <a:lnTo>
                  <a:pt x="330834" y="122300"/>
                </a:lnTo>
                <a:lnTo>
                  <a:pt x="329908" y="144085"/>
                </a:lnTo>
                <a:lnTo>
                  <a:pt x="322530" y="181701"/>
                </a:lnTo>
                <a:lnTo>
                  <a:pt x="297608" y="222154"/>
                </a:lnTo>
                <a:lnTo>
                  <a:pt x="271399" y="237108"/>
                </a:lnTo>
                <a:lnTo>
                  <a:pt x="274574" y="247014"/>
                </a:lnTo>
                <a:lnTo>
                  <a:pt x="321704" y="219082"/>
                </a:lnTo>
                <a:lnTo>
                  <a:pt x="341901" y="186507"/>
                </a:lnTo>
                <a:lnTo>
                  <a:pt x="352049" y="146311"/>
                </a:lnTo>
                <a:lnTo>
                  <a:pt x="353314" y="123570"/>
                </a:lnTo>
                <a:lnTo>
                  <a:pt x="352049" y="100974"/>
                </a:lnTo>
                <a:lnTo>
                  <a:pt x="341901" y="60831"/>
                </a:lnTo>
                <a:lnTo>
                  <a:pt x="321687" y="28164"/>
                </a:lnTo>
                <a:lnTo>
                  <a:pt x="292453" y="6498"/>
                </a:lnTo>
                <a:lnTo>
                  <a:pt x="274574" y="0"/>
                </a:lnTo>
                <a:close/>
              </a:path>
              <a:path w="353695" h="247014">
                <a:moveTo>
                  <a:pt x="78739" y="0"/>
                </a:moveTo>
                <a:lnTo>
                  <a:pt x="31609" y="28164"/>
                </a:lnTo>
                <a:lnTo>
                  <a:pt x="11412" y="60831"/>
                </a:lnTo>
                <a:lnTo>
                  <a:pt x="1264" y="100974"/>
                </a:lnTo>
                <a:lnTo>
                  <a:pt x="0" y="123570"/>
                </a:lnTo>
                <a:lnTo>
                  <a:pt x="1264" y="146311"/>
                </a:lnTo>
                <a:lnTo>
                  <a:pt x="11412" y="186507"/>
                </a:lnTo>
                <a:lnTo>
                  <a:pt x="31555" y="219082"/>
                </a:lnTo>
                <a:lnTo>
                  <a:pt x="78739" y="247014"/>
                </a:lnTo>
                <a:lnTo>
                  <a:pt x="81914" y="237108"/>
                </a:lnTo>
                <a:lnTo>
                  <a:pt x="67819" y="230846"/>
                </a:lnTo>
                <a:lnTo>
                  <a:pt x="55641" y="222154"/>
                </a:lnTo>
                <a:lnTo>
                  <a:pt x="30676" y="181701"/>
                </a:lnTo>
                <a:lnTo>
                  <a:pt x="23385" y="144085"/>
                </a:lnTo>
                <a:lnTo>
                  <a:pt x="22478" y="122300"/>
                </a:lnTo>
                <a:lnTo>
                  <a:pt x="23385" y="101226"/>
                </a:lnTo>
                <a:lnTo>
                  <a:pt x="37084" y="49149"/>
                </a:lnTo>
                <a:lnTo>
                  <a:pt x="68034" y="16269"/>
                </a:lnTo>
                <a:lnTo>
                  <a:pt x="82296" y="10032"/>
                </a:lnTo>
                <a:lnTo>
                  <a:pt x="78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41450" y="4184650"/>
          <a:ext cx="2209800" cy="1854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R="47942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48309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025" baseline="1234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1: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46545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6545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46545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4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810761" y="5047234"/>
            <a:ext cx="914400" cy="118110"/>
          </a:xfrm>
          <a:custGeom>
            <a:avLst/>
            <a:gdLst/>
            <a:ahLst/>
            <a:cxnLst/>
            <a:rect l="l" t="t" r="r" b="b"/>
            <a:pathLst>
              <a:path w="914400" h="118110">
                <a:moveTo>
                  <a:pt x="864180" y="58928"/>
                </a:moveTo>
                <a:lnTo>
                  <a:pt x="806703" y="92456"/>
                </a:lnTo>
                <a:lnTo>
                  <a:pt x="800608" y="95885"/>
                </a:lnTo>
                <a:lnTo>
                  <a:pt x="798576" y="103759"/>
                </a:lnTo>
                <a:lnTo>
                  <a:pt x="802132" y="109728"/>
                </a:lnTo>
                <a:lnTo>
                  <a:pt x="805561" y="115824"/>
                </a:lnTo>
                <a:lnTo>
                  <a:pt x="813435" y="117856"/>
                </a:lnTo>
                <a:lnTo>
                  <a:pt x="819403" y="114300"/>
                </a:lnTo>
                <a:lnTo>
                  <a:pt x="892611" y="71628"/>
                </a:lnTo>
                <a:lnTo>
                  <a:pt x="889253" y="71628"/>
                </a:lnTo>
                <a:lnTo>
                  <a:pt x="889253" y="69850"/>
                </a:lnTo>
                <a:lnTo>
                  <a:pt x="882903" y="69850"/>
                </a:lnTo>
                <a:lnTo>
                  <a:pt x="864180" y="58928"/>
                </a:lnTo>
                <a:close/>
              </a:path>
              <a:path w="914400" h="118110">
                <a:moveTo>
                  <a:pt x="842409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842409" y="71628"/>
                </a:lnTo>
                <a:lnTo>
                  <a:pt x="864180" y="58928"/>
                </a:lnTo>
                <a:lnTo>
                  <a:pt x="842409" y="46228"/>
                </a:lnTo>
                <a:close/>
              </a:path>
              <a:path w="914400" h="118110">
                <a:moveTo>
                  <a:pt x="892611" y="46228"/>
                </a:moveTo>
                <a:lnTo>
                  <a:pt x="889253" y="46228"/>
                </a:lnTo>
                <a:lnTo>
                  <a:pt x="889253" y="71628"/>
                </a:lnTo>
                <a:lnTo>
                  <a:pt x="892611" y="71628"/>
                </a:lnTo>
                <a:lnTo>
                  <a:pt x="914400" y="58928"/>
                </a:lnTo>
                <a:lnTo>
                  <a:pt x="892611" y="46228"/>
                </a:lnTo>
                <a:close/>
              </a:path>
              <a:path w="914400" h="118110">
                <a:moveTo>
                  <a:pt x="882903" y="48006"/>
                </a:moveTo>
                <a:lnTo>
                  <a:pt x="864180" y="58928"/>
                </a:lnTo>
                <a:lnTo>
                  <a:pt x="882903" y="69850"/>
                </a:lnTo>
                <a:lnTo>
                  <a:pt x="882903" y="48006"/>
                </a:lnTo>
                <a:close/>
              </a:path>
              <a:path w="914400" h="118110">
                <a:moveTo>
                  <a:pt x="889253" y="48006"/>
                </a:moveTo>
                <a:lnTo>
                  <a:pt x="882903" y="48006"/>
                </a:lnTo>
                <a:lnTo>
                  <a:pt x="882903" y="69850"/>
                </a:lnTo>
                <a:lnTo>
                  <a:pt x="889253" y="69850"/>
                </a:lnTo>
                <a:lnTo>
                  <a:pt x="889253" y="48006"/>
                </a:lnTo>
                <a:close/>
              </a:path>
              <a:path w="914400" h="118110">
                <a:moveTo>
                  <a:pt x="813435" y="0"/>
                </a:moveTo>
                <a:lnTo>
                  <a:pt x="805561" y="2032"/>
                </a:lnTo>
                <a:lnTo>
                  <a:pt x="802132" y="8128"/>
                </a:lnTo>
                <a:lnTo>
                  <a:pt x="798576" y="14097"/>
                </a:lnTo>
                <a:lnTo>
                  <a:pt x="800608" y="21971"/>
                </a:lnTo>
                <a:lnTo>
                  <a:pt x="806703" y="25400"/>
                </a:lnTo>
                <a:lnTo>
                  <a:pt x="864180" y="58928"/>
                </a:lnTo>
                <a:lnTo>
                  <a:pt x="882903" y="48006"/>
                </a:lnTo>
                <a:lnTo>
                  <a:pt x="889253" y="48006"/>
                </a:lnTo>
                <a:lnTo>
                  <a:pt x="889253" y="46228"/>
                </a:lnTo>
                <a:lnTo>
                  <a:pt x="892611" y="46228"/>
                </a:lnTo>
                <a:lnTo>
                  <a:pt x="819403" y="3556"/>
                </a:lnTo>
                <a:lnTo>
                  <a:pt x="813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7995" y="4819650"/>
            <a:ext cx="107314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60" dirty="0">
                <a:latin typeface="Cambria Math"/>
                <a:cs typeface="Cambria Math"/>
              </a:rPr>
              <a:t>1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3015" y="4647438"/>
            <a:ext cx="965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𝜎</a:t>
            </a:r>
            <a:r>
              <a:rPr sz="1950" baseline="-14957" dirty="0">
                <a:latin typeface="Cambria Math"/>
                <a:cs typeface="Cambria Math"/>
              </a:rPr>
              <a:t>𝐵=𝑏</a:t>
            </a:r>
            <a:r>
              <a:rPr sz="1950" spc="532" baseline="-14957" dirty="0">
                <a:latin typeface="Cambria Math"/>
                <a:cs typeface="Cambria Math"/>
              </a:rPr>
              <a:t> </a:t>
            </a:r>
            <a:r>
              <a:rPr sz="1800" spc="15" dirty="0">
                <a:latin typeface="Cambria Math"/>
                <a:cs typeface="Cambria Math"/>
              </a:rPr>
              <a:t>(𝑅)</a:t>
            </a:r>
            <a:endParaRPr sz="1800">
              <a:latin typeface="Cambria Math"/>
              <a:cs typeface="Cambria Math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939538" y="4542790"/>
          <a:ext cx="2209800" cy="1112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90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2025" baseline="1234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1: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309110" cy="843915"/>
            <a:chOff x="483108" y="653795"/>
            <a:chExt cx="430911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3089910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2384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6684" y="653795"/>
              <a:ext cx="1605533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8392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Selection</a:t>
            </a:r>
            <a:r>
              <a:rPr sz="3000" spc="-114" dirty="0"/>
              <a:t> </a:t>
            </a:r>
            <a:r>
              <a:rPr sz="3000" spc="-15" dirty="0"/>
              <a:t>by</a:t>
            </a:r>
            <a:r>
              <a:rPr sz="3000" spc="-85" dirty="0"/>
              <a:t> </a:t>
            </a:r>
            <a:r>
              <a:rPr sz="3000" spc="-35" dirty="0"/>
              <a:t>Map-Reduce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542" y="1780427"/>
            <a:ext cx="7372984" cy="339661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Mapper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Emit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tuples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satisfy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250">
              <a:latin typeface="Calibri"/>
              <a:cs typeface="Calibri"/>
            </a:endParaRPr>
          </a:p>
          <a:p>
            <a:pPr marL="527685" marR="5080" lvl="1" indent="-172720">
              <a:lnSpc>
                <a:spcPts val="1939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(key,value)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pairs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i="1" spc="-10" dirty="0">
                <a:latin typeface="Calibri"/>
                <a:cs typeface="Calibri"/>
              </a:rPr>
              <a:t>t,t)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-5" dirty="0">
                <a:latin typeface="Calibri"/>
                <a:cs typeface="Calibri"/>
              </a:rPr>
              <a:t>tuples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satisfying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condition.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previous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  <a:p>
            <a:pPr marL="3277235">
              <a:lnSpc>
                <a:spcPct val="100000"/>
              </a:lnSpc>
              <a:spcBef>
                <a:spcPts val="180"/>
              </a:spcBef>
            </a:pPr>
            <a:r>
              <a:rPr sz="1800" i="1" spc="-5" dirty="0">
                <a:latin typeface="Calibri"/>
                <a:cs typeface="Calibri"/>
              </a:rPr>
              <a:t>((a1,b1),(a1,b1))</a:t>
            </a:r>
            <a:endParaRPr sz="1800">
              <a:latin typeface="Calibri"/>
              <a:cs typeface="Calibri"/>
            </a:endParaRPr>
          </a:p>
          <a:p>
            <a:pPr marL="3277235">
              <a:lnSpc>
                <a:spcPct val="100000"/>
              </a:lnSpc>
              <a:spcBef>
                <a:spcPts val="180"/>
              </a:spcBef>
            </a:pPr>
            <a:r>
              <a:rPr sz="1800" i="1" spc="-5" dirty="0">
                <a:latin typeface="Calibri"/>
                <a:cs typeface="Calibri"/>
              </a:rPr>
              <a:t>((a2,b1),(a2,b1))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Reducer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reducer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7450455" cy="843915"/>
            <a:chOff x="483108" y="653795"/>
            <a:chExt cx="7450455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6230873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3348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648" y="653795"/>
              <a:ext cx="1605533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6980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GROUP</a:t>
            </a:r>
            <a:r>
              <a:rPr sz="3000" spc="-90" dirty="0"/>
              <a:t> </a:t>
            </a:r>
            <a:r>
              <a:rPr sz="3000" spc="-45" dirty="0"/>
              <a:t>BY</a:t>
            </a:r>
            <a:r>
              <a:rPr sz="3000" spc="-65" dirty="0"/>
              <a:t> </a:t>
            </a:r>
            <a:r>
              <a:rPr sz="3000" spc="-15" dirty="0"/>
              <a:t>and</a:t>
            </a:r>
            <a:r>
              <a:rPr sz="3000" spc="-85" dirty="0"/>
              <a:t> </a:t>
            </a:r>
            <a:r>
              <a:rPr sz="3000" spc="-50" dirty="0"/>
              <a:t>AGGREGATION</a:t>
            </a:r>
            <a:r>
              <a:rPr sz="3000" spc="-105" dirty="0"/>
              <a:t> </a:t>
            </a:r>
            <a:r>
              <a:rPr sz="3000" spc="-15" dirty="0"/>
              <a:t>by</a:t>
            </a:r>
            <a:r>
              <a:rPr sz="3000" spc="-65" dirty="0"/>
              <a:t> </a:t>
            </a:r>
            <a:r>
              <a:rPr sz="3000" spc="-35" dirty="0"/>
              <a:t>Map-Reduce</a:t>
            </a:r>
            <a:endParaRPr sz="300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39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839" y="1464945"/>
            <a:ext cx="2899410" cy="16761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5420" marR="191135" indent="-185420">
              <a:lnSpc>
                <a:spcPct val="108200"/>
              </a:lnSpc>
              <a:spcBef>
                <a:spcPts val="1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Compute </a:t>
            </a:r>
            <a:r>
              <a:rPr sz="2100" b="1" dirty="0">
                <a:latin typeface="Calibri"/>
                <a:cs typeface="Calibri"/>
              </a:rPr>
              <a:t>the </a:t>
            </a:r>
            <a:r>
              <a:rPr sz="2100" b="1" spc="-25" dirty="0">
                <a:latin typeface="Calibri"/>
                <a:cs typeface="Calibri"/>
              </a:rPr>
              <a:t>query, </a:t>
            </a:r>
            <a:r>
              <a:rPr sz="2100" b="1" spc="-5" dirty="0">
                <a:latin typeface="Calibri"/>
                <a:cs typeface="Calibri"/>
              </a:rPr>
              <a:t>Q: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SELECT</a:t>
            </a:r>
            <a:r>
              <a:rPr sz="1800" b="1" i="1" spc="-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A,B,SUM(C) </a:t>
            </a:r>
            <a:r>
              <a:rPr sz="1800" b="1" i="1" spc="5" dirty="0">
                <a:latin typeface="Calibri"/>
                <a:cs typeface="Calibri"/>
              </a:rPr>
              <a:t> </a:t>
            </a:r>
            <a:endParaRPr lang="el-GR" sz="1800" b="1" i="1" spc="5" dirty="0">
              <a:latin typeface="Calibri"/>
              <a:cs typeface="Calibri"/>
            </a:endParaRPr>
          </a:p>
          <a:p>
            <a:pPr marR="191135">
              <a:lnSpc>
                <a:spcPct val="108200"/>
              </a:lnSpc>
              <a:spcBef>
                <a:spcPts val="130"/>
              </a:spcBef>
              <a:tabLst>
                <a:tab pos="185420" algn="l"/>
              </a:tabLst>
            </a:pPr>
            <a:r>
              <a:rPr lang="el-GR" sz="1800" b="1" i="1" spc="-5" dirty="0">
                <a:latin typeface="Calibri"/>
                <a:cs typeface="Calibri"/>
              </a:rPr>
              <a:t>    </a:t>
            </a:r>
            <a:r>
              <a:rPr sz="1800" b="1" i="1" spc="-5" dirty="0">
                <a:latin typeface="Calibri"/>
                <a:cs typeface="Calibri"/>
              </a:rPr>
              <a:t>FROM</a:t>
            </a:r>
            <a:r>
              <a:rPr sz="1800" b="1" i="1" dirty="0">
                <a:latin typeface="Calibri"/>
                <a:cs typeface="Calibri"/>
              </a:rPr>
              <a:t> R</a:t>
            </a:r>
            <a:endParaRPr lang="el-GR" dirty="0">
              <a:latin typeface="Calibri"/>
              <a:cs typeface="Calibri"/>
            </a:endParaRPr>
          </a:p>
          <a:p>
            <a:pPr marR="191135">
              <a:lnSpc>
                <a:spcPct val="108200"/>
              </a:lnSpc>
              <a:spcBef>
                <a:spcPts val="130"/>
              </a:spcBef>
              <a:tabLst>
                <a:tab pos="185420" algn="l"/>
              </a:tabLst>
            </a:pPr>
            <a:r>
              <a:rPr lang="el-GR" sz="1800" b="1" i="1" spc="-10" dirty="0">
                <a:latin typeface="Calibri"/>
                <a:cs typeface="Calibri"/>
              </a:rPr>
              <a:t>   </a:t>
            </a:r>
            <a:r>
              <a:rPr sz="1800" b="1" i="1" spc="-10" dirty="0">
                <a:latin typeface="Calibri"/>
                <a:cs typeface="Calibri"/>
              </a:rPr>
              <a:t>GROUP </a:t>
            </a:r>
            <a:r>
              <a:rPr sz="1800" b="1" i="1" spc="-35" dirty="0">
                <a:latin typeface="Calibri"/>
                <a:cs typeface="Calibri"/>
              </a:rPr>
              <a:t>BY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5" dirty="0">
                <a:latin typeface="Calibri"/>
                <a:cs typeface="Calibri"/>
              </a:rPr>
              <a:t>A,B</a:t>
            </a:r>
            <a:endParaRPr sz="18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i="1" spc="-5" dirty="0">
                <a:latin typeface="Calibri"/>
                <a:cs typeface="Calibri"/>
              </a:rPr>
              <a:t>R(A,B,C)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stored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file</a:t>
            </a:r>
            <a:endParaRPr sz="2100" dirty="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88935" y="3621278"/>
          <a:ext cx="2005330" cy="1854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spc="-7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1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spc="-7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2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spc="-7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spc="-7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4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101088" y="5609335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82161" y="4513834"/>
            <a:ext cx="914400" cy="118110"/>
          </a:xfrm>
          <a:custGeom>
            <a:avLst/>
            <a:gdLst/>
            <a:ahLst/>
            <a:cxnLst/>
            <a:rect l="l" t="t" r="r" b="b"/>
            <a:pathLst>
              <a:path w="914400" h="118110">
                <a:moveTo>
                  <a:pt x="864180" y="58928"/>
                </a:moveTo>
                <a:lnTo>
                  <a:pt x="806703" y="92456"/>
                </a:lnTo>
                <a:lnTo>
                  <a:pt x="800608" y="95885"/>
                </a:lnTo>
                <a:lnTo>
                  <a:pt x="798576" y="103759"/>
                </a:lnTo>
                <a:lnTo>
                  <a:pt x="802132" y="109728"/>
                </a:lnTo>
                <a:lnTo>
                  <a:pt x="805561" y="115824"/>
                </a:lnTo>
                <a:lnTo>
                  <a:pt x="813435" y="117856"/>
                </a:lnTo>
                <a:lnTo>
                  <a:pt x="819403" y="114300"/>
                </a:lnTo>
                <a:lnTo>
                  <a:pt x="892611" y="71628"/>
                </a:lnTo>
                <a:lnTo>
                  <a:pt x="889253" y="71628"/>
                </a:lnTo>
                <a:lnTo>
                  <a:pt x="889253" y="69850"/>
                </a:lnTo>
                <a:lnTo>
                  <a:pt x="882903" y="69850"/>
                </a:lnTo>
                <a:lnTo>
                  <a:pt x="864180" y="58928"/>
                </a:lnTo>
                <a:close/>
              </a:path>
              <a:path w="914400" h="118110">
                <a:moveTo>
                  <a:pt x="842409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842409" y="71628"/>
                </a:lnTo>
                <a:lnTo>
                  <a:pt x="864180" y="58928"/>
                </a:lnTo>
                <a:lnTo>
                  <a:pt x="842409" y="46228"/>
                </a:lnTo>
                <a:close/>
              </a:path>
              <a:path w="914400" h="118110">
                <a:moveTo>
                  <a:pt x="892611" y="46228"/>
                </a:moveTo>
                <a:lnTo>
                  <a:pt x="889253" y="46228"/>
                </a:lnTo>
                <a:lnTo>
                  <a:pt x="889253" y="71628"/>
                </a:lnTo>
                <a:lnTo>
                  <a:pt x="892611" y="71628"/>
                </a:lnTo>
                <a:lnTo>
                  <a:pt x="914400" y="58928"/>
                </a:lnTo>
                <a:lnTo>
                  <a:pt x="892611" y="46228"/>
                </a:lnTo>
                <a:close/>
              </a:path>
              <a:path w="914400" h="118110">
                <a:moveTo>
                  <a:pt x="882903" y="48006"/>
                </a:moveTo>
                <a:lnTo>
                  <a:pt x="864180" y="58928"/>
                </a:lnTo>
                <a:lnTo>
                  <a:pt x="882903" y="69850"/>
                </a:lnTo>
                <a:lnTo>
                  <a:pt x="882903" y="48006"/>
                </a:lnTo>
                <a:close/>
              </a:path>
              <a:path w="914400" h="118110">
                <a:moveTo>
                  <a:pt x="889253" y="48006"/>
                </a:moveTo>
                <a:lnTo>
                  <a:pt x="882903" y="48006"/>
                </a:lnTo>
                <a:lnTo>
                  <a:pt x="882903" y="69850"/>
                </a:lnTo>
                <a:lnTo>
                  <a:pt x="889253" y="69850"/>
                </a:lnTo>
                <a:lnTo>
                  <a:pt x="889253" y="48006"/>
                </a:lnTo>
                <a:close/>
              </a:path>
              <a:path w="914400" h="118110">
                <a:moveTo>
                  <a:pt x="813435" y="0"/>
                </a:moveTo>
                <a:lnTo>
                  <a:pt x="805561" y="2032"/>
                </a:lnTo>
                <a:lnTo>
                  <a:pt x="802132" y="8128"/>
                </a:lnTo>
                <a:lnTo>
                  <a:pt x="798576" y="14097"/>
                </a:lnTo>
                <a:lnTo>
                  <a:pt x="800608" y="21971"/>
                </a:lnTo>
                <a:lnTo>
                  <a:pt x="806703" y="25400"/>
                </a:lnTo>
                <a:lnTo>
                  <a:pt x="864180" y="58928"/>
                </a:lnTo>
                <a:lnTo>
                  <a:pt x="882903" y="48006"/>
                </a:lnTo>
                <a:lnTo>
                  <a:pt x="889253" y="48006"/>
                </a:lnTo>
                <a:lnTo>
                  <a:pt x="889253" y="46228"/>
                </a:lnTo>
                <a:lnTo>
                  <a:pt x="892611" y="46228"/>
                </a:lnTo>
                <a:lnTo>
                  <a:pt x="819403" y="3556"/>
                </a:lnTo>
                <a:lnTo>
                  <a:pt x="813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199126" y="3992117"/>
          <a:ext cx="2005330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spc="-7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7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381247" y="4004564"/>
            <a:ext cx="18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𝛾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97655" y="4232869"/>
            <a:ext cx="107442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25" dirty="0">
                <a:latin typeface="Cambria Math"/>
                <a:cs typeface="Cambria Math"/>
              </a:rPr>
              <a:t>Α, </a:t>
            </a:r>
            <a:r>
              <a:rPr sz="1600" i="1" spc="-5" dirty="0">
                <a:latin typeface="Calibri"/>
                <a:cs typeface="Calibri"/>
              </a:rPr>
              <a:t>B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SUM(C)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1408" y="4004564"/>
            <a:ext cx="377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(R)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7450455" cy="843915"/>
            <a:chOff x="483108" y="653795"/>
            <a:chExt cx="7450455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6230873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3348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648" y="653795"/>
              <a:ext cx="1605533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6980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GROUP</a:t>
            </a:r>
            <a:r>
              <a:rPr sz="3000" spc="-90" dirty="0"/>
              <a:t> </a:t>
            </a:r>
            <a:r>
              <a:rPr sz="3000" spc="-45" dirty="0"/>
              <a:t>BY</a:t>
            </a:r>
            <a:r>
              <a:rPr sz="3000" spc="-65" dirty="0"/>
              <a:t> </a:t>
            </a:r>
            <a:r>
              <a:rPr sz="3000" spc="-15" dirty="0"/>
              <a:t>and</a:t>
            </a:r>
            <a:r>
              <a:rPr sz="3000" spc="-85" dirty="0"/>
              <a:t> </a:t>
            </a:r>
            <a:r>
              <a:rPr sz="3000" spc="-50" dirty="0"/>
              <a:t>AGGREGATION</a:t>
            </a:r>
            <a:r>
              <a:rPr sz="3000" spc="-105" dirty="0"/>
              <a:t> </a:t>
            </a:r>
            <a:r>
              <a:rPr sz="3000" spc="-15" dirty="0"/>
              <a:t>by</a:t>
            </a:r>
            <a:r>
              <a:rPr sz="3000" spc="-65" dirty="0"/>
              <a:t> </a:t>
            </a:r>
            <a:r>
              <a:rPr sz="3000" spc="-35" dirty="0"/>
              <a:t>Map-Reduce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40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340" y="1784350"/>
            <a:ext cx="7400925" cy="414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51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Mapper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ts val="2150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(Key,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Value)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pairs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form:</a:t>
            </a:r>
            <a:endParaRPr sz="18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15" dirty="0">
                <a:latin typeface="Calibri"/>
                <a:cs typeface="Calibri"/>
              </a:rPr>
              <a:t>Key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=&lt;attributes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GROUP</a:t>
            </a:r>
            <a:r>
              <a:rPr sz="1500" spc="-20" dirty="0">
                <a:latin typeface="Calibri"/>
                <a:cs typeface="Calibri"/>
              </a:rPr>
              <a:t> BY&gt;</a:t>
            </a:r>
            <a:endParaRPr sz="1500">
              <a:latin typeface="Calibri"/>
              <a:cs typeface="Calibri"/>
            </a:endParaRPr>
          </a:p>
          <a:p>
            <a:pPr marL="870585" lvl="2" indent="-172720">
              <a:lnSpc>
                <a:spcPts val="1775"/>
              </a:lnSpc>
              <a:spcBef>
                <a:spcPts val="35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20" dirty="0">
                <a:latin typeface="Calibri"/>
                <a:cs typeface="Calibri"/>
              </a:rPr>
              <a:t>Value</a:t>
            </a:r>
            <a:r>
              <a:rPr sz="1500" spc="-10" dirty="0">
                <a:latin typeface="Calibri"/>
                <a:cs typeface="Calibri"/>
              </a:rPr>
              <a:t> =&lt;attributes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15" dirty="0">
                <a:latin typeface="Calibri"/>
                <a:cs typeface="Calibri"/>
              </a:rPr>
              <a:t> AGGREGATION.</a:t>
            </a:r>
            <a:endParaRPr sz="1500">
              <a:latin typeface="Calibri"/>
              <a:cs typeface="Calibri"/>
            </a:endParaRPr>
          </a:p>
          <a:p>
            <a:pPr marL="527685" lvl="1" indent="-172720">
              <a:lnSpc>
                <a:spcPts val="2125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previous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  <a:p>
            <a:pPr marL="671830" algn="ctr">
              <a:lnSpc>
                <a:spcPts val="2130"/>
              </a:lnSpc>
            </a:pPr>
            <a:r>
              <a:rPr sz="1800" i="1" spc="-10" dirty="0">
                <a:latin typeface="Calibri"/>
                <a:cs typeface="Calibri"/>
              </a:rPr>
              <a:t>((A1,B1),1)</a:t>
            </a:r>
            <a:endParaRPr sz="1800">
              <a:latin typeface="Calibri"/>
              <a:cs typeface="Calibri"/>
            </a:endParaRPr>
          </a:p>
          <a:p>
            <a:pPr marL="671830" algn="ctr">
              <a:lnSpc>
                <a:spcPts val="2125"/>
              </a:lnSpc>
            </a:pPr>
            <a:r>
              <a:rPr sz="1800" i="1" spc="-10" dirty="0">
                <a:latin typeface="Calibri"/>
                <a:cs typeface="Calibri"/>
              </a:rPr>
              <a:t>((A1,B1),2)</a:t>
            </a:r>
            <a:endParaRPr sz="1800">
              <a:latin typeface="Calibri"/>
              <a:cs typeface="Calibri"/>
            </a:endParaRPr>
          </a:p>
          <a:p>
            <a:pPr marL="671830" algn="ctr">
              <a:lnSpc>
                <a:spcPts val="2130"/>
              </a:lnSpc>
            </a:pPr>
            <a:r>
              <a:rPr sz="1800" i="1" spc="-10" dirty="0">
                <a:latin typeface="Calibri"/>
                <a:cs typeface="Calibri"/>
              </a:rPr>
              <a:t>((A3,B2),3)</a:t>
            </a:r>
            <a:endParaRPr sz="1800">
              <a:latin typeface="Calibri"/>
              <a:cs typeface="Calibri"/>
            </a:endParaRPr>
          </a:p>
          <a:p>
            <a:pPr marL="671830" algn="ctr">
              <a:lnSpc>
                <a:spcPts val="2150"/>
              </a:lnSpc>
            </a:pPr>
            <a:r>
              <a:rPr sz="1800" i="1" spc="-10" dirty="0">
                <a:latin typeface="Calibri"/>
                <a:cs typeface="Calibri"/>
              </a:rPr>
              <a:t>((A3,B2),4)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ts val="251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Reducer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ts val="2130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Applies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aggregation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values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outputs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ts val="2130"/>
              </a:lnSpc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previous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example</a:t>
            </a:r>
            <a:endParaRPr sz="1800">
              <a:latin typeface="Calibri"/>
              <a:cs typeface="Calibri"/>
            </a:endParaRPr>
          </a:p>
          <a:p>
            <a:pPr marL="3608070">
              <a:lnSpc>
                <a:spcPts val="2130"/>
              </a:lnSpc>
            </a:pPr>
            <a:r>
              <a:rPr sz="1800" spc="-5" dirty="0">
                <a:latin typeface="Calibri"/>
                <a:cs typeface="Calibri"/>
              </a:rPr>
              <a:t>(A1,B1,3)</a:t>
            </a:r>
            <a:endParaRPr sz="1800">
              <a:latin typeface="Calibri"/>
              <a:cs typeface="Calibri"/>
            </a:endParaRPr>
          </a:p>
          <a:p>
            <a:pPr marL="3608070">
              <a:lnSpc>
                <a:spcPts val="2140"/>
              </a:lnSpc>
            </a:pPr>
            <a:r>
              <a:rPr sz="1800" spc="-5" dirty="0">
                <a:latin typeface="Calibri"/>
                <a:cs typeface="Calibri"/>
              </a:rPr>
              <a:t>(A3,B2,7)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4720590" cy="843915"/>
            <a:chOff x="483108" y="653795"/>
            <a:chExt cx="472059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349986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2340" y="653795"/>
              <a:ext cx="614934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6640" y="653795"/>
              <a:ext cx="1607058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2506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Natural</a:t>
            </a:r>
            <a:r>
              <a:rPr sz="3000" spc="-85" dirty="0"/>
              <a:t> </a:t>
            </a:r>
            <a:r>
              <a:rPr sz="3000" spc="-5" dirty="0"/>
              <a:t>Join</a:t>
            </a:r>
            <a:r>
              <a:rPr sz="3000" spc="-95" dirty="0"/>
              <a:t> </a:t>
            </a:r>
            <a:r>
              <a:rPr sz="3000" spc="-20" dirty="0"/>
              <a:t>By</a:t>
            </a:r>
            <a:r>
              <a:rPr sz="3000" spc="-85" dirty="0"/>
              <a:t> </a:t>
            </a:r>
            <a:r>
              <a:rPr sz="3000" spc="-35" dirty="0"/>
              <a:t>Map-Reduce</a:t>
            </a:r>
            <a:endParaRPr sz="30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41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839" y="1429639"/>
            <a:ext cx="4713605" cy="11899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Compute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natural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join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i="1" dirty="0">
                <a:latin typeface="Calibri"/>
                <a:cs typeface="Calibri"/>
              </a:rPr>
              <a:t>R(A,B)</a:t>
            </a:r>
            <a:r>
              <a:rPr sz="2100" b="1" i="1" spc="-20" dirty="0">
                <a:latin typeface="Calibri"/>
                <a:cs typeface="Calibri"/>
              </a:rPr>
              <a:t> </a:t>
            </a:r>
            <a:r>
              <a:rPr sz="2100" dirty="0">
                <a:latin typeface="Cambria Math"/>
                <a:cs typeface="Cambria Math"/>
              </a:rPr>
              <a:t>⋈</a:t>
            </a:r>
            <a:r>
              <a:rPr sz="2100" spc="-30" dirty="0">
                <a:latin typeface="Cambria Math"/>
                <a:cs typeface="Cambria Math"/>
              </a:rPr>
              <a:t> </a:t>
            </a:r>
            <a:r>
              <a:rPr sz="2100" b="1" i="1" spc="-5" dirty="0">
                <a:latin typeface="Calibri"/>
                <a:cs typeface="Calibri"/>
              </a:rPr>
              <a:t>S(B,C)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i="1" dirty="0">
                <a:latin typeface="Calibri"/>
                <a:cs typeface="Calibri"/>
              </a:rPr>
              <a:t>R</a:t>
            </a:r>
            <a:r>
              <a:rPr sz="2100" i="1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S</a:t>
            </a:r>
            <a:r>
              <a:rPr sz="2100" i="1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dirty="0">
                <a:latin typeface="Calibri"/>
                <a:cs typeface="Calibri"/>
              </a:rPr>
              <a:t>each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stored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files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30" dirty="0">
                <a:latin typeface="Calibri"/>
                <a:cs typeface="Calibri"/>
              </a:rPr>
              <a:t>Tuples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pairs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(a,b)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(b,c)</a:t>
            </a:r>
            <a:endParaRPr sz="21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98450" y="3575050"/>
          <a:ext cx="2209800" cy="1854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8958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471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4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129533" y="3726053"/>
          <a:ext cx="2209800" cy="1483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4819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518917" y="4059173"/>
            <a:ext cx="5314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mbria Math"/>
                <a:cs typeface="Cambria Math"/>
              </a:rPr>
              <a:t>⋈</a:t>
            </a:r>
            <a:endParaRPr sz="4800">
              <a:latin typeface="Cambria Math"/>
              <a:cs typeface="Cambria Math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002654" y="3725926"/>
          <a:ext cx="2209799" cy="1546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1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39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2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4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350" baseline="-18518" dirty="0">
                          <a:latin typeface="Arial MT"/>
                          <a:cs typeface="Arial MT"/>
                        </a:rPr>
                        <a:t>3</a:t>
                      </a:r>
                      <a:endParaRPr sz="1350" baseline="-18518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440171" y="4113021"/>
            <a:ext cx="329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=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925" y="5590438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6640" y="527926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0509" y="4029582"/>
            <a:ext cx="582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R</a:t>
            </a:r>
            <a:r>
              <a:rPr sz="2400" dirty="0">
                <a:latin typeface="Cambria Math"/>
                <a:cs typeface="Cambria Math"/>
              </a:rPr>
              <a:t>⋈</a:t>
            </a:r>
            <a:r>
              <a:rPr sz="2400" i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3084195" cy="843915"/>
            <a:chOff x="483108" y="653795"/>
            <a:chExt cx="3084195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191006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80" y="653795"/>
              <a:ext cx="614933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653795"/>
              <a:ext cx="2279142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26130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/>
              <a:t>Map-Reduce</a:t>
            </a:r>
            <a:r>
              <a:rPr sz="3000" spc="-130" dirty="0"/>
              <a:t> </a:t>
            </a:r>
            <a:r>
              <a:rPr sz="3000" spc="-10" dirty="0"/>
              <a:t>Join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42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2140" y="1390015"/>
            <a:ext cx="8255634" cy="362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Calibri"/>
                <a:cs typeface="Calibri"/>
              </a:rPr>
              <a:t>Use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hash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function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i="1" dirty="0">
                <a:latin typeface="Calibri"/>
                <a:cs typeface="Calibri"/>
              </a:rPr>
              <a:t>h</a:t>
            </a:r>
            <a:r>
              <a:rPr sz="2100" b="1" i="1" spc="-1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from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B-values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to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i="1" dirty="0">
                <a:latin typeface="Calibri"/>
                <a:cs typeface="Calibri"/>
              </a:rPr>
              <a:t>1...k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solidFill>
                  <a:srgbClr val="FF0066"/>
                </a:solidFill>
                <a:latin typeface="Calibri"/>
                <a:cs typeface="Calibri"/>
              </a:rPr>
              <a:t>A</a:t>
            </a:r>
            <a:r>
              <a:rPr sz="2100" b="1" spc="-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66"/>
                </a:solidFill>
                <a:latin typeface="Calibri"/>
                <a:cs typeface="Calibri"/>
              </a:rPr>
              <a:t>Map</a:t>
            </a:r>
            <a:r>
              <a:rPr sz="2100" b="1" spc="-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66"/>
                </a:solidFill>
                <a:latin typeface="Calibri"/>
                <a:cs typeface="Calibri"/>
              </a:rPr>
              <a:t>process</a:t>
            </a:r>
            <a:r>
              <a:rPr sz="2100" b="1" spc="-2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FF0066"/>
                </a:solidFill>
                <a:latin typeface="Calibri"/>
                <a:cs typeface="Calibri"/>
              </a:rPr>
              <a:t>turns: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input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tuple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R(a,b)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key-value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(b,(a,R))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input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tuple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S(b,c)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into </a:t>
            </a:r>
            <a:r>
              <a:rPr sz="1800" i="1" spc="-10" dirty="0">
                <a:latin typeface="Calibri"/>
                <a:cs typeface="Calibri"/>
              </a:rPr>
              <a:t>(b,(c,S))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5" dirty="0">
                <a:latin typeface="Calibri"/>
                <a:cs typeface="Calibri"/>
              </a:rPr>
              <a:t>Map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processes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send</a:t>
            </a:r>
            <a:r>
              <a:rPr sz="2100" dirty="0">
                <a:latin typeface="Calibri"/>
                <a:cs typeface="Calibri"/>
              </a:rPr>
              <a:t> each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key-value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pair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key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b</a:t>
            </a:r>
            <a:r>
              <a:rPr sz="2100" i="1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Reduce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h(b)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Hadoop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automatically;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just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what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k </a:t>
            </a:r>
            <a:r>
              <a:rPr sz="1800" spc="-10" dirty="0">
                <a:latin typeface="Calibri"/>
                <a:cs typeface="Calibri"/>
              </a:rPr>
              <a:t>is.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550">
              <a:latin typeface="Calibri"/>
              <a:cs typeface="Calibri"/>
            </a:endParaRPr>
          </a:p>
          <a:p>
            <a:pPr marL="184785" marR="352425" indent="-172720">
              <a:lnSpc>
                <a:spcPts val="227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Each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Reduce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process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matches </a:t>
            </a:r>
            <a:r>
              <a:rPr sz="2100" dirty="0">
                <a:latin typeface="Calibri"/>
                <a:cs typeface="Calibri"/>
              </a:rPr>
              <a:t>all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pairs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(b,(a,R))</a:t>
            </a:r>
            <a:r>
              <a:rPr sz="2100" i="1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 all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(b,(c,S))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outputs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(a,b,c)</a:t>
            </a:r>
            <a:r>
              <a:rPr sz="2100" spc="-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6167120" cy="843915"/>
            <a:chOff x="483108" y="653795"/>
            <a:chExt cx="616712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5581650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4123" y="653795"/>
              <a:ext cx="974598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8087" y="653795"/>
              <a:ext cx="611886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56953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Single</a:t>
            </a:r>
            <a:r>
              <a:rPr sz="3000" spc="-90" dirty="0"/>
              <a:t> </a:t>
            </a:r>
            <a:r>
              <a:rPr sz="3000" spc="-20" dirty="0"/>
              <a:t>Node</a:t>
            </a:r>
            <a:r>
              <a:rPr sz="3000" spc="-85" dirty="0"/>
              <a:t> </a:t>
            </a:r>
            <a:r>
              <a:rPr sz="3000" spc="-35" dirty="0"/>
              <a:t>Architecture</a:t>
            </a:r>
            <a:r>
              <a:rPr sz="3000" spc="-85" dirty="0"/>
              <a:t> </a:t>
            </a:r>
            <a:r>
              <a:rPr sz="3000" spc="-20" dirty="0"/>
              <a:t>(section</a:t>
            </a:r>
            <a:r>
              <a:rPr sz="3000" spc="-105" dirty="0"/>
              <a:t> </a:t>
            </a:r>
            <a:r>
              <a:rPr sz="3000" spc="-15" dirty="0"/>
              <a:t>2.1)</a:t>
            </a:r>
            <a:endParaRPr sz="300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394204" y="2667000"/>
            <a:ext cx="1447800" cy="838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31686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Memory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4204" y="3810000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1523999" y="114300"/>
                </a:moveTo>
                <a:lnTo>
                  <a:pt x="1489745" y="148286"/>
                </a:lnTo>
                <a:lnTo>
                  <a:pt x="1432038" y="168779"/>
                </a:lnTo>
                <a:lnTo>
                  <a:pt x="1393872" y="178203"/>
                </a:lnTo>
                <a:lnTo>
                  <a:pt x="1350008" y="187002"/>
                </a:lnTo>
                <a:lnTo>
                  <a:pt x="1300829" y="195119"/>
                </a:lnTo>
                <a:lnTo>
                  <a:pt x="1246718" y="202497"/>
                </a:lnTo>
                <a:lnTo>
                  <a:pt x="1188057" y="209077"/>
                </a:lnTo>
                <a:lnTo>
                  <a:pt x="1125230" y="214803"/>
                </a:lnTo>
                <a:lnTo>
                  <a:pt x="1058620" y="219616"/>
                </a:lnTo>
                <a:lnTo>
                  <a:pt x="988609" y="223460"/>
                </a:lnTo>
                <a:lnTo>
                  <a:pt x="915580" y="226277"/>
                </a:lnTo>
                <a:lnTo>
                  <a:pt x="839916" y="228009"/>
                </a:lnTo>
                <a:lnTo>
                  <a:pt x="762000" y="228600"/>
                </a:lnTo>
                <a:lnTo>
                  <a:pt x="684083" y="228009"/>
                </a:lnTo>
                <a:lnTo>
                  <a:pt x="608419" y="226277"/>
                </a:lnTo>
                <a:lnTo>
                  <a:pt x="535390" y="223460"/>
                </a:lnTo>
                <a:lnTo>
                  <a:pt x="465379" y="219616"/>
                </a:lnTo>
                <a:lnTo>
                  <a:pt x="398769" y="214803"/>
                </a:lnTo>
                <a:lnTo>
                  <a:pt x="335942" y="209077"/>
                </a:lnTo>
                <a:lnTo>
                  <a:pt x="277281" y="202497"/>
                </a:lnTo>
                <a:lnTo>
                  <a:pt x="223170" y="195119"/>
                </a:lnTo>
                <a:lnTo>
                  <a:pt x="173991" y="187002"/>
                </a:lnTo>
                <a:lnTo>
                  <a:pt x="130127" y="178203"/>
                </a:lnTo>
                <a:lnTo>
                  <a:pt x="91961" y="168779"/>
                </a:lnTo>
                <a:lnTo>
                  <a:pt x="34254" y="148286"/>
                </a:lnTo>
                <a:lnTo>
                  <a:pt x="0" y="114300"/>
                </a:lnTo>
                <a:lnTo>
                  <a:pt x="3933" y="102614"/>
                </a:lnTo>
                <a:lnTo>
                  <a:pt x="59876" y="69812"/>
                </a:lnTo>
                <a:lnTo>
                  <a:pt x="130127" y="50396"/>
                </a:lnTo>
                <a:lnTo>
                  <a:pt x="173991" y="41597"/>
                </a:lnTo>
                <a:lnTo>
                  <a:pt x="223170" y="33480"/>
                </a:lnTo>
                <a:lnTo>
                  <a:pt x="277281" y="26102"/>
                </a:lnTo>
                <a:lnTo>
                  <a:pt x="335942" y="19522"/>
                </a:lnTo>
                <a:lnTo>
                  <a:pt x="398769" y="13796"/>
                </a:lnTo>
                <a:lnTo>
                  <a:pt x="465379" y="8983"/>
                </a:lnTo>
                <a:lnTo>
                  <a:pt x="535390" y="5139"/>
                </a:lnTo>
                <a:lnTo>
                  <a:pt x="608419" y="2322"/>
                </a:lnTo>
                <a:lnTo>
                  <a:pt x="684083" y="590"/>
                </a:lnTo>
                <a:lnTo>
                  <a:pt x="762000" y="0"/>
                </a:lnTo>
                <a:lnTo>
                  <a:pt x="839916" y="590"/>
                </a:lnTo>
                <a:lnTo>
                  <a:pt x="915580" y="2322"/>
                </a:lnTo>
                <a:lnTo>
                  <a:pt x="988609" y="5139"/>
                </a:lnTo>
                <a:lnTo>
                  <a:pt x="1058620" y="8983"/>
                </a:lnTo>
                <a:lnTo>
                  <a:pt x="1125230" y="13796"/>
                </a:lnTo>
                <a:lnTo>
                  <a:pt x="1188057" y="19522"/>
                </a:lnTo>
                <a:lnTo>
                  <a:pt x="1246718" y="26102"/>
                </a:lnTo>
                <a:lnTo>
                  <a:pt x="1300829" y="33480"/>
                </a:lnTo>
                <a:lnTo>
                  <a:pt x="1350008" y="41597"/>
                </a:lnTo>
                <a:lnTo>
                  <a:pt x="1393872" y="50396"/>
                </a:lnTo>
                <a:lnTo>
                  <a:pt x="1432038" y="59820"/>
                </a:lnTo>
                <a:lnTo>
                  <a:pt x="1489745" y="80313"/>
                </a:lnTo>
                <a:lnTo>
                  <a:pt x="1523999" y="114300"/>
                </a:lnTo>
                <a:lnTo>
                  <a:pt x="1523999" y="800100"/>
                </a:lnTo>
                <a:lnTo>
                  <a:pt x="1489745" y="834086"/>
                </a:lnTo>
                <a:lnTo>
                  <a:pt x="1432038" y="854579"/>
                </a:lnTo>
                <a:lnTo>
                  <a:pt x="1393872" y="864003"/>
                </a:lnTo>
                <a:lnTo>
                  <a:pt x="1350008" y="872802"/>
                </a:lnTo>
                <a:lnTo>
                  <a:pt x="1300829" y="880919"/>
                </a:lnTo>
                <a:lnTo>
                  <a:pt x="1246718" y="888297"/>
                </a:lnTo>
                <a:lnTo>
                  <a:pt x="1188057" y="894877"/>
                </a:lnTo>
                <a:lnTo>
                  <a:pt x="1125230" y="900603"/>
                </a:lnTo>
                <a:lnTo>
                  <a:pt x="1058620" y="905416"/>
                </a:lnTo>
                <a:lnTo>
                  <a:pt x="988609" y="909260"/>
                </a:lnTo>
                <a:lnTo>
                  <a:pt x="915580" y="912077"/>
                </a:lnTo>
                <a:lnTo>
                  <a:pt x="839916" y="913809"/>
                </a:lnTo>
                <a:lnTo>
                  <a:pt x="762000" y="914400"/>
                </a:lnTo>
                <a:lnTo>
                  <a:pt x="684083" y="913809"/>
                </a:lnTo>
                <a:lnTo>
                  <a:pt x="608419" y="912077"/>
                </a:lnTo>
                <a:lnTo>
                  <a:pt x="535390" y="909260"/>
                </a:lnTo>
                <a:lnTo>
                  <a:pt x="465379" y="905416"/>
                </a:lnTo>
                <a:lnTo>
                  <a:pt x="398769" y="900603"/>
                </a:lnTo>
                <a:lnTo>
                  <a:pt x="335942" y="894877"/>
                </a:lnTo>
                <a:lnTo>
                  <a:pt x="277281" y="888297"/>
                </a:lnTo>
                <a:lnTo>
                  <a:pt x="223170" y="880919"/>
                </a:lnTo>
                <a:lnTo>
                  <a:pt x="173991" y="872802"/>
                </a:lnTo>
                <a:lnTo>
                  <a:pt x="130127" y="864003"/>
                </a:lnTo>
                <a:lnTo>
                  <a:pt x="91961" y="854579"/>
                </a:lnTo>
                <a:lnTo>
                  <a:pt x="34254" y="834086"/>
                </a:lnTo>
                <a:lnTo>
                  <a:pt x="0" y="800100"/>
                </a:lnTo>
                <a:lnTo>
                  <a:pt x="0" y="1143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2335" y="4160266"/>
            <a:ext cx="427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4204" y="1905000"/>
            <a:ext cx="1447800" cy="6096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05"/>
              </a:spcBef>
            </a:pPr>
            <a:r>
              <a:rPr sz="1800" b="1" spc="-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7004" y="1600200"/>
            <a:ext cx="2362200" cy="3429000"/>
          </a:xfrm>
          <a:custGeom>
            <a:avLst/>
            <a:gdLst/>
            <a:ahLst/>
            <a:cxnLst/>
            <a:rect l="l" t="t" r="r" b="b"/>
            <a:pathLst>
              <a:path w="2362200" h="3429000">
                <a:moveTo>
                  <a:pt x="0" y="3429000"/>
                </a:moveTo>
                <a:lnTo>
                  <a:pt x="2362199" y="3429000"/>
                </a:lnTo>
                <a:lnTo>
                  <a:pt x="236219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4339" y="2407665"/>
            <a:ext cx="3556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Machine </a:t>
            </a:r>
            <a:r>
              <a:rPr sz="2400" b="1" dirty="0">
                <a:solidFill>
                  <a:srgbClr val="008000"/>
                </a:solidFill>
                <a:latin typeface="Calibri"/>
                <a:cs typeface="Calibri"/>
              </a:rPr>
              <a:t>Learning,</a:t>
            </a:r>
            <a:r>
              <a:rPr sz="24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8000"/>
                </a:solidFill>
                <a:latin typeface="Calibri"/>
                <a:cs typeface="Calibri"/>
              </a:rPr>
              <a:t>Statistics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0539" y="3627246"/>
            <a:ext cx="2966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“Classical”</a:t>
            </a:r>
            <a:r>
              <a:rPr sz="2400" b="1" spc="-3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sz="2400" b="1" spc="-2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Calibri"/>
                <a:cs typeface="Calibri"/>
              </a:rPr>
              <a:t>Mining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1254" y="1988641"/>
            <a:ext cx="30607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Arial MT"/>
                <a:cs typeface="Arial MT"/>
              </a:rPr>
              <a:t>{</a:t>
            </a:r>
            <a:endParaRPr sz="66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38912" y="1894332"/>
            <a:ext cx="1922145" cy="2936240"/>
            <a:chOff x="438912" y="1894332"/>
            <a:chExt cx="1922145" cy="293624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632" y="2161032"/>
              <a:ext cx="1043178" cy="12534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1896" y="2342769"/>
              <a:ext cx="668743" cy="9057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6904" y="2048268"/>
              <a:ext cx="473202" cy="4747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8494" y="2250567"/>
              <a:ext cx="119173" cy="932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912" y="1894332"/>
              <a:ext cx="1511046" cy="18905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602" y="2054098"/>
              <a:ext cx="1165428" cy="1556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900" y="3621024"/>
              <a:ext cx="1012698" cy="120929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9442" y="3795267"/>
              <a:ext cx="678688" cy="8608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2416" y="3963924"/>
              <a:ext cx="669797" cy="7414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88478" y="4113402"/>
              <a:ext cx="338442" cy="4165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85365" y="3184906"/>
              <a:ext cx="556260" cy="1094105"/>
            </a:xfrm>
            <a:custGeom>
              <a:avLst/>
              <a:gdLst/>
              <a:ahLst/>
              <a:cxnLst/>
              <a:rect l="l" t="t" r="r" b="b"/>
              <a:pathLst>
                <a:path w="556260" h="1094104">
                  <a:moveTo>
                    <a:pt x="0" y="644017"/>
                  </a:moveTo>
                  <a:lnTo>
                    <a:pt x="2590" y="600526"/>
                  </a:lnTo>
                  <a:lnTo>
                    <a:pt x="10220" y="558052"/>
                  </a:lnTo>
                  <a:lnTo>
                    <a:pt x="22675" y="516816"/>
                  </a:lnTo>
                  <a:lnTo>
                    <a:pt x="39743" y="477041"/>
                  </a:lnTo>
                  <a:lnTo>
                    <a:pt x="61211" y="438951"/>
                  </a:lnTo>
                  <a:lnTo>
                    <a:pt x="86864" y="402767"/>
                  </a:lnTo>
                  <a:lnTo>
                    <a:pt x="116490" y="368712"/>
                  </a:lnTo>
                  <a:lnTo>
                    <a:pt x="149876" y="337010"/>
                  </a:lnTo>
                  <a:lnTo>
                    <a:pt x="186808" y="307882"/>
                  </a:lnTo>
                  <a:lnTo>
                    <a:pt x="227072" y="281552"/>
                  </a:lnTo>
                  <a:lnTo>
                    <a:pt x="270456" y="258242"/>
                  </a:lnTo>
                  <a:lnTo>
                    <a:pt x="316747" y="238175"/>
                  </a:lnTo>
                  <a:lnTo>
                    <a:pt x="365731" y="221573"/>
                  </a:lnTo>
                  <a:lnTo>
                    <a:pt x="417194" y="208661"/>
                  </a:lnTo>
                  <a:lnTo>
                    <a:pt x="417194" y="278130"/>
                  </a:lnTo>
                  <a:lnTo>
                    <a:pt x="556259" y="124841"/>
                  </a:lnTo>
                  <a:lnTo>
                    <a:pt x="417194" y="0"/>
                  </a:lnTo>
                  <a:lnTo>
                    <a:pt x="417194" y="69596"/>
                  </a:lnTo>
                  <a:lnTo>
                    <a:pt x="365731" y="82508"/>
                  </a:lnTo>
                  <a:lnTo>
                    <a:pt x="316747" y="99110"/>
                  </a:lnTo>
                  <a:lnTo>
                    <a:pt x="270456" y="119177"/>
                  </a:lnTo>
                  <a:lnTo>
                    <a:pt x="227072" y="142487"/>
                  </a:lnTo>
                  <a:lnTo>
                    <a:pt x="186808" y="168817"/>
                  </a:lnTo>
                  <a:lnTo>
                    <a:pt x="149876" y="197945"/>
                  </a:lnTo>
                  <a:lnTo>
                    <a:pt x="116490" y="229647"/>
                  </a:lnTo>
                  <a:lnTo>
                    <a:pt x="86864" y="263702"/>
                  </a:lnTo>
                  <a:lnTo>
                    <a:pt x="61211" y="299886"/>
                  </a:lnTo>
                  <a:lnTo>
                    <a:pt x="39743" y="337976"/>
                  </a:lnTo>
                  <a:lnTo>
                    <a:pt x="22675" y="377751"/>
                  </a:lnTo>
                  <a:lnTo>
                    <a:pt x="10220" y="418987"/>
                  </a:lnTo>
                  <a:lnTo>
                    <a:pt x="2590" y="461461"/>
                  </a:lnTo>
                  <a:lnTo>
                    <a:pt x="0" y="504952"/>
                  </a:lnTo>
                  <a:lnTo>
                    <a:pt x="0" y="644017"/>
                  </a:lnTo>
                  <a:lnTo>
                    <a:pt x="2546" y="687333"/>
                  </a:lnTo>
                  <a:lnTo>
                    <a:pt x="10030" y="729484"/>
                  </a:lnTo>
                  <a:lnTo>
                    <a:pt x="22218" y="770279"/>
                  </a:lnTo>
                  <a:lnTo>
                    <a:pt x="38877" y="809532"/>
                  </a:lnTo>
                  <a:lnTo>
                    <a:pt x="59775" y="847053"/>
                  </a:lnTo>
                  <a:lnTo>
                    <a:pt x="84677" y="882655"/>
                  </a:lnTo>
                  <a:lnTo>
                    <a:pt x="113351" y="916148"/>
                  </a:lnTo>
                  <a:lnTo>
                    <a:pt x="145564" y="947346"/>
                  </a:lnTo>
                  <a:lnTo>
                    <a:pt x="181083" y="976059"/>
                  </a:lnTo>
                  <a:lnTo>
                    <a:pt x="219674" y="1002099"/>
                  </a:lnTo>
                  <a:lnTo>
                    <a:pt x="261104" y="1025278"/>
                  </a:lnTo>
                  <a:lnTo>
                    <a:pt x="305141" y="1045407"/>
                  </a:lnTo>
                  <a:lnTo>
                    <a:pt x="351551" y="1062299"/>
                  </a:lnTo>
                  <a:lnTo>
                    <a:pt x="400101" y="1075765"/>
                  </a:lnTo>
                  <a:lnTo>
                    <a:pt x="450557" y="1085616"/>
                  </a:lnTo>
                  <a:lnTo>
                    <a:pt x="502688" y="1091665"/>
                  </a:lnTo>
                  <a:lnTo>
                    <a:pt x="556259" y="1093724"/>
                  </a:lnTo>
                  <a:lnTo>
                    <a:pt x="556259" y="954659"/>
                  </a:lnTo>
                  <a:lnTo>
                    <a:pt x="502036" y="952539"/>
                  </a:lnTo>
                  <a:lnTo>
                    <a:pt x="449170" y="946302"/>
                  </a:lnTo>
                  <a:lnTo>
                    <a:pt x="397927" y="936134"/>
                  </a:lnTo>
                  <a:lnTo>
                    <a:pt x="348575" y="922218"/>
                  </a:lnTo>
                  <a:lnTo>
                    <a:pt x="301380" y="904738"/>
                  </a:lnTo>
                  <a:lnTo>
                    <a:pt x="256609" y="883880"/>
                  </a:lnTo>
                  <a:lnTo>
                    <a:pt x="214528" y="859827"/>
                  </a:lnTo>
                  <a:lnTo>
                    <a:pt x="175404" y="832765"/>
                  </a:lnTo>
                  <a:lnTo>
                    <a:pt x="139503" y="802877"/>
                  </a:lnTo>
                  <a:lnTo>
                    <a:pt x="107093" y="770349"/>
                  </a:lnTo>
                  <a:lnTo>
                    <a:pt x="78440" y="735363"/>
                  </a:lnTo>
                  <a:lnTo>
                    <a:pt x="53811" y="698106"/>
                  </a:lnTo>
                  <a:lnTo>
                    <a:pt x="33472" y="658762"/>
                  </a:lnTo>
                  <a:lnTo>
                    <a:pt x="17689" y="617514"/>
                  </a:lnTo>
                  <a:lnTo>
                    <a:pt x="6731" y="57454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67841" y="5362143"/>
            <a:ext cx="721042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2865" algn="ctr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Arial MT"/>
                <a:cs typeface="Arial MT"/>
              </a:rPr>
              <a:t>Main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needs:</a:t>
            </a:r>
            <a:endParaRPr sz="19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15" dirty="0">
                <a:latin typeface="Arial MT"/>
                <a:cs typeface="Arial MT"/>
              </a:rPr>
              <a:t> </a:t>
            </a: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storage</a:t>
            </a:r>
            <a:r>
              <a:rPr sz="1900" u="heavy" spc="4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infrastructure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</a:t>
            </a:r>
            <a:r>
              <a:rPr sz="1900" spc="25" dirty="0">
                <a:latin typeface="Arial MT"/>
                <a:cs typeface="Arial MT"/>
              </a:rPr>
              <a:t> </a:t>
            </a: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programming</a:t>
            </a:r>
            <a:r>
              <a:rPr sz="1900" u="heavy" spc="6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9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paradigm</a:t>
            </a:r>
            <a:r>
              <a:rPr sz="1900" spc="6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(for</a:t>
            </a:r>
            <a:r>
              <a:rPr sz="1900" spc="3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analysis)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373379"/>
            <a:ext cx="7488555" cy="843915"/>
            <a:chOff x="387095" y="373379"/>
            <a:chExt cx="7488555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373379"/>
              <a:ext cx="1483613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076" y="373379"/>
              <a:ext cx="614934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4376" y="373379"/>
              <a:ext cx="6390894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2140" y="459994"/>
            <a:ext cx="70173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Matrix-Vector</a:t>
            </a:r>
            <a:r>
              <a:rPr sz="3000" spc="-90" dirty="0"/>
              <a:t> </a:t>
            </a:r>
            <a:r>
              <a:rPr sz="3000" spc="-25" dirty="0"/>
              <a:t>Multiplication</a:t>
            </a:r>
            <a:r>
              <a:rPr sz="3000" spc="-105" dirty="0"/>
              <a:t> </a:t>
            </a:r>
            <a:r>
              <a:rPr sz="3000" spc="-15" dirty="0"/>
              <a:t>with</a:t>
            </a:r>
            <a:r>
              <a:rPr sz="3000" spc="-95" dirty="0"/>
              <a:t> </a:t>
            </a:r>
            <a:r>
              <a:rPr sz="3000" spc="-35" dirty="0"/>
              <a:t>Map/Reduce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3359022" y="4733925"/>
            <a:ext cx="287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Calibri"/>
                <a:cs typeface="Calibri"/>
              </a:rPr>
              <a:t>Task: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 A·B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3488" y="20638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64942" y="20638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392" y="253568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7023" y="2521965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3488" y="2980435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5	0	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0926" y="1523619"/>
            <a:ext cx="18796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>
              <a:lnSpc>
                <a:spcPct val="151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 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0936" y="2615945"/>
            <a:ext cx="204327" cy="14871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09821" y="303593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7353" y="1537335"/>
            <a:ext cx="154305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4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  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07455" y="2521965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7455" y="2980435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59271" y="1543430"/>
            <a:ext cx="257175" cy="820419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latin typeface="Corbel"/>
                <a:cs typeface="Corbel"/>
              </a:rPr>
              <a:t>C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53765" y="2464053"/>
            <a:ext cx="14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31104" y="246405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00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16073" y="2076450"/>
            <a:ext cx="93345" cy="1259205"/>
          </a:xfrm>
          <a:custGeom>
            <a:avLst/>
            <a:gdLst/>
            <a:ahLst/>
            <a:cxnLst/>
            <a:rect l="l" t="t" r="r" b="b"/>
            <a:pathLst>
              <a:path w="93344" h="1259204">
                <a:moveTo>
                  <a:pt x="92963" y="0"/>
                </a:moveTo>
                <a:lnTo>
                  <a:pt x="0" y="0"/>
                </a:lnTo>
                <a:lnTo>
                  <a:pt x="0" y="1258824"/>
                </a:lnTo>
                <a:lnTo>
                  <a:pt x="92963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8198" y="2076450"/>
            <a:ext cx="93345" cy="1259205"/>
          </a:xfrm>
          <a:custGeom>
            <a:avLst/>
            <a:gdLst/>
            <a:ahLst/>
            <a:cxnLst/>
            <a:rect l="l" t="t" r="r" b="b"/>
            <a:pathLst>
              <a:path w="93344" h="1259204">
                <a:moveTo>
                  <a:pt x="0" y="0"/>
                </a:moveTo>
                <a:lnTo>
                  <a:pt x="92963" y="0"/>
                </a:lnTo>
                <a:lnTo>
                  <a:pt x="92963" y="1258824"/>
                </a:lnTo>
                <a:lnTo>
                  <a:pt x="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16273" y="2058161"/>
            <a:ext cx="93345" cy="1260475"/>
          </a:xfrm>
          <a:custGeom>
            <a:avLst/>
            <a:gdLst/>
            <a:ahLst/>
            <a:cxnLst/>
            <a:rect l="l" t="t" r="r" b="b"/>
            <a:pathLst>
              <a:path w="93345" h="1260475">
                <a:moveTo>
                  <a:pt x="92963" y="0"/>
                </a:moveTo>
                <a:lnTo>
                  <a:pt x="0" y="0"/>
                </a:lnTo>
                <a:lnTo>
                  <a:pt x="0" y="1260348"/>
                </a:lnTo>
                <a:lnTo>
                  <a:pt x="92963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52721" y="2058161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39" h="1260475">
                <a:moveTo>
                  <a:pt x="0" y="0"/>
                </a:moveTo>
                <a:lnTo>
                  <a:pt x="91439" y="0"/>
                </a:lnTo>
                <a:lnTo>
                  <a:pt x="91439" y="1260348"/>
                </a:lnTo>
                <a:lnTo>
                  <a:pt x="0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0521" y="2058161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39" h="1260475">
                <a:moveTo>
                  <a:pt x="91439" y="0"/>
                </a:moveTo>
                <a:lnTo>
                  <a:pt x="0" y="0"/>
                </a:lnTo>
                <a:lnTo>
                  <a:pt x="0" y="1260348"/>
                </a:lnTo>
                <a:lnTo>
                  <a:pt x="91439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72961" y="2058161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39" h="1260475">
                <a:moveTo>
                  <a:pt x="0" y="0"/>
                </a:moveTo>
                <a:lnTo>
                  <a:pt x="91439" y="0"/>
                </a:lnTo>
                <a:lnTo>
                  <a:pt x="91439" y="1260348"/>
                </a:lnTo>
                <a:lnTo>
                  <a:pt x="0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7080" y="2453385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900"/>
                </a:solidFill>
                <a:latin typeface="Corbel"/>
                <a:cs typeface="Corbel"/>
              </a:rPr>
              <a:t>X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7095" y="316991"/>
            <a:ext cx="6638290" cy="843915"/>
            <a:chOff x="387095" y="316991"/>
            <a:chExt cx="6638290" cy="843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316991"/>
              <a:ext cx="4292346" cy="8435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807" y="316991"/>
              <a:ext cx="614934" cy="8435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3107" y="316991"/>
              <a:ext cx="2731769" cy="84353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2140" y="403605"/>
            <a:ext cx="61664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Computing</a:t>
            </a:r>
            <a:r>
              <a:rPr sz="3000" spc="-95" dirty="0"/>
              <a:t> </a:t>
            </a:r>
            <a:r>
              <a:rPr sz="3000" spc="-30" dirty="0"/>
              <a:t>Sparse</a:t>
            </a:r>
            <a:r>
              <a:rPr sz="3000" spc="-95" dirty="0"/>
              <a:t> </a:t>
            </a:r>
            <a:r>
              <a:rPr sz="3000" spc="-40" dirty="0"/>
              <a:t>Matrix-Vector</a:t>
            </a:r>
            <a:r>
              <a:rPr sz="3000" spc="-80" dirty="0"/>
              <a:t> </a:t>
            </a:r>
            <a:r>
              <a:rPr sz="3000" spc="-35" dirty="0"/>
              <a:t>Product</a:t>
            </a:r>
            <a:endParaRPr sz="3000"/>
          </a:p>
        </p:txBody>
      </p:sp>
      <p:sp>
        <p:nvSpPr>
          <p:cNvPr id="8" name="object 8"/>
          <p:cNvSpPr txBox="1"/>
          <p:nvPr/>
        </p:nvSpPr>
        <p:spPr>
          <a:xfrm>
            <a:off x="5683122" y="2188590"/>
            <a:ext cx="140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0748" y="4900421"/>
            <a:ext cx="7045325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17500">
              <a:lnSpc>
                <a:spcPts val="2140"/>
              </a:lnSpc>
              <a:spcBef>
                <a:spcPts val="100"/>
              </a:spcBef>
              <a:buSzPct val="77777"/>
              <a:buChar char="●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Represent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matrix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nonzero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entries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5" dirty="0">
                <a:latin typeface="Calibri"/>
                <a:cs typeface="Calibri"/>
              </a:rPr>
              <a:t>row,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matrixID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354965" indent="-317500">
              <a:lnSpc>
                <a:spcPts val="2140"/>
              </a:lnSpc>
              <a:buSzPct val="77777"/>
              <a:buChar char="●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Strategy</a:t>
            </a:r>
            <a:endParaRPr sz="1800">
              <a:latin typeface="Calibri"/>
              <a:cs typeface="Calibri"/>
            </a:endParaRPr>
          </a:p>
          <a:p>
            <a:pPr marL="812165" lvl="1" indent="-317500">
              <a:lnSpc>
                <a:spcPct val="100000"/>
              </a:lnSpc>
              <a:buSzPct val="77777"/>
              <a:buChar char="○"/>
              <a:tabLst>
                <a:tab pos="812165" algn="l"/>
                <a:tab pos="812800" algn="l"/>
              </a:tabLst>
            </a:pPr>
            <a:r>
              <a:rPr sz="1800" spc="-5" dirty="0">
                <a:latin typeface="Calibri"/>
                <a:cs typeface="Calibri"/>
              </a:rPr>
              <a:t>Phase </a:t>
            </a:r>
            <a:r>
              <a:rPr sz="1800" dirty="0">
                <a:latin typeface="Calibri"/>
                <a:cs typeface="Calibri"/>
              </a:rPr>
              <a:t>1: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Compute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products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7" baseline="-20833" dirty="0">
                <a:latin typeface="Calibri"/>
                <a:cs typeface="Calibri"/>
              </a:rPr>
              <a:t>i,k</a:t>
            </a:r>
            <a:r>
              <a:rPr sz="1800" spc="202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·</a:t>
            </a:r>
            <a:r>
              <a:rPr sz="1800" spc="-5" dirty="0">
                <a:latin typeface="Calibri"/>
                <a:cs typeface="Calibri"/>
              </a:rPr>
              <a:t> b</a:t>
            </a:r>
            <a:r>
              <a:rPr sz="1800" spc="-7" baseline="-20833" dirty="0">
                <a:latin typeface="Calibri"/>
                <a:cs typeface="Calibri"/>
              </a:rPr>
              <a:t>k,j</a:t>
            </a:r>
            <a:endParaRPr sz="1800" baseline="-20833">
              <a:latin typeface="Calibri"/>
              <a:cs typeface="Calibri"/>
            </a:endParaRPr>
          </a:p>
          <a:p>
            <a:pPr marL="812165" lvl="1" indent="-317500">
              <a:lnSpc>
                <a:spcPct val="100000"/>
              </a:lnSpc>
              <a:buSzPct val="77777"/>
              <a:buChar char="○"/>
              <a:tabLst>
                <a:tab pos="812165" algn="l"/>
                <a:tab pos="812800" algn="l"/>
              </a:tabLst>
            </a:pPr>
            <a:r>
              <a:rPr sz="1800" spc="-5" dirty="0">
                <a:latin typeface="Calibri"/>
                <a:cs typeface="Calibri"/>
              </a:rPr>
              <a:t>Phase </a:t>
            </a:r>
            <a:r>
              <a:rPr sz="1800" dirty="0">
                <a:latin typeface="Calibri"/>
                <a:cs typeface="Calibri"/>
              </a:rPr>
              <a:t>2: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Sum </a:t>
            </a:r>
            <a:r>
              <a:rPr sz="1800" spc="-10" dirty="0">
                <a:latin typeface="Calibri"/>
                <a:cs typeface="Calibri"/>
              </a:rPr>
              <a:t>products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entry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i,j</a:t>
            </a:r>
            <a:endParaRPr sz="1800">
              <a:latin typeface="Calibri"/>
              <a:cs typeface="Calibri"/>
            </a:endParaRPr>
          </a:p>
          <a:p>
            <a:pPr marL="812165" lvl="1" indent="-317500">
              <a:lnSpc>
                <a:spcPct val="100000"/>
              </a:lnSpc>
              <a:buSzPct val="77777"/>
              <a:buChar char="○"/>
              <a:tabLst>
                <a:tab pos="812165" algn="l"/>
                <a:tab pos="812800" algn="l"/>
              </a:tabLst>
            </a:pPr>
            <a:r>
              <a:rPr sz="1800" spc="-10" dirty="0">
                <a:latin typeface="Calibri"/>
                <a:cs typeface="Calibri"/>
              </a:rPr>
              <a:t>Each </a:t>
            </a:r>
            <a:r>
              <a:rPr sz="1800" spc="-5" dirty="0">
                <a:latin typeface="Calibri"/>
                <a:cs typeface="Calibri"/>
              </a:rPr>
              <a:t>phase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involves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Map/Reduce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2753" y="20638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36336" y="2615945"/>
            <a:ext cx="204327" cy="1487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05221" y="3035934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7325" y="1663446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90921" y="2058161"/>
            <a:ext cx="487680" cy="1260475"/>
          </a:xfrm>
          <a:custGeom>
            <a:avLst/>
            <a:gdLst/>
            <a:ahLst/>
            <a:cxnLst/>
            <a:rect l="l" t="t" r="r" b="b"/>
            <a:pathLst>
              <a:path w="487679" h="1260475">
                <a:moveTo>
                  <a:pt x="91439" y="0"/>
                </a:moveTo>
                <a:lnTo>
                  <a:pt x="0" y="0"/>
                </a:lnTo>
                <a:lnTo>
                  <a:pt x="0" y="1260348"/>
                </a:lnTo>
                <a:lnTo>
                  <a:pt x="91439" y="1260348"/>
                </a:lnTo>
              </a:path>
              <a:path w="487679" h="1260475">
                <a:moveTo>
                  <a:pt x="396239" y="0"/>
                </a:moveTo>
                <a:lnTo>
                  <a:pt x="487679" y="0"/>
                </a:lnTo>
                <a:lnTo>
                  <a:pt x="487679" y="1260348"/>
                </a:lnTo>
                <a:lnTo>
                  <a:pt x="396239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3266" y="20638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4720" y="1788414"/>
            <a:ext cx="16052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R="5080" algn="r">
              <a:lnSpc>
                <a:spcPts val="2155"/>
              </a:lnSpc>
              <a:spcBef>
                <a:spcPts val="10"/>
              </a:spcBef>
              <a:tabLst>
                <a:tab pos="312420" algn="l"/>
              </a:tabLst>
            </a:pPr>
            <a:r>
              <a:rPr sz="1800" dirty="0">
                <a:latin typeface="Calibri"/>
                <a:cs typeface="Calibri"/>
              </a:rPr>
              <a:t>0	</a:t>
            </a: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R="5080" algn="r">
              <a:lnSpc>
                <a:spcPts val="2155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325755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325755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325755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7169" y="253568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6801" y="2521965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3266" y="2980435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5	0	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0704" y="1523619"/>
            <a:ext cx="187960" cy="85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845">
              <a:lnSpc>
                <a:spcPct val="151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 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57122" y="2076450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40" h="1259204">
                <a:moveTo>
                  <a:pt x="91440" y="0"/>
                </a:moveTo>
                <a:lnTo>
                  <a:pt x="0" y="0"/>
                </a:lnTo>
                <a:lnTo>
                  <a:pt x="0" y="1258824"/>
                </a:lnTo>
                <a:lnTo>
                  <a:pt x="9144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9245" y="2076450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40" y="0"/>
                </a:lnTo>
                <a:lnTo>
                  <a:pt x="91440" y="1258824"/>
                </a:lnTo>
                <a:lnTo>
                  <a:pt x="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141731"/>
            <a:ext cx="6718934" cy="843915"/>
            <a:chOff x="387095" y="141731"/>
            <a:chExt cx="6718934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141731"/>
              <a:ext cx="1965198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659" y="141731"/>
              <a:ext cx="616457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779" y="141731"/>
              <a:ext cx="2644901" cy="8435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048" y="141731"/>
              <a:ext cx="614934" cy="8435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8348" y="141731"/>
              <a:ext cx="2797302" cy="8435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2444" y="227787"/>
            <a:ext cx="62477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Group</a:t>
            </a:r>
            <a:r>
              <a:rPr sz="3000" spc="-95" dirty="0"/>
              <a:t> </a:t>
            </a:r>
            <a:r>
              <a:rPr sz="3000" spc="-15" dirty="0"/>
              <a:t>by</a:t>
            </a:r>
            <a:r>
              <a:rPr sz="3000" spc="-65" dirty="0"/>
              <a:t> </a:t>
            </a:r>
            <a:r>
              <a:rPr sz="3000" dirty="0"/>
              <a:t>-</a:t>
            </a:r>
            <a:r>
              <a:rPr sz="3000" spc="-45" dirty="0"/>
              <a:t> </a:t>
            </a:r>
            <a:r>
              <a:rPr sz="3000" spc="-20" dirty="0"/>
              <a:t>Map</a:t>
            </a:r>
            <a:r>
              <a:rPr sz="3000" spc="-80" dirty="0"/>
              <a:t> </a:t>
            </a:r>
            <a:r>
              <a:rPr sz="3000" spc="-10" dirty="0"/>
              <a:t>of</a:t>
            </a:r>
            <a:r>
              <a:rPr sz="3000" spc="-55" dirty="0"/>
              <a:t> </a:t>
            </a:r>
            <a:r>
              <a:rPr sz="3000" spc="-40" dirty="0"/>
              <a:t>Matrix-Vector</a:t>
            </a:r>
            <a:r>
              <a:rPr sz="3000" spc="-80" dirty="0"/>
              <a:t> </a:t>
            </a:r>
            <a:r>
              <a:rPr sz="3000" spc="-20" dirty="0"/>
              <a:t>Multiply</a:t>
            </a:r>
            <a:endParaRPr sz="3000"/>
          </a:p>
        </p:txBody>
      </p:sp>
      <p:grpSp>
        <p:nvGrpSpPr>
          <p:cNvPr id="9" name="object 9"/>
          <p:cNvGrpSpPr/>
          <p:nvPr/>
        </p:nvGrpSpPr>
        <p:grpSpPr>
          <a:xfrm>
            <a:off x="6072824" y="2880044"/>
            <a:ext cx="2602230" cy="1115060"/>
            <a:chOff x="6072824" y="2880044"/>
            <a:chExt cx="2602230" cy="1115060"/>
          </a:xfrm>
        </p:grpSpPr>
        <p:sp>
          <p:nvSpPr>
            <p:cNvPr id="10" name="object 10"/>
            <p:cNvSpPr/>
            <p:nvPr/>
          </p:nvSpPr>
          <p:spPr>
            <a:xfrm>
              <a:off x="6096761" y="2903981"/>
              <a:ext cx="2554605" cy="1066800"/>
            </a:xfrm>
            <a:custGeom>
              <a:avLst/>
              <a:gdLst/>
              <a:ahLst/>
              <a:cxnLst/>
              <a:rect l="l" t="t" r="r" b="b"/>
              <a:pathLst>
                <a:path w="2554604" h="1066800">
                  <a:moveTo>
                    <a:pt x="2376423" y="0"/>
                  </a:moveTo>
                  <a:lnTo>
                    <a:pt x="177800" y="0"/>
                  </a:lnTo>
                  <a:lnTo>
                    <a:pt x="130542" y="6352"/>
                  </a:lnTo>
                  <a:lnTo>
                    <a:pt x="88072" y="24280"/>
                  </a:lnTo>
                  <a:lnTo>
                    <a:pt x="52085" y="52085"/>
                  </a:lnTo>
                  <a:lnTo>
                    <a:pt x="24280" y="88072"/>
                  </a:lnTo>
                  <a:lnTo>
                    <a:pt x="6352" y="130542"/>
                  </a:lnTo>
                  <a:lnTo>
                    <a:pt x="0" y="177800"/>
                  </a:lnTo>
                  <a:lnTo>
                    <a:pt x="0" y="888999"/>
                  </a:lnTo>
                  <a:lnTo>
                    <a:pt x="6352" y="936257"/>
                  </a:lnTo>
                  <a:lnTo>
                    <a:pt x="24280" y="978727"/>
                  </a:lnTo>
                  <a:lnTo>
                    <a:pt x="52085" y="1014714"/>
                  </a:lnTo>
                  <a:lnTo>
                    <a:pt x="88072" y="1042519"/>
                  </a:lnTo>
                  <a:lnTo>
                    <a:pt x="130542" y="1060447"/>
                  </a:lnTo>
                  <a:lnTo>
                    <a:pt x="177800" y="1066799"/>
                  </a:lnTo>
                  <a:lnTo>
                    <a:pt x="2376423" y="1066799"/>
                  </a:lnTo>
                  <a:lnTo>
                    <a:pt x="2423681" y="1060447"/>
                  </a:lnTo>
                  <a:lnTo>
                    <a:pt x="2466151" y="1042519"/>
                  </a:lnTo>
                  <a:lnTo>
                    <a:pt x="2502138" y="1014714"/>
                  </a:lnTo>
                  <a:lnTo>
                    <a:pt x="2529943" y="978727"/>
                  </a:lnTo>
                  <a:lnTo>
                    <a:pt x="2547871" y="936257"/>
                  </a:lnTo>
                  <a:lnTo>
                    <a:pt x="2554223" y="888999"/>
                  </a:lnTo>
                  <a:lnTo>
                    <a:pt x="2554223" y="177800"/>
                  </a:lnTo>
                  <a:lnTo>
                    <a:pt x="2547871" y="130542"/>
                  </a:lnTo>
                  <a:lnTo>
                    <a:pt x="2529943" y="88072"/>
                  </a:lnTo>
                  <a:lnTo>
                    <a:pt x="2502138" y="52085"/>
                  </a:lnTo>
                  <a:lnTo>
                    <a:pt x="2466151" y="24280"/>
                  </a:lnTo>
                  <a:lnTo>
                    <a:pt x="2423681" y="6352"/>
                  </a:lnTo>
                  <a:lnTo>
                    <a:pt x="2376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761" y="2903981"/>
              <a:ext cx="2554605" cy="1066800"/>
            </a:xfrm>
            <a:custGeom>
              <a:avLst/>
              <a:gdLst/>
              <a:ahLst/>
              <a:cxnLst/>
              <a:rect l="l" t="t" r="r" b="b"/>
              <a:pathLst>
                <a:path w="2554604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376423" y="0"/>
                  </a:lnTo>
                  <a:lnTo>
                    <a:pt x="2423681" y="6352"/>
                  </a:lnTo>
                  <a:lnTo>
                    <a:pt x="2466151" y="24280"/>
                  </a:lnTo>
                  <a:lnTo>
                    <a:pt x="2502138" y="52085"/>
                  </a:lnTo>
                  <a:lnTo>
                    <a:pt x="2529943" y="88072"/>
                  </a:lnTo>
                  <a:lnTo>
                    <a:pt x="2547871" y="130542"/>
                  </a:lnTo>
                  <a:lnTo>
                    <a:pt x="2554223" y="177800"/>
                  </a:lnTo>
                  <a:lnTo>
                    <a:pt x="2554223" y="888999"/>
                  </a:lnTo>
                  <a:lnTo>
                    <a:pt x="2547871" y="936257"/>
                  </a:lnTo>
                  <a:lnTo>
                    <a:pt x="2529943" y="978727"/>
                  </a:lnTo>
                  <a:lnTo>
                    <a:pt x="2502138" y="1014714"/>
                  </a:lnTo>
                  <a:lnTo>
                    <a:pt x="2466151" y="1042519"/>
                  </a:lnTo>
                  <a:lnTo>
                    <a:pt x="2423681" y="1060447"/>
                  </a:lnTo>
                  <a:lnTo>
                    <a:pt x="2376423" y="1066799"/>
                  </a:lnTo>
                  <a:lnTo>
                    <a:pt x="177800" y="1066799"/>
                  </a:lnTo>
                  <a:lnTo>
                    <a:pt x="130542" y="1060447"/>
                  </a:lnTo>
                  <a:lnTo>
                    <a:pt x="88072" y="1042519"/>
                  </a:lnTo>
                  <a:lnTo>
                    <a:pt x="52085" y="1014714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8999"/>
                  </a:lnTo>
                  <a:lnTo>
                    <a:pt x="0" y="177800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71156" y="2955416"/>
            <a:ext cx="80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50092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72824" y="4175444"/>
            <a:ext cx="2602230" cy="1107440"/>
            <a:chOff x="6072824" y="4175444"/>
            <a:chExt cx="2602230" cy="1107440"/>
          </a:xfrm>
        </p:grpSpPr>
        <p:sp>
          <p:nvSpPr>
            <p:cNvPr id="14" name="object 14"/>
            <p:cNvSpPr/>
            <p:nvPr/>
          </p:nvSpPr>
          <p:spPr>
            <a:xfrm>
              <a:off x="6096761" y="4199381"/>
              <a:ext cx="2554605" cy="1059180"/>
            </a:xfrm>
            <a:custGeom>
              <a:avLst/>
              <a:gdLst/>
              <a:ahLst/>
              <a:cxnLst/>
              <a:rect l="l" t="t" r="r" b="b"/>
              <a:pathLst>
                <a:path w="2554604" h="1059179">
                  <a:moveTo>
                    <a:pt x="2377693" y="0"/>
                  </a:moveTo>
                  <a:lnTo>
                    <a:pt x="176529" y="0"/>
                  </a:lnTo>
                  <a:lnTo>
                    <a:pt x="129587" y="6302"/>
                  </a:lnTo>
                  <a:lnTo>
                    <a:pt x="87413" y="24092"/>
                  </a:lnTo>
                  <a:lnTo>
                    <a:pt x="51688" y="51689"/>
                  </a:lnTo>
                  <a:lnTo>
                    <a:pt x="24092" y="87413"/>
                  </a:lnTo>
                  <a:lnTo>
                    <a:pt x="6302" y="129587"/>
                  </a:lnTo>
                  <a:lnTo>
                    <a:pt x="0" y="176530"/>
                  </a:lnTo>
                  <a:lnTo>
                    <a:pt x="0" y="882650"/>
                  </a:lnTo>
                  <a:lnTo>
                    <a:pt x="6302" y="929592"/>
                  </a:lnTo>
                  <a:lnTo>
                    <a:pt x="24092" y="971766"/>
                  </a:lnTo>
                  <a:lnTo>
                    <a:pt x="51688" y="1007491"/>
                  </a:lnTo>
                  <a:lnTo>
                    <a:pt x="87413" y="1035087"/>
                  </a:lnTo>
                  <a:lnTo>
                    <a:pt x="129587" y="1052877"/>
                  </a:lnTo>
                  <a:lnTo>
                    <a:pt x="176529" y="1059180"/>
                  </a:lnTo>
                  <a:lnTo>
                    <a:pt x="2377693" y="1059180"/>
                  </a:lnTo>
                  <a:lnTo>
                    <a:pt x="2424636" y="1052877"/>
                  </a:lnTo>
                  <a:lnTo>
                    <a:pt x="2466810" y="1035087"/>
                  </a:lnTo>
                  <a:lnTo>
                    <a:pt x="2502535" y="1007491"/>
                  </a:lnTo>
                  <a:lnTo>
                    <a:pt x="2530131" y="971766"/>
                  </a:lnTo>
                  <a:lnTo>
                    <a:pt x="2547921" y="929592"/>
                  </a:lnTo>
                  <a:lnTo>
                    <a:pt x="2554223" y="882650"/>
                  </a:lnTo>
                  <a:lnTo>
                    <a:pt x="2554223" y="176530"/>
                  </a:lnTo>
                  <a:lnTo>
                    <a:pt x="2547921" y="129587"/>
                  </a:lnTo>
                  <a:lnTo>
                    <a:pt x="2530131" y="87413"/>
                  </a:lnTo>
                  <a:lnTo>
                    <a:pt x="2502534" y="51689"/>
                  </a:lnTo>
                  <a:lnTo>
                    <a:pt x="2466810" y="24092"/>
                  </a:lnTo>
                  <a:lnTo>
                    <a:pt x="2424636" y="6302"/>
                  </a:lnTo>
                  <a:lnTo>
                    <a:pt x="2377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761" y="4199381"/>
              <a:ext cx="2554605" cy="1059180"/>
            </a:xfrm>
            <a:custGeom>
              <a:avLst/>
              <a:gdLst/>
              <a:ahLst/>
              <a:cxnLst/>
              <a:rect l="l" t="t" r="r" b="b"/>
              <a:pathLst>
                <a:path w="2554604" h="1059179">
                  <a:moveTo>
                    <a:pt x="0" y="176530"/>
                  </a:moveTo>
                  <a:lnTo>
                    <a:pt x="6302" y="129587"/>
                  </a:lnTo>
                  <a:lnTo>
                    <a:pt x="24092" y="87413"/>
                  </a:lnTo>
                  <a:lnTo>
                    <a:pt x="51688" y="51689"/>
                  </a:lnTo>
                  <a:lnTo>
                    <a:pt x="87413" y="24092"/>
                  </a:lnTo>
                  <a:lnTo>
                    <a:pt x="129587" y="6302"/>
                  </a:lnTo>
                  <a:lnTo>
                    <a:pt x="176529" y="0"/>
                  </a:lnTo>
                  <a:lnTo>
                    <a:pt x="2377693" y="0"/>
                  </a:lnTo>
                  <a:lnTo>
                    <a:pt x="2424636" y="6302"/>
                  </a:lnTo>
                  <a:lnTo>
                    <a:pt x="2466810" y="24092"/>
                  </a:lnTo>
                  <a:lnTo>
                    <a:pt x="2502534" y="51689"/>
                  </a:lnTo>
                  <a:lnTo>
                    <a:pt x="2530131" y="87413"/>
                  </a:lnTo>
                  <a:lnTo>
                    <a:pt x="2547921" y="129587"/>
                  </a:lnTo>
                  <a:lnTo>
                    <a:pt x="2554223" y="176530"/>
                  </a:lnTo>
                  <a:lnTo>
                    <a:pt x="2554223" y="882650"/>
                  </a:lnTo>
                  <a:lnTo>
                    <a:pt x="2547921" y="929592"/>
                  </a:lnTo>
                  <a:lnTo>
                    <a:pt x="2530131" y="971766"/>
                  </a:lnTo>
                  <a:lnTo>
                    <a:pt x="2502535" y="1007491"/>
                  </a:lnTo>
                  <a:lnTo>
                    <a:pt x="2466810" y="1035087"/>
                  </a:lnTo>
                  <a:lnTo>
                    <a:pt x="2424636" y="1052877"/>
                  </a:lnTo>
                  <a:lnTo>
                    <a:pt x="2377693" y="1059180"/>
                  </a:lnTo>
                  <a:lnTo>
                    <a:pt x="176529" y="1059180"/>
                  </a:lnTo>
                  <a:lnTo>
                    <a:pt x="129587" y="1052877"/>
                  </a:lnTo>
                  <a:lnTo>
                    <a:pt x="87413" y="1035087"/>
                  </a:lnTo>
                  <a:lnTo>
                    <a:pt x="51688" y="1007491"/>
                  </a:lnTo>
                  <a:lnTo>
                    <a:pt x="24092" y="971766"/>
                  </a:lnTo>
                  <a:lnTo>
                    <a:pt x="6302" y="929592"/>
                  </a:lnTo>
                  <a:lnTo>
                    <a:pt x="0" y="882650"/>
                  </a:lnTo>
                  <a:lnTo>
                    <a:pt x="0" y="176530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71156" y="4250817"/>
            <a:ext cx="807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50092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72824" y="1609028"/>
            <a:ext cx="2602230" cy="1113155"/>
            <a:chOff x="6072824" y="1609028"/>
            <a:chExt cx="2602230" cy="1113155"/>
          </a:xfrm>
        </p:grpSpPr>
        <p:sp>
          <p:nvSpPr>
            <p:cNvPr id="18" name="object 18"/>
            <p:cNvSpPr/>
            <p:nvPr/>
          </p:nvSpPr>
          <p:spPr>
            <a:xfrm>
              <a:off x="6096761" y="1632966"/>
              <a:ext cx="2554605" cy="1065530"/>
            </a:xfrm>
            <a:custGeom>
              <a:avLst/>
              <a:gdLst/>
              <a:ahLst/>
              <a:cxnLst/>
              <a:rect l="l" t="t" r="r" b="b"/>
              <a:pathLst>
                <a:path w="2554604" h="1065530">
                  <a:moveTo>
                    <a:pt x="2376678" y="0"/>
                  </a:moveTo>
                  <a:lnTo>
                    <a:pt x="177546" y="0"/>
                  </a:lnTo>
                  <a:lnTo>
                    <a:pt x="130351" y="6342"/>
                  </a:lnTo>
                  <a:lnTo>
                    <a:pt x="87940" y="24242"/>
                  </a:lnTo>
                  <a:lnTo>
                    <a:pt x="52006" y="52006"/>
                  </a:lnTo>
                  <a:lnTo>
                    <a:pt x="24242" y="87940"/>
                  </a:lnTo>
                  <a:lnTo>
                    <a:pt x="6342" y="130351"/>
                  </a:lnTo>
                  <a:lnTo>
                    <a:pt x="0" y="177546"/>
                  </a:lnTo>
                  <a:lnTo>
                    <a:pt x="0" y="887730"/>
                  </a:lnTo>
                  <a:lnTo>
                    <a:pt x="6342" y="934924"/>
                  </a:lnTo>
                  <a:lnTo>
                    <a:pt x="24242" y="977335"/>
                  </a:lnTo>
                  <a:lnTo>
                    <a:pt x="52006" y="1013269"/>
                  </a:lnTo>
                  <a:lnTo>
                    <a:pt x="87940" y="1041033"/>
                  </a:lnTo>
                  <a:lnTo>
                    <a:pt x="130351" y="1058933"/>
                  </a:lnTo>
                  <a:lnTo>
                    <a:pt x="177546" y="1065276"/>
                  </a:lnTo>
                  <a:lnTo>
                    <a:pt x="2376678" y="1065276"/>
                  </a:lnTo>
                  <a:lnTo>
                    <a:pt x="2423872" y="1058933"/>
                  </a:lnTo>
                  <a:lnTo>
                    <a:pt x="2466283" y="1041033"/>
                  </a:lnTo>
                  <a:lnTo>
                    <a:pt x="2502217" y="1013269"/>
                  </a:lnTo>
                  <a:lnTo>
                    <a:pt x="2529981" y="977335"/>
                  </a:lnTo>
                  <a:lnTo>
                    <a:pt x="2547881" y="934924"/>
                  </a:lnTo>
                  <a:lnTo>
                    <a:pt x="2554223" y="887730"/>
                  </a:lnTo>
                  <a:lnTo>
                    <a:pt x="2554223" y="177546"/>
                  </a:lnTo>
                  <a:lnTo>
                    <a:pt x="2547881" y="130351"/>
                  </a:lnTo>
                  <a:lnTo>
                    <a:pt x="2529981" y="87940"/>
                  </a:lnTo>
                  <a:lnTo>
                    <a:pt x="2502217" y="52006"/>
                  </a:lnTo>
                  <a:lnTo>
                    <a:pt x="2466283" y="24242"/>
                  </a:lnTo>
                  <a:lnTo>
                    <a:pt x="2423872" y="6342"/>
                  </a:lnTo>
                  <a:lnTo>
                    <a:pt x="23766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6761" y="1632966"/>
              <a:ext cx="2554605" cy="1065530"/>
            </a:xfrm>
            <a:custGeom>
              <a:avLst/>
              <a:gdLst/>
              <a:ahLst/>
              <a:cxnLst/>
              <a:rect l="l" t="t" r="r" b="b"/>
              <a:pathLst>
                <a:path w="2554604" h="1065530">
                  <a:moveTo>
                    <a:pt x="0" y="177546"/>
                  </a:moveTo>
                  <a:lnTo>
                    <a:pt x="6342" y="130351"/>
                  </a:lnTo>
                  <a:lnTo>
                    <a:pt x="24242" y="87940"/>
                  </a:lnTo>
                  <a:lnTo>
                    <a:pt x="52006" y="52006"/>
                  </a:lnTo>
                  <a:lnTo>
                    <a:pt x="87940" y="24242"/>
                  </a:lnTo>
                  <a:lnTo>
                    <a:pt x="130351" y="6342"/>
                  </a:lnTo>
                  <a:lnTo>
                    <a:pt x="177546" y="0"/>
                  </a:lnTo>
                  <a:lnTo>
                    <a:pt x="2376678" y="0"/>
                  </a:lnTo>
                  <a:lnTo>
                    <a:pt x="2423872" y="6342"/>
                  </a:lnTo>
                  <a:lnTo>
                    <a:pt x="2466283" y="24242"/>
                  </a:lnTo>
                  <a:lnTo>
                    <a:pt x="2502217" y="52006"/>
                  </a:lnTo>
                  <a:lnTo>
                    <a:pt x="2529981" y="87940"/>
                  </a:lnTo>
                  <a:lnTo>
                    <a:pt x="2547881" y="130351"/>
                  </a:lnTo>
                  <a:lnTo>
                    <a:pt x="2554223" y="177546"/>
                  </a:lnTo>
                  <a:lnTo>
                    <a:pt x="2554223" y="887730"/>
                  </a:lnTo>
                  <a:lnTo>
                    <a:pt x="2547881" y="934924"/>
                  </a:lnTo>
                  <a:lnTo>
                    <a:pt x="2529981" y="977335"/>
                  </a:lnTo>
                  <a:lnTo>
                    <a:pt x="2502217" y="1013269"/>
                  </a:lnTo>
                  <a:lnTo>
                    <a:pt x="2466283" y="1041033"/>
                  </a:lnTo>
                  <a:lnTo>
                    <a:pt x="2423872" y="1058933"/>
                  </a:lnTo>
                  <a:lnTo>
                    <a:pt x="2376678" y="1065276"/>
                  </a:lnTo>
                  <a:lnTo>
                    <a:pt x="177546" y="1065276"/>
                  </a:lnTo>
                  <a:lnTo>
                    <a:pt x="130351" y="1058933"/>
                  </a:lnTo>
                  <a:lnTo>
                    <a:pt x="87940" y="1041033"/>
                  </a:lnTo>
                  <a:lnTo>
                    <a:pt x="52006" y="1013269"/>
                  </a:lnTo>
                  <a:lnTo>
                    <a:pt x="24242" y="977335"/>
                  </a:lnTo>
                  <a:lnTo>
                    <a:pt x="6342" y="934924"/>
                  </a:lnTo>
                  <a:lnTo>
                    <a:pt x="0" y="887730"/>
                  </a:lnTo>
                  <a:lnTo>
                    <a:pt x="0" y="177546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4545" y="1821307"/>
            <a:ext cx="547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0" dirty="0">
                <a:latin typeface="Calibri"/>
                <a:cs typeface="Calibri"/>
              </a:rPr>
              <a:t>row,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col,</a:t>
            </a:r>
            <a:r>
              <a:rPr sz="1800" spc="-5" dirty="0">
                <a:latin typeface="Calibri"/>
                <a:cs typeface="Calibri"/>
              </a:rPr>
              <a:t> value,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matrixID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(col,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(matrixID,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row,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20620" y="2369946"/>
            <a:ext cx="2637155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1,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2,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5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8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6))</a:t>
            </a:r>
            <a:endParaRPr sz="1800">
              <a:latin typeface="Calibri"/>
              <a:cs typeface="Calibri"/>
            </a:endParaRPr>
          </a:p>
          <a:p>
            <a:pPr marL="182245">
              <a:lnSpc>
                <a:spcPts val="2080"/>
              </a:lnSpc>
            </a:pPr>
            <a:r>
              <a:rPr sz="1800" spc="-20" dirty="0">
                <a:solidFill>
                  <a:srgbClr val="CC0000"/>
                </a:solidFill>
                <a:latin typeface="Calibri"/>
                <a:cs typeface="Calibri"/>
              </a:rPr>
              <a:t>Key </a:t>
            </a:r>
            <a:r>
              <a:rPr sz="1800" dirty="0">
                <a:solidFill>
                  <a:srgbClr val="CC0000"/>
                </a:solidFill>
                <a:latin typeface="Calibri"/>
                <a:cs typeface="Calibri"/>
              </a:rPr>
              <a:t>=</a:t>
            </a:r>
            <a:r>
              <a:rPr sz="1800" spc="-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C0000"/>
                </a:solidFill>
                <a:latin typeface="Calibri"/>
                <a:cs typeface="Calibri"/>
              </a:rPr>
              <a:t>col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85569" y="4793742"/>
            <a:ext cx="2847340" cy="79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(B,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64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B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(B,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20))</a:t>
            </a:r>
            <a:endParaRPr sz="1800">
              <a:latin typeface="Calibri"/>
              <a:cs typeface="Calibri"/>
            </a:endParaRPr>
          </a:p>
          <a:p>
            <a:pPr marL="210820">
              <a:lnSpc>
                <a:spcPts val="1964"/>
              </a:lnSpc>
            </a:pPr>
            <a:r>
              <a:rPr sz="1800" spc="-20" dirty="0">
                <a:solidFill>
                  <a:srgbClr val="CC0000"/>
                </a:solidFill>
                <a:latin typeface="Calibri"/>
                <a:cs typeface="Calibri"/>
              </a:rPr>
              <a:t>Key</a:t>
            </a:r>
            <a:r>
              <a:rPr sz="1800" spc="-15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C0000"/>
                </a:solidFill>
                <a:latin typeface="Calibri"/>
                <a:cs typeface="Calibri"/>
              </a:rPr>
              <a:t>=</a:t>
            </a:r>
            <a:r>
              <a:rPr sz="1800" spc="-3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CC0000"/>
                </a:solidFill>
                <a:latin typeface="Calibri"/>
                <a:cs typeface="Calibri"/>
              </a:rPr>
              <a:t>row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0680" y="1647825"/>
            <a:ext cx="1567180" cy="91884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72795">
              <a:lnSpc>
                <a:spcPct val="100000"/>
              </a:lnSpc>
              <a:spcBef>
                <a:spcPts val="375"/>
              </a:spcBef>
            </a:pP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50092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246" y="3295853"/>
            <a:ext cx="11125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01306" y="3371215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(B,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7496" y="4529150"/>
            <a:ext cx="1112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99146" y="4590669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(B, </a:t>
            </a:r>
            <a:r>
              <a:rPr sz="1800" spc="-5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3464" y="925448"/>
            <a:ext cx="17456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03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Group </a:t>
            </a:r>
            <a:r>
              <a:rPr sz="1800" b="1" spc="-10" dirty="0">
                <a:latin typeface="Calibri"/>
                <a:cs typeface="Calibri"/>
              </a:rPr>
              <a:t>By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Intermediate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40738" y="1001648"/>
            <a:ext cx="3166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 marR="5080" indent="-5981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Mapping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Initial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representation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intermediate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keys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9245" y="3505961"/>
            <a:ext cx="166370" cy="533400"/>
          </a:xfrm>
          <a:custGeom>
            <a:avLst/>
            <a:gdLst/>
            <a:ahLst/>
            <a:cxnLst/>
            <a:rect l="l" t="t" r="r" b="b"/>
            <a:pathLst>
              <a:path w="166369" h="533400">
                <a:moveTo>
                  <a:pt x="0" y="83058"/>
                </a:moveTo>
                <a:lnTo>
                  <a:pt x="6530" y="50738"/>
                </a:lnTo>
                <a:lnTo>
                  <a:pt x="24336" y="24336"/>
                </a:lnTo>
                <a:lnTo>
                  <a:pt x="50738" y="6530"/>
                </a:lnTo>
                <a:lnTo>
                  <a:pt x="83058" y="0"/>
                </a:lnTo>
                <a:lnTo>
                  <a:pt x="115377" y="6530"/>
                </a:lnTo>
                <a:lnTo>
                  <a:pt x="141779" y="24336"/>
                </a:lnTo>
                <a:lnTo>
                  <a:pt x="159585" y="50738"/>
                </a:lnTo>
                <a:lnTo>
                  <a:pt x="166116" y="83058"/>
                </a:lnTo>
                <a:lnTo>
                  <a:pt x="166116" y="450342"/>
                </a:lnTo>
                <a:lnTo>
                  <a:pt x="159585" y="482661"/>
                </a:lnTo>
                <a:lnTo>
                  <a:pt x="141779" y="509063"/>
                </a:lnTo>
                <a:lnTo>
                  <a:pt x="115377" y="526869"/>
                </a:lnTo>
                <a:lnTo>
                  <a:pt x="83058" y="533400"/>
                </a:lnTo>
                <a:lnTo>
                  <a:pt x="50738" y="526869"/>
                </a:lnTo>
                <a:lnTo>
                  <a:pt x="24336" y="509063"/>
                </a:lnTo>
                <a:lnTo>
                  <a:pt x="6530" y="482661"/>
                </a:lnTo>
                <a:lnTo>
                  <a:pt x="0" y="450342"/>
                </a:lnTo>
                <a:lnTo>
                  <a:pt x="0" y="83058"/>
                </a:lnTo>
                <a:close/>
              </a:path>
            </a:pathLst>
          </a:custGeom>
          <a:ln w="190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8161" y="4844034"/>
            <a:ext cx="242570" cy="533400"/>
          </a:xfrm>
          <a:custGeom>
            <a:avLst/>
            <a:gdLst/>
            <a:ahLst/>
            <a:cxnLst/>
            <a:rect l="l" t="t" r="r" b="b"/>
            <a:pathLst>
              <a:path w="242569" h="533400">
                <a:moveTo>
                  <a:pt x="0" y="121158"/>
                </a:moveTo>
                <a:lnTo>
                  <a:pt x="9519" y="73991"/>
                </a:lnTo>
                <a:lnTo>
                  <a:pt x="35480" y="35480"/>
                </a:lnTo>
                <a:lnTo>
                  <a:pt x="73991" y="9519"/>
                </a:lnTo>
                <a:lnTo>
                  <a:pt x="121157" y="0"/>
                </a:lnTo>
                <a:lnTo>
                  <a:pt x="168324" y="9519"/>
                </a:lnTo>
                <a:lnTo>
                  <a:pt x="206835" y="35480"/>
                </a:lnTo>
                <a:lnTo>
                  <a:pt x="232796" y="73991"/>
                </a:lnTo>
                <a:lnTo>
                  <a:pt x="242315" y="121158"/>
                </a:lnTo>
                <a:lnTo>
                  <a:pt x="242315" y="412242"/>
                </a:lnTo>
                <a:lnTo>
                  <a:pt x="232796" y="459408"/>
                </a:lnTo>
                <a:lnTo>
                  <a:pt x="206835" y="497919"/>
                </a:lnTo>
                <a:lnTo>
                  <a:pt x="168324" y="523880"/>
                </a:lnTo>
                <a:lnTo>
                  <a:pt x="121157" y="533400"/>
                </a:lnTo>
                <a:lnTo>
                  <a:pt x="73991" y="523880"/>
                </a:lnTo>
                <a:lnTo>
                  <a:pt x="35480" y="497919"/>
                </a:lnTo>
                <a:lnTo>
                  <a:pt x="9519" y="459408"/>
                </a:lnTo>
                <a:lnTo>
                  <a:pt x="0" y="412242"/>
                </a:lnTo>
                <a:lnTo>
                  <a:pt x="0" y="121158"/>
                </a:lnTo>
                <a:close/>
              </a:path>
            </a:pathLst>
          </a:custGeom>
          <a:ln w="190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1316" y="263931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42719" y="263931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5220" y="3110560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74826" y="3096844"/>
            <a:ext cx="485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1316" y="3555314"/>
            <a:ext cx="828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5	0	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1719" y="2259965"/>
            <a:ext cx="15811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22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  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1322" y="2650998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40" h="1260475">
                <a:moveTo>
                  <a:pt x="91440" y="0"/>
                </a:moveTo>
                <a:lnTo>
                  <a:pt x="0" y="0"/>
                </a:lnTo>
                <a:lnTo>
                  <a:pt x="0" y="1260347"/>
                </a:lnTo>
                <a:lnTo>
                  <a:pt x="91440" y="1260347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4761" y="2650998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40" h="1260475">
                <a:moveTo>
                  <a:pt x="0" y="0"/>
                </a:moveTo>
                <a:lnTo>
                  <a:pt x="91440" y="0"/>
                </a:lnTo>
                <a:lnTo>
                  <a:pt x="91440" y="1260347"/>
                </a:lnTo>
                <a:lnTo>
                  <a:pt x="0" y="1260347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5375" y="5130546"/>
            <a:ext cx="204303" cy="148717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000861" y="5551119"/>
            <a:ext cx="5121910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Calibri"/>
              <a:cs typeface="Calibri"/>
            </a:endParaRPr>
          </a:p>
          <a:p>
            <a:pPr marL="11049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Group values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baseline="-20833" dirty="0">
                <a:latin typeface="Calibri"/>
                <a:cs typeface="Calibri"/>
              </a:rPr>
              <a:t>i,k</a:t>
            </a:r>
            <a:r>
              <a:rPr sz="1800" spc="209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7" baseline="-20833" dirty="0">
                <a:latin typeface="Calibri"/>
                <a:cs typeface="Calibri"/>
              </a:rPr>
              <a:t>k,j</a:t>
            </a:r>
            <a:r>
              <a:rPr sz="1800" spc="217" baseline="-20833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according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25" dirty="0">
                <a:latin typeface="Calibri"/>
                <a:cs typeface="Calibri"/>
              </a:rPr>
              <a:t>key</a:t>
            </a:r>
            <a:r>
              <a:rPr sz="1800" dirty="0">
                <a:latin typeface="Calibri"/>
                <a:cs typeface="Calibri"/>
              </a:rPr>
              <a:t> 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71168" y="4052316"/>
            <a:ext cx="154305" cy="82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46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  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99922" y="4572761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40" h="1260475">
                <a:moveTo>
                  <a:pt x="91440" y="0"/>
                </a:moveTo>
                <a:lnTo>
                  <a:pt x="0" y="0"/>
                </a:lnTo>
                <a:lnTo>
                  <a:pt x="0" y="1260348"/>
                </a:lnTo>
                <a:lnTo>
                  <a:pt x="91440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6161" y="4572761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40" h="1260475">
                <a:moveTo>
                  <a:pt x="0" y="0"/>
                </a:moveTo>
                <a:lnTo>
                  <a:pt x="91440" y="0"/>
                </a:lnTo>
                <a:lnTo>
                  <a:pt x="91440" y="1260348"/>
                </a:lnTo>
                <a:lnTo>
                  <a:pt x="0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217931"/>
            <a:ext cx="7138034" cy="843915"/>
            <a:chOff x="387095" y="217931"/>
            <a:chExt cx="7138034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217931"/>
              <a:ext cx="1965198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659" y="217931"/>
              <a:ext cx="616457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779" y="217931"/>
              <a:ext cx="3064001" cy="8435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3148" y="217931"/>
              <a:ext cx="614934" cy="8435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7448" y="217931"/>
              <a:ext cx="2797302" cy="8435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2140" y="303987"/>
            <a:ext cx="66687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Group</a:t>
            </a:r>
            <a:r>
              <a:rPr sz="3000" spc="-95" dirty="0"/>
              <a:t> </a:t>
            </a:r>
            <a:r>
              <a:rPr sz="3000" spc="-15" dirty="0"/>
              <a:t>by</a:t>
            </a:r>
            <a:r>
              <a:rPr sz="3000" spc="-65" dirty="0"/>
              <a:t> </a:t>
            </a:r>
            <a:r>
              <a:rPr sz="3000" dirty="0"/>
              <a:t>-</a:t>
            </a:r>
            <a:r>
              <a:rPr sz="3000" spc="-45" dirty="0"/>
              <a:t> </a:t>
            </a:r>
            <a:r>
              <a:rPr sz="3000" spc="-35" dirty="0"/>
              <a:t>Reduce</a:t>
            </a:r>
            <a:r>
              <a:rPr sz="3000" spc="-85" dirty="0"/>
              <a:t> </a:t>
            </a:r>
            <a:r>
              <a:rPr sz="3000" spc="-10" dirty="0"/>
              <a:t>of</a:t>
            </a:r>
            <a:r>
              <a:rPr sz="3000" spc="-45" dirty="0"/>
              <a:t> </a:t>
            </a:r>
            <a:r>
              <a:rPr sz="3000" spc="-40" dirty="0"/>
              <a:t>Matrix-Vector</a:t>
            </a:r>
            <a:r>
              <a:rPr sz="3000" spc="-70" dirty="0"/>
              <a:t> </a:t>
            </a:r>
            <a:r>
              <a:rPr sz="3000" spc="-20" dirty="0"/>
              <a:t>Multiply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3514090" y="6145479"/>
            <a:ext cx="2811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Generate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10" dirty="0">
                <a:latin typeface="Calibri"/>
                <a:cs typeface="Calibri"/>
              </a:rPr>
              <a:t> products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baseline="-20833" dirty="0">
                <a:latin typeface="Calibri"/>
                <a:cs typeface="Calibri"/>
              </a:rPr>
              <a:t>i,k</a:t>
            </a:r>
            <a:r>
              <a:rPr sz="1800" spc="195" baseline="-20833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·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7" baseline="-20833" dirty="0">
                <a:latin typeface="Calibri"/>
                <a:cs typeface="Calibri"/>
              </a:rPr>
              <a:t>k,j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00440" y="2780984"/>
            <a:ext cx="2779395" cy="1130300"/>
            <a:chOff x="3000440" y="2780984"/>
            <a:chExt cx="2779395" cy="1130300"/>
          </a:xfrm>
        </p:grpSpPr>
        <p:sp>
          <p:nvSpPr>
            <p:cNvPr id="11" name="object 11"/>
            <p:cNvSpPr/>
            <p:nvPr/>
          </p:nvSpPr>
          <p:spPr>
            <a:xfrm>
              <a:off x="3024378" y="2804921"/>
              <a:ext cx="2731135" cy="1082040"/>
            </a:xfrm>
            <a:custGeom>
              <a:avLst/>
              <a:gdLst/>
              <a:ahLst/>
              <a:cxnLst/>
              <a:rect l="l" t="t" r="r" b="b"/>
              <a:pathLst>
                <a:path w="2731135" h="1082039">
                  <a:moveTo>
                    <a:pt x="2550668" y="0"/>
                  </a:moveTo>
                  <a:lnTo>
                    <a:pt x="180340" y="0"/>
                  </a:lnTo>
                  <a:lnTo>
                    <a:pt x="132409" y="6444"/>
                  </a:lnTo>
                  <a:lnTo>
                    <a:pt x="89332" y="24628"/>
                  </a:lnTo>
                  <a:lnTo>
                    <a:pt x="52832" y="52831"/>
                  </a:lnTo>
                  <a:lnTo>
                    <a:pt x="24628" y="89332"/>
                  </a:lnTo>
                  <a:lnTo>
                    <a:pt x="6444" y="132409"/>
                  </a:lnTo>
                  <a:lnTo>
                    <a:pt x="0" y="180339"/>
                  </a:lnTo>
                  <a:lnTo>
                    <a:pt x="0" y="901700"/>
                  </a:lnTo>
                  <a:lnTo>
                    <a:pt x="6444" y="949630"/>
                  </a:lnTo>
                  <a:lnTo>
                    <a:pt x="24628" y="992707"/>
                  </a:lnTo>
                  <a:lnTo>
                    <a:pt x="52831" y="1029207"/>
                  </a:lnTo>
                  <a:lnTo>
                    <a:pt x="89332" y="1057411"/>
                  </a:lnTo>
                  <a:lnTo>
                    <a:pt x="132409" y="1075595"/>
                  </a:lnTo>
                  <a:lnTo>
                    <a:pt x="180340" y="1082039"/>
                  </a:lnTo>
                  <a:lnTo>
                    <a:pt x="2550668" y="1082039"/>
                  </a:lnTo>
                  <a:lnTo>
                    <a:pt x="2598598" y="1075595"/>
                  </a:lnTo>
                  <a:lnTo>
                    <a:pt x="2641675" y="1057411"/>
                  </a:lnTo>
                  <a:lnTo>
                    <a:pt x="2678176" y="1029207"/>
                  </a:lnTo>
                  <a:lnTo>
                    <a:pt x="2706379" y="992707"/>
                  </a:lnTo>
                  <a:lnTo>
                    <a:pt x="2724563" y="949630"/>
                  </a:lnTo>
                  <a:lnTo>
                    <a:pt x="2731008" y="901700"/>
                  </a:lnTo>
                  <a:lnTo>
                    <a:pt x="2731008" y="180339"/>
                  </a:lnTo>
                  <a:lnTo>
                    <a:pt x="2724563" y="132409"/>
                  </a:lnTo>
                  <a:lnTo>
                    <a:pt x="2706379" y="89332"/>
                  </a:lnTo>
                  <a:lnTo>
                    <a:pt x="2678176" y="52831"/>
                  </a:lnTo>
                  <a:lnTo>
                    <a:pt x="2641675" y="24628"/>
                  </a:lnTo>
                  <a:lnTo>
                    <a:pt x="2598598" y="6444"/>
                  </a:lnTo>
                  <a:lnTo>
                    <a:pt x="2550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4378" y="2804921"/>
              <a:ext cx="2731135" cy="1082040"/>
            </a:xfrm>
            <a:custGeom>
              <a:avLst/>
              <a:gdLst/>
              <a:ahLst/>
              <a:cxnLst/>
              <a:rect l="l" t="t" r="r" b="b"/>
              <a:pathLst>
                <a:path w="2731135" h="1082039">
                  <a:moveTo>
                    <a:pt x="0" y="180339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2" y="52831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40" y="0"/>
                  </a:lnTo>
                  <a:lnTo>
                    <a:pt x="2550668" y="0"/>
                  </a:lnTo>
                  <a:lnTo>
                    <a:pt x="2598598" y="6444"/>
                  </a:lnTo>
                  <a:lnTo>
                    <a:pt x="2641675" y="24628"/>
                  </a:lnTo>
                  <a:lnTo>
                    <a:pt x="2678176" y="52831"/>
                  </a:lnTo>
                  <a:lnTo>
                    <a:pt x="2706379" y="89332"/>
                  </a:lnTo>
                  <a:lnTo>
                    <a:pt x="2724563" y="132409"/>
                  </a:lnTo>
                  <a:lnTo>
                    <a:pt x="2731008" y="180339"/>
                  </a:lnTo>
                  <a:lnTo>
                    <a:pt x="2731008" y="901700"/>
                  </a:lnTo>
                  <a:lnTo>
                    <a:pt x="2724563" y="949630"/>
                  </a:lnTo>
                  <a:lnTo>
                    <a:pt x="2706379" y="992707"/>
                  </a:lnTo>
                  <a:lnTo>
                    <a:pt x="2678176" y="1029207"/>
                  </a:lnTo>
                  <a:lnTo>
                    <a:pt x="2641675" y="1057411"/>
                  </a:lnTo>
                  <a:lnTo>
                    <a:pt x="2598598" y="1075595"/>
                  </a:lnTo>
                  <a:lnTo>
                    <a:pt x="2550668" y="1082039"/>
                  </a:lnTo>
                  <a:lnTo>
                    <a:pt x="180340" y="1082039"/>
                  </a:lnTo>
                  <a:lnTo>
                    <a:pt x="132409" y="1075595"/>
                  </a:lnTo>
                  <a:lnTo>
                    <a:pt x="89332" y="1057411"/>
                  </a:lnTo>
                  <a:lnTo>
                    <a:pt x="52831" y="1029207"/>
                  </a:lnTo>
                  <a:lnTo>
                    <a:pt x="24628" y="992707"/>
                  </a:lnTo>
                  <a:lnTo>
                    <a:pt x="6444" y="949630"/>
                  </a:lnTo>
                  <a:lnTo>
                    <a:pt x="0" y="901700"/>
                  </a:lnTo>
                  <a:lnTo>
                    <a:pt x="0" y="180339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00440" y="4221164"/>
            <a:ext cx="2779395" cy="1137920"/>
            <a:chOff x="3000440" y="4221164"/>
            <a:chExt cx="2779395" cy="1137920"/>
          </a:xfrm>
        </p:grpSpPr>
        <p:sp>
          <p:nvSpPr>
            <p:cNvPr id="14" name="object 14"/>
            <p:cNvSpPr/>
            <p:nvPr/>
          </p:nvSpPr>
          <p:spPr>
            <a:xfrm>
              <a:off x="3024378" y="4245102"/>
              <a:ext cx="2731135" cy="1089660"/>
            </a:xfrm>
            <a:custGeom>
              <a:avLst/>
              <a:gdLst/>
              <a:ahLst/>
              <a:cxnLst/>
              <a:rect l="l" t="t" r="r" b="b"/>
              <a:pathLst>
                <a:path w="2731135" h="1089660">
                  <a:moveTo>
                    <a:pt x="2549398" y="0"/>
                  </a:moveTo>
                  <a:lnTo>
                    <a:pt x="181610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10" y="1089660"/>
                  </a:lnTo>
                  <a:lnTo>
                    <a:pt x="2549398" y="1089660"/>
                  </a:lnTo>
                  <a:lnTo>
                    <a:pt x="2597687" y="1083174"/>
                  </a:lnTo>
                  <a:lnTo>
                    <a:pt x="2641073" y="1064871"/>
                  </a:lnTo>
                  <a:lnTo>
                    <a:pt x="2677826" y="1036478"/>
                  </a:lnTo>
                  <a:lnTo>
                    <a:pt x="2706219" y="999725"/>
                  </a:lnTo>
                  <a:lnTo>
                    <a:pt x="2724522" y="956339"/>
                  </a:lnTo>
                  <a:lnTo>
                    <a:pt x="2731008" y="908050"/>
                  </a:lnTo>
                  <a:lnTo>
                    <a:pt x="2731008" y="181610"/>
                  </a:lnTo>
                  <a:lnTo>
                    <a:pt x="2724522" y="133320"/>
                  </a:lnTo>
                  <a:lnTo>
                    <a:pt x="2706219" y="89934"/>
                  </a:lnTo>
                  <a:lnTo>
                    <a:pt x="2677826" y="53181"/>
                  </a:lnTo>
                  <a:lnTo>
                    <a:pt x="2641073" y="24788"/>
                  </a:lnTo>
                  <a:lnTo>
                    <a:pt x="2597687" y="6485"/>
                  </a:lnTo>
                  <a:lnTo>
                    <a:pt x="25493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4378" y="4245102"/>
              <a:ext cx="2731135" cy="1089660"/>
            </a:xfrm>
            <a:custGeom>
              <a:avLst/>
              <a:gdLst/>
              <a:ahLst/>
              <a:cxnLst/>
              <a:rect l="l" t="t" r="r" b="b"/>
              <a:pathLst>
                <a:path w="2731135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10" y="0"/>
                  </a:lnTo>
                  <a:lnTo>
                    <a:pt x="2549398" y="0"/>
                  </a:lnTo>
                  <a:lnTo>
                    <a:pt x="2597687" y="6485"/>
                  </a:lnTo>
                  <a:lnTo>
                    <a:pt x="2641073" y="24788"/>
                  </a:lnTo>
                  <a:lnTo>
                    <a:pt x="2677826" y="53181"/>
                  </a:lnTo>
                  <a:lnTo>
                    <a:pt x="2706219" y="89934"/>
                  </a:lnTo>
                  <a:lnTo>
                    <a:pt x="2724522" y="133320"/>
                  </a:lnTo>
                  <a:lnTo>
                    <a:pt x="2731008" y="181610"/>
                  </a:lnTo>
                  <a:lnTo>
                    <a:pt x="2731008" y="908050"/>
                  </a:lnTo>
                  <a:lnTo>
                    <a:pt x="2724522" y="956339"/>
                  </a:lnTo>
                  <a:lnTo>
                    <a:pt x="2706219" y="999725"/>
                  </a:lnTo>
                  <a:lnTo>
                    <a:pt x="2677826" y="1036478"/>
                  </a:lnTo>
                  <a:lnTo>
                    <a:pt x="2641073" y="1064871"/>
                  </a:lnTo>
                  <a:lnTo>
                    <a:pt x="2597687" y="1083174"/>
                  </a:lnTo>
                  <a:lnTo>
                    <a:pt x="2549398" y="1089660"/>
                  </a:lnTo>
                  <a:lnTo>
                    <a:pt x="181610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00440" y="1424624"/>
            <a:ext cx="2779395" cy="1038860"/>
            <a:chOff x="3000440" y="1424624"/>
            <a:chExt cx="2779395" cy="1038860"/>
          </a:xfrm>
        </p:grpSpPr>
        <p:sp>
          <p:nvSpPr>
            <p:cNvPr id="17" name="object 17"/>
            <p:cNvSpPr/>
            <p:nvPr/>
          </p:nvSpPr>
          <p:spPr>
            <a:xfrm>
              <a:off x="3024378" y="1448561"/>
              <a:ext cx="2731135" cy="990600"/>
            </a:xfrm>
            <a:custGeom>
              <a:avLst/>
              <a:gdLst/>
              <a:ahLst/>
              <a:cxnLst/>
              <a:rect l="l" t="t" r="r" b="b"/>
              <a:pathLst>
                <a:path w="2731135" h="990600">
                  <a:moveTo>
                    <a:pt x="2565908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2565908" y="990600"/>
                  </a:lnTo>
                  <a:lnTo>
                    <a:pt x="2609799" y="984702"/>
                  </a:lnTo>
                  <a:lnTo>
                    <a:pt x="2649238" y="968059"/>
                  </a:lnTo>
                  <a:lnTo>
                    <a:pt x="2682652" y="942244"/>
                  </a:lnTo>
                  <a:lnTo>
                    <a:pt x="2708467" y="908830"/>
                  </a:lnTo>
                  <a:lnTo>
                    <a:pt x="2725110" y="869391"/>
                  </a:lnTo>
                  <a:lnTo>
                    <a:pt x="2731008" y="825500"/>
                  </a:lnTo>
                  <a:lnTo>
                    <a:pt x="2731008" y="165100"/>
                  </a:lnTo>
                  <a:lnTo>
                    <a:pt x="2725110" y="121208"/>
                  </a:lnTo>
                  <a:lnTo>
                    <a:pt x="2708467" y="81769"/>
                  </a:lnTo>
                  <a:lnTo>
                    <a:pt x="2682652" y="48355"/>
                  </a:lnTo>
                  <a:lnTo>
                    <a:pt x="2649238" y="22540"/>
                  </a:lnTo>
                  <a:lnTo>
                    <a:pt x="2609799" y="5897"/>
                  </a:lnTo>
                  <a:lnTo>
                    <a:pt x="2565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24378" y="1448561"/>
              <a:ext cx="2731135" cy="990600"/>
            </a:xfrm>
            <a:custGeom>
              <a:avLst/>
              <a:gdLst/>
              <a:ahLst/>
              <a:cxnLst/>
              <a:rect l="l" t="t" r="r" b="b"/>
              <a:pathLst>
                <a:path w="2731135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2565908" y="0"/>
                  </a:lnTo>
                  <a:lnTo>
                    <a:pt x="2609799" y="5897"/>
                  </a:lnTo>
                  <a:lnTo>
                    <a:pt x="2649238" y="22540"/>
                  </a:lnTo>
                  <a:lnTo>
                    <a:pt x="2682652" y="48355"/>
                  </a:lnTo>
                  <a:lnTo>
                    <a:pt x="2708467" y="81769"/>
                  </a:lnTo>
                  <a:lnTo>
                    <a:pt x="2725110" y="121208"/>
                  </a:lnTo>
                  <a:lnTo>
                    <a:pt x="2731008" y="165100"/>
                  </a:lnTo>
                  <a:lnTo>
                    <a:pt x="2731008" y="825500"/>
                  </a:lnTo>
                  <a:lnTo>
                    <a:pt x="2725110" y="869391"/>
                  </a:lnTo>
                  <a:lnTo>
                    <a:pt x="2708467" y="908830"/>
                  </a:lnTo>
                  <a:lnTo>
                    <a:pt x="2682652" y="942244"/>
                  </a:lnTo>
                  <a:lnTo>
                    <a:pt x="2649238" y="968059"/>
                  </a:lnTo>
                  <a:lnTo>
                    <a:pt x="2609799" y="984702"/>
                  </a:lnTo>
                  <a:lnTo>
                    <a:pt x="2565908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78884" y="1811223"/>
            <a:ext cx="2235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4278" y="4618482"/>
            <a:ext cx="223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88404" y="3064002"/>
            <a:ext cx="19583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2x10=20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latin typeface="Calibri"/>
                <a:cs typeface="Calibri"/>
              </a:rPr>
              <a:t>2,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3x10=30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08521" y="4412056"/>
            <a:ext cx="20745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4x20=80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66"/>
                </a:solidFill>
                <a:latin typeface="Calibri"/>
                <a:cs typeface="Calibri"/>
              </a:rPr>
              <a:t>6x20=120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64001" y="1495425"/>
            <a:ext cx="1729739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5355">
              <a:lnSpc>
                <a:spcPts val="2110"/>
              </a:lnSpc>
              <a:spcBef>
                <a:spcPts val="100"/>
              </a:spcBef>
            </a:pP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50092"/>
                </a:solidFill>
                <a:latin typeface="Arial MT"/>
                <a:cs typeface="Arial MT"/>
              </a:rPr>
              <a:t>=</a:t>
            </a:r>
            <a:r>
              <a:rPr sz="1800" spc="-45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10"/>
              </a:lnSpc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4001" y="2030984"/>
            <a:ext cx="1111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657" y="3160267"/>
            <a:ext cx="1112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80257" y="2831388"/>
            <a:ext cx="2689860" cy="8255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61594" algn="ctr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Key</a:t>
            </a:r>
            <a:r>
              <a:rPr sz="1800" spc="-30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50092"/>
                </a:solidFill>
                <a:latin typeface="Arial MT"/>
                <a:cs typeface="Arial MT"/>
              </a:rPr>
              <a:t>=</a:t>
            </a:r>
            <a:r>
              <a:rPr sz="1800" spc="-30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2700" spc="-15" baseline="-26234" dirty="0">
                <a:latin typeface="Calibri"/>
                <a:cs typeface="Calibri"/>
              </a:rPr>
              <a:t>(</a:t>
            </a:r>
            <a:r>
              <a:rPr sz="2700" spc="-7" baseline="-26234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2700" baseline="-26234" dirty="0">
                <a:latin typeface="Calibri"/>
                <a:cs typeface="Calibri"/>
              </a:rPr>
              <a:t>,</a:t>
            </a:r>
            <a:r>
              <a:rPr sz="2700" spc="22" baseline="-26234" dirty="0">
                <a:latin typeface="Calibri"/>
                <a:cs typeface="Calibri"/>
              </a:rPr>
              <a:t> </a:t>
            </a:r>
            <a:r>
              <a:rPr sz="2700" spc="-7" baseline="-26234" dirty="0">
                <a:latin typeface="Calibri"/>
                <a:cs typeface="Calibri"/>
              </a:rPr>
              <a:t>(</a:t>
            </a:r>
            <a:r>
              <a:rPr sz="2700" spc="7" baseline="-26234" dirty="0">
                <a:latin typeface="Calibri"/>
                <a:cs typeface="Calibri"/>
              </a:rPr>
              <a:t>A</a:t>
            </a:r>
            <a:r>
              <a:rPr sz="2700" baseline="-26234" dirty="0">
                <a:latin typeface="Calibri"/>
                <a:cs typeface="Calibri"/>
              </a:rPr>
              <a:t>,</a:t>
            </a:r>
            <a:r>
              <a:rPr sz="2700" spc="7" baseline="-26234" dirty="0">
                <a:latin typeface="Calibri"/>
                <a:cs typeface="Calibri"/>
              </a:rPr>
              <a:t> </a:t>
            </a:r>
            <a:r>
              <a:rPr sz="2700" baseline="-26234" dirty="0">
                <a:latin typeface="Calibri"/>
                <a:cs typeface="Calibri"/>
              </a:rPr>
              <a:t>2, 3</a:t>
            </a:r>
            <a:r>
              <a:rPr sz="2700" spc="-15" baseline="-26234" dirty="0">
                <a:latin typeface="Calibri"/>
                <a:cs typeface="Calibri"/>
              </a:rPr>
              <a:t>)</a:t>
            </a:r>
            <a:r>
              <a:rPr sz="2700" baseline="-26234" dirty="0">
                <a:latin typeface="Calibri"/>
                <a:cs typeface="Calibri"/>
              </a:rPr>
              <a:t>) </a:t>
            </a:r>
            <a:r>
              <a:rPr sz="2700" spc="-202" baseline="-26234" dirty="0">
                <a:latin typeface="Calibri"/>
                <a:cs typeface="Calibri"/>
              </a:rPr>
              <a:t> </a:t>
            </a:r>
            <a:r>
              <a:rPr sz="4500" baseline="-8333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r>
              <a:rPr sz="4500" spc="-405" baseline="-8333" dirty="0">
                <a:solidFill>
                  <a:srgbClr val="0099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3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10" dirty="0">
                <a:latin typeface="Calibri"/>
                <a:cs typeface="Calibri"/>
              </a:rPr>
              <a:t>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0785" y="4706873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(B,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85592" y="4297171"/>
            <a:ext cx="1707514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D50092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D50092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D50092"/>
                </a:solidFill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85592" y="4848859"/>
            <a:ext cx="1111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166" y="282625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58594" y="282625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1070" y="329737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0675" y="3283661"/>
            <a:ext cx="485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7166" y="3742435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5	0	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4580" y="2284807"/>
            <a:ext cx="187960" cy="85534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7735" y="3337178"/>
            <a:ext cx="204327" cy="148717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166366" y="3757421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23897" y="2356865"/>
            <a:ext cx="154305" cy="72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28099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  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94510" y="3301746"/>
            <a:ext cx="14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0362" y="2838450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40" h="1259204">
                <a:moveTo>
                  <a:pt x="91439" y="0"/>
                </a:moveTo>
                <a:lnTo>
                  <a:pt x="0" y="0"/>
                </a:lnTo>
                <a:lnTo>
                  <a:pt x="0" y="1258824"/>
                </a:lnTo>
                <a:lnTo>
                  <a:pt x="91439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2486" y="2838450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39" y="0"/>
                </a:lnTo>
                <a:lnTo>
                  <a:pt x="91439" y="1258824"/>
                </a:lnTo>
                <a:lnTo>
                  <a:pt x="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72817" y="2829305"/>
            <a:ext cx="93345" cy="1259205"/>
          </a:xfrm>
          <a:custGeom>
            <a:avLst/>
            <a:gdLst/>
            <a:ahLst/>
            <a:cxnLst/>
            <a:rect l="l" t="t" r="r" b="b"/>
            <a:pathLst>
              <a:path w="93344" h="1259204">
                <a:moveTo>
                  <a:pt x="92963" y="0"/>
                </a:moveTo>
                <a:lnTo>
                  <a:pt x="0" y="0"/>
                </a:lnTo>
                <a:lnTo>
                  <a:pt x="0" y="1258824"/>
                </a:lnTo>
                <a:lnTo>
                  <a:pt x="92963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09266" y="2829305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39" y="0"/>
                </a:lnTo>
                <a:lnTo>
                  <a:pt x="91439" y="1258824"/>
                </a:lnTo>
                <a:lnTo>
                  <a:pt x="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095" y="274320"/>
            <a:ext cx="6852920" cy="843915"/>
            <a:chOff x="387095" y="274320"/>
            <a:chExt cx="685292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95" y="274320"/>
              <a:ext cx="2097786" cy="8435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4248" y="274320"/>
              <a:ext cx="616457" cy="8435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3891" y="274320"/>
              <a:ext cx="2643378" cy="8435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636" y="274320"/>
              <a:ext cx="614934" cy="8435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40936" y="274320"/>
              <a:ext cx="2798825" cy="84353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2444" y="360679"/>
            <a:ext cx="6380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Aggregate</a:t>
            </a:r>
            <a:r>
              <a:rPr sz="3000" spc="-90" dirty="0"/>
              <a:t> </a:t>
            </a:r>
            <a:r>
              <a:rPr sz="3000" dirty="0"/>
              <a:t>-</a:t>
            </a:r>
            <a:r>
              <a:rPr sz="3000" spc="-35" dirty="0"/>
              <a:t> </a:t>
            </a:r>
            <a:r>
              <a:rPr sz="3000" spc="-20" dirty="0"/>
              <a:t>Map</a:t>
            </a:r>
            <a:r>
              <a:rPr sz="3000" spc="-90" dirty="0"/>
              <a:t> </a:t>
            </a:r>
            <a:r>
              <a:rPr sz="3000" spc="-10" dirty="0"/>
              <a:t>of</a:t>
            </a:r>
            <a:r>
              <a:rPr sz="3000" spc="-65" dirty="0"/>
              <a:t> </a:t>
            </a:r>
            <a:r>
              <a:rPr sz="3000" spc="-40" dirty="0"/>
              <a:t>Matrix-Vector</a:t>
            </a:r>
            <a:r>
              <a:rPr sz="3000" spc="-80" dirty="0"/>
              <a:t> </a:t>
            </a:r>
            <a:r>
              <a:rPr sz="3000" spc="-20" dirty="0"/>
              <a:t>Multiply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1668526" y="6186627"/>
            <a:ext cx="48463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Calibri"/>
                <a:cs typeface="Calibri"/>
              </a:rPr>
              <a:t>Group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products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</a:t>
            </a:r>
            <a:r>
              <a:rPr sz="1650" spc="-7" baseline="-20202" dirty="0">
                <a:latin typeface="Calibri"/>
                <a:cs typeface="Calibri"/>
              </a:rPr>
              <a:t>i,k</a:t>
            </a:r>
            <a:r>
              <a:rPr sz="1650" spc="217" baseline="-20202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· </a:t>
            </a:r>
            <a:r>
              <a:rPr sz="1700" spc="5" dirty="0">
                <a:latin typeface="Calibri"/>
                <a:cs typeface="Calibri"/>
              </a:rPr>
              <a:t>b</a:t>
            </a:r>
            <a:r>
              <a:rPr sz="1650" spc="7" baseline="-20202" dirty="0">
                <a:latin typeface="Calibri"/>
                <a:cs typeface="Calibri"/>
              </a:rPr>
              <a:t>k,j</a:t>
            </a:r>
            <a:r>
              <a:rPr sz="1650" spc="209" baseline="-20202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with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matching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values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of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j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91632" y="2354072"/>
            <a:ext cx="2821940" cy="490220"/>
            <a:chOff x="5691632" y="2354072"/>
            <a:chExt cx="2821940" cy="490220"/>
          </a:xfrm>
        </p:grpSpPr>
        <p:sp>
          <p:nvSpPr>
            <p:cNvPr id="11" name="object 11"/>
            <p:cNvSpPr/>
            <p:nvPr/>
          </p:nvSpPr>
          <p:spPr>
            <a:xfrm>
              <a:off x="5715762" y="2378202"/>
              <a:ext cx="2773680" cy="441959"/>
            </a:xfrm>
            <a:custGeom>
              <a:avLst/>
              <a:gdLst/>
              <a:ahLst/>
              <a:cxnLst/>
              <a:rect l="l" t="t" r="r" b="b"/>
              <a:pathLst>
                <a:path w="2773679" h="441960">
                  <a:moveTo>
                    <a:pt x="2700019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90" y="21589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89" y="420369"/>
                  </a:lnTo>
                  <a:lnTo>
                    <a:pt x="45005" y="436165"/>
                  </a:lnTo>
                  <a:lnTo>
                    <a:pt x="73660" y="441960"/>
                  </a:lnTo>
                  <a:lnTo>
                    <a:pt x="2700019" y="441960"/>
                  </a:lnTo>
                  <a:lnTo>
                    <a:pt x="2728674" y="436165"/>
                  </a:lnTo>
                  <a:lnTo>
                    <a:pt x="2752090" y="420370"/>
                  </a:lnTo>
                  <a:lnTo>
                    <a:pt x="2767885" y="396954"/>
                  </a:lnTo>
                  <a:lnTo>
                    <a:pt x="2773680" y="368300"/>
                  </a:lnTo>
                  <a:lnTo>
                    <a:pt x="2773680" y="73660"/>
                  </a:lnTo>
                  <a:lnTo>
                    <a:pt x="2767885" y="45005"/>
                  </a:lnTo>
                  <a:lnTo>
                    <a:pt x="2752090" y="21590"/>
                  </a:lnTo>
                  <a:lnTo>
                    <a:pt x="2728674" y="5794"/>
                  </a:lnTo>
                  <a:lnTo>
                    <a:pt x="2700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5762" y="2378202"/>
              <a:ext cx="2773680" cy="441959"/>
            </a:xfrm>
            <a:custGeom>
              <a:avLst/>
              <a:gdLst/>
              <a:ahLst/>
              <a:cxnLst/>
              <a:rect l="l" t="t" r="r" b="b"/>
              <a:pathLst>
                <a:path w="2773679" h="441960">
                  <a:moveTo>
                    <a:pt x="0" y="73660"/>
                  </a:move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2700019" y="0"/>
                  </a:lnTo>
                  <a:lnTo>
                    <a:pt x="2728674" y="5794"/>
                  </a:lnTo>
                  <a:lnTo>
                    <a:pt x="2752090" y="21590"/>
                  </a:lnTo>
                  <a:lnTo>
                    <a:pt x="2767885" y="45005"/>
                  </a:lnTo>
                  <a:lnTo>
                    <a:pt x="2773680" y="73660"/>
                  </a:lnTo>
                  <a:lnTo>
                    <a:pt x="2773680" y="368300"/>
                  </a:lnTo>
                  <a:lnTo>
                    <a:pt x="2767885" y="396954"/>
                  </a:lnTo>
                  <a:lnTo>
                    <a:pt x="2752090" y="420370"/>
                  </a:lnTo>
                  <a:lnTo>
                    <a:pt x="2728674" y="436165"/>
                  </a:lnTo>
                  <a:lnTo>
                    <a:pt x="2700019" y="441960"/>
                  </a:lnTo>
                  <a:lnTo>
                    <a:pt x="73660" y="441960"/>
                  </a:lnTo>
                  <a:lnTo>
                    <a:pt x="45005" y="436165"/>
                  </a:lnTo>
                  <a:lnTo>
                    <a:pt x="21589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770626" y="2429383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=</a:t>
            </a:r>
            <a:r>
              <a:rPr sz="1800" spc="-5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1,1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91632" y="2873755"/>
            <a:ext cx="2821940" cy="732790"/>
            <a:chOff x="5691632" y="2873755"/>
            <a:chExt cx="2821940" cy="732790"/>
          </a:xfrm>
        </p:grpSpPr>
        <p:sp>
          <p:nvSpPr>
            <p:cNvPr id="15" name="object 15"/>
            <p:cNvSpPr/>
            <p:nvPr/>
          </p:nvSpPr>
          <p:spPr>
            <a:xfrm>
              <a:off x="5715762" y="2897885"/>
              <a:ext cx="2773680" cy="684530"/>
            </a:xfrm>
            <a:custGeom>
              <a:avLst/>
              <a:gdLst/>
              <a:ahLst/>
              <a:cxnLst/>
              <a:rect l="l" t="t" r="r" b="b"/>
              <a:pathLst>
                <a:path w="2773679" h="684529">
                  <a:moveTo>
                    <a:pt x="2659634" y="0"/>
                  </a:moveTo>
                  <a:lnTo>
                    <a:pt x="114046" y="0"/>
                  </a:lnTo>
                  <a:lnTo>
                    <a:pt x="69651" y="8961"/>
                  </a:lnTo>
                  <a:lnTo>
                    <a:pt x="33400" y="33400"/>
                  </a:lnTo>
                  <a:lnTo>
                    <a:pt x="8961" y="69651"/>
                  </a:lnTo>
                  <a:lnTo>
                    <a:pt x="0" y="114046"/>
                  </a:lnTo>
                  <a:lnTo>
                    <a:pt x="0" y="570229"/>
                  </a:lnTo>
                  <a:lnTo>
                    <a:pt x="8961" y="614624"/>
                  </a:lnTo>
                  <a:lnTo>
                    <a:pt x="33400" y="650875"/>
                  </a:lnTo>
                  <a:lnTo>
                    <a:pt x="69651" y="675314"/>
                  </a:lnTo>
                  <a:lnTo>
                    <a:pt x="114046" y="684276"/>
                  </a:lnTo>
                  <a:lnTo>
                    <a:pt x="2659634" y="684276"/>
                  </a:lnTo>
                  <a:lnTo>
                    <a:pt x="2704028" y="675314"/>
                  </a:lnTo>
                  <a:lnTo>
                    <a:pt x="2740278" y="650875"/>
                  </a:lnTo>
                  <a:lnTo>
                    <a:pt x="2764718" y="614624"/>
                  </a:lnTo>
                  <a:lnTo>
                    <a:pt x="2773680" y="570229"/>
                  </a:lnTo>
                  <a:lnTo>
                    <a:pt x="2773680" y="114046"/>
                  </a:lnTo>
                  <a:lnTo>
                    <a:pt x="2764718" y="69651"/>
                  </a:lnTo>
                  <a:lnTo>
                    <a:pt x="2740279" y="33400"/>
                  </a:lnTo>
                  <a:lnTo>
                    <a:pt x="2704028" y="8961"/>
                  </a:lnTo>
                  <a:lnTo>
                    <a:pt x="2659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5762" y="2897885"/>
              <a:ext cx="2773680" cy="684530"/>
            </a:xfrm>
            <a:custGeom>
              <a:avLst/>
              <a:gdLst/>
              <a:ahLst/>
              <a:cxnLst/>
              <a:rect l="l" t="t" r="r" b="b"/>
              <a:pathLst>
                <a:path w="2773679" h="684529">
                  <a:moveTo>
                    <a:pt x="0" y="114046"/>
                  </a:moveTo>
                  <a:lnTo>
                    <a:pt x="8961" y="69651"/>
                  </a:lnTo>
                  <a:lnTo>
                    <a:pt x="33400" y="33400"/>
                  </a:lnTo>
                  <a:lnTo>
                    <a:pt x="69651" y="8961"/>
                  </a:lnTo>
                  <a:lnTo>
                    <a:pt x="114046" y="0"/>
                  </a:lnTo>
                  <a:lnTo>
                    <a:pt x="2659634" y="0"/>
                  </a:lnTo>
                  <a:lnTo>
                    <a:pt x="2704028" y="8961"/>
                  </a:lnTo>
                  <a:lnTo>
                    <a:pt x="2740279" y="33400"/>
                  </a:lnTo>
                  <a:lnTo>
                    <a:pt x="2764718" y="69651"/>
                  </a:lnTo>
                  <a:lnTo>
                    <a:pt x="2773680" y="114046"/>
                  </a:lnTo>
                  <a:lnTo>
                    <a:pt x="2773680" y="570229"/>
                  </a:lnTo>
                  <a:lnTo>
                    <a:pt x="2764718" y="614624"/>
                  </a:lnTo>
                  <a:lnTo>
                    <a:pt x="2740278" y="650875"/>
                  </a:lnTo>
                  <a:lnTo>
                    <a:pt x="2704028" y="675314"/>
                  </a:lnTo>
                  <a:lnTo>
                    <a:pt x="2659634" y="684276"/>
                  </a:lnTo>
                  <a:lnTo>
                    <a:pt x="114046" y="684276"/>
                  </a:lnTo>
                  <a:lnTo>
                    <a:pt x="69651" y="675314"/>
                  </a:lnTo>
                  <a:lnTo>
                    <a:pt x="33400" y="650875"/>
                  </a:lnTo>
                  <a:lnTo>
                    <a:pt x="8961" y="614624"/>
                  </a:lnTo>
                  <a:lnTo>
                    <a:pt x="0" y="570229"/>
                  </a:lnTo>
                  <a:lnTo>
                    <a:pt x="0" y="114046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82183" y="3070047"/>
            <a:ext cx="996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Key</a:t>
            </a:r>
            <a:r>
              <a:rPr sz="1800" spc="-4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2,1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91824" y="3649664"/>
            <a:ext cx="2821940" cy="490220"/>
            <a:chOff x="5691824" y="3649664"/>
            <a:chExt cx="2821940" cy="490220"/>
          </a:xfrm>
        </p:grpSpPr>
        <p:sp>
          <p:nvSpPr>
            <p:cNvPr id="19" name="object 19"/>
            <p:cNvSpPr/>
            <p:nvPr/>
          </p:nvSpPr>
          <p:spPr>
            <a:xfrm>
              <a:off x="5715761" y="3673602"/>
              <a:ext cx="2773680" cy="441959"/>
            </a:xfrm>
            <a:custGeom>
              <a:avLst/>
              <a:gdLst/>
              <a:ahLst/>
              <a:cxnLst/>
              <a:rect l="l" t="t" r="r" b="b"/>
              <a:pathLst>
                <a:path w="2773679" h="441960">
                  <a:moveTo>
                    <a:pt x="2700019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90" y="21590"/>
                  </a:lnTo>
                  <a:lnTo>
                    <a:pt x="5794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89" y="420369"/>
                  </a:lnTo>
                  <a:lnTo>
                    <a:pt x="45005" y="436165"/>
                  </a:lnTo>
                  <a:lnTo>
                    <a:pt x="73660" y="441960"/>
                  </a:lnTo>
                  <a:lnTo>
                    <a:pt x="2700019" y="441960"/>
                  </a:lnTo>
                  <a:lnTo>
                    <a:pt x="2728674" y="436165"/>
                  </a:lnTo>
                  <a:lnTo>
                    <a:pt x="2752090" y="420370"/>
                  </a:lnTo>
                  <a:lnTo>
                    <a:pt x="2767885" y="396954"/>
                  </a:lnTo>
                  <a:lnTo>
                    <a:pt x="2773680" y="368300"/>
                  </a:lnTo>
                  <a:lnTo>
                    <a:pt x="2773680" y="73660"/>
                  </a:lnTo>
                  <a:lnTo>
                    <a:pt x="2767885" y="45005"/>
                  </a:lnTo>
                  <a:lnTo>
                    <a:pt x="2752090" y="21590"/>
                  </a:lnTo>
                  <a:lnTo>
                    <a:pt x="2728674" y="5794"/>
                  </a:lnTo>
                  <a:lnTo>
                    <a:pt x="27000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15761" y="3673602"/>
              <a:ext cx="2773680" cy="441959"/>
            </a:xfrm>
            <a:custGeom>
              <a:avLst/>
              <a:gdLst/>
              <a:ahLst/>
              <a:cxnLst/>
              <a:rect l="l" t="t" r="r" b="b"/>
              <a:pathLst>
                <a:path w="2773679" h="441960">
                  <a:moveTo>
                    <a:pt x="0" y="73660"/>
                  </a:moveTo>
                  <a:lnTo>
                    <a:pt x="5794" y="45005"/>
                  </a:lnTo>
                  <a:lnTo>
                    <a:pt x="21590" y="21590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2700019" y="0"/>
                  </a:lnTo>
                  <a:lnTo>
                    <a:pt x="2728674" y="5794"/>
                  </a:lnTo>
                  <a:lnTo>
                    <a:pt x="2752090" y="21590"/>
                  </a:lnTo>
                  <a:lnTo>
                    <a:pt x="2767885" y="45005"/>
                  </a:lnTo>
                  <a:lnTo>
                    <a:pt x="2773680" y="73660"/>
                  </a:lnTo>
                  <a:lnTo>
                    <a:pt x="2773680" y="368300"/>
                  </a:lnTo>
                  <a:lnTo>
                    <a:pt x="2767885" y="396954"/>
                  </a:lnTo>
                  <a:lnTo>
                    <a:pt x="2752090" y="420370"/>
                  </a:lnTo>
                  <a:lnTo>
                    <a:pt x="2728674" y="436165"/>
                  </a:lnTo>
                  <a:lnTo>
                    <a:pt x="2700019" y="441960"/>
                  </a:lnTo>
                  <a:lnTo>
                    <a:pt x="73660" y="441960"/>
                  </a:lnTo>
                  <a:lnTo>
                    <a:pt x="45005" y="436165"/>
                  </a:lnTo>
                  <a:lnTo>
                    <a:pt x="21589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770626" y="3725036"/>
            <a:ext cx="99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=</a:t>
            </a:r>
            <a:r>
              <a:rPr sz="1800" spc="-4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3,1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4517" y="2476627"/>
            <a:ext cx="3217545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latin typeface="Calibri"/>
                <a:cs typeface="Calibri"/>
              </a:rPr>
              <a:t>2, 1,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30,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30))</a:t>
            </a:r>
            <a:endParaRPr sz="1800">
              <a:latin typeface="Calibri"/>
              <a:cs typeface="Calibri"/>
            </a:endParaRPr>
          </a:p>
          <a:p>
            <a:pPr marL="12827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latin typeface="Calibri"/>
                <a:cs typeface="Calibri"/>
              </a:rPr>
              <a:t>2, 1,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80,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80))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latin typeface="Calibri"/>
                <a:cs typeface="Calibri"/>
              </a:rPr>
              <a:t>3, 1,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120,</a:t>
            </a:r>
            <a:r>
              <a:rPr sz="1800" dirty="0">
                <a:latin typeface="Calibri"/>
                <a:cs typeface="Calibri"/>
              </a:rPr>
              <a:t> C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120))</a:t>
            </a:r>
            <a:endParaRPr sz="1800">
              <a:latin typeface="Calibri"/>
              <a:cs typeface="Calibri"/>
            </a:endParaRPr>
          </a:p>
          <a:p>
            <a:pPr marL="1363980">
              <a:lnSpc>
                <a:spcPct val="100000"/>
              </a:lnSpc>
              <a:spcBef>
                <a:spcPts val="680"/>
              </a:spcBef>
            </a:pPr>
            <a:r>
              <a:rPr sz="1800" spc="-20" dirty="0">
                <a:solidFill>
                  <a:srgbClr val="CC0000"/>
                </a:solidFill>
                <a:latin typeface="Calibri"/>
                <a:cs typeface="Calibri"/>
              </a:rPr>
              <a:t>Key</a:t>
            </a:r>
            <a:r>
              <a:rPr sz="1800" spc="-1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CC0000"/>
                </a:solidFill>
                <a:latin typeface="Calibri"/>
                <a:cs typeface="Calibri"/>
              </a:rPr>
              <a:t>=</a:t>
            </a:r>
            <a:r>
              <a:rPr sz="1800" spc="-20" dirty="0">
                <a:solidFill>
                  <a:srgbClr val="CC00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CC0000"/>
                </a:solidFill>
                <a:latin typeface="Calibri"/>
                <a:cs typeface="Calibri"/>
              </a:rPr>
              <a:t>(row,col)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92188" y="2907029"/>
            <a:ext cx="1356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4530" y="2421458"/>
            <a:ext cx="13569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-10" dirty="0">
                <a:latin typeface="Calibri"/>
                <a:cs typeface="Calibri"/>
              </a:rPr>
              <a:t> (C,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99478" y="3691508"/>
            <a:ext cx="147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120))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9752" y="1161364"/>
            <a:ext cx="6813550" cy="134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09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Mapping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representation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intermediate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keys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R="1197610" algn="ctr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5" dirty="0">
                <a:latin typeface="Calibri"/>
                <a:cs typeface="Calibri"/>
              </a:rPr>
              <a:t>row,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matrixID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((row,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col),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(matrixID,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value))</a:t>
            </a:r>
            <a:endParaRPr sz="1800">
              <a:latin typeface="Calibri"/>
              <a:cs typeface="Calibri"/>
            </a:endParaRPr>
          </a:p>
          <a:p>
            <a:pPr marR="1198245" algn="ctr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spc="-5" dirty="0">
                <a:latin typeface="Calibri"/>
                <a:cs typeface="Calibri"/>
              </a:rPr>
              <a:t>1, 1,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20,</a:t>
            </a:r>
            <a:r>
              <a:rPr sz="1800" dirty="0">
                <a:latin typeface="Calibri"/>
                <a:cs typeface="Calibri"/>
              </a:rPr>
              <a:t> C</a:t>
            </a:r>
            <a:r>
              <a:rPr sz="1800" dirty="0">
                <a:latin typeface="MS Gothic"/>
                <a:cs typeface="MS Gothic"/>
              </a:rPr>
              <a:t>〉</a:t>
            </a:r>
            <a:r>
              <a:rPr sz="1800" dirty="0">
                <a:latin typeface="Calibri"/>
                <a:cs typeface="Calibri"/>
              </a:rPr>
              <a:t>→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93185" y="3015233"/>
            <a:ext cx="494030" cy="338455"/>
          </a:xfrm>
          <a:custGeom>
            <a:avLst/>
            <a:gdLst/>
            <a:ahLst/>
            <a:cxnLst/>
            <a:rect l="l" t="t" r="r" b="b"/>
            <a:pathLst>
              <a:path w="494029" h="338454">
                <a:moveTo>
                  <a:pt x="0" y="169163"/>
                </a:moveTo>
                <a:lnTo>
                  <a:pt x="6039" y="124177"/>
                </a:lnTo>
                <a:lnTo>
                  <a:pt x="23085" y="83763"/>
                </a:lnTo>
                <a:lnTo>
                  <a:pt x="49530" y="49530"/>
                </a:lnTo>
                <a:lnTo>
                  <a:pt x="83763" y="23085"/>
                </a:lnTo>
                <a:lnTo>
                  <a:pt x="124177" y="6039"/>
                </a:lnTo>
                <a:lnTo>
                  <a:pt x="169163" y="0"/>
                </a:lnTo>
                <a:lnTo>
                  <a:pt x="324612" y="0"/>
                </a:lnTo>
                <a:lnTo>
                  <a:pt x="369598" y="6039"/>
                </a:lnTo>
                <a:lnTo>
                  <a:pt x="410012" y="23085"/>
                </a:lnTo>
                <a:lnTo>
                  <a:pt x="444245" y="49530"/>
                </a:lnTo>
                <a:lnTo>
                  <a:pt x="470690" y="83763"/>
                </a:lnTo>
                <a:lnTo>
                  <a:pt x="487736" y="124177"/>
                </a:lnTo>
                <a:lnTo>
                  <a:pt x="493775" y="169163"/>
                </a:lnTo>
                <a:lnTo>
                  <a:pt x="487736" y="214150"/>
                </a:lnTo>
                <a:lnTo>
                  <a:pt x="470690" y="254564"/>
                </a:lnTo>
                <a:lnTo>
                  <a:pt x="444245" y="288797"/>
                </a:lnTo>
                <a:lnTo>
                  <a:pt x="410012" y="315242"/>
                </a:lnTo>
                <a:lnTo>
                  <a:pt x="369598" y="332288"/>
                </a:lnTo>
                <a:lnTo>
                  <a:pt x="324612" y="338327"/>
                </a:lnTo>
                <a:lnTo>
                  <a:pt x="169163" y="338327"/>
                </a:lnTo>
                <a:lnTo>
                  <a:pt x="124177" y="332288"/>
                </a:lnTo>
                <a:lnTo>
                  <a:pt x="83763" y="315242"/>
                </a:lnTo>
                <a:lnTo>
                  <a:pt x="49530" y="288797"/>
                </a:lnTo>
                <a:lnTo>
                  <a:pt x="23085" y="254564"/>
                </a:lnTo>
                <a:lnTo>
                  <a:pt x="6039" y="214150"/>
                </a:lnTo>
                <a:lnTo>
                  <a:pt x="0" y="169163"/>
                </a:lnTo>
                <a:close/>
              </a:path>
            </a:pathLst>
          </a:custGeom>
          <a:ln w="190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7166" y="465835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8594" y="465835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1070" y="51301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0675" y="5116448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7166" y="5574893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5	0	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84580" y="4118338"/>
            <a:ext cx="187960" cy="85407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7735" y="5169153"/>
            <a:ext cx="204327" cy="148716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2166366" y="55898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23897" y="4189348"/>
            <a:ext cx="154305" cy="72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28099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  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94510" y="5133543"/>
            <a:ext cx="1447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0362" y="4670297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40" h="1259204">
                <a:moveTo>
                  <a:pt x="91439" y="0"/>
                </a:moveTo>
                <a:lnTo>
                  <a:pt x="0" y="0"/>
                </a:lnTo>
                <a:lnTo>
                  <a:pt x="0" y="1258823"/>
                </a:lnTo>
                <a:lnTo>
                  <a:pt x="91439" y="1258823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2486" y="4670297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39" y="0"/>
                </a:lnTo>
                <a:lnTo>
                  <a:pt x="91439" y="1258823"/>
                </a:lnTo>
                <a:lnTo>
                  <a:pt x="0" y="1258823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72817" y="4661153"/>
            <a:ext cx="93345" cy="1259205"/>
          </a:xfrm>
          <a:custGeom>
            <a:avLst/>
            <a:gdLst/>
            <a:ahLst/>
            <a:cxnLst/>
            <a:rect l="l" t="t" r="r" b="b"/>
            <a:pathLst>
              <a:path w="93344" h="1259204">
                <a:moveTo>
                  <a:pt x="92963" y="0"/>
                </a:moveTo>
                <a:lnTo>
                  <a:pt x="0" y="0"/>
                </a:lnTo>
                <a:lnTo>
                  <a:pt x="0" y="1258824"/>
                </a:lnTo>
                <a:lnTo>
                  <a:pt x="92963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09266" y="4661153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39" y="0"/>
                </a:lnTo>
                <a:lnTo>
                  <a:pt x="91439" y="1258824"/>
                </a:lnTo>
                <a:lnTo>
                  <a:pt x="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051" y="350520"/>
            <a:ext cx="7272020" cy="843915"/>
            <a:chOff x="416051" y="350520"/>
            <a:chExt cx="7272020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051" y="350520"/>
              <a:ext cx="2097786" cy="8435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3204" y="350520"/>
              <a:ext cx="616457" cy="8435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2847" y="350520"/>
              <a:ext cx="3064002" cy="8435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6216" y="350520"/>
              <a:ext cx="614934" cy="8435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0516" y="350520"/>
              <a:ext cx="2797301" cy="84353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1400" y="436879"/>
            <a:ext cx="68014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0" dirty="0"/>
              <a:t>Aggregate</a:t>
            </a:r>
            <a:r>
              <a:rPr sz="3000" spc="-85" dirty="0"/>
              <a:t> </a:t>
            </a:r>
            <a:r>
              <a:rPr sz="3000" dirty="0"/>
              <a:t>-</a:t>
            </a:r>
            <a:r>
              <a:rPr sz="3000" spc="-30" dirty="0"/>
              <a:t> </a:t>
            </a:r>
            <a:r>
              <a:rPr sz="3000" spc="-35" dirty="0"/>
              <a:t>Reduce</a:t>
            </a:r>
            <a:r>
              <a:rPr sz="3000" spc="-90" dirty="0"/>
              <a:t> </a:t>
            </a:r>
            <a:r>
              <a:rPr sz="3000" spc="-10" dirty="0"/>
              <a:t>of</a:t>
            </a:r>
            <a:r>
              <a:rPr sz="3000" spc="-60" dirty="0"/>
              <a:t> </a:t>
            </a:r>
            <a:r>
              <a:rPr sz="3000" spc="-40" dirty="0"/>
              <a:t>Matrix-Vector</a:t>
            </a:r>
            <a:r>
              <a:rPr sz="3000" spc="-85" dirty="0"/>
              <a:t> </a:t>
            </a:r>
            <a:r>
              <a:rPr sz="3000" spc="-20" dirty="0"/>
              <a:t>Multiply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2948432" y="6314643"/>
            <a:ext cx="3053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Sum</a:t>
            </a:r>
            <a:r>
              <a:rPr sz="1800" spc="-10" dirty="0">
                <a:latin typeface="Calibri"/>
                <a:cs typeface="Calibri"/>
              </a:rPr>
              <a:t> products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get </a:t>
            </a:r>
            <a:r>
              <a:rPr sz="1800" spc="-5" dirty="0">
                <a:latin typeface="Calibri"/>
                <a:cs typeface="Calibri"/>
              </a:rPr>
              <a:t>final entries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2201" y="1953259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0384" y="2411348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0384" y="2869819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4205" y="1555750"/>
            <a:ext cx="160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rbel"/>
                <a:cs typeface="Corbel"/>
              </a:rPr>
              <a:t>C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91706" y="1946910"/>
            <a:ext cx="93345" cy="1260475"/>
          </a:xfrm>
          <a:custGeom>
            <a:avLst/>
            <a:gdLst/>
            <a:ahLst/>
            <a:cxnLst/>
            <a:rect l="l" t="t" r="r" b="b"/>
            <a:pathLst>
              <a:path w="93345" h="1260475">
                <a:moveTo>
                  <a:pt x="92964" y="0"/>
                </a:moveTo>
                <a:lnTo>
                  <a:pt x="0" y="0"/>
                </a:lnTo>
                <a:lnTo>
                  <a:pt x="0" y="1260348"/>
                </a:lnTo>
                <a:lnTo>
                  <a:pt x="92964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1954" y="1946910"/>
            <a:ext cx="91440" cy="1260475"/>
          </a:xfrm>
          <a:custGeom>
            <a:avLst/>
            <a:gdLst/>
            <a:ahLst/>
            <a:cxnLst/>
            <a:rect l="l" t="t" r="r" b="b"/>
            <a:pathLst>
              <a:path w="91440" h="1260475">
                <a:moveTo>
                  <a:pt x="0" y="0"/>
                </a:moveTo>
                <a:lnTo>
                  <a:pt x="91440" y="0"/>
                </a:lnTo>
                <a:lnTo>
                  <a:pt x="91440" y="1260348"/>
                </a:lnTo>
                <a:lnTo>
                  <a:pt x="0" y="1260348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172836" y="2084959"/>
            <a:ext cx="15132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20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110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S Gothic"/>
                <a:cs typeface="MS Gothic"/>
              </a:rPr>
              <a:t>〈</a:t>
            </a:r>
            <a:r>
              <a:rPr sz="1800" dirty="0">
                <a:latin typeface="Calibri"/>
                <a:cs typeface="Calibri"/>
              </a:rPr>
              <a:t>3,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120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dirty="0">
                <a:latin typeface="MS Gothic"/>
                <a:cs typeface="MS Gothic"/>
              </a:rPr>
              <a:t>〉</a:t>
            </a:r>
            <a:endParaRPr sz="1800">
              <a:latin typeface="MS Gothic"/>
              <a:cs typeface="MS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653224" y="1526732"/>
            <a:ext cx="2856865" cy="491490"/>
            <a:chOff x="1653224" y="1526732"/>
            <a:chExt cx="2856865" cy="491490"/>
          </a:xfrm>
        </p:grpSpPr>
        <p:sp>
          <p:nvSpPr>
            <p:cNvPr id="18" name="object 18"/>
            <p:cNvSpPr/>
            <p:nvPr/>
          </p:nvSpPr>
          <p:spPr>
            <a:xfrm>
              <a:off x="1677162" y="1550669"/>
              <a:ext cx="2809240" cy="443865"/>
            </a:xfrm>
            <a:custGeom>
              <a:avLst/>
              <a:gdLst/>
              <a:ahLst/>
              <a:cxnLst/>
              <a:rect l="l" t="t" r="r" b="b"/>
              <a:pathLst>
                <a:path w="2809240" h="443864">
                  <a:moveTo>
                    <a:pt x="2734817" y="0"/>
                  </a:moveTo>
                  <a:lnTo>
                    <a:pt x="73913" y="0"/>
                  </a:lnTo>
                  <a:lnTo>
                    <a:pt x="45166" y="5816"/>
                  </a:lnTo>
                  <a:lnTo>
                    <a:pt x="21669" y="21669"/>
                  </a:lnTo>
                  <a:lnTo>
                    <a:pt x="5816" y="45166"/>
                  </a:lnTo>
                  <a:lnTo>
                    <a:pt x="0" y="73913"/>
                  </a:lnTo>
                  <a:lnTo>
                    <a:pt x="0" y="369569"/>
                  </a:lnTo>
                  <a:lnTo>
                    <a:pt x="5816" y="398317"/>
                  </a:lnTo>
                  <a:lnTo>
                    <a:pt x="21669" y="421814"/>
                  </a:lnTo>
                  <a:lnTo>
                    <a:pt x="45166" y="437667"/>
                  </a:lnTo>
                  <a:lnTo>
                    <a:pt x="73913" y="443483"/>
                  </a:lnTo>
                  <a:lnTo>
                    <a:pt x="2734817" y="443483"/>
                  </a:lnTo>
                  <a:lnTo>
                    <a:pt x="2763565" y="437667"/>
                  </a:lnTo>
                  <a:lnTo>
                    <a:pt x="2787062" y="421814"/>
                  </a:lnTo>
                  <a:lnTo>
                    <a:pt x="2802915" y="398317"/>
                  </a:lnTo>
                  <a:lnTo>
                    <a:pt x="2808732" y="369569"/>
                  </a:lnTo>
                  <a:lnTo>
                    <a:pt x="2808732" y="73913"/>
                  </a:lnTo>
                  <a:lnTo>
                    <a:pt x="2802915" y="45166"/>
                  </a:lnTo>
                  <a:lnTo>
                    <a:pt x="2787062" y="21669"/>
                  </a:lnTo>
                  <a:lnTo>
                    <a:pt x="2763565" y="5816"/>
                  </a:lnTo>
                  <a:lnTo>
                    <a:pt x="2734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7162" y="1550669"/>
              <a:ext cx="2809240" cy="443865"/>
            </a:xfrm>
            <a:custGeom>
              <a:avLst/>
              <a:gdLst/>
              <a:ahLst/>
              <a:cxnLst/>
              <a:rect l="l" t="t" r="r" b="b"/>
              <a:pathLst>
                <a:path w="2809240" h="443864">
                  <a:moveTo>
                    <a:pt x="0" y="73913"/>
                  </a:moveTo>
                  <a:lnTo>
                    <a:pt x="5816" y="45166"/>
                  </a:lnTo>
                  <a:lnTo>
                    <a:pt x="21669" y="21669"/>
                  </a:lnTo>
                  <a:lnTo>
                    <a:pt x="45166" y="5816"/>
                  </a:lnTo>
                  <a:lnTo>
                    <a:pt x="73913" y="0"/>
                  </a:lnTo>
                  <a:lnTo>
                    <a:pt x="2734817" y="0"/>
                  </a:lnTo>
                  <a:lnTo>
                    <a:pt x="2763565" y="5816"/>
                  </a:lnTo>
                  <a:lnTo>
                    <a:pt x="2787062" y="21669"/>
                  </a:lnTo>
                  <a:lnTo>
                    <a:pt x="2802915" y="45166"/>
                  </a:lnTo>
                  <a:lnTo>
                    <a:pt x="2808732" y="73913"/>
                  </a:lnTo>
                  <a:lnTo>
                    <a:pt x="2808732" y="369569"/>
                  </a:lnTo>
                  <a:lnTo>
                    <a:pt x="2802915" y="398317"/>
                  </a:lnTo>
                  <a:lnTo>
                    <a:pt x="2787062" y="421814"/>
                  </a:lnTo>
                  <a:lnTo>
                    <a:pt x="2763565" y="437667"/>
                  </a:lnTo>
                  <a:lnTo>
                    <a:pt x="2734817" y="443483"/>
                  </a:lnTo>
                  <a:lnTo>
                    <a:pt x="73913" y="443483"/>
                  </a:lnTo>
                  <a:lnTo>
                    <a:pt x="45166" y="437667"/>
                  </a:lnTo>
                  <a:lnTo>
                    <a:pt x="21669" y="421814"/>
                  </a:lnTo>
                  <a:lnTo>
                    <a:pt x="5816" y="398317"/>
                  </a:lnTo>
                  <a:lnTo>
                    <a:pt x="0" y="369569"/>
                  </a:lnTo>
                  <a:lnTo>
                    <a:pt x="0" y="73913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653224" y="2147000"/>
            <a:ext cx="2856865" cy="785495"/>
            <a:chOff x="1653224" y="2147000"/>
            <a:chExt cx="2856865" cy="785495"/>
          </a:xfrm>
        </p:grpSpPr>
        <p:sp>
          <p:nvSpPr>
            <p:cNvPr id="21" name="object 21"/>
            <p:cNvSpPr/>
            <p:nvPr/>
          </p:nvSpPr>
          <p:spPr>
            <a:xfrm>
              <a:off x="1677162" y="2170937"/>
              <a:ext cx="2809240" cy="737870"/>
            </a:xfrm>
            <a:custGeom>
              <a:avLst/>
              <a:gdLst/>
              <a:ahLst/>
              <a:cxnLst/>
              <a:rect l="l" t="t" r="r" b="b"/>
              <a:pathLst>
                <a:path w="2809240" h="737869">
                  <a:moveTo>
                    <a:pt x="2685796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6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2685796" y="737615"/>
                  </a:lnTo>
                  <a:lnTo>
                    <a:pt x="2733669" y="727962"/>
                  </a:lnTo>
                  <a:lnTo>
                    <a:pt x="2772743" y="701627"/>
                  </a:lnTo>
                  <a:lnTo>
                    <a:pt x="2799078" y="662553"/>
                  </a:lnTo>
                  <a:lnTo>
                    <a:pt x="2808732" y="614679"/>
                  </a:lnTo>
                  <a:lnTo>
                    <a:pt x="2808732" y="122936"/>
                  </a:lnTo>
                  <a:lnTo>
                    <a:pt x="2799078" y="75062"/>
                  </a:lnTo>
                  <a:lnTo>
                    <a:pt x="2772743" y="35988"/>
                  </a:lnTo>
                  <a:lnTo>
                    <a:pt x="2733669" y="9653"/>
                  </a:lnTo>
                  <a:lnTo>
                    <a:pt x="268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7162" y="2170937"/>
              <a:ext cx="2809240" cy="737870"/>
            </a:xfrm>
            <a:custGeom>
              <a:avLst/>
              <a:gdLst/>
              <a:ahLst/>
              <a:cxnLst/>
              <a:rect l="l" t="t" r="r" b="b"/>
              <a:pathLst>
                <a:path w="2809240" h="737869">
                  <a:moveTo>
                    <a:pt x="0" y="122936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2685796" y="0"/>
                  </a:lnTo>
                  <a:lnTo>
                    <a:pt x="2733669" y="9653"/>
                  </a:lnTo>
                  <a:lnTo>
                    <a:pt x="2772743" y="35988"/>
                  </a:lnTo>
                  <a:lnTo>
                    <a:pt x="2799078" y="75062"/>
                  </a:lnTo>
                  <a:lnTo>
                    <a:pt x="2808732" y="122936"/>
                  </a:lnTo>
                  <a:lnTo>
                    <a:pt x="2808732" y="614679"/>
                  </a:lnTo>
                  <a:lnTo>
                    <a:pt x="2799078" y="662553"/>
                  </a:lnTo>
                  <a:lnTo>
                    <a:pt x="2772743" y="701627"/>
                  </a:lnTo>
                  <a:lnTo>
                    <a:pt x="2733669" y="727962"/>
                  </a:lnTo>
                  <a:lnTo>
                    <a:pt x="2685796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6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45742" y="2369946"/>
            <a:ext cx="996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Key</a:t>
            </a:r>
            <a:r>
              <a:rPr sz="1800" spc="-4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=</a:t>
            </a:r>
            <a:r>
              <a:rPr sz="1800" spc="-5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2,1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53224" y="3049208"/>
            <a:ext cx="2856865" cy="490220"/>
            <a:chOff x="1653224" y="3049208"/>
            <a:chExt cx="2856865" cy="490220"/>
          </a:xfrm>
        </p:grpSpPr>
        <p:sp>
          <p:nvSpPr>
            <p:cNvPr id="25" name="object 25"/>
            <p:cNvSpPr/>
            <p:nvPr/>
          </p:nvSpPr>
          <p:spPr>
            <a:xfrm>
              <a:off x="1677162" y="3073146"/>
              <a:ext cx="2809240" cy="441959"/>
            </a:xfrm>
            <a:custGeom>
              <a:avLst/>
              <a:gdLst/>
              <a:ahLst/>
              <a:cxnLst/>
              <a:rect l="l" t="t" r="r" b="b"/>
              <a:pathLst>
                <a:path w="2809240" h="441960">
                  <a:moveTo>
                    <a:pt x="2735072" y="0"/>
                  </a:moveTo>
                  <a:lnTo>
                    <a:pt x="73660" y="0"/>
                  </a:lnTo>
                  <a:lnTo>
                    <a:pt x="45005" y="5794"/>
                  </a:lnTo>
                  <a:lnTo>
                    <a:pt x="21590" y="21589"/>
                  </a:lnTo>
                  <a:lnTo>
                    <a:pt x="5794" y="45005"/>
                  </a:lnTo>
                  <a:lnTo>
                    <a:pt x="0" y="73659"/>
                  </a:lnTo>
                  <a:lnTo>
                    <a:pt x="0" y="368300"/>
                  </a:lnTo>
                  <a:lnTo>
                    <a:pt x="5794" y="396954"/>
                  </a:lnTo>
                  <a:lnTo>
                    <a:pt x="21589" y="420369"/>
                  </a:lnTo>
                  <a:lnTo>
                    <a:pt x="45005" y="436165"/>
                  </a:lnTo>
                  <a:lnTo>
                    <a:pt x="73660" y="441959"/>
                  </a:lnTo>
                  <a:lnTo>
                    <a:pt x="2735072" y="441959"/>
                  </a:lnTo>
                  <a:lnTo>
                    <a:pt x="2763726" y="436165"/>
                  </a:lnTo>
                  <a:lnTo>
                    <a:pt x="2787141" y="420369"/>
                  </a:lnTo>
                  <a:lnTo>
                    <a:pt x="2802937" y="396954"/>
                  </a:lnTo>
                  <a:lnTo>
                    <a:pt x="2808732" y="368300"/>
                  </a:lnTo>
                  <a:lnTo>
                    <a:pt x="2808732" y="73659"/>
                  </a:lnTo>
                  <a:lnTo>
                    <a:pt x="2802937" y="45005"/>
                  </a:lnTo>
                  <a:lnTo>
                    <a:pt x="2787142" y="21589"/>
                  </a:lnTo>
                  <a:lnTo>
                    <a:pt x="2763726" y="5794"/>
                  </a:lnTo>
                  <a:lnTo>
                    <a:pt x="273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7162" y="3073146"/>
              <a:ext cx="2809240" cy="441959"/>
            </a:xfrm>
            <a:custGeom>
              <a:avLst/>
              <a:gdLst/>
              <a:ahLst/>
              <a:cxnLst/>
              <a:rect l="l" t="t" r="r" b="b"/>
              <a:pathLst>
                <a:path w="2809240" h="441960">
                  <a:moveTo>
                    <a:pt x="0" y="73659"/>
                  </a:moveTo>
                  <a:lnTo>
                    <a:pt x="5794" y="45005"/>
                  </a:lnTo>
                  <a:lnTo>
                    <a:pt x="21590" y="21589"/>
                  </a:lnTo>
                  <a:lnTo>
                    <a:pt x="45005" y="5794"/>
                  </a:lnTo>
                  <a:lnTo>
                    <a:pt x="73660" y="0"/>
                  </a:lnTo>
                  <a:lnTo>
                    <a:pt x="2735072" y="0"/>
                  </a:lnTo>
                  <a:lnTo>
                    <a:pt x="2763726" y="5794"/>
                  </a:lnTo>
                  <a:lnTo>
                    <a:pt x="2787142" y="21589"/>
                  </a:lnTo>
                  <a:lnTo>
                    <a:pt x="2802937" y="45005"/>
                  </a:lnTo>
                  <a:lnTo>
                    <a:pt x="2808732" y="73659"/>
                  </a:lnTo>
                  <a:lnTo>
                    <a:pt x="2808732" y="368300"/>
                  </a:lnTo>
                  <a:lnTo>
                    <a:pt x="2802937" y="396954"/>
                  </a:lnTo>
                  <a:lnTo>
                    <a:pt x="2787141" y="420369"/>
                  </a:lnTo>
                  <a:lnTo>
                    <a:pt x="2763726" y="436165"/>
                  </a:lnTo>
                  <a:lnTo>
                    <a:pt x="2735072" y="441959"/>
                  </a:lnTo>
                  <a:lnTo>
                    <a:pt x="73660" y="441959"/>
                  </a:lnTo>
                  <a:lnTo>
                    <a:pt x="45005" y="436165"/>
                  </a:lnTo>
                  <a:lnTo>
                    <a:pt x="21589" y="420369"/>
                  </a:lnTo>
                  <a:lnTo>
                    <a:pt x="5794" y="396954"/>
                  </a:lnTo>
                  <a:lnTo>
                    <a:pt x="0" y="368300"/>
                  </a:lnTo>
                  <a:lnTo>
                    <a:pt x="0" y="73659"/>
                  </a:lnTo>
                  <a:close/>
                </a:path>
              </a:pathLst>
            </a:custGeom>
            <a:ln w="47875">
              <a:solidFill>
                <a:srgbClr val="D500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85364" y="2240356"/>
            <a:ext cx="135699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30))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80))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705991" y="1435353"/>
            <a:ext cx="2733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7" baseline="-3086" dirty="0">
                <a:solidFill>
                  <a:srgbClr val="CC0000"/>
                </a:solidFill>
                <a:latin typeface="Arial MT"/>
                <a:cs typeface="Arial MT"/>
              </a:rPr>
              <a:t>Key</a:t>
            </a:r>
            <a:r>
              <a:rPr sz="2700" spc="-15" baseline="-3086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700" baseline="-3086" dirty="0">
                <a:solidFill>
                  <a:srgbClr val="CC0000"/>
                </a:solidFill>
                <a:latin typeface="Arial MT"/>
                <a:cs typeface="Arial MT"/>
              </a:rPr>
              <a:t>=</a:t>
            </a:r>
            <a:r>
              <a:rPr sz="2700" spc="-15" baseline="-3086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700" baseline="-3086" dirty="0">
                <a:solidFill>
                  <a:srgbClr val="CC0000"/>
                </a:solidFill>
                <a:latin typeface="Arial MT"/>
                <a:cs typeface="Arial MT"/>
              </a:rPr>
              <a:t>1,1</a:t>
            </a:r>
            <a:r>
              <a:rPr sz="2700" spc="37" baseline="-3086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10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latin typeface="Calibri"/>
                <a:cs typeface="Calibri"/>
              </a:rPr>
              <a:t>),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(C,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20))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4500" baseline="-6481" dirty="0">
                <a:solidFill>
                  <a:srgbClr val="009900"/>
                </a:solidFill>
                <a:latin typeface="Calibri"/>
                <a:cs typeface="Calibri"/>
              </a:rPr>
              <a:t>+</a:t>
            </a:r>
            <a:endParaRPr sz="4500" baseline="-6481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98365" y="2311349"/>
            <a:ext cx="2159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9900"/>
                </a:solidFill>
                <a:latin typeface="Calibri"/>
                <a:cs typeface="Calibri"/>
              </a:rPr>
              <a:t>+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31391" y="2971241"/>
            <a:ext cx="26777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C0000"/>
                </a:solidFill>
                <a:latin typeface="Arial MT"/>
                <a:cs typeface="Arial MT"/>
              </a:rPr>
              <a:t>K</a:t>
            </a:r>
            <a:r>
              <a:rPr sz="1800" spc="-15" dirty="0">
                <a:solidFill>
                  <a:srgbClr val="CC00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y = </a:t>
            </a:r>
            <a:r>
              <a:rPr sz="1800" spc="-15" dirty="0">
                <a:solidFill>
                  <a:srgbClr val="CC0000"/>
                </a:solidFill>
                <a:latin typeface="Arial MT"/>
                <a:cs typeface="Arial MT"/>
              </a:rPr>
              <a:t>3</a:t>
            </a:r>
            <a:r>
              <a:rPr sz="1800" dirty="0">
                <a:solidFill>
                  <a:srgbClr val="CC0000"/>
                </a:solidFill>
                <a:latin typeface="Arial MT"/>
                <a:cs typeface="Arial MT"/>
              </a:rPr>
              <a:t>,1</a:t>
            </a:r>
            <a:r>
              <a:rPr sz="1800" spc="-29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latin typeface="Calibri"/>
                <a:cs typeface="Calibri"/>
              </a:rPr>
              <a:t>((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3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66"/>
                </a:solidFill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r>
              <a:rPr sz="1800" spc="-5" dirty="0">
                <a:latin typeface="Calibri"/>
                <a:cs typeface="Calibri"/>
              </a:rPr>
              <a:t>0</a:t>
            </a:r>
            <a:r>
              <a:rPr sz="1800" spc="-10" dirty="0">
                <a:latin typeface="Calibri"/>
                <a:cs typeface="Calibri"/>
              </a:rPr>
              <a:t>)</a:t>
            </a:r>
            <a:r>
              <a:rPr sz="1800" spc="140" dirty="0">
                <a:latin typeface="Calibri"/>
                <a:cs typeface="Calibri"/>
              </a:rPr>
              <a:t>)</a:t>
            </a:r>
            <a:r>
              <a:rPr sz="4500" baseline="-4629" dirty="0">
                <a:solidFill>
                  <a:srgbClr val="009900"/>
                </a:solidFill>
                <a:latin typeface="Calibri"/>
                <a:cs typeface="Calibri"/>
              </a:rPr>
              <a:t>+</a:t>
            </a:r>
            <a:endParaRPr sz="4500" baseline="-462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3917" y="4810455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25269" y="4810455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7821" y="528256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7427" y="5268848"/>
            <a:ext cx="485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3	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3917" y="5727293"/>
            <a:ext cx="828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699135" algn="l"/>
              </a:tabLst>
            </a:pPr>
            <a:r>
              <a:rPr sz="1800" dirty="0">
                <a:latin typeface="Calibri"/>
                <a:cs typeface="Calibri"/>
              </a:rPr>
              <a:t>5	0	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1331" y="4270738"/>
            <a:ext cx="187960" cy="85407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64536" y="5321553"/>
            <a:ext cx="204327" cy="14871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2233041" y="57422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90698" y="4341748"/>
            <a:ext cx="154305" cy="72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28099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  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61185" y="5285943"/>
            <a:ext cx="1447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900"/>
                </a:solidFill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77418" y="4822697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40" h="1259204">
                <a:moveTo>
                  <a:pt x="91439" y="0"/>
                </a:moveTo>
                <a:lnTo>
                  <a:pt x="0" y="0"/>
                </a:lnTo>
                <a:lnTo>
                  <a:pt x="0" y="1258823"/>
                </a:lnTo>
                <a:lnTo>
                  <a:pt x="91439" y="1258823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69542" y="4822697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39" y="0"/>
                </a:lnTo>
                <a:lnTo>
                  <a:pt x="91439" y="1258823"/>
                </a:lnTo>
                <a:lnTo>
                  <a:pt x="0" y="1258823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39873" y="4813553"/>
            <a:ext cx="93345" cy="1259205"/>
          </a:xfrm>
          <a:custGeom>
            <a:avLst/>
            <a:gdLst/>
            <a:ahLst/>
            <a:cxnLst/>
            <a:rect l="l" t="t" r="r" b="b"/>
            <a:pathLst>
              <a:path w="93344" h="1259204">
                <a:moveTo>
                  <a:pt x="92963" y="0"/>
                </a:moveTo>
                <a:lnTo>
                  <a:pt x="0" y="0"/>
                </a:lnTo>
                <a:lnTo>
                  <a:pt x="0" y="1258824"/>
                </a:lnTo>
                <a:lnTo>
                  <a:pt x="92963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6322" y="4813553"/>
            <a:ext cx="91440" cy="1259205"/>
          </a:xfrm>
          <a:custGeom>
            <a:avLst/>
            <a:gdLst/>
            <a:ahLst/>
            <a:cxnLst/>
            <a:rect l="l" t="t" r="r" b="b"/>
            <a:pathLst>
              <a:path w="91439" h="1259204">
                <a:moveTo>
                  <a:pt x="0" y="0"/>
                </a:moveTo>
                <a:lnTo>
                  <a:pt x="91439" y="0"/>
                </a:lnTo>
                <a:lnTo>
                  <a:pt x="91439" y="1258824"/>
                </a:lnTo>
                <a:lnTo>
                  <a:pt x="0" y="1258824"/>
                </a:lnTo>
              </a:path>
            </a:pathLst>
          </a:custGeom>
          <a:ln w="1907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4935474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4653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5" dirty="0"/>
              <a:t>Cost</a:t>
            </a:r>
            <a:r>
              <a:rPr sz="3000" spc="-85" dirty="0"/>
              <a:t> </a:t>
            </a:r>
            <a:r>
              <a:rPr sz="3000" spc="-30" dirty="0"/>
              <a:t>Measures</a:t>
            </a:r>
            <a:r>
              <a:rPr sz="3000" spc="-90" dirty="0"/>
              <a:t> </a:t>
            </a:r>
            <a:r>
              <a:rPr sz="3000" spc="-35" dirty="0"/>
              <a:t>for</a:t>
            </a:r>
            <a:r>
              <a:rPr sz="3000" spc="-85" dirty="0"/>
              <a:t> </a:t>
            </a:r>
            <a:r>
              <a:rPr sz="3000" spc="-25" dirty="0"/>
              <a:t>Algorithms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49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242" y="1742060"/>
            <a:ext cx="7127875" cy="277114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608965" indent="-609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608965" algn="l"/>
                <a:tab pos="609600" algn="l"/>
              </a:tabLst>
            </a:pP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In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 MapReduce</a:t>
            </a:r>
            <a:r>
              <a:rPr sz="2100" b="1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we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quantify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the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cost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an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algorithm</a:t>
            </a:r>
            <a:r>
              <a:rPr sz="21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using</a:t>
            </a:r>
            <a:endParaRPr sz="2100">
              <a:latin typeface="Calibri"/>
              <a:cs typeface="Calibri"/>
            </a:endParaRPr>
          </a:p>
          <a:p>
            <a:pPr marL="608965" indent="-60960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8965" algn="l"/>
                <a:tab pos="609600" algn="l"/>
              </a:tabLst>
            </a:pPr>
            <a:r>
              <a:rPr sz="2100" i="1" spc="-10" dirty="0">
                <a:solidFill>
                  <a:srgbClr val="FF0066"/>
                </a:solidFill>
                <a:latin typeface="Calibri"/>
                <a:cs typeface="Calibri"/>
              </a:rPr>
              <a:t>Communication </a:t>
            </a:r>
            <a:r>
              <a:rPr sz="2100" i="1" spc="-15" dirty="0">
                <a:solidFill>
                  <a:srgbClr val="FF0066"/>
                </a:solidFill>
                <a:latin typeface="Calibri"/>
                <a:cs typeface="Calibri"/>
              </a:rPr>
              <a:t>cost</a:t>
            </a:r>
            <a:r>
              <a:rPr sz="2100" i="1" spc="2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= </a:t>
            </a:r>
            <a:r>
              <a:rPr sz="2100" spc="-15" dirty="0">
                <a:latin typeface="Calibri"/>
                <a:cs typeface="Calibri"/>
              </a:rPr>
              <a:t>total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I/O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 </a:t>
            </a:r>
            <a:r>
              <a:rPr sz="2100" spc="-10" dirty="0">
                <a:latin typeface="Calibri"/>
                <a:cs typeface="Calibri"/>
              </a:rPr>
              <a:t>processes</a:t>
            </a:r>
            <a:endParaRPr sz="2100">
              <a:latin typeface="Calibri"/>
              <a:cs typeface="Calibri"/>
            </a:endParaRPr>
          </a:p>
          <a:p>
            <a:pPr marL="608965" marR="5080" indent="-609600">
              <a:lnSpc>
                <a:spcPts val="2270"/>
              </a:lnSpc>
              <a:spcBef>
                <a:spcPts val="840"/>
              </a:spcBef>
              <a:buAutoNum type="arabicPeriod"/>
              <a:tabLst>
                <a:tab pos="608965" algn="l"/>
                <a:tab pos="609600" algn="l"/>
              </a:tabLst>
            </a:pPr>
            <a:r>
              <a:rPr sz="2100" i="1" spc="-10" dirty="0">
                <a:solidFill>
                  <a:srgbClr val="FF0066"/>
                </a:solidFill>
                <a:latin typeface="Calibri"/>
                <a:cs typeface="Calibri"/>
              </a:rPr>
              <a:t>Computation </a:t>
            </a:r>
            <a:r>
              <a:rPr sz="2100" i="1" spc="-15" dirty="0">
                <a:solidFill>
                  <a:srgbClr val="FF0066"/>
                </a:solidFill>
                <a:latin typeface="Calibri"/>
                <a:cs typeface="Calibri"/>
              </a:rPr>
              <a:t>cost </a:t>
            </a:r>
            <a:r>
              <a:rPr sz="2100" spc="-5" dirty="0">
                <a:latin typeface="Calibri"/>
                <a:cs typeface="Calibri"/>
              </a:rPr>
              <a:t>analogous, but </a:t>
            </a:r>
            <a:r>
              <a:rPr sz="2100" spc="-10" dirty="0">
                <a:latin typeface="Calibri"/>
                <a:cs typeface="Calibri"/>
              </a:rPr>
              <a:t>count </a:t>
            </a:r>
            <a:r>
              <a:rPr sz="2100" spc="-5" dirty="0">
                <a:latin typeface="Calibri"/>
                <a:cs typeface="Calibri"/>
              </a:rPr>
              <a:t>only </a:t>
            </a:r>
            <a:r>
              <a:rPr sz="2100" dirty="0">
                <a:latin typeface="Calibri"/>
                <a:cs typeface="Calibri"/>
              </a:rPr>
              <a:t>running time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processes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Calibri"/>
              <a:cs typeface="Calibri"/>
            </a:endParaRPr>
          </a:p>
          <a:p>
            <a:pPr marL="292100" marR="666750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Note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big-O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notation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most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useful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(adding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machines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always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 option)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3725417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2562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Example:</a:t>
            </a:r>
            <a:r>
              <a:rPr sz="3000" spc="-95" dirty="0"/>
              <a:t> </a:t>
            </a:r>
            <a:r>
              <a:rPr sz="3000" spc="-25" dirty="0"/>
              <a:t>Hosting</a:t>
            </a:r>
            <a:r>
              <a:rPr sz="3000" spc="-100" dirty="0"/>
              <a:t> </a:t>
            </a:r>
            <a:r>
              <a:rPr sz="3000" spc="-30" dirty="0"/>
              <a:t>size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50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742060"/>
            <a:ext cx="7033259" cy="34639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dirty="0">
                <a:latin typeface="Calibri"/>
                <a:cs typeface="Calibri"/>
              </a:rPr>
              <a:t>Suppose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we </a:t>
            </a:r>
            <a:r>
              <a:rPr sz="2100" b="1" spc="-15" dirty="0">
                <a:latin typeface="Calibri"/>
                <a:cs typeface="Calibri"/>
              </a:rPr>
              <a:t>have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large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web </a:t>
            </a:r>
            <a:r>
              <a:rPr sz="2100" b="1" spc="-5" dirty="0">
                <a:latin typeface="Calibri"/>
                <a:cs typeface="Calibri"/>
              </a:rPr>
              <a:t>corpus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Look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metadata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file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Lines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(URL,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…)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For </a:t>
            </a:r>
            <a:r>
              <a:rPr sz="2100" b="1" spc="-5" dirty="0">
                <a:latin typeface="Calibri"/>
                <a:cs typeface="Calibri"/>
              </a:rPr>
              <a:t>each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host,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find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the </a:t>
            </a:r>
            <a:r>
              <a:rPr sz="2100" b="1" spc="-10" dirty="0">
                <a:latin typeface="Calibri"/>
                <a:cs typeface="Calibri"/>
              </a:rPr>
              <a:t>total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number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bytes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That is,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sum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page </a:t>
            </a:r>
            <a:r>
              <a:rPr sz="1800" spc="-10" dirty="0">
                <a:latin typeface="Calibri"/>
                <a:cs typeface="Calibri"/>
              </a:rPr>
              <a:t>sizes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all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URLs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that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host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dirty="0">
                <a:solidFill>
                  <a:srgbClr val="EC7C30"/>
                </a:solidFill>
                <a:latin typeface="Calibri"/>
                <a:cs typeface="Calibri"/>
              </a:rPr>
              <a:t>Map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record,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EC7C30"/>
                </a:solidFill>
                <a:latin typeface="Calibri"/>
                <a:cs typeface="Calibri"/>
              </a:rPr>
              <a:t>(hostname(URL),</a:t>
            </a:r>
            <a:r>
              <a:rPr sz="1800" spc="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EC7C30"/>
                </a:solidFill>
                <a:latin typeface="Calibri"/>
                <a:cs typeface="Calibri"/>
              </a:rPr>
              <a:t>size)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solidFill>
                  <a:srgbClr val="FFC000"/>
                </a:solidFill>
                <a:latin typeface="Calibri"/>
                <a:cs typeface="Calibri"/>
              </a:rPr>
              <a:t>Reduce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Sum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sizes</a:t>
            </a:r>
            <a:r>
              <a:rPr sz="1800" spc="-5" dirty="0">
                <a:latin typeface="Calibri"/>
                <a:cs typeface="Calibri"/>
              </a:rPr>
              <a:t> 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4435602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9649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Example:</a:t>
            </a:r>
            <a:r>
              <a:rPr sz="3000" spc="-95" dirty="0"/>
              <a:t> </a:t>
            </a:r>
            <a:r>
              <a:rPr sz="3000" spc="-25" dirty="0"/>
              <a:t>Language</a:t>
            </a:r>
            <a:r>
              <a:rPr sz="3000" spc="-114" dirty="0"/>
              <a:t> </a:t>
            </a:r>
            <a:r>
              <a:rPr sz="3000" spc="-25" dirty="0"/>
              <a:t>Model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dirty="0"/>
              <a:t>51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542" y="1780427"/>
            <a:ext cx="7242175" cy="26593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334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Statistical</a:t>
            </a:r>
            <a:r>
              <a:rPr sz="2100" b="1" spc="-4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A4A4A4"/>
                </a:solidFill>
                <a:latin typeface="Calibri"/>
                <a:cs typeface="Calibri"/>
              </a:rPr>
              <a:t>machine</a:t>
            </a:r>
            <a:r>
              <a:rPr sz="2100" b="1" spc="-1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A4A4A4"/>
                </a:solidFill>
                <a:latin typeface="Calibri"/>
                <a:cs typeface="Calibri"/>
              </a:rPr>
              <a:t>translation: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ts val="2055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dirty="0">
                <a:latin typeface="Calibri"/>
                <a:cs typeface="Calibri"/>
              </a:rPr>
              <a:t>Need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number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5-word</a:t>
            </a:r>
            <a:r>
              <a:rPr sz="1800" dirty="0">
                <a:latin typeface="Calibri"/>
                <a:cs typeface="Calibri"/>
              </a:rPr>
              <a:t> sequence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occurs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large</a:t>
            </a:r>
            <a:endParaRPr sz="1800">
              <a:latin typeface="Calibri"/>
              <a:cs typeface="Calibri"/>
            </a:endParaRPr>
          </a:p>
          <a:p>
            <a:pPr marL="527685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corpus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documents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b="1" spc="-30" dirty="0">
                <a:latin typeface="Calibri"/>
                <a:cs typeface="Calibri"/>
              </a:rPr>
              <a:t>Very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easy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with</a:t>
            </a:r>
            <a:r>
              <a:rPr sz="2100" b="1" spc="-10" dirty="0">
                <a:latin typeface="Calibri"/>
                <a:cs typeface="Calibri"/>
              </a:rPr>
              <a:t> MapReduce: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5" dirty="0">
                <a:solidFill>
                  <a:srgbClr val="EC7C30"/>
                </a:solidFill>
                <a:latin typeface="Calibri"/>
                <a:cs typeface="Calibri"/>
              </a:rPr>
              <a:t>Map</a:t>
            </a:r>
            <a:r>
              <a:rPr sz="1800" b="1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spc="-10" dirty="0">
                <a:latin typeface="Calibri"/>
                <a:cs typeface="Calibri"/>
              </a:rPr>
              <a:t>Extract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(5-word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sequence,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count)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from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document</a:t>
            </a:r>
            <a:endParaRPr sz="15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5" dirty="0">
                <a:solidFill>
                  <a:srgbClr val="FFC000"/>
                </a:solidFill>
                <a:latin typeface="Calibri"/>
                <a:cs typeface="Calibri"/>
              </a:rPr>
              <a:t>Reduce</a:t>
            </a:r>
            <a:r>
              <a:rPr sz="1800" b="1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870585" lvl="2" indent="-17335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dirty="0">
                <a:latin typeface="Calibri"/>
                <a:cs typeface="Calibri"/>
              </a:rPr>
              <a:t>Combine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counts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4744974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2767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Motivation:</a:t>
            </a:r>
            <a:r>
              <a:rPr sz="3000" spc="-85" dirty="0"/>
              <a:t> </a:t>
            </a:r>
            <a:r>
              <a:rPr sz="3000" spc="-20" dirty="0"/>
              <a:t>Google</a:t>
            </a:r>
            <a:r>
              <a:rPr sz="3000" spc="-95" dirty="0"/>
              <a:t> </a:t>
            </a:r>
            <a:r>
              <a:rPr sz="3000" spc="-30" dirty="0"/>
              <a:t>Example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42060"/>
            <a:ext cx="7477759" cy="344424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20+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billion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web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pages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x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20KB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=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400+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TB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1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computer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reads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30-35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MB/sec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from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disk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~4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months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read</a:t>
            </a:r>
            <a:r>
              <a:rPr sz="1800" dirty="0">
                <a:latin typeface="Calibri"/>
                <a:cs typeface="Calibri"/>
              </a:rPr>
              <a:t> 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web</a:t>
            </a:r>
            <a:endParaRPr sz="1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~1,000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hard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drives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20" dirty="0">
                <a:latin typeface="Calibri"/>
                <a:cs typeface="Calibri"/>
              </a:rPr>
              <a:t>store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web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spcBef>
                <a:spcPts val="5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0" dirty="0">
                <a:solidFill>
                  <a:srgbClr val="D50092"/>
                </a:solidFill>
                <a:latin typeface="Calibri"/>
                <a:cs typeface="Calibri"/>
              </a:rPr>
              <a:t>Takes</a:t>
            </a:r>
            <a:r>
              <a:rPr sz="2100" spc="-2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even</a:t>
            </a:r>
            <a:r>
              <a:rPr sz="2100" spc="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more</a:t>
            </a:r>
            <a:r>
              <a:rPr sz="2100" spc="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to </a:t>
            </a:r>
            <a:r>
              <a:rPr sz="2100" b="1" dirty="0">
                <a:solidFill>
                  <a:srgbClr val="D50092"/>
                </a:solidFill>
                <a:latin typeface="Calibri"/>
                <a:cs typeface="Calibri"/>
              </a:rPr>
              <a:t>do</a:t>
            </a:r>
            <a:r>
              <a:rPr sz="2100" b="1" spc="-2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something</a:t>
            </a:r>
            <a:r>
              <a:rPr sz="2100" spc="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useful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270"/>
              </a:lnSpc>
            </a:pP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with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the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data,</a:t>
            </a:r>
            <a:r>
              <a:rPr sz="2100" spc="-2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both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in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terms</a:t>
            </a:r>
            <a:r>
              <a:rPr sz="2100" spc="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of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D50092"/>
                </a:solidFill>
                <a:latin typeface="Calibri"/>
                <a:cs typeface="Calibri"/>
              </a:rPr>
              <a:t>storing</a:t>
            </a:r>
            <a:r>
              <a:rPr sz="2100" spc="1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it</a:t>
            </a: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as 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well</a:t>
            </a:r>
            <a:r>
              <a:rPr sz="2100" spc="2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as the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time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D50092"/>
                </a:solidFill>
                <a:latin typeface="Calibri"/>
                <a:cs typeface="Calibri"/>
              </a:rPr>
              <a:t>needed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to</a:t>
            </a:r>
            <a:r>
              <a:rPr sz="2100" spc="-2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D50092"/>
                </a:solidFill>
                <a:latin typeface="Calibri"/>
                <a:cs typeface="Calibri"/>
              </a:rPr>
              <a:t>analyze</a:t>
            </a:r>
            <a:r>
              <a:rPr sz="2100" spc="-35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it</a:t>
            </a:r>
            <a:r>
              <a:rPr sz="2100" spc="-10" dirty="0">
                <a:solidFill>
                  <a:srgbClr val="D50092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D50092"/>
                </a:solidFill>
                <a:latin typeface="Calibri"/>
                <a:cs typeface="Calibri"/>
              </a:rPr>
              <a:t>!!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60" dirty="0">
                <a:solidFill>
                  <a:srgbClr val="008000"/>
                </a:solidFill>
                <a:latin typeface="Calibri"/>
                <a:cs typeface="Calibri"/>
              </a:rPr>
              <a:t>Today,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a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standard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architecture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 for</a:t>
            </a:r>
            <a:r>
              <a:rPr sz="21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such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problems</a:t>
            </a:r>
            <a:r>
              <a:rPr sz="2100" b="1" dirty="0">
                <a:solidFill>
                  <a:srgbClr val="008000"/>
                </a:solidFill>
                <a:latin typeface="Calibri"/>
                <a:cs typeface="Calibri"/>
              </a:rPr>
              <a:t> is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emerging: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10" dirty="0">
                <a:latin typeface="Calibri"/>
                <a:cs typeface="Calibri"/>
              </a:rPr>
              <a:t>Cluster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commodity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Linux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spc="-5" dirty="0">
                <a:latin typeface="Calibri"/>
                <a:cs typeface="Calibri"/>
              </a:rPr>
              <a:t>Commodity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network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(ethernet)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connect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5298186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483171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Big</a:t>
            </a:r>
            <a:r>
              <a:rPr sz="3000" spc="-100" dirty="0"/>
              <a:t> </a:t>
            </a:r>
            <a:r>
              <a:rPr sz="3000" spc="-25" dirty="0"/>
              <a:t>picture</a:t>
            </a:r>
            <a:r>
              <a:rPr sz="3000" spc="-85" dirty="0"/>
              <a:t> </a:t>
            </a:r>
            <a:r>
              <a:rPr sz="3000" spc="-10" dirty="0"/>
              <a:t>of</a:t>
            </a:r>
            <a:r>
              <a:rPr sz="3000" spc="-60" dirty="0"/>
              <a:t> </a:t>
            </a:r>
            <a:r>
              <a:rPr sz="3000" spc="-10" dirty="0"/>
              <a:t>the</a:t>
            </a:r>
            <a:r>
              <a:rPr sz="3000" spc="-95" dirty="0"/>
              <a:t> </a:t>
            </a:r>
            <a:r>
              <a:rPr sz="3000" spc="-20" dirty="0"/>
              <a:t>new</a:t>
            </a:r>
            <a:r>
              <a:rPr sz="3000" spc="-100" dirty="0"/>
              <a:t> </a:t>
            </a:r>
            <a:r>
              <a:rPr sz="3000" spc="-30" dirty="0"/>
              <a:t>paradigm</a:t>
            </a:r>
            <a:endParaRPr sz="30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07542" y="1742060"/>
            <a:ext cx="5330190" cy="321881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Split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data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into </a:t>
            </a:r>
            <a:r>
              <a:rPr sz="2100" spc="-5" dirty="0">
                <a:latin typeface="Calibri"/>
                <a:cs typeface="Calibri"/>
              </a:rPr>
              <a:t>chunks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20" dirty="0">
                <a:latin typeface="Calibri"/>
                <a:cs typeface="Calibri"/>
              </a:rPr>
              <a:t>Have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multiple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disks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CPUs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Distribute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5" dirty="0">
                <a:latin typeface="Calibri"/>
                <a:cs typeface="Calibri"/>
              </a:rPr>
              <a:t> data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chunks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across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multiple </a:t>
            </a:r>
            <a:r>
              <a:rPr sz="2100" spc="-10" dirty="0">
                <a:latin typeface="Calibri"/>
                <a:cs typeface="Calibri"/>
              </a:rPr>
              <a:t>disks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Process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5" dirty="0">
                <a:latin typeface="Calibri"/>
                <a:cs typeface="Calibri"/>
              </a:rPr>
              <a:t>data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parallel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across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CPUs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Example:</a:t>
            </a:r>
            <a:endParaRPr sz="2100">
              <a:latin typeface="Calibri"/>
              <a:cs typeface="Calibri"/>
            </a:endParaRPr>
          </a:p>
          <a:p>
            <a:pPr marL="172720" marR="839469" lvl="1" indent="-172720" algn="r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172720" algn="l"/>
              </a:tabLst>
            </a:pPr>
            <a:r>
              <a:rPr sz="1800" spc="-5" dirty="0">
                <a:latin typeface="Calibri"/>
                <a:cs typeface="Calibri"/>
              </a:rPr>
              <a:t>Time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data: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4million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(46+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days)</a:t>
            </a:r>
            <a:endParaRPr sz="1800">
              <a:latin typeface="Calibri"/>
              <a:cs typeface="Calibri"/>
            </a:endParaRPr>
          </a:p>
          <a:p>
            <a:pPr marL="172720" marR="878205" lvl="1" indent="-172720" algn="r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17272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1000</a:t>
            </a:r>
            <a:r>
              <a:rPr sz="1800" spc="-5" dirty="0">
                <a:latin typeface="Calibri"/>
                <a:cs typeface="Calibri"/>
              </a:rPr>
              <a:t> CPUs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</a:t>
            </a:r>
            <a:r>
              <a:rPr sz="1800" spc="-5" dirty="0">
                <a:latin typeface="Calibri"/>
                <a:cs typeface="Calibri"/>
              </a:rPr>
              <a:t> can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task</a:t>
            </a:r>
            <a:r>
              <a:rPr sz="1800" spc="-5" dirty="0">
                <a:latin typeface="Calibri"/>
                <a:cs typeface="Calibri"/>
              </a:rPr>
              <a:t> in</a:t>
            </a:r>
            <a:endParaRPr sz="1800">
              <a:latin typeface="Calibri"/>
              <a:cs typeface="Calibri"/>
            </a:endParaRPr>
          </a:p>
          <a:p>
            <a:pPr marL="172720" marR="839469" lvl="2" indent="-172720" algn="r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72720" algn="l"/>
              </a:tabLst>
            </a:pPr>
            <a:r>
              <a:rPr sz="1500" dirty="0">
                <a:latin typeface="Calibri"/>
                <a:cs typeface="Calibri"/>
              </a:rPr>
              <a:t>4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million /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1000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=</a:t>
            </a:r>
            <a:r>
              <a:rPr sz="1500" spc="-5" dirty="0">
                <a:latin typeface="Calibri"/>
                <a:cs typeface="Calibri"/>
              </a:rPr>
              <a:t> 4000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seconds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(about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</a:t>
            </a:r>
            <a:r>
              <a:rPr sz="1500" spc="-5" dirty="0">
                <a:latin typeface="Calibri"/>
                <a:cs typeface="Calibri"/>
              </a:rPr>
              <a:t> hour)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653795"/>
            <a:ext cx="5738622" cy="8435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526986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" dirty="0"/>
              <a:t>Cluster</a:t>
            </a:r>
            <a:r>
              <a:rPr sz="3000" spc="-85" dirty="0"/>
              <a:t> </a:t>
            </a:r>
            <a:r>
              <a:rPr sz="3000" spc="-35" dirty="0"/>
              <a:t>Architecture</a:t>
            </a:r>
            <a:r>
              <a:rPr sz="3000" spc="-85" dirty="0"/>
              <a:t> </a:t>
            </a:r>
            <a:r>
              <a:rPr sz="3000" spc="-20" dirty="0"/>
              <a:t>(Section</a:t>
            </a:r>
            <a:r>
              <a:rPr sz="3000" spc="-90" dirty="0"/>
              <a:t> </a:t>
            </a:r>
            <a:r>
              <a:rPr sz="3000" spc="-15" dirty="0"/>
              <a:t>2.1.1)</a:t>
            </a:r>
            <a:endParaRPr sz="300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242060" y="4302252"/>
            <a:ext cx="792480" cy="44830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2060" y="4911852"/>
            <a:ext cx="835660" cy="487680"/>
          </a:xfrm>
          <a:custGeom>
            <a:avLst/>
            <a:gdLst/>
            <a:ahLst/>
            <a:cxnLst/>
            <a:rect l="l" t="t" r="r" b="b"/>
            <a:pathLst>
              <a:path w="835660" h="487679">
                <a:moveTo>
                  <a:pt x="835152" y="60960"/>
                </a:moveTo>
                <a:lnTo>
                  <a:pt x="778143" y="91722"/>
                </a:lnTo>
                <a:lnTo>
                  <a:pt x="736947" y="100230"/>
                </a:lnTo>
                <a:lnTo>
                  <a:pt x="686619" y="107578"/>
                </a:lnTo>
                <a:lnTo>
                  <a:pt x="628339" y="113594"/>
                </a:lnTo>
                <a:lnTo>
                  <a:pt x="563286" y="118104"/>
                </a:lnTo>
                <a:lnTo>
                  <a:pt x="492638" y="120937"/>
                </a:lnTo>
                <a:lnTo>
                  <a:pt x="417576" y="121920"/>
                </a:lnTo>
                <a:lnTo>
                  <a:pt x="342513" y="120937"/>
                </a:lnTo>
                <a:lnTo>
                  <a:pt x="271865" y="118104"/>
                </a:lnTo>
                <a:lnTo>
                  <a:pt x="206812" y="113594"/>
                </a:lnTo>
                <a:lnTo>
                  <a:pt x="148532" y="107578"/>
                </a:lnTo>
                <a:lnTo>
                  <a:pt x="98204" y="100230"/>
                </a:lnTo>
                <a:lnTo>
                  <a:pt x="57008" y="91722"/>
                </a:lnTo>
                <a:lnTo>
                  <a:pt x="6727" y="71914"/>
                </a:lnTo>
                <a:lnTo>
                  <a:pt x="0" y="60960"/>
                </a:lnTo>
                <a:lnTo>
                  <a:pt x="6727" y="50005"/>
                </a:lnTo>
                <a:lnTo>
                  <a:pt x="57008" y="30197"/>
                </a:lnTo>
                <a:lnTo>
                  <a:pt x="98204" y="21689"/>
                </a:lnTo>
                <a:lnTo>
                  <a:pt x="148532" y="14341"/>
                </a:lnTo>
                <a:lnTo>
                  <a:pt x="206812" y="8325"/>
                </a:lnTo>
                <a:lnTo>
                  <a:pt x="271865" y="3815"/>
                </a:lnTo>
                <a:lnTo>
                  <a:pt x="342513" y="982"/>
                </a:lnTo>
                <a:lnTo>
                  <a:pt x="417576" y="0"/>
                </a:lnTo>
                <a:lnTo>
                  <a:pt x="492638" y="982"/>
                </a:lnTo>
                <a:lnTo>
                  <a:pt x="563286" y="3815"/>
                </a:lnTo>
                <a:lnTo>
                  <a:pt x="628339" y="8325"/>
                </a:lnTo>
                <a:lnTo>
                  <a:pt x="686619" y="14341"/>
                </a:lnTo>
                <a:lnTo>
                  <a:pt x="736947" y="21689"/>
                </a:lnTo>
                <a:lnTo>
                  <a:pt x="778143" y="30197"/>
                </a:lnTo>
                <a:lnTo>
                  <a:pt x="828424" y="50005"/>
                </a:lnTo>
                <a:lnTo>
                  <a:pt x="835152" y="60960"/>
                </a:lnTo>
                <a:lnTo>
                  <a:pt x="835152" y="426720"/>
                </a:lnTo>
                <a:lnTo>
                  <a:pt x="778143" y="457482"/>
                </a:lnTo>
                <a:lnTo>
                  <a:pt x="736947" y="465990"/>
                </a:lnTo>
                <a:lnTo>
                  <a:pt x="686619" y="473338"/>
                </a:lnTo>
                <a:lnTo>
                  <a:pt x="628339" y="479354"/>
                </a:lnTo>
                <a:lnTo>
                  <a:pt x="563286" y="483864"/>
                </a:lnTo>
                <a:lnTo>
                  <a:pt x="492638" y="486697"/>
                </a:lnTo>
                <a:lnTo>
                  <a:pt x="417576" y="487680"/>
                </a:lnTo>
                <a:lnTo>
                  <a:pt x="342513" y="486697"/>
                </a:lnTo>
                <a:lnTo>
                  <a:pt x="271865" y="483864"/>
                </a:lnTo>
                <a:lnTo>
                  <a:pt x="206812" y="479354"/>
                </a:lnTo>
                <a:lnTo>
                  <a:pt x="148532" y="473338"/>
                </a:lnTo>
                <a:lnTo>
                  <a:pt x="98204" y="465990"/>
                </a:lnTo>
                <a:lnTo>
                  <a:pt x="57008" y="457482"/>
                </a:lnTo>
                <a:lnTo>
                  <a:pt x="6727" y="437674"/>
                </a:lnTo>
                <a:lnTo>
                  <a:pt x="0" y="426720"/>
                </a:lnTo>
                <a:lnTo>
                  <a:pt x="0" y="609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0600" y="3733800"/>
            <a:ext cx="129540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6735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2060" y="3896867"/>
            <a:ext cx="792480" cy="3251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199390">
              <a:lnSpc>
                <a:spcPct val="100000"/>
              </a:lnSpc>
              <a:spcBef>
                <a:spcPts val="80"/>
              </a:spcBef>
            </a:pPr>
            <a:r>
              <a:rPr sz="1800" b="1" spc="-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8059" y="4302252"/>
            <a:ext cx="792480" cy="44830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28059" y="4911852"/>
            <a:ext cx="835660" cy="487680"/>
          </a:xfrm>
          <a:custGeom>
            <a:avLst/>
            <a:gdLst/>
            <a:ahLst/>
            <a:cxnLst/>
            <a:rect l="l" t="t" r="r" b="b"/>
            <a:pathLst>
              <a:path w="835660" h="487679">
                <a:moveTo>
                  <a:pt x="835151" y="60960"/>
                </a:moveTo>
                <a:lnTo>
                  <a:pt x="778143" y="91722"/>
                </a:lnTo>
                <a:lnTo>
                  <a:pt x="736947" y="100230"/>
                </a:lnTo>
                <a:lnTo>
                  <a:pt x="686619" y="107578"/>
                </a:lnTo>
                <a:lnTo>
                  <a:pt x="628339" y="113594"/>
                </a:lnTo>
                <a:lnTo>
                  <a:pt x="563286" y="118104"/>
                </a:lnTo>
                <a:lnTo>
                  <a:pt x="492638" y="120937"/>
                </a:lnTo>
                <a:lnTo>
                  <a:pt x="417575" y="121920"/>
                </a:lnTo>
                <a:lnTo>
                  <a:pt x="342513" y="120937"/>
                </a:lnTo>
                <a:lnTo>
                  <a:pt x="271865" y="118104"/>
                </a:lnTo>
                <a:lnTo>
                  <a:pt x="206812" y="113594"/>
                </a:lnTo>
                <a:lnTo>
                  <a:pt x="148532" y="107578"/>
                </a:lnTo>
                <a:lnTo>
                  <a:pt x="98204" y="100230"/>
                </a:lnTo>
                <a:lnTo>
                  <a:pt x="57008" y="91722"/>
                </a:lnTo>
                <a:lnTo>
                  <a:pt x="6727" y="71914"/>
                </a:lnTo>
                <a:lnTo>
                  <a:pt x="0" y="60960"/>
                </a:lnTo>
                <a:lnTo>
                  <a:pt x="6727" y="50005"/>
                </a:lnTo>
                <a:lnTo>
                  <a:pt x="57008" y="30197"/>
                </a:lnTo>
                <a:lnTo>
                  <a:pt x="98204" y="21689"/>
                </a:lnTo>
                <a:lnTo>
                  <a:pt x="148532" y="14341"/>
                </a:lnTo>
                <a:lnTo>
                  <a:pt x="206812" y="8325"/>
                </a:lnTo>
                <a:lnTo>
                  <a:pt x="271865" y="3815"/>
                </a:lnTo>
                <a:lnTo>
                  <a:pt x="342513" y="982"/>
                </a:lnTo>
                <a:lnTo>
                  <a:pt x="417575" y="0"/>
                </a:lnTo>
                <a:lnTo>
                  <a:pt x="492638" y="982"/>
                </a:lnTo>
                <a:lnTo>
                  <a:pt x="563286" y="3815"/>
                </a:lnTo>
                <a:lnTo>
                  <a:pt x="628339" y="8325"/>
                </a:lnTo>
                <a:lnTo>
                  <a:pt x="686619" y="14341"/>
                </a:lnTo>
                <a:lnTo>
                  <a:pt x="736947" y="21689"/>
                </a:lnTo>
                <a:lnTo>
                  <a:pt x="778143" y="30197"/>
                </a:lnTo>
                <a:lnTo>
                  <a:pt x="828424" y="50005"/>
                </a:lnTo>
                <a:lnTo>
                  <a:pt x="835151" y="60960"/>
                </a:lnTo>
                <a:lnTo>
                  <a:pt x="835151" y="426720"/>
                </a:lnTo>
                <a:lnTo>
                  <a:pt x="778143" y="457482"/>
                </a:lnTo>
                <a:lnTo>
                  <a:pt x="736947" y="465990"/>
                </a:lnTo>
                <a:lnTo>
                  <a:pt x="686619" y="473338"/>
                </a:lnTo>
                <a:lnTo>
                  <a:pt x="628339" y="479354"/>
                </a:lnTo>
                <a:lnTo>
                  <a:pt x="563286" y="483864"/>
                </a:lnTo>
                <a:lnTo>
                  <a:pt x="492638" y="486697"/>
                </a:lnTo>
                <a:lnTo>
                  <a:pt x="417575" y="487680"/>
                </a:lnTo>
                <a:lnTo>
                  <a:pt x="342513" y="486697"/>
                </a:lnTo>
                <a:lnTo>
                  <a:pt x="271865" y="483864"/>
                </a:lnTo>
                <a:lnTo>
                  <a:pt x="206812" y="479354"/>
                </a:lnTo>
                <a:lnTo>
                  <a:pt x="148532" y="473338"/>
                </a:lnTo>
                <a:lnTo>
                  <a:pt x="98204" y="465990"/>
                </a:lnTo>
                <a:lnTo>
                  <a:pt x="57008" y="457482"/>
                </a:lnTo>
                <a:lnTo>
                  <a:pt x="6727" y="437674"/>
                </a:lnTo>
                <a:lnTo>
                  <a:pt x="0" y="426720"/>
                </a:lnTo>
                <a:lnTo>
                  <a:pt x="0" y="609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76600" y="3733800"/>
            <a:ext cx="129540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67359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8059" y="3896867"/>
            <a:ext cx="792480" cy="3251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80"/>
              </a:spcBef>
            </a:pPr>
            <a:r>
              <a:rPr sz="1800" b="1" spc="-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7394" y="4277944"/>
            <a:ext cx="27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200" y="2819400"/>
            <a:ext cx="1524000" cy="304800"/>
          </a:xfrm>
          <a:prstGeom prst="rect">
            <a:avLst/>
          </a:prstGeom>
          <a:solidFill>
            <a:srgbClr val="5B9BD4"/>
          </a:solidFill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0200" y="31242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6858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0" y="31242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0"/>
                </a:moveTo>
                <a:lnTo>
                  <a:pt x="76200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00197" y="2521077"/>
            <a:ext cx="293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Each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rack contains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16-64</a:t>
            </a:r>
            <a:r>
              <a:rPr sz="1800" spc="-5" dirty="0">
                <a:latin typeface="Calibri"/>
                <a:cs typeface="Calibri"/>
              </a:rPr>
              <a:t> nodes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4459" y="4302252"/>
            <a:ext cx="792480" cy="44830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04459" y="4911852"/>
            <a:ext cx="835660" cy="487680"/>
          </a:xfrm>
          <a:custGeom>
            <a:avLst/>
            <a:gdLst/>
            <a:ahLst/>
            <a:cxnLst/>
            <a:rect l="l" t="t" r="r" b="b"/>
            <a:pathLst>
              <a:path w="835660" h="487679">
                <a:moveTo>
                  <a:pt x="835151" y="60960"/>
                </a:moveTo>
                <a:lnTo>
                  <a:pt x="778143" y="91722"/>
                </a:lnTo>
                <a:lnTo>
                  <a:pt x="736947" y="100230"/>
                </a:lnTo>
                <a:lnTo>
                  <a:pt x="686619" y="107578"/>
                </a:lnTo>
                <a:lnTo>
                  <a:pt x="628339" y="113594"/>
                </a:lnTo>
                <a:lnTo>
                  <a:pt x="563286" y="118104"/>
                </a:lnTo>
                <a:lnTo>
                  <a:pt x="492638" y="120937"/>
                </a:lnTo>
                <a:lnTo>
                  <a:pt x="417575" y="121920"/>
                </a:lnTo>
                <a:lnTo>
                  <a:pt x="342513" y="120937"/>
                </a:lnTo>
                <a:lnTo>
                  <a:pt x="271865" y="118104"/>
                </a:lnTo>
                <a:lnTo>
                  <a:pt x="206812" y="113594"/>
                </a:lnTo>
                <a:lnTo>
                  <a:pt x="148532" y="107578"/>
                </a:lnTo>
                <a:lnTo>
                  <a:pt x="98204" y="100230"/>
                </a:lnTo>
                <a:lnTo>
                  <a:pt x="57008" y="91722"/>
                </a:lnTo>
                <a:lnTo>
                  <a:pt x="6727" y="71914"/>
                </a:lnTo>
                <a:lnTo>
                  <a:pt x="0" y="60960"/>
                </a:lnTo>
                <a:lnTo>
                  <a:pt x="6727" y="50005"/>
                </a:lnTo>
                <a:lnTo>
                  <a:pt x="57008" y="30197"/>
                </a:lnTo>
                <a:lnTo>
                  <a:pt x="98204" y="21689"/>
                </a:lnTo>
                <a:lnTo>
                  <a:pt x="148532" y="14341"/>
                </a:lnTo>
                <a:lnTo>
                  <a:pt x="206812" y="8325"/>
                </a:lnTo>
                <a:lnTo>
                  <a:pt x="271865" y="3815"/>
                </a:lnTo>
                <a:lnTo>
                  <a:pt x="342513" y="982"/>
                </a:lnTo>
                <a:lnTo>
                  <a:pt x="417575" y="0"/>
                </a:lnTo>
                <a:lnTo>
                  <a:pt x="492638" y="982"/>
                </a:lnTo>
                <a:lnTo>
                  <a:pt x="563286" y="3815"/>
                </a:lnTo>
                <a:lnTo>
                  <a:pt x="628339" y="8325"/>
                </a:lnTo>
                <a:lnTo>
                  <a:pt x="686619" y="14341"/>
                </a:lnTo>
                <a:lnTo>
                  <a:pt x="736947" y="21689"/>
                </a:lnTo>
                <a:lnTo>
                  <a:pt x="778143" y="30197"/>
                </a:lnTo>
                <a:lnTo>
                  <a:pt x="828424" y="50005"/>
                </a:lnTo>
                <a:lnTo>
                  <a:pt x="835151" y="60960"/>
                </a:lnTo>
                <a:lnTo>
                  <a:pt x="835151" y="426720"/>
                </a:lnTo>
                <a:lnTo>
                  <a:pt x="778143" y="457482"/>
                </a:lnTo>
                <a:lnTo>
                  <a:pt x="736947" y="465990"/>
                </a:lnTo>
                <a:lnTo>
                  <a:pt x="686619" y="473338"/>
                </a:lnTo>
                <a:lnTo>
                  <a:pt x="628339" y="479354"/>
                </a:lnTo>
                <a:lnTo>
                  <a:pt x="563286" y="483864"/>
                </a:lnTo>
                <a:lnTo>
                  <a:pt x="492638" y="486697"/>
                </a:lnTo>
                <a:lnTo>
                  <a:pt x="417575" y="487680"/>
                </a:lnTo>
                <a:lnTo>
                  <a:pt x="342513" y="486697"/>
                </a:lnTo>
                <a:lnTo>
                  <a:pt x="271865" y="483864"/>
                </a:lnTo>
                <a:lnTo>
                  <a:pt x="206812" y="479354"/>
                </a:lnTo>
                <a:lnTo>
                  <a:pt x="148532" y="473338"/>
                </a:lnTo>
                <a:lnTo>
                  <a:pt x="98204" y="465990"/>
                </a:lnTo>
                <a:lnTo>
                  <a:pt x="57008" y="457482"/>
                </a:lnTo>
                <a:lnTo>
                  <a:pt x="6727" y="437674"/>
                </a:lnTo>
                <a:lnTo>
                  <a:pt x="0" y="426720"/>
                </a:lnTo>
                <a:lnTo>
                  <a:pt x="0" y="609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53000" y="3733800"/>
            <a:ext cx="129540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4459" y="3896867"/>
            <a:ext cx="792480" cy="3251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00025">
              <a:lnSpc>
                <a:spcPct val="100000"/>
              </a:lnSpc>
              <a:spcBef>
                <a:spcPts val="80"/>
              </a:spcBef>
            </a:pPr>
            <a:r>
              <a:rPr sz="1800" b="1" spc="-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90459" y="4302252"/>
            <a:ext cx="792480" cy="44830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7239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570"/>
              </a:spcBef>
            </a:pPr>
            <a:r>
              <a:rPr sz="1800" b="1" dirty="0">
                <a:latin typeface="Calibri"/>
                <a:cs typeface="Calibri"/>
              </a:rPr>
              <a:t>Mem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90459" y="4911852"/>
            <a:ext cx="835660" cy="487680"/>
          </a:xfrm>
          <a:custGeom>
            <a:avLst/>
            <a:gdLst/>
            <a:ahLst/>
            <a:cxnLst/>
            <a:rect l="l" t="t" r="r" b="b"/>
            <a:pathLst>
              <a:path w="835659" h="487679">
                <a:moveTo>
                  <a:pt x="835151" y="60960"/>
                </a:moveTo>
                <a:lnTo>
                  <a:pt x="778143" y="91722"/>
                </a:lnTo>
                <a:lnTo>
                  <a:pt x="736947" y="100230"/>
                </a:lnTo>
                <a:lnTo>
                  <a:pt x="686619" y="107578"/>
                </a:lnTo>
                <a:lnTo>
                  <a:pt x="628339" y="113594"/>
                </a:lnTo>
                <a:lnTo>
                  <a:pt x="563286" y="118104"/>
                </a:lnTo>
                <a:lnTo>
                  <a:pt x="492638" y="120937"/>
                </a:lnTo>
                <a:lnTo>
                  <a:pt x="417575" y="121920"/>
                </a:lnTo>
                <a:lnTo>
                  <a:pt x="342513" y="120937"/>
                </a:lnTo>
                <a:lnTo>
                  <a:pt x="271865" y="118104"/>
                </a:lnTo>
                <a:lnTo>
                  <a:pt x="206812" y="113594"/>
                </a:lnTo>
                <a:lnTo>
                  <a:pt x="148532" y="107578"/>
                </a:lnTo>
                <a:lnTo>
                  <a:pt x="98204" y="100230"/>
                </a:lnTo>
                <a:lnTo>
                  <a:pt x="57008" y="91722"/>
                </a:lnTo>
                <a:lnTo>
                  <a:pt x="6727" y="71914"/>
                </a:lnTo>
                <a:lnTo>
                  <a:pt x="0" y="60960"/>
                </a:lnTo>
                <a:lnTo>
                  <a:pt x="6727" y="50005"/>
                </a:lnTo>
                <a:lnTo>
                  <a:pt x="57008" y="30197"/>
                </a:lnTo>
                <a:lnTo>
                  <a:pt x="98204" y="21689"/>
                </a:lnTo>
                <a:lnTo>
                  <a:pt x="148532" y="14341"/>
                </a:lnTo>
                <a:lnTo>
                  <a:pt x="206812" y="8325"/>
                </a:lnTo>
                <a:lnTo>
                  <a:pt x="271865" y="3815"/>
                </a:lnTo>
                <a:lnTo>
                  <a:pt x="342513" y="982"/>
                </a:lnTo>
                <a:lnTo>
                  <a:pt x="417575" y="0"/>
                </a:lnTo>
                <a:lnTo>
                  <a:pt x="492638" y="982"/>
                </a:lnTo>
                <a:lnTo>
                  <a:pt x="563286" y="3815"/>
                </a:lnTo>
                <a:lnTo>
                  <a:pt x="628339" y="8325"/>
                </a:lnTo>
                <a:lnTo>
                  <a:pt x="686619" y="14341"/>
                </a:lnTo>
                <a:lnTo>
                  <a:pt x="736947" y="21689"/>
                </a:lnTo>
                <a:lnTo>
                  <a:pt x="778143" y="30197"/>
                </a:lnTo>
                <a:lnTo>
                  <a:pt x="828424" y="50005"/>
                </a:lnTo>
                <a:lnTo>
                  <a:pt x="835151" y="60960"/>
                </a:lnTo>
                <a:lnTo>
                  <a:pt x="835151" y="426720"/>
                </a:lnTo>
                <a:lnTo>
                  <a:pt x="778143" y="457482"/>
                </a:lnTo>
                <a:lnTo>
                  <a:pt x="736947" y="465990"/>
                </a:lnTo>
                <a:lnTo>
                  <a:pt x="686619" y="473338"/>
                </a:lnTo>
                <a:lnTo>
                  <a:pt x="628339" y="479354"/>
                </a:lnTo>
                <a:lnTo>
                  <a:pt x="563286" y="483864"/>
                </a:lnTo>
                <a:lnTo>
                  <a:pt x="492638" y="486697"/>
                </a:lnTo>
                <a:lnTo>
                  <a:pt x="417575" y="487680"/>
                </a:lnTo>
                <a:lnTo>
                  <a:pt x="342513" y="486697"/>
                </a:lnTo>
                <a:lnTo>
                  <a:pt x="271865" y="483864"/>
                </a:lnTo>
                <a:lnTo>
                  <a:pt x="206812" y="479354"/>
                </a:lnTo>
                <a:lnTo>
                  <a:pt x="148532" y="473338"/>
                </a:lnTo>
                <a:lnTo>
                  <a:pt x="98204" y="465990"/>
                </a:lnTo>
                <a:lnTo>
                  <a:pt x="57008" y="457482"/>
                </a:lnTo>
                <a:lnTo>
                  <a:pt x="6727" y="437674"/>
                </a:lnTo>
                <a:lnTo>
                  <a:pt x="0" y="426720"/>
                </a:lnTo>
                <a:lnTo>
                  <a:pt x="0" y="609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239000" y="3733800"/>
            <a:ext cx="1295400" cy="1828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Disk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0459" y="3896867"/>
            <a:ext cx="792480" cy="3251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00660">
              <a:lnSpc>
                <a:spcPct val="100000"/>
              </a:lnSpc>
              <a:spcBef>
                <a:spcPts val="80"/>
              </a:spcBef>
            </a:pPr>
            <a:r>
              <a:rPr sz="1800" b="1" spc="-5" dirty="0">
                <a:latin typeface="Calibri"/>
                <a:cs typeface="Calibri"/>
              </a:rPr>
              <a:t>CPU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80428" y="4277944"/>
            <a:ext cx="278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3600" y="2819400"/>
            <a:ext cx="1524000" cy="304800"/>
          </a:xfrm>
          <a:prstGeom prst="rect">
            <a:avLst/>
          </a:prstGeom>
          <a:solidFill>
            <a:srgbClr val="5B9BD4"/>
          </a:solidFill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62600" y="3124200"/>
            <a:ext cx="685800" cy="609600"/>
          </a:xfrm>
          <a:custGeom>
            <a:avLst/>
            <a:gdLst/>
            <a:ahLst/>
            <a:cxnLst/>
            <a:rect l="l" t="t" r="r" b="b"/>
            <a:pathLst>
              <a:path w="685800" h="609600">
                <a:moveTo>
                  <a:pt x="685800" y="0"/>
                </a:moveTo>
                <a:lnTo>
                  <a:pt x="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0400" y="31242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0"/>
                </a:moveTo>
                <a:lnTo>
                  <a:pt x="76200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886200" y="1905000"/>
            <a:ext cx="1524000" cy="304800"/>
          </a:xfrm>
          <a:prstGeom prst="rect">
            <a:avLst/>
          </a:prstGeom>
          <a:solidFill>
            <a:srgbClr val="5B9BD4"/>
          </a:solidFill>
          <a:ln w="952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libri"/>
                <a:cs typeface="Calibri"/>
              </a:rPr>
              <a:t>Switch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67000" y="2209800"/>
            <a:ext cx="1371600" cy="609600"/>
          </a:xfrm>
          <a:custGeom>
            <a:avLst/>
            <a:gdLst/>
            <a:ahLst/>
            <a:cxnLst/>
            <a:rect l="l" t="t" r="r" b="b"/>
            <a:pathLst>
              <a:path w="1371600" h="609600">
                <a:moveTo>
                  <a:pt x="0" y="609600"/>
                </a:moveTo>
                <a:lnTo>
                  <a:pt x="1371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5400" y="2209800"/>
            <a:ext cx="1447800" cy="609600"/>
          </a:xfrm>
          <a:custGeom>
            <a:avLst/>
            <a:gdLst/>
            <a:ahLst/>
            <a:cxnLst/>
            <a:rect l="l" t="t" r="r" b="b"/>
            <a:pathLst>
              <a:path w="1447800" h="609600">
                <a:moveTo>
                  <a:pt x="0" y="0"/>
                </a:moveTo>
                <a:lnTo>
                  <a:pt x="144780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76375" y="2113026"/>
            <a:ext cx="162813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Gbps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any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pair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6375" y="2661920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74594" y="1465834"/>
            <a:ext cx="3322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2-10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Gbps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backbone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-15" dirty="0">
                <a:latin typeface="Calibri"/>
                <a:cs typeface="Calibri"/>
              </a:rPr>
              <a:t> racks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5655" y="5803188"/>
            <a:ext cx="7414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It </a:t>
            </a:r>
            <a:r>
              <a:rPr sz="1800" spc="-5" dirty="0">
                <a:latin typeface="Arial MT"/>
                <a:cs typeface="Arial MT"/>
              </a:rPr>
              <a:t>has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been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estimated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Google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machines,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MT"/>
                <a:cs typeface="Arial MT"/>
                <a:hlinkClick r:id="rId3"/>
              </a:rPr>
              <a:t>http://bit.ly/Shh0RO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" y="0"/>
            <a:ext cx="9127236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3108" y="653795"/>
            <a:ext cx="3910329" cy="843915"/>
            <a:chOff x="483108" y="653795"/>
            <a:chExt cx="3910329" cy="8439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108" y="653795"/>
              <a:ext cx="1317498" cy="843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972" y="653795"/>
              <a:ext cx="614934" cy="8435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4272" y="653795"/>
              <a:ext cx="2978657" cy="84353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7542" y="739216"/>
            <a:ext cx="34397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La</a:t>
            </a:r>
            <a:r>
              <a:rPr sz="3000" spc="-65" dirty="0"/>
              <a:t>r</a:t>
            </a:r>
            <a:r>
              <a:rPr sz="3000" spc="-55" dirty="0"/>
              <a:t>g</a:t>
            </a:r>
            <a:r>
              <a:rPr sz="3000" spc="-40" dirty="0"/>
              <a:t>e</a:t>
            </a:r>
            <a:r>
              <a:rPr sz="3000" spc="-20" dirty="0"/>
              <a:t>-</a:t>
            </a:r>
            <a:r>
              <a:rPr sz="3000" spc="-25" dirty="0"/>
              <a:t>s</a:t>
            </a:r>
            <a:r>
              <a:rPr sz="3000" spc="-55" dirty="0"/>
              <a:t>c</a:t>
            </a:r>
            <a:r>
              <a:rPr sz="3000" spc="-35" dirty="0"/>
              <a:t>a</a:t>
            </a:r>
            <a:r>
              <a:rPr sz="3000" spc="-15" dirty="0"/>
              <a:t>l</a:t>
            </a:r>
            <a:r>
              <a:rPr sz="3000" dirty="0"/>
              <a:t>e</a:t>
            </a:r>
            <a:r>
              <a:rPr sz="3000" spc="-85" dirty="0"/>
              <a:t> </a:t>
            </a:r>
            <a:r>
              <a:rPr sz="3000" spc="-10" dirty="0"/>
              <a:t>C</a:t>
            </a:r>
            <a:r>
              <a:rPr sz="3000" spc="-20" dirty="0"/>
              <a:t>o</a:t>
            </a:r>
            <a:r>
              <a:rPr sz="3000" spc="-40" dirty="0"/>
              <a:t>m</a:t>
            </a:r>
            <a:r>
              <a:rPr sz="3000" spc="-35" dirty="0"/>
              <a:t>pu</a:t>
            </a:r>
            <a:r>
              <a:rPr sz="3000" spc="-30" dirty="0"/>
              <a:t>t</a:t>
            </a:r>
            <a:r>
              <a:rPr sz="3000" spc="-15" dirty="0"/>
              <a:t>i</a:t>
            </a:r>
            <a:r>
              <a:rPr sz="3000" spc="-35" dirty="0"/>
              <a:t>n</a:t>
            </a:r>
            <a:r>
              <a:rPr sz="3000" dirty="0"/>
              <a:t>g</a:t>
            </a:r>
            <a:endParaRPr sz="3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40739" y="1432305"/>
            <a:ext cx="5873115" cy="292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ts val="2395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Large-scale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 computing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8000"/>
                </a:solidFill>
                <a:latin typeface="Calibri"/>
                <a:cs typeface="Calibri"/>
              </a:rPr>
              <a:t>for</a:t>
            </a:r>
            <a:r>
              <a:rPr sz="210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sz="2100" b="1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mining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10" dirty="0">
                <a:solidFill>
                  <a:srgbClr val="008000"/>
                </a:solidFill>
                <a:latin typeface="Calibri"/>
                <a:cs typeface="Calibri"/>
              </a:rPr>
              <a:t>problems</a:t>
            </a:r>
            <a:r>
              <a:rPr sz="21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8000"/>
                </a:solidFill>
                <a:latin typeface="Calibri"/>
                <a:cs typeface="Calibri"/>
              </a:rPr>
              <a:t>on</a:t>
            </a:r>
            <a:r>
              <a:rPr sz="21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8000"/>
                </a:solidFill>
                <a:latin typeface="Calibri"/>
                <a:cs typeface="Calibri"/>
              </a:rPr>
              <a:t>commodity</a:t>
            </a:r>
            <a:r>
              <a:rPr sz="2100" b="1" spc="-15" dirty="0">
                <a:solidFill>
                  <a:srgbClr val="008000"/>
                </a:solidFill>
                <a:latin typeface="Calibri"/>
                <a:cs typeface="Calibri"/>
              </a:rPr>
              <a:t> hardware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Arial MT"/>
              <a:buChar char="•"/>
              <a:tabLst>
                <a:tab pos="185420" algn="l"/>
              </a:tabLst>
            </a:pPr>
            <a:r>
              <a:rPr sz="2100" b="1" spc="-10" dirty="0">
                <a:latin typeface="Calibri"/>
                <a:cs typeface="Calibri"/>
              </a:rPr>
              <a:t>Challenges:</a:t>
            </a:r>
            <a:endParaRPr sz="21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dirty="0">
                <a:solidFill>
                  <a:srgbClr val="A4A4A4"/>
                </a:solidFill>
                <a:latin typeface="Calibri"/>
                <a:cs typeface="Calibri"/>
              </a:rPr>
              <a:t>How</a:t>
            </a:r>
            <a:r>
              <a:rPr sz="1800" b="1" spc="-2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A4A4A4"/>
                </a:solidFill>
                <a:latin typeface="Calibri"/>
                <a:cs typeface="Calibri"/>
              </a:rPr>
              <a:t>do</a:t>
            </a:r>
            <a:r>
              <a:rPr sz="1800" b="1" spc="-3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4A4A4"/>
                </a:solidFill>
                <a:latin typeface="Calibri"/>
                <a:cs typeface="Calibri"/>
              </a:rPr>
              <a:t>you</a:t>
            </a:r>
            <a:r>
              <a:rPr sz="1800" b="1" spc="-20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4A4A4"/>
                </a:solidFill>
                <a:latin typeface="Calibri"/>
                <a:cs typeface="Calibri"/>
              </a:rPr>
              <a:t>distribute</a:t>
            </a:r>
            <a:r>
              <a:rPr sz="1800" b="1" spc="-5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A4A4A4"/>
                </a:solidFill>
                <a:latin typeface="Calibri"/>
                <a:cs typeface="Calibri"/>
              </a:rPr>
              <a:t>computation?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How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C7C30"/>
                </a:solidFill>
                <a:latin typeface="Calibri"/>
                <a:cs typeface="Calibri"/>
              </a:rPr>
              <a:t>can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C7C30"/>
                </a:solidFill>
                <a:latin typeface="Calibri"/>
                <a:cs typeface="Calibri"/>
              </a:rPr>
              <a:t>we</a:t>
            </a:r>
            <a:r>
              <a:rPr sz="18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make</a:t>
            </a: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EC7C30"/>
                </a:solidFill>
                <a:latin typeface="Calibri"/>
                <a:cs typeface="Calibri"/>
              </a:rPr>
              <a:t>it</a:t>
            </a:r>
            <a:r>
              <a:rPr sz="1800" b="1" spc="-5" dirty="0">
                <a:solidFill>
                  <a:srgbClr val="EC7C30"/>
                </a:solidFill>
                <a:latin typeface="Calibri"/>
                <a:cs typeface="Calibri"/>
              </a:rPr>
              <a:t> easy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to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EC7C30"/>
                </a:solidFill>
                <a:latin typeface="Calibri"/>
                <a:cs typeface="Calibri"/>
              </a:rPr>
              <a:t>write</a:t>
            </a:r>
            <a:r>
              <a:rPr sz="18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EC7C30"/>
                </a:solidFill>
                <a:latin typeface="Calibri"/>
                <a:cs typeface="Calibri"/>
              </a:rPr>
              <a:t>distributed</a:t>
            </a:r>
            <a:r>
              <a:rPr sz="1800" b="1" spc="-15" dirty="0">
                <a:solidFill>
                  <a:srgbClr val="EC7C30"/>
                </a:solidFill>
                <a:latin typeface="Calibri"/>
                <a:cs typeface="Calibri"/>
              </a:rPr>
              <a:t> programs?</a:t>
            </a:r>
            <a:endParaRPr sz="1800">
              <a:latin typeface="Calibri"/>
              <a:cs typeface="Calibri"/>
            </a:endParaRPr>
          </a:p>
          <a:p>
            <a:pPr marL="527685" lvl="1" indent="-17272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528320" algn="l"/>
              </a:tabLst>
            </a:pPr>
            <a:r>
              <a:rPr sz="1800" b="1" spc="-5" dirty="0">
                <a:solidFill>
                  <a:srgbClr val="A4A4A4"/>
                </a:solidFill>
                <a:latin typeface="Calibri"/>
                <a:cs typeface="Calibri"/>
              </a:rPr>
              <a:t>Machines</a:t>
            </a:r>
            <a:r>
              <a:rPr sz="1800" b="1" spc="-65" dirty="0">
                <a:solidFill>
                  <a:srgbClr val="A4A4A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A4A4A4"/>
                </a:solidFill>
                <a:latin typeface="Calibri"/>
                <a:cs typeface="Calibri"/>
              </a:rPr>
              <a:t>fail:</a:t>
            </a:r>
            <a:endParaRPr sz="18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dirty="0">
                <a:latin typeface="Calibri"/>
                <a:cs typeface="Calibri"/>
              </a:rPr>
              <a:t>One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server </a:t>
            </a:r>
            <a:r>
              <a:rPr sz="1500" spc="-10" dirty="0">
                <a:latin typeface="Calibri"/>
                <a:cs typeface="Calibri"/>
              </a:rPr>
              <a:t>may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stay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up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years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(1,000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days)</a:t>
            </a:r>
            <a:endParaRPr sz="15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dirty="0">
                <a:latin typeface="Calibri"/>
                <a:cs typeface="Calibri"/>
              </a:rPr>
              <a:t>If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you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have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1,000</a:t>
            </a:r>
            <a:r>
              <a:rPr sz="1500" spc="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servers,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expect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to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lose </a:t>
            </a:r>
            <a:r>
              <a:rPr sz="1500" spc="-10" dirty="0">
                <a:latin typeface="Calibri"/>
                <a:cs typeface="Calibri"/>
              </a:rPr>
              <a:t>1/day</a:t>
            </a:r>
            <a:endParaRPr sz="1500">
              <a:latin typeface="Calibri"/>
              <a:cs typeface="Calibri"/>
            </a:endParaRPr>
          </a:p>
          <a:p>
            <a:pPr marL="870585" lvl="2" indent="-172720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871219" algn="l"/>
              </a:tabLst>
            </a:pPr>
            <a:r>
              <a:rPr sz="1500" dirty="0">
                <a:latin typeface="Calibri"/>
                <a:cs typeface="Calibri"/>
              </a:rPr>
              <a:t>If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Google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has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~1M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machines,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then</a:t>
            </a:r>
            <a:endParaRPr sz="1500">
              <a:latin typeface="Calibri"/>
              <a:cs typeface="Calibri"/>
            </a:endParaRPr>
          </a:p>
          <a:p>
            <a:pPr marL="1213485" lvl="3" indent="-172720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1214120" algn="l"/>
              </a:tabLst>
            </a:pPr>
            <a:r>
              <a:rPr sz="1350" spc="-5" dirty="0">
                <a:latin typeface="Calibri"/>
                <a:cs typeface="Calibri"/>
              </a:rPr>
              <a:t>1,000</a:t>
            </a:r>
            <a:r>
              <a:rPr sz="1350" spc="-1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machines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fail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every </a:t>
            </a:r>
            <a:r>
              <a:rPr sz="1350" spc="-10" dirty="0">
                <a:latin typeface="Calibri"/>
                <a:cs typeface="Calibri"/>
              </a:rPr>
              <a:t>day!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3861</Words>
  <Application>Microsoft Macintosh PowerPoint</Application>
  <PresentationFormat>On-screen Show (4:3)</PresentationFormat>
  <Paragraphs>813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MS Gothic</vt:lpstr>
      <vt:lpstr>Arial</vt:lpstr>
      <vt:lpstr>Arial MT</vt:lpstr>
      <vt:lpstr>Calibri</vt:lpstr>
      <vt:lpstr>Calibri Light</vt:lpstr>
      <vt:lpstr>Cambria Math</vt:lpstr>
      <vt:lpstr>Corbel</vt:lpstr>
      <vt:lpstr>Courier New</vt:lpstr>
      <vt:lpstr>Symbol</vt:lpstr>
      <vt:lpstr>Times New Roman</vt:lpstr>
      <vt:lpstr>Office Theme</vt:lpstr>
      <vt:lpstr>Tutorial Meeting #2 Data Science and Machine Learning</vt:lpstr>
      <vt:lpstr>Introduction</vt:lpstr>
      <vt:lpstr>MapReduce (section 2)</vt:lpstr>
      <vt:lpstr>Single Node Architecture (section 2.1)</vt:lpstr>
      <vt:lpstr>Motivation: Google Example</vt:lpstr>
      <vt:lpstr>Big picture of the new paradigm</vt:lpstr>
      <vt:lpstr>Cluster Architecture (Section 2.1.1)</vt:lpstr>
      <vt:lpstr>PowerPoint Presentation</vt:lpstr>
      <vt:lpstr>Large-scale Computing</vt:lpstr>
      <vt:lpstr>Large-scale Computing (2)</vt:lpstr>
      <vt:lpstr>Large-scale Computing (3)</vt:lpstr>
      <vt:lpstr>Map-Reduce (Section 2.2)</vt:lpstr>
      <vt:lpstr>Idea and Solution</vt:lpstr>
      <vt:lpstr>Storage Infrastructure</vt:lpstr>
      <vt:lpstr>Distributed File System</vt:lpstr>
      <vt:lpstr>Distributed File System</vt:lpstr>
      <vt:lpstr>Coordination: Master</vt:lpstr>
      <vt:lpstr>Dealing with Failures</vt:lpstr>
      <vt:lpstr>Fault tolerance: Handled via re-execution</vt:lpstr>
      <vt:lpstr>Programming Model: MapReduce</vt:lpstr>
      <vt:lpstr>Task: Word Count</vt:lpstr>
      <vt:lpstr>MapReduce: Overview</vt:lpstr>
      <vt:lpstr>MapReduce: The Map Step</vt:lpstr>
      <vt:lpstr>MapReduce: The Reduce Step</vt:lpstr>
      <vt:lpstr>More Specifically</vt:lpstr>
      <vt:lpstr>Map-Reduce: Environment</vt:lpstr>
      <vt:lpstr>Map-Reduce: A diagram (centralized)</vt:lpstr>
      <vt:lpstr>Map-Reduce: In Parallel</vt:lpstr>
      <vt:lpstr>Map-Reduce</vt:lpstr>
      <vt:lpstr>Data Flow</vt:lpstr>
      <vt:lpstr>MapReduce: Word Counting</vt:lpstr>
      <vt:lpstr>Word Count Using MapReduce</vt:lpstr>
      <vt:lpstr>Refinement: Partition Function</vt:lpstr>
      <vt:lpstr>Selection by Map-Reduce</vt:lpstr>
      <vt:lpstr>Selection by Map-Reduce</vt:lpstr>
      <vt:lpstr>GROUP BY and AGGREGATION by Map-Reduce</vt:lpstr>
      <vt:lpstr>GROUP BY and AGGREGATION by Map-Reduce</vt:lpstr>
      <vt:lpstr>Natural Join By Map-Reduce</vt:lpstr>
      <vt:lpstr>Map-Reduce Join</vt:lpstr>
      <vt:lpstr>Matrix-Vector Multiplication with Map/Reduce</vt:lpstr>
      <vt:lpstr>Computing Sparse Matrix-Vector Product</vt:lpstr>
      <vt:lpstr>Group by - Map of Matrix-Vector Multiply</vt:lpstr>
      <vt:lpstr>Group by - Reduce of Matrix-Vector Multiply</vt:lpstr>
      <vt:lpstr>Aggregate - Map of Matrix-Vector Multiply</vt:lpstr>
      <vt:lpstr>Aggregate - Reduce of Matrix-Vector Multiply</vt:lpstr>
      <vt:lpstr>Cost Measures for Algorithms</vt:lpstr>
      <vt:lpstr>Example: Hosting size</vt:lpstr>
      <vt:lpstr>Example: Language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Periklis Andritsos</cp:lastModifiedBy>
  <cp:revision>1</cp:revision>
  <dcterms:created xsi:type="dcterms:W3CDTF">2023-03-16T07:58:08Z</dcterms:created>
  <dcterms:modified xsi:type="dcterms:W3CDTF">2023-03-16T08:04:04Z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2022-11-26T00:00:00Z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2023-03-16T00:00:00Z</vt:filetime>
  </property>
</Properties>
</file>