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2.xml" ContentType="application/vnd.openxmlformats-officedocument.drawingml.chart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7" r:id="rId1"/>
  </p:sldMasterIdLst>
  <p:notesMasterIdLst>
    <p:notesMasterId r:id="rId57"/>
  </p:notesMasterIdLst>
  <p:handoutMasterIdLst>
    <p:handoutMasterId r:id="rId58"/>
  </p:handoutMasterIdLst>
  <p:sldIdLst>
    <p:sldId id="464" r:id="rId2"/>
    <p:sldId id="882" r:id="rId3"/>
    <p:sldId id="548" r:id="rId4"/>
    <p:sldId id="554" r:id="rId5"/>
    <p:sldId id="556" r:id="rId6"/>
    <p:sldId id="558" r:id="rId7"/>
    <p:sldId id="562" r:id="rId8"/>
    <p:sldId id="710" r:id="rId9"/>
    <p:sldId id="709" r:id="rId10"/>
    <p:sldId id="563" r:id="rId11"/>
    <p:sldId id="564" r:id="rId12"/>
    <p:sldId id="565" r:id="rId13"/>
    <p:sldId id="566" r:id="rId14"/>
    <p:sldId id="567" r:id="rId15"/>
    <p:sldId id="568" r:id="rId16"/>
    <p:sldId id="711" r:id="rId17"/>
    <p:sldId id="712" r:id="rId18"/>
    <p:sldId id="569" r:id="rId19"/>
    <p:sldId id="574" r:id="rId20"/>
    <p:sldId id="570" r:id="rId21"/>
    <p:sldId id="571" r:id="rId22"/>
    <p:sldId id="577" r:id="rId23"/>
    <p:sldId id="578" r:id="rId24"/>
    <p:sldId id="580" r:id="rId25"/>
    <p:sldId id="581" r:id="rId26"/>
    <p:sldId id="671" r:id="rId27"/>
    <p:sldId id="263" r:id="rId28"/>
    <p:sldId id="672" r:id="rId29"/>
    <p:sldId id="765" r:id="rId30"/>
    <p:sldId id="673" r:id="rId31"/>
    <p:sldId id="674" r:id="rId32"/>
    <p:sldId id="675" r:id="rId33"/>
    <p:sldId id="676" r:id="rId34"/>
    <p:sldId id="677" r:id="rId35"/>
    <p:sldId id="678" r:id="rId36"/>
    <p:sldId id="699" r:id="rId37"/>
    <p:sldId id="595" r:id="rId38"/>
    <p:sldId id="702" r:id="rId39"/>
    <p:sldId id="703" r:id="rId40"/>
    <p:sldId id="685" r:id="rId41"/>
    <p:sldId id="597" r:id="rId42"/>
    <p:sldId id="885" r:id="rId43"/>
    <p:sldId id="883" r:id="rId44"/>
    <p:sldId id="884" r:id="rId45"/>
    <p:sldId id="707" r:id="rId46"/>
    <p:sldId id="708" r:id="rId47"/>
    <p:sldId id="695" r:id="rId48"/>
    <p:sldId id="696" r:id="rId49"/>
    <p:sldId id="681" r:id="rId50"/>
    <p:sldId id="299" r:id="rId51"/>
    <p:sldId id="314" r:id="rId52"/>
    <p:sldId id="318" r:id="rId53"/>
    <p:sldId id="324" r:id="rId54"/>
    <p:sldId id="325" r:id="rId55"/>
    <p:sldId id="323" r:id="rId56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60093"/>
    <a:srgbClr val="008000"/>
    <a:srgbClr val="CC0066"/>
    <a:srgbClr val="FF0066"/>
    <a:srgbClr val="FF0000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36" autoAdjust="0"/>
    <p:restoredTop sz="78767" autoAdjust="0"/>
  </p:normalViewPr>
  <p:slideViewPr>
    <p:cSldViewPr>
      <p:cViewPr varScale="1">
        <p:scale>
          <a:sx n="88" d="100"/>
          <a:sy n="88" d="100"/>
        </p:scale>
        <p:origin x="225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1" d="100"/>
        <a:sy n="51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1836" y="-84"/>
      </p:cViewPr>
      <p:guideLst>
        <p:guide orient="horz" pos="3024"/>
        <p:guide pos="230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kumente%20und%20Einstellungen\jannach\Eigene%20Dateien\6%20papers\ZZ_OUTDATED_RecommenderBook\Chapter%202a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ppe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769795387143343"/>
          <c:y val="0.14331210191082824"/>
          <c:w val="0.77158341142034648"/>
          <c:h val="0.66560509554140623"/>
        </c:manualLayout>
      </c:layout>
      <c:lineChart>
        <c:grouping val="standard"/>
        <c:varyColors val="0"/>
        <c:ser>
          <c:idx val="0"/>
          <c:order val="0"/>
          <c:tx>
            <c:strRef>
              <c:f>correlation!$B$5</c:f>
              <c:strCache>
                <c:ptCount val="1"/>
                <c:pt idx="0">
                  <c:v>Alice</c:v>
                </c:pt>
              </c:strCache>
            </c:strRef>
          </c:tx>
          <c:spPr>
            <a:ln w="25400">
              <a:solidFill>
                <a:srgbClr val="000080"/>
              </a:solidFill>
              <a:prstDash val="solid"/>
            </a:ln>
          </c:spPr>
          <c:marker>
            <c:symbol val="diamond"/>
            <c:size val="7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cat>
            <c:strRef>
              <c:f>correlation!$C$4:$F$4</c:f>
              <c:strCache>
                <c:ptCount val="4"/>
                <c:pt idx="0">
                  <c:v>Item1</c:v>
                </c:pt>
                <c:pt idx="1">
                  <c:v>Item2</c:v>
                </c:pt>
                <c:pt idx="2">
                  <c:v>Item3</c:v>
                </c:pt>
                <c:pt idx="3">
                  <c:v>Item4</c:v>
                </c:pt>
              </c:strCache>
            </c:strRef>
          </c:cat>
          <c:val>
            <c:numRef>
              <c:f>correlation!$C$5:$F$5</c:f>
              <c:numCache>
                <c:formatCode>0</c:formatCode>
                <c:ptCount val="4"/>
                <c:pt idx="0">
                  <c:v>5</c:v>
                </c:pt>
                <c:pt idx="1">
                  <c:v>3</c:v>
                </c:pt>
                <c:pt idx="2">
                  <c:v>4</c:v>
                </c:pt>
                <c:pt idx="3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424-4B85-A300-78C465843C11}"/>
            </c:ext>
          </c:extLst>
        </c:ser>
        <c:ser>
          <c:idx val="1"/>
          <c:order val="1"/>
          <c:tx>
            <c:strRef>
              <c:f>correlation!$B$6</c:f>
              <c:strCache>
                <c:ptCount val="1"/>
                <c:pt idx="0">
                  <c:v>User1</c:v>
                </c:pt>
              </c:strCache>
            </c:strRef>
          </c:tx>
          <c:spPr>
            <a:ln w="25400">
              <a:solidFill>
                <a:srgbClr val="008000"/>
              </a:solidFill>
              <a:prstDash val="solid"/>
            </a:ln>
          </c:spPr>
          <c:marker>
            <c:symbol val="square"/>
            <c:size val="7"/>
            <c:spPr>
              <a:solidFill>
                <a:srgbClr val="003300"/>
              </a:solidFill>
              <a:ln>
                <a:solidFill>
                  <a:srgbClr val="003300"/>
                </a:solidFill>
                <a:prstDash val="solid"/>
              </a:ln>
            </c:spPr>
          </c:marker>
          <c:cat>
            <c:strRef>
              <c:f>correlation!$C$4:$F$4</c:f>
              <c:strCache>
                <c:ptCount val="4"/>
                <c:pt idx="0">
                  <c:v>Item1</c:v>
                </c:pt>
                <c:pt idx="1">
                  <c:v>Item2</c:v>
                </c:pt>
                <c:pt idx="2">
                  <c:v>Item3</c:v>
                </c:pt>
                <c:pt idx="3">
                  <c:v>Item4</c:v>
                </c:pt>
              </c:strCache>
            </c:strRef>
          </c:cat>
          <c:val>
            <c:numRef>
              <c:f>correlation!$C$6:$F$6</c:f>
              <c:numCache>
                <c:formatCode>0</c:formatCode>
                <c:ptCount val="4"/>
                <c:pt idx="0">
                  <c:v>3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424-4B85-A300-78C465843C11}"/>
            </c:ext>
          </c:extLst>
        </c:ser>
        <c:ser>
          <c:idx val="4"/>
          <c:order val="2"/>
          <c:tx>
            <c:strRef>
              <c:f>correlation!$B$9</c:f>
              <c:strCache>
                <c:ptCount val="1"/>
                <c:pt idx="0">
                  <c:v>User4</c:v>
                </c:pt>
              </c:strCache>
            </c:strRef>
          </c:tx>
          <c:spPr>
            <a:ln w="25400">
              <a:solidFill>
                <a:srgbClr val="800080"/>
              </a:solidFill>
              <a:prstDash val="solid"/>
            </a:ln>
          </c:spPr>
          <c:marker>
            <c:symbol val="star"/>
            <c:size val="7"/>
            <c:spPr>
              <a:noFill/>
              <a:ln>
                <a:solidFill>
                  <a:srgbClr val="800080"/>
                </a:solidFill>
                <a:prstDash val="solid"/>
              </a:ln>
            </c:spPr>
          </c:marker>
          <c:cat>
            <c:strRef>
              <c:f>correlation!$C$4:$F$4</c:f>
              <c:strCache>
                <c:ptCount val="4"/>
                <c:pt idx="0">
                  <c:v>Item1</c:v>
                </c:pt>
                <c:pt idx="1">
                  <c:v>Item2</c:v>
                </c:pt>
                <c:pt idx="2">
                  <c:v>Item3</c:v>
                </c:pt>
                <c:pt idx="3">
                  <c:v>Item4</c:v>
                </c:pt>
              </c:strCache>
            </c:strRef>
          </c:cat>
          <c:val>
            <c:numRef>
              <c:f>correlation!$C$9:$F$9</c:f>
              <c:numCache>
                <c:formatCode>0</c:formatCode>
                <c:ptCount val="4"/>
                <c:pt idx="0">
                  <c:v>1</c:v>
                </c:pt>
                <c:pt idx="1">
                  <c:v>5</c:v>
                </c:pt>
                <c:pt idx="2">
                  <c:v>5</c:v>
                </c:pt>
                <c:pt idx="3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424-4B85-A300-78C465843C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2490112"/>
        <c:axId val="102492416"/>
      </c:lineChart>
      <c:catAx>
        <c:axId val="1024901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de-DE"/>
                  <a:t>Ratings</a:t>
                </a:r>
              </a:p>
            </c:rich>
          </c:tx>
          <c:layout>
            <c:manualLayout>
              <c:xMode val="edge"/>
              <c:yMode val="edge"/>
              <c:x val="1.6187050359712365E-2"/>
              <c:y val="0.40127388535031888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0249241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02492416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02490112"/>
        <c:crosses val="autoZero"/>
        <c:crossBetween val="between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6798636681206156"/>
          <c:y val="8.9171974522293529E-2"/>
          <c:w val="0.12050378594762047"/>
          <c:h val="0.30573248407643311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+mn-lt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ROC curve</c:v>
          </c:tx>
          <c:spPr>
            <a:ln w="28575">
              <a:noFill/>
            </a:ln>
          </c:spPr>
          <c:marker>
            <c:spPr>
              <a:solidFill>
                <a:srgbClr val="002060"/>
              </a:solidFill>
            </c:spPr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A937-426E-B3C7-062CD93DA8A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937-426E-B3C7-062CD93DA8A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A937-426E-B3C7-062CD93DA8A1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D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A937-426E-B3C7-062CD93DA8A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Tabelle1!$D$2:$D$5</c:f>
              <c:numCache>
                <c:formatCode>General</c:formatCode>
                <c:ptCount val="4"/>
                <c:pt idx="0">
                  <c:v>0.83333333333333337</c:v>
                </c:pt>
                <c:pt idx="1">
                  <c:v>0.125</c:v>
                </c:pt>
                <c:pt idx="2">
                  <c:v>0.4</c:v>
                </c:pt>
                <c:pt idx="3">
                  <c:v>0.6</c:v>
                </c:pt>
              </c:numCache>
            </c:numRef>
          </c:xVal>
          <c:yVal>
            <c:numRef>
              <c:f>Tabelle1!$B$2:$B$5</c:f>
              <c:numCache>
                <c:formatCode>General</c:formatCode>
                <c:ptCount val="4"/>
                <c:pt idx="0">
                  <c:v>0.83333333333333337</c:v>
                </c:pt>
                <c:pt idx="1">
                  <c:v>0.625</c:v>
                </c:pt>
                <c:pt idx="2">
                  <c:v>0.68333333333333335</c:v>
                </c:pt>
                <c:pt idx="3">
                  <c:v>0.31666666666666665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A937-426E-B3C7-062CD93DA8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1909088"/>
        <c:axId val="351911856"/>
      </c:scatterChart>
      <c:valAx>
        <c:axId val="181909088"/>
        <c:scaling>
          <c:orientation val="minMax"/>
          <c:max val="1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de-AT" dirty="0" err="1"/>
                  <a:t>False</a:t>
                </a:r>
                <a:r>
                  <a:rPr lang="de-AT" dirty="0"/>
                  <a:t> Positive Rate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351911856"/>
        <c:crosses val="autoZero"/>
        <c:crossBetween val="midCat"/>
        <c:majorUnit val="0.1"/>
      </c:valAx>
      <c:valAx>
        <c:axId val="351911856"/>
        <c:scaling>
          <c:orientation val="minMax"/>
          <c:max val="1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de-AT"/>
                  <a:t>True Positive Rate</a:t>
                </a:r>
              </a:p>
            </c:rich>
          </c:tx>
          <c:layout>
            <c:manualLayout>
              <c:xMode val="edge"/>
              <c:yMode val="edge"/>
              <c:x val="3.15955766192733E-2"/>
              <c:y val="0.2962284922717993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81909088"/>
        <c:crosses val="autoZero"/>
        <c:crossBetween val="midCat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170238" cy="479425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1"/>
            <a:ext cx="3170238" cy="479425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>
              <a:defRPr sz="1200"/>
            </a:lvl1pPr>
          </a:lstStyle>
          <a:p>
            <a:fld id="{D3E28C4F-4FE9-4D22-93D8-487A4D01D983}" type="datetimeFigureOut">
              <a:rPr lang="en-US" smtClean="0"/>
              <a:pPr/>
              <a:t>4/6/23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20189"/>
            <a:ext cx="3170238" cy="479425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9"/>
            <a:ext cx="3170238" cy="479425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r">
              <a:defRPr sz="1200"/>
            </a:lvl1pPr>
          </a:lstStyle>
          <a:p>
            <a:fld id="{BD5F390F-F66B-4732-9C46-6C80D0575F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960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96651" tIns="48326" rIns="96651" bIns="4832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480060"/>
          </a:xfrm>
          <a:prstGeom prst="rect">
            <a:avLst/>
          </a:prstGeom>
        </p:spPr>
        <p:txBody>
          <a:bodyPr vert="horz" lIns="96651" tIns="48326" rIns="96651" bIns="48326" rtlCol="0"/>
          <a:lstStyle>
            <a:lvl1pPr algn="r">
              <a:defRPr sz="1300"/>
            </a:lvl1pPr>
          </a:lstStyle>
          <a:p>
            <a:fld id="{EE18CB36-612C-4E4A-AC83-E89476AEC2BF}" type="datetimeFigureOut">
              <a:rPr lang="en-US" smtClean="0"/>
              <a:pPr/>
              <a:t>4/6/23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1" tIns="48326" rIns="96651" bIns="4832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vert="horz" lIns="96651" tIns="48326" rIns="96651" bIns="483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0060"/>
          </a:xfrm>
          <a:prstGeom prst="rect">
            <a:avLst/>
          </a:prstGeom>
        </p:spPr>
        <p:txBody>
          <a:bodyPr vert="horz" lIns="96651" tIns="48326" rIns="96651" bIns="4832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0060"/>
          </a:xfrm>
          <a:prstGeom prst="rect">
            <a:avLst/>
          </a:prstGeom>
        </p:spPr>
        <p:txBody>
          <a:bodyPr vert="horz" lIns="96651" tIns="48326" rIns="96651" bIns="48326" rtlCol="0" anchor="b"/>
          <a:lstStyle>
            <a:lvl1pPr algn="r">
              <a:defRPr sz="1300"/>
            </a:lvl1pPr>
          </a:lstStyle>
          <a:p>
            <a:fld id="{EE707532-839C-41A2-9E71-D5288AEAE6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649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07532-839C-41A2-9E71-D5288AEAE66A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055">
            <a:extLst>
              <a:ext uri="{FF2B5EF4-FFF2-40B4-BE49-F238E27FC236}">
                <a16:creationId xmlns:a16="http://schemas.microsoft.com/office/drawing/2014/main" id="{902670B5-32CD-21F9-E5F2-12503DAE65C8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825" indent="-22701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225" indent="-22701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1425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8625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5825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3025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0F5DDA-EA1D-5540-A044-A0874BC54571}" type="slidenum">
              <a:rPr lang="en-GB" altLang="en-US">
                <a:latin typeface="Times New Roman" panose="02020603050405020304" pitchFamily="18" charset="0"/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15</a:t>
            </a:fld>
            <a:endParaRPr lang="en-GB" altLang="en-US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D9BA1D1B-6AED-D028-0B6E-780F4055FE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0000" y="728663"/>
            <a:ext cx="4778375" cy="3584575"/>
          </a:xfrm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76D9FD99-60F8-DDAB-5F5D-68479B55A9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With cosine user3 is closer to user2 than to user1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r_3i = 6 – r_1i</a:t>
            </a:r>
            <a:endParaRPr lang="it-IT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Image Placeholder 1">
            <a:extLst>
              <a:ext uri="{FF2B5EF4-FFF2-40B4-BE49-F238E27FC236}">
                <a16:creationId xmlns:a16="http://schemas.microsoft.com/office/drawing/2014/main" id="{A53E5A0A-E87F-30BD-8A96-9BD3327F00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0000" y="728663"/>
            <a:ext cx="4778375" cy="3584575"/>
          </a:xfrm>
          <a:ln/>
        </p:spPr>
      </p:sp>
      <p:sp>
        <p:nvSpPr>
          <p:cNvPr id="77826" name="Notes Placeholder 2">
            <a:extLst>
              <a:ext uri="{FF2B5EF4-FFF2-40B4-BE49-F238E27FC236}">
                <a16:creationId xmlns:a16="http://schemas.microsoft.com/office/drawing/2014/main" id="{C8896F8B-6C86-0D55-E4D1-E834609970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GR">
                <a:latin typeface="Arial" panose="020B0604020202020204" pitchFamily="34" charset="0"/>
              </a:rPr>
              <a:t>Predict Jane’s rating for Aladdin</a:t>
            </a:r>
          </a:p>
        </p:txBody>
      </p:sp>
      <p:sp>
        <p:nvSpPr>
          <p:cNvPr id="77827" name="Slide Number Placeholder 3">
            <a:extLst>
              <a:ext uri="{FF2B5EF4-FFF2-40B4-BE49-F238E27FC236}">
                <a16:creationId xmlns:a16="http://schemas.microsoft.com/office/drawing/2014/main" id="{C922EE0E-8CAE-5EBE-9C3C-AB20B4A58E58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C33D5A2-C2E5-D745-9401-D27D4C3B0A9C}" type="slidenum">
              <a:rPr lang="en-US" altLang="en-GR"/>
              <a:pPr/>
              <a:t>17</a:t>
            </a:fld>
            <a:endParaRPr lang="en-US" altLang="en-G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>
            <a:extLst>
              <a:ext uri="{FF2B5EF4-FFF2-40B4-BE49-F238E27FC236}">
                <a16:creationId xmlns:a16="http://schemas.microsoft.com/office/drawing/2014/main" id="{51741707-EC06-C6CF-A07B-F8701436F3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0000" y="728663"/>
            <a:ext cx="4778375" cy="3584575"/>
          </a:xfrm>
          <a:ln/>
        </p:spPr>
      </p:sp>
      <p:sp>
        <p:nvSpPr>
          <p:cNvPr id="86018" name="Notes Placeholder 2">
            <a:extLst>
              <a:ext uri="{FF2B5EF4-FFF2-40B4-BE49-F238E27FC236}">
                <a16:creationId xmlns:a16="http://schemas.microsoft.com/office/drawing/2014/main" id="{42D0BF2B-13AD-78BD-DF13-F6CED2B15F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1" hangingPunct="1">
              <a:spcBef>
                <a:spcPct val="0"/>
              </a:spcBef>
            </a:pPr>
            <a:r>
              <a:rPr lang="en-US" altLang="en-GR">
                <a:latin typeface="Arial" panose="020B0604020202020204" pitchFamily="34" charset="0"/>
              </a:rPr>
              <a:t>Non-Preference Aggregation (See the four methods in slide): Max(averages of all), Max(least’s of all), Max(max’s of all)</a:t>
            </a:r>
          </a:p>
          <a:p>
            <a:pPr defTabSz="914400"/>
            <a:r>
              <a:rPr lang="en-US" altLang="en-GR">
                <a:latin typeface="Arial" panose="020B0604020202020204" pitchFamily="34" charset="0"/>
              </a:rPr>
              <a:t>Preference Aggregation</a:t>
            </a:r>
          </a:p>
          <a:p>
            <a:pPr lvl="1" defTabSz="914400"/>
            <a:r>
              <a:rPr lang="en-US" altLang="en-GR">
                <a:latin typeface="Arial" panose="020B0604020202020204" pitchFamily="34" charset="0"/>
              </a:rPr>
              <a:t>Merging of recommendations made for individuals</a:t>
            </a:r>
          </a:p>
          <a:p>
            <a:pPr lvl="1" defTabSz="914400"/>
            <a:r>
              <a:rPr lang="en-US" altLang="en-GR">
                <a:latin typeface="Arial" panose="020B0604020202020204" pitchFamily="34" charset="0"/>
              </a:rPr>
              <a:t>Aggregation of ratings for individuals</a:t>
            </a:r>
          </a:p>
          <a:p>
            <a:pPr lvl="1" defTabSz="914400"/>
            <a:r>
              <a:rPr lang="en-US" altLang="en-GR">
                <a:latin typeface="Arial" panose="020B0604020202020204" pitchFamily="34" charset="0"/>
              </a:rPr>
              <a:t>Construction of group preference models</a:t>
            </a:r>
          </a:p>
          <a:p>
            <a:pPr defTabSz="914400"/>
            <a:endParaRPr lang="en-US" altLang="en-GR">
              <a:latin typeface="Arial" panose="020B0604020202020204" pitchFamily="34" charset="0"/>
            </a:endParaRPr>
          </a:p>
        </p:txBody>
      </p:sp>
      <p:sp>
        <p:nvSpPr>
          <p:cNvPr id="86019" name="Slide Number Placeholder 3">
            <a:extLst>
              <a:ext uri="{FF2B5EF4-FFF2-40B4-BE49-F238E27FC236}">
                <a16:creationId xmlns:a16="http://schemas.microsoft.com/office/drawing/2014/main" id="{A087CF7B-560D-5359-E291-D71D1494F4DA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3374E87-E562-0E44-B3DF-327B48FD952B}" type="slidenum">
              <a:rPr lang="en-US" altLang="en-GR"/>
              <a:pPr/>
              <a:t>24</a:t>
            </a:fld>
            <a:endParaRPr lang="en-US" altLang="en-G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Image Placeholder 1">
            <a:extLst>
              <a:ext uri="{FF2B5EF4-FFF2-40B4-BE49-F238E27FC236}">
                <a16:creationId xmlns:a16="http://schemas.microsoft.com/office/drawing/2014/main" id="{DBF1C9E8-6B2F-2ED4-1CC3-D521F61946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0000" y="728663"/>
            <a:ext cx="4778375" cy="3584575"/>
          </a:xfrm>
          <a:ln/>
        </p:spPr>
      </p:sp>
      <p:sp>
        <p:nvSpPr>
          <p:cNvPr id="88066" name="Notes Placeholder 2">
            <a:extLst>
              <a:ext uri="{FF2B5EF4-FFF2-40B4-BE49-F238E27FC236}">
                <a16:creationId xmlns:a16="http://schemas.microsoft.com/office/drawing/2014/main" id="{1C7BEAF3-725A-91B0-157B-B3BED3D4BB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GR">
                <a:latin typeface="Arial" panose="020B0604020202020204" pitchFamily="34" charset="0"/>
              </a:rPr>
              <a:t>Average Satisfaction</a:t>
            </a:r>
          </a:p>
        </p:txBody>
      </p:sp>
      <p:sp>
        <p:nvSpPr>
          <p:cNvPr id="88067" name="Slide Number Placeholder 3">
            <a:extLst>
              <a:ext uri="{FF2B5EF4-FFF2-40B4-BE49-F238E27FC236}">
                <a16:creationId xmlns:a16="http://schemas.microsoft.com/office/drawing/2014/main" id="{90523AB9-1409-0869-84E2-D2049F69A430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990B103-0C2E-3F4A-97FC-EDAA2CC0DBC1}" type="slidenum">
              <a:rPr lang="en-US" altLang="en-GR"/>
              <a:pPr/>
              <a:t>25</a:t>
            </a:fld>
            <a:endParaRPr lang="en-US" altLang="en-G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78D40E7F-F0DA-5E9E-C06A-3455A8A4F2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B4FDE4DC-37DB-A910-789B-7267FDBC6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56CCF586-9C50-69E6-CDFD-F43E3974B05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0FB56A0-2CCE-BC43-A478-7755658F0861}" type="slidenum">
              <a:rPr lang="it-IT" altLang="en-US" sz="1200">
                <a:ea typeface="MS PGothic" panose="020B0600070205080204" pitchFamily="34" charset="-128"/>
              </a:rPr>
              <a:pPr/>
              <a:t>26</a:t>
            </a:fld>
            <a:endParaRPr lang="it-IT" altLang="en-US" sz="1200"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>
            <a:extLst>
              <a:ext uri="{FF2B5EF4-FFF2-40B4-BE49-F238E27FC236}">
                <a16:creationId xmlns:a16="http://schemas.microsoft.com/office/drawing/2014/main" id="{8C94EF38-F275-6BD1-8456-97EAD21984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0000" y="728663"/>
            <a:ext cx="4778375" cy="3584575"/>
          </a:xfrm>
          <a:ln/>
        </p:spPr>
      </p:sp>
      <p:sp>
        <p:nvSpPr>
          <p:cNvPr id="32770" name="Notes Placeholder 2">
            <a:extLst>
              <a:ext uri="{FF2B5EF4-FFF2-40B4-BE49-F238E27FC236}">
                <a16:creationId xmlns:a16="http://schemas.microsoft.com/office/drawing/2014/main" id="{D02AE9C1-3D79-EED4-0118-59FA15286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FINO A QUI</a:t>
            </a:r>
          </a:p>
        </p:txBody>
      </p:sp>
      <p:sp>
        <p:nvSpPr>
          <p:cNvPr id="32771" name="Slide Number Placeholder 3">
            <a:extLst>
              <a:ext uri="{FF2B5EF4-FFF2-40B4-BE49-F238E27FC236}">
                <a16:creationId xmlns:a16="http://schemas.microsoft.com/office/drawing/2014/main" id="{4DEF9AED-8E4F-4534-E750-75FD1B59F72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825" indent="-22701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225" indent="-22701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1425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8625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5825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3025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DD9936-BDE9-7747-B0AF-43534150AFF9}" type="slidenum">
              <a:rPr lang="en-GB" altLang="en-US">
                <a:latin typeface="Times New Roman" panose="02020603050405020304" pitchFamily="18" charset="0"/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30</a:t>
            </a:fld>
            <a:endParaRPr lang="en-GB" altLang="en-US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055">
            <a:extLst>
              <a:ext uri="{FF2B5EF4-FFF2-40B4-BE49-F238E27FC236}">
                <a16:creationId xmlns:a16="http://schemas.microsoft.com/office/drawing/2014/main" id="{DC70A28C-75D9-F4F6-0876-68E974851C31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825" indent="-22701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225" indent="-22701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1425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8625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5825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3025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E464440-462B-D848-9A05-1B4C4DD65694}" type="slidenum">
              <a:rPr lang="en-GB" altLang="en-US">
                <a:latin typeface="Times New Roman" panose="02020603050405020304" pitchFamily="18" charset="0"/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31</a:t>
            </a:fld>
            <a:endParaRPr lang="en-GB" altLang="en-US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0688115E-5E6B-5A77-AC8A-0498332ADF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0000" y="728663"/>
            <a:ext cx="4778375" cy="3584575"/>
          </a:xfrm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BF1CB99B-DA39-C894-D119-E6B7CB22ED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>
                <a:latin typeface="Arial" panose="020B0604020202020204" pitchFamily="34" charset="0"/>
                <a:ea typeface="MS PGothic" panose="020B0600070205080204" pitchFamily="34" charset="-128"/>
              </a:rPr>
              <a:t>Se il task e' diverso, allora queste metriche non vanno piu' bene.</a:t>
            </a:r>
          </a:p>
          <a:p>
            <a:pPr eaLnBrk="1" hangingPunct="1"/>
            <a:r>
              <a:rPr lang="en-GB" altLang="en-US">
                <a:latin typeface="Arial" panose="020B0604020202020204" pitchFamily="34" charset="0"/>
                <a:ea typeface="MS PGothic" panose="020B0600070205080204" pitchFamily="34" charset="-128"/>
              </a:rPr>
              <a:t>Pensate al vostro task. Se per esempio devi fare una raccomandazione di gruppo devi adattare la metrica a quello che potrebbe essere il giudizio di un gruppo.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055">
            <a:extLst>
              <a:ext uri="{FF2B5EF4-FFF2-40B4-BE49-F238E27FC236}">
                <a16:creationId xmlns:a16="http://schemas.microsoft.com/office/drawing/2014/main" id="{8459DB82-CA34-9679-7838-D1EC6C36D658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825" indent="-22701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225" indent="-22701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1425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8625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5825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3025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39866E0-622F-0C4E-B754-F789EF09BF18}" type="slidenum">
              <a:rPr lang="en-GB" altLang="en-US">
                <a:latin typeface="Times New Roman" panose="02020603050405020304" pitchFamily="18" charset="0"/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32</a:t>
            </a:fld>
            <a:endParaRPr lang="en-GB" altLang="en-US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B2C96E3B-B8A4-58C1-0F29-283B870AB6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0000" y="728663"/>
            <a:ext cx="4778375" cy="3584575"/>
          </a:xfrm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9E3B4CF1-7D76-F753-CF36-4276818606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>
                <a:latin typeface="Arial" panose="020B0604020202020204" pitchFamily="34" charset="0"/>
                <a:ea typeface="MS PGothic" panose="020B0600070205080204" pitchFamily="34" charset="-128"/>
              </a:rPr>
              <a:t>We do not do cross validation because we have typically a lot of data.</a:t>
            </a:r>
          </a:p>
          <a:p>
            <a:pPr eaLnBrk="1" hangingPunct="1"/>
            <a:r>
              <a:rPr lang="en-GB" altLang="en-US">
                <a:latin typeface="Arial" panose="020B0604020202020204" pitchFamily="34" charset="0"/>
                <a:ea typeface="MS PGothic" panose="020B0600070205080204" pitchFamily="34" charset="-128"/>
              </a:rPr>
              <a:t>We do not need to recycle the data.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055">
            <a:extLst>
              <a:ext uri="{FF2B5EF4-FFF2-40B4-BE49-F238E27FC236}">
                <a16:creationId xmlns:a16="http://schemas.microsoft.com/office/drawing/2014/main" id="{C5EF65B4-DA3C-92EB-CA16-B08C8FDDF892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825" indent="-22701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225" indent="-22701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1425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8625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5825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3025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B824999-AF41-414C-86F1-DF29CFB6F8FF}" type="slidenum">
              <a:rPr lang="en-GB" altLang="en-US">
                <a:latin typeface="Times New Roman" panose="02020603050405020304" pitchFamily="18" charset="0"/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33</a:t>
            </a:fld>
            <a:endParaRPr lang="en-GB" altLang="en-US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44B5D1F1-66FF-21BB-3F20-C19097E136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0000" y="728663"/>
            <a:ext cx="4778375" cy="3584575"/>
          </a:xfrm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D8D7FFE9-2934-9F81-52EC-741151B394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055">
            <a:extLst>
              <a:ext uri="{FF2B5EF4-FFF2-40B4-BE49-F238E27FC236}">
                <a16:creationId xmlns:a16="http://schemas.microsoft.com/office/drawing/2014/main" id="{EBC38D33-1C86-FFF4-4157-8548E55ADA40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825" indent="-22701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225" indent="-22701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1425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8625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5825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3025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ABC4A71-39F4-F244-979B-D6D9EFCB1BFC}" type="slidenum">
              <a:rPr lang="en-GB" altLang="en-US">
                <a:latin typeface="Times New Roman" panose="02020603050405020304" pitchFamily="18" charset="0"/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34</a:t>
            </a:fld>
            <a:endParaRPr lang="en-GB" altLang="en-US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5D946D5A-783A-E13D-E0B3-EF9A205737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0000" y="728663"/>
            <a:ext cx="4778375" cy="3584575"/>
          </a:xfrm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480BD073-734B-849D-EFD9-E91643FFCC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MS PGothic" charset="-128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fld id="{9DC7F029-3729-2241-A62B-A905BBEBD426}" type="slidenum">
              <a:rPr lang="it-IT" altLang="en-US">
                <a:latin typeface="Arial" charset="0"/>
              </a:rPr>
              <a:pPr/>
              <a:t>2</a:t>
            </a:fld>
            <a:endParaRPr lang="it-IT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5332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055">
            <a:extLst>
              <a:ext uri="{FF2B5EF4-FFF2-40B4-BE49-F238E27FC236}">
                <a16:creationId xmlns:a16="http://schemas.microsoft.com/office/drawing/2014/main" id="{FD1425F9-9023-ED99-76C2-A364260DFF18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825" indent="-22701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225" indent="-22701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1425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8625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5825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3025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A1785A7-83AE-7348-940C-6DA239A1B448}" type="slidenum">
              <a:rPr lang="en-GB" altLang="en-US">
                <a:latin typeface="Times New Roman" panose="02020603050405020304" pitchFamily="18" charset="0"/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35</a:t>
            </a:fld>
            <a:endParaRPr lang="en-GB" altLang="en-US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D750FD20-9F91-9B52-CC1F-157C6AC32A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0000" y="728663"/>
            <a:ext cx="4778375" cy="3584575"/>
          </a:xfrm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4FDFECD5-7373-DD9A-0208-F6BA738055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055">
            <a:extLst>
              <a:ext uri="{FF2B5EF4-FFF2-40B4-BE49-F238E27FC236}">
                <a16:creationId xmlns:a16="http://schemas.microsoft.com/office/drawing/2014/main" id="{7B1FB498-457A-E20C-1BF3-EE118EBB3176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825" indent="-22701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225" indent="-22701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1425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8625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5825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3025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E0A2484-0087-F142-8AC9-730AE2DACA76}" type="slidenum">
              <a:rPr lang="en-GB" altLang="en-US">
                <a:latin typeface="Times New Roman" panose="02020603050405020304" pitchFamily="18" charset="0"/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36</a:t>
            </a:fld>
            <a:endParaRPr lang="en-GB" altLang="en-US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BA608ACC-D1B6-E3F4-BCF7-84EAD01005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0000" y="728663"/>
            <a:ext cx="4778375" cy="3584575"/>
          </a:xfrm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D784E7F9-90AF-01C4-6328-3DC00A0744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It is not appropriate for </a:t>
            </a:r>
            <a:r>
              <a:rPr lang="ja-JP" altLang="en-US">
                <a:latin typeface="Arial" panose="020B0604020202020204" pitchFamily="34" charset="0"/>
              </a:rPr>
              <a:t>“</a:t>
            </a:r>
            <a:r>
              <a:rPr lang="en-US" altLang="ja-JP">
                <a:latin typeface="Arial" panose="020B0604020202020204" pitchFamily="34" charset="0"/>
              </a:rPr>
              <a:t>find good items</a:t>
            </a:r>
            <a:r>
              <a:rPr lang="ja-JP" altLang="en-US">
                <a:latin typeface="Arial" panose="020B0604020202020204" pitchFamily="34" charset="0"/>
              </a:rPr>
              <a:t>”</a:t>
            </a:r>
            <a:r>
              <a:rPr lang="en-US" altLang="ja-JP">
                <a:latin typeface="Arial" panose="020B0604020202020204" pitchFamily="34" charset="0"/>
              </a:rPr>
              <a:t> but it it has been used by these guys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MAE reflects more the accuracy for these users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We should compute the MAE for each user and then make the average.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>
            <a:extLst>
              <a:ext uri="{FF2B5EF4-FFF2-40B4-BE49-F238E27FC236}">
                <a16:creationId xmlns:a16="http://schemas.microsoft.com/office/drawing/2014/main" id="{75FFF52B-C9CD-2FD2-FFB0-47CACC5535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0000" y="728663"/>
            <a:ext cx="4778375" cy="3584575"/>
          </a:xfrm>
          <a:ln/>
        </p:spPr>
      </p:sp>
      <p:sp>
        <p:nvSpPr>
          <p:cNvPr id="48130" name="Notes Placeholder 2">
            <a:extLst>
              <a:ext uri="{FF2B5EF4-FFF2-40B4-BE49-F238E27FC236}">
                <a16:creationId xmlns:a16="http://schemas.microsoft.com/office/drawing/2014/main" id="{A5A54BD3-FEA2-96B5-D95F-395419DE6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en-US">
                <a:latin typeface="Trebuchet MS" panose="020B0703020202090204" pitchFamily="34" charset="0"/>
              </a:rPr>
              <a:t>Type I Error detects an effect that does not exist, falsely rejects null hypothesis, alpha value</a:t>
            </a:r>
          </a:p>
          <a:p>
            <a:r>
              <a:rPr lang="de-DE" altLang="en-US">
                <a:latin typeface="Trebuchet MS" panose="020B0703020202090204" pitchFamily="34" charset="0"/>
              </a:rPr>
              <a:t>Type II Error fails to identify an effect, incorrectly retains the null hypothesis, beta – power of a test (1-beta)</a:t>
            </a:r>
            <a:endParaRPr lang="en-US" altLang="en-US">
              <a:latin typeface="Trebuchet MS" panose="020B0703020202090204" pitchFamily="34" charset="0"/>
            </a:endParaRPr>
          </a:p>
          <a:p>
            <a:endParaRPr lang="en-US" altLang="en-US">
              <a:latin typeface="Trebuchet MS" panose="020B0703020202090204" pitchFamily="34" charset="0"/>
            </a:endParaRP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8131" name="Slide Number Placeholder 3">
            <a:extLst>
              <a:ext uri="{FF2B5EF4-FFF2-40B4-BE49-F238E27FC236}">
                <a16:creationId xmlns:a16="http://schemas.microsoft.com/office/drawing/2014/main" id="{D82120FA-1167-D4DB-8DCD-FFD250BD7C5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50B1AF-C98C-E64A-B92E-663BF6F9CF23}" type="slidenum">
              <a:rPr lang="en-US" altLang="en-US" sz="1200">
                <a:latin typeface="Lucida Sans" panose="020B0602030504020204" pitchFamily="34" charset="77"/>
                <a:ea typeface="MS PGothic" panose="020B0600070205080204" pitchFamily="34" charset="-128"/>
              </a:rPr>
              <a:pPr/>
              <a:t>38</a:t>
            </a:fld>
            <a:endParaRPr lang="en-US" altLang="en-US" sz="1200">
              <a:latin typeface="Lucida Sans" panose="020B0602030504020204" pitchFamily="34" charset="77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07532-839C-41A2-9E71-D5288AEAE66A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99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>
            <a:extLst>
              <a:ext uri="{FF2B5EF4-FFF2-40B4-BE49-F238E27FC236}">
                <a16:creationId xmlns:a16="http://schemas.microsoft.com/office/drawing/2014/main" id="{B2D24A44-3872-DCFB-CBD4-A74CD731FC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0000" y="728663"/>
            <a:ext cx="4778375" cy="3584575"/>
          </a:xfrm>
          <a:ln/>
        </p:spPr>
      </p:sp>
      <p:sp>
        <p:nvSpPr>
          <p:cNvPr id="70658" name="Notes Placeholder 2">
            <a:extLst>
              <a:ext uri="{FF2B5EF4-FFF2-40B4-BE49-F238E27FC236}">
                <a16:creationId xmlns:a16="http://schemas.microsoft.com/office/drawing/2014/main" id="{6455E222-EB35-6B6E-A5DA-F5A2A059DB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R" altLang="en-GR">
              <a:latin typeface="Arial" panose="020B0604020202020204" pitchFamily="34" charset="0"/>
            </a:endParaRPr>
          </a:p>
        </p:txBody>
      </p:sp>
      <p:sp>
        <p:nvSpPr>
          <p:cNvPr id="70659" name="Slide Number Placeholder 3">
            <a:extLst>
              <a:ext uri="{FF2B5EF4-FFF2-40B4-BE49-F238E27FC236}">
                <a16:creationId xmlns:a16="http://schemas.microsoft.com/office/drawing/2014/main" id="{2E1226A1-9A10-C40D-5DC7-4124578F281C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CC6ACAA-8D05-DB4B-926C-18D01605569B}" type="slidenum">
              <a:rPr lang="en-US" altLang="en-GR"/>
              <a:pPr/>
              <a:t>3</a:t>
            </a:fld>
            <a:endParaRPr lang="en-US" altLang="en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055">
            <a:extLst>
              <a:ext uri="{FF2B5EF4-FFF2-40B4-BE49-F238E27FC236}">
                <a16:creationId xmlns:a16="http://schemas.microsoft.com/office/drawing/2014/main" id="{6F07555A-5F77-41EE-A77A-F5446D76711E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825" indent="-22701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225" indent="-22701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1425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8625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5825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3025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D01AECA-93EA-7446-8D59-AF7F191593AC}" type="slidenum">
              <a:rPr lang="en-GB" altLang="en-US">
                <a:latin typeface="Times New Roman" panose="02020603050405020304" pitchFamily="18" charset="0"/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7</a:t>
            </a:fld>
            <a:endParaRPr lang="en-GB" altLang="en-US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9959D6FF-91CF-FFB6-5190-54A0735530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0000" y="728663"/>
            <a:ext cx="4778375" cy="3584575"/>
          </a:xfrm>
          <a:ln/>
        </p:spPr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688F9238-9244-6529-878E-8DD31004A4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>
                <a:latin typeface="Arial" panose="020B0604020202020204" pitchFamily="34" charset="0"/>
                <a:ea typeface="MS PGothic" panose="020B0600070205080204" pitchFamily="34" charset="-128"/>
              </a:rPr>
              <a:t>fino a qui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Folienbildplatzhalter 1">
            <a:extLst>
              <a:ext uri="{FF2B5EF4-FFF2-40B4-BE49-F238E27FC236}">
                <a16:creationId xmlns:a16="http://schemas.microsoft.com/office/drawing/2014/main" id="{56941102-460C-D7EF-756A-55E6436E85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89363" y="515938"/>
            <a:ext cx="3433762" cy="2574925"/>
          </a:xfrm>
          <a:ln/>
        </p:spPr>
      </p:sp>
      <p:sp>
        <p:nvSpPr>
          <p:cNvPr id="16386" name="Notizenplatzhalter 2">
            <a:extLst>
              <a:ext uri="{FF2B5EF4-FFF2-40B4-BE49-F238E27FC236}">
                <a16:creationId xmlns:a16="http://schemas.microsoft.com/office/drawing/2014/main" id="{4AB9D83F-607D-CD09-92B2-F2F10CED97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6387" name="Foliennummernplatzhalter 3">
            <a:extLst>
              <a:ext uri="{FF2B5EF4-FFF2-40B4-BE49-F238E27FC236}">
                <a16:creationId xmlns:a16="http://schemas.microsoft.com/office/drawing/2014/main" id="{A08A626C-69BD-7574-7296-8BF43F610CA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825" indent="-227013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225" indent="-227013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1425" indent="-2270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8625" indent="-2270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5825" indent="-2270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3025" indent="-2270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ABEA2BA-DD97-B649-AA91-5E193FE233DB}" type="slidenum">
              <a:rPr lang="de-DE" altLang="en-US" sz="1200">
                <a:latin typeface="Lucida Sans" panose="020B0602030504020204" pitchFamily="34" charset="77"/>
                <a:ea typeface="MS PGothic" panose="020B0600070205080204" pitchFamily="34" charset="-128"/>
              </a:rPr>
              <a:pPr/>
              <a:t>10</a:t>
            </a:fld>
            <a:endParaRPr lang="de-DE" altLang="en-US" sz="1200">
              <a:latin typeface="Lucida Sans" panose="020B0602030504020204" pitchFamily="34" charset="77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Folienbildplatzhalter 1">
            <a:extLst>
              <a:ext uri="{FF2B5EF4-FFF2-40B4-BE49-F238E27FC236}">
                <a16:creationId xmlns:a16="http://schemas.microsoft.com/office/drawing/2014/main" id="{43623AB4-7DE4-6AE5-9C7B-54B966B665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89363" y="515938"/>
            <a:ext cx="3433762" cy="2574925"/>
          </a:xfrm>
          <a:ln/>
        </p:spPr>
      </p:sp>
      <p:sp>
        <p:nvSpPr>
          <p:cNvPr id="18434" name="Notizenplatzhalter 2">
            <a:extLst>
              <a:ext uri="{FF2B5EF4-FFF2-40B4-BE49-F238E27FC236}">
                <a16:creationId xmlns:a16="http://schemas.microsoft.com/office/drawing/2014/main" id="{5B814CE3-6C81-7FB4-23DF-F10E027FE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Arial" panose="020B0604020202020204" pitchFamily="34" charset="0"/>
            </a:endParaRPr>
          </a:p>
        </p:txBody>
      </p:sp>
      <p:sp>
        <p:nvSpPr>
          <p:cNvPr id="18435" name="Foliennummernplatzhalter 3">
            <a:extLst>
              <a:ext uri="{FF2B5EF4-FFF2-40B4-BE49-F238E27FC236}">
                <a16:creationId xmlns:a16="http://schemas.microsoft.com/office/drawing/2014/main" id="{2237FC07-2A95-BD76-C17D-DA78F2C8B65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825" indent="-227013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225" indent="-227013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1425" indent="-2270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8625" indent="-2270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5825" indent="-2270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3025" indent="-2270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D4FA476-CFA1-1E48-9506-4E2C3D1E4D3F}" type="slidenum">
              <a:rPr lang="de-DE" altLang="en-US" sz="1200">
                <a:latin typeface="Lucida Sans" panose="020B0602030504020204" pitchFamily="34" charset="77"/>
                <a:ea typeface="MS PGothic" panose="020B0600070205080204" pitchFamily="34" charset="-128"/>
              </a:rPr>
              <a:pPr/>
              <a:t>11</a:t>
            </a:fld>
            <a:endParaRPr lang="de-DE" altLang="en-US" sz="1200">
              <a:latin typeface="Lucida Sans" panose="020B0602030504020204" pitchFamily="34" charset="77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Folienbildplatzhalter 1">
            <a:extLst>
              <a:ext uri="{FF2B5EF4-FFF2-40B4-BE49-F238E27FC236}">
                <a16:creationId xmlns:a16="http://schemas.microsoft.com/office/drawing/2014/main" id="{B4F417C8-01F0-AEF7-D802-ED2175CBEA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89363" y="515938"/>
            <a:ext cx="3433762" cy="2574925"/>
          </a:xfrm>
          <a:ln/>
        </p:spPr>
      </p:sp>
      <p:sp>
        <p:nvSpPr>
          <p:cNvPr id="20482" name="Notizenplatzhalter 2">
            <a:extLst>
              <a:ext uri="{FF2B5EF4-FFF2-40B4-BE49-F238E27FC236}">
                <a16:creationId xmlns:a16="http://schemas.microsoft.com/office/drawing/2014/main" id="{F7B54493-78FB-573D-E59D-96F38E4A4C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0483" name="Foliennummernplatzhalter 3">
            <a:extLst>
              <a:ext uri="{FF2B5EF4-FFF2-40B4-BE49-F238E27FC236}">
                <a16:creationId xmlns:a16="http://schemas.microsoft.com/office/drawing/2014/main" id="{AC3FC6E9-9DEA-FD30-4912-8B7F0A0B859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825" indent="-227013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225" indent="-227013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1425" indent="-2270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8625" indent="-2270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5825" indent="-2270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3025" indent="-2270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6A7457A-82A1-6447-B366-61CF7F8851BB}" type="slidenum">
              <a:rPr lang="de-DE" altLang="en-US" sz="1200">
                <a:latin typeface="Lucida Sans" panose="020B0602030504020204" pitchFamily="34" charset="77"/>
                <a:ea typeface="MS PGothic" panose="020B0600070205080204" pitchFamily="34" charset="-128"/>
              </a:rPr>
              <a:pPr/>
              <a:t>12</a:t>
            </a:fld>
            <a:endParaRPr lang="de-DE" altLang="en-US" sz="1200">
              <a:latin typeface="Lucida Sans" panose="020B0602030504020204" pitchFamily="34" charset="77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Folienbildplatzhalter 1">
            <a:extLst>
              <a:ext uri="{FF2B5EF4-FFF2-40B4-BE49-F238E27FC236}">
                <a16:creationId xmlns:a16="http://schemas.microsoft.com/office/drawing/2014/main" id="{F7FA908B-ADB5-90B5-CD60-92B15FB926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89363" y="515938"/>
            <a:ext cx="3433762" cy="2574925"/>
          </a:xfrm>
          <a:ln/>
        </p:spPr>
      </p:sp>
      <p:sp>
        <p:nvSpPr>
          <p:cNvPr id="22530" name="Notizenplatzhalter 2">
            <a:extLst>
              <a:ext uri="{FF2B5EF4-FFF2-40B4-BE49-F238E27FC236}">
                <a16:creationId xmlns:a16="http://schemas.microsoft.com/office/drawing/2014/main" id="{C3BA653F-631D-01D9-43DD-4A7E5D868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2531" name="Foliennummernplatzhalter 3">
            <a:extLst>
              <a:ext uri="{FF2B5EF4-FFF2-40B4-BE49-F238E27FC236}">
                <a16:creationId xmlns:a16="http://schemas.microsoft.com/office/drawing/2014/main" id="{6F02A909-2373-35CC-2AA1-C984D83A324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825" indent="-227013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225" indent="-227013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1425" indent="-2270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8625" indent="-2270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5825" indent="-2270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3025" indent="-2270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66C9F90-A60D-FA47-9061-F4E375670A56}" type="slidenum">
              <a:rPr lang="de-DE" altLang="en-US" sz="1200">
                <a:latin typeface="Lucida Sans" panose="020B0602030504020204" pitchFamily="34" charset="77"/>
                <a:ea typeface="MS PGothic" panose="020B0600070205080204" pitchFamily="34" charset="-128"/>
              </a:rPr>
              <a:pPr/>
              <a:t>13</a:t>
            </a:fld>
            <a:endParaRPr lang="de-DE" altLang="en-US" sz="1200">
              <a:latin typeface="Lucida Sans" panose="020B0602030504020204" pitchFamily="34" charset="77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055">
            <a:extLst>
              <a:ext uri="{FF2B5EF4-FFF2-40B4-BE49-F238E27FC236}">
                <a16:creationId xmlns:a16="http://schemas.microsoft.com/office/drawing/2014/main" id="{1D144458-D238-F1CC-6666-9DFC2F1076AE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825" indent="-22701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225" indent="-22701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1425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8625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5825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3025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A4068AD-65B1-8545-A9DF-FC8F0DAE4A01}" type="slidenum">
              <a:rPr lang="en-GB" altLang="en-US">
                <a:latin typeface="Times New Roman" panose="02020603050405020304" pitchFamily="18" charset="0"/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14</a:t>
            </a:fld>
            <a:endParaRPr lang="en-GB" altLang="en-US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98ECAB08-7BEB-7E98-21B9-F5166883C3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0000" y="728663"/>
            <a:ext cx="4778375" cy="3584575"/>
          </a:xfrm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BE5FD6CD-193A-25A8-113B-621F6D0CAF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212E3-6B71-19A6-948A-030843AAD4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84C498-DDFC-5BAF-F552-2BB078C28F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3E4F5-5A11-35A5-1A02-D7E14F7F6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8612F-75D4-FA42-ACF8-E14FE15FC6CC}" type="datetimeFigureOut">
              <a:rPr lang="en-US" smtClean="0"/>
              <a:t>4/6/23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022DC-B14D-9050-63A7-ADE1C569D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DBDCA-0B33-D55F-B2A0-0123106FC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00166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F2CD7-3B7B-C46D-7830-C403D5A38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A2C5F4-323E-2F46-DB26-CDCB1C6D4A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68BEDA-E71F-2393-86C7-85A51B2E3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8612F-75D4-FA42-ACF8-E14FE15FC6CC}" type="datetimeFigureOut">
              <a:rPr lang="en-US" smtClean="0"/>
              <a:t>4/6/23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062BE5-0170-3BDA-364F-72A9401EA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25110-EC9F-80BF-917B-49CB44D74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84959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08D28E-76D0-7B63-63AB-5973D8AE75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6406B5-DE4A-E346-72E4-E3ADF2089C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3FF5A-7413-B715-D7A5-4F36DA585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8612F-75D4-FA42-ACF8-E14FE15FC6CC}" type="datetimeFigureOut">
              <a:rPr lang="en-US" smtClean="0"/>
              <a:t>4/6/23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CD04F-A21D-442E-80FE-7A6096885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F82058-0D22-B15B-A405-689EB9B86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46526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prstGeom prst="rect">
            <a:avLst/>
          </a:prstGeom>
          <a:gradFill>
            <a:gsLst>
              <a:gs pos="0">
                <a:schemeClr val="accent6">
                  <a:shade val="51000"/>
                  <a:satMod val="130000"/>
                  <a:alpha val="60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800" b="1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3187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9785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Τίτλος, 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80400" cy="5334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411163" y="1143000"/>
            <a:ext cx="4083050" cy="51816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646613" y="1143000"/>
            <a:ext cx="4083050" cy="25146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4646613" y="3810000"/>
            <a:ext cx="4083050" cy="25146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ημερομηνίας">
            <a:extLst>
              <a:ext uri="{FF2B5EF4-FFF2-40B4-BE49-F238E27FC236}">
                <a16:creationId xmlns:a16="http://schemas.microsoft.com/office/drawing/2014/main" id="{432D53C0-E51C-C6E5-4A25-2A1F8EDCA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837B6-107F-A244-9B14-92C1C44C8A76}" type="datetime1">
              <a:rPr lang="el-GR"/>
              <a:pPr>
                <a:defRPr/>
              </a:pPr>
              <a:t>6/4/23</a:t>
            </a:fld>
            <a:endParaRPr lang="el-GR"/>
          </a:p>
        </p:txBody>
      </p:sp>
      <p:sp>
        <p:nvSpPr>
          <p:cNvPr id="7" name="6 - Θέση αριθμού διαφάνειας">
            <a:extLst>
              <a:ext uri="{FF2B5EF4-FFF2-40B4-BE49-F238E27FC236}">
                <a16:creationId xmlns:a16="http://schemas.microsoft.com/office/drawing/2014/main" id="{83A01315-544C-E4EF-880C-284243FCDF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3B343-D5E3-7D42-9F64-B646CD291461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0295836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Τίτλος και Πίνακ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80400" cy="5334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ίνακα"/>
          <p:cNvSpPr>
            <a:spLocks noGrp="1"/>
          </p:cNvSpPr>
          <p:nvPr>
            <p:ph type="tbl" idx="1"/>
          </p:nvPr>
        </p:nvSpPr>
        <p:spPr>
          <a:xfrm>
            <a:off x="411163" y="1143000"/>
            <a:ext cx="8318500" cy="5181600"/>
          </a:xfrm>
        </p:spPr>
        <p:txBody>
          <a:bodyPr/>
          <a:lstStyle/>
          <a:p>
            <a:pPr lvl="0"/>
            <a:endParaRPr lang="el-GR" noProof="0"/>
          </a:p>
        </p:txBody>
      </p:sp>
      <p:sp>
        <p:nvSpPr>
          <p:cNvPr id="4" name="3 - Θέση ημερομηνίας">
            <a:extLst>
              <a:ext uri="{FF2B5EF4-FFF2-40B4-BE49-F238E27FC236}">
                <a16:creationId xmlns:a16="http://schemas.microsoft.com/office/drawing/2014/main" id="{4F928EB8-C685-0029-4D4C-E0EB2EC48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AB494-DF31-2F45-899E-3B1DFF8AEBAD}" type="datetime1">
              <a:rPr lang="el-GR"/>
              <a:pPr>
                <a:defRPr/>
              </a:pPr>
              <a:t>6/4/23</a:t>
            </a:fld>
            <a:endParaRPr lang="el-GR"/>
          </a:p>
        </p:txBody>
      </p:sp>
      <p:sp>
        <p:nvSpPr>
          <p:cNvPr id="5" name="4 - Θέση αριθμού διαφάνειας">
            <a:extLst>
              <a:ext uri="{FF2B5EF4-FFF2-40B4-BE49-F238E27FC236}">
                <a16:creationId xmlns:a16="http://schemas.microsoft.com/office/drawing/2014/main" id="{A728B3D7-3661-FD07-C0F4-C13C5BD53E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64FE2-798B-2F45-BE80-E4BDFA172E5D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361708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7"/>
          </p:nvPr>
        </p:nvSpPr>
        <p:spPr>
          <a:xfrm>
            <a:off x="1981200" y="3886200"/>
            <a:ext cx="6858000" cy="243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 anchor="ctr">
            <a:normAutofit/>
          </a:bodyPr>
          <a:lstStyle>
            <a:lvl1pPr algn="l">
              <a:buFont typeface="Arial" pitchFamily="34" charset="0"/>
              <a:buChar char="•"/>
              <a:defRPr sz="3600" b="1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algn="l"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l"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1000" y="934720"/>
            <a:ext cx="8458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400" b="1" kern="1200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37720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8000"/>
                </a:solidFill>
              </a:defRPr>
            </a:lvl1pPr>
            <a:lvl2pPr>
              <a:defRPr>
                <a:solidFill>
                  <a:srgbClr val="008000"/>
                </a:solidFill>
              </a:defRPr>
            </a:lvl2pPr>
            <a:lvl3pPr>
              <a:defRPr>
                <a:solidFill>
                  <a:srgbClr val="008000"/>
                </a:solidFill>
              </a:defRPr>
            </a:lvl3pPr>
            <a:lvl4pPr>
              <a:defRPr>
                <a:solidFill>
                  <a:srgbClr val="008000"/>
                </a:solidFill>
              </a:defRPr>
            </a:lvl4pPr>
            <a:lvl5pPr>
              <a:defRPr>
                <a:solidFill>
                  <a:srgbClr val="008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l-GR" dirty="0"/>
          </a:p>
        </p:txBody>
      </p:sp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2700" b="1">
                <a:solidFill>
                  <a:srgbClr val="FF0000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55782538"/>
      </p:ext>
    </p:extLst>
  </p:cSld>
  <p:clrMapOvr>
    <a:masterClrMapping/>
  </p:clrMapOvr>
  <p:transition advClick="0"/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80400" cy="5334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411163" y="1143000"/>
            <a:ext cx="4083050" cy="51816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6613" y="1143000"/>
            <a:ext cx="4083050" cy="51816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</p:spTree>
    <p:extLst>
      <p:ext uri="{BB962C8B-B14F-4D97-AF65-F5344CB8AC3E}">
        <p14:creationId xmlns:p14="http://schemas.microsoft.com/office/powerpoint/2010/main" val="77781293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EA3E6-56BC-B0F5-28CB-73C43A62B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7C60D-9A1D-23BF-50EF-9F2A7D0C84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3453A-BE7E-AB5F-2EF6-8C4461333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8612F-75D4-FA42-ACF8-E14FE15FC6CC}" type="datetimeFigureOut">
              <a:rPr lang="en-US" smtClean="0"/>
              <a:t>4/6/23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E6370-5C4D-145B-AD23-A96299D0B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712AED-34B3-0155-3374-BC1E2052C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64358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05579-1CF4-A8EA-71E3-F9EF4C210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51240D-FF2A-5279-B9A9-54C0F7F17C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450D6-0BB9-7676-8CF2-43A9858DA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8612F-75D4-FA42-ACF8-E14FE15FC6CC}" type="datetimeFigureOut">
              <a:rPr lang="en-US" smtClean="0"/>
              <a:t>4/6/23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805814-7596-81D8-59ED-BA738EE6F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0240F8-1833-7E2A-1479-722F1BCC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21801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DB3AE-CC88-B26B-C6B9-2F901609D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6A5BF-952C-89DD-79B0-73AC6A2439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B5E5AB-EBDD-9E68-A2CE-64A3F3C07A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C508F-25D8-EAFC-1B25-FE41AADFF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8612F-75D4-FA42-ACF8-E14FE15FC6CC}" type="datetimeFigureOut">
              <a:rPr lang="en-US" smtClean="0"/>
              <a:t>4/6/23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729AEE-8D93-26BF-53D2-5CD26AAB3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9A3A65-8919-2573-52DA-31E0CFD40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211028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0517F-C1DD-1474-FF12-D6279A2D9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CA5029-906E-C255-143A-1C2AE6DC1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20161C-78E5-CF14-D292-C27F81D3C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2DBFCB-75E3-79DA-5031-36C903EDFE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419C07-C40C-63C7-9CCB-0B3FDF76C0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234707-8EC3-BE44-988D-EBF0015C0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8612F-75D4-FA42-ACF8-E14FE15FC6CC}" type="datetimeFigureOut">
              <a:rPr lang="en-US" smtClean="0"/>
              <a:t>4/6/23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7BED58-4B9B-D704-262B-482713EC7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318576-8C06-DA9F-059B-162E6E980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81619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1B30A-FAC1-DF11-460B-D1565730D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2A31C7-E81C-E57E-8DBA-DA95D5C59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8612F-75D4-FA42-ACF8-E14FE15FC6CC}" type="datetimeFigureOut">
              <a:rPr lang="en-US" smtClean="0"/>
              <a:t>4/6/23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C41D46-B7C5-C6D6-41B2-B97851EDD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B1C9D7-2278-C12E-4C67-28F644519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591174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546B59-14B6-78EF-0DFB-2949FA7AE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8612F-75D4-FA42-ACF8-E14FE15FC6CC}" type="datetimeFigureOut">
              <a:rPr lang="en-US" smtClean="0"/>
              <a:t>4/6/23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6FFDC5-B27F-DCB8-CDED-F0A9ED68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43A82-7FE8-9D6B-FEEC-2E70DB34E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66447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46270-50E5-DD0C-07AE-95A880E7A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5675A-5EFD-043E-C600-BE299EC79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4EEDFF-792A-7B09-26C9-0C2CAE2EEF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A463F3-86AB-6C68-EA5D-420E10955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8612F-75D4-FA42-ACF8-E14FE15FC6CC}" type="datetimeFigureOut">
              <a:rPr lang="en-US" smtClean="0"/>
              <a:t>4/6/23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28E589-395D-5943-12A8-CAEE86651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EE97A7-11C5-9F32-A80E-86DE69EBC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538641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86B03-5F30-BCF9-8F00-3C7E3CA8A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A22825-6757-C88F-AFE3-F46545C3E8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391A22-05C4-0C84-A6F8-CF1FA35D74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BCE0D4-561B-24D7-B77E-D87452638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8612F-75D4-FA42-ACF8-E14FE15FC6CC}" type="datetimeFigureOut">
              <a:rPr lang="en-US" smtClean="0"/>
              <a:t>4/6/23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651361-C8A3-7BA7-8188-933C49A75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6A1378-70D5-383D-271D-9A272AB41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25170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35D813-BE84-7E69-2204-58F2B780D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DCE31B-2A4D-E0B6-8ADB-E1F220E542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B0DB8-DC40-0273-2222-356EA6CADD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8612F-75D4-FA42-ACF8-E14FE15FC6CC}" type="datetimeFigureOut">
              <a:rPr lang="en-US" smtClean="0"/>
              <a:t>4/6/23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738F7-A4F7-60AC-A786-DDCF5440BD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0C2E9-972F-154C-8C95-FDE274B57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B12225-5612-419B-A8D5-4B8EEE4C21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358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7" Type="http://schemas.openxmlformats.org/officeDocument/2006/relationships/image" Target="../media/image5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50.emf"/><Relationship Id="rId4" Type="http://schemas.openxmlformats.org/officeDocument/2006/relationships/oleObject" Target="../embeddings/oleObject2.bin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s://edyaaleh.files.wordpress.com/2016/02/recommendersystemshandbook.pdf" TargetMode="External"/><Relationship Id="rId3" Type="http://schemas.openxmlformats.org/officeDocument/2006/relationships/image" Target="../media/image52.emf"/><Relationship Id="rId7" Type="http://schemas.openxmlformats.org/officeDocument/2006/relationships/image" Target="../media/image54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53.emf"/><Relationship Id="rId4" Type="http://schemas.openxmlformats.org/officeDocument/2006/relationships/oleObject" Target="../embeddings/oleObject5.bin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3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edyaaleh.files.wordpress.com/2016/02/recommendersystemshandbook.pdf" TargetMode="External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dyaaleh.files.wordpress.com/2016/02/recommendersystemshandbook.pdf" TargetMode="External"/><Relationship Id="rId4" Type="http://schemas.openxmlformats.org/officeDocument/2006/relationships/image" Target="../media/image67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447800"/>
            <a:ext cx="8610600" cy="3276600"/>
          </a:xfrm>
        </p:spPr>
        <p:txBody>
          <a:bodyPr anchor="b">
            <a:normAutofit fontScale="90000"/>
          </a:bodyPr>
          <a:lstStyle/>
          <a:p>
            <a:br>
              <a:rPr lang="en-US" sz="5400" dirty="0">
                <a:solidFill>
                  <a:srgbClr val="FF0000"/>
                </a:solidFill>
              </a:rPr>
            </a:br>
            <a:br>
              <a:rPr lang="en-US" sz="5400" dirty="0">
                <a:solidFill>
                  <a:srgbClr val="FF0000"/>
                </a:solidFill>
              </a:rPr>
            </a:br>
            <a:r>
              <a:rPr lang="en-US" sz="5400" dirty="0">
                <a:solidFill>
                  <a:srgbClr val="FF0000"/>
                </a:solidFill>
              </a:rPr>
              <a:t>Recommendation Systems</a:t>
            </a:r>
            <a:br>
              <a:rPr lang="en-US" sz="5400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(Chapter 9 of MMDS book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&amp; Chapter 9 of the SMM book)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08478517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el 1">
            <a:extLst>
              <a:ext uri="{FF2B5EF4-FFF2-40B4-BE49-F238E27FC236}">
                <a16:creationId xmlns:a16="http://schemas.microsoft.com/office/drawing/2014/main" id="{C431E46E-273A-99A5-4E31-E9F94249F2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altLang="en-US" sz="2400" dirty="0">
                <a:latin typeface="Trebuchet MS" panose="020B0703020202090204" pitchFamily="34" charset="0"/>
              </a:rPr>
              <a:t>User-based collaborative filtering (1)</a:t>
            </a:r>
          </a:p>
        </p:txBody>
      </p:sp>
      <p:sp>
        <p:nvSpPr>
          <p:cNvPr id="15362" name="Inhaltsplatzhalter 2">
            <a:extLst>
              <a:ext uri="{FF2B5EF4-FFF2-40B4-BE49-F238E27FC236}">
                <a16:creationId xmlns:a16="http://schemas.microsoft.com/office/drawing/2014/main" id="{DFB25BC1-D818-46CF-1FDD-715695EFB48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126401"/>
            <a:ext cx="7886700" cy="4351338"/>
          </a:xfrm>
        </p:spPr>
        <p:txBody>
          <a:bodyPr/>
          <a:lstStyle/>
          <a:p>
            <a:r>
              <a:rPr lang="en-US" altLang="en-US" sz="2200" dirty="0">
                <a:latin typeface="Trebuchet MS" panose="020B0703020202090204" pitchFamily="34" charset="0"/>
              </a:rPr>
              <a:t>The basic technique:</a:t>
            </a:r>
          </a:p>
          <a:p>
            <a:pPr lvl="1"/>
            <a:r>
              <a:rPr lang="en-US" altLang="en-US" sz="2000" dirty="0">
                <a:latin typeface="Trebuchet MS" panose="020B0703020202090204" pitchFamily="34" charset="0"/>
              </a:rPr>
              <a:t>Given an ”target user" (Alice) and an item I not yet seen by Alice</a:t>
            </a:r>
          </a:p>
          <a:p>
            <a:pPr lvl="1"/>
            <a:r>
              <a:rPr lang="en-US" altLang="en-US" sz="2000" dirty="0">
                <a:latin typeface="Trebuchet MS" panose="020B0703020202090204" pitchFamily="34" charset="0"/>
              </a:rPr>
              <a:t>The </a:t>
            </a:r>
            <a:r>
              <a:rPr lang="en-US" altLang="en-US" sz="2000" i="1" dirty="0">
                <a:latin typeface="Trebuchet MS" panose="020B0703020202090204" pitchFamily="34" charset="0"/>
              </a:rPr>
              <a:t>goal is to estimate Alice's rating for this item</a:t>
            </a:r>
            <a:r>
              <a:rPr lang="en-US" altLang="en-US" sz="2000" dirty="0">
                <a:latin typeface="Trebuchet MS" panose="020B0703020202090204" pitchFamily="34" charset="0"/>
              </a:rPr>
              <a:t>, e.g., by</a:t>
            </a:r>
          </a:p>
          <a:p>
            <a:pPr lvl="2"/>
            <a:r>
              <a:rPr lang="en-US" altLang="en-US" sz="1800" dirty="0">
                <a:latin typeface="Trebuchet MS" panose="020B0703020202090204" pitchFamily="34" charset="0"/>
              </a:rPr>
              <a:t>find a set of users (peers) who liked the same items as Alice in the past </a:t>
            </a:r>
            <a:r>
              <a:rPr lang="en-US" altLang="en-US" sz="1800" b="1" dirty="0">
                <a:latin typeface="Trebuchet MS" panose="020B0703020202090204" pitchFamily="34" charset="0"/>
              </a:rPr>
              <a:t>and </a:t>
            </a:r>
            <a:r>
              <a:rPr lang="en-US" altLang="en-US" sz="1800" dirty="0">
                <a:latin typeface="Trebuchet MS" panose="020B0703020202090204" pitchFamily="34" charset="0"/>
              </a:rPr>
              <a:t>who have rated item I</a:t>
            </a:r>
          </a:p>
          <a:p>
            <a:pPr lvl="2"/>
            <a:r>
              <a:rPr lang="en-US" altLang="en-US" sz="1800" dirty="0">
                <a:latin typeface="Trebuchet MS" panose="020B0703020202090204" pitchFamily="34" charset="0"/>
              </a:rPr>
              <a:t>use, e.g. the average of their ratings to predict, if Alice will like item I</a:t>
            </a:r>
          </a:p>
          <a:p>
            <a:pPr lvl="2"/>
            <a:r>
              <a:rPr lang="en-US" altLang="en-US" sz="1800" dirty="0">
                <a:latin typeface="Trebuchet MS" panose="020B0703020202090204" pitchFamily="34" charset="0"/>
              </a:rPr>
              <a:t>do this for all items Alice has not seen and recommend the best-rated</a:t>
            </a: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827460DF-8744-40FD-53B7-995E1E2884D1}"/>
              </a:ext>
            </a:extLst>
          </p:cNvPr>
          <p:cNvGraphicFramePr>
            <a:graphicFrameLocks noGrp="1"/>
          </p:cNvGraphicFramePr>
          <p:nvPr/>
        </p:nvGraphicFramePr>
        <p:xfrm>
          <a:off x="1981200" y="4419600"/>
          <a:ext cx="6096000" cy="218916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58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35264">
                <a:tc>
                  <a:txBody>
                    <a:bodyPr/>
                    <a:lstStyle/>
                    <a:p>
                      <a:pPr algn="ctr"/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Item1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Item2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Item3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Item4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Item5</a:t>
                      </a:r>
                    </a:p>
                  </a:txBody>
                  <a:tcPr marT="45712" marB="4571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780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Alice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5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3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4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4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?</a:t>
                      </a:r>
                    </a:p>
                  </a:txBody>
                  <a:tcPr marT="45712" marB="45712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780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User1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3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1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2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3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3</a:t>
                      </a:r>
                    </a:p>
                  </a:txBody>
                  <a:tcPr marT="45712" marB="4571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780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User2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4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3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4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3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5</a:t>
                      </a:r>
                    </a:p>
                  </a:txBody>
                  <a:tcPr marT="45712" marB="4571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780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User3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3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3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1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5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4</a:t>
                      </a:r>
                    </a:p>
                  </a:txBody>
                  <a:tcPr marT="45712" marB="4571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780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User4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1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5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5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2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1</a:t>
                      </a:r>
                    </a:p>
                  </a:txBody>
                  <a:tcPr marT="45712" marB="4571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el 1">
            <a:extLst>
              <a:ext uri="{FF2B5EF4-FFF2-40B4-BE49-F238E27FC236}">
                <a16:creationId xmlns:a16="http://schemas.microsoft.com/office/drawing/2014/main" id="{43EE62E3-D88C-8125-5A28-40CE1250BE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>
                <a:latin typeface="Trebuchet MS" panose="020B0703020202090204" pitchFamily="34" charset="0"/>
              </a:rPr>
              <a:t>User-based collaborative filtering (2)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D1AB3AF-BF8B-65B6-55B7-C6C6EE893C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Some first questions</a:t>
            </a:r>
          </a:p>
          <a:p>
            <a:pPr lvl="1">
              <a:defRPr/>
            </a:pPr>
            <a:r>
              <a:rPr lang="en-US" dirty="0"/>
              <a:t>How do we measure similarity?</a:t>
            </a:r>
          </a:p>
          <a:p>
            <a:pPr lvl="1">
              <a:defRPr/>
            </a:pPr>
            <a:r>
              <a:rPr lang="en-US" dirty="0"/>
              <a:t>How many neighbors should we consider?</a:t>
            </a:r>
          </a:p>
          <a:p>
            <a:pPr lvl="1">
              <a:defRPr/>
            </a:pPr>
            <a:r>
              <a:rPr lang="en-US" dirty="0"/>
              <a:t>How do we generate a prediction from the neighbors' ratings?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A0BA35BA-6674-3274-4D11-1A4CB418833C}"/>
              </a:ext>
            </a:extLst>
          </p:cNvPr>
          <p:cNvGraphicFramePr>
            <a:graphicFrameLocks noGrp="1"/>
          </p:cNvGraphicFramePr>
          <p:nvPr/>
        </p:nvGraphicFramePr>
        <p:xfrm>
          <a:off x="1371600" y="4098925"/>
          <a:ext cx="6096000" cy="222567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946">
                <a:tc>
                  <a:txBody>
                    <a:bodyPr/>
                    <a:lstStyle/>
                    <a:p>
                      <a:pPr algn="ctr"/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Item1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Item2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Item3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Item4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Item5</a:t>
                      </a:r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Alice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5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3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4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4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?</a:t>
                      </a:r>
                    </a:p>
                  </a:txBody>
                  <a:tcPr marT="45733" marB="45733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User1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3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1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2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3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3</a:t>
                      </a:r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User2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4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3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4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3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5</a:t>
                      </a:r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User3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3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3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1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5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4</a:t>
                      </a:r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User4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1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5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5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2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1</a:t>
                      </a:r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>
            <a:extLst>
              <a:ext uri="{FF2B5EF4-FFF2-40B4-BE49-F238E27FC236}">
                <a16:creationId xmlns:a16="http://schemas.microsoft.com/office/drawing/2014/main" id="{4374D9EB-32B5-FA24-A3AB-249146F6C1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5666" y="99391"/>
            <a:ext cx="7886700" cy="1325563"/>
          </a:xfrm>
        </p:spPr>
        <p:txBody>
          <a:bodyPr/>
          <a:lstStyle/>
          <a:p>
            <a:r>
              <a:rPr lang="en-US" altLang="en-US" dirty="0">
                <a:latin typeface="Trebuchet MS" panose="020B0703020202090204" pitchFamily="34" charset="0"/>
              </a:rPr>
              <a:t>Measuring user similarity</a:t>
            </a:r>
          </a:p>
        </p:txBody>
      </p:sp>
      <p:sp>
        <p:nvSpPr>
          <p:cNvPr id="19458" name="Inhaltsplatzhalter 2">
            <a:extLst>
              <a:ext uri="{FF2B5EF4-FFF2-40B4-BE49-F238E27FC236}">
                <a16:creationId xmlns:a16="http://schemas.microsoft.com/office/drawing/2014/main" id="{6F4E373E-B010-22AF-72AA-7DF19E9957A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28625" y="1500188"/>
            <a:ext cx="8410575" cy="5281612"/>
          </a:xfrm>
        </p:spPr>
        <p:txBody>
          <a:bodyPr>
            <a:normAutofit/>
          </a:bodyPr>
          <a:lstStyle/>
          <a:p>
            <a:r>
              <a:rPr lang="en-US" altLang="en-US" sz="1600" dirty="0">
                <a:latin typeface="Trebuchet MS" panose="020B0703020202090204" pitchFamily="34" charset="0"/>
              </a:rPr>
              <a:t>A popular similarity measure in user-based CF: </a:t>
            </a:r>
            <a:r>
              <a:rPr lang="en-US" altLang="en-US" sz="1600" b="1" dirty="0">
                <a:latin typeface="Trebuchet MS" panose="020B0703020202090204" pitchFamily="34" charset="0"/>
              </a:rPr>
              <a:t>Pearson correlation</a:t>
            </a:r>
          </a:p>
          <a:p>
            <a:pPr lvl="1">
              <a:buFont typeface="Arial" panose="020B0604020202020204" pitchFamily="34" charset="0"/>
              <a:buNone/>
            </a:pPr>
            <a:r>
              <a:rPr lang="en-US" altLang="en-US" sz="1600" dirty="0">
                <a:latin typeface="Trebuchet MS" panose="020B0703020202090204" pitchFamily="34" charset="0"/>
              </a:rPr>
              <a:t>	</a:t>
            </a:r>
          </a:p>
          <a:p>
            <a:pPr lvl="1">
              <a:buFont typeface="Arial" panose="020B0604020202020204" pitchFamily="34" charset="0"/>
              <a:buNone/>
            </a:pPr>
            <a:r>
              <a:rPr lang="en-US" altLang="en-US" sz="1600" dirty="0">
                <a:latin typeface="Trebuchet MS" panose="020B0703020202090204" pitchFamily="34" charset="0"/>
              </a:rPr>
              <a:t>a, b  : users</a:t>
            </a:r>
          </a:p>
          <a:p>
            <a:pPr lvl="1">
              <a:buFont typeface="Arial" panose="020B0604020202020204" pitchFamily="34" charset="0"/>
              <a:buNone/>
            </a:pPr>
            <a:r>
              <a:rPr lang="en-US" altLang="en-US" sz="1600" dirty="0" err="1">
                <a:latin typeface="Trebuchet MS" panose="020B0703020202090204" pitchFamily="34" charset="0"/>
              </a:rPr>
              <a:t>r</a:t>
            </a:r>
            <a:r>
              <a:rPr lang="en-US" altLang="en-US" sz="1600" baseline="-25000" dirty="0" err="1">
                <a:latin typeface="Trebuchet MS" panose="020B0703020202090204" pitchFamily="34" charset="0"/>
              </a:rPr>
              <a:t>a,p</a:t>
            </a:r>
            <a:r>
              <a:rPr lang="en-US" altLang="en-US" sz="1600" baseline="-25000" dirty="0">
                <a:latin typeface="Trebuchet MS" panose="020B0703020202090204" pitchFamily="34" charset="0"/>
              </a:rPr>
              <a:t>     </a:t>
            </a:r>
            <a:r>
              <a:rPr lang="en-US" altLang="en-US" sz="1600" dirty="0">
                <a:latin typeface="Trebuchet MS" panose="020B0703020202090204" pitchFamily="34" charset="0"/>
              </a:rPr>
              <a:t>: rating of user a for item p</a:t>
            </a:r>
          </a:p>
          <a:p>
            <a:pPr lvl="1">
              <a:buFont typeface="Arial" panose="020B0604020202020204" pitchFamily="34" charset="0"/>
              <a:buNone/>
            </a:pPr>
            <a:r>
              <a:rPr lang="en-US" altLang="en-US" sz="1600" dirty="0">
                <a:latin typeface="Trebuchet MS" panose="020B0703020202090204" pitchFamily="34" charset="0"/>
              </a:rPr>
              <a:t>P	   : set of items, rated both by a and b</a:t>
            </a:r>
          </a:p>
          <a:p>
            <a:pPr lvl="1">
              <a:buFont typeface="Arial" panose="020B0604020202020204" pitchFamily="34" charset="0"/>
              <a:buNone/>
            </a:pPr>
            <a:r>
              <a:rPr lang="en-US" altLang="en-US" sz="1600" dirty="0">
                <a:latin typeface="Trebuchet MS" panose="020B0703020202090204" pitchFamily="34" charset="0"/>
              </a:rPr>
              <a:t>Possible similarity values between -1 and 1; </a:t>
            </a:r>
          </a:p>
          <a:p>
            <a:pPr lvl="1">
              <a:buFont typeface="Arial" panose="020B0604020202020204" pitchFamily="34" charset="0"/>
              <a:buNone/>
            </a:pPr>
            <a:endParaRPr lang="en-US" altLang="en-US" sz="1600" dirty="0">
              <a:latin typeface="Trebuchet MS" panose="020B0703020202090204" pitchFamily="34" charset="0"/>
            </a:endParaRPr>
          </a:p>
          <a:p>
            <a:pPr lvl="1">
              <a:buFont typeface="Arial" panose="020B0604020202020204" pitchFamily="34" charset="0"/>
              <a:buNone/>
            </a:pPr>
            <a:endParaRPr lang="en-US" altLang="en-US" sz="1600" dirty="0">
              <a:latin typeface="Trebuchet MS" panose="020B0703020202090204" pitchFamily="34" charset="0"/>
            </a:endParaRPr>
          </a:p>
          <a:p>
            <a:pPr lvl="1">
              <a:buFont typeface="Arial" panose="020B0604020202020204" pitchFamily="34" charset="0"/>
              <a:buNone/>
            </a:pPr>
            <a:endParaRPr lang="en-US" altLang="en-US" sz="1600" dirty="0">
              <a:latin typeface="Trebuchet MS" panose="020B0703020202090204" pitchFamily="34" charset="0"/>
            </a:endParaRPr>
          </a:p>
          <a:p>
            <a:pPr lvl="1">
              <a:buFont typeface="Arial" panose="020B0604020202020204" pitchFamily="34" charset="0"/>
              <a:buNone/>
            </a:pPr>
            <a:endParaRPr lang="en-US" altLang="en-US" sz="1600" dirty="0">
              <a:latin typeface="Trebuchet MS" panose="020B0703020202090204" pitchFamily="34" charset="0"/>
            </a:endParaRPr>
          </a:p>
          <a:p>
            <a:pPr lvl="1">
              <a:buFont typeface="Arial" panose="020B0604020202020204" pitchFamily="34" charset="0"/>
              <a:buNone/>
            </a:pPr>
            <a:endParaRPr lang="en-US" altLang="en-US" sz="1600" dirty="0">
              <a:latin typeface="Trebuchet MS" panose="020B0703020202090204" pitchFamily="34" charset="0"/>
            </a:endParaRPr>
          </a:p>
          <a:p>
            <a:pPr lvl="1">
              <a:buFont typeface="Arial" panose="020B0604020202020204" pitchFamily="34" charset="0"/>
              <a:buNone/>
            </a:pPr>
            <a:endParaRPr lang="en-US" altLang="en-US" sz="1600" dirty="0">
              <a:latin typeface="Trebuchet MS" panose="020B0703020202090204" pitchFamily="34" charset="0"/>
            </a:endParaRPr>
          </a:p>
          <a:p>
            <a:pPr lvl="1">
              <a:buFont typeface="Arial" panose="020B0604020202020204" pitchFamily="34" charset="0"/>
              <a:buNone/>
            </a:pPr>
            <a:endParaRPr lang="en-US" altLang="en-US" sz="1600" dirty="0">
              <a:latin typeface="Trebuchet MS" panose="020B0703020202090204" pitchFamily="34" charset="0"/>
            </a:endParaRPr>
          </a:p>
          <a:p>
            <a:pPr lvl="1">
              <a:buFont typeface="Arial" panose="020B0604020202020204" pitchFamily="34" charset="0"/>
              <a:buNone/>
            </a:pPr>
            <a:endParaRPr lang="en-US" altLang="en-US" sz="1600" dirty="0">
              <a:latin typeface="Trebuchet MS" panose="020B0703020202090204" pitchFamily="34" charset="0"/>
            </a:endParaRPr>
          </a:p>
          <a:p>
            <a:pPr lvl="1">
              <a:buFont typeface="Arial" panose="020B0604020202020204" pitchFamily="34" charset="0"/>
              <a:buNone/>
            </a:pPr>
            <a:endParaRPr lang="en-US" altLang="en-US" sz="1600" dirty="0">
              <a:latin typeface="Trebuchet MS" panose="020B0703020202090204" pitchFamily="34" charset="0"/>
            </a:endParaRPr>
          </a:p>
          <a:p>
            <a:pPr lvl="1">
              <a:buFont typeface="Arial" panose="020B0604020202020204" pitchFamily="34" charset="0"/>
              <a:buNone/>
            </a:pPr>
            <a:endParaRPr lang="en-US" altLang="en-US" sz="1600" dirty="0">
              <a:latin typeface="Trebuchet MS" panose="020B0703020202090204" pitchFamily="34" charset="0"/>
            </a:endParaRPr>
          </a:p>
          <a:p>
            <a:pPr lvl="1">
              <a:buFont typeface="Arial" panose="020B0604020202020204" pitchFamily="34" charset="0"/>
              <a:buNone/>
            </a:pPr>
            <a:endParaRPr lang="en-US" altLang="en-US" sz="1600" dirty="0">
              <a:latin typeface="Trebuchet MS" panose="020B0703020202090204" pitchFamily="34" charset="0"/>
            </a:endParaRPr>
          </a:p>
          <a:p>
            <a:pPr lvl="1">
              <a:buFont typeface="Arial" panose="020B0604020202020204" pitchFamily="34" charset="0"/>
              <a:buNone/>
            </a:pPr>
            <a:endParaRPr lang="en-US" altLang="en-US" sz="1600" dirty="0">
              <a:latin typeface="Trebuchet MS" panose="020B0703020202090204" pitchFamily="34" charset="0"/>
            </a:endParaRPr>
          </a:p>
          <a:p>
            <a:pPr lvl="1">
              <a:buFont typeface="Arial" panose="020B0604020202020204" pitchFamily="34" charset="0"/>
              <a:buNone/>
            </a:pPr>
            <a:endParaRPr lang="en-US" altLang="en-US" sz="1600" dirty="0">
              <a:latin typeface="Trebuchet MS" panose="020B070302020209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en-US" altLang="en-US" sz="2000" b="1" dirty="0">
              <a:latin typeface="Trebuchet MS" panose="020B0703020202090204" pitchFamily="34" charset="0"/>
            </a:endParaRPr>
          </a:p>
          <a:p>
            <a:endParaRPr lang="en-US" altLang="en-US" sz="2000" dirty="0">
              <a:latin typeface="Trebuchet MS" panose="020B0703020202090204" pitchFamily="34" charset="0"/>
            </a:endParaRP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45493CBE-5518-B189-7425-168C8DCB75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1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Lucida Sans" panose="020B0602030504020204" pitchFamily="34" charset="77"/>
            </a:endParaRPr>
          </a:p>
        </p:txBody>
      </p:sp>
      <p:sp>
        <p:nvSpPr>
          <p:cNvPr id="19460" name="Rectangle 5">
            <a:extLst>
              <a:ext uri="{FF2B5EF4-FFF2-40B4-BE49-F238E27FC236}">
                <a16:creationId xmlns:a16="http://schemas.microsoft.com/office/drawing/2014/main" id="{706F7CC0-E71C-02F6-3E4A-FE266DFB26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1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Lucida Sans" panose="020B0602030504020204" pitchFamily="34" charset="77"/>
            </a:endParaRPr>
          </a:p>
        </p:txBody>
      </p:sp>
      <p:graphicFrame>
        <p:nvGraphicFramePr>
          <p:cNvPr id="11" name="Tabelle 10">
            <a:extLst>
              <a:ext uri="{FF2B5EF4-FFF2-40B4-BE49-F238E27FC236}">
                <a16:creationId xmlns:a16="http://schemas.microsoft.com/office/drawing/2014/main" id="{C2FCE142-9B43-712D-EAC6-483E9F81B4DC}"/>
              </a:ext>
            </a:extLst>
          </p:cNvPr>
          <p:cNvGraphicFramePr>
            <a:graphicFrameLocks noGrp="1"/>
          </p:cNvGraphicFramePr>
          <p:nvPr/>
        </p:nvGraphicFramePr>
        <p:xfrm>
          <a:off x="777875" y="3962400"/>
          <a:ext cx="6096000" cy="222567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946">
                <a:tc>
                  <a:txBody>
                    <a:bodyPr/>
                    <a:lstStyle/>
                    <a:p>
                      <a:pPr algn="ctr"/>
                      <a:endParaRPr lang="en-US" sz="1600" baseline="0" dirty="0">
                        <a:latin typeface="Calibri" pitchFamily="34" charset="0"/>
                      </a:endParaRP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Item1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Item2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Item3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Item4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Item5</a:t>
                      </a:r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Alice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5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3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4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4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?</a:t>
                      </a:r>
                    </a:p>
                  </a:txBody>
                  <a:tcPr marT="45733" marB="45733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User1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3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1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2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3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3</a:t>
                      </a:r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User2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4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3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4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3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5</a:t>
                      </a:r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User3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3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3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1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5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4</a:t>
                      </a:r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User4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1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5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5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2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Calibri" pitchFamily="34" charset="0"/>
                        </a:rPr>
                        <a:t>1</a:t>
                      </a:r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0B140027-B507-00ED-172B-ECE6CD1B39C7}"/>
              </a:ext>
            </a:extLst>
          </p:cNvPr>
          <p:cNvGrpSpPr>
            <a:grpSpLocks/>
          </p:cNvGrpSpPr>
          <p:nvPr/>
        </p:nvGrpSpPr>
        <p:grpSpPr bwMode="auto">
          <a:xfrm>
            <a:off x="6786563" y="4359275"/>
            <a:ext cx="1549400" cy="500063"/>
            <a:chOff x="6786578" y="4071942"/>
            <a:chExt cx="1550079" cy="500066"/>
          </a:xfrm>
        </p:grpSpPr>
        <p:sp>
          <p:nvSpPr>
            <p:cNvPr id="19520" name="Nach links gekrümmter Pfeil 14">
              <a:extLst>
                <a:ext uri="{FF2B5EF4-FFF2-40B4-BE49-F238E27FC236}">
                  <a16:creationId xmlns:a16="http://schemas.microsoft.com/office/drawing/2014/main" id="{5B6B52AF-7B67-3FCE-CF46-A976D30E03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6578" y="4071942"/>
              <a:ext cx="428628" cy="500066"/>
            </a:xfrm>
            <a:prstGeom prst="curvedLeftArrow">
              <a:avLst>
                <a:gd name="adj1" fmla="val 25002"/>
                <a:gd name="adj2" fmla="val 49999"/>
                <a:gd name="adj3" fmla="val 25000"/>
              </a:avLst>
            </a:pr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sq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100">
                <a:latin typeface="Verdana" panose="020B0604030504040204" pitchFamily="34" charset="0"/>
              </a:endParaRPr>
            </a:p>
          </p:txBody>
        </p:sp>
        <p:sp>
          <p:nvSpPr>
            <p:cNvPr id="19521" name="Textfeld 16">
              <a:extLst>
                <a:ext uri="{FF2B5EF4-FFF2-40B4-BE49-F238E27FC236}">
                  <a16:creationId xmlns:a16="http://schemas.microsoft.com/office/drawing/2014/main" id="{4C34D217-89B1-06C7-A4BE-ED912B863A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58082" y="4077072"/>
              <a:ext cx="978575" cy="307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400">
                  <a:latin typeface="Calibri" panose="020F0502020204030204" pitchFamily="34" charset="0"/>
                </a:rPr>
                <a:t>sim  = 0,85</a:t>
              </a: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AAB458D6-6BD2-FF5C-8CF5-11D4BF12493B}"/>
              </a:ext>
            </a:extLst>
          </p:cNvPr>
          <p:cNvGrpSpPr>
            <a:grpSpLocks/>
          </p:cNvGrpSpPr>
          <p:nvPr/>
        </p:nvGrpSpPr>
        <p:grpSpPr bwMode="auto">
          <a:xfrm>
            <a:off x="6715125" y="4430713"/>
            <a:ext cx="1549400" cy="847725"/>
            <a:chOff x="6786578" y="4071942"/>
            <a:chExt cx="1550079" cy="500066"/>
          </a:xfrm>
        </p:grpSpPr>
        <p:sp>
          <p:nvSpPr>
            <p:cNvPr id="19518" name="Nach links gekrümmter Pfeil 20">
              <a:extLst>
                <a:ext uri="{FF2B5EF4-FFF2-40B4-BE49-F238E27FC236}">
                  <a16:creationId xmlns:a16="http://schemas.microsoft.com/office/drawing/2014/main" id="{683ADC24-DA91-7F24-7651-FB4EE6BE9E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6578" y="4071942"/>
              <a:ext cx="428628" cy="500066"/>
            </a:xfrm>
            <a:prstGeom prst="curvedLeftArrow">
              <a:avLst>
                <a:gd name="adj1" fmla="val 25002"/>
                <a:gd name="adj2" fmla="val 49999"/>
                <a:gd name="adj3" fmla="val 25000"/>
              </a:avLst>
            </a:pr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sq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100">
                <a:latin typeface="Verdana" panose="020B0604030504040204" pitchFamily="34" charset="0"/>
              </a:endParaRPr>
            </a:p>
          </p:txBody>
        </p:sp>
        <p:sp>
          <p:nvSpPr>
            <p:cNvPr id="19519" name="Textfeld 21">
              <a:extLst>
                <a:ext uri="{FF2B5EF4-FFF2-40B4-BE49-F238E27FC236}">
                  <a16:creationId xmlns:a16="http://schemas.microsoft.com/office/drawing/2014/main" id="{62FF90C6-0A58-1189-0D98-66D79232C9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58082" y="4160258"/>
              <a:ext cx="978575" cy="181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400">
                  <a:latin typeface="Calibri" panose="020F0502020204030204" pitchFamily="34" charset="0"/>
                </a:rPr>
                <a:t>sim  = 0,70</a:t>
              </a:r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8D124CF5-D500-1829-A1FE-46127444774D}"/>
              </a:ext>
            </a:extLst>
          </p:cNvPr>
          <p:cNvGrpSpPr>
            <a:grpSpLocks/>
          </p:cNvGrpSpPr>
          <p:nvPr/>
        </p:nvGrpSpPr>
        <p:grpSpPr bwMode="auto">
          <a:xfrm>
            <a:off x="6867525" y="4583113"/>
            <a:ext cx="1604963" cy="1347787"/>
            <a:chOff x="6786578" y="4071942"/>
            <a:chExt cx="1604078" cy="500066"/>
          </a:xfrm>
        </p:grpSpPr>
        <p:sp>
          <p:nvSpPr>
            <p:cNvPr id="19516" name="Nach links gekrümmter Pfeil 23">
              <a:extLst>
                <a:ext uri="{FF2B5EF4-FFF2-40B4-BE49-F238E27FC236}">
                  <a16:creationId xmlns:a16="http://schemas.microsoft.com/office/drawing/2014/main" id="{6D19E241-54EA-7727-A2C1-557C562182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6578" y="4071942"/>
              <a:ext cx="428628" cy="500066"/>
            </a:xfrm>
            <a:prstGeom prst="curvedLeftArrow">
              <a:avLst>
                <a:gd name="adj1" fmla="val 25002"/>
                <a:gd name="adj2" fmla="val 49999"/>
                <a:gd name="adj3" fmla="val 25000"/>
              </a:avLst>
            </a:pr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sq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100">
                <a:latin typeface="Verdana" panose="020B0604030504040204" pitchFamily="34" charset="0"/>
              </a:endParaRPr>
            </a:p>
          </p:txBody>
        </p:sp>
        <p:sp>
          <p:nvSpPr>
            <p:cNvPr id="19517" name="Textfeld 24">
              <a:extLst>
                <a:ext uri="{FF2B5EF4-FFF2-40B4-BE49-F238E27FC236}">
                  <a16:creationId xmlns:a16="http://schemas.microsoft.com/office/drawing/2014/main" id="{9F4162E8-756E-4310-F042-1C2014AE61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58082" y="4143380"/>
              <a:ext cx="1032574" cy="114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400">
                  <a:latin typeface="Calibri" panose="020F0502020204030204" pitchFamily="34" charset="0"/>
                </a:rPr>
                <a:t>sim  = -0,79</a:t>
              </a:r>
            </a:p>
          </p:txBody>
        </p:sp>
      </p:grpSp>
      <p:pic>
        <p:nvPicPr>
          <p:cNvPr id="19" name="Picture 4">
            <a:extLst>
              <a:ext uri="{FF2B5EF4-FFF2-40B4-BE49-F238E27FC236}">
                <a16:creationId xmlns:a16="http://schemas.microsoft.com/office/drawing/2014/main" id="{8F2500EF-45CE-966F-772B-1D41E6DCE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76" y="1900238"/>
            <a:ext cx="44386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el 1">
            <a:extLst>
              <a:ext uri="{FF2B5EF4-FFF2-40B4-BE49-F238E27FC236}">
                <a16:creationId xmlns:a16="http://schemas.microsoft.com/office/drawing/2014/main" id="{DBFE61FA-28FC-66D8-D9CF-D8C2F40570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288225"/>
            <a:ext cx="7886700" cy="903288"/>
          </a:xfrm>
        </p:spPr>
        <p:txBody>
          <a:bodyPr/>
          <a:lstStyle/>
          <a:p>
            <a:r>
              <a:rPr lang="en-US" altLang="en-US" dirty="0">
                <a:latin typeface="Trebuchet MS" panose="020B0703020202090204" pitchFamily="34" charset="0"/>
              </a:rPr>
              <a:t>Pearson correlation</a:t>
            </a:r>
          </a:p>
        </p:txBody>
      </p:sp>
      <p:sp>
        <p:nvSpPr>
          <p:cNvPr id="21506" name="Inhaltsplatzhalter 2">
            <a:extLst>
              <a:ext uri="{FF2B5EF4-FFF2-40B4-BE49-F238E27FC236}">
                <a16:creationId xmlns:a16="http://schemas.microsoft.com/office/drawing/2014/main" id="{56CD13D2-EC25-6B86-9C3C-05ECFEBA399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295400"/>
            <a:ext cx="7886700" cy="4687888"/>
          </a:xfrm>
        </p:spPr>
        <p:txBody>
          <a:bodyPr/>
          <a:lstStyle/>
          <a:p>
            <a:r>
              <a:rPr lang="en-US" altLang="en-US" sz="2400">
                <a:latin typeface="Trebuchet MS" panose="020B0703020202090204" pitchFamily="34" charset="0"/>
              </a:rPr>
              <a:t>Takes differences in rating behavior into account</a:t>
            </a:r>
          </a:p>
          <a:p>
            <a:r>
              <a:rPr lang="en-US" altLang="en-US" sz="2400">
                <a:latin typeface="Trebuchet MS" panose="020B0703020202090204" pitchFamily="34" charset="0"/>
              </a:rPr>
              <a:t>Works well in usual domains, compared with alternative measures</a:t>
            </a:r>
          </a:p>
          <a:p>
            <a:pPr lvl="1"/>
            <a:r>
              <a:rPr lang="en-US" altLang="en-US" sz="2400">
                <a:latin typeface="Trebuchet MS" panose="020B0703020202090204" pitchFamily="34" charset="0"/>
              </a:rPr>
              <a:t>such as cosine similarity</a:t>
            </a:r>
          </a:p>
          <a:p>
            <a:pPr lvl="1">
              <a:buFont typeface="Arial" panose="020B0604020202020204" pitchFamily="34" charset="0"/>
              <a:buNone/>
            </a:pPr>
            <a:endParaRPr lang="en-US" altLang="en-US">
              <a:latin typeface="Trebuchet MS" panose="020B0703020202090204" pitchFamily="34" charset="0"/>
            </a:endParaRPr>
          </a:p>
        </p:txBody>
      </p:sp>
      <p:graphicFrame>
        <p:nvGraphicFramePr>
          <p:cNvPr id="4" name="Chart 2">
            <a:extLst>
              <a:ext uri="{FF2B5EF4-FFF2-40B4-BE49-F238E27FC236}">
                <a16:creationId xmlns:a16="http://schemas.microsoft.com/office/drawing/2014/main" id="{0D003667-21BF-7FAA-3604-C23E23D9BF13}"/>
              </a:ext>
            </a:extLst>
          </p:cNvPr>
          <p:cNvGraphicFramePr>
            <a:graphicFrameLocks/>
          </p:cNvGraphicFramePr>
          <p:nvPr/>
        </p:nvGraphicFramePr>
        <p:xfrm>
          <a:off x="1219200" y="3643219"/>
          <a:ext cx="67056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EE80724D-C8D1-29B4-5F73-6B78C56CFE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83478" y="359570"/>
            <a:ext cx="82804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>
                <a:latin typeface="Calibri" panose="020F0502020204030204" pitchFamily="34" charset="0"/>
              </a:rPr>
              <a:t>Proximity Measure: Cosine Similarity</a:t>
            </a:r>
            <a:endParaRPr lang="it-IT" altLang="en-US" dirty="0">
              <a:latin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D7F02015-FB71-6325-3735-991035AA0DF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83478" y="1484313"/>
            <a:ext cx="7865235" cy="4681537"/>
          </a:xfrm>
        </p:spPr>
        <p:txBody>
          <a:bodyPr/>
          <a:lstStyle/>
          <a:p>
            <a:pPr eaLnBrk="1" hangingPunct="1"/>
            <a:r>
              <a:rPr lang="en-US" altLang="en-US" sz="2400" dirty="0">
                <a:latin typeface="Calibri" panose="020F0502020204030204" pitchFamily="34" charset="0"/>
              </a:rPr>
              <a:t>Pearson Correlation can be replaced with a typical Information Retrieval (IR) similarity measure: </a:t>
            </a:r>
            <a:r>
              <a:rPr lang="en-US" altLang="en-US" sz="2400" b="1" dirty="0">
                <a:latin typeface="Calibri" panose="020F0502020204030204" pitchFamily="34" charset="0"/>
              </a:rPr>
              <a:t>cosine similarity</a:t>
            </a:r>
          </a:p>
          <a:p>
            <a:pPr eaLnBrk="1" hangingPunct="1"/>
            <a:endParaRPr lang="en-US" altLang="en-US" sz="2400" b="1" dirty="0">
              <a:latin typeface="Calibri" panose="020F0502020204030204" pitchFamily="34" charset="0"/>
            </a:endParaRPr>
          </a:p>
          <a:p>
            <a:pPr eaLnBrk="1" hangingPunct="1"/>
            <a:endParaRPr lang="en-US" altLang="en-US" sz="2400" dirty="0">
              <a:latin typeface="Calibri" panose="020F0502020204030204" pitchFamily="34" charset="0"/>
            </a:endParaRPr>
          </a:p>
          <a:p>
            <a:pPr eaLnBrk="1" hangingPunct="1"/>
            <a:endParaRPr lang="en-US" altLang="en-US" sz="2400" dirty="0">
              <a:latin typeface="Calibri" panose="020F0502020204030204" pitchFamily="34" charset="0"/>
            </a:endParaRPr>
          </a:p>
          <a:p>
            <a:pPr eaLnBrk="1" hangingPunct="1"/>
            <a:endParaRPr lang="en-US" altLang="en-US" sz="2400" dirty="0">
              <a:latin typeface="Calibri" panose="020F0502020204030204" pitchFamily="34" charset="0"/>
            </a:endParaRPr>
          </a:p>
          <a:p>
            <a:pPr eaLnBrk="1" hangingPunct="1"/>
            <a:endParaRPr lang="en-US" altLang="en-US" sz="2400" dirty="0">
              <a:latin typeface="Calibri" panose="020F0502020204030204" pitchFamily="34" charset="0"/>
            </a:endParaRPr>
          </a:p>
          <a:p>
            <a:pPr eaLnBrk="1" hangingPunct="1"/>
            <a:endParaRPr lang="en-US" altLang="en-US" sz="2400" dirty="0">
              <a:latin typeface="Calibri" panose="020F0502020204030204" pitchFamily="34" charset="0"/>
            </a:endParaRPr>
          </a:p>
        </p:txBody>
      </p:sp>
      <p:sp>
        <p:nvSpPr>
          <p:cNvPr id="23553" name="Slide Number Placeholder 7">
            <a:extLst>
              <a:ext uri="{FF2B5EF4-FFF2-40B4-BE49-F238E27FC236}">
                <a16:creationId xmlns:a16="http://schemas.microsoft.com/office/drawing/2014/main" id="{B40946BD-DA96-8F33-0421-64971B1B1E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it-IT" altLang="en-US" sz="1000">
              <a:latin typeface="Verdana" panose="020B0604030504040204" pitchFamily="34" charset="0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8459043-1D8F-C127-DF3F-7580F769F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590800"/>
            <a:ext cx="6221215" cy="292763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CED9D980-5C02-B639-AFB7-D4B64196B0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6905" y="325438"/>
            <a:ext cx="82804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>
                <a:latin typeface="Calibri" panose="020F0502020204030204" pitchFamily="34" charset="0"/>
              </a:rPr>
              <a:t>Comparison: Pearson vs. Cosine</a:t>
            </a:r>
            <a:endParaRPr lang="it-IT" altLang="en-US" dirty="0">
              <a:latin typeface="Calibri" panose="020F0502020204030204" pitchFamily="34" charset="0"/>
            </a:endParaRPr>
          </a:p>
        </p:txBody>
      </p:sp>
      <p:sp>
        <p:nvSpPr>
          <p:cNvPr id="25601" name="Slide Number Placeholder 5">
            <a:extLst>
              <a:ext uri="{FF2B5EF4-FFF2-40B4-BE49-F238E27FC236}">
                <a16:creationId xmlns:a16="http://schemas.microsoft.com/office/drawing/2014/main" id="{A583FB24-BF94-2FBF-2B50-C009846B9D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it-IT" altLang="en-US" sz="1000">
              <a:latin typeface="Verdana" panose="020B0604030504040204" pitchFamily="34" charset="0"/>
            </a:endParaRPr>
          </a:p>
        </p:txBody>
      </p:sp>
      <p:pic>
        <p:nvPicPr>
          <p:cNvPr id="25603" name="Picture 87">
            <a:extLst>
              <a:ext uri="{FF2B5EF4-FFF2-40B4-BE49-F238E27FC236}">
                <a16:creationId xmlns:a16="http://schemas.microsoft.com/office/drawing/2014/main" id="{3E9EE4DC-6A1D-FC8C-731C-0BFE7EBB3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773238"/>
            <a:ext cx="2592387" cy="2147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1624" name="Picture 88">
            <a:extLst>
              <a:ext uri="{FF2B5EF4-FFF2-40B4-BE49-F238E27FC236}">
                <a16:creationId xmlns:a16="http://schemas.microsoft.com/office/drawing/2014/main" id="{0F66FD89-C1AA-780B-8697-38AFD153E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844675"/>
            <a:ext cx="3455988" cy="1368425"/>
          </a:xfrm>
          <a:prstGeom prst="rect">
            <a:avLst/>
          </a:prstGeom>
          <a:solidFill>
            <a:srgbClr val="FFD0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1674" name="Picture 138">
            <a:extLst>
              <a:ext uri="{FF2B5EF4-FFF2-40B4-BE49-F238E27FC236}">
                <a16:creationId xmlns:a16="http://schemas.microsoft.com/office/drawing/2014/main" id="{7802727A-60B8-9498-F36D-5AAF0793A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4508500"/>
            <a:ext cx="3457575" cy="136842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 Box 139">
            <a:extLst>
              <a:ext uri="{FF2B5EF4-FFF2-40B4-BE49-F238E27FC236}">
                <a16:creationId xmlns:a16="http://schemas.microsoft.com/office/drawing/2014/main" id="{3FD36083-3E76-AEEE-1B40-DD3F6FAE6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6150" y="1243013"/>
            <a:ext cx="1209675" cy="461962"/>
          </a:xfrm>
          <a:prstGeom prst="rect">
            <a:avLst/>
          </a:prstGeom>
          <a:solidFill>
            <a:srgbClr val="FFD0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Pearson</a:t>
            </a:r>
            <a:endParaRPr lang="it-IT" altLang="en-US" sz="2400">
              <a:latin typeface="Calibri" panose="020F0502020204030204" pitchFamily="34" charset="0"/>
            </a:endParaRPr>
          </a:p>
        </p:txBody>
      </p:sp>
      <p:sp>
        <p:nvSpPr>
          <p:cNvPr id="25607" name="Text Box 140">
            <a:extLst>
              <a:ext uri="{FF2B5EF4-FFF2-40B4-BE49-F238E27FC236}">
                <a16:creationId xmlns:a16="http://schemas.microsoft.com/office/drawing/2014/main" id="{33EDB0AC-5762-552F-32C5-C2519EE0D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3908425"/>
            <a:ext cx="1031875" cy="461963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Cosine</a:t>
            </a:r>
            <a:endParaRPr lang="it-IT" altLang="en-US" sz="2400">
              <a:latin typeface="Calibri" panose="020F0502020204030204" pitchFamily="34" charset="0"/>
            </a:endParaRPr>
          </a:p>
        </p:txBody>
      </p:sp>
      <p:sp>
        <p:nvSpPr>
          <p:cNvPr id="25608" name="Text Box 141">
            <a:extLst>
              <a:ext uri="{FF2B5EF4-FFF2-40B4-BE49-F238E27FC236}">
                <a16:creationId xmlns:a16="http://schemas.microsoft.com/office/drawing/2014/main" id="{FFD29580-7541-144B-04F4-74C3181D4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437063"/>
            <a:ext cx="3529012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0975" indent="-180975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altLang="en-US" sz="1800">
                <a:latin typeface="Calibri" panose="020F0502020204030204" pitchFamily="34" charset="0"/>
              </a:rPr>
              <a:t>User 2 ratings are those of user 1 incremented by 1</a:t>
            </a: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altLang="en-US" sz="1800">
                <a:latin typeface="Calibri" panose="020F0502020204030204" pitchFamily="34" charset="0"/>
              </a:rPr>
              <a:t>User 3 has </a:t>
            </a:r>
            <a:r>
              <a:rPr lang="ja-JP" altLang="en-US" sz="1800">
                <a:latin typeface="Calibri" panose="020F0502020204030204" pitchFamily="34" charset="0"/>
                <a:ea typeface="MS PGothic" panose="020B0600070205080204" pitchFamily="34" charset="-128"/>
              </a:rPr>
              <a:t>“</a:t>
            </a:r>
            <a:r>
              <a:rPr lang="en-US" altLang="ja-JP" sz="1800">
                <a:latin typeface="Calibri" panose="020F0502020204030204" pitchFamily="34" charset="0"/>
                <a:ea typeface="MS PGothic" panose="020B0600070205080204" pitchFamily="34" charset="-128"/>
              </a:rPr>
              <a:t>opposite</a:t>
            </a:r>
            <a:r>
              <a:rPr lang="ja-JP" altLang="en-US" sz="1800">
                <a:latin typeface="Calibri" panose="020F0502020204030204" pitchFamily="34" charset="0"/>
                <a:ea typeface="MS PGothic" panose="020B0600070205080204" pitchFamily="34" charset="-128"/>
              </a:rPr>
              <a:t>”</a:t>
            </a:r>
            <a:r>
              <a:rPr lang="en-US" altLang="ja-JP" sz="1800">
                <a:latin typeface="Calibri" panose="020F0502020204030204" pitchFamily="34" charset="0"/>
                <a:ea typeface="MS PGothic" panose="020B0600070205080204" pitchFamily="34" charset="-128"/>
              </a:rPr>
              <a:t> preferences of user 1</a:t>
            </a:r>
            <a:endParaRPr lang="it-IT" altLang="en-US" sz="180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4">
            <a:extLst>
              <a:ext uri="{FF2B5EF4-FFF2-40B4-BE49-F238E27FC236}">
                <a16:creationId xmlns:a16="http://schemas.microsoft.com/office/drawing/2014/main" id="{F8A7508E-A78F-7A9A-E079-604B5354C5F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09875"/>
            <a:ext cx="76898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9DF8A0D-63E1-929F-D014-5806B96CB009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52400" y="4353339"/>
            <a:ext cx="2209800" cy="646331"/>
          </a:xfrm>
          <a:prstGeom prst="rect">
            <a:avLst/>
          </a:prstGeom>
          <a:blipFill>
            <a:blip r:embed="rId4"/>
            <a:stretch>
              <a:fillRect l="-1143" t="-1923"/>
            </a:stretch>
          </a:blipFill>
        </p:spPr>
        <p:txBody>
          <a:bodyPr/>
          <a:lstStyle/>
          <a:p>
            <a:r>
              <a:rPr lang="en-GR">
                <a:noFill/>
              </a:rPr>
              <a:t> 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EDDBADA-2B0A-81B9-E8BF-27FC3BE72873}"/>
              </a:ext>
            </a:extLst>
          </p:cNvPr>
          <p:cNvCxnSpPr>
            <a:stCxn id="4" idx="0"/>
          </p:cNvCxnSpPr>
          <p:nvPr/>
        </p:nvCxnSpPr>
        <p:spPr>
          <a:xfrm flipV="1">
            <a:off x="1257300" y="3581400"/>
            <a:ext cx="38100" cy="7715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CC938D5-1AD4-548A-174D-364C0CACF0C4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371600" y="1905000"/>
            <a:ext cx="2362200" cy="646331"/>
          </a:xfrm>
          <a:prstGeom prst="rect">
            <a:avLst/>
          </a:prstGeom>
          <a:blipFill>
            <a:blip r:embed="rId5"/>
            <a:stretch>
              <a:fillRect l="-1070" t="-1923"/>
            </a:stretch>
          </a:blipFill>
        </p:spPr>
        <p:txBody>
          <a:bodyPr/>
          <a:lstStyle/>
          <a:p>
            <a:r>
              <a:rPr lang="en-GR">
                <a:noFill/>
              </a:rPr>
              <a:t> 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F2AC4FD-5088-4390-E93F-FC3A1396245C}"/>
              </a:ext>
            </a:extLst>
          </p:cNvPr>
          <p:cNvCxnSpPr/>
          <p:nvPr/>
        </p:nvCxnSpPr>
        <p:spPr>
          <a:xfrm>
            <a:off x="2362200" y="2362200"/>
            <a:ext cx="152400" cy="685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7D472D7D-C214-C3B4-B75F-0FDBB5BE6C9F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201623" y="4226322"/>
            <a:ext cx="2362907" cy="646331"/>
          </a:xfrm>
          <a:prstGeom prst="rect">
            <a:avLst/>
          </a:prstGeom>
          <a:blipFill>
            <a:blip r:embed="rId6"/>
            <a:stretch>
              <a:fillRect l="-1070" t="-1923"/>
            </a:stretch>
          </a:blipFill>
        </p:spPr>
        <p:txBody>
          <a:bodyPr/>
          <a:lstStyle/>
          <a:p>
            <a:r>
              <a:rPr lang="en-GR">
                <a:noFill/>
              </a:rPr>
              <a:t> 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F6ADC58-9B86-0F60-B5CE-B8CF08ED3D9E}"/>
              </a:ext>
            </a:extLst>
          </p:cNvPr>
          <p:cNvCxnSpPr>
            <a:stCxn id="15" idx="0"/>
          </p:cNvCxnSpPr>
          <p:nvPr/>
        </p:nvCxnSpPr>
        <p:spPr>
          <a:xfrm flipH="1" flipV="1">
            <a:off x="7269163" y="3311525"/>
            <a:ext cx="114300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0845AF4-7AD9-8D10-71A1-4D3E0941526D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019800" y="1600200"/>
            <a:ext cx="2362200" cy="381000"/>
          </a:xfrm>
          <a:prstGeom prst="rect">
            <a:avLst/>
          </a:prstGeom>
          <a:blipFill>
            <a:blip r:embed="rId7"/>
            <a:stretch>
              <a:fillRect l="-1075" t="-3333"/>
            </a:stretch>
          </a:blipFill>
        </p:spPr>
        <p:txBody>
          <a:bodyPr/>
          <a:lstStyle/>
          <a:p>
            <a:r>
              <a:rPr lang="en-GR">
                <a:noFill/>
              </a:rPr>
              <a:t> 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9849FEE-6EC2-87FB-2C1D-912D474D7A9B}"/>
              </a:ext>
            </a:extLst>
          </p:cNvPr>
          <p:cNvCxnSpPr>
            <a:stCxn id="18" idx="2"/>
          </p:cNvCxnSpPr>
          <p:nvPr/>
        </p:nvCxnSpPr>
        <p:spPr>
          <a:xfrm>
            <a:off x="7200900" y="1981200"/>
            <a:ext cx="723900" cy="82867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786" name="TextBox 6">
            <a:extLst>
              <a:ext uri="{FF2B5EF4-FFF2-40B4-BE49-F238E27FC236}">
                <a16:creationId xmlns:a16="http://schemas.microsoft.com/office/drawing/2014/main" id="{3E79DD5B-EEF5-94C7-FBDB-4D0D3322D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219700"/>
            <a:ext cx="829945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Trebuchet MS" panose="020B0703020202090204" pitchFamily="34" charset="0"/>
              </a:rPr>
              <a:t>Calculate, whether the neighbors' ratings for the unseen item </a:t>
            </a:r>
            <a:r>
              <a:rPr lang="en-US" altLang="en-US" sz="1800" i="1" dirty="0" err="1">
                <a:latin typeface="Trebuchet MS" panose="020B0703020202090204" pitchFamily="34" charset="0"/>
              </a:rPr>
              <a:t>i</a:t>
            </a:r>
            <a:r>
              <a:rPr lang="en-US" altLang="en-US" sz="1800" dirty="0">
                <a:latin typeface="Trebuchet MS" panose="020B0703020202090204" pitchFamily="34" charset="0"/>
              </a:rPr>
              <a:t> are higher or lower than their average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Trebuchet MS" panose="020B0703020202090204" pitchFamily="34" charset="0"/>
              </a:rPr>
              <a:t>Combine the rating differences – use the similarity with as a weight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Trebuchet MS" panose="020B0703020202090204" pitchFamily="34" charset="0"/>
              </a:rPr>
              <a:t>Add/subtract the  neighbors' bias from the active user's average and use this as a prediction</a:t>
            </a:r>
          </a:p>
          <a:p>
            <a:pPr>
              <a:buFont typeface="Arial" panose="020B0604020202020204" pitchFamily="34" charset="0"/>
              <a:buChar char="•"/>
            </a:pPr>
            <a:endParaRPr lang="en-GR" altLang="en-GR" sz="1800" dirty="0"/>
          </a:p>
        </p:txBody>
      </p:sp>
      <p:sp>
        <p:nvSpPr>
          <p:cNvPr id="75787" name="TextBox 9">
            <a:extLst>
              <a:ext uri="{FF2B5EF4-FFF2-40B4-BE49-F238E27FC236}">
                <a16:creationId xmlns:a16="http://schemas.microsoft.com/office/drawing/2014/main" id="{0BB1A862-063D-5F6D-47B4-A11DDA69A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261" y="266700"/>
            <a:ext cx="53292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R" altLang="en-GR" sz="3200" dirty="0">
                <a:solidFill>
                  <a:srgbClr val="D60093"/>
                </a:solidFill>
              </a:rPr>
              <a:t>Making Rating Predictions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AEC86E-4BCC-0053-9CB8-9444519D1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17"/>
          <a:stretch>
            <a:fillRect/>
          </a:stretch>
        </p:blipFill>
        <p:spPr bwMode="auto">
          <a:xfrm>
            <a:off x="758825" y="990600"/>
            <a:ext cx="448945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2" name="Rectangle 4">
            <a:extLst>
              <a:ext uri="{FF2B5EF4-FFF2-40B4-BE49-F238E27FC236}">
                <a16:creationId xmlns:a16="http://schemas.microsoft.com/office/drawing/2014/main" id="{69AEBBD7-7C65-00DE-3EC6-4D340257F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1543050"/>
            <a:ext cx="2590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GR">
                <a:latin typeface="Open Sans" panose="020B0606030504020204" pitchFamily="34" charset="0"/>
              </a:rPr>
              <a:t>Predict Jane’s rating for Aladdin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9F2B691-C687-93C1-A347-36C260998393}"/>
              </a:ext>
            </a:extLst>
          </p:cNvPr>
          <p:cNvCxnSpPr>
            <a:stCxn id="76802" idx="1"/>
          </p:cNvCxnSpPr>
          <p:nvPr/>
        </p:nvCxnSpPr>
        <p:spPr>
          <a:xfrm flipH="1">
            <a:off x="2971800" y="1865313"/>
            <a:ext cx="2895600" cy="3238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AA3D649-D5D0-6A56-24B7-E6C10BE06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11575"/>
            <a:ext cx="2895600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1EB3F8-524F-2AD5-C226-605C193B8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562350"/>
            <a:ext cx="456565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5E08C44-0CFA-F6CF-DAB2-F04FA9D58F01}"/>
              </a:ext>
            </a:extLst>
          </p:cNvPr>
          <p:cNvSpPr/>
          <p:nvPr/>
        </p:nvSpPr>
        <p:spPr>
          <a:xfrm>
            <a:off x="304800" y="3200400"/>
            <a:ext cx="3581400" cy="36988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D60093"/>
                </a:solidFill>
                <a:latin typeface="Open Sans" panose="020B0606030504020204" pitchFamily="34" charset="0"/>
              </a:rPr>
              <a:t>1- Calculate average ratings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791DF6F-9A24-96B9-5358-77E94FFB03E8}"/>
              </a:ext>
            </a:extLst>
          </p:cNvPr>
          <p:cNvSpPr/>
          <p:nvPr/>
        </p:nvSpPr>
        <p:spPr>
          <a:xfrm>
            <a:off x="4267200" y="3200400"/>
            <a:ext cx="4489450" cy="36988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D60093"/>
                </a:solidFill>
                <a:latin typeface="Open Sans" panose="020B0606030504020204" pitchFamily="34" charset="0"/>
              </a:rPr>
              <a:t>2- Calculate user-user similarity</a:t>
            </a:r>
          </a:p>
        </p:txBody>
      </p:sp>
      <p:sp>
        <p:nvSpPr>
          <p:cNvPr id="76808" name="TextBox 5">
            <a:extLst>
              <a:ext uri="{FF2B5EF4-FFF2-40B4-BE49-F238E27FC236}">
                <a16:creationId xmlns:a16="http://schemas.microsoft.com/office/drawing/2014/main" id="{2449F607-6726-1E8E-5A4D-B9240C106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0596" y="168275"/>
            <a:ext cx="72442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R" altLang="en-GR" sz="3200" dirty="0">
                <a:solidFill>
                  <a:srgbClr val="D60093"/>
                </a:solidFill>
              </a:rPr>
              <a:t>User-based CF (Similarity inference)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Content Placeholder 3">
            <a:extLst>
              <a:ext uri="{FF2B5EF4-FFF2-40B4-BE49-F238E27FC236}">
                <a16:creationId xmlns:a16="http://schemas.microsoft.com/office/drawing/2014/main" id="{B148F75E-9787-B30B-75BD-7BCC08D731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381250"/>
            <a:ext cx="8001000" cy="310515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9F1D81A-41C3-6ED2-2A0D-D6B649F181D8}"/>
              </a:ext>
            </a:extLst>
          </p:cNvPr>
          <p:cNvSpPr/>
          <p:nvPr/>
        </p:nvSpPr>
        <p:spPr>
          <a:xfrm>
            <a:off x="2324100" y="1600200"/>
            <a:ext cx="4419600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D60093"/>
                </a:solidFill>
                <a:latin typeface="Open Sans" panose="020B0606030504020204" pitchFamily="34" charset="0"/>
              </a:rPr>
              <a:t>3 - Calculate Jane’s rating for Aladdin, </a:t>
            </a:r>
          </a:p>
          <a:p>
            <a:pPr>
              <a:defRPr/>
            </a:pPr>
            <a:r>
              <a:rPr lang="en-US" dirty="0">
                <a:solidFill>
                  <a:srgbClr val="D60093"/>
                </a:solidFill>
                <a:latin typeface="Open Sans" panose="020B0606030504020204" pitchFamily="34" charset="0"/>
              </a:rPr>
              <a:t>Assume that neighborhood size = 2</a:t>
            </a:r>
          </a:p>
        </p:txBody>
      </p:sp>
      <p:sp>
        <p:nvSpPr>
          <p:cNvPr id="78851" name="TextBox 6">
            <a:extLst>
              <a:ext uri="{FF2B5EF4-FFF2-40B4-BE49-F238E27FC236}">
                <a16:creationId xmlns:a16="http://schemas.microsoft.com/office/drawing/2014/main" id="{CFD2FE3C-5114-29B1-C5B9-AA9D24DD1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228" y="228600"/>
            <a:ext cx="76995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R" altLang="en-GR" sz="3600" dirty="0">
                <a:solidFill>
                  <a:srgbClr val="D60093"/>
                </a:solidFill>
              </a:rPr>
              <a:t>User-based CF (Rating Prediction)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el 1">
            <a:extLst>
              <a:ext uri="{FF2B5EF4-FFF2-40B4-BE49-F238E27FC236}">
                <a16:creationId xmlns:a16="http://schemas.microsoft.com/office/drawing/2014/main" id="{43D2B140-CE61-18B4-585B-2447135C5F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Trebuchet MS" panose="020B0703020202090204" pitchFamily="34" charset="0"/>
              </a:rPr>
              <a:t>Making recommendations</a:t>
            </a:r>
          </a:p>
        </p:txBody>
      </p:sp>
      <p:sp>
        <p:nvSpPr>
          <p:cNvPr id="27650" name="Inhaltsplatzhalter 2">
            <a:extLst>
              <a:ext uri="{FF2B5EF4-FFF2-40B4-BE49-F238E27FC236}">
                <a16:creationId xmlns:a16="http://schemas.microsoft.com/office/drawing/2014/main" id="{AD2B9B6C-7F22-5582-47A4-6ED2A6377CC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400">
                <a:latin typeface="Trebuchet MS" panose="020B0703020202090204" pitchFamily="34" charset="0"/>
              </a:rPr>
              <a:t>Making predictions is typically not the ultimate goal</a:t>
            </a:r>
          </a:p>
          <a:p>
            <a:r>
              <a:rPr lang="en-US" altLang="en-US" sz="2400">
                <a:latin typeface="Trebuchet MS" panose="020B0703020202090204" pitchFamily="34" charset="0"/>
              </a:rPr>
              <a:t>Usual approach (in academia)</a:t>
            </a:r>
          </a:p>
          <a:p>
            <a:pPr lvl="1"/>
            <a:r>
              <a:rPr lang="en-US" altLang="en-US" sz="2400">
                <a:latin typeface="Trebuchet MS" panose="020B0703020202090204" pitchFamily="34" charset="0"/>
              </a:rPr>
              <a:t>Rank items based on their predicted ratings</a:t>
            </a:r>
          </a:p>
          <a:p>
            <a:r>
              <a:rPr lang="en-US" altLang="en-US" sz="2400">
                <a:latin typeface="Trebuchet MS" panose="020B0703020202090204" pitchFamily="34" charset="0"/>
              </a:rPr>
              <a:t>However</a:t>
            </a:r>
          </a:p>
          <a:p>
            <a:pPr lvl="1"/>
            <a:r>
              <a:rPr lang="en-US" altLang="en-US" sz="2400">
                <a:latin typeface="Trebuchet MS" panose="020B0703020202090204" pitchFamily="34" charset="0"/>
              </a:rPr>
              <a:t>This might lead to the inclusion of (only) niche items</a:t>
            </a:r>
          </a:p>
          <a:p>
            <a:pPr lvl="1"/>
            <a:r>
              <a:rPr lang="en-US" altLang="en-US" sz="2400" b="1">
                <a:latin typeface="Trebuchet MS" panose="020B0703020202090204" pitchFamily="34" charset="0"/>
              </a:rPr>
              <a:t>In practice also:</a:t>
            </a:r>
            <a:r>
              <a:rPr lang="en-US" altLang="en-US" sz="2400">
                <a:latin typeface="Trebuchet MS" panose="020B0703020202090204" pitchFamily="34" charset="0"/>
              </a:rPr>
              <a:t> Take item popularity into account</a:t>
            </a:r>
          </a:p>
          <a:p>
            <a:r>
              <a:rPr lang="en-US" altLang="en-US" sz="2400">
                <a:latin typeface="Trebuchet MS" panose="020B0703020202090204" pitchFamily="34" charset="0"/>
              </a:rPr>
              <a:t>Approaches</a:t>
            </a:r>
          </a:p>
          <a:p>
            <a:pPr lvl="1"/>
            <a:r>
              <a:rPr lang="en-US" altLang="en-US" sz="2400">
                <a:latin typeface="Trebuchet MS" panose="020B0703020202090204" pitchFamily="34" charset="0"/>
              </a:rPr>
              <a:t>"Learning to rank" </a:t>
            </a:r>
          </a:p>
          <a:p>
            <a:pPr lvl="2"/>
            <a:r>
              <a:rPr lang="en-US" altLang="en-US" sz="2000">
                <a:latin typeface="Trebuchet MS" panose="020B0703020202090204" pitchFamily="34" charset="0"/>
              </a:rPr>
              <a:t>Optimize according to a given rank evaluation metric (see later)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Trebuchet MS" charset="0"/>
              </a:rPr>
              <a:t>Content</a:t>
            </a:r>
            <a:endParaRPr lang="it-IT" altLang="en-US">
              <a:latin typeface="Trebuchet MS" charset="0"/>
            </a:endParaRPr>
          </a:p>
        </p:txBody>
      </p:sp>
      <p:sp>
        <p:nvSpPr>
          <p:cNvPr id="14338" name="Rectangle 3"/>
          <p:cNvSpPr>
            <a:spLocks noGrp="1" noChangeArrowheads="1"/>
          </p:cNvSpPr>
          <p:nvPr>
            <p:ph idx="1"/>
          </p:nvPr>
        </p:nvSpPr>
        <p:spPr>
          <a:xfrm>
            <a:off x="613239" y="1447800"/>
            <a:ext cx="7886700" cy="4351338"/>
          </a:xfrm>
        </p:spPr>
        <p:txBody>
          <a:bodyPr/>
          <a:lstStyle/>
          <a:p>
            <a:pPr marL="342900" lvl="1" indent="0" eaLnBrk="1" hangingPunct="1">
              <a:buNone/>
            </a:pPr>
            <a:endParaRPr lang="en-US" altLang="en-US" b="1" dirty="0">
              <a:latin typeface="Trebuchet MS" charset="0"/>
            </a:endParaRPr>
          </a:p>
          <a:p>
            <a:pPr marL="0" indent="0" eaLnBrk="1" hangingPunct="1">
              <a:buNone/>
            </a:pPr>
            <a:endParaRPr lang="en-US" altLang="en-US" dirty="0">
              <a:latin typeface="Trebuchet MS" charset="0"/>
            </a:endParaRPr>
          </a:p>
          <a:p>
            <a:pPr eaLnBrk="1" hangingPunct="1"/>
            <a:r>
              <a:rPr lang="en-US" altLang="en-US" b="1" i="1" dirty="0">
                <a:latin typeface="Trebuchet MS" charset="0"/>
              </a:rPr>
              <a:t>Methods and Algorithms</a:t>
            </a:r>
          </a:p>
          <a:p>
            <a:pPr lvl="1" eaLnBrk="1" hangingPunct="1"/>
            <a:r>
              <a:rPr lang="en-US" altLang="en-US" dirty="0">
                <a:latin typeface="Trebuchet MS" charset="0"/>
              </a:rPr>
              <a:t>Content-based RSs</a:t>
            </a:r>
          </a:p>
          <a:p>
            <a:pPr lvl="1" eaLnBrk="1" hangingPunct="1"/>
            <a:r>
              <a:rPr lang="en-US" altLang="en-US" dirty="0">
                <a:latin typeface="Trebuchet MS" charset="0"/>
              </a:rPr>
              <a:t>Collaborative Filtering</a:t>
            </a:r>
          </a:p>
          <a:p>
            <a:pPr lvl="2"/>
            <a:r>
              <a:rPr lang="en-US" altLang="en-US" dirty="0">
                <a:latin typeface="Trebuchet MS" charset="0"/>
              </a:rPr>
              <a:t>User-based</a:t>
            </a:r>
          </a:p>
          <a:p>
            <a:pPr lvl="2"/>
            <a:r>
              <a:rPr lang="en-US" altLang="en-US" dirty="0">
                <a:latin typeface="Trebuchet MS" charset="0"/>
              </a:rPr>
              <a:t>Item-based</a:t>
            </a:r>
            <a:endParaRPr lang="el-GR" altLang="en-US" dirty="0">
              <a:latin typeface="Trebuchet MS" charset="0"/>
            </a:endParaRPr>
          </a:p>
          <a:p>
            <a:r>
              <a:rPr lang="en-GB" altLang="en-US" b="1" dirty="0">
                <a:latin typeface="Trebuchet MS" charset="0"/>
              </a:rPr>
              <a:t>Evaluation methods</a:t>
            </a:r>
          </a:p>
          <a:p>
            <a:pPr lvl="1"/>
            <a:r>
              <a:rPr lang="en-US" altLang="en-US" dirty="0">
                <a:latin typeface="Trebuchet MS" charset="0"/>
              </a:rPr>
              <a:t>MAE, RMSE</a:t>
            </a:r>
          </a:p>
          <a:p>
            <a:pPr lvl="1"/>
            <a:r>
              <a:rPr lang="en-US" altLang="en-US" dirty="0">
                <a:latin typeface="Trebuchet MS" charset="0"/>
              </a:rPr>
              <a:t>Precision, Recall, ROC, </a:t>
            </a:r>
            <a:r>
              <a:rPr lang="en-US" altLang="en-US" dirty="0" err="1">
                <a:latin typeface="Trebuchet MS" charset="0"/>
              </a:rPr>
              <a:t>nDCG</a:t>
            </a:r>
            <a:endParaRPr lang="en-US" altLang="en-US" dirty="0">
              <a:latin typeface="Trebuchet MS" charset="0"/>
            </a:endParaRPr>
          </a:p>
          <a:p>
            <a:pPr lvl="1"/>
            <a:r>
              <a:rPr lang="en-US" altLang="en-US" dirty="0">
                <a:latin typeface="Trebuchet MS" charset="0"/>
              </a:rPr>
              <a:t>Beyond Accuracy Metrics</a:t>
            </a:r>
          </a:p>
          <a:p>
            <a:pPr lvl="2"/>
            <a:r>
              <a:rPr lang="en-US" altLang="en-US" dirty="0">
                <a:latin typeface="Trebuchet MS" charset="0"/>
              </a:rPr>
              <a:t>Novelty, Diversity, </a:t>
            </a:r>
            <a:r>
              <a:rPr lang="en-US" altLang="en-US" dirty="0" err="1">
                <a:latin typeface="Trebuchet MS" charset="0"/>
              </a:rPr>
              <a:t>Explainability</a:t>
            </a:r>
            <a:endParaRPr lang="en-US" altLang="en-US" dirty="0">
              <a:latin typeface="Trebuchet MS" charset="0"/>
            </a:endParaRPr>
          </a:p>
          <a:p>
            <a:pPr marL="685800" lvl="2" indent="0">
              <a:buNone/>
            </a:pPr>
            <a:endParaRPr lang="en-US" altLang="en-US" dirty="0">
              <a:latin typeface="Trebuchet MS" charset="0"/>
            </a:endParaRPr>
          </a:p>
          <a:p>
            <a:pPr marL="342900" lvl="1" indent="0">
              <a:buNone/>
            </a:pPr>
            <a:endParaRPr lang="en-US" altLang="en-US" dirty="0">
              <a:latin typeface="Trebuchet MS" charset="0"/>
            </a:endParaRPr>
          </a:p>
          <a:p>
            <a:pPr lvl="2"/>
            <a:endParaRPr lang="en-US" altLang="en-US" dirty="0">
              <a:latin typeface="Trebuchet MS" charset="0"/>
            </a:endParaRPr>
          </a:p>
          <a:p>
            <a:pPr lvl="1" eaLnBrk="1" hangingPunct="1"/>
            <a:endParaRPr lang="en-US" altLang="en-US" dirty="0">
              <a:latin typeface="Trebuchet MS" charset="0"/>
            </a:endParaRPr>
          </a:p>
        </p:txBody>
      </p:sp>
      <p:sp>
        <p:nvSpPr>
          <p:cNvPr id="14339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rebuchet MS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Trebuchet MS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Trebuchet MS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Trebuchet MS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Trebuchet MS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Trebuchet MS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Trebuchet MS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Trebuchet MS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Trebuchet MS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266857BC-3DF5-CF45-9E69-B0683EBC3813}" type="slidenum">
              <a:rPr lang="it-IT" altLang="en-US" sz="1000">
                <a:latin typeface="Verdana" charset="0"/>
                <a:ea typeface="MS PGothic" charset="-128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</a:t>
            </a:fld>
            <a:endParaRPr lang="it-IT" altLang="en-US" sz="1000">
              <a:latin typeface="Verdana" charset="0"/>
              <a:ea typeface="MS PGothic" charset="-128"/>
            </a:endParaRPr>
          </a:p>
        </p:txBody>
      </p:sp>
    </p:spTree>
  </p:cSld>
  <p:clrMapOvr>
    <a:masterClrMapping/>
  </p:clrMapOvr>
  <p:transition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5">
            <a:extLst>
              <a:ext uri="{FF2B5EF4-FFF2-40B4-BE49-F238E27FC236}">
                <a16:creationId xmlns:a16="http://schemas.microsoft.com/office/drawing/2014/main" id="{1F94D760-120D-C816-B96E-949B636ADFC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48000"/>
            <a:ext cx="738822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8" name="Content Placeholder 2">
            <a:extLst>
              <a:ext uri="{FF2B5EF4-FFF2-40B4-BE49-F238E27FC236}">
                <a16:creationId xmlns:a16="http://schemas.microsoft.com/office/drawing/2014/main" id="{301E7DD3-8F11-E72C-40D8-A78CDF34830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Monotype Sorts" pitchFamily="2" charset="2"/>
              <a:buNone/>
            </a:pPr>
            <a:r>
              <a:rPr lang="en-US" altLang="en-GR"/>
              <a:t>Calculate the similarity between items and then predict new items based on the past ratings for similar items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823EF0-A2FB-14E0-8316-572CEACFC38E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953000" y="5117068"/>
            <a:ext cx="2403478" cy="369332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GR">
                <a:noFill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464BE6-8C8E-A0EB-0D63-E7AEE764B4E5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066800" y="5117068"/>
            <a:ext cx="2315699" cy="369332"/>
          </a:xfrm>
          <a:prstGeom prst="rect">
            <a:avLst/>
          </a:prstGeom>
          <a:blipFill>
            <a:blip r:embed="rId5"/>
            <a:stretch>
              <a:fillRect l="-1093"/>
            </a:stretch>
          </a:blipFill>
        </p:spPr>
        <p:txBody>
          <a:bodyPr/>
          <a:lstStyle/>
          <a:p>
            <a:r>
              <a:rPr lang="en-GR">
                <a:noFill/>
              </a:rPr>
              <a:t> 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BDBB3F5-4DDC-70EA-54A6-E357FBBB9934}"/>
              </a:ext>
            </a:extLst>
          </p:cNvPr>
          <p:cNvCxnSpPr>
            <a:stCxn id="5" idx="0"/>
          </p:cNvCxnSpPr>
          <p:nvPr/>
        </p:nvCxnSpPr>
        <p:spPr>
          <a:xfrm flipV="1">
            <a:off x="2224088" y="3768725"/>
            <a:ext cx="214312" cy="13477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F79F8AA-4430-FA46-359B-D7497B8D14AA}"/>
              </a:ext>
            </a:extLst>
          </p:cNvPr>
          <p:cNvCxnSpPr>
            <a:stCxn id="4" idx="0"/>
          </p:cNvCxnSpPr>
          <p:nvPr/>
        </p:nvCxnSpPr>
        <p:spPr>
          <a:xfrm flipH="1" flipV="1">
            <a:off x="5638800" y="3429000"/>
            <a:ext cx="515938" cy="16875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0903" name="TextBox 9">
            <a:extLst>
              <a:ext uri="{FF2B5EF4-FFF2-40B4-BE49-F238E27FC236}">
                <a16:creationId xmlns:a16="http://schemas.microsoft.com/office/drawing/2014/main" id="{B4A36EB7-5FDA-5D4F-9842-96E86961C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8803" y="168275"/>
            <a:ext cx="67858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R" altLang="en-GR" sz="3200">
                <a:solidFill>
                  <a:srgbClr val="D60093"/>
                </a:solidFill>
              </a:rPr>
              <a:t>Item-based CF (Rating Prediction)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3">
            <a:extLst>
              <a:ext uri="{FF2B5EF4-FFF2-40B4-BE49-F238E27FC236}">
                <a16:creationId xmlns:a16="http://schemas.microsoft.com/office/drawing/2014/main" id="{1B5F22D4-EA60-C7CE-8E51-2EA188D47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" r="925"/>
          <a:stretch>
            <a:fillRect/>
          </a:stretch>
        </p:blipFill>
        <p:spPr bwMode="auto">
          <a:xfrm>
            <a:off x="304800" y="1371600"/>
            <a:ext cx="313848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E71871-C9CE-6CF5-DFBD-44976699C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267200"/>
            <a:ext cx="7872413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AD7A8C8-33BB-419A-C5AE-25E0D0ABBE2A}"/>
              </a:ext>
            </a:extLst>
          </p:cNvPr>
          <p:cNvSpPr/>
          <p:nvPr/>
        </p:nvSpPr>
        <p:spPr>
          <a:xfrm>
            <a:off x="228600" y="925513"/>
            <a:ext cx="3290888" cy="36988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D60093"/>
                </a:solidFill>
                <a:latin typeface="Open Sans" panose="020B0606030504020204" pitchFamily="34" charset="0"/>
              </a:rPr>
              <a:t>1- Calculate average ratings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877581-218B-7269-F1E5-C06730BEB7C5}"/>
              </a:ext>
            </a:extLst>
          </p:cNvPr>
          <p:cNvSpPr/>
          <p:nvPr/>
        </p:nvSpPr>
        <p:spPr>
          <a:xfrm>
            <a:off x="4038600" y="925513"/>
            <a:ext cx="4957763" cy="36988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D60093"/>
                </a:solidFill>
                <a:latin typeface="Open Sans" panose="020B0606030504020204" pitchFamily="34" charset="0"/>
              </a:rPr>
              <a:t>2- Calculate item-item similarity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EC3B61-BB80-32AB-6E98-E894C83F5457}"/>
              </a:ext>
            </a:extLst>
          </p:cNvPr>
          <p:cNvSpPr/>
          <p:nvPr/>
        </p:nvSpPr>
        <p:spPr>
          <a:xfrm>
            <a:off x="609600" y="3733800"/>
            <a:ext cx="8386763" cy="36988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D60093"/>
                </a:solidFill>
                <a:latin typeface="Open Sans" panose="020B0606030504020204" pitchFamily="34" charset="0"/>
              </a:rPr>
              <a:t>3- Calculate Jane’s rating for Aladdin, Assume that neighborhood size = 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B8850A-CAB3-7D17-58B6-B987B70E2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441450"/>
            <a:ext cx="4957763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7" name="TextBox 4">
            <a:extLst>
              <a:ext uri="{FF2B5EF4-FFF2-40B4-BE49-F238E27FC236}">
                <a16:creationId xmlns:a16="http://schemas.microsoft.com/office/drawing/2014/main" id="{FB63C556-D923-1BFB-7BA6-D74ECA950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12138"/>
            <a:ext cx="50802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R" altLang="en-GR" sz="3200" dirty="0">
                <a:solidFill>
                  <a:srgbClr val="D60093"/>
                </a:solidFill>
              </a:rPr>
              <a:t>Item-based CF (Example)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A7A486-8A2C-CB1D-0902-9720BD152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17"/>
          <a:stretch>
            <a:fillRect/>
          </a:stretch>
        </p:blipFill>
        <p:spPr bwMode="auto">
          <a:xfrm>
            <a:off x="6934200" y="65088"/>
            <a:ext cx="19716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7B6A01-73C0-EA51-2AF8-7454EDE62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124200"/>
            <a:ext cx="8458200" cy="706438"/>
          </a:xfrm>
        </p:spPr>
        <p:txBody>
          <a:bodyPr>
            <a:noAutofit/>
          </a:bodyPr>
          <a:lstStyle/>
          <a:p>
            <a:pPr>
              <a:defRPr/>
            </a:pPr>
            <a:r>
              <a:rPr sz="2800" dirty="0">
                <a:solidFill>
                  <a:srgbClr val="D60093"/>
                </a:solidFill>
              </a:rPr>
              <a:t>Recommendation to a Group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Content Placeholder 4">
            <a:extLst>
              <a:ext uri="{FF2B5EF4-FFF2-40B4-BE49-F238E27FC236}">
                <a16:creationId xmlns:a16="http://schemas.microsoft.com/office/drawing/2014/main" id="{91FFB04D-B439-E6DA-EECD-651E5ADDD32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90600" y="1066800"/>
            <a:ext cx="7086600" cy="5318125"/>
          </a:xfrm>
        </p:spPr>
        <p:txBody>
          <a:bodyPr/>
          <a:lstStyle/>
          <a:p>
            <a:r>
              <a:rPr lang="en-US" altLang="en-GR" dirty="0"/>
              <a:t>Find content of interest to all members of a group of socially acquainted individuals</a:t>
            </a:r>
          </a:p>
          <a:p>
            <a:endParaRPr lang="en-US" altLang="en-GR" dirty="0"/>
          </a:p>
          <a:p>
            <a:r>
              <a:rPr lang="en-US" altLang="en-GR" dirty="0"/>
              <a:t>Examples: </a:t>
            </a:r>
          </a:p>
          <a:p>
            <a:pPr lvl="1"/>
            <a:r>
              <a:rPr lang="en-US" altLang="en-GR" dirty="0"/>
              <a:t>A movie for friends to watch together</a:t>
            </a:r>
          </a:p>
          <a:p>
            <a:pPr lvl="1"/>
            <a:r>
              <a:rPr lang="en-US" altLang="en-GR" dirty="0"/>
              <a:t>A travel destination for a family to spend a break</a:t>
            </a:r>
          </a:p>
          <a:p>
            <a:pPr lvl="1"/>
            <a:r>
              <a:rPr lang="en-US" altLang="en-GR" dirty="0"/>
              <a:t>A good restaurant for colleagues to have lunch</a:t>
            </a:r>
          </a:p>
          <a:p>
            <a:pPr lvl="1"/>
            <a:r>
              <a:rPr lang="en-US" altLang="en-GR" dirty="0"/>
              <a:t>A music to be played in a public area</a:t>
            </a:r>
          </a:p>
        </p:txBody>
      </p:sp>
      <p:sp>
        <p:nvSpPr>
          <p:cNvPr id="83970" name="TextBox 8">
            <a:extLst>
              <a:ext uri="{FF2B5EF4-FFF2-40B4-BE49-F238E27FC236}">
                <a16:creationId xmlns:a16="http://schemas.microsoft.com/office/drawing/2014/main" id="{F1D88C47-A00B-46E7-0371-C25C8AE3E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50018"/>
            <a:ext cx="6007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R" altLang="en-GR" sz="3600" b="0" dirty="0">
                <a:solidFill>
                  <a:srgbClr val="D60093"/>
                </a:solidFill>
              </a:rPr>
              <a:t>Recommendation to a group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5E384-5A5C-34DD-B658-7D02D19B7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662" y="1066800"/>
            <a:ext cx="4800600" cy="5318125"/>
          </a:xfrm>
        </p:spPr>
        <p:txBody>
          <a:bodyPr>
            <a:normAutofit lnSpcReduction="10000"/>
          </a:bodyPr>
          <a:lstStyle/>
          <a:p>
            <a:pPr marL="0" indent="0">
              <a:buFont typeface="Monotype Sorts" pitchFamily="2" charset="2"/>
              <a:buNone/>
              <a:defRPr/>
            </a:pPr>
            <a:r>
              <a:rPr lang="en-US" sz="2400" b="1" dirty="0"/>
              <a:t>Maximizing Average Satisfaction</a:t>
            </a:r>
          </a:p>
          <a:p>
            <a:pPr lvl="1">
              <a:defRPr/>
            </a:pPr>
            <a:r>
              <a:rPr lang="en-US" dirty="0"/>
              <a:t>Average everyone’s ratings and choose the max</a:t>
            </a:r>
          </a:p>
          <a:p>
            <a:pPr lvl="1">
              <a:defRPr/>
            </a:pPr>
            <a:endParaRPr lang="en-US" dirty="0"/>
          </a:p>
          <a:p>
            <a:pPr marL="0" indent="0">
              <a:buFont typeface="Monotype Sorts" pitchFamily="2" charset="2"/>
              <a:buNone/>
              <a:defRPr/>
            </a:pPr>
            <a:r>
              <a:rPr lang="en-US" sz="2400" b="1" dirty="0"/>
              <a:t>Least Misery</a:t>
            </a:r>
          </a:p>
          <a:p>
            <a:pPr lvl="1">
              <a:defRPr/>
            </a:pPr>
            <a:r>
              <a:rPr lang="en-US" dirty="0"/>
              <a:t>This approach tries to minimize the dissatisfaction among group’s members (max of all mins)</a:t>
            </a:r>
          </a:p>
          <a:p>
            <a:pPr lvl="1">
              <a:defRPr/>
            </a:pPr>
            <a:endParaRPr lang="en-US" dirty="0"/>
          </a:p>
          <a:p>
            <a:pPr marL="0" indent="0">
              <a:buFont typeface="Monotype Sorts" pitchFamily="2" charset="2"/>
              <a:buNone/>
              <a:defRPr/>
            </a:pPr>
            <a:r>
              <a:rPr lang="en-US" sz="2400" b="1" dirty="0"/>
              <a:t>Most Pleasure</a:t>
            </a:r>
          </a:p>
          <a:p>
            <a:pPr lvl="1">
              <a:defRPr/>
            </a:pPr>
            <a:r>
              <a:rPr lang="en-US" dirty="0"/>
              <a:t>The maximum of individuals’ maximum ratings  is taken as group’s rating</a:t>
            </a:r>
          </a:p>
        </p:txBody>
      </p:sp>
      <p:pic>
        <p:nvPicPr>
          <p:cNvPr id="84994" name="Picture 3">
            <a:extLst>
              <a:ext uri="{FF2B5EF4-FFF2-40B4-BE49-F238E27FC236}">
                <a16:creationId xmlns:a16="http://schemas.microsoft.com/office/drawing/2014/main" id="{CC47C444-CE52-69D5-55B1-084363ECA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066800"/>
            <a:ext cx="2395538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5" name="Picture 4">
            <a:extLst>
              <a:ext uri="{FF2B5EF4-FFF2-40B4-BE49-F238E27FC236}">
                <a16:creationId xmlns:a16="http://schemas.microsoft.com/office/drawing/2014/main" id="{1F2A42AC-FA11-611B-BCEE-A510530F1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275012"/>
            <a:ext cx="23018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5">
            <a:extLst>
              <a:ext uri="{FF2B5EF4-FFF2-40B4-BE49-F238E27FC236}">
                <a16:creationId xmlns:a16="http://schemas.microsoft.com/office/drawing/2014/main" id="{1FD56639-77B5-C5F4-1A8B-025F8EB04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1" y="5105400"/>
            <a:ext cx="231298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7" name="TextBox 7">
            <a:extLst>
              <a:ext uri="{FF2B5EF4-FFF2-40B4-BE49-F238E27FC236}">
                <a16:creationId xmlns:a16="http://schemas.microsoft.com/office/drawing/2014/main" id="{C63D7AE3-1704-4151-7673-BAC023F4A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123826"/>
            <a:ext cx="52629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R" altLang="en-GR" sz="3600" dirty="0">
                <a:solidFill>
                  <a:srgbClr val="D60093"/>
                </a:solidFill>
              </a:rPr>
              <a:t>Aggregation Strategies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Content Placeholder 3">
            <a:extLst>
              <a:ext uri="{FF2B5EF4-FFF2-40B4-BE49-F238E27FC236}">
                <a16:creationId xmlns:a16="http://schemas.microsoft.com/office/drawing/2014/main" id="{FE8DCD5A-980F-0F02-D0BD-C9F31FA3DC1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8744" y="1115791"/>
            <a:ext cx="2944813" cy="1676400"/>
          </a:xfrm>
        </p:spPr>
      </p:pic>
      <p:pic>
        <p:nvPicPr>
          <p:cNvPr id="87042" name="Picture 4">
            <a:extLst>
              <a:ext uri="{FF2B5EF4-FFF2-40B4-BE49-F238E27FC236}">
                <a16:creationId xmlns:a16="http://schemas.microsoft.com/office/drawing/2014/main" id="{EE926F9E-D9AF-FE76-D3FD-3C5A45911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33800"/>
            <a:ext cx="2514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65303D6-AE46-1921-0B2F-02913199988C}"/>
              </a:ext>
            </a:extLst>
          </p:cNvPr>
          <p:cNvSpPr/>
          <p:nvPr/>
        </p:nvSpPr>
        <p:spPr>
          <a:xfrm>
            <a:off x="228600" y="3211513"/>
            <a:ext cx="2590800" cy="36988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D60093"/>
                </a:solidFill>
                <a:latin typeface="Open Sans" panose="020B0606030504020204" pitchFamily="34" charset="0"/>
              </a:rPr>
              <a:t>Average Satisfaction</a:t>
            </a:r>
          </a:p>
        </p:txBody>
      </p:sp>
      <p:grpSp>
        <p:nvGrpSpPr>
          <p:cNvPr id="87044" name="Group 8">
            <a:extLst>
              <a:ext uri="{FF2B5EF4-FFF2-40B4-BE49-F238E27FC236}">
                <a16:creationId xmlns:a16="http://schemas.microsoft.com/office/drawing/2014/main" id="{89B717DD-0514-899E-1B71-A1F6FEF8E8A5}"/>
              </a:ext>
            </a:extLst>
          </p:cNvPr>
          <p:cNvGrpSpPr>
            <a:grpSpLocks/>
          </p:cNvGrpSpPr>
          <p:nvPr/>
        </p:nvGrpSpPr>
        <p:grpSpPr bwMode="auto">
          <a:xfrm>
            <a:off x="3505200" y="3810000"/>
            <a:ext cx="2416175" cy="1482725"/>
            <a:chOff x="3810000" y="4953000"/>
            <a:chExt cx="1730874" cy="873595"/>
          </a:xfrm>
        </p:grpSpPr>
        <p:pic>
          <p:nvPicPr>
            <p:cNvPr id="87049" name="Picture 6">
              <a:extLst>
                <a:ext uri="{FF2B5EF4-FFF2-40B4-BE49-F238E27FC236}">
                  <a16:creationId xmlns:a16="http://schemas.microsoft.com/office/drawing/2014/main" id="{09898716-E67D-C43B-3043-3F5101FE33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0" y="5181600"/>
              <a:ext cx="1730874" cy="64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050" name="Picture 7">
              <a:extLst>
                <a:ext uri="{FF2B5EF4-FFF2-40B4-BE49-F238E27FC236}">
                  <a16:creationId xmlns:a16="http://schemas.microsoft.com/office/drawing/2014/main" id="{773F4073-5504-945F-0412-5A1E4B4D2F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1780" y="4953000"/>
              <a:ext cx="1641064" cy="160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B97F5D0E-06E5-67E4-139C-9B584E0B4270}"/>
              </a:ext>
            </a:extLst>
          </p:cNvPr>
          <p:cNvSpPr/>
          <p:nvPr/>
        </p:nvSpPr>
        <p:spPr>
          <a:xfrm>
            <a:off x="3505200" y="3211513"/>
            <a:ext cx="2389188" cy="36988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D60093"/>
                </a:solidFill>
                <a:latin typeface="Open Sans" panose="020B0606030504020204" pitchFamily="34" charset="0"/>
              </a:rPr>
              <a:t>Least Misery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8BAFB2-D7C6-001A-63C0-637B36C4D345}"/>
              </a:ext>
            </a:extLst>
          </p:cNvPr>
          <p:cNvSpPr/>
          <p:nvPr/>
        </p:nvSpPr>
        <p:spPr>
          <a:xfrm>
            <a:off x="6477000" y="3211513"/>
            <a:ext cx="2527300" cy="36988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D60093"/>
                </a:solidFill>
                <a:latin typeface="Open Sans" panose="020B0606030504020204" pitchFamily="34" charset="0"/>
              </a:rPr>
              <a:t>Most Pleasure</a:t>
            </a:r>
          </a:p>
        </p:txBody>
      </p:sp>
      <p:pic>
        <p:nvPicPr>
          <p:cNvPr id="87047" name="Picture 11">
            <a:extLst>
              <a:ext uri="{FF2B5EF4-FFF2-40B4-BE49-F238E27FC236}">
                <a16:creationId xmlns:a16="http://schemas.microsoft.com/office/drawing/2014/main" id="{62C7D921-441B-6A1B-06F2-0222210D8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810000"/>
            <a:ext cx="23939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8" name="TextBox 12">
            <a:extLst>
              <a:ext uri="{FF2B5EF4-FFF2-40B4-BE49-F238E27FC236}">
                <a16:creationId xmlns:a16="http://schemas.microsoft.com/office/drawing/2014/main" id="{88B66588-FC75-1DA1-41D5-FE2334A39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49225"/>
            <a:ext cx="82121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R" altLang="en-GR" sz="3600" b="0" dirty="0">
                <a:solidFill>
                  <a:srgbClr val="D60093"/>
                </a:solidFill>
              </a:rPr>
              <a:t>Recommendation to a group - Example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599387-65EF-1070-1C94-32706FCA548D}"/>
              </a:ext>
            </a:extLst>
          </p:cNvPr>
          <p:cNvSpPr txBox="1"/>
          <p:nvPr/>
        </p:nvSpPr>
        <p:spPr>
          <a:xfrm>
            <a:off x="596502" y="1501070"/>
            <a:ext cx="18549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Let assume </a:t>
            </a:r>
          </a:p>
          <a:p>
            <a:r>
              <a:rPr lang="en-GB" dirty="0"/>
              <a:t>a group of </a:t>
            </a:r>
          </a:p>
          <a:p>
            <a:r>
              <a:rPr lang="en-GB" dirty="0"/>
              <a:t>John, Jill and Juan</a:t>
            </a:r>
            <a:endParaRPr lang="en-G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A1B01E-EA94-D3E2-6AC2-B9DCADCE157E}"/>
              </a:ext>
            </a:extLst>
          </p:cNvPr>
          <p:cNvSpPr txBox="1"/>
          <p:nvPr/>
        </p:nvSpPr>
        <p:spPr>
          <a:xfrm>
            <a:off x="3798422" y="6096000"/>
            <a:ext cx="1547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sz="2400" dirty="0">
                <a:solidFill>
                  <a:srgbClr val="008000"/>
                </a:solidFill>
              </a:rPr>
              <a:t>water wins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C09C01-9373-3F5F-3FB8-AEBFE32043B5}"/>
              </a:ext>
            </a:extLst>
          </p:cNvPr>
          <p:cNvSpPr txBox="1"/>
          <p:nvPr/>
        </p:nvSpPr>
        <p:spPr>
          <a:xfrm>
            <a:off x="6781800" y="6103592"/>
            <a:ext cx="1601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sz="2400" dirty="0">
                <a:solidFill>
                  <a:srgbClr val="008000"/>
                </a:solidFill>
              </a:rPr>
              <a:t>coffee wins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9BD646-B677-F80B-F24F-8BE45555274F}"/>
              </a:ext>
            </a:extLst>
          </p:cNvPr>
          <p:cNvSpPr txBox="1"/>
          <p:nvPr/>
        </p:nvSpPr>
        <p:spPr>
          <a:xfrm>
            <a:off x="887896" y="6215270"/>
            <a:ext cx="1250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sz="2400" dirty="0">
                <a:solidFill>
                  <a:srgbClr val="008000"/>
                </a:solidFill>
              </a:rPr>
              <a:t>Tea wins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2AFEB261-6F9E-C020-880A-0340F50E4F0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22852" y="1379537"/>
            <a:ext cx="8077200" cy="4098925"/>
          </a:xfrm>
        </p:spPr>
        <p:txBody>
          <a:bodyPr>
            <a:normAutofit fontScale="90000"/>
          </a:bodyPr>
          <a:lstStyle/>
          <a:p>
            <a:br>
              <a:rPr lang="en-US" altLang="en-US" dirty="0">
                <a:latin typeface="Trebuchet MS" panose="020B0703020202090204" pitchFamily="34" charset="0"/>
              </a:rPr>
            </a:br>
            <a:br>
              <a:rPr lang="en-US" altLang="en-US" dirty="0">
                <a:latin typeface="Trebuchet MS" panose="020B0703020202090204" pitchFamily="34" charset="0"/>
              </a:rPr>
            </a:br>
            <a:r>
              <a:rPr lang="en-US" altLang="en-US" dirty="0">
                <a:latin typeface="Trebuchet MS" panose="020B0703020202090204" pitchFamily="34" charset="0"/>
              </a:rPr>
              <a:t>Evaluation of </a:t>
            </a:r>
            <a:br>
              <a:rPr lang="en-US" altLang="en-US" dirty="0">
                <a:latin typeface="Trebuchet MS" panose="020B0703020202090204" pitchFamily="34" charset="0"/>
              </a:rPr>
            </a:br>
            <a:r>
              <a:rPr lang="en-US" altLang="en-US" dirty="0">
                <a:latin typeface="Trebuchet MS" panose="020B0703020202090204" pitchFamily="34" charset="0"/>
              </a:rPr>
              <a:t>Recommender Systems</a:t>
            </a:r>
            <a:br>
              <a:rPr lang="en-US" altLang="en-US" dirty="0">
                <a:latin typeface="Trebuchet MS" panose="020B0703020202090204" pitchFamily="34" charset="0"/>
              </a:rPr>
            </a:br>
            <a:br>
              <a:rPr lang="en-US" altLang="en-US" dirty="0">
                <a:latin typeface="Trebuchet MS" panose="020B0703020202090204" pitchFamily="34" charset="0"/>
              </a:rPr>
            </a:br>
            <a:br>
              <a:rPr lang="en-US" altLang="en-US" sz="3100" dirty="0">
                <a:latin typeface="Trebuchet MS" panose="020B0703020202090204" pitchFamily="34" charset="0"/>
              </a:rPr>
            </a:br>
            <a:br>
              <a:rPr lang="en-US" altLang="en-US" sz="3100" dirty="0">
                <a:latin typeface="Trebuchet MS" panose="020B0703020202090204" pitchFamily="34" charset="0"/>
              </a:rPr>
            </a:br>
            <a:endParaRPr lang="it-IT" altLang="en-US" sz="4400" dirty="0">
              <a:latin typeface="Trebuchet MS" panose="020B0703020202090204" pitchFamily="34" charset="0"/>
            </a:endParaRPr>
          </a:p>
        </p:txBody>
      </p:sp>
      <p:sp>
        <p:nvSpPr>
          <p:cNvPr id="28674" name="Slide Number Placeholder 1">
            <a:extLst>
              <a:ext uri="{FF2B5EF4-FFF2-40B4-BE49-F238E27FC236}">
                <a16:creationId xmlns:a16="http://schemas.microsoft.com/office/drawing/2014/main" id="{EB7B1535-5F92-14FD-EA3A-EF4987ACD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898989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l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F200D54-44C1-9242-AE50-F88C5F8B05DE}" type="slidenum">
              <a:rPr lang="en-US" altLang="en-US" smtClean="0"/>
              <a:pPr algn="l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26</a:t>
            </a:fld>
            <a:endParaRPr lang="it-IT" altLang="en-US" sz="1000"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CA01BA-C05B-EE27-7E7F-DA7F7DEFA175}"/>
              </a:ext>
            </a:extLst>
          </p:cNvPr>
          <p:cNvSpPr txBox="1"/>
          <p:nvPr/>
        </p:nvSpPr>
        <p:spPr>
          <a:xfrm>
            <a:off x="952501" y="1752600"/>
            <a:ext cx="7010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Recommending a list of items of </a:t>
            </a:r>
            <a:r>
              <a:rPr lang="en-GB" sz="3200" dirty="0">
                <a:solidFill>
                  <a:srgbClr val="FF0000"/>
                </a:solidFill>
              </a:rPr>
              <a:t>real interest</a:t>
            </a:r>
            <a:r>
              <a:rPr lang="en-GB" sz="3200" dirty="0"/>
              <a:t> to the user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Prediction of </a:t>
            </a:r>
            <a:r>
              <a:rPr lang="en-GB" sz="3200" dirty="0">
                <a:solidFill>
                  <a:srgbClr val="FF0000"/>
                </a:solidFill>
              </a:rPr>
              <a:t>novel</a:t>
            </a:r>
            <a:r>
              <a:rPr lang="en-GB" sz="3200" dirty="0"/>
              <a:t> suggested items that the user was not aware of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FF0000"/>
                </a:solidFill>
              </a:rPr>
              <a:t>Explanation</a:t>
            </a:r>
            <a:r>
              <a:rPr lang="en-GB" sz="3200" dirty="0"/>
              <a:t> of the reasons why the suggested items were recommended </a:t>
            </a:r>
            <a:endParaRPr lang="en-GR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CDEBBE-25FD-92D0-BBBE-2FD43B8B4FE9}"/>
              </a:ext>
            </a:extLst>
          </p:cNvPr>
          <p:cNvSpPr txBox="1"/>
          <p:nvPr/>
        </p:nvSpPr>
        <p:spPr>
          <a:xfrm>
            <a:off x="1617595" y="533400"/>
            <a:ext cx="56802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 sz="3600" dirty="0">
                <a:solidFill>
                  <a:srgbClr val="D60093"/>
                </a:solidFill>
                <a:latin typeface="Trebuchet MS" panose="020B0703020202090204" pitchFamily="34" charset="0"/>
              </a:rPr>
              <a:t>The goal of a RS: </a:t>
            </a:r>
            <a:r>
              <a:rPr lang="en-GB" altLang="en-US" sz="3600" u="sng" dirty="0">
                <a:solidFill>
                  <a:srgbClr val="D60093"/>
                </a:solidFill>
                <a:latin typeface="Trebuchet MS" panose="020B0703020202090204" pitchFamily="34" charset="0"/>
              </a:rPr>
              <a:t>users</a:t>
            </a:r>
            <a:endParaRPr lang="en-GR" sz="3600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6268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CD70AE6E-451B-CE08-6CF6-D04990DED8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-128588"/>
            <a:ext cx="7886700" cy="1325563"/>
          </a:xfrm>
        </p:spPr>
        <p:txBody>
          <a:bodyPr/>
          <a:lstStyle/>
          <a:p>
            <a:pPr eaLnBrk="1" hangingPunct="1"/>
            <a:r>
              <a:rPr lang="en-GB" altLang="en-US" dirty="0">
                <a:latin typeface="Trebuchet MS" panose="020B0703020202090204" pitchFamily="34" charset="0"/>
              </a:rPr>
              <a:t>The goal of a RS: </a:t>
            </a:r>
            <a:r>
              <a:rPr lang="en-GB" altLang="en-US" u="sng" dirty="0">
                <a:latin typeface="Trebuchet MS" panose="020B0703020202090204" pitchFamily="34" charset="0"/>
              </a:rPr>
              <a:t>service provider</a:t>
            </a:r>
          </a:p>
        </p:txBody>
      </p:sp>
      <p:sp>
        <p:nvSpPr>
          <p:cNvPr id="1188867" name="Rectangle 3">
            <a:extLst>
              <a:ext uri="{FF2B5EF4-FFF2-40B4-BE49-F238E27FC236}">
                <a16:creationId xmlns:a16="http://schemas.microsoft.com/office/drawing/2014/main" id="{6D71F133-B9D5-800C-11C9-71BBDDCF07A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00100" y="1196975"/>
            <a:ext cx="7886700" cy="5400675"/>
          </a:xfrm>
        </p:spPr>
        <p:txBody>
          <a:bodyPr/>
          <a:lstStyle/>
          <a:p>
            <a:pPr eaLnBrk="1" hangingPunct="1"/>
            <a:r>
              <a:rPr lang="en-GB" altLang="en-US" sz="1800" b="1" dirty="0">
                <a:latin typeface="Trebuchet MS" panose="020B0703020202090204" pitchFamily="34" charset="0"/>
              </a:rPr>
              <a:t>Increase the number of sold items</a:t>
            </a:r>
          </a:p>
          <a:p>
            <a:pPr lvl="1" eaLnBrk="1" hangingPunct="1"/>
            <a:r>
              <a:rPr lang="en-GB" altLang="en-US" sz="1800" dirty="0">
                <a:latin typeface="Trebuchet MS" panose="020B0703020202090204" pitchFamily="34" charset="0"/>
              </a:rPr>
              <a:t>Because the recommended items are likely to suit the user's needs and wants</a:t>
            </a:r>
          </a:p>
          <a:p>
            <a:pPr marL="342900" lvl="1" indent="0" eaLnBrk="1" hangingPunct="1">
              <a:buNone/>
            </a:pPr>
            <a:endParaRPr lang="en-GB" altLang="en-US" sz="1800" dirty="0">
              <a:latin typeface="Trebuchet MS" panose="020B0703020202090204" pitchFamily="34" charset="0"/>
            </a:endParaRPr>
          </a:p>
          <a:p>
            <a:pPr eaLnBrk="1" hangingPunct="1"/>
            <a:r>
              <a:rPr lang="en-GB" altLang="en-US" sz="1800" b="1" dirty="0">
                <a:latin typeface="Trebuchet MS" panose="020B0703020202090204" pitchFamily="34" charset="0"/>
              </a:rPr>
              <a:t>Sell more diverse items</a:t>
            </a:r>
          </a:p>
          <a:p>
            <a:pPr lvl="1" eaLnBrk="1" hangingPunct="1"/>
            <a:r>
              <a:rPr lang="en-GB" altLang="en-US" sz="1800" dirty="0">
                <a:latin typeface="Trebuchet MS" panose="020B0703020202090204" pitchFamily="34" charset="0"/>
              </a:rPr>
              <a:t>Using a RS the user can select items that might be hard to find without a precise recommendation</a:t>
            </a:r>
          </a:p>
          <a:p>
            <a:pPr lvl="1" eaLnBrk="1" hangingPunct="1"/>
            <a:endParaRPr lang="en-GB" altLang="en-US" sz="1800" dirty="0">
              <a:latin typeface="Trebuchet MS" panose="020B0703020202090204" pitchFamily="34" charset="0"/>
            </a:endParaRPr>
          </a:p>
          <a:p>
            <a:pPr eaLnBrk="1" hangingPunct="1"/>
            <a:r>
              <a:rPr lang="en-GB" altLang="en-US" sz="1800" b="1" dirty="0">
                <a:latin typeface="Trebuchet MS" panose="020B0703020202090204" pitchFamily="34" charset="0"/>
              </a:rPr>
              <a:t>Increase the user satisfaction</a:t>
            </a:r>
          </a:p>
          <a:p>
            <a:pPr lvl="1" eaLnBrk="1" hangingPunct="1"/>
            <a:r>
              <a:rPr lang="en-GB" altLang="en-US" sz="1800" dirty="0">
                <a:latin typeface="Trebuchet MS" panose="020B0703020202090204" pitchFamily="34" charset="0"/>
              </a:rPr>
              <a:t>The user will find the recommendations interesting, relevant, and would enjoy using the system</a:t>
            </a:r>
          </a:p>
          <a:p>
            <a:pPr lvl="1" eaLnBrk="1" hangingPunct="1"/>
            <a:endParaRPr lang="en-GB" altLang="en-US" sz="1800" dirty="0">
              <a:latin typeface="Trebuchet MS" panose="020B0703020202090204" pitchFamily="34" charset="0"/>
            </a:endParaRPr>
          </a:p>
          <a:p>
            <a:pPr eaLnBrk="1" hangingPunct="1"/>
            <a:r>
              <a:rPr lang="en-GB" altLang="en-US" sz="1800" b="1" dirty="0">
                <a:latin typeface="Trebuchet MS" panose="020B0703020202090204" pitchFamily="34" charset="0"/>
              </a:rPr>
              <a:t>Increase user fidelity</a:t>
            </a:r>
          </a:p>
          <a:p>
            <a:pPr lvl="1" eaLnBrk="1" hangingPunct="1"/>
            <a:r>
              <a:rPr lang="en-GB" altLang="en-US" sz="1800" dirty="0">
                <a:latin typeface="Trebuchet MS" panose="020B0703020202090204" pitchFamily="34" charset="0"/>
              </a:rPr>
              <a:t>A user should be loyal to a Web site which, when visited,  recognizes the old customer and treats him as a valuable visitor</a:t>
            </a:r>
          </a:p>
        </p:txBody>
      </p:sp>
      <p:sp>
        <p:nvSpPr>
          <p:cNvPr id="30721" name="Slide Number Placeholder 5">
            <a:extLst>
              <a:ext uri="{FF2B5EF4-FFF2-40B4-BE49-F238E27FC236}">
                <a16:creationId xmlns:a16="http://schemas.microsoft.com/office/drawing/2014/main" id="{A40ABEE7-2790-A5F5-1302-6A0FF72FE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it-IT" altLang="en-US" sz="1000"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8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8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8867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130EC9D-E372-52B3-CDB1-A637EF2A3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It is clear that the goals of a user-side recommendation system often conflict with the goals of the service provider.</a:t>
            </a:r>
          </a:p>
          <a:p>
            <a:pPr marL="0" indent="0">
              <a:buNone/>
            </a:pPr>
            <a:endParaRPr lang="en-GB" sz="2800" dirty="0">
              <a:solidFill>
                <a:schemeClr val="tx1"/>
              </a:solidFill>
            </a:endParaRPr>
          </a:p>
          <a:p>
            <a:r>
              <a:rPr lang="en-GB" sz="2800" dirty="0">
                <a:solidFill>
                  <a:srgbClr val="0000FF"/>
                </a:solidFill>
              </a:rPr>
              <a:t>For example, the provider wants to sell the products left on the shelf, while the user wants to find new innovative products that will satisfy him.</a:t>
            </a:r>
            <a:endParaRPr lang="en-GR" sz="2800" dirty="0">
              <a:solidFill>
                <a:srgbClr val="0000FF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9A5007-1AC3-8C89-DFAC-20AA5FD3E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274638"/>
            <a:ext cx="7200900" cy="1143000"/>
          </a:xfrm>
        </p:spPr>
        <p:txBody>
          <a:bodyPr>
            <a:normAutofit/>
          </a:bodyPr>
          <a:lstStyle/>
          <a:p>
            <a:r>
              <a:rPr lang="en-GB" sz="3600" dirty="0"/>
              <a:t>The goals for users may contradict the goals of service providers</a:t>
            </a:r>
            <a:endParaRPr lang="en-GR" sz="3600" dirty="0"/>
          </a:p>
        </p:txBody>
      </p:sp>
    </p:spTree>
    <p:extLst>
      <p:ext uri="{BB962C8B-B14F-4D97-AF65-F5344CB8AC3E}">
        <p14:creationId xmlns:p14="http://schemas.microsoft.com/office/powerpoint/2010/main" val="3093163639"/>
      </p:ext>
    </p:extLst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CD4E1-03A4-EF7E-C47E-0C88E57A7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066800"/>
            <a:ext cx="6629400" cy="3810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400" dirty="0"/>
              <a:t>One way to get answers is using search engines</a:t>
            </a:r>
          </a:p>
          <a:p>
            <a:pPr>
              <a:defRPr/>
            </a:pPr>
            <a:r>
              <a:rPr lang="en-US" sz="2400" dirty="0"/>
              <a:t>Search engines find results that match the query provided by the user</a:t>
            </a:r>
          </a:p>
          <a:p>
            <a:pPr>
              <a:defRPr/>
            </a:pPr>
            <a:r>
              <a:rPr lang="en-US" sz="2400" dirty="0"/>
              <a:t>The results are generally provided as a list ordered with respect to the relevance of the item to the given query</a:t>
            </a:r>
          </a:p>
          <a:p>
            <a:pPr>
              <a:defRPr/>
            </a:pPr>
            <a:r>
              <a:rPr lang="en-US" sz="2400" dirty="0"/>
              <a:t>Consider the query “</a:t>
            </a:r>
            <a:r>
              <a:rPr lang="en-US" sz="2400" b="1" dirty="0">
                <a:solidFill>
                  <a:srgbClr val="1923F3"/>
                </a:solidFill>
              </a:rPr>
              <a:t>best 2014 movie to watch</a:t>
            </a:r>
            <a:r>
              <a:rPr lang="en-US" sz="2400" dirty="0"/>
              <a:t>”</a:t>
            </a:r>
          </a:p>
          <a:p>
            <a:pPr lvl="1">
              <a:defRPr/>
            </a:pPr>
            <a:r>
              <a:rPr lang="en-US" sz="2000" dirty="0"/>
              <a:t>The same results for an 8 year old and an adult</a:t>
            </a:r>
          </a:p>
          <a:p>
            <a:pPr>
              <a:defRPr/>
            </a:pPr>
            <a:endParaRPr lang="en-US" sz="2400" dirty="0"/>
          </a:p>
        </p:txBody>
      </p:sp>
      <p:sp>
        <p:nvSpPr>
          <p:cNvPr id="69634" name="Rectangle 4">
            <a:extLst>
              <a:ext uri="{FF2B5EF4-FFF2-40B4-BE49-F238E27FC236}">
                <a16:creationId xmlns:a16="http://schemas.microsoft.com/office/drawing/2014/main" id="{B78B26BE-A2C2-1AA3-D90A-2CAEC5FD8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5410200"/>
            <a:ext cx="922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GR" sz="2400">
                <a:solidFill>
                  <a:srgbClr val="FF0000"/>
                </a:solidFill>
                <a:latin typeface="Open Sans" panose="020B0606030504020204" pitchFamily="34" charset="0"/>
              </a:rPr>
              <a:t>Search engines’ results are not customized</a:t>
            </a:r>
            <a:endParaRPr lang="en-US" altLang="en-GR" sz="1100">
              <a:solidFill>
                <a:srgbClr val="FF0000"/>
              </a:solidFill>
              <a:latin typeface="Open Sans" panose="020B0606030504020204" pitchFamily="34" charset="0"/>
            </a:endParaRPr>
          </a:p>
        </p:txBody>
      </p:sp>
      <p:sp>
        <p:nvSpPr>
          <p:cNvPr id="69635" name="TextBox 3">
            <a:extLst>
              <a:ext uri="{FF2B5EF4-FFF2-40B4-BE49-F238E27FC236}">
                <a16:creationId xmlns:a16="http://schemas.microsoft.com/office/drawing/2014/main" id="{02498364-78D1-E89C-173C-D2053B4F8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52400"/>
            <a:ext cx="48021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GR" sz="2800" b="0" dirty="0">
                <a:solidFill>
                  <a:srgbClr val="D60093"/>
                </a:solidFill>
              </a:rPr>
              <a:t>Recommendation vs. Search</a:t>
            </a:r>
            <a:endParaRPr lang="en-GR" altLang="en-GR" sz="2800" b="0" dirty="0">
              <a:solidFill>
                <a:srgbClr val="D60093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81EDF912-A5CE-AE7F-109E-486BF337BF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Trebuchet MS" panose="020B0703020202090204" pitchFamily="34" charset="0"/>
              </a:rPr>
              <a:t>The Long Tail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CA41878E-3452-07E6-7347-E2C3F3C3F38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4724400"/>
            <a:ext cx="7886700" cy="1828800"/>
          </a:xfrm>
        </p:spPr>
        <p:txBody>
          <a:bodyPr/>
          <a:lstStyle/>
          <a:p>
            <a:pPr eaLnBrk="1" hangingPunct="1"/>
            <a:r>
              <a:rPr lang="en-US" altLang="en-US" sz="2000" dirty="0">
                <a:latin typeface="Trebuchet MS" panose="020B0703020202090204" pitchFamily="34" charset="0"/>
              </a:rPr>
              <a:t>The Long Tail: the economic model in which the market for non-hits (typically large numbers of low-volume items) could be significant and sometimes even greater than the market for big hits (typically small numbers of high-volume items). </a:t>
            </a:r>
          </a:p>
        </p:txBody>
      </p:sp>
      <p:sp>
        <p:nvSpPr>
          <p:cNvPr id="31745" name="Slide Number Placeholder 5">
            <a:extLst>
              <a:ext uri="{FF2B5EF4-FFF2-40B4-BE49-F238E27FC236}">
                <a16:creationId xmlns:a16="http://schemas.microsoft.com/office/drawing/2014/main" id="{FAE57AD9-8A2C-2401-6688-467E989B9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it-IT" altLang="en-US" sz="1000">
              <a:latin typeface="Verdana" panose="020B0604030504040204" pitchFamily="34" charset="0"/>
            </a:endParaRPr>
          </a:p>
        </p:txBody>
      </p:sp>
      <p:pic>
        <p:nvPicPr>
          <p:cNvPr id="31748" name="Picture 4">
            <a:extLst>
              <a:ext uri="{FF2B5EF4-FFF2-40B4-BE49-F238E27FC236}">
                <a16:creationId xmlns:a16="http://schemas.microsoft.com/office/drawing/2014/main" id="{319F4C80-06AE-4EBF-3491-58273C6F4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315" y="914400"/>
            <a:ext cx="474345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Rectangle 5">
            <a:extLst>
              <a:ext uri="{FF2B5EF4-FFF2-40B4-BE49-F238E27FC236}">
                <a16:creationId xmlns:a16="http://schemas.microsoft.com/office/drawing/2014/main" id="{69457FE2-CC48-000A-B1A9-5419A0329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506538"/>
            <a:ext cx="30480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5000"/>
              </a:lnSpc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Trebuchet MS" panose="020B0703020202090204" pitchFamily="34" charset="0"/>
              </a:rPr>
              <a:t>Netflix (catalog of over 100,000 movie titles) rents a large volume of less popular movies in addition to the substantial business it does renting hits.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53CE22-5871-AD7E-5283-A27A185250C2}"/>
              </a:ext>
            </a:extLst>
          </p:cNvPr>
          <p:cNvSpPr txBox="1"/>
          <p:nvPr/>
        </p:nvSpPr>
        <p:spPr>
          <a:xfrm>
            <a:off x="4609196" y="441845"/>
            <a:ext cx="2877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dirty="0">
                <a:solidFill>
                  <a:srgbClr val="008000"/>
                </a:solidFill>
              </a:rPr>
              <a:t>item popularity distribution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B095BE82-9068-43A1-CBB8-C65512C5C9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8975" y="-115095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Trebuchet MS" panose="020B0703020202090204" pitchFamily="34" charset="0"/>
              </a:rPr>
              <a:t>Evaluating Recommender Systems</a:t>
            </a:r>
          </a:p>
        </p:txBody>
      </p:sp>
      <p:sp>
        <p:nvSpPr>
          <p:cNvPr id="738307" name="Rectangle 3">
            <a:extLst>
              <a:ext uri="{FF2B5EF4-FFF2-40B4-BE49-F238E27FC236}">
                <a16:creationId xmlns:a16="http://schemas.microsoft.com/office/drawing/2014/main" id="{9FADBD7D-2540-7A55-6DF0-F537D6834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44562"/>
            <a:ext cx="7588250" cy="4968875"/>
          </a:xfrm>
        </p:spPr>
        <p:txBody>
          <a:bodyPr>
            <a:normAutofit/>
          </a:bodyPr>
          <a:lstStyle/>
          <a:p>
            <a:pPr marL="457200" indent="-457200" eaLnBrk="1" hangingPunct="1">
              <a:defRPr/>
            </a:pPr>
            <a:r>
              <a:rPr lang="en-US" altLang="en-US" sz="2000" dirty="0">
                <a:latin typeface="Trebuchet MS" panose="020B0703020202090204" pitchFamily="34" charset="0"/>
              </a:rPr>
              <a:t>The majority focused on system</a:t>
            </a:r>
            <a:r>
              <a:rPr lang="ja-JP" altLang="en-US" sz="2000"/>
              <a:t>’</a:t>
            </a:r>
            <a:r>
              <a:rPr lang="en-US" altLang="ja-JP" sz="2000" dirty="0">
                <a:latin typeface="Trebuchet MS" panose="020B0703020202090204" pitchFamily="34" charset="0"/>
              </a:rPr>
              <a:t>s accuracy in supporting the </a:t>
            </a:r>
            <a:r>
              <a:rPr lang="ja-JP" altLang="en-US" sz="2000"/>
              <a:t>“</a:t>
            </a:r>
            <a:r>
              <a:rPr lang="en-US" altLang="ja-JP" sz="2000" b="1" dirty="0">
                <a:latin typeface="Trebuchet MS" panose="020B0703020202090204" pitchFamily="34" charset="0"/>
              </a:rPr>
              <a:t>find good items</a:t>
            </a:r>
            <a:r>
              <a:rPr lang="ja-JP" altLang="en-US" sz="2000"/>
              <a:t>”</a:t>
            </a:r>
            <a:r>
              <a:rPr lang="en-US" altLang="ja-JP" sz="2000" dirty="0">
                <a:latin typeface="Trebuchet MS" panose="020B0703020202090204" pitchFamily="34" charset="0"/>
              </a:rPr>
              <a:t> user</a:t>
            </a:r>
            <a:r>
              <a:rPr lang="ja-JP" altLang="en-US" sz="2000"/>
              <a:t>’</a:t>
            </a:r>
            <a:r>
              <a:rPr lang="en-US" altLang="ja-JP" sz="2000" dirty="0">
                <a:latin typeface="Trebuchet MS" panose="020B0703020202090204" pitchFamily="34" charset="0"/>
              </a:rPr>
              <a:t>s task</a:t>
            </a:r>
          </a:p>
          <a:p>
            <a:pPr marL="457200" indent="-457200" eaLnBrk="1" hangingPunct="1">
              <a:defRPr/>
            </a:pPr>
            <a:r>
              <a:rPr lang="en-US" altLang="en-US" sz="2000" dirty="0">
                <a:latin typeface="Trebuchet MS" panose="020B0703020202090204" pitchFamily="34" charset="0"/>
              </a:rPr>
              <a:t>Assumption: </a:t>
            </a:r>
            <a:r>
              <a:rPr lang="en-US" altLang="en-US" sz="2000" i="1" dirty="0">
                <a:latin typeface="Trebuchet MS" panose="020B0703020202090204" pitchFamily="34" charset="0"/>
              </a:rPr>
              <a:t>if a user could examine all the available items, she could place them in an ordering of preference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n-US" altLang="en-US" sz="2000" i="1" dirty="0">
              <a:latin typeface="Trebuchet MS" panose="020B0703020202090204" pitchFamily="34" charset="0"/>
            </a:endParaRPr>
          </a:p>
          <a:p>
            <a:pPr marL="914400" lvl="1" indent="-457200" eaLnBrk="1" hangingPunct="1">
              <a:buFontTx/>
              <a:buAutoNum type="arabicPeriod"/>
              <a:defRPr/>
            </a:pPr>
            <a:r>
              <a:rPr lang="en-US" altLang="en-US" sz="2000" dirty="0">
                <a:solidFill>
                  <a:srgbClr val="0000FF"/>
                </a:solidFill>
                <a:latin typeface="Trebuchet MS" panose="020B0703020202090204" pitchFamily="34" charset="0"/>
              </a:rPr>
              <a:t>Measure how good is the system in predicting the exact</a:t>
            </a:r>
            <a:r>
              <a:rPr lang="en-US" altLang="en-US" sz="2000" b="1" dirty="0">
                <a:solidFill>
                  <a:srgbClr val="0000FF"/>
                </a:solidFill>
                <a:latin typeface="Trebuchet MS" panose="020B0703020202090204" pitchFamily="34" charset="0"/>
              </a:rPr>
              <a:t> rating value </a:t>
            </a:r>
            <a:r>
              <a:rPr lang="en-US" altLang="en-US" sz="2000" dirty="0">
                <a:solidFill>
                  <a:srgbClr val="0000FF"/>
                </a:solidFill>
                <a:latin typeface="Trebuchet MS" panose="020B0703020202090204" pitchFamily="34" charset="0"/>
              </a:rPr>
              <a:t>(</a:t>
            </a:r>
            <a:r>
              <a:rPr lang="en-US" altLang="en-US" sz="2000" dirty="0">
                <a:solidFill>
                  <a:srgbClr val="FF0000"/>
                </a:solidFill>
                <a:latin typeface="Trebuchet MS" panose="020B0703020202090204" pitchFamily="34" charset="0"/>
              </a:rPr>
              <a:t>Rating Prediction Task, MAE/RMSE</a:t>
            </a:r>
            <a:r>
              <a:rPr lang="en-US" altLang="en-US" sz="2000" dirty="0">
                <a:solidFill>
                  <a:srgbClr val="0000FF"/>
                </a:solidFill>
                <a:latin typeface="Trebuchet MS" panose="020B0703020202090204" pitchFamily="34" charset="0"/>
              </a:rPr>
              <a:t>)</a:t>
            </a:r>
          </a:p>
          <a:p>
            <a:pPr marL="457200" lvl="1" indent="0" eaLnBrk="1" hangingPunct="1">
              <a:buFont typeface="Arial" panose="020B0604020202020204" pitchFamily="34" charset="0"/>
              <a:buNone/>
              <a:defRPr/>
            </a:pPr>
            <a:endParaRPr lang="en-US" altLang="en-US" sz="2000" dirty="0">
              <a:solidFill>
                <a:srgbClr val="0000FF"/>
              </a:solidFill>
              <a:latin typeface="Trebuchet MS" panose="020B0703020202090204" pitchFamily="34" charset="0"/>
            </a:endParaRPr>
          </a:p>
          <a:p>
            <a:pPr marL="914400" lvl="1" indent="-457200">
              <a:buFont typeface="Arial" panose="020B0604020202020204" pitchFamily="34" charset="0"/>
              <a:buAutoNum type="arabicPeriod" startAt="2"/>
              <a:defRPr/>
            </a:pPr>
            <a:r>
              <a:rPr lang="en-US" altLang="en-US" sz="2000" dirty="0">
                <a:solidFill>
                  <a:srgbClr val="008000"/>
                </a:solidFill>
                <a:latin typeface="Trebuchet MS" panose="020B0703020202090204" pitchFamily="34" charset="0"/>
              </a:rPr>
              <a:t>Measure how well the system can predict whether the  item is </a:t>
            </a:r>
            <a:r>
              <a:rPr lang="en-US" altLang="en-US" sz="2000" b="1" dirty="0">
                <a:solidFill>
                  <a:srgbClr val="008000"/>
                </a:solidFill>
                <a:latin typeface="Trebuchet MS" panose="020B0703020202090204" pitchFamily="34" charset="0"/>
              </a:rPr>
              <a:t>relevant or not </a:t>
            </a:r>
            <a:r>
              <a:rPr lang="en-US" altLang="en-US" sz="2000" dirty="0">
                <a:solidFill>
                  <a:srgbClr val="008000"/>
                </a:solidFill>
                <a:latin typeface="Trebuchet MS" panose="020B0703020202090204" pitchFamily="34" charset="0"/>
              </a:rPr>
              <a:t>(</a:t>
            </a:r>
            <a:r>
              <a:rPr lang="en-US" altLang="ja-JP" sz="2000" dirty="0">
                <a:solidFill>
                  <a:srgbClr val="FF0000"/>
                </a:solidFill>
                <a:latin typeface="Trebuchet MS" panose="020B0703020202090204" pitchFamily="34" charset="0"/>
              </a:rPr>
              <a:t>Item Recommendation Task- Precision, Recall</a:t>
            </a:r>
            <a:r>
              <a:rPr lang="en-US" altLang="en-US" sz="2000" dirty="0">
                <a:solidFill>
                  <a:srgbClr val="008000"/>
                </a:solidFill>
                <a:latin typeface="Trebuchet MS" panose="020B0703020202090204" pitchFamily="34" charset="0"/>
              </a:rPr>
              <a:t>)</a:t>
            </a:r>
          </a:p>
          <a:p>
            <a:pPr marL="457200" lvl="1" indent="0" eaLnBrk="1" hangingPunct="1">
              <a:buFont typeface="Arial" panose="020B0604020202020204" pitchFamily="34" charset="0"/>
              <a:buNone/>
              <a:defRPr/>
            </a:pPr>
            <a:endParaRPr lang="en-US" altLang="en-US" sz="2000" dirty="0">
              <a:solidFill>
                <a:srgbClr val="008000"/>
              </a:solidFill>
              <a:latin typeface="Trebuchet MS" panose="020B0703020202090204" pitchFamily="34" charset="0"/>
            </a:endParaRPr>
          </a:p>
          <a:p>
            <a:pPr marL="914400" lvl="1" indent="-457200" eaLnBrk="1" hangingPunct="1">
              <a:buFont typeface="Arial" panose="020B0604020202020204" pitchFamily="34" charset="0"/>
              <a:buAutoNum type="arabicPeriod" startAt="3"/>
              <a:defRPr/>
            </a:pPr>
            <a:r>
              <a:rPr lang="en-US" altLang="en-US" sz="2000" dirty="0">
                <a:solidFill>
                  <a:srgbClr val="008000"/>
                </a:solidFill>
                <a:latin typeface="Trebuchet MS" panose="020B0703020202090204" pitchFamily="34" charset="0"/>
              </a:rPr>
              <a:t>Measure how close the predicted</a:t>
            </a:r>
            <a:r>
              <a:rPr lang="en-US" altLang="en-US" sz="2000" b="1" dirty="0">
                <a:solidFill>
                  <a:srgbClr val="008000"/>
                </a:solidFill>
                <a:latin typeface="Trebuchet MS" panose="020B0703020202090204" pitchFamily="34" charset="0"/>
              </a:rPr>
              <a:t> ranking</a:t>
            </a:r>
            <a:r>
              <a:rPr lang="en-US" altLang="en-US" sz="2000" dirty="0">
                <a:solidFill>
                  <a:srgbClr val="008000"/>
                </a:solidFill>
                <a:latin typeface="Trebuchet MS" panose="020B0703020202090204" pitchFamily="34" charset="0"/>
              </a:rPr>
              <a:t> of items is to the user</a:t>
            </a:r>
            <a:r>
              <a:rPr lang="ja-JP" altLang="en-US" sz="2000">
                <a:solidFill>
                  <a:srgbClr val="008000"/>
                </a:solidFill>
              </a:rPr>
              <a:t>’</a:t>
            </a:r>
            <a:r>
              <a:rPr lang="en-US" altLang="ja-JP" sz="2000" dirty="0">
                <a:solidFill>
                  <a:srgbClr val="008000"/>
                </a:solidFill>
                <a:latin typeface="Trebuchet MS" panose="020B0703020202090204" pitchFamily="34" charset="0"/>
              </a:rPr>
              <a:t>s true ranking (</a:t>
            </a:r>
            <a:r>
              <a:rPr lang="en-US" altLang="ja-JP" sz="2000" dirty="0">
                <a:solidFill>
                  <a:srgbClr val="FF0000"/>
                </a:solidFill>
                <a:latin typeface="Trebuchet MS" panose="020B0703020202090204" pitchFamily="34" charset="0"/>
              </a:rPr>
              <a:t>Item Recommendation Task -</a:t>
            </a:r>
            <a:r>
              <a:rPr lang="en-US" altLang="ja-JP" sz="2000" dirty="0" err="1">
                <a:solidFill>
                  <a:srgbClr val="FF0000"/>
                </a:solidFill>
                <a:latin typeface="Trebuchet MS" panose="020B0703020202090204" pitchFamily="34" charset="0"/>
              </a:rPr>
              <a:t>nDCG</a:t>
            </a:r>
            <a:r>
              <a:rPr lang="en-US" altLang="ja-JP" sz="2000" dirty="0">
                <a:solidFill>
                  <a:srgbClr val="008000"/>
                </a:solidFill>
                <a:latin typeface="Trebuchet MS" panose="020B0703020202090204" pitchFamily="34" charset="0"/>
              </a:rPr>
              <a:t>).</a:t>
            </a:r>
            <a:endParaRPr lang="en-US" altLang="en-US" sz="2000" dirty="0">
              <a:solidFill>
                <a:srgbClr val="008000"/>
              </a:solidFill>
              <a:latin typeface="Trebuchet MS" panose="020B070302020209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0C7723-BB3F-759A-6B86-923D22433D36}"/>
              </a:ext>
            </a:extLst>
          </p:cNvPr>
          <p:cNvSpPr txBox="1"/>
          <p:nvPr/>
        </p:nvSpPr>
        <p:spPr>
          <a:xfrm>
            <a:off x="2057400" y="5772765"/>
            <a:ext cx="57711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800" i="1" dirty="0">
                <a:latin typeface="Trebuchet MS" panose="020B0703020202090204" pitchFamily="34" charset="0"/>
              </a:rPr>
              <a:t>You need a</a:t>
            </a:r>
            <a:r>
              <a:rPr lang="en-US" altLang="en-US" sz="1800" b="1" i="1" dirty="0">
                <a:latin typeface="Trebuchet MS" panose="020B0703020202090204" pitchFamily="34" charset="0"/>
              </a:rPr>
              <a:t> metric </a:t>
            </a:r>
            <a:r>
              <a:rPr lang="en-US" altLang="en-US" sz="1800" i="1" dirty="0">
                <a:latin typeface="Trebuchet MS" panose="020B0703020202090204" pitchFamily="34" charset="0"/>
              </a:rPr>
              <a:t>to compare the </a:t>
            </a:r>
            <a:r>
              <a:rPr lang="en-US" altLang="en-US" sz="1800" b="1" i="1" dirty="0">
                <a:latin typeface="Trebuchet MS" panose="020B0703020202090204" pitchFamily="34" charset="0"/>
              </a:rPr>
              <a:t>predicted </a:t>
            </a:r>
            <a:r>
              <a:rPr lang="en-US" altLang="en-US" sz="1800" i="1" dirty="0">
                <a:latin typeface="Trebuchet MS" panose="020B0703020202090204" pitchFamily="34" charset="0"/>
              </a:rPr>
              <a:t>rating </a:t>
            </a:r>
          </a:p>
          <a:p>
            <a:r>
              <a:rPr lang="en-US" altLang="en-US" sz="1800" i="1" dirty="0">
                <a:latin typeface="Trebuchet MS" panose="020B0703020202090204" pitchFamily="34" charset="0"/>
              </a:rPr>
              <a:t>(or recommendation or ranking) with the </a:t>
            </a:r>
            <a:r>
              <a:rPr lang="en-US" altLang="en-US" sz="1800" b="1" i="1" dirty="0">
                <a:latin typeface="Trebuchet MS" panose="020B0703020202090204" pitchFamily="34" charset="0"/>
              </a:rPr>
              <a:t>true </a:t>
            </a:r>
            <a:r>
              <a:rPr lang="en-US" altLang="en-US" sz="1800" i="1" dirty="0">
                <a:latin typeface="Trebuchet MS" panose="020B0703020202090204" pitchFamily="34" charset="0"/>
              </a:rPr>
              <a:t>rating </a:t>
            </a:r>
          </a:p>
          <a:p>
            <a:r>
              <a:rPr lang="en-US" altLang="en-US" sz="1800" i="1" dirty="0">
                <a:latin typeface="Trebuchet MS" panose="020B0703020202090204" pitchFamily="34" charset="0"/>
              </a:rPr>
              <a:t>(or recommendation or ranking). </a:t>
            </a:r>
          </a:p>
          <a:p>
            <a:endParaRPr lang="en-GR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3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3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3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38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38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8307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167B2A64-86F7-04BB-F736-10395DF81E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8870" y="136524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Trebuchet MS" panose="020B0703020202090204" pitchFamily="34" charset="0"/>
              </a:rPr>
              <a:t>How Has Been Measured</a:t>
            </a:r>
            <a:endParaRPr lang="it-IT" altLang="en-US" dirty="0">
              <a:latin typeface="Trebuchet MS" panose="020B0703020202090204" pitchFamily="34" charset="0"/>
            </a:endParaRPr>
          </a:p>
        </p:txBody>
      </p:sp>
      <p:sp>
        <p:nvSpPr>
          <p:cNvPr id="1011715" name="Rectangle 3">
            <a:extLst>
              <a:ext uri="{FF2B5EF4-FFF2-40B4-BE49-F238E27FC236}">
                <a16:creationId xmlns:a16="http://schemas.microsoft.com/office/drawing/2014/main" id="{D3CD677F-B776-9599-7122-8965A5EB9E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1268413"/>
            <a:ext cx="7315200" cy="5184775"/>
          </a:xfrm>
        </p:spPr>
        <p:txBody>
          <a:bodyPr/>
          <a:lstStyle/>
          <a:p>
            <a:pPr marL="457200" indent="-457200" eaLnBrk="1" hangingPunct="1">
              <a:buFont typeface="+mj-lt"/>
              <a:buAutoNum type="arabicPeriod"/>
            </a:pPr>
            <a:r>
              <a:rPr lang="en-US" altLang="en-US" sz="2000" b="1" dirty="0">
                <a:latin typeface="Trebuchet MS" panose="020B0703020202090204" pitchFamily="34" charset="0"/>
              </a:rPr>
              <a:t>Split</a:t>
            </a:r>
            <a:r>
              <a:rPr lang="en-US" altLang="en-US" sz="2000" dirty="0">
                <a:latin typeface="Trebuchet MS" panose="020B0703020202090204" pitchFamily="34" charset="0"/>
              </a:rPr>
              <a:t> the available data (so you need to collect data first!), i.e., the user-item ratings into two sets: </a:t>
            </a:r>
            <a:r>
              <a:rPr lang="en-US" altLang="en-US" sz="2000" b="1" dirty="0">
                <a:latin typeface="Trebuchet MS" panose="020B0703020202090204" pitchFamily="34" charset="0"/>
              </a:rPr>
              <a:t>training</a:t>
            </a:r>
            <a:r>
              <a:rPr lang="en-US" altLang="en-US" sz="2000" dirty="0">
                <a:latin typeface="Trebuchet MS" panose="020B0703020202090204" pitchFamily="34" charset="0"/>
              </a:rPr>
              <a:t> and </a:t>
            </a:r>
            <a:r>
              <a:rPr lang="en-US" altLang="en-US" sz="2000" b="1" dirty="0">
                <a:latin typeface="Trebuchet MS" panose="020B0703020202090204" pitchFamily="34" charset="0"/>
              </a:rPr>
              <a:t>test</a:t>
            </a:r>
          </a:p>
          <a:p>
            <a:pPr marL="0" indent="0" eaLnBrk="1" hangingPunct="1">
              <a:buNone/>
            </a:pPr>
            <a:endParaRPr lang="en-US" altLang="en-US" sz="2000" b="1" dirty="0">
              <a:latin typeface="Trebuchet MS" panose="020B0703020202090204" pitchFamily="34" charset="0"/>
            </a:endParaRPr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altLang="en-US" sz="2000" b="1" dirty="0">
                <a:latin typeface="Trebuchet MS" panose="020B0703020202090204" pitchFamily="34" charset="0"/>
              </a:rPr>
              <a:t>Build a model</a:t>
            </a:r>
            <a:r>
              <a:rPr lang="en-US" altLang="en-US" sz="2000" dirty="0">
                <a:latin typeface="Trebuchet MS" panose="020B0703020202090204" pitchFamily="34" charset="0"/>
              </a:rPr>
              <a:t> on the training data</a:t>
            </a:r>
          </a:p>
          <a:p>
            <a:pPr lvl="1"/>
            <a:r>
              <a:rPr lang="en-US" altLang="en-US" sz="2000" dirty="0">
                <a:latin typeface="Trebuchet MS" panose="020B0703020202090204" pitchFamily="34" charset="0"/>
              </a:rPr>
              <a:t>For instance, in a nearest neighbor (memory-based) CF simply put the ratings in the training in a separate set</a:t>
            </a:r>
          </a:p>
          <a:p>
            <a:pPr marL="342900" lvl="1" indent="0" eaLnBrk="1" hangingPunct="1">
              <a:buNone/>
            </a:pPr>
            <a:endParaRPr lang="en-US" altLang="en-US" sz="2000" dirty="0">
              <a:latin typeface="Trebuchet MS" panose="020B0703020202090204" pitchFamily="34" charset="0"/>
            </a:endParaRPr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altLang="en-US" sz="2000" b="1" dirty="0">
                <a:latin typeface="Trebuchet MS" panose="020B0703020202090204" pitchFamily="34" charset="0"/>
              </a:rPr>
              <a:t>Compare the predicted ... </a:t>
            </a:r>
          </a:p>
          <a:p>
            <a:pPr lvl="1"/>
            <a:r>
              <a:rPr lang="en-US" altLang="en-US" sz="2000" b="1" dirty="0">
                <a:latin typeface="Trebuchet MS" panose="020B0703020202090204" pitchFamily="34" charset="0"/>
              </a:rPr>
              <a:t>rating on each test item</a:t>
            </a:r>
            <a:r>
              <a:rPr lang="en-US" altLang="en-US" sz="2000" dirty="0">
                <a:latin typeface="Trebuchet MS" panose="020B0703020202090204" pitchFamily="34" charset="0"/>
              </a:rPr>
              <a:t> (user-item combination) with the true rating stored in the test set</a:t>
            </a:r>
          </a:p>
          <a:p>
            <a:pPr lvl="1"/>
            <a:r>
              <a:rPr lang="en-US" altLang="en-US" sz="2000" b="1" dirty="0">
                <a:latin typeface="Trebuchet MS" panose="020B0703020202090204" pitchFamily="34" charset="0"/>
              </a:rPr>
              <a:t>recommendations</a:t>
            </a:r>
            <a:r>
              <a:rPr lang="en-US" altLang="en-US" sz="2000" dirty="0">
                <a:latin typeface="Trebuchet MS" panose="020B0703020202090204" pitchFamily="34" charset="0"/>
              </a:rPr>
              <a:t> with the really good recommendations (</a:t>
            </a:r>
            <a:r>
              <a:rPr lang="en-US" altLang="en-US" sz="2000" i="1" dirty="0">
                <a:latin typeface="Trebuchet MS" panose="020B0703020202090204" pitchFamily="34" charset="0"/>
              </a:rPr>
              <a:t>what are they?</a:t>
            </a:r>
            <a:r>
              <a:rPr lang="en-US" altLang="en-US" sz="2000" dirty="0">
                <a:latin typeface="Trebuchet MS" panose="020B0703020202090204" pitchFamily="34" charset="0"/>
              </a:rPr>
              <a:t>)</a:t>
            </a:r>
          </a:p>
          <a:p>
            <a:pPr lvl="1"/>
            <a:r>
              <a:rPr lang="en-US" altLang="en-US" sz="2000" b="1" dirty="0">
                <a:latin typeface="Trebuchet MS" panose="020B0703020202090204" pitchFamily="34" charset="0"/>
              </a:rPr>
              <a:t>ranking</a:t>
            </a:r>
            <a:r>
              <a:rPr lang="en-US" altLang="en-US" sz="2000" dirty="0">
                <a:latin typeface="Trebuchet MS" panose="020B0703020202090204" pitchFamily="34" charset="0"/>
              </a:rPr>
              <a:t> with the correct ranking (</a:t>
            </a:r>
            <a:r>
              <a:rPr lang="en-US" altLang="en-US" sz="2000" i="1" dirty="0">
                <a:latin typeface="Trebuchet MS" panose="020B0703020202090204" pitchFamily="34" charset="0"/>
              </a:rPr>
              <a:t>what is this?</a:t>
            </a:r>
            <a:r>
              <a:rPr lang="en-US" altLang="en-US" sz="2000" dirty="0">
                <a:latin typeface="Trebuchet MS" panose="020B0703020202090204" pitchFamily="34" charset="0"/>
              </a:rPr>
              <a:t>)</a:t>
            </a:r>
          </a:p>
          <a:p>
            <a:pPr lvl="1"/>
            <a:endParaRPr lang="en-US" altLang="en-US" sz="2000" dirty="0">
              <a:latin typeface="Trebuchet MS" panose="020B0703020202090204" pitchFamily="34" charset="0"/>
            </a:endParaRPr>
          </a:p>
        </p:txBody>
      </p:sp>
      <p:sp>
        <p:nvSpPr>
          <p:cNvPr id="35841" name="Slide Number Placeholder 5">
            <a:extLst>
              <a:ext uri="{FF2B5EF4-FFF2-40B4-BE49-F238E27FC236}">
                <a16:creationId xmlns:a16="http://schemas.microsoft.com/office/drawing/2014/main" id="{68A36232-94DC-AC87-BB7F-AE81E1662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it-IT" altLang="en-US" sz="1000"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7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7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171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EA457FF4-42C3-CDC0-EB63-4107A5CF3A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81596" y="-190844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Trebuchet MS" panose="020B0703020202090204" pitchFamily="34" charset="0"/>
              </a:rPr>
              <a:t>Splitting the data</a:t>
            </a:r>
          </a:p>
        </p:txBody>
      </p:sp>
      <p:sp>
        <p:nvSpPr>
          <p:cNvPr id="37889" name="Slide Number Placeholder 4">
            <a:extLst>
              <a:ext uri="{FF2B5EF4-FFF2-40B4-BE49-F238E27FC236}">
                <a16:creationId xmlns:a16="http://schemas.microsoft.com/office/drawing/2014/main" id="{00B64EF0-4087-9973-45CE-64338CF42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457950" y="5870576"/>
            <a:ext cx="2057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it-IT" altLang="en-US" sz="1000">
              <a:latin typeface="Verdana" panose="020B0604030504040204" pitchFamily="34" charset="0"/>
            </a:endParaRPr>
          </a:p>
        </p:txBody>
      </p:sp>
      <p:sp>
        <p:nvSpPr>
          <p:cNvPr id="37891" name="Rectangle 4">
            <a:extLst>
              <a:ext uri="{FF2B5EF4-FFF2-40B4-BE49-F238E27FC236}">
                <a16:creationId xmlns:a16="http://schemas.microsoft.com/office/drawing/2014/main" id="{DF745F04-2BD7-5D1F-0F46-56847A661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1216025"/>
            <a:ext cx="6842125" cy="41767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7892" name="Line 5">
            <a:extLst>
              <a:ext uri="{FF2B5EF4-FFF2-40B4-BE49-F238E27FC236}">
                <a16:creationId xmlns:a16="http://schemas.microsoft.com/office/drawing/2014/main" id="{0A48F691-3643-6CDC-ADEE-7031FD9849D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2988" y="1719263"/>
            <a:ext cx="6842125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R"/>
          </a:p>
        </p:txBody>
      </p:sp>
      <p:sp>
        <p:nvSpPr>
          <p:cNvPr id="37893" name="Line 8">
            <a:extLst>
              <a:ext uri="{FF2B5EF4-FFF2-40B4-BE49-F238E27FC236}">
                <a16:creationId xmlns:a16="http://schemas.microsoft.com/office/drawing/2014/main" id="{74EF0642-DB29-B1EB-7621-1B42DE8DEBA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2988" y="2246313"/>
            <a:ext cx="6842125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R"/>
          </a:p>
        </p:txBody>
      </p:sp>
      <p:sp>
        <p:nvSpPr>
          <p:cNvPr id="37894" name="Line 9">
            <a:extLst>
              <a:ext uri="{FF2B5EF4-FFF2-40B4-BE49-F238E27FC236}">
                <a16:creationId xmlns:a16="http://schemas.microsoft.com/office/drawing/2014/main" id="{D22C4F85-5566-533A-2A9C-7A616392781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2988" y="2774950"/>
            <a:ext cx="6842125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R"/>
          </a:p>
        </p:txBody>
      </p:sp>
      <p:sp>
        <p:nvSpPr>
          <p:cNvPr id="37895" name="Line 10">
            <a:extLst>
              <a:ext uri="{FF2B5EF4-FFF2-40B4-BE49-F238E27FC236}">
                <a16:creationId xmlns:a16="http://schemas.microsoft.com/office/drawing/2014/main" id="{A5C71415-F654-4129-BC33-BD50920DB4C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2988" y="3303588"/>
            <a:ext cx="6842125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R"/>
          </a:p>
        </p:txBody>
      </p:sp>
      <p:sp>
        <p:nvSpPr>
          <p:cNvPr id="37896" name="Line 11">
            <a:extLst>
              <a:ext uri="{FF2B5EF4-FFF2-40B4-BE49-F238E27FC236}">
                <a16:creationId xmlns:a16="http://schemas.microsoft.com/office/drawing/2014/main" id="{97B0177D-F340-C1BF-0E11-DEC8D7B91D7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2988" y="3830638"/>
            <a:ext cx="6842125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R"/>
          </a:p>
        </p:txBody>
      </p:sp>
      <p:sp>
        <p:nvSpPr>
          <p:cNvPr id="37897" name="Line 12">
            <a:extLst>
              <a:ext uri="{FF2B5EF4-FFF2-40B4-BE49-F238E27FC236}">
                <a16:creationId xmlns:a16="http://schemas.microsoft.com/office/drawing/2014/main" id="{1FB1FDDC-A2E3-A2C3-9252-66AFEDFED81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2988" y="4359275"/>
            <a:ext cx="6842125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R"/>
          </a:p>
        </p:txBody>
      </p:sp>
      <p:sp>
        <p:nvSpPr>
          <p:cNvPr id="37898" name="Line 13">
            <a:extLst>
              <a:ext uri="{FF2B5EF4-FFF2-40B4-BE49-F238E27FC236}">
                <a16:creationId xmlns:a16="http://schemas.microsoft.com/office/drawing/2014/main" id="{09B1606D-5C2F-63E3-724B-CEF9A277AD9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2988" y="4887913"/>
            <a:ext cx="6842125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R"/>
          </a:p>
        </p:txBody>
      </p:sp>
      <p:sp>
        <p:nvSpPr>
          <p:cNvPr id="37899" name="Line 14">
            <a:extLst>
              <a:ext uri="{FF2B5EF4-FFF2-40B4-BE49-F238E27FC236}">
                <a16:creationId xmlns:a16="http://schemas.microsoft.com/office/drawing/2014/main" id="{04670293-24BB-38AA-F996-08EAE411DAED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-469107" y="3304382"/>
            <a:ext cx="4176713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R"/>
          </a:p>
        </p:txBody>
      </p:sp>
      <p:sp>
        <p:nvSpPr>
          <p:cNvPr id="37900" name="Line 15">
            <a:extLst>
              <a:ext uri="{FF2B5EF4-FFF2-40B4-BE49-F238E27FC236}">
                <a16:creationId xmlns:a16="http://schemas.microsoft.com/office/drawing/2014/main" id="{4323F848-58FC-DB79-78A5-2BC329E59151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53181" y="3304382"/>
            <a:ext cx="4176713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R"/>
          </a:p>
        </p:txBody>
      </p:sp>
      <p:sp>
        <p:nvSpPr>
          <p:cNvPr id="37901" name="Line 16">
            <a:extLst>
              <a:ext uri="{FF2B5EF4-FFF2-40B4-BE49-F238E27FC236}">
                <a16:creationId xmlns:a16="http://schemas.microsoft.com/office/drawing/2014/main" id="{ED5527B8-CAA4-BE72-5DF6-01183AD6B563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577056" y="3304382"/>
            <a:ext cx="4176713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R"/>
          </a:p>
        </p:txBody>
      </p:sp>
      <p:sp>
        <p:nvSpPr>
          <p:cNvPr id="37902" name="Line 17">
            <a:extLst>
              <a:ext uri="{FF2B5EF4-FFF2-40B4-BE49-F238E27FC236}">
                <a16:creationId xmlns:a16="http://schemas.microsoft.com/office/drawing/2014/main" id="{AD46F964-767F-130E-258B-F204CC6B6766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1100931" y="3304382"/>
            <a:ext cx="4176713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R"/>
          </a:p>
        </p:txBody>
      </p:sp>
      <p:sp>
        <p:nvSpPr>
          <p:cNvPr id="37903" name="Line 18">
            <a:extLst>
              <a:ext uri="{FF2B5EF4-FFF2-40B4-BE49-F238E27FC236}">
                <a16:creationId xmlns:a16="http://schemas.microsoft.com/office/drawing/2014/main" id="{A33E76A8-9A16-DDD9-1AC9-052D125EB5EE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1624806" y="3304382"/>
            <a:ext cx="4176713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R"/>
          </a:p>
        </p:txBody>
      </p:sp>
      <p:sp>
        <p:nvSpPr>
          <p:cNvPr id="37904" name="Line 19">
            <a:extLst>
              <a:ext uri="{FF2B5EF4-FFF2-40B4-BE49-F238E27FC236}">
                <a16:creationId xmlns:a16="http://schemas.microsoft.com/office/drawing/2014/main" id="{2799A0C6-A14D-3394-040F-1F7DA7291597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2148681" y="3304382"/>
            <a:ext cx="4176713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R"/>
          </a:p>
        </p:txBody>
      </p:sp>
      <p:sp>
        <p:nvSpPr>
          <p:cNvPr id="37905" name="Line 20">
            <a:extLst>
              <a:ext uri="{FF2B5EF4-FFF2-40B4-BE49-F238E27FC236}">
                <a16:creationId xmlns:a16="http://schemas.microsoft.com/office/drawing/2014/main" id="{56978FD1-0476-ED9B-F619-46F620290605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2672556" y="3304382"/>
            <a:ext cx="4176713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R"/>
          </a:p>
        </p:txBody>
      </p:sp>
      <p:sp>
        <p:nvSpPr>
          <p:cNvPr id="37906" name="Line 21">
            <a:extLst>
              <a:ext uri="{FF2B5EF4-FFF2-40B4-BE49-F238E27FC236}">
                <a16:creationId xmlns:a16="http://schemas.microsoft.com/office/drawing/2014/main" id="{999B2C09-8FFC-CD9E-590E-80D6B0DC98B3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3196431" y="3304382"/>
            <a:ext cx="4176713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R"/>
          </a:p>
        </p:txBody>
      </p:sp>
      <p:sp>
        <p:nvSpPr>
          <p:cNvPr id="37907" name="Line 22">
            <a:extLst>
              <a:ext uri="{FF2B5EF4-FFF2-40B4-BE49-F238E27FC236}">
                <a16:creationId xmlns:a16="http://schemas.microsoft.com/office/drawing/2014/main" id="{581E682A-39A2-7670-4044-3D1DE8406B04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3720306" y="3304382"/>
            <a:ext cx="4176713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R"/>
          </a:p>
        </p:txBody>
      </p:sp>
      <p:sp>
        <p:nvSpPr>
          <p:cNvPr id="37908" name="Line 23">
            <a:extLst>
              <a:ext uri="{FF2B5EF4-FFF2-40B4-BE49-F238E27FC236}">
                <a16:creationId xmlns:a16="http://schemas.microsoft.com/office/drawing/2014/main" id="{7F42CA91-D7F1-93EF-F86C-C438AA75CEB5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4244181" y="3304382"/>
            <a:ext cx="4176713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R"/>
          </a:p>
        </p:txBody>
      </p:sp>
      <p:sp>
        <p:nvSpPr>
          <p:cNvPr id="37909" name="Line 24">
            <a:extLst>
              <a:ext uri="{FF2B5EF4-FFF2-40B4-BE49-F238E27FC236}">
                <a16:creationId xmlns:a16="http://schemas.microsoft.com/office/drawing/2014/main" id="{DC218907-280D-4BD0-A435-3A1BCB3628F9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4768056" y="3304382"/>
            <a:ext cx="4176713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R"/>
          </a:p>
        </p:txBody>
      </p:sp>
      <p:sp>
        <p:nvSpPr>
          <p:cNvPr id="37910" name="Line 25">
            <a:extLst>
              <a:ext uri="{FF2B5EF4-FFF2-40B4-BE49-F238E27FC236}">
                <a16:creationId xmlns:a16="http://schemas.microsoft.com/office/drawing/2014/main" id="{CAAAC544-4F71-7D38-E70A-F3DF28E27367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5291931" y="3304382"/>
            <a:ext cx="4176713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R"/>
          </a:p>
        </p:txBody>
      </p:sp>
      <p:sp>
        <p:nvSpPr>
          <p:cNvPr id="37911" name="Rectangle 26">
            <a:extLst>
              <a:ext uri="{FF2B5EF4-FFF2-40B4-BE49-F238E27FC236}">
                <a16:creationId xmlns:a16="http://schemas.microsoft.com/office/drawing/2014/main" id="{5EF2E1A2-8F21-5641-D5D2-E574DC31C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5608638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7912" name="Rectangle 27">
            <a:extLst>
              <a:ext uri="{FF2B5EF4-FFF2-40B4-BE49-F238E27FC236}">
                <a16:creationId xmlns:a16="http://schemas.microsoft.com/office/drawing/2014/main" id="{D13E3C7F-8B1C-D65B-3B07-4A599FDBC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775" y="1611313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7913" name="Rectangle 28">
            <a:extLst>
              <a:ext uri="{FF2B5EF4-FFF2-40B4-BE49-F238E27FC236}">
                <a16:creationId xmlns:a16="http://schemas.microsoft.com/office/drawing/2014/main" id="{DA3EC349-E5D6-0F95-8EBA-52F7B30367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75" y="1611313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7914" name="Rectangle 29">
            <a:extLst>
              <a:ext uri="{FF2B5EF4-FFF2-40B4-BE49-F238E27FC236}">
                <a16:creationId xmlns:a16="http://schemas.microsoft.com/office/drawing/2014/main" id="{B369B159-DCDC-ABD8-1162-D9115267B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1611313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7915" name="Rectangle 30">
            <a:extLst>
              <a:ext uri="{FF2B5EF4-FFF2-40B4-BE49-F238E27FC236}">
                <a16:creationId xmlns:a16="http://schemas.microsoft.com/office/drawing/2014/main" id="{A6987A66-31A3-382A-88CD-9A8AE693A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500" y="1611313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7916" name="Rectangle 31">
            <a:extLst>
              <a:ext uri="{FF2B5EF4-FFF2-40B4-BE49-F238E27FC236}">
                <a16:creationId xmlns:a16="http://schemas.microsoft.com/office/drawing/2014/main" id="{4D2B0DB2-A898-333D-7B8E-F85F292B0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4300" y="1611313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7917" name="Rectangle 32">
            <a:extLst>
              <a:ext uri="{FF2B5EF4-FFF2-40B4-BE49-F238E27FC236}">
                <a16:creationId xmlns:a16="http://schemas.microsoft.com/office/drawing/2014/main" id="{84D5D9DB-4E01-1C63-55A8-968784E1F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2151063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7918" name="Rectangle 33">
            <a:extLst>
              <a:ext uri="{FF2B5EF4-FFF2-40B4-BE49-F238E27FC236}">
                <a16:creationId xmlns:a16="http://schemas.microsoft.com/office/drawing/2014/main" id="{F213B6AD-5E35-E098-F5C1-DABB222CCD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2151063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7919" name="Rectangle 34">
            <a:extLst>
              <a:ext uri="{FF2B5EF4-FFF2-40B4-BE49-F238E27FC236}">
                <a16:creationId xmlns:a16="http://schemas.microsoft.com/office/drawing/2014/main" id="{7118AEA9-2BA1-EE65-BC9B-24706B25B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2151063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7920" name="Rectangle 35">
            <a:extLst>
              <a:ext uri="{FF2B5EF4-FFF2-40B4-BE49-F238E27FC236}">
                <a16:creationId xmlns:a16="http://schemas.microsoft.com/office/drawing/2014/main" id="{2A10DC47-7B7C-62EB-2714-4A04E79E9E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2151063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7921" name="Rectangle 36">
            <a:extLst>
              <a:ext uri="{FF2B5EF4-FFF2-40B4-BE49-F238E27FC236}">
                <a16:creationId xmlns:a16="http://schemas.microsoft.com/office/drawing/2014/main" id="{22DA8E53-7D13-B88D-37A9-F6B073979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8900" y="2151063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7922" name="Rectangle 37">
            <a:extLst>
              <a:ext uri="{FF2B5EF4-FFF2-40B4-BE49-F238E27FC236}">
                <a16:creationId xmlns:a16="http://schemas.microsoft.com/office/drawing/2014/main" id="{3DD7249C-AD44-858E-E39A-2DC14ECD8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2655888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7923" name="Rectangle 38">
            <a:extLst>
              <a:ext uri="{FF2B5EF4-FFF2-40B4-BE49-F238E27FC236}">
                <a16:creationId xmlns:a16="http://schemas.microsoft.com/office/drawing/2014/main" id="{65B6E123-2737-006C-2BA3-1760EC699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0475" y="2655888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7924" name="Rectangle 40">
            <a:extLst>
              <a:ext uri="{FF2B5EF4-FFF2-40B4-BE49-F238E27FC236}">
                <a16:creationId xmlns:a16="http://schemas.microsoft.com/office/drawing/2014/main" id="{A6EF9C9E-45F1-1993-39C5-4BDFA7E5F9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438" y="2655888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7925" name="Rectangle 41">
            <a:extLst>
              <a:ext uri="{FF2B5EF4-FFF2-40B4-BE49-F238E27FC236}">
                <a16:creationId xmlns:a16="http://schemas.microsoft.com/office/drawing/2014/main" id="{D0BB4DBA-F6D6-1A8A-F151-A77A0DACA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8900" y="2655888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7926" name="Rectangle 42">
            <a:extLst>
              <a:ext uri="{FF2B5EF4-FFF2-40B4-BE49-F238E27FC236}">
                <a16:creationId xmlns:a16="http://schemas.microsoft.com/office/drawing/2014/main" id="{029CCFD0-EF84-D4AE-A5DD-DCF8F02A94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3197225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7927" name="Rectangle 43">
            <a:extLst>
              <a:ext uri="{FF2B5EF4-FFF2-40B4-BE49-F238E27FC236}">
                <a16:creationId xmlns:a16="http://schemas.microsoft.com/office/drawing/2014/main" id="{EBCFA0EB-6015-9910-B347-2AF145F45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0475" y="3197225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7928" name="Rectangle 44">
            <a:extLst>
              <a:ext uri="{FF2B5EF4-FFF2-40B4-BE49-F238E27FC236}">
                <a16:creationId xmlns:a16="http://schemas.microsoft.com/office/drawing/2014/main" id="{6B9E603C-FB74-89F4-2960-8C4C36E4D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3197225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7929" name="Rectangle 45">
            <a:extLst>
              <a:ext uri="{FF2B5EF4-FFF2-40B4-BE49-F238E27FC236}">
                <a16:creationId xmlns:a16="http://schemas.microsoft.com/office/drawing/2014/main" id="{D8219503-BF3D-8FD3-EDAB-7021C8FC2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2100" y="3197225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7930" name="Rectangle 46">
            <a:extLst>
              <a:ext uri="{FF2B5EF4-FFF2-40B4-BE49-F238E27FC236}">
                <a16:creationId xmlns:a16="http://schemas.microsoft.com/office/drawing/2014/main" id="{CA44393E-E111-CD73-0BC6-CD245AD65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438" y="3197225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7931" name="Rectangle 47">
            <a:extLst>
              <a:ext uri="{FF2B5EF4-FFF2-40B4-BE49-F238E27FC236}">
                <a16:creationId xmlns:a16="http://schemas.microsoft.com/office/drawing/2014/main" id="{5B717DEC-C552-9084-F78F-D831F1370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775" y="3722688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7932" name="Rectangle 49">
            <a:extLst>
              <a:ext uri="{FF2B5EF4-FFF2-40B4-BE49-F238E27FC236}">
                <a16:creationId xmlns:a16="http://schemas.microsoft.com/office/drawing/2014/main" id="{528BE765-C5BC-045D-33BE-196ABF4E9B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3722688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7933" name="Rectangle 50">
            <a:extLst>
              <a:ext uri="{FF2B5EF4-FFF2-40B4-BE49-F238E27FC236}">
                <a16:creationId xmlns:a16="http://schemas.microsoft.com/office/drawing/2014/main" id="{169F0466-DD9B-4832-4498-9591F30CF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500" y="3722688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7934" name="Rectangle 51">
            <a:extLst>
              <a:ext uri="{FF2B5EF4-FFF2-40B4-BE49-F238E27FC236}">
                <a16:creationId xmlns:a16="http://schemas.microsoft.com/office/drawing/2014/main" id="{167D89B2-75DA-8F46-B4B2-8D57DF352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4300" y="3722688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7935" name="Rectangle 52">
            <a:extLst>
              <a:ext uri="{FF2B5EF4-FFF2-40B4-BE49-F238E27FC236}">
                <a16:creationId xmlns:a16="http://schemas.microsoft.com/office/drawing/2014/main" id="{A0842792-D198-DE72-7F7F-6345BF365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4240213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7936" name="Rectangle 53">
            <a:extLst>
              <a:ext uri="{FF2B5EF4-FFF2-40B4-BE49-F238E27FC236}">
                <a16:creationId xmlns:a16="http://schemas.microsoft.com/office/drawing/2014/main" id="{2F83B0FF-A248-15EA-7E1A-6A62A29D05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4240213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7937" name="Rectangle 54">
            <a:extLst>
              <a:ext uri="{FF2B5EF4-FFF2-40B4-BE49-F238E27FC236}">
                <a16:creationId xmlns:a16="http://schemas.microsoft.com/office/drawing/2014/main" id="{30C8AE6A-D0FF-A819-3958-C3A6C6AAB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4240213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7938" name="Rectangle 55">
            <a:extLst>
              <a:ext uri="{FF2B5EF4-FFF2-40B4-BE49-F238E27FC236}">
                <a16:creationId xmlns:a16="http://schemas.microsoft.com/office/drawing/2014/main" id="{14E4753E-2158-929B-EB31-22B68F20D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4240213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7939" name="Rectangle 56">
            <a:extLst>
              <a:ext uri="{FF2B5EF4-FFF2-40B4-BE49-F238E27FC236}">
                <a16:creationId xmlns:a16="http://schemas.microsoft.com/office/drawing/2014/main" id="{2FBDC8BC-ACF2-2828-26A8-2B3B7B28CE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8900" y="4240213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7940" name="Rectangle 57">
            <a:extLst>
              <a:ext uri="{FF2B5EF4-FFF2-40B4-BE49-F238E27FC236}">
                <a16:creationId xmlns:a16="http://schemas.microsoft.com/office/drawing/2014/main" id="{404E4CF8-1DB8-5038-0A47-BDC7D9132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4743450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7941" name="Rectangle 59">
            <a:extLst>
              <a:ext uri="{FF2B5EF4-FFF2-40B4-BE49-F238E27FC236}">
                <a16:creationId xmlns:a16="http://schemas.microsoft.com/office/drawing/2014/main" id="{30C69F3A-3A92-3E39-458C-C20A2C25D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2675" y="4743450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7942" name="Rectangle 60">
            <a:extLst>
              <a:ext uri="{FF2B5EF4-FFF2-40B4-BE49-F238E27FC236}">
                <a16:creationId xmlns:a16="http://schemas.microsoft.com/office/drawing/2014/main" id="{EA2C62FA-792F-7E66-ACBD-4CFBAF6E5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438" y="4743450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7943" name="Rectangle 61">
            <a:extLst>
              <a:ext uri="{FF2B5EF4-FFF2-40B4-BE49-F238E27FC236}">
                <a16:creationId xmlns:a16="http://schemas.microsoft.com/office/drawing/2014/main" id="{4CAD533B-725D-6427-0BFB-71B78D79C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8900" y="4743450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7944" name="Rectangle 62">
            <a:extLst>
              <a:ext uri="{FF2B5EF4-FFF2-40B4-BE49-F238E27FC236}">
                <a16:creationId xmlns:a16="http://schemas.microsoft.com/office/drawing/2014/main" id="{5652003C-E60D-4E44-98DF-743EBA029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5967413"/>
            <a:ext cx="2159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7945" name="Rectangle 63">
            <a:extLst>
              <a:ext uri="{FF2B5EF4-FFF2-40B4-BE49-F238E27FC236}">
                <a16:creationId xmlns:a16="http://schemas.microsoft.com/office/drawing/2014/main" id="{7DA7C2D3-C2AF-570F-337A-DB037D8E30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1635125"/>
            <a:ext cx="2159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7946" name="Rectangle 65">
            <a:extLst>
              <a:ext uri="{FF2B5EF4-FFF2-40B4-BE49-F238E27FC236}">
                <a16:creationId xmlns:a16="http://schemas.microsoft.com/office/drawing/2014/main" id="{A5B9305B-3AD8-8A69-16A4-3F9F18683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3450" y="1635125"/>
            <a:ext cx="2159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7947" name="Rectangle 66">
            <a:extLst>
              <a:ext uri="{FF2B5EF4-FFF2-40B4-BE49-F238E27FC236}">
                <a16:creationId xmlns:a16="http://schemas.microsoft.com/office/drawing/2014/main" id="{604A5303-541D-3F54-DF54-6C4568752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1635125"/>
            <a:ext cx="2159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7948" name="Rectangle 68">
            <a:extLst>
              <a:ext uri="{FF2B5EF4-FFF2-40B4-BE49-F238E27FC236}">
                <a16:creationId xmlns:a16="http://schemas.microsoft.com/office/drawing/2014/main" id="{815B3472-FC87-D8BA-9AEA-1C1BD6D6A0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588" y="2151063"/>
            <a:ext cx="2159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7949" name="Rectangle 70">
            <a:extLst>
              <a:ext uri="{FF2B5EF4-FFF2-40B4-BE49-F238E27FC236}">
                <a16:creationId xmlns:a16="http://schemas.microsoft.com/office/drawing/2014/main" id="{8AF8E412-E3C6-CEBF-4DA0-A79FBF89A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2151063"/>
            <a:ext cx="2159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7950" name="Rectangle 71">
            <a:extLst>
              <a:ext uri="{FF2B5EF4-FFF2-40B4-BE49-F238E27FC236}">
                <a16:creationId xmlns:a16="http://schemas.microsoft.com/office/drawing/2014/main" id="{605E6550-6989-FB54-6766-FAA14DE50A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2655888"/>
            <a:ext cx="2159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7951" name="Rectangle 73">
            <a:extLst>
              <a:ext uri="{FF2B5EF4-FFF2-40B4-BE49-F238E27FC236}">
                <a16:creationId xmlns:a16="http://schemas.microsoft.com/office/drawing/2014/main" id="{F8B802AB-89CB-E8CE-0F42-6C4E1DD81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3450" y="2655888"/>
            <a:ext cx="2159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7952" name="Rectangle 74">
            <a:extLst>
              <a:ext uri="{FF2B5EF4-FFF2-40B4-BE49-F238E27FC236}">
                <a16:creationId xmlns:a16="http://schemas.microsoft.com/office/drawing/2014/main" id="{2A0EBEBA-959E-0A73-5B54-56AF847CAF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2655888"/>
            <a:ext cx="2159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7953" name="Rectangle 76">
            <a:extLst>
              <a:ext uri="{FF2B5EF4-FFF2-40B4-BE49-F238E27FC236}">
                <a16:creationId xmlns:a16="http://schemas.microsoft.com/office/drawing/2014/main" id="{2B41EBE2-81DE-2708-3BFB-1A02B9CC8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588" y="3197225"/>
            <a:ext cx="2159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7954" name="Rectangle 77">
            <a:extLst>
              <a:ext uri="{FF2B5EF4-FFF2-40B4-BE49-F238E27FC236}">
                <a16:creationId xmlns:a16="http://schemas.microsoft.com/office/drawing/2014/main" id="{3976171D-739C-04B5-A9F3-BE9A8B9E1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3450" y="3197225"/>
            <a:ext cx="2159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7955" name="Rectangle 80">
            <a:extLst>
              <a:ext uri="{FF2B5EF4-FFF2-40B4-BE49-F238E27FC236}">
                <a16:creationId xmlns:a16="http://schemas.microsoft.com/office/drawing/2014/main" id="{C9A7BD8E-F33A-62BE-62EA-33AA48EE1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588" y="3702050"/>
            <a:ext cx="2159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7956" name="Rectangle 82">
            <a:extLst>
              <a:ext uri="{FF2B5EF4-FFF2-40B4-BE49-F238E27FC236}">
                <a16:creationId xmlns:a16="http://schemas.microsoft.com/office/drawing/2014/main" id="{CE24F01D-448A-9327-15AB-BBE9756A1C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3702050"/>
            <a:ext cx="2159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7957" name="Rectangle 85">
            <a:extLst>
              <a:ext uri="{FF2B5EF4-FFF2-40B4-BE49-F238E27FC236}">
                <a16:creationId xmlns:a16="http://schemas.microsoft.com/office/drawing/2014/main" id="{4DB45382-CFF3-B451-8E2E-679E2F528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3450" y="4240213"/>
            <a:ext cx="2159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7958" name="Rectangle 86">
            <a:extLst>
              <a:ext uri="{FF2B5EF4-FFF2-40B4-BE49-F238E27FC236}">
                <a16:creationId xmlns:a16="http://schemas.microsoft.com/office/drawing/2014/main" id="{C00CE7E9-131C-CC76-29AD-78D1AB399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4240213"/>
            <a:ext cx="2159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7959" name="Rectangle 87">
            <a:extLst>
              <a:ext uri="{FF2B5EF4-FFF2-40B4-BE49-F238E27FC236}">
                <a16:creationId xmlns:a16="http://schemas.microsoft.com/office/drawing/2014/main" id="{984AA2AA-E1D3-9DAB-7A57-32BBDB4AF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4756150"/>
            <a:ext cx="2159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7960" name="Rectangle 88">
            <a:extLst>
              <a:ext uri="{FF2B5EF4-FFF2-40B4-BE49-F238E27FC236}">
                <a16:creationId xmlns:a16="http://schemas.microsoft.com/office/drawing/2014/main" id="{6F431F6A-067C-8E8A-780B-0C008B90C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588" y="4756150"/>
            <a:ext cx="2159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7961" name="Rectangle 90">
            <a:extLst>
              <a:ext uri="{FF2B5EF4-FFF2-40B4-BE49-F238E27FC236}">
                <a16:creationId xmlns:a16="http://schemas.microsoft.com/office/drawing/2014/main" id="{1AC46FC5-EDF4-A7AA-E74A-99038A2A22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4756150"/>
            <a:ext cx="2159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7962" name="Text Box 91">
            <a:extLst>
              <a:ext uri="{FF2B5EF4-FFF2-40B4-BE49-F238E27FC236}">
                <a16:creationId xmlns:a16="http://schemas.microsoft.com/office/drawing/2014/main" id="{9EAFA67B-44D6-E540-1971-C778A6887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5464175"/>
            <a:ext cx="1152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train</a:t>
            </a:r>
          </a:p>
        </p:txBody>
      </p:sp>
      <p:sp>
        <p:nvSpPr>
          <p:cNvPr id="37963" name="Text Box 92">
            <a:extLst>
              <a:ext uri="{FF2B5EF4-FFF2-40B4-BE49-F238E27FC236}">
                <a16:creationId xmlns:a16="http://schemas.microsoft.com/office/drawing/2014/main" id="{4BF024E6-8E37-987B-C75E-B83A4EC6CA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5799138"/>
            <a:ext cx="1152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</a:rPr>
              <a:t>test</a:t>
            </a:r>
          </a:p>
        </p:txBody>
      </p:sp>
      <p:sp>
        <p:nvSpPr>
          <p:cNvPr id="1125469" name="Text Box 93">
            <a:extLst>
              <a:ext uri="{FF2B5EF4-FFF2-40B4-BE49-F238E27FC236}">
                <a16:creationId xmlns:a16="http://schemas.microsoft.com/office/drawing/2014/main" id="{E63ACB13-FAAF-BBA8-A2A2-FB3E623C2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4800" y="719138"/>
            <a:ext cx="28448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It does not work</a:t>
            </a:r>
          </a:p>
        </p:txBody>
      </p:sp>
      <p:sp>
        <p:nvSpPr>
          <p:cNvPr id="37965" name="Text Box 94">
            <a:extLst>
              <a:ext uri="{FF2B5EF4-FFF2-40B4-BE49-F238E27FC236}">
                <a16:creationId xmlns:a16="http://schemas.microsoft.com/office/drawing/2014/main" id="{138CC89C-544C-1EFB-9FBA-30FEF2E9B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685800"/>
            <a:ext cx="1152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items</a:t>
            </a:r>
          </a:p>
        </p:txBody>
      </p:sp>
      <p:sp>
        <p:nvSpPr>
          <p:cNvPr id="37966" name="Text Box 95">
            <a:extLst>
              <a:ext uri="{FF2B5EF4-FFF2-40B4-BE49-F238E27FC236}">
                <a16:creationId xmlns:a16="http://schemas.microsoft.com/office/drawing/2014/main" id="{BE2CD223-C240-2752-F080-002E1B33CF1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61925" y="3074988"/>
            <a:ext cx="1152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users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5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546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1095FBB9-C129-E1C5-998D-5C4DD1D662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59000" y="-286545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Trebuchet MS" panose="020B0703020202090204" pitchFamily="34" charset="0"/>
              </a:rPr>
              <a:t>Splitting the data</a:t>
            </a:r>
          </a:p>
        </p:txBody>
      </p:sp>
      <p:sp>
        <p:nvSpPr>
          <p:cNvPr id="39937" name="Slide Number Placeholder 4">
            <a:extLst>
              <a:ext uri="{FF2B5EF4-FFF2-40B4-BE49-F238E27FC236}">
                <a16:creationId xmlns:a16="http://schemas.microsoft.com/office/drawing/2014/main" id="{DDDE6975-5DC8-1648-9D36-07AFDAF04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470650" y="6248400"/>
            <a:ext cx="2057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it-IT" altLang="en-US" sz="1000" dirty="0">
              <a:latin typeface="Verdana" panose="020B0604030504040204" pitchFamily="34" charset="0"/>
            </a:endParaRP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2784FEAA-A3E3-F30A-6419-E8C65F197C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1208087"/>
            <a:ext cx="6842125" cy="41767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9940" name="Line 4">
            <a:extLst>
              <a:ext uri="{FF2B5EF4-FFF2-40B4-BE49-F238E27FC236}">
                <a16:creationId xmlns:a16="http://schemas.microsoft.com/office/drawing/2014/main" id="{B109995B-5C80-9472-7B73-9A55CB04318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2988" y="1711325"/>
            <a:ext cx="6842125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R"/>
          </a:p>
        </p:txBody>
      </p:sp>
      <p:sp>
        <p:nvSpPr>
          <p:cNvPr id="39941" name="Line 5">
            <a:extLst>
              <a:ext uri="{FF2B5EF4-FFF2-40B4-BE49-F238E27FC236}">
                <a16:creationId xmlns:a16="http://schemas.microsoft.com/office/drawing/2014/main" id="{0CA3E9E2-4A61-B23D-B585-7D1D3ECDA89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2988" y="2238375"/>
            <a:ext cx="6842125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R"/>
          </a:p>
        </p:txBody>
      </p:sp>
      <p:sp>
        <p:nvSpPr>
          <p:cNvPr id="39942" name="Line 6">
            <a:extLst>
              <a:ext uri="{FF2B5EF4-FFF2-40B4-BE49-F238E27FC236}">
                <a16:creationId xmlns:a16="http://schemas.microsoft.com/office/drawing/2014/main" id="{962B995F-3F2D-BC78-65CD-34DC66CC8FEB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2988" y="2767012"/>
            <a:ext cx="6842125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R"/>
          </a:p>
        </p:txBody>
      </p:sp>
      <p:sp>
        <p:nvSpPr>
          <p:cNvPr id="39943" name="Line 7">
            <a:extLst>
              <a:ext uri="{FF2B5EF4-FFF2-40B4-BE49-F238E27FC236}">
                <a16:creationId xmlns:a16="http://schemas.microsoft.com/office/drawing/2014/main" id="{E4E93B3D-7E50-94F4-A0FE-0EF82B9860D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2988" y="3295650"/>
            <a:ext cx="6842125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R"/>
          </a:p>
        </p:txBody>
      </p:sp>
      <p:sp>
        <p:nvSpPr>
          <p:cNvPr id="39944" name="Line 8">
            <a:extLst>
              <a:ext uri="{FF2B5EF4-FFF2-40B4-BE49-F238E27FC236}">
                <a16:creationId xmlns:a16="http://schemas.microsoft.com/office/drawing/2014/main" id="{F574C680-0C36-F04F-F5B4-8BE78B35C70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2988" y="3822700"/>
            <a:ext cx="6842125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R"/>
          </a:p>
        </p:txBody>
      </p:sp>
      <p:sp>
        <p:nvSpPr>
          <p:cNvPr id="39945" name="Line 9">
            <a:extLst>
              <a:ext uri="{FF2B5EF4-FFF2-40B4-BE49-F238E27FC236}">
                <a16:creationId xmlns:a16="http://schemas.microsoft.com/office/drawing/2014/main" id="{EB84F626-08C5-C8F2-3B57-CC7B2AEF06E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2988" y="4351337"/>
            <a:ext cx="6842125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R"/>
          </a:p>
        </p:txBody>
      </p:sp>
      <p:sp>
        <p:nvSpPr>
          <p:cNvPr id="39946" name="Line 10">
            <a:extLst>
              <a:ext uri="{FF2B5EF4-FFF2-40B4-BE49-F238E27FC236}">
                <a16:creationId xmlns:a16="http://schemas.microsoft.com/office/drawing/2014/main" id="{11EB8BC5-A03F-CA45-217C-7630E27A48A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2988" y="4879975"/>
            <a:ext cx="6842125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R"/>
          </a:p>
        </p:txBody>
      </p:sp>
      <p:sp>
        <p:nvSpPr>
          <p:cNvPr id="39947" name="Line 11">
            <a:extLst>
              <a:ext uri="{FF2B5EF4-FFF2-40B4-BE49-F238E27FC236}">
                <a16:creationId xmlns:a16="http://schemas.microsoft.com/office/drawing/2014/main" id="{9E3CD922-BEC9-F3B8-0357-5A08849AD03C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-469107" y="3296444"/>
            <a:ext cx="4176713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R"/>
          </a:p>
        </p:txBody>
      </p:sp>
      <p:sp>
        <p:nvSpPr>
          <p:cNvPr id="39948" name="Line 12">
            <a:extLst>
              <a:ext uri="{FF2B5EF4-FFF2-40B4-BE49-F238E27FC236}">
                <a16:creationId xmlns:a16="http://schemas.microsoft.com/office/drawing/2014/main" id="{0335037F-03F0-1EA7-9178-596253371AFC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53181" y="3296444"/>
            <a:ext cx="4176713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R"/>
          </a:p>
        </p:txBody>
      </p:sp>
      <p:sp>
        <p:nvSpPr>
          <p:cNvPr id="39949" name="Line 13">
            <a:extLst>
              <a:ext uri="{FF2B5EF4-FFF2-40B4-BE49-F238E27FC236}">
                <a16:creationId xmlns:a16="http://schemas.microsoft.com/office/drawing/2014/main" id="{74FB72CB-9613-AE08-57D7-9CF73FC3F3F3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577056" y="3296444"/>
            <a:ext cx="4176713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R"/>
          </a:p>
        </p:txBody>
      </p:sp>
      <p:sp>
        <p:nvSpPr>
          <p:cNvPr id="39950" name="Line 14">
            <a:extLst>
              <a:ext uri="{FF2B5EF4-FFF2-40B4-BE49-F238E27FC236}">
                <a16:creationId xmlns:a16="http://schemas.microsoft.com/office/drawing/2014/main" id="{6A1AA7C1-3079-6AAB-23EC-6662E4FCEE44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1100931" y="3296444"/>
            <a:ext cx="4176713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R"/>
          </a:p>
        </p:txBody>
      </p:sp>
      <p:sp>
        <p:nvSpPr>
          <p:cNvPr id="39951" name="Line 15">
            <a:extLst>
              <a:ext uri="{FF2B5EF4-FFF2-40B4-BE49-F238E27FC236}">
                <a16:creationId xmlns:a16="http://schemas.microsoft.com/office/drawing/2014/main" id="{1FB0287F-46AB-6E84-9C80-818040B862EB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1624806" y="3296444"/>
            <a:ext cx="4176713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R"/>
          </a:p>
        </p:txBody>
      </p:sp>
      <p:sp>
        <p:nvSpPr>
          <p:cNvPr id="39952" name="Line 16">
            <a:extLst>
              <a:ext uri="{FF2B5EF4-FFF2-40B4-BE49-F238E27FC236}">
                <a16:creationId xmlns:a16="http://schemas.microsoft.com/office/drawing/2014/main" id="{B52E8891-9303-7713-25F5-B5F85A7E22CC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2148681" y="3296444"/>
            <a:ext cx="4176713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R"/>
          </a:p>
        </p:txBody>
      </p:sp>
      <p:sp>
        <p:nvSpPr>
          <p:cNvPr id="39953" name="Line 17">
            <a:extLst>
              <a:ext uri="{FF2B5EF4-FFF2-40B4-BE49-F238E27FC236}">
                <a16:creationId xmlns:a16="http://schemas.microsoft.com/office/drawing/2014/main" id="{B691C047-CCAD-4FF8-F9EB-F366FF0CEBD9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2672556" y="3296444"/>
            <a:ext cx="4176713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R"/>
          </a:p>
        </p:txBody>
      </p:sp>
      <p:sp>
        <p:nvSpPr>
          <p:cNvPr id="39954" name="Line 18">
            <a:extLst>
              <a:ext uri="{FF2B5EF4-FFF2-40B4-BE49-F238E27FC236}">
                <a16:creationId xmlns:a16="http://schemas.microsoft.com/office/drawing/2014/main" id="{6ED99B44-5ED6-552D-8B13-8D48A2F0AF49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3196431" y="3296444"/>
            <a:ext cx="4176713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R"/>
          </a:p>
        </p:txBody>
      </p:sp>
      <p:sp>
        <p:nvSpPr>
          <p:cNvPr id="39955" name="Line 19">
            <a:extLst>
              <a:ext uri="{FF2B5EF4-FFF2-40B4-BE49-F238E27FC236}">
                <a16:creationId xmlns:a16="http://schemas.microsoft.com/office/drawing/2014/main" id="{FE754D9E-AD4E-6B6A-492B-F76A0FC1CDAD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3720306" y="3296444"/>
            <a:ext cx="4176713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R"/>
          </a:p>
        </p:txBody>
      </p:sp>
      <p:sp>
        <p:nvSpPr>
          <p:cNvPr id="39956" name="Line 20">
            <a:extLst>
              <a:ext uri="{FF2B5EF4-FFF2-40B4-BE49-F238E27FC236}">
                <a16:creationId xmlns:a16="http://schemas.microsoft.com/office/drawing/2014/main" id="{55253D4D-55AB-6591-73F0-01B38BFE10A7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4244181" y="3296444"/>
            <a:ext cx="4176713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R"/>
          </a:p>
        </p:txBody>
      </p:sp>
      <p:sp>
        <p:nvSpPr>
          <p:cNvPr id="39957" name="Line 21">
            <a:extLst>
              <a:ext uri="{FF2B5EF4-FFF2-40B4-BE49-F238E27FC236}">
                <a16:creationId xmlns:a16="http://schemas.microsoft.com/office/drawing/2014/main" id="{8D039A01-5AE0-61F4-755B-610A6FF1571F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4768056" y="3296444"/>
            <a:ext cx="4176713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R"/>
          </a:p>
        </p:txBody>
      </p:sp>
      <p:sp>
        <p:nvSpPr>
          <p:cNvPr id="39958" name="Line 22">
            <a:extLst>
              <a:ext uri="{FF2B5EF4-FFF2-40B4-BE49-F238E27FC236}">
                <a16:creationId xmlns:a16="http://schemas.microsoft.com/office/drawing/2014/main" id="{59EBBE21-B36C-A412-C897-EEA73763BC54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5291931" y="3296444"/>
            <a:ext cx="4176713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R"/>
          </a:p>
        </p:txBody>
      </p:sp>
      <p:sp>
        <p:nvSpPr>
          <p:cNvPr id="39959" name="Rectangle 23">
            <a:extLst>
              <a:ext uri="{FF2B5EF4-FFF2-40B4-BE49-F238E27FC236}">
                <a16:creationId xmlns:a16="http://schemas.microsoft.com/office/drawing/2014/main" id="{4CAEF765-C1AA-F216-1753-C8031004CD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5600700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9960" name="Rectangle 24">
            <a:extLst>
              <a:ext uri="{FF2B5EF4-FFF2-40B4-BE49-F238E27FC236}">
                <a16:creationId xmlns:a16="http://schemas.microsoft.com/office/drawing/2014/main" id="{568165FB-6BF3-BB20-C715-6438CDF02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775" y="1603375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9961" name="Rectangle 25">
            <a:extLst>
              <a:ext uri="{FF2B5EF4-FFF2-40B4-BE49-F238E27FC236}">
                <a16:creationId xmlns:a16="http://schemas.microsoft.com/office/drawing/2014/main" id="{237DF5BA-147A-56BB-1679-AA814CD5E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75" y="1603375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9962" name="Rectangle 26">
            <a:extLst>
              <a:ext uri="{FF2B5EF4-FFF2-40B4-BE49-F238E27FC236}">
                <a16:creationId xmlns:a16="http://schemas.microsoft.com/office/drawing/2014/main" id="{182DA269-1076-60BB-4363-F7203B737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1603375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9963" name="Rectangle 27">
            <a:extLst>
              <a:ext uri="{FF2B5EF4-FFF2-40B4-BE49-F238E27FC236}">
                <a16:creationId xmlns:a16="http://schemas.microsoft.com/office/drawing/2014/main" id="{B0DB88D3-FCCE-99E8-D23C-1256AA34E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500" y="1603375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9964" name="Rectangle 28">
            <a:extLst>
              <a:ext uri="{FF2B5EF4-FFF2-40B4-BE49-F238E27FC236}">
                <a16:creationId xmlns:a16="http://schemas.microsoft.com/office/drawing/2014/main" id="{4C0752FF-870D-49C9-C5FF-C6394BB18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4300" y="1603375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9965" name="Rectangle 29">
            <a:extLst>
              <a:ext uri="{FF2B5EF4-FFF2-40B4-BE49-F238E27FC236}">
                <a16:creationId xmlns:a16="http://schemas.microsoft.com/office/drawing/2014/main" id="{9DCAF91F-3286-D365-B442-D148CAE56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2143125"/>
            <a:ext cx="2159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9966" name="Rectangle 30">
            <a:extLst>
              <a:ext uri="{FF2B5EF4-FFF2-40B4-BE49-F238E27FC236}">
                <a16:creationId xmlns:a16="http://schemas.microsoft.com/office/drawing/2014/main" id="{2CF3098E-3937-CE2C-C9CC-D09EF45DF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2143125"/>
            <a:ext cx="2159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9967" name="Rectangle 31">
            <a:extLst>
              <a:ext uri="{FF2B5EF4-FFF2-40B4-BE49-F238E27FC236}">
                <a16:creationId xmlns:a16="http://schemas.microsoft.com/office/drawing/2014/main" id="{EE7538C4-9B96-CCE0-F51D-9259E2736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2143125"/>
            <a:ext cx="2159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9968" name="Rectangle 32">
            <a:extLst>
              <a:ext uri="{FF2B5EF4-FFF2-40B4-BE49-F238E27FC236}">
                <a16:creationId xmlns:a16="http://schemas.microsoft.com/office/drawing/2014/main" id="{06D3F924-C47D-5556-B531-617F7BC8DF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2143125"/>
            <a:ext cx="2159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9969" name="Rectangle 33">
            <a:extLst>
              <a:ext uri="{FF2B5EF4-FFF2-40B4-BE49-F238E27FC236}">
                <a16:creationId xmlns:a16="http://schemas.microsoft.com/office/drawing/2014/main" id="{4572D80B-FF14-F34D-0B2C-EC5D5C94A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8900" y="2143125"/>
            <a:ext cx="2159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9970" name="Rectangle 34">
            <a:extLst>
              <a:ext uri="{FF2B5EF4-FFF2-40B4-BE49-F238E27FC236}">
                <a16:creationId xmlns:a16="http://schemas.microsoft.com/office/drawing/2014/main" id="{00B1EEE0-6668-1249-B3E8-E08E2D959C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2647950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9971" name="Rectangle 35">
            <a:extLst>
              <a:ext uri="{FF2B5EF4-FFF2-40B4-BE49-F238E27FC236}">
                <a16:creationId xmlns:a16="http://schemas.microsoft.com/office/drawing/2014/main" id="{1D4FE3C7-AA2B-6B1D-B09B-B5D4DBAA37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0475" y="2647950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9972" name="Rectangle 36">
            <a:extLst>
              <a:ext uri="{FF2B5EF4-FFF2-40B4-BE49-F238E27FC236}">
                <a16:creationId xmlns:a16="http://schemas.microsoft.com/office/drawing/2014/main" id="{EB9A4111-CD16-D36E-0BB0-32F562D5A5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438" y="2647950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9973" name="Rectangle 37">
            <a:extLst>
              <a:ext uri="{FF2B5EF4-FFF2-40B4-BE49-F238E27FC236}">
                <a16:creationId xmlns:a16="http://schemas.microsoft.com/office/drawing/2014/main" id="{CA292D52-F5C2-FA54-0852-0CED86BC2B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8900" y="2647950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9974" name="Rectangle 38">
            <a:extLst>
              <a:ext uri="{FF2B5EF4-FFF2-40B4-BE49-F238E27FC236}">
                <a16:creationId xmlns:a16="http://schemas.microsoft.com/office/drawing/2014/main" id="{FFB0B25D-6A81-518C-D24A-693ED28C8A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3189287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9975" name="Rectangle 39">
            <a:extLst>
              <a:ext uri="{FF2B5EF4-FFF2-40B4-BE49-F238E27FC236}">
                <a16:creationId xmlns:a16="http://schemas.microsoft.com/office/drawing/2014/main" id="{AA435D77-210B-B5F5-890B-158D0CC958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0475" y="3189287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9976" name="Rectangle 40">
            <a:extLst>
              <a:ext uri="{FF2B5EF4-FFF2-40B4-BE49-F238E27FC236}">
                <a16:creationId xmlns:a16="http://schemas.microsoft.com/office/drawing/2014/main" id="{CFD01774-FF97-E18F-7E6D-D157A547E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3189287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9977" name="Rectangle 41">
            <a:extLst>
              <a:ext uri="{FF2B5EF4-FFF2-40B4-BE49-F238E27FC236}">
                <a16:creationId xmlns:a16="http://schemas.microsoft.com/office/drawing/2014/main" id="{EC57F4A6-E6D1-77B2-DB33-85F2C0366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2100" y="3189287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9978" name="Rectangle 42">
            <a:extLst>
              <a:ext uri="{FF2B5EF4-FFF2-40B4-BE49-F238E27FC236}">
                <a16:creationId xmlns:a16="http://schemas.microsoft.com/office/drawing/2014/main" id="{5A50873D-E1F4-9529-C7E7-1F2CA11088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438" y="3189287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9979" name="Rectangle 43">
            <a:extLst>
              <a:ext uri="{FF2B5EF4-FFF2-40B4-BE49-F238E27FC236}">
                <a16:creationId xmlns:a16="http://schemas.microsoft.com/office/drawing/2014/main" id="{0A502520-D957-380E-3AD1-D46346CBC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775" y="3714750"/>
            <a:ext cx="2159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9980" name="Rectangle 44">
            <a:extLst>
              <a:ext uri="{FF2B5EF4-FFF2-40B4-BE49-F238E27FC236}">
                <a16:creationId xmlns:a16="http://schemas.microsoft.com/office/drawing/2014/main" id="{CF221AD6-CA48-7741-3392-9C1EDAA822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3714750"/>
            <a:ext cx="2159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9981" name="Rectangle 45">
            <a:extLst>
              <a:ext uri="{FF2B5EF4-FFF2-40B4-BE49-F238E27FC236}">
                <a16:creationId xmlns:a16="http://schemas.microsoft.com/office/drawing/2014/main" id="{9D01E4A8-0D13-0944-3078-490F29812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500" y="3714750"/>
            <a:ext cx="2159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9982" name="Rectangle 46">
            <a:extLst>
              <a:ext uri="{FF2B5EF4-FFF2-40B4-BE49-F238E27FC236}">
                <a16:creationId xmlns:a16="http://schemas.microsoft.com/office/drawing/2014/main" id="{5D058E5E-D596-3F4A-028F-3D771A523C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4300" y="3714750"/>
            <a:ext cx="2159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9983" name="Rectangle 47">
            <a:extLst>
              <a:ext uri="{FF2B5EF4-FFF2-40B4-BE49-F238E27FC236}">
                <a16:creationId xmlns:a16="http://schemas.microsoft.com/office/drawing/2014/main" id="{21B8A8B3-21E8-D35E-F087-783D659A3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4232275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9984" name="Rectangle 48">
            <a:extLst>
              <a:ext uri="{FF2B5EF4-FFF2-40B4-BE49-F238E27FC236}">
                <a16:creationId xmlns:a16="http://schemas.microsoft.com/office/drawing/2014/main" id="{046DB85A-CEA7-6BDF-51E4-2D9F02DB1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4232275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9985" name="Rectangle 49">
            <a:extLst>
              <a:ext uri="{FF2B5EF4-FFF2-40B4-BE49-F238E27FC236}">
                <a16:creationId xmlns:a16="http://schemas.microsoft.com/office/drawing/2014/main" id="{8FD93186-8D8E-97B8-4B6A-A6AE9B636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4232275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9986" name="Rectangle 50">
            <a:extLst>
              <a:ext uri="{FF2B5EF4-FFF2-40B4-BE49-F238E27FC236}">
                <a16:creationId xmlns:a16="http://schemas.microsoft.com/office/drawing/2014/main" id="{699D3923-0504-31B7-899C-BB855F5D9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4232275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9987" name="Rectangle 51">
            <a:extLst>
              <a:ext uri="{FF2B5EF4-FFF2-40B4-BE49-F238E27FC236}">
                <a16:creationId xmlns:a16="http://schemas.microsoft.com/office/drawing/2014/main" id="{317A4215-C9D0-B224-8116-54303B110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8900" y="4232275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9988" name="Rectangle 52">
            <a:extLst>
              <a:ext uri="{FF2B5EF4-FFF2-40B4-BE49-F238E27FC236}">
                <a16:creationId xmlns:a16="http://schemas.microsoft.com/office/drawing/2014/main" id="{1DB8607A-D8CD-B4C1-12C7-31E1DBC86F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4735512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9989" name="Rectangle 53">
            <a:extLst>
              <a:ext uri="{FF2B5EF4-FFF2-40B4-BE49-F238E27FC236}">
                <a16:creationId xmlns:a16="http://schemas.microsoft.com/office/drawing/2014/main" id="{4C3FA8AC-02A3-239C-FB11-68CE4D073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2675" y="4735512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9990" name="Rectangle 54">
            <a:extLst>
              <a:ext uri="{FF2B5EF4-FFF2-40B4-BE49-F238E27FC236}">
                <a16:creationId xmlns:a16="http://schemas.microsoft.com/office/drawing/2014/main" id="{C7B41C44-7AEA-33AA-407B-6113E4ECE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438" y="4735512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9991" name="Rectangle 55">
            <a:extLst>
              <a:ext uri="{FF2B5EF4-FFF2-40B4-BE49-F238E27FC236}">
                <a16:creationId xmlns:a16="http://schemas.microsoft.com/office/drawing/2014/main" id="{89BE7508-446F-510E-2F47-F5F5E1762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8900" y="4735512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9992" name="Rectangle 56">
            <a:extLst>
              <a:ext uri="{FF2B5EF4-FFF2-40B4-BE49-F238E27FC236}">
                <a16:creationId xmlns:a16="http://schemas.microsoft.com/office/drawing/2014/main" id="{41C985C1-04DB-EA97-4591-5D60B86F6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5959475"/>
            <a:ext cx="2159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9993" name="Rectangle 57">
            <a:extLst>
              <a:ext uri="{FF2B5EF4-FFF2-40B4-BE49-F238E27FC236}">
                <a16:creationId xmlns:a16="http://schemas.microsoft.com/office/drawing/2014/main" id="{00486816-8644-ECFC-4AD0-E99D1512D3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1627187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9994" name="Rectangle 58">
            <a:extLst>
              <a:ext uri="{FF2B5EF4-FFF2-40B4-BE49-F238E27FC236}">
                <a16:creationId xmlns:a16="http://schemas.microsoft.com/office/drawing/2014/main" id="{F2C84568-3CB6-FF78-5A96-24F10EE2F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3450" y="1627187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9995" name="Rectangle 59">
            <a:extLst>
              <a:ext uri="{FF2B5EF4-FFF2-40B4-BE49-F238E27FC236}">
                <a16:creationId xmlns:a16="http://schemas.microsoft.com/office/drawing/2014/main" id="{EF8F87FF-3EC8-F98F-9FFE-B3B9DA3CC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1627187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9996" name="Rectangle 60">
            <a:extLst>
              <a:ext uri="{FF2B5EF4-FFF2-40B4-BE49-F238E27FC236}">
                <a16:creationId xmlns:a16="http://schemas.microsoft.com/office/drawing/2014/main" id="{D160AD4D-2F3E-7C77-14A5-45BA3449F3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588" y="2143125"/>
            <a:ext cx="2159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9997" name="Rectangle 61">
            <a:extLst>
              <a:ext uri="{FF2B5EF4-FFF2-40B4-BE49-F238E27FC236}">
                <a16:creationId xmlns:a16="http://schemas.microsoft.com/office/drawing/2014/main" id="{EA55D203-8F88-E77D-8623-C93BE28F4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2143125"/>
            <a:ext cx="2159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9998" name="Rectangle 62">
            <a:extLst>
              <a:ext uri="{FF2B5EF4-FFF2-40B4-BE49-F238E27FC236}">
                <a16:creationId xmlns:a16="http://schemas.microsoft.com/office/drawing/2014/main" id="{3A767AF5-38DE-C92E-892F-AB9D84BF6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2647950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9999" name="Rectangle 63">
            <a:extLst>
              <a:ext uri="{FF2B5EF4-FFF2-40B4-BE49-F238E27FC236}">
                <a16:creationId xmlns:a16="http://schemas.microsoft.com/office/drawing/2014/main" id="{743FA547-783A-7CF4-716C-AB2EBBAAB0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3450" y="2647950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0000" name="Rectangle 64">
            <a:extLst>
              <a:ext uri="{FF2B5EF4-FFF2-40B4-BE49-F238E27FC236}">
                <a16:creationId xmlns:a16="http://schemas.microsoft.com/office/drawing/2014/main" id="{CA32371E-DD77-C85B-E56F-C8BF309A5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2647950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0001" name="Rectangle 65">
            <a:extLst>
              <a:ext uri="{FF2B5EF4-FFF2-40B4-BE49-F238E27FC236}">
                <a16:creationId xmlns:a16="http://schemas.microsoft.com/office/drawing/2014/main" id="{AD117D35-F08E-7302-5E2D-8EEB00625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588" y="3189287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0002" name="Rectangle 66">
            <a:extLst>
              <a:ext uri="{FF2B5EF4-FFF2-40B4-BE49-F238E27FC236}">
                <a16:creationId xmlns:a16="http://schemas.microsoft.com/office/drawing/2014/main" id="{4F9D2BCB-4D42-CA83-F217-98CFEB965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3450" y="3189287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0003" name="Rectangle 67">
            <a:extLst>
              <a:ext uri="{FF2B5EF4-FFF2-40B4-BE49-F238E27FC236}">
                <a16:creationId xmlns:a16="http://schemas.microsoft.com/office/drawing/2014/main" id="{CA12B46C-4D16-483C-19D4-A5623F296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588" y="3694112"/>
            <a:ext cx="2159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0004" name="Rectangle 68">
            <a:extLst>
              <a:ext uri="{FF2B5EF4-FFF2-40B4-BE49-F238E27FC236}">
                <a16:creationId xmlns:a16="http://schemas.microsoft.com/office/drawing/2014/main" id="{838A76CB-3572-4DD0-D754-19AC3A5E6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3694112"/>
            <a:ext cx="2159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0005" name="Rectangle 69">
            <a:extLst>
              <a:ext uri="{FF2B5EF4-FFF2-40B4-BE49-F238E27FC236}">
                <a16:creationId xmlns:a16="http://schemas.microsoft.com/office/drawing/2014/main" id="{47E386DD-FAF0-0BED-E8CF-679780A50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3450" y="4232275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0006" name="Rectangle 70">
            <a:extLst>
              <a:ext uri="{FF2B5EF4-FFF2-40B4-BE49-F238E27FC236}">
                <a16:creationId xmlns:a16="http://schemas.microsoft.com/office/drawing/2014/main" id="{D61494B2-4E3F-9D23-D0BB-E37346E21E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4232275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0007" name="Rectangle 71">
            <a:extLst>
              <a:ext uri="{FF2B5EF4-FFF2-40B4-BE49-F238E27FC236}">
                <a16:creationId xmlns:a16="http://schemas.microsoft.com/office/drawing/2014/main" id="{6D9A7A62-DCC6-5B6D-75E8-A5483C7F3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4748212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0008" name="Rectangle 72">
            <a:extLst>
              <a:ext uri="{FF2B5EF4-FFF2-40B4-BE49-F238E27FC236}">
                <a16:creationId xmlns:a16="http://schemas.microsoft.com/office/drawing/2014/main" id="{17F46CFB-26E8-A563-4EFC-388B6EC73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588" y="4748212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0009" name="Rectangle 73">
            <a:extLst>
              <a:ext uri="{FF2B5EF4-FFF2-40B4-BE49-F238E27FC236}">
                <a16:creationId xmlns:a16="http://schemas.microsoft.com/office/drawing/2014/main" id="{2DF57659-FA03-9325-8279-1736F9831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4748212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0010" name="Text Box 74">
            <a:extLst>
              <a:ext uri="{FF2B5EF4-FFF2-40B4-BE49-F238E27FC236}">
                <a16:creationId xmlns:a16="http://schemas.microsoft.com/office/drawing/2014/main" id="{B24C9102-FFF8-2494-3B43-80161EF4D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5456237"/>
            <a:ext cx="1152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train</a:t>
            </a:r>
          </a:p>
        </p:txBody>
      </p:sp>
      <p:sp>
        <p:nvSpPr>
          <p:cNvPr id="40011" name="Text Box 75">
            <a:extLst>
              <a:ext uri="{FF2B5EF4-FFF2-40B4-BE49-F238E27FC236}">
                <a16:creationId xmlns:a16="http://schemas.microsoft.com/office/drawing/2014/main" id="{3BBF7C8A-6928-15DD-E4AA-1D5192455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5791200"/>
            <a:ext cx="1152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test</a:t>
            </a:r>
          </a:p>
        </p:txBody>
      </p:sp>
      <p:sp>
        <p:nvSpPr>
          <p:cNvPr id="1126476" name="Text Box 76">
            <a:extLst>
              <a:ext uri="{FF2B5EF4-FFF2-40B4-BE49-F238E27FC236}">
                <a16:creationId xmlns:a16="http://schemas.microsoft.com/office/drawing/2014/main" id="{47CF0EE5-B75F-738F-01C5-75FFFEDD1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660400"/>
            <a:ext cx="2952749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It does not work</a:t>
            </a:r>
          </a:p>
        </p:txBody>
      </p:sp>
      <p:sp>
        <p:nvSpPr>
          <p:cNvPr id="40013" name="Text Box 77">
            <a:extLst>
              <a:ext uri="{FF2B5EF4-FFF2-40B4-BE49-F238E27FC236}">
                <a16:creationId xmlns:a16="http://schemas.microsoft.com/office/drawing/2014/main" id="{9EB65F6F-D51F-7B10-46D3-9E4AA43BE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677862"/>
            <a:ext cx="1152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items</a:t>
            </a:r>
          </a:p>
        </p:txBody>
      </p:sp>
      <p:sp>
        <p:nvSpPr>
          <p:cNvPr id="40014" name="Text Box 78">
            <a:extLst>
              <a:ext uri="{FF2B5EF4-FFF2-40B4-BE49-F238E27FC236}">
                <a16:creationId xmlns:a16="http://schemas.microsoft.com/office/drawing/2014/main" id="{A7A6522A-1FA1-F24A-30B3-865BAA92FA4D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61925" y="3067050"/>
            <a:ext cx="1152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users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6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7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77607ACC-21F8-1F37-2398-ECDD31EEBF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8350" y="92662"/>
            <a:ext cx="82804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>
                <a:latin typeface="Trebuchet MS" panose="020B0703020202090204" pitchFamily="34" charset="0"/>
              </a:rPr>
              <a:t>Splitting the data</a:t>
            </a:r>
          </a:p>
        </p:txBody>
      </p:sp>
      <p:sp>
        <p:nvSpPr>
          <p:cNvPr id="41985" name="Slide Number Placeholder 4">
            <a:extLst>
              <a:ext uri="{FF2B5EF4-FFF2-40B4-BE49-F238E27FC236}">
                <a16:creationId xmlns:a16="http://schemas.microsoft.com/office/drawing/2014/main" id="{0CD9D04F-8E15-E1EF-C81A-9ADA4B47B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it-IT" altLang="en-US" sz="1000">
              <a:latin typeface="Verdana" panose="020B0604030504040204" pitchFamily="34" charset="0"/>
            </a:endParaRP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072EC5E6-AAA9-D74D-E151-9B3DFCE1D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1139825"/>
            <a:ext cx="6842125" cy="41767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1988" name="Line 4">
            <a:extLst>
              <a:ext uri="{FF2B5EF4-FFF2-40B4-BE49-F238E27FC236}">
                <a16:creationId xmlns:a16="http://schemas.microsoft.com/office/drawing/2014/main" id="{EB355BDD-745F-9163-A9B1-F87ED433C13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2988" y="1643063"/>
            <a:ext cx="6842125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R"/>
          </a:p>
        </p:txBody>
      </p:sp>
      <p:sp>
        <p:nvSpPr>
          <p:cNvPr id="41989" name="Line 5">
            <a:extLst>
              <a:ext uri="{FF2B5EF4-FFF2-40B4-BE49-F238E27FC236}">
                <a16:creationId xmlns:a16="http://schemas.microsoft.com/office/drawing/2014/main" id="{0BDE4837-4F5E-7CF4-3AEF-101A314A43F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2988" y="2170113"/>
            <a:ext cx="6842125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R"/>
          </a:p>
        </p:txBody>
      </p:sp>
      <p:sp>
        <p:nvSpPr>
          <p:cNvPr id="41990" name="Line 6">
            <a:extLst>
              <a:ext uri="{FF2B5EF4-FFF2-40B4-BE49-F238E27FC236}">
                <a16:creationId xmlns:a16="http://schemas.microsoft.com/office/drawing/2014/main" id="{95F14E9E-D935-8170-D086-13C83EB0C94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2988" y="2698750"/>
            <a:ext cx="6842125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R"/>
          </a:p>
        </p:txBody>
      </p:sp>
      <p:sp>
        <p:nvSpPr>
          <p:cNvPr id="41991" name="Line 7">
            <a:extLst>
              <a:ext uri="{FF2B5EF4-FFF2-40B4-BE49-F238E27FC236}">
                <a16:creationId xmlns:a16="http://schemas.microsoft.com/office/drawing/2014/main" id="{650CC990-D0E4-576F-AF33-49C466D2133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2988" y="3227388"/>
            <a:ext cx="6842125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R"/>
          </a:p>
        </p:txBody>
      </p:sp>
      <p:sp>
        <p:nvSpPr>
          <p:cNvPr id="41992" name="Line 8">
            <a:extLst>
              <a:ext uri="{FF2B5EF4-FFF2-40B4-BE49-F238E27FC236}">
                <a16:creationId xmlns:a16="http://schemas.microsoft.com/office/drawing/2014/main" id="{8231F031-645A-2F7F-1EAD-12174437195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2988" y="3754438"/>
            <a:ext cx="6842125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R"/>
          </a:p>
        </p:txBody>
      </p:sp>
      <p:sp>
        <p:nvSpPr>
          <p:cNvPr id="41993" name="Line 9">
            <a:extLst>
              <a:ext uri="{FF2B5EF4-FFF2-40B4-BE49-F238E27FC236}">
                <a16:creationId xmlns:a16="http://schemas.microsoft.com/office/drawing/2014/main" id="{4595E228-7B07-4A85-B0DF-37505DA72FE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2988" y="4283075"/>
            <a:ext cx="6842125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R"/>
          </a:p>
        </p:txBody>
      </p:sp>
      <p:sp>
        <p:nvSpPr>
          <p:cNvPr id="41994" name="Line 10">
            <a:extLst>
              <a:ext uri="{FF2B5EF4-FFF2-40B4-BE49-F238E27FC236}">
                <a16:creationId xmlns:a16="http://schemas.microsoft.com/office/drawing/2014/main" id="{E48C2D18-C493-EBDB-CE2E-C353C42D2F5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2988" y="4811713"/>
            <a:ext cx="6842125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R"/>
          </a:p>
        </p:txBody>
      </p:sp>
      <p:sp>
        <p:nvSpPr>
          <p:cNvPr id="41995" name="Line 11">
            <a:extLst>
              <a:ext uri="{FF2B5EF4-FFF2-40B4-BE49-F238E27FC236}">
                <a16:creationId xmlns:a16="http://schemas.microsoft.com/office/drawing/2014/main" id="{514C1A87-4141-F29E-D7EB-556E8005AD70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-469107" y="3228182"/>
            <a:ext cx="4176713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R"/>
          </a:p>
        </p:txBody>
      </p:sp>
      <p:sp>
        <p:nvSpPr>
          <p:cNvPr id="41996" name="Line 12">
            <a:extLst>
              <a:ext uri="{FF2B5EF4-FFF2-40B4-BE49-F238E27FC236}">
                <a16:creationId xmlns:a16="http://schemas.microsoft.com/office/drawing/2014/main" id="{21B49CC9-1821-E174-4106-1EA6887D309E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53181" y="3228182"/>
            <a:ext cx="4176713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R"/>
          </a:p>
        </p:txBody>
      </p:sp>
      <p:sp>
        <p:nvSpPr>
          <p:cNvPr id="41997" name="Line 13">
            <a:extLst>
              <a:ext uri="{FF2B5EF4-FFF2-40B4-BE49-F238E27FC236}">
                <a16:creationId xmlns:a16="http://schemas.microsoft.com/office/drawing/2014/main" id="{1B0FFFFF-9A05-F122-4D50-C6D6D37870C5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577056" y="3228182"/>
            <a:ext cx="4176713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R"/>
          </a:p>
        </p:txBody>
      </p:sp>
      <p:sp>
        <p:nvSpPr>
          <p:cNvPr id="41998" name="Line 14">
            <a:extLst>
              <a:ext uri="{FF2B5EF4-FFF2-40B4-BE49-F238E27FC236}">
                <a16:creationId xmlns:a16="http://schemas.microsoft.com/office/drawing/2014/main" id="{CDAD7DBE-151E-5E27-B8B5-3BBAE2D507F9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1100931" y="3228182"/>
            <a:ext cx="4176713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R"/>
          </a:p>
        </p:txBody>
      </p:sp>
      <p:sp>
        <p:nvSpPr>
          <p:cNvPr id="41999" name="Line 15">
            <a:extLst>
              <a:ext uri="{FF2B5EF4-FFF2-40B4-BE49-F238E27FC236}">
                <a16:creationId xmlns:a16="http://schemas.microsoft.com/office/drawing/2014/main" id="{63D35440-AF0D-3EB6-1DC1-EA10090525B6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1624806" y="3228182"/>
            <a:ext cx="4176713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R"/>
          </a:p>
        </p:txBody>
      </p:sp>
      <p:sp>
        <p:nvSpPr>
          <p:cNvPr id="42000" name="Line 16">
            <a:extLst>
              <a:ext uri="{FF2B5EF4-FFF2-40B4-BE49-F238E27FC236}">
                <a16:creationId xmlns:a16="http://schemas.microsoft.com/office/drawing/2014/main" id="{3E43DEC1-5BA7-414B-EBBF-F6E2B964461F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2148681" y="3228182"/>
            <a:ext cx="4176713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R"/>
          </a:p>
        </p:txBody>
      </p:sp>
      <p:sp>
        <p:nvSpPr>
          <p:cNvPr id="42001" name="Line 17">
            <a:extLst>
              <a:ext uri="{FF2B5EF4-FFF2-40B4-BE49-F238E27FC236}">
                <a16:creationId xmlns:a16="http://schemas.microsoft.com/office/drawing/2014/main" id="{5F7B0C6A-6AC2-B290-4F0D-2B18A8C44187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2672556" y="3228182"/>
            <a:ext cx="4176713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R"/>
          </a:p>
        </p:txBody>
      </p:sp>
      <p:sp>
        <p:nvSpPr>
          <p:cNvPr id="42002" name="Line 18">
            <a:extLst>
              <a:ext uri="{FF2B5EF4-FFF2-40B4-BE49-F238E27FC236}">
                <a16:creationId xmlns:a16="http://schemas.microsoft.com/office/drawing/2014/main" id="{575BDEF1-E78A-0B23-6CF6-7CF2D2DD25AF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3196431" y="3228182"/>
            <a:ext cx="4176713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R"/>
          </a:p>
        </p:txBody>
      </p:sp>
      <p:sp>
        <p:nvSpPr>
          <p:cNvPr id="42003" name="Line 19">
            <a:extLst>
              <a:ext uri="{FF2B5EF4-FFF2-40B4-BE49-F238E27FC236}">
                <a16:creationId xmlns:a16="http://schemas.microsoft.com/office/drawing/2014/main" id="{ECE35CDA-CCFC-9DB6-77CD-E2BC87F8C6F8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3720306" y="3228182"/>
            <a:ext cx="4176713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R"/>
          </a:p>
        </p:txBody>
      </p:sp>
      <p:sp>
        <p:nvSpPr>
          <p:cNvPr id="42004" name="Line 20">
            <a:extLst>
              <a:ext uri="{FF2B5EF4-FFF2-40B4-BE49-F238E27FC236}">
                <a16:creationId xmlns:a16="http://schemas.microsoft.com/office/drawing/2014/main" id="{CC77178A-8764-6F4B-3A50-B375D8FEFBB0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4244181" y="3228182"/>
            <a:ext cx="4176713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R"/>
          </a:p>
        </p:txBody>
      </p:sp>
      <p:sp>
        <p:nvSpPr>
          <p:cNvPr id="42005" name="Line 21">
            <a:extLst>
              <a:ext uri="{FF2B5EF4-FFF2-40B4-BE49-F238E27FC236}">
                <a16:creationId xmlns:a16="http://schemas.microsoft.com/office/drawing/2014/main" id="{26476C50-3708-A208-AC8B-5EAF3C7D71DE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4768056" y="3228182"/>
            <a:ext cx="4176713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R"/>
          </a:p>
        </p:txBody>
      </p:sp>
      <p:sp>
        <p:nvSpPr>
          <p:cNvPr id="42006" name="Line 22">
            <a:extLst>
              <a:ext uri="{FF2B5EF4-FFF2-40B4-BE49-F238E27FC236}">
                <a16:creationId xmlns:a16="http://schemas.microsoft.com/office/drawing/2014/main" id="{1A723B9D-D783-BE96-2614-C5EBA68B7626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5291931" y="3228182"/>
            <a:ext cx="4176713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R"/>
          </a:p>
        </p:txBody>
      </p:sp>
      <p:sp>
        <p:nvSpPr>
          <p:cNvPr id="42007" name="Rectangle 23">
            <a:extLst>
              <a:ext uri="{FF2B5EF4-FFF2-40B4-BE49-F238E27FC236}">
                <a16:creationId xmlns:a16="http://schemas.microsoft.com/office/drawing/2014/main" id="{A0A8317C-4D6F-B935-F871-95ADC076C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5532438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2008" name="Rectangle 24">
            <a:extLst>
              <a:ext uri="{FF2B5EF4-FFF2-40B4-BE49-F238E27FC236}">
                <a16:creationId xmlns:a16="http://schemas.microsoft.com/office/drawing/2014/main" id="{188203A6-0C3A-A7C3-12B0-87F2079E7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775" y="1535113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2009" name="Rectangle 25">
            <a:extLst>
              <a:ext uri="{FF2B5EF4-FFF2-40B4-BE49-F238E27FC236}">
                <a16:creationId xmlns:a16="http://schemas.microsoft.com/office/drawing/2014/main" id="{CF1D44E5-D4BD-74D2-966F-43D0A9D90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75" y="1535113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2010" name="Rectangle 26">
            <a:extLst>
              <a:ext uri="{FF2B5EF4-FFF2-40B4-BE49-F238E27FC236}">
                <a16:creationId xmlns:a16="http://schemas.microsoft.com/office/drawing/2014/main" id="{DF6BCF9D-536D-C97B-817F-81FAEC82F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1535113"/>
            <a:ext cx="2159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2011" name="Rectangle 27">
            <a:extLst>
              <a:ext uri="{FF2B5EF4-FFF2-40B4-BE49-F238E27FC236}">
                <a16:creationId xmlns:a16="http://schemas.microsoft.com/office/drawing/2014/main" id="{00CC6038-5301-4AAA-B40A-983482302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500" y="1535113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2012" name="Rectangle 28">
            <a:extLst>
              <a:ext uri="{FF2B5EF4-FFF2-40B4-BE49-F238E27FC236}">
                <a16:creationId xmlns:a16="http://schemas.microsoft.com/office/drawing/2014/main" id="{D670A0F5-B12E-0CBE-3E6F-6282BE686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4300" y="1535113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2013" name="Rectangle 29">
            <a:extLst>
              <a:ext uri="{FF2B5EF4-FFF2-40B4-BE49-F238E27FC236}">
                <a16:creationId xmlns:a16="http://schemas.microsoft.com/office/drawing/2014/main" id="{C2B465A8-191E-377E-937E-93510CBE35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2074863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2014" name="Rectangle 30">
            <a:extLst>
              <a:ext uri="{FF2B5EF4-FFF2-40B4-BE49-F238E27FC236}">
                <a16:creationId xmlns:a16="http://schemas.microsoft.com/office/drawing/2014/main" id="{541F102D-DEF4-72BA-BDEF-EEB4A185B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2074863"/>
            <a:ext cx="2159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2015" name="Rectangle 31">
            <a:extLst>
              <a:ext uri="{FF2B5EF4-FFF2-40B4-BE49-F238E27FC236}">
                <a16:creationId xmlns:a16="http://schemas.microsoft.com/office/drawing/2014/main" id="{9A937B3C-A46C-D190-3CEC-8BF62BF68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2074863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2016" name="Rectangle 32">
            <a:extLst>
              <a:ext uri="{FF2B5EF4-FFF2-40B4-BE49-F238E27FC236}">
                <a16:creationId xmlns:a16="http://schemas.microsoft.com/office/drawing/2014/main" id="{3DFC0135-308A-4E35-75F8-32F2EC09EE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2074863"/>
            <a:ext cx="2159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2017" name="Rectangle 33">
            <a:extLst>
              <a:ext uri="{FF2B5EF4-FFF2-40B4-BE49-F238E27FC236}">
                <a16:creationId xmlns:a16="http://schemas.microsoft.com/office/drawing/2014/main" id="{7AFB6580-E925-74F4-8DD3-B6E412AE2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8900" y="2074863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2018" name="Rectangle 34">
            <a:extLst>
              <a:ext uri="{FF2B5EF4-FFF2-40B4-BE49-F238E27FC236}">
                <a16:creationId xmlns:a16="http://schemas.microsoft.com/office/drawing/2014/main" id="{47B88D04-F70C-F6FE-ECC0-5B5D56DF6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2579688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2019" name="Rectangle 35">
            <a:extLst>
              <a:ext uri="{FF2B5EF4-FFF2-40B4-BE49-F238E27FC236}">
                <a16:creationId xmlns:a16="http://schemas.microsoft.com/office/drawing/2014/main" id="{2EE8B6C9-11E7-09E4-3BCF-B90C554B7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0475" y="2579688"/>
            <a:ext cx="2159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2020" name="Rectangle 36">
            <a:extLst>
              <a:ext uri="{FF2B5EF4-FFF2-40B4-BE49-F238E27FC236}">
                <a16:creationId xmlns:a16="http://schemas.microsoft.com/office/drawing/2014/main" id="{30B481C2-95D6-1E9F-BFD7-7F9A99E38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438" y="2579688"/>
            <a:ext cx="2159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2021" name="Rectangle 37">
            <a:extLst>
              <a:ext uri="{FF2B5EF4-FFF2-40B4-BE49-F238E27FC236}">
                <a16:creationId xmlns:a16="http://schemas.microsoft.com/office/drawing/2014/main" id="{41D83D9A-0A63-FA8B-9BCC-5F3BBEEFAF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8900" y="2579688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2022" name="Rectangle 38">
            <a:extLst>
              <a:ext uri="{FF2B5EF4-FFF2-40B4-BE49-F238E27FC236}">
                <a16:creationId xmlns:a16="http://schemas.microsoft.com/office/drawing/2014/main" id="{4BFB790C-3386-D8B4-2092-6B0D8FA4E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3121025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2023" name="Rectangle 39">
            <a:extLst>
              <a:ext uri="{FF2B5EF4-FFF2-40B4-BE49-F238E27FC236}">
                <a16:creationId xmlns:a16="http://schemas.microsoft.com/office/drawing/2014/main" id="{EBC09E70-3075-66DC-E04E-30F283E227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0475" y="3121025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2024" name="Rectangle 40">
            <a:extLst>
              <a:ext uri="{FF2B5EF4-FFF2-40B4-BE49-F238E27FC236}">
                <a16:creationId xmlns:a16="http://schemas.microsoft.com/office/drawing/2014/main" id="{41FD0D57-7647-72A0-D5E6-9375E958F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3121025"/>
            <a:ext cx="2159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2025" name="Rectangle 41">
            <a:extLst>
              <a:ext uri="{FF2B5EF4-FFF2-40B4-BE49-F238E27FC236}">
                <a16:creationId xmlns:a16="http://schemas.microsoft.com/office/drawing/2014/main" id="{E6E8B349-37C1-D41B-A02C-D3B2140C0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2100" y="3121025"/>
            <a:ext cx="2159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2026" name="Rectangle 42">
            <a:extLst>
              <a:ext uri="{FF2B5EF4-FFF2-40B4-BE49-F238E27FC236}">
                <a16:creationId xmlns:a16="http://schemas.microsoft.com/office/drawing/2014/main" id="{9EDBAEED-4637-D219-373D-37E945ABF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438" y="3121025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2027" name="Rectangle 43">
            <a:extLst>
              <a:ext uri="{FF2B5EF4-FFF2-40B4-BE49-F238E27FC236}">
                <a16:creationId xmlns:a16="http://schemas.microsoft.com/office/drawing/2014/main" id="{0E380E82-F2AA-61E6-CACF-7AA9703A6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775" y="3646488"/>
            <a:ext cx="2159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2028" name="Rectangle 44">
            <a:extLst>
              <a:ext uri="{FF2B5EF4-FFF2-40B4-BE49-F238E27FC236}">
                <a16:creationId xmlns:a16="http://schemas.microsoft.com/office/drawing/2014/main" id="{4EC6817E-A187-684F-3B5C-A9BF9D5C3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3646488"/>
            <a:ext cx="2159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2029" name="Rectangle 45">
            <a:extLst>
              <a:ext uri="{FF2B5EF4-FFF2-40B4-BE49-F238E27FC236}">
                <a16:creationId xmlns:a16="http://schemas.microsoft.com/office/drawing/2014/main" id="{2C059CE7-188C-9935-5E5E-40E479A96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500" y="3646488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2030" name="Rectangle 46">
            <a:extLst>
              <a:ext uri="{FF2B5EF4-FFF2-40B4-BE49-F238E27FC236}">
                <a16:creationId xmlns:a16="http://schemas.microsoft.com/office/drawing/2014/main" id="{AF1B42FA-7415-CED4-2ACA-290FFA1EA6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4300" y="3646488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2031" name="Rectangle 47">
            <a:extLst>
              <a:ext uri="{FF2B5EF4-FFF2-40B4-BE49-F238E27FC236}">
                <a16:creationId xmlns:a16="http://schemas.microsoft.com/office/drawing/2014/main" id="{1A01865A-995F-2355-2A6E-5AB267BD2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4164013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2032" name="Rectangle 48">
            <a:extLst>
              <a:ext uri="{FF2B5EF4-FFF2-40B4-BE49-F238E27FC236}">
                <a16:creationId xmlns:a16="http://schemas.microsoft.com/office/drawing/2014/main" id="{CE14B724-FE1B-0439-4FD5-8DE09C062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4164013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2033" name="Rectangle 49">
            <a:extLst>
              <a:ext uri="{FF2B5EF4-FFF2-40B4-BE49-F238E27FC236}">
                <a16:creationId xmlns:a16="http://schemas.microsoft.com/office/drawing/2014/main" id="{7A1AA34C-C5EB-B5B0-F86B-FFA36E2E2C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4164013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2034" name="Rectangle 50">
            <a:extLst>
              <a:ext uri="{FF2B5EF4-FFF2-40B4-BE49-F238E27FC236}">
                <a16:creationId xmlns:a16="http://schemas.microsoft.com/office/drawing/2014/main" id="{2AAC7691-EEC8-12B2-0ECE-53F986D7E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4164013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2035" name="Rectangle 51">
            <a:extLst>
              <a:ext uri="{FF2B5EF4-FFF2-40B4-BE49-F238E27FC236}">
                <a16:creationId xmlns:a16="http://schemas.microsoft.com/office/drawing/2014/main" id="{FA53FEFA-CCE2-ADF4-2F06-F2B020048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8900" y="4164013"/>
            <a:ext cx="2159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2036" name="Rectangle 52">
            <a:extLst>
              <a:ext uri="{FF2B5EF4-FFF2-40B4-BE49-F238E27FC236}">
                <a16:creationId xmlns:a16="http://schemas.microsoft.com/office/drawing/2014/main" id="{EFD0DD40-D4D5-D4CF-4458-4663DD59CD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4667250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2037" name="Rectangle 53">
            <a:extLst>
              <a:ext uri="{FF2B5EF4-FFF2-40B4-BE49-F238E27FC236}">
                <a16:creationId xmlns:a16="http://schemas.microsoft.com/office/drawing/2014/main" id="{7DAC7A90-D5C5-D5E3-BAD9-E29F78660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2675" y="4667250"/>
            <a:ext cx="2159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2038" name="Rectangle 54">
            <a:extLst>
              <a:ext uri="{FF2B5EF4-FFF2-40B4-BE49-F238E27FC236}">
                <a16:creationId xmlns:a16="http://schemas.microsoft.com/office/drawing/2014/main" id="{4265C512-676C-F542-746F-C7C1C2EEF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438" y="4667250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2039" name="Rectangle 55">
            <a:extLst>
              <a:ext uri="{FF2B5EF4-FFF2-40B4-BE49-F238E27FC236}">
                <a16:creationId xmlns:a16="http://schemas.microsoft.com/office/drawing/2014/main" id="{E20D641E-F065-D337-9BB1-E4E0858E2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8900" y="4667250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2040" name="Rectangle 56">
            <a:extLst>
              <a:ext uri="{FF2B5EF4-FFF2-40B4-BE49-F238E27FC236}">
                <a16:creationId xmlns:a16="http://schemas.microsoft.com/office/drawing/2014/main" id="{25B55172-FAC7-ABD6-6921-3448A1B2E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5891213"/>
            <a:ext cx="2159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2041" name="Rectangle 57">
            <a:extLst>
              <a:ext uri="{FF2B5EF4-FFF2-40B4-BE49-F238E27FC236}">
                <a16:creationId xmlns:a16="http://schemas.microsoft.com/office/drawing/2014/main" id="{8CE76662-9D08-3B43-241F-6E2A6DEC0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1558925"/>
            <a:ext cx="2159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2042" name="Rectangle 58">
            <a:extLst>
              <a:ext uri="{FF2B5EF4-FFF2-40B4-BE49-F238E27FC236}">
                <a16:creationId xmlns:a16="http://schemas.microsoft.com/office/drawing/2014/main" id="{640407A6-F6CB-BEE0-2BF8-E807496C2E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3450" y="1558925"/>
            <a:ext cx="2159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2043" name="Rectangle 59">
            <a:extLst>
              <a:ext uri="{FF2B5EF4-FFF2-40B4-BE49-F238E27FC236}">
                <a16:creationId xmlns:a16="http://schemas.microsoft.com/office/drawing/2014/main" id="{EA17B5C8-EAFE-654E-D973-3FA142926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1558925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2044" name="Rectangle 60">
            <a:extLst>
              <a:ext uri="{FF2B5EF4-FFF2-40B4-BE49-F238E27FC236}">
                <a16:creationId xmlns:a16="http://schemas.microsoft.com/office/drawing/2014/main" id="{18E96D11-6242-3662-558A-E68E7B873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588" y="2074863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2045" name="Rectangle 61">
            <a:extLst>
              <a:ext uri="{FF2B5EF4-FFF2-40B4-BE49-F238E27FC236}">
                <a16:creationId xmlns:a16="http://schemas.microsoft.com/office/drawing/2014/main" id="{5035D21F-E0BD-CF82-2A66-F4EA6AE4C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2074863"/>
            <a:ext cx="2159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2046" name="Rectangle 62">
            <a:extLst>
              <a:ext uri="{FF2B5EF4-FFF2-40B4-BE49-F238E27FC236}">
                <a16:creationId xmlns:a16="http://schemas.microsoft.com/office/drawing/2014/main" id="{51765C03-5400-72C9-C93D-6E1C03B775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2579688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2047" name="Rectangle 63">
            <a:extLst>
              <a:ext uri="{FF2B5EF4-FFF2-40B4-BE49-F238E27FC236}">
                <a16:creationId xmlns:a16="http://schemas.microsoft.com/office/drawing/2014/main" id="{77C62555-54A5-71C6-09D8-3032D9EEF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3450" y="2579688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2048" name="Rectangle 64">
            <a:extLst>
              <a:ext uri="{FF2B5EF4-FFF2-40B4-BE49-F238E27FC236}">
                <a16:creationId xmlns:a16="http://schemas.microsoft.com/office/drawing/2014/main" id="{5A685890-1CA0-20A6-B369-D3ACBF941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2579688"/>
            <a:ext cx="2159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2049" name="Rectangle 65">
            <a:extLst>
              <a:ext uri="{FF2B5EF4-FFF2-40B4-BE49-F238E27FC236}">
                <a16:creationId xmlns:a16="http://schemas.microsoft.com/office/drawing/2014/main" id="{E240D8C6-E788-EC78-29C7-503E33A0D5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588" y="3121025"/>
            <a:ext cx="2159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2050" name="Rectangle 66">
            <a:extLst>
              <a:ext uri="{FF2B5EF4-FFF2-40B4-BE49-F238E27FC236}">
                <a16:creationId xmlns:a16="http://schemas.microsoft.com/office/drawing/2014/main" id="{978A8860-265F-A4DF-8549-3C0607481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3450" y="3121025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2051" name="Rectangle 67">
            <a:extLst>
              <a:ext uri="{FF2B5EF4-FFF2-40B4-BE49-F238E27FC236}">
                <a16:creationId xmlns:a16="http://schemas.microsoft.com/office/drawing/2014/main" id="{6A83A238-5C5F-8803-0422-9E63E372C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588" y="3625850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2052" name="Rectangle 68">
            <a:extLst>
              <a:ext uri="{FF2B5EF4-FFF2-40B4-BE49-F238E27FC236}">
                <a16:creationId xmlns:a16="http://schemas.microsoft.com/office/drawing/2014/main" id="{1CC403A5-5C26-BDDB-0FCF-FBCB2D87C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3625850"/>
            <a:ext cx="2159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2053" name="Rectangle 69">
            <a:extLst>
              <a:ext uri="{FF2B5EF4-FFF2-40B4-BE49-F238E27FC236}">
                <a16:creationId xmlns:a16="http://schemas.microsoft.com/office/drawing/2014/main" id="{ED1CA82E-662D-5C5E-54EB-43083B388C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3450" y="4164013"/>
            <a:ext cx="2159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2054" name="Rectangle 70">
            <a:extLst>
              <a:ext uri="{FF2B5EF4-FFF2-40B4-BE49-F238E27FC236}">
                <a16:creationId xmlns:a16="http://schemas.microsoft.com/office/drawing/2014/main" id="{7941C083-CC1B-9A86-FC02-4FBBB4A91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4164013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2055" name="Rectangle 71">
            <a:extLst>
              <a:ext uri="{FF2B5EF4-FFF2-40B4-BE49-F238E27FC236}">
                <a16:creationId xmlns:a16="http://schemas.microsoft.com/office/drawing/2014/main" id="{0173DFEB-90B0-1B19-2A35-7BE252439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4679950"/>
            <a:ext cx="2159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2056" name="Rectangle 72">
            <a:extLst>
              <a:ext uri="{FF2B5EF4-FFF2-40B4-BE49-F238E27FC236}">
                <a16:creationId xmlns:a16="http://schemas.microsoft.com/office/drawing/2014/main" id="{DD0FA5FA-7BBA-B733-13BB-49DFD3760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588" y="4679950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2057" name="Rectangle 73">
            <a:extLst>
              <a:ext uri="{FF2B5EF4-FFF2-40B4-BE49-F238E27FC236}">
                <a16:creationId xmlns:a16="http://schemas.microsoft.com/office/drawing/2014/main" id="{899CF938-9660-EFCB-5D24-6E4CE8422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4679950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42058" name="Text Box 74">
            <a:extLst>
              <a:ext uri="{FF2B5EF4-FFF2-40B4-BE49-F238E27FC236}">
                <a16:creationId xmlns:a16="http://schemas.microsoft.com/office/drawing/2014/main" id="{9235EF4F-B35D-3A84-FC01-670D659A3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5387975"/>
            <a:ext cx="1152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train</a:t>
            </a:r>
          </a:p>
        </p:txBody>
      </p:sp>
      <p:sp>
        <p:nvSpPr>
          <p:cNvPr id="42059" name="Text Box 75">
            <a:extLst>
              <a:ext uri="{FF2B5EF4-FFF2-40B4-BE49-F238E27FC236}">
                <a16:creationId xmlns:a16="http://schemas.microsoft.com/office/drawing/2014/main" id="{7B4AFE17-E03C-6BA8-5254-E3906F7FA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5722938"/>
            <a:ext cx="1152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test</a:t>
            </a:r>
          </a:p>
        </p:txBody>
      </p:sp>
      <p:sp>
        <p:nvSpPr>
          <p:cNvPr id="1127500" name="Text Box 76">
            <a:extLst>
              <a:ext uri="{FF2B5EF4-FFF2-40B4-BE49-F238E27FC236}">
                <a16:creationId xmlns:a16="http://schemas.microsoft.com/office/drawing/2014/main" id="{2CB54CB4-46F2-B416-EB27-828A28094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7147" y="520769"/>
            <a:ext cx="3098007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dirty="0">
                <a:solidFill>
                  <a:srgbClr val="008000"/>
                </a:solidFill>
                <a:latin typeface="Calibri" panose="020F0502020204030204" pitchFamily="34" charset="0"/>
              </a:rPr>
              <a:t>It works !</a:t>
            </a:r>
          </a:p>
        </p:txBody>
      </p:sp>
      <p:sp>
        <p:nvSpPr>
          <p:cNvPr id="42061" name="Text Box 77">
            <a:extLst>
              <a:ext uri="{FF2B5EF4-FFF2-40B4-BE49-F238E27FC236}">
                <a16:creationId xmlns:a16="http://schemas.microsoft.com/office/drawing/2014/main" id="{4F4EFA17-5360-4E2D-6095-68D5E92CB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609600"/>
            <a:ext cx="1152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items</a:t>
            </a:r>
          </a:p>
        </p:txBody>
      </p:sp>
      <p:sp>
        <p:nvSpPr>
          <p:cNvPr id="42062" name="Text Box 78">
            <a:extLst>
              <a:ext uri="{FF2B5EF4-FFF2-40B4-BE49-F238E27FC236}">
                <a16:creationId xmlns:a16="http://schemas.microsoft.com/office/drawing/2014/main" id="{D8264283-6350-7A2C-8F85-458BE4E1641F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61925" y="2998788"/>
            <a:ext cx="1152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users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7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50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698477FE-D5F1-3C9F-6F5F-0AB80489C1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247650"/>
            <a:ext cx="82804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>
                <a:latin typeface="Trebuchet MS" panose="020B0703020202090204" pitchFamily="34" charset="0"/>
              </a:rPr>
              <a:t>Accuracy: Comparing Values</a:t>
            </a:r>
          </a:p>
        </p:txBody>
      </p:sp>
      <p:sp>
        <p:nvSpPr>
          <p:cNvPr id="812035" name="Rectangle 3">
            <a:extLst>
              <a:ext uri="{FF2B5EF4-FFF2-40B4-BE49-F238E27FC236}">
                <a16:creationId xmlns:a16="http://schemas.microsoft.com/office/drawing/2014/main" id="{535756B7-9C40-E297-7D05-A14B5ACF6A9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98500" y="1268413"/>
            <a:ext cx="7848600" cy="5616575"/>
          </a:xfrm>
        </p:spPr>
        <p:txBody>
          <a:bodyPr/>
          <a:lstStyle/>
          <a:p>
            <a:pPr eaLnBrk="1" hangingPunct="1"/>
            <a:r>
              <a:rPr lang="en-US" altLang="en-US" sz="1800" dirty="0">
                <a:latin typeface="Trebuchet MS" panose="020B0703020202090204" pitchFamily="34" charset="0"/>
              </a:rPr>
              <a:t>Measure </a:t>
            </a:r>
            <a:r>
              <a:rPr lang="en-US" altLang="en-US" sz="1800" b="1" dirty="0">
                <a:latin typeface="Trebuchet MS" panose="020B0703020202090204" pitchFamily="34" charset="0"/>
              </a:rPr>
              <a:t>how close</a:t>
            </a:r>
            <a:r>
              <a:rPr lang="en-US" altLang="en-US" sz="1800" dirty="0">
                <a:latin typeface="Trebuchet MS" panose="020B0703020202090204" pitchFamily="34" charset="0"/>
              </a:rPr>
              <a:t> the predicted ratings are to the true user ratings (for all the ratings in the test set)</a:t>
            </a:r>
          </a:p>
          <a:p>
            <a:pPr eaLnBrk="1" hangingPunct="1"/>
            <a:r>
              <a:rPr lang="en-US" altLang="en-US" sz="1800" b="1" dirty="0">
                <a:latin typeface="Trebuchet MS" panose="020B0703020202090204" pitchFamily="34" charset="0"/>
              </a:rPr>
              <a:t>Predictive accuracy (rating):</a:t>
            </a:r>
            <a:r>
              <a:rPr lang="en-US" altLang="en-US" sz="1800" dirty="0">
                <a:latin typeface="Trebuchet MS" panose="020B0703020202090204" pitchFamily="34" charset="0"/>
              </a:rPr>
              <a:t> </a:t>
            </a:r>
            <a:r>
              <a:rPr lang="en-US" altLang="en-US" sz="1800" b="1" dirty="0">
                <a:latin typeface="Trebuchet MS" panose="020B0703020202090204" pitchFamily="34" charset="0"/>
              </a:rPr>
              <a:t>Mean Absolute Error</a:t>
            </a:r>
            <a:r>
              <a:rPr lang="en-US" altLang="en-US" sz="1800" dirty="0">
                <a:latin typeface="Trebuchet MS" panose="020B0703020202090204" pitchFamily="34" charset="0"/>
              </a:rPr>
              <a:t> (</a:t>
            </a:r>
            <a:r>
              <a:rPr lang="en-US" altLang="en-US" sz="1800" b="1" dirty="0">
                <a:latin typeface="Trebuchet MS" panose="020B0703020202090204" pitchFamily="34" charset="0"/>
              </a:rPr>
              <a:t>MAE</a:t>
            </a:r>
            <a:r>
              <a:rPr lang="en-US" altLang="en-US" sz="1800" dirty="0">
                <a:latin typeface="Trebuchet MS" panose="020B0703020202090204" pitchFamily="34" charset="0"/>
              </a:rPr>
              <a:t>), r*</a:t>
            </a:r>
            <a:r>
              <a:rPr lang="en-US" altLang="en-US" sz="1800" baseline="-25000" dirty="0" err="1">
                <a:latin typeface="Trebuchet MS" panose="020B0703020202090204" pitchFamily="34" charset="0"/>
              </a:rPr>
              <a:t>ui</a:t>
            </a:r>
            <a:r>
              <a:rPr lang="en-US" altLang="en-US" sz="1800" dirty="0">
                <a:latin typeface="Trebuchet MS" panose="020B0703020202090204" pitchFamily="34" charset="0"/>
              </a:rPr>
              <a:t> is the </a:t>
            </a:r>
            <a:r>
              <a:rPr lang="en-US" altLang="en-US" sz="1800" b="1" dirty="0">
                <a:latin typeface="Trebuchet MS" panose="020B0703020202090204" pitchFamily="34" charset="0"/>
              </a:rPr>
              <a:t>predicted</a:t>
            </a:r>
            <a:r>
              <a:rPr lang="en-US" altLang="en-US" sz="1800" dirty="0">
                <a:latin typeface="Trebuchet MS" panose="020B0703020202090204" pitchFamily="34" charset="0"/>
              </a:rPr>
              <a:t> rating and </a:t>
            </a:r>
            <a:r>
              <a:rPr lang="en-US" altLang="en-US" sz="1800" dirty="0" err="1">
                <a:latin typeface="Trebuchet MS" panose="020B0703020202090204" pitchFamily="34" charset="0"/>
              </a:rPr>
              <a:t>r</a:t>
            </a:r>
            <a:r>
              <a:rPr lang="en-US" altLang="en-US" sz="1800" baseline="-25000" dirty="0" err="1">
                <a:latin typeface="Trebuchet MS" panose="020B0703020202090204" pitchFamily="34" charset="0"/>
              </a:rPr>
              <a:t>ui</a:t>
            </a:r>
            <a:r>
              <a:rPr lang="en-US" altLang="en-US" sz="1800" dirty="0">
                <a:latin typeface="Trebuchet MS" panose="020B0703020202090204" pitchFamily="34" charset="0"/>
              </a:rPr>
              <a:t> is the </a:t>
            </a:r>
            <a:r>
              <a:rPr lang="en-US" altLang="en-US" sz="1800" b="1" dirty="0">
                <a:latin typeface="Trebuchet MS" panose="020B0703020202090204" pitchFamily="34" charset="0"/>
              </a:rPr>
              <a:t>true</a:t>
            </a:r>
            <a:r>
              <a:rPr lang="en-US" altLang="en-US" sz="1800" dirty="0">
                <a:latin typeface="Trebuchet MS" panose="020B0703020202090204" pitchFamily="34" charset="0"/>
              </a:rPr>
              <a:t> one:</a:t>
            </a:r>
          </a:p>
          <a:p>
            <a:pPr eaLnBrk="1" hangingPunct="1"/>
            <a:endParaRPr lang="en-US" altLang="en-US" sz="1800" dirty="0">
              <a:latin typeface="Trebuchet MS" panose="020B0703020202090204" pitchFamily="34" charset="0"/>
            </a:endParaRPr>
          </a:p>
          <a:p>
            <a:pPr eaLnBrk="1" hangingPunct="1"/>
            <a:endParaRPr lang="en-US" altLang="en-US" sz="1800" dirty="0">
              <a:latin typeface="Trebuchet MS" panose="020B0703020202090204" pitchFamily="34" charset="0"/>
            </a:endParaRPr>
          </a:p>
          <a:p>
            <a:pPr eaLnBrk="1" hangingPunct="1"/>
            <a:endParaRPr lang="en-US" altLang="en-US" sz="1800" dirty="0">
              <a:latin typeface="Trebuchet MS" panose="020B0703020202090204" pitchFamily="34" charset="0"/>
            </a:endParaRPr>
          </a:p>
          <a:p>
            <a:pPr eaLnBrk="1" hangingPunct="1"/>
            <a:r>
              <a:rPr lang="en-US" altLang="en-US" sz="1800" dirty="0">
                <a:latin typeface="Trebuchet MS" panose="020B0703020202090204" pitchFamily="34" charset="0"/>
              </a:rPr>
              <a:t>It may be less appropriate for tasks such as Find Good Items – because people look only to top rated items</a:t>
            </a:r>
          </a:p>
          <a:p>
            <a:pPr eaLnBrk="1" hangingPunct="1"/>
            <a:r>
              <a:rPr lang="en-US" altLang="en-US" sz="1800" i="1" dirty="0">
                <a:latin typeface="Trebuchet MS" panose="020B0703020202090204" pitchFamily="34" charset="0"/>
              </a:rPr>
              <a:t>Every rating in the test set is considered equally important</a:t>
            </a:r>
          </a:p>
          <a:p>
            <a:pPr eaLnBrk="1" hangingPunct="1"/>
            <a:endParaRPr lang="en-US" altLang="en-US" sz="1600" dirty="0">
              <a:latin typeface="Trebuchet MS" panose="020B0703020202090204" pitchFamily="34" charset="0"/>
            </a:endParaRPr>
          </a:p>
          <a:p>
            <a:pPr eaLnBrk="1" hangingPunct="1"/>
            <a:endParaRPr lang="en-US" altLang="en-US" sz="1600" dirty="0">
              <a:latin typeface="Trebuchet MS" panose="020B0703020202090204" pitchFamily="34" charset="0"/>
            </a:endParaRPr>
          </a:p>
          <a:p>
            <a:pPr eaLnBrk="1" hangingPunct="1"/>
            <a:endParaRPr lang="en-US" altLang="en-US" sz="1600" dirty="0">
              <a:latin typeface="Trebuchet MS" panose="020B0703020202090204" pitchFamily="34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ACC4241-FAF8-2F15-436B-49441A5A82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5181600"/>
            <a:ext cx="5257800" cy="1380836"/>
          </a:xfrm>
        </p:spPr>
      </p:pic>
      <p:sp>
        <p:nvSpPr>
          <p:cNvPr id="44036" name="Rectangle 1">
            <a:extLst>
              <a:ext uri="{FF2B5EF4-FFF2-40B4-BE49-F238E27FC236}">
                <a16:creationId xmlns:a16="http://schemas.microsoft.com/office/drawing/2014/main" id="{7369F29E-F9C1-E069-553C-DD55FFEB3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546600"/>
            <a:ext cx="76835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 b="0" i="1" dirty="0">
                <a:latin typeface="Trebuchet MS" panose="020B0703020202090204" pitchFamily="34" charset="0"/>
              </a:rPr>
              <a:t>Variation : penalize</a:t>
            </a:r>
            <a:r>
              <a:rPr lang="en-US" altLang="en-US" sz="1600" b="0" dirty="0">
                <a:latin typeface="Trebuchet MS" panose="020B0703020202090204" pitchFamily="34" charset="0"/>
              </a:rPr>
              <a:t> larger errors - Mean Squared Error (average the square of the differences), Root Mean Squared Error RMSE: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400" b="0" dirty="0">
              <a:latin typeface="Trebuchet MS" panose="020B0703020202090204" pitchFamily="34" charset="0"/>
            </a:endParaRPr>
          </a:p>
        </p:txBody>
      </p:sp>
      <p:pic>
        <p:nvPicPr>
          <p:cNvPr id="3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DF7F06BC-F41B-A082-1C44-9DD79F0331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242" y="2475706"/>
            <a:ext cx="4383157" cy="94321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203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Content Placeholder 3">
            <a:extLst>
              <a:ext uri="{FF2B5EF4-FFF2-40B4-BE49-F238E27FC236}">
                <a16:creationId xmlns:a16="http://schemas.microsoft.com/office/drawing/2014/main" id="{A1ED3973-D183-6A89-A2A5-930A75B1A2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3200" y="1392238"/>
            <a:ext cx="3657600" cy="1655762"/>
          </a:xfrm>
        </p:spPr>
      </p:pic>
      <p:pic>
        <p:nvPicPr>
          <p:cNvPr id="46082" name="Picture 4">
            <a:extLst>
              <a:ext uri="{FF2B5EF4-FFF2-40B4-BE49-F238E27FC236}">
                <a16:creationId xmlns:a16="http://schemas.microsoft.com/office/drawing/2014/main" id="{AD74BA4B-5DD0-BF32-E76F-C1C8EAABC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963" y="3505200"/>
            <a:ext cx="644207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Box 6">
            <a:extLst>
              <a:ext uri="{FF2B5EF4-FFF2-40B4-BE49-F238E27FC236}">
                <a16:creationId xmlns:a16="http://schemas.microsoft.com/office/drawing/2014/main" id="{6930015D-4533-2EDB-F4AF-75D42B9D7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062" y="377826"/>
            <a:ext cx="6873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R" altLang="en-GR" sz="2800" dirty="0">
                <a:solidFill>
                  <a:srgbClr val="D60093"/>
                </a:solidFill>
              </a:rPr>
              <a:t>Rating Prediction Evaluation : Example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el 1">
            <a:extLst>
              <a:ext uri="{FF2B5EF4-FFF2-40B4-BE49-F238E27FC236}">
                <a16:creationId xmlns:a16="http://schemas.microsoft.com/office/drawing/2014/main" id="{03F5D1CA-43F1-BDAC-5F85-975A5549B4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8175" y="-32965"/>
            <a:ext cx="7886700" cy="1325563"/>
          </a:xfrm>
        </p:spPr>
        <p:txBody>
          <a:bodyPr/>
          <a:lstStyle/>
          <a:p>
            <a:r>
              <a:rPr lang="de-AT" altLang="en-US" dirty="0">
                <a:latin typeface="Trebuchet MS" panose="020B0703020202090204" pitchFamily="34" charset="0"/>
              </a:rPr>
              <a:t>Performance </a:t>
            </a:r>
            <a:r>
              <a:rPr lang="de-AT" altLang="en-US" dirty="0" err="1">
                <a:latin typeface="Trebuchet MS" panose="020B0703020202090204" pitchFamily="34" charset="0"/>
              </a:rPr>
              <a:t>of</a:t>
            </a:r>
            <a:r>
              <a:rPr lang="de-AT" altLang="en-US" dirty="0">
                <a:latin typeface="Trebuchet MS" panose="020B0703020202090204" pitchFamily="34" charset="0"/>
              </a:rPr>
              <a:t> </a:t>
            </a:r>
            <a:r>
              <a:rPr lang="de-AT" altLang="en-US" dirty="0" err="1">
                <a:latin typeface="Trebuchet MS" panose="020B0703020202090204" pitchFamily="34" charset="0"/>
              </a:rPr>
              <a:t>binary</a:t>
            </a:r>
            <a:r>
              <a:rPr lang="de-AT" altLang="en-US" dirty="0">
                <a:latin typeface="Trebuchet MS" panose="020B0703020202090204" pitchFamily="34" charset="0"/>
              </a:rPr>
              <a:t> </a:t>
            </a:r>
            <a:r>
              <a:rPr lang="de-AT" altLang="en-US" dirty="0" err="1">
                <a:latin typeface="Trebuchet MS" panose="020B0703020202090204" pitchFamily="34" charset="0"/>
              </a:rPr>
              <a:t>classification</a:t>
            </a:r>
            <a:endParaRPr lang="de-AT" altLang="en-US" dirty="0">
              <a:latin typeface="Trebuchet MS" panose="020B070302020209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BB8A2F-378D-1937-C8BF-2832B48458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457200" y="1600200"/>
            <a:ext cx="5482952" cy="4493096"/>
          </a:xfrm>
          <a:blipFill>
            <a:blip r:embed="rId3"/>
            <a:stretch>
              <a:fillRect l="-1446" t="-1900" r="-1557" b="-8955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48D7A16A-3BDE-65E6-4AB5-C2B7F1F6DF85}"/>
              </a:ext>
            </a:extLst>
          </p:cNvPr>
          <p:cNvGraphicFramePr>
            <a:graphicFrameLocks noGrp="1"/>
          </p:cNvGraphicFramePr>
          <p:nvPr/>
        </p:nvGraphicFramePr>
        <p:xfrm>
          <a:off x="6012160" y="1628800"/>
          <a:ext cx="2808312" cy="194421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95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10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8025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6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Calibri" pitchFamily="34" charset="0"/>
                          <a:cs typeface="Calibri" pitchFamily="34" charset="0"/>
                        </a:rPr>
                        <a:t>Reality</a:t>
                      </a:r>
                      <a:endParaRPr lang="en-US" sz="1200" b="0" dirty="0">
                        <a:solidFill>
                          <a:schemeClr val="accent6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b="0" dirty="0">
                        <a:solidFill>
                          <a:schemeClr val="accent6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accent6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042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Actually Good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Actually Bad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042"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Prediction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Rated Good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200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042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accent6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Rated Bad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8296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240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EC289863-4F90-60D1-5A78-A4F0ACDCE188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6001816" y="3717032"/>
            <a:ext cx="2962672" cy="2376264"/>
          </a:xfrm>
          <a:prstGeom prst="rect">
            <a:avLst/>
          </a:prstGeom>
          <a:blipFill>
            <a:blip r:embed="rId4"/>
            <a:stretch>
              <a:fillRect l="-1852"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>
                <a:noFill/>
                <a:latin typeface="Lucida Sans" panose="020B0602030504020204" pitchFamily="34" charset="0"/>
              </a:rPr>
              <a:t> </a:t>
            </a:r>
          </a:p>
        </p:txBody>
      </p:sp>
      <p:sp>
        <p:nvSpPr>
          <p:cNvPr id="47109" name="TextBox 1">
            <a:extLst>
              <a:ext uri="{FF2B5EF4-FFF2-40B4-BE49-F238E27FC236}">
                <a16:creationId xmlns:a16="http://schemas.microsoft.com/office/drawing/2014/main" id="{7F5F363A-B0F3-58DC-B75D-08279B723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5715000"/>
            <a:ext cx="1031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de-DE" altLang="en-US" sz="2000">
                <a:latin typeface="Trebuchet MS" panose="020B0703020202090204" pitchFamily="34" charset="0"/>
              </a:rPr>
              <a:t>I Error)</a:t>
            </a:r>
            <a:endParaRPr lang="en-US" altLang="en-US" sz="2000">
              <a:latin typeface="Trebuchet MS" panose="020B0703020202090204" pitchFamily="34" charset="0"/>
            </a:endParaRPr>
          </a:p>
        </p:txBody>
      </p:sp>
      <p:sp>
        <p:nvSpPr>
          <p:cNvPr id="47110" name="TextBox 6">
            <a:extLst>
              <a:ext uri="{FF2B5EF4-FFF2-40B4-BE49-F238E27FC236}">
                <a16:creationId xmlns:a16="http://schemas.microsoft.com/office/drawing/2014/main" id="{EA72C237-B5C9-5F3B-DD0A-FC6FECD0B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175" y="6024563"/>
            <a:ext cx="18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000">
              <a:latin typeface="Trebuchet MS" panose="020B0703020202090204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el 1">
            <a:extLst>
              <a:ext uri="{FF2B5EF4-FFF2-40B4-BE49-F238E27FC236}">
                <a16:creationId xmlns:a16="http://schemas.microsoft.com/office/drawing/2014/main" id="{ED01F44F-2705-C145-D76A-E25AC08CBD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57300" y="-51910"/>
            <a:ext cx="7886700" cy="1325563"/>
          </a:xfrm>
        </p:spPr>
        <p:txBody>
          <a:bodyPr/>
          <a:lstStyle/>
          <a:p>
            <a:r>
              <a:rPr lang="de-AT" altLang="en-US" dirty="0">
                <a:latin typeface="Trebuchet MS" panose="020B0703020202090204" pitchFamily="34" charset="0"/>
              </a:rPr>
              <a:t>ROC Space</a:t>
            </a:r>
          </a:p>
        </p:txBody>
      </p:sp>
      <p:sp>
        <p:nvSpPr>
          <p:cNvPr id="49154" name="Inhaltsplatzhalter 2">
            <a:extLst>
              <a:ext uri="{FF2B5EF4-FFF2-40B4-BE49-F238E27FC236}">
                <a16:creationId xmlns:a16="http://schemas.microsoft.com/office/drawing/2014/main" id="{BE5831E1-3118-8D45-32E5-638DD83185A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4906963" cy="5257800"/>
          </a:xfrm>
        </p:spPr>
        <p:txBody>
          <a:bodyPr/>
          <a:lstStyle/>
          <a:p>
            <a:r>
              <a:rPr lang="de-AT" altLang="en-US" sz="2400">
                <a:latin typeface="Trebuchet MS" panose="020B0703020202090204" pitchFamily="34" charset="0"/>
              </a:rPr>
              <a:t>Receiver Operating Characteristic</a:t>
            </a:r>
          </a:p>
          <a:p>
            <a:pPr lvl="1"/>
            <a:r>
              <a:rPr lang="de-AT" altLang="en-US" sz="2000">
                <a:latin typeface="Trebuchet MS" panose="020B0703020202090204" pitchFamily="34" charset="0"/>
              </a:rPr>
              <a:t>Plot of FPR vs. TPR</a:t>
            </a:r>
          </a:p>
          <a:p>
            <a:pPr lvl="1"/>
            <a:r>
              <a:rPr lang="de-AT" altLang="en-US" sz="2000">
                <a:latin typeface="Trebuchet MS" panose="020B0703020202090204" pitchFamily="34" charset="0"/>
              </a:rPr>
              <a:t>The diagonal represents the random guess</a:t>
            </a:r>
          </a:p>
          <a:p>
            <a:pPr lvl="1"/>
            <a:r>
              <a:rPr lang="de-AT" altLang="en-US" sz="2000">
                <a:latin typeface="Trebuchet MS" panose="020B0703020202090204" pitchFamily="34" charset="0"/>
              </a:rPr>
              <a:t>i.e. length of recommendation list is varied</a:t>
            </a:r>
          </a:p>
          <a:p>
            <a:pPr lvl="1"/>
            <a:r>
              <a:rPr lang="de-AT" altLang="en-US" sz="2000">
                <a:latin typeface="Trebuchet MS" panose="020B0703020202090204" pitchFamily="34" charset="0"/>
              </a:rPr>
              <a:t>ROC curves can be plotted</a:t>
            </a:r>
          </a:p>
          <a:p>
            <a:pPr lvl="1"/>
            <a:r>
              <a:rPr lang="de-AT" altLang="en-US" sz="2000">
                <a:latin typeface="Trebuchet MS" panose="020B0703020202090204" pitchFamily="34" charset="0"/>
              </a:rPr>
              <a:t>AUC-ROC – area under ROC curve aggregates performance into one metric</a:t>
            </a:r>
          </a:p>
        </p:txBody>
      </p:sp>
      <p:grpSp>
        <p:nvGrpSpPr>
          <p:cNvPr id="49155" name="Gruppieren 13">
            <a:extLst>
              <a:ext uri="{FF2B5EF4-FFF2-40B4-BE49-F238E27FC236}">
                <a16:creationId xmlns:a16="http://schemas.microsoft.com/office/drawing/2014/main" id="{B8D5425B-FB0B-C6A9-B029-A0B0B39BA106}"/>
              </a:ext>
            </a:extLst>
          </p:cNvPr>
          <p:cNvGrpSpPr>
            <a:grpSpLocks/>
          </p:cNvGrpSpPr>
          <p:nvPr/>
        </p:nvGrpSpPr>
        <p:grpSpPr bwMode="auto">
          <a:xfrm>
            <a:off x="5219700" y="476250"/>
            <a:ext cx="3521075" cy="3173413"/>
            <a:chOff x="5220072" y="1223174"/>
            <a:chExt cx="3520440" cy="3173214"/>
          </a:xfrm>
        </p:grpSpPr>
        <p:graphicFrame>
          <p:nvGraphicFramePr>
            <p:cNvPr id="4" name="Diagramm 3">
              <a:extLst>
                <a:ext uri="{FF2B5EF4-FFF2-40B4-BE49-F238E27FC236}">
                  <a16:creationId xmlns:a16="http://schemas.microsoft.com/office/drawing/2014/main" id="{31E9374E-9F98-B505-4A94-27ADB9375F83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5220072" y="1340768"/>
            <a:ext cx="3520440" cy="30556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49159" name="Ellipse 4">
              <a:extLst>
                <a:ext uri="{FF2B5EF4-FFF2-40B4-BE49-F238E27FC236}">
                  <a16:creationId xmlns:a16="http://schemas.microsoft.com/office/drawing/2014/main" id="{CF5537FF-AABF-D6E4-70AD-8E3EF5667D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8144" y="1412776"/>
              <a:ext cx="144016" cy="144016"/>
            </a:xfrm>
            <a:prstGeom prst="ellipse">
              <a:avLst/>
            </a:prstGeom>
            <a:solidFill>
              <a:srgbClr val="C00000"/>
            </a:solidFill>
            <a:ln w="9525" algn="ctr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de-AT" altLang="en-US" sz="1800">
                  <a:latin typeface="Verdana" panose="020B0604030504040204" pitchFamily="34" charset="0"/>
                </a:rPr>
                <a:t> </a:t>
              </a:r>
            </a:p>
          </p:txBody>
        </p:sp>
        <p:cxnSp>
          <p:nvCxnSpPr>
            <p:cNvPr id="49160" name="Gerade Verbindung 6">
              <a:extLst>
                <a:ext uri="{FF2B5EF4-FFF2-40B4-BE49-F238E27FC236}">
                  <a16:creationId xmlns:a16="http://schemas.microsoft.com/office/drawing/2014/main" id="{652E1E00-F9B7-DB31-9AE8-A252CCCDD9D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5940152" y="1484784"/>
              <a:ext cx="2592288" cy="2304256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161" name="Gerade Verbindung mit Pfeil 9">
              <a:extLst>
                <a:ext uri="{FF2B5EF4-FFF2-40B4-BE49-F238E27FC236}">
                  <a16:creationId xmlns:a16="http://schemas.microsoft.com/office/drawing/2014/main" id="{367410B5-45AD-678A-8ADE-310B1B90766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804248" y="2492896"/>
              <a:ext cx="576064" cy="504056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162" name="Textfeld 10">
              <a:extLst>
                <a:ext uri="{FF2B5EF4-FFF2-40B4-BE49-F238E27FC236}">
                  <a16:creationId xmlns:a16="http://schemas.microsoft.com/office/drawing/2014/main" id="{F7F9FD46-19BD-8AA2-993B-C55839C606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56176" y="2591035"/>
              <a:ext cx="74090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de-AT" altLang="en-US" sz="1400">
                  <a:solidFill>
                    <a:srgbClr val="002060"/>
                  </a:solidFill>
                  <a:latin typeface="Lucida Sans" panose="020B0602030504020204" pitchFamily="34" charset="77"/>
                </a:rPr>
                <a:t>Better</a:t>
              </a:r>
              <a:endParaRPr lang="de-AT" altLang="en-US" sz="2400">
                <a:solidFill>
                  <a:srgbClr val="002060"/>
                </a:solidFill>
                <a:latin typeface="Lucida Sans" panose="020B0602030504020204" pitchFamily="34" charset="77"/>
              </a:endParaRPr>
            </a:p>
          </p:txBody>
        </p:sp>
        <p:sp>
          <p:nvSpPr>
            <p:cNvPr id="49163" name="Textfeld 11">
              <a:extLst>
                <a:ext uri="{FF2B5EF4-FFF2-40B4-BE49-F238E27FC236}">
                  <a16:creationId xmlns:a16="http://schemas.microsoft.com/office/drawing/2014/main" id="{2BCD77FE-4D4E-13F8-51D0-3F292B1857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80312" y="2625800"/>
              <a:ext cx="74013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de-AT" altLang="en-US" sz="1400">
                  <a:solidFill>
                    <a:srgbClr val="002060"/>
                  </a:solidFill>
                  <a:latin typeface="Lucida Sans" panose="020B0602030504020204" pitchFamily="34" charset="77"/>
                </a:rPr>
                <a:t>Worse</a:t>
              </a:r>
              <a:endParaRPr lang="de-AT" altLang="en-US" sz="2400">
                <a:solidFill>
                  <a:srgbClr val="002060"/>
                </a:solidFill>
                <a:latin typeface="Lucida Sans" panose="020B0602030504020204" pitchFamily="34" charset="77"/>
              </a:endParaRPr>
            </a:p>
          </p:txBody>
        </p:sp>
        <p:sp>
          <p:nvSpPr>
            <p:cNvPr id="49164" name="Textfeld 12">
              <a:extLst>
                <a:ext uri="{FF2B5EF4-FFF2-40B4-BE49-F238E27FC236}">
                  <a16:creationId xmlns:a16="http://schemas.microsoft.com/office/drawing/2014/main" id="{0E2D1626-5E6D-DD3A-0545-03064CBAC1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40152" y="1223174"/>
              <a:ext cx="14302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de-AT" altLang="en-US" sz="1400">
                  <a:solidFill>
                    <a:srgbClr val="C00000"/>
                  </a:solidFill>
                  <a:latin typeface="Lucida Sans" panose="020B0602030504020204" pitchFamily="34" charset="77"/>
                </a:rPr>
                <a:t>Best possible </a:t>
              </a:r>
            </a:p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de-AT" altLang="en-US" sz="1400">
                  <a:solidFill>
                    <a:srgbClr val="C00000"/>
                  </a:solidFill>
                  <a:latin typeface="Lucida Sans" panose="020B0602030504020204" pitchFamily="34" charset="77"/>
                </a:rPr>
                <a:t>predictor</a:t>
              </a:r>
              <a:endParaRPr lang="de-AT" altLang="en-US" sz="2400">
                <a:solidFill>
                  <a:srgbClr val="C00000"/>
                </a:solidFill>
                <a:latin typeface="Lucida Sans" panose="020B0602030504020204" pitchFamily="34" charset="77"/>
              </a:endParaRPr>
            </a:p>
          </p:txBody>
        </p:sp>
      </p:grpSp>
      <p:pic>
        <p:nvPicPr>
          <p:cNvPr id="49156" name="Picture 3">
            <a:extLst>
              <a:ext uri="{FF2B5EF4-FFF2-40B4-BE49-F238E27FC236}">
                <a16:creationId xmlns:a16="http://schemas.microsoft.com/office/drawing/2014/main" id="{818DF60F-3846-0AB9-5E28-F66C191B6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0" t="13039" r="52370" b="49049"/>
          <a:stretch>
            <a:fillRect/>
          </a:stretch>
        </p:blipFill>
        <p:spPr bwMode="auto">
          <a:xfrm>
            <a:off x="5292725" y="3716338"/>
            <a:ext cx="3598863" cy="248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7" name="Textfeld 16">
            <a:extLst>
              <a:ext uri="{FF2B5EF4-FFF2-40B4-BE49-F238E27FC236}">
                <a16:creationId xmlns:a16="http://schemas.microsoft.com/office/drawing/2014/main" id="{1930A6E4-1A36-3858-EE20-E0AA7BC78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7675" y="4581525"/>
            <a:ext cx="12795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de-AT" altLang="en-US" sz="1400">
                <a:solidFill>
                  <a:srgbClr val="002060"/>
                </a:solidFill>
                <a:latin typeface="Lucida Sans" panose="020B0602030504020204" pitchFamily="34" charset="77"/>
              </a:rPr>
              <a:t>AUC – Area 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de-AT" altLang="en-US" sz="1400">
                <a:solidFill>
                  <a:srgbClr val="002060"/>
                </a:solidFill>
                <a:latin typeface="Lucida Sans" panose="020B0602030504020204" pitchFamily="34" charset="77"/>
              </a:rPr>
              <a:t>under curve</a:t>
            </a:r>
            <a:endParaRPr lang="de-AT" altLang="en-US" sz="2400">
              <a:solidFill>
                <a:srgbClr val="002060"/>
              </a:solidFill>
              <a:latin typeface="Lucida Sans" panose="020B0602030504020204" pitchFamily="34" charset="77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Content Placeholder 2">
            <a:extLst>
              <a:ext uri="{FF2B5EF4-FFF2-40B4-BE49-F238E27FC236}">
                <a16:creationId xmlns:a16="http://schemas.microsoft.com/office/drawing/2014/main" id="{5A23A70A-E6AC-44AB-A07A-C3208BB43AD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90600" y="1066800"/>
            <a:ext cx="7315200" cy="3810000"/>
          </a:xfrm>
        </p:spPr>
        <p:txBody>
          <a:bodyPr/>
          <a:lstStyle/>
          <a:p>
            <a:pPr marL="514350" indent="-514350">
              <a:buFont typeface="Tahoma" panose="020B0604030504040204" pitchFamily="34" charset="0"/>
              <a:buAutoNum type="arabicPeriod"/>
            </a:pPr>
            <a:r>
              <a:rPr lang="en-US" altLang="en-GR" dirty="0"/>
              <a:t>Describe the items to be recommended</a:t>
            </a:r>
          </a:p>
          <a:p>
            <a:pPr marL="514350" indent="-514350">
              <a:buFont typeface="Tahoma" panose="020B0604030504040204" pitchFamily="34" charset="0"/>
              <a:buAutoNum type="arabicPeriod"/>
            </a:pPr>
            <a:endParaRPr lang="en-US" altLang="en-GR" dirty="0"/>
          </a:p>
          <a:p>
            <a:pPr marL="514350" indent="-514350">
              <a:buFont typeface="Tahoma" panose="020B0604030504040204" pitchFamily="34" charset="0"/>
              <a:buAutoNum type="arabicPeriod"/>
            </a:pPr>
            <a:r>
              <a:rPr lang="en-US" altLang="en-GR" dirty="0"/>
              <a:t>Create a profile of the user that describes the types of items the user likes</a:t>
            </a:r>
          </a:p>
          <a:p>
            <a:pPr marL="514350" indent="-514350">
              <a:buFont typeface="Tahoma" panose="020B0604030504040204" pitchFamily="34" charset="0"/>
              <a:buAutoNum type="arabicPeriod"/>
            </a:pPr>
            <a:endParaRPr lang="en-US" altLang="en-GR" dirty="0"/>
          </a:p>
          <a:p>
            <a:pPr marL="514350" indent="-514350">
              <a:buFont typeface="Tahoma" panose="020B0604030504040204" pitchFamily="34" charset="0"/>
              <a:buAutoNum type="arabicPeriod"/>
            </a:pPr>
            <a:r>
              <a:rPr lang="en-US" altLang="en-GR" dirty="0"/>
              <a:t>Compare items with the user profile to determine what to recommend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792F8A-EE1D-5782-C450-134BE23FB702}"/>
              </a:ext>
            </a:extLst>
          </p:cNvPr>
          <p:cNvSpPr/>
          <p:nvPr/>
        </p:nvSpPr>
        <p:spPr>
          <a:xfrm>
            <a:off x="990600" y="5105400"/>
            <a:ext cx="7086600" cy="9239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1800" i="1" dirty="0">
                <a:solidFill>
                  <a:srgbClr val="0D0163"/>
                </a:solidFill>
                <a:latin typeface="Open Sans" panose="020B0606030504020204" pitchFamily="34" charset="0"/>
              </a:rPr>
              <a:t>The profile is often created, and updated automatically in response to feedback on the desirability of items that are presented to the user</a:t>
            </a:r>
          </a:p>
        </p:txBody>
      </p:sp>
      <p:sp>
        <p:nvSpPr>
          <p:cNvPr id="71683" name="TextBox 4">
            <a:extLst>
              <a:ext uri="{FF2B5EF4-FFF2-40B4-BE49-F238E27FC236}">
                <a16:creationId xmlns:a16="http://schemas.microsoft.com/office/drawing/2014/main" id="{E5F3D2C5-9A6C-A74B-18CC-96BD9293D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23838"/>
            <a:ext cx="7010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GR" sz="2400" dirty="0">
                <a:solidFill>
                  <a:srgbClr val="D60093"/>
                </a:solidFill>
              </a:rPr>
              <a:t>Content-based Recommendation Algorithm</a:t>
            </a:r>
            <a:endParaRPr lang="en-GR" altLang="en-GR" sz="2400" dirty="0">
              <a:solidFill>
                <a:srgbClr val="D60093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el 2">
            <a:extLst>
              <a:ext uri="{FF2B5EF4-FFF2-40B4-BE49-F238E27FC236}">
                <a16:creationId xmlns:a16="http://schemas.microsoft.com/office/drawing/2014/main" id="{7979FE4C-B636-9F99-5071-CF56681957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-100807"/>
            <a:ext cx="7886700" cy="1325563"/>
          </a:xfrm>
        </p:spPr>
        <p:txBody>
          <a:bodyPr/>
          <a:lstStyle/>
          <a:p>
            <a:r>
              <a:rPr lang="en-US" altLang="en-US" dirty="0">
                <a:latin typeface="Trebuchet MS" panose="020B0703020202090204" pitchFamily="34" charset="0"/>
              </a:rPr>
              <a:t>Metrics: Precision and Recall</a:t>
            </a:r>
          </a:p>
        </p:txBody>
      </p:sp>
      <p:sp>
        <p:nvSpPr>
          <p:cNvPr id="50177" name="Inhaltsplatzhalter 1">
            <a:extLst>
              <a:ext uri="{FF2B5EF4-FFF2-40B4-BE49-F238E27FC236}">
                <a16:creationId xmlns:a16="http://schemas.microsoft.com/office/drawing/2014/main" id="{6AF76F39-3832-3AAE-B891-C044DE7E4B3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9788" y="990600"/>
            <a:ext cx="7542212" cy="5181600"/>
          </a:xfrm>
        </p:spPr>
        <p:txBody>
          <a:bodyPr/>
          <a:lstStyle/>
          <a:p>
            <a:r>
              <a:rPr lang="en-US" altLang="en-US" b="1" dirty="0">
                <a:latin typeface="Trebuchet MS" panose="020B0703020202090204" pitchFamily="34" charset="0"/>
              </a:rPr>
              <a:t>Precision:</a:t>
            </a:r>
            <a:r>
              <a:rPr lang="en-US" altLang="en-US" dirty="0">
                <a:latin typeface="Trebuchet MS" panose="020B0703020202090204" pitchFamily="34" charset="0"/>
              </a:rPr>
              <a:t> a measure of exactness, determines the fraction of relevant items retrieved out of all items retrieved</a:t>
            </a:r>
          </a:p>
          <a:p>
            <a:pPr lvl="1"/>
            <a:r>
              <a:rPr lang="en-US" altLang="en-US" sz="2200" dirty="0">
                <a:latin typeface="Trebuchet MS" panose="020B0703020202090204" pitchFamily="34" charset="0"/>
              </a:rPr>
              <a:t>E.g. the proportion of recommended movies that are actually good</a:t>
            </a:r>
          </a:p>
          <a:p>
            <a:pPr lvl="1"/>
            <a:endParaRPr lang="en-US" altLang="en-US" sz="2200" dirty="0">
              <a:latin typeface="Trebuchet MS" panose="020B0703020202090204" pitchFamily="34" charset="0"/>
            </a:endParaRPr>
          </a:p>
          <a:p>
            <a:pPr lvl="1">
              <a:buFontTx/>
              <a:buNone/>
            </a:pPr>
            <a:endParaRPr lang="en-US" altLang="en-US" dirty="0">
              <a:latin typeface="Trebuchet MS" panose="020B0703020202090204" pitchFamily="34" charset="0"/>
            </a:endParaRPr>
          </a:p>
          <a:p>
            <a:pPr lvl="1">
              <a:buFontTx/>
              <a:buNone/>
            </a:pPr>
            <a:endParaRPr lang="en-US" altLang="en-US" dirty="0">
              <a:latin typeface="Trebuchet MS" panose="020B0703020202090204" pitchFamily="34" charset="0"/>
            </a:endParaRPr>
          </a:p>
          <a:p>
            <a:endParaRPr lang="en-US" altLang="en-US" b="1" dirty="0">
              <a:latin typeface="Trebuchet MS" panose="020B0703020202090204" pitchFamily="34" charset="0"/>
            </a:endParaRPr>
          </a:p>
          <a:p>
            <a:r>
              <a:rPr lang="en-US" altLang="en-US" b="1" dirty="0">
                <a:latin typeface="Trebuchet MS" panose="020B0703020202090204" pitchFamily="34" charset="0"/>
              </a:rPr>
              <a:t>Recall (TPR):</a:t>
            </a:r>
            <a:r>
              <a:rPr lang="en-US" altLang="en-US" dirty="0">
                <a:latin typeface="Trebuchet MS" panose="020B0703020202090204" pitchFamily="34" charset="0"/>
              </a:rPr>
              <a:t> a measure of completeness, determines the fraction of relevant items retrieved out of all relevant items</a:t>
            </a:r>
          </a:p>
          <a:p>
            <a:pPr lvl="1"/>
            <a:r>
              <a:rPr lang="en-US" altLang="en-US" sz="2200" dirty="0">
                <a:latin typeface="Trebuchet MS" panose="020B0703020202090204" pitchFamily="34" charset="0"/>
              </a:rPr>
              <a:t>E.g. the proportion of all good movies recommended</a:t>
            </a:r>
          </a:p>
          <a:p>
            <a:pPr>
              <a:buFont typeface="Wingdings" pitchFamily="2" charset="2"/>
              <a:buNone/>
            </a:pPr>
            <a:endParaRPr lang="en-US" altLang="en-US" dirty="0">
              <a:latin typeface="Trebuchet MS" panose="020B0703020202090204" pitchFamily="34" charset="0"/>
            </a:endParaRPr>
          </a:p>
          <a:p>
            <a:endParaRPr lang="en-US" altLang="en-US" dirty="0">
              <a:latin typeface="Trebuchet MS" panose="020B0703020202090204" pitchFamily="34" charset="0"/>
            </a:endParaRPr>
          </a:p>
        </p:txBody>
      </p:sp>
      <p:pic>
        <p:nvPicPr>
          <p:cNvPr id="50179" name="Picture 9">
            <a:extLst>
              <a:ext uri="{FF2B5EF4-FFF2-40B4-BE49-F238E27FC236}">
                <a16:creationId xmlns:a16="http://schemas.microsoft.com/office/drawing/2014/main" id="{BF5AC32C-EB1C-0F22-6EEE-D8D22C142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450" y="2401490"/>
            <a:ext cx="5732463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10">
            <a:extLst>
              <a:ext uri="{FF2B5EF4-FFF2-40B4-BE49-F238E27FC236}">
                <a16:creationId xmlns:a16="http://schemas.microsoft.com/office/drawing/2014/main" id="{F2381DAE-79A7-FBB0-9124-0944875FD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63" y="5029200"/>
            <a:ext cx="54673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Content Placeholder 3">
            <a:extLst>
              <a:ext uri="{FF2B5EF4-FFF2-40B4-BE49-F238E27FC236}">
                <a16:creationId xmlns:a16="http://schemas.microsoft.com/office/drawing/2014/main" id="{1876586F-CB76-035D-735F-B6CD3A17CD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219200"/>
            <a:ext cx="5181600" cy="1471613"/>
          </a:xfrm>
        </p:spPr>
      </p:pic>
      <p:pic>
        <p:nvPicPr>
          <p:cNvPr id="51202" name="Picture 4">
            <a:extLst>
              <a:ext uri="{FF2B5EF4-FFF2-40B4-BE49-F238E27FC236}">
                <a16:creationId xmlns:a16="http://schemas.microsoft.com/office/drawing/2014/main" id="{AA2531D4-7299-F946-DB07-7CF31896D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1" b="31973"/>
          <a:stretch>
            <a:fillRect/>
          </a:stretch>
        </p:blipFill>
        <p:spPr bwMode="auto">
          <a:xfrm>
            <a:off x="1981200" y="3048000"/>
            <a:ext cx="4495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Box 6">
            <a:extLst>
              <a:ext uri="{FF2B5EF4-FFF2-40B4-BE49-F238E27FC236}">
                <a16:creationId xmlns:a16="http://schemas.microsoft.com/office/drawing/2014/main" id="{D02E4AC3-C733-4EE1-2D77-792B40327B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675" y="230463"/>
            <a:ext cx="67246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R" altLang="en-GR" sz="3600" dirty="0">
                <a:solidFill>
                  <a:srgbClr val="D60093"/>
                </a:solidFill>
              </a:rPr>
              <a:t>Precision and Recall Example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26093-4F13-A731-6494-6E3830F04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644" y="1066800"/>
            <a:ext cx="7309556" cy="5318760"/>
          </a:xfrm>
        </p:spPr>
        <p:txBody>
          <a:bodyPr/>
          <a:lstStyle/>
          <a:p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In a system which recommends a ranked list, the </a:t>
            </a:r>
            <a:r>
              <a:rPr lang="en-GB" b="0" i="0" u="none" strike="noStrike" dirty="0">
                <a:solidFill>
                  <a:srgbClr val="008000"/>
                </a:solidFill>
                <a:effectLst/>
                <a:latin typeface="Helvetica" pitchFamily="2" charset="0"/>
              </a:rPr>
              <a:t>top-n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items are the first </a:t>
            </a:r>
            <a:r>
              <a:rPr lang="en-GB" b="0" i="0" u="none" strike="noStrike" dirty="0">
                <a:solidFill>
                  <a:srgbClr val="008000"/>
                </a:solidFill>
                <a:effectLst/>
                <a:latin typeface="Helvetica" pitchFamily="2" charset="0"/>
              </a:rPr>
              <a:t>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in the ranking. </a:t>
            </a:r>
          </a:p>
          <a:p>
            <a:endParaRPr lang="en-GB" b="0" i="0" u="none" strike="noStrike" dirty="0">
              <a:solidFill>
                <a:srgbClr val="0000FF"/>
              </a:solidFill>
              <a:effectLst/>
              <a:latin typeface="Helvetica" pitchFamily="2" charset="0"/>
            </a:endParaRPr>
          </a:p>
          <a:p>
            <a:r>
              <a:rPr lang="en-GB" b="0" i="0" u="none" strike="noStrike" dirty="0" err="1">
                <a:solidFill>
                  <a:srgbClr val="0000FF"/>
                </a:solidFill>
                <a:effectLst/>
                <a:latin typeface="Helvetica" pitchFamily="2" charset="0"/>
              </a:rPr>
              <a:t>Precision@n</a:t>
            </a:r>
            <a:r>
              <a:rPr lang="en-GB" b="0" i="0" u="none" strike="noStrike" dirty="0">
                <a:solidFill>
                  <a:srgbClr val="0000FF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is the proportion of the 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Helvetica" pitchFamily="2" charset="0"/>
              </a:rPr>
              <a:t>top-n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items that are relevant. </a:t>
            </a:r>
          </a:p>
          <a:p>
            <a:pPr marL="0" indent="0">
              <a:buNone/>
            </a:pPr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If </a:t>
            </a:r>
            <a:r>
              <a:rPr lang="en-GB" b="0" i="0" u="none" strike="noStrike" dirty="0">
                <a:solidFill>
                  <a:srgbClr val="D60093"/>
                </a:solidFill>
                <a:effectLst/>
                <a:latin typeface="Helvetica" pitchFamily="2" charset="0"/>
              </a:rPr>
              <a:t>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 relevant items have been recommended at rank </a:t>
            </a:r>
            <a:r>
              <a:rPr lang="en-GB" b="0" i="1" u="none" strike="noStrike" dirty="0">
                <a:solidFill>
                  <a:srgbClr val="D60093"/>
                </a:solidFill>
                <a:effectLst/>
                <a:latin typeface="Helvetica" pitchFamily="2" charset="0"/>
              </a:rPr>
              <a:t>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then: </a:t>
            </a:r>
          </a:p>
          <a:p>
            <a:pPr marL="0" indent="0" algn="ctr">
              <a:buNone/>
            </a:pPr>
            <a:endParaRPr lang="en-GB" b="0" i="1" u="none" strike="noStrike" dirty="0">
              <a:solidFill>
                <a:srgbClr val="0000FF"/>
              </a:solidFill>
              <a:effectLst/>
              <a:latin typeface="Helvetica" pitchFamily="2" charset="0"/>
            </a:endParaRPr>
          </a:p>
          <a:p>
            <a:pPr marL="0" indent="0" algn="ctr">
              <a:buNone/>
            </a:pPr>
            <a:r>
              <a:rPr lang="en-GB" b="0" i="1" u="none" strike="noStrike" dirty="0" err="1">
                <a:solidFill>
                  <a:srgbClr val="0000FF"/>
                </a:solidFill>
                <a:effectLst/>
                <a:latin typeface="Helvetica" pitchFamily="2" charset="0"/>
              </a:rPr>
              <a:t>Precision@n</a:t>
            </a:r>
            <a:r>
              <a:rPr lang="en-GB" b="0" i="1" u="none" strike="noStrike" dirty="0">
                <a:solidFill>
                  <a:srgbClr val="0000FF"/>
                </a:solidFill>
                <a:effectLst/>
                <a:latin typeface="Helvetica" pitchFamily="2" charset="0"/>
              </a:rPr>
              <a:t> </a:t>
            </a:r>
            <a:r>
              <a:rPr lang="en-GB" b="0" i="1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=  </a:t>
            </a:r>
            <a:r>
              <a:rPr lang="en-GB" b="0" i="1" u="none" strike="noStrike" dirty="0">
                <a:solidFill>
                  <a:srgbClr val="D60093"/>
                </a:solidFill>
                <a:effectLst/>
                <a:latin typeface="Helvetica" pitchFamily="2" charset="0"/>
              </a:rPr>
              <a:t>𝑟 / 𝑛</a:t>
            </a:r>
          </a:p>
          <a:p>
            <a:endParaRPr lang="en-G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D8F7F6-B023-ECF4-33A7-F3E8B5E65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974" y="230463"/>
            <a:ext cx="79191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R" altLang="en-GR" sz="3600" dirty="0">
                <a:solidFill>
                  <a:srgbClr val="D60093"/>
                </a:solidFill>
              </a:rPr>
              <a:t>Precision@N recommended items</a:t>
            </a:r>
          </a:p>
        </p:txBody>
      </p:sp>
    </p:spTree>
    <p:extLst>
      <p:ext uri="{BB962C8B-B14F-4D97-AF65-F5344CB8AC3E}">
        <p14:creationId xmlns:p14="http://schemas.microsoft.com/office/powerpoint/2010/main" val="947349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09FB0-2D2E-FD63-4410-030C45C6D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2C74B6-63B4-962A-F6C5-BE9CC05AD3FA}"/>
              </a:ext>
            </a:extLst>
          </p:cNvPr>
          <p:cNvSpPr txBox="1"/>
          <p:nvPr/>
        </p:nvSpPr>
        <p:spPr>
          <a:xfrm>
            <a:off x="857250" y="282484"/>
            <a:ext cx="6629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effectLst/>
                <a:latin typeface="Helvetica" pitchFamily="2" charset="0"/>
              </a:rPr>
              <a:t>Example: </a:t>
            </a:r>
            <a:r>
              <a:rPr lang="en-GB" sz="2400" dirty="0">
                <a:effectLst/>
                <a:latin typeface="Helvetica" pitchFamily="2" charset="0"/>
              </a:rPr>
              <a:t>Let's say we have 10 films in our film library, and 5 of them are liked by the target user.</a:t>
            </a:r>
            <a:endParaRPr lang="el-GR" dirty="0">
              <a:effectLst/>
              <a:latin typeface="Helvetica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B4DCEB-42AE-C4E2-2F81-673FE03EC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876" y="1676400"/>
            <a:ext cx="7315643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9381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8E2E1-5A34-65AA-A2BA-B4299C6AC4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7BE4AC-B462-E8A5-3682-60E048651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D86D39-4CDF-FC37-DB7D-4812B74A0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589" y="1540228"/>
            <a:ext cx="7491620" cy="48260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030E28-D9BF-9706-D064-3E39461ED5FE}"/>
              </a:ext>
            </a:extLst>
          </p:cNvPr>
          <p:cNvSpPr txBox="1"/>
          <p:nvPr/>
        </p:nvSpPr>
        <p:spPr>
          <a:xfrm>
            <a:off x="1069699" y="328026"/>
            <a:ext cx="6629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effectLst/>
                <a:latin typeface="Helvetica" pitchFamily="2" charset="0"/>
              </a:rPr>
              <a:t>Example: </a:t>
            </a:r>
            <a:r>
              <a:rPr lang="en-GB" sz="2400" dirty="0">
                <a:effectLst/>
                <a:latin typeface="Helvetica" pitchFamily="2" charset="0"/>
              </a:rPr>
              <a:t>Let's say we have 10 films in our film library, and 5 of them are liked by the target user.</a:t>
            </a:r>
            <a:endParaRPr lang="el-GR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406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CAB1CCEC-A92E-E2D5-9002-716B2255E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25" y="1700213"/>
            <a:ext cx="99695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itel 2">
            <a:extLst>
              <a:ext uri="{FF2B5EF4-FFF2-40B4-BE49-F238E27FC236}">
                <a16:creationId xmlns:a16="http://schemas.microsoft.com/office/drawing/2014/main" id="{4A8CB682-1ADE-1961-3CA0-4CB99B3254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Trebuchet MS" panose="020B0703020202090204" pitchFamily="34" charset="0"/>
              </a:rPr>
              <a:t>Rank algorithms using precision and recall</a:t>
            </a:r>
          </a:p>
        </p:txBody>
      </p:sp>
      <p:sp>
        <p:nvSpPr>
          <p:cNvPr id="54274" name="Inhaltsplatzhalter 1">
            <a:extLst>
              <a:ext uri="{FF2B5EF4-FFF2-40B4-BE49-F238E27FC236}">
                <a16:creationId xmlns:a16="http://schemas.microsoft.com/office/drawing/2014/main" id="{576FC753-E2AC-8748-0445-198E59A0016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solidFill>
                  <a:srgbClr val="002060"/>
                </a:solidFill>
                <a:latin typeface="Trebuchet MS" panose="020B0703020202090204" pitchFamily="34" charset="0"/>
              </a:rPr>
              <a:t>Who "wins" for Precision@3?</a:t>
            </a:r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DA14F74C-A64D-E004-2A08-69F926051C5B}"/>
              </a:ext>
            </a:extLst>
          </p:cNvPr>
          <p:cNvGraphicFramePr>
            <a:graphicFrameLocks noGrp="1"/>
          </p:cNvGraphicFramePr>
          <p:nvPr/>
        </p:nvGraphicFramePr>
        <p:xfrm>
          <a:off x="900113" y="2852738"/>
          <a:ext cx="7200900" cy="25955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33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7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61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795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Recommender</a:t>
                      </a:r>
                      <a:r>
                        <a:rPr lang="en-US" sz="1400" baseline="0" dirty="0"/>
                        <a:t> A</a:t>
                      </a:r>
                      <a:endParaRPr lang="en-US" sz="1400" dirty="0"/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Recommender B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Recommender C</a:t>
                      </a:r>
                    </a:p>
                  </a:txBody>
                  <a:tcPr marL="91441" marR="91441" marT="45714" marB="4571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Position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Ground truth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Ground truth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Ground truth</a:t>
                      </a:r>
                    </a:p>
                  </a:txBody>
                  <a:tcPr marL="91441" marR="91441" marT="45714" marB="4571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marL="91441" marR="91441" marT="45714" marB="4571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L="91441" marR="91441" marT="45714" marB="4571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marL="91441" marR="91441" marT="45714" marB="4571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L="91441" marR="91441" marT="45714" marB="4571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L="91441" marR="91441" marT="45714" marB="45714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Rechteck 7">
            <a:extLst>
              <a:ext uri="{FF2B5EF4-FFF2-40B4-BE49-F238E27FC236}">
                <a16:creationId xmlns:a16="http://schemas.microsoft.com/office/drawing/2014/main" id="{964BC23B-F832-3874-AACB-03FE220BA7BC}"/>
              </a:ext>
            </a:extLst>
          </p:cNvPr>
          <p:cNvSpPr/>
          <p:nvPr/>
        </p:nvSpPr>
        <p:spPr>
          <a:xfrm>
            <a:off x="2627313" y="3573463"/>
            <a:ext cx="5184775" cy="1150937"/>
          </a:xfrm>
          <a:prstGeom prst="rect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5300E1BC-E3BC-467E-31FE-E4CDD6E42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981075"/>
            <a:ext cx="996950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9D7D70F7-5C6D-DE85-2081-C2EA25888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981075"/>
            <a:ext cx="995362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334505F6-4C0C-31BC-2647-E3EC560BA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981075"/>
            <a:ext cx="996950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Titel 2">
            <a:extLst>
              <a:ext uri="{FF2B5EF4-FFF2-40B4-BE49-F238E27FC236}">
                <a16:creationId xmlns:a16="http://schemas.microsoft.com/office/drawing/2014/main" id="{3B6B9567-2BE7-AD9B-AE96-7F99599A81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36556" y="-39688"/>
            <a:ext cx="7886700" cy="1325563"/>
          </a:xfrm>
        </p:spPr>
        <p:txBody>
          <a:bodyPr/>
          <a:lstStyle/>
          <a:p>
            <a:r>
              <a:rPr lang="en-US" altLang="en-US" dirty="0">
                <a:latin typeface="Trebuchet MS" panose="020B0703020202090204" pitchFamily="34" charset="0"/>
              </a:rPr>
              <a:t>Handling of Unknown items</a:t>
            </a:r>
          </a:p>
        </p:txBody>
      </p:sp>
      <p:sp>
        <p:nvSpPr>
          <p:cNvPr id="55300" name="Inhaltsplatzhalter 1">
            <a:extLst>
              <a:ext uri="{FF2B5EF4-FFF2-40B4-BE49-F238E27FC236}">
                <a16:creationId xmlns:a16="http://schemas.microsoft.com/office/drawing/2014/main" id="{BCFFDBEC-87D1-7147-E702-E25D23F2F78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36556" y="1600200"/>
            <a:ext cx="7750244" cy="533400"/>
          </a:xfrm>
        </p:spPr>
        <p:txBody>
          <a:bodyPr/>
          <a:lstStyle/>
          <a:p>
            <a:r>
              <a:rPr lang="en-US" altLang="en-US" dirty="0">
                <a:solidFill>
                  <a:srgbClr val="002060"/>
                </a:solidFill>
                <a:latin typeface="Trebuchet MS" panose="020B0703020202090204" pitchFamily="34" charset="0"/>
              </a:rPr>
              <a:t>And now?</a:t>
            </a:r>
          </a:p>
        </p:txBody>
      </p:sp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41482A0A-EDFC-6D96-FAE5-2BCFDDC0F24D}"/>
              </a:ext>
            </a:extLst>
          </p:cNvPr>
          <p:cNvSpPr txBox="1">
            <a:spLocks/>
          </p:cNvSpPr>
          <p:nvPr/>
        </p:nvSpPr>
        <p:spPr bwMode="auto">
          <a:xfrm>
            <a:off x="900112" y="4868863"/>
            <a:ext cx="77755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buFont typeface="Wingdings" pitchFamily="2" charset="2"/>
              <a:buChar char="§"/>
              <a:defRPr sz="2000" b="1">
                <a:solidFill>
                  <a:srgbClr val="003366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003366"/>
                </a:solidFill>
                <a:latin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rgbClr val="003366"/>
                </a:solidFill>
                <a:latin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700">
                <a:solidFill>
                  <a:srgbClr val="003366"/>
                </a:solidFill>
                <a:latin typeface="Calibri" pitchFamily="34" charset="0"/>
                <a:ea typeface="Times New Roman" pitchFamily="18" charset="0"/>
                <a:cs typeface="Helvetica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rgbClr val="003366"/>
                </a:solidFill>
                <a:latin typeface="Calibri" pitchFamily="34" charset="0"/>
                <a:ea typeface="Times New Roman" pitchFamily="18" charset="0"/>
                <a:cs typeface="Helvetica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rgbClr val="003366"/>
                </a:solidFill>
                <a:latin typeface="+mn-lt"/>
                <a:ea typeface="Times New Roman" pitchFamily="18" charset="0"/>
                <a:cs typeface="Helvetica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rgbClr val="003366"/>
                </a:solidFill>
                <a:latin typeface="+mn-lt"/>
                <a:ea typeface="Times New Roman" pitchFamily="18" charset="0"/>
                <a:cs typeface="Helvetica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rgbClr val="003366"/>
                </a:solidFill>
                <a:latin typeface="+mn-lt"/>
                <a:ea typeface="Times New Roman" pitchFamily="18" charset="0"/>
                <a:cs typeface="Helvetica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rgbClr val="003366"/>
                </a:solidFill>
                <a:latin typeface="+mn-lt"/>
                <a:ea typeface="Times New Roman" pitchFamily="18" charset="0"/>
                <a:cs typeface="Helvetica" pitchFamily="34" charset="0"/>
              </a:defRPr>
            </a:lvl9pPr>
          </a:lstStyle>
          <a:p>
            <a:pPr>
              <a:defRPr/>
            </a:pPr>
            <a:r>
              <a:rPr lang="en-US" kern="0" dirty="0"/>
              <a:t>Possible default assumptions: </a:t>
            </a:r>
          </a:p>
          <a:p>
            <a:pPr lvl="1">
              <a:defRPr/>
            </a:pPr>
            <a:r>
              <a:rPr lang="en-US" kern="0" dirty="0"/>
              <a:t>Unknown items are unknown</a:t>
            </a:r>
          </a:p>
          <a:p>
            <a:pPr lvl="1">
              <a:defRPr/>
            </a:pPr>
            <a:r>
              <a:rPr lang="en-US" kern="0" dirty="0"/>
              <a:t>Unknown items are bad</a:t>
            </a:r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DBAE53C1-279F-3452-C9BC-E6CC779058FB}"/>
              </a:ext>
            </a:extLst>
          </p:cNvPr>
          <p:cNvGraphicFramePr>
            <a:graphicFrameLocks noGrp="1"/>
          </p:cNvGraphicFramePr>
          <p:nvPr/>
        </p:nvGraphicFramePr>
        <p:xfrm>
          <a:off x="900113" y="2128838"/>
          <a:ext cx="7200900" cy="25955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33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7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61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795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Recommender</a:t>
                      </a:r>
                      <a:r>
                        <a:rPr lang="en-US" sz="1400" baseline="0" dirty="0"/>
                        <a:t> A</a:t>
                      </a:r>
                      <a:endParaRPr lang="en-US" sz="1400" dirty="0"/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Recommender B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Recommender C</a:t>
                      </a:r>
                    </a:p>
                  </a:txBody>
                  <a:tcPr marL="91441" marR="91441" marT="45714" marB="4571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Position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Ground truth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Ground truth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Ground truth</a:t>
                      </a:r>
                    </a:p>
                  </a:txBody>
                  <a:tcPr marL="91441" marR="91441" marT="45714" marB="4571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?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?</a:t>
                      </a:r>
                    </a:p>
                  </a:txBody>
                  <a:tcPr marL="91441" marR="91441" marT="45714" marB="4571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?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?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L="91441" marR="91441" marT="45714" marB="4571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?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?</a:t>
                      </a:r>
                    </a:p>
                  </a:txBody>
                  <a:tcPr marL="91441" marR="91441" marT="45714" marB="4571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L="91441" marR="91441" marT="45714" marB="4571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L="91441" marR="91441" marT="45714" marB="45714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Rechteck 7">
            <a:extLst>
              <a:ext uri="{FF2B5EF4-FFF2-40B4-BE49-F238E27FC236}">
                <a16:creationId xmlns:a16="http://schemas.microsoft.com/office/drawing/2014/main" id="{C80B4739-4748-FB31-FB8B-A700C216DF4E}"/>
              </a:ext>
            </a:extLst>
          </p:cNvPr>
          <p:cNvSpPr/>
          <p:nvPr/>
        </p:nvSpPr>
        <p:spPr>
          <a:xfrm>
            <a:off x="2627313" y="2849563"/>
            <a:ext cx="5184775" cy="1152525"/>
          </a:xfrm>
          <a:prstGeom prst="rect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el 1">
            <a:extLst>
              <a:ext uri="{FF2B5EF4-FFF2-40B4-BE49-F238E27FC236}">
                <a16:creationId xmlns:a16="http://schemas.microsoft.com/office/drawing/2014/main" id="{EE069C68-249E-8EE1-CE59-F63A968236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5154" y="-281920"/>
            <a:ext cx="7886700" cy="1325563"/>
          </a:xfrm>
        </p:spPr>
        <p:txBody>
          <a:bodyPr/>
          <a:lstStyle/>
          <a:p>
            <a:r>
              <a:rPr lang="en-GB" altLang="en-US" dirty="0">
                <a:latin typeface="Trebuchet MS" panose="020B0703020202090204" pitchFamily="34" charset="0"/>
              </a:rPr>
              <a:t>Quality of the produced ranking: NDCG</a:t>
            </a:r>
          </a:p>
        </p:txBody>
      </p:sp>
      <p:sp>
        <p:nvSpPr>
          <p:cNvPr id="56322" name="Inhaltsplatzhalter 2">
            <a:extLst>
              <a:ext uri="{FF2B5EF4-FFF2-40B4-BE49-F238E27FC236}">
                <a16:creationId xmlns:a16="http://schemas.microsoft.com/office/drawing/2014/main" id="{DF38D3D8-C35B-C01A-6B0E-D388207A5C1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54049" y="757685"/>
            <a:ext cx="7886700" cy="4351338"/>
          </a:xfrm>
        </p:spPr>
        <p:txBody>
          <a:bodyPr>
            <a:normAutofit fontScale="92500" lnSpcReduction="20000"/>
          </a:bodyPr>
          <a:lstStyle/>
          <a:p>
            <a:r>
              <a:rPr lang="en-GB" altLang="en-US" dirty="0">
                <a:latin typeface="Trebuchet MS" panose="020B0703020202090204" pitchFamily="34" charset="0"/>
              </a:rPr>
              <a:t>Discounted cumulative gain (DCG)</a:t>
            </a:r>
          </a:p>
          <a:p>
            <a:pPr lvl="1"/>
            <a:r>
              <a:rPr lang="en-GB" altLang="en-US" dirty="0">
                <a:latin typeface="Trebuchet MS" panose="020B0703020202090204" pitchFamily="34" charset="0"/>
              </a:rPr>
              <a:t>Logarithmic reduction factor</a:t>
            </a:r>
          </a:p>
          <a:p>
            <a:pPr lvl="1"/>
            <a:endParaRPr lang="en-GB" altLang="en-US" dirty="0">
              <a:latin typeface="Trebuchet MS" panose="020B0703020202090204" pitchFamily="34" charset="0"/>
            </a:endParaRPr>
          </a:p>
          <a:p>
            <a:pPr lvl="1"/>
            <a:endParaRPr lang="en-GB" altLang="en-US" dirty="0">
              <a:latin typeface="Trebuchet MS" panose="020B0703020202090204" pitchFamily="34" charset="0"/>
            </a:endParaRPr>
          </a:p>
          <a:p>
            <a:pPr lvl="1"/>
            <a:endParaRPr lang="en-GB" altLang="en-US" dirty="0">
              <a:latin typeface="Trebuchet MS" panose="020B0703020202090204" pitchFamily="34" charset="0"/>
            </a:endParaRPr>
          </a:p>
          <a:p>
            <a:pPr lvl="1"/>
            <a:endParaRPr lang="en-GB" altLang="en-US" dirty="0">
              <a:latin typeface="Trebuchet MS" panose="020B0703020202090204" pitchFamily="34" charset="0"/>
            </a:endParaRPr>
          </a:p>
          <a:p>
            <a:endParaRPr lang="en-GB" altLang="en-US" dirty="0">
              <a:latin typeface="Trebuchet MS" panose="020B0703020202090204" pitchFamily="34" charset="0"/>
            </a:endParaRPr>
          </a:p>
          <a:p>
            <a:r>
              <a:rPr lang="en-GB" altLang="en-US" dirty="0">
                <a:latin typeface="Trebuchet MS" panose="020B0703020202090204" pitchFamily="34" charset="0"/>
              </a:rPr>
              <a:t>Idealized discounted cumulative gain (IDCG)</a:t>
            </a:r>
          </a:p>
          <a:p>
            <a:pPr lvl="1"/>
            <a:r>
              <a:rPr lang="en-GB" altLang="en-US" sz="2400" dirty="0">
                <a:latin typeface="Trebuchet MS" panose="020B0703020202090204" pitchFamily="34" charset="0"/>
              </a:rPr>
              <a:t>Assumption that items are ordered by decreasing relevance</a:t>
            </a:r>
          </a:p>
          <a:p>
            <a:pPr lvl="1"/>
            <a:r>
              <a:rPr lang="en-GB" altLang="en-US" sz="2400" dirty="0">
                <a:latin typeface="Trebuchet MS" panose="020B0703020202090204" pitchFamily="34" charset="0"/>
              </a:rPr>
              <a:t>|h| cardinality of test set, assumption </a:t>
            </a:r>
            <a:r>
              <a:rPr lang="en-GB" altLang="en-US" sz="2400" dirty="0" err="1">
                <a:latin typeface="Trebuchet MS" panose="020B0703020202090204" pitchFamily="34" charset="0"/>
              </a:rPr>
              <a:t>pos</a:t>
            </a:r>
            <a:r>
              <a:rPr lang="en-GB" altLang="en-US" sz="2400" dirty="0">
                <a:latin typeface="Trebuchet MS" panose="020B0703020202090204" pitchFamily="34" charset="0"/>
              </a:rPr>
              <a:t> &gt;= |h|</a:t>
            </a:r>
          </a:p>
          <a:p>
            <a:pPr lvl="1"/>
            <a:endParaRPr lang="en-GB" altLang="en-US" dirty="0">
              <a:latin typeface="Trebuchet MS" panose="020B0703020202090204" pitchFamily="34" charset="0"/>
            </a:endParaRPr>
          </a:p>
          <a:p>
            <a:endParaRPr lang="en-GB" altLang="en-US" sz="600" dirty="0">
              <a:latin typeface="Trebuchet MS" panose="020B0703020202090204" pitchFamily="34" charset="0"/>
            </a:endParaRPr>
          </a:p>
          <a:p>
            <a:endParaRPr lang="en-GB" altLang="en-US" dirty="0">
              <a:latin typeface="Trebuchet MS" panose="020B0703020202090204" pitchFamily="34" charset="0"/>
            </a:endParaRPr>
          </a:p>
          <a:p>
            <a:r>
              <a:rPr lang="en-GB" altLang="en-US" dirty="0">
                <a:latin typeface="Trebuchet MS" panose="020B0703020202090204" pitchFamily="34" charset="0"/>
              </a:rPr>
              <a:t>Normalized discounted cumulative gain (</a:t>
            </a:r>
            <a:r>
              <a:rPr lang="en-GB" altLang="en-US" dirty="0" err="1">
                <a:latin typeface="Trebuchet MS" panose="020B0703020202090204" pitchFamily="34" charset="0"/>
              </a:rPr>
              <a:t>nDCG</a:t>
            </a:r>
            <a:r>
              <a:rPr lang="en-GB" altLang="en-US" dirty="0">
                <a:latin typeface="Trebuchet MS" panose="020B0703020202090204" pitchFamily="34" charset="0"/>
              </a:rPr>
              <a:t>)</a:t>
            </a:r>
          </a:p>
          <a:p>
            <a:pPr lvl="1"/>
            <a:r>
              <a:rPr lang="en-GB" altLang="en-US" dirty="0">
                <a:latin typeface="Trebuchet MS" panose="020B0703020202090204" pitchFamily="34" charset="0"/>
              </a:rPr>
              <a:t>Normalized to the interval [0..1]</a:t>
            </a:r>
          </a:p>
        </p:txBody>
      </p:sp>
      <p:graphicFrame>
        <p:nvGraphicFramePr>
          <p:cNvPr id="56323" name="Objekt 3">
            <a:extLst>
              <a:ext uri="{FF2B5EF4-FFF2-40B4-BE49-F238E27FC236}">
                <a16:creationId xmlns:a16="http://schemas.microsoft.com/office/drawing/2014/main" id="{E38F15CB-D7BD-FBD9-51BC-4BCAC0DEB1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1452343"/>
              </p:ext>
            </p:extLst>
          </p:nvPr>
        </p:nvGraphicFramePr>
        <p:xfrm>
          <a:off x="930067" y="1825159"/>
          <a:ext cx="3119438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2" imgW="51790600" imgH="12877800" progId="Equation.3">
                  <p:embed/>
                </p:oleObj>
              </mc:Choice>
              <mc:Fallback>
                <p:oleObj name="Formel" r:id="rId2" imgW="51790600" imgH="12877800" progId="Equation.3">
                  <p:embed/>
                  <p:pic>
                    <p:nvPicPr>
                      <p:cNvPr id="56323" name="Objekt 3">
                        <a:extLst>
                          <a:ext uri="{FF2B5EF4-FFF2-40B4-BE49-F238E27FC236}">
                            <a16:creationId xmlns:a16="http://schemas.microsoft.com/office/drawing/2014/main" id="{E38F15CB-D7BD-FBD9-51BC-4BCAC0DEB15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0067" y="1825159"/>
                        <a:ext cx="3119438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4" name="Textfeld 4">
            <a:extLst>
              <a:ext uri="{FF2B5EF4-FFF2-40B4-BE49-F238E27FC236}">
                <a16:creationId xmlns:a16="http://schemas.microsoft.com/office/drawing/2014/main" id="{75AD93F9-6399-E3C3-BBA0-A8442C837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7120" y="775828"/>
            <a:ext cx="4164428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dirty="0">
                <a:solidFill>
                  <a:srgbClr val="D60093"/>
                </a:solidFill>
                <a:latin typeface="Calibri" panose="020F0502020204030204" pitchFamily="34" charset="0"/>
              </a:rPr>
              <a:t>Where: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000" i="1" dirty="0">
                <a:solidFill>
                  <a:srgbClr val="D60093"/>
                </a:solidFill>
                <a:latin typeface="Calibri" panose="020F0502020204030204" pitchFamily="34" charset="0"/>
              </a:rPr>
              <a:t>  pos</a:t>
            </a:r>
            <a:r>
              <a:rPr lang="en-US" altLang="en-US" sz="2000" dirty="0">
                <a:solidFill>
                  <a:srgbClr val="D60093"/>
                </a:solidFill>
                <a:latin typeface="Calibri" panose="020F0502020204030204" pitchFamily="34" charset="0"/>
              </a:rPr>
              <a:t> denotes the position up to which relevance is accumulated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000" i="1" dirty="0">
                <a:solidFill>
                  <a:srgbClr val="D60093"/>
                </a:solidFill>
                <a:latin typeface="Calibri" panose="020F0502020204030204" pitchFamily="34" charset="0"/>
              </a:rPr>
              <a:t>  </a:t>
            </a:r>
            <a:r>
              <a:rPr lang="en-US" altLang="en-US" sz="2000" i="1" dirty="0" err="1">
                <a:solidFill>
                  <a:srgbClr val="D60093"/>
                </a:solidFill>
                <a:latin typeface="Calibri" panose="020F0502020204030204" pitchFamily="34" charset="0"/>
              </a:rPr>
              <a:t>rel</a:t>
            </a:r>
            <a:r>
              <a:rPr lang="en-US" altLang="en-US" sz="2000" i="1" baseline="-25000" dirty="0" err="1">
                <a:solidFill>
                  <a:srgbClr val="D60093"/>
                </a:solidFill>
                <a:latin typeface="Calibri" panose="020F0502020204030204" pitchFamily="34" charset="0"/>
              </a:rPr>
              <a:t>i</a:t>
            </a:r>
            <a:r>
              <a:rPr lang="en-US" altLang="en-US" sz="2000" dirty="0">
                <a:solidFill>
                  <a:srgbClr val="D60093"/>
                </a:solidFill>
                <a:latin typeface="Calibri" panose="020F0502020204030204" pitchFamily="34" charset="0"/>
              </a:rPr>
              <a:t> returns the relevance of recommendation at position </a:t>
            </a:r>
            <a:r>
              <a:rPr lang="en-US" altLang="en-US" sz="2000" i="1" dirty="0" err="1">
                <a:solidFill>
                  <a:srgbClr val="D60093"/>
                </a:solidFill>
                <a:latin typeface="Calibri" panose="020F0502020204030204" pitchFamily="34" charset="0"/>
              </a:rPr>
              <a:t>i</a:t>
            </a:r>
            <a:endParaRPr lang="en-US" altLang="en-US" sz="2000" i="1" dirty="0">
              <a:solidFill>
                <a:srgbClr val="D60093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56325" name="Object 3">
            <a:extLst>
              <a:ext uri="{FF2B5EF4-FFF2-40B4-BE49-F238E27FC236}">
                <a16:creationId xmlns:a16="http://schemas.microsoft.com/office/drawing/2014/main" id="{7C869951-E3D2-9B3D-9BB6-17DEB38DD8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9942668"/>
              </p:ext>
            </p:extLst>
          </p:nvPr>
        </p:nvGraphicFramePr>
        <p:xfrm>
          <a:off x="2895600" y="3639464"/>
          <a:ext cx="2743200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0081200" imgH="9944100" progId="Equation.3">
                  <p:embed/>
                </p:oleObj>
              </mc:Choice>
              <mc:Fallback>
                <p:oleObj name="Equation" r:id="rId4" imgW="40081200" imgH="9944100" progId="Equation.3">
                  <p:embed/>
                  <p:pic>
                    <p:nvPicPr>
                      <p:cNvPr id="56325" name="Object 3">
                        <a:extLst>
                          <a:ext uri="{FF2B5EF4-FFF2-40B4-BE49-F238E27FC236}">
                            <a16:creationId xmlns:a16="http://schemas.microsoft.com/office/drawing/2014/main" id="{7C869951-E3D2-9B3D-9BB6-17DEB38DD85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3639464"/>
                        <a:ext cx="2743200" cy="67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6" name="Objekt 6">
            <a:extLst>
              <a:ext uri="{FF2B5EF4-FFF2-40B4-BE49-F238E27FC236}">
                <a16:creationId xmlns:a16="http://schemas.microsoft.com/office/drawing/2014/main" id="{4227D0D5-2072-0DAC-8430-E629BACF3B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0043800"/>
              </p:ext>
            </p:extLst>
          </p:nvPr>
        </p:nvGraphicFramePr>
        <p:xfrm>
          <a:off x="3387725" y="5039885"/>
          <a:ext cx="1758950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6911300" imgH="10820400" progId="Equation.3">
                  <p:embed/>
                </p:oleObj>
              </mc:Choice>
              <mc:Fallback>
                <p:oleObj name="Equation" r:id="rId6" imgW="26911300" imgH="10820400" progId="Equation.3">
                  <p:embed/>
                  <p:pic>
                    <p:nvPicPr>
                      <p:cNvPr id="56326" name="Objekt 6">
                        <a:extLst>
                          <a:ext uri="{FF2B5EF4-FFF2-40B4-BE49-F238E27FC236}">
                            <a16:creationId xmlns:a16="http://schemas.microsoft.com/office/drawing/2014/main" id="{4227D0D5-2072-0DAC-8430-E629BACF3B1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7725" y="5039885"/>
                        <a:ext cx="1758950" cy="708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el 1">
            <a:extLst>
              <a:ext uri="{FF2B5EF4-FFF2-40B4-BE49-F238E27FC236}">
                <a16:creationId xmlns:a16="http://schemas.microsoft.com/office/drawing/2014/main" id="{690FDB51-749F-E26A-204D-15FA74702D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44688" y="194848"/>
            <a:ext cx="7886700" cy="903288"/>
          </a:xfrm>
        </p:spPr>
        <p:txBody>
          <a:bodyPr/>
          <a:lstStyle/>
          <a:p>
            <a:r>
              <a:rPr lang="en-GB" altLang="en-US" dirty="0">
                <a:latin typeface="Trebuchet MS" panose="020B0703020202090204" pitchFamily="34" charset="0"/>
              </a:rPr>
              <a:t>Example </a:t>
            </a:r>
            <a:r>
              <a:rPr lang="en-GB" altLang="en-US" dirty="0" err="1">
                <a:latin typeface="Trebuchet MS" panose="020B0703020202090204" pitchFamily="34" charset="0"/>
              </a:rPr>
              <a:t>nDCG</a:t>
            </a:r>
            <a:endParaRPr lang="en-GB" altLang="en-US" dirty="0">
              <a:latin typeface="Trebuchet MS" panose="020B0703020202090204" pitchFamily="34" charset="0"/>
            </a:endParaRP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EAF7CC02-53A2-F036-D89F-FA74F640B4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397331"/>
              </p:ext>
            </p:extLst>
          </p:nvPr>
        </p:nvGraphicFramePr>
        <p:xfrm>
          <a:off x="731837" y="1367253"/>
          <a:ext cx="1476375" cy="222408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858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05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68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Rank</a:t>
                      </a:r>
                      <a:endParaRPr lang="en-US" sz="1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91441" marR="91441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Hit?</a:t>
                      </a:r>
                      <a:endParaRPr lang="en-US" sz="1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91441" marR="91441" marT="45700" marB="457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  <a:endParaRPr lang="en-US" sz="18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91441" marR="91441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X</a:t>
                      </a:r>
                    </a:p>
                  </a:txBody>
                  <a:tcPr marL="91441" marR="91441" marT="45700" marB="457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  <a:endParaRPr lang="en-US" sz="18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91441" marR="91441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✅</a:t>
                      </a:r>
                    </a:p>
                  </a:txBody>
                  <a:tcPr marL="91441" marR="91441" marT="45700" marB="457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  <a:endParaRPr lang="en-US" sz="18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91441" marR="91441" marT="45700" marB="457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✅</a:t>
                      </a:r>
                    </a:p>
                  </a:txBody>
                  <a:tcPr marL="91441" marR="91441" marT="45700" marB="457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  <a:endParaRPr lang="en-US" sz="18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91441" marR="91441" marT="45700" marB="457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✅</a:t>
                      </a:r>
                    </a:p>
                  </a:txBody>
                  <a:tcPr marL="91441" marR="91441" marT="45700" marB="457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  <a:endParaRPr lang="en-US" sz="18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91441" marR="91441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X</a:t>
                      </a:r>
                    </a:p>
                  </a:txBody>
                  <a:tcPr marL="91441" marR="91441" marT="45700" marB="457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57369" name="Object 6">
            <a:extLst>
              <a:ext uri="{FF2B5EF4-FFF2-40B4-BE49-F238E27FC236}">
                <a16:creationId xmlns:a16="http://schemas.microsoft.com/office/drawing/2014/main" id="{BAD5A0F7-13FD-8E0B-D87A-E0149E4892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3648025"/>
              </p:ext>
            </p:extLst>
          </p:nvPr>
        </p:nvGraphicFramePr>
        <p:xfrm>
          <a:off x="5164345" y="2201863"/>
          <a:ext cx="3214688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2" imgW="73139300" imgH="12877800" progId="Equation.3">
                  <p:embed/>
                </p:oleObj>
              </mc:Choice>
              <mc:Fallback>
                <p:oleObj name="Formel" r:id="rId2" imgW="73139300" imgH="12877800" progId="Equation.3">
                  <p:embed/>
                  <p:pic>
                    <p:nvPicPr>
                      <p:cNvPr id="57369" name="Object 6">
                        <a:extLst>
                          <a:ext uri="{FF2B5EF4-FFF2-40B4-BE49-F238E27FC236}">
                            <a16:creationId xmlns:a16="http://schemas.microsoft.com/office/drawing/2014/main" id="{BAD5A0F7-13FD-8E0B-D87A-E0149E48925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4345" y="2201863"/>
                        <a:ext cx="3214688" cy="56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70" name="Object 7">
            <a:extLst>
              <a:ext uri="{FF2B5EF4-FFF2-40B4-BE49-F238E27FC236}">
                <a16:creationId xmlns:a16="http://schemas.microsoft.com/office/drawing/2014/main" id="{8D88195B-A70A-9E34-D41B-64DA9237F0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2361714"/>
              </p:ext>
            </p:extLst>
          </p:nvPr>
        </p:nvGraphicFramePr>
        <p:xfrm>
          <a:off x="5164345" y="3021427"/>
          <a:ext cx="2870200" cy="569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4" imgW="64655700" imgH="12877800" progId="Equation.3">
                  <p:embed/>
                </p:oleObj>
              </mc:Choice>
              <mc:Fallback>
                <p:oleObj name="Formel" r:id="rId4" imgW="64655700" imgH="12877800" progId="Equation.3">
                  <p:embed/>
                  <p:pic>
                    <p:nvPicPr>
                      <p:cNvPr id="57370" name="Object 7">
                        <a:extLst>
                          <a:ext uri="{FF2B5EF4-FFF2-40B4-BE49-F238E27FC236}">
                            <a16:creationId xmlns:a16="http://schemas.microsoft.com/office/drawing/2014/main" id="{8D88195B-A70A-9E34-D41B-64DA9237F00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4345" y="3021427"/>
                        <a:ext cx="2870200" cy="569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71" name="Object 8">
            <a:extLst>
              <a:ext uri="{FF2B5EF4-FFF2-40B4-BE49-F238E27FC236}">
                <a16:creationId xmlns:a16="http://schemas.microsoft.com/office/drawing/2014/main" id="{EAD585D2-77EF-643E-BB7E-65CA72E3692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55875" y="2463800"/>
          <a:ext cx="2009775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6" imgW="41833800" imgH="12877800" progId="Equation.3">
                  <p:embed/>
                </p:oleObj>
              </mc:Choice>
              <mc:Fallback>
                <p:oleObj name="Formel" r:id="rId6" imgW="41833800" imgH="12877800" progId="Equation.3">
                  <p:embed/>
                  <p:pic>
                    <p:nvPicPr>
                      <p:cNvPr id="57371" name="Object 8">
                        <a:extLst>
                          <a:ext uri="{FF2B5EF4-FFF2-40B4-BE49-F238E27FC236}">
                            <a16:creationId xmlns:a16="http://schemas.microsoft.com/office/drawing/2014/main" id="{EAD585D2-77EF-643E-BB7E-65CA72E3692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75" y="2463800"/>
                        <a:ext cx="2009775" cy="61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FABF5D2-F3AB-2BC4-C676-FB58CC0C1124}"/>
              </a:ext>
            </a:extLst>
          </p:cNvPr>
          <p:cNvCxnSpPr>
            <a:cxnSpLocks/>
          </p:cNvCxnSpPr>
          <p:nvPr/>
        </p:nvCxnSpPr>
        <p:spPr>
          <a:xfrm flipV="1">
            <a:off x="2484438" y="1901031"/>
            <a:ext cx="5927725" cy="72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B49CC2D-E1CE-8C4F-E3DD-1FCC03E2CC50}"/>
              </a:ext>
            </a:extLst>
          </p:cNvPr>
          <p:cNvCxnSpPr>
            <a:cxnSpLocks/>
          </p:cNvCxnSpPr>
          <p:nvPr/>
        </p:nvCxnSpPr>
        <p:spPr>
          <a:xfrm>
            <a:off x="2484438" y="3810000"/>
            <a:ext cx="59277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841A75A-784D-6F85-EEA8-AE38F64B08F7}"/>
              </a:ext>
            </a:extLst>
          </p:cNvPr>
          <p:cNvSpPr txBox="1"/>
          <p:nvPr/>
        </p:nvSpPr>
        <p:spPr>
          <a:xfrm>
            <a:off x="1371600" y="4852988"/>
            <a:ext cx="700743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Further Reading: Chapter 8 from the book</a:t>
            </a:r>
            <a:endParaRPr lang="el-GR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Ricci, Francesco,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Lior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Rokach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and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Bracha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Shapira. Recommender systems handbook, 2015 (Second Edition).</a:t>
            </a:r>
          </a:p>
          <a:p>
            <a:pPr algn="l"/>
            <a:r>
              <a:rPr lang="en-GB" b="0" i="0" dirty="0">
                <a:effectLst/>
                <a:latin typeface="Helvetica" pitchFamily="2" charset="0"/>
                <a:hlinkClick r:id="rId8"/>
              </a:rPr>
              <a:t>https://edyaaleh.files.wordpress.com/2016/02/recommendersystemshandbook.pdf</a:t>
            </a:r>
            <a:endParaRPr lang="en-GB" dirty="0">
              <a:solidFill>
                <a:srgbClr val="000000"/>
              </a:solidFill>
              <a:latin typeface="Helvetica" pitchFamily="2" charset="0"/>
            </a:endParaRPr>
          </a:p>
          <a:p>
            <a:pPr algn="l"/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12BACECE-7A3E-F905-3624-14D6FE7DD3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-304800"/>
            <a:ext cx="7886700" cy="1325563"/>
          </a:xfrm>
        </p:spPr>
        <p:txBody>
          <a:bodyPr/>
          <a:lstStyle/>
          <a:p>
            <a:r>
              <a:rPr lang="en-US" altLang="en-US" dirty="0">
                <a:latin typeface="Trebuchet MS" panose="020B0703020202090204" pitchFamily="34" charset="0"/>
              </a:rPr>
              <a:t>Beyond Precision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632D2-169A-67BF-F683-2E2D8FF3A46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90600" y="838200"/>
            <a:ext cx="6934200" cy="4857750"/>
          </a:xfrm>
        </p:spPr>
        <p:txBody>
          <a:bodyPr>
            <a:normAutofit lnSpcReduction="10000"/>
          </a:bodyPr>
          <a:lstStyle/>
          <a:p>
            <a:r>
              <a:rPr lang="en-US" altLang="en-US" sz="2000" b="1" i="1" dirty="0">
                <a:latin typeface="Trebuchet MS" panose="020B0703020202090204" pitchFamily="34" charset="0"/>
              </a:rPr>
              <a:t>Novelty</a:t>
            </a:r>
            <a:r>
              <a:rPr lang="en-US" altLang="en-US" sz="2000" i="1" dirty="0">
                <a:latin typeface="Trebuchet MS" panose="020B0703020202090204" pitchFamily="34" charset="0"/>
              </a:rPr>
              <a:t> </a:t>
            </a:r>
            <a:r>
              <a:rPr lang="en-US" altLang="en-US" sz="2000" dirty="0">
                <a:latin typeface="Trebuchet MS" panose="020B0703020202090204" pitchFamily="34" charset="0"/>
              </a:rPr>
              <a:t>is the ability of a RS to recommend items that the user was not already aware of</a:t>
            </a:r>
          </a:p>
          <a:p>
            <a:endParaRPr lang="en-US" altLang="en-US" sz="2000" dirty="0">
              <a:latin typeface="Trebuchet MS" panose="020B0703020202090204" pitchFamily="34" charset="0"/>
            </a:endParaRPr>
          </a:p>
          <a:p>
            <a:r>
              <a:rPr lang="en-US" altLang="en-US" sz="2000" b="1" dirty="0" err="1">
                <a:latin typeface="Trebuchet MS" panose="020B0703020202090204" pitchFamily="34" charset="0"/>
              </a:rPr>
              <a:t>Explainability</a:t>
            </a:r>
            <a:r>
              <a:rPr lang="en-US" altLang="en-US" sz="2000" b="1" dirty="0">
                <a:latin typeface="Trebuchet MS" panose="020B0703020202090204" pitchFamily="34" charset="0"/>
              </a:rPr>
              <a:t> </a:t>
            </a:r>
            <a:r>
              <a:rPr lang="en-US" altLang="en-US" sz="2000" dirty="0">
                <a:latin typeface="Trebuchet MS" panose="020B0703020202090204" pitchFamily="34" charset="0"/>
              </a:rPr>
              <a:t>is the ability of a RS to recommend items that are *explainable* to the user based on this previous interactions </a:t>
            </a:r>
            <a:endParaRPr lang="en-US" altLang="en-US" sz="2000" b="1" dirty="0">
              <a:latin typeface="Trebuchet MS" panose="020B0703020202090204" pitchFamily="34" charset="0"/>
            </a:endParaRPr>
          </a:p>
          <a:p>
            <a:endParaRPr lang="en-US" altLang="en-US" sz="2000" b="1" i="1" dirty="0">
              <a:latin typeface="Trebuchet MS" panose="020B0703020202090204" pitchFamily="34" charset="0"/>
            </a:endParaRPr>
          </a:p>
          <a:p>
            <a:r>
              <a:rPr lang="en-US" altLang="en-US" sz="2000" b="1" i="1" dirty="0">
                <a:latin typeface="Trebuchet MS" panose="020B0703020202090204" pitchFamily="34" charset="0"/>
              </a:rPr>
              <a:t>Coverage</a:t>
            </a:r>
            <a:r>
              <a:rPr lang="en-US" altLang="en-US" sz="2000" i="1" dirty="0">
                <a:latin typeface="Trebuchet MS" panose="020B0703020202090204" pitchFamily="34" charset="0"/>
              </a:rPr>
              <a:t> </a:t>
            </a:r>
            <a:r>
              <a:rPr lang="en-US" altLang="en-US" sz="2000" dirty="0">
                <a:latin typeface="Trebuchet MS" panose="020B0703020202090204" pitchFamily="34" charset="0"/>
              </a:rPr>
              <a:t>is the percentage of the items known to the RS for which the RS can generate predictions</a:t>
            </a:r>
          </a:p>
          <a:p>
            <a:endParaRPr lang="en-US" altLang="en-US" sz="2000" b="1" i="1" dirty="0">
              <a:latin typeface="Trebuchet MS" panose="020B0703020202090204" pitchFamily="34" charset="0"/>
            </a:endParaRPr>
          </a:p>
          <a:p>
            <a:r>
              <a:rPr lang="en-US" altLang="en-US" sz="2000" b="1" i="1" dirty="0">
                <a:latin typeface="Trebuchet MS" panose="020B0703020202090204" pitchFamily="34" charset="0"/>
              </a:rPr>
              <a:t>User satisfaction metrics</a:t>
            </a:r>
            <a:r>
              <a:rPr lang="en-US" altLang="en-US" sz="2000" b="1" dirty="0">
                <a:latin typeface="Trebuchet MS" panose="020B0703020202090204" pitchFamily="34" charset="0"/>
              </a:rPr>
              <a:t> </a:t>
            </a:r>
            <a:r>
              <a:rPr lang="en-US" altLang="en-US" sz="2000" dirty="0">
                <a:latin typeface="Trebuchet MS" panose="020B0703020202090204" pitchFamily="34" charset="0"/>
              </a:rPr>
              <a:t>acquired with surveying the users or measuring retention and use statistics</a:t>
            </a:r>
          </a:p>
          <a:p>
            <a:endParaRPr lang="en-US" altLang="en-US" sz="2000" b="1" i="1" dirty="0">
              <a:latin typeface="Trebuchet MS" panose="020B0703020202090204" pitchFamily="34" charset="0"/>
            </a:endParaRPr>
          </a:p>
          <a:p>
            <a:r>
              <a:rPr lang="en-US" altLang="en-US" sz="2000" b="1" i="1" dirty="0">
                <a:latin typeface="Trebuchet MS" panose="020B0703020202090204" pitchFamily="34" charset="0"/>
              </a:rPr>
              <a:t>Site performance metrics</a:t>
            </a:r>
            <a:r>
              <a:rPr lang="en-US" altLang="en-US" sz="2000" b="1" dirty="0">
                <a:latin typeface="Trebuchet MS" panose="020B0703020202090204" pitchFamily="34" charset="0"/>
              </a:rPr>
              <a:t> </a:t>
            </a:r>
            <a:r>
              <a:rPr lang="en-US" altLang="en-US" sz="2000" dirty="0">
                <a:latin typeface="Trebuchet MS" panose="020B0703020202090204" pitchFamily="34" charset="0"/>
              </a:rPr>
              <a:t>track an increase in items purchased or downloaded, an increase in overall user revenue, or an increase in overall user retention.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7">
            <a:extLst>
              <a:ext uri="{FF2B5EF4-FFF2-40B4-BE49-F238E27FC236}">
                <a16:creationId xmlns:a16="http://schemas.microsoft.com/office/drawing/2014/main" id="{C2384136-7EBF-8FE9-9364-DC2E5FAD5F40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3419475"/>
            <a:ext cx="365442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9">
            <a:extLst>
              <a:ext uri="{FF2B5EF4-FFF2-40B4-BE49-F238E27FC236}">
                <a16:creationId xmlns:a16="http://schemas.microsoft.com/office/drawing/2014/main" id="{E7F365E7-1195-49C0-C5E6-63BB308FACD2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502025"/>
            <a:ext cx="3566011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11">
            <a:extLst>
              <a:ext uri="{FF2B5EF4-FFF2-40B4-BE49-F238E27FC236}">
                <a16:creationId xmlns:a16="http://schemas.microsoft.com/office/drawing/2014/main" id="{F9C25F0E-7A8D-CD35-B586-ABF6D06A1D17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4325938"/>
            <a:ext cx="7458075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1727AFD-5C36-4F58-92F1-7F43FCB30F0F}"/>
              </a:ext>
            </a:extLst>
          </p:cNvPr>
          <p:cNvSpPr/>
          <p:nvPr/>
        </p:nvSpPr>
        <p:spPr>
          <a:xfrm>
            <a:off x="1939925" y="5494338"/>
            <a:ext cx="5710238" cy="91916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can recommend the </a:t>
            </a:r>
            <a:r>
              <a:rPr lang="en-US" sz="2400" dirty="0">
                <a:solidFill>
                  <a:srgbClr val="1923F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top most similar items </a:t>
            </a:r>
            <a:r>
              <a:rPr lang="en-US" sz="2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the user</a:t>
            </a:r>
          </a:p>
        </p:txBody>
      </p:sp>
      <p:sp>
        <p:nvSpPr>
          <p:cNvPr id="72710" name="TextBox 4">
            <a:extLst>
              <a:ext uri="{FF2B5EF4-FFF2-40B4-BE49-F238E27FC236}">
                <a16:creationId xmlns:a16="http://schemas.microsoft.com/office/drawing/2014/main" id="{5AAA6C3B-73AF-2B19-6D1D-772AD0F42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23838"/>
            <a:ext cx="81534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GR" sz="2800" dirty="0">
                <a:solidFill>
                  <a:srgbClr val="D60093"/>
                </a:solidFill>
              </a:rPr>
              <a:t>Content-based Recommendation Algorithm</a:t>
            </a:r>
            <a:endParaRPr lang="en-GR" altLang="en-GR" sz="2800" dirty="0">
              <a:solidFill>
                <a:srgbClr val="D60093"/>
              </a:solidFill>
            </a:endParaRPr>
          </a:p>
        </p:txBody>
      </p:sp>
      <p:pic>
        <p:nvPicPr>
          <p:cNvPr id="10" name="Picture 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93692CD-8A40-CB6D-BF3C-208813371C5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2" t="32157" r="9804" b="47451"/>
          <a:stretch/>
        </p:blipFill>
        <p:spPr>
          <a:xfrm>
            <a:off x="685800" y="1110008"/>
            <a:ext cx="7845425" cy="17526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7CA0168-5481-E785-48BB-9BBAD1AF7FC4}"/>
              </a:ext>
            </a:extLst>
          </p:cNvPr>
          <p:cNvSpPr/>
          <p:nvPr/>
        </p:nvSpPr>
        <p:spPr>
          <a:xfrm>
            <a:off x="3505200" y="439738"/>
            <a:ext cx="1219200" cy="48609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9091" name="Title 1">
            <a:extLst>
              <a:ext uri="{FF2B5EF4-FFF2-40B4-BE49-F238E27FC236}">
                <a16:creationId xmlns:a16="http://schemas.microsoft.com/office/drawing/2014/main" id="{40AB9096-B041-DC8C-805A-58AE296884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68293" y="0"/>
            <a:ext cx="8229600" cy="1143001"/>
          </a:xfrm>
        </p:spPr>
        <p:txBody>
          <a:bodyPr/>
          <a:lstStyle/>
          <a:p>
            <a:r>
              <a:rPr lang="en-US" altLang="en-GR" dirty="0"/>
              <a:t>Diversity</a:t>
            </a:r>
          </a:p>
        </p:txBody>
      </p:sp>
      <p:sp>
        <p:nvSpPr>
          <p:cNvPr id="89090" name="Slide Number Placeholder 4">
            <a:extLst>
              <a:ext uri="{FF2B5EF4-FFF2-40B4-BE49-F238E27FC236}">
                <a16:creationId xmlns:a16="http://schemas.microsoft.com/office/drawing/2014/main" id="{89962671-D3DB-F200-0CA5-E5AB4B47B3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647113" y="6408738"/>
            <a:ext cx="3667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indent="-3429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A22F715E-1BEE-AE40-ABF2-58102DFE6F80}" type="slidenum">
              <a:rPr lang="en-US" altLang="en-GR" sz="1000" b="0" smtClean="0"/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50</a:t>
            </a:fld>
            <a:endParaRPr lang="en-US" altLang="en-GR" sz="1000" b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66AEC1-30CF-4514-FE95-A28C3D01EEB2}"/>
              </a:ext>
            </a:extLst>
          </p:cNvPr>
          <p:cNvSpPr/>
          <p:nvPr/>
        </p:nvSpPr>
        <p:spPr>
          <a:xfrm>
            <a:off x="6378575" y="471488"/>
            <a:ext cx="1317625" cy="48609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9093" name="Picture 2">
            <a:extLst>
              <a:ext uri="{FF2B5EF4-FFF2-40B4-BE49-F238E27FC236}">
                <a16:creationId xmlns:a16="http://schemas.microsoft.com/office/drawing/2014/main" id="{54B57654-8E95-890E-AAB8-93805D974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775" y="684213"/>
            <a:ext cx="890588" cy="122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094" name="Picture 3">
            <a:extLst>
              <a:ext uri="{FF2B5EF4-FFF2-40B4-BE49-F238E27FC236}">
                <a16:creationId xmlns:a16="http://schemas.microsoft.com/office/drawing/2014/main" id="{A9FB4043-8BFF-3EFD-8176-D96E785B1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8" y="1708150"/>
            <a:ext cx="900112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095" name="Picture 4">
            <a:extLst>
              <a:ext uri="{FF2B5EF4-FFF2-40B4-BE49-F238E27FC236}">
                <a16:creationId xmlns:a16="http://schemas.microsoft.com/office/drawing/2014/main" id="{3F0D8B57-BF86-1926-C754-CDBB8FEAC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775" y="2816225"/>
            <a:ext cx="890588" cy="123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096" name="Picture 5">
            <a:extLst>
              <a:ext uri="{FF2B5EF4-FFF2-40B4-BE49-F238E27FC236}">
                <a16:creationId xmlns:a16="http://schemas.microsoft.com/office/drawing/2014/main" id="{BF7E2A63-3926-BF9F-D4A0-4C8AADDC0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363" y="3902075"/>
            <a:ext cx="909637" cy="120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097" name="TextBox 6">
            <a:extLst>
              <a:ext uri="{FF2B5EF4-FFF2-40B4-BE49-F238E27FC236}">
                <a16:creationId xmlns:a16="http://schemas.microsoft.com/office/drawing/2014/main" id="{AB299FEA-DE0E-3F12-1AC7-DAB5CC56E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63" y="2260600"/>
            <a:ext cx="2895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GR"/>
              <a:t>I like Bruce Willis, but all these movies are almost the same!</a:t>
            </a:r>
          </a:p>
        </p:txBody>
      </p:sp>
      <p:pic>
        <p:nvPicPr>
          <p:cNvPr id="89098" name="Picture 2">
            <a:extLst>
              <a:ext uri="{FF2B5EF4-FFF2-40B4-BE49-F238E27FC236}">
                <a16:creationId xmlns:a16="http://schemas.microsoft.com/office/drawing/2014/main" id="{80EAC610-F0CF-5767-FF61-57A7FB7A1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175" y="650875"/>
            <a:ext cx="889000" cy="122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099" name="Picture 6">
            <a:extLst>
              <a:ext uri="{FF2B5EF4-FFF2-40B4-BE49-F238E27FC236}">
                <a16:creationId xmlns:a16="http://schemas.microsoft.com/office/drawing/2014/main" id="{250B66EA-ACA4-EBCF-E8DE-A787D606F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175" y="1709738"/>
            <a:ext cx="889000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100" name="Picture 7">
            <a:extLst>
              <a:ext uri="{FF2B5EF4-FFF2-40B4-BE49-F238E27FC236}">
                <a16:creationId xmlns:a16="http://schemas.microsoft.com/office/drawing/2014/main" id="{B6959D9E-648D-A7C3-F780-653081A25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175" y="3875088"/>
            <a:ext cx="889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101" name="Picture 8">
            <a:extLst>
              <a:ext uri="{FF2B5EF4-FFF2-40B4-BE49-F238E27FC236}">
                <a16:creationId xmlns:a16="http://schemas.microsoft.com/office/drawing/2014/main" id="{4D4564C2-9A78-6E02-7177-1A480C84F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175" y="2776538"/>
            <a:ext cx="884238" cy="117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102" name="TextBox 15">
            <a:extLst>
              <a:ext uri="{FF2B5EF4-FFF2-40B4-BE49-F238E27FC236}">
                <a16:creationId xmlns:a16="http://schemas.microsoft.com/office/drawing/2014/main" id="{B8B18F36-2289-DB48-7857-5682B4CAE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885" y="5573713"/>
            <a:ext cx="36893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GR" dirty="0"/>
              <a:t>This list is more to my liking.  </a:t>
            </a:r>
          </a:p>
          <a:p>
            <a:r>
              <a:rPr lang="en-US" altLang="en-GR" dirty="0"/>
              <a:t>I can decide whether I want a thriller, a drama, a comedy, or a feel-good movie!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E3742-9405-F3CE-D1F1-AE7E062B2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711" y="35572"/>
            <a:ext cx="7886700" cy="97516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Item Diversity (Intra-list Diversity)</a:t>
            </a:r>
          </a:p>
        </p:txBody>
      </p:sp>
      <p:sp>
        <p:nvSpPr>
          <p:cNvPr id="90114" name="Slide Number Placeholder 4">
            <a:extLst>
              <a:ext uri="{FF2B5EF4-FFF2-40B4-BE49-F238E27FC236}">
                <a16:creationId xmlns:a16="http://schemas.microsoft.com/office/drawing/2014/main" id="{E1343C26-707C-E305-C744-66E180E8C8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647113" y="6408738"/>
            <a:ext cx="3667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indent="-3429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CCEF4E6B-1B4F-424C-A26D-34A112060DBE}" type="slidenum">
              <a:rPr lang="en-US" altLang="en-GR" sz="1000" b="0" smtClean="0"/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51</a:t>
            </a:fld>
            <a:endParaRPr lang="en-US" altLang="en-GR" sz="1000" b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9779AC6-9F08-0FDD-4E1B-1A20D748C5A8}"/>
              </a:ext>
            </a:extLst>
          </p:cNvPr>
          <p:cNvSpPr txBox="1">
            <a:spLocks/>
          </p:cNvSpPr>
          <p:nvPr/>
        </p:nvSpPr>
        <p:spPr>
          <a:xfrm>
            <a:off x="618711" y="1025962"/>
            <a:ext cx="8229600" cy="452596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defRPr/>
            </a:pPr>
            <a:r>
              <a:rPr lang="en-US" dirty="0"/>
              <a:t>Diversity is the opposite of similarity.</a:t>
            </a:r>
          </a:p>
          <a:p>
            <a:pPr>
              <a:defRPr/>
            </a:pPr>
            <a:r>
              <a:rPr lang="en-US" dirty="0"/>
              <a:t>We assume that an item-item similarity metric is given. </a:t>
            </a:r>
          </a:p>
          <a:p>
            <a:pPr>
              <a:defRPr/>
            </a:pPr>
            <a:r>
              <a:rPr lang="en-US" dirty="0"/>
              <a:t>We use the average distance between all pairs in the list as a list diversity level.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 marL="109728" indent="0">
              <a:buFont typeface="Wingdings 3"/>
              <a:buNone/>
              <a:defRPr/>
            </a:pPr>
            <a:endParaRPr lang="en-US" dirty="0"/>
          </a:p>
          <a:p>
            <a:pPr marL="109728" indent="0">
              <a:buFont typeface="Wingdings 3"/>
              <a:buNone/>
              <a:defRPr/>
            </a:pPr>
            <a:endParaRPr lang="en-US" dirty="0"/>
          </a:p>
          <a:p>
            <a:pPr marL="109728" indent="0">
              <a:buFont typeface="Wingdings 3"/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Distance metric based on content data</a:t>
            </a:r>
          </a:p>
          <a:p>
            <a:pPr lvl="1">
              <a:defRPr/>
            </a:pPr>
            <a:r>
              <a:rPr lang="en-US" dirty="0"/>
              <a:t>Author</a:t>
            </a:r>
          </a:p>
          <a:p>
            <a:pPr lvl="1">
              <a:defRPr/>
            </a:pPr>
            <a:r>
              <a:rPr lang="en-US" dirty="0"/>
              <a:t>Genre/Category</a:t>
            </a:r>
          </a:p>
          <a:p>
            <a:pPr>
              <a:defRPr/>
            </a:pPr>
            <a:endParaRPr lang="en-US" dirty="0"/>
          </a:p>
          <a:p>
            <a:pPr lvl="1">
              <a:defRPr/>
            </a:pPr>
            <a:endParaRPr lang="en-US" dirty="0"/>
          </a:p>
        </p:txBody>
      </p:sp>
      <p:pic>
        <p:nvPicPr>
          <p:cNvPr id="90117" name="Picture 7">
            <a:extLst>
              <a:ext uri="{FF2B5EF4-FFF2-40B4-BE49-F238E27FC236}">
                <a16:creationId xmlns:a16="http://schemas.microsoft.com/office/drawing/2014/main" id="{DC777024-3BEE-CE82-B201-CB4F07695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3" b="25876"/>
          <a:stretch>
            <a:fillRect/>
          </a:stretch>
        </p:blipFill>
        <p:spPr bwMode="auto">
          <a:xfrm>
            <a:off x="600075" y="2362200"/>
            <a:ext cx="7943850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7048F1-B8AA-C559-2DAE-EFEA4C8ACE75}"/>
              </a:ext>
            </a:extLst>
          </p:cNvPr>
          <p:cNvSpPr txBox="1"/>
          <p:nvPr/>
        </p:nvSpPr>
        <p:spPr>
          <a:xfrm>
            <a:off x="1497978" y="5411810"/>
            <a:ext cx="700743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Further Reading: Chapter 26 from the book</a:t>
            </a:r>
            <a:endParaRPr lang="el-GR" sz="1400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Ricci, Francesco, </a:t>
            </a:r>
            <a:r>
              <a:rPr lang="en-GB" sz="1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Lior</a:t>
            </a: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sz="1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Rokach</a:t>
            </a: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and </a:t>
            </a:r>
            <a:r>
              <a:rPr lang="en-GB" sz="1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Bracha</a:t>
            </a: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Shapira. Recommender systems handbook, 2015 (Second Edition).</a:t>
            </a:r>
          </a:p>
          <a:p>
            <a:pPr algn="l"/>
            <a:r>
              <a:rPr lang="en-GB" sz="1400" b="0" i="0" dirty="0">
                <a:effectLst/>
                <a:latin typeface="Helvetica" pitchFamily="2" charset="0"/>
                <a:hlinkClick r:id="rId3"/>
              </a:rPr>
              <a:t>https://edyaaleh.files.wordpress.com/2016/02/recommendersystemshandbook.pdf</a:t>
            </a:r>
            <a:endParaRPr lang="en-GB" sz="1400" dirty="0">
              <a:solidFill>
                <a:srgbClr val="000000"/>
              </a:solidFill>
              <a:latin typeface="Helvetica" pitchFamily="2" charset="0"/>
            </a:endParaRPr>
          </a:p>
          <a:p>
            <a:pPr algn="l"/>
            <a:endParaRPr lang="en-GB" sz="1400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Title 4">
            <a:extLst>
              <a:ext uri="{FF2B5EF4-FFF2-40B4-BE49-F238E27FC236}">
                <a16:creationId xmlns:a16="http://schemas.microsoft.com/office/drawing/2014/main" id="{EFCF830F-3754-6454-9DFD-FED652E64A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159544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en-GR" sz="3600" dirty="0"/>
              <a:t>Explanation Styles with textual description</a:t>
            </a:r>
          </a:p>
        </p:txBody>
      </p:sp>
      <p:sp>
        <p:nvSpPr>
          <p:cNvPr id="95233" name="Footer Placeholder 2">
            <a:extLst>
              <a:ext uri="{FF2B5EF4-FFF2-40B4-BE49-F238E27FC236}">
                <a16:creationId xmlns:a16="http://schemas.microsoft.com/office/drawing/2014/main" id="{163C809B-9B6A-27A7-F3DF-48D1ED8C82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en-GR" altLang="en-GR" sz="1200">
              <a:solidFill>
                <a:srgbClr val="898989"/>
              </a:solidFill>
            </a:endParaRPr>
          </a:p>
        </p:txBody>
      </p:sp>
      <p:sp>
        <p:nvSpPr>
          <p:cNvPr id="95234" name="Slide Number Placeholder 3">
            <a:extLst>
              <a:ext uri="{FF2B5EF4-FFF2-40B4-BE49-F238E27FC236}">
                <a16:creationId xmlns:a16="http://schemas.microsoft.com/office/drawing/2014/main" id="{AA1C2642-74DE-0D76-4F99-CCA6A5821C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647113" y="6408738"/>
            <a:ext cx="3667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indent="-3429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7CA18700-672E-2E47-96D7-81478E8828CE}" type="slidenum">
              <a:rPr lang="en-US" altLang="en-GR" sz="1000" b="0" smtClean="0"/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52</a:t>
            </a:fld>
            <a:endParaRPr lang="en-US" altLang="en-GR" sz="1000" b="0"/>
          </a:p>
        </p:txBody>
      </p:sp>
      <p:pic>
        <p:nvPicPr>
          <p:cNvPr id="95236" name="Picture 5">
            <a:extLst>
              <a:ext uri="{FF2B5EF4-FFF2-40B4-BE49-F238E27FC236}">
                <a16:creationId xmlns:a16="http://schemas.microsoft.com/office/drawing/2014/main" id="{AA1CC3AB-DA89-B144-E0B5-48C64B3DA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752600"/>
            <a:ext cx="78867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2" name="Title 4">
            <a:extLst>
              <a:ext uri="{FF2B5EF4-FFF2-40B4-BE49-F238E27FC236}">
                <a16:creationId xmlns:a16="http://schemas.microsoft.com/office/drawing/2014/main" id="{DC284B6C-3BDA-0A7B-0524-D855F316AF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110021"/>
            <a:ext cx="7886700" cy="1325563"/>
          </a:xfrm>
        </p:spPr>
        <p:txBody>
          <a:bodyPr/>
          <a:lstStyle/>
          <a:p>
            <a:r>
              <a:rPr lang="en-US" altLang="en-GR" dirty="0"/>
              <a:t>Interpretability vs. Accuracy</a:t>
            </a:r>
          </a:p>
        </p:txBody>
      </p:sp>
      <p:pic>
        <p:nvPicPr>
          <p:cNvPr id="99329" name="Content Placeholder 6">
            <a:extLst>
              <a:ext uri="{FF2B5EF4-FFF2-40B4-BE49-F238E27FC236}">
                <a16:creationId xmlns:a16="http://schemas.microsoft.com/office/drawing/2014/main" id="{005F3E44-1B77-5B2F-EFDF-C9EFEC084F6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" t="5998" r="1598" b="11505"/>
          <a:stretch>
            <a:fillRect/>
          </a:stretch>
        </p:blipFill>
        <p:spPr>
          <a:xfrm>
            <a:off x="533400" y="1258887"/>
            <a:ext cx="7696200" cy="4456113"/>
          </a:xfrm>
        </p:spPr>
      </p:pic>
      <p:sp>
        <p:nvSpPr>
          <p:cNvPr id="99330" name="Footer Placeholder 2">
            <a:extLst>
              <a:ext uri="{FF2B5EF4-FFF2-40B4-BE49-F238E27FC236}">
                <a16:creationId xmlns:a16="http://schemas.microsoft.com/office/drawing/2014/main" id="{0CFDDB45-4A33-C464-7158-3FE08E3D1F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en-GR" altLang="en-GR" sz="1200">
              <a:solidFill>
                <a:srgbClr val="898989"/>
              </a:solidFill>
            </a:endParaRPr>
          </a:p>
        </p:txBody>
      </p:sp>
      <p:sp>
        <p:nvSpPr>
          <p:cNvPr id="99331" name="Slide Number Placeholder 3">
            <a:extLst>
              <a:ext uri="{FF2B5EF4-FFF2-40B4-BE49-F238E27FC236}">
                <a16:creationId xmlns:a16="http://schemas.microsoft.com/office/drawing/2014/main" id="{F77C0A69-49EB-BA6F-7432-B63BBBD74E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647113" y="6408738"/>
            <a:ext cx="3667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indent="-3429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E875339B-27D9-7144-B680-300F114E9342}" type="slidenum">
              <a:rPr lang="en-US" altLang="en-GR" sz="1000" b="0" smtClean="0"/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53</a:t>
            </a:fld>
            <a:endParaRPr lang="en-US" altLang="en-GR" sz="1000" b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6" name="Title 4">
            <a:extLst>
              <a:ext uri="{FF2B5EF4-FFF2-40B4-BE49-F238E27FC236}">
                <a16:creationId xmlns:a16="http://schemas.microsoft.com/office/drawing/2014/main" id="{14585467-6803-206D-C0A4-07B6A82290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GR"/>
              <a:t>Explanation &amp; Assoc. Rules</a:t>
            </a:r>
          </a:p>
        </p:txBody>
      </p:sp>
      <p:pic>
        <p:nvPicPr>
          <p:cNvPr id="100353" name="Content Placeholder 6">
            <a:extLst>
              <a:ext uri="{FF2B5EF4-FFF2-40B4-BE49-F238E27FC236}">
                <a16:creationId xmlns:a16="http://schemas.microsoft.com/office/drawing/2014/main" id="{BC8F779C-9BE9-F51C-7520-CB6EE0E5EC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" t="14417" r="1598" b="26657"/>
          <a:stretch>
            <a:fillRect/>
          </a:stretch>
        </p:blipFill>
        <p:spPr>
          <a:xfrm>
            <a:off x="628651" y="1570038"/>
            <a:ext cx="7886700" cy="3306762"/>
          </a:xfrm>
        </p:spPr>
      </p:pic>
      <p:sp>
        <p:nvSpPr>
          <p:cNvPr id="100354" name="Footer Placeholder 2">
            <a:extLst>
              <a:ext uri="{FF2B5EF4-FFF2-40B4-BE49-F238E27FC236}">
                <a16:creationId xmlns:a16="http://schemas.microsoft.com/office/drawing/2014/main" id="{40B4A1E9-54BC-45CD-3550-7485E8B254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en-GR" altLang="en-GR" sz="1200">
              <a:solidFill>
                <a:srgbClr val="898989"/>
              </a:solidFill>
            </a:endParaRPr>
          </a:p>
        </p:txBody>
      </p:sp>
      <p:sp>
        <p:nvSpPr>
          <p:cNvPr id="100355" name="Slide Number Placeholder 3">
            <a:extLst>
              <a:ext uri="{FF2B5EF4-FFF2-40B4-BE49-F238E27FC236}">
                <a16:creationId xmlns:a16="http://schemas.microsoft.com/office/drawing/2014/main" id="{FA3ABC26-55A5-2A13-3DBA-20B1686CCE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647113" y="6408738"/>
            <a:ext cx="3667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indent="-3429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58E815FF-FC3F-DF4A-9232-15C7427DE3FF}" type="slidenum">
              <a:rPr lang="en-US" altLang="en-GR" sz="1000" b="0" smtClean="0"/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54</a:t>
            </a:fld>
            <a:endParaRPr lang="en-US" altLang="en-GR" sz="1000" b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Footer Placeholder 2">
            <a:extLst>
              <a:ext uri="{FF2B5EF4-FFF2-40B4-BE49-F238E27FC236}">
                <a16:creationId xmlns:a16="http://schemas.microsoft.com/office/drawing/2014/main" id="{985C76E3-29EE-F5DB-8061-EA0DE910CE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en-GR" altLang="en-GR" sz="1200">
              <a:solidFill>
                <a:srgbClr val="898989"/>
              </a:solidFill>
            </a:endParaRPr>
          </a:p>
        </p:txBody>
      </p:sp>
      <p:sp>
        <p:nvSpPr>
          <p:cNvPr id="101378" name="Slide Number Placeholder 3">
            <a:extLst>
              <a:ext uri="{FF2B5EF4-FFF2-40B4-BE49-F238E27FC236}">
                <a16:creationId xmlns:a16="http://schemas.microsoft.com/office/drawing/2014/main" id="{BBA855EF-D869-86B5-9907-3468C19A2D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647113" y="6408738"/>
            <a:ext cx="3667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indent="-3429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F44DFFBD-3A28-2F4D-9872-87750AB38703}" type="slidenum">
              <a:rPr lang="en-US" altLang="en-GR" sz="1000" b="0" smtClean="0"/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55</a:t>
            </a:fld>
            <a:endParaRPr lang="en-US" altLang="en-GR" sz="1000" b="0"/>
          </a:p>
        </p:txBody>
      </p:sp>
      <p:pic>
        <p:nvPicPr>
          <p:cNvPr id="101379" name="Picture 5">
            <a:extLst>
              <a:ext uri="{FF2B5EF4-FFF2-40B4-BE49-F238E27FC236}">
                <a16:creationId xmlns:a16="http://schemas.microsoft.com/office/drawing/2014/main" id="{AEF35798-BADD-7335-29FE-0EACD2B1B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75" y="1051202"/>
            <a:ext cx="5508625" cy="3249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0" name="Picture 6">
            <a:extLst>
              <a:ext uri="{FF2B5EF4-FFF2-40B4-BE49-F238E27FC236}">
                <a16:creationId xmlns:a16="http://schemas.microsoft.com/office/drawing/2014/main" id="{607C546C-E5D6-4ABD-6B49-51D138B83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5" y="4368601"/>
            <a:ext cx="75374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1" name="TextBox 7">
            <a:extLst>
              <a:ext uri="{FF2B5EF4-FFF2-40B4-BE49-F238E27FC236}">
                <a16:creationId xmlns:a16="http://schemas.microsoft.com/office/drawing/2014/main" id="{88E04C0A-17F8-FA41-C312-C43B8146A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287" y="72231"/>
            <a:ext cx="56499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GR" sz="3600" dirty="0">
                <a:solidFill>
                  <a:srgbClr val="D60093"/>
                </a:solidFill>
              </a:rPr>
              <a:t>Measuring </a:t>
            </a:r>
            <a:r>
              <a:rPr lang="en-US" altLang="en-GR" sz="3600" dirty="0" err="1">
                <a:solidFill>
                  <a:srgbClr val="D60093"/>
                </a:solidFill>
              </a:rPr>
              <a:t>Explainability</a:t>
            </a:r>
            <a:endParaRPr lang="en-US" altLang="en-GR" sz="3600" dirty="0">
              <a:solidFill>
                <a:srgbClr val="D60093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FB34EF-C4A1-7C9B-2634-370E4FB909C6}"/>
              </a:ext>
            </a:extLst>
          </p:cNvPr>
          <p:cNvSpPr txBox="1"/>
          <p:nvPr/>
        </p:nvSpPr>
        <p:spPr>
          <a:xfrm>
            <a:off x="1616489" y="5575637"/>
            <a:ext cx="700743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Further Reading: Chapter 10 from the book</a:t>
            </a:r>
            <a:endParaRPr lang="el-GR" sz="1200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Ricci, Francesco,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Lior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Rokach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and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Bracha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Shapira. Recommender systems handbook, 2015 (Second Edition).</a:t>
            </a:r>
          </a:p>
          <a:p>
            <a:pPr algn="l"/>
            <a:r>
              <a:rPr lang="en-GB" sz="1200" b="0" i="0" dirty="0">
                <a:effectLst/>
                <a:latin typeface="Helvetica" pitchFamily="2" charset="0"/>
                <a:hlinkClick r:id="rId5"/>
              </a:rPr>
              <a:t>https://edyaaleh.files.wordpress.com/2016/02/recommendersystemshandbook.pdf</a:t>
            </a:r>
            <a:endParaRPr lang="en-GB" sz="1200" dirty="0">
              <a:solidFill>
                <a:srgbClr val="000000"/>
              </a:solidFill>
              <a:latin typeface="Helvetica" pitchFamily="2" charset="0"/>
            </a:endParaRPr>
          </a:p>
          <a:p>
            <a:pPr algn="l"/>
            <a:endParaRPr lang="en-GB" sz="1200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151F4-23F9-8D4B-08F7-83B8EBD14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14400"/>
            <a:ext cx="7543800" cy="5318125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/>
              <a:t>The process of selecting information or patterns using techniques involving collaboration among multiple users</a:t>
            </a:r>
          </a:p>
          <a:p>
            <a:pPr>
              <a:defRPr/>
            </a:pPr>
            <a:endParaRPr lang="en-US" dirty="0"/>
          </a:p>
          <a:p>
            <a:pPr marL="0" indent="0">
              <a:buFont typeface="Monotype Sorts" pitchFamily="2" charset="2"/>
              <a:buNone/>
              <a:defRPr/>
            </a:pPr>
            <a:r>
              <a:rPr lang="en-US" b="1" dirty="0"/>
              <a:t>Advantages</a:t>
            </a:r>
            <a:r>
              <a:rPr lang="en-US" dirty="0"/>
              <a:t>: </a:t>
            </a:r>
          </a:p>
          <a:p>
            <a:pPr>
              <a:defRPr/>
            </a:pPr>
            <a:r>
              <a:rPr lang="en-US" dirty="0"/>
              <a:t>We don’t need to have additional information about the users or content of the items</a:t>
            </a:r>
          </a:p>
          <a:p>
            <a:pPr lvl="1">
              <a:defRPr/>
            </a:pPr>
            <a:r>
              <a:rPr lang="en-US" dirty="0"/>
              <a:t>Users’ rating or purchase history is the only information that is needed to work</a:t>
            </a:r>
          </a:p>
          <a:p>
            <a:pPr>
              <a:defRPr/>
            </a:pPr>
            <a:r>
              <a:rPr lang="en-US" dirty="0"/>
              <a:t>Users do not take item recommendations similar to their previous interactions</a:t>
            </a:r>
          </a:p>
          <a:p>
            <a:pPr lvl="1">
              <a:defRPr/>
            </a:pPr>
            <a:r>
              <a:rPr lang="en-US" dirty="0"/>
              <a:t>more novel recommendations</a:t>
            </a:r>
          </a:p>
        </p:txBody>
      </p:sp>
      <p:sp>
        <p:nvSpPr>
          <p:cNvPr id="73730" name="TextBox 5">
            <a:extLst>
              <a:ext uri="{FF2B5EF4-FFF2-40B4-BE49-F238E27FC236}">
                <a16:creationId xmlns:a16="http://schemas.microsoft.com/office/drawing/2014/main" id="{EB40DDEC-D050-D6A8-CF2A-F280B5007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23838"/>
            <a:ext cx="81534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GR" sz="2800" dirty="0">
                <a:solidFill>
                  <a:srgbClr val="D60093"/>
                </a:solidFill>
              </a:rPr>
              <a:t>Collaborative Filtering</a:t>
            </a:r>
            <a:endParaRPr lang="en-GR" altLang="en-GR" sz="2800" dirty="0">
              <a:solidFill>
                <a:srgbClr val="D60093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058BE1FA-A373-A1B5-2C21-7454AFF06E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365127"/>
            <a:ext cx="7886700" cy="742948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Trebuchet MS" panose="020B0703020202090204" pitchFamily="34" charset="0"/>
              </a:rPr>
              <a:t>Collaborative Filtering</a:t>
            </a:r>
            <a:endParaRPr lang="it-IT" altLang="en-US" dirty="0">
              <a:latin typeface="Trebuchet MS" panose="020B0703020202090204" pitchFamily="34" charset="0"/>
            </a:endParaRPr>
          </a:p>
        </p:txBody>
      </p:sp>
      <p:sp>
        <p:nvSpPr>
          <p:cNvPr id="1087491" name="Rectangle 3">
            <a:extLst>
              <a:ext uri="{FF2B5EF4-FFF2-40B4-BE49-F238E27FC236}">
                <a16:creationId xmlns:a16="http://schemas.microsoft.com/office/drawing/2014/main" id="{8F4CA6A8-CCEF-D421-6C13-56A58BC2359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1371600"/>
            <a:ext cx="7543799" cy="4721225"/>
          </a:xfrm>
        </p:spPr>
        <p:txBody>
          <a:bodyPr>
            <a:normAutofit lnSpcReduction="10000"/>
          </a:bodyPr>
          <a:lstStyle/>
          <a:p>
            <a:pPr marL="381000" indent="-381000" eaLnBrk="1" hangingPunct="1">
              <a:buFont typeface="Wingdings" pitchFamily="2" charset="2"/>
              <a:buAutoNum type="arabicPeriod"/>
              <a:defRPr/>
            </a:pPr>
            <a:r>
              <a:rPr lang="en-US" altLang="en-US" sz="2200" dirty="0">
                <a:latin typeface="Trebuchet MS" panose="020B0703020202090204" pitchFamily="34" charset="0"/>
              </a:rPr>
              <a:t>Two types of entities: </a:t>
            </a:r>
            <a:r>
              <a:rPr lang="en-US" altLang="en-US" sz="2200" b="1" dirty="0">
                <a:latin typeface="Trebuchet MS" panose="020B0703020202090204" pitchFamily="34" charset="0"/>
              </a:rPr>
              <a:t>Users and Items</a:t>
            </a:r>
          </a:p>
          <a:p>
            <a:pPr marL="381000" indent="-381000" eaLnBrk="1" hangingPunct="1">
              <a:buFont typeface="Wingdings" pitchFamily="2" charset="2"/>
              <a:buAutoNum type="arabicPeriod"/>
              <a:defRPr/>
            </a:pPr>
            <a:r>
              <a:rPr lang="en-US" altLang="en-US" sz="2200" dirty="0">
                <a:latin typeface="Trebuchet MS" panose="020B0703020202090204" pitchFamily="34" charset="0"/>
              </a:rPr>
              <a:t>A </a:t>
            </a:r>
            <a:r>
              <a:rPr lang="en-US" altLang="en-US" sz="2200" b="1" dirty="0">
                <a:latin typeface="Trebuchet MS" panose="020B0703020202090204" pitchFamily="34" charset="0"/>
              </a:rPr>
              <a:t>background knowledge</a:t>
            </a:r>
            <a:r>
              <a:rPr lang="en-US" altLang="en-US" sz="2200" dirty="0">
                <a:latin typeface="Trebuchet MS" panose="020B0703020202090204" pitchFamily="34" charset="0"/>
              </a:rPr>
              <a:t>: </a:t>
            </a:r>
          </a:p>
          <a:p>
            <a:pPr lvl="1" eaLnBrk="1" hangingPunct="1">
              <a:defRPr/>
            </a:pPr>
            <a:r>
              <a:rPr lang="en-US" altLang="en-US" sz="2200" dirty="0">
                <a:latin typeface="Trebuchet MS" panose="020B0703020202090204" pitchFamily="34" charset="0"/>
              </a:rPr>
              <a:t>A set of ratings in the rating scale </a:t>
            </a:r>
            <a:r>
              <a:rPr lang="en-US" altLang="en-US" sz="2200" i="1" dirty="0">
                <a:latin typeface="Trebuchet MS" panose="020B0703020202090204" pitchFamily="34" charset="0"/>
                <a:sym typeface="Wingdings" pitchFamily="2" charset="2"/>
              </a:rPr>
              <a:t>[0,ub] (</a:t>
            </a:r>
            <a:r>
              <a:rPr lang="en-US" altLang="en-US" sz="2200" i="1" dirty="0" err="1">
                <a:latin typeface="Trebuchet MS" panose="020B0703020202090204" pitchFamily="34" charset="0"/>
                <a:sym typeface="Wingdings" pitchFamily="2" charset="2"/>
              </a:rPr>
              <a:t>ub</a:t>
            </a:r>
            <a:r>
              <a:rPr lang="en-US" altLang="en-US" sz="2200" i="1" dirty="0">
                <a:latin typeface="Trebuchet MS" panose="020B0703020202090204" pitchFamily="34" charset="0"/>
                <a:sym typeface="Wingdings" pitchFamily="2" charset="2"/>
              </a:rPr>
              <a:t> … upper bound) is the mapping function r </a:t>
            </a:r>
            <a:endParaRPr lang="en-US" altLang="en-US" sz="2200" dirty="0">
              <a:latin typeface="Trebuchet MS" panose="020B0703020202090204" pitchFamily="34" charset="0"/>
            </a:endParaRPr>
          </a:p>
          <a:p>
            <a:pPr marL="1217613" lvl="2" indent="-360363" eaLnBrk="1" hangingPunct="1">
              <a:defRPr/>
            </a:pPr>
            <a:r>
              <a:rPr lang="en-US" altLang="en-US" sz="2200" i="1" dirty="0">
                <a:latin typeface="Trebuchet MS" panose="020B0703020202090204" pitchFamily="34" charset="0"/>
              </a:rPr>
              <a:t>r: Users x Items </a:t>
            </a:r>
            <a:r>
              <a:rPr lang="en-US" altLang="en-US" sz="2200" i="1" dirty="0">
                <a:latin typeface="Trebuchet MS" panose="020B0703020202090204" pitchFamily="34" charset="0"/>
                <a:sym typeface="Wingdings" pitchFamily="2" charset="2"/>
              </a:rPr>
              <a:t> R {?} (utility matrix)</a:t>
            </a:r>
          </a:p>
          <a:p>
            <a:pPr marL="457200" lvl="1" indent="0" eaLnBrk="1" hangingPunct="1">
              <a:buFont typeface="Arial" panose="020B0604020202020204" pitchFamily="34" charset="0"/>
              <a:buNone/>
              <a:defRPr/>
            </a:pPr>
            <a:endParaRPr lang="en-US" altLang="ja-JP" sz="2200" dirty="0">
              <a:latin typeface="Trebuchet MS" panose="020B0703020202090204" pitchFamily="34" charset="0"/>
              <a:ea typeface="MS PGothic" panose="020B0600070205080204" pitchFamily="34" charset="-128"/>
              <a:sym typeface="Wingdings" pitchFamily="2" charset="2"/>
            </a:endParaRPr>
          </a:p>
          <a:p>
            <a:pPr marL="381000" indent="-381000" eaLnBrk="1" hangingPunct="1">
              <a:buFont typeface="Wingdings" pitchFamily="2" charset="2"/>
              <a:buAutoNum type="arabicPeriod"/>
              <a:defRPr/>
            </a:pPr>
            <a:r>
              <a:rPr lang="en-US" altLang="en-US" sz="2200" dirty="0">
                <a:latin typeface="Trebuchet MS" panose="020B0703020202090204" pitchFamily="34" charset="0"/>
              </a:rPr>
              <a:t>A </a:t>
            </a:r>
            <a:r>
              <a:rPr lang="en-US" altLang="en-US" sz="2200" b="1" dirty="0">
                <a:latin typeface="Trebuchet MS" panose="020B0703020202090204" pitchFamily="34" charset="0"/>
              </a:rPr>
              <a:t>method</a:t>
            </a:r>
            <a:r>
              <a:rPr lang="en-US" altLang="en-US" sz="2200" dirty="0">
                <a:latin typeface="Trebuchet MS" panose="020B0703020202090204" pitchFamily="34" charset="0"/>
              </a:rPr>
              <a:t> for eliminating all or part of the </a:t>
            </a:r>
            <a:r>
              <a:rPr lang="ja-JP" altLang="en-US" sz="2200">
                <a:ea typeface="MS PGothic" panose="020B0600070205080204" pitchFamily="34" charset="-128"/>
              </a:rPr>
              <a:t>‘</a:t>
            </a:r>
            <a:r>
              <a:rPr lang="en-US" altLang="ja-JP" sz="2200" dirty="0">
                <a:latin typeface="Trebuchet MS" panose="020B0703020202090204" pitchFamily="34" charset="0"/>
                <a:ea typeface="MS PGothic" panose="020B0600070205080204" pitchFamily="34" charset="-128"/>
              </a:rPr>
              <a:t>?</a:t>
            </a:r>
            <a:r>
              <a:rPr lang="ja-JP" altLang="en-US" sz="2200">
                <a:ea typeface="MS PGothic" panose="020B0600070205080204" pitchFamily="34" charset="-128"/>
              </a:rPr>
              <a:t>’</a:t>
            </a:r>
            <a:r>
              <a:rPr lang="en-US" altLang="ja-JP" sz="2200" dirty="0">
                <a:latin typeface="Trebuchet MS" panose="020B0703020202090204" pitchFamily="34" charset="0"/>
                <a:ea typeface="MS PGothic" panose="020B0600070205080204" pitchFamily="34" charset="-128"/>
              </a:rPr>
              <a:t> values - for some (user, item) pairs –  with predicted values </a:t>
            </a:r>
          </a:p>
          <a:p>
            <a:pPr marL="381000" indent="-381000" eaLnBrk="1" hangingPunct="1">
              <a:buFont typeface="Wingdings" pitchFamily="2" charset="2"/>
              <a:buAutoNum type="arabicPeriod"/>
              <a:defRPr/>
            </a:pPr>
            <a:endParaRPr lang="en-US" altLang="ja-JP" sz="2200" dirty="0">
              <a:latin typeface="Trebuchet MS" panose="020B0703020202090204" pitchFamily="34" charset="0"/>
              <a:ea typeface="MS PGothic" panose="020B0600070205080204" pitchFamily="34" charset="-128"/>
            </a:endParaRPr>
          </a:p>
          <a:p>
            <a:pPr marL="381000" indent="-381000" eaLnBrk="1" hangingPunct="1">
              <a:buFont typeface="Wingdings" pitchFamily="2" charset="2"/>
              <a:buAutoNum type="arabicPeriod"/>
              <a:defRPr/>
            </a:pPr>
            <a:endParaRPr lang="en-US" altLang="en-US" sz="2200" dirty="0">
              <a:latin typeface="Trebuchet MS" panose="020B0703020202090204" pitchFamily="34" charset="0"/>
            </a:endParaRPr>
          </a:p>
          <a:p>
            <a:pPr marL="381000" indent="-381000" eaLnBrk="1" hangingPunct="1">
              <a:buFont typeface="Wingdings" pitchFamily="2" charset="2"/>
              <a:buAutoNum type="arabicPeriod"/>
              <a:defRPr/>
            </a:pPr>
            <a:endParaRPr lang="en-US" altLang="en-US" sz="2200" dirty="0">
              <a:latin typeface="Trebuchet MS" panose="020B0703020202090204" pitchFamily="34" charset="0"/>
            </a:endParaRPr>
          </a:p>
          <a:p>
            <a:pPr marL="381000" indent="-381000" eaLnBrk="1" hangingPunct="1">
              <a:buFont typeface="Wingdings" pitchFamily="2" charset="2"/>
              <a:buAutoNum type="arabicPeriod"/>
              <a:defRPr/>
            </a:pPr>
            <a:r>
              <a:rPr lang="en-US" altLang="en-US" sz="2200" dirty="0">
                <a:latin typeface="Trebuchet MS" panose="020B0703020202090204" pitchFamily="34" charset="0"/>
              </a:rPr>
              <a:t>A method for selecting the items to recommend</a:t>
            </a:r>
          </a:p>
          <a:p>
            <a:pPr lvl="1" eaLnBrk="1" hangingPunct="1">
              <a:defRPr/>
            </a:pPr>
            <a:r>
              <a:rPr lang="en-US" altLang="en-US" sz="2200" dirty="0">
                <a:latin typeface="Trebuchet MS" panose="020B0703020202090204" pitchFamily="34" charset="0"/>
              </a:rPr>
              <a:t>Recommend to u the item </a:t>
            </a:r>
            <a:r>
              <a:rPr lang="en-US" altLang="en-US" sz="2200" dirty="0" err="1">
                <a:latin typeface="Trebuchet MS" panose="020B0703020202090204" pitchFamily="34" charset="0"/>
              </a:rPr>
              <a:t>i</a:t>
            </a:r>
            <a:r>
              <a:rPr lang="en-US" altLang="en-US" sz="2200" dirty="0">
                <a:latin typeface="Trebuchet MS" panose="020B0703020202090204" pitchFamily="34" charset="0"/>
              </a:rPr>
              <a:t>*=</a:t>
            </a:r>
            <a:r>
              <a:rPr lang="en-US" altLang="en-US" sz="2200" dirty="0" err="1">
                <a:latin typeface="Trebuchet MS" panose="020B0703020202090204" pitchFamily="34" charset="0"/>
              </a:rPr>
              <a:t>arg</a:t>
            </a:r>
            <a:r>
              <a:rPr lang="en-US" altLang="en-US" sz="2200" dirty="0">
                <a:latin typeface="Trebuchet MS" panose="020B0703020202090204" pitchFamily="34" charset="0"/>
              </a:rPr>
              <a:t> </a:t>
            </a:r>
            <a:r>
              <a:rPr lang="en-US" altLang="en-US" sz="2200" dirty="0" err="1">
                <a:latin typeface="Trebuchet MS" panose="020B0703020202090204" pitchFamily="34" charset="0"/>
              </a:rPr>
              <a:t>max</a:t>
            </a:r>
            <a:r>
              <a:rPr lang="en-US" altLang="en-US" sz="2200" baseline="-25000" dirty="0" err="1">
                <a:latin typeface="Trebuchet MS" panose="020B0703020202090204" pitchFamily="34" charset="0"/>
              </a:rPr>
              <a:t>i</a:t>
            </a:r>
            <a:r>
              <a:rPr lang="en-US" altLang="en-US" sz="2200" baseline="-25000" dirty="0" err="1">
                <a:latin typeface="Symbol" pitchFamily="2" charset="2"/>
              </a:rPr>
              <a:t>Î</a:t>
            </a:r>
            <a:r>
              <a:rPr lang="en-US" altLang="en-US" sz="2200" baseline="-25000" dirty="0" err="1">
                <a:latin typeface="Trebuchet MS" panose="020B0703020202090204" pitchFamily="34" charset="0"/>
              </a:rPr>
              <a:t>Items</a:t>
            </a:r>
            <a:r>
              <a:rPr lang="en-US" altLang="en-US" sz="2200" dirty="0">
                <a:latin typeface="Trebuchet MS" panose="020B0703020202090204" pitchFamily="34" charset="0"/>
              </a:rPr>
              <a:t> {r*(</a:t>
            </a:r>
            <a:r>
              <a:rPr lang="en-US" altLang="en-US" sz="2200" dirty="0" err="1">
                <a:latin typeface="Trebuchet MS" panose="020B0703020202090204" pitchFamily="34" charset="0"/>
              </a:rPr>
              <a:t>u,i</a:t>
            </a:r>
            <a:r>
              <a:rPr lang="en-US" altLang="en-US" sz="2200" dirty="0">
                <a:latin typeface="Trebuchet MS" panose="020B0703020202090204" pitchFamily="34" charset="0"/>
              </a:rPr>
              <a:t>)}</a:t>
            </a:r>
            <a:endParaRPr lang="it-IT" altLang="en-US" sz="2200" dirty="0">
              <a:latin typeface="Trebuchet MS" panose="020B0703020202090204" pitchFamily="34" charset="0"/>
            </a:endParaRPr>
          </a:p>
        </p:txBody>
      </p:sp>
      <p:sp>
        <p:nvSpPr>
          <p:cNvPr id="13313" name="Slide Number Placeholder 5">
            <a:extLst>
              <a:ext uri="{FF2B5EF4-FFF2-40B4-BE49-F238E27FC236}">
                <a16:creationId xmlns:a16="http://schemas.microsoft.com/office/drawing/2014/main" id="{5D0F594D-A00A-B703-4319-831A794CA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it-IT" altLang="en-US" sz="1000">
              <a:latin typeface="Verdana" panose="020B0604030504040204" pitchFamily="34" charset="0"/>
            </a:endParaRPr>
          </a:p>
        </p:txBody>
      </p:sp>
      <p:sp>
        <p:nvSpPr>
          <p:cNvPr id="13316" name="Text Box 5">
            <a:extLst>
              <a:ext uri="{FF2B5EF4-FFF2-40B4-BE49-F238E27FC236}">
                <a16:creationId xmlns:a16="http://schemas.microsoft.com/office/drawing/2014/main" id="{914E1009-F3A9-01C0-2EB9-7845F1EE3C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1" y="4495800"/>
            <a:ext cx="54102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dirty="0">
                <a:solidFill>
                  <a:srgbClr val="002060"/>
                </a:solidFill>
                <a:latin typeface="Calibri" panose="020F0502020204030204" pitchFamily="34" charset="0"/>
              </a:rPr>
              <a:t>r*(u, </a:t>
            </a:r>
            <a:r>
              <a:rPr lang="en-US" altLang="en-US" sz="2400" dirty="0" err="1">
                <a:solidFill>
                  <a:srgbClr val="002060"/>
                </a:solidFill>
                <a:latin typeface="Calibri" panose="020F0502020204030204" pitchFamily="34" charset="0"/>
              </a:rPr>
              <a:t>i</a:t>
            </a:r>
            <a:r>
              <a:rPr lang="en-US" altLang="en-US" sz="2400" dirty="0">
                <a:solidFill>
                  <a:srgbClr val="002060"/>
                </a:solidFill>
                <a:latin typeface="Calibri" panose="020F0502020204030204" pitchFamily="34" charset="0"/>
              </a:rPr>
              <a:t>) = Average {r(</a:t>
            </a:r>
            <a:r>
              <a:rPr lang="en-US" altLang="en-US" sz="2400" dirty="0" err="1">
                <a:solidFill>
                  <a:srgbClr val="002060"/>
                </a:solidFill>
                <a:latin typeface="Calibri" panose="020F0502020204030204" pitchFamily="34" charset="0"/>
              </a:rPr>
              <a:t>su</a:t>
            </a:r>
            <a:r>
              <a:rPr lang="en-US" altLang="en-US" sz="2400" dirty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Calibri" panose="020F0502020204030204" pitchFamily="34" charset="0"/>
              </a:rPr>
              <a:t>i</a:t>
            </a:r>
            <a:r>
              <a:rPr lang="en-US" altLang="en-US" sz="2400" dirty="0">
                <a:solidFill>
                  <a:srgbClr val="002060"/>
                </a:solidFill>
                <a:latin typeface="Calibri" panose="020F0502020204030204" pitchFamily="34" charset="0"/>
              </a:rPr>
              <a:t>)} </a:t>
            </a:r>
            <a:r>
              <a:rPr lang="en-US" altLang="en-US" sz="2400" baseline="-25000" dirty="0" err="1">
                <a:solidFill>
                  <a:srgbClr val="002060"/>
                </a:solidFill>
                <a:latin typeface="Calibri" panose="020F0502020204030204" pitchFamily="34" charset="0"/>
              </a:rPr>
              <a:t>su</a:t>
            </a:r>
            <a:r>
              <a:rPr lang="en-US" altLang="en-US" sz="2400" baseline="-25000" dirty="0">
                <a:solidFill>
                  <a:srgbClr val="002060"/>
                </a:solidFill>
                <a:latin typeface="Calibri" panose="020F0502020204030204" pitchFamily="34" charset="0"/>
              </a:rPr>
              <a:t> similar to u</a:t>
            </a:r>
            <a:endParaRPr lang="it-IT" altLang="en-US" sz="2400" baseline="-250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Content Placeholder 2">
            <a:extLst>
              <a:ext uri="{FF2B5EF4-FFF2-40B4-BE49-F238E27FC236}">
                <a16:creationId xmlns:a16="http://schemas.microsoft.com/office/drawing/2014/main" id="{C36801FD-2D0D-C6FC-97C8-671C93641A5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066800"/>
            <a:ext cx="7315200" cy="5318125"/>
          </a:xfrm>
        </p:spPr>
        <p:txBody>
          <a:bodyPr/>
          <a:lstStyle/>
          <a:p>
            <a:pPr marL="514350" indent="-514350">
              <a:buFont typeface="Tahoma" panose="020B0604030504040204" pitchFamily="34" charset="0"/>
              <a:buAutoNum type="arabicPeriod"/>
            </a:pPr>
            <a:r>
              <a:rPr lang="en-US" altLang="en-GR" sz="2600" dirty="0"/>
              <a:t>Weight all users/items with respect to their similarity with the current user/item</a:t>
            </a:r>
          </a:p>
          <a:p>
            <a:pPr marL="514350" indent="-514350">
              <a:buFont typeface="Tahoma" panose="020B0604030504040204" pitchFamily="34" charset="0"/>
              <a:buAutoNum type="arabicPeriod"/>
            </a:pPr>
            <a:endParaRPr lang="en-US" altLang="en-GR" sz="2600" dirty="0"/>
          </a:p>
          <a:p>
            <a:pPr marL="514350" indent="-514350">
              <a:buFont typeface="Tahoma" panose="020B0604030504040204" pitchFamily="34" charset="0"/>
              <a:buAutoNum type="arabicPeriod"/>
            </a:pPr>
            <a:r>
              <a:rPr lang="en-US" altLang="en-GR" sz="2600" dirty="0"/>
              <a:t>Select a subset of the users/items (</a:t>
            </a:r>
            <a:r>
              <a:rPr lang="en-US" altLang="en-GR" sz="2600" b="1" dirty="0"/>
              <a:t>neighbors</a:t>
            </a:r>
            <a:r>
              <a:rPr lang="en-US" altLang="en-GR" sz="2600" dirty="0"/>
              <a:t>) as recommenders</a:t>
            </a:r>
          </a:p>
          <a:p>
            <a:pPr marL="514350" indent="-514350">
              <a:buFont typeface="Tahoma" panose="020B0604030504040204" pitchFamily="34" charset="0"/>
              <a:buAutoNum type="arabicPeriod"/>
            </a:pPr>
            <a:endParaRPr lang="en-US" altLang="en-GR" sz="2600" dirty="0"/>
          </a:p>
          <a:p>
            <a:pPr marL="514350" indent="-514350">
              <a:buFont typeface="Tahoma" panose="020B0604030504040204" pitchFamily="34" charset="0"/>
              <a:buAutoNum type="arabicPeriod"/>
            </a:pPr>
            <a:r>
              <a:rPr lang="en-US" altLang="en-GR" sz="2600" dirty="0"/>
              <a:t>Predict the rating of the user for specific items using neighbors’ ratings for the same (or similar) items</a:t>
            </a:r>
          </a:p>
          <a:p>
            <a:pPr marL="514350" indent="-514350">
              <a:buFont typeface="Tahoma" panose="020B0604030504040204" pitchFamily="34" charset="0"/>
              <a:buAutoNum type="arabicPeriod"/>
            </a:pPr>
            <a:endParaRPr lang="en-US" altLang="en-GR" sz="2400" dirty="0"/>
          </a:p>
          <a:p>
            <a:pPr marL="514350" indent="-514350">
              <a:buFont typeface="Tahoma" panose="020B0604030504040204" pitchFamily="34" charset="0"/>
              <a:buAutoNum type="arabicPeriod"/>
            </a:pPr>
            <a:r>
              <a:rPr lang="en-US" altLang="en-GR" sz="2600" dirty="0"/>
              <a:t>Recommend items with the highest predicted rating</a:t>
            </a:r>
          </a:p>
          <a:p>
            <a:pPr marL="514350" indent="-514350">
              <a:buFont typeface="Tahoma" panose="020B0604030504040204" pitchFamily="34" charset="0"/>
              <a:buAutoNum type="arabicPeriod"/>
            </a:pPr>
            <a:endParaRPr lang="en-US" altLang="en-GR" sz="2600" dirty="0"/>
          </a:p>
        </p:txBody>
      </p:sp>
      <p:sp>
        <p:nvSpPr>
          <p:cNvPr id="74754" name="TextBox 5">
            <a:extLst>
              <a:ext uri="{FF2B5EF4-FFF2-40B4-BE49-F238E27FC236}">
                <a16:creationId xmlns:a16="http://schemas.microsoft.com/office/drawing/2014/main" id="{A14482C0-16DF-CE10-FE91-2B8D9AC9BD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23838"/>
            <a:ext cx="81534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GR" sz="2800" dirty="0">
                <a:solidFill>
                  <a:srgbClr val="D60093"/>
                </a:solidFill>
              </a:rPr>
              <a:t>Collaborative Filtering - Algorithm</a:t>
            </a:r>
            <a:endParaRPr lang="en-GR" altLang="en-GR" sz="2800" dirty="0">
              <a:solidFill>
                <a:srgbClr val="D60093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E8648-ECFC-4A2C-0962-C39D333FC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954" y="1066800"/>
            <a:ext cx="5543550" cy="5318125"/>
          </a:xfrm>
        </p:spPr>
        <p:txBody>
          <a:bodyPr>
            <a:normAutofit/>
          </a:bodyPr>
          <a:lstStyle/>
          <a:p>
            <a:pPr>
              <a:defRPr/>
            </a:pPr>
            <a:endParaRPr lang="en-US" b="1" dirty="0"/>
          </a:p>
          <a:p>
            <a:pPr marL="0" indent="0">
              <a:buFont typeface="Monotype Sorts" pitchFamily="2" charset="2"/>
              <a:buNone/>
              <a:defRPr/>
            </a:pPr>
            <a:r>
              <a:rPr lang="en-US" b="1" dirty="0">
                <a:solidFill>
                  <a:srgbClr val="D60093"/>
                </a:solidFill>
              </a:rPr>
              <a:t>User-based CF</a:t>
            </a:r>
          </a:p>
          <a:p>
            <a:pPr marL="346075" indent="0">
              <a:buFont typeface="Monotype Sorts" pitchFamily="2" charset="2"/>
              <a:buNone/>
              <a:defRPr/>
            </a:pPr>
            <a:r>
              <a:rPr lang="en-US" dirty="0"/>
              <a:t>Users with similar </a:t>
            </a:r>
            <a:r>
              <a:rPr lang="en-US" b="1" dirty="0"/>
              <a:t>previous </a:t>
            </a:r>
            <a:r>
              <a:rPr lang="en-US" dirty="0"/>
              <a:t>ratings for items are likely to rate future items similarly</a:t>
            </a:r>
          </a:p>
          <a:p>
            <a:pPr marL="346075" indent="0">
              <a:buFont typeface="Monotype Sorts" pitchFamily="2" charset="2"/>
              <a:buNone/>
              <a:defRPr/>
            </a:pPr>
            <a:endParaRPr lang="en-US" sz="1800" dirty="0"/>
          </a:p>
          <a:p>
            <a:pPr marL="0" indent="0">
              <a:buFont typeface="Monotype Sorts" pitchFamily="2" charset="2"/>
              <a:buNone/>
              <a:defRPr/>
            </a:pPr>
            <a:r>
              <a:rPr lang="en-US" b="1" dirty="0">
                <a:solidFill>
                  <a:srgbClr val="D60093"/>
                </a:solidFill>
              </a:rPr>
              <a:t>Item-based CF</a:t>
            </a:r>
          </a:p>
          <a:p>
            <a:pPr marL="346075" indent="0">
              <a:buFont typeface="Monotype Sorts" pitchFamily="2" charset="2"/>
              <a:buNone/>
              <a:defRPr/>
            </a:pPr>
            <a:r>
              <a:rPr lang="en-US" dirty="0"/>
              <a:t>Items that have received similar ratings </a:t>
            </a:r>
            <a:r>
              <a:rPr lang="en-US" b="1" dirty="0"/>
              <a:t>previously </a:t>
            </a:r>
            <a:r>
              <a:rPr lang="en-US" dirty="0"/>
              <a:t>from users are likely to receive similar ratings from future users</a:t>
            </a:r>
            <a:endParaRPr lang="en-US" i="1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8C80C0F-DD0F-F1B9-602F-3AD89AADA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581" y="1447800"/>
            <a:ext cx="2266950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4E56065-255E-40B1-009D-61F5A1726F32}"/>
              </a:ext>
            </a:extLst>
          </p:cNvPr>
          <p:cNvSpPr/>
          <p:nvPr/>
        </p:nvSpPr>
        <p:spPr>
          <a:xfrm>
            <a:off x="5792856" y="1782762"/>
            <a:ext cx="2438400" cy="685800"/>
          </a:xfrm>
          <a:prstGeom prst="ellipse">
            <a:avLst/>
          </a:prstGeom>
          <a:solidFill>
            <a:srgbClr val="92D050">
              <a:alpha val="50000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Open Sans" panose="020B0606030504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1207E93-31F8-F6EB-7BC5-B73513D3B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077" y="3729175"/>
            <a:ext cx="2266950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72F2DD5-FDD8-EA25-1D54-A65F0C6D5C92}"/>
              </a:ext>
            </a:extLst>
          </p:cNvPr>
          <p:cNvSpPr/>
          <p:nvPr/>
        </p:nvSpPr>
        <p:spPr>
          <a:xfrm rot="5400000">
            <a:off x="6699802" y="4190344"/>
            <a:ext cx="1943100" cy="895350"/>
          </a:xfrm>
          <a:prstGeom prst="ellipse">
            <a:avLst/>
          </a:prstGeom>
          <a:solidFill>
            <a:srgbClr val="92D050">
              <a:alpha val="50000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Open Sans" panose="020B0606030504020204" pitchFamily="34" charset="0"/>
            </a:endParaRPr>
          </a:p>
        </p:txBody>
      </p:sp>
      <p:sp>
        <p:nvSpPr>
          <p:cNvPr id="79878" name="TextBox 5">
            <a:extLst>
              <a:ext uri="{FF2B5EF4-FFF2-40B4-BE49-F238E27FC236}">
                <a16:creationId xmlns:a16="http://schemas.microsoft.com/office/drawing/2014/main" id="{CABF0E00-93A3-1E68-1608-C8A8E7ED06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23838"/>
            <a:ext cx="81534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GR" sz="2800" dirty="0">
                <a:solidFill>
                  <a:srgbClr val="D60093"/>
                </a:solidFill>
              </a:rPr>
              <a:t>Collaborative Filtering</a:t>
            </a:r>
            <a:endParaRPr lang="en-GR" altLang="en-GR" sz="2800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67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9.7338"/>
  <p:tag name="ORIGINALWIDTH" val="1199.1"/>
  <p:tag name="OUTPUTDPI" val="1200"/>
  <p:tag name="LATEXADDIN" val="\documentclass{article}&#10;\usepackage{amsmath}&#10;\pagestyle{empty}&#10;\begin{document}&#10;&#10;$I_j=(i_{j,1}, i_{j,2}, \dots, i_{j,k})$&#10;&#10;&#10;\end{document}"/>
  <p:tag name="IGUANATEXSIZE" val="30"/>
  <p:tag name="IGUANATEXCURSOR" val="106"/>
  <p:tag name="TRANSPARENCY" val="True"/>
  <p:tag name="FILENAME" val=""/>
  <p:tag name="INPUTTYPE" val="0"/>
  <p:tag name="LATEXENGINEID" val="0"/>
  <p:tag name="TEMPFOLDER" val="C:\Users\rzafa\temp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8.9839"/>
  <p:tag name="ORIGINALWIDTH" val="1281.59"/>
  <p:tag name="OUTPUTDPI" val="1200"/>
  <p:tag name="LATEXADDIN" val="\documentclass{article}&#10;\usepackage{amsmath}&#10;\pagestyle{empty}&#10;\begin{document}&#10;&#10;$U_i=(u_{i,1}, u_{i,2}, \dots, u_{i,k})$&#10;&#10;&#10;\end{document}"/>
  <p:tag name="IGUANATEXSIZE" val="30"/>
  <p:tag name="IGUANATEXCURSOR" val="116"/>
  <p:tag name="TRANSPARENCY" val="True"/>
  <p:tag name="FILENAME" val=""/>
  <p:tag name="INPUTTYPE" val="0"/>
  <p:tag name="LATEXENGINEID" val="0"/>
  <p:tag name="TEMPFOLDER" val="C:\Users\rzafa\temp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4.2182"/>
  <p:tag name="ORIGINALWIDTH" val="2621.672"/>
  <p:tag name="OUTPUTDPI" val="1200"/>
  <p:tag name="LATEXADDIN" val="\documentclass{article}&#10;\usepackage{amsmath}&#10;\pagestyle{empty}&#10;\begin{document}&#10;&#10;$sim(U_i,I_j)=cos(U_i,I_j)=\frac{ \sum_{l=1}^k u_{i,l}i_{j,l} }{ \sqrt{\sum_{l=1}^k {u_{i,l}}^2} \sqrt{\sum_{l=1}^k {i_{j,l}}^2} }$&#10;&#10;&#10;\end{document}"/>
  <p:tag name="IGUANATEXSIZE" val="30"/>
  <p:tag name="IGUANATEXCURSOR" val="174"/>
  <p:tag name="TRANSPARENCY" val="True"/>
  <p:tag name="FILENAME" val=""/>
  <p:tag name="INPUTTYPE" val="0"/>
  <p:tag name="LATEXENGINEID" val="0"/>
  <p:tag name="TEMPFOLDER" val="C:\Users\rzafa\temp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4.75"/>
  <p:tag name="ORIGINALWIDTH" val="1892.25"/>
  <p:tag name="LATEXADDIN" val="\documentclass{article}&#10;\usepackage{amsmath}&#10;\pagestyle{empty}&#10;\begin{document}&#10;&#10;$r_{u,i}=\bar{r}_u+\frac{\sum_{v \in N(u)}  \hbox{\it sim}(u,v)(r_{v,i}-\bar{r}_v)}{\sum_{v \in N(u)} \hbox{\it sim}(u,v)}$&#10;&#10;&#10;\end{document}"/>
  <p:tag name="IGUANATEXSIZE" val="40"/>
  <p:tag name="IGUANATEXCURSOR" val="20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4.75"/>
  <p:tag name="ORIGINALWIDTH" val="1818"/>
  <p:tag name="LATEXADDIN" val="\documentclass{article}&#10;\usepackage{amsmath}&#10;\pagestyle{empty}&#10;\begin{document}&#10;&#10;&#10;$r_{u,i}=\bar{r}_i+\frac{\sum_{j \in N(i)}  \hbox{\it sim}(i,j)(r_{u,j}-\bar{r}_j)}{\sum_{j \in N(i)} \hbox{\it sim}(i,j)}$&#10;&#10;\end{document}"/>
  <p:tag name="IGUANATEXSIZE" val="40"/>
  <p:tag name="IGUANATEXCURSOR" val="20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29454</TotalTime>
  <Words>2936</Words>
  <Application>Microsoft Macintosh PowerPoint</Application>
  <PresentationFormat>On-screen Show (4:3)</PresentationFormat>
  <Paragraphs>609</Paragraphs>
  <Slides>55</Slides>
  <Notes>23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72" baseType="lpstr">
      <vt:lpstr>Arial</vt:lpstr>
      <vt:lpstr>Calibri</vt:lpstr>
      <vt:lpstr>Calibri Light</vt:lpstr>
      <vt:lpstr>Helvetica</vt:lpstr>
      <vt:lpstr>Lucida Sans</vt:lpstr>
      <vt:lpstr>Monotype Sorts</vt:lpstr>
      <vt:lpstr>Open Sans</vt:lpstr>
      <vt:lpstr>Symbol</vt:lpstr>
      <vt:lpstr>Tahoma</vt:lpstr>
      <vt:lpstr>Times New Roman</vt:lpstr>
      <vt:lpstr>Trebuchet MS</vt:lpstr>
      <vt:lpstr>Verdana</vt:lpstr>
      <vt:lpstr>Wingdings</vt:lpstr>
      <vt:lpstr>Wingdings 3</vt:lpstr>
      <vt:lpstr>Office Theme</vt:lpstr>
      <vt:lpstr>Formel</vt:lpstr>
      <vt:lpstr>Equation</vt:lpstr>
      <vt:lpstr>  Recommendation Systems (Chapter 9 of MMDS book &amp; Chapter 9 of the SMM book)</vt:lpstr>
      <vt:lpstr>Content</vt:lpstr>
      <vt:lpstr>PowerPoint Presentation</vt:lpstr>
      <vt:lpstr>PowerPoint Presentation</vt:lpstr>
      <vt:lpstr>PowerPoint Presentation</vt:lpstr>
      <vt:lpstr>PowerPoint Presentation</vt:lpstr>
      <vt:lpstr>Collaborative Filtering</vt:lpstr>
      <vt:lpstr>PowerPoint Presentation</vt:lpstr>
      <vt:lpstr>PowerPoint Presentation</vt:lpstr>
      <vt:lpstr>User-based collaborative filtering (1)</vt:lpstr>
      <vt:lpstr>User-based collaborative filtering (2)</vt:lpstr>
      <vt:lpstr>Measuring user similarity</vt:lpstr>
      <vt:lpstr>Pearson correlation</vt:lpstr>
      <vt:lpstr>Proximity Measure: Cosine Similarity</vt:lpstr>
      <vt:lpstr>Comparison: Pearson vs. Cosine</vt:lpstr>
      <vt:lpstr>PowerPoint Presentation</vt:lpstr>
      <vt:lpstr>PowerPoint Presentation</vt:lpstr>
      <vt:lpstr>PowerPoint Presentation</vt:lpstr>
      <vt:lpstr>Making recommendations</vt:lpstr>
      <vt:lpstr>PowerPoint Presentation</vt:lpstr>
      <vt:lpstr>PowerPoint Presentation</vt:lpstr>
      <vt:lpstr>Recommendation to a Group</vt:lpstr>
      <vt:lpstr>PowerPoint Presentation</vt:lpstr>
      <vt:lpstr>PowerPoint Presentation</vt:lpstr>
      <vt:lpstr>PowerPoint Presentation</vt:lpstr>
      <vt:lpstr>  Evaluation of  Recommender Systems    </vt:lpstr>
      <vt:lpstr>PowerPoint Presentation</vt:lpstr>
      <vt:lpstr>The goal of a RS: service provider</vt:lpstr>
      <vt:lpstr>The goals for users may contradict the goals of service providers</vt:lpstr>
      <vt:lpstr>The Long Tail</vt:lpstr>
      <vt:lpstr>Evaluating Recommender Systems</vt:lpstr>
      <vt:lpstr>How Has Been Measured</vt:lpstr>
      <vt:lpstr>Splitting the data</vt:lpstr>
      <vt:lpstr>Splitting the data</vt:lpstr>
      <vt:lpstr>Splitting the data</vt:lpstr>
      <vt:lpstr>Accuracy: Comparing Values</vt:lpstr>
      <vt:lpstr>PowerPoint Presentation</vt:lpstr>
      <vt:lpstr>Performance of binary classification</vt:lpstr>
      <vt:lpstr>ROC Space</vt:lpstr>
      <vt:lpstr>Metrics: Precision and Recall</vt:lpstr>
      <vt:lpstr>PowerPoint Presentation</vt:lpstr>
      <vt:lpstr>PowerPoint Presentation</vt:lpstr>
      <vt:lpstr>PowerPoint Presentation</vt:lpstr>
      <vt:lpstr>PowerPoint Presentation</vt:lpstr>
      <vt:lpstr>Rank algorithms using precision and recall</vt:lpstr>
      <vt:lpstr>Handling of Unknown items</vt:lpstr>
      <vt:lpstr>Quality of the produced ranking: NDCG</vt:lpstr>
      <vt:lpstr>Example nDCG</vt:lpstr>
      <vt:lpstr>Beyond Precision</vt:lpstr>
      <vt:lpstr>Diversity</vt:lpstr>
      <vt:lpstr>Item Diversity (Intra-list Diversity)</vt:lpstr>
      <vt:lpstr>Explanation Styles with textual description</vt:lpstr>
      <vt:lpstr>Interpretability vs. Accuracy</vt:lpstr>
      <vt:lpstr>Explanation &amp; Assoc. Rules</vt:lpstr>
      <vt:lpstr>PowerPoint Presentation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jure</dc:creator>
  <cp:lastModifiedBy>Periklis Andritsos</cp:lastModifiedBy>
  <cp:revision>1414</cp:revision>
  <cp:lastPrinted>2011-10-20T04:01:43Z</cp:lastPrinted>
  <dcterms:created xsi:type="dcterms:W3CDTF">2009-06-12T17:14:38Z</dcterms:created>
  <dcterms:modified xsi:type="dcterms:W3CDTF">2023-04-06T08:16:58Z</dcterms:modified>
</cp:coreProperties>
</file>