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  <p:sldMasterId id="2147483768" r:id="rId11"/>
    <p:sldMasterId id="2147483780" r:id="rId12"/>
    <p:sldMasterId id="2147483792" r:id="rId13"/>
    <p:sldMasterId id="2147483804" r:id="rId14"/>
    <p:sldMasterId id="2147483816" r:id="rId15"/>
  </p:sldMasterIdLst>
  <p:sldIdLst>
    <p:sldId id="270" r:id="rId16"/>
    <p:sldId id="277" r:id="rId17"/>
    <p:sldId id="278" r:id="rId18"/>
    <p:sldId id="257" r:id="rId19"/>
    <p:sldId id="258" r:id="rId20"/>
    <p:sldId id="272" r:id="rId21"/>
    <p:sldId id="279" r:id="rId22"/>
    <p:sldId id="259" r:id="rId23"/>
    <p:sldId id="260" r:id="rId24"/>
    <p:sldId id="275" r:id="rId25"/>
    <p:sldId id="276" r:id="rId26"/>
    <p:sldId id="261" r:id="rId27"/>
    <p:sldId id="273" r:id="rId28"/>
    <p:sldId id="274" r:id="rId29"/>
    <p:sldId id="262" r:id="rId30"/>
    <p:sldId id="263" r:id="rId31"/>
    <p:sldId id="264" r:id="rId32"/>
    <p:sldId id="265" r:id="rId33"/>
    <p:sldId id="266" r:id="rId34"/>
    <p:sldId id="267" r:id="rId35"/>
    <p:sldId id="268" r:id="rId36"/>
    <p:sldId id="269" r:id="rId37"/>
    <p:sldId id="271" r:id="rId3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17" autoAdjust="0"/>
    <p:restoredTop sz="94660"/>
  </p:normalViewPr>
  <p:slideViewPr>
    <p:cSldViewPr>
      <p:cViewPr varScale="1">
        <p:scale>
          <a:sx n="115" d="100"/>
          <a:sy n="115" d="100"/>
        </p:scale>
        <p:origin x="-189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0" d="100"/>
        <a:sy n="160" d="100"/>
      </p:scale>
      <p:origin x="0" y="37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presProps" Target="presProps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slide" Target="slides/slide14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slide" Target="slides/slide2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22/5/2023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22/5/2023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22/5/2023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26711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22/5/2023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79415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22/5/2023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5722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22/5/2023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10030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22/5/2023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7393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22/5/2023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92820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22/5/2023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97310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22/5/2023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45744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22/5/2023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55106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22/5/2023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517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22/5/2023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22/5/2023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69564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22/5/2023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75481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22/5/2023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60017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22/5/2023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02922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22/5/2023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060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22/5/2023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25070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22/5/2023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42444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22/5/2023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45062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22/5/2023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96405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22/5/2023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1812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22/5/2023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92871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22/5/2023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17921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22/5/2023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06564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22/5/2023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72638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22/5/2023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75257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22/5/2023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42302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22/5/2023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56000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22/5/2023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54954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22/5/2023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80741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22/5/2023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65762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22/5/2023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882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22/5/2023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70802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22/5/2023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35989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22/5/2023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26886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22/5/2023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14927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22/5/2023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96984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22/5/2023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6781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22/5/2023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219052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22/5/2023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704891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22/5/2023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97075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22/5/2023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58537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22/5/2023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5759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22/5/2023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236482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22/5/2023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635835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22/5/2023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72175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22/5/2023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13432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22/5/2023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63396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22/5/2023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072183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22/5/2023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18892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22/5/2023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904310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22/5/2023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587087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22/5/2023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490301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22/5/2023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2494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22/5/2023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34097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22/5/2023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664253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22/5/2023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92308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22/5/2023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48337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22/5/2023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221333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22/5/2023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776757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22/5/2023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82867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22/5/2023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320665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22/5/2023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257568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22/5/2023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08886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22/5/2023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4521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22/5/2023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355056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22/5/2023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162351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22/5/2023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8337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22/5/2023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19004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22/5/2023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107688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22/5/2023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292691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22/5/2023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1941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22/5/2023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344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22/5/2023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1418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22/5/2023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119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22/5/2023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22/5/2023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2280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22/5/2023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5028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22/5/2023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8661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22/5/2023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2403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22/5/2023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7541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22/5/2023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5522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22/5/2023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4701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22/5/2023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6248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22/5/2023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4575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22/5/2023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841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22/5/2023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22/5/2023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4862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22/5/2023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7900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22/5/2023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2896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22/5/2023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365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22/5/2023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2186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22/5/2023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2520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22/5/2023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1992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22/5/2023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6281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22/5/2023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5145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22/5/2023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202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22/5/2023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22/5/2023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8664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22/5/2023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367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22/5/2023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87459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22/5/2023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4612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22/5/2023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36302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22/5/2023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86707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22/5/2023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94286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22/5/2023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90707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22/5/2023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57589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22/5/2023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453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22/5/2023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22/5/2023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17197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22/5/2023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73206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22/5/2023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43644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22/5/2023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93335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22/5/2023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17727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22/5/2023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40554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22/5/2023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9370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22/5/2023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02073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22/5/2023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46509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22/5/2023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7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22/5/2023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22/5/2023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14117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22/5/2023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69973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22/5/2023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70202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22/5/2023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8532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22/5/2023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90554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22/5/2023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37393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22/5/2023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92634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22/5/2023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75157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22/5/2023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07852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22/5/2023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794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22/5/2023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22/5/2023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24482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22/5/2023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37307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22/5/2023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49642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22/5/2023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92978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22/5/2023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5986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22/5/2023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71719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22/5/2023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79793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22/5/2023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36598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22/5/2023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1432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22/5/2023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686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22/5/2023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22/5/2023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28129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22/5/2023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72268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22/5/2023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24768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22/5/2023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17682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22/5/2023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08111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22/5/2023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66615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22/5/2023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40266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22/5/2023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51457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22/5/2023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48996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22/5/2023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196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22/5/2023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22/5/2023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65815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22/5/2023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45748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22/5/2023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7631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22/5/2023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50513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22/5/2023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15500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22/5/2023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23018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22/5/2023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66185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22/5/2023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42119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22/5/2023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37910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22/5/2023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799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53615-BFDE-46DE-814C-47EC6EF6D371}" type="datetimeFigureOut">
              <a:rPr lang="el-GR" smtClean="0"/>
              <a:t>22/5/2023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22/5/2023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69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22/5/2023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416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22/5/2023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936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22/5/2023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620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22/5/2023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321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22/5/2023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099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22/5/2023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626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22/5/2023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489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22/5/2023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591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22/5/2023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346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22/5/2023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35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22/5/2023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892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22/5/2023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700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22/5/2023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517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idiatros.com/asthenies/emergencies/home-medicine-cabinet-farmakio" TargetMode="External"/><Relationship Id="rId2" Type="http://schemas.openxmlformats.org/officeDocument/2006/relationships/hyperlink" Target="http://www.paidiatros.com/asthenies/syxnes-arrosties/haemolytic-aplastic-anaemia" TargetMode="External"/><Relationship Id="rId1" Type="http://schemas.openxmlformats.org/officeDocument/2006/relationships/slideLayout" Target="../slideLayouts/slideLayout9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6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ΠΡΟΛΗΠΤΙΚΟΣ ΕΛΕΓΧΟΣ ΝΕΟΓΝΩΝ</a:t>
            </a:r>
            <a:br>
              <a:rPr lang="el-GR" dirty="0"/>
            </a:br>
            <a:r>
              <a:rPr lang="el-GR" dirty="0" smtClean="0">
                <a:solidFill>
                  <a:srgbClr val="FF0000"/>
                </a:solidFill>
              </a:rPr>
              <a:t>Κάρτα </a:t>
            </a:r>
            <a:r>
              <a:rPr lang="en-US" dirty="0" smtClean="0">
                <a:solidFill>
                  <a:srgbClr val="FF0000"/>
                </a:solidFill>
              </a:rPr>
              <a:t>Guthrie </a:t>
            </a:r>
            <a:r>
              <a:rPr lang="el-GR" dirty="0" smtClean="0"/>
              <a:t>-</a:t>
            </a:r>
            <a:r>
              <a:rPr lang="el-GR" dirty="0" err="1" smtClean="0"/>
              <a:t>Στιπόχαρτο</a:t>
            </a:r>
            <a:r>
              <a:rPr lang="el-GR" dirty="0" smtClean="0"/>
              <a:t>-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403648" y="4077072"/>
            <a:ext cx="6400800" cy="1473200"/>
          </a:xfrm>
        </p:spPr>
        <p:txBody>
          <a:bodyPr/>
          <a:lstStyle/>
          <a:p>
            <a:pPr algn="r"/>
            <a:r>
              <a:rPr lang="el-GR" dirty="0"/>
              <a:t>Δρ Χριστίνα Νάνου </a:t>
            </a:r>
          </a:p>
          <a:p>
            <a:pPr algn="r"/>
            <a:r>
              <a:rPr lang="el-GR" dirty="0" smtClean="0"/>
              <a:t>Επίκουρη Καθηγήτρια</a:t>
            </a:r>
            <a:endParaRPr lang="el-GR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271430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977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872067" y="1916832"/>
            <a:ext cx="7408333" cy="4209331"/>
          </a:xfrm>
        </p:spPr>
        <p:txBody>
          <a:bodyPr>
            <a:normAutofit fontScale="92500" lnSpcReduction="10000"/>
          </a:bodyPr>
          <a:lstStyle/>
          <a:p>
            <a:r>
              <a:rPr lang="el-GR" b="1" u="sng" dirty="0"/>
              <a:t>Πρόκειται για  µία ενδογενή μεταβολική διαταραχή</a:t>
            </a:r>
            <a:r>
              <a:rPr lang="el-GR" dirty="0"/>
              <a:t> που χαρακτηρίζεται από </a:t>
            </a:r>
            <a:r>
              <a:rPr lang="el-GR" b="1" dirty="0"/>
              <a:t>πλήρη ή σχεδόν πλήρη ανεπάρκεια </a:t>
            </a:r>
            <a:r>
              <a:rPr lang="el-GR" dirty="0"/>
              <a:t>ενός </a:t>
            </a:r>
            <a:r>
              <a:rPr lang="el-GR" b="1" dirty="0" err="1"/>
              <a:t>ενζύµου</a:t>
            </a:r>
            <a:r>
              <a:rPr lang="el-GR" dirty="0"/>
              <a:t> που </a:t>
            </a:r>
            <a:r>
              <a:rPr lang="el-GR" b="1" dirty="0"/>
              <a:t>βρίσκεται</a:t>
            </a:r>
            <a:r>
              <a:rPr lang="el-GR" dirty="0"/>
              <a:t> στο </a:t>
            </a:r>
            <a:r>
              <a:rPr lang="el-GR" b="1" dirty="0"/>
              <a:t>ήπαρ</a:t>
            </a:r>
            <a:r>
              <a:rPr lang="el-GR" dirty="0"/>
              <a:t>, τους </a:t>
            </a:r>
            <a:r>
              <a:rPr lang="el-GR" b="1" dirty="0"/>
              <a:t>νεφρούς</a:t>
            </a:r>
            <a:r>
              <a:rPr lang="el-GR" dirty="0"/>
              <a:t> και το πάγκρεας και που διασπά το </a:t>
            </a:r>
            <a:r>
              <a:rPr lang="el-GR" dirty="0" err="1"/>
              <a:t>αμινοξύ</a:t>
            </a:r>
            <a:r>
              <a:rPr lang="el-GR" dirty="0"/>
              <a:t> </a:t>
            </a:r>
            <a:r>
              <a:rPr lang="el-GR" dirty="0" err="1"/>
              <a:t>φαινυλαλανίνη</a:t>
            </a:r>
            <a:r>
              <a:rPr lang="el-GR" dirty="0"/>
              <a:t> το οποίο προμηθευόμαστε από την διατροφή μας.</a:t>
            </a:r>
          </a:p>
          <a:p>
            <a:endParaRPr lang="el-GR" dirty="0" smtClean="0"/>
          </a:p>
          <a:p>
            <a:r>
              <a:rPr lang="el-GR" dirty="0" smtClean="0"/>
              <a:t>Η </a:t>
            </a:r>
            <a:r>
              <a:rPr lang="el-GR" b="1" dirty="0"/>
              <a:t>αστοχία της διάσπασης </a:t>
            </a:r>
            <a:r>
              <a:rPr lang="el-GR" dirty="0"/>
              <a:t>της </a:t>
            </a:r>
            <a:r>
              <a:rPr lang="el-GR" dirty="0" err="1"/>
              <a:t>φαινυλαλανίνης</a:t>
            </a:r>
            <a:r>
              <a:rPr lang="el-GR" dirty="0"/>
              <a:t> από τους μηχανισμούς του οργανισμού έχουν ως </a:t>
            </a:r>
            <a:r>
              <a:rPr lang="el-GR" dirty="0" err="1"/>
              <a:t>αποτέλεσµα</a:t>
            </a:r>
            <a:r>
              <a:rPr lang="el-GR" dirty="0"/>
              <a:t> την </a:t>
            </a:r>
            <a:r>
              <a:rPr lang="el-GR" b="1" dirty="0"/>
              <a:t>συσσώρευση και την αύξηση </a:t>
            </a:r>
            <a:r>
              <a:rPr lang="el-GR" dirty="0"/>
              <a:t>του </a:t>
            </a:r>
            <a:r>
              <a:rPr lang="el-GR" dirty="0" err="1"/>
              <a:t>αμινοξέος</a:t>
            </a:r>
            <a:r>
              <a:rPr lang="el-GR" dirty="0"/>
              <a:t> αυτού καθώς και των τοξικών παραπροϊόντων του σε όλα τα υγρά του </a:t>
            </a:r>
            <a:r>
              <a:rPr lang="el-GR" dirty="0" err="1"/>
              <a:t>σώµατος</a:t>
            </a:r>
            <a:r>
              <a:rPr lang="el-GR" dirty="0"/>
              <a:t>, διαδικασία που προκαλεί σημαντικές βλάβες στον οργανισμό µε </a:t>
            </a:r>
            <a:r>
              <a:rPr lang="el-GR" b="1" dirty="0"/>
              <a:t>κύρια βλάβη αυτή του εγκεφάλου και του κεντρικού νευρικού συστήματος</a:t>
            </a:r>
            <a:r>
              <a:rPr lang="el-GR" dirty="0"/>
              <a:t>.</a:t>
            </a:r>
          </a:p>
          <a:p>
            <a:endParaRPr lang="el-GR" dirty="0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0610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683569" y="1772816"/>
            <a:ext cx="8064896" cy="4353347"/>
          </a:xfrm>
        </p:spPr>
        <p:txBody>
          <a:bodyPr>
            <a:normAutofit fontScale="47500" lnSpcReduction="20000"/>
          </a:bodyPr>
          <a:lstStyle/>
          <a:p>
            <a:pPr algn="just"/>
            <a:r>
              <a:rPr lang="el-GR" dirty="0"/>
              <a:t> </a:t>
            </a:r>
            <a:r>
              <a:rPr lang="el-GR" sz="3400" dirty="0"/>
              <a:t>Η </a:t>
            </a:r>
            <a:r>
              <a:rPr lang="el-GR" sz="3400" b="1" dirty="0" err="1"/>
              <a:t>φαινυλαλανίνη</a:t>
            </a:r>
            <a:r>
              <a:rPr lang="el-GR" sz="3400" dirty="0"/>
              <a:t> είναι </a:t>
            </a:r>
            <a:r>
              <a:rPr lang="el-GR" sz="3400" b="1" dirty="0"/>
              <a:t>ένα</a:t>
            </a:r>
            <a:r>
              <a:rPr lang="el-GR" sz="3400" dirty="0"/>
              <a:t> </a:t>
            </a:r>
            <a:r>
              <a:rPr lang="el-GR" sz="3400" b="1" dirty="0"/>
              <a:t>από</a:t>
            </a:r>
            <a:r>
              <a:rPr lang="el-GR" sz="3400" dirty="0"/>
              <a:t> </a:t>
            </a:r>
            <a:r>
              <a:rPr lang="el-GR" sz="3400" b="1" dirty="0"/>
              <a:t>τα</a:t>
            </a:r>
            <a:r>
              <a:rPr lang="el-GR" sz="3400" dirty="0"/>
              <a:t> </a:t>
            </a:r>
            <a:r>
              <a:rPr lang="el-GR" sz="3400" b="1" dirty="0"/>
              <a:t>9</a:t>
            </a:r>
            <a:r>
              <a:rPr lang="el-GR" sz="3400" dirty="0"/>
              <a:t> </a:t>
            </a:r>
            <a:r>
              <a:rPr lang="el-GR" sz="3400" b="1" dirty="0"/>
              <a:t>απαραίτητα</a:t>
            </a:r>
            <a:r>
              <a:rPr lang="el-GR" sz="3400" dirty="0"/>
              <a:t> </a:t>
            </a:r>
            <a:r>
              <a:rPr lang="el-GR" sz="3400" b="1" dirty="0"/>
              <a:t>αμινοξέα</a:t>
            </a:r>
            <a:r>
              <a:rPr lang="el-GR" sz="3400" dirty="0"/>
              <a:t> που λαμβάνουμε από τις τροφές και χρησιμοποιείται φυσιολογικά για τη βιοσύνθεση των πρωτεϊνών στον οργανισμό μας. </a:t>
            </a:r>
            <a:endParaRPr lang="el-GR" sz="3400" dirty="0" smtClean="0"/>
          </a:p>
          <a:p>
            <a:pPr algn="just"/>
            <a:endParaRPr lang="el-GR" sz="3400" dirty="0"/>
          </a:p>
          <a:p>
            <a:pPr algn="just"/>
            <a:r>
              <a:rPr lang="el-GR" sz="3400" dirty="0" smtClean="0"/>
              <a:t>Όταν </a:t>
            </a:r>
            <a:r>
              <a:rPr lang="el-GR" sz="3400" dirty="0"/>
              <a:t>ο οργανισμός δεν χρησιμοποιεί το </a:t>
            </a:r>
            <a:r>
              <a:rPr lang="el-GR" sz="3400" dirty="0" err="1"/>
              <a:t>αμινοξύ</a:t>
            </a:r>
            <a:r>
              <a:rPr lang="el-GR" sz="3400" dirty="0"/>
              <a:t> αυτό, το μεταβολίζει απομακρύνοντας το από τον οργανισμό, κάτι που δεν συμβαίνει στους ασθενείς που πάσχουν από PKU </a:t>
            </a:r>
            <a:r>
              <a:rPr lang="el-GR" sz="3400" b="1" u="sng" dirty="0"/>
              <a:t>με αποτέλεσμα την αύξηση της παρουσίας του </a:t>
            </a:r>
            <a:r>
              <a:rPr lang="el-GR" sz="3400" b="1" u="sng" dirty="0" err="1"/>
              <a:t>αμινοξέος</a:t>
            </a:r>
            <a:r>
              <a:rPr lang="el-GR" sz="3400" b="1" u="sng" dirty="0"/>
              <a:t> (</a:t>
            </a:r>
            <a:r>
              <a:rPr lang="el-GR" sz="3400" b="1" u="sng" dirty="0" err="1"/>
              <a:t>υπερφαινυλαλανιναιµία</a:t>
            </a:r>
            <a:r>
              <a:rPr lang="el-GR" sz="3400" b="1" u="sng" dirty="0"/>
              <a:t>).</a:t>
            </a:r>
            <a:endParaRPr lang="el-GR" sz="3400" dirty="0"/>
          </a:p>
          <a:p>
            <a:pPr algn="just"/>
            <a:endParaRPr lang="el-GR" sz="3400" dirty="0" smtClean="0"/>
          </a:p>
          <a:p>
            <a:pPr algn="just"/>
            <a:r>
              <a:rPr lang="el-GR" sz="3400" dirty="0" smtClean="0"/>
              <a:t>Ανάλογα </a:t>
            </a:r>
            <a:r>
              <a:rPr lang="el-GR" sz="3400" dirty="0"/>
              <a:t>µε το ποσοστό ανεπάρκειας του </a:t>
            </a:r>
            <a:r>
              <a:rPr lang="el-GR" sz="3400" dirty="0" err="1"/>
              <a:t>ενζύµου</a:t>
            </a:r>
            <a:r>
              <a:rPr lang="el-GR" sz="3400" dirty="0"/>
              <a:t> που διασπά την </a:t>
            </a:r>
            <a:r>
              <a:rPr lang="el-GR" sz="3400" dirty="0" err="1"/>
              <a:t>φαινυλαλανίνη</a:t>
            </a:r>
            <a:r>
              <a:rPr lang="el-GR" sz="3400" dirty="0"/>
              <a:t>, </a:t>
            </a:r>
            <a:r>
              <a:rPr lang="el-GR" sz="3400" dirty="0" err="1"/>
              <a:t>εµφανίζονται</a:t>
            </a:r>
            <a:r>
              <a:rPr lang="el-GR" sz="3400" dirty="0"/>
              <a:t> διάφορες κλινικές µ</a:t>
            </a:r>
            <a:r>
              <a:rPr lang="el-GR" sz="3400" dirty="0" err="1"/>
              <a:t>ορφές</a:t>
            </a:r>
            <a:r>
              <a:rPr lang="el-GR" sz="3400" dirty="0"/>
              <a:t> της </a:t>
            </a:r>
            <a:r>
              <a:rPr lang="el-GR" sz="3400" dirty="0" err="1"/>
              <a:t>υπερφαινυλαλανιναιµίας</a:t>
            </a:r>
            <a:r>
              <a:rPr lang="el-GR" sz="3400" dirty="0"/>
              <a:t>, όπως:</a:t>
            </a:r>
          </a:p>
          <a:p>
            <a:pPr algn="just">
              <a:buFont typeface="Arial"/>
              <a:buChar char="•"/>
            </a:pPr>
            <a:endParaRPr lang="el-GR" sz="3400" b="1" u="sng" dirty="0" smtClean="0"/>
          </a:p>
          <a:p>
            <a:pPr algn="just">
              <a:buFont typeface="Arial"/>
              <a:buChar char="•"/>
            </a:pPr>
            <a:r>
              <a:rPr lang="el-GR" sz="3400" b="1" u="sng" dirty="0" smtClean="0">
                <a:solidFill>
                  <a:srgbClr val="FF0000"/>
                </a:solidFill>
              </a:rPr>
              <a:t>Κλασσική </a:t>
            </a:r>
            <a:r>
              <a:rPr lang="el-GR" sz="3400" b="1" u="sng" dirty="0">
                <a:solidFill>
                  <a:srgbClr val="FF0000"/>
                </a:solidFill>
              </a:rPr>
              <a:t>μορφή</a:t>
            </a:r>
            <a:r>
              <a:rPr lang="el-GR" sz="3400" dirty="0">
                <a:solidFill>
                  <a:srgbClr val="FF0000"/>
                </a:solidFill>
              </a:rPr>
              <a:t> </a:t>
            </a:r>
            <a:r>
              <a:rPr lang="el-GR" sz="3400" dirty="0"/>
              <a:t>στην οποία η δραστικότητα του </a:t>
            </a:r>
            <a:r>
              <a:rPr lang="el-GR" sz="3400" dirty="0" err="1"/>
              <a:t>ενζύµου</a:t>
            </a:r>
            <a:r>
              <a:rPr lang="el-GR" sz="3400" dirty="0"/>
              <a:t> είναι σχεδόν µ</a:t>
            </a:r>
            <a:r>
              <a:rPr lang="el-GR" sz="3400" dirty="0" err="1"/>
              <a:t>ηδενική</a:t>
            </a:r>
            <a:r>
              <a:rPr lang="el-GR" sz="3400" dirty="0"/>
              <a:t>,</a:t>
            </a:r>
          </a:p>
          <a:p>
            <a:pPr algn="just">
              <a:buFont typeface="Arial"/>
              <a:buChar char="•"/>
            </a:pPr>
            <a:endParaRPr lang="el-GR" sz="3400" b="1" u="sng" dirty="0" smtClean="0"/>
          </a:p>
          <a:p>
            <a:pPr algn="just">
              <a:buFont typeface="Arial"/>
              <a:buChar char="•"/>
            </a:pPr>
            <a:r>
              <a:rPr lang="el-GR" sz="3400" b="1" u="sng" dirty="0" smtClean="0"/>
              <a:t>Ήπια </a:t>
            </a:r>
            <a:r>
              <a:rPr lang="el-GR" sz="3400" b="1" u="sng" dirty="0"/>
              <a:t>μορφή</a:t>
            </a:r>
            <a:r>
              <a:rPr lang="el-GR" sz="3400" dirty="0"/>
              <a:t> στην οποία υπάρχει κάποια δραστικότητα του ενζύμου,</a:t>
            </a:r>
          </a:p>
          <a:p>
            <a:pPr algn="just">
              <a:buFont typeface="Arial"/>
              <a:buChar char="•"/>
            </a:pPr>
            <a:endParaRPr lang="el-GR" sz="3400" b="1" u="sng" dirty="0" smtClean="0"/>
          </a:p>
          <a:p>
            <a:pPr algn="just">
              <a:buFont typeface="Arial"/>
              <a:buChar char="•"/>
            </a:pPr>
            <a:r>
              <a:rPr lang="el-GR" sz="3400" b="1" u="sng" dirty="0" err="1" smtClean="0"/>
              <a:t>Επιµένουσα</a:t>
            </a:r>
            <a:r>
              <a:rPr lang="el-GR" sz="3400" dirty="0" smtClean="0"/>
              <a:t> </a:t>
            </a:r>
            <a:r>
              <a:rPr lang="el-GR" sz="3400" dirty="0"/>
              <a:t>στην οποία υπάρχει μεγαλύτερη δραστικότητα του ενζύμου</a:t>
            </a:r>
            <a:r>
              <a:rPr lang="el-GR" sz="3400" dirty="0" smtClean="0"/>
              <a:t>,</a:t>
            </a:r>
            <a:endParaRPr lang="el-GR" sz="3400" dirty="0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130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467544" y="1628800"/>
            <a:ext cx="8136903" cy="4497363"/>
          </a:xfrm>
        </p:spPr>
        <p:txBody>
          <a:bodyPr>
            <a:normAutofit/>
          </a:bodyPr>
          <a:lstStyle/>
          <a:p>
            <a:endParaRPr lang="el-GR" dirty="0" smtClean="0">
              <a:solidFill>
                <a:srgbClr val="073E87"/>
              </a:solidFill>
            </a:endParaRPr>
          </a:p>
          <a:p>
            <a:r>
              <a:rPr lang="el-GR" dirty="0" smtClean="0">
                <a:solidFill>
                  <a:srgbClr val="073E87"/>
                </a:solidFill>
              </a:rPr>
              <a:t>Γυναίκες με αυξημένα επίπεδα </a:t>
            </a:r>
            <a:r>
              <a:rPr lang="el-GR" dirty="0" err="1" smtClean="0">
                <a:solidFill>
                  <a:srgbClr val="073E87"/>
                </a:solidFill>
              </a:rPr>
              <a:t>φαινυλαλανίνης</a:t>
            </a:r>
            <a:r>
              <a:rPr lang="el-GR" dirty="0" smtClean="0">
                <a:solidFill>
                  <a:srgbClr val="073E87"/>
                </a:solidFill>
              </a:rPr>
              <a:t> στο αίμα </a:t>
            </a:r>
            <a:r>
              <a:rPr lang="el-GR" dirty="0" smtClean="0">
                <a:solidFill>
                  <a:srgbClr val="073E87"/>
                </a:solidFill>
                <a:sym typeface="Wingdings" panose="05000000000000000000" pitchFamily="2" charset="2"/>
              </a:rPr>
              <a:t> υψηλού κινδύνου να αποκτήσουν παιδί με:</a:t>
            </a:r>
          </a:p>
          <a:p>
            <a:pPr lvl="1"/>
            <a:r>
              <a:rPr lang="el-GR" b="1" dirty="0" smtClean="0">
                <a:solidFill>
                  <a:srgbClr val="073E87"/>
                </a:solidFill>
                <a:sym typeface="Wingdings" panose="05000000000000000000" pitchFamily="2" charset="2"/>
              </a:rPr>
              <a:t>Νοητική καθυστέρηση</a:t>
            </a:r>
          </a:p>
          <a:p>
            <a:pPr lvl="1"/>
            <a:r>
              <a:rPr lang="el-GR" b="1" dirty="0" smtClean="0">
                <a:solidFill>
                  <a:srgbClr val="073E87"/>
                </a:solidFill>
                <a:sym typeface="Wingdings" panose="05000000000000000000" pitchFamily="2" charset="2"/>
              </a:rPr>
              <a:t>Συγγενή καρδιοπάθεια</a:t>
            </a:r>
          </a:p>
          <a:p>
            <a:pPr lvl="1"/>
            <a:r>
              <a:rPr lang="el-GR" b="1" dirty="0" smtClean="0">
                <a:solidFill>
                  <a:srgbClr val="073E87"/>
                </a:solidFill>
                <a:sym typeface="Wingdings" panose="05000000000000000000" pitchFamily="2" charset="2"/>
              </a:rPr>
              <a:t>Μικροκεφαλία κ.α</a:t>
            </a:r>
            <a:r>
              <a:rPr lang="el-GR" dirty="0" smtClean="0">
                <a:solidFill>
                  <a:srgbClr val="073E87"/>
                </a:solidFill>
                <a:sym typeface="Wingdings" panose="05000000000000000000" pitchFamily="2" charset="2"/>
              </a:rPr>
              <a:t>.</a:t>
            </a:r>
            <a:endParaRPr lang="el-GR" dirty="0" smtClean="0">
              <a:solidFill>
                <a:srgbClr val="073E87"/>
              </a:solidFill>
            </a:endParaRPr>
          </a:p>
          <a:p>
            <a:endParaRPr lang="el-GR" dirty="0">
              <a:solidFill>
                <a:srgbClr val="073E87"/>
              </a:solidFill>
            </a:endParaRPr>
          </a:p>
          <a:p>
            <a:r>
              <a:rPr lang="el-GR" dirty="0" smtClean="0">
                <a:solidFill>
                  <a:srgbClr val="073E87"/>
                </a:solidFill>
              </a:rPr>
              <a:t>Κληρονομείται </a:t>
            </a:r>
            <a:r>
              <a:rPr lang="el-GR" dirty="0" smtClean="0">
                <a:solidFill>
                  <a:srgbClr val="073E87"/>
                </a:solidFill>
                <a:sym typeface="Wingdings" panose="05000000000000000000" pitchFamily="2" charset="2"/>
              </a:rPr>
              <a:t> </a:t>
            </a:r>
            <a:r>
              <a:rPr lang="el-GR" u="sng" dirty="0" err="1" smtClean="0">
                <a:solidFill>
                  <a:srgbClr val="073E87"/>
                </a:solidFill>
                <a:sym typeface="Wingdings" panose="05000000000000000000" pitchFamily="2" charset="2"/>
              </a:rPr>
              <a:t>αυτοσωματικό</a:t>
            </a:r>
            <a:r>
              <a:rPr lang="el-GR" u="sng" dirty="0" smtClean="0">
                <a:solidFill>
                  <a:srgbClr val="073E87"/>
                </a:solidFill>
                <a:sym typeface="Wingdings" panose="05000000000000000000" pitchFamily="2" charset="2"/>
              </a:rPr>
              <a:t> υπολειπόμενο τρόπο</a:t>
            </a:r>
          </a:p>
          <a:p>
            <a:endParaRPr lang="el-GR" u="sng" dirty="0" smtClean="0">
              <a:solidFill>
                <a:srgbClr val="073E87"/>
              </a:solidFill>
            </a:endParaRPr>
          </a:p>
          <a:p>
            <a:r>
              <a:rPr lang="el-GR" dirty="0" smtClean="0">
                <a:solidFill>
                  <a:srgbClr val="073E87"/>
                </a:solidFill>
              </a:rPr>
              <a:t>Συχνότητα </a:t>
            </a:r>
            <a:r>
              <a:rPr lang="el-GR" dirty="0">
                <a:solidFill>
                  <a:srgbClr val="073E87"/>
                </a:solidFill>
              </a:rPr>
              <a:t>εμφάνισης 1:15.000 – 25.οοο γεννήσεις</a:t>
            </a:r>
            <a:endParaRPr lang="el-GR" dirty="0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err="1"/>
              <a:t>Φαινυλοκετονουρία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4233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467544" y="1628800"/>
            <a:ext cx="8136903" cy="4497363"/>
          </a:xfrm>
        </p:spPr>
        <p:txBody>
          <a:bodyPr>
            <a:normAutofit lnSpcReduction="10000"/>
          </a:bodyPr>
          <a:lstStyle/>
          <a:p>
            <a:r>
              <a:rPr lang="el-GR" b="1" dirty="0"/>
              <a:t>Τροφές «φτωχές» σε </a:t>
            </a:r>
            <a:r>
              <a:rPr lang="el-GR" b="1" dirty="0" err="1"/>
              <a:t>φαινυλαλανίνη</a:t>
            </a:r>
            <a:r>
              <a:rPr lang="el-GR" b="1" dirty="0"/>
              <a:t>:</a:t>
            </a:r>
            <a:r>
              <a:rPr lang="el-GR" dirty="0"/>
              <a:t> Μαρούλι, μπανάνες, μήλα, καρπούζι, δαμάσκηνα, αχλάδια, πορτοκάλια, σταφύλια, γάλα ρυζιού, ελαιόλαδο.</a:t>
            </a:r>
          </a:p>
          <a:p>
            <a:endParaRPr lang="el-GR" b="1" dirty="0" smtClean="0"/>
          </a:p>
          <a:p>
            <a:r>
              <a:rPr lang="el-GR" b="1" dirty="0" smtClean="0"/>
              <a:t>Τροφές </a:t>
            </a:r>
            <a:r>
              <a:rPr lang="el-GR" b="1" dirty="0"/>
              <a:t>«μέτριες» σε </a:t>
            </a:r>
            <a:r>
              <a:rPr lang="el-GR" b="1" dirty="0" err="1"/>
              <a:t>φαινυλαλανίνη</a:t>
            </a:r>
            <a:r>
              <a:rPr lang="el-GR" b="1" dirty="0"/>
              <a:t>:</a:t>
            </a:r>
            <a:r>
              <a:rPr lang="el-GR" dirty="0"/>
              <a:t> Γκρέιπφρουτ, καρότα, ντομάτες, κρεμμύδια, πράσα, μανιτάρια, πιπεριές, πεπόνι.</a:t>
            </a:r>
          </a:p>
          <a:p>
            <a:endParaRPr lang="el-GR" b="1" dirty="0" smtClean="0"/>
          </a:p>
          <a:p>
            <a:r>
              <a:rPr lang="el-GR" b="1" dirty="0" smtClean="0"/>
              <a:t>Τροφές </a:t>
            </a:r>
            <a:r>
              <a:rPr lang="el-GR" b="1" dirty="0"/>
              <a:t>«πλούσιες» σε </a:t>
            </a:r>
            <a:r>
              <a:rPr lang="el-GR" b="1" dirty="0" err="1"/>
              <a:t>φαινυλαλανίνη</a:t>
            </a:r>
            <a:r>
              <a:rPr lang="el-GR" b="1" dirty="0"/>
              <a:t>:</a:t>
            </a:r>
            <a:r>
              <a:rPr lang="el-GR" dirty="0"/>
              <a:t> Αγκινάρα, πατάτες, ρύζι, αβοκάντο, σταφίδες, μπρόκολο, αρακάς, καλαμπόκι, αναψυκτικά τύπου κόλα, σόγια, κόκκινο κρέας, πουλερικά, αυγά, τυρί, σιτηρά ολικής άλεσης.</a:t>
            </a:r>
          </a:p>
          <a:p>
            <a:endParaRPr lang="el-GR" dirty="0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err="1"/>
              <a:t>Φαινυλοκετονουρία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7378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395536" y="1772816"/>
            <a:ext cx="8208911" cy="4353347"/>
          </a:xfrm>
        </p:spPr>
        <p:txBody>
          <a:bodyPr>
            <a:normAutofit fontScale="92500" lnSpcReduction="20000"/>
          </a:bodyPr>
          <a:lstStyle/>
          <a:p>
            <a:r>
              <a:rPr lang="el-GR" dirty="0"/>
              <a:t>Ένας προσεγγιστικός </a:t>
            </a:r>
            <a:r>
              <a:rPr lang="el-GR" dirty="0" smtClean="0"/>
              <a:t>κανόνας: </a:t>
            </a:r>
            <a:r>
              <a:rPr lang="el-GR" dirty="0" smtClean="0">
                <a:sym typeface="Wingdings" panose="05000000000000000000" pitchFamily="2" charset="2"/>
              </a:rPr>
              <a:t> </a:t>
            </a:r>
            <a:r>
              <a:rPr lang="el-GR" dirty="0" smtClean="0"/>
              <a:t> </a:t>
            </a:r>
            <a:r>
              <a:rPr lang="el-GR" dirty="0"/>
              <a:t>κάθε γραμμάριο πρωτεΐνης περιέχει περίπου 50mg </a:t>
            </a:r>
            <a:r>
              <a:rPr lang="el-GR" dirty="0" err="1"/>
              <a:t>φαινυλαλανίνης</a:t>
            </a:r>
            <a:r>
              <a:rPr lang="el-GR" dirty="0"/>
              <a:t> </a:t>
            </a:r>
            <a:endParaRPr lang="el-GR" dirty="0" smtClean="0"/>
          </a:p>
          <a:p>
            <a:endParaRPr lang="el-GR" dirty="0"/>
          </a:p>
          <a:p>
            <a:r>
              <a:rPr lang="el-GR" dirty="0" smtClean="0"/>
              <a:t>(</a:t>
            </a:r>
            <a:r>
              <a:rPr lang="el-GR" dirty="0"/>
              <a:t>γραμμάρια πρωτεΐνης ανά μερίδα τροφίμου x 50 = </a:t>
            </a:r>
            <a:r>
              <a:rPr lang="el-GR" dirty="0" err="1"/>
              <a:t>mg</a:t>
            </a:r>
            <a:r>
              <a:rPr lang="el-GR" dirty="0"/>
              <a:t> </a:t>
            </a:r>
            <a:r>
              <a:rPr lang="el-GR" dirty="0" err="1"/>
              <a:t>φαινυλαλανίνης</a:t>
            </a:r>
            <a:r>
              <a:rPr lang="el-GR" dirty="0"/>
              <a:t> ανά μερίδα). </a:t>
            </a:r>
            <a:endParaRPr lang="el-GR" dirty="0" smtClean="0"/>
          </a:p>
          <a:p>
            <a:endParaRPr lang="el-GR" b="1" dirty="0"/>
          </a:p>
          <a:p>
            <a:r>
              <a:rPr lang="el-GR" b="1" dirty="0" smtClean="0"/>
              <a:t>Στόχος </a:t>
            </a:r>
            <a:r>
              <a:rPr lang="el-GR" b="1" dirty="0"/>
              <a:t>είναι η επιλογή τροφίμων, φρέσκων ή συσκευασμένων, με περιεκτικότητα σε </a:t>
            </a:r>
            <a:r>
              <a:rPr lang="el-GR" b="1" dirty="0" err="1"/>
              <a:t>φαινυλαλανίνη</a:t>
            </a:r>
            <a:r>
              <a:rPr lang="el-GR" b="1" dirty="0"/>
              <a:t> μικρότερη από 20mg ανά μερίδα, μην υπερβαίνοντας τα </a:t>
            </a:r>
            <a:r>
              <a:rPr lang="el-GR" b="1" dirty="0">
                <a:solidFill>
                  <a:srgbClr val="C00000"/>
                </a:solidFill>
              </a:rPr>
              <a:t>500mg</a:t>
            </a:r>
            <a:r>
              <a:rPr lang="el-GR" b="1" dirty="0"/>
              <a:t> την ημέρα. </a:t>
            </a:r>
            <a:endParaRPr lang="el-GR" b="1" dirty="0" smtClean="0"/>
          </a:p>
          <a:p>
            <a:endParaRPr lang="el-GR" b="1" dirty="0"/>
          </a:p>
          <a:p>
            <a:r>
              <a:rPr lang="el-GR" dirty="0" smtClean="0"/>
              <a:t>Θυμηθείτε </a:t>
            </a:r>
            <a:r>
              <a:rPr lang="el-GR" dirty="0"/>
              <a:t>πως τρόφιμα τα οποία περιέχουν τη γλυκαντική ουσία </a:t>
            </a:r>
            <a:r>
              <a:rPr lang="el-GR" b="1" dirty="0" err="1"/>
              <a:t>ασπαρτάμη</a:t>
            </a:r>
            <a:r>
              <a:rPr lang="el-GR" dirty="0"/>
              <a:t>, αποδίδουν το επίμαχο </a:t>
            </a:r>
            <a:r>
              <a:rPr lang="el-GR" dirty="0" err="1"/>
              <a:t>αμινοξύ</a:t>
            </a:r>
            <a:r>
              <a:rPr lang="el-GR" dirty="0"/>
              <a:t> ακόμη και εάν είναι χαμηλά σε πρωτεΐνη.</a:t>
            </a:r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err="1"/>
              <a:t>Φαινυλοκετονουρία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1780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323528" y="3068960"/>
            <a:ext cx="8568952" cy="3489251"/>
          </a:xfrm>
        </p:spPr>
        <p:txBody>
          <a:bodyPr/>
          <a:lstStyle/>
          <a:p>
            <a:r>
              <a:rPr lang="el-GR" dirty="0" smtClean="0"/>
              <a:t>Ανεπάρκεια </a:t>
            </a:r>
            <a:r>
              <a:rPr lang="el-GR" dirty="0" err="1" smtClean="0"/>
              <a:t>ερυθροκυτταρικού</a:t>
            </a:r>
            <a:r>
              <a:rPr lang="el-GR" dirty="0" smtClean="0"/>
              <a:t> ενζύμου  </a:t>
            </a:r>
            <a:r>
              <a:rPr lang="el-GR" dirty="0" err="1" smtClean="0"/>
              <a:t>αφυδρογονάση</a:t>
            </a:r>
            <a:r>
              <a:rPr lang="el-GR" dirty="0" smtClean="0"/>
              <a:t> της 6-φωσφορικής γλυκόζης</a:t>
            </a:r>
          </a:p>
          <a:p>
            <a:endParaRPr lang="el-GR" dirty="0"/>
          </a:p>
          <a:p>
            <a:r>
              <a:rPr lang="el-GR" dirty="0" smtClean="0"/>
              <a:t>Αυξημένη συχνότητα στη χώρα μας</a:t>
            </a:r>
          </a:p>
          <a:p>
            <a:endParaRPr lang="el-GR" dirty="0" smtClean="0"/>
          </a:p>
          <a:p>
            <a:r>
              <a:rPr lang="el-GR" dirty="0" smtClean="0"/>
              <a:t>Γνωστή από τον Ιπποκράτη </a:t>
            </a:r>
            <a:r>
              <a:rPr lang="el-GR" u="sng" dirty="0" smtClean="0"/>
              <a:t>(κυαμισμός)</a:t>
            </a:r>
            <a:endParaRPr lang="el-GR" u="sng" dirty="0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251520" y="338328"/>
            <a:ext cx="8712968" cy="2154568"/>
          </a:xfrm>
        </p:spPr>
        <p:txBody>
          <a:bodyPr>
            <a:normAutofit fontScale="90000"/>
          </a:bodyPr>
          <a:lstStyle/>
          <a:p>
            <a:r>
              <a:rPr lang="el-GR" b="1" dirty="0" smtClean="0"/>
              <a:t/>
            </a:r>
            <a:br>
              <a:rPr lang="el-GR" b="1" dirty="0" smtClean="0"/>
            </a:br>
            <a:r>
              <a:rPr lang="el-GR" b="1" dirty="0" smtClean="0"/>
              <a:t>Έλλειψη </a:t>
            </a:r>
            <a:r>
              <a:rPr lang="el-GR" b="1" dirty="0"/>
              <a:t>του ενζύμου </a:t>
            </a:r>
            <a:r>
              <a:rPr lang="el-GR" b="1" dirty="0" smtClean="0"/>
              <a:t>G-6-PD</a:t>
            </a:r>
            <a:br>
              <a:rPr lang="el-GR" b="1" dirty="0" smtClean="0"/>
            </a:br>
            <a:r>
              <a:rPr lang="el-GR" b="1" dirty="0" smtClean="0">
                <a:solidFill>
                  <a:srgbClr val="FFFF00"/>
                </a:solidFill>
              </a:rPr>
              <a:t>(</a:t>
            </a:r>
            <a:r>
              <a:rPr lang="el-GR" b="1" dirty="0" err="1" smtClean="0">
                <a:solidFill>
                  <a:srgbClr val="FFFF00"/>
                </a:solidFill>
              </a:rPr>
              <a:t>γλυκόζο</a:t>
            </a:r>
            <a:r>
              <a:rPr lang="el-GR" b="1" dirty="0" smtClean="0">
                <a:solidFill>
                  <a:srgbClr val="FFFF00"/>
                </a:solidFill>
              </a:rPr>
              <a:t> – 6 – φωσφορική </a:t>
            </a:r>
            <a:r>
              <a:rPr lang="el-GR" b="1" dirty="0" err="1" smtClean="0">
                <a:solidFill>
                  <a:srgbClr val="FFFF00"/>
                </a:solidFill>
              </a:rPr>
              <a:t>αφυδρογονάση</a:t>
            </a:r>
            <a:r>
              <a:rPr lang="el-GR" b="1" dirty="0" smtClean="0">
                <a:solidFill>
                  <a:srgbClr val="FFFF00"/>
                </a:solidFill>
              </a:rPr>
              <a:t>)</a:t>
            </a:r>
            <a:r>
              <a:rPr lang="el-GR" dirty="0">
                <a:solidFill>
                  <a:srgbClr val="FFFF00"/>
                </a:solidFill>
              </a:rPr>
              <a:t/>
            </a:r>
            <a:br>
              <a:rPr lang="el-GR" dirty="0">
                <a:solidFill>
                  <a:srgbClr val="FFFF00"/>
                </a:solidFill>
              </a:rPr>
            </a:br>
            <a:r>
              <a:rPr lang="el-GR" dirty="0" smtClean="0">
                <a:solidFill>
                  <a:srgbClr val="FFFF00"/>
                </a:solidFill>
              </a:rPr>
              <a:t/>
            </a:r>
            <a:br>
              <a:rPr lang="el-GR" dirty="0" smtClean="0">
                <a:solidFill>
                  <a:srgbClr val="FFFF00"/>
                </a:solidFill>
              </a:rPr>
            </a:br>
            <a:endParaRPr lang="el-G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28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323528" y="2132856"/>
            <a:ext cx="8568952" cy="3993307"/>
          </a:xfrm>
        </p:spPr>
        <p:txBody>
          <a:bodyPr/>
          <a:lstStyle/>
          <a:p>
            <a:r>
              <a:rPr lang="el-GR" dirty="0" smtClean="0"/>
              <a:t>Έλλειψη του </a:t>
            </a:r>
            <a:r>
              <a:rPr lang="el-GR" dirty="0"/>
              <a:t>ενζύμου G-6-PD μπορεί </a:t>
            </a:r>
            <a:r>
              <a:rPr lang="el-GR" dirty="0" smtClean="0">
                <a:sym typeface="Wingdings" panose="05000000000000000000" pitchFamily="2" charset="2"/>
              </a:rPr>
              <a:t> </a:t>
            </a:r>
            <a:r>
              <a:rPr lang="el-GR" b="1" dirty="0" smtClean="0">
                <a:hlinkClick r:id="rId2"/>
              </a:rPr>
              <a:t>αιμολυτική </a:t>
            </a:r>
            <a:r>
              <a:rPr lang="el-GR" b="1" dirty="0">
                <a:hlinkClick r:id="rId2"/>
              </a:rPr>
              <a:t>αναιμία</a:t>
            </a:r>
            <a:r>
              <a:rPr lang="el-GR" b="1" dirty="0"/>
              <a:t> </a:t>
            </a:r>
            <a:r>
              <a:rPr lang="el-GR" dirty="0"/>
              <a:t>όταν έρθουν σε επαφή </a:t>
            </a:r>
            <a:r>
              <a:rPr lang="el-GR" dirty="0" smtClean="0"/>
              <a:t>με:</a:t>
            </a:r>
          </a:p>
          <a:p>
            <a:pPr lvl="1"/>
            <a:r>
              <a:rPr lang="el-GR" dirty="0" smtClean="0"/>
              <a:t> </a:t>
            </a:r>
            <a:r>
              <a:rPr lang="el-GR" u="sng" dirty="0">
                <a:solidFill>
                  <a:srgbClr val="0070C0"/>
                </a:solidFill>
              </a:rPr>
              <a:t>κάποιες ουσίες ή </a:t>
            </a:r>
            <a:r>
              <a:rPr lang="el-GR" dirty="0">
                <a:solidFill>
                  <a:srgbClr val="0070C0"/>
                </a:solidFill>
                <a:hlinkClick r:id="rId3"/>
              </a:rPr>
              <a:t>φάρμακα</a:t>
            </a:r>
            <a:r>
              <a:rPr lang="el-GR" dirty="0"/>
              <a:t>, όπως είναι τα κουκιά, η ναφθαλίνη και η ασπιρίνη. </a:t>
            </a:r>
            <a:endParaRPr lang="el-GR" dirty="0" smtClean="0"/>
          </a:p>
          <a:p>
            <a:pPr lvl="1"/>
            <a:r>
              <a:rPr lang="el-GR" dirty="0" smtClean="0"/>
              <a:t>Το ίδιο ή η θηλάζουσα μητέρα του</a:t>
            </a:r>
          </a:p>
          <a:p>
            <a:pPr lvl="1"/>
            <a:r>
              <a:rPr lang="el-GR" dirty="0" smtClean="0"/>
              <a:t>Εμφανίζει </a:t>
            </a:r>
            <a:r>
              <a:rPr lang="el-GR" u="sng" dirty="0" smtClean="0"/>
              <a:t>έντονο ίκτερο</a:t>
            </a:r>
          </a:p>
          <a:p>
            <a:pPr lvl="1"/>
            <a:endParaRPr lang="el-GR" dirty="0" smtClean="0"/>
          </a:p>
          <a:p>
            <a:r>
              <a:rPr lang="el-GR" dirty="0" smtClean="0"/>
              <a:t>Έγκαιρη  </a:t>
            </a:r>
            <a:r>
              <a:rPr lang="el-GR" dirty="0"/>
              <a:t>ανίχνευση της </a:t>
            </a:r>
            <a:r>
              <a:rPr lang="el-GR" dirty="0" smtClean="0"/>
              <a:t>&amp; ενημέρωση </a:t>
            </a:r>
          </a:p>
          <a:p>
            <a:pPr lvl="1"/>
            <a:r>
              <a:rPr lang="el-GR" dirty="0" smtClean="0"/>
              <a:t>για </a:t>
            </a:r>
            <a:r>
              <a:rPr lang="el-GR" dirty="0"/>
              <a:t>το τι θα πρέπει να </a:t>
            </a:r>
            <a:r>
              <a:rPr lang="el-GR" dirty="0" smtClean="0"/>
              <a:t>αποφεύγει </a:t>
            </a:r>
            <a:r>
              <a:rPr lang="el-GR" dirty="0" smtClean="0">
                <a:sym typeface="Wingdings" panose="05000000000000000000" pitchFamily="2" charset="2"/>
              </a:rPr>
              <a:t></a:t>
            </a:r>
            <a:r>
              <a:rPr lang="el-GR" dirty="0" smtClean="0"/>
              <a:t> </a:t>
            </a:r>
            <a:r>
              <a:rPr lang="el-GR" dirty="0"/>
              <a:t>προστατεύει </a:t>
            </a:r>
            <a:r>
              <a:rPr lang="el-GR" dirty="0" smtClean="0"/>
              <a:t>από </a:t>
            </a:r>
            <a:r>
              <a:rPr lang="el-GR" dirty="0"/>
              <a:t>πιθανή </a:t>
            </a:r>
            <a:r>
              <a:rPr lang="el-GR" u="sng" dirty="0"/>
              <a:t>αιμολυτική αναιμία.</a:t>
            </a:r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251520" y="338328"/>
            <a:ext cx="8712968" cy="1794528"/>
          </a:xfrm>
        </p:spPr>
        <p:txBody>
          <a:bodyPr>
            <a:normAutofit fontScale="90000"/>
          </a:bodyPr>
          <a:lstStyle/>
          <a:p>
            <a:r>
              <a:rPr lang="el-GR" b="1" dirty="0" smtClean="0"/>
              <a:t/>
            </a:r>
            <a:br>
              <a:rPr lang="el-GR" b="1" dirty="0" smtClean="0"/>
            </a:br>
            <a:r>
              <a:rPr lang="el-GR" b="1" dirty="0" smtClean="0"/>
              <a:t>Έλλειψη </a:t>
            </a:r>
            <a:r>
              <a:rPr lang="el-GR" b="1" dirty="0"/>
              <a:t>του ενζύμου </a:t>
            </a:r>
            <a:r>
              <a:rPr lang="el-GR" b="1" dirty="0" smtClean="0"/>
              <a:t>G-6-PD</a:t>
            </a:r>
            <a:br>
              <a:rPr lang="el-GR" b="1" dirty="0" smtClean="0"/>
            </a:br>
            <a:r>
              <a:rPr lang="el-GR" b="1" dirty="0" smtClean="0">
                <a:solidFill>
                  <a:srgbClr val="FFFF00"/>
                </a:solidFill>
              </a:rPr>
              <a:t>(</a:t>
            </a:r>
            <a:r>
              <a:rPr lang="el-GR" b="1" dirty="0" err="1" smtClean="0">
                <a:solidFill>
                  <a:srgbClr val="FFFF00"/>
                </a:solidFill>
              </a:rPr>
              <a:t>γλυκόζο</a:t>
            </a:r>
            <a:r>
              <a:rPr lang="el-GR" b="1" dirty="0" smtClean="0">
                <a:solidFill>
                  <a:srgbClr val="FFFF00"/>
                </a:solidFill>
              </a:rPr>
              <a:t> – 6 – φωσφορική </a:t>
            </a:r>
            <a:r>
              <a:rPr lang="el-GR" b="1" dirty="0" err="1" smtClean="0">
                <a:solidFill>
                  <a:srgbClr val="FFFF00"/>
                </a:solidFill>
              </a:rPr>
              <a:t>αφυδρογονάση</a:t>
            </a:r>
            <a:r>
              <a:rPr lang="el-GR" b="1" dirty="0" smtClean="0">
                <a:solidFill>
                  <a:srgbClr val="FFFF00"/>
                </a:solidFill>
              </a:rPr>
              <a:t>)</a:t>
            </a:r>
            <a:r>
              <a:rPr lang="el-GR" dirty="0">
                <a:solidFill>
                  <a:srgbClr val="FFFF00"/>
                </a:solidFill>
              </a:rPr>
              <a:t/>
            </a:r>
            <a:br>
              <a:rPr lang="el-GR" dirty="0">
                <a:solidFill>
                  <a:srgbClr val="FFFF00"/>
                </a:solidFill>
              </a:rPr>
            </a:br>
            <a:endParaRPr lang="el-G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29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323528" y="2132856"/>
            <a:ext cx="8568952" cy="3993307"/>
          </a:xfrm>
        </p:spPr>
        <p:txBody>
          <a:bodyPr>
            <a:normAutofit fontScale="92500"/>
          </a:bodyPr>
          <a:lstStyle/>
          <a:p>
            <a:r>
              <a:rPr lang="el-GR" dirty="0" smtClean="0"/>
              <a:t>Υπεύθυνο γονίδιο για την παραγωγή </a:t>
            </a:r>
            <a:r>
              <a:rPr lang="en-US" dirty="0" smtClean="0"/>
              <a:t>G6PD</a:t>
            </a:r>
            <a:r>
              <a:rPr lang="el-GR" dirty="0" smtClean="0"/>
              <a:t> εδράζει στο χρωμόσωμα    Χ </a:t>
            </a:r>
            <a:r>
              <a:rPr lang="el-GR" dirty="0" smtClean="0">
                <a:sym typeface="Wingdings" panose="05000000000000000000" pitchFamily="2" charset="2"/>
              </a:rPr>
              <a:t> </a:t>
            </a:r>
          </a:p>
          <a:p>
            <a:endParaRPr lang="el-GR" dirty="0">
              <a:sym typeface="Wingdings" panose="05000000000000000000" pitchFamily="2" charset="2"/>
            </a:endParaRPr>
          </a:p>
          <a:p>
            <a:r>
              <a:rPr lang="el-GR" dirty="0" smtClean="0">
                <a:sym typeface="Wingdings" panose="05000000000000000000" pitchFamily="2" charset="2"/>
              </a:rPr>
              <a:t>κληρονομείται με τον </a:t>
            </a:r>
            <a:r>
              <a:rPr lang="el-GR" u="sng" dirty="0" err="1" smtClean="0">
                <a:sym typeface="Wingdings" panose="05000000000000000000" pitchFamily="2" charset="2"/>
              </a:rPr>
              <a:t>φυλοσύνθετο</a:t>
            </a:r>
            <a:r>
              <a:rPr lang="el-GR" u="sng" dirty="0" smtClean="0">
                <a:sym typeface="Wingdings" panose="05000000000000000000" pitchFamily="2" charset="2"/>
              </a:rPr>
              <a:t> υπολειπόμενο χαρακτήρα </a:t>
            </a:r>
            <a:r>
              <a:rPr lang="el-GR" dirty="0" smtClean="0">
                <a:sym typeface="Wingdings" panose="05000000000000000000" pitchFamily="2" charset="2"/>
              </a:rPr>
              <a:t></a:t>
            </a:r>
          </a:p>
          <a:p>
            <a:endParaRPr lang="el-GR" dirty="0" smtClean="0">
              <a:sym typeface="Wingdings" panose="05000000000000000000" pitchFamily="2" charset="2"/>
            </a:endParaRPr>
          </a:p>
          <a:p>
            <a:r>
              <a:rPr lang="el-GR" u="sng" dirty="0" smtClean="0">
                <a:sym typeface="Wingdings" panose="05000000000000000000" pitchFamily="2" charset="2"/>
              </a:rPr>
              <a:t>Συχνότερη</a:t>
            </a:r>
            <a:r>
              <a:rPr lang="el-GR" dirty="0" smtClean="0">
                <a:sym typeface="Wingdings" panose="05000000000000000000" pitchFamily="2" charset="2"/>
              </a:rPr>
              <a:t> η έλλειψη στα </a:t>
            </a:r>
            <a:r>
              <a:rPr lang="el-GR" u="sng" dirty="0" smtClean="0">
                <a:sym typeface="Wingdings" panose="05000000000000000000" pitchFamily="2" charset="2"/>
              </a:rPr>
              <a:t>αγόρια</a:t>
            </a:r>
            <a:r>
              <a:rPr lang="el-GR" dirty="0" smtClean="0">
                <a:sym typeface="Wingdings" panose="05000000000000000000" pitchFamily="2" charset="2"/>
              </a:rPr>
              <a:t> (κληρονομούν </a:t>
            </a:r>
            <a:r>
              <a:rPr lang="el-GR" u="sng" dirty="0" smtClean="0">
                <a:sym typeface="Wingdings" panose="05000000000000000000" pitchFamily="2" charset="2"/>
              </a:rPr>
              <a:t>από</a:t>
            </a:r>
            <a:r>
              <a:rPr lang="el-GR" dirty="0" smtClean="0">
                <a:sym typeface="Wingdings" panose="05000000000000000000" pitchFamily="2" charset="2"/>
              </a:rPr>
              <a:t> την </a:t>
            </a:r>
            <a:r>
              <a:rPr lang="el-GR" u="sng" dirty="0" smtClean="0">
                <a:sym typeface="Wingdings" panose="05000000000000000000" pitchFamily="2" charset="2"/>
              </a:rPr>
              <a:t>μητέρα </a:t>
            </a:r>
            <a:r>
              <a:rPr lang="el-GR" dirty="0" smtClean="0">
                <a:sym typeface="Wingdings" panose="05000000000000000000" pitchFamily="2" charset="2"/>
              </a:rPr>
              <a:t>τους)</a:t>
            </a:r>
          </a:p>
          <a:p>
            <a:endParaRPr lang="el-GR" dirty="0" smtClean="0">
              <a:sym typeface="Wingdings" panose="05000000000000000000" pitchFamily="2" charset="2"/>
            </a:endParaRPr>
          </a:p>
          <a:p>
            <a:r>
              <a:rPr lang="el-GR" dirty="0" smtClean="0">
                <a:sym typeface="Wingdings" panose="05000000000000000000" pitchFamily="2" charset="2"/>
              </a:rPr>
              <a:t>Συχνότητα 3,2% αγόρια &amp;</a:t>
            </a:r>
          </a:p>
          <a:p>
            <a:r>
              <a:rPr lang="el-GR" dirty="0" smtClean="0">
                <a:sym typeface="Wingdings" panose="05000000000000000000" pitchFamily="2" charset="2"/>
              </a:rPr>
              <a:t>1,7% κορίτσια</a:t>
            </a:r>
            <a:endParaRPr lang="el-GR" dirty="0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251520" y="338328"/>
            <a:ext cx="8712968" cy="2154568"/>
          </a:xfrm>
        </p:spPr>
        <p:txBody>
          <a:bodyPr>
            <a:normAutofit fontScale="90000"/>
          </a:bodyPr>
          <a:lstStyle/>
          <a:p>
            <a:r>
              <a:rPr lang="el-GR" b="1" dirty="0"/>
              <a:t>Έλλειψη του ενζύμου </a:t>
            </a:r>
            <a:r>
              <a:rPr lang="el-GR" b="1" dirty="0" smtClean="0"/>
              <a:t>G-6-PD</a:t>
            </a:r>
            <a:br>
              <a:rPr lang="el-GR" b="1" dirty="0" smtClean="0"/>
            </a:br>
            <a:r>
              <a:rPr lang="el-GR" b="1" dirty="0" smtClean="0">
                <a:solidFill>
                  <a:srgbClr val="FFFF00"/>
                </a:solidFill>
              </a:rPr>
              <a:t>(</a:t>
            </a:r>
            <a:r>
              <a:rPr lang="el-GR" b="1" dirty="0" err="1" smtClean="0">
                <a:solidFill>
                  <a:srgbClr val="FFFF00"/>
                </a:solidFill>
              </a:rPr>
              <a:t>γλυκόζο</a:t>
            </a:r>
            <a:r>
              <a:rPr lang="el-GR" b="1" dirty="0" smtClean="0">
                <a:solidFill>
                  <a:srgbClr val="FFFF00"/>
                </a:solidFill>
              </a:rPr>
              <a:t> – 6 – φωσφορική </a:t>
            </a:r>
            <a:r>
              <a:rPr lang="el-GR" b="1" dirty="0" err="1" smtClean="0">
                <a:solidFill>
                  <a:srgbClr val="FFFF00"/>
                </a:solidFill>
              </a:rPr>
              <a:t>αφυδρογονάση</a:t>
            </a:r>
            <a:r>
              <a:rPr lang="el-GR" b="1" dirty="0" smtClean="0">
                <a:solidFill>
                  <a:srgbClr val="FFFF00"/>
                </a:solidFill>
              </a:rPr>
              <a:t>)</a:t>
            </a:r>
            <a:r>
              <a:rPr lang="el-GR" dirty="0">
                <a:solidFill>
                  <a:srgbClr val="FFFF00"/>
                </a:solidFill>
              </a:rPr>
              <a:t/>
            </a:r>
            <a:br>
              <a:rPr lang="el-GR" dirty="0">
                <a:solidFill>
                  <a:srgbClr val="FFFF00"/>
                </a:solidFill>
              </a:rPr>
            </a:br>
            <a:endParaRPr lang="el-G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98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467544" y="2492897"/>
            <a:ext cx="8208911" cy="3528392"/>
          </a:xfrm>
        </p:spPr>
        <p:txBody>
          <a:bodyPr>
            <a:normAutofit lnSpcReduction="10000"/>
          </a:bodyPr>
          <a:lstStyle/>
          <a:p>
            <a:r>
              <a:rPr lang="el-GR" dirty="0" smtClean="0"/>
              <a:t>Ναφθαλίνη,  </a:t>
            </a:r>
            <a:r>
              <a:rPr lang="el-GR" dirty="0" err="1" smtClean="0"/>
              <a:t>Αντισκωριακό</a:t>
            </a:r>
            <a:endParaRPr lang="el-GR" dirty="0" smtClean="0"/>
          </a:p>
          <a:p>
            <a:r>
              <a:rPr lang="el-GR" dirty="0" smtClean="0"/>
              <a:t>Ασπιρίνη,   Αντιβιοτικά </a:t>
            </a:r>
          </a:p>
          <a:p>
            <a:r>
              <a:rPr lang="el-GR" dirty="0" smtClean="0"/>
              <a:t>Ποτά που περιέχουν κινίνη</a:t>
            </a:r>
          </a:p>
          <a:p>
            <a:r>
              <a:rPr lang="el-GR" dirty="0" smtClean="0"/>
              <a:t>Ηδύποτα π.χ </a:t>
            </a:r>
            <a:r>
              <a:rPr lang="en-US" dirty="0" smtClean="0"/>
              <a:t>tonic water</a:t>
            </a:r>
            <a:endParaRPr lang="el-GR" dirty="0" smtClean="0"/>
          </a:p>
          <a:p>
            <a:r>
              <a:rPr lang="en-US" dirty="0" smtClean="0"/>
              <a:t>Henna</a:t>
            </a:r>
            <a:endParaRPr lang="el-GR" dirty="0" smtClean="0"/>
          </a:p>
          <a:p>
            <a:r>
              <a:rPr lang="el-GR" dirty="0" err="1" smtClean="0"/>
              <a:t>Πικροπέπονο</a:t>
            </a:r>
            <a:r>
              <a:rPr lang="el-GR" dirty="0" smtClean="0"/>
              <a:t>,   Πεπόνι τροπικών χωρών</a:t>
            </a:r>
          </a:p>
          <a:p>
            <a:r>
              <a:rPr lang="el-GR" dirty="0" err="1" smtClean="0"/>
              <a:t>Αποφευγονται</a:t>
            </a:r>
            <a:r>
              <a:rPr lang="el-GR" dirty="0" smtClean="0"/>
              <a:t> οι </a:t>
            </a:r>
            <a:r>
              <a:rPr lang="el-GR" dirty="0" err="1" smtClean="0"/>
              <a:t>τροφες</a:t>
            </a:r>
            <a:r>
              <a:rPr lang="el-GR" dirty="0" smtClean="0"/>
              <a:t> πλούσιες σε </a:t>
            </a:r>
            <a:r>
              <a:rPr lang="el-GR" dirty="0" err="1" smtClean="0"/>
              <a:t>βιτ</a:t>
            </a:r>
            <a:r>
              <a:rPr lang="el-GR" dirty="0" smtClean="0"/>
              <a:t>. Κ (</a:t>
            </a:r>
            <a:r>
              <a:rPr lang="el-GR" dirty="0" err="1" smtClean="0"/>
              <a:t>πρασινα</a:t>
            </a:r>
            <a:r>
              <a:rPr lang="el-GR" dirty="0" smtClean="0"/>
              <a:t> </a:t>
            </a:r>
            <a:r>
              <a:rPr lang="el-GR" dirty="0" err="1" smtClean="0"/>
              <a:t>φυλλωδη</a:t>
            </a:r>
            <a:r>
              <a:rPr lang="el-GR" dirty="0" smtClean="0"/>
              <a:t> λαχανικά)</a:t>
            </a:r>
            <a:r>
              <a:rPr lang="en-US" dirty="0" smtClean="0"/>
              <a:t>, C</a:t>
            </a:r>
            <a:r>
              <a:rPr lang="el-GR" dirty="0" smtClean="0"/>
              <a:t> (</a:t>
            </a:r>
            <a:r>
              <a:rPr lang="el-GR" dirty="0" err="1" smtClean="0"/>
              <a:t>οξινα</a:t>
            </a:r>
            <a:r>
              <a:rPr lang="el-GR" dirty="0" smtClean="0"/>
              <a:t> </a:t>
            </a:r>
            <a:r>
              <a:rPr lang="el-GR" dirty="0" err="1" smtClean="0"/>
              <a:t>φρουτα</a:t>
            </a:r>
            <a:r>
              <a:rPr lang="el-GR" dirty="0" smtClean="0"/>
              <a:t> πχ </a:t>
            </a:r>
            <a:r>
              <a:rPr lang="el-GR" dirty="0" err="1" smtClean="0"/>
              <a:t>εσπεριδοδειδ</a:t>
            </a:r>
            <a:r>
              <a:rPr lang="el-GR" dirty="0" err="1"/>
              <a:t>ή</a:t>
            </a:r>
            <a:r>
              <a:rPr lang="el-GR" dirty="0" smtClean="0"/>
              <a:t>)</a:t>
            </a:r>
            <a:r>
              <a:rPr lang="en-US" dirty="0" smtClean="0"/>
              <a:t>, </a:t>
            </a:r>
            <a:r>
              <a:rPr lang="el-GR" dirty="0" smtClean="0"/>
              <a:t>Ε (ξηροί καρποί, ελιές, </a:t>
            </a:r>
            <a:r>
              <a:rPr lang="el-GR" dirty="0" err="1" smtClean="0"/>
              <a:t>ελαιόλαδο,μύρτιλλα</a:t>
            </a:r>
            <a:r>
              <a:rPr lang="el-GR" dirty="0" smtClean="0"/>
              <a:t> κ.α.)</a:t>
            </a:r>
            <a:endParaRPr lang="el-GR" dirty="0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794528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ΟΥΣΙΕΣ ΑΣΥΜΒΑΤΕΣ ΜΕ ΤΗΝ ΑΝΕΠΑΡΚΕΙΑ ΤΟΥ ΕΝΖΥΜΟΥ</a:t>
            </a:r>
            <a:br>
              <a:rPr lang="el-GR" dirty="0" smtClean="0"/>
            </a:br>
            <a:r>
              <a:rPr lang="en-US" dirty="0" smtClean="0"/>
              <a:t>G6PD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8812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467544" y="1556792"/>
            <a:ext cx="8280919" cy="5184576"/>
          </a:xfrm>
        </p:spPr>
        <p:txBody>
          <a:bodyPr>
            <a:normAutofit fontScale="92500" lnSpcReduction="10000"/>
          </a:bodyPr>
          <a:lstStyle/>
          <a:p>
            <a:r>
              <a:rPr lang="el-GR" dirty="0" smtClean="0"/>
              <a:t>Μερική ή ολική υπολειτουργία Θυρεοειδούς αδένα</a:t>
            </a:r>
            <a:r>
              <a:rPr lang="el-GR" dirty="0"/>
              <a:t> </a:t>
            </a:r>
            <a:endParaRPr lang="en-US" dirty="0" smtClean="0"/>
          </a:p>
          <a:p>
            <a:r>
              <a:rPr lang="el-GR" u="sng" dirty="0" smtClean="0"/>
              <a:t>Μειωμένη παραγωγή ή έλλειψη ορμόνης  θυροξίνης</a:t>
            </a:r>
            <a:r>
              <a:rPr lang="el-GR" dirty="0" smtClean="0"/>
              <a:t>. </a:t>
            </a:r>
          </a:p>
          <a:p>
            <a:r>
              <a:rPr lang="el-GR" dirty="0" smtClean="0"/>
              <a:t>Απαραίτητη </a:t>
            </a:r>
            <a:r>
              <a:rPr lang="el-GR" dirty="0"/>
              <a:t>για τον </a:t>
            </a:r>
            <a:r>
              <a:rPr lang="el-GR" u="sng" dirty="0" smtClean="0"/>
              <a:t>μεταβολισμό και </a:t>
            </a:r>
            <a:r>
              <a:rPr lang="el-GR" u="sng" dirty="0"/>
              <a:t>την αύξηση. </a:t>
            </a:r>
            <a:endParaRPr lang="el-GR" u="sng" dirty="0" smtClean="0"/>
          </a:p>
          <a:p>
            <a:endParaRPr lang="el-GR" dirty="0" smtClean="0"/>
          </a:p>
          <a:p>
            <a:r>
              <a:rPr lang="el-GR" dirty="0" smtClean="0"/>
              <a:t>Αν δεν παράγεται επαρκής ποσότητα ή καθόλου </a:t>
            </a:r>
            <a:r>
              <a:rPr lang="el-GR" dirty="0"/>
              <a:t>θυροξίνη </a:t>
            </a:r>
            <a:r>
              <a:rPr lang="el-GR" dirty="0" smtClean="0">
                <a:sym typeface="Wingdings" panose="05000000000000000000" pitchFamily="2" charset="2"/>
              </a:rPr>
              <a:t> </a:t>
            </a:r>
          </a:p>
          <a:p>
            <a:pPr lvl="1"/>
            <a:r>
              <a:rPr lang="el-GR" b="1" dirty="0" smtClean="0"/>
              <a:t>Νωθρότητα, δυσκολία στη σίτιση</a:t>
            </a:r>
          </a:p>
          <a:p>
            <a:pPr lvl="1"/>
            <a:endParaRPr lang="el-GR" b="1" dirty="0" smtClean="0"/>
          </a:p>
          <a:p>
            <a:pPr lvl="1"/>
            <a:r>
              <a:rPr lang="el-GR" b="1" dirty="0" smtClean="0"/>
              <a:t>Δυσκοιλιότητα</a:t>
            </a:r>
          </a:p>
          <a:p>
            <a:pPr lvl="1"/>
            <a:endParaRPr lang="el-GR" b="1" dirty="0" smtClean="0"/>
          </a:p>
          <a:p>
            <a:pPr lvl="1"/>
            <a:r>
              <a:rPr lang="el-GR" b="1" dirty="0" smtClean="0"/>
              <a:t>Ίκτερος </a:t>
            </a:r>
          </a:p>
          <a:p>
            <a:pPr lvl="1"/>
            <a:endParaRPr lang="el-GR" b="1" dirty="0" smtClean="0"/>
          </a:p>
          <a:p>
            <a:pPr lvl="1"/>
            <a:r>
              <a:rPr lang="el-GR" b="1" dirty="0" smtClean="0"/>
              <a:t>Διαταραχές στην αύξηση  </a:t>
            </a:r>
            <a:r>
              <a:rPr lang="el-GR" b="1" dirty="0"/>
              <a:t>και </a:t>
            </a:r>
            <a:endParaRPr lang="el-GR" b="1" dirty="0" smtClean="0"/>
          </a:p>
          <a:p>
            <a:pPr lvl="1"/>
            <a:endParaRPr lang="el-GR" b="1" dirty="0" smtClean="0"/>
          </a:p>
          <a:p>
            <a:pPr lvl="1"/>
            <a:r>
              <a:rPr lang="el-GR" b="1" dirty="0" smtClean="0"/>
              <a:t>Διανοητική καθυστέρηση, μη αναστρέψιμη. </a:t>
            </a:r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Συγγενής υποθυρεοειδισμός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6175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872067" y="2060848"/>
            <a:ext cx="7408333" cy="4065315"/>
          </a:xfrm>
        </p:spPr>
        <p:txBody>
          <a:bodyPr/>
          <a:lstStyle/>
          <a:p>
            <a:r>
              <a:rPr lang="el-GR" dirty="0" smtClean="0"/>
              <a:t>Γνώση των παθολογικών καταστάσεων που ανιχνεύονται μέσω του προληπτικού ελέγχου νεογνών</a:t>
            </a:r>
          </a:p>
          <a:p>
            <a:r>
              <a:rPr lang="el-GR" dirty="0" smtClean="0"/>
              <a:t>Κατανόηση της ανάγκης έγκαιρης διάγνωσης για τη πρόληψη της νόσου, για </a:t>
            </a:r>
            <a:r>
              <a:rPr lang="el-GR" dirty="0"/>
              <a:t>την υγεία </a:t>
            </a:r>
            <a:r>
              <a:rPr lang="el-GR" dirty="0" smtClean="0"/>
              <a:t>και </a:t>
            </a:r>
            <a:r>
              <a:rPr lang="el-GR" dirty="0"/>
              <a:t>τη ζωή </a:t>
            </a:r>
            <a:r>
              <a:rPr lang="el-GR" dirty="0" smtClean="0"/>
              <a:t>των νεογνών</a:t>
            </a:r>
          </a:p>
          <a:p>
            <a:r>
              <a:rPr lang="el-GR" dirty="0" smtClean="0"/>
              <a:t>Γνώση της σωστής διαδικασίας για τη λήψη και διατήρηση κάρτας </a:t>
            </a:r>
            <a:r>
              <a:rPr lang="en-US" dirty="0" err="1" smtClean="0"/>
              <a:t>Gurthie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ΜΑΘΗΣΙΑΚΟΙ ΣΤΟΧΟΙ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567770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872067" y="1844824"/>
            <a:ext cx="7408333" cy="4281339"/>
          </a:xfrm>
        </p:spPr>
        <p:txBody>
          <a:bodyPr>
            <a:normAutofit/>
          </a:bodyPr>
          <a:lstStyle/>
          <a:p>
            <a:r>
              <a:rPr lang="el-GR" dirty="0" smtClean="0"/>
              <a:t>Έγκαιρη διάγνωση </a:t>
            </a:r>
            <a:r>
              <a:rPr lang="el-GR" dirty="0" smtClean="0">
                <a:sym typeface="Wingdings" panose="05000000000000000000" pitchFamily="2" charset="2"/>
              </a:rPr>
              <a:t> </a:t>
            </a:r>
            <a:r>
              <a:rPr lang="el-GR" u="sng" dirty="0" smtClean="0"/>
              <a:t>καθημερινά </a:t>
            </a:r>
            <a:r>
              <a:rPr lang="el-GR" u="sng" dirty="0"/>
              <a:t>χάπι</a:t>
            </a:r>
            <a:r>
              <a:rPr lang="el-GR" dirty="0"/>
              <a:t> </a:t>
            </a:r>
            <a:r>
              <a:rPr lang="el-GR" dirty="0" smtClean="0"/>
              <a:t>θυροξίνης (πρώτες 15 ημέρες ζωής)</a:t>
            </a:r>
          </a:p>
          <a:p>
            <a:pPr marL="274320" lvl="1"/>
            <a:r>
              <a:rPr lang="el-GR" u="sng" dirty="0" err="1"/>
              <a:t>Αυτοσωματικό</a:t>
            </a:r>
            <a:r>
              <a:rPr lang="el-GR" u="sng" dirty="0"/>
              <a:t> υπολειπόμενο </a:t>
            </a:r>
            <a:r>
              <a:rPr lang="el-GR" dirty="0"/>
              <a:t>χαρακτήρα</a:t>
            </a:r>
          </a:p>
          <a:p>
            <a:r>
              <a:rPr lang="el-GR" dirty="0" smtClean="0"/>
              <a:t>Η </a:t>
            </a:r>
            <a:r>
              <a:rPr lang="el-GR" dirty="0"/>
              <a:t>συχνότητα του συγγενή υποθυρεοειδισμού είναι </a:t>
            </a:r>
            <a:r>
              <a:rPr lang="el-GR" dirty="0" smtClean="0"/>
              <a:t>1:3000, </a:t>
            </a:r>
          </a:p>
          <a:p>
            <a:r>
              <a:rPr lang="el-GR" dirty="0" smtClean="0"/>
              <a:t>Ελλάδα: </a:t>
            </a:r>
            <a:r>
              <a:rPr lang="el-GR" dirty="0"/>
              <a:t>30 </a:t>
            </a:r>
            <a:r>
              <a:rPr lang="el-GR" dirty="0" smtClean="0"/>
              <a:t>παιδιά/έτος (συγγενή υποθυρεοειδισμό)</a:t>
            </a:r>
          </a:p>
          <a:p>
            <a:r>
              <a:rPr lang="el-GR" dirty="0" smtClean="0"/>
              <a:t>Αίτια: </a:t>
            </a:r>
          </a:p>
          <a:p>
            <a:pPr lvl="1"/>
            <a:r>
              <a:rPr lang="el-GR" dirty="0" smtClean="0"/>
              <a:t>20% κληρονομικής αιτιολογίας</a:t>
            </a:r>
          </a:p>
          <a:p>
            <a:pPr lvl="1"/>
            <a:r>
              <a:rPr lang="el-GR" dirty="0" smtClean="0"/>
              <a:t>80% αγνώστου αιτιολογίας μέχρι στιγμής</a:t>
            </a:r>
          </a:p>
          <a:p>
            <a:pPr lvl="1"/>
            <a:endParaRPr lang="el-GR" dirty="0" smtClean="0"/>
          </a:p>
          <a:p>
            <a:endParaRPr lang="el-GR" dirty="0" smtClean="0"/>
          </a:p>
          <a:p>
            <a:endParaRPr lang="el-GR" dirty="0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Συγγενής υποθυρεοειδισμός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1491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872067" y="1772816"/>
            <a:ext cx="7408333" cy="4536504"/>
          </a:xfrm>
        </p:spPr>
        <p:txBody>
          <a:bodyPr/>
          <a:lstStyle/>
          <a:p>
            <a:r>
              <a:rPr lang="el-GR" dirty="0" smtClean="0"/>
              <a:t>Αδυναμία μετατροπής της γαλακτόζης/λακτόζης </a:t>
            </a:r>
            <a:r>
              <a:rPr lang="el-GR" dirty="0" smtClean="0">
                <a:sym typeface="Wingdings" panose="05000000000000000000" pitchFamily="2" charset="2"/>
              </a:rPr>
              <a:t> γλυκόζη (διαταραχή ενός εκ των τριών ενζύμων που ενέχονται στην αντίδραση)</a:t>
            </a:r>
          </a:p>
          <a:p>
            <a:endParaRPr lang="el-GR" dirty="0" smtClean="0">
              <a:sym typeface="Wingdings" panose="05000000000000000000" pitchFamily="2" charset="2"/>
            </a:endParaRPr>
          </a:p>
          <a:p>
            <a:r>
              <a:rPr lang="el-GR" dirty="0" smtClean="0">
                <a:sym typeface="Wingdings" panose="05000000000000000000" pitchFamily="2" charset="2"/>
              </a:rPr>
              <a:t>Εάν δεν διαγνωστεί τις πρώτες ημέρες ζωής προκαλεί: </a:t>
            </a:r>
          </a:p>
          <a:p>
            <a:pPr lvl="1"/>
            <a:r>
              <a:rPr lang="el-GR" b="1" dirty="0" smtClean="0">
                <a:sym typeface="Wingdings" panose="05000000000000000000" pitchFamily="2" charset="2"/>
              </a:rPr>
              <a:t>Καταρράκτη</a:t>
            </a:r>
          </a:p>
          <a:p>
            <a:pPr lvl="1"/>
            <a:r>
              <a:rPr lang="el-GR" b="1" dirty="0" smtClean="0">
                <a:sym typeface="Wingdings" panose="05000000000000000000" pitchFamily="2" charset="2"/>
              </a:rPr>
              <a:t>Νοητική καθυστέρηση</a:t>
            </a:r>
          </a:p>
          <a:p>
            <a:pPr lvl="1"/>
            <a:r>
              <a:rPr lang="el-GR" b="1" dirty="0" smtClean="0">
                <a:sym typeface="Wingdings" panose="05000000000000000000" pitchFamily="2" charset="2"/>
              </a:rPr>
              <a:t>Προβλήματα στείρωσης στα κορίτσια</a:t>
            </a:r>
          </a:p>
          <a:p>
            <a:pPr lvl="1"/>
            <a:r>
              <a:rPr lang="el-GR" b="1" dirty="0" smtClean="0">
                <a:sym typeface="Wingdings" panose="05000000000000000000" pitchFamily="2" charset="2"/>
              </a:rPr>
              <a:t>Θάνατο από σηψαιμία </a:t>
            </a:r>
          </a:p>
          <a:p>
            <a:endParaRPr lang="el-GR" dirty="0">
              <a:sym typeface="Wingdings" panose="05000000000000000000" pitchFamily="2" charset="2"/>
            </a:endParaRPr>
          </a:p>
          <a:p>
            <a:endParaRPr lang="el-GR" dirty="0" smtClean="0">
              <a:sym typeface="Wingdings" panose="05000000000000000000" pitchFamily="2" charset="2"/>
            </a:endParaRPr>
          </a:p>
          <a:p>
            <a:endParaRPr lang="el-GR" dirty="0">
              <a:sym typeface="Wingdings" panose="05000000000000000000" pitchFamily="2" charset="2"/>
            </a:endParaRPr>
          </a:p>
          <a:p>
            <a:endParaRPr lang="el-GR" dirty="0" smtClean="0">
              <a:sym typeface="Wingdings" panose="05000000000000000000" pitchFamily="2" charset="2"/>
            </a:endParaRPr>
          </a:p>
          <a:p>
            <a:endParaRPr lang="el-GR" dirty="0">
              <a:sym typeface="Wingdings" panose="05000000000000000000" pitchFamily="2" charset="2"/>
            </a:endParaRPr>
          </a:p>
          <a:p>
            <a:endParaRPr lang="el-GR" dirty="0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Γαλακτοζαιμία</a:t>
            </a:r>
            <a:r>
              <a:rPr lang="el-GR" dirty="0" smtClean="0"/>
              <a:t>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7044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872067" y="1916832"/>
            <a:ext cx="7408333" cy="4209331"/>
          </a:xfrm>
        </p:spPr>
        <p:txBody>
          <a:bodyPr/>
          <a:lstStyle/>
          <a:p>
            <a:r>
              <a:rPr lang="el-GR" dirty="0" smtClean="0"/>
              <a:t>Κληρονομείται: </a:t>
            </a:r>
            <a:r>
              <a:rPr lang="el-GR" dirty="0" smtClean="0">
                <a:sym typeface="Wingdings" panose="05000000000000000000" pitchFamily="2" charset="2"/>
              </a:rPr>
              <a:t> </a:t>
            </a:r>
            <a:r>
              <a:rPr lang="el-GR" u="sng" dirty="0" err="1" smtClean="0"/>
              <a:t>Αυτοσωματικό</a:t>
            </a:r>
            <a:r>
              <a:rPr lang="el-GR" u="sng" dirty="0" smtClean="0"/>
              <a:t> υπολειπόμενο </a:t>
            </a:r>
            <a:r>
              <a:rPr lang="el-GR" dirty="0" smtClean="0"/>
              <a:t>χαρακτήρα</a:t>
            </a:r>
          </a:p>
          <a:p>
            <a:r>
              <a:rPr lang="el-GR" dirty="0" smtClean="0"/>
              <a:t>Συχνότητα 1:15.000 -50.000</a:t>
            </a:r>
          </a:p>
          <a:p>
            <a:r>
              <a:rPr lang="el-GR" dirty="0" smtClean="0"/>
              <a:t>Θεραπεία: </a:t>
            </a:r>
            <a:r>
              <a:rPr lang="el-GR" dirty="0" smtClean="0">
                <a:sym typeface="Wingdings" panose="05000000000000000000" pitchFamily="2" charset="2"/>
              </a:rPr>
              <a:t> </a:t>
            </a:r>
            <a:r>
              <a:rPr lang="el-GR" u="sng" dirty="0" smtClean="0">
                <a:sym typeface="Wingdings" panose="05000000000000000000" pitchFamily="2" charset="2"/>
              </a:rPr>
              <a:t>αποφυγή λήψης γάλακτος &amp; γαλακτοκομικών προϊόντων (εφ’ όρου ζωής)</a:t>
            </a:r>
          </a:p>
          <a:p>
            <a:r>
              <a:rPr lang="el-GR" dirty="0" smtClean="0">
                <a:sym typeface="Wingdings" panose="05000000000000000000" pitchFamily="2" charset="2"/>
              </a:rPr>
              <a:t>Πιλοτική εφαρμογή: 1992-3</a:t>
            </a:r>
          </a:p>
          <a:p>
            <a:endParaRPr lang="el-GR" dirty="0" smtClean="0">
              <a:sym typeface="Wingdings" panose="05000000000000000000" pitchFamily="2" charset="2"/>
            </a:endParaRPr>
          </a:p>
          <a:p>
            <a:r>
              <a:rPr lang="el-GR" dirty="0" smtClean="0">
                <a:sym typeface="Wingdings" panose="05000000000000000000" pitchFamily="2" charset="2"/>
              </a:rPr>
              <a:t>Λόγω έλλειψης κονδυλίων  Έναρξη πανελλαδικής εφαρμογής  2</a:t>
            </a:r>
            <a:r>
              <a:rPr lang="el-GR" baseline="30000" dirty="0" smtClean="0">
                <a:sym typeface="Wingdings" panose="05000000000000000000" pitchFamily="2" charset="2"/>
              </a:rPr>
              <a:t>ο</a:t>
            </a:r>
            <a:r>
              <a:rPr lang="el-GR" dirty="0" smtClean="0">
                <a:sym typeface="Wingdings" panose="05000000000000000000" pitchFamily="2" charset="2"/>
              </a:rPr>
              <a:t> εξάμηνο 2006 </a:t>
            </a:r>
            <a:endParaRPr lang="el-GR" dirty="0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Γαλακτοζαιμία</a:t>
            </a:r>
            <a:r>
              <a:rPr lang="el-G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4562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932040" y="1268760"/>
            <a:ext cx="3812645" cy="1152128"/>
          </a:xfrm>
        </p:spPr>
        <p:txBody>
          <a:bodyPr/>
          <a:lstStyle/>
          <a:p>
            <a:pPr lvl="0" algn="ctr">
              <a:spcBef>
                <a:spcPct val="20000"/>
              </a:spcBef>
            </a:pPr>
            <a:r>
              <a:rPr lang="el-GR" sz="2400" b="1" dirty="0">
                <a:ea typeface="+mn-ea"/>
                <a:cs typeface="+mn-cs"/>
              </a:rPr>
              <a:t>ΕΥΧΑΡΙΣΤΩ  ΠΟΛΥ</a:t>
            </a:r>
            <a:br>
              <a:rPr lang="el-GR" sz="2400" b="1" dirty="0">
                <a:ea typeface="+mn-ea"/>
                <a:cs typeface="+mn-cs"/>
              </a:rPr>
            </a:b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>
          <a:xfrm flipH="1" flipV="1">
            <a:off x="9468544" y="5190505"/>
            <a:ext cx="781744" cy="382240"/>
          </a:xfrm>
        </p:spPr>
        <p:txBody>
          <a:bodyPr>
            <a:normAutofit/>
          </a:bodyPr>
          <a:lstStyle/>
          <a:p>
            <a:endParaRPr lang="el-GR" dirty="0"/>
          </a:p>
        </p:txBody>
      </p:sp>
      <p:pic>
        <p:nvPicPr>
          <p:cNvPr id="5" name="Θέση εικόνας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71" b="8971"/>
          <a:stretch>
            <a:fillRect/>
          </a:stretch>
        </p:blipFill>
        <p:spPr>
          <a:xfrm>
            <a:off x="838200" y="1052736"/>
            <a:ext cx="3566160" cy="4104456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924944"/>
            <a:ext cx="2952328" cy="2456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179512" y="6439645"/>
            <a:ext cx="8640960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dirty="0"/>
              <a:t>https://www.eppen.gr/wp-content/uploads/2020/11/%</a:t>
            </a:r>
            <a:r>
              <a:rPr lang="en-US" sz="600" dirty="0" smtClean="0"/>
              <a:t>CE%94%CE%B9%CE%B1%CE%B4%CE%B9%CE%BA%CE%B1%CF%83%CE%AF%CE%B1-%CE%91%CE%B9%CE%BC%CE%BF%CE%BB%CE%B7%CF%88%CE%AF%CE%B1%CF%82.pdf</a:t>
            </a:r>
            <a:endParaRPr lang="el-GR" sz="600" dirty="0"/>
          </a:p>
        </p:txBody>
      </p:sp>
    </p:spTree>
    <p:extLst>
      <p:ext uri="{BB962C8B-B14F-4D97-AF65-F5344CB8AC3E}">
        <p14:creationId xmlns:p14="http://schemas.microsoft.com/office/powerpoint/2010/main" val="270261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872067" y="1916832"/>
            <a:ext cx="7408333" cy="4209331"/>
          </a:xfrm>
        </p:spPr>
        <p:txBody>
          <a:bodyPr>
            <a:normAutofit/>
          </a:bodyPr>
          <a:lstStyle/>
          <a:p>
            <a:r>
              <a:rPr lang="el-GR" dirty="0" smtClean="0"/>
              <a:t>Γνωρίζουν οι φοιτητές/</a:t>
            </a:r>
            <a:r>
              <a:rPr lang="el-GR" dirty="0" err="1" smtClean="0"/>
              <a:t>τριες</a:t>
            </a:r>
            <a:r>
              <a:rPr lang="el-GR" dirty="0" smtClean="0"/>
              <a:t> τις παθολογικές καταστάσεις </a:t>
            </a:r>
            <a:r>
              <a:rPr lang="el-GR" dirty="0"/>
              <a:t>που ανιχνεύονται μέσω του προληπτικού ελέγχου </a:t>
            </a:r>
            <a:r>
              <a:rPr lang="el-GR" dirty="0" smtClean="0"/>
              <a:t>νεογνών</a:t>
            </a:r>
          </a:p>
          <a:p>
            <a:r>
              <a:rPr lang="el-GR" dirty="0" smtClean="0"/>
              <a:t>Γνωρίζουν την ανάγκη της </a:t>
            </a:r>
            <a:r>
              <a:rPr lang="el-GR" dirty="0"/>
              <a:t>έγκαιρης διάγνωσης για τη πρόληψη της </a:t>
            </a:r>
            <a:r>
              <a:rPr lang="el-GR" dirty="0" smtClean="0"/>
              <a:t>νόσου και την πρόληψη των επιπτώσεων της στην υγεία </a:t>
            </a:r>
            <a:r>
              <a:rPr lang="el-GR" dirty="0"/>
              <a:t>και τη ζωή των νεογνών</a:t>
            </a:r>
          </a:p>
          <a:p>
            <a:r>
              <a:rPr lang="el-GR" dirty="0" smtClean="0"/>
              <a:t>Γνωρίζουν και εφαρμόζουν τη σωστή διαδικασία κατά τη λήψη και την ολοκλήρωση (διατήρηση, αποστολή) προληπτικού ελέγχου στο </a:t>
            </a:r>
            <a:r>
              <a:rPr lang="el-GR" dirty="0" err="1" smtClean="0"/>
              <a:t>Ινστιντούτο</a:t>
            </a:r>
            <a:r>
              <a:rPr lang="el-GR" dirty="0" smtClean="0"/>
              <a:t> Υγείας Παιδιού, Νοσοκομείο Παίδων «Αγία Σοφία»</a:t>
            </a:r>
          </a:p>
          <a:p>
            <a:endParaRPr lang="el-GR" dirty="0"/>
          </a:p>
          <a:p>
            <a:endParaRPr lang="el-GR" dirty="0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ΜΑΘΗΣΙΑΚΑ ΑΠΟΤΕΛΕΣΜΑΤΑ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0209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Υπουργείου Υγείας (χρηματοδότηση)</a:t>
            </a:r>
          </a:p>
          <a:p>
            <a:endParaRPr lang="el-GR" dirty="0" smtClean="0"/>
          </a:p>
          <a:p>
            <a:r>
              <a:rPr lang="el-GR" dirty="0" smtClean="0"/>
              <a:t>Δωρεάν για νεογνά</a:t>
            </a:r>
          </a:p>
          <a:p>
            <a:endParaRPr lang="el-GR" dirty="0" smtClean="0"/>
          </a:p>
          <a:p>
            <a:r>
              <a:rPr lang="el-GR" dirty="0"/>
              <a:t>Έναρξη 1974 πιλοτικά (μόνο </a:t>
            </a:r>
            <a:r>
              <a:rPr lang="el-GR" dirty="0" err="1" smtClean="0"/>
              <a:t>φαινυλοκετονουρία</a:t>
            </a:r>
            <a:r>
              <a:rPr lang="el-GR" dirty="0"/>
              <a:t>)</a:t>
            </a:r>
          </a:p>
          <a:p>
            <a:endParaRPr lang="el-GR" dirty="0" smtClean="0"/>
          </a:p>
          <a:p>
            <a:endParaRPr lang="el-GR" dirty="0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Προληπτικός έλεγχος νεογνών</a:t>
            </a:r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5013176"/>
            <a:ext cx="3086100" cy="148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095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Θέση περιεχομένου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7152924"/>
              </p:ext>
            </p:extLst>
          </p:nvPr>
        </p:nvGraphicFramePr>
        <p:xfrm>
          <a:off x="539552" y="2348880"/>
          <a:ext cx="8280921" cy="40888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5162"/>
                <a:gridCol w="1643271"/>
                <a:gridCol w="2016224"/>
                <a:gridCol w="2376264"/>
              </a:tblGrid>
              <a:tr h="753202">
                <a:tc>
                  <a:txBody>
                    <a:bodyPr/>
                    <a:lstStyle/>
                    <a:p>
                      <a:r>
                        <a:rPr lang="el-GR" dirty="0" smtClean="0"/>
                        <a:t>Ελεγχόμενη κατάσταση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Έτος έναρξης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Μετρούμενη ουσία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Μέθοδος</a:t>
                      </a:r>
                      <a:endParaRPr lang="el-GR" dirty="0"/>
                    </a:p>
                  </a:txBody>
                  <a:tcPr/>
                </a:tc>
              </a:tr>
              <a:tr h="753202">
                <a:tc>
                  <a:txBody>
                    <a:bodyPr/>
                    <a:lstStyle/>
                    <a:p>
                      <a:r>
                        <a:rPr lang="el-GR" dirty="0" err="1" smtClean="0"/>
                        <a:t>Φαινυλοκετονουρία</a:t>
                      </a:r>
                      <a:r>
                        <a:rPr lang="el-GR" dirty="0" smtClean="0"/>
                        <a:t> </a:t>
                      </a:r>
                      <a:r>
                        <a:rPr lang="en-US" dirty="0" smtClean="0"/>
                        <a:t>(PKU)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1974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err="1" smtClean="0"/>
                        <a:t>Αμινοξύ</a:t>
                      </a:r>
                      <a:r>
                        <a:rPr lang="el-GR" dirty="0" smtClean="0"/>
                        <a:t> </a:t>
                      </a:r>
                      <a:r>
                        <a:rPr lang="el-GR" dirty="0" err="1" smtClean="0"/>
                        <a:t>φαινυλαλανίνη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err="1" smtClean="0"/>
                        <a:t>φθοριομετρική</a:t>
                      </a:r>
                      <a:endParaRPr lang="el-GR" dirty="0"/>
                    </a:p>
                  </a:txBody>
                  <a:tcPr/>
                </a:tc>
              </a:tr>
              <a:tr h="753202">
                <a:tc>
                  <a:txBody>
                    <a:bodyPr/>
                    <a:lstStyle/>
                    <a:p>
                      <a:r>
                        <a:rPr lang="el-GR" dirty="0" smtClean="0"/>
                        <a:t>Έλλειψη ενζύμου</a:t>
                      </a:r>
                    </a:p>
                    <a:p>
                      <a:r>
                        <a:rPr lang="en-US" dirty="0" smtClean="0"/>
                        <a:t>G6PD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1977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Ένζυμο 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G6PD</a:t>
                      </a:r>
                      <a:endParaRPr kumimoji="0" lang="el-GR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err="1" smtClean="0"/>
                        <a:t>Φθοριομετρική</a:t>
                      </a:r>
                      <a:endParaRPr lang="el-GR" dirty="0"/>
                    </a:p>
                  </a:txBody>
                  <a:tcPr/>
                </a:tc>
              </a:tr>
              <a:tr h="1076003">
                <a:tc>
                  <a:txBody>
                    <a:bodyPr/>
                    <a:lstStyle/>
                    <a:p>
                      <a:r>
                        <a:rPr lang="el-GR" dirty="0" smtClean="0"/>
                        <a:t>Συγγενής υποθυρεοειδισμός (ΣΥ)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1979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err="1" smtClean="0"/>
                        <a:t>Θυρεοειδοτρόπος</a:t>
                      </a:r>
                      <a:r>
                        <a:rPr lang="el-GR" dirty="0" smtClean="0"/>
                        <a:t> ορμόνη </a:t>
                      </a:r>
                      <a:r>
                        <a:rPr lang="en-US" dirty="0" smtClean="0"/>
                        <a:t>TSH</a:t>
                      </a:r>
                      <a:r>
                        <a:rPr lang="el-GR" dirty="0" smtClean="0"/>
                        <a:t>)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err="1" smtClean="0"/>
                        <a:t>Ανοσοφθοριομετρική</a:t>
                      </a:r>
                      <a:endParaRPr lang="el-GR" dirty="0"/>
                    </a:p>
                  </a:txBody>
                  <a:tcPr/>
                </a:tc>
              </a:tr>
              <a:tr h="753202">
                <a:tc>
                  <a:txBody>
                    <a:bodyPr/>
                    <a:lstStyle/>
                    <a:p>
                      <a:r>
                        <a:rPr lang="el-GR" dirty="0" err="1" smtClean="0"/>
                        <a:t>Γαλακτοζαιμία</a:t>
                      </a:r>
                      <a:endParaRPr lang="el-GR" dirty="0" smtClean="0"/>
                    </a:p>
                    <a:p>
                      <a:r>
                        <a:rPr lang="el-GR" dirty="0" smtClean="0"/>
                        <a:t>πιλοτικά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2006</a:t>
                      </a:r>
                    </a:p>
                    <a:p>
                      <a:r>
                        <a:rPr lang="el-GR" dirty="0" smtClean="0"/>
                        <a:t>1992-3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γαλακτόζη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err="1" smtClean="0"/>
                        <a:t>Χρωματομετρική</a:t>
                      </a:r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578504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Παθολογικές καταστάσεις ανιχνευτικού προγράμματος νεογνών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4335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872067" y="1628800"/>
            <a:ext cx="7408333" cy="4497363"/>
          </a:xfrm>
        </p:spPr>
        <p:txBody>
          <a:bodyPr/>
          <a:lstStyle/>
          <a:p>
            <a:r>
              <a:rPr lang="el-GR" dirty="0" smtClean="0"/>
              <a:t>Αντισηψία δέρματος – αφήνουμε να στεγνώσει στον αέρα</a:t>
            </a:r>
          </a:p>
          <a:p>
            <a:r>
              <a:rPr lang="el-GR" dirty="0"/>
              <a:t> Σκαριφισμό πτέρνας </a:t>
            </a:r>
            <a:r>
              <a:rPr lang="el-GR" dirty="0" smtClean="0"/>
              <a:t>νεογνών –σωστό σημείο-</a:t>
            </a:r>
          </a:p>
          <a:p>
            <a:r>
              <a:rPr lang="el-GR" dirty="0" smtClean="0"/>
              <a:t>Σωστή συμπλήρωση κάρτας με όλα τα απαραίτητα στοιχεία  </a:t>
            </a:r>
          </a:p>
          <a:p>
            <a:r>
              <a:rPr lang="el-GR" dirty="0" smtClean="0"/>
              <a:t>Σωστή λήψη (αποφυγή λάθους αποτελέσματος)</a:t>
            </a:r>
            <a:endParaRPr lang="el-GR" dirty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/>
          </a:p>
          <a:p>
            <a:endParaRPr lang="el-GR" dirty="0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1763688" y="338328"/>
            <a:ext cx="4536504" cy="1252728"/>
          </a:xfrm>
        </p:spPr>
        <p:txBody>
          <a:bodyPr/>
          <a:lstStyle/>
          <a:p>
            <a:r>
              <a:rPr lang="el-GR" dirty="0" smtClean="0"/>
              <a:t>Τρόπος λήψης</a:t>
            </a:r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648372"/>
            <a:ext cx="287655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544367"/>
            <a:ext cx="2880320" cy="179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149079"/>
            <a:ext cx="1619250" cy="259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342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872067" y="1628800"/>
            <a:ext cx="7408333" cy="4497363"/>
          </a:xfrm>
        </p:spPr>
        <p:txBody>
          <a:bodyPr/>
          <a:lstStyle/>
          <a:p>
            <a:r>
              <a:rPr lang="el-GR" dirty="0" smtClean="0"/>
              <a:t>Σωστή φύλαξη κάρτας</a:t>
            </a:r>
          </a:p>
          <a:p>
            <a:r>
              <a:rPr lang="el-GR" dirty="0" smtClean="0"/>
              <a:t>Μέτρηση σε αποξηραμένες </a:t>
            </a:r>
            <a:r>
              <a:rPr lang="el-GR" dirty="0"/>
              <a:t>σ</a:t>
            </a:r>
            <a:r>
              <a:rPr lang="el-GR" dirty="0" smtClean="0"/>
              <a:t>ταγόνες αίματος</a:t>
            </a:r>
          </a:p>
          <a:p>
            <a:endParaRPr lang="el-GR" dirty="0" smtClean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1763688" y="338328"/>
            <a:ext cx="4536504" cy="1252728"/>
          </a:xfrm>
        </p:spPr>
        <p:txBody>
          <a:bodyPr/>
          <a:lstStyle/>
          <a:p>
            <a:r>
              <a:rPr lang="el-GR" dirty="0" smtClean="0"/>
              <a:t>Τρόπος λήψης</a:t>
            </a:r>
            <a:endParaRPr lang="el-G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909422"/>
            <a:ext cx="1800200" cy="2661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68" y="4725144"/>
            <a:ext cx="3100344" cy="166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25535"/>
            <a:ext cx="4103687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Ορθογώνιο 5"/>
          <p:cNvSpPr/>
          <p:nvPr/>
        </p:nvSpPr>
        <p:spPr>
          <a:xfrm>
            <a:off x="4355976" y="6161186"/>
            <a:ext cx="4608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https://www.eppen.gr/wp-content/uploads/2020/11/%CE%94%CE%B9%CE%B1%CE%B4%CE%B9%CE%BA%CE%B1%CF%83%CE%AF%CE%B1-%CE%91%CE%B9%CE%BC%CE%BF%CE%BB%CE%B7%CF%88%CE%AF%CE%B1%CF%82.pdf</a:t>
            </a:r>
            <a:endParaRPr lang="el-GR" sz="800" dirty="0"/>
          </a:p>
        </p:txBody>
      </p:sp>
    </p:spTree>
    <p:extLst>
      <p:ext uri="{BB962C8B-B14F-4D97-AF65-F5344CB8AC3E}">
        <p14:creationId xmlns:p14="http://schemas.microsoft.com/office/powerpoint/2010/main" val="83376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3</a:t>
            </a:r>
            <a:r>
              <a:rPr lang="el-GR" baseline="30000" dirty="0" smtClean="0"/>
              <a:t>η</a:t>
            </a:r>
            <a:r>
              <a:rPr lang="el-GR" dirty="0" smtClean="0"/>
              <a:t>-4</a:t>
            </a:r>
            <a:r>
              <a:rPr lang="el-GR" baseline="30000" dirty="0" smtClean="0"/>
              <a:t>η</a:t>
            </a:r>
            <a:r>
              <a:rPr lang="el-GR" dirty="0" smtClean="0"/>
              <a:t> ημέρα ζωής</a:t>
            </a:r>
          </a:p>
          <a:p>
            <a:endParaRPr lang="el-GR" smtClean="0"/>
          </a:p>
          <a:p>
            <a:r>
              <a:rPr lang="el-GR" smtClean="0"/>
              <a:t>Πρόωρα </a:t>
            </a:r>
            <a:r>
              <a:rPr lang="el-GR" dirty="0" smtClean="0"/>
              <a:t>&amp; άρρωστα νεογνά στη ΜΕΝΝ:</a:t>
            </a:r>
          </a:p>
          <a:p>
            <a:pPr lvl="1"/>
            <a:r>
              <a:rPr lang="el-GR" dirty="0" smtClean="0"/>
              <a:t>5</a:t>
            </a:r>
            <a:r>
              <a:rPr lang="el-GR" baseline="30000" dirty="0" smtClean="0"/>
              <a:t>η</a:t>
            </a:r>
            <a:r>
              <a:rPr lang="el-GR" dirty="0" smtClean="0"/>
              <a:t> &amp; 7</a:t>
            </a:r>
            <a:r>
              <a:rPr lang="el-GR" baseline="30000" dirty="0" smtClean="0"/>
              <a:t>η</a:t>
            </a:r>
            <a:r>
              <a:rPr lang="el-GR" dirty="0" smtClean="0"/>
              <a:t> ημέρα ζωής (ανεξάρτητα διάρκειας κύησης, λήψης γάλακτος ή συνοδού παθολογίας)</a:t>
            </a:r>
          </a:p>
          <a:p>
            <a:pPr lvl="1"/>
            <a:r>
              <a:rPr lang="el-GR" dirty="0" smtClean="0"/>
              <a:t>1 εβδ αργότερα (14</a:t>
            </a:r>
            <a:r>
              <a:rPr lang="el-GR" baseline="30000" dirty="0" smtClean="0"/>
              <a:t>η</a:t>
            </a:r>
            <a:r>
              <a:rPr lang="el-GR" dirty="0" smtClean="0"/>
              <a:t> ημέρα ζωής περίπου)</a:t>
            </a:r>
          </a:p>
          <a:p>
            <a:pPr lvl="1"/>
            <a:r>
              <a:rPr lang="el-GR" dirty="0" smtClean="0"/>
              <a:t>Πριν την έξοδο από τη ΜΕΝΝ</a:t>
            </a:r>
          </a:p>
          <a:p>
            <a:endParaRPr lang="el-GR" dirty="0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1763688" y="338328"/>
            <a:ext cx="4536504" cy="1252728"/>
          </a:xfrm>
        </p:spPr>
        <p:txBody>
          <a:bodyPr/>
          <a:lstStyle/>
          <a:p>
            <a:r>
              <a:rPr lang="el-GR" dirty="0" smtClean="0"/>
              <a:t>Χρόνος λήψης</a:t>
            </a:r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4679" y="548680"/>
            <a:ext cx="287655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199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395536" y="1628800"/>
            <a:ext cx="8496943" cy="4497363"/>
          </a:xfrm>
        </p:spPr>
        <p:txBody>
          <a:bodyPr>
            <a:normAutofit fontScale="92500" lnSpcReduction="10000"/>
          </a:bodyPr>
          <a:lstStyle/>
          <a:p>
            <a:r>
              <a:rPr lang="el-GR" dirty="0" smtClean="0"/>
              <a:t>ΑΙΤΙΑ: ανεπάρκεια ηπατικού ενζύμου, </a:t>
            </a:r>
            <a:r>
              <a:rPr lang="el-GR" dirty="0" err="1" smtClean="0"/>
              <a:t>υδροξυλάση</a:t>
            </a:r>
            <a:r>
              <a:rPr lang="el-GR" dirty="0" smtClean="0"/>
              <a:t> </a:t>
            </a:r>
            <a:r>
              <a:rPr lang="el-GR" dirty="0" err="1" smtClean="0"/>
              <a:t>φαινυλαλανίνης</a:t>
            </a:r>
            <a:r>
              <a:rPr lang="el-GR" dirty="0" smtClean="0"/>
              <a:t>, </a:t>
            </a:r>
            <a:r>
              <a:rPr lang="el-GR" dirty="0" smtClean="0">
                <a:sym typeface="Wingdings" panose="05000000000000000000" pitchFamily="2" charset="2"/>
              </a:rPr>
              <a:t></a:t>
            </a:r>
          </a:p>
          <a:p>
            <a:endParaRPr lang="el-GR" dirty="0" smtClean="0"/>
          </a:p>
          <a:p>
            <a:r>
              <a:rPr lang="el-GR" dirty="0" smtClean="0">
                <a:solidFill>
                  <a:srgbClr val="C00000"/>
                </a:solidFill>
              </a:rPr>
              <a:t>αδυναμία μεταβολισμού </a:t>
            </a:r>
            <a:r>
              <a:rPr lang="el-GR" dirty="0" err="1" smtClean="0"/>
              <a:t>αμινοξέος</a:t>
            </a:r>
            <a:r>
              <a:rPr lang="el-GR" dirty="0" smtClean="0"/>
              <a:t> </a:t>
            </a:r>
            <a:r>
              <a:rPr lang="el-GR" dirty="0" err="1" smtClean="0"/>
              <a:t>φαινυλαλανίνης</a:t>
            </a:r>
            <a:r>
              <a:rPr lang="el-GR" dirty="0" smtClean="0"/>
              <a:t> σε </a:t>
            </a:r>
            <a:r>
              <a:rPr lang="el-GR" dirty="0" err="1" smtClean="0"/>
              <a:t>τυροσίνη</a:t>
            </a:r>
            <a:r>
              <a:rPr lang="el-GR" dirty="0" smtClean="0"/>
              <a:t> </a:t>
            </a:r>
            <a:r>
              <a:rPr lang="el-GR" dirty="0" smtClean="0">
                <a:solidFill>
                  <a:srgbClr val="C00000"/>
                </a:solidFill>
                <a:sym typeface="Wingdings" panose="05000000000000000000" pitchFamily="2" charset="2"/>
              </a:rPr>
              <a:t>  </a:t>
            </a:r>
          </a:p>
          <a:p>
            <a:pPr lvl="1"/>
            <a:r>
              <a:rPr lang="el-GR" dirty="0" smtClean="0">
                <a:solidFill>
                  <a:srgbClr val="C00000"/>
                </a:solidFill>
                <a:sym typeface="Wingdings" panose="05000000000000000000" pitchFamily="2" charset="2"/>
              </a:rPr>
              <a:t>συγκέντρωση στο αίμα </a:t>
            </a:r>
            <a:r>
              <a:rPr lang="el-GR" dirty="0" smtClean="0">
                <a:sym typeface="Wingdings" panose="05000000000000000000" pitchFamily="2" charset="2"/>
              </a:rPr>
              <a:t> </a:t>
            </a:r>
          </a:p>
          <a:p>
            <a:pPr lvl="1"/>
            <a:r>
              <a:rPr lang="el-GR" dirty="0" smtClean="0">
                <a:solidFill>
                  <a:srgbClr val="C00000"/>
                </a:solidFill>
                <a:sym typeface="Wingdings" panose="05000000000000000000" pitchFamily="2" charset="2"/>
              </a:rPr>
              <a:t>τοξική για εγκέφαλο </a:t>
            </a:r>
            <a:r>
              <a:rPr lang="el-GR" dirty="0" smtClean="0">
                <a:solidFill>
                  <a:srgbClr val="C00000"/>
                </a:solidFill>
              </a:rPr>
              <a:t> </a:t>
            </a:r>
          </a:p>
          <a:p>
            <a:pPr lvl="1"/>
            <a:endParaRPr lang="el-GR" dirty="0" smtClean="0">
              <a:solidFill>
                <a:srgbClr val="C00000"/>
              </a:solidFill>
            </a:endParaRPr>
          </a:p>
          <a:p>
            <a:r>
              <a:rPr lang="el-GR" dirty="0" smtClean="0"/>
              <a:t>Μη έγκαιρη διάγνωση </a:t>
            </a:r>
            <a:r>
              <a:rPr lang="el-GR" dirty="0" smtClean="0">
                <a:sym typeface="Wingdings" panose="05000000000000000000" pitchFamily="2" charset="2"/>
              </a:rPr>
              <a:t> </a:t>
            </a:r>
            <a:r>
              <a:rPr lang="el-GR" dirty="0" smtClean="0"/>
              <a:t>αρκετά </a:t>
            </a:r>
            <a:r>
              <a:rPr lang="el-GR" dirty="0"/>
              <a:t>προβλήματα, </a:t>
            </a:r>
            <a:r>
              <a:rPr lang="el-GR" dirty="0" smtClean="0"/>
              <a:t> κύριο </a:t>
            </a:r>
            <a:r>
              <a:rPr lang="el-GR" dirty="0"/>
              <a:t>πρόβλημα τη </a:t>
            </a:r>
            <a:r>
              <a:rPr lang="el-GR" b="1" dirty="0">
                <a:solidFill>
                  <a:srgbClr val="C00000"/>
                </a:solidFill>
              </a:rPr>
              <a:t>νοητική υστέρηση</a:t>
            </a:r>
            <a:r>
              <a:rPr lang="el-GR" dirty="0"/>
              <a:t>. </a:t>
            </a:r>
            <a:endParaRPr lang="el-GR" dirty="0" smtClean="0"/>
          </a:p>
          <a:p>
            <a:endParaRPr lang="el-GR" dirty="0" smtClean="0"/>
          </a:p>
          <a:p>
            <a:r>
              <a:rPr lang="el-GR" dirty="0" smtClean="0"/>
              <a:t>Έγκαιρη διάγνωση </a:t>
            </a:r>
            <a:r>
              <a:rPr lang="el-GR" dirty="0" smtClean="0">
                <a:sym typeface="Wingdings" panose="05000000000000000000" pitchFamily="2" charset="2"/>
              </a:rPr>
              <a:t> </a:t>
            </a:r>
            <a:r>
              <a:rPr lang="el-GR" dirty="0" smtClean="0"/>
              <a:t>ακολουθεί </a:t>
            </a:r>
            <a:r>
              <a:rPr lang="el-GR" dirty="0">
                <a:solidFill>
                  <a:srgbClr val="C00000"/>
                </a:solidFill>
              </a:rPr>
              <a:t>ειδική δίαιτα, χαμηλή σε </a:t>
            </a:r>
            <a:r>
              <a:rPr lang="el-GR" dirty="0" err="1">
                <a:solidFill>
                  <a:srgbClr val="C00000"/>
                </a:solidFill>
              </a:rPr>
              <a:t>φαινυλαλανίνη</a:t>
            </a:r>
            <a:r>
              <a:rPr lang="el-GR" dirty="0">
                <a:solidFill>
                  <a:srgbClr val="C00000"/>
                </a:solidFill>
              </a:rPr>
              <a:t> </a:t>
            </a:r>
            <a:r>
              <a:rPr lang="el-GR" dirty="0" smtClean="0">
                <a:sym typeface="Wingdings" panose="05000000000000000000" pitchFamily="2" charset="2"/>
              </a:rPr>
              <a:t> </a:t>
            </a:r>
            <a:r>
              <a:rPr lang="el-GR" dirty="0" smtClean="0"/>
              <a:t>φυσιολογική </a:t>
            </a:r>
            <a:r>
              <a:rPr lang="el-GR" dirty="0"/>
              <a:t>ζωή χωρίς προβλήματα. </a:t>
            </a:r>
            <a:endParaRPr lang="el-GR" dirty="0" smtClean="0"/>
          </a:p>
          <a:p>
            <a:pPr marL="0" indent="0">
              <a:buNone/>
            </a:pPr>
            <a:endParaRPr lang="el-GR" dirty="0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err="1" smtClean="0"/>
              <a:t>Φαινυλοκετονουρία</a:t>
            </a:r>
            <a:endParaRPr lang="el-GR" dirty="0"/>
          </a:p>
        </p:txBody>
      </p:sp>
      <p:sp>
        <p:nvSpPr>
          <p:cNvPr id="4" name="Βέλος προς τα κάτω 3"/>
          <p:cNvSpPr/>
          <p:nvPr/>
        </p:nvSpPr>
        <p:spPr>
          <a:xfrm rot="10800000">
            <a:off x="971600" y="3311869"/>
            <a:ext cx="108011" cy="2880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32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Κυματομορφή">
  <a:themeElements>
    <a:clrScheme name="Κυματομορφή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Κυματομορφή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Κυματομορφή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9_Κυματομορφή">
  <a:themeElements>
    <a:clrScheme name="Κυματομορφή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Κυματομορφή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Κυματομορφή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0_Κυματομορφή">
  <a:themeElements>
    <a:clrScheme name="Κυματομορφή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Κυματομορφή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Κυματομορφή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1_Κυματομορφή">
  <a:themeElements>
    <a:clrScheme name="Κυματομορφή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Κυματομορφή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Κυματομορφή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2_Κυματομορφή">
  <a:themeElements>
    <a:clrScheme name="Κυματομορφή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Κυματομορφή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Κυματομορφή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3_Κυματομορφή">
  <a:themeElements>
    <a:clrScheme name="Κυματομορφή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Κυματομορφή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Κυματομορφή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Κυματομορφή">
  <a:themeElements>
    <a:clrScheme name="Κυματομορφή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Κυματομορφή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Κυματομορφή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Κυματομορφή">
  <a:themeElements>
    <a:clrScheme name="Κυματομορφή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Κυματομορφή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Κυματομορφή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Κυματομορφή">
  <a:themeElements>
    <a:clrScheme name="Κυματομορφή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Κυματομορφή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Κυματομορφή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Κυματομορφή">
  <a:themeElements>
    <a:clrScheme name="Κυματομορφή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Κυματομορφή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Κυματομορφή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Κυματομορφή">
  <a:themeElements>
    <a:clrScheme name="Κυματομορφή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Κυματομορφή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Κυματομορφή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Κυματομορφή">
  <a:themeElements>
    <a:clrScheme name="Κυματομορφή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Κυματομορφή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Κυματομορφή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Κυματομορφή">
  <a:themeElements>
    <a:clrScheme name="Κυματομορφή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Κυματομορφή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Κυματομορφή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Κυματομορφή">
  <a:themeElements>
    <a:clrScheme name="Κυματομορφή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Κυματομορφή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Κυματομορφή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709</TotalTime>
  <Words>856</Words>
  <Application>Microsoft Office PowerPoint</Application>
  <PresentationFormat>Προβολή στην οθόνη (4:3)</PresentationFormat>
  <Paragraphs>185</Paragraphs>
  <Slides>23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15</vt:i4>
      </vt:variant>
      <vt:variant>
        <vt:lpstr>Τίτλοι διαφανειών</vt:lpstr>
      </vt:variant>
      <vt:variant>
        <vt:i4>23</vt:i4>
      </vt:variant>
    </vt:vector>
  </HeadingPairs>
  <TitlesOfParts>
    <vt:vector size="38" baseType="lpstr">
      <vt:lpstr>Θέμα του Office</vt:lpstr>
      <vt:lpstr>Κυματομορφή</vt:lpstr>
      <vt:lpstr>1_Κυματομορφή</vt:lpstr>
      <vt:lpstr>2_Κυματομορφή</vt:lpstr>
      <vt:lpstr>3_Κυματομορφή</vt:lpstr>
      <vt:lpstr>4_Κυματομορφή</vt:lpstr>
      <vt:lpstr>5_Κυματομορφή</vt:lpstr>
      <vt:lpstr>6_Κυματομορφή</vt:lpstr>
      <vt:lpstr>7_Κυματομορφή</vt:lpstr>
      <vt:lpstr>8_Κυματομορφή</vt:lpstr>
      <vt:lpstr>9_Κυματομορφή</vt:lpstr>
      <vt:lpstr>10_Κυματομορφή</vt:lpstr>
      <vt:lpstr>11_Κυματομορφή</vt:lpstr>
      <vt:lpstr>12_Κυματομορφή</vt:lpstr>
      <vt:lpstr>13_Κυματομορφή</vt:lpstr>
      <vt:lpstr>ΠΡΟΛΗΠΤΙΚΟΣ ΕΛΕΓΧΟΣ ΝΕΟΓΝΩΝ Κάρτα Guthrie -Στιπόχαρτο-</vt:lpstr>
      <vt:lpstr>ΜΑΘΗΣΙΑΚΟΙ ΣΤΟΧΟΙ</vt:lpstr>
      <vt:lpstr>ΜΑΘΗΣΙΑΚΑ ΑΠΟΤΕΛΕΣΜΑΤΑ</vt:lpstr>
      <vt:lpstr>Προληπτικός έλεγχος νεογνών</vt:lpstr>
      <vt:lpstr>Παθολογικές καταστάσεις ανιχνευτικού προγράμματος νεογνών</vt:lpstr>
      <vt:lpstr>Τρόπος λήψης</vt:lpstr>
      <vt:lpstr>Τρόπος λήψης</vt:lpstr>
      <vt:lpstr>Χρόνος λήψης</vt:lpstr>
      <vt:lpstr>Φαινυλοκετονουρία</vt:lpstr>
      <vt:lpstr>Παρουσίαση του PowerPoint</vt:lpstr>
      <vt:lpstr>Παρουσίαση του PowerPoint</vt:lpstr>
      <vt:lpstr>Φαινυλοκετονουρία</vt:lpstr>
      <vt:lpstr>Φαινυλοκετονουρία</vt:lpstr>
      <vt:lpstr>Φαινυλοκετονουρία</vt:lpstr>
      <vt:lpstr> Έλλειψη του ενζύμου G-6-PD (γλυκόζο – 6 – φωσφορική αφυδρογονάση)  </vt:lpstr>
      <vt:lpstr> Έλλειψη του ενζύμου G-6-PD (γλυκόζο – 6 – φωσφορική αφυδρογονάση) </vt:lpstr>
      <vt:lpstr>Έλλειψη του ενζύμου G-6-PD (γλυκόζο – 6 – φωσφορική αφυδρογονάση) </vt:lpstr>
      <vt:lpstr>ΟΥΣΙΕΣ ΑΣΥΜΒΑΤΕΣ ΜΕ ΤΗΝ ΑΝΕΠΑΡΚΕΙΑ ΤΟΥ ΕΝΖΥΜΟΥ G6PD</vt:lpstr>
      <vt:lpstr>Συγγενής υποθυρεοειδισμός</vt:lpstr>
      <vt:lpstr>Συγγενής υποθυρεοειδισμός</vt:lpstr>
      <vt:lpstr>Γαλακτοζαιμία </vt:lpstr>
      <vt:lpstr>Γαλακτοζαιμία </vt:lpstr>
      <vt:lpstr>ΕΥΧΑΡΙΣΤΩ  ΠΟΛΥ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ΠΡΟΛΗΠΤΙΚΟΣ ΕΛΕΓΧΟΣ ΝΕΟΓΝΩΝ -ΣΤΙΠΟΧΑΡΤΟ-</dc:title>
  <dc:creator>Christina</dc:creator>
  <cp:lastModifiedBy>user</cp:lastModifiedBy>
  <cp:revision>26</cp:revision>
  <dcterms:created xsi:type="dcterms:W3CDTF">2016-11-21T12:34:14Z</dcterms:created>
  <dcterms:modified xsi:type="dcterms:W3CDTF">2023-05-22T07:54:07Z</dcterms:modified>
</cp:coreProperties>
</file>