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83"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91" r:id="rId26"/>
    <p:sldId id="289" r:id="rId27"/>
    <p:sldId id="290" r:id="rId28"/>
    <p:sldId id="292" r:id="rId29"/>
    <p:sldId id="293" r:id="rId30"/>
    <p:sldId id="296" r:id="rId31"/>
    <p:sldId id="297" r:id="rId32"/>
    <p:sldId id="298" r:id="rId33"/>
    <p:sldId id="299" r:id="rId34"/>
    <p:sldId id="300" r:id="rId35"/>
    <p:sldId id="301" r:id="rId36"/>
    <p:sldId id="302" r:id="rId37"/>
    <p:sldId id="303" r:id="rId38"/>
    <p:sldId id="307" r:id="rId39"/>
    <p:sldId id="305" r:id="rId40"/>
    <p:sldId id="308" r:id="rId41"/>
    <p:sldId id="306" r:id="rId42"/>
    <p:sldId id="309" r:id="rId43"/>
    <p:sldId id="310" r:id="rId44"/>
    <p:sldId id="304" r:id="rId45"/>
    <p:sldId id="294" r:id="rId46"/>
    <p:sldId id="279" r:id="rId47"/>
    <p:sldId id="278"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0" y="-78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Ορθογώνιο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Ευθεία γραμμή σύνδεσης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Τίτλο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Στυλ κύριου τίτλου</a:t>
            </a:r>
            <a:endParaRPr kumimoji="0" lang="en-US"/>
          </a:p>
        </p:txBody>
      </p:sp>
      <p:sp>
        <p:nvSpPr>
          <p:cNvPr id="25" name="Υπότιτλο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31" name="Θέση ημερομηνίας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2853615-BFDE-46DE-814C-47EC6EF6D371}" type="datetimeFigureOut">
              <a:rPr lang="el-GR"/>
              <a:pPr/>
              <a:t>8/3/2023</a:t>
            </a:fld>
            <a:endParaRPr lang="el-GR"/>
          </a:p>
        </p:txBody>
      </p:sp>
      <p:sp>
        <p:nvSpPr>
          <p:cNvPr id="18" name="Θέση υποσέλιδου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Θέση αριθμού διαφάνειας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F53439-851E-44AD-84B1-B6BFC3D0C743}" type="slidenum">
              <a:rPr lang="el-GR"/>
              <a:pPr/>
              <a:t>‹#›</a:t>
            </a:fld>
            <a:endParaRPr lang="el-GR"/>
          </a:p>
        </p:txBody>
      </p:sp>
    </p:spTree>
    <p:extLst>
      <p:ext uri="{BB962C8B-B14F-4D97-AF65-F5344CB8AC3E}">
        <p14:creationId xmlns:p14="http://schemas.microsoft.com/office/powerpoint/2010/main" val="14963079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5" name="Θέση υποσέλιδου 4"/>
          <p:cNvSpPr>
            <a:spLocks noGrp="1"/>
          </p:cNvSpPr>
          <p:nvPr>
            <p:ph type="ftr" sz="quarter" idx="11"/>
          </p:nvPr>
        </p:nvSpPr>
        <p:spPr/>
        <p:txBody>
          <a:bodyPr/>
          <a:lstStyle>
            <a:extLst/>
          </a:lstStyle>
          <a:p>
            <a:endParaRPr lang="el-GR">
              <a:solidFill>
                <a:srgbClr val="B13F9A"/>
              </a:solidFill>
            </a:endParaRPr>
          </a:p>
        </p:txBody>
      </p:sp>
      <p:sp>
        <p:nvSpPr>
          <p:cNvPr id="6" name="Θέση αριθμού διαφάνειας 5"/>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501916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5" name="Θέση υποσέλιδου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solidFill>
                <a:srgbClr val="B13F9A"/>
              </a:solidFill>
            </a:endParaRPr>
          </a:p>
        </p:txBody>
      </p:sp>
      <p:sp>
        <p:nvSpPr>
          <p:cNvPr id="6" name="Θέση αριθμού διαφάνειας 5"/>
          <p:cNvSpPr>
            <a:spLocks noGrp="1"/>
          </p:cNvSpPr>
          <p:nvPr>
            <p:ph type="sldNum" sz="quarter" idx="12"/>
          </p:nvPr>
        </p:nvSpPr>
        <p:spPr>
          <a:xfrm>
            <a:off x="6733952" y="6555112"/>
            <a:ext cx="588336" cy="228600"/>
          </a:xfrm>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7247504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6" name="Θέση υποσέλιδου 5"/>
          <p:cNvSpPr>
            <a:spLocks noGrp="1"/>
          </p:cNvSpPr>
          <p:nvPr>
            <p:ph type="ftr" sz="quarter" idx="11"/>
          </p:nvPr>
        </p:nvSpPr>
        <p:spPr/>
        <p:txBody>
          <a:bodyPr/>
          <a:lstStyle>
            <a:extLst/>
          </a:lstStyle>
          <a:p>
            <a:endParaRPr lang="el-GR">
              <a:solidFill>
                <a:srgbClr val="B13F9A"/>
              </a:solidFill>
            </a:endParaRPr>
          </a:p>
        </p:txBody>
      </p:sp>
      <p:sp>
        <p:nvSpPr>
          <p:cNvPr id="7" name="Θέση αριθμού διαφάνειας 6"/>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356258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nchor="b"/>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8" name="Θέση υποσέλιδου 7"/>
          <p:cNvSpPr>
            <a:spLocks noGrp="1"/>
          </p:cNvSpPr>
          <p:nvPr>
            <p:ph type="ftr" sz="quarter" idx="11"/>
          </p:nvPr>
        </p:nvSpPr>
        <p:spPr/>
        <p:txBody>
          <a:bodyPr/>
          <a:lstStyle>
            <a:extLst/>
          </a:lstStyle>
          <a:p>
            <a:endParaRPr lang="el-GR">
              <a:solidFill>
                <a:srgbClr val="B13F9A"/>
              </a:solidFill>
            </a:endParaRPr>
          </a:p>
        </p:txBody>
      </p:sp>
      <p:sp>
        <p:nvSpPr>
          <p:cNvPr id="9" name="Θέση αριθμού διαφάνειας 8"/>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208290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4" name="Θέση υποσέλιδου 3"/>
          <p:cNvSpPr>
            <a:spLocks noGrp="1"/>
          </p:cNvSpPr>
          <p:nvPr>
            <p:ph type="ftr" sz="quarter" idx="11"/>
          </p:nvPr>
        </p:nvSpPr>
        <p:spPr/>
        <p:txBody>
          <a:bodyPr/>
          <a:lstStyle>
            <a:extLst/>
          </a:lstStyle>
          <a:p>
            <a:endParaRPr lang="el-GR">
              <a:solidFill>
                <a:srgbClr val="B13F9A"/>
              </a:solidFill>
            </a:endParaRPr>
          </a:p>
        </p:txBody>
      </p:sp>
      <p:sp>
        <p:nvSpPr>
          <p:cNvPr id="5" name="Θέση αριθμού διαφάνειας 4"/>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518047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solidFill>
                  <a:schemeClr val="tx2"/>
                </a:solidFill>
              </a:defRPr>
            </a:lvl1pPr>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3" name="Θέση υποσέλιδου 2"/>
          <p:cNvSpPr>
            <a:spLocks noGrp="1"/>
          </p:cNvSpPr>
          <p:nvPr>
            <p:ph type="ftr" sz="quarter" idx="11"/>
          </p:nvPr>
        </p:nvSpPr>
        <p:spPr/>
        <p:txBody>
          <a:bodyPr/>
          <a:lstStyle>
            <a:lvl1pPr>
              <a:defRPr>
                <a:solidFill>
                  <a:schemeClr val="tx2"/>
                </a:solidFill>
              </a:defRPr>
            </a:lvl1pPr>
            <a:extLst/>
          </a:lstStyle>
          <a:p>
            <a:endParaRPr lang="el-GR">
              <a:solidFill>
                <a:srgbClr val="B13F9A"/>
              </a:solidFill>
            </a:endParaRPr>
          </a:p>
        </p:txBody>
      </p:sp>
      <p:sp>
        <p:nvSpPr>
          <p:cNvPr id="4" name="Θέση αριθμού διαφάνειας 3"/>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354974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6" name="Θέση υποσέλιδου 5"/>
          <p:cNvSpPr>
            <a:spLocks noGrp="1"/>
          </p:cNvSpPr>
          <p:nvPr>
            <p:ph type="ftr" sz="quarter" idx="11"/>
          </p:nvPr>
        </p:nvSpPr>
        <p:spPr/>
        <p:txBody>
          <a:bodyPr/>
          <a:lstStyle>
            <a:extLst/>
          </a:lstStyle>
          <a:p>
            <a:endParaRPr lang="el-GR">
              <a:solidFill>
                <a:srgbClr val="B13F9A"/>
              </a:solidFill>
            </a:endParaRPr>
          </a:p>
        </p:txBody>
      </p:sp>
      <p:sp>
        <p:nvSpPr>
          <p:cNvPr id="7" name="Θέση αριθμού διαφάνειας 6"/>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358089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Ορθογώνιο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Ορθογώνιο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Τίτλο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Στυλ κύριου τίτλου</a:t>
            </a:r>
            <a:endParaRPr kumimoji="0" lang="en-US" dirty="0"/>
          </a:p>
        </p:txBody>
      </p:sp>
      <p:sp>
        <p:nvSpPr>
          <p:cNvPr id="4" name="Θέση κειμένου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extLst/>
          </a:lstStyle>
          <a:p>
            <a:fld id="{F2853615-BFDE-46DE-814C-47EC6EF6D371}" type="datetimeFigureOut">
              <a:rPr lang="el-GR" smtClean="0">
                <a:solidFill>
                  <a:srgbClr val="F4E7ED"/>
                </a:solidFill>
              </a:rPr>
              <a:pPr/>
              <a:t>8/3/2023</a:t>
            </a:fld>
            <a:endParaRPr lang="el-GR">
              <a:solidFill>
                <a:srgbClr val="F4E7ED"/>
              </a:solidFill>
            </a:endParaRPr>
          </a:p>
        </p:txBody>
      </p:sp>
      <p:sp>
        <p:nvSpPr>
          <p:cNvPr id="6" name="Θέση υποσέλιδου 5"/>
          <p:cNvSpPr>
            <a:spLocks noGrp="1"/>
          </p:cNvSpPr>
          <p:nvPr>
            <p:ph type="ftr" sz="quarter" idx="11"/>
          </p:nvPr>
        </p:nvSpPr>
        <p:spPr/>
        <p:txBody>
          <a:bodyPr/>
          <a:lstStyle>
            <a:extLst/>
          </a:lstStyle>
          <a:p>
            <a:endParaRPr lang="el-GR">
              <a:solidFill>
                <a:srgbClr val="F4E7ED"/>
              </a:solidFill>
            </a:endParaRPr>
          </a:p>
        </p:txBody>
      </p:sp>
      <p:sp>
        <p:nvSpPr>
          <p:cNvPr id="7" name="Θέση αριθμού διαφάνειας 6"/>
          <p:cNvSpPr>
            <a:spLocks noGrp="1"/>
          </p:cNvSpPr>
          <p:nvPr>
            <p:ph type="sldNum" sz="quarter" idx="12"/>
          </p:nvPr>
        </p:nvSpPr>
        <p:spPr/>
        <p:txBody>
          <a:bodyPr/>
          <a:lstStyle>
            <a:extLst/>
          </a:lstStyle>
          <a:p>
            <a:fld id="{3DF53439-851E-44AD-84B1-B6BFC3D0C743}" type="slidenum">
              <a:rPr lang="el-GR" smtClean="0">
                <a:solidFill>
                  <a:srgbClr val="F4E7ED"/>
                </a:solidFill>
              </a:rPr>
              <a:pPr/>
              <a:t>‹#›</a:t>
            </a:fld>
            <a:endParaRPr lang="el-GR">
              <a:solidFill>
                <a:srgbClr val="F4E7ED"/>
              </a:solidFill>
            </a:endParaRPr>
          </a:p>
        </p:txBody>
      </p:sp>
      <p:sp>
        <p:nvSpPr>
          <p:cNvPr id="10" name="Θέση εικόνας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9012769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5" name="Θέση υποσέλιδου 4"/>
          <p:cNvSpPr>
            <a:spLocks noGrp="1"/>
          </p:cNvSpPr>
          <p:nvPr>
            <p:ph type="ftr" sz="quarter" idx="11"/>
          </p:nvPr>
        </p:nvSpPr>
        <p:spPr/>
        <p:txBody>
          <a:bodyPr/>
          <a:lstStyle>
            <a:extLst/>
          </a:lstStyle>
          <a:p>
            <a:endParaRPr lang="el-GR">
              <a:solidFill>
                <a:srgbClr val="B13F9A"/>
              </a:solidFill>
            </a:endParaRPr>
          </a:p>
        </p:txBody>
      </p:sp>
      <p:sp>
        <p:nvSpPr>
          <p:cNvPr id="6" name="Θέση αριθμού διαφάνειας 5"/>
          <p:cNvSpPr>
            <a:spLocks noGrp="1"/>
          </p:cNvSpPr>
          <p:nvPr>
            <p:ph type="sldNum" sz="quarter" idx="12"/>
          </p:nvPr>
        </p:nvSpPr>
        <p:spPr/>
        <p:txBody>
          <a:bodyPr/>
          <a:lstStyle>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334875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53200" y="274955"/>
            <a:ext cx="1524000" cy="5851525"/>
          </a:xfrm>
        </p:spPr>
        <p:txBody>
          <a:bodyPr vert="eaVert" ancho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a:xfrm>
            <a:off x="4242816" y="6557946"/>
            <a:ext cx="2002464" cy="226902"/>
          </a:xfrm>
        </p:spPr>
        <p:txBody>
          <a:bodyPr/>
          <a:lstStyle>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5" name="Θέση υποσέλιδου 4"/>
          <p:cNvSpPr>
            <a:spLocks noGrp="1"/>
          </p:cNvSpPr>
          <p:nvPr>
            <p:ph type="ftr" sz="quarter" idx="11"/>
          </p:nvPr>
        </p:nvSpPr>
        <p:spPr>
          <a:xfrm>
            <a:off x="457200" y="6556248"/>
            <a:ext cx="3657600" cy="228600"/>
          </a:xfrm>
        </p:spPr>
        <p:txBody>
          <a:bodyPr/>
          <a:lstStyle>
            <a:extLst/>
          </a:lstStyle>
          <a:p>
            <a:endParaRPr lang="el-GR">
              <a:solidFill>
                <a:srgbClr val="B13F9A"/>
              </a:solidFill>
            </a:endParaRPr>
          </a:p>
        </p:txBody>
      </p:sp>
      <p:sp>
        <p:nvSpPr>
          <p:cNvPr id="6" name="Θέση αριθμού διαφάνειας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135129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8/3/2023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8/3/2023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Θέση τίτλου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Στυλ κύριου τίτλου</a:t>
            </a:r>
            <a:endParaRPr kumimoji="0" lang="en-US"/>
          </a:p>
        </p:txBody>
      </p:sp>
      <p:sp>
        <p:nvSpPr>
          <p:cNvPr id="31" name="Θέση κειμένου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Θέση ημερομηνίας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2853615-BFDE-46DE-814C-47EC6EF6D371}" type="datetimeFigureOut">
              <a:rPr lang="el-GR" smtClean="0">
                <a:solidFill>
                  <a:srgbClr val="B13F9A"/>
                </a:solidFill>
              </a:rPr>
              <a:pPr/>
              <a:t>8/3/2023</a:t>
            </a:fld>
            <a:endParaRPr lang="el-GR">
              <a:solidFill>
                <a:srgbClr val="B13F9A"/>
              </a:solidFill>
            </a:endParaRPr>
          </a:p>
        </p:txBody>
      </p:sp>
      <p:sp>
        <p:nvSpPr>
          <p:cNvPr id="4" name="Θέση υποσέλιδου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solidFill>
                <a:srgbClr val="B13F9A"/>
              </a:solidFill>
            </a:endParaRPr>
          </a:p>
        </p:txBody>
      </p:sp>
      <p:sp>
        <p:nvSpPr>
          <p:cNvPr id="16" name="Θέση αριθμού διαφάνειας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F53439-851E-44AD-84B1-B6BFC3D0C743}" type="slidenum">
              <a:rPr lang="el-GR" smtClean="0">
                <a:solidFill>
                  <a:srgbClr val="B13F9A"/>
                </a:solidFill>
              </a:rPr>
              <a:pPr/>
              <a:t>‹#›</a:t>
            </a:fld>
            <a:endParaRPr lang="el-GR">
              <a:solidFill>
                <a:srgbClr val="B13F9A"/>
              </a:solidFill>
            </a:endParaRPr>
          </a:p>
        </p:txBody>
      </p:sp>
    </p:spTree>
    <p:extLst>
      <p:ext uri="{BB962C8B-B14F-4D97-AF65-F5344CB8AC3E}">
        <p14:creationId xmlns:p14="http://schemas.microsoft.com/office/powerpoint/2010/main" val="3036528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NqzV7LuFGE" TargetMode="External"/><Relationship Id="rId2" Type="http://schemas.openxmlformats.org/officeDocument/2006/relationships/image" Target="../media/image23.gif"/><Relationship Id="rId1" Type="http://schemas.openxmlformats.org/officeDocument/2006/relationships/slideLayout" Target="../slideLayouts/slideLayout13.xml"/><Relationship Id="rId4" Type="http://schemas.openxmlformats.org/officeDocument/2006/relationships/hyperlink" Target="https://www.bing.com/videos/search?q=dubowitz+test&amp;docid=608055708947318465&amp;mid=65FDA3A8961BE97B5DDE65FDA3A8961BE97B5DDE&amp;view=detail&amp;FORM=VIR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wa959mr-_5M"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71600" y="533400"/>
            <a:ext cx="7500668" cy="1743472"/>
          </a:xfrm>
        </p:spPr>
        <p:txBody>
          <a:bodyPr/>
          <a:lstStyle/>
          <a:p>
            <a:pPr algn="ctr"/>
            <a:r>
              <a:rPr lang="el-GR" dirty="0" err="1" smtClean="0"/>
              <a:t>Ληψη</a:t>
            </a:r>
            <a:r>
              <a:rPr lang="el-GR" dirty="0" smtClean="0"/>
              <a:t> </a:t>
            </a:r>
            <a:r>
              <a:rPr lang="el-GR" dirty="0" err="1" smtClean="0"/>
              <a:t>ιστορικου</a:t>
            </a:r>
            <a:r>
              <a:rPr lang="el-GR" dirty="0" smtClean="0"/>
              <a:t> και </a:t>
            </a:r>
            <a:r>
              <a:rPr lang="el-GR" dirty="0" err="1" smtClean="0"/>
              <a:t>κλινικη</a:t>
            </a:r>
            <a:r>
              <a:rPr lang="el-GR" dirty="0" smtClean="0"/>
              <a:t> </a:t>
            </a:r>
            <a:r>
              <a:rPr lang="el-GR" dirty="0" err="1" smtClean="0"/>
              <a:t>εξεταση</a:t>
            </a:r>
            <a:r>
              <a:rPr lang="el-GR" dirty="0" smtClean="0"/>
              <a:t> </a:t>
            </a:r>
            <a:r>
              <a:rPr lang="el-GR" dirty="0" err="1" smtClean="0"/>
              <a:t>νεογνου</a:t>
            </a:r>
            <a:endParaRPr lang="el-GR" dirty="0"/>
          </a:p>
        </p:txBody>
      </p:sp>
      <p:sp>
        <p:nvSpPr>
          <p:cNvPr id="3" name="Υπότιτλος 2"/>
          <p:cNvSpPr>
            <a:spLocks noGrp="1"/>
          </p:cNvSpPr>
          <p:nvPr>
            <p:ph type="subTitle" idx="1"/>
          </p:nvPr>
        </p:nvSpPr>
        <p:spPr>
          <a:xfrm>
            <a:off x="3419872" y="5157192"/>
            <a:ext cx="5114778" cy="1101248"/>
          </a:xfrm>
        </p:spPr>
        <p:txBody>
          <a:bodyPr/>
          <a:lstStyle/>
          <a:p>
            <a:r>
              <a:rPr lang="el-GR" dirty="0" smtClean="0"/>
              <a:t>Δρ Χριστίνα Νάνου</a:t>
            </a:r>
          </a:p>
          <a:p>
            <a:r>
              <a:rPr lang="el-GR" dirty="0" smtClean="0"/>
              <a:t>Επίκουρη Καθηγήτρια</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9" y="2708920"/>
            <a:ext cx="40719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68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14"/>
            <a:ext cx="8229600" cy="1143000"/>
          </a:xfrm>
        </p:spPr>
        <p:txBody>
          <a:bodyPr/>
          <a:lstStyle/>
          <a:p>
            <a:pPr>
              <a:lnSpc>
                <a:spcPct val="150000"/>
              </a:lnSpc>
              <a:buClr>
                <a:srgbClr val="FF0000"/>
              </a:buClr>
            </a:pPr>
            <a:r>
              <a:rPr lang="el-GR" b="1" dirty="0" smtClean="0">
                <a:solidFill>
                  <a:schemeClr val="tx2">
                    <a:lumMod val="75000"/>
                  </a:schemeClr>
                </a:solidFill>
              </a:rPr>
              <a:t>2. </a:t>
            </a:r>
            <a:r>
              <a:rPr lang="en-US" b="1" dirty="0" smtClean="0">
                <a:solidFill>
                  <a:schemeClr val="tx2">
                    <a:lumMod val="75000"/>
                  </a:schemeClr>
                </a:solidFill>
              </a:rPr>
              <a:t>APGAR SCORE</a:t>
            </a:r>
          </a:p>
        </p:txBody>
      </p:sp>
      <p:sp>
        <p:nvSpPr>
          <p:cNvPr id="3" name="2 - Θέση περιεχομένου"/>
          <p:cNvSpPr>
            <a:spLocks noGrp="1"/>
          </p:cNvSpPr>
          <p:nvPr>
            <p:ph idx="1"/>
          </p:nvPr>
        </p:nvSpPr>
        <p:spPr>
          <a:xfrm>
            <a:off x="457200" y="1142984"/>
            <a:ext cx="4972056" cy="4929222"/>
          </a:xfrm>
        </p:spPr>
        <p:txBody>
          <a:bodyPr>
            <a:normAutofit/>
          </a:bodyPr>
          <a:lstStyle/>
          <a:p>
            <a:pPr>
              <a:buNone/>
            </a:pPr>
            <a:r>
              <a:rPr lang="el-GR" sz="1800" dirty="0" smtClean="0"/>
              <a:t>Είναι το άθροισμα της βαθμολογίας 5 διαφορετικών σημείων </a:t>
            </a:r>
          </a:p>
          <a:p>
            <a:pPr lvl="1"/>
            <a:r>
              <a:rPr lang="el-GR" sz="1800" u="sng" dirty="0" smtClean="0"/>
              <a:t>ΧΡΩΜΑ ΔΕΡΜΑΤΟΣ </a:t>
            </a:r>
            <a:endParaRPr lang="en-US" sz="1800" u="sng" dirty="0" smtClean="0"/>
          </a:p>
          <a:p>
            <a:pPr lvl="1"/>
            <a:r>
              <a:rPr lang="el-GR" sz="1800" u="sng" dirty="0" smtClean="0"/>
              <a:t>ΚΑΡΔΙΑΚΟΙ ΠΑΛΜΟΙ</a:t>
            </a:r>
            <a:endParaRPr lang="en-US" sz="1800" u="sng" dirty="0" smtClean="0"/>
          </a:p>
          <a:p>
            <a:pPr lvl="1"/>
            <a:r>
              <a:rPr lang="el-GR" sz="1800" u="sng" dirty="0" smtClean="0"/>
              <a:t>ΑΝΤΑΝΑΚΛΑΣΤΙΚΑ</a:t>
            </a:r>
            <a:endParaRPr lang="en-US" sz="1800" u="sng" dirty="0" smtClean="0"/>
          </a:p>
          <a:p>
            <a:pPr lvl="1"/>
            <a:r>
              <a:rPr lang="el-GR" sz="1800" u="sng" dirty="0" smtClean="0"/>
              <a:t>ΜΥΙΚΟΣ ΤΟΝΟΣ</a:t>
            </a:r>
            <a:endParaRPr lang="en-US" sz="1800" u="sng" dirty="0" smtClean="0"/>
          </a:p>
          <a:p>
            <a:pPr lvl="1"/>
            <a:r>
              <a:rPr lang="el-GR" sz="1800" u="sng" dirty="0" smtClean="0"/>
              <a:t>ΑΝΑΠΝΟΗ, ΚΛΑΜΑ</a:t>
            </a:r>
            <a:endParaRPr lang="en-US" sz="2000" dirty="0" smtClean="0"/>
          </a:p>
          <a:p>
            <a:pPr lvl="1">
              <a:buNone/>
            </a:pPr>
            <a:r>
              <a:rPr lang="el-GR" sz="2000" dirty="0" smtClean="0"/>
              <a:t>Κάθε ένα από τα σημεία βαθμολογείται με 0,1,2 και το τελικό άθροισμα είναι από 0 έως 10 </a:t>
            </a:r>
          </a:p>
          <a:p>
            <a:pPr>
              <a:buNone/>
            </a:pPr>
            <a:r>
              <a:rPr lang="en-US" sz="2000" dirty="0" smtClean="0"/>
              <a:t>Apgar </a:t>
            </a:r>
            <a:r>
              <a:rPr lang="el-GR" sz="2000" dirty="0" smtClean="0"/>
              <a:t> &lt;4 </a:t>
            </a:r>
            <a:r>
              <a:rPr lang="en-US" sz="2000" dirty="0" smtClean="0"/>
              <a:t> </a:t>
            </a:r>
            <a:r>
              <a:rPr lang="el-GR" sz="2000" dirty="0" smtClean="0"/>
              <a:t>πρόγνωση είναι επιφυλακτική </a:t>
            </a:r>
          </a:p>
          <a:p>
            <a:pPr>
              <a:buNone/>
            </a:pPr>
            <a:r>
              <a:rPr lang="en-US" sz="2000" dirty="0" smtClean="0"/>
              <a:t>Apgar </a:t>
            </a:r>
            <a:r>
              <a:rPr lang="el-GR" sz="2000" dirty="0" smtClean="0"/>
              <a:t> &gt; 8 θεωρείται καλό και η πρόγνωση του νεογνού είναι καλή </a:t>
            </a:r>
          </a:p>
          <a:p>
            <a:endParaRPr lang="el-GR" dirty="0"/>
          </a:p>
        </p:txBody>
      </p:sp>
      <p:pic>
        <p:nvPicPr>
          <p:cNvPr id="20482" name="Picture 2" descr="http://women.texaschildrens.org/uploadedimages/Pages/Health_Topics/9074.jpg"/>
          <p:cNvPicPr>
            <a:picLocks noChangeAspect="1" noChangeArrowheads="1"/>
          </p:cNvPicPr>
          <p:nvPr/>
        </p:nvPicPr>
        <p:blipFill>
          <a:blip r:embed="rId2"/>
          <a:srcRect/>
          <a:stretch>
            <a:fillRect/>
          </a:stretch>
        </p:blipFill>
        <p:spPr bwMode="auto">
          <a:xfrm>
            <a:off x="5476876" y="1357298"/>
            <a:ext cx="3667124" cy="4714908"/>
          </a:xfrm>
          <a:prstGeom prst="rect">
            <a:avLst/>
          </a:prstGeom>
          <a:noFill/>
        </p:spPr>
      </p:pic>
    </p:spTree>
    <p:extLst>
      <p:ext uri="{BB962C8B-B14F-4D97-AF65-F5344CB8AC3E}">
        <p14:creationId xmlns:p14="http://schemas.microsoft.com/office/powerpoint/2010/main" val="70633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23697" y="1502317"/>
            <a:ext cx="7977393" cy="5069955"/>
          </a:xfrm>
          <a:prstGeom prst="rect">
            <a:avLst/>
          </a:prstGeom>
          <a:noFill/>
          <a:ln w="9525">
            <a:noFill/>
            <a:miter lim="800000"/>
            <a:headEnd/>
            <a:tailEnd/>
          </a:ln>
          <a:effectLst/>
        </p:spPr>
      </p:pic>
      <p:sp>
        <p:nvSpPr>
          <p:cNvPr id="5" name="1 - Τίτλος"/>
          <p:cNvSpPr>
            <a:spLocks noGrp="1"/>
          </p:cNvSpPr>
          <p:nvPr>
            <p:ph type="title"/>
          </p:nvPr>
        </p:nvSpPr>
        <p:spPr/>
        <p:txBody>
          <a:bodyPr/>
          <a:lstStyle/>
          <a:p>
            <a:r>
              <a:rPr lang="en-US" dirty="0" smtClean="0"/>
              <a:t>APGAR SCORE </a:t>
            </a:r>
            <a:endParaRPr lang="el-GR" dirty="0"/>
          </a:p>
        </p:txBody>
      </p:sp>
    </p:spTree>
    <p:extLst>
      <p:ext uri="{BB962C8B-B14F-4D97-AF65-F5344CB8AC3E}">
        <p14:creationId xmlns:p14="http://schemas.microsoft.com/office/powerpoint/2010/main" val="162862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buClr>
                <a:srgbClr val="FF0000"/>
              </a:buClr>
            </a:pPr>
            <a:r>
              <a:rPr lang="el-GR" dirty="0" smtClean="0">
                <a:solidFill>
                  <a:schemeClr val="tx2">
                    <a:lumMod val="75000"/>
                  </a:schemeClr>
                </a:solidFill>
              </a:rPr>
              <a:t>3. ΓΕΝΙΚΗ ΕΠΙΣΚΟΠΗΣΗ</a:t>
            </a:r>
            <a:endParaRPr lang="el-GR" dirty="0">
              <a:solidFill>
                <a:schemeClr val="tx2">
                  <a:lumMod val="75000"/>
                </a:schemeClr>
              </a:solidFill>
            </a:endParaRPr>
          </a:p>
        </p:txBody>
      </p:sp>
      <p:sp>
        <p:nvSpPr>
          <p:cNvPr id="3" name="2 - Θέση περιεχομένου"/>
          <p:cNvSpPr>
            <a:spLocks noGrp="1"/>
          </p:cNvSpPr>
          <p:nvPr>
            <p:ph idx="1"/>
          </p:nvPr>
        </p:nvSpPr>
        <p:spPr>
          <a:xfrm>
            <a:off x="457200" y="1589093"/>
            <a:ext cx="8258204" cy="4768865"/>
          </a:xfrm>
        </p:spPr>
        <p:txBody>
          <a:bodyPr>
            <a:normAutofit fontScale="62500" lnSpcReduction="20000"/>
          </a:bodyPr>
          <a:lstStyle/>
          <a:p>
            <a:pPr>
              <a:buFont typeface="Wingdings" panose="05000000000000000000" pitchFamily="2" charset="2"/>
              <a:buChar char="Ø"/>
            </a:pPr>
            <a:endParaRPr lang="el-GR" dirty="0"/>
          </a:p>
          <a:p>
            <a:pPr>
              <a:buFont typeface="Wingdings" panose="05000000000000000000" pitchFamily="2" charset="2"/>
              <a:buChar char="Ø"/>
            </a:pPr>
            <a:r>
              <a:rPr lang="el-GR" dirty="0" smtClean="0"/>
              <a:t>Φυσιολογικό ή παθολογικό νεογνό</a:t>
            </a:r>
          </a:p>
          <a:p>
            <a:pPr>
              <a:buFont typeface="Wingdings" panose="05000000000000000000" pitchFamily="2" charset="2"/>
              <a:buChar char="Ø"/>
            </a:pPr>
            <a:r>
              <a:rPr lang="el-GR" dirty="0" smtClean="0"/>
              <a:t>Πιθανή χρωμοσωμική ανωμαλία</a:t>
            </a:r>
          </a:p>
          <a:p>
            <a:pPr>
              <a:buFont typeface="Wingdings" panose="05000000000000000000" pitchFamily="2" charset="2"/>
              <a:buChar char="Ø"/>
            </a:pPr>
            <a:r>
              <a:rPr lang="el-GR" dirty="0" smtClean="0"/>
              <a:t> εμφανείς συγγενείς ανωμαλίες</a:t>
            </a:r>
          </a:p>
          <a:p>
            <a:pPr lvl="1">
              <a:buFont typeface="Arial" pitchFamily="34" charset="0"/>
              <a:buChar char="•"/>
            </a:pPr>
            <a:r>
              <a:rPr lang="el-GR" dirty="0" smtClean="0"/>
              <a:t> υδροκέφαλος</a:t>
            </a:r>
          </a:p>
          <a:p>
            <a:pPr lvl="1">
              <a:buFont typeface="Arial" pitchFamily="34" charset="0"/>
              <a:buChar char="•"/>
            </a:pPr>
            <a:r>
              <a:rPr lang="el-GR" dirty="0" smtClean="0"/>
              <a:t> μικροκεφαλία</a:t>
            </a:r>
          </a:p>
          <a:p>
            <a:pPr lvl="1">
              <a:buFont typeface="Arial" pitchFamily="34" charset="0"/>
              <a:buChar char="•"/>
            </a:pPr>
            <a:r>
              <a:rPr lang="el-GR" dirty="0" smtClean="0"/>
              <a:t> χειλεοσχιστία</a:t>
            </a:r>
          </a:p>
          <a:p>
            <a:pPr lvl="1">
              <a:buFont typeface="Arial" pitchFamily="34" charset="0"/>
              <a:buChar char="•"/>
            </a:pPr>
            <a:r>
              <a:rPr lang="el-GR" dirty="0" smtClean="0"/>
              <a:t> ομφαλοκήλη</a:t>
            </a:r>
          </a:p>
          <a:p>
            <a:pPr lvl="1">
              <a:buFont typeface="Arial" pitchFamily="34" charset="0"/>
              <a:buChar char="•"/>
            </a:pPr>
            <a:r>
              <a:rPr lang="el-GR" dirty="0" smtClean="0"/>
              <a:t> κρυψορχία, υποσπαδίας</a:t>
            </a:r>
          </a:p>
          <a:p>
            <a:pPr lvl="1">
              <a:buFont typeface="Arial" pitchFamily="34" charset="0"/>
              <a:buChar char="•"/>
            </a:pPr>
            <a:r>
              <a:rPr lang="el-GR" dirty="0" smtClean="0"/>
              <a:t> μηνιγγομυελοκήλη</a:t>
            </a:r>
          </a:p>
          <a:p>
            <a:pPr lvl="1">
              <a:buFont typeface="Arial" pitchFamily="34" charset="0"/>
              <a:buChar char="•"/>
            </a:pPr>
            <a:r>
              <a:rPr lang="el-GR" dirty="0" smtClean="0"/>
              <a:t> ατρησία πρωκτού</a:t>
            </a:r>
          </a:p>
          <a:p>
            <a:pPr lvl="1">
              <a:buFont typeface="Arial" pitchFamily="34" charset="0"/>
              <a:buChar char="•"/>
            </a:pPr>
            <a:r>
              <a:rPr lang="el-GR" dirty="0" smtClean="0"/>
              <a:t> ραιβοποδία- βλαισοποδία</a:t>
            </a:r>
          </a:p>
          <a:p>
            <a:pPr>
              <a:buFont typeface="Wingdings" panose="05000000000000000000" pitchFamily="2" charset="2"/>
              <a:buChar char="Ø"/>
            </a:pPr>
            <a:r>
              <a:rPr lang="el-GR" dirty="0" smtClean="0"/>
              <a:t> εκτίμηση χρώματος δέρματος</a:t>
            </a:r>
          </a:p>
          <a:p>
            <a:pPr lvl="1">
              <a:buFont typeface="Arial" pitchFamily="34" charset="0"/>
              <a:buChar char="•"/>
            </a:pPr>
            <a:r>
              <a:rPr lang="el-GR" dirty="0" smtClean="0"/>
              <a:t> ρόδινο (φυσιολογικό)</a:t>
            </a:r>
          </a:p>
          <a:p>
            <a:pPr lvl="1">
              <a:buFont typeface="Arial" pitchFamily="34" charset="0"/>
              <a:buChar char="•"/>
            </a:pPr>
            <a:r>
              <a:rPr lang="el-GR" dirty="0" smtClean="0"/>
              <a:t> κίτρινο (ίκτερος)</a:t>
            </a:r>
          </a:p>
          <a:p>
            <a:pPr lvl="1">
              <a:buFont typeface="Arial" pitchFamily="34" charset="0"/>
              <a:buChar char="•"/>
            </a:pPr>
            <a:r>
              <a:rPr lang="el-GR" dirty="0" smtClean="0"/>
              <a:t> κυανό (κυάνωση)</a:t>
            </a:r>
          </a:p>
          <a:p>
            <a:pPr lvl="1">
              <a:buFont typeface="Arial" pitchFamily="34" charset="0"/>
              <a:buChar char="•"/>
            </a:pPr>
            <a:r>
              <a:rPr lang="el-GR" dirty="0" smtClean="0"/>
              <a:t> ωχρό (αναιμία)</a:t>
            </a:r>
          </a:p>
          <a:p>
            <a:pPr lvl="1">
              <a:buFont typeface="Arial" pitchFamily="34" charset="0"/>
              <a:buChar char="•"/>
            </a:pPr>
            <a:r>
              <a:rPr lang="el-GR" dirty="0" smtClean="0"/>
              <a:t> κόκκινο (υπερερυθραιμία)</a:t>
            </a:r>
          </a:p>
        </p:txBody>
      </p:sp>
    </p:spTree>
    <p:extLst>
      <p:ext uri="{BB962C8B-B14F-4D97-AF65-F5344CB8AC3E}">
        <p14:creationId xmlns:p14="http://schemas.microsoft.com/office/powerpoint/2010/main" val="301211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 calcmode="lin" valueType="num">
                                      <p:cBhvr additive="base">
                                        <p:cTn id="7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4. </a:t>
            </a:r>
            <a:r>
              <a:rPr lang="el-GR" dirty="0" err="1" smtClean="0"/>
              <a:t>Αρχεγονα</a:t>
            </a:r>
            <a:r>
              <a:rPr lang="el-GR" dirty="0" smtClean="0"/>
              <a:t> </a:t>
            </a:r>
            <a:r>
              <a:rPr lang="el-GR" dirty="0" err="1" smtClean="0"/>
              <a:t>αντανακλαστικα</a:t>
            </a:r>
            <a:endParaRPr lang="el-GR" dirty="0"/>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Ø"/>
            </a:pPr>
            <a:r>
              <a:rPr lang="el-GR" dirty="0" smtClean="0"/>
              <a:t>Αντανακλαστικό </a:t>
            </a:r>
            <a:r>
              <a:rPr lang="en-US" dirty="0" smtClean="0"/>
              <a:t>Moro (</a:t>
            </a:r>
            <a:r>
              <a:rPr lang="el-GR" dirty="0" smtClean="0"/>
              <a:t>εναγκαλισμού)</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Αντανακλαστικό </a:t>
            </a:r>
            <a:r>
              <a:rPr lang="el-GR" dirty="0" smtClean="0"/>
              <a:t>σύλληψης</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Αντανακλαστικό θηλασμού</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Αντανακλαστικό αναζήτησης</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Αντανακλαστικό βάδισης</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Τονικό αντανακλαστικό του αυχένα</a:t>
            </a:r>
            <a:endParaRPr lang="el-GR" dirty="0"/>
          </a:p>
        </p:txBody>
      </p:sp>
    </p:spTree>
    <p:extLst>
      <p:ext uri="{BB962C8B-B14F-4D97-AF65-F5344CB8AC3E}">
        <p14:creationId xmlns:p14="http://schemas.microsoft.com/office/powerpoint/2010/main" val="343575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5205413" cy="1143000"/>
          </a:xfrm>
        </p:spPr>
        <p:txBody>
          <a:bodyPr/>
          <a:lstStyle/>
          <a:p>
            <a:pPr algn="ctr"/>
            <a:r>
              <a:rPr lang="el-GR" sz="34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Αντανακλαστικο</a:t>
            </a:r>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μ</a:t>
            </a:r>
            <a:r>
              <a:rPr lang="en-US" sz="34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oro</a:t>
            </a:r>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r>
            <a:b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sz="34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εναγκαλισμου</a:t>
            </a:r>
            <a:endParaRPr lang="el-GR" dirty="0"/>
          </a:p>
        </p:txBody>
      </p:sp>
      <p:sp>
        <p:nvSpPr>
          <p:cNvPr id="3" name="Θέση περιεχομένου 2"/>
          <p:cNvSpPr>
            <a:spLocks noGrp="1"/>
          </p:cNvSpPr>
          <p:nvPr>
            <p:ph sz="half" idx="1"/>
          </p:nvPr>
        </p:nvSpPr>
        <p:spPr>
          <a:xfrm>
            <a:off x="539552" y="1628800"/>
            <a:ext cx="3520440" cy="4781128"/>
          </a:xfrm>
        </p:spPr>
        <p:txBody>
          <a:bodyPr>
            <a:normAutofit fontScale="85000" lnSpcReduction="20000"/>
          </a:bodyPr>
          <a:lstStyle/>
          <a:p>
            <a:pPr>
              <a:buFont typeface="Wingdings" panose="05000000000000000000" pitchFamily="2" charset="2"/>
              <a:buChar char="Ø"/>
            </a:pPr>
            <a:r>
              <a:rPr lang="el-GR" sz="2400" dirty="0">
                <a:solidFill>
                  <a:prstClr val="black"/>
                </a:solidFill>
              </a:rPr>
              <a:t>Είναι η κίνηση των </a:t>
            </a:r>
            <a:r>
              <a:rPr lang="el-GR" sz="2400" dirty="0"/>
              <a:t>άκρων του νεογνού που μοιάζει με εναγκαλισμό, όταν αφήνουμε το κεφάλι να πέσει προς τα πίσω στην παλάμη μας ή όταν παράγεται ισχυρό ακουστικό ερέθισμα. </a:t>
            </a:r>
            <a:endParaRPr lang="el-GR" sz="2400" dirty="0" smtClean="0"/>
          </a:p>
          <a:p>
            <a:pPr>
              <a:buFont typeface="Wingdings" panose="05000000000000000000" pitchFamily="2" charset="2"/>
              <a:buChar char="Ø"/>
            </a:pPr>
            <a:r>
              <a:rPr lang="el-GR" sz="2400" dirty="0" smtClean="0"/>
              <a:t>Η </a:t>
            </a:r>
            <a:r>
              <a:rPr lang="el-GR" sz="2400" dirty="0"/>
              <a:t>κατάργησή του μετά την 28</a:t>
            </a:r>
            <a:r>
              <a:rPr lang="el-GR" sz="2400" baseline="30000" dirty="0"/>
              <a:t>η</a:t>
            </a:r>
            <a:r>
              <a:rPr lang="el-GR" sz="2400" dirty="0"/>
              <a:t> εβδομάδα κύησης υποδηλώνει  νευρολογική βλάβη του νεογνού. </a:t>
            </a:r>
            <a:endParaRPr lang="el-GR" sz="2400" dirty="0" smtClean="0"/>
          </a:p>
          <a:p>
            <a:pPr>
              <a:buFont typeface="Wingdings" panose="05000000000000000000" pitchFamily="2" charset="2"/>
              <a:buChar char="Ø"/>
            </a:pPr>
            <a:r>
              <a:rPr lang="el-GR" sz="2400" dirty="0" smtClean="0"/>
              <a:t>Η </a:t>
            </a:r>
            <a:r>
              <a:rPr lang="el-GR" sz="2400" dirty="0"/>
              <a:t>μονόπλευρη κατάργηση υποδηλώνει μαιευτική παράλυση του βραχιονίου </a:t>
            </a:r>
            <a:r>
              <a:rPr lang="el-GR" sz="2400" dirty="0" smtClean="0"/>
              <a:t>πλέγματος, κάταγμα </a:t>
            </a:r>
            <a:r>
              <a:rPr lang="el-GR" sz="2400" dirty="0"/>
              <a:t>κλειδός.</a:t>
            </a:r>
          </a:p>
          <a:p>
            <a:endParaRPr lang="el-G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7093" y="2195922"/>
            <a:ext cx="2517155" cy="235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00422"/>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58112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60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4978896" cy="1143000"/>
          </a:xfrm>
        </p:spPr>
        <p:txBody>
          <a:bodyPr>
            <a:normAutofit fontScale="90000"/>
          </a:bodyPr>
          <a:lstStyle/>
          <a:p>
            <a:pPr algn="ctr"/>
            <a:r>
              <a:rPr lang="el-GR" dirty="0" err="1" smtClean="0"/>
              <a:t>Αντανακλαστικο</a:t>
            </a:r>
            <a:r>
              <a:rPr lang="el-GR" dirty="0" smtClean="0"/>
              <a:t> </a:t>
            </a:r>
            <a:r>
              <a:rPr lang="el-GR" dirty="0" err="1" smtClean="0"/>
              <a:t>συλληψησ</a:t>
            </a:r>
            <a:r>
              <a:rPr lang="el-GR" dirty="0" smtClean="0"/>
              <a:t> Ή ΔΡΑΓΜΟΥ</a:t>
            </a:r>
            <a:endParaRPr lang="el-GR" dirty="0"/>
          </a:p>
        </p:txBody>
      </p:sp>
      <p:sp>
        <p:nvSpPr>
          <p:cNvPr id="3" name="Θέση περιεχομένου 2"/>
          <p:cNvSpPr>
            <a:spLocks noGrp="1"/>
          </p:cNvSpPr>
          <p:nvPr>
            <p:ph sz="half" idx="1"/>
          </p:nvPr>
        </p:nvSpPr>
        <p:spPr/>
        <p:txBody>
          <a:bodyPr>
            <a:normAutofit fontScale="92500" lnSpcReduction="10000"/>
          </a:bodyPr>
          <a:lstStyle/>
          <a:p>
            <a:pPr>
              <a:buFont typeface="Wingdings" panose="05000000000000000000" pitchFamily="2" charset="2"/>
              <a:buChar char="Ø"/>
            </a:pPr>
            <a:r>
              <a:rPr lang="en-US" dirty="0"/>
              <a:t>H</a:t>
            </a:r>
            <a:r>
              <a:rPr lang="el-GR" dirty="0"/>
              <a:t> ικανότητα που έχει το φυσιολογικό νεογνό να συλλαμβάνει με τα χέρια του, τα δάχτυλα (π.χ. δείκτες) του ατόμου που τα εξετάζει, ώστε να μπορεί να κρεμαστεί από αυτά σαν να κάνει μονόζυγο. </a:t>
            </a:r>
          </a:p>
          <a:p>
            <a:endParaRPr lang="el-G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3989647"/>
            <a:ext cx="3401863"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60648"/>
            <a:ext cx="2304256" cy="134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07097"/>
            <a:ext cx="3384376" cy="239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0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err="1" smtClean="0"/>
              <a:t>Αντανακλαστικο</a:t>
            </a:r>
            <a:r>
              <a:rPr lang="el-GR" dirty="0" smtClean="0"/>
              <a:t> </a:t>
            </a:r>
            <a:r>
              <a:rPr lang="el-GR" dirty="0" err="1" smtClean="0"/>
              <a:t>θηλασμου</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4285859" cy="326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83568" y="1844824"/>
            <a:ext cx="7416824" cy="1569660"/>
          </a:xfrm>
          <a:prstGeom prst="rect">
            <a:avLst/>
          </a:prstGeom>
        </p:spPr>
        <p:txBody>
          <a:bodyPr wrap="square">
            <a:spAutoFit/>
          </a:bodyPr>
          <a:lstStyle/>
          <a:p>
            <a:pPr marL="457200" indent="-457200">
              <a:spcBef>
                <a:spcPct val="20000"/>
              </a:spcBef>
              <a:buFont typeface="Wingdings" panose="05000000000000000000" pitchFamily="2" charset="2"/>
              <a:buChar char="Ø"/>
            </a:pPr>
            <a:r>
              <a:rPr lang="el-GR" sz="3200" dirty="0">
                <a:solidFill>
                  <a:prstClr val="black"/>
                </a:solidFill>
                <a:latin typeface="Calibri"/>
              </a:rPr>
              <a:t>Κινήσεις θηλασμού που κάνει το νεογνό όταν </a:t>
            </a:r>
            <a:r>
              <a:rPr lang="el-GR" sz="3200" dirty="0" smtClean="0">
                <a:solidFill>
                  <a:prstClr val="black"/>
                </a:solidFill>
                <a:latin typeface="Calibri"/>
              </a:rPr>
              <a:t>τοποθετήσουμε</a:t>
            </a:r>
            <a:r>
              <a:rPr lang="el-GR" sz="3200" dirty="0">
                <a:solidFill>
                  <a:prstClr val="black"/>
                </a:solidFill>
                <a:latin typeface="Calibri"/>
              </a:rPr>
              <a:t>  δάχτυλα του χεριού του στο στόμα.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437112"/>
            <a:ext cx="27527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32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err="1" smtClean="0"/>
              <a:t>Αντανακλαστικο</a:t>
            </a:r>
            <a:r>
              <a:rPr lang="el-GR" dirty="0" smtClean="0"/>
              <a:t> </a:t>
            </a:r>
            <a:r>
              <a:rPr lang="el-GR" dirty="0" err="1" smtClean="0"/>
              <a:t>αναζητησησ</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t>Είναι η κίνηση του κεφαλιού του νεογνού προς την πλευρά του ερεθίσματος όταν η θηλή του μαστού της μητέρας ακουμπάει το μάγουλο του νεογνού. </a:t>
            </a:r>
          </a:p>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40967"/>
            <a:ext cx="398145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78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Αντανακλαστικο</a:t>
            </a:r>
            <a:r>
              <a:rPr lang="el-GR" dirty="0" smtClean="0"/>
              <a:t> </a:t>
            </a:r>
            <a:r>
              <a:rPr lang="el-GR" dirty="0" err="1" smtClean="0"/>
              <a:t>βαδισησ</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t>Αυτόματες κινήσεις βάδισης των κάτω άκρων του νεογνού, όταν κρατάμε όρθιο το νεογνό από τις μασχάλες και ακουμπήσουμε τα πέλματά του σε σκληρή </a:t>
            </a:r>
            <a:r>
              <a:rPr lang="el-GR" dirty="0" smtClean="0"/>
              <a:t>επιφάνεια.</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012" y="3573016"/>
            <a:ext cx="385921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26552"/>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31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err="1" smtClean="0"/>
              <a:t>Τονικο</a:t>
            </a:r>
            <a:r>
              <a:rPr lang="el-GR" dirty="0" smtClean="0"/>
              <a:t> </a:t>
            </a:r>
            <a:r>
              <a:rPr lang="el-GR" dirty="0" err="1" smtClean="0"/>
              <a:t>αντανακλαστικο</a:t>
            </a:r>
            <a:r>
              <a:rPr lang="el-GR" dirty="0" smtClean="0"/>
              <a:t> </a:t>
            </a:r>
            <a:r>
              <a:rPr lang="el-GR" dirty="0" err="1" smtClean="0"/>
              <a:t>αυχενα</a:t>
            </a:r>
            <a:endParaRPr lang="el-GR" dirty="0"/>
          </a:p>
        </p:txBody>
      </p:sp>
      <p:sp>
        <p:nvSpPr>
          <p:cNvPr id="3" name="Θέση περιεχομένου 2"/>
          <p:cNvSpPr>
            <a:spLocks noGrp="1"/>
          </p:cNvSpPr>
          <p:nvPr>
            <p:ph idx="1"/>
          </p:nvPr>
        </p:nvSpPr>
        <p:spPr>
          <a:xfrm>
            <a:off x="457200" y="1609416"/>
            <a:ext cx="4114800" cy="4846320"/>
          </a:xfrm>
        </p:spPr>
        <p:txBody>
          <a:bodyPr>
            <a:normAutofit lnSpcReduction="10000"/>
          </a:bodyPr>
          <a:lstStyle/>
          <a:p>
            <a:pPr>
              <a:buFont typeface="Wingdings" panose="05000000000000000000" pitchFamily="2" charset="2"/>
              <a:buChar char="Ø"/>
            </a:pPr>
            <a:r>
              <a:rPr lang="el-GR" sz="2800" dirty="0"/>
              <a:t>Ενώ το νεογνό είναι ξαπλωμένο σε ύπτια θέση με το κεφάλι στη μέση γραμμή, στρέφουμε το κεφάλι προς τη μια πλευρά οπότε το νεογνό τεντώνει το σύστοιχο άνω και κάτω άκρο, ενώ ταυτόχρονα κάμπτει τα αντίθετα άκρα.</a:t>
            </a:r>
          </a:p>
          <a:p>
            <a:pPr>
              <a:buFont typeface="Wingdings" panose="05000000000000000000" pitchFamily="2" charset="2"/>
              <a:buChar char="Ø"/>
            </a:pP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888" y="2420888"/>
            <a:ext cx="434657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1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85786" y="2285992"/>
            <a:ext cx="7429552" cy="3416320"/>
          </a:xfrm>
          <a:prstGeom prst="rect">
            <a:avLst/>
          </a:prstGeom>
          <a:noFill/>
        </p:spPr>
        <p:txBody>
          <a:bodyPr wrap="square" rtlCol="0">
            <a:spAutoFit/>
          </a:bodyPr>
          <a:lstStyle/>
          <a:p>
            <a:pPr>
              <a:lnSpc>
                <a:spcPct val="200000"/>
              </a:lnSpc>
            </a:pPr>
            <a:r>
              <a:rPr lang="el-GR" dirty="0" smtClean="0">
                <a:solidFill>
                  <a:prstClr val="black"/>
                </a:solidFill>
              </a:rPr>
              <a:t>Η λήψη ιστορικού περιλαμβάνει:</a:t>
            </a:r>
          </a:p>
          <a:p>
            <a:pPr marL="342900" indent="-342900">
              <a:lnSpc>
                <a:spcPct val="200000"/>
              </a:lnSpc>
              <a:buFont typeface="+mj-lt"/>
              <a:buAutoNum type="alphaUcPeriod"/>
            </a:pPr>
            <a:r>
              <a:rPr lang="el-GR" b="1" dirty="0" smtClean="0">
                <a:solidFill>
                  <a:prstClr val="black"/>
                </a:solidFill>
              </a:rPr>
              <a:t> Ιστορικό μητέρας</a:t>
            </a:r>
          </a:p>
          <a:p>
            <a:pPr marL="342900" indent="-342900">
              <a:lnSpc>
                <a:spcPct val="200000"/>
              </a:lnSpc>
              <a:buFont typeface="+mj-lt"/>
              <a:buAutoNum type="alphaUcPeriod"/>
            </a:pPr>
            <a:r>
              <a:rPr lang="el-GR" b="1" dirty="0" smtClean="0">
                <a:solidFill>
                  <a:prstClr val="black"/>
                </a:solidFill>
              </a:rPr>
              <a:t> Μαιευτικό ιστορικό</a:t>
            </a:r>
          </a:p>
          <a:p>
            <a:pPr>
              <a:lnSpc>
                <a:spcPct val="200000"/>
              </a:lnSpc>
            </a:pPr>
            <a:r>
              <a:rPr lang="el-GR" b="1" dirty="0" smtClean="0">
                <a:solidFill>
                  <a:prstClr val="black"/>
                </a:solidFill>
              </a:rPr>
              <a:t>Γ.   Περιγεννητικό ιστορικό</a:t>
            </a:r>
          </a:p>
          <a:p>
            <a:pPr>
              <a:lnSpc>
                <a:spcPct val="200000"/>
              </a:lnSpc>
            </a:pPr>
            <a:r>
              <a:rPr lang="el-GR" b="1" dirty="0" smtClean="0">
                <a:solidFill>
                  <a:prstClr val="black"/>
                </a:solidFill>
              </a:rPr>
              <a:t>Δ.   Ιστορικό νεογνού</a:t>
            </a:r>
          </a:p>
          <a:p>
            <a:pPr>
              <a:lnSpc>
                <a:spcPct val="200000"/>
              </a:lnSpc>
              <a:buFont typeface="Wingdings" pitchFamily="2" charset="2"/>
              <a:buChar char="ü"/>
            </a:pPr>
            <a:endParaRPr lang="el-GR" dirty="0">
              <a:solidFill>
                <a:prstClr val="black"/>
              </a:solidFill>
            </a:endParaRPr>
          </a:p>
        </p:txBody>
      </p:sp>
      <p:sp>
        <p:nvSpPr>
          <p:cNvPr id="3" name="2 - TextBox"/>
          <p:cNvSpPr txBox="1"/>
          <p:nvPr/>
        </p:nvSpPr>
        <p:spPr>
          <a:xfrm>
            <a:off x="642910" y="785794"/>
            <a:ext cx="7500990" cy="1295868"/>
          </a:xfrm>
          <a:prstGeom prst="rect">
            <a:avLst/>
          </a:prstGeom>
          <a:noFill/>
        </p:spPr>
        <p:txBody>
          <a:bodyPr wrap="square" rtlCol="0">
            <a:spAutoFit/>
          </a:bodyPr>
          <a:lstStyle/>
          <a:p>
            <a:pPr algn="just">
              <a:lnSpc>
                <a:spcPct val="150000"/>
              </a:lnSpc>
            </a:pPr>
            <a:r>
              <a:rPr lang="el-GR" dirty="0" smtClean="0">
                <a:solidFill>
                  <a:prstClr val="black"/>
                </a:solidFill>
              </a:rPr>
              <a:t>Η λήψη ιστορικού νεογνού πρέπει να προηγείται της κλινικής εξέτασης, γιατί μπορεί να βοηθήσει στο να επικεντρώσει την προσοχή σε ορισμένα κυρίως σημεία κατά την εξέταση.</a:t>
            </a:r>
            <a:endParaRPr lang="el-GR" dirty="0">
              <a:solidFill>
                <a:prstClr val="black"/>
              </a:solidFill>
            </a:endParaRPr>
          </a:p>
        </p:txBody>
      </p:sp>
    </p:spTree>
    <p:extLst>
      <p:ext uri="{BB962C8B-B14F-4D97-AF65-F5344CB8AC3E}">
        <p14:creationId xmlns:p14="http://schemas.microsoft.com/office/powerpoint/2010/main" val="218602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39000" cy="804704"/>
          </a:xfrm>
        </p:spPr>
        <p:txBody>
          <a:bodyPr/>
          <a:lstStyle/>
          <a:p>
            <a:r>
              <a:rPr lang="en-US"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KN</a:t>
            </a:r>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 ΑΝΤΑΝΑΚΛΑΣΤΙΚΟ </a:t>
            </a:r>
            <a:r>
              <a:rPr lang="en-US"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BABINSKI</a:t>
            </a:r>
            <a:endParaRPr lang="el-GR" dirty="0"/>
          </a:p>
        </p:txBody>
      </p:sp>
      <p:sp>
        <p:nvSpPr>
          <p:cNvPr id="3" name="Θέση περιεχομένου 2"/>
          <p:cNvSpPr>
            <a:spLocks noGrp="1"/>
          </p:cNvSpPr>
          <p:nvPr>
            <p:ph idx="1"/>
          </p:nvPr>
        </p:nvSpPr>
        <p:spPr>
          <a:xfrm>
            <a:off x="179512" y="1196752"/>
            <a:ext cx="6048672" cy="5258984"/>
          </a:xfrm>
        </p:spPr>
        <p:txBody>
          <a:bodyPr>
            <a:normAutofit fontScale="77500" lnSpcReduction="20000"/>
          </a:bodyPr>
          <a:lstStyle/>
          <a:p>
            <a:r>
              <a:rPr lang="el-GR" dirty="0" smtClean="0"/>
              <a:t>Παθολογικό πελματιαίο αντανακλαστικό</a:t>
            </a:r>
            <a:endParaRPr lang="en-US" dirty="0" smtClean="0"/>
          </a:p>
          <a:p>
            <a:r>
              <a:rPr lang="el-GR" dirty="0">
                <a:sym typeface="Wingdings" panose="05000000000000000000" pitchFamily="2" charset="2"/>
              </a:rPr>
              <a:t>Ύπτια θέση με κάποιο αμβλύ αντικείμενο προκαλείται ερεθισμός του έξω χείλους του πέλματος από τη πτέρνα προς τα εμπρός </a:t>
            </a:r>
            <a:endParaRPr lang="el-GR" dirty="0" smtClean="0">
              <a:sym typeface="Wingdings" panose="05000000000000000000" pitchFamily="2" charset="2"/>
            </a:endParaRPr>
          </a:p>
          <a:p>
            <a:endParaRPr lang="el-GR" dirty="0">
              <a:sym typeface="Wingdings" panose="05000000000000000000" pitchFamily="2" charset="2"/>
            </a:endParaRPr>
          </a:p>
          <a:p>
            <a:r>
              <a:rPr lang="el-GR" dirty="0"/>
              <a:t>Φυσιολογική αντίδραση </a:t>
            </a:r>
            <a:r>
              <a:rPr lang="el-GR" dirty="0">
                <a:sym typeface="Wingdings" panose="05000000000000000000" pitchFamily="2" charset="2"/>
              </a:rPr>
              <a:t> κάμψη δακτύλων</a:t>
            </a:r>
          </a:p>
          <a:p>
            <a:endParaRPr lang="el-GR" dirty="0" smtClean="0"/>
          </a:p>
          <a:p>
            <a:r>
              <a:rPr lang="el-GR" dirty="0" smtClean="0"/>
              <a:t>Θετικό </a:t>
            </a:r>
            <a:r>
              <a:rPr lang="el-GR" dirty="0" smtClean="0">
                <a:sym typeface="Wingdings" panose="05000000000000000000" pitchFamily="2" charset="2"/>
              </a:rPr>
              <a:t> έκταση μεγάλου δακτύλου &amp; απαγωγή των υπολοίπων (διαχωρισμό σαν ριπίδιο των λοιπών δακτύλων μετά από ερεθισμό)</a:t>
            </a:r>
          </a:p>
          <a:p>
            <a:endParaRPr lang="el-GR" dirty="0">
              <a:sym typeface="Wingdings" panose="05000000000000000000" pitchFamily="2" charset="2"/>
            </a:endParaRPr>
          </a:p>
          <a:p>
            <a:r>
              <a:rPr lang="el-GR" dirty="0" smtClean="0">
                <a:sym typeface="Wingdings" panose="05000000000000000000" pitchFamily="2" charset="2"/>
              </a:rPr>
              <a:t>Νεογνά </a:t>
            </a:r>
            <a:r>
              <a:rPr lang="el-GR" dirty="0" smtClean="0">
                <a:sym typeface="Wingdings" panose="05000000000000000000" pitchFamily="2" charset="2"/>
              </a:rPr>
              <a:t>μερικών εβδομάδων  φυσιολογικά </a:t>
            </a:r>
            <a:r>
              <a:rPr lang="el-GR" dirty="0" smtClean="0">
                <a:sym typeface="Wingdings" panose="05000000000000000000" pitchFamily="2" charset="2"/>
              </a:rPr>
              <a:t>θετικό</a:t>
            </a:r>
          </a:p>
          <a:p>
            <a:endParaRPr lang="el-GR" dirty="0">
              <a:sym typeface="Wingdings" panose="05000000000000000000" pitchFamily="2" charset="2"/>
            </a:endParaRPr>
          </a:p>
          <a:p>
            <a:r>
              <a:rPr lang="el-GR" dirty="0"/>
              <a:t>ΘΕΤΙΚΟ: δείχνει συνδρομή του πυραμιδικού π.χ. βλάβη του νωτιαίου μυελού (ΚΝΣ</a:t>
            </a:r>
            <a:r>
              <a:rPr lang="el-GR" dirty="0" smtClean="0"/>
              <a:t>)</a:t>
            </a: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36912"/>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725144"/>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896" y="1414411"/>
            <a:ext cx="19018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36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fontScale="90000"/>
          </a:bodyPr>
          <a:lstStyle/>
          <a:p>
            <a:pPr marL="742950" indent="-742950">
              <a:buFont typeface="+mj-lt"/>
              <a:buAutoNum type="arabicPeriod" startAt="5"/>
            </a:pPr>
            <a:r>
              <a:rPr lang="el-GR" b="1" dirty="0" err="1" smtClean="0">
                <a:solidFill>
                  <a:schemeClr val="tx2">
                    <a:lumMod val="75000"/>
                  </a:schemeClr>
                </a:solidFill>
              </a:rPr>
              <a:t>Μετρηση</a:t>
            </a:r>
            <a:r>
              <a:rPr lang="el-GR" b="1" dirty="0" smtClean="0">
                <a:solidFill>
                  <a:schemeClr val="tx2">
                    <a:lumMod val="75000"/>
                  </a:schemeClr>
                </a:solidFill>
              </a:rPr>
              <a:t> </a:t>
            </a:r>
            <a:r>
              <a:rPr lang="el-GR" b="1" dirty="0" err="1" smtClean="0">
                <a:solidFill>
                  <a:schemeClr val="tx2">
                    <a:lumMod val="75000"/>
                  </a:schemeClr>
                </a:solidFill>
              </a:rPr>
              <a:t>βασικων</a:t>
            </a:r>
            <a:r>
              <a:rPr lang="el-GR" b="1" dirty="0" smtClean="0">
                <a:solidFill>
                  <a:schemeClr val="tx2">
                    <a:lumMod val="75000"/>
                  </a:schemeClr>
                </a:solidFill>
              </a:rPr>
              <a:t> </a:t>
            </a:r>
            <a:r>
              <a:rPr lang="el-GR" b="1" dirty="0" err="1" smtClean="0">
                <a:solidFill>
                  <a:schemeClr val="tx2">
                    <a:lumMod val="75000"/>
                  </a:schemeClr>
                </a:solidFill>
              </a:rPr>
              <a:t>παραμετρων</a:t>
            </a:r>
            <a:r>
              <a:rPr lang="el-GR" b="1" dirty="0" smtClean="0">
                <a:solidFill>
                  <a:srgbClr val="FF0000"/>
                </a:solidFill>
              </a:rPr>
              <a:t/>
            </a:r>
            <a:br>
              <a:rPr lang="el-GR" b="1" dirty="0" smtClean="0">
                <a:solidFill>
                  <a:srgbClr val="FF0000"/>
                </a:solidFill>
              </a:rPr>
            </a:br>
            <a:endParaRPr lang="el-GR" dirty="0"/>
          </a:p>
        </p:txBody>
      </p:sp>
      <p:sp>
        <p:nvSpPr>
          <p:cNvPr id="3" name="2 - Θέση περιεχομένου"/>
          <p:cNvSpPr>
            <a:spLocks noGrp="1"/>
          </p:cNvSpPr>
          <p:nvPr>
            <p:ph idx="1"/>
          </p:nvPr>
        </p:nvSpPr>
        <p:spPr>
          <a:xfrm>
            <a:off x="500034" y="908720"/>
            <a:ext cx="5286412" cy="1562998"/>
          </a:xfrm>
        </p:spPr>
        <p:txBody>
          <a:bodyPr>
            <a:normAutofit/>
          </a:bodyPr>
          <a:lstStyle/>
          <a:p>
            <a:r>
              <a:rPr lang="el-GR" sz="1600" dirty="0" smtClean="0"/>
              <a:t>ΒΣ: βάρος σώματος (2500-4000 γρ.)</a:t>
            </a:r>
          </a:p>
          <a:p>
            <a:r>
              <a:rPr lang="el-GR" sz="1600" dirty="0" smtClean="0"/>
              <a:t>ΜΣ: μήκος σώματος (48-55 </a:t>
            </a:r>
            <a:r>
              <a:rPr lang="en-US" sz="1600" dirty="0" smtClean="0"/>
              <a:t>cm)</a:t>
            </a:r>
          </a:p>
          <a:p>
            <a:r>
              <a:rPr lang="el-GR" sz="1600" dirty="0" smtClean="0"/>
              <a:t>ΠΚ:  περίμετρος κεφαλής (</a:t>
            </a:r>
            <a:r>
              <a:rPr lang="el-GR" sz="1200" dirty="0" smtClean="0"/>
              <a:t>33-37</a:t>
            </a:r>
            <a:r>
              <a:rPr lang="en-US" sz="1600" dirty="0" smtClean="0"/>
              <a:t>cm)</a:t>
            </a:r>
            <a:endParaRPr lang="el-GR" sz="1600" dirty="0" smtClean="0"/>
          </a:p>
        </p:txBody>
      </p:sp>
      <p:pic>
        <p:nvPicPr>
          <p:cNvPr id="30722" name="Picture 2"/>
          <p:cNvPicPr>
            <a:picLocks noChangeAspect="1" noChangeArrowheads="1"/>
          </p:cNvPicPr>
          <p:nvPr/>
        </p:nvPicPr>
        <p:blipFill>
          <a:blip r:embed="rId2"/>
          <a:srcRect/>
          <a:stretch>
            <a:fillRect/>
          </a:stretch>
        </p:blipFill>
        <p:spPr bwMode="auto">
          <a:xfrm>
            <a:off x="0" y="1985987"/>
            <a:ext cx="2786050" cy="4872037"/>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3071802" y="2076450"/>
            <a:ext cx="2571768" cy="478155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a:srcRect/>
          <a:stretch>
            <a:fillRect/>
          </a:stretch>
        </p:blipFill>
        <p:spPr bwMode="auto">
          <a:xfrm>
            <a:off x="5929354" y="2143116"/>
            <a:ext cx="3000364" cy="4429122"/>
          </a:xfrm>
          <a:prstGeom prst="rect">
            <a:avLst/>
          </a:prstGeom>
          <a:noFill/>
          <a:ln w="9525">
            <a:noFill/>
            <a:miter lim="800000"/>
            <a:headEnd/>
            <a:tailEnd/>
          </a:ln>
          <a:effectLst/>
        </p:spPr>
      </p:pic>
    </p:spTree>
    <p:extLst>
      <p:ext uri="{BB962C8B-B14F-4D97-AF65-F5344CB8AC3E}">
        <p14:creationId xmlns:p14="http://schemas.microsoft.com/office/powerpoint/2010/main" val="371328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7239000" cy="1584176"/>
          </a:xfrm>
        </p:spPr>
        <p:txBody>
          <a:bodyPr>
            <a:normAutofit fontScale="90000"/>
          </a:bodyPr>
          <a:lstStyle/>
          <a:p>
            <a:pPr marL="742950" indent="-742950" algn="ctr">
              <a:buFont typeface="+mj-lt"/>
              <a:buAutoNum type="arabicPeriod" startAt="6"/>
            </a:pPr>
            <a:r>
              <a:rPr lang="el-GR" b="1" dirty="0" smtClean="0">
                <a:solidFill>
                  <a:schemeClr val="tx2">
                    <a:lumMod val="75000"/>
                  </a:schemeClr>
                </a:solidFill>
              </a:rPr>
              <a:t>ΠΡΟΣΔΙΟΡΙΣΜΟΣ ΗΛΙΚΙΑΣ ΚΥΗΣΗΣ</a:t>
            </a:r>
            <a:br>
              <a:rPr lang="el-GR" b="1" dirty="0" smtClean="0">
                <a:solidFill>
                  <a:schemeClr val="tx2">
                    <a:lumMod val="75000"/>
                  </a:schemeClr>
                </a:solidFill>
              </a:rPr>
            </a:br>
            <a:endParaRPr lang="el-GR" dirty="0">
              <a:solidFill>
                <a:schemeClr val="tx2">
                  <a:lumMod val="75000"/>
                </a:schemeClr>
              </a:solidFill>
            </a:endParaRPr>
          </a:p>
        </p:txBody>
      </p:sp>
      <p:sp>
        <p:nvSpPr>
          <p:cNvPr id="3" name="2 - Θέση περιεχομένου"/>
          <p:cNvSpPr>
            <a:spLocks noGrp="1"/>
          </p:cNvSpPr>
          <p:nvPr>
            <p:ph idx="1"/>
          </p:nvPr>
        </p:nvSpPr>
        <p:spPr/>
        <p:txBody>
          <a:bodyPr>
            <a:normAutofit/>
          </a:bodyPr>
          <a:lstStyle/>
          <a:p>
            <a:pPr>
              <a:buNone/>
            </a:pPr>
            <a:r>
              <a:rPr lang="el-GR" dirty="0" smtClean="0"/>
              <a:t>Βασίζεται σε :</a:t>
            </a:r>
          </a:p>
          <a:p>
            <a:pPr>
              <a:buFont typeface="Wingdings" panose="05000000000000000000" pitchFamily="2" charset="2"/>
              <a:buChar char="Ø"/>
            </a:pPr>
            <a:r>
              <a:rPr lang="el-GR" dirty="0" smtClean="0"/>
              <a:t> Μορφολογικά σημεία:</a:t>
            </a:r>
            <a:endParaRPr lang="en-US" dirty="0" smtClean="0"/>
          </a:p>
          <a:p>
            <a:pPr lvl="1"/>
            <a:r>
              <a:rPr lang="en-US" dirty="0" smtClean="0"/>
              <a:t> </a:t>
            </a:r>
            <a:r>
              <a:rPr lang="el-GR" dirty="0" smtClean="0"/>
              <a:t>ύπαρξη ή μη χόνδρων στα πτερύγια των αυτιών</a:t>
            </a:r>
          </a:p>
          <a:p>
            <a:pPr lvl="1"/>
            <a:r>
              <a:rPr lang="el-GR" dirty="0" smtClean="0"/>
              <a:t> ύπαρξη ή μη μαζικού αδένα κάτω από τη θηλή των μαστών</a:t>
            </a:r>
          </a:p>
          <a:p>
            <a:pPr lvl="1"/>
            <a:r>
              <a:rPr lang="el-GR" dirty="0" smtClean="0"/>
              <a:t> ύπαρξη ή μη άλλων γραμμώσεων του δέρματος στα πέλματα</a:t>
            </a:r>
          </a:p>
          <a:p>
            <a:pPr lvl="1"/>
            <a:r>
              <a:rPr lang="el-GR" dirty="0" smtClean="0"/>
              <a:t>Αγόρια: κάθοδος ή μη των όρχεων στο όσχεο</a:t>
            </a:r>
          </a:p>
          <a:p>
            <a:pPr lvl="1"/>
            <a:r>
              <a:rPr lang="el-GR" dirty="0" smtClean="0"/>
              <a:t>Κορίτσια: προβάλλοντα ή μη μικρά χείλη</a:t>
            </a:r>
          </a:p>
          <a:p>
            <a:pPr lvl="1"/>
            <a:endParaRPr lang="el-GR" dirty="0" smtClean="0"/>
          </a:p>
          <a:p>
            <a:pPr>
              <a:buFont typeface="Wingdings" panose="05000000000000000000" pitchFamily="2" charset="2"/>
              <a:buChar char="Ø"/>
            </a:pPr>
            <a:r>
              <a:rPr lang="el-GR" dirty="0" smtClean="0"/>
              <a:t> Νευρολογικά σημεία: (βαθμολογία </a:t>
            </a:r>
            <a:r>
              <a:rPr lang="en-US" dirty="0" smtClean="0"/>
              <a:t>Dubowitz)</a:t>
            </a:r>
          </a:p>
          <a:p>
            <a:pPr>
              <a:buNone/>
            </a:pPr>
            <a:endParaRPr lang="el-GR" dirty="0"/>
          </a:p>
        </p:txBody>
      </p:sp>
    </p:spTree>
    <p:extLst>
      <p:ext uri="{BB962C8B-B14F-4D97-AF65-F5344CB8AC3E}">
        <p14:creationId xmlns:p14="http://schemas.microsoft.com/office/powerpoint/2010/main" val="82011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732696"/>
          </a:xfrm>
        </p:spPr>
        <p:txBody>
          <a:bodyPr/>
          <a:lstStyle/>
          <a:p>
            <a:r>
              <a:rPr lang="el-GR" dirty="0" smtClean="0"/>
              <a:t>ΒΑΘΜΟΛΟΓΙΑ </a:t>
            </a:r>
            <a:r>
              <a:rPr lang="en-US" dirty="0" smtClean="0"/>
              <a:t>DUBOWITZ</a:t>
            </a:r>
            <a:endParaRPr lang="el-GR" dirty="0"/>
          </a:p>
        </p:txBody>
      </p:sp>
      <p:pic>
        <p:nvPicPr>
          <p:cNvPr id="31746" name="Picture 2" descr="http://i708.photobucket.com/albums/ww82/dgr8josef/Ballard-dubowitz-1.gif"/>
          <p:cNvPicPr>
            <a:picLocks noChangeAspect="1" noChangeArrowheads="1"/>
          </p:cNvPicPr>
          <p:nvPr/>
        </p:nvPicPr>
        <p:blipFill>
          <a:blip r:embed="rId2"/>
          <a:srcRect/>
          <a:stretch>
            <a:fillRect/>
          </a:stretch>
        </p:blipFill>
        <p:spPr bwMode="auto">
          <a:xfrm>
            <a:off x="214313" y="1052736"/>
            <a:ext cx="6286513" cy="4857785"/>
          </a:xfrm>
          <a:prstGeom prst="rect">
            <a:avLst/>
          </a:prstGeom>
          <a:noFill/>
        </p:spPr>
      </p:pic>
      <p:graphicFrame>
        <p:nvGraphicFramePr>
          <p:cNvPr id="5" name="4 - Πίνακας"/>
          <p:cNvGraphicFramePr>
            <a:graphicFrameLocks noGrp="1"/>
          </p:cNvGraphicFramePr>
          <p:nvPr>
            <p:extLst>
              <p:ext uri="{D42A27DB-BD31-4B8C-83A1-F6EECF244321}">
                <p14:modId xmlns:p14="http://schemas.microsoft.com/office/powerpoint/2010/main" val="939137323"/>
              </p:ext>
            </p:extLst>
          </p:nvPr>
        </p:nvGraphicFramePr>
        <p:xfrm>
          <a:off x="6626905" y="1052736"/>
          <a:ext cx="2119306" cy="4857791"/>
        </p:xfrm>
        <a:graphic>
          <a:graphicData uri="http://schemas.openxmlformats.org/drawingml/2006/table">
            <a:tbl>
              <a:tblPr>
                <a:tableStyleId>{8A107856-5554-42FB-B03E-39F5DBC370BA}</a:tableStyleId>
              </a:tblPr>
              <a:tblGrid>
                <a:gridCol w="1059653"/>
                <a:gridCol w="1059653"/>
              </a:tblGrid>
              <a:tr h="794212">
                <a:tc>
                  <a:txBody>
                    <a:bodyPr/>
                    <a:lstStyle/>
                    <a:p>
                      <a:pPr algn="ctr">
                        <a:spcAft>
                          <a:spcPts val="0"/>
                        </a:spcAft>
                      </a:pPr>
                      <a:r>
                        <a:rPr lang="el-GR" sz="1200" b="1" dirty="0" smtClean="0"/>
                        <a:t>ΣΥΝΟΛΙΚΗ</a:t>
                      </a:r>
                      <a:r>
                        <a:rPr lang="el-GR" sz="1200" b="1" baseline="0" dirty="0" smtClean="0"/>
                        <a:t> ΒΑΘΜΟΛΟΓΙΑ</a:t>
                      </a:r>
                      <a:endParaRPr lang="el-GR" sz="1200" b="1" dirty="0">
                        <a:latin typeface="Times New Roman"/>
                        <a:ea typeface="Times New Roman"/>
                        <a:cs typeface="Times New Roman"/>
                      </a:endParaRPr>
                    </a:p>
                  </a:txBody>
                  <a:tcPr marL="9525" marR="9525" marT="9525" marB="9525"/>
                </a:tc>
                <a:tc>
                  <a:txBody>
                    <a:bodyPr/>
                    <a:lstStyle/>
                    <a:p>
                      <a:pPr algn="ctr">
                        <a:spcAft>
                          <a:spcPts val="0"/>
                        </a:spcAft>
                      </a:pPr>
                      <a:r>
                        <a:rPr lang="el-GR" sz="1200" b="1" dirty="0" smtClean="0"/>
                        <a:t>ΕΒΔΟΜΑΔΑ ΚΥΗΣΗΣ</a:t>
                      </a:r>
                      <a:endParaRPr lang="el-GR" sz="1200" b="1"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-10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20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22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24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26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10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28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15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30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20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32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25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34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30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36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35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38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40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40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45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42 </a:t>
                      </a:r>
                      <a:endParaRPr lang="el-GR" sz="1200" dirty="0">
                        <a:latin typeface="Times New Roman"/>
                        <a:ea typeface="Times New Roman"/>
                        <a:cs typeface="Times New Roman"/>
                      </a:endParaRPr>
                    </a:p>
                  </a:txBody>
                  <a:tcPr marL="9525" marR="9525" marT="9525" marB="9525"/>
                </a:tc>
              </a:tr>
              <a:tr h="312583">
                <a:tc>
                  <a:txBody>
                    <a:bodyPr/>
                    <a:lstStyle/>
                    <a:p>
                      <a:pPr algn="ctr">
                        <a:spcAft>
                          <a:spcPts val="0"/>
                        </a:spcAft>
                      </a:pPr>
                      <a:r>
                        <a:rPr lang="en-US" sz="1200" dirty="0"/>
                        <a:t>50 </a:t>
                      </a:r>
                      <a:endParaRPr lang="el-GR" sz="1200" dirty="0">
                        <a:latin typeface="Times New Roman"/>
                        <a:ea typeface="Times New Roman"/>
                        <a:cs typeface="Times New Roman"/>
                      </a:endParaRPr>
                    </a:p>
                  </a:txBody>
                  <a:tcPr marL="9525" marR="9525" marT="9525" marB="9525"/>
                </a:tc>
                <a:tc>
                  <a:txBody>
                    <a:bodyPr/>
                    <a:lstStyle/>
                    <a:p>
                      <a:pPr algn="ctr">
                        <a:spcAft>
                          <a:spcPts val="0"/>
                        </a:spcAft>
                      </a:pPr>
                      <a:r>
                        <a:rPr lang="en-US" sz="1200" dirty="0"/>
                        <a:t>44 </a:t>
                      </a:r>
                      <a:endParaRPr lang="el-GR" sz="1200" dirty="0">
                        <a:latin typeface="Times New Roman"/>
                        <a:ea typeface="Times New Roman"/>
                        <a:cs typeface="Times New Roman"/>
                      </a:endParaRPr>
                    </a:p>
                  </a:txBody>
                  <a:tcPr marL="9525" marR="9525" marT="9525" marB="9525"/>
                </a:tc>
              </a:tr>
            </a:tbl>
          </a:graphicData>
        </a:graphic>
      </p:graphicFrame>
      <p:sp>
        <p:nvSpPr>
          <p:cNvPr id="3" name="Ορθογώνιο 2"/>
          <p:cNvSpPr/>
          <p:nvPr/>
        </p:nvSpPr>
        <p:spPr>
          <a:xfrm>
            <a:off x="251520" y="5980837"/>
            <a:ext cx="7200800" cy="923330"/>
          </a:xfrm>
          <a:prstGeom prst="rect">
            <a:avLst/>
          </a:prstGeom>
        </p:spPr>
        <p:txBody>
          <a:bodyPr wrap="square">
            <a:spAutoFit/>
          </a:bodyPr>
          <a:lstStyle/>
          <a:p>
            <a:r>
              <a:rPr lang="en-US" sz="1200" dirty="0">
                <a:hlinkClick r:id="rId3"/>
              </a:rPr>
              <a:t>https://</a:t>
            </a:r>
            <a:r>
              <a:rPr lang="en-US" sz="1200" dirty="0" smtClean="0">
                <a:hlinkClick r:id="rId3"/>
              </a:rPr>
              <a:t>www.youtube.com/watch?v=GNqzV7LuFGE</a:t>
            </a:r>
            <a:endParaRPr lang="el-GR" sz="1200" dirty="0" smtClean="0"/>
          </a:p>
          <a:p>
            <a:r>
              <a:rPr lang="en-US" sz="1200" dirty="0" smtClean="0">
                <a:hlinkClick r:id="rId4"/>
              </a:rPr>
              <a:t>https</a:t>
            </a:r>
            <a:r>
              <a:rPr lang="en-US" sz="1200" dirty="0">
                <a:hlinkClick r:id="rId4"/>
              </a:rPr>
              <a:t>://</a:t>
            </a:r>
            <a:r>
              <a:rPr lang="en-US" sz="1200" dirty="0" smtClean="0">
                <a:hlinkClick r:id="rId4"/>
              </a:rPr>
              <a:t>www.bing.com/videos/search?q=dubowitz+test&amp;docid=608055708947318465&amp;mid=65FDA3A8961BE97B5DDE65FDA3A8961BE97B5DDE&amp;view=detail&amp;FORM=VIRE</a:t>
            </a:r>
            <a:endParaRPr lang="el-GR" sz="1200" dirty="0" smtClean="0"/>
          </a:p>
          <a:p>
            <a:endParaRPr lang="el-GR" dirty="0"/>
          </a:p>
        </p:txBody>
      </p:sp>
    </p:spTree>
    <p:extLst>
      <p:ext uri="{BB962C8B-B14F-4D97-AF65-F5344CB8AC3E}">
        <p14:creationId xmlns:p14="http://schemas.microsoft.com/office/powerpoint/2010/main" val="225643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199" y="1089027"/>
            <a:ext cx="4178022" cy="5268931"/>
          </a:xfrm>
        </p:spPr>
        <p:txBody>
          <a:bodyPr>
            <a:normAutofit fontScale="77500" lnSpcReduction="20000"/>
          </a:bodyPr>
          <a:lstStyle/>
          <a:p>
            <a:pPr>
              <a:buFont typeface="Wingdings" panose="05000000000000000000" pitchFamily="2" charset="2"/>
              <a:buChar char="Ø"/>
            </a:pPr>
            <a:r>
              <a:rPr lang="el-GR" b="1" dirty="0" smtClean="0"/>
              <a:t> Κυκλοφορικό</a:t>
            </a:r>
          </a:p>
          <a:p>
            <a:pPr lvl="1"/>
            <a:r>
              <a:rPr lang="el-GR" dirty="0" smtClean="0"/>
              <a:t> φυσήματα </a:t>
            </a:r>
          </a:p>
          <a:p>
            <a:pPr lvl="1"/>
            <a:r>
              <a:rPr lang="el-GR" dirty="0" smtClean="0"/>
              <a:t> ταχυκαρδία </a:t>
            </a:r>
          </a:p>
          <a:p>
            <a:pPr lvl="1"/>
            <a:r>
              <a:rPr lang="el-GR" dirty="0" smtClean="0"/>
              <a:t> βραδυκαρδία</a:t>
            </a:r>
          </a:p>
          <a:p>
            <a:pPr lvl="1"/>
            <a:r>
              <a:rPr lang="el-GR" dirty="0" smtClean="0"/>
              <a:t> αρρυθμία</a:t>
            </a:r>
          </a:p>
          <a:p>
            <a:pPr>
              <a:buFont typeface="Wingdings" panose="05000000000000000000" pitchFamily="2" charset="2"/>
              <a:buChar char="Ø"/>
            </a:pPr>
            <a:r>
              <a:rPr lang="el-GR" b="1" dirty="0" smtClean="0"/>
              <a:t>Αναπνευστικό </a:t>
            </a:r>
          </a:p>
          <a:p>
            <a:pPr lvl="1"/>
            <a:r>
              <a:rPr lang="el-GR" dirty="0" smtClean="0"/>
              <a:t> ταχύπνοια</a:t>
            </a:r>
          </a:p>
          <a:p>
            <a:pPr lvl="1"/>
            <a:r>
              <a:rPr lang="el-GR" dirty="0" smtClean="0"/>
              <a:t> άπνοια</a:t>
            </a:r>
          </a:p>
          <a:p>
            <a:pPr lvl="1"/>
            <a:r>
              <a:rPr lang="el-GR" dirty="0" smtClean="0"/>
              <a:t> εισολκές</a:t>
            </a:r>
          </a:p>
          <a:p>
            <a:pPr lvl="1"/>
            <a:r>
              <a:rPr lang="el-GR" dirty="0" smtClean="0"/>
              <a:t> αναπνευστικό ψιθύρισμα</a:t>
            </a:r>
          </a:p>
          <a:p>
            <a:pPr>
              <a:buFont typeface="Wingdings" panose="05000000000000000000" pitchFamily="2" charset="2"/>
              <a:buChar char="Ø"/>
            </a:pPr>
            <a:r>
              <a:rPr lang="el-GR" b="1" dirty="0" smtClean="0"/>
              <a:t> Γαστρεντερικό</a:t>
            </a:r>
          </a:p>
          <a:p>
            <a:pPr lvl="1"/>
            <a:r>
              <a:rPr lang="el-GR" dirty="0" smtClean="0"/>
              <a:t> υπερωιοσχιστία</a:t>
            </a:r>
          </a:p>
          <a:p>
            <a:pPr lvl="1"/>
            <a:r>
              <a:rPr lang="el-GR" dirty="0" smtClean="0"/>
              <a:t> σιελόρροια</a:t>
            </a:r>
          </a:p>
          <a:p>
            <a:pPr lvl="1"/>
            <a:r>
              <a:rPr lang="el-GR" dirty="0" smtClean="0"/>
              <a:t> μετεωρισμός κοιλίας</a:t>
            </a:r>
          </a:p>
          <a:p>
            <a:pPr lvl="1"/>
            <a:r>
              <a:rPr lang="el-GR" dirty="0" smtClean="0"/>
              <a:t> ατρησία πρωκτού</a:t>
            </a:r>
          </a:p>
          <a:p>
            <a:pPr lvl="1"/>
            <a:r>
              <a:rPr lang="el-GR" dirty="0" smtClean="0"/>
              <a:t> αφυδάτωση</a:t>
            </a:r>
          </a:p>
          <a:p>
            <a:pPr lvl="1"/>
            <a:r>
              <a:rPr lang="el-GR" dirty="0" smtClean="0"/>
              <a:t> ηπατομεγαλία</a:t>
            </a:r>
          </a:p>
          <a:p>
            <a:endParaRPr lang="el-GR" dirty="0"/>
          </a:p>
        </p:txBody>
      </p:sp>
      <p:sp>
        <p:nvSpPr>
          <p:cNvPr id="4" name="3 - Θέση περιεχομένου"/>
          <p:cNvSpPr>
            <a:spLocks noGrp="1"/>
          </p:cNvSpPr>
          <p:nvPr>
            <p:ph sz="half" idx="2"/>
          </p:nvPr>
        </p:nvSpPr>
        <p:spPr>
          <a:xfrm>
            <a:off x="3995936" y="1268760"/>
            <a:ext cx="4281518" cy="5268931"/>
          </a:xfrm>
        </p:spPr>
        <p:txBody>
          <a:bodyPr>
            <a:normAutofit fontScale="77500" lnSpcReduction="20000"/>
          </a:bodyPr>
          <a:lstStyle/>
          <a:p>
            <a:pPr>
              <a:buFont typeface="Wingdings" panose="05000000000000000000" pitchFamily="2" charset="2"/>
              <a:buChar char="Ø"/>
            </a:pPr>
            <a:r>
              <a:rPr lang="el-GR" dirty="0" smtClean="0"/>
              <a:t> </a:t>
            </a:r>
            <a:r>
              <a:rPr lang="el-GR" b="1" dirty="0"/>
              <a:t>Α</a:t>
            </a:r>
            <a:r>
              <a:rPr lang="el-GR" b="1" dirty="0" smtClean="0"/>
              <a:t>ιμοποιητικό</a:t>
            </a:r>
          </a:p>
          <a:p>
            <a:pPr lvl="1"/>
            <a:r>
              <a:rPr lang="el-GR" dirty="0" smtClean="0"/>
              <a:t> αναιμία</a:t>
            </a:r>
          </a:p>
          <a:p>
            <a:pPr lvl="1"/>
            <a:r>
              <a:rPr lang="el-GR" dirty="0" smtClean="0"/>
              <a:t> υπερερυθραιμία</a:t>
            </a:r>
          </a:p>
          <a:p>
            <a:pPr lvl="1"/>
            <a:r>
              <a:rPr lang="el-GR" dirty="0" smtClean="0"/>
              <a:t> ίκτερος</a:t>
            </a:r>
          </a:p>
          <a:p>
            <a:pPr lvl="1"/>
            <a:r>
              <a:rPr lang="el-GR" dirty="0" smtClean="0"/>
              <a:t> πετέχειες </a:t>
            </a:r>
          </a:p>
          <a:p>
            <a:pPr lvl="1"/>
            <a:r>
              <a:rPr lang="el-GR" dirty="0" smtClean="0"/>
              <a:t> εκχυμώσεις</a:t>
            </a:r>
          </a:p>
          <a:p>
            <a:pPr>
              <a:buFont typeface="Wingdings" panose="05000000000000000000" pitchFamily="2" charset="2"/>
              <a:buChar char="Ø"/>
            </a:pPr>
            <a:r>
              <a:rPr lang="el-GR" dirty="0" smtClean="0"/>
              <a:t> Ε</a:t>
            </a:r>
            <a:r>
              <a:rPr lang="el-GR" b="1" dirty="0" smtClean="0"/>
              <a:t>ρειστικό</a:t>
            </a:r>
          </a:p>
          <a:p>
            <a:pPr lvl="1"/>
            <a:r>
              <a:rPr lang="el-GR" dirty="0" smtClean="0"/>
              <a:t> ψηλάφηση πηγών &amp; ραφών (υδροκέφαλος, πρώιμη συνοστέωση)</a:t>
            </a:r>
          </a:p>
          <a:p>
            <a:pPr lvl="1"/>
            <a:r>
              <a:rPr lang="el-GR" dirty="0" smtClean="0"/>
              <a:t> ψηλάφηση σπονδυλικής στήλης </a:t>
            </a:r>
            <a:r>
              <a:rPr lang="en-US" dirty="0" smtClean="0"/>
              <a:t> </a:t>
            </a:r>
            <a:r>
              <a:rPr lang="el-GR" dirty="0" smtClean="0"/>
              <a:t>(ραχιοσχιστία)</a:t>
            </a:r>
          </a:p>
          <a:p>
            <a:pPr lvl="1"/>
            <a:r>
              <a:rPr lang="el-GR" dirty="0" smtClean="0"/>
              <a:t>  σημείο </a:t>
            </a:r>
            <a:r>
              <a:rPr lang="en-US" dirty="0" smtClean="0"/>
              <a:t>Ortolani (</a:t>
            </a:r>
            <a:r>
              <a:rPr lang="el-GR" dirty="0" smtClean="0"/>
              <a:t>συγγενές εξάρθρημα ισχίου)</a:t>
            </a:r>
          </a:p>
          <a:p>
            <a:endParaRPr lang="el-GR" dirty="0"/>
          </a:p>
        </p:txBody>
      </p:sp>
      <p:sp>
        <p:nvSpPr>
          <p:cNvPr id="5" name="1 - Τίτλος"/>
          <p:cNvSpPr>
            <a:spLocks noGrp="1"/>
          </p:cNvSpPr>
          <p:nvPr>
            <p:ph type="title"/>
          </p:nvPr>
        </p:nvSpPr>
        <p:spPr/>
        <p:txBody>
          <a:bodyPr>
            <a:normAutofit fontScale="90000"/>
          </a:bodyPr>
          <a:lstStyle/>
          <a:p>
            <a:pPr marL="742950" indent="-742950">
              <a:buFont typeface="+mj-lt"/>
              <a:buAutoNum type="arabicPeriod" startAt="7"/>
            </a:pPr>
            <a:r>
              <a:rPr lang="el-GR" b="1" dirty="0" smtClean="0">
                <a:solidFill>
                  <a:schemeClr val="tx2">
                    <a:lumMod val="75000"/>
                  </a:schemeClr>
                </a:solidFill>
              </a:rPr>
              <a:t>ΕΞΕΤΑΣΗ ΚΑΤΑ ΣΥΣΤΗΜΑΤΑ</a:t>
            </a:r>
            <a:br>
              <a:rPr lang="el-GR" b="1" dirty="0" smtClean="0">
                <a:solidFill>
                  <a:schemeClr val="tx2">
                    <a:lumMod val="75000"/>
                  </a:schemeClr>
                </a:solidFill>
              </a:rPr>
            </a:br>
            <a:endParaRPr lang="el-GR" dirty="0">
              <a:solidFill>
                <a:schemeClr val="tx2">
                  <a:lumMod val="75000"/>
                </a:schemeClr>
              </a:solidFill>
            </a:endParaRPr>
          </a:p>
        </p:txBody>
      </p:sp>
    </p:spTree>
    <p:extLst>
      <p:ext uri="{BB962C8B-B14F-4D97-AF65-F5344CB8AC3E}">
        <p14:creationId xmlns:p14="http://schemas.microsoft.com/office/powerpoint/2010/main" val="347793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additive="base">
                                        <p:cTn id="7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 calcmode="lin" valueType="num">
                                      <p:cBhvr additive="base">
                                        <p:cTn id="8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
                                            <p:txEl>
                                              <p:pRg st="1" end="1"/>
                                            </p:txEl>
                                          </p:spTgt>
                                        </p:tgtEl>
                                        <p:attrNameLst>
                                          <p:attrName>style.visibility</p:attrName>
                                        </p:attrNameLst>
                                      </p:cBhvr>
                                      <p:to>
                                        <p:strVal val="visible"/>
                                      </p:to>
                                    </p:set>
                                    <p:anim calcmode="lin" valueType="num">
                                      <p:cBhvr additive="base">
                                        <p:cTn id="8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 calcmode="lin" valueType="num">
                                      <p:cBhvr additive="base">
                                        <p:cTn id="8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anim calcmode="lin" valueType="num">
                                      <p:cBhvr additive="base">
                                        <p:cTn id="9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 calcmode="lin" valueType="num">
                                      <p:cBhvr additive="base">
                                        <p:cTn id="9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
                                            <p:txEl>
                                              <p:pRg st="5" end="5"/>
                                            </p:txEl>
                                          </p:spTgt>
                                        </p:tgtEl>
                                        <p:attrNameLst>
                                          <p:attrName>style.visibility</p:attrName>
                                        </p:attrNameLst>
                                      </p:cBhvr>
                                      <p:to>
                                        <p:strVal val="visible"/>
                                      </p:to>
                                    </p:set>
                                    <p:anim calcmode="lin" valueType="num">
                                      <p:cBhvr additive="base">
                                        <p:cTn id="10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xEl>
                                              <p:pRg st="6" end="6"/>
                                            </p:txEl>
                                          </p:spTgt>
                                        </p:tgtEl>
                                        <p:attrNameLst>
                                          <p:attrName>style.visibility</p:attrName>
                                        </p:attrNameLst>
                                      </p:cBhvr>
                                      <p:to>
                                        <p:strVal val="visible"/>
                                      </p:to>
                                    </p:set>
                                    <p:anim calcmode="lin" valueType="num">
                                      <p:cBhvr additive="base">
                                        <p:cTn id="10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
                                            <p:txEl>
                                              <p:pRg st="7" end="7"/>
                                            </p:txEl>
                                          </p:spTgt>
                                        </p:tgtEl>
                                        <p:attrNameLst>
                                          <p:attrName>style.visibility</p:attrName>
                                        </p:attrNameLst>
                                      </p:cBhvr>
                                      <p:to>
                                        <p:strVal val="visible"/>
                                      </p:to>
                                    </p:set>
                                    <p:anim calcmode="lin" valueType="num">
                                      <p:cBhvr additive="base">
                                        <p:cTn id="1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 calcmode="lin" valueType="num">
                                      <p:cBhvr additive="base">
                                        <p:cTn id="1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
                                            <p:txEl>
                                              <p:pRg st="9" end="9"/>
                                            </p:txEl>
                                          </p:spTgt>
                                        </p:tgtEl>
                                        <p:attrNameLst>
                                          <p:attrName>style.visibility</p:attrName>
                                        </p:attrNameLst>
                                      </p:cBhvr>
                                      <p:to>
                                        <p:strVal val="visible"/>
                                      </p:to>
                                    </p:set>
                                    <p:anim calcmode="lin" valueType="num">
                                      <p:cBhvr additive="base">
                                        <p:cTn id="1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lstStyle/>
          <a:p>
            <a:r>
              <a:rPr lang="el-GR" dirty="0" smtClean="0"/>
              <a:t>Σπουδαιότερη εξέταση</a:t>
            </a:r>
          </a:p>
          <a:p>
            <a:r>
              <a:rPr lang="el-GR" dirty="0" smtClean="0"/>
              <a:t>Αποκαλύπτει περισσότερες ανωμαλίες</a:t>
            </a:r>
          </a:p>
          <a:p>
            <a:endParaRPr lang="el-GR" dirty="0"/>
          </a:p>
          <a:p>
            <a:r>
              <a:rPr lang="el-GR" dirty="0" smtClean="0"/>
              <a:t>Πρώτα εξετάζονται </a:t>
            </a:r>
          </a:p>
          <a:p>
            <a:pPr lvl="1"/>
            <a:r>
              <a:rPr lang="el-GR" dirty="0" smtClean="0"/>
              <a:t>Ζωτικά </a:t>
            </a:r>
            <a:r>
              <a:rPr lang="el-GR" dirty="0"/>
              <a:t>σημεία και ταυτόχρονα</a:t>
            </a:r>
          </a:p>
          <a:p>
            <a:pPr lvl="1"/>
            <a:r>
              <a:rPr lang="el-GR" dirty="0"/>
              <a:t>Ελέγχεται η ύπαρξη συγγενών ανωμαλιών</a:t>
            </a:r>
          </a:p>
          <a:p>
            <a:endParaRPr lang="el-GR" dirty="0" smtClean="0"/>
          </a:p>
          <a:p>
            <a:r>
              <a:rPr lang="el-GR" dirty="0" smtClean="0"/>
              <a:t>Καθορισμός ηλικίας κύησης</a:t>
            </a:r>
          </a:p>
          <a:p>
            <a:pPr lvl="1"/>
            <a:r>
              <a:rPr lang="el-GR" dirty="0" smtClean="0"/>
              <a:t>Πρόωρο, τελειόμηνο, υπερώριμο </a:t>
            </a:r>
            <a:r>
              <a:rPr lang="el-GR" dirty="0" smtClean="0">
                <a:sym typeface="Wingdings" panose="05000000000000000000" pitchFamily="2" charset="2"/>
              </a:rPr>
              <a:t> σημαντική μεταβλητή στην κλινική εξέταση</a:t>
            </a:r>
            <a:endParaRPr lang="el-GR" dirty="0" smtClean="0"/>
          </a:p>
          <a:p>
            <a:pPr lvl="1"/>
            <a:endParaRPr lang="el-GR" dirty="0"/>
          </a:p>
        </p:txBody>
      </p:sp>
    </p:spTree>
    <p:extLst>
      <p:ext uri="{BB962C8B-B14F-4D97-AF65-F5344CB8AC3E}">
        <p14:creationId xmlns:p14="http://schemas.microsoft.com/office/powerpoint/2010/main" val="354822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a:t>
            </a:r>
          </a:p>
          <a:p>
            <a:pPr marL="514350" indent="-514350">
              <a:buFont typeface="+mj-lt"/>
              <a:buAutoNum type="arabicPeriod"/>
            </a:pPr>
            <a:r>
              <a:rPr lang="el-GR" dirty="0" smtClean="0"/>
              <a:t>Μέτρηση βάρους  &amp; μήκους σώματος &amp; περιμέτρου κεφαλής </a:t>
            </a:r>
          </a:p>
          <a:p>
            <a:pPr marL="514350" indent="-514350">
              <a:buFont typeface="+mj-lt"/>
              <a:buAutoNum type="arabicPeriod"/>
            </a:pPr>
            <a:endParaRPr lang="el-GR" dirty="0"/>
          </a:p>
        </p:txBody>
      </p:sp>
    </p:spTree>
    <p:extLst>
      <p:ext uri="{BB962C8B-B14F-4D97-AF65-F5344CB8AC3E}">
        <p14:creationId xmlns:p14="http://schemas.microsoft.com/office/powerpoint/2010/main" val="179117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καθορισμοσ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ηλικιασ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κυησησ</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Εκτίμηση της ηλικίας κύησης μπορεί να γίνει :</a:t>
            </a:r>
          </a:p>
          <a:p>
            <a:r>
              <a:rPr lang="el-GR" dirty="0" smtClean="0"/>
              <a:t>Κανόνας </a:t>
            </a:r>
            <a:r>
              <a:rPr lang="en-US" dirty="0" smtClean="0"/>
              <a:t>McDonald:</a:t>
            </a:r>
            <a:r>
              <a:rPr lang="el-GR" dirty="0" smtClean="0"/>
              <a:t> </a:t>
            </a:r>
          </a:p>
          <a:p>
            <a:pPr lvl="1"/>
            <a:r>
              <a:rPr lang="el-GR" dirty="0" smtClean="0"/>
              <a:t>Τελευταία </a:t>
            </a:r>
            <a:r>
              <a:rPr lang="el-GR" dirty="0" err="1" smtClean="0"/>
              <a:t>περίοδο</a:t>
            </a:r>
            <a:r>
              <a:rPr lang="el-GR" dirty="0" err="1" smtClean="0">
                <a:sym typeface="Wingdings" panose="05000000000000000000" pitchFamily="2" charset="2"/>
              </a:rPr>
              <a:t></a:t>
            </a:r>
            <a:r>
              <a:rPr lang="el-GR" dirty="0" smtClean="0"/>
              <a:t> + 7 ημέρες,  – 3 μήνες</a:t>
            </a:r>
            <a:endParaRPr lang="en-US" dirty="0" smtClean="0"/>
          </a:p>
          <a:p>
            <a:r>
              <a:rPr lang="el-GR" dirty="0" smtClean="0"/>
              <a:t>Υπερηχογραφήματα στη διάρκεια κύησης</a:t>
            </a:r>
          </a:p>
          <a:p>
            <a:r>
              <a:rPr lang="el-GR" dirty="0" smtClean="0"/>
              <a:t>Ημερομηνία πρώτων κινήσεων κυήματος, περίπου στις 16-18 εβδομάδες</a:t>
            </a:r>
          </a:p>
          <a:p>
            <a:r>
              <a:rPr lang="el-GR" dirty="0" smtClean="0"/>
              <a:t>Ημερομηνία πρώτων καρδιακών παλμών που ανιχνεύονται </a:t>
            </a:r>
            <a:r>
              <a:rPr lang="el-GR" dirty="0" err="1" smtClean="0"/>
              <a:t>υπερηχογραφικά</a:t>
            </a:r>
            <a:r>
              <a:rPr lang="el-GR" dirty="0" smtClean="0"/>
              <a:t> γύρω στις 10 με 12 εβδομάδες</a:t>
            </a:r>
          </a:p>
          <a:p>
            <a:r>
              <a:rPr lang="el-GR" dirty="0" smtClean="0"/>
              <a:t>Στο νεογέννητο. Έχουν αναπτυχθεί διάφορες μέθοδοι εκτίμησης της ωριμότητάς του, που στηρίζονται στα εξωτερικά φυσικά χαρακτηριστικά &amp; στη </a:t>
            </a:r>
            <a:r>
              <a:rPr lang="el-GR" dirty="0" err="1" smtClean="0"/>
              <a:t>νευρομυϊκή</a:t>
            </a:r>
            <a:r>
              <a:rPr lang="el-GR" dirty="0" smtClean="0"/>
              <a:t> λειτουργία. Οι πιο συχνά χρησιμοποιούμενες που βασίζονται στα μορφολογικά &amp; </a:t>
            </a:r>
            <a:r>
              <a:rPr lang="el-GR" dirty="0" err="1" smtClean="0"/>
              <a:t>νευρομυϊκά</a:t>
            </a:r>
            <a:r>
              <a:rPr lang="el-GR" dirty="0" smtClean="0"/>
              <a:t> χαρακτηριστικά είναι:</a:t>
            </a:r>
          </a:p>
          <a:p>
            <a:pPr lvl="1"/>
            <a:r>
              <a:rPr lang="el-GR" dirty="0" smtClean="0"/>
              <a:t>Μέθοδος </a:t>
            </a:r>
            <a:r>
              <a:rPr lang="en-US" dirty="0" smtClean="0"/>
              <a:t>Dubowitz </a:t>
            </a:r>
            <a:r>
              <a:rPr lang="el-GR" dirty="0" smtClean="0"/>
              <a:t>&amp;</a:t>
            </a:r>
            <a:endParaRPr lang="en-US" dirty="0" smtClean="0"/>
          </a:p>
          <a:p>
            <a:pPr lvl="1"/>
            <a:r>
              <a:rPr lang="el-GR" dirty="0" smtClean="0"/>
              <a:t>Εξέταση </a:t>
            </a:r>
            <a:r>
              <a:rPr lang="en-US" dirty="0" smtClean="0"/>
              <a:t>Ballard</a:t>
            </a:r>
            <a:endParaRPr lang="el-GR" dirty="0" smtClean="0"/>
          </a:p>
          <a:p>
            <a:endParaRPr lang="el-GR" dirty="0" smtClean="0"/>
          </a:p>
        </p:txBody>
      </p:sp>
    </p:spTree>
    <p:extLst>
      <p:ext uri="{BB962C8B-B14F-4D97-AF65-F5344CB8AC3E}">
        <p14:creationId xmlns:p14="http://schemas.microsoft.com/office/powerpoint/2010/main" val="272790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b="1" dirty="0" smtClean="0">
                <a:solidFill>
                  <a:schemeClr val="accent2">
                    <a:lumMod val="75000"/>
                  </a:schemeClr>
                </a:solidFill>
              </a:rPr>
              <a:t>Εξέταση </a:t>
            </a:r>
            <a:r>
              <a:rPr lang="el-GR" b="1" dirty="0" err="1" smtClean="0">
                <a:solidFill>
                  <a:schemeClr val="accent2">
                    <a:lumMod val="75000"/>
                  </a:schemeClr>
                </a:solidFill>
              </a:rPr>
              <a:t>καρδιοαναπνευστικού</a:t>
            </a:r>
            <a:r>
              <a:rPr lang="el-GR" b="1" dirty="0" smtClean="0">
                <a:solidFill>
                  <a:schemeClr val="accent2">
                    <a:lumMod val="75000"/>
                  </a:schemeClr>
                </a:solidFill>
              </a:rPr>
              <a:t> </a:t>
            </a:r>
            <a:r>
              <a:rPr lang="el-GR" b="1" dirty="0" err="1" smtClean="0">
                <a:solidFill>
                  <a:schemeClr val="accent2">
                    <a:lumMod val="75000"/>
                  </a:schemeClr>
                </a:solidFill>
              </a:rPr>
              <a:t>συτήματος</a:t>
            </a:r>
            <a:endParaRPr lang="el-GR" b="1" dirty="0" smtClean="0">
              <a:solidFill>
                <a:schemeClr val="accent2">
                  <a:lumMod val="75000"/>
                </a:schemeClr>
              </a:solidFill>
            </a:endParaRPr>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104118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sz="3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sz="3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sz="3400"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καρδιοαναπνευστικο</a:t>
            </a:r>
            <a:r>
              <a:rPr lang="el-GR" sz="3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sz="3400"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συστημα</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Χρώμα (σε όλο το σώμα)</a:t>
            </a:r>
          </a:p>
          <a:p>
            <a:r>
              <a:rPr lang="el-GR" dirty="0" smtClean="0"/>
              <a:t>Αναπνοές  (συνήθως 40-60/λεπτό)</a:t>
            </a:r>
          </a:p>
          <a:p>
            <a:r>
              <a:rPr lang="el-GR" dirty="0" smtClean="0"/>
              <a:t>Ακρόαση πνευμόνων</a:t>
            </a:r>
          </a:p>
          <a:p>
            <a:r>
              <a:rPr lang="el-GR" dirty="0" smtClean="0"/>
              <a:t>Καρδιά : ακρόαση με ήρεμο νεογνό (πιπίλα να ηρεμήσει)</a:t>
            </a:r>
          </a:p>
          <a:p>
            <a:pPr lvl="1"/>
            <a:r>
              <a:rPr lang="el-GR" dirty="0" smtClean="0"/>
              <a:t>Θέση (αριστερά-</a:t>
            </a:r>
            <a:r>
              <a:rPr lang="el-GR" dirty="0" err="1" smtClean="0"/>
              <a:t>δεξι</a:t>
            </a:r>
            <a:r>
              <a:rPr lang="el-GR" dirty="0" smtClean="0"/>
              <a:t>ά)</a:t>
            </a:r>
          </a:p>
          <a:p>
            <a:pPr lvl="1"/>
            <a:r>
              <a:rPr lang="el-GR" dirty="0" smtClean="0"/>
              <a:t>Καρδιακός ρυθμός (120-160/λεπτό)</a:t>
            </a:r>
          </a:p>
          <a:p>
            <a:pPr lvl="1"/>
            <a:r>
              <a:rPr lang="el-GR" dirty="0" smtClean="0"/>
              <a:t>Ακρόαση φυσημάτων (μικρότερη σημασία από άλλες ηλικίες). Τα έντονα, που εμφανίζονται μετά από πρώτες 2 ημέρες &amp; επιμένουν απαιτούν έλεγχο.</a:t>
            </a:r>
          </a:p>
          <a:p>
            <a:pPr lvl="1"/>
            <a:r>
              <a:rPr lang="el-GR" dirty="0" smtClean="0"/>
              <a:t>Ψηλάφηση μηριαίων αρτηριών απαραίτητη</a:t>
            </a:r>
          </a:p>
          <a:p>
            <a:pPr lvl="1"/>
            <a:r>
              <a:rPr lang="el-GR" dirty="0" smtClean="0"/>
              <a:t>Μέτρηση Α.Π. απαραιτήτως σε όλα τα νεογνά</a:t>
            </a:r>
          </a:p>
          <a:p>
            <a:endParaRPr lang="el-GR" dirty="0"/>
          </a:p>
        </p:txBody>
      </p:sp>
    </p:spTree>
    <p:extLst>
      <p:ext uri="{BB962C8B-B14F-4D97-AF65-F5344CB8AC3E}">
        <p14:creationId xmlns:p14="http://schemas.microsoft.com/office/powerpoint/2010/main" val="120854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39000" cy="948720"/>
          </a:xfrm>
        </p:spPr>
        <p:txBody>
          <a:bodyPr/>
          <a:lstStyle/>
          <a:p>
            <a:pPr algn="ctr"/>
            <a:r>
              <a:rPr lang="el-GR" dirty="0" smtClean="0"/>
              <a:t>Α. </a:t>
            </a:r>
            <a:r>
              <a:rPr lang="el-GR" dirty="0" err="1" smtClean="0"/>
              <a:t>ιστορικο</a:t>
            </a:r>
            <a:r>
              <a:rPr lang="el-GR" dirty="0" smtClean="0"/>
              <a:t> </a:t>
            </a:r>
            <a:r>
              <a:rPr lang="el-GR" dirty="0" err="1" smtClean="0"/>
              <a:t>μητερασ</a:t>
            </a:r>
            <a:endParaRPr lang="el-GR" dirty="0"/>
          </a:p>
        </p:txBody>
      </p:sp>
      <p:sp>
        <p:nvSpPr>
          <p:cNvPr id="3" name="Θέση περιεχομένου 2"/>
          <p:cNvSpPr>
            <a:spLocks noGrp="1"/>
          </p:cNvSpPr>
          <p:nvPr>
            <p:ph idx="1"/>
          </p:nvPr>
        </p:nvSpPr>
        <p:spPr>
          <a:xfrm>
            <a:off x="457200" y="1412776"/>
            <a:ext cx="7239000" cy="5042960"/>
          </a:xfrm>
        </p:spPr>
        <p:txBody>
          <a:bodyPr>
            <a:normAutofit fontScale="85000" lnSpcReduction="10000"/>
          </a:bodyPr>
          <a:lstStyle/>
          <a:p>
            <a:pPr marL="457200" lvl="0" indent="-457200" fontAlgn="base">
              <a:lnSpc>
                <a:spcPct val="150000"/>
              </a:lnSpc>
              <a:spcBef>
                <a:spcPct val="0"/>
              </a:spcBef>
              <a:spcAft>
                <a:spcPct val="0"/>
              </a:spcAft>
              <a:buClrTx/>
              <a:buSzTx/>
              <a:buFont typeface="+mj-lt"/>
              <a:buAutoNum type="arabicParenR"/>
            </a:pPr>
            <a:r>
              <a:rPr lang="el-GR" sz="2400" b="1" u="sng" dirty="0">
                <a:solidFill>
                  <a:srgbClr val="B13F9A">
                    <a:lumMod val="75000"/>
                  </a:srgbClr>
                </a:solidFill>
                <a:latin typeface="Calibri" pitchFamily="34" charset="0"/>
                <a:ea typeface="Times New Roman" pitchFamily="18" charset="0"/>
                <a:cs typeface="Arial" pitchFamily="34" charset="0"/>
              </a:rPr>
              <a:t>Υπάρχει συγγένεια μεταξύ των γονέων</a:t>
            </a:r>
            <a:r>
              <a:rPr lang="el-GR" sz="2400" dirty="0">
                <a:solidFill>
                  <a:srgbClr val="B13F9A">
                    <a:lumMod val="75000"/>
                  </a:srgbClr>
                </a:solidFill>
                <a:latin typeface="Calibri" pitchFamily="34" charset="0"/>
                <a:ea typeface="Times New Roman" pitchFamily="18" charset="0"/>
                <a:cs typeface="Arial" pitchFamily="34" charset="0"/>
              </a:rPr>
              <a:t>; </a:t>
            </a:r>
            <a:r>
              <a:rPr lang="el-GR" sz="2400" dirty="0">
                <a:solidFill>
                  <a:prstClr val="black"/>
                </a:solidFill>
                <a:latin typeface="Calibri" pitchFamily="34" charset="0"/>
                <a:ea typeface="Times New Roman" pitchFamily="18" charset="0"/>
                <a:cs typeface="Arial" pitchFamily="34" charset="0"/>
              </a:rPr>
              <a:t>Αυξημένος κίνδυνος για κληρονομικά νοσήματα</a:t>
            </a:r>
            <a:r>
              <a:rPr lang="el-GR" sz="1600" dirty="0">
                <a:solidFill>
                  <a:prstClr val="black"/>
                </a:solidFill>
                <a:latin typeface="Arial" pitchFamily="34" charset="0"/>
                <a:ea typeface="Times New Roman" pitchFamily="18" charset="0"/>
                <a:cs typeface="Arial" pitchFamily="34" charset="0"/>
              </a:rPr>
              <a:t> </a:t>
            </a:r>
            <a:endParaRPr lang="el-GR" sz="1400" dirty="0">
              <a:solidFill>
                <a:prstClr val="black"/>
              </a:solidFill>
              <a:latin typeface="Arial" pitchFamily="34" charset="0"/>
              <a:cs typeface="Arial" pitchFamily="34" charset="0"/>
            </a:endParaRPr>
          </a:p>
          <a:p>
            <a:pPr marL="457200" lvl="0" indent="-457200" eaLnBrk="0" fontAlgn="base" hangingPunct="0">
              <a:lnSpc>
                <a:spcPct val="150000"/>
              </a:lnSpc>
              <a:spcBef>
                <a:spcPct val="0"/>
              </a:spcBef>
              <a:spcAft>
                <a:spcPct val="0"/>
              </a:spcAft>
              <a:buClrTx/>
              <a:buSzTx/>
              <a:buFont typeface="+mj-lt"/>
              <a:buAutoNum type="arabicParenR"/>
            </a:pPr>
            <a:r>
              <a:rPr lang="el-GR" sz="2400" b="1" u="sng" dirty="0">
                <a:solidFill>
                  <a:srgbClr val="B13F9A">
                    <a:lumMod val="75000"/>
                  </a:srgbClr>
                </a:solidFill>
                <a:latin typeface="Calibri" pitchFamily="34" charset="0"/>
                <a:ea typeface="Times New Roman" pitchFamily="18" charset="0"/>
                <a:cs typeface="Arial" pitchFamily="34" charset="0"/>
              </a:rPr>
              <a:t> Η ηλικία της μητέρας</a:t>
            </a:r>
            <a:r>
              <a:rPr lang="el-GR" sz="2400" b="1" dirty="0">
                <a:solidFill>
                  <a:srgbClr val="B13F9A">
                    <a:lumMod val="75000"/>
                  </a:srgbClr>
                </a:solidFill>
                <a:latin typeface="Calibri" pitchFamily="34" charset="0"/>
                <a:ea typeface="Times New Roman" pitchFamily="18" charset="0"/>
                <a:cs typeface="Arial" pitchFamily="34" charset="0"/>
              </a:rPr>
              <a:t>. </a:t>
            </a:r>
            <a:r>
              <a:rPr lang="el-GR" sz="2400" dirty="0">
                <a:solidFill>
                  <a:prstClr val="black"/>
                </a:solidFill>
                <a:latin typeface="Calibri" pitchFamily="34" charset="0"/>
                <a:ea typeface="Times New Roman" pitchFamily="18" charset="0"/>
                <a:cs typeface="Arial" pitchFamily="34" charset="0"/>
              </a:rPr>
              <a:t>Τόσο η μικρή (Αυξημένος κίνδυνος για πρόωρα) όσο και η μεγάλη (Αυξημένος κίνδυνος για κληρονομικό νόσημα)</a:t>
            </a:r>
            <a:r>
              <a:rPr lang="el-GR" sz="1600" dirty="0">
                <a:solidFill>
                  <a:prstClr val="black"/>
                </a:solidFill>
                <a:latin typeface="Arial" pitchFamily="34" charset="0"/>
                <a:ea typeface="Times New Roman" pitchFamily="18" charset="0"/>
                <a:cs typeface="Arial" pitchFamily="34" charset="0"/>
              </a:rPr>
              <a:t> </a:t>
            </a:r>
            <a:endParaRPr lang="el-GR" sz="1400" dirty="0">
              <a:solidFill>
                <a:prstClr val="black"/>
              </a:solidFill>
              <a:latin typeface="Arial" pitchFamily="34" charset="0"/>
              <a:cs typeface="Arial" pitchFamily="34" charset="0"/>
            </a:endParaRPr>
          </a:p>
          <a:p>
            <a:pPr marL="457200" lvl="0" indent="-457200" eaLnBrk="0" fontAlgn="base" hangingPunct="0">
              <a:lnSpc>
                <a:spcPct val="150000"/>
              </a:lnSpc>
              <a:spcBef>
                <a:spcPct val="0"/>
              </a:spcBef>
              <a:spcAft>
                <a:spcPct val="0"/>
              </a:spcAft>
              <a:buClrTx/>
              <a:buSzTx/>
              <a:buFont typeface="+mj-lt"/>
              <a:buAutoNum type="arabicParenR"/>
            </a:pPr>
            <a:r>
              <a:rPr lang="el-GR" sz="2400" b="1" u="sng" dirty="0">
                <a:solidFill>
                  <a:srgbClr val="B13F9A">
                    <a:lumMod val="75000"/>
                  </a:srgbClr>
                </a:solidFill>
                <a:latin typeface="Calibri" pitchFamily="34" charset="0"/>
                <a:ea typeface="Times New Roman" pitchFamily="18" charset="0"/>
                <a:cs typeface="Arial" pitchFamily="34" charset="0"/>
              </a:rPr>
              <a:t> Πως είναι η υγεία των γονέων</a:t>
            </a:r>
            <a:r>
              <a:rPr lang="el-GR" sz="2400" b="1" dirty="0">
                <a:solidFill>
                  <a:srgbClr val="B13F9A">
                    <a:lumMod val="75000"/>
                  </a:srgbClr>
                </a:solidFill>
                <a:latin typeface="Calibri" pitchFamily="34" charset="0"/>
                <a:ea typeface="Times New Roman" pitchFamily="18" charset="0"/>
                <a:cs typeface="Arial" pitchFamily="34" charset="0"/>
              </a:rPr>
              <a:t> </a:t>
            </a:r>
            <a:r>
              <a:rPr lang="el-GR" sz="2400" dirty="0">
                <a:solidFill>
                  <a:prstClr val="black"/>
                </a:solidFill>
                <a:latin typeface="Calibri" pitchFamily="34" charset="0"/>
                <a:ea typeface="Times New Roman" pitchFamily="18" charset="0"/>
                <a:cs typeface="Arial" pitchFamily="34" charset="0"/>
              </a:rPr>
              <a:t>(κυρίως της μητέρας π.χ. ΣΔ, Φυματίωση, Καρδιοπάθειες, Αιματολογικά, </a:t>
            </a:r>
            <a:r>
              <a:rPr lang="el-GR" sz="2400" dirty="0" smtClean="0">
                <a:solidFill>
                  <a:prstClr val="black"/>
                </a:solidFill>
                <a:latin typeface="Calibri" pitchFamily="34" charset="0"/>
                <a:ea typeface="Times New Roman" pitchFamily="18" charset="0"/>
                <a:cs typeface="Arial" pitchFamily="34" charset="0"/>
              </a:rPr>
              <a:t>Μεταβολικά, φάρμακα, ναρκωτικά, οινόπνευμα, καπνός κ.α.)</a:t>
            </a:r>
            <a:r>
              <a:rPr lang="el-GR" sz="1600" dirty="0" smtClean="0">
                <a:solidFill>
                  <a:prstClr val="black"/>
                </a:solidFill>
                <a:latin typeface="Arial" pitchFamily="34" charset="0"/>
                <a:ea typeface="Times New Roman" pitchFamily="18" charset="0"/>
                <a:cs typeface="Arial" pitchFamily="34" charset="0"/>
              </a:rPr>
              <a:t> </a:t>
            </a:r>
            <a:endParaRPr lang="el-GR" sz="1400" dirty="0">
              <a:solidFill>
                <a:prstClr val="black"/>
              </a:solidFill>
              <a:latin typeface="Arial" pitchFamily="34" charset="0"/>
              <a:cs typeface="Arial" pitchFamily="34" charset="0"/>
            </a:endParaRPr>
          </a:p>
          <a:p>
            <a:pPr marL="457200" lvl="0" indent="-457200" eaLnBrk="0" fontAlgn="base" hangingPunct="0">
              <a:lnSpc>
                <a:spcPct val="150000"/>
              </a:lnSpc>
              <a:spcBef>
                <a:spcPct val="0"/>
              </a:spcBef>
              <a:spcAft>
                <a:spcPct val="0"/>
              </a:spcAft>
              <a:buClrTx/>
              <a:buSzTx/>
              <a:buFont typeface="+mj-lt"/>
              <a:buAutoNum type="arabicParenR"/>
            </a:pPr>
            <a:r>
              <a:rPr lang="el-GR" sz="2400" b="1" u="sng" dirty="0">
                <a:solidFill>
                  <a:srgbClr val="B13F9A">
                    <a:lumMod val="75000"/>
                  </a:srgbClr>
                </a:solidFill>
                <a:latin typeface="Calibri" pitchFamily="34" charset="0"/>
                <a:ea typeface="Times New Roman" pitchFamily="18" charset="0"/>
                <a:cs typeface="Arial" pitchFamily="34" charset="0"/>
              </a:rPr>
              <a:t> Ομάδα </a:t>
            </a:r>
            <a:r>
              <a:rPr lang="en-US" sz="2400" b="1" u="sng" dirty="0">
                <a:solidFill>
                  <a:srgbClr val="B13F9A">
                    <a:lumMod val="75000"/>
                  </a:srgbClr>
                </a:solidFill>
                <a:latin typeface="Calibri" pitchFamily="34" charset="0"/>
                <a:ea typeface="Times New Roman" pitchFamily="18" charset="0"/>
                <a:cs typeface="Arial" pitchFamily="34" charset="0"/>
              </a:rPr>
              <a:t>Rh</a:t>
            </a:r>
            <a:r>
              <a:rPr lang="el-GR" sz="2400" b="1" u="sng" dirty="0">
                <a:solidFill>
                  <a:srgbClr val="B13F9A">
                    <a:lumMod val="75000"/>
                  </a:srgbClr>
                </a:solidFill>
                <a:latin typeface="Calibri" pitchFamily="34" charset="0"/>
                <a:ea typeface="Times New Roman" pitchFamily="18" charset="0"/>
                <a:cs typeface="Arial" pitchFamily="34" charset="0"/>
              </a:rPr>
              <a:t> των γονέων.</a:t>
            </a:r>
            <a:r>
              <a:rPr lang="el-GR" sz="2400" b="1" dirty="0">
                <a:solidFill>
                  <a:srgbClr val="B13F9A">
                    <a:lumMod val="75000"/>
                  </a:srgbClr>
                </a:solidFill>
                <a:latin typeface="Calibri" pitchFamily="34" charset="0"/>
                <a:ea typeface="Times New Roman" pitchFamily="18" charset="0"/>
                <a:cs typeface="Arial" pitchFamily="34" charset="0"/>
              </a:rPr>
              <a:t> </a:t>
            </a:r>
            <a:r>
              <a:rPr lang="el-GR" sz="2400" dirty="0">
                <a:solidFill>
                  <a:prstClr val="black"/>
                </a:solidFill>
                <a:latin typeface="Calibri" pitchFamily="34" charset="0"/>
                <a:ea typeface="Times New Roman" pitchFamily="18" charset="0"/>
                <a:cs typeface="Arial" pitchFamily="34" charset="0"/>
              </a:rPr>
              <a:t>Κυρίως της μητέρας</a:t>
            </a:r>
            <a:r>
              <a:rPr lang="el-GR" sz="1600" dirty="0">
                <a:solidFill>
                  <a:prstClr val="black"/>
                </a:solidFill>
                <a:latin typeface="Arial" pitchFamily="34" charset="0"/>
                <a:ea typeface="Times New Roman" pitchFamily="18" charset="0"/>
                <a:cs typeface="Arial" pitchFamily="34" charset="0"/>
              </a:rPr>
              <a:t> </a:t>
            </a:r>
            <a:endParaRPr lang="el-GR" sz="2400" u="sng" dirty="0">
              <a:solidFill>
                <a:prstClr val="black"/>
              </a:solidFill>
              <a:latin typeface="Calibri" pitchFamily="34" charset="0"/>
              <a:ea typeface="Times New Roman" pitchFamily="18" charset="0"/>
              <a:cs typeface="Calibri" pitchFamily="34" charset="0"/>
            </a:endParaRPr>
          </a:p>
          <a:p>
            <a:pPr marL="457200" lvl="0" indent="-457200" eaLnBrk="0" fontAlgn="base" hangingPunct="0">
              <a:lnSpc>
                <a:spcPct val="150000"/>
              </a:lnSpc>
              <a:spcBef>
                <a:spcPct val="0"/>
              </a:spcBef>
              <a:spcAft>
                <a:spcPct val="0"/>
              </a:spcAft>
              <a:buClrTx/>
              <a:buSzTx/>
              <a:buFont typeface="+mj-lt"/>
              <a:buAutoNum type="arabicParenR"/>
            </a:pPr>
            <a:r>
              <a:rPr lang="el-GR" sz="2400" b="1" u="sng" dirty="0">
                <a:solidFill>
                  <a:srgbClr val="B13F9A">
                    <a:lumMod val="75000"/>
                  </a:srgbClr>
                </a:solidFill>
                <a:latin typeface="Calibri" pitchFamily="34" charset="0"/>
                <a:ea typeface="Times New Roman" pitchFamily="18" charset="0"/>
                <a:cs typeface="Calibri" pitchFamily="34" charset="0"/>
              </a:rPr>
              <a:t> </a:t>
            </a:r>
            <a:r>
              <a:rPr lang="el-GR" sz="2400" b="1" u="sng" dirty="0" smtClean="0">
                <a:solidFill>
                  <a:srgbClr val="B13F9A">
                    <a:lumMod val="75000"/>
                  </a:srgbClr>
                </a:solidFill>
                <a:latin typeface="Calibri" pitchFamily="34" charset="0"/>
                <a:ea typeface="Times New Roman" pitchFamily="18" charset="0"/>
                <a:cs typeface="Calibri" pitchFamily="34" charset="0"/>
              </a:rPr>
              <a:t>Προηγούμενες κυήσεις, Το </a:t>
            </a:r>
            <a:r>
              <a:rPr lang="el-GR" sz="2400" b="1" u="sng" dirty="0">
                <a:solidFill>
                  <a:srgbClr val="B13F9A">
                    <a:lumMod val="75000"/>
                  </a:srgbClr>
                </a:solidFill>
                <a:latin typeface="Calibri" pitchFamily="34" charset="0"/>
                <a:ea typeface="Times New Roman" pitchFamily="18" charset="0"/>
                <a:cs typeface="Calibri" pitchFamily="34" charset="0"/>
              </a:rPr>
              <a:t>βάρος γέννησης των προηγούμενων παιδιών</a:t>
            </a:r>
            <a:r>
              <a:rPr lang="el-GR" sz="1600" b="1" dirty="0">
                <a:solidFill>
                  <a:srgbClr val="B13F9A">
                    <a:lumMod val="75000"/>
                  </a:srgbClr>
                </a:solidFill>
                <a:latin typeface="Arial" pitchFamily="34" charset="0"/>
                <a:ea typeface="Times New Roman" pitchFamily="18" charset="0"/>
                <a:cs typeface="Arial" pitchFamily="34" charset="0"/>
              </a:rPr>
              <a:t> </a:t>
            </a:r>
            <a:endParaRPr lang="el-GR" sz="3600" b="1" dirty="0">
              <a:solidFill>
                <a:srgbClr val="B13F9A">
                  <a:lumMod val="75000"/>
                </a:srgbClr>
              </a:solidFill>
              <a:latin typeface="Arial" pitchFamily="34" charset="0"/>
              <a:cs typeface="Arial" pitchFamily="34" charset="0"/>
            </a:endParaRPr>
          </a:p>
          <a:p>
            <a:pPr marL="0" indent="0">
              <a:buNone/>
            </a:pPr>
            <a:endParaRPr lang="el-GR" dirty="0"/>
          </a:p>
        </p:txBody>
      </p:sp>
    </p:spTree>
    <p:extLst>
      <p:ext uri="{BB962C8B-B14F-4D97-AF65-F5344CB8AC3E}">
        <p14:creationId xmlns:p14="http://schemas.microsoft.com/office/powerpoint/2010/main" val="103948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b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sz="34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καρδιοαναπνευστικο</a:t>
            </a:r>
            <a:r>
              <a:rPr lang="el-GR"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sz="34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συστημα</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00605646"/>
              </p:ext>
            </p:extLst>
          </p:nvPr>
        </p:nvGraphicFramePr>
        <p:xfrm>
          <a:off x="539552" y="2636912"/>
          <a:ext cx="7239000" cy="2834640"/>
        </p:xfrm>
        <a:graphic>
          <a:graphicData uri="http://schemas.openxmlformats.org/drawingml/2006/table">
            <a:tbl>
              <a:tblPr firstRow="1" bandRow="1">
                <a:tableStyleId>{5C22544A-7EE6-4342-B048-85BDC9FD1C3A}</a:tableStyleId>
              </a:tblPr>
              <a:tblGrid>
                <a:gridCol w="1738536"/>
                <a:gridCol w="1224136"/>
                <a:gridCol w="1080120"/>
                <a:gridCol w="1152128"/>
                <a:gridCol w="1080120"/>
                <a:gridCol w="963960"/>
              </a:tblGrid>
              <a:tr h="370840">
                <a:tc gridSpan="6">
                  <a:txBody>
                    <a:bodyPr/>
                    <a:lstStyle/>
                    <a:p>
                      <a:r>
                        <a:rPr lang="el-GR" dirty="0" smtClean="0"/>
                        <a:t>Ανώτερα</a:t>
                      </a:r>
                      <a:r>
                        <a:rPr lang="el-GR" baseline="0" dirty="0" smtClean="0"/>
                        <a:t> &amp; κατώτερα όρια Α.Π. (</a:t>
                      </a:r>
                      <a:r>
                        <a:rPr lang="en-US" baseline="0" dirty="0" smtClean="0"/>
                        <a:t>mmHg)</a:t>
                      </a:r>
                      <a:r>
                        <a:rPr lang="el-GR" baseline="0" dirty="0" smtClean="0"/>
                        <a:t> την 1</a:t>
                      </a:r>
                      <a:r>
                        <a:rPr lang="el-GR" baseline="30000" dirty="0" smtClean="0"/>
                        <a:t>η</a:t>
                      </a:r>
                      <a:r>
                        <a:rPr lang="el-GR" baseline="0" dirty="0" smtClean="0"/>
                        <a:t> ημέρα ζωής</a:t>
                      </a:r>
                    </a:p>
                    <a:p>
                      <a:endParaRPr lang="en-US" dirty="0" smtClean="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dirty="0" smtClean="0"/>
                        <a:t>Βάρος γέννησης </a:t>
                      </a:r>
                      <a:r>
                        <a:rPr lang="en-US" dirty="0" smtClean="0"/>
                        <a:t>(Kg)</a:t>
                      </a:r>
                      <a:endParaRPr lang="el-GR" dirty="0" smtClean="0"/>
                    </a:p>
                    <a:p>
                      <a:endParaRPr lang="el-GR" dirty="0"/>
                    </a:p>
                  </a:txBody>
                  <a:tcPr/>
                </a:tc>
                <a:tc>
                  <a:txBody>
                    <a:bodyPr/>
                    <a:lstStyle/>
                    <a:p>
                      <a:r>
                        <a:rPr lang="el-GR" dirty="0" smtClean="0"/>
                        <a:t>1,0-1,5</a:t>
                      </a:r>
                      <a:endParaRPr lang="el-GR" dirty="0"/>
                    </a:p>
                  </a:txBody>
                  <a:tcPr/>
                </a:tc>
                <a:tc>
                  <a:txBody>
                    <a:bodyPr/>
                    <a:lstStyle/>
                    <a:p>
                      <a:r>
                        <a:rPr lang="el-GR" dirty="0" smtClean="0"/>
                        <a:t>1,5-2,0</a:t>
                      </a:r>
                      <a:endParaRPr lang="el-GR" dirty="0"/>
                    </a:p>
                  </a:txBody>
                  <a:tcPr/>
                </a:tc>
                <a:tc>
                  <a:txBody>
                    <a:bodyPr/>
                    <a:lstStyle/>
                    <a:p>
                      <a:r>
                        <a:rPr lang="el-GR" dirty="0" smtClean="0"/>
                        <a:t>2,0-2,5</a:t>
                      </a:r>
                      <a:endParaRPr lang="el-GR" dirty="0"/>
                    </a:p>
                  </a:txBody>
                  <a:tcPr/>
                </a:tc>
                <a:tc>
                  <a:txBody>
                    <a:bodyPr/>
                    <a:lstStyle/>
                    <a:p>
                      <a:r>
                        <a:rPr lang="el-GR" dirty="0" smtClean="0"/>
                        <a:t>2,5-3,0</a:t>
                      </a:r>
                      <a:endParaRPr lang="el-GR" dirty="0"/>
                    </a:p>
                  </a:txBody>
                  <a:tcPr/>
                </a:tc>
                <a:tc>
                  <a:txBody>
                    <a:bodyPr/>
                    <a:lstStyle/>
                    <a:p>
                      <a:r>
                        <a:rPr lang="el-GR" dirty="0" smtClean="0"/>
                        <a:t>3,0-4,5</a:t>
                      </a:r>
                      <a:endParaRPr lang="el-GR" dirty="0"/>
                    </a:p>
                  </a:txBody>
                  <a:tcPr/>
                </a:tc>
              </a:tr>
              <a:tr h="370840">
                <a:tc>
                  <a:txBody>
                    <a:bodyPr/>
                    <a:lstStyle/>
                    <a:p>
                      <a:r>
                        <a:rPr lang="el-GR" dirty="0" smtClean="0"/>
                        <a:t>Συστολική </a:t>
                      </a:r>
                    </a:p>
                    <a:p>
                      <a:endParaRPr lang="el-GR" dirty="0"/>
                    </a:p>
                  </a:txBody>
                  <a:tcPr/>
                </a:tc>
                <a:tc>
                  <a:txBody>
                    <a:bodyPr/>
                    <a:lstStyle/>
                    <a:p>
                      <a:r>
                        <a:rPr lang="el-GR" dirty="0" smtClean="0"/>
                        <a:t>40-45</a:t>
                      </a:r>
                      <a:endParaRPr lang="el-GR" dirty="0"/>
                    </a:p>
                  </a:txBody>
                  <a:tcPr/>
                </a:tc>
                <a:tc>
                  <a:txBody>
                    <a:bodyPr/>
                    <a:lstStyle/>
                    <a:p>
                      <a:r>
                        <a:rPr lang="el-GR" dirty="0" smtClean="0"/>
                        <a:t>45-60</a:t>
                      </a:r>
                      <a:endParaRPr lang="el-GR" dirty="0"/>
                    </a:p>
                  </a:txBody>
                  <a:tcPr/>
                </a:tc>
                <a:tc>
                  <a:txBody>
                    <a:bodyPr/>
                    <a:lstStyle/>
                    <a:p>
                      <a:r>
                        <a:rPr lang="el-GR" dirty="0" smtClean="0"/>
                        <a:t>50-65</a:t>
                      </a:r>
                      <a:endParaRPr lang="el-GR" dirty="0"/>
                    </a:p>
                  </a:txBody>
                  <a:tcPr/>
                </a:tc>
                <a:tc>
                  <a:txBody>
                    <a:bodyPr/>
                    <a:lstStyle/>
                    <a:p>
                      <a:r>
                        <a:rPr lang="el-GR" dirty="0" smtClean="0"/>
                        <a:t>55-70</a:t>
                      </a:r>
                      <a:endParaRPr lang="el-GR" dirty="0"/>
                    </a:p>
                  </a:txBody>
                  <a:tcPr/>
                </a:tc>
                <a:tc>
                  <a:txBody>
                    <a:bodyPr/>
                    <a:lstStyle/>
                    <a:p>
                      <a:r>
                        <a:rPr lang="el-GR" dirty="0" smtClean="0"/>
                        <a:t>60-80</a:t>
                      </a:r>
                      <a:endParaRPr lang="el-GR" dirty="0"/>
                    </a:p>
                  </a:txBody>
                  <a:tcPr/>
                </a:tc>
              </a:tr>
              <a:tr h="370840">
                <a:tc>
                  <a:txBody>
                    <a:bodyPr/>
                    <a:lstStyle/>
                    <a:p>
                      <a:r>
                        <a:rPr lang="el-GR" dirty="0" smtClean="0"/>
                        <a:t>Διαστολική </a:t>
                      </a:r>
                    </a:p>
                    <a:p>
                      <a:endParaRPr lang="el-GR" dirty="0"/>
                    </a:p>
                  </a:txBody>
                  <a:tcPr/>
                </a:tc>
                <a:tc>
                  <a:txBody>
                    <a:bodyPr/>
                    <a:lstStyle/>
                    <a:p>
                      <a:r>
                        <a:rPr lang="el-GR" dirty="0" smtClean="0"/>
                        <a:t>20-30</a:t>
                      </a:r>
                      <a:endParaRPr lang="el-GR" dirty="0"/>
                    </a:p>
                  </a:txBody>
                  <a:tcPr/>
                </a:tc>
                <a:tc>
                  <a:txBody>
                    <a:bodyPr/>
                    <a:lstStyle/>
                    <a:p>
                      <a:r>
                        <a:rPr lang="el-GR" dirty="0" smtClean="0"/>
                        <a:t>23-35</a:t>
                      </a:r>
                      <a:endParaRPr lang="el-GR" dirty="0"/>
                    </a:p>
                  </a:txBody>
                  <a:tcPr/>
                </a:tc>
                <a:tc>
                  <a:txBody>
                    <a:bodyPr/>
                    <a:lstStyle/>
                    <a:p>
                      <a:r>
                        <a:rPr lang="el-GR" dirty="0" smtClean="0"/>
                        <a:t>27-28</a:t>
                      </a:r>
                      <a:endParaRPr lang="el-GR" dirty="0"/>
                    </a:p>
                  </a:txBody>
                  <a:tcPr/>
                </a:tc>
                <a:tc>
                  <a:txBody>
                    <a:bodyPr/>
                    <a:lstStyle/>
                    <a:p>
                      <a:r>
                        <a:rPr lang="el-GR" dirty="0" smtClean="0"/>
                        <a:t>31-45</a:t>
                      </a:r>
                      <a:endParaRPr lang="el-GR" dirty="0"/>
                    </a:p>
                  </a:txBody>
                  <a:tcPr/>
                </a:tc>
                <a:tc>
                  <a:txBody>
                    <a:bodyPr/>
                    <a:lstStyle/>
                    <a:p>
                      <a:r>
                        <a:rPr lang="el-GR" dirty="0" smtClean="0"/>
                        <a:t>35-55</a:t>
                      </a:r>
                      <a:endParaRPr lang="el-GR" dirty="0"/>
                    </a:p>
                  </a:txBody>
                  <a:tcPr/>
                </a:tc>
              </a:tr>
            </a:tbl>
          </a:graphicData>
        </a:graphic>
      </p:graphicFrame>
    </p:spTree>
    <p:extLst>
      <p:ext uri="{BB962C8B-B14F-4D97-AF65-F5344CB8AC3E}">
        <p14:creationId xmlns:p14="http://schemas.microsoft.com/office/powerpoint/2010/main" val="69866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b="1" dirty="0" smtClean="0">
                <a:solidFill>
                  <a:schemeClr val="tx2">
                    <a:lumMod val="75000"/>
                  </a:schemeClr>
                </a:solidFill>
              </a:rPr>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1319789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εξεταση</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κοιλιασ</a:t>
            </a:r>
            <a:endParaRPr lang="el-GR" dirty="0"/>
          </a:p>
        </p:txBody>
      </p:sp>
      <p:sp>
        <p:nvSpPr>
          <p:cNvPr id="3" name="Θέση περιεχομένου 2"/>
          <p:cNvSpPr>
            <a:spLocks noGrp="1"/>
          </p:cNvSpPr>
          <p:nvPr>
            <p:ph idx="1"/>
          </p:nvPr>
        </p:nvSpPr>
        <p:spPr/>
        <p:txBody>
          <a:bodyPr/>
          <a:lstStyle/>
          <a:p>
            <a:r>
              <a:rPr lang="el-GR" dirty="0" smtClean="0"/>
              <a:t>Επισκόπηση: </a:t>
            </a:r>
          </a:p>
          <a:p>
            <a:pPr lvl="1"/>
            <a:r>
              <a:rPr lang="el-GR" dirty="0" smtClean="0"/>
              <a:t>Διάταση κοιλιάς</a:t>
            </a:r>
          </a:p>
          <a:p>
            <a:pPr lvl="1"/>
            <a:r>
              <a:rPr lang="el-GR" dirty="0" smtClean="0"/>
              <a:t>Μεταβολές χρώματος δέρματος</a:t>
            </a:r>
          </a:p>
          <a:p>
            <a:r>
              <a:rPr lang="el-GR" dirty="0" smtClean="0"/>
              <a:t>Ψηλάφηση:</a:t>
            </a:r>
          </a:p>
          <a:p>
            <a:pPr lvl="1"/>
            <a:r>
              <a:rPr lang="el-GR" dirty="0" smtClean="0"/>
              <a:t>Απαλές κινήσεις, από κάτω προς τα πάνω</a:t>
            </a:r>
          </a:p>
          <a:p>
            <a:pPr lvl="1"/>
            <a:r>
              <a:rPr lang="el-GR" dirty="0" smtClean="0"/>
              <a:t>Ήπαρ ψηλαφητό φυσιολογικά (2-2,5 εκ κάτω από δεξί πλευρικό τόξο)</a:t>
            </a:r>
          </a:p>
          <a:p>
            <a:pPr lvl="1"/>
            <a:r>
              <a:rPr lang="el-GR" dirty="0" smtClean="0"/>
              <a:t>Σπλήνας αψηλάφητος</a:t>
            </a:r>
          </a:p>
          <a:p>
            <a:r>
              <a:rPr lang="el-GR" dirty="0" smtClean="0"/>
              <a:t>Ακρόαση:</a:t>
            </a:r>
          </a:p>
          <a:p>
            <a:pPr lvl="1"/>
            <a:r>
              <a:rPr lang="el-GR" dirty="0" smtClean="0"/>
              <a:t>Έλεγχος παρουσίας ή όχι εντερικών ήχων, ποιότητας &amp; έντασής τους.</a:t>
            </a:r>
            <a:endParaRPr lang="el-GR" dirty="0"/>
          </a:p>
        </p:txBody>
      </p:sp>
    </p:spTree>
    <p:extLst>
      <p:ext uri="{BB962C8B-B14F-4D97-AF65-F5344CB8AC3E}">
        <p14:creationId xmlns:p14="http://schemas.microsoft.com/office/powerpoint/2010/main" val="3362200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239000" cy="1143000"/>
          </a:xfrm>
        </p:spPr>
        <p:txBody>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b="1" dirty="0" smtClean="0">
                <a:solidFill>
                  <a:schemeClr val="tx2">
                    <a:lumMod val="75000"/>
                  </a:schemeClr>
                </a:solidFill>
              </a:rPr>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35229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γεννητικων</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οργανων</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Εξωτερικά γεν. όργανα διαφέρουν σε τελειόμηνα, πρόωρα &amp; μεγαλύτερα βρέφη</a:t>
            </a:r>
          </a:p>
          <a:p>
            <a:pPr marL="0" indent="0">
              <a:buNone/>
            </a:pPr>
            <a:r>
              <a:rPr lang="el-GR" dirty="0" smtClean="0"/>
              <a:t>ΑΓΟΡΙΑ</a:t>
            </a:r>
          </a:p>
          <a:p>
            <a:r>
              <a:rPr lang="el-GR" dirty="0" smtClean="0"/>
              <a:t>Πέος : ανωμαλίες βαλάνου, έξω στόμιο ουρήθρας (</a:t>
            </a:r>
            <a:r>
              <a:rPr lang="el-GR" dirty="0" err="1" smtClean="0"/>
              <a:t>υπο</a:t>
            </a:r>
            <a:r>
              <a:rPr lang="el-GR" dirty="0" smtClean="0"/>
              <a:t>-</a:t>
            </a:r>
            <a:r>
              <a:rPr lang="el-GR" dirty="0" err="1" smtClean="0"/>
              <a:t>επι</a:t>
            </a:r>
            <a:r>
              <a:rPr lang="el-GR" dirty="0" smtClean="0"/>
              <a:t>-</a:t>
            </a:r>
            <a:r>
              <a:rPr lang="el-GR" dirty="0" err="1" smtClean="0"/>
              <a:t>σπαδίας</a:t>
            </a:r>
            <a:r>
              <a:rPr lang="el-GR" dirty="0" smtClean="0"/>
              <a:t>), πόσθης (</a:t>
            </a:r>
            <a:r>
              <a:rPr lang="el-GR" dirty="0" err="1" smtClean="0"/>
              <a:t>φύμωση</a:t>
            </a:r>
            <a:r>
              <a:rPr lang="el-GR" dirty="0" smtClean="0"/>
              <a:t>), σώματος (γωνιώδη κάμψη). ΦΤ </a:t>
            </a:r>
            <a:r>
              <a:rPr lang="el-GR" dirty="0" err="1" smtClean="0"/>
              <a:t>μήκου</a:t>
            </a:r>
            <a:r>
              <a:rPr lang="el-GR" dirty="0" smtClean="0"/>
              <a:t> 3,6</a:t>
            </a:r>
            <a:r>
              <a:rPr lang="el-GR" u="sng" dirty="0" smtClean="0"/>
              <a:t>+</a:t>
            </a:r>
            <a:r>
              <a:rPr lang="el-GR" dirty="0" smtClean="0"/>
              <a:t>0,7 εκ</a:t>
            </a:r>
          </a:p>
          <a:p>
            <a:r>
              <a:rPr lang="el-GR" dirty="0" smtClean="0"/>
              <a:t>Όσχεο: συχνά μεγαλύτερο (μητρικών ορμονών)</a:t>
            </a:r>
          </a:p>
          <a:p>
            <a:pPr lvl="1"/>
            <a:r>
              <a:rPr lang="el-GR" dirty="0" err="1" smtClean="0"/>
              <a:t>Διόρκωση</a:t>
            </a:r>
            <a:r>
              <a:rPr lang="el-GR" dirty="0" smtClean="0"/>
              <a:t>: υδροκήλη ή βουβωνοκήλη</a:t>
            </a:r>
            <a:endParaRPr lang="el-GR" dirty="0"/>
          </a:p>
          <a:p>
            <a:r>
              <a:rPr lang="el-GR" dirty="0" smtClean="0"/>
              <a:t>Όρχεις: ψηλάφηση από πάνω προς τα κάτω</a:t>
            </a:r>
          </a:p>
          <a:p>
            <a:pPr lvl="1"/>
            <a:r>
              <a:rPr lang="el-GR" dirty="0" smtClean="0"/>
              <a:t>Έλεγχος μεγέθους, χρώματος υπερκείμενου δέρματος</a:t>
            </a:r>
            <a:endParaRPr lang="el-GR" dirty="0"/>
          </a:p>
          <a:p>
            <a:endParaRPr lang="el-GR" dirty="0" smtClean="0"/>
          </a:p>
          <a:p>
            <a:endParaRPr lang="el-GR" dirty="0"/>
          </a:p>
        </p:txBody>
      </p:sp>
    </p:spTree>
    <p:extLst>
      <p:ext uri="{BB962C8B-B14F-4D97-AF65-F5344CB8AC3E}">
        <p14:creationId xmlns:p14="http://schemas.microsoft.com/office/powerpoint/2010/main" val="160778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γεννητικων</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οργανων</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Εξωτερικά γεν. όργανα διαφέρουν σε τελειόμηνα, πρόωρα &amp; μεγαλύτερα βρέφη</a:t>
            </a:r>
          </a:p>
          <a:p>
            <a:pPr marL="0" indent="0">
              <a:buNone/>
            </a:pPr>
            <a:r>
              <a:rPr lang="el-GR" dirty="0" smtClean="0"/>
              <a:t>ΚΟΡΙΤΣΙΑ</a:t>
            </a:r>
          </a:p>
          <a:p>
            <a:r>
              <a:rPr lang="el-GR" b="1" dirty="0" smtClean="0"/>
              <a:t>Μεγάλα χείλη: </a:t>
            </a:r>
            <a:r>
              <a:rPr lang="el-GR" dirty="0" smtClean="0"/>
              <a:t>καλύπτουν τα μικρά (τελειόμηνα), όσο μικρότερο τόσο περισσότερο προέχουν τα μικρά χείλη</a:t>
            </a:r>
          </a:p>
          <a:p>
            <a:r>
              <a:rPr lang="el-GR" b="1" dirty="0" smtClean="0"/>
              <a:t>Κόλπος</a:t>
            </a:r>
            <a:r>
              <a:rPr lang="el-GR" dirty="0" smtClean="0"/>
              <a:t>: έξοδος βλεννώδους εκκρίματος ή σπανιότερα μικρής ποσότητας αίματος (</a:t>
            </a:r>
            <a:r>
              <a:rPr lang="el-GR" dirty="0" err="1" smtClean="0"/>
              <a:t>ψευδοπερίοδος</a:t>
            </a:r>
            <a:r>
              <a:rPr lang="el-GR" dirty="0" smtClean="0"/>
              <a:t>) </a:t>
            </a:r>
            <a:r>
              <a:rPr lang="el-GR" dirty="0" smtClean="0">
                <a:sym typeface="Wingdings" panose="05000000000000000000" pitchFamily="2" charset="2"/>
              </a:rPr>
              <a:t> διακοπή ορμονών από μητέρα</a:t>
            </a:r>
            <a:endParaRPr lang="el-GR" dirty="0" smtClean="0"/>
          </a:p>
          <a:p>
            <a:r>
              <a:rPr lang="el-GR" dirty="0" smtClean="0"/>
              <a:t>Περίνεο: ελέγχεται για τρήματα ή κύστεις (&amp; ο πρωκτός-διάμετρος δακτυλίου ΦΤ=10χιλ)</a:t>
            </a:r>
          </a:p>
          <a:p>
            <a:endParaRPr lang="el-GR" dirty="0" smtClean="0"/>
          </a:p>
          <a:p>
            <a:endParaRPr lang="el-GR" dirty="0"/>
          </a:p>
        </p:txBody>
      </p:sp>
    </p:spTree>
    <p:extLst>
      <p:ext uri="{BB962C8B-B14F-4D97-AF65-F5344CB8AC3E}">
        <p14:creationId xmlns:p14="http://schemas.microsoft.com/office/powerpoint/2010/main" val="4263769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239000" cy="1143000"/>
          </a:xfrm>
        </p:spPr>
        <p:txBody>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b="1" dirty="0" smtClean="0">
                <a:solidFill>
                  <a:schemeClr val="accent2">
                    <a:lumMod val="50000"/>
                  </a:schemeClr>
                </a:solidFill>
              </a:rPr>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227051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δερματοσ</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Επιδερμίδα νεογνού </a:t>
            </a:r>
            <a:r>
              <a:rPr lang="el-GR" dirty="0" smtClean="0">
                <a:sym typeface="Wingdings" panose="05000000000000000000" pitchFamily="2" charset="2"/>
              </a:rPr>
              <a:t> εξαιρετικά λεπτή, πλούσια αγγείωση υποδόριου φαίνεται ρόδινη</a:t>
            </a:r>
          </a:p>
          <a:p>
            <a:pPr marL="0" indent="0">
              <a:buNone/>
            </a:pPr>
            <a:r>
              <a:rPr lang="el-GR" b="1" dirty="0" smtClean="0">
                <a:sym typeface="Wingdings" panose="05000000000000000000" pitchFamily="2" charset="2"/>
              </a:rPr>
              <a:t>ΣΥΧΝΕΣ ΚΑΛΟΗΘΕΙΣ ΚΑΤΑΣΤΑΣΕΙΣ </a:t>
            </a:r>
            <a:r>
              <a:rPr lang="el-GR" dirty="0" smtClean="0">
                <a:sym typeface="Wingdings" panose="05000000000000000000" pitchFamily="2" charset="2"/>
              </a:rPr>
              <a:t>:</a:t>
            </a:r>
            <a:endParaRPr lang="el-GR" dirty="0" smtClean="0"/>
          </a:p>
          <a:p>
            <a:r>
              <a:rPr lang="el-GR" dirty="0" err="1" smtClean="0"/>
              <a:t>Κεχρίο:μύτη</a:t>
            </a:r>
            <a:r>
              <a:rPr lang="el-GR" dirty="0" smtClean="0"/>
              <a:t>, μέτωπο, παρειές. </a:t>
            </a:r>
            <a:r>
              <a:rPr lang="el-GR" dirty="0" err="1" smtClean="0"/>
              <a:t>Λευκωπές</a:t>
            </a:r>
            <a:r>
              <a:rPr lang="el-GR" dirty="0" smtClean="0"/>
              <a:t> βλατίδες, κεφαλής καρφίτσας, πρώτες εβδ. ζωής</a:t>
            </a:r>
          </a:p>
          <a:p>
            <a:endParaRPr lang="el-GR" dirty="0" smtClean="0"/>
          </a:p>
          <a:p>
            <a:r>
              <a:rPr lang="el-GR" dirty="0" err="1" smtClean="0"/>
              <a:t>Μογγολοειδείς</a:t>
            </a:r>
            <a:r>
              <a:rPr lang="el-GR" dirty="0" smtClean="0"/>
              <a:t> κηλίδες: </a:t>
            </a:r>
            <a:r>
              <a:rPr lang="el-GR" dirty="0" err="1" smtClean="0"/>
              <a:t>οσφυοϊερά</a:t>
            </a:r>
            <a:r>
              <a:rPr lang="el-GR" dirty="0" smtClean="0"/>
              <a:t> χώρα, γκριζογάλανο χρώμα, συχνότερα μεσογειακές χώρες, Άπω Ανατολής &amp; μαύρης φυλής</a:t>
            </a:r>
          </a:p>
          <a:p>
            <a:endParaRPr lang="el-GR" dirty="0" smtClean="0"/>
          </a:p>
          <a:p>
            <a:r>
              <a:rPr lang="el-GR" dirty="0" smtClean="0"/>
              <a:t>Τοξικό </a:t>
            </a:r>
            <a:r>
              <a:rPr lang="el-GR" dirty="0" err="1" smtClean="0"/>
              <a:t>ερύθημα:πιο</a:t>
            </a:r>
            <a:r>
              <a:rPr lang="el-GR" dirty="0" smtClean="0"/>
              <a:t> συχνή καλοήθης παροδική νόσος </a:t>
            </a:r>
            <a:r>
              <a:rPr lang="el-GR" dirty="0" smtClean="0">
                <a:sym typeface="Wingdings" panose="05000000000000000000" pitchFamily="2" charset="2"/>
              </a:rPr>
              <a:t> ακανόνιστες </a:t>
            </a:r>
            <a:r>
              <a:rPr lang="el-GR" dirty="0" err="1" smtClean="0">
                <a:sym typeface="Wingdings" panose="05000000000000000000" pitchFamily="2" charset="2"/>
              </a:rPr>
              <a:t>ερυθηματώδεις</a:t>
            </a:r>
            <a:r>
              <a:rPr lang="el-GR" dirty="0" smtClean="0">
                <a:sym typeface="Wingdings" panose="05000000000000000000" pitchFamily="2" charset="2"/>
              </a:rPr>
              <a:t> βλατίδες σε όλο το σώμα από 2</a:t>
            </a:r>
            <a:r>
              <a:rPr lang="el-GR" baseline="30000" dirty="0" smtClean="0">
                <a:sym typeface="Wingdings" panose="05000000000000000000" pitchFamily="2" charset="2"/>
              </a:rPr>
              <a:t>η</a:t>
            </a:r>
            <a:r>
              <a:rPr lang="el-GR" dirty="0" smtClean="0">
                <a:sym typeface="Wingdings" panose="05000000000000000000" pitchFamily="2" charset="2"/>
              </a:rPr>
              <a:t> ημέρα -2</a:t>
            </a:r>
            <a:r>
              <a:rPr lang="el-GR" baseline="30000" dirty="0" smtClean="0">
                <a:sym typeface="Wingdings" panose="05000000000000000000" pitchFamily="2" charset="2"/>
              </a:rPr>
              <a:t>η</a:t>
            </a:r>
            <a:r>
              <a:rPr lang="el-GR" dirty="0" smtClean="0">
                <a:sym typeface="Wingdings" panose="05000000000000000000" pitchFamily="2" charset="2"/>
              </a:rPr>
              <a:t> εβδ.</a:t>
            </a:r>
            <a:endParaRPr lang="el-GR" dirty="0" smtClean="0"/>
          </a:p>
          <a:p>
            <a:pPr marL="0" indent="0">
              <a:buNone/>
            </a:pPr>
            <a:endParaRPr lang="el-GR" dirty="0" smtClean="0"/>
          </a:p>
          <a:p>
            <a:pPr marL="0" indent="0">
              <a:buNone/>
            </a:pPr>
            <a:r>
              <a:rPr lang="el-GR" b="1" dirty="0" smtClean="0"/>
              <a:t>Παθολογικές καταστάσεις είναι</a:t>
            </a:r>
            <a:r>
              <a:rPr lang="el-GR" dirty="0" smtClean="0"/>
              <a:t>:</a:t>
            </a:r>
          </a:p>
          <a:p>
            <a:r>
              <a:rPr lang="el-GR" dirty="0" smtClean="0"/>
              <a:t>Αιμαγγειώματα: (ομαλά ή επίπεδα </a:t>
            </a:r>
            <a:r>
              <a:rPr lang="el-GR" dirty="0" err="1" smtClean="0"/>
              <a:t>αιμαγγειωματώδεις</a:t>
            </a:r>
            <a:r>
              <a:rPr lang="el-GR" dirty="0" smtClean="0"/>
              <a:t> σπίλοι, σηραγγώδη)</a:t>
            </a:r>
          </a:p>
          <a:p>
            <a:r>
              <a:rPr lang="el-GR" dirty="0" err="1" smtClean="0"/>
              <a:t>Καφεγαλακτόχροες</a:t>
            </a:r>
            <a:r>
              <a:rPr lang="el-GR" dirty="0" smtClean="0"/>
              <a:t> κηλίδες &amp; σπίλοι</a:t>
            </a:r>
            <a:endParaRPr lang="el-GR" dirty="0"/>
          </a:p>
        </p:txBody>
      </p:sp>
    </p:spTree>
    <p:extLst>
      <p:ext uri="{BB962C8B-B14F-4D97-AF65-F5344CB8AC3E}">
        <p14:creationId xmlns:p14="http://schemas.microsoft.com/office/powerpoint/2010/main" val="211396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239000" cy="1143000"/>
          </a:xfrm>
        </p:spPr>
        <p:txBody>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b="1" dirty="0" smtClean="0">
                <a:solidFill>
                  <a:schemeClr val="accent2">
                    <a:lumMod val="50000"/>
                  </a:schemeClr>
                </a:solidFill>
              </a:rPr>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358544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σκελετικου</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συστηματοσ</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ΣΠΟΝΔΥΛΙΚΗ ΣΤΗΛΗ: πρηνή θέση έλεγχος πλάτης, κυρίως </a:t>
            </a:r>
            <a:r>
              <a:rPr lang="el-GR" dirty="0" err="1" smtClean="0"/>
              <a:t>οσφυοϊερά</a:t>
            </a:r>
            <a:r>
              <a:rPr lang="el-GR" dirty="0" smtClean="0"/>
              <a:t> χώρα (μηνιγγομυελοκήλη, τρήματα ή μάζες)</a:t>
            </a:r>
          </a:p>
          <a:p>
            <a:endParaRPr lang="el-GR" dirty="0" smtClean="0"/>
          </a:p>
          <a:p>
            <a:r>
              <a:rPr lang="el-GR" dirty="0" smtClean="0"/>
              <a:t>ΑΝΩ ΑΚΡΑ: έλεγχος κλείδας, ωμοπλάτης, βραχίονα, αγκώνα &amp; χεριού (κατάγματα, συγγενείς ανωμαλίες, </a:t>
            </a:r>
            <a:r>
              <a:rPr lang="el-GR" dirty="0" err="1" smtClean="0"/>
              <a:t>διαμαρτιές</a:t>
            </a:r>
            <a:r>
              <a:rPr lang="el-GR" dirty="0" smtClean="0"/>
              <a:t>)</a:t>
            </a:r>
          </a:p>
          <a:p>
            <a:endParaRPr lang="el-GR" dirty="0" smtClean="0"/>
          </a:p>
          <a:p>
            <a:r>
              <a:rPr lang="el-GR" dirty="0" smtClean="0"/>
              <a:t>ΚΑΤΩ ΑΚΡΑ: έλεγχος θέσης, συμμετρία, μέγεθος &amp; εύρος κινήσεων.</a:t>
            </a:r>
          </a:p>
          <a:p>
            <a:pPr lvl="1"/>
            <a:r>
              <a:rPr lang="el-GR" dirty="0" smtClean="0"/>
              <a:t>Απαραίτητη </a:t>
            </a:r>
            <a:r>
              <a:rPr lang="el-GR" dirty="0" err="1" smtClean="0"/>
              <a:t>εξέταση</a:t>
            </a:r>
            <a:r>
              <a:rPr lang="el-GR" dirty="0" err="1" smtClean="0">
                <a:sym typeface="Wingdings" panose="05000000000000000000" pitchFamily="2" charset="2"/>
              </a:rPr>
              <a:t></a:t>
            </a:r>
            <a:r>
              <a:rPr lang="el-GR" dirty="0" smtClean="0">
                <a:sym typeface="Wingdings" panose="05000000000000000000" pitchFamily="2" charset="2"/>
              </a:rPr>
              <a:t> χειρισμοί </a:t>
            </a:r>
            <a:r>
              <a:rPr lang="en-US" dirty="0" smtClean="0">
                <a:sym typeface="Wingdings" panose="05000000000000000000" pitchFamily="2" charset="2"/>
              </a:rPr>
              <a:t> </a:t>
            </a:r>
            <a:r>
              <a:rPr lang="en-US" dirty="0" err="1" smtClean="0">
                <a:sym typeface="Wingdings" panose="05000000000000000000" pitchFamily="2" charset="2"/>
              </a:rPr>
              <a:t>Ortolani</a:t>
            </a:r>
            <a:r>
              <a:rPr lang="en-US" dirty="0" smtClean="0">
                <a:sym typeface="Wingdings" panose="05000000000000000000" pitchFamily="2" charset="2"/>
              </a:rPr>
              <a:t> &amp; Barlow</a:t>
            </a:r>
            <a:r>
              <a:rPr lang="el-GR" dirty="0" smtClean="0">
                <a:sym typeface="Wingdings" panose="05000000000000000000" pitchFamily="2" charset="2"/>
              </a:rPr>
              <a:t>, για έλεγχο δυσπλασίας ισχίου</a:t>
            </a:r>
          </a:p>
          <a:p>
            <a:pPr lvl="1"/>
            <a:r>
              <a:rPr lang="el-GR" dirty="0" smtClean="0">
                <a:sym typeface="Wingdings" panose="05000000000000000000" pitchFamily="2" charset="2"/>
              </a:rPr>
              <a:t>Ύπαρξη </a:t>
            </a:r>
            <a:r>
              <a:rPr lang="el-GR" dirty="0" err="1" smtClean="0">
                <a:sym typeface="Wingdings" panose="05000000000000000000" pitchFamily="2" charset="2"/>
              </a:rPr>
              <a:t>ραιβοϊπποποδίας</a:t>
            </a:r>
            <a:r>
              <a:rPr lang="el-GR" dirty="0" smtClean="0">
                <a:sym typeface="Wingdings" panose="05000000000000000000" pitchFamily="2" charset="2"/>
              </a:rPr>
              <a:t> &amp; άλλων ανωμαλιών</a:t>
            </a:r>
            <a:endParaRPr lang="el-GR" dirty="0"/>
          </a:p>
        </p:txBody>
      </p:sp>
    </p:spTree>
    <p:extLst>
      <p:ext uri="{BB962C8B-B14F-4D97-AF65-F5344CB8AC3E}">
        <p14:creationId xmlns:p14="http://schemas.microsoft.com/office/powerpoint/2010/main" val="205023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640960" cy="1500174"/>
          </a:xfrm>
        </p:spPr>
        <p:txBody>
          <a:bodyPr>
            <a:noAutofit/>
          </a:bodyPr>
          <a:lstStyle/>
          <a:p>
            <a:pPr marL="742950" indent="-742950">
              <a:buFont typeface="+mj-lt"/>
              <a:buAutoNum type="alphaUcPeriod" startAt="2"/>
            </a:pPr>
            <a:r>
              <a:rPr lang="el-GR" sz="3600" b="1" dirty="0" smtClean="0"/>
              <a:t> </a:t>
            </a:r>
            <a:r>
              <a:rPr lang="el-GR" sz="3200" b="1" dirty="0" smtClean="0"/>
              <a:t>ΜΑΙΕΥΤΙΚΟ ΙΣΤΟΡΙΚΟ </a:t>
            </a:r>
            <a:br>
              <a:rPr lang="el-GR" sz="3200" b="1" dirty="0" smtClean="0"/>
            </a:br>
            <a:r>
              <a:rPr lang="el-GR" sz="3200" dirty="0"/>
              <a:t> </a:t>
            </a:r>
            <a:r>
              <a:rPr lang="el-GR" sz="3200" dirty="0" smtClean="0"/>
              <a:t>               </a:t>
            </a:r>
            <a:r>
              <a:rPr lang="el-GR" sz="3200" b="1" dirty="0" smtClean="0"/>
              <a:t>(ΣΥΝΘΗΚΕΣ ΚΥΗΣΗΣ)</a:t>
            </a:r>
            <a:r>
              <a:rPr lang="el-GR" sz="3600" b="1" dirty="0" smtClean="0"/>
              <a:t/>
            </a:r>
            <a:br>
              <a:rPr lang="el-GR" sz="3600" b="1" dirty="0" smtClean="0"/>
            </a:br>
            <a:endParaRPr lang="el-GR" sz="3600" dirty="0"/>
          </a:p>
        </p:txBody>
      </p:sp>
      <p:sp>
        <p:nvSpPr>
          <p:cNvPr id="16385" name="Rectangle 1"/>
          <p:cNvSpPr>
            <a:spLocks noChangeArrowheads="1"/>
          </p:cNvSpPr>
          <p:nvPr/>
        </p:nvSpPr>
        <p:spPr bwMode="auto">
          <a:xfrm>
            <a:off x="415311" y="1356613"/>
            <a:ext cx="7973113" cy="46180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Διάρκεια κύησης </a:t>
            </a:r>
            <a:r>
              <a:rPr lang="el-GR" dirty="0" smtClean="0">
                <a:solidFill>
                  <a:prstClr val="black"/>
                </a:solidFill>
                <a:latin typeface="Calibri" pitchFamily="34" charset="0"/>
                <a:ea typeface="Times New Roman" pitchFamily="18" charset="0"/>
                <a:cs typeface="Arial" pitchFamily="34" charset="0"/>
              </a:rPr>
              <a:t>,&lt;37 </a:t>
            </a:r>
            <a:r>
              <a:rPr lang="en-US" dirty="0" smtClean="0">
                <a:solidFill>
                  <a:prstClr val="black"/>
                </a:solidFill>
                <a:latin typeface="Calibri" pitchFamily="34" charset="0"/>
                <a:ea typeface="Times New Roman" pitchFamily="18" charset="0"/>
                <a:cs typeface="Arial" pitchFamily="34" charset="0"/>
              </a:rPr>
              <a:t>w</a:t>
            </a:r>
            <a:r>
              <a:rPr lang="el-GR" dirty="0" smtClean="0">
                <a:solidFill>
                  <a:prstClr val="black"/>
                </a:solidFill>
                <a:latin typeface="Calibri" pitchFamily="34" charset="0"/>
                <a:ea typeface="Times New Roman" pitchFamily="18" charset="0"/>
                <a:cs typeface="Arial" pitchFamily="34" charset="0"/>
              </a:rPr>
              <a:t> , &gt;42</a:t>
            </a:r>
            <a:r>
              <a:rPr lang="en-US" dirty="0" smtClean="0">
                <a:solidFill>
                  <a:prstClr val="black"/>
                </a:solidFill>
                <a:latin typeface="Calibri" pitchFamily="34" charset="0"/>
                <a:ea typeface="Times New Roman" pitchFamily="18" charset="0"/>
                <a:cs typeface="Arial" pitchFamily="34" charset="0"/>
              </a:rPr>
              <a:t>w</a:t>
            </a:r>
            <a:r>
              <a:rPr lang="el-GR" dirty="0" smtClean="0">
                <a:solidFill>
                  <a:prstClr val="black"/>
                </a:solidFill>
                <a:latin typeface="Calibri" pitchFamily="34" charset="0"/>
                <a:ea typeface="Times New Roman" pitchFamily="18" charset="0"/>
                <a:cs typeface="Arial" pitchFamily="34" charset="0"/>
              </a:rPr>
              <a:t> υπερώριμα</a:t>
            </a:r>
            <a:r>
              <a:rPr lang="el-GR" dirty="0" smtClean="0">
                <a:solidFill>
                  <a:prstClr val="black"/>
                </a:solidFill>
                <a:latin typeface="Arial" pitchFamily="34" charset="0"/>
                <a:ea typeface="Times New Roman" pitchFamily="18" charset="0"/>
                <a:cs typeface="Arial" pitchFamily="34" charset="0"/>
              </a:rPr>
              <a:t> </a:t>
            </a:r>
            <a:endParaRPr lang="el-GR" dirty="0" smtClean="0">
              <a:solidFill>
                <a:prstClr val="black"/>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Λοιμώξεις μητέρας</a:t>
            </a:r>
            <a:r>
              <a:rPr lang="el-GR" b="1" dirty="0" smtClean="0">
                <a:solidFill>
                  <a:srgbClr val="B13F9A">
                    <a:lumMod val="75000"/>
                  </a:srgbClr>
                </a:solidFill>
                <a:latin typeface="Calibri" pitchFamily="34" charset="0"/>
                <a:ea typeface="Times New Roman" pitchFamily="18" charset="0"/>
                <a:cs typeface="Arial" pitchFamily="34" charset="0"/>
              </a:rPr>
              <a:t> </a:t>
            </a:r>
            <a:r>
              <a:rPr lang="el-GR" dirty="0" smtClean="0">
                <a:solidFill>
                  <a:prstClr val="black"/>
                </a:solidFill>
                <a:latin typeface="Calibri" pitchFamily="34" charset="0"/>
                <a:ea typeface="Times New Roman" pitchFamily="18" charset="0"/>
                <a:cs typeface="Arial" pitchFamily="34" charset="0"/>
              </a:rPr>
              <a:t>Ερυθρά, </a:t>
            </a:r>
            <a:r>
              <a:rPr lang="en-US" dirty="0" smtClean="0">
                <a:solidFill>
                  <a:prstClr val="black"/>
                </a:solidFill>
                <a:latin typeface="Calibri" pitchFamily="34" charset="0"/>
                <a:ea typeface="Times New Roman" pitchFamily="18" charset="0"/>
                <a:cs typeface="Arial" pitchFamily="34" charset="0"/>
              </a:rPr>
              <a:t>Toxo</a:t>
            </a:r>
            <a:r>
              <a:rPr lang="el-GR" dirty="0" smtClean="0">
                <a:solidFill>
                  <a:prstClr val="black"/>
                </a:solidFill>
                <a:latin typeface="Calibri" pitchFamily="34" charset="0"/>
                <a:ea typeface="Times New Roman" pitchFamily="18" charset="0"/>
                <a:cs typeface="Arial" pitchFamily="34" charset="0"/>
              </a:rPr>
              <a:t>, </a:t>
            </a:r>
            <a:r>
              <a:rPr lang="en-US" dirty="0" smtClean="0">
                <a:solidFill>
                  <a:prstClr val="black"/>
                </a:solidFill>
                <a:latin typeface="Calibri" pitchFamily="34" charset="0"/>
                <a:ea typeface="Times New Roman" pitchFamily="18" charset="0"/>
                <a:cs typeface="Arial" pitchFamily="34" charset="0"/>
              </a:rPr>
              <a:t>CMV</a:t>
            </a:r>
            <a:r>
              <a:rPr lang="el-GR" dirty="0" smtClean="0">
                <a:solidFill>
                  <a:prstClr val="black"/>
                </a:solidFill>
                <a:latin typeface="Calibri" pitchFamily="34" charset="0"/>
                <a:ea typeface="Times New Roman" pitchFamily="18" charset="0"/>
                <a:cs typeface="Arial" pitchFamily="34" charset="0"/>
              </a:rPr>
              <a:t>, </a:t>
            </a:r>
            <a:r>
              <a:rPr lang="en-US" dirty="0" smtClean="0">
                <a:solidFill>
                  <a:prstClr val="black"/>
                </a:solidFill>
                <a:latin typeface="Calibri" pitchFamily="34" charset="0"/>
                <a:ea typeface="Times New Roman" pitchFamily="18" charset="0"/>
                <a:cs typeface="Arial" pitchFamily="34" charset="0"/>
              </a:rPr>
              <a:t>AIDS</a:t>
            </a:r>
            <a:r>
              <a:rPr lang="el-GR" dirty="0" smtClean="0">
                <a:solidFill>
                  <a:prstClr val="black"/>
                </a:solidFill>
                <a:latin typeface="Calibri" pitchFamily="34" charset="0"/>
                <a:ea typeface="Times New Roman" pitchFamily="18" charset="0"/>
                <a:cs typeface="Arial" pitchFamily="34" charset="0"/>
              </a:rPr>
              <a:t>, Έρπης, Σύφιλη, προβλήματα με τον Θυρεοειδή αδένα, πυελονεφρίτιδα της μητέρας τις τελευταίες εβδομάδες κύησης μπορεί να έχουν  ως αποτέλεσμα εκδήλωσης βαριάς σηψαιμίας στο νεογνό)</a:t>
            </a:r>
          </a:p>
          <a:p>
            <a:pPr marL="457200" indent="-457200" eaLnBrk="0" fontAlgn="base" hangingPunct="0">
              <a:lnSpc>
                <a:spcPct val="150000"/>
              </a:lnSpc>
              <a:spcBef>
                <a:spcPct val="0"/>
              </a:spcBef>
              <a:spcAft>
                <a:spcPct val="0"/>
              </a:spcAft>
              <a:buFont typeface="+mj-lt"/>
              <a:buAutoNum type="arabicPeriod"/>
            </a:pPr>
            <a:r>
              <a:rPr lang="el-GR" b="1" u="sng" dirty="0" smtClean="0">
                <a:solidFill>
                  <a:schemeClr val="accent2">
                    <a:lumMod val="75000"/>
                  </a:schemeClr>
                </a:solidFill>
                <a:latin typeface="Calibri" panose="020F0502020204030204" pitchFamily="34" charset="0"/>
                <a:ea typeface="Times New Roman" pitchFamily="18" charset="0"/>
                <a:cs typeface="Calibri" panose="020F0502020204030204" pitchFamily="34" charset="0"/>
              </a:rPr>
              <a:t>Προηγούμενες κυήσεις   </a:t>
            </a:r>
            <a:r>
              <a:rPr lang="el-GR" dirty="0" smtClean="0">
                <a:solidFill>
                  <a:prstClr val="black"/>
                </a:solidFill>
                <a:latin typeface="Calibri" panose="020F0502020204030204" pitchFamily="34" charset="0"/>
                <a:ea typeface="Times New Roman" pitchFamily="18" charset="0"/>
                <a:cs typeface="Calibri" panose="020F0502020204030204" pitchFamily="34" charset="0"/>
              </a:rPr>
              <a:t>εκτρώσεις, νεογνικοί θάνατοι, πρόωροι τοκετοί κ.α.</a:t>
            </a: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Λήψη φαρμάκων κατά την κύηση</a:t>
            </a:r>
            <a:r>
              <a:rPr lang="el-GR" b="1" dirty="0" smtClean="0">
                <a:solidFill>
                  <a:srgbClr val="B13F9A">
                    <a:lumMod val="75000"/>
                  </a:srgbClr>
                </a:solidFill>
                <a:latin typeface="Calibri" pitchFamily="34" charset="0"/>
                <a:ea typeface="Times New Roman" pitchFamily="18" charset="0"/>
                <a:cs typeface="Arial" pitchFamily="34" charset="0"/>
              </a:rPr>
              <a:t> </a:t>
            </a:r>
            <a:r>
              <a:rPr lang="el-GR" dirty="0" smtClean="0">
                <a:solidFill>
                  <a:prstClr val="black"/>
                </a:solidFill>
                <a:latin typeface="Calibri" pitchFamily="34" charset="0"/>
                <a:ea typeface="Times New Roman" pitchFamily="18" charset="0"/>
                <a:cs typeface="Arial" pitchFamily="34" charset="0"/>
              </a:rPr>
              <a:t>όπως αντιεπιληπτικά, κορτικοστεροειδή</a:t>
            </a:r>
            <a:r>
              <a:rPr lang="el-GR" dirty="0" smtClean="0">
                <a:solidFill>
                  <a:prstClr val="black"/>
                </a:solidFill>
                <a:latin typeface="Arial" pitchFamily="34" charset="0"/>
                <a:ea typeface="Times New Roman" pitchFamily="18" charset="0"/>
                <a:cs typeface="Arial" pitchFamily="34" charset="0"/>
              </a:rPr>
              <a:t> </a:t>
            </a:r>
            <a:endParaRPr lang="el-GR" dirty="0" smtClean="0">
              <a:solidFill>
                <a:prstClr val="black"/>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Άλλες ουσίες </a:t>
            </a:r>
            <a:r>
              <a:rPr lang="el-GR" dirty="0" smtClean="0">
                <a:solidFill>
                  <a:prstClr val="black"/>
                </a:solidFill>
                <a:latin typeface="Calibri" pitchFamily="34" charset="0"/>
                <a:ea typeface="Times New Roman" pitchFamily="18" charset="0"/>
                <a:cs typeface="Arial" pitchFamily="34" charset="0"/>
              </a:rPr>
              <a:t>όπως ναρκωτικά, ποτά</a:t>
            </a:r>
            <a:r>
              <a:rPr lang="en-US" dirty="0" smtClean="0">
                <a:solidFill>
                  <a:prstClr val="black"/>
                </a:solidFill>
                <a:latin typeface="Calibri" pitchFamily="34" charset="0"/>
                <a:ea typeface="Times New Roman" pitchFamily="18" charset="0"/>
                <a:cs typeface="Arial" pitchFamily="34" charset="0"/>
              </a:rPr>
              <a:t>,</a:t>
            </a:r>
            <a:r>
              <a:rPr lang="el-GR" dirty="0" smtClean="0">
                <a:solidFill>
                  <a:prstClr val="black"/>
                </a:solidFill>
                <a:latin typeface="Calibri" pitchFamily="34" charset="0"/>
                <a:ea typeface="Times New Roman" pitchFamily="18" charset="0"/>
                <a:cs typeface="Arial" pitchFamily="34" charset="0"/>
              </a:rPr>
              <a:t> τσιγάρα</a:t>
            </a:r>
            <a:r>
              <a:rPr lang="el-GR" dirty="0" smtClean="0">
                <a:solidFill>
                  <a:prstClr val="black"/>
                </a:solidFill>
                <a:latin typeface="Arial" pitchFamily="34" charset="0"/>
                <a:ea typeface="Times New Roman" pitchFamily="18" charset="0"/>
                <a:cs typeface="Arial" pitchFamily="34" charset="0"/>
              </a:rPr>
              <a:t> </a:t>
            </a:r>
            <a:endParaRPr lang="el-GR" dirty="0" smtClean="0">
              <a:solidFill>
                <a:prstClr val="black"/>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Ακτινοβολία</a:t>
            </a:r>
            <a:r>
              <a:rPr lang="el-GR" dirty="0" smtClean="0">
                <a:solidFill>
                  <a:srgbClr val="B13F9A">
                    <a:lumMod val="75000"/>
                  </a:srgbClr>
                </a:solidFill>
                <a:latin typeface="Arial" pitchFamily="34" charset="0"/>
                <a:ea typeface="Times New Roman" pitchFamily="18" charset="0"/>
                <a:cs typeface="Arial" pitchFamily="34" charset="0"/>
              </a:rPr>
              <a:t> </a:t>
            </a:r>
            <a:endParaRPr lang="el-GR" dirty="0" smtClean="0">
              <a:solidFill>
                <a:srgbClr val="B13F9A">
                  <a:lumMod val="75000"/>
                </a:srgbClr>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Κακώσεις</a:t>
            </a:r>
            <a:r>
              <a:rPr lang="el-GR" b="1" u="sng" dirty="0" smtClean="0">
                <a:solidFill>
                  <a:srgbClr val="FF0000"/>
                </a:solidFill>
                <a:latin typeface="Calibri" pitchFamily="34" charset="0"/>
                <a:ea typeface="Times New Roman" pitchFamily="18" charset="0"/>
                <a:cs typeface="Arial" pitchFamily="34" charset="0"/>
              </a:rPr>
              <a:t> </a:t>
            </a:r>
            <a:r>
              <a:rPr lang="el-GR" dirty="0" smtClean="0">
                <a:solidFill>
                  <a:prstClr val="black"/>
                </a:solidFill>
                <a:latin typeface="Calibri" pitchFamily="34" charset="0"/>
                <a:ea typeface="Times New Roman" pitchFamily="18" charset="0"/>
                <a:cs typeface="Arial" pitchFamily="34" charset="0"/>
              </a:rPr>
              <a:t>όπως τροχαίο, πτώση</a:t>
            </a:r>
            <a:r>
              <a:rPr lang="el-GR" dirty="0" smtClean="0">
                <a:solidFill>
                  <a:prstClr val="black"/>
                </a:solidFill>
                <a:latin typeface="Arial" pitchFamily="34" charset="0"/>
                <a:ea typeface="Times New Roman" pitchFamily="18" charset="0"/>
                <a:cs typeface="Arial" pitchFamily="34" charset="0"/>
              </a:rPr>
              <a:t> </a:t>
            </a:r>
            <a:endParaRPr lang="el-GR" dirty="0" smtClean="0">
              <a:solidFill>
                <a:prstClr val="black"/>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a:pPr>
            <a:r>
              <a:rPr lang="el-GR" b="1" u="sng" dirty="0" smtClean="0">
                <a:solidFill>
                  <a:srgbClr val="B13F9A">
                    <a:lumMod val="75000"/>
                  </a:srgbClr>
                </a:solidFill>
                <a:latin typeface="Calibri" pitchFamily="34" charset="0"/>
                <a:ea typeface="Times New Roman" pitchFamily="18" charset="0"/>
                <a:cs typeface="Arial" pitchFamily="34" charset="0"/>
              </a:rPr>
              <a:t>Μαιευτικές επιπλοκές της εγκυμοσύνης </a:t>
            </a:r>
            <a:r>
              <a:rPr lang="el-GR" dirty="0" smtClean="0">
                <a:solidFill>
                  <a:prstClr val="black"/>
                </a:solidFill>
                <a:latin typeface="Calibri" pitchFamily="34" charset="0"/>
                <a:ea typeface="Times New Roman" pitchFamily="18" charset="0"/>
                <a:cs typeface="Arial" pitchFamily="34" charset="0"/>
              </a:rPr>
              <a:t>όπως αιμορραγία- τοξιναιμία</a:t>
            </a:r>
            <a:r>
              <a:rPr lang="el-GR" dirty="0" smtClean="0">
                <a:solidFill>
                  <a:prstClr val="black"/>
                </a:solidFill>
                <a:latin typeface="Arial" pitchFamily="34" charset="0"/>
                <a:ea typeface="Times New Roman" pitchFamily="18" charset="0"/>
                <a:cs typeface="Arial" pitchFamily="34" charset="0"/>
              </a:rPr>
              <a:t> </a:t>
            </a:r>
            <a:endParaRPr lang="el-GR"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4114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additive="base">
                                        <p:cTn id="7" dur="5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5">
                                            <p:txEl>
                                              <p:pRg st="1" end="1"/>
                                            </p:txEl>
                                          </p:spTgt>
                                        </p:tgtEl>
                                        <p:attrNameLst>
                                          <p:attrName>style.visibility</p:attrName>
                                        </p:attrNameLst>
                                      </p:cBhvr>
                                      <p:to>
                                        <p:strVal val="visible"/>
                                      </p:to>
                                    </p:set>
                                    <p:anim calcmode="lin" valueType="num">
                                      <p:cBhvr additive="base">
                                        <p:cTn id="13" dur="5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5">
                                            <p:txEl>
                                              <p:pRg st="2" end="2"/>
                                            </p:txEl>
                                          </p:spTgt>
                                        </p:tgtEl>
                                        <p:attrNameLst>
                                          <p:attrName>style.visibility</p:attrName>
                                        </p:attrNameLst>
                                      </p:cBhvr>
                                      <p:to>
                                        <p:strVal val="visible"/>
                                      </p:to>
                                    </p:set>
                                    <p:anim calcmode="lin" valueType="num">
                                      <p:cBhvr additive="base">
                                        <p:cTn id="19" dur="5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5">
                                            <p:txEl>
                                              <p:pRg st="3" end="3"/>
                                            </p:txEl>
                                          </p:spTgt>
                                        </p:tgtEl>
                                        <p:attrNameLst>
                                          <p:attrName>style.visibility</p:attrName>
                                        </p:attrNameLst>
                                      </p:cBhvr>
                                      <p:to>
                                        <p:strVal val="visible"/>
                                      </p:to>
                                    </p:set>
                                    <p:anim calcmode="lin" valueType="num">
                                      <p:cBhvr additive="base">
                                        <p:cTn id="25" dur="5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5">
                                            <p:txEl>
                                              <p:pRg st="4" end="4"/>
                                            </p:txEl>
                                          </p:spTgt>
                                        </p:tgtEl>
                                        <p:attrNameLst>
                                          <p:attrName>style.visibility</p:attrName>
                                        </p:attrNameLst>
                                      </p:cBhvr>
                                      <p:to>
                                        <p:strVal val="visible"/>
                                      </p:to>
                                    </p:set>
                                    <p:anim calcmode="lin" valueType="num">
                                      <p:cBhvr additive="base">
                                        <p:cTn id="31" dur="5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5">
                                            <p:txEl>
                                              <p:pRg st="5" end="5"/>
                                            </p:txEl>
                                          </p:spTgt>
                                        </p:tgtEl>
                                        <p:attrNameLst>
                                          <p:attrName>style.visibility</p:attrName>
                                        </p:attrNameLst>
                                      </p:cBhvr>
                                      <p:to>
                                        <p:strVal val="visible"/>
                                      </p:to>
                                    </p:set>
                                    <p:anim calcmode="lin" valueType="num">
                                      <p:cBhvr additive="base">
                                        <p:cTn id="37" dur="5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5">
                                            <p:txEl>
                                              <p:pRg st="6" end="6"/>
                                            </p:txEl>
                                          </p:spTgt>
                                        </p:tgtEl>
                                        <p:attrNameLst>
                                          <p:attrName>style.visibility</p:attrName>
                                        </p:attrNameLst>
                                      </p:cBhvr>
                                      <p:to>
                                        <p:strVal val="visible"/>
                                      </p:to>
                                    </p:set>
                                    <p:anim calcmode="lin" valueType="num">
                                      <p:cBhvr additive="base">
                                        <p:cTn id="43" dur="5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5">
                                            <p:txEl>
                                              <p:pRg st="7" end="7"/>
                                            </p:txEl>
                                          </p:spTgt>
                                        </p:tgtEl>
                                        <p:attrNameLst>
                                          <p:attrName>style.visibility</p:attrName>
                                        </p:attrNameLst>
                                      </p:cBhvr>
                                      <p:to>
                                        <p:strVal val="visible"/>
                                      </p:to>
                                    </p:set>
                                    <p:anim calcmode="lin" valueType="num">
                                      <p:cBhvr additive="base">
                                        <p:cTn id="49" dur="500" fill="hold"/>
                                        <p:tgtEl>
                                          <p:spTgt spid="1638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239000" cy="1143000"/>
          </a:xfrm>
        </p:spPr>
        <p:txBody>
          <a:bodyPr/>
          <a:lstStyle/>
          <a:p>
            <a:pPr algn="ct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b="1" dirty="0" smtClean="0">
                <a:solidFill>
                  <a:schemeClr val="accent2">
                    <a:lumMod val="50000"/>
                  </a:schemeClr>
                </a:solidFill>
              </a:rPr>
              <a:t>Εξέταση κεφαλής, αυτιών, μύτης, στόματος &amp; λαιμού</a:t>
            </a:r>
          </a:p>
          <a:p>
            <a:pPr marL="514350" indent="-514350">
              <a:buFont typeface="+mj-lt"/>
              <a:buAutoNum type="arabicPeriod"/>
            </a:pPr>
            <a:r>
              <a:rPr lang="el-GR" dirty="0" smtClean="0"/>
              <a:t>Νευρολογική εξέταση</a:t>
            </a:r>
          </a:p>
          <a:p>
            <a:pPr marL="514350" indent="-514350">
              <a:buFont typeface="+mj-lt"/>
              <a:buAutoNum type="arabicPeriod"/>
            </a:pPr>
            <a:r>
              <a:rPr lang="el-GR" dirty="0" smtClean="0"/>
              <a:t>Εξέταση οφθαλμών (μετά την 2</a:t>
            </a:r>
            <a:r>
              <a:rPr lang="el-GR" baseline="30000" dirty="0" smtClean="0"/>
              <a:t>η</a:t>
            </a:r>
            <a:r>
              <a:rPr lang="el-GR" dirty="0" smtClean="0"/>
              <a:t> </a:t>
            </a:r>
            <a:r>
              <a:rPr lang="el-GR" dirty="0" err="1" smtClean="0"/>
              <a:t>ημέρα</a:t>
            </a:r>
            <a:r>
              <a:rPr lang="el-GR" dirty="0" err="1" smtClean="0">
                <a:sym typeface="Wingdings" panose="05000000000000000000" pitchFamily="2" charset="2"/>
              </a:rPr>
              <a:t></a:t>
            </a:r>
            <a:r>
              <a:rPr lang="el-GR" dirty="0" smtClean="0">
                <a:sym typeface="Wingdings" panose="05000000000000000000" pitchFamily="2" charset="2"/>
              </a:rPr>
              <a:t> υποχωρεί οίδημα βλεφάρων τοκετού). Έλεγχος αντίδρασης κόρης, ύπαρξη </a:t>
            </a:r>
            <a:r>
              <a:rPr lang="el-GR" dirty="0" err="1" smtClean="0">
                <a:sym typeface="Wingdings" panose="05000000000000000000" pitchFamily="2" charset="2"/>
              </a:rPr>
              <a:t>καταράκτη</a:t>
            </a:r>
            <a:r>
              <a:rPr lang="el-GR" dirty="0" smtClean="0">
                <a:sym typeface="Wingdings" panose="05000000000000000000" pitchFamily="2" charset="2"/>
              </a:rPr>
              <a:t>, γλαυκώματος, αιμορραγιών του </a:t>
            </a:r>
            <a:r>
              <a:rPr lang="el-GR" dirty="0" err="1" smtClean="0">
                <a:sym typeface="Wingdings" panose="05000000000000000000" pitchFamily="2" charset="2"/>
              </a:rPr>
              <a:t>σκληρού,επιπεφυκίτιδα</a:t>
            </a:r>
            <a:r>
              <a:rPr lang="el-GR" dirty="0" smtClean="0">
                <a:sym typeface="Wingdings" panose="05000000000000000000" pitchFamily="2" charset="2"/>
              </a:rPr>
              <a:t> κ.α.</a:t>
            </a:r>
            <a:endParaRPr lang="el-GR" dirty="0" smtClean="0"/>
          </a:p>
          <a:p>
            <a:pPr marL="514350" indent="-514350">
              <a:buFont typeface="+mj-lt"/>
              <a:buAutoNum type="arabicPeriod"/>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358544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931224" cy="1308760"/>
          </a:xfrm>
        </p:spPr>
        <p:txBody>
          <a:bodyPr>
            <a:normAutofit/>
          </a:bodyPr>
          <a:lstStyle/>
          <a:p>
            <a:pPr marL="514350" lvl="0" indent="-514350" algn="ctr">
              <a:spcBef>
                <a:spcPts val="600"/>
              </a:spcBef>
            </a:pP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κεφαλησ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αυτιων</a:t>
            </a:r>
            <a:endParaRPr lang="el-GR" dirty="0"/>
          </a:p>
        </p:txBody>
      </p:sp>
      <p:sp>
        <p:nvSpPr>
          <p:cNvPr id="3" name="Θέση περιεχομένου 2"/>
          <p:cNvSpPr>
            <a:spLocks noGrp="1"/>
          </p:cNvSpPr>
          <p:nvPr>
            <p:ph idx="1"/>
          </p:nvPr>
        </p:nvSpPr>
        <p:spPr>
          <a:xfrm>
            <a:off x="457200" y="1609416"/>
            <a:ext cx="7571184" cy="4846320"/>
          </a:xfrm>
        </p:spPr>
        <p:txBody>
          <a:bodyPr>
            <a:normAutofit fontScale="70000" lnSpcReduction="20000"/>
          </a:bodyPr>
          <a:lstStyle/>
          <a:p>
            <a:r>
              <a:rPr lang="el-GR" dirty="0" smtClean="0"/>
              <a:t>ΚΕΦΑΛΗ:</a:t>
            </a:r>
          </a:p>
          <a:p>
            <a:pPr lvl="1"/>
            <a:r>
              <a:rPr lang="el-GR" dirty="0" smtClean="0"/>
              <a:t>Περίμετρος 33-38 εκ.</a:t>
            </a:r>
          </a:p>
          <a:p>
            <a:pPr lvl="1"/>
            <a:r>
              <a:rPr lang="el-GR" dirty="0" smtClean="0"/>
              <a:t>Έλεγχος κρανίου εκδορές, τραύματα</a:t>
            </a:r>
          </a:p>
          <a:p>
            <a:pPr lvl="1"/>
            <a:r>
              <a:rPr lang="el-GR" dirty="0" err="1" smtClean="0"/>
              <a:t>Προκεφαλή</a:t>
            </a:r>
            <a:r>
              <a:rPr lang="el-GR" dirty="0" smtClean="0"/>
              <a:t> (υποδόριο οίδημα) </a:t>
            </a:r>
            <a:r>
              <a:rPr lang="el-GR" dirty="0" smtClean="0">
                <a:sym typeface="Wingdings" panose="05000000000000000000" pitchFamily="2" charset="2"/>
              </a:rPr>
              <a:t> υποχωρεί σε 2-3 </a:t>
            </a:r>
            <a:r>
              <a:rPr lang="el-GR" dirty="0" err="1" smtClean="0">
                <a:sym typeface="Wingdings" panose="05000000000000000000" pitchFamily="2" charset="2"/>
              </a:rPr>
              <a:t>ημ</a:t>
            </a:r>
            <a:r>
              <a:rPr lang="el-GR" dirty="0" smtClean="0">
                <a:sym typeface="Wingdings" panose="05000000000000000000" pitchFamily="2" charset="2"/>
              </a:rPr>
              <a:t>. </a:t>
            </a:r>
            <a:r>
              <a:rPr lang="el-GR" dirty="0" smtClean="0"/>
              <a:t> </a:t>
            </a:r>
          </a:p>
          <a:p>
            <a:pPr lvl="1"/>
            <a:r>
              <a:rPr lang="el-GR" dirty="0" smtClean="0"/>
              <a:t>Κεφαλαιμάτωμα (</a:t>
            </a:r>
            <a:r>
              <a:rPr lang="el-GR" dirty="0" err="1" smtClean="0"/>
              <a:t>υποπεριοστική</a:t>
            </a:r>
            <a:r>
              <a:rPr lang="el-GR" dirty="0" smtClean="0"/>
              <a:t> συλλογή </a:t>
            </a:r>
            <a:r>
              <a:rPr lang="el-GR" dirty="0" err="1" smtClean="0"/>
              <a:t>αίματος)</a:t>
            </a:r>
            <a:r>
              <a:rPr lang="el-GR" dirty="0" err="1" smtClean="0">
                <a:sym typeface="Wingdings" panose="05000000000000000000" pitchFamily="2" charset="2"/>
              </a:rPr>
              <a:t></a:t>
            </a:r>
            <a:r>
              <a:rPr lang="el-GR" dirty="0" smtClean="0">
                <a:sym typeface="Wingdings" panose="05000000000000000000" pitchFamily="2" charset="2"/>
              </a:rPr>
              <a:t> εμφανίζεται 2-3 </a:t>
            </a:r>
            <a:r>
              <a:rPr lang="el-GR" dirty="0" err="1" smtClean="0">
                <a:sym typeface="Wingdings" panose="05000000000000000000" pitchFamily="2" charset="2"/>
              </a:rPr>
              <a:t>ημ</a:t>
            </a:r>
            <a:r>
              <a:rPr lang="el-GR" dirty="0" smtClean="0">
                <a:sym typeface="Wingdings" panose="05000000000000000000" pitchFamily="2" charset="2"/>
              </a:rPr>
              <a:t>. μετά τον τοκετό</a:t>
            </a:r>
          </a:p>
          <a:p>
            <a:pPr lvl="1"/>
            <a:r>
              <a:rPr lang="el-GR" dirty="0" smtClean="0">
                <a:sym typeface="Wingdings" panose="05000000000000000000" pitchFamily="2" charset="2"/>
              </a:rPr>
              <a:t>Κινητικότητα ραφών – αποκλεισμός συνοστέωσης (οι δύο αντίχειρες στις δύο πλευρές της ραφής &amp; κινούνται σε αντίθετες κατευθύνσεις). Ελέγχονται οι: </a:t>
            </a:r>
          </a:p>
          <a:p>
            <a:pPr lvl="2"/>
            <a:r>
              <a:rPr lang="el-GR" dirty="0" err="1" smtClean="0">
                <a:sym typeface="Wingdings" panose="05000000000000000000" pitchFamily="2" charset="2"/>
              </a:rPr>
              <a:t>Σταφανιαία</a:t>
            </a:r>
            <a:r>
              <a:rPr lang="el-GR" dirty="0" smtClean="0">
                <a:sym typeface="Wingdings" panose="05000000000000000000" pitchFamily="2" charset="2"/>
              </a:rPr>
              <a:t> (μετωπιαίο από βρεγματικά οστά)</a:t>
            </a:r>
          </a:p>
          <a:p>
            <a:pPr lvl="2"/>
            <a:r>
              <a:rPr lang="el-GR" dirty="0" smtClean="0">
                <a:sym typeface="Wingdings" panose="05000000000000000000" pitchFamily="2" charset="2"/>
              </a:rPr>
              <a:t>Οβελιαία (μεταξύ βρεγματικών οστών)</a:t>
            </a:r>
          </a:p>
          <a:p>
            <a:pPr lvl="2"/>
            <a:r>
              <a:rPr lang="el-GR" dirty="0" err="1" smtClean="0">
                <a:sym typeface="Wingdings" panose="05000000000000000000" pitchFamily="2" charset="2"/>
              </a:rPr>
              <a:t>λαμδοειδής</a:t>
            </a:r>
            <a:r>
              <a:rPr lang="el-GR" dirty="0" smtClean="0">
                <a:sym typeface="Wingdings" panose="05000000000000000000" pitchFamily="2" charset="2"/>
              </a:rPr>
              <a:t>  (ινιακό από βρεγματικά οστά)</a:t>
            </a:r>
          </a:p>
          <a:p>
            <a:pPr lvl="2"/>
            <a:r>
              <a:rPr lang="el-GR" dirty="0" smtClean="0">
                <a:sym typeface="Wingdings" panose="05000000000000000000" pitchFamily="2" charset="2"/>
              </a:rPr>
              <a:t>Λεπιδοειδής (βρεγματικό από κροταφικό οστό)</a:t>
            </a:r>
          </a:p>
          <a:p>
            <a:pPr lvl="1"/>
            <a:r>
              <a:rPr lang="el-GR" dirty="0" smtClean="0">
                <a:sym typeface="Wingdings" panose="05000000000000000000" pitchFamily="2" charset="2"/>
              </a:rPr>
              <a:t>Έλεγχος πηγών: </a:t>
            </a:r>
          </a:p>
          <a:p>
            <a:pPr lvl="2"/>
            <a:r>
              <a:rPr lang="el-GR" dirty="0" smtClean="0">
                <a:sym typeface="Wingdings" panose="05000000000000000000" pitchFamily="2" charset="2"/>
              </a:rPr>
              <a:t>πρόσθια: σχήμα ρόμβου 4Χ5εκ. Συνήθως, </a:t>
            </a:r>
          </a:p>
          <a:p>
            <a:pPr lvl="2"/>
            <a:r>
              <a:rPr lang="el-GR" dirty="0" smtClean="0">
                <a:sym typeface="Wingdings" panose="05000000000000000000" pitchFamily="2" charset="2"/>
              </a:rPr>
              <a:t>οπίσθια :0,5Χ0,5 εκ.</a:t>
            </a:r>
            <a:endParaRPr lang="el-GR" dirty="0" smtClean="0"/>
          </a:p>
          <a:p>
            <a:r>
              <a:rPr lang="el-GR" dirty="0" smtClean="0"/>
              <a:t>ΑΥΤΙΑ:</a:t>
            </a:r>
          </a:p>
          <a:p>
            <a:pPr lvl="1"/>
            <a:r>
              <a:rPr lang="el-GR" dirty="0" smtClean="0"/>
              <a:t>Ακανόνιστο, ασύμμετρο ή παθολογικό μέγεθος &amp; θέση αυτί </a:t>
            </a:r>
            <a:r>
              <a:rPr lang="el-GR" dirty="0" smtClean="0">
                <a:sym typeface="Wingdings" panose="05000000000000000000" pitchFamily="2" charset="2"/>
              </a:rPr>
              <a:t> συνδυάζεται &amp; με άλλες συγγενείς ανωμαλίες</a:t>
            </a:r>
          </a:p>
          <a:p>
            <a:pPr lvl="1"/>
            <a:r>
              <a:rPr lang="el-GR" dirty="0" smtClean="0">
                <a:sym typeface="Wingdings" panose="05000000000000000000" pitchFamily="2" charset="2"/>
              </a:rPr>
              <a:t>Έλλειψη ακοής  παρατήρηση αλλαγής έκφρασης σε θορύβους</a:t>
            </a:r>
            <a:endParaRPr lang="el-GR" dirty="0"/>
          </a:p>
        </p:txBody>
      </p:sp>
    </p:spTree>
    <p:extLst>
      <p:ext uri="{BB962C8B-B14F-4D97-AF65-F5344CB8AC3E}">
        <p14:creationId xmlns:p14="http://schemas.microsoft.com/office/powerpoint/2010/main" val="72924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931224" cy="1308760"/>
          </a:xfrm>
        </p:spPr>
        <p:txBody>
          <a:bodyPr>
            <a:normAutofit fontScale="90000"/>
          </a:bodyPr>
          <a:lstStyle/>
          <a:p>
            <a:pPr marL="514350" lvl="0" indent="-514350" algn="ctr">
              <a:spcBef>
                <a:spcPts val="600"/>
              </a:spcBef>
            </a:pPr>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ΝΕΟΓΝΟΥ</a:t>
            </a:r>
            <a:b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κεφαλησ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αυτιων</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μυτησ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στοματοσ</a:t>
            </a:r>
            <a:r>
              <a:rPr lang="el-GR"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&amp; </a:t>
            </a:r>
            <a:r>
              <a:rPr lang="el-GR"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λαιμου</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ΜΥΤΗ: </a:t>
            </a:r>
          </a:p>
          <a:p>
            <a:pPr lvl="1"/>
            <a:r>
              <a:rPr lang="el-GR" dirty="0" smtClean="0"/>
              <a:t>διεύρυνση βάσης μύτης </a:t>
            </a:r>
            <a:r>
              <a:rPr lang="el-GR" dirty="0" smtClean="0">
                <a:sym typeface="Wingdings" panose="05000000000000000000" pitchFamily="2" charset="2"/>
              </a:rPr>
              <a:t> &gt; απόσταση οφθαλμών (</a:t>
            </a:r>
            <a:r>
              <a:rPr lang="el-GR" dirty="0" err="1" smtClean="0">
                <a:sym typeface="Wingdings" panose="05000000000000000000" pitchFamily="2" charset="2"/>
              </a:rPr>
              <a:t>υπερτηλορισμός</a:t>
            </a:r>
            <a:r>
              <a:rPr lang="el-GR" dirty="0" smtClean="0">
                <a:sym typeface="Wingdings" panose="05000000000000000000" pitchFamily="2" charset="2"/>
              </a:rPr>
              <a:t>), σπάνιος κυρίως σε τρισωμία 13</a:t>
            </a:r>
          </a:p>
          <a:p>
            <a:pPr lvl="1"/>
            <a:r>
              <a:rPr lang="el-GR" dirty="0" smtClean="0">
                <a:sym typeface="Wingdings" panose="05000000000000000000" pitchFamily="2" charset="2"/>
              </a:rPr>
              <a:t>Ατρησία ρινικών χοανών, αν </a:t>
            </a:r>
            <a:r>
              <a:rPr lang="el-GR" dirty="0" err="1" smtClean="0">
                <a:sym typeface="Wingdings" panose="05000000000000000000" pitchFamily="2" charset="2"/>
              </a:rPr>
              <a:t>αμφο</a:t>
            </a:r>
            <a:r>
              <a:rPr lang="el-GR" dirty="0" smtClean="0">
                <a:sym typeface="Wingdings" panose="05000000000000000000" pitchFamily="2" charset="2"/>
              </a:rPr>
              <a:t>  έντονη αναπνευστική δυσχέρεια</a:t>
            </a:r>
            <a:endParaRPr lang="el-GR" dirty="0" smtClean="0"/>
          </a:p>
          <a:p>
            <a:r>
              <a:rPr lang="el-GR" dirty="0" smtClean="0"/>
              <a:t>ΣΤΟΜΑ:</a:t>
            </a:r>
          </a:p>
          <a:p>
            <a:pPr lvl="1"/>
            <a:r>
              <a:rPr lang="el-GR" dirty="0" err="1" smtClean="0"/>
              <a:t>Έλλειμα</a:t>
            </a:r>
            <a:r>
              <a:rPr lang="el-GR" dirty="0" smtClean="0"/>
              <a:t> μαλακής ή σκληρής υπερώας</a:t>
            </a:r>
          </a:p>
          <a:p>
            <a:pPr lvl="1"/>
            <a:r>
              <a:rPr lang="el-GR" dirty="0" smtClean="0"/>
              <a:t>Πρόωρη </a:t>
            </a:r>
            <a:r>
              <a:rPr lang="el-GR" dirty="0" err="1" smtClean="0"/>
              <a:t>έκφυση</a:t>
            </a:r>
            <a:r>
              <a:rPr lang="el-GR" dirty="0" smtClean="0"/>
              <a:t> νεογιλών δοντιών, κύστεις ούλων</a:t>
            </a:r>
          </a:p>
          <a:p>
            <a:pPr lvl="1"/>
            <a:r>
              <a:rPr lang="el-GR" dirty="0" smtClean="0"/>
              <a:t>Κύστεις </a:t>
            </a:r>
            <a:r>
              <a:rPr lang="el-GR" dirty="0" err="1" smtClean="0"/>
              <a:t>λευκωπές</a:t>
            </a:r>
            <a:r>
              <a:rPr lang="el-GR" dirty="0" smtClean="0"/>
              <a:t> μέση γραμμή </a:t>
            </a:r>
            <a:r>
              <a:rPr lang="el-GR" dirty="0" err="1" smtClean="0"/>
              <a:t>υπερώας=μαργαριτάρια</a:t>
            </a:r>
            <a:r>
              <a:rPr lang="el-GR" dirty="0" smtClean="0"/>
              <a:t> </a:t>
            </a:r>
            <a:r>
              <a:rPr lang="en-US" dirty="0" smtClean="0"/>
              <a:t>Epstein</a:t>
            </a:r>
            <a:r>
              <a:rPr lang="el-GR" dirty="0" smtClean="0"/>
              <a:t> :φυσιολογικό εύρημα</a:t>
            </a:r>
          </a:p>
          <a:p>
            <a:pPr lvl="1"/>
            <a:r>
              <a:rPr lang="el-GR" dirty="0" smtClean="0"/>
              <a:t>Μέγεθος κάτω γνάθου (</a:t>
            </a:r>
            <a:r>
              <a:rPr lang="el-GR" dirty="0" err="1" smtClean="0"/>
              <a:t>μικρογναθία</a:t>
            </a:r>
            <a:r>
              <a:rPr lang="el-GR" dirty="0" smtClean="0"/>
              <a:t>)</a:t>
            </a:r>
          </a:p>
          <a:p>
            <a:r>
              <a:rPr lang="el-GR" dirty="0" smtClean="0"/>
              <a:t>ΛΑΙΜΟΣ:</a:t>
            </a:r>
          </a:p>
          <a:p>
            <a:pPr lvl="1"/>
            <a:r>
              <a:rPr lang="el-GR" dirty="0" smtClean="0"/>
              <a:t>Ραιβόκρανου</a:t>
            </a:r>
          </a:p>
          <a:p>
            <a:pPr lvl="1"/>
            <a:r>
              <a:rPr lang="el-GR" dirty="0" smtClean="0"/>
              <a:t>Κυστικού </a:t>
            </a:r>
            <a:r>
              <a:rPr lang="el-GR" dirty="0" err="1" smtClean="0"/>
              <a:t>υγρώματος</a:t>
            </a:r>
            <a:endParaRPr lang="el-GR" dirty="0" smtClean="0"/>
          </a:p>
          <a:p>
            <a:pPr lvl="1"/>
            <a:r>
              <a:rPr lang="el-GR" dirty="0" smtClean="0"/>
              <a:t>Διόγκωση θυρεοειδούς</a:t>
            </a:r>
          </a:p>
          <a:p>
            <a:pPr lvl="1"/>
            <a:r>
              <a:rPr lang="el-GR" dirty="0" smtClean="0"/>
              <a:t>Κύστεων </a:t>
            </a:r>
            <a:r>
              <a:rPr lang="el-GR" dirty="0" err="1" smtClean="0"/>
              <a:t>βραγχιακού</a:t>
            </a:r>
            <a:r>
              <a:rPr lang="el-GR" dirty="0" smtClean="0"/>
              <a:t> τόξου &amp; λεμφαδένες</a:t>
            </a:r>
            <a:endParaRPr lang="el-GR" dirty="0"/>
          </a:p>
        </p:txBody>
      </p:sp>
    </p:spTree>
    <p:extLst>
      <p:ext uri="{BB962C8B-B14F-4D97-AF65-F5344CB8AC3E}">
        <p14:creationId xmlns:p14="http://schemas.microsoft.com/office/powerpoint/2010/main" val="329046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a:pPr>
            <a:r>
              <a:rPr lang="el-GR" dirty="0" smtClean="0"/>
              <a:t>Καθορισμός ηλικίας κύησης</a:t>
            </a:r>
          </a:p>
          <a:p>
            <a:pPr marL="514350" indent="-514350">
              <a:buFont typeface="+mj-lt"/>
              <a:buAutoNum type="arabicPeriod"/>
            </a:pPr>
            <a:r>
              <a:rPr lang="el-GR" dirty="0" smtClean="0"/>
              <a:t>Εξέταση </a:t>
            </a:r>
            <a:r>
              <a:rPr lang="el-GR" dirty="0" err="1" smtClean="0"/>
              <a:t>καρδιοαναπνευστικού</a:t>
            </a:r>
            <a:r>
              <a:rPr lang="el-GR" dirty="0" smtClean="0"/>
              <a:t> </a:t>
            </a:r>
            <a:r>
              <a:rPr lang="el-GR" dirty="0" err="1" smtClean="0"/>
              <a:t>συτήματος</a:t>
            </a:r>
            <a:endParaRPr lang="el-GR" dirty="0" smtClean="0"/>
          </a:p>
          <a:p>
            <a:pPr marL="514350" indent="-514350">
              <a:buFont typeface="+mj-lt"/>
              <a:buAutoNum type="arabicPeriod"/>
            </a:pPr>
            <a:r>
              <a:rPr lang="el-GR" dirty="0" smtClean="0"/>
              <a:t>Εξέταση κοιλιάς</a:t>
            </a:r>
          </a:p>
          <a:p>
            <a:pPr marL="514350" indent="-514350">
              <a:buFont typeface="+mj-lt"/>
              <a:buAutoNum type="arabicPeriod"/>
            </a:pPr>
            <a:r>
              <a:rPr lang="el-GR" dirty="0" smtClean="0"/>
              <a:t>Εξέταση γεννητικών οργάνων</a:t>
            </a:r>
          </a:p>
          <a:p>
            <a:pPr marL="514350" indent="-514350">
              <a:buFont typeface="+mj-lt"/>
              <a:buAutoNum type="arabicPeriod"/>
            </a:pPr>
            <a:r>
              <a:rPr lang="el-GR" dirty="0" smtClean="0"/>
              <a:t>Εξέταση δέρματος</a:t>
            </a:r>
          </a:p>
          <a:p>
            <a:pPr marL="514350" indent="-514350">
              <a:buFont typeface="+mj-lt"/>
              <a:buAutoNum type="arabicPeriod"/>
            </a:pPr>
            <a:r>
              <a:rPr lang="el-GR" dirty="0" smtClean="0"/>
              <a:t>Εξέταση σκελετικού συστήματος</a:t>
            </a:r>
          </a:p>
          <a:p>
            <a:pPr marL="514350" indent="-514350">
              <a:buFont typeface="+mj-lt"/>
              <a:buAutoNum type="arabicPeriod"/>
            </a:pPr>
            <a:r>
              <a:rPr lang="el-GR" dirty="0" smtClean="0"/>
              <a:t>Εξέταση κεφαλής, αυτιών, μύτης, στόματος &amp; λαιμού</a:t>
            </a:r>
          </a:p>
          <a:p>
            <a:pPr marL="514350" indent="-514350">
              <a:buFont typeface="+mj-lt"/>
              <a:buAutoNum type="arabicPeriod"/>
            </a:pPr>
            <a:r>
              <a:rPr lang="el-GR" b="1" dirty="0" smtClean="0">
                <a:solidFill>
                  <a:schemeClr val="accent2">
                    <a:lumMod val="50000"/>
                  </a:schemeClr>
                </a:solidFill>
              </a:rPr>
              <a:t>Νευρολογική εξέταση</a:t>
            </a:r>
          </a:p>
          <a:p>
            <a:pPr marL="514350" indent="-514350">
              <a:buFont typeface="+mj-lt"/>
              <a:buAutoNum type="arabicPeriod"/>
            </a:pPr>
            <a:r>
              <a:rPr lang="el-GR" b="1" dirty="0" smtClean="0">
                <a:solidFill>
                  <a:schemeClr val="accent2">
                    <a:lumMod val="50000"/>
                  </a:schemeClr>
                </a:solidFill>
              </a:rPr>
              <a:t>Εξέταση οφθαλμών </a:t>
            </a:r>
          </a:p>
          <a:p>
            <a:pPr marL="514350" indent="-514350">
              <a:buFont typeface="+mj-lt"/>
              <a:buAutoNum type="arabicPeriod"/>
            </a:pPr>
            <a:r>
              <a:rPr lang="el-GR" b="1" dirty="0" smtClean="0">
                <a:solidFill>
                  <a:schemeClr val="accent2">
                    <a:lumMod val="50000"/>
                  </a:schemeClr>
                </a:solidFill>
              </a:rPr>
              <a:t>Μέτρηση βάρους &amp; μήκους σώματος &amp; περιμέτρου κεφαλής</a:t>
            </a:r>
            <a:endParaRPr lang="el-GR" b="1" dirty="0">
              <a:solidFill>
                <a:schemeClr val="accent2">
                  <a:lumMod val="50000"/>
                </a:schemeClr>
              </a:solidFill>
            </a:endParaRPr>
          </a:p>
        </p:txBody>
      </p:sp>
    </p:spTree>
    <p:extLst>
      <p:ext uri="{BB962C8B-B14F-4D97-AF65-F5344CB8AC3E}">
        <p14:creationId xmlns:p14="http://schemas.microsoft.com/office/powerpoint/2010/main" val="333435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normAutofit fontScale="77500" lnSpcReduction="20000"/>
          </a:bodyPr>
          <a:lstStyle/>
          <a:p>
            <a:pPr>
              <a:buFont typeface="Wingdings" panose="05000000000000000000" pitchFamily="2" charset="2"/>
              <a:buChar char="Ø"/>
            </a:pPr>
            <a:r>
              <a:rPr lang="el-GR" dirty="0" smtClean="0"/>
              <a:t>Νευρολογική εξέταση</a:t>
            </a:r>
          </a:p>
          <a:p>
            <a:pPr marL="761238" lvl="1" indent="-514350">
              <a:buFont typeface="+mj-lt"/>
              <a:buAutoNum type="arabicPeriod"/>
            </a:pPr>
            <a:r>
              <a:rPr lang="el-GR" dirty="0" smtClean="0"/>
              <a:t>Στάση</a:t>
            </a:r>
          </a:p>
          <a:p>
            <a:pPr marL="761238" lvl="1" indent="-514350">
              <a:buFont typeface="+mj-lt"/>
              <a:buAutoNum type="arabicPeriod"/>
            </a:pPr>
            <a:r>
              <a:rPr lang="el-GR" dirty="0" smtClean="0"/>
              <a:t>Μυϊκό τόνο</a:t>
            </a:r>
          </a:p>
          <a:p>
            <a:pPr marL="761238" lvl="1" indent="-514350">
              <a:buFont typeface="+mj-lt"/>
              <a:buAutoNum type="arabicPeriod"/>
            </a:pPr>
            <a:r>
              <a:rPr lang="el-GR" dirty="0" smtClean="0"/>
              <a:t>Μυϊκή ισχύς</a:t>
            </a:r>
          </a:p>
          <a:p>
            <a:pPr marL="761238" lvl="1" indent="-514350">
              <a:buFont typeface="+mj-lt"/>
              <a:buAutoNum type="arabicPeriod"/>
            </a:pPr>
            <a:r>
              <a:rPr lang="el-GR" dirty="0" smtClean="0"/>
              <a:t>Ενεργητικές κινήσεις</a:t>
            </a:r>
          </a:p>
          <a:p>
            <a:pPr marL="761238" lvl="1" indent="-514350">
              <a:buFont typeface="+mj-lt"/>
              <a:buAutoNum type="arabicPeriod"/>
            </a:pPr>
            <a:r>
              <a:rPr lang="el-GR" dirty="0" smtClean="0"/>
              <a:t>Αρχέγονα αντανακλαστικά (παλαμιαίο αντανακλαστικό σύλληψης, αναζήτησης, θηλασμού, </a:t>
            </a:r>
            <a:r>
              <a:rPr lang="el-GR" dirty="0" err="1" smtClean="0"/>
              <a:t>Μο</a:t>
            </a:r>
            <a:r>
              <a:rPr lang="en-US" dirty="0" err="1" smtClean="0"/>
              <a:t>ro</a:t>
            </a:r>
            <a:r>
              <a:rPr lang="en-US" dirty="0" smtClean="0"/>
              <a:t>,</a:t>
            </a:r>
            <a:r>
              <a:rPr lang="el-GR" dirty="0" smtClean="0"/>
              <a:t> ασύμμετρο αντανακλαστικό αυχένα, αντανακλαστικό θέσεως – βάδισης &amp; αναρρίχησης-, ραχιαίο </a:t>
            </a:r>
            <a:r>
              <a:rPr lang="el-GR" dirty="0" err="1" smtClean="0"/>
              <a:t>ανατανακλαστικό</a:t>
            </a:r>
            <a:r>
              <a:rPr lang="el-GR" dirty="0" smtClean="0"/>
              <a:t> κορμού, «μάτια κούκλας»)</a:t>
            </a:r>
          </a:p>
          <a:p>
            <a:pPr marL="246888" lvl="1" indent="0">
              <a:buNone/>
            </a:pPr>
            <a:r>
              <a:rPr lang="el-GR" dirty="0" smtClean="0"/>
              <a:t> </a:t>
            </a:r>
          </a:p>
          <a:p>
            <a:pPr>
              <a:buFont typeface="Wingdings" panose="05000000000000000000" pitchFamily="2" charset="2"/>
              <a:buChar char="Ø"/>
            </a:pPr>
            <a:r>
              <a:rPr lang="el-GR" dirty="0" smtClean="0"/>
              <a:t>Εξέταση οφθαλμών (μετά την 2</a:t>
            </a:r>
            <a:r>
              <a:rPr lang="el-GR" baseline="30000" dirty="0" smtClean="0"/>
              <a:t>η</a:t>
            </a:r>
            <a:r>
              <a:rPr lang="el-GR" dirty="0" smtClean="0"/>
              <a:t> ημέρα </a:t>
            </a:r>
            <a:r>
              <a:rPr lang="el-GR" dirty="0" smtClean="0">
                <a:sym typeface="Wingdings" panose="05000000000000000000" pitchFamily="2" charset="2"/>
              </a:rPr>
              <a:t> υποχωρεί οίδημα βλεφάρων τοκετού). Έλεγχος αντίδρασης κόρης, ύπαρξη καταρράκτη, γλαυκώματος, αιμορραγιών του σκληρού, επιπεφυκίτιδα κ.α.</a:t>
            </a:r>
          </a:p>
          <a:p>
            <a:pPr marL="514350" indent="-514350">
              <a:buFont typeface="+mj-lt"/>
              <a:buAutoNum type="arabicPeriod"/>
            </a:pPr>
            <a:endParaRPr lang="el-GR" dirty="0" smtClean="0"/>
          </a:p>
          <a:p>
            <a:pPr>
              <a:buFont typeface="Wingdings" panose="05000000000000000000" pitchFamily="2" charset="2"/>
              <a:buChar char="Ø"/>
            </a:pPr>
            <a:r>
              <a:rPr lang="el-GR" dirty="0" smtClean="0"/>
              <a:t>Μέτρηση βάρους (2700-3600γρ) &amp; μήκους σώματος (48-53εκ)&amp; περιμέτρου κεφαλής (33-38εκ)</a:t>
            </a:r>
          </a:p>
          <a:p>
            <a:pPr marL="514350" indent="-514350">
              <a:buFont typeface="+mj-lt"/>
              <a:buAutoNum type="arabicPeriod"/>
            </a:pPr>
            <a:endParaRPr lang="el-GR" dirty="0"/>
          </a:p>
        </p:txBody>
      </p:sp>
    </p:spTree>
    <p:extLst>
      <p:ext uri="{BB962C8B-B14F-4D97-AF65-F5344CB8AC3E}">
        <p14:creationId xmlns:p14="http://schemas.microsoft.com/office/powerpoint/2010/main" val="75635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n-US" dirty="0">
                <a:hlinkClick r:id="rId2"/>
              </a:rPr>
              <a:t>https://www.youtube.com/watch?v=wa959mr-_</a:t>
            </a:r>
            <a:r>
              <a:rPr lang="en-US" dirty="0" smtClean="0">
                <a:hlinkClick r:id="rId2"/>
              </a:rPr>
              <a:t>5M</a:t>
            </a:r>
            <a:r>
              <a:rPr lang="el-GR" smtClean="0"/>
              <a:t>  </a:t>
            </a: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196034"/>
            <a:ext cx="3865612" cy="263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2" y="3647703"/>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519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Ευχαριστω</a:t>
            </a:r>
            <a:r>
              <a:rPr lang="el-GR" dirty="0" smtClean="0"/>
              <a:t> </a:t>
            </a:r>
            <a:r>
              <a:rPr lang="el-GR" dirty="0" err="1" smtClean="0"/>
              <a:t>πολυ</a:t>
            </a:r>
            <a:endParaRPr lang="el-GR" dirty="0"/>
          </a:p>
        </p:txBody>
      </p:sp>
      <p:sp>
        <p:nvSpPr>
          <p:cNvPr id="3" name="Θέση κειμένου 2"/>
          <p:cNvSpPr>
            <a:spLocks noGrp="1"/>
          </p:cNvSpPr>
          <p:nvPr>
            <p:ph type="body" sz="half" idx="2"/>
          </p:nvPr>
        </p:nvSpPr>
        <p:spPr/>
        <p:txBody>
          <a:bodyPr/>
          <a:lstStyle/>
          <a:p>
            <a:endParaRPr lang="el-GR"/>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180" r="1618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7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7242048" cy="1143000"/>
          </a:xfrm>
        </p:spPr>
        <p:txBody>
          <a:bodyPr>
            <a:normAutofit fontScale="90000"/>
          </a:bodyPr>
          <a:lstStyle/>
          <a:p>
            <a:r>
              <a:rPr lang="el-GR" b="1" dirty="0" smtClean="0"/>
              <a:t>Γ. ΠΕΡΙΓΕΝΝΗΤΙΚΟ ΙΣΤΟΡΙΚΟ              		(ΣΥΝΘΗΚΕΣ ΤΟΚΕΤΟΥ)</a:t>
            </a:r>
            <a:endParaRPr lang="el-GR" dirty="0"/>
          </a:p>
        </p:txBody>
      </p:sp>
      <p:sp>
        <p:nvSpPr>
          <p:cNvPr id="17409" name="Rectangle 1"/>
          <p:cNvSpPr>
            <a:spLocks noChangeArrowheads="1"/>
          </p:cNvSpPr>
          <p:nvPr/>
        </p:nvSpPr>
        <p:spPr bwMode="auto">
          <a:xfrm>
            <a:off x="899592" y="-483822"/>
            <a:ext cx="6521916" cy="83099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ct val="150000"/>
              </a:lnSpc>
              <a:spcBef>
                <a:spcPct val="0"/>
              </a:spcBef>
              <a:spcAft>
                <a:spcPct val="0"/>
              </a:spcAft>
              <a:buFont typeface="Wingdings" panose="05000000000000000000" pitchFamily="2" charset="2"/>
              <a:buChar char="Ø"/>
            </a:pPr>
            <a:endParaRPr lang="el-GR" sz="2000" b="1" dirty="0" smtClean="0">
              <a:solidFill>
                <a:srgbClr val="B13F9A">
                  <a:lumMod val="75000"/>
                </a:srgbClr>
              </a:solidFill>
              <a:latin typeface="Calibri" pitchFamily="34" charset="0"/>
              <a:ea typeface="Times New Roman" pitchFamily="18" charset="0"/>
              <a:cs typeface="Arial" pitchFamily="34" charset="0"/>
            </a:endParaRPr>
          </a:p>
          <a:p>
            <a:pPr marL="457200" indent="-457200" fontAlgn="base">
              <a:lnSpc>
                <a:spcPct val="150000"/>
              </a:lnSpc>
              <a:spcBef>
                <a:spcPct val="0"/>
              </a:spcBef>
              <a:spcAft>
                <a:spcPct val="0"/>
              </a:spcAft>
              <a:buFont typeface="Wingdings" panose="05000000000000000000" pitchFamily="2" charset="2"/>
              <a:buChar char="Ø"/>
            </a:pPr>
            <a:endParaRPr lang="el-GR" sz="2000" b="1" dirty="0">
              <a:solidFill>
                <a:srgbClr val="B13F9A">
                  <a:lumMod val="75000"/>
                </a:srgbClr>
              </a:solidFill>
              <a:latin typeface="Calibri" pitchFamily="34" charset="0"/>
              <a:ea typeface="Times New Roman" pitchFamily="18" charset="0"/>
              <a:cs typeface="Arial" pitchFamily="34" charset="0"/>
            </a:endParaRPr>
          </a:p>
          <a:p>
            <a:pPr marL="457200" indent="-457200" fontAlgn="base">
              <a:lnSpc>
                <a:spcPct val="150000"/>
              </a:lnSpc>
              <a:spcBef>
                <a:spcPct val="0"/>
              </a:spcBef>
              <a:spcAft>
                <a:spcPct val="0"/>
              </a:spcAft>
              <a:buFont typeface="Wingdings" panose="05000000000000000000" pitchFamily="2" charset="2"/>
              <a:buChar char="Ø"/>
            </a:pPr>
            <a:endParaRPr lang="el-GR" sz="2000" b="1" dirty="0" smtClean="0">
              <a:solidFill>
                <a:srgbClr val="B13F9A">
                  <a:lumMod val="75000"/>
                </a:srgbClr>
              </a:solidFill>
              <a:latin typeface="Calibri" pitchFamily="34" charset="0"/>
              <a:ea typeface="Times New Roman" pitchFamily="18" charset="0"/>
              <a:cs typeface="Arial" pitchFamily="34" charset="0"/>
            </a:endParaRPr>
          </a:p>
          <a:p>
            <a:pPr marL="457200" indent="-457200" fontAlgn="base">
              <a:lnSpc>
                <a:spcPct val="150000"/>
              </a:lnSpc>
              <a:spcBef>
                <a:spcPct val="0"/>
              </a:spcBef>
              <a:spcAft>
                <a:spcPct val="0"/>
              </a:spcAft>
              <a:buFont typeface="Wingdings" panose="05000000000000000000" pitchFamily="2" charset="2"/>
              <a:buChar char="Ø"/>
            </a:pPr>
            <a:endParaRPr lang="el-GR" sz="2000" b="1" dirty="0">
              <a:solidFill>
                <a:srgbClr val="B13F9A">
                  <a:lumMod val="75000"/>
                </a:srgbClr>
              </a:solidFill>
              <a:latin typeface="Calibri" pitchFamily="34" charset="0"/>
              <a:ea typeface="Times New Roman" pitchFamily="18" charset="0"/>
              <a:cs typeface="Arial" pitchFamily="34" charset="0"/>
            </a:endParaRP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Διάρκεια κύησης, </a:t>
            </a: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Καρδιακός ρυθμός κυήματος,</a:t>
            </a: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Αποτελέσματα προγεννητικών ελέγχων</a:t>
            </a: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Προεκλαμψία, αιμορραγία, τραύματα &amp; λοιμώξεις</a:t>
            </a: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Χειρουργικές επεμβάσεις μητέρας</a:t>
            </a:r>
          </a:p>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Φ.Τ ή Κ.Τ</a:t>
            </a:r>
            <a:r>
              <a:rPr lang="en-US" sz="2000" b="1" dirty="0" smtClean="0">
                <a:solidFill>
                  <a:srgbClr val="B13F9A">
                    <a:lumMod val="75000"/>
                  </a:srgbClr>
                </a:solidFill>
                <a:latin typeface="Calibri" pitchFamily="34" charset="0"/>
                <a:ea typeface="Times New Roman" pitchFamily="18" charset="0"/>
                <a:cs typeface="Arial" pitchFamily="34" charset="0"/>
              </a:rPr>
              <a:t> </a:t>
            </a:r>
            <a:r>
              <a:rPr lang="en-US" sz="1400" b="1" dirty="0" smtClean="0">
                <a:solidFill>
                  <a:srgbClr val="B13F9A">
                    <a:lumMod val="75000"/>
                  </a:srgbClr>
                </a:solidFill>
                <a:latin typeface="Arial" pitchFamily="34" charset="0"/>
                <a:ea typeface="Times New Roman" pitchFamily="18" charset="0"/>
                <a:cs typeface="Arial" pitchFamily="34" charset="0"/>
              </a:rPr>
              <a:t>– </a:t>
            </a:r>
            <a:r>
              <a:rPr lang="en-US" sz="2000" b="1" dirty="0" smtClean="0">
                <a:solidFill>
                  <a:srgbClr val="B13F9A">
                    <a:lumMod val="75000"/>
                  </a:srgbClr>
                </a:solidFill>
                <a:latin typeface="Calibri" panose="020F0502020204030204" pitchFamily="34" charset="0"/>
                <a:ea typeface="Times New Roman" pitchFamily="18" charset="0"/>
                <a:cs typeface="Calibri" panose="020F0502020204030204" pitchFamily="34" charset="0"/>
              </a:rPr>
              <a:t>Apgar – </a:t>
            </a:r>
            <a:r>
              <a:rPr lang="el-GR" sz="2000" b="1" dirty="0" smtClean="0">
                <a:solidFill>
                  <a:srgbClr val="B13F9A">
                    <a:lumMod val="75000"/>
                  </a:srgbClr>
                </a:solidFill>
                <a:latin typeface="Calibri" panose="020F0502020204030204" pitchFamily="34" charset="0"/>
                <a:ea typeface="Times New Roman" pitchFamily="18" charset="0"/>
                <a:cs typeface="Calibri" panose="020F0502020204030204" pitchFamily="34" charset="0"/>
              </a:rPr>
              <a:t>αναισθησία μητέρας – ανάνηψη νεογνού</a:t>
            </a: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Προβολή (κεφαλική ή ισχιακή…)</a:t>
            </a:r>
            <a:endParaRPr lang="el-GR" sz="1400" b="1" dirty="0" smtClean="0">
              <a:solidFill>
                <a:srgbClr val="B13F9A">
                  <a:lumMod val="75000"/>
                </a:srgbClr>
              </a:solidFill>
              <a:latin typeface="Arial" pitchFamily="34" charset="0"/>
              <a:ea typeface="Times New Roman" pitchFamily="18" charset="0"/>
              <a:cs typeface="Arial" pitchFamily="34" charset="0"/>
            </a:endParaRP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Εμβρυουλκία  ή βεντούζα</a:t>
            </a:r>
            <a:r>
              <a:rPr lang="el-GR" sz="1400" b="1" dirty="0" smtClean="0">
                <a:solidFill>
                  <a:srgbClr val="B13F9A">
                    <a:lumMod val="75000"/>
                  </a:srgbClr>
                </a:solidFill>
                <a:latin typeface="Arial" pitchFamily="34" charset="0"/>
                <a:ea typeface="Times New Roman" pitchFamily="18" charset="0"/>
                <a:cs typeface="Arial" pitchFamily="34" charset="0"/>
              </a:rPr>
              <a:t> </a:t>
            </a: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Ρ</a:t>
            </a:r>
            <a:r>
              <a:rPr lang="en-US" sz="2000" b="1" dirty="0" smtClean="0">
                <a:solidFill>
                  <a:srgbClr val="B13F9A">
                    <a:lumMod val="75000"/>
                  </a:srgbClr>
                </a:solidFill>
                <a:latin typeface="Calibri" pitchFamily="34" charset="0"/>
                <a:ea typeface="Times New Roman" pitchFamily="18" charset="0"/>
                <a:cs typeface="Arial" pitchFamily="34" charset="0"/>
              </a:rPr>
              <a:t>EY</a:t>
            </a:r>
            <a:r>
              <a:rPr lang="el-GR" sz="2000" b="1" dirty="0" smtClean="0">
                <a:solidFill>
                  <a:srgbClr val="B13F9A">
                    <a:lumMod val="75000"/>
                  </a:srgbClr>
                </a:solidFill>
                <a:latin typeface="Calibri" pitchFamily="34" charset="0"/>
                <a:ea typeface="Times New Roman" pitchFamily="18" charset="0"/>
                <a:cs typeface="Arial" pitchFamily="34" charset="0"/>
              </a:rPr>
              <a:t>= Ρήξη Εμβρυϊκών Υμένων (χρόνος)</a:t>
            </a:r>
          </a:p>
          <a:p>
            <a:pPr marL="457200" indent="-457200" eaLnBrk="0" fontAlgn="base" hangingPunct="0">
              <a:lnSpc>
                <a:spcPct val="150000"/>
              </a:lnSpc>
              <a:spcBef>
                <a:spcPct val="0"/>
              </a:spcBef>
              <a:spcAft>
                <a:spcPct val="0"/>
              </a:spcAft>
              <a:buFont typeface="Wingdings" panose="05000000000000000000" pitchFamily="2" charset="2"/>
              <a:buChar char="Ø"/>
            </a:pPr>
            <a:r>
              <a:rPr lang="el-GR" b="1" dirty="0" smtClean="0">
                <a:solidFill>
                  <a:srgbClr val="B13F9A">
                    <a:lumMod val="75000"/>
                  </a:srgbClr>
                </a:solidFill>
                <a:latin typeface="Arial" pitchFamily="34" charset="0"/>
                <a:cs typeface="Arial" pitchFamily="34" charset="0"/>
              </a:rPr>
              <a:t>Αμνιακό υγρό (σύσταση, ποσότητα)</a:t>
            </a:r>
          </a:p>
          <a:p>
            <a:pPr marL="457200" indent="-457200" eaLnBrk="0" fontAlgn="base" hangingPunct="0">
              <a:lnSpc>
                <a:spcPct val="150000"/>
              </a:lnSpc>
              <a:spcBef>
                <a:spcPct val="0"/>
              </a:spcBef>
              <a:spcAft>
                <a:spcPct val="0"/>
              </a:spcAft>
              <a:buFont typeface="Wingdings" panose="05000000000000000000" pitchFamily="2" charset="2"/>
              <a:buChar char="Ø"/>
            </a:pPr>
            <a:r>
              <a:rPr lang="el-GR" b="1" dirty="0" smtClean="0">
                <a:solidFill>
                  <a:srgbClr val="B13F9A">
                    <a:lumMod val="75000"/>
                  </a:srgbClr>
                </a:solidFill>
                <a:latin typeface="Arial" pitchFamily="34" charset="0"/>
                <a:cs typeface="Arial" pitchFamily="34" charset="0"/>
              </a:rPr>
              <a:t>Χορήγηση φαρμάκων (κορτικοστεροειδή κ.α.)</a:t>
            </a:r>
          </a:p>
          <a:p>
            <a:pPr marL="457200" indent="-457200" eaLnBrk="0" fontAlgn="base" hangingPunct="0">
              <a:lnSpc>
                <a:spcPct val="150000"/>
              </a:lnSpc>
              <a:spcBef>
                <a:spcPct val="0"/>
              </a:spcBef>
              <a:spcAft>
                <a:spcPct val="0"/>
              </a:spcAft>
              <a:buFont typeface="Wingdings" panose="05000000000000000000" pitchFamily="2" charset="2"/>
              <a:buChar char="Ø"/>
            </a:pPr>
            <a:endParaRPr lang="el-GR" sz="4000" b="1" dirty="0" smtClean="0">
              <a:solidFill>
                <a:srgbClr val="B13F9A">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167340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xEl>
                                              <p:pRg st="4" end="4"/>
                                            </p:txEl>
                                          </p:spTgt>
                                        </p:tgtEl>
                                        <p:attrNameLst>
                                          <p:attrName>style.visibility</p:attrName>
                                        </p:attrNameLst>
                                      </p:cBhvr>
                                      <p:to>
                                        <p:strVal val="visible"/>
                                      </p:to>
                                    </p:set>
                                    <p:anim calcmode="lin" valueType="num">
                                      <p:cBhvr additive="base">
                                        <p:cTn id="7" dur="500" fill="hold"/>
                                        <p:tgtEl>
                                          <p:spTgt spid="1740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09">
                                            <p:txEl>
                                              <p:pRg st="5" end="5"/>
                                            </p:txEl>
                                          </p:spTgt>
                                        </p:tgtEl>
                                        <p:attrNameLst>
                                          <p:attrName>style.visibility</p:attrName>
                                        </p:attrNameLst>
                                      </p:cBhvr>
                                      <p:to>
                                        <p:strVal val="visible"/>
                                      </p:to>
                                    </p:set>
                                    <p:anim calcmode="lin" valueType="num">
                                      <p:cBhvr additive="base">
                                        <p:cTn id="13" dur="500" fill="hold"/>
                                        <p:tgtEl>
                                          <p:spTgt spid="1740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09">
                                            <p:txEl>
                                              <p:pRg st="6" end="6"/>
                                            </p:txEl>
                                          </p:spTgt>
                                        </p:tgtEl>
                                        <p:attrNameLst>
                                          <p:attrName>style.visibility</p:attrName>
                                        </p:attrNameLst>
                                      </p:cBhvr>
                                      <p:to>
                                        <p:strVal val="visible"/>
                                      </p:to>
                                    </p:set>
                                    <p:anim calcmode="lin" valueType="num">
                                      <p:cBhvr additive="base">
                                        <p:cTn id="19" dur="500" fill="hold"/>
                                        <p:tgtEl>
                                          <p:spTgt spid="1740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09">
                                            <p:txEl>
                                              <p:pRg st="7" end="7"/>
                                            </p:txEl>
                                          </p:spTgt>
                                        </p:tgtEl>
                                        <p:attrNameLst>
                                          <p:attrName>style.visibility</p:attrName>
                                        </p:attrNameLst>
                                      </p:cBhvr>
                                      <p:to>
                                        <p:strVal val="visible"/>
                                      </p:to>
                                    </p:set>
                                    <p:anim calcmode="lin" valueType="num">
                                      <p:cBhvr additive="base">
                                        <p:cTn id="25" dur="500" fill="hold"/>
                                        <p:tgtEl>
                                          <p:spTgt spid="1740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0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09">
                                            <p:txEl>
                                              <p:pRg st="8" end="8"/>
                                            </p:txEl>
                                          </p:spTgt>
                                        </p:tgtEl>
                                        <p:attrNameLst>
                                          <p:attrName>style.visibility</p:attrName>
                                        </p:attrNameLst>
                                      </p:cBhvr>
                                      <p:to>
                                        <p:strVal val="visible"/>
                                      </p:to>
                                    </p:set>
                                    <p:anim calcmode="lin" valueType="num">
                                      <p:cBhvr additive="base">
                                        <p:cTn id="31" dur="500" fill="hold"/>
                                        <p:tgtEl>
                                          <p:spTgt spid="1740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0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09">
                                            <p:txEl>
                                              <p:pRg st="9" end="9"/>
                                            </p:txEl>
                                          </p:spTgt>
                                        </p:tgtEl>
                                        <p:attrNameLst>
                                          <p:attrName>style.visibility</p:attrName>
                                        </p:attrNameLst>
                                      </p:cBhvr>
                                      <p:to>
                                        <p:strVal val="visible"/>
                                      </p:to>
                                    </p:set>
                                    <p:anim calcmode="lin" valueType="num">
                                      <p:cBhvr additive="base">
                                        <p:cTn id="37" dur="500" fill="hold"/>
                                        <p:tgtEl>
                                          <p:spTgt spid="1740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0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09">
                                            <p:txEl>
                                              <p:pRg st="10" end="10"/>
                                            </p:txEl>
                                          </p:spTgt>
                                        </p:tgtEl>
                                        <p:attrNameLst>
                                          <p:attrName>style.visibility</p:attrName>
                                        </p:attrNameLst>
                                      </p:cBhvr>
                                      <p:to>
                                        <p:strVal val="visible"/>
                                      </p:to>
                                    </p:set>
                                    <p:anim calcmode="lin" valueType="num">
                                      <p:cBhvr additive="base">
                                        <p:cTn id="43" dur="500" fill="hold"/>
                                        <p:tgtEl>
                                          <p:spTgt spid="1740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0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09">
                                            <p:txEl>
                                              <p:pRg st="11" end="11"/>
                                            </p:txEl>
                                          </p:spTgt>
                                        </p:tgtEl>
                                        <p:attrNameLst>
                                          <p:attrName>style.visibility</p:attrName>
                                        </p:attrNameLst>
                                      </p:cBhvr>
                                      <p:to>
                                        <p:strVal val="visible"/>
                                      </p:to>
                                    </p:set>
                                    <p:anim calcmode="lin" valueType="num">
                                      <p:cBhvr additive="base">
                                        <p:cTn id="49" dur="500" fill="hold"/>
                                        <p:tgtEl>
                                          <p:spTgt spid="17409">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0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09">
                                            <p:txEl>
                                              <p:pRg st="12" end="12"/>
                                            </p:txEl>
                                          </p:spTgt>
                                        </p:tgtEl>
                                        <p:attrNameLst>
                                          <p:attrName>style.visibility</p:attrName>
                                        </p:attrNameLst>
                                      </p:cBhvr>
                                      <p:to>
                                        <p:strVal val="visible"/>
                                      </p:to>
                                    </p:set>
                                    <p:anim calcmode="lin" valueType="num">
                                      <p:cBhvr additive="base">
                                        <p:cTn id="55" dur="500" fill="hold"/>
                                        <p:tgtEl>
                                          <p:spTgt spid="17409">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0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09">
                                            <p:txEl>
                                              <p:pRg st="13" end="13"/>
                                            </p:txEl>
                                          </p:spTgt>
                                        </p:tgtEl>
                                        <p:attrNameLst>
                                          <p:attrName>style.visibility</p:attrName>
                                        </p:attrNameLst>
                                      </p:cBhvr>
                                      <p:to>
                                        <p:strVal val="visible"/>
                                      </p:to>
                                    </p:set>
                                    <p:anim calcmode="lin" valueType="num">
                                      <p:cBhvr additive="base">
                                        <p:cTn id="61" dur="500" fill="hold"/>
                                        <p:tgtEl>
                                          <p:spTgt spid="17409">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0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09">
                                            <p:txEl>
                                              <p:pRg st="14" end="14"/>
                                            </p:txEl>
                                          </p:spTgt>
                                        </p:tgtEl>
                                        <p:attrNameLst>
                                          <p:attrName>style.visibility</p:attrName>
                                        </p:attrNameLst>
                                      </p:cBhvr>
                                      <p:to>
                                        <p:strVal val="visible"/>
                                      </p:to>
                                    </p:set>
                                    <p:anim calcmode="lin" valueType="num">
                                      <p:cBhvr additive="base">
                                        <p:cTn id="67" dur="500" fill="hold"/>
                                        <p:tgtEl>
                                          <p:spTgt spid="17409">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40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1512168"/>
          </a:xfrm>
        </p:spPr>
        <p:txBody>
          <a:bodyPr>
            <a:normAutofit/>
          </a:bodyPr>
          <a:lstStyle/>
          <a:p>
            <a:pPr algn="ctr"/>
            <a:r>
              <a:rPr lang="el-GR" b="1" dirty="0" smtClean="0"/>
              <a:t>Δ.  ΙΣΤΟΡΙΚΟ ΝΕΟΓΝΟΥ</a:t>
            </a:r>
            <a:br>
              <a:rPr lang="el-GR" b="1" dirty="0" smtClean="0"/>
            </a:br>
            <a:endParaRPr lang="el-GR" dirty="0"/>
          </a:p>
        </p:txBody>
      </p:sp>
      <p:sp>
        <p:nvSpPr>
          <p:cNvPr id="18433" name="Rectangle 1"/>
          <p:cNvSpPr>
            <a:spLocks noChangeArrowheads="1"/>
          </p:cNvSpPr>
          <p:nvPr/>
        </p:nvSpPr>
        <p:spPr bwMode="auto">
          <a:xfrm>
            <a:off x="500034" y="2276872"/>
            <a:ext cx="7456342"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Εκτίμηση  </a:t>
            </a:r>
            <a:r>
              <a:rPr lang="en-US" sz="2000" b="1" dirty="0" smtClean="0">
                <a:solidFill>
                  <a:srgbClr val="B13F9A">
                    <a:lumMod val="75000"/>
                  </a:srgbClr>
                </a:solidFill>
                <a:latin typeface="Calibri" pitchFamily="34" charset="0"/>
                <a:ea typeface="Times New Roman" pitchFamily="18" charset="0"/>
                <a:cs typeface="Arial" pitchFamily="34" charset="0"/>
              </a:rPr>
              <a:t>Apgar</a:t>
            </a:r>
            <a:r>
              <a:rPr lang="en-US" sz="1400" b="1" dirty="0" smtClean="0">
                <a:solidFill>
                  <a:srgbClr val="B13F9A">
                    <a:lumMod val="75000"/>
                  </a:srgbClr>
                </a:solidFill>
                <a:latin typeface="Arial" pitchFamily="34" charset="0"/>
                <a:ea typeface="Times New Roman" pitchFamily="18" charset="0"/>
                <a:cs typeface="Arial" pitchFamily="34" charset="0"/>
              </a:rPr>
              <a:t> </a:t>
            </a:r>
            <a:endParaRPr lang="el-GR" sz="1400" b="1" dirty="0" smtClean="0">
              <a:solidFill>
                <a:srgbClr val="B13F9A">
                  <a:lumMod val="75000"/>
                </a:srgbClr>
              </a:solidFill>
              <a:latin typeface="Arial" pitchFamily="34" charset="0"/>
              <a:ea typeface="Times New Roman" pitchFamily="18" charset="0"/>
              <a:cs typeface="Arial" pitchFamily="34" charset="0"/>
            </a:endParaRPr>
          </a:p>
          <a:p>
            <a:pPr marL="457200" indent="-457200" fontAlgn="base">
              <a:lnSpc>
                <a:spcPct val="150000"/>
              </a:lnSpc>
              <a:spcBef>
                <a:spcPct val="0"/>
              </a:spcBef>
              <a:spcAft>
                <a:spcPct val="0"/>
              </a:spcAft>
              <a:buFont typeface="Wingdings" panose="05000000000000000000" pitchFamily="2" charset="2"/>
              <a:buChar char="Ø"/>
            </a:pPr>
            <a:endParaRPr lang="el-GR" sz="1200" b="1" dirty="0" smtClean="0">
              <a:solidFill>
                <a:srgbClr val="B13F9A">
                  <a:lumMod val="75000"/>
                </a:srgbClr>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Αποβολή μηκωνίου ή ούρων</a:t>
            </a:r>
          </a:p>
          <a:p>
            <a:pPr marL="457200" indent="-457200" eaLnBrk="0" fontAlgn="base" hangingPunct="0">
              <a:lnSpc>
                <a:spcPct val="150000"/>
              </a:lnSpc>
              <a:spcBef>
                <a:spcPct val="0"/>
              </a:spcBef>
              <a:spcAft>
                <a:spcPct val="0"/>
              </a:spcAft>
              <a:buFont typeface="Wingdings" panose="05000000000000000000" pitchFamily="2" charset="2"/>
              <a:buChar char="Ø"/>
            </a:pPr>
            <a:r>
              <a:rPr lang="el-GR" sz="1400" b="1" dirty="0" smtClean="0">
                <a:solidFill>
                  <a:srgbClr val="B13F9A">
                    <a:lumMod val="75000"/>
                  </a:srgbClr>
                </a:solidFill>
                <a:latin typeface="Arial" pitchFamily="34" charset="0"/>
                <a:ea typeface="Times New Roman" pitchFamily="18" charset="0"/>
                <a:cs typeface="Arial" pitchFamily="34" charset="0"/>
              </a:rPr>
              <a:t> </a:t>
            </a:r>
            <a:endParaRPr lang="el-GR" sz="1200" b="1" dirty="0" smtClean="0">
              <a:solidFill>
                <a:srgbClr val="B13F9A">
                  <a:lumMod val="75000"/>
                </a:srgbClr>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Ανάγκη ανάνηψης</a:t>
            </a:r>
            <a:r>
              <a:rPr lang="el-GR" sz="1400" b="1" dirty="0" smtClean="0">
                <a:solidFill>
                  <a:srgbClr val="B13F9A">
                    <a:lumMod val="75000"/>
                  </a:srgbClr>
                </a:solidFill>
                <a:latin typeface="Arial" pitchFamily="34" charset="0"/>
                <a:ea typeface="Times New Roman" pitchFamily="18" charset="0"/>
                <a:cs typeface="Arial" pitchFamily="34" charset="0"/>
              </a:rPr>
              <a:t> </a:t>
            </a:r>
          </a:p>
          <a:p>
            <a:pPr marL="457200" indent="-457200" eaLnBrk="0" fontAlgn="base" hangingPunct="0">
              <a:lnSpc>
                <a:spcPct val="150000"/>
              </a:lnSpc>
              <a:spcBef>
                <a:spcPct val="0"/>
              </a:spcBef>
              <a:spcAft>
                <a:spcPct val="0"/>
              </a:spcAft>
              <a:buFont typeface="Wingdings" panose="05000000000000000000" pitchFamily="2" charset="2"/>
              <a:buChar char="Ø"/>
            </a:pPr>
            <a:endParaRPr lang="el-GR" sz="1200" b="1" dirty="0" smtClean="0">
              <a:solidFill>
                <a:srgbClr val="B13F9A">
                  <a:lumMod val="75000"/>
                </a:srgbClr>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Πρόσληψη βάρους</a:t>
            </a:r>
            <a:r>
              <a:rPr lang="el-GR" sz="1400" b="1" dirty="0" smtClean="0">
                <a:solidFill>
                  <a:srgbClr val="B13F9A">
                    <a:lumMod val="75000"/>
                  </a:srgbClr>
                </a:solidFill>
                <a:latin typeface="Arial" pitchFamily="34" charset="0"/>
                <a:ea typeface="Times New Roman" pitchFamily="18" charset="0"/>
                <a:cs typeface="Arial" pitchFamily="34" charset="0"/>
              </a:rPr>
              <a:t> </a:t>
            </a:r>
          </a:p>
          <a:p>
            <a:pPr marL="457200" indent="-457200" eaLnBrk="0" fontAlgn="base" hangingPunct="0">
              <a:lnSpc>
                <a:spcPct val="150000"/>
              </a:lnSpc>
              <a:spcBef>
                <a:spcPct val="0"/>
              </a:spcBef>
              <a:spcAft>
                <a:spcPct val="0"/>
              </a:spcAft>
              <a:buFont typeface="Wingdings" panose="05000000000000000000" pitchFamily="2" charset="2"/>
              <a:buChar char="Ø"/>
            </a:pPr>
            <a:endParaRPr lang="el-GR" sz="1200" b="1" dirty="0" smtClean="0">
              <a:solidFill>
                <a:srgbClr val="B13F9A">
                  <a:lumMod val="75000"/>
                </a:srgbClr>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Wingdings" panose="05000000000000000000" pitchFamily="2" charset="2"/>
              <a:buChar char="Ø"/>
            </a:pPr>
            <a:r>
              <a:rPr lang="el-GR" sz="2000" b="1" dirty="0" smtClean="0">
                <a:solidFill>
                  <a:srgbClr val="B13F9A">
                    <a:lumMod val="75000"/>
                  </a:srgbClr>
                </a:solidFill>
                <a:latin typeface="Calibri" pitchFamily="34" charset="0"/>
                <a:ea typeface="Times New Roman" pitchFamily="18" charset="0"/>
                <a:cs typeface="Arial" pitchFamily="34" charset="0"/>
              </a:rPr>
              <a:t>Δυσκολίες σίτισης</a:t>
            </a:r>
            <a:r>
              <a:rPr lang="el-GR" sz="1400" b="1" dirty="0" smtClean="0">
                <a:solidFill>
                  <a:srgbClr val="B13F9A">
                    <a:lumMod val="75000"/>
                  </a:srgbClr>
                </a:solidFill>
                <a:latin typeface="Arial" pitchFamily="34" charset="0"/>
                <a:ea typeface="Times New Roman" pitchFamily="18" charset="0"/>
                <a:cs typeface="Arial" pitchFamily="34" charset="0"/>
              </a:rPr>
              <a:t> </a:t>
            </a:r>
            <a:endParaRPr lang="el-GR" sz="3200" b="1" dirty="0" smtClean="0">
              <a:solidFill>
                <a:srgbClr val="B13F9A">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411302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additive="base">
                                        <p:cTn id="7" dur="500" fill="hold"/>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3">
                                            <p:txEl>
                                              <p:pRg st="2" end="2"/>
                                            </p:txEl>
                                          </p:spTgt>
                                        </p:tgtEl>
                                        <p:attrNameLst>
                                          <p:attrName>style.visibility</p:attrName>
                                        </p:attrNameLst>
                                      </p:cBhvr>
                                      <p:to>
                                        <p:strVal val="visible"/>
                                      </p:to>
                                    </p:set>
                                    <p:anim calcmode="lin" valueType="num">
                                      <p:cBhvr additive="base">
                                        <p:cTn id="13" dur="500" fill="hold"/>
                                        <p:tgtEl>
                                          <p:spTgt spid="1843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3">
                                            <p:txEl>
                                              <p:pRg st="3" end="3"/>
                                            </p:txEl>
                                          </p:spTgt>
                                        </p:tgtEl>
                                        <p:attrNameLst>
                                          <p:attrName>style.visibility</p:attrName>
                                        </p:attrNameLst>
                                      </p:cBhvr>
                                      <p:to>
                                        <p:strVal val="visible"/>
                                      </p:to>
                                    </p:set>
                                    <p:anim calcmode="lin" valueType="num">
                                      <p:cBhvr additive="base">
                                        <p:cTn id="19" dur="5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3">
                                            <p:txEl>
                                              <p:pRg st="4" end="4"/>
                                            </p:txEl>
                                          </p:spTgt>
                                        </p:tgtEl>
                                        <p:attrNameLst>
                                          <p:attrName>style.visibility</p:attrName>
                                        </p:attrNameLst>
                                      </p:cBhvr>
                                      <p:to>
                                        <p:strVal val="visible"/>
                                      </p:to>
                                    </p:set>
                                    <p:anim calcmode="lin" valueType="num">
                                      <p:cBhvr additive="base">
                                        <p:cTn id="25" dur="500" fill="hold"/>
                                        <p:tgtEl>
                                          <p:spTgt spid="184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3">
                                            <p:txEl>
                                              <p:pRg st="6" end="6"/>
                                            </p:txEl>
                                          </p:spTgt>
                                        </p:tgtEl>
                                        <p:attrNameLst>
                                          <p:attrName>style.visibility</p:attrName>
                                        </p:attrNameLst>
                                      </p:cBhvr>
                                      <p:to>
                                        <p:strVal val="visible"/>
                                      </p:to>
                                    </p:set>
                                    <p:anim calcmode="lin" valueType="num">
                                      <p:cBhvr additive="base">
                                        <p:cTn id="31" dur="5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3">
                                            <p:txEl>
                                              <p:pRg st="8" end="8"/>
                                            </p:txEl>
                                          </p:spTgt>
                                        </p:tgtEl>
                                        <p:attrNameLst>
                                          <p:attrName>style.visibility</p:attrName>
                                        </p:attrNameLst>
                                      </p:cBhvr>
                                      <p:to>
                                        <p:strVal val="visible"/>
                                      </p:to>
                                    </p:set>
                                    <p:anim calcmode="lin" valueType="num">
                                      <p:cBhvr additive="base">
                                        <p:cTn id="37" dur="500" fill="hold"/>
                                        <p:tgtEl>
                                          <p:spTgt spid="1843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ΚΛΙΝΙΚΗ ΕΞΕΤΑΣΗ ΝΕΟΓΝΟΥ</a:t>
            </a:r>
            <a:endParaRPr lang="el-GR" dirty="0"/>
          </a:p>
        </p:txBody>
      </p:sp>
      <p:sp>
        <p:nvSpPr>
          <p:cNvPr id="3" name="Θέση περιεχομένου 2"/>
          <p:cNvSpPr>
            <a:spLocks noGrp="1"/>
          </p:cNvSpPr>
          <p:nvPr>
            <p:ph idx="1"/>
          </p:nvPr>
        </p:nvSpPr>
        <p:spPr/>
        <p:txBody>
          <a:bodyPr/>
          <a:lstStyle/>
          <a:p>
            <a:r>
              <a:rPr lang="el-GR" dirty="0" smtClean="0"/>
              <a:t>Σπουδαιότερη εξέταση</a:t>
            </a:r>
          </a:p>
          <a:p>
            <a:r>
              <a:rPr lang="el-GR" dirty="0" smtClean="0"/>
              <a:t>Αποκαλύπτει περισσότερες ανωμαλίες</a:t>
            </a:r>
          </a:p>
          <a:p>
            <a:endParaRPr lang="el-GR" dirty="0"/>
          </a:p>
          <a:p>
            <a:r>
              <a:rPr lang="el-GR" dirty="0" smtClean="0"/>
              <a:t>Πρώτα εξετάζονται </a:t>
            </a:r>
          </a:p>
          <a:p>
            <a:pPr lvl="1"/>
            <a:r>
              <a:rPr lang="el-GR" dirty="0" smtClean="0"/>
              <a:t>Ζωτικά </a:t>
            </a:r>
            <a:r>
              <a:rPr lang="el-GR" dirty="0"/>
              <a:t>σημεία και ταυτόχρονα</a:t>
            </a:r>
          </a:p>
          <a:p>
            <a:pPr lvl="1"/>
            <a:r>
              <a:rPr lang="el-GR" dirty="0"/>
              <a:t>Ελέγχεται η ύπαρξη συγγενών ανωμαλιών</a:t>
            </a:r>
          </a:p>
          <a:p>
            <a:endParaRPr lang="el-GR" dirty="0" smtClean="0"/>
          </a:p>
        </p:txBody>
      </p:sp>
    </p:spTree>
    <p:extLst>
      <p:ext uri="{BB962C8B-B14F-4D97-AF65-F5344CB8AC3E}">
        <p14:creationId xmlns:p14="http://schemas.microsoft.com/office/powerpoint/2010/main" val="10526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804704"/>
          </a:xfrm>
        </p:spPr>
        <p:txBody>
          <a:bodyPr/>
          <a:lstStyle/>
          <a:p>
            <a:pPr algn="ctr"/>
            <a:r>
              <a:rPr lang="el-GR" dirty="0" smtClean="0"/>
              <a:t>ΚΛΙΝΙΚΗ ΕΞΕΤΑΣΗ ΝΕΟΓΝΟΥ</a:t>
            </a:r>
            <a:endParaRPr lang="el-GR" dirty="0"/>
          </a:p>
        </p:txBody>
      </p:sp>
      <p:sp>
        <p:nvSpPr>
          <p:cNvPr id="3" name="2 - TextBox"/>
          <p:cNvSpPr txBox="1"/>
          <p:nvPr/>
        </p:nvSpPr>
        <p:spPr>
          <a:xfrm>
            <a:off x="285720" y="1268760"/>
            <a:ext cx="7786742" cy="5493812"/>
          </a:xfrm>
          <a:prstGeom prst="rect">
            <a:avLst/>
          </a:prstGeom>
          <a:noFill/>
        </p:spPr>
        <p:txBody>
          <a:bodyPr wrap="square" rtlCol="0">
            <a:spAutoFit/>
          </a:bodyPr>
          <a:lstStyle/>
          <a:p>
            <a:pPr marL="342900" indent="-342900">
              <a:lnSpc>
                <a:spcPct val="150000"/>
              </a:lnSpc>
              <a:buClr>
                <a:srgbClr val="FF0000"/>
              </a:buClr>
              <a:buFont typeface="+mj-lt"/>
              <a:buAutoNum type="arabicPeriod"/>
            </a:pPr>
            <a:r>
              <a:rPr lang="el-GR" b="1" dirty="0" smtClean="0">
                <a:solidFill>
                  <a:schemeClr val="tx2">
                    <a:lumMod val="75000"/>
                  </a:schemeClr>
                </a:solidFill>
              </a:rPr>
              <a:t>Γενικές προϋποθέσεις</a:t>
            </a:r>
          </a:p>
          <a:p>
            <a:pPr marL="342900" indent="-342900">
              <a:lnSpc>
                <a:spcPct val="150000"/>
              </a:lnSpc>
              <a:buClr>
                <a:srgbClr val="FF0000"/>
              </a:buClr>
              <a:buFont typeface="+mj-lt"/>
              <a:buAutoNum type="arabicPeriod"/>
            </a:pPr>
            <a:endParaRPr lang="el-GR" b="1" dirty="0" smtClean="0">
              <a:solidFill>
                <a:schemeClr val="tx2">
                  <a:lumMod val="75000"/>
                </a:schemeClr>
              </a:solidFill>
            </a:endParaRPr>
          </a:p>
          <a:p>
            <a:pPr marL="342900" indent="-342900">
              <a:lnSpc>
                <a:spcPct val="150000"/>
              </a:lnSpc>
              <a:buClr>
                <a:srgbClr val="FF0000"/>
              </a:buClr>
              <a:buFont typeface="+mj-lt"/>
              <a:buAutoNum type="arabicPeriod"/>
            </a:pPr>
            <a:r>
              <a:rPr lang="en-US" b="1" dirty="0" smtClean="0">
                <a:solidFill>
                  <a:schemeClr val="tx2">
                    <a:lumMod val="75000"/>
                  </a:schemeClr>
                </a:solidFill>
              </a:rPr>
              <a:t>Apgar score</a:t>
            </a:r>
            <a:endParaRPr lang="el-GR" b="1" dirty="0" smtClean="0">
              <a:solidFill>
                <a:schemeClr val="tx2">
                  <a:lumMod val="75000"/>
                </a:schemeClr>
              </a:solidFill>
            </a:endParaRPr>
          </a:p>
          <a:p>
            <a:pPr marL="342900" indent="-342900">
              <a:lnSpc>
                <a:spcPct val="150000"/>
              </a:lnSpc>
              <a:buClr>
                <a:srgbClr val="FF0000"/>
              </a:buClr>
              <a:buFont typeface="+mj-lt"/>
              <a:buAutoNum type="arabicPeriod"/>
            </a:pPr>
            <a:endParaRPr lang="en-US" b="1" dirty="0" smtClean="0">
              <a:solidFill>
                <a:schemeClr val="tx2">
                  <a:lumMod val="75000"/>
                </a:schemeClr>
              </a:solidFill>
            </a:endParaRPr>
          </a:p>
          <a:p>
            <a:pPr marL="342900" indent="-342900">
              <a:lnSpc>
                <a:spcPct val="150000"/>
              </a:lnSpc>
              <a:buClr>
                <a:srgbClr val="FF0000"/>
              </a:buClr>
              <a:buFont typeface="+mj-lt"/>
              <a:buAutoNum type="arabicPeriod"/>
            </a:pPr>
            <a:r>
              <a:rPr lang="el-GR" b="1" dirty="0" smtClean="0">
                <a:solidFill>
                  <a:schemeClr val="tx2">
                    <a:lumMod val="75000"/>
                  </a:schemeClr>
                </a:solidFill>
              </a:rPr>
              <a:t>Γενική επισκόπηση</a:t>
            </a:r>
          </a:p>
          <a:p>
            <a:pPr marL="342900" indent="-342900">
              <a:lnSpc>
                <a:spcPct val="150000"/>
              </a:lnSpc>
              <a:buClr>
                <a:srgbClr val="FF0000"/>
              </a:buClr>
              <a:buFont typeface="+mj-lt"/>
              <a:buAutoNum type="arabicPeriod"/>
            </a:pPr>
            <a:endParaRPr lang="el-GR" b="1" dirty="0" smtClean="0">
              <a:solidFill>
                <a:schemeClr val="tx2">
                  <a:lumMod val="75000"/>
                </a:schemeClr>
              </a:solidFill>
            </a:endParaRPr>
          </a:p>
          <a:p>
            <a:pPr marL="342900" indent="-342900">
              <a:lnSpc>
                <a:spcPct val="150000"/>
              </a:lnSpc>
              <a:buClr>
                <a:srgbClr val="FF0000"/>
              </a:buClr>
              <a:buFont typeface="+mj-lt"/>
              <a:buAutoNum type="arabicPeriod"/>
            </a:pPr>
            <a:r>
              <a:rPr lang="el-GR" b="1" dirty="0" smtClean="0">
                <a:solidFill>
                  <a:schemeClr val="tx2">
                    <a:lumMod val="75000"/>
                  </a:schemeClr>
                </a:solidFill>
              </a:rPr>
              <a:t>Αρχέγονα αντανακλαστικά</a:t>
            </a:r>
          </a:p>
          <a:p>
            <a:pPr marL="342900" indent="-342900">
              <a:lnSpc>
                <a:spcPct val="150000"/>
              </a:lnSpc>
              <a:buClr>
                <a:srgbClr val="FF0000"/>
              </a:buClr>
              <a:buFont typeface="+mj-lt"/>
              <a:buAutoNum type="arabicPeriod"/>
            </a:pPr>
            <a:endParaRPr lang="el-GR" b="1" dirty="0" smtClean="0">
              <a:solidFill>
                <a:schemeClr val="tx2">
                  <a:lumMod val="75000"/>
                </a:schemeClr>
              </a:solidFill>
            </a:endParaRPr>
          </a:p>
          <a:p>
            <a:pPr marL="342900" indent="-342900">
              <a:lnSpc>
                <a:spcPct val="150000"/>
              </a:lnSpc>
              <a:buClr>
                <a:srgbClr val="FF0000"/>
              </a:buClr>
              <a:buFont typeface="+mj-lt"/>
              <a:buAutoNum type="arabicPeriod"/>
            </a:pPr>
            <a:r>
              <a:rPr lang="el-GR" b="1" dirty="0" smtClean="0">
                <a:solidFill>
                  <a:schemeClr val="tx2">
                    <a:lumMod val="75000"/>
                  </a:schemeClr>
                </a:solidFill>
              </a:rPr>
              <a:t>Μέτρηση βασικών παραμέτρων</a:t>
            </a:r>
          </a:p>
          <a:p>
            <a:pPr marL="342900" indent="-342900">
              <a:lnSpc>
                <a:spcPct val="150000"/>
              </a:lnSpc>
              <a:buClr>
                <a:srgbClr val="FF0000"/>
              </a:buClr>
              <a:buFont typeface="+mj-lt"/>
              <a:buAutoNum type="arabicPeriod"/>
            </a:pPr>
            <a:endParaRPr lang="el-GR" b="1" dirty="0" smtClean="0">
              <a:solidFill>
                <a:schemeClr val="tx2">
                  <a:lumMod val="75000"/>
                </a:schemeClr>
              </a:solidFill>
            </a:endParaRPr>
          </a:p>
          <a:p>
            <a:pPr marL="342900" indent="-342900">
              <a:lnSpc>
                <a:spcPct val="150000"/>
              </a:lnSpc>
              <a:buClr>
                <a:srgbClr val="FF0000"/>
              </a:buClr>
              <a:buFont typeface="+mj-lt"/>
              <a:buAutoNum type="arabicPeriod"/>
            </a:pPr>
            <a:r>
              <a:rPr lang="el-GR" b="1" dirty="0" smtClean="0">
                <a:solidFill>
                  <a:schemeClr val="tx2">
                    <a:lumMod val="75000"/>
                  </a:schemeClr>
                </a:solidFill>
              </a:rPr>
              <a:t>Προσδιορισμός ηλικίας κύησης</a:t>
            </a:r>
          </a:p>
          <a:p>
            <a:pPr marL="342900" indent="-342900">
              <a:lnSpc>
                <a:spcPct val="150000"/>
              </a:lnSpc>
              <a:buClr>
                <a:srgbClr val="FF0000"/>
              </a:buClr>
              <a:buFont typeface="+mj-lt"/>
              <a:buAutoNum type="arabicPeriod"/>
            </a:pPr>
            <a:endParaRPr lang="el-GR" b="1" dirty="0" smtClean="0">
              <a:solidFill>
                <a:schemeClr val="tx2">
                  <a:lumMod val="75000"/>
                </a:schemeClr>
              </a:solidFill>
            </a:endParaRPr>
          </a:p>
          <a:p>
            <a:pPr marL="342900" indent="-342900">
              <a:lnSpc>
                <a:spcPct val="150000"/>
              </a:lnSpc>
              <a:buClr>
                <a:srgbClr val="FF0000"/>
              </a:buClr>
              <a:buFont typeface="+mj-lt"/>
              <a:buAutoNum type="arabicPeriod"/>
            </a:pPr>
            <a:r>
              <a:rPr lang="el-GR" b="1" dirty="0" smtClean="0">
                <a:solidFill>
                  <a:schemeClr val="tx2">
                    <a:lumMod val="75000"/>
                  </a:schemeClr>
                </a:solidFill>
              </a:rPr>
              <a:t>Εξέταση κατά συστήματα</a:t>
            </a:r>
            <a:endParaRPr lang="el-GR" b="1" dirty="0">
              <a:solidFill>
                <a:schemeClr val="tx2">
                  <a:lumMod val="75000"/>
                </a:schemeClr>
              </a:solidFill>
            </a:endParaRPr>
          </a:p>
        </p:txBody>
      </p:sp>
    </p:spTree>
    <p:extLst>
      <p:ext uri="{BB962C8B-B14F-4D97-AF65-F5344CB8AC3E}">
        <p14:creationId xmlns:p14="http://schemas.microsoft.com/office/powerpoint/2010/main" val="185835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742950" indent="-742950">
              <a:buFont typeface="+mj-lt"/>
              <a:buAutoNum type="arabicPeriod"/>
            </a:pPr>
            <a:r>
              <a:rPr lang="el-GR" b="1" dirty="0" err="1" smtClean="0">
                <a:solidFill>
                  <a:schemeClr val="tx2">
                    <a:lumMod val="75000"/>
                  </a:schemeClr>
                </a:solidFill>
              </a:rPr>
              <a:t>Γενικεσ</a:t>
            </a:r>
            <a:r>
              <a:rPr lang="el-GR" b="1" dirty="0" smtClean="0">
                <a:solidFill>
                  <a:schemeClr val="tx2">
                    <a:lumMod val="75000"/>
                  </a:schemeClr>
                </a:solidFill>
              </a:rPr>
              <a:t> </a:t>
            </a:r>
            <a:r>
              <a:rPr lang="el-GR" b="1" dirty="0" err="1" smtClean="0">
                <a:solidFill>
                  <a:schemeClr val="tx2">
                    <a:lumMod val="75000"/>
                  </a:schemeClr>
                </a:solidFill>
              </a:rPr>
              <a:t>προϋποθεσεισ</a:t>
            </a:r>
            <a:r>
              <a:rPr lang="el-GR" b="1" u="sng" dirty="0" smtClean="0">
                <a:solidFill>
                  <a:schemeClr val="tx2">
                    <a:lumMod val="75000"/>
                  </a:schemeClr>
                </a:solidFill>
              </a:rPr>
              <a:t/>
            </a:r>
            <a:br>
              <a:rPr lang="el-GR" b="1" u="sng" dirty="0" smtClean="0">
                <a:solidFill>
                  <a:schemeClr val="tx2">
                    <a:lumMod val="75000"/>
                  </a:schemeClr>
                </a:solidFill>
              </a:rPr>
            </a:br>
            <a:endParaRPr lang="el-GR" dirty="0">
              <a:solidFill>
                <a:schemeClr val="tx2">
                  <a:lumMod val="75000"/>
                </a:schemeClr>
              </a:solidFill>
            </a:endParaRPr>
          </a:p>
        </p:txBody>
      </p:sp>
      <p:sp>
        <p:nvSpPr>
          <p:cNvPr id="3" name="2 - TextBox"/>
          <p:cNvSpPr txBox="1"/>
          <p:nvPr/>
        </p:nvSpPr>
        <p:spPr>
          <a:xfrm>
            <a:off x="285720" y="1285860"/>
            <a:ext cx="6858048" cy="3708708"/>
          </a:xfrm>
          <a:prstGeom prst="rect">
            <a:avLst/>
          </a:prstGeom>
          <a:noFill/>
        </p:spPr>
        <p:txBody>
          <a:bodyPr wrap="square" rtlCol="0">
            <a:spAutoFit/>
          </a:bodyPr>
          <a:lstStyle/>
          <a:p>
            <a:pPr marL="342900" indent="-342900">
              <a:lnSpc>
                <a:spcPct val="250000"/>
              </a:lnSpc>
              <a:buFont typeface="Wingdings" panose="05000000000000000000" pitchFamily="2" charset="2"/>
              <a:buChar char="Ø"/>
            </a:pPr>
            <a:r>
              <a:rPr lang="el-GR" sz="2000" dirty="0" smtClean="0">
                <a:solidFill>
                  <a:prstClr val="black"/>
                </a:solidFill>
              </a:rPr>
              <a:t>Φως ημέρας</a:t>
            </a:r>
          </a:p>
          <a:p>
            <a:pPr marL="342900" indent="-342900">
              <a:lnSpc>
                <a:spcPct val="250000"/>
              </a:lnSpc>
              <a:buFont typeface="Wingdings" panose="05000000000000000000" pitchFamily="2" charset="2"/>
              <a:buChar char="Ø"/>
            </a:pPr>
            <a:r>
              <a:rPr lang="el-GR" sz="2000" dirty="0" smtClean="0">
                <a:solidFill>
                  <a:prstClr val="black"/>
                </a:solidFill>
              </a:rPr>
              <a:t>Θερμοκρασία περιβάλλοντος: 25</a:t>
            </a:r>
            <a:r>
              <a:rPr lang="el-GR" baseline="30000" dirty="0" smtClean="0">
                <a:solidFill>
                  <a:prstClr val="black"/>
                </a:solidFill>
              </a:rPr>
              <a:t>ο</a:t>
            </a:r>
            <a:r>
              <a:rPr lang="el-GR" dirty="0" smtClean="0">
                <a:solidFill>
                  <a:prstClr val="black"/>
                </a:solidFill>
              </a:rPr>
              <a:t> </a:t>
            </a:r>
            <a:r>
              <a:rPr lang="en-US" dirty="0" smtClean="0">
                <a:solidFill>
                  <a:prstClr val="black"/>
                </a:solidFill>
              </a:rPr>
              <a:t>C</a:t>
            </a:r>
          </a:p>
          <a:p>
            <a:pPr marL="285750" indent="-285750">
              <a:lnSpc>
                <a:spcPct val="250000"/>
              </a:lnSpc>
              <a:buFont typeface="Wingdings" panose="05000000000000000000" pitchFamily="2" charset="2"/>
              <a:buChar char="Ø"/>
            </a:pPr>
            <a:r>
              <a:rPr lang="en-US" dirty="0" smtClean="0">
                <a:solidFill>
                  <a:prstClr val="black"/>
                </a:solidFill>
              </a:rPr>
              <a:t> </a:t>
            </a:r>
            <a:r>
              <a:rPr lang="el-GR" dirty="0" smtClean="0">
                <a:solidFill>
                  <a:prstClr val="black"/>
                </a:solidFill>
              </a:rPr>
              <a:t>νεογνό τελείως γυμνό</a:t>
            </a:r>
          </a:p>
          <a:p>
            <a:pPr marL="285750" indent="-285750">
              <a:lnSpc>
                <a:spcPct val="250000"/>
              </a:lnSpc>
              <a:buFont typeface="Wingdings" panose="05000000000000000000" pitchFamily="2" charset="2"/>
              <a:buChar char="Ø"/>
            </a:pPr>
            <a:r>
              <a:rPr lang="el-GR" dirty="0" smtClean="0">
                <a:solidFill>
                  <a:prstClr val="black"/>
                </a:solidFill>
              </a:rPr>
              <a:t> πλυμένα και ζεστά χέρια εξεταστή</a:t>
            </a:r>
          </a:p>
          <a:p>
            <a:pPr marL="285750" indent="-285750">
              <a:lnSpc>
                <a:spcPct val="250000"/>
              </a:lnSpc>
              <a:buFont typeface="Wingdings" panose="05000000000000000000" pitchFamily="2" charset="2"/>
              <a:buChar char="Ø"/>
            </a:pPr>
            <a:r>
              <a:rPr lang="el-GR" dirty="0" smtClean="0">
                <a:solidFill>
                  <a:prstClr val="black"/>
                </a:solidFill>
              </a:rPr>
              <a:t> ησυχία στο χώρο της εξέτασης </a:t>
            </a:r>
            <a:endParaRPr lang="el-GR" sz="2000" baseline="30000" dirty="0">
              <a:solidFill>
                <a:prstClr val="black"/>
              </a:solidFill>
            </a:endParaRPr>
          </a:p>
        </p:txBody>
      </p:sp>
    </p:spTree>
    <p:extLst>
      <p:ext uri="{BB962C8B-B14F-4D97-AF65-F5344CB8AC3E}">
        <p14:creationId xmlns:p14="http://schemas.microsoft.com/office/powerpoint/2010/main" val="131704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2329</Words>
  <Application>Microsoft Office PowerPoint</Application>
  <PresentationFormat>Προβολή στην οθόνη (4:3)</PresentationFormat>
  <Paragraphs>443</Paragraphs>
  <Slides>46</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46</vt:i4>
      </vt:variant>
    </vt:vector>
  </HeadingPairs>
  <TitlesOfParts>
    <vt:vector size="48" baseType="lpstr">
      <vt:lpstr>Θέμα του Office</vt:lpstr>
      <vt:lpstr>Αφθονία</vt:lpstr>
      <vt:lpstr>Ληψη ιστορικου και κλινικη εξεταση νεογνου</vt:lpstr>
      <vt:lpstr>Παρουσίαση του PowerPoint</vt:lpstr>
      <vt:lpstr>Α. ιστορικο μητερασ</vt:lpstr>
      <vt:lpstr> ΜΑΙΕΥΤΙΚΟ ΙΣΤΟΡΙΚΟ                  (ΣΥΝΘΗΚΕΣ ΚΥΗΣΗΣ) </vt:lpstr>
      <vt:lpstr>Γ. ΠΕΡΙΓΕΝΝΗΤΙΚΟ ΙΣΤΟΡΙΚΟ                (ΣΥΝΘΗΚΕΣ ΤΟΚΕΤΟΥ)</vt:lpstr>
      <vt:lpstr>Δ.  ΙΣΤΟΡΙΚΟ ΝΕΟΓΝΟΥ </vt:lpstr>
      <vt:lpstr>ΚΛΙΝΙΚΗ ΕΞΕΤΑΣΗ ΝΕΟΓΝΟΥ</vt:lpstr>
      <vt:lpstr>ΚΛΙΝΙΚΗ ΕΞΕΤΑΣΗ ΝΕΟΓΝΟΥ</vt:lpstr>
      <vt:lpstr>Γενικεσ προϋποθεσεισ </vt:lpstr>
      <vt:lpstr>2. APGAR SCORE</vt:lpstr>
      <vt:lpstr>APGAR SCORE </vt:lpstr>
      <vt:lpstr>3. ΓΕΝΙΚΗ ΕΠΙΣΚΟΠΗΣΗ</vt:lpstr>
      <vt:lpstr>4. Αρχεγονα αντανακλαστικα</vt:lpstr>
      <vt:lpstr>Αντανακλαστικο μoro εναγκαλισμου</vt:lpstr>
      <vt:lpstr>Αντανακλαστικο συλληψησ Ή ΔΡΑΓΜΟΥ</vt:lpstr>
      <vt:lpstr>Αντανακλαστικο θηλασμου</vt:lpstr>
      <vt:lpstr>Αντανακλαστικο αναζητησησ</vt:lpstr>
      <vt:lpstr>Αντανακλαστικο βαδισησ</vt:lpstr>
      <vt:lpstr>Τονικο αντανακλαστικο αυχενα</vt:lpstr>
      <vt:lpstr>KNΣ: ΑΝΤΑΝΑΚΛΑΣΤΙΚΟ BABINSKI</vt:lpstr>
      <vt:lpstr>Μετρηση βασικων παραμετρων </vt:lpstr>
      <vt:lpstr>ΠΡΟΣΔΙΟΡΙΣΜΟΣ ΗΛΙΚΙΑΣ ΚΥΗΣΗΣ </vt:lpstr>
      <vt:lpstr>ΒΑΘΜΟΛΟΓΙΑ DUBOWITZ</vt:lpstr>
      <vt:lpstr>ΕΞΕΤΑΣΗ ΚΑΤΑ ΣΥΣΤΗΜΑΤΑ </vt:lpstr>
      <vt:lpstr>ΚΛΙΝΙΚΗ ΕΞΕΤΑΣΗ ΝΕΟΓΝΟΥ</vt:lpstr>
      <vt:lpstr>ΚΛΙΝΙΚΗ ΕΞΕΤΑΣΗ ΝΕΟΓΝΟΥ</vt:lpstr>
      <vt:lpstr>ΚΛΙΝΙΚΗ ΕΞΕΤΑΣΗ ΝΕΟΓΝΟΥ καθορισμοσ ηλικιασ κυησησ</vt:lpstr>
      <vt:lpstr>ΚΛΙΝΙΚΗ ΕΞΕΤΑΣΗ ΝΕΟΓΝΟΥ</vt:lpstr>
      <vt:lpstr>ΚΛΙΝΙΚΗ ΕΞΕΤΑΣΗ ΝΕΟΓΝΟΥ καρδιοαναπνευστικο συστημα</vt:lpstr>
      <vt:lpstr>ΚΛΙΝΙΚΗ ΕΞΕΤΑΣΗ ΝΕΟΓΝΟΥ καρδιοαναπνευστικο συστημα</vt:lpstr>
      <vt:lpstr>ΚΛΙΝΙΚΗ ΕΞΕΤΑΣΗ ΝΕΟΓΝΟΥ</vt:lpstr>
      <vt:lpstr>ΚΛΙΝΙΚΗ ΕΞΕΤΑΣΗ ΝΕΟΓΝΟΥ εξεταση κοιλιασ</vt:lpstr>
      <vt:lpstr>ΚΛΙΝΙΚΗ ΕΞΕΤΑΣΗ ΝΕΟΓΝΟΥ</vt:lpstr>
      <vt:lpstr>ΚΛΙΝΙΚΗ ΕΞΕΤΑΣΗ ΝΕΟΓΝΟΥ γεννητικων οργανων</vt:lpstr>
      <vt:lpstr>ΚΛΙΝΙΚΗ ΕΞΕΤΑΣΗ ΝΕΟΓΝΟΥ γεννητικων οργανων</vt:lpstr>
      <vt:lpstr>ΚΛΙΝΙΚΗ ΕΞΕΤΑΣΗ ΝΕΟΓΝΟΥ</vt:lpstr>
      <vt:lpstr>ΚΛΙΝΙΚΗ ΕΞΕΤΑΣΗ ΝΕΟΓΝΟΥ δερματοσ</vt:lpstr>
      <vt:lpstr>ΚΛΙΝΙΚΗ ΕΞΕΤΑΣΗ ΝΕΟΓΝΟΥ</vt:lpstr>
      <vt:lpstr>ΚΛΙΝΙΚΗ ΕΞΕΤΑΣΗ ΝΕΟΓΝΟΥ σκελετικου συστηματοσ</vt:lpstr>
      <vt:lpstr>ΚΛΙΝΙΚΗ ΕΞΕΤΑΣΗ ΝΕΟΓΝΟΥ</vt:lpstr>
      <vt:lpstr>ΚΛΙΝΙΚΗ ΕΞΕΤΑΣΗ ΝΕΟΓΝΟΥ κεφαλησ, αυτιων</vt:lpstr>
      <vt:lpstr>ΚΛΙΝΙΚΗ ΕΞΕΤΑΣΗ ΝΕΟΓΝΟΥ κεφαλησ, αυτιων, μυτησ, στοματοσ &amp; λαιμου</vt:lpstr>
      <vt:lpstr>ΚΛΙΝΙΚΗ ΕΞΕΤΑΣΗ ΝΕΟΓΝΟΥ</vt:lpstr>
      <vt:lpstr>ΚΛΙΝΙΚΗ ΕΞΕΤΑΣΗ ΝΕΟΓΝΟΥ</vt:lpstr>
      <vt:lpstr>Παρουσίαση του PowerPoint</vt:lpstr>
      <vt:lpstr>Ευχαριστω πολυ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Ληψη ιστορικου και κλινικη εξεταση νεογνου</dc:title>
  <dc:creator>Christina</dc:creator>
  <cp:lastModifiedBy>user</cp:lastModifiedBy>
  <cp:revision>33</cp:revision>
  <dcterms:created xsi:type="dcterms:W3CDTF">2016-12-03T20:20:45Z</dcterms:created>
  <dcterms:modified xsi:type="dcterms:W3CDTF">2023-03-08T19:58:41Z</dcterms:modified>
</cp:coreProperties>
</file>