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sldIdLst>
    <p:sldId id="314" r:id="rId2"/>
    <p:sldId id="276" r:id="rId3"/>
    <p:sldId id="310" r:id="rId4"/>
    <p:sldId id="267" r:id="rId5"/>
    <p:sldId id="296" r:id="rId6"/>
    <p:sldId id="268" r:id="rId7"/>
    <p:sldId id="297" r:id="rId8"/>
    <p:sldId id="304" r:id="rId9"/>
    <p:sldId id="311" r:id="rId10"/>
    <p:sldId id="309" r:id="rId11"/>
    <p:sldId id="298" r:id="rId12"/>
    <p:sldId id="305" r:id="rId13"/>
    <p:sldId id="306" r:id="rId14"/>
    <p:sldId id="312" r:id="rId15"/>
    <p:sldId id="313" r:id="rId16"/>
    <p:sldId id="299" r:id="rId17"/>
    <p:sldId id="307" r:id="rId18"/>
    <p:sldId id="300" r:id="rId19"/>
    <p:sldId id="308" r:id="rId20"/>
    <p:sldId id="301" r:id="rId21"/>
    <p:sldId id="302" r:id="rId22"/>
    <p:sldId id="303" r:id="rId23"/>
    <p:sldId id="291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412" autoAdjust="0"/>
  </p:normalViewPr>
  <p:slideViewPr>
    <p:cSldViewPr>
      <p:cViewPr varScale="1">
        <p:scale>
          <a:sx n="77" d="100"/>
          <a:sy n="77" d="100"/>
        </p:scale>
        <p:origin x="-90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06184-D4A8-4EC8-9AC5-87BF54CCB7A0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32913-1F25-4FB3-A6B2-90095997B70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455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5CE38FA-2D2D-47F1-B6F3-2A6BF3103693}" type="datetimeFigureOut">
              <a:rPr lang="el-GR" smtClean="0"/>
              <a:t>8/3/2023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7FE7C8D-B607-4508-955A-EFFB8C186DDD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ΠΡΩΤΗ ΚΛΙΝΙΚΗ ΕΞΕΤΑΣΗ ΝΕΟΓΝΟΥ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473200"/>
          </a:xfrm>
        </p:spPr>
        <p:txBody>
          <a:bodyPr/>
          <a:lstStyle/>
          <a:p>
            <a:r>
              <a:rPr lang="el-GR" dirty="0" smtClean="0"/>
              <a:t>ΝΑΝΟΥ   ΧΡΙΣΤΙΝΑ</a:t>
            </a:r>
          </a:p>
          <a:p>
            <a:r>
              <a:rPr lang="el-GR" dirty="0" smtClean="0"/>
              <a:t>ΕΠΙΚ. ΚΑΘΗΓΗΤΡΙΑ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22181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r>
              <a:rPr lang="el-GR" dirty="0" smtClean="0"/>
              <a:t>Δεν πρέπει να παραμελείται:</a:t>
            </a:r>
          </a:p>
          <a:p>
            <a:pPr lvl="1"/>
            <a:r>
              <a:rPr lang="el-GR" dirty="0"/>
              <a:t> </a:t>
            </a:r>
            <a:r>
              <a:rPr lang="el-GR" dirty="0" smtClean="0"/>
              <a:t>η ύπαρξη φυσημάτων διαπιστώνεται με αυτόν τον απλό τρόπο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Φυσήματα προκαλούνται από στενώσεις εγκεφαλικών αγγείων, 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η απεικονιστική εξέταση των φυσημάτων μερικές φορές είναι επείγουσα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ΑΚΡΟΑΣΗ </a:t>
            </a:r>
            <a:r>
              <a:rPr lang="el-GR" sz="3600" dirty="0"/>
              <a:t>ΚΕΦΑΛΗΣ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1672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ΤΡΑΧΗΛΟΣ: </a:t>
            </a:r>
            <a:r>
              <a:rPr lang="el-GR" dirty="0" smtClean="0">
                <a:sym typeface="Wingdings" panose="05000000000000000000" pitchFamily="2" charset="2"/>
              </a:rPr>
              <a:t> </a:t>
            </a:r>
            <a:r>
              <a:rPr lang="el-GR" dirty="0" err="1" smtClean="0">
                <a:sym typeface="Wingdings" panose="05000000000000000000" pitchFamily="2" charset="2"/>
              </a:rPr>
              <a:t>ετερόπλευρη</a:t>
            </a:r>
            <a:r>
              <a:rPr lang="el-GR" dirty="0" smtClean="0">
                <a:sym typeface="Wingdings" panose="05000000000000000000" pitchFamily="2" charset="2"/>
              </a:rPr>
              <a:t> διόγκωση στην περιοχή των κλειδών προκύπτει από κάταγμα κατά τον τοκετό</a:t>
            </a:r>
          </a:p>
          <a:p>
            <a:endParaRPr lang="el-GR" dirty="0" smtClean="0"/>
          </a:p>
          <a:p>
            <a:r>
              <a:rPr lang="el-GR" dirty="0" smtClean="0"/>
              <a:t>ΘΩΡΑΚΑΣ: </a:t>
            </a:r>
            <a:r>
              <a:rPr lang="el-GR" dirty="0" smtClean="0">
                <a:sym typeface="Wingdings" panose="05000000000000000000" pitchFamily="2" charset="2"/>
              </a:rPr>
              <a:t> ασυμμετρία, 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παρεκκλίσεις από το φυσιολογικό σχήμα (</a:t>
            </a:r>
            <a:r>
              <a:rPr lang="el-GR" dirty="0" err="1" smtClean="0">
                <a:sym typeface="Wingdings" panose="05000000000000000000" pitchFamily="2" charset="2"/>
              </a:rPr>
              <a:t>τροπιδοειδής</a:t>
            </a:r>
            <a:r>
              <a:rPr lang="el-GR" dirty="0" smtClean="0">
                <a:sym typeface="Wingdings" panose="05000000000000000000" pitchFamily="2" charset="2"/>
              </a:rPr>
              <a:t> θώρακας, σκαφοειδής θώρακας)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Εκτιμάται απόσταση θηλών μαστών &amp; τυχόν διόγκωση &amp; ερυθρότητα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Μεγάλη απόσταση  σύνδρομα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Απλή διόγκωση  στη νεογνική «μαστίτιδα»</a:t>
            </a:r>
          </a:p>
          <a:p>
            <a:pPr lvl="1"/>
            <a:r>
              <a:rPr lang="el-GR" dirty="0" err="1" smtClean="0">
                <a:sym typeface="Wingdings" panose="05000000000000000000" pitchFamily="2" charset="2"/>
              </a:rPr>
              <a:t>Ετερόπλευρη</a:t>
            </a:r>
            <a:r>
              <a:rPr lang="el-GR" dirty="0" smtClean="0">
                <a:sym typeface="Wingdings" panose="05000000000000000000" pitchFamily="2" charset="2"/>
              </a:rPr>
              <a:t> διόγκωση με ερυθρότητα  φλεγμονώδους μαστίτιδας</a:t>
            </a:r>
          </a:p>
          <a:p>
            <a:pPr lvl="1"/>
            <a:endParaRPr lang="el-GR" dirty="0" smtClean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ΕΠΙΣΚΟΠΗΣΗ ΤΡΑΧΗΛΟΥ - ΘΩΡΑΚΑ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5471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r>
              <a:rPr lang="el-GR" dirty="0" smtClean="0"/>
              <a:t>Τυχόν ύπαρξη διογκώσεων (δεν είναι συχνές)</a:t>
            </a:r>
          </a:p>
          <a:p>
            <a:r>
              <a:rPr lang="el-GR" dirty="0" smtClean="0"/>
              <a:t>Διογκώσεις Μπορεί να προκαλέσουν </a:t>
            </a:r>
            <a:r>
              <a:rPr lang="el-GR" dirty="0" smtClean="0">
                <a:sym typeface="Wingdings" panose="05000000000000000000" pitchFamily="2" charset="2"/>
              </a:rPr>
              <a:t></a:t>
            </a:r>
          </a:p>
          <a:p>
            <a:pPr lvl="1"/>
            <a:r>
              <a:rPr lang="el-GR" dirty="0" err="1" smtClean="0">
                <a:sym typeface="Wingdings" panose="05000000000000000000" pitchFamily="2" charset="2"/>
              </a:rPr>
              <a:t>Υγρώματα</a:t>
            </a:r>
            <a:r>
              <a:rPr lang="el-GR" dirty="0" smtClean="0">
                <a:sym typeface="Wingdings" panose="05000000000000000000" pitchFamily="2" charset="2"/>
              </a:rPr>
              <a:t> τραχήλου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Αιματώματα ή ινώματα </a:t>
            </a:r>
            <a:r>
              <a:rPr lang="el-GR" dirty="0" err="1" smtClean="0">
                <a:sym typeface="Wingdings" panose="05000000000000000000" pitchFamily="2" charset="2"/>
              </a:rPr>
              <a:t>στερνοκλειδομαστοειδούς</a:t>
            </a:r>
            <a:endParaRPr lang="el-GR" dirty="0" smtClean="0">
              <a:sym typeface="Wingdings" panose="05000000000000000000" pitchFamily="2" charset="2"/>
            </a:endParaRPr>
          </a:p>
          <a:p>
            <a:pPr lvl="1"/>
            <a:r>
              <a:rPr lang="el-GR" dirty="0" err="1" smtClean="0">
                <a:sym typeface="Wingdings" panose="05000000000000000000" pitchFamily="2" charset="2"/>
              </a:rPr>
              <a:t>Βραγχιακές</a:t>
            </a:r>
            <a:r>
              <a:rPr lang="el-GR" dirty="0" smtClean="0">
                <a:sym typeface="Wingdings" panose="05000000000000000000" pitchFamily="2" charset="2"/>
              </a:rPr>
              <a:t> κύστεις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Κύστη </a:t>
            </a:r>
            <a:r>
              <a:rPr lang="el-GR" dirty="0" err="1" smtClean="0">
                <a:sym typeface="Wingdings" panose="05000000000000000000" pitchFamily="2" charset="2"/>
              </a:rPr>
              <a:t>θυρεογλωσσικού</a:t>
            </a:r>
            <a:r>
              <a:rPr lang="el-GR" dirty="0" smtClean="0">
                <a:sym typeface="Wingdings" panose="05000000000000000000" pitchFamily="2" charset="2"/>
              </a:rPr>
              <a:t> πόρου</a:t>
            </a:r>
            <a:endParaRPr lang="el-GR" dirty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dirty="0" smtClean="0">
                <a:sym typeface="Wingdings" panose="05000000000000000000" pitchFamily="2" charset="2"/>
              </a:rPr>
              <a:t>Συχνά </a:t>
            </a:r>
            <a:r>
              <a:rPr lang="el-GR" dirty="0" err="1" smtClean="0">
                <a:sym typeface="Wingdings" panose="05000000000000000000" pitchFamily="2" charset="2"/>
              </a:rPr>
              <a:t>ψηλαφάται</a:t>
            </a:r>
            <a:r>
              <a:rPr lang="el-GR" dirty="0" smtClean="0">
                <a:sym typeface="Wingdings" panose="05000000000000000000" pitchFamily="2" charset="2"/>
              </a:rPr>
              <a:t> </a:t>
            </a:r>
            <a:r>
              <a:rPr lang="el-GR" dirty="0" err="1" smtClean="0">
                <a:sym typeface="Wingdings" panose="05000000000000000000" pitchFamily="2" charset="2"/>
              </a:rPr>
              <a:t>ετερόπλευρη</a:t>
            </a:r>
            <a:r>
              <a:rPr lang="el-GR" dirty="0" smtClean="0">
                <a:sym typeface="Wingdings" panose="05000000000000000000" pitchFamily="2" charset="2"/>
              </a:rPr>
              <a:t> διόγκωση από κάταγμα κλείδας (που </a:t>
            </a:r>
            <a:r>
              <a:rPr lang="el-GR" dirty="0" err="1" smtClean="0">
                <a:sym typeface="Wingdings" panose="05000000000000000000" pitchFamily="2" charset="2"/>
              </a:rPr>
              <a:t>αυτοϊάται</a:t>
            </a:r>
            <a:r>
              <a:rPr lang="el-GR" dirty="0" smtClean="0">
                <a:sym typeface="Wingdings" panose="05000000000000000000" pitchFamily="2" charset="2"/>
              </a:rPr>
              <a:t>)</a:t>
            </a:r>
            <a:endParaRPr lang="el-GR" dirty="0">
              <a:sym typeface="Wingdings" panose="05000000000000000000" pitchFamily="2" charset="2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ΨΗΛΑΦΗΣΗ ΤΡΑΧΗΛΟΥ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1672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/>
          <a:lstStyle/>
          <a:p>
            <a:r>
              <a:rPr lang="el-GR" dirty="0" smtClean="0"/>
              <a:t>Με την παλάμη ανοικτή διαπιστώνεται το σημείο καρδιακής ώσης καθώς και τυχόν ύπαρξης </a:t>
            </a:r>
            <a:r>
              <a:rPr lang="el-GR" dirty="0" err="1" smtClean="0"/>
              <a:t>ροίζου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Μαστοί: πρέπει να </a:t>
            </a:r>
            <a:r>
              <a:rPr lang="el-GR" dirty="0" err="1" smtClean="0"/>
              <a:t>ψηλαφούνται</a:t>
            </a:r>
            <a:r>
              <a:rPr lang="el-GR" dirty="0" smtClean="0"/>
              <a:t> για τη διαπίστωση νεογνικής μαστίτιδας (διόγκωση χωρίς ερυθρότητα &amp;</a:t>
            </a:r>
            <a:r>
              <a:rPr lang="en-US" dirty="0" smtClean="0"/>
              <a:t> </a:t>
            </a:r>
            <a:r>
              <a:rPr lang="el-GR" dirty="0" smtClean="0"/>
              <a:t>πόνο. Οφείλεται στην επίδραση της μητρικής προλακτίνης</a:t>
            </a:r>
          </a:p>
          <a:p>
            <a:endParaRPr lang="el-GR" dirty="0" smtClean="0"/>
          </a:p>
          <a:p>
            <a:r>
              <a:rPr lang="el-GR" dirty="0" smtClean="0"/>
              <a:t>Σύνθλιψη των μαστών των νεογνών δεν πρέπει να γίνεται </a:t>
            </a:r>
            <a:r>
              <a:rPr lang="el-GR" dirty="0" smtClean="0">
                <a:sym typeface="Wingdings" panose="05000000000000000000" pitchFamily="2" charset="2"/>
              </a:rPr>
              <a:t> προδιαθέτει σε μικροβιακή μαστίτιδα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ΨΗΛΑΦΗΣΗ ΘΩΡΑΚΑ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1672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539552" y="1988840"/>
            <a:ext cx="8208911" cy="4392488"/>
          </a:xfrm>
        </p:spPr>
        <p:txBody>
          <a:bodyPr/>
          <a:lstStyle/>
          <a:p>
            <a:r>
              <a:rPr lang="el-GR" dirty="0" smtClean="0"/>
              <a:t>Ακρόαση πνευμόνων γίνεται μόνον όταν το νεογνό είναι ήσυχο</a:t>
            </a:r>
          </a:p>
          <a:p>
            <a:endParaRPr lang="el-GR" dirty="0" smtClean="0"/>
          </a:p>
          <a:p>
            <a:r>
              <a:rPr lang="el-GR" dirty="0" smtClean="0"/>
              <a:t>Ελέγχεται το αναπνευστικό ψιθύρισμα</a:t>
            </a:r>
          </a:p>
          <a:p>
            <a:endParaRPr lang="el-GR" dirty="0" smtClean="0"/>
          </a:p>
          <a:p>
            <a:r>
              <a:rPr lang="el-GR" dirty="0" smtClean="0"/>
              <a:t>Μετράται ο αριθμός των αναπνοών (άρρυθμη αναπνοή </a:t>
            </a:r>
            <a:r>
              <a:rPr lang="el-GR" dirty="0" smtClean="0">
                <a:sym typeface="Wingdings" panose="05000000000000000000" pitchFamily="2" charset="2"/>
              </a:rPr>
              <a:t> μέτρηση σε 1 λεπτό)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dirty="0" smtClean="0">
                <a:sym typeface="Wingdings" panose="05000000000000000000" pitchFamily="2" charset="2"/>
              </a:rPr>
              <a:t>Απουσία αναπνευστικού ψιθυρίσματος &amp; ύπαρξη ρόγχων  απαιτεί άμεση απεικονιστική εξέταση πνευμόνων</a:t>
            </a:r>
            <a:endParaRPr lang="el-GR" dirty="0" smtClean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ΑΚΡΟΑΣΗ ΘΩΡΑΚΑ-ΠΝΕΥΜΟΝΩΝ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7346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916832"/>
            <a:ext cx="8280919" cy="4209331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Ακρόαση καρδιάς </a:t>
            </a:r>
            <a:r>
              <a:rPr lang="el-GR" dirty="0" smtClean="0">
                <a:sym typeface="Wingdings" panose="05000000000000000000" pitchFamily="2" charset="2"/>
              </a:rPr>
              <a:t> νεογνό πρέπει να είναι ήρεμο &amp; ή δυνατόν να κοιμάται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dirty="0">
                <a:sym typeface="Wingdings" panose="05000000000000000000" pitchFamily="2" charset="2"/>
              </a:rPr>
              <a:t>Τυχόν </a:t>
            </a:r>
            <a:r>
              <a:rPr lang="el-GR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δεξιοκαρδία</a:t>
            </a:r>
            <a:endParaRPr lang="el-GR" b="1" dirty="0" smtClean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endParaRPr lang="el-GR" dirty="0">
              <a:sym typeface="Wingdings" panose="05000000000000000000" pitchFamily="2" charset="2"/>
            </a:endParaRPr>
          </a:p>
          <a:p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Εκτίμηση καρδιακού ρυθμού </a:t>
            </a:r>
            <a:r>
              <a:rPr lang="el-GR" dirty="0" smtClean="0">
                <a:sym typeface="Wingdings" panose="05000000000000000000" pitchFamily="2" charset="2"/>
              </a:rPr>
              <a:t>&amp; τυχόν υπάρχοντα φυσήματα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Πολλά φυσιολογικά νεογνά εμφανίζουν φυσήματα που αργότερα εξαφανίζονται (πλειοψηφία οφείλεται σε </a:t>
            </a:r>
            <a:r>
              <a:rPr lang="el-GR" dirty="0" err="1" smtClean="0">
                <a:sym typeface="Wingdings" panose="05000000000000000000" pitchFamily="2" charset="2"/>
              </a:rPr>
              <a:t>μεσοκοιλιακή</a:t>
            </a:r>
            <a:r>
              <a:rPr lang="el-GR" dirty="0" smtClean="0">
                <a:sym typeface="Wingdings" panose="05000000000000000000" pitchFamily="2" charset="2"/>
              </a:rPr>
              <a:t> επικοινωνία)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Συγγενής καρδιοπάθεια συνήθως δεν εμφανίζει φυσήματα σε αυτή την ηλικία εμφανίζονται αργότερα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dirty="0" smtClean="0">
                <a:sym typeface="Wingdings" panose="05000000000000000000" pitchFamily="2" charset="2"/>
              </a:rPr>
              <a:t>Μέτρηση των </a:t>
            </a:r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καρδιακών παλμών </a:t>
            </a:r>
            <a:r>
              <a:rPr lang="el-GR" dirty="0" smtClean="0">
                <a:sym typeface="Wingdings" panose="05000000000000000000" pitchFamily="2" charset="2"/>
              </a:rPr>
              <a:t>πρέπει να γίνεται με το στηθοσκόπιο και όχι με ψηλάφηση. Φυσιολογικός αριθμός </a:t>
            </a:r>
            <a:r>
              <a:rPr lang="el-GR" dirty="0" err="1" smtClean="0">
                <a:sym typeface="Wingdings" panose="05000000000000000000" pitchFamily="2" charset="2"/>
              </a:rPr>
              <a:t>σφύξεων</a:t>
            </a:r>
            <a:r>
              <a:rPr lang="el-GR" dirty="0" smtClean="0">
                <a:sym typeface="Wingdings" panose="05000000000000000000" pitchFamily="2" charset="2"/>
              </a:rPr>
              <a:t> κυμαίνεται από 100-160/λεπτό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/>
              <a:t>ΑΚΡΟΑΣΗ </a:t>
            </a:r>
            <a:r>
              <a:rPr lang="el-GR" sz="3600" dirty="0" smtClean="0"/>
              <a:t>ΘΩΡΑΚΑ-ΚΑΡΔΙΑΣ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6113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ΚΟΙΛΙΑ:</a:t>
            </a:r>
          </a:p>
          <a:p>
            <a:pPr lvl="1"/>
            <a:r>
              <a:rPr lang="el-GR" dirty="0" smtClean="0"/>
              <a:t>Μεγάλη διάταση: ίσως </a:t>
            </a:r>
            <a:r>
              <a:rPr lang="el-GR" dirty="0" smtClean="0">
                <a:sym typeface="Wingdings" panose="05000000000000000000" pitchFamily="2" charset="2"/>
              </a:rPr>
              <a:t> ατρησία εντέρου ή </a:t>
            </a:r>
            <a:r>
              <a:rPr lang="el-GR" dirty="0" err="1" smtClean="0">
                <a:sym typeface="Wingdings" panose="05000000000000000000" pitchFamily="2" charset="2"/>
              </a:rPr>
              <a:t>ενδοκοιλιακούς</a:t>
            </a:r>
            <a:r>
              <a:rPr lang="el-GR" dirty="0" smtClean="0">
                <a:sym typeface="Wingdings" panose="05000000000000000000" pitchFamily="2" charset="2"/>
              </a:rPr>
              <a:t> όγκους</a:t>
            </a:r>
          </a:p>
          <a:p>
            <a:pPr lvl="1"/>
            <a:endParaRPr lang="el-GR" dirty="0" smtClean="0">
              <a:sym typeface="Wingdings" panose="05000000000000000000" pitchFamily="2" charset="2"/>
            </a:endParaRP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Μεγάλη εισολκή (σκαφοειδής κοιλιά): σε μετατόπιση σπλάχνων στο θώρακα σε περίπτωση </a:t>
            </a:r>
            <a:r>
              <a:rPr lang="el-GR" dirty="0" err="1" smtClean="0">
                <a:sym typeface="Wingdings" panose="05000000000000000000" pitchFamily="2" charset="2"/>
              </a:rPr>
              <a:t>διαφραγματοκήλης</a:t>
            </a:r>
            <a:endParaRPr lang="el-GR" dirty="0" smtClean="0">
              <a:sym typeface="Wingdings" panose="05000000000000000000" pitchFamily="2" charset="2"/>
            </a:endParaRPr>
          </a:p>
          <a:p>
            <a:pPr lvl="1"/>
            <a:endParaRPr lang="el-GR" dirty="0" smtClean="0">
              <a:sym typeface="Wingdings" panose="05000000000000000000" pitchFamily="2" charset="2"/>
            </a:endParaRP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Ομφαλός: </a:t>
            </a:r>
          </a:p>
          <a:p>
            <a:pPr lvl="2"/>
            <a:r>
              <a:rPr lang="el-GR" dirty="0" smtClean="0">
                <a:sym typeface="Wingdings" panose="05000000000000000000" pitchFamily="2" charset="2"/>
              </a:rPr>
              <a:t>τυχόν διόγκωση &amp; ερυθρότητα  σε </a:t>
            </a:r>
            <a:r>
              <a:rPr lang="el-GR" dirty="0" err="1" smtClean="0">
                <a:sym typeface="Wingdings" panose="05000000000000000000" pitchFamily="2" charset="2"/>
              </a:rPr>
              <a:t>ομφαλίτιτδα</a:t>
            </a:r>
            <a:endParaRPr lang="el-GR" dirty="0" smtClean="0">
              <a:sym typeface="Wingdings" panose="05000000000000000000" pitchFamily="2" charset="2"/>
            </a:endParaRPr>
          </a:p>
          <a:p>
            <a:pPr lvl="2"/>
            <a:r>
              <a:rPr lang="el-GR" dirty="0" smtClean="0">
                <a:sym typeface="Wingdings" panose="05000000000000000000" pitchFamily="2" charset="2"/>
              </a:rPr>
              <a:t>Ομφαλικά αγγεία  αποκλεισμός μονήρους ομφαλικής αρτηρίας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ΕΠΙΣΚΟΠΗΣΗ ΚΟΙΛΙΑΣ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3020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3" cy="4896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 smtClean="0"/>
              <a:t>Εξετάζονται τα </a:t>
            </a:r>
            <a:r>
              <a:rPr lang="el-GR" dirty="0" err="1" smtClean="0"/>
              <a:t>ενδοκοιλιακά</a:t>
            </a:r>
            <a:r>
              <a:rPr lang="el-GR" dirty="0" smtClean="0"/>
              <a:t> όργανα για τυχόν διογκώσεις</a:t>
            </a:r>
          </a:p>
          <a:p>
            <a:r>
              <a:rPr lang="el-GR" b="1" dirty="0" smtClean="0">
                <a:solidFill>
                  <a:srgbClr val="00B050"/>
                </a:solidFill>
              </a:rPr>
              <a:t>Ήπαρ &amp; σπλήνα </a:t>
            </a:r>
            <a:r>
              <a:rPr lang="el-GR" dirty="0" smtClean="0">
                <a:sym typeface="Wingdings" panose="05000000000000000000" pitchFamily="2" charset="2"/>
              </a:rPr>
              <a:t> ψηλαφητά 2 &amp; 1 εκ. αντίστοιχα κάτω από τα πλευρικά τόξα. Σύσταση μαλακή &amp; χείλη ομαλά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dirty="0" smtClean="0">
                <a:sym typeface="Wingdings" panose="05000000000000000000" pitchFamily="2" charset="2"/>
              </a:rPr>
              <a:t>Συχνά είναι δυνατή η ψηλάφηση των </a:t>
            </a:r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φυσιολογικών νεφρών </a:t>
            </a:r>
            <a:r>
              <a:rPr lang="el-GR" dirty="0" smtClean="0">
                <a:sym typeface="Wingdings" panose="05000000000000000000" pitchFamily="2" charset="2"/>
              </a:rPr>
              <a:t> με αμφίχειρη εξέταση &amp; εκτίμηση της θέσης &amp; του μεγέθους τους (</a:t>
            </a:r>
            <a:r>
              <a:rPr lang="el-GR" dirty="0" err="1" smtClean="0">
                <a:sym typeface="Wingdings" panose="05000000000000000000" pitchFamily="2" charset="2"/>
              </a:rPr>
              <a:t>υδρονέφρωση</a:t>
            </a:r>
            <a:r>
              <a:rPr lang="el-GR" dirty="0" smtClean="0">
                <a:sym typeface="Wingdings" panose="05000000000000000000" pitchFamily="2" charset="2"/>
              </a:rPr>
              <a:t>, </a:t>
            </a:r>
            <a:r>
              <a:rPr lang="el-GR" dirty="0" err="1" smtClean="0">
                <a:sym typeface="Wingdings" panose="05000000000000000000" pitchFamily="2" charset="2"/>
              </a:rPr>
              <a:t>πολυκυστικοί</a:t>
            </a:r>
            <a:r>
              <a:rPr lang="el-GR" dirty="0" smtClean="0">
                <a:sym typeface="Wingdings" panose="05000000000000000000" pitchFamily="2" charset="2"/>
              </a:rPr>
              <a:t> νεφροί)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Μάζες</a:t>
            </a:r>
            <a:r>
              <a:rPr lang="el-GR" dirty="0" smtClean="0">
                <a:sym typeface="Wingdings" panose="05000000000000000000" pitchFamily="2" charset="2"/>
              </a:rPr>
              <a:t> μπορεί να ψηλαφηθούν  </a:t>
            </a:r>
            <a:r>
              <a:rPr lang="el-GR" dirty="0" err="1" smtClean="0">
                <a:sym typeface="Wingdings" panose="05000000000000000000" pitchFamily="2" charset="2"/>
              </a:rPr>
              <a:t>νεφροβλάστωμα</a:t>
            </a:r>
            <a:r>
              <a:rPr lang="el-GR" dirty="0" smtClean="0">
                <a:sym typeface="Wingdings" panose="05000000000000000000" pitchFamily="2" charset="2"/>
              </a:rPr>
              <a:t>, </a:t>
            </a:r>
            <a:r>
              <a:rPr lang="el-GR" dirty="0" err="1" smtClean="0">
                <a:sym typeface="Wingdings" panose="05000000000000000000" pitchFamily="2" charset="2"/>
              </a:rPr>
              <a:t>ηπατοβλάστωμα</a:t>
            </a:r>
            <a:r>
              <a:rPr lang="el-GR" dirty="0" smtClean="0">
                <a:sym typeface="Wingdings" panose="05000000000000000000" pitchFamily="2" charset="2"/>
              </a:rPr>
              <a:t> </a:t>
            </a:r>
            <a:r>
              <a:rPr lang="el-GR" dirty="0" err="1" smtClean="0">
                <a:sym typeface="Wingdings" panose="05000000000000000000" pitchFamily="2" charset="2"/>
              </a:rPr>
              <a:t>κ.α.α</a:t>
            </a:r>
            <a:endParaRPr lang="el-GR" dirty="0" smtClean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Κήλη</a:t>
            </a:r>
            <a:r>
              <a:rPr lang="el-GR" dirty="0" smtClean="0">
                <a:sym typeface="Wingdings" panose="05000000000000000000" pitchFamily="2" charset="2"/>
              </a:rPr>
              <a:t> της λευκής γραμμής, του ομφαλού &amp; βουβωνοκήλη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dirty="0" smtClean="0">
                <a:sym typeface="Wingdings" panose="05000000000000000000" pitchFamily="2" charset="2"/>
              </a:rPr>
              <a:t>Δεν πρέπει να παραλείπεται η ψηλάφηση των </a:t>
            </a:r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μηριαίων αρτηριών</a:t>
            </a:r>
          </a:p>
          <a:p>
            <a:endParaRPr lang="el-GR" dirty="0">
              <a:sym typeface="Wingdings" panose="05000000000000000000" pitchFamily="2" charset="2"/>
            </a:endParaRPr>
          </a:p>
          <a:p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Ομφαλός</a:t>
            </a:r>
            <a:r>
              <a:rPr lang="el-GR" dirty="0" smtClean="0">
                <a:sym typeface="Wingdings" panose="05000000000000000000" pitchFamily="2" charset="2"/>
              </a:rPr>
              <a:t> : ιδιαίτερα εάν είναι ερυθρός  διαπιστώνεται με την ψηλάφηση εάν πονάει  φλεγμονή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ΨΗΛΑΦΗΣΗ ΚΟΙΛΙΑΣ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1672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83569" y="1916832"/>
            <a:ext cx="7920880" cy="4209331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/>
              <a:t>ΓΕΝΝΗΤΙΚΑ  ΟΡΓΑΝΑ</a:t>
            </a:r>
            <a:r>
              <a:rPr lang="el-GR" dirty="0" smtClean="0"/>
              <a:t>:</a:t>
            </a:r>
          </a:p>
          <a:p>
            <a:pPr lvl="1"/>
            <a:r>
              <a:rPr lang="el-GR" dirty="0" smtClean="0"/>
              <a:t>Εκτίμηση φύλου (αγόρι – κορίτσι)</a:t>
            </a:r>
          </a:p>
          <a:p>
            <a:pPr lvl="1"/>
            <a:r>
              <a:rPr lang="el-GR" b="1" dirty="0" smtClean="0"/>
              <a:t>Αγόρια</a:t>
            </a:r>
            <a:r>
              <a:rPr lang="el-GR" dirty="0" smtClean="0"/>
              <a:t>: έλεγχος για υποσπαδία ή </a:t>
            </a:r>
            <a:r>
              <a:rPr lang="el-GR" dirty="0" err="1" smtClean="0"/>
              <a:t>επισπαδία</a:t>
            </a:r>
            <a:r>
              <a:rPr lang="el-GR" dirty="0" smtClean="0"/>
              <a:t> (εκτεταμένες απαιτούν </a:t>
            </a:r>
            <a:r>
              <a:rPr lang="el-GR" dirty="0" err="1" smtClean="0"/>
              <a:t>χρωμοσωμικό</a:t>
            </a:r>
            <a:r>
              <a:rPr lang="el-GR" dirty="0" smtClean="0"/>
              <a:t> &amp; ορμονικό έλεγχο</a:t>
            </a:r>
          </a:p>
          <a:p>
            <a:pPr lvl="1"/>
            <a:r>
              <a:rPr lang="el-GR" b="1" dirty="0" smtClean="0"/>
              <a:t>Κορίτσια</a:t>
            </a:r>
            <a:r>
              <a:rPr lang="el-GR" dirty="0" smtClean="0"/>
              <a:t>: παρατήρηση </a:t>
            </a:r>
            <a:r>
              <a:rPr lang="el-GR" dirty="0" smtClean="0">
                <a:sym typeface="Wingdings" panose="05000000000000000000" pitchFamily="2" charset="2"/>
              </a:rPr>
              <a:t></a:t>
            </a:r>
            <a:r>
              <a:rPr lang="el-GR" dirty="0" smtClean="0"/>
              <a:t> μεγάλα χείλη, μέγεθος κλειτορίδα, μικρά χείλη &amp; είσοδος κόλπου</a:t>
            </a:r>
          </a:p>
          <a:p>
            <a:pPr lvl="2"/>
            <a:r>
              <a:rPr lang="el-GR" dirty="0" smtClean="0"/>
              <a:t>Κλειτορίδα συνήθως διογκωμένη από επίδραση οιστρογόνων μητέρας</a:t>
            </a:r>
          </a:p>
          <a:p>
            <a:pPr lvl="2"/>
            <a:r>
              <a:rPr lang="el-GR" dirty="0" smtClean="0"/>
              <a:t>Πολύ μεγάλο </a:t>
            </a:r>
            <a:r>
              <a:rPr lang="el-GR" dirty="0" err="1" smtClean="0"/>
              <a:t>μέγεθος</a:t>
            </a:r>
            <a:r>
              <a:rPr lang="el-GR" dirty="0" err="1" smtClean="0">
                <a:sym typeface="Wingdings" panose="05000000000000000000" pitchFamily="2" charset="2"/>
              </a:rPr>
              <a:t></a:t>
            </a:r>
            <a:r>
              <a:rPr lang="el-GR" dirty="0" smtClean="0">
                <a:sym typeface="Wingdings" panose="05000000000000000000" pitchFamily="2" charset="2"/>
              </a:rPr>
              <a:t> ίσως συγγενή υπερπλασία επινεφριδίων ή διαταραχές χρωμοσωμάτων του φύλου</a:t>
            </a:r>
          </a:p>
          <a:p>
            <a:pPr lvl="2"/>
            <a:r>
              <a:rPr lang="el-GR" dirty="0" smtClean="0">
                <a:sym typeface="Wingdings" panose="05000000000000000000" pitchFamily="2" charset="2"/>
              </a:rPr>
              <a:t>Τυχόν σύμφυση μικρών </a:t>
            </a:r>
            <a:r>
              <a:rPr lang="el-GR" dirty="0" err="1" smtClean="0">
                <a:sym typeface="Wingdings" panose="05000000000000000000" pitchFamily="2" charset="2"/>
              </a:rPr>
              <a:t>χειλέων</a:t>
            </a:r>
            <a:r>
              <a:rPr lang="el-GR" dirty="0" smtClean="0">
                <a:sym typeface="Wingdings" panose="05000000000000000000" pitchFamily="2" charset="2"/>
              </a:rPr>
              <a:t> πρέπει να σημειωθεί</a:t>
            </a:r>
          </a:p>
          <a:p>
            <a:pPr lvl="2"/>
            <a:r>
              <a:rPr lang="el-GR" dirty="0" smtClean="0">
                <a:sym typeface="Wingdings" panose="05000000000000000000" pitchFamily="2" charset="2"/>
              </a:rPr>
              <a:t>Ατρησία παρθενικού υμένα  μπορεί να προκαλέσει </a:t>
            </a:r>
            <a:r>
              <a:rPr lang="el-GR" dirty="0" err="1" smtClean="0">
                <a:sym typeface="Wingdings" panose="05000000000000000000" pitchFamily="2" charset="2"/>
              </a:rPr>
              <a:t>υδροκόλπο</a:t>
            </a:r>
            <a:r>
              <a:rPr lang="el-GR" dirty="0" smtClean="0">
                <a:sym typeface="Wingdings" panose="05000000000000000000" pitchFamily="2" charset="2"/>
              </a:rPr>
              <a:t>  απαιτεί διάνοιξη</a:t>
            </a:r>
          </a:p>
          <a:p>
            <a:pPr lvl="2"/>
            <a:r>
              <a:rPr lang="el-GR" dirty="0" err="1" smtClean="0">
                <a:sym typeface="Wingdings" panose="05000000000000000000" pitchFamily="2" charset="2"/>
              </a:rPr>
              <a:t>Ψευδοεμμηνορρυσία</a:t>
            </a:r>
            <a:r>
              <a:rPr lang="el-GR" dirty="0" smtClean="0">
                <a:sym typeface="Wingdings" panose="05000000000000000000" pitchFamily="2" charset="2"/>
              </a:rPr>
              <a:t> δεν είναι σπάνια.</a:t>
            </a:r>
            <a:endParaRPr lang="el-GR" dirty="0"/>
          </a:p>
          <a:p>
            <a:pPr lvl="1"/>
            <a:endParaRPr lang="el-GR" dirty="0" smtClean="0"/>
          </a:p>
          <a:p>
            <a:pPr lvl="1"/>
            <a:endParaRPr lang="el-GR" dirty="0"/>
          </a:p>
          <a:p>
            <a:pPr lvl="1"/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ΕΠΙΣΚΟΠΗΣΗ ΓΕΝΝΗΤΙΚΩΝ ΟΡΓΑΝΩΝ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09201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11560" y="1700808"/>
            <a:ext cx="7992887" cy="4680520"/>
          </a:xfrm>
        </p:spPr>
        <p:txBody>
          <a:bodyPr>
            <a:normAutofit lnSpcReduction="10000"/>
          </a:bodyPr>
          <a:lstStyle/>
          <a:p>
            <a:r>
              <a:rPr lang="el-GR" b="1" dirty="0" smtClean="0">
                <a:solidFill>
                  <a:srgbClr val="00B050"/>
                </a:solidFill>
              </a:rPr>
              <a:t>Όρχεις: </a:t>
            </a:r>
            <a:r>
              <a:rPr lang="el-GR" dirty="0" smtClean="0"/>
              <a:t>πρέπει να βρίσκονται στο όσχεο ή στους βουβωνικούς πόρους</a:t>
            </a:r>
          </a:p>
          <a:p>
            <a:endParaRPr lang="el-GR" dirty="0" smtClean="0"/>
          </a:p>
          <a:p>
            <a:r>
              <a:rPr lang="el-GR" dirty="0" smtClean="0"/>
              <a:t>Επιτυχής ψηλάφηση όρχεων </a:t>
            </a:r>
            <a:r>
              <a:rPr lang="el-GR" dirty="0" smtClean="0">
                <a:sym typeface="Wingdings" panose="05000000000000000000" pitchFamily="2" charset="2"/>
              </a:rPr>
              <a:t> αρχίζει από πάνω προς τα κάτω. Αντίθετη φορά ακόμα &amp; με απλή επαφή με την έσω επιφάνεια δέρματος  εκλύεται αντανακλαστικό κρεμαστήρα με αποτέλεσμα την εξαφάνισή τους.</a:t>
            </a:r>
          </a:p>
          <a:p>
            <a:endParaRPr lang="el-GR" dirty="0">
              <a:sym typeface="Wingdings" panose="05000000000000000000" pitchFamily="2" charset="2"/>
            </a:endParaRPr>
          </a:p>
          <a:p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Όσχεο</a:t>
            </a:r>
            <a:r>
              <a:rPr lang="el-GR" dirty="0" smtClean="0">
                <a:sym typeface="Wingdings" panose="05000000000000000000" pitchFamily="2" charset="2"/>
              </a:rPr>
              <a:t>: φυσιολογικά χαλαρό</a:t>
            </a:r>
          </a:p>
          <a:p>
            <a:pPr lvl="1"/>
            <a:r>
              <a:rPr lang="el-GR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Διατεταμένο</a:t>
            </a:r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 όσχεο </a:t>
            </a:r>
            <a:r>
              <a:rPr lang="el-GR" dirty="0" smtClean="0">
                <a:sym typeface="Wingdings" panose="05000000000000000000" pitchFamily="2" charset="2"/>
              </a:rPr>
              <a:t>συνήθως παρατηρείται σε νεογνά που γεννήθηκαν με </a:t>
            </a:r>
            <a:r>
              <a:rPr lang="el-GR" u="sng" dirty="0" smtClean="0">
                <a:sym typeface="Wingdings" panose="05000000000000000000" pitchFamily="2" charset="2"/>
              </a:rPr>
              <a:t>ισχιακή προβολή </a:t>
            </a:r>
            <a:r>
              <a:rPr lang="el-GR" dirty="0" smtClean="0">
                <a:sym typeface="Wingdings" panose="05000000000000000000" pitchFamily="2" charset="2"/>
              </a:rPr>
              <a:t> αποκαθίσταται σε λίγες ημέρες. Εάν παραμείνει  οφείλεται σε υδροκήλη: αποκατάσταση μέσα στους πρώτους έξι μήνες</a:t>
            </a:r>
            <a:endParaRPr lang="el-GR" dirty="0">
              <a:sym typeface="Wingdings" panose="05000000000000000000" pitchFamily="2" charset="2"/>
            </a:endParaRP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ΨΗΛΑΦΗΣΗ ΓΕΝΝΗΤΙΚΩΝ ΟΡΓΑΝΩΝ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0167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11560" y="1772816"/>
            <a:ext cx="7992887" cy="4536504"/>
          </a:xfrm>
        </p:spPr>
        <p:txBody>
          <a:bodyPr/>
          <a:lstStyle/>
          <a:p>
            <a:r>
              <a:rPr lang="el-GR" dirty="0" smtClean="0"/>
              <a:t>Πλήρης εξέταση: </a:t>
            </a:r>
            <a:r>
              <a:rPr lang="el-GR" b="1" dirty="0" smtClean="0">
                <a:solidFill>
                  <a:srgbClr val="00B050"/>
                </a:solidFill>
              </a:rPr>
              <a:t>24—48 ώρες μετά </a:t>
            </a:r>
            <a:r>
              <a:rPr lang="el-GR" dirty="0" smtClean="0"/>
              <a:t>τον τοκετό</a:t>
            </a:r>
          </a:p>
          <a:p>
            <a:endParaRPr lang="el-GR" dirty="0" smtClean="0"/>
          </a:p>
          <a:p>
            <a:r>
              <a:rPr lang="el-GR" dirty="0" smtClean="0"/>
              <a:t>Απαραίτητη </a:t>
            </a:r>
            <a:r>
              <a:rPr lang="el-GR" b="1" dirty="0" smtClean="0">
                <a:solidFill>
                  <a:srgbClr val="00B050"/>
                </a:solidFill>
              </a:rPr>
              <a:t>παρουσία μητέρας ή &amp; των δύο γονιών</a:t>
            </a:r>
          </a:p>
          <a:p>
            <a:endParaRPr lang="el-GR" b="1" dirty="0" smtClean="0">
              <a:solidFill>
                <a:srgbClr val="00B050"/>
              </a:solidFill>
            </a:endParaRPr>
          </a:p>
          <a:p>
            <a:r>
              <a:rPr lang="el-GR" dirty="0" smtClean="0"/>
              <a:t>Θερμοκρασία χώρου που γίνεται η εξέταση: </a:t>
            </a:r>
            <a:r>
              <a:rPr lang="el-GR" b="1" dirty="0" smtClean="0">
                <a:solidFill>
                  <a:srgbClr val="00B050"/>
                </a:solidFill>
              </a:rPr>
              <a:t>30-31</a:t>
            </a:r>
            <a:r>
              <a:rPr lang="el-GR" b="1" baseline="30000" dirty="0" smtClean="0">
                <a:solidFill>
                  <a:srgbClr val="00B050"/>
                </a:solidFill>
              </a:rPr>
              <a:t>ο</a:t>
            </a:r>
            <a:r>
              <a:rPr lang="el-GR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C</a:t>
            </a:r>
            <a:r>
              <a:rPr lang="el-GR" b="1" dirty="0" smtClean="0">
                <a:solidFill>
                  <a:srgbClr val="00B050"/>
                </a:solidFill>
              </a:rPr>
              <a:t> </a:t>
            </a:r>
          </a:p>
          <a:p>
            <a:endParaRPr lang="el-GR" b="1" dirty="0" smtClean="0">
              <a:solidFill>
                <a:srgbClr val="00B050"/>
              </a:solidFill>
            </a:endParaRPr>
          </a:p>
          <a:p>
            <a:r>
              <a:rPr lang="el-GR" b="1" dirty="0" smtClean="0">
                <a:solidFill>
                  <a:srgbClr val="00B050"/>
                </a:solidFill>
              </a:rPr>
              <a:t>Άπλετο φωτισμό </a:t>
            </a:r>
            <a:r>
              <a:rPr lang="el-GR" dirty="0" smtClean="0"/>
              <a:t>(φυσικός φωτισμός προτιμάται)</a:t>
            </a:r>
          </a:p>
          <a:p>
            <a:endParaRPr lang="el-GR" dirty="0" smtClean="0"/>
          </a:p>
          <a:p>
            <a:r>
              <a:rPr lang="el-GR" dirty="0" smtClean="0"/>
              <a:t>Νεογνό πρέπει να είναι </a:t>
            </a:r>
            <a:r>
              <a:rPr lang="el-GR" b="1" dirty="0" smtClean="0">
                <a:solidFill>
                  <a:srgbClr val="00B050"/>
                </a:solidFill>
              </a:rPr>
              <a:t>γυμνό &amp; ήρεμο</a:t>
            </a:r>
            <a:endParaRPr lang="el-GR" b="1" dirty="0">
              <a:solidFill>
                <a:srgbClr val="00B050"/>
              </a:solidFill>
            </a:endParaRPr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ΠΡΩΤΗ  ΕΞΕΤΑΣΗ  ΝΕΟΓΝΟΥ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8172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ΠΡΩΚΤΟΣ: </a:t>
            </a:r>
          </a:p>
          <a:p>
            <a:pPr lvl="1"/>
            <a:r>
              <a:rPr lang="el-GR" dirty="0" smtClean="0"/>
              <a:t>Ατρησία πρωκτού </a:t>
            </a:r>
            <a:r>
              <a:rPr lang="el-GR" dirty="0" smtClean="0">
                <a:sym typeface="Wingdings" panose="05000000000000000000" pitchFamily="2" charset="2"/>
              </a:rPr>
              <a:t> μερικές φορές είναι ορατός με την </a:t>
            </a:r>
            <a:r>
              <a:rPr lang="el-GR" dirty="0" err="1" smtClean="0">
                <a:sym typeface="Wingdings" panose="05000000000000000000" pitchFamily="2" charset="2"/>
              </a:rPr>
              <a:t>επισκόπιση</a:t>
            </a:r>
            <a:endParaRPr lang="el-GR" dirty="0" smtClean="0">
              <a:sym typeface="Wingdings" panose="05000000000000000000" pitchFamily="2" charset="2"/>
            </a:endParaRPr>
          </a:p>
          <a:p>
            <a:pPr lvl="1"/>
            <a:endParaRPr lang="el-GR" dirty="0" smtClean="0">
              <a:sym typeface="Wingdings" panose="05000000000000000000" pitchFamily="2" charset="2"/>
            </a:endParaRP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Καθυστέρηση αποβολής μηκωνίου (&gt;24 ώρες) απαιτεί δακτυλική εξέταση ή / &amp; απεικονιστικό έλεγχο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ΕΠΙΣΚΟΠΗΣΗ ΠΡΩΚΤΟΥ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8221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r>
              <a:rPr lang="el-GR" dirty="0" smtClean="0"/>
              <a:t>ΑΝΩ ΑΚΡΑ:</a:t>
            </a:r>
          </a:p>
          <a:p>
            <a:pPr lvl="1"/>
            <a:r>
              <a:rPr lang="el-GR" dirty="0" smtClean="0"/>
              <a:t>Πρέπει να σημειωθεί τυχόν πολυδακτυλία ή συνδακτυλία, τα </a:t>
            </a:r>
            <a:r>
              <a:rPr lang="el-GR" dirty="0" err="1" smtClean="0"/>
              <a:t>δερματογλυφικά</a:t>
            </a:r>
            <a:r>
              <a:rPr lang="el-GR" dirty="0" smtClean="0"/>
              <a:t> &amp; η ύπαρξη </a:t>
            </a:r>
            <a:r>
              <a:rPr lang="el-GR" dirty="0" err="1" smtClean="0"/>
              <a:t>πηθικοειδούς</a:t>
            </a:r>
            <a:r>
              <a:rPr lang="el-GR" dirty="0" smtClean="0"/>
              <a:t> γραμμής</a:t>
            </a:r>
          </a:p>
          <a:p>
            <a:pPr lvl="1"/>
            <a:endParaRPr lang="el-GR" dirty="0" smtClean="0"/>
          </a:p>
          <a:p>
            <a:pPr lvl="1"/>
            <a:r>
              <a:rPr lang="el-GR" dirty="0" err="1" smtClean="0"/>
              <a:t>Ετερόπλευρη</a:t>
            </a:r>
            <a:r>
              <a:rPr lang="el-GR" dirty="0" smtClean="0"/>
              <a:t>  </a:t>
            </a:r>
            <a:r>
              <a:rPr lang="el-GR" dirty="0" err="1" smtClean="0"/>
              <a:t>πηθικοειδής</a:t>
            </a:r>
            <a:r>
              <a:rPr lang="el-GR" dirty="0" smtClean="0"/>
              <a:t> γραμμή παρατηρείται σχετικά συχνά τα φυσιολογικά νεογνά</a:t>
            </a:r>
          </a:p>
          <a:p>
            <a:pPr lvl="1"/>
            <a:endParaRPr lang="el-GR" dirty="0" smtClean="0"/>
          </a:p>
          <a:p>
            <a:pPr lvl="1"/>
            <a:r>
              <a:rPr lang="el-GR" dirty="0" err="1" smtClean="0"/>
              <a:t>Αμφοτερόπλευρη</a:t>
            </a:r>
            <a:r>
              <a:rPr lang="el-GR" dirty="0" smtClean="0"/>
              <a:t> συνήθως κλινικό χαρακτηριστικό του συνδρόμου </a:t>
            </a:r>
            <a:r>
              <a:rPr lang="en-US" dirty="0" smtClean="0"/>
              <a:t>Down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ΕΠΙΣΚΟΠΗΣΗ ΑΝΩ ΑΚΡΩΝ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54100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83568" y="1844824"/>
            <a:ext cx="7920879" cy="4392488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ΚΑΤΩ ΑΚΡΑ:</a:t>
            </a:r>
          </a:p>
          <a:p>
            <a:pPr lvl="1"/>
            <a:r>
              <a:rPr lang="el-GR" dirty="0" smtClean="0"/>
              <a:t>Τυχόν  ύπαρξη πολυδακτυλίας ή συνδακτυλίας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Η </a:t>
            </a:r>
            <a:r>
              <a:rPr lang="el-GR" dirty="0" err="1" smtClean="0"/>
              <a:t>ραιβοϊπποποδία</a:t>
            </a:r>
            <a:r>
              <a:rPr lang="el-GR" dirty="0" smtClean="0"/>
              <a:t> </a:t>
            </a:r>
            <a:r>
              <a:rPr lang="el-GR" dirty="0" smtClean="0">
                <a:sym typeface="Wingdings" panose="05000000000000000000" pitchFamily="2" charset="2"/>
              </a:rPr>
              <a:t> δεν πρέπει να </a:t>
            </a:r>
            <a:r>
              <a:rPr lang="el-GR" dirty="0" err="1" smtClean="0">
                <a:sym typeface="Wingdings" panose="05000000000000000000" pitchFamily="2" charset="2"/>
              </a:rPr>
              <a:t>διαφέυγει</a:t>
            </a:r>
            <a:r>
              <a:rPr lang="el-GR" dirty="0" smtClean="0">
                <a:sym typeface="Wingdings" panose="05000000000000000000" pitchFamily="2" charset="2"/>
              </a:rPr>
              <a:t> της προσοχής  απαιτεί άμεση ορθοπεδική αντιμετώπιση</a:t>
            </a:r>
          </a:p>
          <a:p>
            <a:pPr lvl="1"/>
            <a:endParaRPr lang="el-GR" dirty="0" smtClean="0">
              <a:sym typeface="Wingdings" panose="05000000000000000000" pitchFamily="2" charset="2"/>
            </a:endParaRP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Παραμορφώσεις των κάτω άκρων (λόγω θέσης στη μήτρα)  είναι παροδικές  και δίνονται εξηγήσεις στους γονείς</a:t>
            </a:r>
          </a:p>
          <a:p>
            <a:pPr lvl="1"/>
            <a:endParaRPr lang="el-GR" dirty="0" smtClean="0">
              <a:sym typeface="Wingdings" panose="05000000000000000000" pitchFamily="2" charset="2"/>
            </a:endParaRP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Παρατήρηση κάτω άκρων  αποδοτική μέθοδος  διαπίστωση κακώσεων περιφερικών νεύρων κατά τον τοκετό  κινητικότητα είναι περιορισμένη κατά την εξέταση νεογνού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ΕΠΙΣΚΟΠΗΣΗ ΚΑΤΩ ΑΚΡΩΝ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2144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ΕΥΧΑΡΙΣΤΩ</a:t>
            </a:r>
            <a:endParaRPr lang="el-G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562" y="3284984"/>
            <a:ext cx="49530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46708"/>
            <a:ext cx="288032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646709"/>
            <a:ext cx="287655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2557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11560" y="1772816"/>
            <a:ext cx="7992887" cy="4536504"/>
          </a:xfrm>
        </p:spPr>
        <p:txBody>
          <a:bodyPr/>
          <a:lstStyle/>
          <a:p>
            <a:r>
              <a:rPr lang="el-GR" dirty="0" smtClean="0"/>
              <a:t>Περιλαμβάνει:</a:t>
            </a:r>
          </a:p>
          <a:p>
            <a:endParaRPr lang="el-GR" dirty="0"/>
          </a:p>
          <a:p>
            <a:pPr lvl="1"/>
            <a:r>
              <a:rPr lang="el-GR" dirty="0" smtClean="0"/>
              <a:t>Επισκόπηση </a:t>
            </a:r>
          </a:p>
          <a:p>
            <a:endParaRPr lang="el-GR" dirty="0"/>
          </a:p>
          <a:p>
            <a:pPr lvl="1"/>
            <a:r>
              <a:rPr lang="el-GR" dirty="0" smtClean="0"/>
              <a:t>Ψηλάφηση </a:t>
            </a:r>
          </a:p>
          <a:p>
            <a:endParaRPr lang="el-GR" dirty="0"/>
          </a:p>
          <a:p>
            <a:pPr lvl="1"/>
            <a:r>
              <a:rPr lang="el-GR" dirty="0" smtClean="0"/>
              <a:t>Ακρόαση </a:t>
            </a:r>
            <a:endParaRPr lang="el-GR" dirty="0" smtClean="0"/>
          </a:p>
          <a:p>
            <a:pPr lvl="1"/>
            <a:endParaRPr lang="el-GR" dirty="0"/>
          </a:p>
          <a:p>
            <a:pPr lvl="1"/>
            <a:r>
              <a:rPr lang="el-GR" dirty="0" smtClean="0"/>
              <a:t>Επίκρουση</a:t>
            </a:r>
          </a:p>
          <a:p>
            <a:pPr marL="301943" lvl="1" indent="0">
              <a:buNone/>
            </a:pPr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ΠΡΩΤΗ  ΕΞΕΤΑΣΗ  ΝΕΟΓΝΟΥ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3084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l-GR" dirty="0"/>
              <a:t>ΠΡΩΤΗ  ΕΞΕΤΑΣΗ  </a:t>
            </a:r>
            <a:r>
              <a:rPr lang="el-GR" dirty="0" smtClean="0"/>
              <a:t>ΝΕΟΓΝΟΥ</a:t>
            </a:r>
            <a:br>
              <a:rPr lang="el-GR" dirty="0" smtClean="0"/>
            </a:br>
            <a:r>
              <a:rPr lang="el-GR" dirty="0" smtClean="0"/>
              <a:t>ΕΠΙΣΚΟΠΗΣΗ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676654" y="1916832"/>
            <a:ext cx="7855785" cy="4320480"/>
          </a:xfrm>
        </p:spPr>
        <p:txBody>
          <a:bodyPr/>
          <a:lstStyle/>
          <a:p>
            <a:pPr marL="0" lvl="0" indent="0">
              <a:buClr>
                <a:srgbClr val="31B6FD"/>
              </a:buClr>
              <a:buNone/>
            </a:pPr>
            <a:r>
              <a:rPr lang="el-GR" dirty="0">
                <a:solidFill>
                  <a:srgbClr val="073E87"/>
                </a:solidFill>
              </a:rPr>
              <a:t>ΑΡΧΙΚΑ ΕΚΤΙΜΑΤΑΙ:</a:t>
            </a:r>
          </a:p>
          <a:p>
            <a:pPr lvl="0">
              <a:buClr>
                <a:srgbClr val="31B6FD"/>
              </a:buClr>
            </a:pPr>
            <a:r>
              <a:rPr lang="el-GR" dirty="0">
                <a:solidFill>
                  <a:srgbClr val="073E87"/>
                </a:solidFill>
              </a:rPr>
              <a:t> </a:t>
            </a:r>
            <a:r>
              <a:rPr lang="el-GR" b="1" dirty="0">
                <a:solidFill>
                  <a:srgbClr val="00B050"/>
                </a:solidFill>
              </a:rPr>
              <a:t>αρτιμέλεια</a:t>
            </a:r>
            <a:r>
              <a:rPr lang="el-GR" dirty="0">
                <a:solidFill>
                  <a:srgbClr val="073E87"/>
                </a:solidFill>
              </a:rPr>
              <a:t> </a:t>
            </a:r>
            <a:endParaRPr lang="el-GR" dirty="0" smtClean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</a:pPr>
            <a:endParaRPr lang="el-GR" dirty="0" smtClean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</a:pPr>
            <a:r>
              <a:rPr lang="el-GR" b="1" dirty="0" smtClean="0">
                <a:solidFill>
                  <a:srgbClr val="00B050"/>
                </a:solidFill>
              </a:rPr>
              <a:t>μέγεθος </a:t>
            </a:r>
            <a:r>
              <a:rPr lang="el-GR" b="1" dirty="0">
                <a:solidFill>
                  <a:srgbClr val="00B050"/>
                </a:solidFill>
              </a:rPr>
              <a:t>&amp; αναλογία </a:t>
            </a:r>
            <a:r>
              <a:rPr lang="el-GR" dirty="0">
                <a:solidFill>
                  <a:srgbClr val="073E87"/>
                </a:solidFill>
              </a:rPr>
              <a:t>κεφαλής, κορμού, άκρων &amp; </a:t>
            </a:r>
            <a:endParaRPr lang="el-GR" dirty="0" smtClean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</a:pPr>
            <a:endParaRPr lang="el-GR" dirty="0" smtClean="0">
              <a:solidFill>
                <a:srgbClr val="073E87"/>
              </a:solidFill>
            </a:endParaRPr>
          </a:p>
          <a:p>
            <a:pPr lvl="0">
              <a:buClr>
                <a:srgbClr val="31B6FD"/>
              </a:buClr>
            </a:pPr>
            <a:r>
              <a:rPr lang="el-GR" b="1" dirty="0" smtClean="0">
                <a:solidFill>
                  <a:srgbClr val="00B050"/>
                </a:solidFill>
              </a:rPr>
              <a:t>συμμετρία</a:t>
            </a:r>
            <a:r>
              <a:rPr lang="el-GR" dirty="0" smtClean="0">
                <a:solidFill>
                  <a:srgbClr val="073E87"/>
                </a:solidFill>
              </a:rPr>
              <a:t> </a:t>
            </a:r>
            <a:r>
              <a:rPr lang="el-GR" dirty="0">
                <a:solidFill>
                  <a:srgbClr val="073E87"/>
                </a:solidFill>
              </a:rPr>
              <a:t>δύο ημισφαιρίων σώματος</a:t>
            </a: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4"/>
          </p:nvPr>
        </p:nvSpPr>
        <p:spPr>
          <a:xfrm>
            <a:off x="4645152" y="1916832"/>
            <a:ext cx="3959296" cy="4320480"/>
          </a:xfrm>
        </p:spPr>
        <p:txBody>
          <a:bodyPr/>
          <a:lstStyle/>
          <a:p>
            <a:pPr lvl="1"/>
            <a:endParaRPr lang="el-GR" dirty="0" smtClean="0">
              <a:sym typeface="Wingdings" panose="05000000000000000000" pitchFamily="2" charset="2"/>
            </a:endParaRPr>
          </a:p>
          <a:p>
            <a:pPr lvl="1"/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0236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755576" y="1772816"/>
            <a:ext cx="7848871" cy="4536504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Clr>
                <a:srgbClr val="31B6FD"/>
              </a:buClr>
              <a:buNone/>
            </a:pPr>
            <a:r>
              <a:rPr lang="el-GR" dirty="0">
                <a:solidFill>
                  <a:srgbClr val="073E87"/>
                </a:solidFill>
              </a:rPr>
              <a:t>ΜΕΤΑ ΕΚΤΙΜΑΤΑΙ:</a:t>
            </a:r>
          </a:p>
          <a:p>
            <a:pPr lvl="0">
              <a:buClr>
                <a:srgbClr val="31B6FD"/>
              </a:buClr>
            </a:pPr>
            <a:r>
              <a:rPr lang="el-GR" b="1" dirty="0">
                <a:solidFill>
                  <a:srgbClr val="00B050"/>
                </a:solidFill>
              </a:rPr>
              <a:t>Χρώμα δέρματος </a:t>
            </a:r>
            <a:r>
              <a:rPr lang="el-GR" dirty="0">
                <a:solidFill>
                  <a:srgbClr val="073E87"/>
                </a:solidFill>
              </a:rPr>
              <a:t>(φυσιολογικά </a:t>
            </a:r>
            <a:r>
              <a:rPr lang="el-GR" dirty="0">
                <a:solidFill>
                  <a:srgbClr val="073E87"/>
                </a:solidFill>
                <a:sym typeface="Wingdings" panose="05000000000000000000" pitchFamily="2" charset="2"/>
              </a:rPr>
              <a:t> </a:t>
            </a:r>
            <a:r>
              <a:rPr lang="el-GR" dirty="0">
                <a:solidFill>
                  <a:srgbClr val="073E87"/>
                </a:solidFill>
              </a:rPr>
              <a:t>ροδαλό)</a:t>
            </a:r>
          </a:p>
          <a:p>
            <a:pPr lvl="1">
              <a:buClr>
                <a:srgbClr val="31B6FD"/>
              </a:buClr>
            </a:pPr>
            <a:r>
              <a:rPr lang="el-GR" dirty="0">
                <a:solidFill>
                  <a:srgbClr val="073E87"/>
                </a:solidFill>
              </a:rPr>
              <a:t>Κίτρινη χροιά </a:t>
            </a:r>
            <a:r>
              <a:rPr lang="el-GR" dirty="0">
                <a:solidFill>
                  <a:srgbClr val="073E87"/>
                </a:solidFill>
                <a:sym typeface="Wingdings" panose="05000000000000000000" pitchFamily="2" charset="2"/>
              </a:rPr>
              <a:t> αυξημένα επίπεδα χολερυθρίνης στο αίμα = ίκτερο</a:t>
            </a:r>
          </a:p>
          <a:p>
            <a:pPr lvl="1">
              <a:buClr>
                <a:srgbClr val="31B6FD"/>
              </a:buClr>
            </a:pPr>
            <a:r>
              <a:rPr lang="el-GR" dirty="0" err="1">
                <a:solidFill>
                  <a:srgbClr val="073E87"/>
                </a:solidFill>
                <a:sym typeface="Wingdings" panose="05000000000000000000" pitchFamily="2" charset="2"/>
              </a:rPr>
              <a:t>Κυανωτικό</a:t>
            </a:r>
            <a:r>
              <a:rPr lang="el-GR" dirty="0">
                <a:solidFill>
                  <a:srgbClr val="073E87"/>
                </a:solidFill>
                <a:sym typeface="Wingdings" panose="05000000000000000000" pitchFamily="2" charset="2"/>
              </a:rPr>
              <a:t> χρώμα δέρματος, ακόμη &amp; άκρων  προσεκτική </a:t>
            </a:r>
            <a:r>
              <a:rPr lang="el-GR" dirty="0" smtClean="0">
                <a:solidFill>
                  <a:srgbClr val="073E87"/>
                </a:solidFill>
                <a:sym typeface="Wingdings" panose="05000000000000000000" pitchFamily="2" charset="2"/>
              </a:rPr>
              <a:t>διερεύνηση</a:t>
            </a:r>
          </a:p>
          <a:p>
            <a:pPr lvl="1">
              <a:buClr>
                <a:srgbClr val="31B6FD"/>
              </a:buClr>
            </a:pPr>
            <a:r>
              <a:rPr lang="el-GR" dirty="0" smtClean="0">
                <a:solidFill>
                  <a:srgbClr val="073E87"/>
                </a:solidFill>
                <a:sym typeface="Wingdings" panose="05000000000000000000" pitchFamily="2" charset="2"/>
              </a:rPr>
              <a:t>Τυχόν αιμαγγειώματα, σπίλοι, </a:t>
            </a:r>
            <a:r>
              <a:rPr lang="el-GR" dirty="0" err="1" smtClean="0">
                <a:solidFill>
                  <a:srgbClr val="073E87"/>
                </a:solidFill>
                <a:sym typeface="Wingdings" panose="05000000000000000000" pitchFamily="2" charset="2"/>
              </a:rPr>
              <a:t>μελαγχρωματικές</a:t>
            </a:r>
            <a:r>
              <a:rPr lang="el-GR" dirty="0" smtClean="0">
                <a:solidFill>
                  <a:srgbClr val="073E87"/>
                </a:solidFill>
                <a:sym typeface="Wingdings" panose="05000000000000000000" pitchFamily="2" charset="2"/>
              </a:rPr>
              <a:t> ή </a:t>
            </a:r>
            <a:r>
              <a:rPr lang="el-GR" dirty="0" err="1" smtClean="0">
                <a:solidFill>
                  <a:srgbClr val="073E87"/>
                </a:solidFill>
                <a:sym typeface="Wingdings" panose="05000000000000000000" pitchFamily="2" charset="2"/>
              </a:rPr>
              <a:t>γαλακτόχρωμες</a:t>
            </a:r>
            <a:r>
              <a:rPr lang="el-GR" dirty="0" smtClean="0">
                <a:solidFill>
                  <a:srgbClr val="073E87"/>
                </a:solidFill>
                <a:sym typeface="Wingdings" panose="05000000000000000000" pitchFamily="2" charset="2"/>
              </a:rPr>
              <a:t> </a:t>
            </a:r>
            <a:r>
              <a:rPr lang="el-GR" dirty="0" err="1" smtClean="0">
                <a:solidFill>
                  <a:srgbClr val="073E87"/>
                </a:solidFill>
                <a:sym typeface="Wingdings" panose="05000000000000000000" pitchFamily="2" charset="2"/>
              </a:rPr>
              <a:t>κήλίδες</a:t>
            </a:r>
            <a:r>
              <a:rPr lang="el-GR" dirty="0" smtClean="0">
                <a:solidFill>
                  <a:srgbClr val="073E87"/>
                </a:solidFill>
                <a:sym typeface="Wingdings" panose="05000000000000000000" pitchFamily="2" charset="2"/>
              </a:rPr>
              <a:t>, </a:t>
            </a:r>
            <a:r>
              <a:rPr lang="el-GR" dirty="0" err="1" smtClean="0">
                <a:solidFill>
                  <a:srgbClr val="073E87"/>
                </a:solidFill>
                <a:sym typeface="Wingdings" panose="05000000000000000000" pitchFamily="2" charset="2"/>
              </a:rPr>
              <a:t>μογγολοειδείς</a:t>
            </a:r>
            <a:r>
              <a:rPr lang="el-GR" dirty="0" smtClean="0">
                <a:solidFill>
                  <a:srgbClr val="073E87"/>
                </a:solidFill>
                <a:sym typeface="Wingdings" panose="05000000000000000000" pitchFamily="2" charset="2"/>
              </a:rPr>
              <a:t> κηλίδες, ερυθρότητα βλεφαρίδων ή ινιακής περιοχής συχνά παρατηρούνται</a:t>
            </a:r>
          </a:p>
          <a:p>
            <a:pPr lvl="1">
              <a:buClr>
                <a:srgbClr val="31B6FD"/>
              </a:buClr>
            </a:pPr>
            <a:endParaRPr lang="el-GR" dirty="0">
              <a:solidFill>
                <a:srgbClr val="073E87"/>
              </a:solidFill>
              <a:sym typeface="Wingdings" panose="05000000000000000000" pitchFamily="2" charset="2"/>
            </a:endParaRPr>
          </a:p>
          <a:p>
            <a:r>
              <a:rPr lang="el-GR" dirty="0" smtClean="0"/>
              <a:t>Κατά τη γέννηση λίγο </a:t>
            </a:r>
            <a:r>
              <a:rPr lang="el-GR" b="1" dirty="0" smtClean="0">
                <a:solidFill>
                  <a:srgbClr val="00B050"/>
                </a:solidFill>
              </a:rPr>
              <a:t>οιδηματώδη</a:t>
            </a:r>
            <a:r>
              <a:rPr lang="el-GR" dirty="0" smtClean="0"/>
              <a:t> -</a:t>
            </a:r>
            <a:r>
              <a:rPr lang="el-GR" dirty="0" smtClean="0">
                <a:sym typeface="Wingdings" panose="05000000000000000000" pitchFamily="2" charset="2"/>
              </a:rPr>
              <a:t> διάκριση φυσιολογικού οιδήματος από γενικευμένο που οφείλεται σε παθολογικές καταστάσεις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Τρόμος άκρων ή της κάτω γνάθου </a:t>
            </a:r>
            <a:r>
              <a:rPr lang="el-GR" dirty="0" smtClean="0">
                <a:sym typeface="Wingdings" panose="05000000000000000000" pitchFamily="2" charset="2"/>
              </a:rPr>
              <a:t> συχνά στα φυσιολογικά νεογνά (οφείλεται σε εγκεφαλική ανωριμότητα)  εμφανίζεται όταν το νεογνό είναι ανήσυχο σε αντίθεση με τους σπασμούς &amp; την </a:t>
            </a:r>
            <a:r>
              <a:rPr lang="el-GR" dirty="0" err="1" smtClean="0">
                <a:sym typeface="Wingdings" panose="05000000000000000000" pitchFamily="2" charset="2"/>
              </a:rPr>
              <a:t>τετανία</a:t>
            </a:r>
            <a:r>
              <a:rPr lang="el-GR" dirty="0" smtClean="0">
                <a:sym typeface="Wingdings" panose="05000000000000000000" pitchFamily="2" charset="2"/>
              </a:rPr>
              <a:t> που εμφανίζεται όταν είναι ήρεμο.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/>
              <a:t>ΠΡΩΤΗ  ΕΞΕΤΑΣΗ  ΝΕΟΓΝΟΥ</a:t>
            </a:r>
            <a:br>
              <a:rPr lang="el-GR" sz="4000" dirty="0"/>
            </a:br>
            <a:r>
              <a:rPr lang="el-GR" sz="4000" dirty="0"/>
              <a:t>ΕΠΙΣΚΟΠΗΣΗ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811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/>
              <a:t>ΠΡΩΤΗ  ΕΞΕΤΑΣΗ  ΝΕΟΓΝΟΥ</a:t>
            </a:r>
            <a:br>
              <a:rPr lang="el-GR" sz="4000" dirty="0"/>
            </a:br>
            <a:r>
              <a:rPr lang="el-GR" sz="4000" dirty="0" smtClean="0"/>
              <a:t>ΕΠΙΣΚΟΠΗΣΗ ΚΕΦΑΛΗΣ - ΠΡΟΣΩΠΟΥ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676654" y="1988840"/>
            <a:ext cx="7783777" cy="4137640"/>
          </a:xfrm>
        </p:spPr>
        <p:txBody>
          <a:bodyPr>
            <a:normAutofit/>
          </a:bodyPr>
          <a:lstStyle/>
          <a:p>
            <a:r>
              <a:rPr lang="el-GR" dirty="0" smtClean="0"/>
              <a:t>ΚΕΦΑΛΗ: </a:t>
            </a:r>
            <a:r>
              <a:rPr lang="el-GR" dirty="0" smtClean="0">
                <a:sym typeface="Wingdings" panose="05000000000000000000" pitchFamily="2" charset="2"/>
              </a:rPr>
              <a:t> μέγεθος, σχήμα, τρίχες, </a:t>
            </a:r>
            <a:r>
              <a:rPr lang="el-GR" dirty="0" err="1" smtClean="0">
                <a:sym typeface="Wingdings" panose="05000000000000000000" pitchFamily="2" charset="2"/>
              </a:rPr>
              <a:t>προκεφαλή</a:t>
            </a:r>
            <a:r>
              <a:rPr lang="el-GR" dirty="0" smtClean="0">
                <a:sym typeface="Wingdings" panose="05000000000000000000" pitchFamily="2" charset="2"/>
              </a:rPr>
              <a:t>, κεφαλαιμάτωμα, ραφές, πηγές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ΠΡΟΣΩΠΟ: 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Ασυμμετρία:  πάρεση προσωπικού νεύρου?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Ιδιαίτερα χαρακτηριστικά: σε σύνδρομα (π.χ. </a:t>
            </a:r>
            <a:r>
              <a:rPr lang="en-US" dirty="0" smtClean="0">
                <a:sym typeface="Wingdings" panose="05000000000000000000" pitchFamily="2" charset="2"/>
              </a:rPr>
              <a:t>Down</a:t>
            </a:r>
            <a:r>
              <a:rPr lang="el-GR" dirty="0" smtClean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Εξάνθημα (</a:t>
            </a:r>
            <a:r>
              <a:rPr lang="el-GR" dirty="0" err="1" smtClean="0">
                <a:sym typeface="Wingdings" panose="05000000000000000000" pitchFamily="2" charset="2"/>
              </a:rPr>
              <a:t>μικροβλατιδώδες</a:t>
            </a:r>
            <a:r>
              <a:rPr lang="el-GR" dirty="0" smtClean="0">
                <a:sym typeface="Wingdings" panose="05000000000000000000" pitchFamily="2" charset="2"/>
              </a:rPr>
              <a:t> με </a:t>
            </a:r>
            <a:r>
              <a:rPr lang="el-GR" dirty="0" err="1" smtClean="0">
                <a:sym typeface="Wingdings" panose="05000000000000000000" pitchFamily="2" charset="2"/>
              </a:rPr>
              <a:t>ερυθηματώδη</a:t>
            </a:r>
            <a:r>
              <a:rPr lang="el-GR" dirty="0" smtClean="0">
                <a:sym typeface="Wingdings" panose="05000000000000000000" pitchFamily="2" charset="2"/>
              </a:rPr>
              <a:t> βάση): μετά το πρώτο 24</a:t>
            </a:r>
            <a:r>
              <a:rPr lang="el-GR" baseline="30000" dirty="0" smtClean="0">
                <a:sym typeface="Wingdings" panose="05000000000000000000" pitchFamily="2" charset="2"/>
              </a:rPr>
              <a:t>ο</a:t>
            </a:r>
            <a:r>
              <a:rPr lang="el-GR" dirty="0" smtClean="0">
                <a:sym typeface="Wingdings" panose="05000000000000000000" pitchFamily="2" charset="2"/>
              </a:rPr>
              <a:t> κυρίως πρόσωπο, θώρακα &amp; άκρα  τοξικό ερύθημα</a:t>
            </a:r>
          </a:p>
          <a:p>
            <a:pPr lvl="1"/>
            <a:r>
              <a:rPr lang="el-GR" dirty="0" err="1" smtClean="0">
                <a:sym typeface="Wingdings" panose="05000000000000000000" pitchFamily="2" charset="2"/>
              </a:rPr>
              <a:t>Διαφοροδιάγνωση</a:t>
            </a:r>
            <a:r>
              <a:rPr lang="el-GR" dirty="0" smtClean="0">
                <a:sym typeface="Wingdings" panose="05000000000000000000" pitchFamily="2" charset="2"/>
              </a:rPr>
              <a:t> από εξάνθημα ιού απλού έρπη &amp; σταφυλόκοκκου</a:t>
            </a:r>
            <a:endParaRPr lang="el-GR" dirty="0">
              <a:sym typeface="Wingdings" panose="05000000000000000000" pitchFamily="2" charset="2"/>
            </a:endParaRPr>
          </a:p>
          <a:p>
            <a:endParaRPr lang="el-GR" dirty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4"/>
          </p:nvPr>
        </p:nvSpPr>
        <p:spPr>
          <a:xfrm>
            <a:off x="9468544" y="4725144"/>
            <a:ext cx="366952" cy="609248"/>
          </a:xfrm>
        </p:spPr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273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/>
              <a:t>ΠΡΩΤΗ  ΕΞΕΤΑΣΗ  ΝΕΟΓΝΟΥ</a:t>
            </a:r>
            <a:br>
              <a:rPr lang="el-GR" sz="4000" dirty="0"/>
            </a:br>
            <a:r>
              <a:rPr lang="el-GR" sz="4000" dirty="0" smtClean="0"/>
              <a:t>ΕΠΙΣΚΟΠΗΣΗ ΚΕΦΑΛΗΣ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676654" y="1988840"/>
            <a:ext cx="7783777" cy="4137640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>
                <a:sym typeface="Wingdings" panose="05000000000000000000" pitchFamily="2" charset="2"/>
              </a:rPr>
              <a:t>ΑΥΤΙΑ:  θέση, σχήμα, μέγεθος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ΜΥΤΗ:  ιδιαίτερα το σχήμα της ρίζας της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ΜΑΤΙΑ:</a:t>
            </a:r>
            <a:r>
              <a:rPr lang="en-US" dirty="0" smtClean="0">
                <a:sym typeface="Wingdings" panose="05000000000000000000" pitchFamily="2" charset="2"/>
              </a:rPr>
              <a:t>  </a:t>
            </a:r>
            <a:r>
              <a:rPr lang="el-GR" dirty="0" err="1" smtClean="0">
                <a:sym typeface="Wingdings" panose="05000000000000000000" pitchFamily="2" charset="2"/>
              </a:rPr>
              <a:t>ανισοχρωμία</a:t>
            </a:r>
            <a:r>
              <a:rPr lang="el-GR" dirty="0" smtClean="0">
                <a:sym typeface="Wingdings" panose="05000000000000000000" pitchFamily="2" charset="2"/>
              </a:rPr>
              <a:t>, </a:t>
            </a:r>
            <a:r>
              <a:rPr lang="el-GR" dirty="0" err="1" smtClean="0">
                <a:sym typeface="Wingdings" panose="05000000000000000000" pitchFamily="2" charset="2"/>
              </a:rPr>
              <a:t>ανισοκορία</a:t>
            </a:r>
            <a:r>
              <a:rPr lang="el-GR" dirty="0" smtClean="0">
                <a:sym typeface="Wingdings" panose="05000000000000000000" pitchFamily="2" charset="2"/>
              </a:rPr>
              <a:t>, </a:t>
            </a:r>
            <a:r>
              <a:rPr lang="el-GR" dirty="0" err="1" smtClean="0">
                <a:sym typeface="Wingdings" panose="05000000000000000000" pitchFamily="2" charset="2"/>
              </a:rPr>
              <a:t>μικροαιμορραγίες</a:t>
            </a:r>
            <a:r>
              <a:rPr lang="el-GR" dirty="0" smtClean="0">
                <a:sym typeface="Wingdings" panose="05000000000000000000" pitchFamily="2" charset="2"/>
              </a:rPr>
              <a:t> (αποκαθίστανται γρήγορα), μόνιμου στραβισμού, τυχόν ασυμμετρία μεγέθους βολβών &amp; μικροφθαλμία, ύπαρξη </a:t>
            </a:r>
            <a:r>
              <a:rPr lang="el-GR" dirty="0" err="1" smtClean="0">
                <a:sym typeface="Wingdings" panose="05000000000000000000" pitchFamily="2" charset="2"/>
              </a:rPr>
              <a:t>καταράκτη</a:t>
            </a:r>
            <a:r>
              <a:rPr lang="el-GR" dirty="0" smtClean="0">
                <a:sym typeface="Wingdings" panose="05000000000000000000" pitchFamily="2" charset="2"/>
              </a:rPr>
              <a:t> &amp; αντανακλαστικό κόρης,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ΧΕΙΛΗ:  </a:t>
            </a:r>
            <a:r>
              <a:rPr lang="el-GR" dirty="0" err="1" smtClean="0">
                <a:sym typeface="Wingdings" panose="05000000000000000000" pitchFamily="2" charset="2"/>
              </a:rPr>
              <a:t>λαγόχειλος</a:t>
            </a:r>
            <a:r>
              <a:rPr lang="el-GR" dirty="0" smtClean="0">
                <a:sym typeface="Wingdings" panose="05000000000000000000" pitchFamily="2" charset="2"/>
              </a:rPr>
              <a:t> 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ΣΤΟΜΑ:  με καλό φωτισμό  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μέγεθος γλώσσας, 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τυχόν ύπαρξη λυκοστόματος</a:t>
            </a:r>
          </a:p>
          <a:p>
            <a:pPr lvl="1"/>
            <a:r>
              <a:rPr lang="el-GR" dirty="0" err="1" smtClean="0">
                <a:sym typeface="Wingdings" panose="05000000000000000000" pitchFamily="2" charset="2"/>
              </a:rPr>
              <a:t>Μαργαριταροειδείς</a:t>
            </a:r>
            <a:r>
              <a:rPr lang="el-GR" dirty="0" smtClean="0">
                <a:sym typeface="Wingdings" panose="05000000000000000000" pitchFamily="2" charset="2"/>
              </a:rPr>
              <a:t> κηλίδες (αθροίσματα επιθηλιακών κυττάρων σαν μαργαριτάρια)  κεντρικό μέρος σκληρής υπερώας, ούλα  εξαφανίζονται μέσα στον πρώτο μήνα μετά τη γέννηση</a:t>
            </a:r>
          </a:p>
          <a:p>
            <a:pPr lvl="1"/>
            <a:endParaRPr lang="el-GR" dirty="0" smtClean="0">
              <a:sym typeface="Wingdings" panose="05000000000000000000" pitchFamily="2" charset="2"/>
            </a:endParaRPr>
          </a:p>
          <a:p>
            <a:endParaRPr lang="el-GR" dirty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endParaRPr lang="el-GR" dirty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14"/>
          </p:nvPr>
        </p:nvSpPr>
        <p:spPr>
          <a:xfrm>
            <a:off x="10188624" y="4725144"/>
            <a:ext cx="1368152" cy="360040"/>
          </a:xfrm>
        </p:spPr>
        <p:txBody>
          <a:bodyPr>
            <a:normAutofit fontScale="85000" lnSpcReduction="20000"/>
          </a:bodyPr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3994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Πολύ σημαντική:</a:t>
            </a:r>
          </a:p>
          <a:p>
            <a:pPr lvl="1"/>
            <a:r>
              <a:rPr lang="el-GR" dirty="0" smtClean="0"/>
              <a:t>Ύπαρξη ή μη </a:t>
            </a:r>
            <a:r>
              <a:rPr lang="el-GR" b="1" dirty="0" smtClean="0">
                <a:solidFill>
                  <a:srgbClr val="00B050"/>
                </a:solidFill>
              </a:rPr>
              <a:t>ραφών &amp; πηγών</a:t>
            </a:r>
            <a:r>
              <a:rPr lang="el-GR" dirty="0" smtClean="0"/>
              <a:t>, διάταση ή σύγκλεισή τους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Πολύ μεγάλη </a:t>
            </a:r>
            <a:r>
              <a:rPr lang="el-GR" b="1" dirty="0" err="1" smtClean="0">
                <a:solidFill>
                  <a:srgbClr val="00B050"/>
                </a:solidFill>
              </a:rPr>
              <a:t>οπισθία</a:t>
            </a:r>
            <a:r>
              <a:rPr lang="el-GR" b="1" dirty="0" smtClean="0">
                <a:solidFill>
                  <a:srgbClr val="00B050"/>
                </a:solidFill>
              </a:rPr>
              <a:t> (μικρή) πηγή</a:t>
            </a:r>
            <a:r>
              <a:rPr lang="el-GR" dirty="0" smtClean="0"/>
              <a:t>: ίσως το πρώτο κλινικό σημείο συγγενούς υποθυρεοειδισμού</a:t>
            </a:r>
          </a:p>
          <a:p>
            <a:pPr lvl="1"/>
            <a:endParaRPr lang="el-GR" dirty="0" smtClean="0"/>
          </a:p>
          <a:p>
            <a:pPr lvl="1"/>
            <a:r>
              <a:rPr lang="el-GR" b="1" dirty="0" smtClean="0">
                <a:solidFill>
                  <a:srgbClr val="00B050"/>
                </a:solidFill>
              </a:rPr>
              <a:t>Πρόσθια πηγή </a:t>
            </a:r>
            <a:r>
              <a:rPr lang="el-GR" dirty="0" smtClean="0"/>
              <a:t>φυσιολογικές διαστάσεις: 1.5-2.5 Χ 1.5-2.5 εκ. Μεγαλύτερες διαστάσεις δεν σημαίνουν πάντα παθολογικές καταστάσεις ή σύνδρομα που πρέπει να αποκλείονται </a:t>
            </a:r>
            <a:r>
              <a:rPr lang="el-GR" dirty="0" smtClean="0"/>
              <a:t>(υδροκεφαλία</a:t>
            </a:r>
            <a:r>
              <a:rPr lang="el-GR" dirty="0" smtClean="0"/>
              <a:t>, σύνδρομο συγγενούς ερυθράς, τρισωμία 13, 18,21, συγγενής ραχιτισμός κ.α.)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ΨΗΛΑΦΗΣΗ </a:t>
            </a:r>
            <a:r>
              <a:rPr lang="el-GR" sz="3600" dirty="0"/>
              <a:t>ΚΕΦΑΛΗΣ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9300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Στην </a:t>
            </a:r>
            <a:r>
              <a:rPr lang="el-GR" b="1" dirty="0" smtClean="0">
                <a:solidFill>
                  <a:srgbClr val="00B050"/>
                </a:solidFill>
              </a:rPr>
              <a:t>ινιακή &amp; βρεγματική περιοχή </a:t>
            </a:r>
            <a:r>
              <a:rPr lang="el-GR" dirty="0" smtClean="0">
                <a:sym typeface="Wingdings" panose="05000000000000000000" pitchFamily="2" charset="2"/>
              </a:rPr>
              <a:t> μερικές φορές κατά την πίεση της ψηλάφησης υποχωρούν &amp; επανέρχονται (εάν δεν συνδυάζεται με άλλα ευρήματα όπως μεγάλη πρόσθια πηγή είναι φυσιολογικά)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b="1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Προκεφάλή</a:t>
            </a:r>
            <a:r>
              <a:rPr lang="el-GR" dirty="0" smtClean="0">
                <a:sym typeface="Wingdings" panose="05000000000000000000" pitchFamily="2" charset="2"/>
              </a:rPr>
              <a:t> : οίδημα που δημιουργείται από στάση αίματος κατά τον τοκετό &amp; </a:t>
            </a:r>
          </a:p>
          <a:p>
            <a:endParaRPr lang="el-GR" dirty="0" smtClean="0">
              <a:sym typeface="Wingdings" panose="05000000000000000000" pitchFamily="2" charset="2"/>
            </a:endParaRPr>
          </a:p>
          <a:p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Κεφαλαιμάτωμα</a:t>
            </a:r>
            <a:r>
              <a:rPr lang="el-GR" dirty="0" smtClean="0">
                <a:sym typeface="Wingdings" panose="05000000000000000000" pitchFamily="2" charset="2"/>
              </a:rPr>
              <a:t>: </a:t>
            </a:r>
            <a:r>
              <a:rPr lang="el-GR" b="1" dirty="0" err="1" smtClean="0">
                <a:sym typeface="Wingdings" panose="05000000000000000000" pitchFamily="2" charset="2"/>
              </a:rPr>
              <a:t>υποπεριοστική</a:t>
            </a:r>
            <a:r>
              <a:rPr lang="el-GR" dirty="0" smtClean="0">
                <a:sym typeface="Wingdings" panose="05000000000000000000" pitchFamily="2" charset="2"/>
              </a:rPr>
              <a:t> αιμορραγία που έχει σαφή όρια. Πρέπει να </a:t>
            </a:r>
            <a:r>
              <a:rPr lang="el-GR" b="1" dirty="0" smtClean="0">
                <a:sym typeface="Wingdings" panose="05000000000000000000" pitchFamily="2" charset="2"/>
              </a:rPr>
              <a:t>διαχωριστεί</a:t>
            </a:r>
            <a:r>
              <a:rPr lang="el-GR" dirty="0" smtClean="0">
                <a:sym typeface="Wingdings" panose="05000000000000000000" pitchFamily="2" charset="2"/>
              </a:rPr>
              <a:t> από την </a:t>
            </a:r>
            <a:r>
              <a:rPr lang="el-GR" b="1" dirty="0" err="1" smtClean="0">
                <a:sym typeface="Wingdings" panose="05000000000000000000" pitchFamily="2" charset="2"/>
              </a:rPr>
              <a:t>υποεπικράνια</a:t>
            </a:r>
            <a:r>
              <a:rPr lang="el-GR" b="1" dirty="0" smtClean="0">
                <a:sym typeface="Wingdings" panose="05000000000000000000" pitchFamily="2" charset="2"/>
              </a:rPr>
              <a:t> </a:t>
            </a:r>
            <a:r>
              <a:rPr lang="el-GR" dirty="0" smtClean="0">
                <a:sym typeface="Wingdings" panose="05000000000000000000" pitchFamily="2" charset="2"/>
              </a:rPr>
              <a:t>αιμορραγία, η οποία δεν έχει σαφή όρια &amp; μπορεί να καταλάβει όλο το τριχωτό της κεφαλής μέχρι τα μαλακά μόρια της οπίσθιας επιφάνειας του τραχήλου </a:t>
            </a:r>
          </a:p>
          <a:p>
            <a:endParaRPr lang="el-GR" dirty="0">
              <a:sym typeface="Wingdings" panose="05000000000000000000" pitchFamily="2" charset="2"/>
            </a:endParaRPr>
          </a:p>
          <a:p>
            <a:r>
              <a:rPr lang="el-GR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Πιεστικά κατάγματα</a:t>
            </a:r>
            <a:r>
              <a:rPr lang="el-GR" dirty="0" smtClean="0">
                <a:sym typeface="Wingdings" panose="05000000000000000000" pitchFamily="2" charset="2"/>
              </a:rPr>
              <a:t>: προκαλούνται συνήθως από μεταλλικούς εμβρυουλκούς (βάθος συμπίεσης &gt;0.5 εκ.  νευροχειρουργική αποκατάσταση για πρόληψη βλάβης εγκεφάλου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/>
              <a:t>ΠΡΩΤΗ  ΕΞΕΤΑΣΗ  ΝΕΟΓΝΟΥ</a:t>
            </a:r>
            <a:br>
              <a:rPr lang="el-GR" sz="3600" dirty="0"/>
            </a:br>
            <a:r>
              <a:rPr lang="el-GR" sz="3600" dirty="0" smtClean="0"/>
              <a:t>ΨΗΛΑΦΗΣΗ </a:t>
            </a:r>
            <a:r>
              <a:rPr lang="el-GR" sz="3600" dirty="0"/>
              <a:t>ΚΕΦΑΛΗΣ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10732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Κυματομορφή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2532</TotalTime>
  <Words>1271</Words>
  <Application>Microsoft Office PowerPoint</Application>
  <PresentationFormat>Προβολή στην οθόνη (4:3)</PresentationFormat>
  <Paragraphs>192</Paragraphs>
  <Slides>23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Κυματομορφή</vt:lpstr>
      <vt:lpstr>ΠΡΩΤΗ ΚΛΙΝΙΚΗ ΕΞΕΤΑΣΗ ΝΕΟΓΝΟΥ</vt:lpstr>
      <vt:lpstr>ΠΡΩΤΗ  ΕΞΕΤΑΣΗ  ΝΕΟΓΝΟΥ</vt:lpstr>
      <vt:lpstr>ΠΡΩΤΗ  ΕΞΕΤΑΣΗ  ΝΕΟΓΝΟΥ</vt:lpstr>
      <vt:lpstr>ΠΡΩΤΗ  ΕΞΕΤΑΣΗ  ΝΕΟΓΝΟΥ ΕΠΙΣΚΟΠΗΣΗ</vt:lpstr>
      <vt:lpstr>ΠΡΩΤΗ  ΕΞΕΤΑΣΗ  ΝΕΟΓΝΟΥ ΕΠΙΣΚΟΠΗΣΗ</vt:lpstr>
      <vt:lpstr>ΠΡΩΤΗ  ΕΞΕΤΑΣΗ  ΝΕΟΓΝΟΥ ΕΠΙΣΚΟΠΗΣΗ ΚΕΦΑΛΗΣ - ΠΡΟΣΩΠΟΥ</vt:lpstr>
      <vt:lpstr>ΠΡΩΤΗ  ΕΞΕΤΑΣΗ  ΝΕΟΓΝΟΥ ΕΠΙΣΚΟΠΗΣΗ ΚΕΦΑΛΗΣ</vt:lpstr>
      <vt:lpstr>ΠΡΩΤΗ  ΕΞΕΤΑΣΗ  ΝΕΟΓΝΟΥ ΨΗΛΑΦΗΣΗ ΚΕΦΑΛΗΣ</vt:lpstr>
      <vt:lpstr>ΠΡΩΤΗ  ΕΞΕΤΑΣΗ  ΝΕΟΓΝΟΥ ΨΗΛΑΦΗΣΗ ΚΕΦΑΛΗΣ</vt:lpstr>
      <vt:lpstr>ΠΡΩΤΗ  ΕΞΕΤΑΣΗ  ΝΕΟΓΝΟΥ ΑΚΡΟΑΣΗ ΚΕΦΑΛΗΣ</vt:lpstr>
      <vt:lpstr>ΠΡΩΤΗ  ΕΞΕΤΑΣΗ  ΝΕΟΓΝΟΥ ΕΠΙΣΚΟΠΗΣΗ ΤΡΑΧΗΛΟΥ - ΘΩΡΑΚΑ</vt:lpstr>
      <vt:lpstr>ΠΡΩΤΗ  ΕΞΕΤΑΣΗ  ΝΕΟΓΝΟΥ ΨΗΛΑΦΗΣΗ ΤΡΑΧΗΛΟΥ </vt:lpstr>
      <vt:lpstr>ΠΡΩΤΗ  ΕΞΕΤΑΣΗ  ΝΕΟΓΝΟΥ ΨΗΛΑΦΗΣΗ ΘΩΡΑΚΑ</vt:lpstr>
      <vt:lpstr>ΠΡΩΤΗ  ΕΞΕΤΑΣΗ  ΝΕΟΓΝΟΥ ΑΚΡΟΑΣΗ ΘΩΡΑΚΑ-ΠΝΕΥΜΟΝΩΝ</vt:lpstr>
      <vt:lpstr>ΠΡΩΤΗ  ΕΞΕΤΑΣΗ  ΝΕΟΓΝΟΥ ΑΚΡΟΑΣΗ ΘΩΡΑΚΑ-ΚΑΡΔΙΑΣ</vt:lpstr>
      <vt:lpstr>ΠΡΩΤΗ  ΕΞΕΤΑΣΗ  ΝΕΟΓΝΟΥ ΕΠΙΣΚΟΠΗΣΗ ΚΟΙΛΙΑΣ</vt:lpstr>
      <vt:lpstr>ΠΡΩΤΗ  ΕΞΕΤΑΣΗ  ΝΕΟΓΝΟΥ ΨΗΛΑΦΗΣΗ ΚΟΙΛΙΑΣ</vt:lpstr>
      <vt:lpstr>ΠΡΩΤΗ  ΕΞΕΤΑΣΗ  ΝΕΟΓΝΟΥ ΕΠΙΣΚΟΠΗΣΗ ΓΕΝΝΗΤΙΚΩΝ ΟΡΓΑΝΩΝ</vt:lpstr>
      <vt:lpstr>ΠΡΩΤΗ  ΕΞΕΤΑΣΗ  ΝΕΟΓΝΟΥ ΨΗΛΑΦΗΣΗ ΓΕΝΝΗΤΙΚΩΝ ΟΡΓΑΝΩΝ</vt:lpstr>
      <vt:lpstr>ΠΡΩΤΗ  ΕΞΕΤΑΣΗ  ΝΕΟΓΝΟΥ ΕΠΙΣΚΟΠΗΣΗ ΠΡΩΚΤΟΥ</vt:lpstr>
      <vt:lpstr>ΠΡΩΤΗ  ΕΞΕΤΑΣΗ  ΝΕΟΓΝΟΥ ΕΠΙΣΚΟΠΗΣΗ ΑΝΩ ΑΚΡΩΝ</vt:lpstr>
      <vt:lpstr>ΠΡΩΤΗ  ΕΞΕΤΑΣΗ  ΝΕΟΓΝΟΥ ΕΠΙΣΚΟΠΗΣΗ ΚΑΤΩ ΑΚΡΩΝ</vt:lpstr>
      <vt:lpstr>ΕΥΧΑΡΙΣΤΩ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ΑΡΧΕΣ ΑΝΑΓΩΟΓΟΝΗΣΗΣ ΝΕΟΓΝΩΝ</dc:title>
  <dc:creator>user</dc:creator>
  <cp:lastModifiedBy>user</cp:lastModifiedBy>
  <cp:revision>73</cp:revision>
  <dcterms:created xsi:type="dcterms:W3CDTF">2016-10-19T21:23:48Z</dcterms:created>
  <dcterms:modified xsi:type="dcterms:W3CDTF">2023-03-08T20:00:49Z</dcterms:modified>
</cp:coreProperties>
</file>