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70" r:id="rId16"/>
    <p:sldId id="277" r:id="rId17"/>
    <p:sldId id="278" r:id="rId18"/>
    <p:sldId id="257" r:id="rId19"/>
    <p:sldId id="258" r:id="rId20"/>
    <p:sldId id="272" r:id="rId21"/>
    <p:sldId id="279" r:id="rId22"/>
    <p:sldId id="259" r:id="rId23"/>
    <p:sldId id="260" r:id="rId24"/>
    <p:sldId id="275" r:id="rId25"/>
    <p:sldId id="276" r:id="rId26"/>
    <p:sldId id="261" r:id="rId27"/>
    <p:sldId id="273" r:id="rId28"/>
    <p:sldId id="274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671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41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0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8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731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74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510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956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48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0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29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50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4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50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40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8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87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79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6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6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25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30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00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95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074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576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80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98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68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492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9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8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90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4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07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853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7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36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58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217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43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39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72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8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70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903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4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09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642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23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3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13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67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28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06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575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8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5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550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23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9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76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2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9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1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6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54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7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7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8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9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9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6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99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8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14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4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61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63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7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2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07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5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1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32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6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3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7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05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0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5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9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02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3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05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6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51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8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4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3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6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29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9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17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7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65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81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2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47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6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1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61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02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4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9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8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7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3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5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55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301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61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2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diatros.com/asthenies/emergencies/home-medicine-cabinet-farmakio" TargetMode="External"/><Relationship Id="rId2" Type="http://schemas.openxmlformats.org/officeDocument/2006/relationships/hyperlink" Target="http://www.paidiatros.com/asthenies/syxnes-arrosties/haemolytic-aplastic-anaemia" TargetMode="Externa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ΠΡΟΛΗΠΤΙΚΟΣ ΕΛΕΓΧΟΣ ΝΕΟΓΝΩΝ</a:t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Κάρτα </a:t>
            </a:r>
            <a:r>
              <a:rPr lang="en-US" dirty="0" smtClean="0">
                <a:solidFill>
                  <a:srgbClr val="FF0000"/>
                </a:solidFill>
              </a:rPr>
              <a:t>Guthrie </a:t>
            </a:r>
            <a:r>
              <a:rPr lang="el-GR" dirty="0" smtClean="0"/>
              <a:t>-</a:t>
            </a:r>
            <a:r>
              <a:rPr lang="el-GR" dirty="0" err="1" smtClean="0"/>
              <a:t>Σ</a:t>
            </a:r>
            <a:r>
              <a:rPr lang="el-GR" dirty="0" err="1" smtClean="0"/>
              <a:t>τιπόχαρτο</a:t>
            </a:r>
            <a:r>
              <a:rPr lang="el-GR" dirty="0" smtClean="0"/>
              <a:t>-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473200"/>
          </a:xfrm>
        </p:spPr>
        <p:txBody>
          <a:bodyPr/>
          <a:lstStyle/>
          <a:p>
            <a:pPr algn="r"/>
            <a:r>
              <a:rPr lang="el-GR" dirty="0"/>
              <a:t>Δρ Χριστίνα Νάνου </a:t>
            </a:r>
          </a:p>
          <a:p>
            <a:pPr algn="r"/>
            <a:r>
              <a:rPr lang="el-GR" dirty="0" smtClean="0"/>
              <a:t>Επίκουρη Καθηγήτρια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14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r>
              <a:rPr lang="el-GR" b="1" u="sng" dirty="0"/>
              <a:t>Πρόκειται για  µία ενδογενή μεταβολική διαταραχή</a:t>
            </a:r>
            <a:r>
              <a:rPr lang="el-GR" dirty="0"/>
              <a:t> που χαρακτηρίζεται από </a:t>
            </a:r>
            <a:r>
              <a:rPr lang="el-GR" b="1" dirty="0"/>
              <a:t>πλήρη ή σχεδόν πλήρη ανεπάρκεια </a:t>
            </a:r>
            <a:r>
              <a:rPr lang="el-GR" dirty="0"/>
              <a:t>ενός </a:t>
            </a:r>
            <a:r>
              <a:rPr lang="el-GR" b="1" dirty="0" err="1"/>
              <a:t>ενζύµου</a:t>
            </a:r>
            <a:r>
              <a:rPr lang="el-GR" dirty="0"/>
              <a:t> που </a:t>
            </a:r>
            <a:r>
              <a:rPr lang="el-GR" b="1" dirty="0"/>
              <a:t>βρίσκεται</a:t>
            </a:r>
            <a:r>
              <a:rPr lang="el-GR" dirty="0"/>
              <a:t> στο </a:t>
            </a:r>
            <a:r>
              <a:rPr lang="el-GR" b="1" dirty="0"/>
              <a:t>ήπαρ</a:t>
            </a:r>
            <a:r>
              <a:rPr lang="el-GR" dirty="0"/>
              <a:t>, τους </a:t>
            </a:r>
            <a:r>
              <a:rPr lang="el-GR" b="1" dirty="0"/>
              <a:t>νεφρούς</a:t>
            </a:r>
            <a:r>
              <a:rPr lang="el-GR" dirty="0"/>
              <a:t> και το πάγκρεας και που διασπά το </a:t>
            </a:r>
            <a:r>
              <a:rPr lang="el-GR" dirty="0" err="1"/>
              <a:t>αμινοξύ</a:t>
            </a:r>
            <a:r>
              <a:rPr lang="el-GR" dirty="0"/>
              <a:t> </a:t>
            </a:r>
            <a:r>
              <a:rPr lang="el-GR" dirty="0" err="1"/>
              <a:t>φαινυλαλανίνη</a:t>
            </a:r>
            <a:r>
              <a:rPr lang="el-GR" dirty="0"/>
              <a:t> το οποίο προμηθευόμαστε από την διατροφή μας.</a:t>
            </a:r>
          </a:p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/>
              <a:t>αστοχία της διάσπασης </a:t>
            </a:r>
            <a:r>
              <a:rPr lang="el-GR" dirty="0"/>
              <a:t>της </a:t>
            </a:r>
            <a:r>
              <a:rPr lang="el-GR" dirty="0" err="1"/>
              <a:t>φαινυλαλανίνης</a:t>
            </a:r>
            <a:r>
              <a:rPr lang="el-GR" dirty="0"/>
              <a:t> από τους μηχανισμούς του οργανισμού έχουν ως </a:t>
            </a:r>
            <a:r>
              <a:rPr lang="el-GR" dirty="0" err="1"/>
              <a:t>αποτέλεσµα</a:t>
            </a:r>
            <a:r>
              <a:rPr lang="el-GR" dirty="0"/>
              <a:t> την </a:t>
            </a:r>
            <a:r>
              <a:rPr lang="el-GR" b="1" dirty="0"/>
              <a:t>συσσώρευση και την αύξηση </a:t>
            </a:r>
            <a:r>
              <a:rPr lang="el-GR" dirty="0"/>
              <a:t>του </a:t>
            </a:r>
            <a:r>
              <a:rPr lang="el-GR" dirty="0" err="1"/>
              <a:t>αμινοξέος</a:t>
            </a:r>
            <a:r>
              <a:rPr lang="el-GR" dirty="0"/>
              <a:t> αυτού καθώς και των τοξικών παραπροϊόντων του σε όλα τα υγρά του </a:t>
            </a:r>
            <a:r>
              <a:rPr lang="el-GR" dirty="0" err="1"/>
              <a:t>σώµατος</a:t>
            </a:r>
            <a:r>
              <a:rPr lang="el-GR" dirty="0"/>
              <a:t>, διαδικασία που προκαλεί σημαντικές βλάβες στον οργανισμό µε </a:t>
            </a:r>
            <a:r>
              <a:rPr lang="el-GR" b="1" dirty="0"/>
              <a:t>κύρια βλάβη αυτή του εγκεφάλου και του κεντρικού νευρικού συστήματος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83569" y="1772816"/>
            <a:ext cx="8064896" cy="435334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l-GR" dirty="0"/>
              <a:t> </a:t>
            </a:r>
            <a:r>
              <a:rPr lang="el-GR" sz="3400" dirty="0"/>
              <a:t>Η </a:t>
            </a:r>
            <a:r>
              <a:rPr lang="el-GR" sz="3400" b="1" dirty="0" err="1"/>
              <a:t>φαινυλαλανίνη</a:t>
            </a:r>
            <a:r>
              <a:rPr lang="el-GR" sz="3400" dirty="0"/>
              <a:t> είναι </a:t>
            </a:r>
            <a:r>
              <a:rPr lang="el-GR" sz="3400" b="1" dirty="0"/>
              <a:t>ένα</a:t>
            </a:r>
            <a:r>
              <a:rPr lang="el-GR" sz="3400" dirty="0"/>
              <a:t> </a:t>
            </a:r>
            <a:r>
              <a:rPr lang="el-GR" sz="3400" b="1" dirty="0"/>
              <a:t>από</a:t>
            </a:r>
            <a:r>
              <a:rPr lang="el-GR" sz="3400" dirty="0"/>
              <a:t> </a:t>
            </a:r>
            <a:r>
              <a:rPr lang="el-GR" sz="3400" b="1" dirty="0"/>
              <a:t>τα</a:t>
            </a:r>
            <a:r>
              <a:rPr lang="el-GR" sz="3400" dirty="0"/>
              <a:t> </a:t>
            </a:r>
            <a:r>
              <a:rPr lang="el-GR" sz="3400" b="1" dirty="0"/>
              <a:t>9</a:t>
            </a:r>
            <a:r>
              <a:rPr lang="el-GR" sz="3400" dirty="0"/>
              <a:t> </a:t>
            </a:r>
            <a:r>
              <a:rPr lang="el-GR" sz="3400" b="1" dirty="0"/>
              <a:t>απαραίτητα</a:t>
            </a:r>
            <a:r>
              <a:rPr lang="el-GR" sz="3400" dirty="0"/>
              <a:t> </a:t>
            </a:r>
            <a:r>
              <a:rPr lang="el-GR" sz="3400" b="1" dirty="0"/>
              <a:t>αμινοξέα</a:t>
            </a:r>
            <a:r>
              <a:rPr lang="el-GR" sz="3400" dirty="0"/>
              <a:t> που λαμβάνουμε από τις τροφές και χρησιμοποιείται φυσιολογικά για τη βιοσύνθεση των πρωτεϊνών στον οργανισμό μας. </a:t>
            </a:r>
            <a:endParaRPr lang="el-GR" sz="3400" dirty="0" smtClean="0"/>
          </a:p>
          <a:p>
            <a:pPr algn="just"/>
            <a:endParaRPr lang="el-GR" sz="3400" dirty="0"/>
          </a:p>
          <a:p>
            <a:pPr algn="just"/>
            <a:r>
              <a:rPr lang="el-GR" sz="3400" dirty="0" smtClean="0"/>
              <a:t>Όταν </a:t>
            </a:r>
            <a:r>
              <a:rPr lang="el-GR" sz="3400" dirty="0"/>
              <a:t>ο οργανισμός δεν χρησιμοποιεί το </a:t>
            </a:r>
            <a:r>
              <a:rPr lang="el-GR" sz="3400" dirty="0" err="1"/>
              <a:t>αμινοξύ</a:t>
            </a:r>
            <a:r>
              <a:rPr lang="el-GR" sz="3400" dirty="0"/>
              <a:t> αυτό, το μεταβολίζει απομακρύνοντας το από τον οργανισμό, κάτι που δεν συμβαίνει στους ασθενείς που πάσχουν από PKU </a:t>
            </a:r>
            <a:r>
              <a:rPr lang="el-GR" sz="3400" b="1" u="sng" dirty="0"/>
              <a:t>με αποτέλεσμα την αύξηση της παρουσίας του </a:t>
            </a:r>
            <a:r>
              <a:rPr lang="el-GR" sz="3400" b="1" u="sng" dirty="0" err="1"/>
              <a:t>αμινοξέος</a:t>
            </a:r>
            <a:r>
              <a:rPr lang="el-GR" sz="3400" b="1" u="sng" dirty="0"/>
              <a:t> (</a:t>
            </a:r>
            <a:r>
              <a:rPr lang="el-GR" sz="3400" b="1" u="sng" dirty="0" err="1"/>
              <a:t>υπερφαινυλαλανιναιµία</a:t>
            </a:r>
            <a:r>
              <a:rPr lang="el-GR" sz="3400" b="1" u="sng" dirty="0"/>
              <a:t>).</a:t>
            </a:r>
            <a:endParaRPr lang="el-GR" sz="3400" dirty="0"/>
          </a:p>
          <a:p>
            <a:pPr algn="just"/>
            <a:endParaRPr lang="el-GR" sz="3400" dirty="0" smtClean="0"/>
          </a:p>
          <a:p>
            <a:pPr algn="just"/>
            <a:r>
              <a:rPr lang="el-GR" sz="3400" dirty="0" smtClean="0"/>
              <a:t>Ανάλογα </a:t>
            </a:r>
            <a:r>
              <a:rPr lang="el-GR" sz="3400" dirty="0"/>
              <a:t>µε το ποσοστό ανεπάρκειας του </a:t>
            </a:r>
            <a:r>
              <a:rPr lang="el-GR" sz="3400" dirty="0" err="1"/>
              <a:t>ενζύµου</a:t>
            </a:r>
            <a:r>
              <a:rPr lang="el-GR" sz="3400" dirty="0"/>
              <a:t> που διασπά την </a:t>
            </a:r>
            <a:r>
              <a:rPr lang="el-GR" sz="3400" dirty="0" err="1"/>
              <a:t>φαινυλαλανίνη</a:t>
            </a:r>
            <a:r>
              <a:rPr lang="el-GR" sz="3400" dirty="0"/>
              <a:t>, </a:t>
            </a:r>
            <a:r>
              <a:rPr lang="el-GR" sz="3400" dirty="0" err="1"/>
              <a:t>εµφανίζονται</a:t>
            </a:r>
            <a:r>
              <a:rPr lang="el-GR" sz="3400" dirty="0"/>
              <a:t> διάφορες κλινικές µ</a:t>
            </a:r>
            <a:r>
              <a:rPr lang="el-GR" sz="3400" dirty="0" err="1"/>
              <a:t>ορφές</a:t>
            </a:r>
            <a:r>
              <a:rPr lang="el-GR" sz="3400" dirty="0"/>
              <a:t> της </a:t>
            </a:r>
            <a:r>
              <a:rPr lang="el-GR" sz="3400" dirty="0" err="1"/>
              <a:t>υπερφαινυλαλανιναιµίας</a:t>
            </a:r>
            <a:r>
              <a:rPr lang="el-GR" sz="3400" dirty="0"/>
              <a:t>, όπως: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smtClean="0">
                <a:solidFill>
                  <a:srgbClr val="FF0000"/>
                </a:solidFill>
              </a:rPr>
              <a:t>Κλασσική </a:t>
            </a:r>
            <a:r>
              <a:rPr lang="el-GR" sz="3400" b="1" u="sng" dirty="0">
                <a:solidFill>
                  <a:srgbClr val="FF0000"/>
                </a:solidFill>
              </a:rPr>
              <a:t>μορφή</a:t>
            </a:r>
            <a:r>
              <a:rPr lang="el-GR" sz="3400" dirty="0">
                <a:solidFill>
                  <a:srgbClr val="FF0000"/>
                </a:solidFill>
              </a:rPr>
              <a:t> </a:t>
            </a:r>
            <a:r>
              <a:rPr lang="el-GR" sz="3400" dirty="0"/>
              <a:t>στην οποία η δραστικότητα του </a:t>
            </a:r>
            <a:r>
              <a:rPr lang="el-GR" sz="3400" dirty="0" err="1"/>
              <a:t>ενζύµου</a:t>
            </a:r>
            <a:r>
              <a:rPr lang="el-GR" sz="3400" dirty="0"/>
              <a:t> είναι σχεδόν µ</a:t>
            </a:r>
            <a:r>
              <a:rPr lang="el-GR" sz="3400" dirty="0" err="1"/>
              <a:t>ηδενική</a:t>
            </a:r>
            <a:r>
              <a:rPr lang="el-GR" sz="3400" dirty="0"/>
              <a:t>,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smtClean="0"/>
              <a:t>Ήπια </a:t>
            </a:r>
            <a:r>
              <a:rPr lang="el-GR" sz="3400" b="1" u="sng" dirty="0"/>
              <a:t>μορφή</a:t>
            </a:r>
            <a:r>
              <a:rPr lang="el-GR" sz="3400" dirty="0"/>
              <a:t> στην οποία υπάρχει κάποια δραστικότητα του ενζύμου,</a:t>
            </a:r>
          </a:p>
          <a:p>
            <a:pPr algn="just">
              <a:buFont typeface="Arial"/>
              <a:buChar char="•"/>
            </a:pPr>
            <a:endParaRPr lang="el-GR" sz="3400" b="1" u="sng" dirty="0" smtClean="0"/>
          </a:p>
          <a:p>
            <a:pPr algn="just">
              <a:buFont typeface="Arial"/>
              <a:buChar char="•"/>
            </a:pPr>
            <a:r>
              <a:rPr lang="el-GR" sz="3400" b="1" u="sng" dirty="0" err="1" smtClean="0"/>
              <a:t>Επιµένουσα</a:t>
            </a:r>
            <a:r>
              <a:rPr lang="el-GR" sz="3400" dirty="0" smtClean="0"/>
              <a:t> </a:t>
            </a:r>
            <a:r>
              <a:rPr lang="el-GR" sz="3400" dirty="0"/>
              <a:t>στην οποία υπάρχει μεγαλύτερη δραστικότητα του ενζύμου</a:t>
            </a:r>
            <a:r>
              <a:rPr lang="el-GR" sz="3400" dirty="0" smtClean="0"/>
              <a:t>,</a:t>
            </a:r>
            <a:endParaRPr lang="el-GR" sz="3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3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3" cy="4497363"/>
          </a:xfrm>
        </p:spPr>
        <p:txBody>
          <a:bodyPr>
            <a:normAutofit/>
          </a:bodyPr>
          <a:lstStyle/>
          <a:p>
            <a:endParaRPr lang="el-GR" dirty="0" smtClean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Γυναίκες με αυξημένα επίπεδα </a:t>
            </a:r>
            <a:r>
              <a:rPr lang="el-GR" dirty="0" err="1" smtClean="0">
                <a:solidFill>
                  <a:srgbClr val="073E87"/>
                </a:solidFill>
              </a:rPr>
              <a:t>φαινυλαλανίνης</a:t>
            </a:r>
            <a:r>
              <a:rPr lang="el-GR" dirty="0" smtClean="0">
                <a:solidFill>
                  <a:srgbClr val="073E87"/>
                </a:solidFill>
              </a:rPr>
              <a:t> στο αίμα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υψηλού κινδύνου να αποκτήσουν παιδί με: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Νοητική καθυστέρηση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Συγγενή καρδιοπάθεια</a:t>
            </a:r>
          </a:p>
          <a:p>
            <a:pPr lvl="1"/>
            <a:r>
              <a:rPr lang="el-GR" b="1" dirty="0" smtClean="0">
                <a:solidFill>
                  <a:srgbClr val="073E87"/>
                </a:solidFill>
                <a:sym typeface="Wingdings" panose="05000000000000000000" pitchFamily="2" charset="2"/>
              </a:rPr>
              <a:t>Μικροκεφαλία κ.α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.</a:t>
            </a:r>
            <a:endParaRPr lang="el-GR" dirty="0" smtClean="0">
              <a:solidFill>
                <a:srgbClr val="073E87"/>
              </a:solidFill>
            </a:endParaRPr>
          </a:p>
          <a:p>
            <a:endParaRPr lang="el-GR" dirty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Κληρονομείται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</a:t>
            </a:r>
            <a:r>
              <a:rPr lang="el-GR" u="sng" dirty="0" err="1" smtClean="0">
                <a:solidFill>
                  <a:srgbClr val="073E87"/>
                </a:solidFill>
                <a:sym typeface="Wingdings" panose="05000000000000000000" pitchFamily="2" charset="2"/>
              </a:rPr>
              <a:t>αυτοσωματικό</a:t>
            </a:r>
            <a:r>
              <a:rPr lang="el-GR" u="sng" dirty="0" smtClean="0">
                <a:solidFill>
                  <a:srgbClr val="073E87"/>
                </a:solidFill>
                <a:sym typeface="Wingdings" panose="05000000000000000000" pitchFamily="2" charset="2"/>
              </a:rPr>
              <a:t> υπολειπόμενο τρόπο</a:t>
            </a:r>
          </a:p>
          <a:p>
            <a:endParaRPr lang="el-GR" u="sng" dirty="0" smtClean="0">
              <a:solidFill>
                <a:srgbClr val="073E87"/>
              </a:solidFill>
            </a:endParaRPr>
          </a:p>
          <a:p>
            <a:r>
              <a:rPr lang="el-GR" dirty="0" smtClean="0">
                <a:solidFill>
                  <a:srgbClr val="073E87"/>
                </a:solidFill>
              </a:rPr>
              <a:t>Συχνότητα </a:t>
            </a:r>
            <a:r>
              <a:rPr lang="el-GR" dirty="0">
                <a:solidFill>
                  <a:srgbClr val="073E87"/>
                </a:solidFill>
              </a:rPr>
              <a:t>εμφάνισης 1:15.000 – 25.οοο γεννήσεις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23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3" cy="4497363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Τροφές «φτωχές»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Μαρούλι, μπανάνες, μήλα, καρπούζι, δαμάσκηνα, αχλάδια, πορτοκάλια, σταφύλια, γάλα ρυζιού, ελαιόλαδο.</a:t>
            </a:r>
          </a:p>
          <a:p>
            <a:endParaRPr lang="el-GR" b="1" dirty="0" smtClean="0"/>
          </a:p>
          <a:p>
            <a:r>
              <a:rPr lang="el-GR" b="1" dirty="0" smtClean="0"/>
              <a:t>Τροφές </a:t>
            </a:r>
            <a:r>
              <a:rPr lang="el-GR" b="1" dirty="0"/>
              <a:t>«μέτριες»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Γκρέιπφρουτ, καρότα, ντομάτες, κρεμμύδια, πράσα, μανιτάρια, πιπεριές, πεπόνι.</a:t>
            </a:r>
          </a:p>
          <a:p>
            <a:endParaRPr lang="el-GR" b="1" dirty="0" smtClean="0"/>
          </a:p>
          <a:p>
            <a:r>
              <a:rPr lang="el-GR" b="1" dirty="0" smtClean="0"/>
              <a:t>Τροφές </a:t>
            </a:r>
            <a:r>
              <a:rPr lang="el-GR" b="1" dirty="0"/>
              <a:t>«πλούσιες» σε </a:t>
            </a:r>
            <a:r>
              <a:rPr lang="el-GR" b="1" dirty="0" err="1"/>
              <a:t>φαινυλαλανίνη</a:t>
            </a:r>
            <a:r>
              <a:rPr lang="el-GR" b="1" dirty="0"/>
              <a:t>:</a:t>
            </a:r>
            <a:r>
              <a:rPr lang="el-GR" dirty="0"/>
              <a:t> Αγκινάρα, πατάτες, ρύζι, αβοκάντο, σταφίδες, μπρόκολο, αρακάς, καλαμπόκι, αναψυκτικά τύπου κόλα, σόγια, κόκκινο κρέας, πουλερικά, αυγά, τυρί, σιτηρά ολικής άλεσης.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1" cy="435334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Ένας προσεγγιστικός </a:t>
            </a:r>
            <a:r>
              <a:rPr lang="el-GR" dirty="0" smtClean="0"/>
              <a:t>κανόνας: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 </a:t>
            </a:r>
            <a:r>
              <a:rPr lang="el-GR" dirty="0"/>
              <a:t>κάθε γραμμάριο πρωτεΐνης περιέχει περίπου 50mg </a:t>
            </a:r>
            <a:r>
              <a:rPr lang="el-GR" dirty="0" err="1"/>
              <a:t>φαινυλαλανίνης</a:t>
            </a:r>
            <a:r>
              <a:rPr lang="el-GR" dirty="0"/>
              <a:t>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(</a:t>
            </a:r>
            <a:r>
              <a:rPr lang="el-GR" dirty="0"/>
              <a:t>γραμμάρια πρωτεΐνης ανά μερίδα τροφίμου x 50 = </a:t>
            </a:r>
            <a:r>
              <a:rPr lang="el-GR" dirty="0" err="1"/>
              <a:t>mg</a:t>
            </a:r>
            <a:r>
              <a:rPr lang="el-GR" dirty="0"/>
              <a:t> </a:t>
            </a:r>
            <a:r>
              <a:rPr lang="el-GR" dirty="0" err="1"/>
              <a:t>φαινυλαλανίνης</a:t>
            </a:r>
            <a:r>
              <a:rPr lang="el-GR" dirty="0"/>
              <a:t> ανά μερίδα). </a:t>
            </a:r>
            <a:endParaRPr lang="el-GR" dirty="0" smtClean="0"/>
          </a:p>
          <a:p>
            <a:endParaRPr lang="el-GR" b="1" dirty="0"/>
          </a:p>
          <a:p>
            <a:r>
              <a:rPr lang="el-GR" b="1" dirty="0" smtClean="0"/>
              <a:t>Στόχος </a:t>
            </a:r>
            <a:r>
              <a:rPr lang="el-GR" b="1" dirty="0"/>
              <a:t>είναι η επιλογή τροφίμων, φρέσκων ή συσκευασμένων, με περιεκτικότητα σε </a:t>
            </a:r>
            <a:r>
              <a:rPr lang="el-GR" b="1" dirty="0" err="1"/>
              <a:t>φαινυλαλανίνη</a:t>
            </a:r>
            <a:r>
              <a:rPr lang="el-GR" b="1" dirty="0"/>
              <a:t> μικρότερη από 20mg ανά μερίδα, μην υπερβαίνοντας τα 500mg την ημέρα. </a:t>
            </a:r>
            <a:endParaRPr lang="el-GR" b="1" dirty="0" smtClean="0"/>
          </a:p>
          <a:p>
            <a:endParaRPr lang="el-GR" b="1" dirty="0"/>
          </a:p>
          <a:p>
            <a:r>
              <a:rPr lang="el-GR" dirty="0" smtClean="0"/>
              <a:t>Θυμηθείτε </a:t>
            </a:r>
            <a:r>
              <a:rPr lang="el-GR" dirty="0"/>
              <a:t>πως τρόφιμα τα οποία περιέχουν τη γλυκαντική ουσία </a:t>
            </a:r>
            <a:r>
              <a:rPr lang="el-GR" b="1" dirty="0" err="1"/>
              <a:t>ασπαρτάμη</a:t>
            </a:r>
            <a:r>
              <a:rPr lang="el-GR" dirty="0"/>
              <a:t>, αποδίδουν το επίμαχο </a:t>
            </a:r>
            <a:r>
              <a:rPr lang="el-GR" dirty="0" err="1"/>
              <a:t>αμινοξύ</a:t>
            </a:r>
            <a:r>
              <a:rPr lang="el-GR" dirty="0"/>
              <a:t> ακόμη και εάν είναι χαμηλά σε πρωτεΐνη.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Φαινυλοκετονουρία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78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3068960"/>
            <a:ext cx="8568952" cy="3489251"/>
          </a:xfrm>
        </p:spPr>
        <p:txBody>
          <a:bodyPr/>
          <a:lstStyle/>
          <a:p>
            <a:r>
              <a:rPr lang="el-GR" dirty="0" smtClean="0"/>
              <a:t>Ανεπάρκεια </a:t>
            </a:r>
            <a:r>
              <a:rPr lang="el-GR" dirty="0" err="1" smtClean="0"/>
              <a:t>ερυθροκυτταρικού</a:t>
            </a:r>
            <a:r>
              <a:rPr lang="el-GR" dirty="0" smtClean="0"/>
              <a:t> ενζύμου  </a:t>
            </a:r>
            <a:r>
              <a:rPr lang="el-GR" dirty="0" err="1" smtClean="0"/>
              <a:t>αφυδρογονάση</a:t>
            </a:r>
            <a:r>
              <a:rPr lang="el-GR" dirty="0" smtClean="0"/>
              <a:t> της 6-φωσφορικής γλυκόζης</a:t>
            </a:r>
          </a:p>
          <a:p>
            <a:endParaRPr lang="el-GR" dirty="0"/>
          </a:p>
          <a:p>
            <a:r>
              <a:rPr lang="el-GR" dirty="0" smtClean="0"/>
              <a:t>Αυξημένη συχνότητα στη χώρα μας</a:t>
            </a:r>
          </a:p>
          <a:p>
            <a:endParaRPr lang="el-GR" dirty="0" smtClean="0"/>
          </a:p>
          <a:p>
            <a:r>
              <a:rPr lang="el-GR" dirty="0" smtClean="0"/>
              <a:t>Γνωστή από τον Ιπποκράτη </a:t>
            </a:r>
            <a:r>
              <a:rPr lang="el-GR" u="sng" dirty="0" smtClean="0"/>
              <a:t>(κυαμισμός)</a:t>
            </a:r>
            <a:endParaRPr lang="el-GR" u="sng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215456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Έλλειψη </a:t>
            </a:r>
            <a:r>
              <a:rPr lang="el-GR" b="1" dirty="0"/>
              <a:t>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93307"/>
          </a:xfrm>
        </p:spPr>
        <p:txBody>
          <a:bodyPr/>
          <a:lstStyle/>
          <a:p>
            <a:r>
              <a:rPr lang="el-GR" dirty="0" smtClean="0"/>
              <a:t>Έλλειψη του </a:t>
            </a:r>
            <a:r>
              <a:rPr lang="el-GR" dirty="0"/>
              <a:t>ενζύμου G-6-PD μπορεί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b="1" dirty="0" smtClean="0">
                <a:hlinkClick r:id="rId2"/>
              </a:rPr>
              <a:t>αιμολυτική </a:t>
            </a:r>
            <a:r>
              <a:rPr lang="el-GR" b="1" dirty="0">
                <a:hlinkClick r:id="rId2"/>
              </a:rPr>
              <a:t>αναιμία</a:t>
            </a:r>
            <a:r>
              <a:rPr lang="el-GR" b="1" dirty="0"/>
              <a:t> </a:t>
            </a:r>
            <a:r>
              <a:rPr lang="el-GR" dirty="0"/>
              <a:t>όταν έρθουν σε επαφή </a:t>
            </a:r>
            <a:r>
              <a:rPr lang="el-GR" dirty="0" smtClean="0"/>
              <a:t>με:</a:t>
            </a:r>
          </a:p>
          <a:p>
            <a:pPr lvl="1"/>
            <a:r>
              <a:rPr lang="el-GR" dirty="0" smtClean="0"/>
              <a:t> </a:t>
            </a:r>
            <a:r>
              <a:rPr lang="el-GR" u="sng" dirty="0">
                <a:solidFill>
                  <a:srgbClr val="0070C0"/>
                </a:solidFill>
              </a:rPr>
              <a:t>κάποιες ουσίες ή </a:t>
            </a:r>
            <a:r>
              <a:rPr lang="el-GR" dirty="0">
                <a:solidFill>
                  <a:srgbClr val="0070C0"/>
                </a:solidFill>
                <a:hlinkClick r:id="rId3"/>
              </a:rPr>
              <a:t>φάρμακα</a:t>
            </a:r>
            <a:r>
              <a:rPr lang="el-GR" dirty="0"/>
              <a:t>, όπως είναι τα κουκιά, η ναφθαλίνη και η ασπιρίνη. </a:t>
            </a:r>
            <a:endParaRPr lang="el-GR" dirty="0" smtClean="0"/>
          </a:p>
          <a:p>
            <a:pPr lvl="1"/>
            <a:r>
              <a:rPr lang="el-GR" dirty="0" smtClean="0"/>
              <a:t>Το ίδιο ή η θηλάζουσα μητέρα του</a:t>
            </a:r>
          </a:p>
          <a:p>
            <a:pPr lvl="1"/>
            <a:r>
              <a:rPr lang="el-GR" dirty="0" smtClean="0"/>
              <a:t>Εμφανίζει </a:t>
            </a:r>
            <a:r>
              <a:rPr lang="el-GR" u="sng" dirty="0" smtClean="0"/>
              <a:t>έντονο ίκτερο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Έγκαιρη  </a:t>
            </a:r>
            <a:r>
              <a:rPr lang="el-GR" dirty="0"/>
              <a:t>ανίχνευση της </a:t>
            </a:r>
            <a:r>
              <a:rPr lang="el-GR" dirty="0" smtClean="0"/>
              <a:t>&amp; ενημέρωση 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το τι θα πρέπει να </a:t>
            </a:r>
            <a:r>
              <a:rPr lang="el-GR" dirty="0" smtClean="0"/>
              <a:t>αποφεύγει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προστατεύει </a:t>
            </a:r>
            <a:r>
              <a:rPr lang="el-GR" dirty="0" smtClean="0"/>
              <a:t>από </a:t>
            </a:r>
            <a:r>
              <a:rPr lang="el-GR" dirty="0"/>
              <a:t>πιθανή </a:t>
            </a:r>
            <a:r>
              <a:rPr lang="el-GR" u="sng" dirty="0"/>
              <a:t>αιμολυτική αναιμία.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79452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Έλλειψη </a:t>
            </a:r>
            <a:r>
              <a:rPr lang="el-GR" b="1" dirty="0"/>
              <a:t>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3993307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Υπεύθυνο γονίδιο για την παραγωγή </a:t>
            </a:r>
            <a:r>
              <a:rPr lang="en-US" dirty="0" smtClean="0"/>
              <a:t>G6PD</a:t>
            </a:r>
            <a:r>
              <a:rPr lang="el-GR" dirty="0" smtClean="0"/>
              <a:t> εδράζει στο χρωμόσωμα    Χ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κληρονομείται με τον </a:t>
            </a:r>
            <a:r>
              <a:rPr lang="el-GR" u="sng" dirty="0" err="1" smtClean="0">
                <a:sym typeface="Wingdings" panose="05000000000000000000" pitchFamily="2" charset="2"/>
              </a:rPr>
              <a:t>φυλοσύνθετο</a:t>
            </a:r>
            <a:r>
              <a:rPr lang="el-GR" u="sng" dirty="0" smtClean="0">
                <a:sym typeface="Wingdings" panose="05000000000000000000" pitchFamily="2" charset="2"/>
              </a:rPr>
              <a:t> υπολειπόμενο χαρακτήρα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u="sng" dirty="0" smtClean="0">
                <a:sym typeface="Wingdings" panose="05000000000000000000" pitchFamily="2" charset="2"/>
              </a:rPr>
              <a:t>Συχνότερη</a:t>
            </a:r>
            <a:r>
              <a:rPr lang="el-GR" dirty="0" smtClean="0">
                <a:sym typeface="Wingdings" panose="05000000000000000000" pitchFamily="2" charset="2"/>
              </a:rPr>
              <a:t> η έλλειψη στα </a:t>
            </a:r>
            <a:r>
              <a:rPr lang="el-GR" u="sng" dirty="0" smtClean="0">
                <a:sym typeface="Wingdings" panose="05000000000000000000" pitchFamily="2" charset="2"/>
              </a:rPr>
              <a:t>αγόρια</a:t>
            </a:r>
            <a:r>
              <a:rPr lang="el-GR" dirty="0" smtClean="0">
                <a:sym typeface="Wingdings" panose="05000000000000000000" pitchFamily="2" charset="2"/>
              </a:rPr>
              <a:t> (κληρονομούν </a:t>
            </a:r>
            <a:r>
              <a:rPr lang="el-GR" u="sng" dirty="0" smtClean="0">
                <a:sym typeface="Wingdings" panose="05000000000000000000" pitchFamily="2" charset="2"/>
              </a:rPr>
              <a:t>από</a:t>
            </a:r>
            <a:r>
              <a:rPr lang="el-GR" dirty="0" smtClean="0">
                <a:sym typeface="Wingdings" panose="05000000000000000000" pitchFamily="2" charset="2"/>
              </a:rPr>
              <a:t> την </a:t>
            </a:r>
            <a:r>
              <a:rPr lang="el-GR" u="sng" dirty="0" smtClean="0">
                <a:sym typeface="Wingdings" panose="05000000000000000000" pitchFamily="2" charset="2"/>
              </a:rPr>
              <a:t>μητέρα </a:t>
            </a:r>
            <a:r>
              <a:rPr lang="el-GR" dirty="0" smtClean="0">
                <a:sym typeface="Wingdings" panose="05000000000000000000" pitchFamily="2" charset="2"/>
              </a:rPr>
              <a:t>τους)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Συχνότητα 3,2% αγόρια &amp;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1,7% κορίτσια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215456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Έλλειψη του ενζύμου </a:t>
            </a:r>
            <a:r>
              <a:rPr lang="el-GR" b="1" dirty="0" smtClean="0"/>
              <a:t>G-6-PD</a:t>
            </a:r>
            <a:br>
              <a:rPr lang="el-GR" b="1" dirty="0" smtClean="0"/>
            </a:b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l-GR" b="1" dirty="0" err="1" smtClean="0">
                <a:solidFill>
                  <a:srgbClr val="FFFF00"/>
                </a:solidFill>
              </a:rPr>
              <a:t>γλυκόζο</a:t>
            </a:r>
            <a:r>
              <a:rPr lang="el-GR" b="1" dirty="0" smtClean="0">
                <a:solidFill>
                  <a:srgbClr val="FFFF00"/>
                </a:solidFill>
              </a:rPr>
              <a:t> – 6 – φωσφορική </a:t>
            </a:r>
            <a:r>
              <a:rPr lang="el-GR" b="1" dirty="0" err="1" smtClean="0">
                <a:solidFill>
                  <a:srgbClr val="FFFF00"/>
                </a:solidFill>
              </a:rPr>
              <a:t>αφυδρογονάση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2492897"/>
            <a:ext cx="8208911" cy="35283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Ναφθαλίνη,  </a:t>
            </a:r>
            <a:r>
              <a:rPr lang="el-GR" dirty="0" err="1" smtClean="0"/>
              <a:t>Αντισκωριακό</a:t>
            </a:r>
            <a:endParaRPr lang="el-GR" dirty="0" smtClean="0"/>
          </a:p>
          <a:p>
            <a:r>
              <a:rPr lang="el-GR" dirty="0" smtClean="0"/>
              <a:t>Ασπιρίνη,   Αντιβιοτικά </a:t>
            </a:r>
          </a:p>
          <a:p>
            <a:r>
              <a:rPr lang="el-GR" dirty="0" smtClean="0"/>
              <a:t>Ποτά που περιέχουν κινίνη</a:t>
            </a:r>
          </a:p>
          <a:p>
            <a:r>
              <a:rPr lang="el-GR" dirty="0" smtClean="0"/>
              <a:t>Ηδύποτα π.χ </a:t>
            </a:r>
            <a:r>
              <a:rPr lang="en-US" dirty="0" smtClean="0"/>
              <a:t>tonic water</a:t>
            </a:r>
            <a:endParaRPr lang="el-GR" dirty="0" smtClean="0"/>
          </a:p>
          <a:p>
            <a:r>
              <a:rPr lang="en-US" dirty="0" smtClean="0"/>
              <a:t>Henna</a:t>
            </a:r>
            <a:endParaRPr lang="el-GR" dirty="0" smtClean="0"/>
          </a:p>
          <a:p>
            <a:r>
              <a:rPr lang="el-GR" dirty="0" err="1" smtClean="0"/>
              <a:t>Πικροπέπονο</a:t>
            </a:r>
            <a:r>
              <a:rPr lang="el-GR" dirty="0" smtClean="0"/>
              <a:t>,   Πεπόνι τροπικών χωρών</a:t>
            </a:r>
          </a:p>
          <a:p>
            <a:r>
              <a:rPr lang="el-GR" dirty="0" err="1" smtClean="0"/>
              <a:t>Αποφευγονται</a:t>
            </a:r>
            <a:r>
              <a:rPr lang="el-GR" dirty="0" smtClean="0"/>
              <a:t> οι </a:t>
            </a:r>
            <a:r>
              <a:rPr lang="el-GR" dirty="0" err="1" smtClean="0"/>
              <a:t>τροφες</a:t>
            </a:r>
            <a:r>
              <a:rPr lang="el-GR" dirty="0" smtClean="0"/>
              <a:t> πλούσιες σε </a:t>
            </a:r>
            <a:r>
              <a:rPr lang="el-GR" dirty="0" err="1" smtClean="0"/>
              <a:t>βιτ</a:t>
            </a:r>
            <a:r>
              <a:rPr lang="el-GR" dirty="0" smtClean="0"/>
              <a:t>. Κ (</a:t>
            </a:r>
            <a:r>
              <a:rPr lang="el-GR" dirty="0" err="1" smtClean="0"/>
              <a:t>πρασινα</a:t>
            </a:r>
            <a:r>
              <a:rPr lang="el-GR" dirty="0" smtClean="0"/>
              <a:t> </a:t>
            </a:r>
            <a:r>
              <a:rPr lang="el-GR" dirty="0" err="1" smtClean="0"/>
              <a:t>φυλλωδη</a:t>
            </a:r>
            <a:r>
              <a:rPr lang="el-GR" dirty="0" smtClean="0"/>
              <a:t> λαχανικά)</a:t>
            </a:r>
            <a:r>
              <a:rPr lang="en-US" dirty="0" smtClean="0"/>
              <a:t>, C</a:t>
            </a:r>
            <a:r>
              <a:rPr lang="el-GR" dirty="0" smtClean="0"/>
              <a:t> (</a:t>
            </a:r>
            <a:r>
              <a:rPr lang="el-GR" dirty="0" err="1" smtClean="0"/>
              <a:t>οξινα</a:t>
            </a:r>
            <a:r>
              <a:rPr lang="el-GR" dirty="0" smtClean="0"/>
              <a:t> </a:t>
            </a:r>
            <a:r>
              <a:rPr lang="el-GR" dirty="0" err="1" smtClean="0"/>
              <a:t>φρουτα</a:t>
            </a:r>
            <a:r>
              <a:rPr lang="el-GR" dirty="0" smtClean="0"/>
              <a:t> πχ </a:t>
            </a:r>
            <a:r>
              <a:rPr lang="el-GR" dirty="0" err="1" smtClean="0"/>
              <a:t>εσπεριδοδειδ</a:t>
            </a:r>
            <a:r>
              <a:rPr lang="el-GR" dirty="0" err="1"/>
              <a:t>ή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Ε (ξηροί καρποί, ελιές, </a:t>
            </a:r>
            <a:r>
              <a:rPr lang="el-GR" dirty="0" err="1" smtClean="0"/>
              <a:t>ελαιόλαδο,μύρτιλλα</a:t>
            </a:r>
            <a:r>
              <a:rPr lang="el-GR" dirty="0" smtClean="0"/>
              <a:t> κ.α.)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ΟΥΣΙΕΣ ΑΣΥΜΒΑΤΕΣ ΜΕ ΤΗΝ ΑΝΕΠΑΡΚΕΙΑ ΤΟΥ ΕΝΖΥΜΟΥ</a:t>
            </a:r>
            <a:br>
              <a:rPr lang="el-GR" dirty="0" smtClean="0"/>
            </a:br>
            <a:r>
              <a:rPr lang="en-US" dirty="0" smtClean="0"/>
              <a:t>G6PD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1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518457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Μερική ή ολική υπολειτουργία Θυρεοειδούς αδένα</a:t>
            </a:r>
            <a:r>
              <a:rPr lang="el-GR" dirty="0"/>
              <a:t> </a:t>
            </a:r>
            <a:endParaRPr lang="en-US" dirty="0" smtClean="0"/>
          </a:p>
          <a:p>
            <a:r>
              <a:rPr lang="el-GR" u="sng" dirty="0" smtClean="0"/>
              <a:t>Μειωμένη παραγωγή ή έλλειψη ορμόνης  θυροξίνης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Απαραίτητη </a:t>
            </a:r>
            <a:r>
              <a:rPr lang="el-GR" dirty="0"/>
              <a:t>για τον </a:t>
            </a:r>
            <a:r>
              <a:rPr lang="el-GR" u="sng" dirty="0" smtClean="0"/>
              <a:t>μεταβολισμό και </a:t>
            </a:r>
            <a:r>
              <a:rPr lang="el-GR" u="sng" dirty="0"/>
              <a:t>την αύξηση. </a:t>
            </a:r>
            <a:endParaRPr lang="el-GR" u="sng" dirty="0" smtClean="0"/>
          </a:p>
          <a:p>
            <a:endParaRPr lang="el-GR" dirty="0" smtClean="0"/>
          </a:p>
          <a:p>
            <a:r>
              <a:rPr lang="el-GR" dirty="0" smtClean="0"/>
              <a:t>Αν δεν παράγεται επαρκής ποσότητα ή καθόλου </a:t>
            </a:r>
            <a:r>
              <a:rPr lang="el-GR" dirty="0"/>
              <a:t>θυροξίνη 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l-GR" b="1" dirty="0" smtClean="0"/>
              <a:t>Νωθρότητα, δυσκολία στη σίτιση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Δυσκοιλιότητα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Ίκτερος 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Διαταραχές στην αύξηση  </a:t>
            </a:r>
            <a:r>
              <a:rPr lang="el-GR" b="1" dirty="0"/>
              <a:t>και </a:t>
            </a:r>
            <a:endParaRPr lang="el-GR" b="1" dirty="0" smtClean="0"/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Διανοητική καθυστέρηση, μη αναστρέψιμη.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Συγγενής υποθυρεοειδισμός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el-GR" dirty="0" smtClean="0"/>
              <a:t>Γνώση των παθολογικών καταστάσεων που ανιχνεύονται μέσω του προληπτικού ελέγχου νεογνών</a:t>
            </a:r>
          </a:p>
          <a:p>
            <a:r>
              <a:rPr lang="el-GR" dirty="0" smtClean="0"/>
              <a:t>Κατανόηση της ανάγκης έγκαιρης διάγνωσης για τη πρόληψη της νόσου, για </a:t>
            </a:r>
            <a:r>
              <a:rPr lang="el-GR" dirty="0"/>
              <a:t>την υγεία </a:t>
            </a:r>
            <a:r>
              <a:rPr lang="el-GR" dirty="0" smtClean="0"/>
              <a:t>και </a:t>
            </a:r>
            <a:r>
              <a:rPr lang="el-GR" dirty="0"/>
              <a:t>τη ζωή </a:t>
            </a:r>
            <a:r>
              <a:rPr lang="el-GR" dirty="0" smtClean="0"/>
              <a:t>των νεογνών</a:t>
            </a:r>
          </a:p>
          <a:p>
            <a:r>
              <a:rPr lang="el-GR" dirty="0" smtClean="0"/>
              <a:t>Γνώση της σωστής διαδικασίας για τη λήψη και διατήρηση κάρτας </a:t>
            </a:r>
            <a:r>
              <a:rPr lang="en-US" dirty="0" err="1" smtClean="0"/>
              <a:t>Gurthie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ΜΑΘΗΣΙΑΚΟΙ ΣΤΟΧΟΙ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677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el-GR" dirty="0" smtClean="0"/>
              <a:t>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smtClean="0"/>
              <a:t>καθημερινά </a:t>
            </a:r>
            <a:r>
              <a:rPr lang="el-GR" u="sng" dirty="0"/>
              <a:t>χάπι</a:t>
            </a:r>
            <a:r>
              <a:rPr lang="el-GR" dirty="0"/>
              <a:t> </a:t>
            </a:r>
            <a:r>
              <a:rPr lang="el-GR" dirty="0" smtClean="0"/>
              <a:t>θυροξίνης (πρώτες 15 ημέρες ζωής)</a:t>
            </a:r>
          </a:p>
          <a:p>
            <a:pPr marL="274320" lvl="1"/>
            <a:r>
              <a:rPr lang="el-GR" u="sng" dirty="0" err="1"/>
              <a:t>Αυτοσωματικό</a:t>
            </a:r>
            <a:r>
              <a:rPr lang="el-GR" u="sng" dirty="0"/>
              <a:t> υπολειπόμενο </a:t>
            </a:r>
            <a:r>
              <a:rPr lang="el-GR" dirty="0"/>
              <a:t>χαρακτήρα</a:t>
            </a:r>
          </a:p>
          <a:p>
            <a:r>
              <a:rPr lang="el-GR" dirty="0" smtClean="0"/>
              <a:t>Η </a:t>
            </a:r>
            <a:r>
              <a:rPr lang="el-GR" dirty="0"/>
              <a:t>συχνότητα του συγγενή υποθυρεοειδισμού είναι </a:t>
            </a:r>
            <a:r>
              <a:rPr lang="el-GR" dirty="0" smtClean="0"/>
              <a:t>1:3000, </a:t>
            </a:r>
          </a:p>
          <a:p>
            <a:r>
              <a:rPr lang="el-GR" dirty="0" smtClean="0"/>
              <a:t>Ελλάδα: </a:t>
            </a:r>
            <a:r>
              <a:rPr lang="el-GR" dirty="0"/>
              <a:t>30 </a:t>
            </a:r>
            <a:r>
              <a:rPr lang="el-GR" dirty="0" smtClean="0"/>
              <a:t>παιδιά/έτος (συγγενή υποθυρεοειδισμό)</a:t>
            </a:r>
          </a:p>
          <a:p>
            <a:r>
              <a:rPr lang="el-GR" dirty="0" smtClean="0"/>
              <a:t>Αίτια: </a:t>
            </a:r>
          </a:p>
          <a:p>
            <a:pPr lvl="1"/>
            <a:r>
              <a:rPr lang="el-GR" dirty="0" smtClean="0"/>
              <a:t>20% κληρονομικής αιτιολογίας</a:t>
            </a:r>
          </a:p>
          <a:p>
            <a:pPr lvl="1"/>
            <a:r>
              <a:rPr lang="el-GR" dirty="0" smtClean="0"/>
              <a:t>80% αγνώστου αιτιολογίας μέχρι στιγμής</a:t>
            </a:r>
          </a:p>
          <a:p>
            <a:pPr lvl="1"/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Συγγενής υποθυρεοειδισμός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9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/>
          <a:lstStyle/>
          <a:p>
            <a:r>
              <a:rPr lang="el-GR" dirty="0" smtClean="0"/>
              <a:t>Αδυναμία μετατροπής της γαλακτόζης/λακτόζης </a:t>
            </a:r>
            <a:r>
              <a:rPr lang="el-GR" dirty="0" smtClean="0">
                <a:sym typeface="Wingdings" panose="05000000000000000000" pitchFamily="2" charset="2"/>
              </a:rPr>
              <a:t> γλυκόζη (διαταραχή ενός εκ των τριών ενζύμων που ενέχονται στην αντίδραση)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Εάν δεν διαγνωστεί τις πρώτες ημέρες ζωής προκαλεί: 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Καταρράκτη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Νοητική καθυστέρηση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Προβλήματα στείρωσης στα κορίτσια</a:t>
            </a: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Θάνατο από σηψαιμία 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Γαλακτοζαιμία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4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l-GR" dirty="0" smtClean="0"/>
              <a:t>Κληρονομείται: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err="1" smtClean="0"/>
              <a:t>Αυτοσωματικό</a:t>
            </a:r>
            <a:r>
              <a:rPr lang="el-GR" u="sng" dirty="0" smtClean="0"/>
              <a:t> υπολειπόμενο </a:t>
            </a:r>
            <a:r>
              <a:rPr lang="el-GR" dirty="0" smtClean="0"/>
              <a:t>χαρακτήρα</a:t>
            </a:r>
          </a:p>
          <a:p>
            <a:r>
              <a:rPr lang="el-GR" dirty="0" smtClean="0"/>
              <a:t>Συχνότητα 1:15.000 -50.000</a:t>
            </a:r>
          </a:p>
          <a:p>
            <a:r>
              <a:rPr lang="el-GR" dirty="0" smtClean="0"/>
              <a:t>Θεραπεία: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u="sng" dirty="0" smtClean="0">
                <a:sym typeface="Wingdings" panose="05000000000000000000" pitchFamily="2" charset="2"/>
              </a:rPr>
              <a:t>αποφυγή λήψης γάλακτος &amp; γαλακτοκομικών προϊόντων (εφ’ όρου ζωής)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Πιλοτική εφαρμογή: 1992-3</a:t>
            </a: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Λόγω έλλειψης κονδυλίων  Έναρξη πανελλαδικής εφαρμογής  2</a:t>
            </a:r>
            <a:r>
              <a:rPr lang="el-GR" baseline="30000" dirty="0" smtClean="0">
                <a:sym typeface="Wingdings" panose="05000000000000000000" pitchFamily="2" charset="2"/>
              </a:rPr>
              <a:t>ο</a:t>
            </a:r>
            <a:r>
              <a:rPr lang="el-GR" dirty="0" smtClean="0">
                <a:sym typeface="Wingdings" panose="05000000000000000000" pitchFamily="2" charset="2"/>
              </a:rPr>
              <a:t> εξάμηνο 2006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Γαλακτοζαιμία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3812645" cy="1152128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l-GR" sz="2400" b="1" dirty="0">
                <a:ea typeface="+mn-ea"/>
                <a:cs typeface="+mn-cs"/>
              </a:rPr>
              <a:t>ΕΥΧΑΡΙΣΤΩ  ΠΟΛΥ</a:t>
            </a:r>
            <a:br>
              <a:rPr lang="el-GR" sz="2400" b="1" dirty="0"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 flipH="1" flipV="1">
            <a:off x="9468544" y="5190505"/>
            <a:ext cx="781744" cy="382240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838200" y="1052736"/>
            <a:ext cx="3566160" cy="41044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952328" cy="24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512" y="6439645"/>
            <a:ext cx="8640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https://www.eppen.gr/wp-content/uploads/2020/11/%</a:t>
            </a:r>
            <a:r>
              <a:rPr lang="en-US" sz="600" dirty="0" smtClean="0"/>
              <a:t>CE%94%CE%B9%CE%B1%CE%B4%CE%B9%CE%BA%CE%B1%CF%83%CE%AF%CE%B1-%CE%91%CE%B9%CE%BC%CE%BF%CE%BB%CE%B7%CF%88%CE%AF%CE%B1%CF%82.pdf</a:t>
            </a:r>
            <a:endParaRPr lang="el-GR" sz="600" dirty="0"/>
          </a:p>
        </p:txBody>
      </p:sp>
    </p:spTree>
    <p:extLst>
      <p:ext uri="{BB962C8B-B14F-4D97-AF65-F5344CB8AC3E}">
        <p14:creationId xmlns:p14="http://schemas.microsoft.com/office/powerpoint/2010/main" val="2702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el-GR" dirty="0" smtClean="0"/>
              <a:t>Γνωρίζουν οι φοιτητές/</a:t>
            </a:r>
            <a:r>
              <a:rPr lang="el-GR" dirty="0" err="1" smtClean="0"/>
              <a:t>τριες</a:t>
            </a:r>
            <a:r>
              <a:rPr lang="el-GR" dirty="0" smtClean="0"/>
              <a:t> τις παθολογικές καταστάσεις </a:t>
            </a:r>
            <a:r>
              <a:rPr lang="el-GR" dirty="0"/>
              <a:t>που ανιχνεύονται μέσω του προληπτικού ελέγχου </a:t>
            </a:r>
            <a:r>
              <a:rPr lang="el-GR" dirty="0" smtClean="0"/>
              <a:t>νεογνών</a:t>
            </a:r>
          </a:p>
          <a:p>
            <a:r>
              <a:rPr lang="el-GR" dirty="0" smtClean="0"/>
              <a:t>Γνωρίζουν την ανάγκη της </a:t>
            </a:r>
            <a:r>
              <a:rPr lang="el-GR" dirty="0"/>
              <a:t>έγκαιρης διάγνωσης για τη πρόληψη της </a:t>
            </a:r>
            <a:r>
              <a:rPr lang="el-GR" dirty="0" smtClean="0"/>
              <a:t>νόσου και την πρόληψη των επιπτώσεων της στην υγεία </a:t>
            </a:r>
            <a:r>
              <a:rPr lang="el-GR" dirty="0"/>
              <a:t>και τη ζωή των νεογνών</a:t>
            </a:r>
          </a:p>
          <a:p>
            <a:r>
              <a:rPr lang="el-GR" dirty="0" smtClean="0"/>
              <a:t>Γνωρίζουν και εφαρμόζουν τη σωστή διαδικασία κατά τη λήψη και την ολοκλήρωση (διατήρηση, αποστολή) προληπτικού ελέγχου στο </a:t>
            </a:r>
            <a:r>
              <a:rPr lang="el-GR" dirty="0" err="1" smtClean="0"/>
              <a:t>Ινστιντούτο</a:t>
            </a:r>
            <a:r>
              <a:rPr lang="el-GR" dirty="0" smtClean="0"/>
              <a:t> Υγείας Παιδιού, Νοσοκομείο Παίδων «Αγία Σοφία»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ΜΑΘΗΣΙΑΚΑ ΑΠΟΤΕΛΕΣΜΑΤΑ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20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Υπουργείου Υγείας (χρηματοδότηση)</a:t>
            </a:r>
          </a:p>
          <a:p>
            <a:endParaRPr lang="el-GR" dirty="0" smtClean="0"/>
          </a:p>
          <a:p>
            <a:r>
              <a:rPr lang="el-GR" dirty="0" smtClean="0"/>
              <a:t>Δωρεάν για νεογνά</a:t>
            </a:r>
          </a:p>
          <a:p>
            <a:endParaRPr lang="el-GR" dirty="0" smtClean="0"/>
          </a:p>
          <a:p>
            <a:r>
              <a:rPr lang="el-GR" dirty="0"/>
              <a:t>Έναρξη 1974 πιλοτικά (μόνο </a:t>
            </a:r>
            <a:r>
              <a:rPr lang="el-GR" dirty="0" err="1" smtClean="0"/>
              <a:t>φαινυλοκετονουρία</a:t>
            </a:r>
            <a:r>
              <a:rPr lang="el-GR" dirty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Προληπτικός έλεγχος νεογνών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176"/>
            <a:ext cx="3086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52924"/>
              </p:ext>
            </p:extLst>
          </p:nvPr>
        </p:nvGraphicFramePr>
        <p:xfrm>
          <a:off x="539552" y="2348880"/>
          <a:ext cx="8280921" cy="408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62"/>
                <a:gridCol w="1643271"/>
                <a:gridCol w="2016224"/>
                <a:gridCol w="2376264"/>
              </a:tblGrid>
              <a:tr h="753202">
                <a:tc>
                  <a:txBody>
                    <a:bodyPr/>
                    <a:lstStyle/>
                    <a:p>
                      <a:r>
                        <a:rPr lang="el-GR" dirty="0" smtClean="0"/>
                        <a:t>Ελεγχόμενη κατάσταση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Έτος έναρξης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Μετρούμενη ουσία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Μέθοδος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Φαινυλοκετονουρία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(PKU)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Αμινοξύ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φαινυλαλανίνη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φθοριομετρική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smtClean="0"/>
                        <a:t>Έλλειψη ενζύμου</a:t>
                      </a:r>
                    </a:p>
                    <a:p>
                      <a:r>
                        <a:rPr lang="en-US" dirty="0" smtClean="0"/>
                        <a:t>G6PD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Ένζυμο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G6PD</a:t>
                      </a:r>
                      <a:endParaRPr kumimoji="0" lang="el-G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Φθοριομετρική</a:t>
                      </a:r>
                      <a:endParaRPr lang="el-GR" dirty="0"/>
                    </a:p>
                  </a:txBody>
                  <a:tcPr/>
                </a:tc>
              </a:tr>
              <a:tr h="1076003">
                <a:tc>
                  <a:txBody>
                    <a:bodyPr/>
                    <a:lstStyle/>
                    <a:p>
                      <a:r>
                        <a:rPr lang="el-GR" dirty="0" smtClean="0"/>
                        <a:t>Συγγενής υποθυρεοειδισμός (ΣΥ)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1979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Θυρεοειδοτρόπος</a:t>
                      </a:r>
                      <a:r>
                        <a:rPr lang="el-GR" dirty="0" smtClean="0"/>
                        <a:t> ορμόνη </a:t>
                      </a:r>
                      <a:r>
                        <a:rPr lang="en-US" dirty="0" smtClean="0"/>
                        <a:t>TSH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Ανοσοφθοριομετρική</a:t>
                      </a:r>
                      <a:endParaRPr lang="el-GR" dirty="0"/>
                    </a:p>
                  </a:txBody>
                  <a:tcPr/>
                </a:tc>
              </a:tr>
              <a:tr h="753202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Γαλακτοζαιμία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πιλοτικά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2006</a:t>
                      </a:r>
                    </a:p>
                    <a:p>
                      <a:r>
                        <a:rPr lang="el-GR" dirty="0" smtClean="0"/>
                        <a:t>1992-3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γαλακτόζη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Χρωματομετρική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Παθολογικές καταστάσεις ανιχνευτικού προγράμματος νεογνών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3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l-GR" dirty="0" smtClean="0"/>
              <a:t>Αντισηψία δέρματος – αφήνουμε να στεγνώσει στον αέρα</a:t>
            </a:r>
          </a:p>
          <a:p>
            <a:r>
              <a:rPr lang="el-GR" dirty="0"/>
              <a:t> Σκαριφισμό πτέρνας </a:t>
            </a:r>
            <a:r>
              <a:rPr lang="el-GR" dirty="0" smtClean="0"/>
              <a:t>νεογνών –σωστό σημείο-</a:t>
            </a:r>
          </a:p>
          <a:p>
            <a:r>
              <a:rPr lang="el-GR" dirty="0" smtClean="0"/>
              <a:t>Σωστή συμπλήρωση κάρτας με όλα τα απαραίτητα στοιχεία  </a:t>
            </a:r>
          </a:p>
          <a:p>
            <a:r>
              <a:rPr lang="el-GR" dirty="0" smtClean="0"/>
              <a:t>Σωστή λήψη (αποφυγή λάθους αποτελέσματος)</a:t>
            </a: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Τρόπος λήψης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48372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44367"/>
            <a:ext cx="2880320" cy="17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79"/>
            <a:ext cx="1619250" cy="25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4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l-GR" dirty="0" smtClean="0"/>
              <a:t>Σωστή φύλαξη κάρτας</a:t>
            </a:r>
          </a:p>
          <a:p>
            <a:r>
              <a:rPr lang="el-GR" dirty="0" smtClean="0"/>
              <a:t>Μέτρηση </a:t>
            </a:r>
            <a:r>
              <a:rPr lang="el-GR" dirty="0" smtClean="0"/>
              <a:t>σε αποξηραμένες </a:t>
            </a:r>
            <a:r>
              <a:rPr lang="el-GR" dirty="0"/>
              <a:t>σ</a:t>
            </a:r>
            <a:r>
              <a:rPr lang="el-GR" dirty="0" smtClean="0"/>
              <a:t>ταγόνες </a:t>
            </a:r>
            <a:r>
              <a:rPr lang="el-GR" dirty="0" smtClean="0"/>
              <a:t>αίματος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Τρόπος λήψης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09422"/>
            <a:ext cx="1800200" cy="266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8" y="4725144"/>
            <a:ext cx="3100344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5535"/>
            <a:ext cx="4103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355976" y="6161186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https://www.eppen.gr/wp-content/uploads/2020/11/%CE%94%CE%B9%CE%B1%CE%B4%CE%B9%CE%BA%CE%B1%CF%83%CE%AF%CE%B1-%CE%91%CE%B9%CE%BC%CE%BF%CE%BB%CE%B7%CF%88%CE%AF%CE%B1%CF%82.pdf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8337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-4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</a:t>
            </a:r>
          </a:p>
          <a:p>
            <a:endParaRPr lang="el-GR" smtClean="0"/>
          </a:p>
          <a:p>
            <a:r>
              <a:rPr lang="el-GR" smtClean="0"/>
              <a:t>Πρόωρα </a:t>
            </a:r>
            <a:r>
              <a:rPr lang="el-GR" dirty="0" smtClean="0"/>
              <a:t>&amp; άρρωστα νεογνά στη ΜΕΝΝ:</a:t>
            </a:r>
          </a:p>
          <a:p>
            <a:pPr lvl="1"/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&amp; 7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 (ανεξάρτητα διάρκειας κύησης, λήψης γάλακτος ή συνοδού παθολογίας)</a:t>
            </a:r>
          </a:p>
          <a:p>
            <a:pPr lvl="1"/>
            <a:r>
              <a:rPr lang="el-GR" dirty="0" smtClean="0"/>
              <a:t>1 εβδ αργότερα (14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 περίπου)</a:t>
            </a:r>
          </a:p>
          <a:p>
            <a:pPr lvl="1"/>
            <a:r>
              <a:rPr lang="el-GR" dirty="0" smtClean="0"/>
              <a:t>Πριν την έξοδο από τη ΜΕΝΝ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63688" y="338328"/>
            <a:ext cx="4536504" cy="1252728"/>
          </a:xfrm>
        </p:spPr>
        <p:txBody>
          <a:bodyPr/>
          <a:lstStyle/>
          <a:p>
            <a:r>
              <a:rPr lang="el-GR" dirty="0" smtClean="0"/>
              <a:t>Χρόνος λήψης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9" y="54868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3" cy="44973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ΑΙΤΙΑ: ανεπάρκεια ηπατικού ενζύμου, </a:t>
            </a:r>
            <a:r>
              <a:rPr lang="el-GR" dirty="0" err="1" smtClean="0"/>
              <a:t>υδροξυλάση</a:t>
            </a:r>
            <a:r>
              <a:rPr lang="el-GR" dirty="0" smtClean="0"/>
              <a:t> </a:t>
            </a:r>
            <a:r>
              <a:rPr lang="el-GR" dirty="0" err="1" smtClean="0"/>
              <a:t>φαινυλαλανίνης</a:t>
            </a:r>
            <a:r>
              <a:rPr lang="el-GR" dirty="0" smtClean="0"/>
              <a:t>,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C00000"/>
                </a:solidFill>
              </a:rPr>
              <a:t>αδυναμία μεταβολισμού </a:t>
            </a:r>
            <a:r>
              <a:rPr lang="el-GR" dirty="0" err="1" smtClean="0"/>
              <a:t>αμινοξέος</a:t>
            </a:r>
            <a:r>
              <a:rPr lang="el-GR" dirty="0" smtClean="0"/>
              <a:t> </a:t>
            </a:r>
            <a:r>
              <a:rPr lang="el-GR" dirty="0" err="1" smtClean="0"/>
              <a:t>φαινυλαλανίνης</a:t>
            </a:r>
            <a:r>
              <a:rPr lang="el-GR" dirty="0" smtClean="0"/>
              <a:t> σε </a:t>
            </a:r>
            <a:r>
              <a:rPr lang="el-GR" dirty="0" err="1" smtClean="0"/>
              <a:t>τυροσίνη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συγκέντρωση στο αίμα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  <a:sym typeface="Wingdings" panose="05000000000000000000" pitchFamily="2" charset="2"/>
              </a:rPr>
              <a:t>τοξική για εγκέφαλο 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</a:p>
          <a:p>
            <a:pPr lvl="1"/>
            <a:endParaRPr lang="el-GR" dirty="0" smtClean="0">
              <a:solidFill>
                <a:srgbClr val="C00000"/>
              </a:solidFill>
            </a:endParaRPr>
          </a:p>
          <a:p>
            <a:r>
              <a:rPr lang="el-GR" dirty="0" smtClean="0"/>
              <a:t>Μη 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αρκετά </a:t>
            </a:r>
            <a:r>
              <a:rPr lang="el-GR" dirty="0"/>
              <a:t>προβλήματα, </a:t>
            </a:r>
            <a:r>
              <a:rPr lang="el-GR" dirty="0" smtClean="0"/>
              <a:t> κύριο </a:t>
            </a:r>
            <a:r>
              <a:rPr lang="el-GR" dirty="0"/>
              <a:t>πρόβλημα τη </a:t>
            </a:r>
            <a:r>
              <a:rPr lang="el-GR" b="1" dirty="0">
                <a:solidFill>
                  <a:srgbClr val="C00000"/>
                </a:solidFill>
              </a:rPr>
              <a:t>νοητική υστέρηση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Έγκαιρη διάγνωση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ακολουθεί </a:t>
            </a:r>
            <a:r>
              <a:rPr lang="el-GR" dirty="0">
                <a:solidFill>
                  <a:srgbClr val="C00000"/>
                </a:solidFill>
              </a:rPr>
              <a:t>ειδική δίαιτα, χαμηλή σε </a:t>
            </a:r>
            <a:r>
              <a:rPr lang="el-GR" dirty="0" err="1">
                <a:solidFill>
                  <a:srgbClr val="C00000"/>
                </a:solidFill>
              </a:rPr>
              <a:t>φαινυλαλανίνη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φυσιολογική </a:t>
            </a:r>
            <a:r>
              <a:rPr lang="el-GR" dirty="0"/>
              <a:t>ζωή χωρίς προβλήματα.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Φαινυλοκετονουρία</a:t>
            </a:r>
            <a:endParaRPr lang="el-GR" dirty="0"/>
          </a:p>
        </p:txBody>
      </p:sp>
      <p:sp>
        <p:nvSpPr>
          <p:cNvPr id="4" name="Βέλος προς τα κάτω 3"/>
          <p:cNvSpPr/>
          <p:nvPr/>
        </p:nvSpPr>
        <p:spPr>
          <a:xfrm rot="10800000">
            <a:off x="971600" y="3311869"/>
            <a:ext cx="108011" cy="28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856</Words>
  <Application>Microsoft Office PowerPoint</Application>
  <PresentationFormat>Προβολή στην οθόνη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15</vt:i4>
      </vt:variant>
      <vt:variant>
        <vt:lpstr>Τίτλοι διαφανειών</vt:lpstr>
      </vt:variant>
      <vt:variant>
        <vt:i4>23</vt:i4>
      </vt:variant>
    </vt:vector>
  </HeadingPairs>
  <TitlesOfParts>
    <vt:vector size="38" baseType="lpstr">
      <vt:lpstr>Θέμα του Office</vt:lpstr>
      <vt:lpstr>Κυματομορφή</vt:lpstr>
      <vt:lpstr>1_Κυματομορφή</vt:lpstr>
      <vt:lpstr>2_Κυματομορφή</vt:lpstr>
      <vt:lpstr>3_Κυματομορφή</vt:lpstr>
      <vt:lpstr>4_Κυματομορφή</vt:lpstr>
      <vt:lpstr>5_Κυματομορφή</vt:lpstr>
      <vt:lpstr>6_Κυματομορφή</vt:lpstr>
      <vt:lpstr>7_Κυματομορφή</vt:lpstr>
      <vt:lpstr>8_Κυματομορφή</vt:lpstr>
      <vt:lpstr>9_Κυματομορφή</vt:lpstr>
      <vt:lpstr>10_Κυματομορφή</vt:lpstr>
      <vt:lpstr>11_Κυματομορφή</vt:lpstr>
      <vt:lpstr>12_Κυματομορφή</vt:lpstr>
      <vt:lpstr>13_Κυματομορφή</vt:lpstr>
      <vt:lpstr>ΠΡΟΛΗΠΤΙΚΟΣ ΕΛΕΓΧΟΣ ΝΕΟΓΝΩΝ Κάρτα Guthrie -Στιπόχαρτο-</vt:lpstr>
      <vt:lpstr>ΜΑΘΗΣΙΑΚΟΙ ΣΤΟΧΟΙ</vt:lpstr>
      <vt:lpstr>ΜΑΘΗΣΙΑΚΑ ΑΠΟΤΕΛΕΣΜΑΤΑ</vt:lpstr>
      <vt:lpstr>Προληπτικός έλεγχος νεογνών</vt:lpstr>
      <vt:lpstr>Παθολογικές καταστάσεις ανιχνευτικού προγράμματος νεογνών</vt:lpstr>
      <vt:lpstr>Τρόπος λήψης</vt:lpstr>
      <vt:lpstr>Τρόπος λήψης</vt:lpstr>
      <vt:lpstr>Χρόνος λήψης</vt:lpstr>
      <vt:lpstr>Φαινυλοκετονουρία</vt:lpstr>
      <vt:lpstr>Παρουσίαση του PowerPoint</vt:lpstr>
      <vt:lpstr>Παρουσίαση του PowerPoint</vt:lpstr>
      <vt:lpstr>Φαινυλοκετονουρία</vt:lpstr>
      <vt:lpstr>Φαινυλοκετονουρία</vt:lpstr>
      <vt:lpstr>Φαινυλοκετονουρία</vt:lpstr>
      <vt:lpstr> Έλλειψη του ενζύμου G-6-PD (γλυκόζο – 6 – φωσφορική αφυδρογονάση)  </vt:lpstr>
      <vt:lpstr> Έλλειψη του ενζύμου G-6-PD (γλυκόζο – 6 – φωσφορική αφυδρογονάση) </vt:lpstr>
      <vt:lpstr>Έλλειψη του ενζύμου G-6-PD (γλυκόζο – 6 – φωσφορική αφυδρογονάση) </vt:lpstr>
      <vt:lpstr>ΟΥΣΙΕΣ ΑΣΥΜΒΑΤΕΣ ΜΕ ΤΗΝ ΑΝΕΠΑΡΚΕΙΑ ΤΟΥ ΕΝΖΥΜΟΥ G6PD</vt:lpstr>
      <vt:lpstr>Συγγενής υποθυρεοειδισμός</vt:lpstr>
      <vt:lpstr>Συγγενής υποθυρεοειδισμός</vt:lpstr>
      <vt:lpstr>Γαλακτοζαιμία </vt:lpstr>
      <vt:lpstr>Γαλακτοζαιμία </vt:lpstr>
      <vt:lpstr>ΕΥΧΑΡΙΣΤΩ  ΠΟΛΥ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ΠΡΟΛΗΠΤΙΚΟΣ ΕΛΕΓΧΟΣ ΝΕΟΓΝΩΝ -ΣΤΙΠΟΧΑΡΤΟ-</dc:title>
  <dc:creator>Christina</dc:creator>
  <cp:lastModifiedBy>user</cp:lastModifiedBy>
  <cp:revision>25</cp:revision>
  <dcterms:created xsi:type="dcterms:W3CDTF">2016-11-21T12:34:14Z</dcterms:created>
  <dcterms:modified xsi:type="dcterms:W3CDTF">2023-03-12T11:59:47Z</dcterms:modified>
</cp:coreProperties>
</file>