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77" r:id="rId4"/>
    <p:sldId id="278" r:id="rId5"/>
    <p:sldId id="279" r:id="rId6"/>
    <p:sldId id="267" r:id="rId7"/>
    <p:sldId id="257" r:id="rId8"/>
    <p:sldId id="270" r:id="rId9"/>
    <p:sldId id="258" r:id="rId10"/>
    <p:sldId id="259" r:id="rId11"/>
    <p:sldId id="268" r:id="rId12"/>
    <p:sldId id="271" r:id="rId13"/>
    <p:sldId id="273" r:id="rId14"/>
    <p:sldId id="272" r:id="rId15"/>
    <p:sldId id="276" r:id="rId16"/>
    <p:sldId id="264" r:id="rId17"/>
    <p:sldId id="265" r:id="rId18"/>
    <p:sldId id="266" r:id="rId19"/>
    <p:sldId id="269" r:id="rId20"/>
    <p:sldId id="282" r:id="rId21"/>
    <p:sldId id="281" r:id="rId2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τρίγωνο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Τίτλο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7" name="Υπότιτλο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grpSp>
        <p:nvGrpSpPr>
          <p:cNvPr id="2" name="Ομάδα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Ελεύθερη σχεδίαση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Ελεύθερη σχεδίαση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Ελεύθερη σχεδίαση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Ευθεία γραμμή σύνδεσης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Θέση ημερομηνίας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2853615-BFDE-46DE-814C-47EC6EF6D371}" type="datetimeFigureOut">
              <a:rPr lang="el-GR" smtClean="0"/>
              <a:t>12/5/2019</a:t>
            </a:fld>
            <a:endParaRPr lang="el-GR"/>
          </a:p>
        </p:txBody>
      </p:sp>
      <p:sp>
        <p:nvSpPr>
          <p:cNvPr id="19" name="Θέση υποσέλιδου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7" name="Θέση αριθμού διαφάνειας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853615-BFDE-46DE-814C-47EC6EF6D371}" type="datetimeFigureOut">
              <a:rPr lang="el-GR" smtClean="0"/>
              <a:t>12/5/2019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853615-BFDE-46DE-814C-47EC6EF6D371}" type="datetimeFigureOut">
              <a:rPr lang="el-GR" smtClean="0"/>
              <a:t>12/5/2019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τρίγωνο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Τίτλο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7" name="Υπότιτλο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grpSp>
        <p:nvGrpSpPr>
          <p:cNvPr id="2" name="Ομάδα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Ελεύθερη σχεδίαση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Ελεύθερη σχεδίαση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Ελεύθερη σχεδίαση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Ευθεία γραμμή σύνδεσης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Θέση ημερομηνίας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2853615-BFDE-46DE-814C-47EC6EF6D371}" type="datetimeFigureOut">
              <a:rPr lang="el-GR" smtClean="0"/>
              <a:pPr/>
              <a:t>12/5/2019</a:t>
            </a:fld>
            <a:endParaRPr lang="el-GR"/>
          </a:p>
        </p:txBody>
      </p:sp>
      <p:sp>
        <p:nvSpPr>
          <p:cNvPr id="19" name="Θέση υποσέλιδου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l-GR">
              <a:solidFill>
                <a:srgbClr val="D16349">
                  <a:tint val="20000"/>
                </a:srgbClr>
              </a:solidFill>
            </a:endParaRPr>
          </a:p>
        </p:txBody>
      </p:sp>
      <p:sp>
        <p:nvSpPr>
          <p:cNvPr id="27" name="Θέση αριθμού διαφάνειας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F53439-851E-44AD-84B1-B6BFC3D0C74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78148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853615-BFDE-46DE-814C-47EC6EF6D371}" type="datetimeFigureOut">
              <a:rPr lang="el-GR" smtClean="0">
                <a:solidFill>
                  <a:prstClr val="black"/>
                </a:solidFill>
              </a:rPr>
              <a:pPr/>
              <a:t>12/5/2019</a:t>
            </a:fld>
            <a:endParaRPr lang="el-GR">
              <a:solidFill>
                <a:prstClr val="black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>
              <a:solidFill>
                <a:prstClr val="black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F53439-851E-44AD-84B1-B6BFC3D0C743}" type="slidenum">
              <a:rPr lang="el-GR" smtClean="0">
                <a:solidFill>
                  <a:prstClr val="black"/>
                </a:solidFill>
              </a:rPr>
              <a:pPr/>
              <a:t>‹#›</a:t>
            </a:fld>
            <a:endParaRPr lang="el-GR">
              <a:solidFill>
                <a:prstClr val="black"/>
              </a:solidFill>
            </a:endParaRPr>
          </a:p>
        </p:txBody>
      </p:sp>
      <p:sp>
        <p:nvSpPr>
          <p:cNvPr id="7" name="Τίτλο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692071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853615-BFDE-46DE-814C-47EC6EF6D371}" type="datetimeFigureOut">
              <a:rPr lang="el-GR" smtClean="0">
                <a:solidFill>
                  <a:prstClr val="white"/>
                </a:solidFill>
              </a:rPr>
              <a:pPr/>
              <a:t>12/5/2019</a:t>
            </a:fld>
            <a:endParaRPr lang="el-GR">
              <a:solidFill>
                <a:prstClr val="white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>
              <a:solidFill>
                <a:prstClr val="white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F53439-851E-44AD-84B1-B6BFC3D0C743}" type="slidenum">
              <a:rPr lang="el-GR" smtClean="0">
                <a:solidFill>
                  <a:prstClr val="white"/>
                </a:solidFill>
              </a:rPr>
              <a:pPr/>
              <a:t>‹#›</a:t>
            </a:fld>
            <a:endParaRPr lang="el-GR">
              <a:solidFill>
                <a:prstClr val="white"/>
              </a:solidFill>
            </a:endParaRPr>
          </a:p>
        </p:txBody>
      </p:sp>
      <p:sp>
        <p:nvSpPr>
          <p:cNvPr id="7" name="Διάσημα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Διάσημα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8893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853615-BFDE-46DE-814C-47EC6EF6D371}" type="datetimeFigureOut">
              <a:rPr lang="el-GR" smtClean="0">
                <a:solidFill>
                  <a:prstClr val="white"/>
                </a:solidFill>
              </a:rPr>
              <a:pPr/>
              <a:t>12/5/2019</a:t>
            </a:fld>
            <a:endParaRPr lang="el-GR">
              <a:solidFill>
                <a:prstClr val="white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>
              <a:solidFill>
                <a:prstClr val="white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F53439-851E-44AD-84B1-B6BFC3D0C743}" type="slidenum">
              <a:rPr lang="el-GR" smtClean="0">
                <a:solidFill>
                  <a:prstClr val="white"/>
                </a:solidFill>
              </a:rPr>
              <a:pPr/>
              <a:t>‹#›</a:t>
            </a:fld>
            <a:endParaRPr lang="el-GR">
              <a:solidFill>
                <a:prstClr val="white"/>
              </a:solidFill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172485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853615-BFDE-46DE-814C-47EC6EF6D371}" type="datetimeFigureOut">
              <a:rPr lang="el-GR" smtClean="0">
                <a:solidFill>
                  <a:prstClr val="black"/>
                </a:solidFill>
              </a:rPr>
              <a:pPr/>
              <a:t>12/5/2019</a:t>
            </a:fld>
            <a:endParaRPr lang="el-GR">
              <a:solidFill>
                <a:prstClr val="black"/>
              </a:solidFill>
            </a:endParaRPr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>
              <a:solidFill>
                <a:prstClr val="black"/>
              </a:solidFill>
            </a:endParaRPr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F53439-851E-44AD-84B1-B6BFC3D0C743}" type="slidenum">
              <a:rPr lang="el-GR" smtClean="0">
                <a:solidFill>
                  <a:prstClr val="black"/>
                </a:solidFill>
              </a:rPr>
              <a:pPr/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1652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853615-BFDE-46DE-814C-47EC6EF6D371}" type="datetimeFigureOut">
              <a:rPr lang="el-GR" smtClean="0">
                <a:solidFill>
                  <a:prstClr val="white"/>
                </a:solidFill>
              </a:rPr>
              <a:pPr/>
              <a:t>12/5/2019</a:t>
            </a:fld>
            <a:endParaRPr lang="el-GR">
              <a:solidFill>
                <a:prstClr val="white"/>
              </a:solidFill>
            </a:endParaRP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>
              <a:solidFill>
                <a:prstClr val="white"/>
              </a:solidFill>
            </a:endParaRP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F53439-851E-44AD-84B1-B6BFC3D0C743}" type="slidenum">
              <a:rPr lang="el-GR" smtClean="0">
                <a:solidFill>
                  <a:prstClr val="white"/>
                </a:solidFill>
              </a:rPr>
              <a:pPr/>
              <a:t>‹#›</a:t>
            </a:fld>
            <a:endParaRPr lang="el-GR">
              <a:solidFill>
                <a:prstClr val="white"/>
              </a:solidFill>
            </a:endParaRPr>
          </a:p>
        </p:txBody>
      </p:sp>
      <p:sp>
        <p:nvSpPr>
          <p:cNvPr id="6" name="Τίτλο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886939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853615-BFDE-46DE-814C-47EC6EF6D371}" type="datetimeFigureOut">
              <a:rPr lang="el-GR" smtClean="0">
                <a:solidFill>
                  <a:prstClr val="black"/>
                </a:solidFill>
              </a:rPr>
              <a:pPr/>
              <a:t>12/5/2019</a:t>
            </a:fld>
            <a:endParaRPr lang="el-GR">
              <a:solidFill>
                <a:prstClr val="black"/>
              </a:solidFill>
            </a:endParaRP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>
              <a:solidFill>
                <a:prstClr val="black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F53439-851E-44AD-84B1-B6BFC3D0C743}" type="slidenum">
              <a:rPr lang="el-GR" smtClean="0">
                <a:solidFill>
                  <a:prstClr val="black"/>
                </a:solidFill>
              </a:rPr>
              <a:pPr/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1468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2853615-BFDE-46DE-814C-47EC6EF6D371}" type="datetimeFigureOut">
              <a:rPr lang="el-GR" smtClean="0">
                <a:solidFill>
                  <a:prstClr val="black"/>
                </a:solidFill>
              </a:rPr>
              <a:pPr/>
              <a:t>12/5/2019</a:t>
            </a:fld>
            <a:endParaRPr lang="el-GR">
              <a:solidFill>
                <a:prstClr val="black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>
              <a:solidFill>
                <a:prstClr val="black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F53439-851E-44AD-84B1-B6BFC3D0C743}" type="slidenum">
              <a:rPr lang="el-GR" smtClean="0">
                <a:solidFill>
                  <a:prstClr val="black"/>
                </a:solidFill>
              </a:rPr>
              <a:pPr/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7172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853615-BFDE-46DE-814C-47EC6EF6D371}" type="datetimeFigureOut">
              <a:rPr lang="el-GR" smtClean="0"/>
              <a:t>12/5/2019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7" name="Τίτλο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2853615-BFDE-46DE-814C-47EC6EF6D371}" type="datetimeFigureOut">
              <a:rPr lang="el-GR" smtClean="0">
                <a:solidFill>
                  <a:prstClr val="white"/>
                </a:solidFill>
              </a:rPr>
              <a:pPr/>
              <a:t>12/5/2019</a:t>
            </a:fld>
            <a:endParaRPr lang="el-GR">
              <a:solidFill>
                <a:prstClr val="white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l-GR">
              <a:solidFill>
                <a:prstClr val="white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DF53439-851E-44AD-84B1-B6BFC3D0C743}" type="slidenum">
              <a:rPr lang="el-GR" smtClean="0">
                <a:solidFill>
                  <a:prstClr val="white"/>
                </a:solidFill>
              </a:rPr>
              <a:pPr/>
              <a:t>‹#›</a:t>
            </a:fld>
            <a:endParaRPr lang="el-GR">
              <a:solidFill>
                <a:prstClr val="white"/>
              </a:solidFill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8" name="Ελεύθερη σχεδίαση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Ελεύθερη σχεδίαση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Ορθογώνιο τρίγωνο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Ευθεία γραμμή σύνδεσης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Διάσημα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Διάσημα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6870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853615-BFDE-46DE-814C-47EC6EF6D371}" type="datetimeFigureOut">
              <a:rPr lang="el-GR" smtClean="0">
                <a:solidFill>
                  <a:prstClr val="black"/>
                </a:solidFill>
              </a:rPr>
              <a:pPr/>
              <a:t>12/5/2019</a:t>
            </a:fld>
            <a:endParaRPr lang="el-GR">
              <a:solidFill>
                <a:prstClr val="black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>
              <a:solidFill>
                <a:prstClr val="black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F53439-851E-44AD-84B1-B6BFC3D0C743}" type="slidenum">
              <a:rPr lang="el-GR" smtClean="0">
                <a:solidFill>
                  <a:prstClr val="black"/>
                </a:solidFill>
              </a:rPr>
              <a:pPr/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2949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853615-BFDE-46DE-814C-47EC6EF6D371}" type="datetimeFigureOut">
              <a:rPr lang="el-GR" smtClean="0">
                <a:solidFill>
                  <a:prstClr val="black"/>
                </a:solidFill>
              </a:rPr>
              <a:pPr/>
              <a:t>12/5/2019</a:t>
            </a:fld>
            <a:endParaRPr lang="el-GR">
              <a:solidFill>
                <a:prstClr val="black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>
              <a:solidFill>
                <a:prstClr val="black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F53439-851E-44AD-84B1-B6BFC3D0C743}" type="slidenum">
              <a:rPr lang="el-GR" smtClean="0">
                <a:solidFill>
                  <a:prstClr val="black"/>
                </a:solidFill>
              </a:rPr>
              <a:pPr/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031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853615-BFDE-46DE-814C-47EC6EF6D371}" type="datetimeFigureOut">
              <a:rPr lang="el-GR" smtClean="0"/>
              <a:t>12/5/2019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7" name="Διάσημα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Διάσημα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853615-BFDE-46DE-814C-47EC6EF6D371}" type="datetimeFigureOut">
              <a:rPr lang="el-GR" smtClean="0"/>
              <a:t>12/5/2019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8" name="Τίτλο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853615-BFDE-46DE-814C-47EC6EF6D371}" type="datetimeFigureOut">
              <a:rPr lang="el-GR" smtClean="0"/>
              <a:t>12/5/2019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853615-BFDE-46DE-814C-47EC6EF6D371}" type="datetimeFigureOut">
              <a:rPr lang="el-GR" smtClean="0"/>
              <a:t>12/5/2019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6" name="Τίτλο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853615-BFDE-46DE-814C-47EC6EF6D371}" type="datetimeFigureOut">
              <a:rPr lang="el-GR" smtClean="0"/>
              <a:t>12/5/2019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2853615-BFDE-46DE-814C-47EC6EF6D371}" type="datetimeFigureOut">
              <a:rPr lang="el-GR" smtClean="0"/>
              <a:t>12/5/2019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2853615-BFDE-46DE-814C-47EC6EF6D371}" type="datetimeFigureOut">
              <a:rPr lang="el-GR" smtClean="0"/>
              <a:t>12/5/2019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8" name="Ελεύθερη σχεδίαση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Ελεύθερη σχεδίαση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Ορθογώνιο τρίγωνο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Ευθεία γραμμή σύνδεσης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Διάσημα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Διάσημα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Ελεύθερη σχεδίαση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Ελεύθερη σχεδίαση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Ορθογώνιο τρίγωνο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Ευθεία γραμμή σύνδεσης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Θέση τίτλου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Θέση κειμένου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Θέση ημερομηνίας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2853615-BFDE-46DE-814C-47EC6EF6D371}" type="datetimeFigureOut">
              <a:rPr lang="el-GR" smtClean="0"/>
              <a:t>12/5/2019</a:t>
            </a:fld>
            <a:endParaRPr lang="el-GR"/>
          </a:p>
        </p:txBody>
      </p:sp>
      <p:sp>
        <p:nvSpPr>
          <p:cNvPr id="22" name="Θέση υποσέλιδου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8" name="Θέση αριθμού διαφάνειας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Ελεύθερη σχεδίαση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Ελεύθερη σχεδίαση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Ορθογώνιο τρίγωνο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Ευθεία γραμμή σύνδεσης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Θέση τίτλου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Θέση κειμένου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Θέση ημερομηνίας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2853615-BFDE-46DE-814C-47EC6EF6D371}" type="datetimeFigureOut">
              <a:rPr lang="el-GR" smtClean="0">
                <a:solidFill>
                  <a:prstClr val="black"/>
                </a:solidFill>
              </a:rPr>
              <a:pPr/>
              <a:t>12/5/2019</a:t>
            </a:fld>
            <a:endParaRPr lang="el-GR">
              <a:solidFill>
                <a:prstClr val="black"/>
              </a:solidFill>
            </a:endParaRPr>
          </a:p>
        </p:txBody>
      </p:sp>
      <p:sp>
        <p:nvSpPr>
          <p:cNvPr id="22" name="Θέση υποσέλιδου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l-GR">
              <a:solidFill>
                <a:prstClr val="black"/>
              </a:solidFill>
            </a:endParaRPr>
          </a:p>
        </p:txBody>
      </p:sp>
      <p:sp>
        <p:nvSpPr>
          <p:cNvPr id="18" name="Θέση αριθμού διαφάνειας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DF53439-851E-44AD-84B1-B6BFC3D0C743}" type="slidenum">
              <a:rPr lang="el-GR" smtClean="0">
                <a:solidFill>
                  <a:prstClr val="black"/>
                </a:solidFill>
              </a:rPr>
              <a:pPr/>
              <a:t>‹#›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14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IRy3kaxoKY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G0oPnF3IqK4" TargetMode="External"/><Relationship Id="rId4" Type="http://schemas.openxmlformats.org/officeDocument/2006/relationships/hyperlink" Target="https://www.youtube.com/watch?v=Yb9PCp95CN8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ΚΕΝΤΡΙΚΟΣ ΚΑΘΕΤΗΡΑΣ</a:t>
            </a:r>
            <a:br>
              <a:rPr lang="el-GR" dirty="0" smtClean="0"/>
            </a:br>
            <a:r>
              <a:rPr lang="el-GR" dirty="0" smtClean="0"/>
              <a:t>ΟΜΦΑΛΙΚΟΣ ΚΑΘΕΤΗΡΑΣ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Δρ ΧΡΙΣΤΙΝΑ ΝΑΝΟΥ</a:t>
            </a:r>
          </a:p>
          <a:p>
            <a:r>
              <a:rPr lang="el-GR" dirty="0" smtClean="0"/>
              <a:t>Επίκουρη Καθηγήτρια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6333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Γάντια (</a:t>
            </a:r>
            <a:r>
              <a:rPr lang="el-GR" dirty="0" err="1" smtClean="0"/>
              <a:t>μιάς</a:t>
            </a:r>
            <a:r>
              <a:rPr lang="el-GR" dirty="0" smtClean="0"/>
              <a:t> χρήσεως &amp; αποστειρωμένα)</a:t>
            </a:r>
          </a:p>
          <a:p>
            <a:r>
              <a:rPr lang="el-GR" dirty="0" smtClean="0"/>
              <a:t>Ομφαλικός καθετήρας:</a:t>
            </a:r>
          </a:p>
          <a:p>
            <a:pPr lvl="1"/>
            <a:r>
              <a:rPr lang="el-GR" dirty="0" smtClean="0"/>
              <a:t>ΒΣ &lt; 1500 γρ </a:t>
            </a:r>
            <a:r>
              <a:rPr lang="el-GR" dirty="0" smtClean="0">
                <a:sym typeface="Wingdings" panose="05000000000000000000" pitchFamily="2" charset="2"/>
              </a:rPr>
              <a:t> 3,5</a:t>
            </a:r>
            <a:r>
              <a:rPr lang="en-US" dirty="0" smtClean="0">
                <a:sym typeface="Wingdings" panose="05000000000000000000" pitchFamily="2" charset="2"/>
              </a:rPr>
              <a:t> F</a:t>
            </a:r>
            <a:endParaRPr lang="el-GR" dirty="0" smtClean="0">
              <a:sym typeface="Wingdings" panose="05000000000000000000" pitchFamily="2" charset="2"/>
            </a:endParaRPr>
          </a:p>
          <a:p>
            <a:pPr lvl="1"/>
            <a:r>
              <a:rPr lang="el-GR" dirty="0" smtClean="0">
                <a:sym typeface="Wingdings" panose="05000000000000000000" pitchFamily="2" charset="2"/>
              </a:rPr>
              <a:t>ΒΣ  &gt;= 1500 γρ  5 </a:t>
            </a:r>
            <a:r>
              <a:rPr lang="en-US" dirty="0" smtClean="0">
                <a:sym typeface="Wingdings" panose="05000000000000000000" pitchFamily="2" charset="2"/>
              </a:rPr>
              <a:t>F</a:t>
            </a:r>
            <a:endParaRPr lang="el-GR" dirty="0"/>
          </a:p>
          <a:p>
            <a:r>
              <a:rPr lang="el-GR" dirty="0" err="1" smtClean="0"/>
              <a:t>Σέτ</a:t>
            </a:r>
            <a:r>
              <a:rPr lang="el-GR" dirty="0" smtClean="0"/>
              <a:t> έγχυσης αποστειρωμένο &amp; υγρά για </a:t>
            </a:r>
            <a:r>
              <a:rPr lang="en-US" dirty="0" smtClean="0"/>
              <a:t>IV</a:t>
            </a:r>
            <a:r>
              <a:rPr lang="el-GR" dirty="0" smtClean="0"/>
              <a:t> (σύστημα μικροσταγόνων εάν διατίθεται)</a:t>
            </a:r>
          </a:p>
          <a:p>
            <a:r>
              <a:rPr lang="el-GR" dirty="0" smtClean="0"/>
              <a:t>Σύριγγα 5 ή 10</a:t>
            </a:r>
            <a:r>
              <a:rPr lang="en-US" dirty="0" smtClean="0"/>
              <a:t> ml</a:t>
            </a:r>
            <a:endParaRPr lang="el-GR" dirty="0" smtClean="0"/>
          </a:p>
          <a:p>
            <a:r>
              <a:rPr lang="el-GR" dirty="0" smtClean="0"/>
              <a:t>Γάζα ή τολύπια με αντισηπτικό διάλυμα</a:t>
            </a:r>
          </a:p>
          <a:p>
            <a:r>
              <a:rPr lang="el-GR" dirty="0" smtClean="0"/>
              <a:t>Αποστειρωμένα τετράγωνα</a:t>
            </a:r>
          </a:p>
          <a:p>
            <a:r>
              <a:rPr lang="el-GR" dirty="0" smtClean="0"/>
              <a:t>Αποστειρωμένο νυστέρι/μαχαιρίδιο</a:t>
            </a:r>
          </a:p>
          <a:p>
            <a:r>
              <a:rPr lang="el-GR" dirty="0" smtClean="0"/>
              <a:t>Ράμμα περίδεσης – συρραφής για έλεγχο αιμορραγίας</a:t>
            </a:r>
          </a:p>
          <a:p>
            <a:r>
              <a:rPr lang="el-GR" dirty="0" smtClean="0"/>
              <a:t>Λαβίδες αποστειρωμένες</a:t>
            </a:r>
          </a:p>
          <a:p>
            <a:r>
              <a:rPr lang="el-GR" dirty="0" smtClean="0"/>
              <a:t>Ράμμα συρραφής</a:t>
            </a:r>
          </a:p>
          <a:p>
            <a:r>
              <a:rPr lang="el-GR" dirty="0" smtClean="0"/>
              <a:t>Αυτοκόλλητη ταινία ή λεπτή χάρτινη ταινία (σταθεροποίησης καθετήρα)</a:t>
            </a:r>
          </a:p>
          <a:p>
            <a:endParaRPr lang="el-GR" dirty="0"/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ΥΛΙΚΑ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8169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16024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Συγκεντρώστε τα υλικά &amp; απαραίτητο εξοπλισμό</a:t>
            </a:r>
          </a:p>
          <a:p>
            <a:r>
              <a:rPr lang="el-GR" dirty="0" smtClean="0"/>
              <a:t>Αρχές άσηπτης τεχνικής </a:t>
            </a:r>
            <a:r>
              <a:rPr lang="el-GR" dirty="0" smtClean="0">
                <a:sym typeface="Wingdings" panose="05000000000000000000" pitchFamily="2" charset="2"/>
              </a:rPr>
              <a:t> πρόληψη λοιμώξεων</a:t>
            </a:r>
          </a:p>
          <a:p>
            <a:r>
              <a:rPr lang="el-GR" dirty="0" smtClean="0">
                <a:sym typeface="Wingdings" panose="05000000000000000000" pitchFamily="2" charset="2"/>
              </a:rPr>
              <a:t>Προετοιμασία διαλύματος που τυχόν θα χορηγηθεί</a:t>
            </a:r>
          </a:p>
          <a:p>
            <a:r>
              <a:rPr lang="el-GR" dirty="0" smtClean="0">
                <a:sym typeface="Wingdings" panose="05000000000000000000" pitchFamily="2" charset="2"/>
              </a:rPr>
              <a:t>Πλένετε τα χέρια</a:t>
            </a:r>
          </a:p>
          <a:p>
            <a:r>
              <a:rPr lang="el-GR" dirty="0" smtClean="0">
                <a:sym typeface="Wingdings" panose="05000000000000000000" pitchFamily="2" charset="2"/>
              </a:rPr>
              <a:t>Φοράτε γάντια μίας χρήσεως</a:t>
            </a:r>
          </a:p>
          <a:p>
            <a:r>
              <a:rPr lang="el-GR" dirty="0" smtClean="0">
                <a:sym typeface="Wingdings" panose="05000000000000000000" pitchFamily="2" charset="2"/>
              </a:rPr>
              <a:t>Αντισηψία δέρματος γύρω από ομφαλό 3 φορές</a:t>
            </a:r>
          </a:p>
          <a:p>
            <a:pPr lvl="1"/>
            <a:r>
              <a:rPr lang="el-GR" dirty="0" smtClean="0">
                <a:sym typeface="Wingdings" panose="05000000000000000000" pitchFamily="2" charset="2"/>
              </a:rPr>
              <a:t>Κυκλικά με επίκεντρο ομφαλό</a:t>
            </a:r>
          </a:p>
          <a:p>
            <a:pPr lvl="1"/>
            <a:r>
              <a:rPr lang="el-GR" dirty="0" smtClean="0">
                <a:sym typeface="Wingdings" panose="05000000000000000000" pitchFamily="2" charset="2"/>
              </a:rPr>
              <a:t>Στεγνώνει στον αέρα</a:t>
            </a:r>
          </a:p>
          <a:p>
            <a:r>
              <a:rPr lang="el-GR" dirty="0" smtClean="0">
                <a:sym typeface="Wingdings" panose="05000000000000000000" pitchFamily="2" charset="2"/>
              </a:rPr>
              <a:t>Αφαιρέστε τα γάντια &amp; βάλτε αποστειρωμένα</a:t>
            </a:r>
            <a:endParaRPr lang="el-GR" dirty="0">
              <a:sym typeface="Wingdings" panose="05000000000000000000" pitchFamily="2" charset="2"/>
            </a:endParaRPr>
          </a:p>
          <a:p>
            <a:endParaRPr lang="el-GR" dirty="0" smtClean="0">
              <a:sym typeface="Wingdings" panose="05000000000000000000" pitchFamily="2" charset="2"/>
            </a:endParaRPr>
          </a:p>
          <a:p>
            <a:endParaRPr lang="el-GR" dirty="0" smtClean="0">
              <a:sym typeface="Wingdings" panose="05000000000000000000" pitchFamily="2" charset="2"/>
            </a:endParaRPr>
          </a:p>
          <a:p>
            <a:pPr lvl="1"/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ΔΙΑΔΙΚΑΣΙΑ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29106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err="1" smtClean="0"/>
              <a:t>Απαέρωση</a:t>
            </a:r>
            <a:r>
              <a:rPr lang="el-GR" dirty="0" smtClean="0"/>
              <a:t> καθετήρα (γεμίζουμε με ενδοφλέβιο υγρό) </a:t>
            </a:r>
            <a:r>
              <a:rPr lang="el-GR" dirty="0" smtClean="0">
                <a:sym typeface="Wingdings" panose="05000000000000000000" pitchFamily="2" charset="2"/>
              </a:rPr>
              <a:t> </a:t>
            </a:r>
            <a:r>
              <a:rPr lang="el-GR" dirty="0" smtClean="0"/>
              <a:t>κίνδυνος εμβολής από αέρα</a:t>
            </a:r>
          </a:p>
          <a:p>
            <a:r>
              <a:rPr lang="el-GR" dirty="0" smtClean="0"/>
              <a:t>Αποστειρωμένα τετράγωνα γύρω από ομφαλό</a:t>
            </a:r>
          </a:p>
          <a:p>
            <a:r>
              <a:rPr lang="el-GR" dirty="0" smtClean="0"/>
              <a:t>Ράμμα περίδεσης ή συρραφής στη βάση ομφαλού για έλεγχο αιμορραγίας</a:t>
            </a:r>
          </a:p>
          <a:p>
            <a:r>
              <a:rPr lang="el-GR" dirty="0" smtClean="0"/>
              <a:t>Νυστέρι </a:t>
            </a:r>
            <a:r>
              <a:rPr lang="el-GR" dirty="0" smtClean="0">
                <a:sym typeface="Wingdings" panose="05000000000000000000" pitchFamily="2" charset="2"/>
              </a:rPr>
              <a:t> κολόβωμα ομφαλού 1-2 εκ από δέρμα</a:t>
            </a:r>
          </a:p>
          <a:p>
            <a:r>
              <a:rPr lang="el-GR" dirty="0" smtClean="0">
                <a:sym typeface="Wingdings" panose="05000000000000000000" pitchFamily="2" charset="2"/>
              </a:rPr>
              <a:t>Προσδιορισμός θέσης αγγείων </a:t>
            </a:r>
          </a:p>
          <a:p>
            <a:pPr lvl="1"/>
            <a:r>
              <a:rPr lang="el-GR" dirty="0" smtClean="0">
                <a:sym typeface="Wingdings" panose="05000000000000000000" pitchFamily="2" charset="2"/>
              </a:rPr>
              <a:t>2 αρτηρίες  παχύτερο τοίχωμα , έχουν σφυγμό </a:t>
            </a:r>
          </a:p>
          <a:p>
            <a:pPr lvl="1"/>
            <a:r>
              <a:rPr lang="el-GR" dirty="0" smtClean="0">
                <a:sym typeface="Wingdings" panose="05000000000000000000" pitchFamily="2" charset="2"/>
              </a:rPr>
              <a:t>1 φλέβα  ευρύτερο άνοιγμα, πάνω από αρτηρίες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ΔΙΑΔΙΚΑΣΙΑ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32197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Εισάγετε το καθετήρα με κατεύθυνση προς το κεφάλι και την δεξιά πλευρά νεογνού</a:t>
            </a:r>
          </a:p>
          <a:p>
            <a:r>
              <a:rPr lang="el-GR" dirty="0" smtClean="0"/>
              <a:t>Περιοδικά γίνεται αναρρόφηση μέχρι να έρθει αίμα στη σύριγγα</a:t>
            </a:r>
          </a:p>
          <a:p>
            <a:r>
              <a:rPr lang="el-GR" dirty="0" smtClean="0"/>
              <a:t>Αφού έρθει αίμα &amp; έχει προωθηθεί ο καθετήρας 5-7 εκ σταματάμε</a:t>
            </a:r>
          </a:p>
          <a:p>
            <a:r>
              <a:rPr lang="el-GR" dirty="0" smtClean="0"/>
              <a:t>Εάν αντίσταση (ειδικά τα πρώτα 2-3 εκ) σταματάμε </a:t>
            </a:r>
            <a:r>
              <a:rPr lang="el-GR" dirty="0" smtClean="0">
                <a:sym typeface="Wingdings" panose="05000000000000000000" pitchFamily="2" charset="2"/>
              </a:rPr>
              <a:t> αφαιρούμε καθετήρα &amp; προσπαθούμε ξανά</a:t>
            </a:r>
          </a:p>
          <a:p>
            <a:r>
              <a:rPr lang="el-GR" dirty="0" smtClean="0">
                <a:sym typeface="Wingdings" panose="05000000000000000000" pitchFamily="2" charset="2"/>
              </a:rPr>
              <a:t>Σφίγγουμε το ράμμα για να διατηρηθεί ο καθετήρας στη θέση του &amp; να αποφευχθεί η αιμορραγία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ΔΙΑΔΙΚΑΣΙΑ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32197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Αποσυνδέετε σύριγγα &amp; συνδέετε συσκευή έγχυσης στον καθετήρα</a:t>
            </a:r>
          </a:p>
          <a:p>
            <a:r>
              <a:rPr lang="el-GR" dirty="0" smtClean="0"/>
              <a:t>Επιβεβαίωση απουσίας φυσαλίδων αέρα</a:t>
            </a:r>
          </a:p>
          <a:p>
            <a:r>
              <a:rPr lang="el-GR" dirty="0" smtClean="0"/>
              <a:t>Σταθεροποίηση καθετήρα</a:t>
            </a:r>
          </a:p>
          <a:p>
            <a:r>
              <a:rPr lang="el-GR" dirty="0" smtClean="0"/>
              <a:t>Ελέγχουμε την έγχυση κάθε ώρα – παρατηρούμε:</a:t>
            </a:r>
          </a:p>
          <a:p>
            <a:pPr lvl="1"/>
            <a:r>
              <a:rPr lang="el-GR" dirty="0" smtClean="0"/>
              <a:t>Ερυθρότητα &amp; οίδημα γύρω από ομφαλό (εάν ναι, σταματάμε έγχυση)</a:t>
            </a:r>
          </a:p>
          <a:p>
            <a:pPr lvl="1"/>
            <a:r>
              <a:rPr lang="el-GR" dirty="0" smtClean="0"/>
              <a:t>Έλεγχος όγκου υγρών</a:t>
            </a:r>
          </a:p>
          <a:p>
            <a:pPr lvl="1"/>
            <a:r>
              <a:rPr lang="el-GR" dirty="0" smtClean="0"/>
              <a:t>Καταγραφή όλων των ευρημάτων</a:t>
            </a:r>
            <a:endParaRPr lang="el-GR" dirty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>
                <a:solidFill>
                  <a:srgbClr val="646B86"/>
                </a:solidFill>
              </a:rPr>
              <a:t>ΔΙΑΔΙΚΑΣΙΑ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597226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CHECK LIST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ΕΙΣΑΓΩΓΗΣ ΚΕΝΤΡΙΚΟΥ ΚΑΘΕΤΗΡΑ</a:t>
            </a:r>
            <a:endParaRPr lang="el-GR" dirty="0"/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192293"/>
              </p:ext>
            </p:extLst>
          </p:nvPr>
        </p:nvGraphicFramePr>
        <p:xfrm>
          <a:off x="1691675" y="1481145"/>
          <a:ext cx="5760649" cy="50441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9511"/>
                <a:gridCol w="230676"/>
                <a:gridCol w="230676"/>
                <a:gridCol w="230676"/>
                <a:gridCol w="230676"/>
                <a:gridCol w="230676"/>
                <a:gridCol w="230676"/>
                <a:gridCol w="230676"/>
                <a:gridCol w="230676"/>
                <a:gridCol w="230676"/>
                <a:gridCol w="230676"/>
                <a:gridCol w="2004378"/>
              </a:tblGrid>
              <a:tr h="13209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A</a:t>
                      </a:r>
                      <a:r>
                        <a:rPr lang="el-GR" sz="500">
                          <a:effectLst/>
                        </a:rPr>
                        <a:t>.</a:t>
                      </a:r>
                      <a:r>
                        <a:rPr lang="en-US" sz="500">
                          <a:effectLst/>
                        </a:rPr>
                        <a:t>M</a:t>
                      </a:r>
                      <a:r>
                        <a:rPr lang="el-GR" sz="500">
                          <a:effectLst/>
                        </a:rPr>
                        <a:t>.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gridSpan="1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32090"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Ονοματεπώνυμο: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32090"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Ημερομηνία Γέννησης: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  .......  /  …….  /  …....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32090"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Ηλικία: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32090"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Βάρος Γέννησης: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32090"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IUGR</a:t>
                      </a:r>
                      <a:r>
                        <a:rPr lang="el-GR" sz="500">
                          <a:effectLst/>
                        </a:rPr>
                        <a:t>: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32090">
                <a:tc gridSpan="8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Φύλο: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 Α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Θ 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</a:tr>
              <a:tr h="132090"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Εθνικότητα: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Ελληνική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</a:tr>
              <a:tr h="132090"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Αλλοδαπός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</a:tr>
              <a:tr h="132090"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</a:rPr>
                        <a:t>Roma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</a:tr>
              <a:tr h="132090"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Φυλή: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Λευκή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</a:tr>
              <a:tr h="132090"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Κίτρινη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</a:tr>
              <a:tr h="132090"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Μαύρη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</a:tr>
              <a:tr h="132090"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Άλλο:__________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32090">
                <a:tc gridSpan="7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Ημερομηνία Εισαγωγής Καθετήρα (ΚΦΚ):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…….  /  …….  /  …….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32090">
                <a:tc gridSpan="7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Διάρκεια παραμονής ΚΦΚ:	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……………………ημέρες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32090">
                <a:tc gridSpan="7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Λόγος εισαγωγής ΚΦΚ: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32090">
                <a:tc gridSpan="7"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500">
                          <a:effectLst/>
                        </a:rPr>
                        <a:t>Λήψη αερίων/εργαστηριακών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Ναι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32090">
                <a:tc gridSpan="7"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500">
                          <a:effectLst/>
                        </a:rPr>
                        <a:t>Χορήγηση αντιβίωσης </a:t>
                      </a:r>
                      <a:endParaRPr lang="el-GR" sz="7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Ναι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Όχι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32090">
                <a:tc gridSpan="7"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500">
                          <a:effectLst/>
                        </a:rPr>
                        <a:t>Ολική παρεντερική διατροφή</a:t>
                      </a:r>
                      <a:endParaRPr lang="el-GR" sz="7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Ναι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Όχι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32090">
                <a:tc gridSpan="7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Αντισηψία χεριών πριν: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Ναι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Όχι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32090">
                <a:tc gridSpan="7"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500">
                          <a:effectLst/>
                        </a:rPr>
                        <a:t>Καμία  </a:t>
                      </a:r>
                      <a:endParaRPr lang="el-GR" sz="7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Ναι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Όχι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32090">
                <a:tc gridSpan="7"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500">
                          <a:effectLst/>
                        </a:rPr>
                        <a:t>Νερό &amp; σαπούνι </a:t>
                      </a:r>
                      <a:endParaRPr lang="el-GR" sz="7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Ναι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Όχι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32090">
                <a:tc gridSpan="7"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500">
                          <a:effectLst/>
                        </a:rPr>
                        <a:t>Αντισηπτικό διάλυμα</a:t>
                      </a:r>
                      <a:r>
                        <a:rPr lang="en-US" sz="500">
                          <a:effectLst/>
                        </a:rPr>
                        <a:t>  (Hibitane)       </a:t>
                      </a:r>
                      <a:endParaRPr lang="el-GR" sz="7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Ναι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Όχι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32090">
                <a:tc gridSpan="7"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500">
                          <a:effectLst/>
                        </a:rPr>
                        <a:t>Και τα δύο</a:t>
                      </a:r>
                      <a:endParaRPr lang="el-GR" sz="7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Ναι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Όχι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32090">
                <a:tc gridSpan="1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Ποιες από τις κάτωθι προφυλάξεις χρησιμοποιήθηκαν: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32090">
                <a:tc gridSpan="7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Μάσκα / γυαλιά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 Ναι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5"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 Όχι</a:t>
                      </a:r>
                      <a:endParaRPr lang="el-GR" sz="70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Όχι</a:t>
                      </a:r>
                      <a:endParaRPr lang="el-GR" sz="70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 Όχι</a:t>
                      </a:r>
                      <a:endParaRPr lang="el-GR" sz="70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 Όχι</a:t>
                      </a:r>
                      <a:endParaRPr lang="el-GR" sz="70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 Όχι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rowSpan="5"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32090">
                <a:tc gridSpan="7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Αποστειρωμένα γάντια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 Ναι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32090">
                <a:tc gridSpan="7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Αποστειρωμένη μπλούζα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 Ναι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32090">
                <a:tc gridSpan="7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Καπέλο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 Ναι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32090">
                <a:tc gridSpan="7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Μεγάλο αποστειρωμένα τετράγωνα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 Ναι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32090">
                <a:tc gridSpan="1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Προετοιμασία (αντισηψία) δέρματος: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96272"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Αλκοόλη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Ιωδιούχο Προβιδόνη (</a:t>
                      </a:r>
                      <a:r>
                        <a:rPr lang="en-US" sz="500">
                          <a:effectLst/>
                        </a:rPr>
                        <a:t>Betadine)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χλωρεξιδίνη 2% &amp; αλκοόλη70% (</a:t>
                      </a:r>
                      <a:r>
                        <a:rPr lang="en-US" sz="500">
                          <a:effectLst/>
                        </a:rPr>
                        <a:t>Chloraprep</a:t>
                      </a:r>
                      <a:r>
                        <a:rPr lang="el-GR" sz="500">
                          <a:effectLst/>
                        </a:rPr>
                        <a:t>)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Χλωρεξιδίνη 0,5% &amp; Αλκοόλη 60% (</a:t>
                      </a:r>
                      <a:r>
                        <a:rPr lang="en-US" sz="500">
                          <a:effectLst/>
                        </a:rPr>
                        <a:t>Hibitane</a:t>
                      </a:r>
                      <a:r>
                        <a:rPr lang="el-GR" sz="500">
                          <a:effectLst/>
                        </a:rPr>
                        <a:t>)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56858">
                <a:tc gridSpan="6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Αλλαγή αποστειρωμένων γαντιών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Ναι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Όχι 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264182">
                <a:tc gridSpan="6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Αφήνετε να στεγνώσει στον αέρα (30΄΄ - 40΄΄) :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 </a:t>
                      </a:r>
                      <a:endParaRPr lang="el-GR" sz="70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>
                          <a:effectLst/>
                        </a:rPr>
                        <a:t>Ναι </a:t>
                      </a:r>
                      <a:endParaRPr lang="el-G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 dirty="0">
                          <a:effectLst/>
                        </a:rPr>
                        <a:t> </a:t>
                      </a:r>
                      <a:endParaRPr lang="el-GR" sz="700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500" dirty="0">
                          <a:effectLst/>
                        </a:rPr>
                        <a:t>Όχι</a:t>
                      </a:r>
                      <a:endParaRPr lang="el-G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45" marR="44445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549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700" dirty="0">
                <a:solidFill>
                  <a:srgbClr val="C5D1D7"/>
                </a:solidFill>
              </a:rPr>
              <a:t>CHECK LIST </a:t>
            </a:r>
            <a:r>
              <a:rPr lang="el-GR" sz="3700" dirty="0">
                <a:solidFill>
                  <a:srgbClr val="C5D1D7"/>
                </a:solidFill>
              </a:rPr>
              <a:t/>
            </a:r>
            <a:br>
              <a:rPr lang="el-GR" sz="3700" dirty="0">
                <a:solidFill>
                  <a:srgbClr val="C5D1D7"/>
                </a:solidFill>
              </a:rPr>
            </a:br>
            <a:r>
              <a:rPr lang="el-GR" sz="3700" dirty="0">
                <a:solidFill>
                  <a:srgbClr val="C5D1D7"/>
                </a:solidFill>
              </a:rPr>
              <a:t>ΕΙΣΑΓΩΓΗΣ ΚΕΝΤΡΙΚΟΥ ΚΑΘΕΤΗΡΑ</a:t>
            </a:r>
            <a:endParaRPr lang="el-GR" dirty="0"/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6832873"/>
              </p:ext>
            </p:extLst>
          </p:nvPr>
        </p:nvGraphicFramePr>
        <p:xfrm>
          <a:off x="1187624" y="1523108"/>
          <a:ext cx="6696743" cy="50742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11002"/>
                <a:gridCol w="149490"/>
                <a:gridCol w="1151476"/>
                <a:gridCol w="149490"/>
                <a:gridCol w="149490"/>
                <a:gridCol w="149490"/>
                <a:gridCol w="149490"/>
                <a:gridCol w="149490"/>
                <a:gridCol w="149490"/>
                <a:gridCol w="1287835"/>
              </a:tblGrid>
              <a:tr h="170299">
                <a:tc gridSpan="10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 dirty="0">
                          <a:effectLst/>
                        </a:rPr>
                        <a:t>Σημείο (θέση) εισαγωγής του καθετήρα:</a:t>
                      </a:r>
                      <a:endParaRPr lang="el-G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8612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Α. Ομφαλική φλέβα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Β. Άνω άκρο (</a:t>
                      </a:r>
                      <a:r>
                        <a:rPr lang="en-US" sz="700">
                          <a:effectLst/>
                        </a:rPr>
                        <a:t>PICC</a:t>
                      </a:r>
                      <a:r>
                        <a:rPr lang="el-GR" sz="700">
                          <a:effectLst/>
                        </a:rPr>
                        <a:t>)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Γ. Υποκλείδιος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7511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Δ. Ομφαλική αρτηρία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Ε. Τραχηλική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ΣΤ. Μηριαία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22632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Ζ. Κάτω άκρο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gridSpan="9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Η. Άλλο:__________________________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70299"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Χρησιμοποιήθηκαν για την επικάλυψη του καθετήρα: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 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 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</a:tr>
              <a:tr h="170299"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Αντιμικροβιακή επικάλυψη καθετήρα; (</a:t>
                      </a:r>
                      <a:r>
                        <a:rPr lang="en-US" sz="700">
                          <a:effectLst/>
                        </a:rPr>
                        <a:t>Bio patch</a:t>
                      </a:r>
                      <a:r>
                        <a:rPr lang="el-GR" sz="700">
                          <a:effectLst/>
                        </a:rPr>
                        <a:t>)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Ναι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Όχι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</a:tr>
              <a:tr h="170299"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Αποστειρωμένες ταινίες (</a:t>
                      </a:r>
                      <a:r>
                        <a:rPr lang="en-US" sz="700">
                          <a:effectLst/>
                        </a:rPr>
                        <a:t>sterile stripe)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Ναι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Όχι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</a:tr>
              <a:tr h="170299"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 dirty="0">
                          <a:effectLst/>
                        </a:rPr>
                        <a:t>Διαφανές αυτοκόλλητο αποστειρωμένο επίθεμα; (</a:t>
                      </a:r>
                      <a:r>
                        <a:rPr lang="en-US" sz="700" dirty="0">
                          <a:effectLst/>
                        </a:rPr>
                        <a:t>sterile drape</a:t>
                      </a:r>
                      <a:r>
                        <a:rPr lang="el-GR" sz="700" dirty="0">
                          <a:effectLst/>
                        </a:rPr>
                        <a:t>)</a:t>
                      </a:r>
                      <a:endParaRPr lang="el-G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Ναι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Όχι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</a:tr>
              <a:tr h="170299"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Αποστειρωμένη γάζα;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Ναι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Όχι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</a:tr>
              <a:tr h="170299"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Καμία επικάλυψη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Ναι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Όχι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</a:tr>
              <a:tr h="170299"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Μέγεθος καθετήρα κεντρικής γραμμής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 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 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</a:tr>
              <a:tr h="170299"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Επιτυχία εισαγωγής ΚΦΚ: %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 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 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</a:tr>
              <a:tr h="170299"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Αριθμός προσπαθειών: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1      2       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3        4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</a:tr>
              <a:tr h="170299"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Έγινε α/α θώρακος: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Ναι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Όχι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</a:tr>
              <a:tr h="170299">
                <a:tc grid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Επιπλοκές :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 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</a:tr>
              <a:tr h="170299">
                <a:tc gridSpan="4"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700">
                          <a:effectLst/>
                        </a:rPr>
                        <a:t>Απώλεια αίματος &gt;2</a:t>
                      </a:r>
                      <a:r>
                        <a:rPr lang="en-US" sz="700">
                          <a:effectLst/>
                        </a:rPr>
                        <a:t>ml</a:t>
                      </a:r>
                      <a:endParaRPr lang="el-GR" sz="9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Ναι 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Όχι 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70299">
                <a:tc gridSpan="4"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700">
                          <a:effectLst/>
                        </a:rPr>
                        <a:t>Πνευμοθώρακας 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Ναι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Όχι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70299">
                <a:tc gridSpan="4"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700">
                          <a:effectLst/>
                        </a:rPr>
                        <a:t>Αρρυθμία 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Ναι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Όχι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70299">
                <a:tc gridSpan="4"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700">
                          <a:effectLst/>
                        </a:rPr>
                        <a:t>Θραύση ΚΦΚ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Ναι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Όχι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70299">
                <a:tc gridSpan="4"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700">
                          <a:effectLst/>
                        </a:rPr>
                        <a:t>Κάμμυα 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Ναι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Όχι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740097"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Βαρύτητα εισαγωγής:</a:t>
                      </a:r>
                      <a:endParaRPr lang="el-GR" sz="90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CRIB</a:t>
                      </a:r>
                      <a:r>
                        <a:rPr lang="el-GR" sz="700">
                          <a:effectLst/>
                        </a:rPr>
                        <a:t> ΙΙ </a:t>
                      </a:r>
                      <a:r>
                        <a:rPr lang="en-US" sz="700">
                          <a:effectLst/>
                        </a:rPr>
                        <a:t>score</a:t>
                      </a:r>
                      <a:r>
                        <a:rPr lang="el-GR" sz="700">
                          <a:effectLst/>
                        </a:rPr>
                        <a:t> 	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ΒΓ: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Ο</a:t>
                      </a:r>
                      <a:r>
                        <a:rPr lang="el-GR" sz="700" baseline="-25000">
                          <a:effectLst/>
                        </a:rPr>
                        <a:t>2 </a:t>
                      </a:r>
                      <a:r>
                        <a:rPr lang="en-US" sz="700">
                          <a:effectLst/>
                        </a:rPr>
                        <a:t>max: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Ο</a:t>
                      </a:r>
                      <a:r>
                        <a:rPr lang="el-GR" sz="700" baseline="-25000">
                          <a:effectLst/>
                        </a:rPr>
                        <a:t>2 </a:t>
                      </a:r>
                      <a:r>
                        <a:rPr lang="en-US" sz="700">
                          <a:effectLst/>
                        </a:rPr>
                        <a:t>min: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ΗΚ: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70299"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Η κεντρική γραμμή ανταλλάσσεται μέσω μεταλλικού οδηγού;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Ναι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Όχι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70299"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Εφαρμόστηκε στην περιοχή αντισηπτική αλοιφή;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Ναι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Όχι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70299"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Ελέγχετε το σημείο εισόδου  για: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 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 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70299">
                <a:tc gridSpan="4"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700">
                          <a:effectLst/>
                        </a:rPr>
                        <a:t>ερυθρότητα</a:t>
                      </a:r>
                      <a:endParaRPr lang="el-GR" sz="9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Ναι 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Όχι 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70299">
                <a:tc gridSpan="4"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700">
                          <a:effectLst/>
                        </a:rPr>
                        <a:t>οίδημα</a:t>
                      </a:r>
                      <a:endParaRPr lang="el-GR" sz="9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>
                          <a:effectLst/>
                        </a:rPr>
                        <a:t>Ναι </a:t>
                      </a:r>
                      <a:endParaRPr lang="el-G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700" dirty="0">
                          <a:effectLst/>
                        </a:rPr>
                        <a:t>Όχι </a:t>
                      </a:r>
                      <a:endParaRPr lang="el-G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882" marR="55882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00291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700" dirty="0">
                <a:solidFill>
                  <a:srgbClr val="C5D1D7"/>
                </a:solidFill>
              </a:rPr>
              <a:t>CHECK LIST </a:t>
            </a:r>
            <a:r>
              <a:rPr lang="el-GR" sz="3700" dirty="0">
                <a:solidFill>
                  <a:srgbClr val="C5D1D7"/>
                </a:solidFill>
              </a:rPr>
              <a:t/>
            </a:r>
            <a:br>
              <a:rPr lang="el-GR" sz="3700" dirty="0">
                <a:solidFill>
                  <a:srgbClr val="C5D1D7"/>
                </a:solidFill>
              </a:rPr>
            </a:br>
            <a:r>
              <a:rPr lang="el-GR" sz="3700" dirty="0">
                <a:solidFill>
                  <a:srgbClr val="C5D1D7"/>
                </a:solidFill>
              </a:rPr>
              <a:t>ΕΙΣΑΓΩΓΗΣ ΚΕΝΤΡΙΚΟΥ ΚΑΘΕΤΗΡΑ</a:t>
            </a:r>
            <a:endParaRPr lang="el-GR" dirty="0"/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221528"/>
              </p:ext>
            </p:extLst>
          </p:nvPr>
        </p:nvGraphicFramePr>
        <p:xfrm>
          <a:off x="1187624" y="1916832"/>
          <a:ext cx="6696745" cy="31683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6205"/>
                <a:gridCol w="2480276"/>
                <a:gridCol w="1419916"/>
                <a:gridCol w="1070348"/>
              </a:tblGrid>
              <a:tr h="7149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Τα στοιχεία συμπληρώνει: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 Παρατηρητής 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 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 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49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 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 Επαγγελματία υγείας που τοποθέτησε ΚΦΓ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 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 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5633"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Σε ποια επαγγελματική ομάδα ανήκει αυτός που τοποθέτησε την ΚΦΓ: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310946"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Ιατρικό  προσωπικό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 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 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946"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Ειδικευόμενος  ιατρός 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 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800">
                          <a:effectLst/>
                        </a:rPr>
                        <a:t> </a:t>
                      </a:r>
                      <a:endParaRPr lang="el-G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946"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800" dirty="0">
                          <a:effectLst/>
                        </a:rPr>
                        <a:t>Άλλο. Προσδιορίστε: ____________________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5224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ΚΑΘΕΤΗΡΙΑΣΜΟΣ ΟΜΦΑΛΙΚΗΣ ΦΛΕΒΑΣ</a:t>
            </a:r>
            <a:endParaRPr lang="el-GR" dirty="0"/>
          </a:p>
        </p:txBody>
      </p:sp>
      <p:pic>
        <p:nvPicPr>
          <p:cNvPr id="4" name="Θέση περιεχομένου 3" descr="F:\Νεογνό\σάρωση0060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44824"/>
            <a:ext cx="3954780" cy="244602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Ορθογώνιο 5"/>
          <p:cNvSpPr/>
          <p:nvPr/>
        </p:nvSpPr>
        <p:spPr>
          <a:xfrm>
            <a:off x="2699792" y="5615187"/>
            <a:ext cx="61206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www.youtube.com/watch?v=UIRy3kaxoKY</a:t>
            </a:r>
            <a:r>
              <a:rPr lang="el-GR" dirty="0" smtClean="0"/>
              <a:t> 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www.youtube.com/watch?v=Yb9PCp95CN8</a:t>
            </a:r>
            <a:r>
              <a:rPr lang="el-GR" dirty="0" smtClean="0"/>
              <a:t> 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www.youtube.com/watch?v=G0oPnF3IqK4</a:t>
            </a:r>
            <a:r>
              <a:rPr lang="el-GR" dirty="0" smtClean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2610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/>
              <a:t>Κατά την χρήση των ΚΦΚ  καθημερινά </a:t>
            </a:r>
          </a:p>
          <a:p>
            <a:r>
              <a:rPr lang="el-GR" dirty="0" smtClean="0"/>
              <a:t>ελέγχουμε το σημείο εισόδου του καθετήρα για σημεία φλεγμονής ( καταγράφουμε σε ειδικό αρχείο) ή μετακίνησης του καθετήρα</a:t>
            </a:r>
          </a:p>
          <a:p>
            <a:r>
              <a:rPr lang="el-GR" dirty="0" smtClean="0"/>
              <a:t>Ελέγχουμε το αυτοκόλλητο επίθεμα εάν είναι ακέραιο, καθαρό και σωστά στη θέση του. Σε κάθε περίπτωση που δεν είναι όπως θα έπρεπε το αντικαθιστούμε</a:t>
            </a:r>
          </a:p>
          <a:p>
            <a:r>
              <a:rPr lang="el-GR" dirty="0" smtClean="0"/>
              <a:t>Κατά την χρήση πρέπει να:</a:t>
            </a:r>
          </a:p>
          <a:p>
            <a:pPr lvl="1"/>
            <a:r>
              <a:rPr lang="el-GR" dirty="0" smtClean="0"/>
              <a:t>Πλένουμε τα χέρια μας με νερό &amp; υγρό αντισηπτικό</a:t>
            </a:r>
          </a:p>
          <a:p>
            <a:pPr lvl="1"/>
            <a:r>
              <a:rPr lang="el-GR" dirty="0" smtClean="0"/>
              <a:t>Κάνουμε απολύμανση (ψεκάζουμε ή περνάμε το σημείο με τολύπιο ή γάζα με αντισηπτικό) στο σημείο που θα γίνει ο χειρισμός πριν αφαιρέσουμε το πώμα (βιδάκι)</a:t>
            </a:r>
          </a:p>
          <a:p>
            <a:pPr lvl="1"/>
            <a:r>
              <a:rPr lang="el-GR" dirty="0" smtClean="0"/>
              <a:t>Ανοίγουμε  &amp; συνδέουμε την σύριγγα ή τη συσκευή ορού και χορηγούμε</a:t>
            </a:r>
          </a:p>
          <a:p>
            <a:pPr lvl="1"/>
            <a:r>
              <a:rPr lang="el-GR" dirty="0" smtClean="0"/>
              <a:t>Τοποθετούμε νέο πώμα στο σημείο &amp;</a:t>
            </a:r>
          </a:p>
          <a:p>
            <a:pPr lvl="1"/>
            <a:r>
              <a:rPr lang="el-GR" dirty="0" smtClean="0"/>
              <a:t>Κάνουμε πάλι απολύμανση στο σημείο με τον ίδιο τρόπο που κάναμε και στην αρχή της διαδικασίας.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32039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l-GR" b="1" dirty="0" smtClean="0"/>
              <a:t>ΤΥΠΟΣ  ΑΓΓΕΙΟΥ ΠΟΥ ΚΑΘΕΤΗΡΙΑΖΕΙ</a:t>
            </a:r>
            <a:r>
              <a:rPr lang="el-GR" dirty="0" smtClean="0"/>
              <a:t>:</a:t>
            </a:r>
          </a:p>
          <a:p>
            <a:endParaRPr lang="el-GR" dirty="0" smtClean="0"/>
          </a:p>
          <a:p>
            <a:r>
              <a:rPr lang="el-GR" dirty="0" smtClean="0"/>
              <a:t>Περιφερική φλέβα</a:t>
            </a:r>
          </a:p>
          <a:p>
            <a:endParaRPr lang="el-GR" dirty="0" smtClean="0"/>
          </a:p>
          <a:p>
            <a:r>
              <a:rPr lang="el-GR" dirty="0" smtClean="0"/>
              <a:t>Κεντρική φλέβα </a:t>
            </a: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ΚΕΝΤΡΙΚΟΙ ΚΑΘΕΤΗΡΕΣ (1)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155640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ιμένου 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Τίτλος 3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1012150"/>
          </a:xfrm>
        </p:spPr>
        <p:txBody>
          <a:bodyPr/>
          <a:lstStyle/>
          <a:p>
            <a:pPr algn="ctr"/>
            <a:r>
              <a:rPr lang="el-GR" b="1" dirty="0" smtClean="0"/>
              <a:t>ΕΥΧΑΡΙΣΤΩ ΠΟΛΥ</a:t>
            </a:r>
            <a:endParaRPr lang="el-GR" b="1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11" b="18211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849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l-GR" b="1" dirty="0" smtClean="0"/>
              <a:t>ΑΝΑΤΟΜΙΚΟ ΣΗΜΕΙΟ  ΕΙΣΟΔΟΥ</a:t>
            </a:r>
            <a:r>
              <a:rPr lang="el-GR" dirty="0" smtClean="0"/>
              <a:t>:</a:t>
            </a:r>
          </a:p>
          <a:p>
            <a:endParaRPr lang="el-GR" dirty="0" smtClean="0"/>
          </a:p>
          <a:p>
            <a:pPr lvl="1"/>
            <a:r>
              <a:rPr lang="el-GR" dirty="0" smtClean="0"/>
              <a:t>Υποκλείδιο φλέβα</a:t>
            </a:r>
          </a:p>
          <a:p>
            <a:pPr lvl="1"/>
            <a:endParaRPr lang="el-GR" dirty="0" smtClean="0"/>
          </a:p>
          <a:p>
            <a:pPr lvl="1"/>
            <a:r>
              <a:rPr lang="el-GR" dirty="0" smtClean="0"/>
              <a:t>Μηριαία φλέβα</a:t>
            </a:r>
          </a:p>
          <a:p>
            <a:pPr lvl="1"/>
            <a:endParaRPr lang="el-GR" dirty="0" smtClean="0"/>
          </a:p>
          <a:p>
            <a:pPr lvl="1"/>
            <a:r>
              <a:rPr lang="el-GR" dirty="0" smtClean="0"/>
              <a:t>Έσω ή έξω σφαγίτιδα</a:t>
            </a:r>
          </a:p>
          <a:p>
            <a:pPr lvl="1"/>
            <a:endParaRPr lang="el-GR" dirty="0" smtClean="0"/>
          </a:p>
          <a:p>
            <a:pPr lvl="1"/>
            <a:r>
              <a:rPr lang="el-GR" dirty="0" smtClean="0"/>
              <a:t>Ομφαλική φλέβα ή αρτηρία 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ΚΕΝΤΡΙΚΟΙ ΚΑΘΕΤΗΡΕΣ (2)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80971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>
                <a:solidFill>
                  <a:srgbClr val="646B86"/>
                </a:solidFill>
              </a:rPr>
              <a:t>ΚΕΝΤΡΙΚΟΙ </a:t>
            </a:r>
            <a:r>
              <a:rPr lang="el-GR" dirty="0" smtClean="0">
                <a:solidFill>
                  <a:srgbClr val="646B86"/>
                </a:solidFill>
              </a:rPr>
              <a:t>ΚΑΘΕΤΗΡΕΣ (3)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179512" y="1444294"/>
            <a:ext cx="4317876" cy="3941763"/>
          </a:xfrm>
        </p:spPr>
        <p:txBody>
          <a:bodyPr/>
          <a:lstStyle/>
          <a:p>
            <a:pPr marL="109728" indent="0">
              <a:buNone/>
            </a:pPr>
            <a:r>
              <a:rPr lang="el-GR" b="1" dirty="0" smtClean="0"/>
              <a:t>Προοριζόμενη διάρκεια ζωής καθετήρα</a:t>
            </a:r>
          </a:p>
          <a:p>
            <a:r>
              <a:rPr lang="el-GR" dirty="0" smtClean="0"/>
              <a:t>Βραχεία</a:t>
            </a:r>
          </a:p>
          <a:p>
            <a:r>
              <a:rPr lang="el-GR" dirty="0" smtClean="0"/>
              <a:t>Μακρά </a:t>
            </a:r>
          </a:p>
          <a:p>
            <a:endParaRPr lang="el-GR" dirty="0" smtClean="0"/>
          </a:p>
          <a:p>
            <a:pPr marL="109728" indent="0">
              <a:buNone/>
            </a:pPr>
            <a:r>
              <a:rPr lang="el-GR" b="1" dirty="0" smtClean="0"/>
              <a:t>Τρόπος εισαγωγής από το δέρμα στο αγγείο</a:t>
            </a:r>
            <a:r>
              <a:rPr lang="el-GR" dirty="0" smtClean="0"/>
              <a:t>:</a:t>
            </a:r>
          </a:p>
          <a:p>
            <a:r>
              <a:rPr lang="el-GR" dirty="0" smtClean="0"/>
              <a:t>Εμφυτευμένος </a:t>
            </a:r>
          </a:p>
          <a:p>
            <a:r>
              <a:rPr lang="el-GR" dirty="0" smtClean="0"/>
              <a:t>Μη εμφυτευμένος</a:t>
            </a:r>
            <a:endParaRPr lang="el-GR" dirty="0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el-GR" b="1" dirty="0" smtClean="0"/>
              <a:t>Μέγεθος ή ιδιαίτερα χαρακτηριστικά</a:t>
            </a:r>
            <a:r>
              <a:rPr lang="el-GR" dirty="0" smtClean="0"/>
              <a:t>:</a:t>
            </a:r>
          </a:p>
          <a:p>
            <a:r>
              <a:rPr lang="el-GR" dirty="0" smtClean="0"/>
              <a:t>Εύρος καθετήρα</a:t>
            </a:r>
          </a:p>
          <a:p>
            <a:r>
              <a:rPr lang="el-GR" dirty="0" smtClean="0"/>
              <a:t>Μήκος καθετήρα</a:t>
            </a:r>
          </a:p>
          <a:p>
            <a:r>
              <a:rPr lang="el-GR" dirty="0" smtClean="0"/>
              <a:t>Αριθμός αυλών (μονού, διπλού, τριπλού </a:t>
            </a:r>
            <a:r>
              <a:rPr lang="el-GR" dirty="0" err="1" smtClean="0"/>
              <a:t>κ.α</a:t>
            </a:r>
            <a:r>
              <a:rPr lang="el-GR" dirty="0" smtClean="0"/>
              <a:t>)</a:t>
            </a:r>
          </a:p>
          <a:p>
            <a:r>
              <a:rPr lang="el-GR" dirty="0" smtClean="0"/>
              <a:t>Παρουσία ή απουσία </a:t>
            </a:r>
            <a:r>
              <a:rPr lang="en-US" dirty="0" smtClean="0"/>
              <a:t>cuff</a:t>
            </a:r>
          </a:p>
          <a:p>
            <a:r>
              <a:rPr lang="el-GR" dirty="0"/>
              <a:t> </a:t>
            </a:r>
            <a:r>
              <a:rPr lang="el-GR" dirty="0" smtClean="0"/>
              <a:t>εμποτισμένος με ηπαρίνη, αντιβιοτικά ή αντισηπτικά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06353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l-G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Μόνον όταν οι ανάγκες για ενδοφλέβια πρόσβαση είναι: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Επείγουσα και 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δεν είναι δυνατή η γρήγορη φλεβοκέντηση περιφερικής φλέβας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ΚΑΘΕΤΗΡΑΣ ΟΜΦΑΚΙΚΗΣ ΦΛΕΒΑΣ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541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23528" y="1700808"/>
            <a:ext cx="8820472" cy="481399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Έκτακτης </a:t>
            </a:r>
            <a:r>
              <a:rPr lang="el-GR" dirty="0"/>
              <a:t>ανάγκης αγγειακής </a:t>
            </a:r>
            <a:r>
              <a:rPr lang="el-GR" dirty="0" smtClean="0"/>
              <a:t>προσπέλασης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Χορήγηση φαρμάκων, υγρών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Κ</a:t>
            </a:r>
            <a:r>
              <a:rPr lang="el-GR" dirty="0" smtClean="0"/>
              <a:t>εντρικής </a:t>
            </a:r>
            <a:r>
              <a:rPr lang="el-GR" dirty="0"/>
              <a:t>φλεβικής </a:t>
            </a:r>
            <a:r>
              <a:rPr lang="el-GR" dirty="0" smtClean="0"/>
              <a:t>παρακολούθησης (</a:t>
            </a:r>
            <a:r>
              <a:rPr lang="el-GR" dirty="0" err="1" smtClean="0"/>
              <a:t>αιμοδυναμικές</a:t>
            </a:r>
            <a:r>
              <a:rPr lang="el-GR" dirty="0" smtClean="0"/>
              <a:t> μετρήσεις)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Μετάγγιση (χορήγηση αίματος &amp; παραγώγων)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Αφαιμαξομετάγγιση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Παρεντερική διατροφή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498178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/>
              <a:t>ΕΝΔΕΙΞΕΙΣ</a:t>
            </a:r>
            <a:br>
              <a:rPr lang="el-GR" dirty="0" smtClean="0"/>
            </a:br>
            <a:r>
              <a:rPr lang="el-GR" dirty="0" smtClean="0"/>
              <a:t>ΚΑΘΕΤΗΡΙΑΣΜΟΥ ΟΜΦΑΛΙΟΥ ΦΛΕΒΑΣ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4282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444757"/>
              </p:ext>
            </p:extLst>
          </p:nvPr>
        </p:nvGraphicFramePr>
        <p:xfrm>
          <a:off x="1043605" y="1772817"/>
          <a:ext cx="6840762" cy="41764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20381"/>
                <a:gridCol w="3420381"/>
              </a:tblGrid>
              <a:tr h="37040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>
                          <a:effectLst/>
                        </a:rPr>
                        <a:t>Αντισηπτικά διαλύματα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>
                          <a:effectLst/>
                        </a:rPr>
                        <a:t>Απολυμαντικά διαλύματα*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84971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900" dirty="0">
                          <a:effectLst/>
                        </a:rPr>
                        <a:t>2,5% ιωδιούχο προβιδόνη ( για προετοιμασία δέρματος ή </a:t>
                      </a:r>
                      <a:r>
                        <a:rPr lang="en-US" sz="900" dirty="0">
                          <a:effectLst/>
                        </a:rPr>
                        <a:t>scrub</a:t>
                      </a:r>
                      <a:r>
                        <a:rPr lang="el-GR" sz="900" dirty="0">
                          <a:effectLst/>
                        </a:rPr>
                        <a:t>)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900" dirty="0">
                          <a:effectLst/>
                        </a:rPr>
                        <a:t>0,5% χλωρίνη </a:t>
                      </a:r>
                      <a:r>
                        <a:rPr lang="en-US" sz="900" dirty="0">
                          <a:effectLst/>
                        </a:rPr>
                        <a:t>bleach</a:t>
                      </a:r>
                      <a:r>
                        <a:rPr lang="el-GR" sz="900" dirty="0">
                          <a:effectLst/>
                        </a:rPr>
                        <a:t> (</a:t>
                      </a:r>
                      <a:r>
                        <a:rPr lang="en-US" sz="900" dirty="0">
                          <a:effectLst/>
                        </a:rPr>
                        <a:t>for decontamination of surfaces</a:t>
                      </a:r>
                      <a:r>
                        <a:rPr lang="el-GR" sz="900" dirty="0">
                          <a:effectLst/>
                        </a:rPr>
                        <a:t> και υψηλού επιπέδου/βαθμού απολύμανση αντικειμένων/ εργαλείων)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853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900" dirty="0">
                          <a:effectLst/>
                        </a:rPr>
                        <a:t>4% γλυκονική χλωρεξιδίνη ( για προετοιμασία δέρματος ή </a:t>
                      </a:r>
                      <a:r>
                        <a:rPr lang="en-US" sz="900" dirty="0">
                          <a:effectLst/>
                        </a:rPr>
                        <a:t>scrub</a:t>
                      </a:r>
                      <a:r>
                        <a:rPr lang="el-GR" sz="900" dirty="0">
                          <a:effectLst/>
                        </a:rPr>
                        <a:t>)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900" dirty="0">
                          <a:effectLst/>
                        </a:rPr>
                        <a:t>2% γλουταραλδεϋδη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84971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l-GR" sz="900" dirty="0">
                          <a:effectLst/>
                        </a:rPr>
                        <a:t>60% μέχρι 90% αιθυλική ή ισοπροπυλική αλκοόλη ( για προετοιμασία δέρματος πριν από την αιμοληψία ή την τοποθέτηση ενδοφλέβιας γραμμής)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900" dirty="0">
                          <a:effectLst/>
                        </a:rPr>
                        <a:t> 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7584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800" dirty="0">
                          <a:effectLst/>
                        </a:rPr>
                        <a:t>*  μην χρησιμοποιείται απολυμαντικά που περιέχουν φαινόλη γιατί αυτά μπορεί να βλάψουν τα νεογέννητα </a:t>
                      </a:r>
                      <a:endParaRPr lang="el-G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ΑΠΟΔΕΚΤΑ ΑΝΤΙΣΗΠΤΙΚΑ &amp;ΑΠΟΛΥΜΑΝΤΙΚΑ ΔΙΑΛΥΜΑΤΑ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86766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l-GR" b="1" dirty="0" smtClean="0"/>
              <a:t>Βρέφη </a:t>
            </a:r>
            <a:r>
              <a:rPr lang="el-GR" b="1" u="sng" dirty="0" smtClean="0"/>
              <a:t>&gt;</a:t>
            </a:r>
            <a:r>
              <a:rPr lang="el-GR" b="1" dirty="0" smtClean="0"/>
              <a:t> 1000</a:t>
            </a:r>
            <a:r>
              <a:rPr lang="en-US" b="1" dirty="0" smtClean="0"/>
              <a:t>gr</a:t>
            </a:r>
            <a:endParaRPr lang="el-GR" b="1" dirty="0" smtClean="0"/>
          </a:p>
          <a:p>
            <a:pPr>
              <a:buFont typeface="Wingdings" panose="05000000000000000000" pitchFamily="2" charset="2"/>
              <a:buChar char="Ø"/>
            </a:pPr>
            <a:endParaRPr lang="el-GR" b="1" dirty="0" smtClean="0"/>
          </a:p>
          <a:p>
            <a:pPr marL="457200" lvl="1" indent="0">
              <a:buNone/>
            </a:pPr>
            <a:r>
              <a:rPr lang="el-GR" b="1" i="1" dirty="0" smtClean="0">
                <a:solidFill>
                  <a:schemeClr val="accent2"/>
                </a:solidFill>
              </a:rPr>
              <a:t>Όλες οι ηλικίες</a:t>
            </a:r>
          </a:p>
          <a:p>
            <a:pPr marL="457200" lvl="1" indent="0">
              <a:buNone/>
            </a:pPr>
            <a:endParaRPr lang="el-GR" b="1" i="1" dirty="0" smtClean="0">
              <a:solidFill>
                <a:schemeClr val="accent2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 smtClean="0"/>
              <a:t>Σημαντική διαδικασία: </a:t>
            </a:r>
            <a:r>
              <a:rPr lang="en-US" dirty="0" smtClean="0"/>
              <a:t>Chlorhexidine 0,5% </a:t>
            </a:r>
            <a:r>
              <a:rPr lang="el-GR" dirty="0" smtClean="0"/>
              <a:t>σε</a:t>
            </a:r>
            <a:r>
              <a:rPr lang="en-US" dirty="0" smtClean="0"/>
              <a:t> </a:t>
            </a:r>
            <a:r>
              <a:rPr lang="en-US" dirty="0" err="1" smtClean="0"/>
              <a:t>alcochol</a:t>
            </a:r>
            <a:r>
              <a:rPr lang="en-US" dirty="0" smtClean="0"/>
              <a:t> 70%</a:t>
            </a:r>
            <a:r>
              <a:rPr lang="el-GR" dirty="0" smtClean="0"/>
              <a:t> </a:t>
            </a:r>
            <a:r>
              <a:rPr lang="en-US" dirty="0" smtClean="0"/>
              <a:t> </a:t>
            </a:r>
            <a:endParaRPr lang="el-GR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el-GR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 smtClean="0"/>
              <a:t>Μικρότερης σημασίας διαδικασία: σκούπισμα με </a:t>
            </a:r>
            <a:r>
              <a:rPr lang="en-US" dirty="0" err="1" smtClean="0"/>
              <a:t>Alcochol</a:t>
            </a:r>
            <a:endParaRPr lang="el-GR" dirty="0" smtClean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ΑΝΤΙΣΗΨΙΑ ΔΕΡΜΑΤΟΣ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6845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5536" y="1196752"/>
            <a:ext cx="8568952" cy="4929411"/>
          </a:xfrm>
        </p:spPr>
        <p:txBody>
          <a:bodyPr>
            <a:normAutofit fontScale="92500" lnSpcReduction="20000"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el-GR" b="1" dirty="0">
                <a:solidFill>
                  <a:prstClr val="black"/>
                </a:solidFill>
              </a:rPr>
              <a:t>Βρέφη </a:t>
            </a:r>
            <a:r>
              <a:rPr lang="el-GR" b="1" u="sng" dirty="0">
                <a:solidFill>
                  <a:prstClr val="black"/>
                </a:solidFill>
              </a:rPr>
              <a:t>&lt;</a:t>
            </a:r>
            <a:r>
              <a:rPr lang="el-GR" b="1" dirty="0">
                <a:solidFill>
                  <a:prstClr val="black"/>
                </a:solidFill>
              </a:rPr>
              <a:t> 1000</a:t>
            </a:r>
            <a:r>
              <a:rPr lang="en-US" b="1" dirty="0" smtClean="0">
                <a:solidFill>
                  <a:prstClr val="black"/>
                </a:solidFill>
              </a:rPr>
              <a:t>gr	</a:t>
            </a:r>
            <a:endParaRPr lang="el-GR" b="1" dirty="0" smtClean="0">
              <a:solidFill>
                <a:prstClr val="black"/>
              </a:solidFill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prstClr val="black"/>
                </a:solidFill>
              </a:rPr>
              <a:t>	</a:t>
            </a:r>
          </a:p>
          <a:p>
            <a:pPr marL="457200" lvl="1" indent="0">
              <a:buNone/>
            </a:pPr>
            <a:r>
              <a:rPr lang="el-GR" b="1" i="1" dirty="0" smtClean="0">
                <a:solidFill>
                  <a:schemeClr val="accent2"/>
                </a:solidFill>
              </a:rPr>
              <a:t>Εβδομάδα 1</a:t>
            </a:r>
            <a:r>
              <a:rPr lang="el-GR" b="1" i="1" baseline="30000" dirty="0" smtClean="0">
                <a:solidFill>
                  <a:schemeClr val="accent2"/>
                </a:solidFill>
              </a:rPr>
              <a:t>η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 smtClean="0">
                <a:solidFill>
                  <a:prstClr val="black"/>
                </a:solidFill>
              </a:rPr>
              <a:t>Σημαντική διαδικασία: </a:t>
            </a:r>
            <a:r>
              <a:rPr lang="en-US" dirty="0" smtClean="0">
                <a:solidFill>
                  <a:prstClr val="black"/>
                </a:solidFill>
              </a:rPr>
              <a:t>Chlorhexidine 0,1%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 smtClean="0">
                <a:solidFill>
                  <a:prstClr val="black"/>
                </a:solidFill>
              </a:rPr>
              <a:t>Μικρότερης σημασίας διαδικασία: </a:t>
            </a:r>
            <a:r>
              <a:rPr lang="en-US" dirty="0">
                <a:solidFill>
                  <a:prstClr val="black"/>
                </a:solidFill>
              </a:rPr>
              <a:t>Chlorhexidine 0,1% </a:t>
            </a:r>
            <a:endParaRPr lang="el-GR" dirty="0" smtClean="0">
              <a:solidFill>
                <a:prstClr val="black"/>
              </a:solidFill>
            </a:endParaRPr>
          </a:p>
          <a:p>
            <a:pPr marL="457200" lvl="1" indent="0">
              <a:buNone/>
            </a:pPr>
            <a:endParaRPr lang="el-GR" b="1" i="1" dirty="0" smtClean="0">
              <a:solidFill>
                <a:schemeClr val="accent2"/>
              </a:solidFill>
            </a:endParaRPr>
          </a:p>
          <a:p>
            <a:pPr marL="457200" lvl="1" indent="0">
              <a:buNone/>
            </a:pPr>
            <a:r>
              <a:rPr lang="el-GR" b="1" i="1" dirty="0" smtClean="0">
                <a:solidFill>
                  <a:schemeClr val="accent2"/>
                </a:solidFill>
              </a:rPr>
              <a:t>Εβδομάδα 2</a:t>
            </a:r>
            <a:r>
              <a:rPr lang="el-GR" b="1" i="1" baseline="30000" dirty="0" smtClean="0">
                <a:solidFill>
                  <a:schemeClr val="accent2"/>
                </a:solidFill>
              </a:rPr>
              <a:t>η</a:t>
            </a:r>
            <a:r>
              <a:rPr lang="el-GR" b="1" i="1" dirty="0" smtClean="0">
                <a:solidFill>
                  <a:schemeClr val="accent2"/>
                </a:solidFill>
              </a:rPr>
              <a:t>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 smtClean="0">
                <a:solidFill>
                  <a:prstClr val="black"/>
                </a:solidFill>
              </a:rPr>
              <a:t>Σημαντική </a:t>
            </a:r>
            <a:r>
              <a:rPr lang="el-GR" dirty="0">
                <a:solidFill>
                  <a:prstClr val="black"/>
                </a:solidFill>
              </a:rPr>
              <a:t>διαδικασία: </a:t>
            </a:r>
            <a:r>
              <a:rPr lang="en-US" dirty="0">
                <a:solidFill>
                  <a:prstClr val="black"/>
                </a:solidFill>
              </a:rPr>
              <a:t>Chlorhexidine 0,1%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>
                <a:solidFill>
                  <a:prstClr val="black"/>
                </a:solidFill>
              </a:rPr>
              <a:t>Μικρότερης σημασίας διαδικασία: σκούπισμα με </a:t>
            </a:r>
            <a:r>
              <a:rPr lang="en-US" dirty="0" err="1">
                <a:solidFill>
                  <a:prstClr val="black"/>
                </a:solidFill>
              </a:rPr>
              <a:t>Alcochol</a:t>
            </a:r>
            <a:endParaRPr lang="el-GR" dirty="0">
              <a:solidFill>
                <a:prstClr val="black"/>
              </a:solidFill>
            </a:endParaRPr>
          </a:p>
          <a:p>
            <a:pPr marL="457200" lvl="1" indent="0">
              <a:buNone/>
            </a:pPr>
            <a:endParaRPr lang="el-GR" b="1" i="1" dirty="0" smtClean="0">
              <a:solidFill>
                <a:schemeClr val="accent2"/>
              </a:solidFill>
            </a:endParaRPr>
          </a:p>
          <a:p>
            <a:pPr marL="457200" lvl="1" indent="0">
              <a:buNone/>
            </a:pPr>
            <a:r>
              <a:rPr lang="el-GR" b="1" i="1" dirty="0" smtClean="0">
                <a:solidFill>
                  <a:schemeClr val="accent2"/>
                </a:solidFill>
              </a:rPr>
              <a:t>Εβδομάδα 3</a:t>
            </a:r>
            <a:r>
              <a:rPr lang="el-GR" b="1" i="1" baseline="30000" dirty="0" smtClean="0">
                <a:solidFill>
                  <a:schemeClr val="accent2"/>
                </a:solidFill>
              </a:rPr>
              <a:t>η</a:t>
            </a:r>
            <a:r>
              <a:rPr lang="el-GR" b="1" i="1" dirty="0" smtClean="0">
                <a:solidFill>
                  <a:schemeClr val="accent2"/>
                </a:solidFill>
              </a:rPr>
              <a:t> &amp; μεγαλύτερα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 smtClean="0">
                <a:solidFill>
                  <a:prstClr val="black"/>
                </a:solidFill>
              </a:rPr>
              <a:t>Σημαντική </a:t>
            </a:r>
            <a:r>
              <a:rPr lang="el-GR" dirty="0">
                <a:solidFill>
                  <a:prstClr val="black"/>
                </a:solidFill>
              </a:rPr>
              <a:t>διαδικασία: </a:t>
            </a:r>
            <a:r>
              <a:rPr lang="en-US" dirty="0">
                <a:solidFill>
                  <a:prstClr val="black"/>
                </a:solidFill>
              </a:rPr>
              <a:t>Chlorhexidine 0,5% </a:t>
            </a:r>
            <a:r>
              <a:rPr lang="el-GR" dirty="0">
                <a:solidFill>
                  <a:prstClr val="black"/>
                </a:solidFill>
              </a:rPr>
              <a:t>σε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alcochol</a:t>
            </a:r>
            <a:r>
              <a:rPr lang="en-US" dirty="0">
                <a:solidFill>
                  <a:prstClr val="black"/>
                </a:solidFill>
              </a:rPr>
              <a:t> 70%</a:t>
            </a:r>
            <a:r>
              <a:rPr lang="el-GR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 </a:t>
            </a:r>
            <a:endParaRPr lang="el-GR" dirty="0">
              <a:solidFill>
                <a:prstClr val="black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>
                <a:solidFill>
                  <a:prstClr val="black"/>
                </a:solidFill>
              </a:rPr>
              <a:t>Μικρότερης σημασίας διαδικασία: σκούπισμα με </a:t>
            </a:r>
            <a:r>
              <a:rPr lang="en-US" dirty="0" err="1">
                <a:solidFill>
                  <a:prstClr val="black"/>
                </a:solidFill>
              </a:rPr>
              <a:t>Alcochol</a:t>
            </a:r>
            <a:endParaRPr lang="el-GR" dirty="0">
              <a:solidFill>
                <a:prstClr val="black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l-GR" dirty="0" smtClean="0">
              <a:solidFill>
                <a:prstClr val="black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l-GR" dirty="0">
              <a:solidFill>
                <a:prstClr val="black"/>
              </a:solidFill>
            </a:endParaRPr>
          </a:p>
          <a:p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>
                <a:solidFill>
                  <a:prstClr val="black"/>
                </a:solidFill>
              </a:rPr>
              <a:t>ΑΝΤΙΣΗΨΙΑ ΔΕΡΜΑΤΟΣ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9126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Συγκέντρωση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291</TotalTime>
  <Words>1090</Words>
  <Application>Microsoft Office PowerPoint</Application>
  <PresentationFormat>Προβολή στην οθόνη (4:3)</PresentationFormat>
  <Paragraphs>342</Paragraphs>
  <Slides>20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2</vt:i4>
      </vt:variant>
      <vt:variant>
        <vt:lpstr>Τίτλοι διαφανειών</vt:lpstr>
      </vt:variant>
      <vt:variant>
        <vt:i4>20</vt:i4>
      </vt:variant>
    </vt:vector>
  </HeadingPairs>
  <TitlesOfParts>
    <vt:vector size="22" baseType="lpstr">
      <vt:lpstr>Συγκέντρωση</vt:lpstr>
      <vt:lpstr>1_Συγκέντρωση</vt:lpstr>
      <vt:lpstr>ΚΕΝΤΡΙΚΟΣ ΚΑΘΕΤΗΡΑΣ ΟΜΦΑΛΙΚΟΣ ΚΑΘΕΤΗΡΑΣ</vt:lpstr>
      <vt:lpstr>ΚΕΝΤΡΙΚΟΙ ΚΑΘΕΤΗΡΕΣ (1)</vt:lpstr>
      <vt:lpstr>ΚΕΝΤΡΙΚΟΙ ΚΑΘΕΤΗΡΕΣ (2)</vt:lpstr>
      <vt:lpstr>ΚΕΝΤΡΙΚΟΙ ΚΑΘΕΤΗΡΕΣ (3)</vt:lpstr>
      <vt:lpstr>ΚΑΘΕΤΗΡΑΣ ΟΜΦΑΚΙΚΗΣ ΦΛΕΒΑΣ</vt:lpstr>
      <vt:lpstr>ΕΝΔΕΙΞΕΙΣ ΚΑΘΕΤΗΡΙΑΣΜΟΥ ΟΜΦΑΛΙΟΥ ΦΛΕΒΑΣ</vt:lpstr>
      <vt:lpstr>ΑΠΟΔΕΚΤΑ ΑΝΤΙΣΗΠΤΙΚΑ &amp;ΑΠΟΛΥΜΑΝΤΙΚΑ ΔΙΑΛΥΜΑΤΑ</vt:lpstr>
      <vt:lpstr>ΑΝΤΙΣΗΨΙΑ ΔΕΡΜΑΤΟΣ</vt:lpstr>
      <vt:lpstr>ΑΝΤΙΣΗΨΙΑ ΔΕΡΜΑΤΟΣ</vt:lpstr>
      <vt:lpstr>ΥΛΙΚΑ</vt:lpstr>
      <vt:lpstr>ΔΙΑΔΙΚΑΣΙΑ</vt:lpstr>
      <vt:lpstr>ΔΙΑΔΙΚΑΣΙΑ</vt:lpstr>
      <vt:lpstr>ΔΙΑΔΙΚΑΣΙΑ</vt:lpstr>
      <vt:lpstr>ΔΙΑΔΙΚΑΣΙΑ</vt:lpstr>
      <vt:lpstr>CHECK LIST  ΕΙΣΑΓΩΓΗΣ ΚΕΝΤΡΙΚΟΥ ΚΑΘΕΤΗΡΑ</vt:lpstr>
      <vt:lpstr>CHECK LIST  ΕΙΣΑΓΩΓΗΣ ΚΕΝΤΡΙΚΟΥ ΚΑΘΕΤΗΡΑ</vt:lpstr>
      <vt:lpstr>CHECK LIST  ΕΙΣΑΓΩΓΗΣ ΚΕΝΤΡΙΚΟΥ ΚΑΘΕΤΗΡΑ</vt:lpstr>
      <vt:lpstr>ΚΑΘΕΤΗΡΙΑΣΜΟΣ ΟΜΦΑΛΙΚΗΣ ΦΛΕΒΑΣ</vt:lpstr>
      <vt:lpstr>Παρουσίαση του PowerPoint</vt:lpstr>
      <vt:lpstr>ΕΥΧΑΡΙΣΤΩ ΠΟΛΥ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Christina</dc:creator>
  <cp:lastModifiedBy>user</cp:lastModifiedBy>
  <cp:revision>19</cp:revision>
  <dcterms:created xsi:type="dcterms:W3CDTF">2016-11-17T16:23:25Z</dcterms:created>
  <dcterms:modified xsi:type="dcterms:W3CDTF">2019-05-11T21:54:01Z</dcterms:modified>
</cp:coreProperties>
</file>