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60" r:id="rId5"/>
    <p:sldId id="258" r:id="rId6"/>
    <p:sldId id="259" r:id="rId7"/>
    <p:sldId id="262" r:id="rId8"/>
    <p:sldId id="257" r:id="rId9"/>
    <p:sldId id="263" r:id="rId10"/>
    <p:sldId id="26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AA697-2C55-4960-AE92-D2016A30F21B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6CD9-39C6-4182-A8A9-94536337744F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96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7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4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2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8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3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6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57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23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9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5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65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70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5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9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9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0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12/3/2023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8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CE38FA-2D2D-47F1-B6F3-2A6BF3103693}" type="datetimeFigureOut">
              <a:rPr lang="el-GR" smtClean="0">
                <a:solidFill>
                  <a:srgbClr val="073E87"/>
                </a:solidFill>
              </a:rPr>
              <a:pPr/>
              <a:t>12/3/2023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E7C8D-B607-4508-955A-EFFB8C186DDD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2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Nanoxyde" TargetMode="External"/><Relationship Id="rId4" Type="http://schemas.openxmlformats.org/officeDocument/2006/relationships/hyperlink" Target="http://commons.wikimedia.org/wiki/File:Nasogastric_intubation_schema.sv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ΤΟΠΟΘΕΤΗΣΗ ΓΑΣΤΡΙΚΟΥ ΚΑΘΕΤΗΡΑ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Νάνου Χ.</a:t>
            </a:r>
          </a:p>
          <a:p>
            <a:r>
              <a:rPr lang="el-GR" dirty="0" smtClean="0"/>
              <a:t>Επίκουρη Καθηγήτρια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035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el-GR" dirty="0" smtClean="0"/>
              <a:t>ΣΗΜΕΙΟ ΕΙΣΟΔΟΥ</a:t>
            </a:r>
          </a:p>
          <a:p>
            <a:r>
              <a:rPr lang="el-GR" dirty="0" smtClean="0"/>
              <a:t>Ρουθούνι </a:t>
            </a:r>
          </a:p>
          <a:p>
            <a:pPr lvl="1"/>
            <a:r>
              <a:rPr lang="el-GR" dirty="0" smtClean="0"/>
              <a:t>Νεογνό Αναπνέει φυσιολογικά</a:t>
            </a:r>
          </a:p>
          <a:p>
            <a:pPr lvl="1"/>
            <a:r>
              <a:rPr lang="el-GR" dirty="0" smtClean="0"/>
              <a:t>Μικρότερο  διαθέσιμο καθετήρα (στενότερο)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Στόμα </a:t>
            </a:r>
          </a:p>
          <a:p>
            <a:pPr lvl="1"/>
            <a:r>
              <a:rPr lang="el-GR" dirty="0" smtClean="0"/>
              <a:t>Παροχέτευση του στομάχου</a:t>
            </a:r>
          </a:p>
          <a:p>
            <a:pPr lvl="1"/>
            <a:r>
              <a:rPr lang="el-GR" dirty="0" smtClean="0"/>
              <a:t>Σίτιση νεογνού με αναπνευστικές δυσκολίες</a:t>
            </a:r>
          </a:p>
          <a:p>
            <a:pPr lvl="1"/>
            <a:r>
              <a:rPr lang="el-GR" dirty="0" smtClean="0"/>
              <a:t>Σχετικά μεγάλος καθετήρας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ΡΙΝΟ / ΣΤΟΜΑΤΟ – </a:t>
            </a:r>
            <a:br>
              <a:rPr lang="el-GR" dirty="0" smtClean="0"/>
            </a:br>
            <a:r>
              <a:rPr lang="el-GR" dirty="0" smtClean="0"/>
              <a:t>ΓΑΣΤΡΙΚΟΣ ΚΑΘΕΤΗΡΑΣ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55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el-GR" dirty="0" smtClean="0"/>
              <a:t>Σε νεογνό που δεν μπορεί να φάει κάτι από το στόμα  ή</a:t>
            </a:r>
          </a:p>
          <a:p>
            <a:r>
              <a:rPr lang="el-GR" dirty="0" smtClean="0"/>
              <a:t>Υπάρχουν υπόνοιες κινδύνου  εισρόφησης</a:t>
            </a:r>
          </a:p>
          <a:p>
            <a:r>
              <a:rPr lang="el-GR" dirty="0" smtClean="0"/>
              <a:t>Ανώριμοι μύες φάρυγγα</a:t>
            </a:r>
          </a:p>
          <a:p>
            <a:r>
              <a:rPr lang="el-GR" dirty="0" smtClean="0"/>
              <a:t>Διασωλήνωση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Παροχή εντερικής σίτισης</a:t>
            </a:r>
          </a:p>
          <a:p>
            <a:r>
              <a:rPr lang="el-GR" dirty="0" smtClean="0"/>
              <a:t>Χορήγηση φαρμάκων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ΕΝΔΕΙΞΕΙΣ ΡΓΚ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726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611561" y="1700808"/>
            <a:ext cx="7668840" cy="4425355"/>
          </a:xfrm>
        </p:spPr>
        <p:txBody>
          <a:bodyPr/>
          <a:lstStyle/>
          <a:p>
            <a:r>
              <a:rPr lang="el-GR" dirty="0"/>
              <a:t>για την αναρρόφηση γαστρικών εκκρίσεων ή αέρα σε </a:t>
            </a:r>
            <a:r>
              <a:rPr lang="el-GR" dirty="0" smtClean="0"/>
              <a:t>νεογνά </a:t>
            </a:r>
            <a:r>
              <a:rPr lang="el-GR" dirty="0"/>
              <a:t>που</a:t>
            </a:r>
            <a:r>
              <a:rPr lang="el-GR" dirty="0" smtClean="0"/>
              <a:t>: 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απαιτούν </a:t>
            </a:r>
            <a:r>
              <a:rPr lang="el-GR" dirty="0"/>
              <a:t>συνεχή παροχέτευση των γαστρικών </a:t>
            </a:r>
            <a:r>
              <a:rPr lang="el-GR" dirty="0" smtClean="0"/>
              <a:t>εκκρίσεων 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για </a:t>
            </a:r>
            <a:r>
              <a:rPr lang="el-GR" dirty="0"/>
              <a:t>την αναρρόφηση του αέρα από το </a:t>
            </a:r>
            <a:r>
              <a:rPr lang="el-GR" dirty="0" smtClean="0"/>
              <a:t>στομάχι:</a:t>
            </a:r>
          </a:p>
          <a:p>
            <a:pPr lvl="2"/>
            <a:r>
              <a:rPr lang="el-GR" dirty="0" smtClean="0"/>
              <a:t>Κατά τη χρήση  μάσκας εξαερισμού</a:t>
            </a:r>
          </a:p>
          <a:p>
            <a:pPr lvl="2"/>
            <a:r>
              <a:rPr lang="el-GR" dirty="0" smtClean="0"/>
              <a:t>κατά </a:t>
            </a:r>
            <a:r>
              <a:rPr lang="el-GR" dirty="0"/>
              <a:t>τη χρήση </a:t>
            </a:r>
            <a:r>
              <a:rPr lang="el-GR" dirty="0" smtClean="0"/>
              <a:t>μη επεμβατικού αερισμού </a:t>
            </a:r>
            <a:r>
              <a:rPr lang="el-GR" dirty="0"/>
              <a:t>θετικής πίεσης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ΕΝΔΕΙΞΕΙΣ ΡΓΚ</a:t>
            </a:r>
          </a:p>
        </p:txBody>
      </p:sp>
    </p:spTree>
    <p:extLst>
      <p:ext uri="{BB962C8B-B14F-4D97-AF65-F5344CB8AC3E}">
        <p14:creationId xmlns:p14="http://schemas.microsoft.com/office/powerpoint/2010/main" val="252240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el-GR" dirty="0">
                <a:solidFill>
                  <a:srgbClr val="073E87"/>
                </a:solidFill>
              </a:rPr>
              <a:t>Καθαρά γάντια μίας χρήσεως</a:t>
            </a:r>
          </a:p>
          <a:p>
            <a:pPr>
              <a:buClr>
                <a:srgbClr val="31B6FD"/>
              </a:buClr>
            </a:pPr>
            <a:r>
              <a:rPr lang="el-GR" dirty="0" smtClean="0">
                <a:solidFill>
                  <a:srgbClr val="073E87"/>
                </a:solidFill>
              </a:rPr>
              <a:t>Καθαρό  καθετήρα</a:t>
            </a:r>
          </a:p>
          <a:p>
            <a:pPr>
              <a:buClr>
                <a:srgbClr val="31B6FD"/>
              </a:buClr>
            </a:pPr>
            <a:r>
              <a:rPr lang="el-GR" dirty="0" smtClean="0">
                <a:solidFill>
                  <a:srgbClr val="073E87"/>
                </a:solidFill>
              </a:rPr>
              <a:t>Κατάλληλο για ΒΣ </a:t>
            </a:r>
          </a:p>
          <a:p>
            <a:pPr lvl="1">
              <a:buClr>
                <a:srgbClr val="31B6FD"/>
              </a:buClr>
            </a:pPr>
            <a:r>
              <a:rPr lang="el-GR" dirty="0" smtClean="0">
                <a:solidFill>
                  <a:srgbClr val="073E87"/>
                </a:solidFill>
              </a:rPr>
              <a:t>ΒΣ&lt; 2 κιλά 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 5</a:t>
            </a:r>
            <a:r>
              <a:rPr lang="en-US" dirty="0" smtClean="0">
                <a:solidFill>
                  <a:srgbClr val="073E87"/>
                </a:solidFill>
                <a:sym typeface="Wingdings" panose="05000000000000000000" pitchFamily="2" charset="2"/>
              </a:rPr>
              <a:t>-F</a:t>
            </a:r>
          </a:p>
          <a:p>
            <a:pPr lvl="1">
              <a:buClr>
                <a:srgbClr val="31B6FD"/>
              </a:buClr>
            </a:pP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ΒΣ </a:t>
            </a:r>
            <a:r>
              <a:rPr lang="el-GR" u="sng" dirty="0" smtClean="0">
                <a:solidFill>
                  <a:srgbClr val="073E87"/>
                </a:solidFill>
                <a:sym typeface="Wingdings" panose="05000000000000000000" pitchFamily="2" charset="2"/>
              </a:rPr>
              <a:t>&gt;</a:t>
            </a:r>
            <a:r>
              <a:rPr lang="el-GR" dirty="0" smtClean="0">
                <a:solidFill>
                  <a:srgbClr val="073E87"/>
                </a:solidFill>
                <a:sym typeface="Wingdings" panose="05000000000000000000" pitchFamily="2" charset="2"/>
              </a:rPr>
              <a:t> 2 κιλά  </a:t>
            </a:r>
            <a:r>
              <a:rPr lang="en-US" dirty="0" smtClean="0">
                <a:solidFill>
                  <a:srgbClr val="073E87"/>
                </a:solidFill>
                <a:sym typeface="Wingdings" panose="05000000000000000000" pitchFamily="2" charset="2"/>
              </a:rPr>
              <a:t>8-F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l-GR" dirty="0" smtClean="0"/>
              <a:t>Στυλό ή μαρκαδόρο ή /&amp; εύκαμπτη ταινία μέτρησης</a:t>
            </a:r>
          </a:p>
          <a:p>
            <a:r>
              <a:rPr lang="el-GR" dirty="0" smtClean="0"/>
              <a:t>Σύριγγα των 2,5 -5 </a:t>
            </a:r>
            <a:r>
              <a:rPr lang="en-US" dirty="0" smtClean="0"/>
              <a:t>ml</a:t>
            </a:r>
          </a:p>
          <a:p>
            <a:r>
              <a:rPr lang="el-GR" dirty="0" smtClean="0"/>
              <a:t>Μπλέ δείκτη ηλιοτροπίου ή στηθοσκόπιο</a:t>
            </a:r>
          </a:p>
          <a:p>
            <a:r>
              <a:rPr lang="el-GR" dirty="0" smtClean="0"/>
              <a:t>Αυτοκόλλητο επίδεσμο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45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0447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Εισαγωγή ρινογαστρικού καθετήρα</a:t>
            </a:r>
          </a:p>
        </p:txBody>
      </p:sp>
      <p:grpSp>
        <p:nvGrpSpPr>
          <p:cNvPr id="4" name="Group 3" descr=" ανατομία ανθρώπου σχετικό με την εισαγωγή ρινογαστρικού καθετήρα"/>
          <p:cNvGrpSpPr/>
          <p:nvPr/>
        </p:nvGrpSpPr>
        <p:grpSpPr>
          <a:xfrm>
            <a:off x="543593" y="1383059"/>
            <a:ext cx="7028457" cy="5105080"/>
            <a:chOff x="457586" y="1596391"/>
            <a:chExt cx="7028457" cy="5105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96391"/>
              <a:ext cx="3024336" cy="51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Ομάδα 1"/>
            <p:cNvGrpSpPr/>
            <p:nvPr/>
          </p:nvGrpSpPr>
          <p:grpSpPr>
            <a:xfrm>
              <a:off x="457586" y="1930683"/>
              <a:ext cx="7028457" cy="3066524"/>
              <a:chOff x="457586" y="1930683"/>
              <a:chExt cx="7028457" cy="3066524"/>
            </a:xfrm>
          </p:grpSpPr>
          <p:sp>
            <p:nvSpPr>
              <p:cNvPr id="7173" name="Text Box 6"/>
              <p:cNvSpPr txBox="1">
                <a:spLocks noChangeArrowheads="1"/>
              </p:cNvSpPr>
              <p:nvPr/>
            </p:nvSpPr>
            <p:spPr bwMode="auto">
              <a:xfrm>
                <a:off x="5652542" y="1930683"/>
                <a:ext cx="1753878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ρινοφάρυγγας</a:t>
                </a:r>
              </a:p>
            </p:txBody>
          </p:sp>
          <p:sp>
            <p:nvSpPr>
              <p:cNvPr id="7174" name="Text Box 7"/>
              <p:cNvSpPr txBox="1">
                <a:spLocks noChangeArrowheads="1"/>
              </p:cNvSpPr>
              <p:nvPr/>
            </p:nvSpPr>
            <p:spPr bwMode="auto">
              <a:xfrm>
                <a:off x="5652542" y="2772083"/>
                <a:ext cx="1655762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οισοφάγος</a:t>
                </a:r>
              </a:p>
            </p:txBody>
          </p:sp>
          <p:sp>
            <p:nvSpPr>
              <p:cNvPr id="7175" name="Text Box 8"/>
              <p:cNvSpPr txBox="1">
                <a:spLocks noChangeArrowheads="1"/>
              </p:cNvSpPr>
              <p:nvPr/>
            </p:nvSpPr>
            <p:spPr bwMode="auto">
              <a:xfrm>
                <a:off x="6190643" y="4597097"/>
                <a:ext cx="1295400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στομάχι</a:t>
                </a:r>
              </a:p>
            </p:txBody>
          </p:sp>
          <p:sp>
            <p:nvSpPr>
              <p:cNvPr id="7176" name="Text Box 9"/>
              <p:cNvSpPr txBox="1">
                <a:spLocks noChangeArrowheads="1"/>
              </p:cNvSpPr>
              <p:nvPr/>
            </p:nvSpPr>
            <p:spPr bwMode="auto">
              <a:xfrm>
                <a:off x="457586" y="2130738"/>
                <a:ext cx="1342162" cy="40011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l-GR" sz="2000" b="1" dirty="0">
                    <a:solidFill>
                      <a:prstClr val="black"/>
                    </a:solidFill>
                    <a:latin typeface="Calibri"/>
                  </a:rPr>
                  <a:t>καθετήρας</a:t>
                </a:r>
              </a:p>
            </p:txBody>
          </p:sp>
          <p:sp>
            <p:nvSpPr>
              <p:cNvPr id="7177" name="Line 10"/>
              <p:cNvSpPr>
                <a:spLocks noChangeShapeType="1"/>
              </p:cNvSpPr>
              <p:nvPr/>
            </p:nvSpPr>
            <p:spPr bwMode="auto">
              <a:xfrm>
                <a:off x="1799748" y="2312988"/>
                <a:ext cx="14355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78" name="Line 15"/>
              <p:cNvSpPr>
                <a:spLocks noChangeShapeType="1"/>
              </p:cNvSpPr>
              <p:nvPr/>
            </p:nvSpPr>
            <p:spPr bwMode="auto">
              <a:xfrm>
                <a:off x="4139952" y="3249613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79" name="Line 16"/>
              <p:cNvSpPr>
                <a:spLocks noChangeShapeType="1"/>
              </p:cNvSpPr>
              <p:nvPr/>
            </p:nvSpPr>
            <p:spPr bwMode="auto">
              <a:xfrm>
                <a:off x="4139952" y="3681413"/>
                <a:ext cx="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80" name="Line 17"/>
              <p:cNvSpPr>
                <a:spLocks noChangeShapeType="1"/>
              </p:cNvSpPr>
              <p:nvPr/>
            </p:nvSpPr>
            <p:spPr bwMode="auto">
              <a:xfrm>
                <a:off x="4139952" y="4184650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81" name="Line 18"/>
              <p:cNvSpPr>
                <a:spLocks noChangeShapeType="1"/>
              </p:cNvSpPr>
              <p:nvPr/>
            </p:nvSpPr>
            <p:spPr bwMode="auto">
              <a:xfrm>
                <a:off x="3348038" y="2636912"/>
                <a:ext cx="287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 flipV="1">
              <a:off x="4355976" y="2130738"/>
              <a:ext cx="1296566" cy="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H="1">
              <a:off x="4499992" y="2941121"/>
              <a:ext cx="115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H="1">
              <a:off x="5004259" y="4797152"/>
              <a:ext cx="1152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853384" y="6409495"/>
            <a:ext cx="5457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Nasogastric intubation schema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Nanoxyde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B3D5A8A-3D10-4115-B381-CDF2DD3E9EEA}" type="slidenum">
              <a:rPr lang="el-GR" sz="1400" smtClean="0">
                <a:solidFill>
                  <a:prstClr val="black"/>
                </a:solidFill>
              </a:rPr>
              <a:pPr eaLnBrk="1" hangingPunct="1"/>
              <a:t>6</a:t>
            </a:fld>
            <a:endParaRPr lang="el-G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αρχείο αυτό αλληλοσυμπληρώνεται από το αρχείο με τις «Οδηγίες τοποθέτησης γαστρικού καθετήρα σε νεογνό – Πρωτόκολλο» 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59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ΕΥΧΑΡΙΣΤΩ  ΠΟΛΥ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94" y="1484784"/>
            <a:ext cx="6830550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007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183</Words>
  <Application>Microsoft Office PowerPoint</Application>
  <PresentationFormat>Προβολή στην οθόνη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Θέμα του Office</vt:lpstr>
      <vt:lpstr>Κυματομορφή</vt:lpstr>
      <vt:lpstr>1_Κυματομορφή</vt:lpstr>
      <vt:lpstr>ΤΟΠΟΘΕΤΗΣΗ ΓΑΣΤΡΙΚΟΥ ΚΑΘΕΤΗΡΑ </vt:lpstr>
      <vt:lpstr>ΡΙΝΟ / ΣΤΟΜΑΤΟ –  ΓΑΣΤΡΙΚΟΣ ΚΑΘΕΤΗΡΑΣ</vt:lpstr>
      <vt:lpstr>ΕΝΔΕΙΞΕΙΣ ΡΓΚ</vt:lpstr>
      <vt:lpstr>ΕΝΔΕΙΞΕΙΣ ΡΓΚ</vt:lpstr>
      <vt:lpstr>ΥΛΙΚΑ</vt:lpstr>
      <vt:lpstr>Εισαγωγή ρινογαστρικού καθετήρα</vt:lpstr>
      <vt:lpstr>Παρουσίαση του PowerPoint</vt:lpstr>
      <vt:lpstr>ΕΥΧΑΡΙΣΤΩ  ΠΟΛΥ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ΤΟΠΟΘΕΤΗΣΗ ΡΙΝΟΓΑΣΤΡΙΚΟΥ ΚΑΘΕΤΗΡΑ</dc:title>
  <dc:creator>Christina</dc:creator>
  <cp:lastModifiedBy>user</cp:lastModifiedBy>
  <cp:revision>12</cp:revision>
  <dcterms:created xsi:type="dcterms:W3CDTF">2016-11-17T17:45:04Z</dcterms:created>
  <dcterms:modified xsi:type="dcterms:W3CDTF">2023-03-12T13:05:20Z</dcterms:modified>
</cp:coreProperties>
</file>