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55"/>
  </p:notesMasterIdLst>
  <p:sldIdLst>
    <p:sldId id="257" r:id="rId2"/>
    <p:sldId id="308" r:id="rId3"/>
    <p:sldId id="309" r:id="rId4"/>
    <p:sldId id="307" r:id="rId5"/>
    <p:sldId id="258" r:id="rId6"/>
    <p:sldId id="259" r:id="rId7"/>
    <p:sldId id="262" r:id="rId8"/>
    <p:sldId id="260" r:id="rId9"/>
    <p:sldId id="261" r:id="rId10"/>
    <p:sldId id="310" r:id="rId11"/>
    <p:sldId id="311" r:id="rId12"/>
    <p:sldId id="263" r:id="rId13"/>
    <p:sldId id="264" r:id="rId14"/>
    <p:sldId id="265" r:id="rId15"/>
    <p:sldId id="266" r:id="rId16"/>
    <p:sldId id="267" r:id="rId17"/>
    <p:sldId id="306" r:id="rId18"/>
    <p:sldId id="269" r:id="rId19"/>
    <p:sldId id="272" r:id="rId20"/>
    <p:sldId id="273" r:id="rId21"/>
    <p:sldId id="274" r:id="rId22"/>
    <p:sldId id="275" r:id="rId23"/>
    <p:sldId id="276" r:id="rId24"/>
    <p:sldId id="278" r:id="rId25"/>
    <p:sldId id="277" r:id="rId26"/>
    <p:sldId id="279" r:id="rId27"/>
    <p:sldId id="280" r:id="rId28"/>
    <p:sldId id="281" r:id="rId29"/>
    <p:sldId id="282" r:id="rId30"/>
    <p:sldId id="283" r:id="rId31"/>
    <p:sldId id="284" r:id="rId32"/>
    <p:sldId id="314" r:id="rId33"/>
    <p:sldId id="285" r:id="rId34"/>
    <p:sldId id="286" r:id="rId35"/>
    <p:sldId id="287" r:id="rId36"/>
    <p:sldId id="313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8" r:id="rId47"/>
    <p:sldId id="299" r:id="rId48"/>
    <p:sldId id="300" r:id="rId49"/>
    <p:sldId id="301" r:id="rId50"/>
    <p:sldId id="302" r:id="rId51"/>
    <p:sldId id="303" r:id="rId52"/>
    <p:sldId id="304" r:id="rId53"/>
    <p:sldId id="305" r:id="rId5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2235" autoAdjust="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80" d="100"/>
        <a:sy n="180" d="100"/>
      </p:scale>
      <p:origin x="0" y="2508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B4E3EC-34B4-4DCF-AE67-C1113F77245C}" type="datetimeFigureOut">
              <a:rPr lang="el-GR" smtClean="0"/>
              <a:t>24/3/2020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8D547B-F1B9-4287-9B63-05005FAFEFF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71910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EB904B-CE0A-4B4E-B8BC-D06D19980C9F}" type="slidenum">
              <a:rPr lang="el-GR" altLang="el-GR"/>
              <a:pPr/>
              <a:t>2</a:t>
            </a:fld>
            <a:endParaRPr lang="el-GR" altLang="el-GR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365395-D36B-4154-8CCF-ECB8C75C5D75}" type="slidenum">
              <a:rPr lang="el-GR" altLang="el-GR"/>
              <a:pPr/>
              <a:t>3</a:t>
            </a:fld>
            <a:endParaRPr lang="el-GR" altLang="el-GR"/>
          </a:p>
        </p:txBody>
      </p:sp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alt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Ορθογώνιο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Ορθογώνιο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Ορθογώνιο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Ορθογώνιο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Ορθογώνιο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sp>
        <p:nvSpPr>
          <p:cNvPr id="28" name="Θέση ημερομηνίας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E38FA-2D2D-47F1-B6F3-2A6BF3103693}" type="datetimeFigureOut">
              <a:rPr lang="el-GR" smtClean="0">
                <a:solidFill>
                  <a:srgbClr val="073E87"/>
                </a:solidFill>
              </a:rPr>
              <a:pPr/>
              <a:t>24/3/2020</a:t>
            </a:fld>
            <a:endParaRPr lang="el-GR">
              <a:solidFill>
                <a:srgbClr val="073E87"/>
              </a:solidFill>
            </a:endParaRPr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073E87"/>
              </a:solidFill>
            </a:endParaRPr>
          </a:p>
        </p:txBody>
      </p:sp>
      <p:sp>
        <p:nvSpPr>
          <p:cNvPr id="7" name="Ευθεία γραμμή σύνδεσης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Ορθογώνιο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Έλλειψη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Έλλειψη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Θέση αριθμού διαφάνειας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7FE7C8D-B607-4508-955A-EFFB8C186DDD}" type="slidenum">
              <a:rPr lang="el-GR" smtClean="0">
                <a:solidFill>
                  <a:srgbClr val="073E87"/>
                </a:solidFill>
              </a:rPr>
              <a:pPr/>
              <a:t>‹#›</a:t>
            </a:fld>
            <a:endParaRPr lang="el-GR">
              <a:solidFill>
                <a:srgbClr val="073E87"/>
              </a:solidFill>
            </a:endParaRPr>
          </a:p>
        </p:txBody>
      </p:sp>
      <p:sp>
        <p:nvSpPr>
          <p:cNvPr id="8" name="Τίτλος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E38FA-2D2D-47F1-B6F3-2A6BF3103693}" type="datetimeFigureOut">
              <a:rPr lang="el-GR" smtClean="0">
                <a:solidFill>
                  <a:srgbClr val="073E87"/>
                </a:solidFill>
              </a:rPr>
              <a:pPr/>
              <a:t>24/3/2020</a:t>
            </a:fld>
            <a:endParaRPr lang="el-GR">
              <a:solidFill>
                <a:srgbClr val="073E87"/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073E87"/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E7C8D-B607-4508-955A-EFFB8C186DDD}" type="slidenum">
              <a:rPr lang="el-GR" smtClean="0">
                <a:solidFill>
                  <a:srgbClr val="073E87"/>
                </a:solidFill>
              </a:rPr>
              <a:pPr/>
              <a:t>‹#›</a:t>
            </a:fld>
            <a:endParaRPr lang="el-GR">
              <a:solidFill>
                <a:srgbClr val="073E87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Ορθογώνιο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Ορθογώνιο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Ορθογώνιο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Ορθογώνιο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Ορθογώνιο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Ευθεία γραμμή σύνδεσης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Έλλειψη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Έλλειψη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37FE7C8D-B607-4508-955A-EFFB8C186DDD}" type="slidenum">
              <a:rPr lang="el-GR" smtClean="0">
                <a:solidFill>
                  <a:srgbClr val="073E87"/>
                </a:solidFill>
              </a:rPr>
              <a:pPr/>
              <a:t>‹#›</a:t>
            </a:fld>
            <a:endParaRPr lang="el-GR">
              <a:solidFill>
                <a:srgbClr val="073E87"/>
              </a:solidFill>
            </a:endParaRP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E38FA-2D2D-47F1-B6F3-2A6BF3103693}" type="datetimeFigureOut">
              <a:rPr lang="el-GR" smtClean="0">
                <a:solidFill>
                  <a:srgbClr val="073E87"/>
                </a:solidFill>
              </a:rPr>
              <a:pPr/>
              <a:t>24/3/2020</a:t>
            </a:fld>
            <a:endParaRPr lang="el-GR">
              <a:solidFill>
                <a:srgbClr val="073E87"/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073E87"/>
              </a:solidFill>
            </a:endParaRPr>
          </a:p>
        </p:txBody>
      </p:sp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E38FA-2D2D-47F1-B6F3-2A6BF3103693}" type="datetimeFigureOut">
              <a:rPr lang="el-GR" smtClean="0">
                <a:solidFill>
                  <a:srgbClr val="073E87"/>
                </a:solidFill>
              </a:rPr>
              <a:pPr/>
              <a:t>24/3/2020</a:t>
            </a:fld>
            <a:endParaRPr lang="el-GR">
              <a:solidFill>
                <a:srgbClr val="073E87"/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073E87"/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37FE7C8D-B607-4508-955A-EFFB8C186DDD}" type="slidenum">
              <a:rPr lang="el-GR" smtClean="0">
                <a:solidFill>
                  <a:srgbClr val="073E87"/>
                </a:solidFill>
              </a:rPr>
              <a:pPr/>
              <a:t>‹#›</a:t>
            </a:fld>
            <a:endParaRPr lang="el-GR">
              <a:solidFill>
                <a:srgbClr val="073E87"/>
              </a:solidFill>
            </a:endParaRPr>
          </a:p>
        </p:txBody>
      </p:sp>
      <p:sp>
        <p:nvSpPr>
          <p:cNvPr id="8" name="Θέση περιεχομένου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Ορθογώνιο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Ορθογώνιο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Ορθογώνιο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Ορθογώνιο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Ορθογώνιο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Ορθογώνιο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13" name="Ορθογώνιο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Ορθογώνιο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073E87"/>
              </a:solidFill>
            </a:endParaRP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E38FA-2D2D-47F1-B6F3-2A6BF3103693}" type="datetimeFigureOut">
              <a:rPr lang="el-GR" smtClean="0">
                <a:solidFill>
                  <a:srgbClr val="073E87"/>
                </a:solidFill>
              </a:rPr>
              <a:pPr/>
              <a:t>24/3/2020</a:t>
            </a:fld>
            <a:endParaRPr lang="el-GR">
              <a:solidFill>
                <a:srgbClr val="073E87"/>
              </a:solidFill>
            </a:endParaRPr>
          </a:p>
        </p:txBody>
      </p:sp>
      <p:sp>
        <p:nvSpPr>
          <p:cNvPr id="8" name="Ευθεία γραμμή σύνδεσης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Έλλειψη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Έλλειψη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7FE7C8D-B607-4508-955A-EFFB8C186DDD}" type="slidenum">
              <a:rPr lang="el-GR" smtClean="0">
                <a:solidFill>
                  <a:srgbClr val="073E87"/>
                </a:solidFill>
              </a:rPr>
              <a:pPr/>
              <a:t>‹#›</a:t>
            </a:fld>
            <a:endParaRPr lang="el-GR">
              <a:solidFill>
                <a:srgbClr val="073E87"/>
              </a:solidFill>
            </a:endParaRPr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5CE38FA-2D2D-47F1-B6F3-2A6BF3103693}" type="datetimeFigureOut">
              <a:rPr lang="el-GR" smtClean="0">
                <a:solidFill>
                  <a:srgbClr val="073E87"/>
                </a:solidFill>
              </a:rPr>
              <a:pPr/>
              <a:t>24/3/2020</a:t>
            </a:fld>
            <a:endParaRPr lang="el-GR">
              <a:solidFill>
                <a:srgbClr val="073E87"/>
              </a:solidFill>
            </a:endParaRP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073E87"/>
              </a:solidFill>
            </a:endParaRP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E7C8D-B607-4508-955A-EFFB8C186DDD}" type="slidenum">
              <a:rPr lang="el-GR" smtClean="0">
                <a:solidFill>
                  <a:srgbClr val="073E87"/>
                </a:solidFill>
              </a:rPr>
              <a:pPr/>
              <a:t>‹#›</a:t>
            </a:fld>
            <a:endParaRPr lang="el-GR">
              <a:solidFill>
                <a:srgbClr val="073E87"/>
              </a:solidFill>
            </a:endParaRPr>
          </a:p>
        </p:txBody>
      </p:sp>
      <p:sp>
        <p:nvSpPr>
          <p:cNvPr id="8" name="Ευθεία γραμμή σύνδεσης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Θέση περιεχομένου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2" name="Θέση περιεχομένου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Ευθεία γραμμή σύνδεσης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Ορθογώνιο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Ορθογώνιο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Ορθογώνιο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Ορθογώνιο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Ορθογώνιο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Ορθογώνιο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E38FA-2D2D-47F1-B6F3-2A6BF3103693}" type="datetimeFigureOut">
              <a:rPr lang="el-GR" smtClean="0">
                <a:solidFill>
                  <a:srgbClr val="073E87"/>
                </a:solidFill>
              </a:rPr>
              <a:pPr/>
              <a:t>24/3/2020</a:t>
            </a:fld>
            <a:endParaRPr lang="el-GR">
              <a:solidFill>
                <a:srgbClr val="073E87"/>
              </a:solidFill>
            </a:endParaRPr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l-GR">
              <a:solidFill>
                <a:srgbClr val="073E87"/>
              </a:solidFill>
            </a:endParaRPr>
          </a:p>
        </p:txBody>
      </p:sp>
      <p:sp>
        <p:nvSpPr>
          <p:cNvPr id="15" name="Ευθεία γραμμή σύνδεσης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Ορθογώνιο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Θέση περιεχομένου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6" name="Θέση περιεχομένου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5" name="Έλλειψη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Έλλειψη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37FE7C8D-B607-4508-955A-EFFB8C186DDD}" type="slidenum">
              <a:rPr lang="el-GR" smtClean="0">
                <a:solidFill>
                  <a:srgbClr val="073E87"/>
                </a:solidFill>
              </a:rPr>
              <a:pPr/>
              <a:t>‹#›</a:t>
            </a:fld>
            <a:endParaRPr lang="el-GR">
              <a:solidFill>
                <a:srgbClr val="073E87"/>
              </a:solidFill>
            </a:endParaRPr>
          </a:p>
        </p:txBody>
      </p:sp>
      <p:sp>
        <p:nvSpPr>
          <p:cNvPr id="23" name="Τίτλος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E38FA-2D2D-47F1-B6F3-2A6BF3103693}" type="datetimeFigureOut">
              <a:rPr lang="el-GR" smtClean="0">
                <a:solidFill>
                  <a:srgbClr val="073E87"/>
                </a:solidFill>
              </a:rPr>
              <a:pPr/>
              <a:t>24/3/2020</a:t>
            </a:fld>
            <a:endParaRPr lang="el-GR">
              <a:solidFill>
                <a:srgbClr val="073E87"/>
              </a:solidFill>
            </a:endParaRPr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073E87"/>
              </a:solidFill>
            </a:endParaRPr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37FE7C8D-B607-4508-955A-EFFB8C186DDD}" type="slidenum">
              <a:rPr lang="el-GR" smtClean="0">
                <a:solidFill>
                  <a:srgbClr val="073E87"/>
                </a:solidFill>
              </a:rPr>
              <a:pPr/>
              <a:t>‹#›</a:t>
            </a:fld>
            <a:endParaRPr lang="el-GR">
              <a:solidFill>
                <a:srgbClr val="073E87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Ορθογώνιο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Ορθογώνιο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Ορθογώνιο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Ορθογώνιο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Ορθογώνιο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E38FA-2D2D-47F1-B6F3-2A6BF3103693}" type="datetimeFigureOut">
              <a:rPr lang="el-GR" smtClean="0">
                <a:solidFill>
                  <a:srgbClr val="073E87"/>
                </a:solidFill>
              </a:rPr>
              <a:pPr/>
              <a:t>24/3/2020</a:t>
            </a:fld>
            <a:endParaRPr lang="el-GR">
              <a:solidFill>
                <a:srgbClr val="073E87"/>
              </a:solidFill>
            </a:endParaRPr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073E87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7FE7C8D-B607-4508-955A-EFFB8C186DDD}" type="slidenum">
              <a:rPr lang="el-GR" smtClean="0">
                <a:solidFill>
                  <a:srgbClr val="073E87"/>
                </a:solidFill>
              </a:rPr>
              <a:pPr/>
              <a:t>‹#›</a:t>
            </a:fld>
            <a:endParaRPr lang="el-GR">
              <a:solidFill>
                <a:srgbClr val="073E87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Ορθογώνιο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Ορθογώνιο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Ορθογώνιο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Ορθογώνιο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Ορθογώνιο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Ορθογώνιο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8" name="Ορθογώνιο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Ευθεία γραμμή σύνδεσης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Θέση περιεχομένου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0" name="Έλλειψη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Έλλειψη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7FE7C8D-B607-4508-955A-EFFB8C186DDD}" type="slidenum">
              <a:rPr lang="el-GR" smtClean="0">
                <a:solidFill>
                  <a:srgbClr val="073E87"/>
                </a:solidFill>
              </a:rPr>
              <a:pPr/>
              <a:t>‹#›</a:t>
            </a:fld>
            <a:endParaRPr lang="el-GR">
              <a:solidFill>
                <a:srgbClr val="073E87"/>
              </a:solidFill>
            </a:endParaRPr>
          </a:p>
        </p:txBody>
      </p:sp>
      <p:sp>
        <p:nvSpPr>
          <p:cNvPr id="21" name="Ορθογώνιο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E38FA-2D2D-47F1-B6F3-2A6BF3103693}" type="datetimeFigureOut">
              <a:rPr lang="el-GR" smtClean="0">
                <a:solidFill>
                  <a:srgbClr val="073E87"/>
                </a:solidFill>
              </a:rPr>
              <a:pPr/>
              <a:t>24/3/2020</a:t>
            </a:fld>
            <a:endParaRPr lang="el-GR">
              <a:solidFill>
                <a:srgbClr val="073E87"/>
              </a:solidFill>
            </a:endParaRP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l-GR">
              <a:solidFill>
                <a:srgbClr val="073E87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Ευθεία γραμμή σύνδεσης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Ορθογώνιο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Ορθογώνιο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Ορθογώνιο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Ορθογώνιο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Ορθογώνιο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Ορθογώνιο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Ορθογώνιο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Έλλειψη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Έλλειψη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37FE7C8D-B607-4508-955A-EFFB8C186DDD}" type="slidenum">
              <a:rPr lang="el-GR" smtClean="0">
                <a:solidFill>
                  <a:srgbClr val="073E87"/>
                </a:solidFill>
              </a:rPr>
              <a:pPr/>
              <a:t>‹#›</a:t>
            </a:fld>
            <a:endParaRPr lang="el-GR">
              <a:solidFill>
                <a:srgbClr val="073E87"/>
              </a:solidFill>
            </a:endParaRPr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22" name="Ορθογώνιο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5CE38FA-2D2D-47F1-B6F3-2A6BF3103693}" type="datetimeFigureOut">
              <a:rPr lang="el-GR" smtClean="0">
                <a:solidFill>
                  <a:srgbClr val="073E87"/>
                </a:solidFill>
              </a:rPr>
              <a:pPr/>
              <a:t>24/3/2020</a:t>
            </a:fld>
            <a:endParaRPr lang="el-GR">
              <a:solidFill>
                <a:srgbClr val="073E87"/>
              </a:solidFill>
            </a:endParaRP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l-GR">
              <a:solidFill>
                <a:srgbClr val="073E87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Ορθογώνιο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Ορθογώνιο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Ορθογώνιο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Ορθογώνιο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Ορθογώνιο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5CE38FA-2D2D-47F1-B6F3-2A6BF3103693}" type="datetimeFigureOut">
              <a:rPr lang="el-GR" smtClean="0">
                <a:solidFill>
                  <a:srgbClr val="073E87"/>
                </a:solidFill>
              </a:rPr>
              <a:pPr/>
              <a:t>24/3/2020</a:t>
            </a:fld>
            <a:endParaRPr lang="el-GR">
              <a:solidFill>
                <a:srgbClr val="073E87"/>
              </a:solidFill>
            </a:endParaRPr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l-GR">
              <a:solidFill>
                <a:srgbClr val="073E87"/>
              </a:solidFill>
            </a:endParaRPr>
          </a:p>
        </p:txBody>
      </p:sp>
      <p:sp>
        <p:nvSpPr>
          <p:cNvPr id="8" name="Ορθογώνιο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Ευθεία γραμμή σύνδεσης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Έλλειψη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Έλλειψη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7FE7C8D-B607-4508-955A-EFFB8C186DDD}" type="slidenum">
              <a:rPr lang="el-GR" smtClean="0">
                <a:solidFill>
                  <a:srgbClr val="073E87"/>
                </a:solidFill>
              </a:rPr>
              <a:pPr/>
              <a:t>‹#›</a:t>
            </a:fld>
            <a:endParaRPr lang="el-GR">
              <a:solidFill>
                <a:srgbClr val="073E87"/>
              </a:solidFill>
            </a:endParaRPr>
          </a:p>
        </p:txBody>
      </p:sp>
      <p:sp>
        <p:nvSpPr>
          <p:cNvPr id="22" name="Θέση τίτλου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3" name="Θέση κειμένου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403648" y="3573016"/>
            <a:ext cx="6400800" cy="2281985"/>
          </a:xfrm>
        </p:spPr>
        <p:txBody>
          <a:bodyPr>
            <a:normAutofit/>
          </a:bodyPr>
          <a:lstStyle/>
          <a:p>
            <a:endParaRPr lang="el-GR" sz="2400" dirty="0" smtClean="0"/>
          </a:p>
          <a:p>
            <a:r>
              <a:rPr lang="el-GR" sz="2400" dirty="0" smtClean="0"/>
              <a:t>Δρ </a:t>
            </a:r>
            <a:r>
              <a:rPr lang="el-GR" sz="2400" dirty="0" err="1" smtClean="0"/>
              <a:t>Χριστ</a:t>
            </a:r>
            <a:r>
              <a:rPr lang="en-US" sz="2400" dirty="0" smtClean="0"/>
              <a:t>I</a:t>
            </a:r>
            <a:r>
              <a:rPr lang="el-GR" sz="2400" dirty="0" smtClean="0"/>
              <a:t>να Ν</a:t>
            </a:r>
            <a:r>
              <a:rPr lang="en-US" sz="2400" dirty="0" smtClean="0"/>
              <a:t>A</a:t>
            </a:r>
            <a:r>
              <a:rPr lang="el-GR" sz="2400" dirty="0" smtClean="0"/>
              <a:t>νου</a:t>
            </a:r>
            <a:endParaRPr lang="el-GR" sz="2400" dirty="0" smtClean="0"/>
          </a:p>
          <a:p>
            <a:r>
              <a:rPr lang="el-GR" sz="2400" dirty="0" err="1" smtClean="0"/>
              <a:t>Επ</a:t>
            </a:r>
            <a:r>
              <a:rPr lang="en-US" sz="2400" dirty="0" smtClean="0"/>
              <a:t>I</a:t>
            </a:r>
            <a:r>
              <a:rPr lang="el-GR" sz="2400" dirty="0" err="1" smtClean="0"/>
              <a:t>κουρη</a:t>
            </a:r>
            <a:r>
              <a:rPr lang="el-GR" sz="2400" dirty="0" smtClean="0"/>
              <a:t> </a:t>
            </a:r>
            <a:r>
              <a:rPr lang="el-GR" sz="2400" dirty="0" err="1" smtClean="0"/>
              <a:t>Καθηγ</a:t>
            </a:r>
            <a:r>
              <a:rPr lang="en-US" sz="2400" dirty="0" smtClean="0"/>
              <a:t>H</a:t>
            </a:r>
            <a:r>
              <a:rPr lang="el-GR" sz="2400" dirty="0" smtClean="0"/>
              <a:t>τρια</a:t>
            </a:r>
            <a:endParaRPr lang="en-US" sz="2400" dirty="0" smtClean="0"/>
          </a:p>
          <a:p>
            <a:r>
              <a:rPr lang="el-GR" sz="2400" dirty="0" smtClean="0"/>
              <a:t>ΤΜΗΜΑ ΜΑΙΕΥΤΙΚΗΣ </a:t>
            </a:r>
          </a:p>
          <a:p>
            <a:r>
              <a:rPr lang="el-GR" sz="2400" dirty="0" smtClean="0"/>
              <a:t>ΠΑΔΑ</a:t>
            </a:r>
            <a:endParaRPr lang="el-GR" sz="2400" dirty="0"/>
          </a:p>
        </p:txBody>
      </p:sp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ΠΡΟΩΡΑ ΝΕΟΓΝΑ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032879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Συχνότερα προβλήματα προώρων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sz="quarter" idx="1"/>
          </p:nvPr>
        </p:nvSpPr>
        <p:spPr>
          <a:xfrm>
            <a:off x="539552" y="1628800"/>
            <a:ext cx="8136903" cy="4968552"/>
          </a:xfrm>
        </p:spPr>
        <p:txBody>
          <a:bodyPr>
            <a:normAutofit fontScale="92500" lnSpcReduction="20000"/>
          </a:bodyPr>
          <a:lstStyle/>
          <a:p>
            <a:r>
              <a:rPr lang="el-GR" dirty="0" smtClean="0"/>
              <a:t>Αναπνευστικά προβλήματα (</a:t>
            </a:r>
            <a:r>
              <a:rPr lang="el-GR" b="1" dirty="0" smtClean="0"/>
              <a:t>ΣΑΔ</a:t>
            </a:r>
            <a:r>
              <a:rPr lang="el-GR" dirty="0" smtClean="0"/>
              <a:t>)</a:t>
            </a:r>
          </a:p>
          <a:p>
            <a:r>
              <a:rPr lang="el-GR" dirty="0" smtClean="0"/>
              <a:t>Καρδιαγγειακά (</a:t>
            </a:r>
            <a:r>
              <a:rPr lang="el-GR" b="1" dirty="0" smtClean="0"/>
              <a:t>ανοικτός </a:t>
            </a:r>
            <a:r>
              <a:rPr lang="el-GR" b="1" dirty="0" err="1" smtClean="0"/>
              <a:t>βοτάλλειος</a:t>
            </a:r>
            <a:r>
              <a:rPr lang="el-GR" b="1" dirty="0" smtClean="0"/>
              <a:t> πόρος</a:t>
            </a:r>
            <a:r>
              <a:rPr lang="el-GR" dirty="0" smtClean="0"/>
              <a:t>)</a:t>
            </a:r>
          </a:p>
          <a:p>
            <a:r>
              <a:rPr lang="el-GR" dirty="0" smtClean="0"/>
              <a:t>Προβλήματα από το πεπτικό (</a:t>
            </a:r>
            <a:r>
              <a:rPr lang="el-GR" b="1" dirty="0" smtClean="0"/>
              <a:t>μη σωστή σίτιση – νεκρωτική εντεροκολίτιδα)</a:t>
            </a:r>
          </a:p>
          <a:p>
            <a:r>
              <a:rPr lang="el-GR" dirty="0" smtClean="0"/>
              <a:t>Νευρολογικά (</a:t>
            </a:r>
            <a:r>
              <a:rPr lang="el-GR" b="1" dirty="0" smtClean="0"/>
              <a:t>σπασμοί, εγκεφαλική αιμορραγία</a:t>
            </a:r>
            <a:r>
              <a:rPr lang="el-GR" dirty="0" smtClean="0"/>
              <a:t>)</a:t>
            </a:r>
          </a:p>
          <a:p>
            <a:r>
              <a:rPr lang="el-GR" dirty="0" smtClean="0"/>
              <a:t>Νεφρολογικά (</a:t>
            </a:r>
            <a:r>
              <a:rPr lang="el-GR" b="1" dirty="0" smtClean="0"/>
              <a:t>αφυδάτωση – οιδήματα</a:t>
            </a:r>
            <a:r>
              <a:rPr lang="el-GR" dirty="0" smtClean="0"/>
              <a:t>)</a:t>
            </a:r>
          </a:p>
          <a:p>
            <a:r>
              <a:rPr lang="el-GR" dirty="0" smtClean="0"/>
              <a:t>Αιματολογικά (</a:t>
            </a:r>
            <a:r>
              <a:rPr lang="el-GR" b="1" dirty="0" smtClean="0"/>
              <a:t>πρόωρη αναιμία, σιδηροπενική αναιμία, αιμορραγική διάθεση</a:t>
            </a:r>
            <a:r>
              <a:rPr lang="el-GR" dirty="0" smtClean="0"/>
              <a:t>)</a:t>
            </a:r>
          </a:p>
          <a:p>
            <a:r>
              <a:rPr lang="el-GR" dirty="0" smtClean="0"/>
              <a:t>Ανοσολογικά  (</a:t>
            </a:r>
            <a:r>
              <a:rPr lang="el-GR" b="1" dirty="0" smtClean="0"/>
              <a:t>μεγάλη ευπάθεια στις λοιμώξεις των πρόωρων)</a:t>
            </a:r>
          </a:p>
          <a:p>
            <a:r>
              <a:rPr lang="el-GR" dirty="0" err="1" smtClean="0"/>
              <a:t>Οστεοπενία</a:t>
            </a:r>
            <a:r>
              <a:rPr lang="el-GR" dirty="0" smtClean="0"/>
              <a:t> και Ραχίτιδα  (</a:t>
            </a:r>
            <a:r>
              <a:rPr lang="el-GR" b="1" dirty="0" smtClean="0"/>
              <a:t>λόγω ανεπαρκούς πρόσληψης φώσφορου &amp; διαταραχή μεταβολισμού </a:t>
            </a:r>
            <a:r>
              <a:rPr lang="el-GR" b="1" dirty="0" err="1" smtClean="0"/>
              <a:t>βιτ</a:t>
            </a:r>
            <a:r>
              <a:rPr lang="el-GR" b="1" dirty="0" smtClean="0"/>
              <a:t>. </a:t>
            </a:r>
            <a:r>
              <a:rPr lang="en-US" b="1" dirty="0" smtClean="0"/>
              <a:t>D</a:t>
            </a:r>
            <a:r>
              <a:rPr lang="en-US" dirty="0" smtClean="0"/>
              <a:t>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042790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Χρόνια προβλήματα προώρων νεογνών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sz="quarter" idx="1"/>
          </p:nvPr>
        </p:nvSpPr>
        <p:spPr>
          <a:xfrm>
            <a:off x="872067" y="2132856"/>
            <a:ext cx="7408333" cy="3993307"/>
          </a:xfrm>
        </p:spPr>
        <p:txBody>
          <a:bodyPr>
            <a:normAutofit fontScale="92500" lnSpcReduction="10000"/>
          </a:bodyPr>
          <a:lstStyle/>
          <a:p>
            <a:r>
              <a:rPr lang="el-GR" dirty="0" smtClean="0"/>
              <a:t>Διαταραχές ακοής (</a:t>
            </a:r>
            <a:r>
              <a:rPr lang="el-GR" b="1" dirty="0" err="1" smtClean="0"/>
              <a:t>βαρηκοϊα</a:t>
            </a:r>
            <a:r>
              <a:rPr lang="el-GR" dirty="0" smtClean="0"/>
              <a:t>)</a:t>
            </a:r>
          </a:p>
          <a:p>
            <a:endParaRPr lang="el-GR" dirty="0" smtClean="0"/>
          </a:p>
          <a:p>
            <a:r>
              <a:rPr lang="el-GR" dirty="0" smtClean="0"/>
              <a:t>Διαταραχές όρασης (</a:t>
            </a:r>
            <a:r>
              <a:rPr lang="el-GR" b="1" dirty="0" err="1" smtClean="0"/>
              <a:t>αμφιβληστροειδοπάθεια</a:t>
            </a:r>
            <a:r>
              <a:rPr lang="el-GR" dirty="0" smtClean="0"/>
              <a:t>)</a:t>
            </a:r>
          </a:p>
          <a:p>
            <a:endParaRPr lang="el-GR" dirty="0" smtClean="0"/>
          </a:p>
          <a:p>
            <a:r>
              <a:rPr lang="el-GR" dirty="0" smtClean="0"/>
              <a:t>Νευρολογικά </a:t>
            </a:r>
            <a:r>
              <a:rPr lang="el-GR" b="1" dirty="0" smtClean="0"/>
              <a:t>(εγκεφαλική παράλυση, νοητική στέρηση, υδροκεφαλία</a:t>
            </a:r>
            <a:r>
              <a:rPr lang="el-GR" dirty="0" smtClean="0"/>
              <a:t>)</a:t>
            </a:r>
          </a:p>
          <a:p>
            <a:endParaRPr lang="el-GR" dirty="0" smtClean="0"/>
          </a:p>
          <a:p>
            <a:r>
              <a:rPr lang="el-GR" dirty="0" smtClean="0"/>
              <a:t>Αναπνευστικά προβλήματα (</a:t>
            </a:r>
            <a:r>
              <a:rPr lang="el-GR" b="1" dirty="0" err="1" smtClean="0"/>
              <a:t>βρογχοπνευμονική</a:t>
            </a:r>
            <a:r>
              <a:rPr lang="el-GR" b="1" dirty="0" smtClean="0"/>
              <a:t> δυσπλασία</a:t>
            </a:r>
            <a:r>
              <a:rPr lang="el-GR" dirty="0" smtClean="0"/>
              <a:t>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432044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Οξέα Προβλήματα </a:t>
            </a:r>
            <a:r>
              <a:rPr lang="el-GR" dirty="0" smtClean="0"/>
              <a:t>πρόωρου νεογνού (1)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sz="quarter" idx="1"/>
          </p:nvPr>
        </p:nvSpPr>
        <p:spPr>
          <a:xfrm>
            <a:off x="611560" y="1484784"/>
            <a:ext cx="8136903" cy="489654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l-GR" b="1" dirty="0" smtClean="0"/>
              <a:t>Οξέα προβλήματα</a:t>
            </a:r>
          </a:p>
          <a:p>
            <a:r>
              <a:rPr lang="el-GR" b="1" dirty="0" smtClean="0">
                <a:solidFill>
                  <a:srgbClr val="00B050"/>
                </a:solidFill>
              </a:rPr>
              <a:t>ΣΑΔ </a:t>
            </a:r>
            <a:r>
              <a:rPr lang="el-GR" dirty="0" smtClean="0"/>
              <a:t>(σύνδρομο αναπνευστικής δυσχέρειας)</a:t>
            </a:r>
          </a:p>
          <a:p>
            <a:pPr lvl="0">
              <a:buClr>
                <a:srgbClr val="31B6FD"/>
              </a:buClr>
            </a:pPr>
            <a:r>
              <a:rPr lang="el-GR" sz="2200" b="1" dirty="0">
                <a:solidFill>
                  <a:srgbClr val="00B050"/>
                </a:solidFill>
              </a:rPr>
              <a:t>Διαφυγή αίματος </a:t>
            </a:r>
            <a:r>
              <a:rPr lang="el-GR" sz="2200" dirty="0">
                <a:solidFill>
                  <a:srgbClr val="073E87"/>
                </a:solidFill>
              </a:rPr>
              <a:t>μέσω του </a:t>
            </a:r>
            <a:r>
              <a:rPr lang="el-GR" sz="2200" dirty="0" err="1">
                <a:solidFill>
                  <a:srgbClr val="073E87"/>
                </a:solidFill>
              </a:rPr>
              <a:t>βοτάλειου</a:t>
            </a:r>
            <a:r>
              <a:rPr lang="el-GR" sz="2200" dirty="0">
                <a:solidFill>
                  <a:srgbClr val="073E87"/>
                </a:solidFill>
              </a:rPr>
              <a:t> πόρου</a:t>
            </a:r>
          </a:p>
          <a:p>
            <a:r>
              <a:rPr lang="el-GR" b="1" dirty="0" smtClean="0">
                <a:solidFill>
                  <a:srgbClr val="00B050"/>
                </a:solidFill>
              </a:rPr>
              <a:t>Εγκεφαλική αιμορραγία</a:t>
            </a:r>
          </a:p>
          <a:p>
            <a:r>
              <a:rPr lang="el-GR" b="1" dirty="0" smtClean="0">
                <a:solidFill>
                  <a:srgbClr val="00B050"/>
                </a:solidFill>
              </a:rPr>
              <a:t>Διαταραχές ύδατος &amp; ηλεκτρολυτών</a:t>
            </a:r>
          </a:p>
          <a:p>
            <a:r>
              <a:rPr lang="el-GR" b="1" dirty="0" smtClean="0">
                <a:solidFill>
                  <a:srgbClr val="00B050"/>
                </a:solidFill>
              </a:rPr>
              <a:t>Διαταραχές θερμομέτρησης</a:t>
            </a:r>
          </a:p>
          <a:p>
            <a:r>
              <a:rPr lang="el-GR" b="1" dirty="0" smtClean="0">
                <a:solidFill>
                  <a:srgbClr val="00B050"/>
                </a:solidFill>
              </a:rPr>
              <a:t>Υπερχολερυθριναιμία</a:t>
            </a:r>
          </a:p>
          <a:p>
            <a:r>
              <a:rPr lang="el-GR" b="1" dirty="0" smtClean="0">
                <a:solidFill>
                  <a:srgbClr val="00B050"/>
                </a:solidFill>
              </a:rPr>
              <a:t>Υπογλυκαιμία</a:t>
            </a:r>
          </a:p>
          <a:p>
            <a:r>
              <a:rPr lang="el-GR" b="1" dirty="0" err="1" smtClean="0">
                <a:solidFill>
                  <a:srgbClr val="00B050"/>
                </a:solidFill>
              </a:rPr>
              <a:t>Υπασβεστιαιμία</a:t>
            </a:r>
            <a:endParaRPr lang="el-GR" b="1" dirty="0" smtClean="0">
              <a:solidFill>
                <a:srgbClr val="00B050"/>
              </a:solidFill>
            </a:endParaRPr>
          </a:p>
          <a:p>
            <a:r>
              <a:rPr lang="el-GR" b="1" dirty="0" err="1" smtClean="0">
                <a:solidFill>
                  <a:srgbClr val="00B050"/>
                </a:solidFill>
              </a:rPr>
              <a:t>Απνοϊκά</a:t>
            </a:r>
            <a:r>
              <a:rPr lang="el-GR" b="1" dirty="0" smtClean="0">
                <a:solidFill>
                  <a:srgbClr val="00B050"/>
                </a:solidFill>
              </a:rPr>
              <a:t> επεισόδια</a:t>
            </a:r>
          </a:p>
          <a:p>
            <a:r>
              <a:rPr lang="el-GR" b="1" dirty="0" smtClean="0">
                <a:solidFill>
                  <a:srgbClr val="00B050"/>
                </a:solidFill>
              </a:rPr>
              <a:t>Μεγαλύτερη ευαισθησία σε λοιμώξεις</a:t>
            </a:r>
          </a:p>
          <a:p>
            <a:pPr lvl="1"/>
            <a:r>
              <a:rPr lang="el-GR" dirty="0" smtClean="0"/>
              <a:t>Απουσία </a:t>
            </a:r>
            <a:r>
              <a:rPr lang="en-US" dirty="0" smtClean="0"/>
              <a:t>IgG</a:t>
            </a:r>
            <a:r>
              <a:rPr lang="el-GR" dirty="0" smtClean="0"/>
              <a:t> που μεταφέρονται στο έμβρυο μέσω του πλακούντα κατά το τέλος της κύησης</a:t>
            </a:r>
          </a:p>
          <a:p>
            <a:pPr lvl="1"/>
            <a:r>
              <a:rPr lang="el-GR" dirty="0" smtClean="0"/>
              <a:t>Μειωμένη </a:t>
            </a:r>
            <a:r>
              <a:rPr lang="el-GR" dirty="0" err="1" smtClean="0"/>
              <a:t>χημειοταξία</a:t>
            </a:r>
            <a:r>
              <a:rPr lang="el-GR" dirty="0" smtClean="0"/>
              <a:t> &amp; φαγοκυττάρωση των λευκοκυττάρων</a:t>
            </a:r>
          </a:p>
          <a:p>
            <a:pPr lvl="1"/>
            <a:r>
              <a:rPr lang="el-GR" dirty="0" smtClean="0"/>
              <a:t>Ανωριμότητα του εντερικού βλεννογόνου)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601749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Προβλήματα πρόωρου </a:t>
            </a:r>
            <a:r>
              <a:rPr lang="el-GR" dirty="0" smtClean="0"/>
              <a:t>νεογνού</a:t>
            </a:r>
            <a:br>
              <a:rPr lang="el-GR" dirty="0" smtClean="0"/>
            </a:br>
            <a:r>
              <a:rPr lang="el-GR" dirty="0" smtClean="0"/>
              <a:t>Εγκεφαλική αιμορραγία (2)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sz="quarter" idx="1"/>
          </p:nvPr>
        </p:nvSpPr>
        <p:spPr>
          <a:xfrm>
            <a:off x="683569" y="1628800"/>
            <a:ext cx="7992888" cy="4896544"/>
          </a:xfrm>
        </p:spPr>
        <p:txBody>
          <a:bodyPr>
            <a:normAutofit fontScale="92500" lnSpcReduction="10000"/>
          </a:bodyPr>
          <a:lstStyle/>
          <a:p>
            <a:r>
              <a:rPr lang="el-GR" dirty="0" err="1" smtClean="0"/>
              <a:t>Ανικατότητα</a:t>
            </a:r>
            <a:r>
              <a:rPr lang="el-GR" dirty="0" smtClean="0"/>
              <a:t> προώρων να </a:t>
            </a:r>
            <a:r>
              <a:rPr lang="el-GR" dirty="0" err="1" smtClean="0"/>
              <a:t>αυτορυθμίζουν</a:t>
            </a:r>
            <a:r>
              <a:rPr lang="el-GR" dirty="0" smtClean="0"/>
              <a:t> την αιμάτωση του εγκεφάλου</a:t>
            </a:r>
          </a:p>
          <a:p>
            <a:endParaRPr lang="el-GR" dirty="0" smtClean="0"/>
          </a:p>
          <a:p>
            <a:r>
              <a:rPr lang="el-GR" dirty="0" smtClean="0"/>
              <a:t>Ευθραυστότητα αγγείων που βρίσκονται στα τοιχώματα κοιλιών εγκεφάλου</a:t>
            </a:r>
          </a:p>
          <a:p>
            <a:endParaRPr lang="el-GR" dirty="0" smtClean="0"/>
          </a:p>
          <a:p>
            <a:r>
              <a:rPr lang="el-GR" dirty="0" smtClean="0"/>
              <a:t>Ανατομία αγγείων που αρδεύουν τον εγκέφαλο</a:t>
            </a:r>
          </a:p>
          <a:p>
            <a:endParaRPr lang="el-GR" dirty="0" smtClean="0"/>
          </a:p>
          <a:p>
            <a:r>
              <a:rPr lang="el-GR" dirty="0" smtClean="0"/>
              <a:t>Όλα τα ανωτέρω είναι παράγοντες που  προδιαθέτουν την εμφάνιση εγκεφαλικής αιμορραγίας ή εγκεφαλικής βλάβης στα πολύ πρόωρα νεογνά.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771671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Προβλήματα πρόωρου </a:t>
            </a:r>
            <a:r>
              <a:rPr lang="el-GR" dirty="0" smtClean="0"/>
              <a:t>νεογνού (3)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sz="quarter" idx="1"/>
          </p:nvPr>
        </p:nvSpPr>
        <p:spPr>
          <a:xfrm>
            <a:off x="872067" y="1772816"/>
            <a:ext cx="7408333" cy="4353347"/>
          </a:xfrm>
        </p:spPr>
        <p:txBody>
          <a:bodyPr>
            <a:normAutofit/>
          </a:bodyPr>
          <a:lstStyle/>
          <a:p>
            <a:r>
              <a:rPr lang="el-GR" b="1" dirty="0" smtClean="0"/>
              <a:t>Διαταραχές ύδατος &amp; ηλεκτρολυτών </a:t>
            </a:r>
          </a:p>
          <a:p>
            <a:pPr lvl="1"/>
            <a:r>
              <a:rPr lang="el-GR" dirty="0" smtClean="0"/>
              <a:t>Νεφρική αιμάτωση</a:t>
            </a:r>
          </a:p>
          <a:p>
            <a:pPr lvl="1"/>
            <a:r>
              <a:rPr lang="el-GR" dirty="0" err="1" smtClean="0"/>
              <a:t>Σπειραματική</a:t>
            </a:r>
            <a:r>
              <a:rPr lang="el-GR" dirty="0" smtClean="0"/>
              <a:t> διήθηση</a:t>
            </a:r>
            <a:endParaRPr lang="el-GR" dirty="0"/>
          </a:p>
          <a:p>
            <a:r>
              <a:rPr lang="el-GR" b="1" dirty="0" smtClean="0"/>
              <a:t>Διαταραχές θερμομέτρησης</a:t>
            </a:r>
          </a:p>
          <a:p>
            <a:pPr lvl="1"/>
            <a:r>
              <a:rPr lang="el-GR" dirty="0" smtClean="0"/>
              <a:t>Επιφάνεια σώματος      σε σχέση με το βάρος</a:t>
            </a:r>
          </a:p>
          <a:p>
            <a:pPr lvl="1"/>
            <a:r>
              <a:rPr lang="el-GR" dirty="0" smtClean="0"/>
              <a:t>Έλλειψη υποδόριου &amp; φαιού λίπους</a:t>
            </a:r>
          </a:p>
          <a:p>
            <a:r>
              <a:rPr lang="el-GR" b="1" dirty="0" smtClean="0"/>
              <a:t>Υπερχολερυθριναιμία </a:t>
            </a:r>
          </a:p>
          <a:p>
            <a:pPr lvl="1"/>
            <a:r>
              <a:rPr lang="el-GR" dirty="0" smtClean="0"/>
              <a:t>Ανωριμότητα ηπατικών ενζύμων</a:t>
            </a:r>
          </a:p>
          <a:p>
            <a:pPr lvl="1"/>
            <a:r>
              <a:rPr lang="el-GR" dirty="0" smtClean="0"/>
              <a:t>Αυξημένος </a:t>
            </a:r>
            <a:r>
              <a:rPr lang="el-GR" dirty="0" err="1" smtClean="0"/>
              <a:t>εντεροηπατικός</a:t>
            </a:r>
            <a:r>
              <a:rPr lang="el-GR" dirty="0" smtClean="0"/>
              <a:t> κύκλος</a:t>
            </a:r>
          </a:p>
          <a:p>
            <a:pPr lvl="1"/>
            <a:r>
              <a:rPr lang="el-GR" dirty="0" smtClean="0"/>
              <a:t>Μεγαλύτερη διάρκεια συγκριτικά με τελειόμηνα</a:t>
            </a:r>
          </a:p>
          <a:p>
            <a:endParaRPr lang="el-GR" dirty="0" smtClean="0"/>
          </a:p>
          <a:p>
            <a:endParaRPr lang="el-GR" dirty="0"/>
          </a:p>
        </p:txBody>
      </p:sp>
      <p:sp>
        <p:nvSpPr>
          <p:cNvPr id="4" name="Βέλος προς τα κάτω 3"/>
          <p:cNvSpPr/>
          <p:nvPr/>
        </p:nvSpPr>
        <p:spPr>
          <a:xfrm>
            <a:off x="4211960" y="2276872"/>
            <a:ext cx="45719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Βέλος προς τα κάτω 4"/>
          <p:cNvSpPr/>
          <p:nvPr/>
        </p:nvSpPr>
        <p:spPr>
          <a:xfrm>
            <a:off x="4499992" y="2708920"/>
            <a:ext cx="72008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Βέλος προς τα κάτω 5"/>
          <p:cNvSpPr/>
          <p:nvPr/>
        </p:nvSpPr>
        <p:spPr>
          <a:xfrm rot="10800000">
            <a:off x="3995936" y="3429001"/>
            <a:ext cx="216024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395385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Προβλήματα πρόωρου </a:t>
            </a:r>
            <a:r>
              <a:rPr lang="el-GR" dirty="0" smtClean="0"/>
              <a:t>νεογνού (4)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sz="quarter" idx="1"/>
          </p:nvPr>
        </p:nvSpPr>
        <p:spPr>
          <a:xfrm>
            <a:off x="395536" y="1484784"/>
            <a:ext cx="8496943" cy="464137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l-GR" b="1" dirty="0" smtClean="0"/>
              <a:t>Υπογλυκαιμία</a:t>
            </a:r>
          </a:p>
          <a:p>
            <a:r>
              <a:rPr lang="el-GR" dirty="0" smtClean="0"/>
              <a:t>Πρόωρο μετά την διακοπή της </a:t>
            </a:r>
            <a:r>
              <a:rPr lang="el-GR" dirty="0" err="1" smtClean="0"/>
              <a:t>πλακουντιακής</a:t>
            </a:r>
            <a:r>
              <a:rPr lang="el-GR" dirty="0" smtClean="0"/>
              <a:t> κυκλοφορίας πρέπει να αντιμετωπίσει μόνο του τις ενεργειακές του ανάγκες</a:t>
            </a:r>
          </a:p>
          <a:p>
            <a:endParaRPr lang="el-GR" dirty="0" smtClean="0"/>
          </a:p>
          <a:p>
            <a:r>
              <a:rPr lang="el-GR" dirty="0" smtClean="0"/>
              <a:t>Η περιεκτικότητα εμβρύου σε λίπος αυξάνεται κατά το 3</a:t>
            </a:r>
            <a:r>
              <a:rPr lang="el-GR" baseline="30000" dirty="0" smtClean="0"/>
              <a:t>ο</a:t>
            </a:r>
            <a:r>
              <a:rPr lang="el-GR" dirty="0" smtClean="0"/>
              <a:t> τρίμηνο θεαματικά</a:t>
            </a:r>
          </a:p>
          <a:p>
            <a:endParaRPr lang="el-GR" dirty="0" smtClean="0"/>
          </a:p>
          <a:p>
            <a:r>
              <a:rPr lang="el-GR" dirty="0" smtClean="0"/>
              <a:t>Στο πρόωρο το περισσότερο λίπος είναι δομικό και δεν αποτελεί πηγή ενέργειας</a:t>
            </a:r>
          </a:p>
          <a:p>
            <a:endParaRPr lang="el-GR" dirty="0" smtClean="0"/>
          </a:p>
          <a:p>
            <a:r>
              <a:rPr lang="el-GR" dirty="0" smtClean="0"/>
              <a:t>Έχει χαμηλά αποθέματα γλυκογόνου</a:t>
            </a:r>
          </a:p>
          <a:p>
            <a:endParaRPr lang="el-GR" dirty="0" smtClean="0"/>
          </a:p>
          <a:p>
            <a:r>
              <a:rPr lang="el-GR" dirty="0" smtClean="0"/>
              <a:t>Εάν δεν τραφεί επαρκώς βρίσκεται εύκολα σε αρνητικό ισοζύγιο ενέργειας </a:t>
            </a:r>
            <a:r>
              <a:rPr lang="el-GR" dirty="0" smtClean="0">
                <a:sym typeface="Wingdings" panose="05000000000000000000" pitchFamily="2" charset="2"/>
              </a:rPr>
              <a:t> οδηγεί σε καταβολισμό λευκώματος από τους </a:t>
            </a:r>
            <a:r>
              <a:rPr lang="el-GR" dirty="0" err="1" smtClean="0">
                <a:sym typeface="Wingdings" panose="05000000000000000000" pitchFamily="2" charset="2"/>
              </a:rPr>
              <a:t>μύς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424945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722520"/>
          </a:xfrm>
        </p:spPr>
        <p:txBody>
          <a:bodyPr>
            <a:normAutofit/>
          </a:bodyPr>
          <a:lstStyle/>
          <a:p>
            <a:r>
              <a:rPr lang="el-GR" sz="3200" dirty="0"/>
              <a:t>Προβλήματα πρόωρου νεογνού </a:t>
            </a:r>
            <a:r>
              <a:rPr lang="el-GR" sz="3200" dirty="0" smtClean="0"/>
              <a:t>(5)</a:t>
            </a:r>
            <a:br>
              <a:rPr lang="el-GR" sz="3200" dirty="0" smtClean="0"/>
            </a:br>
            <a:r>
              <a:rPr lang="el-GR" sz="3200" dirty="0" smtClean="0"/>
              <a:t>Σύνδρομο αναπνευστικής δυσχέρειας τύπου 1</a:t>
            </a:r>
            <a:endParaRPr lang="el-GR" sz="3200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sz="quarter" idx="1"/>
          </p:nvPr>
        </p:nvSpPr>
        <p:spPr>
          <a:xfrm>
            <a:off x="872067" y="2132856"/>
            <a:ext cx="7408333" cy="3993307"/>
          </a:xfrm>
        </p:spPr>
        <p:txBody>
          <a:bodyPr>
            <a:normAutofit fontScale="92500" lnSpcReduction="10000"/>
          </a:bodyPr>
          <a:lstStyle/>
          <a:p>
            <a:r>
              <a:rPr lang="el-GR" dirty="0" smtClean="0"/>
              <a:t>Βασική αιτία:</a:t>
            </a:r>
          </a:p>
          <a:p>
            <a:r>
              <a:rPr lang="el-GR" dirty="0" smtClean="0"/>
              <a:t>Καθολική ανωριμότητα πνευμόνων &amp; περισσότερο του συστήματος που παράγει τον </a:t>
            </a:r>
            <a:r>
              <a:rPr lang="el-GR" dirty="0" err="1" smtClean="0"/>
              <a:t>επιφανειοδραστικό</a:t>
            </a:r>
            <a:r>
              <a:rPr lang="el-GR" dirty="0" smtClean="0"/>
              <a:t> παράγοντα</a:t>
            </a:r>
          </a:p>
          <a:p>
            <a:r>
              <a:rPr lang="el-GR" dirty="0" smtClean="0"/>
              <a:t>Η προωρότητα επιπλέον προδιαθέτει σε:</a:t>
            </a:r>
          </a:p>
          <a:p>
            <a:pPr lvl="1"/>
            <a:r>
              <a:rPr lang="el-GR" dirty="0" err="1" smtClean="0"/>
              <a:t>Άπνοιες</a:t>
            </a:r>
            <a:endParaRPr lang="el-GR" dirty="0" smtClean="0"/>
          </a:p>
          <a:p>
            <a:pPr lvl="1"/>
            <a:r>
              <a:rPr lang="el-GR" dirty="0" err="1" smtClean="0"/>
              <a:t>Υποξία</a:t>
            </a:r>
            <a:endParaRPr lang="el-GR" dirty="0" smtClean="0"/>
          </a:p>
          <a:p>
            <a:pPr lvl="1"/>
            <a:r>
              <a:rPr lang="el-GR" dirty="0" smtClean="0"/>
              <a:t>Υπόταση &amp;</a:t>
            </a:r>
          </a:p>
          <a:p>
            <a:pPr lvl="1"/>
            <a:r>
              <a:rPr lang="el-GR" dirty="0" smtClean="0"/>
              <a:t>Υποθερμία</a:t>
            </a:r>
          </a:p>
          <a:p>
            <a:pPr marL="301943" lvl="1" indent="0">
              <a:buNone/>
            </a:pPr>
            <a:r>
              <a:rPr lang="el-GR" dirty="0" smtClean="0"/>
              <a:t>Με τη σειρά τους ελαττώνουν τη σύνθεση του </a:t>
            </a:r>
            <a:r>
              <a:rPr lang="el-GR" dirty="0" err="1" smtClean="0"/>
              <a:t>επειφανειοδραστικού</a:t>
            </a:r>
            <a:r>
              <a:rPr lang="el-GR" dirty="0" smtClean="0"/>
              <a:t> παράγοντα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911498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600" dirty="0"/>
              <a:t>Προβλήματα πρόωρου νεογνού (5)</a:t>
            </a:r>
            <a:br>
              <a:rPr lang="el-GR" sz="3600" dirty="0"/>
            </a:br>
            <a:r>
              <a:rPr lang="el-GR" sz="3600" dirty="0"/>
              <a:t>Σύνδρομο αναπνευστικής δυσχέρειας τύπου 1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sz="quarter" idx="1"/>
          </p:nvPr>
        </p:nvSpPr>
        <p:spPr>
          <a:xfrm>
            <a:off x="323528" y="2204864"/>
            <a:ext cx="8568951" cy="3888432"/>
          </a:xfrm>
        </p:spPr>
        <p:txBody>
          <a:bodyPr>
            <a:normAutofit/>
          </a:bodyPr>
          <a:lstStyle/>
          <a:p>
            <a:pPr algn="just"/>
            <a:r>
              <a:rPr lang="el-GR" sz="2000" dirty="0" smtClean="0"/>
              <a:t>Αποτέλεσμα της μειωμένης παραγωγής του </a:t>
            </a:r>
            <a:r>
              <a:rPr lang="el-GR" sz="2000" dirty="0" err="1" smtClean="0"/>
              <a:t>επειφανειοδραστικού</a:t>
            </a:r>
            <a:r>
              <a:rPr lang="el-GR" sz="2000" dirty="0" smtClean="0"/>
              <a:t> παράγοντα είναι η ελάττωση της επιφανειακής τάσης στις κυψελίδες με επακόλουθο την </a:t>
            </a:r>
            <a:r>
              <a:rPr lang="el-GR" sz="2000" dirty="0" err="1" smtClean="0"/>
              <a:t>ατελεκτασία</a:t>
            </a:r>
            <a:r>
              <a:rPr lang="el-GR" sz="2000" dirty="0" smtClean="0"/>
              <a:t> τους που οδηγεί σε </a:t>
            </a:r>
            <a:r>
              <a:rPr lang="el-GR" sz="2000" dirty="0" err="1" smtClean="0"/>
              <a:t>υποαερισμό</a:t>
            </a:r>
            <a:r>
              <a:rPr lang="el-GR" sz="2000" dirty="0" smtClean="0"/>
              <a:t> των κυψελίδων &amp; διαταραχή της σχέσης αερισμού-αιμάτωσης.</a:t>
            </a:r>
          </a:p>
          <a:p>
            <a:pPr algn="just"/>
            <a:endParaRPr lang="el-GR" sz="2000" dirty="0" smtClean="0"/>
          </a:p>
          <a:p>
            <a:pPr algn="just"/>
            <a:r>
              <a:rPr lang="el-GR" sz="2000" dirty="0" smtClean="0"/>
              <a:t>Έτσι προκαλείται </a:t>
            </a:r>
            <a:r>
              <a:rPr lang="el-GR" sz="2000" dirty="0" err="1" smtClean="0"/>
              <a:t>υποξαιμία</a:t>
            </a:r>
            <a:r>
              <a:rPr lang="el-GR" sz="2000" dirty="0" smtClean="0"/>
              <a:t> &amp; </a:t>
            </a:r>
            <a:r>
              <a:rPr lang="el-GR" sz="2000" dirty="0" err="1" smtClean="0"/>
              <a:t>υπερκαπνία</a:t>
            </a:r>
            <a:r>
              <a:rPr lang="el-GR" sz="2000" dirty="0" smtClean="0"/>
              <a:t> που με τη σειρά τους ελαττώνουν τη σύνθεση του </a:t>
            </a:r>
            <a:r>
              <a:rPr lang="el-GR" sz="2000" dirty="0" err="1" smtClean="0"/>
              <a:t>επιφανειοδραστικού</a:t>
            </a:r>
            <a:r>
              <a:rPr lang="el-GR" sz="2000" dirty="0" smtClean="0"/>
              <a:t> παράγοντα</a:t>
            </a:r>
          </a:p>
          <a:p>
            <a:pPr algn="just"/>
            <a:endParaRPr lang="el-GR" sz="2000" dirty="0" smtClean="0"/>
          </a:p>
          <a:p>
            <a:pPr algn="just"/>
            <a:r>
              <a:rPr lang="el-GR" sz="2000" dirty="0" smtClean="0"/>
              <a:t>Η </a:t>
            </a:r>
            <a:r>
              <a:rPr lang="el-GR" sz="2000" dirty="0" err="1" smtClean="0"/>
              <a:t>υποξαιμία</a:t>
            </a:r>
            <a:r>
              <a:rPr lang="el-GR" sz="2000" dirty="0" smtClean="0"/>
              <a:t> &amp; οξέωση προκαλούν επιπλέον σπασμό της πνευμονικής αρτηρίας με αποτέλεσμα επιδείνωση της </a:t>
            </a:r>
            <a:r>
              <a:rPr lang="el-GR" sz="2000" dirty="0" err="1" smtClean="0"/>
              <a:t>υποξαιμίας</a:t>
            </a:r>
            <a:r>
              <a:rPr lang="el-GR" sz="2000" dirty="0" smtClean="0"/>
              <a:t>.</a:t>
            </a:r>
          </a:p>
          <a:p>
            <a:pPr algn="just"/>
            <a:endParaRPr lang="el-GR" sz="2000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722095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600" dirty="0"/>
              <a:t>Προβλήματα πρόωρου νεογνού </a:t>
            </a:r>
            <a:r>
              <a:rPr lang="el-GR" sz="3600" dirty="0" smtClean="0"/>
              <a:t>(6)</a:t>
            </a:r>
            <a:r>
              <a:rPr lang="el-GR" sz="3600" dirty="0"/>
              <a:t/>
            </a:r>
            <a:br>
              <a:rPr lang="el-GR" sz="3600" dirty="0"/>
            </a:br>
            <a:r>
              <a:rPr lang="el-GR" sz="3600" dirty="0"/>
              <a:t>Σύνδρομο αναπνευστικής δυσχέρειας τύπου 1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sz="quarter" idx="1"/>
          </p:nvPr>
        </p:nvSpPr>
        <p:spPr>
          <a:xfrm>
            <a:off x="323528" y="2204864"/>
            <a:ext cx="8568951" cy="3888432"/>
          </a:xfrm>
        </p:spPr>
        <p:txBody>
          <a:bodyPr>
            <a:normAutofit/>
          </a:bodyPr>
          <a:lstStyle/>
          <a:p>
            <a:pPr algn="just"/>
            <a:endParaRPr lang="el-GR" sz="2000" dirty="0" smtClean="0"/>
          </a:p>
          <a:p>
            <a:pPr algn="just"/>
            <a:r>
              <a:rPr lang="el-GR" sz="2000" dirty="0" smtClean="0"/>
              <a:t>Η </a:t>
            </a:r>
            <a:r>
              <a:rPr lang="el-GR" sz="2000" dirty="0" err="1" smtClean="0"/>
              <a:t>υποξαιμία</a:t>
            </a:r>
            <a:r>
              <a:rPr lang="el-GR" sz="2000" dirty="0" smtClean="0"/>
              <a:t> παράλληλα οδηγεί σε νέκρωση των επιθηλιακών κυττάρων, τα οποία λίγες ώρες μετά τη γέννηση αποκολλώνται από τη βασική μεμβράνη, τα τελικά </a:t>
            </a:r>
            <a:r>
              <a:rPr lang="el-GR" sz="2000" dirty="0" err="1" smtClean="0"/>
              <a:t>βρογχιόλια</a:t>
            </a:r>
            <a:r>
              <a:rPr lang="el-GR" sz="2000" dirty="0" smtClean="0"/>
              <a:t> διατείνονται &amp; αρχίζει η εμφάνιση υαλοειδών μεμβρανών</a:t>
            </a:r>
          </a:p>
          <a:p>
            <a:pPr algn="just"/>
            <a:endParaRPr lang="el-GR" sz="2000" dirty="0" smtClean="0"/>
          </a:p>
          <a:p>
            <a:pPr algn="just"/>
            <a:r>
              <a:rPr lang="el-GR" sz="2000" dirty="0" smtClean="0"/>
              <a:t>Οι υαλοειδείς μεμβράνες σχηματίζονται από την πήξη των πρωτεϊνών του πλάσματος, οι οποίες εξέρχονται από τα τριχοειδή αγγεία στις κυψελίδες μέσω των αλλοιωμένων ενδοθηλιακών &amp; επιθηλιακών κυττάρων.</a:t>
            </a:r>
          </a:p>
          <a:p>
            <a:pPr algn="just"/>
            <a:endParaRPr lang="el-GR" sz="2000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987914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Επιφανειοδραστικός παράγοντας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sz="quarter" idx="1"/>
          </p:nvPr>
        </p:nvSpPr>
        <p:spPr>
          <a:xfrm>
            <a:off x="539552" y="2132856"/>
            <a:ext cx="8136903" cy="3993307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Είναι ένα πολύπλοκο μείγμα πολλών ουσιών</a:t>
            </a:r>
          </a:p>
          <a:p>
            <a:r>
              <a:rPr lang="el-GR" dirty="0" smtClean="0"/>
              <a:t>Αποτελείται από </a:t>
            </a:r>
            <a:r>
              <a:rPr lang="el-GR" dirty="0" err="1" smtClean="0"/>
              <a:t>φωσφολιπίδια</a:t>
            </a:r>
            <a:r>
              <a:rPr lang="el-GR" dirty="0" smtClean="0"/>
              <a:t> (κυρίως </a:t>
            </a:r>
            <a:r>
              <a:rPr lang="el-GR" dirty="0" err="1" smtClean="0"/>
              <a:t>φωσφατιδυλοχολίνη</a:t>
            </a:r>
            <a:r>
              <a:rPr lang="el-GR" dirty="0" smtClean="0"/>
              <a:t>), λίπη &amp; </a:t>
            </a:r>
            <a:r>
              <a:rPr lang="el-GR" dirty="0" err="1" smtClean="0"/>
              <a:t>πρωτεϊνες</a:t>
            </a:r>
            <a:endParaRPr lang="el-GR" dirty="0" smtClean="0"/>
          </a:p>
          <a:p>
            <a:r>
              <a:rPr lang="el-GR" dirty="0" smtClean="0"/>
              <a:t>Στα </a:t>
            </a:r>
            <a:r>
              <a:rPr lang="el-GR" dirty="0" err="1" smtClean="0"/>
              <a:t>φωσφολιπίδια</a:t>
            </a:r>
            <a:r>
              <a:rPr lang="el-GR" dirty="0" smtClean="0"/>
              <a:t> οφείλονται σημαντικές βιοφυσικές ιδιότητες του </a:t>
            </a:r>
            <a:r>
              <a:rPr lang="el-GR" dirty="0" err="1" smtClean="0"/>
              <a:t>επιφανειοδραστικού</a:t>
            </a:r>
            <a:r>
              <a:rPr lang="el-GR" dirty="0" smtClean="0"/>
              <a:t> παράγοντα</a:t>
            </a:r>
          </a:p>
          <a:p>
            <a:r>
              <a:rPr lang="el-GR" dirty="0" smtClean="0"/>
              <a:t>Συντίθεται στα τύπου ΙΙ  </a:t>
            </a:r>
            <a:r>
              <a:rPr lang="el-GR" dirty="0" err="1" smtClean="0"/>
              <a:t>πνευμονοκύτταρα</a:t>
            </a:r>
            <a:r>
              <a:rPr lang="el-GR" dirty="0" smtClean="0"/>
              <a:t> (κυβοειδή κύτταρα που βρίσκονται στις γωνίες των αεροφόρων οδών). Χαρακτηριστικό τους γνώρισμα είναι τα </a:t>
            </a:r>
            <a:r>
              <a:rPr lang="el-GR" dirty="0" err="1" smtClean="0"/>
              <a:t>πεταλιώδη</a:t>
            </a:r>
            <a:r>
              <a:rPr lang="el-GR" dirty="0" smtClean="0"/>
              <a:t> σωμάτια</a:t>
            </a:r>
          </a:p>
          <a:p>
            <a:r>
              <a:rPr lang="el-GR" dirty="0" smtClean="0"/>
              <a:t>Τα </a:t>
            </a:r>
            <a:r>
              <a:rPr lang="el-GR" dirty="0" err="1" smtClean="0"/>
              <a:t>πεταλιώδη</a:t>
            </a:r>
            <a:r>
              <a:rPr lang="el-GR" dirty="0" smtClean="0"/>
              <a:t> σωμάτια εκκρίνονται μέσα στις κυψελίδες με </a:t>
            </a:r>
            <a:r>
              <a:rPr lang="el-GR" dirty="0" err="1" smtClean="0"/>
              <a:t>εξωκυττάρωση</a:t>
            </a:r>
            <a:endParaRPr lang="el-GR" dirty="0" smtClean="0"/>
          </a:p>
          <a:p>
            <a:r>
              <a:rPr lang="el-GR" dirty="0" smtClean="0"/>
              <a:t>Τα κύτταρα αυτά προσλαμβάνουν τις απαραίτητες ουσίες για τη σύνθεσή του από την κυκλοφορία</a:t>
            </a:r>
          </a:p>
          <a:p>
            <a:r>
              <a:rPr lang="el-GR" dirty="0" smtClean="0"/>
              <a:t>Η σύνθεσή του αυξάνεται με την επίδραση της κορτιζόνης &amp; της θυροξίνης.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22301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799388" cy="1122363"/>
          </a:xfrm>
        </p:spPr>
        <p:txBody>
          <a:bodyPr/>
          <a:lstStyle/>
          <a:p>
            <a:r>
              <a:rPr lang="el-GR" altLang="el-GR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ΓΕΝΙΚΕΣ </a:t>
            </a:r>
            <a:r>
              <a:rPr lang="el-GR" altLang="el-GR" sz="3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ΕΝΝΟΙΕΣ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28600" y="1905000"/>
            <a:ext cx="8610600" cy="4419600"/>
          </a:xfrm>
        </p:spPr>
        <p:txBody>
          <a:bodyPr>
            <a:normAutofit lnSpcReduction="10000"/>
          </a:bodyPr>
          <a:lstStyle/>
          <a:p>
            <a:pPr>
              <a:buFontTx/>
              <a:buNone/>
            </a:pPr>
            <a:r>
              <a:rPr lang="el-GR" altLang="el-GR" sz="2400" b="1" u="sng" dirty="0"/>
              <a:t>Νεογνολογία</a:t>
            </a:r>
            <a:r>
              <a:rPr lang="el-GR" altLang="el-GR" sz="2400" dirty="0"/>
              <a:t> είναι ο κλάδος της παιδιατρικής που ασχολείται με την </a:t>
            </a:r>
            <a:r>
              <a:rPr lang="el-GR" altLang="el-GR" sz="2400" dirty="0" smtClean="0"/>
              <a:t>φυσιολογία, τις </a:t>
            </a:r>
            <a:r>
              <a:rPr lang="el-GR" altLang="el-GR" sz="2400" dirty="0"/>
              <a:t>παθολογικές καταστάσεις και γενικότερα με τα προβλήματα του νεογέννητου</a:t>
            </a:r>
            <a:r>
              <a:rPr lang="el-GR" altLang="el-GR" sz="2400" dirty="0" smtClean="0"/>
              <a:t>.</a:t>
            </a:r>
          </a:p>
          <a:p>
            <a:pPr>
              <a:buFontTx/>
              <a:buNone/>
            </a:pPr>
            <a:endParaRPr lang="el-GR" altLang="el-GR" sz="2400" dirty="0"/>
          </a:p>
          <a:p>
            <a:pPr>
              <a:buFontTx/>
              <a:buNone/>
            </a:pPr>
            <a:r>
              <a:rPr lang="el-GR" altLang="el-GR" sz="2400" b="1" u="sng" dirty="0"/>
              <a:t>Πρόωρο </a:t>
            </a:r>
            <a:r>
              <a:rPr lang="el-GR" altLang="el-GR" sz="2400" b="1" u="sng" dirty="0" smtClean="0"/>
              <a:t>νεογνό:</a:t>
            </a:r>
            <a:r>
              <a:rPr lang="el-GR" altLang="el-GR" sz="2400" dirty="0" smtClean="0"/>
              <a:t> </a:t>
            </a:r>
            <a:r>
              <a:rPr lang="el-GR" altLang="el-GR" sz="2400" dirty="0"/>
              <a:t>γεννιέται μετά από διάρκεια κύησης </a:t>
            </a:r>
            <a:r>
              <a:rPr lang="el-GR" altLang="el-GR" sz="2400" dirty="0" smtClean="0"/>
              <a:t>&lt;37 εβδ.</a:t>
            </a:r>
          </a:p>
          <a:p>
            <a:pPr>
              <a:buFontTx/>
              <a:buNone/>
            </a:pPr>
            <a:endParaRPr lang="el-GR" altLang="el-GR" sz="2400" dirty="0"/>
          </a:p>
          <a:p>
            <a:pPr>
              <a:buFontTx/>
              <a:buNone/>
            </a:pPr>
            <a:r>
              <a:rPr lang="el-GR" altLang="el-GR" sz="2400" b="1" u="sng" dirty="0"/>
              <a:t>Τελειόμηνο νεογνό </a:t>
            </a:r>
            <a:r>
              <a:rPr lang="el-GR" altLang="el-GR" sz="2400" b="1" u="sng" dirty="0" smtClean="0"/>
              <a:t>:</a:t>
            </a:r>
            <a:r>
              <a:rPr lang="el-GR" altLang="el-GR" sz="2400" dirty="0" smtClean="0"/>
              <a:t> διάρκεια </a:t>
            </a:r>
            <a:r>
              <a:rPr lang="el-GR" altLang="el-GR" sz="2400" dirty="0"/>
              <a:t>κύησης 37-42 </a:t>
            </a:r>
            <a:r>
              <a:rPr lang="el-GR" altLang="el-GR" sz="2400" dirty="0" smtClean="0"/>
              <a:t>εβδ.</a:t>
            </a:r>
          </a:p>
          <a:p>
            <a:pPr>
              <a:buFontTx/>
              <a:buNone/>
            </a:pPr>
            <a:endParaRPr lang="el-GR" altLang="el-GR" sz="2400" dirty="0"/>
          </a:p>
          <a:p>
            <a:pPr>
              <a:buFontTx/>
              <a:buNone/>
            </a:pPr>
            <a:r>
              <a:rPr lang="el-GR" altLang="el-GR" sz="2400" b="1" u="sng" dirty="0" err="1"/>
              <a:t>Παρατασιακό</a:t>
            </a:r>
            <a:r>
              <a:rPr lang="el-GR" altLang="el-GR" sz="2400" b="1" u="sng" dirty="0"/>
              <a:t> </a:t>
            </a:r>
            <a:r>
              <a:rPr lang="el-GR" altLang="el-GR" sz="2400" b="1" u="sng" dirty="0" smtClean="0"/>
              <a:t>νεογνό: </a:t>
            </a:r>
            <a:r>
              <a:rPr lang="el-GR" altLang="el-GR" sz="2400" dirty="0" smtClean="0"/>
              <a:t>που </a:t>
            </a:r>
            <a:r>
              <a:rPr lang="el-GR" altLang="el-GR" sz="2400" dirty="0"/>
              <a:t>γεννιέται μετά από διάρκεια κύησης  </a:t>
            </a:r>
            <a:r>
              <a:rPr lang="el-GR" altLang="el-GR" sz="2400" dirty="0" smtClean="0"/>
              <a:t>&gt; </a:t>
            </a:r>
            <a:r>
              <a:rPr lang="el-GR" altLang="el-GR" sz="2400" dirty="0"/>
              <a:t>42 </a:t>
            </a:r>
            <a:r>
              <a:rPr lang="el-GR" altLang="el-GR" sz="2400" dirty="0" smtClean="0"/>
              <a:t>εβδ.</a:t>
            </a:r>
          </a:p>
          <a:p>
            <a:pPr>
              <a:buFontTx/>
              <a:buNone/>
            </a:pPr>
            <a:endParaRPr lang="el-GR" altLang="el-GR" sz="2400" dirty="0"/>
          </a:p>
          <a:p>
            <a:pPr>
              <a:buFontTx/>
              <a:buNone/>
            </a:pPr>
            <a:endParaRPr lang="el-GR" altLang="el-GR" sz="2400" b="1" u="sng" dirty="0"/>
          </a:p>
        </p:txBody>
      </p:sp>
    </p:spTree>
    <p:extLst>
      <p:ext uri="{BB962C8B-B14F-4D97-AF65-F5344CB8AC3E}">
        <p14:creationId xmlns:p14="http://schemas.microsoft.com/office/powerpoint/2010/main" val="2981087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4000" dirty="0"/>
              <a:t>Επιφανειοδραστικός παράγοντας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sz="quarter" idx="1"/>
          </p:nvPr>
        </p:nvSpPr>
        <p:spPr>
          <a:xfrm>
            <a:off x="179512" y="1628800"/>
            <a:ext cx="8856983" cy="4497363"/>
          </a:xfrm>
        </p:spPr>
        <p:txBody>
          <a:bodyPr>
            <a:normAutofit fontScale="85000" lnSpcReduction="20000"/>
          </a:bodyPr>
          <a:lstStyle/>
          <a:p>
            <a:r>
              <a:rPr lang="el-GR" dirty="0" smtClean="0"/>
              <a:t>Δράσεις του </a:t>
            </a:r>
            <a:r>
              <a:rPr lang="el-GR" dirty="0" err="1" smtClean="0"/>
              <a:t>επιφανειοδραστικού</a:t>
            </a:r>
            <a:r>
              <a:rPr lang="el-GR" dirty="0" smtClean="0"/>
              <a:t> παράγοντα:</a:t>
            </a:r>
          </a:p>
          <a:p>
            <a:endParaRPr lang="el-GR" dirty="0"/>
          </a:p>
          <a:p>
            <a:r>
              <a:rPr lang="en-US" dirty="0" smtClean="0"/>
              <a:t>1</a:t>
            </a:r>
            <a:r>
              <a:rPr lang="el-GR" baseline="30000" dirty="0" smtClean="0"/>
              <a:t>η</a:t>
            </a:r>
            <a:r>
              <a:rPr lang="el-GR" dirty="0" smtClean="0"/>
              <a:t> δράση: Ελάττωση της επιφανειακής τάσης κατά τη διάρκεια της συμπίεσης των πνευμόνων</a:t>
            </a:r>
          </a:p>
          <a:p>
            <a:r>
              <a:rPr lang="el-GR" dirty="0" smtClean="0"/>
              <a:t>2</a:t>
            </a:r>
            <a:r>
              <a:rPr lang="el-GR" baseline="30000" dirty="0" smtClean="0"/>
              <a:t>η</a:t>
            </a:r>
            <a:r>
              <a:rPr lang="el-GR" dirty="0" smtClean="0"/>
              <a:t> δράση: είναι δυναμική &amp; επιτρέπει στην επιφανειακή τάση να προσαρμόζεται στις διακυμάνσεις του μεγέθους των κυψελίδων κατά τη διάρκεια του αναπνευστικού κύκλου.</a:t>
            </a:r>
          </a:p>
          <a:p>
            <a:r>
              <a:rPr lang="el-GR" dirty="0" smtClean="0"/>
              <a:t>3</a:t>
            </a:r>
            <a:r>
              <a:rPr lang="el-GR" baseline="30000" dirty="0" smtClean="0"/>
              <a:t>η</a:t>
            </a:r>
            <a:r>
              <a:rPr lang="el-GR" dirty="0" smtClean="0"/>
              <a:t> ιδιότητα: είναι η ικανότητά του να </a:t>
            </a:r>
            <a:r>
              <a:rPr lang="el-GR" dirty="0" err="1" smtClean="0"/>
              <a:t>επανεξαπλώνεται</a:t>
            </a:r>
            <a:r>
              <a:rPr lang="el-GR" dirty="0" smtClean="0"/>
              <a:t> μέσα σε ελάχιστα δευτερόλεπτα μετά τη μέγιστη συμπίεση του κατά το τέλος της εκπνοής</a:t>
            </a:r>
          </a:p>
          <a:p>
            <a:r>
              <a:rPr lang="el-GR" dirty="0" smtClean="0"/>
              <a:t>4</a:t>
            </a:r>
            <a:r>
              <a:rPr lang="el-GR" baseline="30000" dirty="0" smtClean="0"/>
              <a:t>η</a:t>
            </a:r>
            <a:r>
              <a:rPr lang="el-GR" dirty="0" smtClean="0"/>
              <a:t> ιδιότητα: είναι η μεγάλη ταχύτητα απορρόφησης του, </a:t>
            </a:r>
            <a:r>
              <a:rPr lang="el-GR" dirty="0" err="1" smtClean="0"/>
              <a:t>λιγόερη</a:t>
            </a:r>
            <a:r>
              <a:rPr lang="el-GR" dirty="0" smtClean="0"/>
              <a:t> από 1 δευτερόλεπτο, στην κυψελιδική </a:t>
            </a:r>
            <a:r>
              <a:rPr lang="el-GR" dirty="0" err="1" smtClean="0"/>
              <a:t>υπόφαση</a:t>
            </a:r>
            <a:r>
              <a:rPr lang="el-GR" dirty="0" smtClean="0"/>
              <a:t> δηλαδή στο λεπτό στρώμα υγρού που καλύπτει την επιφάνεια των κυψελίδων.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885806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Οι φυσιολογικές του λειτουργίες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l-GR" dirty="0" smtClean="0"/>
              <a:t>Αύξηση της ενδοτικότητας των πνευμόνων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 smtClean="0"/>
              <a:t>Ελάττωση του έργου της αναπνοής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 smtClean="0"/>
              <a:t>Σταθεροποίηση των κυψελίδων κατά την εκπνοή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 smtClean="0"/>
              <a:t>Ομοιόμορφη </a:t>
            </a:r>
            <a:r>
              <a:rPr lang="el-GR" dirty="0" err="1" smtClean="0"/>
              <a:t>έκπτυξη</a:t>
            </a:r>
            <a:r>
              <a:rPr lang="el-GR" dirty="0" smtClean="0"/>
              <a:t> των κυψελίδων κατά την εισπνοή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 smtClean="0"/>
              <a:t>Πρόληψη του πνευμονικού οιδήματος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758999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650512"/>
          </a:xfrm>
        </p:spPr>
        <p:txBody>
          <a:bodyPr>
            <a:normAutofit/>
          </a:bodyPr>
          <a:lstStyle/>
          <a:p>
            <a:r>
              <a:rPr lang="el-GR" b="1" dirty="0" smtClean="0"/>
              <a:t>Προωρότητα</a:t>
            </a:r>
            <a:r>
              <a:rPr lang="el-GR" dirty="0" smtClean="0"/>
              <a:t> </a:t>
            </a:r>
            <a:r>
              <a:rPr lang="el-GR" dirty="0" smtClean="0">
                <a:sym typeface="Wingdings" panose="05000000000000000000" pitchFamily="2" charset="2"/>
              </a:rPr>
              <a:t> </a:t>
            </a:r>
            <a:br>
              <a:rPr lang="el-GR" dirty="0" smtClean="0">
                <a:sym typeface="Wingdings" panose="05000000000000000000" pitchFamily="2" charset="2"/>
              </a:rPr>
            </a:br>
            <a:r>
              <a:rPr lang="el-GR" b="1" dirty="0" smtClean="0">
                <a:sym typeface="Wingdings" panose="05000000000000000000" pitchFamily="2" charset="2"/>
              </a:rPr>
              <a:t>ελάττωση του </a:t>
            </a:r>
            <a:r>
              <a:rPr lang="el-GR" b="1" dirty="0" err="1" smtClean="0">
                <a:sym typeface="Wingdings" panose="05000000000000000000" pitchFamily="2" charset="2"/>
              </a:rPr>
              <a:t>επιφανειοδραστικού</a:t>
            </a:r>
            <a:r>
              <a:rPr lang="el-GR" b="1" dirty="0" smtClean="0">
                <a:sym typeface="Wingdings" panose="05000000000000000000" pitchFamily="2" charset="2"/>
              </a:rPr>
              <a:t> παράγοντα </a:t>
            </a:r>
            <a:r>
              <a:rPr lang="el-GR" dirty="0" smtClean="0">
                <a:sym typeface="Wingdings" panose="05000000000000000000" pitchFamily="2" charset="2"/>
              </a:rPr>
              <a:t>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sz="quarter" idx="1"/>
          </p:nvPr>
        </p:nvSpPr>
        <p:spPr>
          <a:xfrm>
            <a:off x="467544" y="2132856"/>
            <a:ext cx="8352928" cy="4392488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l-GR" dirty="0" smtClean="0"/>
              <a:t>Αύξηση της επιφανειακής τάσης </a:t>
            </a:r>
            <a:r>
              <a:rPr lang="el-GR" dirty="0" smtClean="0">
                <a:sym typeface="Wingdings" panose="05000000000000000000" pitchFamily="2" charset="2"/>
              </a:rPr>
              <a:t> </a:t>
            </a:r>
          </a:p>
          <a:p>
            <a:pPr marL="0" indent="0" algn="ctr">
              <a:buNone/>
            </a:pPr>
            <a:r>
              <a:rPr lang="el-GR" b="1" dirty="0" err="1" smtClean="0">
                <a:sym typeface="Wingdings" panose="05000000000000000000" pitchFamily="2" charset="2"/>
              </a:rPr>
              <a:t>Ατελεκτασία</a:t>
            </a:r>
            <a:r>
              <a:rPr lang="el-GR" dirty="0" smtClean="0">
                <a:sym typeface="Wingdings" panose="05000000000000000000" pitchFamily="2" charset="2"/>
              </a:rPr>
              <a:t>  </a:t>
            </a:r>
          </a:p>
          <a:p>
            <a:pPr marL="0" indent="0" algn="ctr">
              <a:buNone/>
            </a:pPr>
            <a:r>
              <a:rPr lang="el-GR" dirty="0" smtClean="0">
                <a:sym typeface="Wingdings" panose="05000000000000000000" pitchFamily="2" charset="2"/>
              </a:rPr>
              <a:t>διαταραχή της σχέσης αερισμού </a:t>
            </a:r>
          </a:p>
          <a:p>
            <a:pPr marL="0" indent="0" algn="ctr">
              <a:buNone/>
            </a:pPr>
            <a:r>
              <a:rPr lang="el-GR" dirty="0" smtClean="0">
                <a:sym typeface="Wingdings" panose="05000000000000000000" pitchFamily="2" charset="2"/>
              </a:rPr>
              <a:t> </a:t>
            </a:r>
            <a:r>
              <a:rPr lang="el-GR" b="1" dirty="0" err="1" smtClean="0">
                <a:sym typeface="Wingdings" panose="05000000000000000000" pitchFamily="2" charset="2"/>
              </a:rPr>
              <a:t>Υποξαιμία</a:t>
            </a:r>
            <a:r>
              <a:rPr lang="el-GR" dirty="0" smtClean="0">
                <a:sym typeface="Wingdings" panose="05000000000000000000" pitchFamily="2" charset="2"/>
              </a:rPr>
              <a:t>   </a:t>
            </a:r>
          </a:p>
          <a:p>
            <a:pPr marL="0" indent="0" algn="ctr">
              <a:buNone/>
            </a:pPr>
            <a:r>
              <a:rPr lang="el-GR" dirty="0" smtClean="0">
                <a:sym typeface="Wingdings" panose="05000000000000000000" pitchFamily="2" charset="2"/>
              </a:rPr>
              <a:t>Οξέωση  </a:t>
            </a:r>
          </a:p>
          <a:p>
            <a:pPr marL="0" indent="0" algn="ctr">
              <a:buNone/>
            </a:pPr>
            <a:r>
              <a:rPr lang="el-GR" dirty="0" smtClean="0">
                <a:sym typeface="Wingdings" panose="05000000000000000000" pitchFamily="2" charset="2"/>
              </a:rPr>
              <a:t>σπασμός πνευμονικής αρτηρίας </a:t>
            </a:r>
          </a:p>
          <a:p>
            <a:pPr marL="0" indent="0" algn="ctr">
              <a:buNone/>
            </a:pPr>
            <a:r>
              <a:rPr lang="el-GR" dirty="0" smtClean="0">
                <a:sym typeface="Wingdings" panose="05000000000000000000" pitchFamily="2" charset="2"/>
              </a:rPr>
              <a:t> </a:t>
            </a:r>
            <a:r>
              <a:rPr lang="el-GR" b="1" dirty="0" smtClean="0">
                <a:sym typeface="Wingdings" panose="05000000000000000000" pitchFamily="2" charset="2"/>
              </a:rPr>
              <a:t>ελάττωση πνευμονικής αιμάτωσης</a:t>
            </a:r>
            <a:r>
              <a:rPr lang="el-GR" dirty="0" smtClean="0">
                <a:sym typeface="Wingdings" panose="05000000000000000000" pitchFamily="2" charset="2"/>
              </a:rPr>
              <a:t>   </a:t>
            </a:r>
          </a:p>
          <a:p>
            <a:pPr marL="0" indent="0" algn="ctr">
              <a:buNone/>
            </a:pPr>
            <a:r>
              <a:rPr lang="el-GR" dirty="0" smtClean="0">
                <a:sym typeface="Wingdings" panose="05000000000000000000" pitchFamily="2" charset="2"/>
              </a:rPr>
              <a:t>βλάβη ενδοθηλίου τριχοειδών  </a:t>
            </a:r>
          </a:p>
          <a:p>
            <a:pPr marL="0" indent="0" algn="ctr">
              <a:buNone/>
            </a:pPr>
            <a:r>
              <a:rPr lang="el-GR" dirty="0" smtClean="0">
                <a:sym typeface="Wingdings" panose="05000000000000000000" pitchFamily="2" charset="2"/>
              </a:rPr>
              <a:t>έξοδος πλάσματος από τα τριχοειδή </a:t>
            </a:r>
          </a:p>
          <a:p>
            <a:pPr marL="0" indent="0" algn="ctr">
              <a:buNone/>
            </a:pPr>
            <a:r>
              <a:rPr lang="el-GR" dirty="0" smtClean="0">
                <a:sym typeface="Wingdings" panose="05000000000000000000" pitchFamily="2" charset="2"/>
              </a:rPr>
              <a:t> υαλοειδείς μεμβράνες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728483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Κλινική εικόνα (1)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sz="quarter" idx="1"/>
          </p:nvPr>
        </p:nvSpPr>
        <p:spPr>
          <a:xfrm>
            <a:off x="539552" y="2204864"/>
            <a:ext cx="8280919" cy="3921299"/>
          </a:xfrm>
        </p:spPr>
        <p:txBody>
          <a:bodyPr>
            <a:normAutofit fontScale="92500" lnSpcReduction="10000"/>
          </a:bodyPr>
          <a:lstStyle/>
          <a:p>
            <a:r>
              <a:rPr lang="el-GR" dirty="0" smtClean="0"/>
              <a:t>Ταχύπνοια (&gt;60 αναπνοές / λεπτό)</a:t>
            </a:r>
          </a:p>
          <a:p>
            <a:endParaRPr lang="el-GR" dirty="0" smtClean="0"/>
          </a:p>
          <a:p>
            <a:r>
              <a:rPr lang="el-GR" dirty="0" smtClean="0"/>
              <a:t>Εισολκή στέρνου, μεσοπλεύριων διαστημάτων &amp; κατώτερων πλευρών καθώς &amp; </a:t>
            </a:r>
            <a:r>
              <a:rPr lang="el-GR" dirty="0" err="1" smtClean="0"/>
              <a:t>αναπέταση</a:t>
            </a:r>
            <a:r>
              <a:rPr lang="el-GR" dirty="0" smtClean="0"/>
              <a:t> ρινικών πτερυγίων κατά την εισπνοή</a:t>
            </a:r>
          </a:p>
          <a:p>
            <a:endParaRPr lang="el-GR" dirty="0" smtClean="0"/>
          </a:p>
          <a:p>
            <a:r>
              <a:rPr lang="el-GR" dirty="0" smtClean="0"/>
              <a:t>Γογγυσμός κατά την εκπνοή</a:t>
            </a:r>
          </a:p>
          <a:p>
            <a:endParaRPr lang="el-GR" dirty="0" smtClean="0"/>
          </a:p>
          <a:p>
            <a:r>
              <a:rPr lang="el-GR" dirty="0" smtClean="0"/>
              <a:t>Κυάνωση όταν δεν χορηγείται οξυγόνο</a:t>
            </a:r>
          </a:p>
        </p:txBody>
      </p:sp>
    </p:spTree>
    <p:extLst>
      <p:ext uri="{BB962C8B-B14F-4D97-AF65-F5344CB8AC3E}">
        <p14:creationId xmlns:p14="http://schemas.microsoft.com/office/powerpoint/2010/main" val="25111243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Κλινική εικόνα (2)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sz="quarter" idx="1"/>
          </p:nvPr>
        </p:nvSpPr>
        <p:spPr>
          <a:xfrm>
            <a:off x="539552" y="1628800"/>
            <a:ext cx="8280919" cy="44973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l-GR" dirty="0" smtClean="0"/>
              <a:t>Επίσης μπορεί να εμφανιστούν:</a:t>
            </a:r>
          </a:p>
          <a:p>
            <a:pPr algn="just"/>
            <a:r>
              <a:rPr lang="el-GR" dirty="0" err="1" smtClean="0"/>
              <a:t>Άπνοιες</a:t>
            </a:r>
            <a:r>
              <a:rPr lang="el-GR" dirty="0" smtClean="0"/>
              <a:t> (κακό προγνωστικό σημείο) συμπτώματα εμφανίζονται κατά τις 4 πρώτες ώρες της ζωής &amp; επιδεινώνονται προοδευτικά κατά τις επόμενες 36-48 ώρες</a:t>
            </a:r>
          </a:p>
          <a:p>
            <a:pPr algn="just"/>
            <a:r>
              <a:rPr lang="el-GR" dirty="0" smtClean="0"/>
              <a:t>Υπόταση λόγω της ελάττωσης της καρδιακής παροχής λόγω μείωσης της συσταλτικότητας του μυοκαρδίου λόγω της </a:t>
            </a:r>
            <a:r>
              <a:rPr lang="el-GR" dirty="0" err="1" smtClean="0"/>
              <a:t>υποξίας</a:t>
            </a:r>
            <a:r>
              <a:rPr lang="el-GR" dirty="0" smtClean="0"/>
              <a:t> &amp; της οξέωσης</a:t>
            </a:r>
          </a:p>
          <a:p>
            <a:pPr algn="just"/>
            <a:r>
              <a:rPr lang="el-GR" dirty="0" smtClean="0"/>
              <a:t>Παραμονή ανοικτού </a:t>
            </a:r>
            <a:r>
              <a:rPr lang="el-GR" dirty="0" err="1" smtClean="0"/>
              <a:t>βοτάλειου</a:t>
            </a:r>
            <a:r>
              <a:rPr lang="el-GR" dirty="0" smtClean="0"/>
              <a:t> πόρου</a:t>
            </a:r>
          </a:p>
          <a:p>
            <a:pPr algn="just"/>
            <a:r>
              <a:rPr lang="el-GR" dirty="0" smtClean="0"/>
              <a:t>Με αποτέλεσμα ροή αίματος από αριστερά προς τα δεξιά</a:t>
            </a:r>
          </a:p>
          <a:p>
            <a:pPr algn="just"/>
            <a:r>
              <a:rPr lang="el-GR" dirty="0" smtClean="0"/>
              <a:t>Διαταραχή της νεφρικής λειτουργίας λόγω της μειωμένης καρδιακής παροχής.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511095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Ακτινολογικά ευρήματα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sz="quarter" idx="1"/>
          </p:nvPr>
        </p:nvSpPr>
        <p:spPr>
          <a:xfrm>
            <a:off x="611560" y="1844824"/>
            <a:ext cx="7992887" cy="4281339"/>
          </a:xfrm>
        </p:spPr>
        <p:txBody>
          <a:bodyPr>
            <a:normAutofit fontScale="92500" lnSpcReduction="20000"/>
          </a:bodyPr>
          <a:lstStyle/>
          <a:p>
            <a:r>
              <a:rPr lang="el-GR" dirty="0" smtClean="0"/>
              <a:t>Διάχυτη </a:t>
            </a:r>
            <a:r>
              <a:rPr lang="el-GR" dirty="0" err="1" smtClean="0"/>
              <a:t>δικτυοκοκκώδης</a:t>
            </a:r>
            <a:r>
              <a:rPr lang="el-GR" dirty="0" smtClean="0"/>
              <a:t> εμφάνιση των πνευμόνων με </a:t>
            </a:r>
            <a:r>
              <a:rPr lang="el-GR" dirty="0" err="1" smtClean="0"/>
              <a:t>αεροβρογχόγραμμα</a:t>
            </a:r>
            <a:r>
              <a:rPr lang="el-GR" dirty="0" smtClean="0"/>
              <a:t> στους μικρούς &amp; </a:t>
            </a:r>
            <a:r>
              <a:rPr lang="el-GR" dirty="0" err="1" smtClean="0"/>
              <a:t>στελεχιαίους</a:t>
            </a:r>
            <a:r>
              <a:rPr lang="el-GR" dirty="0" smtClean="0"/>
              <a:t> βρόγχους</a:t>
            </a:r>
          </a:p>
          <a:p>
            <a:r>
              <a:rPr lang="el-GR" dirty="0" smtClean="0"/>
              <a:t>Βαρύτητα ακτινολογικής εικόνας δεν αντιστοιχεί απόλυτα &amp; στην κλινική βαρύτητα της νόσου</a:t>
            </a:r>
          </a:p>
          <a:p>
            <a:r>
              <a:rPr lang="el-GR" dirty="0" smtClean="0"/>
              <a:t>Με την εξωγενή χορήγηση </a:t>
            </a:r>
            <a:r>
              <a:rPr lang="el-GR" dirty="0" err="1" smtClean="0"/>
              <a:t>επιφανειοδραστικού</a:t>
            </a:r>
            <a:r>
              <a:rPr lang="el-GR" dirty="0" smtClean="0"/>
              <a:t> παράγοντα η βελτίωση της ακτινολογικής εικόνας συμβαδίζει με την κλινική βελτίωση</a:t>
            </a:r>
          </a:p>
          <a:p>
            <a:r>
              <a:rPr lang="el-GR" dirty="0" smtClean="0"/>
              <a:t>Στα πρόωρα νεογνά που βελτιώνεται η ακτινολογική εικόνα έχουν μικρότερη θνησιμότητα από εκείνη των νεογνών που η ακτινολογική τους εικόνα παραμένει αμετάβλητη.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1241842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ΣΑΔ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Αυτό που χαρακτηρίζει το σύνδρομο αναπνευστικής δυσχέρειας είναι η </a:t>
            </a:r>
            <a:r>
              <a:rPr lang="el-GR" b="1" dirty="0" err="1" smtClean="0"/>
              <a:t>υποξαιμία</a:t>
            </a:r>
            <a:r>
              <a:rPr lang="el-GR" b="1" dirty="0" smtClean="0"/>
              <a:t> </a:t>
            </a:r>
            <a:r>
              <a:rPr lang="el-GR" dirty="0" smtClean="0"/>
              <a:t>&amp; η </a:t>
            </a:r>
            <a:r>
              <a:rPr lang="el-GR" b="1" dirty="0" err="1" smtClean="0"/>
              <a:t>υπερκαπνία</a:t>
            </a:r>
            <a:endParaRPr lang="el-GR" b="1" dirty="0" smtClean="0"/>
          </a:p>
          <a:p>
            <a:endParaRPr lang="el-GR" dirty="0"/>
          </a:p>
          <a:p>
            <a:r>
              <a:rPr lang="el-GR" dirty="0" smtClean="0"/>
              <a:t>Σημασία έχει η </a:t>
            </a:r>
            <a:r>
              <a:rPr lang="el-GR" b="1" dirty="0" smtClean="0"/>
              <a:t>προοδευτική αύξηση του </a:t>
            </a:r>
            <a:r>
              <a:rPr lang="en-US" b="1" dirty="0" smtClean="0"/>
              <a:t>paCO2</a:t>
            </a:r>
            <a:r>
              <a:rPr lang="el-GR" b="1" dirty="0" smtClean="0"/>
              <a:t> </a:t>
            </a:r>
            <a:r>
              <a:rPr lang="el-GR" dirty="0" smtClean="0"/>
              <a:t>γιατί υποδεικνύει επικείμενη </a:t>
            </a:r>
            <a:r>
              <a:rPr lang="el-GR" b="1" dirty="0" smtClean="0"/>
              <a:t>αναπνευστική ανεπάρκεια </a:t>
            </a:r>
            <a:r>
              <a:rPr lang="el-GR" dirty="0" smtClean="0"/>
              <a:t>&amp; </a:t>
            </a:r>
            <a:r>
              <a:rPr lang="el-GR" b="1" dirty="0" smtClean="0"/>
              <a:t>ανάγκη διασωλήνωσης</a:t>
            </a:r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21971500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Διαφορική διάγνωση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sz="quarter" idx="1"/>
          </p:nvPr>
        </p:nvSpPr>
        <p:spPr>
          <a:xfrm>
            <a:off x="395536" y="2204864"/>
            <a:ext cx="8424935" cy="3921299"/>
          </a:xfrm>
        </p:spPr>
        <p:txBody>
          <a:bodyPr/>
          <a:lstStyle/>
          <a:p>
            <a:r>
              <a:rPr lang="el-GR" dirty="0" smtClean="0"/>
              <a:t>Συγγενής πνευμονία</a:t>
            </a:r>
          </a:p>
          <a:p>
            <a:endParaRPr lang="el-GR" dirty="0"/>
          </a:p>
          <a:p>
            <a:r>
              <a:rPr lang="el-GR" dirty="0" smtClean="0"/>
              <a:t>Επιμένουσα πνευμονική υπέρταση</a:t>
            </a:r>
          </a:p>
          <a:p>
            <a:endParaRPr lang="el-GR" dirty="0"/>
          </a:p>
          <a:p>
            <a:r>
              <a:rPr lang="el-GR" dirty="0" smtClean="0"/>
              <a:t>Συγγενείς </a:t>
            </a:r>
            <a:r>
              <a:rPr lang="el-GR" dirty="0" err="1" smtClean="0"/>
              <a:t>κυανωτικές</a:t>
            </a:r>
            <a:r>
              <a:rPr lang="el-GR" dirty="0" smtClean="0"/>
              <a:t> καρδιοπάθειες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95095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Πρόληψη 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sz="quarter" idx="1"/>
          </p:nvPr>
        </p:nvSpPr>
        <p:spPr>
          <a:xfrm>
            <a:off x="539552" y="1484784"/>
            <a:ext cx="8280919" cy="464137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l-GR" dirty="0" smtClean="0"/>
              <a:t>Πρόληψη </a:t>
            </a:r>
            <a:r>
              <a:rPr lang="el-GR" b="1" dirty="0" smtClean="0"/>
              <a:t>πρόωρου τοκετού</a:t>
            </a:r>
          </a:p>
          <a:p>
            <a:pPr algn="just"/>
            <a:r>
              <a:rPr lang="el-GR" dirty="0" smtClean="0"/>
              <a:t>Χορήγηση </a:t>
            </a:r>
            <a:r>
              <a:rPr lang="el-GR" b="1" dirty="0" smtClean="0"/>
              <a:t>προγεννητικά </a:t>
            </a:r>
            <a:r>
              <a:rPr lang="el-GR" b="1" dirty="0" err="1" smtClean="0"/>
              <a:t>κορτικοστεροειδών</a:t>
            </a:r>
            <a:r>
              <a:rPr lang="el-GR" b="1" dirty="0" smtClean="0"/>
              <a:t> </a:t>
            </a:r>
            <a:r>
              <a:rPr lang="el-GR" dirty="0" smtClean="0"/>
              <a:t>(</a:t>
            </a:r>
            <a:r>
              <a:rPr lang="el-GR" dirty="0" err="1" smtClean="0"/>
              <a:t>βηταμεθαζόνης</a:t>
            </a:r>
            <a:r>
              <a:rPr lang="el-GR" dirty="0" smtClean="0"/>
              <a:t>) στη μητέρα, τα οποία αυξάνουν τη σύνθεση του </a:t>
            </a:r>
            <a:r>
              <a:rPr lang="el-GR" dirty="0" err="1" smtClean="0"/>
              <a:t>επιφανειοδραστικού</a:t>
            </a:r>
            <a:r>
              <a:rPr lang="el-GR" dirty="0" smtClean="0"/>
              <a:t> παράγοντα</a:t>
            </a:r>
          </a:p>
          <a:p>
            <a:pPr algn="just"/>
            <a:r>
              <a:rPr lang="el-GR" dirty="0" smtClean="0"/>
              <a:t>Απόλυτη</a:t>
            </a:r>
            <a:r>
              <a:rPr lang="el-GR" b="1" dirty="0" smtClean="0"/>
              <a:t> αντένδειξη </a:t>
            </a:r>
            <a:r>
              <a:rPr lang="el-GR" dirty="0" smtClean="0"/>
              <a:t>για τη χορήγηση του </a:t>
            </a:r>
            <a:r>
              <a:rPr lang="el-GR" dirty="0" err="1" smtClean="0"/>
              <a:t>επιφανειοδραστικού</a:t>
            </a:r>
            <a:r>
              <a:rPr lang="el-GR" dirty="0" smtClean="0"/>
              <a:t> παράγοντα είναι η </a:t>
            </a:r>
            <a:r>
              <a:rPr lang="el-GR" b="1" dirty="0" smtClean="0"/>
              <a:t>προεκλαμψία </a:t>
            </a:r>
            <a:r>
              <a:rPr lang="el-GR" dirty="0" smtClean="0"/>
              <a:t>ενώ σχετικές αντενδείξεις αποτελούν η </a:t>
            </a:r>
            <a:r>
              <a:rPr lang="el-GR" b="1" dirty="0" smtClean="0"/>
              <a:t>παρατεταμένη ρήξη θυλακίου, η </a:t>
            </a:r>
            <a:r>
              <a:rPr lang="el-GR" b="1" dirty="0" err="1" smtClean="0"/>
              <a:t>αμνιονίτιδα</a:t>
            </a:r>
            <a:r>
              <a:rPr lang="el-GR" b="1" dirty="0" smtClean="0"/>
              <a:t> &amp; ο σακχαρώδης διαβήτης</a:t>
            </a:r>
            <a:r>
              <a:rPr lang="el-GR" dirty="0" smtClean="0"/>
              <a:t>.</a:t>
            </a:r>
          </a:p>
          <a:p>
            <a:pPr algn="just"/>
            <a:r>
              <a:rPr lang="el-GR" dirty="0" smtClean="0"/>
              <a:t>Χορήγηση εξωγενούς </a:t>
            </a:r>
            <a:r>
              <a:rPr lang="el-GR" dirty="0" err="1" smtClean="0"/>
              <a:t>επιφανειοδραστικού</a:t>
            </a:r>
            <a:r>
              <a:rPr lang="el-GR" dirty="0" smtClean="0"/>
              <a:t> παράγοντα </a:t>
            </a:r>
            <a:r>
              <a:rPr lang="el-GR" b="1" dirty="0" smtClean="0"/>
              <a:t>μέσω τραχειοσωλήνα </a:t>
            </a:r>
            <a:r>
              <a:rPr lang="el-GR" dirty="0" smtClean="0"/>
              <a:t>στα πρόωρα νεογνά που παρουσιάζουν σύνδρομο αναπνευστικής δυσχέρειας.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5933866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Θεραπεία 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sz="quarter" idx="1"/>
          </p:nvPr>
        </p:nvSpPr>
        <p:spPr>
          <a:xfrm>
            <a:off x="872067" y="1844824"/>
            <a:ext cx="7408333" cy="4281339"/>
          </a:xfrm>
        </p:spPr>
        <p:txBody>
          <a:bodyPr>
            <a:normAutofit fontScale="92500" lnSpcReduction="10000"/>
          </a:bodyPr>
          <a:lstStyle/>
          <a:p>
            <a:r>
              <a:rPr lang="el-GR" dirty="0" smtClean="0"/>
              <a:t>Χορήγηση οξυγόνου</a:t>
            </a:r>
          </a:p>
          <a:p>
            <a:r>
              <a:rPr lang="el-GR" dirty="0" smtClean="0"/>
              <a:t>Χορήγηση </a:t>
            </a:r>
            <a:r>
              <a:rPr lang="el-GR" dirty="0" err="1" smtClean="0"/>
              <a:t>επιφανειοδραστικού</a:t>
            </a:r>
            <a:r>
              <a:rPr lang="el-GR" dirty="0" smtClean="0"/>
              <a:t> παράγοντα</a:t>
            </a:r>
          </a:p>
          <a:p>
            <a:r>
              <a:rPr lang="el-GR" dirty="0" smtClean="0"/>
              <a:t>Μηχανική υποστήριξη της αναπνοής</a:t>
            </a:r>
          </a:p>
          <a:p>
            <a:r>
              <a:rPr lang="el-GR" dirty="0" smtClean="0"/>
              <a:t>Γενικά υποστηρικτικά μέτρα (</a:t>
            </a:r>
            <a:r>
              <a:rPr lang="en-US" dirty="0" smtClean="0"/>
              <a:t>minimal handling)</a:t>
            </a:r>
          </a:p>
          <a:p>
            <a:r>
              <a:rPr lang="el-GR" dirty="0" smtClean="0"/>
              <a:t>Ρύθμιση υγρών &amp; ηλεκτρολυτών</a:t>
            </a:r>
          </a:p>
          <a:p>
            <a:r>
              <a:rPr lang="el-GR" dirty="0" smtClean="0"/>
              <a:t>Διατήρηση της θερμοκρασίας του σώματος &amp; της αρτηριακής πίεσης</a:t>
            </a:r>
          </a:p>
          <a:p>
            <a:r>
              <a:rPr lang="el-GR" dirty="0" smtClean="0"/>
              <a:t>Διατήρηση </a:t>
            </a:r>
            <a:r>
              <a:rPr lang="en-US" dirty="0" err="1" smtClean="0"/>
              <a:t>Hb</a:t>
            </a:r>
            <a:r>
              <a:rPr lang="en-US" dirty="0" smtClean="0"/>
              <a:t> </a:t>
            </a:r>
            <a:r>
              <a:rPr lang="el-GR" dirty="0" smtClean="0"/>
              <a:t> αίματος</a:t>
            </a:r>
            <a:r>
              <a:rPr lang="en-US" dirty="0" smtClean="0"/>
              <a:t> &gt;13g/dl</a:t>
            </a:r>
            <a:endParaRPr lang="el-GR" dirty="0" smtClean="0"/>
          </a:p>
          <a:p>
            <a:r>
              <a:rPr lang="el-GR" dirty="0" smtClean="0"/>
              <a:t>Χορήγηση κατάλληλων αντιβιοτικών</a:t>
            </a:r>
          </a:p>
          <a:p>
            <a:r>
              <a:rPr lang="el-GR" dirty="0" smtClean="0"/>
              <a:t>Παρεντερική θρέψη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82743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ΓΕΝΙΚΕΣ </a:t>
            </a:r>
            <a:r>
              <a:rPr lang="el-GR" altLang="el-GR" sz="3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ΕΝΝΟΙΕΣ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52400" y="2204864"/>
            <a:ext cx="8839200" cy="4653136"/>
          </a:xfrm>
        </p:spPr>
        <p:txBody>
          <a:bodyPr/>
          <a:lstStyle/>
          <a:p>
            <a:pPr lvl="0">
              <a:buClr>
                <a:srgbClr val="31B6FD"/>
              </a:buClr>
              <a:buNone/>
            </a:pPr>
            <a:r>
              <a:rPr lang="el-GR" altLang="el-GR" sz="2200" b="1" u="sng" dirty="0">
                <a:solidFill>
                  <a:srgbClr val="073E87"/>
                </a:solidFill>
              </a:rPr>
              <a:t>Νεογνό με χαμηλό βάρος γέννησης : </a:t>
            </a:r>
            <a:r>
              <a:rPr lang="el-GR" altLang="el-GR" sz="2200" dirty="0">
                <a:solidFill>
                  <a:srgbClr val="073E87"/>
                </a:solidFill>
              </a:rPr>
              <a:t>με βάρος &lt;2500 </a:t>
            </a:r>
            <a:r>
              <a:rPr lang="en-US" altLang="el-GR" sz="2200" dirty="0">
                <a:solidFill>
                  <a:srgbClr val="073E87"/>
                </a:solidFill>
              </a:rPr>
              <a:t>gr</a:t>
            </a:r>
            <a:r>
              <a:rPr lang="en-US" altLang="el-GR" sz="2200" dirty="0" smtClean="0">
                <a:solidFill>
                  <a:srgbClr val="073E87"/>
                </a:solidFill>
              </a:rPr>
              <a:t>.</a:t>
            </a:r>
            <a:endParaRPr lang="el-GR" altLang="el-GR" sz="2200" dirty="0" smtClean="0">
              <a:solidFill>
                <a:srgbClr val="073E87"/>
              </a:solidFill>
            </a:endParaRPr>
          </a:p>
          <a:p>
            <a:pPr lvl="0">
              <a:buClr>
                <a:srgbClr val="31B6FD"/>
              </a:buClr>
              <a:buNone/>
            </a:pPr>
            <a:endParaRPr lang="el-GR" altLang="el-GR" sz="2200" dirty="0">
              <a:solidFill>
                <a:srgbClr val="073E87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l-GR" altLang="el-GR" sz="2400" b="1" u="sng" dirty="0" smtClean="0"/>
              <a:t>Νεογνό </a:t>
            </a:r>
            <a:r>
              <a:rPr lang="el-GR" altLang="el-GR" sz="2400" b="1" u="sng" dirty="0"/>
              <a:t>με κανονικό βάρος γέννησης </a:t>
            </a:r>
            <a:r>
              <a:rPr lang="el-GR" altLang="el-GR" sz="2400" b="1" u="sng" dirty="0" smtClean="0"/>
              <a:t>:</a:t>
            </a:r>
            <a:r>
              <a:rPr lang="el-GR" altLang="el-GR" sz="2400" dirty="0" smtClean="0"/>
              <a:t> </a:t>
            </a:r>
            <a:r>
              <a:rPr lang="el-GR" altLang="el-GR" sz="2400" dirty="0"/>
              <a:t>βάρος μεταξύ της 10η και 90ης εκατοστιαίας θέσης για την ηλικία κύησης</a:t>
            </a:r>
            <a:r>
              <a:rPr lang="el-GR" altLang="el-GR" sz="2400" dirty="0" smtClean="0"/>
              <a:t>.</a:t>
            </a:r>
          </a:p>
          <a:p>
            <a:pPr>
              <a:lnSpc>
                <a:spcPct val="90000"/>
              </a:lnSpc>
              <a:buFontTx/>
              <a:buNone/>
            </a:pPr>
            <a:endParaRPr lang="el-GR" altLang="el-GR" sz="2400" dirty="0"/>
          </a:p>
          <a:p>
            <a:pPr>
              <a:lnSpc>
                <a:spcPct val="90000"/>
              </a:lnSpc>
              <a:buFontTx/>
              <a:buNone/>
            </a:pPr>
            <a:r>
              <a:rPr lang="el-GR" altLang="el-GR" sz="2400" b="1" u="sng" dirty="0"/>
              <a:t>Λιποβαρές </a:t>
            </a:r>
            <a:r>
              <a:rPr lang="el-GR" altLang="el-GR" sz="2400" b="1" u="sng" dirty="0" smtClean="0"/>
              <a:t>νεογνό: </a:t>
            </a:r>
            <a:r>
              <a:rPr lang="el-GR" altLang="el-GR" sz="2400" dirty="0" smtClean="0"/>
              <a:t>με </a:t>
            </a:r>
            <a:r>
              <a:rPr lang="el-GR" altLang="el-GR" sz="2400" dirty="0"/>
              <a:t>βάρος μικρότερο από την 10η εκατοστιαία θέση για την ηλικία κύησης</a:t>
            </a:r>
            <a:r>
              <a:rPr lang="el-GR" altLang="el-GR" sz="2400" dirty="0" smtClean="0"/>
              <a:t>.</a:t>
            </a:r>
          </a:p>
          <a:p>
            <a:pPr>
              <a:lnSpc>
                <a:spcPct val="90000"/>
              </a:lnSpc>
              <a:buFontTx/>
              <a:buNone/>
            </a:pPr>
            <a:endParaRPr lang="el-GR" altLang="el-GR" sz="2400" dirty="0"/>
          </a:p>
          <a:p>
            <a:pPr>
              <a:lnSpc>
                <a:spcPct val="90000"/>
              </a:lnSpc>
              <a:buFontTx/>
              <a:buNone/>
            </a:pPr>
            <a:r>
              <a:rPr lang="el-GR" altLang="el-GR" sz="2400" b="1" u="sng" dirty="0"/>
              <a:t>Υπέρβαρο </a:t>
            </a:r>
            <a:r>
              <a:rPr lang="el-GR" altLang="el-GR" sz="2400" b="1" u="sng" dirty="0" smtClean="0"/>
              <a:t>νεογνό: </a:t>
            </a:r>
            <a:r>
              <a:rPr lang="el-GR" altLang="el-GR" sz="2400" dirty="0" smtClean="0"/>
              <a:t> </a:t>
            </a:r>
            <a:r>
              <a:rPr lang="el-GR" altLang="el-GR" sz="2400" dirty="0"/>
              <a:t>με βάρος μεγαλύτερο από την 90η εκατοστιαία θέση για την ηλικία κύησης.</a:t>
            </a:r>
          </a:p>
          <a:p>
            <a:pPr>
              <a:lnSpc>
                <a:spcPct val="90000"/>
              </a:lnSpc>
              <a:buFontTx/>
              <a:buNone/>
            </a:pPr>
            <a:endParaRPr lang="el-GR" altLang="el-GR" sz="2400" dirty="0"/>
          </a:p>
          <a:p>
            <a:pPr>
              <a:lnSpc>
                <a:spcPct val="90000"/>
              </a:lnSpc>
              <a:buFontTx/>
              <a:buNone/>
            </a:pPr>
            <a:endParaRPr lang="el-GR" altLang="el-GR" sz="2400" b="1" u="sng" dirty="0"/>
          </a:p>
          <a:p>
            <a:pPr>
              <a:lnSpc>
                <a:spcPct val="90000"/>
              </a:lnSpc>
              <a:buFontTx/>
              <a:buNone/>
            </a:pPr>
            <a:endParaRPr lang="el-GR" altLang="el-GR" sz="2400" b="1" u="sng" dirty="0"/>
          </a:p>
        </p:txBody>
      </p:sp>
    </p:spTree>
    <p:extLst>
      <p:ext uri="{BB962C8B-B14F-4D97-AF65-F5344CB8AC3E}">
        <p14:creationId xmlns:p14="http://schemas.microsoft.com/office/powerpoint/2010/main" val="267093318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Επιπλοκές 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sz="quarter" idx="1"/>
          </p:nvPr>
        </p:nvSpPr>
        <p:spPr>
          <a:xfrm>
            <a:off x="872067" y="1844824"/>
            <a:ext cx="7408333" cy="4281339"/>
          </a:xfrm>
        </p:spPr>
        <p:txBody>
          <a:bodyPr>
            <a:normAutofit fontScale="77500" lnSpcReduction="20000"/>
          </a:bodyPr>
          <a:lstStyle/>
          <a:p>
            <a:r>
              <a:rPr lang="el-GR" b="1" dirty="0" smtClean="0"/>
              <a:t>Πνευμοθώρακας</a:t>
            </a:r>
          </a:p>
          <a:p>
            <a:r>
              <a:rPr lang="el-GR" dirty="0" err="1" smtClean="0"/>
              <a:t>Αιμοδυναμικά</a:t>
            </a:r>
            <a:r>
              <a:rPr lang="el-GR" dirty="0" smtClean="0"/>
              <a:t> σημαντικός </a:t>
            </a:r>
            <a:r>
              <a:rPr lang="el-GR" b="1" dirty="0" smtClean="0"/>
              <a:t>ανοικτός </a:t>
            </a:r>
            <a:r>
              <a:rPr lang="el-GR" b="1" dirty="0" err="1" smtClean="0"/>
              <a:t>βοτάλειος</a:t>
            </a:r>
            <a:r>
              <a:rPr lang="el-GR" b="1" dirty="0" smtClean="0"/>
              <a:t> </a:t>
            </a:r>
            <a:r>
              <a:rPr lang="el-GR" dirty="0" smtClean="0"/>
              <a:t>πόρος</a:t>
            </a:r>
          </a:p>
          <a:p>
            <a:r>
              <a:rPr lang="el-GR" b="1" dirty="0" err="1" smtClean="0"/>
              <a:t>Περικοιλιακή</a:t>
            </a:r>
            <a:r>
              <a:rPr lang="el-GR" b="1" dirty="0" smtClean="0"/>
              <a:t>-</a:t>
            </a:r>
            <a:r>
              <a:rPr lang="el-GR" b="1" dirty="0" err="1" smtClean="0"/>
              <a:t>ενδοκοιλιακή</a:t>
            </a:r>
            <a:r>
              <a:rPr lang="el-GR" b="1" dirty="0" smtClean="0"/>
              <a:t> αιμορραγία </a:t>
            </a:r>
            <a:r>
              <a:rPr lang="el-GR" dirty="0" smtClean="0"/>
              <a:t>που είναι και η κυριότερη αιτία θανάτου στα πολύ χαμηλού βάρους γέννησης νεογνά</a:t>
            </a:r>
          </a:p>
          <a:p>
            <a:r>
              <a:rPr lang="el-GR" b="1" dirty="0" smtClean="0"/>
              <a:t>Νεκρωτική </a:t>
            </a:r>
            <a:r>
              <a:rPr lang="el-GR" b="1" dirty="0" err="1" smtClean="0"/>
              <a:t>εντεροκολίτιτδα</a:t>
            </a:r>
            <a:r>
              <a:rPr lang="el-GR" b="1" dirty="0" smtClean="0"/>
              <a:t> </a:t>
            </a:r>
            <a:r>
              <a:rPr lang="el-GR" dirty="0" smtClean="0"/>
              <a:t>(</a:t>
            </a:r>
            <a:r>
              <a:rPr lang="el-GR" dirty="0" err="1" smtClean="0"/>
              <a:t>υποξαιμία</a:t>
            </a:r>
            <a:r>
              <a:rPr lang="el-GR" dirty="0" smtClean="0"/>
              <a:t>, υπόταση, τοποθέτηση ομφαλικού καθετήρα)</a:t>
            </a:r>
          </a:p>
          <a:p>
            <a:r>
              <a:rPr lang="el-GR" b="1" dirty="0" err="1" smtClean="0"/>
              <a:t>Βρογχοπνευμονική</a:t>
            </a:r>
            <a:r>
              <a:rPr lang="el-GR" b="1" dirty="0" smtClean="0"/>
              <a:t> δυσπλασία </a:t>
            </a:r>
            <a:r>
              <a:rPr lang="el-GR" dirty="0" smtClean="0"/>
              <a:t>που είναι απώτερη επιπλοκή</a:t>
            </a:r>
          </a:p>
          <a:p>
            <a:r>
              <a:rPr lang="el-GR" b="1" dirty="0" err="1" smtClean="0"/>
              <a:t>Αμφιβληστροειδοπάθεια</a:t>
            </a:r>
            <a:r>
              <a:rPr lang="el-GR" dirty="0" smtClean="0"/>
              <a:t> της προωρότητας που οφείλεται στα </a:t>
            </a:r>
            <a:r>
              <a:rPr lang="el-GR" dirty="0" err="1" smtClean="0"/>
              <a:t>επισόδια</a:t>
            </a:r>
            <a:r>
              <a:rPr lang="el-GR" dirty="0" smtClean="0"/>
              <a:t> </a:t>
            </a:r>
            <a:r>
              <a:rPr lang="el-GR" dirty="0" err="1" smtClean="0"/>
              <a:t>υπεροξίας</a:t>
            </a:r>
            <a:r>
              <a:rPr lang="el-GR" dirty="0" smtClean="0"/>
              <a:t> &amp; </a:t>
            </a:r>
            <a:r>
              <a:rPr lang="el-GR" dirty="0" err="1" smtClean="0"/>
              <a:t>υποξίας</a:t>
            </a:r>
            <a:r>
              <a:rPr lang="el-GR" dirty="0" smtClean="0"/>
              <a:t> που συμβαίνουν κατά τη μακροχρόνια χορήγηση οξυγόνου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2525342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Προβλήματα πρόωρου </a:t>
            </a:r>
            <a:r>
              <a:rPr lang="el-GR" dirty="0" err="1" smtClean="0"/>
              <a:t>ενογνού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sz="quarter" idx="1"/>
          </p:nvPr>
        </p:nvSpPr>
        <p:spPr>
          <a:xfrm>
            <a:off x="467544" y="1916832"/>
            <a:ext cx="8352927" cy="4608512"/>
          </a:xfrm>
        </p:spPr>
        <p:txBody>
          <a:bodyPr>
            <a:normAutofit fontScale="85000" lnSpcReduction="20000"/>
          </a:bodyPr>
          <a:lstStyle/>
          <a:p>
            <a:r>
              <a:rPr lang="el-GR" dirty="0" smtClean="0"/>
              <a:t>Νεκρωτική εντεροκολίτιδα</a:t>
            </a:r>
          </a:p>
          <a:p>
            <a:endParaRPr lang="el-GR" dirty="0" smtClean="0"/>
          </a:p>
          <a:p>
            <a:r>
              <a:rPr lang="el-GR" dirty="0" smtClean="0"/>
              <a:t>Λοιμώξεις</a:t>
            </a:r>
          </a:p>
          <a:p>
            <a:endParaRPr lang="el-GR" dirty="0" smtClean="0"/>
          </a:p>
          <a:p>
            <a:r>
              <a:rPr lang="el-GR" dirty="0" err="1" smtClean="0"/>
              <a:t>Βρογχοπνευμονική</a:t>
            </a:r>
            <a:r>
              <a:rPr lang="el-GR" dirty="0" smtClean="0"/>
              <a:t> δυσπλασία</a:t>
            </a:r>
          </a:p>
          <a:p>
            <a:endParaRPr lang="el-GR" dirty="0" smtClean="0"/>
          </a:p>
          <a:p>
            <a:r>
              <a:rPr lang="el-GR" dirty="0" err="1" smtClean="0"/>
              <a:t>Οστεοπενία</a:t>
            </a:r>
            <a:endParaRPr lang="el-GR" dirty="0" smtClean="0"/>
          </a:p>
          <a:p>
            <a:endParaRPr lang="el-GR" dirty="0" smtClean="0"/>
          </a:p>
          <a:p>
            <a:r>
              <a:rPr lang="el-GR" dirty="0" err="1" smtClean="0"/>
              <a:t>Αμφιβληστροειδοπάθεια</a:t>
            </a:r>
            <a:endParaRPr lang="el-GR" dirty="0" smtClean="0"/>
          </a:p>
          <a:p>
            <a:endParaRPr lang="el-GR" dirty="0" smtClean="0"/>
          </a:p>
          <a:p>
            <a:r>
              <a:rPr lang="el-GR" dirty="0" smtClean="0"/>
              <a:t>Διαταραχές στη σχέση γονέα – παιδιού</a:t>
            </a:r>
          </a:p>
          <a:p>
            <a:endParaRPr lang="el-GR" dirty="0" smtClean="0"/>
          </a:p>
          <a:p>
            <a:r>
              <a:rPr lang="el-GR" dirty="0" smtClean="0"/>
              <a:t>Ψυχοκινητική καθυστέρηση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0236682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ΠΡΟΩΡΑ ΝΕΟΓΝΑ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sz="quarter" idx="1"/>
          </p:nvPr>
        </p:nvSpPr>
        <p:spPr>
          <a:xfrm>
            <a:off x="683568" y="1628800"/>
            <a:ext cx="7848871" cy="4497363"/>
          </a:xfrm>
        </p:spPr>
        <p:txBody>
          <a:bodyPr>
            <a:normAutofit/>
          </a:bodyPr>
          <a:lstStyle/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Tx/>
              <a:buSzPct val="85000"/>
              <a:buNone/>
              <a:defRPr/>
            </a:pPr>
            <a:r>
              <a:rPr lang="el-GR" altLang="el-GR" sz="2000" kern="0" dirty="0">
                <a:solidFill>
                  <a:srgbClr val="00264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l-GR" altLang="el-GR" sz="2000" b="1" kern="0" dirty="0">
                <a:solidFill>
                  <a:srgbClr val="00264C"/>
                </a:solidFill>
                <a:latin typeface="Times New Roman"/>
                <a:cs typeface="Times New Roman"/>
              </a:rPr>
              <a:t>ΠΕΡΙΘΑΛΨΗ </a:t>
            </a:r>
            <a:r>
              <a:rPr lang="el-GR" altLang="el-GR" sz="2000" b="1" kern="0" dirty="0" smtClean="0">
                <a:solidFill>
                  <a:srgbClr val="00264C"/>
                </a:solidFill>
                <a:latin typeface="Times New Roman"/>
                <a:cs typeface="Times New Roman"/>
              </a:rPr>
              <a:t>&amp; </a:t>
            </a:r>
            <a:r>
              <a:rPr lang="el-GR" altLang="el-GR" sz="2000" b="1" kern="0" dirty="0">
                <a:solidFill>
                  <a:srgbClr val="00264C"/>
                </a:solidFill>
                <a:latin typeface="Times New Roman"/>
                <a:cs typeface="Times New Roman"/>
              </a:rPr>
              <a:t>ΑΝΤΙΜΕΤΩΠΙΣΗ ΠΡΟΒΛΗΜΑΤΩΝ </a:t>
            </a:r>
            <a:r>
              <a:rPr lang="el-GR" altLang="el-GR" sz="2000" b="1" kern="0" dirty="0" smtClean="0">
                <a:solidFill>
                  <a:srgbClr val="00264C"/>
                </a:solidFill>
                <a:latin typeface="Times New Roman"/>
                <a:cs typeface="Times New Roman"/>
              </a:rPr>
              <a:t>ΠΡΟΩΡΩΝ:</a:t>
            </a:r>
            <a:endParaRPr lang="el-GR" altLang="el-GR" sz="2000" b="1" kern="0" dirty="0">
              <a:solidFill>
                <a:srgbClr val="00264C"/>
              </a:solidFill>
              <a:latin typeface="Times New Roman"/>
              <a:cs typeface="Times New Roman"/>
            </a:endParaRP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Tx/>
              <a:buSzPct val="85000"/>
              <a:buNone/>
              <a:defRPr/>
            </a:pPr>
            <a:r>
              <a:rPr lang="el-GR" altLang="el-GR" sz="2000" kern="0" dirty="0" smtClean="0">
                <a:solidFill>
                  <a:srgbClr val="00264C"/>
                </a:solidFill>
                <a:latin typeface="Times New Roman"/>
                <a:cs typeface="Times New Roman"/>
              </a:rPr>
              <a:t>τα </a:t>
            </a:r>
            <a:r>
              <a:rPr lang="el-GR" altLang="el-GR" sz="2000" kern="0" dirty="0">
                <a:solidFill>
                  <a:srgbClr val="00264C"/>
                </a:solidFill>
                <a:latin typeface="Times New Roman"/>
                <a:cs typeface="Times New Roman"/>
              </a:rPr>
              <a:t>παιδιά αυτά πρέπει να νοσηλευτούν σε ειδικά εξειδικευμένα τμήματα προώρων αλλά και σε μονάδες εντατικής νοσηλείας νεογνών  (ΜΕΝΝ</a:t>
            </a:r>
            <a:r>
              <a:rPr lang="el-GR" altLang="el-GR" sz="2000" kern="0" dirty="0" smtClean="0">
                <a:solidFill>
                  <a:srgbClr val="00264C"/>
                </a:solidFill>
                <a:latin typeface="Times New Roman"/>
                <a:cs typeface="Times New Roman"/>
              </a:rPr>
              <a:t>). Η </a:t>
            </a:r>
            <a:r>
              <a:rPr lang="el-GR" altLang="el-GR" sz="2000" kern="0" dirty="0">
                <a:solidFill>
                  <a:srgbClr val="00264C"/>
                </a:solidFill>
                <a:latin typeface="Times New Roman"/>
                <a:cs typeface="Times New Roman"/>
              </a:rPr>
              <a:t>φροντίδα τους </a:t>
            </a:r>
            <a:r>
              <a:rPr lang="el-GR" altLang="el-GR" sz="2000" b="1" kern="0" dirty="0">
                <a:solidFill>
                  <a:srgbClr val="00264C"/>
                </a:solidFill>
                <a:latin typeface="Times New Roman"/>
                <a:cs typeface="Times New Roman"/>
              </a:rPr>
              <a:t>πρέπει να εστιαστεί </a:t>
            </a:r>
            <a:r>
              <a:rPr lang="el-GR" altLang="el-GR" sz="2000" kern="0" dirty="0">
                <a:solidFill>
                  <a:srgbClr val="00264C"/>
                </a:solidFill>
                <a:latin typeface="Times New Roman"/>
                <a:cs typeface="Times New Roman"/>
              </a:rPr>
              <a:t>στα εξής </a:t>
            </a:r>
            <a:r>
              <a:rPr lang="el-GR" altLang="el-GR" sz="2000" kern="0" dirty="0" smtClean="0">
                <a:solidFill>
                  <a:srgbClr val="00264C"/>
                </a:solidFill>
                <a:latin typeface="Times New Roman"/>
                <a:cs typeface="Times New Roman"/>
              </a:rPr>
              <a:t>:</a:t>
            </a: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Tx/>
              <a:buSzPct val="85000"/>
              <a:buNone/>
              <a:defRPr/>
            </a:pPr>
            <a:endParaRPr lang="el-GR" altLang="el-GR" sz="2000" kern="0" dirty="0">
              <a:solidFill>
                <a:srgbClr val="00264C"/>
              </a:solidFill>
              <a:latin typeface="Times New Roman"/>
              <a:cs typeface="Times New Roman"/>
            </a:endParaRP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Tx/>
              <a:buSzPct val="85000"/>
              <a:buFont typeface="Wingdings" pitchFamily="2" charset="2"/>
              <a:buChar char="v"/>
              <a:defRPr/>
            </a:pPr>
            <a:r>
              <a:rPr lang="el-GR" altLang="el-GR" sz="2000" kern="0" dirty="0">
                <a:solidFill>
                  <a:srgbClr val="00264C"/>
                </a:solidFill>
                <a:latin typeface="Times New Roman"/>
                <a:cs typeface="Times New Roman"/>
              </a:rPr>
              <a:t>Στη διατήρηση </a:t>
            </a:r>
            <a:r>
              <a:rPr lang="el-GR" altLang="el-GR" sz="2000" b="1" kern="0" dirty="0">
                <a:solidFill>
                  <a:srgbClr val="00264C"/>
                </a:solidFill>
                <a:latin typeface="Times New Roman"/>
                <a:cs typeface="Times New Roman"/>
              </a:rPr>
              <a:t>σταθερής θερμοκρασίας </a:t>
            </a:r>
            <a:r>
              <a:rPr lang="el-GR" altLang="el-GR" sz="2000" kern="0" dirty="0">
                <a:solidFill>
                  <a:srgbClr val="00264C"/>
                </a:solidFill>
                <a:latin typeface="Times New Roman"/>
                <a:cs typeface="Times New Roman"/>
              </a:rPr>
              <a:t>σώματος με ρύθμιση της θερμοκρασίας  και της υγρασίας του περιβάλλοντος (θερμοκοιτίδα ).</a:t>
            </a: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Tx/>
              <a:buSzPct val="85000"/>
              <a:buFont typeface="Wingdings" pitchFamily="2" charset="2"/>
              <a:buChar char="v"/>
              <a:defRPr/>
            </a:pPr>
            <a:r>
              <a:rPr lang="el-GR" altLang="el-GR" sz="2000" kern="0" dirty="0">
                <a:solidFill>
                  <a:srgbClr val="00264C"/>
                </a:solidFill>
                <a:latin typeface="Times New Roman"/>
                <a:cs typeface="Times New Roman"/>
              </a:rPr>
              <a:t>Στην </a:t>
            </a:r>
            <a:r>
              <a:rPr lang="el-GR" altLang="el-GR" sz="2000" b="1" kern="0" dirty="0">
                <a:solidFill>
                  <a:srgbClr val="00264C"/>
                </a:solidFill>
                <a:latin typeface="Times New Roman"/>
                <a:cs typeface="Times New Roman"/>
              </a:rPr>
              <a:t>αντιμετώπιση των αναπνευστικών προβλημάτων </a:t>
            </a:r>
            <a:r>
              <a:rPr lang="el-GR" altLang="el-GR" sz="2000" kern="0" dirty="0">
                <a:solidFill>
                  <a:srgbClr val="00264C"/>
                </a:solidFill>
                <a:latin typeface="Times New Roman"/>
                <a:cs typeface="Times New Roman"/>
              </a:rPr>
              <a:t>με χορήγηση οξυγόνου είτε με μηχανική υποστήριξη της αναπνοής.</a:t>
            </a: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Tx/>
              <a:buSzPct val="85000"/>
              <a:buFont typeface="Wingdings" pitchFamily="2" charset="2"/>
              <a:buChar char="v"/>
              <a:defRPr/>
            </a:pPr>
            <a:r>
              <a:rPr lang="el-GR" altLang="el-GR" sz="2000" kern="0" dirty="0">
                <a:solidFill>
                  <a:srgbClr val="00264C"/>
                </a:solidFill>
                <a:latin typeface="Times New Roman"/>
                <a:cs typeface="Times New Roman"/>
              </a:rPr>
              <a:t>Στην </a:t>
            </a:r>
            <a:r>
              <a:rPr lang="el-GR" altLang="el-GR" sz="2000" b="1" kern="0" dirty="0">
                <a:solidFill>
                  <a:srgbClr val="00264C"/>
                </a:solidFill>
                <a:latin typeface="Times New Roman"/>
                <a:cs typeface="Times New Roman"/>
              </a:rPr>
              <a:t>πρόληψη και αντιμετώπιση των λοιμώξεων</a:t>
            </a:r>
            <a:r>
              <a:rPr lang="el-GR" altLang="el-GR" sz="2000" kern="0" dirty="0">
                <a:solidFill>
                  <a:srgbClr val="00264C"/>
                </a:solidFill>
                <a:latin typeface="Times New Roman"/>
                <a:cs typeface="Times New Roman"/>
              </a:rPr>
              <a:t>.</a:t>
            </a: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Tx/>
              <a:buSzPct val="85000"/>
              <a:buFont typeface="Wingdings" pitchFamily="2" charset="2"/>
              <a:buChar char="v"/>
              <a:defRPr/>
            </a:pPr>
            <a:r>
              <a:rPr lang="el-GR" altLang="el-GR" sz="2000" kern="0" dirty="0">
                <a:solidFill>
                  <a:srgbClr val="00264C"/>
                </a:solidFill>
                <a:latin typeface="Times New Roman"/>
                <a:cs typeface="Times New Roman"/>
              </a:rPr>
              <a:t>Στη συνεχή παρακολούθηση και αντιμετώπιση των </a:t>
            </a:r>
            <a:r>
              <a:rPr lang="el-GR" altLang="el-GR" sz="2000" b="1" kern="0" dirty="0">
                <a:solidFill>
                  <a:srgbClr val="00264C"/>
                </a:solidFill>
                <a:latin typeface="Times New Roman"/>
                <a:cs typeface="Times New Roman"/>
              </a:rPr>
              <a:t>ηλεκτρολυτικών και μεταβολικών διαταραχών.</a:t>
            </a: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Tx/>
              <a:buSzPct val="85000"/>
              <a:buFont typeface="Wingdings" pitchFamily="2" charset="2"/>
              <a:buChar char="v"/>
              <a:defRPr/>
            </a:pPr>
            <a:r>
              <a:rPr lang="el-GR" altLang="el-GR" sz="2000" kern="0" dirty="0">
                <a:solidFill>
                  <a:srgbClr val="00264C"/>
                </a:solidFill>
                <a:latin typeface="Times New Roman"/>
                <a:cs typeface="Times New Roman"/>
              </a:rPr>
              <a:t>Στην  </a:t>
            </a:r>
            <a:r>
              <a:rPr lang="el-GR" altLang="el-GR" sz="2000" u="sng" kern="0" dirty="0">
                <a:solidFill>
                  <a:srgbClr val="00264C"/>
                </a:solidFill>
                <a:latin typeface="Times New Roman"/>
                <a:cs typeface="Times New Roman"/>
              </a:rPr>
              <a:t>αντιμετώπιση </a:t>
            </a:r>
            <a:r>
              <a:rPr lang="el-GR" altLang="el-GR" sz="2000" kern="0" dirty="0">
                <a:solidFill>
                  <a:srgbClr val="00264C"/>
                </a:solidFill>
                <a:latin typeface="Times New Roman"/>
                <a:cs typeface="Times New Roman"/>
              </a:rPr>
              <a:t>όλων των </a:t>
            </a:r>
            <a:r>
              <a:rPr lang="el-GR" altLang="el-GR" sz="2000" u="sng" kern="0" dirty="0">
                <a:solidFill>
                  <a:srgbClr val="00264C"/>
                </a:solidFill>
                <a:latin typeface="Times New Roman"/>
                <a:cs typeface="Times New Roman"/>
              </a:rPr>
              <a:t>προβλημάτων</a:t>
            </a:r>
            <a:r>
              <a:rPr lang="el-GR" altLang="el-GR" sz="2000" kern="0" dirty="0">
                <a:solidFill>
                  <a:srgbClr val="00264C"/>
                </a:solidFill>
                <a:latin typeface="Times New Roman"/>
                <a:cs typeface="Times New Roman"/>
              </a:rPr>
              <a:t> που αφορούν τη </a:t>
            </a:r>
            <a:r>
              <a:rPr lang="el-GR" altLang="el-GR" sz="2000" b="1" kern="0" dirty="0">
                <a:solidFill>
                  <a:srgbClr val="00264C"/>
                </a:solidFill>
                <a:latin typeface="Times New Roman"/>
                <a:cs typeface="Times New Roman"/>
              </a:rPr>
              <a:t>διατροφή</a:t>
            </a:r>
            <a:r>
              <a:rPr lang="el-GR" altLang="el-GR" sz="2000" b="1" kern="0" dirty="0" smtClean="0">
                <a:solidFill>
                  <a:srgbClr val="00264C"/>
                </a:solidFill>
                <a:latin typeface="Times New Roman"/>
                <a:cs typeface="Times New Roman"/>
              </a:rPr>
              <a:t>, την </a:t>
            </a:r>
            <a:r>
              <a:rPr lang="el-GR" altLang="el-GR" sz="2000" b="1" kern="0" dirty="0">
                <a:solidFill>
                  <a:srgbClr val="00264C"/>
                </a:solidFill>
                <a:latin typeface="Times New Roman"/>
                <a:cs typeface="Times New Roman"/>
              </a:rPr>
              <a:t>αναιμία</a:t>
            </a:r>
            <a:r>
              <a:rPr lang="el-GR" altLang="el-GR" sz="2000" b="1" kern="0" dirty="0" smtClean="0">
                <a:solidFill>
                  <a:srgbClr val="00264C"/>
                </a:solidFill>
                <a:latin typeface="Times New Roman"/>
                <a:cs typeface="Times New Roman"/>
              </a:rPr>
              <a:t>, την </a:t>
            </a:r>
            <a:r>
              <a:rPr lang="el-GR" altLang="el-GR" sz="2000" b="1" kern="0" dirty="0">
                <a:solidFill>
                  <a:srgbClr val="00264C"/>
                </a:solidFill>
                <a:latin typeface="Times New Roman"/>
                <a:cs typeface="Times New Roman"/>
              </a:rPr>
              <a:t>αιμορραγική διάθεση </a:t>
            </a:r>
            <a:r>
              <a:rPr lang="el-GR" altLang="el-GR" sz="2000" kern="0" dirty="0" smtClean="0">
                <a:solidFill>
                  <a:srgbClr val="00264C"/>
                </a:solidFill>
                <a:latin typeface="Times New Roman"/>
                <a:cs typeface="Times New Roman"/>
              </a:rPr>
              <a:t>κ.α. 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253822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Αντιμετώπιση προβλημάτων πρόωρου νεογνού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sz="quarter" idx="1"/>
          </p:nvPr>
        </p:nvSpPr>
        <p:spPr>
          <a:xfrm>
            <a:off x="872067" y="2132856"/>
            <a:ext cx="7408333" cy="3993307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Παρουσία </a:t>
            </a:r>
            <a:r>
              <a:rPr lang="el-GR" b="1" dirty="0" smtClean="0"/>
              <a:t>παιδιάτρου στον τοκετό </a:t>
            </a:r>
            <a:r>
              <a:rPr lang="el-GR" dirty="0" smtClean="0"/>
              <a:t>γιατί συχνά χρειάζεται ανάνηψη</a:t>
            </a:r>
          </a:p>
          <a:p>
            <a:r>
              <a:rPr lang="el-GR" dirty="0" smtClean="0"/>
              <a:t>Τοποθέτηση σε </a:t>
            </a:r>
            <a:r>
              <a:rPr lang="el-GR" b="1" dirty="0" smtClean="0"/>
              <a:t>θερμοκοιτίδα</a:t>
            </a:r>
          </a:p>
          <a:p>
            <a:r>
              <a:rPr lang="el-GR" b="1" dirty="0" smtClean="0"/>
              <a:t>Καλή κλινική εξέταση </a:t>
            </a:r>
            <a:r>
              <a:rPr lang="el-GR" dirty="0" smtClean="0"/>
              <a:t>γιατί συχνά συνυπάρχουν συγγενείς ανωμαλίες</a:t>
            </a:r>
          </a:p>
          <a:p>
            <a:r>
              <a:rPr lang="el-GR" b="1" dirty="0" smtClean="0"/>
              <a:t>Εκτίμηση ωριμότητάς </a:t>
            </a:r>
            <a:r>
              <a:rPr lang="el-GR" dirty="0" smtClean="0"/>
              <a:t>του</a:t>
            </a:r>
          </a:p>
          <a:p>
            <a:r>
              <a:rPr lang="el-GR" b="1" dirty="0" smtClean="0"/>
              <a:t>Ζύγισμά</a:t>
            </a:r>
            <a:r>
              <a:rPr lang="el-GR" dirty="0" smtClean="0"/>
              <a:t> &amp; καταγραφή </a:t>
            </a:r>
            <a:r>
              <a:rPr lang="el-GR" b="1" dirty="0" smtClean="0"/>
              <a:t>ζωτικών σημείων</a:t>
            </a:r>
          </a:p>
          <a:p>
            <a:r>
              <a:rPr lang="el-GR" dirty="0" smtClean="0"/>
              <a:t>Λήψη </a:t>
            </a:r>
            <a:r>
              <a:rPr lang="el-GR" b="1" dirty="0" smtClean="0"/>
              <a:t>αερίων αίματος</a:t>
            </a:r>
          </a:p>
          <a:p>
            <a:r>
              <a:rPr lang="el-GR" dirty="0" smtClean="0"/>
              <a:t>Χορήγηση </a:t>
            </a:r>
            <a:r>
              <a:rPr lang="el-GR" b="1" dirty="0" smtClean="0"/>
              <a:t>βιταμίνης Κ</a:t>
            </a:r>
          </a:p>
          <a:p>
            <a:r>
              <a:rPr lang="el-GR" dirty="0" smtClean="0"/>
              <a:t>Παρακολούθηση </a:t>
            </a:r>
            <a:r>
              <a:rPr lang="el-GR" b="1" dirty="0" smtClean="0"/>
              <a:t>καρδιακού ρυθμού &amp; κορεσμού </a:t>
            </a:r>
            <a:r>
              <a:rPr lang="en-US" b="1" dirty="0" err="1" smtClean="0"/>
              <a:t>Hb</a:t>
            </a:r>
            <a:r>
              <a:rPr lang="el-GR" b="1" dirty="0" smtClean="0"/>
              <a:t> </a:t>
            </a:r>
            <a:r>
              <a:rPr lang="el-GR" dirty="0" smtClean="0"/>
              <a:t>με </a:t>
            </a:r>
            <a:r>
              <a:rPr lang="en-US" dirty="0" smtClean="0"/>
              <a:t>monitor</a:t>
            </a:r>
            <a:endParaRPr lang="el-GR" dirty="0" smtClean="0"/>
          </a:p>
          <a:p>
            <a:r>
              <a:rPr lang="el-GR" dirty="0" smtClean="0"/>
              <a:t>Συνεχής </a:t>
            </a:r>
            <a:r>
              <a:rPr lang="el-GR" b="1" dirty="0" smtClean="0"/>
              <a:t>έλεγχος της θερμοκρασίας </a:t>
            </a:r>
            <a:r>
              <a:rPr lang="el-GR" dirty="0" smtClean="0"/>
              <a:t>της θερμοκοιτίδας &amp; της θερμοκρασίας του νεογνού με αισθητήρες που συνδέονται με το δέρμα του.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7203789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4000" dirty="0"/>
              <a:t>Αντιμετώπιση προβλημάτων πρόωρου νεογνού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sz="quarter" idx="1"/>
          </p:nvPr>
        </p:nvSpPr>
        <p:spPr>
          <a:xfrm>
            <a:off x="467544" y="1484784"/>
            <a:ext cx="8208911" cy="5040559"/>
          </a:xfrm>
        </p:spPr>
        <p:txBody>
          <a:bodyPr>
            <a:normAutofit fontScale="77500" lnSpcReduction="20000"/>
          </a:bodyPr>
          <a:lstStyle/>
          <a:p>
            <a:r>
              <a:rPr lang="el-GR" b="1" dirty="0" smtClean="0"/>
              <a:t>Χορήγηση Ο2 </a:t>
            </a:r>
            <a:r>
              <a:rPr lang="el-GR" dirty="0" smtClean="0"/>
              <a:t>σε αναπνευστική δυσχέρεια &amp; ανάλογα με την ανταπόκριση &amp; την οξυγόνωση του νεογνού διασωλήνωση, χορήγηση  </a:t>
            </a:r>
            <a:r>
              <a:rPr lang="el-GR" dirty="0" err="1" smtClean="0"/>
              <a:t>επιφανειοδραστικού</a:t>
            </a:r>
            <a:r>
              <a:rPr lang="el-GR" dirty="0" smtClean="0"/>
              <a:t> παράγοντα &amp; υποστήριξη της αναπνευστικής λειτουργίας με αναπνευστήρα</a:t>
            </a:r>
          </a:p>
          <a:p>
            <a:r>
              <a:rPr lang="el-GR" b="1" dirty="0" smtClean="0"/>
              <a:t>Παρακολούθηση για υπογλυκαιμία &amp; διόρθωση της </a:t>
            </a:r>
            <a:r>
              <a:rPr lang="el-GR" dirty="0" smtClean="0"/>
              <a:t>(αν γλυκόζη &lt;45</a:t>
            </a:r>
            <a:r>
              <a:rPr lang="en-US" dirty="0" smtClean="0"/>
              <a:t>g/dl</a:t>
            </a:r>
            <a:r>
              <a:rPr lang="el-GR" dirty="0" smtClean="0"/>
              <a:t> χορηγούμε</a:t>
            </a:r>
            <a:r>
              <a:rPr lang="en-US" dirty="0" smtClean="0"/>
              <a:t>iv</a:t>
            </a:r>
            <a:r>
              <a:rPr lang="el-GR" dirty="0" smtClean="0"/>
              <a:t> διάλυμα γλυκόζης 10% σε ποσότητα 2</a:t>
            </a:r>
            <a:r>
              <a:rPr lang="en-US" dirty="0" smtClean="0"/>
              <a:t>ml/kg</a:t>
            </a:r>
            <a:r>
              <a:rPr lang="el-GR" dirty="0" smtClean="0"/>
              <a:t> εφάπαξ και στη συνέχεια γλυκόζη στάγδην)</a:t>
            </a:r>
          </a:p>
          <a:p>
            <a:r>
              <a:rPr lang="el-GR" b="1" dirty="0" smtClean="0"/>
              <a:t>Παρακολούθηση της αρτηριακής πίεσης &amp; της διούρησης </a:t>
            </a:r>
            <a:r>
              <a:rPr lang="el-GR" dirty="0" smtClean="0"/>
              <a:t>&amp; έγκαιρη διόρθωση τυχόν διαταραχών τους</a:t>
            </a:r>
          </a:p>
          <a:p>
            <a:r>
              <a:rPr lang="el-GR" b="1" dirty="0" smtClean="0"/>
              <a:t>Χορήγηση αντιβίωσης μόνο επί </a:t>
            </a:r>
            <a:r>
              <a:rPr lang="el-GR" dirty="0" smtClean="0"/>
              <a:t>ενδείξεων από το περιγεννητικό ιστορικό ή αν κατά την πορεία υπάρχει ένδειξη πιθανής λοίμωξης (π.χ. πρόωρη ρήξη θυλακίου)</a:t>
            </a:r>
          </a:p>
          <a:p>
            <a:r>
              <a:rPr lang="el-GR" b="1" dirty="0" smtClean="0"/>
              <a:t>Έναρξη παρεντερικής διατροφής αλλά &amp; </a:t>
            </a:r>
            <a:r>
              <a:rPr lang="el-GR" dirty="0" smtClean="0"/>
              <a:t>χορήγηση ελάχιστης ποσότητας γάλακτος από το στόμα με προοδευτική αύξηση της ποσότητας του εφόσον υπάρχει καλή ανοχή (</a:t>
            </a:r>
            <a:r>
              <a:rPr lang="en-US" dirty="0" smtClean="0"/>
              <a:t>minimal feeding)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3494405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600" dirty="0"/>
              <a:t>Αντιμετώπιση προβλημάτων πρόωρου νεογνού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sz="quarter" idx="1"/>
          </p:nvPr>
        </p:nvSpPr>
        <p:spPr>
          <a:xfrm>
            <a:off x="467544" y="1844824"/>
            <a:ext cx="8280919" cy="4281339"/>
          </a:xfrm>
        </p:spPr>
        <p:txBody>
          <a:bodyPr>
            <a:normAutofit fontScale="92500" lnSpcReduction="10000"/>
          </a:bodyPr>
          <a:lstStyle/>
          <a:p>
            <a:r>
              <a:rPr lang="el-GR" b="1" dirty="0" smtClean="0">
                <a:solidFill>
                  <a:schemeClr val="accent3"/>
                </a:solidFill>
              </a:rPr>
              <a:t>Καθημερινά </a:t>
            </a:r>
            <a:r>
              <a:rPr lang="el-GR" b="1" dirty="0" smtClean="0"/>
              <a:t>έλεγχος για παρουσία φυσήματος</a:t>
            </a:r>
          </a:p>
          <a:p>
            <a:r>
              <a:rPr lang="el-GR" dirty="0" smtClean="0"/>
              <a:t>Καθημερινό </a:t>
            </a:r>
            <a:r>
              <a:rPr lang="el-GR" b="1" dirty="0" smtClean="0"/>
              <a:t>ζύγισμα</a:t>
            </a:r>
            <a:r>
              <a:rPr lang="el-GR" dirty="0" smtClean="0"/>
              <a:t> &amp; εβδομαδιαία μέτρηση της </a:t>
            </a:r>
            <a:r>
              <a:rPr lang="el-GR" b="1" dirty="0" smtClean="0"/>
              <a:t>περιμέτρου κεφαλής </a:t>
            </a:r>
            <a:r>
              <a:rPr lang="el-GR" dirty="0" smtClean="0"/>
              <a:t>εκτός αν υπάρχουν ενδείξεις για συχνότερη μέτρηση</a:t>
            </a:r>
          </a:p>
          <a:p>
            <a:r>
              <a:rPr lang="el-GR" dirty="0" smtClean="0"/>
              <a:t>Παρακολούθηση </a:t>
            </a:r>
            <a:r>
              <a:rPr lang="el-GR" b="1" dirty="0" err="1" smtClean="0"/>
              <a:t>ικτέρου</a:t>
            </a:r>
            <a:endParaRPr lang="el-GR" b="1" dirty="0" smtClean="0"/>
          </a:p>
          <a:p>
            <a:r>
              <a:rPr lang="el-GR" dirty="0" smtClean="0"/>
              <a:t>Παρακολούθηση για παρουσία </a:t>
            </a:r>
            <a:r>
              <a:rPr lang="el-GR" b="1" dirty="0" err="1" smtClean="0"/>
              <a:t>ενδοκοιλιακής</a:t>
            </a:r>
            <a:r>
              <a:rPr lang="el-GR" b="1" dirty="0" smtClean="0"/>
              <a:t> αιμορραγίας </a:t>
            </a:r>
            <a:r>
              <a:rPr lang="el-GR" dirty="0" smtClean="0"/>
              <a:t>επί ενδείξεων αλλά &amp; σε τακτικά χρονικά διαστήματα με υπερήχους.</a:t>
            </a:r>
          </a:p>
          <a:p>
            <a:r>
              <a:rPr lang="el-GR" dirty="0" smtClean="0"/>
              <a:t>Παρακολούθηση της τιμής της </a:t>
            </a:r>
            <a:r>
              <a:rPr lang="el-GR" b="1" dirty="0" smtClean="0"/>
              <a:t>αιμοσφαιρίνης &amp; του αιματοκρίτη &amp; διόρθωση αναιμίας </a:t>
            </a:r>
            <a:r>
              <a:rPr lang="el-GR" dirty="0" smtClean="0"/>
              <a:t>με μετάγγιση αν χρειάζεται.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1217732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l-GR" altLang="el-GR" sz="2800" b="1" kern="0" dirty="0">
                <a:solidFill>
                  <a:schemeClr val="bg1"/>
                </a:solidFill>
                <a:latin typeface="Times New Roman"/>
                <a:ea typeface="+mn-ea"/>
                <a:cs typeface="Times New Roman"/>
              </a:rPr>
              <a:t>ΝΕΟΓΝΑ ΔΙΑΒΗΤΙΚΩΝ ΜΗΤΕΡΩΝ </a:t>
            </a:r>
            <a:br>
              <a:rPr lang="el-GR" altLang="el-GR" sz="2800" b="1" kern="0" dirty="0">
                <a:solidFill>
                  <a:schemeClr val="bg1"/>
                </a:solidFill>
                <a:latin typeface="Times New Roman"/>
                <a:ea typeface="+mn-ea"/>
                <a:cs typeface="Times New Roman"/>
              </a:rPr>
            </a:br>
            <a:endParaRPr lang="el-GR" sz="2800" dirty="0">
              <a:solidFill>
                <a:schemeClr val="bg1"/>
              </a:solidFill>
            </a:endParaRPr>
          </a:p>
        </p:txBody>
      </p:sp>
      <p:sp>
        <p:nvSpPr>
          <p:cNvPr id="2" name="Θέση περιεχομένου 1"/>
          <p:cNvSpPr>
            <a:spLocks noGrp="1"/>
          </p:cNvSpPr>
          <p:nvPr>
            <p:ph sz="quarter" idx="1"/>
          </p:nvPr>
        </p:nvSpPr>
        <p:spPr>
          <a:xfrm>
            <a:off x="467544" y="1916832"/>
            <a:ext cx="8208911" cy="4209331"/>
          </a:xfrm>
        </p:spPr>
        <p:txBody>
          <a:bodyPr>
            <a:normAutofit/>
          </a:bodyPr>
          <a:lstStyle/>
          <a:p>
            <a:pPr marL="342900" lvl="0" indent="-342900" fontAlgn="base">
              <a:spcAft>
                <a:spcPct val="0"/>
              </a:spcAft>
              <a:buClrTx/>
              <a:buSzPct val="85000"/>
              <a:buNone/>
              <a:defRPr/>
            </a:pPr>
            <a:endParaRPr lang="el-GR" altLang="el-GR" sz="2000" b="1" u="sng" kern="0" dirty="0">
              <a:solidFill>
                <a:srgbClr val="00264C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/>
              <a:cs typeface="Times New Roman"/>
            </a:endParaRPr>
          </a:p>
          <a:p>
            <a:pPr marL="342900" lvl="0" indent="-342900" fontAlgn="base">
              <a:spcAft>
                <a:spcPct val="0"/>
              </a:spcAft>
              <a:buClrTx/>
              <a:buSzPct val="85000"/>
              <a:buNone/>
              <a:defRPr/>
            </a:pPr>
            <a:r>
              <a:rPr lang="el-GR" altLang="el-GR" sz="2000" kern="0" dirty="0">
                <a:solidFill>
                  <a:srgbClr val="00264C"/>
                </a:solidFill>
                <a:latin typeface="Times New Roman"/>
                <a:cs typeface="Times New Roman"/>
              </a:rPr>
              <a:t>    Τα νεογνά που γεννιούνται από μητέρες με διαβήτη παρουσιάζουν τα παρακάτω προβλήματα :</a:t>
            </a:r>
          </a:p>
          <a:p>
            <a:pPr marL="342900" lvl="0" indent="-342900" fontAlgn="base">
              <a:spcAft>
                <a:spcPct val="0"/>
              </a:spcAft>
              <a:buClrTx/>
              <a:buSzPct val="85000"/>
              <a:buFont typeface="Wingdings" pitchFamily="2" charset="2"/>
              <a:buChar char="Ø"/>
              <a:defRPr/>
            </a:pPr>
            <a:r>
              <a:rPr lang="el-GR" altLang="el-GR" sz="2000" kern="0" dirty="0">
                <a:solidFill>
                  <a:srgbClr val="00264C"/>
                </a:solidFill>
                <a:latin typeface="Times New Roman"/>
                <a:cs typeface="Times New Roman"/>
              </a:rPr>
              <a:t>Μεγάλο βάρος γέννησης</a:t>
            </a:r>
          </a:p>
          <a:p>
            <a:pPr marL="342900" lvl="0" indent="-342900" fontAlgn="base">
              <a:spcAft>
                <a:spcPct val="0"/>
              </a:spcAft>
              <a:buClrTx/>
              <a:buSzPct val="85000"/>
              <a:buFont typeface="Wingdings" pitchFamily="2" charset="2"/>
              <a:buChar char="Ø"/>
              <a:defRPr/>
            </a:pPr>
            <a:r>
              <a:rPr lang="el-GR" altLang="el-GR" sz="2000" kern="0" dirty="0">
                <a:solidFill>
                  <a:srgbClr val="00264C"/>
                </a:solidFill>
                <a:latin typeface="Times New Roman"/>
                <a:cs typeface="Times New Roman"/>
              </a:rPr>
              <a:t>Υπογλυκαιμία,   υπερχολερυθριναιμία,    </a:t>
            </a:r>
            <a:r>
              <a:rPr lang="el-GR" altLang="el-GR" sz="2000" kern="0" dirty="0" err="1">
                <a:solidFill>
                  <a:srgbClr val="00264C"/>
                </a:solidFill>
                <a:latin typeface="Times New Roman"/>
                <a:cs typeface="Times New Roman"/>
              </a:rPr>
              <a:t>πολυερυθραιμία</a:t>
            </a:r>
            <a:r>
              <a:rPr lang="el-GR" altLang="el-GR" sz="2000" kern="0" dirty="0">
                <a:solidFill>
                  <a:srgbClr val="00264C"/>
                </a:solidFill>
                <a:latin typeface="Times New Roman"/>
                <a:cs typeface="Times New Roman"/>
              </a:rPr>
              <a:t>,</a:t>
            </a:r>
          </a:p>
          <a:p>
            <a:pPr marL="342900" lvl="0" indent="-342900" fontAlgn="base">
              <a:spcAft>
                <a:spcPct val="0"/>
              </a:spcAft>
              <a:buClrTx/>
              <a:buSzPct val="85000"/>
              <a:buNone/>
              <a:defRPr/>
            </a:pPr>
            <a:r>
              <a:rPr lang="el-GR" altLang="el-GR" sz="2000" kern="0" dirty="0">
                <a:solidFill>
                  <a:srgbClr val="00264C"/>
                </a:solidFill>
                <a:latin typeface="Times New Roman"/>
                <a:cs typeface="Times New Roman"/>
              </a:rPr>
              <a:t>      </a:t>
            </a:r>
            <a:r>
              <a:rPr lang="el-GR" altLang="el-GR" sz="2000" kern="0" dirty="0" err="1">
                <a:solidFill>
                  <a:srgbClr val="00264C"/>
                </a:solidFill>
                <a:latin typeface="Times New Roman"/>
                <a:cs typeface="Times New Roman"/>
              </a:rPr>
              <a:t>υπασβαιστιαιμία</a:t>
            </a:r>
            <a:r>
              <a:rPr lang="el-GR" altLang="el-GR" sz="2000" kern="0" dirty="0">
                <a:solidFill>
                  <a:srgbClr val="00264C"/>
                </a:solidFill>
                <a:latin typeface="Times New Roman"/>
                <a:cs typeface="Times New Roman"/>
              </a:rPr>
              <a:t>.</a:t>
            </a:r>
          </a:p>
          <a:p>
            <a:pPr marL="342900" lvl="0" indent="-342900" fontAlgn="base">
              <a:spcAft>
                <a:spcPct val="0"/>
              </a:spcAft>
              <a:buClrTx/>
              <a:buSzPct val="85000"/>
              <a:buFont typeface="Wingdings" pitchFamily="2" charset="2"/>
              <a:buChar char="Ø"/>
              <a:defRPr/>
            </a:pPr>
            <a:r>
              <a:rPr lang="el-GR" altLang="el-GR" sz="2000" kern="0" dirty="0">
                <a:solidFill>
                  <a:srgbClr val="00264C"/>
                </a:solidFill>
                <a:latin typeface="Times New Roman"/>
                <a:cs typeface="Times New Roman"/>
              </a:rPr>
              <a:t>Διαταραχές από το αναπνευστικό (</a:t>
            </a:r>
            <a:r>
              <a:rPr lang="el-GR" altLang="el-GR" sz="2000" kern="0" dirty="0" err="1">
                <a:solidFill>
                  <a:srgbClr val="00264C"/>
                </a:solidFill>
                <a:latin typeface="Times New Roman"/>
                <a:cs typeface="Times New Roman"/>
              </a:rPr>
              <a:t>άπνοιες,δύσπνοια</a:t>
            </a:r>
            <a:r>
              <a:rPr lang="el-GR" altLang="el-GR" sz="2000" kern="0" dirty="0">
                <a:solidFill>
                  <a:srgbClr val="00264C"/>
                </a:solidFill>
                <a:latin typeface="Times New Roman"/>
                <a:cs typeface="Times New Roman"/>
              </a:rPr>
              <a:t>)</a:t>
            </a:r>
          </a:p>
          <a:p>
            <a:pPr marL="342900" lvl="0" indent="-342900" fontAlgn="base">
              <a:spcAft>
                <a:spcPct val="0"/>
              </a:spcAft>
              <a:buClrTx/>
              <a:buSzPct val="85000"/>
              <a:buFont typeface="Wingdings" pitchFamily="2" charset="2"/>
              <a:buChar char="Ø"/>
              <a:defRPr/>
            </a:pPr>
            <a:r>
              <a:rPr lang="el-GR" altLang="el-GR" sz="2000" kern="0" dirty="0">
                <a:solidFill>
                  <a:srgbClr val="00264C"/>
                </a:solidFill>
                <a:latin typeface="Times New Roman"/>
                <a:cs typeface="Times New Roman"/>
              </a:rPr>
              <a:t>Χαρακτηριστικό </a:t>
            </a:r>
            <a:r>
              <a:rPr lang="el-GR" altLang="el-GR" sz="2000" kern="0" dirty="0" err="1">
                <a:solidFill>
                  <a:srgbClr val="00264C"/>
                </a:solidFill>
                <a:latin typeface="Times New Roman"/>
                <a:cs typeface="Times New Roman"/>
              </a:rPr>
              <a:t>πανσεληνοειδές</a:t>
            </a:r>
            <a:r>
              <a:rPr lang="el-GR" altLang="el-GR" sz="2000" kern="0" dirty="0">
                <a:solidFill>
                  <a:srgbClr val="00264C"/>
                </a:solidFill>
                <a:latin typeface="Times New Roman"/>
                <a:cs typeface="Times New Roman"/>
              </a:rPr>
              <a:t> προσωπείο.</a:t>
            </a:r>
          </a:p>
          <a:p>
            <a:pPr marL="342900" lvl="0" indent="-342900" fontAlgn="base">
              <a:spcAft>
                <a:spcPct val="0"/>
              </a:spcAft>
              <a:buClrTx/>
              <a:buSzPct val="85000"/>
              <a:buNone/>
              <a:defRPr/>
            </a:pPr>
            <a:r>
              <a:rPr lang="el-GR" altLang="el-GR" sz="2000" kern="0" dirty="0">
                <a:solidFill>
                  <a:srgbClr val="00264C"/>
                </a:solidFill>
                <a:latin typeface="Times New Roman"/>
                <a:cs typeface="Times New Roman"/>
              </a:rPr>
              <a:t>     Με την κατάλληλη παρακολούθηση και διόρθωση των διαταραχών τα νεογνά αυτά δεν παρουσιάζουν περαιτέρω προβλήματα.</a:t>
            </a:r>
          </a:p>
        </p:txBody>
      </p:sp>
    </p:spTree>
    <p:extLst>
      <p:ext uri="{BB962C8B-B14F-4D97-AF65-F5344CB8AC3E}">
        <p14:creationId xmlns:p14="http://schemas.microsoft.com/office/powerpoint/2010/main" val="184103069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" name="Θέση περιεχομένου 1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3200" b="1" dirty="0" smtClean="0"/>
              <a:t>Ενδομήτρια καθυστέρηση της αύξησης</a:t>
            </a:r>
            <a:endParaRPr lang="el-GR" sz="3200" b="1" dirty="0"/>
          </a:p>
        </p:txBody>
      </p:sp>
    </p:spTree>
    <p:extLst>
      <p:ext uri="{BB962C8B-B14F-4D97-AF65-F5344CB8AC3E}">
        <p14:creationId xmlns:p14="http://schemas.microsoft.com/office/powerpoint/2010/main" val="337335327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002440"/>
          </a:xfrm>
        </p:spPr>
        <p:txBody>
          <a:bodyPr>
            <a:normAutofit fontScale="90000"/>
          </a:bodyPr>
          <a:lstStyle/>
          <a:p>
            <a:r>
              <a:rPr lang="el-GR" b="1" dirty="0"/>
              <a:t>Ενδομήτρια καθυστέρηση της αύξησης</a:t>
            </a:r>
            <a:br>
              <a:rPr lang="el-GR" b="1" dirty="0"/>
            </a:b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sz="quarter" idx="1"/>
          </p:nvPr>
        </p:nvSpPr>
        <p:spPr>
          <a:xfrm>
            <a:off x="539552" y="1772816"/>
            <a:ext cx="8424935" cy="4353347"/>
          </a:xfrm>
        </p:spPr>
        <p:txBody>
          <a:bodyPr>
            <a:normAutofit fontScale="92500" lnSpcReduction="10000"/>
          </a:bodyPr>
          <a:lstStyle/>
          <a:p>
            <a:r>
              <a:rPr lang="el-GR" dirty="0" smtClean="0"/>
              <a:t>Συχνότητα: 3-8% κυήσεων διεθνώς, 3%  </a:t>
            </a:r>
            <a:r>
              <a:rPr lang="el-GR" dirty="0" smtClean="0">
                <a:sym typeface="Wingdings" panose="05000000000000000000" pitchFamily="2" charset="2"/>
              </a:rPr>
              <a:t></a:t>
            </a:r>
            <a:r>
              <a:rPr lang="el-GR" dirty="0" smtClean="0"/>
              <a:t> Ελλάδα</a:t>
            </a:r>
          </a:p>
          <a:p>
            <a:endParaRPr lang="el-GR" dirty="0" smtClean="0"/>
          </a:p>
          <a:p>
            <a:r>
              <a:rPr lang="el-GR" dirty="0" smtClean="0"/>
              <a:t>25% νεογνών με ΒΓ &lt;2.500 γρ είναι τελειόμηνα και όχι πρόωρα</a:t>
            </a:r>
          </a:p>
          <a:p>
            <a:r>
              <a:rPr lang="el-GR" dirty="0" smtClean="0"/>
              <a:t>Ενδομήτρια καθυστέρηση  αύξησης θεωρούμε  ότι έχει ένα νεογνό που;</a:t>
            </a:r>
          </a:p>
          <a:p>
            <a:r>
              <a:rPr lang="el-GR" dirty="0" smtClean="0"/>
              <a:t>Το βάρος του είναι &lt;2</a:t>
            </a:r>
            <a:r>
              <a:rPr lang="en-US" dirty="0" smtClean="0"/>
              <a:t>SD</a:t>
            </a:r>
            <a:r>
              <a:rPr lang="el-GR" dirty="0" smtClean="0"/>
              <a:t> από το μέσο βάρος για την ηλικία κύησης</a:t>
            </a:r>
          </a:p>
          <a:p>
            <a:r>
              <a:rPr lang="el-GR" dirty="0" smtClean="0"/>
              <a:t>Το βάρος του είναι &lt;3</a:t>
            </a:r>
            <a:r>
              <a:rPr lang="el-GR" baseline="30000" dirty="0" smtClean="0"/>
              <a:t>η</a:t>
            </a:r>
            <a:r>
              <a:rPr lang="el-GR" dirty="0" smtClean="0"/>
              <a:t> ΕΘ για την ηλικία κύησης</a:t>
            </a:r>
          </a:p>
          <a:p>
            <a:r>
              <a:rPr lang="el-GR" dirty="0" smtClean="0"/>
              <a:t>Το βάρος του είναι &lt;10</a:t>
            </a:r>
            <a:r>
              <a:rPr lang="el-GR" baseline="30000" dirty="0" smtClean="0"/>
              <a:t>η</a:t>
            </a:r>
            <a:r>
              <a:rPr lang="el-GR" dirty="0" smtClean="0"/>
              <a:t> ΕΘ για την ηλικία κύησης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8477896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el-GR" b="1" dirty="0"/>
              <a:t>Ενδομήτρια καθυστέρηση της αύξησης</a:t>
            </a:r>
            <a:br>
              <a:rPr lang="el-GR" b="1" dirty="0"/>
            </a:b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sz="quarter" idx="1"/>
          </p:nvPr>
        </p:nvSpPr>
        <p:spPr>
          <a:xfrm>
            <a:off x="539552" y="1628800"/>
            <a:ext cx="8064895" cy="4497363"/>
          </a:xfrm>
        </p:spPr>
        <p:txBody>
          <a:bodyPr>
            <a:normAutofit/>
          </a:bodyPr>
          <a:lstStyle/>
          <a:p>
            <a:r>
              <a:rPr lang="el-GR" b="1" dirty="0" smtClean="0"/>
              <a:t>Συμμετρικός τύπος;</a:t>
            </a:r>
          </a:p>
          <a:p>
            <a:pPr lvl="1"/>
            <a:r>
              <a:rPr lang="el-GR" dirty="0" smtClean="0"/>
              <a:t>Αποτέλεσμα πρώιμης διαταραχής δηλ. πριν από την 28</a:t>
            </a:r>
            <a:r>
              <a:rPr lang="el-GR" baseline="30000" dirty="0" smtClean="0"/>
              <a:t>η</a:t>
            </a:r>
            <a:r>
              <a:rPr lang="el-GR" dirty="0" smtClean="0"/>
              <a:t> εβδ. κύησης. Το κεφάλι &amp; το σώμα αυτών των νεογνών έχουν φυσιολογικές αναλογίες &amp; ο λόγος βάρους προς ύψος είναι κανονικός</a:t>
            </a:r>
            <a:endParaRPr lang="el-GR" dirty="0"/>
          </a:p>
          <a:p>
            <a:endParaRPr lang="el-GR" dirty="0" smtClean="0"/>
          </a:p>
          <a:p>
            <a:r>
              <a:rPr lang="el-GR" b="1" dirty="0" smtClean="0"/>
              <a:t>Κυριότερα αίτια;</a:t>
            </a:r>
          </a:p>
          <a:p>
            <a:pPr lvl="1"/>
            <a:r>
              <a:rPr lang="el-GR" dirty="0" smtClean="0"/>
              <a:t>Βαριές αγγειακές ανωμαλίες της μητέρας με υπέρταση &amp; νεφρική νόσο</a:t>
            </a:r>
          </a:p>
          <a:p>
            <a:pPr lvl="1"/>
            <a:r>
              <a:rPr lang="el-GR" dirty="0" smtClean="0"/>
              <a:t>Συγγενείς ανωμαλίες</a:t>
            </a:r>
          </a:p>
          <a:p>
            <a:pPr lvl="1"/>
            <a:r>
              <a:rPr lang="el-GR" dirty="0" err="1" smtClean="0"/>
              <a:t>Χρωμοσωμικές</a:t>
            </a:r>
            <a:r>
              <a:rPr lang="el-GR" dirty="0" smtClean="0"/>
              <a:t> διαταραχές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785197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ΓΕΝΙΚΕΣ ΕΝΝΟΙΕΣ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>
              <a:lnSpc>
                <a:spcPct val="90000"/>
              </a:lnSpc>
              <a:buClr>
                <a:srgbClr val="31B6FD"/>
              </a:buClr>
              <a:buNone/>
            </a:pPr>
            <a:r>
              <a:rPr lang="el-GR" altLang="el-GR" b="1" u="sng" dirty="0">
                <a:solidFill>
                  <a:srgbClr val="073E87"/>
                </a:solidFill>
              </a:rPr>
              <a:t>Περιγεννητική περίοδος: </a:t>
            </a:r>
            <a:r>
              <a:rPr lang="el-GR" altLang="el-GR" dirty="0">
                <a:solidFill>
                  <a:srgbClr val="073E87"/>
                </a:solidFill>
              </a:rPr>
              <a:t>το χρονικό διάστημα από την 28η εβδομάδα κύησης μέχρι και την 7η μέρα μετά την γέννηση</a:t>
            </a:r>
            <a:r>
              <a:rPr lang="el-GR" altLang="el-GR" dirty="0" smtClean="0">
                <a:solidFill>
                  <a:srgbClr val="073E87"/>
                </a:solidFill>
              </a:rPr>
              <a:t>.</a:t>
            </a:r>
          </a:p>
          <a:p>
            <a:pPr lvl="0">
              <a:lnSpc>
                <a:spcPct val="90000"/>
              </a:lnSpc>
              <a:buClr>
                <a:srgbClr val="31B6FD"/>
              </a:buClr>
              <a:buNone/>
            </a:pPr>
            <a:endParaRPr lang="el-GR" altLang="el-GR" dirty="0">
              <a:solidFill>
                <a:srgbClr val="073E87"/>
              </a:solidFill>
            </a:endParaRPr>
          </a:p>
          <a:p>
            <a:pPr lvl="0">
              <a:lnSpc>
                <a:spcPct val="90000"/>
              </a:lnSpc>
              <a:buClr>
                <a:srgbClr val="31B6FD"/>
              </a:buClr>
              <a:buNone/>
            </a:pPr>
            <a:r>
              <a:rPr lang="el-GR" altLang="el-GR" b="1" u="sng" dirty="0">
                <a:solidFill>
                  <a:srgbClr val="073E87"/>
                </a:solidFill>
              </a:rPr>
              <a:t>Νεογνική περίοδος: </a:t>
            </a:r>
            <a:r>
              <a:rPr lang="el-GR" altLang="el-GR" dirty="0">
                <a:solidFill>
                  <a:srgbClr val="073E87"/>
                </a:solidFill>
              </a:rPr>
              <a:t>από την γέννηση μέχρι και την 28η μέρα ζωής</a:t>
            </a:r>
            <a:r>
              <a:rPr lang="el-GR" altLang="el-GR" dirty="0" smtClean="0">
                <a:solidFill>
                  <a:srgbClr val="073E87"/>
                </a:solidFill>
              </a:rPr>
              <a:t>.</a:t>
            </a:r>
          </a:p>
          <a:p>
            <a:pPr lvl="0">
              <a:lnSpc>
                <a:spcPct val="90000"/>
              </a:lnSpc>
              <a:buClr>
                <a:srgbClr val="31B6FD"/>
              </a:buClr>
              <a:buNone/>
            </a:pPr>
            <a:endParaRPr lang="el-GR" altLang="el-GR" dirty="0">
              <a:solidFill>
                <a:srgbClr val="073E87"/>
              </a:solidFill>
            </a:endParaRPr>
          </a:p>
          <a:p>
            <a:pPr lvl="0">
              <a:lnSpc>
                <a:spcPct val="90000"/>
              </a:lnSpc>
              <a:buClr>
                <a:srgbClr val="31B6FD"/>
              </a:buClr>
              <a:buNone/>
            </a:pPr>
            <a:r>
              <a:rPr lang="el-GR" altLang="el-GR" b="1" u="sng" dirty="0">
                <a:solidFill>
                  <a:srgbClr val="073E87"/>
                </a:solidFill>
              </a:rPr>
              <a:t>Βρεφική περίοδος: </a:t>
            </a:r>
            <a:r>
              <a:rPr lang="el-GR" altLang="el-GR" dirty="0">
                <a:solidFill>
                  <a:srgbClr val="073E87"/>
                </a:solidFill>
              </a:rPr>
              <a:t>από την 29η ημέρα ζωής μέχρι το πρώτο έτος. </a:t>
            </a:r>
          </a:p>
          <a:p>
            <a:pPr lvl="0">
              <a:lnSpc>
                <a:spcPct val="90000"/>
              </a:lnSpc>
              <a:buClr>
                <a:srgbClr val="31B6FD"/>
              </a:buClr>
              <a:buNone/>
            </a:pPr>
            <a:endParaRPr lang="el-GR" altLang="el-GR" dirty="0">
              <a:solidFill>
                <a:srgbClr val="073E87"/>
              </a:solidFill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6749673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el-GR" b="1" dirty="0"/>
              <a:t>Ενδομήτρια καθυστέρηση της αύξησης</a:t>
            </a:r>
            <a:br>
              <a:rPr lang="el-GR" b="1" dirty="0"/>
            </a:b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sz="quarter" idx="1"/>
          </p:nvPr>
        </p:nvSpPr>
        <p:spPr>
          <a:xfrm>
            <a:off x="539552" y="1484784"/>
            <a:ext cx="8208911" cy="4641379"/>
          </a:xfrm>
        </p:spPr>
        <p:txBody>
          <a:bodyPr>
            <a:normAutofit fontScale="92500" lnSpcReduction="10000"/>
          </a:bodyPr>
          <a:lstStyle/>
          <a:p>
            <a:endParaRPr lang="el-GR" b="1" dirty="0" smtClean="0"/>
          </a:p>
          <a:p>
            <a:r>
              <a:rPr lang="el-GR" b="1" dirty="0" smtClean="0"/>
              <a:t>Όψιμος ή ασύμμετρος τύπος</a:t>
            </a:r>
          </a:p>
          <a:p>
            <a:endParaRPr lang="el-GR" b="1" dirty="0" smtClean="0"/>
          </a:p>
          <a:p>
            <a:r>
              <a:rPr lang="el-GR" dirty="0" smtClean="0"/>
              <a:t>Η ανάπτυξη της κεφαλής δεν επηρεάζεται σε μεγάλο βαθμό</a:t>
            </a:r>
          </a:p>
          <a:p>
            <a:r>
              <a:rPr lang="el-GR" dirty="0" smtClean="0"/>
              <a:t>Αρχίζει μετά την 28</a:t>
            </a:r>
            <a:r>
              <a:rPr lang="el-GR" baseline="30000" dirty="0" smtClean="0"/>
              <a:t>η</a:t>
            </a:r>
            <a:r>
              <a:rPr lang="el-GR" dirty="0" smtClean="0"/>
              <a:t> εβδ. κύησης</a:t>
            </a:r>
          </a:p>
          <a:p>
            <a:r>
              <a:rPr lang="el-GR" dirty="0" smtClean="0"/>
              <a:t>Το κεφάλι μοιάζει σχετικά μεγάλο με το σώμα και ο λόγος βάρους προς ύψος είναι μικρός</a:t>
            </a:r>
          </a:p>
          <a:p>
            <a:endParaRPr lang="el-GR" dirty="0" smtClean="0"/>
          </a:p>
          <a:p>
            <a:r>
              <a:rPr lang="el-GR" dirty="0" smtClean="0"/>
              <a:t>Αίτια;  Ηπιότερη υπέρταση της μητέρας</a:t>
            </a:r>
          </a:p>
          <a:p>
            <a:r>
              <a:rPr lang="el-GR" dirty="0" smtClean="0"/>
              <a:t>Άλλα αίτια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7590052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650512"/>
          </a:xfrm>
        </p:spPr>
        <p:txBody>
          <a:bodyPr>
            <a:normAutofit/>
          </a:bodyPr>
          <a:lstStyle/>
          <a:p>
            <a:r>
              <a:rPr lang="el-GR" dirty="0" smtClean="0"/>
              <a:t>Αίτια ενδομήτριας καθυστέρησης της αύξησης</a:t>
            </a:r>
            <a:br>
              <a:rPr lang="el-GR" dirty="0" smtClean="0"/>
            </a:br>
            <a:r>
              <a:rPr lang="el-GR" dirty="0" smtClean="0">
                <a:solidFill>
                  <a:schemeClr val="bg2">
                    <a:lumMod val="25000"/>
                  </a:schemeClr>
                </a:solidFill>
              </a:rPr>
              <a:t>Μητρικοί παράγοντες;</a:t>
            </a:r>
            <a:endParaRPr lang="el-G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 smtClean="0"/>
              <a:t>Ηλικία</a:t>
            </a:r>
          </a:p>
          <a:p>
            <a:r>
              <a:rPr lang="el-GR" dirty="0" smtClean="0"/>
              <a:t>Τόκος</a:t>
            </a:r>
          </a:p>
          <a:p>
            <a:r>
              <a:rPr lang="el-GR" dirty="0" smtClean="0"/>
              <a:t>Φυλή</a:t>
            </a:r>
          </a:p>
          <a:p>
            <a:r>
              <a:rPr lang="el-GR" dirty="0" smtClean="0"/>
              <a:t>Ιστορικό στειρότητας</a:t>
            </a:r>
          </a:p>
          <a:p>
            <a:r>
              <a:rPr lang="el-GR" dirty="0" smtClean="0"/>
              <a:t>Προηγούμενες αποβολές</a:t>
            </a:r>
          </a:p>
          <a:p>
            <a:r>
              <a:rPr lang="el-GR" dirty="0" smtClean="0"/>
              <a:t>Μικρό βάρος</a:t>
            </a:r>
          </a:p>
          <a:p>
            <a:r>
              <a:rPr lang="el-GR" dirty="0" smtClean="0"/>
              <a:t>Άγαμη </a:t>
            </a:r>
            <a:endParaRPr lang="el-GR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5152" y="2204864"/>
            <a:ext cx="3822192" cy="3921616"/>
          </a:xfrm>
        </p:spPr>
        <p:txBody>
          <a:bodyPr>
            <a:normAutofit fontScale="85000" lnSpcReduction="20000"/>
          </a:bodyPr>
          <a:lstStyle/>
          <a:p>
            <a:r>
              <a:rPr lang="el-GR" dirty="0" smtClean="0"/>
              <a:t>Ανεπαρκής πρόσληψη βάρους κατά την κύηση</a:t>
            </a:r>
          </a:p>
          <a:p>
            <a:r>
              <a:rPr lang="el-GR" dirty="0" smtClean="0"/>
              <a:t>Εργασία κατά τη διάρκεια της κύησης</a:t>
            </a:r>
          </a:p>
          <a:p>
            <a:r>
              <a:rPr lang="el-GR" dirty="0" smtClean="0"/>
              <a:t>Χρόνια νοσήματα</a:t>
            </a:r>
          </a:p>
          <a:p>
            <a:r>
              <a:rPr lang="el-GR" dirty="0" smtClean="0"/>
              <a:t>Τερατογόνα (ναρκωτικά, άλλα φάρμακα, οινοπνευματώδη, ακτινοβολία)</a:t>
            </a:r>
          </a:p>
          <a:p>
            <a:r>
              <a:rPr lang="el-GR" dirty="0" smtClean="0"/>
              <a:t>Οτιδήποτε μπορεί να βλάψει την κυκλοφορία &amp; την οξυγόνωση του πλακούντα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4413670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Αίτια ενδομήτριας καθυστέρησης της αύξησης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b="1" dirty="0" smtClean="0"/>
              <a:t>Βλάβες του πλακούντα</a:t>
            </a:r>
            <a:r>
              <a:rPr lang="el-GR" dirty="0" smtClean="0"/>
              <a:t>;</a:t>
            </a:r>
          </a:p>
          <a:p>
            <a:endParaRPr lang="el-GR" dirty="0"/>
          </a:p>
          <a:p>
            <a:r>
              <a:rPr lang="el-GR" dirty="0" smtClean="0"/>
              <a:t>Δευτερογενείς βλάβες από αγγειακή νόσο της μητέρας</a:t>
            </a:r>
          </a:p>
          <a:p>
            <a:r>
              <a:rPr lang="el-GR" dirty="0" smtClean="0"/>
              <a:t>Πολλαπλή κύηση</a:t>
            </a:r>
          </a:p>
          <a:p>
            <a:r>
              <a:rPr lang="el-GR" dirty="0" smtClean="0"/>
              <a:t>Ανωμαλίες </a:t>
            </a:r>
          </a:p>
          <a:p>
            <a:r>
              <a:rPr lang="el-GR" dirty="0" smtClean="0"/>
              <a:t>Όγκοι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3343653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4000" dirty="0"/>
              <a:t>Αίτια ενδομήτριας καθυστέρησης της αύξησης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sz="quarter" idx="1"/>
          </p:nvPr>
        </p:nvSpPr>
        <p:spPr>
          <a:xfrm>
            <a:off x="683568" y="1700808"/>
            <a:ext cx="7992887" cy="4425355"/>
          </a:xfrm>
        </p:spPr>
        <p:txBody>
          <a:bodyPr>
            <a:normAutofit fontScale="92500"/>
          </a:bodyPr>
          <a:lstStyle/>
          <a:p>
            <a:r>
              <a:rPr lang="el-GR" sz="3200" dirty="0" smtClean="0"/>
              <a:t>Εμβρυϊκοί παράγοντες:</a:t>
            </a:r>
          </a:p>
          <a:p>
            <a:endParaRPr lang="el-GR" dirty="0"/>
          </a:p>
          <a:p>
            <a:r>
              <a:rPr lang="el-GR" dirty="0" smtClean="0"/>
              <a:t>Κληρονομικοί (φυσιολογικό, γενετικά μικρό βρέφος)</a:t>
            </a:r>
          </a:p>
          <a:p>
            <a:endParaRPr lang="el-GR" dirty="0" smtClean="0"/>
          </a:p>
          <a:p>
            <a:r>
              <a:rPr lang="el-GR" dirty="0" err="1" smtClean="0"/>
              <a:t>Χρωμοσωμική</a:t>
            </a:r>
            <a:r>
              <a:rPr lang="el-GR" dirty="0" smtClean="0"/>
              <a:t> ανωμαλία</a:t>
            </a:r>
          </a:p>
          <a:p>
            <a:endParaRPr lang="el-GR" dirty="0" smtClean="0"/>
          </a:p>
          <a:p>
            <a:r>
              <a:rPr lang="el-GR" dirty="0" smtClean="0"/>
              <a:t>Συγγενείς λοιμώξεις</a:t>
            </a:r>
          </a:p>
          <a:p>
            <a:endParaRPr lang="el-GR" dirty="0" smtClean="0"/>
          </a:p>
          <a:p>
            <a:r>
              <a:rPr lang="el-GR" dirty="0" smtClean="0"/>
              <a:t>Πολλαπλή κύηση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9001016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722520"/>
          </a:xfrm>
        </p:spPr>
        <p:txBody>
          <a:bodyPr>
            <a:normAutofit/>
          </a:bodyPr>
          <a:lstStyle/>
          <a:p>
            <a:r>
              <a:rPr lang="el-GR" dirty="0" smtClean="0"/>
              <a:t>Προβλήματα νεογνού με ενδομήτρια καθυστέρηση της αύξησης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sz="quarter" idx="1"/>
          </p:nvPr>
        </p:nvSpPr>
        <p:spPr>
          <a:xfrm>
            <a:off x="467544" y="2276872"/>
            <a:ext cx="8496943" cy="3849291"/>
          </a:xfrm>
        </p:spPr>
        <p:txBody>
          <a:bodyPr>
            <a:normAutofit fontScale="92500" lnSpcReduction="20000"/>
          </a:bodyPr>
          <a:lstStyle/>
          <a:p>
            <a:r>
              <a:rPr lang="el-GR" b="1" dirty="0" smtClean="0">
                <a:solidFill>
                  <a:srgbClr val="00B050"/>
                </a:solidFill>
              </a:rPr>
              <a:t>Ενδομήτρια ασφυξία</a:t>
            </a:r>
          </a:p>
          <a:p>
            <a:endParaRPr lang="el-GR" dirty="0" smtClean="0"/>
          </a:p>
          <a:p>
            <a:r>
              <a:rPr lang="el-GR" b="1" dirty="0" smtClean="0">
                <a:solidFill>
                  <a:srgbClr val="00B050"/>
                </a:solidFill>
              </a:rPr>
              <a:t>Ασφυξία του νεογνού </a:t>
            </a:r>
            <a:r>
              <a:rPr lang="el-GR" dirty="0" smtClean="0"/>
              <a:t>(πνευμονία από εισρόφηση, σπασμοί, αναπνευστική δυσχέρεια, διαταραχές της πήξης, </a:t>
            </a:r>
            <a:r>
              <a:rPr lang="el-GR" dirty="0" err="1" smtClean="0"/>
              <a:t>υπασβεστιαιμία</a:t>
            </a:r>
            <a:r>
              <a:rPr lang="el-GR" dirty="0" smtClean="0"/>
              <a:t>, διαταραχές της σωματικής &amp; διανοητικής ανάπτυξης)</a:t>
            </a:r>
          </a:p>
          <a:p>
            <a:endParaRPr lang="el-GR" dirty="0" smtClean="0"/>
          </a:p>
          <a:p>
            <a:r>
              <a:rPr lang="el-GR" b="1" dirty="0" smtClean="0">
                <a:solidFill>
                  <a:srgbClr val="00B050"/>
                </a:solidFill>
              </a:rPr>
              <a:t>Περιγεννητική υπερθερμία</a:t>
            </a:r>
          </a:p>
          <a:p>
            <a:endParaRPr lang="el-GR" dirty="0" smtClean="0"/>
          </a:p>
          <a:p>
            <a:r>
              <a:rPr lang="el-GR" b="1" dirty="0" err="1" smtClean="0">
                <a:solidFill>
                  <a:srgbClr val="00B050"/>
                </a:solidFill>
              </a:rPr>
              <a:t>Πολυκυτταραιμία</a:t>
            </a:r>
            <a:r>
              <a:rPr lang="el-GR" b="1" dirty="0" smtClean="0">
                <a:solidFill>
                  <a:srgbClr val="00B050"/>
                </a:solidFill>
              </a:rPr>
              <a:t> &amp; </a:t>
            </a:r>
            <a:r>
              <a:rPr lang="el-GR" b="1" dirty="0" err="1" smtClean="0">
                <a:solidFill>
                  <a:srgbClr val="00B050"/>
                </a:solidFill>
              </a:rPr>
              <a:t>υπεργλοιότητα</a:t>
            </a:r>
            <a:endParaRPr lang="el-GR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898553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Παρακολούθηση ενδομήτριας καθυστέρησης της αύξησης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sz="quarter" idx="1"/>
          </p:nvPr>
        </p:nvSpPr>
        <p:spPr>
          <a:xfrm>
            <a:off x="467544" y="1916832"/>
            <a:ext cx="8352927" cy="420933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l-GR" sz="3200" b="1" dirty="0" smtClean="0"/>
              <a:t>Κατά την εγκυμοσύνη;</a:t>
            </a:r>
          </a:p>
          <a:p>
            <a:endParaRPr lang="el-GR" dirty="0"/>
          </a:p>
          <a:p>
            <a:r>
              <a:rPr lang="el-GR" dirty="0" err="1" smtClean="0"/>
              <a:t>Παρακολουθηση</a:t>
            </a:r>
            <a:r>
              <a:rPr lang="el-GR" dirty="0" smtClean="0"/>
              <a:t> με υπερήχους &amp; επί διαπίστωσης ενδομήτριας καθυστέρησης αύξησης προσπάθεια να βρεθεί η αιτία</a:t>
            </a:r>
          </a:p>
          <a:p>
            <a:endParaRPr lang="el-GR" dirty="0"/>
          </a:p>
          <a:p>
            <a:r>
              <a:rPr lang="el-GR" dirty="0" err="1" smtClean="0"/>
              <a:t>Ορμονολογικός</a:t>
            </a:r>
            <a:r>
              <a:rPr lang="el-GR" dirty="0" smtClean="0"/>
              <a:t> έλεγχος</a:t>
            </a:r>
          </a:p>
          <a:p>
            <a:endParaRPr lang="el-GR" dirty="0" smtClean="0"/>
          </a:p>
          <a:p>
            <a:r>
              <a:rPr lang="el-GR" dirty="0" smtClean="0"/>
              <a:t>Βιοφυσικές δοκιμασίες (κινητικότητα του εμβρύου, </a:t>
            </a:r>
            <a:r>
              <a:rPr lang="el-GR" dirty="0" err="1" smtClean="0"/>
              <a:t>καρδιοτοκογραφία</a:t>
            </a:r>
            <a:r>
              <a:rPr lang="el-GR" dirty="0" smtClean="0"/>
              <a:t> χωρίς επιβάρυνση </a:t>
            </a:r>
            <a:r>
              <a:rPr lang="en-US" dirty="0" smtClean="0"/>
              <a:t>(NST) , </a:t>
            </a:r>
            <a:r>
              <a:rPr lang="el-GR" dirty="0" smtClean="0"/>
              <a:t>δοκιμασία επιβάρυνσης με </a:t>
            </a:r>
            <a:r>
              <a:rPr lang="el-GR" dirty="0" err="1" smtClean="0"/>
              <a:t>ωκυτοκίνη</a:t>
            </a:r>
            <a:r>
              <a:rPr lang="en-US" dirty="0" smtClean="0"/>
              <a:t> (CST)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73904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Πρόγνωση του </a:t>
            </a:r>
            <a:r>
              <a:rPr lang="el-GR" dirty="0" err="1" smtClean="0"/>
              <a:t>ελλιποβαρούς</a:t>
            </a:r>
            <a:r>
              <a:rPr lang="el-GR" dirty="0" smtClean="0"/>
              <a:t> νεογνού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sz="quarter" idx="1"/>
          </p:nvPr>
        </p:nvSpPr>
        <p:spPr>
          <a:xfrm>
            <a:off x="611560" y="1916832"/>
            <a:ext cx="7848871" cy="4209331"/>
          </a:xfrm>
        </p:spPr>
        <p:txBody>
          <a:bodyPr>
            <a:normAutofit fontScale="77500" lnSpcReduction="20000"/>
          </a:bodyPr>
          <a:lstStyle/>
          <a:p>
            <a:r>
              <a:rPr lang="el-GR" dirty="0" smtClean="0"/>
              <a:t>Τα περισσότερα τελειόμηνα </a:t>
            </a:r>
            <a:r>
              <a:rPr lang="el-GR" dirty="0" err="1" smtClean="0"/>
              <a:t>ελλιποβαρή</a:t>
            </a:r>
            <a:r>
              <a:rPr lang="el-GR" dirty="0" smtClean="0"/>
              <a:t> νεογνά δεν έχουν νευρολογικά ελλείμματα</a:t>
            </a:r>
          </a:p>
          <a:p>
            <a:r>
              <a:rPr lang="el-GR" dirty="0" smtClean="0"/>
              <a:t>η συχνότητα σοβαρών </a:t>
            </a:r>
            <a:r>
              <a:rPr lang="el-GR" b="1" dirty="0" smtClean="0"/>
              <a:t>νευρολογικών ελλειμμάτων </a:t>
            </a:r>
            <a:r>
              <a:rPr lang="el-GR" dirty="0" smtClean="0"/>
              <a:t>φθάνει στο 35% των νεογνών αυτών</a:t>
            </a:r>
          </a:p>
          <a:p>
            <a:r>
              <a:rPr lang="el-GR" dirty="0" smtClean="0"/>
              <a:t>Η συχνότητα </a:t>
            </a:r>
            <a:r>
              <a:rPr lang="el-GR" b="1" dirty="0" smtClean="0"/>
              <a:t>σπασμών</a:t>
            </a:r>
            <a:r>
              <a:rPr lang="el-GR" dirty="0" smtClean="0"/>
              <a:t> ανέρχεται στο 6%</a:t>
            </a:r>
          </a:p>
          <a:p>
            <a:r>
              <a:rPr lang="el-GR" dirty="0" smtClean="0"/>
              <a:t>Διαταραχές </a:t>
            </a:r>
            <a:r>
              <a:rPr lang="el-GR" b="1" dirty="0" smtClean="0"/>
              <a:t>του λόγου </a:t>
            </a:r>
            <a:r>
              <a:rPr lang="el-GR" dirty="0" smtClean="0"/>
              <a:t>βρέθηκαν στο 30% αυτών των νεογνών</a:t>
            </a:r>
          </a:p>
          <a:p>
            <a:r>
              <a:rPr lang="el-GR" dirty="0" smtClean="0"/>
              <a:t>Η σωματική ανάπτυξη τους υπολείπεται &amp; σε μεγαλύτερες ηλικίες</a:t>
            </a:r>
          </a:p>
          <a:p>
            <a:r>
              <a:rPr lang="el-GR" dirty="0" smtClean="0"/>
              <a:t>Το 21% των πρόωρων ελλιποβαρών είχαν μεγάλα νευρολογικά ελλείμματα</a:t>
            </a:r>
          </a:p>
          <a:p>
            <a:r>
              <a:rPr lang="el-GR" dirty="0" smtClean="0"/>
              <a:t>Το 42% είχε νοητικό πηλίκο &lt;80</a:t>
            </a:r>
          </a:p>
          <a:p>
            <a:r>
              <a:rPr lang="el-GR" dirty="0" smtClean="0"/>
              <a:t>Η σωματική τους ανάπτυξη καθυστερεί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7572192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" name="Θέση περιεχομένου 1"/>
          <p:cNvSpPr>
            <a:spLocks noGrp="1"/>
          </p:cNvSpPr>
          <p:nvPr>
            <p:ph sz="quarter" idx="1"/>
          </p:nvPr>
        </p:nvSpPr>
        <p:spPr>
          <a:xfrm>
            <a:off x="872067" y="1916832"/>
            <a:ext cx="7408333" cy="4209331"/>
          </a:xfrm>
        </p:spPr>
        <p:txBody>
          <a:bodyPr>
            <a:normAutofit/>
          </a:bodyPr>
          <a:lstStyle/>
          <a:p>
            <a:pPr algn="ctr"/>
            <a:endParaRPr lang="el-GR" sz="4000" b="1" dirty="0" smtClean="0"/>
          </a:p>
          <a:p>
            <a:pPr marL="0" indent="0" algn="ctr">
              <a:buNone/>
            </a:pPr>
            <a:r>
              <a:rPr lang="el-GR" sz="4000" b="1" dirty="0" smtClean="0"/>
              <a:t>Πολύδυμη κύηση</a:t>
            </a:r>
            <a:endParaRPr lang="el-GR" sz="4000" b="1" dirty="0"/>
          </a:p>
        </p:txBody>
      </p:sp>
    </p:spTree>
    <p:extLst>
      <p:ext uri="{BB962C8B-B14F-4D97-AF65-F5344CB8AC3E}">
        <p14:creationId xmlns:p14="http://schemas.microsoft.com/office/powerpoint/2010/main" val="191447793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Πολύδυμη κύηση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sz="quarter" idx="1"/>
          </p:nvPr>
        </p:nvSpPr>
        <p:spPr>
          <a:xfrm>
            <a:off x="251520" y="1772816"/>
            <a:ext cx="8568951" cy="4353347"/>
          </a:xfrm>
        </p:spPr>
        <p:txBody>
          <a:bodyPr>
            <a:normAutofit/>
          </a:bodyPr>
          <a:lstStyle/>
          <a:p>
            <a:r>
              <a:rPr lang="el-GR" dirty="0" smtClean="0"/>
              <a:t>Η συχνότητά της αυξήθηκε λόγω της εφαρμογής μεθόδων υποβοηθούμενης αναπαραγωγής</a:t>
            </a:r>
          </a:p>
          <a:p>
            <a:r>
              <a:rPr lang="el-GR" dirty="0" err="1" smtClean="0"/>
              <a:t>Προδιαθεσικοί</a:t>
            </a:r>
            <a:r>
              <a:rPr lang="el-GR" dirty="0" smtClean="0"/>
              <a:t> παράγοντες για πολύδυμη κύηση είναι;</a:t>
            </a:r>
          </a:p>
          <a:p>
            <a:r>
              <a:rPr lang="el-GR" dirty="0" smtClean="0"/>
              <a:t>Η ηλικία της μητέρας</a:t>
            </a:r>
          </a:p>
          <a:p>
            <a:r>
              <a:rPr lang="el-GR" dirty="0" smtClean="0"/>
              <a:t>Η φυλή</a:t>
            </a:r>
          </a:p>
          <a:p>
            <a:r>
              <a:rPr lang="el-GR" dirty="0" smtClean="0"/>
              <a:t>Το οικογενειακό ιστορικό της μητέρας</a:t>
            </a:r>
          </a:p>
          <a:p>
            <a:r>
              <a:rPr lang="el-GR" dirty="0" smtClean="0"/>
              <a:t>Φάρμακα που προκαλούν ωορρηξία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2950002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Προβλήματα δίδυμης κύησης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sz="quarter" idx="1"/>
          </p:nvPr>
        </p:nvSpPr>
        <p:spPr>
          <a:xfrm>
            <a:off x="872067" y="1916832"/>
            <a:ext cx="7408333" cy="4209331"/>
          </a:xfrm>
        </p:spPr>
        <p:txBody>
          <a:bodyPr>
            <a:normAutofit fontScale="92500" lnSpcReduction="10000"/>
          </a:bodyPr>
          <a:lstStyle/>
          <a:p>
            <a:r>
              <a:rPr lang="el-GR" dirty="0" smtClean="0"/>
              <a:t>Η περιγεννητική θνησιμότητα &amp; νοσηρότητα είναι απίστευτα υψηλή</a:t>
            </a:r>
          </a:p>
          <a:p>
            <a:r>
              <a:rPr lang="el-GR" dirty="0"/>
              <a:t>Κυριότερα αίτια είναι:</a:t>
            </a:r>
          </a:p>
          <a:p>
            <a:pPr lvl="1"/>
            <a:r>
              <a:rPr lang="el-GR" dirty="0"/>
              <a:t>Διαμαρτίες περί τη διάπλαση</a:t>
            </a:r>
          </a:p>
          <a:p>
            <a:pPr lvl="1"/>
            <a:r>
              <a:rPr lang="el-GR" dirty="0"/>
              <a:t>Προωρότητα</a:t>
            </a:r>
          </a:p>
          <a:p>
            <a:pPr lvl="1"/>
            <a:r>
              <a:rPr lang="el-GR" dirty="0"/>
              <a:t>Χαμηλό βάρος γέννησης</a:t>
            </a:r>
          </a:p>
          <a:p>
            <a:pPr lvl="1"/>
            <a:r>
              <a:rPr lang="el-GR" dirty="0"/>
              <a:t>Καθυστέρηση στην ενδομήτρια ανάπτυξη</a:t>
            </a:r>
          </a:p>
          <a:p>
            <a:pPr lvl="1"/>
            <a:r>
              <a:rPr lang="el-GR" dirty="0"/>
              <a:t>Τραύμα στον τοκετό</a:t>
            </a:r>
          </a:p>
          <a:p>
            <a:r>
              <a:rPr lang="el-GR" dirty="0" smtClean="0"/>
              <a:t>Ευθύνονται για το 11-13% των νεογνικών θανάτων (4 φορές μεγαλύτερη από την μονήρη κύηση)</a:t>
            </a:r>
          </a:p>
        </p:txBody>
      </p:sp>
    </p:spTree>
    <p:extLst>
      <p:ext uri="{BB962C8B-B14F-4D97-AF65-F5344CB8AC3E}">
        <p14:creationId xmlns:p14="http://schemas.microsoft.com/office/powerpoint/2010/main" val="386699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ΚΑΤΑΤΑΞΗ ΝΕΟΓΝΩΝ</a:t>
            </a:r>
            <a:endParaRPr lang="el-GR" dirty="0"/>
          </a:p>
        </p:txBody>
      </p:sp>
      <p:graphicFrame>
        <p:nvGraphicFramePr>
          <p:cNvPr id="4" name="Θέση περιεχομένου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754781152"/>
              </p:ext>
            </p:extLst>
          </p:nvPr>
        </p:nvGraphicFramePr>
        <p:xfrm>
          <a:off x="539552" y="1916832"/>
          <a:ext cx="8136904" cy="4302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9741"/>
                <a:gridCol w="6287163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Ταξινόμηση</a:t>
                      </a:r>
                      <a:r>
                        <a:rPr lang="el-GR" baseline="0" dirty="0" smtClean="0"/>
                        <a:t> πρόωρων νεογνών </a:t>
                      </a:r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ΗΚ</a:t>
                      </a:r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Α: πρόωρα  (ΗΚ &lt;37 εβδ)</a:t>
                      </a:r>
                    </a:p>
                    <a:p>
                      <a:r>
                        <a:rPr lang="el-GR" dirty="0" smtClean="0"/>
                        <a:t>Β. τελειόμηνα (ΗΚ 37-41 εβδ)</a:t>
                      </a:r>
                    </a:p>
                    <a:p>
                      <a:r>
                        <a:rPr lang="el-GR" dirty="0" smtClean="0"/>
                        <a:t>Γ: </a:t>
                      </a:r>
                      <a:r>
                        <a:rPr lang="el-GR" dirty="0" err="1" smtClean="0"/>
                        <a:t>παρατασιακά</a:t>
                      </a:r>
                      <a:r>
                        <a:rPr lang="el-GR" dirty="0" smtClean="0"/>
                        <a:t>  (ΗΚ</a:t>
                      </a:r>
                      <a:r>
                        <a:rPr lang="el-GR" u="sng" dirty="0" smtClean="0"/>
                        <a:t>&gt;</a:t>
                      </a:r>
                      <a:r>
                        <a:rPr lang="el-GR" dirty="0" smtClean="0"/>
                        <a:t> 42 εβδ)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ΒΓ</a:t>
                      </a:r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Α. χαμηλού βάρους γέννησης (ΧΒΓ) με ΒΓ &lt;2500</a:t>
                      </a:r>
                      <a:r>
                        <a:rPr lang="en-US" dirty="0" smtClean="0"/>
                        <a:t>gr</a:t>
                      </a:r>
                    </a:p>
                    <a:p>
                      <a:r>
                        <a:rPr lang="el-GR" dirty="0" smtClean="0"/>
                        <a:t>Β. πολύ χαμηλού βάρους γέννησης (ΠΧΒΓ) με ΒΓ &lt;1500</a:t>
                      </a:r>
                      <a:r>
                        <a:rPr lang="en-US" dirty="0" smtClean="0"/>
                        <a:t>gr</a:t>
                      </a:r>
                    </a:p>
                    <a:p>
                      <a:r>
                        <a:rPr lang="el-GR" dirty="0" smtClean="0"/>
                        <a:t>Γ. εξαιρετικά</a:t>
                      </a:r>
                      <a:r>
                        <a:rPr lang="el-GR" baseline="0" dirty="0" smtClean="0"/>
                        <a:t> πολύ χαμηλού βάρους γέννησης (</a:t>
                      </a:r>
                      <a:r>
                        <a:rPr lang="el-GR" baseline="0" dirty="0" smtClean="0"/>
                        <a:t>ΕΧΒΓ</a:t>
                      </a:r>
                      <a:r>
                        <a:rPr lang="el-GR" baseline="0" dirty="0" smtClean="0"/>
                        <a:t>) με ΒΓ &lt;1000</a:t>
                      </a:r>
                      <a:r>
                        <a:rPr lang="en-US" baseline="0" dirty="0" smtClean="0"/>
                        <a:t>gr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Σύμφωνα</a:t>
                      </a:r>
                      <a:r>
                        <a:rPr lang="el-GR" baseline="0" dirty="0" smtClean="0"/>
                        <a:t> με ΗΚ και ΒΓ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Α. κανονικά για την ΗΚ νεογνά (ΒΓ: 10</a:t>
                      </a:r>
                      <a:r>
                        <a:rPr lang="el-GR" baseline="30000" dirty="0" smtClean="0"/>
                        <a:t>η</a:t>
                      </a:r>
                      <a:r>
                        <a:rPr lang="el-GR" dirty="0" smtClean="0"/>
                        <a:t> -90</a:t>
                      </a:r>
                      <a:r>
                        <a:rPr lang="el-GR" baseline="30000" dirty="0" smtClean="0"/>
                        <a:t>η</a:t>
                      </a:r>
                      <a:r>
                        <a:rPr lang="el-GR" dirty="0" smtClean="0"/>
                        <a:t> εκ. θέση για την ΗΚ)</a:t>
                      </a:r>
                    </a:p>
                    <a:p>
                      <a:r>
                        <a:rPr lang="el-GR" dirty="0" smtClean="0"/>
                        <a:t>Β. μικρά για την ΗΚ νεογνά (ΒΓ&lt;10</a:t>
                      </a:r>
                      <a:r>
                        <a:rPr lang="el-GR" baseline="30000" dirty="0" smtClean="0"/>
                        <a:t>η</a:t>
                      </a:r>
                      <a:r>
                        <a:rPr lang="el-GR" dirty="0" smtClean="0"/>
                        <a:t> εκ. θέση για την ΗΚ)</a:t>
                      </a:r>
                    </a:p>
                    <a:p>
                      <a:r>
                        <a:rPr lang="el-GR" dirty="0" smtClean="0"/>
                        <a:t>Γ. μεγάλα για την ΗΚ (ΒΓ&gt; 90</a:t>
                      </a:r>
                      <a:r>
                        <a:rPr lang="el-GR" baseline="30000" dirty="0" smtClean="0"/>
                        <a:t>η</a:t>
                      </a:r>
                      <a:r>
                        <a:rPr lang="el-GR" dirty="0" smtClean="0"/>
                        <a:t> εκ. θέση για την ΗΚ)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ΗΚ: Ηλικία κύησης    ΒΓ: Βάρος γέννησης</a:t>
                      </a:r>
                    </a:p>
                    <a:p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407664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Προβλήματα δίδυμης κύησης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sz="quarter" idx="1"/>
          </p:nvPr>
        </p:nvSpPr>
        <p:spPr>
          <a:xfrm>
            <a:off x="467544" y="2060848"/>
            <a:ext cx="8352927" cy="4065315"/>
          </a:xfrm>
        </p:spPr>
        <p:txBody>
          <a:bodyPr>
            <a:normAutofit fontScale="92500" lnSpcReduction="10000"/>
          </a:bodyPr>
          <a:lstStyle/>
          <a:p>
            <a:r>
              <a:rPr lang="el-GR" dirty="0" smtClean="0"/>
              <a:t>Τα </a:t>
            </a:r>
            <a:r>
              <a:rPr lang="el-GR" dirty="0" err="1" smtClean="0"/>
              <a:t>μονοχοριακά</a:t>
            </a:r>
            <a:r>
              <a:rPr lang="el-GR" dirty="0" smtClean="0"/>
              <a:t> δίδυμα έχουν 2-3 φορές μεγαλύτερη θνησιμότητα συγκριτικά με τα </a:t>
            </a:r>
            <a:r>
              <a:rPr lang="el-GR" dirty="0" err="1" smtClean="0"/>
              <a:t>διχοριακά</a:t>
            </a:r>
            <a:r>
              <a:rPr lang="el-GR" dirty="0" smtClean="0"/>
              <a:t> δίδυμα</a:t>
            </a:r>
          </a:p>
          <a:p>
            <a:r>
              <a:rPr lang="el-GR" dirty="0" smtClean="0"/>
              <a:t>Η συχνότητα προωρότητας είναι 5-10 φορές υψηλότερη συγκριτικά με τα μονήρη νεογνά</a:t>
            </a:r>
          </a:p>
          <a:p>
            <a:r>
              <a:rPr lang="el-GR" dirty="0" smtClean="0"/>
              <a:t>Χαμηλό βάρος γέννησης παρατηρείται 5-7 φορές συχνότερα στα δίδυμα συγκριτικά με τα μονήρη νεογνά</a:t>
            </a:r>
          </a:p>
          <a:p>
            <a:r>
              <a:rPr lang="el-GR" dirty="0" smtClean="0"/>
              <a:t>Εμβρυϊκή υπολειπόμενη ανάπτυξη εμφανίζεται σε 1: 4 δίδυμες κυήσεις. </a:t>
            </a:r>
          </a:p>
          <a:p>
            <a:r>
              <a:rPr lang="el-GR" dirty="0" smtClean="0"/>
              <a:t>Σε αρκετές περιπτώσεις η υπολειπόμενη ανάπτυξη αφορά μόνο σε ένα από τα δίδυμα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9682957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Προβλήματα δίδυμης κύησης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sz="quarter" idx="1"/>
          </p:nvPr>
        </p:nvSpPr>
        <p:spPr>
          <a:xfrm>
            <a:off x="539552" y="1844824"/>
            <a:ext cx="8352927" cy="4281339"/>
          </a:xfrm>
        </p:spPr>
        <p:txBody>
          <a:bodyPr>
            <a:normAutofit/>
          </a:bodyPr>
          <a:lstStyle/>
          <a:p>
            <a:r>
              <a:rPr lang="el-GR" dirty="0" smtClean="0"/>
              <a:t>Η προωρότητα &amp; το χαμηλό βάρος διδύμων αυξάνουν  κίνδυνο για :</a:t>
            </a:r>
          </a:p>
          <a:p>
            <a:endParaRPr lang="el-GR" dirty="0" smtClean="0"/>
          </a:p>
          <a:p>
            <a:pPr lvl="1"/>
            <a:r>
              <a:rPr lang="el-GR" dirty="0" err="1" smtClean="0"/>
              <a:t>Συνδρομο</a:t>
            </a:r>
            <a:r>
              <a:rPr lang="el-GR" dirty="0" smtClean="0"/>
              <a:t> αναπνευστικής δυσχέρειας,</a:t>
            </a:r>
          </a:p>
          <a:p>
            <a:pPr lvl="1"/>
            <a:endParaRPr lang="el-GR" dirty="0"/>
          </a:p>
          <a:p>
            <a:pPr lvl="1"/>
            <a:r>
              <a:rPr lang="el-GR" dirty="0" err="1" smtClean="0"/>
              <a:t>Αμφιβληστροειδοπάθεια</a:t>
            </a:r>
            <a:r>
              <a:rPr lang="el-GR" dirty="0" smtClean="0"/>
              <a:t> προωρότητας,</a:t>
            </a:r>
          </a:p>
          <a:p>
            <a:pPr lvl="1"/>
            <a:endParaRPr lang="el-GR" dirty="0" smtClean="0"/>
          </a:p>
          <a:p>
            <a:pPr lvl="1"/>
            <a:r>
              <a:rPr lang="el-GR" dirty="0" smtClean="0"/>
              <a:t>Λοίμωξη με </a:t>
            </a:r>
            <a:r>
              <a:rPr lang="en-US" dirty="0" smtClean="0"/>
              <a:t>Group </a:t>
            </a:r>
            <a:r>
              <a:rPr lang="el-GR" dirty="0" smtClean="0"/>
              <a:t>β-στρεπτόκοκκο</a:t>
            </a:r>
          </a:p>
          <a:p>
            <a:pPr lvl="1"/>
            <a:endParaRPr lang="el-GR" dirty="0" smtClean="0"/>
          </a:p>
          <a:p>
            <a:pPr lvl="1"/>
            <a:r>
              <a:rPr lang="el-GR" dirty="0" smtClean="0"/>
              <a:t>Νεκρωτική εντεροκολίτιδα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5325797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Προβλήματα δίδυμης κύησης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sz="quarter" idx="1"/>
          </p:nvPr>
        </p:nvSpPr>
        <p:spPr>
          <a:xfrm>
            <a:off x="251520" y="1700808"/>
            <a:ext cx="8640959" cy="4608512"/>
          </a:xfrm>
        </p:spPr>
        <p:txBody>
          <a:bodyPr>
            <a:normAutofit fontScale="92500" lnSpcReduction="20000"/>
          </a:bodyPr>
          <a:lstStyle/>
          <a:p>
            <a:endParaRPr lang="el-GR" dirty="0"/>
          </a:p>
          <a:p>
            <a:r>
              <a:rPr lang="el-GR" dirty="0" smtClean="0"/>
              <a:t>Υπάρχει διαφορά νοσηρότητας &amp; θνησιμότητας ανάμεσα στο 1</a:t>
            </a:r>
            <a:r>
              <a:rPr lang="el-GR" baseline="30000" dirty="0" smtClean="0"/>
              <a:t>ο</a:t>
            </a:r>
            <a:r>
              <a:rPr lang="el-GR" dirty="0" smtClean="0"/>
              <a:t> &amp; στο 2</a:t>
            </a:r>
            <a:r>
              <a:rPr lang="el-GR" baseline="30000" dirty="0" smtClean="0"/>
              <a:t>ο</a:t>
            </a:r>
            <a:r>
              <a:rPr lang="el-GR" dirty="0" smtClean="0"/>
              <a:t> δίδυμο.</a:t>
            </a:r>
          </a:p>
          <a:p>
            <a:endParaRPr lang="el-GR" dirty="0" smtClean="0"/>
          </a:p>
          <a:p>
            <a:r>
              <a:rPr lang="el-GR" dirty="0" smtClean="0"/>
              <a:t>Το 2</a:t>
            </a:r>
            <a:r>
              <a:rPr lang="el-GR" baseline="30000" dirty="0" smtClean="0"/>
              <a:t>ο</a:t>
            </a:r>
            <a:r>
              <a:rPr lang="el-GR" dirty="0" smtClean="0"/>
              <a:t> από τα δίδυμα υποβάλλεται σε περισσότερους μαιευτικούς χειρισμούς, σε μεγαλύτερη περίοδο </a:t>
            </a:r>
            <a:r>
              <a:rPr lang="el-GR" dirty="0" err="1" smtClean="0"/>
              <a:t>υποξίας</a:t>
            </a:r>
            <a:r>
              <a:rPr lang="el-GR" dirty="0" smtClean="0"/>
              <a:t> &amp; σε μεγαλύτερο χρόνο επίδρασης της αναισθησίας,</a:t>
            </a:r>
          </a:p>
          <a:p>
            <a:endParaRPr lang="el-GR" dirty="0" smtClean="0"/>
          </a:p>
          <a:p>
            <a:r>
              <a:rPr lang="el-GR" dirty="0" smtClean="0"/>
              <a:t>Έχει μεγαλύτερο κίνδυνο εμφάνισης συνδρόμου αναπνευστικής δυσχέρειας</a:t>
            </a:r>
          </a:p>
          <a:p>
            <a:endParaRPr lang="el-GR" dirty="0" smtClean="0"/>
          </a:p>
          <a:p>
            <a:r>
              <a:rPr lang="el-GR" dirty="0" smtClean="0"/>
              <a:t>Έχει μεγαλύτερο κίνδυνο εμφάνισης εγκεφαλικής αιμορραγίας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83264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932040" y="2276872"/>
            <a:ext cx="3812645" cy="2429934"/>
          </a:xfrm>
        </p:spPr>
        <p:txBody>
          <a:bodyPr/>
          <a:lstStyle/>
          <a:p>
            <a:endParaRPr lang="el-GR" dirty="0"/>
          </a:p>
        </p:txBody>
      </p:sp>
      <p:pic>
        <p:nvPicPr>
          <p:cNvPr id="5" name="Θέση εικόνας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636" b="13636"/>
          <a:stretch>
            <a:fillRect/>
          </a:stretch>
        </p:blipFill>
        <p:spPr/>
      </p:pic>
      <p:sp>
        <p:nvSpPr>
          <p:cNvPr id="3" name="Θέση κειμένου 2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2400" b="1" dirty="0" smtClean="0"/>
              <a:t>ΕΥΧΑΡΙΣΤΩ  ΠΟΛΥ</a:t>
            </a:r>
            <a:endParaRPr lang="el-GR" sz="24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3573016"/>
            <a:ext cx="3888432" cy="259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52792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ΠΡΟΩΡΟ ΝΕΟΓΝΟ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sz="quarter" idx="1"/>
          </p:nvPr>
        </p:nvSpPr>
        <p:spPr>
          <a:xfrm>
            <a:off x="872067" y="2132856"/>
            <a:ext cx="7408333" cy="3993307"/>
          </a:xfrm>
        </p:spPr>
        <p:txBody>
          <a:bodyPr>
            <a:normAutofit/>
          </a:bodyPr>
          <a:lstStyle/>
          <a:p>
            <a:endParaRPr lang="el-GR" dirty="0" smtClean="0"/>
          </a:p>
          <a:p>
            <a:r>
              <a:rPr lang="el-GR" dirty="0" smtClean="0"/>
              <a:t>Οριακή προωρότητα:  36-37 εβδ.</a:t>
            </a:r>
          </a:p>
          <a:p>
            <a:endParaRPr lang="el-GR" dirty="0" smtClean="0"/>
          </a:p>
          <a:p>
            <a:r>
              <a:rPr lang="el-GR" dirty="0" smtClean="0"/>
              <a:t>Μετρίου βαθμού προωρότητα: 31-36 εβδ.</a:t>
            </a:r>
          </a:p>
          <a:p>
            <a:endParaRPr lang="el-GR" dirty="0" smtClean="0"/>
          </a:p>
          <a:p>
            <a:r>
              <a:rPr lang="el-GR" dirty="0" smtClean="0"/>
              <a:t>Εξαιρετικού βαθμού προωρότητα: 24-30 εβδ.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34061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534400" cy="758952"/>
          </a:xfrm>
        </p:spPr>
        <p:txBody>
          <a:bodyPr>
            <a:noAutofit/>
          </a:bodyPr>
          <a:lstStyle/>
          <a:p>
            <a:r>
              <a:rPr lang="el-GR" sz="3200" dirty="0"/>
              <a:t>ΠΡΟΔΙΑΘΕΣΙΚΟΙ ΠΑΡΑΓΟΝΤΕΣ ΠΡΟΩΡΟΥ ΤΟΚΕΤΟΥ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676655" y="1484784"/>
            <a:ext cx="3822192" cy="4896544"/>
          </a:xfrm>
        </p:spPr>
        <p:txBody>
          <a:bodyPr>
            <a:normAutofit fontScale="92500" lnSpcReduction="20000"/>
          </a:bodyPr>
          <a:lstStyle/>
          <a:p>
            <a:pPr lvl="0">
              <a:buClr>
                <a:srgbClr val="31B6FD"/>
              </a:buClr>
            </a:pPr>
            <a:r>
              <a:rPr lang="el-GR" b="1" dirty="0">
                <a:solidFill>
                  <a:srgbClr val="073E87"/>
                </a:solidFill>
              </a:rPr>
              <a:t>Γενικά χαρακτηριστικά μητέρας</a:t>
            </a:r>
            <a:r>
              <a:rPr lang="el-GR" dirty="0">
                <a:solidFill>
                  <a:srgbClr val="073E87"/>
                </a:solidFill>
              </a:rPr>
              <a:t>: </a:t>
            </a:r>
          </a:p>
          <a:p>
            <a:pPr lvl="1">
              <a:buClr>
                <a:srgbClr val="31B6FD"/>
              </a:buClr>
            </a:pPr>
            <a:r>
              <a:rPr lang="el-GR" dirty="0">
                <a:solidFill>
                  <a:srgbClr val="073E87"/>
                </a:solidFill>
              </a:rPr>
              <a:t>Ηλικία &lt;20 </a:t>
            </a:r>
            <a:r>
              <a:rPr lang="el-GR" dirty="0" smtClean="0">
                <a:solidFill>
                  <a:srgbClr val="073E87"/>
                </a:solidFill>
              </a:rPr>
              <a:t>ή </a:t>
            </a:r>
            <a:r>
              <a:rPr lang="el-GR" dirty="0">
                <a:solidFill>
                  <a:srgbClr val="073E87"/>
                </a:solidFill>
              </a:rPr>
              <a:t>&gt;40 </a:t>
            </a:r>
            <a:r>
              <a:rPr lang="el-GR" dirty="0" smtClean="0">
                <a:solidFill>
                  <a:srgbClr val="073E87"/>
                </a:solidFill>
              </a:rPr>
              <a:t>ετών</a:t>
            </a:r>
          </a:p>
          <a:p>
            <a:pPr lvl="1">
              <a:buClr>
                <a:srgbClr val="31B6FD"/>
              </a:buClr>
            </a:pPr>
            <a:r>
              <a:rPr lang="el-GR" dirty="0" smtClean="0">
                <a:solidFill>
                  <a:srgbClr val="073E87"/>
                </a:solidFill>
              </a:rPr>
              <a:t>Κοινωνικοοικονομικό επίπεδο</a:t>
            </a:r>
          </a:p>
          <a:p>
            <a:pPr lvl="1">
              <a:buClr>
                <a:srgbClr val="31B6FD"/>
              </a:buClr>
            </a:pPr>
            <a:r>
              <a:rPr lang="el-GR" dirty="0" smtClean="0">
                <a:solidFill>
                  <a:srgbClr val="073E87"/>
                </a:solidFill>
              </a:rPr>
              <a:t>Υπερβολική εργασία</a:t>
            </a:r>
          </a:p>
          <a:p>
            <a:pPr lvl="1">
              <a:buClr>
                <a:srgbClr val="31B6FD"/>
              </a:buClr>
            </a:pPr>
            <a:r>
              <a:rPr lang="el-GR" dirty="0" smtClean="0">
                <a:solidFill>
                  <a:srgbClr val="073E87"/>
                </a:solidFill>
              </a:rPr>
              <a:t>Κακή διατροφή</a:t>
            </a:r>
          </a:p>
          <a:p>
            <a:pPr lvl="1">
              <a:buClr>
                <a:srgbClr val="31B6FD"/>
              </a:buClr>
            </a:pPr>
            <a:r>
              <a:rPr lang="el-GR" dirty="0" smtClean="0">
                <a:solidFill>
                  <a:srgbClr val="073E87"/>
                </a:solidFill>
              </a:rPr>
              <a:t>Χαμηλό ανάστημα</a:t>
            </a:r>
          </a:p>
          <a:p>
            <a:pPr lvl="1">
              <a:buClr>
                <a:srgbClr val="31B6FD"/>
              </a:buClr>
            </a:pPr>
            <a:r>
              <a:rPr lang="el-GR" dirty="0" smtClean="0">
                <a:solidFill>
                  <a:srgbClr val="073E87"/>
                </a:solidFill>
              </a:rPr>
              <a:t>Εφηβεία </a:t>
            </a:r>
            <a:endParaRPr lang="el-GR" dirty="0">
              <a:solidFill>
                <a:srgbClr val="073E87"/>
              </a:solidFill>
            </a:endParaRPr>
          </a:p>
          <a:p>
            <a:pPr lvl="0">
              <a:buClr>
                <a:srgbClr val="31B6FD"/>
              </a:buClr>
            </a:pPr>
            <a:r>
              <a:rPr lang="el-GR" b="1" dirty="0" smtClean="0">
                <a:solidFill>
                  <a:srgbClr val="073E87"/>
                </a:solidFill>
              </a:rPr>
              <a:t>Πρόωρη </a:t>
            </a:r>
            <a:r>
              <a:rPr lang="el-GR" b="1" dirty="0">
                <a:solidFill>
                  <a:srgbClr val="073E87"/>
                </a:solidFill>
              </a:rPr>
              <a:t>ρήξη </a:t>
            </a:r>
            <a:r>
              <a:rPr lang="el-GR" b="1" dirty="0" smtClean="0">
                <a:solidFill>
                  <a:srgbClr val="073E87"/>
                </a:solidFill>
              </a:rPr>
              <a:t>υμένων</a:t>
            </a:r>
          </a:p>
          <a:p>
            <a:pPr lvl="1">
              <a:buClr>
                <a:srgbClr val="31B6FD"/>
              </a:buClr>
            </a:pPr>
            <a:r>
              <a:rPr lang="el-GR" dirty="0" smtClean="0">
                <a:solidFill>
                  <a:srgbClr val="073E87"/>
                </a:solidFill>
              </a:rPr>
              <a:t>15-45% πρόωρων τοκετών</a:t>
            </a:r>
          </a:p>
          <a:p>
            <a:pPr lvl="1">
              <a:buClr>
                <a:srgbClr val="31B6FD"/>
              </a:buClr>
            </a:pPr>
            <a:r>
              <a:rPr lang="el-GR" dirty="0" smtClean="0">
                <a:solidFill>
                  <a:srgbClr val="073E87"/>
                </a:solidFill>
              </a:rPr>
              <a:t>Λοίμωξη σημαντικός προδιαθεσικός παράγοντας</a:t>
            </a:r>
            <a:endParaRPr lang="el-GR" dirty="0">
              <a:solidFill>
                <a:srgbClr val="073E87"/>
              </a:solidFill>
            </a:endParaRPr>
          </a:p>
          <a:p>
            <a:endParaRPr lang="el-GR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5152" y="1556792"/>
            <a:ext cx="3822192" cy="4569688"/>
          </a:xfrm>
        </p:spPr>
        <p:txBody>
          <a:bodyPr>
            <a:normAutofit fontScale="92500" lnSpcReduction="20000"/>
          </a:bodyPr>
          <a:lstStyle/>
          <a:p>
            <a:pPr lvl="0">
              <a:buClr>
                <a:srgbClr val="31B6FD"/>
              </a:buClr>
            </a:pPr>
            <a:r>
              <a:rPr lang="el-GR" b="1" dirty="0">
                <a:solidFill>
                  <a:srgbClr val="073E87"/>
                </a:solidFill>
              </a:rPr>
              <a:t>Διάταση μήτρας</a:t>
            </a:r>
            <a:r>
              <a:rPr lang="el-GR" b="1" dirty="0" smtClean="0">
                <a:solidFill>
                  <a:srgbClr val="073E87"/>
                </a:solidFill>
              </a:rPr>
              <a:t>:</a:t>
            </a:r>
          </a:p>
          <a:p>
            <a:pPr lvl="1">
              <a:buClr>
                <a:srgbClr val="31B6FD"/>
              </a:buClr>
            </a:pPr>
            <a:r>
              <a:rPr lang="el-GR" dirty="0" smtClean="0">
                <a:solidFill>
                  <a:srgbClr val="073E87"/>
                </a:solidFill>
              </a:rPr>
              <a:t>Πολύδυμη κύηση</a:t>
            </a:r>
          </a:p>
          <a:p>
            <a:pPr lvl="1">
              <a:buClr>
                <a:srgbClr val="31B6FD"/>
              </a:buClr>
            </a:pPr>
            <a:r>
              <a:rPr lang="el-GR" dirty="0" err="1" smtClean="0">
                <a:solidFill>
                  <a:srgbClr val="073E87"/>
                </a:solidFill>
              </a:rPr>
              <a:t>Πολυυδράμνιο</a:t>
            </a:r>
            <a:r>
              <a:rPr lang="el-GR" dirty="0" smtClean="0">
                <a:solidFill>
                  <a:srgbClr val="073E87"/>
                </a:solidFill>
              </a:rPr>
              <a:t> ή</a:t>
            </a:r>
          </a:p>
          <a:p>
            <a:pPr lvl="1">
              <a:buClr>
                <a:srgbClr val="31B6FD"/>
              </a:buClr>
            </a:pPr>
            <a:r>
              <a:rPr lang="el-GR" dirty="0" err="1" smtClean="0">
                <a:solidFill>
                  <a:srgbClr val="073E87"/>
                </a:solidFill>
              </a:rPr>
              <a:t>Ίνωση</a:t>
            </a:r>
            <a:r>
              <a:rPr lang="el-GR" dirty="0" smtClean="0">
                <a:solidFill>
                  <a:srgbClr val="073E87"/>
                </a:solidFill>
              </a:rPr>
              <a:t> μήτρας</a:t>
            </a:r>
            <a:endParaRPr lang="el-GR" dirty="0">
              <a:solidFill>
                <a:srgbClr val="073E87"/>
              </a:solidFill>
            </a:endParaRPr>
          </a:p>
          <a:p>
            <a:pPr lvl="0">
              <a:buClr>
                <a:srgbClr val="31B6FD"/>
              </a:buClr>
            </a:pPr>
            <a:r>
              <a:rPr lang="el-GR" b="1" dirty="0">
                <a:solidFill>
                  <a:srgbClr val="073E87"/>
                </a:solidFill>
              </a:rPr>
              <a:t>Ανωμαλίες μήτρας &amp; τραχήλου</a:t>
            </a:r>
          </a:p>
          <a:p>
            <a:pPr lvl="0">
              <a:buClr>
                <a:srgbClr val="31B6FD"/>
              </a:buClr>
            </a:pPr>
            <a:r>
              <a:rPr lang="el-GR" b="1" dirty="0">
                <a:solidFill>
                  <a:srgbClr val="073E87"/>
                </a:solidFill>
              </a:rPr>
              <a:t>Λοίμωξη μητέρας</a:t>
            </a:r>
          </a:p>
          <a:p>
            <a:pPr lvl="0">
              <a:buClr>
                <a:srgbClr val="31B6FD"/>
              </a:buClr>
            </a:pPr>
            <a:r>
              <a:rPr lang="el-GR" b="1" dirty="0">
                <a:solidFill>
                  <a:srgbClr val="073E87"/>
                </a:solidFill>
              </a:rPr>
              <a:t>Κάπνισμα</a:t>
            </a:r>
          </a:p>
          <a:p>
            <a:pPr lvl="0">
              <a:buClr>
                <a:srgbClr val="31B6FD"/>
              </a:buClr>
            </a:pPr>
            <a:r>
              <a:rPr lang="el-GR" b="1" dirty="0">
                <a:solidFill>
                  <a:srgbClr val="073E87"/>
                </a:solidFill>
              </a:rPr>
              <a:t>Χρήση ναρκωτικών ουσιών</a:t>
            </a:r>
          </a:p>
          <a:p>
            <a:pPr lvl="0">
              <a:buClr>
                <a:srgbClr val="31B6FD"/>
              </a:buClr>
            </a:pPr>
            <a:r>
              <a:rPr lang="el-GR" b="1" dirty="0">
                <a:solidFill>
                  <a:srgbClr val="073E87"/>
                </a:solidFill>
              </a:rPr>
              <a:t>Νοσήματα μητέρας</a:t>
            </a:r>
          </a:p>
          <a:p>
            <a:endParaRPr lang="el-GR" dirty="0"/>
          </a:p>
        </p:txBody>
      </p:sp>
      <p:sp>
        <p:nvSpPr>
          <p:cNvPr id="5" name="Βέλος προς τα κάτω 4"/>
          <p:cNvSpPr/>
          <p:nvPr/>
        </p:nvSpPr>
        <p:spPr>
          <a:xfrm>
            <a:off x="1259632" y="2744924"/>
            <a:ext cx="72008" cy="216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846707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Οριακά πρόωρο νεογνό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sz="quarter" idx="1"/>
          </p:nvPr>
        </p:nvSpPr>
        <p:spPr>
          <a:xfrm>
            <a:off x="872067" y="1844824"/>
            <a:ext cx="7408333" cy="4281339"/>
          </a:xfrm>
        </p:spPr>
        <p:txBody>
          <a:bodyPr>
            <a:normAutofit/>
          </a:bodyPr>
          <a:lstStyle/>
          <a:p>
            <a:r>
              <a:rPr lang="el-GR" dirty="0" smtClean="0"/>
              <a:t>16% συνόλου γεννήσεων</a:t>
            </a:r>
          </a:p>
          <a:p>
            <a:r>
              <a:rPr lang="el-GR" dirty="0" smtClean="0"/>
              <a:t>ΗΚ: 36-37 εβδ. &amp;  ΒΣ: 2500-3250</a:t>
            </a:r>
            <a:r>
              <a:rPr lang="en-US" dirty="0" smtClean="0"/>
              <a:t>gr</a:t>
            </a:r>
            <a:endParaRPr lang="el-GR" dirty="0" smtClean="0"/>
          </a:p>
          <a:p>
            <a:r>
              <a:rPr lang="el-GR" dirty="0" smtClean="0"/>
              <a:t>Φυσιολογικά </a:t>
            </a:r>
            <a:r>
              <a:rPr lang="el-GR" dirty="0" smtClean="0">
                <a:sym typeface="Wingdings" panose="05000000000000000000" pitchFamily="2" charset="2"/>
              </a:rPr>
              <a:t> δεν απαιτούν νοσηλεία</a:t>
            </a:r>
          </a:p>
          <a:p>
            <a:r>
              <a:rPr lang="el-GR" dirty="0" smtClean="0">
                <a:sym typeface="Wingdings" panose="05000000000000000000" pitchFamily="2" charset="2"/>
              </a:rPr>
              <a:t>Τυχόν προβλήματα:</a:t>
            </a:r>
          </a:p>
          <a:p>
            <a:pPr lvl="1"/>
            <a:r>
              <a:rPr lang="el-GR" dirty="0" smtClean="0">
                <a:sym typeface="Wingdings" panose="05000000000000000000" pitchFamily="2" charset="2"/>
              </a:rPr>
              <a:t>Διαταραχές θερμορύθμισης (ιδίως χειμερινούς μήνες)</a:t>
            </a:r>
          </a:p>
          <a:p>
            <a:pPr lvl="1"/>
            <a:r>
              <a:rPr lang="el-GR" dirty="0" smtClean="0">
                <a:sym typeface="Wingdings" panose="05000000000000000000" pitchFamily="2" charset="2"/>
              </a:rPr>
              <a:t>Δυσκολία σίτισης (ιδίως μετά 2</a:t>
            </a:r>
            <a:r>
              <a:rPr lang="el-GR" baseline="30000" dirty="0" smtClean="0">
                <a:sym typeface="Wingdings" panose="05000000000000000000" pitchFamily="2" charset="2"/>
              </a:rPr>
              <a:t>η</a:t>
            </a:r>
            <a:r>
              <a:rPr lang="el-GR" dirty="0" smtClean="0">
                <a:sym typeface="Wingdings" panose="05000000000000000000" pitchFamily="2" charset="2"/>
              </a:rPr>
              <a:t>-3</a:t>
            </a:r>
            <a:r>
              <a:rPr lang="el-GR" baseline="30000" dirty="0" smtClean="0">
                <a:sym typeface="Wingdings" panose="05000000000000000000" pitchFamily="2" charset="2"/>
              </a:rPr>
              <a:t>η</a:t>
            </a:r>
            <a:r>
              <a:rPr lang="el-GR" dirty="0" smtClean="0">
                <a:sym typeface="Wingdings" panose="05000000000000000000" pitchFamily="2" charset="2"/>
              </a:rPr>
              <a:t> μέρα)</a:t>
            </a:r>
          </a:p>
          <a:p>
            <a:pPr lvl="1"/>
            <a:r>
              <a:rPr lang="el-GR" dirty="0" smtClean="0">
                <a:sym typeface="Wingdings" panose="05000000000000000000" pitchFamily="2" charset="2"/>
              </a:rPr>
              <a:t>Ίκτερο (διαρκεί  περισσότερο συγκριτικά με τελειόμηνα)</a:t>
            </a:r>
          </a:p>
          <a:p>
            <a:pPr lvl="1"/>
            <a:r>
              <a:rPr lang="el-GR" dirty="0" smtClean="0">
                <a:sym typeface="Wingdings" panose="05000000000000000000" pitchFamily="2" charset="2"/>
              </a:rPr>
              <a:t>ΣΑΔ  1</a:t>
            </a:r>
            <a:r>
              <a:rPr lang="el-GR" baseline="30000" dirty="0" smtClean="0">
                <a:sym typeface="Wingdings" panose="05000000000000000000" pitchFamily="2" charset="2"/>
              </a:rPr>
              <a:t>ο</a:t>
            </a:r>
            <a:r>
              <a:rPr lang="el-GR" dirty="0" smtClean="0">
                <a:sym typeface="Wingdings" panose="05000000000000000000" pitchFamily="2" charset="2"/>
              </a:rPr>
              <a:t> δωδεκάωρο ζωής  απαιτείται παρακολούθηση</a:t>
            </a:r>
          </a:p>
          <a:p>
            <a:pPr lvl="1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38685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Μετρίου βαθμού πρόωρο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sz="quarter" idx="1"/>
          </p:nvPr>
        </p:nvSpPr>
        <p:spPr>
          <a:xfrm>
            <a:off x="872067" y="2132856"/>
            <a:ext cx="7408333" cy="3993307"/>
          </a:xfrm>
        </p:spPr>
        <p:txBody>
          <a:bodyPr>
            <a:normAutofit lnSpcReduction="10000"/>
          </a:bodyPr>
          <a:lstStyle/>
          <a:p>
            <a:r>
              <a:rPr lang="el-GR" dirty="0" smtClean="0"/>
              <a:t>31-36 εβδ.</a:t>
            </a:r>
          </a:p>
          <a:p>
            <a:endParaRPr lang="el-GR" dirty="0" smtClean="0"/>
          </a:p>
          <a:p>
            <a:r>
              <a:rPr lang="el-GR" dirty="0" smtClean="0"/>
              <a:t>6-7% συνόλου γεννήσεων</a:t>
            </a:r>
          </a:p>
          <a:p>
            <a:endParaRPr lang="el-GR" dirty="0" smtClean="0"/>
          </a:p>
          <a:p>
            <a:r>
              <a:rPr lang="el-GR" dirty="0" smtClean="0"/>
              <a:t>ΒΣ: 1500-2500</a:t>
            </a:r>
            <a:r>
              <a:rPr lang="en-US" dirty="0" smtClean="0"/>
              <a:t>gr</a:t>
            </a:r>
            <a:endParaRPr lang="el-GR" dirty="0" smtClean="0"/>
          </a:p>
          <a:p>
            <a:endParaRPr lang="el-GR" dirty="0" smtClean="0"/>
          </a:p>
          <a:p>
            <a:r>
              <a:rPr lang="el-GR" dirty="0" smtClean="0"/>
              <a:t>Προβλήματα οφείλονται :</a:t>
            </a:r>
          </a:p>
          <a:p>
            <a:pPr lvl="1"/>
            <a:r>
              <a:rPr lang="el-GR" dirty="0" smtClean="0"/>
              <a:t>Ανατομική &amp;</a:t>
            </a:r>
          </a:p>
          <a:p>
            <a:pPr lvl="1"/>
            <a:r>
              <a:rPr lang="el-GR" dirty="0" smtClean="0"/>
              <a:t>Λειτουργική ανωριμότητα διαφόρων συστημάτων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20828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ημοτικός">
  <a:themeElements>
    <a:clrScheme name="Δημοτικός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Δημοτικός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Δημοτικός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3019</TotalTime>
  <Words>2716</Words>
  <Application>Microsoft Office PowerPoint</Application>
  <PresentationFormat>Προβολή στην οθόνη (4:3)</PresentationFormat>
  <Paragraphs>438</Paragraphs>
  <Slides>53</Slides>
  <Notes>2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53</vt:i4>
      </vt:variant>
    </vt:vector>
  </HeadingPairs>
  <TitlesOfParts>
    <vt:vector size="54" baseType="lpstr">
      <vt:lpstr>Δημοτικός</vt:lpstr>
      <vt:lpstr>ΠΡΟΩΡΑ ΝΕΟΓΝΑ</vt:lpstr>
      <vt:lpstr>ΓΕΝΙΚΕΣ ΕΝΝΟΙΕΣ</vt:lpstr>
      <vt:lpstr>ΓΕΝΙΚΕΣ ΕΝΝΟΙΕΣ</vt:lpstr>
      <vt:lpstr>ΓΕΝΙΚΕΣ ΕΝΝΟΙΕΣ</vt:lpstr>
      <vt:lpstr>ΚΑΤΑΤΑΞΗ ΝΕΟΓΝΩΝ</vt:lpstr>
      <vt:lpstr>ΠΡΟΩΡΟ ΝΕΟΓΝΟ</vt:lpstr>
      <vt:lpstr>ΠΡΟΔΙΑΘΕΣΙΚΟΙ ΠΑΡΑΓΟΝΤΕΣ ΠΡΟΩΡΟΥ ΤΟΚΕΤΟΥ</vt:lpstr>
      <vt:lpstr>Οριακά πρόωρο νεογνό</vt:lpstr>
      <vt:lpstr>Μετρίου βαθμού πρόωρο</vt:lpstr>
      <vt:lpstr>Συχνότερα προβλήματα προώρων</vt:lpstr>
      <vt:lpstr>Χρόνια προβλήματα προώρων νεογνών</vt:lpstr>
      <vt:lpstr>Οξέα Προβλήματα πρόωρου νεογνού (1)</vt:lpstr>
      <vt:lpstr>Προβλήματα πρόωρου νεογνού Εγκεφαλική αιμορραγία (2)</vt:lpstr>
      <vt:lpstr>Προβλήματα πρόωρου νεογνού (3)</vt:lpstr>
      <vt:lpstr>Προβλήματα πρόωρου νεογνού (4)</vt:lpstr>
      <vt:lpstr>Προβλήματα πρόωρου νεογνού (5) Σύνδρομο αναπνευστικής δυσχέρειας τύπου 1</vt:lpstr>
      <vt:lpstr>Προβλήματα πρόωρου νεογνού (5) Σύνδρομο αναπνευστικής δυσχέρειας τύπου 1</vt:lpstr>
      <vt:lpstr>Προβλήματα πρόωρου νεογνού (6) Σύνδρομο αναπνευστικής δυσχέρειας τύπου 1</vt:lpstr>
      <vt:lpstr>Επιφανειοδραστικός παράγοντας</vt:lpstr>
      <vt:lpstr>Επιφανειοδραστικός παράγοντας</vt:lpstr>
      <vt:lpstr>Οι φυσιολογικές του λειτουργίες</vt:lpstr>
      <vt:lpstr>Προωρότητα   ελάττωση του επιφανειοδραστικού παράγοντα </vt:lpstr>
      <vt:lpstr>Κλινική εικόνα (1)</vt:lpstr>
      <vt:lpstr>Κλινική εικόνα (2)</vt:lpstr>
      <vt:lpstr>Ακτινολογικά ευρήματα</vt:lpstr>
      <vt:lpstr>ΣΑΔ</vt:lpstr>
      <vt:lpstr>Διαφορική διάγνωση</vt:lpstr>
      <vt:lpstr>Πρόληψη </vt:lpstr>
      <vt:lpstr>Θεραπεία </vt:lpstr>
      <vt:lpstr>Επιπλοκές </vt:lpstr>
      <vt:lpstr>Προβλήματα πρόωρου ενογνού</vt:lpstr>
      <vt:lpstr>ΠΡΟΩΡΑ ΝΕΟΓΝΑ</vt:lpstr>
      <vt:lpstr>Αντιμετώπιση προβλημάτων πρόωρου νεογνού</vt:lpstr>
      <vt:lpstr>Αντιμετώπιση προβλημάτων πρόωρου νεογνού</vt:lpstr>
      <vt:lpstr>Αντιμετώπιση προβλημάτων πρόωρου νεογνού</vt:lpstr>
      <vt:lpstr>ΝΕΟΓΝΑ ΔΙΑΒΗΤΙΚΩΝ ΜΗΤΕΡΩΝ  </vt:lpstr>
      <vt:lpstr>Παρουσίαση του PowerPoint</vt:lpstr>
      <vt:lpstr>Ενδομήτρια καθυστέρηση της αύξησης </vt:lpstr>
      <vt:lpstr>Ενδομήτρια καθυστέρηση της αύξησης </vt:lpstr>
      <vt:lpstr>Ενδομήτρια καθυστέρηση της αύξησης </vt:lpstr>
      <vt:lpstr>Αίτια ενδομήτριας καθυστέρησης της αύξησης Μητρικοί παράγοντες;</vt:lpstr>
      <vt:lpstr>Αίτια ενδομήτριας καθυστέρησης της αύξησης</vt:lpstr>
      <vt:lpstr>Αίτια ενδομήτριας καθυστέρησης της αύξησης</vt:lpstr>
      <vt:lpstr>Προβλήματα νεογνού με ενδομήτρια καθυστέρηση της αύξησης</vt:lpstr>
      <vt:lpstr>Παρακολούθηση ενδομήτριας καθυστέρησης της αύξησης</vt:lpstr>
      <vt:lpstr>Πρόγνωση του ελλιποβαρούς νεογνού</vt:lpstr>
      <vt:lpstr>Παρουσίαση του PowerPoint</vt:lpstr>
      <vt:lpstr>Πολύδυμη κύηση</vt:lpstr>
      <vt:lpstr>Προβλήματα δίδυμης κύησης</vt:lpstr>
      <vt:lpstr>Προβλήματα δίδυμης κύησης</vt:lpstr>
      <vt:lpstr>Προβλήματα δίδυμης κύησης</vt:lpstr>
      <vt:lpstr>Προβλήματα δίδυμης κύησης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ΠΡΟΩΡΑ ΝΕΟΓΝΑ</dc:title>
  <dc:creator>Christina</dc:creator>
  <cp:lastModifiedBy>user</cp:lastModifiedBy>
  <cp:revision>44</cp:revision>
  <dcterms:created xsi:type="dcterms:W3CDTF">2016-11-17T17:45:31Z</dcterms:created>
  <dcterms:modified xsi:type="dcterms:W3CDTF">2020-03-24T08:07:13Z</dcterms:modified>
</cp:coreProperties>
</file>