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9" r:id="rId5"/>
    <p:sldId id="261" r:id="rId6"/>
    <p:sldId id="258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20/3/2023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20/3/2023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20/3/2023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20/3/2023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20/3/2023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20/3/2023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20/3/2023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5576" y="836712"/>
            <a:ext cx="7772400" cy="1780108"/>
          </a:xfrm>
        </p:spPr>
        <p:txBody>
          <a:bodyPr/>
          <a:lstStyle/>
          <a:p>
            <a:r>
              <a:rPr lang="el-GR" dirty="0" smtClean="0"/>
              <a:t>ΧΟΡΗΓΗΣΗ ΦΑΡΜΑΚΩΝ ΜΕΝΝ</a:t>
            </a:r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3419872" y="3450565"/>
            <a:ext cx="27363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dirty="0"/>
              <a:t>ΝΑΝΟΥ </a:t>
            </a:r>
            <a:r>
              <a:rPr lang="el-GR" dirty="0" smtClean="0"/>
              <a:t>ΧΡΙΣΤΙΝΑ</a:t>
            </a:r>
          </a:p>
          <a:p>
            <a:pPr algn="ctr"/>
            <a:r>
              <a:rPr lang="el-GR" dirty="0" smtClean="0"/>
              <a:t>ΕΠΙΚΟΥΡΗ ΚΑΘΗΓΗΤΡΙΑ</a:t>
            </a:r>
          </a:p>
          <a:p>
            <a:pPr algn="ctr"/>
            <a:r>
              <a:rPr lang="el-GR" dirty="0" smtClean="0"/>
              <a:t>ΤΜΗΜΑ ΜΑΙΕΥΤΙΚΗΣ</a:t>
            </a:r>
          </a:p>
          <a:p>
            <a:pPr algn="ctr"/>
            <a:r>
              <a:rPr lang="el-GR" dirty="0" smtClean="0"/>
              <a:t>ΠΑΔΑ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53869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/>
          <a:lstStyle/>
          <a:p>
            <a:pPr marL="0" indent="0">
              <a:buNone/>
            </a:pPr>
            <a:r>
              <a:rPr lang="el-GR" dirty="0" smtClean="0"/>
              <a:t>ΔΕΔΟΜΕΝΑ:</a:t>
            </a:r>
            <a:endParaRPr lang="en-US" dirty="0" smtClean="0"/>
          </a:p>
          <a:p>
            <a:r>
              <a:rPr lang="en-US" dirty="0" err="1" smtClean="0"/>
              <a:t>Ampicilline</a:t>
            </a:r>
            <a:r>
              <a:rPr lang="en-US" dirty="0" smtClean="0"/>
              <a:t> 1gr (flacon </a:t>
            </a:r>
            <a:r>
              <a:rPr lang="el-GR" dirty="0" smtClean="0"/>
              <a:t>αδιάλυτο)</a:t>
            </a:r>
            <a:endParaRPr lang="en-US" dirty="0" smtClean="0"/>
          </a:p>
          <a:p>
            <a:r>
              <a:rPr lang="el-GR" dirty="0" smtClean="0"/>
              <a:t>Διαλύτης </a:t>
            </a:r>
            <a:r>
              <a:rPr lang="el-GR" dirty="0" smtClean="0">
                <a:sym typeface="Wingdings" panose="05000000000000000000" pitchFamily="2" charset="2"/>
              </a:rPr>
              <a:t> 5</a:t>
            </a:r>
            <a:r>
              <a:rPr lang="en-US" dirty="0" smtClean="0">
                <a:sym typeface="Wingdings" panose="05000000000000000000" pitchFamily="2" charset="2"/>
              </a:rPr>
              <a:t>ml</a:t>
            </a:r>
            <a:r>
              <a:rPr lang="el-GR" dirty="0" smtClean="0">
                <a:sym typeface="Wingdings" panose="05000000000000000000" pitchFamily="2" charset="2"/>
              </a:rPr>
              <a:t>  </a:t>
            </a:r>
          </a:p>
          <a:p>
            <a:pPr lvl="4"/>
            <a:r>
              <a:rPr lang="el-GR" dirty="0" err="1" smtClean="0">
                <a:sym typeface="Wingdings" panose="05000000000000000000" pitchFamily="2" charset="2"/>
              </a:rPr>
              <a:t>Απεσταγμένο</a:t>
            </a:r>
            <a:r>
              <a:rPr lang="el-GR" dirty="0" smtClean="0">
                <a:sym typeface="Wingdings" panose="05000000000000000000" pitchFamily="2" charset="2"/>
              </a:rPr>
              <a:t> νερό ή </a:t>
            </a:r>
          </a:p>
          <a:p>
            <a:pPr lvl="4"/>
            <a:r>
              <a:rPr lang="el-GR" dirty="0" smtClean="0">
                <a:sym typeface="Wingdings" panose="05000000000000000000" pitchFamily="2" charset="2"/>
              </a:rPr>
              <a:t>Φυσιολογικός ορός</a:t>
            </a:r>
            <a:endParaRPr lang="el-GR" dirty="0" smtClean="0"/>
          </a:p>
          <a:p>
            <a:r>
              <a:rPr lang="el-GR" dirty="0" smtClean="0"/>
              <a:t>ΛΥΣΗ</a:t>
            </a:r>
            <a:r>
              <a:rPr lang="en-US" dirty="0" smtClean="0"/>
              <a:t>: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1000</a:t>
            </a:r>
            <a:r>
              <a:rPr lang="en-US" dirty="0" smtClean="0"/>
              <a:t>mg	5ml</a:t>
            </a:r>
          </a:p>
          <a:p>
            <a:pPr marL="0" indent="0">
              <a:buNone/>
            </a:pPr>
            <a:r>
              <a:rPr lang="en-US" u="sng" dirty="0" smtClean="0"/>
              <a:t>110mg	  	 X;__</a:t>
            </a:r>
          </a:p>
          <a:p>
            <a:pPr marL="0" indent="0">
              <a:buNone/>
            </a:pPr>
            <a:r>
              <a:rPr lang="en-US" dirty="0" smtClean="0"/>
              <a:t>X= 5ml    </a:t>
            </a:r>
            <a:r>
              <a:rPr lang="en-US" u="sng" dirty="0" smtClean="0"/>
              <a:t>110mg    </a:t>
            </a:r>
            <a:r>
              <a:rPr lang="en-US" dirty="0" smtClean="0"/>
              <a:t>=  </a:t>
            </a:r>
            <a:r>
              <a:rPr lang="en-US" u="sng" dirty="0" smtClean="0"/>
              <a:t>5x110</a:t>
            </a:r>
            <a:r>
              <a:rPr lang="en-US" dirty="0" smtClean="0"/>
              <a:t>   =   </a:t>
            </a:r>
            <a:r>
              <a:rPr lang="en-US" u="sng" dirty="0" smtClean="0"/>
              <a:t>550</a:t>
            </a:r>
            <a:r>
              <a:rPr lang="en-US" dirty="0" smtClean="0"/>
              <a:t>   =  </a:t>
            </a:r>
            <a:r>
              <a:rPr lang="en-US" b="1" dirty="0" smtClean="0">
                <a:solidFill>
                  <a:srgbClr val="C00000"/>
                </a:solidFill>
              </a:rPr>
              <a:t>X=0,55ml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1ooomg      1000        1000</a:t>
            </a:r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l-GR" baseline="30000" dirty="0" smtClean="0"/>
              <a:t>ο</a:t>
            </a:r>
            <a:r>
              <a:rPr lang="el-GR" dirty="0" smtClean="0"/>
              <a:t> </a:t>
            </a:r>
            <a:r>
              <a:rPr lang="en-US" dirty="0" smtClean="0"/>
              <a:t> </a:t>
            </a:r>
            <a:r>
              <a:rPr lang="el-GR" dirty="0" smtClean="0"/>
              <a:t>Ζητούμενο: </a:t>
            </a:r>
            <a:r>
              <a:rPr lang="en-US" dirty="0" err="1" smtClean="0"/>
              <a:t>Ampicilline</a:t>
            </a:r>
            <a:r>
              <a:rPr lang="en-US" dirty="0" smtClean="0"/>
              <a:t> 110mg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55348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l-GR" dirty="0" smtClean="0"/>
              <a:t>Να υπολογιστεί με δύο διαλύσεις:</a:t>
            </a:r>
          </a:p>
          <a:p>
            <a:pPr marL="0" indent="0">
              <a:buNone/>
            </a:pPr>
            <a:r>
              <a:rPr lang="el-GR" dirty="0" smtClean="0"/>
              <a:t>Α. 10</a:t>
            </a:r>
            <a:r>
              <a:rPr lang="en-US" dirty="0" smtClean="0"/>
              <a:t> ml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Β. 5</a:t>
            </a:r>
            <a:r>
              <a:rPr lang="en-US" dirty="0" smtClean="0"/>
              <a:t> ml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ΔΕΔΟΜΕΝΑ:</a:t>
            </a:r>
            <a:endParaRPr lang="en-US" dirty="0" smtClean="0"/>
          </a:p>
          <a:p>
            <a:r>
              <a:rPr lang="en-US" dirty="0" err="1" smtClean="0"/>
              <a:t>Claforan</a:t>
            </a:r>
            <a:r>
              <a:rPr lang="en-US" dirty="0" smtClean="0"/>
              <a:t> 1gr (flacon </a:t>
            </a:r>
            <a:r>
              <a:rPr lang="el-GR" dirty="0" smtClean="0"/>
              <a:t>αδιάλυτο)</a:t>
            </a:r>
            <a:endParaRPr lang="en-US" dirty="0" smtClean="0"/>
          </a:p>
          <a:p>
            <a:r>
              <a:rPr lang="el-GR" dirty="0" smtClean="0"/>
              <a:t>Διαλύτης </a:t>
            </a:r>
            <a:r>
              <a:rPr lang="el-GR" dirty="0" smtClean="0">
                <a:sym typeface="Wingdings" panose="05000000000000000000" pitchFamily="2" charset="2"/>
              </a:rPr>
              <a:t> </a:t>
            </a:r>
            <a:r>
              <a:rPr lang="en-US" dirty="0" smtClean="0">
                <a:sym typeface="Wingdings" panose="05000000000000000000" pitchFamily="2" charset="2"/>
              </a:rPr>
              <a:t>5 ml</a:t>
            </a:r>
            <a:r>
              <a:rPr lang="el-GR" dirty="0" smtClean="0">
                <a:sym typeface="Wingdings" panose="05000000000000000000" pitchFamily="2" charset="2"/>
              </a:rPr>
              <a:t>  </a:t>
            </a:r>
          </a:p>
          <a:p>
            <a:pPr lvl="4"/>
            <a:r>
              <a:rPr lang="el-GR" dirty="0" err="1" smtClean="0">
                <a:sym typeface="Wingdings" panose="05000000000000000000" pitchFamily="2" charset="2"/>
              </a:rPr>
              <a:t>Απεσταγμένο</a:t>
            </a:r>
            <a:r>
              <a:rPr lang="el-GR" dirty="0" smtClean="0">
                <a:sym typeface="Wingdings" panose="05000000000000000000" pitchFamily="2" charset="2"/>
              </a:rPr>
              <a:t> νερό ή </a:t>
            </a:r>
          </a:p>
          <a:p>
            <a:pPr lvl="4"/>
            <a:r>
              <a:rPr lang="el-GR" dirty="0" smtClean="0">
                <a:sym typeface="Wingdings" panose="05000000000000000000" pitchFamily="2" charset="2"/>
              </a:rPr>
              <a:t>Φυσιολογικός ορός</a:t>
            </a:r>
            <a:endParaRPr lang="el-GR" dirty="0" smtClean="0"/>
          </a:p>
          <a:p>
            <a:r>
              <a:rPr lang="el-GR" dirty="0" smtClean="0"/>
              <a:t>ΛΥΣΗ</a:t>
            </a:r>
            <a:r>
              <a:rPr lang="en-US" dirty="0" smtClean="0"/>
              <a:t>:</a:t>
            </a:r>
            <a:endParaRPr lang="el-GR" dirty="0" smtClean="0"/>
          </a:p>
          <a:p>
            <a:pPr marL="0" indent="0">
              <a:buNone/>
            </a:pPr>
            <a:r>
              <a:rPr lang="en-US" dirty="0" smtClean="0"/>
              <a:t>B.  </a:t>
            </a:r>
            <a:r>
              <a:rPr lang="el-GR" dirty="0" smtClean="0"/>
              <a:t>1000</a:t>
            </a:r>
            <a:r>
              <a:rPr lang="en-US" dirty="0" smtClean="0"/>
              <a:t>mg		5 ml</a:t>
            </a:r>
          </a:p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u="sng" dirty="0" smtClean="0"/>
              <a:t> 135mg	  	 X;__</a:t>
            </a:r>
          </a:p>
          <a:p>
            <a:pPr marL="0" indent="0">
              <a:buNone/>
            </a:pPr>
            <a:r>
              <a:rPr lang="en-US" dirty="0" smtClean="0"/>
              <a:t>X=  5 ml    </a:t>
            </a:r>
            <a:r>
              <a:rPr lang="en-US" u="sng" dirty="0" smtClean="0"/>
              <a:t>135mg    </a:t>
            </a:r>
            <a:r>
              <a:rPr lang="en-US" dirty="0" smtClean="0"/>
              <a:t>=  </a:t>
            </a:r>
            <a:r>
              <a:rPr lang="en-US" u="sng" dirty="0" smtClean="0"/>
              <a:t>5x135</a:t>
            </a:r>
            <a:r>
              <a:rPr lang="en-US" dirty="0" smtClean="0"/>
              <a:t>   =   </a:t>
            </a:r>
            <a:r>
              <a:rPr lang="en-US" u="sng" dirty="0" smtClean="0"/>
              <a:t>675</a:t>
            </a:r>
            <a:r>
              <a:rPr lang="en-US" dirty="0" smtClean="0"/>
              <a:t>   =  </a:t>
            </a:r>
            <a:r>
              <a:rPr lang="en-US" b="1" dirty="0" smtClean="0">
                <a:solidFill>
                  <a:srgbClr val="C00000"/>
                </a:solidFill>
              </a:rPr>
              <a:t>X=0,675ml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1ooomg      1000         1000</a:t>
            </a:r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</a:t>
            </a:r>
            <a:r>
              <a:rPr lang="el-GR" baseline="30000" dirty="0" smtClean="0"/>
              <a:t>ο</a:t>
            </a:r>
            <a:r>
              <a:rPr lang="el-GR" dirty="0" smtClean="0"/>
              <a:t> Ζητούμενο: </a:t>
            </a:r>
            <a:r>
              <a:rPr lang="en-US" dirty="0" err="1" smtClean="0"/>
              <a:t>Claforan</a:t>
            </a:r>
            <a:r>
              <a:rPr lang="en-US" dirty="0" smtClean="0"/>
              <a:t> 135mg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31044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l-GR" dirty="0" smtClean="0"/>
              <a:t>Να υπολογιστεί με δύο διαλύσεις:</a:t>
            </a:r>
          </a:p>
          <a:p>
            <a:pPr marL="0" indent="0">
              <a:buNone/>
            </a:pPr>
            <a:r>
              <a:rPr lang="el-GR" dirty="0" smtClean="0"/>
              <a:t>Α. 10</a:t>
            </a:r>
            <a:r>
              <a:rPr lang="en-US" dirty="0" smtClean="0"/>
              <a:t> ml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Β. 5</a:t>
            </a:r>
            <a:r>
              <a:rPr lang="en-US" dirty="0" smtClean="0"/>
              <a:t> ml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ΔΕΔΟΜΕΝΑ:</a:t>
            </a:r>
            <a:endParaRPr lang="en-US" dirty="0" smtClean="0"/>
          </a:p>
          <a:p>
            <a:r>
              <a:rPr lang="en-US" dirty="0" err="1" smtClean="0"/>
              <a:t>Claforan</a:t>
            </a:r>
            <a:r>
              <a:rPr lang="en-US" dirty="0" smtClean="0"/>
              <a:t> 1gr (flacon </a:t>
            </a:r>
            <a:r>
              <a:rPr lang="el-GR" dirty="0" smtClean="0"/>
              <a:t>αδιάλυτο)</a:t>
            </a:r>
            <a:endParaRPr lang="en-US" dirty="0" smtClean="0"/>
          </a:p>
          <a:p>
            <a:r>
              <a:rPr lang="el-GR" dirty="0" smtClean="0"/>
              <a:t>Διαλύτης </a:t>
            </a:r>
            <a:r>
              <a:rPr lang="el-GR" dirty="0" smtClean="0">
                <a:sym typeface="Wingdings" panose="05000000000000000000" pitchFamily="2" charset="2"/>
              </a:rPr>
              <a:t> </a:t>
            </a:r>
            <a:r>
              <a:rPr lang="en-US" dirty="0" smtClean="0">
                <a:sym typeface="Wingdings" panose="05000000000000000000" pitchFamily="2" charset="2"/>
              </a:rPr>
              <a:t>10ml</a:t>
            </a:r>
            <a:r>
              <a:rPr lang="el-GR" dirty="0" smtClean="0">
                <a:sym typeface="Wingdings" panose="05000000000000000000" pitchFamily="2" charset="2"/>
              </a:rPr>
              <a:t>  </a:t>
            </a:r>
          </a:p>
          <a:p>
            <a:pPr lvl="4"/>
            <a:r>
              <a:rPr lang="el-GR" dirty="0" err="1" smtClean="0">
                <a:sym typeface="Wingdings" panose="05000000000000000000" pitchFamily="2" charset="2"/>
              </a:rPr>
              <a:t>Απεσταγμένο</a:t>
            </a:r>
            <a:r>
              <a:rPr lang="el-GR" dirty="0" smtClean="0">
                <a:sym typeface="Wingdings" panose="05000000000000000000" pitchFamily="2" charset="2"/>
              </a:rPr>
              <a:t> νερό ή </a:t>
            </a:r>
          </a:p>
          <a:p>
            <a:pPr lvl="4"/>
            <a:r>
              <a:rPr lang="el-GR" dirty="0" smtClean="0">
                <a:sym typeface="Wingdings" panose="05000000000000000000" pitchFamily="2" charset="2"/>
              </a:rPr>
              <a:t>Φυσιολογικός ορός</a:t>
            </a:r>
            <a:endParaRPr lang="el-GR" dirty="0" smtClean="0"/>
          </a:p>
          <a:p>
            <a:r>
              <a:rPr lang="el-GR" dirty="0" smtClean="0"/>
              <a:t>ΛΥΣΗ</a:t>
            </a:r>
            <a:r>
              <a:rPr lang="en-US" dirty="0" smtClean="0"/>
              <a:t>:</a:t>
            </a:r>
            <a:endParaRPr lang="el-GR" dirty="0" smtClean="0"/>
          </a:p>
          <a:p>
            <a:pPr marL="0" indent="0">
              <a:buNone/>
            </a:pPr>
            <a:r>
              <a:rPr lang="en-US" dirty="0" smtClean="0"/>
              <a:t>A.  </a:t>
            </a:r>
            <a:r>
              <a:rPr lang="el-GR" dirty="0" smtClean="0"/>
              <a:t>1000</a:t>
            </a:r>
            <a:r>
              <a:rPr lang="en-US" dirty="0" smtClean="0"/>
              <a:t>mg		10ml</a:t>
            </a:r>
          </a:p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u="sng" dirty="0" smtClean="0"/>
              <a:t> 135mg	  	 X;__</a:t>
            </a:r>
          </a:p>
          <a:p>
            <a:pPr marL="0" indent="0">
              <a:buNone/>
            </a:pPr>
            <a:r>
              <a:rPr lang="en-US" dirty="0" smtClean="0"/>
              <a:t>X= 10ml    </a:t>
            </a:r>
            <a:r>
              <a:rPr lang="en-US" u="sng" dirty="0" smtClean="0"/>
              <a:t>135mg    </a:t>
            </a:r>
            <a:r>
              <a:rPr lang="en-US" dirty="0" smtClean="0"/>
              <a:t>=  </a:t>
            </a:r>
            <a:r>
              <a:rPr lang="en-US" u="sng" dirty="0" smtClean="0"/>
              <a:t>10x135</a:t>
            </a:r>
            <a:r>
              <a:rPr lang="en-US" dirty="0" smtClean="0"/>
              <a:t>   =   </a:t>
            </a:r>
            <a:r>
              <a:rPr lang="en-US" u="sng" dirty="0" smtClean="0"/>
              <a:t>1350</a:t>
            </a:r>
            <a:r>
              <a:rPr lang="en-US" dirty="0" smtClean="0"/>
              <a:t>   =  </a:t>
            </a:r>
            <a:r>
              <a:rPr lang="en-US" b="1" dirty="0" smtClean="0">
                <a:solidFill>
                  <a:srgbClr val="C00000"/>
                </a:solidFill>
              </a:rPr>
              <a:t>X=1,35ml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1ooomg      1000           1000</a:t>
            </a:r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</a:t>
            </a:r>
            <a:r>
              <a:rPr lang="el-GR" baseline="30000" dirty="0" smtClean="0"/>
              <a:t>ο</a:t>
            </a:r>
            <a:r>
              <a:rPr lang="el-GR" dirty="0" smtClean="0"/>
              <a:t> </a:t>
            </a:r>
            <a:r>
              <a:rPr lang="en-US" dirty="0" smtClean="0"/>
              <a:t> </a:t>
            </a:r>
            <a:r>
              <a:rPr lang="el-GR" dirty="0" smtClean="0"/>
              <a:t>Ζητούμενο: </a:t>
            </a:r>
            <a:r>
              <a:rPr lang="en-US" dirty="0" err="1" smtClean="0"/>
              <a:t>Claforan</a:t>
            </a:r>
            <a:r>
              <a:rPr lang="en-US" dirty="0" smtClean="0"/>
              <a:t> 135mg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51545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/>
          <a:lstStyle/>
          <a:p>
            <a:pPr marL="0" indent="0">
              <a:buNone/>
            </a:pPr>
            <a:r>
              <a:rPr lang="el-GR" dirty="0" smtClean="0"/>
              <a:t>ΔΕΔΟΜΕΝΑ:</a:t>
            </a:r>
            <a:endParaRPr lang="en-US" dirty="0" smtClean="0"/>
          </a:p>
          <a:p>
            <a:r>
              <a:rPr lang="en-US" dirty="0" err="1" smtClean="0"/>
              <a:t>Garamycine</a:t>
            </a:r>
            <a:r>
              <a:rPr lang="en-US" dirty="0" smtClean="0"/>
              <a:t> 40mg (amp  </a:t>
            </a:r>
            <a:r>
              <a:rPr lang="el-GR" dirty="0" smtClean="0"/>
              <a:t>διαλυμένη  1/40)</a:t>
            </a:r>
            <a:endParaRPr lang="en-US" dirty="0" smtClean="0"/>
          </a:p>
          <a:p>
            <a:endParaRPr lang="el-GR" dirty="0" smtClean="0"/>
          </a:p>
          <a:p>
            <a:r>
              <a:rPr lang="el-GR" dirty="0" smtClean="0"/>
              <a:t>ΛΥΣΗ</a:t>
            </a:r>
            <a:r>
              <a:rPr lang="en-US" dirty="0" smtClean="0"/>
              <a:t>: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1 </a:t>
            </a:r>
            <a:r>
              <a:rPr lang="en-US" smtClean="0"/>
              <a:t>ml</a:t>
            </a:r>
            <a:r>
              <a:rPr lang="en-US" dirty="0" smtClean="0"/>
              <a:t>	</a:t>
            </a:r>
            <a:r>
              <a:rPr lang="en-US" dirty="0"/>
              <a:t> </a:t>
            </a:r>
            <a:r>
              <a:rPr lang="en-US" dirty="0" smtClean="0"/>
              <a:t>        </a:t>
            </a:r>
            <a:r>
              <a:rPr lang="el-GR" dirty="0" smtClean="0"/>
              <a:t>40 </a:t>
            </a:r>
            <a:r>
              <a:rPr lang="en-US" dirty="0" smtClean="0"/>
              <a:t>m</a:t>
            </a:r>
            <a:r>
              <a:rPr lang="en-US" dirty="0"/>
              <a:t>g</a:t>
            </a:r>
            <a:endParaRPr lang="en-US" dirty="0" smtClean="0"/>
          </a:p>
          <a:p>
            <a:pPr marL="0" indent="0">
              <a:buNone/>
            </a:pPr>
            <a:r>
              <a:rPr lang="en-US" u="sng" dirty="0" smtClean="0"/>
              <a:t> X;                   5,6mg__</a:t>
            </a:r>
          </a:p>
          <a:p>
            <a:pPr marL="0" indent="0">
              <a:buNone/>
            </a:pPr>
            <a:r>
              <a:rPr lang="en-US" dirty="0" smtClean="0"/>
              <a:t>X= 1ml    </a:t>
            </a:r>
            <a:r>
              <a:rPr lang="en-US" u="sng" dirty="0" smtClean="0"/>
              <a:t>5,6 mg  </a:t>
            </a:r>
            <a:r>
              <a:rPr lang="en-US" dirty="0" smtClean="0"/>
              <a:t>   =  </a:t>
            </a:r>
            <a:r>
              <a:rPr lang="en-US" b="1" dirty="0" smtClean="0">
                <a:solidFill>
                  <a:srgbClr val="C00000"/>
                </a:solidFill>
              </a:rPr>
              <a:t>X=0,14 ml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4omg      </a:t>
            </a:r>
          </a:p>
          <a:p>
            <a:pPr marL="0" indent="0">
              <a:buNone/>
            </a:pPr>
            <a:r>
              <a:rPr lang="en-US" dirty="0" smtClean="0"/>
              <a:t>   </a:t>
            </a:r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</a:t>
            </a:r>
            <a:r>
              <a:rPr lang="el-GR" baseline="30000" dirty="0" smtClean="0"/>
              <a:t>ο</a:t>
            </a:r>
            <a:r>
              <a:rPr lang="el-GR" dirty="0" smtClean="0"/>
              <a:t> </a:t>
            </a:r>
            <a:r>
              <a:rPr lang="en-US" dirty="0" smtClean="0"/>
              <a:t> </a:t>
            </a:r>
            <a:r>
              <a:rPr lang="el-GR" dirty="0" smtClean="0"/>
              <a:t>Ζητούμενο: </a:t>
            </a:r>
            <a:r>
              <a:rPr lang="en-US" dirty="0" err="1" smtClean="0"/>
              <a:t>Garamycine</a:t>
            </a:r>
            <a:r>
              <a:rPr lang="en-US" dirty="0" smtClean="0"/>
              <a:t> 5,6mg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56728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Όπως  διαπιστώνουμε η ζητούμενη ποσότητα είναι ιδιαίτερα μικρή!!!</a:t>
            </a:r>
          </a:p>
          <a:p>
            <a:r>
              <a:rPr lang="el-GR" dirty="0" smtClean="0"/>
              <a:t>Αυτός είναι και ο λόγος που θα πραγματοποιήσουμε διπλή αραίωση.</a:t>
            </a:r>
          </a:p>
          <a:p>
            <a:r>
              <a:rPr lang="el-GR" dirty="0" smtClean="0"/>
              <a:t>Τα βήματα είναι τα εξής:</a:t>
            </a:r>
          </a:p>
          <a:p>
            <a:pPr marL="0" indent="0">
              <a:buNone/>
            </a:pPr>
            <a:r>
              <a:rPr lang="el-GR" dirty="0" smtClean="0"/>
              <a:t>Α. αφαιρούμε 1 </a:t>
            </a:r>
            <a:r>
              <a:rPr lang="en-US" dirty="0" smtClean="0"/>
              <a:t>ml</a:t>
            </a:r>
            <a:r>
              <a:rPr lang="el-GR" dirty="0" smtClean="0"/>
              <a:t> από μία αμπούλα  </a:t>
            </a:r>
            <a:r>
              <a:rPr lang="el-GR" dirty="0" err="1" smtClean="0"/>
              <a:t>απεσ</a:t>
            </a:r>
            <a:r>
              <a:rPr lang="en-US" dirty="0" smtClean="0"/>
              <a:t>t</a:t>
            </a:r>
            <a:r>
              <a:rPr lang="el-GR" dirty="0" err="1" smtClean="0"/>
              <a:t>αγμένου</a:t>
            </a:r>
            <a:r>
              <a:rPr lang="el-GR" dirty="0" smtClean="0"/>
              <a:t> νερού των 10</a:t>
            </a:r>
            <a:r>
              <a:rPr lang="en-US" dirty="0" smtClean="0"/>
              <a:t>ml</a:t>
            </a:r>
          </a:p>
          <a:p>
            <a:pPr marL="0" indent="0">
              <a:buNone/>
            </a:pPr>
            <a:r>
              <a:rPr lang="en-US" dirty="0" smtClean="0"/>
              <a:t>B. </a:t>
            </a:r>
            <a:r>
              <a:rPr lang="el-GR" dirty="0" smtClean="0"/>
              <a:t>αναρροφούμε 1</a:t>
            </a:r>
            <a:r>
              <a:rPr lang="en-US" dirty="0" smtClean="0"/>
              <a:t> ml</a:t>
            </a:r>
            <a:r>
              <a:rPr lang="el-GR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Garamycine</a:t>
            </a:r>
            <a:r>
              <a:rPr lang="en-US" dirty="0" smtClean="0"/>
              <a:t> </a:t>
            </a:r>
            <a:r>
              <a:rPr lang="el-GR" dirty="0" smtClean="0"/>
              <a:t> από  </a:t>
            </a:r>
            <a:r>
              <a:rPr lang="en-US" dirty="0" smtClean="0"/>
              <a:t>amp</a:t>
            </a:r>
            <a:r>
              <a:rPr lang="el-GR" dirty="0" smtClean="0"/>
              <a:t>   1/40</a:t>
            </a:r>
          </a:p>
          <a:p>
            <a:pPr marL="0" indent="0">
              <a:buNone/>
            </a:pPr>
            <a:r>
              <a:rPr lang="el-GR" dirty="0" smtClean="0"/>
              <a:t>Γ.  Προσθέτουμε το 1 </a:t>
            </a:r>
            <a:r>
              <a:rPr lang="en-US" dirty="0" smtClean="0"/>
              <a:t>ml </a:t>
            </a:r>
            <a:r>
              <a:rPr lang="en-US" dirty="0" err="1" smtClean="0"/>
              <a:t>Garamycine</a:t>
            </a:r>
            <a:r>
              <a:rPr lang="el-GR" dirty="0" smtClean="0"/>
              <a:t> (1/40) στα 9 </a:t>
            </a:r>
            <a:r>
              <a:rPr lang="en-US" dirty="0" smtClean="0"/>
              <a:t>ml</a:t>
            </a:r>
            <a:r>
              <a:rPr lang="el-GR" dirty="0" smtClean="0"/>
              <a:t> του </a:t>
            </a:r>
            <a:r>
              <a:rPr lang="el-GR" dirty="0" err="1" smtClean="0"/>
              <a:t>απεσταγμένου</a:t>
            </a:r>
            <a:r>
              <a:rPr lang="el-GR" dirty="0" smtClean="0"/>
              <a:t>  νερού των </a:t>
            </a:r>
            <a:r>
              <a:rPr lang="en-US" dirty="0" smtClean="0"/>
              <a:t>10 ml</a:t>
            </a:r>
            <a:r>
              <a:rPr lang="el-GR" dirty="0" smtClean="0"/>
              <a:t> (που ήδη είχαμε αφαιρέσει </a:t>
            </a:r>
            <a:r>
              <a:rPr lang="en-US" dirty="0" smtClean="0"/>
              <a:t>1 ml</a:t>
            </a:r>
            <a:r>
              <a:rPr lang="el-GR" dirty="0" smtClean="0"/>
              <a:t>)</a:t>
            </a:r>
          </a:p>
          <a:p>
            <a:r>
              <a:rPr lang="el-GR" dirty="0" smtClean="0"/>
              <a:t>Έτσι έχουμε ΝΕΑ ΔΕΔΟΜΕΝΑ: 10</a:t>
            </a:r>
            <a:r>
              <a:rPr lang="en-US" dirty="0" smtClean="0"/>
              <a:t>ml  </a:t>
            </a:r>
            <a:r>
              <a:rPr lang="en-US" dirty="0" smtClean="0">
                <a:sym typeface="Wingdings" panose="05000000000000000000" pitchFamily="2" charset="2"/>
              </a:rPr>
              <a:t>  40mg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l-GR" baseline="30000" dirty="0"/>
              <a:t>ο</a:t>
            </a:r>
            <a:r>
              <a:rPr lang="el-GR" dirty="0"/>
              <a:t> </a:t>
            </a:r>
            <a:r>
              <a:rPr lang="en-US" dirty="0"/>
              <a:t> </a:t>
            </a:r>
            <a:r>
              <a:rPr lang="el-GR" dirty="0"/>
              <a:t>Ζητούμενο: </a:t>
            </a:r>
            <a:r>
              <a:rPr lang="en-US" dirty="0" err="1"/>
              <a:t>Garamycine</a:t>
            </a:r>
            <a:r>
              <a:rPr lang="en-US" dirty="0"/>
              <a:t> 5,6mg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0808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>
            <a:normAutofit/>
          </a:bodyPr>
          <a:lstStyle/>
          <a:p>
            <a:r>
              <a:rPr lang="el-GR" dirty="0" smtClean="0"/>
              <a:t>Έτσι έχουμε ΝΕΑ ΔΕΔΟΜΕΝΑ: 10</a:t>
            </a:r>
            <a:r>
              <a:rPr lang="en-US" dirty="0" smtClean="0"/>
              <a:t>ml  </a:t>
            </a:r>
            <a:r>
              <a:rPr lang="en-US" dirty="0" smtClean="0">
                <a:sym typeface="Wingdings" panose="05000000000000000000" pitchFamily="2" charset="2"/>
              </a:rPr>
              <a:t>  40mg</a:t>
            </a:r>
          </a:p>
          <a:p>
            <a:r>
              <a:rPr lang="el-GR" dirty="0" smtClean="0">
                <a:sym typeface="Wingdings" panose="05000000000000000000" pitchFamily="2" charset="2"/>
              </a:rPr>
              <a:t>ΛΥΣΗ: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10ml		40mg</a:t>
            </a:r>
          </a:p>
          <a:p>
            <a:r>
              <a:rPr lang="en-US" u="sng" dirty="0" smtClean="0">
                <a:sym typeface="Wingdings" panose="05000000000000000000" pitchFamily="2" charset="2"/>
              </a:rPr>
              <a:t>  x;		5,6mg   </a:t>
            </a:r>
          </a:p>
          <a:p>
            <a:endParaRPr lang="en-US" u="sng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X= 10ml  x  </a:t>
            </a:r>
            <a:r>
              <a:rPr lang="en-US" u="sng" dirty="0" smtClean="0">
                <a:sym typeface="Wingdings" panose="05000000000000000000" pitchFamily="2" charset="2"/>
              </a:rPr>
              <a:t>5,6mg</a:t>
            </a:r>
            <a:r>
              <a:rPr lang="en-US" dirty="0" smtClean="0">
                <a:sym typeface="Wingdings" panose="05000000000000000000" pitchFamily="2" charset="2"/>
              </a:rPr>
              <a:t>    =  </a:t>
            </a:r>
            <a:r>
              <a:rPr lang="en-US" u="sng" dirty="0" smtClean="0">
                <a:sym typeface="Wingdings" panose="05000000000000000000" pitchFamily="2" charset="2"/>
              </a:rPr>
              <a:t>56ml</a:t>
            </a:r>
            <a:r>
              <a:rPr lang="en-US" dirty="0" smtClean="0">
                <a:sym typeface="Wingdings" panose="05000000000000000000" pitchFamily="2" charset="2"/>
              </a:rPr>
              <a:t>    = </a:t>
            </a:r>
            <a:r>
              <a:rPr lang="en-US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x= 1,4 ml</a:t>
            </a:r>
          </a:p>
          <a:p>
            <a:pPr marL="0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		40mg	     40mg</a:t>
            </a:r>
            <a:endParaRPr lang="en-US" dirty="0">
              <a:sym typeface="Wingdings" panose="05000000000000000000" pitchFamily="2" charset="2"/>
            </a:endParaRPr>
          </a:p>
          <a:p>
            <a:endParaRPr lang="en-US" dirty="0" smtClean="0">
              <a:sym typeface="Wingdings" panose="05000000000000000000" pitchFamily="2" charset="2"/>
            </a:endParaRPr>
          </a:p>
          <a:p>
            <a:endParaRPr lang="en-US" dirty="0">
              <a:sym typeface="Wingdings" panose="05000000000000000000" pitchFamily="2" charset="2"/>
            </a:endParaRPr>
          </a:p>
          <a:p>
            <a:endParaRPr lang="en-US" dirty="0">
              <a:sym typeface="Wingdings" panose="05000000000000000000" pitchFamily="2" charset="2"/>
            </a:endParaRPr>
          </a:p>
          <a:p>
            <a:endParaRPr lang="en-US" dirty="0" smtClean="0">
              <a:sym typeface="Wingdings" panose="05000000000000000000" pitchFamily="2" charset="2"/>
            </a:endParaRPr>
          </a:p>
          <a:p>
            <a:endParaRPr lang="en-US" dirty="0">
              <a:sym typeface="Wingdings" panose="05000000000000000000" pitchFamily="2" charset="2"/>
            </a:endParaRPr>
          </a:p>
          <a:p>
            <a:endParaRPr lang="en-US" dirty="0" smtClean="0">
              <a:sym typeface="Wingdings" panose="05000000000000000000" pitchFamily="2" charset="2"/>
            </a:endParaRPr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l-GR" baseline="30000" dirty="0"/>
              <a:t>ο</a:t>
            </a:r>
            <a:r>
              <a:rPr lang="el-GR" dirty="0"/>
              <a:t> </a:t>
            </a:r>
            <a:r>
              <a:rPr lang="en-US" dirty="0"/>
              <a:t> </a:t>
            </a:r>
            <a:r>
              <a:rPr lang="el-GR" dirty="0"/>
              <a:t>Ζητούμενο: </a:t>
            </a:r>
            <a:r>
              <a:rPr lang="en-US" dirty="0" err="1"/>
              <a:t>Garamycine</a:t>
            </a:r>
            <a:r>
              <a:rPr lang="en-US" dirty="0"/>
              <a:t> 5,6mg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50747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/>
          <a:lstStyle/>
          <a:p>
            <a:pPr marL="0" indent="0">
              <a:buNone/>
            </a:pPr>
            <a:r>
              <a:rPr lang="el-GR" dirty="0" smtClean="0"/>
              <a:t>ΔΕΔΟΜΕΝΑ:</a:t>
            </a:r>
            <a:endParaRPr lang="en-US" dirty="0" smtClean="0"/>
          </a:p>
          <a:p>
            <a:r>
              <a:rPr lang="en-US" dirty="0" err="1" smtClean="0"/>
              <a:t>Ciprofloxacine</a:t>
            </a:r>
            <a:r>
              <a:rPr lang="en-US" dirty="0" smtClean="0"/>
              <a:t>  200mg (</a:t>
            </a:r>
            <a:r>
              <a:rPr lang="el-GR" dirty="0" smtClean="0"/>
              <a:t>διαλυμένο σε 100</a:t>
            </a:r>
            <a:r>
              <a:rPr lang="en-US" dirty="0" smtClean="0"/>
              <a:t> ml)</a:t>
            </a:r>
          </a:p>
          <a:p>
            <a:endParaRPr lang="en-US" dirty="0" smtClean="0"/>
          </a:p>
          <a:p>
            <a:r>
              <a:rPr lang="el-GR" dirty="0" smtClean="0"/>
              <a:t>ΛΥΣΗ</a:t>
            </a:r>
            <a:r>
              <a:rPr lang="en-US" dirty="0" smtClean="0"/>
              <a:t>:</a:t>
            </a:r>
            <a:endParaRPr lang="el-GR" dirty="0" smtClean="0"/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l-GR" dirty="0" smtClean="0"/>
              <a:t>00</a:t>
            </a:r>
            <a:r>
              <a:rPr lang="en-US" dirty="0" smtClean="0"/>
              <a:t> mg	100ml</a:t>
            </a:r>
          </a:p>
          <a:p>
            <a:pPr marL="0" indent="0">
              <a:buNone/>
            </a:pPr>
            <a:r>
              <a:rPr lang="en-US" u="sng" dirty="0" smtClean="0"/>
              <a:t>35 mg	  	 X;__</a:t>
            </a:r>
          </a:p>
          <a:p>
            <a:pPr marL="0" indent="0">
              <a:buNone/>
            </a:pPr>
            <a:r>
              <a:rPr lang="en-US" dirty="0" smtClean="0"/>
              <a:t>X= 100ml    </a:t>
            </a:r>
            <a:r>
              <a:rPr lang="en-US" u="sng" dirty="0" smtClean="0"/>
              <a:t>35 mg    </a:t>
            </a:r>
            <a:r>
              <a:rPr lang="en-US" dirty="0" smtClean="0"/>
              <a:t>=  </a:t>
            </a:r>
            <a:r>
              <a:rPr lang="en-US" u="sng" dirty="0" smtClean="0"/>
              <a:t>3500</a:t>
            </a:r>
            <a:r>
              <a:rPr lang="en-US" dirty="0" smtClean="0"/>
              <a:t>   =  </a:t>
            </a:r>
            <a:r>
              <a:rPr lang="en-US" b="1" dirty="0" smtClean="0">
                <a:solidFill>
                  <a:srgbClr val="C00000"/>
                </a:solidFill>
              </a:rPr>
              <a:t>X=17,5ml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2oomg       200        </a:t>
            </a:r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</a:t>
            </a:r>
            <a:r>
              <a:rPr lang="el-GR" baseline="30000" dirty="0" smtClean="0"/>
              <a:t>ο</a:t>
            </a:r>
            <a:r>
              <a:rPr lang="el-GR" dirty="0" smtClean="0"/>
              <a:t> </a:t>
            </a:r>
            <a:r>
              <a:rPr lang="en-US" dirty="0" smtClean="0"/>
              <a:t> </a:t>
            </a:r>
            <a:r>
              <a:rPr lang="el-GR" dirty="0" smtClean="0"/>
              <a:t>Ζητούμενο: </a:t>
            </a:r>
            <a:r>
              <a:rPr lang="en-US" dirty="0" err="1" smtClean="0"/>
              <a:t>Ciprofloxacine</a:t>
            </a:r>
            <a:r>
              <a:rPr lang="en-US" dirty="0" smtClean="0"/>
              <a:t> 35mg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71426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9552" y="3212976"/>
            <a:ext cx="8229600" cy="1252728"/>
          </a:xfrm>
        </p:spPr>
        <p:txBody>
          <a:bodyPr/>
          <a:lstStyle/>
          <a:p>
            <a:r>
              <a:rPr lang="el-GR" b="1" smtClean="0">
                <a:solidFill>
                  <a:schemeClr val="tx1"/>
                </a:solidFill>
              </a:rPr>
              <a:t>ΚΑΛΗ   ΕΠΙΤΥΧΙΑ</a:t>
            </a:r>
            <a:endParaRPr lang="el-G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8540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Κυματομορφή">
  <a:themeElements>
    <a:clrScheme name="Κυματομορφή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Κυματομορφή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Κυματομορφή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92</TotalTime>
  <Words>274</Words>
  <Application>Microsoft Office PowerPoint</Application>
  <PresentationFormat>Προβολή στην οθόνη (4:3)</PresentationFormat>
  <Paragraphs>87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Κυματομορφή</vt:lpstr>
      <vt:lpstr>ΧΟΡΗΓΗΣΗ ΦΑΡΜΑΚΩΝ ΜΕΝΝ</vt:lpstr>
      <vt:lpstr>1ο  Ζητούμενο: Ampicilline 110mg</vt:lpstr>
      <vt:lpstr>2ο Ζητούμενο: Claforan 135mg</vt:lpstr>
      <vt:lpstr>2ο  Ζητούμενο: Claforan 135mg</vt:lpstr>
      <vt:lpstr>3ο  Ζητούμενο: Garamycine 5,6mg</vt:lpstr>
      <vt:lpstr>3ο  Ζητούμενο: Garamycine 5,6mg</vt:lpstr>
      <vt:lpstr>3ο  Ζητούμενο: Garamycine 5,6mg</vt:lpstr>
      <vt:lpstr>4ο  Ζητούμενο: Ciprofloxacine 35mg</vt:lpstr>
      <vt:lpstr>ΚΑΛΗ   ΕΠΙΤΥΧΙΑ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ΧΟΡΗΓΗΣΗ ΦΑΡΜΑΚΩΝ ΜΕΝΝ</dc:title>
  <dc:creator>Christina</dc:creator>
  <cp:lastModifiedBy>user</cp:lastModifiedBy>
  <cp:revision>7</cp:revision>
  <dcterms:created xsi:type="dcterms:W3CDTF">2019-06-17T18:39:52Z</dcterms:created>
  <dcterms:modified xsi:type="dcterms:W3CDTF">2023-03-20T08:28:22Z</dcterms:modified>
</cp:coreProperties>
</file>