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256" r:id="rId2"/>
    <p:sldId id="286" r:id="rId3"/>
    <p:sldId id="287" r:id="rId4"/>
    <p:sldId id="289" r:id="rId5"/>
    <p:sldId id="345" r:id="rId6"/>
    <p:sldId id="288" r:id="rId7"/>
    <p:sldId id="290" r:id="rId8"/>
    <p:sldId id="291" r:id="rId9"/>
    <p:sldId id="292" r:id="rId10"/>
    <p:sldId id="293" r:id="rId11"/>
    <p:sldId id="294" r:id="rId12"/>
    <p:sldId id="296" r:id="rId13"/>
    <p:sldId id="344" r:id="rId14"/>
    <p:sldId id="295" r:id="rId15"/>
    <p:sldId id="323" r:id="rId16"/>
    <p:sldId id="297" r:id="rId17"/>
    <p:sldId id="298" r:id="rId18"/>
    <p:sldId id="299" r:id="rId19"/>
    <p:sldId id="300" r:id="rId20"/>
    <p:sldId id="301" r:id="rId21"/>
    <p:sldId id="302" r:id="rId22"/>
    <p:sldId id="259" r:id="rId23"/>
    <p:sldId id="260" r:id="rId24"/>
    <p:sldId id="258" r:id="rId25"/>
    <p:sldId id="261" r:id="rId26"/>
    <p:sldId id="264" r:id="rId27"/>
    <p:sldId id="265" r:id="rId28"/>
    <p:sldId id="266" r:id="rId29"/>
    <p:sldId id="263" r:id="rId30"/>
    <p:sldId id="267" r:id="rId31"/>
    <p:sldId id="268" r:id="rId32"/>
    <p:sldId id="270" r:id="rId33"/>
    <p:sldId id="269" r:id="rId34"/>
    <p:sldId id="347" r:id="rId35"/>
    <p:sldId id="303" r:id="rId36"/>
    <p:sldId id="304" r:id="rId37"/>
    <p:sldId id="346" r:id="rId38"/>
    <p:sldId id="341" r:id="rId39"/>
    <p:sldId id="342"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273" r:id="rId53"/>
    <p:sldId id="274" r:id="rId54"/>
    <p:sldId id="318" r:id="rId55"/>
    <p:sldId id="319" r:id="rId56"/>
    <p:sldId id="320" r:id="rId57"/>
    <p:sldId id="310" r:id="rId58"/>
    <p:sldId id="322" r:id="rId59"/>
    <p:sldId id="275" r:id="rId60"/>
    <p:sldId id="276" r:id="rId61"/>
    <p:sldId id="324" r:id="rId62"/>
    <p:sldId id="277" r:id="rId63"/>
    <p:sldId id="278" r:id="rId64"/>
    <p:sldId id="279" r:id="rId65"/>
    <p:sldId id="280" r:id="rId66"/>
    <p:sldId id="343" r:id="rId67"/>
    <p:sldId id="281" r:id="rId68"/>
    <p:sldId id="315" r:id="rId69"/>
    <p:sldId id="365" r:id="rId70"/>
    <p:sldId id="316" r:id="rId71"/>
    <p:sldId id="366" r:id="rId72"/>
    <p:sldId id="282" r:id="rId73"/>
    <p:sldId id="373" r:id="rId74"/>
    <p:sldId id="372" r:id="rId75"/>
    <p:sldId id="374" r:id="rId76"/>
    <p:sldId id="368" r:id="rId77"/>
    <p:sldId id="369" r:id="rId78"/>
    <p:sldId id="370" r:id="rId79"/>
    <p:sldId id="371" r:id="rId80"/>
    <p:sldId id="375" r:id="rId81"/>
    <p:sldId id="360" r:id="rId82"/>
    <p:sldId id="283" r:id="rId83"/>
    <p:sldId id="361" r:id="rId84"/>
    <p:sldId id="284" r:id="rId85"/>
    <p:sldId id="362" r:id="rId86"/>
    <p:sldId id="363" r:id="rId87"/>
    <p:sldId id="285" r:id="rId88"/>
    <p:sldId id="364" r:id="rId89"/>
    <p:sldId id="376" r:id="rId90"/>
    <p:sldId id="377" r:id="rId91"/>
    <p:sldId id="383" r:id="rId92"/>
    <p:sldId id="384" r:id="rId93"/>
    <p:sldId id="385" r:id="rId94"/>
    <p:sldId id="386" r:id="rId95"/>
    <p:sldId id="387" r:id="rId96"/>
    <p:sldId id="378" r:id="rId97"/>
    <p:sldId id="381" r:id="rId98"/>
    <p:sldId id="382" r:id="rId99"/>
    <p:sldId id="379" r:id="rId100"/>
    <p:sldId id="380" r:id="rId101"/>
    <p:sldId id="367" r:id="rId102"/>
    <p:sldId id="313" r:id="rId103"/>
    <p:sldId id="312" r:id="rId104"/>
    <p:sldId id="307" r:id="rId105"/>
    <p:sldId id="308" r:id="rId106"/>
    <p:sldId id="309" r:id="rId107"/>
    <p:sldId id="325" r:id="rId108"/>
    <p:sldId id="338" r:id="rId109"/>
    <p:sldId id="326" r:id="rId110"/>
    <p:sldId id="327" r:id="rId111"/>
    <p:sldId id="328" r:id="rId112"/>
    <p:sldId id="329" r:id="rId113"/>
    <p:sldId id="330" r:id="rId114"/>
    <p:sldId id="335" r:id="rId115"/>
    <p:sldId id="336" r:id="rId116"/>
    <p:sldId id="337" r:id="rId117"/>
    <p:sldId id="331" r:id="rId118"/>
    <p:sldId id="332" r:id="rId119"/>
    <p:sldId id="333" r:id="rId120"/>
    <p:sldId id="334" r:id="rId12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4" d="100"/>
          <a:sy n="84" d="100"/>
        </p:scale>
        <p:origin x="12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151DA-5B54-4249-AB2A-A751F4209633}" type="datetimeFigureOut">
              <a:rPr lang="el-GR" smtClean="0"/>
              <a:t>1/12/2024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C0C68-38F9-4F42-A143-225910A8069E}" type="slidenum">
              <a:rPr lang="el-GR" smtClean="0"/>
              <a:t>‹#›</a:t>
            </a:fld>
            <a:endParaRPr lang="el-GR"/>
          </a:p>
        </p:txBody>
      </p:sp>
    </p:spTree>
    <p:extLst>
      <p:ext uri="{BB962C8B-B14F-4D97-AF65-F5344CB8AC3E}">
        <p14:creationId xmlns:p14="http://schemas.microsoft.com/office/powerpoint/2010/main" val="3876583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517CA4-43C2-4C58-9C43-8E83E3BA3BD5}" type="slidenum">
              <a:rPr lang="en-US" altLang="el-GR"/>
              <a:pPr>
                <a:spcBef>
                  <a:spcPct val="0"/>
                </a:spcBef>
              </a:pPr>
              <a:t>95</a:t>
            </a:fld>
            <a:endParaRPr lang="en-US" altLang="el-GR"/>
          </a:p>
        </p:txBody>
      </p:sp>
      <p:sp>
        <p:nvSpPr>
          <p:cNvPr id="450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B85E2A4-719A-443F-9DD7-65D6D881CCF2}" type="slidenum">
              <a:rPr lang="en-US" altLang="el-GR" b="0"/>
              <a:pPr algn="r" eaLnBrk="1" hangingPunct="1">
                <a:spcBef>
                  <a:spcPct val="0"/>
                </a:spcBef>
              </a:pPr>
              <a:t>95</a:t>
            </a:fld>
            <a:endParaRPr lang="en-US" altLang="el-GR" b="0"/>
          </a:p>
        </p:txBody>
      </p:sp>
      <p:sp>
        <p:nvSpPr>
          <p:cNvPr id="45060" name="Rectangle 2"/>
          <p:cNvSpPr>
            <a:spLocks noRot="1" noChangeArrowheads="1" noTextEdit="1"/>
          </p:cNvSpPr>
          <p:nvPr>
            <p:ph type="sldImg"/>
          </p:nvPr>
        </p:nvSpPr>
        <p:spPr>
          <a:xfrm>
            <a:off x="1150938" y="692150"/>
            <a:ext cx="4556125" cy="3416300"/>
          </a:xfrm>
          <a:ln w="12700" cap="flat">
            <a:solidFill>
              <a:schemeClr val="tx1"/>
            </a:solidFill>
          </a:ln>
        </p:spPr>
      </p:sp>
      <p:sp>
        <p:nvSpPr>
          <p:cNvPr id="45061" name="Rectangle 3"/>
          <p:cNvSpPr>
            <a:spLocks noGrp="1" noChangeArrowheads="1"/>
          </p:cNvSpPr>
          <p:nvPr>
            <p:ph type="body" idx="1"/>
          </p:nvPr>
        </p:nvSpPr>
        <p:spPr>
          <a:xfrm>
            <a:off x="914400" y="4368800"/>
            <a:ext cx="5029200" cy="406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81112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B9DA9A8C-AA8B-4809-91AB-C3DD994523CF}" type="datetimeFigureOut">
              <a:rPr lang="el-GR" smtClean="0"/>
              <a:t>1/12/2024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E1F76A5-2C91-434E-8984-21CE4B4FD13E}" type="slidenum">
              <a:rPr lang="el-GR" smtClean="0"/>
              <a:t>‹#›</a:t>
            </a:fld>
            <a:endParaRPr lang="el-GR"/>
          </a:p>
        </p:txBody>
      </p:sp>
    </p:spTree>
    <p:extLst>
      <p:ext uri="{BB962C8B-B14F-4D97-AF65-F5344CB8AC3E}">
        <p14:creationId xmlns:p14="http://schemas.microsoft.com/office/powerpoint/2010/main" val="1802354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9DA9A8C-AA8B-4809-91AB-C3DD994523CF}" type="datetimeFigureOut">
              <a:rPr lang="el-GR" smtClean="0"/>
              <a:t>1/12/2024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E1F76A5-2C91-434E-8984-21CE4B4FD13E}" type="slidenum">
              <a:rPr lang="el-GR" smtClean="0"/>
              <a:t>‹#›</a:t>
            </a:fld>
            <a:endParaRPr lang="el-GR"/>
          </a:p>
        </p:txBody>
      </p:sp>
    </p:spTree>
    <p:extLst>
      <p:ext uri="{BB962C8B-B14F-4D97-AF65-F5344CB8AC3E}">
        <p14:creationId xmlns:p14="http://schemas.microsoft.com/office/powerpoint/2010/main" val="214255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9DA9A8C-AA8B-4809-91AB-C3DD994523CF}" type="datetimeFigureOut">
              <a:rPr lang="el-GR" smtClean="0"/>
              <a:t>1/12/2024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E1F76A5-2C91-434E-8984-21CE4B4FD13E}" type="slidenum">
              <a:rPr lang="el-GR" smtClean="0"/>
              <a:t>‹#›</a:t>
            </a:fld>
            <a:endParaRPr lang="el-GR"/>
          </a:p>
        </p:txBody>
      </p:sp>
    </p:spTree>
    <p:extLst>
      <p:ext uri="{BB962C8B-B14F-4D97-AF65-F5344CB8AC3E}">
        <p14:creationId xmlns:p14="http://schemas.microsoft.com/office/powerpoint/2010/main" val="62082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9DA9A8C-AA8B-4809-91AB-C3DD994523CF}" type="datetimeFigureOut">
              <a:rPr lang="el-GR" smtClean="0"/>
              <a:t>1/12/2024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E1F76A5-2C91-434E-8984-21CE4B4FD13E}" type="slidenum">
              <a:rPr lang="el-GR" smtClean="0"/>
              <a:t>‹#›</a:t>
            </a:fld>
            <a:endParaRPr lang="el-GR"/>
          </a:p>
        </p:txBody>
      </p:sp>
    </p:spTree>
    <p:extLst>
      <p:ext uri="{BB962C8B-B14F-4D97-AF65-F5344CB8AC3E}">
        <p14:creationId xmlns:p14="http://schemas.microsoft.com/office/powerpoint/2010/main" val="46068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B9DA9A8C-AA8B-4809-91AB-C3DD994523CF}" type="datetimeFigureOut">
              <a:rPr lang="el-GR" smtClean="0"/>
              <a:t>1/12/2024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E1F76A5-2C91-434E-8984-21CE4B4FD13E}" type="slidenum">
              <a:rPr lang="el-GR" smtClean="0"/>
              <a:t>‹#›</a:t>
            </a:fld>
            <a:endParaRPr lang="el-GR"/>
          </a:p>
        </p:txBody>
      </p:sp>
    </p:spTree>
    <p:extLst>
      <p:ext uri="{BB962C8B-B14F-4D97-AF65-F5344CB8AC3E}">
        <p14:creationId xmlns:p14="http://schemas.microsoft.com/office/powerpoint/2010/main" val="922904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B9DA9A8C-AA8B-4809-91AB-C3DD994523CF}" type="datetimeFigureOut">
              <a:rPr lang="el-GR" smtClean="0"/>
              <a:t>1/12/2024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E1F76A5-2C91-434E-8984-21CE4B4FD13E}" type="slidenum">
              <a:rPr lang="el-GR" smtClean="0"/>
              <a:t>‹#›</a:t>
            </a:fld>
            <a:endParaRPr lang="el-GR"/>
          </a:p>
        </p:txBody>
      </p:sp>
    </p:spTree>
    <p:extLst>
      <p:ext uri="{BB962C8B-B14F-4D97-AF65-F5344CB8AC3E}">
        <p14:creationId xmlns:p14="http://schemas.microsoft.com/office/powerpoint/2010/main" val="242107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B9DA9A8C-AA8B-4809-91AB-C3DD994523CF}" type="datetimeFigureOut">
              <a:rPr lang="el-GR" smtClean="0"/>
              <a:t>1/12/2024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3E1F76A5-2C91-434E-8984-21CE4B4FD13E}" type="slidenum">
              <a:rPr lang="el-GR" smtClean="0"/>
              <a:t>‹#›</a:t>
            </a:fld>
            <a:endParaRPr lang="el-GR"/>
          </a:p>
        </p:txBody>
      </p:sp>
    </p:spTree>
    <p:extLst>
      <p:ext uri="{BB962C8B-B14F-4D97-AF65-F5344CB8AC3E}">
        <p14:creationId xmlns:p14="http://schemas.microsoft.com/office/powerpoint/2010/main" val="1175490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B9DA9A8C-AA8B-4809-91AB-C3DD994523CF}" type="datetimeFigureOut">
              <a:rPr lang="el-GR" smtClean="0"/>
              <a:t>1/12/2024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3E1F76A5-2C91-434E-8984-21CE4B4FD13E}" type="slidenum">
              <a:rPr lang="el-GR" smtClean="0"/>
              <a:t>‹#›</a:t>
            </a:fld>
            <a:endParaRPr lang="el-GR"/>
          </a:p>
        </p:txBody>
      </p:sp>
    </p:spTree>
    <p:extLst>
      <p:ext uri="{BB962C8B-B14F-4D97-AF65-F5344CB8AC3E}">
        <p14:creationId xmlns:p14="http://schemas.microsoft.com/office/powerpoint/2010/main" val="17824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9DA9A8C-AA8B-4809-91AB-C3DD994523CF}" type="datetimeFigureOut">
              <a:rPr lang="el-GR" smtClean="0"/>
              <a:t>1/12/2024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3E1F76A5-2C91-434E-8984-21CE4B4FD13E}" type="slidenum">
              <a:rPr lang="el-GR" smtClean="0"/>
              <a:t>‹#›</a:t>
            </a:fld>
            <a:endParaRPr lang="el-GR"/>
          </a:p>
        </p:txBody>
      </p:sp>
    </p:spTree>
    <p:extLst>
      <p:ext uri="{BB962C8B-B14F-4D97-AF65-F5344CB8AC3E}">
        <p14:creationId xmlns:p14="http://schemas.microsoft.com/office/powerpoint/2010/main" val="242116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B9DA9A8C-AA8B-4809-91AB-C3DD994523CF}" type="datetimeFigureOut">
              <a:rPr lang="el-GR" smtClean="0"/>
              <a:t>1/12/2024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E1F76A5-2C91-434E-8984-21CE4B4FD13E}" type="slidenum">
              <a:rPr lang="el-GR" smtClean="0"/>
              <a:t>‹#›</a:t>
            </a:fld>
            <a:endParaRPr lang="el-GR"/>
          </a:p>
        </p:txBody>
      </p:sp>
    </p:spTree>
    <p:extLst>
      <p:ext uri="{BB962C8B-B14F-4D97-AF65-F5344CB8AC3E}">
        <p14:creationId xmlns:p14="http://schemas.microsoft.com/office/powerpoint/2010/main" val="589243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B9DA9A8C-AA8B-4809-91AB-C3DD994523CF}" type="datetimeFigureOut">
              <a:rPr lang="el-GR" smtClean="0"/>
              <a:t>1/12/2024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E1F76A5-2C91-434E-8984-21CE4B4FD13E}" type="slidenum">
              <a:rPr lang="el-GR" smtClean="0"/>
              <a:t>‹#›</a:t>
            </a:fld>
            <a:endParaRPr lang="el-GR"/>
          </a:p>
        </p:txBody>
      </p:sp>
    </p:spTree>
    <p:extLst>
      <p:ext uri="{BB962C8B-B14F-4D97-AF65-F5344CB8AC3E}">
        <p14:creationId xmlns:p14="http://schemas.microsoft.com/office/powerpoint/2010/main" val="409018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6FF">
            <a:alpha val="4000"/>
          </a:srgb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A9A8C-AA8B-4809-91AB-C3DD994523CF}" type="datetimeFigureOut">
              <a:rPr lang="el-GR" smtClean="0"/>
              <a:t>1/12/2024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F76A5-2C91-434E-8984-21CE4B4FD13E}" type="slidenum">
              <a:rPr lang="el-GR" smtClean="0"/>
              <a:t>‹#›</a:t>
            </a:fld>
            <a:endParaRPr lang="el-GR"/>
          </a:p>
        </p:txBody>
      </p:sp>
    </p:spTree>
    <p:extLst>
      <p:ext uri="{BB962C8B-B14F-4D97-AF65-F5344CB8AC3E}">
        <p14:creationId xmlns:p14="http://schemas.microsoft.com/office/powerpoint/2010/main" val="2485069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11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microsoft.com/office/2007/relationships/hdphoto" Target="../media/hdphoto3.wdp"/></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jpg"/><Relationship Id="rId4" Type="http://schemas.openxmlformats.org/officeDocument/2006/relationships/image" Target="../media/image9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7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21.png"/><Relationship Id="rId4" Type="http://schemas.openxmlformats.org/officeDocument/2006/relationships/image" Target="../media/image131.png"/></Relationships>
</file>

<file path=ppt/slides/_rels/slide9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9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9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image" Target="../media/image147.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0.png"/><Relationship Id="rId4" Type="http://schemas.openxmlformats.org/officeDocument/2006/relationships/image" Target="../media/image1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03586" y="1240219"/>
            <a:ext cx="9144000" cy="1744225"/>
          </a:xfrm>
        </p:spPr>
        <p:txBody>
          <a:bodyPr>
            <a:normAutofit/>
          </a:bodyPr>
          <a:lstStyle/>
          <a:p>
            <a:r>
              <a:rPr lang="el-GR" sz="4000" dirty="0" smtClean="0"/>
              <a:t>Φυσιολογία του καρδιαγγειακού συστήματος</a:t>
            </a:r>
            <a:endParaRPr lang="el-GR" sz="4000" dirty="0"/>
          </a:p>
        </p:txBody>
      </p:sp>
      <p:sp>
        <p:nvSpPr>
          <p:cNvPr id="3" name="Υπότιτλος 2"/>
          <p:cNvSpPr>
            <a:spLocks noGrp="1"/>
          </p:cNvSpPr>
          <p:nvPr>
            <p:ph type="subTitle" idx="1"/>
          </p:nvPr>
        </p:nvSpPr>
        <p:spPr>
          <a:xfrm>
            <a:off x="1481959" y="3538976"/>
            <a:ext cx="9144000" cy="1655762"/>
          </a:xfrm>
        </p:spPr>
        <p:txBody>
          <a:bodyPr/>
          <a:lstStyle/>
          <a:p>
            <a:r>
              <a:rPr lang="el-GR" i="1" dirty="0" smtClean="0"/>
              <a:t>Βασιλική </a:t>
            </a:r>
            <a:r>
              <a:rPr lang="el-GR" i="1" dirty="0" err="1" smtClean="0"/>
              <a:t>Βαρτελά</a:t>
            </a:r>
            <a:r>
              <a:rPr lang="el-GR" i="1" dirty="0" smtClean="0"/>
              <a:t>, </a:t>
            </a:r>
            <a:r>
              <a:rPr lang="en-US" i="1" dirty="0" smtClean="0"/>
              <a:t>MD, PhD,</a:t>
            </a:r>
          </a:p>
          <a:p>
            <a:r>
              <a:rPr lang="el-GR" i="1" dirty="0" smtClean="0"/>
              <a:t>Καρδιολόγος,  ΩΚΚ</a:t>
            </a:r>
            <a:endParaRPr lang="el-GR" i="1" dirty="0"/>
          </a:p>
        </p:txBody>
      </p:sp>
      <p:sp>
        <p:nvSpPr>
          <p:cNvPr id="4" name="Ορθογώνιο 3"/>
          <p:cNvSpPr/>
          <p:nvPr/>
        </p:nvSpPr>
        <p:spPr>
          <a:xfrm>
            <a:off x="9148786" y="5749270"/>
            <a:ext cx="1665841" cy="461665"/>
          </a:xfrm>
          <a:prstGeom prst="rect">
            <a:avLst/>
          </a:prstGeom>
        </p:spPr>
        <p:txBody>
          <a:bodyPr wrap="none">
            <a:spAutoFit/>
          </a:bodyPr>
          <a:lstStyle/>
          <a:p>
            <a:r>
              <a:rPr lang="el-GR" sz="2400" i="1" dirty="0" smtClean="0"/>
              <a:t>12/11/2024</a:t>
            </a:r>
            <a:endParaRPr lang="el-GR" sz="2400" i="1" dirty="0"/>
          </a:p>
        </p:txBody>
      </p:sp>
    </p:spTree>
    <p:extLst>
      <p:ext uri="{BB962C8B-B14F-4D97-AF65-F5344CB8AC3E}">
        <p14:creationId xmlns:p14="http://schemas.microsoft.com/office/powerpoint/2010/main" val="3462931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72DCA6-706F-1B5A-0A61-A699DDAB5CE8}"/>
              </a:ext>
            </a:extLst>
          </p:cNvPr>
          <p:cNvSpPr txBox="1"/>
          <p:nvPr/>
        </p:nvSpPr>
        <p:spPr>
          <a:xfrm>
            <a:off x="563418" y="799283"/>
            <a:ext cx="9513455" cy="2308324"/>
          </a:xfrm>
          <a:prstGeom prst="rect">
            <a:avLst/>
          </a:prstGeom>
          <a:noFill/>
        </p:spPr>
        <p:txBody>
          <a:bodyPr wrap="square">
            <a:spAutoFit/>
          </a:bodyPr>
          <a:lstStyle/>
          <a:p>
            <a:r>
              <a:rPr lang="el-GR" b="1" dirty="0"/>
              <a:t>ΔΕΞΙΑ ΚΟΙΛΙΑ </a:t>
            </a:r>
            <a:endParaRPr lang="el-GR" b="1" dirty="0" smtClean="0"/>
          </a:p>
          <a:p>
            <a:r>
              <a:rPr lang="el-GR" dirty="0" smtClean="0"/>
              <a:t>Βάση και κορυφή</a:t>
            </a:r>
            <a:endParaRPr lang="el-GR" dirty="0"/>
          </a:p>
          <a:p>
            <a:r>
              <a:rPr lang="el-GR" dirty="0"/>
              <a:t>Βάση </a:t>
            </a:r>
          </a:p>
          <a:p>
            <a:r>
              <a:rPr lang="el-GR" dirty="0"/>
              <a:t>κολποκοιλιακό </a:t>
            </a:r>
            <a:r>
              <a:rPr lang="el-GR" dirty="0" smtClean="0"/>
              <a:t>στόμιο (</a:t>
            </a:r>
            <a:r>
              <a:rPr lang="el-GR" dirty="0" err="1" smtClean="0"/>
              <a:t>τριγλώχινα</a:t>
            </a:r>
            <a:r>
              <a:rPr lang="el-GR" dirty="0" smtClean="0"/>
              <a:t> βαλβίδα)</a:t>
            </a:r>
          </a:p>
          <a:p>
            <a:r>
              <a:rPr lang="el-GR" dirty="0" smtClean="0"/>
              <a:t>πνευμονική αρτηρία </a:t>
            </a:r>
            <a:r>
              <a:rPr lang="el-GR" dirty="0" smtClean="0">
                <a:sym typeface="Wingdings" panose="05000000000000000000" pitchFamily="2" charset="2"/>
              </a:rPr>
              <a:t> αίμα προς τους πνεύμονες</a:t>
            </a:r>
            <a:r>
              <a:rPr lang="el-GR" dirty="0" smtClean="0"/>
              <a:t> </a:t>
            </a:r>
            <a:endParaRPr lang="el-GR" dirty="0"/>
          </a:p>
          <a:p>
            <a:r>
              <a:rPr lang="el-GR" dirty="0" smtClean="0"/>
              <a:t>3 </a:t>
            </a:r>
            <a:r>
              <a:rPr lang="el-GR" dirty="0"/>
              <a:t>θηλοειδείς μύες </a:t>
            </a:r>
            <a:r>
              <a:rPr lang="el-GR" dirty="0" smtClean="0"/>
              <a:t>οι οποίοι </a:t>
            </a:r>
            <a:endParaRPr lang="el-GR" dirty="0"/>
          </a:p>
          <a:p>
            <a:r>
              <a:rPr lang="el-GR" dirty="0"/>
              <a:t>φ</a:t>
            </a:r>
            <a:r>
              <a:rPr lang="el-GR" dirty="0" smtClean="0"/>
              <a:t>έρουν </a:t>
            </a:r>
            <a:r>
              <a:rPr lang="el-GR" dirty="0" err="1"/>
              <a:t>τενόντιες</a:t>
            </a:r>
            <a:r>
              <a:rPr lang="el-GR" dirty="0"/>
              <a:t> χορδές </a:t>
            </a:r>
            <a:r>
              <a:rPr lang="el-GR" dirty="0" smtClean="0"/>
              <a:t>που </a:t>
            </a:r>
            <a:r>
              <a:rPr lang="el-GR" dirty="0" err="1" smtClean="0"/>
              <a:t>καταφύονται</a:t>
            </a:r>
            <a:r>
              <a:rPr lang="el-GR" dirty="0" smtClean="0"/>
              <a:t> </a:t>
            </a:r>
            <a:r>
              <a:rPr lang="el-GR" dirty="0"/>
              <a:t>στις </a:t>
            </a:r>
            <a:r>
              <a:rPr lang="el-GR" dirty="0" err="1"/>
              <a:t>γλωχίνες</a:t>
            </a:r>
            <a:r>
              <a:rPr lang="el-GR" dirty="0"/>
              <a:t> της </a:t>
            </a:r>
            <a:r>
              <a:rPr lang="el-GR" dirty="0" err="1"/>
              <a:t>τριγλώχινας</a:t>
            </a:r>
            <a:r>
              <a:rPr lang="el-GR" dirty="0"/>
              <a:t> </a:t>
            </a:r>
          </a:p>
          <a:p>
            <a:r>
              <a:rPr lang="el-GR" dirty="0"/>
              <a:t>Πνευμονική αρτηρία (3 μηνοειδείς βαλβίδες)</a:t>
            </a:r>
          </a:p>
        </p:txBody>
      </p:sp>
      <p:pic>
        <p:nvPicPr>
          <p:cNvPr id="6" name="Picture 5">
            <a:extLst>
              <a:ext uri="{FF2B5EF4-FFF2-40B4-BE49-F238E27FC236}">
                <a16:creationId xmlns:a16="http://schemas.microsoft.com/office/drawing/2014/main" id="{FC53F26D-E076-13F9-590C-3EBF0BB49B74}"/>
              </a:ext>
            </a:extLst>
          </p:cNvPr>
          <p:cNvPicPr>
            <a:picLocks noChangeAspect="1"/>
          </p:cNvPicPr>
          <p:nvPr/>
        </p:nvPicPr>
        <p:blipFill>
          <a:blip r:embed="rId2"/>
          <a:stretch>
            <a:fillRect/>
          </a:stretch>
        </p:blipFill>
        <p:spPr>
          <a:xfrm>
            <a:off x="8657826" y="3493131"/>
            <a:ext cx="3384340" cy="3339415"/>
          </a:xfrm>
          <a:prstGeom prst="rect">
            <a:avLst/>
          </a:prstGeom>
        </p:spPr>
      </p:pic>
      <p:pic>
        <p:nvPicPr>
          <p:cNvPr id="7" name="Picture 6">
            <a:extLst>
              <a:ext uri="{FF2B5EF4-FFF2-40B4-BE49-F238E27FC236}">
                <a16:creationId xmlns:a16="http://schemas.microsoft.com/office/drawing/2014/main" id="{AD0C9E0F-9FC1-A426-B1A7-0856B10D3913}"/>
              </a:ext>
            </a:extLst>
          </p:cNvPr>
          <p:cNvPicPr>
            <a:picLocks noChangeAspect="1"/>
          </p:cNvPicPr>
          <p:nvPr/>
        </p:nvPicPr>
        <p:blipFill>
          <a:blip r:embed="rId3"/>
          <a:stretch>
            <a:fillRect/>
          </a:stretch>
        </p:blipFill>
        <p:spPr>
          <a:xfrm>
            <a:off x="321322" y="3723885"/>
            <a:ext cx="3375981" cy="2519512"/>
          </a:xfrm>
          <a:prstGeom prst="rect">
            <a:avLst/>
          </a:prstGeom>
        </p:spPr>
      </p:pic>
      <p:pic>
        <p:nvPicPr>
          <p:cNvPr id="8" name="Picture 7">
            <a:extLst>
              <a:ext uri="{FF2B5EF4-FFF2-40B4-BE49-F238E27FC236}">
                <a16:creationId xmlns:a16="http://schemas.microsoft.com/office/drawing/2014/main" id="{37A4CD49-5DAF-8205-4309-B4EFF463CE67}"/>
              </a:ext>
            </a:extLst>
          </p:cNvPr>
          <p:cNvPicPr>
            <a:picLocks noChangeAspect="1"/>
          </p:cNvPicPr>
          <p:nvPr/>
        </p:nvPicPr>
        <p:blipFill>
          <a:blip r:embed="rId4"/>
          <a:stretch>
            <a:fillRect/>
          </a:stretch>
        </p:blipFill>
        <p:spPr>
          <a:xfrm>
            <a:off x="4357169" y="3723885"/>
            <a:ext cx="3640790" cy="2644072"/>
          </a:xfrm>
          <a:prstGeom prst="rect">
            <a:avLst/>
          </a:prstGeom>
        </p:spPr>
      </p:pic>
      <p:pic>
        <p:nvPicPr>
          <p:cNvPr id="9" name="Picture 4">
            <a:extLst>
              <a:ext uri="{FF2B5EF4-FFF2-40B4-BE49-F238E27FC236}">
                <a16:creationId xmlns:a16="http://schemas.microsoft.com/office/drawing/2014/main" id="{D4A5D9FE-F9FD-2863-1D1E-6C23412F7D75}"/>
              </a:ext>
            </a:extLst>
          </p:cNvPr>
          <p:cNvPicPr>
            <a:picLocks noChangeAspect="1"/>
          </p:cNvPicPr>
          <p:nvPr/>
        </p:nvPicPr>
        <p:blipFill>
          <a:blip r:embed="rId5"/>
          <a:stretch>
            <a:fillRect/>
          </a:stretch>
        </p:blipFill>
        <p:spPr>
          <a:xfrm>
            <a:off x="8094965" y="259424"/>
            <a:ext cx="3080221" cy="2464177"/>
          </a:xfrm>
          <a:prstGeom prst="rect">
            <a:avLst/>
          </a:prstGeom>
        </p:spPr>
      </p:pic>
    </p:spTree>
    <p:extLst>
      <p:ext uri="{BB962C8B-B14F-4D97-AF65-F5344CB8AC3E}">
        <p14:creationId xmlns:p14="http://schemas.microsoft.com/office/powerpoint/2010/main" val="38950388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44213" y="228492"/>
            <a:ext cx="3901966" cy="654377"/>
          </a:xfrm>
        </p:spPr>
        <p:txBody>
          <a:bodyPr>
            <a:normAutofit/>
          </a:bodyPr>
          <a:lstStyle/>
          <a:p>
            <a:r>
              <a:rPr lang="el-GR" sz="3200" dirty="0" smtClean="0"/>
              <a:t>Καρδιακή ανακοπή</a:t>
            </a:r>
            <a:endParaRPr lang="el-GR" sz="3200" dirty="0"/>
          </a:p>
        </p:txBody>
      </p:sp>
      <p:pic>
        <p:nvPicPr>
          <p:cNvPr id="4" name="Εικόνα 3"/>
          <p:cNvPicPr>
            <a:picLocks noChangeAspect="1"/>
          </p:cNvPicPr>
          <p:nvPr/>
        </p:nvPicPr>
        <p:blipFill>
          <a:blip r:embed="rId2"/>
          <a:stretch>
            <a:fillRect/>
          </a:stretch>
        </p:blipFill>
        <p:spPr>
          <a:xfrm>
            <a:off x="4488901" y="400871"/>
            <a:ext cx="6487845" cy="6336260"/>
          </a:xfrm>
          <a:prstGeom prst="rect">
            <a:avLst/>
          </a:prstGeom>
        </p:spPr>
      </p:pic>
      <p:sp>
        <p:nvSpPr>
          <p:cNvPr id="5" name="Ορθογώνιο 4"/>
          <p:cNvSpPr/>
          <p:nvPr/>
        </p:nvSpPr>
        <p:spPr>
          <a:xfrm>
            <a:off x="4964884" y="2876472"/>
            <a:ext cx="1530227" cy="276999"/>
          </a:xfrm>
          <a:prstGeom prst="rect">
            <a:avLst/>
          </a:prstGeom>
        </p:spPr>
        <p:txBody>
          <a:bodyPr wrap="none">
            <a:spAutoFit/>
          </a:bodyPr>
          <a:lstStyle/>
          <a:p>
            <a:r>
              <a:rPr lang="el-GR" sz="1200" dirty="0" smtClean="0"/>
              <a:t> κοιλιακή μαρμαρυγή</a:t>
            </a:r>
            <a:endParaRPr lang="el-GR" sz="1200" dirty="0"/>
          </a:p>
        </p:txBody>
      </p:sp>
      <p:sp>
        <p:nvSpPr>
          <p:cNvPr id="7" name="Ορθογώνιο 6"/>
          <p:cNvSpPr/>
          <p:nvPr/>
        </p:nvSpPr>
        <p:spPr>
          <a:xfrm>
            <a:off x="4964884" y="1241641"/>
            <a:ext cx="1856330" cy="2646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p:cNvSpPr/>
          <p:nvPr/>
        </p:nvSpPr>
        <p:spPr>
          <a:xfrm>
            <a:off x="5108641" y="1189318"/>
            <a:ext cx="886268" cy="276999"/>
          </a:xfrm>
          <a:prstGeom prst="rect">
            <a:avLst/>
          </a:prstGeom>
        </p:spPr>
        <p:txBody>
          <a:bodyPr wrap="none">
            <a:spAutoFit/>
          </a:bodyPr>
          <a:lstStyle/>
          <a:p>
            <a:r>
              <a:rPr lang="el-GR" sz="1200" dirty="0"/>
              <a:t>συμπιέσεις</a:t>
            </a:r>
          </a:p>
        </p:txBody>
      </p:sp>
      <p:sp>
        <p:nvSpPr>
          <p:cNvPr id="9" name="Ορθογώνιο 8"/>
          <p:cNvSpPr/>
          <p:nvPr/>
        </p:nvSpPr>
        <p:spPr>
          <a:xfrm>
            <a:off x="4926348" y="4989051"/>
            <a:ext cx="1568763" cy="276999"/>
          </a:xfrm>
          <a:prstGeom prst="rect">
            <a:avLst/>
          </a:prstGeom>
        </p:spPr>
        <p:txBody>
          <a:bodyPr wrap="none">
            <a:spAutoFit/>
          </a:bodyPr>
          <a:lstStyle/>
          <a:p>
            <a:r>
              <a:rPr lang="el-GR" sz="1200" dirty="0" err="1"/>
              <a:t>ιδιοκοιλιακός</a:t>
            </a:r>
            <a:r>
              <a:rPr lang="el-GR" sz="1200" dirty="0"/>
              <a:t> ρυθμός </a:t>
            </a:r>
          </a:p>
        </p:txBody>
      </p:sp>
      <p:sp>
        <p:nvSpPr>
          <p:cNvPr id="10" name="Ορθογώνιο 9"/>
          <p:cNvSpPr/>
          <p:nvPr/>
        </p:nvSpPr>
        <p:spPr>
          <a:xfrm>
            <a:off x="4881399" y="5724591"/>
            <a:ext cx="1697196" cy="276999"/>
          </a:xfrm>
          <a:prstGeom prst="rect">
            <a:avLst/>
          </a:prstGeom>
        </p:spPr>
        <p:txBody>
          <a:bodyPr wrap="none">
            <a:spAutoFit/>
          </a:bodyPr>
          <a:lstStyle/>
          <a:p>
            <a:r>
              <a:rPr lang="el-GR" sz="1200" dirty="0" err="1" smtClean="0"/>
              <a:t>φλεβοκομβικός</a:t>
            </a:r>
            <a:r>
              <a:rPr lang="el-GR" sz="1200" dirty="0" smtClean="0"/>
              <a:t> </a:t>
            </a:r>
            <a:r>
              <a:rPr lang="el-GR" sz="1200" dirty="0"/>
              <a:t>ρυθμός </a:t>
            </a:r>
          </a:p>
        </p:txBody>
      </p:sp>
      <p:sp>
        <p:nvSpPr>
          <p:cNvPr id="11" name="Ορθογώνιο 10"/>
          <p:cNvSpPr/>
          <p:nvPr/>
        </p:nvSpPr>
        <p:spPr>
          <a:xfrm>
            <a:off x="8757808" y="3638057"/>
            <a:ext cx="1892056" cy="276999"/>
          </a:xfrm>
          <a:prstGeom prst="rect">
            <a:avLst/>
          </a:prstGeom>
        </p:spPr>
        <p:txBody>
          <a:bodyPr wrap="none">
            <a:spAutoFit/>
          </a:bodyPr>
          <a:lstStyle/>
          <a:p>
            <a:r>
              <a:rPr lang="el-GR" sz="1200" dirty="0" smtClean="0"/>
              <a:t>Εξωτερική απινίδωση </a:t>
            </a:r>
            <a:r>
              <a:rPr lang="en-US" sz="1200" dirty="0" smtClean="0"/>
              <a:t>200</a:t>
            </a:r>
            <a:r>
              <a:rPr lang="el-GR" sz="1200" dirty="0" smtClean="0"/>
              <a:t> </a:t>
            </a:r>
            <a:r>
              <a:rPr lang="en-US" sz="1200" dirty="0" smtClean="0"/>
              <a:t>J</a:t>
            </a:r>
            <a:endParaRPr lang="el-GR" sz="1200" dirty="0"/>
          </a:p>
        </p:txBody>
      </p:sp>
      <p:pic>
        <p:nvPicPr>
          <p:cNvPr id="12" name="Εικόνα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890" y="1024206"/>
            <a:ext cx="3947700" cy="4241843"/>
          </a:xfrm>
          <a:prstGeom prst="rect">
            <a:avLst/>
          </a:prstGeom>
        </p:spPr>
      </p:pic>
    </p:spTree>
    <p:extLst>
      <p:ext uri="{BB962C8B-B14F-4D97-AF65-F5344CB8AC3E}">
        <p14:creationId xmlns:p14="http://schemas.microsoft.com/office/powerpoint/2010/main" val="32500118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2038513" y="323083"/>
            <a:ext cx="7000875" cy="6248400"/>
          </a:xfrm>
          <a:prstGeom prst="rect">
            <a:avLst/>
          </a:prstGeom>
        </p:spPr>
      </p:pic>
    </p:spTree>
    <p:extLst>
      <p:ext uri="{BB962C8B-B14F-4D97-AF65-F5344CB8AC3E}">
        <p14:creationId xmlns:p14="http://schemas.microsoft.com/office/powerpoint/2010/main" val="17556540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465192"/>
          </a:xfrm>
        </p:spPr>
        <p:txBody>
          <a:bodyPr>
            <a:noAutofit/>
          </a:bodyPr>
          <a:lstStyle/>
          <a:p>
            <a:r>
              <a:rPr lang="el-GR" sz="2800" dirty="0" smtClean="0"/>
              <a:t>Σύζευξη </a:t>
            </a:r>
            <a:r>
              <a:rPr lang="el-GR" sz="2800" dirty="0"/>
              <a:t>της </a:t>
            </a:r>
            <a:r>
              <a:rPr lang="el-GR" sz="2800" dirty="0" smtClean="0"/>
              <a:t>διέγερσης-συστολής</a:t>
            </a:r>
            <a:endParaRPr lang="el-GR" sz="2800" dirty="0"/>
          </a:p>
        </p:txBody>
      </p:sp>
      <p:sp>
        <p:nvSpPr>
          <p:cNvPr id="3" name="Θέση περιεχομένου 2"/>
          <p:cNvSpPr>
            <a:spLocks noGrp="1"/>
          </p:cNvSpPr>
          <p:nvPr>
            <p:ph idx="1"/>
          </p:nvPr>
        </p:nvSpPr>
        <p:spPr>
          <a:xfrm>
            <a:off x="606973" y="932246"/>
            <a:ext cx="6161690" cy="5416002"/>
          </a:xfrm>
        </p:spPr>
        <p:txBody>
          <a:bodyPr>
            <a:noAutofit/>
          </a:bodyPr>
          <a:lstStyle/>
          <a:p>
            <a:r>
              <a:rPr lang="el-GR" sz="1800" dirty="0" smtClean="0"/>
              <a:t>Όπως στους σκελετικούς μυς, η σύσπαση επέρχεται σύμφωνα με το μοντέλο των </a:t>
            </a:r>
            <a:r>
              <a:rPr lang="el-GR" sz="1800" u="sng" dirty="0" err="1" smtClean="0"/>
              <a:t>ολισθαίνοντων</a:t>
            </a:r>
            <a:r>
              <a:rPr lang="el-GR" sz="1800" u="sng" dirty="0" smtClean="0"/>
              <a:t> νηματίων</a:t>
            </a:r>
            <a:r>
              <a:rPr lang="el-GR" sz="1800" dirty="0" smtClean="0"/>
              <a:t>, το οποίο προβλέπει ότι όταν σχηματίζονται και ακολούθως διασπώνται οι διαδοχικές </a:t>
            </a:r>
            <a:r>
              <a:rPr lang="el-GR" sz="1800" u="sng" dirty="0" smtClean="0"/>
              <a:t>συνδέσεις μεταξύ της </a:t>
            </a:r>
            <a:r>
              <a:rPr lang="el-GR" sz="1800" u="sng" dirty="0" err="1" smtClean="0"/>
              <a:t>ακτίνης</a:t>
            </a:r>
            <a:r>
              <a:rPr lang="el-GR" sz="1800" u="sng" dirty="0"/>
              <a:t> </a:t>
            </a:r>
            <a:r>
              <a:rPr lang="el-GR" sz="1800" u="sng" dirty="0" smtClean="0"/>
              <a:t>και της </a:t>
            </a:r>
            <a:r>
              <a:rPr lang="el-GR" sz="1800" u="sng" dirty="0" err="1" smtClean="0"/>
              <a:t>μυοσίνης</a:t>
            </a:r>
            <a:r>
              <a:rPr lang="el-GR" sz="1800" dirty="0" smtClean="0"/>
              <a:t> τα παχιά και τα λεπτά νημάτια μετακινούνται το ένα ως προς το άλλο. Η μυϊκή ίνα παράγει τάση, ως αποτέλεσμα του κύκλου των εγκάρσιων γεφυρών.</a:t>
            </a:r>
          </a:p>
          <a:p>
            <a:r>
              <a:rPr lang="el-GR" sz="1800" dirty="0" smtClean="0"/>
              <a:t>Τα εγκάρσια σωληνάρια (Τ) αποτελούν εγκολπώσεις των καρδιακών μυϊκών κυττάρων στο επίπεδο των γραμμών Ζ, βρίσκονται σε συνέχεια με την κυτταρική μεμβράνη και η λειτουργία τους σχετίζεται με τη </a:t>
            </a:r>
            <a:r>
              <a:rPr lang="el-GR" sz="1800" u="sng" dirty="0" smtClean="0"/>
              <a:t>μεταφορά των δυναμικών ενέργειας στο εσωτερικό του κυττάρου.</a:t>
            </a:r>
          </a:p>
          <a:p>
            <a:r>
              <a:rPr lang="el-GR" sz="1800" dirty="0" smtClean="0"/>
              <a:t>Τα σωληνάρια Τ σχηματίζουν δυάδες με το </a:t>
            </a:r>
            <a:r>
              <a:rPr lang="el-GR" sz="1800" u="sng" dirty="0" err="1" smtClean="0"/>
              <a:t>σαρκοπλασματικό</a:t>
            </a:r>
            <a:r>
              <a:rPr lang="el-GR" sz="1800" u="sng" dirty="0" smtClean="0"/>
              <a:t> δίκτυο</a:t>
            </a:r>
            <a:r>
              <a:rPr lang="el-GR" sz="1800" dirty="0" smtClean="0"/>
              <a:t>, το οποίο αποτελεί τη θέση αποθήκευσης και απελευθέρωσης του </a:t>
            </a:r>
            <a:r>
              <a:rPr lang="el-GR" sz="1800" u="sng" dirty="0" smtClean="0"/>
              <a:t>Ca</a:t>
            </a:r>
            <a:r>
              <a:rPr lang="el-GR" sz="1800" u="sng" baseline="30000" dirty="0" smtClean="0"/>
              <a:t>2+</a:t>
            </a:r>
            <a:r>
              <a:rPr lang="el-GR" sz="1800" dirty="0" smtClean="0"/>
              <a:t> για τη σύζευξη της διέγερσης-συστολής.</a:t>
            </a:r>
          </a:p>
          <a:p>
            <a:r>
              <a:rPr lang="el-GR" sz="1800" dirty="0" smtClean="0"/>
              <a:t>Όπως στους σκελετικούς και τους λείους μυς, έτσι και στο μυοκάρδιο η σύζευξη διέγερσης-συστολής μετατρέπει τα δυναμικά ενέργειας σε παραγωγή τάσης.</a:t>
            </a:r>
          </a:p>
        </p:txBody>
      </p:sp>
      <p:pic>
        <p:nvPicPr>
          <p:cNvPr id="4" name="Εικόνα 3"/>
          <p:cNvPicPr>
            <a:picLocks noChangeAspect="1"/>
          </p:cNvPicPr>
          <p:nvPr/>
        </p:nvPicPr>
        <p:blipFill>
          <a:blip r:embed="rId2"/>
          <a:stretch>
            <a:fillRect/>
          </a:stretch>
        </p:blipFill>
        <p:spPr>
          <a:xfrm>
            <a:off x="7449372" y="273269"/>
            <a:ext cx="4282801" cy="6206342"/>
          </a:xfrm>
          <a:prstGeom prst="rect">
            <a:avLst/>
          </a:prstGeom>
        </p:spPr>
      </p:pic>
      <p:sp>
        <p:nvSpPr>
          <p:cNvPr id="5" name="Ορθογώνιο 4"/>
          <p:cNvSpPr/>
          <p:nvPr/>
        </p:nvSpPr>
        <p:spPr>
          <a:xfrm>
            <a:off x="7526505" y="6086638"/>
            <a:ext cx="1827744" cy="261610"/>
          </a:xfrm>
          <a:prstGeom prst="rect">
            <a:avLst/>
          </a:prstGeom>
        </p:spPr>
        <p:txBody>
          <a:bodyPr wrap="none">
            <a:spAutoFit/>
          </a:bodyPr>
          <a:lstStyle/>
          <a:p>
            <a:r>
              <a:rPr lang="el-GR" sz="1100" dirty="0"/>
              <a:t>ΣΔ </a:t>
            </a:r>
            <a:r>
              <a:rPr lang="el-GR" sz="1100" dirty="0" err="1"/>
              <a:t>σαρκοπλασματικό</a:t>
            </a:r>
            <a:r>
              <a:rPr lang="el-GR" sz="1100" dirty="0"/>
              <a:t> δίκτυο</a:t>
            </a:r>
          </a:p>
        </p:txBody>
      </p:sp>
      <p:sp>
        <p:nvSpPr>
          <p:cNvPr id="6" name="Ορθογώνιο 5"/>
          <p:cNvSpPr/>
          <p:nvPr/>
        </p:nvSpPr>
        <p:spPr>
          <a:xfrm>
            <a:off x="7449372" y="6479611"/>
            <a:ext cx="4387804" cy="369332"/>
          </a:xfrm>
          <a:prstGeom prst="rect">
            <a:avLst/>
          </a:prstGeom>
        </p:spPr>
        <p:txBody>
          <a:bodyPr wrap="none">
            <a:spAutoFit/>
          </a:bodyPr>
          <a:lstStyle/>
          <a:p>
            <a:r>
              <a:rPr lang="el-GR" dirty="0" smtClean="0"/>
              <a:t>Σύζευξη διέγερσης-συστολής στο μυοκάρδιο</a:t>
            </a:r>
            <a:endParaRPr lang="el-GR" dirty="0"/>
          </a:p>
        </p:txBody>
      </p:sp>
      <p:sp>
        <p:nvSpPr>
          <p:cNvPr id="7" name="Στρογγυλεμένο ορθογώνιο 6"/>
          <p:cNvSpPr/>
          <p:nvPr/>
        </p:nvSpPr>
        <p:spPr>
          <a:xfrm>
            <a:off x="838200" y="5200650"/>
            <a:ext cx="5745480" cy="98298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Εικόνα 7"/>
          <p:cNvPicPr>
            <a:picLocks noChangeAspect="1"/>
          </p:cNvPicPr>
          <p:nvPr/>
        </p:nvPicPr>
        <p:blipFill>
          <a:blip r:embed="rId3"/>
          <a:stretch>
            <a:fillRect/>
          </a:stretch>
        </p:blipFill>
        <p:spPr>
          <a:xfrm>
            <a:off x="6768663" y="1181501"/>
            <a:ext cx="1914384" cy="1463293"/>
          </a:xfrm>
          <a:prstGeom prst="rect">
            <a:avLst/>
          </a:prstGeom>
        </p:spPr>
      </p:pic>
      <p:cxnSp>
        <p:nvCxnSpPr>
          <p:cNvPr id="9" name="Ευθύγραμμο βέλος σύνδεσης 8"/>
          <p:cNvCxnSpPr/>
          <p:nvPr/>
        </p:nvCxnSpPr>
        <p:spPr>
          <a:xfrm flipH="1">
            <a:off x="7847482" y="1079573"/>
            <a:ext cx="445743" cy="3594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flipV="1">
            <a:off x="7526505" y="1786759"/>
            <a:ext cx="503398" cy="1051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Οβάλ 12"/>
          <p:cNvSpPr/>
          <p:nvPr/>
        </p:nvSpPr>
        <p:spPr>
          <a:xfrm>
            <a:off x="10079419" y="2434587"/>
            <a:ext cx="325821" cy="35065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933774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2724807" cy="538765"/>
          </a:xfrm>
        </p:spPr>
        <p:txBody>
          <a:bodyPr>
            <a:normAutofit/>
          </a:bodyPr>
          <a:lstStyle/>
          <a:p>
            <a:r>
              <a:rPr lang="el-GR" sz="2800" dirty="0" err="1" smtClean="0"/>
              <a:t>Συσπαστικότητα</a:t>
            </a:r>
            <a:endParaRPr lang="el-GR" sz="2800" dirty="0"/>
          </a:p>
        </p:txBody>
      </p:sp>
      <p:sp>
        <p:nvSpPr>
          <p:cNvPr id="3" name="Θέση περιεχομένου 2"/>
          <p:cNvSpPr>
            <a:spLocks noGrp="1"/>
          </p:cNvSpPr>
          <p:nvPr>
            <p:ph idx="1"/>
          </p:nvPr>
        </p:nvSpPr>
        <p:spPr>
          <a:xfrm>
            <a:off x="187872" y="1062479"/>
            <a:ext cx="6750269" cy="4351338"/>
          </a:xfrm>
        </p:spPr>
        <p:txBody>
          <a:bodyPr>
            <a:normAutofit/>
          </a:bodyPr>
          <a:lstStyle/>
          <a:p>
            <a:r>
              <a:rPr lang="el-GR" sz="2000" dirty="0"/>
              <a:t>Σ</a:t>
            </a:r>
            <a:r>
              <a:rPr lang="el-GR" sz="2000" dirty="0" smtClean="0"/>
              <a:t>το μυοκάρδιο η σύζευξη διέγερσης-συστολής μετατρέπει τα δυναμικά ενέργειας σε παραγωγή τάσης.</a:t>
            </a:r>
          </a:p>
          <a:p>
            <a:r>
              <a:rPr lang="el-GR" sz="2000" dirty="0" smtClean="0"/>
              <a:t>Ως </a:t>
            </a:r>
            <a:r>
              <a:rPr lang="el-GR" sz="2000" dirty="0" err="1" smtClean="0"/>
              <a:t>συσπαστικότητα</a:t>
            </a:r>
            <a:r>
              <a:rPr lang="el-GR" sz="2000" dirty="0" smtClean="0"/>
              <a:t> ή </a:t>
            </a:r>
            <a:r>
              <a:rPr lang="el-GR" sz="2000" b="1" dirty="0" err="1" smtClean="0"/>
              <a:t>ινοτροπισμός</a:t>
            </a:r>
            <a:r>
              <a:rPr lang="el-GR" sz="2000" dirty="0" smtClean="0"/>
              <a:t> </a:t>
            </a:r>
            <a:r>
              <a:rPr lang="el-GR" sz="2000" u="sng" dirty="0" smtClean="0"/>
              <a:t>καλείται η ενδογενής ικανότητα των </a:t>
            </a:r>
            <a:r>
              <a:rPr lang="el-GR" sz="2000" u="sng" dirty="0" err="1" smtClean="0"/>
              <a:t>μυοκαρδιακών</a:t>
            </a:r>
            <a:r>
              <a:rPr lang="el-GR" sz="2000" u="sng" dirty="0" smtClean="0"/>
              <a:t> κυττάρων να παράγουν τάση </a:t>
            </a:r>
            <a:r>
              <a:rPr lang="el-GR" sz="2000" dirty="0" smtClean="0"/>
              <a:t>ανά δεδομένο μήκος του μυϊκού κυττάρου. Οι παράγοντες που προκαλούν την </a:t>
            </a:r>
            <a:r>
              <a:rPr lang="el-GR" sz="2000" b="1" dirty="0" smtClean="0"/>
              <a:t>αύξηση της </a:t>
            </a:r>
            <a:r>
              <a:rPr lang="el-GR" sz="2000" b="1" dirty="0" err="1" smtClean="0"/>
              <a:t>συσπαστικότητας</a:t>
            </a:r>
            <a:r>
              <a:rPr lang="el-GR" sz="2000" b="1" dirty="0" smtClean="0"/>
              <a:t> </a:t>
            </a:r>
            <a:r>
              <a:rPr lang="el-GR" sz="2000" dirty="0" smtClean="0"/>
              <a:t>λέγεται ότι παρουσιάζουν </a:t>
            </a:r>
            <a:r>
              <a:rPr lang="el-GR" sz="2000" b="1" dirty="0" smtClean="0"/>
              <a:t>θετική </a:t>
            </a:r>
            <a:r>
              <a:rPr lang="el-GR" sz="2000" b="1" dirty="0" err="1" smtClean="0"/>
              <a:t>ινότροπο</a:t>
            </a:r>
            <a:r>
              <a:rPr lang="el-GR" sz="2000" b="1" dirty="0" smtClean="0"/>
              <a:t> δράση.</a:t>
            </a:r>
          </a:p>
          <a:p>
            <a:r>
              <a:rPr lang="el-GR" sz="2000" dirty="0" smtClean="0"/>
              <a:t>Οι θετικοί </a:t>
            </a:r>
            <a:r>
              <a:rPr lang="el-GR" sz="2000" dirty="0" err="1" smtClean="0"/>
              <a:t>ινότροποι</a:t>
            </a:r>
            <a:r>
              <a:rPr lang="el-GR" sz="2000" dirty="0" smtClean="0"/>
              <a:t> παράγοντες αυξάνουν τόσο το ρυθμό ανάπτυξης τάσης όσο και τη μέγιστη αναπτυσσόμενη τάση. Οι παράγοντες που προκαλούν </a:t>
            </a:r>
            <a:r>
              <a:rPr lang="el-GR" sz="2000" b="1" dirty="0" smtClean="0"/>
              <a:t>μείωση της </a:t>
            </a:r>
            <a:r>
              <a:rPr lang="el-GR" sz="2000" b="1" dirty="0" err="1" smtClean="0"/>
              <a:t>συσπαστικότητας</a:t>
            </a:r>
            <a:r>
              <a:rPr lang="el-GR" sz="2000" b="1" dirty="0" smtClean="0"/>
              <a:t> </a:t>
            </a:r>
            <a:r>
              <a:rPr lang="el-GR" sz="2000" dirty="0" smtClean="0"/>
              <a:t>αναφέρεται ότι παρουσιάζουν </a:t>
            </a:r>
            <a:r>
              <a:rPr lang="el-GR" sz="2000" b="1" dirty="0" smtClean="0"/>
              <a:t>αρνητική </a:t>
            </a:r>
            <a:r>
              <a:rPr lang="el-GR" sz="2000" b="1" dirty="0" err="1" smtClean="0"/>
              <a:t>ινότροπο</a:t>
            </a:r>
            <a:r>
              <a:rPr lang="el-GR" sz="2000" b="1" dirty="0" smtClean="0"/>
              <a:t> δράση</a:t>
            </a:r>
            <a:r>
              <a:rPr lang="el-GR" sz="2000" dirty="0" smtClean="0"/>
              <a:t>. Οι αρνητικοί </a:t>
            </a:r>
            <a:r>
              <a:rPr lang="el-GR" sz="2000" dirty="0" err="1" smtClean="0"/>
              <a:t>ινότροποι</a:t>
            </a:r>
            <a:r>
              <a:rPr lang="el-GR" sz="2000" dirty="0" smtClean="0"/>
              <a:t> παράγοντες ελαττώνουν τόσο το ρυθμό ανάπτυξης τάσης όσο και τη μέγιστη αναπτυσσόμενη τάση.</a:t>
            </a:r>
            <a:endParaRPr lang="el-GR" sz="2000" dirty="0"/>
          </a:p>
        </p:txBody>
      </p:sp>
      <p:pic>
        <p:nvPicPr>
          <p:cNvPr id="5" name="Εικόνα 4"/>
          <p:cNvPicPr>
            <a:picLocks noChangeAspect="1"/>
          </p:cNvPicPr>
          <p:nvPr/>
        </p:nvPicPr>
        <p:blipFill>
          <a:blip r:embed="rId2"/>
          <a:stretch>
            <a:fillRect/>
          </a:stretch>
        </p:blipFill>
        <p:spPr>
          <a:xfrm>
            <a:off x="7617537" y="0"/>
            <a:ext cx="4282801" cy="6206342"/>
          </a:xfrm>
          <a:prstGeom prst="rect">
            <a:avLst/>
          </a:prstGeom>
        </p:spPr>
      </p:pic>
      <p:sp>
        <p:nvSpPr>
          <p:cNvPr id="6" name="Ορθογώνιο 5"/>
          <p:cNvSpPr/>
          <p:nvPr/>
        </p:nvSpPr>
        <p:spPr>
          <a:xfrm>
            <a:off x="7728421" y="6075537"/>
            <a:ext cx="1827744" cy="261610"/>
          </a:xfrm>
          <a:prstGeom prst="rect">
            <a:avLst/>
          </a:prstGeom>
        </p:spPr>
        <p:txBody>
          <a:bodyPr wrap="none">
            <a:spAutoFit/>
          </a:bodyPr>
          <a:lstStyle/>
          <a:p>
            <a:r>
              <a:rPr lang="el-GR" sz="1100" dirty="0" smtClean="0"/>
              <a:t>ΣΔ </a:t>
            </a:r>
            <a:r>
              <a:rPr lang="el-GR" sz="1100" dirty="0" err="1" smtClean="0"/>
              <a:t>σαρκοπλασματικό</a:t>
            </a:r>
            <a:r>
              <a:rPr lang="el-GR" sz="1100" dirty="0" smtClean="0"/>
              <a:t> δίκτυο</a:t>
            </a:r>
            <a:endParaRPr lang="el-GR" sz="1100" dirty="0"/>
          </a:p>
        </p:txBody>
      </p:sp>
      <p:sp>
        <p:nvSpPr>
          <p:cNvPr id="7" name="Ορθογώνιο 6"/>
          <p:cNvSpPr/>
          <p:nvPr/>
        </p:nvSpPr>
        <p:spPr>
          <a:xfrm>
            <a:off x="7424327" y="6337147"/>
            <a:ext cx="4476011" cy="369332"/>
          </a:xfrm>
          <a:prstGeom prst="rect">
            <a:avLst/>
          </a:prstGeom>
        </p:spPr>
        <p:txBody>
          <a:bodyPr wrap="square">
            <a:spAutoFit/>
          </a:bodyPr>
          <a:lstStyle/>
          <a:p>
            <a:r>
              <a:rPr lang="el-GR" dirty="0" smtClean="0"/>
              <a:t>Σύζευξη </a:t>
            </a:r>
            <a:r>
              <a:rPr lang="el-GR" dirty="0"/>
              <a:t>διέγερσης-συστολής </a:t>
            </a:r>
            <a:r>
              <a:rPr lang="el-GR" dirty="0" smtClean="0"/>
              <a:t>στο μυοκάρδιο</a:t>
            </a:r>
            <a:r>
              <a:rPr lang="el-GR" dirty="0"/>
              <a:t>.</a:t>
            </a:r>
          </a:p>
        </p:txBody>
      </p:sp>
      <p:sp>
        <p:nvSpPr>
          <p:cNvPr id="8" name="Ορθογώνιο 7"/>
          <p:cNvSpPr/>
          <p:nvPr/>
        </p:nvSpPr>
        <p:spPr>
          <a:xfrm>
            <a:off x="9893228" y="4589902"/>
            <a:ext cx="1836317" cy="276999"/>
          </a:xfrm>
          <a:prstGeom prst="rect">
            <a:avLst/>
          </a:prstGeom>
        </p:spPr>
        <p:txBody>
          <a:bodyPr wrap="square">
            <a:spAutoFit/>
          </a:bodyPr>
          <a:lstStyle/>
          <a:p>
            <a:r>
              <a:rPr lang="el-GR" sz="1200" b="1" dirty="0"/>
              <a:t>κ</a:t>
            </a:r>
            <a:r>
              <a:rPr lang="el-GR" sz="1200" b="1" dirty="0" smtClean="0"/>
              <a:t>αι διάσπαση ακολούθως</a:t>
            </a:r>
            <a:endParaRPr lang="el-GR" sz="1200" b="1" dirty="0"/>
          </a:p>
        </p:txBody>
      </p:sp>
      <p:sp>
        <p:nvSpPr>
          <p:cNvPr id="9" name="Ορθογώνιο 8"/>
          <p:cNvSpPr/>
          <p:nvPr/>
        </p:nvSpPr>
        <p:spPr>
          <a:xfrm>
            <a:off x="1272885" y="5799059"/>
            <a:ext cx="6096000" cy="923330"/>
          </a:xfrm>
          <a:prstGeom prst="rect">
            <a:avLst/>
          </a:prstGeom>
        </p:spPr>
        <p:txBody>
          <a:bodyPr>
            <a:spAutoFit/>
          </a:bodyPr>
          <a:lstStyle/>
          <a:p>
            <a:r>
              <a:rPr lang="el-GR" dirty="0" smtClean="0"/>
              <a:t>Το μέγεθος της τάσης που παράγεται από τα </a:t>
            </a:r>
            <a:r>
              <a:rPr lang="el-GR" dirty="0" err="1" smtClean="0"/>
              <a:t>μυοκαρδιακά</a:t>
            </a:r>
            <a:r>
              <a:rPr lang="el-GR" dirty="0" smtClean="0"/>
              <a:t> κύτταρα είναι ανάλογο της ενδοκυττάριας συγκέντρωσης του </a:t>
            </a:r>
            <a:r>
              <a:rPr lang="el-GR" u="sng" dirty="0"/>
              <a:t>Ca</a:t>
            </a:r>
            <a:r>
              <a:rPr lang="el-GR" u="sng" baseline="30000" dirty="0"/>
              <a:t>2+</a:t>
            </a:r>
            <a:endParaRPr lang="el-GR" dirty="0"/>
          </a:p>
        </p:txBody>
      </p:sp>
      <p:cxnSp>
        <p:nvCxnSpPr>
          <p:cNvPr id="11" name="Ευθύγραμμο βέλος σύνδεσης 10"/>
          <p:cNvCxnSpPr/>
          <p:nvPr/>
        </p:nvCxnSpPr>
        <p:spPr>
          <a:xfrm flipV="1">
            <a:off x="6043448" y="2596055"/>
            <a:ext cx="3512717" cy="3111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Οβάλ 9"/>
          <p:cNvSpPr/>
          <p:nvPr/>
        </p:nvSpPr>
        <p:spPr>
          <a:xfrm>
            <a:off x="10235561" y="2165131"/>
            <a:ext cx="369377" cy="33633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780738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926465"/>
          </a:xfrm>
        </p:spPr>
        <p:txBody>
          <a:bodyPr>
            <a:normAutofit/>
          </a:bodyPr>
          <a:lstStyle/>
          <a:p>
            <a:r>
              <a:rPr lang="el-GR" sz="3600" dirty="0" err="1" smtClean="0"/>
              <a:t>Προφόρτιο-μεταφόρτιο</a:t>
            </a:r>
            <a:endParaRPr lang="el-GR" sz="3600" dirty="0"/>
          </a:p>
        </p:txBody>
      </p:sp>
      <p:sp>
        <p:nvSpPr>
          <p:cNvPr id="3" name="Θέση περιεχομένου 2"/>
          <p:cNvSpPr>
            <a:spLocks noGrp="1"/>
          </p:cNvSpPr>
          <p:nvPr>
            <p:ph idx="1"/>
          </p:nvPr>
        </p:nvSpPr>
        <p:spPr/>
        <p:txBody>
          <a:bodyPr>
            <a:normAutofit lnSpcReduction="10000"/>
          </a:bodyPr>
          <a:lstStyle/>
          <a:p>
            <a:r>
              <a:rPr lang="el-GR" sz="2000" dirty="0" smtClean="0"/>
              <a:t>Το </a:t>
            </a:r>
            <a:r>
              <a:rPr lang="el-GR" sz="2000" b="1" dirty="0" err="1" smtClean="0"/>
              <a:t>προφορτίο</a:t>
            </a:r>
            <a:r>
              <a:rPr lang="el-GR" sz="2000" dirty="0" smtClean="0"/>
              <a:t> </a:t>
            </a:r>
            <a:r>
              <a:rPr lang="el-GR" sz="2000" b="1" dirty="0" smtClean="0"/>
              <a:t>της αριστερής κοιλίας </a:t>
            </a:r>
            <a:r>
              <a:rPr lang="el-GR" sz="2000" dirty="0" smtClean="0"/>
              <a:t>αποτελεί τον </a:t>
            </a:r>
            <a:r>
              <a:rPr lang="el-GR" sz="2000" dirty="0" err="1" smtClean="0"/>
              <a:t>τελοδιαστολικό</a:t>
            </a:r>
            <a:r>
              <a:rPr lang="el-GR" sz="2000" dirty="0" smtClean="0"/>
              <a:t> όγκο της κοιλίας ή το </a:t>
            </a:r>
            <a:r>
              <a:rPr lang="el-GR" sz="2000" dirty="0" err="1" smtClean="0"/>
              <a:t>τελοδιαστολικό</a:t>
            </a:r>
            <a:r>
              <a:rPr lang="el-GR" sz="2000" dirty="0"/>
              <a:t> </a:t>
            </a:r>
            <a:r>
              <a:rPr lang="el-GR" sz="2000" dirty="0" smtClean="0"/>
              <a:t>μήκος των </a:t>
            </a:r>
            <a:r>
              <a:rPr lang="el-GR" sz="2000" dirty="0" err="1" smtClean="0"/>
              <a:t>μυοκαρδιακών</a:t>
            </a:r>
            <a:r>
              <a:rPr lang="el-GR" sz="2000" dirty="0" smtClean="0"/>
              <a:t> ινών, δηλαδή αποτελεί το μήκος ηρεμίας από το οποίο ξεκινά η συστολή του μυός</a:t>
            </a:r>
          </a:p>
          <a:p>
            <a:r>
              <a:rPr lang="el-GR" sz="2000" dirty="0" smtClean="0"/>
              <a:t>Το </a:t>
            </a:r>
            <a:r>
              <a:rPr lang="el-GR" sz="2000" b="1" dirty="0" err="1" smtClean="0"/>
              <a:t>μεταφορτίο</a:t>
            </a:r>
            <a:r>
              <a:rPr lang="el-GR" sz="2000" b="1" dirty="0" smtClean="0"/>
              <a:t> της αριστερής κοιλίας </a:t>
            </a:r>
            <a:r>
              <a:rPr lang="el-GR" sz="2000" dirty="0" smtClean="0"/>
              <a:t>είναι η πίεση στην αορτή. Η ταχύτητα της βράχυνσης του καρδιακού μυός είναι μέγιστη όταν το </a:t>
            </a:r>
            <a:r>
              <a:rPr lang="el-GR" sz="2000" dirty="0" err="1" smtClean="0"/>
              <a:t>μεταφορτίο</a:t>
            </a:r>
            <a:r>
              <a:rPr lang="el-GR" sz="2000" dirty="0" smtClean="0"/>
              <a:t> είναι ίσο με το μηδέν και μειώνεται καθώς το </a:t>
            </a:r>
            <a:r>
              <a:rPr lang="el-GR" sz="2000" dirty="0" err="1" smtClean="0"/>
              <a:t>μεταφορτίο</a:t>
            </a:r>
            <a:r>
              <a:rPr lang="el-GR" sz="2000" dirty="0" smtClean="0"/>
              <a:t> αυξάνεται.</a:t>
            </a:r>
          </a:p>
          <a:p>
            <a:r>
              <a:rPr lang="el-GR" sz="2000" dirty="0" smtClean="0"/>
              <a:t>Η λειτουργία των κοιλιών περιγράφεται από τις ακόλουθες τρεις παραμέτρους: </a:t>
            </a:r>
          </a:p>
          <a:p>
            <a:r>
              <a:rPr lang="el-GR" sz="2000" dirty="0" smtClean="0"/>
              <a:t>(1) Ο </a:t>
            </a:r>
            <a:r>
              <a:rPr lang="el-GR" sz="2000" b="1" dirty="0" smtClean="0"/>
              <a:t>όγκος παλμού </a:t>
            </a:r>
            <a:r>
              <a:rPr lang="el-GR" sz="2000" dirty="0" smtClean="0"/>
              <a:t>αποτελεί τον όγκο του αίματος που εξωθείται από την κοιλία σε κάθε συστολή.  (~ 70 </a:t>
            </a:r>
            <a:r>
              <a:rPr lang="en-US" sz="2000" dirty="0" smtClean="0"/>
              <a:t>ml /</a:t>
            </a:r>
            <a:r>
              <a:rPr lang="el-GR" sz="2000" dirty="0" smtClean="0"/>
              <a:t>παλμό)</a:t>
            </a:r>
          </a:p>
          <a:p>
            <a:r>
              <a:rPr lang="el-GR" sz="2000" dirty="0" smtClean="0"/>
              <a:t>(2) Το </a:t>
            </a:r>
            <a:r>
              <a:rPr lang="el-GR" sz="2000" b="1" dirty="0" smtClean="0"/>
              <a:t>κλάσμα εξώθησης </a:t>
            </a:r>
            <a:r>
              <a:rPr lang="el-GR" sz="2000" dirty="0" smtClean="0"/>
              <a:t>αποτελεί το ποσοστό του </a:t>
            </a:r>
            <a:r>
              <a:rPr lang="el-GR" sz="2000" dirty="0" err="1" smtClean="0"/>
              <a:t>τελοδιαστολικού</a:t>
            </a:r>
            <a:r>
              <a:rPr lang="el-GR" sz="2000" dirty="0" smtClean="0"/>
              <a:t> όγκου αίματος, που εξωθείται, ως όγκος παλμού σε κάθε συστολή και αποτελεί ένα δείκτη της </a:t>
            </a:r>
            <a:r>
              <a:rPr lang="el-GR" sz="2000" u="sng" dirty="0" smtClean="0"/>
              <a:t>αποτελεσματικότητας της λειτουργίας</a:t>
            </a:r>
            <a:r>
              <a:rPr lang="el-GR" sz="2000" dirty="0" smtClean="0"/>
              <a:t> της αριστερής κοιλίας. </a:t>
            </a:r>
          </a:p>
          <a:p>
            <a:r>
              <a:rPr lang="el-GR" sz="2000" dirty="0" smtClean="0"/>
              <a:t>(3) Η </a:t>
            </a:r>
            <a:r>
              <a:rPr lang="el-GR" sz="2000" b="1" dirty="0" smtClean="0"/>
              <a:t>καρδιακή παροχή </a:t>
            </a:r>
            <a:r>
              <a:rPr lang="el-GR" sz="2000" dirty="0" smtClean="0"/>
              <a:t>αποτελεί το συνολικό ποσό του αίματος που εξωθείται από την αριστερή κοιλία ανά μονάδα χρόνου. (ΚΠ = ΟΠ Χ ΚΣ/λεπτό)</a:t>
            </a:r>
            <a:endParaRPr lang="el-GR" sz="2000" dirty="0"/>
          </a:p>
        </p:txBody>
      </p:sp>
    </p:spTree>
    <p:extLst>
      <p:ext uri="{BB962C8B-B14F-4D97-AF65-F5344CB8AC3E}">
        <p14:creationId xmlns:p14="http://schemas.microsoft.com/office/powerpoint/2010/main" val="14540250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543802"/>
            <a:ext cx="10515600" cy="885606"/>
          </a:xfrm>
        </p:spPr>
        <p:txBody>
          <a:bodyPr>
            <a:normAutofit/>
          </a:bodyPr>
          <a:lstStyle/>
          <a:p>
            <a:r>
              <a:rPr lang="el-GR" sz="3200" b="1" dirty="0" smtClean="0"/>
              <a:t> α) Όγκος </a:t>
            </a:r>
            <a:r>
              <a:rPr lang="el-GR" sz="3200" b="1" dirty="0"/>
              <a:t>παλμού</a:t>
            </a:r>
            <a:endParaRPr lang="el-GR" sz="3200" dirty="0"/>
          </a:p>
        </p:txBody>
      </p:sp>
      <p:sp>
        <p:nvSpPr>
          <p:cNvPr id="3" name="Θέση περιεχομένου 2"/>
          <p:cNvSpPr>
            <a:spLocks noGrp="1"/>
          </p:cNvSpPr>
          <p:nvPr>
            <p:ph idx="1"/>
          </p:nvPr>
        </p:nvSpPr>
        <p:spPr/>
        <p:txBody>
          <a:bodyPr>
            <a:normAutofit/>
          </a:bodyPr>
          <a:lstStyle/>
          <a:p>
            <a:r>
              <a:rPr lang="el-GR" sz="2000" dirty="0" smtClean="0"/>
              <a:t>Ο </a:t>
            </a:r>
            <a:r>
              <a:rPr lang="el-GR" sz="2000" b="1" dirty="0" smtClean="0"/>
              <a:t>όγκος παλμού </a:t>
            </a:r>
            <a:r>
              <a:rPr lang="el-GR" sz="2000" dirty="0" smtClean="0"/>
              <a:t>αποτελεί τη διαφορά του αίματος που περιέχεται στην κοιλία πριν από την εξώθηση (</a:t>
            </a:r>
            <a:r>
              <a:rPr lang="el-GR" sz="2000" dirty="0" err="1" smtClean="0"/>
              <a:t>τελοδιαστολικός</a:t>
            </a:r>
            <a:r>
              <a:rPr lang="el-GR" sz="2000" dirty="0" smtClean="0"/>
              <a:t> όγκος) και του όγκου του αίματος που παραμένει στην κοιλία μετά την εξώθηση (</a:t>
            </a:r>
            <a:r>
              <a:rPr lang="el-GR" sz="2000" dirty="0" err="1" smtClean="0"/>
              <a:t>τελοσυστολικός</a:t>
            </a:r>
            <a:r>
              <a:rPr lang="el-GR" sz="2000" dirty="0" smtClean="0"/>
              <a:t> όγκος). Τυπικά ο όγκος παλμού είναι περίπου 70 </a:t>
            </a:r>
            <a:r>
              <a:rPr lang="el-GR" sz="2000" dirty="0" err="1" smtClean="0"/>
              <a:t>ml</a:t>
            </a:r>
            <a:r>
              <a:rPr lang="el-GR" sz="2000" dirty="0" smtClean="0"/>
              <a:t>.</a:t>
            </a:r>
            <a:endParaRPr lang="el-GR" sz="2000" dirty="0"/>
          </a:p>
        </p:txBody>
      </p:sp>
      <p:pic>
        <p:nvPicPr>
          <p:cNvPr id="4" name="Εικόνα 3"/>
          <p:cNvPicPr>
            <a:picLocks noChangeAspect="1"/>
          </p:cNvPicPr>
          <p:nvPr/>
        </p:nvPicPr>
        <p:blipFill>
          <a:blip r:embed="rId2"/>
          <a:stretch>
            <a:fillRect/>
          </a:stretch>
        </p:blipFill>
        <p:spPr>
          <a:xfrm>
            <a:off x="3594538" y="2909443"/>
            <a:ext cx="4829372" cy="3929187"/>
          </a:xfrm>
          <a:prstGeom prst="rect">
            <a:avLst/>
          </a:prstGeom>
        </p:spPr>
      </p:pic>
    </p:spTree>
    <p:extLst>
      <p:ext uri="{BB962C8B-B14F-4D97-AF65-F5344CB8AC3E}">
        <p14:creationId xmlns:p14="http://schemas.microsoft.com/office/powerpoint/2010/main" val="23934114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t>β) Κλάσμα Εξώθησης</a:t>
            </a:r>
            <a:endParaRPr lang="el-GR" sz="3600" dirty="0"/>
          </a:p>
        </p:txBody>
      </p:sp>
      <p:sp>
        <p:nvSpPr>
          <p:cNvPr id="3" name="Θέση περιεχομένου 2"/>
          <p:cNvSpPr>
            <a:spLocks noGrp="1"/>
          </p:cNvSpPr>
          <p:nvPr>
            <p:ph idx="1"/>
          </p:nvPr>
        </p:nvSpPr>
        <p:spPr/>
        <p:txBody>
          <a:bodyPr>
            <a:normAutofit/>
          </a:bodyPr>
          <a:lstStyle/>
          <a:p>
            <a:r>
              <a:rPr lang="el-GR" sz="2000" dirty="0" smtClean="0"/>
              <a:t>Η αποτελεσματικότητα των κοιλιών στην εξώθηση αίματος περιγράφεται από το κλάσμα εξώθησης, το οποίο αποτελεί το ποσοστό του </a:t>
            </a:r>
            <a:r>
              <a:rPr lang="el-GR" sz="2000" dirty="0" err="1" smtClean="0"/>
              <a:t>τελοδιαστολικού</a:t>
            </a:r>
            <a:r>
              <a:rPr lang="el-GR" sz="2000" dirty="0" smtClean="0"/>
              <a:t> όγκου (ΤΔΟ) που εξωθείται σε κάθε συστολή. Φυσιολογικά, το κλάσμα εξώθησης θα πρέπει να είναι  &gt; 55%.</a:t>
            </a:r>
          </a:p>
          <a:p>
            <a:r>
              <a:rPr lang="el-GR" sz="2000" dirty="0" smtClean="0"/>
              <a:t> Το κλάσμα εξώθησης αποτελεί ένα </a:t>
            </a:r>
            <a:r>
              <a:rPr lang="el-GR" sz="2000" u="sng" dirty="0" smtClean="0"/>
              <a:t>δείκτη της </a:t>
            </a:r>
            <a:r>
              <a:rPr lang="el-GR" sz="2000" u="sng" dirty="0" err="1" smtClean="0"/>
              <a:t>συσπαστικότητας</a:t>
            </a:r>
            <a:r>
              <a:rPr lang="el-GR" sz="2000" dirty="0" smtClean="0"/>
              <a:t>. Η αύξηση του κλάσματος εξώθησης αντανακλά αύξηση της </a:t>
            </a:r>
            <a:r>
              <a:rPr lang="el-GR" sz="2000" dirty="0" err="1" smtClean="0"/>
              <a:t>συσπαστικότητας</a:t>
            </a:r>
            <a:r>
              <a:rPr lang="el-GR" sz="2000" dirty="0" smtClean="0"/>
              <a:t>, ενώ η μείωση του κλάσματος εξώθησης αντανακλά μείωση της </a:t>
            </a:r>
            <a:r>
              <a:rPr lang="el-GR" sz="2000" dirty="0" err="1" smtClean="0"/>
              <a:t>συσπαστικότητας</a:t>
            </a:r>
            <a:r>
              <a:rPr lang="el-GR" sz="2000" dirty="0" smtClean="0"/>
              <a:t>. </a:t>
            </a:r>
            <a:endParaRPr lang="el-GR" sz="2000" dirty="0"/>
          </a:p>
        </p:txBody>
      </p:sp>
      <p:pic>
        <p:nvPicPr>
          <p:cNvPr id="4" name="Εικόνα 3"/>
          <p:cNvPicPr>
            <a:picLocks noChangeAspect="1"/>
          </p:cNvPicPr>
          <p:nvPr/>
        </p:nvPicPr>
        <p:blipFill>
          <a:blip r:embed="rId2"/>
          <a:stretch>
            <a:fillRect/>
          </a:stretch>
        </p:blipFill>
        <p:spPr>
          <a:xfrm>
            <a:off x="3383345" y="4079985"/>
            <a:ext cx="5105321" cy="1122636"/>
          </a:xfrm>
          <a:prstGeom prst="rect">
            <a:avLst/>
          </a:prstGeom>
        </p:spPr>
      </p:pic>
      <p:sp>
        <p:nvSpPr>
          <p:cNvPr id="5" name="Ορθογώνιο 4"/>
          <p:cNvSpPr/>
          <p:nvPr/>
        </p:nvSpPr>
        <p:spPr>
          <a:xfrm>
            <a:off x="7551420" y="4181892"/>
            <a:ext cx="1283970" cy="369332"/>
          </a:xfrm>
          <a:prstGeom prst="rect">
            <a:avLst/>
          </a:prstGeom>
        </p:spPr>
        <p:txBody>
          <a:bodyPr wrap="square">
            <a:spAutoFit/>
          </a:bodyPr>
          <a:lstStyle/>
          <a:p>
            <a:r>
              <a:rPr lang="el-GR" b="1" dirty="0" smtClean="0"/>
              <a:t>(ΤΔΟ-ΤΣΟ)</a:t>
            </a:r>
            <a:endParaRPr lang="el-GR" b="1" dirty="0"/>
          </a:p>
        </p:txBody>
      </p:sp>
    </p:spTree>
    <p:extLst>
      <p:ext uri="{BB962C8B-B14F-4D97-AF65-F5344CB8AC3E}">
        <p14:creationId xmlns:p14="http://schemas.microsoft.com/office/powerpoint/2010/main" val="35052916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664889"/>
          </a:xfrm>
        </p:spPr>
        <p:txBody>
          <a:bodyPr>
            <a:normAutofit/>
          </a:bodyPr>
          <a:lstStyle/>
          <a:p>
            <a:r>
              <a:rPr lang="el-GR" sz="3200" dirty="0" smtClean="0"/>
              <a:t>γ) Καρδιακή Παροχή</a:t>
            </a:r>
            <a:endParaRPr lang="el-GR" sz="3200" dirty="0"/>
          </a:p>
        </p:txBody>
      </p:sp>
      <p:sp>
        <p:nvSpPr>
          <p:cNvPr id="3" name="Θέση περιεχομένου 2"/>
          <p:cNvSpPr>
            <a:spLocks noGrp="1"/>
          </p:cNvSpPr>
          <p:nvPr>
            <p:ph idx="1"/>
          </p:nvPr>
        </p:nvSpPr>
        <p:spPr>
          <a:xfrm>
            <a:off x="638503" y="1268576"/>
            <a:ext cx="10515600" cy="4351338"/>
          </a:xfrm>
        </p:spPr>
        <p:txBody>
          <a:bodyPr>
            <a:normAutofit/>
          </a:bodyPr>
          <a:lstStyle/>
          <a:p>
            <a:r>
              <a:rPr lang="el-GR" sz="2000" dirty="0" smtClean="0"/>
              <a:t>Ο ολικός </a:t>
            </a:r>
            <a:r>
              <a:rPr lang="el-GR" sz="2000" u="sng" dirty="0" smtClean="0"/>
              <a:t>όγκος αίματος </a:t>
            </a:r>
            <a:r>
              <a:rPr lang="el-GR" sz="2000" dirty="0" smtClean="0"/>
              <a:t>που εξωθείται ανά </a:t>
            </a:r>
            <a:r>
              <a:rPr lang="el-GR" sz="2000" u="sng" dirty="0" smtClean="0"/>
              <a:t>μονάδα χρόνου </a:t>
            </a:r>
            <a:r>
              <a:rPr lang="el-GR" sz="2000" dirty="0" smtClean="0"/>
              <a:t>αποτελεί την καρδιακή παροχή. Συνεπώς, η καρδιακή παροχή εξαρτάται από τον όγκο που εξωθείται σε κάθε συστολή (όγκος παλμού) και τον αριθμό των συστολών ανά λεπτό (</a:t>
            </a:r>
            <a:r>
              <a:rPr lang="el-GR" sz="2000" u="sng" dirty="0" smtClean="0"/>
              <a:t>καρδιακή συχνότητα</a:t>
            </a:r>
            <a:r>
              <a:rPr lang="el-GR" sz="2000" dirty="0" smtClean="0"/>
              <a:t>). </a:t>
            </a:r>
          </a:p>
          <a:p>
            <a:r>
              <a:rPr lang="el-GR" sz="2000" dirty="0" smtClean="0"/>
              <a:t>Η καρδιακή παροχή είναι κατά προσέγγιση 5.000 </a:t>
            </a:r>
            <a:r>
              <a:rPr lang="el-GR" sz="2000" dirty="0" err="1" smtClean="0"/>
              <a:t>mL</a:t>
            </a:r>
            <a:r>
              <a:rPr lang="el-GR" sz="2000" dirty="0" smtClean="0"/>
              <a:t>/λεπτό σε ένα άνδρα 70 </a:t>
            </a:r>
            <a:r>
              <a:rPr lang="el-GR" sz="2000" dirty="0" err="1" smtClean="0"/>
              <a:t>Kg</a:t>
            </a:r>
            <a:r>
              <a:rPr lang="el-GR" sz="2000" dirty="0" smtClean="0"/>
              <a:t> (με όγκο παλμού 70 </a:t>
            </a:r>
            <a:r>
              <a:rPr lang="el-GR" sz="2000" dirty="0" err="1" smtClean="0"/>
              <a:t>mL</a:t>
            </a:r>
            <a:r>
              <a:rPr lang="el-GR" sz="2000" dirty="0" smtClean="0"/>
              <a:t> και καρδιακή συχνότητα72 συστολές/λεπτό). </a:t>
            </a:r>
            <a:endParaRPr lang="el-GR" sz="2000" dirty="0"/>
          </a:p>
        </p:txBody>
      </p:sp>
      <p:pic>
        <p:nvPicPr>
          <p:cNvPr id="4" name="Εικόνα 3"/>
          <p:cNvPicPr>
            <a:picLocks noChangeAspect="1"/>
          </p:cNvPicPr>
          <p:nvPr/>
        </p:nvPicPr>
        <p:blipFill>
          <a:blip r:embed="rId2"/>
          <a:stretch>
            <a:fillRect/>
          </a:stretch>
        </p:blipFill>
        <p:spPr>
          <a:xfrm>
            <a:off x="3774653" y="3444245"/>
            <a:ext cx="4243299" cy="2905618"/>
          </a:xfrm>
          <a:prstGeom prst="rect">
            <a:avLst/>
          </a:prstGeom>
        </p:spPr>
      </p:pic>
    </p:spTree>
    <p:extLst>
      <p:ext uri="{BB962C8B-B14F-4D97-AF65-F5344CB8AC3E}">
        <p14:creationId xmlns:p14="http://schemas.microsoft.com/office/powerpoint/2010/main" val="2588849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19249" y="207470"/>
            <a:ext cx="7002517" cy="854075"/>
          </a:xfrm>
        </p:spPr>
        <p:txBody>
          <a:bodyPr>
            <a:normAutofit/>
          </a:bodyPr>
          <a:lstStyle/>
          <a:p>
            <a:r>
              <a:rPr lang="el-GR" sz="2800" dirty="0" smtClean="0"/>
              <a:t>Υπολογισμός όγκου παλμού της ΑΚ</a:t>
            </a:r>
            <a:endParaRPr lang="el-GR" sz="2800" dirty="0"/>
          </a:p>
        </p:txBody>
      </p:sp>
      <p:pic>
        <p:nvPicPr>
          <p:cNvPr id="4" name="Εικόνα 3"/>
          <p:cNvPicPr>
            <a:picLocks noChangeAspect="1"/>
          </p:cNvPicPr>
          <p:nvPr/>
        </p:nvPicPr>
        <p:blipFill rotWithShape="1">
          <a:blip r:embed="rId2"/>
          <a:srcRect t="5728" b="7982"/>
          <a:stretch/>
        </p:blipFill>
        <p:spPr>
          <a:xfrm>
            <a:off x="2385847" y="1219200"/>
            <a:ext cx="6862052" cy="5108026"/>
          </a:xfrm>
          <a:prstGeom prst="rect">
            <a:avLst/>
          </a:prstGeom>
        </p:spPr>
      </p:pic>
      <p:sp>
        <p:nvSpPr>
          <p:cNvPr id="3" name="Ορθογώνιο 2"/>
          <p:cNvSpPr/>
          <p:nvPr/>
        </p:nvSpPr>
        <p:spPr>
          <a:xfrm>
            <a:off x="3196892" y="6407947"/>
            <a:ext cx="5425075" cy="369332"/>
          </a:xfrm>
          <a:prstGeom prst="rect">
            <a:avLst/>
          </a:prstGeom>
        </p:spPr>
        <p:txBody>
          <a:bodyPr wrap="none">
            <a:spAutoFit/>
          </a:bodyPr>
          <a:lstStyle/>
          <a:p>
            <a:r>
              <a:rPr lang="en-US" dirty="0" smtClean="0"/>
              <a:t>SV stroke volume = </a:t>
            </a:r>
            <a:r>
              <a:rPr lang="el-GR" dirty="0" smtClean="0"/>
              <a:t>όγκος παλμού, </a:t>
            </a:r>
            <a:r>
              <a:rPr lang="en-US" dirty="0" smtClean="0"/>
              <a:t>EDV =</a:t>
            </a:r>
            <a:r>
              <a:rPr lang="el-GR" dirty="0" smtClean="0"/>
              <a:t>ΤΔΟ,</a:t>
            </a:r>
            <a:r>
              <a:rPr lang="en-US" dirty="0" smtClean="0"/>
              <a:t>   ESV=</a:t>
            </a:r>
            <a:r>
              <a:rPr lang="el-GR" dirty="0" smtClean="0"/>
              <a:t>ΤΣΟ</a:t>
            </a:r>
            <a:endParaRPr lang="el-GR" dirty="0"/>
          </a:p>
        </p:txBody>
      </p:sp>
    </p:spTree>
    <p:extLst>
      <p:ext uri="{BB962C8B-B14F-4D97-AF65-F5344CB8AC3E}">
        <p14:creationId xmlns:p14="http://schemas.microsoft.com/office/powerpoint/2010/main" val="1200457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675399"/>
          </a:xfrm>
        </p:spPr>
        <p:txBody>
          <a:bodyPr>
            <a:normAutofit/>
          </a:bodyPr>
          <a:lstStyle/>
          <a:p>
            <a:r>
              <a:rPr lang="el-GR" sz="3200" dirty="0" smtClean="0"/>
              <a:t>Ο νόμος </a:t>
            </a:r>
            <a:r>
              <a:rPr lang="el-GR" sz="3200" dirty="0" err="1" smtClean="0"/>
              <a:t>Frank-Starling</a:t>
            </a:r>
            <a:r>
              <a:rPr lang="el-GR" sz="3200" dirty="0" smtClean="0"/>
              <a:t> </a:t>
            </a:r>
            <a:endParaRPr lang="el-GR" sz="3200" dirty="0"/>
          </a:p>
        </p:txBody>
      </p:sp>
      <p:sp>
        <p:nvSpPr>
          <p:cNvPr id="3" name="Θέση περιεχομένου 2"/>
          <p:cNvSpPr>
            <a:spLocks noGrp="1"/>
          </p:cNvSpPr>
          <p:nvPr>
            <p:ph idx="1"/>
          </p:nvPr>
        </p:nvSpPr>
        <p:spPr>
          <a:xfrm>
            <a:off x="462456" y="1131942"/>
            <a:ext cx="11445765" cy="4351338"/>
          </a:xfrm>
        </p:spPr>
        <p:txBody>
          <a:bodyPr>
            <a:normAutofit/>
          </a:bodyPr>
          <a:lstStyle/>
          <a:p>
            <a:r>
              <a:rPr lang="el-GR" sz="2000" u="sng" dirty="0"/>
              <a:t>Ο</a:t>
            </a:r>
            <a:r>
              <a:rPr lang="el-GR" sz="2000" u="sng" dirty="0" smtClean="0"/>
              <a:t> όγκος του αίματος που εξωθείται από την κοιλία εξαρτάται από τον όγκο που βρίσκεται σε αυτή στο τέλος της διαστολής. </a:t>
            </a:r>
          </a:p>
          <a:p>
            <a:r>
              <a:rPr lang="el-GR" sz="2000" dirty="0" smtClean="0"/>
              <a:t>Ο όγκος που βρίσκεται στην κοιλία κατά το τέλος της διαστολής εξαρτάται από τον όγκο που επιστρέφει στην καρδιά, δηλαδή </a:t>
            </a:r>
            <a:r>
              <a:rPr lang="el-GR" sz="2000" u="sng" dirty="0" smtClean="0"/>
              <a:t>από τη φλεβική επιστροφή</a:t>
            </a:r>
            <a:r>
              <a:rPr lang="el-GR" sz="2000" dirty="0" smtClean="0"/>
              <a:t>.</a:t>
            </a:r>
          </a:p>
          <a:p>
            <a:r>
              <a:rPr lang="el-GR" sz="2000" dirty="0" smtClean="0"/>
              <a:t>Συνεπώς, ο όγκος παλμού και η καρδιακή παροχή εξαρτώνται άμεσα από τον </a:t>
            </a:r>
            <a:r>
              <a:rPr lang="el-GR" sz="2000" u="sng" dirty="0" err="1" smtClean="0"/>
              <a:t>τελοδιαστολικό</a:t>
            </a:r>
            <a:r>
              <a:rPr lang="el-GR" sz="2000" u="sng" dirty="0" smtClean="0"/>
              <a:t> όγκο</a:t>
            </a:r>
            <a:r>
              <a:rPr lang="el-GR" sz="2000" dirty="0" smtClean="0"/>
              <a:t>, ο οποίος σχετίζεται με τη φλεβική επιστροφή. </a:t>
            </a:r>
          </a:p>
          <a:p>
            <a:r>
              <a:rPr lang="el-GR" sz="2000" dirty="0" smtClean="0"/>
              <a:t>Η σχέση </a:t>
            </a:r>
            <a:r>
              <a:rPr lang="el-GR" sz="2000" dirty="0" err="1" smtClean="0"/>
              <a:t>Frank-Starling</a:t>
            </a:r>
            <a:r>
              <a:rPr lang="el-GR" sz="2000" dirty="0"/>
              <a:t> </a:t>
            </a:r>
            <a:r>
              <a:rPr lang="el-GR" sz="2000" dirty="0" smtClean="0"/>
              <a:t>καθορίζει τη φυσιολογική λειτουργία των κοιλιών και διασφαλίζει ότι ο όγκος που εξωθεί η καρδιά στη συστολή ισοδυναμεί με τον όγκο που εισέρχεται στην καρδιά με τη φλεβική επιστροφή. </a:t>
            </a:r>
          </a:p>
          <a:p>
            <a:endParaRPr lang="el-GR" sz="2000" dirty="0" smtClean="0"/>
          </a:p>
          <a:p>
            <a:r>
              <a:rPr lang="el-GR" sz="2000" dirty="0" smtClean="0"/>
              <a:t>«Όσο πιο πολύ τεντωθεί ένα τόξο τόσο πιο μακριά θα φύγει το βέλος».</a:t>
            </a:r>
          </a:p>
          <a:p>
            <a:r>
              <a:rPr lang="el-GR" sz="2000" dirty="0" smtClean="0"/>
              <a:t>«Όσο πιο γεμάτη είναι η αριστερή κοιλία τόσο πιο πολύ όγκο αίματος θα εξωθήσει»</a:t>
            </a:r>
            <a:endParaRPr lang="el-GR" sz="2000" dirty="0"/>
          </a:p>
        </p:txBody>
      </p:sp>
      <p:pic>
        <p:nvPicPr>
          <p:cNvPr id="4" name="Εικόνα 3"/>
          <p:cNvPicPr>
            <a:picLocks noChangeAspect="1"/>
          </p:cNvPicPr>
          <p:nvPr/>
        </p:nvPicPr>
        <p:blipFill>
          <a:blip r:embed="rId2"/>
          <a:stretch>
            <a:fillRect/>
          </a:stretch>
        </p:blipFill>
        <p:spPr>
          <a:xfrm>
            <a:off x="9054232" y="5229519"/>
            <a:ext cx="2853989" cy="1501317"/>
          </a:xfrm>
          <a:prstGeom prst="rect">
            <a:avLst/>
          </a:prstGeom>
        </p:spPr>
      </p:pic>
      <p:pic>
        <p:nvPicPr>
          <p:cNvPr id="5" name="Εικόνα 4"/>
          <p:cNvPicPr>
            <a:picLocks noChangeAspect="1"/>
          </p:cNvPicPr>
          <p:nvPr/>
        </p:nvPicPr>
        <p:blipFill rotWithShape="1">
          <a:blip r:embed="rId3"/>
          <a:srcRect l="56468" t="13180" r="866" b="6479"/>
          <a:stretch/>
        </p:blipFill>
        <p:spPr>
          <a:xfrm>
            <a:off x="1861632" y="5396816"/>
            <a:ext cx="1238920" cy="1420485"/>
          </a:xfrm>
          <a:prstGeom prst="rect">
            <a:avLst/>
          </a:prstGeom>
        </p:spPr>
      </p:pic>
    </p:spTree>
    <p:extLst>
      <p:ext uri="{BB962C8B-B14F-4D97-AF65-F5344CB8AC3E}">
        <p14:creationId xmlns:p14="http://schemas.microsoft.com/office/powerpoint/2010/main" val="1552702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7F22CB-8C2E-AEB8-75F5-5992549A3D7D}"/>
              </a:ext>
            </a:extLst>
          </p:cNvPr>
          <p:cNvSpPr txBox="1"/>
          <p:nvPr/>
        </p:nvSpPr>
        <p:spPr>
          <a:xfrm>
            <a:off x="665018" y="1030054"/>
            <a:ext cx="6096000" cy="923330"/>
          </a:xfrm>
          <a:prstGeom prst="rect">
            <a:avLst/>
          </a:prstGeom>
          <a:noFill/>
        </p:spPr>
        <p:txBody>
          <a:bodyPr wrap="square">
            <a:spAutoFit/>
          </a:bodyPr>
          <a:lstStyle/>
          <a:p>
            <a:r>
              <a:rPr lang="el-GR" dirty="0"/>
              <a:t> </a:t>
            </a:r>
            <a:r>
              <a:rPr lang="el-GR" b="1" dirty="0" smtClean="0"/>
              <a:t>ΚΟΛΠΟΙ  του VALSALVA </a:t>
            </a:r>
            <a:r>
              <a:rPr lang="el-GR" dirty="0" smtClean="0"/>
              <a:t>βρίσκονται στην αρχή της αορτής </a:t>
            </a:r>
            <a:endParaRPr lang="el-GR" dirty="0"/>
          </a:p>
          <a:p>
            <a:r>
              <a:rPr lang="el-GR" dirty="0"/>
              <a:t>Από τον πυθμένα των αντιστοίχων κόλπων του </a:t>
            </a:r>
            <a:r>
              <a:rPr lang="el-GR" dirty="0" err="1"/>
              <a:t>Valsalva</a:t>
            </a:r>
            <a:r>
              <a:rPr lang="el-GR" dirty="0"/>
              <a:t> </a:t>
            </a:r>
            <a:r>
              <a:rPr lang="el-GR" dirty="0" smtClean="0"/>
              <a:t>εκφύονται </a:t>
            </a:r>
            <a:r>
              <a:rPr lang="el-GR" dirty="0"/>
              <a:t>η </a:t>
            </a:r>
            <a:r>
              <a:rPr lang="el-GR" dirty="0" smtClean="0"/>
              <a:t>δεξιά και η αριστερή </a:t>
            </a:r>
            <a:r>
              <a:rPr lang="el-GR" dirty="0"/>
              <a:t>στεφανιαία αρτηρία </a:t>
            </a:r>
          </a:p>
        </p:txBody>
      </p:sp>
      <p:pic>
        <p:nvPicPr>
          <p:cNvPr id="4" name="Picture 3">
            <a:extLst>
              <a:ext uri="{FF2B5EF4-FFF2-40B4-BE49-F238E27FC236}">
                <a16:creationId xmlns:a16="http://schemas.microsoft.com/office/drawing/2014/main" id="{7A9F5A69-8BB5-B3C6-7AE9-7B0EF15E7CFF}"/>
              </a:ext>
            </a:extLst>
          </p:cNvPr>
          <p:cNvPicPr>
            <a:picLocks noChangeAspect="1"/>
          </p:cNvPicPr>
          <p:nvPr/>
        </p:nvPicPr>
        <p:blipFill>
          <a:blip r:embed="rId2"/>
          <a:stretch>
            <a:fillRect/>
          </a:stretch>
        </p:blipFill>
        <p:spPr>
          <a:xfrm>
            <a:off x="6859464" y="3105831"/>
            <a:ext cx="3736932" cy="2851624"/>
          </a:xfrm>
          <a:prstGeom prst="rect">
            <a:avLst/>
          </a:prstGeom>
        </p:spPr>
      </p:pic>
      <p:pic>
        <p:nvPicPr>
          <p:cNvPr id="5" name="Picture 4">
            <a:extLst>
              <a:ext uri="{FF2B5EF4-FFF2-40B4-BE49-F238E27FC236}">
                <a16:creationId xmlns:a16="http://schemas.microsoft.com/office/drawing/2014/main" id="{D4A5D9FE-F9FD-2863-1D1E-6C23412F7D75}"/>
              </a:ext>
            </a:extLst>
          </p:cNvPr>
          <p:cNvPicPr>
            <a:picLocks noChangeAspect="1"/>
          </p:cNvPicPr>
          <p:nvPr/>
        </p:nvPicPr>
        <p:blipFill>
          <a:blip r:embed="rId3"/>
          <a:stretch>
            <a:fillRect/>
          </a:stretch>
        </p:blipFill>
        <p:spPr>
          <a:xfrm>
            <a:off x="1939492" y="3493278"/>
            <a:ext cx="3080221" cy="2464177"/>
          </a:xfrm>
          <a:prstGeom prst="rect">
            <a:avLst/>
          </a:prstGeom>
        </p:spPr>
      </p:pic>
      <p:pic>
        <p:nvPicPr>
          <p:cNvPr id="7" name="Picture 6">
            <a:extLst>
              <a:ext uri="{FF2B5EF4-FFF2-40B4-BE49-F238E27FC236}">
                <a16:creationId xmlns:a16="http://schemas.microsoft.com/office/drawing/2014/main" id="{1DEB2DB6-A775-16C4-5663-D8E4834499D6}"/>
              </a:ext>
            </a:extLst>
          </p:cNvPr>
          <p:cNvPicPr>
            <a:picLocks noChangeAspect="1"/>
          </p:cNvPicPr>
          <p:nvPr/>
        </p:nvPicPr>
        <p:blipFill>
          <a:blip r:embed="rId4"/>
          <a:stretch>
            <a:fillRect/>
          </a:stretch>
        </p:blipFill>
        <p:spPr>
          <a:xfrm>
            <a:off x="7132492" y="915843"/>
            <a:ext cx="3190875" cy="1428750"/>
          </a:xfrm>
          <a:prstGeom prst="rect">
            <a:avLst/>
          </a:prstGeom>
        </p:spPr>
      </p:pic>
    </p:spTree>
    <p:extLst>
      <p:ext uri="{BB962C8B-B14F-4D97-AF65-F5344CB8AC3E}">
        <p14:creationId xmlns:p14="http://schemas.microsoft.com/office/powerpoint/2010/main" val="2830009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738461"/>
          </a:xfrm>
        </p:spPr>
        <p:txBody>
          <a:bodyPr>
            <a:normAutofit/>
          </a:bodyPr>
          <a:lstStyle/>
          <a:p>
            <a:r>
              <a:rPr lang="el-GR" sz="3600" dirty="0" smtClean="0"/>
              <a:t>Ο νόμος του </a:t>
            </a:r>
            <a:r>
              <a:rPr lang="el-GR" sz="3600" dirty="0" err="1" smtClean="0"/>
              <a:t>Frank-Starling</a:t>
            </a:r>
            <a:endParaRPr lang="el-GR" sz="3600" dirty="0"/>
          </a:p>
        </p:txBody>
      </p:sp>
      <p:sp>
        <p:nvSpPr>
          <p:cNvPr id="3" name="Θέση περιεχομένου 2"/>
          <p:cNvSpPr>
            <a:spLocks noGrp="1"/>
          </p:cNvSpPr>
          <p:nvPr>
            <p:ph idx="1"/>
          </p:nvPr>
        </p:nvSpPr>
        <p:spPr>
          <a:xfrm>
            <a:off x="722586" y="1321128"/>
            <a:ext cx="10515600" cy="4351338"/>
          </a:xfrm>
        </p:spPr>
        <p:txBody>
          <a:bodyPr>
            <a:normAutofit/>
          </a:bodyPr>
          <a:lstStyle/>
          <a:p>
            <a:r>
              <a:rPr lang="el-GR" sz="2000" dirty="0" smtClean="0"/>
              <a:t>Απεικονίζονται τα αποτελέσματα της δράσης των θετικών και αρνητικών </a:t>
            </a:r>
            <a:r>
              <a:rPr lang="el-GR" sz="2000" dirty="0" err="1" smtClean="0"/>
              <a:t>ινότροπων</a:t>
            </a:r>
            <a:r>
              <a:rPr lang="el-GR" sz="2000" dirty="0" smtClean="0"/>
              <a:t> παραγόντων αναφορικά με τη φυσιολογική σχέση </a:t>
            </a:r>
            <a:r>
              <a:rPr lang="el-GR" sz="2000" dirty="0" err="1" smtClean="0"/>
              <a:t>Frank-Starling</a:t>
            </a:r>
            <a:r>
              <a:rPr lang="el-GR" sz="2000" dirty="0" smtClean="0"/>
              <a:t>. </a:t>
            </a:r>
            <a:endParaRPr lang="el-GR" sz="2000" dirty="0"/>
          </a:p>
        </p:txBody>
      </p:sp>
      <p:pic>
        <p:nvPicPr>
          <p:cNvPr id="4" name="Εικόνα 3"/>
          <p:cNvPicPr>
            <a:picLocks noChangeAspect="1"/>
          </p:cNvPicPr>
          <p:nvPr/>
        </p:nvPicPr>
        <p:blipFill>
          <a:blip r:embed="rId2"/>
          <a:stretch>
            <a:fillRect/>
          </a:stretch>
        </p:blipFill>
        <p:spPr>
          <a:xfrm>
            <a:off x="3417177" y="1979639"/>
            <a:ext cx="4583824" cy="4468459"/>
          </a:xfrm>
          <a:prstGeom prst="rect">
            <a:avLst/>
          </a:prstGeom>
        </p:spPr>
      </p:pic>
      <p:sp>
        <p:nvSpPr>
          <p:cNvPr id="5" name="Ορθογώνιο 4"/>
          <p:cNvSpPr/>
          <p:nvPr/>
        </p:nvSpPr>
        <p:spPr>
          <a:xfrm>
            <a:off x="7588255" y="4213868"/>
            <a:ext cx="3452740" cy="646331"/>
          </a:xfrm>
          <a:prstGeom prst="rect">
            <a:avLst/>
          </a:prstGeom>
        </p:spPr>
        <p:txBody>
          <a:bodyPr wrap="none">
            <a:spAutoFit/>
          </a:bodyPr>
          <a:lstStyle/>
          <a:p>
            <a:r>
              <a:rPr lang="el-GR" dirty="0" smtClean="0"/>
              <a:t>Καρδιακή ανεπάρκεια</a:t>
            </a:r>
          </a:p>
          <a:p>
            <a:r>
              <a:rPr lang="el-GR" dirty="0" smtClean="0"/>
              <a:t>(μείωση </a:t>
            </a:r>
            <a:r>
              <a:rPr lang="el-GR" dirty="0" err="1" smtClean="0"/>
              <a:t>συσπαστικότητας</a:t>
            </a:r>
            <a:r>
              <a:rPr lang="el-GR" dirty="0" smtClean="0"/>
              <a:t> της ΑΚ) </a:t>
            </a:r>
            <a:endParaRPr lang="el-GR" dirty="0"/>
          </a:p>
        </p:txBody>
      </p:sp>
      <p:sp>
        <p:nvSpPr>
          <p:cNvPr id="6" name="Ορθογώνιο 5"/>
          <p:cNvSpPr/>
          <p:nvPr/>
        </p:nvSpPr>
        <p:spPr>
          <a:xfrm>
            <a:off x="7526469" y="2451093"/>
            <a:ext cx="3462358" cy="646331"/>
          </a:xfrm>
          <a:prstGeom prst="rect">
            <a:avLst/>
          </a:prstGeom>
        </p:spPr>
        <p:txBody>
          <a:bodyPr wrap="none">
            <a:spAutoFit/>
          </a:bodyPr>
          <a:lstStyle/>
          <a:p>
            <a:r>
              <a:rPr lang="el-GR" dirty="0" smtClean="0"/>
              <a:t>Αθλητές</a:t>
            </a:r>
          </a:p>
          <a:p>
            <a:r>
              <a:rPr lang="el-GR" dirty="0" smtClean="0"/>
              <a:t>(αύξηση </a:t>
            </a:r>
            <a:r>
              <a:rPr lang="el-GR" dirty="0" err="1"/>
              <a:t>συσπαστικότητας</a:t>
            </a:r>
            <a:r>
              <a:rPr lang="el-GR" dirty="0"/>
              <a:t> της </a:t>
            </a:r>
            <a:r>
              <a:rPr lang="el-GR" dirty="0" smtClean="0"/>
              <a:t>ΑΚ) </a:t>
            </a:r>
            <a:endParaRPr lang="el-GR" dirty="0"/>
          </a:p>
        </p:txBody>
      </p:sp>
      <p:sp>
        <p:nvSpPr>
          <p:cNvPr id="7" name="Ορθογώνιο 6"/>
          <p:cNvSpPr/>
          <p:nvPr/>
        </p:nvSpPr>
        <p:spPr>
          <a:xfrm>
            <a:off x="7588255" y="3386603"/>
            <a:ext cx="3812582" cy="369332"/>
          </a:xfrm>
          <a:prstGeom prst="rect">
            <a:avLst/>
          </a:prstGeom>
        </p:spPr>
        <p:txBody>
          <a:bodyPr wrap="none">
            <a:spAutoFit/>
          </a:bodyPr>
          <a:lstStyle/>
          <a:p>
            <a:r>
              <a:rPr lang="el-GR" dirty="0" smtClean="0"/>
              <a:t>φυσιολογική </a:t>
            </a:r>
            <a:r>
              <a:rPr lang="el-GR" dirty="0" err="1"/>
              <a:t>συσπαστικότητας</a:t>
            </a:r>
            <a:r>
              <a:rPr lang="el-GR" dirty="0"/>
              <a:t> της ΑΚ </a:t>
            </a:r>
          </a:p>
        </p:txBody>
      </p:sp>
    </p:spTree>
    <p:extLst>
      <p:ext uri="{BB962C8B-B14F-4D97-AF65-F5344CB8AC3E}">
        <p14:creationId xmlns:p14="http://schemas.microsoft.com/office/powerpoint/2010/main" val="37755547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969689"/>
          </a:xfrm>
        </p:spPr>
        <p:txBody>
          <a:bodyPr/>
          <a:lstStyle/>
          <a:p>
            <a:r>
              <a:rPr lang="el-GR" sz="2800" dirty="0" smtClean="0"/>
              <a:t>Ο Φυσιολογικός Βρόχος Πίεσης</a:t>
            </a:r>
            <a:r>
              <a:rPr lang="el-GR" sz="2800" dirty="0"/>
              <a:t> </a:t>
            </a:r>
            <a:r>
              <a:rPr lang="el-GR" sz="2800" dirty="0" smtClean="0"/>
              <a:t>- Όγκου στις Κοιλίες</a:t>
            </a:r>
            <a:endParaRPr lang="el-GR" sz="2800" dirty="0"/>
          </a:p>
        </p:txBody>
      </p:sp>
      <p:sp>
        <p:nvSpPr>
          <p:cNvPr id="3" name="Θέση περιεχομένου 2"/>
          <p:cNvSpPr>
            <a:spLocks noGrp="1"/>
          </p:cNvSpPr>
          <p:nvPr>
            <p:ph idx="1"/>
          </p:nvPr>
        </p:nvSpPr>
        <p:spPr>
          <a:xfrm>
            <a:off x="838200" y="1825625"/>
            <a:ext cx="5783317" cy="4351338"/>
          </a:xfrm>
        </p:spPr>
        <p:txBody>
          <a:bodyPr>
            <a:normAutofit/>
          </a:bodyPr>
          <a:lstStyle/>
          <a:p>
            <a:r>
              <a:rPr lang="el-GR" sz="2000" dirty="0" smtClean="0"/>
              <a:t>Η λειτουργία της αριστερής κοιλίας είναι δυνατό να καταγραφεί κατά τη διάρκεια ενός πλήρους καρδιακού κύκλου (διαστολή και συστολή) συνδυάζοντας τις δύο </a:t>
            </a:r>
            <a:r>
              <a:rPr lang="el-GR" sz="2000" u="sng" dirty="0" smtClean="0"/>
              <a:t>καμπύλες πίεσης-όγκου</a:t>
            </a:r>
            <a:r>
              <a:rPr lang="el-GR" sz="2000" dirty="0" smtClean="0"/>
              <a:t>.</a:t>
            </a:r>
          </a:p>
          <a:p>
            <a:r>
              <a:rPr lang="el-GR" sz="2000" dirty="0" smtClean="0"/>
              <a:t>Με τη σύνδεση των δύο αυτών καμπυλών πίεσης-όγκου φτιάχνεται ο βρόχος πίεσης-όγκου. </a:t>
            </a:r>
          </a:p>
          <a:p>
            <a:pPr marL="0" indent="0">
              <a:buNone/>
            </a:pPr>
            <a:r>
              <a:rPr lang="el-GR" sz="2000" dirty="0" smtClean="0"/>
              <a:t>  Θυμηθείτε ότι η σχέση συστολικής πίεσης-όγκου παριστάνει τη </a:t>
            </a:r>
            <a:r>
              <a:rPr lang="el-GR" sz="2000" u="sng" dirty="0" smtClean="0"/>
              <a:t>μέγιστη πίεση</a:t>
            </a:r>
            <a:r>
              <a:rPr lang="el-GR" sz="2000" dirty="0" smtClean="0"/>
              <a:t> που αναπτύσσει η κοιλία για </a:t>
            </a:r>
            <a:r>
              <a:rPr lang="el-GR" sz="2000" u="sng" dirty="0" smtClean="0"/>
              <a:t>ένα δεδομένο όγκο</a:t>
            </a:r>
            <a:r>
              <a:rPr lang="el-GR" sz="2000" dirty="0" smtClean="0"/>
              <a:t>.</a:t>
            </a:r>
            <a:endParaRPr lang="el-GR" sz="2000" dirty="0"/>
          </a:p>
        </p:txBody>
      </p:sp>
      <p:sp>
        <p:nvSpPr>
          <p:cNvPr id="5" name="Ορθογώνιο 4"/>
          <p:cNvSpPr/>
          <p:nvPr/>
        </p:nvSpPr>
        <p:spPr>
          <a:xfrm>
            <a:off x="6833275" y="5270619"/>
            <a:ext cx="4845269" cy="646331"/>
          </a:xfrm>
          <a:prstGeom prst="rect">
            <a:avLst/>
          </a:prstGeom>
        </p:spPr>
        <p:txBody>
          <a:bodyPr wrap="square">
            <a:spAutoFit/>
          </a:bodyPr>
          <a:lstStyle/>
          <a:p>
            <a:r>
              <a:rPr lang="el-GR" dirty="0" smtClean="0"/>
              <a:t>Ο βρόχος πίεσης όγκου της αριστερής κοιλίας.                 Απεικονίζεται ένας πλήρης καρδιακός κύκλος.</a:t>
            </a:r>
          </a:p>
        </p:txBody>
      </p:sp>
      <p:sp>
        <p:nvSpPr>
          <p:cNvPr id="6" name="Αστέρι 4 ακτινών 5"/>
          <p:cNvSpPr/>
          <p:nvPr/>
        </p:nvSpPr>
        <p:spPr>
          <a:xfrm>
            <a:off x="512380" y="3762703"/>
            <a:ext cx="325820" cy="325821"/>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Εικόνα 6"/>
          <p:cNvPicPr>
            <a:picLocks noChangeAspect="1"/>
          </p:cNvPicPr>
          <p:nvPr/>
        </p:nvPicPr>
        <p:blipFill>
          <a:blip r:embed="rId2"/>
          <a:stretch>
            <a:fillRect/>
          </a:stretch>
        </p:blipFill>
        <p:spPr>
          <a:xfrm>
            <a:off x="6833275" y="1471292"/>
            <a:ext cx="4244308" cy="3626070"/>
          </a:xfrm>
          <a:prstGeom prst="rect">
            <a:avLst/>
          </a:prstGeom>
        </p:spPr>
      </p:pic>
      <p:sp>
        <p:nvSpPr>
          <p:cNvPr id="8" name="Ορθογώνιο 7"/>
          <p:cNvSpPr/>
          <p:nvPr/>
        </p:nvSpPr>
        <p:spPr>
          <a:xfrm>
            <a:off x="9831255" y="2445548"/>
            <a:ext cx="1929439" cy="276999"/>
          </a:xfrm>
          <a:prstGeom prst="rect">
            <a:avLst/>
          </a:prstGeom>
        </p:spPr>
        <p:txBody>
          <a:bodyPr wrap="none">
            <a:spAutoFit/>
          </a:bodyPr>
          <a:lstStyle/>
          <a:p>
            <a:r>
              <a:rPr lang="el-GR" sz="1200" dirty="0" smtClean="0"/>
              <a:t>Άνοιγμα αορτικής βαλβίδας</a:t>
            </a:r>
            <a:endParaRPr lang="el-GR" sz="1200" dirty="0"/>
          </a:p>
        </p:txBody>
      </p:sp>
      <p:sp>
        <p:nvSpPr>
          <p:cNvPr id="9" name="Ορθογώνιο 8"/>
          <p:cNvSpPr/>
          <p:nvPr/>
        </p:nvSpPr>
        <p:spPr>
          <a:xfrm>
            <a:off x="6414376" y="4373697"/>
            <a:ext cx="2128596" cy="276999"/>
          </a:xfrm>
          <a:prstGeom prst="rect">
            <a:avLst/>
          </a:prstGeom>
        </p:spPr>
        <p:txBody>
          <a:bodyPr wrap="none">
            <a:spAutoFit/>
          </a:bodyPr>
          <a:lstStyle/>
          <a:p>
            <a:r>
              <a:rPr lang="el-GR" sz="1200" dirty="0"/>
              <a:t>Άνοιγμα </a:t>
            </a:r>
            <a:r>
              <a:rPr lang="el-GR" sz="1200" dirty="0" smtClean="0"/>
              <a:t>μιτροειδούς </a:t>
            </a:r>
            <a:r>
              <a:rPr lang="el-GR" sz="1200" dirty="0"/>
              <a:t>βαλβίδας</a:t>
            </a:r>
          </a:p>
        </p:txBody>
      </p:sp>
      <p:sp>
        <p:nvSpPr>
          <p:cNvPr id="10" name="Στρογγυλεμένο ορθογώνιο 9"/>
          <p:cNvSpPr/>
          <p:nvPr/>
        </p:nvSpPr>
        <p:spPr>
          <a:xfrm>
            <a:off x="9831255" y="2445548"/>
            <a:ext cx="1929439" cy="2769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Στρογγυλεμένο ορθογώνιο 10"/>
          <p:cNvSpPr/>
          <p:nvPr/>
        </p:nvSpPr>
        <p:spPr>
          <a:xfrm>
            <a:off x="6460048" y="4363801"/>
            <a:ext cx="2082924" cy="2769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p:cNvSpPr/>
          <p:nvPr/>
        </p:nvSpPr>
        <p:spPr>
          <a:xfrm>
            <a:off x="8956657" y="4789585"/>
            <a:ext cx="874598" cy="307777"/>
          </a:xfrm>
          <a:prstGeom prst="rect">
            <a:avLst/>
          </a:prstGeom>
        </p:spPr>
        <p:txBody>
          <a:bodyPr wrap="none">
            <a:spAutoFit/>
          </a:bodyPr>
          <a:lstStyle/>
          <a:p>
            <a:r>
              <a:rPr lang="el-GR" sz="1400" dirty="0" smtClean="0"/>
              <a:t>Διαστολή</a:t>
            </a:r>
            <a:endParaRPr lang="el-GR" sz="1400" dirty="0"/>
          </a:p>
        </p:txBody>
      </p:sp>
      <p:sp>
        <p:nvSpPr>
          <p:cNvPr id="13" name="Ορθογώνιο 12"/>
          <p:cNvSpPr/>
          <p:nvPr/>
        </p:nvSpPr>
        <p:spPr>
          <a:xfrm>
            <a:off x="9910950" y="1773676"/>
            <a:ext cx="802464" cy="307777"/>
          </a:xfrm>
          <a:prstGeom prst="rect">
            <a:avLst/>
          </a:prstGeom>
        </p:spPr>
        <p:txBody>
          <a:bodyPr wrap="none">
            <a:spAutoFit/>
          </a:bodyPr>
          <a:lstStyle/>
          <a:p>
            <a:r>
              <a:rPr lang="el-GR" sz="1400" dirty="0" smtClean="0"/>
              <a:t>Συστολή</a:t>
            </a:r>
            <a:endParaRPr lang="el-GR" sz="1400" dirty="0"/>
          </a:p>
        </p:txBody>
      </p:sp>
    </p:spTree>
    <p:extLst>
      <p:ext uri="{BB962C8B-B14F-4D97-AF65-F5344CB8AC3E}">
        <p14:creationId xmlns:p14="http://schemas.microsoft.com/office/powerpoint/2010/main" val="14008566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843565"/>
          </a:xfrm>
        </p:spPr>
        <p:txBody>
          <a:bodyPr>
            <a:normAutofit/>
          </a:bodyPr>
          <a:lstStyle/>
          <a:p>
            <a:r>
              <a:rPr lang="el-GR" sz="2800" dirty="0" smtClean="0"/>
              <a:t>Οι μεταβολές </a:t>
            </a:r>
            <a:r>
              <a:rPr lang="el-GR" sz="2800" dirty="0"/>
              <a:t>του βρόχου πίεσης-όγκου της αριστερής κοιλίας</a:t>
            </a:r>
          </a:p>
        </p:txBody>
      </p:sp>
      <p:sp>
        <p:nvSpPr>
          <p:cNvPr id="3" name="Θέση περιεχομένου 2"/>
          <p:cNvSpPr>
            <a:spLocks noGrp="1"/>
          </p:cNvSpPr>
          <p:nvPr>
            <p:ph idx="1"/>
          </p:nvPr>
        </p:nvSpPr>
        <p:spPr>
          <a:xfrm>
            <a:off x="838200" y="1515240"/>
            <a:ext cx="10515600" cy="4351338"/>
          </a:xfrm>
        </p:spPr>
        <p:txBody>
          <a:bodyPr/>
          <a:lstStyle/>
          <a:p>
            <a:r>
              <a:rPr lang="el-GR" dirty="0" smtClean="0"/>
              <a:t> </a:t>
            </a:r>
            <a:r>
              <a:rPr lang="el-GR" sz="2000" dirty="0" smtClean="0"/>
              <a:t>Οι μεταβολές του βρόχου πίεσης-όγκου της αριστερής κοιλίας. Α: αύξηση του </a:t>
            </a:r>
            <a:r>
              <a:rPr lang="el-GR" sz="2000" dirty="0" err="1" smtClean="0"/>
              <a:t>προφορτίου</a:t>
            </a:r>
            <a:r>
              <a:rPr lang="el-GR" sz="2000" dirty="0" smtClean="0"/>
              <a:t>.                  Β: αύξηση </a:t>
            </a:r>
            <a:r>
              <a:rPr lang="el-GR" sz="2000" dirty="0" err="1" smtClean="0"/>
              <a:t>μεταφορτίου</a:t>
            </a:r>
            <a:r>
              <a:rPr lang="el-GR" sz="2000" dirty="0" smtClean="0"/>
              <a:t>.   Γ: αύξηση της </a:t>
            </a:r>
            <a:r>
              <a:rPr lang="el-GR" sz="2000" dirty="0" err="1" smtClean="0"/>
              <a:t>συσπαστικότητας</a:t>
            </a:r>
            <a:endParaRPr lang="el-GR" sz="2000" dirty="0"/>
          </a:p>
        </p:txBody>
      </p:sp>
      <p:pic>
        <p:nvPicPr>
          <p:cNvPr id="4" name="Εικόνα 3"/>
          <p:cNvPicPr>
            <a:picLocks noChangeAspect="1"/>
          </p:cNvPicPr>
          <p:nvPr/>
        </p:nvPicPr>
        <p:blipFill>
          <a:blip r:embed="rId2"/>
          <a:stretch>
            <a:fillRect/>
          </a:stretch>
        </p:blipFill>
        <p:spPr>
          <a:xfrm>
            <a:off x="1680670" y="2704606"/>
            <a:ext cx="8723874" cy="3268825"/>
          </a:xfrm>
          <a:prstGeom prst="rect">
            <a:avLst/>
          </a:prstGeom>
        </p:spPr>
      </p:pic>
      <p:sp>
        <p:nvSpPr>
          <p:cNvPr id="5" name="Στρογγυλεμένο ορθογώνιο 4"/>
          <p:cNvSpPr/>
          <p:nvPr/>
        </p:nvSpPr>
        <p:spPr>
          <a:xfrm>
            <a:off x="1863090" y="4960620"/>
            <a:ext cx="377190" cy="58293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3223405" y="5497246"/>
            <a:ext cx="1080617" cy="276999"/>
          </a:xfrm>
          <a:prstGeom prst="rect">
            <a:avLst/>
          </a:prstGeom>
        </p:spPr>
        <p:txBody>
          <a:bodyPr wrap="none">
            <a:spAutoFit/>
          </a:bodyPr>
          <a:lstStyle/>
          <a:p>
            <a:r>
              <a:rPr lang="el-GR" sz="1200" dirty="0" smtClean="0"/>
              <a:t>Αύξηση όγκου</a:t>
            </a:r>
            <a:endParaRPr lang="el-GR" sz="1200" dirty="0"/>
          </a:p>
        </p:txBody>
      </p:sp>
      <p:sp>
        <p:nvSpPr>
          <p:cNvPr id="7" name="Ορθογώνιο 6"/>
          <p:cNvSpPr/>
          <p:nvPr/>
        </p:nvSpPr>
        <p:spPr>
          <a:xfrm>
            <a:off x="5682569" y="5497246"/>
            <a:ext cx="1121910" cy="276999"/>
          </a:xfrm>
          <a:prstGeom prst="rect">
            <a:avLst/>
          </a:prstGeom>
        </p:spPr>
        <p:txBody>
          <a:bodyPr wrap="none">
            <a:spAutoFit/>
          </a:bodyPr>
          <a:lstStyle/>
          <a:p>
            <a:r>
              <a:rPr lang="el-GR" sz="1200" dirty="0"/>
              <a:t>Αύξηση </a:t>
            </a:r>
            <a:r>
              <a:rPr lang="el-GR" sz="1200" dirty="0" smtClean="0"/>
              <a:t>πίεσης</a:t>
            </a:r>
            <a:endParaRPr lang="el-GR" sz="1200" dirty="0"/>
          </a:p>
        </p:txBody>
      </p:sp>
      <p:sp>
        <p:nvSpPr>
          <p:cNvPr id="8" name="Ορθογώνιο 7"/>
          <p:cNvSpPr/>
          <p:nvPr/>
        </p:nvSpPr>
        <p:spPr>
          <a:xfrm>
            <a:off x="8320666" y="5543550"/>
            <a:ext cx="1767663" cy="276999"/>
          </a:xfrm>
          <a:prstGeom prst="rect">
            <a:avLst/>
          </a:prstGeom>
        </p:spPr>
        <p:txBody>
          <a:bodyPr wrap="none">
            <a:spAutoFit/>
          </a:bodyPr>
          <a:lstStyle/>
          <a:p>
            <a:r>
              <a:rPr lang="el-GR" sz="1200" dirty="0"/>
              <a:t>Αύξηση </a:t>
            </a:r>
            <a:r>
              <a:rPr lang="el-GR" sz="1200" dirty="0" smtClean="0"/>
              <a:t>όγκου και πίεσης</a:t>
            </a:r>
            <a:endParaRPr lang="el-GR" sz="1200" dirty="0"/>
          </a:p>
        </p:txBody>
      </p:sp>
    </p:spTree>
    <p:extLst>
      <p:ext uri="{BB962C8B-B14F-4D97-AF65-F5344CB8AC3E}">
        <p14:creationId xmlns:p14="http://schemas.microsoft.com/office/powerpoint/2010/main" val="38925753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46840" y="197782"/>
            <a:ext cx="4582511" cy="3139321"/>
          </a:xfrm>
          <a:prstGeom prst="rect">
            <a:avLst/>
          </a:prstGeom>
        </p:spPr>
        <p:txBody>
          <a:bodyPr wrap="square">
            <a:spAutoFit/>
          </a:bodyPr>
          <a:lstStyle/>
          <a:p>
            <a:r>
              <a:rPr lang="el-GR" b="1" dirty="0" smtClean="0"/>
              <a:t>Ο καρδιακός κύκλος : </a:t>
            </a:r>
            <a:r>
              <a:rPr lang="el-GR" dirty="0" smtClean="0"/>
              <a:t>τα μηχανικά και τα ηλεκτρικά γεγονότα που συμβαίνουν</a:t>
            </a:r>
            <a:r>
              <a:rPr lang="el-GR" dirty="0"/>
              <a:t> </a:t>
            </a:r>
            <a:r>
              <a:rPr lang="el-GR" dirty="0" smtClean="0"/>
              <a:t>κατά τη διάρκεια ενός καρδιακού κύκλου: </a:t>
            </a:r>
          </a:p>
          <a:p>
            <a:r>
              <a:rPr lang="el-GR" dirty="0" smtClean="0"/>
              <a:t>Κολπική συστολή (Α), </a:t>
            </a:r>
          </a:p>
          <a:p>
            <a:r>
              <a:rPr lang="el-GR" dirty="0" err="1"/>
              <a:t>Ι</a:t>
            </a:r>
            <a:r>
              <a:rPr lang="el-GR" dirty="0" err="1" smtClean="0"/>
              <a:t>σογκωτική</a:t>
            </a:r>
            <a:r>
              <a:rPr lang="el-GR" dirty="0" smtClean="0"/>
              <a:t> συστολή (Β), </a:t>
            </a:r>
          </a:p>
          <a:p>
            <a:r>
              <a:rPr lang="el-GR" dirty="0"/>
              <a:t>Τ</a:t>
            </a:r>
            <a:r>
              <a:rPr lang="el-GR" dirty="0" smtClean="0"/>
              <a:t>αχεία εξώθηση (Γ), </a:t>
            </a:r>
          </a:p>
          <a:p>
            <a:r>
              <a:rPr lang="el-GR" dirty="0" smtClean="0"/>
              <a:t>Βραδεία</a:t>
            </a:r>
            <a:r>
              <a:rPr lang="el-GR" dirty="0"/>
              <a:t> </a:t>
            </a:r>
            <a:r>
              <a:rPr lang="el-GR" dirty="0" smtClean="0"/>
              <a:t>εξώθηση (Δ),</a:t>
            </a:r>
          </a:p>
          <a:p>
            <a:r>
              <a:rPr lang="el-GR" dirty="0" err="1" smtClean="0"/>
              <a:t>Ισογκωτική</a:t>
            </a:r>
            <a:r>
              <a:rPr lang="el-GR" dirty="0" smtClean="0"/>
              <a:t> </a:t>
            </a:r>
            <a:r>
              <a:rPr lang="el-GR" dirty="0" err="1" smtClean="0"/>
              <a:t>χάλαση</a:t>
            </a:r>
            <a:r>
              <a:rPr lang="el-GR" dirty="0" smtClean="0"/>
              <a:t> (Ε), </a:t>
            </a:r>
          </a:p>
          <a:p>
            <a:r>
              <a:rPr lang="el-GR" dirty="0"/>
              <a:t>Τ</a:t>
            </a:r>
            <a:r>
              <a:rPr lang="el-GR" dirty="0" smtClean="0"/>
              <a:t>αχεία πλήρωση (ΣΤ), </a:t>
            </a:r>
          </a:p>
          <a:p>
            <a:r>
              <a:rPr lang="el-GR" dirty="0"/>
              <a:t>Β</a:t>
            </a:r>
            <a:r>
              <a:rPr lang="el-GR" dirty="0" smtClean="0"/>
              <a:t>ραδεία πλήρωση ή διάσταση (Ζ).</a:t>
            </a:r>
          </a:p>
          <a:p>
            <a:r>
              <a:rPr lang="el-GR" dirty="0" smtClean="0"/>
              <a:t>Στην Β και Ε οι βαλβίδες είναι κλειστές</a:t>
            </a:r>
            <a:endParaRPr lang="el-GR" dirty="0"/>
          </a:p>
        </p:txBody>
      </p:sp>
      <p:pic>
        <p:nvPicPr>
          <p:cNvPr id="5" name="Εικόνα 4"/>
          <p:cNvPicPr>
            <a:picLocks noChangeAspect="1"/>
          </p:cNvPicPr>
          <p:nvPr/>
        </p:nvPicPr>
        <p:blipFill>
          <a:blip r:embed="rId2"/>
          <a:stretch>
            <a:fillRect/>
          </a:stretch>
        </p:blipFill>
        <p:spPr>
          <a:xfrm>
            <a:off x="5382282" y="737037"/>
            <a:ext cx="6105525" cy="5257800"/>
          </a:xfrm>
          <a:prstGeom prst="rect">
            <a:avLst/>
          </a:prstGeom>
        </p:spPr>
      </p:pic>
      <p:pic>
        <p:nvPicPr>
          <p:cNvPr id="7" name="Εικόνα 6"/>
          <p:cNvPicPr>
            <a:picLocks noChangeAspect="1"/>
          </p:cNvPicPr>
          <p:nvPr/>
        </p:nvPicPr>
        <p:blipFill>
          <a:blip r:embed="rId3"/>
          <a:stretch>
            <a:fillRect/>
          </a:stretch>
        </p:blipFill>
        <p:spPr>
          <a:xfrm>
            <a:off x="2820018" y="4682753"/>
            <a:ext cx="1557199" cy="1532868"/>
          </a:xfrm>
          <a:prstGeom prst="rect">
            <a:avLst/>
          </a:prstGeom>
        </p:spPr>
      </p:pic>
      <p:pic>
        <p:nvPicPr>
          <p:cNvPr id="8" name="Εικόνα 7"/>
          <p:cNvPicPr>
            <a:picLocks noChangeAspect="1"/>
          </p:cNvPicPr>
          <p:nvPr/>
        </p:nvPicPr>
        <p:blipFill>
          <a:blip r:embed="rId4"/>
          <a:stretch>
            <a:fillRect/>
          </a:stretch>
        </p:blipFill>
        <p:spPr>
          <a:xfrm>
            <a:off x="594504" y="4129976"/>
            <a:ext cx="1660633" cy="2454359"/>
          </a:xfrm>
          <a:prstGeom prst="rect">
            <a:avLst/>
          </a:prstGeom>
        </p:spPr>
      </p:pic>
      <p:sp>
        <p:nvSpPr>
          <p:cNvPr id="9" name="Στρογγυλεμένο ορθογώνιο 8"/>
          <p:cNvSpPr/>
          <p:nvPr/>
        </p:nvSpPr>
        <p:spPr>
          <a:xfrm>
            <a:off x="5554980" y="4006084"/>
            <a:ext cx="457200" cy="897386"/>
          </a:xfrm>
          <a:prstGeom prst="roundRect">
            <a:avLst/>
          </a:prstGeom>
          <a:no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Στρογγυλεμένο ορθογώνιο 9"/>
          <p:cNvSpPr/>
          <p:nvPr/>
        </p:nvSpPr>
        <p:spPr>
          <a:xfrm>
            <a:off x="5554980" y="2686050"/>
            <a:ext cx="457200" cy="1099544"/>
          </a:xfrm>
          <a:prstGeom prst="roundRect">
            <a:avLst/>
          </a:prstGeom>
          <a:no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
          <p:cNvSpPr/>
          <p:nvPr/>
        </p:nvSpPr>
        <p:spPr>
          <a:xfrm>
            <a:off x="6768661" y="4917921"/>
            <a:ext cx="388883" cy="38494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p:cNvSpPr/>
          <p:nvPr/>
        </p:nvSpPr>
        <p:spPr>
          <a:xfrm>
            <a:off x="7541434" y="4903470"/>
            <a:ext cx="388883" cy="38494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342126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1001220"/>
          </a:xfrm>
        </p:spPr>
        <p:txBody>
          <a:bodyPr>
            <a:normAutofit/>
          </a:bodyPr>
          <a:lstStyle/>
          <a:p>
            <a:r>
              <a:rPr lang="el-GR" sz="2800" dirty="0" smtClean="0"/>
              <a:t>Καρδιακός κύκλος</a:t>
            </a:r>
            <a:endParaRPr lang="el-GR" sz="2800" dirty="0"/>
          </a:p>
        </p:txBody>
      </p:sp>
      <p:sp>
        <p:nvSpPr>
          <p:cNvPr id="3" name="Θέση περιεχομένου 2"/>
          <p:cNvSpPr>
            <a:spLocks noGrp="1"/>
          </p:cNvSpPr>
          <p:nvPr>
            <p:ph idx="1"/>
          </p:nvPr>
        </p:nvSpPr>
        <p:spPr>
          <a:xfrm>
            <a:off x="709109" y="1438268"/>
            <a:ext cx="7617310" cy="4351338"/>
          </a:xfrm>
        </p:spPr>
        <p:txBody>
          <a:bodyPr>
            <a:normAutofit/>
          </a:bodyPr>
          <a:lstStyle/>
          <a:p>
            <a:r>
              <a:rPr lang="el-GR" sz="2000" dirty="0" smtClean="0"/>
              <a:t>Όταν η </a:t>
            </a:r>
            <a:r>
              <a:rPr lang="el-GR" sz="2000" dirty="0" err="1" smtClean="0"/>
              <a:t>ενδοκοιλιακή</a:t>
            </a:r>
            <a:r>
              <a:rPr lang="el-GR" sz="2000" dirty="0" smtClean="0"/>
              <a:t> πίεση αυξάνεται και υπερβεί αυτήν των κόλπων οι κολποκοιλιακές βαλβίδες  (μιτροειδής και </a:t>
            </a:r>
            <a:r>
              <a:rPr lang="el-GR" sz="2000" dirty="0" err="1" smtClean="0"/>
              <a:t>τριγλώχινα</a:t>
            </a:r>
            <a:r>
              <a:rPr lang="el-GR" sz="2000" dirty="0" smtClean="0"/>
              <a:t>) κλείνουν.</a:t>
            </a:r>
          </a:p>
          <a:p>
            <a:r>
              <a:rPr lang="el-GR" sz="2000" dirty="0" smtClean="0"/>
              <a:t>Η</a:t>
            </a:r>
            <a:r>
              <a:rPr lang="en-US" sz="2000" dirty="0" smtClean="0"/>
              <a:t> </a:t>
            </a:r>
            <a:r>
              <a:rPr lang="el-GR" sz="2000" dirty="0" smtClean="0"/>
              <a:t>σύγκλειση τελειώνει τη </a:t>
            </a:r>
            <a:r>
              <a:rPr lang="el-GR" sz="2000" b="1" dirty="0" smtClean="0"/>
              <a:t>διαστολή </a:t>
            </a:r>
            <a:r>
              <a:rPr lang="en-US" sz="2000" dirty="0" smtClean="0"/>
              <a:t>(</a:t>
            </a:r>
            <a:r>
              <a:rPr lang="el-GR" sz="2000" dirty="0" smtClean="0"/>
              <a:t>ΤΔΟ 120 </a:t>
            </a:r>
            <a:r>
              <a:rPr lang="en-US" sz="2000" dirty="0" smtClean="0"/>
              <a:t>ml/70 ml/m2).</a:t>
            </a:r>
          </a:p>
          <a:p>
            <a:r>
              <a:rPr lang="el-GR" sz="2000" dirty="0" smtClean="0"/>
              <a:t>Στην </a:t>
            </a:r>
            <a:r>
              <a:rPr lang="el-GR" sz="2000" b="1" dirty="0" err="1" smtClean="0"/>
              <a:t>ισο</a:t>
            </a:r>
            <a:r>
              <a:rPr lang="el-GR" sz="2000" b="1" dirty="0" smtClean="0"/>
              <a:t>-ογκομετρική συστολή </a:t>
            </a:r>
            <a:r>
              <a:rPr lang="el-GR" sz="2000" dirty="0" smtClean="0"/>
              <a:t>η </a:t>
            </a:r>
            <a:r>
              <a:rPr lang="el-GR" sz="2000" dirty="0" err="1" smtClean="0"/>
              <a:t>ενδοκοιλοτική</a:t>
            </a:r>
            <a:r>
              <a:rPr lang="el-GR" sz="2000" dirty="0" smtClean="0"/>
              <a:t> πίεση αυξάνεται ταχέως.</a:t>
            </a:r>
          </a:p>
          <a:p>
            <a:r>
              <a:rPr lang="el-GR" sz="2000" dirty="0" smtClean="0"/>
              <a:t>Η </a:t>
            </a:r>
            <a:r>
              <a:rPr lang="el-GR" sz="2000" u="sng" dirty="0" smtClean="0"/>
              <a:t>μιτροειδής</a:t>
            </a:r>
            <a:r>
              <a:rPr lang="el-GR" sz="2000" dirty="0" smtClean="0"/>
              <a:t> και η </a:t>
            </a:r>
            <a:r>
              <a:rPr lang="el-GR" sz="2000" u="sng" dirty="0" err="1" smtClean="0"/>
              <a:t>τριγλώχινα</a:t>
            </a:r>
            <a:r>
              <a:rPr lang="el-GR" sz="2000" u="sng" dirty="0" smtClean="0"/>
              <a:t> </a:t>
            </a:r>
            <a:r>
              <a:rPr lang="el-GR" sz="2000" dirty="0" smtClean="0"/>
              <a:t>βαλβίδα </a:t>
            </a:r>
            <a:r>
              <a:rPr lang="el-GR" sz="2000" u="sng" dirty="0" smtClean="0"/>
              <a:t>κλείνουν </a:t>
            </a:r>
            <a:r>
              <a:rPr lang="el-GR" sz="2000" dirty="0" smtClean="0"/>
              <a:t>απότομα παράγοντας τον </a:t>
            </a:r>
            <a:r>
              <a:rPr lang="el-GR" sz="2000" b="1" dirty="0" smtClean="0">
                <a:solidFill>
                  <a:srgbClr val="C00000"/>
                </a:solidFill>
              </a:rPr>
              <a:t>πρώτο καρδιακό τόνο</a:t>
            </a:r>
            <a:r>
              <a:rPr lang="el-GR" sz="2000" dirty="0" smtClean="0"/>
              <a:t>.</a:t>
            </a:r>
          </a:p>
          <a:p>
            <a:r>
              <a:rPr lang="el-GR" sz="2000" dirty="0" smtClean="0"/>
              <a:t>Η πίεση στην ΑΚ θα υπερβεί την πίεση στην αορτή (80 </a:t>
            </a:r>
            <a:r>
              <a:rPr lang="en-US" sz="2000" dirty="0" smtClean="0"/>
              <a:t>mmHg)</a:t>
            </a:r>
            <a:r>
              <a:rPr lang="el-GR" sz="2000" dirty="0" smtClean="0"/>
              <a:t>και η πίεση στη δεξιά κοιλία θα υπερβεί εκείνη της πνευμονικής στα 10 </a:t>
            </a:r>
            <a:r>
              <a:rPr lang="en-US" sz="2000" dirty="0" smtClean="0"/>
              <a:t>mmHg</a:t>
            </a:r>
            <a:r>
              <a:rPr lang="el-GR" sz="2000" dirty="0" smtClean="0"/>
              <a:t>. Την στιγμή εκείνη </a:t>
            </a:r>
            <a:r>
              <a:rPr lang="el-GR" sz="2000" b="1" dirty="0" smtClean="0"/>
              <a:t>ανοίγουν οι μηνοειδής βαλβίδες </a:t>
            </a:r>
            <a:r>
              <a:rPr lang="el-GR" sz="2000" dirty="0" smtClean="0"/>
              <a:t>(αορτική και πνευμονική). </a:t>
            </a:r>
            <a:endParaRPr lang="el-GR" sz="2000" dirty="0"/>
          </a:p>
        </p:txBody>
      </p:sp>
      <p:pic>
        <p:nvPicPr>
          <p:cNvPr id="5" name="Εικόνα 4"/>
          <p:cNvPicPr>
            <a:picLocks noChangeAspect="1"/>
          </p:cNvPicPr>
          <p:nvPr/>
        </p:nvPicPr>
        <p:blipFill rotWithShape="1">
          <a:blip r:embed="rId2"/>
          <a:srcRect l="53758" t="26184" r="1933" b="2485"/>
          <a:stretch/>
        </p:blipFill>
        <p:spPr>
          <a:xfrm>
            <a:off x="8823249" y="2636858"/>
            <a:ext cx="3076687" cy="3248811"/>
          </a:xfrm>
          <a:prstGeom prst="rect">
            <a:avLst/>
          </a:prstGeom>
        </p:spPr>
      </p:pic>
      <p:sp>
        <p:nvSpPr>
          <p:cNvPr id="6" name="Ορθογώνιο 5"/>
          <p:cNvSpPr/>
          <p:nvPr/>
        </p:nvSpPr>
        <p:spPr>
          <a:xfrm>
            <a:off x="8747966" y="2017963"/>
            <a:ext cx="3395417" cy="461665"/>
          </a:xfrm>
          <a:prstGeom prst="rect">
            <a:avLst/>
          </a:prstGeom>
        </p:spPr>
        <p:txBody>
          <a:bodyPr wrap="none">
            <a:spAutoFit/>
          </a:bodyPr>
          <a:lstStyle/>
          <a:p>
            <a:r>
              <a:rPr lang="el-GR" sz="2400" dirty="0" err="1" smtClean="0">
                <a:solidFill>
                  <a:srgbClr val="7030A0"/>
                </a:solidFill>
              </a:rPr>
              <a:t>Ισο</a:t>
            </a:r>
            <a:r>
              <a:rPr lang="el-GR" sz="2400" dirty="0" smtClean="0">
                <a:solidFill>
                  <a:srgbClr val="7030A0"/>
                </a:solidFill>
              </a:rPr>
              <a:t>-ογκομετρική </a:t>
            </a:r>
            <a:r>
              <a:rPr lang="el-GR" sz="2400" dirty="0">
                <a:solidFill>
                  <a:srgbClr val="7030A0"/>
                </a:solidFill>
              </a:rPr>
              <a:t>συστολή</a:t>
            </a:r>
          </a:p>
        </p:txBody>
      </p:sp>
      <p:sp>
        <p:nvSpPr>
          <p:cNvPr id="4" name="Ορθογώνιο 3"/>
          <p:cNvSpPr/>
          <p:nvPr/>
        </p:nvSpPr>
        <p:spPr>
          <a:xfrm>
            <a:off x="9331984" y="4076597"/>
            <a:ext cx="421910" cy="369332"/>
          </a:xfrm>
          <a:prstGeom prst="rect">
            <a:avLst/>
          </a:prstGeom>
        </p:spPr>
        <p:txBody>
          <a:bodyPr wrap="none">
            <a:spAutoFit/>
          </a:bodyPr>
          <a:lstStyle/>
          <a:p>
            <a:r>
              <a:rPr lang="el-GR" dirty="0" smtClean="0"/>
              <a:t>ΤΒ</a:t>
            </a:r>
            <a:endParaRPr lang="el-GR" dirty="0"/>
          </a:p>
        </p:txBody>
      </p:sp>
      <p:sp>
        <p:nvSpPr>
          <p:cNvPr id="7" name="Ορθογώνιο 6"/>
          <p:cNvSpPr/>
          <p:nvPr/>
        </p:nvSpPr>
        <p:spPr>
          <a:xfrm>
            <a:off x="10509199" y="3716154"/>
            <a:ext cx="506870" cy="369332"/>
          </a:xfrm>
          <a:prstGeom prst="rect">
            <a:avLst/>
          </a:prstGeom>
        </p:spPr>
        <p:txBody>
          <a:bodyPr wrap="none">
            <a:spAutoFit/>
          </a:bodyPr>
          <a:lstStyle/>
          <a:p>
            <a:r>
              <a:rPr lang="el-GR" dirty="0" smtClean="0"/>
              <a:t>ΜΒ</a:t>
            </a:r>
            <a:endParaRPr lang="el-GR" dirty="0"/>
          </a:p>
        </p:txBody>
      </p:sp>
    </p:spTree>
    <p:extLst>
      <p:ext uri="{BB962C8B-B14F-4D97-AF65-F5344CB8AC3E}">
        <p14:creationId xmlns:p14="http://schemas.microsoft.com/office/powerpoint/2010/main" val="38570480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581548"/>
          </a:xfrm>
        </p:spPr>
        <p:txBody>
          <a:bodyPr>
            <a:normAutofit/>
          </a:bodyPr>
          <a:lstStyle/>
          <a:p>
            <a:r>
              <a:rPr lang="el-GR" sz="2800" dirty="0"/>
              <a:t>Καρδιακός κύκλος</a:t>
            </a:r>
          </a:p>
        </p:txBody>
      </p:sp>
      <p:sp>
        <p:nvSpPr>
          <p:cNvPr id="3" name="Θέση περιεχομένου 2"/>
          <p:cNvSpPr>
            <a:spLocks noGrp="1"/>
          </p:cNvSpPr>
          <p:nvPr>
            <p:ph idx="1"/>
          </p:nvPr>
        </p:nvSpPr>
        <p:spPr>
          <a:xfrm>
            <a:off x="752139" y="1126378"/>
            <a:ext cx="6447447" cy="4351338"/>
          </a:xfrm>
        </p:spPr>
        <p:txBody>
          <a:bodyPr>
            <a:normAutofit/>
          </a:bodyPr>
          <a:lstStyle/>
          <a:p>
            <a:r>
              <a:rPr lang="el-GR" sz="2000" dirty="0" smtClean="0"/>
              <a:t>Οι πιέσεις στην ΑΚ και την αορτή φτάνουν 120 </a:t>
            </a:r>
            <a:r>
              <a:rPr lang="en-US" sz="2000" dirty="0" smtClean="0"/>
              <a:t>mmHg. H </a:t>
            </a:r>
            <a:r>
              <a:rPr lang="el-GR" sz="2000" dirty="0" smtClean="0"/>
              <a:t>ταχύτητα ροής στην αορτή φτάνει στο μέγιστο της.</a:t>
            </a:r>
          </a:p>
          <a:p>
            <a:r>
              <a:rPr lang="el-GR" sz="2000" dirty="0" smtClean="0"/>
              <a:t>Η </a:t>
            </a:r>
            <a:r>
              <a:rPr lang="el-GR" sz="2000" b="1" dirty="0" err="1" smtClean="0"/>
              <a:t>ενδοκοιλιακή</a:t>
            </a:r>
            <a:r>
              <a:rPr lang="el-GR" sz="2000" b="1" dirty="0" smtClean="0"/>
              <a:t> πίεση </a:t>
            </a:r>
            <a:r>
              <a:rPr lang="el-GR" sz="2000" dirty="0" smtClean="0"/>
              <a:t>(ΑΚ και ΔΚ) αρχίζει τότε να </a:t>
            </a:r>
            <a:r>
              <a:rPr lang="el-GR" sz="2000" b="1" dirty="0" smtClean="0"/>
              <a:t>πέφτει</a:t>
            </a:r>
            <a:r>
              <a:rPr lang="el-GR" sz="2000" dirty="0" smtClean="0"/>
              <a:t> (το υπόλοιπο του όγκου παλμού εξωθείται με πιο αργό ρυθμό) πιο χαμηλά από αυτήν της </a:t>
            </a:r>
            <a:r>
              <a:rPr lang="el-GR" sz="2000" u="sng" dirty="0" smtClean="0"/>
              <a:t>αορτής</a:t>
            </a:r>
            <a:r>
              <a:rPr lang="el-GR" sz="2000" dirty="0" smtClean="0"/>
              <a:t> και της </a:t>
            </a:r>
            <a:r>
              <a:rPr lang="el-GR" sz="2000" u="sng" dirty="0" smtClean="0"/>
              <a:t>πνευμονικής</a:t>
            </a:r>
            <a:r>
              <a:rPr lang="el-GR" sz="2000" dirty="0" smtClean="0"/>
              <a:t>, οπότε οι μηνοειδής βαλβίδες </a:t>
            </a:r>
            <a:r>
              <a:rPr lang="el-GR" sz="2000" u="sng" dirty="0" smtClean="0"/>
              <a:t>κλείνουν</a:t>
            </a:r>
            <a:r>
              <a:rPr lang="el-GR" sz="2000" dirty="0" smtClean="0"/>
              <a:t> παράγοντας τον </a:t>
            </a:r>
            <a:r>
              <a:rPr lang="el-GR" sz="2000" b="1" dirty="0" smtClean="0">
                <a:solidFill>
                  <a:srgbClr val="C00000"/>
                </a:solidFill>
              </a:rPr>
              <a:t>δεύτερο καρδιακό τόνο</a:t>
            </a:r>
            <a:r>
              <a:rPr lang="el-GR" sz="2000" dirty="0" smtClean="0">
                <a:solidFill>
                  <a:srgbClr val="C00000"/>
                </a:solidFill>
              </a:rPr>
              <a:t>.</a:t>
            </a:r>
          </a:p>
          <a:p>
            <a:r>
              <a:rPr lang="el-GR" sz="2000" dirty="0" smtClean="0"/>
              <a:t>Ο μέσος όγκος παλμού είναι </a:t>
            </a:r>
            <a:r>
              <a:rPr lang="en-US" sz="2000" dirty="0" smtClean="0"/>
              <a:t>80 ml, </a:t>
            </a:r>
            <a:r>
              <a:rPr lang="el-GR" sz="2000" dirty="0" smtClean="0"/>
              <a:t>ώστε το κλάσμα εξώθησης είναι περίπου 67% </a:t>
            </a:r>
            <a:r>
              <a:rPr lang="en-US" sz="2000" dirty="0"/>
              <a:t>[</a:t>
            </a:r>
            <a:r>
              <a:rPr lang="en-US" sz="2000" dirty="0" smtClean="0"/>
              <a:t>EDV-ESV (Stroke Volume)/EDV] </a:t>
            </a:r>
            <a:r>
              <a:rPr lang="el-GR" sz="2000" dirty="0" smtClean="0"/>
              <a:t>στην ηρεμία. ΄Έτσι στην κοιλία</a:t>
            </a:r>
            <a:r>
              <a:rPr lang="en-US" sz="2000" dirty="0" smtClean="0"/>
              <a:t> </a:t>
            </a:r>
            <a:r>
              <a:rPr lang="el-GR" sz="2000" dirty="0" smtClean="0"/>
              <a:t>παραμένει υπόλοιπος όγκος αίματος 40 </a:t>
            </a:r>
            <a:r>
              <a:rPr lang="en-US" sz="2000" dirty="0" smtClean="0"/>
              <a:t>ml (</a:t>
            </a:r>
            <a:r>
              <a:rPr lang="el-GR" sz="2000" dirty="0" err="1" smtClean="0"/>
              <a:t>τελοσυστολικός</a:t>
            </a:r>
            <a:r>
              <a:rPr lang="el-GR" sz="2000" dirty="0" smtClean="0"/>
              <a:t> όγκος</a:t>
            </a:r>
            <a:r>
              <a:rPr lang="en-US" sz="2000" dirty="0" smtClean="0"/>
              <a:t>-ESV</a:t>
            </a:r>
            <a:r>
              <a:rPr lang="el-GR" sz="2000" dirty="0" smtClean="0"/>
              <a:t>)</a:t>
            </a:r>
            <a:endParaRPr lang="el-GR" sz="2000" dirty="0"/>
          </a:p>
        </p:txBody>
      </p:sp>
      <p:pic>
        <p:nvPicPr>
          <p:cNvPr id="4" name="Εικόνα 3"/>
          <p:cNvPicPr>
            <a:picLocks noChangeAspect="1"/>
          </p:cNvPicPr>
          <p:nvPr/>
        </p:nvPicPr>
        <p:blipFill rotWithShape="1">
          <a:blip r:embed="rId2"/>
          <a:srcRect l="56468" t="13180" r="866" b="6479"/>
          <a:stretch/>
        </p:blipFill>
        <p:spPr>
          <a:xfrm>
            <a:off x="7609489" y="1952664"/>
            <a:ext cx="3657600" cy="4193628"/>
          </a:xfrm>
          <a:prstGeom prst="rect">
            <a:avLst/>
          </a:prstGeom>
        </p:spPr>
      </p:pic>
      <p:sp>
        <p:nvSpPr>
          <p:cNvPr id="5" name="Ορθογώνιο 4"/>
          <p:cNvSpPr/>
          <p:nvPr/>
        </p:nvSpPr>
        <p:spPr>
          <a:xfrm>
            <a:off x="7917024" y="1490999"/>
            <a:ext cx="2249718" cy="461665"/>
          </a:xfrm>
          <a:prstGeom prst="rect">
            <a:avLst/>
          </a:prstGeom>
        </p:spPr>
        <p:txBody>
          <a:bodyPr wrap="none">
            <a:spAutoFit/>
          </a:bodyPr>
          <a:lstStyle/>
          <a:p>
            <a:r>
              <a:rPr lang="el-GR" sz="2400" dirty="0" smtClean="0">
                <a:solidFill>
                  <a:srgbClr val="7030A0"/>
                </a:solidFill>
              </a:rPr>
              <a:t>Φάση Εξώθησης</a:t>
            </a:r>
            <a:endParaRPr lang="el-GR" sz="2400" dirty="0">
              <a:solidFill>
                <a:srgbClr val="7030A0"/>
              </a:solidFill>
            </a:endParaRPr>
          </a:p>
        </p:txBody>
      </p:sp>
      <p:sp>
        <p:nvSpPr>
          <p:cNvPr id="6" name="Ορθογώνιο 5"/>
          <p:cNvSpPr/>
          <p:nvPr/>
        </p:nvSpPr>
        <p:spPr>
          <a:xfrm>
            <a:off x="8792865" y="4154214"/>
            <a:ext cx="453970" cy="369332"/>
          </a:xfrm>
          <a:prstGeom prst="rect">
            <a:avLst/>
          </a:prstGeom>
        </p:spPr>
        <p:txBody>
          <a:bodyPr wrap="none">
            <a:spAutoFit/>
          </a:bodyPr>
          <a:lstStyle/>
          <a:p>
            <a:r>
              <a:rPr lang="el-GR" dirty="0" smtClean="0"/>
              <a:t>ΠΒ</a:t>
            </a:r>
            <a:endParaRPr lang="el-GR" dirty="0"/>
          </a:p>
        </p:txBody>
      </p:sp>
      <p:sp>
        <p:nvSpPr>
          <p:cNvPr id="7" name="Ορθογώνιο 6"/>
          <p:cNvSpPr/>
          <p:nvPr/>
        </p:nvSpPr>
        <p:spPr>
          <a:xfrm>
            <a:off x="9451786" y="3969548"/>
            <a:ext cx="442750" cy="369332"/>
          </a:xfrm>
          <a:prstGeom prst="rect">
            <a:avLst/>
          </a:prstGeom>
        </p:spPr>
        <p:txBody>
          <a:bodyPr wrap="none">
            <a:spAutoFit/>
          </a:bodyPr>
          <a:lstStyle/>
          <a:p>
            <a:r>
              <a:rPr lang="el-GR" dirty="0" smtClean="0"/>
              <a:t>ΑΒ</a:t>
            </a:r>
            <a:endParaRPr lang="el-GR" dirty="0"/>
          </a:p>
        </p:txBody>
      </p:sp>
    </p:spTree>
    <p:extLst>
      <p:ext uri="{BB962C8B-B14F-4D97-AF65-F5344CB8AC3E}">
        <p14:creationId xmlns:p14="http://schemas.microsoft.com/office/powerpoint/2010/main" val="42194442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7482" y="248366"/>
            <a:ext cx="10515600" cy="423150"/>
          </a:xfrm>
        </p:spPr>
        <p:txBody>
          <a:bodyPr>
            <a:normAutofit fontScale="90000"/>
          </a:bodyPr>
          <a:lstStyle/>
          <a:p>
            <a:r>
              <a:rPr lang="el-GR" sz="2800" dirty="0"/>
              <a:t>Καρδιακός κύκλος</a:t>
            </a:r>
          </a:p>
        </p:txBody>
      </p:sp>
      <p:sp>
        <p:nvSpPr>
          <p:cNvPr id="3" name="Θέση περιεχομένου 2"/>
          <p:cNvSpPr>
            <a:spLocks noGrp="1"/>
          </p:cNvSpPr>
          <p:nvPr>
            <p:ph idx="1"/>
          </p:nvPr>
        </p:nvSpPr>
        <p:spPr>
          <a:xfrm>
            <a:off x="522889" y="756746"/>
            <a:ext cx="10515600" cy="4351338"/>
          </a:xfrm>
        </p:spPr>
        <p:txBody>
          <a:bodyPr>
            <a:normAutofit/>
          </a:bodyPr>
          <a:lstStyle/>
          <a:p>
            <a:r>
              <a:rPr lang="el-GR" sz="2000" dirty="0" smtClean="0"/>
              <a:t>Ο </a:t>
            </a:r>
            <a:r>
              <a:rPr lang="el-GR" sz="2000" dirty="0" smtClean="0">
                <a:solidFill>
                  <a:srgbClr val="C00000"/>
                </a:solidFill>
              </a:rPr>
              <a:t>τρίτος και τέταρτος καρδιακός τόνος </a:t>
            </a:r>
            <a:r>
              <a:rPr lang="el-GR" sz="2000" dirty="0" smtClean="0"/>
              <a:t>(που παράγονται από την εισροή αίματος και την κολπική συστολή αντίστοιχα) ακούγονται φυσιολογικά στα παιδιά, αλλά στους ενήλικες είναι παθολογικοί.</a:t>
            </a:r>
          </a:p>
          <a:p>
            <a:pPr marL="0" indent="0">
              <a:buNone/>
            </a:pPr>
            <a:r>
              <a:rPr lang="el-GR" sz="2000" dirty="0" smtClean="0"/>
              <a:t>    (η κολπική συστολή συνεισφέρει 15% στον όγκο παλμού)</a:t>
            </a:r>
          </a:p>
          <a:p>
            <a:r>
              <a:rPr lang="el-GR" sz="2000" dirty="0" smtClean="0"/>
              <a:t>Η περιοδική καρδιακή δραστηριότητα παράγει σφυγμικό κύμα που επεκτείνεται κατά μήκος του αρτηριακού συστήματος με την ταχύτητα του σφυγμικού κύματος στην αορτή 3-5</a:t>
            </a:r>
            <a:r>
              <a:rPr lang="en-US" sz="2000" dirty="0" smtClean="0"/>
              <a:t> m/sec, 5-10 m/sec</a:t>
            </a:r>
            <a:r>
              <a:rPr lang="el-GR" sz="2000" dirty="0" smtClean="0"/>
              <a:t> στην </a:t>
            </a:r>
            <a:r>
              <a:rPr lang="el-GR" sz="2000" dirty="0" err="1" smtClean="0"/>
              <a:t>κερκιδική</a:t>
            </a:r>
            <a:r>
              <a:rPr lang="el-GR" sz="2000" dirty="0" smtClean="0"/>
              <a:t> αρτηρία.</a:t>
            </a:r>
          </a:p>
          <a:p>
            <a:r>
              <a:rPr lang="el-GR" sz="2000" dirty="0" smtClean="0"/>
              <a:t>Είναι ταχύτερη όσο πιο παχύ και άκαμπτο είναι το τοίχωμα του αγγείου (αύξηση του τοιχώματος στην υπέρταση και με την ηλικία) και όσο μικρότερη είναι η ακτίνα του αγγείου. </a:t>
            </a:r>
            <a:endParaRPr lang="el-GR" sz="2000" dirty="0"/>
          </a:p>
        </p:txBody>
      </p:sp>
      <p:pic>
        <p:nvPicPr>
          <p:cNvPr id="4" name="Εικόνα 3"/>
          <p:cNvPicPr>
            <a:picLocks noChangeAspect="1"/>
          </p:cNvPicPr>
          <p:nvPr/>
        </p:nvPicPr>
        <p:blipFill>
          <a:blip r:embed="rId2"/>
          <a:stretch>
            <a:fillRect/>
          </a:stretch>
        </p:blipFill>
        <p:spPr>
          <a:xfrm>
            <a:off x="6609286" y="3706761"/>
            <a:ext cx="3659319" cy="3151239"/>
          </a:xfrm>
          <a:prstGeom prst="rect">
            <a:avLst/>
          </a:prstGeom>
        </p:spPr>
      </p:pic>
      <p:sp>
        <p:nvSpPr>
          <p:cNvPr id="5" name="Ορθογώνιο 4"/>
          <p:cNvSpPr/>
          <p:nvPr/>
        </p:nvSpPr>
        <p:spPr>
          <a:xfrm>
            <a:off x="8618482" y="6379836"/>
            <a:ext cx="283780" cy="1947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9003425" y="6379837"/>
            <a:ext cx="277210" cy="1947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605611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812034"/>
          </a:xfrm>
        </p:spPr>
        <p:txBody>
          <a:bodyPr>
            <a:normAutofit/>
          </a:bodyPr>
          <a:lstStyle/>
          <a:p>
            <a:r>
              <a:rPr lang="el-GR" sz="2800" dirty="0" smtClean="0"/>
              <a:t>Καρδιακό έργο</a:t>
            </a:r>
            <a:endParaRPr lang="el-GR" sz="2800" dirty="0"/>
          </a:p>
        </p:txBody>
      </p:sp>
      <p:sp>
        <p:nvSpPr>
          <p:cNvPr id="3" name="Θέση περιεχομένου 2"/>
          <p:cNvSpPr>
            <a:spLocks noGrp="1"/>
          </p:cNvSpPr>
          <p:nvPr>
            <p:ph idx="1"/>
          </p:nvPr>
        </p:nvSpPr>
        <p:spPr>
          <a:xfrm>
            <a:off x="838199" y="1825625"/>
            <a:ext cx="11133083" cy="4351338"/>
          </a:xfrm>
        </p:spPr>
        <p:txBody>
          <a:bodyPr>
            <a:normAutofit/>
          </a:bodyPr>
          <a:lstStyle/>
          <a:p>
            <a:r>
              <a:rPr lang="el-GR" sz="2000" dirty="0" smtClean="0"/>
              <a:t>Το έργο της καρδιάς είναι το έργο παλμού ή </a:t>
            </a:r>
            <a:r>
              <a:rPr lang="el-GR" sz="2000" u="sng" dirty="0" smtClean="0"/>
              <a:t>το έργο που η καρδιά παράγει σε κάθε συστολή</a:t>
            </a:r>
            <a:r>
              <a:rPr lang="el-GR" sz="2000" dirty="0" smtClean="0"/>
              <a:t>. </a:t>
            </a:r>
          </a:p>
          <a:p>
            <a:r>
              <a:rPr lang="el-GR" sz="2000" dirty="0" smtClean="0"/>
              <a:t>Για την ΑΚ, το έργο παλμού : είναι ο όγκος παλμού Χ την πίεση στην αορτή.</a:t>
            </a:r>
          </a:p>
          <a:p>
            <a:r>
              <a:rPr lang="el-GR" sz="2000" dirty="0" smtClean="0"/>
              <a:t>Το κατά λεπτό καρδιακό έργο είναι η καρδιακή παροχή (ΟΠ Χ ΚΣ) Χ την πίεση στην αορτή. </a:t>
            </a:r>
          </a:p>
          <a:p>
            <a:endParaRPr lang="el-GR" sz="2000" dirty="0"/>
          </a:p>
        </p:txBody>
      </p:sp>
      <p:pic>
        <p:nvPicPr>
          <p:cNvPr id="4" name="Εικόνα 3"/>
          <p:cNvPicPr>
            <a:picLocks noChangeAspect="1"/>
          </p:cNvPicPr>
          <p:nvPr/>
        </p:nvPicPr>
        <p:blipFill>
          <a:blip r:embed="rId2"/>
          <a:stretch>
            <a:fillRect/>
          </a:stretch>
        </p:blipFill>
        <p:spPr>
          <a:xfrm>
            <a:off x="3886200" y="3328987"/>
            <a:ext cx="4419600" cy="3171825"/>
          </a:xfrm>
          <a:prstGeom prst="rect">
            <a:avLst/>
          </a:prstGeom>
        </p:spPr>
      </p:pic>
    </p:spTree>
    <p:extLst>
      <p:ext uri="{BB962C8B-B14F-4D97-AF65-F5344CB8AC3E}">
        <p14:creationId xmlns:p14="http://schemas.microsoft.com/office/powerpoint/2010/main" val="7421808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980199"/>
          </a:xfrm>
        </p:spPr>
        <p:txBody>
          <a:bodyPr>
            <a:normAutofit/>
          </a:bodyPr>
          <a:lstStyle/>
          <a:p>
            <a:r>
              <a:rPr lang="el-GR" sz="2800" dirty="0" smtClean="0"/>
              <a:t>Η κατανάλωση Ο2 από το μυοκάρδιο</a:t>
            </a:r>
            <a:endParaRPr lang="el-GR" sz="2800" dirty="0"/>
          </a:p>
        </p:txBody>
      </p:sp>
      <p:sp>
        <p:nvSpPr>
          <p:cNvPr id="3" name="Θέση περιεχομένου 2"/>
          <p:cNvSpPr>
            <a:spLocks noGrp="1"/>
          </p:cNvSpPr>
          <p:nvPr>
            <p:ph idx="1"/>
          </p:nvPr>
        </p:nvSpPr>
        <p:spPr>
          <a:xfrm>
            <a:off x="838200" y="1776248"/>
            <a:ext cx="10515600" cy="4400715"/>
          </a:xfrm>
        </p:spPr>
        <p:txBody>
          <a:bodyPr>
            <a:normAutofit/>
          </a:bodyPr>
          <a:lstStyle/>
          <a:p>
            <a:r>
              <a:rPr lang="el-GR" sz="2000" dirty="0" smtClean="0"/>
              <a:t>Η κατανάλωση Ο2 από το μυοκάρδιο έχει άμεση σχέση </a:t>
            </a:r>
            <a:r>
              <a:rPr lang="el-GR" sz="2000" u="sng" dirty="0" smtClean="0"/>
              <a:t>με το κατά λεπτό καρδιακό έργο. </a:t>
            </a:r>
          </a:p>
          <a:p>
            <a:r>
              <a:rPr lang="el-GR" sz="2000" dirty="0" smtClean="0"/>
              <a:t>Από τα δύο συστατικά του κατά λεπτό καρδιακού έργου, </a:t>
            </a:r>
            <a:r>
              <a:rPr lang="el-GR" sz="2000" u="sng" dirty="0" smtClean="0"/>
              <a:t>το έργο πίεσης </a:t>
            </a:r>
            <a:r>
              <a:rPr lang="el-GR" sz="2000" dirty="0" smtClean="0"/>
              <a:t>είναι κατά πολύ πιο δαπανηρό συγκριτικά με το έργο όγκου, σε όρους κατανάλωσης Ο2.</a:t>
            </a:r>
          </a:p>
          <a:p>
            <a:r>
              <a:rPr lang="el-GR" sz="2000" dirty="0" smtClean="0"/>
              <a:t>Για παράδειγμα, στη </a:t>
            </a:r>
            <a:r>
              <a:rPr lang="el-GR" sz="2000" b="1" dirty="0" smtClean="0"/>
              <a:t>στένωση αορτής</a:t>
            </a:r>
            <a:r>
              <a:rPr lang="el-GR" sz="2000" dirty="0" smtClean="0"/>
              <a:t>, δεδομένου ότι η αριστερή κοιλία θα πρέπει να αναπτύξει εξαιρετικά </a:t>
            </a:r>
            <a:r>
              <a:rPr lang="el-GR" sz="2000" u="sng" dirty="0" smtClean="0"/>
              <a:t>υψηλές πιέσεις </a:t>
            </a:r>
            <a:r>
              <a:rPr lang="el-GR" sz="2000" dirty="0" smtClean="0"/>
              <a:t>για να εξωθήσει αίμα διαμέσου της </a:t>
            </a:r>
            <a:r>
              <a:rPr lang="el-GR" sz="2000" dirty="0" err="1" smtClean="0"/>
              <a:t>στενωμένης</a:t>
            </a:r>
            <a:r>
              <a:rPr lang="el-GR" sz="2000" dirty="0" smtClean="0"/>
              <a:t> αορτικής βαλβίδας, η κατανάλωση Ο2 αυξάνεται κατά πολύ (αν και η καρδιακή παροχή στην ουσία μειώνεται).</a:t>
            </a:r>
            <a:endParaRPr lang="el-GR" sz="2000" dirty="0"/>
          </a:p>
        </p:txBody>
      </p:sp>
      <p:pic>
        <p:nvPicPr>
          <p:cNvPr id="4" name="Εικόνα 3"/>
          <p:cNvPicPr>
            <a:picLocks noChangeAspect="1"/>
          </p:cNvPicPr>
          <p:nvPr/>
        </p:nvPicPr>
        <p:blipFill>
          <a:blip r:embed="rId2"/>
          <a:stretch>
            <a:fillRect/>
          </a:stretch>
        </p:blipFill>
        <p:spPr>
          <a:xfrm>
            <a:off x="4013834" y="4137660"/>
            <a:ext cx="3369945" cy="2260584"/>
          </a:xfrm>
          <a:prstGeom prst="rect">
            <a:avLst/>
          </a:prstGeom>
        </p:spPr>
      </p:pic>
      <p:sp>
        <p:nvSpPr>
          <p:cNvPr id="5" name="Ορθογώνιο 4"/>
          <p:cNvSpPr/>
          <p:nvPr/>
        </p:nvSpPr>
        <p:spPr>
          <a:xfrm>
            <a:off x="1049305" y="5490860"/>
            <a:ext cx="2964529" cy="646331"/>
          </a:xfrm>
          <a:prstGeom prst="rect">
            <a:avLst/>
          </a:prstGeom>
        </p:spPr>
        <p:txBody>
          <a:bodyPr wrap="none">
            <a:spAutoFit/>
          </a:bodyPr>
          <a:lstStyle/>
          <a:p>
            <a:r>
              <a:rPr lang="el-GR" dirty="0" smtClean="0"/>
              <a:t> Η κατανάλωση </a:t>
            </a:r>
            <a:r>
              <a:rPr lang="el-GR" dirty="0"/>
              <a:t>Ο2 </a:t>
            </a:r>
            <a:r>
              <a:rPr lang="el-GR" dirty="0" err="1" smtClean="0"/>
              <a:t>μετράται</a:t>
            </a:r>
            <a:endParaRPr lang="el-GR" dirty="0" smtClean="0"/>
          </a:p>
          <a:p>
            <a:r>
              <a:rPr lang="el-GR" dirty="0"/>
              <a:t>μ</a:t>
            </a:r>
            <a:r>
              <a:rPr lang="el-GR" dirty="0" smtClean="0"/>
              <a:t>έσω της </a:t>
            </a:r>
            <a:r>
              <a:rPr lang="el-GR" dirty="0" err="1" smtClean="0"/>
              <a:t>εργοσπιρομετρίας</a:t>
            </a:r>
            <a:r>
              <a:rPr lang="el-GR" dirty="0" smtClean="0"/>
              <a:t> </a:t>
            </a:r>
            <a:endParaRPr lang="el-GR" dirty="0"/>
          </a:p>
        </p:txBody>
      </p:sp>
    </p:spTree>
    <p:extLst>
      <p:ext uri="{BB962C8B-B14F-4D97-AF65-F5344CB8AC3E}">
        <p14:creationId xmlns:p14="http://schemas.microsoft.com/office/powerpoint/2010/main" val="24009931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759482"/>
          </a:xfrm>
        </p:spPr>
        <p:txBody>
          <a:bodyPr>
            <a:normAutofit/>
          </a:bodyPr>
          <a:lstStyle/>
          <a:p>
            <a:r>
              <a:rPr lang="el-GR" sz="2800" dirty="0"/>
              <a:t>Η κατανάλωση Ο2 από το μυοκάρδιο</a:t>
            </a:r>
          </a:p>
        </p:txBody>
      </p:sp>
      <p:sp>
        <p:nvSpPr>
          <p:cNvPr id="3" name="Θέση περιεχομένου 2"/>
          <p:cNvSpPr>
            <a:spLocks noGrp="1"/>
          </p:cNvSpPr>
          <p:nvPr>
            <p:ph idx="1"/>
          </p:nvPr>
        </p:nvSpPr>
        <p:spPr/>
        <p:txBody>
          <a:bodyPr>
            <a:normAutofit/>
          </a:bodyPr>
          <a:lstStyle/>
          <a:p>
            <a:r>
              <a:rPr lang="el-GR" sz="2000" dirty="0" smtClean="0"/>
              <a:t>Αντίθετα, κατά τη διάρκεια </a:t>
            </a:r>
            <a:r>
              <a:rPr lang="el-GR" sz="2000" b="1" dirty="0" smtClean="0"/>
              <a:t>υψηλής έντασης άσκησης</a:t>
            </a:r>
            <a:r>
              <a:rPr lang="el-GR" sz="2000" dirty="0" smtClean="0"/>
              <a:t>, όταν η καρδιακή παροχή αυξάνεται σημαντικά, το </a:t>
            </a:r>
            <a:r>
              <a:rPr lang="el-GR" sz="2000" u="sng" dirty="0" smtClean="0"/>
              <a:t>έργο όγκου </a:t>
            </a:r>
            <a:r>
              <a:rPr lang="el-GR" sz="2000" dirty="0" smtClean="0"/>
              <a:t>αντιπροσωπεύει ένα μεγαλύτερο από το φυσιολογικό ποσοστό του συνολικού καρδιακού έργου (έως και το 50%). </a:t>
            </a:r>
          </a:p>
          <a:p>
            <a:r>
              <a:rPr lang="el-GR" sz="2000" dirty="0" smtClean="0"/>
              <a:t>Αν και η </a:t>
            </a:r>
            <a:r>
              <a:rPr lang="el-GR" sz="2000" u="sng" dirty="0" smtClean="0"/>
              <a:t>κατανάλωση Ο2 αυξάνεται </a:t>
            </a:r>
            <a:r>
              <a:rPr lang="el-GR" sz="2000" dirty="0" smtClean="0"/>
              <a:t>κατά τη διάρκεια της άσκησης, δεν αυξάνεται τόσο όσο όταν αυξάνεται το </a:t>
            </a:r>
            <a:r>
              <a:rPr lang="el-GR" sz="2000" u="sng" dirty="0" smtClean="0"/>
              <a:t>έργο πίεσης</a:t>
            </a:r>
            <a:r>
              <a:rPr lang="el-GR" sz="2000" dirty="0" smtClean="0"/>
              <a:t>.</a:t>
            </a:r>
          </a:p>
          <a:p>
            <a:r>
              <a:rPr lang="el-GR" sz="2000" dirty="0" smtClean="0"/>
              <a:t>Σε παθολογικές καταστάσεις, όπως η </a:t>
            </a:r>
            <a:r>
              <a:rPr lang="el-GR" sz="2000" b="1" dirty="0" smtClean="0"/>
              <a:t>αρτηριακή υπέρταση </a:t>
            </a:r>
            <a:r>
              <a:rPr lang="el-GR" sz="2000" dirty="0" smtClean="0"/>
              <a:t>(αυξημένη αρτηριακή πίεση στη συστηματική κυκλοφορία), η αριστερή κοιλία οφείλει να παράγει ακόμα </a:t>
            </a:r>
            <a:r>
              <a:rPr lang="el-GR" sz="2000" u="sng" dirty="0" smtClean="0"/>
              <a:t>μεγαλύτερο έργο </a:t>
            </a:r>
            <a:r>
              <a:rPr lang="el-GR" sz="2000" dirty="0" smtClean="0"/>
              <a:t>πίεσης από ό,τι σε φυσιολογικές καταστάσεις. </a:t>
            </a:r>
          </a:p>
          <a:p>
            <a:pPr marL="0" indent="0">
              <a:buNone/>
            </a:pPr>
            <a:r>
              <a:rPr lang="el-GR" sz="2000" dirty="0"/>
              <a:t> </a:t>
            </a:r>
            <a:r>
              <a:rPr lang="el-GR" sz="2000" dirty="0" smtClean="0"/>
              <a:t>   Δεδομένου ότι η πίεση στην αορτή είναι αυξημένη, τα τοιχώματα της αριστερής κοιλίας </a:t>
            </a:r>
            <a:r>
              <a:rPr lang="el-GR" sz="2000" u="sng" dirty="0" err="1" smtClean="0"/>
              <a:t>υπερτρέφονται</a:t>
            </a:r>
            <a:r>
              <a:rPr lang="el-GR" sz="2000" u="sng" dirty="0" smtClean="0"/>
              <a:t> </a:t>
            </a:r>
            <a:r>
              <a:rPr lang="el-GR" sz="2000" dirty="0" smtClean="0"/>
              <a:t>(παχαίνουν) </a:t>
            </a:r>
            <a:r>
              <a:rPr lang="el-GR" sz="2000" dirty="0" err="1" smtClean="0"/>
              <a:t>αντιρροπιστικά</a:t>
            </a:r>
            <a:r>
              <a:rPr lang="el-GR" sz="2000" dirty="0" smtClean="0"/>
              <a:t> στο αυξημένο φορτίο.</a:t>
            </a:r>
            <a:endParaRPr lang="el-GR" sz="2000" dirty="0"/>
          </a:p>
        </p:txBody>
      </p:sp>
    </p:spTree>
    <p:extLst>
      <p:ext uri="{BB962C8B-B14F-4D97-AF65-F5344CB8AC3E}">
        <p14:creationId xmlns:p14="http://schemas.microsoft.com/office/powerpoint/2010/main" val="2741528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9D7B56-5023-69F6-C7E9-5D83B535A615}"/>
              </a:ext>
            </a:extLst>
          </p:cNvPr>
          <p:cNvPicPr>
            <a:picLocks noChangeAspect="1"/>
          </p:cNvPicPr>
          <p:nvPr/>
        </p:nvPicPr>
        <p:blipFill rotWithShape="1">
          <a:blip r:embed="rId2"/>
          <a:srcRect t="21473"/>
          <a:stretch/>
        </p:blipFill>
        <p:spPr>
          <a:xfrm>
            <a:off x="206805" y="911056"/>
            <a:ext cx="7296150" cy="1540832"/>
          </a:xfrm>
          <a:prstGeom prst="rect">
            <a:avLst/>
          </a:prstGeom>
        </p:spPr>
      </p:pic>
      <p:pic>
        <p:nvPicPr>
          <p:cNvPr id="4" name="Picture 3">
            <a:extLst>
              <a:ext uri="{FF2B5EF4-FFF2-40B4-BE49-F238E27FC236}">
                <a16:creationId xmlns:a16="http://schemas.microsoft.com/office/drawing/2014/main" id="{6192010F-DB2E-ED9D-8C7F-6F02CC990CFE}"/>
              </a:ext>
            </a:extLst>
          </p:cNvPr>
          <p:cNvPicPr>
            <a:picLocks noChangeAspect="1"/>
          </p:cNvPicPr>
          <p:nvPr/>
        </p:nvPicPr>
        <p:blipFill>
          <a:blip r:embed="rId3"/>
          <a:stretch>
            <a:fillRect/>
          </a:stretch>
        </p:blipFill>
        <p:spPr>
          <a:xfrm>
            <a:off x="390291" y="3068783"/>
            <a:ext cx="3243133" cy="3052360"/>
          </a:xfrm>
          <a:prstGeom prst="rect">
            <a:avLst/>
          </a:prstGeom>
        </p:spPr>
      </p:pic>
      <p:pic>
        <p:nvPicPr>
          <p:cNvPr id="5" name="Picture 4">
            <a:extLst>
              <a:ext uri="{FF2B5EF4-FFF2-40B4-BE49-F238E27FC236}">
                <a16:creationId xmlns:a16="http://schemas.microsoft.com/office/drawing/2014/main" id="{4871AFD1-400E-94AB-2F89-8E243C09F4AF}"/>
              </a:ext>
            </a:extLst>
          </p:cNvPr>
          <p:cNvPicPr>
            <a:picLocks noChangeAspect="1"/>
          </p:cNvPicPr>
          <p:nvPr/>
        </p:nvPicPr>
        <p:blipFill>
          <a:blip r:embed="rId4"/>
          <a:stretch>
            <a:fillRect/>
          </a:stretch>
        </p:blipFill>
        <p:spPr>
          <a:xfrm>
            <a:off x="4727285" y="3068783"/>
            <a:ext cx="3108469" cy="2925618"/>
          </a:xfrm>
          <a:prstGeom prst="rect">
            <a:avLst/>
          </a:prstGeom>
        </p:spPr>
      </p:pic>
      <p:pic>
        <p:nvPicPr>
          <p:cNvPr id="6" name="Picture 5">
            <a:extLst>
              <a:ext uri="{FF2B5EF4-FFF2-40B4-BE49-F238E27FC236}">
                <a16:creationId xmlns:a16="http://schemas.microsoft.com/office/drawing/2014/main" id="{541CC661-0E73-2653-A5F2-800652EF3880}"/>
              </a:ext>
            </a:extLst>
          </p:cNvPr>
          <p:cNvPicPr>
            <a:picLocks noChangeAspect="1"/>
          </p:cNvPicPr>
          <p:nvPr/>
        </p:nvPicPr>
        <p:blipFill>
          <a:blip r:embed="rId5"/>
          <a:stretch>
            <a:fillRect/>
          </a:stretch>
        </p:blipFill>
        <p:spPr>
          <a:xfrm>
            <a:off x="8708159" y="392256"/>
            <a:ext cx="2504786" cy="2357446"/>
          </a:xfrm>
          <a:prstGeom prst="rect">
            <a:avLst/>
          </a:prstGeom>
        </p:spPr>
      </p:pic>
      <p:pic>
        <p:nvPicPr>
          <p:cNvPr id="7" name="Picture 6">
            <a:extLst>
              <a:ext uri="{FF2B5EF4-FFF2-40B4-BE49-F238E27FC236}">
                <a16:creationId xmlns:a16="http://schemas.microsoft.com/office/drawing/2014/main" id="{F1660C84-8F62-A3DF-61D2-2A6788154E84}"/>
              </a:ext>
            </a:extLst>
          </p:cNvPr>
          <p:cNvPicPr>
            <a:picLocks noChangeAspect="1"/>
          </p:cNvPicPr>
          <p:nvPr/>
        </p:nvPicPr>
        <p:blipFill rotWithShape="1">
          <a:blip r:embed="rId6"/>
          <a:srcRect t="4259" r="37251" b="5905"/>
          <a:stretch/>
        </p:blipFill>
        <p:spPr>
          <a:xfrm>
            <a:off x="8929615" y="3345365"/>
            <a:ext cx="2421876" cy="2776655"/>
          </a:xfrm>
          <a:prstGeom prst="rect">
            <a:avLst/>
          </a:prstGeom>
        </p:spPr>
      </p:pic>
      <p:sp>
        <p:nvSpPr>
          <p:cNvPr id="2" name="Ορθογώνιο 1"/>
          <p:cNvSpPr/>
          <p:nvPr/>
        </p:nvSpPr>
        <p:spPr>
          <a:xfrm>
            <a:off x="390291" y="128123"/>
            <a:ext cx="6278137" cy="646331"/>
          </a:xfrm>
          <a:prstGeom prst="rect">
            <a:avLst/>
          </a:prstGeom>
        </p:spPr>
        <p:txBody>
          <a:bodyPr wrap="square">
            <a:spAutoFit/>
          </a:bodyPr>
          <a:lstStyle/>
          <a:p>
            <a:r>
              <a:rPr lang="el-GR" b="1" dirty="0" smtClean="0"/>
              <a:t>ΠΕΡΙΚΑΡΔΙΟ</a:t>
            </a:r>
            <a:r>
              <a:rPr lang="el-GR" dirty="0" smtClean="0"/>
              <a:t> : Ορογόνος θύλακας με δύο πέταλα </a:t>
            </a:r>
          </a:p>
          <a:p>
            <a:r>
              <a:rPr lang="el-GR" dirty="0" smtClean="0"/>
              <a:t>Ανάμεσα: περικαρδιακή κοιλότητα</a:t>
            </a:r>
            <a:endParaRPr lang="el-GR" dirty="0"/>
          </a:p>
        </p:txBody>
      </p:sp>
    </p:spTree>
    <p:extLst>
      <p:ext uri="{BB962C8B-B14F-4D97-AF65-F5344CB8AC3E}">
        <p14:creationId xmlns:p14="http://schemas.microsoft.com/office/powerpoint/2010/main" val="33910676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8937413" y="5701784"/>
            <a:ext cx="2349489" cy="523220"/>
          </a:xfrm>
          <a:prstGeom prst="rect">
            <a:avLst/>
          </a:prstGeom>
        </p:spPr>
        <p:txBody>
          <a:bodyPr wrap="none">
            <a:spAutoFit/>
          </a:bodyPr>
          <a:lstStyle/>
          <a:p>
            <a:r>
              <a:rPr lang="el-GR" sz="2800" i="1" dirty="0" smtClean="0"/>
              <a:t>Σας ευχαριστώ</a:t>
            </a:r>
            <a:endParaRPr lang="el-GR" sz="2800" i="1" dirty="0"/>
          </a:p>
        </p:txBody>
      </p:sp>
      <p:pic>
        <p:nvPicPr>
          <p:cNvPr id="6" name="Εικόνα 5"/>
          <p:cNvPicPr>
            <a:picLocks noChangeAspect="1"/>
          </p:cNvPicPr>
          <p:nvPr/>
        </p:nvPicPr>
        <p:blipFill>
          <a:blip r:embed="rId2"/>
          <a:stretch>
            <a:fillRect/>
          </a:stretch>
        </p:blipFill>
        <p:spPr>
          <a:xfrm>
            <a:off x="3520440" y="1195133"/>
            <a:ext cx="5645467" cy="4108603"/>
          </a:xfrm>
          <a:prstGeom prst="rect">
            <a:avLst/>
          </a:prstGeom>
        </p:spPr>
      </p:pic>
    </p:spTree>
    <p:extLst>
      <p:ext uri="{BB962C8B-B14F-4D97-AF65-F5344CB8AC3E}">
        <p14:creationId xmlns:p14="http://schemas.microsoft.com/office/powerpoint/2010/main" val="450433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486025" y="1536382"/>
            <a:ext cx="7562850" cy="4562475"/>
          </a:xfrm>
          <a:prstGeom prst="rect">
            <a:avLst/>
          </a:prstGeom>
        </p:spPr>
      </p:pic>
      <p:sp>
        <p:nvSpPr>
          <p:cNvPr id="5" name="Στρογγυλεμένο ορθογώνιο 4"/>
          <p:cNvSpPr/>
          <p:nvPr/>
        </p:nvSpPr>
        <p:spPr>
          <a:xfrm>
            <a:off x="2486025" y="5554980"/>
            <a:ext cx="3606165" cy="543877"/>
          </a:xfrm>
          <a:prstGeom prst="roundRect">
            <a:avLst/>
          </a:prstGeom>
          <a:solidFill>
            <a:schemeClr val="accent2">
              <a:lumMod val="60000"/>
              <a:lumOff val="40000"/>
            </a:schemeClr>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3014879" y="5642252"/>
            <a:ext cx="2548455" cy="369332"/>
          </a:xfrm>
          <a:prstGeom prst="rect">
            <a:avLst/>
          </a:prstGeom>
        </p:spPr>
        <p:txBody>
          <a:bodyPr wrap="none">
            <a:spAutoFit/>
          </a:bodyPr>
          <a:lstStyle/>
          <a:p>
            <a:r>
              <a:rPr lang="el-GR" b="1" dirty="0"/>
              <a:t>Οι βαλβίδες της καρδιάς</a:t>
            </a:r>
            <a:endParaRPr lang="el-GR" dirty="0"/>
          </a:p>
        </p:txBody>
      </p:sp>
      <p:sp>
        <p:nvSpPr>
          <p:cNvPr id="2" name="Ορθογώνιο 1"/>
          <p:cNvSpPr/>
          <p:nvPr/>
        </p:nvSpPr>
        <p:spPr>
          <a:xfrm>
            <a:off x="7799209" y="5185648"/>
            <a:ext cx="1744132" cy="369332"/>
          </a:xfrm>
          <a:prstGeom prst="rect">
            <a:avLst/>
          </a:prstGeom>
        </p:spPr>
        <p:txBody>
          <a:bodyPr wrap="none">
            <a:spAutoFit/>
          </a:bodyPr>
          <a:lstStyle/>
          <a:p>
            <a:r>
              <a:rPr lang="el-GR" dirty="0" smtClean="0"/>
              <a:t>Θηλοειδείς μύες</a:t>
            </a:r>
            <a:endParaRPr lang="el-GR" dirty="0"/>
          </a:p>
        </p:txBody>
      </p:sp>
      <p:cxnSp>
        <p:nvCxnSpPr>
          <p:cNvPr id="7" name="Ευθύγραμμο βέλος σύνδεσης 6"/>
          <p:cNvCxnSpPr/>
          <p:nvPr/>
        </p:nvCxnSpPr>
        <p:spPr>
          <a:xfrm flipH="1" flipV="1">
            <a:off x="7336221" y="5013434"/>
            <a:ext cx="462988" cy="27326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p:nvPr/>
        </p:nvCxnSpPr>
        <p:spPr>
          <a:xfrm flipH="1" flipV="1">
            <a:off x="7157545" y="5286703"/>
            <a:ext cx="641665" cy="8135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274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2F0122-22C2-7559-631C-C7A17FD7FAD2}"/>
              </a:ext>
            </a:extLst>
          </p:cNvPr>
          <p:cNvPicPr>
            <a:picLocks noChangeAspect="1"/>
          </p:cNvPicPr>
          <p:nvPr/>
        </p:nvPicPr>
        <p:blipFill>
          <a:blip r:embed="rId2"/>
          <a:stretch>
            <a:fillRect/>
          </a:stretch>
        </p:blipFill>
        <p:spPr>
          <a:xfrm>
            <a:off x="452583" y="401031"/>
            <a:ext cx="5732670" cy="5515888"/>
          </a:xfrm>
          <a:prstGeom prst="rect">
            <a:avLst/>
          </a:prstGeom>
        </p:spPr>
      </p:pic>
      <p:pic>
        <p:nvPicPr>
          <p:cNvPr id="7" name="Picture 6">
            <a:extLst>
              <a:ext uri="{FF2B5EF4-FFF2-40B4-BE49-F238E27FC236}">
                <a16:creationId xmlns:a16="http://schemas.microsoft.com/office/drawing/2014/main" id="{21D37574-4202-F26A-1D63-EE63CAA74A9C}"/>
              </a:ext>
            </a:extLst>
          </p:cNvPr>
          <p:cNvPicPr>
            <a:picLocks noChangeAspect="1"/>
          </p:cNvPicPr>
          <p:nvPr/>
        </p:nvPicPr>
        <p:blipFill>
          <a:blip r:embed="rId3"/>
          <a:stretch>
            <a:fillRect/>
          </a:stretch>
        </p:blipFill>
        <p:spPr>
          <a:xfrm>
            <a:off x="7414521" y="250458"/>
            <a:ext cx="3161114" cy="2608800"/>
          </a:xfrm>
          <a:prstGeom prst="rect">
            <a:avLst/>
          </a:prstGeom>
        </p:spPr>
      </p:pic>
      <p:pic>
        <p:nvPicPr>
          <p:cNvPr id="9" name="Picture 8">
            <a:extLst>
              <a:ext uri="{FF2B5EF4-FFF2-40B4-BE49-F238E27FC236}">
                <a16:creationId xmlns:a16="http://schemas.microsoft.com/office/drawing/2014/main" id="{3408E79D-E866-A0AC-DAB4-EF4B525611AA}"/>
              </a:ext>
            </a:extLst>
          </p:cNvPr>
          <p:cNvPicPr>
            <a:picLocks noChangeAspect="1"/>
          </p:cNvPicPr>
          <p:nvPr/>
        </p:nvPicPr>
        <p:blipFill>
          <a:blip r:embed="rId4"/>
          <a:stretch>
            <a:fillRect/>
          </a:stretch>
        </p:blipFill>
        <p:spPr>
          <a:xfrm>
            <a:off x="7608486" y="3308927"/>
            <a:ext cx="3096276" cy="2953241"/>
          </a:xfrm>
          <a:prstGeom prst="rect">
            <a:avLst/>
          </a:prstGeom>
        </p:spPr>
      </p:pic>
      <p:sp>
        <p:nvSpPr>
          <p:cNvPr id="10" name="Rectangle: Rounded Corners 9">
            <a:extLst>
              <a:ext uri="{FF2B5EF4-FFF2-40B4-BE49-F238E27FC236}">
                <a16:creationId xmlns:a16="http://schemas.microsoft.com/office/drawing/2014/main" id="{39D8B919-99BF-D307-A0FF-97687AD95DA5}"/>
              </a:ext>
            </a:extLst>
          </p:cNvPr>
          <p:cNvSpPr/>
          <p:nvPr/>
        </p:nvSpPr>
        <p:spPr>
          <a:xfrm>
            <a:off x="9818255" y="4710545"/>
            <a:ext cx="886507" cy="2493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Picture 13">
            <a:extLst>
              <a:ext uri="{FF2B5EF4-FFF2-40B4-BE49-F238E27FC236}">
                <a16:creationId xmlns:a16="http://schemas.microsoft.com/office/drawing/2014/main" id="{DCD3A38A-CA76-A50E-BCA4-BE43D3D174FF}"/>
              </a:ext>
            </a:extLst>
          </p:cNvPr>
          <p:cNvPicPr>
            <a:picLocks noChangeAspect="1"/>
          </p:cNvPicPr>
          <p:nvPr/>
        </p:nvPicPr>
        <p:blipFill>
          <a:blip r:embed="rId5"/>
          <a:stretch>
            <a:fillRect/>
          </a:stretch>
        </p:blipFill>
        <p:spPr>
          <a:xfrm>
            <a:off x="7684654" y="5019902"/>
            <a:ext cx="658067" cy="383556"/>
          </a:xfrm>
          <a:prstGeom prst="rect">
            <a:avLst/>
          </a:prstGeom>
        </p:spPr>
      </p:pic>
      <p:sp>
        <p:nvSpPr>
          <p:cNvPr id="16" name="TextBox 15">
            <a:extLst>
              <a:ext uri="{FF2B5EF4-FFF2-40B4-BE49-F238E27FC236}">
                <a16:creationId xmlns:a16="http://schemas.microsoft.com/office/drawing/2014/main" id="{87DAEBE1-D7E0-1774-66C9-B9127813B024}"/>
              </a:ext>
            </a:extLst>
          </p:cNvPr>
          <p:cNvSpPr txBox="1"/>
          <p:nvPr/>
        </p:nvSpPr>
        <p:spPr>
          <a:xfrm>
            <a:off x="9741031" y="4710545"/>
            <a:ext cx="1222342" cy="246221"/>
          </a:xfrm>
          <a:prstGeom prst="rect">
            <a:avLst/>
          </a:prstGeom>
          <a:noFill/>
        </p:spPr>
        <p:txBody>
          <a:bodyPr wrap="square">
            <a:spAutoFit/>
          </a:bodyPr>
          <a:lstStyle/>
          <a:p>
            <a:r>
              <a:rPr lang="el-GR" sz="1000" dirty="0"/>
              <a:t>Αριστερή κοιλία </a:t>
            </a:r>
          </a:p>
        </p:txBody>
      </p:sp>
      <p:sp>
        <p:nvSpPr>
          <p:cNvPr id="18" name="TextBox 17">
            <a:extLst>
              <a:ext uri="{FF2B5EF4-FFF2-40B4-BE49-F238E27FC236}">
                <a16:creationId xmlns:a16="http://schemas.microsoft.com/office/drawing/2014/main" id="{0226578F-A51C-9E68-F48C-EF43C814A334}"/>
              </a:ext>
            </a:extLst>
          </p:cNvPr>
          <p:cNvSpPr txBox="1"/>
          <p:nvPr/>
        </p:nvSpPr>
        <p:spPr>
          <a:xfrm>
            <a:off x="7608486" y="5019902"/>
            <a:ext cx="820132" cy="246221"/>
          </a:xfrm>
          <a:prstGeom prst="rect">
            <a:avLst/>
          </a:prstGeom>
          <a:noFill/>
        </p:spPr>
        <p:txBody>
          <a:bodyPr wrap="square">
            <a:spAutoFit/>
          </a:bodyPr>
          <a:lstStyle/>
          <a:p>
            <a:r>
              <a:rPr lang="el-GR" sz="1000" dirty="0"/>
              <a:t>Δεξιά κοιλία</a:t>
            </a:r>
          </a:p>
        </p:txBody>
      </p:sp>
      <p:sp>
        <p:nvSpPr>
          <p:cNvPr id="3" name="Στρογγυλεμένο ορθογώνιο 2"/>
          <p:cNvSpPr/>
          <p:nvPr/>
        </p:nvSpPr>
        <p:spPr>
          <a:xfrm>
            <a:off x="7414521" y="1177159"/>
            <a:ext cx="1761010" cy="33633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Στρογγυλεμένο ορθογώνιο 10"/>
          <p:cNvSpPr/>
          <p:nvPr/>
        </p:nvSpPr>
        <p:spPr>
          <a:xfrm>
            <a:off x="7414521" y="2089315"/>
            <a:ext cx="1267024" cy="33633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Δεξί βέλος 3"/>
          <p:cNvSpPr/>
          <p:nvPr/>
        </p:nvSpPr>
        <p:spPr>
          <a:xfrm flipV="1">
            <a:off x="7046659" y="1255986"/>
            <a:ext cx="367862" cy="17867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Δεξί βέλος 12"/>
          <p:cNvSpPr/>
          <p:nvPr/>
        </p:nvSpPr>
        <p:spPr>
          <a:xfrm flipV="1">
            <a:off x="7046659" y="2168142"/>
            <a:ext cx="367862" cy="17867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77397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891041" y="585459"/>
            <a:ext cx="8010525" cy="6086475"/>
          </a:xfrm>
          <a:prstGeom prst="rect">
            <a:avLst/>
          </a:prstGeom>
        </p:spPr>
      </p:pic>
      <p:sp>
        <p:nvSpPr>
          <p:cNvPr id="5" name="Στρογγυλεμένο ορθογώνιο 4"/>
          <p:cNvSpPr/>
          <p:nvPr/>
        </p:nvSpPr>
        <p:spPr>
          <a:xfrm>
            <a:off x="4771697" y="6348248"/>
            <a:ext cx="2606565" cy="3236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8657936" y="1320941"/>
            <a:ext cx="2097177" cy="369332"/>
          </a:xfrm>
          <a:prstGeom prst="rect">
            <a:avLst/>
          </a:prstGeom>
        </p:spPr>
        <p:txBody>
          <a:bodyPr wrap="none">
            <a:spAutoFit/>
          </a:bodyPr>
          <a:lstStyle/>
          <a:p>
            <a:r>
              <a:rPr lang="el-GR" b="1" dirty="0" smtClean="0"/>
              <a:t>ΚΑΡΔΙΑΚΟΣ ΚΥΚΛΟΣ</a:t>
            </a:r>
            <a:endParaRPr lang="el-GR" dirty="0"/>
          </a:p>
        </p:txBody>
      </p:sp>
      <p:sp>
        <p:nvSpPr>
          <p:cNvPr id="7" name="Στρογγυλεμένο ορθογώνιο 6"/>
          <p:cNvSpPr/>
          <p:nvPr/>
        </p:nvSpPr>
        <p:spPr>
          <a:xfrm>
            <a:off x="1891041" y="5486400"/>
            <a:ext cx="2880656" cy="118553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3271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7385FE-4CB8-BCEA-2EF0-8F968528CB43}"/>
              </a:ext>
            </a:extLst>
          </p:cNvPr>
          <p:cNvPicPr>
            <a:picLocks noChangeAspect="1"/>
          </p:cNvPicPr>
          <p:nvPr/>
        </p:nvPicPr>
        <p:blipFill>
          <a:blip r:embed="rId2"/>
          <a:stretch>
            <a:fillRect/>
          </a:stretch>
        </p:blipFill>
        <p:spPr>
          <a:xfrm>
            <a:off x="1945697" y="454891"/>
            <a:ext cx="7937656" cy="5948218"/>
          </a:xfrm>
          <a:prstGeom prst="rect">
            <a:avLst/>
          </a:prstGeom>
        </p:spPr>
      </p:pic>
    </p:spTree>
    <p:extLst>
      <p:ext uri="{BB962C8B-B14F-4D97-AF65-F5344CB8AC3E}">
        <p14:creationId xmlns:p14="http://schemas.microsoft.com/office/powerpoint/2010/main" val="852380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F40CEC-84A9-6FFB-6FD3-5FD5C656788D}"/>
              </a:ext>
            </a:extLst>
          </p:cNvPr>
          <p:cNvSpPr txBox="1"/>
          <p:nvPr/>
        </p:nvSpPr>
        <p:spPr>
          <a:xfrm>
            <a:off x="905164" y="1787665"/>
            <a:ext cx="4781957" cy="2585323"/>
          </a:xfrm>
          <a:prstGeom prst="rect">
            <a:avLst/>
          </a:prstGeom>
          <a:noFill/>
        </p:spPr>
        <p:txBody>
          <a:bodyPr wrap="square">
            <a:spAutoFit/>
          </a:bodyPr>
          <a:lstStyle/>
          <a:p>
            <a:r>
              <a:rPr lang="el-GR" sz="2400" b="1" dirty="0">
                <a:solidFill>
                  <a:srgbClr val="002060"/>
                </a:solidFill>
              </a:rPr>
              <a:t>Μικρή ή Πνευμονική </a:t>
            </a:r>
            <a:r>
              <a:rPr lang="el-GR" sz="2400" b="1" dirty="0" smtClean="0">
                <a:solidFill>
                  <a:srgbClr val="002060"/>
                </a:solidFill>
              </a:rPr>
              <a:t>Κυκλοφορία :</a:t>
            </a:r>
            <a:endParaRPr lang="el-GR" sz="2400" b="1" dirty="0">
              <a:solidFill>
                <a:srgbClr val="002060"/>
              </a:solidFill>
            </a:endParaRPr>
          </a:p>
          <a:p>
            <a:endParaRPr lang="el-GR" dirty="0"/>
          </a:p>
          <a:p>
            <a:r>
              <a:rPr lang="el-GR" sz="2000" dirty="0"/>
              <a:t>ΔΕ Κοιλία</a:t>
            </a:r>
          </a:p>
          <a:p>
            <a:r>
              <a:rPr lang="el-GR" sz="2000" dirty="0">
                <a:solidFill>
                  <a:srgbClr val="002060"/>
                </a:solidFill>
              </a:rPr>
              <a:t>Πνευμονική </a:t>
            </a:r>
            <a:r>
              <a:rPr lang="el-GR" sz="2000" dirty="0" smtClean="0">
                <a:solidFill>
                  <a:srgbClr val="002060"/>
                </a:solidFill>
              </a:rPr>
              <a:t>Αρτηρία (μειωμένο σε Ο2 αίμα)</a:t>
            </a:r>
            <a:endParaRPr lang="el-GR" sz="2000" dirty="0">
              <a:solidFill>
                <a:srgbClr val="002060"/>
              </a:solidFill>
            </a:endParaRPr>
          </a:p>
          <a:p>
            <a:r>
              <a:rPr lang="el-GR" sz="2000" dirty="0"/>
              <a:t>Πνεύμονες</a:t>
            </a:r>
          </a:p>
          <a:p>
            <a:r>
              <a:rPr lang="el-GR" sz="2000" dirty="0"/>
              <a:t>Τριχοειδή (</a:t>
            </a:r>
            <a:r>
              <a:rPr lang="el-GR" sz="2000" dirty="0" err="1"/>
              <a:t>Επανοξυγόνωση</a:t>
            </a:r>
            <a:r>
              <a:rPr lang="el-GR" sz="2000" dirty="0"/>
              <a:t>)</a:t>
            </a:r>
          </a:p>
          <a:p>
            <a:r>
              <a:rPr lang="el-GR" sz="2000" dirty="0">
                <a:solidFill>
                  <a:srgbClr val="C00000"/>
                </a:solidFill>
              </a:rPr>
              <a:t>Πνευμονικές </a:t>
            </a:r>
            <a:r>
              <a:rPr lang="el-GR" sz="2000" dirty="0" smtClean="0">
                <a:solidFill>
                  <a:srgbClr val="C00000"/>
                </a:solidFill>
              </a:rPr>
              <a:t>Φλέβες </a:t>
            </a:r>
            <a:r>
              <a:rPr lang="el-GR" sz="2000" dirty="0" smtClean="0"/>
              <a:t>(4 Οξυγονωμένο αίμα)</a:t>
            </a:r>
            <a:endParaRPr lang="el-GR" sz="2000" dirty="0"/>
          </a:p>
          <a:p>
            <a:r>
              <a:rPr lang="el-GR" sz="2000" dirty="0"/>
              <a:t>ΑΡ </a:t>
            </a:r>
            <a:r>
              <a:rPr lang="el-GR" sz="2000" dirty="0" smtClean="0"/>
              <a:t>Κόλπος </a:t>
            </a:r>
            <a:endParaRPr lang="el-GR" sz="2000" dirty="0"/>
          </a:p>
        </p:txBody>
      </p:sp>
      <p:pic>
        <p:nvPicPr>
          <p:cNvPr id="4" name="Picture 3">
            <a:extLst>
              <a:ext uri="{FF2B5EF4-FFF2-40B4-BE49-F238E27FC236}">
                <a16:creationId xmlns:a16="http://schemas.microsoft.com/office/drawing/2014/main" id="{37F485F9-00D2-4213-F73B-93BE8129F7AF}"/>
              </a:ext>
            </a:extLst>
          </p:cNvPr>
          <p:cNvPicPr>
            <a:picLocks noChangeAspect="1"/>
          </p:cNvPicPr>
          <p:nvPr/>
        </p:nvPicPr>
        <p:blipFill>
          <a:blip r:embed="rId2"/>
          <a:srcRect l="752" t="27076" r="53634"/>
          <a:stretch/>
        </p:blipFill>
        <p:spPr>
          <a:xfrm>
            <a:off x="6233531" y="973593"/>
            <a:ext cx="5040351" cy="5132115"/>
          </a:xfrm>
          <a:prstGeom prst="rect">
            <a:avLst/>
          </a:prstGeom>
        </p:spPr>
      </p:pic>
    </p:spTree>
    <p:extLst>
      <p:ext uri="{BB962C8B-B14F-4D97-AF65-F5344CB8AC3E}">
        <p14:creationId xmlns:p14="http://schemas.microsoft.com/office/powerpoint/2010/main" val="713498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CAE488-9CD6-0954-9529-D0350E78F312}"/>
              </a:ext>
            </a:extLst>
          </p:cNvPr>
          <p:cNvPicPr>
            <a:picLocks noChangeAspect="1"/>
          </p:cNvPicPr>
          <p:nvPr/>
        </p:nvPicPr>
        <p:blipFill>
          <a:blip r:embed="rId2"/>
          <a:stretch>
            <a:fillRect/>
          </a:stretch>
        </p:blipFill>
        <p:spPr>
          <a:xfrm>
            <a:off x="1145274" y="586754"/>
            <a:ext cx="9215468" cy="5869801"/>
          </a:xfrm>
          <a:prstGeom prst="rect">
            <a:avLst/>
          </a:prstGeom>
        </p:spPr>
      </p:pic>
    </p:spTree>
    <p:extLst>
      <p:ext uri="{BB962C8B-B14F-4D97-AF65-F5344CB8AC3E}">
        <p14:creationId xmlns:p14="http://schemas.microsoft.com/office/powerpoint/2010/main" val="1548775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C0A6AA-56B7-6235-494A-9BA5708EF258}"/>
              </a:ext>
            </a:extLst>
          </p:cNvPr>
          <p:cNvSpPr txBox="1"/>
          <p:nvPr/>
        </p:nvSpPr>
        <p:spPr>
          <a:xfrm>
            <a:off x="651163" y="1853334"/>
            <a:ext cx="4987637" cy="2616101"/>
          </a:xfrm>
          <a:prstGeom prst="rect">
            <a:avLst/>
          </a:prstGeom>
          <a:noFill/>
        </p:spPr>
        <p:txBody>
          <a:bodyPr wrap="square">
            <a:spAutoFit/>
          </a:bodyPr>
          <a:lstStyle/>
          <a:p>
            <a:r>
              <a:rPr lang="el-GR" sz="2400" b="1" dirty="0">
                <a:solidFill>
                  <a:srgbClr val="C00000"/>
                </a:solidFill>
              </a:rPr>
              <a:t>Μεγάλη </a:t>
            </a:r>
            <a:r>
              <a:rPr lang="el-GR" sz="2400" b="1" dirty="0" smtClean="0">
                <a:solidFill>
                  <a:srgbClr val="C00000"/>
                </a:solidFill>
              </a:rPr>
              <a:t>Κυκλοφορία :</a:t>
            </a:r>
          </a:p>
          <a:p>
            <a:endParaRPr lang="el-GR" sz="2000" b="1" dirty="0">
              <a:solidFill>
                <a:srgbClr val="C00000"/>
              </a:solidFill>
            </a:endParaRPr>
          </a:p>
          <a:p>
            <a:r>
              <a:rPr lang="el-GR" sz="2000" dirty="0"/>
              <a:t>ΑΡ Κοιλία</a:t>
            </a:r>
          </a:p>
          <a:p>
            <a:r>
              <a:rPr lang="el-GR" sz="2000" dirty="0"/>
              <a:t>Αορτή</a:t>
            </a:r>
          </a:p>
          <a:p>
            <a:r>
              <a:rPr lang="el-GR" sz="2000" dirty="0" smtClean="0"/>
              <a:t>Άνω ημιμόριο και </a:t>
            </a:r>
            <a:r>
              <a:rPr lang="el-GR" sz="2000" dirty="0"/>
              <a:t>Κάτω </a:t>
            </a:r>
            <a:r>
              <a:rPr lang="el-GR" sz="2000" dirty="0" smtClean="0"/>
              <a:t>Σώματος</a:t>
            </a:r>
            <a:endParaRPr lang="el-GR" sz="2000" dirty="0"/>
          </a:p>
          <a:p>
            <a:r>
              <a:rPr lang="el-GR" sz="2000" dirty="0"/>
              <a:t>Τριχοειδή</a:t>
            </a:r>
          </a:p>
          <a:p>
            <a:r>
              <a:rPr lang="el-GR" sz="2000" dirty="0"/>
              <a:t>Φλέβες</a:t>
            </a:r>
          </a:p>
          <a:p>
            <a:r>
              <a:rPr lang="el-GR" sz="2000" dirty="0"/>
              <a:t>ΔΕ </a:t>
            </a:r>
            <a:r>
              <a:rPr lang="el-GR" sz="2000" dirty="0" smtClean="0"/>
              <a:t>Κόλπος (άνω και κάτω κοίλη φλέβα)</a:t>
            </a:r>
            <a:endParaRPr lang="el-GR" sz="2000" dirty="0"/>
          </a:p>
        </p:txBody>
      </p:sp>
      <p:pic>
        <p:nvPicPr>
          <p:cNvPr id="5" name="Picture 4">
            <a:extLst>
              <a:ext uri="{FF2B5EF4-FFF2-40B4-BE49-F238E27FC236}">
                <a16:creationId xmlns:a16="http://schemas.microsoft.com/office/drawing/2014/main" id="{4F75A202-0053-A43C-6F15-84E408A8FED3}"/>
              </a:ext>
            </a:extLst>
          </p:cNvPr>
          <p:cNvPicPr>
            <a:picLocks noChangeAspect="1"/>
          </p:cNvPicPr>
          <p:nvPr/>
        </p:nvPicPr>
        <p:blipFill>
          <a:blip r:embed="rId2"/>
          <a:stretch>
            <a:fillRect/>
          </a:stretch>
        </p:blipFill>
        <p:spPr>
          <a:xfrm>
            <a:off x="8421703" y="268499"/>
            <a:ext cx="2737647" cy="6432514"/>
          </a:xfrm>
          <a:prstGeom prst="rect">
            <a:avLst/>
          </a:prstGeom>
        </p:spPr>
      </p:pic>
    </p:spTree>
    <p:extLst>
      <p:ext uri="{BB962C8B-B14F-4D97-AF65-F5344CB8AC3E}">
        <p14:creationId xmlns:p14="http://schemas.microsoft.com/office/powerpoint/2010/main" val="2024198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4E22FB-BE86-1A23-8CFD-5EBDC45B96D6}"/>
              </a:ext>
            </a:extLst>
          </p:cNvPr>
          <p:cNvSpPr>
            <a:spLocks noGrp="1"/>
          </p:cNvSpPr>
          <p:nvPr>
            <p:ph idx="1"/>
          </p:nvPr>
        </p:nvSpPr>
        <p:spPr>
          <a:xfrm>
            <a:off x="653473" y="597189"/>
            <a:ext cx="5904345" cy="5979102"/>
          </a:xfrm>
        </p:spPr>
        <p:txBody>
          <a:bodyPr>
            <a:normAutofit/>
          </a:bodyPr>
          <a:lstStyle/>
          <a:p>
            <a:pPr marL="0" indent="0">
              <a:buNone/>
            </a:pPr>
            <a:r>
              <a:rPr lang="el-GR" sz="2400" b="1" dirty="0"/>
              <a:t>Όργανα του κυκλοφορικού συστήματος </a:t>
            </a:r>
          </a:p>
          <a:p>
            <a:pPr marL="0" indent="0">
              <a:buNone/>
            </a:pPr>
            <a:r>
              <a:rPr lang="el-GR" sz="2400" b="1" dirty="0">
                <a:solidFill>
                  <a:srgbClr val="C00000"/>
                </a:solidFill>
              </a:rPr>
              <a:t>Καρδιά</a:t>
            </a:r>
          </a:p>
          <a:p>
            <a:pPr marL="0" indent="0">
              <a:buNone/>
            </a:pPr>
            <a:r>
              <a:rPr lang="el-GR" sz="2400" b="1" dirty="0">
                <a:solidFill>
                  <a:srgbClr val="C00000"/>
                </a:solidFill>
              </a:rPr>
              <a:t>Αιμοφόρα Αγγεία</a:t>
            </a:r>
            <a:endParaRPr lang="en-US" sz="2400" b="1" dirty="0">
              <a:solidFill>
                <a:srgbClr val="C00000"/>
              </a:solidFill>
            </a:endParaRPr>
          </a:p>
          <a:p>
            <a:r>
              <a:rPr lang="el-GR" sz="2400" dirty="0"/>
              <a:t>Αρτηρίες/</a:t>
            </a:r>
            <a:r>
              <a:rPr lang="el-GR" sz="2400" dirty="0" err="1"/>
              <a:t>αρτηρίδια</a:t>
            </a:r>
            <a:endParaRPr lang="el-GR" sz="2400" dirty="0"/>
          </a:p>
          <a:p>
            <a:r>
              <a:rPr lang="el-GR" sz="2400" dirty="0"/>
              <a:t>Φλέβες/</a:t>
            </a:r>
            <a:r>
              <a:rPr lang="el-GR" sz="2400" dirty="0" err="1"/>
              <a:t>φλεβίδια</a:t>
            </a:r>
            <a:endParaRPr lang="el-GR" sz="2400" dirty="0"/>
          </a:p>
          <a:p>
            <a:r>
              <a:rPr lang="el-GR" sz="2400" dirty="0"/>
              <a:t>Τριχοειδή αγγεία </a:t>
            </a:r>
          </a:p>
          <a:p>
            <a:pPr marL="0" indent="0">
              <a:buNone/>
            </a:pPr>
            <a:r>
              <a:rPr lang="el-GR" sz="2400" b="1" dirty="0"/>
              <a:t>Βασικό συστατικό </a:t>
            </a:r>
          </a:p>
          <a:p>
            <a:r>
              <a:rPr lang="el-GR" sz="2400" b="1" dirty="0">
                <a:solidFill>
                  <a:srgbClr val="C00000"/>
                </a:solidFill>
              </a:rPr>
              <a:t>Αίμα:</a:t>
            </a:r>
            <a:r>
              <a:rPr lang="el-GR" sz="2400" b="1" dirty="0"/>
              <a:t> </a:t>
            </a:r>
          </a:p>
          <a:p>
            <a:r>
              <a:rPr lang="el-GR" sz="2400" dirty="0"/>
              <a:t>Έμμορφα συστατικά:</a:t>
            </a:r>
          </a:p>
          <a:p>
            <a:r>
              <a:rPr lang="el-GR" sz="2400" dirty="0"/>
              <a:t> Ερυθρά αιμοσφαίρια</a:t>
            </a:r>
          </a:p>
          <a:p>
            <a:r>
              <a:rPr lang="el-GR" sz="2400" dirty="0"/>
              <a:t>Λευκά αιμοσφαίρια </a:t>
            </a:r>
          </a:p>
          <a:p>
            <a:r>
              <a:rPr lang="el-GR" sz="2400" dirty="0"/>
              <a:t>Αιμοπετάλια</a:t>
            </a:r>
          </a:p>
          <a:p>
            <a:r>
              <a:rPr lang="el-GR" sz="2400" dirty="0"/>
              <a:t>Πλάσμα (υγρό συστατικό του) </a:t>
            </a:r>
          </a:p>
        </p:txBody>
      </p:sp>
      <p:pic>
        <p:nvPicPr>
          <p:cNvPr id="4" name="Picture 3">
            <a:extLst>
              <a:ext uri="{FF2B5EF4-FFF2-40B4-BE49-F238E27FC236}">
                <a16:creationId xmlns:a16="http://schemas.microsoft.com/office/drawing/2014/main" id="{C95D5DAC-62DA-5CD6-3561-5BE3DFC6F9AB}"/>
              </a:ext>
            </a:extLst>
          </p:cNvPr>
          <p:cNvPicPr>
            <a:picLocks noChangeAspect="1"/>
          </p:cNvPicPr>
          <p:nvPr/>
        </p:nvPicPr>
        <p:blipFill>
          <a:blip r:embed="rId2"/>
          <a:stretch>
            <a:fillRect/>
          </a:stretch>
        </p:blipFill>
        <p:spPr>
          <a:xfrm>
            <a:off x="7136956" y="0"/>
            <a:ext cx="4882307" cy="6858000"/>
          </a:xfrm>
          <a:prstGeom prst="rect">
            <a:avLst/>
          </a:prstGeom>
        </p:spPr>
      </p:pic>
    </p:spTree>
    <p:extLst>
      <p:ext uri="{BB962C8B-B14F-4D97-AF65-F5344CB8AC3E}">
        <p14:creationId xmlns:p14="http://schemas.microsoft.com/office/powerpoint/2010/main" val="70503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FC03D-DF93-F1FA-FD25-6B745AEAA48B}"/>
              </a:ext>
            </a:extLst>
          </p:cNvPr>
          <p:cNvSpPr>
            <a:spLocks noGrp="1"/>
          </p:cNvSpPr>
          <p:nvPr>
            <p:ph type="title"/>
          </p:nvPr>
        </p:nvSpPr>
        <p:spPr>
          <a:xfrm>
            <a:off x="838200" y="365125"/>
            <a:ext cx="10515600" cy="980515"/>
          </a:xfrm>
        </p:spPr>
        <p:txBody>
          <a:bodyPr>
            <a:normAutofit/>
          </a:bodyPr>
          <a:lstStyle/>
          <a:p>
            <a:pPr algn="ctr"/>
            <a:r>
              <a:rPr lang="el-GR" sz="2800" b="1" dirty="0"/>
              <a:t>Μικρή και μεγάλη κυκλοφορία</a:t>
            </a:r>
          </a:p>
        </p:txBody>
      </p:sp>
      <p:pic>
        <p:nvPicPr>
          <p:cNvPr id="7" name="Picture 6">
            <a:extLst>
              <a:ext uri="{FF2B5EF4-FFF2-40B4-BE49-F238E27FC236}">
                <a16:creationId xmlns:a16="http://schemas.microsoft.com/office/drawing/2014/main" id="{9C5F1F43-A2F2-7DDB-2006-293B576BD713}"/>
              </a:ext>
            </a:extLst>
          </p:cNvPr>
          <p:cNvPicPr>
            <a:picLocks noChangeAspect="1"/>
          </p:cNvPicPr>
          <p:nvPr/>
        </p:nvPicPr>
        <p:blipFill>
          <a:blip r:embed="rId2"/>
          <a:stretch>
            <a:fillRect/>
          </a:stretch>
        </p:blipFill>
        <p:spPr>
          <a:xfrm>
            <a:off x="3969976" y="1345640"/>
            <a:ext cx="4252048" cy="5236445"/>
          </a:xfrm>
          <a:prstGeom prst="rect">
            <a:avLst/>
          </a:prstGeom>
        </p:spPr>
      </p:pic>
    </p:spTree>
    <p:extLst>
      <p:ext uri="{BB962C8B-B14F-4D97-AF65-F5344CB8AC3E}">
        <p14:creationId xmlns:p14="http://schemas.microsoft.com/office/powerpoint/2010/main" val="1303992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CF094-34E9-B1EC-E3BA-FFCAEBC38F85}"/>
              </a:ext>
            </a:extLst>
          </p:cNvPr>
          <p:cNvSpPr>
            <a:spLocks noGrp="1"/>
          </p:cNvSpPr>
          <p:nvPr>
            <p:ph type="title"/>
          </p:nvPr>
        </p:nvSpPr>
        <p:spPr>
          <a:xfrm>
            <a:off x="1070222" y="197856"/>
            <a:ext cx="9086386" cy="839207"/>
          </a:xfrm>
        </p:spPr>
        <p:txBody>
          <a:bodyPr>
            <a:normAutofit/>
          </a:bodyPr>
          <a:lstStyle/>
          <a:p>
            <a:r>
              <a:rPr lang="el-GR" sz="2800" dirty="0" smtClean="0"/>
              <a:t>Μεγάλη κυκλοφορία</a:t>
            </a:r>
            <a:endParaRPr lang="el-GR" sz="2800" dirty="0"/>
          </a:p>
        </p:txBody>
      </p:sp>
      <p:pic>
        <p:nvPicPr>
          <p:cNvPr id="5" name="Picture 4">
            <a:extLst>
              <a:ext uri="{FF2B5EF4-FFF2-40B4-BE49-F238E27FC236}">
                <a16:creationId xmlns:a16="http://schemas.microsoft.com/office/drawing/2014/main" id="{B829AD89-CCBF-9236-5CCE-5227230585CC}"/>
              </a:ext>
            </a:extLst>
          </p:cNvPr>
          <p:cNvPicPr>
            <a:picLocks noChangeAspect="1"/>
          </p:cNvPicPr>
          <p:nvPr/>
        </p:nvPicPr>
        <p:blipFill>
          <a:blip r:embed="rId2"/>
          <a:stretch>
            <a:fillRect/>
          </a:stretch>
        </p:blipFill>
        <p:spPr>
          <a:xfrm>
            <a:off x="702404" y="1037063"/>
            <a:ext cx="9822023" cy="5698273"/>
          </a:xfrm>
          <a:prstGeom prst="rect">
            <a:avLst/>
          </a:prstGeom>
        </p:spPr>
      </p:pic>
    </p:spTree>
    <p:extLst>
      <p:ext uri="{BB962C8B-B14F-4D97-AF65-F5344CB8AC3E}">
        <p14:creationId xmlns:p14="http://schemas.microsoft.com/office/powerpoint/2010/main" val="748559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2039008" y="350148"/>
            <a:ext cx="7107784" cy="6292554"/>
          </a:xfrm>
          <a:prstGeom prst="rect">
            <a:avLst/>
          </a:prstGeom>
        </p:spPr>
      </p:pic>
      <p:sp>
        <p:nvSpPr>
          <p:cNvPr id="6" name="Στρογγυλεμένο ορθογώνιο 5"/>
          <p:cNvSpPr/>
          <p:nvPr/>
        </p:nvSpPr>
        <p:spPr>
          <a:xfrm>
            <a:off x="6379778" y="4046483"/>
            <a:ext cx="630621" cy="15975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Στρογγυλεμένο ορθογώνιο 1"/>
          <p:cNvSpPr/>
          <p:nvPr/>
        </p:nvSpPr>
        <p:spPr>
          <a:xfrm>
            <a:off x="2280745" y="3237186"/>
            <a:ext cx="430924" cy="3783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Στρογγυλεμένο ορθογώνιο 6"/>
          <p:cNvSpPr/>
          <p:nvPr/>
        </p:nvSpPr>
        <p:spPr>
          <a:xfrm>
            <a:off x="8234855" y="3237185"/>
            <a:ext cx="430924" cy="3783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8475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801523"/>
          </a:xfrm>
        </p:spPr>
        <p:txBody>
          <a:bodyPr>
            <a:normAutofit/>
          </a:bodyPr>
          <a:lstStyle/>
          <a:p>
            <a:r>
              <a:rPr lang="el-GR" sz="3600" dirty="0" smtClean="0"/>
              <a:t>Καρδιακή παροχή</a:t>
            </a:r>
            <a:endParaRPr lang="el-GR" sz="3600" dirty="0"/>
          </a:p>
        </p:txBody>
      </p:sp>
      <p:sp>
        <p:nvSpPr>
          <p:cNvPr id="3" name="Θέση περιεχομένου 2"/>
          <p:cNvSpPr>
            <a:spLocks noGrp="1"/>
          </p:cNvSpPr>
          <p:nvPr>
            <p:ph idx="1"/>
          </p:nvPr>
        </p:nvSpPr>
        <p:spPr/>
        <p:txBody>
          <a:bodyPr>
            <a:normAutofit/>
          </a:bodyPr>
          <a:lstStyle/>
          <a:p>
            <a:r>
              <a:rPr lang="el-GR" sz="2000" dirty="0" smtClean="0"/>
              <a:t>Ο ρυθμός με τον οποίο οι κοιλίες της καρδιάς εξωθούν το αίμα καλείται </a:t>
            </a:r>
            <a:r>
              <a:rPr lang="el-GR" sz="2000" b="1" dirty="0" smtClean="0">
                <a:solidFill>
                  <a:srgbClr val="C00000"/>
                </a:solidFill>
              </a:rPr>
              <a:t>καρδιακή παροχή</a:t>
            </a:r>
            <a:r>
              <a:rPr lang="el-GR" sz="2000" dirty="0">
                <a:solidFill>
                  <a:srgbClr val="C00000"/>
                </a:solidFill>
              </a:rPr>
              <a:t> </a:t>
            </a:r>
            <a:r>
              <a:rPr lang="el-GR" sz="2000" dirty="0" smtClean="0"/>
              <a:t>= η ποσότητα του αίματος που εξωθείται από την αριστερή κοιλία ανά μονάδα χρόνου </a:t>
            </a:r>
          </a:p>
          <a:p>
            <a:pPr marL="0" indent="0">
              <a:buNone/>
            </a:pPr>
            <a:r>
              <a:rPr lang="el-GR" sz="2000" dirty="0"/>
              <a:t> </a:t>
            </a:r>
            <a:r>
              <a:rPr lang="el-GR" sz="2000" dirty="0" smtClean="0"/>
              <a:t>                                         (70 </a:t>
            </a:r>
            <a:r>
              <a:rPr lang="en-US" sz="2000" dirty="0" smtClean="0"/>
              <a:t>ml/</a:t>
            </a:r>
            <a:r>
              <a:rPr lang="el-GR" sz="2000" dirty="0" smtClean="0"/>
              <a:t>παλμό</a:t>
            </a:r>
            <a:r>
              <a:rPr lang="en-US" sz="2000" dirty="0" smtClean="0"/>
              <a:t> x K</a:t>
            </a:r>
            <a:r>
              <a:rPr lang="el-GR" sz="2000" dirty="0" smtClean="0"/>
              <a:t>Σ) </a:t>
            </a:r>
            <a:r>
              <a:rPr lang="el-GR" sz="2000" dirty="0" smtClean="0">
                <a:sym typeface="Wingdings" panose="05000000000000000000" pitchFamily="2" charset="2"/>
              </a:rPr>
              <a:t> 70</a:t>
            </a:r>
            <a:r>
              <a:rPr lang="en-US" sz="2000" dirty="0" smtClean="0">
                <a:sym typeface="Wingdings" panose="05000000000000000000" pitchFamily="2" charset="2"/>
              </a:rPr>
              <a:t> x</a:t>
            </a:r>
            <a:r>
              <a:rPr lang="el-GR" sz="2000" dirty="0" smtClean="0">
                <a:sym typeface="Wingdings" panose="05000000000000000000" pitchFamily="2" charset="2"/>
              </a:rPr>
              <a:t>70 4900 </a:t>
            </a:r>
            <a:r>
              <a:rPr lang="en-US" sz="2000" dirty="0" smtClean="0">
                <a:sym typeface="Wingdings" panose="05000000000000000000" pitchFamily="2" charset="2"/>
              </a:rPr>
              <a:t>ml/min</a:t>
            </a:r>
            <a:endParaRPr lang="el-GR" sz="2000" dirty="0" smtClean="0"/>
          </a:p>
          <a:p>
            <a:r>
              <a:rPr lang="el-GR" sz="2000" dirty="0" smtClean="0"/>
              <a:t>Δεδομένου ότι οι δύο κοιλότητες της καρδιάς λειτουργούν εν σειρά, η </a:t>
            </a:r>
            <a:r>
              <a:rPr lang="el-GR" sz="2000" u="sng" dirty="0" smtClean="0"/>
              <a:t>καρδιακή παροχή της αριστερής κοιλίας είναι ίση με την παροχή της δεξιάς κοιλίας, σε συνθήκες ηρεμίας.</a:t>
            </a:r>
          </a:p>
          <a:p>
            <a:r>
              <a:rPr lang="el-GR" sz="2000" dirty="0" smtClean="0"/>
              <a:t>Ο ρυθμός με τον οποίο το αίμα επιστρέφει στους κόλπους της καρδιάς διαμέσου των φλεβών λέγεται </a:t>
            </a:r>
            <a:r>
              <a:rPr lang="el-GR" sz="2000" b="1" dirty="0" smtClean="0">
                <a:solidFill>
                  <a:schemeClr val="accent1">
                    <a:lumMod val="50000"/>
                  </a:schemeClr>
                </a:solidFill>
              </a:rPr>
              <a:t>φλεβική επιστροφή</a:t>
            </a:r>
            <a:r>
              <a:rPr lang="el-GR" sz="2000" dirty="0" smtClean="0"/>
              <a:t>. </a:t>
            </a:r>
          </a:p>
          <a:p>
            <a:r>
              <a:rPr lang="el-GR" sz="2000" dirty="0"/>
              <a:t>Η</a:t>
            </a:r>
            <a:r>
              <a:rPr lang="el-GR" sz="2000" dirty="0" smtClean="0"/>
              <a:t> φλεβική επιστροφή στην αριστερή καρδιά ισοδυναμεί με τη φλεβική επιστροφή στη δεξιά καρδιά σε συνθήκες ηρεμίας. </a:t>
            </a:r>
          </a:p>
          <a:p>
            <a:r>
              <a:rPr lang="el-GR" sz="2000" dirty="0" smtClean="0"/>
              <a:t>Τέλος, σε συνθήκες ηρεμίας, </a:t>
            </a:r>
            <a:r>
              <a:rPr lang="el-GR" sz="2000" u="sng" dirty="0" smtClean="0"/>
              <a:t>η καρδιακή παροχή ισοδυναμεί με τη φλεβική επιστροφή </a:t>
            </a:r>
            <a:r>
              <a:rPr lang="el-GR" sz="2000" dirty="0" smtClean="0"/>
              <a:t>στην καρδιά.</a:t>
            </a:r>
            <a:endParaRPr lang="el-GR" sz="2000" dirty="0"/>
          </a:p>
        </p:txBody>
      </p:sp>
    </p:spTree>
    <p:extLst>
      <p:ext uri="{BB962C8B-B14F-4D97-AF65-F5344CB8AC3E}">
        <p14:creationId xmlns:p14="http://schemas.microsoft.com/office/powerpoint/2010/main" val="372621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199" y="554311"/>
            <a:ext cx="10515600" cy="906627"/>
          </a:xfrm>
        </p:spPr>
        <p:txBody>
          <a:bodyPr>
            <a:normAutofit/>
          </a:bodyPr>
          <a:lstStyle/>
          <a:p>
            <a:r>
              <a:rPr lang="el-GR" sz="3600" dirty="0" smtClean="0"/>
              <a:t>Καρδιακή παροχή (ΚΠ)</a:t>
            </a:r>
            <a:endParaRPr lang="el-GR" sz="3600" dirty="0"/>
          </a:p>
        </p:txBody>
      </p:sp>
      <p:sp>
        <p:nvSpPr>
          <p:cNvPr id="3" name="Θέση περιεχομένου 2"/>
          <p:cNvSpPr>
            <a:spLocks noGrp="1"/>
          </p:cNvSpPr>
          <p:nvPr>
            <p:ph idx="1"/>
          </p:nvPr>
        </p:nvSpPr>
        <p:spPr>
          <a:xfrm>
            <a:off x="838199" y="1825625"/>
            <a:ext cx="10786241" cy="4351338"/>
          </a:xfrm>
        </p:spPr>
        <p:txBody>
          <a:bodyPr>
            <a:normAutofit/>
          </a:bodyPr>
          <a:lstStyle/>
          <a:p>
            <a:r>
              <a:rPr lang="el-GR" sz="2000" dirty="0" smtClean="0"/>
              <a:t>Η συνολική καρδιακή παροχή της αριστερής καρδιάς </a:t>
            </a:r>
            <a:r>
              <a:rPr lang="el-GR" sz="2000" u="sng" dirty="0" smtClean="0"/>
              <a:t>κατανέμεται μεταξύ των διαφόρων οργανικών συστημάτων διαμέσου των αρτηριών : ταυτόχρονα </a:t>
            </a:r>
            <a:r>
              <a:rPr lang="el-GR" sz="2000" dirty="0" smtClean="0"/>
              <a:t>η κατανομή του 15% της καρδιακής παροχής στον εγκέφαλο διαμέσου των εγκεφαλικών αρτηριών, 5% στην καρδιά διαμέσου των στεφανιαίων αρτηριών, 25% στους </a:t>
            </a:r>
            <a:r>
              <a:rPr lang="el-GR" sz="2000" dirty="0" err="1" smtClean="0"/>
              <a:t>νεφρούς</a:t>
            </a:r>
            <a:r>
              <a:rPr lang="el-GR" sz="2000" dirty="0" smtClean="0"/>
              <a:t> διαμέσου των νεφρικών αρτηριών </a:t>
            </a:r>
            <a:r>
              <a:rPr lang="el-GR" sz="2000" dirty="0" err="1" smtClean="0"/>
              <a:t>κ.ο.κ.</a:t>
            </a:r>
            <a:r>
              <a:rPr lang="el-GR" sz="2000" dirty="0" smtClean="0"/>
              <a:t> </a:t>
            </a:r>
          </a:p>
          <a:p>
            <a:r>
              <a:rPr lang="el-GR" sz="2000" dirty="0" smtClean="0"/>
              <a:t>Ωστόσο το </a:t>
            </a:r>
            <a:r>
              <a:rPr lang="el-GR" sz="2000" u="sng" dirty="0" smtClean="0"/>
              <a:t>ποσοστό της ΚΠ </a:t>
            </a:r>
            <a:r>
              <a:rPr lang="el-GR" sz="2000" dirty="0" smtClean="0"/>
              <a:t>που κατανέμεται στα διάφορα όργανα </a:t>
            </a:r>
            <a:r>
              <a:rPr lang="el-GR" sz="2000" u="sng" dirty="0" smtClean="0"/>
              <a:t>δεν είναι σταθερό</a:t>
            </a:r>
            <a:r>
              <a:rPr lang="el-GR" sz="2000" dirty="0" smtClean="0"/>
              <a:t> και αμετάβλητο. πχ., κατά την έντονη άσκηση, το ποσοστό της ΚΠ που κατανέμεται στους σκελετικούς μυς αυξάνεται συγκριτικά με το ποσοστό στην ηρεμία. </a:t>
            </a:r>
          </a:p>
          <a:p>
            <a:r>
              <a:rPr lang="el-GR" sz="2000" dirty="0" smtClean="0"/>
              <a:t>Σε έντονη μυϊκή άσκηση: Η αιματική ροή στους σκελετικούς μυς αυξάνεται, ώστε να καλύψει τις μεταβολικές απαιτήσεις των εργαζόμενων μυών, διαμέσου ενός συνδυασμού </a:t>
            </a:r>
            <a:r>
              <a:rPr lang="el-GR" sz="2000" u="sng" dirty="0" smtClean="0"/>
              <a:t>αύξησης της καρδιακής παροχής</a:t>
            </a:r>
            <a:r>
              <a:rPr lang="el-GR" sz="2000" dirty="0" smtClean="0"/>
              <a:t> και </a:t>
            </a:r>
            <a:r>
              <a:rPr lang="el-GR" sz="2000" u="sng" dirty="0" smtClean="0"/>
              <a:t>του ποσοστού της καρδιακής παροχής </a:t>
            </a:r>
            <a:r>
              <a:rPr lang="el-GR" sz="2000" dirty="0" smtClean="0"/>
              <a:t>που κατευθύνεται προς τους σκελετικούς μυς.</a:t>
            </a:r>
            <a:endParaRPr lang="el-GR" sz="2000" dirty="0"/>
          </a:p>
        </p:txBody>
      </p:sp>
    </p:spTree>
    <p:extLst>
      <p:ext uri="{BB962C8B-B14F-4D97-AF65-F5344CB8AC3E}">
        <p14:creationId xmlns:p14="http://schemas.microsoft.com/office/powerpoint/2010/main" val="1626103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791013"/>
          </a:xfrm>
        </p:spPr>
        <p:txBody>
          <a:bodyPr>
            <a:normAutofit/>
          </a:bodyPr>
          <a:lstStyle/>
          <a:p>
            <a:r>
              <a:rPr lang="el-GR" sz="3600" dirty="0" smtClean="0"/>
              <a:t>Αιμοφόρα αγγεία</a:t>
            </a:r>
            <a:endParaRPr lang="el-GR" sz="3600" dirty="0"/>
          </a:p>
        </p:txBody>
      </p:sp>
      <p:sp>
        <p:nvSpPr>
          <p:cNvPr id="3" name="Θέση περιεχομένου 2"/>
          <p:cNvSpPr>
            <a:spLocks noGrp="1"/>
          </p:cNvSpPr>
          <p:nvPr>
            <p:ph idx="1"/>
          </p:nvPr>
        </p:nvSpPr>
        <p:spPr>
          <a:xfrm>
            <a:off x="550479" y="1804605"/>
            <a:ext cx="11091041" cy="4351338"/>
          </a:xfrm>
        </p:spPr>
        <p:txBody>
          <a:bodyPr>
            <a:normAutofit/>
          </a:bodyPr>
          <a:lstStyle/>
          <a:p>
            <a:r>
              <a:rPr lang="el-GR" sz="2400" dirty="0" smtClean="0"/>
              <a:t>Λειτουργούν ως ένα </a:t>
            </a:r>
            <a:r>
              <a:rPr lang="el-GR" sz="2400" b="1" dirty="0" smtClean="0"/>
              <a:t>κλειστό σύστημα παθητικών αγωγών</a:t>
            </a:r>
            <a:r>
              <a:rPr lang="el-GR" sz="2400" dirty="0" smtClean="0"/>
              <a:t>, παρέχοντας και απομακρύνοντας αίμα από τους ιστούς, συμβάλλοντας έτσι στην ανταλλαγή των θρεπτικών συστατικών και των παραπροϊόντων του μεταβολισμού. </a:t>
            </a:r>
          </a:p>
          <a:p>
            <a:endParaRPr lang="el-GR" sz="2400" dirty="0" smtClean="0"/>
          </a:p>
          <a:p>
            <a:r>
              <a:rPr lang="el-GR" sz="2400" dirty="0" smtClean="0"/>
              <a:t>Συμμετέχουν </a:t>
            </a:r>
            <a:r>
              <a:rPr lang="el-GR" sz="2400" b="1" dirty="0" smtClean="0"/>
              <a:t>ενεργητικά στη ρύθμιση της ροής του αίματος </a:t>
            </a:r>
            <a:r>
              <a:rPr lang="el-GR" sz="2400" dirty="0" smtClean="0"/>
              <a:t>στα διάφορα όργανα. Όταν </a:t>
            </a:r>
            <a:r>
              <a:rPr lang="el-GR" sz="2400" u="sng" dirty="0" smtClean="0"/>
              <a:t>μεταβάλλεται η αντίσταση των αιμοφόρων αγγείων</a:t>
            </a:r>
            <a:r>
              <a:rPr lang="el-GR" sz="2400" dirty="0" smtClean="0"/>
              <a:t>, και ιδιαίτερα των </a:t>
            </a:r>
            <a:r>
              <a:rPr lang="el-GR" sz="2400" dirty="0" err="1" smtClean="0"/>
              <a:t>αρτηριολίων</a:t>
            </a:r>
            <a:r>
              <a:rPr lang="el-GR" sz="2400" dirty="0" smtClean="0"/>
              <a:t>, μεταβάλλεται και </a:t>
            </a:r>
            <a:r>
              <a:rPr lang="el-GR" sz="2400" u="sng" dirty="0" smtClean="0"/>
              <a:t>η ροή του αίματος </a:t>
            </a:r>
            <a:r>
              <a:rPr lang="el-GR" sz="2400" dirty="0" smtClean="0"/>
              <a:t>προς το συγκεκριμένο όργανο.</a:t>
            </a:r>
            <a:endParaRPr lang="el-GR" sz="2400" dirty="0"/>
          </a:p>
        </p:txBody>
      </p:sp>
    </p:spTree>
    <p:extLst>
      <p:ext uri="{BB962C8B-B14F-4D97-AF65-F5344CB8AC3E}">
        <p14:creationId xmlns:p14="http://schemas.microsoft.com/office/powerpoint/2010/main" val="1911975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70532"/>
            <a:ext cx="10515600" cy="685909"/>
          </a:xfrm>
        </p:spPr>
        <p:txBody>
          <a:bodyPr>
            <a:normAutofit/>
          </a:bodyPr>
          <a:lstStyle/>
          <a:p>
            <a:r>
              <a:rPr lang="el-GR" sz="2800" dirty="0" smtClean="0"/>
              <a:t>Αρτηρίες</a:t>
            </a:r>
            <a:endParaRPr lang="el-GR" sz="2800" dirty="0"/>
          </a:p>
        </p:txBody>
      </p:sp>
      <p:sp>
        <p:nvSpPr>
          <p:cNvPr id="3" name="Θέση περιεχομένου 2"/>
          <p:cNvSpPr>
            <a:spLocks noGrp="1"/>
          </p:cNvSpPr>
          <p:nvPr>
            <p:ph idx="1"/>
          </p:nvPr>
        </p:nvSpPr>
        <p:spPr>
          <a:xfrm>
            <a:off x="838200" y="882868"/>
            <a:ext cx="10515600" cy="4351338"/>
          </a:xfrm>
        </p:spPr>
        <p:txBody>
          <a:bodyPr>
            <a:normAutofit/>
          </a:bodyPr>
          <a:lstStyle/>
          <a:p>
            <a:r>
              <a:rPr lang="el-GR" sz="2000" dirty="0" smtClean="0"/>
              <a:t>Η βασική λειτουργία των αρτηριών είναι η μεταφορά οξυγονωμένου αίματος στα διάφορα όργανα. </a:t>
            </a:r>
          </a:p>
          <a:p>
            <a:r>
              <a:rPr lang="el-GR" sz="2000" dirty="0" smtClean="0"/>
              <a:t>Οι αρτηρίες αποτελούν δομές με παχύ τοίχωμα στο οποίο παρατηρείται εκτενής ανάπτυξη του ελαστικού, λείου μυϊκού και συνδετικού ιστού. </a:t>
            </a:r>
          </a:p>
          <a:p>
            <a:r>
              <a:rPr lang="el-GR" sz="2000" dirty="0" smtClean="0"/>
              <a:t>Το πάχος του αρτηριακού τοιχώματος αποτελεί ένα σημαντικό χαρακτηριστικό: Οι αρτηρίες λαμβάνουν αίμα απευθείας από την καρδιά και στο τοίχωμά τους ασκούνται </a:t>
            </a:r>
            <a:r>
              <a:rPr lang="el-GR" sz="2000" u="sng" dirty="0" smtClean="0"/>
              <a:t>οι υψηλότερες πιέσεις</a:t>
            </a:r>
            <a:r>
              <a:rPr lang="el-GR" sz="2000" dirty="0" smtClean="0"/>
              <a:t> που αναπτύσσονται στο αγγειακό δίκτυο. </a:t>
            </a:r>
          </a:p>
          <a:p>
            <a:r>
              <a:rPr lang="el-GR" sz="2000" dirty="0" smtClean="0"/>
              <a:t>Ο όγκος του αίματος που περιέχεται στις αρτηρίες καλείται </a:t>
            </a:r>
            <a:r>
              <a:rPr lang="el-GR" sz="2000" u="sng" dirty="0" smtClean="0"/>
              <a:t>δυναμικός όγκος </a:t>
            </a:r>
            <a:r>
              <a:rPr lang="el-GR" sz="2000" dirty="0" smtClean="0"/>
              <a:t>(που υποδηλώνει ότι αυτός ο όγκος του αίματος βρίσκεται υπό υψηλή πίεση)</a:t>
            </a:r>
            <a:endParaRPr lang="el-GR" sz="2000" dirty="0"/>
          </a:p>
        </p:txBody>
      </p:sp>
      <p:pic>
        <p:nvPicPr>
          <p:cNvPr id="4" name="Picture 8">
            <a:extLst>
              <a:ext uri="{FF2B5EF4-FFF2-40B4-BE49-F238E27FC236}">
                <a16:creationId xmlns:a16="http://schemas.microsoft.com/office/drawing/2014/main" id="{6445CD59-4A66-40CB-420F-9578869E2D37}"/>
              </a:ext>
            </a:extLst>
          </p:cNvPr>
          <p:cNvPicPr>
            <a:picLocks noChangeAspect="1"/>
          </p:cNvPicPr>
          <p:nvPr/>
        </p:nvPicPr>
        <p:blipFill>
          <a:blip r:embed="rId2"/>
          <a:stretch>
            <a:fillRect/>
          </a:stretch>
        </p:blipFill>
        <p:spPr>
          <a:xfrm>
            <a:off x="7096619" y="3935228"/>
            <a:ext cx="4257181" cy="2922772"/>
          </a:xfrm>
          <a:prstGeom prst="rect">
            <a:avLst/>
          </a:prstGeom>
        </p:spPr>
      </p:pic>
    </p:spTree>
    <p:extLst>
      <p:ext uri="{BB962C8B-B14F-4D97-AF65-F5344CB8AC3E}">
        <p14:creationId xmlns:p14="http://schemas.microsoft.com/office/powerpoint/2010/main" val="2317644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717441"/>
          </a:xfrm>
        </p:spPr>
        <p:txBody>
          <a:bodyPr>
            <a:normAutofit/>
          </a:bodyPr>
          <a:lstStyle/>
          <a:p>
            <a:r>
              <a:rPr lang="el-GR" sz="2800" dirty="0" err="1" smtClean="0"/>
              <a:t>Αρτηριόλια</a:t>
            </a:r>
            <a:endParaRPr lang="el-GR" sz="2800" dirty="0"/>
          </a:p>
        </p:txBody>
      </p:sp>
      <p:sp>
        <p:nvSpPr>
          <p:cNvPr id="3" name="Θέση περιεχομένου 2"/>
          <p:cNvSpPr>
            <a:spLocks noGrp="1"/>
          </p:cNvSpPr>
          <p:nvPr>
            <p:ph idx="1"/>
          </p:nvPr>
        </p:nvSpPr>
        <p:spPr>
          <a:xfrm>
            <a:off x="701566" y="1268577"/>
            <a:ext cx="11112062" cy="4351338"/>
          </a:xfrm>
        </p:spPr>
        <p:txBody>
          <a:bodyPr>
            <a:normAutofit/>
          </a:bodyPr>
          <a:lstStyle/>
          <a:p>
            <a:r>
              <a:rPr lang="el-GR" sz="2000" dirty="0" smtClean="0"/>
              <a:t>Τα </a:t>
            </a:r>
            <a:r>
              <a:rPr lang="el-GR" sz="2000" dirty="0" err="1" smtClean="0"/>
              <a:t>αρτηριόλια</a:t>
            </a:r>
            <a:r>
              <a:rPr lang="el-GR" sz="2000" dirty="0" smtClean="0"/>
              <a:t> αποτελούν τους μικρότερους κλάδους των αρτηριών. </a:t>
            </a:r>
          </a:p>
          <a:p>
            <a:r>
              <a:rPr lang="el-GR" sz="2000" dirty="0" smtClean="0"/>
              <a:t>Το τοίχωμά τους  έχει λείο μυϊκό ιστό και αποτελούν τη θέση του αρτηριακού συστήματος με </a:t>
            </a:r>
            <a:r>
              <a:rPr lang="el-GR" sz="2000" u="sng" dirty="0" smtClean="0"/>
              <a:t>τη</a:t>
            </a:r>
            <a:r>
              <a:rPr lang="el-GR" sz="2000" dirty="0" smtClean="0"/>
              <a:t> </a:t>
            </a:r>
            <a:r>
              <a:rPr lang="el-GR" sz="2000" u="sng" dirty="0" smtClean="0"/>
              <a:t>μεγαλύτερη αντίσταση </a:t>
            </a:r>
            <a:r>
              <a:rPr lang="el-GR" sz="2000" dirty="0" smtClean="0"/>
              <a:t>στη ροή του αίματος.</a:t>
            </a:r>
          </a:p>
          <a:p>
            <a:r>
              <a:rPr lang="el-GR" sz="2000" dirty="0"/>
              <a:t>Ν</a:t>
            </a:r>
            <a:r>
              <a:rPr lang="el-GR" sz="2000" dirty="0" smtClean="0"/>
              <a:t>εύρωση από ίνες του συμπαθητικού νευρικού συστήματος.</a:t>
            </a:r>
          </a:p>
          <a:p>
            <a:r>
              <a:rPr lang="el-GR" sz="2000" dirty="0" smtClean="0"/>
              <a:t>Οι </a:t>
            </a:r>
            <a:r>
              <a:rPr lang="el-GR" sz="2000" b="1" dirty="0" smtClean="0"/>
              <a:t>α1 - </a:t>
            </a:r>
            <a:r>
              <a:rPr lang="el-GR" sz="2000" b="1" dirty="0" err="1" smtClean="0"/>
              <a:t>αδρενεργικοί</a:t>
            </a:r>
            <a:r>
              <a:rPr lang="el-GR" sz="2000" b="1" dirty="0" smtClean="0"/>
              <a:t> υποδοχείς </a:t>
            </a:r>
            <a:r>
              <a:rPr lang="el-GR" sz="2000" dirty="0" smtClean="0"/>
              <a:t>ανευρίσκονται στα </a:t>
            </a:r>
            <a:r>
              <a:rPr lang="el-GR" sz="2000" dirty="0" err="1" smtClean="0"/>
              <a:t>αρτηριόλια</a:t>
            </a:r>
            <a:r>
              <a:rPr lang="el-GR" sz="2000" dirty="0" smtClean="0"/>
              <a:t> πολλαπλών αγγειακών δικτύων (π.χ. στα αγγεία του δέρματος και των σπλάχνων). </a:t>
            </a:r>
          </a:p>
          <a:p>
            <a:r>
              <a:rPr lang="el-GR" sz="2000" dirty="0" smtClean="0"/>
              <a:t>Όταν ενεργοποιούνται οι υποδοχείς αυτοί, </a:t>
            </a:r>
            <a:r>
              <a:rPr lang="el-GR" sz="2000" u="sng" dirty="0" smtClean="0"/>
              <a:t>προκαλούν σύσπαση του λείου μυϊκού ιστού των αγγείων</a:t>
            </a:r>
            <a:r>
              <a:rPr lang="el-GR" sz="2000" dirty="0" smtClean="0"/>
              <a:t>. Η σύσπαση προκαλεί μείωση της διαμέτρου του </a:t>
            </a:r>
            <a:r>
              <a:rPr lang="el-GR" sz="2000" dirty="0" err="1" smtClean="0"/>
              <a:t>αρτηριολίου</a:t>
            </a:r>
            <a:r>
              <a:rPr lang="el-GR" sz="2000" dirty="0" smtClean="0"/>
              <a:t>, με αποτέλεσμα την αύξηση της αντίστασης στη ροή του αίματος.</a:t>
            </a:r>
          </a:p>
          <a:p>
            <a:r>
              <a:rPr lang="el-GR" sz="2000" dirty="0" smtClean="0"/>
              <a:t> Λιγότερο συχνά συναντώνται οι </a:t>
            </a:r>
            <a:r>
              <a:rPr lang="el-GR" sz="2000" b="1" dirty="0" smtClean="0"/>
              <a:t>β2-αδρενεργικοί υποδοχείς </a:t>
            </a:r>
            <a:r>
              <a:rPr lang="el-GR" sz="2000" dirty="0" smtClean="0"/>
              <a:t>στα </a:t>
            </a:r>
            <a:r>
              <a:rPr lang="el-GR" sz="2000" dirty="0" err="1" smtClean="0"/>
              <a:t>αρτηριόλια</a:t>
            </a:r>
            <a:r>
              <a:rPr lang="el-GR" sz="2000" dirty="0" smtClean="0"/>
              <a:t> των σκελετικών μυών. </a:t>
            </a:r>
          </a:p>
          <a:p>
            <a:r>
              <a:rPr lang="el-GR" sz="2000" dirty="0" smtClean="0"/>
              <a:t>Όταν ενεργοποιούνται οι υποδοχείς αυτοί, προκαλούν τη </a:t>
            </a:r>
            <a:r>
              <a:rPr lang="el-GR" sz="2000" u="sng" dirty="0" err="1" smtClean="0"/>
              <a:t>χάλαση</a:t>
            </a:r>
            <a:r>
              <a:rPr lang="el-GR" sz="2000" u="sng" dirty="0" smtClean="0"/>
              <a:t> </a:t>
            </a:r>
            <a:r>
              <a:rPr lang="el-GR" sz="2000" dirty="0" smtClean="0"/>
              <a:t>του λείου μυϊκού ιστού, αυξάνοντας τη διάμετρο των </a:t>
            </a:r>
            <a:r>
              <a:rPr lang="el-GR" sz="2000" dirty="0" err="1" smtClean="0"/>
              <a:t>αρτηριολίων</a:t>
            </a:r>
            <a:r>
              <a:rPr lang="el-GR" sz="2000" dirty="0" smtClean="0"/>
              <a:t> και μειώνοντας την αντίσταση που παρουσιάζουν στη ροή του αίματος</a:t>
            </a:r>
            <a:endParaRPr lang="el-GR" sz="2000" dirty="0"/>
          </a:p>
        </p:txBody>
      </p:sp>
    </p:spTree>
    <p:extLst>
      <p:ext uri="{BB962C8B-B14F-4D97-AF65-F5344CB8AC3E}">
        <p14:creationId xmlns:p14="http://schemas.microsoft.com/office/powerpoint/2010/main" val="1157930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559785"/>
          </a:xfrm>
        </p:spPr>
        <p:txBody>
          <a:bodyPr/>
          <a:lstStyle/>
          <a:p>
            <a:r>
              <a:rPr lang="el-GR" sz="2800" dirty="0" smtClean="0"/>
              <a:t>Τριχοειδή</a:t>
            </a:r>
            <a:endParaRPr lang="el-GR" sz="2800" dirty="0"/>
          </a:p>
        </p:txBody>
      </p:sp>
      <p:sp>
        <p:nvSpPr>
          <p:cNvPr id="3" name="Θέση περιεχομένου 2"/>
          <p:cNvSpPr>
            <a:spLocks noGrp="1"/>
          </p:cNvSpPr>
          <p:nvPr>
            <p:ph idx="1"/>
          </p:nvPr>
        </p:nvSpPr>
        <p:spPr>
          <a:xfrm>
            <a:off x="588579" y="2298591"/>
            <a:ext cx="10765221" cy="4351338"/>
          </a:xfrm>
        </p:spPr>
        <p:txBody>
          <a:bodyPr>
            <a:normAutofit/>
          </a:bodyPr>
          <a:lstStyle/>
          <a:p>
            <a:r>
              <a:rPr lang="el-GR" sz="2000" dirty="0" smtClean="0"/>
              <a:t>Τα τριχοειδή αποτελούν δομές με ιδιαίτερα λεπτό τοίχωμα (μία </a:t>
            </a:r>
            <a:r>
              <a:rPr lang="el-GR" sz="2000" u="sng" dirty="0" smtClean="0"/>
              <a:t>μονήρη στιβάδα </a:t>
            </a:r>
            <a:r>
              <a:rPr lang="el-GR" sz="2000" dirty="0" smtClean="0"/>
              <a:t>ενδοθηλιακών κυττάρων). </a:t>
            </a:r>
          </a:p>
          <a:p>
            <a:r>
              <a:rPr lang="el-GR" sz="2000" dirty="0"/>
              <a:t>Α</a:t>
            </a:r>
            <a:r>
              <a:rPr lang="el-GR" sz="2000" dirty="0" smtClean="0"/>
              <a:t>ποτελούν θέσεις στις οποίες διενεργείται η ανταλλαγή θρεπτικών συστατικών, αερίων, ύδατος και διαλυτών ουσιών μεταξύ του αίματος και των ιστών ή των κυψελίδων στους πνεύμονες. </a:t>
            </a:r>
          </a:p>
          <a:p>
            <a:r>
              <a:rPr lang="el-GR" sz="2000" dirty="0" smtClean="0"/>
              <a:t>Οι </a:t>
            </a:r>
            <a:r>
              <a:rPr lang="el-GR" sz="2000" dirty="0" smtClean="0">
                <a:solidFill>
                  <a:schemeClr val="accent6">
                    <a:lumMod val="50000"/>
                  </a:schemeClr>
                </a:solidFill>
              </a:rPr>
              <a:t>λιποδιαλυτές ουσίες </a:t>
            </a:r>
            <a:r>
              <a:rPr lang="el-GR" sz="2000" dirty="0" smtClean="0"/>
              <a:t>(π.χ. το O2 και το CO2) διαπερνούν το τριχοειδικό τοίχωμα, </a:t>
            </a:r>
            <a:r>
              <a:rPr lang="el-GR" sz="2000" u="sng" dirty="0" smtClean="0"/>
              <a:t>διαλυόμενες και διαχεόμενες</a:t>
            </a:r>
            <a:r>
              <a:rPr lang="el-GR" sz="2000" dirty="0" smtClean="0"/>
              <a:t> διαμέσου των </a:t>
            </a:r>
            <a:r>
              <a:rPr lang="el-GR" sz="2000" u="sng" dirty="0" smtClean="0"/>
              <a:t>μεμβρανών</a:t>
            </a:r>
            <a:r>
              <a:rPr lang="el-GR" sz="2000" dirty="0" smtClean="0"/>
              <a:t> των ενδοθηλιακών κυττάρων. </a:t>
            </a:r>
          </a:p>
          <a:p>
            <a:r>
              <a:rPr lang="el-GR" sz="2000" dirty="0" smtClean="0"/>
              <a:t>Αντίθετα, οι </a:t>
            </a:r>
            <a:r>
              <a:rPr lang="el-GR" sz="2000" dirty="0" err="1" smtClean="0">
                <a:solidFill>
                  <a:srgbClr val="002060"/>
                </a:solidFill>
              </a:rPr>
              <a:t>υδατοδιαλυτές</a:t>
            </a:r>
            <a:r>
              <a:rPr lang="el-GR" sz="2000" dirty="0" smtClean="0">
                <a:solidFill>
                  <a:srgbClr val="002060"/>
                </a:solidFill>
              </a:rPr>
              <a:t> ουσίες </a:t>
            </a:r>
            <a:r>
              <a:rPr lang="el-GR" sz="2000" dirty="0" smtClean="0"/>
              <a:t>(π.χ. τα ιόντα) διαπερνούν το τριχοειδικό τοίχωμα είτε διαμέσου </a:t>
            </a:r>
            <a:r>
              <a:rPr lang="el-GR" sz="2000" u="sng" dirty="0" smtClean="0"/>
              <a:t>σχισμών</a:t>
            </a:r>
            <a:r>
              <a:rPr lang="el-GR" sz="2000" dirty="0" smtClean="0"/>
              <a:t> μεταξύ των ενδοθηλιακών κυττάρων, οι οποίες είναι πλήρεις ύδατος, είτε διαμέσου </a:t>
            </a:r>
            <a:r>
              <a:rPr lang="el-GR" sz="2000" u="sng" dirty="0" err="1" smtClean="0"/>
              <a:t>ευμεγέθων</a:t>
            </a:r>
            <a:r>
              <a:rPr lang="el-GR" sz="2000" u="sng" dirty="0" smtClean="0"/>
              <a:t> πόρων </a:t>
            </a:r>
            <a:r>
              <a:rPr lang="el-GR" sz="2000" dirty="0" smtClean="0"/>
              <a:t>που παρουσιάζουν τα τοιχώματα ορισμένων τριχοειδών αγγείων (π.χ. θυριδωτά τριχοειδή).</a:t>
            </a:r>
          </a:p>
          <a:p>
            <a:r>
              <a:rPr lang="el-GR" sz="2000" dirty="0" smtClean="0"/>
              <a:t>Ο βαθμός της </a:t>
            </a:r>
            <a:r>
              <a:rPr lang="el-GR" sz="2000" dirty="0" err="1" smtClean="0"/>
              <a:t>χάλασης</a:t>
            </a:r>
            <a:r>
              <a:rPr lang="el-GR" sz="2000" dirty="0" smtClean="0"/>
              <a:t> ή της σύσπασης ρυθμίζεται από τη συμπαθητική νεύρωση του αγγειακού λείου μυϊκού ιστού. </a:t>
            </a:r>
            <a:endParaRPr lang="el-GR" sz="2000" dirty="0"/>
          </a:p>
        </p:txBody>
      </p:sp>
      <p:pic>
        <p:nvPicPr>
          <p:cNvPr id="4" name="Εικόνα 3"/>
          <p:cNvPicPr>
            <a:picLocks noChangeAspect="1"/>
          </p:cNvPicPr>
          <p:nvPr/>
        </p:nvPicPr>
        <p:blipFill>
          <a:blip r:embed="rId2"/>
          <a:stretch>
            <a:fillRect/>
          </a:stretch>
        </p:blipFill>
        <p:spPr>
          <a:xfrm>
            <a:off x="7115505" y="263063"/>
            <a:ext cx="3881108" cy="1854771"/>
          </a:xfrm>
          <a:prstGeom prst="rect">
            <a:avLst/>
          </a:prstGeom>
        </p:spPr>
      </p:pic>
      <p:pic>
        <p:nvPicPr>
          <p:cNvPr id="5" name="Picture 21">
            <a:extLst>
              <a:ext uri="{FF2B5EF4-FFF2-40B4-BE49-F238E27FC236}">
                <a16:creationId xmlns:a16="http://schemas.microsoft.com/office/drawing/2014/main" id="{16D2DF7A-8A50-24C2-9783-24CE6795F77D}"/>
              </a:ext>
            </a:extLst>
          </p:cNvPr>
          <p:cNvPicPr>
            <a:picLocks noChangeAspect="1"/>
          </p:cNvPicPr>
          <p:nvPr/>
        </p:nvPicPr>
        <p:blipFill>
          <a:blip r:embed="rId3"/>
          <a:stretch>
            <a:fillRect/>
          </a:stretch>
        </p:blipFill>
        <p:spPr>
          <a:xfrm>
            <a:off x="3690316" y="482599"/>
            <a:ext cx="2280873" cy="1246136"/>
          </a:xfrm>
          <a:prstGeom prst="rect">
            <a:avLst/>
          </a:prstGeom>
        </p:spPr>
      </p:pic>
    </p:spTree>
    <p:extLst>
      <p:ext uri="{BB962C8B-B14F-4D97-AF65-F5344CB8AC3E}">
        <p14:creationId xmlns:p14="http://schemas.microsoft.com/office/powerpoint/2010/main" val="1856787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1001220"/>
          </a:xfrm>
        </p:spPr>
        <p:txBody>
          <a:bodyPr>
            <a:normAutofit/>
          </a:bodyPr>
          <a:lstStyle/>
          <a:p>
            <a:r>
              <a:rPr lang="el-GR" sz="3600" dirty="0" smtClean="0"/>
              <a:t>Διάταξη των αιμοφόρων αγγείων </a:t>
            </a:r>
            <a:endParaRPr lang="el-GR" sz="3600" dirty="0"/>
          </a:p>
        </p:txBody>
      </p:sp>
      <p:pic>
        <p:nvPicPr>
          <p:cNvPr id="4" name="Εικόνα 3"/>
          <p:cNvPicPr>
            <a:picLocks noChangeAspect="1"/>
          </p:cNvPicPr>
          <p:nvPr/>
        </p:nvPicPr>
        <p:blipFill>
          <a:blip r:embed="rId2"/>
          <a:stretch>
            <a:fillRect/>
          </a:stretch>
        </p:blipFill>
        <p:spPr>
          <a:xfrm>
            <a:off x="1626311" y="1923393"/>
            <a:ext cx="7972425" cy="3810000"/>
          </a:xfrm>
          <a:prstGeom prst="rect">
            <a:avLst/>
          </a:prstGeom>
        </p:spPr>
      </p:pic>
    </p:spTree>
    <p:extLst>
      <p:ext uri="{BB962C8B-B14F-4D97-AF65-F5344CB8AC3E}">
        <p14:creationId xmlns:p14="http://schemas.microsoft.com/office/powerpoint/2010/main" val="1783153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3587C0-0132-7490-DA89-717531FA6512}"/>
              </a:ext>
            </a:extLst>
          </p:cNvPr>
          <p:cNvSpPr>
            <a:spLocks noGrp="1"/>
          </p:cNvSpPr>
          <p:nvPr>
            <p:ph idx="1"/>
          </p:nvPr>
        </p:nvSpPr>
        <p:spPr/>
        <p:txBody>
          <a:bodyPr/>
          <a:lstStyle/>
          <a:p>
            <a:pPr marL="0" indent="0">
              <a:buNone/>
            </a:pPr>
            <a:r>
              <a:rPr lang="el-GR" b="1" dirty="0" smtClean="0"/>
              <a:t>Αγγεία :</a:t>
            </a:r>
          </a:p>
          <a:p>
            <a:r>
              <a:rPr lang="el-GR" dirty="0" smtClean="0">
                <a:solidFill>
                  <a:srgbClr val="C00000"/>
                </a:solidFill>
              </a:rPr>
              <a:t>Αρτηρίες</a:t>
            </a:r>
            <a:r>
              <a:rPr lang="el-GR" dirty="0" smtClean="0"/>
              <a:t> </a:t>
            </a:r>
            <a:r>
              <a:rPr lang="el-GR" dirty="0"/>
              <a:t>: οξυγονωμένο αίμα</a:t>
            </a:r>
          </a:p>
          <a:p>
            <a:r>
              <a:rPr lang="el-GR" dirty="0">
                <a:solidFill>
                  <a:schemeClr val="accent5">
                    <a:lumMod val="50000"/>
                  </a:schemeClr>
                </a:solidFill>
              </a:rPr>
              <a:t>Φλέβες</a:t>
            </a:r>
            <a:r>
              <a:rPr lang="el-GR" dirty="0"/>
              <a:t> : αίμα με </a:t>
            </a:r>
            <a:r>
              <a:rPr lang="en-US" dirty="0"/>
              <a:t>CO2</a:t>
            </a:r>
            <a:endParaRPr lang="el-GR" dirty="0"/>
          </a:p>
        </p:txBody>
      </p:sp>
      <p:pic>
        <p:nvPicPr>
          <p:cNvPr id="8" name="Picture 7">
            <a:extLst>
              <a:ext uri="{FF2B5EF4-FFF2-40B4-BE49-F238E27FC236}">
                <a16:creationId xmlns:a16="http://schemas.microsoft.com/office/drawing/2014/main" id="{2FD65774-5B48-2E0E-4F41-511CA059E77F}"/>
              </a:ext>
            </a:extLst>
          </p:cNvPr>
          <p:cNvPicPr>
            <a:picLocks noChangeAspect="1"/>
          </p:cNvPicPr>
          <p:nvPr/>
        </p:nvPicPr>
        <p:blipFill>
          <a:blip r:embed="rId2"/>
          <a:stretch>
            <a:fillRect/>
          </a:stretch>
        </p:blipFill>
        <p:spPr>
          <a:xfrm>
            <a:off x="6740332" y="790070"/>
            <a:ext cx="4518795" cy="5709668"/>
          </a:xfrm>
          <a:prstGeom prst="rect">
            <a:avLst/>
          </a:prstGeom>
        </p:spPr>
      </p:pic>
    </p:spTree>
    <p:extLst>
      <p:ext uri="{BB962C8B-B14F-4D97-AF65-F5344CB8AC3E}">
        <p14:creationId xmlns:p14="http://schemas.microsoft.com/office/powerpoint/2010/main" val="1427904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43304" y="1300213"/>
            <a:ext cx="4037927" cy="601827"/>
          </a:xfrm>
        </p:spPr>
        <p:txBody>
          <a:bodyPr>
            <a:normAutofit/>
          </a:bodyPr>
          <a:lstStyle/>
          <a:p>
            <a:r>
              <a:rPr lang="el-GR" sz="2800" dirty="0" err="1" smtClean="0"/>
              <a:t>Φλεβίδια</a:t>
            </a:r>
            <a:r>
              <a:rPr lang="el-GR" sz="2800" dirty="0" smtClean="0"/>
              <a:t> και Φλέβες</a:t>
            </a:r>
            <a:endParaRPr lang="el-GR" sz="2800" dirty="0"/>
          </a:p>
        </p:txBody>
      </p:sp>
      <p:sp>
        <p:nvSpPr>
          <p:cNvPr id="3" name="Θέση περιεχομένου 2"/>
          <p:cNvSpPr>
            <a:spLocks noGrp="1"/>
          </p:cNvSpPr>
          <p:nvPr>
            <p:ph idx="1"/>
          </p:nvPr>
        </p:nvSpPr>
        <p:spPr>
          <a:xfrm>
            <a:off x="375745" y="3158303"/>
            <a:ext cx="10515600" cy="3599848"/>
          </a:xfrm>
        </p:spPr>
        <p:txBody>
          <a:bodyPr>
            <a:normAutofit/>
          </a:bodyPr>
          <a:lstStyle/>
          <a:p>
            <a:r>
              <a:rPr lang="el-GR" sz="2000" dirty="0"/>
              <a:t>Τ</a:t>
            </a:r>
            <a:r>
              <a:rPr lang="el-GR" sz="2000" dirty="0" smtClean="0"/>
              <a:t>α </a:t>
            </a:r>
            <a:r>
              <a:rPr lang="el-GR" sz="2000" dirty="0" err="1" smtClean="0"/>
              <a:t>φλεβίδια</a:t>
            </a:r>
            <a:r>
              <a:rPr lang="el-GR" sz="2000" dirty="0" smtClean="0"/>
              <a:t> αποτελούν δομές με λεπτό τοίχωμα. (μία στιβάδα ενδοθηλιακών κυττάρων και μία μέτρια ποσότητα ελαστικού, λείου μυϊκού και συνδετικού ιστού). Δεδομένου ότι τα τοιχώματα των φλεβών περιέχουν πολύ λιγότερο ελαστικό ιστό συγκριτικά με τα τοιχώματα των αρτηριών, οι φλέβες παρουσιάζουν </a:t>
            </a:r>
            <a:r>
              <a:rPr lang="el-GR" sz="2000" u="sng" dirty="0" smtClean="0"/>
              <a:t>πολύ μεγαλύτερη χωρητικότητα </a:t>
            </a:r>
            <a:r>
              <a:rPr lang="el-GR" sz="2000" dirty="0" smtClean="0"/>
              <a:t>(ικανότητα να αποθηκεύουν το αίμα). </a:t>
            </a:r>
          </a:p>
          <a:p>
            <a:pPr>
              <a:buFont typeface="Wingdings" panose="05000000000000000000" pitchFamily="2" charset="2"/>
              <a:buChar char="Ø"/>
            </a:pPr>
            <a:r>
              <a:rPr lang="el-GR" sz="2000" dirty="0" smtClean="0"/>
              <a:t> Οι φλέβες περιέχουν το μεγαλύτερο ποσοστό του αίματος του καρδιαγγειακού συστήματος (70%).</a:t>
            </a:r>
          </a:p>
          <a:p>
            <a:r>
              <a:rPr lang="el-GR" sz="2000" dirty="0" smtClean="0"/>
              <a:t>Ο όγκος του αίματος που περιέχεται στις φλέβες βρίσκεται </a:t>
            </a:r>
            <a:r>
              <a:rPr lang="el-GR" sz="2000" u="sng" dirty="0" smtClean="0"/>
              <a:t>υπό χαμηλή πίεση</a:t>
            </a:r>
            <a:r>
              <a:rPr lang="el-GR" sz="2000" dirty="0" smtClean="0"/>
              <a:t>. Ο λείος μυϊκός ιστός στα τοιχώματα των φλεβών </a:t>
            </a:r>
            <a:r>
              <a:rPr lang="el-GR" sz="2000" dirty="0" err="1" smtClean="0"/>
              <a:t>νευρώνεται</a:t>
            </a:r>
            <a:r>
              <a:rPr lang="el-GR" sz="2000" dirty="0" smtClean="0"/>
              <a:t>, όπως και στην περίπτωση των αρτηριών, από νευρικές ίνες του συμπαθητικού. </a:t>
            </a:r>
          </a:p>
          <a:p>
            <a:r>
              <a:rPr lang="el-GR" sz="2000" dirty="0" smtClean="0"/>
              <a:t>Η αύξηση στη δραστηριότητα του συμπαθητικού προκαλεί σύσπαση των φλεβών, η οποία μειώνει τη χωρητικότητά τους και συνεπώς τον όγκο.</a:t>
            </a:r>
            <a:endParaRPr lang="el-GR" sz="2000" dirty="0"/>
          </a:p>
        </p:txBody>
      </p:sp>
      <p:pic>
        <p:nvPicPr>
          <p:cNvPr id="4" name="Picture 3">
            <a:extLst>
              <a:ext uri="{FF2B5EF4-FFF2-40B4-BE49-F238E27FC236}">
                <a16:creationId xmlns:a16="http://schemas.microsoft.com/office/drawing/2014/main" id="{86395761-460F-9CCC-6E15-45676C274DFB}"/>
              </a:ext>
            </a:extLst>
          </p:cNvPr>
          <p:cNvPicPr>
            <a:picLocks noChangeAspect="1"/>
          </p:cNvPicPr>
          <p:nvPr/>
        </p:nvPicPr>
        <p:blipFill>
          <a:blip r:embed="rId2"/>
          <a:stretch>
            <a:fillRect/>
          </a:stretch>
        </p:blipFill>
        <p:spPr>
          <a:xfrm>
            <a:off x="6453352" y="180586"/>
            <a:ext cx="3932825" cy="2841083"/>
          </a:xfrm>
          <a:prstGeom prst="rect">
            <a:avLst/>
          </a:prstGeom>
        </p:spPr>
      </p:pic>
      <p:sp>
        <p:nvSpPr>
          <p:cNvPr id="5" name="Στρογγυλεμένο ορθογώνιο 4"/>
          <p:cNvSpPr/>
          <p:nvPr/>
        </p:nvSpPr>
        <p:spPr>
          <a:xfrm>
            <a:off x="672662" y="4403834"/>
            <a:ext cx="9713515" cy="33633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65483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smtClean="0"/>
              <a:t>ΟΙ ΠΙΕΣΕΙΣ ΣΤΟ ΚΑΡΔΙΑΓΓΕΙΑΚΟ ΣΥΣΤΗΜΑ</a:t>
            </a:r>
            <a:endParaRPr lang="el-GR" sz="2800" dirty="0"/>
          </a:p>
        </p:txBody>
      </p:sp>
      <p:sp>
        <p:nvSpPr>
          <p:cNvPr id="3" name="Θέση περιεχομένου 2"/>
          <p:cNvSpPr>
            <a:spLocks noGrp="1"/>
          </p:cNvSpPr>
          <p:nvPr>
            <p:ph idx="1"/>
          </p:nvPr>
        </p:nvSpPr>
        <p:spPr>
          <a:xfrm>
            <a:off x="617467" y="1447883"/>
            <a:ext cx="6739759" cy="1627981"/>
          </a:xfrm>
        </p:spPr>
        <p:txBody>
          <a:bodyPr>
            <a:normAutofit/>
          </a:bodyPr>
          <a:lstStyle/>
          <a:p>
            <a:r>
              <a:rPr lang="el-GR" sz="2000" dirty="0" smtClean="0"/>
              <a:t>Οι πιέσεις που επικρατούν στο κάθε τμήμα του καρδιαγγειακού συστήματος δεν είναι ίσες. Απαιτείται  παρουσία μίας οδηγού δύναμης (π.χ. μία κλίση πίεσης) για την αιματική ροή. </a:t>
            </a:r>
          </a:p>
          <a:p>
            <a:endParaRPr lang="el-GR" sz="2000" dirty="0" smtClean="0"/>
          </a:p>
        </p:txBody>
      </p:sp>
      <p:pic>
        <p:nvPicPr>
          <p:cNvPr id="4" name="Εικόνα 3"/>
          <p:cNvPicPr>
            <a:picLocks noChangeAspect="1"/>
          </p:cNvPicPr>
          <p:nvPr/>
        </p:nvPicPr>
        <p:blipFill>
          <a:blip r:embed="rId2"/>
          <a:stretch>
            <a:fillRect/>
          </a:stretch>
        </p:blipFill>
        <p:spPr>
          <a:xfrm>
            <a:off x="7357226" y="78992"/>
            <a:ext cx="4461530" cy="4965974"/>
          </a:xfrm>
          <a:prstGeom prst="rect">
            <a:avLst/>
          </a:prstGeom>
        </p:spPr>
      </p:pic>
      <p:pic>
        <p:nvPicPr>
          <p:cNvPr id="5" name="Εικόνα 4"/>
          <p:cNvPicPr>
            <a:picLocks noChangeAspect="1"/>
          </p:cNvPicPr>
          <p:nvPr/>
        </p:nvPicPr>
        <p:blipFill>
          <a:blip r:embed="rId3"/>
          <a:stretch>
            <a:fillRect/>
          </a:stretch>
        </p:blipFill>
        <p:spPr>
          <a:xfrm>
            <a:off x="7538083" y="5156539"/>
            <a:ext cx="4280673" cy="1565566"/>
          </a:xfrm>
          <a:prstGeom prst="rect">
            <a:avLst/>
          </a:prstGeom>
        </p:spPr>
      </p:pic>
      <p:sp>
        <p:nvSpPr>
          <p:cNvPr id="7" name="Ορθογώνιο 6"/>
          <p:cNvSpPr/>
          <p:nvPr/>
        </p:nvSpPr>
        <p:spPr>
          <a:xfrm>
            <a:off x="733096" y="3498191"/>
            <a:ext cx="5898931" cy="2862322"/>
          </a:xfrm>
          <a:prstGeom prst="rect">
            <a:avLst/>
          </a:prstGeom>
        </p:spPr>
        <p:txBody>
          <a:bodyPr wrap="square">
            <a:spAutoFit/>
          </a:bodyPr>
          <a:lstStyle/>
          <a:p>
            <a:r>
              <a:rPr lang="el-GR" sz="2000" b="1" dirty="0" smtClean="0"/>
              <a:t>Η Φλεβική Πίεση στη Συστηματική Κυκλοφορία</a:t>
            </a:r>
          </a:p>
          <a:p>
            <a:endParaRPr lang="el-GR" sz="2000" dirty="0" smtClean="0"/>
          </a:p>
          <a:p>
            <a:pPr marL="342900" indent="-342900">
              <a:buFont typeface="Arial" panose="020B0604020202020204" pitchFamily="34" charset="0"/>
              <a:buChar char="•"/>
            </a:pPr>
            <a:r>
              <a:rPr lang="el-GR" sz="2000" dirty="0" smtClean="0"/>
              <a:t>Το αίμα φθάνει στα </a:t>
            </a:r>
            <a:r>
              <a:rPr lang="el-GR" sz="2000" dirty="0" err="1" smtClean="0"/>
              <a:t>φλεβίδια</a:t>
            </a:r>
            <a:r>
              <a:rPr lang="el-GR" sz="2000" dirty="0" smtClean="0"/>
              <a:t> και τις φλέβες με πίεση μικρότερη από 10 </a:t>
            </a:r>
            <a:r>
              <a:rPr lang="el-GR" sz="2000" dirty="0" err="1" smtClean="0"/>
              <a:t>mm</a:t>
            </a:r>
            <a:r>
              <a:rPr lang="el-GR" sz="2000" dirty="0" smtClean="0"/>
              <a:t> </a:t>
            </a:r>
            <a:r>
              <a:rPr lang="el-GR" sz="2000" dirty="0" err="1" smtClean="0"/>
              <a:t>Hg</a:t>
            </a:r>
            <a:r>
              <a:rPr lang="el-GR" sz="2000" dirty="0" smtClean="0"/>
              <a:t>. Η πίεση θα μειωθεί περαιτέρω στην κοίλη φλέβα και τον δεξιό κόλπο.</a:t>
            </a:r>
          </a:p>
          <a:p>
            <a:endParaRPr lang="el-GR" sz="2000" dirty="0" smtClean="0"/>
          </a:p>
          <a:p>
            <a:pPr marL="342900" indent="-342900">
              <a:buFont typeface="Arial" panose="020B0604020202020204" pitchFamily="34" charset="0"/>
              <a:buChar char="•"/>
            </a:pPr>
            <a:r>
              <a:rPr lang="el-GR" sz="2000" dirty="0" smtClean="0"/>
              <a:t>Οι πνευμονικές αγγειακές αντιστάσεις είναι πολύ χαμηλότερες από τις συστηματικές.</a:t>
            </a:r>
            <a:endParaRPr lang="el-GR" sz="2000" dirty="0"/>
          </a:p>
        </p:txBody>
      </p:sp>
      <p:sp>
        <p:nvSpPr>
          <p:cNvPr id="6" name="Στρογγυλεμένο ορθογώνιο 5"/>
          <p:cNvSpPr/>
          <p:nvPr/>
        </p:nvSpPr>
        <p:spPr>
          <a:xfrm>
            <a:off x="9659006" y="3489434"/>
            <a:ext cx="472965" cy="143991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9678419" y="821954"/>
            <a:ext cx="472965" cy="236267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 name="Ευθύγραμμο βέλος σύνδεσης 9"/>
          <p:cNvCxnSpPr/>
          <p:nvPr/>
        </p:nvCxnSpPr>
        <p:spPr>
          <a:xfrm flipH="1">
            <a:off x="11161986" y="3636579"/>
            <a:ext cx="10511" cy="74623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p:nvPr/>
        </p:nvCxnSpPr>
        <p:spPr>
          <a:xfrm flipV="1">
            <a:off x="11353800" y="1210512"/>
            <a:ext cx="1" cy="79188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16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1022241"/>
          </a:xfrm>
        </p:spPr>
        <p:txBody>
          <a:bodyPr>
            <a:normAutofit/>
          </a:bodyPr>
          <a:lstStyle/>
          <a:p>
            <a:r>
              <a:rPr lang="el-GR" sz="2800" dirty="0" smtClean="0"/>
              <a:t>Πιέσεις στο αγγειακό δίκτυο</a:t>
            </a:r>
            <a:endParaRPr lang="el-GR" sz="2800" dirty="0"/>
          </a:p>
        </p:txBody>
      </p:sp>
      <p:sp>
        <p:nvSpPr>
          <p:cNvPr id="3" name="Θέση περιεχομένου 2"/>
          <p:cNvSpPr>
            <a:spLocks noGrp="1"/>
          </p:cNvSpPr>
          <p:nvPr>
            <p:ph idx="1"/>
          </p:nvPr>
        </p:nvSpPr>
        <p:spPr>
          <a:xfrm>
            <a:off x="641131" y="1387366"/>
            <a:ext cx="5260426" cy="3923533"/>
          </a:xfrm>
        </p:spPr>
        <p:txBody>
          <a:bodyPr>
            <a:normAutofit/>
          </a:bodyPr>
          <a:lstStyle/>
          <a:p>
            <a:r>
              <a:rPr lang="el-GR" sz="2000" dirty="0" smtClean="0"/>
              <a:t>Αν και η </a:t>
            </a:r>
            <a:r>
              <a:rPr lang="el-GR" sz="2000" dirty="0" smtClean="0">
                <a:solidFill>
                  <a:srgbClr val="C00000"/>
                </a:solidFill>
              </a:rPr>
              <a:t>μέση πίεση </a:t>
            </a:r>
            <a:r>
              <a:rPr lang="el-GR" sz="2000" dirty="0" smtClean="0"/>
              <a:t>στις αρτηρίες είναι υψηλή και </a:t>
            </a:r>
            <a:r>
              <a:rPr lang="el-GR" sz="2000" u="sng" dirty="0" smtClean="0"/>
              <a:t>σταθερή</a:t>
            </a:r>
            <a:r>
              <a:rPr lang="el-GR" sz="2000" dirty="0" smtClean="0"/>
              <a:t>, υπάρχουν αυξομειώσεις της αρτηριακής πίεσης που συνιστούν το </a:t>
            </a:r>
            <a:r>
              <a:rPr lang="el-GR" sz="2000" b="1" dirty="0" smtClean="0"/>
              <a:t>παλμικό της στοιχείο</a:t>
            </a:r>
            <a:r>
              <a:rPr lang="el-GR" sz="2000" dirty="0" smtClean="0"/>
              <a:t>. Οι παλμοί αυτοί αντανακλούν την παλμική δραστηριότητα της καρδιάς: εξώθηση αίματος κατά τη διάρκεια της συστολής, </a:t>
            </a:r>
            <a:r>
              <a:rPr lang="el-GR" sz="2000" dirty="0" err="1" smtClean="0"/>
              <a:t>χάλαση</a:t>
            </a:r>
            <a:r>
              <a:rPr lang="el-GR" sz="2000" dirty="0" smtClean="0"/>
              <a:t> κατά τη διάρκεια της διαστολής, εξώθηση, </a:t>
            </a:r>
            <a:r>
              <a:rPr lang="el-GR" sz="2000" dirty="0" err="1" smtClean="0"/>
              <a:t>χάλαση</a:t>
            </a:r>
            <a:r>
              <a:rPr lang="el-GR" sz="2000" dirty="0" smtClean="0"/>
              <a:t> </a:t>
            </a:r>
            <a:r>
              <a:rPr lang="el-GR" sz="2000" dirty="0" err="1" smtClean="0"/>
              <a:t>κ.ο.κ.</a:t>
            </a:r>
            <a:r>
              <a:rPr lang="el-GR" sz="2000" dirty="0" smtClean="0"/>
              <a:t> </a:t>
            </a:r>
          </a:p>
          <a:p>
            <a:r>
              <a:rPr lang="el-GR" sz="2000" dirty="0" smtClean="0"/>
              <a:t>Ο κάθε παλμός στις αρτηρίες συμπίπτει με έναν καρδιακό κύκλο.</a:t>
            </a:r>
          </a:p>
        </p:txBody>
      </p:sp>
      <p:pic>
        <p:nvPicPr>
          <p:cNvPr id="4" name="Εικόνα 3"/>
          <p:cNvPicPr>
            <a:picLocks noChangeAspect="1"/>
          </p:cNvPicPr>
          <p:nvPr/>
        </p:nvPicPr>
        <p:blipFill>
          <a:blip r:embed="rId2"/>
          <a:stretch>
            <a:fillRect/>
          </a:stretch>
        </p:blipFill>
        <p:spPr>
          <a:xfrm>
            <a:off x="6295695" y="365125"/>
            <a:ext cx="5255174" cy="4621384"/>
          </a:xfrm>
          <a:prstGeom prst="rect">
            <a:avLst/>
          </a:prstGeom>
        </p:spPr>
      </p:pic>
      <p:sp>
        <p:nvSpPr>
          <p:cNvPr id="5" name="Ορθογώνιο 4"/>
          <p:cNvSpPr/>
          <p:nvPr/>
        </p:nvSpPr>
        <p:spPr>
          <a:xfrm>
            <a:off x="6274675" y="5124368"/>
            <a:ext cx="5297214" cy="584775"/>
          </a:xfrm>
          <a:prstGeom prst="rect">
            <a:avLst/>
          </a:prstGeom>
        </p:spPr>
        <p:txBody>
          <a:bodyPr wrap="square">
            <a:spAutoFit/>
          </a:bodyPr>
          <a:lstStyle/>
          <a:p>
            <a:r>
              <a:rPr lang="el-GR" sz="1600" dirty="0"/>
              <a:t>Το προφίλ της πίεσης στο αγγειακό δίκτυο. Το επίπεδο τμήμα της καμπύλης αντιπροσωπεύει τη μέση πίεση. </a:t>
            </a:r>
          </a:p>
        </p:txBody>
      </p:sp>
    </p:spTree>
    <p:extLst>
      <p:ext uri="{BB962C8B-B14F-4D97-AF65-F5344CB8AC3E}">
        <p14:creationId xmlns:p14="http://schemas.microsoft.com/office/powerpoint/2010/main" val="866611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70035" y="135158"/>
            <a:ext cx="10515600" cy="370599"/>
          </a:xfrm>
        </p:spPr>
        <p:txBody>
          <a:bodyPr>
            <a:normAutofit fontScale="90000"/>
          </a:bodyPr>
          <a:lstStyle/>
          <a:p>
            <a:r>
              <a:rPr lang="el-GR" sz="2800" dirty="0" smtClean="0"/>
              <a:t>Η Αρτηριακή Πίεση στη Συστηματική Κυκλοφορία</a:t>
            </a:r>
            <a:endParaRPr lang="el-GR" sz="2800" dirty="0"/>
          </a:p>
        </p:txBody>
      </p:sp>
      <p:sp>
        <p:nvSpPr>
          <p:cNvPr id="3" name="Θέση περιεχομένου 2"/>
          <p:cNvSpPr>
            <a:spLocks noGrp="1"/>
          </p:cNvSpPr>
          <p:nvPr>
            <p:ph idx="1"/>
          </p:nvPr>
        </p:nvSpPr>
        <p:spPr>
          <a:xfrm>
            <a:off x="344214" y="712893"/>
            <a:ext cx="10515600" cy="4351338"/>
          </a:xfrm>
        </p:spPr>
        <p:txBody>
          <a:bodyPr>
            <a:normAutofit/>
          </a:bodyPr>
          <a:lstStyle/>
          <a:p>
            <a:r>
              <a:rPr lang="el-GR" sz="2000" dirty="0" smtClean="0"/>
              <a:t>Η </a:t>
            </a:r>
            <a:r>
              <a:rPr lang="el-GR" sz="2000" b="1" dirty="0" smtClean="0"/>
              <a:t>συστολική πίεση </a:t>
            </a:r>
            <a:r>
              <a:rPr lang="el-GR" sz="2000" dirty="0" smtClean="0"/>
              <a:t>είναι η μεγαλύτερη πίεση που </a:t>
            </a:r>
            <a:r>
              <a:rPr lang="el-GR" sz="2000" dirty="0" err="1" smtClean="0"/>
              <a:t>μετράται</a:t>
            </a:r>
            <a:r>
              <a:rPr lang="el-GR" sz="2000" dirty="0" smtClean="0"/>
              <a:t> κατά τη συστολή. </a:t>
            </a:r>
          </a:p>
          <a:p>
            <a:r>
              <a:rPr lang="el-GR" sz="2000" dirty="0" smtClean="0"/>
              <a:t>Η </a:t>
            </a:r>
            <a:r>
              <a:rPr lang="el-GR" sz="2000" b="1" dirty="0" smtClean="0"/>
              <a:t>διαστολική πίεση </a:t>
            </a:r>
            <a:r>
              <a:rPr lang="el-GR" sz="2000" dirty="0" smtClean="0"/>
              <a:t>είναι η χαμηλότερη πίεση που </a:t>
            </a:r>
            <a:r>
              <a:rPr lang="el-GR" sz="2000" dirty="0" err="1" smtClean="0"/>
              <a:t>μετράται</a:t>
            </a:r>
            <a:r>
              <a:rPr lang="el-GR" sz="2000" dirty="0" smtClean="0"/>
              <a:t> κατά τη διαστολή. </a:t>
            </a:r>
          </a:p>
          <a:p>
            <a:r>
              <a:rPr lang="el-GR" sz="2000" dirty="0" smtClean="0"/>
              <a:t>Η </a:t>
            </a:r>
            <a:r>
              <a:rPr lang="el-GR" sz="2000" b="1" dirty="0" smtClean="0"/>
              <a:t>πίεση σφυγμού </a:t>
            </a:r>
            <a:r>
              <a:rPr lang="el-GR" sz="2000" dirty="0" smtClean="0"/>
              <a:t>ή διαφορική πίεση αποτελεί τη </a:t>
            </a:r>
            <a:r>
              <a:rPr lang="el-GR" sz="2000" u="sng" dirty="0" smtClean="0"/>
              <a:t>διαφορά μεταξύ της συστολικής και διαστολικής πίεσης</a:t>
            </a:r>
            <a:r>
              <a:rPr lang="el-GR" sz="2000" dirty="0" smtClean="0"/>
              <a:t>. Σε σταθερές συνθήκες το μέγεθος της πίεσης παλμού αντανακλά τον όγκο του αίματος που εξωθείται από την αριστερή κοιλία σε κάθε συστολή, δηλαδή τον </a:t>
            </a:r>
            <a:r>
              <a:rPr lang="el-GR" sz="2000" b="1" dirty="0" smtClean="0"/>
              <a:t>όγκο παλμού</a:t>
            </a:r>
            <a:r>
              <a:rPr lang="el-GR" sz="2000" dirty="0" smtClean="0"/>
              <a:t>. Η </a:t>
            </a:r>
            <a:r>
              <a:rPr lang="el-GR" sz="2000" dirty="0" smtClean="0">
                <a:solidFill>
                  <a:srgbClr val="FF0000"/>
                </a:solidFill>
              </a:rPr>
              <a:t>μέση αρτηριακή πίεση </a:t>
            </a:r>
            <a:r>
              <a:rPr lang="el-GR" sz="2000" dirty="0" smtClean="0"/>
              <a:t>αποτελεί τη μέση πίεση κατά τη διάρκεια ενός καρδιακού κύκλου και υπολογίζεται :       Μέση αρτηριακή πίεση = ΔΑΠ+1/3 Πίεσης σφυγμού (ΣΑΠ-ΔΑΠ)</a:t>
            </a:r>
          </a:p>
          <a:p>
            <a:pPr marL="0" indent="0">
              <a:buNone/>
            </a:pPr>
            <a:r>
              <a:rPr lang="el-GR" sz="1800" dirty="0" smtClean="0"/>
              <a:t>                                       </a:t>
            </a:r>
            <a:endParaRPr lang="el-GR" sz="1800" dirty="0"/>
          </a:p>
        </p:txBody>
      </p:sp>
      <p:pic>
        <p:nvPicPr>
          <p:cNvPr id="4" name="Εικόνα 3"/>
          <p:cNvPicPr>
            <a:picLocks noChangeAspect="1"/>
          </p:cNvPicPr>
          <p:nvPr/>
        </p:nvPicPr>
        <p:blipFill>
          <a:blip r:embed="rId2"/>
          <a:stretch>
            <a:fillRect/>
          </a:stretch>
        </p:blipFill>
        <p:spPr>
          <a:xfrm>
            <a:off x="6958834" y="3312340"/>
            <a:ext cx="4226801" cy="2768057"/>
          </a:xfrm>
          <a:prstGeom prst="rect">
            <a:avLst/>
          </a:prstGeom>
        </p:spPr>
      </p:pic>
      <p:sp>
        <p:nvSpPr>
          <p:cNvPr id="5" name="Ορθογώνιο 4"/>
          <p:cNvSpPr/>
          <p:nvPr/>
        </p:nvSpPr>
        <p:spPr>
          <a:xfrm>
            <a:off x="6663560" y="6080397"/>
            <a:ext cx="6096000" cy="646331"/>
          </a:xfrm>
          <a:prstGeom prst="rect">
            <a:avLst/>
          </a:prstGeom>
        </p:spPr>
        <p:txBody>
          <a:bodyPr>
            <a:spAutoFit/>
          </a:bodyPr>
          <a:lstStyle/>
          <a:p>
            <a:r>
              <a:rPr lang="el-GR" dirty="0"/>
              <a:t>Η συστηματική αρτηριακή πίεση κατά τη διάρκεια του καρδιακού κύκλου. </a:t>
            </a:r>
          </a:p>
        </p:txBody>
      </p:sp>
      <p:sp>
        <p:nvSpPr>
          <p:cNvPr id="6" name="Ορθογώνιο 5"/>
          <p:cNvSpPr/>
          <p:nvPr/>
        </p:nvSpPr>
        <p:spPr>
          <a:xfrm>
            <a:off x="9015746" y="3312340"/>
            <a:ext cx="2169889" cy="276999"/>
          </a:xfrm>
          <a:prstGeom prst="rect">
            <a:avLst/>
          </a:prstGeom>
        </p:spPr>
        <p:txBody>
          <a:bodyPr wrap="none">
            <a:spAutoFit/>
          </a:bodyPr>
          <a:lstStyle/>
          <a:p>
            <a:r>
              <a:rPr lang="el-GR" sz="1200" dirty="0" smtClean="0"/>
              <a:t>Άνοιγμα της αορτικής βαλβίδας</a:t>
            </a:r>
            <a:endParaRPr lang="el-GR" sz="1200" dirty="0"/>
          </a:p>
        </p:txBody>
      </p:sp>
      <p:sp>
        <p:nvSpPr>
          <p:cNvPr id="7" name="Κάτω βέλος 6"/>
          <p:cNvSpPr/>
          <p:nvPr/>
        </p:nvSpPr>
        <p:spPr>
          <a:xfrm>
            <a:off x="9072234" y="3515767"/>
            <a:ext cx="73572" cy="147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p:cNvSpPr/>
          <p:nvPr/>
        </p:nvSpPr>
        <p:spPr>
          <a:xfrm>
            <a:off x="10239954" y="3154401"/>
            <a:ext cx="1255600" cy="276999"/>
          </a:xfrm>
          <a:prstGeom prst="rect">
            <a:avLst/>
          </a:prstGeom>
        </p:spPr>
        <p:txBody>
          <a:bodyPr wrap="none">
            <a:spAutoFit/>
          </a:bodyPr>
          <a:lstStyle/>
          <a:p>
            <a:r>
              <a:rPr lang="el-GR" sz="1200" dirty="0" smtClean="0"/>
              <a:t>(</a:t>
            </a:r>
            <a:r>
              <a:rPr lang="el-GR" sz="1200" dirty="0" err="1" smtClean="0"/>
              <a:t>δίκροτη</a:t>
            </a:r>
            <a:r>
              <a:rPr lang="el-GR" sz="1200" dirty="0" smtClean="0"/>
              <a:t> εντομή)</a:t>
            </a:r>
            <a:endParaRPr lang="el-GR" sz="1200" dirty="0"/>
          </a:p>
        </p:txBody>
      </p:sp>
      <p:sp>
        <p:nvSpPr>
          <p:cNvPr id="9" name="Ορθογώνιο 8"/>
          <p:cNvSpPr/>
          <p:nvPr/>
        </p:nvSpPr>
        <p:spPr>
          <a:xfrm>
            <a:off x="2735567" y="2888562"/>
            <a:ext cx="7178566" cy="369332"/>
          </a:xfrm>
          <a:prstGeom prst="rect">
            <a:avLst/>
          </a:prstGeom>
        </p:spPr>
        <p:txBody>
          <a:bodyPr wrap="square">
            <a:spAutoFit/>
          </a:bodyPr>
          <a:lstStyle/>
          <a:p>
            <a:r>
              <a:rPr lang="el-GR" dirty="0"/>
              <a:t>(η διαστολή καταλαμβάνει το μεγαλύτερο μέρος του καρδιακού κύκλου)</a:t>
            </a:r>
          </a:p>
        </p:txBody>
      </p:sp>
    </p:spTree>
    <p:extLst>
      <p:ext uri="{BB962C8B-B14F-4D97-AF65-F5344CB8AC3E}">
        <p14:creationId xmlns:p14="http://schemas.microsoft.com/office/powerpoint/2010/main" val="2999962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43606" y="638394"/>
            <a:ext cx="4080642" cy="675399"/>
          </a:xfrm>
        </p:spPr>
        <p:txBody>
          <a:bodyPr>
            <a:normAutofit/>
          </a:bodyPr>
          <a:lstStyle/>
          <a:p>
            <a:r>
              <a:rPr lang="el-GR" sz="3600" dirty="0" smtClean="0"/>
              <a:t>Αρτηριακή πίεση</a:t>
            </a:r>
            <a:endParaRPr lang="el-GR" sz="3600" dirty="0"/>
          </a:p>
        </p:txBody>
      </p:sp>
      <p:sp>
        <p:nvSpPr>
          <p:cNvPr id="3" name="Θέση περιεχομένου 2"/>
          <p:cNvSpPr>
            <a:spLocks noGrp="1"/>
          </p:cNvSpPr>
          <p:nvPr>
            <p:ph idx="1"/>
          </p:nvPr>
        </p:nvSpPr>
        <p:spPr>
          <a:xfrm>
            <a:off x="112986" y="1762564"/>
            <a:ext cx="5888420" cy="4312416"/>
          </a:xfrm>
        </p:spPr>
        <p:txBody>
          <a:bodyPr>
            <a:normAutofit fontScale="70000" lnSpcReduction="20000"/>
          </a:bodyPr>
          <a:lstStyle/>
          <a:p>
            <a:r>
              <a:rPr lang="el-GR" sz="2900" dirty="0"/>
              <a:t>Η</a:t>
            </a:r>
            <a:r>
              <a:rPr lang="el-GR" sz="2900" dirty="0" smtClean="0"/>
              <a:t> </a:t>
            </a:r>
            <a:r>
              <a:rPr lang="el-GR" sz="2900" dirty="0"/>
              <a:t>πίεση που ασκεί το αίμα στα τοιχώματα των αγγείων μειώνεται, καθώς το αίμα κινείται από τις αρτηρίες προς τα </a:t>
            </a:r>
            <a:r>
              <a:rPr lang="el-GR" sz="2900" dirty="0" err="1"/>
              <a:t>αρτηρίδια</a:t>
            </a:r>
            <a:r>
              <a:rPr lang="el-GR" sz="2900" dirty="0"/>
              <a:t> και τα τριχοειδή. </a:t>
            </a:r>
            <a:endParaRPr lang="el-GR" sz="2900" dirty="0" smtClean="0"/>
          </a:p>
          <a:p>
            <a:r>
              <a:rPr lang="el-GR" sz="2900" dirty="0" smtClean="0"/>
              <a:t>Στην </a:t>
            </a:r>
            <a:r>
              <a:rPr lang="el-GR" sz="2900" dirty="0"/>
              <a:t>περιοχή των φλεβών ελαχιστοποιείται</a:t>
            </a:r>
            <a:r>
              <a:rPr lang="el-GR" sz="2900" dirty="0" smtClean="0"/>
              <a:t>.</a:t>
            </a:r>
          </a:p>
          <a:p>
            <a:r>
              <a:rPr lang="el-GR" sz="2900" dirty="0" smtClean="0"/>
              <a:t> </a:t>
            </a:r>
            <a:r>
              <a:rPr lang="el-GR" sz="2900" dirty="0"/>
              <a:t>Η πτώση αυτή της πίεσης, οφείλεται στην τριβή μεταξύ αίματος και τοιχωμάτων των αγγείων. </a:t>
            </a:r>
            <a:endParaRPr lang="el-GR" sz="2900" dirty="0" smtClean="0"/>
          </a:p>
          <a:p>
            <a:r>
              <a:rPr lang="el-GR" sz="2900" dirty="0" smtClean="0"/>
              <a:t>Η </a:t>
            </a:r>
            <a:r>
              <a:rPr lang="el-GR" sz="2900" dirty="0"/>
              <a:t>πίεση του αίματος είναι υπεύθυνη για την ταχύτητα ροής του αρτηριακού αίματος. </a:t>
            </a:r>
            <a:endParaRPr lang="el-GR" sz="2900" dirty="0" smtClean="0"/>
          </a:p>
          <a:p>
            <a:pPr>
              <a:buFont typeface="Wingdings" panose="05000000000000000000" pitchFamily="2" charset="2"/>
              <a:buChar char="Ø"/>
            </a:pPr>
            <a:r>
              <a:rPr lang="el-GR" sz="2900" dirty="0" smtClean="0"/>
              <a:t>Η </a:t>
            </a:r>
            <a:r>
              <a:rPr lang="el-GR" sz="2900" dirty="0"/>
              <a:t>ταχύτητα αυτή </a:t>
            </a:r>
            <a:r>
              <a:rPr lang="el-GR" sz="2900" u="sng" dirty="0"/>
              <a:t>ελαχιστοποιείται στην περιοχή των τριχοειδών</a:t>
            </a:r>
            <a:r>
              <a:rPr lang="el-GR" sz="2900" dirty="0"/>
              <a:t>, και διευκολύνεται έτσι η </a:t>
            </a:r>
            <a:r>
              <a:rPr lang="el-GR" sz="2900" u="sng" dirty="0"/>
              <a:t>ανταλλαγή </a:t>
            </a:r>
            <a:r>
              <a:rPr lang="el-GR" sz="2900" dirty="0"/>
              <a:t>ουσιών μεταξύ τριχοειδών και των κυττάρων των </a:t>
            </a:r>
            <a:r>
              <a:rPr lang="el-GR" sz="2900" dirty="0" smtClean="0"/>
              <a:t>ιστών. </a:t>
            </a:r>
          </a:p>
          <a:p>
            <a:r>
              <a:rPr lang="el-GR" sz="2900" dirty="0" smtClean="0"/>
              <a:t>Στη </a:t>
            </a:r>
            <a:r>
              <a:rPr lang="el-GR" sz="2900" dirty="0"/>
              <a:t>συνέχεια η κίνηση του φλεβικού αίματος επιτυγχάνεται με τη συστολή των σκελετικών </a:t>
            </a:r>
            <a:r>
              <a:rPr lang="el-GR" sz="2900" dirty="0" smtClean="0"/>
              <a:t>μυών.</a:t>
            </a:r>
            <a:endParaRPr lang="el-GR" sz="2900" dirty="0"/>
          </a:p>
          <a:p>
            <a:endParaRPr lang="el-GR" dirty="0"/>
          </a:p>
        </p:txBody>
      </p:sp>
      <p:pic>
        <p:nvPicPr>
          <p:cNvPr id="4" name="Picture 6">
            <a:extLst>
              <a:ext uri="{FF2B5EF4-FFF2-40B4-BE49-F238E27FC236}">
                <a16:creationId xmlns:a16="http://schemas.microsoft.com/office/drawing/2014/main" id="{50C8769E-0398-C977-0759-274A291F4090}"/>
              </a:ext>
            </a:extLst>
          </p:cNvPr>
          <p:cNvPicPr>
            <a:picLocks noChangeAspect="1"/>
          </p:cNvPicPr>
          <p:nvPr/>
        </p:nvPicPr>
        <p:blipFill>
          <a:blip r:embed="rId2"/>
          <a:stretch>
            <a:fillRect/>
          </a:stretch>
        </p:blipFill>
        <p:spPr>
          <a:xfrm>
            <a:off x="6096000" y="365125"/>
            <a:ext cx="2429572" cy="3823139"/>
          </a:xfrm>
          <a:prstGeom prst="rect">
            <a:avLst/>
          </a:prstGeom>
        </p:spPr>
      </p:pic>
      <p:pic>
        <p:nvPicPr>
          <p:cNvPr id="5" name="Picture 5">
            <a:extLst>
              <a:ext uri="{FF2B5EF4-FFF2-40B4-BE49-F238E27FC236}">
                <a16:creationId xmlns:a16="http://schemas.microsoft.com/office/drawing/2014/main" id="{C5BE7B52-9274-5502-1CD9-31E3FFC9FBBB}"/>
              </a:ext>
            </a:extLst>
          </p:cNvPr>
          <p:cNvPicPr>
            <a:picLocks noChangeAspect="1"/>
          </p:cNvPicPr>
          <p:nvPr/>
        </p:nvPicPr>
        <p:blipFill>
          <a:blip r:embed="rId3"/>
          <a:stretch>
            <a:fillRect/>
          </a:stretch>
        </p:blipFill>
        <p:spPr>
          <a:xfrm>
            <a:off x="9060693" y="3677033"/>
            <a:ext cx="2809716" cy="2947718"/>
          </a:xfrm>
          <a:prstGeom prst="rect">
            <a:avLst/>
          </a:prstGeom>
        </p:spPr>
      </p:pic>
    </p:spTree>
    <p:extLst>
      <p:ext uri="{BB962C8B-B14F-4D97-AF65-F5344CB8AC3E}">
        <p14:creationId xmlns:p14="http://schemas.microsoft.com/office/powerpoint/2010/main" val="3733984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727695"/>
          </a:xfrm>
        </p:spPr>
        <p:txBody>
          <a:bodyPr>
            <a:normAutofit/>
          </a:bodyPr>
          <a:lstStyle/>
          <a:p>
            <a:r>
              <a:rPr lang="el-GR" sz="3600" b="1" dirty="0" smtClean="0"/>
              <a:t>Αρτηριακή πίεση</a:t>
            </a:r>
            <a:endParaRPr lang="el-GR" sz="3600" b="1" dirty="0"/>
          </a:p>
        </p:txBody>
      </p:sp>
      <p:sp>
        <p:nvSpPr>
          <p:cNvPr id="3" name="Θέση περιεχομένου 2"/>
          <p:cNvSpPr>
            <a:spLocks noGrp="1"/>
          </p:cNvSpPr>
          <p:nvPr>
            <p:ph idx="1"/>
          </p:nvPr>
        </p:nvSpPr>
        <p:spPr>
          <a:xfrm>
            <a:off x="838200" y="1293541"/>
            <a:ext cx="10515600" cy="5229922"/>
          </a:xfrm>
        </p:spPr>
        <p:txBody>
          <a:bodyPr>
            <a:normAutofit fontScale="85000" lnSpcReduction="10000"/>
          </a:bodyPr>
          <a:lstStyle/>
          <a:p>
            <a:r>
              <a:rPr lang="el-GR" sz="2000" dirty="0" smtClean="0"/>
              <a:t>Αρτηριακή πίεση είναι η πίεση που ασκεί το αίμα στο τοίχωμα των αρτηριών καθώς ρέει μέσα σε αυτές. </a:t>
            </a:r>
          </a:p>
          <a:p>
            <a:r>
              <a:rPr lang="el-GR" sz="2000" dirty="0" smtClean="0"/>
              <a:t>Η αρτηριακή πίεση εξαρτάται από την ροή του αίματος και από την αντίσταση που προβάλουν των αγγείων (</a:t>
            </a:r>
            <a:r>
              <a:rPr lang="el-GR" sz="2000" dirty="0" err="1" smtClean="0"/>
              <a:t>μεταφόρτιο</a:t>
            </a:r>
            <a:r>
              <a:rPr lang="el-GR" sz="2000" dirty="0" smtClean="0"/>
              <a:t>)</a:t>
            </a:r>
          </a:p>
          <a:p>
            <a:r>
              <a:rPr lang="el-GR" sz="2000" b="1" dirty="0" smtClean="0"/>
              <a:t>Μέτρηση ΑΠ </a:t>
            </a:r>
            <a:r>
              <a:rPr lang="el-GR" sz="2000" dirty="0" smtClean="0"/>
              <a:t>: σε καθιστή θέση  10 λ ξεκούρασης, όχι μετά φαγητό ή τσιγάρο, με ακουμπισμένο χαλαρά το αριστερό χέρι σε ένα τραπέζι στο ύψος της καρδιάς. Δεν πρέπει να φοράμε στενά ρούχα στο χέρι που μετράμε την πίεση, ενώ η πλάτη μας παραμένει στηριγμένη σε όλη τη διάρκεια της μέτρησης. Η περιχειρίδα τοποθετείτε γύρω από τον βραχίονα 3 </a:t>
            </a:r>
            <a:r>
              <a:rPr lang="en-US" sz="2000" dirty="0" smtClean="0"/>
              <a:t>cm</a:t>
            </a:r>
            <a:r>
              <a:rPr lang="el-GR" sz="2000" dirty="0" smtClean="0"/>
              <a:t> πάνω από τον αγκώνα. Το </a:t>
            </a:r>
            <a:r>
              <a:rPr lang="el-GR" sz="2000" u="sng" dirty="0" smtClean="0"/>
              <a:t>μέγεθος του αεροθαλάμου </a:t>
            </a:r>
            <a:r>
              <a:rPr lang="el-GR" sz="2000" dirty="0"/>
              <a:t> </a:t>
            </a:r>
            <a:r>
              <a:rPr lang="el-GR" sz="2000" dirty="0" smtClean="0"/>
              <a:t>είναι σημαντικό ρόλο να καλύπτει τουλάχιστον το 40% του βραχίονα μας.</a:t>
            </a:r>
          </a:p>
          <a:p>
            <a:r>
              <a:rPr lang="el-GR" sz="2000" dirty="0" smtClean="0"/>
              <a:t>Το ύψος της στήλης υδραργύρου ή η θέση της βελόνας όπου θα ακούσουμε το πρώτο ήχο (αν χρησιμοποιούμε κλασσικό πιεσόμετρο με ακουστικό) αντιστοιχεί στη συστολική πίεση ενώ το σημείο όπου οι ήχοι θα εξαφανιστούν τελείως αντιστοιχεί στη διαστολική πίεση.</a:t>
            </a:r>
          </a:p>
          <a:p>
            <a:r>
              <a:rPr lang="el-GR" sz="2000" dirty="0" smtClean="0"/>
              <a:t>Η μέτρηση της αρτηριακής πίεσης θα πρέπει να επαναλαμβάνεται μετά από μεσοδιάστημα 3 λεπτών και να υπολογίζεται ο μέσος όρος των δύο μετρήσεων, εκτός αν παρατηρηθεί σημαντική απόκλιση, οπότε θα χρειαστεί και τρίτη μέτρηση.</a:t>
            </a:r>
          </a:p>
          <a:p>
            <a:r>
              <a:rPr lang="el-GR" sz="2000" dirty="0" smtClean="0"/>
              <a:t>Οι ήχοι που ακούμε με το ακουστικό του πιεσόμετρου λέγονται ήχοι “</a:t>
            </a:r>
            <a:r>
              <a:rPr lang="el-GR" sz="2000" dirty="0" err="1" smtClean="0"/>
              <a:t>Korotkoff</a:t>
            </a:r>
            <a:r>
              <a:rPr lang="el-GR" sz="2000" dirty="0" smtClean="0"/>
              <a:t>”. Το όνομα τους το πήραν από τον Ρώσο ιατρό </a:t>
            </a:r>
            <a:r>
              <a:rPr lang="el-GR" sz="2000" dirty="0" err="1" smtClean="0"/>
              <a:t>Νικολάϊ</a:t>
            </a:r>
            <a:r>
              <a:rPr lang="el-GR" sz="2000" dirty="0" smtClean="0"/>
              <a:t> </a:t>
            </a:r>
            <a:r>
              <a:rPr lang="el-GR" sz="2000" dirty="0" err="1" smtClean="0"/>
              <a:t>Κορότκοφ</a:t>
            </a:r>
            <a:r>
              <a:rPr lang="el-GR" sz="2000" dirty="0" smtClean="0"/>
              <a:t>, ο οποίος τους περιέγραψε το 1905 όταν εργαζόταν στην Ιατρική Ακαδημία της Αγίας Πετρούπολης.</a:t>
            </a:r>
          </a:p>
          <a:p>
            <a:r>
              <a:rPr lang="el-GR" sz="2000" b="1" dirty="0" smtClean="0"/>
              <a:t>24ωρη καταγραφή ΑΠ ή </a:t>
            </a:r>
            <a:r>
              <a:rPr lang="el-GR" sz="2000" b="1" dirty="0" err="1" smtClean="0"/>
              <a:t>Holter</a:t>
            </a:r>
            <a:r>
              <a:rPr lang="el-GR" sz="2000" b="1" dirty="0" smtClean="0"/>
              <a:t> αρτηριακής πίεσης </a:t>
            </a:r>
            <a:r>
              <a:rPr lang="el-GR" sz="2000" dirty="0" smtClean="0"/>
              <a:t>: να μικρό μηχάνημα που το κρεμάμε στο ώμο μας και συνδέεται με ένα πιεσόμετρο που φοράμε στο χέρι μας συνέχεια για ένα 24ωρο, βοηθά να καταγράψουμε τις τιμές της πίεσης μας </a:t>
            </a:r>
            <a:r>
              <a:rPr lang="el-GR" sz="2000" dirty="0" err="1" smtClean="0"/>
              <a:t>καθ</a:t>
            </a:r>
            <a:r>
              <a:rPr lang="el-GR" sz="2000" dirty="0" smtClean="0"/>
              <a:t> όλη τη διάρκεια της μέρας και της νύχτας και να γνωρίσουμε ακριβώς τις διακυμάνσεις της. </a:t>
            </a:r>
          </a:p>
        </p:txBody>
      </p:sp>
    </p:spTree>
    <p:extLst>
      <p:ext uri="{BB962C8B-B14F-4D97-AF65-F5344CB8AC3E}">
        <p14:creationId xmlns:p14="http://schemas.microsoft.com/office/powerpoint/2010/main" val="135468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30695" y="626548"/>
            <a:ext cx="3744951" cy="939494"/>
          </a:xfrm>
        </p:spPr>
        <p:txBody>
          <a:bodyPr>
            <a:normAutofit/>
          </a:bodyPr>
          <a:lstStyle/>
          <a:p>
            <a:r>
              <a:rPr lang="el-GR" sz="3600" dirty="0" smtClean="0"/>
              <a:t>Μέτρηση της ΑΠ</a:t>
            </a:r>
            <a:endParaRPr lang="el-GR" sz="3600" dirty="0"/>
          </a:p>
        </p:txBody>
      </p:sp>
      <p:pic>
        <p:nvPicPr>
          <p:cNvPr id="5" name="Εικόνα 4"/>
          <p:cNvPicPr>
            <a:picLocks noChangeAspect="1"/>
          </p:cNvPicPr>
          <p:nvPr/>
        </p:nvPicPr>
        <p:blipFill>
          <a:blip r:embed="rId2"/>
          <a:stretch>
            <a:fillRect/>
          </a:stretch>
        </p:blipFill>
        <p:spPr>
          <a:xfrm>
            <a:off x="6422333" y="197221"/>
            <a:ext cx="5444806" cy="2982999"/>
          </a:xfrm>
          <a:prstGeom prst="rect">
            <a:avLst/>
          </a:prstGeom>
        </p:spPr>
      </p:pic>
      <p:pic>
        <p:nvPicPr>
          <p:cNvPr id="7" name="Θέση περιεχομένου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364" y="2351503"/>
            <a:ext cx="5661484" cy="2642026"/>
          </a:xfrm>
          <a:prstGeom prst="rect">
            <a:avLst/>
          </a:prstGeom>
        </p:spPr>
      </p:pic>
      <p:pic>
        <p:nvPicPr>
          <p:cNvPr id="6" name="Picture 5">
            <a:extLst>
              <a:ext uri="{FF2B5EF4-FFF2-40B4-BE49-F238E27FC236}">
                <a16:creationId xmlns:a16="http://schemas.microsoft.com/office/drawing/2014/main" id="{181609AE-39B6-1547-C9C8-90F28B362D4E}"/>
              </a:ext>
            </a:extLst>
          </p:cNvPr>
          <p:cNvPicPr>
            <a:picLocks noChangeAspect="1"/>
          </p:cNvPicPr>
          <p:nvPr/>
        </p:nvPicPr>
        <p:blipFill>
          <a:blip r:embed="rId4"/>
          <a:stretch>
            <a:fillRect/>
          </a:stretch>
        </p:blipFill>
        <p:spPr>
          <a:xfrm>
            <a:off x="8061434" y="3350757"/>
            <a:ext cx="3310759" cy="3473172"/>
          </a:xfrm>
          <a:prstGeom prst="rect">
            <a:avLst/>
          </a:prstGeom>
        </p:spPr>
      </p:pic>
    </p:spTree>
    <p:extLst>
      <p:ext uri="{BB962C8B-B14F-4D97-AF65-F5344CB8AC3E}">
        <p14:creationId xmlns:p14="http://schemas.microsoft.com/office/powerpoint/2010/main" val="2793468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836174"/>
          </a:xfrm>
        </p:spPr>
        <p:txBody>
          <a:bodyPr>
            <a:normAutofit/>
          </a:bodyPr>
          <a:lstStyle/>
          <a:p>
            <a:r>
              <a:rPr lang="el-GR" sz="3200" dirty="0"/>
              <a:t>Ο ρυθμός του καρδιακού παλμού </a:t>
            </a:r>
            <a:r>
              <a:rPr lang="el-GR" sz="3200" dirty="0" smtClean="0"/>
              <a:t>-  ψηλάφηση</a:t>
            </a:r>
            <a:endParaRPr lang="el-GR" sz="3200" dirty="0"/>
          </a:p>
        </p:txBody>
      </p:sp>
      <p:sp>
        <p:nvSpPr>
          <p:cNvPr id="3" name="Θέση περιεχομένου 2"/>
          <p:cNvSpPr>
            <a:spLocks noGrp="1"/>
          </p:cNvSpPr>
          <p:nvPr>
            <p:ph idx="1"/>
          </p:nvPr>
        </p:nvSpPr>
        <p:spPr/>
        <p:txBody>
          <a:bodyPr>
            <a:normAutofit fontScale="92500" lnSpcReduction="10000"/>
          </a:bodyPr>
          <a:lstStyle/>
          <a:p>
            <a:r>
              <a:rPr lang="el-GR" sz="2000" dirty="0" smtClean="0"/>
              <a:t>Ένας ενήλικας έχει από 60-80 </a:t>
            </a:r>
            <a:r>
              <a:rPr lang="el-GR" sz="2000" dirty="0" err="1" smtClean="0"/>
              <a:t>σφ</a:t>
            </a:r>
            <a:r>
              <a:rPr lang="el-GR" sz="2000" dirty="0" smtClean="0"/>
              <a:t>/λ </a:t>
            </a:r>
          </a:p>
          <a:p>
            <a:endParaRPr lang="el-GR" sz="2000" dirty="0" smtClean="0"/>
          </a:p>
          <a:p>
            <a:endParaRPr lang="el-GR" sz="2000" dirty="0"/>
          </a:p>
          <a:p>
            <a:endParaRPr lang="el-GR" sz="2000" dirty="0" smtClean="0"/>
          </a:p>
          <a:p>
            <a:endParaRPr lang="el-GR" sz="2000" dirty="0"/>
          </a:p>
          <a:p>
            <a:endParaRPr lang="el-GR" sz="2000" dirty="0" smtClean="0"/>
          </a:p>
          <a:p>
            <a:endParaRPr lang="el-GR" sz="2000" dirty="0"/>
          </a:p>
          <a:p>
            <a:endParaRPr lang="el-GR" sz="2000" dirty="0" smtClean="0"/>
          </a:p>
          <a:p>
            <a:pPr>
              <a:buFont typeface="Wingdings" panose="05000000000000000000" pitchFamily="2" charset="2"/>
              <a:buChar char="Ø"/>
            </a:pPr>
            <a:r>
              <a:rPr lang="el-GR" sz="2000" dirty="0" smtClean="0"/>
              <a:t>Ψηλάφηση σφυγμού : </a:t>
            </a:r>
          </a:p>
          <a:p>
            <a:r>
              <a:rPr lang="el-GR" sz="2000" dirty="0" smtClean="0"/>
              <a:t>απαλά στην καρωτίδα αρτηρία</a:t>
            </a:r>
          </a:p>
          <a:p>
            <a:r>
              <a:rPr lang="el-GR" sz="2000" dirty="0"/>
              <a:t>σ</a:t>
            </a:r>
            <a:r>
              <a:rPr lang="el-GR" sz="2000" dirty="0" smtClean="0"/>
              <a:t>την </a:t>
            </a:r>
            <a:r>
              <a:rPr lang="el-GR" sz="2000" dirty="0" err="1" smtClean="0"/>
              <a:t>κερκιδική</a:t>
            </a:r>
            <a:r>
              <a:rPr lang="el-GR" sz="2000" dirty="0" smtClean="0"/>
              <a:t> αρτηρία</a:t>
            </a:r>
          </a:p>
          <a:p>
            <a:r>
              <a:rPr lang="el-GR" sz="2000" dirty="0"/>
              <a:t>ψ</a:t>
            </a:r>
            <a:r>
              <a:rPr lang="el-GR" sz="2000" dirty="0" smtClean="0"/>
              <a:t>ηλάφηση πάντα με δύο δάκτυλα </a:t>
            </a:r>
            <a:endParaRPr lang="el-GR" sz="2000" dirty="0"/>
          </a:p>
        </p:txBody>
      </p:sp>
      <p:pic>
        <p:nvPicPr>
          <p:cNvPr id="5" name="Εικόνα 4"/>
          <p:cNvPicPr>
            <a:picLocks noChangeAspect="1"/>
          </p:cNvPicPr>
          <p:nvPr/>
        </p:nvPicPr>
        <p:blipFill>
          <a:blip r:embed="rId2"/>
          <a:stretch>
            <a:fillRect/>
          </a:stretch>
        </p:blipFill>
        <p:spPr>
          <a:xfrm>
            <a:off x="838200" y="2408182"/>
            <a:ext cx="6115050" cy="2057400"/>
          </a:xfrm>
          <a:prstGeom prst="rect">
            <a:avLst/>
          </a:prstGeom>
        </p:spPr>
      </p:pic>
      <p:pic>
        <p:nvPicPr>
          <p:cNvPr id="6" name="Picture 4">
            <a:extLst>
              <a:ext uri="{FF2B5EF4-FFF2-40B4-BE49-F238E27FC236}">
                <a16:creationId xmlns:a16="http://schemas.microsoft.com/office/drawing/2014/main" id="{28ADD27F-D5CC-3D13-160E-E0373BD3562B}"/>
              </a:ext>
            </a:extLst>
          </p:cNvPr>
          <p:cNvPicPr>
            <a:picLocks noChangeAspect="1"/>
          </p:cNvPicPr>
          <p:nvPr/>
        </p:nvPicPr>
        <p:blipFill rotWithShape="1">
          <a:blip r:embed="rId3"/>
          <a:srcRect r="61916"/>
          <a:stretch/>
        </p:blipFill>
        <p:spPr>
          <a:xfrm>
            <a:off x="8597462" y="1326083"/>
            <a:ext cx="2693276" cy="4850880"/>
          </a:xfrm>
          <a:prstGeom prst="rect">
            <a:avLst/>
          </a:prstGeom>
        </p:spPr>
      </p:pic>
    </p:spTree>
    <p:extLst>
      <p:ext uri="{BB962C8B-B14F-4D97-AF65-F5344CB8AC3E}">
        <p14:creationId xmlns:p14="http://schemas.microsoft.com/office/powerpoint/2010/main" val="3499038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034416" y="2755516"/>
            <a:ext cx="5210175" cy="3743325"/>
          </a:xfrm>
          <a:prstGeom prst="rect">
            <a:avLst/>
          </a:prstGeom>
        </p:spPr>
      </p:pic>
      <p:pic>
        <p:nvPicPr>
          <p:cNvPr id="3" name="Εικόνα 2"/>
          <p:cNvPicPr>
            <a:picLocks noChangeAspect="1"/>
          </p:cNvPicPr>
          <p:nvPr/>
        </p:nvPicPr>
        <p:blipFill>
          <a:blip r:embed="rId3"/>
          <a:stretch>
            <a:fillRect/>
          </a:stretch>
        </p:blipFill>
        <p:spPr>
          <a:xfrm>
            <a:off x="651477" y="643101"/>
            <a:ext cx="4772025" cy="3238500"/>
          </a:xfrm>
          <a:prstGeom prst="rect">
            <a:avLst/>
          </a:prstGeom>
        </p:spPr>
      </p:pic>
    </p:spTree>
    <p:extLst>
      <p:ext uri="{BB962C8B-B14F-4D97-AF65-F5344CB8AC3E}">
        <p14:creationId xmlns:p14="http://schemas.microsoft.com/office/powerpoint/2010/main" val="1503393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67028" y="328449"/>
            <a:ext cx="5282257" cy="3224048"/>
          </a:xfrm>
          <a:prstGeom prst="rect">
            <a:avLst/>
          </a:prstGeom>
        </p:spPr>
      </p:pic>
      <p:pic>
        <p:nvPicPr>
          <p:cNvPr id="3" name="Εικόνα 2"/>
          <p:cNvPicPr>
            <a:picLocks noChangeAspect="1"/>
          </p:cNvPicPr>
          <p:nvPr/>
        </p:nvPicPr>
        <p:blipFill>
          <a:blip r:embed="rId3"/>
          <a:stretch>
            <a:fillRect/>
          </a:stretch>
        </p:blipFill>
        <p:spPr>
          <a:xfrm>
            <a:off x="6106157" y="120869"/>
            <a:ext cx="5517230" cy="3431628"/>
          </a:xfrm>
          <a:prstGeom prst="rect">
            <a:avLst/>
          </a:prstGeom>
        </p:spPr>
      </p:pic>
      <p:pic>
        <p:nvPicPr>
          <p:cNvPr id="5" name="Εικόνα 4"/>
          <p:cNvPicPr>
            <a:picLocks noChangeAspect="1"/>
          </p:cNvPicPr>
          <p:nvPr/>
        </p:nvPicPr>
        <p:blipFill>
          <a:blip r:embed="rId4"/>
          <a:stretch>
            <a:fillRect/>
          </a:stretch>
        </p:blipFill>
        <p:spPr>
          <a:xfrm>
            <a:off x="6669642" y="3668110"/>
            <a:ext cx="4846740" cy="2625943"/>
          </a:xfrm>
          <a:prstGeom prst="rect">
            <a:avLst/>
          </a:prstGeom>
        </p:spPr>
      </p:pic>
      <p:pic>
        <p:nvPicPr>
          <p:cNvPr id="6" name="Εικόνα 5"/>
          <p:cNvPicPr>
            <a:picLocks noChangeAspect="1"/>
          </p:cNvPicPr>
          <p:nvPr/>
        </p:nvPicPr>
        <p:blipFill>
          <a:blip r:embed="rId5"/>
          <a:stretch>
            <a:fillRect/>
          </a:stretch>
        </p:blipFill>
        <p:spPr>
          <a:xfrm>
            <a:off x="1515623" y="4439635"/>
            <a:ext cx="2958749" cy="1572282"/>
          </a:xfrm>
          <a:prstGeom prst="rect">
            <a:avLst/>
          </a:prstGeom>
        </p:spPr>
      </p:pic>
    </p:spTree>
    <p:extLst>
      <p:ext uri="{BB962C8B-B14F-4D97-AF65-F5344CB8AC3E}">
        <p14:creationId xmlns:p14="http://schemas.microsoft.com/office/powerpoint/2010/main" val="199032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2F4FA-F5D1-42F1-4804-F011F94C9441}"/>
              </a:ext>
            </a:extLst>
          </p:cNvPr>
          <p:cNvPicPr>
            <a:picLocks noChangeAspect="1"/>
          </p:cNvPicPr>
          <p:nvPr/>
        </p:nvPicPr>
        <p:blipFill>
          <a:blip r:embed="rId2"/>
          <a:stretch>
            <a:fillRect/>
          </a:stretch>
        </p:blipFill>
        <p:spPr>
          <a:xfrm>
            <a:off x="2338387" y="542925"/>
            <a:ext cx="7515225" cy="5772150"/>
          </a:xfrm>
          <a:prstGeom prst="rect">
            <a:avLst/>
          </a:prstGeom>
        </p:spPr>
      </p:pic>
    </p:spTree>
    <p:extLst>
      <p:ext uri="{BB962C8B-B14F-4D97-AF65-F5344CB8AC3E}">
        <p14:creationId xmlns:p14="http://schemas.microsoft.com/office/powerpoint/2010/main" val="4010989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5249" y="2324432"/>
            <a:ext cx="5887843" cy="4257714"/>
          </a:xfrm>
          <a:prstGeom prst="rect">
            <a:avLst/>
          </a:prstGeom>
        </p:spPr>
      </p:pic>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03" y="114824"/>
            <a:ext cx="3628980" cy="3751535"/>
          </a:xfrm>
          <a:prstGeom prst="rect">
            <a:avLst/>
          </a:prstGeom>
        </p:spPr>
      </p:pic>
      <p:pic>
        <p:nvPicPr>
          <p:cNvPr id="9" name="Θέση περιεχομένου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3376" y="251644"/>
            <a:ext cx="3372323" cy="2072788"/>
          </a:xfrm>
          <a:prstGeom prst="rect">
            <a:avLst/>
          </a:prstGeom>
        </p:spPr>
      </p:pic>
      <p:sp>
        <p:nvSpPr>
          <p:cNvPr id="10" name="Ορθογώνιο 9"/>
          <p:cNvSpPr/>
          <p:nvPr/>
        </p:nvSpPr>
        <p:spPr>
          <a:xfrm>
            <a:off x="6666323" y="5664149"/>
            <a:ext cx="1492460" cy="276999"/>
          </a:xfrm>
          <a:prstGeom prst="rect">
            <a:avLst/>
          </a:prstGeom>
        </p:spPr>
        <p:txBody>
          <a:bodyPr wrap="none">
            <a:spAutoFit/>
          </a:bodyPr>
          <a:lstStyle/>
          <a:p>
            <a:r>
              <a:rPr lang="el-GR" sz="1200" dirty="0" smtClean="0"/>
              <a:t>Απορρόφηση ιόντων</a:t>
            </a:r>
            <a:endParaRPr lang="el-GR" sz="1200" dirty="0"/>
          </a:p>
        </p:txBody>
      </p:sp>
      <p:sp>
        <p:nvSpPr>
          <p:cNvPr id="11" name="Ορθογώνιο 10"/>
          <p:cNvSpPr/>
          <p:nvPr/>
        </p:nvSpPr>
        <p:spPr>
          <a:xfrm>
            <a:off x="5917808" y="3866359"/>
            <a:ext cx="2645596" cy="276999"/>
          </a:xfrm>
          <a:prstGeom prst="rect">
            <a:avLst/>
          </a:prstGeom>
        </p:spPr>
        <p:txBody>
          <a:bodyPr wrap="none">
            <a:spAutoFit/>
          </a:bodyPr>
          <a:lstStyle/>
          <a:p>
            <a:r>
              <a:rPr lang="el-GR" sz="1200" dirty="0" smtClean="0"/>
              <a:t>εγγύς σπειροειδές τμήμα του </a:t>
            </a:r>
            <a:r>
              <a:rPr lang="el-GR" sz="1200" dirty="0" err="1" smtClean="0"/>
              <a:t>νεφρώνα</a:t>
            </a:r>
            <a:endParaRPr lang="el-GR" sz="1200" dirty="0"/>
          </a:p>
        </p:txBody>
      </p:sp>
      <p:sp>
        <p:nvSpPr>
          <p:cNvPr id="12" name="Στρογγυλεμένο ορθογώνιο 11"/>
          <p:cNvSpPr/>
          <p:nvPr/>
        </p:nvSpPr>
        <p:spPr>
          <a:xfrm>
            <a:off x="5798634" y="2429052"/>
            <a:ext cx="1248937" cy="38105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p:cNvSpPr/>
          <p:nvPr/>
        </p:nvSpPr>
        <p:spPr>
          <a:xfrm>
            <a:off x="8158783" y="6167081"/>
            <a:ext cx="1379801" cy="276999"/>
          </a:xfrm>
          <a:prstGeom prst="rect">
            <a:avLst/>
          </a:prstGeom>
        </p:spPr>
        <p:txBody>
          <a:bodyPr wrap="none">
            <a:spAutoFit/>
          </a:bodyPr>
          <a:lstStyle/>
          <a:p>
            <a:r>
              <a:rPr lang="el-GR" sz="1200" dirty="0" smtClean="0"/>
              <a:t>Αγκύλη του </a:t>
            </a:r>
            <a:r>
              <a:rPr lang="en-US" sz="1200" dirty="0" smtClean="0"/>
              <a:t>Henle </a:t>
            </a:r>
            <a:endParaRPr lang="el-GR" sz="1200" dirty="0"/>
          </a:p>
        </p:txBody>
      </p:sp>
      <p:sp>
        <p:nvSpPr>
          <p:cNvPr id="14" name="Στρογγυλεμένο ορθογώνιο 13"/>
          <p:cNvSpPr/>
          <p:nvPr/>
        </p:nvSpPr>
        <p:spPr>
          <a:xfrm>
            <a:off x="6666324" y="5360655"/>
            <a:ext cx="1492460" cy="58049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14"/>
          <p:cNvSpPr/>
          <p:nvPr/>
        </p:nvSpPr>
        <p:spPr>
          <a:xfrm>
            <a:off x="9649522" y="4591719"/>
            <a:ext cx="1836234" cy="276999"/>
          </a:xfrm>
          <a:prstGeom prst="rect">
            <a:avLst/>
          </a:prstGeom>
        </p:spPr>
        <p:txBody>
          <a:bodyPr wrap="square">
            <a:spAutoFit/>
          </a:bodyPr>
          <a:lstStyle/>
          <a:p>
            <a:r>
              <a:rPr lang="el-GR" sz="1200" dirty="0" smtClean="0"/>
              <a:t>αθροιστικό σωληνάριο </a:t>
            </a:r>
            <a:endParaRPr lang="el-GR" sz="1200" dirty="0"/>
          </a:p>
        </p:txBody>
      </p:sp>
      <p:sp>
        <p:nvSpPr>
          <p:cNvPr id="16" name="Ορθογώνιο 15"/>
          <p:cNvSpPr/>
          <p:nvPr/>
        </p:nvSpPr>
        <p:spPr>
          <a:xfrm>
            <a:off x="8012347" y="3319576"/>
            <a:ext cx="1765868" cy="276999"/>
          </a:xfrm>
          <a:prstGeom prst="rect">
            <a:avLst/>
          </a:prstGeom>
        </p:spPr>
        <p:txBody>
          <a:bodyPr wrap="none">
            <a:spAutoFit/>
          </a:bodyPr>
          <a:lstStyle/>
          <a:p>
            <a:r>
              <a:rPr lang="el-GR" sz="1200" dirty="0" smtClean="0"/>
              <a:t>άπω </a:t>
            </a:r>
            <a:r>
              <a:rPr lang="el-GR" sz="1200" dirty="0"/>
              <a:t>σπειροειδές τμήμα </a:t>
            </a:r>
            <a:r>
              <a:rPr lang="el-GR" sz="1200" dirty="0" smtClean="0"/>
              <a:t> </a:t>
            </a:r>
            <a:endParaRPr lang="el-GR" sz="1200" dirty="0"/>
          </a:p>
        </p:txBody>
      </p:sp>
      <p:sp>
        <p:nvSpPr>
          <p:cNvPr id="17" name="Στρογγυλεμένο ορθογώνιο 16"/>
          <p:cNvSpPr/>
          <p:nvPr/>
        </p:nvSpPr>
        <p:spPr>
          <a:xfrm>
            <a:off x="8012347" y="2821056"/>
            <a:ext cx="1388123" cy="38105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Στρογγυλεμένο ορθογώνιο 17"/>
          <p:cNvSpPr/>
          <p:nvPr/>
        </p:nvSpPr>
        <p:spPr>
          <a:xfrm>
            <a:off x="10411523" y="4199666"/>
            <a:ext cx="1469952" cy="38105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18"/>
          <p:cNvSpPr/>
          <p:nvPr/>
        </p:nvSpPr>
        <p:spPr>
          <a:xfrm>
            <a:off x="10187253" y="5479483"/>
            <a:ext cx="2004747" cy="461665"/>
          </a:xfrm>
          <a:prstGeom prst="rect">
            <a:avLst/>
          </a:prstGeom>
        </p:spPr>
        <p:txBody>
          <a:bodyPr wrap="square">
            <a:spAutoFit/>
          </a:bodyPr>
          <a:lstStyle/>
          <a:p>
            <a:r>
              <a:rPr lang="el-GR" sz="1200" dirty="0" smtClean="0"/>
              <a:t>Ουρία, ουρικό οξύ, ανόργανα άλατα, κ.α.</a:t>
            </a:r>
            <a:endParaRPr lang="el-GR" sz="1200" dirty="0"/>
          </a:p>
        </p:txBody>
      </p:sp>
      <p:sp>
        <p:nvSpPr>
          <p:cNvPr id="20" name="Ορθογώνιο 19"/>
          <p:cNvSpPr/>
          <p:nvPr/>
        </p:nvSpPr>
        <p:spPr>
          <a:xfrm>
            <a:off x="9400470" y="2821056"/>
            <a:ext cx="2127377" cy="369332"/>
          </a:xfrm>
          <a:prstGeom prst="rect">
            <a:avLst/>
          </a:prstGeom>
        </p:spPr>
        <p:txBody>
          <a:bodyPr wrap="none">
            <a:spAutoFit/>
          </a:bodyPr>
          <a:lstStyle/>
          <a:p>
            <a:r>
              <a:rPr lang="el-GR" b="1" dirty="0" err="1" smtClean="0"/>
              <a:t>Αλδοστερόνη</a:t>
            </a:r>
            <a:r>
              <a:rPr lang="el-GR" b="1" dirty="0" smtClean="0"/>
              <a:t> (</a:t>
            </a:r>
            <a:r>
              <a:rPr lang="en-US" b="1" dirty="0" err="1" smtClean="0"/>
              <a:t>NaCl</a:t>
            </a:r>
            <a:r>
              <a:rPr lang="en-US" b="1" dirty="0" smtClean="0"/>
              <a:t>)</a:t>
            </a:r>
            <a:endParaRPr lang="el-GR" dirty="0"/>
          </a:p>
        </p:txBody>
      </p:sp>
      <p:sp>
        <p:nvSpPr>
          <p:cNvPr id="21" name="Ορθογώνιο 20"/>
          <p:cNvSpPr/>
          <p:nvPr/>
        </p:nvSpPr>
        <p:spPr>
          <a:xfrm>
            <a:off x="1938226" y="4991323"/>
            <a:ext cx="2917554" cy="923330"/>
          </a:xfrm>
          <a:prstGeom prst="rect">
            <a:avLst/>
          </a:prstGeom>
        </p:spPr>
        <p:txBody>
          <a:bodyPr wrap="square">
            <a:spAutoFit/>
          </a:bodyPr>
          <a:lstStyle/>
          <a:p>
            <a:r>
              <a:rPr lang="el-GR" b="1" dirty="0" err="1" smtClean="0"/>
              <a:t>Νεφρώνας</a:t>
            </a:r>
            <a:r>
              <a:rPr lang="el-GR" b="1" dirty="0" smtClean="0"/>
              <a:t> :</a:t>
            </a:r>
          </a:p>
          <a:p>
            <a:r>
              <a:rPr lang="el-GR" dirty="0" smtClean="0"/>
              <a:t>Εμπλέκεται στην δράση των </a:t>
            </a:r>
            <a:r>
              <a:rPr lang="el-GR" dirty="0" err="1" smtClean="0"/>
              <a:t>αντιυπερτασικών</a:t>
            </a:r>
            <a:r>
              <a:rPr lang="el-GR" dirty="0" smtClean="0"/>
              <a:t> φαρμάκων</a:t>
            </a:r>
            <a:endParaRPr lang="el-GR" dirty="0"/>
          </a:p>
        </p:txBody>
      </p:sp>
      <p:sp>
        <p:nvSpPr>
          <p:cNvPr id="22" name="Ορθογώνιο 21"/>
          <p:cNvSpPr/>
          <p:nvPr/>
        </p:nvSpPr>
        <p:spPr>
          <a:xfrm>
            <a:off x="11204815" y="4314720"/>
            <a:ext cx="676660" cy="276999"/>
          </a:xfrm>
          <a:prstGeom prst="rect">
            <a:avLst/>
          </a:prstGeom>
        </p:spPr>
        <p:txBody>
          <a:bodyPr wrap="none">
            <a:spAutoFit/>
          </a:bodyPr>
          <a:lstStyle/>
          <a:p>
            <a:r>
              <a:rPr lang="el-GR" sz="1200" dirty="0" smtClean="0"/>
              <a:t>και Να+</a:t>
            </a:r>
            <a:endParaRPr lang="el-GR" sz="1200" dirty="0"/>
          </a:p>
        </p:txBody>
      </p:sp>
      <p:sp>
        <p:nvSpPr>
          <p:cNvPr id="2" name="Ορθογώνιο 1"/>
          <p:cNvSpPr/>
          <p:nvPr/>
        </p:nvSpPr>
        <p:spPr>
          <a:xfrm>
            <a:off x="7693572" y="749070"/>
            <a:ext cx="4403835" cy="830997"/>
          </a:xfrm>
          <a:prstGeom prst="rect">
            <a:avLst/>
          </a:prstGeom>
        </p:spPr>
        <p:txBody>
          <a:bodyPr wrap="square">
            <a:spAutoFit/>
          </a:bodyPr>
          <a:lstStyle/>
          <a:p>
            <a:r>
              <a:rPr lang="el-GR" sz="2400" dirty="0" err="1"/>
              <a:t>Αντιυπερτασική</a:t>
            </a:r>
            <a:r>
              <a:rPr lang="el-GR" sz="2400" dirty="0"/>
              <a:t> αγωγή – Μηχανισμοί που </a:t>
            </a:r>
            <a:r>
              <a:rPr lang="el-GR" sz="2400" dirty="0" smtClean="0"/>
              <a:t>εμπλέκονται (1) </a:t>
            </a:r>
            <a:endParaRPr lang="el-GR" sz="2400" dirty="0"/>
          </a:p>
        </p:txBody>
      </p:sp>
    </p:spTree>
    <p:extLst>
      <p:ext uri="{BB962C8B-B14F-4D97-AF65-F5344CB8AC3E}">
        <p14:creationId xmlns:p14="http://schemas.microsoft.com/office/powerpoint/2010/main" val="382228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02" y="776231"/>
            <a:ext cx="5888196" cy="3101116"/>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158" y="754662"/>
            <a:ext cx="5523570" cy="4667416"/>
          </a:xfrm>
          <a:prstGeom prst="rect">
            <a:avLst/>
          </a:prstGeom>
        </p:spPr>
      </p:pic>
      <p:sp>
        <p:nvSpPr>
          <p:cNvPr id="6" name="Δεξί βέλος 5"/>
          <p:cNvSpPr/>
          <p:nvPr/>
        </p:nvSpPr>
        <p:spPr>
          <a:xfrm>
            <a:off x="6467707" y="2419815"/>
            <a:ext cx="847493" cy="3456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3"/>
          <p:cNvSpPr>
            <a:spLocks noChangeArrowheads="1"/>
          </p:cNvSpPr>
          <p:nvPr/>
        </p:nvSpPr>
        <p:spPr bwMode="auto">
          <a:xfrm>
            <a:off x="100362" y="5843102"/>
            <a:ext cx="117273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l-GR" altLang="el-GR" sz="1400" b="0" i="0" u="none" strike="noStrike" cap="none" normalizeH="0" baseline="0" dirty="0" smtClean="0">
                <a:ln>
                  <a:noFill/>
                </a:ln>
                <a:solidFill>
                  <a:schemeClr val="tx1"/>
                </a:solidFill>
                <a:effectLst/>
                <a:latin typeface="Arial" panose="020B0604020202020204" pitchFamily="34" charset="0"/>
              </a:rPr>
              <a:t>Διεγείρει</a:t>
            </a:r>
            <a:r>
              <a:rPr kumimoji="0" lang="el-GR" altLang="el-GR" sz="1400" b="0" i="0" u="none" strike="noStrike" cap="none" normalizeH="0" dirty="0" smtClean="0">
                <a:ln>
                  <a:noFill/>
                </a:ln>
                <a:solidFill>
                  <a:schemeClr val="tx1"/>
                </a:solidFill>
                <a:effectLst/>
                <a:latin typeface="Arial" panose="020B0604020202020204" pitchFamily="34" charset="0"/>
              </a:rPr>
              <a:t> την</a:t>
            </a:r>
            <a:r>
              <a:rPr kumimoji="0" lang="el-GR" altLang="el-GR" sz="1400" b="0" i="0" u="none" strike="noStrike" cap="none" normalizeH="0" baseline="0" dirty="0" smtClean="0">
                <a:ln>
                  <a:noFill/>
                </a:ln>
                <a:solidFill>
                  <a:schemeClr val="tx1"/>
                </a:solidFill>
                <a:effectLst/>
                <a:latin typeface="Arial" panose="020B0604020202020204" pitchFamily="34" charset="0"/>
              </a:rPr>
              <a:t> </a:t>
            </a:r>
            <a:r>
              <a:rPr kumimoji="0" lang="el-GR" altLang="el-GR" sz="1400" b="0" i="0" u="none" strike="noStrike" cap="none" normalizeH="0" baseline="0" dirty="0" err="1" smtClean="0">
                <a:ln>
                  <a:noFill/>
                </a:ln>
                <a:solidFill>
                  <a:schemeClr val="tx1"/>
                </a:solidFill>
                <a:effectLst/>
                <a:latin typeface="Arial" panose="020B0604020202020204" pitchFamily="34" charset="0"/>
              </a:rPr>
              <a:t>αλδοστερόνη</a:t>
            </a:r>
            <a:r>
              <a:rPr kumimoji="0" lang="el-GR" altLang="el-GR" sz="1400" b="0" i="0" u="none" strike="noStrike" cap="none" normalizeH="0" baseline="0" dirty="0" smtClean="0">
                <a:ln>
                  <a:noFill/>
                </a:ln>
                <a:solidFill>
                  <a:schemeClr val="tx1"/>
                </a:solidFill>
                <a:effectLst/>
                <a:latin typeface="Arial" panose="020B0604020202020204" pitchFamily="34" charset="0"/>
              </a:rPr>
              <a:t> –δρώντας στον φλοιό των επινεφριδίων </a:t>
            </a:r>
            <a:r>
              <a:rPr kumimoji="0" lang="el-GR" altLang="el-GR" sz="1400" b="0" i="0" u="none" strike="noStrike" cap="none" normalizeH="0" baseline="0" dirty="0" smtClean="0">
                <a:ln>
                  <a:noFill/>
                </a:ln>
                <a:solidFill>
                  <a:schemeClr val="tx1"/>
                </a:solidFill>
                <a:effectLst/>
                <a:latin typeface="Arial" panose="020B0604020202020204" pitchFamily="34" charset="0"/>
                <a:sym typeface="Wingdings" panose="05000000000000000000" pitchFamily="2" charset="2"/>
              </a:rPr>
              <a:t></a:t>
            </a:r>
            <a:r>
              <a:rPr kumimoji="0" lang="el-GR" altLang="el-GR" sz="1400" b="0" i="0" u="none" strike="noStrike" cap="none" normalizeH="0" baseline="0" dirty="0" smtClean="0">
                <a:ln>
                  <a:noFill/>
                </a:ln>
                <a:solidFill>
                  <a:schemeClr val="tx1"/>
                </a:solidFill>
                <a:effectLst/>
                <a:latin typeface="Arial" panose="020B0604020202020204" pitchFamily="34" charset="0"/>
              </a:rPr>
              <a:t> περαιτέρω αύξηση της </a:t>
            </a:r>
            <a:r>
              <a:rPr kumimoji="0" lang="el-GR" altLang="el-GR" sz="1400" b="0" i="0" u="none" strike="noStrike" cap="none" normalizeH="0" baseline="0" dirty="0" err="1" smtClean="0">
                <a:ln>
                  <a:noFill/>
                </a:ln>
                <a:solidFill>
                  <a:schemeClr val="tx1"/>
                </a:solidFill>
                <a:effectLst/>
                <a:latin typeface="Arial" panose="020B0604020202020204" pitchFamily="34" charset="0"/>
              </a:rPr>
              <a:t>αγγειοσύσπασης</a:t>
            </a:r>
            <a:r>
              <a:rPr kumimoji="0" lang="el-GR" altLang="el-GR" sz="1400" b="0" i="0" u="none" strike="noStrike" cap="none" normalizeH="0" baseline="0" dirty="0" smtClean="0">
                <a:ln>
                  <a:noFill/>
                </a:ln>
                <a:solidFill>
                  <a:schemeClr val="tx1"/>
                </a:solidFill>
                <a:effectLst/>
                <a:latin typeface="Arial" panose="020B0604020202020204" pitchFamily="34" charset="0"/>
              </a:rPr>
              <a:t> των αγγείων.</a:t>
            </a:r>
            <a:r>
              <a:rPr lang="el-GR" altLang="el-GR" sz="1400" dirty="0" smtClean="0">
                <a:latin typeface="Arial" panose="020B0604020202020204" pitchFamily="34" charset="0"/>
                <a:sym typeface="Wingdings" panose="05000000000000000000" pitchFamily="2" charset="2"/>
              </a:rPr>
              <a:t></a:t>
            </a:r>
            <a:r>
              <a:rPr kumimoji="0" lang="el-GR" altLang="el-GR" sz="1400" b="0" i="0" u="none" strike="noStrike" cap="none" normalizeH="0" baseline="0" dirty="0" smtClean="0">
                <a:ln>
                  <a:noFill/>
                </a:ln>
                <a:solidFill>
                  <a:schemeClr val="tx1"/>
                </a:solidFill>
                <a:effectLst/>
                <a:latin typeface="Arial" panose="020B0604020202020204" pitchFamily="34" charset="0"/>
              </a:rPr>
              <a:t> επιδείνωση της ΑΠ</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Arial" panose="020B0604020202020204" pitchFamily="34" charset="0"/>
              </a:rPr>
              <a:t>  </a:t>
            </a:r>
          </a:p>
        </p:txBody>
      </p:sp>
      <p:sp>
        <p:nvSpPr>
          <p:cNvPr id="9" name="Ορθογώνιο 8"/>
          <p:cNvSpPr/>
          <p:nvPr/>
        </p:nvSpPr>
        <p:spPr>
          <a:xfrm>
            <a:off x="319669" y="5507003"/>
            <a:ext cx="11508059" cy="307777"/>
          </a:xfrm>
          <a:prstGeom prst="rect">
            <a:avLst/>
          </a:prstGeom>
        </p:spPr>
        <p:txBody>
          <a:bodyPr wrap="square">
            <a:spAutoFit/>
          </a:bodyPr>
          <a:lstStyle/>
          <a:p>
            <a:r>
              <a:rPr lang="el-GR" altLang="el-GR" sz="1400" dirty="0" err="1" smtClean="0">
                <a:latin typeface="Arial" panose="020B0604020202020204" pitchFamily="34" charset="0"/>
              </a:rPr>
              <a:t>Αγγειοτασίνη</a:t>
            </a:r>
            <a:r>
              <a:rPr lang="el-GR" altLang="el-GR" sz="1400" dirty="0" smtClean="0">
                <a:latin typeface="Arial" panose="020B0604020202020204" pitchFamily="34" charset="0"/>
              </a:rPr>
              <a:t> ΙΙ και ΙΙΙ : ισχυρή </a:t>
            </a:r>
            <a:r>
              <a:rPr lang="el-GR" altLang="el-GR" sz="1400" b="1" dirty="0" err="1">
                <a:latin typeface="Arial" panose="020B0604020202020204" pitchFamily="34" charset="0"/>
              </a:rPr>
              <a:t>αγγειοσυσπαστική</a:t>
            </a:r>
            <a:r>
              <a:rPr lang="el-GR" altLang="el-GR" sz="1400" b="1" dirty="0">
                <a:latin typeface="Arial" panose="020B0604020202020204" pitchFamily="34" charset="0"/>
              </a:rPr>
              <a:t> δράση </a:t>
            </a:r>
            <a:r>
              <a:rPr lang="el-GR" altLang="el-GR" sz="1400" dirty="0">
                <a:latin typeface="Arial" panose="020B0604020202020204" pitchFamily="34" charset="0"/>
              </a:rPr>
              <a:t>σε όλα τα αγγεία του σώματος </a:t>
            </a:r>
            <a:r>
              <a:rPr lang="el-GR" altLang="el-GR" sz="1400" dirty="0" smtClean="0">
                <a:latin typeface="Arial" panose="020B0604020202020204" pitchFamily="34" charset="0"/>
                <a:sym typeface="Wingdings" panose="05000000000000000000" pitchFamily="2" charset="2"/>
              </a:rPr>
              <a:t></a:t>
            </a:r>
            <a:r>
              <a:rPr lang="el-GR" altLang="el-GR" sz="1400" dirty="0" smtClean="0">
                <a:latin typeface="Arial" panose="020B0604020202020204" pitchFamily="34" charset="0"/>
              </a:rPr>
              <a:t> </a:t>
            </a:r>
            <a:r>
              <a:rPr lang="el-GR" altLang="el-GR" sz="1400" dirty="0">
                <a:latin typeface="Arial" panose="020B0604020202020204" pitchFamily="34" charset="0"/>
              </a:rPr>
              <a:t>αύξηση </a:t>
            </a:r>
            <a:r>
              <a:rPr lang="el-GR" altLang="el-GR" sz="1400" dirty="0" smtClean="0">
                <a:latin typeface="Arial" panose="020B0604020202020204" pitchFamily="34" charset="0"/>
              </a:rPr>
              <a:t>ΑΠ </a:t>
            </a:r>
            <a:endParaRPr lang="el-GR" sz="1400" dirty="0"/>
          </a:p>
        </p:txBody>
      </p:sp>
      <p:sp>
        <p:nvSpPr>
          <p:cNvPr id="10" name="Ορθογώνιο 9"/>
          <p:cNvSpPr/>
          <p:nvPr/>
        </p:nvSpPr>
        <p:spPr>
          <a:xfrm>
            <a:off x="6561875" y="1405379"/>
            <a:ext cx="659155" cy="307777"/>
          </a:xfrm>
          <a:prstGeom prst="rect">
            <a:avLst/>
          </a:prstGeom>
        </p:spPr>
        <p:txBody>
          <a:bodyPr wrap="none">
            <a:spAutoFit/>
          </a:bodyPr>
          <a:lstStyle/>
          <a:p>
            <a:r>
              <a:rPr lang="el-GR" sz="1400" b="1" dirty="0" err="1" smtClean="0">
                <a:latin typeface="+mj-lt"/>
              </a:rPr>
              <a:t>Ρενίνη</a:t>
            </a:r>
            <a:endParaRPr lang="el-GR" sz="1400" b="1" dirty="0">
              <a:latin typeface="+mj-lt"/>
            </a:endParaRPr>
          </a:p>
        </p:txBody>
      </p:sp>
      <p:sp>
        <p:nvSpPr>
          <p:cNvPr id="11" name="Δεξί βέλος 10"/>
          <p:cNvSpPr/>
          <p:nvPr/>
        </p:nvSpPr>
        <p:spPr>
          <a:xfrm>
            <a:off x="7315200" y="1559268"/>
            <a:ext cx="38862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Στρογγυλεμένο ορθογώνιο 13"/>
          <p:cNvSpPr/>
          <p:nvPr/>
        </p:nvSpPr>
        <p:spPr>
          <a:xfrm>
            <a:off x="2725916" y="1506763"/>
            <a:ext cx="1377454" cy="50491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Στρογγυλεμένο ορθογώνιο 14"/>
          <p:cNvSpPr/>
          <p:nvPr/>
        </p:nvSpPr>
        <p:spPr>
          <a:xfrm>
            <a:off x="2605493" y="3531870"/>
            <a:ext cx="914947" cy="34547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
          <p:cNvSpPr/>
          <p:nvPr/>
        </p:nvSpPr>
        <p:spPr>
          <a:xfrm>
            <a:off x="0" y="208072"/>
            <a:ext cx="7703820" cy="461665"/>
          </a:xfrm>
          <a:prstGeom prst="rect">
            <a:avLst/>
          </a:prstGeom>
        </p:spPr>
        <p:txBody>
          <a:bodyPr wrap="square">
            <a:spAutoFit/>
          </a:bodyPr>
          <a:lstStyle/>
          <a:p>
            <a:r>
              <a:rPr lang="el-GR" sz="2400" dirty="0" err="1"/>
              <a:t>Αντιυπερτασική</a:t>
            </a:r>
            <a:r>
              <a:rPr lang="el-GR" sz="2400" dirty="0"/>
              <a:t> αγωγή – Μηχανισμοί που </a:t>
            </a:r>
            <a:r>
              <a:rPr lang="el-GR" sz="2400" dirty="0" smtClean="0"/>
              <a:t>εμπλέκονται (2) </a:t>
            </a:r>
            <a:endParaRPr lang="el-GR" sz="2400" dirty="0"/>
          </a:p>
        </p:txBody>
      </p:sp>
    </p:spTree>
    <p:extLst>
      <p:ext uri="{BB962C8B-B14F-4D97-AF65-F5344CB8AC3E}">
        <p14:creationId xmlns:p14="http://schemas.microsoft.com/office/powerpoint/2010/main" val="3353419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616182"/>
          </a:xfrm>
        </p:spPr>
        <p:txBody>
          <a:bodyPr>
            <a:normAutofit/>
          </a:bodyPr>
          <a:lstStyle/>
          <a:p>
            <a:r>
              <a:rPr lang="el-GR" sz="2800" b="1" dirty="0" err="1" smtClean="0"/>
              <a:t>Αλδοστερόνη</a:t>
            </a:r>
            <a:endParaRPr lang="el-GR" sz="2800" dirty="0"/>
          </a:p>
        </p:txBody>
      </p:sp>
      <p:sp>
        <p:nvSpPr>
          <p:cNvPr id="3" name="Θέση περιεχομένου 2"/>
          <p:cNvSpPr>
            <a:spLocks noGrp="1"/>
          </p:cNvSpPr>
          <p:nvPr>
            <p:ph idx="1"/>
          </p:nvPr>
        </p:nvSpPr>
        <p:spPr>
          <a:xfrm>
            <a:off x="301083" y="1268064"/>
            <a:ext cx="11686478" cy="4351338"/>
          </a:xfrm>
        </p:spPr>
        <p:txBody>
          <a:bodyPr>
            <a:normAutofit lnSpcReduction="10000"/>
          </a:bodyPr>
          <a:lstStyle/>
          <a:p>
            <a:r>
              <a:rPr lang="el-GR" sz="2000" dirty="0" err="1"/>
              <a:t>Σ</a:t>
            </a:r>
            <a:r>
              <a:rPr lang="el-GR" sz="2000" dirty="0" err="1" smtClean="0"/>
              <a:t>τεροειδής</a:t>
            </a:r>
            <a:r>
              <a:rPr lang="el-GR" sz="2000" dirty="0" smtClean="0"/>
              <a:t> ορμόνη εκκρίνεται από το φλοιό των </a:t>
            </a:r>
            <a:r>
              <a:rPr lang="el-GR" sz="2000" b="1" dirty="0" smtClean="0"/>
              <a:t>επινεφριδίων</a:t>
            </a:r>
            <a:r>
              <a:rPr lang="el-GR" sz="2000" dirty="0" smtClean="0"/>
              <a:t>.</a:t>
            </a:r>
          </a:p>
          <a:p>
            <a:r>
              <a:rPr lang="el-GR" sz="2000" dirty="0" smtClean="0"/>
              <a:t>Κύρια δράση της είναι η </a:t>
            </a:r>
            <a:r>
              <a:rPr lang="el-GR" sz="2000" b="1" dirty="0" err="1" smtClean="0"/>
              <a:t>επαναρρόφηση</a:t>
            </a:r>
            <a:r>
              <a:rPr lang="el-GR" sz="2000" dirty="0" smtClean="0"/>
              <a:t> του χλωριούχου νατρίου</a:t>
            </a:r>
            <a:r>
              <a:rPr lang="en-US" sz="2000" dirty="0" smtClean="0"/>
              <a:t> (</a:t>
            </a:r>
            <a:r>
              <a:rPr lang="en-US" sz="2000" b="1" dirty="0" err="1" smtClean="0"/>
              <a:t>NaCl</a:t>
            </a:r>
            <a:r>
              <a:rPr lang="el-GR" sz="2000" dirty="0" smtClean="0"/>
              <a:t>-άλας=&gt; </a:t>
            </a:r>
            <a:r>
              <a:rPr lang="el-GR" sz="2000" dirty="0" err="1" smtClean="0"/>
              <a:t>αλδοστερόνη</a:t>
            </a:r>
            <a:r>
              <a:rPr lang="el-GR" sz="2000" dirty="0" smtClean="0"/>
              <a:t> =</a:t>
            </a:r>
            <a:r>
              <a:rPr lang="el-GR" sz="2000" dirty="0" err="1" smtClean="0"/>
              <a:t>αλατοκορτικοειδές</a:t>
            </a:r>
            <a:r>
              <a:rPr lang="el-GR" sz="2000" dirty="0" smtClean="0"/>
              <a:t> ) του </a:t>
            </a:r>
            <a:r>
              <a:rPr lang="el-GR" sz="2000" dirty="0" err="1" smtClean="0"/>
              <a:t>σπειραματικού</a:t>
            </a:r>
            <a:r>
              <a:rPr lang="el-GR" sz="2000" dirty="0" smtClean="0"/>
              <a:t> διηθήματος από τα κύτταρα των άπω </a:t>
            </a:r>
            <a:r>
              <a:rPr lang="el-GR" sz="2000" dirty="0" err="1" smtClean="0"/>
              <a:t>εσπειραμένων</a:t>
            </a:r>
            <a:r>
              <a:rPr lang="el-GR" sz="2000" dirty="0" smtClean="0"/>
              <a:t> </a:t>
            </a:r>
            <a:r>
              <a:rPr lang="el-GR" sz="2000" dirty="0" err="1" smtClean="0"/>
              <a:t>σωληναρίων</a:t>
            </a:r>
            <a:r>
              <a:rPr lang="el-GR" sz="2000" dirty="0" smtClean="0"/>
              <a:t> των νεφρών</a:t>
            </a:r>
          </a:p>
          <a:p>
            <a:r>
              <a:rPr lang="el-GR" sz="2000" dirty="0" smtClean="0"/>
              <a:t>Τα ερεθίσματα για την έκκριση </a:t>
            </a:r>
            <a:r>
              <a:rPr lang="el-GR" sz="2000" dirty="0" err="1" smtClean="0"/>
              <a:t>αλδοστερόνης</a:t>
            </a:r>
            <a:r>
              <a:rPr lang="el-GR" sz="2000" dirty="0" smtClean="0"/>
              <a:t> :α) η </a:t>
            </a:r>
            <a:r>
              <a:rPr lang="el-GR" sz="2000" b="1" dirty="0" err="1" smtClean="0"/>
              <a:t>αγγειοτασίνη</a:t>
            </a:r>
            <a:r>
              <a:rPr lang="el-GR" sz="2000" b="1" dirty="0" smtClean="0"/>
              <a:t> ΙΙ </a:t>
            </a:r>
            <a:r>
              <a:rPr lang="el-GR" sz="2000" dirty="0" smtClean="0"/>
              <a:t>είναι ισχυρός </a:t>
            </a:r>
            <a:r>
              <a:rPr lang="el-GR" sz="2000" dirty="0" err="1" smtClean="0"/>
              <a:t>επαγωγέας</a:t>
            </a:r>
            <a:r>
              <a:rPr lang="el-GR" sz="2000" dirty="0" smtClean="0"/>
              <a:t> της έκκρισης </a:t>
            </a:r>
            <a:r>
              <a:rPr lang="el-GR" sz="2000" dirty="0" err="1" smtClean="0"/>
              <a:t>αλδοστερόνης</a:t>
            </a:r>
            <a:r>
              <a:rPr lang="el-GR" sz="2000" dirty="0" smtClean="0"/>
              <a:t>. Η </a:t>
            </a:r>
            <a:r>
              <a:rPr lang="el-GR" sz="2000" dirty="0" err="1" smtClean="0"/>
              <a:t>αγγειοτασίνη</a:t>
            </a:r>
            <a:r>
              <a:rPr lang="el-GR" sz="2000" dirty="0" smtClean="0"/>
              <a:t> ΙΙ είναι το τελικό προϊόν μιας σειράς αλυσιδωτών αντιδράσεων που ξεκινούν </a:t>
            </a:r>
            <a:r>
              <a:rPr lang="el-GR" sz="2000" dirty="0" smtClean="0">
                <a:solidFill>
                  <a:srgbClr val="7030A0"/>
                </a:solidFill>
              </a:rPr>
              <a:t>με την έκκριση </a:t>
            </a:r>
            <a:r>
              <a:rPr lang="el-GR" sz="2000" dirty="0" err="1" smtClean="0">
                <a:solidFill>
                  <a:srgbClr val="7030A0"/>
                </a:solidFill>
              </a:rPr>
              <a:t>ρενίνης</a:t>
            </a:r>
            <a:r>
              <a:rPr lang="el-GR" sz="2000" dirty="0" smtClean="0">
                <a:solidFill>
                  <a:srgbClr val="7030A0"/>
                </a:solidFill>
              </a:rPr>
              <a:t> </a:t>
            </a:r>
            <a:r>
              <a:rPr lang="el-GR" sz="2000" dirty="0" smtClean="0"/>
              <a:t>από την </a:t>
            </a:r>
            <a:r>
              <a:rPr lang="el-GR" sz="2000" dirty="0" err="1" smtClean="0"/>
              <a:t>παρασπειραματική</a:t>
            </a:r>
            <a:r>
              <a:rPr lang="el-GR" sz="2000" dirty="0" smtClean="0"/>
              <a:t> συσκευή του νεφρού. </a:t>
            </a:r>
            <a:r>
              <a:rPr lang="el-GR" sz="2000" dirty="0"/>
              <a:t>β</a:t>
            </a:r>
            <a:r>
              <a:rPr lang="el-GR" sz="2000" dirty="0" smtClean="0"/>
              <a:t>) η </a:t>
            </a:r>
            <a:r>
              <a:rPr lang="el-GR" sz="2000" b="1" dirty="0" err="1" smtClean="0"/>
              <a:t>φλοιοεπινεφριδιοτρόπος</a:t>
            </a:r>
            <a:r>
              <a:rPr lang="el-GR" sz="2000" b="1" dirty="0" smtClean="0"/>
              <a:t> ορμόνη (ACTH)</a:t>
            </a:r>
            <a:r>
              <a:rPr lang="el-GR" sz="2000" dirty="0" smtClean="0"/>
              <a:t>, που εκκρίνεται από τον πρόσθιο λοβό της υπόφυσης, διεγείρει τα επινεφρίδια στην έκκριση </a:t>
            </a:r>
            <a:r>
              <a:rPr lang="el-GR" sz="2000" dirty="0" err="1" smtClean="0"/>
              <a:t>αλδοστερόνης</a:t>
            </a:r>
            <a:r>
              <a:rPr lang="el-GR" sz="2000" dirty="0" smtClean="0"/>
              <a:t>. </a:t>
            </a:r>
            <a:r>
              <a:rPr lang="el-GR" sz="2000" dirty="0"/>
              <a:t>γ</a:t>
            </a:r>
            <a:r>
              <a:rPr lang="el-GR" sz="2000" dirty="0" smtClean="0"/>
              <a:t>) η </a:t>
            </a:r>
            <a:r>
              <a:rPr lang="el-GR" sz="2000" b="1" dirty="0" err="1" smtClean="0"/>
              <a:t>υπερκαλιαιμία</a:t>
            </a:r>
            <a:r>
              <a:rPr lang="el-GR" sz="2000" dirty="0" smtClean="0"/>
              <a:t> διεγείρει την έκκριση </a:t>
            </a:r>
            <a:r>
              <a:rPr lang="el-GR" sz="2000" dirty="0" err="1" smtClean="0"/>
              <a:t>αλδοστερόνης</a:t>
            </a:r>
            <a:r>
              <a:rPr lang="el-GR" sz="2000" dirty="0" smtClean="0"/>
              <a:t>. </a:t>
            </a:r>
          </a:p>
          <a:p>
            <a:r>
              <a:rPr lang="el-GR" sz="2000" dirty="0" smtClean="0"/>
              <a:t>Με τη δράση της η </a:t>
            </a:r>
            <a:r>
              <a:rPr lang="el-GR" sz="2000" dirty="0" err="1" smtClean="0"/>
              <a:t>αλδοστερόνη</a:t>
            </a:r>
            <a:r>
              <a:rPr lang="el-GR" sz="2000" dirty="0" smtClean="0"/>
              <a:t> </a:t>
            </a:r>
            <a:r>
              <a:rPr lang="el-GR" sz="2000" b="1" dirty="0" smtClean="0"/>
              <a:t>αυξάνει την αποβολή καλίου από τους </a:t>
            </a:r>
            <a:r>
              <a:rPr lang="el-GR" sz="2000" b="1" dirty="0" err="1" smtClean="0"/>
              <a:t>νεφρούς</a:t>
            </a:r>
            <a:r>
              <a:rPr lang="el-GR" sz="2000" b="1" dirty="0" smtClean="0"/>
              <a:t> </a:t>
            </a:r>
            <a:r>
              <a:rPr lang="el-GR" sz="2000" dirty="0" smtClean="0"/>
              <a:t>και τείνει να επαναφέρει τη συγκέντρωση του καλίου του πλάσματος στο φυσιολογικό.</a:t>
            </a:r>
          </a:p>
          <a:p>
            <a:r>
              <a:rPr lang="el-GR" sz="2000" dirty="0" smtClean="0"/>
              <a:t>Η </a:t>
            </a:r>
            <a:r>
              <a:rPr lang="el-GR" sz="2000" b="1" dirty="0" err="1" smtClean="0"/>
              <a:t>σπειρονολακτόνη</a:t>
            </a:r>
            <a:r>
              <a:rPr lang="el-GR" sz="2000" dirty="0" smtClean="0"/>
              <a:t> είναι ανταγωνιστής της </a:t>
            </a:r>
            <a:r>
              <a:rPr lang="el-GR" sz="2000" dirty="0" err="1" smtClean="0"/>
              <a:t>αλδοστερόνης</a:t>
            </a:r>
            <a:r>
              <a:rPr lang="el-GR" sz="2000" dirty="0" smtClean="0"/>
              <a:t>. </a:t>
            </a:r>
            <a:r>
              <a:rPr lang="el-GR" sz="2000" dirty="0"/>
              <a:t>Έ</a:t>
            </a:r>
            <a:r>
              <a:rPr lang="el-GR" sz="2000" dirty="0" smtClean="0"/>
              <a:t>χει διουρητική και </a:t>
            </a:r>
            <a:r>
              <a:rPr lang="el-GR" sz="2000" dirty="0" err="1" smtClean="0"/>
              <a:t>αποιδηματική</a:t>
            </a:r>
            <a:r>
              <a:rPr lang="el-GR" sz="2000" dirty="0" smtClean="0"/>
              <a:t> δράση, διότι </a:t>
            </a:r>
            <a:r>
              <a:rPr lang="el-GR" sz="2000" i="1" dirty="0" smtClean="0"/>
              <a:t>εμποδίζει την κατακράτηση </a:t>
            </a:r>
            <a:r>
              <a:rPr lang="en-US" sz="2000" b="1" dirty="0" err="1" smtClean="0"/>
              <a:t>NaCl</a:t>
            </a:r>
            <a:r>
              <a:rPr lang="el-GR" sz="2000" dirty="0" smtClean="0"/>
              <a:t>. Το φάρμακο αυτό χρησιμοποιείται για την αντιμετώπιση της υπέρτασης και των οιδημάτων της καρδιακής ανεπάρκειας και της κίρρωσης.</a:t>
            </a:r>
            <a:endParaRPr lang="el-GR" sz="2000" dirty="0"/>
          </a:p>
        </p:txBody>
      </p:sp>
    </p:spTree>
    <p:extLst>
      <p:ext uri="{BB962C8B-B14F-4D97-AF65-F5344CB8AC3E}">
        <p14:creationId xmlns:p14="http://schemas.microsoft.com/office/powerpoint/2010/main" val="294789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8061" y="1041376"/>
            <a:ext cx="10515600" cy="772299"/>
          </a:xfrm>
        </p:spPr>
        <p:txBody>
          <a:bodyPr>
            <a:normAutofit/>
          </a:bodyPr>
          <a:lstStyle/>
          <a:p>
            <a:r>
              <a:rPr lang="el-GR" sz="2800" dirty="0" smtClean="0"/>
              <a:t>β-</a:t>
            </a:r>
            <a:r>
              <a:rPr lang="el-GR" sz="2800" dirty="0" err="1" smtClean="0"/>
              <a:t>ανδρενεργικοί</a:t>
            </a:r>
            <a:r>
              <a:rPr lang="el-GR" sz="2800" dirty="0" smtClean="0"/>
              <a:t> υποδοχείς</a:t>
            </a:r>
            <a:endParaRPr lang="el-GR" sz="2800" dirty="0"/>
          </a:p>
        </p:txBody>
      </p:sp>
      <p:sp>
        <p:nvSpPr>
          <p:cNvPr id="4" name="Ορθογώνιο 3"/>
          <p:cNvSpPr/>
          <p:nvPr/>
        </p:nvSpPr>
        <p:spPr>
          <a:xfrm>
            <a:off x="483219" y="1964385"/>
            <a:ext cx="11080595" cy="3970318"/>
          </a:xfrm>
          <a:prstGeom prst="rect">
            <a:avLst/>
          </a:prstGeom>
        </p:spPr>
        <p:txBody>
          <a:bodyPr wrap="square">
            <a:spAutoFit/>
          </a:bodyPr>
          <a:lstStyle/>
          <a:p>
            <a:r>
              <a:rPr lang="el-GR" dirty="0" smtClean="0"/>
              <a:t>Οι ουσίες-υποδοχείς στην </a:t>
            </a:r>
            <a:r>
              <a:rPr lang="el-GR" dirty="0" err="1" smtClean="0"/>
              <a:t>μετασυναπτική</a:t>
            </a:r>
            <a:r>
              <a:rPr lang="el-GR" dirty="0" smtClean="0"/>
              <a:t> μεμβράνη ονομάζονται </a:t>
            </a:r>
            <a:r>
              <a:rPr lang="el-GR" b="1" dirty="0" err="1" smtClean="0"/>
              <a:t>αδρενεργικοί</a:t>
            </a:r>
            <a:r>
              <a:rPr lang="el-GR" b="1" dirty="0" smtClean="0"/>
              <a:t> υποδοχείς </a:t>
            </a:r>
            <a:r>
              <a:rPr lang="el-GR" dirty="0" smtClean="0"/>
              <a:t>και διακρίνονται σε </a:t>
            </a:r>
            <a:r>
              <a:rPr lang="el-GR" b="1" dirty="0" smtClean="0"/>
              <a:t>α1, α2, β1, β2, β3</a:t>
            </a:r>
            <a:r>
              <a:rPr lang="el-GR" dirty="0" smtClean="0"/>
              <a:t>.</a:t>
            </a:r>
            <a:br>
              <a:rPr lang="el-GR" dirty="0" smtClean="0"/>
            </a:br>
            <a:r>
              <a:rPr lang="el-GR" dirty="0" smtClean="0"/>
              <a:t>Ουσίες ή φάρμακα που </a:t>
            </a:r>
            <a:r>
              <a:rPr lang="el-GR" dirty="0" err="1" smtClean="0"/>
              <a:t>ευοδώνουν</a:t>
            </a:r>
            <a:r>
              <a:rPr lang="el-GR" dirty="0" smtClean="0"/>
              <a:t> την διέγερση των </a:t>
            </a:r>
            <a:r>
              <a:rPr lang="el-GR" dirty="0" err="1" smtClean="0"/>
              <a:t>μετασυναπτικών</a:t>
            </a:r>
            <a:r>
              <a:rPr lang="el-GR" dirty="0" smtClean="0"/>
              <a:t> υποδοχέων αποκαλούνται αγωνιστές.</a:t>
            </a:r>
            <a:endParaRPr lang="en-US" dirty="0" smtClean="0"/>
          </a:p>
          <a:p>
            <a:r>
              <a:rPr lang="el-GR" dirty="0" smtClean="0"/>
              <a:t/>
            </a:r>
            <a:br>
              <a:rPr lang="el-GR" dirty="0" smtClean="0"/>
            </a:br>
            <a:r>
              <a:rPr lang="el-GR" dirty="0" smtClean="0"/>
              <a:t>Ουσίες ή φάρμακα που αναστέλλουν την διέγερση των </a:t>
            </a:r>
            <a:r>
              <a:rPr lang="el-GR" dirty="0" err="1" smtClean="0"/>
              <a:t>μετασυναπτικών</a:t>
            </a:r>
            <a:r>
              <a:rPr lang="el-GR" dirty="0" smtClean="0"/>
              <a:t> υποδοχέων αποκαλούνται </a:t>
            </a:r>
            <a:r>
              <a:rPr lang="el-GR" b="1" dirty="0" smtClean="0"/>
              <a:t>ανταγωνιστές (ή </a:t>
            </a:r>
            <a:r>
              <a:rPr lang="el-GR" b="1" dirty="0" err="1" smtClean="0"/>
              <a:t>αποκλειστές</a:t>
            </a:r>
            <a:r>
              <a:rPr lang="el-GR" b="1" dirty="0" smtClean="0"/>
              <a:t> (</a:t>
            </a:r>
            <a:r>
              <a:rPr lang="el-GR" b="1" dirty="0" err="1" smtClean="0"/>
              <a:t>blockers</a:t>
            </a:r>
            <a:r>
              <a:rPr lang="el-GR" b="1" dirty="0" smtClean="0"/>
              <a:t>).</a:t>
            </a:r>
            <a:endParaRPr lang="en-US" b="1" dirty="0" smtClean="0"/>
          </a:p>
          <a:p>
            <a:r>
              <a:rPr lang="el-GR" dirty="0" smtClean="0"/>
              <a:t/>
            </a:r>
            <a:br>
              <a:rPr lang="el-GR" dirty="0" smtClean="0"/>
            </a:br>
            <a:r>
              <a:rPr lang="el-GR" dirty="0" smtClean="0"/>
              <a:t>H χορήγηση των </a:t>
            </a:r>
            <a:r>
              <a:rPr lang="el-GR" u="sng" dirty="0" smtClean="0"/>
              <a:t>ανταγωνιστών των </a:t>
            </a:r>
            <a:r>
              <a:rPr lang="el-GR" u="sng" dirty="0" err="1" smtClean="0"/>
              <a:t>αδρενεργικών</a:t>
            </a:r>
            <a:r>
              <a:rPr lang="el-GR" u="sng" dirty="0" smtClean="0"/>
              <a:t> υποδοχέων </a:t>
            </a:r>
            <a:r>
              <a:rPr lang="el-GR" dirty="0" smtClean="0"/>
              <a:t>κατορθώνει να μειώσει την αρτηριακή πίεση</a:t>
            </a:r>
            <a:r>
              <a:rPr lang="en-US" dirty="0" smtClean="0"/>
              <a:t>.</a:t>
            </a:r>
          </a:p>
          <a:p>
            <a:r>
              <a:rPr lang="el-GR" dirty="0" smtClean="0"/>
              <a:t>Επιπλέον όμως, οι </a:t>
            </a:r>
            <a:r>
              <a:rPr lang="el-GR" dirty="0" err="1" smtClean="0"/>
              <a:t>αδρενεργικοί</a:t>
            </a:r>
            <a:r>
              <a:rPr lang="el-GR" dirty="0" smtClean="0"/>
              <a:t> </a:t>
            </a:r>
            <a:r>
              <a:rPr lang="el-GR" dirty="0" err="1" smtClean="0"/>
              <a:t>αποκλειστές</a:t>
            </a:r>
            <a:r>
              <a:rPr lang="el-GR" dirty="0" smtClean="0"/>
              <a:t> δρουν επί του τοιχώματος των αγγείων, στα οποία καταλήγουν  οι νευρικές απολήξεις, με αποτέλεσμα την </a:t>
            </a:r>
            <a:r>
              <a:rPr lang="el-GR" u="sng" dirty="0" smtClean="0"/>
              <a:t>αγγειοδιαστολή </a:t>
            </a:r>
            <a:r>
              <a:rPr lang="el-GR" dirty="0" smtClean="0"/>
              <a:t>τους. Συνέπεια αυτού, είναι η μείωση της αρτηριακής πιέσεως.  </a:t>
            </a:r>
            <a:br>
              <a:rPr lang="el-GR" dirty="0" smtClean="0"/>
            </a:br>
            <a:r>
              <a:rPr lang="el-GR" dirty="0" smtClean="0"/>
              <a:t>Σήμερα, η ευρεία χρήση των </a:t>
            </a:r>
            <a:r>
              <a:rPr lang="el-GR" b="1" dirty="0" err="1" smtClean="0"/>
              <a:t>αδρενεργικών</a:t>
            </a:r>
            <a:r>
              <a:rPr lang="el-GR" b="1" dirty="0" smtClean="0"/>
              <a:t> </a:t>
            </a:r>
            <a:r>
              <a:rPr lang="el-GR" b="1" dirty="0" err="1" smtClean="0"/>
              <a:t>αποκλειστών</a:t>
            </a:r>
            <a:r>
              <a:rPr lang="el-GR" dirty="0" smtClean="0"/>
              <a:t> έχει γενικευτεί κυρίως στην χρήση των β-</a:t>
            </a:r>
            <a:r>
              <a:rPr lang="el-GR" dirty="0" err="1" smtClean="0"/>
              <a:t>αποκλειστών</a:t>
            </a:r>
            <a:r>
              <a:rPr lang="el-GR" dirty="0" smtClean="0"/>
              <a:t>, με την κυκλοφορία εξειδικευμένων μορίων β1, β2, β3, ώστε να αποφεύγεται η γενικευμένη δράση τους σε όλα τα όργανα-εκτός των αγγείων- και ως εκ τούτου, η μη ανάπτυξη ανεπιθύμητων παρενεργειών.</a:t>
            </a:r>
            <a:endParaRPr lang="el-GR" dirty="0"/>
          </a:p>
        </p:txBody>
      </p:sp>
      <p:sp>
        <p:nvSpPr>
          <p:cNvPr id="3" name="Ορθογώνιο 2"/>
          <p:cNvSpPr/>
          <p:nvPr/>
        </p:nvSpPr>
        <p:spPr>
          <a:xfrm>
            <a:off x="822812" y="412023"/>
            <a:ext cx="10057433" cy="584775"/>
          </a:xfrm>
          <a:prstGeom prst="rect">
            <a:avLst/>
          </a:prstGeom>
        </p:spPr>
        <p:txBody>
          <a:bodyPr wrap="none">
            <a:spAutoFit/>
          </a:bodyPr>
          <a:lstStyle/>
          <a:p>
            <a:r>
              <a:rPr lang="el-GR" sz="3200" dirty="0" err="1"/>
              <a:t>Αντιυπερτασική</a:t>
            </a:r>
            <a:r>
              <a:rPr lang="el-GR" sz="3200" dirty="0"/>
              <a:t> αγωγή – Μηχανισμοί που </a:t>
            </a:r>
            <a:r>
              <a:rPr lang="el-GR" sz="3200" dirty="0" smtClean="0"/>
              <a:t>εμπλέκονται (3) </a:t>
            </a:r>
            <a:endParaRPr lang="el-GR" sz="3200" dirty="0"/>
          </a:p>
        </p:txBody>
      </p:sp>
    </p:spTree>
    <p:extLst>
      <p:ext uri="{BB962C8B-B14F-4D97-AF65-F5344CB8AC3E}">
        <p14:creationId xmlns:p14="http://schemas.microsoft.com/office/powerpoint/2010/main" val="175764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0248" y="1605776"/>
            <a:ext cx="11008479" cy="3565246"/>
          </a:xfrm>
          <a:prstGeom prst="rect">
            <a:avLst/>
          </a:prstGeom>
        </p:spPr>
      </p:pic>
      <p:sp>
        <p:nvSpPr>
          <p:cNvPr id="5" name="Στρογγυλεμένο ορθογώνιο 4"/>
          <p:cNvSpPr/>
          <p:nvPr/>
        </p:nvSpPr>
        <p:spPr>
          <a:xfrm>
            <a:off x="702527" y="2877015"/>
            <a:ext cx="1427356" cy="41259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Στρογγυλεμένο ορθογώνιο 5"/>
          <p:cNvSpPr/>
          <p:nvPr/>
        </p:nvSpPr>
        <p:spPr>
          <a:xfrm>
            <a:off x="702526" y="3289610"/>
            <a:ext cx="2062975" cy="41259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Στρογγυλεμένο ορθογώνιο 6"/>
          <p:cNvSpPr/>
          <p:nvPr/>
        </p:nvSpPr>
        <p:spPr>
          <a:xfrm>
            <a:off x="747131" y="3702205"/>
            <a:ext cx="2018370" cy="41259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6300439" y="2877014"/>
            <a:ext cx="1159727" cy="31223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Στρογγυλεμένο ορθογώνιο 8"/>
          <p:cNvSpPr/>
          <p:nvPr/>
        </p:nvSpPr>
        <p:spPr>
          <a:xfrm>
            <a:off x="6300439" y="4003288"/>
            <a:ext cx="2464420" cy="45719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Στρογγυλεμένο ορθογώνιο 9"/>
          <p:cNvSpPr/>
          <p:nvPr/>
        </p:nvSpPr>
        <p:spPr>
          <a:xfrm>
            <a:off x="6300438" y="3495907"/>
            <a:ext cx="2107581" cy="41259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p:cNvSpPr/>
          <p:nvPr/>
        </p:nvSpPr>
        <p:spPr>
          <a:xfrm>
            <a:off x="2566496" y="973608"/>
            <a:ext cx="6198363" cy="584775"/>
          </a:xfrm>
          <a:prstGeom prst="rect">
            <a:avLst/>
          </a:prstGeom>
        </p:spPr>
        <p:txBody>
          <a:bodyPr wrap="none">
            <a:spAutoFit/>
          </a:bodyPr>
          <a:lstStyle/>
          <a:p>
            <a:r>
              <a:rPr lang="el-GR" sz="3200" dirty="0" smtClean="0"/>
              <a:t>Διέγερση </a:t>
            </a:r>
            <a:r>
              <a:rPr lang="el-GR" sz="3200" dirty="0" err="1" smtClean="0"/>
              <a:t>αδρενεργικών</a:t>
            </a:r>
            <a:r>
              <a:rPr lang="el-GR" sz="3200" dirty="0" smtClean="0"/>
              <a:t> υποδοχέων</a:t>
            </a:r>
            <a:endParaRPr lang="el-GR" sz="3200" dirty="0"/>
          </a:p>
        </p:txBody>
      </p:sp>
      <p:sp>
        <p:nvSpPr>
          <p:cNvPr id="2" name="Ορθογώνιο 1"/>
          <p:cNvSpPr/>
          <p:nvPr/>
        </p:nvSpPr>
        <p:spPr>
          <a:xfrm>
            <a:off x="1547438" y="179084"/>
            <a:ext cx="10057433" cy="584775"/>
          </a:xfrm>
          <a:prstGeom prst="rect">
            <a:avLst/>
          </a:prstGeom>
        </p:spPr>
        <p:txBody>
          <a:bodyPr wrap="none">
            <a:spAutoFit/>
          </a:bodyPr>
          <a:lstStyle/>
          <a:p>
            <a:r>
              <a:rPr lang="el-GR" sz="3200" dirty="0" err="1"/>
              <a:t>Αντιυπερτασική</a:t>
            </a:r>
            <a:r>
              <a:rPr lang="el-GR" sz="3200" dirty="0"/>
              <a:t> αγωγή – Μηχανισμοί που </a:t>
            </a:r>
            <a:r>
              <a:rPr lang="el-GR" sz="3200" dirty="0" smtClean="0"/>
              <a:t>εμπλέκονται (3) </a:t>
            </a:r>
            <a:endParaRPr lang="el-GR" sz="3200" dirty="0"/>
          </a:p>
        </p:txBody>
      </p:sp>
    </p:spTree>
    <p:extLst>
      <p:ext uri="{BB962C8B-B14F-4D97-AF65-F5344CB8AC3E}">
        <p14:creationId xmlns:p14="http://schemas.microsoft.com/office/powerpoint/2010/main" val="249448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p:cNvPicPr>
            <a:picLocks noChangeAspect="1"/>
          </p:cNvPicPr>
          <p:nvPr/>
        </p:nvPicPr>
        <p:blipFill>
          <a:blip r:embed="rId2"/>
          <a:stretch>
            <a:fillRect/>
          </a:stretch>
        </p:blipFill>
        <p:spPr>
          <a:xfrm>
            <a:off x="8887523" y="414627"/>
            <a:ext cx="3066004" cy="2526438"/>
          </a:xfrm>
          <a:prstGeom prst="rect">
            <a:avLst/>
          </a:prstGeom>
        </p:spPr>
      </p:pic>
      <p:sp>
        <p:nvSpPr>
          <p:cNvPr id="11" name="Ορθογώνιο 10"/>
          <p:cNvSpPr/>
          <p:nvPr/>
        </p:nvSpPr>
        <p:spPr>
          <a:xfrm>
            <a:off x="9432914" y="2955410"/>
            <a:ext cx="1975221" cy="400110"/>
          </a:xfrm>
          <a:prstGeom prst="rect">
            <a:avLst/>
          </a:prstGeom>
        </p:spPr>
        <p:txBody>
          <a:bodyPr wrap="none">
            <a:spAutoFit/>
          </a:bodyPr>
          <a:lstStyle/>
          <a:p>
            <a:r>
              <a:rPr lang="el-GR" sz="2000" dirty="0" smtClean="0"/>
              <a:t>Νευρική σύναψη</a:t>
            </a:r>
            <a:endParaRPr lang="el-GR" sz="2000" dirty="0"/>
          </a:p>
        </p:txBody>
      </p:sp>
      <p:sp>
        <p:nvSpPr>
          <p:cNvPr id="13" name="Ορθογώνιο 12"/>
          <p:cNvSpPr/>
          <p:nvPr/>
        </p:nvSpPr>
        <p:spPr>
          <a:xfrm>
            <a:off x="456410" y="493146"/>
            <a:ext cx="7286675" cy="369332"/>
          </a:xfrm>
          <a:prstGeom prst="rect">
            <a:avLst/>
          </a:prstGeom>
        </p:spPr>
        <p:txBody>
          <a:bodyPr wrap="none">
            <a:spAutoFit/>
          </a:bodyPr>
          <a:lstStyle/>
          <a:p>
            <a:r>
              <a:rPr lang="el-GR" dirty="0" smtClean="0"/>
              <a:t>Επίδραση του αυτόνομου νευρικού συστήματος στο κυκλοφορικό σύστημα</a:t>
            </a:r>
            <a:endParaRPr lang="el-GR" dirty="0"/>
          </a:p>
        </p:txBody>
      </p:sp>
      <p:sp>
        <p:nvSpPr>
          <p:cNvPr id="19" name="Ορθογώνιο 18"/>
          <p:cNvSpPr/>
          <p:nvPr/>
        </p:nvSpPr>
        <p:spPr>
          <a:xfrm>
            <a:off x="210479" y="4619799"/>
            <a:ext cx="11743048" cy="1754326"/>
          </a:xfrm>
          <a:prstGeom prst="rect">
            <a:avLst/>
          </a:prstGeom>
        </p:spPr>
        <p:txBody>
          <a:bodyPr wrap="square">
            <a:spAutoFit/>
          </a:bodyPr>
          <a:lstStyle/>
          <a:p>
            <a:r>
              <a:rPr lang="el-GR" dirty="0" smtClean="0"/>
              <a:t>Το </a:t>
            </a:r>
            <a:r>
              <a:rPr lang="el-GR" b="1" dirty="0" err="1" smtClean="0">
                <a:solidFill>
                  <a:schemeClr val="accent6">
                    <a:lumMod val="50000"/>
                  </a:schemeClr>
                </a:solidFill>
              </a:rPr>
              <a:t>πνευμονογαστρικό</a:t>
            </a:r>
            <a:r>
              <a:rPr lang="el-GR" dirty="0" smtClean="0"/>
              <a:t> είναι το σημαντικότερο νεύρο του </a:t>
            </a:r>
            <a:r>
              <a:rPr lang="el-GR" b="1" dirty="0" smtClean="0"/>
              <a:t>παρασυμπαθητικού συστήματος </a:t>
            </a:r>
            <a:r>
              <a:rPr lang="el-GR" dirty="0" smtClean="0"/>
              <a:t>και </a:t>
            </a:r>
            <a:r>
              <a:rPr lang="el-GR" dirty="0" err="1" smtClean="0"/>
              <a:t>νευρώνει</a:t>
            </a:r>
            <a:r>
              <a:rPr lang="el-GR" dirty="0" smtClean="0"/>
              <a:t> την καρδιά.</a:t>
            </a:r>
          </a:p>
          <a:p>
            <a:r>
              <a:rPr lang="el-GR" dirty="0" smtClean="0"/>
              <a:t>Το </a:t>
            </a:r>
            <a:r>
              <a:rPr lang="el-GR" b="1" dirty="0" smtClean="0"/>
              <a:t>συμπαθητικό σύστημα </a:t>
            </a:r>
            <a:r>
              <a:rPr lang="el-GR" dirty="0" smtClean="0"/>
              <a:t>ως απάντηση σε εξωτερικά ή εσωτερικά ερεθίσματα, απαντά με αύξηση του καρδιακού ρυθμού, της αρτηριακής πίεσης, της καρδιακής παροχής.</a:t>
            </a:r>
          </a:p>
          <a:p>
            <a:endParaRPr lang="el-GR" dirty="0" smtClean="0"/>
          </a:p>
          <a:p>
            <a:r>
              <a:rPr lang="el-GR" dirty="0" smtClean="0"/>
              <a:t>Το παρασυμπαθητικό πρωτίστως συμβάλλει στην διατήρηση της ενέργειας και της λειτουργίας των οργάνων και υποστηρίζει τη λειτουργία του αυτόνομου νευρικού συστήματος.</a:t>
            </a:r>
            <a:endParaRPr lang="el-GR" dirty="0"/>
          </a:p>
        </p:txBody>
      </p:sp>
      <p:pic>
        <p:nvPicPr>
          <p:cNvPr id="14" name="Εικόνα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7939" y="991913"/>
            <a:ext cx="8047365" cy="3509601"/>
          </a:xfrm>
          <a:prstGeom prst="rect">
            <a:avLst/>
          </a:prstGeom>
        </p:spPr>
      </p:pic>
      <p:sp>
        <p:nvSpPr>
          <p:cNvPr id="16" name="Στρογγυλεμένο ορθογώνιο 15"/>
          <p:cNvSpPr/>
          <p:nvPr/>
        </p:nvSpPr>
        <p:spPr>
          <a:xfrm>
            <a:off x="2720898" y="1572322"/>
            <a:ext cx="401443" cy="136874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Στρογγυλεμένο ορθογώνιο 19"/>
          <p:cNvSpPr/>
          <p:nvPr/>
        </p:nvSpPr>
        <p:spPr>
          <a:xfrm>
            <a:off x="5783766" y="1572321"/>
            <a:ext cx="401443" cy="136874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
          <p:cNvSpPr/>
          <p:nvPr/>
        </p:nvSpPr>
        <p:spPr>
          <a:xfrm>
            <a:off x="210479" y="-11394"/>
            <a:ext cx="8821582" cy="523220"/>
          </a:xfrm>
          <a:prstGeom prst="rect">
            <a:avLst/>
          </a:prstGeom>
        </p:spPr>
        <p:txBody>
          <a:bodyPr wrap="none">
            <a:spAutoFit/>
          </a:bodyPr>
          <a:lstStyle/>
          <a:p>
            <a:r>
              <a:rPr lang="el-GR" sz="2800" dirty="0" err="1"/>
              <a:t>Αντιυπερτασική</a:t>
            </a:r>
            <a:r>
              <a:rPr lang="el-GR" sz="2800" dirty="0"/>
              <a:t> αγωγή – Μηχανισμοί που </a:t>
            </a:r>
            <a:r>
              <a:rPr lang="el-GR" sz="2800" dirty="0" smtClean="0"/>
              <a:t>εμπλέκονται (4) </a:t>
            </a:r>
            <a:endParaRPr lang="el-GR" sz="2800" dirty="0"/>
          </a:p>
        </p:txBody>
      </p:sp>
    </p:spTree>
    <p:extLst>
      <p:ext uri="{BB962C8B-B14F-4D97-AF65-F5344CB8AC3E}">
        <p14:creationId xmlns:p14="http://schemas.microsoft.com/office/powerpoint/2010/main" val="1863281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524579" y="743530"/>
            <a:ext cx="7998562" cy="5690632"/>
          </a:xfrm>
          <a:prstGeom prst="rect">
            <a:avLst/>
          </a:prstGeom>
        </p:spPr>
      </p:pic>
      <p:sp>
        <p:nvSpPr>
          <p:cNvPr id="5" name="Στρογγυλεμένο ορθογώνιο 4"/>
          <p:cNvSpPr/>
          <p:nvPr/>
        </p:nvSpPr>
        <p:spPr>
          <a:xfrm>
            <a:off x="1996068" y="1996069"/>
            <a:ext cx="3088888" cy="41259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Στρογγυλεμένο ορθογώνιο 5"/>
          <p:cNvSpPr/>
          <p:nvPr/>
        </p:nvSpPr>
        <p:spPr>
          <a:xfrm>
            <a:off x="7304048" y="2408664"/>
            <a:ext cx="1494264" cy="41259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Στρογγυλεμένο ορθογώνιο 6"/>
          <p:cNvSpPr/>
          <p:nvPr/>
        </p:nvSpPr>
        <p:spPr>
          <a:xfrm>
            <a:off x="1906858" y="2743200"/>
            <a:ext cx="1839952" cy="41259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1683834" y="4008817"/>
            <a:ext cx="7738946" cy="233622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
          <p:cNvSpPr/>
          <p:nvPr/>
        </p:nvSpPr>
        <p:spPr>
          <a:xfrm>
            <a:off x="1299039" y="53042"/>
            <a:ext cx="8739828" cy="523220"/>
          </a:xfrm>
          <a:prstGeom prst="rect">
            <a:avLst/>
          </a:prstGeom>
        </p:spPr>
        <p:txBody>
          <a:bodyPr wrap="none">
            <a:spAutoFit/>
          </a:bodyPr>
          <a:lstStyle/>
          <a:p>
            <a:r>
              <a:rPr lang="el-GR" sz="2800" dirty="0" err="1"/>
              <a:t>Αντιυπερτασική</a:t>
            </a:r>
            <a:r>
              <a:rPr lang="el-GR" sz="2800" dirty="0"/>
              <a:t> αγωγή – Μηχανισμοί που εμπλέκονται </a:t>
            </a:r>
            <a:r>
              <a:rPr lang="el-GR" sz="2800" dirty="0" smtClean="0"/>
              <a:t>(5)</a:t>
            </a:r>
            <a:endParaRPr lang="el-GR" sz="2800" dirty="0"/>
          </a:p>
        </p:txBody>
      </p:sp>
    </p:spTree>
    <p:extLst>
      <p:ext uri="{BB962C8B-B14F-4D97-AF65-F5344CB8AC3E}">
        <p14:creationId xmlns:p14="http://schemas.microsoft.com/office/powerpoint/2010/main" val="3044857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114097"/>
            <a:ext cx="10515600" cy="5062866"/>
          </a:xfrm>
        </p:spPr>
        <p:txBody>
          <a:bodyPr>
            <a:normAutofit/>
          </a:bodyPr>
          <a:lstStyle/>
          <a:p>
            <a:r>
              <a:rPr lang="el-GR" dirty="0" smtClean="0"/>
              <a:t>Ορίζεται ως η </a:t>
            </a:r>
            <a:r>
              <a:rPr lang="el-GR" dirty="0" smtClean="0">
                <a:solidFill>
                  <a:schemeClr val="accent6">
                    <a:lumMod val="50000"/>
                  </a:schemeClr>
                </a:solidFill>
              </a:rPr>
              <a:t>ΣΑΠ &gt;140 και ΔΑΠ &gt;90 </a:t>
            </a:r>
            <a:r>
              <a:rPr lang="en-US" dirty="0" smtClean="0">
                <a:solidFill>
                  <a:schemeClr val="accent6">
                    <a:lumMod val="50000"/>
                  </a:schemeClr>
                </a:solidFill>
              </a:rPr>
              <a:t>mmHg</a:t>
            </a:r>
            <a:r>
              <a:rPr lang="el-GR" dirty="0" smtClean="0">
                <a:solidFill>
                  <a:schemeClr val="accent6">
                    <a:lumMod val="50000"/>
                  </a:schemeClr>
                </a:solidFill>
              </a:rPr>
              <a:t> </a:t>
            </a:r>
            <a:r>
              <a:rPr lang="en-US" dirty="0" smtClean="0">
                <a:solidFill>
                  <a:schemeClr val="accent6">
                    <a:lumMod val="50000"/>
                  </a:schemeClr>
                </a:solidFill>
              </a:rPr>
              <a:t>(ESC)</a:t>
            </a:r>
          </a:p>
          <a:p>
            <a:r>
              <a:rPr lang="el-GR" dirty="0"/>
              <a:t>Ο</a:t>
            </a:r>
            <a:r>
              <a:rPr lang="el-GR" dirty="0" smtClean="0"/>
              <a:t>φείλεται σε αυξημένο τόνο των λείων μυϊκών ινών των περιφερικών αγγείων, που οδηγεί σε αυξημένες αντιστάσεις των </a:t>
            </a:r>
            <a:r>
              <a:rPr lang="el-GR" dirty="0" err="1" smtClean="0"/>
              <a:t>αρτηριδίων</a:t>
            </a:r>
            <a:r>
              <a:rPr lang="el-GR" dirty="0" smtClean="0"/>
              <a:t> και μειωμένη χωρητικότητα του φλεβικού συστήματος.</a:t>
            </a:r>
            <a:endParaRPr lang="el-GR" dirty="0"/>
          </a:p>
          <a:p>
            <a:pPr>
              <a:buFont typeface="Wingdings" panose="05000000000000000000" pitchFamily="2" charset="2"/>
              <a:buChar char="Ø"/>
            </a:pPr>
            <a:r>
              <a:rPr lang="en-US" dirty="0" smtClean="0"/>
              <a:t> </a:t>
            </a:r>
            <a:r>
              <a:rPr lang="el-GR" dirty="0" smtClean="0"/>
              <a:t>Σύμφωνα </a:t>
            </a:r>
            <a:r>
              <a:rPr lang="el-GR" dirty="0"/>
              <a:t>με την άποψη που επικρατεί σήμερα </a:t>
            </a:r>
            <a:r>
              <a:rPr lang="el-GR" dirty="0" smtClean="0"/>
              <a:t>διεθνώς</a:t>
            </a:r>
            <a:r>
              <a:rPr lang="en-US" dirty="0" smtClean="0"/>
              <a:t> (ASC)</a:t>
            </a:r>
            <a:r>
              <a:rPr lang="el-GR" dirty="0" smtClean="0"/>
              <a:t>, </a:t>
            </a:r>
            <a:r>
              <a:rPr lang="en-US" dirty="0" smtClean="0"/>
              <a:t>                                  </a:t>
            </a:r>
            <a:r>
              <a:rPr lang="el-GR" dirty="0" smtClean="0"/>
              <a:t> </a:t>
            </a:r>
            <a:r>
              <a:rPr lang="el-GR" dirty="0"/>
              <a:t>φυσιολογική ΑΠ </a:t>
            </a:r>
            <a:r>
              <a:rPr lang="en-US" dirty="0" smtClean="0"/>
              <a:t>: </a:t>
            </a:r>
            <a:r>
              <a:rPr lang="el-GR" dirty="0" smtClean="0"/>
              <a:t>είναι </a:t>
            </a:r>
            <a:r>
              <a:rPr lang="el-GR" b="1" dirty="0">
                <a:solidFill>
                  <a:schemeClr val="accent6">
                    <a:lumMod val="50000"/>
                  </a:schemeClr>
                </a:solidFill>
              </a:rPr>
              <a:t>συστολική &lt; 120 και διαστολική &lt; 80 </a:t>
            </a:r>
            <a:r>
              <a:rPr lang="el-GR" b="1" dirty="0" err="1">
                <a:solidFill>
                  <a:schemeClr val="accent6">
                    <a:lumMod val="50000"/>
                  </a:schemeClr>
                </a:solidFill>
              </a:rPr>
              <a:t>mm</a:t>
            </a:r>
            <a:r>
              <a:rPr lang="el-GR" b="1" dirty="0">
                <a:solidFill>
                  <a:schemeClr val="accent6">
                    <a:lumMod val="50000"/>
                  </a:schemeClr>
                </a:solidFill>
              </a:rPr>
              <a:t> </a:t>
            </a:r>
            <a:r>
              <a:rPr lang="el-GR" b="1" dirty="0" err="1">
                <a:solidFill>
                  <a:schemeClr val="accent6">
                    <a:lumMod val="50000"/>
                  </a:schemeClr>
                </a:solidFill>
              </a:rPr>
              <a:t>Hg</a:t>
            </a:r>
            <a:r>
              <a:rPr lang="el-GR" dirty="0"/>
              <a:t>. </a:t>
            </a:r>
            <a:endParaRPr lang="en-US" dirty="0" smtClean="0"/>
          </a:p>
          <a:p>
            <a:endParaRPr lang="el-GR" sz="2400" dirty="0"/>
          </a:p>
        </p:txBody>
      </p:sp>
      <p:pic>
        <p:nvPicPr>
          <p:cNvPr id="4" name="Εικόνα 3"/>
          <p:cNvPicPr>
            <a:picLocks noChangeAspect="1"/>
          </p:cNvPicPr>
          <p:nvPr/>
        </p:nvPicPr>
        <p:blipFill rotWithShape="1">
          <a:blip r:embed="rId2"/>
          <a:srcRect t="62720"/>
          <a:stretch/>
        </p:blipFill>
        <p:spPr>
          <a:xfrm>
            <a:off x="1484973" y="4004441"/>
            <a:ext cx="8126573" cy="2242751"/>
          </a:xfrm>
          <a:prstGeom prst="rect">
            <a:avLst/>
          </a:prstGeom>
        </p:spPr>
      </p:pic>
      <p:sp>
        <p:nvSpPr>
          <p:cNvPr id="2" name="Ορθογώνιο 1"/>
          <p:cNvSpPr/>
          <p:nvPr/>
        </p:nvSpPr>
        <p:spPr>
          <a:xfrm>
            <a:off x="1341081" y="459093"/>
            <a:ext cx="1974643" cy="584775"/>
          </a:xfrm>
          <a:prstGeom prst="rect">
            <a:avLst/>
          </a:prstGeom>
        </p:spPr>
        <p:txBody>
          <a:bodyPr wrap="none">
            <a:spAutoFit/>
          </a:bodyPr>
          <a:lstStyle/>
          <a:p>
            <a:r>
              <a:rPr lang="el-GR" sz="3200" b="1" dirty="0" smtClean="0"/>
              <a:t>Υπέρταση </a:t>
            </a:r>
            <a:endParaRPr lang="el-GR" sz="3200" b="1" dirty="0"/>
          </a:p>
        </p:txBody>
      </p:sp>
    </p:spTree>
    <p:extLst>
      <p:ext uri="{BB962C8B-B14F-4D97-AF65-F5344CB8AC3E}">
        <p14:creationId xmlns:p14="http://schemas.microsoft.com/office/powerpoint/2010/main" val="547243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1106323"/>
          </a:xfrm>
        </p:spPr>
        <p:txBody>
          <a:bodyPr>
            <a:normAutofit/>
          </a:bodyPr>
          <a:lstStyle/>
          <a:p>
            <a:r>
              <a:rPr lang="el-GR" sz="3200" dirty="0" smtClean="0"/>
              <a:t>Στόχος της </a:t>
            </a:r>
            <a:r>
              <a:rPr lang="el-GR" sz="3200" dirty="0" err="1" smtClean="0"/>
              <a:t>αντιυπερτασικής</a:t>
            </a:r>
            <a:r>
              <a:rPr lang="el-GR" sz="3200" dirty="0" smtClean="0"/>
              <a:t> αγωγής</a:t>
            </a:r>
            <a:endParaRPr lang="el-GR" sz="3200" dirty="0"/>
          </a:p>
        </p:txBody>
      </p:sp>
      <p:sp>
        <p:nvSpPr>
          <p:cNvPr id="3" name="Θέση περιεχομένου 2"/>
          <p:cNvSpPr>
            <a:spLocks noGrp="1"/>
          </p:cNvSpPr>
          <p:nvPr>
            <p:ph idx="1"/>
          </p:nvPr>
        </p:nvSpPr>
        <p:spPr/>
        <p:txBody>
          <a:bodyPr>
            <a:normAutofit/>
          </a:bodyPr>
          <a:lstStyle/>
          <a:p>
            <a:r>
              <a:rPr lang="el-GR" sz="2400" dirty="0"/>
              <a:t>Στόχος της </a:t>
            </a:r>
            <a:r>
              <a:rPr lang="el-GR" sz="2400" dirty="0" err="1"/>
              <a:t>αντιυπερτασικής</a:t>
            </a:r>
            <a:r>
              <a:rPr lang="el-GR" sz="2400" dirty="0"/>
              <a:t> αγωγής είναι να επιτευχθεί ΑΠ &lt; 140/90 </a:t>
            </a:r>
            <a:r>
              <a:rPr lang="el-GR" sz="2400" dirty="0" err="1"/>
              <a:t>mm</a:t>
            </a:r>
            <a:r>
              <a:rPr lang="el-GR" sz="2400" dirty="0"/>
              <a:t> </a:t>
            </a:r>
            <a:r>
              <a:rPr lang="el-GR" sz="2400" dirty="0" err="1"/>
              <a:t>Hg</a:t>
            </a:r>
            <a:r>
              <a:rPr lang="el-GR" sz="2400" dirty="0"/>
              <a:t>, </a:t>
            </a:r>
            <a:endParaRPr lang="en-US" sz="2400" dirty="0" smtClean="0"/>
          </a:p>
          <a:p>
            <a:r>
              <a:rPr lang="el-GR" sz="2400" dirty="0" smtClean="0"/>
              <a:t>για </a:t>
            </a:r>
            <a:r>
              <a:rPr lang="el-GR" sz="2400" dirty="0"/>
              <a:t>ασθενείς με διαβήτη ή χρόνια νεφροπάθεια &lt; 130/80 </a:t>
            </a:r>
            <a:r>
              <a:rPr lang="el-GR" sz="2400" dirty="0" err="1"/>
              <a:t>mm</a:t>
            </a:r>
            <a:r>
              <a:rPr lang="el-GR" sz="2400" dirty="0"/>
              <a:t> </a:t>
            </a:r>
            <a:r>
              <a:rPr lang="el-GR" sz="2400" dirty="0" err="1"/>
              <a:t>Hg</a:t>
            </a:r>
            <a:r>
              <a:rPr lang="el-GR" sz="2400" dirty="0"/>
              <a:t>. </a:t>
            </a:r>
            <a:endParaRPr lang="en-US" sz="2400" dirty="0" smtClean="0"/>
          </a:p>
          <a:p>
            <a:r>
              <a:rPr lang="el-GR" sz="2400" dirty="0" smtClean="0"/>
              <a:t>Αν </a:t>
            </a:r>
            <a:r>
              <a:rPr lang="el-GR" sz="2400" dirty="0"/>
              <a:t>η ΑΠ είναι 20/10 </a:t>
            </a:r>
            <a:r>
              <a:rPr lang="el-GR" sz="2400" dirty="0" err="1"/>
              <a:t>mm</a:t>
            </a:r>
            <a:r>
              <a:rPr lang="el-GR" sz="2400" dirty="0"/>
              <a:t> </a:t>
            </a:r>
            <a:r>
              <a:rPr lang="el-GR" sz="2400" dirty="0" err="1"/>
              <a:t>Hg</a:t>
            </a:r>
            <a:r>
              <a:rPr lang="el-GR" sz="2400" dirty="0"/>
              <a:t> πάνω από το στόχο, σκόπιμο είναι να αρχίσει η αγωγή με 2 φάρμακα, από τα οποία το ένα είναι συνήθως </a:t>
            </a:r>
            <a:r>
              <a:rPr lang="el-GR" sz="2400" dirty="0" err="1"/>
              <a:t>θειαζιδικό</a:t>
            </a:r>
            <a:r>
              <a:rPr lang="el-GR" sz="2400" dirty="0"/>
              <a:t> διουρητικό.</a:t>
            </a:r>
            <a:br>
              <a:rPr lang="el-GR" sz="2400" dirty="0"/>
            </a:br>
            <a:endParaRPr lang="el-GR" sz="2400" dirty="0"/>
          </a:p>
        </p:txBody>
      </p:sp>
      <p:pic>
        <p:nvPicPr>
          <p:cNvPr id="4" name="Εικόνα 3"/>
          <p:cNvPicPr>
            <a:picLocks noChangeAspect="1"/>
          </p:cNvPicPr>
          <p:nvPr/>
        </p:nvPicPr>
        <p:blipFill>
          <a:blip r:embed="rId2"/>
          <a:stretch>
            <a:fillRect/>
          </a:stretch>
        </p:blipFill>
        <p:spPr>
          <a:xfrm>
            <a:off x="3914076" y="4042619"/>
            <a:ext cx="3880625" cy="2134344"/>
          </a:xfrm>
          <a:prstGeom prst="rect">
            <a:avLst/>
          </a:prstGeom>
        </p:spPr>
      </p:pic>
    </p:spTree>
    <p:extLst>
      <p:ext uri="{BB962C8B-B14F-4D97-AF65-F5344CB8AC3E}">
        <p14:creationId xmlns:p14="http://schemas.microsoft.com/office/powerpoint/2010/main" val="1093491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 </a:t>
            </a:r>
            <a:r>
              <a:rPr lang="el-GR" sz="3600" dirty="0" smtClean="0"/>
              <a:t>Υπέρταση</a:t>
            </a:r>
            <a:endParaRPr lang="el-GR" sz="3600" dirty="0"/>
          </a:p>
        </p:txBody>
      </p:sp>
      <p:sp>
        <p:nvSpPr>
          <p:cNvPr id="3" name="Θέση περιεχομένου 2"/>
          <p:cNvSpPr>
            <a:spLocks noGrp="1"/>
          </p:cNvSpPr>
          <p:nvPr>
            <p:ph idx="1"/>
          </p:nvPr>
        </p:nvSpPr>
        <p:spPr/>
        <p:txBody>
          <a:bodyPr/>
          <a:lstStyle/>
          <a:p>
            <a:pPr marL="0" indent="0">
              <a:buNone/>
            </a:pPr>
            <a:r>
              <a:rPr lang="el-GR" dirty="0"/>
              <a:t>Η θεραπευτική αντιμετώπιση της υπέρτασης έχει μειώσει σημαντικά τη συχνότητα </a:t>
            </a:r>
            <a:r>
              <a:rPr lang="el-GR" dirty="0" smtClean="0"/>
              <a:t>:</a:t>
            </a:r>
          </a:p>
          <a:p>
            <a:r>
              <a:rPr lang="el-GR" dirty="0" smtClean="0"/>
              <a:t>των </a:t>
            </a:r>
            <a:r>
              <a:rPr lang="el-GR" dirty="0"/>
              <a:t>εγκεφαλικών αγγειακών επεισοδίων,</a:t>
            </a:r>
            <a:endParaRPr lang="en-US" dirty="0"/>
          </a:p>
          <a:p>
            <a:r>
              <a:rPr lang="el-GR" dirty="0" smtClean="0"/>
              <a:t>των </a:t>
            </a:r>
            <a:r>
              <a:rPr lang="el-GR" dirty="0"/>
              <a:t>στεφανιαίων επεισοδίων, </a:t>
            </a:r>
            <a:endParaRPr lang="en-US" dirty="0"/>
          </a:p>
          <a:p>
            <a:r>
              <a:rPr lang="el-GR" dirty="0"/>
              <a:t>της καρδιακής ανεπάρκειας και </a:t>
            </a:r>
            <a:endParaRPr lang="en-US" dirty="0"/>
          </a:p>
          <a:p>
            <a:r>
              <a:rPr lang="el-GR" dirty="0"/>
              <a:t>της νεφρικής </a:t>
            </a:r>
            <a:r>
              <a:rPr lang="el-GR" dirty="0" smtClean="0"/>
              <a:t>ανεπάρκειας</a:t>
            </a:r>
          </a:p>
          <a:p>
            <a:r>
              <a:rPr lang="el-GR" dirty="0"/>
              <a:t>τ</a:t>
            </a:r>
            <a:r>
              <a:rPr lang="el-GR" dirty="0" smtClean="0"/>
              <a:t>ης συνολικής θνητότητας</a:t>
            </a:r>
            <a:endParaRPr lang="en-US" dirty="0"/>
          </a:p>
          <a:p>
            <a:endParaRPr lang="el-GR" dirty="0"/>
          </a:p>
        </p:txBody>
      </p:sp>
      <p:pic>
        <p:nvPicPr>
          <p:cNvPr id="4" name="Εικόνα 3"/>
          <p:cNvPicPr>
            <a:picLocks noChangeAspect="1"/>
          </p:cNvPicPr>
          <p:nvPr/>
        </p:nvPicPr>
        <p:blipFill>
          <a:blip r:embed="rId2"/>
          <a:stretch>
            <a:fillRect/>
          </a:stretch>
        </p:blipFill>
        <p:spPr>
          <a:xfrm>
            <a:off x="7926891" y="3216275"/>
            <a:ext cx="3028950" cy="3095625"/>
          </a:xfrm>
          <a:prstGeom prst="rect">
            <a:avLst/>
          </a:prstGeom>
        </p:spPr>
      </p:pic>
    </p:spTree>
    <p:extLst>
      <p:ext uri="{BB962C8B-B14F-4D97-AF65-F5344CB8AC3E}">
        <p14:creationId xmlns:p14="http://schemas.microsoft.com/office/powerpoint/2010/main" val="3477845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400503" cy="885606"/>
          </a:xfrm>
        </p:spPr>
        <p:txBody>
          <a:bodyPr>
            <a:normAutofit/>
          </a:bodyPr>
          <a:lstStyle/>
          <a:p>
            <a:r>
              <a:rPr lang="el-GR" sz="3600" dirty="0" smtClean="0"/>
              <a:t>Αίμα</a:t>
            </a:r>
            <a:endParaRPr lang="el-GR" sz="3600" dirty="0"/>
          </a:p>
        </p:txBody>
      </p:sp>
      <p:sp>
        <p:nvSpPr>
          <p:cNvPr id="3" name="Θέση περιεχομένου 2"/>
          <p:cNvSpPr>
            <a:spLocks noGrp="1"/>
          </p:cNvSpPr>
          <p:nvPr>
            <p:ph idx="1"/>
          </p:nvPr>
        </p:nvSpPr>
        <p:spPr>
          <a:xfrm>
            <a:off x="838200" y="1541846"/>
            <a:ext cx="10515600" cy="4351338"/>
          </a:xfrm>
        </p:spPr>
        <p:txBody>
          <a:bodyPr>
            <a:normAutofit/>
          </a:bodyPr>
          <a:lstStyle/>
          <a:p>
            <a:r>
              <a:rPr lang="el-GR" sz="2000" b="1" dirty="0" smtClean="0"/>
              <a:t>Πλάσμα</a:t>
            </a:r>
            <a:r>
              <a:rPr lang="el-GR" sz="2000" dirty="0" smtClean="0"/>
              <a:t>: νερό και διαλυμένα θρεπτικά και άχρηστα συστατικά</a:t>
            </a:r>
          </a:p>
          <a:p>
            <a:r>
              <a:rPr lang="el-GR" sz="2000" dirty="0" smtClean="0">
                <a:solidFill>
                  <a:srgbClr val="C00000"/>
                </a:solidFill>
              </a:rPr>
              <a:t>Ερυθρά αιμοσφαίρια </a:t>
            </a:r>
            <a:r>
              <a:rPr lang="el-GR" sz="2000" dirty="0" smtClean="0"/>
              <a:t>: Μεταφέρουν το Ο</a:t>
            </a:r>
            <a:r>
              <a:rPr lang="el-GR" sz="2000" baseline="-25000" dirty="0" smtClean="0"/>
              <a:t>2</a:t>
            </a:r>
            <a:r>
              <a:rPr lang="en-US" sz="2000" dirty="0" smtClean="0"/>
              <a:t>, </a:t>
            </a:r>
            <a:r>
              <a:rPr lang="el-GR" sz="2000" dirty="0" smtClean="0"/>
              <a:t>δίνουν στο αίμα το κόκκινο χρώμα,</a:t>
            </a:r>
          </a:p>
          <a:p>
            <a:pPr marL="0" indent="0">
              <a:buNone/>
            </a:pPr>
            <a:r>
              <a:rPr lang="el-GR" sz="2000" dirty="0"/>
              <a:t>α</a:t>
            </a:r>
            <a:r>
              <a:rPr lang="el-GR" sz="2000" dirty="0" smtClean="0"/>
              <a:t>νάλογα με τα αντιγόνα που υπάρχουν στην επιφάνειά τους δημιουργούνται 4 ομάδες αίματος :  Α, Β, ΑΒ, Ο. </a:t>
            </a:r>
          </a:p>
          <a:p>
            <a:r>
              <a:rPr lang="el-GR" sz="2000" dirty="0" smtClean="0">
                <a:solidFill>
                  <a:srgbClr val="002060"/>
                </a:solidFill>
              </a:rPr>
              <a:t>Λευκά</a:t>
            </a:r>
            <a:r>
              <a:rPr lang="el-GR" sz="2000" dirty="0" smtClean="0"/>
              <a:t> : ρόλο στην άμυνα</a:t>
            </a:r>
          </a:p>
          <a:p>
            <a:r>
              <a:rPr lang="el-GR" sz="2000" dirty="0" smtClean="0">
                <a:solidFill>
                  <a:schemeClr val="accent6">
                    <a:lumMod val="50000"/>
                  </a:schemeClr>
                </a:solidFill>
              </a:rPr>
              <a:t>Αιμοπετάλια</a:t>
            </a:r>
            <a:r>
              <a:rPr lang="el-GR" sz="2000" dirty="0" smtClean="0"/>
              <a:t> : παίζουν ρόλο στη πήξη</a:t>
            </a:r>
            <a:endParaRPr lang="el-GR" sz="2000" dirty="0"/>
          </a:p>
        </p:txBody>
      </p:sp>
      <p:pic>
        <p:nvPicPr>
          <p:cNvPr id="4" name="Picture 4">
            <a:extLst>
              <a:ext uri="{FF2B5EF4-FFF2-40B4-BE49-F238E27FC236}">
                <a16:creationId xmlns:a16="http://schemas.microsoft.com/office/drawing/2014/main" id="{704DA16D-74F8-87CA-E165-32B3DFB7FE1A}"/>
              </a:ext>
            </a:extLst>
          </p:cNvPr>
          <p:cNvPicPr>
            <a:picLocks noChangeAspect="1"/>
          </p:cNvPicPr>
          <p:nvPr/>
        </p:nvPicPr>
        <p:blipFill rotWithShape="1">
          <a:blip r:embed="rId2"/>
          <a:srcRect t="22252" r="60730" b="7431"/>
          <a:stretch/>
        </p:blipFill>
        <p:spPr>
          <a:xfrm>
            <a:off x="8785275" y="3065900"/>
            <a:ext cx="3007333" cy="3415863"/>
          </a:xfrm>
          <a:prstGeom prst="rect">
            <a:avLst/>
          </a:prstGeom>
        </p:spPr>
      </p:pic>
      <p:pic>
        <p:nvPicPr>
          <p:cNvPr id="6" name="Εικόνα 5"/>
          <p:cNvPicPr>
            <a:picLocks noChangeAspect="1"/>
          </p:cNvPicPr>
          <p:nvPr/>
        </p:nvPicPr>
        <p:blipFill>
          <a:blip r:embed="rId3"/>
          <a:stretch>
            <a:fillRect/>
          </a:stretch>
        </p:blipFill>
        <p:spPr>
          <a:xfrm>
            <a:off x="838200" y="4291012"/>
            <a:ext cx="4750876" cy="1468655"/>
          </a:xfrm>
          <a:prstGeom prst="rect">
            <a:avLst/>
          </a:prstGeom>
        </p:spPr>
      </p:pic>
    </p:spTree>
    <p:extLst>
      <p:ext uri="{BB962C8B-B14F-4D97-AF65-F5344CB8AC3E}">
        <p14:creationId xmlns:p14="http://schemas.microsoft.com/office/powerpoint/2010/main" val="3678186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4883" y="186658"/>
            <a:ext cx="4126400" cy="609614"/>
          </a:xfrm>
        </p:spPr>
        <p:txBody>
          <a:bodyPr>
            <a:normAutofit fontScale="90000"/>
          </a:bodyPr>
          <a:lstStyle/>
          <a:p>
            <a:r>
              <a:rPr lang="el-GR" sz="3600" dirty="0" err="1" smtClean="0"/>
              <a:t>Αντιυπερτασική</a:t>
            </a:r>
            <a:r>
              <a:rPr lang="el-GR" sz="3600" dirty="0" smtClean="0"/>
              <a:t> αγωγή</a:t>
            </a:r>
            <a:endParaRPr lang="el-GR" sz="3600" dirty="0"/>
          </a:p>
        </p:txBody>
      </p:sp>
      <p:pic>
        <p:nvPicPr>
          <p:cNvPr id="4" name="Εικόνα 3"/>
          <p:cNvPicPr>
            <a:picLocks noChangeAspect="1"/>
          </p:cNvPicPr>
          <p:nvPr/>
        </p:nvPicPr>
        <p:blipFill>
          <a:blip r:embed="rId2"/>
          <a:stretch>
            <a:fillRect/>
          </a:stretch>
        </p:blipFill>
        <p:spPr>
          <a:xfrm>
            <a:off x="361487" y="3263352"/>
            <a:ext cx="3429000" cy="3190875"/>
          </a:xfrm>
          <a:prstGeom prst="rect">
            <a:avLst/>
          </a:prstGeom>
        </p:spPr>
      </p:pic>
      <p:pic>
        <p:nvPicPr>
          <p:cNvPr id="5" name="Εικόνα 4"/>
          <p:cNvPicPr>
            <a:picLocks noChangeAspect="1"/>
          </p:cNvPicPr>
          <p:nvPr/>
        </p:nvPicPr>
        <p:blipFill>
          <a:blip r:embed="rId3"/>
          <a:stretch>
            <a:fillRect/>
          </a:stretch>
        </p:blipFill>
        <p:spPr>
          <a:xfrm>
            <a:off x="4091452" y="3577676"/>
            <a:ext cx="3514725" cy="2562225"/>
          </a:xfrm>
          <a:prstGeom prst="rect">
            <a:avLst/>
          </a:prstGeom>
        </p:spPr>
      </p:pic>
      <p:pic>
        <p:nvPicPr>
          <p:cNvPr id="6" name="Εικόνα 5"/>
          <p:cNvPicPr>
            <a:picLocks noChangeAspect="1"/>
          </p:cNvPicPr>
          <p:nvPr/>
        </p:nvPicPr>
        <p:blipFill>
          <a:blip r:embed="rId4"/>
          <a:stretch>
            <a:fillRect/>
          </a:stretch>
        </p:blipFill>
        <p:spPr>
          <a:xfrm>
            <a:off x="8316718" y="3125238"/>
            <a:ext cx="2971800" cy="904875"/>
          </a:xfrm>
          <a:prstGeom prst="rect">
            <a:avLst/>
          </a:prstGeom>
        </p:spPr>
      </p:pic>
      <p:pic>
        <p:nvPicPr>
          <p:cNvPr id="7" name="Εικόνα 6"/>
          <p:cNvPicPr>
            <a:picLocks noChangeAspect="1"/>
          </p:cNvPicPr>
          <p:nvPr/>
        </p:nvPicPr>
        <p:blipFill>
          <a:blip r:embed="rId5"/>
          <a:stretch>
            <a:fillRect/>
          </a:stretch>
        </p:blipFill>
        <p:spPr>
          <a:xfrm>
            <a:off x="8406044" y="4201563"/>
            <a:ext cx="3438525" cy="914400"/>
          </a:xfrm>
          <a:prstGeom prst="rect">
            <a:avLst/>
          </a:prstGeom>
        </p:spPr>
      </p:pic>
      <p:pic>
        <p:nvPicPr>
          <p:cNvPr id="8" name="Εικόνα 7"/>
          <p:cNvPicPr>
            <a:picLocks noChangeAspect="1"/>
          </p:cNvPicPr>
          <p:nvPr/>
        </p:nvPicPr>
        <p:blipFill>
          <a:blip r:embed="rId6"/>
          <a:stretch>
            <a:fillRect/>
          </a:stretch>
        </p:blipFill>
        <p:spPr>
          <a:xfrm>
            <a:off x="8545318" y="5260234"/>
            <a:ext cx="2800350" cy="1343025"/>
          </a:xfrm>
          <a:prstGeom prst="rect">
            <a:avLst/>
          </a:prstGeom>
        </p:spPr>
      </p:pic>
      <p:pic>
        <p:nvPicPr>
          <p:cNvPr id="11" name="Εικόνα 10"/>
          <p:cNvPicPr>
            <a:picLocks noChangeAspect="1"/>
          </p:cNvPicPr>
          <p:nvPr/>
        </p:nvPicPr>
        <p:blipFill>
          <a:blip r:embed="rId7"/>
          <a:stretch>
            <a:fillRect/>
          </a:stretch>
        </p:blipFill>
        <p:spPr>
          <a:xfrm>
            <a:off x="224882" y="915386"/>
            <a:ext cx="2686050" cy="1114425"/>
          </a:xfrm>
          <a:prstGeom prst="rect">
            <a:avLst/>
          </a:prstGeom>
        </p:spPr>
      </p:pic>
      <p:pic>
        <p:nvPicPr>
          <p:cNvPr id="12" name="Εικόνα 1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891602" y="969099"/>
            <a:ext cx="3390900" cy="866775"/>
          </a:xfrm>
          <a:prstGeom prst="rect">
            <a:avLst/>
          </a:prstGeom>
        </p:spPr>
      </p:pic>
      <p:sp>
        <p:nvSpPr>
          <p:cNvPr id="13" name="Δεξί βέλος 12"/>
          <p:cNvSpPr/>
          <p:nvPr/>
        </p:nvSpPr>
        <p:spPr>
          <a:xfrm>
            <a:off x="3240941" y="1199216"/>
            <a:ext cx="446049"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Αστέρι 4 ακτινών 15"/>
          <p:cNvSpPr/>
          <p:nvPr/>
        </p:nvSpPr>
        <p:spPr>
          <a:xfrm>
            <a:off x="102219" y="3365803"/>
            <a:ext cx="245327" cy="24607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Αστέρι 4 ακτινών 16"/>
          <p:cNvSpPr/>
          <p:nvPr/>
        </p:nvSpPr>
        <p:spPr>
          <a:xfrm>
            <a:off x="60522" y="4325918"/>
            <a:ext cx="245327" cy="24607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Αστέρι 4 ακτινών 17"/>
          <p:cNvSpPr/>
          <p:nvPr/>
        </p:nvSpPr>
        <p:spPr>
          <a:xfrm>
            <a:off x="32583" y="5514272"/>
            <a:ext cx="245327" cy="24607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Αστέρι 4 ακτινών 18"/>
          <p:cNvSpPr/>
          <p:nvPr/>
        </p:nvSpPr>
        <p:spPr>
          <a:xfrm>
            <a:off x="3872146" y="3753199"/>
            <a:ext cx="245327" cy="24607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Αστέρι 4 ακτινών 19"/>
          <p:cNvSpPr/>
          <p:nvPr/>
        </p:nvSpPr>
        <p:spPr>
          <a:xfrm>
            <a:off x="7963187" y="3242764"/>
            <a:ext cx="245327" cy="24607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Αστέρι 4 ακτινών 20"/>
          <p:cNvSpPr/>
          <p:nvPr/>
        </p:nvSpPr>
        <p:spPr>
          <a:xfrm>
            <a:off x="7963187" y="4325918"/>
            <a:ext cx="245327" cy="24607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Δεξί βέλος 21"/>
          <p:cNvSpPr/>
          <p:nvPr/>
        </p:nvSpPr>
        <p:spPr>
          <a:xfrm>
            <a:off x="8099269" y="5407116"/>
            <a:ext cx="446049"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Δεξί βέλος 22"/>
          <p:cNvSpPr/>
          <p:nvPr/>
        </p:nvSpPr>
        <p:spPr>
          <a:xfrm>
            <a:off x="8099269" y="5841843"/>
            <a:ext cx="446049"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226283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p:cNvPicPr>
            <a:picLocks noChangeAspect="1"/>
          </p:cNvPicPr>
          <p:nvPr/>
        </p:nvPicPr>
        <p:blipFill>
          <a:blip r:embed="rId2"/>
          <a:stretch>
            <a:fillRect/>
          </a:stretch>
        </p:blipFill>
        <p:spPr>
          <a:xfrm>
            <a:off x="2152998" y="1639741"/>
            <a:ext cx="7172325" cy="4133850"/>
          </a:xfrm>
          <a:prstGeom prst="rect">
            <a:avLst/>
          </a:prstGeom>
        </p:spPr>
      </p:pic>
    </p:spTree>
    <p:extLst>
      <p:ext uri="{BB962C8B-B14F-4D97-AF65-F5344CB8AC3E}">
        <p14:creationId xmlns:p14="http://schemas.microsoft.com/office/powerpoint/2010/main" val="12656673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22283" y="627884"/>
            <a:ext cx="10515600" cy="791013"/>
          </a:xfrm>
        </p:spPr>
        <p:txBody>
          <a:bodyPr>
            <a:normAutofit/>
          </a:bodyPr>
          <a:lstStyle/>
          <a:p>
            <a:r>
              <a:rPr lang="el-GR" sz="2800" b="1" dirty="0" smtClean="0">
                <a:solidFill>
                  <a:srgbClr val="C00000"/>
                </a:solidFill>
              </a:rPr>
              <a:t>Η Ηλεκτροφυσιολογία της Καρδιάς</a:t>
            </a:r>
            <a:endParaRPr lang="el-GR" sz="2800" b="1" dirty="0">
              <a:solidFill>
                <a:srgbClr val="C00000"/>
              </a:solidFill>
            </a:endParaRPr>
          </a:p>
        </p:txBody>
      </p:sp>
      <p:sp>
        <p:nvSpPr>
          <p:cNvPr id="3" name="Θέση περιεχομένου 2"/>
          <p:cNvSpPr>
            <a:spLocks noGrp="1"/>
          </p:cNvSpPr>
          <p:nvPr>
            <p:ph idx="1"/>
          </p:nvPr>
        </p:nvSpPr>
        <p:spPr/>
        <p:txBody>
          <a:bodyPr>
            <a:normAutofit/>
          </a:bodyPr>
          <a:lstStyle/>
          <a:p>
            <a:r>
              <a:rPr lang="el-GR" sz="2000" dirty="0" smtClean="0"/>
              <a:t>Η καρδιά περιλαμβάνει δύο ήδη </a:t>
            </a:r>
            <a:r>
              <a:rPr lang="el-GR" sz="2000" dirty="0" err="1" smtClean="0"/>
              <a:t>μυοκυττάρων</a:t>
            </a:r>
            <a:r>
              <a:rPr lang="el-GR" sz="2000" dirty="0" smtClean="0"/>
              <a:t>: τα συσταλτά (</a:t>
            </a:r>
            <a:r>
              <a:rPr lang="el-GR" sz="2000" dirty="0" err="1" smtClean="0"/>
              <a:t>contractile</a:t>
            </a:r>
            <a:r>
              <a:rPr lang="el-GR" sz="2000" dirty="0" smtClean="0"/>
              <a:t>) κύτταρα </a:t>
            </a:r>
            <a:r>
              <a:rPr lang="el-GR" sz="2000" b="1" dirty="0" smtClean="0"/>
              <a:t>του μυοκαρδίου</a:t>
            </a:r>
            <a:r>
              <a:rPr lang="el-GR" sz="2000" dirty="0" smtClean="0"/>
              <a:t>, τα οποία </a:t>
            </a:r>
            <a:r>
              <a:rPr lang="el-GR" sz="2000" dirty="0" err="1" smtClean="0"/>
              <a:t>συσπώνται</a:t>
            </a:r>
            <a:r>
              <a:rPr lang="el-GR" sz="2000" dirty="0" smtClean="0"/>
              <a:t>, και τα </a:t>
            </a:r>
            <a:r>
              <a:rPr lang="el-GR" sz="2000" b="1" dirty="0" smtClean="0"/>
              <a:t>κύτταρα αγωγής</a:t>
            </a:r>
            <a:r>
              <a:rPr lang="el-GR" sz="2000" dirty="0" smtClean="0"/>
              <a:t>. </a:t>
            </a:r>
          </a:p>
          <a:p>
            <a:r>
              <a:rPr lang="el-GR" sz="2000" dirty="0" smtClean="0"/>
              <a:t>Τα </a:t>
            </a:r>
            <a:r>
              <a:rPr lang="el-GR" sz="2000" u="sng" dirty="0" smtClean="0"/>
              <a:t>δυναμικά ενέργειας </a:t>
            </a:r>
            <a:r>
              <a:rPr lang="el-GR" sz="2000" dirty="0" smtClean="0"/>
              <a:t>οδηγούν στη σύσπαση των συσταλτών κυττάρων </a:t>
            </a:r>
            <a:r>
              <a:rPr lang="el-GR" sz="2000" u="sng" dirty="0" smtClean="0"/>
              <a:t>του μυοκαρδίου </a:t>
            </a:r>
            <a:r>
              <a:rPr lang="el-GR" sz="2000" dirty="0" smtClean="0"/>
              <a:t>και στη δημιουργία ισχύος ή πίεσης. </a:t>
            </a:r>
          </a:p>
          <a:p>
            <a:r>
              <a:rPr lang="el-GR" sz="2000" dirty="0" smtClean="0"/>
              <a:t>Τα </a:t>
            </a:r>
            <a:r>
              <a:rPr lang="el-GR" sz="2000" u="sng" dirty="0" smtClean="0"/>
              <a:t>κύτταρα αγωγής </a:t>
            </a:r>
            <a:r>
              <a:rPr lang="el-GR" sz="2000" dirty="0" smtClean="0"/>
              <a:t>ανευρίσκονται στους ιστούς του </a:t>
            </a:r>
            <a:r>
              <a:rPr lang="el-GR" sz="2000" u="sng" dirty="0" err="1" smtClean="0"/>
              <a:t>φλεβοκόμβου</a:t>
            </a:r>
            <a:r>
              <a:rPr lang="el-GR" sz="2000" u="sng" dirty="0" smtClean="0"/>
              <a:t>, των κολπικών </a:t>
            </a:r>
            <a:r>
              <a:rPr lang="el-GR" sz="2000" u="sng" dirty="0" err="1" smtClean="0"/>
              <a:t>διακομβικών</a:t>
            </a:r>
            <a:r>
              <a:rPr lang="el-GR" sz="2000" u="sng" dirty="0" smtClean="0"/>
              <a:t> </a:t>
            </a:r>
            <a:r>
              <a:rPr lang="el-GR" sz="2000" u="sng" dirty="0" err="1" smtClean="0"/>
              <a:t>δεματίων</a:t>
            </a:r>
            <a:r>
              <a:rPr lang="el-GR" sz="2000" u="sng" dirty="0" smtClean="0"/>
              <a:t>, του κολποκοιλιακού κόμβου, του δεματίου του </a:t>
            </a:r>
            <a:r>
              <a:rPr lang="el-GR" sz="2000" u="sng" dirty="0" err="1" smtClean="0"/>
              <a:t>His</a:t>
            </a:r>
            <a:r>
              <a:rPr lang="el-GR" sz="2000" u="sng" dirty="0" smtClean="0"/>
              <a:t> και του συστήματος </a:t>
            </a:r>
            <a:r>
              <a:rPr lang="el-GR" sz="2000" u="sng" dirty="0" err="1" smtClean="0"/>
              <a:t>Purkinje</a:t>
            </a:r>
            <a:r>
              <a:rPr lang="el-GR" sz="2000" dirty="0" smtClean="0"/>
              <a:t>. Τα κύτταρα αγωγής αποτελούν εξειδικευμένα κύτταρα, για την ταχεία μετάδοση του δυναμικού ενέργειας σε ολόκληρο το μυοκάρδιο.</a:t>
            </a:r>
            <a:endParaRPr lang="el-GR" sz="2000" dirty="0"/>
          </a:p>
        </p:txBody>
      </p:sp>
      <p:pic>
        <p:nvPicPr>
          <p:cNvPr id="4" name="Εικόνα 3"/>
          <p:cNvPicPr>
            <a:picLocks noChangeAspect="1"/>
          </p:cNvPicPr>
          <p:nvPr/>
        </p:nvPicPr>
        <p:blipFill>
          <a:blip r:embed="rId2"/>
          <a:stretch>
            <a:fillRect/>
          </a:stretch>
        </p:blipFill>
        <p:spPr>
          <a:xfrm>
            <a:off x="6453352" y="4292973"/>
            <a:ext cx="3103508" cy="2024027"/>
          </a:xfrm>
          <a:prstGeom prst="rect">
            <a:avLst/>
          </a:prstGeom>
        </p:spPr>
      </p:pic>
    </p:spTree>
    <p:extLst>
      <p:ext uri="{BB962C8B-B14F-4D97-AF65-F5344CB8AC3E}">
        <p14:creationId xmlns:p14="http://schemas.microsoft.com/office/powerpoint/2010/main" val="753643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463214"/>
          </a:xfrm>
        </p:spPr>
        <p:txBody>
          <a:bodyPr>
            <a:normAutofit fontScale="90000"/>
          </a:bodyPr>
          <a:lstStyle/>
          <a:p>
            <a:r>
              <a:rPr lang="el-GR" sz="2800" dirty="0" err="1" smtClean="0"/>
              <a:t>Ερεθισματαγωγό</a:t>
            </a:r>
            <a:r>
              <a:rPr lang="el-GR" sz="2800" dirty="0" smtClean="0"/>
              <a:t> σύστημα της καρδιάς</a:t>
            </a:r>
            <a:endParaRPr lang="el-GR" sz="2800" dirty="0"/>
          </a:p>
        </p:txBody>
      </p:sp>
      <p:sp>
        <p:nvSpPr>
          <p:cNvPr id="3" name="Θέση περιεχομένου 2"/>
          <p:cNvSpPr>
            <a:spLocks noGrp="1"/>
          </p:cNvSpPr>
          <p:nvPr>
            <p:ph idx="1"/>
          </p:nvPr>
        </p:nvSpPr>
        <p:spPr>
          <a:xfrm>
            <a:off x="186510" y="828340"/>
            <a:ext cx="11353847" cy="4351338"/>
          </a:xfrm>
        </p:spPr>
        <p:txBody>
          <a:bodyPr>
            <a:normAutofit/>
          </a:bodyPr>
          <a:lstStyle/>
          <a:p>
            <a:r>
              <a:rPr lang="el-GR" sz="2000" dirty="0" smtClean="0"/>
              <a:t>1. Το δυναμικό ενέργειας στην καρδιά παράγεται από τους εξειδικευμένους ιστούς του </a:t>
            </a:r>
            <a:r>
              <a:rPr lang="el-GR" sz="2000" b="1" dirty="0" err="1" smtClean="0"/>
              <a:t>Φλεβοκόμβου</a:t>
            </a:r>
            <a:r>
              <a:rPr lang="el-GR" sz="2000" b="1" dirty="0" smtClean="0"/>
              <a:t>,</a:t>
            </a:r>
            <a:r>
              <a:rPr lang="el-GR" sz="2000" dirty="0" smtClean="0"/>
              <a:t> ο οποίος λειτουργεί ως βηματοδότης.</a:t>
            </a:r>
          </a:p>
          <a:p>
            <a:r>
              <a:rPr lang="el-GR" sz="2000" dirty="0" smtClean="0"/>
              <a:t>Κατόπιν της γένεσης του δυναμικού ενέργειας στον ΦΚ, ακολουθεί μία πολύ συγκεκριμένη </a:t>
            </a:r>
            <a:r>
              <a:rPr lang="el-GR" sz="2000" dirty="0"/>
              <a:t> </a:t>
            </a:r>
            <a:r>
              <a:rPr lang="el-GR" sz="2000" dirty="0" smtClean="0"/>
              <a:t>χρονική αλληλουχία μετάδοσης του ερεθίσματος στο υπόλοιπο μυοκάρδιο : 2. </a:t>
            </a:r>
            <a:r>
              <a:rPr lang="el-GR" sz="2000" b="1" dirty="0" smtClean="0"/>
              <a:t>κολπικό μυοκάρδιο</a:t>
            </a:r>
            <a:r>
              <a:rPr lang="el-GR" sz="2000" dirty="0" smtClean="0"/>
              <a:t>,                       3. </a:t>
            </a:r>
            <a:r>
              <a:rPr lang="el-GR" sz="2000" b="1" dirty="0" smtClean="0"/>
              <a:t>Κολποκοιλιακός κόμβος </a:t>
            </a:r>
            <a:r>
              <a:rPr lang="el-GR" sz="2000" dirty="0" smtClean="0"/>
              <a:t>(η ταχύτητα αγωγής διαμέσου του κολποκοιλιακού κόμβου είναι ιδιαιτέρως μικρότερη από ό,τι στους υπόλοιπους καρδιακούς ιστούς </a:t>
            </a:r>
            <a:r>
              <a:rPr lang="el-GR" sz="2000" dirty="0"/>
              <a:t>=</a:t>
            </a:r>
            <a:r>
              <a:rPr lang="el-GR" sz="2000" dirty="0" smtClean="0"/>
              <a:t>                                                                                     = βραδεία αγωγή διαμέσου του κ-κ Κ)                                                                                                                                            4. </a:t>
            </a:r>
            <a:r>
              <a:rPr lang="el-GR" sz="2000" b="1" dirty="0" smtClean="0"/>
              <a:t>Δεμάτιο </a:t>
            </a:r>
            <a:r>
              <a:rPr lang="el-GR" sz="2000" b="1" dirty="0" err="1" smtClean="0"/>
              <a:t>His</a:t>
            </a:r>
            <a:r>
              <a:rPr lang="el-GR" sz="2000" dirty="0" smtClean="0"/>
              <a:t>, </a:t>
            </a:r>
            <a:r>
              <a:rPr lang="el-GR" sz="2000" b="1" dirty="0" smtClean="0"/>
              <a:t>σύστημα </a:t>
            </a:r>
            <a:r>
              <a:rPr lang="el-GR" sz="2000" b="1" dirty="0" err="1" smtClean="0"/>
              <a:t>Purkinje</a:t>
            </a:r>
            <a:r>
              <a:rPr lang="el-GR" sz="2000" b="1" dirty="0" smtClean="0"/>
              <a:t> </a:t>
            </a:r>
            <a:r>
              <a:rPr lang="el-GR" sz="2000" dirty="0" smtClean="0"/>
              <a:t>και </a:t>
            </a:r>
            <a:r>
              <a:rPr lang="el-GR" sz="2000" b="1" dirty="0" smtClean="0"/>
              <a:t>κοιλιακό μυοκάρδιο</a:t>
            </a:r>
            <a:r>
              <a:rPr lang="el-GR" sz="2000" dirty="0" smtClean="0"/>
              <a:t>. </a:t>
            </a:r>
            <a:endParaRPr lang="el-GR" sz="2000" dirty="0"/>
          </a:p>
        </p:txBody>
      </p:sp>
      <p:pic>
        <p:nvPicPr>
          <p:cNvPr id="4" name="Εικόνα 3"/>
          <p:cNvPicPr>
            <a:picLocks noChangeAspect="1"/>
          </p:cNvPicPr>
          <p:nvPr/>
        </p:nvPicPr>
        <p:blipFill>
          <a:blip r:embed="rId2"/>
          <a:stretch>
            <a:fillRect/>
          </a:stretch>
        </p:blipFill>
        <p:spPr>
          <a:xfrm>
            <a:off x="6929296" y="3177296"/>
            <a:ext cx="5262704" cy="3680704"/>
          </a:xfrm>
          <a:prstGeom prst="rect">
            <a:avLst/>
          </a:prstGeom>
        </p:spPr>
      </p:pic>
      <p:sp>
        <p:nvSpPr>
          <p:cNvPr id="5" name="Ορθογώνιο 4"/>
          <p:cNvSpPr/>
          <p:nvPr/>
        </p:nvSpPr>
        <p:spPr>
          <a:xfrm>
            <a:off x="315310" y="3515975"/>
            <a:ext cx="6503483" cy="3139321"/>
          </a:xfrm>
          <a:prstGeom prst="rect">
            <a:avLst/>
          </a:prstGeom>
        </p:spPr>
        <p:txBody>
          <a:bodyPr wrap="square">
            <a:spAutoFit/>
          </a:bodyPr>
          <a:lstStyle/>
          <a:p>
            <a:pPr marL="285750" indent="-285750">
              <a:buFont typeface="Wingdings" panose="05000000000000000000" pitchFamily="2" charset="2"/>
              <a:buChar char="Ø"/>
            </a:pPr>
            <a:r>
              <a:rPr lang="el-GR" b="1" dirty="0" smtClean="0"/>
              <a:t>Φυσιολογικός </a:t>
            </a:r>
            <a:r>
              <a:rPr lang="el-GR" b="1" dirty="0" err="1" smtClean="0"/>
              <a:t>φλεβοκομβικός</a:t>
            </a:r>
            <a:r>
              <a:rPr lang="el-GR" b="1" dirty="0" smtClean="0"/>
              <a:t> ρυθμός </a:t>
            </a:r>
            <a:r>
              <a:rPr lang="el-GR" dirty="0" smtClean="0"/>
              <a:t>αναφέρεται στη φυσιολογική ακολουθία και στο χρονισμό της ηλεκτρικής διέγερσης της καρδιάς. </a:t>
            </a:r>
          </a:p>
          <a:p>
            <a:pPr marL="285750" indent="-285750">
              <a:buFont typeface="Wingdings" panose="05000000000000000000" pitchFamily="2" charset="2"/>
              <a:buChar char="Ø"/>
            </a:pPr>
            <a:endParaRPr lang="el-GR" dirty="0" smtClean="0"/>
          </a:p>
          <a:p>
            <a:pPr marL="285750" indent="-285750">
              <a:buFont typeface="Wingdings" panose="05000000000000000000" pitchFamily="2" charset="2"/>
              <a:buChar char="§"/>
            </a:pPr>
            <a:r>
              <a:rPr lang="el-GR" dirty="0" smtClean="0"/>
              <a:t>Θα πρέπει να πληρούνται τα ακόλουθα τρία κριτήρια:</a:t>
            </a:r>
          </a:p>
          <a:p>
            <a:r>
              <a:rPr lang="el-GR" dirty="0" smtClean="0"/>
              <a:t>(</a:t>
            </a:r>
            <a:r>
              <a:rPr lang="el-GR" b="1" dirty="0" smtClean="0"/>
              <a:t>1</a:t>
            </a:r>
            <a:r>
              <a:rPr lang="el-GR" dirty="0" smtClean="0"/>
              <a:t>) Το δυναμικό ενέργειας θα πρέπει να προέρχεται από</a:t>
            </a:r>
          </a:p>
          <a:p>
            <a:r>
              <a:rPr lang="el-GR" dirty="0" smtClean="0"/>
              <a:t>τον ΦΚ. </a:t>
            </a:r>
          </a:p>
          <a:p>
            <a:r>
              <a:rPr lang="el-GR" dirty="0" smtClean="0"/>
              <a:t>(</a:t>
            </a:r>
            <a:r>
              <a:rPr lang="el-GR" b="1" dirty="0" smtClean="0"/>
              <a:t>2</a:t>
            </a:r>
            <a:r>
              <a:rPr lang="el-GR" dirty="0" smtClean="0"/>
              <a:t>) Οι </a:t>
            </a:r>
            <a:r>
              <a:rPr lang="el-GR" dirty="0" err="1" smtClean="0"/>
              <a:t>φλεβοκομβικοί</a:t>
            </a:r>
            <a:r>
              <a:rPr lang="el-GR" dirty="0" smtClean="0"/>
              <a:t> παλμοί θα πρέπει να έχουν</a:t>
            </a:r>
          </a:p>
          <a:p>
            <a:r>
              <a:rPr lang="el-GR" dirty="0" smtClean="0"/>
              <a:t>συχνότητα ίση με 60 έως 100 παλμούς ανά λεπτό. </a:t>
            </a:r>
          </a:p>
          <a:p>
            <a:r>
              <a:rPr lang="el-GR" dirty="0" smtClean="0"/>
              <a:t>(</a:t>
            </a:r>
            <a:r>
              <a:rPr lang="el-GR" b="1" dirty="0" smtClean="0"/>
              <a:t>3</a:t>
            </a:r>
            <a:r>
              <a:rPr lang="el-GR" dirty="0" smtClean="0"/>
              <a:t>) Η ενεργοποίηση του μυοκαρδίου θα πρέπει να συμβαίνει με</a:t>
            </a:r>
          </a:p>
          <a:p>
            <a:r>
              <a:rPr lang="el-GR" dirty="0" smtClean="0"/>
              <a:t>τη σωστή ακολουθία και τον σωστό χρονισμό.</a:t>
            </a:r>
            <a:endParaRPr lang="el-GR" dirty="0"/>
          </a:p>
        </p:txBody>
      </p:sp>
    </p:spTree>
    <p:extLst>
      <p:ext uri="{BB962C8B-B14F-4D97-AF65-F5344CB8AC3E}">
        <p14:creationId xmlns:p14="http://schemas.microsoft.com/office/powerpoint/2010/main" val="3735464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01869" y="1646949"/>
            <a:ext cx="6143954" cy="4351338"/>
          </a:xfrm>
        </p:spPr>
        <p:txBody>
          <a:bodyPr>
            <a:normAutofit/>
          </a:bodyPr>
          <a:lstStyle/>
          <a:p>
            <a:r>
              <a:rPr lang="el-GR" sz="2000" dirty="0" smtClean="0"/>
              <a:t>Το δυναμικό ηρεμίας της μεμβράνης οφείλεται στο γεγονός ότι στο </a:t>
            </a:r>
            <a:r>
              <a:rPr lang="el-GR" sz="2000" b="1" dirty="0" smtClean="0">
                <a:solidFill>
                  <a:srgbClr val="C00000"/>
                </a:solidFill>
              </a:rPr>
              <a:t>εσωτερικό του κυττάρου </a:t>
            </a:r>
            <a:r>
              <a:rPr lang="el-GR" sz="2000" dirty="0" smtClean="0"/>
              <a:t>υπάρχει περίσσεια </a:t>
            </a:r>
            <a:r>
              <a:rPr lang="el-GR" sz="2000" b="1" dirty="0" smtClean="0">
                <a:solidFill>
                  <a:srgbClr val="C00000"/>
                </a:solidFill>
              </a:rPr>
              <a:t>αρνητικών φορτίων  </a:t>
            </a:r>
            <a:r>
              <a:rPr lang="el-GR" sz="2000" dirty="0" smtClean="0"/>
              <a:t>(ιόντων), ενώ στο </a:t>
            </a:r>
            <a:r>
              <a:rPr lang="el-GR" sz="2000" b="1" dirty="0" smtClean="0">
                <a:solidFill>
                  <a:srgbClr val="0070C0"/>
                </a:solidFill>
              </a:rPr>
              <a:t>εξωτερικό περίσσεια θετικών φορτίων</a:t>
            </a:r>
            <a:r>
              <a:rPr lang="el-GR" sz="2000" dirty="0" smtClean="0"/>
              <a:t>. </a:t>
            </a:r>
          </a:p>
          <a:p>
            <a:pPr marL="0" indent="0">
              <a:buNone/>
            </a:pPr>
            <a:r>
              <a:rPr lang="el-GR" sz="2000" dirty="0" smtClean="0"/>
              <a:t>Η τιμή του δυναμικού ηρεμίας καθορίζεται κυρίως από δύο παράγοντες:</a:t>
            </a:r>
          </a:p>
          <a:p>
            <a:r>
              <a:rPr lang="el-GR" sz="2000" dirty="0" smtClean="0"/>
              <a:t>Τη </a:t>
            </a:r>
            <a:r>
              <a:rPr lang="el-GR" sz="2000" u="sng" dirty="0" smtClean="0"/>
              <a:t>διαφορά στη συγκέντρωση </a:t>
            </a:r>
            <a:r>
              <a:rPr lang="el-GR" sz="2000" dirty="0" smtClean="0"/>
              <a:t>ιόντων μεταξύ ενδοκυτταρικού και </a:t>
            </a:r>
            <a:r>
              <a:rPr lang="el-GR" sz="2000" dirty="0" err="1" smtClean="0"/>
              <a:t>εξωκυτταρικού</a:t>
            </a:r>
            <a:r>
              <a:rPr lang="el-GR" sz="2000" dirty="0"/>
              <a:t> </a:t>
            </a:r>
            <a:r>
              <a:rPr lang="el-GR" sz="2000" dirty="0" smtClean="0"/>
              <a:t>υγρού</a:t>
            </a:r>
          </a:p>
          <a:p>
            <a:r>
              <a:rPr lang="el-GR" sz="2000" dirty="0" smtClean="0"/>
              <a:t>Τη </a:t>
            </a:r>
            <a:r>
              <a:rPr lang="el-GR" sz="2000" u="sng" dirty="0" smtClean="0"/>
              <a:t>διαπερατότητα της μεμβράνης </a:t>
            </a:r>
            <a:r>
              <a:rPr lang="el-GR" sz="2000" dirty="0" smtClean="0"/>
              <a:t>στα διάφορα ιόντα.</a:t>
            </a:r>
          </a:p>
          <a:p>
            <a:r>
              <a:rPr lang="el-GR" sz="2000" dirty="0" smtClean="0"/>
              <a:t>Η συγκέντρωση ιόντων </a:t>
            </a:r>
            <a:r>
              <a:rPr lang="el-GR" sz="2000" dirty="0" err="1" smtClean="0"/>
              <a:t>Na</a:t>
            </a:r>
            <a:r>
              <a:rPr lang="el-GR" sz="2000" dirty="0" smtClean="0"/>
              <a:t>+ και CI- είναι υψηλότερη στον </a:t>
            </a:r>
            <a:r>
              <a:rPr lang="el-GR" sz="2000" dirty="0" err="1" smtClean="0"/>
              <a:t>εξωκυτταρικό</a:t>
            </a:r>
            <a:r>
              <a:rPr lang="el-GR" sz="2000" dirty="0" smtClean="0"/>
              <a:t> χώρο, ενώ η συγκέντρωση ιόντων Κ+ είναι υψηλότερη στον ενδοκυτταρικό χώρο.</a:t>
            </a:r>
          </a:p>
        </p:txBody>
      </p:sp>
      <p:pic>
        <p:nvPicPr>
          <p:cNvPr id="4" name="Εικόνα 3"/>
          <p:cNvPicPr>
            <a:picLocks noChangeAspect="1"/>
          </p:cNvPicPr>
          <p:nvPr/>
        </p:nvPicPr>
        <p:blipFill>
          <a:blip r:embed="rId2"/>
          <a:stretch>
            <a:fillRect/>
          </a:stretch>
        </p:blipFill>
        <p:spPr>
          <a:xfrm>
            <a:off x="6929602" y="1845806"/>
            <a:ext cx="4613384" cy="3311654"/>
          </a:xfrm>
          <a:prstGeom prst="rect">
            <a:avLst/>
          </a:prstGeom>
        </p:spPr>
      </p:pic>
      <p:sp>
        <p:nvSpPr>
          <p:cNvPr id="5" name="Ορθογώνιο 4"/>
          <p:cNvSpPr/>
          <p:nvPr/>
        </p:nvSpPr>
        <p:spPr>
          <a:xfrm>
            <a:off x="604074" y="803634"/>
            <a:ext cx="6657400" cy="523220"/>
          </a:xfrm>
          <a:prstGeom prst="rect">
            <a:avLst/>
          </a:prstGeom>
        </p:spPr>
        <p:txBody>
          <a:bodyPr wrap="none">
            <a:spAutoFit/>
          </a:bodyPr>
          <a:lstStyle/>
          <a:p>
            <a:r>
              <a:rPr lang="el-GR" sz="2800" dirty="0" smtClean="0"/>
              <a:t>Το δυναμικό ηρεμίας της μεμβράνης </a:t>
            </a:r>
            <a:r>
              <a:rPr lang="en-US" sz="2800" dirty="0" smtClean="0"/>
              <a:t>-90mV</a:t>
            </a:r>
            <a:r>
              <a:rPr lang="el-GR" sz="2800" dirty="0" smtClean="0"/>
              <a:t> </a:t>
            </a:r>
            <a:endParaRPr lang="el-GR" sz="2800" dirty="0"/>
          </a:p>
        </p:txBody>
      </p:sp>
    </p:spTree>
    <p:extLst>
      <p:ext uri="{BB962C8B-B14F-4D97-AF65-F5344CB8AC3E}">
        <p14:creationId xmlns:p14="http://schemas.microsoft.com/office/powerpoint/2010/main" val="3388976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b="1" dirty="0" err="1" smtClean="0"/>
              <a:t>Εκπόλωση</a:t>
            </a:r>
            <a:endParaRPr lang="el-GR" sz="2800" b="1" dirty="0"/>
          </a:p>
        </p:txBody>
      </p:sp>
      <p:sp>
        <p:nvSpPr>
          <p:cNvPr id="3" name="Θέση περιεχομένου 2"/>
          <p:cNvSpPr>
            <a:spLocks noGrp="1"/>
          </p:cNvSpPr>
          <p:nvPr>
            <p:ph idx="1"/>
          </p:nvPr>
        </p:nvSpPr>
        <p:spPr>
          <a:xfrm>
            <a:off x="838200" y="1447253"/>
            <a:ext cx="5205248" cy="4351338"/>
          </a:xfrm>
        </p:spPr>
        <p:txBody>
          <a:bodyPr>
            <a:noAutofit/>
          </a:bodyPr>
          <a:lstStyle/>
          <a:p>
            <a:r>
              <a:rPr lang="el-GR" sz="2000" dirty="0" smtClean="0"/>
              <a:t>Η απότομη αύξηση της διαπερατότητας της κυτταρικής μεμβράνης σε </a:t>
            </a:r>
            <a:r>
              <a:rPr lang="el-GR" sz="2000" dirty="0" smtClean="0">
                <a:solidFill>
                  <a:srgbClr val="0070C0"/>
                </a:solidFill>
              </a:rPr>
              <a:t>ιόντα Να+,</a:t>
            </a:r>
            <a:r>
              <a:rPr lang="en-US" sz="2000" dirty="0" smtClean="0">
                <a:solidFill>
                  <a:srgbClr val="0070C0"/>
                </a:solidFill>
              </a:rPr>
              <a:t> </a:t>
            </a:r>
            <a:r>
              <a:rPr lang="el-GR" sz="2000" dirty="0" smtClean="0"/>
              <a:t>λόγω μεταβίβασης της νευρικής ώσης, μεγάλος αριθμός ιόντων νατρίου που βρίσκονται σε</a:t>
            </a:r>
            <a:r>
              <a:rPr lang="en-US" sz="2000" dirty="0" smtClean="0"/>
              <a:t> </a:t>
            </a:r>
            <a:r>
              <a:rPr lang="el-GR" sz="2000" dirty="0" smtClean="0"/>
              <a:t>μεγάλη συγκέντρωση στην εξωτερική επιφάνεια της μεμβράνης </a:t>
            </a:r>
            <a:r>
              <a:rPr lang="el-GR" sz="2000" dirty="0" smtClean="0">
                <a:solidFill>
                  <a:srgbClr val="0070C0"/>
                </a:solidFill>
              </a:rPr>
              <a:t>εισέρχονται στο εσωτερικό</a:t>
            </a:r>
            <a:r>
              <a:rPr lang="en-US" sz="2000" dirty="0" smtClean="0"/>
              <a:t> </a:t>
            </a:r>
            <a:r>
              <a:rPr lang="el-GR" sz="2000" dirty="0" smtClean="0"/>
              <a:t>με αποτέλεσμα την αύξηση του θετικού φορτίου. </a:t>
            </a:r>
            <a:endParaRPr lang="en-US" b="1" dirty="0" smtClean="0"/>
          </a:p>
          <a:p>
            <a:r>
              <a:rPr lang="el-GR" sz="2000" dirty="0" smtClean="0"/>
              <a:t>Ως αποτέλεσμα παρατηρείται </a:t>
            </a:r>
            <a:r>
              <a:rPr lang="el-GR" sz="2000" dirty="0" smtClean="0">
                <a:solidFill>
                  <a:schemeClr val="accent1">
                    <a:lumMod val="50000"/>
                  </a:schemeClr>
                </a:solidFill>
              </a:rPr>
              <a:t>αύξηση του</a:t>
            </a:r>
            <a:r>
              <a:rPr lang="en-US" sz="2000" dirty="0" smtClean="0">
                <a:solidFill>
                  <a:schemeClr val="accent1">
                    <a:lumMod val="50000"/>
                  </a:schemeClr>
                </a:solidFill>
              </a:rPr>
              <a:t> </a:t>
            </a:r>
            <a:r>
              <a:rPr lang="el-GR" sz="2000" dirty="0" smtClean="0">
                <a:solidFill>
                  <a:schemeClr val="accent1">
                    <a:lumMod val="50000"/>
                  </a:schemeClr>
                </a:solidFill>
              </a:rPr>
              <a:t>θετικού φορτίου στο εσωτερικό </a:t>
            </a:r>
            <a:r>
              <a:rPr lang="el-GR" sz="2000" dirty="0" smtClean="0"/>
              <a:t>της μεμβράνης και μείωση του φυσιολογικού αρνητικού</a:t>
            </a:r>
            <a:r>
              <a:rPr lang="en-US" sz="2000" dirty="0" smtClean="0"/>
              <a:t> </a:t>
            </a:r>
            <a:r>
              <a:rPr lang="el-GR" sz="2000" dirty="0" smtClean="0"/>
              <a:t>δυναμικού. </a:t>
            </a:r>
            <a:endParaRPr lang="en-US" sz="2000" dirty="0" smtClean="0"/>
          </a:p>
          <a:p>
            <a:r>
              <a:rPr lang="el-GR" sz="2000" dirty="0" smtClean="0"/>
              <a:t>Το φαινόμενο της μείωσης του αρνητικού δυναμικού στο εσωτερικό του κυττάρου</a:t>
            </a:r>
            <a:r>
              <a:rPr lang="en-US" sz="2000" dirty="0" smtClean="0"/>
              <a:t> </a:t>
            </a:r>
            <a:r>
              <a:rPr lang="el-GR" sz="2000" dirty="0" smtClean="0"/>
              <a:t>ονομάζεται </a:t>
            </a:r>
            <a:r>
              <a:rPr lang="el-GR" sz="2000" b="1" dirty="0" err="1" smtClean="0"/>
              <a:t>εκπόλωση</a:t>
            </a:r>
            <a:endParaRPr lang="el-GR" sz="2000" b="1" dirty="0"/>
          </a:p>
        </p:txBody>
      </p:sp>
      <p:pic>
        <p:nvPicPr>
          <p:cNvPr id="4" name="Εικόνα 3"/>
          <p:cNvPicPr>
            <a:picLocks noChangeAspect="1"/>
          </p:cNvPicPr>
          <p:nvPr/>
        </p:nvPicPr>
        <p:blipFill>
          <a:blip r:embed="rId2"/>
          <a:stretch>
            <a:fillRect/>
          </a:stretch>
        </p:blipFill>
        <p:spPr>
          <a:xfrm>
            <a:off x="6561740" y="1967095"/>
            <a:ext cx="4613384" cy="3311654"/>
          </a:xfrm>
          <a:prstGeom prst="rect">
            <a:avLst/>
          </a:prstGeom>
        </p:spPr>
      </p:pic>
      <p:sp>
        <p:nvSpPr>
          <p:cNvPr id="5" name="Επάνω βέλος 4"/>
          <p:cNvSpPr/>
          <p:nvPr/>
        </p:nvSpPr>
        <p:spPr>
          <a:xfrm>
            <a:off x="6729906" y="5351901"/>
            <a:ext cx="301515" cy="8933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7627614" y="5351901"/>
            <a:ext cx="364202" cy="523220"/>
          </a:xfrm>
          <a:prstGeom prst="rect">
            <a:avLst/>
          </a:prstGeom>
        </p:spPr>
        <p:txBody>
          <a:bodyPr wrap="square">
            <a:spAutoFit/>
          </a:bodyPr>
          <a:lstStyle/>
          <a:p>
            <a:r>
              <a:rPr lang="el-GR" sz="2800" b="1" dirty="0"/>
              <a:t>+</a:t>
            </a:r>
          </a:p>
        </p:txBody>
      </p:sp>
      <p:sp>
        <p:nvSpPr>
          <p:cNvPr id="7" name="Ορθογώνιο 6"/>
          <p:cNvSpPr/>
          <p:nvPr/>
        </p:nvSpPr>
        <p:spPr>
          <a:xfrm>
            <a:off x="6704780" y="6207343"/>
            <a:ext cx="295274" cy="523220"/>
          </a:xfrm>
          <a:prstGeom prst="rect">
            <a:avLst/>
          </a:prstGeom>
        </p:spPr>
        <p:txBody>
          <a:bodyPr wrap="none">
            <a:spAutoFit/>
          </a:bodyPr>
          <a:lstStyle/>
          <a:p>
            <a:r>
              <a:rPr lang="el-GR" sz="2800" b="1" dirty="0" smtClean="0"/>
              <a:t>-</a:t>
            </a:r>
            <a:endParaRPr lang="el-GR" sz="2800" dirty="0"/>
          </a:p>
        </p:txBody>
      </p:sp>
      <p:sp>
        <p:nvSpPr>
          <p:cNvPr id="8" name="Στρογγυλεμένο ορθογώνιο 7"/>
          <p:cNvSpPr/>
          <p:nvPr/>
        </p:nvSpPr>
        <p:spPr>
          <a:xfrm>
            <a:off x="6704780" y="6358759"/>
            <a:ext cx="326641" cy="26275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Στρογγυλεμένο ορθογώνιο 8"/>
          <p:cNvSpPr/>
          <p:nvPr/>
        </p:nvSpPr>
        <p:spPr>
          <a:xfrm>
            <a:off x="7646394" y="5475890"/>
            <a:ext cx="326641" cy="3227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p:cNvSpPr/>
          <p:nvPr/>
        </p:nvSpPr>
        <p:spPr>
          <a:xfrm>
            <a:off x="6271809" y="5449422"/>
            <a:ext cx="580608" cy="369332"/>
          </a:xfrm>
          <a:prstGeom prst="rect">
            <a:avLst/>
          </a:prstGeom>
        </p:spPr>
        <p:txBody>
          <a:bodyPr wrap="none">
            <a:spAutoFit/>
          </a:bodyPr>
          <a:lstStyle/>
          <a:p>
            <a:r>
              <a:rPr lang="el-GR" dirty="0">
                <a:solidFill>
                  <a:srgbClr val="0070C0"/>
                </a:solidFill>
              </a:rPr>
              <a:t>Να+</a:t>
            </a:r>
            <a:endParaRPr lang="el-GR" dirty="0"/>
          </a:p>
        </p:txBody>
      </p:sp>
      <p:sp>
        <p:nvSpPr>
          <p:cNvPr id="11" name="Ορθογώνιο 10"/>
          <p:cNvSpPr/>
          <p:nvPr/>
        </p:nvSpPr>
        <p:spPr>
          <a:xfrm>
            <a:off x="5767972" y="6305472"/>
            <a:ext cx="963149" cy="369332"/>
          </a:xfrm>
          <a:prstGeom prst="rect">
            <a:avLst/>
          </a:prstGeom>
        </p:spPr>
        <p:txBody>
          <a:bodyPr wrap="none">
            <a:spAutoFit/>
          </a:bodyPr>
          <a:lstStyle/>
          <a:p>
            <a:r>
              <a:rPr lang="el-GR" dirty="0" smtClean="0"/>
              <a:t>κύτταρο</a:t>
            </a:r>
            <a:endParaRPr lang="el-GR" dirty="0"/>
          </a:p>
        </p:txBody>
      </p:sp>
      <p:sp>
        <p:nvSpPr>
          <p:cNvPr id="12" name="Ορθογώνιο 11"/>
          <p:cNvSpPr/>
          <p:nvPr/>
        </p:nvSpPr>
        <p:spPr>
          <a:xfrm>
            <a:off x="8588009" y="5429258"/>
            <a:ext cx="338554" cy="461665"/>
          </a:xfrm>
          <a:prstGeom prst="rect">
            <a:avLst/>
          </a:prstGeom>
        </p:spPr>
        <p:txBody>
          <a:bodyPr wrap="none">
            <a:spAutoFit/>
          </a:bodyPr>
          <a:lstStyle/>
          <a:p>
            <a:r>
              <a:rPr lang="el-GR" sz="2400" b="1" dirty="0"/>
              <a:t>+</a:t>
            </a:r>
          </a:p>
        </p:txBody>
      </p:sp>
      <p:sp>
        <p:nvSpPr>
          <p:cNvPr id="13" name="Στρογγυλεμένο ορθογώνιο 12"/>
          <p:cNvSpPr/>
          <p:nvPr/>
        </p:nvSpPr>
        <p:spPr>
          <a:xfrm>
            <a:off x="8588009" y="5496054"/>
            <a:ext cx="326641" cy="3227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p:cNvSpPr/>
          <p:nvPr/>
        </p:nvSpPr>
        <p:spPr>
          <a:xfrm>
            <a:off x="9548404" y="5449422"/>
            <a:ext cx="279244" cy="461665"/>
          </a:xfrm>
          <a:prstGeom prst="rect">
            <a:avLst/>
          </a:prstGeom>
        </p:spPr>
        <p:txBody>
          <a:bodyPr wrap="none">
            <a:spAutoFit/>
          </a:bodyPr>
          <a:lstStyle/>
          <a:p>
            <a:r>
              <a:rPr lang="el-GR" sz="2400" b="1" dirty="0"/>
              <a:t>-</a:t>
            </a:r>
            <a:endParaRPr lang="el-GR" sz="2400" dirty="0"/>
          </a:p>
        </p:txBody>
      </p:sp>
      <p:sp>
        <p:nvSpPr>
          <p:cNvPr id="15" name="Ορθογώνιο 14"/>
          <p:cNvSpPr/>
          <p:nvPr/>
        </p:nvSpPr>
        <p:spPr>
          <a:xfrm>
            <a:off x="10425443" y="5449422"/>
            <a:ext cx="279244" cy="461665"/>
          </a:xfrm>
          <a:prstGeom prst="rect">
            <a:avLst/>
          </a:prstGeom>
        </p:spPr>
        <p:txBody>
          <a:bodyPr wrap="none">
            <a:spAutoFit/>
          </a:bodyPr>
          <a:lstStyle/>
          <a:p>
            <a:r>
              <a:rPr lang="el-GR" sz="2400" b="1" dirty="0"/>
              <a:t>-</a:t>
            </a:r>
            <a:endParaRPr lang="el-GR" sz="2400" dirty="0"/>
          </a:p>
        </p:txBody>
      </p:sp>
      <p:sp>
        <p:nvSpPr>
          <p:cNvPr id="16" name="Στρογγυλεμένο ορθογώνιο 15"/>
          <p:cNvSpPr/>
          <p:nvPr/>
        </p:nvSpPr>
        <p:spPr>
          <a:xfrm>
            <a:off x="9510843" y="5580959"/>
            <a:ext cx="326641" cy="26275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Στρογγυλεμένο ορθογώνιο 16"/>
          <p:cNvSpPr/>
          <p:nvPr/>
        </p:nvSpPr>
        <p:spPr>
          <a:xfrm>
            <a:off x="10401744" y="5580959"/>
            <a:ext cx="326641" cy="26275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ρθογώνιο 17"/>
          <p:cNvSpPr/>
          <p:nvPr/>
        </p:nvSpPr>
        <p:spPr>
          <a:xfrm>
            <a:off x="7247808" y="5955636"/>
            <a:ext cx="1180323" cy="369332"/>
          </a:xfrm>
          <a:prstGeom prst="rect">
            <a:avLst/>
          </a:prstGeom>
        </p:spPr>
        <p:txBody>
          <a:bodyPr wrap="none">
            <a:spAutoFit/>
          </a:bodyPr>
          <a:lstStyle/>
          <a:p>
            <a:r>
              <a:rPr lang="el-GR" b="1" dirty="0" err="1"/>
              <a:t>εκπόλωση</a:t>
            </a:r>
            <a:endParaRPr lang="el-GR" b="1" dirty="0"/>
          </a:p>
        </p:txBody>
      </p:sp>
    </p:spTree>
    <p:extLst>
      <p:ext uri="{BB962C8B-B14F-4D97-AF65-F5344CB8AC3E}">
        <p14:creationId xmlns:p14="http://schemas.microsoft.com/office/powerpoint/2010/main" val="37276356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b="1" dirty="0" err="1"/>
              <a:t>Ε</a:t>
            </a:r>
            <a:r>
              <a:rPr lang="el-GR" sz="2800" b="1" dirty="0" err="1" smtClean="0"/>
              <a:t>παναπόλωση</a:t>
            </a:r>
            <a:endParaRPr lang="el-GR" sz="2800" b="1" dirty="0"/>
          </a:p>
        </p:txBody>
      </p:sp>
      <p:sp>
        <p:nvSpPr>
          <p:cNvPr id="3" name="Θέση περιεχομένου 2"/>
          <p:cNvSpPr>
            <a:spLocks noGrp="1"/>
          </p:cNvSpPr>
          <p:nvPr>
            <p:ph idx="1"/>
          </p:nvPr>
        </p:nvSpPr>
        <p:spPr>
          <a:xfrm>
            <a:off x="712076" y="1447253"/>
            <a:ext cx="5026572" cy="4351338"/>
          </a:xfrm>
        </p:spPr>
        <p:txBody>
          <a:bodyPr>
            <a:noAutofit/>
          </a:bodyPr>
          <a:lstStyle/>
          <a:p>
            <a:r>
              <a:rPr lang="el-GR" sz="2000" dirty="0" smtClean="0"/>
              <a:t>Ακολουθώντας την </a:t>
            </a:r>
            <a:r>
              <a:rPr lang="el-GR" sz="2000" dirty="0" err="1" smtClean="0"/>
              <a:t>εκπόλωση</a:t>
            </a:r>
            <a:r>
              <a:rPr lang="el-GR" sz="2000" dirty="0" smtClean="0"/>
              <a:t>, η μεμβράνη εμποδίζει την διέλευση ιόντων </a:t>
            </a:r>
            <a:r>
              <a:rPr lang="en-US" sz="2000" dirty="0" smtClean="0"/>
              <a:t>Na</a:t>
            </a:r>
            <a:r>
              <a:rPr lang="el-GR" sz="2000" dirty="0" smtClean="0"/>
              <a:t>,</a:t>
            </a:r>
            <a:r>
              <a:rPr lang="en-US" sz="2000" dirty="0" smtClean="0"/>
              <a:t> </a:t>
            </a:r>
            <a:r>
              <a:rPr lang="el-GR" sz="2000" dirty="0" smtClean="0"/>
              <a:t>ενώ επιτρέπει τη διέλευση ιόντων </a:t>
            </a:r>
            <a:r>
              <a:rPr lang="en-US" sz="2000" dirty="0" smtClean="0"/>
              <a:t>K+</a:t>
            </a:r>
            <a:r>
              <a:rPr lang="el-GR" sz="2000" dirty="0" smtClean="0"/>
              <a:t>. Αυτό έχει ως αποτέλεσμα την εκροή ιόντων καλίου</a:t>
            </a:r>
            <a:r>
              <a:rPr lang="en-US" sz="2000" dirty="0" smtClean="0"/>
              <a:t> </a:t>
            </a:r>
            <a:r>
              <a:rPr lang="el-GR" sz="2000" dirty="0" smtClean="0"/>
              <a:t>από το εσωτερικό του κυττάρου που βρίσκονται σε υψηλή συγκέντρωση προς το εξωτερικό. </a:t>
            </a:r>
          </a:p>
          <a:p>
            <a:r>
              <a:rPr lang="el-GR" sz="2000" dirty="0" smtClean="0"/>
              <a:t>Επειδή τα ιόντα καλίου είναι θετικά φορτισμένα, η απομάκρυνσή τους </a:t>
            </a:r>
            <a:r>
              <a:rPr lang="el-GR" sz="2000" dirty="0" smtClean="0">
                <a:solidFill>
                  <a:srgbClr val="C00000"/>
                </a:solidFill>
              </a:rPr>
              <a:t>μειώνει το δυναμικό</a:t>
            </a:r>
            <a:r>
              <a:rPr lang="en-US" sz="2000" dirty="0" smtClean="0">
                <a:solidFill>
                  <a:srgbClr val="C00000"/>
                </a:solidFill>
              </a:rPr>
              <a:t> </a:t>
            </a:r>
            <a:r>
              <a:rPr lang="el-GR" sz="2000" dirty="0" smtClean="0">
                <a:solidFill>
                  <a:srgbClr val="C00000"/>
                </a:solidFill>
              </a:rPr>
              <a:t>στο εσωτερικό του κυττάρου </a:t>
            </a:r>
            <a:r>
              <a:rPr lang="el-GR" sz="2000" dirty="0" smtClean="0"/>
              <a:t>μέχρι τη αποκατάσταση του δυναμικού ηρεμίας όπου και</a:t>
            </a:r>
            <a:r>
              <a:rPr lang="en-US" sz="2000" dirty="0" smtClean="0"/>
              <a:t> </a:t>
            </a:r>
            <a:r>
              <a:rPr lang="el-GR" sz="2000" dirty="0" smtClean="0"/>
              <a:t>διακόπτει την περαιτέρω διέλευση ιόντων </a:t>
            </a:r>
            <a:r>
              <a:rPr lang="en-US" sz="2000" dirty="0" smtClean="0"/>
              <a:t>K+</a:t>
            </a:r>
            <a:r>
              <a:rPr lang="el-GR" sz="2000" dirty="0" smtClean="0"/>
              <a:t>. </a:t>
            </a:r>
            <a:endParaRPr lang="en-US" sz="2000" dirty="0" smtClean="0"/>
          </a:p>
          <a:p>
            <a:r>
              <a:rPr lang="el-GR" sz="2000" dirty="0" smtClean="0"/>
              <a:t>Το φαινόμενο της αποκατάστασης του</a:t>
            </a:r>
            <a:r>
              <a:rPr lang="en-US" sz="2000" dirty="0" smtClean="0"/>
              <a:t> </a:t>
            </a:r>
            <a:r>
              <a:rPr lang="el-GR" sz="2000" dirty="0" smtClean="0"/>
              <a:t>δυναμικού ηρεμίας αναφέρεται ως </a:t>
            </a:r>
            <a:r>
              <a:rPr lang="el-GR" sz="2000" b="1" dirty="0" err="1" smtClean="0"/>
              <a:t>επαναπόλωση</a:t>
            </a:r>
            <a:r>
              <a:rPr lang="el-GR" sz="2000" dirty="0" smtClean="0"/>
              <a:t>. </a:t>
            </a:r>
            <a:endParaRPr lang="el-GR" sz="2000" dirty="0"/>
          </a:p>
        </p:txBody>
      </p:sp>
      <p:pic>
        <p:nvPicPr>
          <p:cNvPr id="4" name="Εικόνα 3"/>
          <p:cNvPicPr>
            <a:picLocks noChangeAspect="1"/>
          </p:cNvPicPr>
          <p:nvPr/>
        </p:nvPicPr>
        <p:blipFill>
          <a:blip r:embed="rId2"/>
          <a:stretch>
            <a:fillRect/>
          </a:stretch>
        </p:blipFill>
        <p:spPr>
          <a:xfrm>
            <a:off x="6624802" y="626752"/>
            <a:ext cx="4613384" cy="3311654"/>
          </a:xfrm>
          <a:prstGeom prst="rect">
            <a:avLst/>
          </a:prstGeom>
        </p:spPr>
      </p:pic>
      <p:sp>
        <p:nvSpPr>
          <p:cNvPr id="5" name="Κάτω βέλος 4"/>
          <p:cNvSpPr/>
          <p:nvPr/>
        </p:nvSpPr>
        <p:spPr>
          <a:xfrm>
            <a:off x="7788165" y="4048117"/>
            <a:ext cx="220717" cy="599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Κάτω βέλος 5"/>
          <p:cNvSpPr/>
          <p:nvPr/>
        </p:nvSpPr>
        <p:spPr>
          <a:xfrm>
            <a:off x="8710777" y="4038471"/>
            <a:ext cx="220717" cy="599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p:cNvSpPr/>
          <p:nvPr/>
        </p:nvSpPr>
        <p:spPr>
          <a:xfrm>
            <a:off x="9636354" y="4592982"/>
            <a:ext cx="222191" cy="523220"/>
          </a:xfrm>
          <a:prstGeom prst="rect">
            <a:avLst/>
          </a:prstGeom>
        </p:spPr>
        <p:txBody>
          <a:bodyPr wrap="square">
            <a:spAutoFit/>
          </a:bodyPr>
          <a:lstStyle/>
          <a:p>
            <a:r>
              <a:rPr lang="el-GR" sz="2800" dirty="0"/>
              <a:t>-</a:t>
            </a:r>
          </a:p>
        </p:txBody>
      </p:sp>
      <p:sp>
        <p:nvSpPr>
          <p:cNvPr id="10" name="Βέλος επάνω-κάτω 9"/>
          <p:cNvSpPr/>
          <p:nvPr/>
        </p:nvSpPr>
        <p:spPr>
          <a:xfrm>
            <a:off x="9610894" y="4065355"/>
            <a:ext cx="262759" cy="66199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p:cNvSpPr/>
          <p:nvPr/>
        </p:nvSpPr>
        <p:spPr>
          <a:xfrm>
            <a:off x="5566705" y="5512296"/>
            <a:ext cx="6508859" cy="1200329"/>
          </a:xfrm>
          <a:prstGeom prst="rect">
            <a:avLst/>
          </a:prstGeom>
        </p:spPr>
        <p:txBody>
          <a:bodyPr wrap="square">
            <a:spAutoFit/>
          </a:bodyPr>
          <a:lstStyle/>
          <a:p>
            <a:r>
              <a:rPr lang="el-GR" dirty="0" smtClean="0"/>
              <a:t>Τα φαινόμενα της </a:t>
            </a:r>
            <a:r>
              <a:rPr lang="el-GR" dirty="0" err="1" smtClean="0"/>
              <a:t>εκπόλωσης</a:t>
            </a:r>
            <a:r>
              <a:rPr lang="el-GR" dirty="0" smtClean="0"/>
              <a:t> και </a:t>
            </a:r>
            <a:r>
              <a:rPr lang="el-GR" dirty="0" err="1" smtClean="0"/>
              <a:t>επαναπόλωσης</a:t>
            </a:r>
            <a:r>
              <a:rPr lang="el-GR" dirty="0" smtClean="0"/>
              <a:t> δημιουργούν το </a:t>
            </a:r>
            <a:r>
              <a:rPr lang="el-GR" b="1" dirty="0" smtClean="0"/>
              <a:t>δυναμικό δράσης της καρδιάς.</a:t>
            </a:r>
            <a:r>
              <a:rPr lang="el-GR" dirty="0" smtClean="0"/>
              <a:t> Οι μεμβράνες του </a:t>
            </a:r>
            <a:r>
              <a:rPr lang="el-GR" dirty="0" err="1" smtClean="0"/>
              <a:t>φλεβοκόμβου</a:t>
            </a:r>
            <a:r>
              <a:rPr lang="el-GR" dirty="0" smtClean="0"/>
              <a:t> έχουν την ιδιότητα της </a:t>
            </a:r>
            <a:r>
              <a:rPr lang="el-GR" dirty="0" smtClean="0">
                <a:solidFill>
                  <a:srgbClr val="C00000"/>
                </a:solidFill>
              </a:rPr>
              <a:t>αυθόρμητης </a:t>
            </a:r>
            <a:r>
              <a:rPr lang="el-GR" dirty="0" err="1" smtClean="0">
                <a:solidFill>
                  <a:srgbClr val="C00000"/>
                </a:solidFill>
              </a:rPr>
              <a:t>αποπόλωσης</a:t>
            </a:r>
            <a:r>
              <a:rPr lang="el-GR" dirty="0">
                <a:solidFill>
                  <a:srgbClr val="C00000"/>
                </a:solidFill>
              </a:rPr>
              <a:t> </a:t>
            </a:r>
            <a:r>
              <a:rPr lang="el-GR" dirty="0" smtClean="0"/>
              <a:t>χωρίς εξωτερική διέγερση και είναι ο </a:t>
            </a:r>
            <a:r>
              <a:rPr lang="el-GR" b="1" dirty="0" smtClean="0"/>
              <a:t>φυσικός βηματοδότης της καρδιάς</a:t>
            </a:r>
            <a:r>
              <a:rPr lang="el-GR" dirty="0" smtClean="0"/>
              <a:t>. </a:t>
            </a:r>
            <a:endParaRPr lang="el-GR" dirty="0"/>
          </a:p>
        </p:txBody>
      </p:sp>
      <p:sp>
        <p:nvSpPr>
          <p:cNvPr id="12" name="Στρογγυλεμένο ορθογώνιο 11"/>
          <p:cNvSpPr/>
          <p:nvPr/>
        </p:nvSpPr>
        <p:spPr>
          <a:xfrm>
            <a:off x="9610894" y="4769094"/>
            <a:ext cx="326641" cy="26275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p:nvSpPr>
        <p:spPr>
          <a:xfrm>
            <a:off x="7688369" y="4647207"/>
            <a:ext cx="420308" cy="369332"/>
          </a:xfrm>
          <a:prstGeom prst="rect">
            <a:avLst/>
          </a:prstGeom>
        </p:spPr>
        <p:txBody>
          <a:bodyPr wrap="none">
            <a:spAutoFit/>
          </a:bodyPr>
          <a:lstStyle/>
          <a:p>
            <a:r>
              <a:rPr lang="en-US" dirty="0"/>
              <a:t>K+</a:t>
            </a:r>
            <a:endParaRPr lang="el-GR" dirty="0"/>
          </a:p>
        </p:txBody>
      </p:sp>
      <p:sp>
        <p:nvSpPr>
          <p:cNvPr id="9" name="Ορθογώνιο 8"/>
          <p:cNvSpPr/>
          <p:nvPr/>
        </p:nvSpPr>
        <p:spPr>
          <a:xfrm>
            <a:off x="9067527" y="4956029"/>
            <a:ext cx="1582036" cy="369332"/>
          </a:xfrm>
          <a:prstGeom prst="rect">
            <a:avLst/>
          </a:prstGeom>
        </p:spPr>
        <p:txBody>
          <a:bodyPr wrap="none">
            <a:spAutoFit/>
          </a:bodyPr>
          <a:lstStyle/>
          <a:p>
            <a:r>
              <a:rPr lang="el-GR" b="1" dirty="0" err="1"/>
              <a:t>επαναπόλωση</a:t>
            </a:r>
            <a:endParaRPr lang="el-GR" dirty="0"/>
          </a:p>
        </p:txBody>
      </p:sp>
      <p:sp>
        <p:nvSpPr>
          <p:cNvPr id="13" name="Ορθογώνιο 12"/>
          <p:cNvSpPr/>
          <p:nvPr/>
        </p:nvSpPr>
        <p:spPr>
          <a:xfrm>
            <a:off x="8489092" y="4675704"/>
            <a:ext cx="944554" cy="369332"/>
          </a:xfrm>
          <a:prstGeom prst="rect">
            <a:avLst/>
          </a:prstGeom>
        </p:spPr>
        <p:txBody>
          <a:bodyPr wrap="none">
            <a:spAutoFit/>
          </a:bodyPr>
          <a:lstStyle/>
          <a:p>
            <a:r>
              <a:rPr lang="en-US" dirty="0" err="1" smtClean="0"/>
              <a:t>K+,Ca</a:t>
            </a:r>
            <a:r>
              <a:rPr lang="en-US" dirty="0" smtClean="0"/>
              <a:t>++</a:t>
            </a:r>
            <a:endParaRPr lang="el-GR" dirty="0"/>
          </a:p>
        </p:txBody>
      </p:sp>
    </p:spTree>
    <p:extLst>
      <p:ext uri="{BB962C8B-B14F-4D97-AF65-F5344CB8AC3E}">
        <p14:creationId xmlns:p14="http://schemas.microsoft.com/office/powerpoint/2010/main" val="1827931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Δυναμικό ενέργειας του καρδιακού μυός</a:t>
            </a:r>
            <a:endParaRPr lang="el-GR" sz="3200" dirty="0"/>
          </a:p>
        </p:txBody>
      </p:sp>
      <p:pic>
        <p:nvPicPr>
          <p:cNvPr id="4" name="Εικόνα 3"/>
          <p:cNvPicPr>
            <a:picLocks noChangeAspect="1"/>
          </p:cNvPicPr>
          <p:nvPr/>
        </p:nvPicPr>
        <p:blipFill>
          <a:blip r:embed="rId2"/>
          <a:stretch>
            <a:fillRect/>
          </a:stretch>
        </p:blipFill>
        <p:spPr>
          <a:xfrm>
            <a:off x="6434957" y="1970688"/>
            <a:ext cx="5432724" cy="4152599"/>
          </a:xfrm>
          <a:prstGeom prst="rect">
            <a:avLst/>
          </a:prstGeom>
        </p:spPr>
      </p:pic>
      <p:sp>
        <p:nvSpPr>
          <p:cNvPr id="5" name="Ορθογώνιο 4"/>
          <p:cNvSpPr/>
          <p:nvPr/>
        </p:nvSpPr>
        <p:spPr>
          <a:xfrm>
            <a:off x="48827" y="2874326"/>
            <a:ext cx="6096000" cy="2862322"/>
          </a:xfrm>
          <a:prstGeom prst="rect">
            <a:avLst/>
          </a:prstGeom>
        </p:spPr>
        <p:txBody>
          <a:bodyPr>
            <a:spAutoFit/>
          </a:bodyPr>
          <a:lstStyle/>
          <a:p>
            <a:r>
              <a:rPr lang="el-GR" b="1" dirty="0"/>
              <a:t>Φάση </a:t>
            </a:r>
            <a:r>
              <a:rPr lang="el-GR" b="1" dirty="0" smtClean="0"/>
              <a:t>0</a:t>
            </a:r>
            <a:r>
              <a:rPr lang="el-GR" dirty="0" smtClean="0"/>
              <a:t>: </a:t>
            </a:r>
            <a:r>
              <a:rPr lang="el-GR" dirty="0"/>
              <a:t>ανιόν σκέλος φάση ταχείας </a:t>
            </a:r>
            <a:r>
              <a:rPr lang="el-GR" dirty="0" err="1" smtClean="0"/>
              <a:t>εκπόλωσης</a:t>
            </a:r>
            <a:r>
              <a:rPr lang="el-GR" dirty="0" smtClean="0"/>
              <a:t> (</a:t>
            </a:r>
            <a:r>
              <a:rPr lang="el-GR" dirty="0"/>
              <a:t>φ</a:t>
            </a:r>
            <a:r>
              <a:rPr lang="el-GR" dirty="0" smtClean="0"/>
              <a:t>αινόμενο της </a:t>
            </a:r>
            <a:r>
              <a:rPr lang="el-GR" dirty="0" err="1" smtClean="0"/>
              <a:t>αποπόλωσης</a:t>
            </a:r>
            <a:r>
              <a:rPr lang="el-GR" dirty="0" smtClean="0"/>
              <a:t> = ηλεκτρική διέγερση, εισέρχεται Ν</a:t>
            </a:r>
            <a:r>
              <a:rPr lang="en-US" dirty="0" smtClean="0"/>
              <a:t>a</a:t>
            </a:r>
            <a:r>
              <a:rPr lang="el-GR" dirty="0" smtClean="0"/>
              <a:t>+)</a:t>
            </a:r>
            <a:endParaRPr lang="el-GR" dirty="0"/>
          </a:p>
          <a:p>
            <a:r>
              <a:rPr lang="el-GR" b="1" dirty="0"/>
              <a:t>Φάση </a:t>
            </a:r>
            <a:r>
              <a:rPr lang="el-GR" b="1" dirty="0" smtClean="0"/>
              <a:t>1</a:t>
            </a:r>
            <a:r>
              <a:rPr lang="el-GR" dirty="0" smtClean="0"/>
              <a:t>: </a:t>
            </a:r>
            <a:r>
              <a:rPr lang="el-GR" dirty="0"/>
              <a:t>αρχική </a:t>
            </a:r>
            <a:r>
              <a:rPr lang="el-GR" dirty="0" err="1" smtClean="0"/>
              <a:t>επαναπόλωση</a:t>
            </a:r>
            <a:r>
              <a:rPr lang="el-GR" dirty="0" smtClean="0"/>
              <a:t> (Κ++, </a:t>
            </a:r>
            <a:r>
              <a:rPr lang="en-US" dirty="0" smtClean="0"/>
              <a:t>Ca++</a:t>
            </a:r>
            <a:r>
              <a:rPr lang="el-GR" dirty="0" smtClean="0"/>
              <a:t>  και </a:t>
            </a:r>
            <a:r>
              <a:rPr lang="en-US" dirty="0" smtClean="0"/>
              <a:t>stop Na+</a:t>
            </a:r>
            <a:r>
              <a:rPr lang="el-GR" dirty="0" smtClean="0"/>
              <a:t>)</a:t>
            </a:r>
            <a:endParaRPr lang="el-GR" dirty="0"/>
          </a:p>
          <a:p>
            <a:r>
              <a:rPr lang="el-GR" b="1" dirty="0"/>
              <a:t>Φάση </a:t>
            </a:r>
            <a:r>
              <a:rPr lang="el-GR" b="1" dirty="0" smtClean="0"/>
              <a:t>2</a:t>
            </a:r>
            <a:r>
              <a:rPr lang="el-GR" dirty="0" smtClean="0"/>
              <a:t>: </a:t>
            </a:r>
            <a:r>
              <a:rPr lang="en-US" dirty="0" smtClean="0"/>
              <a:t>plateau </a:t>
            </a:r>
            <a:r>
              <a:rPr lang="el-GR" dirty="0" smtClean="0"/>
              <a:t>(αμετάβλητο συνολικό ηλεκτρικό φορτίο στο εσωτερικό του κυττάρου</a:t>
            </a:r>
            <a:r>
              <a:rPr lang="en-US" dirty="0" smtClean="0"/>
              <a:t> </a:t>
            </a:r>
            <a:r>
              <a:rPr lang="el-GR" dirty="0" smtClean="0"/>
              <a:t>(εισέρχεται </a:t>
            </a:r>
            <a:r>
              <a:rPr lang="en-US" dirty="0" smtClean="0"/>
              <a:t>Ca++ </a:t>
            </a:r>
            <a:r>
              <a:rPr lang="el-GR" dirty="0" smtClean="0"/>
              <a:t>και</a:t>
            </a:r>
            <a:r>
              <a:rPr lang="en-US" dirty="0" smtClean="0"/>
              <a:t> </a:t>
            </a:r>
            <a:r>
              <a:rPr lang="el-GR" dirty="0" smtClean="0"/>
              <a:t>εξέρχεται </a:t>
            </a:r>
            <a:r>
              <a:rPr lang="en-US" dirty="0" smtClean="0"/>
              <a:t>K+</a:t>
            </a:r>
            <a:r>
              <a:rPr lang="el-GR" dirty="0" smtClean="0"/>
              <a:t>)</a:t>
            </a:r>
            <a:endParaRPr lang="el-GR" dirty="0"/>
          </a:p>
          <a:p>
            <a:r>
              <a:rPr lang="el-GR" b="1" dirty="0"/>
              <a:t>Φάση </a:t>
            </a:r>
            <a:r>
              <a:rPr lang="el-GR" b="1" dirty="0" smtClean="0"/>
              <a:t>3</a:t>
            </a:r>
            <a:r>
              <a:rPr lang="el-GR" dirty="0" smtClean="0"/>
              <a:t>: ταχεία </a:t>
            </a:r>
            <a:r>
              <a:rPr lang="el-GR" dirty="0" err="1" smtClean="0"/>
              <a:t>επαναπόλωση</a:t>
            </a:r>
            <a:r>
              <a:rPr lang="en-US" dirty="0" smtClean="0"/>
              <a:t> (</a:t>
            </a:r>
            <a:r>
              <a:rPr lang="el-GR" dirty="0" smtClean="0"/>
              <a:t>επανέρχεται η ισορροπία της μεμβράνης </a:t>
            </a:r>
            <a:r>
              <a:rPr lang="en-US" dirty="0" smtClean="0"/>
              <a:t>stop Ca+, </a:t>
            </a:r>
            <a:r>
              <a:rPr lang="el-GR" dirty="0" smtClean="0"/>
              <a:t>εξέρχεται</a:t>
            </a:r>
            <a:r>
              <a:rPr lang="en-US" dirty="0" smtClean="0"/>
              <a:t> K+</a:t>
            </a:r>
            <a:r>
              <a:rPr lang="el-GR" dirty="0" smtClean="0"/>
              <a:t>)</a:t>
            </a:r>
            <a:endParaRPr lang="el-GR" dirty="0"/>
          </a:p>
          <a:p>
            <a:r>
              <a:rPr lang="el-GR" b="1" dirty="0"/>
              <a:t>Φάση </a:t>
            </a:r>
            <a:r>
              <a:rPr lang="el-GR" b="1" dirty="0" smtClean="0"/>
              <a:t>4</a:t>
            </a:r>
            <a:r>
              <a:rPr lang="el-GR" dirty="0" smtClean="0"/>
              <a:t>: δυναμικό </a:t>
            </a:r>
            <a:r>
              <a:rPr lang="el-GR" dirty="0"/>
              <a:t>ηρεμίας της </a:t>
            </a:r>
            <a:r>
              <a:rPr lang="el-GR" dirty="0" smtClean="0"/>
              <a:t>μεμβράνης (δεν διεγείρεται πλέον ηλεκτρικά στη φάση αυτή)</a:t>
            </a:r>
            <a:endParaRPr lang="el-GR" dirty="0"/>
          </a:p>
          <a:p>
            <a:pPr marL="228600" indent="-228600">
              <a:buAutoNum type="arabicPeriod"/>
            </a:pPr>
            <a:endParaRPr lang="el-GR" dirty="0"/>
          </a:p>
        </p:txBody>
      </p:sp>
      <p:sp>
        <p:nvSpPr>
          <p:cNvPr id="6" name="Στρογγυλεμένο ορθογώνιο 5"/>
          <p:cNvSpPr/>
          <p:nvPr/>
        </p:nvSpPr>
        <p:spPr>
          <a:xfrm>
            <a:off x="6841300" y="3780995"/>
            <a:ext cx="677917" cy="26750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Στρογγυλεμένο ορθογώνιο 6"/>
          <p:cNvSpPr/>
          <p:nvPr/>
        </p:nvSpPr>
        <p:spPr>
          <a:xfrm>
            <a:off x="7441323" y="2017985"/>
            <a:ext cx="405773" cy="26275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9769365" y="2217174"/>
            <a:ext cx="1298027" cy="28802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Στρογγυλεμένο ορθογώνιο 8"/>
          <p:cNvSpPr/>
          <p:nvPr/>
        </p:nvSpPr>
        <p:spPr>
          <a:xfrm>
            <a:off x="10181895" y="2912153"/>
            <a:ext cx="685801" cy="30429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p:cNvSpPr/>
          <p:nvPr/>
        </p:nvSpPr>
        <p:spPr>
          <a:xfrm>
            <a:off x="8360413" y="5861007"/>
            <a:ext cx="2339679" cy="369332"/>
          </a:xfrm>
          <a:prstGeom prst="rect">
            <a:avLst/>
          </a:prstGeom>
        </p:spPr>
        <p:txBody>
          <a:bodyPr wrap="none">
            <a:spAutoFit/>
          </a:bodyPr>
          <a:lstStyle/>
          <a:p>
            <a:r>
              <a:rPr lang="el-GR" dirty="0" err="1" smtClean="0"/>
              <a:t>Μυοκαρδιακό</a:t>
            </a:r>
            <a:r>
              <a:rPr lang="el-GR" dirty="0" smtClean="0"/>
              <a:t> κύτταρο</a:t>
            </a:r>
            <a:endParaRPr lang="el-GR" dirty="0"/>
          </a:p>
        </p:txBody>
      </p:sp>
      <p:sp>
        <p:nvSpPr>
          <p:cNvPr id="12" name="Ορθογώνιο 11"/>
          <p:cNvSpPr/>
          <p:nvPr/>
        </p:nvSpPr>
        <p:spPr>
          <a:xfrm>
            <a:off x="6310528" y="3969374"/>
            <a:ext cx="769121" cy="369332"/>
          </a:xfrm>
          <a:prstGeom prst="rect">
            <a:avLst/>
          </a:prstGeom>
        </p:spPr>
        <p:txBody>
          <a:bodyPr wrap="none">
            <a:spAutoFit/>
          </a:bodyPr>
          <a:lstStyle/>
          <a:p>
            <a:r>
              <a:rPr lang="el-GR" dirty="0" smtClean="0"/>
              <a:t>25mV.</a:t>
            </a:r>
            <a:endParaRPr lang="el-GR" dirty="0"/>
          </a:p>
        </p:txBody>
      </p:sp>
      <p:sp>
        <p:nvSpPr>
          <p:cNvPr id="13" name="Ορθογώνιο 12"/>
          <p:cNvSpPr/>
          <p:nvPr/>
        </p:nvSpPr>
        <p:spPr>
          <a:xfrm>
            <a:off x="6695088" y="2653126"/>
            <a:ext cx="1089722" cy="369332"/>
          </a:xfrm>
          <a:prstGeom prst="rect">
            <a:avLst/>
          </a:prstGeom>
        </p:spPr>
        <p:txBody>
          <a:bodyPr wrap="none">
            <a:spAutoFit/>
          </a:bodyPr>
          <a:lstStyle/>
          <a:p>
            <a:r>
              <a:rPr lang="en-US" dirty="0" smtClean="0"/>
              <a:t>Stop Na+ </a:t>
            </a:r>
            <a:endParaRPr lang="el-GR" dirty="0"/>
          </a:p>
        </p:txBody>
      </p:sp>
      <p:sp>
        <p:nvSpPr>
          <p:cNvPr id="15" name="Ορθογώνιο 14"/>
          <p:cNvSpPr/>
          <p:nvPr/>
        </p:nvSpPr>
        <p:spPr>
          <a:xfrm>
            <a:off x="8480958" y="3234495"/>
            <a:ext cx="1181157" cy="369332"/>
          </a:xfrm>
          <a:prstGeom prst="rect">
            <a:avLst/>
          </a:prstGeom>
        </p:spPr>
        <p:txBody>
          <a:bodyPr wrap="none">
            <a:spAutoFit/>
          </a:bodyPr>
          <a:lstStyle/>
          <a:p>
            <a:r>
              <a:rPr lang="en-US" dirty="0" smtClean="0"/>
              <a:t>Stop Ca++ </a:t>
            </a:r>
            <a:endParaRPr lang="el-GR" dirty="0"/>
          </a:p>
        </p:txBody>
      </p:sp>
      <p:sp>
        <p:nvSpPr>
          <p:cNvPr id="3" name="Στρογγυλεμένο ορθογώνιο 2"/>
          <p:cNvSpPr/>
          <p:nvPr/>
        </p:nvSpPr>
        <p:spPr>
          <a:xfrm>
            <a:off x="6434957" y="5580993"/>
            <a:ext cx="406343" cy="4204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12244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48103" y="234085"/>
            <a:ext cx="10515600" cy="1001220"/>
          </a:xfrm>
        </p:spPr>
        <p:txBody>
          <a:bodyPr>
            <a:normAutofit/>
          </a:bodyPr>
          <a:lstStyle/>
          <a:p>
            <a:r>
              <a:rPr lang="el-GR" sz="2800" dirty="0" smtClean="0"/>
              <a:t>Το δυναμικό ενεργείας στα κύτταρα του Φ/Κ και του κ-κ Κ</a:t>
            </a:r>
            <a:endParaRPr lang="el-GR" sz="2800" dirty="0"/>
          </a:p>
        </p:txBody>
      </p:sp>
      <p:pic>
        <p:nvPicPr>
          <p:cNvPr id="4" name="Εικόνα 3"/>
          <p:cNvPicPr>
            <a:picLocks noChangeAspect="1"/>
          </p:cNvPicPr>
          <p:nvPr/>
        </p:nvPicPr>
        <p:blipFill>
          <a:blip r:embed="rId2"/>
          <a:stretch>
            <a:fillRect/>
          </a:stretch>
        </p:blipFill>
        <p:spPr>
          <a:xfrm>
            <a:off x="5020332" y="1401410"/>
            <a:ext cx="6229350" cy="4400550"/>
          </a:xfrm>
          <a:prstGeom prst="rect">
            <a:avLst/>
          </a:prstGeom>
        </p:spPr>
      </p:pic>
      <p:sp>
        <p:nvSpPr>
          <p:cNvPr id="5" name="Ορθογώνιο 4"/>
          <p:cNvSpPr/>
          <p:nvPr/>
        </p:nvSpPr>
        <p:spPr>
          <a:xfrm>
            <a:off x="6800193" y="3331045"/>
            <a:ext cx="651204" cy="369332"/>
          </a:xfrm>
          <a:prstGeom prst="rect">
            <a:avLst/>
          </a:prstGeom>
        </p:spPr>
        <p:txBody>
          <a:bodyPr wrap="none">
            <a:spAutoFit/>
          </a:bodyPr>
          <a:lstStyle/>
          <a:p>
            <a:r>
              <a:rPr lang="en-US" dirty="0" smtClean="0"/>
              <a:t>Ca++</a:t>
            </a:r>
            <a:endParaRPr lang="el-GR" dirty="0"/>
          </a:p>
        </p:txBody>
      </p:sp>
      <p:sp>
        <p:nvSpPr>
          <p:cNvPr id="6" name="Στρογγυλεμένο ορθογώνιο 5"/>
          <p:cNvSpPr/>
          <p:nvPr/>
        </p:nvSpPr>
        <p:spPr>
          <a:xfrm>
            <a:off x="6800193" y="3321270"/>
            <a:ext cx="641131" cy="38888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p:nvSpPr>
        <p:spPr>
          <a:xfrm>
            <a:off x="336113" y="2130716"/>
            <a:ext cx="4572000" cy="3693319"/>
          </a:xfrm>
          <a:prstGeom prst="rect">
            <a:avLst/>
          </a:prstGeom>
        </p:spPr>
        <p:txBody>
          <a:bodyPr wrap="square">
            <a:spAutoFit/>
          </a:bodyPr>
          <a:lstStyle/>
          <a:p>
            <a:pPr marL="285750" indent="-285750">
              <a:buFont typeface="Wingdings" panose="05000000000000000000" pitchFamily="2" charset="2"/>
              <a:buChar char="§"/>
            </a:pPr>
            <a:r>
              <a:rPr lang="el-GR" dirty="0" smtClean="0"/>
              <a:t>Κατά την τελευταία φάση, φάση 4, το κύτταρο βρίσκεται </a:t>
            </a:r>
            <a:r>
              <a:rPr lang="el-GR" b="1" dirty="0" smtClean="0"/>
              <a:t>σε δυναμικό ηρεμίας</a:t>
            </a:r>
          </a:p>
          <a:p>
            <a:r>
              <a:rPr lang="el-GR" dirty="0" smtClean="0"/>
              <a:t>και δεν διεγείρεται πλέον ηλεκτρικά ξανά για όλη τη διάρκεια της φάσης αυτής. </a:t>
            </a:r>
          </a:p>
          <a:p>
            <a:endParaRPr lang="en-US" dirty="0" smtClean="0"/>
          </a:p>
          <a:p>
            <a:pPr marL="285750" indent="-285750">
              <a:buFont typeface="Wingdings" panose="05000000000000000000" pitchFamily="2" charset="2"/>
              <a:buChar char="§"/>
            </a:pPr>
            <a:r>
              <a:rPr lang="el-GR" dirty="0" smtClean="0"/>
              <a:t>Το στάδιο</a:t>
            </a:r>
            <a:r>
              <a:rPr lang="en-US" dirty="0" smtClean="0"/>
              <a:t> </a:t>
            </a:r>
            <a:r>
              <a:rPr lang="el-GR" dirty="0" smtClean="0"/>
              <a:t>αυτό είναι σημαντικό για τα </a:t>
            </a:r>
            <a:r>
              <a:rPr lang="el-GR" b="1" dirty="0" smtClean="0"/>
              <a:t>κύτταρα </a:t>
            </a:r>
            <a:r>
              <a:rPr lang="el-GR" b="1" dirty="0" err="1" smtClean="0"/>
              <a:t>βηματοδήτησης</a:t>
            </a:r>
            <a:r>
              <a:rPr lang="el-GR" dirty="0" smtClean="0"/>
              <a:t>, για τα οποία το δυναμικό ηρεμίας δεν</a:t>
            </a:r>
            <a:r>
              <a:rPr lang="en-US" dirty="0" smtClean="0"/>
              <a:t> </a:t>
            </a:r>
            <a:r>
              <a:rPr lang="el-GR" dirty="0" smtClean="0"/>
              <a:t>παραμένει σταθερό αλλά </a:t>
            </a:r>
            <a:r>
              <a:rPr lang="el-GR" u="sng" dirty="0" smtClean="0"/>
              <a:t>αυξάνεται σταδιακά</a:t>
            </a:r>
            <a:r>
              <a:rPr lang="el-GR" dirty="0" smtClean="0"/>
              <a:t>. </a:t>
            </a:r>
          </a:p>
          <a:p>
            <a:endParaRPr lang="en-US" dirty="0" smtClean="0"/>
          </a:p>
          <a:p>
            <a:pPr marL="285750" indent="-285750">
              <a:buFont typeface="Wingdings" panose="05000000000000000000" pitchFamily="2" charset="2"/>
              <a:buChar char="§"/>
            </a:pPr>
            <a:r>
              <a:rPr lang="el-GR" dirty="0" smtClean="0"/>
              <a:t>Η ιδιότητα αυτή οφείλεται στην </a:t>
            </a:r>
            <a:r>
              <a:rPr lang="el-GR" dirty="0"/>
              <a:t>ε</a:t>
            </a:r>
            <a:r>
              <a:rPr lang="el-GR" dirty="0" smtClean="0"/>
              <a:t>ιδική</a:t>
            </a:r>
          </a:p>
          <a:p>
            <a:r>
              <a:rPr lang="el-GR" dirty="0" smtClean="0"/>
              <a:t>ικανότητα των κυττάρων αυτών να </a:t>
            </a:r>
            <a:r>
              <a:rPr lang="el-GR" b="1" dirty="0" err="1" smtClean="0"/>
              <a:t>εκπολώνονται</a:t>
            </a:r>
            <a:r>
              <a:rPr lang="el-GR" b="1" dirty="0" smtClean="0"/>
              <a:t> αυθόρμητα</a:t>
            </a:r>
            <a:r>
              <a:rPr lang="el-GR" dirty="0" smtClean="0"/>
              <a:t>.</a:t>
            </a:r>
            <a:endParaRPr lang="el-GR" dirty="0"/>
          </a:p>
        </p:txBody>
      </p:sp>
    </p:spTree>
    <p:extLst>
      <p:ext uri="{BB962C8B-B14F-4D97-AF65-F5344CB8AC3E}">
        <p14:creationId xmlns:p14="http://schemas.microsoft.com/office/powerpoint/2010/main" val="773524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0772" y="407867"/>
            <a:ext cx="10515600" cy="780503"/>
          </a:xfrm>
        </p:spPr>
        <p:txBody>
          <a:bodyPr>
            <a:normAutofit fontScale="90000"/>
          </a:bodyPr>
          <a:lstStyle/>
          <a:p>
            <a:r>
              <a:rPr lang="el-GR" sz="2800" dirty="0" smtClean="0"/>
              <a:t>Τα καρδιακά δυναμικά ενέργειας στο κοιλιακό, στο κολπικό μυοκάρδιο και στον φλεβόκομβο.</a:t>
            </a:r>
            <a:endParaRPr lang="el-GR" sz="2800" dirty="0"/>
          </a:p>
        </p:txBody>
      </p:sp>
      <p:pic>
        <p:nvPicPr>
          <p:cNvPr id="4" name="Εικόνα 3"/>
          <p:cNvPicPr>
            <a:picLocks noChangeAspect="1"/>
          </p:cNvPicPr>
          <p:nvPr/>
        </p:nvPicPr>
        <p:blipFill>
          <a:blip r:embed="rId2"/>
          <a:stretch>
            <a:fillRect/>
          </a:stretch>
        </p:blipFill>
        <p:spPr>
          <a:xfrm>
            <a:off x="2938954" y="1747944"/>
            <a:ext cx="7886700" cy="2686050"/>
          </a:xfrm>
          <a:prstGeom prst="rect">
            <a:avLst/>
          </a:prstGeom>
        </p:spPr>
      </p:pic>
      <p:sp>
        <p:nvSpPr>
          <p:cNvPr id="5" name="Ορθογώνιο 4"/>
          <p:cNvSpPr/>
          <p:nvPr/>
        </p:nvSpPr>
        <p:spPr>
          <a:xfrm>
            <a:off x="1145627" y="5369289"/>
            <a:ext cx="9900745" cy="1077218"/>
          </a:xfrm>
          <a:prstGeom prst="rect">
            <a:avLst/>
          </a:prstGeom>
        </p:spPr>
        <p:txBody>
          <a:bodyPr wrap="square">
            <a:spAutoFit/>
          </a:bodyPr>
          <a:lstStyle/>
          <a:p>
            <a:r>
              <a:rPr lang="el-GR" sz="1600" dirty="0" smtClean="0"/>
              <a:t>Όσο μεγαλύτερη είναι η </a:t>
            </a:r>
            <a:r>
              <a:rPr lang="el-GR" sz="1600" u="sng" dirty="0" smtClean="0"/>
              <a:t>διάρκεια του δυναμικού ενέργειας</a:t>
            </a:r>
            <a:r>
              <a:rPr lang="el-GR" sz="1600" dirty="0" smtClean="0"/>
              <a:t>, τόσο περισσότερο διαρκεί η ανερέθιστη περίοδος, κατά την οποία δεν είναι δυνατή η γένεση ενός νέου δυναμικού ενέργειας. Συνεπώς, τα κύτταρα των κόλπων, των κοιλιών και του συστήματος </a:t>
            </a:r>
            <a:r>
              <a:rPr lang="el-GR" sz="1600" dirty="0" err="1" smtClean="0"/>
              <a:t>Purkinje</a:t>
            </a:r>
            <a:r>
              <a:rPr lang="el-GR" sz="1600" dirty="0" smtClean="0"/>
              <a:t> έχουν παρατεταμένες ανερέθιστες περιόδους συγκριτικά με άλλους </a:t>
            </a:r>
            <a:r>
              <a:rPr lang="el-GR" sz="1600" dirty="0" err="1" smtClean="0"/>
              <a:t>διεγέρσιμους</a:t>
            </a:r>
            <a:r>
              <a:rPr lang="el-GR" sz="1600" dirty="0" smtClean="0"/>
              <a:t> ιστούς.</a:t>
            </a:r>
            <a:endParaRPr lang="el-GR" sz="1600" dirty="0"/>
          </a:p>
        </p:txBody>
      </p:sp>
      <p:sp>
        <p:nvSpPr>
          <p:cNvPr id="6" name="Ορθογώνιο 5"/>
          <p:cNvSpPr/>
          <p:nvPr/>
        </p:nvSpPr>
        <p:spPr>
          <a:xfrm>
            <a:off x="105103" y="2285440"/>
            <a:ext cx="2592113" cy="2000548"/>
          </a:xfrm>
          <a:prstGeom prst="rect">
            <a:avLst/>
          </a:prstGeom>
        </p:spPr>
        <p:txBody>
          <a:bodyPr wrap="square">
            <a:spAutoFit/>
          </a:bodyPr>
          <a:lstStyle/>
          <a:p>
            <a:r>
              <a:rPr lang="el-GR" sz="1600" b="1" dirty="0" smtClean="0"/>
              <a:t>Φάση 0</a:t>
            </a:r>
            <a:r>
              <a:rPr lang="el-GR" sz="1600" dirty="0" smtClean="0"/>
              <a:t>, ανιόν σκέλος φάση ταχείας </a:t>
            </a:r>
            <a:r>
              <a:rPr lang="el-GR" sz="1600" dirty="0" err="1" smtClean="0"/>
              <a:t>εκπόλωσης</a:t>
            </a:r>
            <a:endParaRPr lang="el-GR" sz="1600" dirty="0" smtClean="0"/>
          </a:p>
          <a:p>
            <a:r>
              <a:rPr lang="el-GR" sz="1600" b="1" dirty="0" smtClean="0"/>
              <a:t>Φάση 1</a:t>
            </a:r>
            <a:r>
              <a:rPr lang="el-GR" sz="1600" dirty="0"/>
              <a:t>:</a:t>
            </a:r>
            <a:r>
              <a:rPr lang="el-GR" sz="1600" dirty="0" smtClean="0"/>
              <a:t> αρχική </a:t>
            </a:r>
            <a:r>
              <a:rPr lang="el-GR" sz="1600" dirty="0" err="1" smtClean="0"/>
              <a:t>αναπόλωση</a:t>
            </a:r>
            <a:endParaRPr lang="el-GR" sz="1600" dirty="0" smtClean="0"/>
          </a:p>
          <a:p>
            <a:r>
              <a:rPr lang="el-GR" sz="1600" b="1" dirty="0" smtClean="0"/>
              <a:t>Φάση 2</a:t>
            </a:r>
            <a:r>
              <a:rPr lang="el-GR" sz="1600" dirty="0"/>
              <a:t>:</a:t>
            </a:r>
            <a:r>
              <a:rPr lang="el-GR" sz="1600" dirty="0" smtClean="0"/>
              <a:t> </a:t>
            </a:r>
            <a:r>
              <a:rPr lang="en-US" sz="1600" dirty="0" smtClean="0"/>
              <a:t>plateau</a:t>
            </a:r>
            <a:endParaRPr lang="el-GR" sz="1600" dirty="0" smtClean="0"/>
          </a:p>
          <a:p>
            <a:r>
              <a:rPr lang="el-GR" sz="1600" b="1" dirty="0" smtClean="0"/>
              <a:t>Φάση 3</a:t>
            </a:r>
            <a:r>
              <a:rPr lang="el-GR" sz="1600" dirty="0"/>
              <a:t>:</a:t>
            </a:r>
            <a:r>
              <a:rPr lang="el-GR" sz="1600" dirty="0" smtClean="0"/>
              <a:t> </a:t>
            </a:r>
            <a:r>
              <a:rPr lang="el-GR" sz="1600" dirty="0" err="1" smtClean="0"/>
              <a:t>αναπόλωση</a:t>
            </a:r>
            <a:endParaRPr lang="el-GR" sz="1600" dirty="0" smtClean="0"/>
          </a:p>
          <a:p>
            <a:r>
              <a:rPr lang="el-GR" sz="1600" b="1" dirty="0" smtClean="0"/>
              <a:t>Φάση 4</a:t>
            </a:r>
            <a:r>
              <a:rPr lang="el-GR" sz="1600" dirty="0"/>
              <a:t>:</a:t>
            </a:r>
            <a:r>
              <a:rPr lang="el-GR" sz="1600" dirty="0" smtClean="0"/>
              <a:t> δυναμικό ηρεμίας της μεμβράνης</a:t>
            </a:r>
          </a:p>
          <a:p>
            <a:pPr marL="228600" indent="-228600">
              <a:buAutoNum type="arabicPeriod"/>
            </a:pPr>
            <a:endParaRPr lang="el-GR" sz="1200" dirty="0"/>
          </a:p>
        </p:txBody>
      </p:sp>
      <p:sp>
        <p:nvSpPr>
          <p:cNvPr id="8" name="Ορθογώνιο 7"/>
          <p:cNvSpPr/>
          <p:nvPr/>
        </p:nvSpPr>
        <p:spPr>
          <a:xfrm>
            <a:off x="9544336" y="2122436"/>
            <a:ext cx="1290738" cy="338554"/>
          </a:xfrm>
          <a:prstGeom prst="rect">
            <a:avLst/>
          </a:prstGeom>
        </p:spPr>
        <p:txBody>
          <a:bodyPr wrap="none">
            <a:spAutoFit/>
          </a:bodyPr>
          <a:lstStyle/>
          <a:p>
            <a:r>
              <a:rPr lang="el-GR" sz="1600" dirty="0" smtClean="0"/>
              <a:t>/ Κ-κ Κόμβος </a:t>
            </a:r>
            <a:endParaRPr lang="el-GR" sz="1600" dirty="0"/>
          </a:p>
        </p:txBody>
      </p:sp>
      <p:sp>
        <p:nvSpPr>
          <p:cNvPr id="9" name="Ορθογώνιο 8"/>
          <p:cNvSpPr/>
          <p:nvPr/>
        </p:nvSpPr>
        <p:spPr>
          <a:xfrm>
            <a:off x="8194181" y="4415663"/>
            <a:ext cx="3198183" cy="307777"/>
          </a:xfrm>
          <a:prstGeom prst="rect">
            <a:avLst/>
          </a:prstGeom>
        </p:spPr>
        <p:txBody>
          <a:bodyPr wrap="none">
            <a:spAutoFit/>
          </a:bodyPr>
          <a:lstStyle/>
          <a:p>
            <a:r>
              <a:rPr lang="el-GR" sz="1400" dirty="0" smtClean="0"/>
              <a:t>(Η φάση 4 διατηρεί δυναμικό ενεργείας) </a:t>
            </a:r>
            <a:endParaRPr lang="el-GR" sz="1400" dirty="0"/>
          </a:p>
        </p:txBody>
      </p:sp>
      <p:sp>
        <p:nvSpPr>
          <p:cNvPr id="10" name="Ορθογώνιο 9"/>
          <p:cNvSpPr/>
          <p:nvPr/>
        </p:nvSpPr>
        <p:spPr>
          <a:xfrm>
            <a:off x="8404396" y="3485768"/>
            <a:ext cx="651204" cy="369332"/>
          </a:xfrm>
          <a:prstGeom prst="rect">
            <a:avLst/>
          </a:prstGeom>
        </p:spPr>
        <p:txBody>
          <a:bodyPr wrap="none">
            <a:spAutoFit/>
          </a:bodyPr>
          <a:lstStyle/>
          <a:p>
            <a:r>
              <a:rPr lang="en-US" dirty="0" smtClean="0"/>
              <a:t>Ca++</a:t>
            </a:r>
            <a:endParaRPr lang="el-GR" dirty="0"/>
          </a:p>
        </p:txBody>
      </p:sp>
      <p:cxnSp>
        <p:nvCxnSpPr>
          <p:cNvPr id="11" name="Ευθύγραμμο βέλος σύνδεσης 10"/>
          <p:cNvCxnSpPr/>
          <p:nvPr/>
        </p:nvCxnSpPr>
        <p:spPr>
          <a:xfrm flipH="1" flipV="1">
            <a:off x="9207062" y="3485768"/>
            <a:ext cx="210207" cy="36933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H="1" flipV="1">
            <a:off x="7693573" y="3855100"/>
            <a:ext cx="210207" cy="36933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p:nvPr/>
        </p:nvCxnSpPr>
        <p:spPr>
          <a:xfrm flipH="1" flipV="1">
            <a:off x="5578365" y="3914881"/>
            <a:ext cx="210207" cy="36933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813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84771-94F3-7EC8-E4DC-FDA1EDD83C79}"/>
              </a:ext>
            </a:extLst>
          </p:cNvPr>
          <p:cNvPicPr>
            <a:picLocks noChangeAspect="1"/>
          </p:cNvPicPr>
          <p:nvPr/>
        </p:nvPicPr>
        <p:blipFill>
          <a:blip r:embed="rId2"/>
          <a:stretch>
            <a:fillRect/>
          </a:stretch>
        </p:blipFill>
        <p:spPr>
          <a:xfrm>
            <a:off x="3186547" y="220848"/>
            <a:ext cx="5578762" cy="6538941"/>
          </a:xfrm>
          <a:prstGeom prst="rect">
            <a:avLst/>
          </a:prstGeom>
        </p:spPr>
      </p:pic>
    </p:spTree>
    <p:extLst>
      <p:ext uri="{BB962C8B-B14F-4D97-AF65-F5344CB8AC3E}">
        <p14:creationId xmlns:p14="http://schemas.microsoft.com/office/powerpoint/2010/main" val="106625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395044" y="2403158"/>
            <a:ext cx="5676900" cy="3590925"/>
          </a:xfrm>
          <a:prstGeom prst="rect">
            <a:avLst/>
          </a:prstGeom>
        </p:spPr>
      </p:pic>
      <p:sp>
        <p:nvSpPr>
          <p:cNvPr id="5" name="Ορθογώνιο 4"/>
          <p:cNvSpPr/>
          <p:nvPr/>
        </p:nvSpPr>
        <p:spPr>
          <a:xfrm>
            <a:off x="5092077" y="974492"/>
            <a:ext cx="3281856" cy="1200329"/>
          </a:xfrm>
          <a:prstGeom prst="rect">
            <a:avLst/>
          </a:prstGeom>
        </p:spPr>
        <p:txBody>
          <a:bodyPr wrap="square">
            <a:spAutoFit/>
          </a:bodyPr>
          <a:lstStyle/>
          <a:p>
            <a:r>
              <a:rPr lang="el-GR" dirty="0"/>
              <a:t>Χ</a:t>
            </a:r>
            <a:r>
              <a:rPr lang="el-GR" dirty="0" smtClean="0"/>
              <a:t>ρόνος σε </a:t>
            </a:r>
            <a:r>
              <a:rPr lang="el-GR" dirty="0" err="1" smtClean="0"/>
              <a:t>msec</a:t>
            </a:r>
            <a:r>
              <a:rPr lang="el-GR" dirty="0" smtClean="0"/>
              <a:t>,</a:t>
            </a:r>
          </a:p>
          <a:p>
            <a:r>
              <a:rPr lang="el-GR" dirty="0" smtClean="0"/>
              <a:t>που μεσολαβεί από την έναρξη του δυναμικού ενέργειας</a:t>
            </a:r>
          </a:p>
          <a:p>
            <a:r>
              <a:rPr lang="el-GR" dirty="0" smtClean="0"/>
              <a:t>στον φλεβόκομβο</a:t>
            </a:r>
            <a:endParaRPr lang="el-GR" dirty="0"/>
          </a:p>
        </p:txBody>
      </p:sp>
      <p:sp>
        <p:nvSpPr>
          <p:cNvPr id="6" name="Ορθογώνιο 5"/>
          <p:cNvSpPr/>
          <p:nvPr/>
        </p:nvSpPr>
        <p:spPr>
          <a:xfrm>
            <a:off x="1864661" y="974492"/>
            <a:ext cx="3094616" cy="923330"/>
          </a:xfrm>
          <a:prstGeom prst="rect">
            <a:avLst/>
          </a:prstGeom>
        </p:spPr>
        <p:txBody>
          <a:bodyPr wrap="square">
            <a:spAutoFit/>
          </a:bodyPr>
          <a:lstStyle/>
          <a:p>
            <a:r>
              <a:rPr lang="el-GR" dirty="0"/>
              <a:t>Ταχύτητα με την οποία μεταδίδονται τα δυναμικά ενέργειας μέσα στους ιστούς</a:t>
            </a:r>
          </a:p>
        </p:txBody>
      </p:sp>
    </p:spTree>
    <p:extLst>
      <p:ext uri="{BB962C8B-B14F-4D97-AF65-F5344CB8AC3E}">
        <p14:creationId xmlns:p14="http://schemas.microsoft.com/office/powerpoint/2010/main" val="21327487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3030-5A0D-7A43-299A-36E6401EB5DE}"/>
              </a:ext>
            </a:extLst>
          </p:cNvPr>
          <p:cNvSpPr>
            <a:spLocks noGrp="1"/>
          </p:cNvSpPr>
          <p:nvPr>
            <p:ph type="title"/>
          </p:nvPr>
        </p:nvSpPr>
        <p:spPr/>
        <p:txBody>
          <a:bodyPr>
            <a:normAutofit/>
          </a:bodyPr>
          <a:lstStyle/>
          <a:p>
            <a:r>
              <a:rPr lang="el-GR" sz="3600" dirty="0" smtClean="0"/>
              <a:t>Νεύρωση</a:t>
            </a:r>
            <a:endParaRPr lang="el-GR" sz="3600" dirty="0"/>
          </a:p>
        </p:txBody>
      </p:sp>
      <p:sp>
        <p:nvSpPr>
          <p:cNvPr id="3" name="Content Placeholder 2">
            <a:extLst>
              <a:ext uri="{FF2B5EF4-FFF2-40B4-BE49-F238E27FC236}">
                <a16:creationId xmlns:a16="http://schemas.microsoft.com/office/drawing/2014/main" id="{594A1A6E-53FE-C84B-47B1-F179D211BC13}"/>
              </a:ext>
            </a:extLst>
          </p:cNvPr>
          <p:cNvSpPr>
            <a:spLocks noGrp="1"/>
          </p:cNvSpPr>
          <p:nvPr>
            <p:ph idx="1"/>
          </p:nvPr>
        </p:nvSpPr>
        <p:spPr>
          <a:xfrm>
            <a:off x="289932" y="1825625"/>
            <a:ext cx="5936221" cy="4351338"/>
          </a:xfrm>
        </p:spPr>
        <p:txBody>
          <a:bodyPr>
            <a:normAutofit/>
          </a:bodyPr>
          <a:lstStyle/>
          <a:p>
            <a:r>
              <a:rPr lang="el-GR" sz="2400" dirty="0"/>
              <a:t>Το μυοκάρδιο βρίσκεται κάτω από τον έλεγχο του Αυτόνομου Νευρικού </a:t>
            </a:r>
            <a:r>
              <a:rPr lang="el-GR" sz="2400" dirty="0" smtClean="0"/>
              <a:t>Συστήματος :</a:t>
            </a:r>
          </a:p>
          <a:p>
            <a:r>
              <a:rPr lang="el-GR" sz="2400" b="1" dirty="0" smtClean="0">
                <a:solidFill>
                  <a:schemeClr val="accent6">
                    <a:lumMod val="50000"/>
                  </a:schemeClr>
                </a:solidFill>
              </a:rPr>
              <a:t>Παρασυμπαθητικές ίνες </a:t>
            </a:r>
            <a:r>
              <a:rPr lang="el-GR" sz="2400" dirty="0" smtClean="0"/>
              <a:t>(κλάδος του </a:t>
            </a:r>
            <a:r>
              <a:rPr lang="el-GR" sz="2400" dirty="0" err="1" smtClean="0"/>
              <a:t>πνευμονογαστρικού</a:t>
            </a:r>
            <a:r>
              <a:rPr lang="el-GR" sz="2400" dirty="0" err="1" smtClean="0">
                <a:sym typeface="Wingdings" panose="05000000000000000000" pitchFamily="2" charset="2"/>
              </a:rPr>
              <a:t>ακετυλοχολίνη</a:t>
            </a:r>
            <a:r>
              <a:rPr lang="el-GR" sz="2400" dirty="0" smtClean="0">
                <a:sym typeface="Wingdings" panose="05000000000000000000" pitchFamily="2" charset="2"/>
              </a:rPr>
              <a:t> </a:t>
            </a:r>
            <a:r>
              <a:rPr lang="el-GR" sz="2400" dirty="0" err="1" smtClean="0">
                <a:sym typeface="Wingdings" panose="05000000000000000000" pitchFamily="2" charset="2"/>
              </a:rPr>
              <a:t>μουσκαρινικού</a:t>
            </a:r>
            <a:r>
              <a:rPr lang="el-GR" sz="2400" dirty="0" smtClean="0">
                <a:sym typeface="Wingdings" panose="05000000000000000000" pitchFamily="2" charset="2"/>
              </a:rPr>
              <a:t> τύπου υποδοχείς</a:t>
            </a:r>
          </a:p>
          <a:p>
            <a:endParaRPr lang="el-GR" sz="2400" dirty="0" smtClean="0">
              <a:sym typeface="Wingdings" panose="05000000000000000000" pitchFamily="2" charset="2"/>
            </a:endParaRPr>
          </a:p>
          <a:p>
            <a:r>
              <a:rPr lang="el-GR" sz="2400" b="1" dirty="0" smtClean="0">
                <a:solidFill>
                  <a:srgbClr val="C00000"/>
                </a:solidFill>
                <a:sym typeface="Wingdings" panose="05000000000000000000" pitchFamily="2" charset="2"/>
              </a:rPr>
              <a:t>Συμπαθητικές</a:t>
            </a:r>
            <a:r>
              <a:rPr lang="el-GR" sz="2400" dirty="0" smtClean="0">
                <a:sym typeface="Wingdings" panose="05000000000000000000" pitchFamily="2" charset="2"/>
              </a:rPr>
              <a:t> </a:t>
            </a:r>
            <a:r>
              <a:rPr lang="el-GR" sz="2400" dirty="0" err="1" smtClean="0">
                <a:sym typeface="Wingdings" panose="05000000000000000000" pitchFamily="2" charset="2"/>
              </a:rPr>
              <a:t>μεταγαγγλιακές</a:t>
            </a:r>
            <a:r>
              <a:rPr lang="el-GR" sz="2400" dirty="0" smtClean="0">
                <a:sym typeface="Wingdings" panose="05000000000000000000" pitchFamily="2" charset="2"/>
              </a:rPr>
              <a:t> ίνες απελευθερώνουν </a:t>
            </a:r>
            <a:r>
              <a:rPr lang="el-GR" sz="2400" dirty="0" err="1" smtClean="0">
                <a:sym typeface="Wingdings" panose="05000000000000000000" pitchFamily="2" charset="2"/>
              </a:rPr>
              <a:t>νορ-επινεφρίνη</a:t>
            </a:r>
            <a:r>
              <a:rPr lang="el-GR" sz="2400" dirty="0" smtClean="0">
                <a:sym typeface="Wingdings" panose="05000000000000000000" pitchFamily="2" charset="2"/>
              </a:rPr>
              <a:t>                 β-</a:t>
            </a:r>
            <a:r>
              <a:rPr lang="el-GR" sz="2400" dirty="0" err="1" smtClean="0">
                <a:sym typeface="Wingdings" panose="05000000000000000000" pitchFamily="2" charset="2"/>
              </a:rPr>
              <a:t>αδρεναργικούς</a:t>
            </a:r>
            <a:r>
              <a:rPr lang="el-GR" sz="2400" dirty="0" smtClean="0">
                <a:sym typeface="Wingdings" panose="05000000000000000000" pitchFamily="2" charset="2"/>
              </a:rPr>
              <a:t> υποδοχείς.</a:t>
            </a:r>
            <a:endParaRPr lang="el-GR" sz="2400" dirty="0"/>
          </a:p>
        </p:txBody>
      </p:sp>
      <p:pic>
        <p:nvPicPr>
          <p:cNvPr id="5" name="Picture 4">
            <a:extLst>
              <a:ext uri="{FF2B5EF4-FFF2-40B4-BE49-F238E27FC236}">
                <a16:creationId xmlns:a16="http://schemas.microsoft.com/office/drawing/2014/main" id="{088D0D27-4403-D973-EE5E-23D99EADA80D}"/>
              </a:ext>
            </a:extLst>
          </p:cNvPr>
          <p:cNvPicPr>
            <a:picLocks noChangeAspect="1"/>
          </p:cNvPicPr>
          <p:nvPr/>
        </p:nvPicPr>
        <p:blipFill>
          <a:blip r:embed="rId2"/>
          <a:stretch>
            <a:fillRect/>
          </a:stretch>
        </p:blipFill>
        <p:spPr>
          <a:xfrm>
            <a:off x="6756389" y="1425684"/>
            <a:ext cx="4067175" cy="4143375"/>
          </a:xfrm>
          <a:prstGeom prst="rect">
            <a:avLst/>
          </a:prstGeom>
        </p:spPr>
      </p:pic>
    </p:spTree>
    <p:extLst>
      <p:ext uri="{BB962C8B-B14F-4D97-AF65-F5344CB8AC3E}">
        <p14:creationId xmlns:p14="http://schemas.microsoft.com/office/powerpoint/2010/main" val="3795365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25517" y="365125"/>
            <a:ext cx="11067393" cy="854075"/>
          </a:xfrm>
        </p:spPr>
        <p:txBody>
          <a:bodyPr>
            <a:normAutofit/>
          </a:bodyPr>
          <a:lstStyle/>
          <a:p>
            <a:r>
              <a:rPr lang="el-GR" sz="2800" dirty="0" smtClean="0"/>
              <a:t>Δράση του αυτόνομου νευρικού συστήματος στην καρδιά και στα αγγεία</a:t>
            </a:r>
            <a:endParaRPr lang="el-GR" sz="2800" dirty="0"/>
          </a:p>
        </p:txBody>
      </p:sp>
      <p:sp>
        <p:nvSpPr>
          <p:cNvPr id="3" name="Θέση περιεχομένου 2"/>
          <p:cNvSpPr>
            <a:spLocks noGrp="1"/>
          </p:cNvSpPr>
          <p:nvPr>
            <p:ph idx="1"/>
          </p:nvPr>
        </p:nvSpPr>
        <p:spPr>
          <a:xfrm>
            <a:off x="801413" y="1219200"/>
            <a:ext cx="10515600" cy="4351338"/>
          </a:xfrm>
        </p:spPr>
        <p:txBody>
          <a:bodyPr>
            <a:normAutofit/>
          </a:bodyPr>
          <a:lstStyle/>
          <a:p>
            <a:r>
              <a:rPr lang="el-GR" sz="2400" dirty="0" smtClean="0"/>
              <a:t>Οι δράσεις του αυτόνομου νευρικού συστήματος στην καρδιακή συχνότητα καλούνται </a:t>
            </a:r>
            <a:r>
              <a:rPr lang="el-GR" sz="2400" b="1" dirty="0" err="1" smtClean="0"/>
              <a:t>χρονότροπες</a:t>
            </a:r>
            <a:r>
              <a:rPr lang="el-GR" sz="2400" b="1" dirty="0" smtClean="0"/>
              <a:t> επιδράσεις</a:t>
            </a:r>
            <a:r>
              <a:rPr lang="el-GR" sz="2400" dirty="0" smtClean="0"/>
              <a:t>. </a:t>
            </a:r>
          </a:p>
          <a:p>
            <a:r>
              <a:rPr lang="el-GR" sz="2400" dirty="0" smtClean="0"/>
              <a:t>Εν συντομία, η συμπαθητική διέγερση αυξάνει την καρδιακή συχνότητα και η παρασυμπαθητική διέγερση τη μειώνει.</a:t>
            </a:r>
            <a:endParaRPr lang="el-GR" sz="2400" dirty="0"/>
          </a:p>
        </p:txBody>
      </p:sp>
      <p:pic>
        <p:nvPicPr>
          <p:cNvPr id="4" name="Εικόνα 3"/>
          <p:cNvPicPr>
            <a:picLocks noChangeAspect="1"/>
          </p:cNvPicPr>
          <p:nvPr/>
        </p:nvPicPr>
        <p:blipFill>
          <a:blip r:embed="rId2">
            <a:extLst/>
          </a:blip>
          <a:stretch>
            <a:fillRect/>
          </a:stretch>
        </p:blipFill>
        <p:spPr>
          <a:xfrm>
            <a:off x="1702674" y="2915012"/>
            <a:ext cx="8047365" cy="3509601"/>
          </a:xfrm>
          <a:prstGeom prst="rect">
            <a:avLst/>
          </a:prstGeom>
        </p:spPr>
      </p:pic>
      <p:sp>
        <p:nvSpPr>
          <p:cNvPr id="5" name="Στρογγυλεμένο ορθογώνιο 4"/>
          <p:cNvSpPr/>
          <p:nvPr/>
        </p:nvSpPr>
        <p:spPr>
          <a:xfrm>
            <a:off x="3951890" y="3426372"/>
            <a:ext cx="1650124" cy="264860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Στρογγυλεμένο ορθογώνιο 5"/>
          <p:cNvSpPr/>
          <p:nvPr/>
        </p:nvSpPr>
        <p:spPr>
          <a:xfrm>
            <a:off x="6850964" y="3426372"/>
            <a:ext cx="1998746" cy="264860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27239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365125"/>
            <a:ext cx="11214538" cy="1325563"/>
          </a:xfrm>
        </p:spPr>
        <p:txBody>
          <a:bodyPr>
            <a:normAutofit/>
          </a:bodyPr>
          <a:lstStyle/>
          <a:p>
            <a:r>
              <a:rPr lang="el-GR" sz="2800" dirty="0"/>
              <a:t>Οι επιδράσεις του συμπαθητικού και του  παρασυμπαθητικού συστήματος στα δυναμικά ενέργειας που παράγει ο φλεβόκομβος (Φ/Κ). </a:t>
            </a:r>
          </a:p>
        </p:txBody>
      </p:sp>
      <p:sp>
        <p:nvSpPr>
          <p:cNvPr id="3" name="Θέση περιεχομένου 2"/>
          <p:cNvSpPr>
            <a:spLocks noGrp="1"/>
          </p:cNvSpPr>
          <p:nvPr>
            <p:ph idx="1"/>
          </p:nvPr>
        </p:nvSpPr>
        <p:spPr>
          <a:xfrm>
            <a:off x="838200" y="1825625"/>
            <a:ext cx="5047593" cy="4351338"/>
          </a:xfrm>
        </p:spPr>
        <p:txBody>
          <a:bodyPr>
            <a:normAutofit/>
          </a:bodyPr>
          <a:lstStyle/>
          <a:p>
            <a:r>
              <a:rPr lang="el-GR" sz="2000" dirty="0" smtClean="0"/>
              <a:t>Α: Ο φυσιολογικός ρυθμός πυροδότησης του Φ/Κ. </a:t>
            </a:r>
          </a:p>
          <a:p>
            <a:r>
              <a:rPr lang="el-GR" sz="2000" dirty="0" smtClean="0"/>
              <a:t>Β: </a:t>
            </a:r>
            <a:r>
              <a:rPr lang="el-GR" sz="2000" b="1" dirty="0" smtClean="0"/>
              <a:t>Η διέγερση του συμπαθητικού αυξάνει </a:t>
            </a:r>
            <a:r>
              <a:rPr lang="el-GR" sz="2000" dirty="0" smtClean="0"/>
              <a:t>το ρυθμό της </a:t>
            </a:r>
            <a:r>
              <a:rPr lang="el-GR" sz="2000" dirty="0" err="1" smtClean="0"/>
              <a:t>εκπόλωσης</a:t>
            </a:r>
            <a:r>
              <a:rPr lang="el-GR" sz="2000" dirty="0" smtClean="0"/>
              <a:t> φάσης 4 καθώς και τη συχνότητα των δυναμικών ενέργειας. (</a:t>
            </a:r>
            <a:r>
              <a:rPr lang="el-GR" sz="2000" u="sng" dirty="0" smtClean="0"/>
              <a:t>θετική </a:t>
            </a:r>
            <a:r>
              <a:rPr lang="el-GR" sz="2000" u="sng" dirty="0" err="1" smtClean="0"/>
              <a:t>χρονότροπος</a:t>
            </a:r>
            <a:r>
              <a:rPr lang="el-GR" sz="2000" u="sng" dirty="0" smtClean="0"/>
              <a:t> δράση</a:t>
            </a:r>
            <a:r>
              <a:rPr lang="el-GR" sz="2000" dirty="0" smtClean="0"/>
              <a:t>)</a:t>
            </a:r>
          </a:p>
          <a:p>
            <a:r>
              <a:rPr lang="el-GR" sz="2000" dirty="0" smtClean="0"/>
              <a:t>Γ: </a:t>
            </a:r>
            <a:r>
              <a:rPr lang="el-GR" sz="2000" b="1" dirty="0" smtClean="0"/>
              <a:t>Η διέγερση του παρασυμπαθητικού μειώνει </a:t>
            </a:r>
            <a:r>
              <a:rPr lang="el-GR" sz="2000" dirty="0" smtClean="0"/>
              <a:t>το ρυθμό της </a:t>
            </a:r>
            <a:r>
              <a:rPr lang="el-GR" sz="2000" dirty="0" err="1" smtClean="0"/>
              <a:t>εκπόλωσης</a:t>
            </a:r>
            <a:r>
              <a:rPr lang="el-GR" sz="2000" dirty="0" smtClean="0"/>
              <a:t> φάσης 4 και </a:t>
            </a:r>
            <a:r>
              <a:rPr lang="el-GR" sz="2000" dirty="0" err="1" smtClean="0"/>
              <a:t>υπερπολώνει</a:t>
            </a:r>
            <a:r>
              <a:rPr lang="el-GR" sz="2000" dirty="0"/>
              <a:t> </a:t>
            </a:r>
            <a:r>
              <a:rPr lang="el-GR" sz="2000" dirty="0" smtClean="0"/>
              <a:t>το μέγιστο διαστολικό δυναμικό ώστε να μειώσει τη συχνότητα των δυναμικών ενέργειας. (</a:t>
            </a:r>
            <a:r>
              <a:rPr lang="el-GR" sz="2000" u="sng" dirty="0" smtClean="0"/>
              <a:t>αρνητική </a:t>
            </a:r>
            <a:r>
              <a:rPr lang="el-GR" sz="2000" u="sng" dirty="0" err="1" smtClean="0"/>
              <a:t>χρονότροπος</a:t>
            </a:r>
            <a:r>
              <a:rPr lang="el-GR" sz="2000" u="sng" dirty="0" smtClean="0"/>
              <a:t> δράση</a:t>
            </a:r>
            <a:r>
              <a:rPr lang="el-GR" sz="2000" dirty="0" smtClean="0"/>
              <a:t>)</a:t>
            </a:r>
            <a:endParaRPr lang="el-GR" sz="2000" dirty="0"/>
          </a:p>
        </p:txBody>
      </p:sp>
      <p:pic>
        <p:nvPicPr>
          <p:cNvPr id="4" name="Εικόνα 3"/>
          <p:cNvPicPr>
            <a:picLocks noChangeAspect="1"/>
          </p:cNvPicPr>
          <p:nvPr/>
        </p:nvPicPr>
        <p:blipFill>
          <a:blip r:embed="rId2"/>
          <a:stretch>
            <a:fillRect/>
          </a:stretch>
        </p:blipFill>
        <p:spPr>
          <a:xfrm>
            <a:off x="6943093" y="1690688"/>
            <a:ext cx="3152257" cy="3886200"/>
          </a:xfrm>
          <a:prstGeom prst="rect">
            <a:avLst/>
          </a:prstGeom>
        </p:spPr>
      </p:pic>
    </p:spTree>
    <p:extLst>
      <p:ext uri="{BB962C8B-B14F-4D97-AF65-F5344CB8AC3E}">
        <p14:creationId xmlns:p14="http://schemas.microsoft.com/office/powerpoint/2010/main" val="2042799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57048" y="365125"/>
            <a:ext cx="10796752" cy="1325563"/>
          </a:xfrm>
        </p:spPr>
        <p:txBody>
          <a:bodyPr>
            <a:normAutofit/>
          </a:bodyPr>
          <a:lstStyle/>
          <a:p>
            <a:r>
              <a:rPr lang="el-GR" sz="2800" dirty="0" smtClean="0"/>
              <a:t>Οι δράσεις του αυτόνομου νευρικού συστήματος στην ταχύτητα αγωγής του κ-κ Κόμβου (κ-κ Κ) – όπως του Φ/Κ</a:t>
            </a:r>
            <a:endParaRPr lang="el-GR" sz="2800" dirty="0"/>
          </a:p>
        </p:txBody>
      </p:sp>
      <p:sp>
        <p:nvSpPr>
          <p:cNvPr id="3" name="Θέση περιεχομένου 2"/>
          <p:cNvSpPr>
            <a:spLocks noGrp="1"/>
          </p:cNvSpPr>
          <p:nvPr>
            <p:ph idx="1"/>
          </p:nvPr>
        </p:nvSpPr>
        <p:spPr>
          <a:xfrm>
            <a:off x="796159" y="1690688"/>
            <a:ext cx="7212724" cy="4351338"/>
          </a:xfrm>
        </p:spPr>
        <p:txBody>
          <a:bodyPr>
            <a:normAutofit fontScale="92500" lnSpcReduction="10000"/>
          </a:bodyPr>
          <a:lstStyle/>
          <a:p>
            <a:r>
              <a:rPr lang="el-GR" sz="2000" dirty="0" smtClean="0"/>
              <a:t>Οι δράσεις του αυτόνομου νευρικού συστήματος στην ταχύτητα αγωγής καλούνται </a:t>
            </a:r>
            <a:r>
              <a:rPr lang="el-GR" sz="2000" b="1" dirty="0" err="1" smtClean="0"/>
              <a:t>δρομότροπες</a:t>
            </a:r>
            <a:r>
              <a:rPr lang="el-GR" sz="2000" b="1" dirty="0" smtClean="0"/>
              <a:t>.</a:t>
            </a:r>
            <a:r>
              <a:rPr lang="el-GR" sz="2000" dirty="0" smtClean="0"/>
              <a:t> Η αύξηση στην </a:t>
            </a:r>
            <a:r>
              <a:rPr lang="el-GR" sz="2000" b="1" dirty="0" smtClean="0"/>
              <a:t>ταχύτητα αγωγής </a:t>
            </a:r>
            <a:r>
              <a:rPr lang="el-GR" sz="2000" dirty="0" smtClean="0"/>
              <a:t>καλείται </a:t>
            </a:r>
            <a:r>
              <a:rPr lang="el-GR" sz="2000" u="sng" dirty="0" smtClean="0"/>
              <a:t>θετική </a:t>
            </a:r>
            <a:r>
              <a:rPr lang="el-GR" sz="2000" u="sng" dirty="0" err="1" smtClean="0"/>
              <a:t>δρομότροπος</a:t>
            </a:r>
            <a:r>
              <a:rPr lang="el-GR" sz="2000" u="sng" dirty="0" smtClean="0"/>
              <a:t> δράση </a:t>
            </a:r>
            <a:r>
              <a:rPr lang="el-GR" sz="2000" dirty="0" smtClean="0"/>
              <a:t>και η μείωση της ταχύτητας αγωγής καλείται </a:t>
            </a:r>
            <a:r>
              <a:rPr lang="el-GR" sz="2000" u="sng" dirty="0" smtClean="0"/>
              <a:t>αρνητική </a:t>
            </a:r>
            <a:r>
              <a:rPr lang="el-GR" sz="2000" u="sng" dirty="0" err="1" smtClean="0"/>
              <a:t>δρομότροπος</a:t>
            </a:r>
            <a:r>
              <a:rPr lang="el-GR" sz="2000" u="sng" dirty="0" smtClean="0"/>
              <a:t> δράση</a:t>
            </a:r>
            <a:r>
              <a:rPr lang="el-GR" sz="2000" dirty="0" smtClean="0"/>
              <a:t>. </a:t>
            </a:r>
          </a:p>
          <a:p>
            <a:r>
              <a:rPr lang="el-GR" sz="2000" dirty="0" smtClean="0"/>
              <a:t>Οι σημαντικότερες δράσεις του αυτόνομου νευρικού συστήματος στην ταχύτητα αγωγής είναι αυτές που παρατηρούνται </a:t>
            </a:r>
            <a:r>
              <a:rPr lang="el-GR" sz="2000" b="1" dirty="0" smtClean="0"/>
              <a:t>στον κ-κ Κ</a:t>
            </a:r>
            <a:r>
              <a:rPr lang="el-GR" sz="2000" dirty="0" smtClean="0"/>
              <a:t>, οι οποίες τροποποιούν την ταχύτητα με την οποία άγονται τα δυναμικά ενέργειας από τους κόλπους στις κοιλίες.</a:t>
            </a:r>
          </a:p>
          <a:p>
            <a:r>
              <a:rPr lang="el-GR" sz="2000" dirty="0" smtClean="0"/>
              <a:t>Η </a:t>
            </a:r>
            <a:r>
              <a:rPr lang="el-GR" sz="2000" b="1" dirty="0" smtClean="0">
                <a:solidFill>
                  <a:srgbClr val="C00000"/>
                </a:solidFill>
              </a:rPr>
              <a:t>διέγερση του συμπαθητικού νευρικού </a:t>
            </a:r>
            <a:r>
              <a:rPr lang="el-GR" sz="2000" dirty="0" smtClean="0"/>
              <a:t>συστήματος προκαλεί μία αύξηση της ταχύτητας αγωγής διά του ΚΚΚ (</a:t>
            </a:r>
            <a:r>
              <a:rPr lang="el-GR" sz="2000" u="sng" dirty="0" smtClean="0"/>
              <a:t>θετική </a:t>
            </a:r>
            <a:r>
              <a:rPr lang="el-GR" sz="2000" u="sng" dirty="0" err="1" smtClean="0"/>
              <a:t>δρομότροπος</a:t>
            </a:r>
            <a:r>
              <a:rPr lang="el-GR" sz="2000" u="sng" dirty="0" smtClean="0"/>
              <a:t> δράση</a:t>
            </a:r>
            <a:r>
              <a:rPr lang="el-GR" sz="2000" dirty="0" smtClean="0"/>
              <a:t>), η οποία συνεπάγεται την αύξηση του ρυθμού με τον οποίο τα δυναμικά ενέργειας άγονται από τους κόλπους στις κοιλίες.</a:t>
            </a:r>
          </a:p>
          <a:p>
            <a:r>
              <a:rPr lang="el-GR" sz="2000" dirty="0" smtClean="0"/>
              <a:t>Η </a:t>
            </a:r>
            <a:r>
              <a:rPr lang="el-GR" sz="2000" b="1" dirty="0" smtClean="0">
                <a:solidFill>
                  <a:schemeClr val="accent6">
                    <a:lumMod val="50000"/>
                  </a:schemeClr>
                </a:solidFill>
              </a:rPr>
              <a:t>διέγερση του παρασυμπαθητικού </a:t>
            </a:r>
            <a:r>
              <a:rPr lang="el-GR" sz="2000" dirty="0" smtClean="0"/>
              <a:t>νευρικού συστήματος μειώνει την ταχύτητα αγωγής διαμέσου του ΚΚΚ (</a:t>
            </a:r>
            <a:r>
              <a:rPr lang="el-GR" sz="2000" u="sng" dirty="0" smtClean="0"/>
              <a:t>αρνητική </a:t>
            </a:r>
            <a:r>
              <a:rPr lang="el-GR" sz="2000" u="sng" dirty="0" err="1" smtClean="0"/>
              <a:t>δρομότροπος</a:t>
            </a:r>
            <a:r>
              <a:rPr lang="el-GR" sz="2000" u="sng" dirty="0" smtClean="0"/>
              <a:t> δράση</a:t>
            </a:r>
            <a:r>
              <a:rPr lang="el-GR" sz="2000" dirty="0" smtClean="0"/>
              <a:t>), με αποτέλεσμα την επιβράδυνση του ρυθμού με τον οποίο άγονται τα δυναμικά ενέργειας από τους κόλπους στις κοιλίες.</a:t>
            </a:r>
            <a:endParaRPr lang="el-GR" sz="2000" dirty="0"/>
          </a:p>
        </p:txBody>
      </p:sp>
      <p:pic>
        <p:nvPicPr>
          <p:cNvPr id="4" name="Εικόνα 3"/>
          <p:cNvPicPr>
            <a:picLocks noChangeAspect="1"/>
          </p:cNvPicPr>
          <p:nvPr/>
        </p:nvPicPr>
        <p:blipFill>
          <a:blip r:embed="rId2"/>
          <a:stretch>
            <a:fillRect/>
          </a:stretch>
        </p:blipFill>
        <p:spPr>
          <a:xfrm>
            <a:off x="8297873" y="1596095"/>
            <a:ext cx="3152257" cy="3886200"/>
          </a:xfrm>
          <a:prstGeom prst="rect">
            <a:avLst/>
          </a:prstGeom>
        </p:spPr>
      </p:pic>
    </p:spTree>
    <p:extLst>
      <p:ext uri="{BB962C8B-B14F-4D97-AF65-F5344CB8AC3E}">
        <p14:creationId xmlns:p14="http://schemas.microsoft.com/office/powerpoint/2010/main" val="962427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801523"/>
          </a:xfrm>
        </p:spPr>
        <p:txBody>
          <a:bodyPr>
            <a:normAutofit/>
          </a:bodyPr>
          <a:lstStyle/>
          <a:p>
            <a:r>
              <a:rPr lang="el-GR" sz="3200" b="1" dirty="0"/>
              <a:t>Κ</a:t>
            </a:r>
            <a:r>
              <a:rPr lang="el-GR" sz="3200" b="1" dirty="0" smtClean="0"/>
              <a:t>ολποκοιλιακός αποκλεισμός</a:t>
            </a:r>
            <a:endParaRPr lang="el-GR" sz="3200" dirty="0"/>
          </a:p>
        </p:txBody>
      </p:sp>
      <p:sp>
        <p:nvSpPr>
          <p:cNvPr id="3" name="Θέση περιεχομένου 2"/>
          <p:cNvSpPr>
            <a:spLocks noGrp="1"/>
          </p:cNvSpPr>
          <p:nvPr>
            <p:ph idx="1"/>
          </p:nvPr>
        </p:nvSpPr>
        <p:spPr>
          <a:xfrm>
            <a:off x="262759" y="1258066"/>
            <a:ext cx="11330152" cy="4351338"/>
          </a:xfrm>
        </p:spPr>
        <p:txBody>
          <a:bodyPr>
            <a:normAutofit/>
          </a:bodyPr>
          <a:lstStyle/>
          <a:p>
            <a:pPr>
              <a:buFont typeface="Wingdings" panose="05000000000000000000" pitchFamily="2" charset="2"/>
              <a:buChar char="Ø"/>
            </a:pPr>
            <a:r>
              <a:rPr lang="el-GR" sz="2000" dirty="0" smtClean="0"/>
              <a:t>Εάν η ταχύτητα αγωγής διαμέσου του ΚΚΚ καταστεί αρκετά βραδεία (π.χ. λόγω αυξημένης δραστηριότητας του παρασυμπαθητικού ή λόγω άμεσης βλάβης του ΚΚΚ), μερικά δυναμικά ενέργειας ενδέχεται να αποκλειστούν εντελώς και να μην αχθούν από τους κόλπους στις κοιλίες, με αποτέλεσμα </a:t>
            </a:r>
            <a:r>
              <a:rPr lang="el-GR" sz="2000" b="1" dirty="0" smtClean="0"/>
              <a:t>κολποκοιλιακό αποκλεισμό</a:t>
            </a:r>
            <a:r>
              <a:rPr lang="el-GR" sz="2000" dirty="0" smtClean="0"/>
              <a:t>. </a:t>
            </a:r>
          </a:p>
          <a:p>
            <a:pPr>
              <a:buFont typeface="Wingdings" panose="05000000000000000000" pitchFamily="2" charset="2"/>
              <a:buChar char="Ø"/>
            </a:pPr>
            <a:r>
              <a:rPr lang="el-GR" sz="2000" dirty="0" smtClean="0"/>
              <a:t>Ο βαθμός του κολποκοιλιακού αποκλεισμού μπορεί να ποικίλλει: </a:t>
            </a:r>
          </a:p>
          <a:p>
            <a:pPr>
              <a:buFont typeface="Wingdings" panose="05000000000000000000" pitchFamily="2" charset="2"/>
              <a:buChar char="§"/>
            </a:pPr>
            <a:r>
              <a:rPr lang="el-GR" sz="2000" dirty="0" smtClean="0"/>
              <a:t>Στις ηπιότερες μορφές του, η ταχύτητα αγωγής των δυναμικών ενέργειας από τους κόλπους στις κοιλίες απλώς επιβραδύνεται.</a:t>
            </a:r>
          </a:p>
          <a:p>
            <a:pPr>
              <a:buFont typeface="Wingdings" panose="05000000000000000000" pitchFamily="2" charset="2"/>
              <a:buChar char="§"/>
            </a:pPr>
            <a:r>
              <a:rPr lang="el-GR" sz="2000" dirty="0" smtClean="0"/>
              <a:t>Σε πιο σοβαρές καταστάσεις, τα δυναμικά ενέργειας δεν άγονται στις κοιλίες καθόλου</a:t>
            </a:r>
            <a:endParaRPr lang="el-GR" sz="2000" dirty="0"/>
          </a:p>
        </p:txBody>
      </p:sp>
      <p:pic>
        <p:nvPicPr>
          <p:cNvPr id="4" name="Εικόνα 3"/>
          <p:cNvPicPr>
            <a:picLocks noChangeAspect="1"/>
          </p:cNvPicPr>
          <p:nvPr/>
        </p:nvPicPr>
        <p:blipFill>
          <a:blip r:embed="rId2"/>
          <a:stretch>
            <a:fillRect/>
          </a:stretch>
        </p:blipFill>
        <p:spPr>
          <a:xfrm>
            <a:off x="3668111" y="3927402"/>
            <a:ext cx="4351282" cy="2846849"/>
          </a:xfrm>
          <a:prstGeom prst="rect">
            <a:avLst/>
          </a:prstGeom>
        </p:spPr>
      </p:pic>
    </p:spTree>
    <p:extLst>
      <p:ext uri="{BB962C8B-B14F-4D97-AF65-F5344CB8AC3E}">
        <p14:creationId xmlns:p14="http://schemas.microsoft.com/office/powerpoint/2010/main" val="3525494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669031" y="286162"/>
            <a:ext cx="4412932" cy="5714588"/>
          </a:xfrm>
          <a:prstGeom prst="rect">
            <a:avLst/>
          </a:prstGeom>
        </p:spPr>
      </p:pic>
    </p:spTree>
    <p:extLst>
      <p:ext uri="{BB962C8B-B14F-4D97-AF65-F5344CB8AC3E}">
        <p14:creationId xmlns:p14="http://schemas.microsoft.com/office/powerpoint/2010/main" val="1561839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612337"/>
          </a:xfrm>
        </p:spPr>
        <p:txBody>
          <a:bodyPr>
            <a:normAutofit/>
          </a:bodyPr>
          <a:lstStyle/>
          <a:p>
            <a:r>
              <a:rPr lang="el-GR" sz="3200" dirty="0" smtClean="0"/>
              <a:t>Το ηλεκτροκαρδιογράφημα (</a:t>
            </a:r>
            <a:r>
              <a:rPr lang="el-GR" sz="3200" b="1" dirty="0" smtClean="0"/>
              <a:t>ΗΚΓ</a:t>
            </a:r>
            <a:r>
              <a:rPr lang="el-GR" sz="3200" dirty="0" smtClean="0"/>
              <a:t>)</a:t>
            </a:r>
            <a:endParaRPr lang="el-GR" sz="3200" dirty="0"/>
          </a:p>
        </p:txBody>
      </p:sp>
      <p:sp>
        <p:nvSpPr>
          <p:cNvPr id="3" name="Θέση περιεχομένου 2"/>
          <p:cNvSpPr>
            <a:spLocks noGrp="1"/>
          </p:cNvSpPr>
          <p:nvPr>
            <p:ph idx="1"/>
          </p:nvPr>
        </p:nvSpPr>
        <p:spPr>
          <a:xfrm>
            <a:off x="441435" y="1058370"/>
            <a:ext cx="10786241" cy="4351338"/>
          </a:xfrm>
        </p:spPr>
        <p:txBody>
          <a:bodyPr>
            <a:normAutofit/>
          </a:bodyPr>
          <a:lstStyle/>
          <a:p>
            <a:r>
              <a:rPr lang="el-GR" sz="2000" dirty="0" smtClean="0"/>
              <a:t>Το ηλεκτροκαρδιογράφημα (ΗΚΓ) αποτελεί μία μέτρηση των ελάχιστων </a:t>
            </a:r>
            <a:r>
              <a:rPr lang="el-GR" sz="2000" b="1" dirty="0" smtClean="0"/>
              <a:t>διαφορών δυναμικού </a:t>
            </a:r>
            <a:r>
              <a:rPr lang="el-GR" sz="2000" dirty="0" smtClean="0"/>
              <a:t>στην επιφάνεια του σώματος, οι οποίες αντανακλούν την </a:t>
            </a:r>
            <a:r>
              <a:rPr lang="el-GR" sz="2000" b="1" dirty="0" smtClean="0"/>
              <a:t>ηλεκτρική δραστηριότητα της καρδιάς</a:t>
            </a:r>
            <a:r>
              <a:rPr lang="el-GR" sz="2000" dirty="0" smtClean="0"/>
              <a:t>.</a:t>
            </a:r>
          </a:p>
          <a:p>
            <a:r>
              <a:rPr lang="el-GR" sz="2000" dirty="0" smtClean="0"/>
              <a:t>Ολόκληρο το μυοκάρδιο δεν </a:t>
            </a:r>
            <a:r>
              <a:rPr lang="el-GR" sz="2000" dirty="0" err="1" smtClean="0"/>
              <a:t>εκπολώνεται</a:t>
            </a:r>
            <a:r>
              <a:rPr lang="el-GR" sz="2000" dirty="0" smtClean="0"/>
              <a:t> ταυτόχρονα: Οι κόλποι </a:t>
            </a:r>
            <a:r>
              <a:rPr lang="el-GR" sz="2000" dirty="0" err="1" smtClean="0"/>
              <a:t>εκπολώνονται</a:t>
            </a:r>
            <a:r>
              <a:rPr lang="el-GR" sz="2000" dirty="0" smtClean="0"/>
              <a:t> πριν από τις κοιλίες, οι κοιλίες </a:t>
            </a:r>
            <a:r>
              <a:rPr lang="el-GR" sz="2000" dirty="0" err="1" smtClean="0"/>
              <a:t>εκπολώνονται</a:t>
            </a:r>
            <a:r>
              <a:rPr lang="el-GR" sz="2000" dirty="0" smtClean="0"/>
              <a:t> με συγκεκριμένη ακολουθία, οι κόλποι </a:t>
            </a:r>
            <a:r>
              <a:rPr lang="el-GR" sz="2000" dirty="0" err="1" smtClean="0"/>
              <a:t>αναπολώνονται</a:t>
            </a:r>
            <a:r>
              <a:rPr lang="el-GR" sz="2000" dirty="0" smtClean="0"/>
              <a:t> κατά τη διάρκεια της </a:t>
            </a:r>
            <a:r>
              <a:rPr lang="el-GR" sz="2000" dirty="0" err="1" smtClean="0"/>
              <a:t>εκπόλωσης</a:t>
            </a:r>
            <a:r>
              <a:rPr lang="el-GR" sz="2000" dirty="0" smtClean="0"/>
              <a:t> των κοιλιών και οι κοιλίες </a:t>
            </a:r>
            <a:r>
              <a:rPr lang="el-GR" sz="2000" dirty="0" err="1" smtClean="0"/>
              <a:t>αναπολώνονται</a:t>
            </a:r>
            <a:r>
              <a:rPr lang="el-GR" sz="2000" dirty="0" smtClean="0"/>
              <a:t> με συγκεκριμένη ακολουθία. </a:t>
            </a:r>
          </a:p>
          <a:p>
            <a:r>
              <a:rPr lang="el-GR" sz="2000" dirty="0" smtClean="0"/>
              <a:t>Ως αποτέλεσμα αυτών, δημιουργούνται διαφορές δυναμικού μεταξύ των διαφόρων τμημάτων του μυοκαρδίου, οι οποίες είναι δυνατό να ανιχνευθούν με ηλεκτρόδια που τοποθετούνται στην επιφάνεια του σώματος.</a:t>
            </a:r>
            <a:endParaRPr lang="el-GR" sz="2000" dirty="0"/>
          </a:p>
        </p:txBody>
      </p:sp>
      <p:pic>
        <p:nvPicPr>
          <p:cNvPr id="4" name="Εικόνα 3"/>
          <p:cNvPicPr>
            <a:picLocks noChangeAspect="1"/>
          </p:cNvPicPr>
          <p:nvPr/>
        </p:nvPicPr>
        <p:blipFill>
          <a:blip r:embed="rId2"/>
          <a:stretch>
            <a:fillRect/>
          </a:stretch>
        </p:blipFill>
        <p:spPr>
          <a:xfrm>
            <a:off x="7294836" y="4155034"/>
            <a:ext cx="3467100" cy="2352675"/>
          </a:xfrm>
          <a:prstGeom prst="rect">
            <a:avLst/>
          </a:prstGeom>
        </p:spPr>
      </p:pic>
      <p:pic>
        <p:nvPicPr>
          <p:cNvPr id="5" name="Εικόνα 4"/>
          <p:cNvPicPr>
            <a:picLocks noChangeAspect="1"/>
          </p:cNvPicPr>
          <p:nvPr/>
        </p:nvPicPr>
        <p:blipFill>
          <a:blip r:embed="rId3"/>
          <a:stretch>
            <a:fillRect/>
          </a:stretch>
        </p:blipFill>
        <p:spPr>
          <a:xfrm>
            <a:off x="1849821" y="4386467"/>
            <a:ext cx="3463114" cy="2121242"/>
          </a:xfrm>
          <a:prstGeom prst="rect">
            <a:avLst/>
          </a:prstGeom>
        </p:spPr>
      </p:pic>
    </p:spTree>
    <p:extLst>
      <p:ext uri="{BB962C8B-B14F-4D97-AF65-F5344CB8AC3E}">
        <p14:creationId xmlns:p14="http://schemas.microsoft.com/office/powerpoint/2010/main" val="40302194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56725" y="4527221"/>
            <a:ext cx="1379483" cy="917137"/>
          </a:xfrm>
        </p:spPr>
        <p:txBody>
          <a:bodyPr/>
          <a:lstStyle/>
          <a:p>
            <a:r>
              <a:rPr lang="el-GR" dirty="0" smtClean="0"/>
              <a:t>ΗΚΓ </a:t>
            </a:r>
            <a:endParaRPr lang="el-GR" dirty="0"/>
          </a:p>
        </p:txBody>
      </p:sp>
      <p:pic>
        <p:nvPicPr>
          <p:cNvPr id="4" name="Εικόνα 3"/>
          <p:cNvPicPr>
            <a:picLocks noChangeAspect="1"/>
          </p:cNvPicPr>
          <p:nvPr/>
        </p:nvPicPr>
        <p:blipFill>
          <a:blip r:embed="rId2"/>
          <a:stretch>
            <a:fillRect/>
          </a:stretch>
        </p:blipFill>
        <p:spPr>
          <a:xfrm>
            <a:off x="542931" y="669925"/>
            <a:ext cx="6446283" cy="2613025"/>
          </a:xfrm>
          <a:prstGeom prst="rect">
            <a:avLst/>
          </a:prstGeom>
        </p:spPr>
      </p:pic>
      <p:pic>
        <p:nvPicPr>
          <p:cNvPr id="5" name="Εικόνα 4"/>
          <p:cNvPicPr>
            <a:picLocks noChangeAspect="1"/>
          </p:cNvPicPr>
          <p:nvPr/>
        </p:nvPicPr>
        <p:blipFill>
          <a:blip r:embed="rId3"/>
          <a:stretch>
            <a:fillRect/>
          </a:stretch>
        </p:blipFill>
        <p:spPr>
          <a:xfrm>
            <a:off x="7815427" y="3588188"/>
            <a:ext cx="3362499" cy="2592770"/>
          </a:xfrm>
          <a:prstGeom prst="rect">
            <a:avLst/>
          </a:prstGeom>
        </p:spPr>
      </p:pic>
      <p:pic>
        <p:nvPicPr>
          <p:cNvPr id="3" name="Εικόνα 2"/>
          <p:cNvPicPr>
            <a:picLocks noChangeAspect="1"/>
          </p:cNvPicPr>
          <p:nvPr/>
        </p:nvPicPr>
        <p:blipFill>
          <a:blip r:embed="rId4"/>
          <a:stretch>
            <a:fillRect/>
          </a:stretch>
        </p:blipFill>
        <p:spPr>
          <a:xfrm>
            <a:off x="7262648" y="446902"/>
            <a:ext cx="2392746" cy="2541484"/>
          </a:xfrm>
          <a:prstGeom prst="rect">
            <a:avLst/>
          </a:prstGeom>
        </p:spPr>
      </p:pic>
      <p:pic>
        <p:nvPicPr>
          <p:cNvPr id="6" name="Εικόνα 5"/>
          <p:cNvPicPr>
            <a:picLocks noChangeAspect="1"/>
          </p:cNvPicPr>
          <p:nvPr/>
        </p:nvPicPr>
        <p:blipFill>
          <a:blip r:embed="rId5"/>
          <a:stretch>
            <a:fillRect/>
          </a:stretch>
        </p:blipFill>
        <p:spPr>
          <a:xfrm>
            <a:off x="3478924" y="3872559"/>
            <a:ext cx="3103508" cy="2024027"/>
          </a:xfrm>
          <a:prstGeom prst="rect">
            <a:avLst/>
          </a:prstGeom>
        </p:spPr>
      </p:pic>
    </p:spTree>
    <p:extLst>
      <p:ext uri="{BB962C8B-B14F-4D97-AF65-F5344CB8AC3E}">
        <p14:creationId xmlns:p14="http://schemas.microsoft.com/office/powerpoint/2010/main" val="10522906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15474" y="174407"/>
            <a:ext cx="4371975" cy="4124325"/>
          </a:xfrm>
          <a:prstGeom prst="rect">
            <a:avLst/>
          </a:prstGeom>
        </p:spPr>
      </p:pic>
      <p:pic>
        <p:nvPicPr>
          <p:cNvPr id="4" name="Εικόνα 3"/>
          <p:cNvPicPr>
            <a:picLocks noChangeAspect="1"/>
          </p:cNvPicPr>
          <p:nvPr/>
        </p:nvPicPr>
        <p:blipFill>
          <a:blip r:embed="rId3"/>
          <a:stretch>
            <a:fillRect/>
          </a:stretch>
        </p:blipFill>
        <p:spPr>
          <a:xfrm>
            <a:off x="5953618" y="734409"/>
            <a:ext cx="5537745" cy="2660431"/>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331" y="4466896"/>
            <a:ext cx="2908104" cy="2231970"/>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8575" y="3753410"/>
            <a:ext cx="4085303" cy="2609385"/>
          </a:xfrm>
          <a:prstGeom prst="rect">
            <a:avLst/>
          </a:prstGeom>
        </p:spPr>
      </p:pic>
      <p:sp>
        <p:nvSpPr>
          <p:cNvPr id="7" name="Ορθογώνιο 6"/>
          <p:cNvSpPr/>
          <p:nvPr/>
        </p:nvSpPr>
        <p:spPr>
          <a:xfrm>
            <a:off x="875179" y="4097564"/>
            <a:ext cx="2915222" cy="369332"/>
          </a:xfrm>
          <a:prstGeom prst="rect">
            <a:avLst/>
          </a:prstGeom>
        </p:spPr>
        <p:txBody>
          <a:bodyPr wrap="none">
            <a:spAutoFit/>
          </a:bodyPr>
          <a:lstStyle/>
          <a:p>
            <a:r>
              <a:rPr lang="el-GR" dirty="0" smtClean="0"/>
              <a:t>ΙΙ-ΙΙΙ-</a:t>
            </a:r>
            <a:r>
              <a:rPr lang="en-US" dirty="0" smtClean="0"/>
              <a:t>AVF </a:t>
            </a:r>
            <a:r>
              <a:rPr lang="el-GR" dirty="0" smtClean="0"/>
              <a:t>: Κατώτερο τοίχωμα</a:t>
            </a:r>
            <a:endParaRPr lang="el-GR" dirty="0"/>
          </a:p>
        </p:txBody>
      </p:sp>
      <p:sp>
        <p:nvSpPr>
          <p:cNvPr id="8" name="Ορθογώνιο 7"/>
          <p:cNvSpPr/>
          <p:nvPr/>
        </p:nvSpPr>
        <p:spPr>
          <a:xfrm>
            <a:off x="2199989" y="2781879"/>
            <a:ext cx="2557431" cy="369332"/>
          </a:xfrm>
          <a:prstGeom prst="rect">
            <a:avLst/>
          </a:prstGeom>
        </p:spPr>
        <p:txBody>
          <a:bodyPr wrap="none">
            <a:spAutoFit/>
          </a:bodyPr>
          <a:lstStyle/>
          <a:p>
            <a:r>
              <a:rPr lang="en-US" dirty="0" smtClean="0"/>
              <a:t>V1-V6 </a:t>
            </a:r>
            <a:r>
              <a:rPr lang="el-GR" dirty="0" smtClean="0"/>
              <a:t>: πρόσθιο </a:t>
            </a:r>
            <a:r>
              <a:rPr lang="el-GR" dirty="0"/>
              <a:t>τοίχωμα</a:t>
            </a:r>
          </a:p>
        </p:txBody>
      </p:sp>
      <p:sp>
        <p:nvSpPr>
          <p:cNvPr id="9" name="Ορθογώνιο 8"/>
          <p:cNvSpPr/>
          <p:nvPr/>
        </p:nvSpPr>
        <p:spPr>
          <a:xfrm>
            <a:off x="3426359" y="1265026"/>
            <a:ext cx="2322431" cy="369332"/>
          </a:xfrm>
          <a:prstGeom prst="rect">
            <a:avLst/>
          </a:prstGeom>
        </p:spPr>
        <p:txBody>
          <a:bodyPr wrap="none">
            <a:spAutoFit/>
          </a:bodyPr>
          <a:lstStyle/>
          <a:p>
            <a:r>
              <a:rPr lang="el-GR" dirty="0" smtClean="0"/>
              <a:t>Ι-</a:t>
            </a:r>
            <a:r>
              <a:rPr lang="en-US" dirty="0" smtClean="0"/>
              <a:t>AVL : </a:t>
            </a:r>
            <a:r>
              <a:rPr lang="el-GR" dirty="0" smtClean="0"/>
              <a:t>πλάγιο </a:t>
            </a:r>
            <a:r>
              <a:rPr lang="el-GR" dirty="0"/>
              <a:t>τοίχωμα</a:t>
            </a:r>
          </a:p>
        </p:txBody>
      </p:sp>
      <p:sp>
        <p:nvSpPr>
          <p:cNvPr id="10" name="Ορθογώνιο 9"/>
          <p:cNvSpPr/>
          <p:nvPr/>
        </p:nvSpPr>
        <p:spPr>
          <a:xfrm>
            <a:off x="315474" y="1163285"/>
            <a:ext cx="1962525" cy="369332"/>
          </a:xfrm>
          <a:prstGeom prst="rect">
            <a:avLst/>
          </a:prstGeom>
        </p:spPr>
        <p:txBody>
          <a:bodyPr wrap="none">
            <a:spAutoFit/>
          </a:bodyPr>
          <a:lstStyle/>
          <a:p>
            <a:r>
              <a:rPr lang="en-US" dirty="0" smtClean="0"/>
              <a:t>AVR </a:t>
            </a:r>
            <a:r>
              <a:rPr lang="el-GR" dirty="0" err="1" smtClean="0"/>
              <a:t>ενδοκοιλοτικά</a:t>
            </a:r>
            <a:endParaRPr lang="el-GR" dirty="0"/>
          </a:p>
        </p:txBody>
      </p:sp>
    </p:spTree>
    <p:extLst>
      <p:ext uri="{BB962C8B-B14F-4D97-AF65-F5344CB8AC3E}">
        <p14:creationId xmlns:p14="http://schemas.microsoft.com/office/powerpoint/2010/main" val="3564146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044382-DC56-0036-EBB4-C9987B69EFC1}"/>
              </a:ext>
            </a:extLst>
          </p:cNvPr>
          <p:cNvSpPr txBox="1"/>
          <p:nvPr/>
        </p:nvSpPr>
        <p:spPr>
          <a:xfrm>
            <a:off x="628073" y="360372"/>
            <a:ext cx="4239491" cy="923330"/>
          </a:xfrm>
          <a:prstGeom prst="rect">
            <a:avLst/>
          </a:prstGeom>
          <a:noFill/>
        </p:spPr>
        <p:txBody>
          <a:bodyPr wrap="square">
            <a:spAutoFit/>
          </a:bodyPr>
          <a:lstStyle/>
          <a:p>
            <a:r>
              <a:rPr lang="el-GR" dirty="0" smtClean="0"/>
              <a:t>Αποτελείται </a:t>
            </a:r>
            <a:r>
              <a:rPr lang="el-GR" dirty="0"/>
              <a:t>από 4 κοιλότητες </a:t>
            </a:r>
          </a:p>
          <a:p>
            <a:r>
              <a:rPr lang="el-GR" dirty="0"/>
              <a:t>2 ΚΟΛΠΟΙ αριστερός και δεξιός (πάνω) </a:t>
            </a:r>
          </a:p>
          <a:p>
            <a:r>
              <a:rPr lang="el-GR" dirty="0"/>
              <a:t>2 ΚΟΙΛΙΕΣ αριστερή και δεξιά (κάτω)</a:t>
            </a:r>
          </a:p>
        </p:txBody>
      </p:sp>
      <p:sp>
        <p:nvSpPr>
          <p:cNvPr id="5" name="TextBox 4">
            <a:extLst>
              <a:ext uri="{FF2B5EF4-FFF2-40B4-BE49-F238E27FC236}">
                <a16:creationId xmlns:a16="http://schemas.microsoft.com/office/drawing/2014/main" id="{34B8ED0C-51EE-8A32-8CB6-9742BF0A7195}"/>
              </a:ext>
            </a:extLst>
          </p:cNvPr>
          <p:cNvSpPr txBox="1"/>
          <p:nvPr/>
        </p:nvSpPr>
        <p:spPr>
          <a:xfrm>
            <a:off x="451906" y="1823601"/>
            <a:ext cx="6650182" cy="1200329"/>
          </a:xfrm>
          <a:prstGeom prst="rect">
            <a:avLst/>
          </a:prstGeom>
          <a:noFill/>
        </p:spPr>
        <p:txBody>
          <a:bodyPr wrap="square">
            <a:spAutoFit/>
          </a:bodyPr>
          <a:lstStyle/>
          <a:p>
            <a:r>
              <a:rPr lang="el-GR" b="1" dirty="0"/>
              <a:t>ΑΡΙΣΤΕΡΟΣ </a:t>
            </a:r>
            <a:r>
              <a:rPr lang="el-GR" b="1" dirty="0" smtClean="0"/>
              <a:t>ΚΟΛΠΟΣ </a:t>
            </a:r>
            <a:r>
              <a:rPr lang="el-GR" dirty="0" smtClean="0"/>
              <a:t>:</a:t>
            </a:r>
          </a:p>
          <a:p>
            <a:r>
              <a:rPr lang="el-GR" dirty="0" smtClean="0"/>
              <a:t>εκβολές </a:t>
            </a:r>
            <a:r>
              <a:rPr lang="el-GR" dirty="0"/>
              <a:t>4 πνευμονικών φλεβών </a:t>
            </a:r>
            <a:r>
              <a:rPr lang="el-GR" dirty="0" smtClean="0"/>
              <a:t>(2 </a:t>
            </a:r>
            <a:r>
              <a:rPr lang="el-GR" dirty="0" err="1" smtClean="0"/>
              <a:t>αρ</a:t>
            </a:r>
            <a:r>
              <a:rPr lang="el-GR" dirty="0" smtClean="0"/>
              <a:t>-α </a:t>
            </a:r>
            <a:r>
              <a:rPr lang="el-GR" dirty="0" err="1" smtClean="0"/>
              <a:t>δεξ</a:t>
            </a:r>
            <a:r>
              <a:rPr lang="el-GR" dirty="0" smtClean="0"/>
              <a:t>)</a:t>
            </a:r>
          </a:p>
          <a:p>
            <a:r>
              <a:rPr lang="el-GR" dirty="0" smtClean="0"/>
              <a:t>μιτροειδής </a:t>
            </a:r>
            <a:r>
              <a:rPr lang="el-GR" dirty="0"/>
              <a:t>βαλβίδα </a:t>
            </a:r>
          </a:p>
          <a:p>
            <a:r>
              <a:rPr lang="el-GR" dirty="0" err="1" smtClean="0"/>
              <a:t>μεσοκολπικό</a:t>
            </a:r>
            <a:r>
              <a:rPr lang="el-GR" dirty="0" smtClean="0"/>
              <a:t> διάφραγμα διαχωρίζει από τον δεξιό κόλπο </a:t>
            </a:r>
            <a:endParaRPr lang="el-GR" dirty="0"/>
          </a:p>
        </p:txBody>
      </p:sp>
      <p:pic>
        <p:nvPicPr>
          <p:cNvPr id="10" name="Picture 9">
            <a:extLst>
              <a:ext uri="{FF2B5EF4-FFF2-40B4-BE49-F238E27FC236}">
                <a16:creationId xmlns:a16="http://schemas.microsoft.com/office/drawing/2014/main" id="{A6F2B77E-7B72-6870-3EAA-AE20DAED2BD2}"/>
              </a:ext>
            </a:extLst>
          </p:cNvPr>
          <p:cNvPicPr>
            <a:picLocks noChangeAspect="1"/>
          </p:cNvPicPr>
          <p:nvPr/>
        </p:nvPicPr>
        <p:blipFill>
          <a:blip r:embed="rId2"/>
          <a:stretch>
            <a:fillRect/>
          </a:stretch>
        </p:blipFill>
        <p:spPr>
          <a:xfrm>
            <a:off x="4867564" y="4511048"/>
            <a:ext cx="2933690" cy="2346952"/>
          </a:xfrm>
          <a:prstGeom prst="rect">
            <a:avLst/>
          </a:prstGeom>
        </p:spPr>
      </p:pic>
      <p:pic>
        <p:nvPicPr>
          <p:cNvPr id="7" name="Picture 6">
            <a:extLst>
              <a:ext uri="{FF2B5EF4-FFF2-40B4-BE49-F238E27FC236}">
                <a16:creationId xmlns:a16="http://schemas.microsoft.com/office/drawing/2014/main" id="{C3287AA4-FD0D-B0C3-3FBC-262DB9943060}"/>
              </a:ext>
            </a:extLst>
          </p:cNvPr>
          <p:cNvPicPr>
            <a:picLocks noChangeAspect="1"/>
          </p:cNvPicPr>
          <p:nvPr/>
        </p:nvPicPr>
        <p:blipFill>
          <a:blip r:embed="rId3"/>
          <a:stretch>
            <a:fillRect/>
          </a:stretch>
        </p:blipFill>
        <p:spPr>
          <a:xfrm>
            <a:off x="588876" y="3230369"/>
            <a:ext cx="3505200" cy="3343275"/>
          </a:xfrm>
          <a:prstGeom prst="rect">
            <a:avLst/>
          </a:prstGeom>
        </p:spPr>
      </p:pic>
      <p:pic>
        <p:nvPicPr>
          <p:cNvPr id="2" name="Εικόνα 1"/>
          <p:cNvPicPr>
            <a:picLocks noChangeAspect="1"/>
          </p:cNvPicPr>
          <p:nvPr/>
        </p:nvPicPr>
        <p:blipFill>
          <a:blip r:embed="rId4"/>
          <a:stretch>
            <a:fillRect/>
          </a:stretch>
        </p:blipFill>
        <p:spPr>
          <a:xfrm>
            <a:off x="7389264" y="689084"/>
            <a:ext cx="3512765" cy="3451991"/>
          </a:xfrm>
          <a:prstGeom prst="rect">
            <a:avLst/>
          </a:prstGeom>
        </p:spPr>
      </p:pic>
    </p:spTree>
    <p:extLst>
      <p:ext uri="{BB962C8B-B14F-4D97-AF65-F5344CB8AC3E}">
        <p14:creationId xmlns:p14="http://schemas.microsoft.com/office/powerpoint/2010/main" val="1183986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65882" y="0"/>
            <a:ext cx="1253359" cy="948668"/>
          </a:xfrm>
        </p:spPr>
        <p:txBody>
          <a:bodyPr/>
          <a:lstStyle/>
          <a:p>
            <a:r>
              <a:rPr lang="el-GR" dirty="0" smtClean="0"/>
              <a:t>ΗΚΓ </a:t>
            </a:r>
            <a:endParaRPr lang="el-GR" dirty="0"/>
          </a:p>
        </p:txBody>
      </p:sp>
      <p:pic>
        <p:nvPicPr>
          <p:cNvPr id="4" name="Εικόνα 3"/>
          <p:cNvPicPr>
            <a:picLocks noChangeAspect="1"/>
          </p:cNvPicPr>
          <p:nvPr/>
        </p:nvPicPr>
        <p:blipFill>
          <a:blip r:embed="rId2"/>
          <a:stretch>
            <a:fillRect/>
          </a:stretch>
        </p:blipFill>
        <p:spPr>
          <a:xfrm>
            <a:off x="1355835" y="1175051"/>
            <a:ext cx="5664912" cy="5220818"/>
          </a:xfrm>
          <a:prstGeom prst="rect">
            <a:avLst/>
          </a:prstGeom>
        </p:spPr>
      </p:pic>
      <p:sp>
        <p:nvSpPr>
          <p:cNvPr id="3" name="Ορθογώνιο 2"/>
          <p:cNvSpPr/>
          <p:nvPr/>
        </p:nvSpPr>
        <p:spPr>
          <a:xfrm>
            <a:off x="7998972" y="2216205"/>
            <a:ext cx="3352201" cy="2585323"/>
          </a:xfrm>
          <a:prstGeom prst="rect">
            <a:avLst/>
          </a:prstGeom>
        </p:spPr>
        <p:txBody>
          <a:bodyPr wrap="square">
            <a:spAutoFit/>
          </a:bodyPr>
          <a:lstStyle/>
          <a:p>
            <a:pPr marL="285750" indent="-285750">
              <a:buFont typeface="Wingdings" panose="05000000000000000000" pitchFamily="2" charset="2"/>
              <a:buChar char="Ø"/>
            </a:pPr>
            <a:r>
              <a:rPr lang="el-GR" dirty="0" smtClean="0"/>
              <a:t>Αν το ηλεκτρικό ερέθισμα </a:t>
            </a:r>
            <a:r>
              <a:rPr lang="el-GR" b="1" dirty="0" smtClean="0"/>
              <a:t>κατευθύνεται προς </a:t>
            </a:r>
            <a:r>
              <a:rPr lang="el-GR" dirty="0" smtClean="0"/>
              <a:t>το ηλεκτρόδιο καταγράφεται </a:t>
            </a:r>
            <a:r>
              <a:rPr lang="el-GR" dirty="0" smtClean="0">
                <a:solidFill>
                  <a:srgbClr val="C00000"/>
                </a:solidFill>
              </a:rPr>
              <a:t>θετικό</a:t>
            </a:r>
            <a:r>
              <a:rPr lang="el-GR" dirty="0" smtClean="0"/>
              <a:t> έπαρμα στο ΗΚΓ.</a:t>
            </a:r>
          </a:p>
          <a:p>
            <a:endParaRPr lang="el-GR" dirty="0" smtClean="0"/>
          </a:p>
          <a:p>
            <a:pPr marL="285750" indent="-285750">
              <a:buFont typeface="Wingdings" panose="05000000000000000000" pitchFamily="2" charset="2"/>
              <a:buChar char="Ø"/>
            </a:pPr>
            <a:r>
              <a:rPr lang="el-GR" dirty="0" smtClean="0"/>
              <a:t>Αν το </a:t>
            </a:r>
            <a:r>
              <a:rPr lang="el-GR" dirty="0"/>
              <a:t>ηλεκτρικό ερέθισμα </a:t>
            </a:r>
            <a:r>
              <a:rPr lang="el-GR" b="1" dirty="0" smtClean="0"/>
              <a:t>απομακρύνεται από </a:t>
            </a:r>
            <a:r>
              <a:rPr lang="el-GR" dirty="0"/>
              <a:t>το ηλεκτρόδιο</a:t>
            </a:r>
            <a:r>
              <a:rPr lang="el-GR" dirty="0" smtClean="0"/>
              <a:t> </a:t>
            </a:r>
            <a:r>
              <a:rPr lang="el-GR" dirty="0"/>
              <a:t>καταγράφεται </a:t>
            </a:r>
            <a:r>
              <a:rPr lang="el-GR" dirty="0" smtClean="0">
                <a:solidFill>
                  <a:schemeClr val="accent5">
                    <a:lumMod val="50000"/>
                  </a:schemeClr>
                </a:solidFill>
              </a:rPr>
              <a:t>αρνητικό</a:t>
            </a:r>
            <a:r>
              <a:rPr lang="el-GR" dirty="0" smtClean="0">
                <a:solidFill>
                  <a:schemeClr val="accent6">
                    <a:lumMod val="50000"/>
                  </a:schemeClr>
                </a:solidFill>
              </a:rPr>
              <a:t> </a:t>
            </a:r>
            <a:r>
              <a:rPr lang="el-GR" dirty="0" smtClean="0"/>
              <a:t>έπαρμα στο ΗΚΓ.</a:t>
            </a:r>
            <a:endParaRPr lang="el-GR" dirty="0"/>
          </a:p>
        </p:txBody>
      </p:sp>
    </p:spTree>
    <p:extLst>
      <p:ext uri="{BB962C8B-B14F-4D97-AF65-F5344CB8AC3E}">
        <p14:creationId xmlns:p14="http://schemas.microsoft.com/office/powerpoint/2010/main" val="21918431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2038513" y="323083"/>
            <a:ext cx="7000875" cy="6248400"/>
          </a:xfrm>
          <a:prstGeom prst="rect">
            <a:avLst/>
          </a:prstGeom>
        </p:spPr>
      </p:pic>
    </p:spTree>
    <p:extLst>
      <p:ext uri="{BB962C8B-B14F-4D97-AF65-F5344CB8AC3E}">
        <p14:creationId xmlns:p14="http://schemas.microsoft.com/office/powerpoint/2010/main" val="8259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1945" y="365125"/>
            <a:ext cx="11298621" cy="917137"/>
          </a:xfrm>
        </p:spPr>
        <p:txBody>
          <a:bodyPr>
            <a:normAutofit/>
          </a:bodyPr>
          <a:lstStyle/>
          <a:p>
            <a:r>
              <a:rPr lang="el-GR" sz="2800" dirty="0"/>
              <a:t>Το ηλεκτροκαρδιογράφημα </a:t>
            </a:r>
            <a:r>
              <a:rPr lang="el-GR" sz="2800" dirty="0" smtClean="0"/>
              <a:t>ΗΚΓ (2) :  Η καταγραφή της απαγωγής ΙΙ του ΗΚΓ</a:t>
            </a:r>
            <a:endParaRPr lang="el-GR" sz="2800" dirty="0"/>
          </a:p>
        </p:txBody>
      </p:sp>
      <p:sp>
        <p:nvSpPr>
          <p:cNvPr id="3" name="Θέση περιεχομένου 2"/>
          <p:cNvSpPr>
            <a:spLocks noGrp="1"/>
          </p:cNvSpPr>
          <p:nvPr>
            <p:ph idx="1"/>
          </p:nvPr>
        </p:nvSpPr>
        <p:spPr>
          <a:xfrm>
            <a:off x="838200" y="1825625"/>
            <a:ext cx="5961993" cy="4351338"/>
          </a:xfrm>
        </p:spPr>
        <p:txBody>
          <a:bodyPr/>
          <a:lstStyle/>
          <a:p>
            <a:r>
              <a:rPr lang="el-GR" sz="2000" b="1" dirty="0" smtClean="0">
                <a:solidFill>
                  <a:srgbClr val="C00000"/>
                </a:solidFill>
              </a:rPr>
              <a:t>Το κύμα Ρ</a:t>
            </a:r>
            <a:r>
              <a:rPr lang="el-GR" sz="2000" b="1" dirty="0"/>
              <a:t> </a:t>
            </a:r>
            <a:r>
              <a:rPr lang="el-GR" sz="2000" b="1" dirty="0" smtClean="0"/>
              <a:t>: </a:t>
            </a:r>
            <a:r>
              <a:rPr lang="el-GR" sz="2000" dirty="0" smtClean="0"/>
              <a:t>αντιπροσωπεύει την </a:t>
            </a:r>
            <a:r>
              <a:rPr lang="el-GR" sz="2000" b="1" dirty="0" err="1" smtClean="0"/>
              <a:t>εκπόλωση</a:t>
            </a:r>
            <a:r>
              <a:rPr lang="el-GR" sz="2000" b="1" dirty="0" smtClean="0"/>
              <a:t> των κόλπων. </a:t>
            </a:r>
          </a:p>
          <a:p>
            <a:r>
              <a:rPr lang="el-GR" sz="2000" dirty="0" smtClean="0"/>
              <a:t>Η διάρκεια του κύματος Ρ σχετίζεται με το χρόνο αγωγής διαμέσου των κόλπων (π.χ. εάν η ταχύτητα αγωγής διαμέσου των κόλπων ελαττωθεί, το κύμα Ρ θα επιμηκυνθεί).</a:t>
            </a:r>
          </a:p>
          <a:p>
            <a:r>
              <a:rPr lang="el-GR" sz="2000" dirty="0" smtClean="0"/>
              <a:t>Η κολπική </a:t>
            </a:r>
            <a:r>
              <a:rPr lang="el-GR" sz="2000" dirty="0" err="1" smtClean="0"/>
              <a:t>αναπόλωση</a:t>
            </a:r>
            <a:r>
              <a:rPr lang="el-GR" sz="2000" dirty="0" smtClean="0"/>
              <a:t> δεν φαίνεται στο φυσιολογικό ΗΚΓ, γιατί </a:t>
            </a:r>
            <a:r>
              <a:rPr lang="el-GR" sz="2000" dirty="0" err="1" smtClean="0"/>
              <a:t>αλληλοεπικαλύπτεται</a:t>
            </a:r>
            <a:r>
              <a:rPr lang="el-GR" sz="2000" dirty="0" smtClean="0"/>
              <a:t> με το σύμπλεγμα QRS</a:t>
            </a:r>
            <a:r>
              <a:rPr lang="el-GR" dirty="0" smtClean="0"/>
              <a:t>.</a:t>
            </a:r>
            <a:endParaRPr lang="el-GR" dirty="0"/>
          </a:p>
        </p:txBody>
      </p:sp>
      <p:pic>
        <p:nvPicPr>
          <p:cNvPr id="4" name="Εικόνα 3"/>
          <p:cNvPicPr>
            <a:picLocks noChangeAspect="1"/>
          </p:cNvPicPr>
          <p:nvPr/>
        </p:nvPicPr>
        <p:blipFill>
          <a:blip r:embed="rId2"/>
          <a:stretch>
            <a:fillRect/>
          </a:stretch>
        </p:blipFill>
        <p:spPr>
          <a:xfrm>
            <a:off x="6894785" y="1595465"/>
            <a:ext cx="5162476" cy="4973501"/>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152" y="4519788"/>
            <a:ext cx="3079366" cy="2049178"/>
          </a:xfrm>
          <a:prstGeom prst="rect">
            <a:avLst/>
          </a:prstGeom>
        </p:spPr>
      </p:pic>
      <p:sp>
        <p:nvSpPr>
          <p:cNvPr id="6" name="Κάτω βέλος 5"/>
          <p:cNvSpPr/>
          <p:nvPr/>
        </p:nvSpPr>
        <p:spPr>
          <a:xfrm>
            <a:off x="7851228" y="3048000"/>
            <a:ext cx="252248" cy="73572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6671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78069" y="154919"/>
            <a:ext cx="11351172" cy="885606"/>
          </a:xfrm>
        </p:spPr>
        <p:txBody>
          <a:bodyPr>
            <a:normAutofit/>
          </a:bodyPr>
          <a:lstStyle/>
          <a:p>
            <a:r>
              <a:rPr lang="el-GR" sz="2800" dirty="0"/>
              <a:t>Το ηλεκτροκαρδιογράφημα </a:t>
            </a:r>
            <a:r>
              <a:rPr lang="el-GR" sz="2800" dirty="0" smtClean="0"/>
              <a:t>ΗΚΓ (3) </a:t>
            </a:r>
            <a:r>
              <a:rPr lang="el-GR" sz="2800" dirty="0"/>
              <a:t>:  Η καταγραφή της απαγωγής ΙΙ του ΗΚΓ</a:t>
            </a:r>
          </a:p>
        </p:txBody>
      </p:sp>
      <p:sp>
        <p:nvSpPr>
          <p:cNvPr id="3" name="Θέση περιεχομένου 2"/>
          <p:cNvSpPr>
            <a:spLocks noGrp="1"/>
          </p:cNvSpPr>
          <p:nvPr>
            <p:ph idx="1"/>
          </p:nvPr>
        </p:nvSpPr>
        <p:spPr>
          <a:xfrm>
            <a:off x="578069" y="1129890"/>
            <a:ext cx="6004034" cy="4973501"/>
          </a:xfrm>
        </p:spPr>
        <p:txBody>
          <a:bodyPr>
            <a:noAutofit/>
          </a:bodyPr>
          <a:lstStyle/>
          <a:p>
            <a:r>
              <a:rPr lang="el-GR" sz="1800" b="1" dirty="0" smtClean="0"/>
              <a:t>Το διάστημα PR</a:t>
            </a:r>
            <a:r>
              <a:rPr lang="el-GR" sz="1800" dirty="0" smtClean="0"/>
              <a:t>. </a:t>
            </a:r>
            <a:r>
              <a:rPr lang="el-GR" sz="1800" dirty="0" err="1" smtClean="0"/>
              <a:t>To</a:t>
            </a:r>
            <a:r>
              <a:rPr lang="el-GR" sz="1800" dirty="0" smtClean="0"/>
              <a:t> PR διάστημα αντιπροσωπεύει το χρόνο από την Το PR </a:t>
            </a:r>
            <a:r>
              <a:rPr lang="el-GR" sz="1800" dirty="0" err="1" smtClean="0"/>
              <a:t>διάστημ</a:t>
            </a:r>
            <a:r>
              <a:rPr lang="el-GR" sz="1800" u="sng" dirty="0" err="1"/>
              <a:t>έναρξη</a:t>
            </a:r>
            <a:r>
              <a:rPr lang="el-GR" sz="1800" u="sng" dirty="0"/>
              <a:t> της </a:t>
            </a:r>
            <a:r>
              <a:rPr lang="el-GR" sz="1800" u="sng" dirty="0" err="1"/>
              <a:t>εκπόλωσης</a:t>
            </a:r>
            <a:r>
              <a:rPr lang="el-GR" sz="1800" u="sng" dirty="0"/>
              <a:t> των κόλπων, μέχρι την έναρξη της </a:t>
            </a:r>
            <a:r>
              <a:rPr lang="el-GR" sz="1800" u="sng" dirty="0" err="1"/>
              <a:t>εκπόλωσης</a:t>
            </a:r>
            <a:r>
              <a:rPr lang="el-GR" sz="1800" u="sng" dirty="0"/>
              <a:t> των κοιλιών. </a:t>
            </a:r>
          </a:p>
          <a:p>
            <a:r>
              <a:rPr lang="el-GR" sz="1800" dirty="0" smtClean="0"/>
              <a:t>α περιλαμβάνει το κύμα Ρ και το τμήμα PR, το οποίο </a:t>
            </a:r>
            <a:r>
              <a:rPr lang="el-GR" sz="1800" dirty="0" err="1" smtClean="0"/>
              <a:t>παριστά</a:t>
            </a:r>
            <a:r>
              <a:rPr lang="el-GR" sz="1800" dirty="0" smtClean="0"/>
              <a:t> ένα </a:t>
            </a:r>
            <a:r>
              <a:rPr lang="el-GR" sz="1800" dirty="0" err="1" smtClean="0"/>
              <a:t>ισοηλεκτρικό</a:t>
            </a:r>
            <a:r>
              <a:rPr lang="el-GR" sz="1800" dirty="0" smtClean="0"/>
              <a:t> (επίπεδο) τμήμα του ΗΚΓ που ανταποκρίνεται στην αγωγιμότητα του κ-κ Κ. </a:t>
            </a:r>
          </a:p>
          <a:p>
            <a:r>
              <a:rPr lang="el-GR" sz="1800" dirty="0" smtClean="0"/>
              <a:t>Δεδομένου ότι το διάστημα PR περιλαμβάνει το </a:t>
            </a:r>
            <a:r>
              <a:rPr lang="el-GR" sz="1800" u="sng" dirty="0" smtClean="0"/>
              <a:t>τμήμα PR</a:t>
            </a:r>
            <a:r>
              <a:rPr lang="el-GR" sz="1800" dirty="0" smtClean="0"/>
              <a:t>, είναι επόμενο να </a:t>
            </a:r>
            <a:r>
              <a:rPr lang="el-GR" sz="1800" u="sng" dirty="0" smtClean="0"/>
              <a:t>συσχετίζεται με την ταχύτητα αγωγής διαμέσου του κ-κ Κ.</a:t>
            </a:r>
          </a:p>
          <a:p>
            <a:r>
              <a:rPr lang="el-GR" sz="1800" dirty="0" smtClean="0"/>
              <a:t>Φυσιολογικά το διάστημα PR είναι </a:t>
            </a:r>
            <a:r>
              <a:rPr lang="el-GR" sz="1800" b="1" dirty="0" smtClean="0"/>
              <a:t>200 </a:t>
            </a:r>
            <a:r>
              <a:rPr lang="el-GR" sz="1800" b="1" dirty="0" err="1" smtClean="0"/>
              <a:t>msec</a:t>
            </a:r>
            <a:r>
              <a:rPr lang="el-GR" sz="1800" dirty="0" smtClean="0"/>
              <a:t>, τα οποία αποτελούν τον συνολικό χρόνο από την έναρξη της </a:t>
            </a:r>
            <a:r>
              <a:rPr lang="el-GR" sz="1800" dirty="0" err="1" smtClean="0"/>
              <a:t>εκπόλωσης</a:t>
            </a:r>
            <a:r>
              <a:rPr lang="el-GR" sz="1800" dirty="0" smtClean="0"/>
              <a:t> των κόλπων μέχρι την έναρξη της </a:t>
            </a:r>
            <a:r>
              <a:rPr lang="el-GR" sz="1800" dirty="0" err="1" smtClean="0"/>
              <a:t>εκπόλωσης</a:t>
            </a:r>
            <a:r>
              <a:rPr lang="el-GR" sz="1800" dirty="0" smtClean="0"/>
              <a:t> των κοιλιών.</a:t>
            </a:r>
          </a:p>
          <a:p>
            <a:r>
              <a:rPr lang="el-GR" sz="1800" dirty="0" smtClean="0"/>
              <a:t> Οι αυξήσεις στην ταχύτητα αγωγής διαμέσου του κ-κ Κ ελαττώνουν το PR διάστημα (π.χ. λόγω διέγερσης του συμπαθητικού) και οι μειώσεις της ταχύτητας αγωγής διαμέσου του ΚΚΚ επιμηκύνουν το PR διάστημα (π.χ. λόγω διέγερσης του παρασυμπαθητικού).</a:t>
            </a:r>
            <a:endParaRPr lang="el-GR" sz="1800" dirty="0"/>
          </a:p>
        </p:txBody>
      </p:sp>
      <p:pic>
        <p:nvPicPr>
          <p:cNvPr id="4" name="Εικόνα 3"/>
          <p:cNvPicPr>
            <a:picLocks noChangeAspect="1"/>
          </p:cNvPicPr>
          <p:nvPr/>
        </p:nvPicPr>
        <p:blipFill>
          <a:blip r:embed="rId2"/>
          <a:stretch>
            <a:fillRect/>
          </a:stretch>
        </p:blipFill>
        <p:spPr>
          <a:xfrm>
            <a:off x="6852743" y="1129890"/>
            <a:ext cx="5162476" cy="4973501"/>
          </a:xfrm>
          <a:prstGeom prst="rect">
            <a:avLst/>
          </a:prstGeom>
        </p:spPr>
      </p:pic>
      <p:cxnSp>
        <p:nvCxnSpPr>
          <p:cNvPr id="6" name="Ευθύγραμμο βέλος σύνδεσης 5"/>
          <p:cNvCxnSpPr/>
          <p:nvPr/>
        </p:nvCxnSpPr>
        <p:spPr>
          <a:xfrm flipV="1">
            <a:off x="7641021" y="5055476"/>
            <a:ext cx="1145627" cy="1051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9205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2966" y="165428"/>
            <a:ext cx="11445765" cy="685909"/>
          </a:xfrm>
        </p:spPr>
        <p:txBody>
          <a:bodyPr>
            <a:normAutofit/>
          </a:bodyPr>
          <a:lstStyle/>
          <a:p>
            <a:r>
              <a:rPr lang="el-GR" sz="2800" dirty="0"/>
              <a:t>Το ηλεκτροκαρδιογράφημα </a:t>
            </a:r>
            <a:r>
              <a:rPr lang="el-GR" sz="2800" dirty="0" smtClean="0"/>
              <a:t>ΗΚΓ (4) </a:t>
            </a:r>
            <a:r>
              <a:rPr lang="el-GR" sz="2800" dirty="0"/>
              <a:t>:  Η καταγραφή της απαγωγής ΙΙ του ΗΚΓ</a:t>
            </a:r>
          </a:p>
        </p:txBody>
      </p:sp>
      <p:sp>
        <p:nvSpPr>
          <p:cNvPr id="3" name="Θέση περιεχομένου 2"/>
          <p:cNvSpPr>
            <a:spLocks noGrp="1"/>
          </p:cNvSpPr>
          <p:nvPr>
            <p:ph idx="1"/>
          </p:nvPr>
        </p:nvSpPr>
        <p:spPr>
          <a:xfrm>
            <a:off x="575441" y="851337"/>
            <a:ext cx="6056585" cy="4351338"/>
          </a:xfrm>
        </p:spPr>
        <p:txBody>
          <a:bodyPr>
            <a:normAutofit/>
          </a:bodyPr>
          <a:lstStyle/>
          <a:p>
            <a:r>
              <a:rPr lang="el-GR" sz="2000" b="1" dirty="0" smtClean="0"/>
              <a:t>Το σύμπλεγμα QRS</a:t>
            </a:r>
            <a:r>
              <a:rPr lang="el-GR" sz="2000" dirty="0" smtClean="0"/>
              <a:t>. Το σύμπλεγμα QRS αποτελείται από τρία κύματα: τα κύματα Q, R και S. </a:t>
            </a:r>
          </a:p>
          <a:p>
            <a:r>
              <a:rPr lang="el-GR" sz="2000" dirty="0" smtClean="0"/>
              <a:t>Συνολικά</a:t>
            </a:r>
            <a:r>
              <a:rPr lang="el-GR" sz="2000" dirty="0"/>
              <a:t> </a:t>
            </a:r>
            <a:r>
              <a:rPr lang="el-GR" sz="2000" dirty="0" smtClean="0"/>
              <a:t>τα κύματα αυτά αντιπροσωπεύουν την </a:t>
            </a:r>
            <a:r>
              <a:rPr lang="el-GR" sz="2000" u="sng" dirty="0" err="1" smtClean="0"/>
              <a:t>εκπόλωση</a:t>
            </a:r>
            <a:r>
              <a:rPr lang="el-GR" sz="2000" u="sng" dirty="0"/>
              <a:t> </a:t>
            </a:r>
            <a:r>
              <a:rPr lang="el-GR" sz="2000" u="sng" dirty="0" smtClean="0"/>
              <a:t>των κοιλιών</a:t>
            </a:r>
            <a:r>
              <a:rPr lang="el-GR" sz="2000" dirty="0" smtClean="0"/>
              <a:t>. Σημειώστε ότι η ολική διάρκεια του συμπλέγματος QRS είναι παρόμοια με αυτή του κύματος Ρ. Το γεγονός αυτό προκαλεί έκπληξη δεδομένου ότι οι κοιλίες είναι κατά πολύ μεγαλύτερες από τους κόλπους. </a:t>
            </a:r>
          </a:p>
          <a:p>
            <a:r>
              <a:rPr lang="el-GR" sz="2000" dirty="0" smtClean="0"/>
              <a:t>Ωστόσο, </a:t>
            </a:r>
            <a:r>
              <a:rPr lang="el-GR" sz="2000" u="sng" dirty="0" smtClean="0"/>
              <a:t>οι κοιλίες </a:t>
            </a:r>
            <a:r>
              <a:rPr lang="el-GR" sz="2000" u="sng" dirty="0" err="1" smtClean="0"/>
              <a:t>εκπολώνονται</a:t>
            </a:r>
            <a:r>
              <a:rPr lang="el-GR" sz="2000" u="sng" dirty="0" smtClean="0"/>
              <a:t> </a:t>
            </a:r>
            <a:r>
              <a:rPr lang="el-GR" sz="2000" dirty="0" smtClean="0"/>
              <a:t>σχεδόν το ίδιο </a:t>
            </a:r>
            <a:r>
              <a:rPr lang="el-GR" sz="2000" u="sng" dirty="0" smtClean="0"/>
              <a:t>γρήγορα </a:t>
            </a:r>
            <a:r>
              <a:rPr lang="el-GR" sz="2000" dirty="0" smtClean="0"/>
              <a:t>με τους κόλπους διότι η ταχύτητα αγωγής του συστήματος </a:t>
            </a:r>
            <a:r>
              <a:rPr lang="el-GR" sz="2000" dirty="0" err="1" smtClean="0"/>
              <a:t>His</a:t>
            </a:r>
            <a:r>
              <a:rPr lang="el-GR" sz="2000" dirty="0" smtClean="0"/>
              <a:t>- </a:t>
            </a:r>
            <a:r>
              <a:rPr lang="el-GR" sz="2000" dirty="0" err="1" smtClean="0"/>
              <a:t>Purkinje</a:t>
            </a:r>
            <a:r>
              <a:rPr lang="el-GR" sz="2000" dirty="0" smtClean="0"/>
              <a:t> είναι πολύ μεγαλύτερη από αυτή του συστήματος αγωγής των κόλπων.</a:t>
            </a:r>
            <a:endParaRPr lang="el-GR" sz="2000" dirty="0"/>
          </a:p>
        </p:txBody>
      </p:sp>
      <p:pic>
        <p:nvPicPr>
          <p:cNvPr id="4" name="Εικόνα 3"/>
          <p:cNvPicPr>
            <a:picLocks noChangeAspect="1"/>
          </p:cNvPicPr>
          <p:nvPr/>
        </p:nvPicPr>
        <p:blipFill>
          <a:blip r:embed="rId2"/>
          <a:stretch>
            <a:fillRect/>
          </a:stretch>
        </p:blipFill>
        <p:spPr>
          <a:xfrm>
            <a:off x="6894785" y="1595465"/>
            <a:ext cx="5162476" cy="4973501"/>
          </a:xfrm>
          <a:prstGeom prst="rect">
            <a:avLst/>
          </a:prstGeom>
        </p:spPr>
      </p:pic>
      <p:pic>
        <p:nvPicPr>
          <p:cNvPr id="5" name="Εικόνα 4"/>
          <p:cNvPicPr>
            <a:picLocks noChangeAspect="1"/>
          </p:cNvPicPr>
          <p:nvPr/>
        </p:nvPicPr>
        <p:blipFill>
          <a:blip r:embed="rId3"/>
          <a:stretch>
            <a:fillRect/>
          </a:stretch>
        </p:blipFill>
        <p:spPr>
          <a:xfrm>
            <a:off x="1966091" y="4505325"/>
            <a:ext cx="3467100" cy="2352675"/>
          </a:xfrm>
          <a:prstGeom prst="rect">
            <a:avLst/>
          </a:prstGeom>
        </p:spPr>
      </p:pic>
      <p:cxnSp>
        <p:nvCxnSpPr>
          <p:cNvPr id="6" name="Ευθύγραμμο βέλος σύνδεσης 5"/>
          <p:cNvCxnSpPr/>
          <p:nvPr/>
        </p:nvCxnSpPr>
        <p:spPr>
          <a:xfrm>
            <a:off x="8786649" y="5402317"/>
            <a:ext cx="767254"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p:cNvCxnSpPr/>
          <p:nvPr/>
        </p:nvCxnSpPr>
        <p:spPr>
          <a:xfrm flipH="1">
            <a:off x="9476023" y="1595465"/>
            <a:ext cx="445743" cy="3594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flipH="1" flipV="1">
            <a:off x="9476023" y="5509240"/>
            <a:ext cx="515007" cy="17242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023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6027" y="365125"/>
            <a:ext cx="11319641" cy="838337"/>
          </a:xfrm>
        </p:spPr>
        <p:txBody>
          <a:bodyPr>
            <a:normAutofit/>
          </a:bodyPr>
          <a:lstStyle/>
          <a:p>
            <a:r>
              <a:rPr lang="el-GR" sz="2800" dirty="0"/>
              <a:t>Το ηλεκτροκαρδιογράφημα (ΗΚΓ </a:t>
            </a:r>
            <a:r>
              <a:rPr lang="el-GR" sz="2800" dirty="0" smtClean="0"/>
              <a:t>(4) </a:t>
            </a:r>
            <a:r>
              <a:rPr lang="el-GR" sz="2800" dirty="0"/>
              <a:t>:  Η καταγραφή της απαγωγής ΙΙ του ΗΚΓ</a:t>
            </a:r>
          </a:p>
        </p:txBody>
      </p:sp>
      <p:sp>
        <p:nvSpPr>
          <p:cNvPr id="3" name="Θέση περιεχομένου 2"/>
          <p:cNvSpPr>
            <a:spLocks noGrp="1"/>
          </p:cNvSpPr>
          <p:nvPr>
            <p:ph idx="1"/>
          </p:nvPr>
        </p:nvSpPr>
        <p:spPr>
          <a:xfrm>
            <a:off x="781707" y="1203462"/>
            <a:ext cx="5573110" cy="4351338"/>
          </a:xfrm>
        </p:spPr>
        <p:txBody>
          <a:bodyPr>
            <a:normAutofit/>
          </a:bodyPr>
          <a:lstStyle/>
          <a:p>
            <a:r>
              <a:rPr lang="el-GR" sz="2000" b="1" dirty="0" smtClean="0"/>
              <a:t>Το κύμα Τ</a:t>
            </a:r>
            <a:r>
              <a:rPr lang="el-GR" sz="2000" dirty="0" smtClean="0"/>
              <a:t>. Το κύμα Τ αντιπροσωπεύει την </a:t>
            </a:r>
            <a:r>
              <a:rPr lang="el-GR" sz="2000" dirty="0" err="1" smtClean="0"/>
              <a:t>επαναπόλωση</a:t>
            </a:r>
            <a:r>
              <a:rPr lang="el-GR" sz="2000" dirty="0" smtClean="0"/>
              <a:t> των κοιλιών.</a:t>
            </a:r>
            <a:endParaRPr lang="en-US" sz="2000" dirty="0" smtClean="0"/>
          </a:p>
          <a:p>
            <a:r>
              <a:rPr lang="el-GR" sz="2000" b="1" dirty="0" smtClean="0"/>
              <a:t>Το διάστημα QT</a:t>
            </a:r>
            <a:r>
              <a:rPr lang="el-GR" sz="2000" dirty="0" smtClean="0"/>
              <a:t>. Το διάστημα QT περιλαμβάνει το σύμπλεγμα QRS, το τμήμα ST και το κύμα Τ και αντιπροσωπεύει το χρόνο από την αρχή της </a:t>
            </a:r>
            <a:r>
              <a:rPr lang="el-GR" sz="2000" dirty="0" err="1" smtClean="0"/>
              <a:t>εκπόλωσης</a:t>
            </a:r>
            <a:r>
              <a:rPr lang="el-GR" sz="2000" dirty="0"/>
              <a:t> </a:t>
            </a:r>
            <a:r>
              <a:rPr lang="el-GR" sz="2000" dirty="0" smtClean="0"/>
              <a:t>των κοιλιών μέχρι την ολοκλήρωση της </a:t>
            </a:r>
            <a:r>
              <a:rPr lang="el-GR" sz="2000" dirty="0" err="1" smtClean="0"/>
              <a:t>επαναπόλωσής</a:t>
            </a:r>
            <a:r>
              <a:rPr lang="el-GR" sz="2000" dirty="0" smtClean="0"/>
              <a:t> τους. </a:t>
            </a:r>
          </a:p>
          <a:p>
            <a:r>
              <a:rPr lang="el-GR" sz="2000" b="1" dirty="0" smtClean="0"/>
              <a:t>Το τμήμα ST </a:t>
            </a:r>
            <a:r>
              <a:rPr lang="el-GR" sz="2000" dirty="0" smtClean="0"/>
              <a:t>αποτελεί το </a:t>
            </a:r>
            <a:r>
              <a:rPr lang="el-GR" sz="2000" dirty="0" err="1" smtClean="0"/>
              <a:t>ισοηλεκτρικό</a:t>
            </a:r>
            <a:r>
              <a:rPr lang="el-GR" sz="2000" dirty="0" smtClean="0"/>
              <a:t> τμήμα του διαστήματος QT που συσχετίζεται με το </a:t>
            </a:r>
            <a:r>
              <a:rPr lang="el-GR" sz="2000" dirty="0" err="1" smtClean="0"/>
              <a:t>plateau</a:t>
            </a:r>
            <a:r>
              <a:rPr lang="el-GR" sz="2000" dirty="0"/>
              <a:t> </a:t>
            </a:r>
            <a:r>
              <a:rPr lang="el-GR" sz="2000" dirty="0" smtClean="0"/>
              <a:t>του δυναμικού ενέργειας στα κύτταρα του κοιλιακού μυοκαρδίου.</a:t>
            </a:r>
          </a:p>
          <a:p>
            <a:endParaRPr lang="el-GR" sz="2000" dirty="0"/>
          </a:p>
        </p:txBody>
      </p:sp>
      <p:pic>
        <p:nvPicPr>
          <p:cNvPr id="4" name="Εικόνα 3"/>
          <p:cNvPicPr>
            <a:picLocks noChangeAspect="1"/>
          </p:cNvPicPr>
          <p:nvPr/>
        </p:nvPicPr>
        <p:blipFill>
          <a:blip r:embed="rId2"/>
          <a:stretch>
            <a:fillRect/>
          </a:stretch>
        </p:blipFill>
        <p:spPr>
          <a:xfrm>
            <a:off x="6600496" y="1203462"/>
            <a:ext cx="5162476" cy="4973501"/>
          </a:xfrm>
          <a:prstGeom prst="rect">
            <a:avLst/>
          </a:prstGeom>
        </p:spPr>
      </p:pic>
      <p:pic>
        <p:nvPicPr>
          <p:cNvPr id="5" name="Εικόνα 4"/>
          <p:cNvPicPr>
            <a:picLocks noChangeAspect="1"/>
          </p:cNvPicPr>
          <p:nvPr/>
        </p:nvPicPr>
        <p:blipFill>
          <a:blip r:embed="rId3"/>
          <a:stretch>
            <a:fillRect/>
          </a:stretch>
        </p:blipFill>
        <p:spPr>
          <a:xfrm>
            <a:off x="3574539" y="4595766"/>
            <a:ext cx="2826626" cy="1918068"/>
          </a:xfrm>
          <a:prstGeom prst="rect">
            <a:avLst/>
          </a:prstGeom>
        </p:spPr>
      </p:pic>
      <p:cxnSp>
        <p:nvCxnSpPr>
          <p:cNvPr id="6" name="Ευθύγραμμο βέλος σύνδεσης 5"/>
          <p:cNvCxnSpPr/>
          <p:nvPr/>
        </p:nvCxnSpPr>
        <p:spPr>
          <a:xfrm flipV="1">
            <a:off x="9193997" y="4950372"/>
            <a:ext cx="549093" cy="10512"/>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a:off x="8470060" y="5554800"/>
            <a:ext cx="2502740"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Κάτω βέλος 11"/>
          <p:cNvSpPr/>
          <p:nvPr/>
        </p:nvSpPr>
        <p:spPr>
          <a:xfrm>
            <a:off x="10310649" y="2427890"/>
            <a:ext cx="252248" cy="73572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096363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820917" y="687606"/>
            <a:ext cx="7772400" cy="5419725"/>
          </a:xfrm>
          <a:prstGeom prst="rect">
            <a:avLst/>
          </a:prstGeom>
        </p:spPr>
      </p:pic>
    </p:spTree>
    <p:extLst>
      <p:ext uri="{BB962C8B-B14F-4D97-AF65-F5344CB8AC3E}">
        <p14:creationId xmlns:p14="http://schemas.microsoft.com/office/powerpoint/2010/main" val="3664677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219200" y="198344"/>
            <a:ext cx="9029700" cy="5922947"/>
          </a:xfrm>
          <a:prstGeom prst="rect">
            <a:avLst/>
          </a:prstGeom>
        </p:spPr>
      </p:pic>
      <p:sp>
        <p:nvSpPr>
          <p:cNvPr id="3" name="Οβάλ 2"/>
          <p:cNvSpPr/>
          <p:nvPr/>
        </p:nvSpPr>
        <p:spPr>
          <a:xfrm>
            <a:off x="1618593" y="1923393"/>
            <a:ext cx="493986" cy="50449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βάλ 3"/>
          <p:cNvSpPr/>
          <p:nvPr/>
        </p:nvSpPr>
        <p:spPr>
          <a:xfrm>
            <a:off x="1618593" y="2655322"/>
            <a:ext cx="493986" cy="50449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p:cNvSpPr/>
          <p:nvPr/>
        </p:nvSpPr>
        <p:spPr>
          <a:xfrm>
            <a:off x="1618593" y="4661338"/>
            <a:ext cx="493986" cy="50449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1592317" y="1153801"/>
            <a:ext cx="520262" cy="49179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p:nvSpPr>
        <p:spPr>
          <a:xfrm>
            <a:off x="1592317" y="3929409"/>
            <a:ext cx="520262" cy="49179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5580993" y="1282262"/>
            <a:ext cx="914400" cy="4193627"/>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p:cNvSpPr/>
          <p:nvPr/>
        </p:nvSpPr>
        <p:spPr>
          <a:xfrm>
            <a:off x="6298261" y="856581"/>
            <a:ext cx="1821653" cy="369332"/>
          </a:xfrm>
          <a:prstGeom prst="rect">
            <a:avLst/>
          </a:prstGeom>
        </p:spPr>
        <p:txBody>
          <a:bodyPr wrap="none">
            <a:spAutoFit/>
          </a:bodyPr>
          <a:lstStyle/>
          <a:p>
            <a:r>
              <a:rPr lang="el-GR" dirty="0"/>
              <a:t>π</a:t>
            </a:r>
            <a:r>
              <a:rPr lang="el-GR" dirty="0" smtClean="0"/>
              <a:t>ρόσθιο τοίχωμα</a:t>
            </a:r>
            <a:endParaRPr lang="el-GR" dirty="0"/>
          </a:p>
        </p:txBody>
      </p:sp>
      <p:sp>
        <p:nvSpPr>
          <p:cNvPr id="10" name="Ορθογώνιο 9"/>
          <p:cNvSpPr/>
          <p:nvPr/>
        </p:nvSpPr>
        <p:spPr>
          <a:xfrm>
            <a:off x="1937077" y="849070"/>
            <a:ext cx="1673600" cy="369332"/>
          </a:xfrm>
          <a:prstGeom prst="rect">
            <a:avLst/>
          </a:prstGeom>
        </p:spPr>
        <p:txBody>
          <a:bodyPr wrap="none">
            <a:spAutoFit/>
          </a:bodyPr>
          <a:lstStyle/>
          <a:p>
            <a:r>
              <a:rPr lang="el-GR" dirty="0" smtClean="0"/>
              <a:t>πλάγιο </a:t>
            </a:r>
            <a:r>
              <a:rPr lang="el-GR" dirty="0"/>
              <a:t>τοίχωμα</a:t>
            </a:r>
          </a:p>
        </p:txBody>
      </p:sp>
      <p:sp>
        <p:nvSpPr>
          <p:cNvPr id="11" name="Ορθογώνιο 10"/>
          <p:cNvSpPr/>
          <p:nvPr/>
        </p:nvSpPr>
        <p:spPr>
          <a:xfrm>
            <a:off x="0" y="2470656"/>
            <a:ext cx="1933543" cy="369332"/>
          </a:xfrm>
          <a:prstGeom prst="rect">
            <a:avLst/>
          </a:prstGeom>
        </p:spPr>
        <p:txBody>
          <a:bodyPr wrap="none">
            <a:spAutoFit/>
          </a:bodyPr>
          <a:lstStyle/>
          <a:p>
            <a:r>
              <a:rPr lang="el-GR" dirty="0" smtClean="0"/>
              <a:t>κατώτερο </a:t>
            </a:r>
            <a:r>
              <a:rPr lang="el-GR" dirty="0"/>
              <a:t>τοίχωμα</a:t>
            </a:r>
          </a:p>
        </p:txBody>
      </p:sp>
    </p:spTree>
    <p:extLst>
      <p:ext uri="{BB962C8B-B14F-4D97-AF65-F5344CB8AC3E}">
        <p14:creationId xmlns:p14="http://schemas.microsoft.com/office/powerpoint/2010/main" val="12852353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93986" y="365126"/>
            <a:ext cx="11466786" cy="706930"/>
          </a:xfrm>
        </p:spPr>
        <p:txBody>
          <a:bodyPr>
            <a:normAutofit/>
          </a:bodyPr>
          <a:lstStyle/>
          <a:p>
            <a:r>
              <a:rPr lang="el-GR" sz="2800" dirty="0"/>
              <a:t>Το ηλεκτροκαρδιογράφημα </a:t>
            </a:r>
            <a:r>
              <a:rPr lang="el-GR" sz="2800" dirty="0" smtClean="0"/>
              <a:t>ΗΚΓ (6) </a:t>
            </a:r>
            <a:r>
              <a:rPr lang="el-GR" sz="2800" dirty="0"/>
              <a:t>:  Η καταγραφή της απαγωγής ΙΙ του ΗΚΓ</a:t>
            </a:r>
          </a:p>
        </p:txBody>
      </p:sp>
      <p:sp>
        <p:nvSpPr>
          <p:cNvPr id="3" name="Θέση περιεχομένου 2"/>
          <p:cNvSpPr>
            <a:spLocks noGrp="1"/>
          </p:cNvSpPr>
          <p:nvPr>
            <p:ph idx="1"/>
          </p:nvPr>
        </p:nvSpPr>
        <p:spPr>
          <a:xfrm>
            <a:off x="764628" y="1436742"/>
            <a:ext cx="10515600" cy="4351338"/>
          </a:xfrm>
        </p:spPr>
        <p:txBody>
          <a:bodyPr>
            <a:normAutofit/>
          </a:bodyPr>
          <a:lstStyle/>
          <a:p>
            <a:r>
              <a:rPr lang="el-GR" sz="2400" dirty="0" smtClean="0"/>
              <a:t>Η καρδιακή συχνότητα υπολογίζεται με τη μέτρηση των QRS συμπλεγμάτων (ή των κυμάτων R, τα οποία είναι και τα πιο ευδιάκριτα) ανά λεπτό. </a:t>
            </a:r>
          </a:p>
          <a:p>
            <a:r>
              <a:rPr lang="el-GR" sz="2400" dirty="0" smtClean="0"/>
              <a:t>Το μήκος ενός κύκλου είναι το διάστημα R-R (το χρονικό διάστημα μεταξύ δύο διαδοχικών R). </a:t>
            </a:r>
          </a:p>
          <a:p>
            <a:r>
              <a:rPr lang="el-GR" sz="2400" dirty="0" smtClean="0"/>
              <a:t>Η καρδιακή συχνότητα σχετίζεται με το μήκος ενός κύκλου :                                     Καρδιακή συχνότητα = 1/μήκος κύκλου</a:t>
            </a:r>
            <a:endParaRPr lang="el-GR" sz="24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425" y="3932085"/>
            <a:ext cx="4085303" cy="2609385"/>
          </a:xfrm>
          <a:prstGeom prst="rect">
            <a:avLst/>
          </a:prstGeom>
        </p:spPr>
      </p:pic>
    </p:spTree>
    <p:extLst>
      <p:ext uri="{BB962C8B-B14F-4D97-AF65-F5344CB8AC3E}">
        <p14:creationId xmlns:p14="http://schemas.microsoft.com/office/powerpoint/2010/main" val="18721823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591316"/>
          </a:xfrm>
        </p:spPr>
        <p:txBody>
          <a:bodyPr>
            <a:normAutofit/>
          </a:bodyPr>
          <a:lstStyle/>
          <a:p>
            <a:r>
              <a:rPr lang="el-GR" sz="3200" dirty="0" smtClean="0"/>
              <a:t>Πως υπολογίζουμε την καρδιακή συχνότητα (σφίξεις)</a:t>
            </a:r>
            <a:endParaRPr lang="el-GR" sz="3200" dirty="0"/>
          </a:p>
        </p:txBody>
      </p:sp>
      <p:pic>
        <p:nvPicPr>
          <p:cNvPr id="4" name="Εικόνα 3"/>
          <p:cNvPicPr>
            <a:picLocks noChangeAspect="1"/>
          </p:cNvPicPr>
          <p:nvPr/>
        </p:nvPicPr>
        <p:blipFill rotWithShape="1">
          <a:blip r:embed="rId2"/>
          <a:srcRect t="1648"/>
          <a:stretch/>
        </p:blipFill>
        <p:spPr>
          <a:xfrm>
            <a:off x="2628734" y="956442"/>
            <a:ext cx="6219825" cy="5714508"/>
          </a:xfrm>
          <a:prstGeom prst="rect">
            <a:avLst/>
          </a:prstGeom>
        </p:spPr>
      </p:pic>
    </p:spTree>
    <p:extLst>
      <p:ext uri="{BB962C8B-B14F-4D97-AF65-F5344CB8AC3E}">
        <p14:creationId xmlns:p14="http://schemas.microsoft.com/office/powerpoint/2010/main" val="1312248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0A9C30-82B5-A42F-36AB-9EEEA45062B8}"/>
              </a:ext>
            </a:extLst>
          </p:cNvPr>
          <p:cNvSpPr txBox="1"/>
          <p:nvPr/>
        </p:nvSpPr>
        <p:spPr>
          <a:xfrm>
            <a:off x="461819" y="272765"/>
            <a:ext cx="6096000" cy="3139321"/>
          </a:xfrm>
          <a:prstGeom prst="rect">
            <a:avLst/>
          </a:prstGeom>
          <a:noFill/>
        </p:spPr>
        <p:txBody>
          <a:bodyPr wrap="square">
            <a:spAutoFit/>
          </a:bodyPr>
          <a:lstStyle/>
          <a:p>
            <a:r>
              <a:rPr lang="el-GR" dirty="0"/>
              <a:t> </a:t>
            </a:r>
          </a:p>
          <a:p>
            <a:r>
              <a:rPr lang="el-GR" b="1" dirty="0"/>
              <a:t>ΑΡΙΣΤΕΡΗ ΚΟΙΛΙΑ </a:t>
            </a:r>
            <a:r>
              <a:rPr lang="el-GR" dirty="0" smtClean="0"/>
              <a:t>(μεγαλύτερη και </a:t>
            </a:r>
            <a:r>
              <a:rPr lang="el-GR" dirty="0"/>
              <a:t>ισχυρότερη κοιλότητα της </a:t>
            </a:r>
            <a:r>
              <a:rPr lang="el-GR" dirty="0" smtClean="0"/>
              <a:t>καρδιάς)</a:t>
            </a:r>
            <a:endParaRPr lang="el-GR" dirty="0"/>
          </a:p>
          <a:p>
            <a:r>
              <a:rPr lang="el-GR" dirty="0" smtClean="0"/>
              <a:t>Θηλοειδείς </a:t>
            </a:r>
            <a:r>
              <a:rPr lang="el-GR" dirty="0"/>
              <a:t>μύες (2), </a:t>
            </a:r>
            <a:r>
              <a:rPr lang="el-GR" dirty="0" err="1"/>
              <a:t>τενόντιες</a:t>
            </a:r>
            <a:r>
              <a:rPr lang="el-GR" dirty="0"/>
              <a:t> </a:t>
            </a:r>
            <a:r>
              <a:rPr lang="el-GR" dirty="0" smtClean="0"/>
              <a:t>χορδές-&gt; </a:t>
            </a:r>
            <a:r>
              <a:rPr lang="el-GR" dirty="0" err="1" smtClean="0"/>
              <a:t>καταφύονται</a:t>
            </a:r>
            <a:r>
              <a:rPr lang="el-GR" dirty="0" smtClean="0"/>
              <a:t> στις </a:t>
            </a:r>
            <a:r>
              <a:rPr lang="el-GR" dirty="0" err="1" smtClean="0"/>
              <a:t>γλωχίνες</a:t>
            </a:r>
            <a:r>
              <a:rPr lang="el-GR" dirty="0" smtClean="0"/>
              <a:t> της μιτροειδούς βαλβίδας </a:t>
            </a:r>
            <a:endParaRPr lang="el-GR" dirty="0"/>
          </a:p>
          <a:p>
            <a:r>
              <a:rPr lang="el-GR" dirty="0" smtClean="0"/>
              <a:t>Κορυφή : σχηματίζει τη κορυφή </a:t>
            </a:r>
            <a:r>
              <a:rPr lang="el-GR" dirty="0"/>
              <a:t>καρδιάς </a:t>
            </a:r>
          </a:p>
          <a:p>
            <a:r>
              <a:rPr lang="el-GR" dirty="0" smtClean="0"/>
              <a:t>Βάση :  </a:t>
            </a:r>
            <a:r>
              <a:rPr lang="el-GR" dirty="0"/>
              <a:t>κολποκοιλιακό </a:t>
            </a:r>
            <a:r>
              <a:rPr lang="el-GR" dirty="0" smtClean="0"/>
              <a:t>στόμιο μιτροειδής βαλβίδα (διγλώχινα βαλβίδα)  και  </a:t>
            </a:r>
          </a:p>
          <a:p>
            <a:r>
              <a:rPr lang="el-GR" dirty="0" smtClean="0"/>
              <a:t>στόμιο </a:t>
            </a:r>
            <a:r>
              <a:rPr lang="el-GR" dirty="0"/>
              <a:t>αορτής (3 μηνοειδείς </a:t>
            </a:r>
            <a:r>
              <a:rPr lang="el-GR" dirty="0" smtClean="0"/>
              <a:t>πτυχές) </a:t>
            </a:r>
            <a:r>
              <a:rPr lang="el-GR" dirty="0" smtClean="0">
                <a:sym typeface="Wingdings" panose="05000000000000000000" pitchFamily="2" charset="2"/>
              </a:rPr>
              <a:t> αίμα προς την αορτή (μεγάλο αγγείο)</a:t>
            </a:r>
            <a:endParaRPr lang="el-GR" dirty="0"/>
          </a:p>
          <a:p>
            <a:r>
              <a:rPr lang="el-GR" dirty="0" err="1" smtClean="0"/>
              <a:t>μεσοκοιλιακό</a:t>
            </a:r>
            <a:r>
              <a:rPr lang="el-GR" dirty="0" smtClean="0"/>
              <a:t> διάφραγμα : τη διαχωρίζει από την δεξιά</a:t>
            </a:r>
            <a:endParaRPr lang="el-GR" dirty="0"/>
          </a:p>
        </p:txBody>
      </p:sp>
      <p:pic>
        <p:nvPicPr>
          <p:cNvPr id="4" name="Picture 3">
            <a:extLst>
              <a:ext uri="{FF2B5EF4-FFF2-40B4-BE49-F238E27FC236}">
                <a16:creationId xmlns:a16="http://schemas.microsoft.com/office/drawing/2014/main" id="{4FE9DCED-BA4B-C2BB-073E-2D861D7E3BF5}"/>
              </a:ext>
            </a:extLst>
          </p:cNvPr>
          <p:cNvPicPr>
            <a:picLocks noChangeAspect="1"/>
          </p:cNvPicPr>
          <p:nvPr/>
        </p:nvPicPr>
        <p:blipFill>
          <a:blip r:embed="rId2"/>
          <a:stretch>
            <a:fillRect/>
          </a:stretch>
        </p:blipFill>
        <p:spPr>
          <a:xfrm>
            <a:off x="461819" y="3429000"/>
            <a:ext cx="2944623" cy="2944623"/>
          </a:xfrm>
          <a:prstGeom prst="rect">
            <a:avLst/>
          </a:prstGeom>
        </p:spPr>
      </p:pic>
      <p:pic>
        <p:nvPicPr>
          <p:cNvPr id="5" name="Picture 4">
            <a:extLst>
              <a:ext uri="{FF2B5EF4-FFF2-40B4-BE49-F238E27FC236}">
                <a16:creationId xmlns:a16="http://schemas.microsoft.com/office/drawing/2014/main" id="{A5BE0BDB-7B0A-AC41-D7FA-22A146669403}"/>
              </a:ext>
            </a:extLst>
          </p:cNvPr>
          <p:cNvPicPr>
            <a:picLocks noChangeAspect="1"/>
          </p:cNvPicPr>
          <p:nvPr/>
        </p:nvPicPr>
        <p:blipFill>
          <a:blip r:embed="rId3"/>
          <a:stretch>
            <a:fillRect/>
          </a:stretch>
        </p:blipFill>
        <p:spPr>
          <a:xfrm>
            <a:off x="7095095" y="505903"/>
            <a:ext cx="4479686" cy="3587318"/>
          </a:xfrm>
          <a:prstGeom prst="rect">
            <a:avLst/>
          </a:prstGeom>
        </p:spPr>
      </p:pic>
      <p:pic>
        <p:nvPicPr>
          <p:cNvPr id="6" name="Picture 5">
            <a:extLst>
              <a:ext uri="{FF2B5EF4-FFF2-40B4-BE49-F238E27FC236}">
                <a16:creationId xmlns:a16="http://schemas.microsoft.com/office/drawing/2014/main" id="{75A34D8C-2CDC-9E33-7C80-E363F839CA84}"/>
              </a:ext>
            </a:extLst>
          </p:cNvPr>
          <p:cNvPicPr>
            <a:picLocks noChangeAspect="1"/>
          </p:cNvPicPr>
          <p:nvPr/>
        </p:nvPicPr>
        <p:blipFill>
          <a:blip r:embed="rId4"/>
          <a:stretch>
            <a:fillRect/>
          </a:stretch>
        </p:blipFill>
        <p:spPr>
          <a:xfrm>
            <a:off x="4282035" y="3722914"/>
            <a:ext cx="2444708" cy="1865538"/>
          </a:xfrm>
          <a:prstGeom prst="rect">
            <a:avLst/>
          </a:prstGeom>
        </p:spPr>
      </p:pic>
      <p:pic>
        <p:nvPicPr>
          <p:cNvPr id="7" name="Picture 4">
            <a:extLst>
              <a:ext uri="{FF2B5EF4-FFF2-40B4-BE49-F238E27FC236}">
                <a16:creationId xmlns:a16="http://schemas.microsoft.com/office/drawing/2014/main" id="{D4A5D9FE-F9FD-2863-1D1E-6C23412F7D75}"/>
              </a:ext>
            </a:extLst>
          </p:cNvPr>
          <p:cNvPicPr>
            <a:picLocks noChangeAspect="1"/>
          </p:cNvPicPr>
          <p:nvPr/>
        </p:nvPicPr>
        <p:blipFill>
          <a:blip r:embed="rId5"/>
          <a:stretch>
            <a:fillRect/>
          </a:stretch>
        </p:blipFill>
        <p:spPr>
          <a:xfrm>
            <a:off x="8197218" y="4761571"/>
            <a:ext cx="2275441" cy="1820353"/>
          </a:xfrm>
          <a:prstGeom prst="rect">
            <a:avLst/>
          </a:prstGeom>
        </p:spPr>
      </p:pic>
    </p:spTree>
    <p:extLst>
      <p:ext uri="{BB962C8B-B14F-4D97-AF65-F5344CB8AC3E}">
        <p14:creationId xmlns:p14="http://schemas.microsoft.com/office/powerpoint/2010/main" val="37778256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1945" y="365125"/>
            <a:ext cx="11298621" cy="917137"/>
          </a:xfrm>
        </p:spPr>
        <p:txBody>
          <a:bodyPr>
            <a:normAutofit/>
          </a:bodyPr>
          <a:lstStyle/>
          <a:p>
            <a:r>
              <a:rPr lang="el-GR" sz="2800" dirty="0"/>
              <a:t>Το ηλεκτροκαρδιογράφημα </a:t>
            </a:r>
            <a:r>
              <a:rPr lang="el-GR" sz="2800" dirty="0" smtClean="0"/>
              <a:t>ΗΚΓ (2) :  Η καταγραφή της απαγωγής ΙΙ του ΗΚΓ</a:t>
            </a:r>
            <a:endParaRPr lang="el-GR" sz="2800" dirty="0"/>
          </a:p>
        </p:txBody>
      </p:sp>
      <p:sp>
        <p:nvSpPr>
          <p:cNvPr id="3" name="Θέση περιεχομένου 2"/>
          <p:cNvSpPr>
            <a:spLocks noGrp="1"/>
          </p:cNvSpPr>
          <p:nvPr>
            <p:ph idx="1"/>
          </p:nvPr>
        </p:nvSpPr>
        <p:spPr>
          <a:xfrm>
            <a:off x="838200" y="1825625"/>
            <a:ext cx="5961993" cy="4351338"/>
          </a:xfrm>
        </p:spPr>
        <p:txBody>
          <a:bodyPr/>
          <a:lstStyle/>
          <a:p>
            <a:r>
              <a:rPr lang="el-GR" sz="2000" b="1" dirty="0" smtClean="0">
                <a:solidFill>
                  <a:srgbClr val="C00000"/>
                </a:solidFill>
              </a:rPr>
              <a:t>Το κύμα Ρ</a:t>
            </a:r>
            <a:r>
              <a:rPr lang="el-GR" sz="2000" b="1" dirty="0"/>
              <a:t> </a:t>
            </a:r>
            <a:r>
              <a:rPr lang="el-GR" sz="2000" b="1" dirty="0" smtClean="0"/>
              <a:t>: </a:t>
            </a:r>
            <a:r>
              <a:rPr lang="el-GR" sz="2000" dirty="0" smtClean="0"/>
              <a:t>αντιπροσωπεύει την </a:t>
            </a:r>
            <a:r>
              <a:rPr lang="el-GR" sz="2000" b="1" dirty="0" err="1" smtClean="0"/>
              <a:t>εκπόλωση</a:t>
            </a:r>
            <a:r>
              <a:rPr lang="el-GR" sz="2000" b="1" dirty="0" smtClean="0"/>
              <a:t> των κόλπων. </a:t>
            </a:r>
          </a:p>
          <a:p>
            <a:r>
              <a:rPr lang="el-GR" sz="2000" dirty="0" smtClean="0"/>
              <a:t>Η διάρκεια του κύματος Ρ σχετίζεται με το χρόνο αγωγής διαμέσου των κόλπων (π.χ. εάν η ταχύτητα αγωγής διαμέσου των κόλπων ελαττωθεί, το κύμα Ρ θα επιμηκυνθεί).</a:t>
            </a:r>
          </a:p>
          <a:p>
            <a:r>
              <a:rPr lang="el-GR" sz="2000" dirty="0" smtClean="0"/>
              <a:t>Η κολπική </a:t>
            </a:r>
            <a:r>
              <a:rPr lang="el-GR" sz="2000" dirty="0" err="1" smtClean="0"/>
              <a:t>αναπόλωση</a:t>
            </a:r>
            <a:r>
              <a:rPr lang="el-GR" sz="2000" dirty="0" smtClean="0"/>
              <a:t> δεν φαίνεται στο φυσιολογικό ΗΚΓ, γιατί </a:t>
            </a:r>
            <a:r>
              <a:rPr lang="el-GR" sz="2000" dirty="0" err="1" smtClean="0"/>
              <a:t>αλληλοεπικαλύπτεται</a:t>
            </a:r>
            <a:r>
              <a:rPr lang="el-GR" sz="2000" dirty="0" smtClean="0"/>
              <a:t> με το σύμπλεγμα QRS</a:t>
            </a:r>
            <a:r>
              <a:rPr lang="el-GR" dirty="0" smtClean="0"/>
              <a:t>.</a:t>
            </a:r>
            <a:endParaRPr lang="el-GR" dirty="0"/>
          </a:p>
        </p:txBody>
      </p:sp>
      <p:pic>
        <p:nvPicPr>
          <p:cNvPr id="4" name="Εικόνα 3"/>
          <p:cNvPicPr>
            <a:picLocks noChangeAspect="1"/>
          </p:cNvPicPr>
          <p:nvPr/>
        </p:nvPicPr>
        <p:blipFill>
          <a:blip r:embed="rId2"/>
          <a:stretch>
            <a:fillRect/>
          </a:stretch>
        </p:blipFill>
        <p:spPr>
          <a:xfrm>
            <a:off x="6894785" y="1595465"/>
            <a:ext cx="5162476" cy="4973501"/>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152" y="4519788"/>
            <a:ext cx="3079366" cy="2049178"/>
          </a:xfrm>
          <a:prstGeom prst="rect">
            <a:avLst/>
          </a:prstGeom>
        </p:spPr>
      </p:pic>
      <p:sp>
        <p:nvSpPr>
          <p:cNvPr id="6" name="Κάτω βέλος 5"/>
          <p:cNvSpPr/>
          <p:nvPr/>
        </p:nvSpPr>
        <p:spPr>
          <a:xfrm>
            <a:off x="7851228" y="3048000"/>
            <a:ext cx="252248" cy="73572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562907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134129" y="115487"/>
            <a:ext cx="8419444" cy="591754"/>
          </a:xfrm>
        </p:spPr>
        <p:txBody>
          <a:bodyPr/>
          <a:lstStyle/>
          <a:p>
            <a:r>
              <a:rPr lang="el-GR" dirty="0" smtClean="0"/>
              <a:t>Φ/Κ ρυθμός : θετικό </a:t>
            </a:r>
            <a:r>
              <a:rPr lang="en-US" dirty="0"/>
              <a:t>P</a:t>
            </a:r>
            <a:r>
              <a:rPr lang="el-GR" dirty="0" smtClean="0"/>
              <a:t> στην ΙΙ και αρνητικό στην </a:t>
            </a:r>
            <a:r>
              <a:rPr lang="en-US" dirty="0" smtClean="0"/>
              <a:t>AVR</a:t>
            </a:r>
            <a:endParaRPr lang="el-GR" dirty="0"/>
          </a:p>
        </p:txBody>
      </p:sp>
      <p:pic>
        <p:nvPicPr>
          <p:cNvPr id="6" name="Εικόνα 5"/>
          <p:cNvPicPr>
            <a:picLocks noChangeAspect="1"/>
          </p:cNvPicPr>
          <p:nvPr/>
        </p:nvPicPr>
        <p:blipFill rotWithShape="1">
          <a:blip r:embed="rId2"/>
          <a:srcRect t="909" b="5723"/>
          <a:stretch/>
        </p:blipFill>
        <p:spPr>
          <a:xfrm>
            <a:off x="134129" y="761035"/>
            <a:ext cx="5491077" cy="2848304"/>
          </a:xfrm>
          <a:prstGeom prst="rect">
            <a:avLst/>
          </a:prstGeom>
        </p:spPr>
      </p:pic>
      <p:cxnSp>
        <p:nvCxnSpPr>
          <p:cNvPr id="8" name="Ευθύγραμμο βέλος σύνδεσης 7"/>
          <p:cNvCxnSpPr/>
          <p:nvPr/>
        </p:nvCxnSpPr>
        <p:spPr>
          <a:xfrm>
            <a:off x="1024033" y="1192923"/>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V="1">
            <a:off x="2442995" y="1124970"/>
            <a:ext cx="10510" cy="22597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Στρογγυλεμένο ορθογώνιο 12"/>
          <p:cNvSpPr/>
          <p:nvPr/>
        </p:nvSpPr>
        <p:spPr>
          <a:xfrm>
            <a:off x="168166" y="1476703"/>
            <a:ext cx="189186" cy="30480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Στρογγυλεμένο ορθογώνιο 13"/>
          <p:cNvSpPr/>
          <p:nvPr/>
        </p:nvSpPr>
        <p:spPr>
          <a:xfrm>
            <a:off x="1502979" y="929636"/>
            <a:ext cx="241738" cy="30480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Εικόνα 14"/>
          <p:cNvPicPr>
            <a:picLocks noChangeAspect="1"/>
          </p:cNvPicPr>
          <p:nvPr/>
        </p:nvPicPr>
        <p:blipFill>
          <a:blip r:embed="rId3"/>
          <a:stretch>
            <a:fillRect/>
          </a:stretch>
        </p:blipFill>
        <p:spPr>
          <a:xfrm>
            <a:off x="6229678" y="1030014"/>
            <a:ext cx="2867025" cy="2933700"/>
          </a:xfrm>
          <a:prstGeom prst="rect">
            <a:avLst/>
          </a:prstGeom>
        </p:spPr>
      </p:pic>
      <p:cxnSp>
        <p:nvCxnSpPr>
          <p:cNvPr id="16" name="Ευθύγραμμο βέλος σύνδεσης 15"/>
          <p:cNvCxnSpPr/>
          <p:nvPr/>
        </p:nvCxnSpPr>
        <p:spPr>
          <a:xfrm>
            <a:off x="7099737" y="1702676"/>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p:nvPr/>
        </p:nvCxnSpPr>
        <p:spPr>
          <a:xfrm flipV="1">
            <a:off x="7520152" y="3042744"/>
            <a:ext cx="10510" cy="22597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Εικόνα 17"/>
          <p:cNvPicPr>
            <a:picLocks noChangeAspect="1"/>
          </p:cNvPicPr>
          <p:nvPr/>
        </p:nvPicPr>
        <p:blipFill>
          <a:blip r:embed="rId4"/>
          <a:stretch>
            <a:fillRect/>
          </a:stretch>
        </p:blipFill>
        <p:spPr>
          <a:xfrm>
            <a:off x="493165" y="4650335"/>
            <a:ext cx="7400925" cy="1362075"/>
          </a:xfrm>
          <a:prstGeom prst="rect">
            <a:avLst/>
          </a:prstGeom>
        </p:spPr>
      </p:pic>
      <p:sp>
        <p:nvSpPr>
          <p:cNvPr id="19" name="Ορθογώνιο 18"/>
          <p:cNvSpPr/>
          <p:nvPr/>
        </p:nvSpPr>
        <p:spPr>
          <a:xfrm>
            <a:off x="1744717" y="4650335"/>
            <a:ext cx="1280415" cy="369332"/>
          </a:xfrm>
          <a:prstGeom prst="rect">
            <a:avLst/>
          </a:prstGeom>
        </p:spPr>
        <p:txBody>
          <a:bodyPr wrap="none">
            <a:spAutoFit/>
          </a:bodyPr>
          <a:lstStyle/>
          <a:p>
            <a:r>
              <a:rPr lang="el-GR" dirty="0" smtClean="0"/>
              <a:t>υπάρχει </a:t>
            </a:r>
            <a:r>
              <a:rPr lang="en-US" dirty="0" smtClean="0"/>
              <a:t>P</a:t>
            </a:r>
            <a:r>
              <a:rPr lang="el-GR" dirty="0" smtClean="0"/>
              <a:t> ?</a:t>
            </a:r>
            <a:endParaRPr lang="el-GR" dirty="0"/>
          </a:p>
        </p:txBody>
      </p:sp>
      <p:sp>
        <p:nvSpPr>
          <p:cNvPr id="20" name="Ορθογώνιο 19"/>
          <p:cNvSpPr/>
          <p:nvPr/>
        </p:nvSpPr>
        <p:spPr>
          <a:xfrm>
            <a:off x="493165" y="6060663"/>
            <a:ext cx="5551648" cy="369332"/>
          </a:xfrm>
          <a:prstGeom prst="rect">
            <a:avLst/>
          </a:prstGeom>
        </p:spPr>
        <p:txBody>
          <a:bodyPr wrap="none">
            <a:spAutoFit/>
          </a:bodyPr>
          <a:lstStyle/>
          <a:p>
            <a:r>
              <a:rPr lang="el-GR" dirty="0" smtClean="0"/>
              <a:t>Όχι, κομβικός ρυθμός διαφυγής (&lt;60 </a:t>
            </a:r>
            <a:r>
              <a:rPr lang="el-GR" dirty="0" err="1" smtClean="0"/>
              <a:t>σφ</a:t>
            </a:r>
            <a:r>
              <a:rPr lang="el-GR" dirty="0" smtClean="0"/>
              <a:t>/λ), εδώ 43 </a:t>
            </a:r>
            <a:r>
              <a:rPr lang="el-GR" dirty="0" err="1" smtClean="0"/>
              <a:t>σφ</a:t>
            </a:r>
            <a:r>
              <a:rPr lang="el-GR" dirty="0" smtClean="0"/>
              <a:t>/λ</a:t>
            </a:r>
            <a:endParaRPr lang="el-GR" dirty="0"/>
          </a:p>
        </p:txBody>
      </p:sp>
      <p:cxnSp>
        <p:nvCxnSpPr>
          <p:cNvPr id="21" name="Ευθύγραμμο βέλος σύνδεσης 20"/>
          <p:cNvCxnSpPr/>
          <p:nvPr/>
        </p:nvCxnSpPr>
        <p:spPr>
          <a:xfrm>
            <a:off x="2456463" y="4962319"/>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Εικόνα 21"/>
          <p:cNvPicPr>
            <a:picLocks noChangeAspect="1"/>
          </p:cNvPicPr>
          <p:nvPr/>
        </p:nvPicPr>
        <p:blipFill>
          <a:blip r:embed="rId5"/>
          <a:stretch>
            <a:fillRect/>
          </a:stretch>
        </p:blipFill>
        <p:spPr>
          <a:xfrm>
            <a:off x="6406054" y="4286487"/>
            <a:ext cx="5655387" cy="1845070"/>
          </a:xfrm>
          <a:prstGeom prst="rect">
            <a:avLst/>
          </a:prstGeom>
        </p:spPr>
      </p:pic>
      <p:cxnSp>
        <p:nvCxnSpPr>
          <p:cNvPr id="23" name="Ευθύγραμμο βέλος σύνδεσης 22"/>
          <p:cNvCxnSpPr/>
          <p:nvPr/>
        </p:nvCxnSpPr>
        <p:spPr>
          <a:xfrm>
            <a:off x="8841497" y="4508445"/>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p:cNvCxnSpPr/>
          <p:nvPr/>
        </p:nvCxnSpPr>
        <p:spPr>
          <a:xfrm>
            <a:off x="9096703" y="4508445"/>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p:nvPr/>
        </p:nvCxnSpPr>
        <p:spPr>
          <a:xfrm>
            <a:off x="9341398" y="4508445"/>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p:nvPr/>
        </p:nvCxnSpPr>
        <p:spPr>
          <a:xfrm>
            <a:off x="9553019" y="4508445"/>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Ευθύγραμμο βέλος σύνδεσης 26"/>
          <p:cNvCxnSpPr/>
          <p:nvPr/>
        </p:nvCxnSpPr>
        <p:spPr>
          <a:xfrm>
            <a:off x="9740210" y="4504336"/>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Ορθογώνιο 27"/>
          <p:cNvSpPr/>
          <p:nvPr/>
        </p:nvSpPr>
        <p:spPr>
          <a:xfrm>
            <a:off x="8710874" y="3963714"/>
            <a:ext cx="1758751" cy="369332"/>
          </a:xfrm>
          <a:prstGeom prst="rect">
            <a:avLst/>
          </a:prstGeom>
        </p:spPr>
        <p:txBody>
          <a:bodyPr wrap="none">
            <a:spAutoFit/>
          </a:bodyPr>
          <a:lstStyle/>
          <a:p>
            <a:r>
              <a:rPr lang="el-GR" dirty="0" smtClean="0"/>
              <a:t>Πολλαπλά </a:t>
            </a:r>
            <a:r>
              <a:rPr lang="en-US" dirty="0" smtClean="0"/>
              <a:t>P</a:t>
            </a:r>
            <a:r>
              <a:rPr lang="el-GR" dirty="0" smtClean="0"/>
              <a:t> !!!!!</a:t>
            </a:r>
            <a:endParaRPr lang="el-GR" dirty="0"/>
          </a:p>
        </p:txBody>
      </p:sp>
    </p:spTree>
    <p:extLst>
      <p:ext uri="{BB962C8B-B14F-4D97-AF65-F5344CB8AC3E}">
        <p14:creationId xmlns:p14="http://schemas.microsoft.com/office/powerpoint/2010/main" val="17519484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78069" y="154919"/>
            <a:ext cx="11351172" cy="885606"/>
          </a:xfrm>
        </p:spPr>
        <p:txBody>
          <a:bodyPr>
            <a:normAutofit/>
          </a:bodyPr>
          <a:lstStyle/>
          <a:p>
            <a:r>
              <a:rPr lang="el-GR" sz="2800" dirty="0"/>
              <a:t>Το ηλεκτροκαρδιογράφημα </a:t>
            </a:r>
            <a:r>
              <a:rPr lang="el-GR" sz="2800" dirty="0" smtClean="0"/>
              <a:t>ΗΚΓ (3) </a:t>
            </a:r>
            <a:r>
              <a:rPr lang="el-GR" sz="2800" dirty="0"/>
              <a:t>:  Η καταγραφή της απαγωγής ΙΙ του ΗΚΓ</a:t>
            </a:r>
          </a:p>
        </p:txBody>
      </p:sp>
      <p:sp>
        <p:nvSpPr>
          <p:cNvPr id="3" name="Θέση περιεχομένου 2"/>
          <p:cNvSpPr>
            <a:spLocks noGrp="1"/>
          </p:cNvSpPr>
          <p:nvPr>
            <p:ph idx="1"/>
          </p:nvPr>
        </p:nvSpPr>
        <p:spPr>
          <a:xfrm>
            <a:off x="578069" y="1129890"/>
            <a:ext cx="6004034" cy="4973501"/>
          </a:xfrm>
        </p:spPr>
        <p:txBody>
          <a:bodyPr>
            <a:noAutofit/>
          </a:bodyPr>
          <a:lstStyle/>
          <a:p>
            <a:r>
              <a:rPr lang="el-GR" sz="1800" b="1" dirty="0" smtClean="0"/>
              <a:t>Το διάστημα PR</a:t>
            </a:r>
            <a:r>
              <a:rPr lang="el-GR" sz="1800" dirty="0" smtClean="0"/>
              <a:t>. </a:t>
            </a:r>
            <a:r>
              <a:rPr lang="el-GR" sz="1800" dirty="0" err="1" smtClean="0"/>
              <a:t>To</a:t>
            </a:r>
            <a:r>
              <a:rPr lang="el-GR" sz="1800" dirty="0" smtClean="0"/>
              <a:t> PR διάστημα αντιπροσωπεύει το χρόνο από την Το PR </a:t>
            </a:r>
            <a:r>
              <a:rPr lang="el-GR" sz="1800" dirty="0" err="1" smtClean="0"/>
              <a:t>διάστημ</a:t>
            </a:r>
            <a:r>
              <a:rPr lang="el-GR" sz="1800" u="sng" dirty="0" err="1"/>
              <a:t>έναρξη</a:t>
            </a:r>
            <a:r>
              <a:rPr lang="el-GR" sz="1800" u="sng" dirty="0"/>
              <a:t> της </a:t>
            </a:r>
            <a:r>
              <a:rPr lang="el-GR" sz="1800" u="sng" dirty="0" err="1"/>
              <a:t>εκπόλωσης</a:t>
            </a:r>
            <a:r>
              <a:rPr lang="el-GR" sz="1800" u="sng" dirty="0"/>
              <a:t> των κόλπων, μέχρι την έναρξη της </a:t>
            </a:r>
            <a:r>
              <a:rPr lang="el-GR" sz="1800" u="sng" dirty="0" err="1"/>
              <a:t>εκπόλωσης</a:t>
            </a:r>
            <a:r>
              <a:rPr lang="el-GR" sz="1800" u="sng" dirty="0"/>
              <a:t> των κοιλιών. </a:t>
            </a:r>
          </a:p>
          <a:p>
            <a:r>
              <a:rPr lang="el-GR" sz="1800" dirty="0" smtClean="0"/>
              <a:t>α περιλαμβάνει το κύμα Ρ και το τμήμα PR, το οποίο </a:t>
            </a:r>
            <a:r>
              <a:rPr lang="el-GR" sz="1800" dirty="0" err="1" smtClean="0"/>
              <a:t>παριστά</a:t>
            </a:r>
            <a:r>
              <a:rPr lang="el-GR" sz="1800" dirty="0" smtClean="0"/>
              <a:t> ένα </a:t>
            </a:r>
            <a:r>
              <a:rPr lang="el-GR" sz="1800" dirty="0" err="1" smtClean="0"/>
              <a:t>ισοηλεκτρικό</a:t>
            </a:r>
            <a:r>
              <a:rPr lang="el-GR" sz="1800" dirty="0" smtClean="0"/>
              <a:t> (επίπεδο) τμήμα του ΗΚΓ που ανταποκρίνεται στην αγωγιμότητα του κ-κ Κ. </a:t>
            </a:r>
          </a:p>
          <a:p>
            <a:r>
              <a:rPr lang="el-GR" sz="1800" dirty="0" smtClean="0"/>
              <a:t>Δεδομένου ότι το διάστημα PR περιλαμβάνει το </a:t>
            </a:r>
            <a:r>
              <a:rPr lang="el-GR" sz="1800" u="sng" dirty="0" smtClean="0"/>
              <a:t>τμήμα PR</a:t>
            </a:r>
            <a:r>
              <a:rPr lang="el-GR" sz="1800" dirty="0" smtClean="0"/>
              <a:t>, είναι επόμενο να </a:t>
            </a:r>
            <a:r>
              <a:rPr lang="el-GR" sz="1800" u="sng" dirty="0" smtClean="0"/>
              <a:t>συσχετίζεται με την ταχύτητα αγωγής διαμέσου του κ-κ Κ.</a:t>
            </a:r>
          </a:p>
          <a:p>
            <a:r>
              <a:rPr lang="el-GR" sz="1800" dirty="0" smtClean="0"/>
              <a:t>Φυσιολογικά το διάστημα PR είναι </a:t>
            </a:r>
            <a:r>
              <a:rPr lang="el-GR" sz="1800" b="1" dirty="0" smtClean="0"/>
              <a:t>200 </a:t>
            </a:r>
            <a:r>
              <a:rPr lang="el-GR" sz="1800" b="1" dirty="0" err="1" smtClean="0"/>
              <a:t>msec</a:t>
            </a:r>
            <a:r>
              <a:rPr lang="el-GR" sz="1800" dirty="0" smtClean="0"/>
              <a:t>, τα οποία αποτελούν τον συνολικό χρόνο από την έναρξη της </a:t>
            </a:r>
            <a:r>
              <a:rPr lang="el-GR" sz="1800" dirty="0" err="1" smtClean="0"/>
              <a:t>εκπόλωσης</a:t>
            </a:r>
            <a:r>
              <a:rPr lang="el-GR" sz="1800" dirty="0" smtClean="0"/>
              <a:t> των κόλπων μέχρι την έναρξη της </a:t>
            </a:r>
            <a:r>
              <a:rPr lang="el-GR" sz="1800" dirty="0" err="1" smtClean="0"/>
              <a:t>εκπόλωσης</a:t>
            </a:r>
            <a:r>
              <a:rPr lang="el-GR" sz="1800" dirty="0" smtClean="0"/>
              <a:t> των κοιλιών.</a:t>
            </a:r>
          </a:p>
          <a:p>
            <a:r>
              <a:rPr lang="el-GR" sz="1800" dirty="0" smtClean="0"/>
              <a:t> Οι αυξήσεις στην ταχύτητα αγωγής διαμέσου του κ-κ Κ ελαττώνουν το PR διάστημα (π.χ. λόγω διέγερσης του συμπαθητικού) και οι μειώσεις της ταχύτητας αγωγής διαμέσου του ΚΚΚ επιμηκύνουν το PR διάστημα (π.χ. λόγω διέγερσης του παρασυμπαθητικού).</a:t>
            </a:r>
            <a:endParaRPr lang="el-GR" sz="1800" dirty="0"/>
          </a:p>
        </p:txBody>
      </p:sp>
      <p:pic>
        <p:nvPicPr>
          <p:cNvPr id="4" name="Εικόνα 3"/>
          <p:cNvPicPr>
            <a:picLocks noChangeAspect="1"/>
          </p:cNvPicPr>
          <p:nvPr/>
        </p:nvPicPr>
        <p:blipFill>
          <a:blip r:embed="rId2"/>
          <a:stretch>
            <a:fillRect/>
          </a:stretch>
        </p:blipFill>
        <p:spPr>
          <a:xfrm>
            <a:off x="6852743" y="1129890"/>
            <a:ext cx="5162476" cy="4973501"/>
          </a:xfrm>
          <a:prstGeom prst="rect">
            <a:avLst/>
          </a:prstGeom>
        </p:spPr>
      </p:pic>
      <p:cxnSp>
        <p:nvCxnSpPr>
          <p:cNvPr id="6" name="Ευθύγραμμο βέλος σύνδεσης 5"/>
          <p:cNvCxnSpPr/>
          <p:nvPr/>
        </p:nvCxnSpPr>
        <p:spPr>
          <a:xfrm flipV="1">
            <a:off x="7641021" y="5055476"/>
            <a:ext cx="1145627" cy="1051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4933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37973" y="151962"/>
            <a:ext cx="10515600" cy="612337"/>
          </a:xfrm>
        </p:spPr>
        <p:txBody>
          <a:bodyPr>
            <a:normAutofit/>
          </a:bodyPr>
          <a:lstStyle/>
          <a:p>
            <a:r>
              <a:rPr lang="el-GR" sz="3200" dirty="0" smtClean="0"/>
              <a:t>Διαταραχές του </a:t>
            </a:r>
            <a:r>
              <a:rPr lang="en-US" sz="3200" dirty="0" smtClean="0"/>
              <a:t>PR</a:t>
            </a:r>
            <a:r>
              <a:rPr lang="el-GR" sz="3200" dirty="0" smtClean="0"/>
              <a:t> διαστήματος    –   κ-κ αποκλεισμοί</a:t>
            </a:r>
            <a:endParaRPr lang="el-GR" sz="3200" dirty="0"/>
          </a:p>
        </p:txBody>
      </p:sp>
      <p:pic>
        <p:nvPicPr>
          <p:cNvPr id="4" name="Εικόνα 3"/>
          <p:cNvPicPr>
            <a:picLocks noChangeAspect="1"/>
          </p:cNvPicPr>
          <p:nvPr/>
        </p:nvPicPr>
        <p:blipFill rotWithShape="1">
          <a:blip r:embed="rId2"/>
          <a:srcRect t="4126"/>
          <a:stretch/>
        </p:blipFill>
        <p:spPr>
          <a:xfrm>
            <a:off x="169807" y="872358"/>
            <a:ext cx="5011793" cy="3460855"/>
          </a:xfrm>
          <a:prstGeom prst="rect">
            <a:avLst/>
          </a:prstGeom>
        </p:spPr>
      </p:pic>
      <p:cxnSp>
        <p:nvCxnSpPr>
          <p:cNvPr id="6" name="Ευθύγραμμο βέλος σύνδεσης 5"/>
          <p:cNvCxnSpPr/>
          <p:nvPr/>
        </p:nvCxnSpPr>
        <p:spPr>
          <a:xfrm>
            <a:off x="2228193" y="1597572"/>
            <a:ext cx="367862" cy="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p:cNvCxnSpPr/>
          <p:nvPr/>
        </p:nvCxnSpPr>
        <p:spPr>
          <a:xfrm flipV="1">
            <a:off x="2491772" y="3499945"/>
            <a:ext cx="671842" cy="15766"/>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Ορθογώνιο 9"/>
          <p:cNvSpPr/>
          <p:nvPr/>
        </p:nvSpPr>
        <p:spPr>
          <a:xfrm>
            <a:off x="1229559" y="4393595"/>
            <a:ext cx="2806730" cy="369332"/>
          </a:xfrm>
          <a:prstGeom prst="rect">
            <a:avLst/>
          </a:prstGeom>
        </p:spPr>
        <p:txBody>
          <a:bodyPr wrap="none">
            <a:spAutoFit/>
          </a:bodyPr>
          <a:lstStyle/>
          <a:p>
            <a:r>
              <a:rPr lang="el-GR" dirty="0" smtClean="0"/>
              <a:t>Α΄ βαθμού κ-κ αποκλεισμός</a:t>
            </a:r>
            <a:endParaRPr lang="el-GR" dirty="0"/>
          </a:p>
        </p:txBody>
      </p:sp>
      <p:pic>
        <p:nvPicPr>
          <p:cNvPr id="11" name="Εικόνα 10"/>
          <p:cNvPicPr>
            <a:picLocks noChangeAspect="1"/>
          </p:cNvPicPr>
          <p:nvPr/>
        </p:nvPicPr>
        <p:blipFill>
          <a:blip r:embed="rId3"/>
          <a:stretch>
            <a:fillRect/>
          </a:stretch>
        </p:blipFill>
        <p:spPr>
          <a:xfrm>
            <a:off x="5728136" y="872358"/>
            <a:ext cx="5412171" cy="2555747"/>
          </a:xfrm>
          <a:prstGeom prst="rect">
            <a:avLst/>
          </a:prstGeom>
        </p:spPr>
      </p:pic>
      <p:sp>
        <p:nvSpPr>
          <p:cNvPr id="12" name="Ορθογώνιο 11"/>
          <p:cNvSpPr/>
          <p:nvPr/>
        </p:nvSpPr>
        <p:spPr>
          <a:xfrm>
            <a:off x="6842820" y="3502006"/>
            <a:ext cx="3765326" cy="369332"/>
          </a:xfrm>
          <a:prstGeom prst="rect">
            <a:avLst/>
          </a:prstGeom>
        </p:spPr>
        <p:txBody>
          <a:bodyPr wrap="none">
            <a:spAutoFit/>
          </a:bodyPr>
          <a:lstStyle/>
          <a:p>
            <a:r>
              <a:rPr lang="el-GR" dirty="0" smtClean="0"/>
              <a:t>Β΄ </a:t>
            </a:r>
            <a:r>
              <a:rPr lang="el-GR" dirty="0"/>
              <a:t>βαθμού κ-κ </a:t>
            </a:r>
            <a:r>
              <a:rPr lang="el-GR" dirty="0" smtClean="0"/>
              <a:t>αποκλεισμός (</a:t>
            </a:r>
            <a:r>
              <a:rPr lang="en-US" dirty="0" err="1" smtClean="0"/>
              <a:t>Mobitz</a:t>
            </a:r>
            <a:r>
              <a:rPr lang="en-US" dirty="0" smtClean="0"/>
              <a:t> I)</a:t>
            </a:r>
            <a:endParaRPr lang="el-GR" dirty="0"/>
          </a:p>
        </p:txBody>
      </p:sp>
      <p:cxnSp>
        <p:nvCxnSpPr>
          <p:cNvPr id="13" name="Ευθύγραμμο βέλος σύνδεσης 12"/>
          <p:cNvCxnSpPr/>
          <p:nvPr/>
        </p:nvCxnSpPr>
        <p:spPr>
          <a:xfrm>
            <a:off x="9359461" y="1008993"/>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p:nvPr/>
        </p:nvCxnSpPr>
        <p:spPr>
          <a:xfrm>
            <a:off x="10228863" y="1008993"/>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p:nvPr/>
        </p:nvCxnSpPr>
        <p:spPr>
          <a:xfrm>
            <a:off x="7173310" y="1008993"/>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p:cNvCxnSpPr/>
          <p:nvPr/>
        </p:nvCxnSpPr>
        <p:spPr>
          <a:xfrm>
            <a:off x="8334702" y="1008993"/>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p:nvPr/>
        </p:nvCxnSpPr>
        <p:spPr>
          <a:xfrm flipV="1">
            <a:off x="8246185" y="1702676"/>
            <a:ext cx="477401" cy="10511"/>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p:cNvCxnSpPr/>
          <p:nvPr/>
        </p:nvCxnSpPr>
        <p:spPr>
          <a:xfrm flipV="1">
            <a:off x="7173310" y="1713187"/>
            <a:ext cx="352097" cy="15766"/>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Ευθύγραμμο βέλος σύνδεσης 20"/>
          <p:cNvCxnSpPr/>
          <p:nvPr/>
        </p:nvCxnSpPr>
        <p:spPr>
          <a:xfrm flipV="1">
            <a:off x="6064469" y="1702676"/>
            <a:ext cx="273269" cy="18394"/>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4" name="Εικόνα 23"/>
          <p:cNvPicPr>
            <a:picLocks noChangeAspect="1"/>
          </p:cNvPicPr>
          <p:nvPr/>
        </p:nvPicPr>
        <p:blipFill>
          <a:blip r:embed="rId4"/>
          <a:stretch>
            <a:fillRect/>
          </a:stretch>
        </p:blipFill>
        <p:spPr>
          <a:xfrm>
            <a:off x="4400877" y="4052390"/>
            <a:ext cx="7867650" cy="971550"/>
          </a:xfrm>
          <a:prstGeom prst="rect">
            <a:avLst/>
          </a:prstGeom>
        </p:spPr>
      </p:pic>
      <p:sp>
        <p:nvSpPr>
          <p:cNvPr id="25" name="Ορθογώνιο 24"/>
          <p:cNvSpPr/>
          <p:nvPr/>
        </p:nvSpPr>
        <p:spPr>
          <a:xfrm>
            <a:off x="7034863" y="5006052"/>
            <a:ext cx="3823034" cy="646331"/>
          </a:xfrm>
          <a:prstGeom prst="rect">
            <a:avLst/>
          </a:prstGeom>
        </p:spPr>
        <p:txBody>
          <a:bodyPr wrap="none">
            <a:spAutoFit/>
          </a:bodyPr>
          <a:lstStyle/>
          <a:p>
            <a:r>
              <a:rPr lang="el-GR" dirty="0"/>
              <a:t>Β΄ βαθμού κ-κ </a:t>
            </a:r>
            <a:r>
              <a:rPr lang="el-GR" dirty="0" smtClean="0"/>
              <a:t>αποκλεισμός</a:t>
            </a:r>
            <a:r>
              <a:rPr lang="en-US" dirty="0" smtClean="0"/>
              <a:t> </a:t>
            </a:r>
            <a:r>
              <a:rPr lang="el-GR" dirty="0"/>
              <a:t>(</a:t>
            </a:r>
            <a:r>
              <a:rPr lang="en-US" dirty="0" err="1"/>
              <a:t>Mobitz</a:t>
            </a:r>
            <a:r>
              <a:rPr lang="en-US" dirty="0"/>
              <a:t> </a:t>
            </a:r>
            <a:r>
              <a:rPr lang="en-US" dirty="0" smtClean="0"/>
              <a:t>II</a:t>
            </a:r>
            <a:r>
              <a:rPr lang="en-US" dirty="0"/>
              <a:t>)</a:t>
            </a:r>
            <a:endParaRPr lang="el-GR" dirty="0"/>
          </a:p>
          <a:p>
            <a:endParaRPr lang="el-GR" dirty="0"/>
          </a:p>
        </p:txBody>
      </p:sp>
      <p:cxnSp>
        <p:nvCxnSpPr>
          <p:cNvPr id="26" name="Ευθύγραμμο βέλος σύνδεσης 25"/>
          <p:cNvCxnSpPr/>
          <p:nvPr/>
        </p:nvCxnSpPr>
        <p:spPr>
          <a:xfrm>
            <a:off x="4740166" y="4221514"/>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Ευθύγραμμο βέλος σύνδεσης 26"/>
          <p:cNvCxnSpPr/>
          <p:nvPr/>
        </p:nvCxnSpPr>
        <p:spPr>
          <a:xfrm>
            <a:off x="5595773" y="4191323"/>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p:cNvCxnSpPr/>
          <p:nvPr/>
        </p:nvCxnSpPr>
        <p:spPr>
          <a:xfrm>
            <a:off x="6428388" y="4109815"/>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Ευθύγραμμο βέλος σύνδεσης 28"/>
          <p:cNvCxnSpPr/>
          <p:nvPr/>
        </p:nvCxnSpPr>
        <p:spPr>
          <a:xfrm>
            <a:off x="6632027" y="4079624"/>
            <a:ext cx="21021" cy="283780"/>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Εικόνα 32"/>
          <p:cNvPicPr>
            <a:picLocks noChangeAspect="1"/>
          </p:cNvPicPr>
          <p:nvPr/>
        </p:nvPicPr>
        <p:blipFill>
          <a:blip r:embed="rId5"/>
          <a:stretch>
            <a:fillRect/>
          </a:stretch>
        </p:blipFill>
        <p:spPr>
          <a:xfrm>
            <a:off x="201655" y="5501352"/>
            <a:ext cx="6896100" cy="952500"/>
          </a:xfrm>
          <a:prstGeom prst="rect">
            <a:avLst/>
          </a:prstGeom>
        </p:spPr>
      </p:pic>
      <p:sp>
        <p:nvSpPr>
          <p:cNvPr id="34" name="Ορθογώνιο 33"/>
          <p:cNvSpPr/>
          <p:nvPr/>
        </p:nvSpPr>
        <p:spPr>
          <a:xfrm>
            <a:off x="1229559" y="6488668"/>
            <a:ext cx="4688335" cy="369332"/>
          </a:xfrm>
          <a:prstGeom prst="rect">
            <a:avLst/>
          </a:prstGeom>
        </p:spPr>
        <p:txBody>
          <a:bodyPr wrap="none">
            <a:spAutoFit/>
          </a:bodyPr>
          <a:lstStyle/>
          <a:p>
            <a:r>
              <a:rPr lang="el-GR" dirty="0"/>
              <a:t>Γ</a:t>
            </a:r>
            <a:r>
              <a:rPr lang="el-GR" dirty="0" smtClean="0"/>
              <a:t>΄ </a:t>
            </a:r>
            <a:r>
              <a:rPr lang="el-GR" dirty="0"/>
              <a:t>βαθμού κ-κ </a:t>
            </a:r>
            <a:r>
              <a:rPr lang="el-GR" dirty="0" smtClean="0"/>
              <a:t>αποκλεισμός (πλήρης κ-κ </a:t>
            </a:r>
            <a:r>
              <a:rPr lang="el-GR" dirty="0" err="1" smtClean="0"/>
              <a:t>αποκλ</a:t>
            </a:r>
            <a:r>
              <a:rPr lang="el-GR" dirty="0" smtClean="0"/>
              <a:t>)</a:t>
            </a:r>
            <a:r>
              <a:rPr lang="en-US" dirty="0" smtClean="0"/>
              <a:t> </a:t>
            </a:r>
            <a:endParaRPr lang="el-GR" dirty="0"/>
          </a:p>
        </p:txBody>
      </p:sp>
      <p:cxnSp>
        <p:nvCxnSpPr>
          <p:cNvPr id="35" name="Ευθύγραμμο βέλος σύνδεσης 34"/>
          <p:cNvCxnSpPr/>
          <p:nvPr/>
        </p:nvCxnSpPr>
        <p:spPr>
          <a:xfrm>
            <a:off x="2412124" y="5368603"/>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Ευθύγραμμο βέλος σύνδεσης 35"/>
          <p:cNvCxnSpPr/>
          <p:nvPr/>
        </p:nvCxnSpPr>
        <p:spPr>
          <a:xfrm>
            <a:off x="2910380" y="5418083"/>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Ευθύγραμμο βέλος σύνδεσης 36"/>
          <p:cNvCxnSpPr/>
          <p:nvPr/>
        </p:nvCxnSpPr>
        <p:spPr>
          <a:xfrm>
            <a:off x="3387615" y="5464232"/>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Ευθύγραμμο βέλος σύνδεσης 37"/>
          <p:cNvCxnSpPr/>
          <p:nvPr/>
        </p:nvCxnSpPr>
        <p:spPr>
          <a:xfrm>
            <a:off x="3833317" y="5461928"/>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Ευθύγραμμο βέλος σύνδεσης 38"/>
          <p:cNvCxnSpPr/>
          <p:nvPr/>
        </p:nvCxnSpPr>
        <p:spPr>
          <a:xfrm>
            <a:off x="4310552" y="5418083"/>
            <a:ext cx="21021" cy="28378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Ευθύγραμμο βέλος σύνδεσης 39"/>
          <p:cNvCxnSpPr/>
          <p:nvPr/>
        </p:nvCxnSpPr>
        <p:spPr>
          <a:xfrm>
            <a:off x="2986343" y="5593579"/>
            <a:ext cx="21021" cy="283780"/>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Ευθύγραμμο βέλος σύνδεσης 40"/>
          <p:cNvCxnSpPr/>
          <p:nvPr/>
        </p:nvCxnSpPr>
        <p:spPr>
          <a:xfrm>
            <a:off x="4039582" y="5512133"/>
            <a:ext cx="21021" cy="283780"/>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6803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2966" y="165428"/>
            <a:ext cx="11445765" cy="685909"/>
          </a:xfrm>
        </p:spPr>
        <p:txBody>
          <a:bodyPr>
            <a:normAutofit/>
          </a:bodyPr>
          <a:lstStyle/>
          <a:p>
            <a:r>
              <a:rPr lang="el-GR" sz="2800" dirty="0"/>
              <a:t>Το ηλεκτροκαρδιογράφημα </a:t>
            </a:r>
            <a:r>
              <a:rPr lang="el-GR" sz="2800" dirty="0" smtClean="0"/>
              <a:t>ΗΚΓ (4) </a:t>
            </a:r>
            <a:r>
              <a:rPr lang="el-GR" sz="2800" dirty="0"/>
              <a:t>:  Η καταγραφή της απαγωγής ΙΙ του ΗΚΓ</a:t>
            </a:r>
          </a:p>
        </p:txBody>
      </p:sp>
      <p:sp>
        <p:nvSpPr>
          <p:cNvPr id="3" name="Θέση περιεχομένου 2"/>
          <p:cNvSpPr>
            <a:spLocks noGrp="1"/>
          </p:cNvSpPr>
          <p:nvPr>
            <p:ph idx="1"/>
          </p:nvPr>
        </p:nvSpPr>
        <p:spPr>
          <a:xfrm>
            <a:off x="575441" y="851337"/>
            <a:ext cx="6056585" cy="4351338"/>
          </a:xfrm>
        </p:spPr>
        <p:txBody>
          <a:bodyPr>
            <a:normAutofit/>
          </a:bodyPr>
          <a:lstStyle/>
          <a:p>
            <a:r>
              <a:rPr lang="el-GR" sz="2000" b="1" dirty="0" smtClean="0"/>
              <a:t>Το σύμπλεγμα QRS</a:t>
            </a:r>
            <a:r>
              <a:rPr lang="el-GR" sz="2000" dirty="0" smtClean="0"/>
              <a:t>. Το σύμπλεγμα QRS αποτελείται από τρία κύματα: τα κύματα Q, R και S. </a:t>
            </a:r>
          </a:p>
          <a:p>
            <a:r>
              <a:rPr lang="el-GR" sz="2000" dirty="0" smtClean="0"/>
              <a:t>Συνολικά</a:t>
            </a:r>
            <a:r>
              <a:rPr lang="el-GR" sz="2000" dirty="0"/>
              <a:t> </a:t>
            </a:r>
            <a:r>
              <a:rPr lang="el-GR" sz="2000" dirty="0" smtClean="0"/>
              <a:t>τα κύματα αυτά αντιπροσωπεύουν την </a:t>
            </a:r>
            <a:r>
              <a:rPr lang="el-GR" sz="2000" u="sng" dirty="0" err="1" smtClean="0"/>
              <a:t>εκπόλωση</a:t>
            </a:r>
            <a:r>
              <a:rPr lang="el-GR" sz="2000" u="sng" dirty="0"/>
              <a:t> </a:t>
            </a:r>
            <a:r>
              <a:rPr lang="el-GR" sz="2000" u="sng" dirty="0" smtClean="0"/>
              <a:t>των κοιλιών</a:t>
            </a:r>
            <a:r>
              <a:rPr lang="el-GR" sz="2000" dirty="0" smtClean="0"/>
              <a:t>. Σημειώστε ότι η ολική διάρκεια του συμπλέγματος QRS είναι παρόμοια με αυτή του κύματος Ρ. Το γεγονός αυτό προκαλεί έκπληξη δεδομένου ότι οι κοιλίες είναι κατά πολύ μεγαλύτερες από τους κόλπους. </a:t>
            </a:r>
          </a:p>
          <a:p>
            <a:r>
              <a:rPr lang="el-GR" sz="2000" dirty="0" smtClean="0"/>
              <a:t>Ωστόσο, </a:t>
            </a:r>
            <a:r>
              <a:rPr lang="el-GR" sz="2000" u="sng" dirty="0" smtClean="0"/>
              <a:t>οι κοιλίες </a:t>
            </a:r>
            <a:r>
              <a:rPr lang="el-GR" sz="2000" u="sng" dirty="0" err="1" smtClean="0"/>
              <a:t>εκπολώνονται</a:t>
            </a:r>
            <a:r>
              <a:rPr lang="el-GR" sz="2000" u="sng" dirty="0" smtClean="0"/>
              <a:t> </a:t>
            </a:r>
            <a:r>
              <a:rPr lang="el-GR" sz="2000" dirty="0" smtClean="0"/>
              <a:t>σχεδόν το ίδιο </a:t>
            </a:r>
            <a:r>
              <a:rPr lang="el-GR" sz="2000" u="sng" dirty="0" smtClean="0"/>
              <a:t>γρήγορα </a:t>
            </a:r>
            <a:r>
              <a:rPr lang="el-GR" sz="2000" dirty="0" smtClean="0"/>
              <a:t>με τους κόλπους διότι η ταχύτητα αγωγής του συστήματος </a:t>
            </a:r>
            <a:r>
              <a:rPr lang="el-GR" sz="2000" dirty="0" err="1" smtClean="0"/>
              <a:t>His</a:t>
            </a:r>
            <a:r>
              <a:rPr lang="el-GR" sz="2000" dirty="0" smtClean="0"/>
              <a:t>- </a:t>
            </a:r>
            <a:r>
              <a:rPr lang="el-GR" sz="2000" dirty="0" err="1" smtClean="0"/>
              <a:t>Purkinje</a:t>
            </a:r>
            <a:r>
              <a:rPr lang="el-GR" sz="2000" dirty="0" smtClean="0"/>
              <a:t> είναι πολύ μεγαλύτερη από αυτή του συστήματος αγωγής των κόλπων.</a:t>
            </a:r>
            <a:endParaRPr lang="el-GR" sz="2000" dirty="0"/>
          </a:p>
        </p:txBody>
      </p:sp>
      <p:pic>
        <p:nvPicPr>
          <p:cNvPr id="4" name="Εικόνα 3"/>
          <p:cNvPicPr>
            <a:picLocks noChangeAspect="1"/>
          </p:cNvPicPr>
          <p:nvPr/>
        </p:nvPicPr>
        <p:blipFill>
          <a:blip r:embed="rId2"/>
          <a:stretch>
            <a:fillRect/>
          </a:stretch>
        </p:blipFill>
        <p:spPr>
          <a:xfrm>
            <a:off x="6894785" y="1595465"/>
            <a:ext cx="5162476" cy="4973501"/>
          </a:xfrm>
          <a:prstGeom prst="rect">
            <a:avLst/>
          </a:prstGeom>
        </p:spPr>
      </p:pic>
      <p:pic>
        <p:nvPicPr>
          <p:cNvPr id="5" name="Εικόνα 4"/>
          <p:cNvPicPr>
            <a:picLocks noChangeAspect="1"/>
          </p:cNvPicPr>
          <p:nvPr/>
        </p:nvPicPr>
        <p:blipFill>
          <a:blip r:embed="rId3"/>
          <a:stretch>
            <a:fillRect/>
          </a:stretch>
        </p:blipFill>
        <p:spPr>
          <a:xfrm>
            <a:off x="1966091" y="4505325"/>
            <a:ext cx="3467100" cy="2352675"/>
          </a:xfrm>
          <a:prstGeom prst="rect">
            <a:avLst/>
          </a:prstGeom>
        </p:spPr>
      </p:pic>
      <p:cxnSp>
        <p:nvCxnSpPr>
          <p:cNvPr id="6" name="Ευθύγραμμο βέλος σύνδεσης 5"/>
          <p:cNvCxnSpPr/>
          <p:nvPr/>
        </p:nvCxnSpPr>
        <p:spPr>
          <a:xfrm>
            <a:off x="8786649" y="5402317"/>
            <a:ext cx="767254"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p:cNvCxnSpPr/>
          <p:nvPr/>
        </p:nvCxnSpPr>
        <p:spPr>
          <a:xfrm flipH="1">
            <a:off x="9476023" y="1595465"/>
            <a:ext cx="445743" cy="3594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flipH="1" flipV="1">
            <a:off x="9476023" y="5509240"/>
            <a:ext cx="515007" cy="17242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4252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86255" y="196960"/>
            <a:ext cx="10515600" cy="664889"/>
          </a:xfrm>
        </p:spPr>
        <p:txBody>
          <a:bodyPr>
            <a:normAutofit/>
          </a:bodyPr>
          <a:lstStyle/>
          <a:p>
            <a:r>
              <a:rPr lang="el-GR" sz="2800" dirty="0" smtClean="0"/>
              <a:t>Διαταραχές του συμπλέγματος QRS  - αποκλεισμός αριστερού σκέλους </a:t>
            </a:r>
            <a:endParaRPr lang="el-GR" sz="2800" dirty="0"/>
          </a:p>
        </p:txBody>
      </p:sp>
      <p:pic>
        <p:nvPicPr>
          <p:cNvPr id="4" name="Εικόνα 3"/>
          <p:cNvPicPr>
            <a:picLocks noChangeAspect="1"/>
          </p:cNvPicPr>
          <p:nvPr/>
        </p:nvPicPr>
        <p:blipFill>
          <a:blip r:embed="rId2"/>
          <a:stretch>
            <a:fillRect/>
          </a:stretch>
        </p:blipFill>
        <p:spPr>
          <a:xfrm>
            <a:off x="469681" y="1134296"/>
            <a:ext cx="4000500" cy="2676525"/>
          </a:xfrm>
          <a:prstGeom prst="rect">
            <a:avLst/>
          </a:prstGeom>
        </p:spPr>
      </p:pic>
      <p:pic>
        <p:nvPicPr>
          <p:cNvPr id="5" name="Εικόνα 4"/>
          <p:cNvPicPr>
            <a:picLocks noChangeAspect="1"/>
          </p:cNvPicPr>
          <p:nvPr/>
        </p:nvPicPr>
        <p:blipFill rotWithShape="1">
          <a:blip r:embed="rId3"/>
          <a:srcRect l="13137" r="14601"/>
          <a:stretch/>
        </p:blipFill>
        <p:spPr>
          <a:xfrm>
            <a:off x="5020331" y="1157066"/>
            <a:ext cx="4375917" cy="3001051"/>
          </a:xfrm>
          <a:prstGeom prst="rect">
            <a:avLst/>
          </a:prstGeom>
        </p:spPr>
      </p:pic>
      <p:pic>
        <p:nvPicPr>
          <p:cNvPr id="6" name="Εικόνα 5"/>
          <p:cNvPicPr>
            <a:picLocks noChangeAspect="1"/>
          </p:cNvPicPr>
          <p:nvPr/>
        </p:nvPicPr>
        <p:blipFill>
          <a:blip r:embed="rId4"/>
          <a:stretch>
            <a:fillRect/>
          </a:stretch>
        </p:blipFill>
        <p:spPr>
          <a:xfrm>
            <a:off x="386255" y="4140910"/>
            <a:ext cx="2457450" cy="2181225"/>
          </a:xfrm>
          <a:prstGeom prst="rect">
            <a:avLst/>
          </a:prstGeom>
        </p:spPr>
      </p:pic>
      <p:pic>
        <p:nvPicPr>
          <p:cNvPr id="7" name="Εικόνα 6"/>
          <p:cNvPicPr>
            <a:picLocks noChangeAspect="1"/>
          </p:cNvPicPr>
          <p:nvPr/>
        </p:nvPicPr>
        <p:blipFill>
          <a:blip r:embed="rId5"/>
          <a:stretch>
            <a:fillRect/>
          </a:stretch>
        </p:blipFill>
        <p:spPr>
          <a:xfrm>
            <a:off x="9598407" y="1929879"/>
            <a:ext cx="2333625" cy="1143000"/>
          </a:xfrm>
          <a:prstGeom prst="rect">
            <a:avLst/>
          </a:prstGeom>
        </p:spPr>
      </p:pic>
      <p:pic>
        <p:nvPicPr>
          <p:cNvPr id="9" name="Εικόνα 8"/>
          <p:cNvPicPr>
            <a:picLocks noChangeAspect="1"/>
          </p:cNvPicPr>
          <p:nvPr/>
        </p:nvPicPr>
        <p:blipFill>
          <a:blip r:embed="rId6"/>
          <a:stretch>
            <a:fillRect/>
          </a:stretch>
        </p:blipFill>
        <p:spPr>
          <a:xfrm>
            <a:off x="3363310" y="4328320"/>
            <a:ext cx="2844550" cy="1991185"/>
          </a:xfrm>
          <a:prstGeom prst="rect">
            <a:avLst/>
          </a:prstGeom>
        </p:spPr>
      </p:pic>
      <p:pic>
        <p:nvPicPr>
          <p:cNvPr id="10" name="Εικόνα 9"/>
          <p:cNvPicPr>
            <a:picLocks noChangeAspect="1"/>
          </p:cNvPicPr>
          <p:nvPr/>
        </p:nvPicPr>
        <p:blipFill>
          <a:blip r:embed="rId7"/>
          <a:stretch>
            <a:fillRect/>
          </a:stretch>
        </p:blipFill>
        <p:spPr>
          <a:xfrm>
            <a:off x="6978726" y="4680551"/>
            <a:ext cx="1989553" cy="1297535"/>
          </a:xfrm>
          <a:prstGeom prst="rect">
            <a:avLst/>
          </a:prstGeom>
        </p:spPr>
      </p:pic>
      <p:cxnSp>
        <p:nvCxnSpPr>
          <p:cNvPr id="11" name="Ευθύγραμμο βέλος σύνδεσης 10"/>
          <p:cNvCxnSpPr/>
          <p:nvPr/>
        </p:nvCxnSpPr>
        <p:spPr>
          <a:xfrm flipH="1">
            <a:off x="7866994" y="936638"/>
            <a:ext cx="204951" cy="35285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H="1">
            <a:off x="8930922" y="2953407"/>
            <a:ext cx="341748" cy="26622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2941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86255" y="228491"/>
            <a:ext cx="10515600" cy="748972"/>
          </a:xfrm>
        </p:spPr>
        <p:txBody>
          <a:bodyPr>
            <a:normAutofit/>
          </a:bodyPr>
          <a:lstStyle/>
          <a:p>
            <a:r>
              <a:rPr lang="el-GR" sz="2800" dirty="0"/>
              <a:t>Διαταραχές του συμπλέγματος QRS  - αποκλεισμός </a:t>
            </a:r>
            <a:r>
              <a:rPr lang="el-GR" sz="2800" dirty="0" smtClean="0"/>
              <a:t>δεξιού </a:t>
            </a:r>
            <a:r>
              <a:rPr lang="el-GR" sz="2800" dirty="0"/>
              <a:t>σκέλους </a:t>
            </a:r>
          </a:p>
        </p:txBody>
      </p:sp>
      <p:pic>
        <p:nvPicPr>
          <p:cNvPr id="4" name="Εικόνα 3"/>
          <p:cNvPicPr>
            <a:picLocks noChangeAspect="1"/>
          </p:cNvPicPr>
          <p:nvPr/>
        </p:nvPicPr>
        <p:blipFill>
          <a:blip r:embed="rId2"/>
          <a:stretch>
            <a:fillRect/>
          </a:stretch>
        </p:blipFill>
        <p:spPr>
          <a:xfrm>
            <a:off x="3279978" y="4225159"/>
            <a:ext cx="2995680" cy="2096976"/>
          </a:xfrm>
          <a:prstGeom prst="rect">
            <a:avLst/>
          </a:prstGeom>
        </p:spPr>
      </p:pic>
      <p:pic>
        <p:nvPicPr>
          <p:cNvPr id="5" name="Εικόνα 4"/>
          <p:cNvPicPr>
            <a:picLocks noChangeAspect="1"/>
          </p:cNvPicPr>
          <p:nvPr/>
        </p:nvPicPr>
        <p:blipFill>
          <a:blip r:embed="rId3"/>
          <a:stretch>
            <a:fillRect/>
          </a:stretch>
        </p:blipFill>
        <p:spPr>
          <a:xfrm>
            <a:off x="386255" y="4140910"/>
            <a:ext cx="2457450" cy="2181225"/>
          </a:xfrm>
          <a:prstGeom prst="rect">
            <a:avLst/>
          </a:prstGeom>
        </p:spPr>
      </p:pic>
      <p:pic>
        <p:nvPicPr>
          <p:cNvPr id="6" name="Εικόνα 5"/>
          <p:cNvPicPr>
            <a:picLocks noChangeAspect="1"/>
          </p:cNvPicPr>
          <p:nvPr/>
        </p:nvPicPr>
        <p:blipFill>
          <a:blip r:embed="rId4"/>
          <a:stretch>
            <a:fillRect/>
          </a:stretch>
        </p:blipFill>
        <p:spPr>
          <a:xfrm>
            <a:off x="7115504" y="4580115"/>
            <a:ext cx="4171950" cy="895350"/>
          </a:xfrm>
          <a:prstGeom prst="rect">
            <a:avLst/>
          </a:prstGeom>
        </p:spPr>
      </p:pic>
      <p:pic>
        <p:nvPicPr>
          <p:cNvPr id="7" name="Εικόνα 6"/>
          <p:cNvPicPr>
            <a:picLocks noChangeAspect="1"/>
          </p:cNvPicPr>
          <p:nvPr/>
        </p:nvPicPr>
        <p:blipFill>
          <a:blip r:embed="rId5"/>
          <a:stretch>
            <a:fillRect/>
          </a:stretch>
        </p:blipFill>
        <p:spPr>
          <a:xfrm>
            <a:off x="6133128" y="1344284"/>
            <a:ext cx="4724895" cy="2523523"/>
          </a:xfrm>
          <a:prstGeom prst="rect">
            <a:avLst/>
          </a:prstGeom>
        </p:spPr>
      </p:pic>
      <p:cxnSp>
        <p:nvCxnSpPr>
          <p:cNvPr id="8" name="Ευθύγραμμο βέλος σύνδεσης 7"/>
          <p:cNvCxnSpPr/>
          <p:nvPr/>
        </p:nvCxnSpPr>
        <p:spPr>
          <a:xfrm flipH="1">
            <a:off x="9622220" y="1344284"/>
            <a:ext cx="162911" cy="21059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flipH="1">
            <a:off x="9201479" y="1417473"/>
            <a:ext cx="162910" cy="22008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Εικόνα 11"/>
          <p:cNvPicPr>
            <a:picLocks noChangeAspect="1"/>
          </p:cNvPicPr>
          <p:nvPr/>
        </p:nvPicPr>
        <p:blipFill>
          <a:blip r:embed="rId6"/>
          <a:stretch>
            <a:fillRect/>
          </a:stretch>
        </p:blipFill>
        <p:spPr>
          <a:xfrm>
            <a:off x="1212466" y="1217557"/>
            <a:ext cx="3075755" cy="2407113"/>
          </a:xfrm>
          <a:prstGeom prst="rect">
            <a:avLst/>
          </a:prstGeom>
        </p:spPr>
      </p:pic>
    </p:spTree>
    <p:extLst>
      <p:ext uri="{BB962C8B-B14F-4D97-AF65-F5344CB8AC3E}">
        <p14:creationId xmlns:p14="http://schemas.microsoft.com/office/powerpoint/2010/main" val="31327788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6027" y="365125"/>
            <a:ext cx="11319641" cy="838337"/>
          </a:xfrm>
        </p:spPr>
        <p:txBody>
          <a:bodyPr>
            <a:normAutofit/>
          </a:bodyPr>
          <a:lstStyle/>
          <a:p>
            <a:r>
              <a:rPr lang="el-GR" sz="2800" dirty="0"/>
              <a:t>Το ηλεκτροκαρδιογράφημα (ΗΚΓ </a:t>
            </a:r>
            <a:r>
              <a:rPr lang="el-GR" sz="2800" dirty="0" smtClean="0"/>
              <a:t>(4) </a:t>
            </a:r>
            <a:r>
              <a:rPr lang="el-GR" sz="2800" dirty="0"/>
              <a:t>:  Η καταγραφή της απαγωγής ΙΙ του ΗΚΓ</a:t>
            </a:r>
          </a:p>
        </p:txBody>
      </p:sp>
      <p:sp>
        <p:nvSpPr>
          <p:cNvPr id="3" name="Θέση περιεχομένου 2"/>
          <p:cNvSpPr>
            <a:spLocks noGrp="1"/>
          </p:cNvSpPr>
          <p:nvPr>
            <p:ph idx="1"/>
          </p:nvPr>
        </p:nvSpPr>
        <p:spPr>
          <a:xfrm>
            <a:off x="781707" y="1203462"/>
            <a:ext cx="5573110" cy="4351338"/>
          </a:xfrm>
        </p:spPr>
        <p:txBody>
          <a:bodyPr>
            <a:normAutofit/>
          </a:bodyPr>
          <a:lstStyle/>
          <a:p>
            <a:r>
              <a:rPr lang="el-GR" sz="2000" b="1" dirty="0" smtClean="0"/>
              <a:t>Το κύμα Τ</a:t>
            </a:r>
            <a:r>
              <a:rPr lang="el-GR" sz="2000" dirty="0" smtClean="0"/>
              <a:t>. Το κύμα Τ αντιπροσωπεύει την </a:t>
            </a:r>
            <a:r>
              <a:rPr lang="el-GR" sz="2000" dirty="0" err="1" smtClean="0"/>
              <a:t>επαναπόλωση</a:t>
            </a:r>
            <a:r>
              <a:rPr lang="el-GR" sz="2000" dirty="0" smtClean="0"/>
              <a:t> των κοιλιών.</a:t>
            </a:r>
            <a:endParaRPr lang="en-US" sz="2000" dirty="0" smtClean="0"/>
          </a:p>
          <a:p>
            <a:r>
              <a:rPr lang="el-GR" sz="2000" b="1" dirty="0" smtClean="0"/>
              <a:t>Το διάστημα QT</a:t>
            </a:r>
            <a:r>
              <a:rPr lang="el-GR" sz="2000" dirty="0" smtClean="0"/>
              <a:t>. Το διάστημα QT περιλαμβάνει το σύμπλεγμα QRS, το τμήμα ST και το κύμα Τ και αντιπροσωπεύει το χρόνο από την αρχή της </a:t>
            </a:r>
            <a:r>
              <a:rPr lang="el-GR" sz="2000" dirty="0" err="1" smtClean="0"/>
              <a:t>εκπόλωσης</a:t>
            </a:r>
            <a:r>
              <a:rPr lang="el-GR" sz="2000" dirty="0"/>
              <a:t> </a:t>
            </a:r>
            <a:r>
              <a:rPr lang="el-GR" sz="2000" dirty="0" smtClean="0"/>
              <a:t>των κοιλιών μέχρι την ολοκλήρωση της </a:t>
            </a:r>
            <a:r>
              <a:rPr lang="el-GR" sz="2000" dirty="0" err="1" smtClean="0"/>
              <a:t>επαναπόλωσής</a:t>
            </a:r>
            <a:r>
              <a:rPr lang="el-GR" sz="2000" dirty="0" smtClean="0"/>
              <a:t> τους. </a:t>
            </a:r>
          </a:p>
          <a:p>
            <a:r>
              <a:rPr lang="el-GR" sz="2000" b="1" dirty="0" smtClean="0"/>
              <a:t>Το τμήμα ST </a:t>
            </a:r>
            <a:r>
              <a:rPr lang="el-GR" sz="2000" dirty="0" smtClean="0"/>
              <a:t>αποτελεί το </a:t>
            </a:r>
            <a:r>
              <a:rPr lang="el-GR" sz="2000" dirty="0" err="1" smtClean="0"/>
              <a:t>ισοηλεκτρικό</a:t>
            </a:r>
            <a:r>
              <a:rPr lang="el-GR" sz="2000" dirty="0" smtClean="0"/>
              <a:t> τμήμα του διαστήματος QT που συσχετίζεται με το </a:t>
            </a:r>
            <a:r>
              <a:rPr lang="el-GR" sz="2000" dirty="0" err="1" smtClean="0"/>
              <a:t>plateau</a:t>
            </a:r>
            <a:r>
              <a:rPr lang="el-GR" sz="2000" dirty="0"/>
              <a:t> </a:t>
            </a:r>
            <a:r>
              <a:rPr lang="el-GR" sz="2000" dirty="0" smtClean="0"/>
              <a:t>του δυναμικού ενέργειας στα κύτταρα του κοιλιακού μυοκαρδίου.</a:t>
            </a:r>
          </a:p>
          <a:p>
            <a:endParaRPr lang="el-GR" sz="2000" dirty="0"/>
          </a:p>
        </p:txBody>
      </p:sp>
      <p:pic>
        <p:nvPicPr>
          <p:cNvPr id="4" name="Εικόνα 3"/>
          <p:cNvPicPr>
            <a:picLocks noChangeAspect="1"/>
          </p:cNvPicPr>
          <p:nvPr/>
        </p:nvPicPr>
        <p:blipFill>
          <a:blip r:embed="rId2"/>
          <a:stretch>
            <a:fillRect/>
          </a:stretch>
        </p:blipFill>
        <p:spPr>
          <a:xfrm>
            <a:off x="6600496" y="1203462"/>
            <a:ext cx="5162476" cy="4973501"/>
          </a:xfrm>
          <a:prstGeom prst="rect">
            <a:avLst/>
          </a:prstGeom>
        </p:spPr>
      </p:pic>
      <p:pic>
        <p:nvPicPr>
          <p:cNvPr id="5" name="Εικόνα 4"/>
          <p:cNvPicPr>
            <a:picLocks noChangeAspect="1"/>
          </p:cNvPicPr>
          <p:nvPr/>
        </p:nvPicPr>
        <p:blipFill>
          <a:blip r:embed="rId3"/>
          <a:stretch>
            <a:fillRect/>
          </a:stretch>
        </p:blipFill>
        <p:spPr>
          <a:xfrm>
            <a:off x="3574539" y="4595766"/>
            <a:ext cx="2826626" cy="1918068"/>
          </a:xfrm>
          <a:prstGeom prst="rect">
            <a:avLst/>
          </a:prstGeom>
        </p:spPr>
      </p:pic>
      <p:cxnSp>
        <p:nvCxnSpPr>
          <p:cNvPr id="6" name="Ευθύγραμμο βέλος σύνδεσης 5"/>
          <p:cNvCxnSpPr/>
          <p:nvPr/>
        </p:nvCxnSpPr>
        <p:spPr>
          <a:xfrm flipV="1">
            <a:off x="9193997" y="4950372"/>
            <a:ext cx="549093" cy="10512"/>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a:off x="8470060" y="5554800"/>
            <a:ext cx="2502740"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Κάτω βέλος 11"/>
          <p:cNvSpPr/>
          <p:nvPr/>
        </p:nvSpPr>
        <p:spPr>
          <a:xfrm>
            <a:off x="10310649" y="2427890"/>
            <a:ext cx="252248" cy="73572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517002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3497" y="196960"/>
            <a:ext cx="10515600" cy="759482"/>
          </a:xfrm>
        </p:spPr>
        <p:txBody>
          <a:bodyPr>
            <a:normAutofit/>
          </a:bodyPr>
          <a:lstStyle/>
          <a:p>
            <a:r>
              <a:rPr lang="el-GR" sz="2800" dirty="0" smtClean="0"/>
              <a:t>Διαταραχές του </a:t>
            </a:r>
            <a:r>
              <a:rPr lang="en-US" sz="2800" dirty="0" smtClean="0"/>
              <a:t>ST-</a:t>
            </a:r>
            <a:r>
              <a:rPr lang="en-US" sz="2800" dirty="0"/>
              <a:t>T</a:t>
            </a:r>
            <a:r>
              <a:rPr lang="en-US" sz="2800" dirty="0" smtClean="0"/>
              <a:t> </a:t>
            </a:r>
            <a:r>
              <a:rPr lang="el-GR" sz="2800" dirty="0" smtClean="0"/>
              <a:t>διαστήματος</a:t>
            </a:r>
            <a:endParaRPr lang="el-GR" sz="2800" dirty="0"/>
          </a:p>
        </p:txBody>
      </p:sp>
      <p:pic>
        <p:nvPicPr>
          <p:cNvPr id="5" name="Εικόνα 4"/>
          <p:cNvPicPr>
            <a:picLocks noChangeAspect="1"/>
          </p:cNvPicPr>
          <p:nvPr/>
        </p:nvPicPr>
        <p:blipFill>
          <a:blip r:embed="rId2"/>
          <a:stretch>
            <a:fillRect/>
          </a:stretch>
        </p:blipFill>
        <p:spPr>
          <a:xfrm>
            <a:off x="8084914" y="102367"/>
            <a:ext cx="3829216" cy="2687737"/>
          </a:xfrm>
          <a:prstGeom prst="rect">
            <a:avLst/>
          </a:prstGeom>
        </p:spPr>
      </p:pic>
      <p:pic>
        <p:nvPicPr>
          <p:cNvPr id="6" name="Εικόνα 5"/>
          <p:cNvPicPr>
            <a:picLocks noChangeAspect="1"/>
          </p:cNvPicPr>
          <p:nvPr/>
        </p:nvPicPr>
        <p:blipFill rotWithShape="1">
          <a:blip r:embed="rId3"/>
          <a:srcRect t="3585" b="1"/>
          <a:stretch/>
        </p:blipFill>
        <p:spPr>
          <a:xfrm>
            <a:off x="9265854" y="3409799"/>
            <a:ext cx="2347911" cy="1408844"/>
          </a:xfrm>
          <a:prstGeom prst="rect">
            <a:avLst/>
          </a:prstGeom>
        </p:spPr>
      </p:pic>
      <p:pic>
        <p:nvPicPr>
          <p:cNvPr id="7" name="Εικόνα 6"/>
          <p:cNvPicPr>
            <a:picLocks noChangeAspect="1"/>
          </p:cNvPicPr>
          <p:nvPr/>
        </p:nvPicPr>
        <p:blipFill>
          <a:blip r:embed="rId4"/>
          <a:stretch>
            <a:fillRect/>
          </a:stretch>
        </p:blipFill>
        <p:spPr>
          <a:xfrm>
            <a:off x="278114" y="851338"/>
            <a:ext cx="3323896" cy="2281229"/>
          </a:xfrm>
          <a:prstGeom prst="rect">
            <a:avLst/>
          </a:prstGeom>
        </p:spPr>
      </p:pic>
      <p:pic>
        <p:nvPicPr>
          <p:cNvPr id="9" name="Εικόνα 8"/>
          <p:cNvPicPr>
            <a:picLocks noChangeAspect="1"/>
          </p:cNvPicPr>
          <p:nvPr/>
        </p:nvPicPr>
        <p:blipFill>
          <a:blip r:embed="rId5"/>
          <a:stretch>
            <a:fillRect/>
          </a:stretch>
        </p:blipFill>
        <p:spPr>
          <a:xfrm>
            <a:off x="9686183" y="5243461"/>
            <a:ext cx="1712939" cy="1277968"/>
          </a:xfrm>
          <a:prstGeom prst="rect">
            <a:avLst/>
          </a:prstGeom>
        </p:spPr>
      </p:pic>
      <p:pic>
        <p:nvPicPr>
          <p:cNvPr id="11" name="Εικόνα 10"/>
          <p:cNvPicPr>
            <a:picLocks noChangeAspect="1"/>
          </p:cNvPicPr>
          <p:nvPr/>
        </p:nvPicPr>
        <p:blipFill>
          <a:blip r:embed="rId6"/>
          <a:stretch>
            <a:fillRect/>
          </a:stretch>
        </p:blipFill>
        <p:spPr>
          <a:xfrm>
            <a:off x="278114" y="3786945"/>
            <a:ext cx="3933825" cy="2095500"/>
          </a:xfrm>
          <a:prstGeom prst="rect">
            <a:avLst/>
          </a:prstGeom>
        </p:spPr>
      </p:pic>
      <p:pic>
        <p:nvPicPr>
          <p:cNvPr id="12" name="Εικόνα 11"/>
          <p:cNvPicPr>
            <a:picLocks noChangeAspect="1"/>
          </p:cNvPicPr>
          <p:nvPr/>
        </p:nvPicPr>
        <p:blipFill>
          <a:blip r:embed="rId7"/>
          <a:stretch>
            <a:fillRect/>
          </a:stretch>
        </p:blipFill>
        <p:spPr>
          <a:xfrm>
            <a:off x="4040899" y="910864"/>
            <a:ext cx="3752850" cy="2162175"/>
          </a:xfrm>
          <a:prstGeom prst="rect">
            <a:avLst/>
          </a:prstGeom>
        </p:spPr>
      </p:pic>
      <p:pic>
        <p:nvPicPr>
          <p:cNvPr id="13" name="Εικόνα 12"/>
          <p:cNvPicPr>
            <a:picLocks noChangeAspect="1"/>
          </p:cNvPicPr>
          <p:nvPr/>
        </p:nvPicPr>
        <p:blipFill rotWithShape="1">
          <a:blip r:embed="rId8"/>
          <a:srcRect b="6596"/>
          <a:stretch/>
        </p:blipFill>
        <p:spPr>
          <a:xfrm>
            <a:off x="4628822" y="3769286"/>
            <a:ext cx="3333750" cy="1832728"/>
          </a:xfrm>
          <a:prstGeom prst="rect">
            <a:avLst/>
          </a:prstGeom>
        </p:spPr>
      </p:pic>
      <p:sp>
        <p:nvSpPr>
          <p:cNvPr id="14" name="Ορθογώνιο 13"/>
          <p:cNvSpPr/>
          <p:nvPr/>
        </p:nvSpPr>
        <p:spPr>
          <a:xfrm>
            <a:off x="1291487" y="3073039"/>
            <a:ext cx="1297150" cy="369332"/>
          </a:xfrm>
          <a:prstGeom prst="rect">
            <a:avLst/>
          </a:prstGeom>
        </p:spPr>
        <p:txBody>
          <a:bodyPr wrap="none">
            <a:spAutoFit/>
          </a:bodyPr>
          <a:lstStyle/>
          <a:p>
            <a:r>
              <a:rPr lang="en-US" dirty="0" smtClean="0"/>
              <a:t>Normal </a:t>
            </a:r>
            <a:r>
              <a:rPr lang="el-GR" dirty="0" smtClean="0"/>
              <a:t>ΗΚΓ</a:t>
            </a:r>
            <a:endParaRPr lang="el-GR" dirty="0"/>
          </a:p>
        </p:txBody>
      </p:sp>
      <p:cxnSp>
        <p:nvCxnSpPr>
          <p:cNvPr id="17" name="Ευθύγραμμο βέλος σύνδεσης 16"/>
          <p:cNvCxnSpPr/>
          <p:nvPr/>
        </p:nvCxnSpPr>
        <p:spPr>
          <a:xfrm flipH="1">
            <a:off x="3443656" y="5458055"/>
            <a:ext cx="1" cy="28791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p:cNvCxnSpPr/>
          <p:nvPr/>
        </p:nvCxnSpPr>
        <p:spPr>
          <a:xfrm>
            <a:off x="3538250" y="4400769"/>
            <a:ext cx="0" cy="2102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Ευθύγραμμο βέλος σύνδεσης 20"/>
          <p:cNvCxnSpPr/>
          <p:nvPr/>
        </p:nvCxnSpPr>
        <p:spPr>
          <a:xfrm>
            <a:off x="3538250" y="3581759"/>
            <a:ext cx="2" cy="26471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p:nvPr/>
        </p:nvCxnSpPr>
        <p:spPr>
          <a:xfrm flipH="1">
            <a:off x="5579549" y="801233"/>
            <a:ext cx="445743" cy="3594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p:nvPr/>
        </p:nvCxnSpPr>
        <p:spPr>
          <a:xfrm flipH="1">
            <a:off x="6113968" y="1835010"/>
            <a:ext cx="445743" cy="3594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Ευθύγραμμο βέλος σύνδεσης 28"/>
          <p:cNvCxnSpPr/>
          <p:nvPr/>
        </p:nvCxnSpPr>
        <p:spPr>
          <a:xfrm flipH="1">
            <a:off x="6744839" y="3442371"/>
            <a:ext cx="445743" cy="3594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Ορθογώνιο 33"/>
          <p:cNvSpPr/>
          <p:nvPr/>
        </p:nvSpPr>
        <p:spPr>
          <a:xfrm>
            <a:off x="289458" y="6042353"/>
            <a:ext cx="3922481" cy="646331"/>
          </a:xfrm>
          <a:prstGeom prst="rect">
            <a:avLst/>
          </a:prstGeom>
        </p:spPr>
        <p:txBody>
          <a:bodyPr wrap="square">
            <a:spAutoFit/>
          </a:bodyPr>
          <a:lstStyle/>
          <a:p>
            <a:r>
              <a:rPr lang="el-GR" dirty="0" smtClean="0"/>
              <a:t>ΗΚΓ με ισχαιμικές αλλοιώσεις (</a:t>
            </a:r>
            <a:r>
              <a:rPr lang="en-US" dirty="0" smtClean="0"/>
              <a:t>NSTEMI</a:t>
            </a:r>
            <a:r>
              <a:rPr lang="el-GR" dirty="0" smtClean="0"/>
              <a:t>- </a:t>
            </a:r>
            <a:r>
              <a:rPr lang="el-GR" dirty="0" err="1" smtClean="0"/>
              <a:t>κατάσπαση</a:t>
            </a:r>
            <a:r>
              <a:rPr lang="el-GR" dirty="0" smtClean="0"/>
              <a:t> του </a:t>
            </a:r>
            <a:r>
              <a:rPr lang="en-US" dirty="0" smtClean="0"/>
              <a:t>ST-T)</a:t>
            </a:r>
            <a:endParaRPr lang="el-GR" dirty="0"/>
          </a:p>
        </p:txBody>
      </p:sp>
      <p:sp>
        <p:nvSpPr>
          <p:cNvPr id="35" name="Ορθογώνιο 34"/>
          <p:cNvSpPr/>
          <p:nvPr/>
        </p:nvSpPr>
        <p:spPr>
          <a:xfrm>
            <a:off x="4841534" y="3119788"/>
            <a:ext cx="2873059" cy="369332"/>
          </a:xfrm>
          <a:prstGeom prst="rect">
            <a:avLst/>
          </a:prstGeom>
        </p:spPr>
        <p:txBody>
          <a:bodyPr wrap="square">
            <a:spAutoFit/>
          </a:bodyPr>
          <a:lstStyle/>
          <a:p>
            <a:r>
              <a:rPr lang="el-GR" dirty="0"/>
              <a:t>ΗΚΓ με </a:t>
            </a:r>
            <a:r>
              <a:rPr lang="en-US" dirty="0" smtClean="0"/>
              <a:t>STEMI</a:t>
            </a:r>
            <a:r>
              <a:rPr lang="el-GR" dirty="0" smtClean="0"/>
              <a:t> (ανάσπαση)</a:t>
            </a:r>
            <a:endParaRPr lang="el-GR" dirty="0"/>
          </a:p>
        </p:txBody>
      </p:sp>
      <p:sp>
        <p:nvSpPr>
          <p:cNvPr id="36" name="Ορθογώνιο 35"/>
          <p:cNvSpPr/>
          <p:nvPr/>
        </p:nvSpPr>
        <p:spPr>
          <a:xfrm>
            <a:off x="4841534" y="5651930"/>
            <a:ext cx="3356535" cy="646331"/>
          </a:xfrm>
          <a:prstGeom prst="rect">
            <a:avLst/>
          </a:prstGeom>
        </p:spPr>
        <p:txBody>
          <a:bodyPr wrap="square">
            <a:spAutoFit/>
          </a:bodyPr>
          <a:lstStyle/>
          <a:p>
            <a:r>
              <a:rPr lang="el-GR" dirty="0"/>
              <a:t>ΗΚΓ με </a:t>
            </a:r>
            <a:r>
              <a:rPr lang="el-GR" dirty="0" err="1" smtClean="0"/>
              <a:t>υπεροξέα</a:t>
            </a:r>
            <a:r>
              <a:rPr lang="el-GR" dirty="0" smtClean="0"/>
              <a:t> Τ σε </a:t>
            </a:r>
            <a:r>
              <a:rPr lang="en-US" dirty="0" smtClean="0"/>
              <a:t>STEMI</a:t>
            </a:r>
            <a:r>
              <a:rPr lang="el-GR" dirty="0" smtClean="0"/>
              <a:t> πριν την ανάσπαση</a:t>
            </a:r>
            <a:endParaRPr lang="el-GR" dirty="0"/>
          </a:p>
        </p:txBody>
      </p:sp>
    </p:spTree>
    <p:extLst>
      <p:ext uri="{BB962C8B-B14F-4D97-AF65-F5344CB8AC3E}">
        <p14:creationId xmlns:p14="http://schemas.microsoft.com/office/powerpoint/2010/main" val="42019130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34660" y="337261"/>
            <a:ext cx="2714297" cy="622847"/>
          </a:xfrm>
        </p:spPr>
        <p:txBody>
          <a:bodyPr>
            <a:normAutofit/>
          </a:bodyPr>
          <a:lstStyle/>
          <a:p>
            <a:r>
              <a:rPr lang="el-GR" sz="3200" dirty="0" smtClean="0"/>
              <a:t>Αρρυθμίες</a:t>
            </a:r>
            <a:endParaRPr lang="el-GR" sz="3200" dirty="0"/>
          </a:p>
        </p:txBody>
      </p:sp>
      <p:pic>
        <p:nvPicPr>
          <p:cNvPr id="4" name="Εικόνα 3"/>
          <p:cNvPicPr>
            <a:picLocks noChangeAspect="1"/>
          </p:cNvPicPr>
          <p:nvPr/>
        </p:nvPicPr>
        <p:blipFill>
          <a:blip r:embed="rId2"/>
          <a:stretch>
            <a:fillRect/>
          </a:stretch>
        </p:blipFill>
        <p:spPr>
          <a:xfrm>
            <a:off x="136634" y="1087358"/>
            <a:ext cx="5312323" cy="2220279"/>
          </a:xfrm>
          <a:prstGeom prst="rect">
            <a:avLst/>
          </a:prstGeom>
        </p:spPr>
      </p:pic>
      <p:sp>
        <p:nvSpPr>
          <p:cNvPr id="5" name="Ορθογώνιο 4"/>
          <p:cNvSpPr/>
          <p:nvPr/>
        </p:nvSpPr>
        <p:spPr>
          <a:xfrm>
            <a:off x="349147" y="3307637"/>
            <a:ext cx="3779111" cy="369332"/>
          </a:xfrm>
          <a:prstGeom prst="rect">
            <a:avLst/>
          </a:prstGeom>
        </p:spPr>
        <p:txBody>
          <a:bodyPr wrap="none">
            <a:spAutoFit/>
          </a:bodyPr>
          <a:lstStyle/>
          <a:p>
            <a:r>
              <a:rPr lang="el-GR" dirty="0"/>
              <a:t>Κοιλιακή </a:t>
            </a:r>
            <a:r>
              <a:rPr lang="el-GR" dirty="0" err="1"/>
              <a:t>εκτακτοσυστολική</a:t>
            </a:r>
            <a:r>
              <a:rPr lang="el-GR" dirty="0"/>
              <a:t> αρρυθμία</a:t>
            </a:r>
          </a:p>
        </p:txBody>
      </p:sp>
      <p:pic>
        <p:nvPicPr>
          <p:cNvPr id="6" name="Εικόνα 5"/>
          <p:cNvPicPr>
            <a:picLocks noChangeAspect="1"/>
          </p:cNvPicPr>
          <p:nvPr/>
        </p:nvPicPr>
        <p:blipFill>
          <a:blip r:embed="rId3"/>
          <a:stretch>
            <a:fillRect/>
          </a:stretch>
        </p:blipFill>
        <p:spPr>
          <a:xfrm>
            <a:off x="212512" y="4952392"/>
            <a:ext cx="7096681" cy="1151047"/>
          </a:xfrm>
          <a:prstGeom prst="rect">
            <a:avLst/>
          </a:prstGeom>
        </p:spPr>
      </p:pic>
      <p:sp>
        <p:nvSpPr>
          <p:cNvPr id="7" name="Ορθογώνιο 6"/>
          <p:cNvSpPr/>
          <p:nvPr/>
        </p:nvSpPr>
        <p:spPr>
          <a:xfrm>
            <a:off x="1033777" y="6249767"/>
            <a:ext cx="3401765" cy="369332"/>
          </a:xfrm>
          <a:prstGeom prst="rect">
            <a:avLst/>
          </a:prstGeom>
        </p:spPr>
        <p:txBody>
          <a:bodyPr wrap="none">
            <a:spAutoFit/>
          </a:bodyPr>
          <a:lstStyle/>
          <a:p>
            <a:r>
              <a:rPr lang="el-GR" dirty="0" err="1" smtClean="0"/>
              <a:t>Παροξυσμική</a:t>
            </a:r>
            <a:r>
              <a:rPr lang="el-GR" dirty="0" smtClean="0"/>
              <a:t> κολπική ταχυκαρδία</a:t>
            </a:r>
            <a:endParaRPr lang="el-GR" dirty="0"/>
          </a:p>
        </p:txBody>
      </p:sp>
      <p:sp>
        <p:nvSpPr>
          <p:cNvPr id="9" name="Ορθογώνιο 8"/>
          <p:cNvSpPr/>
          <p:nvPr/>
        </p:nvSpPr>
        <p:spPr>
          <a:xfrm>
            <a:off x="7441059" y="3422878"/>
            <a:ext cx="4238981" cy="369332"/>
          </a:xfrm>
          <a:prstGeom prst="rect">
            <a:avLst/>
          </a:prstGeom>
        </p:spPr>
        <p:txBody>
          <a:bodyPr wrap="none">
            <a:spAutoFit/>
          </a:bodyPr>
          <a:lstStyle/>
          <a:p>
            <a:r>
              <a:rPr lang="el-GR" dirty="0" err="1"/>
              <a:t>Υ</a:t>
            </a:r>
            <a:r>
              <a:rPr lang="el-GR" dirty="0" err="1" smtClean="0"/>
              <a:t>περκοιλιακή</a:t>
            </a:r>
            <a:r>
              <a:rPr lang="el-GR" dirty="0" smtClean="0"/>
              <a:t> </a:t>
            </a:r>
            <a:r>
              <a:rPr lang="el-GR" dirty="0" err="1"/>
              <a:t>εκτακτοσυστολική</a:t>
            </a:r>
            <a:r>
              <a:rPr lang="el-GR" dirty="0"/>
              <a:t> αρρυθμία</a:t>
            </a:r>
          </a:p>
        </p:txBody>
      </p:sp>
      <p:pic>
        <p:nvPicPr>
          <p:cNvPr id="10" name="Εικόνα 9"/>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6307"/>
          <a:stretch/>
        </p:blipFill>
        <p:spPr>
          <a:xfrm>
            <a:off x="7109940" y="1804067"/>
            <a:ext cx="4591050" cy="1410038"/>
          </a:xfrm>
          <a:prstGeom prst="rect">
            <a:avLst/>
          </a:prstGeom>
        </p:spPr>
      </p:pic>
      <p:cxnSp>
        <p:nvCxnSpPr>
          <p:cNvPr id="12" name="Ευθύγραμμο βέλος σύνδεσης 11"/>
          <p:cNvCxnSpPr/>
          <p:nvPr/>
        </p:nvCxnSpPr>
        <p:spPr>
          <a:xfrm flipH="1">
            <a:off x="8961652" y="1386521"/>
            <a:ext cx="310171" cy="41754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p:nvPr/>
        </p:nvCxnSpPr>
        <p:spPr>
          <a:xfrm flipH="1">
            <a:off x="8019393" y="1387366"/>
            <a:ext cx="273269" cy="4167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404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579429-623C-DC92-1AD0-02D1A6F6D639}"/>
              </a:ext>
            </a:extLst>
          </p:cNvPr>
          <p:cNvSpPr txBox="1"/>
          <p:nvPr/>
        </p:nvSpPr>
        <p:spPr>
          <a:xfrm>
            <a:off x="461818" y="623746"/>
            <a:ext cx="7804727" cy="1754326"/>
          </a:xfrm>
          <a:prstGeom prst="rect">
            <a:avLst/>
          </a:prstGeom>
          <a:noFill/>
        </p:spPr>
        <p:txBody>
          <a:bodyPr wrap="square">
            <a:spAutoFit/>
          </a:bodyPr>
          <a:lstStyle/>
          <a:p>
            <a:r>
              <a:rPr lang="el-GR" b="1" dirty="0"/>
              <a:t> ΔΕΞΙΟΣ </a:t>
            </a:r>
            <a:r>
              <a:rPr lang="el-GR" b="1" dirty="0" smtClean="0"/>
              <a:t>ΚΟΛΠΟΣ</a:t>
            </a:r>
            <a:endParaRPr lang="el-GR" b="1" dirty="0"/>
          </a:p>
          <a:p>
            <a:r>
              <a:rPr lang="el-GR" dirty="0" smtClean="0"/>
              <a:t>Εκβάλλουν άνω </a:t>
            </a:r>
            <a:r>
              <a:rPr lang="el-GR" dirty="0"/>
              <a:t>κοίλη φλέβα </a:t>
            </a:r>
            <a:endParaRPr lang="el-GR" dirty="0" smtClean="0"/>
          </a:p>
          <a:p>
            <a:r>
              <a:rPr lang="el-GR" dirty="0" smtClean="0"/>
              <a:t>κάτω </a:t>
            </a:r>
            <a:r>
              <a:rPr lang="el-GR" dirty="0"/>
              <a:t>κοίλη φλέβα και </a:t>
            </a:r>
            <a:endParaRPr lang="el-GR" dirty="0" smtClean="0"/>
          </a:p>
          <a:p>
            <a:r>
              <a:rPr lang="el-GR" dirty="0" smtClean="0"/>
              <a:t>στεφανιαίος κόλπος (μεγαλύτερη φλέβα της καρδιάς) </a:t>
            </a:r>
            <a:endParaRPr lang="el-GR" dirty="0"/>
          </a:p>
          <a:p>
            <a:r>
              <a:rPr lang="el-GR" dirty="0" smtClean="0"/>
              <a:t>δεξιό </a:t>
            </a:r>
            <a:r>
              <a:rPr lang="el-GR" dirty="0"/>
              <a:t>κολποκοιλιακό στόμιο (</a:t>
            </a:r>
            <a:r>
              <a:rPr lang="el-GR" dirty="0" err="1"/>
              <a:t>τριγλώχινα</a:t>
            </a:r>
            <a:r>
              <a:rPr lang="el-GR" dirty="0"/>
              <a:t> βαλβίδα) </a:t>
            </a:r>
          </a:p>
          <a:p>
            <a:r>
              <a:rPr lang="el-GR" dirty="0" err="1" smtClean="0"/>
              <a:t>μεσοκολπικό</a:t>
            </a:r>
            <a:r>
              <a:rPr lang="el-GR" dirty="0" smtClean="0"/>
              <a:t> </a:t>
            </a:r>
            <a:r>
              <a:rPr lang="el-GR" dirty="0"/>
              <a:t>διάφραγμα</a:t>
            </a:r>
          </a:p>
        </p:txBody>
      </p:sp>
      <p:pic>
        <p:nvPicPr>
          <p:cNvPr id="6" name="Picture 5">
            <a:extLst>
              <a:ext uri="{FF2B5EF4-FFF2-40B4-BE49-F238E27FC236}">
                <a16:creationId xmlns:a16="http://schemas.microsoft.com/office/drawing/2014/main" id="{B110C9F1-04F5-65A2-8007-7A0F2E54C036}"/>
              </a:ext>
            </a:extLst>
          </p:cNvPr>
          <p:cNvPicPr>
            <a:picLocks noChangeAspect="1"/>
          </p:cNvPicPr>
          <p:nvPr/>
        </p:nvPicPr>
        <p:blipFill>
          <a:blip r:embed="rId2"/>
          <a:stretch>
            <a:fillRect/>
          </a:stretch>
        </p:blipFill>
        <p:spPr>
          <a:xfrm>
            <a:off x="7312435" y="484528"/>
            <a:ext cx="4125548" cy="4070784"/>
          </a:xfrm>
          <a:prstGeom prst="rect">
            <a:avLst/>
          </a:prstGeom>
        </p:spPr>
      </p:pic>
      <p:pic>
        <p:nvPicPr>
          <p:cNvPr id="7" name="Picture 6">
            <a:extLst>
              <a:ext uri="{FF2B5EF4-FFF2-40B4-BE49-F238E27FC236}">
                <a16:creationId xmlns:a16="http://schemas.microsoft.com/office/drawing/2014/main" id="{02075FB7-43EC-A15D-3FE9-3123A8B5244A}"/>
              </a:ext>
            </a:extLst>
          </p:cNvPr>
          <p:cNvPicPr>
            <a:picLocks noChangeAspect="1"/>
          </p:cNvPicPr>
          <p:nvPr/>
        </p:nvPicPr>
        <p:blipFill>
          <a:blip r:embed="rId3"/>
          <a:stretch>
            <a:fillRect/>
          </a:stretch>
        </p:blipFill>
        <p:spPr>
          <a:xfrm>
            <a:off x="3701718" y="3347181"/>
            <a:ext cx="3610717" cy="2694697"/>
          </a:xfrm>
          <a:prstGeom prst="rect">
            <a:avLst/>
          </a:prstGeom>
        </p:spPr>
      </p:pic>
      <p:pic>
        <p:nvPicPr>
          <p:cNvPr id="5" name="Picture 4">
            <a:extLst>
              <a:ext uri="{FF2B5EF4-FFF2-40B4-BE49-F238E27FC236}">
                <a16:creationId xmlns:a16="http://schemas.microsoft.com/office/drawing/2014/main" id="{D4A5D9FE-F9FD-2863-1D1E-6C23412F7D75}"/>
              </a:ext>
            </a:extLst>
          </p:cNvPr>
          <p:cNvPicPr>
            <a:picLocks noChangeAspect="1"/>
          </p:cNvPicPr>
          <p:nvPr/>
        </p:nvPicPr>
        <p:blipFill>
          <a:blip r:embed="rId4"/>
          <a:stretch>
            <a:fillRect/>
          </a:stretch>
        </p:blipFill>
        <p:spPr>
          <a:xfrm>
            <a:off x="348687" y="3323224"/>
            <a:ext cx="3080221" cy="2464177"/>
          </a:xfrm>
          <a:prstGeom prst="rect">
            <a:avLst/>
          </a:prstGeom>
        </p:spPr>
      </p:pic>
    </p:spTree>
    <p:extLst>
      <p:ext uri="{BB962C8B-B14F-4D97-AF65-F5344CB8AC3E}">
        <p14:creationId xmlns:p14="http://schemas.microsoft.com/office/powerpoint/2010/main" val="13364703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9268" y="0"/>
            <a:ext cx="6695090" cy="959178"/>
          </a:xfrm>
        </p:spPr>
        <p:txBody>
          <a:bodyPr>
            <a:normAutofit/>
          </a:bodyPr>
          <a:lstStyle/>
          <a:p>
            <a:r>
              <a:rPr lang="el-GR" sz="3200" dirty="0" smtClean="0"/>
              <a:t>Αρρυθμίες</a:t>
            </a:r>
            <a:r>
              <a:rPr lang="en-US" sz="3200" dirty="0" smtClean="0"/>
              <a:t> – </a:t>
            </a:r>
            <a:r>
              <a:rPr lang="el-GR" sz="3200" dirty="0" smtClean="0"/>
              <a:t>Κολπική μαρμαρυγή</a:t>
            </a:r>
            <a:endParaRPr lang="el-GR" sz="3200" dirty="0"/>
          </a:p>
        </p:txBody>
      </p:sp>
      <p:sp>
        <p:nvSpPr>
          <p:cNvPr id="4" name="Ορθογώνιο 3"/>
          <p:cNvSpPr/>
          <p:nvPr/>
        </p:nvSpPr>
        <p:spPr>
          <a:xfrm>
            <a:off x="8547143" y="2886983"/>
            <a:ext cx="2146870" cy="369332"/>
          </a:xfrm>
          <a:prstGeom prst="rect">
            <a:avLst/>
          </a:prstGeom>
        </p:spPr>
        <p:txBody>
          <a:bodyPr wrap="none">
            <a:spAutoFit/>
          </a:bodyPr>
          <a:lstStyle/>
          <a:p>
            <a:r>
              <a:rPr lang="el-GR" dirty="0"/>
              <a:t>Κολπική μαρμαρυγή </a:t>
            </a:r>
          </a:p>
        </p:txBody>
      </p:sp>
      <p:pic>
        <p:nvPicPr>
          <p:cNvPr id="6" name="Εικόνα 5"/>
          <p:cNvPicPr>
            <a:picLocks noChangeAspect="1"/>
          </p:cNvPicPr>
          <p:nvPr/>
        </p:nvPicPr>
        <p:blipFill>
          <a:blip r:embed="rId2"/>
          <a:stretch>
            <a:fillRect/>
          </a:stretch>
        </p:blipFill>
        <p:spPr>
          <a:xfrm>
            <a:off x="6788040" y="425842"/>
            <a:ext cx="5048250" cy="2276475"/>
          </a:xfrm>
          <a:prstGeom prst="rect">
            <a:avLst/>
          </a:prstGeom>
          <a:ln>
            <a:solidFill>
              <a:schemeClr val="accent2">
                <a:lumMod val="20000"/>
                <a:lumOff val="80000"/>
              </a:schemeClr>
            </a:solidFill>
          </a:ln>
        </p:spPr>
      </p:pic>
      <p:pic>
        <p:nvPicPr>
          <p:cNvPr id="7" name="Εικόνα 6"/>
          <p:cNvPicPr>
            <a:picLocks noChangeAspect="1"/>
          </p:cNvPicPr>
          <p:nvPr/>
        </p:nvPicPr>
        <p:blipFill>
          <a:blip r:embed="rId3"/>
          <a:stretch>
            <a:fillRect/>
          </a:stretch>
        </p:blipFill>
        <p:spPr>
          <a:xfrm>
            <a:off x="287392" y="3383975"/>
            <a:ext cx="4105932" cy="3072740"/>
          </a:xfrm>
          <a:prstGeom prst="rect">
            <a:avLst/>
          </a:prstGeom>
        </p:spPr>
      </p:pic>
      <p:pic>
        <p:nvPicPr>
          <p:cNvPr id="8" name="Εικόνα 7"/>
          <p:cNvPicPr>
            <a:picLocks noChangeAspect="1"/>
          </p:cNvPicPr>
          <p:nvPr/>
        </p:nvPicPr>
        <p:blipFill>
          <a:blip r:embed="rId4"/>
          <a:stretch>
            <a:fillRect/>
          </a:stretch>
        </p:blipFill>
        <p:spPr>
          <a:xfrm>
            <a:off x="6938962" y="3256315"/>
            <a:ext cx="5019675" cy="3200400"/>
          </a:xfrm>
          <a:prstGeom prst="rect">
            <a:avLst/>
          </a:prstGeom>
        </p:spPr>
      </p:pic>
      <p:pic>
        <p:nvPicPr>
          <p:cNvPr id="9" name="Εικόνα 8"/>
          <p:cNvPicPr>
            <a:picLocks noChangeAspect="1"/>
          </p:cNvPicPr>
          <p:nvPr/>
        </p:nvPicPr>
        <p:blipFill>
          <a:blip r:embed="rId5"/>
          <a:stretch>
            <a:fillRect/>
          </a:stretch>
        </p:blipFill>
        <p:spPr>
          <a:xfrm>
            <a:off x="374431" y="790420"/>
            <a:ext cx="3323896" cy="2281229"/>
          </a:xfrm>
          <a:prstGeom prst="rect">
            <a:avLst/>
          </a:prstGeom>
        </p:spPr>
      </p:pic>
      <p:sp>
        <p:nvSpPr>
          <p:cNvPr id="10" name="Στρογγυλεμένο ορθογώνιο 9"/>
          <p:cNvSpPr/>
          <p:nvPr/>
        </p:nvSpPr>
        <p:spPr>
          <a:xfrm>
            <a:off x="6947338" y="6011917"/>
            <a:ext cx="346841" cy="2942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βάλ 10"/>
          <p:cNvSpPr/>
          <p:nvPr/>
        </p:nvSpPr>
        <p:spPr>
          <a:xfrm>
            <a:off x="6859641" y="2401260"/>
            <a:ext cx="329435" cy="301057"/>
          </a:xfrm>
          <a:prstGeom prst="ellipse">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p:cNvSpPr/>
          <p:nvPr/>
        </p:nvSpPr>
        <p:spPr>
          <a:xfrm>
            <a:off x="6798539" y="2401260"/>
            <a:ext cx="284052" cy="246221"/>
          </a:xfrm>
          <a:prstGeom prst="rect">
            <a:avLst/>
          </a:prstGeom>
        </p:spPr>
        <p:txBody>
          <a:bodyPr wrap="none">
            <a:spAutoFit/>
          </a:bodyPr>
          <a:lstStyle/>
          <a:p>
            <a:r>
              <a:rPr lang="el-GR" sz="1000" b="1" dirty="0" smtClean="0"/>
              <a:t>ΙΙ</a:t>
            </a:r>
            <a:r>
              <a:rPr lang="el-GR" sz="1000" dirty="0" smtClean="0"/>
              <a:t>Ι</a:t>
            </a:r>
            <a:endParaRPr lang="el-GR" sz="1000" dirty="0"/>
          </a:p>
        </p:txBody>
      </p:sp>
      <p:pic>
        <p:nvPicPr>
          <p:cNvPr id="13" name="Εικόνα 12"/>
          <p:cNvPicPr>
            <a:picLocks noChangeAspect="1"/>
          </p:cNvPicPr>
          <p:nvPr/>
        </p:nvPicPr>
        <p:blipFill>
          <a:blip r:embed="rId6"/>
          <a:stretch>
            <a:fillRect/>
          </a:stretch>
        </p:blipFill>
        <p:spPr>
          <a:xfrm>
            <a:off x="4329210" y="1425685"/>
            <a:ext cx="2423029" cy="1645964"/>
          </a:xfrm>
          <a:prstGeom prst="rect">
            <a:avLst/>
          </a:prstGeom>
        </p:spPr>
      </p:pic>
    </p:spTree>
    <p:extLst>
      <p:ext uri="{BB962C8B-B14F-4D97-AF65-F5344CB8AC3E}">
        <p14:creationId xmlns:p14="http://schemas.microsoft.com/office/powerpoint/2010/main" val="37887163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814" y="1357314"/>
            <a:ext cx="3722687" cy="1963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39" name="Text Box 5"/>
          <p:cNvSpPr txBox="1">
            <a:spLocks noChangeArrowheads="1"/>
          </p:cNvSpPr>
          <p:nvPr/>
        </p:nvSpPr>
        <p:spPr bwMode="auto">
          <a:xfrm>
            <a:off x="3952875" y="428626"/>
            <a:ext cx="4319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800">
                <a:latin typeface="Calibri" panose="020F0502020204030204" pitchFamily="34" charset="0"/>
              </a:rPr>
              <a:t>Κολπική Μαρμαρυγή</a:t>
            </a:r>
          </a:p>
        </p:txBody>
      </p:sp>
      <p:sp>
        <p:nvSpPr>
          <p:cNvPr id="39940" name="Text Box 6"/>
          <p:cNvSpPr txBox="1">
            <a:spLocks noChangeArrowheads="1"/>
          </p:cNvSpPr>
          <p:nvPr/>
        </p:nvSpPr>
        <p:spPr bwMode="auto">
          <a:xfrm>
            <a:off x="2135189" y="3716339"/>
            <a:ext cx="81375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000">
                <a:latin typeface="Calibri" panose="020F0502020204030204" pitchFamily="34" charset="0"/>
              </a:rPr>
              <a:t>Πολλαπλά μικροκύματα επανεισόδου στους κόλπους</a:t>
            </a:r>
          </a:p>
          <a:p>
            <a:pPr eaLnBrk="1" hangingPunct="1">
              <a:spcBef>
                <a:spcPct val="50000"/>
              </a:spcBef>
              <a:buFontTx/>
              <a:buNone/>
            </a:pPr>
            <a:r>
              <a:rPr lang="el-GR" altLang="el-GR" sz="2000">
                <a:latin typeface="Calibri" panose="020F0502020204030204" pitchFamily="34" charset="0"/>
              </a:rPr>
              <a:t>Έκτοπη ηλεκτρική δραστηριότητα κέντρων στις πνευμονικές φλέβες</a:t>
            </a:r>
          </a:p>
          <a:p>
            <a:pPr eaLnBrk="1" hangingPunct="1">
              <a:spcBef>
                <a:spcPct val="50000"/>
              </a:spcBef>
              <a:buFontTx/>
              <a:buNone/>
            </a:pPr>
            <a:r>
              <a:rPr lang="el-GR" altLang="el-GR" sz="2000">
                <a:latin typeface="Calibri" panose="020F0502020204030204" pitchFamily="34" charset="0"/>
              </a:rPr>
              <a:t>Αίτια : Ιδιοπαθής (</a:t>
            </a:r>
            <a:r>
              <a:rPr lang="en-US" altLang="el-GR" sz="2000">
                <a:latin typeface="Calibri" panose="020F0502020204030204" pitchFamily="34" charset="0"/>
              </a:rPr>
              <a:t>lone),</a:t>
            </a:r>
            <a:r>
              <a:rPr lang="el-GR" altLang="el-GR" sz="2000">
                <a:latin typeface="Calibri" panose="020F0502020204030204" pitchFamily="34" charset="0"/>
              </a:rPr>
              <a:t> απουσία προσδιορίσιμης οργανικής καρδιακής νόσου),  στεφ νόσος,  υπέρταση,  βαλβιδ/θειες (Στεν Μιτρ), υπερθυρ/σμός</a:t>
            </a:r>
          </a:p>
          <a:p>
            <a:pPr eaLnBrk="1" hangingPunct="1">
              <a:spcBef>
                <a:spcPct val="50000"/>
              </a:spcBef>
            </a:pPr>
            <a:r>
              <a:rPr lang="el-GR" altLang="el-GR" sz="2000">
                <a:latin typeface="Calibri" panose="020F0502020204030204" pitchFamily="34" charset="0"/>
              </a:rPr>
              <a:t> έλλειψη οργανωμένης κολπικής δραστηριότητας</a:t>
            </a:r>
          </a:p>
          <a:p>
            <a:pPr eaLnBrk="1" hangingPunct="1">
              <a:spcBef>
                <a:spcPct val="50000"/>
              </a:spcBef>
            </a:pPr>
            <a:r>
              <a:rPr lang="el-GR" altLang="el-GR" sz="2000">
                <a:latin typeface="Calibri" panose="020F0502020204030204" pitchFamily="34" charset="0"/>
              </a:rPr>
              <a:t> ακανόνιστος κυματισμός μαρμαρυγικών κυμάτων</a:t>
            </a:r>
          </a:p>
        </p:txBody>
      </p:sp>
      <p:pic>
        <p:nvPicPr>
          <p:cNvPr id="399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26" y="549275"/>
            <a:ext cx="248602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7471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2205038"/>
            <a:ext cx="3971925" cy="142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3" name="Text Box 5"/>
          <p:cNvSpPr txBox="1">
            <a:spLocks noChangeArrowheads="1"/>
          </p:cNvSpPr>
          <p:nvPr/>
        </p:nvSpPr>
        <p:spPr bwMode="auto">
          <a:xfrm>
            <a:off x="3359151" y="620713"/>
            <a:ext cx="64817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400">
                <a:latin typeface="Calibri" panose="020F0502020204030204" pitchFamily="34" charset="0"/>
              </a:rPr>
              <a:t>Ηλεκτροκαρδιογράφημα</a:t>
            </a:r>
            <a:r>
              <a:rPr lang="en-US" altLang="el-GR" sz="2400">
                <a:latin typeface="Calibri" panose="020F0502020204030204" pitchFamily="34" charset="0"/>
              </a:rPr>
              <a:t> </a:t>
            </a:r>
            <a:r>
              <a:rPr lang="el-GR" altLang="el-GR" sz="2400">
                <a:latin typeface="Calibri" panose="020F0502020204030204" pitchFamily="34" charset="0"/>
              </a:rPr>
              <a:t>κολπικής μαρμαρυγής</a:t>
            </a:r>
          </a:p>
          <a:p>
            <a:pPr eaLnBrk="1" hangingPunct="1">
              <a:lnSpc>
                <a:spcPct val="50000"/>
              </a:lnSpc>
              <a:spcBef>
                <a:spcPct val="35000"/>
              </a:spcBef>
              <a:buFontTx/>
              <a:buNone/>
            </a:pPr>
            <a:endParaRPr lang="el-GR" altLang="el-GR" sz="2400">
              <a:latin typeface="Calibri" panose="020F0502020204030204" pitchFamily="34" charset="0"/>
            </a:endParaRPr>
          </a:p>
          <a:p>
            <a:pPr eaLnBrk="1" hangingPunct="1">
              <a:spcBef>
                <a:spcPct val="50000"/>
              </a:spcBef>
              <a:buClr>
                <a:srgbClr val="996633"/>
              </a:buClr>
              <a:buFontTx/>
              <a:buNone/>
            </a:pPr>
            <a:r>
              <a:rPr lang="en-US" altLang="el-GR" sz="1800"/>
              <a:t> </a:t>
            </a:r>
            <a:endParaRPr lang="en-US" altLang="el-GR" sz="2000">
              <a:latin typeface="Calibri" panose="020F0502020204030204" pitchFamily="34" charset="0"/>
            </a:endParaRPr>
          </a:p>
        </p:txBody>
      </p:sp>
      <p:sp>
        <p:nvSpPr>
          <p:cNvPr id="40964" name="Line 4"/>
          <p:cNvSpPr>
            <a:spLocks noChangeShapeType="1"/>
          </p:cNvSpPr>
          <p:nvPr/>
        </p:nvSpPr>
        <p:spPr bwMode="auto">
          <a:xfrm>
            <a:off x="2424114" y="1125538"/>
            <a:ext cx="7272337" cy="0"/>
          </a:xfrm>
          <a:prstGeom prst="line">
            <a:avLst/>
          </a:prstGeom>
          <a:noFill/>
          <a:ln w="9525">
            <a:solidFill>
              <a:srgbClr val="6699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40965" name="Line 5"/>
          <p:cNvSpPr>
            <a:spLocks noChangeShapeType="1"/>
          </p:cNvSpPr>
          <p:nvPr/>
        </p:nvSpPr>
        <p:spPr bwMode="auto">
          <a:xfrm>
            <a:off x="2424114" y="3357563"/>
            <a:ext cx="649287" cy="0"/>
          </a:xfrm>
          <a:prstGeom prst="line">
            <a:avLst/>
          </a:prstGeom>
          <a:noFill/>
          <a:ln w="28575">
            <a:solidFill>
              <a:srgbClr val="CC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0966" name="Line 6"/>
          <p:cNvSpPr>
            <a:spLocks noChangeShapeType="1"/>
          </p:cNvSpPr>
          <p:nvPr/>
        </p:nvSpPr>
        <p:spPr bwMode="auto">
          <a:xfrm>
            <a:off x="4800600" y="3357563"/>
            <a:ext cx="431800" cy="0"/>
          </a:xfrm>
          <a:prstGeom prst="line">
            <a:avLst/>
          </a:prstGeom>
          <a:noFill/>
          <a:ln w="28575">
            <a:solidFill>
              <a:srgbClr val="CC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0967" name="Rectangle 7"/>
          <p:cNvSpPr>
            <a:spLocks noChangeArrowheads="1"/>
          </p:cNvSpPr>
          <p:nvPr/>
        </p:nvSpPr>
        <p:spPr bwMode="auto">
          <a:xfrm>
            <a:off x="2855913" y="1268414"/>
            <a:ext cx="6985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l-GR" altLang="el-GR" sz="1800"/>
              <a:t>  Απουσία κυμάτων </a:t>
            </a:r>
            <a:r>
              <a:rPr lang="en-US" altLang="el-GR" sz="1800"/>
              <a:t>P</a:t>
            </a:r>
          </a:p>
          <a:p>
            <a:pPr eaLnBrk="1" hangingPunct="1">
              <a:spcBef>
                <a:spcPct val="0"/>
              </a:spcBef>
            </a:pPr>
            <a:r>
              <a:rPr lang="el-GR" altLang="el-GR" sz="1800"/>
              <a:t> </a:t>
            </a:r>
            <a:r>
              <a:rPr lang="en-US" altLang="el-GR" sz="1800"/>
              <a:t> </a:t>
            </a:r>
            <a:r>
              <a:rPr lang="el-GR" altLang="el-GR" sz="1800"/>
              <a:t>Μικρά ακανόνιστα μαρμαρυγικά επάρματα 300-600/λεπτό</a:t>
            </a:r>
          </a:p>
          <a:p>
            <a:pPr eaLnBrk="1" hangingPunct="1">
              <a:spcBef>
                <a:spcPct val="0"/>
              </a:spcBef>
            </a:pPr>
            <a:r>
              <a:rPr lang="en-US" altLang="el-GR" sz="1800"/>
              <a:t> </a:t>
            </a:r>
            <a:r>
              <a:rPr lang="el-GR" altLang="el-GR" sz="1800"/>
              <a:t> Πλήρης αρρυθμία των </a:t>
            </a:r>
            <a:r>
              <a:rPr lang="en-US" altLang="el-GR" sz="1800"/>
              <a:t>QRS </a:t>
            </a:r>
            <a:r>
              <a:rPr lang="el-GR" altLang="el-GR" sz="1800"/>
              <a:t>συμπλεγμάτων</a:t>
            </a:r>
            <a:endParaRPr lang="en-US" altLang="el-GR" sz="1800"/>
          </a:p>
        </p:txBody>
      </p:sp>
      <p:pic>
        <p:nvPicPr>
          <p:cNvPr id="409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3716338"/>
            <a:ext cx="6037262"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Line 9"/>
          <p:cNvSpPr>
            <a:spLocks noChangeShapeType="1"/>
          </p:cNvSpPr>
          <p:nvPr/>
        </p:nvSpPr>
        <p:spPr bwMode="auto">
          <a:xfrm>
            <a:off x="5303839" y="6237288"/>
            <a:ext cx="649287" cy="0"/>
          </a:xfrm>
          <a:prstGeom prst="line">
            <a:avLst/>
          </a:prstGeom>
          <a:noFill/>
          <a:ln w="28575">
            <a:solidFill>
              <a:srgbClr val="CC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0970" name="Line 10"/>
          <p:cNvSpPr>
            <a:spLocks noChangeShapeType="1"/>
          </p:cNvSpPr>
          <p:nvPr/>
        </p:nvSpPr>
        <p:spPr bwMode="auto">
          <a:xfrm>
            <a:off x="7751764" y="6237288"/>
            <a:ext cx="358775" cy="0"/>
          </a:xfrm>
          <a:prstGeom prst="line">
            <a:avLst/>
          </a:prstGeom>
          <a:noFill/>
          <a:ln w="28575">
            <a:solidFill>
              <a:srgbClr val="CC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l-GR"/>
          </a:p>
        </p:txBody>
      </p:sp>
    </p:spTree>
    <p:extLst>
      <p:ext uri="{BB962C8B-B14F-4D97-AF65-F5344CB8AC3E}">
        <p14:creationId xmlns:p14="http://schemas.microsoft.com/office/powerpoint/2010/main" val="31920387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3738563" y="642938"/>
            <a:ext cx="4608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800">
                <a:latin typeface="Calibri" panose="020F0502020204030204" pitchFamily="34" charset="0"/>
              </a:rPr>
              <a:t>Κολπική Μαρμαρυγή</a:t>
            </a:r>
          </a:p>
        </p:txBody>
      </p:sp>
      <p:sp>
        <p:nvSpPr>
          <p:cNvPr id="41987" name="Text Box 5"/>
          <p:cNvSpPr txBox="1">
            <a:spLocks noChangeArrowheads="1"/>
          </p:cNvSpPr>
          <p:nvPr/>
        </p:nvSpPr>
        <p:spPr bwMode="auto">
          <a:xfrm>
            <a:off x="2667000" y="1500188"/>
            <a:ext cx="6769100" cy="1562100"/>
          </a:xfrm>
          <a:prstGeom prst="rect">
            <a:avLst/>
          </a:prstGeom>
          <a:solidFill>
            <a:schemeClr val="accent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rgbClr val="996633"/>
              </a:buClr>
              <a:buSzPct val="150000"/>
            </a:pPr>
            <a:r>
              <a:rPr lang="el-GR" altLang="el-GR" sz="2400">
                <a:latin typeface="Calibri" panose="020F0502020204030204" pitchFamily="34" charset="0"/>
              </a:rPr>
              <a:t>Παροξυσμική (</a:t>
            </a:r>
            <a:r>
              <a:rPr lang="el-GR" altLang="el-GR" sz="2400">
                <a:latin typeface="Calibri" panose="020F0502020204030204" pitchFamily="34" charset="0"/>
                <a:sym typeface="Symbol" panose="05050102010706020507" pitchFamily="18" charset="2"/>
              </a:rPr>
              <a:t> </a:t>
            </a:r>
            <a:r>
              <a:rPr lang="en-US" altLang="el-GR" sz="2400">
                <a:latin typeface="Calibri" panose="020F0502020204030204" pitchFamily="34" charset="0"/>
                <a:sym typeface="Symbol" panose="05050102010706020507" pitchFamily="18" charset="2"/>
              </a:rPr>
              <a:t>7 D</a:t>
            </a:r>
            <a:r>
              <a:rPr lang="el-GR" altLang="el-GR" sz="2400">
                <a:latin typeface="Calibri" panose="020F0502020204030204" pitchFamily="34" charset="0"/>
                <a:sym typeface="Symbol" panose="05050102010706020507" pitchFamily="18" charset="2"/>
              </a:rPr>
              <a:t>) - α</a:t>
            </a:r>
            <a:r>
              <a:rPr lang="el-GR" altLang="el-GR" sz="2400">
                <a:latin typeface="Calibri" panose="020F0502020204030204" pitchFamily="34" charset="0"/>
              </a:rPr>
              <a:t>υτοανατασσόμενη</a:t>
            </a:r>
            <a:endParaRPr lang="el-GR" altLang="el-GR" sz="2400">
              <a:latin typeface="Calibri" panose="020F0502020204030204" pitchFamily="34" charset="0"/>
              <a:sym typeface="Symbol" panose="05050102010706020507" pitchFamily="18" charset="2"/>
            </a:endParaRPr>
          </a:p>
          <a:p>
            <a:pPr eaLnBrk="1" hangingPunct="1">
              <a:spcBef>
                <a:spcPct val="50000"/>
              </a:spcBef>
              <a:buClr>
                <a:srgbClr val="996633"/>
              </a:buClr>
              <a:buFontTx/>
              <a:buChar char="o"/>
            </a:pPr>
            <a:r>
              <a:rPr lang="el-GR" altLang="el-GR" sz="2400">
                <a:latin typeface="Calibri" panose="020F0502020204030204" pitchFamily="34" charset="0"/>
                <a:sym typeface="Symbol" panose="05050102010706020507" pitchFamily="18" charset="2"/>
              </a:rPr>
              <a:t> Εμμένουσα (</a:t>
            </a:r>
            <a:r>
              <a:rPr lang="en-US" altLang="el-GR" sz="2400">
                <a:latin typeface="Calibri" panose="020F0502020204030204" pitchFamily="34" charset="0"/>
                <a:sym typeface="Symbol" panose="05050102010706020507" pitchFamily="18" charset="2"/>
              </a:rPr>
              <a:t>&lt;</a:t>
            </a:r>
            <a:r>
              <a:rPr lang="el-GR" altLang="el-GR" sz="2400">
                <a:latin typeface="Calibri" panose="020F0502020204030204" pitchFamily="34" charset="0"/>
                <a:sym typeface="Symbol" panose="05050102010706020507" pitchFamily="18" charset="2"/>
              </a:rPr>
              <a:t> </a:t>
            </a:r>
            <a:r>
              <a:rPr lang="en-US" altLang="el-GR" sz="2400">
                <a:latin typeface="Calibri" panose="020F0502020204030204" pitchFamily="34" charset="0"/>
                <a:sym typeface="Symbol" panose="05050102010706020507" pitchFamily="18" charset="2"/>
              </a:rPr>
              <a:t>1</a:t>
            </a:r>
            <a:r>
              <a:rPr lang="el-GR" altLang="el-GR" sz="2400">
                <a:latin typeface="Calibri" panose="020F0502020204030204" pitchFamily="34" charset="0"/>
                <a:sym typeface="Symbol" panose="05050102010706020507" pitchFamily="18" charset="2"/>
              </a:rPr>
              <a:t> </a:t>
            </a:r>
            <a:r>
              <a:rPr lang="en-US" altLang="el-GR" sz="2400">
                <a:latin typeface="Calibri" panose="020F0502020204030204" pitchFamily="34" charset="0"/>
                <a:sym typeface="Symbol" panose="05050102010706020507" pitchFamily="18" charset="2"/>
              </a:rPr>
              <a:t>Y)</a:t>
            </a:r>
            <a:r>
              <a:rPr lang="el-GR" altLang="el-GR" sz="2400">
                <a:latin typeface="Calibri" panose="020F0502020204030204" pitchFamily="34" charset="0"/>
                <a:sym typeface="Symbol" panose="05050102010706020507" pitchFamily="18" charset="2"/>
              </a:rPr>
              <a:t> –&gt; ανάταξη </a:t>
            </a:r>
          </a:p>
          <a:p>
            <a:pPr eaLnBrk="1" hangingPunct="1">
              <a:spcBef>
                <a:spcPct val="50000"/>
              </a:spcBef>
              <a:buClr>
                <a:srgbClr val="996633"/>
              </a:buClr>
              <a:buFontTx/>
              <a:buChar char="o"/>
            </a:pPr>
            <a:r>
              <a:rPr lang="el-GR" altLang="el-GR" sz="2400">
                <a:latin typeface="Calibri" panose="020F0502020204030204" pitchFamily="34" charset="0"/>
                <a:sym typeface="Symbol" panose="05050102010706020507" pitchFamily="18" charset="2"/>
              </a:rPr>
              <a:t> Μόνιμη – μη ανατάξιμη </a:t>
            </a:r>
          </a:p>
        </p:txBody>
      </p:sp>
      <p:sp>
        <p:nvSpPr>
          <p:cNvPr id="41988" name="Rectangle 4"/>
          <p:cNvSpPr>
            <a:spLocks noChangeArrowheads="1"/>
          </p:cNvSpPr>
          <p:nvPr/>
        </p:nvSpPr>
        <p:spPr bwMode="auto">
          <a:xfrm>
            <a:off x="2166938" y="3571875"/>
            <a:ext cx="65722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1800" u="sng"/>
              <a:t>Παροξυσμική και εμμένουσα</a:t>
            </a:r>
            <a:r>
              <a:rPr lang="el-GR" altLang="el-GR" sz="1800"/>
              <a:t> : φαρμακευτική ή ηλεκτρική ανάταξη</a:t>
            </a:r>
          </a:p>
          <a:p>
            <a:pPr eaLnBrk="1" hangingPunct="1">
              <a:spcBef>
                <a:spcPct val="0"/>
              </a:spcBef>
              <a:buFontTx/>
              <a:buNone/>
            </a:pPr>
            <a:endParaRPr lang="el-GR" altLang="el-GR" sz="1800"/>
          </a:p>
          <a:p>
            <a:pPr eaLnBrk="1" hangingPunct="1">
              <a:spcBef>
                <a:spcPct val="0"/>
              </a:spcBef>
              <a:buFontTx/>
              <a:buNone/>
            </a:pPr>
            <a:r>
              <a:rPr lang="el-GR" altLang="el-GR" sz="1800" u="sng"/>
              <a:t>Μόνιμη</a:t>
            </a:r>
            <a:r>
              <a:rPr lang="el-GR" altLang="el-GR" sz="1800"/>
              <a:t> : Ρύθμιση καρδιακής συχνότητας φαρμακευτικά</a:t>
            </a:r>
          </a:p>
          <a:p>
            <a:pPr eaLnBrk="1" hangingPunct="1">
              <a:spcBef>
                <a:spcPct val="0"/>
              </a:spcBef>
              <a:buFontTx/>
              <a:buNone/>
            </a:pPr>
            <a:r>
              <a:rPr lang="el-GR" altLang="el-GR" sz="1800"/>
              <a:t> </a:t>
            </a:r>
          </a:p>
          <a:p>
            <a:pPr eaLnBrk="1" hangingPunct="1">
              <a:spcBef>
                <a:spcPct val="0"/>
              </a:spcBef>
              <a:buFontTx/>
              <a:buNone/>
            </a:pPr>
            <a:r>
              <a:rPr lang="el-GR" altLang="el-GR" sz="1800"/>
              <a:t>Επί ταχυαρρυθμίας -&gt; κατάλυση κόμβου αφού εμφυτευθεί μόνιμος βηματοδότης</a:t>
            </a:r>
            <a:endParaRPr lang="en-US" altLang="el-GR" sz="1800"/>
          </a:p>
        </p:txBody>
      </p:sp>
      <p:pic>
        <p:nvPicPr>
          <p:cNvPr id="4198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20" t="2756" r="1923" b="2756"/>
          <a:stretch>
            <a:fillRect/>
          </a:stretch>
        </p:blipFill>
        <p:spPr bwMode="auto">
          <a:xfrm>
            <a:off x="8524876" y="4071939"/>
            <a:ext cx="185737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1126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4224339" y="692151"/>
            <a:ext cx="43195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800">
                <a:latin typeface="Calibri" panose="020F0502020204030204" pitchFamily="34" charset="0"/>
              </a:rPr>
              <a:t>Κολπική Μαρμαρυγή</a:t>
            </a:r>
          </a:p>
        </p:txBody>
      </p:sp>
      <p:sp>
        <p:nvSpPr>
          <p:cNvPr id="43011" name="Text Box 5"/>
          <p:cNvSpPr txBox="1">
            <a:spLocks noChangeArrowheads="1"/>
          </p:cNvSpPr>
          <p:nvPr/>
        </p:nvSpPr>
        <p:spPr bwMode="auto">
          <a:xfrm>
            <a:off x="2208214" y="1773239"/>
            <a:ext cx="8135937" cy="3438525"/>
          </a:xfrm>
          <a:prstGeom prst="rect">
            <a:avLst/>
          </a:prstGeom>
          <a:solidFill>
            <a:schemeClr val="accent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800">
                <a:latin typeface="Calibri" panose="020F0502020204030204" pitchFamily="34" charset="0"/>
              </a:rPr>
              <a:t>Κλινική εικόνα</a:t>
            </a:r>
          </a:p>
          <a:p>
            <a:pPr eaLnBrk="1" hangingPunct="1">
              <a:lnSpc>
                <a:spcPct val="30000"/>
              </a:lnSpc>
              <a:spcBef>
                <a:spcPct val="10000"/>
              </a:spcBef>
              <a:buFontTx/>
              <a:buNone/>
            </a:pPr>
            <a:endParaRPr lang="el-GR" altLang="el-GR" sz="2800">
              <a:latin typeface="Calibri" panose="020F0502020204030204" pitchFamily="34" charset="0"/>
            </a:endParaRPr>
          </a:p>
          <a:p>
            <a:pPr eaLnBrk="1" hangingPunct="1">
              <a:spcBef>
                <a:spcPct val="50000"/>
              </a:spcBef>
              <a:buFontTx/>
              <a:buNone/>
            </a:pPr>
            <a:r>
              <a:rPr lang="el-GR" altLang="el-GR" sz="2400">
                <a:latin typeface="Calibri" panose="020F0502020204030204" pitchFamily="34" charset="0"/>
              </a:rPr>
              <a:t>Απώλεια κολπικής συστολής</a:t>
            </a:r>
          </a:p>
          <a:p>
            <a:pPr eaLnBrk="1" hangingPunct="1">
              <a:spcBef>
                <a:spcPct val="50000"/>
              </a:spcBef>
              <a:buFontTx/>
              <a:buNone/>
            </a:pPr>
            <a:r>
              <a:rPr lang="el-GR" altLang="el-GR" sz="2400">
                <a:latin typeface="Calibri" panose="020F0502020204030204" pitchFamily="34" charset="0"/>
              </a:rPr>
              <a:t>Στάση αίματος στους κόλπους</a:t>
            </a:r>
          </a:p>
          <a:p>
            <a:pPr eaLnBrk="1" hangingPunct="1">
              <a:spcBef>
                <a:spcPct val="50000"/>
              </a:spcBef>
              <a:buFontTx/>
              <a:buNone/>
            </a:pPr>
            <a:r>
              <a:rPr lang="el-GR" altLang="el-GR" sz="2400">
                <a:latin typeface="Calibri" panose="020F0502020204030204" pitchFamily="34" charset="0"/>
              </a:rPr>
              <a:t>Ταχυαρρυθμία:  οδηγεί σε μυοκαρδιοπάθεια</a:t>
            </a:r>
          </a:p>
          <a:p>
            <a:pPr eaLnBrk="1" hangingPunct="1">
              <a:spcBef>
                <a:spcPct val="50000"/>
              </a:spcBef>
              <a:buFontTx/>
              <a:buNone/>
            </a:pPr>
            <a:r>
              <a:rPr lang="el-GR" altLang="el-GR" sz="2400">
                <a:latin typeface="Calibri" panose="020F0502020204030204" pitchFamily="34" charset="0"/>
              </a:rPr>
              <a:t>Ταχυαρρυθμία: κλινική εικόνα οξείας καρδιακής ανεπάρκειας</a:t>
            </a:r>
            <a:endParaRPr lang="en-US" altLang="el-GR" sz="2400">
              <a:latin typeface="Calibri" panose="020F0502020204030204" pitchFamily="34" charset="0"/>
            </a:endParaRPr>
          </a:p>
          <a:p>
            <a:pPr eaLnBrk="1" hangingPunct="1">
              <a:spcBef>
                <a:spcPct val="50000"/>
              </a:spcBef>
              <a:buFontTx/>
              <a:buNone/>
            </a:pPr>
            <a:r>
              <a:rPr lang="el-GR" altLang="el-GR" sz="2400">
                <a:latin typeface="Calibri" panose="020F0502020204030204" pitchFamily="34" charset="0"/>
              </a:rPr>
              <a:t>Θρομβοεμβολικά επεισόδια ( κυρίως βαλβιδική): 3-8%/έτος</a:t>
            </a:r>
            <a:endParaRPr lang="en-US" altLang="el-GR" sz="2400">
              <a:latin typeface="Calibri" panose="020F0502020204030204" pitchFamily="34" charset="0"/>
            </a:endParaRPr>
          </a:p>
        </p:txBody>
      </p:sp>
    </p:spTree>
    <p:extLst>
      <p:ext uri="{BB962C8B-B14F-4D97-AF65-F5344CB8AC3E}">
        <p14:creationId xmlns:p14="http://schemas.microsoft.com/office/powerpoint/2010/main" val="1562795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2495551" y="404813"/>
            <a:ext cx="6911975" cy="666750"/>
          </a:xfrm>
          <a:noFill/>
        </p:spPr>
        <p:txBody>
          <a:bodyPr vert="horz" lIns="90488" tIns="44450" rIns="90488" bIns="44450" rtlCol="0" anchor="ctr">
            <a:normAutofit/>
          </a:bodyPr>
          <a:lstStyle/>
          <a:p>
            <a:pPr algn="l" eaLnBrk="1" hangingPunct="1"/>
            <a:r>
              <a:rPr lang="el-GR" altLang="en-US" sz="2400">
                <a:latin typeface="Calibri" panose="020F0502020204030204" pitchFamily="34" charset="0"/>
              </a:rPr>
              <a:t>Κολπική μαρμαρυγή</a:t>
            </a:r>
            <a:endParaRPr lang="en-US" altLang="en-US" sz="2400">
              <a:latin typeface="Calibri" panose="020F0502020204030204" pitchFamily="34" charset="0"/>
            </a:endParaRPr>
          </a:p>
        </p:txBody>
      </p:sp>
      <p:sp>
        <p:nvSpPr>
          <p:cNvPr id="44035" name="Rectangle 3"/>
          <p:cNvSpPr>
            <a:spLocks noGrp="1" noChangeArrowheads="1"/>
          </p:cNvSpPr>
          <p:nvPr>
            <p:ph type="body" idx="4294967295"/>
          </p:nvPr>
        </p:nvSpPr>
        <p:spPr>
          <a:xfrm>
            <a:off x="1919288" y="1773238"/>
            <a:ext cx="7200900" cy="2736850"/>
          </a:xfrm>
          <a:noFill/>
        </p:spPr>
        <p:txBody>
          <a:bodyPr vert="horz" lIns="90488" tIns="44450" rIns="90488" bIns="44450" rtlCol="0">
            <a:normAutofit/>
          </a:bodyPr>
          <a:lstStyle/>
          <a:p>
            <a:pPr marL="398463" indent="-398463">
              <a:lnSpc>
                <a:spcPct val="85000"/>
              </a:lnSpc>
              <a:spcBef>
                <a:spcPct val="45000"/>
              </a:spcBef>
              <a:spcAft>
                <a:spcPct val="75000"/>
              </a:spcAft>
              <a:buClr>
                <a:srgbClr val="FF9900"/>
              </a:buClr>
              <a:buFont typeface="Wingdings" panose="05000000000000000000" pitchFamily="2" charset="2"/>
              <a:buChar char="ü"/>
              <a:tabLst>
                <a:tab pos="692150" algn="l"/>
                <a:tab pos="4624388" algn="l"/>
              </a:tabLst>
            </a:pPr>
            <a:r>
              <a:rPr lang="el-GR" altLang="en-US" sz="2000" dirty="0">
                <a:latin typeface="Calibri" panose="020F0502020204030204" pitchFamily="34" charset="0"/>
              </a:rPr>
              <a:t>Συνήθης, </a:t>
            </a:r>
            <a:r>
              <a:rPr lang="en-US" altLang="en-US" sz="2000" dirty="0">
                <a:latin typeface="Calibri" panose="020F0502020204030204" pitchFamily="34" charset="0"/>
              </a:rPr>
              <a:t>2 - 4%, </a:t>
            </a:r>
            <a:r>
              <a:rPr lang="en-US" altLang="en-US" sz="2000" dirty="0">
                <a:latin typeface="Calibri" panose="020F0502020204030204" pitchFamily="34" charset="0"/>
                <a:sym typeface="Symbol" panose="05050102010706020507" pitchFamily="18" charset="2"/>
              </a:rPr>
              <a:t></a:t>
            </a:r>
            <a:r>
              <a:rPr lang="el-GR" altLang="en-US" sz="2000" dirty="0">
                <a:latin typeface="Calibri" panose="020F0502020204030204" pitchFamily="34" charset="0"/>
                <a:sym typeface="Symbol" panose="05050102010706020507" pitchFamily="18" charset="2"/>
              </a:rPr>
              <a:t> </a:t>
            </a:r>
            <a:r>
              <a:rPr lang="en-US" altLang="en-US" sz="2000" dirty="0">
                <a:latin typeface="Calibri" panose="020F0502020204030204" pitchFamily="34" charset="0"/>
              </a:rPr>
              <a:t>60</a:t>
            </a:r>
            <a:r>
              <a:rPr lang="el-GR" altLang="en-US" sz="2000" dirty="0">
                <a:latin typeface="Calibri" panose="020F0502020204030204" pitchFamily="34" charset="0"/>
              </a:rPr>
              <a:t> έτη</a:t>
            </a:r>
            <a:endParaRPr lang="en-US" altLang="en-US" sz="2000" dirty="0">
              <a:latin typeface="Calibri" panose="020F0502020204030204" pitchFamily="34" charset="0"/>
            </a:endParaRPr>
          </a:p>
          <a:p>
            <a:pPr marL="398463" indent="-398463">
              <a:lnSpc>
                <a:spcPct val="85000"/>
              </a:lnSpc>
              <a:spcBef>
                <a:spcPct val="45000"/>
              </a:spcBef>
              <a:spcAft>
                <a:spcPct val="75000"/>
              </a:spcAft>
              <a:buClr>
                <a:srgbClr val="FF9900"/>
              </a:buClr>
              <a:buFont typeface="Wingdings" panose="05000000000000000000" pitchFamily="2" charset="2"/>
              <a:buChar char="ü"/>
              <a:tabLst>
                <a:tab pos="692150" algn="l"/>
                <a:tab pos="4624388" algn="l"/>
              </a:tabLst>
            </a:pPr>
            <a:r>
              <a:rPr lang="el-GR" altLang="en-US" sz="2000" dirty="0">
                <a:latin typeface="Calibri" panose="020F0502020204030204" pitchFamily="34" charset="0"/>
              </a:rPr>
              <a:t>Περισσότερες εισαγωγές στο νοσοκομείο </a:t>
            </a:r>
            <a:r>
              <a:rPr lang="el-GR" altLang="en-US" sz="2000" dirty="0" err="1">
                <a:latin typeface="Calibri" panose="020F0502020204030204" pitchFamily="34" charset="0"/>
              </a:rPr>
              <a:t>γι</a:t>
            </a:r>
            <a:r>
              <a:rPr lang="en-US" altLang="en-US" sz="2000" dirty="0">
                <a:latin typeface="Calibri" panose="020F0502020204030204" pitchFamily="34" charset="0"/>
              </a:rPr>
              <a:t>α</a:t>
            </a:r>
            <a:r>
              <a:rPr lang="el-GR" altLang="en-US" sz="2000" dirty="0">
                <a:latin typeface="Calibri" panose="020F0502020204030204" pitchFamily="34" charset="0"/>
              </a:rPr>
              <a:t> αρρυθμία</a:t>
            </a:r>
          </a:p>
          <a:p>
            <a:pPr marL="398463" indent="-398463">
              <a:lnSpc>
                <a:spcPct val="85000"/>
              </a:lnSpc>
              <a:spcBef>
                <a:spcPct val="45000"/>
              </a:spcBef>
              <a:spcAft>
                <a:spcPct val="75000"/>
              </a:spcAft>
              <a:buClr>
                <a:srgbClr val="FF9900"/>
              </a:buClr>
              <a:buFont typeface="Wingdings" panose="05000000000000000000" pitchFamily="2" charset="2"/>
              <a:buChar char="ü"/>
              <a:tabLst>
                <a:tab pos="692150" algn="l"/>
                <a:tab pos="4624388" algn="l"/>
              </a:tabLst>
            </a:pPr>
            <a:r>
              <a:rPr lang="en-US" altLang="en-US" sz="2000" dirty="0">
                <a:latin typeface="Calibri" panose="020F0502020204030204" pitchFamily="34" charset="0"/>
              </a:rPr>
              <a:t>Μ</a:t>
            </a:r>
            <a:r>
              <a:rPr lang="el-GR" altLang="en-US" sz="2000" dirty="0" err="1">
                <a:latin typeface="Calibri" panose="020F0502020204030204" pitchFamily="34" charset="0"/>
              </a:rPr>
              <a:t>όνιμη</a:t>
            </a:r>
            <a:r>
              <a:rPr lang="el-GR" altLang="en-US" sz="2000" dirty="0">
                <a:latin typeface="Calibri" panose="020F0502020204030204" pitchFamily="34" charset="0"/>
              </a:rPr>
              <a:t> </a:t>
            </a:r>
            <a:r>
              <a:rPr lang="en-US" altLang="en-US" sz="2000" dirty="0">
                <a:latin typeface="Calibri" panose="020F0502020204030204" pitchFamily="34" charset="0"/>
              </a:rPr>
              <a:t>/</a:t>
            </a:r>
            <a:r>
              <a:rPr lang="el-GR" altLang="en-US" sz="2000" dirty="0">
                <a:latin typeface="Calibri" panose="020F0502020204030204" pitchFamily="34" charset="0"/>
              </a:rPr>
              <a:t> παροδική </a:t>
            </a:r>
            <a:endParaRPr lang="en-US" altLang="en-US" sz="2000" dirty="0">
              <a:latin typeface="Calibri" panose="020F0502020204030204" pitchFamily="34" charset="0"/>
            </a:endParaRPr>
          </a:p>
          <a:p>
            <a:pPr marL="398463" indent="-398463">
              <a:lnSpc>
                <a:spcPct val="85000"/>
              </a:lnSpc>
              <a:spcBef>
                <a:spcPct val="45000"/>
              </a:spcBef>
              <a:spcAft>
                <a:spcPct val="75000"/>
              </a:spcAft>
              <a:buClr>
                <a:srgbClr val="FF9900"/>
              </a:buClr>
              <a:buFont typeface="Wingdings" panose="05000000000000000000" pitchFamily="2" charset="2"/>
              <a:buChar char="ü"/>
              <a:tabLst>
                <a:tab pos="692150" algn="l"/>
                <a:tab pos="4624388" algn="l"/>
              </a:tabLst>
            </a:pPr>
            <a:r>
              <a:rPr lang="el-GR" altLang="en-US" sz="2000" dirty="0">
                <a:latin typeface="Calibri" panose="020F0502020204030204" pitchFamily="34" charset="0"/>
              </a:rPr>
              <a:t>Υ</a:t>
            </a:r>
            <a:r>
              <a:rPr lang="en-US" altLang="en-US" sz="2000" dirty="0">
                <a:latin typeface="Calibri" panose="020F0502020204030204" pitchFamily="34" charset="0"/>
              </a:rPr>
              <a:t>ψ</a:t>
            </a:r>
            <a:r>
              <a:rPr lang="el-GR" altLang="en-US" sz="2000" dirty="0" err="1">
                <a:latin typeface="Calibri" panose="020F0502020204030204" pitchFamily="34" charset="0"/>
              </a:rPr>
              <a:t>ηλός</a:t>
            </a:r>
            <a:r>
              <a:rPr lang="el-GR" altLang="en-US" sz="2000" dirty="0">
                <a:latin typeface="Calibri" panose="020F0502020204030204" pitchFamily="34" charset="0"/>
              </a:rPr>
              <a:t> κίνδυνος εγκεφαλικού επεισοδίου 4</a:t>
            </a:r>
            <a:r>
              <a:rPr lang="en-US" altLang="en-US" sz="2000" dirty="0">
                <a:latin typeface="Calibri" panose="020F0502020204030204" pitchFamily="34" charset="0"/>
              </a:rPr>
              <a:t>% </a:t>
            </a:r>
            <a:r>
              <a:rPr lang="el-GR" altLang="en-US" sz="2000" dirty="0">
                <a:latin typeface="Calibri" panose="020F0502020204030204" pitchFamily="34" charset="0"/>
              </a:rPr>
              <a:t>/ χρόνο</a:t>
            </a:r>
          </a:p>
        </p:txBody>
      </p:sp>
      <p:sp>
        <p:nvSpPr>
          <p:cNvPr id="44036" name="Rectangle 5"/>
          <p:cNvSpPr>
            <a:spLocks noChangeArrowheads="1"/>
          </p:cNvSpPr>
          <p:nvPr/>
        </p:nvSpPr>
        <p:spPr bwMode="auto">
          <a:xfrm>
            <a:off x="2063751" y="4357688"/>
            <a:ext cx="84248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000">
                <a:latin typeface="Calibri" panose="020F0502020204030204" pitchFamily="34" charset="0"/>
              </a:rPr>
              <a:t>Κατάλυση κολπικής μαρμαρυγής </a:t>
            </a:r>
          </a:p>
          <a:p>
            <a:pPr eaLnBrk="1" hangingPunct="1">
              <a:spcBef>
                <a:spcPct val="0"/>
              </a:spcBef>
              <a:buFontTx/>
              <a:buNone/>
            </a:pPr>
            <a:r>
              <a:rPr lang="el-GR" altLang="el-GR" sz="2000">
                <a:latin typeface="Calibri" panose="020F0502020204030204" pitchFamily="34" charset="0"/>
              </a:rPr>
              <a:t>(απομόνωση πνευμονικών φλεβών Δ και Α κόλπου) : </a:t>
            </a:r>
          </a:p>
          <a:p>
            <a:pPr eaLnBrk="1" hangingPunct="1">
              <a:spcBef>
                <a:spcPct val="0"/>
              </a:spcBef>
              <a:buFontTx/>
              <a:buNone/>
            </a:pPr>
            <a:endParaRPr lang="el-GR" altLang="el-GR" sz="2000">
              <a:latin typeface="Calibri" panose="020F0502020204030204" pitchFamily="34" charset="0"/>
            </a:endParaRPr>
          </a:p>
          <a:p>
            <a:pPr eaLnBrk="1" hangingPunct="1">
              <a:spcBef>
                <a:spcPct val="0"/>
              </a:spcBef>
            </a:pPr>
            <a:r>
              <a:rPr lang="el-GR" altLang="el-GR" sz="2000">
                <a:latin typeface="Calibri" panose="020F0502020204030204" pitchFamily="34" charset="0"/>
              </a:rPr>
              <a:t> σε παροξυσμική ή εμμένουσα και επιλεκτικά σε χρόνια ΚΜ</a:t>
            </a:r>
          </a:p>
          <a:p>
            <a:pPr eaLnBrk="1" hangingPunct="1">
              <a:spcBef>
                <a:spcPct val="0"/>
              </a:spcBef>
            </a:pPr>
            <a:r>
              <a:rPr lang="el-GR" altLang="el-GR" sz="2000">
                <a:latin typeface="Calibri" panose="020F0502020204030204" pitchFamily="34" charset="0"/>
              </a:rPr>
              <a:t> για τη διατήρηση του ρυθμού μετά από  αποτυχία  φαρμακευτικής αγωγής</a:t>
            </a:r>
            <a:endParaRPr lang="en-US" altLang="el-GR" sz="2000">
              <a:latin typeface="Calibri" panose="020F0502020204030204" pitchFamily="34" charset="0"/>
            </a:endParaRPr>
          </a:p>
        </p:txBody>
      </p:sp>
      <p:pic>
        <p:nvPicPr>
          <p:cNvPr id="440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260350"/>
            <a:ext cx="35433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038" name="Straight Connector 10"/>
          <p:cNvCxnSpPr>
            <a:cxnSpLocks noChangeShapeType="1"/>
          </p:cNvCxnSpPr>
          <p:nvPr/>
        </p:nvCxnSpPr>
        <p:spPr bwMode="auto">
          <a:xfrm>
            <a:off x="1952625" y="1143000"/>
            <a:ext cx="4572000" cy="1588"/>
          </a:xfrm>
          <a:prstGeom prst="line">
            <a:avLst/>
          </a:prstGeom>
          <a:noFill/>
          <a:ln w="9525" algn="ctr">
            <a:solidFill>
              <a:srgbClr val="00B0F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12630643"/>
      </p:ext>
    </p:extLst>
  </p:cSld>
  <p:clrMapOvr>
    <a:masterClrMapping/>
  </p:clrMapOvr>
  <p:transition>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22586" y="299573"/>
            <a:ext cx="4227786" cy="690014"/>
          </a:xfrm>
        </p:spPr>
        <p:txBody>
          <a:bodyPr>
            <a:normAutofit/>
          </a:bodyPr>
          <a:lstStyle/>
          <a:p>
            <a:r>
              <a:rPr lang="el-GR" sz="3200" dirty="0" smtClean="0"/>
              <a:t>Κολπικός </a:t>
            </a:r>
            <a:r>
              <a:rPr lang="el-GR" sz="3200" dirty="0" err="1" smtClean="0"/>
              <a:t>πτερυγισμός</a:t>
            </a:r>
            <a:endParaRPr lang="el-GR" sz="32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79" y="989587"/>
            <a:ext cx="5391757" cy="3591035"/>
          </a:xfrm>
          <a:prstGeom prst="rect">
            <a:avLst/>
          </a:prstGeom>
        </p:spPr>
      </p:pic>
      <p:pic>
        <p:nvPicPr>
          <p:cNvPr id="5" name="Εικόνα 4"/>
          <p:cNvPicPr>
            <a:picLocks noChangeAspect="1"/>
          </p:cNvPicPr>
          <p:nvPr/>
        </p:nvPicPr>
        <p:blipFill>
          <a:blip r:embed="rId3"/>
          <a:stretch>
            <a:fillRect/>
          </a:stretch>
        </p:blipFill>
        <p:spPr>
          <a:xfrm>
            <a:off x="608286" y="4819979"/>
            <a:ext cx="4648200" cy="1524000"/>
          </a:xfrm>
          <a:prstGeom prst="rect">
            <a:avLst/>
          </a:prstGeom>
        </p:spPr>
      </p:pic>
      <p:pic>
        <p:nvPicPr>
          <p:cNvPr id="6" name="Εικόνα 5"/>
          <p:cNvPicPr>
            <a:picLocks noChangeAspect="1"/>
          </p:cNvPicPr>
          <p:nvPr/>
        </p:nvPicPr>
        <p:blipFill>
          <a:blip r:embed="rId4"/>
          <a:stretch>
            <a:fillRect/>
          </a:stretch>
        </p:blipFill>
        <p:spPr>
          <a:xfrm>
            <a:off x="6159094" y="299573"/>
            <a:ext cx="4962167" cy="1644841"/>
          </a:xfrm>
          <a:prstGeom prst="rect">
            <a:avLst/>
          </a:prstGeom>
        </p:spPr>
      </p:pic>
      <p:pic>
        <p:nvPicPr>
          <p:cNvPr id="7" name="Εικόνα 6"/>
          <p:cNvPicPr>
            <a:picLocks noChangeAspect="1"/>
          </p:cNvPicPr>
          <p:nvPr/>
        </p:nvPicPr>
        <p:blipFill>
          <a:blip r:embed="rId5"/>
          <a:stretch>
            <a:fillRect/>
          </a:stretch>
        </p:blipFill>
        <p:spPr>
          <a:xfrm>
            <a:off x="5801710" y="2505672"/>
            <a:ext cx="5950229" cy="3054300"/>
          </a:xfrm>
          <a:prstGeom prst="rect">
            <a:avLst/>
          </a:prstGeom>
        </p:spPr>
      </p:pic>
      <p:sp>
        <p:nvSpPr>
          <p:cNvPr id="8" name="Οβάλ 7"/>
          <p:cNvSpPr/>
          <p:nvPr/>
        </p:nvSpPr>
        <p:spPr>
          <a:xfrm>
            <a:off x="5913710" y="5112929"/>
            <a:ext cx="329435" cy="301057"/>
          </a:xfrm>
          <a:prstGeom prst="ellipse">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βάλ 8"/>
          <p:cNvSpPr/>
          <p:nvPr/>
        </p:nvSpPr>
        <p:spPr>
          <a:xfrm>
            <a:off x="5091768" y="4137156"/>
            <a:ext cx="329435" cy="3741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2230189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4367214" y="260350"/>
            <a:ext cx="3455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400">
                <a:latin typeface="Calibri" panose="020F0502020204030204" pitchFamily="34" charset="0"/>
              </a:rPr>
              <a:t>Κολπικός πτερυγισμός</a:t>
            </a:r>
          </a:p>
        </p:txBody>
      </p:sp>
      <p:pic>
        <p:nvPicPr>
          <p:cNvPr id="3789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2205038"/>
            <a:ext cx="3960812"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1" y="857251"/>
            <a:ext cx="3236913"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9"/>
          <p:cNvSpPr txBox="1">
            <a:spLocks noChangeArrowheads="1"/>
          </p:cNvSpPr>
          <p:nvPr/>
        </p:nvSpPr>
        <p:spPr bwMode="auto">
          <a:xfrm>
            <a:off x="1882776" y="4437064"/>
            <a:ext cx="87852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000">
                <a:latin typeface="Calibri" panose="020F0502020204030204" pitchFamily="34" charset="0"/>
              </a:rPr>
              <a:t>Κύκλωμα επανεισόδου στον δεξιό κόλπο(ισθμός άνω και κάτω πν φλ), έκτοπο κολπικό κέντρο</a:t>
            </a:r>
          </a:p>
          <a:p>
            <a:pPr eaLnBrk="1" hangingPunct="1">
              <a:spcBef>
                <a:spcPct val="50000"/>
              </a:spcBef>
              <a:buClr>
                <a:srgbClr val="996633"/>
              </a:buClr>
            </a:pPr>
            <a:r>
              <a:rPr lang="el-GR" altLang="el-GR" sz="2000">
                <a:latin typeface="Calibri" panose="020F0502020204030204" pitchFamily="34" charset="0"/>
              </a:rPr>
              <a:t> πτερυγικά κύματα: οδοντωτή μορφολογία, 250-350/</a:t>
            </a:r>
            <a:r>
              <a:rPr lang="en-US" altLang="el-GR" sz="2000">
                <a:latin typeface="Calibri" panose="020F0502020204030204" pitchFamily="34" charset="0"/>
              </a:rPr>
              <a:t>min</a:t>
            </a:r>
            <a:endParaRPr lang="el-GR" altLang="el-GR" sz="2000">
              <a:latin typeface="Calibri" panose="020F0502020204030204" pitchFamily="34" charset="0"/>
            </a:endParaRPr>
          </a:p>
          <a:p>
            <a:pPr eaLnBrk="1" hangingPunct="1">
              <a:spcBef>
                <a:spcPct val="50000"/>
              </a:spcBef>
              <a:buClr>
                <a:srgbClr val="996633"/>
              </a:buClr>
            </a:pPr>
            <a:r>
              <a:rPr lang="el-GR" altLang="el-GR" sz="2000">
                <a:latin typeface="Calibri" panose="020F0502020204030204" pitchFamily="34" charset="0"/>
              </a:rPr>
              <a:t> πτερυγικά κύματα: δεν κατέρχονται όλα (μερικός λειτουργικός αποκλεισμός) 1:2,..1:4,...1:6 ερεθίσματα, αποκλείονται τα υπόλοιπα =&gt; οι κοιλίες πάλλονται ρυθμικά </a:t>
            </a:r>
            <a:endParaRPr lang="en-US" altLang="el-GR" sz="2000">
              <a:latin typeface="Calibri" panose="020F0502020204030204" pitchFamily="34" charset="0"/>
            </a:endParaRPr>
          </a:p>
        </p:txBody>
      </p:sp>
      <p:sp>
        <p:nvSpPr>
          <p:cNvPr id="37894" name="Line 6"/>
          <p:cNvSpPr>
            <a:spLocks noChangeShapeType="1"/>
          </p:cNvSpPr>
          <p:nvPr/>
        </p:nvSpPr>
        <p:spPr bwMode="auto">
          <a:xfrm>
            <a:off x="3719513" y="3284539"/>
            <a:ext cx="0" cy="287337"/>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pic>
        <p:nvPicPr>
          <p:cNvPr id="378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1333500"/>
            <a:ext cx="4392612"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1526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4151314" y="0"/>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400">
                <a:latin typeface="Calibri" panose="020F0502020204030204" pitchFamily="34" charset="0"/>
              </a:rPr>
              <a:t>Κολπικός Πτερυγισμός</a:t>
            </a:r>
          </a:p>
        </p:txBody>
      </p:sp>
      <p:sp>
        <p:nvSpPr>
          <p:cNvPr id="38915" name="Text Box 5"/>
          <p:cNvSpPr txBox="1">
            <a:spLocks noChangeArrowheads="1"/>
          </p:cNvSpPr>
          <p:nvPr/>
        </p:nvSpPr>
        <p:spPr bwMode="auto">
          <a:xfrm>
            <a:off x="2135188" y="404814"/>
            <a:ext cx="7561262" cy="3119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000">
                <a:latin typeface="Calibri" panose="020F0502020204030204" pitchFamily="34" charset="0"/>
              </a:rPr>
              <a:t>Κλινική εικόνα</a:t>
            </a:r>
          </a:p>
          <a:p>
            <a:pPr eaLnBrk="1" hangingPunct="1">
              <a:lnSpc>
                <a:spcPct val="30000"/>
              </a:lnSpc>
              <a:spcBef>
                <a:spcPct val="10000"/>
              </a:spcBef>
              <a:buFontTx/>
              <a:buNone/>
            </a:pPr>
            <a:endParaRPr lang="el-GR" altLang="el-GR" sz="2000">
              <a:latin typeface="Calibri" panose="020F0502020204030204" pitchFamily="34" charset="0"/>
            </a:endParaRPr>
          </a:p>
          <a:p>
            <a:pPr eaLnBrk="1" hangingPunct="1">
              <a:spcBef>
                <a:spcPct val="50000"/>
              </a:spcBef>
              <a:buFontTx/>
              <a:buNone/>
            </a:pPr>
            <a:r>
              <a:rPr lang="el-GR" altLang="el-GR" sz="2000">
                <a:latin typeface="Calibri" panose="020F0502020204030204" pitchFamily="34" charset="0"/>
              </a:rPr>
              <a:t>Απώλεια κολπικής συστολής</a:t>
            </a:r>
          </a:p>
          <a:p>
            <a:pPr eaLnBrk="1" hangingPunct="1">
              <a:spcBef>
                <a:spcPct val="50000"/>
              </a:spcBef>
              <a:buFontTx/>
              <a:buNone/>
            </a:pPr>
            <a:r>
              <a:rPr lang="el-GR" altLang="el-GR" sz="2000">
                <a:latin typeface="Calibri" panose="020F0502020204030204" pitchFamily="34" charset="0"/>
              </a:rPr>
              <a:t>Συνήθης εκφύλιση σε κολπική μαρμαρυγή</a:t>
            </a:r>
          </a:p>
          <a:p>
            <a:pPr eaLnBrk="1" hangingPunct="1">
              <a:spcBef>
                <a:spcPct val="50000"/>
              </a:spcBef>
              <a:buFontTx/>
              <a:buNone/>
            </a:pPr>
            <a:r>
              <a:rPr lang="el-GR" altLang="el-GR" sz="2000">
                <a:latin typeface="Calibri" panose="020F0502020204030204" pitchFamily="34" charset="0"/>
              </a:rPr>
              <a:t>Μικρότερη πιθανότητα θρομβοεμβολικών επεισοδίων από τη κολπική μαρμαρυγή</a:t>
            </a:r>
          </a:p>
          <a:p>
            <a:pPr eaLnBrk="1" hangingPunct="1">
              <a:spcBef>
                <a:spcPct val="50000"/>
              </a:spcBef>
              <a:buFontTx/>
              <a:buNone/>
            </a:pPr>
            <a:r>
              <a:rPr lang="el-GR" altLang="el-GR" sz="2000">
                <a:latin typeface="Calibri" panose="020F0502020204030204" pitchFamily="34" charset="0"/>
              </a:rPr>
              <a:t>Ταχυαρρυθμία:  οδηγεί σε μυοκαρδιοπάθεια εαν παραμείνει</a:t>
            </a:r>
          </a:p>
          <a:p>
            <a:pPr eaLnBrk="1" hangingPunct="1">
              <a:spcBef>
                <a:spcPct val="50000"/>
              </a:spcBef>
              <a:buFontTx/>
              <a:buNone/>
            </a:pPr>
            <a:r>
              <a:rPr lang="el-GR" altLang="el-GR" sz="2000">
                <a:latin typeface="Calibri" panose="020F0502020204030204" pitchFamily="34" charset="0"/>
              </a:rPr>
              <a:t>Ταχυαρρυθμία: μπορεί να προκαλέσει οξεία καρδιακή ανεπάρκεια</a:t>
            </a:r>
            <a:endParaRPr lang="en-US" altLang="el-GR" sz="2000">
              <a:latin typeface="Calibri" panose="020F0502020204030204" pitchFamily="34" charset="0"/>
            </a:endParaRPr>
          </a:p>
        </p:txBody>
      </p:sp>
      <p:pic>
        <p:nvPicPr>
          <p:cNvPr id="38916" name="Picture 4"/>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3143250" y="3722688"/>
            <a:ext cx="6146800"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49029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7180" y="117149"/>
            <a:ext cx="3944007" cy="622847"/>
          </a:xfrm>
        </p:spPr>
        <p:txBody>
          <a:bodyPr>
            <a:normAutofit/>
          </a:bodyPr>
          <a:lstStyle/>
          <a:p>
            <a:r>
              <a:rPr lang="el-GR" sz="2800" dirty="0" smtClean="0"/>
              <a:t>Κοιλιακή ταχυκαρδία</a:t>
            </a:r>
            <a:endParaRPr lang="el-GR" sz="2800" dirty="0"/>
          </a:p>
        </p:txBody>
      </p:sp>
      <p:pic>
        <p:nvPicPr>
          <p:cNvPr id="4" name="Εικόνα 3"/>
          <p:cNvPicPr>
            <a:picLocks noChangeAspect="1"/>
          </p:cNvPicPr>
          <p:nvPr/>
        </p:nvPicPr>
        <p:blipFill>
          <a:blip r:embed="rId2"/>
          <a:stretch>
            <a:fillRect/>
          </a:stretch>
        </p:blipFill>
        <p:spPr>
          <a:xfrm>
            <a:off x="562304" y="739996"/>
            <a:ext cx="4198883" cy="3164908"/>
          </a:xfrm>
          <a:prstGeom prst="rect">
            <a:avLst/>
          </a:prstGeom>
        </p:spPr>
      </p:pic>
      <p:pic>
        <p:nvPicPr>
          <p:cNvPr id="5" name="Εικόνα 4"/>
          <p:cNvPicPr>
            <a:picLocks noChangeAspect="1"/>
          </p:cNvPicPr>
          <p:nvPr/>
        </p:nvPicPr>
        <p:blipFill>
          <a:blip r:embed="rId3"/>
          <a:stretch>
            <a:fillRect/>
          </a:stretch>
        </p:blipFill>
        <p:spPr>
          <a:xfrm>
            <a:off x="145009" y="4118540"/>
            <a:ext cx="6739267" cy="1377549"/>
          </a:xfrm>
          <a:prstGeom prst="rect">
            <a:avLst/>
          </a:prstGeom>
        </p:spPr>
      </p:pic>
      <p:pic>
        <p:nvPicPr>
          <p:cNvPr id="6" name="Εικόνα 5"/>
          <p:cNvPicPr>
            <a:picLocks noChangeAspect="1"/>
          </p:cNvPicPr>
          <p:nvPr/>
        </p:nvPicPr>
        <p:blipFill rotWithShape="1">
          <a:blip r:embed="rId4"/>
          <a:srcRect l="1607"/>
          <a:stretch/>
        </p:blipFill>
        <p:spPr>
          <a:xfrm>
            <a:off x="6306207" y="365125"/>
            <a:ext cx="5218772" cy="3607183"/>
          </a:xfrm>
          <a:prstGeom prst="rect">
            <a:avLst/>
          </a:prstGeom>
        </p:spPr>
      </p:pic>
      <p:pic>
        <p:nvPicPr>
          <p:cNvPr id="7" name="Εικόνα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643840" y="4261780"/>
            <a:ext cx="4012131" cy="2254604"/>
          </a:xfrm>
          <a:prstGeom prst="rect">
            <a:avLst/>
          </a:prstGeom>
        </p:spPr>
      </p:pic>
      <p:pic>
        <p:nvPicPr>
          <p:cNvPr id="8" name="Εικόνα 7"/>
          <p:cNvPicPr>
            <a:picLocks noChangeAspect="1"/>
          </p:cNvPicPr>
          <p:nvPr/>
        </p:nvPicPr>
        <p:blipFill>
          <a:blip r:embed="rId7"/>
          <a:stretch>
            <a:fillRect/>
          </a:stretch>
        </p:blipFill>
        <p:spPr>
          <a:xfrm>
            <a:off x="1572938" y="5496089"/>
            <a:ext cx="3883408" cy="1312924"/>
          </a:xfrm>
          <a:prstGeom prst="rect">
            <a:avLst/>
          </a:prstGeom>
        </p:spPr>
      </p:pic>
    </p:spTree>
    <p:extLst>
      <p:ext uri="{BB962C8B-B14F-4D97-AF65-F5344CB8AC3E}">
        <p14:creationId xmlns:p14="http://schemas.microsoft.com/office/powerpoint/2010/main" val="92238048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5517</TotalTime>
  <Words>7063</Words>
  <Application>Microsoft Office PowerPoint</Application>
  <PresentationFormat>Ευρεία οθόνη</PresentationFormat>
  <Paragraphs>571</Paragraphs>
  <Slides>120</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120</vt:i4>
      </vt:variant>
    </vt:vector>
  </HeadingPairs>
  <TitlesOfParts>
    <vt:vector size="126" baseType="lpstr">
      <vt:lpstr>Arial</vt:lpstr>
      <vt:lpstr>Calibri</vt:lpstr>
      <vt:lpstr>Calibri Light</vt:lpstr>
      <vt:lpstr>Symbol</vt:lpstr>
      <vt:lpstr>Wingdings</vt:lpstr>
      <vt:lpstr>Θέμα του Office</vt:lpstr>
      <vt:lpstr>Φυσιολογία του καρδιαγγειακού συστήματος</vt:lpstr>
      <vt:lpstr>Παρουσίαση του PowerPoint</vt:lpstr>
      <vt:lpstr>Παρουσίαση του PowerPoint</vt:lpstr>
      <vt:lpstr>Παρουσίαση του PowerPoint</vt:lpstr>
      <vt:lpstr>Αίμα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Μικρή και μεγάλη κυκλοφορία</vt:lpstr>
      <vt:lpstr>Μεγάλη κυκλοφορία</vt:lpstr>
      <vt:lpstr>Παρουσίαση του PowerPoint</vt:lpstr>
      <vt:lpstr>Καρδιακή παροχή</vt:lpstr>
      <vt:lpstr>Καρδιακή παροχή (ΚΠ)</vt:lpstr>
      <vt:lpstr>Αιμοφόρα αγγεία</vt:lpstr>
      <vt:lpstr>Αρτηρίες</vt:lpstr>
      <vt:lpstr>Αρτηριόλια</vt:lpstr>
      <vt:lpstr>Τριχοειδή</vt:lpstr>
      <vt:lpstr>Διάταξη των αιμοφόρων αγγείων </vt:lpstr>
      <vt:lpstr>Φλεβίδια και Φλέβες</vt:lpstr>
      <vt:lpstr>ΟΙ ΠΙΕΣΕΙΣ ΣΤΟ ΚΑΡΔΙΑΓΓΕΙΑΚΟ ΣΥΣΤΗΜΑ</vt:lpstr>
      <vt:lpstr>Πιέσεις στο αγγειακό δίκτυο</vt:lpstr>
      <vt:lpstr>Η Αρτηριακή Πίεση στη Συστηματική Κυκλοφορία</vt:lpstr>
      <vt:lpstr>Αρτηριακή πίεση</vt:lpstr>
      <vt:lpstr>Αρτηριακή πίεση</vt:lpstr>
      <vt:lpstr>Μέτρηση της ΑΠ</vt:lpstr>
      <vt:lpstr>Ο ρυθμός του καρδιακού παλμού -  ψηλάφηση</vt:lpstr>
      <vt:lpstr>Παρουσίαση του PowerPoint</vt:lpstr>
      <vt:lpstr>Παρουσίαση του PowerPoint</vt:lpstr>
      <vt:lpstr>Παρουσίαση του PowerPoint</vt:lpstr>
      <vt:lpstr>Παρουσίαση του PowerPoint</vt:lpstr>
      <vt:lpstr>Αλδοστερόνη</vt:lpstr>
      <vt:lpstr>β-ανδρενεργικοί υποδοχείς</vt:lpstr>
      <vt:lpstr>Παρουσίαση του PowerPoint</vt:lpstr>
      <vt:lpstr>Παρουσίαση του PowerPoint</vt:lpstr>
      <vt:lpstr>Παρουσίαση του PowerPoint</vt:lpstr>
      <vt:lpstr>Παρουσίαση του PowerPoint</vt:lpstr>
      <vt:lpstr>Στόχος της αντιυπερτασικής αγωγής</vt:lpstr>
      <vt:lpstr> Υπέρταση</vt:lpstr>
      <vt:lpstr>Αντιυπερτασική αγωγή</vt:lpstr>
      <vt:lpstr>Παρουσίαση του PowerPoint</vt:lpstr>
      <vt:lpstr>Η Ηλεκτροφυσιολογία της Καρδιάς</vt:lpstr>
      <vt:lpstr>Ερεθισματαγωγό σύστημα της καρδιάς</vt:lpstr>
      <vt:lpstr>Παρουσίαση του PowerPoint</vt:lpstr>
      <vt:lpstr>Εκπόλωση</vt:lpstr>
      <vt:lpstr>Επαναπόλωση</vt:lpstr>
      <vt:lpstr>Δυναμικό ενέργειας του καρδιακού μυός</vt:lpstr>
      <vt:lpstr>Το δυναμικό ενεργείας στα κύτταρα του Φ/Κ και του κ-κ Κ</vt:lpstr>
      <vt:lpstr>Τα καρδιακά δυναμικά ενέργειας στο κοιλιακό, στο κολπικό μυοκάρδιο και στον φλεβόκομβο.</vt:lpstr>
      <vt:lpstr>Παρουσίαση του PowerPoint</vt:lpstr>
      <vt:lpstr>Νεύρωση</vt:lpstr>
      <vt:lpstr>Δράση του αυτόνομου νευρικού συστήματος στην καρδιά και στα αγγεία</vt:lpstr>
      <vt:lpstr>Οι επιδράσεις του συμπαθητικού και του  παρασυμπαθητικού συστήματος στα δυναμικά ενέργειας που παράγει ο φλεβόκομβος (Φ/Κ). </vt:lpstr>
      <vt:lpstr>Οι δράσεις του αυτόνομου νευρικού συστήματος στην ταχύτητα αγωγής του κ-κ Κόμβου (κ-κ Κ) – όπως του Φ/Κ</vt:lpstr>
      <vt:lpstr>Κολποκοιλιακός αποκλεισμός</vt:lpstr>
      <vt:lpstr>Παρουσίαση του PowerPoint</vt:lpstr>
      <vt:lpstr>Το ηλεκτροκαρδιογράφημα (ΗΚΓ)</vt:lpstr>
      <vt:lpstr>ΗΚΓ </vt:lpstr>
      <vt:lpstr>Παρουσίαση του PowerPoint</vt:lpstr>
      <vt:lpstr>ΗΚΓ </vt:lpstr>
      <vt:lpstr>Παρουσίαση του PowerPoint</vt:lpstr>
      <vt:lpstr>Το ηλεκτροκαρδιογράφημα ΗΚΓ (2) :  Η καταγραφή της απαγωγής ΙΙ του ΗΚΓ</vt:lpstr>
      <vt:lpstr>Το ηλεκτροκαρδιογράφημα ΗΚΓ (3) :  Η καταγραφή της απαγωγής ΙΙ του ΗΚΓ</vt:lpstr>
      <vt:lpstr>Το ηλεκτροκαρδιογράφημα ΗΚΓ (4) :  Η καταγραφή της απαγωγής ΙΙ του ΗΚΓ</vt:lpstr>
      <vt:lpstr>Το ηλεκτροκαρδιογράφημα (ΗΚΓ (4) :  Η καταγραφή της απαγωγής ΙΙ του ΗΚΓ</vt:lpstr>
      <vt:lpstr>Παρουσίαση του PowerPoint</vt:lpstr>
      <vt:lpstr>Παρουσίαση του PowerPoint</vt:lpstr>
      <vt:lpstr>Το ηλεκτροκαρδιογράφημα ΗΚΓ (6) :  Η καταγραφή της απαγωγής ΙΙ του ΗΚΓ</vt:lpstr>
      <vt:lpstr>Πως υπολογίζουμε την καρδιακή συχνότητα (σφίξεις)</vt:lpstr>
      <vt:lpstr>Το ηλεκτροκαρδιογράφημα ΗΚΓ (2) :  Η καταγραφή της απαγωγής ΙΙ του ΗΚΓ</vt:lpstr>
      <vt:lpstr>Παρουσίαση του PowerPoint</vt:lpstr>
      <vt:lpstr>Το ηλεκτροκαρδιογράφημα ΗΚΓ (3) :  Η καταγραφή της απαγωγής ΙΙ του ΗΚΓ</vt:lpstr>
      <vt:lpstr>Διαταραχές του PR διαστήματος    –   κ-κ αποκλεισμοί</vt:lpstr>
      <vt:lpstr>Το ηλεκτροκαρδιογράφημα ΗΚΓ (4) :  Η καταγραφή της απαγωγής ΙΙ του ΗΚΓ</vt:lpstr>
      <vt:lpstr>Διαταραχές του συμπλέγματος QRS  - αποκλεισμός αριστερού σκέλους </vt:lpstr>
      <vt:lpstr>Διαταραχές του συμπλέγματος QRS  - αποκλεισμός δεξιού σκέλους </vt:lpstr>
      <vt:lpstr>Το ηλεκτροκαρδιογράφημα (ΗΚΓ (4) :  Η καταγραφή της απαγωγής ΙΙ του ΗΚΓ</vt:lpstr>
      <vt:lpstr>Διαταραχές του ST-T διαστήματος</vt:lpstr>
      <vt:lpstr>Αρρυθμίες</vt:lpstr>
      <vt:lpstr>Αρρυθμίες – Κολπική μαρμαρυγή</vt:lpstr>
      <vt:lpstr>Παρουσίαση του PowerPoint</vt:lpstr>
      <vt:lpstr>Παρουσίαση του PowerPoint</vt:lpstr>
      <vt:lpstr>Παρουσίαση του PowerPoint</vt:lpstr>
      <vt:lpstr>Παρουσίαση του PowerPoint</vt:lpstr>
      <vt:lpstr>Κολπική μαρμαρυγή</vt:lpstr>
      <vt:lpstr>Κολπικός πτερυγισμός</vt:lpstr>
      <vt:lpstr>Παρουσίαση του PowerPoint</vt:lpstr>
      <vt:lpstr>Παρουσίαση του PowerPoint</vt:lpstr>
      <vt:lpstr>Κοιλιακή ταχυκαρδία</vt:lpstr>
      <vt:lpstr>Καρδιακή ανακοπή</vt:lpstr>
      <vt:lpstr>Παρουσίαση του PowerPoint</vt:lpstr>
      <vt:lpstr>Σύζευξη της διέγερσης-συστολής</vt:lpstr>
      <vt:lpstr>Συσπαστικότητα</vt:lpstr>
      <vt:lpstr>Προφόρτιο-μεταφόρτιο</vt:lpstr>
      <vt:lpstr> α) Όγκος παλμού</vt:lpstr>
      <vt:lpstr>β) Κλάσμα Εξώθησης</vt:lpstr>
      <vt:lpstr>γ) Καρδιακή Παροχή</vt:lpstr>
      <vt:lpstr>Υπολογισμός όγκου παλμού της ΑΚ</vt:lpstr>
      <vt:lpstr>Ο νόμος Frank-Starling </vt:lpstr>
      <vt:lpstr>Ο νόμος του Frank-Starling</vt:lpstr>
      <vt:lpstr>Ο Φυσιολογικός Βρόχος Πίεσης - Όγκου στις Κοιλίες</vt:lpstr>
      <vt:lpstr>Οι μεταβολές του βρόχου πίεσης-όγκου της αριστερής κοιλίας</vt:lpstr>
      <vt:lpstr>Παρουσίαση του PowerPoint</vt:lpstr>
      <vt:lpstr>Καρδιακός κύκλος</vt:lpstr>
      <vt:lpstr>Καρδιακός κύκλος</vt:lpstr>
      <vt:lpstr>Καρδιακός κύκλος</vt:lpstr>
      <vt:lpstr>Καρδιακό έργο</vt:lpstr>
      <vt:lpstr>Η κατανάλωση Ο2 από το μυοκάρδιο</vt:lpstr>
      <vt:lpstr>Η κατανάλωση Ο2 από το μυοκάρδιο</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Φυσιολογία του καρδιαγγειακού συστήματος</dc:title>
  <dc:creator>User</dc:creator>
  <cp:lastModifiedBy>User</cp:lastModifiedBy>
  <cp:revision>287</cp:revision>
  <dcterms:created xsi:type="dcterms:W3CDTF">2024-11-09T18:46:52Z</dcterms:created>
  <dcterms:modified xsi:type="dcterms:W3CDTF">2024-12-01T16:31:42Z</dcterms:modified>
</cp:coreProperties>
</file>