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90" autoAdjust="0"/>
  </p:normalViewPr>
  <p:slideViewPr>
    <p:cSldViewPr snapToGrid="0">
      <p:cViewPr varScale="1">
        <p:scale>
          <a:sx n="76" d="100"/>
          <a:sy n="76" d="100"/>
        </p:scale>
        <p:origin x="126" y="8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C3087436-452A-43C6-9458-2246561AB8A9}" type="datetimeFigureOut">
              <a:rPr lang="el-GR" smtClean="0"/>
              <a:t>30/5/2025</a:t>
            </a:fld>
            <a:endParaRPr lang="el-GR"/>
          </a:p>
        </p:txBody>
      </p:sp>
      <p:sp>
        <p:nvSpPr>
          <p:cNvPr id="5" name="Footer Placeholder 4"/>
          <p:cNvSpPr>
            <a:spLocks noGrp="1"/>
          </p:cNvSpPr>
          <p:nvPr>
            <p:ph type="ftr" sz="quarter" idx="11"/>
          </p:nvPr>
        </p:nvSpPr>
        <p:spPr>
          <a:xfrm>
            <a:off x="1371600" y="4323845"/>
            <a:ext cx="6400800" cy="365125"/>
          </a:xfrm>
        </p:spPr>
        <p:txBody>
          <a:bodyPr/>
          <a:lstStyle/>
          <a:p>
            <a:endParaRPr lang="el-GR"/>
          </a:p>
        </p:txBody>
      </p:sp>
      <p:sp>
        <p:nvSpPr>
          <p:cNvPr id="6" name="Slide Number Placeholder 5"/>
          <p:cNvSpPr>
            <a:spLocks noGrp="1"/>
          </p:cNvSpPr>
          <p:nvPr>
            <p:ph type="sldNum" sz="quarter" idx="12"/>
          </p:nvPr>
        </p:nvSpPr>
        <p:spPr>
          <a:xfrm>
            <a:off x="8077200" y="1430866"/>
            <a:ext cx="2743200" cy="365125"/>
          </a:xfrm>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1853651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C3087436-452A-43C6-9458-2246561AB8A9}" type="datetimeFigureOut">
              <a:rPr lang="el-GR" smtClean="0"/>
              <a:t>30/5/2025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2007638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C3087436-452A-43C6-9458-2246561AB8A9}" type="datetimeFigureOut">
              <a:rPr lang="el-GR" smtClean="0"/>
              <a:t>30/5/2025</a:t>
            </a:fld>
            <a:endParaRPr lang="el-GR"/>
          </a:p>
        </p:txBody>
      </p:sp>
      <p:sp>
        <p:nvSpPr>
          <p:cNvPr id="6" name="Footer Placeholder 5"/>
          <p:cNvSpPr>
            <a:spLocks noGrp="1"/>
          </p:cNvSpPr>
          <p:nvPr>
            <p:ph type="ftr" sz="quarter" idx="11"/>
          </p:nvPr>
        </p:nvSpPr>
        <p:spPr>
          <a:xfrm>
            <a:off x="685800" y="379941"/>
            <a:ext cx="6991492" cy="365125"/>
          </a:xfrm>
        </p:spPr>
        <p:txBody>
          <a:bodyPr/>
          <a:lstStyle/>
          <a:p>
            <a:endParaRPr lang="el-GR"/>
          </a:p>
        </p:txBody>
      </p:sp>
      <p:sp>
        <p:nvSpPr>
          <p:cNvPr id="7" name="Slide Number Placeholder 6"/>
          <p:cNvSpPr>
            <a:spLocks noGrp="1"/>
          </p:cNvSpPr>
          <p:nvPr>
            <p:ph type="sldNum" sz="quarter" idx="12"/>
          </p:nvPr>
        </p:nvSpPr>
        <p:spPr>
          <a:xfrm>
            <a:off x="10862452" y="381000"/>
            <a:ext cx="643748" cy="365125"/>
          </a:xfrm>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1431342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C3087436-452A-43C6-9458-2246561AB8A9}" type="datetimeFigureOut">
              <a:rPr lang="el-GR" smtClean="0"/>
              <a:t>30/5/2025</a:t>
            </a:fld>
            <a:endParaRPr lang="el-GR"/>
          </a:p>
        </p:txBody>
      </p:sp>
      <p:sp>
        <p:nvSpPr>
          <p:cNvPr id="6" name="Footer Placeholder 5"/>
          <p:cNvSpPr>
            <a:spLocks noGrp="1"/>
          </p:cNvSpPr>
          <p:nvPr>
            <p:ph type="ftr" sz="quarter" idx="11"/>
          </p:nvPr>
        </p:nvSpPr>
        <p:spPr>
          <a:xfrm>
            <a:off x="685800" y="379941"/>
            <a:ext cx="6991492" cy="365125"/>
          </a:xfrm>
        </p:spPr>
        <p:txBody>
          <a:bodyPr/>
          <a:lstStyle/>
          <a:p>
            <a:endParaRPr lang="el-GR"/>
          </a:p>
        </p:txBody>
      </p:sp>
      <p:sp>
        <p:nvSpPr>
          <p:cNvPr id="7" name="Slide Number Placeholder 6"/>
          <p:cNvSpPr>
            <a:spLocks noGrp="1"/>
          </p:cNvSpPr>
          <p:nvPr>
            <p:ph type="sldNum" sz="quarter" idx="12"/>
          </p:nvPr>
        </p:nvSpPr>
        <p:spPr>
          <a:xfrm>
            <a:off x="10862452" y="381000"/>
            <a:ext cx="643748" cy="365125"/>
          </a:xfrm>
        </p:spPr>
        <p:txBody>
          <a:bodyPr/>
          <a:lstStyle/>
          <a:p>
            <a:fld id="{C961F9AB-6EA0-4CA9-A522-3A9EEAA5239C}" type="slidenum">
              <a:rPr lang="el-GR" smtClean="0"/>
              <a:t>‹#›</a:t>
            </a:fld>
            <a:endParaRPr lang="el-GR"/>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8682929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C3087436-452A-43C6-9458-2246561AB8A9}" type="datetimeFigureOut">
              <a:rPr lang="el-GR" smtClean="0"/>
              <a:t>30/5/2025</a:t>
            </a:fld>
            <a:endParaRPr lang="el-GR"/>
          </a:p>
        </p:txBody>
      </p:sp>
      <p:sp>
        <p:nvSpPr>
          <p:cNvPr id="6" name="Footer Placeholder 5"/>
          <p:cNvSpPr>
            <a:spLocks noGrp="1"/>
          </p:cNvSpPr>
          <p:nvPr>
            <p:ph type="ftr" sz="quarter" idx="11"/>
          </p:nvPr>
        </p:nvSpPr>
        <p:spPr>
          <a:xfrm>
            <a:off x="685800" y="378883"/>
            <a:ext cx="6991492" cy="365125"/>
          </a:xfrm>
        </p:spPr>
        <p:txBody>
          <a:bodyPr/>
          <a:lstStyle/>
          <a:p>
            <a:endParaRPr lang="el-GR"/>
          </a:p>
        </p:txBody>
      </p:sp>
      <p:sp>
        <p:nvSpPr>
          <p:cNvPr id="7" name="Slide Number Placeholder 6"/>
          <p:cNvSpPr>
            <a:spLocks noGrp="1"/>
          </p:cNvSpPr>
          <p:nvPr>
            <p:ph type="sldNum" sz="quarter" idx="12"/>
          </p:nvPr>
        </p:nvSpPr>
        <p:spPr>
          <a:xfrm>
            <a:off x="10862452" y="381000"/>
            <a:ext cx="643748" cy="365125"/>
          </a:xfrm>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2287624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C3087436-452A-43C6-9458-2246561AB8A9}" type="datetimeFigureOut">
              <a:rPr lang="el-GR" smtClean="0"/>
              <a:t>30/5/2025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2720025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C3087436-452A-43C6-9458-2246561AB8A9}" type="datetimeFigureOut">
              <a:rPr lang="el-GR" smtClean="0"/>
              <a:t>30/5/2025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520914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C3087436-452A-43C6-9458-2246561AB8A9}" type="datetimeFigureOut">
              <a:rPr lang="el-GR" smtClean="0"/>
              <a:t>30/5/2025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10879417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C3087436-452A-43C6-9458-2246561AB8A9}" type="datetimeFigureOut">
              <a:rPr lang="el-GR" smtClean="0"/>
              <a:t>30/5/2025</a:t>
            </a:fld>
            <a:endParaRPr lang="el-GR"/>
          </a:p>
        </p:txBody>
      </p:sp>
      <p:sp>
        <p:nvSpPr>
          <p:cNvPr id="5" name="Footer Placeholder 4"/>
          <p:cNvSpPr>
            <a:spLocks noGrp="1"/>
          </p:cNvSpPr>
          <p:nvPr>
            <p:ph type="ftr" sz="quarter" idx="11"/>
          </p:nvPr>
        </p:nvSpPr>
        <p:spPr>
          <a:xfrm>
            <a:off x="685800" y="381000"/>
            <a:ext cx="6991492" cy="365125"/>
          </a:xfrm>
        </p:spPr>
        <p:txBody>
          <a:bodyPr/>
          <a:lstStyle/>
          <a:p>
            <a:endParaRPr lang="el-GR"/>
          </a:p>
        </p:txBody>
      </p:sp>
      <p:sp>
        <p:nvSpPr>
          <p:cNvPr id="6" name="Slide Number Placeholder 5"/>
          <p:cNvSpPr>
            <a:spLocks noGrp="1"/>
          </p:cNvSpPr>
          <p:nvPr>
            <p:ph type="sldNum" sz="quarter" idx="12"/>
          </p:nvPr>
        </p:nvSpPr>
        <p:spPr>
          <a:xfrm>
            <a:off x="10862452" y="381000"/>
            <a:ext cx="643748" cy="365125"/>
          </a:xfrm>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1715673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C3087436-452A-43C6-9458-2246561AB8A9}" type="datetimeFigureOut">
              <a:rPr lang="el-GR" smtClean="0"/>
              <a:t>30/5/2025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158341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C3087436-452A-43C6-9458-2246561AB8A9}" type="datetimeFigureOut">
              <a:rPr lang="el-GR" smtClean="0"/>
              <a:t>30/5/2025</a:t>
            </a:fld>
            <a:endParaRPr lang="el-GR"/>
          </a:p>
        </p:txBody>
      </p:sp>
      <p:sp>
        <p:nvSpPr>
          <p:cNvPr id="5" name="Footer Placeholder 4"/>
          <p:cNvSpPr>
            <a:spLocks noGrp="1"/>
          </p:cNvSpPr>
          <p:nvPr>
            <p:ph type="ftr" sz="quarter" idx="11"/>
          </p:nvPr>
        </p:nvSpPr>
        <p:spPr>
          <a:xfrm>
            <a:off x="685800" y="381001"/>
            <a:ext cx="6991492" cy="364065"/>
          </a:xfrm>
        </p:spPr>
        <p:txBody>
          <a:bodyPr/>
          <a:lstStyle/>
          <a:p>
            <a:endParaRPr lang="el-GR"/>
          </a:p>
        </p:txBody>
      </p:sp>
      <p:sp>
        <p:nvSpPr>
          <p:cNvPr id="6" name="Slide Number Placeholder 5"/>
          <p:cNvSpPr>
            <a:spLocks noGrp="1"/>
          </p:cNvSpPr>
          <p:nvPr>
            <p:ph type="sldNum" sz="quarter" idx="12"/>
          </p:nvPr>
        </p:nvSpPr>
        <p:spPr>
          <a:xfrm>
            <a:off x="10862452" y="381000"/>
            <a:ext cx="643748" cy="365125"/>
          </a:xfrm>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860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C3087436-452A-43C6-9458-2246561AB8A9}" type="datetimeFigureOut">
              <a:rPr lang="el-GR" smtClean="0"/>
              <a:t>30/5/2025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2568948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685800" y="3132666"/>
            <a:ext cx="5311775" cy="3086019"/>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6172200" y="3132666"/>
            <a:ext cx="5334000" cy="3086019"/>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C3087436-452A-43C6-9458-2246561AB8A9}" type="datetimeFigureOut">
              <a:rPr lang="el-GR" smtClean="0"/>
              <a:t>30/5/2025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3253183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C3087436-452A-43C6-9458-2246561AB8A9}" type="datetimeFigureOut">
              <a:rPr lang="el-GR" smtClean="0"/>
              <a:t>30/5/2025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3527585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87436-452A-43C6-9458-2246561AB8A9}" type="datetimeFigureOut">
              <a:rPr lang="el-GR" smtClean="0"/>
              <a:t>30/5/2025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500236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C3087436-452A-43C6-9458-2246561AB8A9}" type="datetimeFigureOut">
              <a:rPr lang="el-GR" smtClean="0"/>
              <a:t>30/5/2025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3871265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C3087436-452A-43C6-9458-2246561AB8A9}" type="datetimeFigureOut">
              <a:rPr lang="el-GR" smtClean="0"/>
              <a:t>30/5/2025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961F9AB-6EA0-4CA9-A522-3A9EEAA5239C}" type="slidenum">
              <a:rPr lang="el-GR" smtClean="0"/>
              <a:t>‹#›</a:t>
            </a:fld>
            <a:endParaRPr lang="el-GR"/>
          </a:p>
        </p:txBody>
      </p:sp>
    </p:spTree>
    <p:extLst>
      <p:ext uri="{BB962C8B-B14F-4D97-AF65-F5344CB8AC3E}">
        <p14:creationId xmlns:p14="http://schemas.microsoft.com/office/powerpoint/2010/main" val="260195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3087436-452A-43C6-9458-2246561AB8A9}" type="datetimeFigureOut">
              <a:rPr lang="el-GR" smtClean="0"/>
              <a:t>30/5/2025</a:t>
            </a:fld>
            <a:endParaRPr lang="el-GR"/>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961F9AB-6EA0-4CA9-A522-3A9EEAA5239C}" type="slidenum">
              <a:rPr lang="el-GR" smtClean="0"/>
              <a:t>‹#›</a:t>
            </a:fld>
            <a:endParaRPr lang="el-GR"/>
          </a:p>
        </p:txBody>
      </p:sp>
    </p:spTree>
    <p:extLst>
      <p:ext uri="{BB962C8B-B14F-4D97-AF65-F5344CB8AC3E}">
        <p14:creationId xmlns:p14="http://schemas.microsoft.com/office/powerpoint/2010/main" val="3409968927"/>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3D5CB3-1F13-4998-AD19-CE0335E18B7F}"/>
              </a:ext>
            </a:extLst>
          </p:cNvPr>
          <p:cNvSpPr>
            <a:spLocks noGrp="1"/>
          </p:cNvSpPr>
          <p:nvPr>
            <p:ph type="ctrTitle"/>
          </p:nvPr>
        </p:nvSpPr>
        <p:spPr>
          <a:xfrm>
            <a:off x="3524250" y="1435099"/>
            <a:ext cx="5321300" cy="660400"/>
          </a:xfrm>
        </p:spPr>
        <p:txBody>
          <a:bodyPr>
            <a:noAutofit/>
          </a:bodyPr>
          <a:lstStyle/>
          <a:p>
            <a:r>
              <a:rPr lang="el-GR" sz="4000"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Η ΙΣΤΟΡΙΑ ΤΗΣ ΆΝΝΑΣ </a:t>
            </a:r>
          </a:p>
        </p:txBody>
      </p:sp>
      <p:sp>
        <p:nvSpPr>
          <p:cNvPr id="3" name="Υπότιτλος 2">
            <a:extLst>
              <a:ext uri="{FF2B5EF4-FFF2-40B4-BE49-F238E27FC236}">
                <a16:creationId xmlns:a16="http://schemas.microsoft.com/office/drawing/2014/main" id="{52C02238-9429-457D-99E9-48F184C4D182}"/>
              </a:ext>
            </a:extLst>
          </p:cNvPr>
          <p:cNvSpPr>
            <a:spLocks noGrp="1"/>
          </p:cNvSpPr>
          <p:nvPr>
            <p:ph type="subTitle" idx="1"/>
          </p:nvPr>
        </p:nvSpPr>
        <p:spPr>
          <a:xfrm>
            <a:off x="8324850" y="4165601"/>
            <a:ext cx="3721100" cy="1257300"/>
          </a:xfrm>
        </p:spPr>
        <p:txBody>
          <a:bodyPr>
            <a:normAutofit lnSpcReduction="10000"/>
          </a:bodyPr>
          <a:lstStyle/>
          <a:p>
            <a:pPr lvl="0"/>
            <a:r>
              <a:rPr lang="el-GR" sz="2400" b="1" dirty="0">
                <a:solidFill>
                  <a:prstClr val="black"/>
                </a:solidFill>
                <a:latin typeface="Calibri" panose="020F0502020204030204" pitchFamily="34" charset="0"/>
                <a:ea typeface="Calibri" panose="020F0502020204030204" pitchFamily="34" charset="0"/>
                <a:cs typeface="Calibri" panose="020F0502020204030204" pitchFamily="34" charset="0"/>
              </a:rPr>
              <a:t>Ενδοοικογενειακή βία</a:t>
            </a:r>
          </a:p>
          <a:p>
            <a:pPr lvl="0"/>
            <a:r>
              <a:rPr lang="el-GR" sz="2400" b="1" dirty="0">
                <a:solidFill>
                  <a:prstClr val="black"/>
                </a:solidFill>
                <a:latin typeface="Calibri" panose="020F0502020204030204" pitchFamily="34" charset="0"/>
                <a:ea typeface="Calibri" panose="020F0502020204030204" pitchFamily="34" charset="0"/>
                <a:cs typeface="Calibri" panose="020F0502020204030204" pitchFamily="34" charset="0"/>
              </a:rPr>
              <a:t>Εαρινό Εξάμηνο 2024-2025</a:t>
            </a:r>
          </a:p>
          <a:p>
            <a:pPr lvl="0"/>
            <a:r>
              <a:rPr lang="el-GR" sz="2400" b="1" dirty="0">
                <a:solidFill>
                  <a:prstClr val="black"/>
                </a:solidFill>
                <a:latin typeface="Calibri" panose="020F0502020204030204" pitchFamily="34" charset="0"/>
                <a:ea typeface="Calibri" panose="020F0502020204030204" pitchFamily="34" charset="0"/>
                <a:cs typeface="Calibri" panose="020F0502020204030204" pitchFamily="34" charset="0"/>
              </a:rPr>
              <a:t>Τζαδήμα Αθανασία </a:t>
            </a:r>
          </a:p>
          <a:p>
            <a:endParaRPr lang="el-GR" dirty="0"/>
          </a:p>
        </p:txBody>
      </p:sp>
      <p:pic>
        <p:nvPicPr>
          <p:cNvPr id="4" name="Εικόνα 3">
            <a:extLst>
              <a:ext uri="{FF2B5EF4-FFF2-40B4-BE49-F238E27FC236}">
                <a16:creationId xmlns:a16="http://schemas.microsoft.com/office/drawing/2014/main" id="{B202D7C0-9EEF-457F-8427-09A94F7B6A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4850" y="501521"/>
            <a:ext cx="3282950" cy="1263778"/>
          </a:xfrm>
          <a:prstGeom prst="rect">
            <a:avLst/>
          </a:prstGeom>
        </p:spPr>
      </p:pic>
      <p:pic>
        <p:nvPicPr>
          <p:cNvPr id="7" name="Εικόνα 6">
            <a:extLst>
              <a:ext uri="{FF2B5EF4-FFF2-40B4-BE49-F238E27FC236}">
                <a16:creationId xmlns:a16="http://schemas.microsoft.com/office/drawing/2014/main" id="{8D1F9028-C55C-49E4-8699-2734ABA107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4203" y="2526335"/>
            <a:ext cx="5212397" cy="2706066"/>
          </a:xfrm>
          <a:prstGeom prst="rect">
            <a:avLst/>
          </a:prstGeom>
        </p:spPr>
      </p:pic>
    </p:spTree>
    <p:extLst>
      <p:ext uri="{BB962C8B-B14F-4D97-AF65-F5344CB8AC3E}">
        <p14:creationId xmlns:p14="http://schemas.microsoft.com/office/powerpoint/2010/main" val="1440065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194B79-B3F9-4BBC-96D0-5C2AA71A8286}"/>
              </a:ext>
            </a:extLst>
          </p:cNvPr>
          <p:cNvSpPr>
            <a:spLocks noGrp="1"/>
          </p:cNvSpPr>
          <p:nvPr>
            <p:ph type="title"/>
          </p:nvPr>
        </p:nvSpPr>
        <p:spPr>
          <a:xfrm>
            <a:off x="2641600" y="1526373"/>
            <a:ext cx="7442200" cy="492927"/>
          </a:xfrm>
        </p:spPr>
        <p:txBody>
          <a:bodyPr>
            <a:noAutofit/>
          </a:bodyPr>
          <a:lstStyle/>
          <a:p>
            <a:pPr algn="l"/>
            <a:r>
              <a:rPr lang="en-US"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Case </a:t>
            </a:r>
            <a: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ενδοοικογενειακής βίας</a:t>
            </a:r>
            <a:b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endPar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079B7162-3CF2-4F49-8075-939B1B3C6019}"/>
              </a:ext>
            </a:extLst>
          </p:cNvPr>
          <p:cNvSpPr>
            <a:spLocks noGrp="1"/>
          </p:cNvSpPr>
          <p:nvPr>
            <p:ph idx="1"/>
          </p:nvPr>
        </p:nvSpPr>
        <p:spPr>
          <a:xfrm>
            <a:off x="1628775" y="2298700"/>
            <a:ext cx="9239250" cy="4203700"/>
          </a:xfrm>
        </p:spPr>
        <p:txBody>
          <a:bodyPr>
            <a:normAutofit/>
          </a:bodyPr>
          <a:lstStyle/>
          <a:p>
            <a:pPr marL="0" indent="0">
              <a:buNone/>
            </a:pPr>
            <a:r>
              <a:rPr lang="el-GR" dirty="0">
                <a:latin typeface="Calibri" panose="020F0502020204030204" pitchFamily="34" charset="0"/>
                <a:ea typeface="Calibri" panose="020F0502020204030204" pitchFamily="34" charset="0"/>
                <a:cs typeface="Calibri" panose="020F0502020204030204" pitchFamily="34" charset="0"/>
              </a:rPr>
              <a:t>Η Άννα είναι μια 32χρονη γυναίκα παντρεμένη με τον Νίκο, όπου όλη η γειτονιά τον ‘’θαύμαζε’’. Η Άννα βρίσκεται στον 7ο μήνα της εγκυμοσύνης της και εκείνη επισκέπτεται μαζί με τον σύζυγό της την κλινική για τον καθιερωμένο προγεννητικό έλεγχο. Κατά την συζήτηση του γιατρού και της κοπέλας, ο γιατρός αντιλαμβάνεται πως η Άννα είναι ανήσυχη και ανασφαλής, η οποία έχει μώλωπες και σημάδια σωματικής κακοποίησης στο σώμα της. Ο γιατρός είπε στον σύζυγο πως θα ήθελε να του μιλούσε για κάποιες περεταίρω εξετάσεις για την σύζυγό του εκείνος αφήνει την κοπέλα με την μαία η οποία, κερδίζει γρήγορα την εμπιστοσύνη της και η κοπέλα νιώθει ασφάλεια που μπορεί να μιλήσει σε κάποιον για αυτό που της συμβαίνει. Η Άννα ε</a:t>
            </a:r>
            <a:r>
              <a:rPr lang="el-GR" dirty="0">
                <a:solidFill>
                  <a:prstClr val="black"/>
                </a:solidFill>
                <a:latin typeface="Calibri" panose="020F0502020204030204" pitchFamily="34" charset="0"/>
                <a:ea typeface="Calibri" panose="020F0502020204030204" pitchFamily="34" charset="0"/>
                <a:cs typeface="Calibri" panose="020F0502020204030204" pitchFamily="34" charset="0"/>
              </a:rPr>
              <a:t>κμυστηρεύεται ότι ο σύζυγός της την απειλεί και τη χτυπάει όταν εκείνη δεν ακολουθεί τις εντολές του και τα δικά του θέλω. </a:t>
            </a:r>
            <a:endParaRPr lang="el-GR" dirty="0"/>
          </a:p>
        </p:txBody>
      </p:sp>
    </p:spTree>
    <p:extLst>
      <p:ext uri="{BB962C8B-B14F-4D97-AF65-F5344CB8AC3E}">
        <p14:creationId xmlns:p14="http://schemas.microsoft.com/office/powerpoint/2010/main" val="1586908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A65078-92F9-45D3-8ACF-D3AC1D6BB510}"/>
              </a:ext>
            </a:extLst>
          </p:cNvPr>
          <p:cNvSpPr>
            <a:spLocks noGrp="1"/>
          </p:cNvSpPr>
          <p:nvPr>
            <p:ph type="title"/>
          </p:nvPr>
        </p:nvSpPr>
        <p:spPr>
          <a:xfrm>
            <a:off x="2971800" y="1587500"/>
            <a:ext cx="8153400" cy="393700"/>
          </a:xfrm>
        </p:spPr>
        <p:txBody>
          <a:bodyPr>
            <a:noAutofit/>
          </a:bodyPr>
          <a:lstStyle/>
          <a:p>
            <a:pPr algn="l"/>
            <a:r>
              <a:rPr lang="en-US"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Case </a:t>
            </a:r>
            <a: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ενδοοικογενειακής βίας</a:t>
            </a:r>
            <a:b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endParaRPr lang="el-GR" dirty="0"/>
          </a:p>
        </p:txBody>
      </p:sp>
      <p:sp>
        <p:nvSpPr>
          <p:cNvPr id="3" name="Θέση περιεχομένου 2">
            <a:extLst>
              <a:ext uri="{FF2B5EF4-FFF2-40B4-BE49-F238E27FC236}">
                <a16:creationId xmlns:a16="http://schemas.microsoft.com/office/drawing/2014/main" id="{EBD6732A-B2AC-4A3F-99E2-7C25879ECF17}"/>
              </a:ext>
            </a:extLst>
          </p:cNvPr>
          <p:cNvSpPr>
            <a:spLocks noGrp="1"/>
          </p:cNvSpPr>
          <p:nvPr>
            <p:ph idx="1"/>
          </p:nvPr>
        </p:nvSpPr>
        <p:spPr>
          <a:xfrm>
            <a:off x="269868" y="1981200"/>
            <a:ext cx="6524631" cy="4520121"/>
          </a:xfrm>
        </p:spPr>
        <p:txBody>
          <a:bodyPr>
            <a:normAutofit/>
          </a:bodyPr>
          <a:lstStyle/>
          <a:p>
            <a:pPr marL="0" indent="0">
              <a:buNone/>
            </a:pPr>
            <a:r>
              <a:rPr lang="el-GR" dirty="0">
                <a:latin typeface="Calibri" panose="020F0502020204030204" pitchFamily="34" charset="0"/>
                <a:ea typeface="Calibri" panose="020F0502020204030204" pitchFamily="34" charset="0"/>
                <a:cs typeface="Calibri" panose="020F0502020204030204" pitchFamily="34" charset="0"/>
              </a:rPr>
              <a:t>Εκμυστηρεύεται ότι ο σύζυγός της την απειλεί και τη χτυπάει όταν εκείνη δεν ακολουθεί τις εντολές του και τα δικά του θέλω. </a:t>
            </a:r>
            <a:r>
              <a:rPr lang="el-GR" dirty="0">
                <a:solidFill>
                  <a:prstClr val="black"/>
                </a:solidFill>
                <a:latin typeface="Calibri" panose="020F0502020204030204" pitchFamily="34" charset="0"/>
                <a:ea typeface="Calibri" panose="020F0502020204030204" pitchFamily="34" charset="0"/>
                <a:cs typeface="Calibri" panose="020F0502020204030204" pitchFamily="34" charset="0"/>
              </a:rPr>
              <a:t>Επίσης, του αναφέρει ότι φοβάται για την ασφάλεια της, αλλά περισσότερο για το αγέννητο μωρό της. Δεν έχει μιλήσει σε κανέναν για την κακοποίηση, διότι φοβάται ότι θα αναλάβει εκείνη την ευθύνη και θα την κατηγορήσουν για την κατάσταση στην οποία βρίσκεται. Προσπαθεί να βρει τρόπους να ξεφύγει από την κατάσταση, αλλά δεν ξέρει πώς να το καταφέρει χωρίς να θέσει σε κίνδυνο τον εαυτό της και το παιδί της. Έτσι, η μαία είναι πρόθυμος να την βοηθήσει να βγει από την κατάσταση στην οποία βρίσκεται και να είναι ασφαλείς όσο εκείνη και το μωρό της.</a:t>
            </a:r>
          </a:p>
          <a:p>
            <a:pPr marL="0" indent="0">
              <a:buNone/>
            </a:pPr>
            <a:endParaRPr lang="el-GR" dirty="0"/>
          </a:p>
        </p:txBody>
      </p:sp>
      <p:pic>
        <p:nvPicPr>
          <p:cNvPr id="5" name="Εικόνα 4">
            <a:extLst>
              <a:ext uri="{FF2B5EF4-FFF2-40B4-BE49-F238E27FC236}">
                <a16:creationId xmlns:a16="http://schemas.microsoft.com/office/drawing/2014/main" id="{FF3D6277-D0D4-42EE-8F67-3D89F3AED1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1493" y="2971800"/>
            <a:ext cx="5090507" cy="2920999"/>
          </a:xfrm>
          <a:prstGeom prst="rect">
            <a:avLst/>
          </a:prstGeom>
        </p:spPr>
      </p:pic>
    </p:spTree>
    <p:extLst>
      <p:ext uri="{BB962C8B-B14F-4D97-AF65-F5344CB8AC3E}">
        <p14:creationId xmlns:p14="http://schemas.microsoft.com/office/powerpoint/2010/main" val="389925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E82E4F-769C-4647-B2B5-E33336864874}"/>
              </a:ext>
            </a:extLst>
          </p:cNvPr>
          <p:cNvSpPr>
            <a:spLocks noGrp="1"/>
          </p:cNvSpPr>
          <p:nvPr>
            <p:ph type="title"/>
          </p:nvPr>
        </p:nvSpPr>
        <p:spPr>
          <a:xfrm>
            <a:off x="2387600" y="1208873"/>
            <a:ext cx="8610600" cy="772327"/>
          </a:xfrm>
        </p:spPr>
        <p:txBody>
          <a:bodyPr>
            <a:noAutofit/>
          </a:bodyPr>
          <a:lstStyle/>
          <a:p>
            <a:pPr algn="l"/>
            <a: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Ως μαία θα μπορούσα να παρέμβω</a:t>
            </a:r>
            <a:b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endParaRPr lang="el-GR" b="1" i="1" dirty="0">
              <a:solidFill>
                <a:srgbClr val="C0000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6A315EF1-5FF0-47E0-BF19-A97E34FD2425}"/>
              </a:ext>
            </a:extLst>
          </p:cNvPr>
          <p:cNvSpPr>
            <a:spLocks noGrp="1"/>
          </p:cNvSpPr>
          <p:nvPr>
            <p:ph idx="1"/>
          </p:nvPr>
        </p:nvSpPr>
        <p:spPr>
          <a:xfrm>
            <a:off x="473075" y="1892300"/>
            <a:ext cx="11245850" cy="4241800"/>
          </a:xfrm>
        </p:spPr>
        <p:txBody>
          <a:bodyPr>
            <a:noAutofit/>
          </a:bodyPr>
          <a:lstStyle/>
          <a:p>
            <a:pPr marL="342900" lvl="0" indent="-342900">
              <a:lnSpc>
                <a:spcPct val="107000"/>
              </a:lnSpc>
              <a:spcAft>
                <a:spcPts val="800"/>
              </a:spcAft>
              <a:buFont typeface="+mj-lt"/>
              <a:buAutoNum type="arabicPeriod"/>
              <a:tabLst>
                <a:tab pos="457200" algn="l"/>
              </a:tabLst>
            </a:pPr>
            <a:r>
              <a:rPr lang="el-GR" b="1" dirty="0">
                <a:latin typeface="Calibri" panose="020F0502020204030204" pitchFamily="34" charset="0"/>
                <a:ea typeface="Times New Roman" panose="02020603050405020304" pitchFamily="18" charset="0"/>
                <a:cs typeface="Calibri" panose="020F0502020204030204" pitchFamily="34" charset="0"/>
              </a:rPr>
              <a:t>Επικοινωνία με εν συναίσθηση</a:t>
            </a:r>
            <a:r>
              <a:rPr lang="el-GR" dirty="0">
                <a:latin typeface="Calibri" panose="020F0502020204030204" pitchFamily="34" charset="0"/>
                <a:ea typeface="Times New Roman" panose="02020603050405020304" pitchFamily="18" charset="0"/>
                <a:cs typeface="Calibri" panose="020F0502020204030204" pitchFamily="34" charset="0"/>
              </a:rPr>
              <a:t>: Η μαία, με ήρεμο και υποστηρικτικό τρόπο, δημιουργεί ένα ασφαλές περιβάλλον για τη </a:t>
            </a:r>
            <a:r>
              <a:rPr lang="el-GR" dirty="0">
                <a:latin typeface="Calibri" panose="020F0502020204030204" pitchFamily="34" charset="0"/>
                <a:ea typeface="Calibri" panose="020F0502020204030204" pitchFamily="34" charset="0"/>
                <a:cs typeface="Calibri" panose="020F0502020204030204" pitchFamily="34" charset="0"/>
              </a:rPr>
              <a:t>Άννα</a:t>
            </a:r>
            <a:r>
              <a:rPr lang="el-GR" dirty="0">
                <a:latin typeface="Calibri" panose="020F0502020204030204" pitchFamily="34" charset="0"/>
                <a:ea typeface="Times New Roman" panose="02020603050405020304" pitchFamily="18" charset="0"/>
                <a:cs typeface="Calibri" panose="020F0502020204030204" pitchFamily="34" charset="0"/>
              </a:rPr>
              <a:t>, επιτρέποντάς της να μιλήσει ανοιχτά χωρίς κρίση. Χρησιμοποιεί τεχνικές ενεργητικής ακρόασης για να δείξει κατανόηση.</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l-GR" b="1" dirty="0">
                <a:latin typeface="Calibri" panose="020F0502020204030204" pitchFamily="34" charset="0"/>
                <a:ea typeface="Times New Roman" panose="02020603050405020304" pitchFamily="18" charset="0"/>
                <a:cs typeface="Calibri" panose="020F0502020204030204" pitchFamily="34" charset="0"/>
              </a:rPr>
              <a:t>Αναγνώριση και καταγραφή της βίας</a:t>
            </a:r>
            <a:r>
              <a:rPr lang="el-GR" dirty="0">
                <a:latin typeface="Calibri" panose="020F0502020204030204" pitchFamily="34" charset="0"/>
                <a:ea typeface="Times New Roman" panose="02020603050405020304" pitchFamily="18" charset="0"/>
                <a:cs typeface="Calibri" panose="020F0502020204030204" pitchFamily="34" charset="0"/>
              </a:rPr>
              <a:t>: Η μαία, αναγνωρίζοντας τα σημάδια κακοποίησης, προσφέρει ψυχολογική υποστήριξη και επισημαίνει στη </a:t>
            </a:r>
            <a:r>
              <a:rPr lang="el-GR" dirty="0">
                <a:latin typeface="Calibri" panose="020F0502020204030204" pitchFamily="34" charset="0"/>
                <a:ea typeface="Calibri" panose="020F0502020204030204" pitchFamily="34" charset="0"/>
                <a:cs typeface="Calibri" panose="020F0502020204030204" pitchFamily="34" charset="0"/>
              </a:rPr>
              <a:t>Άννα</a:t>
            </a:r>
            <a:r>
              <a:rPr lang="el-GR" dirty="0">
                <a:latin typeface="Calibri" panose="020F0502020204030204" pitchFamily="34" charset="0"/>
                <a:ea typeface="Times New Roman" panose="02020603050405020304" pitchFamily="18" charset="0"/>
                <a:cs typeface="Calibri" panose="020F0502020204030204" pitchFamily="34" charset="0"/>
              </a:rPr>
              <a:t> ότι η βία δεν είναι αποδεκτή σε καμία μορφή, και πως αυτή δεν είναι υπεύθυνη για τις πράξεις του συζύγου της.</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l-GR" b="1" dirty="0">
                <a:latin typeface="Calibri" panose="020F0502020204030204" pitchFamily="34" charset="0"/>
                <a:ea typeface="Times New Roman" panose="02020603050405020304" pitchFamily="18" charset="0"/>
                <a:cs typeface="Calibri" panose="020F0502020204030204" pitchFamily="34" charset="0"/>
              </a:rPr>
              <a:t>Κατευθύνσεις και παραπομπή</a:t>
            </a:r>
            <a:r>
              <a:rPr lang="el-GR" dirty="0">
                <a:latin typeface="Calibri" panose="020F0502020204030204" pitchFamily="34" charset="0"/>
                <a:ea typeface="Times New Roman" panose="02020603050405020304" pitchFamily="18" charset="0"/>
                <a:cs typeface="Calibri" panose="020F0502020204030204" pitchFamily="34" charset="0"/>
              </a:rPr>
              <a:t>: Η μαία εξηγεί στη </a:t>
            </a:r>
            <a:r>
              <a:rPr lang="el-GR" dirty="0">
                <a:latin typeface="Calibri" panose="020F0502020204030204" pitchFamily="34" charset="0"/>
                <a:ea typeface="Calibri" panose="020F0502020204030204" pitchFamily="34" charset="0"/>
                <a:cs typeface="Calibri" panose="020F0502020204030204" pitchFamily="34" charset="0"/>
              </a:rPr>
              <a:t>Άννα</a:t>
            </a:r>
            <a:r>
              <a:rPr lang="el-GR" dirty="0">
                <a:latin typeface="Calibri" panose="020F0502020204030204" pitchFamily="34" charset="0"/>
                <a:ea typeface="Times New Roman" panose="02020603050405020304" pitchFamily="18" charset="0"/>
                <a:cs typeface="Calibri" panose="020F0502020204030204" pitchFamily="34" charset="0"/>
              </a:rPr>
              <a:t> τις επιλογές που έχει για την προστασία της, όπως η αναφορά της υπόθεσης στις αρμόδιες αρχές ή η κατεύθυνση προς οργανισμούς που παρέχουν καταφύγιο και νομική βοήθεια για τα θύματα βίας. Ενημερώνει τη </a:t>
            </a:r>
            <a:r>
              <a:rPr lang="el-GR" dirty="0">
                <a:latin typeface="Calibri" panose="020F0502020204030204" pitchFamily="34" charset="0"/>
                <a:ea typeface="Calibri" panose="020F0502020204030204" pitchFamily="34" charset="0"/>
                <a:cs typeface="Calibri" panose="020F0502020204030204" pitchFamily="34" charset="0"/>
              </a:rPr>
              <a:t>Άννα</a:t>
            </a:r>
            <a:r>
              <a:rPr lang="el-GR" dirty="0">
                <a:latin typeface="Calibri" panose="020F0502020204030204" pitchFamily="34" charset="0"/>
                <a:ea typeface="Times New Roman" panose="02020603050405020304" pitchFamily="18" charset="0"/>
                <a:cs typeface="Calibri" panose="020F0502020204030204" pitchFamily="34" charset="0"/>
              </a:rPr>
              <a:t> για τις διαδικασίες που αφορούν την προστασία και τη νομοθεσία γύρω από τα δικαιώματα των θυμάτων.</a:t>
            </a:r>
            <a:endParaRPr lang="el-G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88717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7EC02B-CD3F-44D2-BA15-607EB712221D}"/>
              </a:ext>
            </a:extLst>
          </p:cNvPr>
          <p:cNvSpPr>
            <a:spLocks noGrp="1"/>
          </p:cNvSpPr>
          <p:nvPr>
            <p:ph type="title"/>
          </p:nvPr>
        </p:nvSpPr>
        <p:spPr>
          <a:xfrm>
            <a:off x="2514600" y="1220387"/>
            <a:ext cx="8775700" cy="708827"/>
          </a:xfrm>
        </p:spPr>
        <p:txBody>
          <a:bodyPr>
            <a:noAutofit/>
          </a:bodyPr>
          <a:lstStyle/>
          <a:p>
            <a:pPr algn="l"/>
            <a: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Ως μαία θα μπορούσα να παρέμβω</a:t>
            </a:r>
            <a:b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endParaRPr lang="el-GR" dirty="0"/>
          </a:p>
        </p:txBody>
      </p:sp>
      <p:sp>
        <p:nvSpPr>
          <p:cNvPr id="3" name="Θέση περιεχομένου 2">
            <a:extLst>
              <a:ext uri="{FF2B5EF4-FFF2-40B4-BE49-F238E27FC236}">
                <a16:creationId xmlns:a16="http://schemas.microsoft.com/office/drawing/2014/main" id="{60A2AD71-5898-49CC-A041-D3D178F033B2}"/>
              </a:ext>
            </a:extLst>
          </p:cNvPr>
          <p:cNvSpPr>
            <a:spLocks noGrp="1"/>
          </p:cNvSpPr>
          <p:nvPr>
            <p:ph idx="1"/>
          </p:nvPr>
        </p:nvSpPr>
        <p:spPr>
          <a:xfrm>
            <a:off x="457200" y="1929214"/>
            <a:ext cx="11626850" cy="4281086"/>
          </a:xfrm>
        </p:spPr>
        <p:txBody>
          <a:bodyPr>
            <a:normAutofit/>
          </a:bodyPr>
          <a:lstStyle/>
          <a:p>
            <a:pPr marL="0" lvl="0" indent="0">
              <a:lnSpc>
                <a:spcPct val="107000"/>
              </a:lnSpc>
              <a:spcAft>
                <a:spcPts val="800"/>
              </a:spcAft>
              <a:buNone/>
              <a:tabLst>
                <a:tab pos="457200" algn="l"/>
              </a:tabLst>
            </a:pPr>
            <a:r>
              <a:rPr lang="el-GR" b="1" dirty="0">
                <a:latin typeface="Calibri" panose="020F0502020204030204" pitchFamily="34" charset="0"/>
                <a:ea typeface="Times New Roman" panose="02020603050405020304" pitchFamily="18" charset="0"/>
                <a:cs typeface="Calibri" panose="020F0502020204030204" pitchFamily="34" charset="0"/>
              </a:rPr>
              <a:t>4. Παροχή νομικών πληροφοριών</a:t>
            </a:r>
            <a:r>
              <a:rPr lang="el-GR" dirty="0">
                <a:latin typeface="Calibri" panose="020F0502020204030204" pitchFamily="34" charset="0"/>
                <a:ea typeface="Times New Roman" panose="02020603050405020304" pitchFamily="18" charset="0"/>
                <a:cs typeface="Calibri" panose="020F0502020204030204" pitchFamily="34" charset="0"/>
              </a:rPr>
              <a:t>: Η μαία εξηγεί στη </a:t>
            </a:r>
            <a:r>
              <a:rPr lang="el-GR" dirty="0">
                <a:latin typeface="Calibri" panose="020F0502020204030204" pitchFamily="34" charset="0"/>
                <a:ea typeface="Calibri" panose="020F0502020204030204" pitchFamily="34" charset="0"/>
                <a:cs typeface="Calibri" panose="020F0502020204030204" pitchFamily="34" charset="0"/>
              </a:rPr>
              <a:t>Άννα</a:t>
            </a:r>
            <a:r>
              <a:rPr lang="el-GR" dirty="0">
                <a:latin typeface="Calibri" panose="020F0502020204030204" pitchFamily="34" charset="0"/>
                <a:ea typeface="Times New Roman" panose="02020603050405020304" pitchFamily="18" charset="0"/>
                <a:cs typeface="Calibri" panose="020F0502020204030204" pitchFamily="34" charset="0"/>
              </a:rPr>
              <a:t> τα δικαιώματα της όσον αφορά τη νομική προστασία (π.χ., το δικαίωμα για έκδοση περιοριστικών εντολών) και τη δυνατότητα προστασίας του παιδιού από την κακοποίηση.</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tabLst>
                <a:tab pos="457200" algn="l"/>
              </a:tabLst>
            </a:pPr>
            <a:r>
              <a:rPr lang="el-GR" b="1" dirty="0">
                <a:latin typeface="Calibri" panose="020F0502020204030204" pitchFamily="34" charset="0"/>
                <a:ea typeface="Times New Roman" panose="02020603050405020304" pitchFamily="18" charset="0"/>
                <a:cs typeface="Calibri" panose="020F0502020204030204" pitchFamily="34" charset="0"/>
              </a:rPr>
              <a:t>5. Προστασία και ασφαλές σχέδιο εξόδου</a:t>
            </a:r>
            <a:r>
              <a:rPr lang="el-GR" dirty="0">
                <a:latin typeface="Calibri" panose="020F0502020204030204" pitchFamily="34" charset="0"/>
                <a:ea typeface="Times New Roman" panose="02020603050405020304" pitchFamily="18" charset="0"/>
                <a:cs typeface="Calibri" panose="020F0502020204030204" pitchFamily="34" charset="0"/>
              </a:rPr>
              <a:t>: Η μαία συζητά με τη </a:t>
            </a:r>
            <a:r>
              <a:rPr lang="el-GR" dirty="0">
                <a:latin typeface="Calibri" panose="020F0502020204030204" pitchFamily="34" charset="0"/>
                <a:ea typeface="Calibri" panose="020F0502020204030204" pitchFamily="34" charset="0"/>
                <a:cs typeface="Calibri" panose="020F0502020204030204" pitchFamily="34" charset="0"/>
              </a:rPr>
              <a:t>Άννα</a:t>
            </a:r>
            <a:r>
              <a:rPr lang="el-GR" dirty="0">
                <a:latin typeface="Calibri" panose="020F0502020204030204" pitchFamily="34" charset="0"/>
                <a:ea typeface="Times New Roman" panose="02020603050405020304" pitchFamily="18" charset="0"/>
                <a:cs typeface="Calibri" panose="020F0502020204030204" pitchFamily="34" charset="0"/>
              </a:rPr>
              <a:t> για το πώς μπορεί να βρει ένα ασφαλές καταφύγιο, αν η κατάσταση γίνει επικίνδυνη, και συνεργάζεται με κοινωνικούς λειτουργούς ή άλλες αρμόδιες υπηρεσίες για την οργάνωση ενός πλάνου απομάκρυνσης από τη βία.</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tabLst>
                <a:tab pos="457200" algn="l"/>
              </a:tabLst>
            </a:pPr>
            <a:r>
              <a:rPr lang="el-GR" b="1" dirty="0">
                <a:latin typeface="Calibri" panose="020F0502020204030204" pitchFamily="34" charset="0"/>
                <a:ea typeface="Times New Roman" panose="02020603050405020304" pitchFamily="18" charset="0"/>
                <a:cs typeface="Calibri" panose="020F0502020204030204" pitchFamily="34" charset="0"/>
              </a:rPr>
              <a:t>6. Παρακολούθηση</a:t>
            </a:r>
            <a:r>
              <a:rPr lang="el-GR" dirty="0">
                <a:latin typeface="Calibri" panose="020F0502020204030204" pitchFamily="34" charset="0"/>
                <a:ea typeface="Times New Roman" panose="02020603050405020304" pitchFamily="18" charset="0"/>
                <a:cs typeface="Calibri" panose="020F0502020204030204" pitchFamily="34" charset="0"/>
              </a:rPr>
              <a:t>: Η μαία προγραμματίζει επανεξέταση, ώστε να παρακολουθήσει την κατάσταση και να προσφέρει περαιτέρω υποστήριξη. Διασφαλίζει ότι η </a:t>
            </a:r>
            <a:r>
              <a:rPr lang="el-GR" dirty="0">
                <a:latin typeface="Calibri" panose="020F0502020204030204" pitchFamily="34" charset="0"/>
                <a:ea typeface="Calibri" panose="020F0502020204030204" pitchFamily="34" charset="0"/>
                <a:cs typeface="Calibri" panose="020F0502020204030204" pitchFamily="34" charset="0"/>
              </a:rPr>
              <a:t>Άννα</a:t>
            </a:r>
            <a:r>
              <a:rPr lang="el-GR" dirty="0">
                <a:latin typeface="Calibri" panose="020F0502020204030204" pitchFamily="34" charset="0"/>
                <a:ea typeface="Times New Roman" panose="02020603050405020304" pitchFamily="18" charset="0"/>
                <a:cs typeface="Calibri" panose="020F0502020204030204" pitchFamily="34" charset="0"/>
              </a:rPr>
              <a:t> γνωρίζει πώς να επικοινωνεί με τις υπηρεσίες βοήθειας και να εξασφαλίσει τη συνεχιζόμενη προστασία της.</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3218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E12B40-B945-4441-93F4-9DA63EA98FE0}"/>
              </a:ext>
            </a:extLst>
          </p:cNvPr>
          <p:cNvSpPr>
            <a:spLocks noGrp="1"/>
          </p:cNvSpPr>
          <p:nvPr>
            <p:ph type="title"/>
          </p:nvPr>
        </p:nvSpPr>
        <p:spPr>
          <a:xfrm>
            <a:off x="4019550" y="1437762"/>
            <a:ext cx="4152900" cy="706885"/>
          </a:xfrm>
        </p:spPr>
        <p:txBody>
          <a:bodyPr>
            <a:noAutofit/>
          </a:bodyPr>
          <a:lstStyle/>
          <a:p>
            <a:pPr algn="l"/>
            <a: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Συμπέρασμα:</a:t>
            </a:r>
            <a:br>
              <a:rPr lang="el-GR"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endParaRPr lang="el-GR" b="1" i="1" dirty="0">
              <a:solidFill>
                <a:srgbClr val="C0000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B675129B-4F65-4B98-BEAE-380651FDCD77}"/>
              </a:ext>
            </a:extLst>
          </p:cNvPr>
          <p:cNvSpPr>
            <a:spLocks noGrp="1"/>
          </p:cNvSpPr>
          <p:nvPr>
            <p:ph idx="1"/>
          </p:nvPr>
        </p:nvSpPr>
        <p:spPr>
          <a:xfrm>
            <a:off x="1701800" y="2540000"/>
            <a:ext cx="8788400" cy="2351152"/>
          </a:xfrm>
        </p:spPr>
        <p:txBody>
          <a:bodyPr/>
          <a:lstStyle/>
          <a:p>
            <a:pPr marL="0" indent="0">
              <a:buNone/>
            </a:pPr>
            <a:r>
              <a:rPr lang="el-GR" dirty="0">
                <a:latin typeface="Calibri" panose="020F0502020204030204" pitchFamily="34" charset="0"/>
                <a:ea typeface="Calibri" panose="020F0502020204030204" pitchFamily="34" charset="0"/>
                <a:cs typeface="Calibri" panose="020F0502020204030204" pitchFamily="34" charset="0"/>
              </a:rPr>
              <a:t>Η μαία δεν αναλαμβάνει τον ρόλο ‘’αστυνομικού’’ ή ‘’σωτήρα’’, αλλά λειτουργεί υποστηρικτικά, με σεβασμό στην αυτονομία της γυναίκας. Η παρέμβαση της μαίας είναι κρίσιμη για να βοηθήσει το θύμα της ενδοοικογενειακής βίας να βρει τους κατάλληλους τρόπους και να προστατεύσει τον εαυτό της όσο και το αγέννητο μωρό της. Η κατάλληλη υποστήριξη και η παραπομπή σε επαγγελματίες είναι απαραίτητες για να διασφαλιστεί η προστασία και η ευημερία του θύματος.   </a:t>
            </a:r>
          </a:p>
        </p:txBody>
      </p:sp>
    </p:spTree>
    <p:extLst>
      <p:ext uri="{BB962C8B-B14F-4D97-AF65-F5344CB8AC3E}">
        <p14:creationId xmlns:p14="http://schemas.microsoft.com/office/powerpoint/2010/main" val="341964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101A58-666A-422A-9D1A-EFEB213EDE00}"/>
              </a:ext>
            </a:extLst>
          </p:cNvPr>
          <p:cNvSpPr>
            <a:spLocks noGrp="1"/>
          </p:cNvSpPr>
          <p:nvPr>
            <p:ph type="title"/>
          </p:nvPr>
        </p:nvSpPr>
        <p:spPr>
          <a:xfrm>
            <a:off x="1574800" y="2819400"/>
            <a:ext cx="9042400" cy="1219199"/>
          </a:xfrm>
        </p:spPr>
        <p:txBody>
          <a:bodyPr>
            <a:normAutofit/>
          </a:bodyPr>
          <a:lstStyle/>
          <a:p>
            <a:pPr algn="l"/>
            <a:r>
              <a:rPr lang="el-GR" sz="6600" b="1" i="1"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Σας ευχαριστώ πολύ!!!</a:t>
            </a:r>
          </a:p>
        </p:txBody>
      </p:sp>
    </p:spTree>
    <p:extLst>
      <p:ext uri="{BB962C8B-B14F-4D97-AF65-F5344CB8AC3E}">
        <p14:creationId xmlns:p14="http://schemas.microsoft.com/office/powerpoint/2010/main" val="3113120639"/>
      </p:ext>
    </p:extLst>
  </p:cSld>
  <p:clrMapOvr>
    <a:masterClrMapping/>
  </p:clrMapOvr>
</p:sld>
</file>

<file path=ppt/theme/theme1.xml><?xml version="1.0" encoding="utf-8"?>
<a:theme xmlns:a="http://schemas.openxmlformats.org/drawingml/2006/main" name="ΙΧΝΟΣ ΑΤΜΟΥ">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ΙΧΝΟΣ ΑΤΜΟΥ">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ΧΝΟΣ ΑΤΜΟΥ">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ΙΧΝΟΣ ΑΤΜΟΥ</Template>
  <TotalTime>186</TotalTime>
  <Words>672</Words>
  <Application>Microsoft Office PowerPoint</Application>
  <PresentationFormat>Ευρεία οθόνη</PresentationFormat>
  <Paragraphs>19</Paragraphs>
  <Slides>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7</vt:i4>
      </vt:variant>
    </vt:vector>
  </HeadingPairs>
  <TitlesOfParts>
    <vt:vector size="12" baseType="lpstr">
      <vt:lpstr>Arial</vt:lpstr>
      <vt:lpstr>Calibri</vt:lpstr>
      <vt:lpstr>Century Gothic</vt:lpstr>
      <vt:lpstr>Times New Roman</vt:lpstr>
      <vt:lpstr>ΙΧΝΟΣ ΑΤΜΟΥ</vt:lpstr>
      <vt:lpstr>Η ΙΣΤΟΡΙΑ ΤΗΣ ΆΝΝΑΣ </vt:lpstr>
      <vt:lpstr>Case ενδοοικογενειακής βίας </vt:lpstr>
      <vt:lpstr>Case ενδοοικογενειακής βίας </vt:lpstr>
      <vt:lpstr>Ως μαία θα μπορούσα να παρέμβω </vt:lpstr>
      <vt:lpstr>Ως μαία θα μπορούσα να παρέμβω </vt:lpstr>
      <vt:lpstr>Συμπέρασμα: </vt:lpstr>
      <vt:lpstr>Σας ευχαριστώ πολύ!!!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ΙΣΤΟΡΙΑ ΤΗΣ ΜΑΡΙΑΣ</dc:title>
  <dc:creator>Thomas</dc:creator>
  <cp:lastModifiedBy>Thomas</cp:lastModifiedBy>
  <cp:revision>18</cp:revision>
  <dcterms:created xsi:type="dcterms:W3CDTF">2025-04-08T10:03:36Z</dcterms:created>
  <dcterms:modified xsi:type="dcterms:W3CDTF">2025-05-30T14:57:29Z</dcterms:modified>
</cp:coreProperties>
</file>