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583C4B1-2EFF-41EB-85E3-9E8C3BB4F763}" v="422" dt="2025-06-02T16:25:53.81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1234" y="-461"/>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4.xml"/><Relationship Id="rId10"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Χριστίνα Νικολαΐδου" userId="05bafeedc5c577db" providerId="LiveId" clId="{C583C4B1-2EFF-41EB-85E3-9E8C3BB4F763}"/>
    <pc:docChg chg="undo custSel addSld delSld modSld">
      <pc:chgData name="Χριστίνα Νικολαΐδου" userId="05bafeedc5c577db" providerId="LiveId" clId="{C583C4B1-2EFF-41EB-85E3-9E8C3BB4F763}" dt="2025-06-02T16:25:53.816" v="1122"/>
      <pc:docMkLst>
        <pc:docMk/>
      </pc:docMkLst>
      <pc:sldChg chg="modSp mod">
        <pc:chgData name="Χριστίνα Νικολαΐδου" userId="05bafeedc5c577db" providerId="LiveId" clId="{C583C4B1-2EFF-41EB-85E3-9E8C3BB4F763}" dt="2025-06-02T16:03:35.378" v="735" actId="255"/>
        <pc:sldMkLst>
          <pc:docMk/>
          <pc:sldMk cId="0" sldId="256"/>
        </pc:sldMkLst>
        <pc:spChg chg="mod">
          <ac:chgData name="Χριστίνα Νικολαΐδου" userId="05bafeedc5c577db" providerId="LiveId" clId="{C583C4B1-2EFF-41EB-85E3-9E8C3BB4F763}" dt="2025-06-02T16:03:35.378" v="735" actId="255"/>
          <ac:spMkLst>
            <pc:docMk/>
            <pc:sldMk cId="0" sldId="256"/>
            <ac:spMk id="2" creationId="{00000000-0000-0000-0000-000000000000}"/>
          </ac:spMkLst>
        </pc:spChg>
        <pc:spChg chg="mod">
          <ac:chgData name="Χριστίνα Νικολαΐδου" userId="05bafeedc5c577db" providerId="LiveId" clId="{C583C4B1-2EFF-41EB-85E3-9E8C3BB4F763}" dt="2025-06-02T15:42:54.093" v="40" actId="20577"/>
          <ac:spMkLst>
            <pc:docMk/>
            <pc:sldMk cId="0" sldId="256"/>
            <ac:spMk id="3" creationId="{00000000-0000-0000-0000-000000000000}"/>
          </ac:spMkLst>
        </pc:spChg>
        <pc:picChg chg="mod">
          <ac:chgData name="Χριστίνα Νικολαΐδου" userId="05bafeedc5c577db" providerId="LiveId" clId="{C583C4B1-2EFF-41EB-85E3-9E8C3BB4F763}" dt="2025-06-02T15:43:08.603" v="44" actId="14100"/>
          <ac:picMkLst>
            <pc:docMk/>
            <pc:sldMk cId="0" sldId="256"/>
            <ac:picMk id="4" creationId="{00000000-0000-0000-0000-000000000000}"/>
          </ac:picMkLst>
        </pc:picChg>
      </pc:sldChg>
      <pc:sldChg chg="addSp modSp mod modClrScheme modAnim chgLayout">
        <pc:chgData name="Χριστίνα Νικολαΐδου" userId="05bafeedc5c577db" providerId="LiveId" clId="{C583C4B1-2EFF-41EB-85E3-9E8C3BB4F763}" dt="2025-06-02T16:25:53.816" v="1122"/>
        <pc:sldMkLst>
          <pc:docMk/>
          <pc:sldMk cId="0" sldId="257"/>
        </pc:sldMkLst>
        <pc:spChg chg="add mod ord">
          <ac:chgData name="Χριστίνα Νικολαΐδου" userId="05bafeedc5c577db" providerId="LiveId" clId="{C583C4B1-2EFF-41EB-85E3-9E8C3BB4F763}" dt="2025-06-02T15:59:52.770" v="661" actId="113"/>
          <ac:spMkLst>
            <pc:docMk/>
            <pc:sldMk cId="0" sldId="257"/>
            <ac:spMk id="2" creationId="{2CE6CF13-38FC-F821-B655-78C0384CB4C1}"/>
          </ac:spMkLst>
        </pc:spChg>
        <pc:spChg chg="mod ord">
          <ac:chgData name="Χριστίνα Νικολαΐδου" userId="05bafeedc5c577db" providerId="LiveId" clId="{C583C4B1-2EFF-41EB-85E3-9E8C3BB4F763}" dt="2025-06-02T15:53:04.016" v="434" actId="14100"/>
          <ac:spMkLst>
            <pc:docMk/>
            <pc:sldMk cId="0" sldId="257"/>
            <ac:spMk id="3" creationId="{00000000-0000-0000-0000-000000000000}"/>
          </ac:spMkLst>
        </pc:spChg>
      </pc:sldChg>
      <pc:sldChg chg="addSp modSp mod modAnim chgLayout">
        <pc:chgData name="Χριστίνα Νικολαΐδου" userId="05bafeedc5c577db" providerId="LiveId" clId="{C583C4B1-2EFF-41EB-85E3-9E8C3BB4F763}" dt="2025-06-02T16:25:23.389" v="1121" actId="14100"/>
        <pc:sldMkLst>
          <pc:docMk/>
          <pc:sldMk cId="0" sldId="258"/>
        </pc:sldMkLst>
        <pc:spChg chg="add mod ord">
          <ac:chgData name="Χριστίνα Νικολαΐδου" userId="05bafeedc5c577db" providerId="LiveId" clId="{C583C4B1-2EFF-41EB-85E3-9E8C3BB4F763}" dt="2025-06-02T16:00:18.429" v="665" actId="255"/>
          <ac:spMkLst>
            <pc:docMk/>
            <pc:sldMk cId="0" sldId="258"/>
            <ac:spMk id="2" creationId="{508ECC3F-E003-C175-F9B2-4115C0027762}"/>
          </ac:spMkLst>
        </pc:spChg>
        <pc:spChg chg="mod ord">
          <ac:chgData name="Χριστίνα Νικολαΐδου" userId="05bafeedc5c577db" providerId="LiveId" clId="{C583C4B1-2EFF-41EB-85E3-9E8C3BB4F763}" dt="2025-06-02T16:23:52.348" v="1119" actId="5793"/>
          <ac:spMkLst>
            <pc:docMk/>
            <pc:sldMk cId="0" sldId="258"/>
            <ac:spMk id="5" creationId="{00000000-0000-0000-0000-000000000000}"/>
          </ac:spMkLst>
        </pc:spChg>
        <pc:spChg chg="mod">
          <ac:chgData name="Χριστίνα Νικολαΐδου" userId="05bafeedc5c577db" providerId="LiveId" clId="{C583C4B1-2EFF-41EB-85E3-9E8C3BB4F763}" dt="2025-06-02T16:25:23.389" v="1121" actId="14100"/>
          <ac:spMkLst>
            <pc:docMk/>
            <pc:sldMk cId="0" sldId="258"/>
            <ac:spMk id="7" creationId="{00000000-0000-0000-0000-000000000000}"/>
          </ac:spMkLst>
        </pc:spChg>
      </pc:sldChg>
      <pc:sldChg chg="new del">
        <pc:chgData name="Χριστίνα Νικολαΐδου" userId="05bafeedc5c577db" providerId="LiveId" clId="{C583C4B1-2EFF-41EB-85E3-9E8C3BB4F763}" dt="2025-06-02T16:04:06.414" v="740" actId="2696"/>
        <pc:sldMkLst>
          <pc:docMk/>
          <pc:sldMk cId="63645723" sldId="259"/>
        </pc:sldMkLst>
      </pc:sldChg>
      <pc:sldChg chg="modSp new del mod">
        <pc:chgData name="Χριστίνα Νικολαΐδου" userId="05bafeedc5c577db" providerId="LiveId" clId="{C583C4B1-2EFF-41EB-85E3-9E8C3BB4F763}" dt="2025-06-02T16:03:54.631" v="738" actId="2696"/>
        <pc:sldMkLst>
          <pc:docMk/>
          <pc:sldMk cId="302952767" sldId="259"/>
        </pc:sldMkLst>
        <pc:spChg chg="mod">
          <ac:chgData name="Χριστίνα Νικολαΐδου" userId="05bafeedc5c577db" providerId="LiveId" clId="{C583C4B1-2EFF-41EB-85E3-9E8C3BB4F763}" dt="2025-06-02T16:03:48.325" v="737" actId="5793"/>
          <ac:spMkLst>
            <pc:docMk/>
            <pc:sldMk cId="302952767" sldId="259"/>
            <ac:spMk id="3" creationId="{3235D1DE-E8B7-9F5B-E4B9-EAD030E01C11}"/>
          </ac:spMkLst>
        </pc:spChg>
      </pc:sldChg>
      <pc:sldChg chg="addSp modSp new mod">
        <pc:chgData name="Χριστίνα Νικολαΐδου" userId="05bafeedc5c577db" providerId="LiveId" clId="{C583C4B1-2EFF-41EB-85E3-9E8C3BB4F763}" dt="2025-06-02T16:07:46.724" v="938" actId="20577"/>
        <pc:sldMkLst>
          <pc:docMk/>
          <pc:sldMk cId="3541468276" sldId="259"/>
        </pc:sldMkLst>
        <pc:spChg chg="mod">
          <ac:chgData name="Χριστίνα Νικολαΐδου" userId="05bafeedc5c577db" providerId="LiveId" clId="{C583C4B1-2EFF-41EB-85E3-9E8C3BB4F763}" dt="2025-06-02T16:07:46.724" v="938" actId="20577"/>
          <ac:spMkLst>
            <pc:docMk/>
            <pc:sldMk cId="3541468276" sldId="259"/>
            <ac:spMk id="2" creationId="{4C995816-B05C-19B1-EF96-9B617FEFF793}"/>
          </ac:spMkLst>
        </pc:spChg>
        <pc:picChg chg="add mod">
          <ac:chgData name="Χριστίνα Νικολαΐδου" userId="05bafeedc5c577db" providerId="LiveId" clId="{C583C4B1-2EFF-41EB-85E3-9E8C3BB4F763}" dt="2025-06-02T16:06:43.637" v="826" actId="14100"/>
          <ac:picMkLst>
            <pc:docMk/>
            <pc:sldMk cId="3541468276" sldId="259"/>
            <ac:picMk id="3" creationId="{0B6E128C-2661-0538-E23F-71C141426063}"/>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a:t>Kλικ για επεξεργασία του τίτλου</a:t>
            </a: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p>
        </p:txBody>
      </p:sp>
      <p:sp>
        <p:nvSpPr>
          <p:cNvPr id="4" name="3 - Θέση ημερομηνίας"/>
          <p:cNvSpPr>
            <a:spLocks noGrp="1"/>
          </p:cNvSpPr>
          <p:nvPr>
            <p:ph type="dt" sz="half" idx="10"/>
          </p:nvPr>
        </p:nvSpPr>
        <p:spPr/>
        <p:txBody>
          <a:bodyPr/>
          <a:lstStyle/>
          <a:p>
            <a:fld id="{90A00B8D-95F5-418D-8895-231A17E19D5F}" type="datetimeFigureOut">
              <a:rPr lang="el-GR" smtClean="0"/>
              <a:t>2/6/2025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E2AD995-F95F-4AC4-91F4-9CB19C4152B7}" type="slidenum">
              <a:rPr lang="el-GR" smtClean="0"/>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κατακόρυφου κειμένου"/>
          <p:cNvSpPr>
            <a:spLocks noGrp="1"/>
          </p:cNvSpPr>
          <p:nvPr>
            <p:ph type="body" orient="vert" idx="1"/>
          </p:nvPr>
        </p:nvSpPr>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90A00B8D-95F5-418D-8895-231A17E19D5F}" type="datetimeFigureOut">
              <a:rPr lang="el-GR" smtClean="0"/>
              <a:t>2/6/2025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E2AD995-F95F-4AC4-91F4-9CB19C4152B7}"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a:t>Kλικ για επεξεργασία του τίτλου</a:t>
            </a: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90A00B8D-95F5-418D-8895-231A17E19D5F}" type="datetimeFigureOut">
              <a:rPr lang="el-GR" smtClean="0"/>
              <a:t>2/6/2025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E2AD995-F95F-4AC4-91F4-9CB19C4152B7}"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idx="1"/>
          </p:nvPr>
        </p:nvSpPr>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90A00B8D-95F5-418D-8895-231A17E19D5F}" type="datetimeFigureOut">
              <a:rPr lang="el-GR" smtClean="0"/>
              <a:t>2/6/2025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E2AD995-F95F-4AC4-91F4-9CB19C4152B7}"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a:t>Kλικ για επεξεργασία του τίτλου</a:t>
            </a: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90A00B8D-95F5-418D-8895-231A17E19D5F}" type="datetimeFigureOut">
              <a:rPr lang="el-GR" smtClean="0"/>
              <a:t>2/6/2025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E2AD995-F95F-4AC4-91F4-9CB19C4152B7}" type="slidenum">
              <a:rPr lang="el-GR" smtClean="0"/>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ημερομηνίας"/>
          <p:cNvSpPr>
            <a:spLocks noGrp="1"/>
          </p:cNvSpPr>
          <p:nvPr>
            <p:ph type="dt" sz="half" idx="10"/>
          </p:nvPr>
        </p:nvSpPr>
        <p:spPr/>
        <p:txBody>
          <a:bodyPr/>
          <a:lstStyle/>
          <a:p>
            <a:fld id="{90A00B8D-95F5-418D-8895-231A17E19D5F}" type="datetimeFigureOut">
              <a:rPr lang="el-GR" smtClean="0"/>
              <a:t>2/6/2025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9E2AD995-F95F-4AC4-91F4-9CB19C4152B7}"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a:t>Kλικ για επεξεργασία του τίτλου</a:t>
            </a: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6 - Θέση ημερομηνίας"/>
          <p:cNvSpPr>
            <a:spLocks noGrp="1"/>
          </p:cNvSpPr>
          <p:nvPr>
            <p:ph type="dt" sz="half" idx="10"/>
          </p:nvPr>
        </p:nvSpPr>
        <p:spPr/>
        <p:txBody>
          <a:bodyPr/>
          <a:lstStyle/>
          <a:p>
            <a:fld id="{90A00B8D-95F5-418D-8895-231A17E19D5F}" type="datetimeFigureOut">
              <a:rPr lang="el-GR" smtClean="0"/>
              <a:t>2/6/2025</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9E2AD995-F95F-4AC4-91F4-9CB19C4152B7}"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ημερομηνίας"/>
          <p:cNvSpPr>
            <a:spLocks noGrp="1"/>
          </p:cNvSpPr>
          <p:nvPr>
            <p:ph type="dt" sz="half" idx="10"/>
          </p:nvPr>
        </p:nvSpPr>
        <p:spPr/>
        <p:txBody>
          <a:bodyPr/>
          <a:lstStyle/>
          <a:p>
            <a:fld id="{90A00B8D-95F5-418D-8895-231A17E19D5F}" type="datetimeFigureOut">
              <a:rPr lang="el-GR" smtClean="0"/>
              <a:t>2/6/2025</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9E2AD995-F95F-4AC4-91F4-9CB19C4152B7}"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90A00B8D-95F5-418D-8895-231A17E19D5F}" type="datetimeFigureOut">
              <a:rPr lang="el-GR" smtClean="0"/>
              <a:t>2/6/2025</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9E2AD995-F95F-4AC4-91F4-9CB19C4152B7}"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a:t>Kλικ για επεξεργασία του τίτλου</a:t>
            </a: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90A00B8D-95F5-418D-8895-231A17E19D5F}" type="datetimeFigureOut">
              <a:rPr lang="el-GR" smtClean="0"/>
              <a:t>2/6/2025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9E2AD995-F95F-4AC4-91F4-9CB19C4152B7}"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a:t>Kλικ για επεξεργασία του τίτλου</a:t>
            </a: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90A00B8D-95F5-418D-8895-231A17E19D5F}" type="datetimeFigureOut">
              <a:rPr lang="el-GR" smtClean="0"/>
              <a:t>2/6/2025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9E2AD995-F95F-4AC4-91F4-9CB19C4152B7}" type="slidenum">
              <a:rPr lang="el-GR" smtClean="0"/>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a:t>Kλικ για επεξεργασία του τίτλου</a:t>
            </a: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A00B8D-95F5-418D-8895-231A17E19D5F}" type="datetimeFigureOut">
              <a:rPr lang="el-GR" smtClean="0"/>
              <a:t>2/6/2025</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2AD995-F95F-4AC4-91F4-9CB19C4152B7}"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normAutofit fontScale="90000"/>
          </a:bodyPr>
          <a:lstStyle/>
          <a:p>
            <a:r>
              <a:rPr lang="el-GR" b="1" dirty="0"/>
              <a:t> </a:t>
            </a:r>
            <a:br>
              <a:rPr lang="el-GR" b="1" dirty="0"/>
            </a:br>
            <a:br>
              <a:rPr lang="el-GR" b="1" dirty="0"/>
            </a:br>
            <a:r>
              <a:rPr lang="el-GR" sz="4900" b="1" dirty="0"/>
              <a:t>Η Ιστορία της Έλενας </a:t>
            </a:r>
          </a:p>
        </p:txBody>
      </p:sp>
      <p:sp>
        <p:nvSpPr>
          <p:cNvPr id="3" name="2 - Υπότιτλος"/>
          <p:cNvSpPr>
            <a:spLocks noGrp="1"/>
          </p:cNvSpPr>
          <p:nvPr>
            <p:ph type="subTitle" idx="1"/>
          </p:nvPr>
        </p:nvSpPr>
        <p:spPr>
          <a:xfrm>
            <a:off x="4355976" y="5373216"/>
            <a:ext cx="4788024" cy="1296144"/>
          </a:xfrm>
        </p:spPr>
        <p:txBody>
          <a:bodyPr>
            <a:normAutofit fontScale="92500"/>
          </a:bodyPr>
          <a:lstStyle/>
          <a:p>
            <a:pPr algn="r"/>
            <a:r>
              <a:rPr lang="el-GR" dirty="0">
                <a:solidFill>
                  <a:schemeClr val="tx1"/>
                </a:solidFill>
              </a:rPr>
              <a:t>Νικολαΐδου Μαρία-Χριστίνα </a:t>
            </a:r>
          </a:p>
          <a:p>
            <a:pPr algn="r"/>
            <a:r>
              <a:rPr lang="el-GR" dirty="0">
                <a:solidFill>
                  <a:schemeClr val="tx1"/>
                </a:solidFill>
              </a:rPr>
              <a:t>Παπούλια Αφροδίτη </a:t>
            </a:r>
          </a:p>
        </p:txBody>
      </p:sp>
      <p:pic>
        <p:nvPicPr>
          <p:cNvPr id="4" name="3 - Εικόνα" descr="λήψη (4).jpg"/>
          <p:cNvPicPr>
            <a:picLocks noChangeAspect="1"/>
          </p:cNvPicPr>
          <p:nvPr/>
        </p:nvPicPr>
        <p:blipFill>
          <a:blip r:embed="rId2" cstate="print"/>
          <a:stretch>
            <a:fillRect/>
          </a:stretch>
        </p:blipFill>
        <p:spPr>
          <a:xfrm>
            <a:off x="323528" y="260647"/>
            <a:ext cx="1944216" cy="193557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CE6CF13-38FC-F821-B655-78C0384CB4C1}"/>
              </a:ext>
            </a:extLst>
          </p:cNvPr>
          <p:cNvSpPr>
            <a:spLocks noGrp="1"/>
          </p:cNvSpPr>
          <p:nvPr>
            <p:ph type="ctrTitle"/>
          </p:nvPr>
        </p:nvSpPr>
        <p:spPr>
          <a:xfrm>
            <a:off x="685800" y="116633"/>
            <a:ext cx="7772400" cy="1080119"/>
          </a:xfrm>
        </p:spPr>
        <p:txBody>
          <a:bodyPr>
            <a:normAutofit/>
          </a:bodyPr>
          <a:lstStyle/>
          <a:p>
            <a:r>
              <a:rPr lang="en-US" sz="4000" b="1" dirty="0"/>
              <a:t>Case…</a:t>
            </a:r>
            <a:endParaRPr lang="el-GR" sz="4000" b="1" dirty="0"/>
          </a:p>
        </p:txBody>
      </p:sp>
      <p:sp>
        <p:nvSpPr>
          <p:cNvPr id="3" name="2 - Θέση περιεχομένου"/>
          <p:cNvSpPr>
            <a:spLocks noGrp="1"/>
          </p:cNvSpPr>
          <p:nvPr>
            <p:ph type="subTitle" idx="1"/>
          </p:nvPr>
        </p:nvSpPr>
        <p:spPr>
          <a:xfrm>
            <a:off x="685800" y="1196752"/>
            <a:ext cx="7772400" cy="5256584"/>
          </a:xfrm>
        </p:spPr>
        <p:txBody>
          <a:bodyPr>
            <a:noAutofit/>
          </a:bodyPr>
          <a:lstStyle/>
          <a:p>
            <a:pPr marL="0" indent="0" algn="just">
              <a:buNone/>
            </a:pPr>
            <a:endParaRPr lang="el-GR" sz="1800" dirty="0"/>
          </a:p>
          <a:p>
            <a:pPr marL="0" indent="0" algn="just">
              <a:buNone/>
            </a:pPr>
            <a:r>
              <a:rPr lang="el-GR" sz="1800" dirty="0">
                <a:solidFill>
                  <a:schemeClr val="tx1"/>
                </a:solidFill>
              </a:rPr>
              <a:t>Η Έλενα, μια 19χρονη κοπέλα, έπεσε θύμα ξυλοδαρμού από τον 23χρονο πρώην σύντροφό της, μετά από απόφαση της πρώτης να χωρίσουν. Ο νεαρός εισέβαλλε στο οίκημα που έμενε το κορίτσι και την περίμενε μέχρι να εμφανιστεί. Όταν αυτή έφτασε στο σημείο ο 23χρονος την έσπρωξε και την τράβηξε, ενώ μία γειτόνισσα-μάρτυρας αποκάλυψε αργότερα πως ο άνδρας είχε πάνω του μαχαίρι. Μετά από λίγο, η κοπέλα κατέληξε στο νοσοκομείο, με σοβαρά χτυπήματα από μπουνιές και κλωτσιές. Εκεί, ύστερα από την παροχή φροντίδας που της προσφέρθηκε, η νεαρή κοπέλα μας ανέφερε: «Θυμάμαι πως από την πολλαπλότητα των χτυπημάτων έπεσα στο πάτωμα, έκλαιγα, αλλά εκείνος συνέχιζε να με χτυπάει με μανία. Πίστεψα ότι θα με σκοτώσει και τον παρακαλούσα να με πάει στο νοσοκομείο. Έβγαζα αίμα από το στόμα. Μου έδειχνε γυμνές φωτογραφίες μου απειλώντας πως θα τις δημοσιεύσει. Στο τέλος κατάφερα να του ξεφύγω και διέφυγα από την πόρτα ενώ εκείνος άρπαξε ένα μαχαίρι από την κουζίνα και άρχισε να με κυνηγάει λέγοντάς μου “θα σε σκοτώσω”. Κατάφερα να βγω από την πολυκατοικία και ήρθα τρέχοντας ως εδώ.».</a:t>
            </a:r>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ircle(in)">
                                      <p:cBhvr>
                                        <p:cTn id="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8ECC3F-E003-C175-F9B2-4115C0027762}"/>
              </a:ext>
            </a:extLst>
          </p:cNvPr>
          <p:cNvSpPr>
            <a:spLocks noGrp="1"/>
          </p:cNvSpPr>
          <p:nvPr>
            <p:ph type="title"/>
          </p:nvPr>
        </p:nvSpPr>
        <p:spPr/>
        <p:txBody>
          <a:bodyPr>
            <a:normAutofit/>
          </a:bodyPr>
          <a:lstStyle/>
          <a:p>
            <a:r>
              <a:rPr lang="el-GR" sz="4000" dirty="0"/>
              <a:t>ΩΣ ΜΑΙΕΣ ΘΑ ΜΠΟΡΟΥΣΑΜΕ ΝΑ…</a:t>
            </a:r>
          </a:p>
        </p:txBody>
      </p:sp>
      <p:sp>
        <p:nvSpPr>
          <p:cNvPr id="5" name="4 - Θέση περιεχομένου"/>
          <p:cNvSpPr>
            <a:spLocks noGrp="1"/>
          </p:cNvSpPr>
          <p:nvPr>
            <p:ph idx="1"/>
          </p:nvPr>
        </p:nvSpPr>
        <p:spPr>
          <a:xfrm>
            <a:off x="457200" y="1600200"/>
            <a:ext cx="8229600" cy="5285184"/>
          </a:xfrm>
        </p:spPr>
        <p:txBody>
          <a:bodyPr>
            <a:normAutofit fontScale="25000" lnSpcReduction="20000"/>
          </a:bodyPr>
          <a:lstStyle/>
          <a:p>
            <a:pPr algn="just"/>
            <a:r>
              <a:rPr lang="el-GR" sz="7200" dirty="0"/>
              <a:t>Της δώσουμε χρόνο, εξασφαλίζοντάς της ένα ήσυχο μέρος για να ηρεμήσει, παραμένοντας στο πλάι της, ώστε να νιώθει ασφαλής. </a:t>
            </a:r>
          </a:p>
          <a:p>
            <a:pPr algn="just"/>
            <a:r>
              <a:rPr lang="el-GR" sz="7200" dirty="0"/>
              <a:t>Της εξηγήσουμε πως για ότι έγινε δεν φταίει εκείνη και να την συμβουλεύουμε να ζητήσει ψυχολογική βοήθεια από ειδικό, ώστε να επουλώσει τα ψυχολογικά της τραύματα. </a:t>
            </a:r>
          </a:p>
          <a:p>
            <a:pPr algn="just"/>
            <a:r>
              <a:rPr lang="el-GR" sz="7200" dirty="0"/>
              <a:t>Της επισημάνουμε πως η πράξη του νεαρού είναι </a:t>
            </a:r>
            <a:r>
              <a:rPr lang="el-GR" sz="7200" dirty="0" err="1"/>
              <a:t>μηνύσιμη</a:t>
            </a:r>
            <a:r>
              <a:rPr lang="el-GR" sz="7200" dirty="0"/>
              <a:t> και να την </a:t>
            </a:r>
            <a:r>
              <a:rPr lang="el-GR" sz="6400" dirty="0"/>
              <a:t>παροτρύνουμε</a:t>
            </a:r>
            <a:r>
              <a:rPr lang="el-GR" sz="7200" dirty="0"/>
              <a:t> να προβεί σε καταγγελία του περιστατικού, προστατεύοντας έτσι  όχι μόνο την ίδια, αλλά και επόμενες πιθανές συντρόφους του </a:t>
            </a:r>
            <a:r>
              <a:rPr lang="el-GR" sz="7200" dirty="0" err="1"/>
              <a:t>κακοποιητή</a:t>
            </a:r>
            <a:r>
              <a:rPr lang="el-GR" sz="7200" dirty="0"/>
              <a:t>.</a:t>
            </a:r>
          </a:p>
          <a:p>
            <a:pPr algn="just"/>
            <a:r>
              <a:rPr lang="el-GR" sz="7200" dirty="0"/>
              <a:t>Την ενημερώσουμε για το νομοθετικό πλαίσιο  στην χώρα μας σχετικά με την ενδοοικογενειακή βία.</a:t>
            </a:r>
          </a:p>
          <a:p>
            <a:pPr marL="0" indent="0" algn="just">
              <a:buNone/>
            </a:pPr>
            <a:endParaRPr lang="el-GR" sz="7200" dirty="0"/>
          </a:p>
          <a:p>
            <a:pPr marL="0" indent="0" algn="just">
              <a:buNone/>
            </a:pPr>
            <a:endParaRPr lang="el-GR" sz="7200" dirty="0"/>
          </a:p>
          <a:p>
            <a:pPr algn="just">
              <a:buFont typeface="Wingdings" panose="05000000000000000000" pitchFamily="2" charset="2"/>
              <a:buChar char="Ø"/>
            </a:pPr>
            <a:r>
              <a:rPr lang="el-GR" sz="6400" i="1" dirty="0"/>
              <a:t>Το μέλος της οικογένειας το οποίο προξενεί σε άλλο μέλος αυτής σωματική κάκωση ή βλάβη της υγείας του, υπό την έννοια του εδαφίου α΄ της παρ. 1 του άρθρου 308 του Ποινικού Κώδικα, ή με συνεχή συμπεριφορά προξενεί εντελώς ελαφρά κάκωση ή βλάβη της υγείας του, με την έννοια του εδαφίου β΄ της παραπάνω διάταξης, τιμωρείται με φυλάκιση, τουλάχιστον, ενός έτους.</a:t>
            </a:r>
          </a:p>
          <a:p>
            <a:pPr algn="just">
              <a:buFont typeface="Wingdings" panose="05000000000000000000" pitchFamily="2" charset="2"/>
              <a:buChar char="Ø"/>
            </a:pPr>
            <a:r>
              <a:rPr lang="el-GR" sz="6400" i="1" dirty="0"/>
              <a:t>Αν η πράξη της πρώτης παραγράφου συνιστά μεθοδευμένη πρόκληση έντονου σωματικού πόνου ή σωματικής εξάντλησης, επικίνδυνης για την υγεία, ή ψυχικού πόνου, ικανού να επιφέρει σοβαρή ψυχική βλάβη, ιδίως με την παρατεταμένη απομόνωση του θύματος, επιβάλλεται κάθειρξη. Αν το θύμα είναι ανήλικος, επιβάλλεται κάθειρξη τουλάχιστον δέκα ετών.</a:t>
            </a:r>
          </a:p>
          <a:p>
            <a:pPr algn="just">
              <a:buNone/>
            </a:pPr>
            <a:endParaRPr lang="el-GR" sz="6400" i="1" dirty="0"/>
          </a:p>
          <a:p>
            <a:pPr algn="just">
              <a:buNone/>
            </a:pPr>
            <a:endParaRPr lang="el-GR" dirty="0"/>
          </a:p>
          <a:p>
            <a:pPr algn="just">
              <a:buNone/>
            </a:pPr>
            <a:endParaRPr lang="el-GR" dirty="0"/>
          </a:p>
          <a:p>
            <a:pPr algn="just">
              <a:buNone/>
            </a:pPr>
            <a:r>
              <a:rPr lang="el-GR" dirty="0"/>
              <a:t>    </a:t>
            </a:r>
          </a:p>
          <a:p>
            <a:pPr algn="just">
              <a:buNone/>
            </a:pPr>
            <a:r>
              <a:rPr lang="el-GR" sz="12800" dirty="0"/>
              <a:t>  </a:t>
            </a:r>
            <a:endParaRPr lang="el-GR" sz="6400" i="1" dirty="0"/>
          </a:p>
        </p:txBody>
      </p:sp>
      <p:sp>
        <p:nvSpPr>
          <p:cNvPr id="7" name="6 - Στρογγυλεμένο ορθογώνιο"/>
          <p:cNvSpPr/>
          <p:nvPr/>
        </p:nvSpPr>
        <p:spPr>
          <a:xfrm>
            <a:off x="457200" y="4365104"/>
            <a:ext cx="8228404" cy="2376264"/>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l-GR" dirty="0"/>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down)">
                                      <p:cBhvr>
                                        <p:cTn id="7" dur="580">
                                          <p:stCondLst>
                                            <p:cond delay="0"/>
                                          </p:stCondLst>
                                        </p:cTn>
                                        <p:tgtEl>
                                          <p:spTgt spid="5">
                                            <p:txEl>
                                              <p:pRg st="0" end="0"/>
                                            </p:txEl>
                                          </p:spTgt>
                                        </p:tgtEl>
                                      </p:cBhvr>
                                    </p:animEffect>
                                    <p:anim calcmode="lin" valueType="num">
                                      <p:cBhvr>
                                        <p:cTn id="8" dur="1822" tmFilter="0,0; 0.14,0.36; 0.43,0.73; 0.71,0.91; 1.0,1.0">
                                          <p:stCondLst>
                                            <p:cond delay="0"/>
                                          </p:stCondLst>
                                        </p:cTn>
                                        <p:tgtEl>
                                          <p:spTgt spid="5">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xEl>
                                              <p:pRg st="0" end="0"/>
                                            </p:txEl>
                                          </p:spTgt>
                                        </p:tgtEl>
                                      </p:cBhvr>
                                      <p:to x="100000" y="60000"/>
                                    </p:animScale>
                                    <p:animScale>
                                      <p:cBhvr>
                                        <p:cTn id="14" dur="166" decel="50000">
                                          <p:stCondLst>
                                            <p:cond delay="676"/>
                                          </p:stCondLst>
                                        </p:cTn>
                                        <p:tgtEl>
                                          <p:spTgt spid="5">
                                            <p:txEl>
                                              <p:pRg st="0" end="0"/>
                                            </p:txEl>
                                          </p:spTgt>
                                        </p:tgtEl>
                                      </p:cBhvr>
                                      <p:to x="100000" y="100000"/>
                                    </p:animScale>
                                    <p:animScale>
                                      <p:cBhvr>
                                        <p:cTn id="15" dur="26">
                                          <p:stCondLst>
                                            <p:cond delay="1312"/>
                                          </p:stCondLst>
                                        </p:cTn>
                                        <p:tgtEl>
                                          <p:spTgt spid="5">
                                            <p:txEl>
                                              <p:pRg st="0" end="0"/>
                                            </p:txEl>
                                          </p:spTgt>
                                        </p:tgtEl>
                                      </p:cBhvr>
                                      <p:to x="100000" y="80000"/>
                                    </p:animScale>
                                    <p:animScale>
                                      <p:cBhvr>
                                        <p:cTn id="16" dur="166" decel="50000">
                                          <p:stCondLst>
                                            <p:cond delay="1338"/>
                                          </p:stCondLst>
                                        </p:cTn>
                                        <p:tgtEl>
                                          <p:spTgt spid="5">
                                            <p:txEl>
                                              <p:pRg st="0" end="0"/>
                                            </p:txEl>
                                          </p:spTgt>
                                        </p:tgtEl>
                                      </p:cBhvr>
                                      <p:to x="100000" y="100000"/>
                                    </p:animScale>
                                    <p:animScale>
                                      <p:cBhvr>
                                        <p:cTn id="17" dur="26">
                                          <p:stCondLst>
                                            <p:cond delay="1642"/>
                                          </p:stCondLst>
                                        </p:cTn>
                                        <p:tgtEl>
                                          <p:spTgt spid="5">
                                            <p:txEl>
                                              <p:pRg st="0" end="0"/>
                                            </p:txEl>
                                          </p:spTgt>
                                        </p:tgtEl>
                                      </p:cBhvr>
                                      <p:to x="100000" y="90000"/>
                                    </p:animScale>
                                    <p:animScale>
                                      <p:cBhvr>
                                        <p:cTn id="18" dur="166" decel="50000">
                                          <p:stCondLst>
                                            <p:cond delay="1668"/>
                                          </p:stCondLst>
                                        </p:cTn>
                                        <p:tgtEl>
                                          <p:spTgt spid="5">
                                            <p:txEl>
                                              <p:pRg st="0" end="0"/>
                                            </p:txEl>
                                          </p:spTgt>
                                        </p:tgtEl>
                                      </p:cBhvr>
                                      <p:to x="100000" y="100000"/>
                                    </p:animScale>
                                    <p:animScale>
                                      <p:cBhvr>
                                        <p:cTn id="19" dur="26">
                                          <p:stCondLst>
                                            <p:cond delay="1808"/>
                                          </p:stCondLst>
                                        </p:cTn>
                                        <p:tgtEl>
                                          <p:spTgt spid="5">
                                            <p:txEl>
                                              <p:pRg st="0" end="0"/>
                                            </p:txEl>
                                          </p:spTgt>
                                        </p:tgtEl>
                                      </p:cBhvr>
                                      <p:to x="100000" y="95000"/>
                                    </p:animScale>
                                    <p:animScale>
                                      <p:cBhvr>
                                        <p:cTn id="20" dur="166" decel="50000">
                                          <p:stCondLst>
                                            <p:cond delay="1834"/>
                                          </p:stCondLst>
                                        </p:cTn>
                                        <p:tgtEl>
                                          <p:spTgt spid="5">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5">
                                            <p:txEl>
                                              <p:pRg st="1" end="1"/>
                                            </p:txEl>
                                          </p:spTgt>
                                        </p:tgtEl>
                                        <p:attrNameLst>
                                          <p:attrName>style.visibility</p:attrName>
                                        </p:attrNameLst>
                                      </p:cBhvr>
                                      <p:to>
                                        <p:strVal val="visible"/>
                                      </p:to>
                                    </p:set>
                                    <p:animEffect transition="in" filter="wipe(down)">
                                      <p:cBhvr>
                                        <p:cTn id="25" dur="580">
                                          <p:stCondLst>
                                            <p:cond delay="0"/>
                                          </p:stCondLst>
                                        </p:cTn>
                                        <p:tgtEl>
                                          <p:spTgt spid="5">
                                            <p:txEl>
                                              <p:pRg st="1" end="1"/>
                                            </p:txEl>
                                          </p:spTgt>
                                        </p:tgtEl>
                                      </p:cBhvr>
                                    </p:animEffect>
                                    <p:anim calcmode="lin" valueType="num">
                                      <p:cBhvr>
                                        <p:cTn id="26" dur="1822" tmFilter="0,0; 0.14,0.36; 0.43,0.73; 0.71,0.91; 1.0,1.0">
                                          <p:stCondLst>
                                            <p:cond delay="0"/>
                                          </p:stCondLst>
                                        </p:cTn>
                                        <p:tgtEl>
                                          <p:spTgt spid="5">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5">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5">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5">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5">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5">
                                            <p:txEl>
                                              <p:pRg st="1" end="1"/>
                                            </p:txEl>
                                          </p:spTgt>
                                        </p:tgtEl>
                                      </p:cBhvr>
                                      <p:to x="100000" y="60000"/>
                                    </p:animScale>
                                    <p:animScale>
                                      <p:cBhvr>
                                        <p:cTn id="32" dur="166" decel="50000">
                                          <p:stCondLst>
                                            <p:cond delay="676"/>
                                          </p:stCondLst>
                                        </p:cTn>
                                        <p:tgtEl>
                                          <p:spTgt spid="5">
                                            <p:txEl>
                                              <p:pRg st="1" end="1"/>
                                            </p:txEl>
                                          </p:spTgt>
                                        </p:tgtEl>
                                      </p:cBhvr>
                                      <p:to x="100000" y="100000"/>
                                    </p:animScale>
                                    <p:animScale>
                                      <p:cBhvr>
                                        <p:cTn id="33" dur="26">
                                          <p:stCondLst>
                                            <p:cond delay="1312"/>
                                          </p:stCondLst>
                                        </p:cTn>
                                        <p:tgtEl>
                                          <p:spTgt spid="5">
                                            <p:txEl>
                                              <p:pRg st="1" end="1"/>
                                            </p:txEl>
                                          </p:spTgt>
                                        </p:tgtEl>
                                      </p:cBhvr>
                                      <p:to x="100000" y="80000"/>
                                    </p:animScale>
                                    <p:animScale>
                                      <p:cBhvr>
                                        <p:cTn id="34" dur="166" decel="50000">
                                          <p:stCondLst>
                                            <p:cond delay="1338"/>
                                          </p:stCondLst>
                                        </p:cTn>
                                        <p:tgtEl>
                                          <p:spTgt spid="5">
                                            <p:txEl>
                                              <p:pRg st="1" end="1"/>
                                            </p:txEl>
                                          </p:spTgt>
                                        </p:tgtEl>
                                      </p:cBhvr>
                                      <p:to x="100000" y="100000"/>
                                    </p:animScale>
                                    <p:animScale>
                                      <p:cBhvr>
                                        <p:cTn id="35" dur="26">
                                          <p:stCondLst>
                                            <p:cond delay="1642"/>
                                          </p:stCondLst>
                                        </p:cTn>
                                        <p:tgtEl>
                                          <p:spTgt spid="5">
                                            <p:txEl>
                                              <p:pRg st="1" end="1"/>
                                            </p:txEl>
                                          </p:spTgt>
                                        </p:tgtEl>
                                      </p:cBhvr>
                                      <p:to x="100000" y="90000"/>
                                    </p:animScale>
                                    <p:animScale>
                                      <p:cBhvr>
                                        <p:cTn id="36" dur="166" decel="50000">
                                          <p:stCondLst>
                                            <p:cond delay="1668"/>
                                          </p:stCondLst>
                                        </p:cTn>
                                        <p:tgtEl>
                                          <p:spTgt spid="5">
                                            <p:txEl>
                                              <p:pRg st="1" end="1"/>
                                            </p:txEl>
                                          </p:spTgt>
                                        </p:tgtEl>
                                      </p:cBhvr>
                                      <p:to x="100000" y="100000"/>
                                    </p:animScale>
                                    <p:animScale>
                                      <p:cBhvr>
                                        <p:cTn id="37" dur="26">
                                          <p:stCondLst>
                                            <p:cond delay="1808"/>
                                          </p:stCondLst>
                                        </p:cTn>
                                        <p:tgtEl>
                                          <p:spTgt spid="5">
                                            <p:txEl>
                                              <p:pRg st="1" end="1"/>
                                            </p:txEl>
                                          </p:spTgt>
                                        </p:tgtEl>
                                      </p:cBhvr>
                                      <p:to x="100000" y="95000"/>
                                    </p:animScale>
                                    <p:animScale>
                                      <p:cBhvr>
                                        <p:cTn id="38" dur="166" decel="50000">
                                          <p:stCondLst>
                                            <p:cond delay="1834"/>
                                          </p:stCondLst>
                                        </p:cTn>
                                        <p:tgtEl>
                                          <p:spTgt spid="5">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nodeType="clickEffect">
                                  <p:stCondLst>
                                    <p:cond delay="0"/>
                                  </p:stCondLst>
                                  <p:childTnLst>
                                    <p:set>
                                      <p:cBhvr>
                                        <p:cTn id="42" dur="1" fill="hold">
                                          <p:stCondLst>
                                            <p:cond delay="0"/>
                                          </p:stCondLst>
                                        </p:cTn>
                                        <p:tgtEl>
                                          <p:spTgt spid="5">
                                            <p:txEl>
                                              <p:pRg st="2" end="2"/>
                                            </p:txEl>
                                          </p:spTgt>
                                        </p:tgtEl>
                                        <p:attrNameLst>
                                          <p:attrName>style.visibility</p:attrName>
                                        </p:attrNameLst>
                                      </p:cBhvr>
                                      <p:to>
                                        <p:strVal val="visible"/>
                                      </p:to>
                                    </p:set>
                                    <p:animEffect transition="in" filter="wipe(down)">
                                      <p:cBhvr>
                                        <p:cTn id="43" dur="580">
                                          <p:stCondLst>
                                            <p:cond delay="0"/>
                                          </p:stCondLst>
                                        </p:cTn>
                                        <p:tgtEl>
                                          <p:spTgt spid="5">
                                            <p:txEl>
                                              <p:pRg st="2" end="2"/>
                                            </p:txEl>
                                          </p:spTgt>
                                        </p:tgtEl>
                                      </p:cBhvr>
                                    </p:animEffect>
                                    <p:anim calcmode="lin" valueType="num">
                                      <p:cBhvr>
                                        <p:cTn id="44" dur="1822" tmFilter="0,0; 0.14,0.36; 0.43,0.73; 0.71,0.91; 1.0,1.0">
                                          <p:stCondLst>
                                            <p:cond delay="0"/>
                                          </p:stCondLst>
                                        </p:cTn>
                                        <p:tgtEl>
                                          <p:spTgt spid="5">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5">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5">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5">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5">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5">
                                            <p:txEl>
                                              <p:pRg st="2" end="2"/>
                                            </p:txEl>
                                          </p:spTgt>
                                        </p:tgtEl>
                                      </p:cBhvr>
                                      <p:to x="100000" y="60000"/>
                                    </p:animScale>
                                    <p:animScale>
                                      <p:cBhvr>
                                        <p:cTn id="50" dur="166" decel="50000">
                                          <p:stCondLst>
                                            <p:cond delay="676"/>
                                          </p:stCondLst>
                                        </p:cTn>
                                        <p:tgtEl>
                                          <p:spTgt spid="5">
                                            <p:txEl>
                                              <p:pRg st="2" end="2"/>
                                            </p:txEl>
                                          </p:spTgt>
                                        </p:tgtEl>
                                      </p:cBhvr>
                                      <p:to x="100000" y="100000"/>
                                    </p:animScale>
                                    <p:animScale>
                                      <p:cBhvr>
                                        <p:cTn id="51" dur="26">
                                          <p:stCondLst>
                                            <p:cond delay="1312"/>
                                          </p:stCondLst>
                                        </p:cTn>
                                        <p:tgtEl>
                                          <p:spTgt spid="5">
                                            <p:txEl>
                                              <p:pRg st="2" end="2"/>
                                            </p:txEl>
                                          </p:spTgt>
                                        </p:tgtEl>
                                      </p:cBhvr>
                                      <p:to x="100000" y="80000"/>
                                    </p:animScale>
                                    <p:animScale>
                                      <p:cBhvr>
                                        <p:cTn id="52" dur="166" decel="50000">
                                          <p:stCondLst>
                                            <p:cond delay="1338"/>
                                          </p:stCondLst>
                                        </p:cTn>
                                        <p:tgtEl>
                                          <p:spTgt spid="5">
                                            <p:txEl>
                                              <p:pRg st="2" end="2"/>
                                            </p:txEl>
                                          </p:spTgt>
                                        </p:tgtEl>
                                      </p:cBhvr>
                                      <p:to x="100000" y="100000"/>
                                    </p:animScale>
                                    <p:animScale>
                                      <p:cBhvr>
                                        <p:cTn id="53" dur="26">
                                          <p:stCondLst>
                                            <p:cond delay="1642"/>
                                          </p:stCondLst>
                                        </p:cTn>
                                        <p:tgtEl>
                                          <p:spTgt spid="5">
                                            <p:txEl>
                                              <p:pRg st="2" end="2"/>
                                            </p:txEl>
                                          </p:spTgt>
                                        </p:tgtEl>
                                      </p:cBhvr>
                                      <p:to x="100000" y="90000"/>
                                    </p:animScale>
                                    <p:animScale>
                                      <p:cBhvr>
                                        <p:cTn id="54" dur="166" decel="50000">
                                          <p:stCondLst>
                                            <p:cond delay="1668"/>
                                          </p:stCondLst>
                                        </p:cTn>
                                        <p:tgtEl>
                                          <p:spTgt spid="5">
                                            <p:txEl>
                                              <p:pRg st="2" end="2"/>
                                            </p:txEl>
                                          </p:spTgt>
                                        </p:tgtEl>
                                      </p:cBhvr>
                                      <p:to x="100000" y="100000"/>
                                    </p:animScale>
                                    <p:animScale>
                                      <p:cBhvr>
                                        <p:cTn id="55" dur="26">
                                          <p:stCondLst>
                                            <p:cond delay="1808"/>
                                          </p:stCondLst>
                                        </p:cTn>
                                        <p:tgtEl>
                                          <p:spTgt spid="5">
                                            <p:txEl>
                                              <p:pRg st="2" end="2"/>
                                            </p:txEl>
                                          </p:spTgt>
                                        </p:tgtEl>
                                      </p:cBhvr>
                                      <p:to x="100000" y="95000"/>
                                    </p:animScale>
                                    <p:animScale>
                                      <p:cBhvr>
                                        <p:cTn id="56" dur="166" decel="50000">
                                          <p:stCondLst>
                                            <p:cond delay="1834"/>
                                          </p:stCondLst>
                                        </p:cTn>
                                        <p:tgtEl>
                                          <p:spTgt spid="5">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nodeType="clickEffect">
                                  <p:stCondLst>
                                    <p:cond delay="0"/>
                                  </p:stCondLst>
                                  <p:childTnLst>
                                    <p:set>
                                      <p:cBhvr>
                                        <p:cTn id="60" dur="1" fill="hold">
                                          <p:stCondLst>
                                            <p:cond delay="0"/>
                                          </p:stCondLst>
                                        </p:cTn>
                                        <p:tgtEl>
                                          <p:spTgt spid="5">
                                            <p:txEl>
                                              <p:pRg st="3" end="3"/>
                                            </p:txEl>
                                          </p:spTgt>
                                        </p:tgtEl>
                                        <p:attrNameLst>
                                          <p:attrName>style.visibility</p:attrName>
                                        </p:attrNameLst>
                                      </p:cBhvr>
                                      <p:to>
                                        <p:strVal val="visible"/>
                                      </p:to>
                                    </p:set>
                                    <p:animEffect transition="in" filter="wipe(down)">
                                      <p:cBhvr>
                                        <p:cTn id="61" dur="580">
                                          <p:stCondLst>
                                            <p:cond delay="0"/>
                                          </p:stCondLst>
                                        </p:cTn>
                                        <p:tgtEl>
                                          <p:spTgt spid="5">
                                            <p:txEl>
                                              <p:pRg st="3" end="3"/>
                                            </p:txEl>
                                          </p:spTgt>
                                        </p:tgtEl>
                                      </p:cBhvr>
                                    </p:animEffect>
                                    <p:anim calcmode="lin" valueType="num">
                                      <p:cBhvr>
                                        <p:cTn id="62" dur="1822" tmFilter="0,0; 0.14,0.36; 0.43,0.73; 0.71,0.91; 1.0,1.0">
                                          <p:stCondLst>
                                            <p:cond delay="0"/>
                                          </p:stCondLst>
                                        </p:cTn>
                                        <p:tgtEl>
                                          <p:spTgt spid="5">
                                            <p:txEl>
                                              <p:pRg st="3" end="3"/>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5">
                                            <p:txEl>
                                              <p:pRg st="3" end="3"/>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5">
                                            <p:txEl>
                                              <p:pRg st="3" end="3"/>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5">
                                            <p:txEl>
                                              <p:pRg st="3" end="3"/>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5">
                                            <p:txEl>
                                              <p:pRg st="3" end="3"/>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5">
                                            <p:txEl>
                                              <p:pRg st="3" end="3"/>
                                            </p:txEl>
                                          </p:spTgt>
                                        </p:tgtEl>
                                      </p:cBhvr>
                                      <p:to x="100000" y="60000"/>
                                    </p:animScale>
                                    <p:animScale>
                                      <p:cBhvr>
                                        <p:cTn id="68" dur="166" decel="50000">
                                          <p:stCondLst>
                                            <p:cond delay="676"/>
                                          </p:stCondLst>
                                        </p:cTn>
                                        <p:tgtEl>
                                          <p:spTgt spid="5">
                                            <p:txEl>
                                              <p:pRg st="3" end="3"/>
                                            </p:txEl>
                                          </p:spTgt>
                                        </p:tgtEl>
                                      </p:cBhvr>
                                      <p:to x="100000" y="100000"/>
                                    </p:animScale>
                                    <p:animScale>
                                      <p:cBhvr>
                                        <p:cTn id="69" dur="26">
                                          <p:stCondLst>
                                            <p:cond delay="1312"/>
                                          </p:stCondLst>
                                        </p:cTn>
                                        <p:tgtEl>
                                          <p:spTgt spid="5">
                                            <p:txEl>
                                              <p:pRg st="3" end="3"/>
                                            </p:txEl>
                                          </p:spTgt>
                                        </p:tgtEl>
                                      </p:cBhvr>
                                      <p:to x="100000" y="80000"/>
                                    </p:animScale>
                                    <p:animScale>
                                      <p:cBhvr>
                                        <p:cTn id="70" dur="166" decel="50000">
                                          <p:stCondLst>
                                            <p:cond delay="1338"/>
                                          </p:stCondLst>
                                        </p:cTn>
                                        <p:tgtEl>
                                          <p:spTgt spid="5">
                                            <p:txEl>
                                              <p:pRg st="3" end="3"/>
                                            </p:txEl>
                                          </p:spTgt>
                                        </p:tgtEl>
                                      </p:cBhvr>
                                      <p:to x="100000" y="100000"/>
                                    </p:animScale>
                                    <p:animScale>
                                      <p:cBhvr>
                                        <p:cTn id="71" dur="26">
                                          <p:stCondLst>
                                            <p:cond delay="1642"/>
                                          </p:stCondLst>
                                        </p:cTn>
                                        <p:tgtEl>
                                          <p:spTgt spid="5">
                                            <p:txEl>
                                              <p:pRg st="3" end="3"/>
                                            </p:txEl>
                                          </p:spTgt>
                                        </p:tgtEl>
                                      </p:cBhvr>
                                      <p:to x="100000" y="90000"/>
                                    </p:animScale>
                                    <p:animScale>
                                      <p:cBhvr>
                                        <p:cTn id="72" dur="166" decel="50000">
                                          <p:stCondLst>
                                            <p:cond delay="1668"/>
                                          </p:stCondLst>
                                        </p:cTn>
                                        <p:tgtEl>
                                          <p:spTgt spid="5">
                                            <p:txEl>
                                              <p:pRg st="3" end="3"/>
                                            </p:txEl>
                                          </p:spTgt>
                                        </p:tgtEl>
                                      </p:cBhvr>
                                      <p:to x="100000" y="100000"/>
                                    </p:animScale>
                                    <p:animScale>
                                      <p:cBhvr>
                                        <p:cTn id="73" dur="26">
                                          <p:stCondLst>
                                            <p:cond delay="1808"/>
                                          </p:stCondLst>
                                        </p:cTn>
                                        <p:tgtEl>
                                          <p:spTgt spid="5">
                                            <p:txEl>
                                              <p:pRg st="3" end="3"/>
                                            </p:txEl>
                                          </p:spTgt>
                                        </p:tgtEl>
                                      </p:cBhvr>
                                      <p:to x="100000" y="95000"/>
                                    </p:animScale>
                                    <p:animScale>
                                      <p:cBhvr>
                                        <p:cTn id="74" dur="166" decel="50000">
                                          <p:stCondLst>
                                            <p:cond delay="1834"/>
                                          </p:stCondLst>
                                        </p:cTn>
                                        <p:tgtEl>
                                          <p:spTgt spid="5">
                                            <p:txEl>
                                              <p:pRg st="3" end="3"/>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31" presetClass="entr" presetSubtype="0" fill="hold" nodeType="clickEffect">
                                  <p:stCondLst>
                                    <p:cond delay="0"/>
                                  </p:stCondLst>
                                  <p:childTnLst>
                                    <p:set>
                                      <p:cBhvr>
                                        <p:cTn id="78" dur="1" fill="hold">
                                          <p:stCondLst>
                                            <p:cond delay="0"/>
                                          </p:stCondLst>
                                        </p:cTn>
                                        <p:tgtEl>
                                          <p:spTgt spid="5">
                                            <p:txEl>
                                              <p:pRg st="6" end="6"/>
                                            </p:txEl>
                                          </p:spTgt>
                                        </p:tgtEl>
                                        <p:attrNameLst>
                                          <p:attrName>style.visibility</p:attrName>
                                        </p:attrNameLst>
                                      </p:cBhvr>
                                      <p:to>
                                        <p:strVal val="visible"/>
                                      </p:to>
                                    </p:set>
                                    <p:anim calcmode="lin" valueType="num">
                                      <p:cBhvr>
                                        <p:cTn id="79" dur="1000" fill="hold"/>
                                        <p:tgtEl>
                                          <p:spTgt spid="5">
                                            <p:txEl>
                                              <p:pRg st="6" end="6"/>
                                            </p:txEl>
                                          </p:spTgt>
                                        </p:tgtEl>
                                        <p:attrNameLst>
                                          <p:attrName>ppt_w</p:attrName>
                                        </p:attrNameLst>
                                      </p:cBhvr>
                                      <p:tavLst>
                                        <p:tav tm="0">
                                          <p:val>
                                            <p:fltVal val="0"/>
                                          </p:val>
                                        </p:tav>
                                        <p:tav tm="100000">
                                          <p:val>
                                            <p:strVal val="#ppt_w"/>
                                          </p:val>
                                        </p:tav>
                                      </p:tavLst>
                                    </p:anim>
                                    <p:anim calcmode="lin" valueType="num">
                                      <p:cBhvr>
                                        <p:cTn id="80" dur="1000" fill="hold"/>
                                        <p:tgtEl>
                                          <p:spTgt spid="5">
                                            <p:txEl>
                                              <p:pRg st="6" end="6"/>
                                            </p:txEl>
                                          </p:spTgt>
                                        </p:tgtEl>
                                        <p:attrNameLst>
                                          <p:attrName>ppt_h</p:attrName>
                                        </p:attrNameLst>
                                      </p:cBhvr>
                                      <p:tavLst>
                                        <p:tav tm="0">
                                          <p:val>
                                            <p:fltVal val="0"/>
                                          </p:val>
                                        </p:tav>
                                        <p:tav tm="100000">
                                          <p:val>
                                            <p:strVal val="#ppt_h"/>
                                          </p:val>
                                        </p:tav>
                                      </p:tavLst>
                                    </p:anim>
                                    <p:anim calcmode="lin" valueType="num">
                                      <p:cBhvr>
                                        <p:cTn id="81" dur="1000" fill="hold"/>
                                        <p:tgtEl>
                                          <p:spTgt spid="5">
                                            <p:txEl>
                                              <p:pRg st="6" end="6"/>
                                            </p:txEl>
                                          </p:spTgt>
                                        </p:tgtEl>
                                        <p:attrNameLst>
                                          <p:attrName>style.rotation</p:attrName>
                                        </p:attrNameLst>
                                      </p:cBhvr>
                                      <p:tavLst>
                                        <p:tav tm="0">
                                          <p:val>
                                            <p:fltVal val="90"/>
                                          </p:val>
                                        </p:tav>
                                        <p:tav tm="100000">
                                          <p:val>
                                            <p:fltVal val="0"/>
                                          </p:val>
                                        </p:tav>
                                      </p:tavLst>
                                    </p:anim>
                                    <p:animEffect transition="in" filter="fade">
                                      <p:cBhvr>
                                        <p:cTn id="82" dur="1000"/>
                                        <p:tgtEl>
                                          <p:spTgt spid="5">
                                            <p:txEl>
                                              <p:pRg st="6" end="6"/>
                                            </p:txEl>
                                          </p:spTgt>
                                        </p:tgtEl>
                                      </p:cBhvr>
                                    </p:animEffect>
                                  </p:childTnLst>
                                </p:cTn>
                              </p:par>
                              <p:par>
                                <p:cTn id="83" presetID="31" presetClass="entr" presetSubtype="0" fill="hold" nodeType="withEffect">
                                  <p:stCondLst>
                                    <p:cond delay="0"/>
                                  </p:stCondLst>
                                  <p:childTnLst>
                                    <p:set>
                                      <p:cBhvr>
                                        <p:cTn id="84" dur="1" fill="hold">
                                          <p:stCondLst>
                                            <p:cond delay="0"/>
                                          </p:stCondLst>
                                        </p:cTn>
                                        <p:tgtEl>
                                          <p:spTgt spid="5">
                                            <p:txEl>
                                              <p:pRg st="7" end="7"/>
                                            </p:txEl>
                                          </p:spTgt>
                                        </p:tgtEl>
                                        <p:attrNameLst>
                                          <p:attrName>style.visibility</p:attrName>
                                        </p:attrNameLst>
                                      </p:cBhvr>
                                      <p:to>
                                        <p:strVal val="visible"/>
                                      </p:to>
                                    </p:set>
                                    <p:anim calcmode="lin" valueType="num">
                                      <p:cBhvr>
                                        <p:cTn id="85" dur="1000" fill="hold"/>
                                        <p:tgtEl>
                                          <p:spTgt spid="5">
                                            <p:txEl>
                                              <p:pRg st="7" end="7"/>
                                            </p:txEl>
                                          </p:spTgt>
                                        </p:tgtEl>
                                        <p:attrNameLst>
                                          <p:attrName>ppt_w</p:attrName>
                                        </p:attrNameLst>
                                      </p:cBhvr>
                                      <p:tavLst>
                                        <p:tav tm="0">
                                          <p:val>
                                            <p:fltVal val="0"/>
                                          </p:val>
                                        </p:tav>
                                        <p:tav tm="100000">
                                          <p:val>
                                            <p:strVal val="#ppt_w"/>
                                          </p:val>
                                        </p:tav>
                                      </p:tavLst>
                                    </p:anim>
                                    <p:anim calcmode="lin" valueType="num">
                                      <p:cBhvr>
                                        <p:cTn id="86" dur="1000" fill="hold"/>
                                        <p:tgtEl>
                                          <p:spTgt spid="5">
                                            <p:txEl>
                                              <p:pRg st="7" end="7"/>
                                            </p:txEl>
                                          </p:spTgt>
                                        </p:tgtEl>
                                        <p:attrNameLst>
                                          <p:attrName>ppt_h</p:attrName>
                                        </p:attrNameLst>
                                      </p:cBhvr>
                                      <p:tavLst>
                                        <p:tav tm="0">
                                          <p:val>
                                            <p:fltVal val="0"/>
                                          </p:val>
                                        </p:tav>
                                        <p:tav tm="100000">
                                          <p:val>
                                            <p:strVal val="#ppt_h"/>
                                          </p:val>
                                        </p:tav>
                                      </p:tavLst>
                                    </p:anim>
                                    <p:anim calcmode="lin" valueType="num">
                                      <p:cBhvr>
                                        <p:cTn id="87" dur="1000" fill="hold"/>
                                        <p:tgtEl>
                                          <p:spTgt spid="5">
                                            <p:txEl>
                                              <p:pRg st="7" end="7"/>
                                            </p:txEl>
                                          </p:spTgt>
                                        </p:tgtEl>
                                        <p:attrNameLst>
                                          <p:attrName>style.rotation</p:attrName>
                                        </p:attrNameLst>
                                      </p:cBhvr>
                                      <p:tavLst>
                                        <p:tav tm="0">
                                          <p:val>
                                            <p:fltVal val="90"/>
                                          </p:val>
                                        </p:tav>
                                        <p:tav tm="100000">
                                          <p:val>
                                            <p:fltVal val="0"/>
                                          </p:val>
                                        </p:tav>
                                      </p:tavLst>
                                    </p:anim>
                                    <p:animEffect transition="in" filter="fade">
                                      <p:cBhvr>
                                        <p:cTn id="88" dur="10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C995816-B05C-19B1-EF96-9B617FEFF793}"/>
              </a:ext>
            </a:extLst>
          </p:cNvPr>
          <p:cNvSpPr>
            <a:spLocks noGrp="1"/>
          </p:cNvSpPr>
          <p:nvPr>
            <p:ph type="title"/>
          </p:nvPr>
        </p:nvSpPr>
        <p:spPr/>
        <p:txBody>
          <a:bodyPr>
            <a:normAutofit fontScale="90000"/>
          </a:bodyPr>
          <a:lstStyle/>
          <a:p>
            <a:br>
              <a:rPr lang="el-GR" dirty="0"/>
            </a:br>
            <a:br>
              <a:rPr lang="el-GR" dirty="0"/>
            </a:br>
            <a:r>
              <a:rPr lang="el-GR" dirty="0"/>
              <a:t>ΣΑΣ ΕΥΧΑΡΙΣΤΟΥΜΕ ΠΟΛΥ ΓΙΑ ΤΗΝ ΠΡΟΣΟΧΗ ΣΑΣ!!!</a:t>
            </a:r>
            <a:br>
              <a:rPr lang="el-GR" dirty="0"/>
            </a:br>
            <a:br>
              <a:rPr lang="el-GR" dirty="0"/>
            </a:br>
            <a:endParaRPr lang="el-GR" dirty="0"/>
          </a:p>
        </p:txBody>
      </p:sp>
      <p:pic>
        <p:nvPicPr>
          <p:cNvPr id="3" name="Εικόνα 2">
            <a:extLst>
              <a:ext uri="{FF2B5EF4-FFF2-40B4-BE49-F238E27FC236}">
                <a16:creationId xmlns:a16="http://schemas.microsoft.com/office/drawing/2014/main" id="{0B6E128C-2661-0538-E23F-71C141426063}"/>
              </a:ext>
            </a:extLst>
          </p:cNvPr>
          <p:cNvPicPr>
            <a:picLocks noChangeAspect="1"/>
          </p:cNvPicPr>
          <p:nvPr/>
        </p:nvPicPr>
        <p:blipFill>
          <a:blip r:embed="rId2"/>
          <a:stretch>
            <a:fillRect/>
          </a:stretch>
        </p:blipFill>
        <p:spPr>
          <a:xfrm>
            <a:off x="1835696" y="2132856"/>
            <a:ext cx="5472608" cy="3600400"/>
          </a:xfrm>
          <a:prstGeom prst="rect">
            <a:avLst/>
          </a:prstGeom>
        </p:spPr>
      </p:pic>
    </p:spTree>
    <p:extLst>
      <p:ext uri="{BB962C8B-B14F-4D97-AF65-F5344CB8AC3E}">
        <p14:creationId xmlns:p14="http://schemas.microsoft.com/office/powerpoint/2010/main" val="3541468276"/>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572</TotalTime>
  <Words>459</Words>
  <Application>Microsoft Office PowerPoint</Application>
  <PresentationFormat>Προβολή στην οθόνη (4:3)</PresentationFormat>
  <Paragraphs>21</Paragraphs>
  <Slides>4</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4</vt:i4>
      </vt:variant>
    </vt:vector>
  </HeadingPairs>
  <TitlesOfParts>
    <vt:vector size="8" baseType="lpstr">
      <vt:lpstr>Arial</vt:lpstr>
      <vt:lpstr>Calibri</vt:lpstr>
      <vt:lpstr>Wingdings</vt:lpstr>
      <vt:lpstr>Θέμα του Office</vt:lpstr>
      <vt:lpstr>   Η Ιστορία της Έλενας </vt:lpstr>
      <vt:lpstr>Case…</vt:lpstr>
      <vt:lpstr>ΩΣ ΜΑΙΕΣ ΘΑ ΜΠΟΡΟΥΣΑΜΕ ΝΑ…</vt:lpstr>
      <vt:lpstr>  ΣΑΣ ΕΥΧΑΡΙΣΤΟΥΜΕ ΠΟΛΥ ΓΙΑ ΤΗΝ ΠΡΟΣΟΧΗ ΣΑΣ!!!  </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Ιστορια της ελενας</dc:title>
  <dc:creator>Αφροδιτη Παπουλια</dc:creator>
  <cp:lastModifiedBy>Χριστίνα Νικολαΐδου</cp:lastModifiedBy>
  <cp:revision>32</cp:revision>
  <dcterms:created xsi:type="dcterms:W3CDTF">2025-05-14T06:01:05Z</dcterms:created>
  <dcterms:modified xsi:type="dcterms:W3CDTF">2025-06-02T16:26:02Z</dcterms:modified>
</cp:coreProperties>
</file>