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3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82E4F7B-0205-2293-3C2B-4EAD9037B5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54775596-332B-7A9F-2F99-99A0F49C08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7797B7A-24F4-79B0-12FC-D76F2D5E6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53C3F-D9F8-43A2-83D1-40F408B6AB70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4AF7E7A-87A8-8607-EB82-2D3A84AA4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2DE35C0-9323-604A-80FC-1118F0489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96DDF-1412-4A99-B199-6A6EA75C7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741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C379040-9AF7-E2A6-7D21-E4B0B5F03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47B376D5-2EF9-2D53-29F7-2286CBB0C4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818A4FC-1958-3586-836D-54F5EE176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53C3F-D9F8-43A2-83D1-40F408B6AB70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B87E412-67D3-97AD-2C54-BEEBB7C5F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F2C69BC-2108-9868-A002-A08E62B64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96DDF-1412-4A99-B199-6A6EA75C7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694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2F9D71B6-2098-34FB-EE6C-7AC4141634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793357E3-73CB-A829-960D-DCFC961836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4385A2E-450B-79CA-93C9-B0EECBFB8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53C3F-D9F8-43A2-83D1-40F408B6AB70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DC506E2-398F-8765-D836-712398685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BF372BF-0078-63DE-979F-5ACF5F528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96DDF-1412-4A99-B199-6A6EA75C7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658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8BEFECF-16D6-6642-CEE7-FB9FA7B98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8C49C29-0285-ACB7-8306-6A7B447802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DC1A69E-C946-AAF8-2D01-D16548F43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53C3F-D9F8-43A2-83D1-40F408B6AB70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3E5B3CD-225C-AFD4-C440-8E9BAFF1E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AB0C8F8-79F4-2D4A-FC6E-0D8866A2E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96DDF-1412-4A99-B199-6A6EA75C7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941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ABC8D60-33D3-6B6E-0A78-20D13A459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A15045C6-0349-2A3A-738D-A14AF26E9B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E7F5033-A58C-E44C-3E4D-F63C61ECC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53C3F-D9F8-43A2-83D1-40F408B6AB70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BC1A328-2D6A-D1DE-34B2-F7D1AE31C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1313948-A329-93B3-B35A-2FC6ADA77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96DDF-1412-4A99-B199-6A6EA75C7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829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342AE63-48F1-4D7B-90EE-34C25B4B1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6BD5527-34A7-9C7F-232E-DFCC63EF03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7D3DC0E7-27B9-5D2F-8554-660A5A0E5C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5C10A1E3-E8A2-1CDD-313D-828EBF8FF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53C3F-D9F8-43A2-83D1-40F408B6AB70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FE5B80AF-1EBB-6B84-A781-072B4D41E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8E587DC-54BA-84EC-D768-EB56DE249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96DDF-1412-4A99-B199-6A6EA75C7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083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94969AD-19A5-EDFC-CD9A-34E15C940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D26F77F0-9AE5-29F3-29B3-60431320F5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E3E9CF6E-D590-3F03-FA6B-DA60BAB61E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E99F7B37-2C5F-13BD-1DCC-668074A6EF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93970293-AD7E-1597-D66B-AF94D25C78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0989653F-8EE6-F795-61D3-3BDF9EE4D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53C3F-D9F8-43A2-83D1-40F408B6AB70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1055E2F7-A6AA-BE96-034F-1F7DC20F1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D520B8BA-0AD6-E2F8-3DFD-DA847E5D8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96DDF-1412-4A99-B199-6A6EA75C7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387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A0068AB-00DE-B7A3-4E6F-4298C7E12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05B5F55B-FEF6-708F-607B-8E6FA532B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53C3F-D9F8-43A2-83D1-40F408B6AB70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C7095A51-E659-CEA2-97E5-F91CD0881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44720B59-8736-6CEE-6F16-F0DA8ABF2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96DDF-1412-4A99-B199-6A6EA75C7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992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456B8AC6-814A-7CC6-F409-4A2112AEC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53C3F-D9F8-43A2-83D1-40F408B6AB70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BBE4A51B-0538-14E4-6A80-14DF4E877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7221118B-D186-C406-15A9-E9AC26AEE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96DDF-1412-4A99-B199-6A6EA75C7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157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06AF850-4CC8-E1CB-1BB2-45368E6D2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9FBCD87-5301-A4CE-39BD-4A741B838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3E0F79F9-582E-0760-7783-A170110881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6371941A-D671-5BB8-70BA-D8FAA506D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53C3F-D9F8-43A2-83D1-40F408B6AB70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9B3ABE63-EAB9-DBA1-A99D-6DD4E1211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38E141CF-B9AA-89B0-132E-FA526518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96DDF-1412-4A99-B199-6A6EA75C7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999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77A2F2A-12F0-1F81-B26C-9B986F2C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9B4139DA-EF8D-BD24-ED46-FE4C985FE3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C92F90DB-3B0B-48AF-CA70-FA6DBF08A1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F59F29D3-8F48-8389-A6EB-0BED74C93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53C3F-D9F8-43A2-83D1-40F408B6AB70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16943EB8-6AA3-3634-06D7-FC1A08C4D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6FE14DF1-C99B-FDBA-291B-103C8FF4B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96DDF-1412-4A99-B199-6A6EA75C7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895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3528DDB8-6FD3-C978-94B7-754523382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EEC44071-84CD-2BA7-2F1D-A81D704F9D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874695B-916F-E1BE-3DAC-A3E0C07F89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653C3F-D9F8-43A2-83D1-40F408B6AB70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7D4C784-6383-61C9-179A-E34C07425C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F9405B6-3678-265A-6F58-51E6D6498D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D96DDF-1412-4A99-B199-6A6EA75C7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78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jpe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13" Type="http://schemas.openxmlformats.org/officeDocument/2006/relationships/image" Target="../media/image19.png"/><Relationship Id="rId18" Type="http://schemas.openxmlformats.org/officeDocument/2006/relationships/image" Target="../media/image24.svg"/><Relationship Id="rId3" Type="http://schemas.openxmlformats.org/officeDocument/2006/relationships/image" Target="../media/image2.svg"/><Relationship Id="rId7" Type="http://schemas.openxmlformats.org/officeDocument/2006/relationships/image" Target="../media/image4.png"/><Relationship Id="rId12" Type="http://schemas.openxmlformats.org/officeDocument/2006/relationships/image" Target="../media/image18.svg"/><Relationship Id="rId17" Type="http://schemas.openxmlformats.org/officeDocument/2006/relationships/image" Target="../media/image23.png"/><Relationship Id="rId2" Type="http://schemas.openxmlformats.org/officeDocument/2006/relationships/image" Target="../media/image1.png"/><Relationship Id="rId16" Type="http://schemas.openxmlformats.org/officeDocument/2006/relationships/image" Target="../media/image2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11" Type="http://schemas.openxmlformats.org/officeDocument/2006/relationships/image" Target="../media/image17.png"/><Relationship Id="rId5" Type="http://schemas.openxmlformats.org/officeDocument/2006/relationships/image" Target="../media/image13.png"/><Relationship Id="rId15" Type="http://schemas.openxmlformats.org/officeDocument/2006/relationships/image" Target="../media/image21.png"/><Relationship Id="rId10" Type="http://schemas.openxmlformats.org/officeDocument/2006/relationships/image" Target="../media/image16.svg"/><Relationship Id="rId4" Type="http://schemas.openxmlformats.org/officeDocument/2006/relationships/image" Target="../media/image3.png"/><Relationship Id="rId9" Type="http://schemas.openxmlformats.org/officeDocument/2006/relationships/image" Target="../media/image15.png"/><Relationship Id="rId14" Type="http://schemas.openxmlformats.org/officeDocument/2006/relationships/image" Target="../media/image2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56132" y="-1137130"/>
            <a:ext cx="13504265" cy="9132259"/>
            <a:chOff x="0" y="0"/>
            <a:chExt cx="27008529" cy="1826451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008529" cy="18264518"/>
            </a:xfrm>
            <a:custGeom>
              <a:avLst/>
              <a:gdLst/>
              <a:ahLst/>
              <a:cxnLst/>
              <a:rect l="l" t="t" r="r" b="b"/>
              <a:pathLst>
                <a:path w="27008529" h="18264518">
                  <a:moveTo>
                    <a:pt x="0" y="0"/>
                  </a:moveTo>
                  <a:lnTo>
                    <a:pt x="27008529" y="0"/>
                  </a:lnTo>
                  <a:lnTo>
                    <a:pt x="27008529" y="18264518"/>
                  </a:lnTo>
                  <a:lnTo>
                    <a:pt x="0" y="182645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10387301" y="868290"/>
              <a:ext cx="15609466" cy="15609466"/>
            </a:xfrm>
            <a:custGeom>
              <a:avLst/>
              <a:gdLst/>
              <a:ahLst/>
              <a:cxnLst/>
              <a:rect l="l" t="t" r="r" b="b"/>
              <a:pathLst>
                <a:path w="15609466" h="15609466">
                  <a:moveTo>
                    <a:pt x="0" y="0"/>
                  </a:moveTo>
                  <a:lnTo>
                    <a:pt x="15609467" y="0"/>
                  </a:lnTo>
                  <a:lnTo>
                    <a:pt x="15609467" y="15609466"/>
                  </a:lnTo>
                  <a:lnTo>
                    <a:pt x="0" y="156094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79000"/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1035067" y="868290"/>
              <a:ext cx="9352234" cy="15609466"/>
            </a:xfrm>
            <a:custGeom>
              <a:avLst/>
              <a:gdLst/>
              <a:ahLst/>
              <a:cxnLst/>
              <a:rect l="l" t="t" r="r" b="b"/>
              <a:pathLst>
                <a:path w="9352234" h="15609466">
                  <a:moveTo>
                    <a:pt x="0" y="0"/>
                  </a:moveTo>
                  <a:lnTo>
                    <a:pt x="9352234" y="0"/>
                  </a:lnTo>
                  <a:lnTo>
                    <a:pt x="9352234" y="15609466"/>
                  </a:lnTo>
                  <a:lnTo>
                    <a:pt x="0" y="156094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79000"/>
              </a:blip>
              <a:stretch>
                <a:fillRect r="-6690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 rot="1418514">
            <a:off x="11217695" y="1242201"/>
            <a:ext cx="64393" cy="64393"/>
            <a:chOff x="0" y="0"/>
            <a:chExt cx="128785" cy="12878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8785" cy="128785"/>
            </a:xfrm>
            <a:custGeom>
              <a:avLst/>
              <a:gdLst/>
              <a:ahLst/>
              <a:cxnLst/>
              <a:rect l="l" t="t" r="r" b="b"/>
              <a:pathLst>
                <a:path w="128785" h="128785">
                  <a:moveTo>
                    <a:pt x="0" y="0"/>
                  </a:moveTo>
                  <a:lnTo>
                    <a:pt x="128785" y="0"/>
                  </a:lnTo>
                  <a:lnTo>
                    <a:pt x="128785" y="128785"/>
                  </a:lnTo>
                  <a:lnTo>
                    <a:pt x="0" y="128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8" name="Group 8"/>
            <p:cNvGrpSpPr/>
            <p:nvPr/>
          </p:nvGrpSpPr>
          <p:grpSpPr>
            <a:xfrm>
              <a:off x="30654" y="30654"/>
              <a:ext cx="67477" cy="67477"/>
              <a:chOff x="0" y="0"/>
              <a:chExt cx="812800" cy="8128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333"/>
                  </a:lnSpc>
                </a:pPr>
                <a:endParaRPr sz="1200"/>
              </a:p>
            </p:txBody>
          </p:sp>
        </p:grpSp>
      </p:grpSp>
      <p:sp>
        <p:nvSpPr>
          <p:cNvPr id="11" name="Freeform 11"/>
          <p:cNvSpPr/>
          <p:nvPr/>
        </p:nvSpPr>
        <p:spPr>
          <a:xfrm rot="-123809">
            <a:off x="313162" y="31680"/>
            <a:ext cx="12246718" cy="7132833"/>
          </a:xfrm>
          <a:custGeom>
            <a:avLst/>
            <a:gdLst/>
            <a:ahLst/>
            <a:cxnLst/>
            <a:rect l="l" t="t" r="r" b="b"/>
            <a:pathLst>
              <a:path w="14409764" h="10699250">
                <a:moveTo>
                  <a:pt x="0" y="0"/>
                </a:moveTo>
                <a:lnTo>
                  <a:pt x="14409764" y="0"/>
                </a:lnTo>
                <a:lnTo>
                  <a:pt x="14409764" y="10699250"/>
                </a:lnTo>
                <a:lnTo>
                  <a:pt x="0" y="1069925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87603B9-6C7D-A804-F513-DCB44E3DBF3C}"/>
              </a:ext>
            </a:extLst>
          </p:cNvPr>
          <p:cNvSpPr txBox="1"/>
          <p:nvPr/>
        </p:nvSpPr>
        <p:spPr>
          <a:xfrm>
            <a:off x="6152178" y="142113"/>
            <a:ext cx="6017685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500" dirty="0"/>
              <a:t>08/10/2021 Η Φαίη εντοπίζεται από περαστικούς νεκρή στην οδό Τύχης στην Κυψέλη, τυλιγμένη με μια κουβέρτα &amp; με σακούλες σκουπιδιών πάνω από αυτή.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500" dirty="0"/>
              <a:t>09/10/2021 Έκδοση </a:t>
            </a:r>
            <a:r>
              <a:rPr lang="en-US" sz="1500" dirty="0"/>
              <a:t>missing alert</a:t>
            </a:r>
            <a:r>
              <a:rPr lang="el-GR" sz="1500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500" dirty="0"/>
              <a:t>26/11/2021 Εύρεση Φαίης θαμμένη στα αζήτητα του Ζωγράφου.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500" dirty="0"/>
              <a:t>27/03/2025 Εκδίκαση υπόθεσης &amp; ενοχή των: Παγώνα Τσίχλα (σπιτονοικοκυρά), Μαρία (μητέρα) &amp; Κατερίνα (αδελφή).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500" dirty="0"/>
              <a:t>Διαρκώς χτυπημένη από την εφηβική της ηλικία με θύτη την αδελφή της.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500" dirty="0"/>
              <a:t>2012 πατέρας μένει άνεργος &amp; διάσταση.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500" dirty="0"/>
              <a:t>2017 Έξωση των 3 γυναικών λόγω χρεών &amp; Φαίη μένει με τον </a:t>
            </a:r>
            <a:r>
              <a:rPr lang="el-GR" sz="1500" dirty="0" err="1"/>
              <a:t>Ρεσβάν</a:t>
            </a:r>
            <a:r>
              <a:rPr lang="el-GR" sz="1500" dirty="0"/>
              <a:t>, που κυοφορεί το παιδί του. Την διώχνει, όμως, λόγω άρνησης της να ασπαστεί Ισλάμ.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500" dirty="0"/>
              <a:t>Συστηματική κακοποίηση μέσω ξυλοδαρμού τόσο από μητέρα όσο &amp; αδελφή, έως &amp; σβήσιμο τσιγάρων.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500" dirty="0"/>
              <a:t>2018 Καταγγελία συνθηκών &amp; ανάθεση επιτήρησης Φαίης σε κοινωνική λειτουργό. Νέα έξωση.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500" dirty="0"/>
              <a:t>Φθινόπωρο 2020 Η μοιραία συνάντηση με Παγώνα, που πείθει την Φαίη να μετακομίσει μαζί της επί της Δροσοπούλου. Ακολουθεί &amp; η μητέρα &amp; η Κατερίνα.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500" dirty="0"/>
              <a:t>Η Παγώνα την αναγκάζει να επαιτεί, να εκδίδεται σε αλλοδαπούς μέχρι &amp; σε λευκό γάμο. Την χτυπά διαρκώς.</a:t>
            </a:r>
            <a:endParaRPr lang="en-US" sz="15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500" dirty="0"/>
              <a:t>22/09/2021 </a:t>
            </a:r>
            <a:r>
              <a:rPr lang="el-GR" sz="1500" dirty="0"/>
              <a:t>Απομάκρυνση παιδιών Φαίης λόγω καταγγελίας.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500" dirty="0"/>
              <a:t>Μετά τον εντοπισμό της σορού γίνεται καταιγισμός παραλείψεων. Λόγω αλλοίωσης ο θάνατος αποδίδεται σε ΠΟ &amp; ισχαιμικές αλλοιώσεις.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500" dirty="0"/>
              <a:t>Ακολουθεί ψευδή παραδοχή εγκλήματος από την αδελφή &amp; διαρκής αγώνας </a:t>
            </a:r>
            <a:r>
              <a:rPr lang="el-GR" sz="1500" dirty="0" err="1"/>
              <a:t>μεταθάνατον</a:t>
            </a:r>
            <a:r>
              <a:rPr lang="el-GR" sz="1500" dirty="0"/>
              <a:t> του πατέρα.</a:t>
            </a:r>
          </a:p>
        </p:txBody>
      </p:sp>
      <p:grpSp>
        <p:nvGrpSpPr>
          <p:cNvPr id="36" name="Ομάδα 35">
            <a:extLst>
              <a:ext uri="{FF2B5EF4-FFF2-40B4-BE49-F238E27FC236}">
                <a16:creationId xmlns:a16="http://schemas.microsoft.com/office/drawing/2014/main" id="{B1787307-704F-F0FE-F803-3064C32128C2}"/>
              </a:ext>
            </a:extLst>
          </p:cNvPr>
          <p:cNvGrpSpPr/>
          <p:nvPr/>
        </p:nvGrpSpPr>
        <p:grpSpPr>
          <a:xfrm>
            <a:off x="-60003" y="-203322"/>
            <a:ext cx="5966411" cy="8046645"/>
            <a:chOff x="131550" y="1976"/>
            <a:chExt cx="5966411" cy="8046645"/>
          </a:xfrm>
        </p:grpSpPr>
        <p:sp>
          <p:nvSpPr>
            <p:cNvPr id="12" name="Freeform 12"/>
            <p:cNvSpPr/>
            <p:nvPr/>
          </p:nvSpPr>
          <p:spPr>
            <a:xfrm rot="-542195">
              <a:off x="455251" y="1976"/>
              <a:ext cx="5642710" cy="8046645"/>
            </a:xfrm>
            <a:custGeom>
              <a:avLst/>
              <a:gdLst/>
              <a:ahLst/>
              <a:cxnLst/>
              <a:rect l="l" t="t" r="r" b="b"/>
              <a:pathLst>
                <a:path w="8464065" h="12069968">
                  <a:moveTo>
                    <a:pt x="0" y="0"/>
                  </a:moveTo>
                  <a:lnTo>
                    <a:pt x="8464065" y="0"/>
                  </a:lnTo>
                  <a:lnTo>
                    <a:pt x="8464065" y="12069968"/>
                  </a:lnTo>
                  <a:lnTo>
                    <a:pt x="0" y="120699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" name="Group 13"/>
            <p:cNvGrpSpPr/>
            <p:nvPr/>
          </p:nvGrpSpPr>
          <p:grpSpPr>
            <a:xfrm rot="-606211">
              <a:off x="767504" y="1732888"/>
              <a:ext cx="4913455" cy="5274955"/>
              <a:chOff x="0" y="0"/>
              <a:chExt cx="2255168" cy="1367696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2255168" cy="1367696"/>
              </a:xfrm>
              <a:custGeom>
                <a:avLst/>
                <a:gdLst/>
                <a:ahLst/>
                <a:cxnLst/>
                <a:rect l="l" t="t" r="r" b="b"/>
                <a:pathLst>
                  <a:path w="2255168" h="1367696">
                    <a:moveTo>
                      <a:pt x="53572" y="0"/>
                    </a:moveTo>
                    <a:lnTo>
                      <a:pt x="2201595" y="0"/>
                    </a:lnTo>
                    <a:cubicBezTo>
                      <a:pt x="2215804" y="0"/>
                      <a:pt x="2229430" y="5644"/>
                      <a:pt x="2239477" y="15691"/>
                    </a:cubicBezTo>
                    <a:cubicBezTo>
                      <a:pt x="2249523" y="25738"/>
                      <a:pt x="2255168" y="39364"/>
                      <a:pt x="2255168" y="53572"/>
                    </a:cubicBezTo>
                    <a:lnTo>
                      <a:pt x="2255168" y="1314124"/>
                    </a:lnTo>
                    <a:cubicBezTo>
                      <a:pt x="2255168" y="1328332"/>
                      <a:pt x="2249523" y="1341958"/>
                      <a:pt x="2239477" y="1352005"/>
                    </a:cubicBezTo>
                    <a:cubicBezTo>
                      <a:pt x="2229430" y="1362052"/>
                      <a:pt x="2215804" y="1367696"/>
                      <a:pt x="2201595" y="1367696"/>
                    </a:cubicBezTo>
                    <a:lnTo>
                      <a:pt x="53572" y="1367696"/>
                    </a:lnTo>
                    <a:cubicBezTo>
                      <a:pt x="39364" y="1367696"/>
                      <a:pt x="25738" y="1362052"/>
                      <a:pt x="15691" y="1352005"/>
                    </a:cubicBezTo>
                    <a:cubicBezTo>
                      <a:pt x="5644" y="1341958"/>
                      <a:pt x="0" y="1328332"/>
                      <a:pt x="0" y="1314124"/>
                    </a:cubicBezTo>
                    <a:lnTo>
                      <a:pt x="0" y="53572"/>
                    </a:lnTo>
                    <a:cubicBezTo>
                      <a:pt x="0" y="39364"/>
                      <a:pt x="5644" y="25738"/>
                      <a:pt x="15691" y="15691"/>
                    </a:cubicBezTo>
                    <a:cubicBezTo>
                      <a:pt x="25738" y="5644"/>
                      <a:pt x="39364" y="0"/>
                      <a:pt x="53572" y="0"/>
                    </a:cubicBezTo>
                    <a:close/>
                  </a:path>
                </a:pathLst>
              </a:custGeom>
              <a:solidFill>
                <a:srgbClr val="FDF9F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66675"/>
                <a:ext cx="2255168" cy="1434371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333"/>
                  </a:lnSpc>
                </a:pPr>
                <a:endParaRPr sz="1200"/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 rot="-606211">
              <a:off x="131550" y="260565"/>
              <a:ext cx="4913455" cy="1406463"/>
              <a:chOff x="0" y="0"/>
              <a:chExt cx="2255168" cy="645536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2255168" cy="645536"/>
              </a:xfrm>
              <a:custGeom>
                <a:avLst/>
                <a:gdLst/>
                <a:ahLst/>
                <a:cxnLst/>
                <a:rect l="l" t="t" r="r" b="b"/>
                <a:pathLst>
                  <a:path w="2255168" h="645536">
                    <a:moveTo>
                      <a:pt x="53572" y="0"/>
                    </a:moveTo>
                    <a:lnTo>
                      <a:pt x="2201595" y="0"/>
                    </a:lnTo>
                    <a:cubicBezTo>
                      <a:pt x="2215804" y="0"/>
                      <a:pt x="2229430" y="5644"/>
                      <a:pt x="2239477" y="15691"/>
                    </a:cubicBezTo>
                    <a:cubicBezTo>
                      <a:pt x="2249523" y="25738"/>
                      <a:pt x="2255168" y="39364"/>
                      <a:pt x="2255168" y="53572"/>
                    </a:cubicBezTo>
                    <a:lnTo>
                      <a:pt x="2255168" y="591963"/>
                    </a:lnTo>
                    <a:cubicBezTo>
                      <a:pt x="2255168" y="606172"/>
                      <a:pt x="2249523" y="619798"/>
                      <a:pt x="2239477" y="629845"/>
                    </a:cubicBezTo>
                    <a:cubicBezTo>
                      <a:pt x="2229430" y="639891"/>
                      <a:pt x="2215804" y="645536"/>
                      <a:pt x="2201595" y="645536"/>
                    </a:cubicBezTo>
                    <a:lnTo>
                      <a:pt x="53572" y="645536"/>
                    </a:lnTo>
                    <a:cubicBezTo>
                      <a:pt x="39364" y="645536"/>
                      <a:pt x="25738" y="639891"/>
                      <a:pt x="15691" y="629845"/>
                    </a:cubicBezTo>
                    <a:cubicBezTo>
                      <a:pt x="5644" y="619798"/>
                      <a:pt x="0" y="606172"/>
                      <a:pt x="0" y="591963"/>
                    </a:cubicBezTo>
                    <a:lnTo>
                      <a:pt x="0" y="53572"/>
                    </a:lnTo>
                    <a:cubicBezTo>
                      <a:pt x="0" y="39364"/>
                      <a:pt x="5644" y="25738"/>
                      <a:pt x="15691" y="15691"/>
                    </a:cubicBezTo>
                    <a:cubicBezTo>
                      <a:pt x="25738" y="5644"/>
                      <a:pt x="39364" y="0"/>
                      <a:pt x="53572" y="0"/>
                    </a:cubicBezTo>
                    <a:close/>
                  </a:path>
                </a:pathLst>
              </a:custGeom>
              <a:solidFill>
                <a:srgbClr val="FDF9F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66675"/>
                <a:ext cx="2255168" cy="712211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333"/>
                  </a:lnSpc>
                </a:pPr>
                <a:endParaRPr sz="1200"/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93EFDB1-DAB0-1C6F-8ED4-85071BC3086A}"/>
                </a:ext>
              </a:extLst>
            </p:cNvPr>
            <p:cNvSpPr txBox="1"/>
            <p:nvPr/>
          </p:nvSpPr>
          <p:spPr>
            <a:xfrm rot="21032116">
              <a:off x="369091" y="137131"/>
              <a:ext cx="4480219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4600" dirty="0">
                  <a:latin typeface="Haettenschweiler" panose="020B0706040902060204" pitchFamily="34" charset="0"/>
                </a:rPr>
                <a:t>Η ιστορία της </a:t>
              </a:r>
            </a:p>
            <a:p>
              <a:pPr algn="ctr"/>
              <a:r>
                <a:rPr lang="el-GR" sz="4600" dirty="0">
                  <a:latin typeface="Haettenschweiler" panose="020B0706040902060204" pitchFamily="34" charset="0"/>
                </a:rPr>
                <a:t>Φαίης </a:t>
              </a:r>
              <a:r>
                <a:rPr lang="el-GR" sz="4600" dirty="0" err="1">
                  <a:latin typeface="Haettenschweiler" panose="020B0706040902060204" pitchFamily="34" charset="0"/>
                </a:rPr>
                <a:t>Μπακογιώργου</a:t>
              </a:r>
              <a:endParaRPr lang="en-US" sz="4600" dirty="0">
                <a:latin typeface="Haettenschweiler" panose="020B0706040902060204" pitchFamily="34" charset="0"/>
              </a:endParaRPr>
            </a:p>
          </p:txBody>
        </p:sp>
        <p:grpSp>
          <p:nvGrpSpPr>
            <p:cNvPr id="27" name="Group 2">
              <a:extLst>
                <a:ext uri="{FF2B5EF4-FFF2-40B4-BE49-F238E27FC236}">
                  <a16:creationId xmlns:a16="http://schemas.microsoft.com/office/drawing/2014/main" id="{5DFE63E1-C5C3-377F-027E-A8E8F1B749B3}"/>
                </a:ext>
              </a:extLst>
            </p:cNvPr>
            <p:cNvGrpSpPr>
              <a:grpSpLocks noChangeAspect="1"/>
            </p:cNvGrpSpPr>
            <p:nvPr/>
          </p:nvGrpSpPr>
          <p:grpSpPr>
            <a:xfrm rot="20977525">
              <a:off x="775364" y="1859624"/>
              <a:ext cx="4852619" cy="4331348"/>
              <a:chOff x="0" y="0"/>
              <a:chExt cx="24364950" cy="21653500"/>
            </a:xfrm>
          </p:grpSpPr>
          <p:sp>
            <p:nvSpPr>
              <p:cNvPr id="28" name="Freeform 3">
                <a:extLst>
                  <a:ext uri="{FF2B5EF4-FFF2-40B4-BE49-F238E27FC236}">
                    <a16:creationId xmlns:a16="http://schemas.microsoft.com/office/drawing/2014/main" id="{57D74564-47C4-EADF-7AFF-B9D82FE411CD}"/>
                  </a:ext>
                </a:extLst>
              </p:cNvPr>
              <p:cNvSpPr/>
              <p:nvPr/>
            </p:nvSpPr>
            <p:spPr>
              <a:xfrm>
                <a:off x="95250" y="95250"/>
                <a:ext cx="24174450" cy="9818370"/>
              </a:xfrm>
              <a:custGeom>
                <a:avLst/>
                <a:gdLst/>
                <a:ahLst/>
                <a:cxnLst/>
                <a:rect l="l" t="t" r="r" b="b"/>
                <a:pathLst>
                  <a:path w="24174450" h="9818370">
                    <a:moveTo>
                      <a:pt x="0" y="0"/>
                    </a:moveTo>
                    <a:lnTo>
                      <a:pt x="0" y="9157970"/>
                    </a:lnTo>
                    <a:lnTo>
                      <a:pt x="321310" y="9168130"/>
                    </a:lnTo>
                    <a:lnTo>
                      <a:pt x="9771380" y="9474200"/>
                    </a:lnTo>
                    <a:lnTo>
                      <a:pt x="10490200" y="9497060"/>
                    </a:lnTo>
                    <a:lnTo>
                      <a:pt x="10511790" y="9498330"/>
                    </a:lnTo>
                    <a:lnTo>
                      <a:pt x="11308080" y="9523730"/>
                    </a:lnTo>
                    <a:lnTo>
                      <a:pt x="11582400" y="9530080"/>
                    </a:lnTo>
                    <a:lnTo>
                      <a:pt x="11822430" y="9535160"/>
                    </a:lnTo>
                    <a:lnTo>
                      <a:pt x="12552680" y="9552940"/>
                    </a:lnTo>
                    <a:lnTo>
                      <a:pt x="13597889" y="9575800"/>
                    </a:lnTo>
                    <a:lnTo>
                      <a:pt x="14267180" y="9591040"/>
                    </a:lnTo>
                    <a:lnTo>
                      <a:pt x="19077939" y="9701530"/>
                    </a:lnTo>
                    <a:lnTo>
                      <a:pt x="19799300" y="9718040"/>
                    </a:lnTo>
                    <a:lnTo>
                      <a:pt x="24174450" y="9818370"/>
                    </a:lnTo>
                    <a:lnTo>
                      <a:pt x="24174450" y="0"/>
                    </a:lnTo>
                    <a:close/>
                  </a:path>
                </a:pathLst>
              </a:custGeom>
              <a:blipFill>
                <a:blip r:embed="rId11"/>
                <a:stretch>
                  <a:fillRect t="-6427" b="-31761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4">
                <a:extLst>
                  <a:ext uri="{FF2B5EF4-FFF2-40B4-BE49-F238E27FC236}">
                    <a16:creationId xmlns:a16="http://schemas.microsoft.com/office/drawing/2014/main" id="{EFE84745-5EAC-319E-7BBC-2A2C5128DFFA}"/>
                  </a:ext>
                </a:extLst>
              </p:cNvPr>
              <p:cNvSpPr/>
              <p:nvPr/>
            </p:nvSpPr>
            <p:spPr>
              <a:xfrm>
                <a:off x="95250" y="10210800"/>
                <a:ext cx="7721600" cy="11347450"/>
              </a:xfrm>
              <a:custGeom>
                <a:avLst/>
                <a:gdLst/>
                <a:ahLst/>
                <a:cxnLst/>
                <a:rect l="l" t="t" r="r" b="b"/>
                <a:pathLst>
                  <a:path w="7721600" h="11347450">
                    <a:moveTo>
                      <a:pt x="0" y="0"/>
                    </a:moveTo>
                    <a:lnTo>
                      <a:pt x="0" y="11347450"/>
                    </a:lnTo>
                    <a:lnTo>
                      <a:pt x="7466330" y="11347450"/>
                    </a:lnTo>
                    <a:lnTo>
                      <a:pt x="7467600" y="11287761"/>
                    </a:lnTo>
                    <a:lnTo>
                      <a:pt x="7472680" y="11047730"/>
                    </a:lnTo>
                    <a:lnTo>
                      <a:pt x="7479030" y="10772139"/>
                    </a:lnTo>
                    <a:lnTo>
                      <a:pt x="7484110" y="10548620"/>
                    </a:lnTo>
                    <a:lnTo>
                      <a:pt x="7705090" y="878840"/>
                    </a:lnTo>
                    <a:lnTo>
                      <a:pt x="7721600" y="176530"/>
                    </a:lnTo>
                    <a:lnTo>
                      <a:pt x="321310" y="7620"/>
                    </a:lnTo>
                    <a:close/>
                  </a:path>
                </a:pathLst>
              </a:custGeom>
              <a:blipFill>
                <a:blip r:embed="rId12"/>
                <a:stretch>
                  <a:fillRect l="-74522" r="-88488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" name="Freeform 5">
                <a:extLst>
                  <a:ext uri="{FF2B5EF4-FFF2-40B4-BE49-F238E27FC236}">
                    <a16:creationId xmlns:a16="http://schemas.microsoft.com/office/drawing/2014/main" id="{E89AB41F-3691-3FA6-38C3-C01D03136506}"/>
                  </a:ext>
                </a:extLst>
              </p:cNvPr>
              <p:cNvSpPr/>
              <p:nvPr/>
            </p:nvSpPr>
            <p:spPr>
              <a:xfrm>
                <a:off x="8416290" y="10410190"/>
                <a:ext cx="15853410" cy="11148060"/>
              </a:xfrm>
              <a:custGeom>
                <a:avLst/>
                <a:gdLst/>
                <a:ahLst/>
                <a:cxnLst/>
                <a:rect l="l" t="t" r="r" b="b"/>
                <a:pathLst>
                  <a:path w="15853410" h="11148060">
                    <a:moveTo>
                      <a:pt x="9664699" y="212090"/>
                    </a:moveTo>
                    <a:lnTo>
                      <a:pt x="4853940" y="101600"/>
                    </a:lnTo>
                    <a:lnTo>
                      <a:pt x="4184650" y="86360"/>
                    </a:lnTo>
                    <a:lnTo>
                      <a:pt x="3139440" y="63500"/>
                    </a:lnTo>
                    <a:lnTo>
                      <a:pt x="2409190" y="45720"/>
                    </a:lnTo>
                    <a:lnTo>
                      <a:pt x="2169160" y="40640"/>
                    </a:lnTo>
                    <a:lnTo>
                      <a:pt x="1670050" y="29210"/>
                    </a:lnTo>
                    <a:lnTo>
                      <a:pt x="1059180" y="15240"/>
                    </a:lnTo>
                    <a:lnTo>
                      <a:pt x="361950" y="0"/>
                    </a:lnTo>
                    <a:lnTo>
                      <a:pt x="339090" y="679450"/>
                    </a:lnTo>
                    <a:lnTo>
                      <a:pt x="33020" y="10129521"/>
                    </a:lnTo>
                    <a:lnTo>
                      <a:pt x="10160" y="10848340"/>
                    </a:lnTo>
                    <a:lnTo>
                      <a:pt x="8890" y="10869930"/>
                    </a:lnTo>
                    <a:lnTo>
                      <a:pt x="0" y="11148060"/>
                    </a:lnTo>
                    <a:lnTo>
                      <a:pt x="15853410" y="11148060"/>
                    </a:lnTo>
                    <a:lnTo>
                      <a:pt x="15853410" y="353060"/>
                    </a:lnTo>
                    <a:lnTo>
                      <a:pt x="10386060" y="228600"/>
                    </a:lnTo>
                    <a:close/>
                  </a:path>
                </a:pathLst>
              </a:custGeom>
              <a:blipFill>
                <a:blip r:embed="rId13"/>
                <a:stretch>
                  <a:fillRect l="-2971" r="-2971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6">
                <a:extLst>
                  <a:ext uri="{FF2B5EF4-FFF2-40B4-BE49-F238E27FC236}">
                    <a16:creationId xmlns:a16="http://schemas.microsoft.com/office/drawing/2014/main" id="{3371E765-90F1-2766-7A3C-F8DA347DF2D8}"/>
                  </a:ext>
                </a:extLst>
              </p:cNvPr>
              <p:cNvSpPr/>
              <p:nvPr/>
            </p:nvSpPr>
            <p:spPr>
              <a:xfrm>
                <a:off x="0" y="0"/>
                <a:ext cx="24364950" cy="10010139"/>
              </a:xfrm>
              <a:custGeom>
                <a:avLst/>
                <a:gdLst/>
                <a:ahLst/>
                <a:cxnLst/>
                <a:rect l="l" t="t" r="r" b="b"/>
                <a:pathLst>
                  <a:path w="24364950" h="10010139">
                    <a:moveTo>
                      <a:pt x="0" y="0"/>
                    </a:moveTo>
                    <a:lnTo>
                      <a:pt x="0" y="9344660"/>
                    </a:lnTo>
                    <a:lnTo>
                      <a:pt x="11400790" y="9714230"/>
                    </a:lnTo>
                    <a:lnTo>
                      <a:pt x="24364950" y="10010139"/>
                    </a:lnTo>
                    <a:lnTo>
                      <a:pt x="24364950" y="0"/>
                    </a:lnTo>
                    <a:lnTo>
                      <a:pt x="0" y="0"/>
                    </a:lnTo>
                    <a:close/>
                    <a:moveTo>
                      <a:pt x="24174450" y="9815830"/>
                    </a:moveTo>
                    <a:lnTo>
                      <a:pt x="19895820" y="9718040"/>
                    </a:lnTo>
                    <a:lnTo>
                      <a:pt x="19174459" y="9701530"/>
                    </a:lnTo>
                    <a:lnTo>
                      <a:pt x="14363700" y="9591040"/>
                    </a:lnTo>
                    <a:lnTo>
                      <a:pt x="11404600" y="9523730"/>
                    </a:lnTo>
                    <a:lnTo>
                      <a:pt x="190500" y="9160510"/>
                    </a:lnTo>
                    <a:lnTo>
                      <a:pt x="190500" y="190500"/>
                    </a:lnTo>
                    <a:lnTo>
                      <a:pt x="24174450" y="190500"/>
                    </a:lnTo>
                    <a:lnTo>
                      <a:pt x="24174450" y="9815830"/>
                    </a:lnTo>
                    <a:close/>
                  </a:path>
                </a:pathLst>
              </a:custGeom>
              <a:solidFill>
                <a:srgbClr val="CF494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7">
                <a:extLst>
                  <a:ext uri="{FF2B5EF4-FFF2-40B4-BE49-F238E27FC236}">
                    <a16:creationId xmlns:a16="http://schemas.microsoft.com/office/drawing/2014/main" id="{C47B30A7-2FCC-D39E-077B-3CA4C674AE8C}"/>
                  </a:ext>
                </a:extLst>
              </p:cNvPr>
              <p:cNvSpPr/>
              <p:nvPr/>
            </p:nvSpPr>
            <p:spPr>
              <a:xfrm>
                <a:off x="0" y="10114280"/>
                <a:ext cx="7913370" cy="11539220"/>
              </a:xfrm>
              <a:custGeom>
                <a:avLst/>
                <a:gdLst/>
                <a:ahLst/>
                <a:cxnLst/>
                <a:rect l="l" t="t" r="r" b="b"/>
                <a:pathLst>
                  <a:path w="7913370" h="11539220">
                    <a:moveTo>
                      <a:pt x="0" y="11539220"/>
                    </a:moveTo>
                    <a:lnTo>
                      <a:pt x="7654290" y="11539220"/>
                    </a:lnTo>
                    <a:lnTo>
                      <a:pt x="7674610" y="10647681"/>
                    </a:lnTo>
                    <a:lnTo>
                      <a:pt x="7895590" y="977900"/>
                    </a:lnTo>
                    <a:lnTo>
                      <a:pt x="7913370" y="180340"/>
                    </a:lnTo>
                    <a:lnTo>
                      <a:pt x="0" y="0"/>
                    </a:lnTo>
                    <a:lnTo>
                      <a:pt x="0" y="11539220"/>
                    </a:lnTo>
                    <a:close/>
                    <a:moveTo>
                      <a:pt x="190500" y="194310"/>
                    </a:moveTo>
                    <a:lnTo>
                      <a:pt x="7719060" y="367030"/>
                    </a:lnTo>
                    <a:lnTo>
                      <a:pt x="7705090" y="974090"/>
                    </a:lnTo>
                    <a:lnTo>
                      <a:pt x="7484110" y="10643870"/>
                    </a:lnTo>
                    <a:lnTo>
                      <a:pt x="7467600" y="11348720"/>
                    </a:lnTo>
                    <a:lnTo>
                      <a:pt x="190500" y="11348720"/>
                    </a:lnTo>
                    <a:lnTo>
                      <a:pt x="190500" y="194310"/>
                    </a:lnTo>
                    <a:close/>
                  </a:path>
                </a:pathLst>
              </a:custGeom>
              <a:solidFill>
                <a:srgbClr val="CF494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8">
                <a:extLst>
                  <a:ext uri="{FF2B5EF4-FFF2-40B4-BE49-F238E27FC236}">
                    <a16:creationId xmlns:a16="http://schemas.microsoft.com/office/drawing/2014/main" id="{92907775-AB76-136D-22EF-D357D312224D}"/>
                  </a:ext>
                </a:extLst>
              </p:cNvPr>
              <p:cNvSpPr/>
              <p:nvPr/>
            </p:nvSpPr>
            <p:spPr>
              <a:xfrm>
                <a:off x="8318500" y="10312400"/>
                <a:ext cx="16046450" cy="11341100"/>
              </a:xfrm>
              <a:custGeom>
                <a:avLst/>
                <a:gdLst/>
                <a:ahLst/>
                <a:cxnLst/>
                <a:rect l="l" t="t" r="r" b="b"/>
                <a:pathLst>
                  <a:path w="16046450" h="11341100">
                    <a:moveTo>
                      <a:pt x="0" y="11341100"/>
                    </a:moveTo>
                    <a:lnTo>
                      <a:pt x="16046450" y="11341100"/>
                    </a:lnTo>
                    <a:lnTo>
                      <a:pt x="16046450" y="358140"/>
                    </a:lnTo>
                    <a:lnTo>
                      <a:pt x="367030" y="0"/>
                    </a:lnTo>
                    <a:lnTo>
                      <a:pt x="0" y="11341100"/>
                    </a:lnTo>
                    <a:close/>
                    <a:moveTo>
                      <a:pt x="551180" y="194310"/>
                    </a:moveTo>
                    <a:lnTo>
                      <a:pt x="4949189" y="294640"/>
                    </a:lnTo>
                    <a:lnTo>
                      <a:pt x="9759950" y="405130"/>
                    </a:lnTo>
                    <a:lnTo>
                      <a:pt x="10481311" y="421640"/>
                    </a:lnTo>
                    <a:lnTo>
                      <a:pt x="15855950" y="544830"/>
                    </a:lnTo>
                    <a:lnTo>
                      <a:pt x="15855950" y="11150600"/>
                    </a:lnTo>
                    <a:lnTo>
                      <a:pt x="196850" y="11150600"/>
                    </a:lnTo>
                    <a:lnTo>
                      <a:pt x="227330" y="10229850"/>
                    </a:lnTo>
                    <a:lnTo>
                      <a:pt x="533400" y="779780"/>
                    </a:lnTo>
                    <a:lnTo>
                      <a:pt x="551180" y="194310"/>
                    </a:lnTo>
                    <a:close/>
                  </a:path>
                </a:pathLst>
              </a:custGeom>
              <a:solidFill>
                <a:srgbClr val="CF494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F51AF30-DDBC-4A78-488B-0DBCAB2EB5FC}"/>
                </a:ext>
              </a:extLst>
            </p:cNvPr>
            <p:cNvSpPr txBox="1"/>
            <p:nvPr/>
          </p:nvSpPr>
          <p:spPr>
            <a:xfrm rot="20965649">
              <a:off x="1528941" y="6223440"/>
              <a:ext cx="41850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b="1" dirty="0"/>
                <a:t>23 ετών με 3 παιδιά, έγκυος στο 4ο</a:t>
              </a:r>
              <a:endParaRPr lang="en-US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598582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56132" y="-976706"/>
            <a:ext cx="13504265" cy="9132259"/>
            <a:chOff x="0" y="0"/>
            <a:chExt cx="27008529" cy="1826451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008529" cy="18264518"/>
            </a:xfrm>
            <a:custGeom>
              <a:avLst/>
              <a:gdLst/>
              <a:ahLst/>
              <a:cxnLst/>
              <a:rect l="l" t="t" r="r" b="b"/>
              <a:pathLst>
                <a:path w="27008529" h="18264518">
                  <a:moveTo>
                    <a:pt x="0" y="0"/>
                  </a:moveTo>
                  <a:lnTo>
                    <a:pt x="27008529" y="0"/>
                  </a:lnTo>
                  <a:lnTo>
                    <a:pt x="27008529" y="18264518"/>
                  </a:lnTo>
                  <a:lnTo>
                    <a:pt x="0" y="182645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10387301" y="868290"/>
              <a:ext cx="15609466" cy="15609466"/>
            </a:xfrm>
            <a:custGeom>
              <a:avLst/>
              <a:gdLst/>
              <a:ahLst/>
              <a:cxnLst/>
              <a:rect l="l" t="t" r="r" b="b"/>
              <a:pathLst>
                <a:path w="15609466" h="15609466">
                  <a:moveTo>
                    <a:pt x="0" y="0"/>
                  </a:moveTo>
                  <a:lnTo>
                    <a:pt x="15609467" y="0"/>
                  </a:lnTo>
                  <a:lnTo>
                    <a:pt x="15609467" y="15609466"/>
                  </a:lnTo>
                  <a:lnTo>
                    <a:pt x="0" y="156094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79000"/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1035067" y="868290"/>
              <a:ext cx="9352234" cy="15609466"/>
            </a:xfrm>
            <a:custGeom>
              <a:avLst/>
              <a:gdLst/>
              <a:ahLst/>
              <a:cxnLst/>
              <a:rect l="l" t="t" r="r" b="b"/>
              <a:pathLst>
                <a:path w="9352234" h="15609466">
                  <a:moveTo>
                    <a:pt x="0" y="0"/>
                  </a:moveTo>
                  <a:lnTo>
                    <a:pt x="9352234" y="0"/>
                  </a:lnTo>
                  <a:lnTo>
                    <a:pt x="9352234" y="15609466"/>
                  </a:lnTo>
                  <a:lnTo>
                    <a:pt x="0" y="156094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79000"/>
              </a:blip>
              <a:stretch>
                <a:fillRect r="-6690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Freeform 6"/>
          <p:cNvSpPr/>
          <p:nvPr/>
        </p:nvSpPr>
        <p:spPr>
          <a:xfrm rot="-418552">
            <a:off x="-8547180" y="-691295"/>
            <a:ext cx="15220555" cy="4252646"/>
          </a:xfrm>
          <a:custGeom>
            <a:avLst/>
            <a:gdLst/>
            <a:ahLst/>
            <a:cxnLst/>
            <a:rect l="l" t="t" r="r" b="b"/>
            <a:pathLst>
              <a:path w="22830832" h="6378969">
                <a:moveTo>
                  <a:pt x="0" y="0"/>
                </a:moveTo>
                <a:lnTo>
                  <a:pt x="22830832" y="0"/>
                </a:lnTo>
                <a:lnTo>
                  <a:pt x="22830832" y="6378969"/>
                </a:lnTo>
                <a:lnTo>
                  <a:pt x="0" y="637896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84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r="-29491" b="-274138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 rot="1418514">
            <a:off x="10708496" y="1141196"/>
            <a:ext cx="59157" cy="59157"/>
            <a:chOff x="0" y="0"/>
            <a:chExt cx="118313" cy="11831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18313" cy="118313"/>
            </a:xfrm>
            <a:custGeom>
              <a:avLst/>
              <a:gdLst/>
              <a:ahLst/>
              <a:cxnLst/>
              <a:rect l="l" t="t" r="r" b="b"/>
              <a:pathLst>
                <a:path w="118313" h="118313">
                  <a:moveTo>
                    <a:pt x="0" y="0"/>
                  </a:moveTo>
                  <a:lnTo>
                    <a:pt x="118313" y="0"/>
                  </a:lnTo>
                  <a:lnTo>
                    <a:pt x="118313" y="118313"/>
                  </a:lnTo>
                  <a:lnTo>
                    <a:pt x="0" y="1183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9"/>
            <p:cNvGrpSpPr/>
            <p:nvPr/>
          </p:nvGrpSpPr>
          <p:grpSpPr>
            <a:xfrm>
              <a:off x="28161" y="28161"/>
              <a:ext cx="61991" cy="61991"/>
              <a:chOff x="0" y="0"/>
              <a:chExt cx="812800" cy="8128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333"/>
                  </a:lnSpc>
                </a:pPr>
                <a:endParaRPr sz="1200"/>
              </a:p>
            </p:txBody>
          </p:sp>
        </p:grpSp>
      </p:grpSp>
      <p:sp>
        <p:nvSpPr>
          <p:cNvPr id="12" name="Freeform 12"/>
          <p:cNvSpPr/>
          <p:nvPr/>
        </p:nvSpPr>
        <p:spPr>
          <a:xfrm>
            <a:off x="270121" y="0"/>
            <a:ext cx="11651757" cy="7859639"/>
          </a:xfrm>
          <a:custGeom>
            <a:avLst/>
            <a:gdLst/>
            <a:ahLst/>
            <a:cxnLst/>
            <a:rect l="l" t="t" r="r" b="b"/>
            <a:pathLst>
              <a:path w="17477635" h="11789459">
                <a:moveTo>
                  <a:pt x="0" y="0"/>
                </a:moveTo>
                <a:lnTo>
                  <a:pt x="17477636" y="0"/>
                </a:lnTo>
                <a:lnTo>
                  <a:pt x="17477636" y="11789459"/>
                </a:lnTo>
                <a:lnTo>
                  <a:pt x="0" y="1178945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13" name="Group 13"/>
          <p:cNvGrpSpPr/>
          <p:nvPr/>
        </p:nvGrpSpPr>
        <p:grpSpPr>
          <a:xfrm>
            <a:off x="171299" y="1868"/>
            <a:ext cx="620329" cy="1135294"/>
            <a:chOff x="342598" y="3736"/>
            <a:chExt cx="1240657" cy="2270588"/>
          </a:xfrm>
        </p:grpSpPr>
        <p:sp>
          <p:nvSpPr>
            <p:cNvPr id="14" name="Freeform 14"/>
            <p:cNvSpPr/>
            <p:nvPr/>
          </p:nvSpPr>
          <p:spPr>
            <a:xfrm>
              <a:off x="1194737" y="1908246"/>
              <a:ext cx="366078" cy="366078"/>
            </a:xfrm>
            <a:custGeom>
              <a:avLst/>
              <a:gdLst/>
              <a:ahLst/>
              <a:cxnLst/>
              <a:rect l="l" t="t" r="r" b="b"/>
              <a:pathLst>
                <a:path w="366078" h="366078">
                  <a:moveTo>
                    <a:pt x="0" y="0"/>
                  </a:moveTo>
                  <a:lnTo>
                    <a:pt x="366078" y="0"/>
                  </a:lnTo>
                  <a:lnTo>
                    <a:pt x="366078" y="366078"/>
                  </a:lnTo>
                  <a:lnTo>
                    <a:pt x="0" y="366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15" name="Group 15"/>
            <p:cNvGrpSpPr/>
            <p:nvPr/>
          </p:nvGrpSpPr>
          <p:grpSpPr>
            <a:xfrm>
              <a:off x="1281872" y="1995381"/>
              <a:ext cx="191808" cy="191808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333"/>
                  </a:lnSpc>
                </a:pPr>
                <a:endParaRPr sz="1200"/>
              </a:p>
            </p:txBody>
          </p:sp>
        </p:grpSp>
        <p:sp>
          <p:nvSpPr>
            <p:cNvPr id="18" name="Freeform 18"/>
            <p:cNvSpPr/>
            <p:nvPr/>
          </p:nvSpPr>
          <p:spPr>
            <a:xfrm rot="20235781">
              <a:off x="342598" y="3736"/>
              <a:ext cx="1240657" cy="2022274"/>
            </a:xfrm>
            <a:custGeom>
              <a:avLst/>
              <a:gdLst/>
              <a:ahLst/>
              <a:cxnLst/>
              <a:rect l="l" t="t" r="r" b="b"/>
              <a:pathLst>
                <a:path w="1240658" h="2022273">
                  <a:moveTo>
                    <a:pt x="0" y="0"/>
                  </a:moveTo>
                  <a:lnTo>
                    <a:pt x="1240659" y="0"/>
                  </a:lnTo>
                  <a:lnTo>
                    <a:pt x="1240659" y="2022273"/>
                  </a:lnTo>
                  <a:lnTo>
                    <a:pt x="0" y="2022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101922" y="229772"/>
            <a:ext cx="7411436" cy="9716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307"/>
              </a:lnSpc>
              <a:spcBef>
                <a:spcPct val="0"/>
              </a:spcBef>
            </a:pPr>
            <a:r>
              <a:rPr lang="en-US" sz="5934" spc="189" dirty="0">
                <a:solidFill>
                  <a:srgbClr val="000000"/>
                </a:solidFill>
                <a:latin typeface="Bahnschrift SemiBold" panose="020B0502040204020203" pitchFamily="34" charset="0"/>
                <a:ea typeface="AC Collage"/>
                <a:cs typeface="AC Collage"/>
                <a:sym typeface="AC Collage"/>
              </a:rPr>
              <a:t>Τ</a:t>
            </a:r>
            <a:r>
              <a:rPr lang="el-GR" sz="5934" spc="189" dirty="0">
                <a:solidFill>
                  <a:srgbClr val="000000"/>
                </a:solidFill>
                <a:latin typeface="Bahnschrift SemiBold" panose="020B0502040204020203" pitchFamily="34" charset="0"/>
                <a:ea typeface="AC Collage"/>
                <a:cs typeface="AC Collage"/>
                <a:sym typeface="AC Collage"/>
              </a:rPr>
              <a:t>ι</a:t>
            </a:r>
            <a:r>
              <a:rPr lang="en-US" sz="5934" spc="189" dirty="0">
                <a:solidFill>
                  <a:srgbClr val="000000"/>
                </a:solidFill>
                <a:latin typeface="Bahnschrift SemiBold" panose="020B0502040204020203" pitchFamily="34" charset="0"/>
                <a:ea typeface="AC Collage"/>
                <a:cs typeface="AC Collage"/>
                <a:sym typeface="AC Collage"/>
              </a:rPr>
              <a:t> μπ</a:t>
            </a:r>
            <a:r>
              <a:rPr lang="en-US" sz="5934" spc="189" dirty="0" err="1">
                <a:solidFill>
                  <a:srgbClr val="000000"/>
                </a:solidFill>
                <a:latin typeface="Bahnschrift SemiBold" panose="020B0502040204020203" pitchFamily="34" charset="0"/>
                <a:ea typeface="AC Collage"/>
                <a:cs typeface="AC Collage"/>
                <a:sym typeface="AC Collage"/>
              </a:rPr>
              <a:t>ορεί</a:t>
            </a:r>
            <a:r>
              <a:rPr lang="en-US" sz="5934" spc="189" dirty="0">
                <a:solidFill>
                  <a:srgbClr val="000000"/>
                </a:solidFill>
                <a:latin typeface="Bahnschrift SemiBold" panose="020B0502040204020203" pitchFamily="34" charset="0"/>
                <a:ea typeface="AC Collage"/>
                <a:cs typeface="AC Collage"/>
                <a:sym typeface="AC Collage"/>
              </a:rPr>
              <a:t> να </a:t>
            </a:r>
            <a:r>
              <a:rPr lang="en-US" sz="5934" spc="189" dirty="0" err="1">
                <a:solidFill>
                  <a:srgbClr val="000000"/>
                </a:solidFill>
                <a:latin typeface="Bahnschrift SemiBold" panose="020B0502040204020203" pitchFamily="34" charset="0"/>
                <a:ea typeface="AC Collage"/>
                <a:cs typeface="AC Collage"/>
                <a:sym typeface="AC Collage"/>
              </a:rPr>
              <a:t>κάνει</a:t>
            </a:r>
            <a:r>
              <a:rPr lang="en-US" sz="5934" spc="189" dirty="0">
                <a:solidFill>
                  <a:srgbClr val="000000"/>
                </a:solidFill>
                <a:latin typeface="Bahnschrift SemiBold" panose="020B0502040204020203" pitchFamily="34" charset="0"/>
                <a:ea typeface="AC Collage"/>
                <a:cs typeface="AC Collage"/>
                <a:sym typeface="AC Collage"/>
              </a:rPr>
              <a:t> η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8325633" y="243267"/>
            <a:ext cx="2392029" cy="1052596"/>
            <a:chOff x="0" y="-266700"/>
            <a:chExt cx="4784058" cy="2105192"/>
          </a:xfrm>
        </p:grpSpPr>
        <p:grpSp>
          <p:nvGrpSpPr>
            <p:cNvPr id="21" name="Group 21"/>
            <p:cNvGrpSpPr/>
            <p:nvPr/>
          </p:nvGrpSpPr>
          <p:grpSpPr>
            <a:xfrm>
              <a:off x="0" y="332331"/>
              <a:ext cx="4784058" cy="1283519"/>
              <a:chOff x="0" y="0"/>
              <a:chExt cx="944999" cy="253535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944999" cy="253535"/>
              </a:xfrm>
              <a:custGeom>
                <a:avLst/>
                <a:gdLst/>
                <a:ahLst/>
                <a:cxnLst/>
                <a:rect l="l" t="t" r="r" b="b"/>
                <a:pathLst>
                  <a:path w="944999" h="253535">
                    <a:moveTo>
                      <a:pt x="110043" y="0"/>
                    </a:moveTo>
                    <a:lnTo>
                      <a:pt x="834956" y="0"/>
                    </a:lnTo>
                    <a:cubicBezTo>
                      <a:pt x="895731" y="0"/>
                      <a:pt x="944999" y="49268"/>
                      <a:pt x="944999" y="110043"/>
                    </a:cubicBezTo>
                    <a:lnTo>
                      <a:pt x="944999" y="143492"/>
                    </a:lnTo>
                    <a:cubicBezTo>
                      <a:pt x="944999" y="172677"/>
                      <a:pt x="933405" y="200667"/>
                      <a:pt x="912768" y="221304"/>
                    </a:cubicBezTo>
                    <a:cubicBezTo>
                      <a:pt x="892131" y="241941"/>
                      <a:pt x="864142" y="253535"/>
                      <a:pt x="834956" y="253535"/>
                    </a:cubicBezTo>
                    <a:lnTo>
                      <a:pt x="110043" y="253535"/>
                    </a:lnTo>
                    <a:cubicBezTo>
                      <a:pt x="49268" y="253535"/>
                      <a:pt x="0" y="204267"/>
                      <a:pt x="0" y="143492"/>
                    </a:cubicBezTo>
                    <a:lnTo>
                      <a:pt x="0" y="110043"/>
                    </a:lnTo>
                    <a:cubicBezTo>
                      <a:pt x="0" y="80858"/>
                      <a:pt x="11594" y="52868"/>
                      <a:pt x="32231" y="32231"/>
                    </a:cubicBezTo>
                    <a:cubicBezTo>
                      <a:pt x="52868" y="11594"/>
                      <a:pt x="80858" y="0"/>
                      <a:pt x="11004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0" y="-66675"/>
                <a:ext cx="944999" cy="32021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333"/>
                  </a:lnSpc>
                </a:pPr>
                <a:endParaRPr sz="1200"/>
              </a:p>
            </p:txBody>
          </p:sp>
        </p:grpSp>
        <p:sp>
          <p:nvSpPr>
            <p:cNvPr id="24" name="TextBox 24"/>
            <p:cNvSpPr txBox="1"/>
            <p:nvPr/>
          </p:nvSpPr>
          <p:spPr>
            <a:xfrm>
              <a:off x="516880" y="-266700"/>
              <a:ext cx="3830936" cy="21051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960"/>
                </a:lnSpc>
                <a:spcBef>
                  <a:spcPct val="0"/>
                </a:spcBef>
              </a:pPr>
              <a:r>
                <a:rPr lang="en-US" sz="6400" dirty="0">
                  <a:solidFill>
                    <a:srgbClr val="000000"/>
                  </a:solidFill>
                  <a:latin typeface="Franklin Gothic Demi Cond" panose="020B0706030402020204" pitchFamily="34" charset="0"/>
                  <a:ea typeface="AC Collage"/>
                  <a:cs typeface="AC Collage"/>
                  <a:sym typeface="AC Collage"/>
                </a:rPr>
                <a:t>Μαία </a:t>
              </a:r>
            </a:p>
          </p:txBody>
        </p:sp>
      </p:grpSp>
      <p:sp>
        <p:nvSpPr>
          <p:cNvPr id="25" name="Freeform 25"/>
          <p:cNvSpPr/>
          <p:nvPr/>
        </p:nvSpPr>
        <p:spPr>
          <a:xfrm>
            <a:off x="10553294" y="-25330"/>
            <a:ext cx="1093541" cy="1684644"/>
          </a:xfrm>
          <a:custGeom>
            <a:avLst/>
            <a:gdLst/>
            <a:ahLst/>
            <a:cxnLst/>
            <a:rect l="l" t="t" r="r" b="b"/>
            <a:pathLst>
              <a:path w="1640312" h="2526966">
                <a:moveTo>
                  <a:pt x="0" y="0"/>
                </a:moveTo>
                <a:lnTo>
                  <a:pt x="1640312" y="0"/>
                </a:lnTo>
                <a:lnTo>
                  <a:pt x="1640312" y="2526966"/>
                </a:lnTo>
                <a:lnTo>
                  <a:pt x="0" y="252696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5213F46-280B-E974-57E8-C00AFA89D828}"/>
              </a:ext>
            </a:extLst>
          </p:cNvPr>
          <p:cNvSpPr txBox="1"/>
          <p:nvPr/>
        </p:nvSpPr>
        <p:spPr>
          <a:xfrm>
            <a:off x="270120" y="1132475"/>
            <a:ext cx="11651757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/>
              <a:t>- 3 γέννες : 07/2017 «Έλενα Βενιζέλου» ως άστεγη. Η μικρή Μαρία φιλοξενείται στο ίδρυμα «Μητέρα»</a:t>
            </a:r>
          </a:p>
          <a:p>
            <a:pPr algn="just"/>
            <a:r>
              <a:rPr lang="el-GR" dirty="0"/>
              <a:t>09/2018 γεννά την Αγάπη αγνώστου πατρός</a:t>
            </a:r>
          </a:p>
          <a:p>
            <a:pPr algn="just"/>
            <a:r>
              <a:rPr lang="el-GR" dirty="0"/>
              <a:t>02/2021 γεννά το 3</a:t>
            </a:r>
            <a:r>
              <a:rPr lang="el-GR" baseline="30000" dirty="0"/>
              <a:t>ο</a:t>
            </a:r>
            <a:r>
              <a:rPr lang="el-GR" dirty="0"/>
              <a:t> παιδί αγόρι </a:t>
            </a:r>
          </a:p>
          <a:p>
            <a:pPr algn="just"/>
            <a:r>
              <a:rPr lang="el-GR" dirty="0"/>
              <a:t>-Η μαία λοιπόν είχε την δυνατότητα σε 3 διαφορετικά διαστήματα να αναγνωρίσει τα κακοποιητικά σημάδια της (μώλωπες, διστακτική, συνεχώς συνοδευόμενη από την Παγώνα) &amp; να αναφέρει το περιστατικό στην κοινωνική υπηρεσία του εκάστοτε μαιευτηρίου</a:t>
            </a:r>
          </a:p>
          <a:p>
            <a:pPr algn="just"/>
            <a:endParaRPr lang="el-GR" sz="2000" b="1" dirty="0"/>
          </a:p>
          <a:p>
            <a:pPr algn="just"/>
            <a:r>
              <a:rPr lang="el-GR" sz="2000" b="1" dirty="0"/>
              <a:t>-Τι θα μπορούσε να γίνει διαφορετικά;                                     - Σε ποιες φάσεις μπορώ να την προσεγγίσω;</a:t>
            </a:r>
          </a:p>
          <a:p>
            <a:pPr algn="just"/>
            <a:endParaRPr lang="el-G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/>
          </a:p>
        </p:txBody>
      </p:sp>
      <p:grpSp>
        <p:nvGrpSpPr>
          <p:cNvPr id="33" name="Ομάδα 32">
            <a:extLst>
              <a:ext uri="{FF2B5EF4-FFF2-40B4-BE49-F238E27FC236}">
                <a16:creationId xmlns:a16="http://schemas.microsoft.com/office/drawing/2014/main" id="{C4FC93DE-ED2D-FFF1-89D6-024149BE6EB7}"/>
              </a:ext>
            </a:extLst>
          </p:cNvPr>
          <p:cNvGrpSpPr/>
          <p:nvPr/>
        </p:nvGrpSpPr>
        <p:grpSpPr>
          <a:xfrm>
            <a:off x="91417" y="3400252"/>
            <a:ext cx="4876800" cy="3022365"/>
            <a:chOff x="91417" y="3400252"/>
            <a:chExt cx="4876800" cy="3022365"/>
          </a:xfrm>
        </p:grpSpPr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82B856B0-D46C-4654-E41B-8F75326577B4}"/>
                </a:ext>
              </a:extLst>
            </p:cNvPr>
            <p:cNvSpPr/>
            <p:nvPr/>
          </p:nvSpPr>
          <p:spPr>
            <a:xfrm>
              <a:off x="91417" y="3410543"/>
              <a:ext cx="4876800" cy="3012074"/>
            </a:xfrm>
            <a:custGeom>
              <a:avLst/>
              <a:gdLst/>
              <a:ahLst/>
              <a:cxnLst/>
              <a:rect l="l" t="t" r="r" b="b"/>
              <a:pathLst>
                <a:path w="8638836" h="4518111">
                  <a:moveTo>
                    <a:pt x="0" y="0"/>
                  </a:moveTo>
                  <a:lnTo>
                    <a:pt x="8638836" y="0"/>
                  </a:lnTo>
                  <a:lnTo>
                    <a:pt x="8638836" y="4518111"/>
                  </a:lnTo>
                  <a:lnTo>
                    <a:pt x="0" y="45181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6FE667F-F795-DE13-A5FD-A003060CC4B9}"/>
                </a:ext>
              </a:extLst>
            </p:cNvPr>
            <p:cNvSpPr txBox="1"/>
            <p:nvPr/>
          </p:nvSpPr>
          <p:spPr>
            <a:xfrm>
              <a:off x="369924" y="3400252"/>
              <a:ext cx="3963235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dirty="0"/>
                <a:t>Εξασφάλιση ενός ιδιωτικού &amp; ασφαλούς περιβάλλοντος προκειμένου να μπορούσε η Φαίη να αντιληφθεί τα πολλαπλά είδη κακοποίησης που βίωνε εκείνη &amp; μετέπειτα τα παιδιά της.</a:t>
              </a:r>
            </a:p>
            <a:p>
              <a:pPr algn="ctr"/>
              <a:r>
                <a:rPr lang="el-GR" sz="2000" dirty="0"/>
                <a:t>Χρήση αφισών στους χώρους του μαιευτηρίου &amp; διακριτικών κονκάρδων προσωπικού.</a:t>
              </a:r>
              <a:endParaRPr lang="en-US" sz="2000" dirty="0"/>
            </a:p>
          </p:txBody>
        </p:sp>
      </p:grpSp>
      <p:grpSp>
        <p:nvGrpSpPr>
          <p:cNvPr id="34" name="Ομάδα 33">
            <a:extLst>
              <a:ext uri="{FF2B5EF4-FFF2-40B4-BE49-F238E27FC236}">
                <a16:creationId xmlns:a16="http://schemas.microsoft.com/office/drawing/2014/main" id="{664F1D22-206A-E501-9E10-974DB357E20D}"/>
              </a:ext>
            </a:extLst>
          </p:cNvPr>
          <p:cNvGrpSpPr/>
          <p:nvPr/>
        </p:nvGrpSpPr>
        <p:grpSpPr>
          <a:xfrm>
            <a:off x="6427526" y="3410543"/>
            <a:ext cx="5998590" cy="3012074"/>
            <a:chOff x="6427526" y="3410543"/>
            <a:chExt cx="5998590" cy="3012074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7B0749BE-6802-F0F8-0142-A6E82F4DB0EF}"/>
                </a:ext>
              </a:extLst>
            </p:cNvPr>
            <p:cNvSpPr/>
            <p:nvPr/>
          </p:nvSpPr>
          <p:spPr>
            <a:xfrm>
              <a:off x="6427526" y="3410543"/>
              <a:ext cx="5718545" cy="3012074"/>
            </a:xfrm>
            <a:custGeom>
              <a:avLst/>
              <a:gdLst/>
              <a:ahLst/>
              <a:cxnLst/>
              <a:rect l="l" t="t" r="r" b="b"/>
              <a:pathLst>
                <a:path w="8638836" h="4518111">
                  <a:moveTo>
                    <a:pt x="0" y="0"/>
                  </a:moveTo>
                  <a:lnTo>
                    <a:pt x="8638836" y="0"/>
                  </a:lnTo>
                  <a:lnTo>
                    <a:pt x="8638836" y="4518111"/>
                  </a:lnTo>
                  <a:lnTo>
                    <a:pt x="0" y="45181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146A3F9-CF11-3A3E-6EBE-76279A88187B}"/>
                </a:ext>
              </a:extLst>
            </p:cNvPr>
            <p:cNvSpPr txBox="1"/>
            <p:nvPr/>
          </p:nvSpPr>
          <p:spPr>
            <a:xfrm>
              <a:off x="6476378" y="3479453"/>
              <a:ext cx="5949738" cy="2723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l-GR" sz="1900" dirty="0"/>
                <a:t>Λήψη ιστορικού, έμφαση στην 2</a:t>
              </a:r>
              <a:r>
                <a:rPr lang="el-GR" sz="1900" baseline="30000" dirty="0"/>
                <a:t>η</a:t>
              </a:r>
              <a:r>
                <a:rPr lang="el-GR" sz="1900" dirty="0"/>
                <a:t> &amp; 3</a:t>
              </a:r>
              <a:r>
                <a:rPr lang="el-GR" sz="1900" baseline="30000" dirty="0"/>
                <a:t>η</a:t>
              </a:r>
              <a:r>
                <a:rPr lang="el-GR" sz="1900" dirty="0"/>
                <a:t> κύηση για την τύχη των υπόλοιπων παιδιών, την απουσία συντρόφου &amp; πιθανόν παρακολούθησης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l-GR" sz="1900" dirty="0"/>
                <a:t>Νοσηλεία, με καθολική εφαρμογή απομάκρυνσης των συνοδών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l-GR" sz="1900" dirty="0"/>
                <a:t>Κινητοποίηση λεχώνας/’</a:t>
              </a:r>
              <a:r>
                <a:rPr lang="el-GR" sz="1900" dirty="0" err="1"/>
                <a:t>Ελεγχος</a:t>
              </a:r>
              <a:r>
                <a:rPr lang="el-GR" sz="1900" dirty="0"/>
                <a:t>/Περιποίηση νεογνού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l-GR" sz="1900" dirty="0"/>
                <a:t>Πιθανή νοσηλεία νεογνού στη ΜΕΝΝ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l-GR" sz="1900" dirty="0"/>
                <a:t>Ίκτερος &amp; επανεξέταση</a:t>
              </a:r>
            </a:p>
          </p:txBody>
        </p:sp>
      </p:grpSp>
      <p:sp>
        <p:nvSpPr>
          <p:cNvPr id="29" name="Freeform 28">
            <a:extLst>
              <a:ext uri="{FF2B5EF4-FFF2-40B4-BE49-F238E27FC236}">
                <a16:creationId xmlns:a16="http://schemas.microsoft.com/office/drawing/2014/main" id="{16DF321E-654C-C4B3-8959-AB619E8BFE0E}"/>
              </a:ext>
            </a:extLst>
          </p:cNvPr>
          <p:cNvSpPr/>
          <p:nvPr/>
        </p:nvSpPr>
        <p:spPr>
          <a:xfrm>
            <a:off x="4246261" y="4056352"/>
            <a:ext cx="2655625" cy="1516827"/>
          </a:xfrm>
          <a:custGeom>
            <a:avLst/>
            <a:gdLst/>
            <a:ahLst/>
            <a:cxnLst/>
            <a:rect l="l" t="t" r="r" b="b"/>
            <a:pathLst>
              <a:path w="7315200" h="3877056">
                <a:moveTo>
                  <a:pt x="0" y="0"/>
                </a:moveTo>
                <a:lnTo>
                  <a:pt x="7315200" y="0"/>
                </a:lnTo>
                <a:lnTo>
                  <a:pt x="7315200" y="3877056"/>
                </a:lnTo>
                <a:lnTo>
                  <a:pt x="0" y="3877056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42CF245-EFD3-3F36-0169-C0DABA060D51}"/>
              </a:ext>
            </a:extLst>
          </p:cNvPr>
          <p:cNvSpPr txBox="1"/>
          <p:nvPr/>
        </p:nvSpPr>
        <p:spPr>
          <a:xfrm>
            <a:off x="-460265" y="6407597"/>
            <a:ext cx="1311252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700" b="1" dirty="0"/>
              <a:t>Δημιουργία σχεδίου με τους συναδέλφους για την απομάκρυνση της Παγώνας &amp; την πιθανή καθυστέρηση του εξιτηρίου.</a:t>
            </a:r>
            <a:endParaRPr lang="en-US" sz="1700" b="1" dirty="0"/>
          </a:p>
        </p:txBody>
      </p:sp>
      <p:grpSp>
        <p:nvGrpSpPr>
          <p:cNvPr id="37" name="Ομάδα 36">
            <a:extLst>
              <a:ext uri="{FF2B5EF4-FFF2-40B4-BE49-F238E27FC236}">
                <a16:creationId xmlns:a16="http://schemas.microsoft.com/office/drawing/2014/main" id="{863550D1-BB07-8C95-7BA7-5D4DABBD6C7A}"/>
              </a:ext>
            </a:extLst>
          </p:cNvPr>
          <p:cNvGrpSpPr/>
          <p:nvPr/>
        </p:nvGrpSpPr>
        <p:grpSpPr>
          <a:xfrm>
            <a:off x="7028442" y="3538718"/>
            <a:ext cx="4740276" cy="2429282"/>
            <a:chOff x="7028442" y="3538718"/>
            <a:chExt cx="4740276" cy="2429282"/>
          </a:xfrm>
        </p:grpSpPr>
        <p:sp>
          <p:nvSpPr>
            <p:cNvPr id="35" name="Φυσαλίδα σκέψης: Σύννεφο 34">
              <a:extLst>
                <a:ext uri="{FF2B5EF4-FFF2-40B4-BE49-F238E27FC236}">
                  <a16:creationId xmlns:a16="http://schemas.microsoft.com/office/drawing/2014/main" id="{62F9420E-65FC-3D52-EAF3-A103E7E604BD}"/>
                </a:ext>
              </a:extLst>
            </p:cNvPr>
            <p:cNvSpPr/>
            <p:nvPr/>
          </p:nvSpPr>
          <p:spPr>
            <a:xfrm rot="303648">
              <a:off x="7028442" y="3538718"/>
              <a:ext cx="4740276" cy="2429282"/>
            </a:xfrm>
            <a:prstGeom prst="cloudCallout">
              <a:avLst/>
            </a:prstGeom>
            <a:solidFill>
              <a:srgbClr val="FFFFC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A76FC46-7828-9332-3355-A5DBED5F43C5}"/>
                </a:ext>
              </a:extLst>
            </p:cNvPr>
            <p:cNvSpPr txBox="1"/>
            <p:nvPr/>
          </p:nvSpPr>
          <p:spPr>
            <a:xfrm>
              <a:off x="7617602" y="4081667"/>
              <a:ext cx="366844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l-GR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Δρόμο =&gt; ΜΑΙΑ ΩΣ ΣΤΑΣΗ ΖΩΗΣ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838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2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3037</TotalTime>
  <Words>447</Words>
  <Application>Microsoft Office PowerPoint</Application>
  <PresentationFormat>Ευρεία οθόνη</PresentationFormat>
  <Paragraphs>34</Paragraphs>
  <Slides>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</vt:i4>
      </vt:variant>
    </vt:vector>
  </HeadingPairs>
  <TitlesOfParts>
    <vt:vector size="9" baseType="lpstr">
      <vt:lpstr>Aptos</vt:lpstr>
      <vt:lpstr>Aptos Display</vt:lpstr>
      <vt:lpstr>Arial</vt:lpstr>
      <vt:lpstr>Bahnschrift SemiBold</vt:lpstr>
      <vt:lpstr>Franklin Gothic Demi Cond</vt:lpstr>
      <vt:lpstr>Haettenschweiler</vt:lpstr>
      <vt:lpstr>Θέμα του Office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Νίκη Παπαντωνοπούλου</dc:creator>
  <cp:lastModifiedBy>Νίκη Παπαντωνοπούλου</cp:lastModifiedBy>
  <cp:revision>11</cp:revision>
  <dcterms:created xsi:type="dcterms:W3CDTF">2025-05-11T14:51:59Z</dcterms:created>
  <dcterms:modified xsi:type="dcterms:W3CDTF">2025-05-31T23:59:23Z</dcterms:modified>
</cp:coreProperties>
</file>