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7" d="100"/>
          <a:sy n="87" d="100"/>
        </p:scale>
        <p:origin x="48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626D18-28CC-BF5A-943E-B925536B6D6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608BB35-D59D-72AF-6BC6-B52C01315B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75A0B13-CEBA-EF9E-F54C-B6159A43CA39}"/>
              </a:ext>
            </a:extLst>
          </p:cNvPr>
          <p:cNvSpPr>
            <a:spLocks noGrp="1"/>
          </p:cNvSpPr>
          <p:nvPr>
            <p:ph type="dt" sz="half" idx="10"/>
          </p:nvPr>
        </p:nvSpPr>
        <p:spPr/>
        <p:txBody>
          <a:bodyPr/>
          <a:lstStyle/>
          <a:p>
            <a:fld id="{A3EE6E0B-E01D-4F32-B6A9-5F54FC833AF5}" type="datetimeFigureOut">
              <a:rPr lang="el-GR" smtClean="0"/>
              <a:t>5/5/2025</a:t>
            </a:fld>
            <a:endParaRPr lang="el-GR"/>
          </a:p>
        </p:txBody>
      </p:sp>
      <p:sp>
        <p:nvSpPr>
          <p:cNvPr id="5" name="Θέση υποσέλιδου 4">
            <a:extLst>
              <a:ext uri="{FF2B5EF4-FFF2-40B4-BE49-F238E27FC236}">
                <a16:creationId xmlns:a16="http://schemas.microsoft.com/office/drawing/2014/main" id="{6E1A4293-2146-4279-A1A7-A33933AF340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CECAE78-57BE-650D-B0BB-94BCB93BC60D}"/>
              </a:ext>
            </a:extLst>
          </p:cNvPr>
          <p:cNvSpPr>
            <a:spLocks noGrp="1"/>
          </p:cNvSpPr>
          <p:nvPr>
            <p:ph type="sldNum" sz="quarter" idx="12"/>
          </p:nvPr>
        </p:nvSpPr>
        <p:spPr/>
        <p:txBody>
          <a:bodyPr/>
          <a:lstStyle/>
          <a:p>
            <a:fld id="{93C9EC5B-C49B-4F15-AB2C-35FD89CF1D7B}" type="slidenum">
              <a:rPr lang="el-GR" smtClean="0"/>
              <a:t>‹#›</a:t>
            </a:fld>
            <a:endParaRPr lang="el-GR"/>
          </a:p>
        </p:txBody>
      </p:sp>
    </p:spTree>
    <p:extLst>
      <p:ext uri="{BB962C8B-B14F-4D97-AF65-F5344CB8AC3E}">
        <p14:creationId xmlns:p14="http://schemas.microsoft.com/office/powerpoint/2010/main" val="350239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C249CF-6F44-3152-D5DB-85A97149815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04EACE7-E934-5489-B87A-CE9D2789CA6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713AA79-E3F7-17F3-91F7-59F49F4C76CE}"/>
              </a:ext>
            </a:extLst>
          </p:cNvPr>
          <p:cNvSpPr>
            <a:spLocks noGrp="1"/>
          </p:cNvSpPr>
          <p:nvPr>
            <p:ph type="dt" sz="half" idx="10"/>
          </p:nvPr>
        </p:nvSpPr>
        <p:spPr/>
        <p:txBody>
          <a:bodyPr/>
          <a:lstStyle/>
          <a:p>
            <a:fld id="{A3EE6E0B-E01D-4F32-B6A9-5F54FC833AF5}" type="datetimeFigureOut">
              <a:rPr lang="el-GR" smtClean="0"/>
              <a:t>5/5/2025</a:t>
            </a:fld>
            <a:endParaRPr lang="el-GR"/>
          </a:p>
        </p:txBody>
      </p:sp>
      <p:sp>
        <p:nvSpPr>
          <p:cNvPr id="5" name="Θέση υποσέλιδου 4">
            <a:extLst>
              <a:ext uri="{FF2B5EF4-FFF2-40B4-BE49-F238E27FC236}">
                <a16:creationId xmlns:a16="http://schemas.microsoft.com/office/drawing/2014/main" id="{8CEE0562-2553-7469-1242-125DFB7729A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3BE7914-6F65-458F-3016-AA483A44DF6A}"/>
              </a:ext>
            </a:extLst>
          </p:cNvPr>
          <p:cNvSpPr>
            <a:spLocks noGrp="1"/>
          </p:cNvSpPr>
          <p:nvPr>
            <p:ph type="sldNum" sz="quarter" idx="12"/>
          </p:nvPr>
        </p:nvSpPr>
        <p:spPr/>
        <p:txBody>
          <a:bodyPr/>
          <a:lstStyle/>
          <a:p>
            <a:fld id="{93C9EC5B-C49B-4F15-AB2C-35FD89CF1D7B}" type="slidenum">
              <a:rPr lang="el-GR" smtClean="0"/>
              <a:t>‹#›</a:t>
            </a:fld>
            <a:endParaRPr lang="el-GR"/>
          </a:p>
        </p:txBody>
      </p:sp>
    </p:spTree>
    <p:extLst>
      <p:ext uri="{BB962C8B-B14F-4D97-AF65-F5344CB8AC3E}">
        <p14:creationId xmlns:p14="http://schemas.microsoft.com/office/powerpoint/2010/main" val="2639631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5D3F7ED-9826-FB36-E815-409EBBF83F4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43676FF-CD98-177B-FED0-5AA0A349DA2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5CE457E-8797-898A-7187-5724E84BB3CC}"/>
              </a:ext>
            </a:extLst>
          </p:cNvPr>
          <p:cNvSpPr>
            <a:spLocks noGrp="1"/>
          </p:cNvSpPr>
          <p:nvPr>
            <p:ph type="dt" sz="half" idx="10"/>
          </p:nvPr>
        </p:nvSpPr>
        <p:spPr/>
        <p:txBody>
          <a:bodyPr/>
          <a:lstStyle/>
          <a:p>
            <a:fld id="{A3EE6E0B-E01D-4F32-B6A9-5F54FC833AF5}" type="datetimeFigureOut">
              <a:rPr lang="el-GR" smtClean="0"/>
              <a:t>5/5/2025</a:t>
            </a:fld>
            <a:endParaRPr lang="el-GR"/>
          </a:p>
        </p:txBody>
      </p:sp>
      <p:sp>
        <p:nvSpPr>
          <p:cNvPr id="5" name="Θέση υποσέλιδου 4">
            <a:extLst>
              <a:ext uri="{FF2B5EF4-FFF2-40B4-BE49-F238E27FC236}">
                <a16:creationId xmlns:a16="http://schemas.microsoft.com/office/drawing/2014/main" id="{CEBB981E-8A35-DCAE-B688-DCFDF7504BE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AFA0D53-E9B6-C74B-5F5A-884A01A70639}"/>
              </a:ext>
            </a:extLst>
          </p:cNvPr>
          <p:cNvSpPr>
            <a:spLocks noGrp="1"/>
          </p:cNvSpPr>
          <p:nvPr>
            <p:ph type="sldNum" sz="quarter" idx="12"/>
          </p:nvPr>
        </p:nvSpPr>
        <p:spPr/>
        <p:txBody>
          <a:bodyPr/>
          <a:lstStyle/>
          <a:p>
            <a:fld id="{93C9EC5B-C49B-4F15-AB2C-35FD89CF1D7B}" type="slidenum">
              <a:rPr lang="el-GR" smtClean="0"/>
              <a:t>‹#›</a:t>
            </a:fld>
            <a:endParaRPr lang="el-GR"/>
          </a:p>
        </p:txBody>
      </p:sp>
    </p:spTree>
    <p:extLst>
      <p:ext uri="{BB962C8B-B14F-4D97-AF65-F5344CB8AC3E}">
        <p14:creationId xmlns:p14="http://schemas.microsoft.com/office/powerpoint/2010/main" val="332486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A3238B-C211-2D57-B422-88F4C1BE200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74646CE-49F6-7062-3AF4-AE79DCE15F5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BA00EA0-9844-6FDA-1E56-874A4E43622A}"/>
              </a:ext>
            </a:extLst>
          </p:cNvPr>
          <p:cNvSpPr>
            <a:spLocks noGrp="1"/>
          </p:cNvSpPr>
          <p:nvPr>
            <p:ph type="dt" sz="half" idx="10"/>
          </p:nvPr>
        </p:nvSpPr>
        <p:spPr/>
        <p:txBody>
          <a:bodyPr/>
          <a:lstStyle/>
          <a:p>
            <a:fld id="{A3EE6E0B-E01D-4F32-B6A9-5F54FC833AF5}" type="datetimeFigureOut">
              <a:rPr lang="el-GR" smtClean="0"/>
              <a:t>5/5/2025</a:t>
            </a:fld>
            <a:endParaRPr lang="el-GR"/>
          </a:p>
        </p:txBody>
      </p:sp>
      <p:sp>
        <p:nvSpPr>
          <p:cNvPr id="5" name="Θέση υποσέλιδου 4">
            <a:extLst>
              <a:ext uri="{FF2B5EF4-FFF2-40B4-BE49-F238E27FC236}">
                <a16:creationId xmlns:a16="http://schemas.microsoft.com/office/drawing/2014/main" id="{09E2C04F-74C0-E375-1C1F-48B7C484782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95F657C-B0E9-761D-59A4-73749580943F}"/>
              </a:ext>
            </a:extLst>
          </p:cNvPr>
          <p:cNvSpPr>
            <a:spLocks noGrp="1"/>
          </p:cNvSpPr>
          <p:nvPr>
            <p:ph type="sldNum" sz="quarter" idx="12"/>
          </p:nvPr>
        </p:nvSpPr>
        <p:spPr/>
        <p:txBody>
          <a:bodyPr/>
          <a:lstStyle/>
          <a:p>
            <a:fld id="{93C9EC5B-C49B-4F15-AB2C-35FD89CF1D7B}" type="slidenum">
              <a:rPr lang="el-GR" smtClean="0"/>
              <a:t>‹#›</a:t>
            </a:fld>
            <a:endParaRPr lang="el-GR"/>
          </a:p>
        </p:txBody>
      </p:sp>
    </p:spTree>
    <p:extLst>
      <p:ext uri="{BB962C8B-B14F-4D97-AF65-F5344CB8AC3E}">
        <p14:creationId xmlns:p14="http://schemas.microsoft.com/office/powerpoint/2010/main" val="2334280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18821D-3F15-CDF4-2ED6-8E7A846BAC7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6A5895F-0C2B-1E2D-65D1-9C0FEB8BC3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54FBDFD-0935-22F9-2E9F-8AFAC55FA98C}"/>
              </a:ext>
            </a:extLst>
          </p:cNvPr>
          <p:cNvSpPr>
            <a:spLocks noGrp="1"/>
          </p:cNvSpPr>
          <p:nvPr>
            <p:ph type="dt" sz="half" idx="10"/>
          </p:nvPr>
        </p:nvSpPr>
        <p:spPr/>
        <p:txBody>
          <a:bodyPr/>
          <a:lstStyle/>
          <a:p>
            <a:fld id="{A3EE6E0B-E01D-4F32-B6A9-5F54FC833AF5}" type="datetimeFigureOut">
              <a:rPr lang="el-GR" smtClean="0"/>
              <a:t>5/5/2025</a:t>
            </a:fld>
            <a:endParaRPr lang="el-GR"/>
          </a:p>
        </p:txBody>
      </p:sp>
      <p:sp>
        <p:nvSpPr>
          <p:cNvPr id="5" name="Θέση υποσέλιδου 4">
            <a:extLst>
              <a:ext uri="{FF2B5EF4-FFF2-40B4-BE49-F238E27FC236}">
                <a16:creationId xmlns:a16="http://schemas.microsoft.com/office/drawing/2014/main" id="{95738044-32A8-475A-2A07-BC31D6DFDA4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DA561B1-C92F-0D4F-F061-ACF93FA601EF}"/>
              </a:ext>
            </a:extLst>
          </p:cNvPr>
          <p:cNvSpPr>
            <a:spLocks noGrp="1"/>
          </p:cNvSpPr>
          <p:nvPr>
            <p:ph type="sldNum" sz="quarter" idx="12"/>
          </p:nvPr>
        </p:nvSpPr>
        <p:spPr/>
        <p:txBody>
          <a:bodyPr/>
          <a:lstStyle/>
          <a:p>
            <a:fld id="{93C9EC5B-C49B-4F15-AB2C-35FD89CF1D7B}" type="slidenum">
              <a:rPr lang="el-GR" smtClean="0"/>
              <a:t>‹#›</a:t>
            </a:fld>
            <a:endParaRPr lang="el-GR"/>
          </a:p>
        </p:txBody>
      </p:sp>
    </p:spTree>
    <p:extLst>
      <p:ext uri="{BB962C8B-B14F-4D97-AF65-F5344CB8AC3E}">
        <p14:creationId xmlns:p14="http://schemas.microsoft.com/office/powerpoint/2010/main" val="164352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4FB7A1-299B-8A2F-9FDB-370E4C386BE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B125185-5EAD-6D0C-9D09-6E63F78658FB}"/>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2FEF00B2-8112-1163-F113-C0DB266EA8F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47BF2E1-4377-61F9-DE3F-56411AD72BD4}"/>
              </a:ext>
            </a:extLst>
          </p:cNvPr>
          <p:cNvSpPr>
            <a:spLocks noGrp="1"/>
          </p:cNvSpPr>
          <p:nvPr>
            <p:ph type="dt" sz="half" idx="10"/>
          </p:nvPr>
        </p:nvSpPr>
        <p:spPr/>
        <p:txBody>
          <a:bodyPr/>
          <a:lstStyle/>
          <a:p>
            <a:fld id="{A3EE6E0B-E01D-4F32-B6A9-5F54FC833AF5}" type="datetimeFigureOut">
              <a:rPr lang="el-GR" smtClean="0"/>
              <a:t>5/5/2025</a:t>
            </a:fld>
            <a:endParaRPr lang="el-GR"/>
          </a:p>
        </p:txBody>
      </p:sp>
      <p:sp>
        <p:nvSpPr>
          <p:cNvPr id="6" name="Θέση υποσέλιδου 5">
            <a:extLst>
              <a:ext uri="{FF2B5EF4-FFF2-40B4-BE49-F238E27FC236}">
                <a16:creationId xmlns:a16="http://schemas.microsoft.com/office/drawing/2014/main" id="{AAF8034B-A106-7A57-9E3F-816FF9054F9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64B96CF-825E-2866-77A4-F2BF76E57C02}"/>
              </a:ext>
            </a:extLst>
          </p:cNvPr>
          <p:cNvSpPr>
            <a:spLocks noGrp="1"/>
          </p:cNvSpPr>
          <p:nvPr>
            <p:ph type="sldNum" sz="quarter" idx="12"/>
          </p:nvPr>
        </p:nvSpPr>
        <p:spPr/>
        <p:txBody>
          <a:bodyPr/>
          <a:lstStyle/>
          <a:p>
            <a:fld id="{93C9EC5B-C49B-4F15-AB2C-35FD89CF1D7B}" type="slidenum">
              <a:rPr lang="el-GR" smtClean="0"/>
              <a:t>‹#›</a:t>
            </a:fld>
            <a:endParaRPr lang="el-GR"/>
          </a:p>
        </p:txBody>
      </p:sp>
    </p:spTree>
    <p:extLst>
      <p:ext uri="{BB962C8B-B14F-4D97-AF65-F5344CB8AC3E}">
        <p14:creationId xmlns:p14="http://schemas.microsoft.com/office/powerpoint/2010/main" val="232816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1CBC84-FDEB-B367-9607-C54C772E8C1D}"/>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31BEEE2-ED8A-C1A2-4FC3-AE0CAD2715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0991CFF-1561-2D61-7359-92A651AB2E6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F7C512B2-2267-902D-8799-3415323867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D74B0D7-BC8A-E7ED-67F7-FA1A6AD5914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BF38EFEB-31AB-07B2-30A5-9000E18A3B68}"/>
              </a:ext>
            </a:extLst>
          </p:cNvPr>
          <p:cNvSpPr>
            <a:spLocks noGrp="1"/>
          </p:cNvSpPr>
          <p:nvPr>
            <p:ph type="dt" sz="half" idx="10"/>
          </p:nvPr>
        </p:nvSpPr>
        <p:spPr/>
        <p:txBody>
          <a:bodyPr/>
          <a:lstStyle/>
          <a:p>
            <a:fld id="{A3EE6E0B-E01D-4F32-B6A9-5F54FC833AF5}" type="datetimeFigureOut">
              <a:rPr lang="el-GR" smtClean="0"/>
              <a:t>5/5/2025</a:t>
            </a:fld>
            <a:endParaRPr lang="el-GR"/>
          </a:p>
        </p:txBody>
      </p:sp>
      <p:sp>
        <p:nvSpPr>
          <p:cNvPr id="8" name="Θέση υποσέλιδου 7">
            <a:extLst>
              <a:ext uri="{FF2B5EF4-FFF2-40B4-BE49-F238E27FC236}">
                <a16:creationId xmlns:a16="http://schemas.microsoft.com/office/drawing/2014/main" id="{FCF60EE2-13F4-A31A-C3E6-0247155EBDB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C600FB9-5599-BBBD-FA3A-D6006CDE4C3B}"/>
              </a:ext>
            </a:extLst>
          </p:cNvPr>
          <p:cNvSpPr>
            <a:spLocks noGrp="1"/>
          </p:cNvSpPr>
          <p:nvPr>
            <p:ph type="sldNum" sz="quarter" idx="12"/>
          </p:nvPr>
        </p:nvSpPr>
        <p:spPr/>
        <p:txBody>
          <a:bodyPr/>
          <a:lstStyle/>
          <a:p>
            <a:fld id="{93C9EC5B-C49B-4F15-AB2C-35FD89CF1D7B}" type="slidenum">
              <a:rPr lang="el-GR" smtClean="0"/>
              <a:t>‹#›</a:t>
            </a:fld>
            <a:endParaRPr lang="el-GR"/>
          </a:p>
        </p:txBody>
      </p:sp>
    </p:spTree>
    <p:extLst>
      <p:ext uri="{BB962C8B-B14F-4D97-AF65-F5344CB8AC3E}">
        <p14:creationId xmlns:p14="http://schemas.microsoft.com/office/powerpoint/2010/main" val="36314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DD7D2B-935A-0CFC-BEE4-AE9BFEC151F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6109CFB-CAB1-B008-FE09-D603245CDC87}"/>
              </a:ext>
            </a:extLst>
          </p:cNvPr>
          <p:cNvSpPr>
            <a:spLocks noGrp="1"/>
          </p:cNvSpPr>
          <p:nvPr>
            <p:ph type="dt" sz="half" idx="10"/>
          </p:nvPr>
        </p:nvSpPr>
        <p:spPr/>
        <p:txBody>
          <a:bodyPr/>
          <a:lstStyle/>
          <a:p>
            <a:fld id="{A3EE6E0B-E01D-4F32-B6A9-5F54FC833AF5}" type="datetimeFigureOut">
              <a:rPr lang="el-GR" smtClean="0"/>
              <a:t>5/5/2025</a:t>
            </a:fld>
            <a:endParaRPr lang="el-GR"/>
          </a:p>
        </p:txBody>
      </p:sp>
      <p:sp>
        <p:nvSpPr>
          <p:cNvPr id="4" name="Θέση υποσέλιδου 3">
            <a:extLst>
              <a:ext uri="{FF2B5EF4-FFF2-40B4-BE49-F238E27FC236}">
                <a16:creationId xmlns:a16="http://schemas.microsoft.com/office/drawing/2014/main" id="{F3AD2AD1-330B-DAD9-71FC-7B0605C2E2C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4D9AABB-314D-FF2E-0978-7C52F3CD102D}"/>
              </a:ext>
            </a:extLst>
          </p:cNvPr>
          <p:cNvSpPr>
            <a:spLocks noGrp="1"/>
          </p:cNvSpPr>
          <p:nvPr>
            <p:ph type="sldNum" sz="quarter" idx="12"/>
          </p:nvPr>
        </p:nvSpPr>
        <p:spPr/>
        <p:txBody>
          <a:bodyPr/>
          <a:lstStyle/>
          <a:p>
            <a:fld id="{93C9EC5B-C49B-4F15-AB2C-35FD89CF1D7B}" type="slidenum">
              <a:rPr lang="el-GR" smtClean="0"/>
              <a:t>‹#›</a:t>
            </a:fld>
            <a:endParaRPr lang="el-GR"/>
          </a:p>
        </p:txBody>
      </p:sp>
    </p:spTree>
    <p:extLst>
      <p:ext uri="{BB962C8B-B14F-4D97-AF65-F5344CB8AC3E}">
        <p14:creationId xmlns:p14="http://schemas.microsoft.com/office/powerpoint/2010/main" val="3107850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69B6B55-1AE0-1684-AEF1-BFD2CDA438B5}"/>
              </a:ext>
            </a:extLst>
          </p:cNvPr>
          <p:cNvSpPr>
            <a:spLocks noGrp="1"/>
          </p:cNvSpPr>
          <p:nvPr>
            <p:ph type="dt" sz="half" idx="10"/>
          </p:nvPr>
        </p:nvSpPr>
        <p:spPr/>
        <p:txBody>
          <a:bodyPr/>
          <a:lstStyle/>
          <a:p>
            <a:fld id="{A3EE6E0B-E01D-4F32-B6A9-5F54FC833AF5}" type="datetimeFigureOut">
              <a:rPr lang="el-GR" smtClean="0"/>
              <a:t>5/5/2025</a:t>
            </a:fld>
            <a:endParaRPr lang="el-GR"/>
          </a:p>
        </p:txBody>
      </p:sp>
      <p:sp>
        <p:nvSpPr>
          <p:cNvPr id="3" name="Θέση υποσέλιδου 2">
            <a:extLst>
              <a:ext uri="{FF2B5EF4-FFF2-40B4-BE49-F238E27FC236}">
                <a16:creationId xmlns:a16="http://schemas.microsoft.com/office/drawing/2014/main" id="{BA9AB22A-2D99-3A98-84E9-8A4214393263}"/>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C3BA16B-D011-2B5B-C31F-9D96EFB0EF6F}"/>
              </a:ext>
            </a:extLst>
          </p:cNvPr>
          <p:cNvSpPr>
            <a:spLocks noGrp="1"/>
          </p:cNvSpPr>
          <p:nvPr>
            <p:ph type="sldNum" sz="quarter" idx="12"/>
          </p:nvPr>
        </p:nvSpPr>
        <p:spPr/>
        <p:txBody>
          <a:bodyPr/>
          <a:lstStyle/>
          <a:p>
            <a:fld id="{93C9EC5B-C49B-4F15-AB2C-35FD89CF1D7B}" type="slidenum">
              <a:rPr lang="el-GR" smtClean="0"/>
              <a:t>‹#›</a:t>
            </a:fld>
            <a:endParaRPr lang="el-GR"/>
          </a:p>
        </p:txBody>
      </p:sp>
    </p:spTree>
    <p:extLst>
      <p:ext uri="{BB962C8B-B14F-4D97-AF65-F5344CB8AC3E}">
        <p14:creationId xmlns:p14="http://schemas.microsoft.com/office/powerpoint/2010/main" val="2309200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68D3CC-F0E3-3302-765B-907F68F77AA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61B26D7-4386-0BD4-CCBC-185D497D9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A89F123-1CA3-A18B-41C5-33EBBFF657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8839315-ECC0-8306-F8B8-871EC1243CC0}"/>
              </a:ext>
            </a:extLst>
          </p:cNvPr>
          <p:cNvSpPr>
            <a:spLocks noGrp="1"/>
          </p:cNvSpPr>
          <p:nvPr>
            <p:ph type="dt" sz="half" idx="10"/>
          </p:nvPr>
        </p:nvSpPr>
        <p:spPr/>
        <p:txBody>
          <a:bodyPr/>
          <a:lstStyle/>
          <a:p>
            <a:fld id="{A3EE6E0B-E01D-4F32-B6A9-5F54FC833AF5}" type="datetimeFigureOut">
              <a:rPr lang="el-GR" smtClean="0"/>
              <a:t>5/5/2025</a:t>
            </a:fld>
            <a:endParaRPr lang="el-GR"/>
          </a:p>
        </p:txBody>
      </p:sp>
      <p:sp>
        <p:nvSpPr>
          <p:cNvPr id="6" name="Θέση υποσέλιδου 5">
            <a:extLst>
              <a:ext uri="{FF2B5EF4-FFF2-40B4-BE49-F238E27FC236}">
                <a16:creationId xmlns:a16="http://schemas.microsoft.com/office/drawing/2014/main" id="{8F05CA05-5B0B-1916-6EA2-60A11826F12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873B241-00C7-7498-2A63-AA72B2108727}"/>
              </a:ext>
            </a:extLst>
          </p:cNvPr>
          <p:cNvSpPr>
            <a:spLocks noGrp="1"/>
          </p:cNvSpPr>
          <p:nvPr>
            <p:ph type="sldNum" sz="quarter" idx="12"/>
          </p:nvPr>
        </p:nvSpPr>
        <p:spPr/>
        <p:txBody>
          <a:bodyPr/>
          <a:lstStyle/>
          <a:p>
            <a:fld id="{93C9EC5B-C49B-4F15-AB2C-35FD89CF1D7B}" type="slidenum">
              <a:rPr lang="el-GR" smtClean="0"/>
              <a:t>‹#›</a:t>
            </a:fld>
            <a:endParaRPr lang="el-GR"/>
          </a:p>
        </p:txBody>
      </p:sp>
    </p:spTree>
    <p:extLst>
      <p:ext uri="{BB962C8B-B14F-4D97-AF65-F5344CB8AC3E}">
        <p14:creationId xmlns:p14="http://schemas.microsoft.com/office/powerpoint/2010/main" val="237190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9C1F0D-5D38-4380-854D-611B7CED60C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F075CC3-83F6-0E99-4ABD-D75E2A83C6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0FCABFD0-BD81-D7E9-7785-69DF987B0B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7771E0E-FF5E-CACC-319A-A0E3798C533D}"/>
              </a:ext>
            </a:extLst>
          </p:cNvPr>
          <p:cNvSpPr>
            <a:spLocks noGrp="1"/>
          </p:cNvSpPr>
          <p:nvPr>
            <p:ph type="dt" sz="half" idx="10"/>
          </p:nvPr>
        </p:nvSpPr>
        <p:spPr/>
        <p:txBody>
          <a:bodyPr/>
          <a:lstStyle/>
          <a:p>
            <a:fld id="{A3EE6E0B-E01D-4F32-B6A9-5F54FC833AF5}" type="datetimeFigureOut">
              <a:rPr lang="el-GR" smtClean="0"/>
              <a:t>5/5/2025</a:t>
            </a:fld>
            <a:endParaRPr lang="el-GR"/>
          </a:p>
        </p:txBody>
      </p:sp>
      <p:sp>
        <p:nvSpPr>
          <p:cNvPr id="6" name="Θέση υποσέλιδου 5">
            <a:extLst>
              <a:ext uri="{FF2B5EF4-FFF2-40B4-BE49-F238E27FC236}">
                <a16:creationId xmlns:a16="http://schemas.microsoft.com/office/drawing/2014/main" id="{A48FC60E-38F1-401D-6BD1-627B48CA589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862E3D8-0044-BDAA-2E12-FE2D878C446E}"/>
              </a:ext>
            </a:extLst>
          </p:cNvPr>
          <p:cNvSpPr>
            <a:spLocks noGrp="1"/>
          </p:cNvSpPr>
          <p:nvPr>
            <p:ph type="sldNum" sz="quarter" idx="12"/>
          </p:nvPr>
        </p:nvSpPr>
        <p:spPr/>
        <p:txBody>
          <a:bodyPr/>
          <a:lstStyle/>
          <a:p>
            <a:fld id="{93C9EC5B-C49B-4F15-AB2C-35FD89CF1D7B}" type="slidenum">
              <a:rPr lang="el-GR" smtClean="0"/>
              <a:t>‹#›</a:t>
            </a:fld>
            <a:endParaRPr lang="el-GR"/>
          </a:p>
        </p:txBody>
      </p:sp>
    </p:spTree>
    <p:extLst>
      <p:ext uri="{BB962C8B-B14F-4D97-AF65-F5344CB8AC3E}">
        <p14:creationId xmlns:p14="http://schemas.microsoft.com/office/powerpoint/2010/main" val="2952393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C2189C9-B835-74A0-9383-2B722DEE84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B2D1D18-9A67-08ED-F1E9-BD6BA60914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7B6A127-77C6-6107-C3C1-1D40762233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EE6E0B-E01D-4F32-B6A9-5F54FC833AF5}" type="datetimeFigureOut">
              <a:rPr lang="el-GR" smtClean="0"/>
              <a:t>5/5/2025</a:t>
            </a:fld>
            <a:endParaRPr lang="el-GR"/>
          </a:p>
        </p:txBody>
      </p:sp>
      <p:sp>
        <p:nvSpPr>
          <p:cNvPr id="5" name="Θέση υποσέλιδου 4">
            <a:extLst>
              <a:ext uri="{FF2B5EF4-FFF2-40B4-BE49-F238E27FC236}">
                <a16:creationId xmlns:a16="http://schemas.microsoft.com/office/drawing/2014/main" id="{352E19EA-A06A-590F-FB85-99A93334D5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58C33F1D-D550-83ED-A0E5-51C564713B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C9EC5B-C49B-4F15-AB2C-35FD89CF1D7B}" type="slidenum">
              <a:rPr lang="el-GR" smtClean="0"/>
              <a:t>‹#›</a:t>
            </a:fld>
            <a:endParaRPr lang="el-GR"/>
          </a:p>
        </p:txBody>
      </p:sp>
    </p:spTree>
    <p:extLst>
      <p:ext uri="{BB962C8B-B14F-4D97-AF65-F5344CB8AC3E}">
        <p14:creationId xmlns:p14="http://schemas.microsoft.com/office/powerpoint/2010/main" val="4280563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1B58BD-98B0-2D01-6B22-2B1C105E1760}"/>
              </a:ext>
            </a:extLst>
          </p:cNvPr>
          <p:cNvSpPr>
            <a:spLocks noGrp="1"/>
          </p:cNvSpPr>
          <p:nvPr>
            <p:ph type="title"/>
          </p:nvPr>
        </p:nvSpPr>
        <p:spPr/>
        <p:txBody>
          <a:bodyPr/>
          <a:lstStyle/>
          <a:p>
            <a:r>
              <a:rPr lang="el-GR" b="1" i="1" u="sng" dirty="0"/>
              <a:t>Η υπόθεση της Ναταλίας</a:t>
            </a:r>
          </a:p>
        </p:txBody>
      </p:sp>
      <p:sp>
        <p:nvSpPr>
          <p:cNvPr id="3" name="Θέση περιεχομένου 2">
            <a:extLst>
              <a:ext uri="{FF2B5EF4-FFF2-40B4-BE49-F238E27FC236}">
                <a16:creationId xmlns:a16="http://schemas.microsoft.com/office/drawing/2014/main" id="{A973707F-250E-86B4-F0C6-0C61397DF6D2}"/>
              </a:ext>
            </a:extLst>
          </p:cNvPr>
          <p:cNvSpPr>
            <a:spLocks noGrp="1"/>
          </p:cNvSpPr>
          <p:nvPr>
            <p:ph idx="1"/>
          </p:nvPr>
        </p:nvSpPr>
        <p:spPr/>
        <p:txBody>
          <a:bodyPr>
            <a:normAutofit fontScale="92500" lnSpcReduction="20000"/>
          </a:bodyPr>
          <a:lstStyle/>
          <a:p>
            <a:pPr marL="0" indent="0">
              <a:buNone/>
            </a:pPr>
            <a:r>
              <a:rPr lang="el-GR" dirty="0"/>
              <a:t>Η Ναταλία είναι μια εγκυμονούσα γυναίκα την οποία παρακολουθούμε μαζί με τον γιατρό που δουλεύω, η οποία περιμένει δίδυμα και βρίσκεται στο τέλος του δεύτερου τριμήνου της. Είχε έρθει την προηγούμενη εβδομάδα στο ιατρείο για να εξετάσουμε μαζί το μήκος του τραχήλου της με διακολπικό υπερηχογράφημα, ωστόσο παρατήρησα ότι κατά τη διάρκεια της εξετάσεις πόναγε πολύ περισσότερο από το φυσιολογικό καθώς έδειχνε αρκετά ανήσυχη και υπήρχαν κάτι περίεργα σημάδια στο σώμα της . Όταν τελειώσαμε και ντύθηκε την πέτυχα μόνη της λίγο πριν φύγει και την ρώτησα από ενδιαφέρον και από ενσυναίσθηση αν είναι όλα καλά στο σπίτι η αν υπάρχει κάτι που την προβληματίζει. Εκείνη, μετά από αρκετή ώρα δισταγμού μου εκμυστηρεύτηκε ότι ο άντρας της την χτυπάει όταν δεν είναι ευχαριστημένος με την συμπεριφορά της, την κακοποιεί σεξουαλικά και ότι πέρα από την σωματική, της ασκεί και λεκτική βία. Αυτό είναι κάτι το οποίο δεν έχει μιλήσει σε κάποιον ούτε έχει αναζητήσει βοήθεια γιατί φοβάται για την υγεία των παιδιών που κυοφορεί.</a:t>
            </a:r>
          </a:p>
          <a:p>
            <a:endParaRPr lang="el-GR" dirty="0"/>
          </a:p>
        </p:txBody>
      </p:sp>
    </p:spTree>
    <p:extLst>
      <p:ext uri="{BB962C8B-B14F-4D97-AF65-F5344CB8AC3E}">
        <p14:creationId xmlns:p14="http://schemas.microsoft.com/office/powerpoint/2010/main" val="1974582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166B1C-3BCC-7101-FF36-68F61548AD27}"/>
              </a:ext>
            </a:extLst>
          </p:cNvPr>
          <p:cNvSpPr>
            <a:spLocks noGrp="1"/>
          </p:cNvSpPr>
          <p:nvPr>
            <p:ph type="title"/>
          </p:nvPr>
        </p:nvSpPr>
        <p:spPr>
          <a:xfrm>
            <a:off x="838200" y="187844"/>
            <a:ext cx="10515600" cy="1325563"/>
          </a:xfrm>
        </p:spPr>
        <p:txBody>
          <a:bodyPr/>
          <a:lstStyle/>
          <a:p>
            <a:r>
              <a:rPr lang="el-GR" b="1" i="1" u="sng" dirty="0"/>
              <a:t>Ως μαία θα μπορούσα να παρέμβω:</a:t>
            </a:r>
          </a:p>
        </p:txBody>
      </p:sp>
      <p:sp>
        <p:nvSpPr>
          <p:cNvPr id="3" name="Θέση περιεχομένου 2">
            <a:extLst>
              <a:ext uri="{FF2B5EF4-FFF2-40B4-BE49-F238E27FC236}">
                <a16:creationId xmlns:a16="http://schemas.microsoft.com/office/drawing/2014/main" id="{A78B6BA5-B47C-3890-8061-03FD123F4520}"/>
              </a:ext>
            </a:extLst>
          </p:cNvPr>
          <p:cNvSpPr>
            <a:spLocks noGrp="1"/>
          </p:cNvSpPr>
          <p:nvPr>
            <p:ph idx="1"/>
          </p:nvPr>
        </p:nvSpPr>
        <p:spPr>
          <a:xfrm>
            <a:off x="838200" y="1513407"/>
            <a:ext cx="10515600" cy="4934046"/>
          </a:xfrm>
        </p:spPr>
        <p:txBody>
          <a:bodyPr>
            <a:normAutofit fontScale="92500" lnSpcReduction="20000"/>
          </a:bodyPr>
          <a:lstStyle/>
          <a:p>
            <a:pPr marL="0" indent="0">
              <a:buNone/>
            </a:pPr>
            <a:r>
              <a:rPr lang="el-GR" dirty="0"/>
              <a:t>Όταν το άκουσα αυτό το πρώτο πράγμα που έκανα ήταν να την καθησυχάσω λέγοντας της ότι δεν είναι δικό της το φταίξιμο, ότι δεν της αξίζει αυτό που της συμβαίνει και της έδωσα να καταλάβει ότι είμαι εδώ για εκείνη να την στηρίξω ό,τι και να συμβεί. Ο ρόλος μου ως Μαία από εκεί και πέρα ήταν και είναι να βοηθήσω αυτή την γυναίκα και να προστατεύσω και αυτή αλλά και να εξασφαλίσω την υγεία των εμβρύων της ώστε να έχει μία ομαλή εγκυμοσύνη. Η κατάσταση η οποία βρίσκεται είναι φανερός επικίνδυνη οπότε έπρεπε να παρέμβω μέσα στα όρια που μου επιτρέπονται από τον νόμο. Της είπα ότι η συμπεριφορά του συζύγου της υπάγεται στις διατάξεις του Ποινικού Κώδικα για το αδίκημα της σωματικής βλάβης το οποίο τιμωρείται με ποινή φυλάκισης. Κατόπιν, της έδωσα κάποια τηλέφωνα δικηγόρων οι οποίοι μπορούν να την βοηθήσουν περαιτέρω και να λυθεί το «πρόβλημα» της όσο το δυνατόν πιο σύντομα. Τέλος της υπενθύμισα ότι είναι πολύ δυνατή που μου εξομολογήθηκε τι της συμβαίνει και  πόσο σημαντική είναι η σωματική ακεραιότητά της αλλά και  ότι πρέπει να επικοινωνήσει άμεσα με κάποιον επαγγελματία καθώς κινδυνεύει και η ζωή των παιδιών που κυοφορεί μέσα της. </a:t>
            </a:r>
          </a:p>
        </p:txBody>
      </p:sp>
      <p:pic>
        <p:nvPicPr>
          <p:cNvPr id="1026" name="Picture 2" descr="Παγκόσμια ημέρα κατά της βίας των γυναικών και των παιδιών – Ενδοοικογενειακή  Βία – ΓN Ηρακλείου Βενιζέλειο">
            <a:extLst>
              <a:ext uri="{FF2B5EF4-FFF2-40B4-BE49-F238E27FC236}">
                <a16:creationId xmlns:a16="http://schemas.microsoft.com/office/drawing/2014/main" id="{55D1CB86-E1A7-5D10-B7D1-52C6EE9D69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28730" y="187844"/>
            <a:ext cx="2211621" cy="13983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316385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393</Words>
  <Application>Microsoft Office PowerPoint</Application>
  <PresentationFormat>Ευρεία οθόνη</PresentationFormat>
  <Paragraphs>4</Paragraphs>
  <Slides>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vt:i4>
      </vt:variant>
    </vt:vector>
  </HeadingPairs>
  <TitlesOfParts>
    <vt:vector size="6" baseType="lpstr">
      <vt:lpstr>Arial</vt:lpstr>
      <vt:lpstr>Calibri</vt:lpstr>
      <vt:lpstr>Calibri Light</vt:lpstr>
      <vt:lpstr>Θέμα του Office</vt:lpstr>
      <vt:lpstr>Η υπόθεση της Ναταλίας</vt:lpstr>
      <vt:lpstr>Ως μαία θα μπορούσα να παρέμβω: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Σωτήρης Φάκαρης</dc:creator>
  <cp:lastModifiedBy>Σωτήρης Φάκαρης</cp:lastModifiedBy>
  <cp:revision>2</cp:revision>
  <dcterms:created xsi:type="dcterms:W3CDTF">2025-05-05T19:59:10Z</dcterms:created>
  <dcterms:modified xsi:type="dcterms:W3CDTF">2025-05-05T20:07:00Z</dcterms:modified>
</cp:coreProperties>
</file>