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58" r:id="rId3"/>
  </p:sldIdLst>
  <p:sldSz cx="18288000" cy="10287000"/>
  <p:notesSz cx="6858000" cy="9144000"/>
  <p:embeddedFontLst>
    <p:embeddedFont>
      <p:font typeface="Blacker Sans Display" panose="020B0604020202020204" charset="0"/>
      <p:regular r:id="rId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850"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font" Target="fonts/font1.fntdata"/><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ΝΑΝΑ ΤΣΟΛΚΑ" userId="8bcb6d725134ff86" providerId="LiveId" clId="{9A3BD2F9-2BBF-45E8-82E8-E4745E40AB56}"/>
    <pc:docChg chg="modSld">
      <pc:chgData name="ΝΑΝΑ ΤΣΟΛΚΑ" userId="8bcb6d725134ff86" providerId="LiveId" clId="{9A3BD2F9-2BBF-45E8-82E8-E4745E40AB56}" dt="2025-05-21T17:21:17.476" v="73" actId="14100"/>
      <pc:docMkLst>
        <pc:docMk/>
      </pc:docMkLst>
      <pc:sldChg chg="addSp modSp mod">
        <pc:chgData name="ΝΑΝΑ ΤΣΟΛΚΑ" userId="8bcb6d725134ff86" providerId="LiveId" clId="{9A3BD2F9-2BBF-45E8-82E8-E4745E40AB56}" dt="2025-05-21T17:21:17.476" v="73" actId="14100"/>
        <pc:sldMkLst>
          <pc:docMk/>
          <pc:sldMk cId="2538773153" sldId="257"/>
        </pc:sldMkLst>
        <pc:spChg chg="add mod">
          <ac:chgData name="ΝΑΝΑ ΤΣΟΛΚΑ" userId="8bcb6d725134ff86" providerId="LiveId" clId="{9A3BD2F9-2BBF-45E8-82E8-E4745E40AB56}" dt="2025-05-21T17:21:17.476" v="73" actId="14100"/>
          <ac:spMkLst>
            <pc:docMk/>
            <pc:sldMk cId="2538773153" sldId="257"/>
            <ac:spMk id="3" creationId="{827B9D07-0D47-C00A-2847-1ADC282DC02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23.pn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sv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23.pn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svg"/><Relationship Id="rId10" Type="http://schemas.openxmlformats.org/officeDocument/2006/relationships/image" Target="../media/image9.png"/><Relationship Id="rId19" Type="http://schemas.openxmlformats.org/officeDocument/2006/relationships/image" Target="../media/image18.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BF8F3"/>
        </a:solidFill>
        <a:effectLst/>
      </p:bgPr>
    </p:bg>
    <p:spTree>
      <p:nvGrpSpPr>
        <p:cNvPr id="1" name="">
          <a:extLst>
            <a:ext uri="{FF2B5EF4-FFF2-40B4-BE49-F238E27FC236}">
              <a16:creationId xmlns:a16="http://schemas.microsoft.com/office/drawing/2014/main" id="{5862343C-111D-8B58-6AF9-513CAFFA27D8}"/>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7CFDB719-9CA8-E6F7-4326-3FAE28FFAACA}"/>
              </a:ext>
            </a:extLst>
          </p:cNvPr>
          <p:cNvSpPr txBox="1"/>
          <p:nvPr/>
        </p:nvSpPr>
        <p:spPr>
          <a:xfrm>
            <a:off x="3957267" y="-84943"/>
            <a:ext cx="10368353" cy="1521570"/>
          </a:xfrm>
          <a:prstGeom prst="rect">
            <a:avLst/>
          </a:prstGeom>
        </p:spPr>
        <p:txBody>
          <a:bodyPr wrap="square" lIns="0" tIns="0" rIns="0" bIns="0" rtlCol="0" anchor="t">
            <a:spAutoFit/>
          </a:bodyPr>
          <a:lstStyle/>
          <a:p>
            <a:pPr marL="0" marR="0" lvl="0" indent="0" algn="ctr" defTabSz="914400" rtl="0" eaLnBrk="1" fontAlgn="auto" latinLnBrk="0" hangingPunct="1">
              <a:lnSpc>
                <a:spcPts val="13922"/>
              </a:lnSpc>
              <a:spcBef>
                <a:spcPts val="0"/>
              </a:spcBef>
              <a:spcAft>
                <a:spcPts val="0"/>
              </a:spcAft>
              <a:buClrTx/>
              <a:buSzTx/>
              <a:buFontTx/>
              <a:buNone/>
              <a:tabLst/>
              <a:defRPr/>
            </a:pPr>
            <a:r>
              <a:rPr lang="el-GR" sz="6000" dirty="0">
                <a:solidFill>
                  <a:srgbClr val="90766C"/>
                </a:solidFill>
                <a:latin typeface="Blacker Sans Display"/>
                <a:ea typeface="Blacker Sans Display"/>
                <a:cs typeface="Blacker Sans Display"/>
                <a:sym typeface="Blacker Sans Display"/>
              </a:rPr>
              <a:t>Η ΙΣΤΟΡΙΑ ΤΗΣ ΧΡΙΣΤΙΝΑΣ</a:t>
            </a:r>
            <a:endParaRPr kumimoji="0" lang="en-US" sz="6000" b="0" i="0" u="none" strike="noStrike" kern="1200" cap="none" spc="0" normalizeH="0" baseline="0" noProof="0" dirty="0">
              <a:ln>
                <a:noFill/>
              </a:ln>
              <a:solidFill>
                <a:srgbClr val="90766C"/>
              </a:solidFill>
              <a:effectLst/>
              <a:uLnTx/>
              <a:uFillTx/>
              <a:latin typeface="Blacker Sans Display"/>
              <a:ea typeface="Blacker Sans Display"/>
              <a:cs typeface="Blacker Sans Display"/>
              <a:sym typeface="Blacker Sans Display"/>
            </a:endParaRPr>
          </a:p>
        </p:txBody>
      </p:sp>
      <p:sp>
        <p:nvSpPr>
          <p:cNvPr id="4" name="Freeform 4">
            <a:extLst>
              <a:ext uri="{FF2B5EF4-FFF2-40B4-BE49-F238E27FC236}">
                <a16:creationId xmlns:a16="http://schemas.microsoft.com/office/drawing/2014/main" id="{E73FF061-AB26-224F-BFDB-F48DE6EA0663}"/>
              </a:ext>
            </a:extLst>
          </p:cNvPr>
          <p:cNvSpPr/>
          <p:nvPr/>
        </p:nvSpPr>
        <p:spPr>
          <a:xfrm flipV="1">
            <a:off x="-1339735" y="-1028700"/>
            <a:ext cx="3441469" cy="4114800"/>
          </a:xfrm>
          <a:custGeom>
            <a:avLst/>
            <a:gdLst/>
            <a:ahLst/>
            <a:cxnLst/>
            <a:rect l="l" t="t" r="r" b="b"/>
            <a:pathLst>
              <a:path w="3441469" h="4114800">
                <a:moveTo>
                  <a:pt x="0" y="4114800"/>
                </a:moveTo>
                <a:lnTo>
                  <a:pt x="3441470" y="4114800"/>
                </a:lnTo>
                <a:lnTo>
                  <a:pt x="3441470" y="0"/>
                </a:lnTo>
                <a:lnTo>
                  <a:pt x="0" y="0"/>
                </a:lnTo>
                <a:lnTo>
                  <a:pt x="0" y="411480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a:extLst>
              <a:ext uri="{FF2B5EF4-FFF2-40B4-BE49-F238E27FC236}">
                <a16:creationId xmlns:a16="http://schemas.microsoft.com/office/drawing/2014/main" id="{91B4B232-D318-79B1-5209-CDE1C20B436B}"/>
              </a:ext>
            </a:extLst>
          </p:cNvPr>
          <p:cNvSpPr/>
          <p:nvPr/>
        </p:nvSpPr>
        <p:spPr>
          <a:xfrm>
            <a:off x="12314060" y="8338982"/>
            <a:ext cx="7444934" cy="5698758"/>
          </a:xfrm>
          <a:custGeom>
            <a:avLst/>
            <a:gdLst/>
            <a:ahLst/>
            <a:cxnLst/>
            <a:rect l="l" t="t" r="r" b="b"/>
            <a:pathLst>
              <a:path w="7444934" h="5698758">
                <a:moveTo>
                  <a:pt x="0" y="0"/>
                </a:moveTo>
                <a:lnTo>
                  <a:pt x="7444934" y="0"/>
                </a:lnTo>
                <a:lnTo>
                  <a:pt x="7444934" y="5698758"/>
                </a:lnTo>
                <a:lnTo>
                  <a:pt x="0" y="569875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a:extLst>
              <a:ext uri="{FF2B5EF4-FFF2-40B4-BE49-F238E27FC236}">
                <a16:creationId xmlns:a16="http://schemas.microsoft.com/office/drawing/2014/main" id="{9ADFDF7F-10C9-7BDD-0398-A71A34E5280A}"/>
              </a:ext>
            </a:extLst>
          </p:cNvPr>
          <p:cNvSpPr/>
          <p:nvPr/>
        </p:nvSpPr>
        <p:spPr>
          <a:xfrm rot="746451">
            <a:off x="-1316314" y="9091258"/>
            <a:ext cx="5131837" cy="4114800"/>
          </a:xfrm>
          <a:custGeom>
            <a:avLst/>
            <a:gdLst/>
            <a:ahLst/>
            <a:cxnLst/>
            <a:rect l="l" t="t" r="r" b="b"/>
            <a:pathLst>
              <a:path w="5131837" h="4114800">
                <a:moveTo>
                  <a:pt x="0" y="0"/>
                </a:moveTo>
                <a:lnTo>
                  <a:pt x="5131836" y="0"/>
                </a:lnTo>
                <a:lnTo>
                  <a:pt x="5131836"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a:extLst>
              <a:ext uri="{FF2B5EF4-FFF2-40B4-BE49-F238E27FC236}">
                <a16:creationId xmlns:a16="http://schemas.microsoft.com/office/drawing/2014/main" id="{96BB57BA-3FE7-3A74-8B1B-BAD7F3533589}"/>
              </a:ext>
            </a:extLst>
          </p:cNvPr>
          <p:cNvSpPr/>
          <p:nvPr/>
        </p:nvSpPr>
        <p:spPr>
          <a:xfrm rot="-5400000">
            <a:off x="14979076" y="-1610739"/>
            <a:ext cx="3409085" cy="4573163"/>
          </a:xfrm>
          <a:custGeom>
            <a:avLst/>
            <a:gdLst/>
            <a:ahLst/>
            <a:cxnLst/>
            <a:rect l="l" t="t" r="r" b="b"/>
            <a:pathLst>
              <a:path w="3409085" h="4573163">
                <a:moveTo>
                  <a:pt x="0" y="0"/>
                </a:moveTo>
                <a:lnTo>
                  <a:pt x="3409085" y="0"/>
                </a:lnTo>
                <a:lnTo>
                  <a:pt x="3409085" y="4573163"/>
                </a:lnTo>
                <a:lnTo>
                  <a:pt x="0" y="4573163"/>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8" name="Freeform 8">
            <a:extLst>
              <a:ext uri="{FF2B5EF4-FFF2-40B4-BE49-F238E27FC236}">
                <a16:creationId xmlns:a16="http://schemas.microsoft.com/office/drawing/2014/main" id="{5A878BBF-7DB9-5C07-B414-EF8C7AECFD26}"/>
              </a:ext>
            </a:extLst>
          </p:cNvPr>
          <p:cNvSpPr/>
          <p:nvPr/>
        </p:nvSpPr>
        <p:spPr>
          <a:xfrm rot="-6758658">
            <a:off x="1652986" y="-1914525"/>
            <a:ext cx="2409028" cy="4114800"/>
          </a:xfrm>
          <a:custGeom>
            <a:avLst/>
            <a:gdLst/>
            <a:ahLst/>
            <a:cxnLst/>
            <a:rect l="l" t="t" r="r" b="b"/>
            <a:pathLst>
              <a:path w="2409028" h="4114800">
                <a:moveTo>
                  <a:pt x="0" y="0"/>
                </a:moveTo>
                <a:lnTo>
                  <a:pt x="2409028" y="0"/>
                </a:lnTo>
                <a:lnTo>
                  <a:pt x="2409028" y="4114800"/>
                </a:lnTo>
                <a:lnTo>
                  <a:pt x="0" y="4114800"/>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9" name="Freeform 9">
            <a:extLst>
              <a:ext uri="{FF2B5EF4-FFF2-40B4-BE49-F238E27FC236}">
                <a16:creationId xmlns:a16="http://schemas.microsoft.com/office/drawing/2014/main" id="{4A2BF7A1-E65F-F32C-4DB0-FAB801A5CB57}"/>
              </a:ext>
            </a:extLst>
          </p:cNvPr>
          <p:cNvSpPr/>
          <p:nvPr/>
        </p:nvSpPr>
        <p:spPr>
          <a:xfrm>
            <a:off x="-1339735" y="-2914650"/>
            <a:ext cx="4618653" cy="4114800"/>
          </a:xfrm>
          <a:custGeom>
            <a:avLst/>
            <a:gdLst/>
            <a:ahLst/>
            <a:cxnLst/>
            <a:rect l="l" t="t" r="r" b="b"/>
            <a:pathLst>
              <a:path w="4618653" h="4114800">
                <a:moveTo>
                  <a:pt x="0" y="0"/>
                </a:moveTo>
                <a:lnTo>
                  <a:pt x="4618654" y="0"/>
                </a:lnTo>
                <a:lnTo>
                  <a:pt x="4618654"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a:stretch>
          </a:blipFill>
        </p:spPr>
      </p:sp>
      <p:sp>
        <p:nvSpPr>
          <p:cNvPr id="10" name="Freeform 10">
            <a:extLst>
              <a:ext uri="{FF2B5EF4-FFF2-40B4-BE49-F238E27FC236}">
                <a16:creationId xmlns:a16="http://schemas.microsoft.com/office/drawing/2014/main" id="{54FAF0F8-DEA0-9EEE-0152-DCF116E17918}"/>
              </a:ext>
            </a:extLst>
          </p:cNvPr>
          <p:cNvSpPr/>
          <p:nvPr/>
        </p:nvSpPr>
        <p:spPr>
          <a:xfrm>
            <a:off x="17095251" y="8126053"/>
            <a:ext cx="2473376" cy="2270329"/>
          </a:xfrm>
          <a:custGeom>
            <a:avLst/>
            <a:gdLst/>
            <a:ahLst/>
            <a:cxnLst/>
            <a:rect l="l" t="t" r="r" b="b"/>
            <a:pathLst>
              <a:path w="2473376" h="2270329">
                <a:moveTo>
                  <a:pt x="0" y="0"/>
                </a:moveTo>
                <a:lnTo>
                  <a:pt x="2473376" y="0"/>
                </a:lnTo>
                <a:lnTo>
                  <a:pt x="2473376" y="2270329"/>
                </a:lnTo>
                <a:lnTo>
                  <a:pt x="0" y="2270329"/>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sp>
      <p:sp>
        <p:nvSpPr>
          <p:cNvPr id="11" name="Freeform 11">
            <a:extLst>
              <a:ext uri="{FF2B5EF4-FFF2-40B4-BE49-F238E27FC236}">
                <a16:creationId xmlns:a16="http://schemas.microsoft.com/office/drawing/2014/main" id="{94A32E8B-47C1-DB3F-EB9A-D6EFDCAE3D60}"/>
              </a:ext>
            </a:extLst>
          </p:cNvPr>
          <p:cNvSpPr/>
          <p:nvPr/>
        </p:nvSpPr>
        <p:spPr>
          <a:xfrm>
            <a:off x="16123523" y="9091258"/>
            <a:ext cx="4618653" cy="4114800"/>
          </a:xfrm>
          <a:custGeom>
            <a:avLst/>
            <a:gdLst/>
            <a:ahLst/>
            <a:cxnLst/>
            <a:rect l="l" t="t" r="r" b="b"/>
            <a:pathLst>
              <a:path w="4618653" h="4114800">
                <a:moveTo>
                  <a:pt x="0" y="0"/>
                </a:moveTo>
                <a:lnTo>
                  <a:pt x="4618653" y="0"/>
                </a:lnTo>
                <a:lnTo>
                  <a:pt x="4618653" y="4114800"/>
                </a:lnTo>
                <a:lnTo>
                  <a:pt x="0" y="4114800"/>
                </a:lnTo>
                <a:lnTo>
                  <a:pt x="0" y="0"/>
                </a:lnTo>
                <a:close/>
              </a:path>
            </a:pathLst>
          </a:custGeom>
          <a:blipFill>
            <a:blip r:embed="rId16">
              <a:extLst>
                <a:ext uri="{96DAC541-7B7A-43D3-8B79-37D633B846F1}">
                  <asvg:svgBlip xmlns:asvg="http://schemas.microsoft.com/office/drawing/2016/SVG/main" r:embed="rId17"/>
                </a:ext>
              </a:extLst>
            </a:blip>
            <a:stretch>
              <a:fillRect/>
            </a:stretch>
          </a:blipFill>
        </p:spPr>
      </p:sp>
      <p:sp>
        <p:nvSpPr>
          <p:cNvPr id="12" name="Freeform 12">
            <a:extLst>
              <a:ext uri="{FF2B5EF4-FFF2-40B4-BE49-F238E27FC236}">
                <a16:creationId xmlns:a16="http://schemas.microsoft.com/office/drawing/2014/main" id="{EDBEF64D-C2F9-0666-F13F-C791F35EC38E}"/>
              </a:ext>
            </a:extLst>
          </p:cNvPr>
          <p:cNvSpPr/>
          <p:nvPr/>
        </p:nvSpPr>
        <p:spPr>
          <a:xfrm flipV="1">
            <a:off x="15331696" y="-404812"/>
            <a:ext cx="2693880" cy="2748857"/>
          </a:xfrm>
          <a:custGeom>
            <a:avLst/>
            <a:gdLst/>
            <a:ahLst/>
            <a:cxnLst/>
            <a:rect l="l" t="t" r="r" b="b"/>
            <a:pathLst>
              <a:path w="2693880" h="2748857">
                <a:moveTo>
                  <a:pt x="0" y="2748857"/>
                </a:moveTo>
                <a:lnTo>
                  <a:pt x="2693881" y="2748857"/>
                </a:lnTo>
                <a:lnTo>
                  <a:pt x="2693881" y="0"/>
                </a:lnTo>
                <a:lnTo>
                  <a:pt x="0" y="0"/>
                </a:lnTo>
                <a:lnTo>
                  <a:pt x="0" y="2748857"/>
                </a:lnTo>
                <a:close/>
              </a:path>
            </a:pathLst>
          </a:custGeom>
          <a:blipFill>
            <a:blip r:embed="rId18">
              <a:extLst>
                <a:ext uri="{96DAC541-7B7A-43D3-8B79-37D633B846F1}">
                  <asvg:svgBlip xmlns:asvg="http://schemas.microsoft.com/office/drawing/2016/SVG/main" r:embed="rId19"/>
                </a:ext>
              </a:extLst>
            </a:blip>
            <a:stretch>
              <a:fillRect/>
            </a:stretch>
          </a:blipFill>
        </p:spPr>
      </p:sp>
      <p:sp>
        <p:nvSpPr>
          <p:cNvPr id="13" name="Freeform 13">
            <a:extLst>
              <a:ext uri="{FF2B5EF4-FFF2-40B4-BE49-F238E27FC236}">
                <a16:creationId xmlns:a16="http://schemas.microsoft.com/office/drawing/2014/main" id="{AAB676D3-9463-DA08-1BCF-1C2088876685}"/>
              </a:ext>
            </a:extLst>
          </p:cNvPr>
          <p:cNvSpPr/>
          <p:nvPr/>
        </p:nvSpPr>
        <p:spPr>
          <a:xfrm flipH="1">
            <a:off x="-362851" y="7610618"/>
            <a:ext cx="2783101" cy="4114800"/>
          </a:xfrm>
          <a:custGeom>
            <a:avLst/>
            <a:gdLst/>
            <a:ahLst/>
            <a:cxnLst/>
            <a:rect l="l" t="t" r="r" b="b"/>
            <a:pathLst>
              <a:path w="2783101" h="4114800">
                <a:moveTo>
                  <a:pt x="2783102" y="0"/>
                </a:moveTo>
                <a:lnTo>
                  <a:pt x="0" y="0"/>
                </a:lnTo>
                <a:lnTo>
                  <a:pt x="0" y="4114800"/>
                </a:lnTo>
                <a:lnTo>
                  <a:pt x="2783102" y="4114800"/>
                </a:lnTo>
                <a:lnTo>
                  <a:pt x="2783102" y="0"/>
                </a:lnTo>
                <a:close/>
              </a:path>
            </a:pathLst>
          </a:custGeom>
          <a:blipFill>
            <a:blip r:embed="rId20">
              <a:extLst>
                <a:ext uri="{96DAC541-7B7A-43D3-8B79-37D633B846F1}">
                  <asvg:svgBlip xmlns:asvg="http://schemas.microsoft.com/office/drawing/2016/SVG/main" r:embed="rId21"/>
                </a:ext>
              </a:extLst>
            </a:blip>
            <a:stretch>
              <a:fillRect/>
            </a:stretch>
          </a:blipFill>
        </p:spPr>
      </p:sp>
      <p:sp>
        <p:nvSpPr>
          <p:cNvPr id="14" name="Freeform 14">
            <a:extLst>
              <a:ext uri="{FF2B5EF4-FFF2-40B4-BE49-F238E27FC236}">
                <a16:creationId xmlns:a16="http://schemas.microsoft.com/office/drawing/2014/main" id="{17DCC7BC-CB04-C876-5279-8A561A1C0252}"/>
              </a:ext>
            </a:extLst>
          </p:cNvPr>
          <p:cNvSpPr/>
          <p:nvPr/>
        </p:nvSpPr>
        <p:spPr>
          <a:xfrm>
            <a:off x="14539870" y="8586788"/>
            <a:ext cx="1583653" cy="2765108"/>
          </a:xfrm>
          <a:custGeom>
            <a:avLst/>
            <a:gdLst/>
            <a:ahLst/>
            <a:cxnLst/>
            <a:rect l="l" t="t" r="r" b="b"/>
            <a:pathLst>
              <a:path w="1583653" h="2765108">
                <a:moveTo>
                  <a:pt x="0" y="0"/>
                </a:moveTo>
                <a:lnTo>
                  <a:pt x="1583653" y="0"/>
                </a:lnTo>
                <a:lnTo>
                  <a:pt x="1583653" y="2765108"/>
                </a:lnTo>
                <a:lnTo>
                  <a:pt x="0" y="2765108"/>
                </a:lnTo>
                <a:lnTo>
                  <a:pt x="0" y="0"/>
                </a:lnTo>
                <a:close/>
              </a:path>
            </a:pathLst>
          </a:custGeom>
          <a:blipFill>
            <a:blip r:embed="rId22">
              <a:extLst>
                <a:ext uri="{96DAC541-7B7A-43D3-8B79-37D633B846F1}">
                  <asvg:svgBlip xmlns:asvg="http://schemas.microsoft.com/office/drawing/2016/SVG/main" r:embed="rId23"/>
                </a:ext>
              </a:extLst>
            </a:blip>
            <a:stretch>
              <a:fillRect/>
            </a:stretch>
          </a:blipFill>
        </p:spPr>
      </p:sp>
      <p:sp>
        <p:nvSpPr>
          <p:cNvPr id="15" name="Freeform 15">
            <a:extLst>
              <a:ext uri="{FF2B5EF4-FFF2-40B4-BE49-F238E27FC236}">
                <a16:creationId xmlns:a16="http://schemas.microsoft.com/office/drawing/2014/main" id="{9A18E1E4-784F-E69E-16EE-265790ED287B}"/>
              </a:ext>
            </a:extLst>
          </p:cNvPr>
          <p:cNvSpPr/>
          <p:nvPr/>
        </p:nvSpPr>
        <p:spPr>
          <a:xfrm flipV="1">
            <a:off x="2228507" y="-574648"/>
            <a:ext cx="1050412" cy="2500981"/>
          </a:xfrm>
          <a:custGeom>
            <a:avLst/>
            <a:gdLst/>
            <a:ahLst/>
            <a:cxnLst/>
            <a:rect l="l" t="t" r="r" b="b"/>
            <a:pathLst>
              <a:path w="1050412" h="2500981">
                <a:moveTo>
                  <a:pt x="0" y="2500981"/>
                </a:moveTo>
                <a:lnTo>
                  <a:pt x="1050412" y="2500981"/>
                </a:lnTo>
                <a:lnTo>
                  <a:pt x="1050412" y="0"/>
                </a:lnTo>
                <a:lnTo>
                  <a:pt x="0" y="0"/>
                </a:lnTo>
                <a:lnTo>
                  <a:pt x="0" y="2500981"/>
                </a:lnTo>
                <a:close/>
              </a:path>
            </a:pathLst>
          </a:custGeom>
          <a:blipFill>
            <a:blip r:embed="rId24">
              <a:extLst>
                <a:ext uri="{96DAC541-7B7A-43D3-8B79-37D633B846F1}">
                  <asvg:svgBlip xmlns:asvg="http://schemas.microsoft.com/office/drawing/2016/SVG/main" r:embed="rId25"/>
                </a:ext>
              </a:extLst>
            </a:blip>
            <a:stretch>
              <a:fillRect/>
            </a:stretch>
          </a:blipFill>
        </p:spPr>
      </p:sp>
      <p:sp>
        <p:nvSpPr>
          <p:cNvPr id="17" name="Freeform 17">
            <a:extLst>
              <a:ext uri="{FF2B5EF4-FFF2-40B4-BE49-F238E27FC236}">
                <a16:creationId xmlns:a16="http://schemas.microsoft.com/office/drawing/2014/main" id="{F9A9AFF4-BFFE-D386-4292-062100EE033D}"/>
              </a:ext>
            </a:extLst>
          </p:cNvPr>
          <p:cNvSpPr/>
          <p:nvPr/>
        </p:nvSpPr>
        <p:spPr>
          <a:xfrm>
            <a:off x="14539870" y="573162"/>
            <a:ext cx="1184152" cy="1473493"/>
          </a:xfrm>
          <a:custGeom>
            <a:avLst/>
            <a:gdLst/>
            <a:ahLst/>
            <a:cxnLst/>
            <a:rect l="l" t="t" r="r" b="b"/>
            <a:pathLst>
              <a:path w="1184152" h="1473493">
                <a:moveTo>
                  <a:pt x="0" y="0"/>
                </a:moveTo>
                <a:lnTo>
                  <a:pt x="1184152" y="0"/>
                </a:lnTo>
                <a:lnTo>
                  <a:pt x="1184152" y="1473492"/>
                </a:lnTo>
                <a:lnTo>
                  <a:pt x="0" y="1473492"/>
                </a:lnTo>
                <a:lnTo>
                  <a:pt x="0" y="0"/>
                </a:lnTo>
                <a:close/>
              </a:path>
            </a:pathLst>
          </a:custGeom>
          <a:blipFill>
            <a:blip r:embed="rId26">
              <a:extLst>
                <a:ext uri="{96DAC541-7B7A-43D3-8B79-37D633B846F1}">
                  <asvg:svgBlip xmlns:asvg="http://schemas.microsoft.com/office/drawing/2016/SVG/main" r:embed="rId27"/>
                </a:ext>
              </a:extLst>
            </a:blip>
            <a:stretch>
              <a:fillRect/>
            </a:stretch>
          </a:blipFill>
        </p:spPr>
      </p:sp>
      <p:sp>
        <p:nvSpPr>
          <p:cNvPr id="19" name="Θέση περιεχομένου 18">
            <a:extLst>
              <a:ext uri="{FF2B5EF4-FFF2-40B4-BE49-F238E27FC236}">
                <a16:creationId xmlns:a16="http://schemas.microsoft.com/office/drawing/2014/main" id="{5BF1547F-F86A-6F09-7A53-4F0C8A12686A}"/>
              </a:ext>
            </a:extLst>
          </p:cNvPr>
          <p:cNvSpPr>
            <a:spLocks noGrp="1"/>
          </p:cNvSpPr>
          <p:nvPr>
            <p:ph idx="1"/>
          </p:nvPr>
        </p:nvSpPr>
        <p:spPr>
          <a:xfrm>
            <a:off x="1956529" y="1847174"/>
            <a:ext cx="14369827" cy="7220659"/>
          </a:xfrm>
        </p:spPr>
        <p:txBody>
          <a:bodyPr>
            <a:normAutofit fontScale="92500" lnSpcReduction="20000"/>
          </a:bodyPr>
          <a:lstStyle/>
          <a:p>
            <a:pPr marL="0" indent="457200">
              <a:buNone/>
            </a:pPr>
            <a:r>
              <a:rPr lang="el-GR" dirty="0"/>
              <a:t>«Δεν ξέρω πότε ακριβώς ξεκίνησε. Ίσως από την πρώτη φορά που μου φώναξε επειδή άργησα να απαντήσω στο τηλέφωνο. Ίσως όταν με ρώτησε αν "πραγματικά αξίζω" να γίνω μάνα. Πίστευα ότι όλα ήταν από αγάπη. Ότι με ήθελε μόνο για τον εαυτό του. Ότι με προστάτευε.</a:t>
            </a:r>
          </a:p>
          <a:p>
            <a:pPr marL="0" indent="457200">
              <a:buNone/>
            </a:pPr>
            <a:r>
              <a:rPr lang="el-GR" dirty="0"/>
              <a:t>Με λένε Χριστίνα, είμαι 28 ετών και διανύω τον έβδομο μήνα της εγκυμοσύνης μου. Ζω με τον σύζυγό μου, τον Αντώνη. Εργαζόταν, εγώ όχι. Εξαρτιόμουν από εκείνον σχεδόν για τα πάντα. Και όταν έμεινα έγκυος, νόμιζα πως αυτό θα μας έφερνε πιο κοντά. Αντίθετα, όλα χειροτέρεψαν.</a:t>
            </a:r>
          </a:p>
          <a:p>
            <a:pPr marL="0" indent="457200">
              <a:buNone/>
            </a:pPr>
            <a:r>
              <a:rPr lang="el-GR" dirty="0"/>
              <a:t>Με τον καιρό γινόταν όλο και πιο οξύθυμος. Με ταπείνωνε. Με κατηγορούσε ότι "δεν φροντίζω τον εαυτό μου και ότι έχω πάρει βάρος", ότι θα "κάνω κακό στο παιδί", ότι είμαι "άχρηστη". Δεν ήταν μόνο λόγια. Μια φορά με έσπρωξε τόσο δυνατά που χτύπησα στο τραπέζι. Είπε ότι ήταν λάθος μου. Ότι τον προκάλεσα. Άλλες φορές με άρπαζε από τον καρπό τόσο δυνατά που μελάνιαζαν τα χέρια μου. Δεν με άφηνε ποτέ να βγαίνω έξω μόνη μου, ακόμα και για να πάω στον γυναικολόγο και όταν κάποιος ρωτούσε για τις μελανιές απαντούσε γρήγορα αυτός και δεν με άφηνε να μιλήσω. Μου έλεγε συνέχεια ότι φταίω εγώ για τα "ξεσπάσματά του" και ότι δεν μπορεί να ζήσει χωρίς εμένα. Ήμουν φυλακισμένη μέσα στο ίδιο μου το σπίτι , δεν μπορούσα να μιλήσω σε κανέναν. Ποιος θα με πίστευε εξάλλου;»</a:t>
            </a:r>
          </a:p>
        </p:txBody>
      </p:sp>
      <p:sp>
        <p:nvSpPr>
          <p:cNvPr id="3" name="TextBox 2">
            <a:extLst>
              <a:ext uri="{FF2B5EF4-FFF2-40B4-BE49-F238E27FC236}">
                <a16:creationId xmlns:a16="http://schemas.microsoft.com/office/drawing/2014/main" id="{827B9D07-0D47-C00A-2847-1ADC282DC025}"/>
              </a:ext>
            </a:extLst>
          </p:cNvPr>
          <p:cNvSpPr txBox="1"/>
          <p:nvPr/>
        </p:nvSpPr>
        <p:spPr>
          <a:xfrm>
            <a:off x="3189145" y="9182100"/>
            <a:ext cx="9536255" cy="646331"/>
          </a:xfrm>
          <a:prstGeom prst="rect">
            <a:avLst/>
          </a:prstGeom>
          <a:noFill/>
        </p:spPr>
        <p:txBody>
          <a:bodyPr wrap="square" rtlCol="0">
            <a:spAutoFit/>
          </a:bodyPr>
          <a:lstStyle/>
          <a:p>
            <a:r>
              <a:rPr lang="el-GR" dirty="0" err="1"/>
              <a:t>Λούκη</a:t>
            </a:r>
            <a:r>
              <a:rPr lang="el-GR" dirty="0"/>
              <a:t> Ιωάννα ΑΜ: 22681050</a:t>
            </a:r>
          </a:p>
          <a:p>
            <a:r>
              <a:rPr lang="el-GR" dirty="0" err="1"/>
              <a:t>Τσόλκα</a:t>
            </a:r>
            <a:r>
              <a:rPr lang="el-GR" dirty="0"/>
              <a:t> Αναστασία Αλεξάνδρα ΑΜ:22681109</a:t>
            </a:r>
          </a:p>
        </p:txBody>
      </p:sp>
    </p:spTree>
    <p:extLst>
      <p:ext uri="{BB962C8B-B14F-4D97-AF65-F5344CB8AC3E}">
        <p14:creationId xmlns:p14="http://schemas.microsoft.com/office/powerpoint/2010/main" val="2538773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BF8F3"/>
        </a:solidFill>
        <a:effectLst/>
      </p:bgPr>
    </p:bg>
    <p:spTree>
      <p:nvGrpSpPr>
        <p:cNvPr id="1" name="">
          <a:extLst>
            <a:ext uri="{FF2B5EF4-FFF2-40B4-BE49-F238E27FC236}">
              <a16:creationId xmlns:a16="http://schemas.microsoft.com/office/drawing/2014/main" id="{55D22D5B-08E8-EA41-E088-0171854E7C6B}"/>
            </a:ext>
          </a:extLst>
        </p:cNvPr>
        <p:cNvGrpSpPr/>
        <p:nvPr/>
      </p:nvGrpSpPr>
      <p:grpSpPr>
        <a:xfrm>
          <a:off x="0" y="0"/>
          <a:ext cx="0" cy="0"/>
          <a:chOff x="0" y="0"/>
          <a:chExt cx="0" cy="0"/>
        </a:xfrm>
      </p:grpSpPr>
      <p:sp>
        <p:nvSpPr>
          <p:cNvPr id="4" name="Freeform 4">
            <a:extLst>
              <a:ext uri="{FF2B5EF4-FFF2-40B4-BE49-F238E27FC236}">
                <a16:creationId xmlns:a16="http://schemas.microsoft.com/office/drawing/2014/main" id="{DD7A4A53-DD46-331A-8766-03F1F0D5AD7C}"/>
              </a:ext>
            </a:extLst>
          </p:cNvPr>
          <p:cNvSpPr/>
          <p:nvPr/>
        </p:nvSpPr>
        <p:spPr>
          <a:xfrm flipV="1">
            <a:off x="-1339735" y="-1028700"/>
            <a:ext cx="3441469" cy="4114800"/>
          </a:xfrm>
          <a:custGeom>
            <a:avLst/>
            <a:gdLst/>
            <a:ahLst/>
            <a:cxnLst/>
            <a:rect l="l" t="t" r="r" b="b"/>
            <a:pathLst>
              <a:path w="3441469" h="4114800">
                <a:moveTo>
                  <a:pt x="0" y="4114800"/>
                </a:moveTo>
                <a:lnTo>
                  <a:pt x="3441470" y="4114800"/>
                </a:lnTo>
                <a:lnTo>
                  <a:pt x="3441470" y="0"/>
                </a:lnTo>
                <a:lnTo>
                  <a:pt x="0" y="0"/>
                </a:lnTo>
                <a:lnTo>
                  <a:pt x="0" y="411480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5" name="Freeform 5">
            <a:extLst>
              <a:ext uri="{FF2B5EF4-FFF2-40B4-BE49-F238E27FC236}">
                <a16:creationId xmlns:a16="http://schemas.microsoft.com/office/drawing/2014/main" id="{8D25BCB6-7039-E076-6820-42A36F77D897}"/>
              </a:ext>
            </a:extLst>
          </p:cNvPr>
          <p:cNvSpPr/>
          <p:nvPr/>
        </p:nvSpPr>
        <p:spPr>
          <a:xfrm>
            <a:off x="12314060" y="8338982"/>
            <a:ext cx="7444934" cy="5698758"/>
          </a:xfrm>
          <a:custGeom>
            <a:avLst/>
            <a:gdLst/>
            <a:ahLst/>
            <a:cxnLst/>
            <a:rect l="l" t="t" r="r" b="b"/>
            <a:pathLst>
              <a:path w="7444934" h="5698758">
                <a:moveTo>
                  <a:pt x="0" y="0"/>
                </a:moveTo>
                <a:lnTo>
                  <a:pt x="7444934" y="0"/>
                </a:lnTo>
                <a:lnTo>
                  <a:pt x="7444934" y="5698758"/>
                </a:lnTo>
                <a:lnTo>
                  <a:pt x="0" y="5698758"/>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6" name="Freeform 6">
            <a:extLst>
              <a:ext uri="{FF2B5EF4-FFF2-40B4-BE49-F238E27FC236}">
                <a16:creationId xmlns:a16="http://schemas.microsoft.com/office/drawing/2014/main" id="{155085C3-93B6-AB13-7175-BC3DF3E38FD8}"/>
              </a:ext>
            </a:extLst>
          </p:cNvPr>
          <p:cNvSpPr/>
          <p:nvPr/>
        </p:nvSpPr>
        <p:spPr>
          <a:xfrm rot="746451">
            <a:off x="-1316314" y="9091258"/>
            <a:ext cx="5131837" cy="4114800"/>
          </a:xfrm>
          <a:custGeom>
            <a:avLst/>
            <a:gdLst/>
            <a:ahLst/>
            <a:cxnLst/>
            <a:rect l="l" t="t" r="r" b="b"/>
            <a:pathLst>
              <a:path w="5131837" h="4114800">
                <a:moveTo>
                  <a:pt x="0" y="0"/>
                </a:moveTo>
                <a:lnTo>
                  <a:pt x="5131836" y="0"/>
                </a:lnTo>
                <a:lnTo>
                  <a:pt x="5131836" y="4114800"/>
                </a:lnTo>
                <a:lnTo>
                  <a:pt x="0" y="4114800"/>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sp>
      <p:sp>
        <p:nvSpPr>
          <p:cNvPr id="7" name="Freeform 7">
            <a:extLst>
              <a:ext uri="{FF2B5EF4-FFF2-40B4-BE49-F238E27FC236}">
                <a16:creationId xmlns:a16="http://schemas.microsoft.com/office/drawing/2014/main" id="{A872D1C3-ED98-65A8-9207-2B0DF6A51D02}"/>
              </a:ext>
            </a:extLst>
          </p:cNvPr>
          <p:cNvSpPr/>
          <p:nvPr/>
        </p:nvSpPr>
        <p:spPr>
          <a:xfrm rot="-5400000">
            <a:off x="15240245" y="-1486145"/>
            <a:ext cx="3272510" cy="4187400"/>
          </a:xfrm>
          <a:custGeom>
            <a:avLst/>
            <a:gdLst/>
            <a:ahLst/>
            <a:cxnLst/>
            <a:rect l="l" t="t" r="r" b="b"/>
            <a:pathLst>
              <a:path w="3409085" h="4573163">
                <a:moveTo>
                  <a:pt x="0" y="0"/>
                </a:moveTo>
                <a:lnTo>
                  <a:pt x="3409085" y="0"/>
                </a:lnTo>
                <a:lnTo>
                  <a:pt x="3409085" y="4573163"/>
                </a:lnTo>
                <a:lnTo>
                  <a:pt x="0" y="4573163"/>
                </a:lnTo>
                <a:lnTo>
                  <a:pt x="0" y="0"/>
                </a:lnTo>
                <a:close/>
              </a:path>
            </a:pathLst>
          </a:custGeom>
          <a:blipFill>
            <a:blip r:embed="rId8">
              <a:extLst>
                <a:ext uri="{96DAC541-7B7A-43D3-8B79-37D633B846F1}">
                  <asvg:svgBlip xmlns:asvg="http://schemas.microsoft.com/office/drawing/2016/SVG/main" r:embed="rId9"/>
                </a:ext>
              </a:extLst>
            </a:blip>
            <a:stretch>
              <a:fillRect/>
            </a:stretch>
          </a:blipFill>
        </p:spPr>
      </p:sp>
      <p:sp>
        <p:nvSpPr>
          <p:cNvPr id="8" name="Freeform 8">
            <a:extLst>
              <a:ext uri="{FF2B5EF4-FFF2-40B4-BE49-F238E27FC236}">
                <a16:creationId xmlns:a16="http://schemas.microsoft.com/office/drawing/2014/main" id="{523635E8-5560-3DBB-A119-7503868AB643}"/>
              </a:ext>
            </a:extLst>
          </p:cNvPr>
          <p:cNvSpPr/>
          <p:nvPr/>
        </p:nvSpPr>
        <p:spPr>
          <a:xfrm rot="-6758658">
            <a:off x="1652986" y="-1914525"/>
            <a:ext cx="2409028" cy="4114800"/>
          </a:xfrm>
          <a:custGeom>
            <a:avLst/>
            <a:gdLst/>
            <a:ahLst/>
            <a:cxnLst/>
            <a:rect l="l" t="t" r="r" b="b"/>
            <a:pathLst>
              <a:path w="2409028" h="4114800">
                <a:moveTo>
                  <a:pt x="0" y="0"/>
                </a:moveTo>
                <a:lnTo>
                  <a:pt x="2409028" y="0"/>
                </a:lnTo>
                <a:lnTo>
                  <a:pt x="2409028" y="4114800"/>
                </a:lnTo>
                <a:lnTo>
                  <a:pt x="0" y="4114800"/>
                </a:lnTo>
                <a:lnTo>
                  <a:pt x="0" y="0"/>
                </a:lnTo>
                <a:close/>
              </a:path>
            </a:pathLst>
          </a:custGeom>
          <a:blipFill>
            <a:blip r:embed="rId10">
              <a:extLst>
                <a:ext uri="{96DAC541-7B7A-43D3-8B79-37D633B846F1}">
                  <asvg:svgBlip xmlns:asvg="http://schemas.microsoft.com/office/drawing/2016/SVG/main" r:embed="rId11"/>
                </a:ext>
              </a:extLst>
            </a:blip>
            <a:stretch>
              <a:fillRect/>
            </a:stretch>
          </a:blipFill>
        </p:spPr>
      </p:sp>
      <p:sp>
        <p:nvSpPr>
          <p:cNvPr id="9" name="Freeform 9">
            <a:extLst>
              <a:ext uri="{FF2B5EF4-FFF2-40B4-BE49-F238E27FC236}">
                <a16:creationId xmlns:a16="http://schemas.microsoft.com/office/drawing/2014/main" id="{269790CA-DE54-74F4-7C27-04D61A40CBE8}"/>
              </a:ext>
            </a:extLst>
          </p:cNvPr>
          <p:cNvSpPr/>
          <p:nvPr/>
        </p:nvSpPr>
        <p:spPr>
          <a:xfrm>
            <a:off x="-1339735" y="-2914650"/>
            <a:ext cx="4618653" cy="4114800"/>
          </a:xfrm>
          <a:custGeom>
            <a:avLst/>
            <a:gdLst/>
            <a:ahLst/>
            <a:cxnLst/>
            <a:rect l="l" t="t" r="r" b="b"/>
            <a:pathLst>
              <a:path w="4618653" h="4114800">
                <a:moveTo>
                  <a:pt x="0" y="0"/>
                </a:moveTo>
                <a:lnTo>
                  <a:pt x="4618654" y="0"/>
                </a:lnTo>
                <a:lnTo>
                  <a:pt x="4618654" y="4114800"/>
                </a:lnTo>
                <a:lnTo>
                  <a:pt x="0" y="4114800"/>
                </a:lnTo>
                <a:lnTo>
                  <a:pt x="0" y="0"/>
                </a:lnTo>
                <a:close/>
              </a:path>
            </a:pathLst>
          </a:custGeom>
          <a:blipFill>
            <a:blip r:embed="rId12">
              <a:extLst>
                <a:ext uri="{96DAC541-7B7A-43D3-8B79-37D633B846F1}">
                  <asvg:svgBlip xmlns:asvg="http://schemas.microsoft.com/office/drawing/2016/SVG/main" r:embed="rId13"/>
                </a:ext>
              </a:extLst>
            </a:blip>
            <a:stretch>
              <a:fillRect/>
            </a:stretch>
          </a:blipFill>
        </p:spPr>
      </p:sp>
      <p:sp>
        <p:nvSpPr>
          <p:cNvPr id="10" name="Freeform 10">
            <a:extLst>
              <a:ext uri="{FF2B5EF4-FFF2-40B4-BE49-F238E27FC236}">
                <a16:creationId xmlns:a16="http://schemas.microsoft.com/office/drawing/2014/main" id="{2A5C8E0C-967F-3CF9-4D4A-AA2798A426BD}"/>
              </a:ext>
            </a:extLst>
          </p:cNvPr>
          <p:cNvSpPr/>
          <p:nvPr/>
        </p:nvSpPr>
        <p:spPr>
          <a:xfrm>
            <a:off x="17095251" y="8126053"/>
            <a:ext cx="2473376" cy="2270329"/>
          </a:xfrm>
          <a:custGeom>
            <a:avLst/>
            <a:gdLst/>
            <a:ahLst/>
            <a:cxnLst/>
            <a:rect l="l" t="t" r="r" b="b"/>
            <a:pathLst>
              <a:path w="2473376" h="2270329">
                <a:moveTo>
                  <a:pt x="0" y="0"/>
                </a:moveTo>
                <a:lnTo>
                  <a:pt x="2473376" y="0"/>
                </a:lnTo>
                <a:lnTo>
                  <a:pt x="2473376" y="2270329"/>
                </a:lnTo>
                <a:lnTo>
                  <a:pt x="0" y="2270329"/>
                </a:lnTo>
                <a:lnTo>
                  <a:pt x="0" y="0"/>
                </a:lnTo>
                <a:close/>
              </a:path>
            </a:pathLst>
          </a:custGeom>
          <a:blipFill>
            <a:blip r:embed="rId14">
              <a:extLst>
                <a:ext uri="{96DAC541-7B7A-43D3-8B79-37D633B846F1}">
                  <asvg:svgBlip xmlns:asvg="http://schemas.microsoft.com/office/drawing/2016/SVG/main" r:embed="rId15"/>
                </a:ext>
              </a:extLst>
            </a:blip>
            <a:stretch>
              <a:fillRect/>
            </a:stretch>
          </a:blipFill>
        </p:spPr>
      </p:sp>
      <p:sp>
        <p:nvSpPr>
          <p:cNvPr id="11" name="Freeform 11">
            <a:extLst>
              <a:ext uri="{FF2B5EF4-FFF2-40B4-BE49-F238E27FC236}">
                <a16:creationId xmlns:a16="http://schemas.microsoft.com/office/drawing/2014/main" id="{FE7AD09C-95AD-FA0A-344A-AC422F94A39B}"/>
              </a:ext>
            </a:extLst>
          </p:cNvPr>
          <p:cNvSpPr/>
          <p:nvPr/>
        </p:nvSpPr>
        <p:spPr>
          <a:xfrm>
            <a:off x="16123523" y="9091258"/>
            <a:ext cx="4618653" cy="4114800"/>
          </a:xfrm>
          <a:custGeom>
            <a:avLst/>
            <a:gdLst/>
            <a:ahLst/>
            <a:cxnLst/>
            <a:rect l="l" t="t" r="r" b="b"/>
            <a:pathLst>
              <a:path w="4618653" h="4114800">
                <a:moveTo>
                  <a:pt x="0" y="0"/>
                </a:moveTo>
                <a:lnTo>
                  <a:pt x="4618653" y="0"/>
                </a:lnTo>
                <a:lnTo>
                  <a:pt x="4618653" y="4114800"/>
                </a:lnTo>
                <a:lnTo>
                  <a:pt x="0" y="4114800"/>
                </a:lnTo>
                <a:lnTo>
                  <a:pt x="0" y="0"/>
                </a:lnTo>
                <a:close/>
              </a:path>
            </a:pathLst>
          </a:custGeom>
          <a:blipFill>
            <a:blip r:embed="rId16">
              <a:extLst>
                <a:ext uri="{96DAC541-7B7A-43D3-8B79-37D633B846F1}">
                  <asvg:svgBlip xmlns:asvg="http://schemas.microsoft.com/office/drawing/2016/SVG/main" r:embed="rId17"/>
                </a:ext>
              </a:extLst>
            </a:blip>
            <a:stretch>
              <a:fillRect/>
            </a:stretch>
          </a:blipFill>
        </p:spPr>
      </p:sp>
      <p:sp>
        <p:nvSpPr>
          <p:cNvPr id="12" name="Freeform 12">
            <a:extLst>
              <a:ext uri="{FF2B5EF4-FFF2-40B4-BE49-F238E27FC236}">
                <a16:creationId xmlns:a16="http://schemas.microsoft.com/office/drawing/2014/main" id="{19FA76AB-F8B5-D9D1-7A8D-897A9DCF1489}"/>
              </a:ext>
            </a:extLst>
          </p:cNvPr>
          <p:cNvSpPr/>
          <p:nvPr/>
        </p:nvSpPr>
        <p:spPr>
          <a:xfrm flipV="1">
            <a:off x="15331696" y="-404812"/>
            <a:ext cx="2693880" cy="2748857"/>
          </a:xfrm>
          <a:custGeom>
            <a:avLst/>
            <a:gdLst/>
            <a:ahLst/>
            <a:cxnLst/>
            <a:rect l="l" t="t" r="r" b="b"/>
            <a:pathLst>
              <a:path w="2693880" h="2748857">
                <a:moveTo>
                  <a:pt x="0" y="2748857"/>
                </a:moveTo>
                <a:lnTo>
                  <a:pt x="2693881" y="2748857"/>
                </a:lnTo>
                <a:lnTo>
                  <a:pt x="2693881" y="0"/>
                </a:lnTo>
                <a:lnTo>
                  <a:pt x="0" y="0"/>
                </a:lnTo>
                <a:lnTo>
                  <a:pt x="0" y="2748857"/>
                </a:lnTo>
                <a:close/>
              </a:path>
            </a:pathLst>
          </a:custGeom>
          <a:blipFill>
            <a:blip r:embed="rId18">
              <a:extLst>
                <a:ext uri="{96DAC541-7B7A-43D3-8B79-37D633B846F1}">
                  <asvg:svgBlip xmlns:asvg="http://schemas.microsoft.com/office/drawing/2016/SVG/main" r:embed="rId19"/>
                </a:ext>
              </a:extLst>
            </a:blip>
            <a:stretch>
              <a:fillRect/>
            </a:stretch>
          </a:blipFill>
        </p:spPr>
      </p:sp>
      <p:sp>
        <p:nvSpPr>
          <p:cNvPr id="13" name="Freeform 13">
            <a:extLst>
              <a:ext uri="{FF2B5EF4-FFF2-40B4-BE49-F238E27FC236}">
                <a16:creationId xmlns:a16="http://schemas.microsoft.com/office/drawing/2014/main" id="{5FAAEFB4-82F0-C0A8-A013-F4EC0AEA836A}"/>
              </a:ext>
            </a:extLst>
          </p:cNvPr>
          <p:cNvSpPr/>
          <p:nvPr/>
        </p:nvSpPr>
        <p:spPr>
          <a:xfrm flipH="1">
            <a:off x="-362851" y="7610618"/>
            <a:ext cx="2783101" cy="4114800"/>
          </a:xfrm>
          <a:custGeom>
            <a:avLst/>
            <a:gdLst/>
            <a:ahLst/>
            <a:cxnLst/>
            <a:rect l="l" t="t" r="r" b="b"/>
            <a:pathLst>
              <a:path w="2783101" h="4114800">
                <a:moveTo>
                  <a:pt x="2783102" y="0"/>
                </a:moveTo>
                <a:lnTo>
                  <a:pt x="0" y="0"/>
                </a:lnTo>
                <a:lnTo>
                  <a:pt x="0" y="4114800"/>
                </a:lnTo>
                <a:lnTo>
                  <a:pt x="2783102" y="4114800"/>
                </a:lnTo>
                <a:lnTo>
                  <a:pt x="2783102" y="0"/>
                </a:lnTo>
                <a:close/>
              </a:path>
            </a:pathLst>
          </a:custGeom>
          <a:blipFill>
            <a:blip r:embed="rId20">
              <a:extLst>
                <a:ext uri="{96DAC541-7B7A-43D3-8B79-37D633B846F1}">
                  <asvg:svgBlip xmlns:asvg="http://schemas.microsoft.com/office/drawing/2016/SVG/main" r:embed="rId21"/>
                </a:ext>
              </a:extLst>
            </a:blip>
            <a:stretch>
              <a:fillRect/>
            </a:stretch>
          </a:blipFill>
        </p:spPr>
      </p:sp>
      <p:sp>
        <p:nvSpPr>
          <p:cNvPr id="14" name="Freeform 14">
            <a:extLst>
              <a:ext uri="{FF2B5EF4-FFF2-40B4-BE49-F238E27FC236}">
                <a16:creationId xmlns:a16="http://schemas.microsoft.com/office/drawing/2014/main" id="{B9A4C2E9-E51E-D977-960A-2CAD62FDDAD5}"/>
              </a:ext>
            </a:extLst>
          </p:cNvPr>
          <p:cNvSpPr/>
          <p:nvPr/>
        </p:nvSpPr>
        <p:spPr>
          <a:xfrm>
            <a:off x="14539870" y="8586788"/>
            <a:ext cx="1583653" cy="2765108"/>
          </a:xfrm>
          <a:custGeom>
            <a:avLst/>
            <a:gdLst/>
            <a:ahLst/>
            <a:cxnLst/>
            <a:rect l="l" t="t" r="r" b="b"/>
            <a:pathLst>
              <a:path w="1583653" h="2765108">
                <a:moveTo>
                  <a:pt x="0" y="0"/>
                </a:moveTo>
                <a:lnTo>
                  <a:pt x="1583653" y="0"/>
                </a:lnTo>
                <a:lnTo>
                  <a:pt x="1583653" y="2765108"/>
                </a:lnTo>
                <a:lnTo>
                  <a:pt x="0" y="2765108"/>
                </a:lnTo>
                <a:lnTo>
                  <a:pt x="0" y="0"/>
                </a:lnTo>
                <a:close/>
              </a:path>
            </a:pathLst>
          </a:custGeom>
          <a:blipFill>
            <a:blip r:embed="rId22">
              <a:extLst>
                <a:ext uri="{96DAC541-7B7A-43D3-8B79-37D633B846F1}">
                  <asvg:svgBlip xmlns:asvg="http://schemas.microsoft.com/office/drawing/2016/SVG/main" r:embed="rId23"/>
                </a:ext>
              </a:extLst>
            </a:blip>
            <a:stretch>
              <a:fillRect/>
            </a:stretch>
          </a:blipFill>
        </p:spPr>
      </p:sp>
      <p:sp>
        <p:nvSpPr>
          <p:cNvPr id="15" name="Freeform 15">
            <a:extLst>
              <a:ext uri="{FF2B5EF4-FFF2-40B4-BE49-F238E27FC236}">
                <a16:creationId xmlns:a16="http://schemas.microsoft.com/office/drawing/2014/main" id="{77905F47-5296-667B-5552-880C6D854643}"/>
              </a:ext>
            </a:extLst>
          </p:cNvPr>
          <p:cNvSpPr/>
          <p:nvPr/>
        </p:nvSpPr>
        <p:spPr>
          <a:xfrm flipV="1">
            <a:off x="2228507" y="-574648"/>
            <a:ext cx="1050412" cy="2500981"/>
          </a:xfrm>
          <a:custGeom>
            <a:avLst/>
            <a:gdLst/>
            <a:ahLst/>
            <a:cxnLst/>
            <a:rect l="l" t="t" r="r" b="b"/>
            <a:pathLst>
              <a:path w="1050412" h="2500981">
                <a:moveTo>
                  <a:pt x="0" y="2500981"/>
                </a:moveTo>
                <a:lnTo>
                  <a:pt x="1050412" y="2500981"/>
                </a:lnTo>
                <a:lnTo>
                  <a:pt x="1050412" y="0"/>
                </a:lnTo>
                <a:lnTo>
                  <a:pt x="0" y="0"/>
                </a:lnTo>
                <a:lnTo>
                  <a:pt x="0" y="2500981"/>
                </a:lnTo>
                <a:close/>
              </a:path>
            </a:pathLst>
          </a:custGeom>
          <a:blipFill>
            <a:blip r:embed="rId24">
              <a:extLst>
                <a:ext uri="{96DAC541-7B7A-43D3-8B79-37D633B846F1}">
                  <asvg:svgBlip xmlns:asvg="http://schemas.microsoft.com/office/drawing/2016/SVG/main" r:embed="rId25"/>
                </a:ext>
              </a:extLst>
            </a:blip>
            <a:stretch>
              <a:fillRect/>
            </a:stretch>
          </a:blipFill>
        </p:spPr>
      </p:sp>
      <p:sp>
        <p:nvSpPr>
          <p:cNvPr id="18" name="Τίτλος 17">
            <a:extLst>
              <a:ext uri="{FF2B5EF4-FFF2-40B4-BE49-F238E27FC236}">
                <a16:creationId xmlns:a16="http://schemas.microsoft.com/office/drawing/2014/main" id="{85146886-21B0-F5CE-03B9-9EB9C3377A0C}"/>
              </a:ext>
            </a:extLst>
          </p:cNvPr>
          <p:cNvSpPr>
            <a:spLocks noGrp="1"/>
          </p:cNvSpPr>
          <p:nvPr>
            <p:ph type="title"/>
          </p:nvPr>
        </p:nvSpPr>
        <p:spPr>
          <a:xfrm>
            <a:off x="3044464" y="309276"/>
            <a:ext cx="13079059" cy="1902069"/>
          </a:xfrm>
        </p:spPr>
        <p:txBody>
          <a:bodyPr>
            <a:normAutofit fontScale="90000"/>
          </a:bodyPr>
          <a:lstStyle/>
          <a:p>
            <a:r>
              <a:rPr lang="el-GR" sz="6000" dirty="0">
                <a:solidFill>
                  <a:srgbClr val="90766C"/>
                </a:solidFill>
                <a:latin typeface="Blacker Sans Display"/>
              </a:rPr>
              <a:t>ΩΣ ΜΑΙΑ ΘΑ ΜΠΟΡΟΥΣΑ ΝΑ ΠΑΡΕΜΒΩ:</a:t>
            </a:r>
          </a:p>
        </p:txBody>
      </p:sp>
      <p:sp>
        <p:nvSpPr>
          <p:cNvPr id="19" name="Θέση περιεχομένου 18">
            <a:extLst>
              <a:ext uri="{FF2B5EF4-FFF2-40B4-BE49-F238E27FC236}">
                <a16:creationId xmlns:a16="http://schemas.microsoft.com/office/drawing/2014/main" id="{63756DD7-2A2B-F31A-5B50-DB4C4C11212E}"/>
              </a:ext>
            </a:extLst>
          </p:cNvPr>
          <p:cNvSpPr>
            <a:spLocks noGrp="1"/>
          </p:cNvSpPr>
          <p:nvPr>
            <p:ph idx="1"/>
          </p:nvPr>
        </p:nvSpPr>
        <p:spPr>
          <a:xfrm>
            <a:off x="874103" y="1794856"/>
            <a:ext cx="16992600" cy="8013157"/>
          </a:xfrm>
        </p:spPr>
        <p:txBody>
          <a:bodyPr>
            <a:normAutofit fontScale="70000" lnSpcReduction="20000"/>
          </a:bodyPr>
          <a:lstStyle/>
          <a:p>
            <a:r>
              <a:rPr lang="el-GR" dirty="0"/>
              <a:t>Παρατηρούμε την εμφάνιση (μελανιές και σημάδια) και την συμπεριφορά της (άγχος, αποφυγή οπτικής επαφής)</a:t>
            </a:r>
          </a:p>
          <a:p>
            <a:r>
              <a:rPr lang="el-GR" dirty="0"/>
              <a:t>Εξασφαλίζουμε ότι η γυναίκα είναι μόνη στο δωμάτιο, ώστε να μπορέσουμε να την ρωτήσουμε αν έχει υποστεί ενδοοικογενειακή βία</a:t>
            </a:r>
          </a:p>
          <a:p>
            <a:r>
              <a:rPr lang="el-GR" dirty="0"/>
              <a:t>Δημιουργούμε σχέση εμπιστοσύνης με την έγκυο και εξηγούμε πως ό,τι ειπωθεί δεν θα διαρρεύσει σε τρίτους</a:t>
            </a:r>
          </a:p>
          <a:p>
            <a:r>
              <a:rPr lang="el-GR" dirty="0"/>
              <a:t>Χρησιμοποιούμε ανοιχτές ερωτήσεις και αφήνουμε την γυναίκα να μιλήσει χωρίς να την διακόψουμε: </a:t>
            </a:r>
          </a:p>
          <a:p>
            <a:pPr lvl="1">
              <a:buFont typeface="Wingdings" panose="05000000000000000000" pitchFamily="2" charset="2"/>
              <a:buChar char="Ø"/>
            </a:pPr>
            <a:r>
              <a:rPr lang="el-GR" sz="3200" dirty="0"/>
              <a:t>«Πως είναι τα πράγματα στο σπίτι;» </a:t>
            </a:r>
          </a:p>
          <a:p>
            <a:pPr lvl="1">
              <a:buFont typeface="Wingdings" panose="05000000000000000000" pitchFamily="2" charset="2"/>
              <a:buChar char="Ø"/>
            </a:pPr>
            <a:r>
              <a:rPr lang="el-GR" sz="3200" dirty="0"/>
              <a:t>«Υπάρχουν προβλήματα με τον σύζυγό σας;»</a:t>
            </a:r>
          </a:p>
          <a:p>
            <a:r>
              <a:rPr lang="el-GR" dirty="0"/>
              <a:t>Χρησιμοποιούμε πιο άμεσες ερωτήσεις:</a:t>
            </a:r>
          </a:p>
          <a:p>
            <a:pPr lvl="1" indent="-342900">
              <a:buFont typeface="Wingdings" panose="05000000000000000000" pitchFamily="2" charset="2"/>
              <a:buChar char="Ø"/>
            </a:pPr>
            <a:r>
              <a:rPr lang="el-GR" sz="3200" dirty="0"/>
              <a:t>«Έχει προσπαθήσει κάποιος να σε ελέγξει ή να σε ταπεινώσει;»</a:t>
            </a:r>
          </a:p>
          <a:p>
            <a:pPr lvl="1" indent="-342900">
              <a:buFont typeface="Wingdings" panose="05000000000000000000" pitchFamily="2" charset="2"/>
              <a:buChar char="Ø"/>
            </a:pPr>
            <a:r>
              <a:rPr lang="el-GR" sz="3200" dirty="0"/>
              <a:t>«Φοβάσαι κάποιον στο σπίτι;»</a:t>
            </a:r>
          </a:p>
          <a:p>
            <a:r>
              <a:rPr lang="el-GR" dirty="0"/>
              <a:t>Χρησιμοποιούμε το αρκτικόλεξο </a:t>
            </a:r>
            <a:r>
              <a:rPr lang="en-US" dirty="0"/>
              <a:t>HARK </a:t>
            </a:r>
          </a:p>
          <a:p>
            <a:pPr marL="857250" lvl="1" indent="-457200">
              <a:buFont typeface="Wingdings" panose="05000000000000000000" pitchFamily="2" charset="2"/>
              <a:buChar char="Ø"/>
            </a:pPr>
            <a:r>
              <a:rPr lang="en-US" sz="3200" dirty="0"/>
              <a:t>Humiliation-</a:t>
            </a:r>
            <a:r>
              <a:rPr lang="el-GR" sz="3200" dirty="0"/>
              <a:t>Ταπείνωση </a:t>
            </a:r>
            <a:endParaRPr lang="en-US" sz="3200" dirty="0"/>
          </a:p>
          <a:p>
            <a:pPr marL="857250" lvl="1" indent="-457200">
              <a:buFont typeface="Wingdings" panose="05000000000000000000" pitchFamily="2" charset="2"/>
              <a:buChar char="Ø"/>
            </a:pPr>
            <a:r>
              <a:rPr lang="en-US" sz="3200" dirty="0"/>
              <a:t>Afraid</a:t>
            </a:r>
            <a:r>
              <a:rPr lang="el-GR" sz="3200" dirty="0"/>
              <a:t>-Φόβος</a:t>
            </a:r>
            <a:endParaRPr lang="en-US" sz="3200" dirty="0"/>
          </a:p>
          <a:p>
            <a:pPr marL="857250" lvl="1" indent="-457200">
              <a:buFont typeface="Wingdings" panose="05000000000000000000" pitchFamily="2" charset="2"/>
              <a:buChar char="Ø"/>
            </a:pPr>
            <a:r>
              <a:rPr lang="en-US" sz="3200" dirty="0"/>
              <a:t>Rape</a:t>
            </a:r>
            <a:r>
              <a:rPr lang="el-GR" sz="3200" dirty="0"/>
              <a:t>-Βιασμός </a:t>
            </a:r>
            <a:endParaRPr lang="en-US" sz="3200" dirty="0"/>
          </a:p>
          <a:p>
            <a:pPr marL="857250" lvl="1" indent="-457200">
              <a:buFont typeface="Wingdings" panose="05000000000000000000" pitchFamily="2" charset="2"/>
              <a:buChar char="Ø"/>
            </a:pPr>
            <a:r>
              <a:rPr lang="en-US" sz="3200" dirty="0"/>
              <a:t>Kick</a:t>
            </a:r>
            <a:r>
              <a:rPr lang="el-GR" sz="3200" dirty="0"/>
              <a:t>-Κλωτσιά/Σωματική Βία</a:t>
            </a:r>
          </a:p>
          <a:p>
            <a:r>
              <a:rPr lang="el-GR" dirty="0"/>
              <a:t>Αξιολογούμε την επικινδυνότητα της κατάστασης </a:t>
            </a:r>
          </a:p>
          <a:p>
            <a:pPr marL="857250" lvl="1" indent="-457200">
              <a:buFont typeface="Wingdings" panose="05000000000000000000" pitchFamily="2" charset="2"/>
              <a:buChar char="Ø"/>
            </a:pPr>
            <a:r>
              <a:rPr lang="el-GR" sz="3200" dirty="0"/>
              <a:t>«Υπάρχουν παιδιά;»</a:t>
            </a:r>
          </a:p>
          <a:p>
            <a:pPr marL="857250" lvl="1" indent="-457200">
              <a:buFont typeface="Wingdings" panose="05000000000000000000" pitchFamily="2" charset="2"/>
              <a:buChar char="Ø"/>
            </a:pPr>
            <a:r>
              <a:rPr lang="el-GR" sz="3200" dirty="0"/>
              <a:t>«Έχει απειληθεί η ζωή σας;»</a:t>
            </a:r>
          </a:p>
          <a:p>
            <a:pPr marL="857250" lvl="1" indent="-457200">
              <a:buFont typeface="Wingdings" panose="05000000000000000000" pitchFamily="2" charset="2"/>
              <a:buChar char="Ø"/>
            </a:pPr>
            <a:r>
              <a:rPr lang="el-GR" sz="3200" dirty="0"/>
              <a:t>«Υπάρχουν όπλα στο σπίτι;»  </a:t>
            </a:r>
          </a:p>
          <a:p>
            <a:pPr marL="457200" indent="-457200"/>
            <a:r>
              <a:rPr lang="el-GR" dirty="0"/>
              <a:t>Ενημερώνουμε για τα δικαιώματα και για τις δομές προστασίας κακοποιημένων γυναικών</a:t>
            </a:r>
          </a:p>
          <a:p>
            <a:pPr marL="857250" lvl="1" indent="-457200">
              <a:buFont typeface="Wingdings" panose="05000000000000000000" pitchFamily="2" charset="2"/>
              <a:buChar char="Ø"/>
            </a:pPr>
            <a:r>
              <a:rPr lang="el-GR" sz="3200" dirty="0"/>
              <a:t>Η ενδοοικογενειακή βία (σωματική, σεξουαλική, λεκτική και οικονομική) είναι ποινικό αδίκημα και αντιμετωπίζεται σύμφωνα με τον νόμο 3500/2006</a:t>
            </a:r>
          </a:p>
          <a:p>
            <a:pPr marL="857250" lvl="1" indent="-457200">
              <a:buFont typeface="Wingdings" panose="05000000000000000000" pitchFamily="2" charset="2"/>
              <a:buChar char="Ø"/>
            </a:pPr>
            <a:r>
              <a:rPr lang="el-GR" sz="3200" dirty="0"/>
              <a:t>Υπάρχουν δομές που παρέχουν στέγη, προστασία και ψυχολογική και νομική υποστήριξη </a:t>
            </a:r>
          </a:p>
          <a:p>
            <a:pPr marL="857250" lvl="1" indent="-457200">
              <a:buFont typeface="Wingdings" panose="05000000000000000000" pitchFamily="2" charset="2"/>
              <a:buChar char="Ø"/>
            </a:pPr>
            <a:r>
              <a:rPr lang="el-GR" sz="3200" dirty="0"/>
              <a:t>Γραμμή </a:t>
            </a:r>
            <a:r>
              <a:rPr lang="en-US" sz="3200" dirty="0"/>
              <a:t>SOS 15900</a:t>
            </a:r>
          </a:p>
          <a:p>
            <a:r>
              <a:rPr lang="el-GR" dirty="0"/>
              <a:t>Αν υπάρχει σοβαρός λόγος συντάσσουμε αναφορά προς την Εισαγγελία ή το αστυνομικό τμήμα</a:t>
            </a:r>
          </a:p>
          <a:p>
            <a:endParaRPr lang="el-GR" dirty="0"/>
          </a:p>
          <a:p>
            <a:endParaRPr lang="el-GR" dirty="0"/>
          </a:p>
        </p:txBody>
      </p:sp>
    </p:spTree>
    <p:extLst>
      <p:ext uri="{BB962C8B-B14F-4D97-AF65-F5344CB8AC3E}">
        <p14:creationId xmlns:p14="http://schemas.microsoft.com/office/powerpoint/2010/main" val="20516123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500</Words>
  <Application>Microsoft Office PowerPoint</Application>
  <PresentationFormat>Προσαρμογή</PresentationFormat>
  <Paragraphs>30</Paragraphs>
  <Slides>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vt:i4>
      </vt:variant>
    </vt:vector>
  </HeadingPairs>
  <TitlesOfParts>
    <vt:vector size="7" baseType="lpstr">
      <vt:lpstr>Calibri</vt:lpstr>
      <vt:lpstr>Wingdings</vt:lpstr>
      <vt:lpstr>Arial</vt:lpstr>
      <vt:lpstr>Blacker Sans Display</vt:lpstr>
      <vt:lpstr>Office Theme</vt:lpstr>
      <vt:lpstr>Παρουσίαση του PowerPoint</vt:lpstr>
      <vt:lpstr>ΩΣ ΜΑΙΑ ΘΑ ΜΠΟΡΟΥΣΑ ΝΑ ΠΑΡΕΜΒΩ: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ΝΑΝΑ ΤΣΟΛΚΑ</dc:creator>
  <cp:lastModifiedBy>ΝΑΝΑ ΤΣΟΛΚΑ</cp:lastModifiedBy>
  <cp:revision>3</cp:revision>
  <dcterms:created xsi:type="dcterms:W3CDTF">2006-08-16T00:00:00Z</dcterms:created>
  <dcterms:modified xsi:type="dcterms:W3CDTF">2025-05-21T17:21:36Z</dcterms:modified>
  <dc:identifier>DAGn_Wf6an0</dc:identifier>
</cp:coreProperties>
</file>