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69571B-4B09-43BB-B6D7-BB6A014461B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1B1AF194-0AFF-4FC3-8AF4-363241BFEEFA}">
      <dgm:prSet phldrT="[Κείμενο]"/>
      <dgm:spPr/>
      <dgm:t>
        <a:bodyPr/>
        <a:lstStyle/>
        <a:p>
          <a:r>
            <a:rPr lang="el-GR" dirty="0"/>
            <a:t>Αντικειμενικοί παράγοντες</a:t>
          </a:r>
        </a:p>
      </dgm:t>
    </dgm:pt>
    <dgm:pt modelId="{3B8BC28C-973C-4298-9D45-622F04AE473C}" type="parTrans" cxnId="{D8FE8859-5F5A-4BD4-9A0F-DE703F5B6155}">
      <dgm:prSet/>
      <dgm:spPr/>
      <dgm:t>
        <a:bodyPr/>
        <a:lstStyle/>
        <a:p>
          <a:endParaRPr lang="el-GR"/>
        </a:p>
      </dgm:t>
    </dgm:pt>
    <dgm:pt modelId="{4AEEB277-7372-4D45-B9CF-39984EDBBFDD}" type="sibTrans" cxnId="{D8FE8859-5F5A-4BD4-9A0F-DE703F5B6155}">
      <dgm:prSet/>
      <dgm:spPr/>
      <dgm:t>
        <a:bodyPr/>
        <a:lstStyle/>
        <a:p>
          <a:endParaRPr lang="el-GR"/>
        </a:p>
      </dgm:t>
    </dgm:pt>
    <dgm:pt modelId="{43469E33-E74C-4ECF-B1CF-619241DCEC72}">
      <dgm:prSet phldrT="[Κείμενο]"/>
      <dgm:spPr/>
      <dgm:t>
        <a:bodyPr/>
        <a:lstStyle/>
        <a:p>
          <a:r>
            <a:rPr lang="el-GR" dirty="0"/>
            <a:t>μεταβλητές που δεν επιδέχονται παρέμβασης από ειδικούς. </a:t>
          </a:r>
        </a:p>
      </dgm:t>
    </dgm:pt>
    <dgm:pt modelId="{E291BB22-E304-4842-AEEE-99F6179F5AAF}" type="parTrans" cxnId="{C8922357-6BDD-4ADF-A931-C017522CE011}">
      <dgm:prSet/>
      <dgm:spPr/>
      <dgm:t>
        <a:bodyPr/>
        <a:lstStyle/>
        <a:p>
          <a:endParaRPr lang="el-GR"/>
        </a:p>
      </dgm:t>
    </dgm:pt>
    <dgm:pt modelId="{D6C7B4EC-B433-4613-9200-C28D791F9F36}" type="sibTrans" cxnId="{C8922357-6BDD-4ADF-A931-C017522CE011}">
      <dgm:prSet/>
      <dgm:spPr/>
      <dgm:t>
        <a:bodyPr/>
        <a:lstStyle/>
        <a:p>
          <a:endParaRPr lang="el-GR"/>
        </a:p>
      </dgm:t>
    </dgm:pt>
    <dgm:pt modelId="{BEA4FE23-A11E-41E9-ABC5-DB04B5F9F6E8}">
      <dgm:prSet phldrT="[Κείμενο]"/>
      <dgm:spPr/>
      <dgm:t>
        <a:bodyPr/>
        <a:lstStyle/>
        <a:p>
          <a:r>
            <a:rPr lang="el-GR" dirty="0"/>
            <a:t>π.χ. κοινωνικές  ή δημογραφικές  μεταβλητές, ιατρικές πτυχές γονιμότητας.</a:t>
          </a:r>
        </a:p>
      </dgm:t>
    </dgm:pt>
    <dgm:pt modelId="{D191E8B2-35DC-413C-B32F-00839AD38B60}" type="parTrans" cxnId="{F9340C90-A900-405D-A088-6E0ACE1EAA32}">
      <dgm:prSet/>
      <dgm:spPr/>
      <dgm:t>
        <a:bodyPr/>
        <a:lstStyle/>
        <a:p>
          <a:endParaRPr lang="el-GR"/>
        </a:p>
      </dgm:t>
    </dgm:pt>
    <dgm:pt modelId="{EF792A4D-3195-418D-BD60-B9D006FCAB83}" type="sibTrans" cxnId="{F9340C90-A900-405D-A088-6E0ACE1EAA32}">
      <dgm:prSet/>
      <dgm:spPr/>
      <dgm:t>
        <a:bodyPr/>
        <a:lstStyle/>
        <a:p>
          <a:endParaRPr lang="el-GR"/>
        </a:p>
      </dgm:t>
    </dgm:pt>
    <dgm:pt modelId="{8AD7B1E4-6F25-4F15-B684-2B3BE3AE7C95}">
      <dgm:prSet phldrT="[Κείμενο]"/>
      <dgm:spPr/>
      <dgm:t>
        <a:bodyPr/>
        <a:lstStyle/>
        <a:p>
          <a:r>
            <a:rPr lang="el-GR" dirty="0"/>
            <a:t>Υποκειμενικοί παράγοντες</a:t>
          </a:r>
        </a:p>
      </dgm:t>
    </dgm:pt>
    <dgm:pt modelId="{382D8A46-FE08-440C-8A46-654A68B2B1D8}" type="parTrans" cxnId="{3D334C18-012F-49BB-B106-F07A70E0D8DE}">
      <dgm:prSet/>
      <dgm:spPr/>
      <dgm:t>
        <a:bodyPr/>
        <a:lstStyle/>
        <a:p>
          <a:endParaRPr lang="el-GR"/>
        </a:p>
      </dgm:t>
    </dgm:pt>
    <dgm:pt modelId="{AEB23074-79F8-4B4E-AC57-D86844AF4ECC}" type="sibTrans" cxnId="{3D334C18-012F-49BB-B106-F07A70E0D8DE}">
      <dgm:prSet/>
      <dgm:spPr/>
      <dgm:t>
        <a:bodyPr/>
        <a:lstStyle/>
        <a:p>
          <a:endParaRPr lang="el-GR"/>
        </a:p>
      </dgm:t>
    </dgm:pt>
    <dgm:pt modelId="{28C6E367-BF3C-41AE-AE67-FB0B5A75F5B8}">
      <dgm:prSet phldrT="[Κείμενο]"/>
      <dgm:spPr/>
      <dgm:t>
        <a:bodyPr/>
        <a:lstStyle/>
        <a:p>
          <a:r>
            <a:rPr lang="el-GR" dirty="0"/>
            <a:t>επιδέχονται παρέμβασης κι αλλαγής από το εξειδικευμένο προσωπικό.</a:t>
          </a:r>
        </a:p>
      </dgm:t>
    </dgm:pt>
    <dgm:pt modelId="{B9FB29DD-0C85-4CFC-9296-4FC28288E4D2}" type="parTrans" cxnId="{D98D1F5F-16D7-4FD8-8255-349759820106}">
      <dgm:prSet/>
      <dgm:spPr/>
      <dgm:t>
        <a:bodyPr/>
        <a:lstStyle/>
        <a:p>
          <a:endParaRPr lang="el-GR"/>
        </a:p>
      </dgm:t>
    </dgm:pt>
    <dgm:pt modelId="{285ABB62-166C-4FB8-BF93-43BB312558C8}" type="sibTrans" cxnId="{D98D1F5F-16D7-4FD8-8255-349759820106}">
      <dgm:prSet/>
      <dgm:spPr/>
      <dgm:t>
        <a:bodyPr/>
        <a:lstStyle/>
        <a:p>
          <a:endParaRPr lang="el-GR"/>
        </a:p>
      </dgm:t>
    </dgm:pt>
    <dgm:pt modelId="{4E5446A5-3E0D-489B-8856-16FF6D281004}">
      <dgm:prSet phldrT="[Κείμενο]"/>
      <dgm:spPr/>
      <dgm:t>
        <a:bodyPr/>
        <a:lstStyle/>
        <a:p>
          <a:r>
            <a:rPr lang="el-GR" dirty="0">
              <a:solidFill>
                <a:schemeClr val="tx1"/>
              </a:solidFill>
            </a:rPr>
            <a:t>μηχανισμοί αντιμετώπισης, μεταβλητές συντρόφου.</a:t>
          </a:r>
          <a:endParaRPr lang="el-GR" dirty="0"/>
        </a:p>
      </dgm:t>
    </dgm:pt>
    <dgm:pt modelId="{F27A0F71-317A-4EAE-9C5A-5589C4D4FC92}" type="parTrans" cxnId="{E0238FAE-0568-42C5-A62E-47110DC96887}">
      <dgm:prSet/>
      <dgm:spPr/>
    </dgm:pt>
    <dgm:pt modelId="{F1619556-012C-495D-8772-73B555E6FFF1}" type="sibTrans" cxnId="{E0238FAE-0568-42C5-A62E-47110DC96887}">
      <dgm:prSet/>
      <dgm:spPr/>
    </dgm:pt>
    <dgm:pt modelId="{8B9D8337-225A-4C40-96F4-DF7D3B310307}" type="pres">
      <dgm:prSet presAssocID="{7369571B-4B09-43BB-B6D7-BB6A014461BC}" presName="Name0" presStyleCnt="0">
        <dgm:presLayoutVars>
          <dgm:dir/>
          <dgm:animLvl val="lvl"/>
          <dgm:resizeHandles/>
        </dgm:presLayoutVars>
      </dgm:prSet>
      <dgm:spPr/>
    </dgm:pt>
    <dgm:pt modelId="{D3A2B02B-28C5-4C7B-A2A1-24FC42204304}" type="pres">
      <dgm:prSet presAssocID="{1B1AF194-0AFF-4FC3-8AF4-363241BFEEFA}" presName="linNode" presStyleCnt="0"/>
      <dgm:spPr/>
    </dgm:pt>
    <dgm:pt modelId="{1131EDCA-2EB2-4B1F-A021-FA18D60A5A59}" type="pres">
      <dgm:prSet presAssocID="{1B1AF194-0AFF-4FC3-8AF4-363241BFEEFA}" presName="parentShp" presStyleLbl="node1" presStyleIdx="0" presStyleCnt="2">
        <dgm:presLayoutVars>
          <dgm:bulletEnabled val="1"/>
        </dgm:presLayoutVars>
      </dgm:prSet>
      <dgm:spPr/>
    </dgm:pt>
    <dgm:pt modelId="{F5D00F8E-58D3-4F88-8793-8B9F057596C9}" type="pres">
      <dgm:prSet presAssocID="{1B1AF194-0AFF-4FC3-8AF4-363241BFEEFA}" presName="childShp" presStyleLbl="bgAccFollowNode1" presStyleIdx="0" presStyleCnt="2">
        <dgm:presLayoutVars>
          <dgm:bulletEnabled val="1"/>
        </dgm:presLayoutVars>
      </dgm:prSet>
      <dgm:spPr/>
    </dgm:pt>
    <dgm:pt modelId="{73E2C600-1B97-45F4-A56A-AA7C3C3B54FF}" type="pres">
      <dgm:prSet presAssocID="{4AEEB277-7372-4D45-B9CF-39984EDBBFDD}" presName="spacing" presStyleCnt="0"/>
      <dgm:spPr/>
    </dgm:pt>
    <dgm:pt modelId="{20C16653-565A-446F-A08F-8F934A68152E}" type="pres">
      <dgm:prSet presAssocID="{8AD7B1E4-6F25-4F15-B684-2B3BE3AE7C95}" presName="linNode" presStyleCnt="0"/>
      <dgm:spPr/>
    </dgm:pt>
    <dgm:pt modelId="{F52B4421-D1F4-448B-ACD2-9C0C7AF9C316}" type="pres">
      <dgm:prSet presAssocID="{8AD7B1E4-6F25-4F15-B684-2B3BE3AE7C95}" presName="parentShp" presStyleLbl="node1" presStyleIdx="1" presStyleCnt="2">
        <dgm:presLayoutVars>
          <dgm:bulletEnabled val="1"/>
        </dgm:presLayoutVars>
      </dgm:prSet>
      <dgm:spPr/>
    </dgm:pt>
    <dgm:pt modelId="{2D65459D-E9CE-4E39-A285-6C0D1D488E2A}" type="pres">
      <dgm:prSet presAssocID="{8AD7B1E4-6F25-4F15-B684-2B3BE3AE7C95}" presName="childShp" presStyleLbl="bgAccFollowNode1" presStyleIdx="1" presStyleCnt="2">
        <dgm:presLayoutVars>
          <dgm:bulletEnabled val="1"/>
        </dgm:presLayoutVars>
      </dgm:prSet>
      <dgm:spPr/>
    </dgm:pt>
  </dgm:ptLst>
  <dgm:cxnLst>
    <dgm:cxn modelId="{3D334C18-012F-49BB-B106-F07A70E0D8DE}" srcId="{7369571B-4B09-43BB-B6D7-BB6A014461BC}" destId="{8AD7B1E4-6F25-4F15-B684-2B3BE3AE7C95}" srcOrd="1" destOrd="0" parTransId="{382D8A46-FE08-440C-8A46-654A68B2B1D8}" sibTransId="{AEB23074-79F8-4B4E-AC57-D86844AF4ECC}"/>
    <dgm:cxn modelId="{E3337A1F-271F-45FD-AECF-7F9B1F615673}" type="presOf" srcId="{BEA4FE23-A11E-41E9-ABC5-DB04B5F9F6E8}" destId="{F5D00F8E-58D3-4F88-8793-8B9F057596C9}" srcOrd="0" destOrd="1" presId="urn:microsoft.com/office/officeart/2005/8/layout/vList6"/>
    <dgm:cxn modelId="{70EA355D-7348-4CE3-B6AB-9E8AFFE71F8E}" type="presOf" srcId="{7369571B-4B09-43BB-B6D7-BB6A014461BC}" destId="{8B9D8337-225A-4C40-96F4-DF7D3B310307}" srcOrd="0" destOrd="0" presId="urn:microsoft.com/office/officeart/2005/8/layout/vList6"/>
    <dgm:cxn modelId="{D98D1F5F-16D7-4FD8-8255-349759820106}" srcId="{8AD7B1E4-6F25-4F15-B684-2B3BE3AE7C95}" destId="{28C6E367-BF3C-41AE-AE67-FB0B5A75F5B8}" srcOrd="0" destOrd="0" parTransId="{B9FB29DD-0C85-4CFC-9296-4FC28288E4D2}" sibTransId="{285ABB62-166C-4FB8-BF93-43BB312558C8}"/>
    <dgm:cxn modelId="{D2F93B44-EF5B-45EC-B809-27FFAB23A479}" type="presOf" srcId="{28C6E367-BF3C-41AE-AE67-FB0B5A75F5B8}" destId="{2D65459D-E9CE-4E39-A285-6C0D1D488E2A}" srcOrd="0" destOrd="0" presId="urn:microsoft.com/office/officeart/2005/8/layout/vList6"/>
    <dgm:cxn modelId="{07D9134E-2BF6-4928-8562-BD4663706FB4}" type="presOf" srcId="{1B1AF194-0AFF-4FC3-8AF4-363241BFEEFA}" destId="{1131EDCA-2EB2-4B1F-A021-FA18D60A5A59}" srcOrd="0" destOrd="0" presId="urn:microsoft.com/office/officeart/2005/8/layout/vList6"/>
    <dgm:cxn modelId="{C8922357-6BDD-4ADF-A931-C017522CE011}" srcId="{1B1AF194-0AFF-4FC3-8AF4-363241BFEEFA}" destId="{43469E33-E74C-4ECF-B1CF-619241DCEC72}" srcOrd="0" destOrd="0" parTransId="{E291BB22-E304-4842-AEEE-99F6179F5AAF}" sibTransId="{D6C7B4EC-B433-4613-9200-C28D791F9F36}"/>
    <dgm:cxn modelId="{D8FE8859-5F5A-4BD4-9A0F-DE703F5B6155}" srcId="{7369571B-4B09-43BB-B6D7-BB6A014461BC}" destId="{1B1AF194-0AFF-4FC3-8AF4-363241BFEEFA}" srcOrd="0" destOrd="0" parTransId="{3B8BC28C-973C-4298-9D45-622F04AE473C}" sibTransId="{4AEEB277-7372-4D45-B9CF-39984EDBBFDD}"/>
    <dgm:cxn modelId="{F9340C90-A900-405D-A088-6E0ACE1EAA32}" srcId="{1B1AF194-0AFF-4FC3-8AF4-363241BFEEFA}" destId="{BEA4FE23-A11E-41E9-ABC5-DB04B5F9F6E8}" srcOrd="1" destOrd="0" parTransId="{D191E8B2-35DC-413C-B32F-00839AD38B60}" sibTransId="{EF792A4D-3195-418D-BD60-B9D006FCAB83}"/>
    <dgm:cxn modelId="{E3B1BBA1-64D9-47B8-AEB8-18DB912FB815}" type="presOf" srcId="{8AD7B1E4-6F25-4F15-B684-2B3BE3AE7C95}" destId="{F52B4421-D1F4-448B-ACD2-9C0C7AF9C316}" srcOrd="0" destOrd="0" presId="urn:microsoft.com/office/officeart/2005/8/layout/vList6"/>
    <dgm:cxn modelId="{E0238FAE-0568-42C5-A62E-47110DC96887}" srcId="{8AD7B1E4-6F25-4F15-B684-2B3BE3AE7C95}" destId="{4E5446A5-3E0D-489B-8856-16FF6D281004}" srcOrd="1" destOrd="0" parTransId="{F27A0F71-317A-4EAE-9C5A-5589C4D4FC92}" sibTransId="{F1619556-012C-495D-8772-73B555E6FFF1}"/>
    <dgm:cxn modelId="{D6304BC9-E0E2-42A0-B240-C9A5E1287357}" type="presOf" srcId="{4E5446A5-3E0D-489B-8856-16FF6D281004}" destId="{2D65459D-E9CE-4E39-A285-6C0D1D488E2A}" srcOrd="0" destOrd="1" presId="urn:microsoft.com/office/officeart/2005/8/layout/vList6"/>
    <dgm:cxn modelId="{069B9FDA-7894-4510-96AC-3B3475841B42}" type="presOf" srcId="{43469E33-E74C-4ECF-B1CF-619241DCEC72}" destId="{F5D00F8E-58D3-4F88-8793-8B9F057596C9}" srcOrd="0" destOrd="0" presId="urn:microsoft.com/office/officeart/2005/8/layout/vList6"/>
    <dgm:cxn modelId="{923B286C-C940-487B-A83D-6EA3A8A42CA3}" type="presParOf" srcId="{8B9D8337-225A-4C40-96F4-DF7D3B310307}" destId="{D3A2B02B-28C5-4C7B-A2A1-24FC42204304}" srcOrd="0" destOrd="0" presId="urn:microsoft.com/office/officeart/2005/8/layout/vList6"/>
    <dgm:cxn modelId="{E169E01B-5077-49AF-B18B-8B04C417F4F7}" type="presParOf" srcId="{D3A2B02B-28C5-4C7B-A2A1-24FC42204304}" destId="{1131EDCA-2EB2-4B1F-A021-FA18D60A5A59}" srcOrd="0" destOrd="0" presId="urn:microsoft.com/office/officeart/2005/8/layout/vList6"/>
    <dgm:cxn modelId="{7EAEE991-F667-45CF-8A05-8124078566AB}" type="presParOf" srcId="{D3A2B02B-28C5-4C7B-A2A1-24FC42204304}" destId="{F5D00F8E-58D3-4F88-8793-8B9F057596C9}" srcOrd="1" destOrd="0" presId="urn:microsoft.com/office/officeart/2005/8/layout/vList6"/>
    <dgm:cxn modelId="{F01AE0D1-2722-4960-9720-BB48C1D973E5}" type="presParOf" srcId="{8B9D8337-225A-4C40-96F4-DF7D3B310307}" destId="{73E2C600-1B97-45F4-A56A-AA7C3C3B54FF}" srcOrd="1" destOrd="0" presId="urn:microsoft.com/office/officeart/2005/8/layout/vList6"/>
    <dgm:cxn modelId="{F9CEE280-9CDB-4B5F-8607-64B7C2BCFEC7}" type="presParOf" srcId="{8B9D8337-225A-4C40-96F4-DF7D3B310307}" destId="{20C16653-565A-446F-A08F-8F934A68152E}" srcOrd="2" destOrd="0" presId="urn:microsoft.com/office/officeart/2005/8/layout/vList6"/>
    <dgm:cxn modelId="{E7F85EFF-F776-4768-B539-1D2DCDDBCF26}" type="presParOf" srcId="{20C16653-565A-446F-A08F-8F934A68152E}" destId="{F52B4421-D1F4-448B-ACD2-9C0C7AF9C316}" srcOrd="0" destOrd="0" presId="urn:microsoft.com/office/officeart/2005/8/layout/vList6"/>
    <dgm:cxn modelId="{1FEB9E3D-67B8-455D-B1C2-55D57059B3FE}" type="presParOf" srcId="{20C16653-565A-446F-A08F-8F934A68152E}" destId="{2D65459D-E9CE-4E39-A285-6C0D1D488E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9571B-4B09-43BB-B6D7-BB6A014461B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1B1AF194-0AFF-4FC3-8AF4-363241BFEEFA}">
      <dgm:prSet phldrT="[Κείμενο]"/>
      <dgm:spPr/>
      <dgm:t>
        <a:bodyPr/>
        <a:lstStyle/>
        <a:p>
          <a:r>
            <a:rPr lang="el-GR" dirty="0"/>
            <a:t>Παράγοντες επικινδυνότητας</a:t>
          </a:r>
        </a:p>
      </dgm:t>
    </dgm:pt>
    <dgm:pt modelId="{3B8BC28C-973C-4298-9D45-622F04AE473C}" type="parTrans" cxnId="{D8FE8859-5F5A-4BD4-9A0F-DE703F5B6155}">
      <dgm:prSet/>
      <dgm:spPr/>
      <dgm:t>
        <a:bodyPr/>
        <a:lstStyle/>
        <a:p>
          <a:endParaRPr lang="el-GR"/>
        </a:p>
      </dgm:t>
    </dgm:pt>
    <dgm:pt modelId="{4AEEB277-7372-4D45-B9CF-39984EDBBFDD}" type="sibTrans" cxnId="{D8FE8859-5F5A-4BD4-9A0F-DE703F5B6155}">
      <dgm:prSet/>
      <dgm:spPr/>
      <dgm:t>
        <a:bodyPr/>
        <a:lstStyle/>
        <a:p>
          <a:endParaRPr lang="el-GR"/>
        </a:p>
      </dgm:t>
    </dgm:pt>
    <dgm:pt modelId="{43469E33-E74C-4ECF-B1CF-619241DCEC72}">
      <dgm:prSet phldrT="[Κείμενο]"/>
      <dgm:spPr/>
      <dgm:t>
        <a:bodyPr/>
        <a:lstStyle/>
        <a:p>
          <a:endParaRPr lang="el-GR" dirty="0"/>
        </a:p>
      </dgm:t>
    </dgm:pt>
    <dgm:pt modelId="{E291BB22-E304-4842-AEEE-99F6179F5AAF}" type="parTrans" cxnId="{C8922357-6BDD-4ADF-A931-C017522CE011}">
      <dgm:prSet/>
      <dgm:spPr/>
      <dgm:t>
        <a:bodyPr/>
        <a:lstStyle/>
        <a:p>
          <a:endParaRPr lang="el-GR"/>
        </a:p>
      </dgm:t>
    </dgm:pt>
    <dgm:pt modelId="{D6C7B4EC-B433-4613-9200-C28D791F9F36}" type="sibTrans" cxnId="{C8922357-6BDD-4ADF-A931-C017522CE011}">
      <dgm:prSet/>
      <dgm:spPr/>
      <dgm:t>
        <a:bodyPr/>
        <a:lstStyle/>
        <a:p>
          <a:endParaRPr lang="el-GR"/>
        </a:p>
      </dgm:t>
    </dgm:pt>
    <dgm:pt modelId="{8AD7B1E4-6F25-4F15-B684-2B3BE3AE7C95}">
      <dgm:prSet phldrT="[Κείμενο]"/>
      <dgm:spPr/>
      <dgm:t>
        <a:bodyPr/>
        <a:lstStyle/>
        <a:p>
          <a:r>
            <a:rPr lang="el-GR" dirty="0"/>
            <a:t>Προστατευτικοί παράγοντες</a:t>
          </a:r>
        </a:p>
      </dgm:t>
    </dgm:pt>
    <dgm:pt modelId="{382D8A46-FE08-440C-8A46-654A68B2B1D8}" type="parTrans" cxnId="{3D334C18-012F-49BB-B106-F07A70E0D8DE}">
      <dgm:prSet/>
      <dgm:spPr/>
      <dgm:t>
        <a:bodyPr/>
        <a:lstStyle/>
        <a:p>
          <a:endParaRPr lang="el-GR"/>
        </a:p>
      </dgm:t>
    </dgm:pt>
    <dgm:pt modelId="{AEB23074-79F8-4B4E-AC57-D86844AF4ECC}" type="sibTrans" cxnId="{3D334C18-012F-49BB-B106-F07A70E0D8DE}">
      <dgm:prSet/>
      <dgm:spPr/>
      <dgm:t>
        <a:bodyPr/>
        <a:lstStyle/>
        <a:p>
          <a:endParaRPr lang="el-GR"/>
        </a:p>
      </dgm:t>
    </dgm:pt>
    <dgm:pt modelId="{28C6E367-BF3C-41AE-AE67-FB0B5A75F5B8}">
      <dgm:prSet phldrT="[Κείμενο]"/>
      <dgm:spPr/>
      <dgm:t>
        <a:bodyPr/>
        <a:lstStyle/>
        <a:p>
          <a:endParaRPr lang="el-GR" dirty="0"/>
        </a:p>
      </dgm:t>
    </dgm:pt>
    <dgm:pt modelId="{B9FB29DD-0C85-4CFC-9296-4FC28288E4D2}" type="parTrans" cxnId="{D98D1F5F-16D7-4FD8-8255-349759820106}">
      <dgm:prSet/>
      <dgm:spPr/>
      <dgm:t>
        <a:bodyPr/>
        <a:lstStyle/>
        <a:p>
          <a:endParaRPr lang="el-GR"/>
        </a:p>
      </dgm:t>
    </dgm:pt>
    <dgm:pt modelId="{285ABB62-166C-4FB8-BF93-43BB312558C8}" type="sibTrans" cxnId="{D98D1F5F-16D7-4FD8-8255-349759820106}">
      <dgm:prSet/>
      <dgm:spPr/>
      <dgm:t>
        <a:bodyPr/>
        <a:lstStyle/>
        <a:p>
          <a:endParaRPr lang="el-GR"/>
        </a:p>
      </dgm:t>
    </dgm:pt>
    <dgm:pt modelId="{EF75F922-32FB-408F-BFC9-8D2C2B3F6421}">
      <dgm:prSet/>
      <dgm:spPr/>
      <dgm:t>
        <a:bodyPr/>
        <a:lstStyle/>
        <a:p>
          <a:r>
            <a:rPr lang="el-GR" dirty="0"/>
            <a:t>συμβάλλουν στην ανάπτυξη  μη ικανοποίησης από την συντροφική σχέση.</a:t>
          </a:r>
        </a:p>
      </dgm:t>
    </dgm:pt>
    <dgm:pt modelId="{702139E3-60BE-46E1-887C-E70EF0EE615B}" type="parTrans" cxnId="{276F2FA6-8D76-4B0B-B81B-FB799F200851}">
      <dgm:prSet/>
      <dgm:spPr/>
      <dgm:t>
        <a:bodyPr/>
        <a:lstStyle/>
        <a:p>
          <a:endParaRPr lang="el-GR"/>
        </a:p>
      </dgm:t>
    </dgm:pt>
    <dgm:pt modelId="{56001DE2-649E-450C-97F9-61430B2660E5}" type="sibTrans" cxnId="{276F2FA6-8D76-4B0B-B81B-FB799F200851}">
      <dgm:prSet/>
      <dgm:spPr/>
      <dgm:t>
        <a:bodyPr/>
        <a:lstStyle/>
        <a:p>
          <a:endParaRPr lang="el-GR"/>
        </a:p>
      </dgm:t>
    </dgm:pt>
    <dgm:pt modelId="{8A24BDD2-3408-4D55-B555-F64DA4DB89E6}">
      <dgm:prSet/>
      <dgm:spPr/>
      <dgm:t>
        <a:bodyPr/>
        <a:lstStyle/>
        <a:p>
          <a:r>
            <a:rPr lang="el-GR" dirty="0"/>
            <a:t>λειτουργούν ως ασπίδα προστασίας από την έκπτωση της ικανοποίησης για την συντροφική σχέση.</a:t>
          </a:r>
        </a:p>
      </dgm:t>
    </dgm:pt>
    <dgm:pt modelId="{FE3855A8-B9C3-4BF7-A833-2419451E6ADF}" type="parTrans" cxnId="{B508E07E-AB2A-417E-8727-7617B6AD46E8}">
      <dgm:prSet/>
      <dgm:spPr/>
      <dgm:t>
        <a:bodyPr/>
        <a:lstStyle/>
        <a:p>
          <a:endParaRPr lang="el-GR"/>
        </a:p>
      </dgm:t>
    </dgm:pt>
    <dgm:pt modelId="{F82A169D-24B9-4321-8B32-A42AD6404B3F}" type="sibTrans" cxnId="{B508E07E-AB2A-417E-8727-7617B6AD46E8}">
      <dgm:prSet/>
      <dgm:spPr/>
      <dgm:t>
        <a:bodyPr/>
        <a:lstStyle/>
        <a:p>
          <a:endParaRPr lang="el-GR"/>
        </a:p>
      </dgm:t>
    </dgm:pt>
    <dgm:pt modelId="{8B9D8337-225A-4C40-96F4-DF7D3B310307}" type="pres">
      <dgm:prSet presAssocID="{7369571B-4B09-43BB-B6D7-BB6A014461BC}" presName="Name0" presStyleCnt="0">
        <dgm:presLayoutVars>
          <dgm:dir/>
          <dgm:animLvl val="lvl"/>
          <dgm:resizeHandles/>
        </dgm:presLayoutVars>
      </dgm:prSet>
      <dgm:spPr/>
    </dgm:pt>
    <dgm:pt modelId="{D3A2B02B-28C5-4C7B-A2A1-24FC42204304}" type="pres">
      <dgm:prSet presAssocID="{1B1AF194-0AFF-4FC3-8AF4-363241BFEEFA}" presName="linNode" presStyleCnt="0"/>
      <dgm:spPr/>
    </dgm:pt>
    <dgm:pt modelId="{1131EDCA-2EB2-4B1F-A021-FA18D60A5A59}" type="pres">
      <dgm:prSet presAssocID="{1B1AF194-0AFF-4FC3-8AF4-363241BFEEFA}" presName="parentShp" presStyleLbl="node1" presStyleIdx="0" presStyleCnt="2">
        <dgm:presLayoutVars>
          <dgm:bulletEnabled val="1"/>
        </dgm:presLayoutVars>
      </dgm:prSet>
      <dgm:spPr/>
    </dgm:pt>
    <dgm:pt modelId="{F5D00F8E-58D3-4F88-8793-8B9F057596C9}" type="pres">
      <dgm:prSet presAssocID="{1B1AF194-0AFF-4FC3-8AF4-363241BFEEFA}" presName="childShp" presStyleLbl="bgAccFollowNode1" presStyleIdx="0" presStyleCnt="2">
        <dgm:presLayoutVars>
          <dgm:bulletEnabled val="1"/>
        </dgm:presLayoutVars>
      </dgm:prSet>
      <dgm:spPr/>
    </dgm:pt>
    <dgm:pt modelId="{73E2C600-1B97-45F4-A56A-AA7C3C3B54FF}" type="pres">
      <dgm:prSet presAssocID="{4AEEB277-7372-4D45-B9CF-39984EDBBFDD}" presName="spacing" presStyleCnt="0"/>
      <dgm:spPr/>
    </dgm:pt>
    <dgm:pt modelId="{20C16653-565A-446F-A08F-8F934A68152E}" type="pres">
      <dgm:prSet presAssocID="{8AD7B1E4-6F25-4F15-B684-2B3BE3AE7C95}" presName="linNode" presStyleCnt="0"/>
      <dgm:spPr/>
    </dgm:pt>
    <dgm:pt modelId="{F52B4421-D1F4-448B-ACD2-9C0C7AF9C316}" type="pres">
      <dgm:prSet presAssocID="{8AD7B1E4-6F25-4F15-B684-2B3BE3AE7C95}" presName="parentShp" presStyleLbl="node1" presStyleIdx="1" presStyleCnt="2">
        <dgm:presLayoutVars>
          <dgm:bulletEnabled val="1"/>
        </dgm:presLayoutVars>
      </dgm:prSet>
      <dgm:spPr/>
    </dgm:pt>
    <dgm:pt modelId="{2D65459D-E9CE-4E39-A285-6C0D1D488E2A}" type="pres">
      <dgm:prSet presAssocID="{8AD7B1E4-6F25-4F15-B684-2B3BE3AE7C95}" presName="childShp" presStyleLbl="bgAccFollowNode1" presStyleIdx="1" presStyleCnt="2">
        <dgm:presLayoutVars>
          <dgm:bulletEnabled val="1"/>
        </dgm:presLayoutVars>
      </dgm:prSet>
      <dgm:spPr/>
    </dgm:pt>
  </dgm:ptLst>
  <dgm:cxnLst>
    <dgm:cxn modelId="{3D334C18-012F-49BB-B106-F07A70E0D8DE}" srcId="{7369571B-4B09-43BB-B6D7-BB6A014461BC}" destId="{8AD7B1E4-6F25-4F15-B684-2B3BE3AE7C95}" srcOrd="1" destOrd="0" parTransId="{382D8A46-FE08-440C-8A46-654A68B2B1D8}" sibTransId="{AEB23074-79F8-4B4E-AC57-D86844AF4ECC}"/>
    <dgm:cxn modelId="{A670151A-02C9-4589-9B23-5663738AE25F}" type="presOf" srcId="{43469E33-E74C-4ECF-B1CF-619241DCEC72}" destId="{F5D00F8E-58D3-4F88-8793-8B9F057596C9}" srcOrd="0" destOrd="0" presId="urn:microsoft.com/office/officeart/2005/8/layout/vList6"/>
    <dgm:cxn modelId="{CB32E720-5D85-4289-B54E-0F415DF21533}" type="presOf" srcId="{8A24BDD2-3408-4D55-B555-F64DA4DB89E6}" destId="{2D65459D-E9CE-4E39-A285-6C0D1D488E2A}" srcOrd="0" destOrd="1" presId="urn:microsoft.com/office/officeart/2005/8/layout/vList6"/>
    <dgm:cxn modelId="{D98D1F5F-16D7-4FD8-8255-349759820106}" srcId="{8AD7B1E4-6F25-4F15-B684-2B3BE3AE7C95}" destId="{28C6E367-BF3C-41AE-AE67-FB0B5A75F5B8}" srcOrd="0" destOrd="0" parTransId="{B9FB29DD-0C85-4CFC-9296-4FC28288E4D2}" sibTransId="{285ABB62-166C-4FB8-BF93-43BB312558C8}"/>
    <dgm:cxn modelId="{D5DED564-CE7B-4000-B89C-38BD8D38AD90}" type="presOf" srcId="{1B1AF194-0AFF-4FC3-8AF4-363241BFEEFA}" destId="{1131EDCA-2EB2-4B1F-A021-FA18D60A5A59}" srcOrd="0" destOrd="0" presId="urn:microsoft.com/office/officeart/2005/8/layout/vList6"/>
    <dgm:cxn modelId="{C8922357-6BDD-4ADF-A931-C017522CE011}" srcId="{1B1AF194-0AFF-4FC3-8AF4-363241BFEEFA}" destId="{43469E33-E74C-4ECF-B1CF-619241DCEC72}" srcOrd="0" destOrd="0" parTransId="{E291BB22-E304-4842-AEEE-99F6179F5AAF}" sibTransId="{D6C7B4EC-B433-4613-9200-C28D791F9F36}"/>
    <dgm:cxn modelId="{D8FE8859-5F5A-4BD4-9A0F-DE703F5B6155}" srcId="{7369571B-4B09-43BB-B6D7-BB6A014461BC}" destId="{1B1AF194-0AFF-4FC3-8AF4-363241BFEEFA}" srcOrd="0" destOrd="0" parTransId="{3B8BC28C-973C-4298-9D45-622F04AE473C}" sibTransId="{4AEEB277-7372-4D45-B9CF-39984EDBBFDD}"/>
    <dgm:cxn modelId="{B508E07E-AB2A-417E-8727-7617B6AD46E8}" srcId="{8AD7B1E4-6F25-4F15-B684-2B3BE3AE7C95}" destId="{8A24BDD2-3408-4D55-B555-F64DA4DB89E6}" srcOrd="1" destOrd="0" parTransId="{FE3855A8-B9C3-4BF7-A833-2419451E6ADF}" sibTransId="{F82A169D-24B9-4321-8B32-A42AD6404B3F}"/>
    <dgm:cxn modelId="{908D1A88-4410-43A1-A800-F86B12362108}" type="presOf" srcId="{EF75F922-32FB-408F-BFC9-8D2C2B3F6421}" destId="{F5D00F8E-58D3-4F88-8793-8B9F057596C9}" srcOrd="0" destOrd="1" presId="urn:microsoft.com/office/officeart/2005/8/layout/vList6"/>
    <dgm:cxn modelId="{DE477290-D8EC-4A25-8087-D3252E78A53B}" type="presOf" srcId="{7369571B-4B09-43BB-B6D7-BB6A014461BC}" destId="{8B9D8337-225A-4C40-96F4-DF7D3B310307}" srcOrd="0" destOrd="0" presId="urn:microsoft.com/office/officeart/2005/8/layout/vList6"/>
    <dgm:cxn modelId="{E5A32599-984E-44DC-8C9E-880C8F998907}" type="presOf" srcId="{28C6E367-BF3C-41AE-AE67-FB0B5A75F5B8}" destId="{2D65459D-E9CE-4E39-A285-6C0D1D488E2A}" srcOrd="0" destOrd="0" presId="urn:microsoft.com/office/officeart/2005/8/layout/vList6"/>
    <dgm:cxn modelId="{276F2FA6-8D76-4B0B-B81B-FB799F200851}" srcId="{1B1AF194-0AFF-4FC3-8AF4-363241BFEEFA}" destId="{EF75F922-32FB-408F-BFC9-8D2C2B3F6421}" srcOrd="1" destOrd="0" parTransId="{702139E3-60BE-46E1-887C-E70EF0EE615B}" sibTransId="{56001DE2-649E-450C-97F9-61430B2660E5}"/>
    <dgm:cxn modelId="{FA2F1EB6-91D1-4A50-BDDB-28F559CE2505}" type="presOf" srcId="{8AD7B1E4-6F25-4F15-B684-2B3BE3AE7C95}" destId="{F52B4421-D1F4-448B-ACD2-9C0C7AF9C316}" srcOrd="0" destOrd="0" presId="urn:microsoft.com/office/officeart/2005/8/layout/vList6"/>
    <dgm:cxn modelId="{C5A06F41-A2DC-42F5-8D35-88224942E7D9}" type="presParOf" srcId="{8B9D8337-225A-4C40-96F4-DF7D3B310307}" destId="{D3A2B02B-28C5-4C7B-A2A1-24FC42204304}" srcOrd="0" destOrd="0" presId="urn:microsoft.com/office/officeart/2005/8/layout/vList6"/>
    <dgm:cxn modelId="{5E599619-BA4D-4A68-A4E3-830DAF4E4BEF}" type="presParOf" srcId="{D3A2B02B-28C5-4C7B-A2A1-24FC42204304}" destId="{1131EDCA-2EB2-4B1F-A021-FA18D60A5A59}" srcOrd="0" destOrd="0" presId="urn:microsoft.com/office/officeart/2005/8/layout/vList6"/>
    <dgm:cxn modelId="{362F165E-63F8-4428-90F4-F655788D6616}" type="presParOf" srcId="{D3A2B02B-28C5-4C7B-A2A1-24FC42204304}" destId="{F5D00F8E-58D3-4F88-8793-8B9F057596C9}" srcOrd="1" destOrd="0" presId="urn:microsoft.com/office/officeart/2005/8/layout/vList6"/>
    <dgm:cxn modelId="{97763375-3F99-4D37-A460-FA8B342B4DB5}" type="presParOf" srcId="{8B9D8337-225A-4C40-96F4-DF7D3B310307}" destId="{73E2C600-1B97-45F4-A56A-AA7C3C3B54FF}" srcOrd="1" destOrd="0" presId="urn:microsoft.com/office/officeart/2005/8/layout/vList6"/>
    <dgm:cxn modelId="{3B324F5E-77DC-4313-A9FB-DB6EF635A08A}" type="presParOf" srcId="{8B9D8337-225A-4C40-96F4-DF7D3B310307}" destId="{20C16653-565A-446F-A08F-8F934A68152E}" srcOrd="2" destOrd="0" presId="urn:microsoft.com/office/officeart/2005/8/layout/vList6"/>
    <dgm:cxn modelId="{9943FD32-B092-44D1-BCE0-72491C7A6415}" type="presParOf" srcId="{20C16653-565A-446F-A08F-8F934A68152E}" destId="{F52B4421-D1F4-448B-ACD2-9C0C7AF9C316}" srcOrd="0" destOrd="0" presId="urn:microsoft.com/office/officeart/2005/8/layout/vList6"/>
    <dgm:cxn modelId="{BA7AEAAB-2F8E-4748-BDC1-1D3302CE31E7}" type="presParOf" srcId="{20C16653-565A-446F-A08F-8F934A68152E}" destId="{2D65459D-E9CE-4E39-A285-6C0D1D488E2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00F8E-58D3-4F88-8793-8B9F057596C9}">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l-GR" sz="2200" kern="1200" dirty="0"/>
            <a:t>μεταβλητές που δεν επιδέχονται παρέμβασης από ειδικούς. </a:t>
          </a:r>
        </a:p>
        <a:p>
          <a:pPr marL="228600" lvl="1" indent="-228600" algn="l" defTabSz="977900">
            <a:lnSpc>
              <a:spcPct val="90000"/>
            </a:lnSpc>
            <a:spcBef>
              <a:spcPct val="0"/>
            </a:spcBef>
            <a:spcAft>
              <a:spcPct val="15000"/>
            </a:spcAft>
            <a:buChar char="•"/>
          </a:pPr>
          <a:r>
            <a:rPr lang="el-GR" sz="2200" kern="1200" dirty="0"/>
            <a:t>π.χ. κοινωνικές  ή δημογραφικές  μεταβλητές, ιατρικές πτυχές γονιμότητας.</a:t>
          </a:r>
        </a:p>
      </dsp:txBody>
      <dsp:txXfrm>
        <a:off x="3291839" y="269889"/>
        <a:ext cx="4129750" cy="1616020"/>
      </dsp:txXfrm>
    </dsp:sp>
    <dsp:sp modelId="{1131EDCA-2EB2-4B1F-A021-FA18D60A5A59}">
      <dsp:nvSpPr>
        <dsp:cNvPr id="0" name=""/>
        <dsp:cNvSpPr/>
      </dsp:nvSpPr>
      <dsp:spPr>
        <a:xfrm>
          <a:off x="0" y="552"/>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l-GR" sz="3600" kern="1200" dirty="0"/>
            <a:t>Αντικειμενικοί παράγοντες</a:t>
          </a:r>
        </a:p>
      </dsp:txBody>
      <dsp:txXfrm>
        <a:off x="105183" y="105735"/>
        <a:ext cx="3081474" cy="1944328"/>
      </dsp:txXfrm>
    </dsp:sp>
    <dsp:sp modelId="{2D65459D-E9CE-4E39-A285-6C0D1D488E2A}">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l-GR" sz="2200" kern="1200" dirty="0"/>
            <a:t>επιδέχονται παρέμβασης κι αλλαγής από το εξειδικευμένο προσωπικό.</a:t>
          </a:r>
        </a:p>
        <a:p>
          <a:pPr marL="228600" lvl="1" indent="-228600" algn="l" defTabSz="977900">
            <a:lnSpc>
              <a:spcPct val="90000"/>
            </a:lnSpc>
            <a:spcBef>
              <a:spcPct val="0"/>
            </a:spcBef>
            <a:spcAft>
              <a:spcPct val="15000"/>
            </a:spcAft>
            <a:buChar char="•"/>
          </a:pPr>
          <a:r>
            <a:rPr lang="el-GR" sz="2200" kern="1200" dirty="0">
              <a:solidFill>
                <a:schemeClr val="tx1"/>
              </a:solidFill>
            </a:rPr>
            <a:t>μηχανισμοί αντιμετώπισης, μεταβλητές συντρόφου.</a:t>
          </a:r>
          <a:endParaRPr lang="el-GR" sz="2200" kern="1200" dirty="0"/>
        </a:p>
      </dsp:txBody>
      <dsp:txXfrm>
        <a:off x="3291839" y="2640053"/>
        <a:ext cx="4129750" cy="1616020"/>
      </dsp:txXfrm>
    </dsp:sp>
    <dsp:sp modelId="{F52B4421-D1F4-448B-ACD2-9C0C7AF9C316}">
      <dsp:nvSpPr>
        <dsp:cNvPr id="0" name=""/>
        <dsp:cNvSpPr/>
      </dsp:nvSpPr>
      <dsp:spPr>
        <a:xfrm>
          <a:off x="0" y="2370716"/>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l-GR" sz="3600" kern="1200" dirty="0"/>
            <a:t>Υποκειμενικοί παράγοντες</a:t>
          </a:r>
        </a:p>
      </dsp:txBody>
      <dsp:txXfrm>
        <a:off x="105183" y="2475899"/>
        <a:ext cx="3081474" cy="19443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00F8E-58D3-4F88-8793-8B9F057596C9}">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endParaRPr lang="el-GR" sz="2200" kern="1200" dirty="0"/>
        </a:p>
        <a:p>
          <a:pPr marL="228600" lvl="1" indent="-228600" algn="l" defTabSz="977900">
            <a:lnSpc>
              <a:spcPct val="90000"/>
            </a:lnSpc>
            <a:spcBef>
              <a:spcPct val="0"/>
            </a:spcBef>
            <a:spcAft>
              <a:spcPct val="15000"/>
            </a:spcAft>
            <a:buChar char="•"/>
          </a:pPr>
          <a:r>
            <a:rPr lang="el-GR" sz="2200" kern="1200" dirty="0"/>
            <a:t>συμβάλλουν στην ανάπτυξη  μη ικανοποίησης από την συντροφική σχέση.</a:t>
          </a:r>
        </a:p>
      </dsp:txBody>
      <dsp:txXfrm>
        <a:off x="3291839" y="269889"/>
        <a:ext cx="4129750" cy="1616020"/>
      </dsp:txXfrm>
    </dsp:sp>
    <dsp:sp modelId="{1131EDCA-2EB2-4B1F-A021-FA18D60A5A59}">
      <dsp:nvSpPr>
        <dsp:cNvPr id="0" name=""/>
        <dsp:cNvSpPr/>
      </dsp:nvSpPr>
      <dsp:spPr>
        <a:xfrm>
          <a:off x="0" y="552"/>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l-GR" sz="3100" kern="1200" dirty="0"/>
            <a:t>Παράγοντες επικινδυνότητας</a:t>
          </a:r>
        </a:p>
      </dsp:txBody>
      <dsp:txXfrm>
        <a:off x="105183" y="105735"/>
        <a:ext cx="3081474" cy="1944328"/>
      </dsp:txXfrm>
    </dsp:sp>
    <dsp:sp modelId="{2D65459D-E9CE-4E39-A285-6C0D1D488E2A}">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endParaRPr lang="el-GR" sz="2200" kern="1200" dirty="0"/>
        </a:p>
        <a:p>
          <a:pPr marL="228600" lvl="1" indent="-228600" algn="l" defTabSz="977900">
            <a:lnSpc>
              <a:spcPct val="90000"/>
            </a:lnSpc>
            <a:spcBef>
              <a:spcPct val="0"/>
            </a:spcBef>
            <a:spcAft>
              <a:spcPct val="15000"/>
            </a:spcAft>
            <a:buChar char="•"/>
          </a:pPr>
          <a:r>
            <a:rPr lang="el-GR" sz="2200" kern="1200" dirty="0"/>
            <a:t>λειτουργούν ως ασπίδα προστασίας από την έκπτωση της ικανοποίησης για την συντροφική σχέση.</a:t>
          </a:r>
        </a:p>
      </dsp:txBody>
      <dsp:txXfrm>
        <a:off x="3291839" y="2640053"/>
        <a:ext cx="4129750" cy="1616020"/>
      </dsp:txXfrm>
    </dsp:sp>
    <dsp:sp modelId="{F52B4421-D1F4-448B-ACD2-9C0C7AF9C316}">
      <dsp:nvSpPr>
        <dsp:cNvPr id="0" name=""/>
        <dsp:cNvSpPr/>
      </dsp:nvSpPr>
      <dsp:spPr>
        <a:xfrm>
          <a:off x="0" y="2370716"/>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l-GR" sz="3100" kern="1200" dirty="0"/>
            <a:t>Προστατευτικοί παράγοντες</a:t>
          </a:r>
        </a:p>
      </dsp:txBody>
      <dsp:txXfrm>
        <a:off x="105183" y="2475899"/>
        <a:ext cx="3081474" cy="19443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1/6/2024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28605"/>
            <a:ext cx="7772400" cy="3171846"/>
          </a:xfrm>
        </p:spPr>
        <p:txBody>
          <a:bodyPr>
            <a:normAutofit fontScale="90000"/>
          </a:bodyPr>
          <a:lstStyle/>
          <a:p>
            <a:r>
              <a:rPr lang="el-GR" b="1" dirty="0"/>
              <a:t>Αξιολόγηση ψυχοκοινωνικών παραγόντων που επηρεάζουν την ψυχολογική προσαρμογή του </a:t>
            </a:r>
            <a:r>
              <a:rPr lang="el-GR" b="1" dirty="0" err="1"/>
              <a:t>υπογόνιμου</a:t>
            </a:r>
            <a:r>
              <a:rPr lang="el-GR" b="1" dirty="0"/>
              <a:t> ατόμου κατά την υποβοηθούμενη αναπαραγωγή</a:t>
            </a:r>
          </a:p>
        </p:txBody>
      </p:sp>
      <p:sp>
        <p:nvSpPr>
          <p:cNvPr id="3" name="2 - Υπότιτλος"/>
          <p:cNvSpPr>
            <a:spLocks noGrp="1"/>
          </p:cNvSpPr>
          <p:nvPr>
            <p:ph type="subTitle" idx="1"/>
          </p:nvPr>
        </p:nvSpPr>
        <p:spPr/>
        <p:txBody>
          <a:bodyPr>
            <a:normAutofit fontScale="77500" lnSpcReduction="20000"/>
          </a:bodyPr>
          <a:lstStyle/>
          <a:p>
            <a:r>
              <a:rPr lang="el-GR" dirty="0">
                <a:solidFill>
                  <a:schemeClr val="accent1">
                    <a:lumMod val="75000"/>
                  </a:schemeClr>
                </a:solidFill>
              </a:rPr>
              <a:t>Μουτζούρη Μερόπη</a:t>
            </a:r>
          </a:p>
          <a:p>
            <a:r>
              <a:rPr lang="el-GR" dirty="0">
                <a:solidFill>
                  <a:schemeClr val="accent1">
                    <a:lumMod val="75000"/>
                  </a:schemeClr>
                </a:solidFill>
              </a:rPr>
              <a:t>Υποψήφια Διδάκτωρ </a:t>
            </a:r>
          </a:p>
          <a:p>
            <a:r>
              <a:rPr lang="el-GR" dirty="0">
                <a:solidFill>
                  <a:schemeClr val="accent1">
                    <a:lumMod val="75000"/>
                  </a:schemeClr>
                </a:solidFill>
              </a:rPr>
              <a:t>Τμήματος Μαιευτικής ΠΑ.Δ.Α.</a:t>
            </a:r>
          </a:p>
          <a:p>
            <a:r>
              <a:rPr lang="el-GR" dirty="0">
                <a:solidFill>
                  <a:schemeClr val="accent1">
                    <a:lumMod val="75000"/>
                  </a:schemeClr>
                </a:solidFill>
              </a:rPr>
              <a:t>Επιβλέπουσα Καθηγήτρια: </a:t>
            </a:r>
            <a:r>
              <a:rPr lang="el-GR" dirty="0" err="1">
                <a:solidFill>
                  <a:schemeClr val="accent1">
                    <a:lumMod val="75000"/>
                  </a:schemeClr>
                </a:solidFill>
              </a:rPr>
              <a:t>Γουρουντή</a:t>
            </a:r>
            <a:r>
              <a:rPr lang="el-GR" dirty="0">
                <a:solidFill>
                  <a:schemeClr val="accent1">
                    <a:lumMod val="75000"/>
                  </a:schemeClr>
                </a:solidFill>
              </a:rPr>
              <a:t> Κλεάνθη</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100" b="1" dirty="0"/>
              <a:t>Ερμηνεία της έκπτωσης της ψυχικής υγείας των γυναικών αμέσως μετά την εμπειρία ενός ανεπιτυχή κύκλου εξωσωματικής γονιμοποίησης</a:t>
            </a:r>
          </a:p>
        </p:txBody>
      </p:sp>
      <p:sp>
        <p:nvSpPr>
          <p:cNvPr id="3" name="2 - Θέση περιεχομένου"/>
          <p:cNvSpPr>
            <a:spLocks noGrp="1"/>
          </p:cNvSpPr>
          <p:nvPr>
            <p:ph idx="1"/>
          </p:nvPr>
        </p:nvSpPr>
        <p:spPr/>
        <p:txBody>
          <a:bodyPr>
            <a:normAutofit lnSpcReduction="10000"/>
          </a:bodyPr>
          <a:lstStyle/>
          <a:p>
            <a:r>
              <a:rPr lang="el-GR" sz="2800" dirty="0"/>
              <a:t>Οι συναισθηματικές τους αντιδράσεις δεν μπορούν να αξιολογηθούν ως απόρροια αποκλειστικά της συγκεκριμένης προσπάθειας τεκνοποίησης.</a:t>
            </a:r>
          </a:p>
          <a:p>
            <a:endParaRPr lang="el-GR" sz="2800" dirty="0"/>
          </a:p>
          <a:p>
            <a:r>
              <a:rPr lang="el-GR" sz="2800" dirty="0"/>
              <a:t>μακρόχρονη εμπειρία της ακούσιας ατεκνίας, </a:t>
            </a:r>
          </a:p>
          <a:p>
            <a:r>
              <a:rPr lang="el-GR" sz="2800" dirty="0"/>
              <a:t>εμπειρία των διαφόρων </a:t>
            </a:r>
            <a:r>
              <a:rPr lang="el-GR" sz="2800" dirty="0" err="1"/>
              <a:t>στρεσογόνων</a:t>
            </a:r>
            <a:r>
              <a:rPr lang="el-GR" sz="2800" dirty="0"/>
              <a:t> πτυχών της υποβοηθούμενης αναπαραγωγής, </a:t>
            </a:r>
          </a:p>
          <a:p>
            <a:r>
              <a:rPr lang="el-GR" sz="2800" dirty="0"/>
              <a:t>υψηλές προσδοκίες για επιτυχή γονιμοποίηση που κυριαρχούσαν πριν την συγκεκριμένη προσπάθεια</a:t>
            </a:r>
          </a:p>
          <a:p>
            <a:r>
              <a:rPr lang="el-GR" sz="2800" dirty="0"/>
              <a:t>ανησυχία για μόνιμη ατεκνία.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του άντρα</a:t>
            </a:r>
            <a:endParaRPr lang="el-GR" sz="2800" dirty="0"/>
          </a:p>
        </p:txBody>
      </p:sp>
      <p:sp>
        <p:nvSpPr>
          <p:cNvPr id="3" name="2 - Θέση περιεχομένου"/>
          <p:cNvSpPr>
            <a:spLocks noGrp="1"/>
          </p:cNvSpPr>
          <p:nvPr>
            <p:ph idx="1"/>
          </p:nvPr>
        </p:nvSpPr>
        <p:spPr/>
        <p:txBody>
          <a:bodyPr>
            <a:normAutofit lnSpcReduction="10000"/>
          </a:bodyPr>
          <a:lstStyle/>
          <a:p>
            <a:r>
              <a:rPr lang="el-GR" sz="2800" dirty="0"/>
              <a:t>Περιορισμένες σχετικές μελέτες:</a:t>
            </a:r>
          </a:p>
          <a:p>
            <a:endParaRPr lang="el-GR" sz="2800" dirty="0"/>
          </a:p>
          <a:p>
            <a:r>
              <a:rPr lang="el-GR" sz="2800" dirty="0"/>
              <a:t>η αναπαραγωγή και η τεκνοποίηση θεωρούνται κυρίως γυναικεία ευθύνη.</a:t>
            </a:r>
          </a:p>
          <a:p>
            <a:r>
              <a:rPr lang="el-GR" sz="2800" dirty="0"/>
              <a:t>άρνηση των ανδρών  να συμμετάσχουν στις ψυχοκοινωνικές έρευνες.</a:t>
            </a:r>
          </a:p>
          <a:p>
            <a:r>
              <a:rPr lang="el-GR" sz="2800" dirty="0"/>
              <a:t>η γυναίκα υφίσταται σχεδόν όλες τις διαδικασίες της ιατρικώς υποβοηθούμενης αναπαραγωγής κι οφείλει να επισκέπτεται συχνά τις υπηρεσίες γονιμότητας.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του άντρα</a:t>
            </a:r>
            <a:endParaRPr lang="el-GR" sz="2800" dirty="0"/>
          </a:p>
        </p:txBody>
      </p:sp>
      <p:sp>
        <p:nvSpPr>
          <p:cNvPr id="3" name="2 - Θέση περιεχομένου"/>
          <p:cNvSpPr>
            <a:spLocks noGrp="1"/>
          </p:cNvSpPr>
          <p:nvPr>
            <p:ph idx="1"/>
          </p:nvPr>
        </p:nvSpPr>
        <p:spPr/>
        <p:txBody>
          <a:bodyPr>
            <a:normAutofit lnSpcReduction="10000"/>
          </a:bodyPr>
          <a:lstStyle/>
          <a:p>
            <a:r>
              <a:rPr lang="el-GR" sz="2800" dirty="0"/>
              <a:t>Εάν και είναι ιδιαιτέρως περιορισμένες στον αριθμό, έχουν δημοσιευτεί έρευνες που λαμβάνουν υπόψη τον ενεργό ρόλο των αντρών:</a:t>
            </a:r>
          </a:p>
          <a:p>
            <a:endParaRPr lang="el-GR" sz="2800" dirty="0"/>
          </a:p>
          <a:p>
            <a:r>
              <a:rPr lang="el-GR" sz="2800" dirty="0"/>
              <a:t>οι άντρες συμμετέχουν ενεργά σε διάφορες διαδικασίες της ιατρικώς υποβοηθούμενης αναπαραγωγής.</a:t>
            </a:r>
          </a:p>
          <a:p>
            <a:r>
              <a:rPr lang="el-GR" sz="2800" dirty="0"/>
              <a:t> σε κάποιες μελέτες οι άντρες αναφέρουν με την ίδια ένταση την επιθυμία για ν’ αποκτήσουν βιολογικό παιδί σε σχέση με τις γυναίκες.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του άντρα κατά τα διάφορα στάδια της υποβοηθούμενης αναπαραγωγής</a:t>
            </a:r>
            <a:endParaRPr lang="el-GR" sz="2800" dirty="0"/>
          </a:p>
        </p:txBody>
      </p:sp>
      <p:sp>
        <p:nvSpPr>
          <p:cNvPr id="3" name="2 - Θέση περιεχομένου"/>
          <p:cNvSpPr>
            <a:spLocks noGrp="1"/>
          </p:cNvSpPr>
          <p:nvPr>
            <p:ph idx="1"/>
          </p:nvPr>
        </p:nvSpPr>
        <p:spPr>
          <a:xfrm>
            <a:off x="457200" y="1600200"/>
            <a:ext cx="8229600" cy="4829196"/>
          </a:xfrm>
        </p:spPr>
        <p:txBody>
          <a:bodyPr>
            <a:normAutofit fontScale="85000" lnSpcReduction="10000"/>
          </a:bodyPr>
          <a:lstStyle/>
          <a:p>
            <a:endParaRPr lang="el-GR" sz="2400" dirty="0"/>
          </a:p>
          <a:p>
            <a:r>
              <a:rPr lang="el-GR" sz="2600" b="1" dirty="0"/>
              <a:t>Λίγο πριν την έναρξη ενός κύκλου υποβοηθούμενης αναπαραγωγής</a:t>
            </a:r>
            <a:r>
              <a:rPr lang="el-GR" sz="2600" dirty="0"/>
              <a:t>: αντικρουόμενες είναι οι απόψεις των ερευνητών σχετικά με το εάν σημειώνεται διαφορά στα επίπεδα κατάθλιψης και άγχους των αντρών των </a:t>
            </a:r>
            <a:r>
              <a:rPr lang="el-GR" sz="2600" dirty="0" err="1"/>
              <a:t>υπογόνιμων</a:t>
            </a:r>
            <a:r>
              <a:rPr lang="el-GR" sz="2600" dirty="0"/>
              <a:t> ζευγαριών σε σύγκριση με τον αντρικό γενικό πληθυσμό. </a:t>
            </a:r>
          </a:p>
          <a:p>
            <a:endParaRPr lang="el-GR" sz="2600" dirty="0"/>
          </a:p>
          <a:p>
            <a:r>
              <a:rPr lang="el-GR" sz="2600" b="1" dirty="0"/>
              <a:t>Κατά την εφαρμογή της εξωσωματικής γονιμοποίησης </a:t>
            </a:r>
            <a:r>
              <a:rPr lang="el-GR" sz="2600" dirty="0"/>
              <a:t>διαφαίνεται ότι τα επίπεδα άγχους των ανδρών παραμένουν σταθερά σε όλα τα στάδια της, όμως, τα συμπτώματα της καταθλιπτικής διάθεσης σημειώνουν αυξητική τάση την </a:t>
            </a:r>
            <a:r>
              <a:rPr lang="el-GR" sz="2600" b="1" dirty="0"/>
              <a:t>ημέρα της </a:t>
            </a:r>
            <a:r>
              <a:rPr lang="el-GR" sz="2600" b="1" dirty="0" err="1"/>
              <a:t>ωοληψίας</a:t>
            </a:r>
            <a:r>
              <a:rPr lang="el-GR" sz="2600" b="1" dirty="0"/>
              <a:t> </a:t>
            </a:r>
            <a:r>
              <a:rPr lang="el-GR" sz="2600" dirty="0"/>
              <a:t>(ερμηνεία: χειρουργική επέμβαση αφαίρεσης ωαρίων ενώ παράλληλα ο άνδρας βρίσκεται σε ειδικό χώρο της κλινικής έτσι ώστε να παράγει σπερματοζωάρια, διαδικασία η οποία του προκαλεί δυσφορία)</a:t>
            </a:r>
            <a:r>
              <a:rPr lang="el-GR" sz="2600" b="1"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του άντρα κατά τα διάφορα στάδια της υποβοηθούμενης αναπαραγωγής</a:t>
            </a:r>
            <a:endParaRPr lang="el-GR" sz="2800" dirty="0"/>
          </a:p>
        </p:txBody>
      </p:sp>
      <p:sp>
        <p:nvSpPr>
          <p:cNvPr id="3" name="2 - Θέση περιεχομένου"/>
          <p:cNvSpPr>
            <a:spLocks noGrp="1"/>
          </p:cNvSpPr>
          <p:nvPr>
            <p:ph idx="1"/>
          </p:nvPr>
        </p:nvSpPr>
        <p:spPr>
          <a:xfrm>
            <a:off x="457200" y="1600200"/>
            <a:ext cx="8229600" cy="4829196"/>
          </a:xfrm>
        </p:spPr>
        <p:txBody>
          <a:bodyPr>
            <a:normAutofit/>
          </a:bodyPr>
          <a:lstStyle/>
          <a:p>
            <a:endParaRPr lang="el-GR" sz="2400" dirty="0"/>
          </a:p>
          <a:p>
            <a:r>
              <a:rPr lang="el-GR" sz="2400" b="1" dirty="0"/>
              <a:t>Χρονική περίοδος μετά την ανακοίνωση της επιτυχίας ή μη της συγκεκριμένης εξωσωματικής προσπάθειας:</a:t>
            </a:r>
          </a:p>
          <a:p>
            <a:endParaRPr lang="el-GR" sz="2400" dirty="0"/>
          </a:p>
          <a:p>
            <a:r>
              <a:rPr lang="el-GR" sz="2400" dirty="0"/>
              <a:t>Αυξημένα επίπεδα άγχους</a:t>
            </a:r>
          </a:p>
          <a:p>
            <a:r>
              <a:rPr lang="el-GR" sz="2400" dirty="0"/>
              <a:t>Αυξημένα επίπεδα μειωμένης διάθεσης</a:t>
            </a:r>
          </a:p>
          <a:p>
            <a:r>
              <a:rPr lang="el-GR" sz="2400" dirty="0"/>
              <a:t>Έκπτωση επιπέδων ποιότητας ζωής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Ερμηνευτικές προσεγγίσεις της συναισθηματικής δυσφορίας που βιώνει το αντρικό φύλο κατά την εξωσωματική γονιμοποίηση </a:t>
            </a:r>
          </a:p>
        </p:txBody>
      </p:sp>
      <p:sp>
        <p:nvSpPr>
          <p:cNvPr id="3" name="2 - Θέση περιεχομένου"/>
          <p:cNvSpPr>
            <a:spLocks noGrp="1"/>
          </p:cNvSpPr>
          <p:nvPr>
            <p:ph idx="1"/>
          </p:nvPr>
        </p:nvSpPr>
        <p:spPr/>
        <p:txBody>
          <a:bodyPr/>
          <a:lstStyle/>
          <a:p>
            <a:endParaRPr lang="el-GR" dirty="0"/>
          </a:p>
          <a:p>
            <a:r>
              <a:rPr lang="el-GR" dirty="0"/>
              <a:t>Αποκλεισμός από ιατρικές διαδικασίες.</a:t>
            </a:r>
          </a:p>
          <a:p>
            <a:r>
              <a:rPr lang="el-GR" dirty="0"/>
              <a:t>Στην πράξη το ιατρικό προσωπικό συνήθως απευθύνεται αποκλειστικά στις γυναίκες.</a:t>
            </a:r>
          </a:p>
          <a:p>
            <a:r>
              <a:rPr lang="el-GR" dirty="0"/>
              <a:t>Περιθωριοποιημένο το αντρικό φύλο στην λήψη αποφάσεων.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p>
        </p:txBody>
      </p:sp>
      <p:sp>
        <p:nvSpPr>
          <p:cNvPr id="3" name="2 - Θέση περιεχομένου"/>
          <p:cNvSpPr>
            <a:spLocks noGrp="1"/>
          </p:cNvSpPr>
          <p:nvPr>
            <p:ph idx="1"/>
          </p:nvPr>
        </p:nvSpPr>
        <p:spPr>
          <a:xfrm>
            <a:off x="457200" y="1600200"/>
            <a:ext cx="8229600" cy="4972072"/>
          </a:xfrm>
        </p:spPr>
        <p:txBody>
          <a:bodyPr>
            <a:normAutofit/>
          </a:bodyPr>
          <a:lstStyle/>
          <a:p>
            <a:r>
              <a:rPr lang="el-GR" sz="2300" dirty="0"/>
              <a:t>Τα ζευγάρια γενικά προσαρμόζονται ικανοποιητικά στην εμπειρία της εξωσωματικής γονιμοποίησης και στην έκβασή της, </a:t>
            </a:r>
            <a:r>
              <a:rPr lang="el-GR" sz="2400" dirty="0"/>
              <a:t>ακόμα κι εάν είναι ανεπιτυχής</a:t>
            </a:r>
            <a:r>
              <a:rPr lang="el-GR" sz="2300" dirty="0"/>
              <a:t>.</a:t>
            </a:r>
          </a:p>
          <a:p>
            <a:r>
              <a:rPr lang="el-GR" sz="2300" dirty="0"/>
              <a:t>Ωστόσο, παρατηρούνται κάποιες περιπτώσεις </a:t>
            </a:r>
            <a:r>
              <a:rPr lang="el-GR" sz="2300" dirty="0" err="1"/>
              <a:t>υπογόνιμων</a:t>
            </a:r>
            <a:r>
              <a:rPr lang="el-GR" sz="2300" dirty="0"/>
              <a:t> ατόμων που είναι πιο ευάλωτα στην  ανάπτυξη ψυχολογικής δυσφορίας κατά την </a:t>
            </a:r>
            <a:r>
              <a:rPr lang="el-GR" sz="2300" dirty="0" err="1"/>
              <a:t>στρεσογόνα</a:t>
            </a:r>
            <a:r>
              <a:rPr lang="el-GR" sz="2300" dirty="0"/>
              <a:t> εμπειρία της υποβοηθούμενης αναπαραγωγής.</a:t>
            </a:r>
          </a:p>
          <a:p>
            <a:r>
              <a:rPr lang="el-GR" sz="2300" dirty="0"/>
              <a:t>Οι περιπτώσεις αυτές υπογραμμίζουν την ανάγκη ανεύρεσης των προβλεπτικών παραγόντων που καθορίζουν τις συμπεριφορές υγείας, έτσι ώστε τα άτομα που είναι ευαίσθητα στην εμφάνιση δυσφορίας να ανιχνεύονται νωρίς από τους ειδικούς ψυχικής υγείας και να τους παρέχεται η κατάλληλη υποστήριξη και παρέμβαση. </a:t>
            </a:r>
          </a:p>
          <a:p>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1</a:t>
            </a:r>
            <a:r>
              <a:rPr lang="el-GR" baseline="30000" dirty="0"/>
              <a:t>η</a:t>
            </a:r>
            <a:r>
              <a:rPr lang="el-GR" dirty="0"/>
              <a:t> ομαδοποίηση ρυθμιστικών παραγόντων</a:t>
            </a: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2</a:t>
            </a:r>
            <a:r>
              <a:rPr lang="el-GR" baseline="30000" dirty="0"/>
              <a:t>η</a:t>
            </a:r>
            <a:r>
              <a:rPr lang="el-GR" dirty="0"/>
              <a:t> ομαδοποίηση ρυθμιστικών παραγόντων</a:t>
            </a: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b="1" dirty="0"/>
              <a:t>Το φύλο</a:t>
            </a:r>
            <a:r>
              <a:rPr lang="el-GR" dirty="0"/>
              <a:t>: θετική συσχέτιση μεταξύ του γυναικείου φύλου και της ψυχικής δυσφορίας.</a:t>
            </a:r>
          </a:p>
          <a:p>
            <a:endParaRPr lang="el-GR" dirty="0"/>
          </a:p>
          <a:p>
            <a:r>
              <a:rPr lang="el-GR" b="1" dirty="0"/>
              <a:t>Η ηλικία: </a:t>
            </a:r>
            <a:r>
              <a:rPr lang="el-GR" dirty="0"/>
              <a:t>αντικρουόμενα ερευνητικά ευρήματα για νεαρό ηλικίας ή προχωρημένη ηλικία.</a:t>
            </a:r>
          </a:p>
          <a:p>
            <a:endParaRPr lang="el-GR" dirty="0"/>
          </a:p>
          <a:p>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του ατόμου</a:t>
            </a:r>
            <a:br>
              <a:rPr lang="el-GR" sz="2800" b="1" dirty="0"/>
            </a:br>
            <a:endParaRPr lang="el-GR" sz="2800" b="1" dirty="0"/>
          </a:p>
        </p:txBody>
      </p:sp>
      <p:sp>
        <p:nvSpPr>
          <p:cNvPr id="3" name="2 - Θέση περιεχομένου"/>
          <p:cNvSpPr>
            <a:spLocks noGrp="1"/>
          </p:cNvSpPr>
          <p:nvPr>
            <p:ph idx="1"/>
          </p:nvPr>
        </p:nvSpPr>
        <p:spPr/>
        <p:txBody>
          <a:bodyPr/>
          <a:lstStyle/>
          <a:p>
            <a:r>
              <a:rPr lang="el-GR" dirty="0"/>
              <a:t>Άγχος</a:t>
            </a:r>
          </a:p>
          <a:p>
            <a:endParaRPr lang="el-GR" dirty="0"/>
          </a:p>
          <a:p>
            <a:r>
              <a:rPr lang="el-GR" dirty="0"/>
              <a:t>Κατάθλιψη</a:t>
            </a:r>
          </a:p>
          <a:p>
            <a:endParaRPr lang="el-GR" dirty="0"/>
          </a:p>
          <a:p>
            <a:r>
              <a:rPr lang="el-GR" dirty="0"/>
              <a:t>Ψυχολογική δυσφορία</a:t>
            </a:r>
          </a:p>
          <a:p>
            <a:endParaRPr lang="el-GR" dirty="0"/>
          </a:p>
          <a:p>
            <a:r>
              <a:rPr lang="el-GR" dirty="0"/>
              <a:t>Ποιότητα ζωής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043510"/>
          </a:xfrm>
        </p:spPr>
        <p:txBody>
          <a:bodyPr>
            <a:normAutofit lnSpcReduction="10000"/>
          </a:bodyPr>
          <a:lstStyle/>
          <a:p>
            <a:r>
              <a:rPr lang="el-GR" b="1" dirty="0"/>
              <a:t>Το μορφωτικό επίπεδο</a:t>
            </a:r>
            <a:r>
              <a:rPr lang="el-GR" dirty="0"/>
              <a:t>: αντικρουόμενα ερευνητικά ευρήματα για ύπαρξη στατιστικά σημαντικής σχέσης μεταξύ του μορφωτικού επιπέδου και των επιπέδων άγχους κατάθλιψης και ευεξίας των </a:t>
            </a:r>
            <a:r>
              <a:rPr lang="el-GR" dirty="0" err="1"/>
              <a:t>υπογόνιμων</a:t>
            </a:r>
            <a:r>
              <a:rPr lang="el-GR" dirty="0"/>
              <a:t> ζευγαριών. </a:t>
            </a:r>
          </a:p>
          <a:p>
            <a:endParaRPr lang="el-GR" dirty="0"/>
          </a:p>
          <a:p>
            <a:r>
              <a:rPr lang="el-GR" b="1" dirty="0"/>
              <a:t>Η εργασιακή κατάσταση της γυναίκας</a:t>
            </a:r>
            <a:r>
              <a:rPr lang="el-GR" dirty="0"/>
              <a:t>: χαμηλά επίπεδα ποιότητας ζωής όταν δεν εργάζεται η γυναίκα.</a:t>
            </a:r>
          </a:p>
          <a:p>
            <a:endParaRPr lang="el-GR" dirty="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043510"/>
          </a:xfrm>
        </p:spPr>
        <p:txBody>
          <a:bodyPr>
            <a:normAutofit fontScale="92500" lnSpcReduction="10000"/>
          </a:bodyPr>
          <a:lstStyle/>
          <a:p>
            <a:r>
              <a:rPr lang="el-GR" b="1" dirty="0" err="1"/>
              <a:t>Νευρωτισμός</a:t>
            </a:r>
            <a:r>
              <a:rPr lang="el-GR" dirty="0"/>
              <a:t>: θετική συσχέτιση με αυξημένα επίπεδα άγχους και κατάθλιψης.</a:t>
            </a:r>
          </a:p>
          <a:p>
            <a:endParaRPr lang="el-GR" dirty="0"/>
          </a:p>
          <a:p>
            <a:r>
              <a:rPr lang="el-GR" b="1" dirty="0"/>
              <a:t>Αισιοδοξία</a:t>
            </a:r>
            <a:r>
              <a:rPr lang="el-GR" dirty="0"/>
              <a:t>: μειωμένα επίπεδα ψυχολογικής δυσφορίας.</a:t>
            </a:r>
          </a:p>
          <a:p>
            <a:endParaRPr lang="el-GR" dirty="0"/>
          </a:p>
          <a:p>
            <a:r>
              <a:rPr lang="el-GR" b="1" dirty="0"/>
              <a:t>Ποιότητα συντροφικής σχέσης</a:t>
            </a:r>
            <a:r>
              <a:rPr lang="el-GR" dirty="0"/>
              <a:t>: θετική συσχέτιση μεταξύ της μη συζυγικής ικανοποίησης και των αυξημένων επιπέδων άγχους / κατάθλιψης καθώς και μειωμένων επιπέδων ποιότητας ζωής.</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257800"/>
          </a:xfrm>
        </p:spPr>
        <p:txBody>
          <a:bodyPr>
            <a:normAutofit fontScale="85000" lnSpcReduction="10000"/>
          </a:bodyPr>
          <a:lstStyle/>
          <a:p>
            <a:r>
              <a:rPr lang="el-GR" b="1" dirty="0"/>
              <a:t>Τύπος προσκόλλησης με σύντροφο</a:t>
            </a:r>
            <a:r>
              <a:rPr lang="el-GR" dirty="0"/>
              <a:t>: τύποι μη ασφαλούς προσκόλλησης σχετίζονται θετικά με την επιδείνωση της συναισθηματικής υγείας, ενώ τύποι ασφαλούς προσκόλλησης συσχετίζονται με ικανοποιητικά επίπεδα ψυχικής υγείας και ποιότητας ζωής.</a:t>
            </a:r>
          </a:p>
          <a:p>
            <a:endParaRPr lang="el-GR" dirty="0"/>
          </a:p>
          <a:p>
            <a:r>
              <a:rPr lang="el-GR" b="1" dirty="0"/>
              <a:t>Τα επίπεδα της συναισθηματικής υγείας του </a:t>
            </a:r>
            <a:r>
              <a:rPr lang="el-GR" b="1" dirty="0" err="1"/>
              <a:t>υπογόνιμου</a:t>
            </a:r>
            <a:r>
              <a:rPr lang="el-GR" b="1" dirty="0"/>
              <a:t> ατόμου λίγο πριν την εφαρμογή ενός κύκλου εξωσωματικής γονιμοποίησης</a:t>
            </a:r>
            <a:r>
              <a:rPr lang="el-GR" dirty="0"/>
              <a:t>: η ύπαρξη ψυχικής δυσφορίας πριν την εξωσωματική γονιμοποίηση συνδέεται θετικά με την επιδείνωση της ψυχολογίας του ατόμου μετά την ολοκλήρωσή της.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257800"/>
          </a:xfrm>
        </p:spPr>
        <p:txBody>
          <a:bodyPr>
            <a:normAutofit/>
          </a:bodyPr>
          <a:lstStyle/>
          <a:p>
            <a:endParaRPr lang="el-GR" b="1" dirty="0"/>
          </a:p>
          <a:p>
            <a:r>
              <a:rPr lang="el-GR" b="1" dirty="0"/>
              <a:t>Γνωστικές αναπαραστάσεις</a:t>
            </a:r>
          </a:p>
          <a:p>
            <a:endParaRPr lang="el-GR" dirty="0"/>
          </a:p>
          <a:p>
            <a:r>
              <a:rPr lang="el-GR" b="1" dirty="0"/>
              <a:t>Στρατηγικές αντιμετώπισης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Το Μοντέλο της Κοινής Λογικής / Αυτορρύθμισης (</a:t>
            </a:r>
            <a:r>
              <a:rPr lang="en-US" dirty="0" err="1"/>
              <a:t>Leventhal</a:t>
            </a:r>
            <a:r>
              <a:rPr lang="en-US" dirty="0"/>
              <a:t> et al., 1984) </a:t>
            </a:r>
            <a:r>
              <a:rPr lang="el-GR" dirty="0"/>
              <a:t>ως </a:t>
            </a:r>
            <a:r>
              <a:rPr lang="el-GR" dirty="0" err="1"/>
              <a:t>κοινωνιογνωστικό</a:t>
            </a:r>
            <a:r>
              <a:rPr lang="el-GR" dirty="0"/>
              <a:t> μοντέλο</a:t>
            </a:r>
          </a:p>
        </p:txBody>
      </p:sp>
      <p:sp>
        <p:nvSpPr>
          <p:cNvPr id="3" name="2 - Θέση περιεχομένου"/>
          <p:cNvSpPr>
            <a:spLocks noGrp="1"/>
          </p:cNvSpPr>
          <p:nvPr>
            <p:ph idx="1"/>
          </p:nvPr>
        </p:nvSpPr>
        <p:spPr>
          <a:xfrm>
            <a:off x="457200" y="1857364"/>
            <a:ext cx="8229600" cy="4786346"/>
          </a:xfrm>
        </p:spPr>
        <p:txBody>
          <a:bodyPr>
            <a:normAutofit fontScale="85000" lnSpcReduction="10000"/>
          </a:bodyPr>
          <a:lstStyle/>
          <a:p>
            <a:r>
              <a:rPr lang="el-GR" dirty="0" err="1"/>
              <a:t>κοινωνιογνωστικό</a:t>
            </a:r>
            <a:r>
              <a:rPr lang="el-GR" dirty="0"/>
              <a:t> μοντέλο </a:t>
            </a:r>
          </a:p>
          <a:p>
            <a:r>
              <a:rPr lang="el-GR" dirty="0"/>
              <a:t>εξακρίβωση των παραγόντων που καθορίζουν τις αντιδράσεις και τις συμπεριφορές υγείας των ατόμων που διαχειρίζονται χρόνια προβλήματα υγείας</a:t>
            </a:r>
          </a:p>
          <a:p>
            <a:r>
              <a:rPr lang="el-GR" dirty="0"/>
              <a:t>στόχοι: η δημιουργία κι η εφαρμογή αποτελεσματικών προγραμμάτων πρόληψης, η πρόβλεψη μίας αντίδρασης σε μία διάγνωση ή σε μία ιατρική διαδικασία, η παρέμβαση μέσω των επαγγελματιών ψυχικής υγείας για να τροποποιήσουν τις μέχρι τώρα ακολουθούμενες συμπεριφορές υγείας και να υποδείξουν νέες συμπεριφορές υγείας στον πάσχοντα.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Το Μοντέλο της Κοινής Λογικής / Αυτορρύθμισης ως </a:t>
            </a:r>
            <a:r>
              <a:rPr lang="el-GR" dirty="0" err="1"/>
              <a:t>κοινωνιογνωστικό</a:t>
            </a:r>
            <a:r>
              <a:rPr lang="el-GR" dirty="0"/>
              <a:t> μοντέλο</a:t>
            </a:r>
          </a:p>
        </p:txBody>
      </p:sp>
      <p:sp>
        <p:nvSpPr>
          <p:cNvPr id="3" name="2 - Θέση περιεχομένου"/>
          <p:cNvSpPr>
            <a:spLocks noGrp="1"/>
          </p:cNvSpPr>
          <p:nvPr>
            <p:ph idx="1"/>
          </p:nvPr>
        </p:nvSpPr>
        <p:spPr>
          <a:xfrm>
            <a:off x="457200" y="1857364"/>
            <a:ext cx="8229600" cy="4786346"/>
          </a:xfrm>
        </p:spPr>
        <p:txBody>
          <a:bodyPr>
            <a:normAutofit/>
          </a:bodyPr>
          <a:lstStyle/>
          <a:p>
            <a:r>
              <a:rPr lang="el-GR" dirty="0"/>
              <a:t>Αυτορρύθμιση: αναφέρεται σε ένα σύστημα ελέγχου του ανθρώπου και χαρακτηρίζεται από μία σειρά δράσεων για την επίτευξη συγκεκριμένων στόχων. Η συμπεριφορά του πάσχοντα ρυθμίζεται από τους στόχους που θέτει ο ίδιος, από τις δράσεις του για την επίτευξη των στόχων του κι από την εκτίμηση των αποτελεσμάτων των ενεργειών του.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Γνωστικές αναπαραστάσεις</a:t>
            </a:r>
          </a:p>
        </p:txBody>
      </p:sp>
      <p:sp>
        <p:nvSpPr>
          <p:cNvPr id="3" name="2 - Θέση περιεχομένου"/>
          <p:cNvSpPr>
            <a:spLocks noGrp="1"/>
          </p:cNvSpPr>
          <p:nvPr>
            <p:ph idx="1"/>
          </p:nvPr>
        </p:nvSpPr>
        <p:spPr>
          <a:xfrm>
            <a:off x="457200" y="1857364"/>
            <a:ext cx="8229600" cy="4786346"/>
          </a:xfrm>
        </p:spPr>
        <p:txBody>
          <a:bodyPr>
            <a:normAutofit/>
          </a:bodyPr>
          <a:lstStyle/>
          <a:p>
            <a:r>
              <a:rPr lang="el-GR" dirty="0"/>
              <a:t>Κατά την διάγνωση ενός χρόνιου προβλήματος υγείας το άτομο διαμορφώνει γνωστικές αναπαραστάσεις, οι οποίες μπορούν να ενεργοποιήσουν συμπεριφορές έτσι ώστε ο ασθενής να κατανοήσει την νέα κατάσταση, να την διαχειριστεί κι εν τέλει να την επιλύσει επιστρέφοντας στην υγιή κατάσταση και στην ομαλή λειτουργία. </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Γνωστικές αναπαραστάσεις</a:t>
            </a:r>
          </a:p>
        </p:txBody>
      </p:sp>
      <p:sp>
        <p:nvSpPr>
          <p:cNvPr id="3" name="2 - Θέση περιεχομένου"/>
          <p:cNvSpPr>
            <a:spLocks noGrp="1"/>
          </p:cNvSpPr>
          <p:nvPr>
            <p:ph idx="1"/>
          </p:nvPr>
        </p:nvSpPr>
        <p:spPr>
          <a:xfrm>
            <a:off x="457200" y="1857364"/>
            <a:ext cx="8229600" cy="4786346"/>
          </a:xfrm>
        </p:spPr>
        <p:txBody>
          <a:bodyPr>
            <a:normAutofit/>
          </a:bodyPr>
          <a:lstStyle/>
          <a:p>
            <a:r>
              <a:rPr lang="el-GR" dirty="0"/>
              <a:t>οργανωμένες γνώσεις του ατόμου που πηγάζουν από συγκεκριμένες (π.χ. ανάμνηση από παρόμοια εμπειρία ενός οικείου προσώπου) ή αφηρημένες (π.χ. τηλεόραση) πηγές πληροφόρησης.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Γνωστικές αναπαραστάσεις</a:t>
            </a:r>
          </a:p>
        </p:txBody>
      </p:sp>
      <p:sp>
        <p:nvSpPr>
          <p:cNvPr id="3" name="2 - Θέση περιεχομένου"/>
          <p:cNvSpPr>
            <a:spLocks noGrp="1"/>
          </p:cNvSpPr>
          <p:nvPr>
            <p:ph idx="1"/>
          </p:nvPr>
        </p:nvSpPr>
        <p:spPr>
          <a:xfrm>
            <a:off x="457200" y="1857364"/>
            <a:ext cx="8229600" cy="4786346"/>
          </a:xfrm>
        </p:spPr>
        <p:txBody>
          <a:bodyPr>
            <a:normAutofit fontScale="92500" lnSpcReduction="20000"/>
          </a:bodyPr>
          <a:lstStyle/>
          <a:p>
            <a:r>
              <a:rPr lang="el-GR" dirty="0"/>
              <a:t>Οι γνωστικές αναπαραστάσεις απαρτίζονται από πέντε διαστάσεις: την ταυτότητα, τα αίτια, την χρονική πορεία, τις συνέπειες και την </a:t>
            </a:r>
            <a:r>
              <a:rPr lang="el-GR" dirty="0" err="1"/>
              <a:t>ελεγξιμότητα</a:t>
            </a:r>
            <a:r>
              <a:rPr lang="el-GR" dirty="0"/>
              <a:t>. </a:t>
            </a:r>
          </a:p>
          <a:p>
            <a:endParaRPr lang="el-GR" dirty="0"/>
          </a:p>
          <a:p>
            <a:r>
              <a:rPr lang="el-GR" b="1" dirty="0"/>
              <a:t>Ταυτότητα</a:t>
            </a:r>
            <a:r>
              <a:rPr lang="el-GR" dirty="0"/>
              <a:t>: αντίληψη του ατόμου τόσο για την φύση της απειλής κατά της υγείας που αντιμετωπίζει όσο και για τα </a:t>
            </a:r>
            <a:r>
              <a:rPr lang="el-GR" dirty="0" err="1"/>
              <a:t>συνοδά</a:t>
            </a:r>
            <a:r>
              <a:rPr lang="el-GR" dirty="0"/>
              <a:t> συμπτώματα. </a:t>
            </a:r>
          </a:p>
          <a:p>
            <a:r>
              <a:rPr lang="el-GR" b="1" dirty="0"/>
              <a:t>Αιτίες</a:t>
            </a:r>
            <a:r>
              <a:rPr lang="el-GR" dirty="0"/>
              <a:t>: εκτίμηση του ατόμου για τους παράγοντες που συνετέλεσαν στην ανάπτυξη του συγκεκριμένου προβλήματος υγείας.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Γνωστικές αναπαραστάσεις</a:t>
            </a:r>
          </a:p>
        </p:txBody>
      </p:sp>
      <p:sp>
        <p:nvSpPr>
          <p:cNvPr id="3" name="2 - Θέση περιεχομένου"/>
          <p:cNvSpPr>
            <a:spLocks noGrp="1"/>
          </p:cNvSpPr>
          <p:nvPr>
            <p:ph idx="1"/>
          </p:nvPr>
        </p:nvSpPr>
        <p:spPr>
          <a:xfrm>
            <a:off x="457200" y="1857364"/>
            <a:ext cx="8229600" cy="4786346"/>
          </a:xfrm>
        </p:spPr>
        <p:txBody>
          <a:bodyPr>
            <a:normAutofit/>
          </a:bodyPr>
          <a:lstStyle/>
          <a:p>
            <a:r>
              <a:rPr lang="el-GR" b="1" dirty="0"/>
              <a:t>Χρονική πορεία</a:t>
            </a:r>
            <a:r>
              <a:rPr lang="el-GR" dirty="0"/>
              <a:t>: πεποιθήσεις του ατόμου αναφορικά με την χρονική διάρκεια της ασθένειας και των συμπτωμάτων της.</a:t>
            </a:r>
          </a:p>
          <a:p>
            <a:r>
              <a:rPr lang="el-GR" b="1" dirty="0"/>
              <a:t>Συνέπειες</a:t>
            </a:r>
            <a:r>
              <a:rPr lang="el-GR" dirty="0"/>
              <a:t>: πεποιθήσεις του ατόμου για τις βραχυχρόνιες και μακροχρόνιες επιπτώσεις του προβλήματος υγείας στην γενική ποιότητα ζωής και στην λειτουργικότητά του.</a:t>
            </a:r>
          </a:p>
          <a:p>
            <a:r>
              <a:rPr lang="el-GR" b="1" dirty="0" err="1"/>
              <a:t>Ελεγξιμότητα</a:t>
            </a:r>
            <a:r>
              <a:rPr lang="el-GR" b="1" dirty="0"/>
              <a:t>:</a:t>
            </a:r>
            <a:r>
              <a:rPr lang="el-GR" dirty="0"/>
              <a:t> θεραπεία / έλεγχος της συγκεκριμένης απειλής της υγείας.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68412"/>
          </a:xfrm>
        </p:spPr>
        <p:txBody>
          <a:bodyPr>
            <a:noAutofit/>
          </a:bodyPr>
          <a:lstStyle/>
          <a:p>
            <a:r>
              <a:rPr lang="el-GR" sz="2600" b="1" dirty="0"/>
              <a:t>Οι επιπτώσεις της </a:t>
            </a:r>
            <a:r>
              <a:rPr lang="el-GR" sz="2600" b="1" dirty="0" err="1"/>
              <a:t>στρεσογόνας</a:t>
            </a:r>
            <a:r>
              <a:rPr lang="el-GR" sz="2600" b="1" dirty="0"/>
              <a:t> εμπειρίας της εξωσωματικής γονιμοποίησης στην ψυχική υγεία και στην ποιότητα ζωής της γυναίκας</a:t>
            </a:r>
            <a:br>
              <a:rPr lang="el-GR" sz="2600" b="1" dirty="0"/>
            </a:br>
            <a:r>
              <a:rPr lang="el-GR" sz="2600" b="1" dirty="0"/>
              <a:t>1. Κατάθλιψη</a:t>
            </a:r>
            <a:br>
              <a:rPr lang="el-GR" sz="2600" b="1" dirty="0"/>
            </a:br>
            <a:endParaRPr lang="el-GR" sz="2600" b="1" dirty="0"/>
          </a:p>
        </p:txBody>
      </p:sp>
      <p:sp>
        <p:nvSpPr>
          <p:cNvPr id="3" name="2 - Θέση περιεχομένου"/>
          <p:cNvSpPr>
            <a:spLocks noGrp="1"/>
          </p:cNvSpPr>
          <p:nvPr>
            <p:ph idx="1"/>
          </p:nvPr>
        </p:nvSpPr>
        <p:spPr>
          <a:xfrm>
            <a:off x="457200" y="1600200"/>
            <a:ext cx="8229600" cy="4972072"/>
          </a:xfrm>
        </p:spPr>
        <p:txBody>
          <a:bodyPr>
            <a:normAutofit lnSpcReduction="10000"/>
          </a:bodyPr>
          <a:lstStyle/>
          <a:p>
            <a:r>
              <a:rPr lang="el-GR" sz="2400" dirty="0"/>
              <a:t>Οι μελέτες, που συγκρίνουν την καταθλιπτική διάθεση γόνιμων κι </a:t>
            </a:r>
            <a:r>
              <a:rPr lang="el-GR" sz="2400" dirty="0" err="1"/>
              <a:t>υπογόνιμων</a:t>
            </a:r>
            <a:r>
              <a:rPr lang="el-GR" sz="2400" dirty="0"/>
              <a:t> γυναικών, δεν χαρακτηρίζονται από ομοφωνία:</a:t>
            </a:r>
          </a:p>
          <a:p>
            <a:endParaRPr lang="el-GR" sz="2400" dirty="0"/>
          </a:p>
          <a:p>
            <a:r>
              <a:rPr lang="el-GR" sz="2400" dirty="0"/>
              <a:t>Οι </a:t>
            </a:r>
            <a:r>
              <a:rPr lang="el-GR" sz="2400" dirty="0" err="1"/>
              <a:t>υπογόνιμες</a:t>
            </a:r>
            <a:r>
              <a:rPr lang="el-GR" sz="2400" dirty="0"/>
              <a:t> γυναίκες δεν παρουσίασαν διαφορά στην καταθλιπτική διάθεση σε σχέση με τον γόνιμο γυναικείο πληθυσμό. </a:t>
            </a:r>
          </a:p>
          <a:p>
            <a:r>
              <a:rPr lang="el-GR" sz="2400" dirty="0"/>
              <a:t>Ερμηνεία: η κατάθλιψη σχετίζεται με την απώλεια, απώλεια όμως που οι </a:t>
            </a:r>
            <a:r>
              <a:rPr lang="el-GR" sz="2400" dirty="0" err="1"/>
              <a:t>υπογόνιμες</a:t>
            </a:r>
            <a:r>
              <a:rPr lang="el-GR" sz="2400" dirty="0"/>
              <a:t> δεν αισθάνονται στην δεδομένη χρονική συγκυρία καθώς είναι συνήθως υπεραισιόδοξες για την έκβαση της επικείμενης εξωσωματικής γονιμοποίησης.</a:t>
            </a:r>
          </a:p>
          <a:p>
            <a:pPr algn="ctr">
              <a:buNone/>
            </a:pPr>
            <a:r>
              <a:rPr lang="el-GR" sz="3600" b="1"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Στρατηγικές αντιμετώπισης</a:t>
            </a:r>
          </a:p>
        </p:txBody>
      </p:sp>
      <p:sp>
        <p:nvSpPr>
          <p:cNvPr id="3" name="2 - Θέση περιεχομένου"/>
          <p:cNvSpPr>
            <a:spLocks noGrp="1"/>
          </p:cNvSpPr>
          <p:nvPr>
            <p:ph idx="1"/>
          </p:nvPr>
        </p:nvSpPr>
        <p:spPr/>
        <p:txBody>
          <a:bodyPr>
            <a:normAutofit fontScale="85000" lnSpcReduction="10000"/>
          </a:bodyPr>
          <a:lstStyle/>
          <a:p>
            <a:r>
              <a:rPr lang="el-GR" dirty="0"/>
              <a:t>Η διαμόρφωση των αναπαραστάσεων αποτελεί το πρώτο στάδιο  και επηρεάζει το επόμενο στάδιο που αφορά στην επιλογή των στρατηγικών διαχείρισης του προβλήματος που θα υιοθετήσει το άτομο. </a:t>
            </a:r>
          </a:p>
          <a:p>
            <a:endParaRPr lang="el-GR" dirty="0"/>
          </a:p>
          <a:p>
            <a:r>
              <a:rPr lang="el-GR" dirty="0"/>
              <a:t>Οι τρόποι διαχείρισης ουσιαστικά είναι μία σειρά εμφανών και συγκαλυμμένων διαδικασιών που διενεργεί το άτομο, είναι οι προσπάθειες και οι συμπεριφορές υγείας του ατόμου για την επίλυση του προβλήματος υγείας που αντιμετωπίζει καθώς και για την μείωση της απειλής που αισθάνεται.</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Στρατηγικές αντιμετώπισης</a:t>
            </a:r>
          </a:p>
        </p:txBody>
      </p:sp>
      <p:sp>
        <p:nvSpPr>
          <p:cNvPr id="3" name="2 - Θέση περιεχομένου"/>
          <p:cNvSpPr>
            <a:spLocks noGrp="1"/>
          </p:cNvSpPr>
          <p:nvPr>
            <p:ph idx="1"/>
          </p:nvPr>
        </p:nvSpPr>
        <p:spPr/>
        <p:txBody>
          <a:bodyPr>
            <a:normAutofit fontScale="92500" lnSpcReduction="20000"/>
          </a:bodyPr>
          <a:lstStyle/>
          <a:p>
            <a:r>
              <a:rPr lang="el-GR" dirty="0"/>
              <a:t>Οι στρατηγικές διαχείρισης ομαδοποιούνται με διαφορετικό τρόπο από τους εκάστοτε ερευνητές. </a:t>
            </a:r>
          </a:p>
          <a:p>
            <a:endParaRPr lang="el-GR" dirty="0"/>
          </a:p>
          <a:p>
            <a:r>
              <a:rPr lang="el-GR" dirty="0"/>
              <a:t>Ένας διαδεδομένος τύπος ομαδοποίησης είναι αυτός που τις διαχωρίζει στις στρατηγικές αντιμετώπισης που εστιάζουν στην αποκατάσταση κι επίλυση του προβλήματος καθώς και στις στρατηγικές διαχείρισης που εστιάζουν στην ρύθμιση δυσάρεστων συναισθημάτων.</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Προσαρμογή</a:t>
            </a:r>
          </a:p>
        </p:txBody>
      </p:sp>
      <p:sp>
        <p:nvSpPr>
          <p:cNvPr id="3" name="2 - Θέση περιεχομένου"/>
          <p:cNvSpPr>
            <a:spLocks noGrp="1"/>
          </p:cNvSpPr>
          <p:nvPr>
            <p:ph idx="1"/>
          </p:nvPr>
        </p:nvSpPr>
        <p:spPr/>
        <p:txBody>
          <a:bodyPr/>
          <a:lstStyle/>
          <a:p>
            <a:r>
              <a:rPr lang="el-GR" dirty="0"/>
              <a:t>Στην συνέχεια οι αναπαραστάσεις και οι μηχανισμοί διαχείρισης επηρεάζουν την συναισθηματική προσαρμογή του ατόμου και την έκβαση του προβλήματος υγείας. </a:t>
            </a:r>
          </a:p>
          <a:p>
            <a:endParaRPr lang="el-GR" dirty="0"/>
          </a:p>
          <a:p>
            <a:r>
              <a:rPr lang="el-GR" dirty="0"/>
              <a:t>Έτσι, η αναπαράσταση της ασθένειας ενεργοποιεί σχέδια για δράση και δημιουργεί προσδοκία για συγκεκριμένες εκβάσεις.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r>
              <a:rPr lang="el-GR" b="1" dirty="0"/>
              <a:t>Γνωστικές αναπαραστάσεις:</a:t>
            </a:r>
          </a:p>
          <a:p>
            <a:endParaRPr lang="el-GR" b="1" dirty="0"/>
          </a:p>
          <a:p>
            <a:r>
              <a:rPr lang="el-GR" dirty="0"/>
              <a:t>Οι αρνητικές γνωστικές αναπαραστάσεις του αντρικού ή του γυναικείου </a:t>
            </a:r>
            <a:r>
              <a:rPr lang="el-GR" dirty="0" err="1"/>
              <a:t>υπογόνιμου</a:t>
            </a:r>
            <a:r>
              <a:rPr lang="el-GR" dirty="0"/>
              <a:t> πληθυσμού (όπως πεποίθηση για σοβαρές συνέπειες) συνδέονται με την αρνητική ψυχολογική προσαρμογή τους.</a:t>
            </a:r>
          </a:p>
          <a:p>
            <a:r>
              <a:rPr lang="el-GR" dirty="0"/>
              <a:t>Οι θετικές γνωστικές πεποιθήσεις των αντρών ή των γυναικών (πεποίθηση για σύντομη χρονική διάρκεια) συνδέονται με την καλύτερη συναισθηματική προσαρμογή τους.</a:t>
            </a:r>
          </a:p>
          <a:p>
            <a:endParaRPr lang="el-GR" b="1" dirty="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r>
              <a:rPr lang="el-GR" b="1" dirty="0"/>
              <a:t>Στρατηγικές αντιμετώπισης (γυναίκες):</a:t>
            </a:r>
          </a:p>
          <a:p>
            <a:r>
              <a:rPr lang="el-GR" sz="2400" dirty="0"/>
              <a:t>Οι γυναίκες, οι οποίες υιοθετούν πιο συχνά στρατηγικές αντιμετώπισης εστιασμένες στην αποφυγή ή στην άρνηση, βιώνουν υψηλά επίπεδα άγχους και κατάθλιψης, ενώ όταν εφαρμόζουν μηχανισμούς επικεντρωμένους στην διαχείριση του προβλήματος βιώνουν μειωμένα επίπεδα συναισθηματικής δυσφορίας. </a:t>
            </a:r>
          </a:p>
          <a:p>
            <a:endParaRPr lang="el-GR" sz="2400" dirty="0"/>
          </a:p>
          <a:p>
            <a:r>
              <a:rPr lang="el-GR" sz="2400" dirty="0"/>
              <a:t>Η υιοθέτηση μηχανισμών αντιμετώπισης είτε εστιασμένων στην εσωτερίκευση – θυμό, όπως η άρνηση κι </a:t>
            </a:r>
            <a:r>
              <a:rPr lang="el-GR" sz="2400" dirty="0" err="1"/>
              <a:t>αυτομομφή</a:t>
            </a:r>
            <a:r>
              <a:rPr lang="el-GR" sz="2400" dirty="0"/>
              <a:t>, είτε εστιασμένων στην διαχείριση του προβλήματος συσχετίζονταν θετικά με την επιδείνωση της ψυχικής υγείας και της ποιότητας ζωής του γυναικείου φύλου. Η υιοθέτηση μηχανισμών αντιμετώπισης επικεντρωμένων στην εκτίμηση του προβλήματος, όπως η θετική επαναξιολόγηση, ή επικεντρωμένων στην συναισθηματική προσέγγιση, όπως η </a:t>
            </a:r>
            <a:r>
              <a:rPr lang="el-GR" sz="2400" dirty="0" err="1"/>
              <a:t>αυτοβελτίωση</a:t>
            </a:r>
            <a:r>
              <a:rPr lang="el-GR" sz="2400" dirty="0"/>
              <a:t>, σχετίζονταν θετικά με αυξημένα επίπεδα ποιότητας ζωής των </a:t>
            </a:r>
            <a:r>
              <a:rPr lang="el-GR" sz="2400" dirty="0" err="1"/>
              <a:t>υπογόνιμων</a:t>
            </a:r>
            <a:r>
              <a:rPr lang="el-GR" sz="2400" dirty="0"/>
              <a:t> γυναικών.</a:t>
            </a:r>
          </a:p>
          <a:p>
            <a:endParaRPr lang="el-GR" sz="2400" dirty="0"/>
          </a:p>
          <a:p>
            <a:endParaRPr lang="el-GR" b="1" dirty="0"/>
          </a:p>
          <a:p>
            <a:endParaRPr lang="el-GR" b="1" dirty="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Παράγοντες που επηρεάζουν την ψυχολογική προσαρμογή του </a:t>
            </a:r>
            <a:r>
              <a:rPr lang="el-GR" sz="2800" b="1" dirty="0" err="1"/>
              <a:t>υπογόνιμου</a:t>
            </a:r>
            <a:r>
              <a:rPr lang="el-GR" sz="2800" b="1" dirty="0"/>
              <a:t> ατόμου κατά την υποβοηθούμενη αναπαραγωγή</a:t>
            </a:r>
            <a:endParaRPr lang="el-GR" sz="2800" dirty="0"/>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b="1" dirty="0"/>
              <a:t>Στρατηγικές αντιμετώπισης (άντρες):</a:t>
            </a:r>
          </a:p>
          <a:p>
            <a:endParaRPr lang="el-GR" sz="2400" b="1" dirty="0"/>
          </a:p>
          <a:p>
            <a:r>
              <a:rPr lang="el-GR" sz="2400" dirty="0"/>
              <a:t>Άντρες που χρησιμοποιούσαν πιο συχνά στρατηγικές αντιμετώπισης εστιασμένες στην αποφυγή, τότε σημείωναν αυξημένα επίπεδα άγχους και κατάθλιψης.</a:t>
            </a:r>
          </a:p>
          <a:p>
            <a:endParaRPr lang="el-GR" b="1" dirty="0"/>
          </a:p>
          <a:p>
            <a:endParaRPr lang="el-GR" b="1" dirty="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Ο σκοπός της ψυχοκοινωνικής αξιολόγησης</a:t>
            </a:r>
          </a:p>
        </p:txBody>
      </p:sp>
      <p:sp>
        <p:nvSpPr>
          <p:cNvPr id="3" name="2 - Θέση περιεχομένου"/>
          <p:cNvSpPr>
            <a:spLocks noGrp="1"/>
          </p:cNvSpPr>
          <p:nvPr>
            <p:ph idx="1"/>
          </p:nvPr>
        </p:nvSpPr>
        <p:spPr>
          <a:xfrm>
            <a:off x="457200" y="1600200"/>
            <a:ext cx="8229600" cy="4972072"/>
          </a:xfrm>
        </p:spPr>
        <p:txBody>
          <a:bodyPr>
            <a:normAutofit fontScale="70000" lnSpcReduction="20000"/>
          </a:bodyPr>
          <a:lstStyle/>
          <a:p>
            <a:r>
              <a:rPr lang="el-GR" dirty="0"/>
              <a:t>Συγκέντρωση πληροφοριών σχετικό με το  προσωπικό ιστορικό και το τρέχον λειτουργικό επίπεδο του </a:t>
            </a:r>
            <a:r>
              <a:rPr lang="el-GR" dirty="0" err="1"/>
              <a:t>υπογόνιμου</a:t>
            </a:r>
            <a:r>
              <a:rPr lang="el-GR" dirty="0"/>
              <a:t> ατόμου.</a:t>
            </a:r>
          </a:p>
          <a:p>
            <a:endParaRPr lang="el-GR" dirty="0"/>
          </a:p>
          <a:p>
            <a:r>
              <a:rPr lang="el-GR" dirty="0"/>
              <a:t>Αξιολόγηση ψυχοκοινωνικών παραγόντων που επηρεάζουν την ψυχολογική προσαρμογή του </a:t>
            </a:r>
            <a:r>
              <a:rPr lang="el-GR" dirty="0" err="1"/>
              <a:t>υπογόνιμου</a:t>
            </a:r>
            <a:r>
              <a:rPr lang="el-GR" dirty="0"/>
              <a:t> ατόμου κατά την υποβοηθούμενη αναπαραγωγή</a:t>
            </a:r>
          </a:p>
          <a:p>
            <a:endParaRPr lang="el-GR" dirty="0"/>
          </a:p>
          <a:p>
            <a:endParaRPr lang="el-GR" dirty="0"/>
          </a:p>
          <a:p>
            <a:r>
              <a:rPr lang="el-GR" dirty="0"/>
              <a:t>Πραγματοποιείται από ειδικό ψυχικής υγείας</a:t>
            </a:r>
            <a:r>
              <a:rPr lang="en-US" dirty="0"/>
              <a:t> </a:t>
            </a:r>
            <a:r>
              <a:rPr lang="el-GR" dirty="0"/>
              <a:t>και σε κάποιες περιπτώσεις από προσωπικό μονάδας υποβοηθούμενης αναπαραγωγής.</a:t>
            </a:r>
          </a:p>
          <a:p>
            <a:endParaRPr lang="el-GR" dirty="0"/>
          </a:p>
          <a:p>
            <a:r>
              <a:rPr lang="el-GR" dirty="0"/>
              <a:t>Πραγματοποιείται μέσω κλινικής συνέντευξης / αξιολόγησης και ψυχολογικών </a:t>
            </a:r>
            <a:r>
              <a:rPr lang="en-US" dirty="0"/>
              <a:t>tests</a:t>
            </a:r>
            <a:r>
              <a:rPr lang="el-GR"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Α) Περιεχόμενο συνέντευξης αξιολόγησης</a:t>
            </a:r>
          </a:p>
        </p:txBody>
      </p:sp>
      <p:sp>
        <p:nvSpPr>
          <p:cNvPr id="3" name="2 - Θέση περιεχομένου"/>
          <p:cNvSpPr>
            <a:spLocks noGrp="1"/>
          </p:cNvSpPr>
          <p:nvPr>
            <p:ph idx="1"/>
          </p:nvPr>
        </p:nvSpPr>
        <p:spPr>
          <a:xfrm>
            <a:off x="457200" y="1600200"/>
            <a:ext cx="8229600" cy="5043510"/>
          </a:xfrm>
        </p:spPr>
        <p:txBody>
          <a:bodyPr>
            <a:normAutofit fontScale="92500" lnSpcReduction="20000"/>
          </a:bodyPr>
          <a:lstStyle/>
          <a:p>
            <a:r>
              <a:rPr lang="el-GR" dirty="0"/>
              <a:t>Σημαντική πηγή συγκέντρωσης πληροφοριών.</a:t>
            </a:r>
          </a:p>
          <a:p>
            <a:r>
              <a:rPr lang="el-GR" dirty="0"/>
              <a:t>Παρόμοιο με περιεχόμενο γενικής ψυχολογικής συνέντευξης.</a:t>
            </a:r>
          </a:p>
          <a:p>
            <a:r>
              <a:rPr lang="el-GR" dirty="0"/>
              <a:t>Μεγαλύτερο βάρος σε πληροφορίες γύρω από αναπαραγωγικό ιστορικό, συζυγικό ιστορικό, σεξουαλική λειτουργία, πολιτισμικά και θρησκευτικά ζητήματα.</a:t>
            </a:r>
          </a:p>
          <a:p>
            <a:r>
              <a:rPr lang="el-GR" dirty="0"/>
              <a:t>Αφορά το ζευγάρι.</a:t>
            </a:r>
          </a:p>
          <a:p>
            <a:r>
              <a:rPr lang="el-GR" dirty="0"/>
              <a:t>Χρήσιμο εργαλείο: Περιεκτικό Ψυχοκοινωνικό Ιστορικό της </a:t>
            </a:r>
            <a:r>
              <a:rPr lang="el-GR" dirty="0" err="1"/>
              <a:t>Υπογονιμότητας</a:t>
            </a:r>
            <a:r>
              <a:rPr lang="el-GR" dirty="0"/>
              <a:t> (καλύπτει θέματα που συνδέονται με συναισθηματική κατάσταση ατόμων).</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Β) Ψυχολογικά </a:t>
            </a:r>
            <a:r>
              <a:rPr lang="en-US" b="1" dirty="0"/>
              <a:t>tests</a:t>
            </a:r>
            <a:endParaRPr lang="el-GR" b="1" dirty="0"/>
          </a:p>
        </p:txBody>
      </p:sp>
      <p:sp>
        <p:nvSpPr>
          <p:cNvPr id="3" name="2 - Θέση περιεχομένου"/>
          <p:cNvSpPr>
            <a:spLocks noGrp="1"/>
          </p:cNvSpPr>
          <p:nvPr>
            <p:ph idx="1"/>
          </p:nvPr>
        </p:nvSpPr>
        <p:spPr/>
        <p:txBody>
          <a:bodyPr/>
          <a:lstStyle/>
          <a:p>
            <a:r>
              <a:rPr lang="el-GR" dirty="0"/>
              <a:t>Ως δεύτερη / συμπληρωματική πηγή πληροφοριών (μετά την </a:t>
            </a:r>
            <a:r>
              <a:rPr lang="el-GR"/>
              <a:t>συνέντευξη αξιολόγησης). </a:t>
            </a:r>
            <a:r>
              <a:rPr lang="el-GR" dirty="0"/>
              <a:t>Δεν υποκαθιστούν την κλινική αξιολόγηση. </a:t>
            </a:r>
          </a:p>
          <a:p>
            <a:endParaRPr lang="el-GR" dirty="0"/>
          </a:p>
          <a:p>
            <a:r>
              <a:rPr lang="el-GR" dirty="0"/>
              <a:t>Μερικά </a:t>
            </a:r>
            <a:r>
              <a:rPr lang="en-US" dirty="0"/>
              <a:t>tests</a:t>
            </a:r>
            <a:r>
              <a:rPr lang="el-GR" dirty="0"/>
              <a:t>: </a:t>
            </a:r>
            <a:r>
              <a:rPr lang="en-US" dirty="0"/>
              <a:t>MMPI, HADS, </a:t>
            </a:r>
            <a:r>
              <a:rPr lang="el-GR" dirty="0"/>
              <a:t>Κλίμακα άγχους του </a:t>
            </a:r>
            <a:r>
              <a:rPr lang="en-US" dirty="0"/>
              <a:t>Spielberg, </a:t>
            </a:r>
            <a:r>
              <a:rPr lang="el-GR" dirty="0"/>
              <a:t>Κλίμακα κατάθλιψης του </a:t>
            </a:r>
            <a:r>
              <a:rPr lang="en-US" dirty="0"/>
              <a:t>Beck.</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Hospital Anxiety </a:t>
            </a:r>
            <a:r>
              <a:rPr lang="en-US"/>
              <a:t>and Depression </a:t>
            </a:r>
            <a:r>
              <a:rPr lang="en-US" dirty="0"/>
              <a:t>Scale</a:t>
            </a:r>
            <a:br>
              <a:rPr lang="en-US" dirty="0"/>
            </a:br>
            <a:r>
              <a:rPr lang="el-GR" dirty="0"/>
              <a:t>(ενδεικτικές ερωτήσεις)</a:t>
            </a:r>
          </a:p>
        </p:txBody>
      </p:sp>
      <p:sp>
        <p:nvSpPr>
          <p:cNvPr id="3" name="2 - Θέση περιεχομένου"/>
          <p:cNvSpPr>
            <a:spLocks noGrp="1"/>
          </p:cNvSpPr>
          <p:nvPr>
            <p:ph idx="1"/>
          </p:nvPr>
        </p:nvSpPr>
        <p:spPr/>
        <p:txBody>
          <a:bodyPr>
            <a:normAutofit fontScale="47500" lnSpcReduction="20000"/>
          </a:bodyPr>
          <a:lstStyle/>
          <a:p>
            <a:r>
              <a:rPr lang="el-GR" dirty="0"/>
              <a:t>Παρακαλώ απαντήστε στις επόμενες ερωτήσεις σημειώνοντας Χ στην καταλληλότερη για εσάς απάντηση πάνω στη γραμμή που βρίσκεται αριστερά από κάθε διατύπωση.</a:t>
            </a:r>
          </a:p>
          <a:p>
            <a:r>
              <a:rPr lang="el-GR" dirty="0"/>
              <a:t>1. Αισθάνομαι ένταση.</a:t>
            </a:r>
          </a:p>
          <a:p>
            <a:r>
              <a:rPr lang="el-GR" dirty="0"/>
              <a:t>________0. Τον περισσότερο καιρό</a:t>
            </a:r>
          </a:p>
          <a:p>
            <a:r>
              <a:rPr lang="el-GR" dirty="0"/>
              <a:t>________1. Πολλές φορές</a:t>
            </a:r>
          </a:p>
          <a:p>
            <a:r>
              <a:rPr lang="el-GR" dirty="0"/>
              <a:t>________2. Από καιρού εις καιρόν, περιστασιακά</a:t>
            </a:r>
          </a:p>
          <a:p>
            <a:r>
              <a:rPr lang="el-GR" dirty="0"/>
              <a:t>________3. Καθόλου</a:t>
            </a:r>
          </a:p>
          <a:p>
            <a:r>
              <a:rPr lang="el-GR" dirty="0"/>
              <a:t>2. Τα πράγματα που συνήθως με ευχαριστούσαν, εξακολουθούν να με ευχαριστούν.</a:t>
            </a:r>
          </a:p>
          <a:p>
            <a:r>
              <a:rPr lang="el-GR" dirty="0"/>
              <a:t>________0. Σίγουρα τόσο όσο και παλαιότερα</a:t>
            </a:r>
          </a:p>
          <a:p>
            <a:r>
              <a:rPr lang="el-GR" dirty="0"/>
              <a:t>________1. Όχι τόσο όσο παλαιότερα</a:t>
            </a:r>
          </a:p>
          <a:p>
            <a:r>
              <a:rPr lang="el-GR" dirty="0"/>
              <a:t>________2. Μόνο λίγο</a:t>
            </a:r>
          </a:p>
          <a:p>
            <a:r>
              <a:rPr lang="el-GR" dirty="0"/>
              <a:t>________3. Σχεδόν καθόλου</a:t>
            </a:r>
          </a:p>
          <a:p>
            <a:r>
              <a:rPr lang="el-GR" dirty="0"/>
              <a:t>3. Έχω ένα άσχημο προαίσθημα, σα να πρόκειται να συμβεί κάτι κακό.</a:t>
            </a:r>
          </a:p>
          <a:p>
            <a:r>
              <a:rPr lang="el-GR" dirty="0"/>
              <a:t>________0. Σίγουρα έχω ένα πολύ άσχημο προαίσθημα</a:t>
            </a:r>
          </a:p>
          <a:p>
            <a:r>
              <a:rPr lang="el-GR" dirty="0"/>
              <a:t>________1. Ναι έχω, αλλά δεν είναι τόσο άσχημο</a:t>
            </a:r>
          </a:p>
          <a:p>
            <a:r>
              <a:rPr lang="el-GR" dirty="0"/>
              <a:t>________2. Λίγο, αλλά δεν με ανησυχεί</a:t>
            </a:r>
          </a:p>
          <a:p>
            <a:r>
              <a:rPr lang="el-GR" dirty="0"/>
              <a:t>________3. Καθόλου</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39850"/>
          </a:xfrm>
        </p:spPr>
        <p:txBody>
          <a:bodyPr>
            <a:noAutofit/>
          </a:bodyPr>
          <a:lstStyle/>
          <a:p>
            <a:r>
              <a:rPr lang="el-GR" sz="2600" b="1" dirty="0"/>
              <a:t>Οι επιπτώσεις της </a:t>
            </a:r>
            <a:r>
              <a:rPr lang="el-GR" sz="2600" b="1" dirty="0" err="1"/>
              <a:t>στρεσογόνας</a:t>
            </a:r>
            <a:r>
              <a:rPr lang="el-GR" sz="2600" b="1" dirty="0"/>
              <a:t> εμπειρίας της εξωσωματικής γονιμοποίησης στην ψυχική υγεία και στην ποιότητα ζωής της γυναίκας</a:t>
            </a:r>
            <a:br>
              <a:rPr lang="el-GR" sz="2600" b="1" dirty="0"/>
            </a:br>
            <a:r>
              <a:rPr lang="el-GR" sz="2600" b="1" dirty="0"/>
              <a:t>1. Κατάθλιψη</a:t>
            </a:r>
            <a:br>
              <a:rPr lang="el-GR" sz="2600" b="1" dirty="0"/>
            </a:br>
            <a:endParaRPr lang="el-GR" sz="2600" b="1" dirty="0"/>
          </a:p>
        </p:txBody>
      </p:sp>
      <p:sp>
        <p:nvSpPr>
          <p:cNvPr id="3" name="2 - Θέση περιεχομένου"/>
          <p:cNvSpPr>
            <a:spLocks noGrp="1"/>
          </p:cNvSpPr>
          <p:nvPr>
            <p:ph idx="1"/>
          </p:nvPr>
        </p:nvSpPr>
        <p:spPr>
          <a:xfrm>
            <a:off x="457200" y="2214554"/>
            <a:ext cx="8229600" cy="3911609"/>
          </a:xfrm>
        </p:spPr>
        <p:txBody>
          <a:bodyPr>
            <a:normAutofit/>
          </a:bodyPr>
          <a:lstStyle/>
          <a:p>
            <a:pPr algn="ctr">
              <a:buNone/>
            </a:pPr>
            <a:r>
              <a:rPr lang="el-GR" sz="3600" b="1" dirty="0"/>
              <a:t>≠</a:t>
            </a:r>
          </a:p>
          <a:p>
            <a:r>
              <a:rPr lang="el-GR" sz="2400" dirty="0"/>
              <a:t>Οι </a:t>
            </a:r>
            <a:r>
              <a:rPr lang="el-GR" sz="2400" dirty="0" err="1"/>
              <a:t>υπογόνιμες</a:t>
            </a:r>
            <a:r>
              <a:rPr lang="el-GR" sz="2400" dirty="0"/>
              <a:t> γυναίκες ανέφεραν περισσότερα καταθλιπτικά συμπτώματα ή μεγαλύτερη συχνότητα εμφάνισης κατάθλιψης σε σχέση με τις γόνιμες γυναίκες.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Σας ευχαριστώ για την προσοχή σας!</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25536"/>
          </a:xfrm>
        </p:spPr>
        <p:txBody>
          <a:bodyPr>
            <a:noAutofit/>
          </a:bodyPr>
          <a:lstStyle/>
          <a:p>
            <a:r>
              <a:rPr lang="el-GR" sz="2600" b="1" dirty="0"/>
              <a:t>Οι επιπτώσεις της </a:t>
            </a:r>
            <a:r>
              <a:rPr lang="el-GR" sz="2600" b="1" dirty="0" err="1"/>
              <a:t>στρεσογόνας</a:t>
            </a:r>
            <a:r>
              <a:rPr lang="el-GR" sz="2600" b="1" dirty="0"/>
              <a:t> εμπειρίας της εξωσωματικής γονιμοποίησης στην ψυχική υγεία και στην ποιότητα ζωής της γυναίκας</a:t>
            </a:r>
            <a:br>
              <a:rPr lang="el-GR" sz="2600" b="1" dirty="0"/>
            </a:br>
            <a:r>
              <a:rPr lang="el-GR" sz="2600" b="1" dirty="0"/>
              <a:t>2. Άγχος</a:t>
            </a:r>
            <a:br>
              <a:rPr lang="el-GR" sz="2600" b="1" dirty="0"/>
            </a:br>
            <a:endParaRPr lang="el-GR" sz="2600" b="1" dirty="0"/>
          </a:p>
        </p:txBody>
      </p:sp>
      <p:sp>
        <p:nvSpPr>
          <p:cNvPr id="3" name="2 - Θέση περιεχομένου"/>
          <p:cNvSpPr>
            <a:spLocks noGrp="1"/>
          </p:cNvSpPr>
          <p:nvPr>
            <p:ph idx="1"/>
          </p:nvPr>
        </p:nvSpPr>
        <p:spPr/>
        <p:txBody>
          <a:bodyPr>
            <a:normAutofit lnSpcReduction="10000"/>
          </a:bodyPr>
          <a:lstStyle/>
          <a:p>
            <a:r>
              <a:rPr lang="el-GR" sz="2400" dirty="0"/>
              <a:t>Οι μελέτες, που συγκρίνουν τα επίπεδα άγχους γόνιμων κι </a:t>
            </a:r>
            <a:r>
              <a:rPr lang="el-GR" sz="2400" dirty="0" err="1"/>
              <a:t>υπογόνιμων</a:t>
            </a:r>
            <a:r>
              <a:rPr lang="el-GR" sz="2400" dirty="0"/>
              <a:t> γυναικών, δεν χαρακτηρίζονται από ομοφωνία:</a:t>
            </a:r>
          </a:p>
          <a:p>
            <a:endParaRPr lang="el-GR" sz="2400" dirty="0"/>
          </a:p>
          <a:p>
            <a:r>
              <a:rPr lang="el-GR" sz="2400" dirty="0"/>
              <a:t>Έχουν δημοσιευτεί ερευνητικές μελέτες  κατά τις οποίες δεν παρατηρήθηκε διαφορά στην μεταβλητή του άγχους μεταξύ του γόνιμου και του </a:t>
            </a:r>
            <a:r>
              <a:rPr lang="el-GR" sz="2400" dirty="0" err="1"/>
              <a:t>υπογόνιμου</a:t>
            </a:r>
            <a:r>
              <a:rPr lang="el-GR" sz="2400" dirty="0"/>
              <a:t> γυναικείου πληθυσμού.</a:t>
            </a:r>
          </a:p>
          <a:p>
            <a:pPr algn="ctr">
              <a:buNone/>
            </a:pPr>
            <a:r>
              <a:rPr lang="el-GR" sz="4000" b="1" dirty="0"/>
              <a:t>≠</a:t>
            </a:r>
          </a:p>
          <a:p>
            <a:r>
              <a:rPr lang="el-GR" sz="2400" dirty="0"/>
              <a:t>Έχουν κοινοποιηθεί κι έρευνες που απέδειξαν ότι οι γυναίκες λίγο πριν την έναρξη ενός κύκλου τεχνητής γονιμοποίησης σημείωσαν αυξημένα επίπεδα άγχους σε σχέση με την ομάδα ελέγχου που αποτελείτο από γόνιμες γυναίκες.</a:t>
            </a:r>
          </a:p>
          <a:p>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a:t>Ερμηνεία της διχογνωμίας ερευνών αναφορικά με την συναισθηματική δυσφορία των γυναικών</a:t>
            </a:r>
          </a:p>
        </p:txBody>
      </p:sp>
      <p:sp>
        <p:nvSpPr>
          <p:cNvPr id="3" name="2 - Θέση περιεχομένου"/>
          <p:cNvSpPr>
            <a:spLocks noGrp="1"/>
          </p:cNvSpPr>
          <p:nvPr>
            <p:ph idx="1"/>
          </p:nvPr>
        </p:nvSpPr>
        <p:spPr>
          <a:xfrm>
            <a:off x="457200" y="1600200"/>
            <a:ext cx="8229600" cy="4972072"/>
          </a:xfrm>
        </p:spPr>
        <p:txBody>
          <a:bodyPr>
            <a:normAutofit fontScale="85000" lnSpcReduction="10000"/>
          </a:bodyPr>
          <a:lstStyle/>
          <a:p>
            <a:r>
              <a:rPr lang="el-GR" sz="2800" dirty="0"/>
              <a:t>Οι </a:t>
            </a:r>
            <a:r>
              <a:rPr lang="el-GR" sz="2800" dirty="0" err="1"/>
              <a:t>υπογόνιμες</a:t>
            </a:r>
            <a:r>
              <a:rPr lang="el-GR" sz="2800" dirty="0"/>
              <a:t> γυναίκες λίγο πριν την έναρξη ενός κύκλου εξωσωματικής γονιμοποίησης ναι μεν σημειώνουν αυξημένα ποσοστά ψυχολογικής δυσφορίας σε σχέση με τον γενικό γυναικείο πληθυσμό, όμως πρόκειται για μία διαφορά στα επίπεδα δυσφορίας η οποία δεν είναι σημαντική.</a:t>
            </a:r>
          </a:p>
          <a:p>
            <a:endParaRPr lang="el-GR" sz="2800" dirty="0"/>
          </a:p>
          <a:p>
            <a:r>
              <a:rPr lang="el-GR" sz="2800" dirty="0"/>
              <a:t>Ερμηνείες:</a:t>
            </a:r>
          </a:p>
          <a:p>
            <a:r>
              <a:rPr lang="el-GR" sz="2800" dirty="0"/>
              <a:t>Ιατρικές διαδικασίες που υφίσταται ο γυναικείος οργανισμός.</a:t>
            </a:r>
          </a:p>
          <a:p>
            <a:r>
              <a:rPr lang="el-GR" sz="2800" dirty="0"/>
              <a:t>Γνώση για μειωμένα ποσοστά επιτυχίας υποβοηθούμενης αναπαραγωγής.</a:t>
            </a:r>
          </a:p>
          <a:p>
            <a:r>
              <a:rPr lang="el-GR" sz="2800" dirty="0"/>
              <a:t>Ελπίδα.</a:t>
            </a:r>
          </a:p>
          <a:p>
            <a:r>
              <a:rPr lang="el-GR" sz="2800" dirty="0"/>
              <a:t>Ο ρόλος του σταδίου της εξωσωματικής γονιμοποίησης που διανύει η γυναίκα.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Οι επιπτώσεις της </a:t>
            </a:r>
            <a:r>
              <a:rPr lang="el-GR" sz="2800" b="1" dirty="0" err="1"/>
              <a:t>στρεσογόνας</a:t>
            </a:r>
            <a:r>
              <a:rPr lang="el-GR" sz="2800" b="1" dirty="0"/>
              <a:t> εμπειρίας της εξωσωματικής γονιμοποίησης στην ψυχική υγεία και στην ποιότητα ζωής της γυναίκας</a:t>
            </a:r>
            <a:br>
              <a:rPr lang="el-GR" sz="2800" b="1" dirty="0"/>
            </a:br>
            <a:r>
              <a:rPr lang="el-GR" sz="2800" b="1" dirty="0"/>
              <a:t>3. Ποιότητα ζωής</a:t>
            </a:r>
          </a:p>
        </p:txBody>
      </p:sp>
      <p:sp>
        <p:nvSpPr>
          <p:cNvPr id="3" name="2 - Θέση περιεχομένου"/>
          <p:cNvSpPr>
            <a:spLocks noGrp="1"/>
          </p:cNvSpPr>
          <p:nvPr>
            <p:ph idx="1"/>
          </p:nvPr>
        </p:nvSpPr>
        <p:spPr/>
        <p:txBody>
          <a:bodyPr>
            <a:normAutofit fontScale="92500" lnSpcReduction="10000"/>
          </a:bodyPr>
          <a:lstStyle/>
          <a:p>
            <a:endParaRPr lang="el-GR" dirty="0"/>
          </a:p>
          <a:p>
            <a:r>
              <a:rPr lang="el-GR" dirty="0"/>
              <a:t>Πλήττεται η ποιότητα ζωής.</a:t>
            </a:r>
          </a:p>
          <a:p>
            <a:endParaRPr lang="el-GR" dirty="0"/>
          </a:p>
          <a:p>
            <a:r>
              <a:rPr lang="el-GR" dirty="0"/>
              <a:t>Ερμηνεία: οι ιατρικές διαδικασίες που υφίσταται ο γυναικείος οργανισμός. Κατά το στάδιο της </a:t>
            </a:r>
            <a:r>
              <a:rPr lang="el-GR" dirty="0" err="1"/>
              <a:t>ωοληψίας</a:t>
            </a:r>
            <a:r>
              <a:rPr lang="el-GR" dirty="0"/>
              <a:t> παρατηρείται έκπτωση της ποιότητας ζωής των γυναικών, οι οποίες αναφέρουν πόνο στην κοιλιακή χώρα και στις ωοθήκες, αίσθημα κούρασης, κράμπες, πρήξιμο κι ένα αίσθημα κακουχίας.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a:t>Ερμηνείες για την ψυχική υγεία των γυναικών ανάλογα με το στάδιο της εξωσωματικής γονιμοποίησης που διανύουν</a:t>
            </a:r>
          </a:p>
        </p:txBody>
      </p:sp>
      <p:sp>
        <p:nvSpPr>
          <p:cNvPr id="3" name="2 - Θέση περιεχομένου"/>
          <p:cNvSpPr>
            <a:spLocks noGrp="1"/>
          </p:cNvSpPr>
          <p:nvPr>
            <p:ph idx="1"/>
          </p:nvPr>
        </p:nvSpPr>
        <p:spPr/>
        <p:txBody>
          <a:bodyPr>
            <a:normAutofit/>
          </a:bodyPr>
          <a:lstStyle/>
          <a:p>
            <a:r>
              <a:rPr lang="el-GR" sz="2400" dirty="0"/>
              <a:t>Η συναισθηματική δυσφορία κι η έκπτωση της ευεξίας που βιώνουν οι γυναίκες </a:t>
            </a:r>
            <a:r>
              <a:rPr lang="el-GR" sz="2400" b="1" dirty="0"/>
              <a:t>κατά το στάδιο ενεργοποίησης των ωοθηκών </a:t>
            </a:r>
            <a:r>
              <a:rPr lang="el-GR" sz="2400" dirty="0"/>
              <a:t>αποτελεί κυρίως αντίκτυπο των ιατρικών διαδικασιών που υφίστανται σχεδόν σε καθημερινή βάση.</a:t>
            </a:r>
          </a:p>
          <a:p>
            <a:r>
              <a:rPr lang="el-GR" sz="2400" b="1" dirty="0"/>
              <a:t>Η </a:t>
            </a:r>
            <a:r>
              <a:rPr lang="el-GR" sz="2400" b="1" dirty="0" err="1"/>
              <a:t>ωοληψία</a:t>
            </a:r>
            <a:r>
              <a:rPr lang="el-GR" sz="2400" b="1" dirty="0"/>
              <a:t> και η </a:t>
            </a:r>
            <a:r>
              <a:rPr lang="el-GR" sz="2400" b="1" dirty="0" err="1"/>
              <a:t>εμβρυομεταφορά</a:t>
            </a:r>
            <a:r>
              <a:rPr lang="el-GR" sz="2400" b="1" dirty="0"/>
              <a:t> </a:t>
            </a:r>
            <a:r>
              <a:rPr lang="el-GR" sz="2400" dirty="0"/>
              <a:t>είναι ακόμη πιο επεμβατικές στο σώμα ιατρικές διαδικασίες με συνέπεια οι γυναίκες να εκδηλώνουν μειωμένα επίπεδα ψυχικής υγείας.</a:t>
            </a:r>
          </a:p>
          <a:p>
            <a:r>
              <a:rPr lang="el-GR" sz="2400" dirty="0"/>
              <a:t>Η δυσφορία που βιώνουν </a:t>
            </a:r>
            <a:r>
              <a:rPr lang="el-GR" sz="2400" b="1" dirty="0"/>
              <a:t>αμέσως μετά την </a:t>
            </a:r>
            <a:r>
              <a:rPr lang="el-GR" sz="2400" b="1" dirty="0" err="1"/>
              <a:t>εμβρυομεταφορά</a:t>
            </a:r>
            <a:r>
              <a:rPr lang="el-GR" sz="2400" b="1" dirty="0"/>
              <a:t> </a:t>
            </a:r>
            <a:r>
              <a:rPr lang="el-GR" sz="2400" dirty="0"/>
              <a:t>εκπορεύεται κι από την ανησυχία τους για το εάν εμφυτεύτηκαν επιτυχώς τα έμβρυα στην μήτρα ή για το εάν τα δεχτεί τελικά ο οργανισμός τους.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a:t>Ερμηνείες για την ψυχική υγεία των γυναικών ανάλογα με το στάδιο της εξωσωματικής γονιμοποίησης που διανύουν</a:t>
            </a:r>
          </a:p>
        </p:txBody>
      </p:sp>
      <p:sp>
        <p:nvSpPr>
          <p:cNvPr id="3" name="2 - Θέση περιεχομένου"/>
          <p:cNvSpPr>
            <a:spLocks noGrp="1"/>
          </p:cNvSpPr>
          <p:nvPr>
            <p:ph idx="1"/>
          </p:nvPr>
        </p:nvSpPr>
        <p:spPr/>
        <p:txBody>
          <a:bodyPr>
            <a:normAutofit/>
          </a:bodyPr>
          <a:lstStyle/>
          <a:p>
            <a:r>
              <a:rPr lang="el-GR" sz="2400" b="1" dirty="0"/>
              <a:t>Στάδιο περάτωσης </a:t>
            </a:r>
            <a:r>
              <a:rPr lang="el-GR" sz="2400" dirty="0"/>
              <a:t>της υποβοηθούμενης αναπαραγωγής / </a:t>
            </a:r>
            <a:r>
              <a:rPr lang="el-GR" sz="2400" b="1" dirty="0"/>
              <a:t>Ανακοίνωση μη επιτυχούς εξωσωματικής γονιμοποίησης</a:t>
            </a:r>
            <a:r>
              <a:rPr lang="el-GR" sz="2400" dirty="0"/>
              <a:t>:</a:t>
            </a:r>
          </a:p>
          <a:p>
            <a:endParaRPr lang="el-GR" sz="2400" dirty="0"/>
          </a:p>
          <a:p>
            <a:r>
              <a:rPr lang="el-GR" sz="2400" dirty="0"/>
              <a:t>Οι γυναίκες σημείωσαν αυξημένα επίπεδα καταθλιπτικής διάθεσης τόσο σε σχέση με τον γενικό γυναικείο πληθυσμό όσο και σε σύγκριση με τις ίδιες κατά την διάρκεια άλλων σταδίων της εξωσωματικής γονιμοποίησης.</a:t>
            </a:r>
          </a:p>
          <a:p>
            <a:r>
              <a:rPr lang="el-GR" sz="2400" dirty="0"/>
              <a:t>Αντικρουόμενα επιστημονικά ευρήματα για επίπεδα άγχους.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TotalTime>
  <Words>2516</Words>
  <Application>Microsoft Office PowerPoint</Application>
  <PresentationFormat>Προβολή στην οθόνη (4:3)</PresentationFormat>
  <Paragraphs>210</Paragraphs>
  <Slides>40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40</vt:i4>
      </vt:variant>
    </vt:vector>
  </HeadingPairs>
  <TitlesOfParts>
    <vt:vector size="43" baseType="lpstr">
      <vt:lpstr>Arial</vt:lpstr>
      <vt:lpstr>Calibri</vt:lpstr>
      <vt:lpstr>Θέμα του Office</vt:lpstr>
      <vt:lpstr>Αξιολόγηση ψυχοκοινωνικών παραγόντων που επηρεάζουν την ψυχολογική προσαρμογή του υπογόνιμου ατόμου κατά την υποβοηθούμενη αναπαραγωγή</vt:lpstr>
      <vt:lpstr>Οι επιπτώσεις της στρεσογόνας εμπειρίας της εξωσωματικής γονιμοποίησης στην ψυχική υγεία και στην ποιότητα ζωής του ατόμου </vt:lpstr>
      <vt:lpstr>Οι επιπτώσεις της στρεσογόνας εμπειρίας της εξωσωματικής γονιμοποίησης στην ψυχική υγεία και στην ποιότητα ζωής της γυναίκας 1. Κατάθλιψη </vt:lpstr>
      <vt:lpstr>Οι επιπτώσεις της στρεσογόνας εμπειρίας της εξωσωματικής γονιμοποίησης στην ψυχική υγεία και στην ποιότητα ζωής της γυναίκας 1. Κατάθλιψη </vt:lpstr>
      <vt:lpstr>Οι επιπτώσεις της στρεσογόνας εμπειρίας της εξωσωματικής γονιμοποίησης στην ψυχική υγεία και στην ποιότητα ζωής της γυναίκας 2. Άγχος </vt:lpstr>
      <vt:lpstr>Ερμηνεία της διχογνωμίας ερευνών αναφορικά με την συναισθηματική δυσφορία των γυναικών</vt:lpstr>
      <vt:lpstr>Οι επιπτώσεις της στρεσογόνας εμπειρίας της εξωσωματικής γονιμοποίησης στην ψυχική υγεία και στην ποιότητα ζωής της γυναίκας 3. Ποιότητα ζωής</vt:lpstr>
      <vt:lpstr>Ερμηνείες για την ψυχική υγεία των γυναικών ανάλογα με το στάδιο της εξωσωματικής γονιμοποίησης που διανύουν</vt:lpstr>
      <vt:lpstr>Ερμηνείες για την ψυχική υγεία των γυναικών ανάλογα με το στάδιο της εξωσωματικής γονιμοποίησης που διανύουν</vt:lpstr>
      <vt:lpstr>Ερμηνεία της έκπτωσης της ψυχικής υγείας των γυναικών αμέσως μετά την εμπειρία ενός ανεπιτυχή κύκλου εξωσωματικής γονιμοποίησης</vt:lpstr>
      <vt:lpstr>Οι επιπτώσεις της στρεσογόνας εμπειρίας της εξωσωματικής γονιμοποίησης στην ψυχική υγεία και στην ποιότητα ζωής του άντρα</vt:lpstr>
      <vt:lpstr>Οι επιπτώσεις της στρεσογόνας εμπειρίας της εξωσωματικής γονιμοποίησης στην ψυχική υγεία και στην ποιότητα ζωής του άντρα</vt:lpstr>
      <vt:lpstr>Οι επιπτώσεις της στρεσογόνας εμπειρίας της εξωσωματικής γονιμοποίησης στην ψυχική υγεία και στην ποιότητα ζωής του άντρα κατά τα διάφορα στάδια της υποβοηθούμενης αναπαραγωγής</vt:lpstr>
      <vt:lpstr>Οι επιπτώσεις της στρεσογόνας εμπειρίας της εξωσωματικής γονιμοποίησης στην ψυχική υγεία και στην ποιότητα ζωής του άντρα κατά τα διάφορα στάδια της υποβοηθούμενης αναπαραγωγής</vt:lpstr>
      <vt:lpstr>Ερμηνευτικές προσεγγίσεις της συναισθηματικής δυσφορίας που βιώνει το αντρικό φύλο κατά την εξωσωματική γονιμοποίηση </vt:lpstr>
      <vt:lpstr>Παράγοντες που επηρεάζουν την ψυχολογική προσαρμογή του υπογόνιμου ατόμου κατά την υποβοηθούμενη αναπαραγωγή</vt:lpstr>
      <vt:lpstr>1η ομαδοποίηση ρυθμιστικών παραγόντων</vt:lpstr>
      <vt:lpstr>2η ομαδοποίηση ρυθμιστικών παραγόντων</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Το Μοντέλο της Κοινής Λογικής / Αυτορρύθμισης (Leventhal et al., 1984) ως κοινωνιογνωστικό μοντέλο</vt:lpstr>
      <vt:lpstr>Το Μοντέλο της Κοινής Λογικής / Αυτορρύθμισης ως κοινωνιογνωστικό μοντέλο</vt:lpstr>
      <vt:lpstr>Γνωστικές αναπαραστάσεις</vt:lpstr>
      <vt:lpstr>Γνωστικές αναπαραστάσεις</vt:lpstr>
      <vt:lpstr>Γνωστικές αναπαραστάσεις</vt:lpstr>
      <vt:lpstr>Γνωστικές αναπαραστάσεις</vt:lpstr>
      <vt:lpstr>Στρατηγικές αντιμετώπισης</vt:lpstr>
      <vt:lpstr>Στρατηγικές αντιμετώπισης</vt:lpstr>
      <vt:lpstr>Προσαρμογή</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Παράγοντες που επηρεάζουν την ψυχολογική προσαρμογή του υπογόνιμου ατόμου κατά την υποβοηθούμενη αναπαραγωγή</vt:lpstr>
      <vt:lpstr>Ο σκοπός της ψυχοκοινωνικής αξιολόγησης</vt:lpstr>
      <vt:lpstr>Α) Περιεχόμενο συνέντευξης αξιολόγησης</vt:lpstr>
      <vt:lpstr>Β) Ψυχολογικά tests</vt:lpstr>
      <vt:lpstr>Hospital Anxiety and Depression Scale (ενδεικτικές ερωτήσεις)</vt:lpstr>
      <vt:lpstr>Σας 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Αξιολόγηση ψυχοκοινωνικών παραγόντων που επηρεάζουν την ψυχολογική προσαρμογή του υπογόνιμου ατόμου</dc:title>
  <dc:creator>Meropi</dc:creator>
  <cp:lastModifiedBy>ΣΟΦΙΑ ΜΠΕΖΑΝΤΕ</cp:lastModifiedBy>
  <cp:revision>71</cp:revision>
  <dcterms:created xsi:type="dcterms:W3CDTF">2024-05-27T19:43:42Z</dcterms:created>
  <dcterms:modified xsi:type="dcterms:W3CDTF">2024-06-01T06:32:27Z</dcterms:modified>
</cp:coreProperties>
</file>