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660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617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0918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300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1262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6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0608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5515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463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897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1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53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55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31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494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59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971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C086DC4-0FA7-4FF2-A436-A9F5C18B7AB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4C24F3F-8B18-4657-ABB7-33648B3D56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9814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C610F8-D9A5-5EF7-8353-E1DA1F52F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IN VITRO </a:t>
            </a:r>
            <a:r>
              <a:rPr lang="el-GR" sz="4400" b="1" dirty="0">
                <a:solidFill>
                  <a:srgbClr val="FFFF00"/>
                </a:solidFill>
              </a:rPr>
              <a:t>ΓΟΝΙΜΟΠΟΙΗΣΗ ΤΩΝ ΩΑΡΙΩΝ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C6DE5EE-8C29-06D3-6B99-D9055C8F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620"/>
            <a:ext cx="9144000" cy="165576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FF00"/>
                </a:solidFill>
              </a:rPr>
              <a:t>Α. ΑΡΓΥΡΙΟΥ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SENIOR </a:t>
            </a:r>
            <a:r>
              <a:rPr lang="el-GR" b="1" dirty="0">
                <a:solidFill>
                  <a:srgbClr val="FFFF00"/>
                </a:solidFill>
              </a:rPr>
              <a:t>ΚΛΙΝΙΚΟΣ ΕΜΒΡΥΟΛΟΓΟΣ </a:t>
            </a:r>
            <a:r>
              <a:rPr lang="en-US" b="1" dirty="0">
                <a:solidFill>
                  <a:srgbClr val="FFFF00"/>
                </a:solidFill>
              </a:rPr>
              <a:t>MSc, PhD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8D0E43-4FB4-3DB4-E880-5D6FBDC14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In vivo </a:t>
            </a:r>
            <a:r>
              <a:rPr lang="el-GR" sz="4000" b="1" dirty="0">
                <a:solidFill>
                  <a:srgbClr val="FFFF00"/>
                </a:solidFill>
              </a:rPr>
              <a:t>ΚΑΙ </a:t>
            </a:r>
            <a:r>
              <a:rPr lang="en-US" sz="4000" b="1" dirty="0">
                <a:solidFill>
                  <a:srgbClr val="00B050"/>
                </a:solidFill>
              </a:rPr>
              <a:t>in vitro </a:t>
            </a:r>
            <a:r>
              <a:rPr lang="el-GR" sz="4000" b="1" dirty="0">
                <a:solidFill>
                  <a:srgbClr val="FFFF00"/>
                </a:solidFill>
              </a:rPr>
              <a:t>ΔΙΑΔΙΚΑΣΙΑ ΤΗΣ ΓΟΝΙΜΟΠΟΙΗΣΗΣ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A4EA9A4-10C9-894F-8AAA-7EF4CCC53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732" y="1723086"/>
            <a:ext cx="8353887" cy="49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02AB71-E71C-E26F-634E-55C60261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ΠΑΡΑΜΕΤΡΟΙ  ΣΠΕΡΜΑΤΟΣ (ΣΠΕΡΜΟΔΙΑΓΡΑΜΜΑ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EF643F4-0678-0718-D0B4-B20EF0FC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961" y="1714208"/>
            <a:ext cx="7661430" cy="50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4AA1F4-C55C-C59A-FD48-0D323A2F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43" y="440925"/>
            <a:ext cx="10582788" cy="970450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ΦΥΣΙΟΛΟΓΙΚΟ – ΜΗ  ΦΥΣΙΟΛΟΓΙΚΟ ΣΠΕΡΜΑ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EA1CCAC-E350-167D-FCB5-D75B79709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425" y="1731963"/>
            <a:ext cx="7935625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CA52C3-2D5F-941C-C7F5-4D915D6F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ΑΝΑΛΥΣΗ ΣΠΕΡΜΑΤΟΣ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9688156-AFC4-E22E-B74D-1F2DCB581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031" y="1791758"/>
            <a:ext cx="6027938" cy="47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9C6248-DE93-D272-DA72-8203BDA7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ΚΑΤΗΓΟΡΙΕΣ ΜΟΡΦΟΛΟΓΙΚΩΝ ΑΝΩΜΑΛΙ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B7F9816-1E61-40C8-E3ED-A50D9F70E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529" y="1678697"/>
            <a:ext cx="7696294" cy="49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2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B5276E-DF80-330E-CC7A-CEC281F4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ΣΥΝΥΠΑΡΧΟΥΣΕΣ  ΑΝΩΜΑΛΙΕΣ ΚΑΤΆ  ΤΗΝ  ΑΝΑΛΥΣΗ ΣΠΕΡΜΑΤΟΣ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021BEAE-7424-05FA-D9B7-5F69A9BB9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996" y="2032986"/>
            <a:ext cx="7013359" cy="39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22AF42-9589-46AA-AAB5-61BAA429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226" y="17459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ΕΞΕΛΙΞΗ ΤΕΧΝΙΚΩΝ ΕΜΒΡΥΟΛΟΓΙΚΟΥ ΕΡΓΑΣΤΗΡΙΟΥ: ΝΑΙ ΜΕΝ ΑΛΛΑ…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0358EA-57FB-F060-9C14-6B9C805B3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73" y="1260629"/>
            <a:ext cx="11780668" cy="53443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Μέθοδος </a:t>
            </a:r>
            <a:r>
              <a:rPr lang="el-GR" sz="2000" dirty="0" err="1"/>
              <a:t>μικρογονιμοποίησης</a:t>
            </a:r>
            <a:r>
              <a:rPr lang="el-GR" sz="2000" dirty="0"/>
              <a:t> ωαρίου (</a:t>
            </a:r>
            <a:r>
              <a:rPr lang="en-US" sz="2000" dirty="0"/>
              <a:t>ICSI: Intra-Cytoplasmic Sperm Injection)</a:t>
            </a:r>
            <a:endParaRPr lang="el-GR" sz="2000" dirty="0"/>
          </a:p>
          <a:p>
            <a:pPr marL="36900" indent="0">
              <a:buNone/>
            </a:pPr>
            <a:r>
              <a:rPr lang="en-US" sz="2000" dirty="0"/>
              <a:t>- </a:t>
            </a:r>
            <a:r>
              <a:rPr lang="el-GR" sz="2000" dirty="0"/>
              <a:t>   από τις μεγαλύτερες ανακαλύψεις στην Υ. Α. (1992)</a:t>
            </a:r>
          </a:p>
          <a:p>
            <a:pPr indent="-342900">
              <a:buFontTx/>
              <a:buChar char="-"/>
            </a:pPr>
            <a:r>
              <a:rPr lang="el-GR" sz="2000" dirty="0"/>
              <a:t>άνδρες με χαμηλές παραμέτρους σπέρματος:    βιολογικοί γονείς του παιδιού τους</a:t>
            </a:r>
          </a:p>
          <a:p>
            <a:pPr indent="-342900">
              <a:buFontTx/>
              <a:buChar char="-"/>
            </a:pP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Όμως, με την μέθοδο </a:t>
            </a:r>
            <a:r>
              <a:rPr lang="en-US" sz="2000" dirty="0"/>
              <a:t>ICSI</a:t>
            </a:r>
            <a:r>
              <a:rPr lang="el-GR" sz="2000" dirty="0"/>
              <a:t>, διαλέγουμε εμείς τα σπερματοζωάρια και όχι η φύση.</a:t>
            </a:r>
          </a:p>
          <a:p>
            <a:pPr marL="0" indent="0">
              <a:buNone/>
            </a:pPr>
            <a:r>
              <a:rPr lang="el-GR" sz="2000" dirty="0"/>
              <a:t>     Επομένως, δεν είναι σαφής η ύπαρξη εμποδίου για την φυσική επιλογή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u="sng" dirty="0"/>
              <a:t>Σημαντικό: </a:t>
            </a:r>
            <a:r>
              <a:rPr lang="el-GR" sz="2000" dirty="0"/>
              <a:t>αύξηση % γονιμοποίησης με σπέρμα προβληματικών παραμέτρων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u="sng" dirty="0"/>
              <a:t>Ταυτόχρονα όμως: </a:t>
            </a:r>
            <a:r>
              <a:rPr lang="el-GR" sz="2000" dirty="0"/>
              <a:t>μεταφορά στο έμβρυο γενετικών παραμέτρων </a:t>
            </a:r>
            <a:r>
              <a:rPr lang="el-GR" sz="2000" dirty="0" err="1"/>
              <a:t>σχετιζομένων</a:t>
            </a:r>
            <a:r>
              <a:rPr lang="el-GR" sz="2000" dirty="0"/>
              <a:t> με την</a:t>
            </a:r>
          </a:p>
          <a:p>
            <a:pPr marL="36900" indent="0">
              <a:buNone/>
            </a:pPr>
            <a:r>
              <a:rPr lang="el-GR" sz="2000" dirty="0"/>
              <a:t>     </a:t>
            </a:r>
            <a:r>
              <a:rPr lang="el-GR" sz="2000" dirty="0" err="1"/>
              <a:t>υπογονιμότητα</a:t>
            </a:r>
            <a:r>
              <a:rPr lang="el-GR" sz="2000" dirty="0"/>
              <a:t> πατέρα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u="sng" dirty="0"/>
              <a:t>Εφαρμογή μεθόδου:</a:t>
            </a:r>
            <a:r>
              <a:rPr lang="el-GR" sz="2000" dirty="0"/>
              <a:t> πολύ συχνή, δεδομένου ότι κλασσικά θεραπευτικά </a:t>
            </a:r>
          </a:p>
          <a:p>
            <a:pPr marL="0" indent="0">
              <a:buNone/>
            </a:pPr>
            <a:r>
              <a:rPr lang="el-GR" sz="2000" dirty="0"/>
              <a:t>     πρωτόκολλα (επέμβαση </a:t>
            </a:r>
            <a:r>
              <a:rPr lang="el-GR" sz="2000" dirty="0" err="1"/>
              <a:t>κιρσοκήλης</a:t>
            </a:r>
            <a:r>
              <a:rPr lang="el-GR" sz="2000" dirty="0"/>
              <a:t>, ορμονικές θεραπείες) είναι αναποτελεσματικά </a:t>
            </a:r>
            <a:endParaRPr lang="el-GR" sz="2000" u="sng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2932FED-FAD6-5E86-010C-E053D548D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298" y="4914466"/>
            <a:ext cx="2053700" cy="16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6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2D95DB-D492-F652-210A-56A59633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11" y="17459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ΠΙΘΑΝΗ ΛΥΣΗ: ΜΕΘΟΔΟΣ </a:t>
            </a:r>
            <a:r>
              <a:rPr lang="en-US" sz="4000" b="1" dirty="0">
                <a:solidFill>
                  <a:srgbClr val="FFFF00"/>
                </a:solidFill>
              </a:rPr>
              <a:t>ICSI (</a:t>
            </a:r>
            <a:r>
              <a:rPr lang="en-US" sz="4000" b="1" dirty="0" err="1">
                <a:solidFill>
                  <a:srgbClr val="FFFF00"/>
                </a:solidFill>
              </a:rPr>
              <a:t>Intacytoplasmic</a:t>
            </a:r>
            <a:r>
              <a:rPr lang="en-US" sz="4000" b="1" dirty="0">
                <a:solidFill>
                  <a:srgbClr val="FFFF00"/>
                </a:solidFill>
              </a:rPr>
              <a:t> Sperm Injection)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C3B189-E4E3-9083-EE62-47A824F25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887" y="1509205"/>
            <a:ext cx="6207711" cy="5174201"/>
          </a:xfrm>
        </p:spPr>
        <p:txBody>
          <a:bodyPr>
            <a:normAutofit/>
          </a:bodyPr>
          <a:lstStyle/>
          <a:p>
            <a:r>
              <a:rPr lang="el-GR" sz="2000" dirty="0"/>
              <a:t>Χαμηλός αριθμός κινητών σπερματοζωαρίων</a:t>
            </a:r>
            <a:endParaRPr lang="en-US" sz="2000" dirty="0"/>
          </a:p>
          <a:p>
            <a:r>
              <a:rPr lang="el-GR" sz="2000" dirty="0"/>
              <a:t>Πολύ υψηλό % μορφολογικών ανωμαλιών</a:t>
            </a:r>
          </a:p>
          <a:p>
            <a:r>
              <a:rPr lang="el-GR" sz="2000" dirty="0"/>
              <a:t>Προβλήματα κατά την </a:t>
            </a:r>
            <a:r>
              <a:rPr lang="el-GR" sz="2000" dirty="0" err="1"/>
              <a:t>ακροσωμική</a:t>
            </a:r>
            <a:r>
              <a:rPr lang="el-GR" sz="2000" dirty="0"/>
              <a:t> αντίδραση</a:t>
            </a:r>
            <a:endParaRPr lang="en-US" sz="2000" dirty="0"/>
          </a:p>
          <a:p>
            <a:r>
              <a:rPr lang="en-US" sz="2000" dirty="0"/>
              <a:t>A</a:t>
            </a:r>
            <a:r>
              <a:rPr lang="el-GR" sz="2000" dirty="0" err="1"/>
              <a:t>ντισπερματικά</a:t>
            </a:r>
            <a:r>
              <a:rPr lang="el-GR" sz="2000" dirty="0"/>
              <a:t> αντισώματα</a:t>
            </a:r>
            <a:endParaRPr lang="en-US" sz="2000" dirty="0"/>
          </a:p>
          <a:p>
            <a:r>
              <a:rPr lang="el-GR" sz="2000" dirty="0"/>
              <a:t>Αποτυχία </a:t>
            </a:r>
            <a:r>
              <a:rPr lang="en-US" sz="2000" dirty="0"/>
              <a:t>in vitro </a:t>
            </a:r>
            <a:r>
              <a:rPr lang="el-GR" sz="2000" dirty="0"/>
              <a:t>γονιμοποίησης με κλασσική </a:t>
            </a:r>
            <a:r>
              <a:rPr lang="en-US" sz="2000" dirty="0"/>
              <a:t>IVF</a:t>
            </a:r>
          </a:p>
          <a:p>
            <a:r>
              <a:rPr lang="el-GR" sz="2000" dirty="0"/>
              <a:t>Κατεψυγμένο σπέρμα χαμηλών παραμέτρων</a:t>
            </a:r>
            <a:endParaRPr lang="en-US" sz="2000" dirty="0"/>
          </a:p>
          <a:p>
            <a:r>
              <a:rPr lang="el-GR" sz="2000" dirty="0"/>
              <a:t>Μη αναστρέψιμη απόφραξη άρρενος αναπαραγωγικού συστήματος</a:t>
            </a:r>
          </a:p>
          <a:p>
            <a:r>
              <a:rPr lang="el-GR" sz="2000" dirty="0"/>
              <a:t>Ποσοστό γονιμοποίησης </a:t>
            </a:r>
            <a:r>
              <a:rPr lang="en-US" sz="2000" dirty="0"/>
              <a:t>= 60-80%</a:t>
            </a:r>
          </a:p>
          <a:p>
            <a:r>
              <a:rPr lang="el-GR" sz="2000" dirty="0"/>
              <a:t>Ποσοστό </a:t>
            </a:r>
            <a:r>
              <a:rPr lang="en-US" sz="2000" dirty="0"/>
              <a:t>take home babies= 20-40% (40%</a:t>
            </a:r>
            <a:r>
              <a:rPr lang="el-GR" sz="2000" dirty="0"/>
              <a:t> σε νεότερες γυναίκες, </a:t>
            </a:r>
            <a:r>
              <a:rPr lang="en-US" sz="2000" dirty="0"/>
              <a:t> </a:t>
            </a:r>
            <a:r>
              <a:rPr lang="el-GR" sz="2000" dirty="0"/>
              <a:t>μείωση % με την πάροδο της ηλικίας της γυναίκας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36900" indent="0">
              <a:buNone/>
            </a:pP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079B243-BFD1-0C7B-DEE6-48F0338A94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6150" y="2263806"/>
            <a:ext cx="4442055" cy="33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2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077BA5-626B-6662-8739-AB144D85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ΣΑΣ  ΕΥΧΑΡΙΣΤΩ  ΠΟΛΎ….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CEB2360-A591-E33C-B509-8CA07CD00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694" y="2356331"/>
            <a:ext cx="423708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54141C-343E-2745-DF62-DB0C565E9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3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94E9B9-CB95-EAA1-B52E-EC5039DF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ΕΠΙΘΥΜΙΑ  ΚΑΙ  ΌΧΙ  ΕΜΜΟΝΗ…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A97C49F-0587-C48A-0D9D-41B9D3DB2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5112" y="1731963"/>
            <a:ext cx="2632250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07E9F3-49CC-4616-1F5D-64755739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ΑΙΤΙΑ  ΥΠΟΓΟΝΙΜΟΤΗΤΑΣ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E19B5F6-7EC7-6002-B67D-28B569755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403" y="1731963"/>
            <a:ext cx="5801668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00E5C80-90B5-810D-7486-1A156C2F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79221D-C6CB-0493-3CD2-D999A9B4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ΔΙΑΔΟΧΙΚΑ  ΣΤΑΔΙΑ  ΣΠΕΡΜΑΤΟΓΕΝΕΣΗΣ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5CBB573-7E8E-FF50-272F-181936889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035" y="1758596"/>
            <a:ext cx="8833282" cy="486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CC9B6D-2EF0-52FB-9871-00EED143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ΔΟΜΗ  ΣΠΕΡΜΑΤΟΖΩΑΡΙΟΥ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15F27DB-3220-3A68-C2DD-9A472AFBD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811" y="1731963"/>
            <a:ext cx="7118852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32C130-4628-EB17-2554-42014B31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ΔΟΜΗ ΣΠΕΡΜΑΤΟΖΩΑΡΙΟΥ – ΩΑΡΙΟΥ</a:t>
            </a:r>
            <a:br>
              <a:rPr lang="el-GR" sz="4000" b="1" dirty="0">
                <a:solidFill>
                  <a:srgbClr val="FFFF00"/>
                </a:solidFill>
              </a:rPr>
            </a:br>
            <a:r>
              <a:rPr lang="el-GR" sz="4000" b="1" dirty="0">
                <a:solidFill>
                  <a:srgbClr val="FFFF00"/>
                </a:solidFill>
              </a:rPr>
              <a:t>ΓΟΝΙΜΟΠΟΙΗΣΗ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5531C5B-1AFB-4A64-9754-327ACB49E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747" y="1740841"/>
            <a:ext cx="8744505" cy="50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4FE65D-55B4-DB70-5229-FA6B93F5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16" y="192349"/>
            <a:ext cx="10353762" cy="970450"/>
          </a:xfrm>
        </p:spPr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ΠΑΡΑΜΕΤΡΟΙ  ΕΠΙΤΥΧΟΥΣ  ΣΥΛΛΗΨΗΣ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005CD7-6C57-BFEE-8F67-8E09A98F5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62799"/>
            <a:ext cx="10353762" cy="55028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000" dirty="0"/>
              <a:t>Η επιτυχής σύλληψη περιλαμβάνει μία σειρά από διαδοχικά στάδια </a:t>
            </a:r>
            <a:r>
              <a:rPr lang="en-US" sz="2000" dirty="0"/>
              <a:t>:</a:t>
            </a:r>
          </a:p>
          <a:p>
            <a:r>
              <a:rPr lang="el-GR" sz="2000" dirty="0"/>
              <a:t>Παραγωγή ενός φυσιολογικού (μορφολογικά και γενετικά) ώριμου ωαρίου (ωορρηξία)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Παραγωγή σπέρματος φυσιολογικών παραμέτρων και φυσιολογικού γενετικού περιεχομένου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endParaRPr lang="en-US" sz="2000" dirty="0"/>
          </a:p>
          <a:p>
            <a:r>
              <a:rPr lang="el-GR" sz="2000" dirty="0"/>
              <a:t>Συνύπαρξη  σπερματοζωαρίου και  ωαρίου σε ένα υγιές θήλυ αναπαραγωγικό  σύστημα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Γονιμοποίηση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Παραγωγή ενός φυσιολογικού εμβρύου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Μεταφορά του εμβρύου μέσα στη κοιλότητα της μήτρας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Εμφύτευση του εμβρύου σε υγιές τοίχωμα της μήτρας</a:t>
            </a:r>
            <a:endParaRPr lang="en-US" sz="2000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023336A-C61F-91A6-1A76-2F1FC04B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945" y="3914225"/>
            <a:ext cx="3634200" cy="24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χιστόλιθος">
  <a:themeElements>
    <a:clrScheme name="Σχιστόλιθος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Σχιστόλιθος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Σχιστόλιθο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Σχιστόλιθος</Template>
  <TotalTime>40</TotalTime>
  <Words>319</Words>
  <Application>Microsoft Office PowerPoint</Application>
  <PresentationFormat>Ευρεία οθόνη</PresentationFormat>
  <Paragraphs>52</Paragraphs>
  <Slides>18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3" baseType="lpstr">
      <vt:lpstr>Arial</vt:lpstr>
      <vt:lpstr>Calisto MT</vt:lpstr>
      <vt:lpstr>Trebuchet MS</vt:lpstr>
      <vt:lpstr>Wingdings 2</vt:lpstr>
      <vt:lpstr>Σχιστόλιθος</vt:lpstr>
      <vt:lpstr>IN VITRO ΓΟΝΙΜΟΠΟΙΗΣΗ ΤΩΝ ΩΑΡΙΩΝ</vt:lpstr>
      <vt:lpstr>Παρουσίαση του PowerPoint</vt:lpstr>
      <vt:lpstr>ΕΠΙΘΥΜΙΑ  ΚΑΙ  ΌΧΙ  ΕΜΜΟΝΗ…</vt:lpstr>
      <vt:lpstr>ΑΙΤΙΑ  ΥΠΟΓΟΝΙΜΟΤΗΤΑΣ</vt:lpstr>
      <vt:lpstr>Παρουσίαση του PowerPoint</vt:lpstr>
      <vt:lpstr>ΔΙΑΔΟΧΙΚΑ  ΣΤΑΔΙΑ  ΣΠΕΡΜΑΤΟΓΕΝΕΣΗΣ</vt:lpstr>
      <vt:lpstr>ΔΟΜΗ  ΣΠΕΡΜΑΤΟΖΩΑΡΙΟΥ</vt:lpstr>
      <vt:lpstr>ΔΟΜΗ ΣΠΕΡΜΑΤΟΖΩΑΡΙΟΥ – ΩΑΡΙΟΥ ΓΟΝΙΜΟΠΟΙΗΣΗ</vt:lpstr>
      <vt:lpstr>ΠΑΡΑΜΕΤΡΟΙ  ΕΠΙΤΥΧΟΥΣ  ΣΥΛΛΗΨΗΣ</vt:lpstr>
      <vt:lpstr>In vivo ΚΑΙ in vitro ΔΙΑΔΙΚΑΣΙΑ ΤΗΣ ΓΟΝΙΜΟΠΟΙΗΣΗΣ</vt:lpstr>
      <vt:lpstr>ΠΑΡΑΜΕΤΡΟΙ  ΣΠΕΡΜΑΤΟΣ (ΣΠΕΡΜΟΔΙΑΓΡΑΜΜΑ</vt:lpstr>
      <vt:lpstr>ΦΥΣΙΟΛΟΓΙΚΟ – ΜΗ  ΦΥΣΙΟΛΟΓΙΚΟ ΣΠΕΡΜΑ</vt:lpstr>
      <vt:lpstr>ΑΝΑΛΥΣΗ ΣΠΕΡΜΑΤΟΣ</vt:lpstr>
      <vt:lpstr>ΚΑΤΗΓΟΡΙΕΣ ΜΟΡΦΟΛΟΓΙΚΩΝ ΑΝΩΜΑΛΙ</vt:lpstr>
      <vt:lpstr>ΣΥΝΥΠΑΡΧΟΥΣΕΣ  ΑΝΩΜΑΛΙΕΣ ΚΑΤΆ  ΤΗΝ  ΑΝΑΛΥΣΗ ΣΠΕΡΜΑΤΟΣ</vt:lpstr>
      <vt:lpstr>ΕΞΕΛΙΞΗ ΤΕΧΝΙΚΩΝ ΕΜΒΡΥΟΛΟΓΙΚΟΥ ΕΡΓΑΣΤΗΡΙΟΥ: ΝΑΙ ΜΕΝ ΑΛΛΑ…</vt:lpstr>
      <vt:lpstr>ΠΙΘΑΝΗ ΛΥΣΗ: ΜΕΘΟΔΟΣ ICSI (Intacytoplasmic Sperm Injection)</vt:lpstr>
      <vt:lpstr>ΣΑΣ  ΕΥΧΑΡΙΣΤΩ  ΠΟΛΎ….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VITRO ΓΟΝΙΜΟΠΟΙΗΣΗ ΤΩΝ ΩΑΡΙΩΝ</dc:title>
  <dc:creator>Tasos Argyriou</dc:creator>
  <cp:lastModifiedBy>ΣΟΦΙΑ ΜΠΕΖΑΝΤΕ</cp:lastModifiedBy>
  <cp:revision>8</cp:revision>
  <dcterms:created xsi:type="dcterms:W3CDTF">2022-12-17T07:30:22Z</dcterms:created>
  <dcterms:modified xsi:type="dcterms:W3CDTF">2025-01-08T08:51:33Z</dcterms:modified>
</cp:coreProperties>
</file>