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90" r:id="rId2"/>
    <p:sldId id="391" r:id="rId3"/>
    <p:sldId id="359" r:id="rId4"/>
    <p:sldId id="376" r:id="rId5"/>
    <p:sldId id="361" r:id="rId6"/>
    <p:sldId id="367" r:id="rId7"/>
    <p:sldId id="382" r:id="rId8"/>
    <p:sldId id="386" r:id="rId9"/>
    <p:sldId id="383" r:id="rId10"/>
    <p:sldId id="371" r:id="rId11"/>
    <p:sldId id="336" r:id="rId12"/>
    <p:sldId id="384" r:id="rId13"/>
    <p:sldId id="385" r:id="rId14"/>
    <p:sldId id="358" r:id="rId15"/>
    <p:sldId id="327" r:id="rId16"/>
    <p:sldId id="389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os Argyriou" initials="TA" lastIdx="1" clrIdx="0">
    <p:extLst>
      <p:ext uri="{19B8F6BF-5375-455C-9EA6-DF929625EA0E}">
        <p15:presenceInfo xmlns:p15="http://schemas.microsoft.com/office/powerpoint/2012/main" userId="8b52a10da8bcd6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5179" autoAdjust="0"/>
  </p:normalViewPr>
  <p:slideViewPr>
    <p:cSldViewPr snapToGrid="0">
      <p:cViewPr varScale="1">
        <p:scale>
          <a:sx n="85" d="100"/>
          <a:sy n="85" d="100"/>
        </p:scale>
        <p:origin x="5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045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18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98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099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6068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441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89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949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39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952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28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003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741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962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334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50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523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4652995-E75B-43B0-B018-DC784BFA3854}" type="datetimeFigureOut">
              <a:rPr lang="el-GR" smtClean="0"/>
              <a:t>13/1/2025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299FE4E-7538-4858-8DAE-660EF7A6F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1010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C5896D-BFDA-4A83-B890-67183B36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377"/>
            <a:ext cx="10515600" cy="141731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TIME  LAPSE  EMBRYO  MONITORING</a:t>
            </a:r>
            <a:br>
              <a:rPr lang="en-US" sz="4800" b="1" dirty="0">
                <a:solidFill>
                  <a:srgbClr val="FFFF00"/>
                </a:solidFill>
              </a:rPr>
            </a:br>
            <a:r>
              <a:rPr lang="en-US" sz="4800" b="1" dirty="0">
                <a:solidFill>
                  <a:srgbClr val="FFFF00"/>
                </a:solidFill>
              </a:rPr>
              <a:t>DOES IT ADD TO STANDARD IVF/ICSI?</a:t>
            </a:r>
            <a:endParaRPr lang="el-GR" sz="4800" b="1" dirty="0">
              <a:solidFill>
                <a:srgbClr val="FFFF00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5D7399B-0304-401C-9F46-2CE21AD385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16" y="3097712"/>
            <a:ext cx="3396448" cy="2351512"/>
          </a:xfrm>
        </p:spPr>
      </p:pic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C0AAA17-7B95-4B1E-AC19-134252317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4343" y="1962313"/>
            <a:ext cx="5331690" cy="46223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</a:rPr>
              <a:t>Dr Anastasios Argyriou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Senior Clinical Embryologist MSc, PhD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Institute Of Life IVF Clinic, Athens, Greece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Co-Director of Post Graduate Studies, 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00"/>
                </a:solidFill>
              </a:rPr>
              <a:t>University of  West Athens, Greece</a:t>
            </a:r>
          </a:p>
          <a:p>
            <a:pPr algn="ctr"/>
            <a:endParaRPr lang="en-US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575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539221-C730-4F3B-A996-213782FD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22"/>
            <a:ext cx="10515600" cy="980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EVIDENCE OF A CLINICAL BENEFIT OF TLT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70F952-DD1A-4CE5-815C-9FD6E2CC0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33" y="1018094"/>
            <a:ext cx="11019934" cy="572678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00"/>
                </a:solidFill>
              </a:rPr>
              <a:t>CONCLUSION: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Despite the current lack of evidence from RCTs for a clinical benefit of TLT: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continuous embryo monitoring in an undisturbed environment offers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    </a:t>
            </a:r>
            <a:r>
              <a:rPr lang="en-US" sz="2000" b="1" dirty="0">
                <a:solidFill>
                  <a:srgbClr val="FFFF00"/>
                </a:solidFill>
              </a:rPr>
              <a:t>more information into embryo development </a:t>
            </a:r>
            <a:r>
              <a:rPr lang="en-US" sz="2000" dirty="0">
                <a:solidFill>
                  <a:schemeClr val="tx1"/>
                </a:solidFill>
              </a:rPr>
              <a:t>and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thus, enhances the identification of </a:t>
            </a:r>
            <a:r>
              <a:rPr lang="en-US" sz="2000" b="1" dirty="0">
                <a:solidFill>
                  <a:srgbClr val="FFFF00"/>
                </a:solidFill>
              </a:rPr>
              <a:t>good-prognosis embryos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00"/>
                </a:solidFill>
              </a:rPr>
              <a:t>    for increased % of pregnancy</a:t>
            </a:r>
            <a:endParaRPr lang="el-G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0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414" y="128058"/>
            <a:ext cx="12028602" cy="1057275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FFFF00"/>
                </a:solidFill>
              </a:rPr>
              <a:t>TLT AND QUALITY CONTROL</a:t>
            </a:r>
            <a:endParaRPr lang="el-GR" sz="34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9810" y="1185333"/>
            <a:ext cx="11679810" cy="533964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sz="3100" b="1" dirty="0">
                <a:solidFill>
                  <a:srgbClr val="FFFF00"/>
                </a:solidFill>
                <a:cs typeface="Modulus regular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cs typeface="Modulus regular"/>
              </a:rPr>
              <a:t>Optimal culture conditions:</a:t>
            </a:r>
            <a:r>
              <a:rPr lang="en-US" b="1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the product of a good quality control system</a:t>
            </a:r>
            <a:endParaRPr lang="en-US" dirty="0">
              <a:ea typeface="ＭＳ Ｐゴシック" charset="0"/>
              <a:cs typeface="Modulus regular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charset="0"/>
                <a:cs typeface="Modulus regular"/>
              </a:rPr>
              <a:t>   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(stable environment, detection of prematurely embryo-toxic conditions)</a:t>
            </a:r>
          </a:p>
          <a:p>
            <a:pPr marL="0" indent="0">
              <a:buNone/>
              <a:defRPr/>
            </a:pPr>
            <a:endParaRPr lang="en-US" dirty="0">
              <a:ea typeface="ＭＳ Ｐゴシック" charset="0"/>
              <a:cs typeface="Modulus regular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cs typeface="Modulus regular"/>
              </a:rPr>
              <a:t>Time Lapse System: 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automatic</a:t>
            </a:r>
            <a:r>
              <a:rPr lang="en-US" dirty="0">
                <a:solidFill>
                  <a:srgbClr val="FFFF00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information for culture conditions and embryo kinetics,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  <a:cs typeface="Modulus regular"/>
              </a:rPr>
              <a:t>     reduction of the time to check fertilization / embryo quality (automatic score), flexibility</a:t>
            </a:r>
            <a:endParaRPr lang="el-GR" dirty="0">
              <a:solidFill>
                <a:schemeClr val="tx1"/>
              </a:solidFill>
              <a:cs typeface="Modulus regular"/>
            </a:endParaRPr>
          </a:p>
          <a:p>
            <a:pPr marL="0" indent="0">
              <a:buNone/>
              <a:defRPr/>
            </a:pPr>
            <a:r>
              <a:rPr lang="el-GR" dirty="0">
                <a:solidFill>
                  <a:schemeClr val="tx1"/>
                </a:solidFill>
                <a:cs typeface="Modulus regular"/>
              </a:rPr>
              <a:t>   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 in the</a:t>
            </a:r>
            <a:r>
              <a:rPr lang="el-GR" dirty="0">
                <a:solidFill>
                  <a:schemeClr val="tx1"/>
                </a:solidFill>
                <a:cs typeface="Modulus regular"/>
              </a:rPr>
              <a:t> </a:t>
            </a:r>
            <a:r>
              <a:rPr lang="en-US" dirty="0">
                <a:solidFill>
                  <a:schemeClr val="tx1"/>
                </a:solidFill>
                <a:cs typeface="Modulus regular"/>
              </a:rPr>
              <a:t>laboratory organization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chemeClr val="tx1"/>
                </a:solidFill>
                <a:cs typeface="Modulus regular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Modulus regular"/>
              </a:rPr>
              <a:t>Control in  thawed and PGT-A tested embryos: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evaluation of  %  of  survival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ea typeface="ＭＳ Ｐゴシック" charset="0"/>
              <a:cs typeface="Modulus regular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Modulus regular"/>
              </a:rPr>
              <a:t>Internal Quality Control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Modulus regular"/>
              </a:rPr>
              <a:t>  among Clinical Embryologists</a:t>
            </a:r>
          </a:p>
          <a:p>
            <a:pPr marL="0" indent="0">
              <a:buNone/>
              <a:defRPr/>
            </a:pPr>
            <a:r>
              <a:rPr lang="en-US" b="1" dirty="0">
                <a:ea typeface="ＭＳ Ｐゴシック" charset="0"/>
                <a:cs typeface="Modulus regular"/>
              </a:rPr>
              <a:t> 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758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20D2D7-ECB6-47C5-8327-5304F483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8309"/>
            <a:ext cx="11353800" cy="8426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TIME-LAPSE TECHNOLOGY AND ARTIFICIAL INTELLIGENCE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F228DA-A470-4569-9225-321DA97C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95" y="1220772"/>
            <a:ext cx="10765410" cy="5142321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AI models have been trained to automatically score embryos related to their chance of</a:t>
            </a:r>
            <a:endParaRPr lang="el-GR" sz="22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200" b="1" dirty="0">
                <a:solidFill>
                  <a:srgbClr val="FFFF00"/>
                </a:solidFill>
              </a:rPr>
              <a:t>   </a:t>
            </a:r>
            <a:r>
              <a:rPr lang="en-US" sz="2200" b="1" dirty="0">
                <a:solidFill>
                  <a:srgbClr val="FFFF00"/>
                </a:solidFill>
              </a:rPr>
              <a:t> achieving a successful implantation</a:t>
            </a:r>
          </a:p>
          <a:p>
            <a:pPr marL="0" indent="0">
              <a:buNone/>
            </a:pPr>
            <a:endParaRPr lang="en-US" sz="2200" b="1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AI + TLT:</a:t>
            </a:r>
            <a:r>
              <a:rPr lang="en-US" sz="2200" dirty="0">
                <a:solidFill>
                  <a:schemeClr val="tx1"/>
                </a:solidFill>
              </a:rPr>
              <a:t> - to extract information from image segmentation (circularity, radius, uniformity,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                    texture, luminosity and </a:t>
            </a:r>
            <a:r>
              <a:rPr lang="en-US" sz="2200" dirty="0" err="1">
                <a:solidFill>
                  <a:schemeClr val="tx1"/>
                </a:solidFill>
              </a:rPr>
              <a:t>colour</a:t>
            </a:r>
            <a:r>
              <a:rPr lang="en-US" sz="2200" dirty="0">
                <a:solidFill>
                  <a:schemeClr val="tx1"/>
                </a:solidFill>
              </a:rPr>
              <a:t> scale)  using mathematical methods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                  - to grade embryos at the blastocyst stage (ICM and TE)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Advantages: </a:t>
            </a:r>
            <a:r>
              <a:rPr lang="en-US" sz="2200" dirty="0">
                <a:solidFill>
                  <a:schemeClr val="tx1"/>
                </a:solidFill>
              </a:rPr>
              <a:t>non-invasive, faster than the human eye, % of success of the algorithm up to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92.5%, providing additional quantitative information for SET</a:t>
            </a:r>
            <a:endParaRPr lang="el-G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2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6AD02C-A3B2-4AEE-B8D0-1E6D1C55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601"/>
            <a:ext cx="10515600" cy="69067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GRADING A BLASTOCYST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EAF605-3401-45E3-86B3-BBD0AB114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184" y="1185654"/>
            <a:ext cx="5025216" cy="5546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TRADITIONAL WAY</a:t>
            </a:r>
            <a:endParaRPr lang="el-GR" sz="2800" b="1" dirty="0">
              <a:solidFill>
                <a:srgbClr val="FFFF00"/>
              </a:solidFill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FB72B0DA-29D2-4CCF-ACE1-864A49DE3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879" y="2076330"/>
            <a:ext cx="1817980" cy="1554974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EC2A809-9A3D-420D-BB1A-6DE87778B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7509" y="1170304"/>
            <a:ext cx="5035548" cy="5725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TLT + AI</a:t>
            </a:r>
            <a:endParaRPr lang="el-GR" sz="2800" b="1" dirty="0">
              <a:solidFill>
                <a:srgbClr val="FFFF00"/>
              </a:solidFill>
            </a:endParaRPr>
          </a:p>
        </p:txBody>
      </p:sp>
      <p:pic>
        <p:nvPicPr>
          <p:cNvPr id="17" name="Θέση περιεχομένου 16">
            <a:extLst>
              <a:ext uri="{FF2B5EF4-FFF2-40B4-BE49-F238E27FC236}">
                <a16:creationId xmlns:a16="http://schemas.microsoft.com/office/drawing/2014/main" id="{6495884D-EED1-4D18-9AE8-11D9502560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05591" y="2610023"/>
            <a:ext cx="2904299" cy="257018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79C912F-9E1A-4787-9BF8-DB7B33C27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00" y="3980933"/>
            <a:ext cx="1817981" cy="155497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9A4FC3F-48A6-457A-B35B-18C78D32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90" y="3448903"/>
            <a:ext cx="849003" cy="73768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F319150-DC4A-4848-A704-11EB460C6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2" y="2780907"/>
            <a:ext cx="2612829" cy="224455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CCA7980-0CCF-480A-BF6B-6B45946C4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209" y="2970100"/>
            <a:ext cx="789008" cy="754516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8F954A0-3AE2-43FE-98F0-5CD28728B5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490" y="2970100"/>
            <a:ext cx="817168" cy="7546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67FCB3F-A882-4EF3-8DD5-05A6B5DD5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912" y="2294406"/>
            <a:ext cx="801795" cy="82808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BB479E-B439-4297-8C6F-C66FAAE2C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5391" y="2349126"/>
            <a:ext cx="573365" cy="68016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3854AC3-01AA-4CAD-9CA7-2EF636B042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47982" y="1885460"/>
            <a:ext cx="521653" cy="61841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BD9D936-33B3-476A-8CA4-CA3FADDCA74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6632" y="2340248"/>
            <a:ext cx="532944" cy="65137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56FDBF9-6C70-4047-B6F9-B99B1B39F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446" y="2708447"/>
            <a:ext cx="801795" cy="74045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48C2CF72-DBE8-4410-84FE-4287AF0A74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5919" y="3448902"/>
            <a:ext cx="806322" cy="76666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FD9B704-AD97-4C38-ABB5-E2EFEF015B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919" y="4215569"/>
            <a:ext cx="806323" cy="832759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0BABD3D9-E1E7-4919-968E-0AA7068400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5685" y="2872218"/>
            <a:ext cx="2556316" cy="2045798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89E01C4D-DC7F-40D5-B6DA-4ABE88C6E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3584" y="2970100"/>
            <a:ext cx="778852" cy="804388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A68850CB-2E68-442E-A6FE-873E1F757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5388" y="2972317"/>
            <a:ext cx="778853" cy="74480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BC182F1E-7C94-4E46-B05E-E762C17FB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2436" y="2363795"/>
            <a:ext cx="817168" cy="754652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E198ED2B-32CF-4BA5-BC39-B0C9E3024DD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1014" y="1895417"/>
            <a:ext cx="600012" cy="711779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F3A6A429-846B-4B6E-B152-AB7A741A9E7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53022" y="2404754"/>
            <a:ext cx="565099" cy="690677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C5CEFD0E-6DFC-4FFA-A1FF-8F44E20A543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05387" y="2427769"/>
            <a:ext cx="519436" cy="6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CE2E83-CC3B-4EFB-9DED-3FE08AAB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48"/>
            <a:ext cx="10515600" cy="6938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TECHNOLOGY LIMITATIONS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D72171-BA6D-4AC6-B7CD-3C516033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33" y="1414676"/>
            <a:ext cx="11934334" cy="454306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K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nowledge relevant to embryo culture conditions, data management, cost-benefit balance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and its potential for research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R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equirement of  technical and managerial expertise, need for specific training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</a:rPr>
              <a:t> - Insufficient studies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to suggest that TLT can replace PGT-A in the identification of euploid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embryos</a:t>
            </a:r>
            <a:endParaRPr lang="el-GR" sz="2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14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     </a:t>
            </a: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023277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54573"/>
            <a:ext cx="10515600" cy="8314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PAST, PRESENT AND FUTURE </a:t>
            </a:r>
            <a:endParaRPr lang="el-GR" sz="40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4247" y="1262223"/>
            <a:ext cx="11783505" cy="50348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1929:</a:t>
            </a:r>
            <a:r>
              <a:rPr lang="en-US" sz="2000" dirty="0">
                <a:solidFill>
                  <a:schemeClr val="tx1"/>
                </a:solidFill>
              </a:rPr>
              <a:t> the first time-lapse analysis of the developing mammalian embryo </a:t>
            </a:r>
            <a:r>
              <a:rPr lang="en-US" sz="2000" dirty="0">
                <a:solidFill>
                  <a:srgbClr val="FFFF00"/>
                </a:solidFill>
              </a:rPr>
              <a:t>(Lewis and Gregory, 1929)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2011:</a:t>
            </a:r>
            <a:r>
              <a:rPr lang="en-US" sz="2000" dirty="0">
                <a:solidFill>
                  <a:schemeClr val="tx1"/>
                </a:solidFill>
              </a:rPr>
              <a:t> the first routine clinical use of time-lapse in the human IVF laboratory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Meseguer</a:t>
            </a:r>
            <a:r>
              <a:rPr lang="en-US" sz="2000" dirty="0">
                <a:solidFill>
                  <a:srgbClr val="FFFF00"/>
                </a:solidFill>
              </a:rPr>
              <a:t> et al., 2011)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Today: </a:t>
            </a:r>
            <a:r>
              <a:rPr lang="en-US" sz="2000" dirty="0">
                <a:solidFill>
                  <a:schemeClr val="tx1"/>
                </a:solidFill>
              </a:rPr>
              <a:t>TLT coupled with morphology, improves implantation and clinical pregnancy using algorithms and an artificial intelligence system to predict blastocyst quality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Khosravi</a:t>
            </a:r>
            <a:r>
              <a:rPr lang="en-US" sz="2000" dirty="0">
                <a:solidFill>
                  <a:srgbClr val="FFFF00"/>
                </a:solidFill>
              </a:rPr>
              <a:t> et al., 2019) </a:t>
            </a:r>
            <a:r>
              <a:rPr lang="en-US" sz="2000" dirty="0">
                <a:solidFill>
                  <a:schemeClr val="tx1"/>
                </a:solidFill>
              </a:rPr>
              <a:t>or to reproducibly identify images from blastocysts linked to a fetal heartbeat </a:t>
            </a:r>
            <a:r>
              <a:rPr lang="en-US" sz="2000" dirty="0">
                <a:solidFill>
                  <a:srgbClr val="FFFF00"/>
                </a:solidFill>
              </a:rPr>
              <a:t>(Tran et al., 2019)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Fluorescence and confocal TLT: </a:t>
            </a:r>
            <a:r>
              <a:rPr lang="en-US" sz="2000" dirty="0">
                <a:solidFill>
                  <a:schemeClr val="tx1"/>
                </a:solidFill>
              </a:rPr>
              <a:t>observation of </a:t>
            </a:r>
            <a:r>
              <a:rPr lang="en-US" sz="2000" dirty="0" err="1">
                <a:solidFill>
                  <a:schemeClr val="tx1"/>
                </a:solidFill>
              </a:rPr>
              <a:t>morphokinetics</a:t>
            </a:r>
            <a:r>
              <a:rPr lang="en-US" sz="2000" dirty="0">
                <a:solidFill>
                  <a:schemeClr val="tx1"/>
                </a:solidFill>
              </a:rPr>
              <a:t> of organelles and chromosomes during oocyte maturation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Zielinska</a:t>
            </a:r>
            <a:r>
              <a:rPr lang="en-US" sz="2000" dirty="0">
                <a:solidFill>
                  <a:srgbClr val="FFFF00"/>
                </a:solidFill>
              </a:rPr>
              <a:t> et al., 2015; </a:t>
            </a:r>
            <a:r>
              <a:rPr lang="en-US" sz="2000" dirty="0" err="1">
                <a:solidFill>
                  <a:srgbClr val="FFFF00"/>
                </a:solidFill>
              </a:rPr>
              <a:t>Capalbo</a:t>
            </a:r>
            <a:r>
              <a:rPr lang="en-US" sz="2000" dirty="0">
                <a:solidFill>
                  <a:srgbClr val="FFFF00"/>
                </a:solidFill>
              </a:rPr>
              <a:t> et al., 2017)</a:t>
            </a:r>
            <a:r>
              <a:rPr lang="en-US" sz="2000" dirty="0">
                <a:solidFill>
                  <a:schemeClr val="tx1"/>
                </a:solidFill>
              </a:rPr>
              <a:t>, discovering the physiology of the cell, since many metabolites and enzymes exhibit auto fluorescent properties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Gosnellet</a:t>
            </a:r>
            <a:r>
              <a:rPr lang="en-US" sz="2000" dirty="0">
                <a:solidFill>
                  <a:srgbClr val="FFFF00"/>
                </a:solidFill>
              </a:rPr>
              <a:t> al., 2016), </a:t>
            </a:r>
            <a:r>
              <a:rPr lang="en-US" sz="2000" dirty="0">
                <a:solidFill>
                  <a:schemeClr val="tx1"/>
                </a:solidFill>
              </a:rPr>
              <a:t>as biomarkers of viability</a:t>
            </a:r>
            <a:endParaRPr lang="el-G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AC262C-AE80-4DEA-AA76-7910BCF8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76"/>
            <a:ext cx="10515600" cy="103946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THANK YOU FOR YOUR ATTENTION</a:t>
            </a:r>
            <a:endParaRPr lang="el-GR" sz="4000" b="1" dirty="0">
              <a:solidFill>
                <a:srgbClr val="FFFF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746C40-0603-4521-B3B2-A3DA5CA7F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96468"/>
            <a:ext cx="4878103" cy="358821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47A4A1E-4EC1-40EF-AA0B-3B1F1499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42" y="2096468"/>
            <a:ext cx="5178458" cy="3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7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7D81B1-3171-45EC-BF5E-2367F665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INTRODUCTION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B1CB4AF-A593-41BD-9164-52C14E66F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71" y="1690688"/>
            <a:ext cx="11274457" cy="4848552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Ultimate goal of an IVF program:  </a:t>
            </a:r>
            <a:r>
              <a:rPr lang="en-US" sz="2400" dirty="0">
                <a:solidFill>
                  <a:schemeClr val="tx1"/>
                </a:solidFill>
              </a:rPr>
              <a:t>a high live birth rate of healthy embryos</a:t>
            </a:r>
          </a:p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Critical steps in the laboratory phase:</a:t>
            </a:r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n-US" sz="2400" dirty="0">
                <a:solidFill>
                  <a:schemeClr val="tx1"/>
                </a:solidFill>
              </a:rPr>
              <a:t>- embryo  culture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- proper  evaluation of the available embryos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Objective: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solidFill>
                  <a:schemeClr val="tx1"/>
                </a:solidFill>
              </a:rPr>
              <a:t>To determine if the application of time-lapse incubation and monitoring can be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  beneficial to clinical outcomes in assisted reproductive technology</a:t>
            </a: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770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9C9281-E6AD-4DE9-B28D-AC86548B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48"/>
            <a:ext cx="10515600" cy="6246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TECHNOLOGY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349C04-2193-4E3F-9B0E-CFCBE765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88" y="1015902"/>
            <a:ext cx="11755224" cy="57503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8800" dirty="0">
              <a:solidFill>
                <a:srgbClr val="FFFF00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dirty="0">
                <a:solidFill>
                  <a:srgbClr val="FFFF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TLT system typically comprises:</a:t>
            </a:r>
          </a:p>
          <a:p>
            <a:pPr marL="0" indent="0">
              <a:buNone/>
            </a:pPr>
            <a:r>
              <a:rPr lang="el-GR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stand-alone incubator with one or more integrated inverted microscopes coupled to a camera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images 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regular time intervals and different focal planes</a:t>
            </a:r>
            <a:r>
              <a:rPr lang="el-GR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embryo development,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 with integrated TLT software), or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 incorporated optical system in a conventional incubator </a:t>
            </a:r>
          </a:p>
          <a:p>
            <a:pPr marL="0" indent="0">
              <a:buNone/>
            </a:pP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dirty="0">
                <a:solidFill>
                  <a:srgbClr val="FFFF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800" dirty="0">
                <a:solidFill>
                  <a:srgbClr val="FFFF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enefits:</a:t>
            </a:r>
          </a:p>
          <a:p>
            <a:pPr marL="0" indent="0">
              <a:buNone/>
            </a:pPr>
            <a:r>
              <a:rPr lang="en-US" sz="8800" dirty="0">
                <a:solidFill>
                  <a:srgbClr val="FFFF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uninterrupted culture of the dynamic assessment of developing embryos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excellent temperature uniformity and gas recovery rates</a:t>
            </a: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access to rich </a:t>
            </a:r>
            <a:r>
              <a:rPr lang="en-US" sz="8800" dirty="0" err="1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morphokinetic</a:t>
            </a: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  <a:endParaRPr lang="en-US" sz="88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objective embryo(s) ranking 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single embryo transfer (SET)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accumulation of  knowledge and experience 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656AE51-D5CC-4395-A44A-F3ECB6C4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66" y="2792164"/>
            <a:ext cx="2714919" cy="21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5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7E87BF-FCA9-42B5-9705-0DC6F032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397"/>
            <a:ext cx="10515600" cy="9074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TIME LAPSE MONITORING SYSTEMS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95109F-030D-4B45-8135-059995A5E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483" y="1489435"/>
            <a:ext cx="7425902" cy="519416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Primo Vision </a:t>
            </a:r>
            <a:r>
              <a:rPr lang="en-US" sz="2200" dirty="0">
                <a:solidFill>
                  <a:schemeClr val="tx1"/>
                </a:solidFill>
              </a:rPr>
              <a:t>(bright field, embryo culture in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multi-well dishes, </a:t>
            </a:r>
            <a:r>
              <a:rPr lang="en-US" sz="2200" dirty="0" err="1">
                <a:solidFill>
                  <a:schemeClr val="tx1"/>
                </a:solidFill>
              </a:rPr>
              <a:t>Vitrolife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Embryoscope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tx1"/>
                </a:solidFill>
              </a:rPr>
              <a:t>(bright field, self contained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incubation up to 12 cultured embryos, </a:t>
            </a:r>
            <a:r>
              <a:rPr lang="en-US" sz="2200" dirty="0" err="1">
                <a:solidFill>
                  <a:schemeClr val="tx1"/>
                </a:solidFill>
              </a:rPr>
              <a:t>Fertilitech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n-US" sz="2200" dirty="0"/>
          </a:p>
          <a:p>
            <a:r>
              <a:rPr lang="en-US" sz="2200" dirty="0" err="1">
                <a:solidFill>
                  <a:srgbClr val="FFFF00"/>
                </a:solidFill>
              </a:rPr>
              <a:t>Eeva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tx1"/>
                </a:solidFill>
              </a:rPr>
              <a:t>(dark field, automatic embryo prediction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  software, Early Embryonic Viability Assessment,</a:t>
            </a:r>
            <a:r>
              <a:rPr lang="el-GR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Auxogyn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Geri </a:t>
            </a:r>
            <a:r>
              <a:rPr lang="en-US" sz="2200" dirty="0"/>
              <a:t> </a:t>
            </a:r>
            <a:r>
              <a:rPr lang="en-US" sz="2200" dirty="0">
                <a:solidFill>
                  <a:schemeClr val="tx1"/>
                </a:solidFill>
              </a:rPr>
              <a:t>(16 micro-wells for individual embryo</a:t>
            </a:r>
            <a:endParaRPr lang="el-GR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l-GR" sz="2200" dirty="0">
                <a:solidFill>
                  <a:schemeClr val="tx1"/>
                </a:solidFill>
              </a:rPr>
              <a:t>   </a:t>
            </a:r>
            <a:r>
              <a:rPr lang="en-US" sz="2200" dirty="0">
                <a:solidFill>
                  <a:schemeClr val="tx1"/>
                </a:solidFill>
              </a:rPr>
              <a:t> tracking, a</a:t>
            </a:r>
            <a:r>
              <a:rPr lang="el-GR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capacity to hold 96 embryos, </a:t>
            </a:r>
            <a:r>
              <a:rPr lang="en-US" sz="2200" dirty="0" err="1">
                <a:solidFill>
                  <a:schemeClr val="tx1"/>
                </a:solidFill>
              </a:rPr>
              <a:t>Genea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Biomedx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4F3E4CD0-62C9-44DF-B194-962330D5D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7961" y="1489435"/>
            <a:ext cx="4244529" cy="30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B68E6D-5C39-49E3-8BBF-6508D39B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6"/>
            <a:ext cx="10515600" cy="7107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MORPHOLOGICAL AND KINETIC PARAMETERS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7EBF2D-1C1E-4E77-B6E6-174201AA9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826" y="1235058"/>
            <a:ext cx="5794343" cy="509032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Morhological evaluation of the embryos at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specific time points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thickness of zona pellucida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pronuclear size and alignment (</a:t>
            </a:r>
            <a:r>
              <a:rPr lang="en-US" sz="8000" dirty="0" err="1">
                <a:solidFill>
                  <a:schemeClr val="tx1"/>
                </a:solidFill>
              </a:rPr>
              <a:t>Sadowy</a:t>
            </a:r>
            <a:r>
              <a:rPr lang="en-US" sz="8000" dirty="0">
                <a:solidFill>
                  <a:schemeClr val="tx1"/>
                </a:solidFill>
              </a:rPr>
              <a:t> et al., 1998)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multinucleation (</a:t>
            </a:r>
            <a:r>
              <a:rPr lang="en-US" sz="8000" dirty="0" err="1">
                <a:solidFill>
                  <a:schemeClr val="tx1"/>
                </a:solidFill>
              </a:rPr>
              <a:t>Alikani</a:t>
            </a:r>
            <a:r>
              <a:rPr lang="en-US" sz="8000" dirty="0">
                <a:solidFill>
                  <a:schemeClr val="tx1"/>
                </a:solidFill>
              </a:rPr>
              <a:t> et al., 2000)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blastomere fragmentation (</a:t>
            </a:r>
            <a:r>
              <a:rPr lang="en-US" sz="8000" dirty="0" err="1">
                <a:solidFill>
                  <a:schemeClr val="tx1"/>
                </a:solidFill>
              </a:rPr>
              <a:t>Alikani</a:t>
            </a:r>
            <a:r>
              <a:rPr lang="en-US" sz="8000" dirty="0">
                <a:solidFill>
                  <a:schemeClr val="tx1"/>
                </a:solidFill>
              </a:rPr>
              <a:t> et al., 1999)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blastocyst morphology (Gardner et al., 2000)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r>
              <a:rPr lang="en-US" sz="8000" dirty="0">
                <a:solidFill>
                  <a:schemeClr val="tx1"/>
                </a:solidFill>
              </a:rPr>
              <a:t>timing of cleavages (Johnson, 2002)</a:t>
            </a:r>
          </a:p>
          <a:p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36E9D5C-E8F9-424C-8020-0970FDB0E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7169" y="1235058"/>
            <a:ext cx="6052008" cy="562294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Kinetic parameters:  dynamics of cleavage divisions,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 compaction and cavitation  on predetermined time</a:t>
            </a:r>
          </a:p>
          <a:p>
            <a:pPr marL="0" indent="0">
              <a:buNone/>
            </a:pPr>
            <a:endParaRPr lang="en-US" sz="8000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836D7D-AF50-489E-AE43-9E58BEE7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2" y="2305407"/>
            <a:ext cx="4304977" cy="35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3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4CD2AF-B024-48DC-AB2F-F62E6280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64" y="428919"/>
            <a:ext cx="10816472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IMPACT OF TLT ON EMBRYO CULTURE CONDITIONS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1AD19D-5A3F-4A9D-AD60-72CD9DF4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41" y="1503900"/>
            <a:ext cx="11869918" cy="4717792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Culture medium: </a:t>
            </a:r>
            <a:r>
              <a:rPr lang="en-US" sz="2000" dirty="0">
                <a:solidFill>
                  <a:schemeClr val="tx1"/>
                </a:solidFill>
              </a:rPr>
              <a:t>No conclusive superiority  of “sequential” or “single step” media with TLT incubators, 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terms of clinical outcomes 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Hardarson</a:t>
            </a:r>
            <a:r>
              <a:rPr lang="en-US" sz="2000" dirty="0">
                <a:solidFill>
                  <a:srgbClr val="FFFF00"/>
                </a:solidFill>
              </a:rPr>
              <a:t> et al., 2015; </a:t>
            </a:r>
            <a:r>
              <a:rPr lang="en-US" sz="2000" dirty="0" err="1">
                <a:solidFill>
                  <a:srgbClr val="FFFF00"/>
                </a:solidFill>
              </a:rPr>
              <a:t>Kazdar</a:t>
            </a:r>
            <a:r>
              <a:rPr lang="en-US" sz="2000" dirty="0">
                <a:solidFill>
                  <a:srgbClr val="FFFF00"/>
                </a:solidFill>
              </a:rPr>
              <a:t> et al., 2017 )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Oxygen tension: </a:t>
            </a:r>
            <a:r>
              <a:rPr lang="en-US" sz="2000" dirty="0">
                <a:solidFill>
                  <a:schemeClr val="tx1"/>
                </a:solidFill>
              </a:rPr>
              <a:t>lower O2 levels in TLT incubators 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Kovacic</a:t>
            </a:r>
            <a:r>
              <a:rPr lang="en-US" sz="2000" dirty="0">
                <a:solidFill>
                  <a:srgbClr val="FFFF00"/>
                </a:solidFill>
              </a:rPr>
              <a:t> et al., 2010; </a:t>
            </a:r>
            <a:r>
              <a:rPr lang="en-US" sz="2000" dirty="0" err="1">
                <a:solidFill>
                  <a:srgbClr val="FFFF00"/>
                </a:solidFill>
              </a:rPr>
              <a:t>Bontekoe</a:t>
            </a:r>
            <a:r>
              <a:rPr lang="en-US" sz="2000" dirty="0">
                <a:solidFill>
                  <a:srgbClr val="FFFF00"/>
                </a:solidFill>
              </a:rPr>
              <a:t> et al., 2012)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Embryo density:</a:t>
            </a: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- in individual TLT culture :fewer cells at blastocyst stage, especially in the ICM  </a:t>
            </a:r>
            <a:r>
              <a:rPr lang="en-US" sz="2000" dirty="0">
                <a:solidFill>
                  <a:srgbClr val="FFFF00"/>
                </a:solidFill>
              </a:rPr>
              <a:t>(Kelley and Gardner, 2017)</a:t>
            </a:r>
          </a:p>
          <a:p>
            <a:pPr marL="0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chemeClr val="tx1"/>
                </a:solidFill>
              </a:rPr>
              <a:t>- in multiple microwell type in TLT culture:  better supports embryo development  </a:t>
            </a:r>
            <a:r>
              <a:rPr lang="en-US" sz="2000" dirty="0">
                <a:solidFill>
                  <a:srgbClr val="FFFF00"/>
                </a:solidFill>
              </a:rPr>
              <a:t>(Chung et al., 2015)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Reduced light exposure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n TLT incubators individual chambers  </a:t>
            </a:r>
            <a:r>
              <a:rPr lang="en-US" sz="2000" dirty="0">
                <a:solidFill>
                  <a:srgbClr val="FFFF00"/>
                </a:solidFill>
              </a:rPr>
              <a:t>(Li et al., 2014) </a:t>
            </a:r>
            <a:endParaRPr lang="el-G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6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77883B-6104-4528-A0E5-B2C12F45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2"/>
            <a:ext cx="10515600" cy="6529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FOR BLASTULATION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32AF79-6D59-4DBB-BA1C-5FAE20ED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58" y="961535"/>
            <a:ext cx="11283884" cy="5785863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Blastocyst formation rates and blastocyst quality: correlation with early embryo division kinetics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</a:t>
            </a:r>
            <a:r>
              <a:rPr lang="en-US" sz="2000" dirty="0">
                <a:solidFill>
                  <a:srgbClr val="FFFF00"/>
                </a:solidFill>
              </a:rPr>
              <a:t>(Cruz et al., 2012; Dal Canto et al., 2012; Hashimoto et al., 2012; </a:t>
            </a:r>
            <a:r>
              <a:rPr lang="en-US" sz="2000" dirty="0" err="1">
                <a:solidFill>
                  <a:srgbClr val="FFFF00"/>
                </a:solidFill>
              </a:rPr>
              <a:t>Kirkegaard</a:t>
            </a:r>
            <a:r>
              <a:rPr lang="en-US" sz="2000" dirty="0">
                <a:solidFill>
                  <a:srgbClr val="FFFF00"/>
                </a:solidFill>
              </a:rPr>
              <a:t> et al., 2013)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Early parameters (</a:t>
            </a:r>
            <a:r>
              <a:rPr lang="en-US" sz="2000" dirty="0" err="1">
                <a:solidFill>
                  <a:schemeClr val="tx1"/>
                </a:solidFill>
              </a:rPr>
              <a:t>tPNf</a:t>
            </a:r>
            <a:r>
              <a:rPr lang="en-US" sz="2000" dirty="0">
                <a:solidFill>
                  <a:schemeClr val="tx1"/>
                </a:solidFill>
              </a:rPr>
              <a:t>, t2, t3, t4, s1, s2, s3  ): good predictors of short-term development (day 3)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</a:t>
            </a:r>
            <a:r>
              <a:rPr lang="el-GR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Late parameters (t5, t8, </a:t>
            </a:r>
            <a:r>
              <a:rPr lang="en-US" sz="2000" dirty="0" err="1">
                <a:solidFill>
                  <a:schemeClr val="tx1"/>
                </a:solidFill>
              </a:rPr>
              <a:t>tM</a:t>
            </a:r>
            <a:r>
              <a:rPr lang="en-US" sz="2000" dirty="0">
                <a:solidFill>
                  <a:schemeClr val="tx1"/>
                </a:solidFill>
              </a:rPr>
              <a:t>): better predictors of blastocyst formation</a:t>
            </a:r>
            <a:r>
              <a:rPr lang="en-US" sz="2000" dirty="0">
                <a:solidFill>
                  <a:srgbClr val="FFFF00"/>
                </a:solidFill>
              </a:rPr>
              <a:t> (Herrero et al.,2013;Matato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   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et al.,2016)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TLT vs conventional incubators: better prediction for blastocyst formation due to lower O2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concentration (5% vs 20%) </a:t>
            </a:r>
            <a:r>
              <a:rPr lang="en-US" sz="2000" dirty="0">
                <a:solidFill>
                  <a:srgbClr val="FFFF00"/>
                </a:solidFill>
              </a:rPr>
              <a:t>(</a:t>
            </a:r>
            <a:r>
              <a:rPr lang="en-US" sz="2000" dirty="0" err="1">
                <a:solidFill>
                  <a:srgbClr val="FFFF00"/>
                </a:solidFill>
              </a:rPr>
              <a:t>Zaninovic</a:t>
            </a:r>
            <a:r>
              <a:rPr lang="en-US" sz="2000" dirty="0">
                <a:solidFill>
                  <a:srgbClr val="FFFF00"/>
                </a:solidFill>
              </a:rPr>
              <a:t> et al., 2016)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CONCLUSION: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     - the majority of these markers are related to the first two to 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 </a:t>
            </a:r>
            <a:r>
              <a:rPr lang="en-US" sz="2000" dirty="0">
                <a:solidFill>
                  <a:srgbClr val="FFFF00"/>
                </a:solidFill>
              </a:rPr>
              <a:t>three days of development, allowing for early selection and transfer </a:t>
            </a:r>
            <a:endParaRPr lang="el-GR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 </a:t>
            </a:r>
            <a:r>
              <a:rPr lang="en-US" sz="2000" dirty="0">
                <a:solidFill>
                  <a:srgbClr val="FFFF00"/>
                </a:solidFill>
              </a:rPr>
              <a:t>- potentially preventing the drawbacks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of prolonged culture,</a:t>
            </a:r>
            <a:r>
              <a:rPr lang="el-GR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such as transfer 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FF00"/>
                </a:solidFill>
              </a:rPr>
              <a:t>    </a:t>
            </a:r>
            <a:r>
              <a:rPr lang="en-US" sz="2000" dirty="0">
                <a:solidFill>
                  <a:srgbClr val="FFFF00"/>
                </a:solidFill>
              </a:rPr>
              <a:t>  cancellation and possible epigenetic impacts </a:t>
            </a:r>
          </a:p>
          <a:p>
            <a:pPr marL="0" indent="0">
              <a:buNone/>
            </a:pPr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  <a:p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837911-1640-4D2C-AD52-ADE08A6A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73"/>
            <a:ext cx="10515600" cy="6623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AS A TOOL FOR BLASTOCYST SELECTION</a:t>
            </a:r>
            <a:endParaRPr lang="el-GR" sz="3600" b="1" dirty="0">
              <a:solidFill>
                <a:srgbClr val="FFFF00"/>
              </a:solidFill>
            </a:endParaRPr>
          </a:p>
        </p:txBody>
      </p:sp>
      <p:pic>
        <p:nvPicPr>
          <p:cNvPr id="4" name="D2020.10.13_S02045_I0078_P_wells_1_8_9_13_video-[onlinevideoconverter.com]">
            <a:hlinkClick r:id="" action="ppaction://media"/>
            <a:extLst>
              <a:ext uri="{FF2B5EF4-FFF2-40B4-BE49-F238E27FC236}">
                <a16:creationId xmlns:a16="http://schemas.microsoft.com/office/drawing/2014/main" id="{3CA4E227-C4D1-48D9-9C48-807F24F91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92" y="1102936"/>
            <a:ext cx="6096000" cy="576449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744FE1D-6948-47EC-83AB-F67A99422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2" y="1093509"/>
            <a:ext cx="5118755" cy="292702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0103497-3418-494B-9838-A3E931E7E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2" y="4037814"/>
            <a:ext cx="5118756" cy="28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5CE220-7105-459B-B65B-68D91195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49"/>
            <a:ext cx="10515600" cy="5398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TLT CAN ENHANCE EUPLOID EMBRYO SELECTION?</a:t>
            </a:r>
            <a:endParaRPr lang="el-GR" sz="3600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8F86FF-D79E-4FBD-88AF-F167ADC9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631596"/>
            <a:ext cx="11858920" cy="62264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CONCLUSION:  </a:t>
            </a:r>
          </a:p>
          <a:p>
            <a:pPr marL="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the predictive value of </a:t>
            </a:r>
            <a:r>
              <a:rPr lang="en-US" sz="2000" b="1" dirty="0" err="1">
                <a:solidFill>
                  <a:srgbClr val="FFFF00"/>
                </a:solidFill>
              </a:rPr>
              <a:t>morphokinetic</a:t>
            </a:r>
            <a:r>
              <a:rPr lang="en-US" sz="2000" b="1" dirty="0">
                <a:solidFill>
                  <a:srgbClr val="FFFF00"/>
                </a:solidFill>
              </a:rPr>
              <a:t> parameters is not adequate to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    replace PGT-A for aneuploidy screening.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TLT and PGT-A may improve the selection of euploid embryos with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00"/>
                </a:solidFill>
              </a:rPr>
              <a:t>     the highest implantation potential</a:t>
            </a:r>
            <a:endParaRPr lang="el-G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43053"/>
      </p:ext>
    </p:extLst>
  </p:cSld>
  <p:clrMapOvr>
    <a:masterClrMapping/>
  </p:clrMapOvr>
</p:sld>
</file>

<file path=ppt/theme/theme1.xml><?xml version="1.0" encoding="utf-8"?>
<a:theme xmlns:a="http://schemas.openxmlformats.org/drawingml/2006/main" name="Βάθος">
  <a:themeElements>
    <a:clrScheme name="Βάθος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Βάθος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άθος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Βάθος</Template>
  <TotalTime>5115</TotalTime>
  <Words>1174</Words>
  <Application>Microsoft Office PowerPoint</Application>
  <PresentationFormat>Ευρεία οθόνη</PresentationFormat>
  <Paragraphs>164</Paragraphs>
  <Slides>16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Corbel</vt:lpstr>
      <vt:lpstr>Modulus regular</vt:lpstr>
      <vt:lpstr>Times New Roman</vt:lpstr>
      <vt:lpstr>Βάθος</vt:lpstr>
      <vt:lpstr>TIME  LAPSE  EMBRYO  MONITORING DOES IT ADD TO STANDARD IVF/ICSI?</vt:lpstr>
      <vt:lpstr>INTRODUCTION</vt:lpstr>
      <vt:lpstr>TIME LAPSE TECHNOLOGY</vt:lpstr>
      <vt:lpstr>TIME LAPSE MONITORING SYSTEMS</vt:lpstr>
      <vt:lpstr>MORPHOLOGICAL AND KINETIC PARAMETERS</vt:lpstr>
      <vt:lpstr>IMPACT OF TLT ON EMBRYO CULTURE CONDITIONS</vt:lpstr>
      <vt:lpstr>TLT FOR BLASTULATION</vt:lpstr>
      <vt:lpstr>TLT AS A TOOL FOR BLASTOCYST SELECTION</vt:lpstr>
      <vt:lpstr>TLT CAN ENHANCE EUPLOID EMBRYO SELECTION?</vt:lpstr>
      <vt:lpstr>EVIDENCE OF A CLINICAL BENEFIT OF TLT </vt:lpstr>
      <vt:lpstr>TLT AND QUALITY CONTROL</vt:lpstr>
      <vt:lpstr>TIME-LAPSE TECHNOLOGY AND ARTIFICIAL INTELLIGENCE</vt:lpstr>
      <vt:lpstr>GRADING A BLASTOCYST</vt:lpstr>
      <vt:lpstr>TIME LAPSE TECHNOLOGY LIMITATIONS</vt:lpstr>
      <vt:lpstr>PAST, PRESENT AND FUTURE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 argyriou</dc:creator>
  <cp:lastModifiedBy>ΣΟΦΙΑ ΜΠΕΖΑΝΤΕ</cp:lastModifiedBy>
  <cp:revision>443</cp:revision>
  <dcterms:created xsi:type="dcterms:W3CDTF">2019-01-16T13:42:22Z</dcterms:created>
  <dcterms:modified xsi:type="dcterms:W3CDTF">2025-01-13T18:31:09Z</dcterms:modified>
</cp:coreProperties>
</file>