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44"/>
  </p:notesMasterIdLst>
  <p:sldIdLst>
    <p:sldId id="343" r:id="rId2"/>
    <p:sldId id="282" r:id="rId3"/>
    <p:sldId id="283" r:id="rId4"/>
    <p:sldId id="284" r:id="rId5"/>
    <p:sldId id="295" r:id="rId6"/>
    <p:sldId id="344" r:id="rId7"/>
    <p:sldId id="337" r:id="rId8"/>
    <p:sldId id="329" r:id="rId9"/>
    <p:sldId id="328" r:id="rId10"/>
    <p:sldId id="330" r:id="rId11"/>
    <p:sldId id="331" r:id="rId12"/>
    <p:sldId id="332" r:id="rId13"/>
    <p:sldId id="333" r:id="rId14"/>
    <p:sldId id="334" r:id="rId15"/>
    <p:sldId id="335" r:id="rId16"/>
    <p:sldId id="297" r:id="rId17"/>
    <p:sldId id="258" r:id="rId18"/>
    <p:sldId id="259" r:id="rId19"/>
    <p:sldId id="260" r:id="rId20"/>
    <p:sldId id="261" r:id="rId21"/>
    <p:sldId id="262" r:id="rId22"/>
    <p:sldId id="268" r:id="rId23"/>
    <p:sldId id="341" r:id="rId24"/>
    <p:sldId id="340" r:id="rId25"/>
    <p:sldId id="339" r:id="rId26"/>
    <p:sldId id="264" r:id="rId27"/>
    <p:sldId id="263" r:id="rId28"/>
    <p:sldId id="271" r:id="rId29"/>
    <p:sldId id="265" r:id="rId30"/>
    <p:sldId id="266" r:id="rId31"/>
    <p:sldId id="270" r:id="rId32"/>
    <p:sldId id="272" r:id="rId33"/>
    <p:sldId id="273" r:id="rId34"/>
    <p:sldId id="274" r:id="rId35"/>
    <p:sldId id="275" r:id="rId36"/>
    <p:sldId id="276" r:id="rId37"/>
    <p:sldId id="277" r:id="rId38"/>
    <p:sldId id="278" r:id="rId39"/>
    <p:sldId id="279" r:id="rId40"/>
    <p:sldId id="280" r:id="rId41"/>
    <p:sldId id="269" r:id="rId42"/>
    <p:sldId id="338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7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9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15EEFF-F0E1-4883-B838-E8C477B2E081}" type="datetimeFigureOut">
              <a:rPr lang="el-GR" smtClean="0"/>
              <a:t>16/1/2023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F7A698-7DFE-43BE-AAC5-1616FE27C4B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31163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d09baf252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d09baf252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d09baf252d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d09baf252d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d09baf252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d09baf252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d09baf252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d09baf252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d0a50a736b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d0a50a736b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d09baf252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d09baf252d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d09baf252d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d09baf252d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d09baf252d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d09baf252d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d09baf252d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d09baf252d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d09baf252d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d09baf252d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3BC8362F-E7BB-494B-AE66-6F7227F24A5D}" type="datetimeFigureOut">
              <a:rPr lang="el-GR" smtClean="0"/>
              <a:t>16/1/2023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0A85FE59-2655-4EAE-BDF6-F81339E605A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080084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8362F-E7BB-494B-AE66-6F7227F24A5D}" type="datetimeFigureOut">
              <a:rPr lang="el-GR" smtClean="0"/>
              <a:t>16/1/2023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5FE59-2655-4EAE-BDF6-F81339E605A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49164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8362F-E7BB-494B-AE66-6F7227F24A5D}" type="datetimeFigureOut">
              <a:rPr lang="el-GR" smtClean="0"/>
              <a:t>16/1/2023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5FE59-2655-4EAE-BDF6-F81339E605A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41169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8362F-E7BB-494B-AE66-6F7227F24A5D}" type="datetimeFigureOut">
              <a:rPr lang="el-GR" smtClean="0"/>
              <a:t>16/1/2023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5FE59-2655-4EAE-BDF6-F81339E605A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134379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8362F-E7BB-494B-AE66-6F7227F24A5D}" type="datetimeFigureOut">
              <a:rPr lang="el-GR" smtClean="0"/>
              <a:t>16/1/2023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5FE59-2655-4EAE-BDF6-F81339E605A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830688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 με φρά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8362F-E7BB-494B-AE66-6F7227F24A5D}" type="datetimeFigureOut">
              <a:rPr lang="el-GR" smtClean="0"/>
              <a:t>16/1/2023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5FE59-2655-4EAE-BDF6-F81339E605A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60207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ή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8362F-E7BB-494B-AE66-6F7227F24A5D}" type="datetimeFigureOut">
              <a:rPr lang="el-GR" smtClean="0"/>
              <a:t>16/1/2023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5FE59-2655-4EAE-BDF6-F81339E605A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79509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8362F-E7BB-494B-AE66-6F7227F24A5D}" type="datetimeFigureOut">
              <a:rPr lang="el-GR" smtClean="0"/>
              <a:t>16/1/2023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5FE59-2655-4EAE-BDF6-F81339E605A3}" type="slidenum">
              <a:rPr lang="el-GR" smtClean="0"/>
              <a:t>‹#›</a:t>
            </a:fld>
            <a:endParaRPr lang="el-GR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4208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8362F-E7BB-494B-AE66-6F7227F24A5D}" type="datetimeFigureOut">
              <a:rPr lang="el-GR" smtClean="0"/>
              <a:t>16/1/2023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5FE59-2655-4EAE-BDF6-F81339E605A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655310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l" smtClean="0"/>
              <a:pPr/>
              <a:t>‹#›</a:t>
            </a:fld>
            <a:endParaRPr lang="el"/>
          </a:p>
        </p:txBody>
      </p:sp>
    </p:spTree>
    <p:extLst>
      <p:ext uri="{BB962C8B-B14F-4D97-AF65-F5344CB8AC3E}">
        <p14:creationId xmlns:p14="http://schemas.microsoft.com/office/powerpoint/2010/main" val="1132884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8362F-E7BB-494B-AE66-6F7227F24A5D}" type="datetimeFigureOut">
              <a:rPr lang="el-GR" smtClean="0"/>
              <a:t>16/1/2023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5FE59-2655-4EAE-BDF6-F81339E605A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40880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8362F-E7BB-494B-AE66-6F7227F24A5D}" type="datetimeFigureOut">
              <a:rPr lang="el-GR" smtClean="0"/>
              <a:t>16/1/2023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5FE59-2655-4EAE-BDF6-F81339E605A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04319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8362F-E7BB-494B-AE66-6F7227F24A5D}" type="datetimeFigureOut">
              <a:rPr lang="el-GR" smtClean="0"/>
              <a:t>16/1/2023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5FE59-2655-4EAE-BDF6-F81339E605A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76553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8362F-E7BB-494B-AE66-6F7227F24A5D}" type="datetimeFigureOut">
              <a:rPr lang="el-GR" smtClean="0"/>
              <a:t>16/1/2023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5FE59-2655-4EAE-BDF6-F81339E605A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39329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8362F-E7BB-494B-AE66-6F7227F24A5D}" type="datetimeFigureOut">
              <a:rPr lang="el-GR" smtClean="0"/>
              <a:t>16/1/2023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5FE59-2655-4EAE-BDF6-F81339E605A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18505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8362F-E7BB-494B-AE66-6F7227F24A5D}" type="datetimeFigureOut">
              <a:rPr lang="el-GR" smtClean="0"/>
              <a:t>16/1/2023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5FE59-2655-4EAE-BDF6-F81339E605A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6370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8362F-E7BB-494B-AE66-6F7227F24A5D}" type="datetimeFigureOut">
              <a:rPr lang="el-GR" smtClean="0"/>
              <a:t>16/1/2023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5FE59-2655-4EAE-BDF6-F81339E605A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26408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8362F-E7BB-494B-AE66-6F7227F24A5D}" type="datetimeFigureOut">
              <a:rPr lang="el-GR" smtClean="0"/>
              <a:t>16/1/2023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5FE59-2655-4EAE-BDF6-F81339E605A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26551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BC8362F-E7BB-494B-AE66-6F7227F24A5D}" type="datetimeFigureOut">
              <a:rPr lang="el-GR" smtClean="0"/>
              <a:t>16/1/2023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A85FE59-2655-4EAE-BDF6-F81339E605A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808267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4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32.png"/><Relationship Id="rId4" Type="http://schemas.openxmlformats.org/officeDocument/2006/relationships/hyperlink" Target="https://www.mathworks.com/discovery/deep-learning.html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svg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13D73BC-3F7B-4B74-B42B-9AF770FE6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45" y="1890944"/>
            <a:ext cx="6294268" cy="1554989"/>
          </a:xfrm>
        </p:spPr>
        <p:txBody>
          <a:bodyPr>
            <a:normAutofit/>
          </a:bodyPr>
          <a:lstStyle/>
          <a:p>
            <a:pPr algn="ctr"/>
            <a:r>
              <a:rPr lang="el-GR" sz="4800" b="1" dirty="0">
                <a:solidFill>
                  <a:srgbClr val="FFFF00"/>
                </a:solidFill>
                <a:latin typeface="+mn-lt"/>
              </a:rPr>
              <a:t>ΤΕΧΝΗΤΗ ΝΟΗΜΟΣΥΝΗ ΚΑΙ ΕΠΙΛΟΓΗ ΕΜΒΡΥΩΝ</a:t>
            </a:r>
            <a:endParaRPr lang="el-GR" sz="4800" dirty="0">
              <a:solidFill>
                <a:srgbClr val="FFFF00"/>
              </a:solidFill>
            </a:endParaRP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FE042B6-1A0B-479C-87C9-42EE209F3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1790" y="3636104"/>
            <a:ext cx="5734977" cy="1828800"/>
          </a:xfrm>
        </p:spPr>
        <p:txBody>
          <a:bodyPr/>
          <a:lstStyle/>
          <a:p>
            <a:pPr algn="ctr"/>
            <a:r>
              <a:rPr lang="el-GR" sz="2800" b="1" dirty="0">
                <a:solidFill>
                  <a:srgbClr val="FFFF00"/>
                </a:solidFill>
              </a:rPr>
              <a:t>ΑΝΑΣΤΑΣΙΟΣ ΑΡΓΥΡΙΟΥ</a:t>
            </a:r>
          </a:p>
          <a:p>
            <a:pPr algn="ctr"/>
            <a:r>
              <a:rPr lang="en-US" sz="2800" b="1" dirty="0">
                <a:solidFill>
                  <a:srgbClr val="FFFF00"/>
                </a:solidFill>
              </a:rPr>
              <a:t>SENIOR </a:t>
            </a:r>
            <a:r>
              <a:rPr lang="el-GR" sz="2800" b="1" dirty="0">
                <a:solidFill>
                  <a:srgbClr val="FFFF00"/>
                </a:solidFill>
              </a:rPr>
              <a:t>ΚΛΙΝΙΚΟΣ ΕΜΒΡΥΟΛΟΓΟΣ </a:t>
            </a:r>
            <a:r>
              <a:rPr lang="en-US" sz="2800" b="1" dirty="0">
                <a:solidFill>
                  <a:srgbClr val="FFFF00"/>
                </a:solidFill>
              </a:rPr>
              <a:t>MSc, PhD</a:t>
            </a:r>
            <a:endParaRPr lang="el-GR" sz="2800" b="1" dirty="0">
              <a:solidFill>
                <a:srgbClr val="FFFF00"/>
              </a:solidFill>
            </a:endParaRPr>
          </a:p>
          <a:p>
            <a:endParaRPr lang="el-GR" dirty="0"/>
          </a:p>
        </p:txBody>
      </p:sp>
      <p:pic>
        <p:nvPicPr>
          <p:cNvPr id="5" name="Picture 2" descr="Designer Babies, and Their Babies: How AI and Genomics Will Impact  Reproduction">
            <a:extLst>
              <a:ext uri="{FF2B5EF4-FFF2-40B4-BE49-F238E27FC236}">
                <a16:creationId xmlns:a16="http://schemas.microsoft.com/office/drawing/2014/main" id="{43266F72-AF17-4CFF-A08C-5B54A69D94A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997" y="1677879"/>
            <a:ext cx="4901213" cy="324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46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Content Placeholder 3" descr="Διαφάνεια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26896" cy="68580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Content Placeholder 3" descr="Διαφάνεια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7384"/>
            <a:ext cx="12191999" cy="68580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Content Placeholder 3" descr="Διαφάνεια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7384"/>
            <a:ext cx="12192000" cy="68580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Content Placeholder 3" descr="Διαφάνεια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Content Placeholder 3" descr="Διαφάνεια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17756"/>
            <a:ext cx="12126896" cy="685800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Content Placeholder 3" descr="Διαφάνεια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lum bright="-10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3" t="42722" r="40642" b="23576"/>
          <a:stretch>
            <a:fillRect/>
          </a:stretch>
        </p:blipFill>
        <p:spPr bwMode="auto">
          <a:xfrm>
            <a:off x="2819401" y="915988"/>
            <a:ext cx="6932613" cy="578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1553592" y="99134"/>
            <a:ext cx="9084816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l-GR" altLang="el-GR" b="1" dirty="0">
                <a:solidFill>
                  <a:srgbClr val="FFFF00"/>
                </a:solidFill>
                <a:latin typeface="Arial" panose="020B0604020202020204" pitchFamily="34" charset="0"/>
              </a:rPr>
              <a:t>ΑΡΧΙΚΟΣ ΑΡΙΘΜΟΣ ΩΑΡΙΩΝ – ΤΕΛΙΚΟ ΠΟΣΟΣΤΟ ΕΜΒΡΥΩΝ</a:t>
            </a:r>
            <a:endParaRPr lang="en-US" altLang="el-GR" b="1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762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DF369F4-1881-4D7A-AE96-88C7F3A4A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056" y="133165"/>
            <a:ext cx="10515600" cy="1562470"/>
          </a:xfrm>
        </p:spPr>
        <p:txBody>
          <a:bodyPr>
            <a:noAutofit/>
          </a:bodyPr>
          <a:lstStyle/>
          <a:p>
            <a:pPr algn="ctr"/>
            <a:r>
              <a:rPr lang="el-GR" sz="32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ΣΥΜΒΟΛΗ ΤΩΝ ΣΥΓΧΡΟΝΩΝ ΕΡΓΑΣΤΗΡΙΑΚΩΝ ΤΕΧΝΟΛΟΓΙΚΩΝ ΕΞΕΛΙΞΕΩΝ ΣΤΗ ΒΕΛΤΙΩΣΗ ΤΩΝ ΑΠΟΤΕΛΕΣΜΑΤΩΝ ΣΕ ΚΥΚΛΟΥΣ </a:t>
            </a:r>
            <a:r>
              <a:rPr lang="en-US" sz="32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IVF</a:t>
            </a:r>
            <a:r>
              <a:rPr lang="el-GR" sz="3200" dirty="0">
                <a:solidFill>
                  <a:srgbClr val="FFFF00"/>
                </a:solidFill>
              </a:rPr>
              <a:t/>
            </a:r>
            <a:br>
              <a:rPr lang="el-GR" sz="3200" dirty="0">
                <a:solidFill>
                  <a:srgbClr val="FFFF00"/>
                </a:solidFill>
              </a:rPr>
            </a:br>
            <a:endParaRPr lang="el-GR" sz="3200" dirty="0">
              <a:solidFill>
                <a:srgbClr val="FFFF00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0D7DC68-DFF3-4AA4-9BB2-009DC91BC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6859"/>
            <a:ext cx="10515600" cy="4922668"/>
          </a:xfrm>
        </p:spPr>
        <p:txBody>
          <a:bodyPr>
            <a:noAutofit/>
          </a:bodyPr>
          <a:lstStyle/>
          <a:p>
            <a:r>
              <a:rPr lang="el-GR" sz="2800" dirty="0"/>
              <a:t>ΥΑΛΟΠΟΙΗΣΗ (</a:t>
            </a:r>
            <a:r>
              <a:rPr lang="en-US" sz="2800" dirty="0"/>
              <a:t>VITRIFICATION, </a:t>
            </a:r>
            <a:r>
              <a:rPr lang="el-GR" sz="2800" dirty="0"/>
              <a:t>ΤΑΧΕΙΑ ΜΕΘΟΔΟΣ ΚΡΥΟΣΥΝΤΗΡΗΣΗΣ)</a:t>
            </a:r>
          </a:p>
          <a:p>
            <a:r>
              <a:rPr lang="el-GR" sz="2800" dirty="0"/>
              <a:t>ΤΕΧΝΟΛΟΓΙΑ </a:t>
            </a:r>
            <a:r>
              <a:rPr lang="en-US" sz="2800" dirty="0"/>
              <a:t>TIME – LAPSE</a:t>
            </a:r>
          </a:p>
          <a:p>
            <a:r>
              <a:rPr lang="el-GR" sz="2800" dirty="0"/>
              <a:t>ΠΡΟΕΜΦΥΤΕΥΤΙΚΟΣ ΓΕΝΕΤΙΚΟΣ ΕΛΓΧΟΣ (</a:t>
            </a:r>
            <a:r>
              <a:rPr lang="en-US" sz="2800" dirty="0"/>
              <a:t>PGD, PGT-A)</a:t>
            </a:r>
          </a:p>
          <a:p>
            <a:r>
              <a:rPr lang="el-GR" sz="2800" dirty="0"/>
              <a:t>ΜΙΚΡΟΣΚΟΠΙΑ ΠΟΛΩΜΕΝΟΥ ΦΩΤΟΣ (</a:t>
            </a:r>
            <a:r>
              <a:rPr lang="en-US" sz="2800" dirty="0"/>
              <a:t>POLARIZED MICROSCOPY)</a:t>
            </a:r>
          </a:p>
          <a:p>
            <a:r>
              <a:rPr lang="el-GR" sz="2800" dirty="0"/>
              <a:t>ΜΕΘΟΔΟΣ </a:t>
            </a:r>
            <a:r>
              <a:rPr lang="en-US" sz="2800" dirty="0"/>
              <a:t>IMSI (</a:t>
            </a:r>
            <a:r>
              <a:rPr lang="el-GR" sz="2800" dirty="0"/>
              <a:t>ΕΠΙΛΟΓΗ ΜΟΡΦΟΛΟΓΙΚΑ ΟΜΑΛΩΝ ΣΠΕΡΜΑΤΟΖΩΑΡΙΩΝ)</a:t>
            </a:r>
          </a:p>
          <a:p>
            <a:r>
              <a:rPr lang="el-GR" sz="2800" dirty="0"/>
              <a:t>ΜΕΘΟΔΟΣ </a:t>
            </a:r>
            <a:r>
              <a:rPr lang="en-US" sz="2800" dirty="0"/>
              <a:t>MACS (MAGNETIC ACTIVATED CELL SORTING, SPERM SELECTION)</a:t>
            </a:r>
          </a:p>
          <a:p>
            <a:r>
              <a:rPr lang="el-GR" sz="2800" dirty="0"/>
              <a:t>ΆΛΛΕΣ ΜΕΘΟΔΟΙ (προσθήκη </a:t>
            </a:r>
            <a:r>
              <a:rPr lang="fr-FR" sz="2800" dirty="0"/>
              <a:t>Ca</a:t>
            </a:r>
            <a:r>
              <a:rPr lang="el-GR" sz="2800" dirty="0"/>
              <a:t> στην επεξεργασία σπέρματος </a:t>
            </a:r>
            <a:r>
              <a:rPr lang="el-GR" sz="2800" dirty="0" err="1"/>
              <a:t>κλπ</a:t>
            </a:r>
            <a:r>
              <a:rPr lang="el-GR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944503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86972EC-38BA-4887-98B4-CB5B75ECB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87" y="68062"/>
            <a:ext cx="10131425" cy="1456267"/>
          </a:xfrm>
        </p:spPr>
        <p:txBody>
          <a:bodyPr>
            <a:normAutofit/>
          </a:bodyPr>
          <a:lstStyle/>
          <a:p>
            <a:pPr algn="ctr"/>
            <a:r>
              <a:rPr lang="el-GR" sz="3200" b="1" dirty="0">
                <a:solidFill>
                  <a:srgbClr val="FFFF00"/>
                </a:solidFill>
                <a:latin typeface="+mn-lt"/>
              </a:rPr>
              <a:t>«ΕΜΒΡΥΟΛΟΓΙΚΕΣ ΑΠΑΙΤΗΣΕΙΣ» ΓΙΑ ΧΡΗΣΗ ΤΕΧΝΟΛΟΓΙΑΣ </a:t>
            </a:r>
            <a:r>
              <a:rPr lang="en-US" sz="3200" b="1" dirty="0">
                <a:solidFill>
                  <a:srgbClr val="FFFF00"/>
                </a:solidFill>
                <a:latin typeface="+mn-lt"/>
              </a:rPr>
              <a:t>TIME - LAPSE</a:t>
            </a:r>
            <a:endParaRPr lang="el-GR" sz="32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EAA2D0E-1674-41DE-BF76-E803D9B79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286" y="1764026"/>
            <a:ext cx="10131425" cy="4631595"/>
          </a:xfrm>
        </p:spPr>
        <p:txBody>
          <a:bodyPr>
            <a:noAutofit/>
          </a:bodyPr>
          <a:lstStyle/>
          <a:p>
            <a:r>
              <a:rPr lang="el-GR" sz="2800" dirty="0"/>
              <a:t>Βελτίωση συνθηκών </a:t>
            </a:r>
            <a:r>
              <a:rPr lang="en-US" sz="2800" dirty="0"/>
              <a:t>in vitro </a:t>
            </a:r>
            <a:r>
              <a:rPr lang="el-GR" sz="2800" dirty="0"/>
              <a:t>καλλιέργειας των εμβρύων με ελαχιστοποίηση επεξεργασίας τους εκτός κλιβάνου</a:t>
            </a:r>
          </a:p>
          <a:p>
            <a:endParaRPr lang="el-GR" sz="2800" dirty="0"/>
          </a:p>
          <a:p>
            <a:r>
              <a:rPr lang="el-GR" sz="2800" dirty="0"/>
              <a:t>Οι μεταβλητές που σχετίζονται με τους χρόνους των κυτταρικών διαιρέσεων και τις δυναμικές αλλαγές στη μορφολογία των εμβρύων, αποτελούν δείκτες της βιωσιμότητας των εμβρύων (</a:t>
            </a:r>
            <a:r>
              <a:rPr lang="el-GR" sz="2800" dirty="0" err="1"/>
              <a:t>μορφοκινητικές</a:t>
            </a:r>
            <a:r>
              <a:rPr lang="el-GR" sz="2800" dirty="0"/>
              <a:t> παράμετροι και μορφολογική δυναμική)</a:t>
            </a:r>
          </a:p>
          <a:p>
            <a:pPr marL="0" indent="0">
              <a:buNone/>
            </a:pPr>
            <a:r>
              <a:rPr lang="el-GR" sz="2800" dirty="0"/>
              <a:t>                                                       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                                                 </a:t>
            </a:r>
            <a:r>
              <a:rPr lang="en-US" sz="2800" dirty="0" err="1"/>
              <a:t>Meseguer</a:t>
            </a:r>
            <a:r>
              <a:rPr lang="en-US" sz="2800" dirty="0"/>
              <a:t> M. </a:t>
            </a:r>
            <a:r>
              <a:rPr lang="en-US" sz="2800" dirty="0" err="1"/>
              <a:t>Fertil</a:t>
            </a:r>
            <a:r>
              <a:rPr lang="en-US" sz="2800" dirty="0"/>
              <a:t> </a:t>
            </a:r>
            <a:r>
              <a:rPr lang="en-US" sz="2800" dirty="0" err="1"/>
              <a:t>Steril</a:t>
            </a:r>
            <a:r>
              <a:rPr lang="en-US" sz="2800" dirty="0"/>
              <a:t>, 2016; 105;295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9446091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56CE61E-E491-4AC4-A3E0-C96851319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827"/>
            <a:ext cx="10515600" cy="554855"/>
          </a:xfrm>
        </p:spPr>
        <p:txBody>
          <a:bodyPr>
            <a:normAutofit fontScale="90000"/>
          </a:bodyPr>
          <a:lstStyle/>
          <a:p>
            <a:pPr algn="ctr"/>
            <a:r>
              <a:rPr lang="el-GR" sz="3200" b="1" dirty="0">
                <a:solidFill>
                  <a:srgbClr val="FFFF00"/>
                </a:solidFill>
                <a:latin typeface="+mn-lt"/>
              </a:rPr>
              <a:t>ΤΕΧΝΟΛΟΓΙΑ </a:t>
            </a:r>
            <a:r>
              <a:rPr lang="en-US" sz="3200" b="1" dirty="0">
                <a:solidFill>
                  <a:srgbClr val="FFFF00"/>
                </a:solidFill>
                <a:latin typeface="+mn-lt"/>
              </a:rPr>
              <a:t>TIME - LAPSE</a:t>
            </a:r>
            <a:endParaRPr lang="el-GR" sz="32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949DD0A-F0BD-4FC0-B2C5-2CDFA32B6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945" y="736847"/>
            <a:ext cx="11360727" cy="6445188"/>
          </a:xfrm>
        </p:spPr>
        <p:txBody>
          <a:bodyPr>
            <a:normAutofit/>
          </a:bodyPr>
          <a:lstStyle/>
          <a:p>
            <a:r>
              <a:rPr lang="el-GR" sz="2800" dirty="0"/>
              <a:t>«Λιγότερη ενόχληση» εμβρύων = βελτίωση </a:t>
            </a:r>
            <a:r>
              <a:rPr lang="en-US" sz="2800" dirty="0"/>
              <a:t>in vitro </a:t>
            </a:r>
            <a:r>
              <a:rPr lang="el-GR" sz="2800" dirty="0"/>
              <a:t>εμβρυολογικής ανάπτυξης</a:t>
            </a:r>
          </a:p>
          <a:p>
            <a:r>
              <a:rPr lang="el-GR" sz="2800" dirty="0"/>
              <a:t>Αναλυτικότερη παρατήρηση εμβρύων = βελτίωση κριτηρίων επιλογής εμβρύων προς </a:t>
            </a:r>
            <a:r>
              <a:rPr lang="el-GR" sz="2800" dirty="0" err="1"/>
              <a:t>εμβρυομεταφορά</a:t>
            </a:r>
            <a:endParaRPr lang="el-GR" sz="2800" dirty="0"/>
          </a:p>
          <a:p>
            <a:r>
              <a:rPr lang="el-GR" sz="2800" dirty="0"/>
              <a:t>«Ατομική» καλλιέργεια = άρρηκτα συνδεδεμένη με:</a:t>
            </a:r>
          </a:p>
          <a:p>
            <a:pPr marL="0" indent="0">
              <a:buNone/>
            </a:pPr>
            <a:r>
              <a:rPr lang="el-GR" sz="2800" dirty="0"/>
              <a:t>  1) ταχεία ανάκτηση συνθηκών καλλιέργειας (θερμοκρασία, υγρασία, </a:t>
            </a:r>
            <a:r>
              <a:rPr lang="en-US" sz="2800" dirty="0"/>
              <a:t>CO2)</a:t>
            </a:r>
          </a:p>
          <a:p>
            <a:pPr marL="0" indent="0">
              <a:buNone/>
            </a:pPr>
            <a:r>
              <a:rPr lang="en-US" sz="2800" dirty="0"/>
              <a:t>  2) </a:t>
            </a:r>
            <a:r>
              <a:rPr lang="el-GR" sz="2800" dirty="0"/>
              <a:t>μικρός όγκος </a:t>
            </a:r>
          </a:p>
          <a:p>
            <a:pPr marL="0" indent="0">
              <a:buNone/>
            </a:pPr>
            <a:r>
              <a:rPr lang="el-GR" sz="2800" dirty="0"/>
              <a:t>  3) ανενόχλητη καλλιέργεια</a:t>
            </a:r>
          </a:p>
          <a:p>
            <a:pPr marL="0" indent="0">
              <a:buNone/>
            </a:pPr>
            <a:r>
              <a:rPr lang="el-GR" sz="2800" dirty="0"/>
              <a:t>  4) συνεχής παρακολούθηση (</a:t>
            </a:r>
            <a:r>
              <a:rPr lang="en-US" sz="2800" dirty="0"/>
              <a:t>video </a:t>
            </a:r>
            <a:r>
              <a:rPr lang="el-GR" sz="2800" dirty="0"/>
              <a:t>υψηλής ανάλυσης)</a:t>
            </a:r>
          </a:p>
          <a:p>
            <a:pPr marL="0" indent="0">
              <a:buNone/>
            </a:pPr>
            <a:r>
              <a:rPr lang="el-GR" sz="2800" dirty="0"/>
              <a:t>  5) αναλυτικά σχόλια</a:t>
            </a:r>
          </a:p>
          <a:p>
            <a:pPr marL="0" indent="0">
              <a:buNone/>
            </a:pPr>
            <a:endParaRPr lang="el-GR" sz="2800" dirty="0"/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61880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Content Placeholder 3" descr="Διαφάνεια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7384"/>
            <a:ext cx="12191999" cy="6858000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94660F6-399C-4AAA-9D84-311A1C0CC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87" y="378781"/>
            <a:ext cx="10131425" cy="935115"/>
          </a:xfrm>
        </p:spPr>
        <p:txBody>
          <a:bodyPr>
            <a:normAutofit/>
          </a:bodyPr>
          <a:lstStyle/>
          <a:p>
            <a:pPr algn="ctr"/>
            <a:r>
              <a:rPr lang="el-GR" sz="3200" b="1" dirty="0">
                <a:solidFill>
                  <a:srgbClr val="FFFF00"/>
                </a:solidFill>
                <a:latin typeface="+mn-lt"/>
              </a:rPr>
              <a:t>ΑΝΑΛΥΤΙΚΑ ΣΧΟΛΙΑ – ΕΠΙΛΟΓΗ ΕΜΒΡΥΩΝ </a:t>
            </a:r>
          </a:p>
        </p:txBody>
      </p:sp>
      <p:pic>
        <p:nvPicPr>
          <p:cNvPr id="4" name="Picture 815">
            <a:extLst>
              <a:ext uri="{FF2B5EF4-FFF2-40B4-BE49-F238E27FC236}">
                <a16:creationId xmlns:a16="http://schemas.microsoft.com/office/drawing/2014/main" id="{8C3CEB62-944F-41DF-B89F-023D91C02C7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698" y="1725179"/>
            <a:ext cx="3851620" cy="4028567"/>
          </a:xfrm>
          <a:prstGeom prst="rect">
            <a:avLst/>
          </a:prstGeom>
        </p:spPr>
      </p:pic>
      <p:pic>
        <p:nvPicPr>
          <p:cNvPr id="5" name="Picture 817">
            <a:extLst>
              <a:ext uri="{FF2B5EF4-FFF2-40B4-BE49-F238E27FC236}">
                <a16:creationId xmlns:a16="http://schemas.microsoft.com/office/drawing/2014/main" id="{824D126A-1AC0-491E-925C-1F499931AD5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234434" y="1725179"/>
            <a:ext cx="3746376" cy="4028567"/>
          </a:xfrm>
          <a:prstGeom prst="rect">
            <a:avLst/>
          </a:prstGeom>
        </p:spPr>
      </p:pic>
      <p:pic>
        <p:nvPicPr>
          <p:cNvPr id="6" name="Picture 813">
            <a:extLst>
              <a:ext uri="{FF2B5EF4-FFF2-40B4-BE49-F238E27FC236}">
                <a16:creationId xmlns:a16="http://schemas.microsoft.com/office/drawing/2014/main" id="{0463446E-7124-4A21-9335-5F9AE049CBF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246926" y="1725179"/>
            <a:ext cx="3828376" cy="402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7237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DCD3364-1A56-4EC4-A025-CFC0D6B50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87" y="620370"/>
            <a:ext cx="10131425" cy="1456267"/>
          </a:xfrm>
        </p:spPr>
        <p:txBody>
          <a:bodyPr>
            <a:normAutofit/>
          </a:bodyPr>
          <a:lstStyle/>
          <a:p>
            <a:pPr algn="ctr"/>
            <a:r>
              <a:rPr lang="el-GR" sz="3200" b="1" dirty="0">
                <a:solidFill>
                  <a:srgbClr val="FFFF00"/>
                </a:solidFill>
                <a:latin typeface="+mn-lt"/>
              </a:rPr>
              <a:t>Η ΕΞΕΛΙΞΗ ΤΗΣ ΤΕΧΝΟΛΟΓΙΑΣ ΣΤΗΝ </a:t>
            </a:r>
            <a:r>
              <a:rPr lang="en-US" sz="3200" b="1" dirty="0">
                <a:solidFill>
                  <a:srgbClr val="FFFF00"/>
                </a:solidFill>
                <a:latin typeface="+mn-lt"/>
              </a:rPr>
              <a:t>IVF: </a:t>
            </a:r>
            <a:r>
              <a:rPr lang="el-GR" sz="3200" b="1" dirty="0">
                <a:solidFill>
                  <a:srgbClr val="FFFF00"/>
                </a:solidFill>
                <a:latin typeface="+mn-lt"/>
              </a:rPr>
              <a:t/>
            </a:r>
            <a:br>
              <a:rPr lang="el-GR" sz="3200" b="1" dirty="0">
                <a:solidFill>
                  <a:srgbClr val="FFFF00"/>
                </a:solidFill>
                <a:latin typeface="+mn-lt"/>
              </a:rPr>
            </a:br>
            <a:r>
              <a:rPr lang="el-GR" sz="3200" b="1" dirty="0">
                <a:solidFill>
                  <a:srgbClr val="FFFF00"/>
                </a:solidFill>
                <a:latin typeface="+mn-lt"/>
              </a:rPr>
              <a:t>ΤΕΧΝΗΤΗ ΝΟΗΜΟΣΥΝΗ </a:t>
            </a:r>
            <a:r>
              <a:rPr lang="en-US" sz="3200" b="1" dirty="0">
                <a:solidFill>
                  <a:srgbClr val="FFFF00"/>
                </a:solidFill>
                <a:latin typeface="+mn-lt"/>
              </a:rPr>
              <a:t>vs</a:t>
            </a:r>
            <a:r>
              <a:rPr lang="el-GR" sz="3200" b="1" dirty="0">
                <a:solidFill>
                  <a:srgbClr val="FFFF00"/>
                </a:solidFill>
                <a:latin typeface="+mn-lt"/>
              </a:rPr>
              <a:t> ΚΛΙΝΙΚΟΣ ΕΜΒΡΥΟΛΟΓΟΣ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3895486-92B2-453A-96BA-90CFB6040A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b="1" dirty="0">
                <a:solidFill>
                  <a:srgbClr val="FFFF00"/>
                </a:solidFill>
              </a:rPr>
              <a:t>Η σύγχρονη τάση…</a:t>
            </a:r>
          </a:p>
        </p:txBody>
      </p:sp>
      <p:grpSp>
        <p:nvGrpSpPr>
          <p:cNvPr id="4" name="Group 22946">
            <a:extLst>
              <a:ext uri="{FF2B5EF4-FFF2-40B4-BE49-F238E27FC236}">
                <a16:creationId xmlns:a16="http://schemas.microsoft.com/office/drawing/2014/main" id="{213A633B-2413-4A42-A11A-1298A648CBCD}"/>
              </a:ext>
            </a:extLst>
          </p:cNvPr>
          <p:cNvGrpSpPr/>
          <p:nvPr/>
        </p:nvGrpSpPr>
        <p:grpSpPr>
          <a:xfrm>
            <a:off x="3528973" y="2011208"/>
            <a:ext cx="7477760" cy="3779992"/>
            <a:chOff x="0" y="30988"/>
            <a:chExt cx="7478269" cy="4133088"/>
          </a:xfrm>
        </p:grpSpPr>
        <p:pic>
          <p:nvPicPr>
            <p:cNvPr id="5" name="Picture 1417">
              <a:extLst>
                <a:ext uri="{FF2B5EF4-FFF2-40B4-BE49-F238E27FC236}">
                  <a16:creationId xmlns:a16="http://schemas.microsoft.com/office/drawing/2014/main" id="{60817CF4-1E9D-4448-BECB-38BC9575BE0C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260348" y="467868"/>
              <a:ext cx="6217921" cy="3454909"/>
            </a:xfrm>
            <a:prstGeom prst="rect">
              <a:avLst/>
            </a:prstGeom>
          </p:spPr>
        </p:pic>
        <p:pic>
          <p:nvPicPr>
            <p:cNvPr id="6" name="Picture 27796">
              <a:extLst>
                <a:ext uri="{FF2B5EF4-FFF2-40B4-BE49-F238E27FC236}">
                  <a16:creationId xmlns:a16="http://schemas.microsoft.com/office/drawing/2014/main" id="{64693D45-048C-40A2-9D99-E03C3A1FF061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30988"/>
              <a:ext cx="2133600" cy="4133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51596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415600" y="17130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algn="ctr"/>
            <a:r>
              <a:rPr lang="el" sz="3200" b="1" dirty="0">
                <a:solidFill>
                  <a:srgbClr val="FFFF00"/>
                </a:solidFill>
                <a:latin typeface="+mn-lt"/>
              </a:rPr>
              <a:t>ΤΕΧΝΗΤΗ ΝΟΗΜΟΣΥΝΗ(Artificial Intelligence)</a:t>
            </a:r>
            <a:endParaRPr sz="32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415599" y="1147967"/>
            <a:ext cx="11527220" cy="509303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l" sz="2400" dirty="0"/>
              <a:t>Η Τεχνητή Νοημοσύνη είναι κλάδος της επιστήμης των υπολογιστών. </a:t>
            </a:r>
          </a:p>
          <a:p>
            <a:pPr marL="152396" indent="0">
              <a:buNone/>
            </a:pPr>
            <a:endParaRPr sz="2400" dirty="0"/>
          </a:p>
          <a:p>
            <a:r>
              <a:rPr lang="el" sz="2400" dirty="0"/>
              <a:t>Αντικείμενό της είναι η δημιουργία αλγορίθμων και μηχανών, ικανών να εκτελούν εργασίες που τυπικά απαιτούν ανθρώπινη νοημοσύνη.</a:t>
            </a:r>
          </a:p>
          <a:p>
            <a:pPr marL="152396" indent="0">
              <a:buNone/>
            </a:pPr>
            <a:endParaRPr sz="2400" dirty="0"/>
          </a:p>
          <a:p>
            <a:r>
              <a:rPr lang="el" sz="2400" dirty="0"/>
              <a:t>Αναφέρεται ήδη από το 1955, αλλά έχει λάβει ιδιαίτερη ώθηση κατά τις τελευταίες δεκαετίες με την ανάπτυξη νέων αλγορίθμων.</a:t>
            </a:r>
          </a:p>
          <a:p>
            <a:pPr marL="152396" indent="0">
              <a:buNone/>
            </a:pPr>
            <a:endParaRPr sz="2400" dirty="0"/>
          </a:p>
          <a:p>
            <a:r>
              <a:rPr lang="el" sz="2400" dirty="0"/>
              <a:t>Έγινε ευρέως γνωστή στο κοινό με την ανάπτυξη προγραμμάτων ικανών να νικούν ακόμη και παγκόσμιους πρωταθλητές σε παιχνίδια, όπως το σκάκι.</a:t>
            </a:r>
          </a:p>
          <a:p>
            <a:pPr marL="152396" indent="0">
              <a:buNone/>
            </a:pPr>
            <a:endParaRPr sz="2400" dirty="0"/>
          </a:p>
          <a:p>
            <a:r>
              <a:rPr lang="el" sz="2400" dirty="0"/>
              <a:t>Δεν είναι (ακόμη) νοημοσύνη ίδιας φύσης με την ανθρώπινη. </a:t>
            </a:r>
            <a:endParaRPr sz="24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Timeline illustrating key events in AI and ART history | Download  Scientific Diagram">
            <a:extLst>
              <a:ext uri="{FF2B5EF4-FFF2-40B4-BE49-F238E27FC236}">
                <a16:creationId xmlns:a16="http://schemas.microsoft.com/office/drawing/2014/main" id="{03FA95C2-4E31-48B7-B822-2E17FAD6A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0615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AI &amp; IVF – CRGW">
            <a:extLst>
              <a:ext uri="{FF2B5EF4-FFF2-40B4-BE49-F238E27FC236}">
                <a16:creationId xmlns:a16="http://schemas.microsoft.com/office/drawing/2014/main" id="{9100AB3A-BB0A-4257-9D7F-ABE31F953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3940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20E4D43-A4F8-4E9D-B3BE-4C8F3C77A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5605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+mn-lt"/>
              </a:rPr>
              <a:t>STEP  BY  STEP  TECHNOLOGY</a:t>
            </a:r>
            <a:endParaRPr lang="el-GR" sz="3200" dirty="0">
              <a:solidFill>
                <a:srgbClr val="FFFF00"/>
              </a:solidFill>
            </a:endParaRPr>
          </a:p>
        </p:txBody>
      </p:sp>
      <p:pic>
        <p:nvPicPr>
          <p:cNvPr id="9218" name="Picture 2" descr="Artificial intelligence in reproductive medicine in: Reproduction Volume  158 Issue 4 (2019)">
            <a:extLst>
              <a:ext uri="{FF2B5EF4-FFF2-40B4-BE49-F238E27FC236}">
                <a16:creationId xmlns:a16="http://schemas.microsoft.com/office/drawing/2014/main" id="{59BFBE6A-7E61-4CED-B4CA-F468B2656A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180730"/>
            <a:ext cx="12192000" cy="5677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003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5F879F4-ABEB-49B7-90F0-BC285A7C6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87" y="551730"/>
            <a:ext cx="10131425" cy="1456267"/>
          </a:xfrm>
        </p:spPr>
        <p:txBody>
          <a:bodyPr>
            <a:normAutofit/>
          </a:bodyPr>
          <a:lstStyle/>
          <a:p>
            <a:pPr algn="ctr"/>
            <a:r>
              <a:rPr lang="el-GR" sz="3200" b="1" dirty="0">
                <a:solidFill>
                  <a:srgbClr val="FFFF00"/>
                </a:solidFill>
                <a:latin typeface="+mn-lt"/>
              </a:rPr>
              <a:t>ΤΕΧΝΗΤΗ ΝΟΗΜΟΣΥΝΗ (Τ.Ν.) ΚΑΙ ΒΙΩΣΙΜΟΤΗΤΑ ΑΝΘΡΩΠΙΝΩΝ ΕΜΒΡΥΩΝ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F45E9D0-4C5B-4C4B-ADF6-8C5EC1A25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287" y="1929003"/>
            <a:ext cx="10131425" cy="3649133"/>
          </a:xfrm>
        </p:spPr>
        <p:txBody>
          <a:bodyPr>
            <a:normAutofit/>
          </a:bodyPr>
          <a:lstStyle/>
          <a:p>
            <a:r>
              <a:rPr lang="el-GR" sz="2400" u="sng" dirty="0"/>
              <a:t>Βασική ερώτηση: </a:t>
            </a:r>
            <a:r>
              <a:rPr lang="el-GR" sz="2400" dirty="0"/>
              <a:t>υπάρχει προγνωστικό μοντέλο για την βιωσιμότητα ανθρωπίνων εμβρύων στηριζόμενο στην ανάλυση εικόνων εμβρυολογικής ανάπτυξης</a:t>
            </a:r>
            <a:r>
              <a:rPr lang="en-US" sz="2400" dirty="0"/>
              <a:t>;</a:t>
            </a:r>
            <a:endParaRPr lang="el-GR" sz="2400" dirty="0"/>
          </a:p>
          <a:p>
            <a:endParaRPr lang="el-GR" sz="2400" dirty="0"/>
          </a:p>
          <a:p>
            <a:r>
              <a:rPr lang="el-GR" sz="2400" u="sng" dirty="0"/>
              <a:t>Απάντηση:</a:t>
            </a:r>
            <a:r>
              <a:rPr lang="el-GR" sz="2400" dirty="0"/>
              <a:t> αναζήτηση μη επεμβατικού μοντέλου πρόβλεψης βιωσιμότητας εμβρύων με εκτίμηση του % κύησης (</a:t>
            </a:r>
            <a:r>
              <a:rPr lang="el-GR" sz="2400" dirty="0" err="1"/>
              <a:t>βλαστοκύστη</a:t>
            </a:r>
            <a:r>
              <a:rPr lang="el-GR" sz="2400" dirty="0"/>
              <a:t> 5</a:t>
            </a:r>
            <a:r>
              <a:rPr lang="el-GR" sz="2400" baseline="30000" dirty="0"/>
              <a:t>ης</a:t>
            </a:r>
            <a:r>
              <a:rPr lang="el-GR" sz="2400" dirty="0"/>
              <a:t> ημέρας)</a:t>
            </a:r>
          </a:p>
        </p:txBody>
      </p:sp>
    </p:spTree>
    <p:extLst>
      <p:ext uri="{BB962C8B-B14F-4D97-AF65-F5344CB8AC3E}">
        <p14:creationId xmlns:p14="http://schemas.microsoft.com/office/powerpoint/2010/main" val="4333310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4348E98-90D1-49B4-8226-08CBC893E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919"/>
            <a:ext cx="10515600" cy="211288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MACHINE LEARNING EMBRYO SELECTION SOFTWARE</a:t>
            </a:r>
            <a:r>
              <a:rPr lang="el-GR" sz="32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/>
            </a:r>
            <a:br>
              <a:rPr lang="el-GR" sz="32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l-GR" sz="2700" b="1" dirty="0">
                <a:solidFill>
                  <a:srgbClr val="FFFF00"/>
                </a:solidFill>
                <a:latin typeface="+mn-lt"/>
              </a:rPr>
              <a:t>Ανάλυση </a:t>
            </a:r>
            <a:r>
              <a:rPr lang="en-US" sz="2700" b="1" dirty="0">
                <a:solidFill>
                  <a:srgbClr val="FFFF00"/>
                </a:solidFill>
                <a:latin typeface="+mn-lt"/>
              </a:rPr>
              <a:t>videos</a:t>
            </a:r>
            <a:r>
              <a:rPr lang="el-GR" sz="2700" b="1" dirty="0">
                <a:solidFill>
                  <a:srgbClr val="FFFF00"/>
                </a:solidFill>
                <a:latin typeface="+mn-lt"/>
              </a:rPr>
              <a:t> και αντίστοιχων </a:t>
            </a:r>
            <a:r>
              <a:rPr lang="en-US" sz="2700" b="1" dirty="0">
                <a:solidFill>
                  <a:srgbClr val="FFFF00"/>
                </a:solidFill>
                <a:latin typeface="+mn-lt"/>
              </a:rPr>
              <a:t>meta-data </a:t>
            </a:r>
            <a:br>
              <a:rPr lang="en-US" sz="2700" b="1" dirty="0">
                <a:solidFill>
                  <a:srgbClr val="FFFF00"/>
                </a:solidFill>
                <a:latin typeface="+mn-lt"/>
              </a:rPr>
            </a:br>
            <a:r>
              <a:rPr lang="el-GR" sz="2700" b="1" dirty="0">
                <a:solidFill>
                  <a:srgbClr val="FFFF00"/>
                </a:solidFill>
                <a:latin typeface="+mn-lt"/>
              </a:rPr>
              <a:t>(</a:t>
            </a:r>
            <a:r>
              <a:rPr lang="el-GR" sz="2700" b="1" dirty="0" err="1">
                <a:solidFill>
                  <a:srgbClr val="FFFF00"/>
                </a:solidFill>
                <a:latin typeface="+mn-lt"/>
              </a:rPr>
              <a:t>μορφοκινητικά</a:t>
            </a:r>
            <a:r>
              <a:rPr lang="el-GR" sz="2700" b="1" dirty="0">
                <a:solidFill>
                  <a:srgbClr val="FFFF00"/>
                </a:solidFill>
                <a:latin typeface="+mn-lt"/>
              </a:rPr>
              <a:t> χαρακτηριστικά και κλινικά δεδομένα</a:t>
            </a:r>
            <a:r>
              <a:rPr lang="en-US" sz="2700" b="1" dirty="0">
                <a:solidFill>
                  <a:srgbClr val="FFFF00"/>
                </a:solidFill>
                <a:latin typeface="+mn-lt"/>
              </a:rPr>
              <a:t>)</a:t>
            </a:r>
            <a:br>
              <a:rPr lang="en-US" sz="2700" b="1" dirty="0">
                <a:solidFill>
                  <a:srgbClr val="FFFF00"/>
                </a:solidFill>
                <a:latin typeface="+mn-lt"/>
              </a:rPr>
            </a:br>
            <a:r>
              <a:rPr lang="el-GR" sz="2700" b="1" dirty="0">
                <a:solidFill>
                  <a:srgbClr val="FFFF00"/>
                </a:solidFill>
                <a:latin typeface="+mn-lt"/>
              </a:rPr>
              <a:t> ΠΡΟΓΝΩΣΗ % ΕΜΦΥΤΕΥΣΗΣ</a:t>
            </a:r>
            <a:r>
              <a:rPr lang="el-GR" sz="2700" dirty="0"/>
              <a:t/>
            </a:r>
            <a:br>
              <a:rPr lang="el-GR" sz="2700" dirty="0"/>
            </a:br>
            <a:r>
              <a:rPr lang="el-GR" sz="2700" b="1" dirty="0">
                <a:solidFill>
                  <a:srgbClr val="37609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/>
            </a:r>
            <a:br>
              <a:rPr lang="el-GR" sz="2700" b="1" dirty="0">
                <a:solidFill>
                  <a:srgbClr val="37609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l-GR" sz="27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C274995-5EDD-49CF-95B6-6AA42A81C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5735"/>
            <a:ext cx="10515600" cy="4811697"/>
          </a:xfrm>
        </p:spPr>
        <p:txBody>
          <a:bodyPr>
            <a:normAutofit/>
          </a:bodyPr>
          <a:lstStyle/>
          <a:p>
            <a:r>
              <a:rPr lang="el-GR" sz="2400" dirty="0"/>
              <a:t>Επεξεργασία εικόνας</a:t>
            </a:r>
          </a:p>
          <a:p>
            <a:r>
              <a:rPr lang="el-GR" sz="2400" dirty="0"/>
              <a:t>Εκμάθηση ενσωματώσεων εικόνων</a:t>
            </a:r>
          </a:p>
          <a:p>
            <a:r>
              <a:rPr lang="el-GR" sz="2400" dirty="0"/>
              <a:t>Μοντέλο πρόβλεψης εκπαίδευσης χρησιμοποιώντας εικόνες</a:t>
            </a:r>
          </a:p>
          <a:p>
            <a:r>
              <a:rPr lang="el-GR" sz="2400" dirty="0"/>
              <a:t>Δημιουργία χαρακτηριστικών από </a:t>
            </a:r>
            <a:r>
              <a:rPr lang="en-US" sz="2400" dirty="0"/>
              <a:t>meta–data </a:t>
            </a:r>
            <a:r>
              <a:rPr lang="el-GR" sz="2400" dirty="0"/>
              <a:t>εμβρύων</a:t>
            </a:r>
          </a:p>
          <a:p>
            <a:r>
              <a:rPr lang="el-GR" sz="2400" dirty="0"/>
              <a:t>Μοντέλο πρόβλεψης εκπαίδευσης χρησιμοποιώντας </a:t>
            </a:r>
            <a:r>
              <a:rPr lang="en-US" sz="2400" dirty="0"/>
              <a:t>meta–data </a:t>
            </a:r>
            <a:r>
              <a:rPr lang="el-GR" sz="2400" dirty="0"/>
              <a:t>εμβρύων</a:t>
            </a:r>
          </a:p>
          <a:p>
            <a:r>
              <a:rPr lang="el-GR" sz="2400" dirty="0"/>
              <a:t>Συνδυασμός των δύο προγνωστικών μοντέλων (εικόνες + </a:t>
            </a:r>
            <a:r>
              <a:rPr lang="en-US" sz="2400" dirty="0"/>
              <a:t>meta–data</a:t>
            </a:r>
            <a:r>
              <a:rPr lang="el-GR" sz="2400" dirty="0"/>
              <a:t>)</a:t>
            </a:r>
            <a:r>
              <a:rPr lang="en-US" sz="2400" dirty="0"/>
              <a:t> </a:t>
            </a:r>
            <a:endParaRPr lang="el-GR" sz="2400" dirty="0"/>
          </a:p>
          <a:p>
            <a:pPr marL="0" indent="0">
              <a:buNone/>
            </a:pPr>
            <a:r>
              <a:rPr lang="el-GR" sz="2400" dirty="0"/>
              <a:t>   με σκοπό την ΤΕΛΙΚΗ ΠΡΟΓΝΩΣΗ ΕΜΦΥΤΕΥΣΗΣ ΤΟΥ ΕΜΒΡΥΟΥ</a:t>
            </a:r>
          </a:p>
        </p:txBody>
      </p:sp>
    </p:spTree>
    <p:extLst>
      <p:ext uri="{BB962C8B-B14F-4D97-AF65-F5344CB8AC3E}">
        <p14:creationId xmlns:p14="http://schemas.microsoft.com/office/powerpoint/2010/main" val="3782854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434B88C-8D49-4AEB-A3A0-07303068C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540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+mn-lt"/>
              </a:rPr>
              <a:t>STEP  BY  STEP  TECHNOLOGY</a:t>
            </a:r>
            <a:r>
              <a:rPr lang="el-GR" sz="32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3200" b="1" dirty="0">
                <a:solidFill>
                  <a:srgbClr val="FFFF00"/>
                </a:solidFill>
                <a:latin typeface="+mn-lt"/>
              </a:rPr>
              <a:t>IN IVF</a:t>
            </a:r>
            <a:endParaRPr lang="el-GR" sz="3200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4" name="Picture 2" descr="Predictive modeling in reproductive medicine Lin J, Sun XX - Reprod Dev Med">
            <a:extLst>
              <a:ext uri="{FF2B5EF4-FFF2-40B4-BE49-F238E27FC236}">
                <a16:creationId xmlns:a16="http://schemas.microsoft.com/office/drawing/2014/main" id="{EDBCF1DE-AD94-4ACD-BA4D-AAA3A5845E1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145219"/>
            <a:ext cx="12192000" cy="571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9277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FFC0283-2F58-4502-AB51-D4502AEE0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3200" b="1" dirty="0">
                <a:solidFill>
                  <a:srgbClr val="FFFF00"/>
                </a:solidFill>
                <a:latin typeface="+mn-lt"/>
              </a:rPr>
              <a:t>ΤΙ ΓΝΩΡΙΖΟΥΜΕ ΗΔΗ</a:t>
            </a:r>
            <a:r>
              <a:rPr lang="en-US" sz="3200" b="1" dirty="0">
                <a:solidFill>
                  <a:srgbClr val="FFFF00"/>
                </a:solidFill>
                <a:latin typeface="+mn-lt"/>
              </a:rPr>
              <a:t>;</a:t>
            </a:r>
            <a:endParaRPr lang="el-GR" sz="32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1D1A236-AC68-426C-9294-077820FCD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944211"/>
            <a:ext cx="10820398" cy="4483222"/>
          </a:xfrm>
        </p:spPr>
        <p:txBody>
          <a:bodyPr>
            <a:normAutofit/>
          </a:bodyPr>
          <a:lstStyle/>
          <a:p>
            <a:r>
              <a:rPr lang="el-GR" sz="2400" b="1" dirty="0">
                <a:solidFill>
                  <a:srgbClr val="FFFF00"/>
                </a:solidFill>
              </a:rPr>
              <a:t>Επιλογή εμβρύων για </a:t>
            </a:r>
            <a:r>
              <a:rPr lang="el-GR" sz="2400" b="1" dirty="0" err="1">
                <a:solidFill>
                  <a:srgbClr val="FFFF00"/>
                </a:solidFill>
              </a:rPr>
              <a:t>εμβρυομεταφορά</a:t>
            </a:r>
            <a:r>
              <a:rPr lang="el-GR" sz="2400" b="1" dirty="0">
                <a:solidFill>
                  <a:srgbClr val="FFFF00"/>
                </a:solidFill>
              </a:rPr>
              <a:t>: </a:t>
            </a:r>
            <a:r>
              <a:rPr lang="el-GR" sz="2400" dirty="0"/>
              <a:t>σημαντικό βήμα για επίτευξη κύησης</a:t>
            </a:r>
          </a:p>
          <a:p>
            <a:pPr marL="0" indent="0">
              <a:buNone/>
            </a:pPr>
            <a:endParaRPr lang="el-GR" sz="2400" dirty="0"/>
          </a:p>
          <a:p>
            <a:r>
              <a:rPr lang="el-GR" sz="2400" b="1" dirty="0">
                <a:solidFill>
                  <a:srgbClr val="FFFF00"/>
                </a:solidFill>
              </a:rPr>
              <a:t>Παράμετροι επιλογής εμβρύων:</a:t>
            </a:r>
          </a:p>
          <a:p>
            <a:pPr marL="0" indent="0">
              <a:buNone/>
            </a:pPr>
            <a:r>
              <a:rPr lang="el-GR" sz="2400" dirty="0"/>
              <a:t>   - </a:t>
            </a:r>
            <a:r>
              <a:rPr lang="el-GR" sz="2400" dirty="0" err="1"/>
              <a:t>μορφοκινητικά</a:t>
            </a:r>
            <a:r>
              <a:rPr lang="el-GR" sz="2400" dirty="0"/>
              <a:t> κριτήρια</a:t>
            </a:r>
          </a:p>
          <a:p>
            <a:pPr marL="0" indent="0">
              <a:buNone/>
            </a:pPr>
            <a:r>
              <a:rPr lang="el-GR" sz="2400" dirty="0"/>
              <a:t>   - τεχνολογία </a:t>
            </a:r>
            <a:r>
              <a:rPr lang="en-US" sz="2400" dirty="0"/>
              <a:t>time-lapse</a:t>
            </a:r>
            <a:endParaRPr lang="el-GR" sz="2400" dirty="0"/>
          </a:p>
          <a:p>
            <a:pPr marL="0" indent="0">
              <a:buNone/>
            </a:pPr>
            <a:r>
              <a:rPr lang="el-GR" sz="2400" dirty="0"/>
              <a:t>   - εμπειρία κλινικού εμβρυολόγου (υποκειμενική κρίση)</a:t>
            </a:r>
          </a:p>
        </p:txBody>
      </p:sp>
    </p:spTree>
    <p:extLst>
      <p:ext uri="{BB962C8B-B14F-4D97-AF65-F5344CB8AC3E}">
        <p14:creationId xmlns:p14="http://schemas.microsoft.com/office/powerpoint/2010/main" val="2930066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Content Placeholder 3" descr="Διαφάνεια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60FFD2E-F0C8-4F47-AF12-4AD2C6EE8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87" y="369903"/>
            <a:ext cx="10131425" cy="1456267"/>
          </a:xfrm>
        </p:spPr>
        <p:txBody>
          <a:bodyPr>
            <a:normAutofit/>
          </a:bodyPr>
          <a:lstStyle/>
          <a:p>
            <a:pPr algn="ctr"/>
            <a:r>
              <a:rPr lang="el-GR" sz="3200" b="1" dirty="0">
                <a:solidFill>
                  <a:srgbClr val="FFFF00"/>
                </a:solidFill>
                <a:latin typeface="+mn-lt"/>
              </a:rPr>
              <a:t>ΠΡΟΓΝΩΣΤΙΚΟ ΜΟΝΤΕΛΟ ΤΕΧΝΗΤΗΣ ΝΟΗΜΟΣΥΝΗΣ ΓΙΑ ΤΗΝ ΠΡΟΒΛΕΨΗ ΤΗΣ ΚΥΗΣΗΣ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EC8A21C-2431-492A-BDCB-0A24C2311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683"/>
            <a:ext cx="10515600" cy="3904280"/>
          </a:xfrm>
        </p:spPr>
        <p:txBody>
          <a:bodyPr>
            <a:normAutofit/>
          </a:bodyPr>
          <a:lstStyle/>
          <a:p>
            <a:r>
              <a:rPr lang="el-GR" sz="2400" dirty="0"/>
              <a:t>Δυσδιάστατες εικόνες από οπτικό μικροσκόπιο</a:t>
            </a:r>
          </a:p>
          <a:p>
            <a:endParaRPr lang="el-GR" sz="2400" dirty="0"/>
          </a:p>
          <a:p>
            <a:r>
              <a:rPr lang="el-GR" sz="2400" dirty="0"/>
              <a:t>Διαπιστωμένη κύηση (καρδιακοί παλμοί)</a:t>
            </a:r>
          </a:p>
          <a:p>
            <a:endParaRPr lang="el-GR" sz="2400" dirty="0"/>
          </a:p>
          <a:p>
            <a:r>
              <a:rPr lang="el-GR" sz="2400" dirty="0"/>
              <a:t>Σύγκριση με υποκειμενικά κριτήρια κλινικών εμβρυολόγων</a:t>
            </a:r>
          </a:p>
        </p:txBody>
      </p:sp>
    </p:spTree>
    <p:extLst>
      <p:ext uri="{BB962C8B-B14F-4D97-AF65-F5344CB8AC3E}">
        <p14:creationId xmlns:p14="http://schemas.microsoft.com/office/powerpoint/2010/main" val="2439821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 txBox="1">
            <a:spLocks noGrp="1"/>
          </p:cNvSpPr>
          <p:nvPr>
            <p:ph type="title"/>
          </p:nvPr>
        </p:nvSpPr>
        <p:spPr>
          <a:xfrm>
            <a:off x="319717" y="2427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algn="ctr"/>
            <a:r>
              <a:rPr lang="el" sz="3200" b="1" dirty="0">
                <a:solidFill>
                  <a:srgbClr val="FFFF00"/>
                </a:solidFill>
                <a:latin typeface="+mn-lt"/>
              </a:rPr>
              <a:t>ΑΝΑΓΝΩΡΙΣΗ ΕΙΚΟΝΑΣ ΒΛΑΣΤΟΚΥΣΤΗΣ (παραδοσιακός τρόπος)</a:t>
            </a:r>
            <a:endParaRPr sz="3200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106" name="Google Shape;10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235" y="3041505"/>
            <a:ext cx="2405002" cy="181821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8"/>
          <p:cNvSpPr/>
          <p:nvPr/>
        </p:nvSpPr>
        <p:spPr>
          <a:xfrm>
            <a:off x="461640" y="1081041"/>
            <a:ext cx="7022236" cy="1454020"/>
          </a:xfrm>
          <a:prstGeom prst="cloudCallout">
            <a:avLst>
              <a:gd name="adj1" fmla="val 4826"/>
              <a:gd name="adj2" fmla="val 6975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609585" indent="-423323">
              <a:buSzPts val="1400"/>
              <a:buChar char="●"/>
            </a:pPr>
            <a:r>
              <a:rPr lang="el" sz="2000" dirty="0"/>
              <a:t>πόσα κύτταρα είναι;</a:t>
            </a:r>
            <a:endParaRPr sz="2000" dirty="0"/>
          </a:p>
          <a:p>
            <a:pPr marL="609585" indent="-423323">
              <a:buSzPts val="1400"/>
              <a:buChar char="●"/>
            </a:pPr>
            <a:r>
              <a:rPr lang="el" sz="2000" dirty="0"/>
              <a:t>πώς είναι το τροφοεκτόδερμα (ΤΕ);</a:t>
            </a:r>
            <a:endParaRPr sz="2000" dirty="0"/>
          </a:p>
          <a:p>
            <a:pPr marL="609585" indent="-423323">
              <a:buSzPts val="1400"/>
              <a:buChar char="●"/>
            </a:pPr>
            <a:r>
              <a:rPr lang="el" sz="2000" dirty="0"/>
              <a:t>πώς είναι το ICM;</a:t>
            </a:r>
            <a:endParaRPr sz="2000" dirty="0"/>
          </a:p>
        </p:txBody>
      </p:sp>
      <p:pic>
        <p:nvPicPr>
          <p:cNvPr id="108" name="Google Shape;10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89064" y="2923147"/>
            <a:ext cx="2405001" cy="2054932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8"/>
          <p:cNvSpPr txBox="1"/>
          <p:nvPr/>
        </p:nvSpPr>
        <p:spPr>
          <a:xfrm>
            <a:off x="2592873" y="3562399"/>
            <a:ext cx="4516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l" sz="2400" dirty="0"/>
              <a:t>ή</a:t>
            </a:r>
            <a:endParaRPr sz="2400" dirty="0"/>
          </a:p>
        </p:txBody>
      </p:sp>
      <p:pic>
        <p:nvPicPr>
          <p:cNvPr id="110" name="Google Shape;11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74521" y="2356460"/>
            <a:ext cx="4117479" cy="313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70582" y="2535061"/>
            <a:ext cx="1115300" cy="1065949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8"/>
          <p:cNvSpPr txBox="1"/>
          <p:nvPr/>
        </p:nvSpPr>
        <p:spPr>
          <a:xfrm>
            <a:off x="8977933" y="2934066"/>
            <a:ext cx="322400" cy="656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l" sz="2667" b="1" dirty="0">
                <a:solidFill>
                  <a:schemeClr val="dk1"/>
                </a:solidFill>
              </a:rPr>
              <a:t>Β</a:t>
            </a:r>
            <a:endParaRPr sz="2667" b="1" dirty="0"/>
          </a:p>
        </p:txBody>
      </p:sp>
      <p:pic>
        <p:nvPicPr>
          <p:cNvPr id="113" name="Google Shape;113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014383" y="2535061"/>
            <a:ext cx="1115301" cy="1030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8"/>
          <p:cNvSpPr txBox="1"/>
          <p:nvPr/>
        </p:nvSpPr>
        <p:spPr>
          <a:xfrm>
            <a:off x="11690033" y="2631534"/>
            <a:ext cx="322400" cy="656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l" sz="2667" b="1" dirty="0">
                <a:solidFill>
                  <a:schemeClr val="dk1"/>
                </a:solidFill>
              </a:rPr>
              <a:t>Α</a:t>
            </a:r>
            <a:endParaRPr sz="2667" b="1" dirty="0"/>
          </a:p>
        </p:txBody>
      </p:sp>
      <p:pic>
        <p:nvPicPr>
          <p:cNvPr id="115" name="Google Shape;115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674796" y="1556379"/>
            <a:ext cx="1115301" cy="1149987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8"/>
          <p:cNvSpPr txBox="1"/>
          <p:nvPr/>
        </p:nvSpPr>
        <p:spPr>
          <a:xfrm>
            <a:off x="10378911" y="1818718"/>
            <a:ext cx="424022" cy="656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l" sz="2667" b="1" dirty="0">
                <a:solidFill>
                  <a:schemeClr val="dk1"/>
                </a:solidFill>
              </a:rPr>
              <a:t>Γ</a:t>
            </a:r>
            <a:endParaRPr sz="2667" b="1" dirty="0"/>
          </a:p>
        </p:txBody>
      </p:sp>
      <p:sp>
        <p:nvSpPr>
          <p:cNvPr id="117" name="Google Shape;117;p18"/>
          <p:cNvSpPr txBox="1"/>
          <p:nvPr/>
        </p:nvSpPr>
        <p:spPr>
          <a:xfrm>
            <a:off x="8513367" y="4803933"/>
            <a:ext cx="32356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l" sz="2400"/>
              <a:t> </a:t>
            </a:r>
            <a:endParaRPr sz="2400"/>
          </a:p>
        </p:txBody>
      </p:sp>
      <p:sp>
        <p:nvSpPr>
          <p:cNvPr id="118" name="Google Shape;118;p18"/>
          <p:cNvSpPr/>
          <p:nvPr/>
        </p:nvSpPr>
        <p:spPr>
          <a:xfrm>
            <a:off x="5708246" y="3659410"/>
            <a:ext cx="2150000" cy="533600"/>
          </a:xfrm>
          <a:prstGeom prst="stripedRightArrow">
            <a:avLst>
              <a:gd name="adj1" fmla="val 50000"/>
              <a:gd name="adj2" fmla="val 50000"/>
            </a:avLst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0"/>
          <p:cNvSpPr txBox="1">
            <a:spLocks noGrp="1"/>
          </p:cNvSpPr>
          <p:nvPr>
            <p:ph type="title"/>
          </p:nvPr>
        </p:nvSpPr>
        <p:spPr>
          <a:xfrm>
            <a:off x="415600" y="292400"/>
            <a:ext cx="11333200" cy="103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algn="ctr">
              <a:buClr>
                <a:schemeClr val="dk1"/>
              </a:buClr>
              <a:buSzPct val="39285"/>
            </a:pPr>
            <a:r>
              <a:rPr lang="el" sz="3200" b="1" dirty="0">
                <a:solidFill>
                  <a:srgbClr val="FFFF00"/>
                </a:solidFill>
                <a:latin typeface="+mn-lt"/>
              </a:rPr>
              <a:t>ΑΝΑΓΝΩΡΙΣΗ ΕΙΚΟΝΑΣ (νέος τρόπος)</a:t>
            </a:r>
            <a:endParaRPr sz="3200" b="1" dirty="0">
              <a:solidFill>
                <a:srgbClr val="FFFF00"/>
              </a:solidFill>
              <a:latin typeface="+mn-lt"/>
            </a:endParaRPr>
          </a:p>
          <a:p>
            <a:endParaRPr dirty="0">
              <a:solidFill>
                <a:srgbClr val="7030A0"/>
              </a:solidFill>
            </a:endParaRPr>
          </a:p>
        </p:txBody>
      </p:sp>
      <p:pic>
        <p:nvPicPr>
          <p:cNvPr id="142" name="Google Shape;14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6600" y="1574033"/>
            <a:ext cx="7832032" cy="4180867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0"/>
          <p:cNvSpPr txBox="1"/>
          <p:nvPr/>
        </p:nvSpPr>
        <p:spPr>
          <a:xfrm>
            <a:off x="9285433" y="6137667"/>
            <a:ext cx="22992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l" i="1">
                <a:solidFill>
                  <a:schemeClr val="dk1"/>
                </a:solidFill>
                <a:highlight>
                  <a:srgbClr val="FFFFFF"/>
                </a:highlight>
              </a:rPr>
              <a:t>Source: </a:t>
            </a:r>
            <a:r>
              <a:rPr lang="el" i="1">
                <a:solidFill>
                  <a:srgbClr val="008AA9"/>
                </a:solidFill>
                <a:highlight>
                  <a:srgbClr val="FFFFFF"/>
                </a:highlight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MathWorks</a:t>
            </a:r>
            <a:endParaRPr sz="2400"/>
          </a:p>
        </p:txBody>
      </p:sp>
      <p:pic>
        <p:nvPicPr>
          <p:cNvPr id="144" name="Google Shape;14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6734" y="1913284"/>
            <a:ext cx="1115301" cy="103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6735" y="3051284"/>
            <a:ext cx="1115300" cy="1065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6734" y="4224717"/>
            <a:ext cx="1115301" cy="11499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7" name="Google Shape;147;p20"/>
          <p:cNvGrpSpPr/>
          <p:nvPr/>
        </p:nvGrpSpPr>
        <p:grpSpPr>
          <a:xfrm>
            <a:off x="3091766" y="1101249"/>
            <a:ext cx="3422396" cy="5036647"/>
            <a:chOff x="2979838" y="991626"/>
            <a:chExt cx="2837808" cy="3724596"/>
          </a:xfrm>
        </p:grpSpPr>
        <p:sp>
          <p:nvSpPr>
            <p:cNvPr id="148" name="Google Shape;148;p20"/>
            <p:cNvSpPr/>
            <p:nvPr/>
          </p:nvSpPr>
          <p:spPr>
            <a:xfrm>
              <a:off x="2979838" y="991626"/>
              <a:ext cx="2837808" cy="3724596"/>
            </a:xfrm>
            <a:prstGeom prst="cloud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" name="Google Shape;149;p20"/>
            <p:cNvSpPr txBox="1"/>
            <p:nvPr/>
          </p:nvSpPr>
          <p:spPr>
            <a:xfrm>
              <a:off x="3539175" y="1648788"/>
              <a:ext cx="209700" cy="4855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r>
                <a:rPr lang="el" sz="2667" b="1">
                  <a:solidFill>
                    <a:srgbClr val="FF0000"/>
                  </a:solidFill>
                </a:rPr>
                <a:t>?</a:t>
              </a:r>
              <a:endParaRPr sz="3200" b="1">
                <a:solidFill>
                  <a:srgbClr val="FF0000"/>
                </a:solidFill>
              </a:endParaRPr>
            </a:p>
          </p:txBody>
        </p:sp>
        <p:sp>
          <p:nvSpPr>
            <p:cNvPr id="150" name="Google Shape;150;p20"/>
            <p:cNvSpPr txBox="1"/>
            <p:nvPr/>
          </p:nvSpPr>
          <p:spPr>
            <a:xfrm>
              <a:off x="3539175" y="2288613"/>
              <a:ext cx="209700" cy="4855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r>
                <a:rPr lang="el" sz="2667" b="1">
                  <a:solidFill>
                    <a:srgbClr val="FF0000"/>
                  </a:solidFill>
                </a:rPr>
                <a:t>?</a:t>
              </a:r>
              <a:endParaRPr sz="3200" b="1">
                <a:solidFill>
                  <a:srgbClr val="FF0000"/>
                </a:solidFill>
              </a:endParaRPr>
            </a:p>
          </p:txBody>
        </p:sp>
        <p:sp>
          <p:nvSpPr>
            <p:cNvPr id="151" name="Google Shape;151;p20"/>
            <p:cNvSpPr txBox="1"/>
            <p:nvPr/>
          </p:nvSpPr>
          <p:spPr>
            <a:xfrm>
              <a:off x="3539175" y="2915913"/>
              <a:ext cx="209700" cy="4855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r>
                <a:rPr lang="el" sz="2667" b="1">
                  <a:solidFill>
                    <a:srgbClr val="FF0000"/>
                  </a:solidFill>
                </a:rPr>
                <a:t>?</a:t>
              </a:r>
              <a:endParaRPr sz="3200" b="1">
                <a:solidFill>
                  <a:srgbClr val="FF0000"/>
                </a:solidFill>
              </a:endParaRPr>
            </a:p>
          </p:txBody>
        </p:sp>
        <p:sp>
          <p:nvSpPr>
            <p:cNvPr id="152" name="Google Shape;152;p20"/>
            <p:cNvSpPr txBox="1"/>
            <p:nvPr/>
          </p:nvSpPr>
          <p:spPr>
            <a:xfrm>
              <a:off x="3539175" y="3518163"/>
              <a:ext cx="209700" cy="4855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r>
                <a:rPr lang="el" sz="2667" b="1">
                  <a:solidFill>
                    <a:srgbClr val="FF0000"/>
                  </a:solidFill>
                </a:rPr>
                <a:t>?</a:t>
              </a:r>
              <a:endParaRPr sz="3200" b="1">
                <a:solidFill>
                  <a:srgbClr val="FF0000"/>
                </a:solidFill>
              </a:endParaRPr>
            </a:p>
          </p:txBody>
        </p:sp>
        <p:sp>
          <p:nvSpPr>
            <p:cNvPr id="153" name="Google Shape;153;p20"/>
            <p:cNvSpPr txBox="1"/>
            <p:nvPr/>
          </p:nvSpPr>
          <p:spPr>
            <a:xfrm>
              <a:off x="4743953" y="1648788"/>
              <a:ext cx="209700" cy="4855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r>
                <a:rPr lang="el" sz="2667" b="1">
                  <a:solidFill>
                    <a:srgbClr val="FF0000"/>
                  </a:solidFill>
                </a:rPr>
                <a:t>?</a:t>
              </a:r>
              <a:endParaRPr sz="3200" b="1">
                <a:solidFill>
                  <a:srgbClr val="FF0000"/>
                </a:solidFill>
              </a:endParaRPr>
            </a:p>
          </p:txBody>
        </p:sp>
        <p:sp>
          <p:nvSpPr>
            <p:cNvPr id="154" name="Google Shape;154;p20"/>
            <p:cNvSpPr txBox="1"/>
            <p:nvPr/>
          </p:nvSpPr>
          <p:spPr>
            <a:xfrm>
              <a:off x="4743953" y="2251038"/>
              <a:ext cx="209700" cy="4855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r>
                <a:rPr lang="el" sz="2667" b="1">
                  <a:solidFill>
                    <a:srgbClr val="FF0000"/>
                  </a:solidFill>
                </a:rPr>
                <a:t>?</a:t>
              </a:r>
              <a:endParaRPr sz="3200" b="1">
                <a:solidFill>
                  <a:srgbClr val="FF0000"/>
                </a:solidFill>
              </a:endParaRPr>
            </a:p>
          </p:txBody>
        </p:sp>
        <p:sp>
          <p:nvSpPr>
            <p:cNvPr id="155" name="Google Shape;155;p20"/>
            <p:cNvSpPr txBox="1"/>
            <p:nvPr/>
          </p:nvSpPr>
          <p:spPr>
            <a:xfrm>
              <a:off x="4743953" y="2853288"/>
              <a:ext cx="209700" cy="4855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r>
                <a:rPr lang="el" sz="2667" b="1">
                  <a:solidFill>
                    <a:srgbClr val="FF0000"/>
                  </a:solidFill>
                </a:rPr>
                <a:t>?</a:t>
              </a:r>
              <a:endParaRPr sz="3200" b="1">
                <a:solidFill>
                  <a:srgbClr val="FF0000"/>
                </a:solidFill>
              </a:endParaRPr>
            </a:p>
          </p:txBody>
        </p:sp>
        <p:sp>
          <p:nvSpPr>
            <p:cNvPr id="156" name="Google Shape;156;p20"/>
            <p:cNvSpPr txBox="1"/>
            <p:nvPr/>
          </p:nvSpPr>
          <p:spPr>
            <a:xfrm>
              <a:off x="4743953" y="3455538"/>
              <a:ext cx="209700" cy="4855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r>
                <a:rPr lang="el" sz="2667" b="1">
                  <a:solidFill>
                    <a:srgbClr val="FF0000"/>
                  </a:solidFill>
                </a:rPr>
                <a:t>?</a:t>
              </a:r>
              <a:endParaRPr sz="3200" b="1">
                <a:solidFill>
                  <a:srgbClr val="FF0000"/>
                </a:solidFill>
              </a:endParaRPr>
            </a:p>
          </p:txBody>
        </p:sp>
      </p:grpSp>
      <p:pic>
        <p:nvPicPr>
          <p:cNvPr id="157" name="Google Shape;157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014690" y="2200318"/>
            <a:ext cx="4117479" cy="3144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953769" y="2353100"/>
            <a:ext cx="1115300" cy="1065949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0"/>
          <p:cNvSpPr txBox="1"/>
          <p:nvPr/>
        </p:nvSpPr>
        <p:spPr>
          <a:xfrm>
            <a:off x="11629667" y="2869968"/>
            <a:ext cx="322400" cy="656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l" sz="2667" b="1" dirty="0">
                <a:solidFill>
                  <a:schemeClr val="dk1"/>
                </a:solidFill>
              </a:rPr>
              <a:t>Β</a:t>
            </a:r>
            <a:endParaRPr sz="2667" b="1" dirty="0"/>
          </a:p>
        </p:txBody>
      </p:sp>
      <p:pic>
        <p:nvPicPr>
          <p:cNvPr id="160" name="Google Shape;16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06000" y="1574033"/>
            <a:ext cx="1115301" cy="1030499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0"/>
          <p:cNvSpPr txBox="1"/>
          <p:nvPr/>
        </p:nvSpPr>
        <p:spPr>
          <a:xfrm>
            <a:off x="10271133" y="1769034"/>
            <a:ext cx="322400" cy="656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l" sz="2667" b="1" dirty="0">
                <a:solidFill>
                  <a:schemeClr val="dk1"/>
                </a:solidFill>
              </a:rPr>
              <a:t>Α</a:t>
            </a:r>
            <a:endParaRPr sz="2667" b="1" dirty="0"/>
          </a:p>
        </p:txBody>
      </p:sp>
      <p:pic>
        <p:nvPicPr>
          <p:cNvPr id="162" name="Google Shape;162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76316" y="2376784"/>
            <a:ext cx="1115301" cy="1149987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0"/>
          <p:cNvSpPr txBox="1"/>
          <p:nvPr/>
        </p:nvSpPr>
        <p:spPr>
          <a:xfrm>
            <a:off x="8979933" y="2766018"/>
            <a:ext cx="322400" cy="656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l" sz="2667" b="1">
                <a:solidFill>
                  <a:schemeClr val="dk1"/>
                </a:solidFill>
              </a:rPr>
              <a:t>Γ</a:t>
            </a:r>
            <a:endParaRPr sz="2667" b="1"/>
          </a:p>
        </p:txBody>
      </p:sp>
      <p:sp>
        <p:nvSpPr>
          <p:cNvPr id="164" name="Google Shape;164;p20"/>
          <p:cNvSpPr txBox="1"/>
          <p:nvPr/>
        </p:nvSpPr>
        <p:spPr>
          <a:xfrm>
            <a:off x="7523333" y="5337900"/>
            <a:ext cx="32356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l" sz="2400"/>
              <a:t> </a:t>
            </a:r>
            <a:endParaRPr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1"/>
          <p:cNvSpPr txBox="1">
            <a:spLocks noGrp="1"/>
          </p:cNvSpPr>
          <p:nvPr>
            <p:ph type="title"/>
          </p:nvPr>
        </p:nvSpPr>
        <p:spPr>
          <a:xfrm>
            <a:off x="415667" y="204186"/>
            <a:ext cx="11360800" cy="129320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algn="ctr"/>
            <a:r>
              <a:rPr lang="el-GR" sz="3200" dirty="0">
                <a:solidFill>
                  <a:srgbClr val="7030A0"/>
                </a:solidFill>
                <a:latin typeface="+mn-lt"/>
              </a:rPr>
              <a:t> </a:t>
            </a:r>
            <a:r>
              <a:rPr lang="el-GR" sz="3200" b="1" dirty="0">
                <a:solidFill>
                  <a:srgbClr val="FFFF00"/>
                </a:solidFill>
                <a:latin typeface="+mn-lt"/>
              </a:rPr>
              <a:t>ΣΥΣΤΗΜΑ ΝΟΗΜΟΣΥΝΗΣ</a:t>
            </a:r>
            <a:r>
              <a:rPr lang="en-US" sz="32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l-GR" sz="3200" b="1" dirty="0">
                <a:solidFill>
                  <a:srgbClr val="FFFF00"/>
                </a:solidFill>
                <a:latin typeface="+mn-lt"/>
              </a:rPr>
              <a:t>ΣΤΗΝ </a:t>
            </a:r>
            <a:r>
              <a:rPr lang="en-US" sz="3200" b="1" dirty="0">
                <a:solidFill>
                  <a:srgbClr val="FFFF00"/>
                </a:solidFill>
                <a:latin typeface="+mn-lt"/>
              </a:rPr>
              <a:t>IVF</a:t>
            </a:r>
            <a:br>
              <a:rPr lang="en-US" sz="3200" b="1" dirty="0">
                <a:solidFill>
                  <a:srgbClr val="FFFF00"/>
                </a:solidFill>
                <a:latin typeface="+mn-lt"/>
              </a:rPr>
            </a:br>
            <a:r>
              <a:rPr lang="el-GR" sz="3200" b="1" dirty="0">
                <a:solidFill>
                  <a:srgbClr val="FFFF00"/>
                </a:solidFill>
                <a:latin typeface="+mn-lt"/>
              </a:rPr>
              <a:t>ΚΡΙΤΗΡΙΑ ΕΠΙΛΟΓΗΣ</a:t>
            </a:r>
            <a:endParaRPr sz="32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70" name="Google Shape;170;p21"/>
          <p:cNvSpPr txBox="1">
            <a:spLocks noGrp="1"/>
          </p:cNvSpPr>
          <p:nvPr>
            <p:ph type="body" idx="1"/>
          </p:nvPr>
        </p:nvSpPr>
        <p:spPr>
          <a:xfrm>
            <a:off x="562467" y="1497388"/>
            <a:ext cx="11214000" cy="459427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186262" indent="0">
              <a:buClr>
                <a:schemeClr val="dk1"/>
              </a:buClr>
              <a:buSzPts val="1400"/>
              <a:buNone/>
            </a:pPr>
            <a:endParaRPr lang="el" sz="1867" dirty="0">
              <a:solidFill>
                <a:srgbClr val="7030A0"/>
              </a:solidFill>
            </a:endParaRPr>
          </a:p>
          <a:p>
            <a:pPr marL="186262" indent="0">
              <a:buClr>
                <a:schemeClr val="dk1"/>
              </a:buClr>
              <a:buSzPts val="1400"/>
              <a:buNone/>
            </a:pPr>
            <a:r>
              <a:rPr lang="el" sz="2400" b="1" dirty="0"/>
              <a:t>- </a:t>
            </a:r>
            <a:r>
              <a:rPr lang="el" sz="2400" b="1" dirty="0">
                <a:solidFill>
                  <a:srgbClr val="FFFF00"/>
                </a:solidFill>
              </a:rPr>
              <a:t>Προηγμένο σύστημα τεχνητής νοημοσύνης </a:t>
            </a:r>
            <a:r>
              <a:rPr lang="el" sz="2400" dirty="0"/>
              <a:t>για την κατάταξη των εμβρύων στην εξωσωματική γονιμοποίηση.</a:t>
            </a:r>
          </a:p>
          <a:p>
            <a:pPr marL="186262" indent="0">
              <a:buClr>
                <a:schemeClr val="dk1"/>
              </a:buClr>
              <a:buSzPts val="1400"/>
              <a:buNone/>
            </a:pPr>
            <a:endParaRPr sz="2400" dirty="0"/>
          </a:p>
          <a:p>
            <a:pPr indent="0">
              <a:buNone/>
            </a:pPr>
            <a:endParaRPr sz="2400" dirty="0"/>
          </a:p>
          <a:p>
            <a:pPr marL="186262" indent="0">
              <a:buClr>
                <a:schemeClr val="dk1"/>
              </a:buClr>
              <a:buSzPts val="1400"/>
              <a:buNone/>
            </a:pPr>
            <a:r>
              <a:rPr lang="el" sz="2400" dirty="0"/>
              <a:t>- Ο εξελιγμένος αλγόριθμος που χρησιμοποιεί να εμφαν</a:t>
            </a:r>
            <a:r>
              <a:rPr lang="el-GR" sz="2400" dirty="0"/>
              <a:t>ί</a:t>
            </a:r>
            <a:r>
              <a:rPr lang="el" sz="2400" dirty="0"/>
              <a:t>ζει ποσοστό επιτυχίας </a:t>
            </a:r>
            <a:r>
              <a:rPr lang="el" sz="2400" b="1" dirty="0">
                <a:solidFill>
                  <a:srgbClr val="FFFF00"/>
                </a:solidFill>
              </a:rPr>
              <a:t>έως και 92,5%</a:t>
            </a:r>
            <a:r>
              <a:rPr lang="el" sz="2400" b="1" dirty="0"/>
              <a:t>, </a:t>
            </a:r>
            <a:r>
              <a:rPr lang="el" sz="2400" dirty="0"/>
              <a:t>ξεπερνώντας οποιαδήποτε άλλη μέθοδο που είχε χρησιμοποιηθεί προηγουμένως από εμβρυολογικά εργαστήρια.</a:t>
            </a:r>
          </a:p>
          <a:p>
            <a:pPr marL="186262" indent="0">
              <a:buClr>
                <a:schemeClr val="dk1"/>
              </a:buClr>
              <a:buSzPts val="1400"/>
              <a:buNone/>
            </a:pPr>
            <a:r>
              <a:rPr lang="el" sz="2400" dirty="0"/>
              <a:t/>
            </a:r>
            <a:br>
              <a:rPr lang="el" sz="2400" dirty="0"/>
            </a:br>
            <a:endParaRPr sz="2400" b="1" dirty="0"/>
          </a:p>
          <a:p>
            <a:pPr marL="186262" indent="0">
              <a:buClr>
                <a:schemeClr val="dk1"/>
              </a:buClr>
              <a:buSzPts val="1400"/>
              <a:buNone/>
            </a:pPr>
            <a:r>
              <a:rPr lang="el" sz="2400" b="1" dirty="0"/>
              <a:t>- </a:t>
            </a:r>
            <a:r>
              <a:rPr lang="el" sz="2400" b="1" dirty="0">
                <a:solidFill>
                  <a:srgbClr val="FFFF00"/>
                </a:solidFill>
              </a:rPr>
              <a:t>Επιτυγχάνει ακριβέστερη επιλογή </a:t>
            </a:r>
            <a:r>
              <a:rPr lang="el" sz="2400" dirty="0"/>
              <a:t>από Senior Κλινικούς Εμβρυολόγους</a:t>
            </a:r>
            <a:endParaRPr sz="24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1915C547-7A50-4C16-A844-024C8D2EE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13520" y="337319"/>
            <a:ext cx="10903136" cy="299991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703FD83-5818-4940-9915-621769A51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7381" y="164041"/>
            <a:ext cx="10017237" cy="1020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l-GR" sz="2800" b="1" dirty="0">
                <a:solidFill>
                  <a:srgbClr val="FFFF00"/>
                </a:solidFill>
              </a:rPr>
              <a:t>ΣΕ ΠΟΙΑ ΧΡΟΝΙΚΗ ΣΤΙΓΜΗ ΓΙΝΕΤΑΙ Η ΑΝΑΛΥΣΗ ΤΟΥ ΕΜΒΡΥΟΥ</a:t>
            </a:r>
            <a:endParaRPr lang="en-GB" sz="2800" b="1" dirty="0">
              <a:solidFill>
                <a:srgbClr val="FFFF00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FF5DB8D-05BF-4A11-BD71-497E89A11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65088" y="4210439"/>
            <a:ext cx="5618609" cy="248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0656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3"/>
          <p:cNvSpPr txBox="1">
            <a:spLocks noGrp="1"/>
          </p:cNvSpPr>
          <p:nvPr>
            <p:ph type="title"/>
          </p:nvPr>
        </p:nvSpPr>
        <p:spPr>
          <a:xfrm>
            <a:off x="415600" y="164041"/>
            <a:ext cx="11360800" cy="60212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l" sz="3000" b="1" dirty="0">
                <a:solidFill>
                  <a:srgbClr val="FFFF00"/>
                </a:solidFill>
                <a:latin typeface="+mn-lt"/>
              </a:rPr>
              <a:t>ΠΛΕΟΝΕΚΤΗΜΑΤΑ ΤΗΣ ΑΞΙΟΛΟΓΗΣΗΣ ΕΜΒΡΥΩΝ ΜΕ ΑΛΓΟΡΙΘΜΟ Τ.Ν.</a:t>
            </a:r>
            <a:endParaRPr sz="30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82" name="Google Shape;182;p23"/>
          <p:cNvSpPr txBox="1">
            <a:spLocks noGrp="1"/>
          </p:cNvSpPr>
          <p:nvPr>
            <p:ph type="body" idx="1"/>
          </p:nvPr>
        </p:nvSpPr>
        <p:spPr>
          <a:xfrm>
            <a:off x="415600" y="1056443"/>
            <a:ext cx="11360800" cy="503539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152396" indent="0">
              <a:buNone/>
            </a:pPr>
            <a:r>
              <a:rPr lang="el" sz="2400" b="1" dirty="0">
                <a:solidFill>
                  <a:srgbClr val="FFFF00"/>
                </a:solidFill>
              </a:rPr>
              <a:t>Είναι μη επεμβατική τεχνική</a:t>
            </a:r>
          </a:p>
          <a:p>
            <a:pPr marL="152396" indent="0">
              <a:buNone/>
            </a:pPr>
            <a:endParaRPr sz="2400" b="1" dirty="0">
              <a:solidFill>
                <a:srgbClr val="FFFF00"/>
              </a:solidFill>
            </a:endParaRPr>
          </a:p>
          <a:p>
            <a:pPr marL="795847" lvl="1" indent="0">
              <a:buNone/>
            </a:pPr>
            <a:r>
              <a:rPr lang="en-US" sz="2400" dirty="0"/>
              <a:t>- </a:t>
            </a:r>
            <a:r>
              <a:rPr lang="el" sz="2400" dirty="0"/>
              <a:t>Απαιτείται η λήψη μιας μόνο φωτογραφίας του εμβρύου σε στάδιο</a:t>
            </a:r>
            <a:endParaRPr lang="en-US" sz="2400" dirty="0"/>
          </a:p>
          <a:p>
            <a:pPr marL="795847" lvl="1" indent="0">
              <a:buNone/>
            </a:pPr>
            <a:r>
              <a:rPr lang="en-US" sz="2400" dirty="0"/>
              <a:t>  </a:t>
            </a:r>
            <a:r>
              <a:rPr lang="el" sz="2400" dirty="0"/>
              <a:t>βλαστοκύστης</a:t>
            </a:r>
          </a:p>
          <a:p>
            <a:pPr marL="795847" lvl="1" indent="0">
              <a:buNone/>
            </a:pPr>
            <a:endParaRPr sz="2400" dirty="0"/>
          </a:p>
          <a:p>
            <a:pPr marL="795847" lvl="1" indent="0">
              <a:buNone/>
            </a:pPr>
            <a:r>
              <a:rPr lang="el" sz="2400" dirty="0"/>
              <a:t>- Δεν διαταράσσονται οι συνθήκες καλλιέργειας</a:t>
            </a:r>
          </a:p>
          <a:p>
            <a:pPr marL="795847" lvl="1" indent="0">
              <a:buNone/>
            </a:pPr>
            <a:endParaRPr sz="2400" dirty="0"/>
          </a:p>
          <a:p>
            <a:pPr marL="795847" lvl="1" indent="0">
              <a:buNone/>
            </a:pPr>
            <a:r>
              <a:rPr lang="el" sz="2400" dirty="0"/>
              <a:t>- Δεν απαιτούνται πολύπλοκοι χειρισμοί</a:t>
            </a:r>
          </a:p>
          <a:p>
            <a:pPr marL="795847" lvl="1" indent="0">
              <a:buNone/>
            </a:pPr>
            <a:endParaRPr sz="2400" dirty="0"/>
          </a:p>
          <a:p>
            <a:pPr marL="795847" lvl="1" indent="0">
              <a:buNone/>
            </a:pPr>
            <a:r>
              <a:rPr lang="el" sz="2400" dirty="0"/>
              <a:t>- Έχει χαμηλό κόστος</a:t>
            </a:r>
            <a:endParaRPr sz="2400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D8A0C89-FE34-4BF0-979A-321A18BC14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65088" y="4210439"/>
            <a:ext cx="5618609" cy="248352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4"/>
          <p:cNvSpPr txBox="1">
            <a:spLocks noGrp="1"/>
          </p:cNvSpPr>
          <p:nvPr>
            <p:ph type="title"/>
          </p:nvPr>
        </p:nvSpPr>
        <p:spPr>
          <a:xfrm>
            <a:off x="415600" y="319596"/>
            <a:ext cx="11360800" cy="71909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l" sz="3000" b="1" dirty="0">
                <a:solidFill>
                  <a:srgbClr val="FFFF00"/>
                </a:solidFill>
                <a:latin typeface="+mn-lt"/>
              </a:rPr>
              <a:t>ΠΛΕΟΝΕΚΤΗΜΑΤΑ ΤΗΣ ΑΞΙΟΛΟΓΗΣΗΣ ΕΜΒΡΥΩΝ ΜΕ ΑΛΓΟΡΙΘΜΟ Τ.Ν.</a:t>
            </a:r>
            <a:endParaRPr sz="3000" dirty="0">
              <a:solidFill>
                <a:srgbClr val="FFFF00"/>
              </a:solidFill>
            </a:endParaRPr>
          </a:p>
        </p:txBody>
      </p:sp>
      <p:sp>
        <p:nvSpPr>
          <p:cNvPr id="188" name="Google Shape;188;p24"/>
          <p:cNvSpPr txBox="1">
            <a:spLocks noGrp="1"/>
          </p:cNvSpPr>
          <p:nvPr>
            <p:ph type="body" idx="1"/>
          </p:nvPr>
        </p:nvSpPr>
        <p:spPr>
          <a:xfrm>
            <a:off x="415600" y="1287262"/>
            <a:ext cx="11360800" cy="480457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152396" indent="0">
              <a:buNone/>
            </a:pPr>
            <a:r>
              <a:rPr lang="el" sz="2400" b="1" dirty="0">
                <a:solidFill>
                  <a:srgbClr val="FFFF00"/>
                </a:solidFill>
              </a:rPr>
              <a:t>Ο αλγόριθμος κατάταξης είναι ανεξάρτητος του χρήστη</a:t>
            </a:r>
          </a:p>
          <a:p>
            <a:pPr marL="152396" indent="0">
              <a:buNone/>
            </a:pPr>
            <a:endParaRPr sz="2400" b="1" dirty="0">
              <a:solidFill>
                <a:srgbClr val="FFFF00"/>
              </a:solidFill>
            </a:endParaRPr>
          </a:p>
          <a:p>
            <a:pPr marL="795847" lvl="1" indent="0">
              <a:buNone/>
            </a:pPr>
            <a:r>
              <a:rPr lang="el" sz="2400" dirty="0"/>
              <a:t>- Υποκειμενικοί παράγοντες δεν επηρεάζουν την απόφαση</a:t>
            </a:r>
          </a:p>
          <a:p>
            <a:pPr marL="795847" lvl="1" indent="0">
              <a:buNone/>
            </a:pPr>
            <a:endParaRPr sz="2400" dirty="0"/>
          </a:p>
          <a:p>
            <a:pPr marL="795847" lvl="1" indent="0">
              <a:buNone/>
            </a:pPr>
            <a:r>
              <a:rPr lang="el" sz="2400" dirty="0"/>
              <a:t>- Η εμπειρία του κλινικού εμβρυολόγου δεν παίζει ρόλο</a:t>
            </a:r>
          </a:p>
          <a:p>
            <a:pPr marL="795847" lvl="1" indent="0">
              <a:buNone/>
            </a:pPr>
            <a:endParaRPr sz="2400" dirty="0"/>
          </a:p>
          <a:p>
            <a:pPr marL="795847" lvl="1" indent="0">
              <a:buNone/>
            </a:pPr>
            <a:r>
              <a:rPr lang="el" sz="2400" dirty="0"/>
              <a:t>- Σταθεροποιεί σε υψηλά επίπεδα την ποιότητα των διαδικασιών επιλογής</a:t>
            </a:r>
            <a:endParaRPr sz="2400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D5E26FB-3AD1-447F-9ABB-9F4DE701DA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65088" y="4210439"/>
            <a:ext cx="5618609" cy="248352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5"/>
          <p:cNvSpPr txBox="1">
            <a:spLocks noGrp="1"/>
          </p:cNvSpPr>
          <p:nvPr>
            <p:ph type="title"/>
          </p:nvPr>
        </p:nvSpPr>
        <p:spPr>
          <a:xfrm>
            <a:off x="415600" y="275208"/>
            <a:ext cx="11360800" cy="77235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algn="ctr"/>
            <a:r>
              <a:rPr lang="el" sz="3000" b="1" dirty="0">
                <a:solidFill>
                  <a:srgbClr val="FFFF00"/>
                </a:solidFill>
                <a:latin typeface="+mn-lt"/>
              </a:rPr>
              <a:t>ΠΛΕΟΝΕΚΤΗΜΑΤΑ ΤΗΣ ΑΞΙΟΛΟΓΗΣΗΣ ΕΜΒΡΥΩΝ ΜΕ ΑΛΓΟΡΙΘΜΟ Τ.Ν</a:t>
            </a:r>
            <a:endParaRPr sz="3000" dirty="0">
              <a:solidFill>
                <a:srgbClr val="FFFF00"/>
              </a:solidFill>
            </a:endParaRPr>
          </a:p>
        </p:txBody>
      </p:sp>
      <p:sp>
        <p:nvSpPr>
          <p:cNvPr id="194" name="Google Shape;194;p25"/>
          <p:cNvSpPr txBox="1">
            <a:spLocks noGrp="1"/>
          </p:cNvSpPr>
          <p:nvPr>
            <p:ph type="body" idx="1"/>
          </p:nvPr>
        </p:nvSpPr>
        <p:spPr>
          <a:xfrm>
            <a:off x="415600" y="1393794"/>
            <a:ext cx="11360800" cy="469803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152396" indent="0">
              <a:lnSpc>
                <a:spcPct val="100000"/>
              </a:lnSpc>
              <a:buNone/>
            </a:pPr>
            <a:r>
              <a:rPr lang="el" sz="2400" b="1" dirty="0">
                <a:solidFill>
                  <a:srgbClr val="FFFF00"/>
                </a:solidFill>
              </a:rPr>
              <a:t>Η διαδικασία είναι εύκολα κατανοητή από το</a:t>
            </a:r>
            <a:r>
              <a:rPr lang="el-GR" sz="2400" b="1" dirty="0">
                <a:solidFill>
                  <a:srgbClr val="FFFF00"/>
                </a:solidFill>
              </a:rPr>
              <a:t>ν ασθενή</a:t>
            </a:r>
          </a:p>
          <a:p>
            <a:pPr marL="795847" lvl="1" indent="0">
              <a:lnSpc>
                <a:spcPct val="100000"/>
              </a:lnSpc>
              <a:buClr>
                <a:schemeClr val="dk1"/>
              </a:buClr>
              <a:buNone/>
            </a:pPr>
            <a:endParaRPr lang="en-US" sz="2400" b="1" dirty="0">
              <a:solidFill>
                <a:srgbClr val="FFFF00"/>
              </a:solidFill>
            </a:endParaRPr>
          </a:p>
          <a:p>
            <a:pPr marL="795847" lvl="1" indent="0">
              <a:lnSpc>
                <a:spcPct val="100000"/>
              </a:lnSpc>
              <a:buClr>
                <a:schemeClr val="dk1"/>
              </a:buClr>
              <a:buNone/>
            </a:pPr>
            <a:r>
              <a:rPr lang="el-GR" sz="2400" dirty="0"/>
              <a:t>- Κατανόηση της έννοιας της πιθανότητας</a:t>
            </a:r>
          </a:p>
          <a:p>
            <a:pPr marL="795847" lvl="1" indent="0">
              <a:lnSpc>
                <a:spcPct val="100000"/>
              </a:lnSpc>
              <a:buClr>
                <a:schemeClr val="dk1"/>
              </a:buClr>
              <a:buNone/>
            </a:pPr>
            <a:endParaRPr sz="2400" dirty="0"/>
          </a:p>
          <a:p>
            <a:pPr marL="795847" lvl="1" indent="0">
              <a:lnSpc>
                <a:spcPct val="100000"/>
              </a:lnSpc>
              <a:buClr>
                <a:schemeClr val="dk1"/>
              </a:buClr>
              <a:buNone/>
            </a:pPr>
            <a:r>
              <a:rPr lang="en-US" sz="2400" dirty="0"/>
              <a:t>- </a:t>
            </a:r>
            <a:r>
              <a:rPr lang="el" sz="2400" dirty="0"/>
              <a:t>Απόφαση για τον αριθμό εμβρύων που θα μεταφερθούν (αποφυγή πολύδυμης</a:t>
            </a:r>
            <a:endParaRPr lang="en-US" sz="2400" dirty="0"/>
          </a:p>
          <a:p>
            <a:pPr marL="795847" lvl="1" indent="0">
              <a:lnSpc>
                <a:spcPct val="100000"/>
              </a:lnSpc>
              <a:buClr>
                <a:schemeClr val="dk1"/>
              </a:buClr>
              <a:buNone/>
            </a:pPr>
            <a:r>
              <a:rPr lang="en-US" sz="2400" dirty="0"/>
              <a:t>  </a:t>
            </a:r>
            <a:r>
              <a:rPr lang="el" sz="2400" dirty="0"/>
              <a:t>κύησης</a:t>
            </a:r>
            <a:r>
              <a:rPr lang="en-US" sz="2400" dirty="0"/>
              <a:t>)</a:t>
            </a:r>
            <a:endParaRPr lang="el" sz="2400" dirty="0"/>
          </a:p>
          <a:p>
            <a:pPr marL="795847" lvl="1" indent="0">
              <a:lnSpc>
                <a:spcPct val="100000"/>
              </a:lnSpc>
              <a:buClr>
                <a:schemeClr val="dk1"/>
              </a:buClr>
              <a:buNone/>
            </a:pPr>
            <a:endParaRPr sz="2400" dirty="0"/>
          </a:p>
          <a:p>
            <a:pPr marL="795847" lvl="1" indent="0">
              <a:lnSpc>
                <a:spcPct val="100000"/>
              </a:lnSpc>
              <a:buClr>
                <a:schemeClr val="dk1"/>
              </a:buClr>
              <a:buNone/>
            </a:pPr>
            <a:r>
              <a:rPr lang="el" sz="2400" dirty="0"/>
              <a:t>- Διασφάλιση της ποιότητας της διαδικασίας της εμβρυομεταφοράς</a:t>
            </a:r>
            <a:endParaRPr sz="2400" dirty="0"/>
          </a:p>
          <a:p>
            <a:pPr marL="0" indent="0">
              <a:lnSpc>
                <a:spcPct val="100000"/>
              </a:lnSpc>
              <a:buNone/>
            </a:pPr>
            <a:endParaRPr dirty="0">
              <a:solidFill>
                <a:srgbClr val="7030A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dirty="0">
              <a:solidFill>
                <a:srgbClr val="7030A0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9AB6267-2F59-4A3B-AF55-7B8D68FBB5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407130" y="4689833"/>
            <a:ext cx="5618609" cy="2057196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6"/>
          <p:cNvSpPr txBox="1">
            <a:spLocks noGrp="1"/>
          </p:cNvSpPr>
          <p:nvPr>
            <p:ph type="title"/>
          </p:nvPr>
        </p:nvSpPr>
        <p:spPr>
          <a:xfrm>
            <a:off x="415600" y="363984"/>
            <a:ext cx="11360800" cy="9929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l" sz="3000" b="1" dirty="0">
                <a:solidFill>
                  <a:srgbClr val="FFFF00"/>
                </a:solidFill>
                <a:latin typeface="+mn-lt"/>
              </a:rPr>
              <a:t>ΠΛΕΟΝΕΚΤΗΜΑΤΑ ΤΗΣ ΑΞΙΟΛΟΓΗΣΗΣ ΕΜΒΡΥΩΝ ΜΕ ΑΛΓΟΡΙΘΜΟ Τ.Ν</a:t>
            </a:r>
            <a:endParaRPr sz="3000" dirty="0">
              <a:solidFill>
                <a:srgbClr val="FFFF00"/>
              </a:solidFill>
            </a:endParaRPr>
          </a:p>
        </p:txBody>
      </p:sp>
      <p:sp>
        <p:nvSpPr>
          <p:cNvPr id="200" name="Google Shape;200;p26"/>
          <p:cNvSpPr txBox="1">
            <a:spLocks noGrp="1"/>
          </p:cNvSpPr>
          <p:nvPr>
            <p:ph type="body" idx="1"/>
          </p:nvPr>
        </p:nvSpPr>
        <p:spPr>
          <a:xfrm>
            <a:off x="415600" y="1356967"/>
            <a:ext cx="11360800" cy="473486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152396" indent="0">
              <a:buNone/>
            </a:pPr>
            <a:r>
              <a:rPr lang="el" sz="2400" b="1" dirty="0">
                <a:solidFill>
                  <a:srgbClr val="FFFF00"/>
                </a:solidFill>
              </a:rPr>
              <a:t>Πολύτιμο εργαλείο για το εργαστήριο</a:t>
            </a:r>
          </a:p>
          <a:p>
            <a:pPr marL="152396" indent="0">
              <a:buNone/>
            </a:pPr>
            <a:endParaRPr sz="2400" b="1" dirty="0">
              <a:solidFill>
                <a:srgbClr val="FFFF00"/>
              </a:solidFill>
            </a:endParaRPr>
          </a:p>
          <a:p>
            <a:pPr marL="795847" lvl="1" indent="0">
              <a:buNone/>
            </a:pPr>
            <a:r>
              <a:rPr lang="el" sz="2400" dirty="0"/>
              <a:t>- Αντικειμενική αξιολόγηση και διασφάλιση της ποιότητας</a:t>
            </a:r>
          </a:p>
          <a:p>
            <a:pPr marL="795847" lvl="1" indent="0">
              <a:buNone/>
            </a:pPr>
            <a:endParaRPr sz="2400" dirty="0"/>
          </a:p>
          <a:p>
            <a:pPr marL="795847" lvl="1" indent="0">
              <a:buNone/>
            </a:pPr>
            <a:r>
              <a:rPr lang="el" sz="2400" dirty="0"/>
              <a:t>- Εκπαίδευση κλινικών εμβρυολόγων</a:t>
            </a:r>
          </a:p>
          <a:p>
            <a:pPr marL="795847" lvl="1" indent="0">
              <a:buNone/>
            </a:pPr>
            <a:endParaRPr sz="2400" dirty="0"/>
          </a:p>
          <a:p>
            <a:pPr marL="795847" lvl="1" indent="0">
              <a:buNone/>
            </a:pPr>
            <a:r>
              <a:rPr lang="el" sz="2400" dirty="0"/>
              <a:t>- Εργαλείο έρευνας</a:t>
            </a:r>
            <a:endParaRPr sz="2400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F23FF05-553B-48B1-90CD-3B37A6695B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65088" y="4210439"/>
            <a:ext cx="5618609" cy="248352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7"/>
          <p:cNvSpPr txBox="1">
            <a:spLocks noGrp="1"/>
          </p:cNvSpPr>
          <p:nvPr>
            <p:ph type="title"/>
          </p:nvPr>
        </p:nvSpPr>
        <p:spPr>
          <a:xfrm>
            <a:off x="415600" y="59642"/>
            <a:ext cx="11360800" cy="94326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l" sz="3000" b="1" dirty="0">
                <a:solidFill>
                  <a:srgbClr val="FFFF00"/>
                </a:solidFill>
                <a:latin typeface="+mn-lt"/>
              </a:rPr>
              <a:t>ΠΕΡΙΟΡΙΣΜΟΙ ΑΠΟ ΤΗΝ ΧΡΗΣΗ ΑΛΓΟΡΙΘΜΟΥ Τ.Ν. ΣΤΗΝ ΑΞΙΟΛΟΓΗΣΗ ΕΜΒΡΥΩΝ</a:t>
            </a:r>
            <a:endParaRPr sz="30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206" name="Google Shape;206;p27"/>
          <p:cNvSpPr txBox="1">
            <a:spLocks noGrp="1"/>
          </p:cNvSpPr>
          <p:nvPr>
            <p:ph type="body" idx="1"/>
          </p:nvPr>
        </p:nvSpPr>
        <p:spPr>
          <a:xfrm>
            <a:off x="415600" y="1124125"/>
            <a:ext cx="11360800" cy="496770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152396" indent="0">
              <a:buNone/>
            </a:pPr>
            <a:r>
              <a:rPr lang="el" sz="2400" b="1" dirty="0">
                <a:solidFill>
                  <a:srgbClr val="FFFF00"/>
                </a:solidFill>
              </a:rPr>
              <a:t>Βασίζεται σε μορφολογικά δεδομένα μόνο, </a:t>
            </a:r>
            <a:r>
              <a:rPr lang="el" sz="2400" b="1" dirty="0"/>
              <a:t>όμως:</a:t>
            </a:r>
          </a:p>
          <a:p>
            <a:pPr marL="152396" indent="0">
              <a:buNone/>
            </a:pPr>
            <a:endParaRPr sz="2400" b="1" dirty="0">
              <a:solidFill>
                <a:srgbClr val="FFFF00"/>
              </a:solidFill>
            </a:endParaRPr>
          </a:p>
          <a:p>
            <a:pPr marL="795847" lvl="1" indent="0">
              <a:buNone/>
            </a:pPr>
            <a:r>
              <a:rPr lang="el" sz="2400" dirty="0"/>
              <a:t>- Η σύνδεση μορφολογίας - πιθανότητας εγκυμοσύνης είναι καλά τεκμηριωμένη</a:t>
            </a:r>
          </a:p>
          <a:p>
            <a:pPr marL="795847" lvl="1" indent="0">
              <a:buNone/>
            </a:pPr>
            <a:endParaRPr sz="2400" dirty="0"/>
          </a:p>
          <a:p>
            <a:pPr marL="795847" lvl="1" indent="0">
              <a:buNone/>
            </a:pPr>
            <a:r>
              <a:rPr lang="en-US" sz="2400" dirty="0"/>
              <a:t>- </a:t>
            </a:r>
            <a:r>
              <a:rPr lang="el" sz="2400" dirty="0"/>
              <a:t>Έχει βρεθεί σύνδεση μορφολογίας – ανευπλοειδιών (μικρότερος ή μεγαλύτερος </a:t>
            </a:r>
            <a:r>
              <a:rPr lang="en-US" sz="2400" dirty="0"/>
              <a:t>  </a:t>
            </a:r>
            <a:r>
              <a:rPr lang="el" sz="2400" dirty="0"/>
              <a:t>αριθμός κυτταρικών διαιρέσεων)</a:t>
            </a:r>
          </a:p>
          <a:p>
            <a:pPr marL="795847" lvl="1" indent="0">
              <a:buNone/>
            </a:pPr>
            <a:endParaRPr sz="2400" dirty="0"/>
          </a:p>
          <a:p>
            <a:pPr marL="795847" lvl="1" indent="0">
              <a:buNone/>
            </a:pPr>
            <a:r>
              <a:rPr lang="el" sz="2400" dirty="0"/>
              <a:t>- Πέραν των στατικών εικόνων, μπορούν να χρησιμοποιηθούν βίντεο από την εμβρυϊκή ανάπτυξη, που ενδέχεται να αυξήσουν την ακρίβεια πρόγνωσης.</a:t>
            </a:r>
            <a:endParaRPr sz="2400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A9B92FB-CDD0-4949-836B-C6AA4B5AE0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57791" y="4607432"/>
            <a:ext cx="5618609" cy="212184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Content Placeholder 3" descr="Διαφάνεια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8"/>
          <p:cNvSpPr txBox="1">
            <a:spLocks noGrp="1"/>
          </p:cNvSpPr>
          <p:nvPr>
            <p:ph type="title"/>
          </p:nvPr>
        </p:nvSpPr>
        <p:spPr>
          <a:xfrm>
            <a:off x="415600" y="284085"/>
            <a:ext cx="11360800" cy="107288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l" sz="3000" b="1" dirty="0">
                <a:solidFill>
                  <a:srgbClr val="FFFF00"/>
                </a:solidFill>
                <a:latin typeface="+mn-lt"/>
              </a:rPr>
              <a:t>ΠΕΡΙΟΡΙΣΜΟΙ ΑΠΟ ΤΗΝ ΧΡΗΣΗ ΑΛΓΟΡΙΘΜΟΥ Τ.Ν. ΣΤΗΝ ΑΞΙΟΛΟΓΗΣΗ ΕΜΒΡΥΩΝ</a:t>
            </a:r>
            <a:endParaRPr sz="3000" dirty="0">
              <a:solidFill>
                <a:srgbClr val="FFFF00"/>
              </a:solidFill>
            </a:endParaRPr>
          </a:p>
        </p:txBody>
      </p:sp>
      <p:sp>
        <p:nvSpPr>
          <p:cNvPr id="212" name="Google Shape;212;p2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l" sz="2400" b="1" dirty="0">
                <a:solidFill>
                  <a:srgbClr val="FFFF00"/>
                </a:solidFill>
              </a:rPr>
              <a:t>Είναι τεχνική κατάταξης (Ranking Algorithm)</a:t>
            </a:r>
          </a:p>
          <a:p>
            <a:pPr marL="152396" indent="0">
              <a:buNone/>
            </a:pPr>
            <a:endParaRPr sz="2400" b="1" dirty="0">
              <a:solidFill>
                <a:srgbClr val="FFFF00"/>
              </a:solidFill>
            </a:endParaRPr>
          </a:p>
          <a:p>
            <a:r>
              <a:rPr lang="el" sz="2400" b="1" dirty="0">
                <a:solidFill>
                  <a:srgbClr val="FFFF00"/>
                </a:solidFill>
              </a:rPr>
              <a:t>Εξ ορισμού, δεν μπορεί να βελτιώσει τη συνολική πιθανότητα εγκυμοσύνης (cumulative live birth rate), όμως:</a:t>
            </a:r>
          </a:p>
          <a:p>
            <a:pPr marL="152396" indent="0">
              <a:buNone/>
            </a:pPr>
            <a:endParaRPr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l" sz="2400" dirty="0"/>
              <a:t>Μπορεί να ελαττώσει το χρονικό διάστημα μέχρι την επίτευξη εγκυμοσύνης</a:t>
            </a:r>
            <a:br>
              <a:rPr lang="el" sz="2400" dirty="0"/>
            </a:br>
            <a:r>
              <a:rPr lang="el" sz="2400" dirty="0"/>
              <a:t>(time to pregnancy)</a:t>
            </a:r>
          </a:p>
          <a:p>
            <a:pPr marL="795847" lvl="1" indent="0">
              <a:buNone/>
            </a:pPr>
            <a:endParaRPr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l" sz="2400" dirty="0"/>
              <a:t>Μπορεί να βελτιώσει το ποσοστό εμφύτευσης και να μειώσει το ποσοστό πολύδυμων κυήσεων, καθώς και το ποσοστό αποβολών</a:t>
            </a:r>
            <a:endParaRPr sz="2400" dirty="0"/>
          </a:p>
          <a:p>
            <a:pPr marL="1219170" indent="0"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E9421EE-7285-4AEE-9396-454B5A6A4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87" y="338666"/>
            <a:ext cx="10131425" cy="1456267"/>
          </a:xfrm>
        </p:spPr>
        <p:txBody>
          <a:bodyPr>
            <a:normAutofit/>
          </a:bodyPr>
          <a:lstStyle/>
          <a:p>
            <a:pPr algn="ctr"/>
            <a:r>
              <a:rPr lang="el-GR" sz="4000" b="1" dirty="0">
                <a:solidFill>
                  <a:srgbClr val="FFFF00"/>
                </a:solidFill>
                <a:latin typeface="+mn-lt"/>
              </a:rPr>
              <a:t>ΣΑΣ  ΕΥΧΑΡΙΣΤΩ  ΠΟΛΥ</a:t>
            </a:r>
          </a:p>
        </p:txBody>
      </p:sp>
      <p:pic>
        <p:nvPicPr>
          <p:cNvPr id="4" name="Picture 2" descr="New AI-Directed Technology Promises to Improve Embryo Selection | IFLG -  International Fertility Law Group">
            <a:extLst>
              <a:ext uri="{FF2B5EF4-FFF2-40B4-BE49-F238E27FC236}">
                <a16:creationId xmlns:a16="http://schemas.microsoft.com/office/drawing/2014/main" id="{92236B6F-E77F-4726-9334-2E78CFC7BBF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34" y="2177048"/>
            <a:ext cx="4571930" cy="364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6716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t No.1 Fertility all... - No. 1 Fertility Dr Lynn Burmeister">
            <a:extLst>
              <a:ext uri="{FF2B5EF4-FFF2-40B4-BE49-F238E27FC236}">
                <a16:creationId xmlns:a16="http://schemas.microsoft.com/office/drawing/2014/main" id="{83154445-B1DA-4331-823A-5758F5180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246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27"/>
          <p:cNvSpPr>
            <a:spLocks noChangeArrowheads="1"/>
          </p:cNvSpPr>
          <p:nvPr/>
        </p:nvSpPr>
        <p:spPr bwMode="auto">
          <a:xfrm>
            <a:off x="2131010" y="304800"/>
            <a:ext cx="846337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l-GR" altLang="el-GR" sz="3200" b="1" dirty="0">
                <a:solidFill>
                  <a:srgbClr val="FFFF00"/>
                </a:solidFill>
                <a:latin typeface="Arial" panose="020B0604020202020204" pitchFamily="34" charset="0"/>
              </a:rPr>
              <a:t>Ο ΡΟΛΟΣ ΤΟΥ ΑΝΔΡΑ ΚΑΙ ΤΗΣ ΓΥΝΑΙΚΑΣ</a:t>
            </a:r>
            <a:endParaRPr lang="en-US" altLang="el-GR" sz="3200" b="1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grpSp>
        <p:nvGrpSpPr>
          <p:cNvPr id="13315" name="Group 1029"/>
          <p:cNvGrpSpPr>
            <a:grpSpLocks/>
          </p:cNvGrpSpPr>
          <p:nvPr/>
        </p:nvGrpSpPr>
        <p:grpSpPr bwMode="auto">
          <a:xfrm>
            <a:off x="0" y="990600"/>
            <a:ext cx="12192000" cy="5867400"/>
            <a:chOff x="576" y="768"/>
            <a:chExt cx="4896" cy="3360"/>
          </a:xfrm>
        </p:grpSpPr>
        <p:pic>
          <p:nvPicPr>
            <p:cNvPr id="13316" name="Picture 102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38" t="22917" r="21875" b="27083"/>
            <a:stretch>
              <a:fillRect/>
            </a:stretch>
          </p:blipFill>
          <p:spPr bwMode="auto">
            <a:xfrm>
              <a:off x="624" y="804"/>
              <a:ext cx="4848" cy="3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17" name="Rectangle 1028"/>
            <p:cNvSpPr>
              <a:spLocks noChangeArrowheads="1"/>
            </p:cNvSpPr>
            <p:nvPr/>
          </p:nvSpPr>
          <p:spPr bwMode="auto">
            <a:xfrm>
              <a:off x="576" y="768"/>
              <a:ext cx="4896" cy="336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</p:grpSp>
    </p:spTree>
    <p:extLst>
      <p:ext uri="{BB962C8B-B14F-4D97-AF65-F5344CB8AC3E}">
        <p14:creationId xmlns:p14="http://schemas.microsoft.com/office/powerpoint/2010/main" val="3745234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2C14AD9-9E8C-418F-AD99-06703768A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87" y="201227"/>
            <a:ext cx="10131425" cy="970625"/>
          </a:xfrm>
        </p:spPr>
        <p:txBody>
          <a:bodyPr/>
          <a:lstStyle/>
          <a:p>
            <a:pPr algn="ctr"/>
            <a:r>
              <a:rPr lang="el-GR" sz="3600" b="1" dirty="0">
                <a:solidFill>
                  <a:srgbClr val="FFFF00"/>
                </a:solidFill>
                <a:latin typeface="+mn-lt"/>
              </a:rPr>
              <a:t>ΕΠΙΤΥΧΗΣ ΣΥΛΛΗΨΗ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1629826-D97A-4483-99D5-912069B854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1959" y="1997475"/>
            <a:ext cx="6683195" cy="4305466"/>
          </a:xfrm>
        </p:spPr>
        <p:txBody>
          <a:bodyPr>
            <a:normAutofit lnSpcReduction="10000"/>
          </a:bodyPr>
          <a:lstStyle/>
          <a:p>
            <a:r>
              <a:rPr lang="el-GR" sz="2400" b="1" dirty="0"/>
              <a:t>Ωορρηξία ενός ώριμου ωαρίου</a:t>
            </a:r>
            <a:endParaRPr lang="en-US" sz="2400" b="1" dirty="0"/>
          </a:p>
          <a:p>
            <a:r>
              <a:rPr lang="el-GR" sz="2400" b="1" dirty="0"/>
              <a:t>Παραγωγή ικανοποιητικού αριθμού σπερματοζωαρίων</a:t>
            </a:r>
            <a:endParaRPr lang="en-US" sz="2400" b="1" dirty="0"/>
          </a:p>
          <a:p>
            <a:r>
              <a:rPr lang="el-GR" sz="2400" b="1" dirty="0"/>
              <a:t>Συνάντηση γαμετών στο θήλυ αναπαραγωγικό </a:t>
            </a:r>
            <a:r>
              <a:rPr lang="el-GR" sz="2400" b="1" dirty="0" err="1"/>
              <a:t>συστημα</a:t>
            </a:r>
            <a:endParaRPr lang="en-US" sz="2400" b="1" dirty="0"/>
          </a:p>
          <a:p>
            <a:r>
              <a:rPr lang="el-GR" sz="2400" b="1" dirty="0"/>
              <a:t>Γονιμοποίηση</a:t>
            </a:r>
            <a:endParaRPr lang="en-US" sz="2400" b="1" dirty="0"/>
          </a:p>
          <a:p>
            <a:r>
              <a:rPr lang="el-GR" sz="2400" b="1" dirty="0"/>
              <a:t>Παραγωγή  γενετικά βιώσιμου εμβρύου</a:t>
            </a:r>
            <a:endParaRPr lang="en-US" sz="2400" b="1" dirty="0"/>
          </a:p>
          <a:p>
            <a:r>
              <a:rPr lang="el-GR" sz="2400" b="1" dirty="0"/>
              <a:t>Μεταφορά εμβρύου εντός της κοιλότητας της μήτρας </a:t>
            </a:r>
            <a:endParaRPr lang="en-US" sz="2400" b="1" dirty="0"/>
          </a:p>
          <a:p>
            <a:r>
              <a:rPr lang="el-GR" sz="2400" b="1" dirty="0"/>
              <a:t>Εμφύτευση του εμβρύου</a:t>
            </a:r>
            <a:endParaRPr lang="en-US" sz="2400" b="1" dirty="0"/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5" name="Picture 4" descr="Σχετική εικόνα">
            <a:extLst>
              <a:ext uri="{FF2B5EF4-FFF2-40B4-BE49-F238E27FC236}">
                <a16:creationId xmlns:a16="http://schemas.microsoft.com/office/drawing/2014/main" id="{046C0C89-4C5E-4319-A94F-2FBC103BCBE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79" y="2301347"/>
            <a:ext cx="4786332" cy="333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231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rtificial intelligence learns to identify good embryos for IVF - Fertility  Consent">
            <a:extLst>
              <a:ext uri="{FF2B5EF4-FFF2-40B4-BE49-F238E27FC236}">
                <a16:creationId xmlns:a16="http://schemas.microsoft.com/office/drawing/2014/main" id="{B4082025-1278-435F-969A-26A0F0347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48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328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Content Placeholder 3" descr="Διαφάνεια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85384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569229" y="0"/>
            <a:ext cx="7053542" cy="559293"/>
          </a:xfrm>
        </p:spPr>
        <p:txBody>
          <a:bodyPr>
            <a:noAutofit/>
          </a:bodyPr>
          <a:lstStyle/>
          <a:p>
            <a:pPr algn="ctr"/>
            <a:r>
              <a:rPr lang="el-GR" sz="3200" b="1" dirty="0">
                <a:solidFill>
                  <a:srgbClr val="FFFF00"/>
                </a:solidFill>
                <a:latin typeface="+mn-lt"/>
              </a:rPr>
              <a:t>ΥΠΟΓΟΝΙΜΟΤΗΤΑ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152650" y="3258104"/>
            <a:ext cx="7886700" cy="4563383"/>
          </a:xfrm>
        </p:spPr>
        <p:txBody>
          <a:bodyPr>
            <a:noAutofit/>
          </a:bodyPr>
          <a:lstStyle/>
          <a:p>
            <a:endParaRPr lang="el-GR" sz="2200" u="sng" dirty="0"/>
          </a:p>
          <a:p>
            <a:r>
              <a:rPr lang="el-GR" sz="2200" u="sng" dirty="0">
                <a:solidFill>
                  <a:srgbClr val="FFFF66"/>
                </a:solidFill>
              </a:rPr>
              <a:t>Ορισμός:</a:t>
            </a:r>
            <a:r>
              <a:rPr lang="el-GR" sz="2200" dirty="0">
                <a:solidFill>
                  <a:srgbClr val="FFFF66"/>
                </a:solidFill>
              </a:rPr>
              <a:t> </a:t>
            </a:r>
            <a:r>
              <a:rPr lang="el-GR" sz="2200" dirty="0"/>
              <a:t>η μη επίτευξη κύησης σε ζευγάρια αναπαραγωγικής ηλικίας μετά από διάστημα ενός έτους ελεύθερων σεξουαλικών επαφών χωρίς προφύλαξη </a:t>
            </a:r>
            <a:r>
              <a:rPr lang="en-US" sz="2200" dirty="0"/>
              <a:t>(Practice Committee of the American Society for Reproductive Medicine. </a:t>
            </a:r>
            <a:r>
              <a:rPr lang="en-US" sz="2200" dirty="0" err="1"/>
              <a:t>Fert</a:t>
            </a:r>
            <a:r>
              <a:rPr lang="en-US" sz="2200" dirty="0"/>
              <a:t> </a:t>
            </a:r>
            <a:r>
              <a:rPr lang="en-US" sz="2200" dirty="0" err="1"/>
              <a:t>Steril</a:t>
            </a:r>
            <a:r>
              <a:rPr lang="en-US" sz="2200" dirty="0"/>
              <a:t>. 2008; 90 (5 sup) S60)</a:t>
            </a:r>
            <a:endParaRPr lang="el-GR" sz="2200" dirty="0"/>
          </a:p>
          <a:p>
            <a:r>
              <a:rPr lang="el-GR" sz="2200" dirty="0"/>
              <a:t>Η </a:t>
            </a:r>
            <a:r>
              <a:rPr lang="el-GR" sz="2200" dirty="0" err="1"/>
              <a:t>υπογονιμότητα</a:t>
            </a:r>
            <a:r>
              <a:rPr lang="el-GR" sz="2200" dirty="0"/>
              <a:t> αγγίζει το 15% περίπου του αναπαραγωγικού πληθυσμού σε παγκόσμια κλίμακα</a:t>
            </a:r>
          </a:p>
          <a:p>
            <a:r>
              <a:rPr lang="el-GR" sz="2200" dirty="0"/>
              <a:t>Περίπου, 85% των ζευγαριών επιτυγχάνουν κύηση σε διάστημα ενός χρόνου</a:t>
            </a:r>
          </a:p>
          <a:p>
            <a:r>
              <a:rPr lang="el-GR" sz="2200" dirty="0"/>
              <a:t>% σύλληψης  </a:t>
            </a:r>
            <a:r>
              <a:rPr lang="en-US" sz="2200" dirty="0"/>
              <a:t>(</a:t>
            </a:r>
            <a:r>
              <a:rPr lang="en-US" sz="2200" dirty="0" err="1"/>
              <a:t>fecundability</a:t>
            </a:r>
            <a:r>
              <a:rPr lang="en-US" sz="2200" dirty="0"/>
              <a:t>)</a:t>
            </a:r>
          </a:p>
          <a:p>
            <a:pPr marL="0" indent="0">
              <a:buNone/>
            </a:pPr>
            <a:r>
              <a:rPr lang="en-US" sz="2200" dirty="0"/>
              <a:t>    - 25%</a:t>
            </a:r>
            <a:r>
              <a:rPr lang="el-GR" sz="2200" dirty="0"/>
              <a:t>,</a:t>
            </a:r>
            <a:r>
              <a:rPr lang="en-US" sz="2200" dirty="0"/>
              <a:t> </a:t>
            </a:r>
            <a:r>
              <a:rPr lang="el-GR" sz="2200" dirty="0"/>
              <a:t> σε 1 μήνα</a:t>
            </a:r>
            <a:endParaRPr lang="en-US" sz="2200" dirty="0"/>
          </a:p>
          <a:p>
            <a:pPr marL="0" indent="0">
              <a:buNone/>
            </a:pPr>
            <a:r>
              <a:rPr lang="en-US" sz="2200" dirty="0"/>
              <a:t>    - 60%</a:t>
            </a:r>
            <a:r>
              <a:rPr lang="el-GR" sz="2200" dirty="0"/>
              <a:t>,  σε 6 μήνες</a:t>
            </a:r>
            <a:endParaRPr lang="en-US" sz="2200" dirty="0"/>
          </a:p>
          <a:p>
            <a:pPr marL="0" indent="0">
              <a:buNone/>
            </a:pPr>
            <a:r>
              <a:rPr lang="en-US" sz="2200" dirty="0"/>
              <a:t>    - 75%</a:t>
            </a:r>
            <a:r>
              <a:rPr lang="el-GR" sz="2200" dirty="0"/>
              <a:t>,  σε 9 μήνες</a:t>
            </a:r>
          </a:p>
          <a:p>
            <a:pPr marL="0" indent="0">
              <a:buNone/>
            </a:pPr>
            <a:r>
              <a:rPr lang="el-GR" sz="2200" dirty="0"/>
              <a:t>    </a:t>
            </a:r>
            <a:r>
              <a:rPr lang="en-US" sz="2200" dirty="0"/>
              <a:t>- 90%</a:t>
            </a:r>
            <a:r>
              <a:rPr lang="el-GR" sz="2200" dirty="0"/>
              <a:t>,</a:t>
            </a:r>
            <a:r>
              <a:rPr lang="en-US" sz="2200" dirty="0"/>
              <a:t> </a:t>
            </a:r>
            <a:r>
              <a:rPr lang="el-GR" sz="2200" dirty="0"/>
              <a:t>σε 18 μήνες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  <a:p>
            <a:endParaRPr lang="el-GR" sz="2000" dirty="0"/>
          </a:p>
          <a:p>
            <a:endParaRPr lang="el-GR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Only 50% receive treatment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With treatment, 2 of 3 couples will succeed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1401536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Ουράνιο">
  <a:themeElements>
    <a:clrScheme name="Ουράνιο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Ουράνιο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Ουράνιο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TM03457452[[fn=Ουράνιο]]</Template>
  <TotalTime>1379</TotalTime>
  <Words>1090</Words>
  <Application>Microsoft Office PowerPoint</Application>
  <PresentationFormat>Ευρεία οθόνη</PresentationFormat>
  <Paragraphs>180</Paragraphs>
  <Slides>42</Slides>
  <Notes>10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Times New Roman</vt:lpstr>
      <vt:lpstr>Ουράνιο</vt:lpstr>
      <vt:lpstr>ΤΕΧΝΗΤΗ ΝΟΗΜΟΣΥΝΗ ΚΑΙ ΕΠΙΛΟΓΗ ΕΜΒΡΥΩΝ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ΕΠΙΤΥΧΗΣ ΣΥΛΛΗΨΗ</vt:lpstr>
      <vt:lpstr>Παρουσίαση του PowerPoint</vt:lpstr>
      <vt:lpstr>Παρουσίαση του PowerPoint</vt:lpstr>
      <vt:lpstr>ΥΠΟΓΟΝΙΜΟΤΗΤΑ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ΣΥΜΒΟΛΗ ΤΩΝ ΣΥΓΧΡΟΝΩΝ ΕΡΓΑΣΤΗΡΙΑΚΩΝ ΤΕΧΝΟΛΟΓΙΚΩΝ ΕΞΕΛΙΞΕΩΝ ΣΤΗ ΒΕΛΤΙΩΣΗ ΤΩΝ ΑΠΟΤΕΛΕΣΜΑΤΩΝ ΣΕ ΚΥΚΛΟΥΣ IVF </vt:lpstr>
      <vt:lpstr>«ΕΜΒΡΥΟΛΟΓΙΚΕΣ ΑΠΑΙΤΗΣΕΙΣ» ΓΙΑ ΧΡΗΣΗ ΤΕΧΝΟΛΟΓΙΑΣ TIME - LAPSE</vt:lpstr>
      <vt:lpstr>ΤΕΧΝΟΛΟΓΙΑ TIME - LAPSE</vt:lpstr>
      <vt:lpstr>ΑΝΑΛΥΤΙΚΑ ΣΧΟΛΙΑ – ΕΠΙΛΟΓΗ ΕΜΒΡΥΩΝ </vt:lpstr>
      <vt:lpstr>Η ΕΞΕΛΙΞΗ ΤΗΣ ΤΕΧΝΟΛΟΓΙΑΣ ΣΤΗΝ IVF:  ΤΕΧΝΗΤΗ ΝΟΗΜΟΣΥΝΗ vs ΚΛΙΝΙΚΟΣ ΕΜΒΡΥΟΛΟΓΟΣ</vt:lpstr>
      <vt:lpstr>ΤΕΧΝΗΤΗ ΝΟΗΜΟΣΥΝΗ(Artificial Intelligence)</vt:lpstr>
      <vt:lpstr>Παρουσίαση του PowerPoint</vt:lpstr>
      <vt:lpstr>Παρουσίαση του PowerPoint</vt:lpstr>
      <vt:lpstr>STEP  BY  STEP  TECHNOLOGY</vt:lpstr>
      <vt:lpstr>ΤΕΧΝΗΤΗ ΝΟΗΜΟΣΥΝΗ (Τ.Ν.) ΚΑΙ ΒΙΩΣΙΜΟΤΗΤΑ ΑΝΘΡΩΠΙΝΩΝ ΕΜΒΡΥΩΝ</vt:lpstr>
      <vt:lpstr>MACHINE LEARNING EMBRYO SELECTION SOFTWARE Ανάλυση videos και αντίστοιχων meta-data  (μορφοκινητικά χαρακτηριστικά και κλινικά δεδομένα)  ΠΡΟΓΝΩΣΗ % ΕΜΦΥΤΕΥΣΗΣ  </vt:lpstr>
      <vt:lpstr>STEP  BY  STEP  TECHNOLOGY IN IVF</vt:lpstr>
      <vt:lpstr>ΤΙ ΓΝΩΡΙΖΟΥΜΕ ΗΔΗ;</vt:lpstr>
      <vt:lpstr>ΠΡΟΓΝΩΣΤΙΚΟ ΜΟΝΤΕΛΟ ΤΕΧΝΗΤΗΣ ΝΟΗΜΟΣΥΝΗΣ ΓΙΑ ΤΗΝ ΠΡΟΒΛΕΨΗ ΤΗΣ ΚΥΗΣΗΣ</vt:lpstr>
      <vt:lpstr>ΑΝΑΓΝΩΡΙΣΗ ΕΙΚΟΝΑΣ ΒΛΑΣΤΟΚΥΣΤΗΣ (παραδοσιακός τρόπος)</vt:lpstr>
      <vt:lpstr>ΑΝΑΓΝΩΡΙΣΗ ΕΙΚΟΝΑΣ (νέος τρόπος) </vt:lpstr>
      <vt:lpstr> ΣΥΣΤΗΜΑ ΝΟΗΜΟΣΥΝΗΣ ΣΤΗΝ IVF ΚΡΙΤΗΡΙΑ ΕΠΙΛΟΓΗΣ</vt:lpstr>
      <vt:lpstr>Παρουσίαση του PowerPoint</vt:lpstr>
      <vt:lpstr>ΠΛΕΟΝΕΚΤΗΜΑΤΑ ΤΗΣ ΑΞΙΟΛΟΓΗΣΗΣ ΕΜΒΡΥΩΝ ΜΕ ΑΛΓΟΡΙΘΜΟ Τ.Ν.</vt:lpstr>
      <vt:lpstr>ΠΛΕΟΝΕΚΤΗΜΑΤΑ ΤΗΣ ΑΞΙΟΛΟΓΗΣΗΣ ΕΜΒΡΥΩΝ ΜΕ ΑΛΓΟΡΙΘΜΟ Τ.Ν.</vt:lpstr>
      <vt:lpstr>ΠΛΕΟΝΕΚΤΗΜΑΤΑ ΤΗΣ ΑΞΙΟΛΟΓΗΣΗΣ ΕΜΒΡΥΩΝ ΜΕ ΑΛΓΟΡΙΘΜΟ Τ.Ν</vt:lpstr>
      <vt:lpstr>ΠΛΕΟΝΕΚΤΗΜΑΤΑ ΤΗΣ ΑΞΙΟΛΟΓΗΣΗΣ ΕΜΒΡΥΩΝ ΜΕ ΑΛΓΟΡΙΘΜΟ Τ.Ν</vt:lpstr>
      <vt:lpstr>ΠΕΡΙΟΡΙΣΜΟΙ ΑΠΟ ΤΗΝ ΧΡΗΣΗ ΑΛΓΟΡΙΘΜΟΥ Τ.Ν. ΣΤΗΝ ΑΞΙΟΛΟΓΗΣΗ ΕΜΒΡΥΩΝ</vt:lpstr>
      <vt:lpstr>ΠΕΡΙΟΡΙΣΜΟΙ ΑΠΟ ΤΗΝ ΧΡΗΣΗ ΑΛΓΟΡΙΘΜΟΥ Τ.Ν. ΣΤΗΝ ΑΞΙΟΛΟΓΗΣΗ ΕΜΒΡΥΩΝ</vt:lpstr>
      <vt:lpstr>ΣΑΣ  ΕΥΧΑΡΙΣΤΩ  ΠΟΛΥ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ΤΕΧΝΗΤΗ ΝΟΗΜΟΣΥΝΗ ΚΑΙ ΕΠΙΛΟΓΗ ΕΜΒΡΥΩΝ</dc:title>
  <dc:creator>Tasos Argyriou</dc:creator>
  <cp:lastModifiedBy>ΣΟΦΙΑ ΜΠΕΖΑΝΤΕ</cp:lastModifiedBy>
  <cp:revision>172</cp:revision>
  <dcterms:created xsi:type="dcterms:W3CDTF">2021-04-05T10:18:11Z</dcterms:created>
  <dcterms:modified xsi:type="dcterms:W3CDTF">2023-01-16T10:39:36Z</dcterms:modified>
</cp:coreProperties>
</file>