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263" r:id="rId3"/>
    <p:sldId id="344" r:id="rId4"/>
    <p:sldId id="345" r:id="rId5"/>
    <p:sldId id="328" r:id="rId6"/>
    <p:sldId id="305" r:id="rId7"/>
    <p:sldId id="313" r:id="rId8"/>
    <p:sldId id="274" r:id="rId9"/>
    <p:sldId id="315" r:id="rId10"/>
    <p:sldId id="340" r:id="rId11"/>
    <p:sldId id="264" r:id="rId12"/>
    <p:sldId id="346" r:id="rId13"/>
    <p:sldId id="267" r:id="rId14"/>
    <p:sldId id="347" r:id="rId15"/>
    <p:sldId id="332" r:id="rId16"/>
    <p:sldId id="266" r:id="rId17"/>
    <p:sldId id="331" r:id="rId18"/>
    <p:sldId id="330" r:id="rId19"/>
    <p:sldId id="262" r:id="rId20"/>
    <p:sldId id="336" r:id="rId21"/>
    <p:sldId id="341" r:id="rId22"/>
    <p:sldId id="338" r:id="rId23"/>
    <p:sldId id="343" r:id="rId24"/>
    <p:sldId id="348" r:id="rId25"/>
    <p:sldId id="34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sos Argyriou" initials="TA" lastIdx="1" clrIdx="0">
    <p:extLst>
      <p:ext uri="{19B8F6BF-5375-455C-9EA6-DF929625EA0E}">
        <p15:presenceInfo xmlns:p15="http://schemas.microsoft.com/office/powerpoint/2012/main" userId="8b52a10da8bcd6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79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1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59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249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25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27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48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4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28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68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41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74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33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4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1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46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4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6176257-B618-4971-BD97-1D188087E7EA}" type="datetimeFigureOut">
              <a:rPr lang="el-GR" smtClean="0"/>
              <a:t>27/12/2023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DC067B1-20AA-475B-A90A-6D24145186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417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B2F841-DEC3-4FA4-82D5-CA99C2AD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365125"/>
            <a:ext cx="11802359" cy="3534344"/>
          </a:xfrm>
        </p:spPr>
        <p:txBody>
          <a:bodyPr>
            <a:normAutofit/>
          </a:bodyPr>
          <a:lstStyle/>
          <a:p>
            <a:pPr algn="ctr"/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</a:t>
            </a:r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ΣΧΕΤΙΖΕΤΑΙ ΜΕ ΕΠΙΓΕΝΕΤΙΚΕΣ ΑΛΛΟΙΩΣΕΙΣ ΣΤΟ ΕΜΒΡΥΟ</a:t>
            </a:r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sz="5400" b="1" dirty="0">
              <a:solidFill>
                <a:srgbClr val="FFFF00"/>
              </a:solidFill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F1B336-DED0-4B15-8AEE-A1CDF4E91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2725" y="4121373"/>
            <a:ext cx="9266550" cy="1501826"/>
          </a:xfrm>
        </p:spPr>
        <p:txBody>
          <a:bodyPr/>
          <a:lstStyle/>
          <a:p>
            <a:r>
              <a:rPr lang="el-GR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Αναστάσιος  Αργυρίου</a:t>
            </a:r>
          </a:p>
          <a:p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</a:t>
            </a:r>
            <a:r>
              <a:rPr lang="el-GR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Κλινικός Εμβρυολόγος 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MSc, PhD</a:t>
            </a:r>
            <a:endParaRPr lang="el-GR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16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99DE3F-38CB-4AB0-B367-21F4C65B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48"/>
            <a:ext cx="10515600" cy="65580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ΜΕΘΟΔΟΣ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ΠΡΟΒΛΗΜΑΤΙΣΜΟΙ 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E1450C-C137-46F5-8D3D-3F5F505E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01" y="1303191"/>
            <a:ext cx="11769198" cy="5473769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chemeClr val="tx1"/>
                </a:solidFill>
              </a:rPr>
              <a:t>Άκρως επεμβατική μέθοδος</a:t>
            </a:r>
          </a:p>
          <a:p>
            <a:r>
              <a:rPr lang="en-US" sz="2200" dirty="0">
                <a:solidFill>
                  <a:schemeClr val="tx1"/>
                </a:solidFill>
              </a:rPr>
              <a:t>E</a:t>
            </a:r>
            <a:r>
              <a:rPr lang="el-GR" sz="2200" dirty="0" err="1">
                <a:solidFill>
                  <a:schemeClr val="tx1"/>
                </a:solidFill>
              </a:rPr>
              <a:t>γκυμοσύνη</a:t>
            </a:r>
            <a:r>
              <a:rPr lang="el-GR" sz="2200" dirty="0">
                <a:solidFill>
                  <a:schemeClr val="tx1"/>
                </a:solidFill>
              </a:rPr>
              <a:t> με σπερματοζωάρια που δεν θα οδηγούσαν ποτέ σε φυσική σύλληψη ή δεν θα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χρησιμοποιούνταν σε άλλες μεθόδους Υ.Α (π.χ. </a:t>
            </a:r>
            <a:r>
              <a:rPr lang="en-US" sz="2200" dirty="0">
                <a:solidFill>
                  <a:schemeClr val="tx1"/>
                </a:solidFill>
              </a:rPr>
              <a:t>IUI)</a:t>
            </a:r>
          </a:p>
          <a:p>
            <a:r>
              <a:rPr lang="el-GR" sz="2200" dirty="0">
                <a:solidFill>
                  <a:schemeClr val="tx1"/>
                </a:solidFill>
              </a:rPr>
              <a:t>Επιφυλάξεις από την χρήση ανώριμων σπερματοζωαρίων (</a:t>
            </a:r>
            <a:r>
              <a:rPr lang="en-US" sz="2200" dirty="0">
                <a:solidFill>
                  <a:schemeClr val="tx1"/>
                </a:solidFill>
              </a:rPr>
              <a:t>TESE, MESA),</a:t>
            </a:r>
            <a:r>
              <a:rPr lang="el-GR" sz="2200" dirty="0">
                <a:solidFill>
                  <a:schemeClr val="tx1"/>
                </a:solidFill>
              </a:rPr>
              <a:t> πιθανές αλλοιώσεις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στην γενετική αποτύπωσή τους και την έκφρασή τους (</a:t>
            </a:r>
            <a:r>
              <a:rPr lang="el-GR" sz="2200" dirty="0" err="1">
                <a:solidFill>
                  <a:schemeClr val="tx1"/>
                </a:solidFill>
              </a:rPr>
              <a:t>περιγεννητική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και την μετέπειτα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ζωή των γεννημένων παιδιών):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κληρονομούμενων </a:t>
            </a:r>
            <a:r>
              <a:rPr lang="el-GR" sz="2200" dirty="0" err="1">
                <a:solidFill>
                  <a:schemeClr val="tx1"/>
                </a:solidFill>
              </a:rPr>
              <a:t>χρωμοσωμικών</a:t>
            </a:r>
            <a:r>
              <a:rPr lang="el-GR" sz="2200" dirty="0">
                <a:solidFill>
                  <a:schemeClr val="tx1"/>
                </a:solidFill>
              </a:rPr>
              <a:t> ανωμαλιών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</a:t>
            </a:r>
            <a:r>
              <a:rPr lang="en-US" sz="2200" dirty="0">
                <a:solidFill>
                  <a:schemeClr val="tx1"/>
                </a:solidFill>
              </a:rPr>
              <a:t>de novo </a:t>
            </a:r>
            <a:r>
              <a:rPr lang="el-GR" sz="2200" dirty="0" err="1">
                <a:solidFill>
                  <a:schemeClr val="tx1"/>
                </a:solidFill>
              </a:rPr>
              <a:t>χρωμοσωμικών</a:t>
            </a:r>
            <a:r>
              <a:rPr lang="el-GR" sz="2200" dirty="0">
                <a:solidFill>
                  <a:schemeClr val="tx1"/>
                </a:solidFill>
              </a:rPr>
              <a:t> / δομικών αλλοιώσεων στα φυλετικά χρωμοσώματα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- κίνδυνος κληρονομήσιμων προβλημάτων </a:t>
            </a:r>
            <a:r>
              <a:rPr lang="el-GR" sz="2200" dirty="0" err="1">
                <a:solidFill>
                  <a:schemeClr val="tx1"/>
                </a:solidFill>
              </a:rPr>
              <a:t>υπογονιμότητας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b="1" u="sng" dirty="0">
                <a:solidFill>
                  <a:srgbClr val="FFFF00"/>
                </a:solidFill>
              </a:rPr>
              <a:t>Θετικό μήνυμα: </a:t>
            </a:r>
            <a:r>
              <a:rPr lang="el-GR" sz="2200" dirty="0">
                <a:solidFill>
                  <a:srgbClr val="FFFF00"/>
                </a:solidFill>
              </a:rPr>
              <a:t>μη αυξημένο ποσοστό συνήθων συγγενών ανωμαλιών σε παιδιά γεννημένα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χάρη στη μέθοδο </a:t>
            </a:r>
            <a:r>
              <a:rPr lang="en-US" sz="2200" dirty="0">
                <a:solidFill>
                  <a:srgbClr val="FFFF00"/>
                </a:solidFill>
              </a:rPr>
              <a:t>ICSI</a:t>
            </a:r>
            <a:endParaRPr lang="el-GR" sz="2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104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17A8AB-58DD-48F1-B75B-AB0082CF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55"/>
            <a:ext cx="10515600" cy="74838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ΠΙΘΑΝΟΙ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ΠΑΡΑΓΟΝΤΕΣ ΜΕ ΕΠΙΓΕΝΕΤΙΚΕΣ ΕΠΙΔΡΑΣΕΙΣ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CF77F8-915E-4C0A-AE23-13BED657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102936"/>
            <a:ext cx="10233800" cy="5541913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Ωοθηκική διέγερση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Επίπεδα Οξυγόνου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In vitro </a:t>
            </a:r>
            <a:r>
              <a:rPr lang="el-GR" sz="2000" dirty="0">
                <a:solidFill>
                  <a:schemeClr val="tx1"/>
                </a:solidFill>
              </a:rPr>
              <a:t>ωρίμανση ωαρίων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Καλλιεργητικά υλικά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Μέθοδος γονιμοποίησης ωαρίων (</a:t>
            </a:r>
            <a:r>
              <a:rPr lang="en-US" sz="2000" dirty="0">
                <a:solidFill>
                  <a:schemeClr val="tx1"/>
                </a:solidFill>
              </a:rPr>
              <a:t>IVF </a:t>
            </a:r>
            <a:r>
              <a:rPr lang="el-GR" sz="2000" dirty="0">
                <a:solidFill>
                  <a:schemeClr val="tx1"/>
                </a:solidFill>
              </a:rPr>
              <a:t>ή</a:t>
            </a:r>
            <a:r>
              <a:rPr lang="fr-FR" sz="2000" dirty="0">
                <a:solidFill>
                  <a:schemeClr val="tx1"/>
                </a:solidFill>
              </a:rPr>
              <a:t> ICSI</a:t>
            </a:r>
            <a:r>
              <a:rPr lang="el-GR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Διάρκεια καλλιέργειας εμβρύων (3</a:t>
            </a:r>
            <a:r>
              <a:rPr lang="el-GR" sz="2000" baseline="30000" dirty="0">
                <a:solidFill>
                  <a:schemeClr val="tx1"/>
                </a:solidFill>
              </a:rPr>
              <a:t>η</a:t>
            </a:r>
            <a:r>
              <a:rPr lang="el-GR" sz="2000" dirty="0">
                <a:solidFill>
                  <a:schemeClr val="tx1"/>
                </a:solidFill>
              </a:rPr>
              <a:t> ή 5</a:t>
            </a:r>
            <a:r>
              <a:rPr lang="el-GR" sz="2000" baseline="30000" dirty="0">
                <a:solidFill>
                  <a:schemeClr val="tx1"/>
                </a:solidFill>
              </a:rPr>
              <a:t>η</a:t>
            </a:r>
            <a:r>
              <a:rPr lang="el-GR" sz="2000" dirty="0">
                <a:solidFill>
                  <a:schemeClr val="tx1"/>
                </a:solidFill>
              </a:rPr>
              <a:t> ημέρα)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 err="1">
                <a:solidFill>
                  <a:schemeClr val="tx1"/>
                </a:solidFill>
              </a:rPr>
              <a:t>Εμβρυομεταφορά</a:t>
            </a:r>
            <a:r>
              <a:rPr lang="el-GR" sz="2000" dirty="0">
                <a:solidFill>
                  <a:schemeClr val="tx1"/>
                </a:solidFill>
              </a:rPr>
              <a:t> φρέσκων ή κατεψυγμένων εμβρύων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 err="1">
                <a:solidFill>
                  <a:schemeClr val="tx1"/>
                </a:solidFill>
              </a:rPr>
              <a:t>Προεμφυτευτικός</a:t>
            </a:r>
            <a:r>
              <a:rPr lang="el-GR" sz="2000" dirty="0">
                <a:solidFill>
                  <a:schemeClr val="tx1"/>
                </a:solidFill>
              </a:rPr>
              <a:t> έλεγχος (</a:t>
            </a:r>
            <a:r>
              <a:rPr lang="en-US" sz="2000" dirty="0">
                <a:solidFill>
                  <a:schemeClr val="tx1"/>
                </a:solidFill>
              </a:rPr>
              <a:t>day 3, day 5)</a:t>
            </a:r>
            <a:endParaRPr lang="el-GR" sz="2000" dirty="0">
              <a:solidFill>
                <a:schemeClr val="tx1"/>
              </a:solidFill>
            </a:endParaRPr>
          </a:p>
          <a:p>
            <a:endParaRPr lang="el-GR" sz="2200" dirty="0">
              <a:solidFill>
                <a:schemeClr val="tx1"/>
              </a:solidFill>
            </a:endParaRPr>
          </a:p>
          <a:p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2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1622F-6B71-4EEF-BD19-42CC25EE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74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ΥΠΟΒΟΗΘΟΥΜΕΝΗ ΑΝΑΠΑΡΑΓΩΓΗ ΚΑΙ ΠΙΘΑΝΕΣ ΕΠΙΓΕΝΕΤΙΚΕΣ ΑΛΛΟΙΩΣΕΙΣ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B9FD0A78-2671-4C9E-99D3-B38D4A118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180" y="1762812"/>
            <a:ext cx="8101639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0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576B74-384D-4FA4-8BE0-FF769730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20" y="89917"/>
            <a:ext cx="11585360" cy="97540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ΜΕΘΟΔΟΙ Υ.Α. ΚΑΙ ΠΙΘΑΝΕΣ ΑΛΛΟΙΩΣΕΙΣ ΤΟΥ ΦΑΙΝΟΤΥΠΟΥ</a:t>
            </a:r>
            <a:b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ΕΜΒΡΥΟΥ / ΕΦΗΒΟΥ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E6F0C2-AFF7-4666-B842-2CA191193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43" y="1303920"/>
            <a:ext cx="10901313" cy="5264458"/>
          </a:xfrm>
        </p:spPr>
        <p:txBody>
          <a:bodyPr>
            <a:normAutofit fontScale="85000" lnSpcReduction="10000"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ΑΜΕΣΕΣ ΑΛΛΟΙΩΣΕΙΣ</a:t>
            </a:r>
          </a:p>
          <a:p>
            <a:pPr marL="0" indent="0">
              <a:buNone/>
            </a:pPr>
            <a:r>
              <a:rPr lang="el-GR" sz="2400" dirty="0" err="1">
                <a:solidFill>
                  <a:schemeClr val="tx1"/>
                </a:solidFill>
              </a:rPr>
              <a:t>Επιγενετικές</a:t>
            </a:r>
            <a:r>
              <a:rPr lang="el-GR" sz="2400" dirty="0">
                <a:solidFill>
                  <a:schemeClr val="tx1"/>
                </a:solidFill>
              </a:rPr>
              <a:t> αλλοιώσεις, κυριότερες: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Ωοθηκική διέγερση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Μέθοδοι </a:t>
            </a:r>
            <a:r>
              <a:rPr lang="el-GR" sz="2400" dirty="0" err="1">
                <a:solidFill>
                  <a:schemeClr val="tx1"/>
                </a:solidFill>
              </a:rPr>
              <a:t>κρυοσυντήρησης</a:t>
            </a:r>
            <a:r>
              <a:rPr lang="el-GR" sz="2400" dirty="0">
                <a:solidFill>
                  <a:schemeClr val="tx1"/>
                </a:solidFill>
              </a:rPr>
              <a:t> / απόψυξης γαμετών και εμβρύων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Ex-vivo </a:t>
            </a:r>
            <a:r>
              <a:rPr lang="el-GR" sz="2400" dirty="0">
                <a:solidFill>
                  <a:schemeClr val="tx1"/>
                </a:solidFill>
              </a:rPr>
              <a:t>χειρισμός και ωρίμανση γαμετών και εμβρύων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ΕΜΜΕΣΕΣ ΑΛΛΟΙΩΣΕΙΣ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Ανάπτυξη μη φυσιολογικών </a:t>
            </a:r>
            <a:r>
              <a:rPr lang="el-GR" sz="2400" dirty="0" err="1">
                <a:solidFill>
                  <a:schemeClr val="tx1"/>
                </a:solidFill>
              </a:rPr>
              <a:t>επιγενετικών</a:t>
            </a:r>
            <a:r>
              <a:rPr lang="el-GR" sz="2400" dirty="0">
                <a:solidFill>
                  <a:schemeClr val="tx1"/>
                </a:solidFill>
              </a:rPr>
              <a:t> προτύπων συνδεδεμένων με 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ΣΥΝΔΥΑΣΜΟΣ ΑΜΕΣΩΝ ΚΑΙ ΕΜΜΕΣΩΝ ΑΛΛΟΙΩΣΕΩΝ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>
                <a:solidFill>
                  <a:schemeClr val="tx1"/>
                </a:solidFill>
              </a:rPr>
              <a:t>Πιθανή επίδραση σε: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Εμβρυολογική ανάπτυξη</a:t>
            </a:r>
          </a:p>
          <a:p>
            <a:pPr>
              <a:buFontTx/>
              <a:buChar char="-"/>
            </a:pPr>
            <a:r>
              <a:rPr lang="el-GR" sz="2400" dirty="0">
                <a:solidFill>
                  <a:schemeClr val="tx1"/>
                </a:solidFill>
              </a:rPr>
              <a:t>Υγεία παιδιών / εφήβων</a:t>
            </a:r>
          </a:p>
          <a:p>
            <a:pPr>
              <a:buFontTx/>
              <a:buChar char="-"/>
            </a:pPr>
            <a:r>
              <a:rPr lang="el-GR" sz="2400" dirty="0" err="1">
                <a:solidFill>
                  <a:schemeClr val="tx1"/>
                </a:solidFill>
              </a:rPr>
              <a:t>Διαγονιακοί</a:t>
            </a:r>
            <a:r>
              <a:rPr lang="el-GR" sz="2400" dirty="0">
                <a:solidFill>
                  <a:schemeClr val="tx1"/>
                </a:solidFill>
              </a:rPr>
              <a:t> φαινότυποι</a:t>
            </a:r>
          </a:p>
        </p:txBody>
      </p:sp>
    </p:spTree>
    <p:extLst>
      <p:ext uri="{BB962C8B-B14F-4D97-AF65-F5344CB8AC3E}">
        <p14:creationId xmlns:p14="http://schemas.microsoft.com/office/powerpoint/2010/main" val="35769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C993E-85B5-4A41-A49F-5E2F400D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6" y="241430"/>
            <a:ext cx="10515600" cy="87921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ΕΠΙΓΕΝΕΤΙΚΟΙ ΜΗΧΑΝΙΣΜΟΙ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E1B6B8-7B79-476A-8DB7-82E08FCA6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792" y="1489434"/>
            <a:ext cx="6004874" cy="5005633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Οι </a:t>
            </a:r>
            <a:r>
              <a:rPr lang="el-GR" dirty="0" err="1">
                <a:solidFill>
                  <a:schemeClr val="tx1"/>
                </a:solidFill>
              </a:rPr>
              <a:t>επιγενετικές</a:t>
            </a:r>
            <a:r>
              <a:rPr lang="el-GR" dirty="0">
                <a:solidFill>
                  <a:schemeClr val="tx1"/>
                </a:solidFill>
              </a:rPr>
              <a:t> αλλαγές αφορούν σε:</a:t>
            </a:r>
          </a:p>
          <a:p>
            <a:pPr marL="0" indent="0">
              <a:buNone/>
            </a:pPr>
            <a:r>
              <a:rPr lang="el-GR" dirty="0"/>
              <a:t>    </a:t>
            </a:r>
            <a:r>
              <a:rPr lang="el-GR" dirty="0">
                <a:solidFill>
                  <a:srgbClr val="FFFF00"/>
                </a:solidFill>
              </a:rPr>
              <a:t>- </a:t>
            </a:r>
            <a:r>
              <a:rPr lang="el-GR" dirty="0" err="1">
                <a:solidFill>
                  <a:srgbClr val="FFFF00"/>
                </a:solidFill>
              </a:rPr>
              <a:t>μεθυλίωση</a:t>
            </a:r>
            <a:r>
              <a:rPr lang="el-GR" dirty="0">
                <a:solidFill>
                  <a:srgbClr val="FFFF00"/>
                </a:solidFill>
              </a:rPr>
              <a:t> του DNA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- αλλαγές στο μόριο των </a:t>
            </a:r>
            <a:r>
              <a:rPr lang="el-GR" dirty="0" err="1">
                <a:solidFill>
                  <a:srgbClr val="FFFF00"/>
                </a:solidFill>
              </a:rPr>
              <a:t>ιστονών</a:t>
            </a:r>
            <a:endParaRPr lang="el-G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- άλλες χημικές μετατροπές λόγω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   αλλοιώσεων στο μόριο του DNA,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    γύρω από το </a:t>
            </a:r>
            <a:r>
              <a:rPr lang="el-GR" dirty="0" err="1">
                <a:solidFill>
                  <a:srgbClr val="FFFF00"/>
                </a:solidFill>
              </a:rPr>
              <a:t>νουκλεόσωμα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/>
          </a:p>
          <a:p>
            <a:r>
              <a:rPr lang="el-GR" dirty="0">
                <a:solidFill>
                  <a:schemeClr val="tx1"/>
                </a:solidFill>
              </a:rPr>
              <a:t>Διαθέσιμες εργασίες σχετικές με την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επίδραση μεθόδων Υ.Α. στη γέννηση: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</a:t>
            </a:r>
            <a:r>
              <a:rPr lang="el-GR" dirty="0">
                <a:solidFill>
                  <a:srgbClr val="FFFF00"/>
                </a:solidFill>
              </a:rPr>
              <a:t>ετερογένεια λόγω διαφορών στην</a:t>
            </a:r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   αποτύπωση γονιδίων</a:t>
            </a:r>
          </a:p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176F02-2F11-468E-87C1-30664FCC6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3666" y="1489434"/>
            <a:ext cx="5603482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8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4579F1-6827-4B43-84DC-E16AF92C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380"/>
            <a:ext cx="10515600" cy="62148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ΜΕΘΥΛΙΩΣΗ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DNA: MIA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ΣΗΜΑΝΤΙΚΗ ΑΛΛΟΙΩΣΗ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CD189C-ACB3-4482-8479-4F45A8DD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15" y="1083626"/>
            <a:ext cx="11747369" cy="5547994"/>
          </a:xfrm>
        </p:spPr>
        <p:txBody>
          <a:bodyPr>
            <a:normAutofit fontScale="92500"/>
          </a:bodyPr>
          <a:lstStyle/>
          <a:p>
            <a:r>
              <a:rPr lang="el-GR" sz="2200" dirty="0" err="1">
                <a:solidFill>
                  <a:srgbClr val="FFFF00"/>
                </a:solidFill>
              </a:rPr>
              <a:t>Μεθυλίωση</a:t>
            </a:r>
            <a:r>
              <a:rPr lang="el-GR" sz="2200" dirty="0">
                <a:solidFill>
                  <a:srgbClr val="FFFF00"/>
                </a:solidFill>
              </a:rPr>
              <a:t>: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.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προσθήκη μιας </a:t>
            </a:r>
            <a:r>
              <a:rPr lang="el-GR" sz="2200" dirty="0" err="1">
                <a:solidFill>
                  <a:schemeClr val="tx1"/>
                </a:solidFill>
              </a:rPr>
              <a:t>μεθυλομάδας</a:t>
            </a:r>
            <a:r>
              <a:rPr lang="el-GR" sz="2200" dirty="0">
                <a:solidFill>
                  <a:schemeClr val="tx1"/>
                </a:solidFill>
              </a:rPr>
              <a:t> (</a:t>
            </a:r>
            <a:r>
              <a:rPr lang="en-US" sz="2200" dirty="0">
                <a:solidFill>
                  <a:schemeClr val="tx1"/>
                </a:solidFill>
              </a:rPr>
              <a:t>-CH3)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                            . </a:t>
            </a:r>
            <a:r>
              <a:rPr lang="el-GR" sz="2200" u="sng" dirty="0">
                <a:solidFill>
                  <a:schemeClr val="tx1"/>
                </a:solidFill>
              </a:rPr>
              <a:t>συνέπεια:</a:t>
            </a:r>
            <a:r>
              <a:rPr lang="el-GR" sz="2200" dirty="0">
                <a:solidFill>
                  <a:schemeClr val="tx1"/>
                </a:solidFill>
              </a:rPr>
              <a:t> αλλοίωση της γονιδιακής λειτουργίας και επομένως, της πρωτεϊνικής έκφρασης</a:t>
            </a:r>
          </a:p>
          <a:p>
            <a:pPr marL="0" indent="0">
              <a:buNone/>
            </a:pPr>
            <a:endParaRPr lang="el-GR" sz="2200" dirty="0"/>
          </a:p>
          <a:p>
            <a:r>
              <a:rPr lang="el-GR" sz="2200" dirty="0">
                <a:solidFill>
                  <a:srgbClr val="FFFF00"/>
                </a:solidFill>
              </a:rPr>
              <a:t>Σημαντικός τύπος </a:t>
            </a:r>
            <a:r>
              <a:rPr lang="el-GR" sz="2200" dirty="0" err="1">
                <a:solidFill>
                  <a:srgbClr val="FFFF00"/>
                </a:solidFill>
              </a:rPr>
              <a:t>μεθυλίωσης</a:t>
            </a:r>
            <a:r>
              <a:rPr lang="el-GR" sz="2200" dirty="0">
                <a:solidFill>
                  <a:srgbClr val="FFFF00"/>
                </a:solidFill>
              </a:rPr>
              <a:t>: </a:t>
            </a:r>
            <a:r>
              <a:rPr lang="el-GR" sz="2200" dirty="0">
                <a:solidFill>
                  <a:schemeClr val="tx1"/>
                </a:solidFill>
              </a:rPr>
              <a:t>προσθήκη της</a:t>
            </a:r>
            <a:r>
              <a:rPr lang="en-US" sz="2200" dirty="0">
                <a:solidFill>
                  <a:schemeClr val="tx1"/>
                </a:solidFill>
              </a:rPr>
              <a:t> (-CH3) </a:t>
            </a:r>
            <a:r>
              <a:rPr lang="el-GR" sz="2200" dirty="0">
                <a:solidFill>
                  <a:schemeClr val="tx1"/>
                </a:solidFill>
              </a:rPr>
              <a:t> στη θέση </a:t>
            </a:r>
            <a:r>
              <a:rPr lang="en-US" sz="2200" dirty="0">
                <a:solidFill>
                  <a:schemeClr val="tx1"/>
                </a:solidFill>
              </a:rPr>
              <a:t>C-5</a:t>
            </a:r>
            <a:r>
              <a:rPr lang="el-GR" sz="2200" dirty="0">
                <a:solidFill>
                  <a:schemeClr val="tx1"/>
                </a:solidFill>
              </a:rPr>
              <a:t> της </a:t>
            </a:r>
            <a:r>
              <a:rPr lang="el-GR" sz="2200" dirty="0" err="1">
                <a:solidFill>
                  <a:schemeClr val="tx1"/>
                </a:solidFill>
              </a:rPr>
              <a:t>κυτοσίνης</a:t>
            </a:r>
            <a:r>
              <a:rPr lang="el-GR" sz="2200" dirty="0">
                <a:solidFill>
                  <a:schemeClr val="tx1"/>
                </a:solidFill>
              </a:rPr>
              <a:t>, στα </a:t>
            </a:r>
            <a:r>
              <a:rPr lang="en-US" sz="2200" dirty="0">
                <a:solidFill>
                  <a:schemeClr val="tx1"/>
                </a:solidFill>
              </a:rPr>
              <a:t>CPG (</a:t>
            </a:r>
            <a:r>
              <a:rPr lang="en-US" sz="2200" dirty="0" err="1">
                <a:solidFill>
                  <a:schemeClr val="tx1"/>
                </a:solidFill>
              </a:rPr>
              <a:t>Cytocine</a:t>
            </a:r>
            <a:r>
              <a:rPr lang="en-US" sz="2200" dirty="0">
                <a:solidFill>
                  <a:schemeClr val="tx1"/>
                </a:solidFill>
              </a:rPr>
              <a:t>-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    Phosphate-Guanine)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  <a:r>
              <a:rPr lang="el-GR" sz="2200" dirty="0" err="1">
                <a:solidFill>
                  <a:schemeClr val="tx1"/>
                </a:solidFill>
              </a:rPr>
              <a:t>δινουκλεοτιδία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  <a:r>
              <a:rPr lang="el-GR" sz="2200" dirty="0">
                <a:solidFill>
                  <a:schemeClr val="tx1"/>
                </a:solidFill>
              </a:rPr>
              <a:t> μέσω της δράσης πολλαπλών </a:t>
            </a:r>
            <a:r>
              <a:rPr lang="en-US" sz="2200" dirty="0">
                <a:solidFill>
                  <a:schemeClr val="tx1"/>
                </a:solidFill>
              </a:rPr>
              <a:t>DNA </a:t>
            </a:r>
            <a:r>
              <a:rPr lang="el-GR" sz="2200" dirty="0" err="1">
                <a:solidFill>
                  <a:schemeClr val="tx1"/>
                </a:solidFill>
              </a:rPr>
              <a:t>μεθυλοτρανσφερασών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(</a:t>
            </a:r>
            <a:r>
              <a:rPr lang="en-US" sz="2200" dirty="0">
                <a:solidFill>
                  <a:schemeClr val="tx1"/>
                </a:solidFill>
              </a:rPr>
              <a:t>DNMT)</a:t>
            </a:r>
          </a:p>
          <a:p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dirty="0">
                <a:solidFill>
                  <a:srgbClr val="FFFF00"/>
                </a:solidFill>
              </a:rPr>
              <a:t>Δράση </a:t>
            </a:r>
            <a:r>
              <a:rPr lang="en-US" sz="2200" dirty="0">
                <a:solidFill>
                  <a:srgbClr val="FFFF00"/>
                </a:solidFill>
              </a:rPr>
              <a:t>DNMT</a:t>
            </a:r>
            <a:r>
              <a:rPr lang="el-GR" sz="2200" dirty="0">
                <a:solidFill>
                  <a:srgbClr val="FFFF00"/>
                </a:solidFill>
              </a:rPr>
              <a:t>: </a:t>
            </a:r>
            <a:r>
              <a:rPr lang="el-GR" sz="2200" dirty="0">
                <a:solidFill>
                  <a:schemeClr val="tx1"/>
                </a:solidFill>
              </a:rPr>
              <a:t>εξαιρετικά σημαντική στη φυσιολογική ανάπτυξη, με σημαντικό ρόλο στην: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αναστολή της  μεταγραφής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αποτύπωση γονιδίων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- απενεργοποίηση Χ χρωμοσώματος</a:t>
            </a:r>
          </a:p>
          <a:p>
            <a:pPr marL="0" indent="0">
              <a:buNone/>
            </a:pPr>
            <a:endParaRPr lang="el-GR" sz="2200" dirty="0">
              <a:solidFill>
                <a:schemeClr val="tx1"/>
              </a:solidFill>
            </a:endParaRPr>
          </a:p>
          <a:p>
            <a:r>
              <a:rPr lang="el-GR" sz="2200" dirty="0" err="1">
                <a:solidFill>
                  <a:srgbClr val="FFFF00"/>
                </a:solidFill>
              </a:rPr>
              <a:t>Μεθυλίωση</a:t>
            </a:r>
            <a:r>
              <a:rPr lang="el-GR" sz="2200" dirty="0">
                <a:solidFill>
                  <a:srgbClr val="FFFF00"/>
                </a:solidFill>
              </a:rPr>
              <a:t> στο ανθρώπινο είδος: </a:t>
            </a:r>
            <a:r>
              <a:rPr lang="el-GR" sz="2200" dirty="0">
                <a:solidFill>
                  <a:schemeClr val="tx1"/>
                </a:solidFill>
              </a:rPr>
              <a:t>συσχέτιση με σύνδρομο </a:t>
            </a:r>
            <a:r>
              <a:rPr lang="en-US" sz="2200" dirty="0">
                <a:solidFill>
                  <a:schemeClr val="tx1"/>
                </a:solidFill>
              </a:rPr>
              <a:t>Rett (</a:t>
            </a:r>
            <a:r>
              <a:rPr lang="el-GR" sz="2200" dirty="0">
                <a:solidFill>
                  <a:schemeClr val="tx1"/>
                </a:solidFill>
              </a:rPr>
              <a:t>περίπλοκη γενετική διαταραχή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φυλοσχετιζόμενη</a:t>
            </a:r>
            <a:r>
              <a:rPr lang="el-GR" sz="2200" dirty="0">
                <a:solidFill>
                  <a:schemeClr val="tx1"/>
                </a:solidFill>
              </a:rPr>
              <a:t>  με τα θήλεα άτομα) ή ψυχικές διαταραχές σχετιζόμενες με το Χ χρωμόσωμα</a:t>
            </a:r>
          </a:p>
        </p:txBody>
      </p:sp>
    </p:spTree>
    <p:extLst>
      <p:ext uri="{BB962C8B-B14F-4D97-AF65-F5344CB8AC3E}">
        <p14:creationId xmlns:p14="http://schemas.microsoft.com/office/powerpoint/2010/main" val="391195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644746-9F5E-44D8-9226-6217D658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73" y="51848"/>
            <a:ext cx="11601254" cy="84333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ΕΠΙΓΕΝΕΤΙΚΟΙ ΜΗΧΑΝΙΣΜΟΙ ΚΑΙ ΓΟΝΙΔΙΩΜΑΤΙΚΗ ΑΠΟΤΥΠΩΣΗ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CF8863-00D2-4D36-BB24-35CDD06C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980388"/>
            <a:ext cx="11736371" cy="5627801"/>
          </a:xfrm>
        </p:spPr>
        <p:txBody>
          <a:bodyPr>
            <a:normAutofit lnSpcReduction="10000"/>
          </a:bodyPr>
          <a:lstStyle/>
          <a:p>
            <a:r>
              <a:rPr lang="el-GR" sz="2400" b="1" dirty="0" err="1">
                <a:solidFill>
                  <a:srgbClr val="FFFF00"/>
                </a:solidFill>
              </a:rPr>
              <a:t>Γονιδιωματική</a:t>
            </a:r>
            <a:r>
              <a:rPr lang="el-GR" sz="2400" b="1" dirty="0">
                <a:solidFill>
                  <a:srgbClr val="FFFF00"/>
                </a:solidFill>
              </a:rPr>
              <a:t> αποτύπωση: </a:t>
            </a:r>
          </a:p>
          <a:p>
            <a:pPr marL="0" indent="0">
              <a:buNone/>
            </a:pPr>
            <a:r>
              <a:rPr lang="el-GR" sz="2400" b="1" dirty="0">
                <a:solidFill>
                  <a:srgbClr val="FFFF00"/>
                </a:solidFill>
              </a:rPr>
              <a:t>   </a:t>
            </a:r>
            <a:r>
              <a:rPr lang="el-GR" sz="2400" dirty="0">
                <a:solidFill>
                  <a:schemeClr val="tx1"/>
                </a:solidFill>
              </a:rPr>
              <a:t>-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επιγενετικός</a:t>
            </a:r>
            <a:r>
              <a:rPr lang="el-GR" sz="2400" dirty="0">
                <a:solidFill>
                  <a:schemeClr val="tx1"/>
                </a:solidFill>
              </a:rPr>
              <a:t> μηχανισμός (χημική διαδικασία) σχετιζόμενος με την </a:t>
            </a:r>
            <a:r>
              <a:rPr lang="el-GR" sz="2400" dirty="0" err="1">
                <a:solidFill>
                  <a:schemeClr val="tx1"/>
                </a:solidFill>
              </a:rPr>
              <a:t>μεθυλίωση</a:t>
            </a:r>
            <a:r>
              <a:rPr lang="el-GR" sz="2400" dirty="0">
                <a:solidFill>
                  <a:schemeClr val="tx1"/>
                </a:solidFill>
              </a:rPr>
              <a:t> του </a:t>
            </a:r>
            <a:r>
              <a:rPr lang="en-US" sz="2400" dirty="0">
                <a:solidFill>
                  <a:schemeClr val="tx1"/>
                </a:solidFill>
              </a:rPr>
              <a:t>DNA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επηρεάζει την έκφραση γονιδίων (τροποποίηση </a:t>
            </a:r>
            <a:r>
              <a:rPr lang="el-GR" sz="2400" dirty="0" err="1">
                <a:solidFill>
                  <a:schemeClr val="tx1"/>
                </a:solidFill>
              </a:rPr>
              <a:t>νουκλεοτιδίων</a:t>
            </a:r>
            <a:r>
              <a:rPr lang="el-GR" sz="2400" dirty="0">
                <a:solidFill>
                  <a:schemeClr val="tx1"/>
                </a:solidFill>
              </a:rPr>
              <a:t>) σε άμεση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γειτνίαση με την </a:t>
            </a:r>
            <a:r>
              <a:rPr lang="el-GR" sz="2400" dirty="0" err="1">
                <a:solidFill>
                  <a:schemeClr val="tx1"/>
                </a:solidFill>
              </a:rPr>
              <a:t>επιγενετική</a:t>
            </a:r>
            <a:r>
              <a:rPr lang="el-GR" sz="2400" dirty="0">
                <a:solidFill>
                  <a:schemeClr val="tx1"/>
                </a:solidFill>
              </a:rPr>
              <a:t> αλλοίωση καταλήγοντας σε μία μονογονεϊκή γονιδιακή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έκφραση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Koerner and Barlow, 2010)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400" dirty="0"/>
          </a:p>
          <a:p>
            <a:r>
              <a:rPr lang="el-GR" sz="2400" b="1" dirty="0">
                <a:solidFill>
                  <a:srgbClr val="FFFF00"/>
                </a:solidFill>
              </a:rPr>
              <a:t>Συσχέτιση </a:t>
            </a:r>
            <a:r>
              <a:rPr lang="en-US" sz="2400" b="1" dirty="0">
                <a:solidFill>
                  <a:srgbClr val="FFFF00"/>
                </a:solidFill>
              </a:rPr>
              <a:t>IVF/ICSI </a:t>
            </a:r>
            <a:r>
              <a:rPr lang="el-GR" sz="2400" b="1" dirty="0">
                <a:solidFill>
                  <a:srgbClr val="FFFF00"/>
                </a:solidFill>
              </a:rPr>
              <a:t>και </a:t>
            </a:r>
            <a:r>
              <a:rPr lang="el-GR" sz="2400" b="1" dirty="0" err="1">
                <a:solidFill>
                  <a:srgbClr val="FFFF00"/>
                </a:solidFill>
              </a:rPr>
              <a:t>επιγενετικών</a:t>
            </a:r>
            <a:r>
              <a:rPr lang="el-GR" sz="2400" b="1" dirty="0">
                <a:solidFill>
                  <a:srgbClr val="FFFF00"/>
                </a:solidFill>
              </a:rPr>
              <a:t> αλλοιώσεων: </a:t>
            </a:r>
            <a:r>
              <a:rPr lang="el-GR" sz="2400" dirty="0" err="1">
                <a:solidFill>
                  <a:schemeClr val="tx1"/>
                </a:solidFill>
              </a:rPr>
              <a:t>φαινοτυπικές</a:t>
            </a:r>
            <a:r>
              <a:rPr lang="el-GR" sz="2400" dirty="0">
                <a:solidFill>
                  <a:schemeClr val="tx1"/>
                </a:solidFill>
              </a:rPr>
              <a:t> αλλαγές ή αλλαγές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στη γονιδιακή έκφραση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Berger et al, 2009)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IVF/ICSI: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πιθανή επίδραση στην δυναμική της </a:t>
            </a:r>
            <a:r>
              <a:rPr lang="el-GR" sz="2400" dirty="0" err="1">
                <a:solidFill>
                  <a:schemeClr val="tx1"/>
                </a:solidFill>
              </a:rPr>
              <a:t>γονιδιωματικής</a:t>
            </a:r>
            <a:r>
              <a:rPr lang="el-GR" sz="2400" dirty="0">
                <a:solidFill>
                  <a:schemeClr val="tx1"/>
                </a:solidFill>
              </a:rPr>
              <a:t> αποτύπωσης,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είτε άμεσα (μέσω </a:t>
            </a:r>
            <a:r>
              <a:rPr lang="el-GR" sz="2400" dirty="0" err="1">
                <a:solidFill>
                  <a:schemeClr val="tx1"/>
                </a:solidFill>
              </a:rPr>
              <a:t>επιγενετικών</a:t>
            </a:r>
            <a:r>
              <a:rPr lang="el-GR" sz="2400" dirty="0">
                <a:solidFill>
                  <a:schemeClr val="tx1"/>
                </a:solidFill>
              </a:rPr>
              <a:t> αλλοιώσεων στο μόριο του </a:t>
            </a:r>
            <a:r>
              <a:rPr lang="fr-FR" sz="2400" dirty="0">
                <a:solidFill>
                  <a:schemeClr val="tx1"/>
                </a:solidFill>
              </a:rPr>
              <a:t>DNA</a:t>
            </a:r>
            <a:r>
              <a:rPr lang="el-GR" sz="24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- είτε έμμεσα (μέσω λαθών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στην αποτύπωση στους γαμέτες των γονιών σχετιζόμενα με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r>
              <a:rPr lang="el-GR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130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435220-22C9-4AF4-8CAC-CB9F34EC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0"/>
            <a:ext cx="10515600" cy="66468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ΔΙΑΤΑΡΑΧΕΣ ΓΟΝΙΔΙΩΜΑΤΙΚΗΣ ΑΠΟΤΥΠΩΣΗΣ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A8D1E6-075D-463D-90AA-5BF88CAC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28" y="1018102"/>
            <a:ext cx="11789544" cy="5723348"/>
          </a:xfrm>
        </p:spPr>
        <p:txBody>
          <a:bodyPr>
            <a:normAutofit lnSpcReduction="10000"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Κατά την </a:t>
            </a:r>
            <a:r>
              <a:rPr lang="el-GR" sz="2400" dirty="0" err="1">
                <a:solidFill>
                  <a:srgbClr val="FFFF00"/>
                </a:solidFill>
              </a:rPr>
              <a:t>γαμετογένεση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εγκατάσταση της διαδικασίας της </a:t>
            </a:r>
            <a:r>
              <a:rPr lang="el-GR" sz="2400" dirty="0" err="1">
                <a:solidFill>
                  <a:schemeClr val="tx1"/>
                </a:solidFill>
              </a:rPr>
              <a:t>γονιδιωματικής</a:t>
            </a:r>
            <a:r>
              <a:rPr lang="el-GR" sz="2400" dirty="0">
                <a:solidFill>
                  <a:schemeClr val="tx1"/>
                </a:solidFill>
              </a:rPr>
              <a:t> αποτύπωσης</a:t>
            </a:r>
          </a:p>
          <a:p>
            <a:r>
              <a:rPr lang="el-GR" sz="2400" dirty="0">
                <a:solidFill>
                  <a:srgbClr val="FFFF00"/>
                </a:solidFill>
              </a:rPr>
              <a:t>Πυρήνας </a:t>
            </a:r>
            <a:r>
              <a:rPr lang="el-GR" sz="2400" dirty="0" err="1">
                <a:solidFill>
                  <a:srgbClr val="FFFF00"/>
                </a:solidFill>
              </a:rPr>
              <a:t>ζυγωτού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έχει μία αποτύπωση μνήμης που διατηρείται στο έμβρυο κατά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την </a:t>
            </a:r>
            <a:r>
              <a:rPr lang="el-GR" sz="2400" dirty="0" err="1">
                <a:solidFill>
                  <a:schemeClr val="tx1"/>
                </a:solidFill>
              </a:rPr>
              <a:t>περιγεννητική</a:t>
            </a:r>
            <a:r>
              <a:rPr lang="el-GR" sz="2400" dirty="0">
                <a:solidFill>
                  <a:schemeClr val="tx1"/>
                </a:solidFill>
              </a:rPr>
              <a:t> ζωή και μετά την γέννηση</a:t>
            </a:r>
          </a:p>
          <a:p>
            <a:r>
              <a:rPr lang="el-GR" sz="2400" dirty="0">
                <a:solidFill>
                  <a:srgbClr val="FFFF00"/>
                </a:solidFill>
              </a:rPr>
              <a:t>Αρχέγονα γεννητικά κύτταρα: </a:t>
            </a:r>
            <a:r>
              <a:rPr lang="el-GR" sz="2400" dirty="0">
                <a:solidFill>
                  <a:schemeClr val="tx1"/>
                </a:solidFill>
              </a:rPr>
              <a:t>εμπεριέχουν νέες </a:t>
            </a:r>
            <a:r>
              <a:rPr lang="el-GR" sz="2400" dirty="0" err="1">
                <a:solidFill>
                  <a:schemeClr val="tx1"/>
                </a:solidFill>
              </a:rPr>
              <a:t>επιγενετικές</a:t>
            </a:r>
            <a:r>
              <a:rPr lang="el-GR" sz="2400" dirty="0">
                <a:solidFill>
                  <a:schemeClr val="tx1"/>
                </a:solidFill>
              </a:rPr>
              <a:t> πληροφορίες ανάλογα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με την εξέλιξή τους σε ωάρια ή σπερματοζωάρια</a:t>
            </a:r>
          </a:p>
          <a:p>
            <a:r>
              <a:rPr lang="el-GR" sz="2400" dirty="0">
                <a:solidFill>
                  <a:srgbClr val="FFFF00"/>
                </a:solidFill>
              </a:rPr>
              <a:t>40 γονίδια </a:t>
            </a:r>
            <a:r>
              <a:rPr lang="el-GR" sz="2400" dirty="0">
                <a:solidFill>
                  <a:schemeClr val="tx1"/>
                </a:solidFill>
              </a:rPr>
              <a:t>περίπου αποτυπώνονται στον άνθρωπο και οι διαταραχές αποτύπωσης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οδηγούν σε 10 σύνδρομα</a:t>
            </a:r>
          </a:p>
          <a:p>
            <a:r>
              <a:rPr lang="el-GR" sz="2400" dirty="0">
                <a:solidFill>
                  <a:srgbClr val="FFFF00"/>
                </a:solidFill>
              </a:rPr>
              <a:t>Υποβοηθούμενη Αναπαραγωγή: </a:t>
            </a:r>
            <a:r>
              <a:rPr lang="el-GR" sz="2400" dirty="0">
                <a:solidFill>
                  <a:schemeClr val="tx1"/>
                </a:solidFill>
              </a:rPr>
              <a:t>υπάρχει προβληματισμός 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- συσχέτιση με αυξημένο ποσοστό διαταραχών αποτύπωσης (σύνδρομο </a:t>
            </a:r>
            <a:r>
              <a:rPr lang="en-US" sz="2400" dirty="0">
                <a:solidFill>
                  <a:schemeClr val="tx1"/>
                </a:solidFill>
              </a:rPr>
              <a:t>Angelman,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σύνδρομο </a:t>
            </a:r>
            <a:r>
              <a:rPr lang="en-US" sz="2400" dirty="0">
                <a:solidFill>
                  <a:schemeClr val="tx1"/>
                </a:solidFill>
              </a:rPr>
              <a:t>Beckwith-</a:t>
            </a:r>
            <a:r>
              <a:rPr lang="en-US" sz="2400" dirty="0" err="1">
                <a:solidFill>
                  <a:schemeClr val="tx1"/>
                </a:solidFill>
              </a:rPr>
              <a:t>Wildemann</a:t>
            </a:r>
            <a:r>
              <a:rPr lang="el-GR" sz="2400" dirty="0">
                <a:solidFill>
                  <a:schemeClr val="tx1"/>
                </a:solidFill>
              </a:rPr>
              <a:t>, Σύνδρομο </a:t>
            </a:r>
            <a:r>
              <a:rPr lang="en-US" sz="2400" dirty="0">
                <a:solidFill>
                  <a:schemeClr val="tx1"/>
                </a:solidFill>
              </a:rPr>
              <a:t>Prader – Willi</a:t>
            </a:r>
            <a:r>
              <a:rPr lang="el-GR" sz="2400" dirty="0">
                <a:solidFill>
                  <a:schemeClr val="tx1"/>
                </a:solidFill>
              </a:rPr>
              <a:t>, Σύνδρομο </a:t>
            </a:r>
            <a:r>
              <a:rPr lang="en-US" sz="2400" dirty="0">
                <a:solidFill>
                  <a:schemeClr val="tx1"/>
                </a:solidFill>
              </a:rPr>
              <a:t>Silver – Russel 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l-GR" sz="2400" dirty="0">
                <a:solidFill>
                  <a:schemeClr val="tx1"/>
                </a:solidFill>
              </a:rPr>
              <a:t>σε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  νεογέννητα σε σχέση με γενικό πληθυσμό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Manipalvirath</a:t>
            </a:r>
            <a:r>
              <a:rPr lang="en-US" sz="2400" dirty="0">
                <a:solidFill>
                  <a:srgbClr val="FFFF00"/>
                </a:solidFill>
              </a:rPr>
              <a:t> et al, 2009; Sahoo et al, 2008;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   Boonen et al, 2008) </a:t>
            </a:r>
            <a:endParaRPr lang="el-GR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- υπάρχουν και μελέτες με αντίθετα αποτελέσματα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Lidergaard</a:t>
            </a:r>
            <a:r>
              <a:rPr lang="en-US" sz="2400" dirty="0">
                <a:solidFill>
                  <a:srgbClr val="FFFF00"/>
                </a:solidFill>
              </a:rPr>
              <a:t> et al, 2005)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E0202C-304B-4096-B3A7-B31A2589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84"/>
            <a:ext cx="10515600" cy="7090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ΓΟΝΙΔΙΩΜΑΤΙΚΗ ΑΠΟΤΥΠΩΣΗ ΚΑΙ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D7416A-B053-43D3-8C75-A563309C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041986"/>
            <a:ext cx="11737759" cy="5672830"/>
          </a:xfrm>
        </p:spPr>
        <p:txBody>
          <a:bodyPr>
            <a:normAutofit/>
          </a:bodyPr>
          <a:lstStyle/>
          <a:p>
            <a:r>
              <a:rPr lang="el-GR" sz="2200" b="1" u="sng" dirty="0">
                <a:solidFill>
                  <a:srgbClr val="FFFF00"/>
                </a:solidFill>
              </a:rPr>
              <a:t>Δεν υπάρχουν διαφορές στη </a:t>
            </a:r>
            <a:r>
              <a:rPr lang="el-GR" sz="2200" b="1" u="sng" dirty="0" err="1">
                <a:solidFill>
                  <a:srgbClr val="FFFF00"/>
                </a:solidFill>
              </a:rPr>
              <a:t>μεθυλίωση</a:t>
            </a:r>
            <a:r>
              <a:rPr lang="el-GR" sz="2200" b="1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σε παιδιά από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σε σχέση με παιδιά από </a:t>
            </a:r>
            <a:r>
              <a:rPr lang="en-US" sz="2200" dirty="0">
                <a:solidFill>
                  <a:schemeClr val="tx1"/>
                </a:solidFill>
              </a:rPr>
              <a:t>IVF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FF00"/>
                </a:solidFill>
              </a:rPr>
              <a:t>(Sandos et al, 2010)</a:t>
            </a:r>
            <a:endParaRPr lang="el-GR" sz="2200" dirty="0">
              <a:solidFill>
                <a:srgbClr val="FFFF00"/>
              </a:solidFill>
            </a:endParaRPr>
          </a:p>
          <a:p>
            <a:r>
              <a:rPr lang="en-US" sz="2200" b="1" u="sng" dirty="0">
                <a:solidFill>
                  <a:srgbClr val="FFFF00"/>
                </a:solidFill>
              </a:rPr>
              <a:t>ICSI: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endParaRPr lang="el-GR" sz="2200" b="1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l-GR" sz="2200" dirty="0">
                <a:solidFill>
                  <a:srgbClr val="FFFF00"/>
                </a:solidFill>
              </a:rPr>
              <a:t>Πιθανή καταστρατήγηση των μηχανισμών φυσικής επιλογής κατά τον σχηματισμό των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γαμετών</a:t>
            </a:r>
            <a:r>
              <a:rPr lang="el-GR" sz="2200" dirty="0">
                <a:solidFill>
                  <a:schemeClr val="tx1"/>
                </a:solidFill>
              </a:rPr>
              <a:t>  (η υποβολή τους σε περιβαλλοντικό </a:t>
            </a:r>
            <a:r>
              <a:rPr lang="en-US" sz="2200" dirty="0">
                <a:solidFill>
                  <a:schemeClr val="tx1"/>
                </a:solidFill>
              </a:rPr>
              <a:t>stress</a:t>
            </a:r>
            <a:r>
              <a:rPr lang="el-GR" sz="2200" dirty="0">
                <a:solidFill>
                  <a:schemeClr val="tx1"/>
                </a:solidFill>
              </a:rPr>
              <a:t> πιθανόν να προκαλεί </a:t>
            </a:r>
            <a:r>
              <a:rPr lang="el-GR" sz="2200" dirty="0" err="1">
                <a:solidFill>
                  <a:schemeClr val="tx1"/>
                </a:solidFill>
              </a:rPr>
              <a:t>επιγενετικές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αλλοιώσεις)</a:t>
            </a:r>
          </a:p>
          <a:p>
            <a:pPr>
              <a:buFontTx/>
              <a:buChar char="-"/>
            </a:pPr>
            <a:r>
              <a:rPr lang="el-GR" sz="2200" dirty="0">
                <a:solidFill>
                  <a:srgbClr val="FFFF00"/>
                </a:solidFill>
              </a:rPr>
              <a:t>Πιθανή διευκόλυνση στη μεταφορά «ανωμαλιών </a:t>
            </a:r>
            <a:r>
              <a:rPr lang="el-GR" sz="2200" dirty="0" err="1">
                <a:solidFill>
                  <a:srgbClr val="FFFF00"/>
                </a:solidFill>
              </a:rPr>
              <a:t>γονιδιωματικής</a:t>
            </a:r>
            <a:r>
              <a:rPr lang="el-GR" sz="2200" dirty="0">
                <a:solidFill>
                  <a:srgbClr val="FFFF00"/>
                </a:solidFill>
              </a:rPr>
              <a:t> αποτύπωσης» πατρικής</a:t>
            </a:r>
          </a:p>
          <a:p>
            <a:pPr marL="0" indent="0">
              <a:buNone/>
            </a:pPr>
            <a:r>
              <a:rPr lang="el-GR" sz="2200" dirty="0">
                <a:solidFill>
                  <a:srgbClr val="FFFF00"/>
                </a:solidFill>
              </a:rPr>
              <a:t>    προέλευσης </a:t>
            </a:r>
            <a:r>
              <a:rPr lang="el-GR" sz="2200" dirty="0">
                <a:solidFill>
                  <a:schemeClr val="tx1"/>
                </a:solidFill>
              </a:rPr>
              <a:t>(τα σπερματοζωάρια είναι ανθεκτικά στην πιθανή «αναστάτωση» της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αποτύπωσης λόγω 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, αφού αυτή συμβαίνει κατά τα πρώτα στάδια της σπερματογένεσης)</a:t>
            </a:r>
          </a:p>
          <a:p>
            <a:r>
              <a:rPr lang="el-GR" sz="2200" dirty="0">
                <a:solidFill>
                  <a:srgbClr val="FFFF00"/>
                </a:solidFill>
              </a:rPr>
              <a:t>Σε ασθενείς με </a:t>
            </a:r>
            <a:r>
              <a:rPr lang="el-GR" sz="2200" dirty="0" err="1">
                <a:solidFill>
                  <a:srgbClr val="FFFF00"/>
                </a:solidFill>
              </a:rPr>
              <a:t>αζωοσπερμία</a:t>
            </a:r>
            <a:r>
              <a:rPr lang="el-GR" sz="2200" dirty="0">
                <a:solidFill>
                  <a:srgbClr val="FFFF00"/>
                </a:solidFill>
              </a:rPr>
              <a:t>, ολιγοσπερμία: </a:t>
            </a:r>
            <a:r>
              <a:rPr lang="el-GR" sz="2200" dirty="0">
                <a:solidFill>
                  <a:schemeClr val="tx1"/>
                </a:solidFill>
              </a:rPr>
              <a:t>παρατήρηση σημαντικών αλλοιώσεων στη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του </a:t>
            </a:r>
            <a:r>
              <a:rPr lang="en-US" sz="2200" dirty="0">
                <a:solidFill>
                  <a:schemeClr val="tx1"/>
                </a:solidFill>
              </a:rPr>
              <a:t>DNA</a:t>
            </a:r>
            <a:endParaRPr lang="el-GR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rgbClr val="FFFF00"/>
                </a:solidFill>
              </a:rPr>
              <a:t>In vitro </a:t>
            </a:r>
            <a:r>
              <a:rPr lang="el-GR" sz="2200" dirty="0">
                <a:solidFill>
                  <a:srgbClr val="FFFF00"/>
                </a:solidFill>
              </a:rPr>
              <a:t>καλλιέργεια: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έκθεση των εμβρύων σε τεχνητά μέσα καλλιέργειας και σε αυξομειώσεις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της συγκέντρωσης οξυγόνου πριν την </a:t>
            </a:r>
            <a:r>
              <a:rPr lang="el-GR" sz="2200" dirty="0" err="1">
                <a:solidFill>
                  <a:schemeClr val="tx1"/>
                </a:solidFill>
              </a:rPr>
              <a:t>εμβρυομεταφορά</a:t>
            </a:r>
            <a:endParaRPr lang="el-G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49049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thumbnail gr5">
            <a:extLst>
              <a:ext uri="{FF2B5EF4-FFF2-40B4-BE49-F238E27FC236}">
                <a16:creationId xmlns:a16="http://schemas.microsoft.com/office/drawing/2014/main" id="{46E7F899-B7ED-4C4A-93AA-369E3D96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450"/>
            <a:ext cx="12192000" cy="536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7E048-FDAC-4524-9E9E-1E5D45277EA8}"/>
              </a:ext>
            </a:extLst>
          </p:cNvPr>
          <p:cNvSpPr txBox="1"/>
          <p:nvPr/>
        </p:nvSpPr>
        <p:spPr>
          <a:xfrm>
            <a:off x="568171" y="176546"/>
            <a:ext cx="11123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ΜΕΘΥΛΙΩΣΗ - ΑΠΟΤΥΠΩΣΗ ΣΤΑ ΠΡΩΤΑ ΣΤΑΔΙΑ ΤΗΣ ΖΩΗΣ (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Gosden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2003)</a:t>
            </a:r>
            <a:endParaRPr lang="en-US" sz="3200" b="1" i="0" dirty="0">
              <a:solidFill>
                <a:srgbClr val="FFFF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7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27AA52-D34C-4EC5-925F-CE4A8E3E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0"/>
            <a:ext cx="10515600" cy="89340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ΕΙΣΑΓΩΓΗ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D4206B-2C69-4100-AF44-5B8CB6C8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78" y="1012724"/>
            <a:ext cx="11199043" cy="5604669"/>
          </a:xfrm>
        </p:spPr>
        <p:txBody>
          <a:bodyPr>
            <a:normAutofit fontScale="85000" lnSpcReduction="10000"/>
          </a:bodyPr>
          <a:lstStyle/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Ιούλιος 1978: το «θαύμα» ξεκινούσε, γέννηση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Louise “Joy” Brown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Περισσότερα από 8 εκατομμύρια παιδιά έχουν γεννηθεί χάρη στις μεθόδους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Υποβοηθούμενης Αναπαραγωγής (Υ.Α.)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1992: μέθοδος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μικρογονιμοποίησης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ωαρίων (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ICSI: Intra-Cytoplasmic Sperm Injection)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μέθοδοι Υ.Α.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(IVF/ICSI)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θεωρήθηκαν σε μεγάλο βαθμό απόλυτα ασφαλείς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Πρόσφατες και παλαιότερες μελέτες αναφέρονται στη συσχέτιση των μεθόδων με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αυξημένα περιστατικά επιπλοκών. Είναι όμως αυτό αληθές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Λόγος </a:t>
            </a:r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υπογονιμότητας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γονιών: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πιθανή αιτία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επιγενετικών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αλλοιώσεων στον τοκετό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88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CE689F-F4D3-412C-B41D-D6AA3E02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5981"/>
            <a:ext cx="10515600" cy="771217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ΔΕΔΟΜΕΝΑ ΣΕ ΠΑΙΔΙΑ ΜΕΤΑ ΑΠΟ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 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fr-F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TESE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F3EC59-DCB4-4FA4-A61C-C3B80FBD0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34" y="1370825"/>
            <a:ext cx="11239131" cy="5388747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FF00"/>
                </a:solidFill>
              </a:rPr>
              <a:t>Μαθησιακή ικανότητα σε παιδιά </a:t>
            </a:r>
            <a:r>
              <a:rPr lang="en-US" sz="2000" b="1" dirty="0">
                <a:solidFill>
                  <a:srgbClr val="FFFF00"/>
                </a:solidFill>
              </a:rPr>
              <a:t>ICSI</a:t>
            </a:r>
            <a:r>
              <a:rPr lang="el-GR" sz="2000" b="1" dirty="0">
                <a:solidFill>
                  <a:srgbClr val="FFFF00"/>
                </a:solidFill>
              </a:rPr>
              <a:t> σε σχέση με φυσικό πληθυσμό:</a:t>
            </a:r>
            <a:r>
              <a:rPr lang="el-GR" sz="2000" dirty="0">
                <a:solidFill>
                  <a:schemeClr val="tx1"/>
                </a:solidFill>
              </a:rPr>
              <a:t> διιστάμενες απόψεις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- δεν υπάρχουν διαφορές </a:t>
            </a:r>
            <a:r>
              <a:rPr lang="fr-FR" sz="2000" dirty="0">
                <a:solidFill>
                  <a:srgbClr val="FFFF00"/>
                </a:solidFill>
              </a:rPr>
              <a:t>(Bonduelle et al,2003; </a:t>
            </a:r>
            <a:r>
              <a:rPr lang="fr-FR" sz="2000" dirty="0" err="1">
                <a:solidFill>
                  <a:srgbClr val="FFFF00"/>
                </a:solidFill>
              </a:rPr>
              <a:t>Leunens</a:t>
            </a:r>
            <a:r>
              <a:rPr lang="fr-FR" sz="2000" dirty="0">
                <a:solidFill>
                  <a:srgbClr val="FFFF00"/>
                </a:solidFill>
              </a:rPr>
              <a:t> et al,2006) 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- υπάρχουν διαφορές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Bowen et al,1998; </a:t>
            </a:r>
            <a:r>
              <a:rPr lang="en-US" sz="2000" dirty="0" err="1">
                <a:solidFill>
                  <a:srgbClr val="FFFF00"/>
                </a:solidFill>
              </a:rPr>
              <a:t>Kivester</a:t>
            </a:r>
            <a:r>
              <a:rPr lang="en-US" sz="2000" dirty="0">
                <a:solidFill>
                  <a:srgbClr val="FFFF00"/>
                </a:solidFill>
              </a:rPr>
              <a:t> et al,2008</a:t>
            </a:r>
            <a:r>
              <a:rPr lang="el-GR" sz="2000" dirty="0">
                <a:solidFill>
                  <a:srgbClr val="FFFF00"/>
                </a:solidFill>
              </a:rPr>
              <a:t>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Συγκρίσιμες παράμετροι μεταξύ παιδιών μετά από </a:t>
            </a:r>
            <a:r>
              <a:rPr lang="en-US" sz="2000" b="1" dirty="0">
                <a:solidFill>
                  <a:srgbClr val="FFFF00"/>
                </a:solidFill>
              </a:rPr>
              <a:t>ICSI</a:t>
            </a:r>
            <a:r>
              <a:rPr lang="el-GR" sz="2000" b="1" dirty="0">
                <a:solidFill>
                  <a:srgbClr val="FFFF00"/>
                </a:solidFill>
              </a:rPr>
              <a:t> και στον γενικό πληθυσμό: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ασθένειες/χειρουργικές επεμβάσεις, μαθησιακή ικανότητα και ανάπτυξη, βάρος, ύψος,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περιφέρεια κεφαλής, δείκτης μάζας σώματος, εφηβεία, συγκέντρωση </a:t>
            </a:r>
            <a:r>
              <a:rPr lang="en-US" sz="2000" dirty="0">
                <a:solidFill>
                  <a:schemeClr val="tx1"/>
                </a:solidFill>
              </a:rPr>
              <a:t>Inhibin B, </a:t>
            </a:r>
            <a:r>
              <a:rPr lang="el-GR" sz="2000" dirty="0">
                <a:solidFill>
                  <a:schemeClr val="tx1"/>
                </a:solidFill>
              </a:rPr>
              <a:t>λειτουργία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κυττάρων </a:t>
            </a:r>
            <a:r>
              <a:rPr lang="en-US" sz="2000" dirty="0">
                <a:solidFill>
                  <a:schemeClr val="tx1"/>
                </a:solidFill>
              </a:rPr>
              <a:t>Sertoli, </a:t>
            </a:r>
            <a:r>
              <a:rPr lang="el-GR" sz="2000" dirty="0">
                <a:solidFill>
                  <a:schemeClr val="tx1"/>
                </a:solidFill>
              </a:rPr>
              <a:t>τεστοστερόνη σάλιου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n-US" sz="2000" dirty="0">
                <a:solidFill>
                  <a:srgbClr val="FFFF00"/>
                </a:solidFill>
              </a:rPr>
              <a:t>Belva et al, </a:t>
            </a:r>
            <a:r>
              <a:rPr lang="en-US" sz="2000" dirty="0" err="1">
                <a:solidFill>
                  <a:srgbClr val="FFFF00"/>
                </a:solidFill>
              </a:rPr>
              <a:t>Wennerholm</a:t>
            </a:r>
            <a:r>
              <a:rPr lang="en-US" sz="2000" dirty="0">
                <a:solidFill>
                  <a:srgbClr val="FFFF00"/>
                </a:solidFill>
              </a:rPr>
              <a:t> et al, 2009)</a:t>
            </a:r>
            <a:endParaRPr lang="el-GR" sz="2000" dirty="0">
              <a:solidFill>
                <a:srgbClr val="FFFF00"/>
              </a:solidFill>
            </a:endParaRPr>
          </a:p>
          <a:p>
            <a:r>
              <a:rPr lang="el-GR" sz="2000" b="1" dirty="0">
                <a:solidFill>
                  <a:srgbClr val="FFFF00"/>
                </a:solidFill>
              </a:rPr>
              <a:t>Σπερματοζωάρια μετά από TESE (μη αποφρακτική </a:t>
            </a:r>
            <a:r>
              <a:rPr lang="el-GR" sz="2000" b="1" dirty="0" err="1">
                <a:solidFill>
                  <a:srgbClr val="FFFF00"/>
                </a:solidFill>
              </a:rPr>
              <a:t>αζωοσπερμία</a:t>
            </a:r>
            <a:r>
              <a:rPr lang="el-GR" sz="2000" b="1" dirty="0">
                <a:solidFill>
                  <a:srgbClr val="FFFF00"/>
                </a:solidFill>
              </a:rPr>
              <a:t>): </a:t>
            </a:r>
            <a:r>
              <a:rPr lang="el-GR" sz="2000" dirty="0">
                <a:solidFill>
                  <a:schemeClr val="tx1"/>
                </a:solidFill>
              </a:rPr>
              <a:t>λιγότερο «φυσιολογικά»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FF00"/>
                </a:solidFill>
              </a:rPr>
              <a:t>    (</a:t>
            </a:r>
            <a:r>
              <a:rPr lang="el-GR" sz="2000" dirty="0" err="1">
                <a:solidFill>
                  <a:srgbClr val="FFFF00"/>
                </a:solidFill>
              </a:rPr>
              <a:t>Devroy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al,1995)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Αυξημένο % de </a:t>
            </a:r>
            <a:r>
              <a:rPr lang="el-GR" sz="2000" b="1" dirty="0" err="1">
                <a:solidFill>
                  <a:srgbClr val="FFFF00"/>
                </a:solidFill>
              </a:rPr>
              <a:t>novo</a:t>
            </a:r>
            <a:r>
              <a:rPr lang="el-GR" sz="2000" b="1" dirty="0">
                <a:solidFill>
                  <a:srgbClr val="FFFF00"/>
                </a:solidFill>
              </a:rPr>
              <a:t> μη κληρονομήσιμων </a:t>
            </a:r>
            <a:r>
              <a:rPr lang="el-GR" sz="2000" b="1" dirty="0" err="1">
                <a:solidFill>
                  <a:srgbClr val="FFFF00"/>
                </a:solidFill>
              </a:rPr>
              <a:t>χρωμοσωμικών</a:t>
            </a:r>
            <a:r>
              <a:rPr lang="el-GR" sz="2000" b="1" dirty="0">
                <a:solidFill>
                  <a:srgbClr val="FFFF00"/>
                </a:solidFill>
              </a:rPr>
              <a:t> ανωμαλιών </a:t>
            </a:r>
            <a:r>
              <a:rPr lang="el-GR" sz="2000" dirty="0">
                <a:solidFill>
                  <a:schemeClr val="tx1"/>
                </a:solidFill>
              </a:rPr>
              <a:t>σε ICSI παιδιά (1,6%) σε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σχέση με τον φυσικό πληθυσμό (0,3-0,4%), σε προγεννητικές εξετάσεις: πιθανή αιτία, χαμηλός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αριθμός σπερματοζωαρίων ή ανωμαλίες στην κινητικότητα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l-GR" sz="2000" dirty="0" err="1">
                <a:solidFill>
                  <a:srgbClr val="FFFF00"/>
                </a:solidFill>
              </a:rPr>
              <a:t>Bonduelle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al,2011)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Μη αυξημένο % de </a:t>
            </a:r>
            <a:r>
              <a:rPr lang="el-GR" sz="2000" b="1" dirty="0" err="1">
                <a:solidFill>
                  <a:srgbClr val="FFFF00"/>
                </a:solidFill>
              </a:rPr>
              <a:t>novo</a:t>
            </a:r>
            <a:r>
              <a:rPr lang="el-GR" sz="2000" b="1" dirty="0">
                <a:solidFill>
                  <a:srgbClr val="FFFF00"/>
                </a:solidFill>
              </a:rPr>
              <a:t> </a:t>
            </a:r>
            <a:r>
              <a:rPr lang="el-GR" sz="2000" b="1" dirty="0" err="1">
                <a:solidFill>
                  <a:srgbClr val="FFFF00"/>
                </a:solidFill>
              </a:rPr>
              <a:t>χρωμοσωμικών</a:t>
            </a:r>
            <a:r>
              <a:rPr lang="el-GR" sz="2000" b="1" dirty="0">
                <a:solidFill>
                  <a:srgbClr val="FFFF00"/>
                </a:solidFill>
              </a:rPr>
              <a:t> ανωμαλιών </a:t>
            </a:r>
            <a:r>
              <a:rPr lang="el-GR" sz="2000" dirty="0">
                <a:solidFill>
                  <a:schemeClr val="tx1"/>
                </a:solidFill>
              </a:rPr>
              <a:t>μετά από TESE </a:t>
            </a:r>
            <a:r>
              <a:rPr lang="el-GR" sz="2000" dirty="0">
                <a:solidFill>
                  <a:srgbClr val="FFFF00"/>
                </a:solidFill>
              </a:rPr>
              <a:t>(</a:t>
            </a:r>
            <a:r>
              <a:rPr lang="el-GR" sz="2000" dirty="0" err="1">
                <a:solidFill>
                  <a:srgbClr val="FFFF00"/>
                </a:solidFill>
              </a:rPr>
              <a:t>Belva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et</a:t>
            </a:r>
            <a:r>
              <a:rPr lang="el-GR" sz="2000" dirty="0">
                <a:solidFill>
                  <a:srgbClr val="FFFF00"/>
                </a:solidFill>
              </a:rPr>
              <a:t> al,2011)</a:t>
            </a:r>
          </a:p>
          <a:p>
            <a:endParaRPr lang="el-GR" sz="2000" dirty="0">
              <a:solidFill>
                <a:srgbClr val="FFFF00"/>
              </a:solidFill>
            </a:endParaRPr>
          </a:p>
          <a:p>
            <a:endParaRPr lang="el-GR" sz="2000" dirty="0">
              <a:solidFill>
                <a:srgbClr val="FFFF00"/>
              </a:solidFill>
            </a:endParaRPr>
          </a:p>
          <a:p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0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CCAE9E-BB81-487E-8FD0-292C6057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95"/>
            <a:ext cx="10515600" cy="85999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ΒΙΒΛΙΟΓΡΑΦΙΚΕΣ ΑΝΑΦΟΡΕΣ: ΑΝΤΙΦΑΣΕΙΣ…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C85C1A-011C-434C-845D-9DCAF86A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958789"/>
            <a:ext cx="11585359" cy="570834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Marques et al, 2004: </a:t>
            </a:r>
            <a:r>
              <a:rPr lang="en-US" sz="2200" dirty="0">
                <a:solidFill>
                  <a:schemeClr val="tx1"/>
                </a:solidFill>
              </a:rPr>
              <a:t>30%</a:t>
            </a:r>
            <a:r>
              <a:rPr lang="el-GR" sz="2200" dirty="0">
                <a:solidFill>
                  <a:schemeClr val="tx1"/>
                </a:solidFill>
              </a:rPr>
              <a:t> ανδρών με σοβαρή ολιγοσπερμία εμφανίζουν αλλοιώσεις στη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, με αυξημένο κίνδυνο μεταφοράς σφαλμάτων στην αποτύπωση των γονιδίων</a:t>
            </a:r>
          </a:p>
          <a:p>
            <a:r>
              <a:rPr lang="en-US" sz="2200" dirty="0">
                <a:solidFill>
                  <a:srgbClr val="FFFF00"/>
                </a:solidFill>
              </a:rPr>
              <a:t>Rossignol et al, 2006: </a:t>
            </a:r>
            <a:r>
              <a:rPr lang="el-GR" sz="2200" dirty="0">
                <a:solidFill>
                  <a:schemeClr val="tx1"/>
                </a:solidFill>
              </a:rPr>
              <a:t>αναφορές στην εμφάνιση μητρικής </a:t>
            </a:r>
            <a:r>
              <a:rPr lang="el-GR" sz="2200" dirty="0" err="1">
                <a:solidFill>
                  <a:schemeClr val="tx1"/>
                </a:solidFill>
              </a:rPr>
              <a:t>υπομεθυλίωσης</a:t>
            </a:r>
            <a:r>
              <a:rPr lang="el-GR" sz="2200" dirty="0">
                <a:solidFill>
                  <a:schemeClr val="tx1"/>
                </a:solidFill>
              </a:rPr>
              <a:t> σχετιζόμενες με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εγκυμοσύνες με μεθόδους Υ.Α.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Kobayashi et al, 2007:</a:t>
            </a:r>
            <a:r>
              <a:rPr lang="el-GR" sz="2200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14% </a:t>
            </a:r>
            <a:r>
              <a:rPr lang="el-GR" sz="2200" dirty="0" err="1">
                <a:solidFill>
                  <a:schemeClr val="tx1"/>
                </a:solidFill>
              </a:rPr>
              <a:t>υπογόνιμων</a:t>
            </a:r>
            <a:r>
              <a:rPr lang="el-GR" sz="2200" dirty="0">
                <a:solidFill>
                  <a:schemeClr val="tx1"/>
                </a:solidFill>
              </a:rPr>
              <a:t> ανδρών εμφανίζουν ανώμαλη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σε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αποτύπωση στο σπέρμα τους</a:t>
            </a:r>
          </a:p>
          <a:p>
            <a:r>
              <a:rPr lang="en-US" sz="2200" dirty="0">
                <a:solidFill>
                  <a:srgbClr val="FFFF00"/>
                </a:solidFill>
              </a:rPr>
              <a:t>Santos et al, 2010: </a:t>
            </a:r>
            <a:r>
              <a:rPr lang="el-GR" sz="2200" dirty="0">
                <a:solidFill>
                  <a:schemeClr val="tx1"/>
                </a:solidFill>
              </a:rPr>
              <a:t>μετά από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, δεν αποκαλύφθηκαν </a:t>
            </a:r>
            <a:r>
              <a:rPr lang="el-GR" sz="2200" dirty="0" err="1">
                <a:solidFill>
                  <a:schemeClr val="tx1"/>
                </a:solidFill>
              </a:rPr>
              <a:t>επιγενετικά</a:t>
            </a:r>
            <a:r>
              <a:rPr lang="el-GR" sz="2200" dirty="0">
                <a:solidFill>
                  <a:schemeClr val="tx1"/>
                </a:solidFill>
              </a:rPr>
              <a:t> λάθη,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ανάλογη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της φυσιολογικής μέχρι το στάδιο της </a:t>
            </a:r>
            <a:r>
              <a:rPr lang="el-GR" sz="2200" dirty="0" err="1">
                <a:solidFill>
                  <a:schemeClr val="tx1"/>
                </a:solidFill>
              </a:rPr>
              <a:t>βλαστοκύστης</a:t>
            </a:r>
            <a:r>
              <a:rPr lang="el-GR" sz="2200" dirty="0">
                <a:solidFill>
                  <a:schemeClr val="tx1"/>
                </a:solidFill>
              </a:rPr>
              <a:t>  ανεξάρτητα από μέθοδο γονιμοποίησης</a:t>
            </a:r>
          </a:p>
          <a:p>
            <a:r>
              <a:rPr lang="en-US" sz="2200" dirty="0">
                <a:solidFill>
                  <a:srgbClr val="FFFF00"/>
                </a:solidFill>
              </a:rPr>
              <a:t>Estill et al, 2016:</a:t>
            </a:r>
            <a:r>
              <a:rPr lang="el-GR" sz="2200" dirty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οι συνθήκες </a:t>
            </a:r>
            <a:r>
              <a:rPr lang="en-US" sz="2200" dirty="0">
                <a:solidFill>
                  <a:schemeClr val="tx1"/>
                </a:solidFill>
              </a:rPr>
              <a:t>in vitro </a:t>
            </a:r>
            <a:r>
              <a:rPr lang="el-GR" sz="2200" dirty="0">
                <a:solidFill>
                  <a:schemeClr val="tx1"/>
                </a:solidFill>
              </a:rPr>
              <a:t>καλλιέργειας σε περιστατικά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και η πατρική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</a:t>
            </a:r>
            <a:r>
              <a:rPr lang="el-GR" sz="2200" dirty="0" err="1">
                <a:solidFill>
                  <a:schemeClr val="tx1"/>
                </a:solidFill>
              </a:rPr>
              <a:t>υπογονιμότητα</a:t>
            </a:r>
            <a:r>
              <a:rPr lang="el-GR" sz="2200" dirty="0">
                <a:solidFill>
                  <a:schemeClr val="tx1"/>
                </a:solidFill>
              </a:rPr>
              <a:t> επιδρούν στο </a:t>
            </a:r>
            <a:r>
              <a:rPr lang="el-GR" sz="2200" dirty="0" err="1">
                <a:solidFill>
                  <a:schemeClr val="tx1"/>
                </a:solidFill>
              </a:rPr>
              <a:t>γονιδίωμα</a:t>
            </a:r>
            <a:r>
              <a:rPr lang="el-GR" sz="2200" dirty="0">
                <a:solidFill>
                  <a:schemeClr val="tx1"/>
                </a:solidFill>
              </a:rPr>
              <a:t> του παιδιού</a:t>
            </a:r>
          </a:p>
          <a:p>
            <a:r>
              <a:rPr lang="en-US" sz="2200" dirty="0">
                <a:solidFill>
                  <a:srgbClr val="FFFF00"/>
                </a:solidFill>
              </a:rPr>
              <a:t>El Hajj et al, 2017: </a:t>
            </a:r>
            <a:r>
              <a:rPr lang="el-GR" sz="2200" dirty="0">
                <a:solidFill>
                  <a:schemeClr val="tx1"/>
                </a:solidFill>
              </a:rPr>
              <a:t>η μέθοδος </a:t>
            </a:r>
            <a:r>
              <a:rPr lang="en-US" sz="2200" dirty="0">
                <a:solidFill>
                  <a:schemeClr val="tx1"/>
                </a:solidFill>
              </a:rPr>
              <a:t>ICSI</a:t>
            </a:r>
            <a:r>
              <a:rPr lang="el-GR" sz="2200" dirty="0">
                <a:solidFill>
                  <a:schemeClr val="tx1"/>
                </a:solidFill>
              </a:rPr>
              <a:t>  δεν επιφέρει αλλοιώσεις στη </a:t>
            </a:r>
            <a:r>
              <a:rPr lang="el-GR" sz="2200" dirty="0" err="1">
                <a:solidFill>
                  <a:schemeClr val="tx1"/>
                </a:solidFill>
              </a:rPr>
              <a:t>μεθυλίωση</a:t>
            </a:r>
            <a:r>
              <a:rPr lang="el-GR" sz="2200" dirty="0">
                <a:solidFill>
                  <a:schemeClr val="tx1"/>
                </a:solidFill>
              </a:rPr>
              <a:t> του </a:t>
            </a:r>
            <a:r>
              <a:rPr lang="en-US" sz="2200" dirty="0">
                <a:solidFill>
                  <a:schemeClr val="tx1"/>
                </a:solidFill>
              </a:rPr>
              <a:t>DNA</a:t>
            </a:r>
            <a:endParaRPr lang="el-GR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rgbClr val="FFFF00"/>
                </a:solidFill>
              </a:rPr>
              <a:t>Cortessis</a:t>
            </a:r>
            <a:r>
              <a:rPr lang="en-US" sz="2200" dirty="0">
                <a:solidFill>
                  <a:srgbClr val="FFFF00"/>
                </a:solidFill>
              </a:rPr>
              <a:t> et al, 2018</a:t>
            </a:r>
            <a:r>
              <a:rPr lang="el-GR" sz="2200" dirty="0">
                <a:solidFill>
                  <a:srgbClr val="FFFF00"/>
                </a:solidFill>
              </a:rPr>
              <a:t> (</a:t>
            </a:r>
            <a:r>
              <a:rPr lang="en-US" sz="2200" dirty="0">
                <a:solidFill>
                  <a:srgbClr val="FFFF00"/>
                </a:solidFill>
              </a:rPr>
              <a:t>review </a:t>
            </a:r>
            <a:r>
              <a:rPr lang="el-GR" sz="2200" dirty="0">
                <a:solidFill>
                  <a:srgbClr val="FFFF00"/>
                </a:solidFill>
              </a:rPr>
              <a:t>με 23 μελέτες): </a:t>
            </a:r>
            <a:r>
              <a:rPr lang="el-GR" sz="2200" dirty="0">
                <a:solidFill>
                  <a:schemeClr val="tx1"/>
                </a:solidFill>
              </a:rPr>
              <a:t>υπάρχει θετική συσχέτιση μεταξύ μεθόδων Υ.Α. και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    εμφάνισης ασθενειών από διαταραχές στην αποτύπωση γονιδίων</a:t>
            </a:r>
          </a:p>
        </p:txBody>
      </p:sp>
    </p:spTree>
    <p:extLst>
      <p:ext uri="{BB962C8B-B14F-4D97-AF65-F5344CB8AC3E}">
        <p14:creationId xmlns:p14="http://schemas.microsoft.com/office/powerpoint/2010/main" val="4944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AA4835-1A84-4763-A8F3-3B2BA192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08193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ΑΝΑΠΑΝΤΗΤΑ ΕΡΩΤΗΜΑΤΑ ΓΙΑ ΣΥΣΧΕΤΙΣΗ ΜΕΘΟΔΩΝ Υ.Α. ΚΑΙ ΕΠΙΓΕΝΕΤΙΚΩΝ ΑΛΛΟΙΩΣΕΩΝ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E90114-94C3-416B-BDF9-9A7D11D5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47" y="1296140"/>
            <a:ext cx="10954305" cy="5436431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Εκτεταμένη καλλιέργεια στο στάδιο της </a:t>
            </a:r>
            <a:r>
              <a:rPr lang="el-GR" sz="2400" dirty="0" err="1">
                <a:solidFill>
                  <a:schemeClr val="tx1"/>
                </a:solidFill>
              </a:rPr>
              <a:t>βλαστοκύστης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Αλλοιώσεις κυτταροπλάσματος και </a:t>
            </a:r>
            <a:r>
              <a:rPr lang="el-GR" sz="2400" dirty="0" err="1">
                <a:solidFill>
                  <a:schemeClr val="tx1"/>
                </a:solidFill>
              </a:rPr>
              <a:t>κυτταροσκελετού</a:t>
            </a:r>
            <a:r>
              <a:rPr lang="el-GR" sz="2400" dirty="0">
                <a:solidFill>
                  <a:schemeClr val="tx1"/>
                </a:solidFill>
              </a:rPr>
              <a:t> λόγω της </a:t>
            </a:r>
            <a:r>
              <a:rPr lang="el-GR" sz="2400" dirty="0" err="1">
                <a:solidFill>
                  <a:schemeClr val="tx1"/>
                </a:solidFill>
              </a:rPr>
              <a:t>κρυοσυντήρησης</a:t>
            </a:r>
            <a:r>
              <a:rPr lang="el-GR" sz="24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πιθανές επιπτώσεις στην γονιδιακή αποτύπωση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Υποκείμενη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Άριστα σχεδιασμένες πολυκεντρικές επιδημιολογικές μελέτες: αποκάλυψη των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πιθανών «διαφορών» μεταξύ των </a:t>
            </a:r>
            <a:r>
              <a:rPr lang="en-US" sz="2400" dirty="0">
                <a:solidFill>
                  <a:schemeClr val="tx1"/>
                </a:solidFill>
              </a:rPr>
              <a:t>IVF/ICSI </a:t>
            </a:r>
            <a:r>
              <a:rPr lang="el-GR" sz="2400" dirty="0">
                <a:solidFill>
                  <a:schemeClr val="tx1"/>
                </a:solidFill>
              </a:rPr>
              <a:t>παιδιών και εκείνων μετά από φυσική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σύλληψη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Μελέτες του </a:t>
            </a:r>
            <a:r>
              <a:rPr lang="el-GR" sz="2400" dirty="0" err="1">
                <a:solidFill>
                  <a:schemeClr val="tx1"/>
                </a:solidFill>
              </a:rPr>
              <a:t>επιγενετικού</a:t>
            </a:r>
            <a:r>
              <a:rPr lang="el-GR" sz="2400" dirty="0">
                <a:solidFill>
                  <a:schemeClr val="tx1"/>
                </a:solidFill>
              </a:rPr>
              <a:t> προφίλ των φυσιολογικών γαμετών και εμβρύων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Μελέτες της επίδρασης της </a:t>
            </a:r>
            <a:r>
              <a:rPr lang="el-GR" sz="2400" dirty="0" err="1">
                <a:solidFill>
                  <a:schemeClr val="tx1"/>
                </a:solidFill>
              </a:rPr>
              <a:t>μεθυλίωσης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DNA</a:t>
            </a:r>
            <a:r>
              <a:rPr lang="el-GR" sz="2400" dirty="0">
                <a:solidFill>
                  <a:schemeClr val="tx1"/>
                </a:solidFill>
              </a:rPr>
              <a:t> στα νεογνά</a:t>
            </a:r>
          </a:p>
        </p:txBody>
      </p:sp>
    </p:spTree>
    <p:extLst>
      <p:ext uri="{BB962C8B-B14F-4D97-AF65-F5344CB8AC3E}">
        <p14:creationId xmlns:p14="http://schemas.microsoft.com/office/powerpoint/2010/main" val="199569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6863F-07ED-4FC0-9F66-9EE3D3D9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80672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ΣΥΜΠΕΡΑΣΜΑΤΑ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AB3F1A-0D46-4586-921B-851B4059A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932156"/>
            <a:ext cx="11709646" cy="562890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1992</a:t>
            </a:r>
            <a:r>
              <a:rPr lang="en-US" sz="2400" dirty="0">
                <a:solidFill>
                  <a:srgbClr val="FFFF00"/>
                </a:solidFill>
              </a:rPr>
              <a:t>,</a:t>
            </a:r>
            <a:r>
              <a:rPr lang="el-GR" sz="2400" dirty="0">
                <a:solidFill>
                  <a:srgbClr val="FFFF00"/>
                </a:solidFill>
              </a:rPr>
              <a:t> τυχαία ανακάλυψη μεθόδου </a:t>
            </a:r>
            <a:r>
              <a:rPr lang="en-US" sz="2400" dirty="0">
                <a:solidFill>
                  <a:srgbClr val="FFFF00"/>
                </a:solidFill>
              </a:rPr>
              <a:t>ICSI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επίλυση πλειονότητας προβλημάτων </a:t>
            </a:r>
            <a:r>
              <a:rPr lang="el-GR" sz="2400" dirty="0" err="1">
                <a:solidFill>
                  <a:schemeClr val="tx1"/>
                </a:solidFill>
              </a:rPr>
              <a:t>υπογονιμότητας</a:t>
            </a:r>
            <a:endParaRPr lang="el-G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ανδρικής αιτιολογίας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Συνεχής βελτίωση μεθόδων, πρωτοκόλλων και </a:t>
            </a:r>
            <a:r>
              <a:rPr lang="el-GR" sz="2400" dirty="0" err="1">
                <a:solidFill>
                  <a:srgbClr val="FFFF00"/>
                </a:solidFill>
              </a:rPr>
              <a:t>υλικοτεχνολογικού</a:t>
            </a:r>
            <a:r>
              <a:rPr lang="el-GR" sz="2400" dirty="0">
                <a:solidFill>
                  <a:srgbClr val="FFFF00"/>
                </a:solidFill>
              </a:rPr>
              <a:t> εξοπλισμού: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αύξηση γεννήσεων παιδιών με μεθόδους Υ.Α.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Προβληματισμός σχετικά με την ασφάλεια των μεθόδων Υ.Α. λόγω </a:t>
            </a:r>
            <a:r>
              <a:rPr lang="el-GR" sz="2400" dirty="0" err="1">
                <a:solidFill>
                  <a:srgbClr val="FFFF00"/>
                </a:solidFill>
              </a:rPr>
              <a:t>επιγενετικών</a:t>
            </a:r>
            <a:r>
              <a:rPr lang="el-GR" sz="2400" dirty="0">
                <a:solidFill>
                  <a:srgbClr val="FFFF00"/>
                </a:solidFill>
              </a:rPr>
              <a:t> ανωμαλιών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FF00"/>
                </a:solidFill>
              </a:rPr>
              <a:t>    ή/και αλλοιώσεων στη </a:t>
            </a:r>
            <a:r>
              <a:rPr lang="el-GR" sz="2400" dirty="0" err="1">
                <a:solidFill>
                  <a:srgbClr val="FFFF00"/>
                </a:solidFill>
              </a:rPr>
              <a:t>μεθυλίωση</a:t>
            </a:r>
            <a:r>
              <a:rPr lang="el-GR" sz="2400" dirty="0">
                <a:solidFill>
                  <a:srgbClr val="FFFF00"/>
                </a:solidFill>
              </a:rPr>
              <a:t> του </a:t>
            </a:r>
            <a:r>
              <a:rPr lang="en-US" sz="2400" dirty="0">
                <a:solidFill>
                  <a:srgbClr val="FFFF00"/>
                </a:solidFill>
              </a:rPr>
              <a:t>DNA</a:t>
            </a:r>
            <a:r>
              <a:rPr lang="el-GR" sz="2400" dirty="0">
                <a:solidFill>
                  <a:srgbClr val="FFFF00"/>
                </a:solidFill>
              </a:rPr>
              <a:t>: </a:t>
            </a:r>
            <a:r>
              <a:rPr lang="el-GR" sz="2400" dirty="0">
                <a:solidFill>
                  <a:schemeClr val="tx1"/>
                </a:solidFill>
              </a:rPr>
              <a:t>αλληλοσυγκρουόμενες μελέτες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Έλλειψη μακροπρόθεσμων και πολυκεντρικών μελετών </a:t>
            </a:r>
            <a:r>
              <a:rPr lang="el-GR" sz="2400" dirty="0">
                <a:solidFill>
                  <a:schemeClr val="tx1"/>
                </a:solidFill>
              </a:rPr>
              <a:t>για το </a:t>
            </a:r>
            <a:r>
              <a:rPr lang="en-US" sz="2400" dirty="0">
                <a:solidFill>
                  <a:schemeClr val="tx1"/>
                </a:solidFill>
              </a:rPr>
              <a:t>follow-up </a:t>
            </a:r>
            <a:r>
              <a:rPr lang="el-GR" sz="2400" dirty="0">
                <a:solidFill>
                  <a:schemeClr val="tx1"/>
                </a:solidFill>
              </a:rPr>
              <a:t>των γεννημένων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παιδιών</a:t>
            </a:r>
          </a:p>
          <a:p>
            <a:pPr marL="0" indent="0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rgbClr val="FFFF00"/>
                </a:solidFill>
              </a:rPr>
              <a:t>Πιθανή αιτία εμφάνισης προβλημάτων: </a:t>
            </a:r>
            <a:r>
              <a:rPr lang="el-GR" sz="2400" dirty="0">
                <a:solidFill>
                  <a:schemeClr val="tx1"/>
                </a:solidFill>
              </a:rPr>
              <a:t>σχεδόν καθολική εφαρμογή της μεθόδου </a:t>
            </a:r>
            <a:r>
              <a:rPr lang="en-US" sz="2400" dirty="0">
                <a:solidFill>
                  <a:schemeClr val="tx1"/>
                </a:solidFill>
              </a:rPr>
              <a:t>ICSI</a:t>
            </a:r>
            <a:r>
              <a:rPr lang="el-GR" sz="24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ανεξαρτήτως ανδρικού παράγοντα</a:t>
            </a:r>
            <a:endParaRPr lang="en-US" sz="2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171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2DC004-1015-4AC1-945D-2381CCF2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BEST EMBRYO FOR THE BEST CHILD!!!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l-GR" sz="3600" b="1" dirty="0">
              <a:solidFill>
                <a:srgbClr val="FFFF00"/>
              </a:solidFill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B8F78FA-2737-4FEF-9DE3-ED5ED2E0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98" y="1690688"/>
            <a:ext cx="3480046" cy="22269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8BF635C-3640-4E83-BD2D-704272E5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7" y="3056137"/>
            <a:ext cx="3480046" cy="22228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A6335D4-C8DD-4B60-8225-3BFA53062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56" y="4469406"/>
            <a:ext cx="3480045" cy="22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561241-6D90-4758-B890-039234C0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</a:rPr>
              <a:t>ΣΑΣ ΕΥΧΑΡΙΣΤΩ ΠΟΛΥ</a:t>
            </a:r>
          </a:p>
        </p:txBody>
      </p:sp>
    </p:spTree>
    <p:extLst>
      <p:ext uri="{BB962C8B-B14F-4D97-AF65-F5344CB8AC3E}">
        <p14:creationId xmlns:p14="http://schemas.microsoft.com/office/powerpoint/2010/main" val="291002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F8DAB9-24F8-4418-A0C9-24CE2D54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054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</a:rPr>
              <a:t>ΕΠΙΤΥΧΗΣ ΣΥΛΛΗΨΗ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C06CEC-15F1-4663-B14B-862E0E2D5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405" y="1757000"/>
            <a:ext cx="5607888" cy="4468306"/>
          </a:xfrm>
        </p:spPr>
        <p:txBody>
          <a:bodyPr>
            <a:normAutofit/>
          </a:bodyPr>
          <a:lstStyle/>
          <a:p>
            <a:r>
              <a:rPr lang="el-GR" sz="2400" dirty="0"/>
              <a:t>Ωορρηξία ενός ώριμου ωαρίου</a:t>
            </a:r>
          </a:p>
          <a:p>
            <a:r>
              <a:rPr lang="el-GR" sz="2400" dirty="0"/>
              <a:t>Παραγωγή ικανοποιητικού αριθμού σπερματοζωαρίων</a:t>
            </a:r>
          </a:p>
          <a:p>
            <a:r>
              <a:rPr lang="el-GR" sz="2400" dirty="0"/>
              <a:t>Συνάντηση γαμετών στο θήλυ αναπαραγωγικό σύστημα</a:t>
            </a:r>
          </a:p>
          <a:p>
            <a:r>
              <a:rPr lang="el-GR" sz="2400" dirty="0"/>
              <a:t>Γονιμοποίηση</a:t>
            </a:r>
          </a:p>
          <a:p>
            <a:r>
              <a:rPr lang="el-GR" sz="2400" dirty="0"/>
              <a:t>Παραγωγή  γενετικά βιώσιμου εμβρύου</a:t>
            </a:r>
          </a:p>
          <a:p>
            <a:r>
              <a:rPr lang="el-GR" sz="2400" dirty="0"/>
              <a:t>Μεταφορά εμβρύου εντός της κοιλότητας της μήτρας </a:t>
            </a:r>
          </a:p>
          <a:p>
            <a:r>
              <a:rPr lang="el-GR" sz="2400" dirty="0"/>
              <a:t>Εμφύτευση του εμβρύου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8143A11-D4A7-404C-9008-F7FCE1C75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3709" y="2049231"/>
            <a:ext cx="5607887" cy="38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E25884-A162-47A7-8202-997E8148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71" y="104776"/>
            <a:ext cx="11274457" cy="9227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</a:rPr>
              <a:t>ΒΙΟΛΟΓΙΚΟΙ ΠΑΡΑΓΟΝΤΕΣ ΠΟΥ ΕΠΗΡΕΑΖΟΥΝ ΤΗΝ ΑΝΑΠΤΥΞΗ ΤΩΝ ΝΕΟΓΝΩΝ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4F7CD3-D91F-4E1C-B801-FB80BED5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572" y="1183998"/>
            <a:ext cx="5025216" cy="823912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      Α) ΕΣΩΤΕΡΙΚΟΙ ΠΑΡΑΓΟΝΤΕΣ</a:t>
            </a:r>
          </a:p>
          <a:p>
            <a:pPr algn="ctr"/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D262844-928A-422C-BEA9-9E9A3CC2F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437" y="1706250"/>
            <a:ext cx="4567351" cy="4590853"/>
          </a:xfrm>
        </p:spPr>
        <p:txBody>
          <a:bodyPr>
            <a:normAutofit fontScale="77500" lnSpcReduction="20000"/>
          </a:bodyPr>
          <a:lstStyle/>
          <a:p>
            <a:r>
              <a:rPr lang="el-GR" sz="2900" b="1" dirty="0">
                <a:solidFill>
                  <a:srgbClr val="FFFF00"/>
                </a:solidFill>
              </a:rPr>
              <a:t>Εμβρυικοί παράγοντες</a:t>
            </a:r>
          </a:p>
          <a:p>
            <a:pPr marL="0" indent="0">
              <a:buNone/>
            </a:pPr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</a:t>
            </a:r>
            <a:r>
              <a:rPr lang="el-GR" sz="2900" dirty="0" err="1">
                <a:solidFill>
                  <a:schemeClr val="tx1"/>
                </a:solidFill>
              </a:rPr>
              <a:t>Χρωμοσωμικές</a:t>
            </a:r>
            <a:r>
              <a:rPr lang="el-GR" sz="2900" dirty="0">
                <a:solidFill>
                  <a:schemeClr val="tx1"/>
                </a:solidFill>
              </a:rPr>
              <a:t> διαταραχές</a:t>
            </a:r>
          </a:p>
          <a:p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Χρόνιες εμβρυικές λοιμώξεις</a:t>
            </a:r>
          </a:p>
          <a:p>
            <a:pPr marL="0" indent="0">
              <a:buNone/>
            </a:pPr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Συγγενείς ανωμαλίες</a:t>
            </a:r>
          </a:p>
          <a:p>
            <a:endParaRPr lang="el-GR" sz="2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sz="2900" dirty="0">
                <a:solidFill>
                  <a:schemeClr val="tx1"/>
                </a:solidFill>
              </a:rPr>
              <a:t>      Γενετικές διαταραχές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45EBF7E-C8A1-490C-A0A4-CA30D8684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6167" y="1161365"/>
            <a:ext cx="4762493" cy="823912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Β) ΕΞΩΤΕΡΙΚΟΙ ΠΑΡΑΓΟΝΤΕΣ</a:t>
            </a:r>
          </a:p>
          <a:p>
            <a:pPr algn="ctr"/>
            <a:endParaRPr lang="el-GR" b="1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13C4E1-A9A9-4028-A886-59F551214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5834" y="1706250"/>
            <a:ext cx="6307594" cy="5046974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Μητρικοί παράγοντες</a:t>
            </a:r>
          </a:p>
          <a:p>
            <a:pPr marL="0" indent="0">
              <a:buNone/>
            </a:pPr>
            <a:r>
              <a:rPr lang="el-GR" dirty="0"/>
              <a:t>   - </a:t>
            </a:r>
            <a:r>
              <a:rPr lang="el-GR" u="sng" dirty="0">
                <a:solidFill>
                  <a:schemeClr val="tx1"/>
                </a:solidFill>
              </a:rPr>
              <a:t>Προ εγκυμοσύνης: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Δείκτης μάζας - σώματος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ηλικία, διατροφή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- </a:t>
            </a:r>
            <a:r>
              <a:rPr lang="el-GR" u="sng" dirty="0">
                <a:solidFill>
                  <a:schemeClr val="tx1"/>
                </a:solidFill>
              </a:rPr>
              <a:t>Κατά την κύηση: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Καρδιαγγειακή νόσος (προ-εκλαμψία, τύποι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  διαβήτη, νεφρική ανεπάρκεια)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Μειωμένη συγκέντρωση οξυγόνου (αναιμία)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Φτωχά διατροφικά αποθέματα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. Κάπνισμα, αλκοόλ, και </a:t>
            </a:r>
            <a:r>
              <a:rPr lang="el-GR" dirty="0" err="1">
                <a:solidFill>
                  <a:schemeClr val="tx1"/>
                </a:solidFill>
              </a:rPr>
              <a:t>εξαρτησιογόνες</a:t>
            </a:r>
            <a:r>
              <a:rPr lang="el-GR" dirty="0">
                <a:solidFill>
                  <a:schemeClr val="tx1"/>
                </a:solidFill>
              </a:rPr>
              <a:t>  ουσίες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b="1" dirty="0">
                <a:solidFill>
                  <a:srgbClr val="FFFF00"/>
                </a:solidFill>
              </a:rPr>
              <a:t>Παράγοντες μήτρας και πλακούντα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l-GR" dirty="0"/>
              <a:t>. </a:t>
            </a:r>
            <a:r>
              <a:rPr lang="el-GR" dirty="0">
                <a:solidFill>
                  <a:schemeClr val="tx1"/>
                </a:solidFill>
              </a:rPr>
              <a:t>Ανεπάρκεια και ανωμαλίες πλακούντα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l-GR" dirty="0">
                <a:solidFill>
                  <a:schemeClr val="tx1"/>
                </a:solidFill>
              </a:rPr>
              <a:t>. Πολλαπλές εγκυμοσύνες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99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9228" y="0"/>
            <a:ext cx="7053542" cy="751409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ΥΠΟΓΟΝΙΜΟΤΗΤΑ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9849" y="958799"/>
            <a:ext cx="11152301" cy="5696525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Ορισμός: </a:t>
            </a:r>
            <a:r>
              <a:rPr lang="el-GR" sz="2000" dirty="0">
                <a:solidFill>
                  <a:schemeClr val="tx1"/>
                </a:solidFill>
              </a:rPr>
              <a:t> μη επίτευξη κύησης σε ζευγάρια αναπαραγωγικής ηλικίας μετά από διάστημα ενός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έτους ή έξι μηνών ελεύθερων σεξουαλικών επαφών χωρίς προφύλαξη (για γυναίκες κάτω και άνω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των 38 ετών, αντίστοιχα) </a:t>
            </a:r>
            <a:r>
              <a:rPr lang="en-US" sz="2000" dirty="0">
                <a:solidFill>
                  <a:srgbClr val="FFFF00"/>
                </a:solidFill>
              </a:rPr>
              <a:t>(Practice Committee of the American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Society for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Reproductive Medicine.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FFFF00"/>
                </a:solidFill>
              </a:rPr>
              <a:t>   </a:t>
            </a:r>
            <a:r>
              <a:rPr lang="en-US" sz="2000" dirty="0">
                <a:solidFill>
                  <a:srgbClr val="FFFF00"/>
                </a:solidFill>
              </a:rPr>
              <a:t> Fert </a:t>
            </a:r>
            <a:r>
              <a:rPr lang="en-US" sz="2000" dirty="0" err="1">
                <a:solidFill>
                  <a:srgbClr val="FFFF00"/>
                </a:solidFill>
              </a:rPr>
              <a:t>Steril</a:t>
            </a:r>
            <a:r>
              <a:rPr lang="en-US" sz="2000" dirty="0">
                <a:solidFill>
                  <a:srgbClr val="FFFF00"/>
                </a:solidFill>
              </a:rPr>
              <a:t>. 2008; 90 (5 sup) S60)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Η </a:t>
            </a:r>
            <a:r>
              <a:rPr lang="el-GR" sz="2000" dirty="0" err="1">
                <a:solidFill>
                  <a:schemeClr val="tx1"/>
                </a:solidFill>
              </a:rPr>
              <a:t>υπογονιμότητα</a:t>
            </a:r>
            <a:r>
              <a:rPr lang="el-GR" sz="2000" dirty="0">
                <a:solidFill>
                  <a:schemeClr val="tx1"/>
                </a:solidFill>
              </a:rPr>
              <a:t> αγγίζει το 15% περίπου του αναπαραγωγικού πληθυσμού σε παγκόσμια κλίμακα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Περίπου, 85% των ζευγαριών επιτυγχάνουν κύηση σε διάστημα ενός χρόνου</a:t>
            </a:r>
          </a:p>
          <a:p>
            <a:pPr marL="0" indent="0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% σύλληψης 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fecundability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- 25%</a:t>
            </a:r>
            <a:r>
              <a:rPr lang="el-GR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 σε 1 μήνα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- 60%</a:t>
            </a:r>
            <a:r>
              <a:rPr lang="el-GR" sz="2000" dirty="0">
                <a:solidFill>
                  <a:schemeClr val="tx1"/>
                </a:solidFill>
              </a:rPr>
              <a:t>,  σε 6 μήνες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- 75%</a:t>
            </a:r>
            <a:r>
              <a:rPr lang="el-GR" sz="2000" dirty="0">
                <a:solidFill>
                  <a:schemeClr val="tx1"/>
                </a:solidFill>
              </a:rPr>
              <a:t>,  σε 9 μήνες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</a:rPr>
              <a:t>    </a:t>
            </a:r>
            <a:r>
              <a:rPr lang="en-US" sz="2000" dirty="0">
                <a:solidFill>
                  <a:schemeClr val="tx1"/>
                </a:solidFill>
              </a:rPr>
              <a:t>- 90%</a:t>
            </a:r>
            <a:r>
              <a:rPr lang="el-GR" sz="2000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</a:rPr>
              <a:t>σε 18 μήνες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l-GR" sz="2000" dirty="0"/>
          </a:p>
          <a:p>
            <a:endParaRPr lang="el-GR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Only 50% receive treatment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With treatment, 2 of 3 couples will succeed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4015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98796"/>
            <a:ext cx="10515600" cy="7889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ΑΙΤΙΑ  ΥΠΟΓΟΝΙΜΟΤΗΤΑΣ</a:t>
            </a:r>
          </a:p>
        </p:txBody>
      </p:sp>
      <p:pic>
        <p:nvPicPr>
          <p:cNvPr id="4" name="Picture 2" descr="Αποτέλεσμα εικόνας για Genetic causes in human infert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609" y="1242874"/>
            <a:ext cx="7998781" cy="53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1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98796"/>
            <a:ext cx="10515600" cy="104184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ΑΙΤΙΑ ΑΝΔΡΙΚΗΣ ΥΠΟΓΟΝΙΜΟΤΗΤΑΣ</a:t>
            </a:r>
          </a:p>
        </p:txBody>
      </p:sp>
      <p:pic>
        <p:nvPicPr>
          <p:cNvPr id="3074" name="Picture 2" descr="Αποτέλεσμα εικόνας για indications in human infert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724" y="1206813"/>
            <a:ext cx="7652551" cy="54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4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 descr="Διαφάνεια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58392" y="135614"/>
            <a:ext cx="10275215" cy="127838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ΕΝΔΟΩΑΡΙΑΚΗ ΕΓΧΥΣΗ ΣΠΕΡΜΑΤΟΖΩΑΡΙΟΥ </a:t>
            </a:r>
            <a:b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INTRACYTOPLASMIC SPERM INJECTION</a:t>
            </a:r>
            <a:r>
              <a:rPr lang="el-GR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ICSI)</a:t>
            </a:r>
            <a:endParaRPr lang="el-GR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30285" y="1689172"/>
            <a:ext cx="3659399" cy="5138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ΕΝΔΕΙΞΕΙΣ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90193" y="2383161"/>
            <a:ext cx="5512148" cy="4177895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Πολύ χαμηλός αριθμός κινητών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    σπερματοζωαρίων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Υψηλό % μορφολογικών ανωμαλιών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Αποτυχία γονιμοποίησης (</a:t>
            </a:r>
            <a:r>
              <a:rPr lang="en-US" sz="2400" dirty="0">
                <a:solidFill>
                  <a:schemeClr val="tx1"/>
                </a:solidFill>
              </a:rPr>
              <a:t>IVF)</a:t>
            </a:r>
          </a:p>
          <a:p>
            <a:r>
              <a:rPr lang="el-GR" sz="2400" dirty="0" err="1">
                <a:solidFill>
                  <a:schemeClr val="tx1"/>
                </a:solidFill>
              </a:rPr>
              <a:t>Αντισπερματικά</a:t>
            </a:r>
            <a:r>
              <a:rPr lang="el-GR" sz="2400" dirty="0">
                <a:solidFill>
                  <a:schemeClr val="tx1"/>
                </a:solidFill>
              </a:rPr>
              <a:t> αντισώματα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Χρήση κατεψυγμένου σπέρματος χαμηλών παραμέτρων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l-GR" sz="2400" dirty="0" err="1">
                <a:solidFill>
                  <a:schemeClr val="tx1"/>
                </a:solidFill>
              </a:rPr>
              <a:t>Αζωοσπερμία</a:t>
            </a:r>
            <a:r>
              <a:rPr lang="el-GR" sz="2400" dirty="0">
                <a:solidFill>
                  <a:schemeClr val="tx1"/>
                </a:solidFill>
              </a:rPr>
              <a:t> αποφρακτικού τύπου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(</a:t>
            </a:r>
            <a:r>
              <a:rPr lang="el-GR" sz="2400" dirty="0">
                <a:solidFill>
                  <a:schemeClr val="tx1"/>
                </a:solidFill>
              </a:rPr>
              <a:t>κυρίως)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l-GR" sz="15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43717" y="1689171"/>
            <a:ext cx="4789890" cy="6375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ΠΟΣΟΣΤΑ ΓΟΝΙΜΟΠΟΙΗΣΗΣ ΚΑΙ ΕΓΚΥΜΟΣΥΝΗΣ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83186" y="2383161"/>
            <a:ext cx="4994967" cy="3643547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% γονιμοποίησης</a:t>
            </a:r>
            <a:r>
              <a:rPr lang="en-US" sz="2400" dirty="0">
                <a:solidFill>
                  <a:schemeClr val="tx1"/>
                </a:solidFill>
              </a:rPr>
              <a:t>= 60-80%</a:t>
            </a:r>
          </a:p>
          <a:p>
            <a:r>
              <a:rPr lang="el-GR" sz="2400" dirty="0">
                <a:solidFill>
                  <a:schemeClr val="tx1"/>
                </a:solidFill>
              </a:rPr>
              <a:t>% </a:t>
            </a:r>
            <a:r>
              <a:rPr lang="en-US" sz="2400" dirty="0">
                <a:solidFill>
                  <a:schemeClr val="tx1"/>
                </a:solidFill>
              </a:rPr>
              <a:t>take home babies = 40-50%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(</a:t>
            </a:r>
            <a:r>
              <a:rPr lang="el-GR" sz="2400" dirty="0">
                <a:solidFill>
                  <a:schemeClr val="tx1"/>
                </a:solidFill>
              </a:rPr>
              <a:t>μείωση με την αύξηση της ηλικίας)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700" dirty="0"/>
          </a:p>
        </p:txBody>
      </p:sp>
      <p:pic>
        <p:nvPicPr>
          <p:cNvPr id="11268" name="Picture 4" descr="Αποτέλεσμα εικόνας για intracytoplasmic sperm inj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62" y="4111946"/>
            <a:ext cx="3600399" cy="21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Βάθος">
  <a:themeElements>
    <a:clrScheme name="Βάθος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Βάθος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άθος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Βάθος</Template>
  <TotalTime>1790</TotalTime>
  <Words>1772</Words>
  <Application>Microsoft Office PowerPoint</Application>
  <PresentationFormat>Ευρεία οθόνη</PresentationFormat>
  <Paragraphs>270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Βάθος</vt:lpstr>
      <vt:lpstr>ΜΕΘΟΔΟΣ ICSI:  ΣΧΕΤΙΖΕΤΑΙ ΜΕ ΕΠΙΓΕΝΕΤΙΚΕΣ ΑΛΛΟΙΩΣΕΙΣ ΣΤΟ ΕΜΒΡΥΟ;</vt:lpstr>
      <vt:lpstr>ΕΙΣΑΓΩΓΗ</vt:lpstr>
      <vt:lpstr>ΕΠΙΤΥΧΗΣ ΣΥΛΛΗΨΗ</vt:lpstr>
      <vt:lpstr>ΒΙΟΛΟΓΙΚΟΙ ΠΑΡΑΓΟΝΤΕΣ ΠΟΥ ΕΠΗΡΕΑΖΟΥΝ ΤΗΝ ΑΝΑΠΤΥΞΗ ΤΩΝ ΝΕΟΓΝΩΝ</vt:lpstr>
      <vt:lpstr>ΥΠΟΓΟΝΙΜΟΤΗΤΑ</vt:lpstr>
      <vt:lpstr>ΑΙΤΙΑ  ΥΠΟΓΟΝΙΜΟΤΗΤΑΣ</vt:lpstr>
      <vt:lpstr>ΑΙΤΙΑ ΑΝΔΡΙΚΗΣ ΥΠΟΓΟΝΙΜΟΤΗΤΑΣ</vt:lpstr>
      <vt:lpstr>Παρουσίαση του PowerPoint</vt:lpstr>
      <vt:lpstr>ΕΝΔΟΩΑΡΙΑΚΗ ΕΓΧΥΣΗ ΣΠΕΡΜΑΤΟΖΩΑΡΙΟΥ  (INTRACYTOPLASMIC SPERM INJECTION, ICSI)</vt:lpstr>
      <vt:lpstr>ΜΕΘΟΔΟΣ ICSI: ΠΡΟΒΛΗΜΑΤΙΣΜΟΙ …</vt:lpstr>
      <vt:lpstr>ΠΙΘΑΝΟΙ ΠΑΡΑΓΟΝΤΕΣ ΜΕ ΕΠΙΓΕΝΕΤΙΚΕΣ ΕΠΙΔΡΑΣΕΙΣ</vt:lpstr>
      <vt:lpstr>ΥΠΟΒΟΗΘΟΥΜΕΝΗ ΑΝΑΠΑΡΑΓΩΓΗ ΚΑΙ ΠΙΘΑΝΕΣ ΕΠΙΓΕΝΕΤΙΚΕΣ ΑΛΛΟΙΩΣΕΙΣ</vt:lpstr>
      <vt:lpstr>ΜΕΘΟΔΟΙ Υ.Α. ΚΑΙ ΠΙΘΑΝΕΣ ΑΛΛΟΙΩΣΕΙΣ ΤΟΥ ΦΑΙΝΟΤΥΠΟΥ ΕΜΒΡΥΟΥ / ΕΦΗΒΟΥ</vt:lpstr>
      <vt:lpstr>ΕΠΙΓΕΝΕΤΙΚΟΙ ΜΗΧΑΝΙΣΜΟΙ</vt:lpstr>
      <vt:lpstr>ΜΕΘΥΛΙΩΣΗ DNA: MIA ΣΗΜΑΝΤΙΚΗ ΑΛΛΟΙΩΣΗ </vt:lpstr>
      <vt:lpstr>ΕΠΙΓΕΝΕΤΙΚΟΙ ΜΗΧΑΝΙΣΜΟΙ ΚΑΙ ΓΟΝΙΔΙΩΜΑΤΙΚΗ ΑΠΟΤΥΠΩΣΗ</vt:lpstr>
      <vt:lpstr>ΔΙΑΤΑΡΑΧΕΣ ΓΟΝΙΔΙΩΜΑΤΙΚΗΣ ΑΠΟΤΥΠΩΣΗΣ</vt:lpstr>
      <vt:lpstr>ΓΟΝΙΔΙΩΜΑΤΙΚΗ ΑΠΟΤΥΠΩΣΗ ΚΑΙ ICSI</vt:lpstr>
      <vt:lpstr>Παρουσίαση του PowerPoint</vt:lpstr>
      <vt:lpstr>ΔΕΔΟΜΕΝΑ ΣΕ ΠΑΙΔΙΑ ΜΕΤΑ ΑΠΟ ICSI ΚΑΙ TESE</vt:lpstr>
      <vt:lpstr>ΒΙΒΛΙΟΓΡΑΦΙΚΕΣ ΑΝΑΦΟΡΕΣ: ΑΝΤΙΦΑΣΕΙΣ…</vt:lpstr>
      <vt:lpstr>ΑΝΑΠΑΝΤΗΤΑ ΕΡΩΤΗΜΑΤΑ ΓΙΑ ΣΥΣΧΕΤΙΣΗ ΜΕΘΟΔΩΝ Υ.Α. ΚΑΙ ΕΠΙΓΕΝΕΤΙΚΩΝ ΑΛΛΟΙΩΣΕΩΝ</vt:lpstr>
      <vt:lpstr>ΣΥΜΠΕΡΑΣΜΑΤΑ</vt:lpstr>
      <vt:lpstr>THE BEST EMBRYO FOR THE BEST CHILD!!! </vt:lpstr>
      <vt:lpstr>ΣΑΣ ΕΥΧΑΡΙΣΤΩ ΠΟΛΥ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ICSI: Είναι μία ασφαλής μέθοδος?</dc:title>
  <dc:creator>Tasos Argyriou</dc:creator>
  <cp:lastModifiedBy>ΣΟΦΙΑ ΜΠΕΖΑΝΤΕ</cp:lastModifiedBy>
  <cp:revision>174</cp:revision>
  <dcterms:created xsi:type="dcterms:W3CDTF">2021-10-05T08:17:00Z</dcterms:created>
  <dcterms:modified xsi:type="dcterms:W3CDTF">2023-12-27T09:47:46Z</dcterms:modified>
</cp:coreProperties>
</file>