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56" r:id="rId2"/>
    <p:sldId id="379" r:id="rId3"/>
    <p:sldId id="276" r:id="rId4"/>
    <p:sldId id="278" r:id="rId5"/>
    <p:sldId id="279" r:id="rId6"/>
    <p:sldId id="299" r:id="rId7"/>
    <p:sldId id="300" r:id="rId8"/>
    <p:sldId id="301" r:id="rId9"/>
    <p:sldId id="302" r:id="rId10"/>
    <p:sldId id="303" r:id="rId11"/>
    <p:sldId id="304" r:id="rId12"/>
    <p:sldId id="316" r:id="rId13"/>
    <p:sldId id="317" r:id="rId14"/>
    <p:sldId id="318" r:id="rId15"/>
    <p:sldId id="319" r:id="rId16"/>
    <p:sldId id="320" r:id="rId17"/>
    <p:sldId id="321" r:id="rId18"/>
    <p:sldId id="326" r:id="rId19"/>
    <p:sldId id="405" r:id="rId20"/>
    <p:sldId id="391" r:id="rId21"/>
    <p:sldId id="406" r:id="rId22"/>
    <p:sldId id="407" r:id="rId23"/>
    <p:sldId id="397" r:id="rId24"/>
    <p:sldId id="322" r:id="rId25"/>
    <p:sldId id="386" r:id="rId26"/>
    <p:sldId id="400" r:id="rId27"/>
    <p:sldId id="345" r:id="rId28"/>
    <p:sldId id="344" r:id="rId29"/>
    <p:sldId id="342" r:id="rId30"/>
    <p:sldId id="401" r:id="rId31"/>
    <p:sldId id="306" r:id="rId32"/>
    <p:sldId id="305" r:id="rId33"/>
    <p:sldId id="307" r:id="rId34"/>
    <p:sldId id="325" r:id="rId35"/>
    <p:sldId id="308" r:id="rId36"/>
    <p:sldId id="309" r:id="rId37"/>
    <p:sldId id="310" r:id="rId38"/>
    <p:sldId id="312" r:id="rId39"/>
    <p:sldId id="314" r:id="rId40"/>
    <p:sldId id="328" r:id="rId41"/>
    <p:sldId id="329" r:id="rId42"/>
    <p:sldId id="330" r:id="rId43"/>
    <p:sldId id="332" r:id="rId44"/>
    <p:sldId id="333" r:id="rId45"/>
    <p:sldId id="334" r:id="rId46"/>
    <p:sldId id="335" r:id="rId47"/>
    <p:sldId id="336" r:id="rId48"/>
    <p:sldId id="338" r:id="rId49"/>
    <p:sldId id="339" r:id="rId50"/>
    <p:sldId id="357" r:id="rId51"/>
    <p:sldId id="358" r:id="rId52"/>
    <p:sldId id="359" r:id="rId53"/>
    <p:sldId id="365" r:id="rId54"/>
    <p:sldId id="366" r:id="rId55"/>
    <p:sldId id="367" r:id="rId56"/>
    <p:sldId id="257" r:id="rId57"/>
    <p:sldId id="258" r:id="rId58"/>
    <p:sldId id="370" r:id="rId59"/>
    <p:sldId id="259" r:id="rId60"/>
    <p:sldId id="260" r:id="rId61"/>
    <p:sldId id="261" r:id="rId62"/>
    <p:sldId id="262" r:id="rId63"/>
    <p:sldId id="263" r:id="rId64"/>
    <p:sldId id="264" r:id="rId65"/>
    <p:sldId id="265" r:id="rId66"/>
    <p:sldId id="266" r:id="rId67"/>
    <p:sldId id="372" r:id="rId68"/>
    <p:sldId id="373" r:id="rId69"/>
    <p:sldId id="374" r:id="rId70"/>
    <p:sldId id="375" r:id="rId71"/>
    <p:sldId id="402" r:id="rId72"/>
    <p:sldId id="403" r:id="rId73"/>
    <p:sldId id="267" r:id="rId74"/>
    <p:sldId id="268" r:id="rId75"/>
    <p:sldId id="371" r:id="rId76"/>
    <p:sldId id="269" r:id="rId77"/>
    <p:sldId id="270" r:id="rId78"/>
    <p:sldId id="271" r:id="rId79"/>
    <p:sldId id="272" r:id="rId80"/>
    <p:sldId id="368" r:id="rId81"/>
    <p:sldId id="369" r:id="rId82"/>
    <p:sldId id="408" r:id="rId8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B61A7-D73B-4F22-91AC-EDC5010E8F68}" type="datetimeFigureOut">
              <a:rPr lang="el-GR" smtClean="0"/>
              <a:t>24/5/2024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7AC27-5760-431B-B566-2F699B75BA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117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18573086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ubmed/?term=Ferguson%20KM%5bAuthor%5d&amp;cauthor=true&amp;cauthor_uid=18573086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deref/http%3A%2F%2Fwww.ncbi.nlm.nih.gov%2Fpubmed%2F1758416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deref/http%3A%2F%2Fwww.ncbi.nlm.nih.gov%2Fpubmed%2F17584161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S0304419X07000455#!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sciencedirect.com/science/journal/0304419X/1785/2" TargetMode="External"/><Relationship Id="rId4" Type="http://schemas.openxmlformats.org/officeDocument/2006/relationships/hyperlink" Target="https://www.sciencedirect.com/science/journal/0304419X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42F68-C713-4EF8-B858-947DCE29AD8B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0727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Θέση εικόνας διαφάνειας 1">
            <a:extLst>
              <a:ext uri="{FF2B5EF4-FFF2-40B4-BE49-F238E27FC236}">
                <a16:creationId xmlns:a16="http://schemas.microsoft.com/office/drawing/2014/main" id="{9548123E-5645-5B91-4775-2FE9ED8E34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Θέση σημειώσεων 2">
            <a:extLst>
              <a:ext uri="{FF2B5EF4-FFF2-40B4-BE49-F238E27FC236}">
                <a16:creationId xmlns:a16="http://schemas.microsoft.com/office/drawing/2014/main" id="{200DCADB-A80B-5410-A7A0-36169EE12B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l-GR"/>
              <a:t>Pegylated Liposomal Doxorubicin for Advanced Ovarian Cancer in Women who are Refractory to Both Platinum- and Paclitaxel-Based Chemotherapy Regimens</a:t>
            </a:r>
          </a:p>
          <a:p>
            <a:r>
              <a:rPr lang="en-US" altLang="el-GR"/>
              <a:t>January 2009</a:t>
            </a:r>
          </a:p>
          <a:p>
            <a:r>
              <a:rPr lang="en-US" altLang="el-GR"/>
              <a:t>Clinical Medicine: Therapeutics 1:CMT.S2219</a:t>
            </a:r>
          </a:p>
          <a:p>
            <a:endParaRPr lang="el-GR" altLang="el-GR"/>
          </a:p>
        </p:txBody>
      </p:sp>
      <p:sp>
        <p:nvSpPr>
          <p:cNvPr id="24580" name="Θέση αριθμού διαφάνειας 3">
            <a:extLst>
              <a:ext uri="{FF2B5EF4-FFF2-40B4-BE49-F238E27FC236}">
                <a16:creationId xmlns:a16="http://schemas.microsoft.com/office/drawing/2014/main" id="{82282085-BC1D-CA64-4AC1-4715771628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833337-CE21-42D7-8498-CB8F6BFA51BB}" type="slidenum">
              <a:rPr lang="el-GR" altLang="el-GR">
                <a:solidFill>
                  <a:srgbClr val="000000"/>
                </a:solidFill>
              </a:rPr>
              <a:pPr/>
              <a:t>38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Θέση εικόνας διαφάνειας 1">
            <a:extLst>
              <a:ext uri="{FF2B5EF4-FFF2-40B4-BE49-F238E27FC236}">
                <a16:creationId xmlns:a16="http://schemas.microsoft.com/office/drawing/2014/main" id="{E098967D-066C-DD54-341F-941B76AA26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Θέση σημειώσεων 2">
            <a:extLst>
              <a:ext uri="{FF2B5EF4-FFF2-40B4-BE49-F238E27FC236}">
                <a16:creationId xmlns:a16="http://schemas.microsoft.com/office/drawing/2014/main" id="{CB6ECD4B-C9A9-14C6-8A7E-C5E6C089A9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l-GR" sz="1100">
                <a:hlinkClick r:id="rId3" tooltip="Annual review of biophysics."/>
              </a:rPr>
              <a:t>Annu Rev Biophys.</a:t>
            </a:r>
            <a:r>
              <a:rPr lang="en-US" altLang="el-GR" sz="1100"/>
              <a:t> 2008;37:353-73. doi: 10.1146/annurev.biophys.37.032807.125829.</a:t>
            </a:r>
          </a:p>
          <a:p>
            <a:r>
              <a:rPr lang="en-US" altLang="el-GR" sz="1100" b="1"/>
              <a:t>Structure-based view of epidermal growth factor receptor regulation.</a:t>
            </a:r>
          </a:p>
          <a:p>
            <a:r>
              <a:rPr lang="en-US" altLang="el-GR" sz="1100">
                <a:hlinkClick r:id="rId4"/>
              </a:rPr>
              <a:t>Ferguson KM</a:t>
            </a:r>
            <a:r>
              <a:rPr lang="en-US" altLang="el-GR" sz="1100" baseline="30000"/>
              <a:t>1</a:t>
            </a:r>
            <a:r>
              <a:rPr lang="en-US" altLang="el-GR" sz="1100"/>
              <a:t>.</a:t>
            </a:r>
          </a:p>
          <a:p>
            <a:endParaRPr lang="el-GR" altLang="el-GR" sz="1100"/>
          </a:p>
        </p:txBody>
      </p:sp>
      <p:sp>
        <p:nvSpPr>
          <p:cNvPr id="36868" name="Θέση αριθμού διαφάνειας 3">
            <a:extLst>
              <a:ext uri="{FF2B5EF4-FFF2-40B4-BE49-F238E27FC236}">
                <a16:creationId xmlns:a16="http://schemas.microsoft.com/office/drawing/2014/main" id="{2F701DFA-29F1-89BB-C65F-1B9449CB4E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1AF318-D276-4580-8E51-5F7B3AE4991C}" type="slidenum">
              <a:rPr lang="el-GR" altLang="el-GR"/>
              <a:pPr/>
              <a:t>45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Θέση εικόνας διαφάνειας 1">
            <a:extLst>
              <a:ext uri="{FF2B5EF4-FFF2-40B4-BE49-F238E27FC236}">
                <a16:creationId xmlns:a16="http://schemas.microsoft.com/office/drawing/2014/main" id="{91E12E68-8DA0-A436-1C4D-527773E12D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Θέση σημειώσεων 2">
            <a:extLst>
              <a:ext uri="{FF2B5EF4-FFF2-40B4-BE49-F238E27FC236}">
                <a16:creationId xmlns:a16="http://schemas.microsoft.com/office/drawing/2014/main" id="{A7463928-84B4-D828-9A09-F55C5E2833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/>
              <a:t>(</a:t>
            </a:r>
            <a:r>
              <a:rPr lang="en-US" altLang="el-GR"/>
              <a:t>Shibuya</a:t>
            </a:r>
            <a:r>
              <a:rPr lang="el-GR" altLang="el-GR"/>
              <a:t>, 2011)</a:t>
            </a:r>
          </a:p>
          <a:p>
            <a:endParaRPr lang="el-GR" altLang="el-GR"/>
          </a:p>
        </p:txBody>
      </p:sp>
      <p:sp>
        <p:nvSpPr>
          <p:cNvPr id="5124" name="Θέση αριθμού διαφάνειας 3">
            <a:extLst>
              <a:ext uri="{FF2B5EF4-FFF2-40B4-BE49-F238E27FC236}">
                <a16:creationId xmlns:a16="http://schemas.microsoft.com/office/drawing/2014/main" id="{D106147D-EFE1-2443-DF66-BE267E60CC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C4B6BA-FB28-42C9-9FB5-06F40A68F49F}" type="slidenum">
              <a:rPr lang="el-GR" altLang="el-GR"/>
              <a:pPr/>
              <a:t>50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6FB7"/>
                </a:solidFill>
                <a:latin typeface="Source Sans Pro" panose="020B0503030403020204" pitchFamily="34" charset="0"/>
              </a:rPr>
              <a:t>Vallet</a:t>
            </a:r>
            <a:r>
              <a:rPr lang="en-US" sz="1200" dirty="0">
                <a:solidFill>
                  <a:srgbClr val="006FB7"/>
                </a:solidFill>
                <a:latin typeface="Source Sans Pro" panose="020B0503030403020204" pitchFamily="34" charset="0"/>
              </a:rPr>
              <a:t> N. The Oncologist</a:t>
            </a:r>
            <a:r>
              <a:rPr lang="fr-FR" sz="1200" dirty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fr-FR" sz="1200" b="0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26, (6), 2021, Pages 492–503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7AC27-5760-431B-B566-2F699B75BA77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7909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 D., et al J Clin Oncol 2009 27 (14): 2374-2381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7AC27-5760-431B-B566-2F699B75BA77}" type="slidenum">
              <a:rPr lang="el-GR" smtClean="0"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5747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Wallace WH et al Lancet Oncol 2005 6(4) 209-218.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7AC27-5760-431B-B566-2F699B75BA77}" type="slidenum">
              <a:rPr lang="el-GR" smtClean="0"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2190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</a:t>
            </a:r>
            <a:r>
              <a:rPr lang="en-US" dirty="0" err="1"/>
              <a:t>llen</a:t>
            </a:r>
            <a:r>
              <a:rPr lang="en-US" dirty="0"/>
              <a:t> CM et al Reproduction 156 (R</a:t>
            </a:r>
            <a:r>
              <a:rPr lang="el-GR" dirty="0"/>
              <a:t>209-223</a:t>
            </a:r>
            <a:r>
              <a:rPr lang="en-US" dirty="0"/>
              <a:t>0, 2018</a:t>
            </a:r>
          </a:p>
          <a:p>
            <a:r>
              <a:rPr lang="en-US" dirty="0" err="1"/>
              <a:t>Stukenborg</a:t>
            </a:r>
            <a:r>
              <a:rPr lang="en-US" dirty="0"/>
              <a:t> J-B. et al Reproduction 33 (1677-1683) 2018b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7AC27-5760-431B-B566-2F699B75BA77}" type="slidenum">
              <a:rPr lang="el-GR" smtClean="0"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4116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Yumura</a:t>
            </a:r>
            <a:r>
              <a:rPr lang="en-US" dirty="0"/>
              <a:t> Y. et al Reproductive Medicine and Biology 2022; e12481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7AC27-5760-431B-B566-2F699B75BA77}" type="slidenum">
              <a:rPr lang="el-GR" smtClean="0"/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2167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Arecco</a:t>
            </a:r>
            <a:r>
              <a:rPr lang="en-US" dirty="0"/>
              <a:t> L. et al Human Reproduction 37 : 954-968, 2022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7AC27-5760-431B-B566-2F699B75BA77}" type="slidenum">
              <a:rPr lang="el-GR" smtClean="0"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1734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Θέση εικόνας διαφάνειας 1">
            <a:extLst>
              <a:ext uri="{FF2B5EF4-FFF2-40B4-BE49-F238E27FC236}">
                <a16:creationId xmlns:a16="http://schemas.microsoft.com/office/drawing/2014/main" id="{5CEC5EB3-C659-B6D6-D8C6-0AA032248C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Θέση σημειώσεων 2">
            <a:extLst>
              <a:ext uri="{FF2B5EF4-FFF2-40B4-BE49-F238E27FC236}">
                <a16:creationId xmlns:a16="http://schemas.microsoft.com/office/drawing/2014/main" id="{66A7D314-2B38-F09D-7827-B5C89891BB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l-GR"/>
              <a:t>Galinos.gr</a:t>
            </a:r>
            <a:endParaRPr lang="el-GR" altLang="el-GR"/>
          </a:p>
        </p:txBody>
      </p:sp>
      <p:sp>
        <p:nvSpPr>
          <p:cNvPr id="10244" name="Θέση αριθμού διαφάνειας 3">
            <a:extLst>
              <a:ext uri="{FF2B5EF4-FFF2-40B4-BE49-F238E27FC236}">
                <a16:creationId xmlns:a16="http://schemas.microsoft.com/office/drawing/2014/main" id="{1C2CB878-5258-13B3-170A-EA7B1FA7A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A55D3F-3594-473D-A43B-1B7B2F04FB48}" type="slidenum">
              <a:rPr lang="el-GR" altLang="el-GR" smtClean="0"/>
              <a:pPr/>
              <a:t>6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Θέση εικόνας διαφάνειας 1">
            <a:extLst>
              <a:ext uri="{FF2B5EF4-FFF2-40B4-BE49-F238E27FC236}">
                <a16:creationId xmlns:a16="http://schemas.microsoft.com/office/drawing/2014/main" id="{946E36C7-448A-BE0D-E453-03C1DE3DA8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Θέση σημειώσεων 2">
            <a:extLst>
              <a:ext uri="{FF2B5EF4-FFF2-40B4-BE49-F238E27FC236}">
                <a16:creationId xmlns:a16="http://schemas.microsoft.com/office/drawing/2014/main" id="{2B2DBCDF-42F2-48A2-E616-937B4B2EAC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b="1" dirty="0"/>
              <a:t>Μ. </a:t>
            </a:r>
            <a:r>
              <a:rPr lang="el-GR" altLang="el-GR" b="1" dirty="0" err="1"/>
              <a:t>Μαρσέλος</a:t>
            </a:r>
            <a:r>
              <a:rPr lang="el-GR" altLang="el-GR" b="1" dirty="0"/>
              <a:t>, Μ. Κωνσταντή,</a:t>
            </a:r>
          </a:p>
          <a:p>
            <a:r>
              <a:rPr lang="el-GR" altLang="el-GR" b="1" dirty="0"/>
              <a:t>Π. Παππάς, Κ. Αντωνίου</a:t>
            </a:r>
            <a:endParaRPr lang="el-GR" altLang="el-GR" dirty="0"/>
          </a:p>
        </p:txBody>
      </p:sp>
      <p:sp>
        <p:nvSpPr>
          <p:cNvPr id="14340" name="Θέση αριθμού διαφάνειας 3">
            <a:extLst>
              <a:ext uri="{FF2B5EF4-FFF2-40B4-BE49-F238E27FC236}">
                <a16:creationId xmlns:a16="http://schemas.microsoft.com/office/drawing/2014/main" id="{FBC5A040-365F-62FA-7302-75BC3CBF81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693F73-DE86-4D2E-9CFD-3D019AFA4004}" type="slidenum">
              <a:rPr lang="el-GR" altLang="el-GR" smtClean="0"/>
              <a:pPr/>
              <a:t>9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Θέση εικόνας διαφάνειας 1">
            <a:extLst>
              <a:ext uri="{FF2B5EF4-FFF2-40B4-BE49-F238E27FC236}">
                <a16:creationId xmlns:a16="http://schemas.microsoft.com/office/drawing/2014/main" id="{A5F0FC23-8F40-15A1-76A8-3430A391CF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Θέση σημειώσεων 2">
            <a:extLst>
              <a:ext uri="{FF2B5EF4-FFF2-40B4-BE49-F238E27FC236}">
                <a16:creationId xmlns:a16="http://schemas.microsoft.com/office/drawing/2014/main" id="{0AB9DA58-4E45-9A3D-E540-C225B02521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b="1"/>
              <a:t>Μ. Μαρσέλος, Μ. Κωνσταντή,</a:t>
            </a:r>
          </a:p>
          <a:p>
            <a:r>
              <a:rPr lang="el-GR" altLang="el-GR" b="1"/>
              <a:t>Π. Παππάς, Κ. Αντωνίου</a:t>
            </a:r>
            <a:endParaRPr lang="el-GR" altLang="el-GR"/>
          </a:p>
        </p:txBody>
      </p:sp>
      <p:sp>
        <p:nvSpPr>
          <p:cNvPr id="16388" name="Θέση αριθμού διαφάνειας 3">
            <a:extLst>
              <a:ext uri="{FF2B5EF4-FFF2-40B4-BE49-F238E27FC236}">
                <a16:creationId xmlns:a16="http://schemas.microsoft.com/office/drawing/2014/main" id="{6C0DF73F-567C-E459-3D83-A5B1685792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777DD2-46C7-4457-A2B5-AA046EA5D826}" type="slidenum">
              <a:rPr lang="el-GR" altLang="el-GR" smtClean="0"/>
              <a:pPr/>
              <a:t>10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Θέση εικόνας διαφάνειας 1">
            <a:extLst>
              <a:ext uri="{FF2B5EF4-FFF2-40B4-BE49-F238E27FC236}">
                <a16:creationId xmlns:a16="http://schemas.microsoft.com/office/drawing/2014/main" id="{FD1284CE-B089-DA43-3807-AE8EEC95ED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Θέση σημειώσεων 2">
            <a:extLst>
              <a:ext uri="{FF2B5EF4-FFF2-40B4-BE49-F238E27FC236}">
                <a16:creationId xmlns:a16="http://schemas.microsoft.com/office/drawing/2014/main" id="{3D606EEE-F950-5CCF-4F58-F62B1D8CA2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l-GR"/>
              <a:t>DNA Intercalators in Cancer Therapy: Organic and Inorganic Drugs and Their Spectroscopic Tools of Analysis</a:t>
            </a:r>
          </a:p>
          <a:p>
            <a:r>
              <a:rPr lang="en-US" altLang="el-GR"/>
              <a:t>July 2007</a:t>
            </a:r>
          </a:p>
          <a:p>
            <a:r>
              <a:rPr lang="en-US" altLang="el-GR"/>
              <a:t>Mini Reviews in Medicinal Chemistry 7(6):627-48</a:t>
            </a:r>
          </a:p>
          <a:p>
            <a:r>
              <a:rPr lang="en-US" altLang="el-GR"/>
              <a:t>DOI: </a:t>
            </a:r>
          </a:p>
          <a:p>
            <a:r>
              <a:rPr lang="en-US" altLang="el-GR"/>
              <a:t>10.2174/138955707780859413</a:t>
            </a:r>
          </a:p>
          <a:p>
            <a:r>
              <a:rPr lang="en-US" altLang="el-GR"/>
              <a:t>Source</a:t>
            </a:r>
          </a:p>
          <a:p>
            <a:r>
              <a:rPr lang="en-US" altLang="el-GR">
                <a:hlinkClick r:id="rId3"/>
              </a:rPr>
              <a:t>PubMed</a:t>
            </a:r>
            <a:endParaRPr lang="en-US" altLang="el-GR"/>
          </a:p>
          <a:p>
            <a:endParaRPr lang="el-GR" altLang="el-GR"/>
          </a:p>
        </p:txBody>
      </p:sp>
      <p:sp>
        <p:nvSpPr>
          <p:cNvPr id="52228" name="Θέση αριθμού διαφάνειας 3">
            <a:extLst>
              <a:ext uri="{FF2B5EF4-FFF2-40B4-BE49-F238E27FC236}">
                <a16:creationId xmlns:a16="http://schemas.microsoft.com/office/drawing/2014/main" id="{32CCE5D6-44B5-34F9-68F9-A0CD62613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675306-0266-48EA-9116-7010790E9D84}" type="slidenum">
              <a:rPr lang="el-GR" altLang="el-GR" smtClean="0"/>
              <a:pPr/>
              <a:t>12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Θέση εικόνας διαφάνειας 1">
            <a:extLst>
              <a:ext uri="{FF2B5EF4-FFF2-40B4-BE49-F238E27FC236}">
                <a16:creationId xmlns:a16="http://schemas.microsoft.com/office/drawing/2014/main" id="{B54CF334-2062-EE66-12CC-146A062E70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Θέση σημειώσεων 2">
            <a:extLst>
              <a:ext uri="{FF2B5EF4-FFF2-40B4-BE49-F238E27FC236}">
                <a16:creationId xmlns:a16="http://schemas.microsoft.com/office/drawing/2014/main" id="{4BF69F47-A193-1BC9-BFF2-A1F8ED90F5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l-GR" dirty="0"/>
              <a:t>DNA Intercalators in Cancer Therapy: Organic and Inorganic Drugs and Their Spectroscopic Tools of Analysis</a:t>
            </a:r>
          </a:p>
          <a:p>
            <a:r>
              <a:rPr lang="en-US" altLang="el-GR" dirty="0"/>
              <a:t>July 2007</a:t>
            </a:r>
          </a:p>
          <a:p>
            <a:r>
              <a:rPr lang="en-US" altLang="el-GR" dirty="0"/>
              <a:t>Mini Reviews in Medicinal Chemistry 7(6):627-48</a:t>
            </a:r>
          </a:p>
          <a:p>
            <a:r>
              <a:rPr lang="en-US" altLang="el-GR" dirty="0"/>
              <a:t>DOI: </a:t>
            </a:r>
          </a:p>
          <a:p>
            <a:r>
              <a:rPr lang="en-US" altLang="el-GR" dirty="0"/>
              <a:t>10.2174/138955707780859413</a:t>
            </a:r>
          </a:p>
          <a:p>
            <a:r>
              <a:rPr lang="en-US" altLang="el-GR" dirty="0"/>
              <a:t>Source</a:t>
            </a:r>
          </a:p>
          <a:p>
            <a:r>
              <a:rPr lang="en-US" altLang="el-GR" dirty="0">
                <a:hlinkClick r:id="rId3"/>
              </a:rPr>
              <a:t>PubMed</a:t>
            </a:r>
            <a:endParaRPr lang="en-US" altLang="el-GR" dirty="0"/>
          </a:p>
          <a:p>
            <a:endParaRPr lang="el-GR" altLang="el-GR" dirty="0"/>
          </a:p>
        </p:txBody>
      </p:sp>
      <p:sp>
        <p:nvSpPr>
          <p:cNvPr id="57348" name="Θέση αριθμού διαφάνειας 3">
            <a:extLst>
              <a:ext uri="{FF2B5EF4-FFF2-40B4-BE49-F238E27FC236}">
                <a16:creationId xmlns:a16="http://schemas.microsoft.com/office/drawing/2014/main" id="{A37B8D78-C6E2-5D56-6903-C135A7E4BD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526AB5-314E-425E-99C0-ED89C0A9F00E}" type="slidenum">
              <a:rPr lang="el-GR" altLang="el-GR" smtClean="0"/>
              <a:pPr/>
              <a:t>16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Θέση εικόνας διαφάνειας 1">
            <a:extLst>
              <a:ext uri="{FF2B5EF4-FFF2-40B4-BE49-F238E27FC236}">
                <a16:creationId xmlns:a16="http://schemas.microsoft.com/office/drawing/2014/main" id="{D36C1A27-9A53-4655-A508-F127410860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Θέση σημειώσεων 2">
            <a:extLst>
              <a:ext uri="{FF2B5EF4-FFF2-40B4-BE49-F238E27FC236}">
                <a16:creationId xmlns:a16="http://schemas.microsoft.com/office/drawing/2014/main" id="{96E8B233-A397-4B62-9972-60795CE4DB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20484" name="Θέση αριθμού διαφάνειας 3">
            <a:extLst>
              <a:ext uri="{FF2B5EF4-FFF2-40B4-BE49-F238E27FC236}">
                <a16:creationId xmlns:a16="http://schemas.microsoft.com/office/drawing/2014/main" id="{BA05697F-187B-4F50-AD46-FAA21C6D37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0CF7F7-5008-4C57-A355-90CCF8868FBA}" type="slidenum">
              <a:rPr lang="el-GR" altLang="el-GR"/>
              <a:pPr/>
              <a:t>18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μεθοτρεξάτη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χρησιμοποιείται επίσης ως </a:t>
            </a:r>
            <a:r>
              <a:rPr lang="el-G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ανοσοκατασταλτικό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φάρμακο για την αντιμετώπιση της ρευματοειδούς αρθρίτιδας και άλλων </a:t>
            </a:r>
            <a:r>
              <a:rPr lang="el-G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αυτοάνοσων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νόσων.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42F68-C713-4EF8-B858-947DCE29AD8B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7294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Θέση εικόνας διαφάνειας 1">
            <a:extLst>
              <a:ext uri="{FF2B5EF4-FFF2-40B4-BE49-F238E27FC236}">
                <a16:creationId xmlns:a16="http://schemas.microsoft.com/office/drawing/2014/main" id="{5886C9CE-A58F-496F-8D0A-ED2E4EBA66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Θέση σημειώσεων 2">
            <a:extLst>
              <a:ext uri="{FF2B5EF4-FFF2-40B4-BE49-F238E27FC236}">
                <a16:creationId xmlns:a16="http://schemas.microsoft.com/office/drawing/2014/main" id="{0539B998-FCE6-4703-8968-85F0DA64C1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l-GR">
                <a:hlinkClick r:id="rId3"/>
              </a:rPr>
              <a:t>Barbara T.McGrogan</a:t>
            </a:r>
            <a:r>
              <a:rPr lang="el-GR" altLang="el-GR"/>
              <a:t> </a:t>
            </a:r>
            <a:r>
              <a:rPr lang="en-US" altLang="el-GR"/>
              <a:t>et al. </a:t>
            </a:r>
            <a:r>
              <a:rPr lang="en-US" altLang="el-GR" b="1">
                <a:hlinkClick r:id="rId4" tooltip="Go to Biochimica et Biophysica Acta (BBA) - Reviews on Cancer on ScienceDirect"/>
              </a:rPr>
              <a:t>Biochimica et Biophysica Acta (BBA) - Reviews on Cancer</a:t>
            </a:r>
            <a:r>
              <a:rPr lang="el-GR" altLang="el-GR" b="1"/>
              <a:t>, </a:t>
            </a:r>
            <a:r>
              <a:rPr lang="en-US" altLang="el-GR">
                <a:hlinkClick r:id="rId5" tooltip="Go to table of contents for this volume/issue"/>
              </a:rPr>
              <a:t>Volume 1785, Issue 2</a:t>
            </a:r>
            <a:r>
              <a:rPr lang="en-US" altLang="el-GR"/>
              <a:t>, April 2008, Pages 96-132</a:t>
            </a:r>
            <a:endParaRPr lang="en-US" altLang="el-GR" b="1"/>
          </a:p>
          <a:p>
            <a:endParaRPr lang="el-GR" altLang="el-GR"/>
          </a:p>
        </p:txBody>
      </p:sp>
      <p:sp>
        <p:nvSpPr>
          <p:cNvPr id="33796" name="Θέση αριθμού διαφάνειας 3">
            <a:extLst>
              <a:ext uri="{FF2B5EF4-FFF2-40B4-BE49-F238E27FC236}">
                <a16:creationId xmlns:a16="http://schemas.microsoft.com/office/drawing/2014/main" id="{46B953ED-A3EA-4009-B4A1-2F859BBE7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D27EA5-56D3-40F3-99D2-183FDEA7176D}" type="slidenum">
              <a:rPr lang="el-GR" altLang="el-GR"/>
              <a:pPr/>
              <a:t>29</a:t>
            </a:fld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1BEE7B-5B3A-F52B-15FE-E35B0BECD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1AC1658-1016-599F-C0F6-E4DDC0F4F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D8D908-83E0-B970-3E33-0ECA4A6DB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BB34-892F-44B3-A2B8-1ED2A2FA09F0}" type="datetimeFigureOut">
              <a:rPr lang="el-GR" smtClean="0"/>
              <a:t>24/5/2024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A865467-323E-8E5B-0C23-DF5A92564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A6A8C09-F5BB-66B0-559D-9F1AD031E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3981-B613-4A56-A44F-B46CF4C9FA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128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A7908D-B438-F7AD-508E-1D1F2872E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BB7BFAF-A2A1-A459-8600-072ECDBF4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5320574-937C-B908-0B50-2E63C1220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BB34-892F-44B3-A2B8-1ED2A2FA09F0}" type="datetimeFigureOut">
              <a:rPr lang="el-GR" smtClean="0"/>
              <a:t>24/5/2024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4F1CE7-5A73-D965-EB1E-3B42449F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770B1CB-E1ED-3441-1813-DF16F76B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3981-B613-4A56-A44F-B46CF4C9FA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022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9B8CC46-B794-5CBF-CFEF-A5F6C17C00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A46EA0D-878B-8DB5-D544-3F76145EF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A042F51-1075-6C86-9DBB-AD79F7E54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BB34-892F-44B3-A2B8-1ED2A2FA09F0}" type="datetimeFigureOut">
              <a:rPr lang="el-GR" smtClean="0"/>
              <a:t>24/5/2024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0E5D79-EC59-C5E4-8DDC-C394C089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609666A-3E23-2521-02BE-EC9B6F3A7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3981-B613-4A56-A44F-B46CF4C9FA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551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098B52-4A26-E391-817D-89703D40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D8103B4-979B-41B5-F128-EB0747DFD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37C57F8-9A6A-9107-F0A7-38568B093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BB34-892F-44B3-A2B8-1ED2A2FA09F0}" type="datetimeFigureOut">
              <a:rPr lang="el-GR" smtClean="0"/>
              <a:t>24/5/2024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CD02115-BF63-B102-E2B5-C8C0D9A0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47B4ECA-AC02-2D27-B946-8E98D9FB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3981-B613-4A56-A44F-B46CF4C9FA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604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A45FF-3B11-DE09-08A1-E65A9B453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8F88D93-A1B5-B314-6A82-E92536252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6CD1BE8-9FDF-1E19-BAFB-57A8249D7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BB34-892F-44B3-A2B8-1ED2A2FA09F0}" type="datetimeFigureOut">
              <a:rPr lang="el-GR" smtClean="0"/>
              <a:t>24/5/2024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6683C67-03B7-548C-5619-E546CABD6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85B959B-D8D5-4440-A7E3-2986C047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3981-B613-4A56-A44F-B46CF4C9FA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05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584FD8-5315-D500-46A8-707817B3D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EA350E-0AA5-B93A-3660-2A112D88B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A75F320-A3CA-C256-D446-86E942539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C67F31C-6C1A-DD94-344E-61B60C46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BB34-892F-44B3-A2B8-1ED2A2FA09F0}" type="datetimeFigureOut">
              <a:rPr lang="el-GR" smtClean="0"/>
              <a:t>24/5/2024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C16E505-9D2C-D8E0-1984-56A669169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79A5A60-BB9D-F4DE-BD5D-790CD4D1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3981-B613-4A56-A44F-B46CF4C9FA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165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38B07F-74BD-F01D-8516-D398CA40F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649013D-83B4-A6E8-F486-B8114BA62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53B2C2C-822C-B5B0-01BA-58C3D74F1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62227AC-48F2-B5FC-924E-0543969CC5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13E06AD-657E-0469-2BA8-DD415902F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2995324-AA99-6440-440F-FF632BDB0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BB34-892F-44B3-A2B8-1ED2A2FA09F0}" type="datetimeFigureOut">
              <a:rPr lang="el-GR" smtClean="0"/>
              <a:t>24/5/2024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D4A330D-736C-CB85-7D83-22E8C97F0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A88A992-C4F3-002B-8A38-7576A6AD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3981-B613-4A56-A44F-B46CF4C9FA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569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F26D03-A2CD-07E0-3F79-BD1735CE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57523E-B96F-6AE4-2B2C-B3763C3E7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BB34-892F-44B3-A2B8-1ED2A2FA09F0}" type="datetimeFigureOut">
              <a:rPr lang="el-GR" smtClean="0"/>
              <a:t>24/5/2024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E42FC8D-98CB-9BC5-C272-497AB43A0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5638401-93EF-D645-D39E-6106C8A8A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3981-B613-4A56-A44F-B46CF4C9FA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1547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EC7D92B-1260-6D44-2DBB-73D0E7794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BB34-892F-44B3-A2B8-1ED2A2FA09F0}" type="datetimeFigureOut">
              <a:rPr lang="el-GR" smtClean="0"/>
              <a:t>24/5/2024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A83896E-6F0A-EEC1-B495-D3694A978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BC20F34-94E7-1A09-32E4-12F97D3EA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3981-B613-4A56-A44F-B46CF4C9FA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550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DC4011-4D82-6AF0-06D0-C6EC0F1F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B0A418-D719-5716-5B76-D710CD08D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EEC7D0C-521F-0842-2A93-B50B09A8E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85F75FC-65DB-D54F-B6B0-D48F696BE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BB34-892F-44B3-A2B8-1ED2A2FA09F0}" type="datetimeFigureOut">
              <a:rPr lang="el-GR" smtClean="0"/>
              <a:t>24/5/2024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10D7B86-EA86-FCEF-4BDD-655B27919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34CCDB2-2303-282E-72EF-A94B532A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3981-B613-4A56-A44F-B46CF4C9FA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711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873D5F-A9D4-EFCA-E76D-9743BDD48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3AC3995-D67B-37E8-D310-41A688BF4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865FA91-CEEF-8AC9-51B9-8C7CCA719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2E0C7AB-25AC-CCD7-9605-A53C8342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BB34-892F-44B3-A2B8-1ED2A2FA09F0}" type="datetimeFigureOut">
              <a:rPr lang="el-GR" smtClean="0"/>
              <a:t>24/5/2024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8D121E-4501-FC6D-8F31-5173C9348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C96961F-957C-6234-F66A-4E3DED55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3981-B613-4A56-A44F-B46CF4C9FA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923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C18B71C-5761-5B60-698E-B31A415E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1E87579-619E-F876-2EB6-7160CF928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ABB7848-5D00-B34E-2448-629656C6D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2BB34-892F-44B3-A2B8-1ED2A2FA09F0}" type="datetimeFigureOut">
              <a:rPr lang="el-GR" smtClean="0"/>
              <a:t>24/5/2024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3880008-02E4-3B10-79E2-5320A9C0A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EC34CCA-E088-E92B-4BC5-F379F6847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33981-B613-4A56-A44F-B46CF4C9FA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56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varvares@uniwa.g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pubmed/?term=Ferguson%20KM%5bAuthor%5d&amp;cauthor=true&amp;cauthor_uid=18573086" TargetMode="External"/><Relationship Id="rId4" Type="http://schemas.openxmlformats.org/officeDocument/2006/relationships/hyperlink" Target="https://www.ncbi.nlm.nih.gov/pubmed/18573086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agenesmy.com/imagenes/ras-pathway-ac.htm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02/onco.13675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F30061-EB5D-23B4-B1AD-381ADE0657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sz="2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«Εφαρμογές της </a:t>
            </a:r>
            <a:r>
              <a:rPr lang="el-GR" sz="2800" b="1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Βιοϊατρικής</a:t>
            </a:r>
            <a:r>
              <a:rPr lang="el-GR" sz="2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Τεχνολογίας στην </a:t>
            </a:r>
            <a:r>
              <a:rPr lang="el-GR" sz="2800" b="1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Υπογονιμότητα</a:t>
            </a:r>
            <a:r>
              <a:rPr lang="el-GR" sz="2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– Ανδρικός και Γυναικείος Παράγοντας»</a:t>
            </a:r>
            <a:br>
              <a:rPr lang="en-US" sz="2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el-GR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Τ</a:t>
            </a:r>
            <a:r>
              <a:rPr lang="el-GR" sz="2800" dirty="0">
                <a:solidFill>
                  <a:srgbClr val="000000"/>
                </a:solidFill>
                <a:latin typeface="tahoma" panose="020B0604030504040204" pitchFamily="34" charset="0"/>
              </a:rPr>
              <a:t>μήμα</a:t>
            </a:r>
            <a:r>
              <a:rPr lang="el-GR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Βιοϊατρικών Επιστημών και </a:t>
            </a:r>
            <a:r>
              <a:rPr lang="el-GR" sz="2800" dirty="0">
                <a:solidFill>
                  <a:srgbClr val="000000"/>
                </a:solidFill>
                <a:latin typeface="tahoma" panose="020B0604030504040204" pitchFamily="34" charset="0"/>
              </a:rPr>
              <a:t>Τ</a:t>
            </a:r>
            <a:r>
              <a:rPr lang="el-GR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μήμα Μαιευτικής της Σχολής Επιστημών Υγείας και Πρόνοιας του Πανεπιστημίου Δυτικής Αττικής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</a:t>
            </a:r>
            <a:endParaRPr lang="el-GR" sz="1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78F2294-241B-1589-7D2F-CC63FEBD7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19653"/>
          </a:xfrm>
        </p:spPr>
        <p:txBody>
          <a:bodyPr>
            <a:normAutofit/>
          </a:bodyPr>
          <a:lstStyle/>
          <a:p>
            <a:endParaRPr lang="el-GR" dirty="0"/>
          </a:p>
          <a:p>
            <a:r>
              <a:rPr lang="el-GR" dirty="0"/>
              <a:t>Βαρβαρέσου Αθανασία, Καθηγήτρια Ανάπτυξης Φαρμακευτικών, Καλλυντικών και Ιατροτεχνολογικών Προϊόντων</a:t>
            </a:r>
          </a:p>
          <a:p>
            <a:endParaRPr lang="el-GR" dirty="0"/>
          </a:p>
          <a:p>
            <a:r>
              <a:rPr lang="el-GR" dirty="0"/>
              <a:t>Τμήμα Βιοϊατρικών Επιστημών, Πανεπιστήμιο Δυτικής Αττικής</a:t>
            </a:r>
          </a:p>
          <a:p>
            <a:r>
              <a:rPr lang="en-US" dirty="0">
                <a:hlinkClick r:id="rId2"/>
              </a:rPr>
              <a:t>avarvares@uniwa.gr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3677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>
            <a:extLst>
              <a:ext uri="{FF2B5EF4-FFF2-40B4-BE49-F238E27FC236}">
                <a16:creationId xmlns:a16="http://schemas.microsoft.com/office/drawing/2014/main" id="{7E837EF9-7DAD-CB76-1825-6E6CF5AF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ΠΑΡΑΓΩΓΑ ΠΛΑΤΙΝΑΣ-ΣΥΝΔΕΣΗ ΜΕ ΤΟ </a:t>
            </a:r>
            <a:r>
              <a:rPr lang="en-US" altLang="el-GR"/>
              <a:t>DNA</a:t>
            </a:r>
            <a:endParaRPr lang="el-GR" altLang="el-GR"/>
          </a:p>
        </p:txBody>
      </p:sp>
      <p:pic>
        <p:nvPicPr>
          <p:cNvPr id="15363" name="Θέση περιεχομένου 3">
            <a:extLst>
              <a:ext uri="{FF2B5EF4-FFF2-40B4-BE49-F238E27FC236}">
                <a16:creationId xmlns:a16="http://schemas.microsoft.com/office/drawing/2014/main" id="{78DB4D88-A485-8AE2-CDFD-EFFA6245EC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1063" y="1600201"/>
            <a:ext cx="3852862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>
            <a:extLst>
              <a:ext uri="{FF2B5EF4-FFF2-40B4-BE49-F238E27FC236}">
                <a16:creationId xmlns:a16="http://schemas.microsoft.com/office/drawing/2014/main" id="{D68476BB-2734-200A-6F3D-26A568DA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l-GR" altLang="el-GR"/>
            </a:br>
            <a:r>
              <a:rPr lang="el-GR" altLang="el-GR"/>
              <a:t>ΠΑΡΑΓΩΓΑ ΠΛΑΤΙΝΑΣ-ΣΥΝΔΕΣΗ ΜΕ ΤΟ </a:t>
            </a:r>
            <a:r>
              <a:rPr lang="en-US" altLang="el-GR"/>
              <a:t>DNA</a:t>
            </a:r>
            <a:endParaRPr lang="el-GR" altLang="el-GR"/>
          </a:p>
        </p:txBody>
      </p:sp>
      <p:pic>
        <p:nvPicPr>
          <p:cNvPr id="17411" name="Θέση περιεχομένου 3">
            <a:extLst>
              <a:ext uri="{FF2B5EF4-FFF2-40B4-BE49-F238E27FC236}">
                <a16:creationId xmlns:a16="http://schemas.microsoft.com/office/drawing/2014/main" id="{F9CCBB34-6515-EBB7-D676-E50FE998DA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4" y="1938338"/>
            <a:ext cx="3184525" cy="4525962"/>
          </a:xfrm>
        </p:spPr>
      </p:pic>
      <p:pic>
        <p:nvPicPr>
          <p:cNvPr id="17412" name="Εικόνα 4">
            <a:extLst>
              <a:ext uri="{FF2B5EF4-FFF2-40B4-BE49-F238E27FC236}">
                <a16:creationId xmlns:a16="http://schemas.microsoft.com/office/drawing/2014/main" id="{8B8E3144-F1AA-2F49-A53F-611912613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4" y="2486026"/>
            <a:ext cx="4332287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Ορθογώνιο 5">
            <a:extLst>
              <a:ext uri="{FF2B5EF4-FFF2-40B4-BE49-F238E27FC236}">
                <a16:creationId xmlns:a16="http://schemas.microsoft.com/office/drawing/2014/main" id="{613CC7DD-AFD2-038D-A8A4-F9A60193E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6462714"/>
            <a:ext cx="23743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panose="020B0604020202020204" pitchFamily="34" charset="0"/>
              </a:rPr>
              <a:t>ΙΔΙΟΣ ΚΛΩΝΟΣ </a:t>
            </a:r>
            <a:r>
              <a:rPr lang="en-US" altLang="el-GR" sz="1800" dirty="0">
                <a:latin typeface="Arial" panose="020B0604020202020204" pitchFamily="34" charset="0"/>
              </a:rPr>
              <a:t>DNA</a:t>
            </a:r>
            <a:endParaRPr lang="el-GR" altLang="el-GR" sz="1800" dirty="0">
              <a:latin typeface="Arial" panose="020B0604020202020204" pitchFamily="34" charset="0"/>
            </a:endParaRPr>
          </a:p>
        </p:txBody>
      </p:sp>
      <p:sp>
        <p:nvSpPr>
          <p:cNvPr id="17414" name="Ορθογώνιο 6">
            <a:extLst>
              <a:ext uri="{FF2B5EF4-FFF2-40B4-BE49-F238E27FC236}">
                <a16:creationId xmlns:a16="http://schemas.microsoft.com/office/drawing/2014/main" id="{200AC876-D08D-4DA3-18AA-10ED28D98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3" y="6000750"/>
            <a:ext cx="3790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panose="020B0604020202020204" pitchFamily="34" charset="0"/>
              </a:rPr>
              <a:t>ΑΝΑΜΕΣΑ ΣΤΟΥΣ ΔΥΟ ΚΛΩΝΟΥΣ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Τίτλος 1">
            <a:extLst>
              <a:ext uri="{FF2B5EF4-FFF2-40B4-BE49-F238E27FC236}">
                <a16:creationId xmlns:a16="http://schemas.microsoft.com/office/drawing/2014/main" id="{B7D19214-D3C5-2ECA-3579-ABB3F40B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0" y="668338"/>
            <a:ext cx="8229600" cy="1143000"/>
          </a:xfrm>
        </p:spPr>
        <p:txBody>
          <a:bodyPr/>
          <a:lstStyle/>
          <a:p>
            <a:r>
              <a:rPr lang="el-GR" altLang="el-GR"/>
              <a:t>ΠΑΡΑΓΟΝΤΕΣ ΕΝΔΟΠΑΡΕΜΒΟΛΗΣ</a:t>
            </a:r>
          </a:p>
        </p:txBody>
      </p:sp>
      <p:pic>
        <p:nvPicPr>
          <p:cNvPr id="51203" name="Θέση περιεχομένου 5">
            <a:extLst>
              <a:ext uri="{FF2B5EF4-FFF2-40B4-BE49-F238E27FC236}">
                <a16:creationId xmlns:a16="http://schemas.microsoft.com/office/drawing/2014/main" id="{C4258D59-3B83-8351-A6C3-2B5498C40F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3663" y="2232025"/>
            <a:ext cx="4856162" cy="3860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Τίτλος 1">
            <a:extLst>
              <a:ext uri="{FF2B5EF4-FFF2-40B4-BE49-F238E27FC236}">
                <a16:creationId xmlns:a16="http://schemas.microsoft.com/office/drawing/2014/main" id="{6061EB0C-1FE0-00D8-B07A-30E2ED37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0" y="765175"/>
            <a:ext cx="8229600" cy="1143000"/>
          </a:xfrm>
        </p:spPr>
        <p:txBody>
          <a:bodyPr/>
          <a:lstStyle/>
          <a:p>
            <a:r>
              <a:rPr lang="el-GR" altLang="el-GR"/>
              <a:t>ΠΑΡΑΓΟΝΤΕΣ ΕΝΔΟΠΑΡΕΜΒΟΛΗΣ</a:t>
            </a:r>
          </a:p>
        </p:txBody>
      </p:sp>
      <p:sp>
        <p:nvSpPr>
          <p:cNvPr id="53251" name="Θέση περιεχομένου 2">
            <a:extLst>
              <a:ext uri="{FF2B5EF4-FFF2-40B4-BE49-F238E27FC236}">
                <a16:creationId xmlns:a16="http://schemas.microsoft.com/office/drawing/2014/main" id="{8CA1ECB3-2728-AADC-533A-BA0A05432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633" y="1998482"/>
            <a:ext cx="10234367" cy="402524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l-GR" altLang="el-GR" sz="2400" dirty="0"/>
              <a:t>Αποτελούνται από επίπεδο αρωματικό σύστημα (χρωμοφόρο συζευγμένων τριών ή και περισσότερων δακτυλίων το οποίο φέρει πλευρικές </a:t>
            </a:r>
            <a:r>
              <a:rPr lang="el-GR" altLang="el-GR" sz="2400" dirty="0" err="1"/>
              <a:t>αμινομάδες</a:t>
            </a:r>
            <a:r>
              <a:rPr lang="el-GR" altLang="el-GR" sz="2400" dirty="0"/>
              <a:t> ή </a:t>
            </a:r>
            <a:r>
              <a:rPr lang="el-GR" altLang="el-GR" sz="2400" dirty="0" err="1"/>
              <a:t>αμινοαλκυλάμινο</a:t>
            </a:r>
            <a:r>
              <a:rPr lang="el-GR" altLang="el-GR" sz="2400" dirty="0"/>
              <a:t>- ή </a:t>
            </a:r>
            <a:r>
              <a:rPr lang="el-GR" altLang="el-GR" sz="2400" dirty="0" err="1"/>
              <a:t>αμινοαλκυλαμινοομάδες</a:t>
            </a:r>
            <a:r>
              <a:rPr lang="el-GR" altLang="el-GR" sz="2400" dirty="0"/>
              <a:t>) 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l-GR" altLang="el-GR" sz="2400" dirty="0"/>
              <a:t>Το αρωματικό επίπεδο σύστημα </a:t>
            </a:r>
            <a:r>
              <a:rPr lang="el-GR" altLang="el-GR" sz="2400" dirty="0" err="1"/>
              <a:t>ενδοπαρεμβάλεται</a:t>
            </a:r>
            <a:r>
              <a:rPr lang="el-GR" altLang="el-GR" sz="2400" dirty="0"/>
              <a:t> ανάμεσα στους δυο κλώνους του </a:t>
            </a:r>
            <a:r>
              <a:rPr lang="en-US" altLang="el-GR" sz="2400" dirty="0"/>
              <a:t>DNA </a:t>
            </a:r>
            <a:r>
              <a:rPr lang="el-GR" altLang="el-GR" sz="2400" dirty="0"/>
              <a:t>ενώ οι πλευρικές αλυσίδες συνδέονται με τους φωσφορικούς δεσμούς που συνδέουν τις βάσεις του </a:t>
            </a:r>
            <a:r>
              <a:rPr lang="en-US" altLang="el-GR" sz="2400" dirty="0"/>
              <a:t>DNA </a:t>
            </a:r>
            <a:r>
              <a:rPr lang="el-GR" altLang="el-GR" sz="2400" dirty="0"/>
              <a:t>σε κάθε κλώνο. 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l-GR" altLang="el-GR" sz="2400" dirty="0"/>
              <a:t>Με αυτό τον τρόπο εμποδίζονται οι λειτουργίες του </a:t>
            </a:r>
            <a:r>
              <a:rPr lang="en-US" altLang="el-GR" sz="2400" dirty="0"/>
              <a:t>DNA </a:t>
            </a:r>
            <a:r>
              <a:rPr lang="el-GR" altLang="el-GR" sz="2400" dirty="0"/>
              <a:t>αντιγραφή, μεταγραφή </a:t>
            </a:r>
            <a:r>
              <a:rPr lang="el-GR" altLang="el-GR" sz="2400" dirty="0" err="1"/>
              <a:t>κ.λπ</a:t>
            </a:r>
            <a:endParaRPr lang="el-GR" altLang="el-GR" sz="2400" dirty="0"/>
          </a:p>
          <a:p>
            <a:pPr>
              <a:defRPr/>
            </a:pPr>
            <a:endParaRPr lang="el-GR" alt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Τίτλος 1">
            <a:extLst>
              <a:ext uri="{FF2B5EF4-FFF2-40B4-BE49-F238E27FC236}">
                <a16:creationId xmlns:a16="http://schemas.microsoft.com/office/drawing/2014/main" id="{21717550-399D-585E-70E7-BB9C46136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l-GR" altLang="el-GR"/>
            </a:br>
            <a:r>
              <a:rPr lang="el-GR" altLang="el-GR"/>
              <a:t>ΠΑΡΑΓΟΝΤΕΣ ΕΝΔΟΠΑΡΕΜΒΟΛΗΣ</a:t>
            </a:r>
          </a:p>
        </p:txBody>
      </p:sp>
      <p:sp>
        <p:nvSpPr>
          <p:cNvPr id="54275" name="Θέση περιεχομένου 2">
            <a:extLst>
              <a:ext uri="{FF2B5EF4-FFF2-40B4-BE49-F238E27FC236}">
                <a16:creationId xmlns:a16="http://schemas.microsoft.com/office/drawing/2014/main" id="{367843AF-43CA-F0C4-E4ED-DDB753D74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altLang="el-GR" dirty="0"/>
              <a:t>Παράγωγα </a:t>
            </a:r>
            <a:r>
              <a:rPr lang="el-GR" altLang="el-GR" dirty="0" err="1"/>
              <a:t>ακριδίνης</a:t>
            </a:r>
            <a:r>
              <a:rPr lang="el-GR" altLang="el-GR" dirty="0"/>
              <a:t> (</a:t>
            </a:r>
            <a:r>
              <a:rPr lang="en-US" altLang="el-GR" dirty="0"/>
              <a:t>DACA)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dirty="0"/>
              <a:t>Παράγωγα </a:t>
            </a:r>
            <a:r>
              <a:rPr lang="el-GR" altLang="el-GR" dirty="0" err="1"/>
              <a:t>ελλιπτικίνης</a:t>
            </a:r>
            <a:endParaRPr lang="el-GR" alt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dirty="0"/>
              <a:t>Παράγωγα </a:t>
            </a:r>
            <a:r>
              <a:rPr lang="en-US" altLang="el-GR" dirty="0" err="1"/>
              <a:t>Doxorobucin</a:t>
            </a:r>
            <a:r>
              <a:rPr lang="el-GR" altLang="el-GR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dirty="0"/>
              <a:t>Παράγωγα </a:t>
            </a:r>
            <a:r>
              <a:rPr lang="el-GR" altLang="el-GR" dirty="0" err="1"/>
              <a:t>ανθρακυκλίνης</a:t>
            </a:r>
            <a:r>
              <a:rPr lang="el-GR" altLang="el-GR" dirty="0"/>
              <a:t> </a:t>
            </a:r>
            <a:r>
              <a:rPr lang="en-US" altLang="el-GR" dirty="0"/>
              <a:t> </a:t>
            </a:r>
            <a:r>
              <a:rPr lang="el-GR" altLang="el-GR" dirty="0"/>
              <a:t>(</a:t>
            </a:r>
            <a:r>
              <a:rPr lang="en-US" altLang="el-GR" dirty="0"/>
              <a:t>Mitoxantrone</a:t>
            </a:r>
            <a:r>
              <a:rPr lang="el-GR" altLang="el-GR" dirty="0"/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Τίτλος 1">
            <a:extLst>
              <a:ext uri="{FF2B5EF4-FFF2-40B4-BE49-F238E27FC236}">
                <a16:creationId xmlns:a16="http://schemas.microsoft.com/office/drawing/2014/main" id="{44F2426A-2363-607F-47F9-DCEA7F20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454025"/>
            <a:ext cx="8229600" cy="1143000"/>
          </a:xfrm>
        </p:spPr>
        <p:txBody>
          <a:bodyPr/>
          <a:lstStyle/>
          <a:p>
            <a:r>
              <a:rPr lang="en-US" altLang="el-GR"/>
              <a:t>MITOXANTRONE</a:t>
            </a:r>
            <a:endParaRPr lang="el-GR" altLang="el-GR" sz="1800"/>
          </a:p>
        </p:txBody>
      </p:sp>
      <p:pic>
        <p:nvPicPr>
          <p:cNvPr id="55299" name="Θέση περιεχομένου 3">
            <a:extLst>
              <a:ext uri="{FF2B5EF4-FFF2-40B4-BE49-F238E27FC236}">
                <a16:creationId xmlns:a16="http://schemas.microsoft.com/office/drawing/2014/main" id="{FC678152-D714-A704-1ADE-4D31DF89A1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6638" y="2168526"/>
            <a:ext cx="5040312" cy="2703513"/>
          </a:xfrm>
        </p:spPr>
      </p:pic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3FA144B6-B205-55B6-56CF-D767976A5627}"/>
              </a:ext>
            </a:extLst>
          </p:cNvPr>
          <p:cNvCxnSpPr/>
          <p:nvPr/>
        </p:nvCxnSpPr>
        <p:spPr>
          <a:xfrm flipV="1">
            <a:off x="6600825" y="2373313"/>
            <a:ext cx="1727200" cy="215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301" name="Ορθογώνιο 6">
            <a:extLst>
              <a:ext uri="{FF2B5EF4-FFF2-40B4-BE49-F238E27FC236}">
                <a16:creationId xmlns:a16="http://schemas.microsoft.com/office/drawing/2014/main" id="{B5900BC2-0498-63A2-86A9-5D9B23519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4288" y="1417639"/>
            <a:ext cx="25765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</a:rPr>
              <a:t>Πλευρικές ομάδες του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</a:rPr>
              <a:t>φαρμάκου που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</a:rPr>
              <a:t>συνδέονται με τον κλώνο του </a:t>
            </a:r>
            <a:r>
              <a:rPr lang="en-US" altLang="el-GR" sz="1800">
                <a:latin typeface="Arial" panose="020B0604020202020204" pitchFamily="34" charset="0"/>
              </a:rPr>
              <a:t>DNA</a:t>
            </a:r>
            <a:endParaRPr lang="el-GR" altLang="el-GR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</a:rPr>
              <a:t>Πλευρικές ομάδες του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</a:rPr>
              <a:t>φαρμάκου που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</a:rPr>
              <a:t>συνδέονται με τον κλώνο του </a:t>
            </a:r>
            <a:r>
              <a:rPr lang="en-US" altLang="el-GR" sz="1800">
                <a:latin typeface="Arial" panose="020B0604020202020204" pitchFamily="34" charset="0"/>
              </a:rPr>
              <a:t>DNA</a:t>
            </a:r>
            <a:endParaRPr lang="el-GR" altLang="el-GR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</a:endParaRPr>
          </a:p>
        </p:txBody>
      </p: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17B0437B-B97C-4869-5966-E9769F52B499}"/>
              </a:ext>
            </a:extLst>
          </p:cNvPr>
          <p:cNvCxnSpPr/>
          <p:nvPr/>
        </p:nvCxnSpPr>
        <p:spPr>
          <a:xfrm flipV="1">
            <a:off x="6311901" y="4508501"/>
            <a:ext cx="1439863" cy="73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Αριστερό άγκιστρο 11">
            <a:extLst>
              <a:ext uri="{FF2B5EF4-FFF2-40B4-BE49-F238E27FC236}">
                <a16:creationId xmlns:a16="http://schemas.microsoft.com/office/drawing/2014/main" id="{02B4605B-688B-2572-1411-D1DF8B7A861B}"/>
              </a:ext>
            </a:extLst>
          </p:cNvPr>
          <p:cNvSpPr/>
          <p:nvPr/>
        </p:nvSpPr>
        <p:spPr>
          <a:xfrm>
            <a:off x="2135188" y="1858963"/>
            <a:ext cx="171450" cy="3763962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3" name="Δεξιό άγκιστρο 12">
            <a:extLst>
              <a:ext uri="{FF2B5EF4-FFF2-40B4-BE49-F238E27FC236}">
                <a16:creationId xmlns:a16="http://schemas.microsoft.com/office/drawing/2014/main" id="{D4363E65-631B-2BB2-FA74-AD1A1F52E0F8}"/>
              </a:ext>
            </a:extLst>
          </p:cNvPr>
          <p:cNvSpPr/>
          <p:nvPr/>
        </p:nvSpPr>
        <p:spPr>
          <a:xfrm>
            <a:off x="4943475" y="1700213"/>
            <a:ext cx="46038" cy="392271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5305" name="Ορθογώνιο 13">
            <a:extLst>
              <a:ext uri="{FF2B5EF4-FFF2-40B4-BE49-F238E27FC236}">
                <a16:creationId xmlns:a16="http://schemas.microsoft.com/office/drawing/2014/main" id="{765E39F1-BF37-AA73-086A-02C3A646D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675" y="5768975"/>
            <a:ext cx="4572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</a:rPr>
              <a:t>Επίπεδο αρωματικό σύστημα που ενδοπαρεμβάλλεται μεταξύ των κλώνων του </a:t>
            </a:r>
            <a:r>
              <a:rPr lang="en-US" altLang="el-GR" sz="1800">
                <a:latin typeface="Arial" panose="020B0604020202020204" pitchFamily="34" charset="0"/>
              </a:rPr>
              <a:t>DNA</a:t>
            </a:r>
            <a:endParaRPr lang="el-GR" altLang="el-G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Τίτλος 1">
            <a:extLst>
              <a:ext uri="{FF2B5EF4-FFF2-40B4-BE49-F238E27FC236}">
                <a16:creationId xmlns:a16="http://schemas.microsoft.com/office/drawing/2014/main" id="{17A90645-E7A2-823F-26B0-2A8D050F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939800"/>
            <a:ext cx="8229600" cy="1143000"/>
          </a:xfrm>
        </p:spPr>
        <p:txBody>
          <a:bodyPr/>
          <a:lstStyle/>
          <a:p>
            <a:r>
              <a:rPr lang="el-GR" altLang="el-GR" sz="2400"/>
              <a:t>ΜΗΧΑΝΙΣΜΟΣ ΕΝΔΟΠΑΡΕΜΒΟΛΗΣ-Ι</a:t>
            </a:r>
            <a:r>
              <a:rPr lang="en-US" altLang="el-GR" sz="2400"/>
              <a:t>NTERCALATION</a:t>
            </a:r>
            <a:endParaRPr lang="el-GR" altLang="el-GR" sz="2400"/>
          </a:p>
        </p:txBody>
      </p:sp>
      <p:pic>
        <p:nvPicPr>
          <p:cNvPr id="56323" name="Θέση περιεχομένου 3">
            <a:extLst>
              <a:ext uri="{FF2B5EF4-FFF2-40B4-BE49-F238E27FC236}">
                <a16:creationId xmlns:a16="http://schemas.microsoft.com/office/drawing/2014/main" id="{A9BCA3BA-1F10-0191-E584-59520183AB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7213" y="2133600"/>
            <a:ext cx="4176712" cy="3671888"/>
          </a:xfrm>
        </p:spPr>
      </p:pic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3D385909-E851-6D90-BAA9-E486D54E5D30}"/>
              </a:ext>
            </a:extLst>
          </p:cNvPr>
          <p:cNvCxnSpPr/>
          <p:nvPr/>
        </p:nvCxnSpPr>
        <p:spPr>
          <a:xfrm flipV="1">
            <a:off x="3359151" y="4149726"/>
            <a:ext cx="2665413" cy="142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3FBB245D-274B-8CCB-0F3C-7B62EE0AE813}"/>
              </a:ext>
            </a:extLst>
          </p:cNvPr>
          <p:cNvCxnSpPr/>
          <p:nvPr/>
        </p:nvCxnSpPr>
        <p:spPr>
          <a:xfrm>
            <a:off x="3143251" y="2708276"/>
            <a:ext cx="2232025" cy="2889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246B9244-957F-C645-947B-B116B1065455}"/>
              </a:ext>
            </a:extLst>
          </p:cNvPr>
          <p:cNvCxnSpPr/>
          <p:nvPr/>
        </p:nvCxnSpPr>
        <p:spPr>
          <a:xfrm flipH="1">
            <a:off x="7967664" y="2708276"/>
            <a:ext cx="1800225" cy="2889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327" name="Ορθογώνιο 10">
            <a:extLst>
              <a:ext uri="{FF2B5EF4-FFF2-40B4-BE49-F238E27FC236}">
                <a16:creationId xmlns:a16="http://schemas.microsoft.com/office/drawing/2014/main" id="{08EBB30E-2EB7-D28E-247A-BCD071B40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2524125"/>
            <a:ext cx="671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</a:rPr>
              <a:t>DNA</a:t>
            </a:r>
            <a:endParaRPr lang="el-GR" altLang="el-GR" sz="1800">
              <a:latin typeface="Arial" panose="020B0604020202020204" pitchFamily="34" charset="0"/>
            </a:endParaRPr>
          </a:p>
        </p:txBody>
      </p:sp>
      <p:sp>
        <p:nvSpPr>
          <p:cNvPr id="56328" name="Ορθογώνιο 11">
            <a:extLst>
              <a:ext uri="{FF2B5EF4-FFF2-40B4-BE49-F238E27FC236}">
                <a16:creationId xmlns:a16="http://schemas.microsoft.com/office/drawing/2014/main" id="{3BAA1B39-EFD4-AA57-94C0-B1FE2806B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0" y="2513014"/>
            <a:ext cx="67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</a:rPr>
              <a:t>DNA</a:t>
            </a:r>
          </a:p>
        </p:txBody>
      </p:sp>
      <p:sp>
        <p:nvSpPr>
          <p:cNvPr id="56329" name="Ορθογώνιο 12">
            <a:extLst>
              <a:ext uri="{FF2B5EF4-FFF2-40B4-BE49-F238E27FC236}">
                <a16:creationId xmlns:a16="http://schemas.microsoft.com/office/drawing/2014/main" id="{68B6698A-58FD-0A8B-8CF9-619748123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350" y="4000500"/>
            <a:ext cx="27178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</a:rPr>
              <a:t>ΠΑΡΑΓΟΝΤΑΣ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</a:rPr>
              <a:t>ΕΝΔΟΠΑΡΕΜΒΟΛΗΣ-ΦΑΡΜΑΚΟ</a:t>
            </a:r>
          </a:p>
        </p:txBody>
      </p: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243A385A-2D45-23E8-1E0E-1D2FF149924F}"/>
              </a:ext>
            </a:extLst>
          </p:cNvPr>
          <p:cNvCxnSpPr/>
          <p:nvPr/>
        </p:nvCxnSpPr>
        <p:spPr>
          <a:xfrm flipV="1">
            <a:off x="3359150" y="4149726"/>
            <a:ext cx="2565400" cy="1381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Τίτλος 1">
            <a:extLst>
              <a:ext uri="{FF2B5EF4-FFF2-40B4-BE49-F238E27FC236}">
                <a16:creationId xmlns:a16="http://schemas.microsoft.com/office/drawing/2014/main" id="{D816EA50-FCE0-1D1B-80BE-F5A68003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0525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l-GR"/>
              <a:t>ΣΥΝΔΥΑΣΤΙΚΑ ΜΟΡΙΑ-ΕΝΔΟΠΑΡΕΜΒΟΛΗ ΚΑΙ ΑΛΚΥΛΙΩΣΗ</a:t>
            </a:r>
          </a:p>
        </p:txBody>
      </p:sp>
      <p:pic>
        <p:nvPicPr>
          <p:cNvPr id="58371" name="Θέση περιεχομένου 3">
            <a:extLst>
              <a:ext uri="{FF2B5EF4-FFF2-40B4-BE49-F238E27FC236}">
                <a16:creationId xmlns:a16="http://schemas.microsoft.com/office/drawing/2014/main" id="{7ABFDF74-0E33-FC86-B330-CA3949577B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5525" y="2276476"/>
            <a:ext cx="5060950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>
            <a:extLst>
              <a:ext uri="{FF2B5EF4-FFF2-40B4-BE49-F238E27FC236}">
                <a16:creationId xmlns:a16="http://schemas.microsoft.com/office/drawing/2014/main" id="{11991FF0-0D2D-4FE2-A6E8-8BBA1058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1268413"/>
            <a:ext cx="8229600" cy="1166812"/>
          </a:xfrm>
        </p:spPr>
        <p:txBody>
          <a:bodyPr/>
          <a:lstStyle/>
          <a:p>
            <a:r>
              <a:rPr lang="el-GR" altLang="el-GR" dirty="0" err="1"/>
              <a:t>Αντιμεταβολίτες</a:t>
            </a:r>
            <a:endParaRPr lang="el-GR" altLang="el-GR" dirty="0"/>
          </a:p>
        </p:txBody>
      </p:sp>
      <p:sp>
        <p:nvSpPr>
          <p:cNvPr id="18435" name="Θέση περιεχομένου 2">
            <a:extLst>
              <a:ext uri="{FF2B5EF4-FFF2-40B4-BE49-F238E27FC236}">
                <a16:creationId xmlns:a16="http://schemas.microsoft.com/office/drawing/2014/main" id="{610032C5-964E-4111-9ED9-5886111E6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546" y="2300289"/>
            <a:ext cx="9469242" cy="3643311"/>
          </a:xfrm>
        </p:spPr>
        <p:txBody>
          <a:bodyPr>
            <a:normAutofit lnSpcReduction="10000"/>
          </a:bodyPr>
          <a:lstStyle/>
          <a:p>
            <a:pPr algn="just" eaLnBrk="1" hangingPunct="1">
              <a:buClr>
                <a:srgbClr val="FF0000"/>
              </a:buClr>
              <a:defRPr/>
            </a:pPr>
            <a:r>
              <a:rPr lang="el-GR" altLang="el-GR" dirty="0">
                <a:cs typeface="Times New Roman" panose="02020603050405020304" pitchFamily="18" charset="0"/>
              </a:rPr>
              <a:t>Έχουν χημική δομή ανάλογη με αυτή κάποιων φυσιολογικών συστατικών του κυττάρου, απαραίτητων για τη μεταβολική διαδικασία.</a:t>
            </a:r>
            <a:endParaRPr lang="el-GR" altLang="el-GR" dirty="0"/>
          </a:p>
          <a:p>
            <a:pPr algn="just" eaLnBrk="1" hangingPunct="1">
              <a:buClr>
                <a:srgbClr val="FF0000"/>
              </a:buClr>
              <a:defRPr/>
            </a:pPr>
            <a:r>
              <a:rPr lang="el-GR" altLang="el-GR" dirty="0">
                <a:cs typeface="Times New Roman" panose="02020603050405020304" pitchFamily="18" charset="0"/>
              </a:rPr>
              <a:t>Παρακωλύουν την παροχή των φυσιολογικών προδρόμων ουσιών των </a:t>
            </a:r>
            <a:r>
              <a:rPr lang="el-GR" altLang="el-GR" dirty="0" err="1">
                <a:cs typeface="Times New Roman" panose="02020603050405020304" pitchFamily="18" charset="0"/>
              </a:rPr>
              <a:t>πουρινικών</a:t>
            </a:r>
            <a:r>
              <a:rPr lang="el-GR" altLang="el-GR" dirty="0">
                <a:cs typeface="Times New Roman" panose="02020603050405020304" pitchFamily="18" charset="0"/>
              </a:rPr>
              <a:t> ή </a:t>
            </a:r>
            <a:r>
              <a:rPr lang="el-GR" altLang="el-GR" dirty="0" err="1">
                <a:cs typeface="Times New Roman" panose="02020603050405020304" pitchFamily="18" charset="0"/>
              </a:rPr>
              <a:t>πυριμιδινικών</a:t>
            </a:r>
            <a:r>
              <a:rPr lang="el-GR" altLang="el-GR" dirty="0">
                <a:cs typeface="Times New Roman" panose="02020603050405020304" pitchFamily="18" charset="0"/>
              </a:rPr>
              <a:t> </a:t>
            </a:r>
            <a:r>
              <a:rPr lang="el-GR" altLang="el-GR" dirty="0" err="1">
                <a:cs typeface="Times New Roman" panose="02020603050405020304" pitchFamily="18" charset="0"/>
              </a:rPr>
              <a:t>νουκλεοτιδίων</a:t>
            </a:r>
            <a:r>
              <a:rPr lang="el-GR" altLang="el-GR" dirty="0">
                <a:cs typeface="Times New Roman" panose="02020603050405020304" pitchFamily="18" charset="0"/>
              </a:rPr>
              <a:t> είτε εμποδίζοντας τη σύνθεσή τους είτε συναγωνιζόμενοι με αυτές στη σύνθεση </a:t>
            </a:r>
            <a:r>
              <a:rPr lang="en-GB" altLang="el-GR" dirty="0">
                <a:cs typeface="Times New Roman" panose="02020603050405020304" pitchFamily="18" charset="0"/>
              </a:rPr>
              <a:t>D</a:t>
            </a:r>
            <a:r>
              <a:rPr lang="el-GR" altLang="el-GR" dirty="0">
                <a:cs typeface="Times New Roman" panose="02020603050405020304" pitchFamily="18" charset="0"/>
              </a:rPr>
              <a:t>ΝΑ ή RNA.</a:t>
            </a:r>
          </a:p>
          <a:p>
            <a:pPr algn="just">
              <a:buClr>
                <a:srgbClr val="FF0000"/>
              </a:buClr>
              <a:defRPr/>
            </a:pPr>
            <a:r>
              <a:rPr lang="el-GR" altLang="el-GR" dirty="0" err="1"/>
              <a:t>Μεθοτρεξάτη</a:t>
            </a:r>
            <a:r>
              <a:rPr lang="el-GR" altLang="el-GR" dirty="0"/>
              <a:t>, 6-μερκαπτοπουρίνη, 6-θειογουανίνη, 5-Φθοριουρακίλη, </a:t>
            </a:r>
            <a:r>
              <a:rPr lang="el-GR" altLang="el-GR" dirty="0" err="1"/>
              <a:t>Κυταραβίνη</a:t>
            </a:r>
            <a:r>
              <a:rPr lang="el-GR" altLang="el-GR" dirty="0"/>
              <a:t>, </a:t>
            </a:r>
            <a:r>
              <a:rPr lang="el-GR" altLang="el-GR" dirty="0" err="1"/>
              <a:t>Φλουδαραβίνη</a:t>
            </a:r>
            <a:r>
              <a:rPr lang="el-GR" altLang="el-GR" dirty="0"/>
              <a:t>,</a:t>
            </a:r>
            <a:r>
              <a:rPr lang="en-US" altLang="el-GR" dirty="0"/>
              <a:t> </a:t>
            </a:r>
            <a:r>
              <a:rPr lang="el-GR" altLang="el-GR" dirty="0" err="1"/>
              <a:t>Κλαριβίνη</a:t>
            </a:r>
            <a:r>
              <a:rPr lang="el-GR" altLang="el-GR" dirty="0"/>
              <a:t>.</a:t>
            </a:r>
            <a:r>
              <a:rPr lang="en-US" altLang="el-GR" dirty="0"/>
              <a:t> </a:t>
            </a:r>
            <a:endParaRPr lang="el-GR" altLang="el-GR" dirty="0"/>
          </a:p>
          <a:p>
            <a:pPr eaLnBrk="1" hangingPunct="1">
              <a:buClr>
                <a:srgbClr val="FF0000"/>
              </a:buClr>
              <a:defRPr/>
            </a:pPr>
            <a:endParaRPr lang="en-GB" altLang="el-G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el-GR" altLang="el-GR" dirty="0"/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D1EC0C3D-465B-4011-955F-D62E1BD2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Βαρβαρέσου Αθανασία, Φαρμακοποιός, PhD Φαρμακευτικής ΕΚΠΑ, Καθηγήτρια Τμήματος Βιοϊατρικών Επιστημών Πα.Δ.Α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 1">
            <a:extLst>
              <a:ext uri="{FF2B5EF4-FFF2-40B4-BE49-F238E27FC236}">
                <a16:creationId xmlns:a16="http://schemas.microsoft.com/office/drawing/2014/main" id="{F9543984-B887-4470-AAE7-A0FFCA94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080" y="136525"/>
            <a:ext cx="9450226" cy="1143000"/>
          </a:xfrm>
        </p:spPr>
        <p:txBody>
          <a:bodyPr>
            <a:normAutofit fontScale="90000"/>
          </a:bodyPr>
          <a:lstStyle/>
          <a:p>
            <a:r>
              <a:rPr lang="el-GR" altLang="el-GR" dirty="0" err="1"/>
              <a:t>Αντιμεταβολίτες</a:t>
            </a:r>
            <a:br>
              <a:rPr lang="el-GR" altLang="el-GR" dirty="0"/>
            </a:br>
            <a:r>
              <a:rPr lang="el-GR" altLang="el-GR" dirty="0"/>
              <a:t>Παράδειγμα</a:t>
            </a:r>
            <a:r>
              <a:rPr lang="en-US" altLang="el-GR" dirty="0"/>
              <a:t>: M</a:t>
            </a:r>
            <a:r>
              <a:rPr lang="el-GR" altLang="el-GR" dirty="0" err="1"/>
              <a:t>εθοτρεξάτη</a:t>
            </a:r>
            <a:endParaRPr lang="el-GR" alt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906E751-7637-4B82-9A34-8C793DFCCCCC}"/>
              </a:ext>
            </a:extLst>
          </p:cNvPr>
          <p:cNvSpPr/>
          <p:nvPr/>
        </p:nvSpPr>
        <p:spPr>
          <a:xfrm>
            <a:off x="357794" y="1342354"/>
            <a:ext cx="3430571" cy="5291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1) </a:t>
            </a:r>
            <a:r>
              <a:rPr lang="el-GR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Το </a:t>
            </a:r>
            <a:r>
              <a:rPr lang="el-GR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φολλικό</a:t>
            </a:r>
            <a:r>
              <a:rPr lang="el-GR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οξύ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l-GR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δραστική μορφή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l-GR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τετραϋδροφολλικό</a:t>
            </a:r>
            <a:r>
              <a:rPr lang="el-GR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οξύ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lang="el-GR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είναι απαραίτητο για τη σύνθεση των α) </a:t>
            </a:r>
            <a:r>
              <a:rPr lang="el-GR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πουρινικών</a:t>
            </a:r>
            <a:r>
              <a:rPr lang="el-GR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l-GR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νουκλε</a:t>
            </a:r>
            <a:r>
              <a:rPr lang="en-US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l-GR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τιδίων</a:t>
            </a:r>
            <a:r>
              <a:rPr lang="el-GR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(περιέχουν </a:t>
            </a:r>
            <a:r>
              <a:rPr lang="el-GR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αδενίνη</a:t>
            </a:r>
            <a:r>
              <a:rPr lang="el-GR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και </a:t>
            </a:r>
            <a:r>
              <a:rPr lang="el-GR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γουανίνη</a:t>
            </a:r>
            <a:r>
              <a:rPr lang="el-GR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και β) του </a:t>
            </a:r>
            <a:r>
              <a:rPr lang="el-GR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θυμιδυλικού</a:t>
            </a:r>
            <a:r>
              <a:rPr lang="el-GR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οξέος</a:t>
            </a:r>
            <a:r>
              <a:rPr lang="en-US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l-GR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απαραίτητων για τη σύνθεση </a:t>
            </a:r>
            <a:r>
              <a:rPr lang="en-US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DNA</a:t>
            </a:r>
            <a:endParaRPr lang="el-GR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defRPr/>
            </a:pPr>
            <a:r>
              <a:rPr lang="en-US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2) </a:t>
            </a:r>
            <a:r>
              <a:rPr lang="el-GR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Η </a:t>
            </a:r>
            <a:r>
              <a:rPr lang="el-GR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μεθοτρεξάτη</a:t>
            </a:r>
            <a:r>
              <a:rPr lang="el-GR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έχει χημική συγγένεια με τη </a:t>
            </a:r>
            <a:r>
              <a:rPr lang="el-GR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διυδροφιλική</a:t>
            </a:r>
            <a:r>
              <a:rPr lang="el-GR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l-GR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αναγωγάση</a:t>
            </a:r>
            <a:r>
              <a:rPr lang="el-GR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την οποία και αναστέλλει. </a:t>
            </a:r>
            <a:endParaRPr lang="en-US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defRPr/>
            </a:pP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3)</a:t>
            </a:r>
            <a:r>
              <a:rPr lang="el-GR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Έτσι δεν σχηματίζεται το </a:t>
            </a:r>
            <a:r>
              <a:rPr lang="el-GR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τετραϋδοφολλικό</a:t>
            </a:r>
            <a:r>
              <a:rPr lang="el-GR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οξύ </a:t>
            </a:r>
            <a:r>
              <a:rPr lang="el-GR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και παρεμποδίζεται η σύνθεση </a:t>
            </a:r>
            <a:r>
              <a:rPr lang="el-GR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πουρινών</a:t>
            </a:r>
            <a:r>
              <a:rPr lang="el-GR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και 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DNA</a:t>
            </a:r>
            <a:endParaRPr lang="el-GR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5594FE9C-D546-4C63-BFE4-6E71316DA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Βαρβαρέσου Αθανασία, Φαρμακοποιός, PhD Φαρμακευτικής ΕΚΠΑ, Καθηγήτρια Τμήματος Βιοϊατρικών Επιστημών Πα.Δ.Α</a:t>
            </a: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009ABC4A-2DD6-436D-8F24-84F07E963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07" y="2212283"/>
            <a:ext cx="5494199" cy="4039227"/>
          </a:xfr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75EC1DD-A06C-41B7-A68E-80138B11E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250" y="692150"/>
            <a:ext cx="38100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67A95E-5539-4240-A157-C39A83C0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50309"/>
          </a:xfrm>
        </p:spPr>
        <p:txBody>
          <a:bodyPr>
            <a:normAutofit/>
          </a:bodyPr>
          <a:lstStyle/>
          <a:p>
            <a:r>
              <a:rPr lang="el-GR" sz="2400" dirty="0"/>
              <a:t>ΚΑΤΗΓΟΡΙΕΣ ΦΑΡΜΑΚΩΝ ΠΟΥ ΧΟΡΗΓΟΥΝΤΑΙ ΣΤΗ ΣΥΣΤΗΜΑΤΙΚΗ ΟΓΚΟΛΟΓΙΚΗ ΘΕΡΑΠΕΙΑ -ΜΗΧΑΝΙΣΜΟΙ ΔΡΑΣΗΣ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63D0F86-BAE0-44E4-8D0F-841B0184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4466"/>
            <a:ext cx="10515600" cy="4981883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el-GR" sz="4200" b="1" dirty="0"/>
              <a:t>ΚΥΤΤΑΡΟΤΟΞΙΚΑ</a:t>
            </a:r>
            <a:endParaRPr lang="en-US" sz="42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4300" dirty="0"/>
              <a:t>A</a:t>
            </a:r>
            <a:r>
              <a:rPr lang="el-GR" sz="4300" dirty="0" err="1"/>
              <a:t>λκυλιωτικά</a:t>
            </a:r>
            <a:endParaRPr lang="el-GR" sz="43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4300" dirty="0" err="1"/>
              <a:t>Αντιμεταβολίτες</a:t>
            </a:r>
            <a:endParaRPr lang="el-GR" sz="43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4300" dirty="0" err="1"/>
              <a:t>Κυτταροτοξικά</a:t>
            </a:r>
            <a:r>
              <a:rPr lang="el-GR" sz="4300" dirty="0"/>
              <a:t> αντιβιοτικά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4300" dirty="0"/>
              <a:t>Φυτικά παράγωγα</a:t>
            </a:r>
          </a:p>
          <a:p>
            <a:pPr algn="just">
              <a:defRPr/>
            </a:pPr>
            <a:r>
              <a:rPr lang="el-GR" sz="4300" b="1" dirty="0"/>
              <a:t>ΑΝΑΣΤΟΛΕΙΣ ΠΡΩΤΕΪΝΙΚΩΝ ΚΙΝΑΣΩΝ-ΣΤΟΧΕΥΜΕΝΗ ΘΕΡΑΠΕΙΑ</a:t>
            </a:r>
          </a:p>
          <a:p>
            <a:pPr algn="just"/>
            <a:r>
              <a:rPr lang="en-US" sz="4300" b="1" dirty="0"/>
              <a:t>AN</a:t>
            </a:r>
            <a:r>
              <a:rPr lang="el-GR" sz="4300" b="1" dirty="0"/>
              <a:t>ΟΣΟΘΕΡΑΠΕΙΑ</a:t>
            </a:r>
          </a:p>
          <a:p>
            <a:pPr algn="just"/>
            <a:r>
              <a:rPr lang="el-GR" sz="4300" b="1" dirty="0"/>
              <a:t>ΤΡΟΠΟΠΟΙΗΤΕΣ ΒΙΟΛΟΓΙΚΗΣ ΑΠΟΚΡΙΣΗΣ (</a:t>
            </a:r>
            <a:r>
              <a:rPr lang="el-GR" sz="4300" b="1" dirty="0" err="1"/>
              <a:t>τρετινοΐνη</a:t>
            </a:r>
            <a:r>
              <a:rPr lang="el-GR" sz="4300" b="1" dirty="0"/>
              <a:t>, </a:t>
            </a:r>
            <a:r>
              <a:rPr lang="el-GR" sz="4300" b="1" dirty="0" err="1"/>
              <a:t>βεξαροτένη</a:t>
            </a:r>
            <a:r>
              <a:rPr lang="el-GR" sz="4300" b="1" dirty="0"/>
              <a:t>)</a:t>
            </a:r>
          </a:p>
          <a:p>
            <a:pPr algn="just"/>
            <a:r>
              <a:rPr lang="el-GR" sz="4300" b="1" dirty="0"/>
              <a:t>ΟΡΜΟΝΙΚΑ ΠΡΑΓΩΓΑ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4300" dirty="0" err="1"/>
              <a:t>Κορικοστεροειδή</a:t>
            </a:r>
            <a:endParaRPr lang="el-GR" sz="4300" dirty="0"/>
          </a:p>
          <a:p>
            <a:pPr marL="0" indent="0" algn="just">
              <a:buNone/>
            </a:pPr>
            <a:r>
              <a:rPr lang="el-GR" sz="4300" b="1" u="sng" dirty="0"/>
              <a:t>Για </a:t>
            </a:r>
            <a:r>
              <a:rPr lang="el-GR" sz="4300" b="1" u="sng" dirty="0" err="1"/>
              <a:t>ορμονοεξαρτώμενους</a:t>
            </a:r>
            <a:r>
              <a:rPr lang="el-GR" sz="4300" b="1" u="sng" dirty="0"/>
              <a:t> όγκους</a:t>
            </a:r>
            <a:r>
              <a:rPr lang="en-US" sz="4300" b="1" dirty="0"/>
              <a:t>:</a:t>
            </a:r>
            <a:endParaRPr lang="el-GR" sz="4300" b="1" dirty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l-GR" sz="4300" dirty="0"/>
              <a:t>Ανάλογα της </a:t>
            </a:r>
            <a:r>
              <a:rPr lang="el-GR" sz="4300" dirty="0" err="1"/>
              <a:t>εκλυτικής</a:t>
            </a:r>
            <a:r>
              <a:rPr lang="el-GR" sz="4300" dirty="0"/>
              <a:t> ορμόνης των </a:t>
            </a:r>
            <a:r>
              <a:rPr lang="el-GR" sz="4300" dirty="0" err="1"/>
              <a:t>γοναδοτροπινών</a:t>
            </a:r>
            <a:r>
              <a:rPr lang="el-GR" sz="4300" dirty="0"/>
              <a:t> π.χ. </a:t>
            </a:r>
            <a:r>
              <a:rPr lang="el-GR" sz="4300" dirty="0" err="1"/>
              <a:t>γοσαρελίνη</a:t>
            </a:r>
            <a:r>
              <a:rPr lang="el-GR" sz="4300" dirty="0"/>
              <a:t>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l-GR" sz="4300" dirty="0" err="1"/>
              <a:t>Οιστρογονικοί</a:t>
            </a:r>
            <a:r>
              <a:rPr lang="el-GR" sz="4300" dirty="0"/>
              <a:t> </a:t>
            </a:r>
            <a:r>
              <a:rPr lang="el-GR" sz="4300" dirty="0" err="1"/>
              <a:t>τροποποιητές</a:t>
            </a:r>
            <a:r>
              <a:rPr lang="el-GR" sz="4300" dirty="0"/>
              <a:t> (</a:t>
            </a:r>
            <a:r>
              <a:rPr lang="el-GR" sz="4300" dirty="0" err="1"/>
              <a:t>ταμοξιφαίνη</a:t>
            </a:r>
            <a:r>
              <a:rPr lang="el-GR" sz="4300" dirty="0"/>
              <a:t>)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l-GR" sz="4300" dirty="0"/>
              <a:t>Αναστολείς </a:t>
            </a:r>
            <a:r>
              <a:rPr lang="el-GR" sz="4300" dirty="0" err="1"/>
              <a:t>αρωματάσης</a:t>
            </a:r>
            <a:r>
              <a:rPr lang="el-GR" sz="4300" dirty="0"/>
              <a:t> </a:t>
            </a:r>
            <a:r>
              <a:rPr lang="el-GR" sz="4300" dirty="0" err="1"/>
              <a:t>στεροειδούς</a:t>
            </a:r>
            <a:r>
              <a:rPr lang="el-GR" sz="4300" dirty="0"/>
              <a:t> τύπου (</a:t>
            </a:r>
            <a:r>
              <a:rPr lang="el-GR" sz="4300" dirty="0" err="1"/>
              <a:t>Φορμεστάνη</a:t>
            </a:r>
            <a:r>
              <a:rPr lang="el-GR" sz="4300" dirty="0"/>
              <a:t>)</a:t>
            </a:r>
            <a:r>
              <a:rPr lang="en-US" sz="4300" dirty="0"/>
              <a:t> </a:t>
            </a:r>
            <a:endParaRPr lang="el-GR" sz="4300" dirty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l-GR" sz="4300" dirty="0"/>
              <a:t>Αναστολείς </a:t>
            </a:r>
            <a:r>
              <a:rPr lang="el-GR" sz="4300" dirty="0" err="1"/>
              <a:t>αρωματάσης</a:t>
            </a:r>
            <a:r>
              <a:rPr lang="el-GR" sz="4300" dirty="0"/>
              <a:t> μη </a:t>
            </a:r>
            <a:r>
              <a:rPr lang="el-GR" sz="4300" dirty="0" err="1"/>
              <a:t>στεροειδούς</a:t>
            </a:r>
            <a:r>
              <a:rPr lang="el-GR" sz="4300" dirty="0"/>
              <a:t> τύπου (</a:t>
            </a:r>
            <a:r>
              <a:rPr lang="el-GR" sz="4300" dirty="0" err="1"/>
              <a:t>Αναστραζόλη</a:t>
            </a:r>
            <a:r>
              <a:rPr lang="en-US" sz="4300" dirty="0"/>
              <a:t>)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4300" dirty="0"/>
              <a:t>A</a:t>
            </a:r>
            <a:r>
              <a:rPr lang="el-GR" sz="4300" dirty="0" err="1"/>
              <a:t>ντιανδρογόνα</a:t>
            </a:r>
            <a:r>
              <a:rPr lang="el-GR" sz="4300" dirty="0"/>
              <a:t> (</a:t>
            </a:r>
            <a:r>
              <a:rPr lang="el-GR" sz="4300" dirty="0" err="1"/>
              <a:t>φλουταμίδη</a:t>
            </a:r>
            <a:r>
              <a:rPr lang="el-GR" sz="4300" dirty="0"/>
              <a:t>) </a:t>
            </a:r>
            <a:endParaRPr lang="en-US" sz="4300" dirty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l-GR" sz="4300" b="0" i="0" dirty="0">
                <a:effectLst/>
              </a:rPr>
              <a:t>Οιστρογόνα (</a:t>
            </a:r>
            <a:r>
              <a:rPr lang="el-GR" sz="4300" b="0" i="0" dirty="0" err="1">
                <a:effectLst/>
              </a:rPr>
              <a:t>αιθινυλοιστραδιόλη</a:t>
            </a:r>
            <a:r>
              <a:rPr lang="el-GR" sz="4300" b="0" i="0" dirty="0">
                <a:effectLst/>
              </a:rPr>
              <a:t>, </a:t>
            </a:r>
            <a:r>
              <a:rPr lang="el-GR" sz="4300" b="0" i="0" dirty="0" err="1">
                <a:effectLst/>
              </a:rPr>
              <a:t>διαιθυλοστιλβεστρόλη</a:t>
            </a:r>
            <a:r>
              <a:rPr lang="el-GR" sz="4300" b="0" i="0" dirty="0">
                <a:effectLst/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l-GR" sz="4300" dirty="0" err="1"/>
              <a:t>Διφωσφονικά</a:t>
            </a:r>
            <a:r>
              <a:rPr lang="el-GR" sz="4300" dirty="0"/>
              <a:t> παράγωγα (πρόληψη οστικών μεταστάσεων σε </a:t>
            </a:r>
            <a:r>
              <a:rPr lang="en-US" sz="4300" dirty="0"/>
              <a:t>Ca </a:t>
            </a:r>
            <a:r>
              <a:rPr lang="el-GR" sz="4300" dirty="0"/>
              <a:t>Μαστού)</a:t>
            </a:r>
          </a:p>
          <a:p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1B49B11-938E-4723-B849-42EE4BE4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Βαρβαρέσου Αθανασία, Φαρμακοποιός,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PhD </a:t>
            </a: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Φαρμακευτικής ΕΚΠΑ, Καθηγήτρια Τμήματος </a:t>
            </a:r>
            <a:r>
              <a:rPr lang="el-G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Βιοϊατρικών</a:t>
            </a: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Επιστημών </a:t>
            </a:r>
            <a:r>
              <a:rPr lang="el-G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Πα.Δ.Α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0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45C10E-1083-4A6A-8AD4-9596AE405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Αντιμεταβολίτες</a:t>
            </a:r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7066599E-602B-4841-8AE8-7D3CE5E80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15413"/>
            <a:ext cx="10515600" cy="3691672"/>
          </a:xfrm>
        </p:spPr>
      </p:pic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F435334-37DA-4CAE-93E4-64AA439B7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Βαρβαρέσου Αθανασία, Φαρμακοποιός, PhD Φαρμακευτικής ΕΚΠΑ, Καθηγήτρια Τμήματος Βιοϊατρικών Επιστημών Πα.Δ.Α</a:t>
            </a:r>
          </a:p>
        </p:txBody>
      </p:sp>
    </p:spTree>
    <p:extLst>
      <p:ext uri="{BB962C8B-B14F-4D97-AF65-F5344CB8AC3E}">
        <p14:creationId xmlns:p14="http://schemas.microsoft.com/office/powerpoint/2010/main" val="2287065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1">
            <a:extLst>
              <a:ext uri="{FF2B5EF4-FFF2-40B4-BE49-F238E27FC236}">
                <a16:creationId xmlns:a16="http://schemas.microsoft.com/office/drawing/2014/main" id="{7A4DF554-DE71-4499-B939-6FDEE732D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644526"/>
            <a:ext cx="8229600" cy="1490662"/>
          </a:xfrm>
        </p:spPr>
        <p:txBody>
          <a:bodyPr>
            <a:normAutofit fontScale="90000"/>
          </a:bodyPr>
          <a:lstStyle/>
          <a:p>
            <a:r>
              <a:rPr lang="el-GR" altLang="el-GR" sz="2400" dirty="0" err="1"/>
              <a:t>Αντιμεταβολίτες</a:t>
            </a:r>
            <a:br>
              <a:rPr lang="el-GR" altLang="el-GR" sz="2400" dirty="0"/>
            </a:br>
            <a:br>
              <a:rPr lang="el-GR" altLang="el-GR" sz="2400" dirty="0"/>
            </a:br>
            <a:r>
              <a:rPr lang="el-GR" altLang="el-GR" sz="2400" dirty="0"/>
              <a:t>ΜΕΘΟΤΡΕΞΑΤΗ ΚΑΙ ΦΟΛΛΙΚΟ ΟΞΥ ΑΝΤΑΓΩΝΙΖΟΝΤΑΙ ΓΙΑ ΤΗ ΣΥΝΔΕΣΗ ΜΕ ΤΗ ΔΙΥΔΡΟΦΟΛΛΙΚΗ ΑΝΑΓΩΓΑΣΗ </a:t>
            </a:r>
            <a:br>
              <a:rPr lang="el-GR" altLang="el-GR" sz="2400" dirty="0"/>
            </a:br>
            <a:endParaRPr lang="el-GR" altLang="el-GR" sz="2400" dirty="0"/>
          </a:p>
        </p:txBody>
      </p:sp>
      <p:pic>
        <p:nvPicPr>
          <p:cNvPr id="23555" name="Θέση περιεχομένου 3">
            <a:extLst>
              <a:ext uri="{FF2B5EF4-FFF2-40B4-BE49-F238E27FC236}">
                <a16:creationId xmlns:a16="http://schemas.microsoft.com/office/drawing/2014/main" id="{5E9642A3-9F67-4FD3-9BC4-3F844BC601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4339" y="2260601"/>
            <a:ext cx="3241675" cy="4213225"/>
          </a:xfrm>
        </p:spPr>
      </p:pic>
      <p:sp>
        <p:nvSpPr>
          <p:cNvPr id="23556" name="Ορθογώνιο 4">
            <a:extLst>
              <a:ext uri="{FF2B5EF4-FFF2-40B4-BE49-F238E27FC236}">
                <a16:creationId xmlns:a16="http://schemas.microsoft.com/office/drawing/2014/main" id="{08656DC4-27BD-4E96-A441-62BBD92F671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77006" y="4106069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</a:rPr>
              <a:t>ttps://www.pharm.auth.gr/old_pharm/gr/anakoinoseis_mathimatwn/2010-11_organiki_farmakeytiki_himia.pdf</a:t>
            </a:r>
            <a:endParaRPr lang="el-GR" altLang="el-GR" sz="1400">
              <a:latin typeface="Arial" panose="020B0604020202020204" pitchFamily="34" charset="0"/>
            </a:endParaRPr>
          </a:p>
        </p:txBody>
      </p:sp>
      <p:sp>
        <p:nvSpPr>
          <p:cNvPr id="8" name="Δεξιό βέλος 7">
            <a:extLst>
              <a:ext uri="{FF2B5EF4-FFF2-40B4-BE49-F238E27FC236}">
                <a16:creationId xmlns:a16="http://schemas.microsoft.com/office/drawing/2014/main" id="{3BE77D82-6D1C-48E6-B4D2-42C08EBDCCA5}"/>
              </a:ext>
            </a:extLst>
          </p:cNvPr>
          <p:cNvSpPr/>
          <p:nvPr/>
        </p:nvSpPr>
        <p:spPr>
          <a:xfrm>
            <a:off x="6743701" y="4076700"/>
            <a:ext cx="2016125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Δεξιό βέλος 8">
            <a:extLst>
              <a:ext uri="{FF2B5EF4-FFF2-40B4-BE49-F238E27FC236}">
                <a16:creationId xmlns:a16="http://schemas.microsoft.com/office/drawing/2014/main" id="{7314CBBE-754F-44E3-B3C8-6F879097E9D2}"/>
              </a:ext>
            </a:extLst>
          </p:cNvPr>
          <p:cNvSpPr/>
          <p:nvPr/>
        </p:nvSpPr>
        <p:spPr>
          <a:xfrm>
            <a:off x="6311901" y="3284538"/>
            <a:ext cx="2447925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3" name="Αριστερό βέλος 12">
            <a:extLst>
              <a:ext uri="{FF2B5EF4-FFF2-40B4-BE49-F238E27FC236}">
                <a16:creationId xmlns:a16="http://schemas.microsoft.com/office/drawing/2014/main" id="{14DB83D5-7A01-48A3-90DE-628B58D49983}"/>
              </a:ext>
            </a:extLst>
          </p:cNvPr>
          <p:cNvSpPr/>
          <p:nvPr/>
        </p:nvSpPr>
        <p:spPr>
          <a:xfrm>
            <a:off x="3503613" y="3644900"/>
            <a:ext cx="1008062" cy="714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560" name="Ορθογώνιο 13">
            <a:extLst>
              <a:ext uri="{FF2B5EF4-FFF2-40B4-BE49-F238E27FC236}">
                <a16:creationId xmlns:a16="http://schemas.microsoft.com/office/drawing/2014/main" id="{B2D6B2B2-BEE7-471E-B2FB-BB3C3FEB7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1" y="3306764"/>
            <a:ext cx="1933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</a:rPr>
              <a:t>ΜΕΘΟΤΡΕΞΑΤΗ</a:t>
            </a:r>
          </a:p>
        </p:txBody>
      </p:sp>
      <p:sp>
        <p:nvSpPr>
          <p:cNvPr id="23561" name="Ορθογώνιο 14">
            <a:extLst>
              <a:ext uri="{FF2B5EF4-FFF2-40B4-BE49-F238E27FC236}">
                <a16:creationId xmlns:a16="http://schemas.microsoft.com/office/drawing/2014/main" id="{5043FE51-1304-4A98-ADC8-239F94B41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27828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</a:rPr>
              <a:t>ΔΙΥΔΡΟΦΟΛΛΙΚΗ ΑΝΑΓΩΓΑΣΗ </a:t>
            </a:r>
            <a:br>
              <a:rPr lang="el-GR" altLang="el-GR" sz="1800">
                <a:latin typeface="Arial" panose="020B0604020202020204" pitchFamily="34" charset="0"/>
              </a:rPr>
            </a:br>
            <a:endParaRPr lang="el-GR" altLang="el-GR" sz="1800">
              <a:latin typeface="Arial" panose="020B0604020202020204" pitchFamily="34" charset="0"/>
            </a:endParaRPr>
          </a:p>
        </p:txBody>
      </p:sp>
      <p:sp>
        <p:nvSpPr>
          <p:cNvPr id="23562" name="Ορθογώνιο 15">
            <a:extLst>
              <a:ext uri="{FF2B5EF4-FFF2-40B4-BE49-F238E27FC236}">
                <a16:creationId xmlns:a16="http://schemas.microsoft.com/office/drawing/2014/main" id="{15DFB8BB-9B4C-4A5B-BBF3-AA6BED022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939" y="3716339"/>
            <a:ext cx="185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</a:rPr>
              <a:t>ΦΟΛΛΙΚΟ ΟΞΥ 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0A814CE0-7F92-4C8F-B0E0-E1B51D9E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Βαρβαρέσου Αθανασία, Φαρμακοποιός, PhD Φαρμακευτικής ΕΚΠΑ, Καθηγήτρια Τμήματος Βιοϊατρικών Επιστημών Πα.Δ.Α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Τίτλος 1">
            <a:extLst>
              <a:ext uri="{FF2B5EF4-FFF2-40B4-BE49-F238E27FC236}">
                <a16:creationId xmlns:a16="http://schemas.microsoft.com/office/drawing/2014/main" id="{2B3175C0-DA25-4F6F-8707-BCD041C9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85825"/>
            <a:ext cx="8229600" cy="1598613"/>
          </a:xfrm>
        </p:spPr>
        <p:txBody>
          <a:bodyPr>
            <a:normAutofit fontScale="90000"/>
          </a:bodyPr>
          <a:lstStyle/>
          <a:p>
            <a:pPr algn="just"/>
            <a:r>
              <a:rPr lang="en-US" altLang="el-GR" dirty="0"/>
              <a:t>A</a:t>
            </a:r>
            <a:r>
              <a:rPr lang="el-GR" altLang="el-GR" dirty="0" err="1"/>
              <a:t>ντιμεταβολίτες</a:t>
            </a:r>
            <a:br>
              <a:rPr lang="el-GR" altLang="el-GR" dirty="0"/>
            </a:br>
            <a:r>
              <a:rPr lang="el-GR" sz="2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Ανάλογα</a:t>
            </a:r>
            <a:r>
              <a:rPr lang="en-US" sz="2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πουρινών</a:t>
            </a:r>
            <a:br>
              <a:rPr lang="el-GR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l-GR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l-GR" sz="20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λαδριβίνη</a:t>
            </a:r>
            <a:r>
              <a:rPr lang="el-GR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κλοφαραβίνη</a:t>
            </a:r>
            <a:r>
              <a:rPr lang="el-GR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φλουδαραβίνη</a:t>
            </a:r>
            <a:r>
              <a:rPr lang="el-GR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πεντοστατίνη</a:t>
            </a:r>
            <a:r>
              <a:rPr lang="el-GR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νελαραβίνη</a:t>
            </a:r>
            <a:r>
              <a:rPr lang="el-GR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μερκαπτοπουρίνη</a:t>
            </a:r>
            <a:r>
              <a:rPr lang="el-G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20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θειογουανίνη</a:t>
            </a:r>
            <a:r>
              <a:rPr lang="el-GR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l-GR" altLang="el-GR" dirty="0"/>
            </a:br>
            <a:endParaRPr lang="el-GR" altLang="el-GR" dirty="0"/>
          </a:p>
        </p:txBody>
      </p:sp>
      <p:pic>
        <p:nvPicPr>
          <p:cNvPr id="24579" name="Θέση περιεχομένου 3">
            <a:extLst>
              <a:ext uri="{FF2B5EF4-FFF2-40B4-BE49-F238E27FC236}">
                <a16:creationId xmlns:a16="http://schemas.microsoft.com/office/drawing/2014/main" id="{BEBF99F5-DCDA-4C50-A630-9AF3BBE259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2816226"/>
            <a:ext cx="2593975" cy="1598613"/>
          </a:xfrm>
        </p:spPr>
      </p:pic>
      <p:pic>
        <p:nvPicPr>
          <p:cNvPr id="24580" name="Εικόνα 4">
            <a:extLst>
              <a:ext uri="{FF2B5EF4-FFF2-40B4-BE49-F238E27FC236}">
                <a16:creationId xmlns:a16="http://schemas.microsoft.com/office/drawing/2014/main" id="{498117CD-52B2-4CFF-859C-A97C0893A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6" y="2565401"/>
            <a:ext cx="3406775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Εικόνα 5">
            <a:extLst>
              <a:ext uri="{FF2B5EF4-FFF2-40B4-BE49-F238E27FC236}">
                <a16:creationId xmlns:a16="http://schemas.microsoft.com/office/drawing/2014/main" id="{46D6B066-7A5A-4224-9E54-36590D132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2644776"/>
            <a:ext cx="22098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Ορθογώνιο 6">
            <a:extLst>
              <a:ext uri="{FF2B5EF4-FFF2-40B4-BE49-F238E27FC236}">
                <a16:creationId xmlns:a16="http://schemas.microsoft.com/office/drawing/2014/main" id="{385D7EAB-458B-4DBA-A861-8CC346E58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976" y="5407025"/>
            <a:ext cx="2589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</a:rPr>
              <a:t>(ΠΟΥΡΙΝΕΣ) ΑΔΕΝΙΝΗ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D9A115D8-9CED-4F9E-AD63-02A1113D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Βαρβαρέσου Αθανασία, Φαρμακοποιός, PhD Φαρμακευτικής ΕΚΠΑ, Καθηγήτρια Τμήματος Βιοϊατρικών Επιστημών Πα.Δ.Α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8181A6-0ED9-45BF-B0EE-2F39ABD9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ΚΥΤΤΑΡΟΤΟΞΙΚΑ ΑΝΤΙΒΙΟΤΙΚΑ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13077C-F27D-42A0-9986-A55FB0A9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νθρακυκλίνες</a:t>
            </a:r>
            <a:r>
              <a:rPr lang="el-GR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όπως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δοξορουβικίνη</a:t>
            </a:r>
            <a:r>
              <a:rPr lang="el-G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η </a:t>
            </a:r>
            <a:r>
              <a:rPr lang="el-GR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ιδαρουβικίνη</a:t>
            </a:r>
            <a:r>
              <a:rPr lang="el-G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η </a:t>
            </a:r>
            <a:r>
              <a:rPr lang="el-GR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δαουνορουβικίνη</a:t>
            </a:r>
            <a:r>
              <a:rPr lang="el-G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και η </a:t>
            </a:r>
            <a:r>
              <a:rPr lang="el-GR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επιρουβικίνη</a:t>
            </a:r>
            <a:r>
              <a:rPr lang="el-G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είναι ευρέως χρησιμοποιούμενα αντιβιοτικά της </a:t>
            </a:r>
            <a:r>
              <a:rPr lang="el-GR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ανθρακυκλίνης</a:t>
            </a:r>
            <a:r>
              <a:rPr lang="el-G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δοξορουβικίνη</a:t>
            </a:r>
            <a:r>
              <a:rPr lang="el-G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εμφανίζει πολλαπλό  μηχανισμό δράσης. </a:t>
            </a:r>
          </a:p>
          <a:p>
            <a:pPr marL="0" indent="0" algn="just">
              <a:buNone/>
            </a:pPr>
            <a:r>
              <a:rPr lang="el-GR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Προσδένεται στο 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el-GR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(παράγοντας </a:t>
            </a:r>
            <a:r>
              <a:rPr lang="el-GR" sz="22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ενδοπαρεμβολής</a:t>
            </a:r>
            <a:r>
              <a:rPr lang="el-GR" sz="2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εμποδίζει τη σύνθεση του 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el-GR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όσο και του 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RNA</a:t>
            </a:r>
            <a:r>
              <a:rPr lang="el-G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αλλά η βασική   </a:t>
            </a:r>
            <a:r>
              <a:rPr lang="el-GR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κυτταροτοξική</a:t>
            </a:r>
            <a:r>
              <a:rPr lang="el-G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της δράση φαίνεται ότι προκύπτει  από την επίδρασή της στην </a:t>
            </a:r>
            <a:r>
              <a:rPr lang="el-GR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τοποϊσομεράση</a:t>
            </a:r>
            <a:r>
              <a:rPr lang="el-GR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ΙΙ.</a:t>
            </a:r>
          </a:p>
          <a:p>
            <a:pPr algn="just"/>
            <a:r>
              <a:rPr lang="el-GR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Δακτινομυκίνη</a:t>
            </a:r>
            <a:endParaRPr lang="el-GR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Μπλεομυκίνες</a:t>
            </a:r>
            <a:endParaRPr lang="el-GR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Οι </a:t>
            </a:r>
            <a:r>
              <a:rPr lang="el-GR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μπλεομυκίνες</a:t>
            </a:r>
            <a:r>
              <a:rPr lang="el-G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δρουν ως </a:t>
            </a:r>
            <a:r>
              <a:rPr lang="el-GR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χηλικοί</a:t>
            </a:r>
            <a:r>
              <a:rPr lang="el-G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παράγοντες του δισθενούς σιδήρου-</a:t>
            </a:r>
            <a:r>
              <a:rPr lang="el-GR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αλληλεπιδρούν</a:t>
            </a:r>
            <a:r>
              <a:rPr lang="el-G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με το οξυγόνο, με αποτέλεσμα την οξείδωση του σιδήρου, με ταυτόχρονο σχηματισμό ελευθέρων ριζών υπεροξειδίου ή / και υδροξυλίου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οι οποίες επιδρούν στο 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el-G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l-GR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Μιτομυκίνη</a:t>
            </a:r>
            <a:r>
              <a:rPr lang="el-G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l-G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μιτομυκίνη</a:t>
            </a:r>
            <a:r>
              <a:rPr lang="el-G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μπορεί να </a:t>
            </a:r>
            <a:r>
              <a:rPr lang="el-GR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αποδομήσει</a:t>
            </a:r>
            <a:r>
              <a:rPr lang="el-G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το 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el-G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μέσω της δημιουργίας ελευθέρων ριζών/</a:t>
            </a:r>
            <a:r>
              <a:rPr lang="el-GR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αλκυλίωση</a:t>
            </a:r>
            <a:endParaRPr lang="el-GR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l-GR" sz="2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255A890-87BD-4793-881B-637A22BE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Βαρβαρέσου Αθανασία, Φαρμακοποιός, PhD Φαρμακευτικής ΕΚΠΑ, Καθηγήτρια Τμήματος Βιοϊατρικών Επιστημών Πα.Δ.Α</a:t>
            </a:r>
          </a:p>
        </p:txBody>
      </p:sp>
    </p:spTree>
    <p:extLst>
      <p:ext uri="{BB962C8B-B14F-4D97-AF65-F5344CB8AC3E}">
        <p14:creationId xmlns:p14="http://schemas.microsoft.com/office/powerpoint/2010/main" val="3141297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Τίτλος 1">
            <a:extLst>
              <a:ext uri="{FF2B5EF4-FFF2-40B4-BE49-F238E27FC236}">
                <a16:creationId xmlns:a16="http://schemas.microsoft.com/office/drawing/2014/main" id="{7F05EAD4-0279-4547-4FC7-75126A22C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770" y="7318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ΑΝΑΣΤΟΛΕΙΣ ΤΩΝ ΤΟΠΟΙΣΟΜΕΡΑΣΩΝ Ι και ΙΙ</a:t>
            </a:r>
          </a:p>
        </p:txBody>
      </p:sp>
      <p:sp>
        <p:nvSpPr>
          <p:cNvPr id="59395" name="Θέση περιεχομένου 2">
            <a:extLst>
              <a:ext uri="{FF2B5EF4-FFF2-40B4-BE49-F238E27FC236}">
                <a16:creationId xmlns:a16="http://schemas.microsoft.com/office/drawing/2014/main" id="{5B19C6AD-3981-CBAA-A09E-0D1617C0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492375"/>
            <a:ext cx="9114148" cy="363378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altLang="el-GR" dirty="0"/>
              <a:t>Οι </a:t>
            </a:r>
            <a:r>
              <a:rPr lang="el-GR" altLang="el-GR" dirty="0" err="1"/>
              <a:t>τοποϊσομεράσες</a:t>
            </a:r>
            <a:r>
              <a:rPr lang="el-GR" altLang="el-GR" dirty="0"/>
              <a:t> Ι και ΙΙ είναι ένζυμα απαραίτητα για τη διάνοιξη και </a:t>
            </a:r>
            <a:r>
              <a:rPr lang="el-GR" altLang="el-GR" dirty="0" err="1"/>
              <a:t>αποπεριέλιξη</a:t>
            </a:r>
            <a:r>
              <a:rPr lang="el-GR" altLang="el-GR" dirty="0"/>
              <a:t> του </a:t>
            </a:r>
            <a:r>
              <a:rPr lang="en-US" altLang="el-GR" dirty="0"/>
              <a:t>DNA, </a:t>
            </a:r>
            <a:r>
              <a:rPr lang="el-GR" altLang="el-GR" dirty="0"/>
              <a:t>άρα για την αντιγραφή και τη μεταγραφή</a:t>
            </a:r>
            <a:r>
              <a:rPr lang="en-US" altLang="el-GR" dirty="0"/>
              <a:t>. </a:t>
            </a:r>
            <a:endParaRPr lang="el-GR" altLang="el-G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altLang="el-GR" dirty="0"/>
              <a:t>Αναστολείς </a:t>
            </a:r>
            <a:r>
              <a:rPr lang="el-GR" altLang="el-GR" dirty="0" err="1"/>
              <a:t>τοποϊσομεράσης</a:t>
            </a:r>
            <a:r>
              <a:rPr lang="el-GR" altLang="el-GR" dirty="0"/>
              <a:t> Ι</a:t>
            </a:r>
            <a:r>
              <a:rPr lang="en-US" altLang="el-GR" dirty="0"/>
              <a:t>: </a:t>
            </a:r>
            <a:r>
              <a:rPr lang="el-GR" altLang="el-GR" dirty="0" err="1"/>
              <a:t>Ιρινοτεκάνη</a:t>
            </a:r>
            <a:r>
              <a:rPr lang="el-GR" altLang="el-GR" dirty="0"/>
              <a:t>, </a:t>
            </a:r>
            <a:r>
              <a:rPr lang="el-GR" altLang="el-GR" dirty="0" err="1"/>
              <a:t>Τοποτεκάνη</a:t>
            </a:r>
            <a:r>
              <a:rPr lang="en-US" altLang="el-GR" dirty="0"/>
              <a:t> </a:t>
            </a:r>
            <a:r>
              <a:rPr lang="el-GR" altLang="el-GR" dirty="0"/>
              <a:t>Αναστολείς </a:t>
            </a:r>
            <a:r>
              <a:rPr lang="el-GR" altLang="el-GR" dirty="0" err="1"/>
              <a:t>τοποϊσομεράσης</a:t>
            </a:r>
            <a:r>
              <a:rPr lang="el-GR" altLang="el-GR" dirty="0"/>
              <a:t> ΙΙ</a:t>
            </a:r>
            <a:r>
              <a:rPr lang="en-US" altLang="el-GR" dirty="0"/>
              <a:t>:</a:t>
            </a:r>
            <a:r>
              <a:rPr lang="el-GR" altLang="el-GR" dirty="0"/>
              <a:t> </a:t>
            </a:r>
            <a:r>
              <a:rPr lang="el-GR" altLang="el-GR" dirty="0" err="1"/>
              <a:t>Τενιποσίδη</a:t>
            </a:r>
            <a:r>
              <a:rPr lang="el-GR" altLang="el-GR" dirty="0"/>
              <a:t> </a:t>
            </a:r>
            <a:r>
              <a:rPr lang="el-GR" altLang="el-GR" dirty="0" err="1"/>
              <a:t>Ετοποσίδη</a:t>
            </a:r>
            <a:endParaRPr lang="el-GR" altLang="el-GR" dirty="0"/>
          </a:p>
          <a:p>
            <a:pPr marL="0" indent="0">
              <a:buNone/>
            </a:pPr>
            <a:endParaRPr lang="el-GR" alt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DF23C0-24FF-42B2-8D3B-DD1F9F99B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Φυτικά Παράγωγα</a:t>
            </a:r>
            <a:r>
              <a:rPr lang="en-US" altLang="el-GR" dirty="0"/>
              <a:t>: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D75C7F3-54F6-42E8-B261-00BD804CB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Αλκαλοειδή της </a:t>
            </a:r>
            <a:r>
              <a:rPr lang="en-US" altLang="el-GR" dirty="0"/>
              <a:t>Vinca-</a:t>
            </a:r>
            <a:r>
              <a:rPr lang="en-US" altLang="el-GR" i="1" dirty="0"/>
              <a:t>Vinca</a:t>
            </a:r>
            <a:r>
              <a:rPr lang="el-GR" altLang="el-GR" i="1" dirty="0"/>
              <a:t> </a:t>
            </a:r>
            <a:r>
              <a:rPr lang="en-US" altLang="el-GR" i="1" dirty="0"/>
              <a:t>rosea</a:t>
            </a:r>
            <a:endParaRPr lang="el-GR" altLang="el-GR" i="1" dirty="0"/>
          </a:p>
          <a:p>
            <a:r>
              <a:rPr lang="el-GR" i="1" dirty="0" err="1"/>
              <a:t>Ταξάνες</a:t>
            </a:r>
            <a:endParaRPr lang="el-GR" i="1" dirty="0"/>
          </a:p>
          <a:p>
            <a:r>
              <a:rPr lang="el-GR" i="1" dirty="0" err="1"/>
              <a:t>Καμποθεκίνες</a:t>
            </a:r>
            <a:endParaRPr lang="el-GR" i="1" dirty="0"/>
          </a:p>
          <a:p>
            <a:r>
              <a:rPr lang="el-GR" i="1" dirty="0"/>
              <a:t>Παράγωγα </a:t>
            </a:r>
            <a:r>
              <a:rPr lang="el-GR" i="1" dirty="0" err="1"/>
              <a:t>ποδοφυλλοτοξίνης</a:t>
            </a:r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81DACA5-79DF-48BA-980C-7C0B8B371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Βαρβαρέσου Αθανασία, Φαρμακοποιός, PhD Φαρμακευτικής ΕΚΠΑ, Καθηγήτρια Τμήματος Βιοϊατρικών Επιστημών Πα.Δ.Α</a:t>
            </a:r>
          </a:p>
        </p:txBody>
      </p:sp>
    </p:spTree>
    <p:extLst>
      <p:ext uri="{BB962C8B-B14F-4D97-AF65-F5344CB8AC3E}">
        <p14:creationId xmlns:p14="http://schemas.microsoft.com/office/powerpoint/2010/main" val="1700969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>
            <a:extLst>
              <a:ext uri="{FF2B5EF4-FFF2-40B4-BE49-F238E27FC236}">
                <a16:creationId xmlns:a16="http://schemas.microsoft.com/office/drawing/2014/main" id="{279B88C0-46D5-4EDA-A34C-E56E5F37B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188" y="12779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Φυτικά Παράγωγα</a:t>
            </a:r>
            <a:r>
              <a:rPr lang="en-US" altLang="el-GR" dirty="0"/>
              <a:t>: </a:t>
            </a:r>
            <a:r>
              <a:rPr lang="el-GR" altLang="el-GR" dirty="0"/>
              <a:t>Αλκαλοειδή της </a:t>
            </a:r>
            <a:r>
              <a:rPr lang="en-US" altLang="el-GR" dirty="0"/>
              <a:t>Vinca-</a:t>
            </a:r>
            <a:r>
              <a:rPr lang="en-US" altLang="el-GR" i="1" dirty="0"/>
              <a:t>Vinca</a:t>
            </a:r>
            <a:r>
              <a:rPr lang="el-GR" altLang="el-GR" i="1" dirty="0"/>
              <a:t> </a:t>
            </a:r>
            <a:r>
              <a:rPr lang="en-US" altLang="el-GR" i="1" dirty="0"/>
              <a:t>rosea</a:t>
            </a:r>
            <a:r>
              <a:rPr lang="el-GR" altLang="el-GR" i="1" dirty="0"/>
              <a:t>- </a:t>
            </a:r>
            <a:r>
              <a:rPr lang="el-G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Τα αλκαλοειδή της 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Vinca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προέρχονται από το φυτό 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Madagascar periwinkle</a:t>
            </a:r>
            <a:r>
              <a:rPr lang="el-G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l-GR" altLang="el-GR" i="1" dirty="0"/>
            </a:br>
            <a:r>
              <a:rPr lang="el-GR" altLang="el-GR" sz="3100" dirty="0" err="1"/>
              <a:t>Βινμπλαστίνη</a:t>
            </a:r>
            <a:r>
              <a:rPr lang="el-GR" altLang="el-GR" sz="3100" dirty="0"/>
              <a:t>, </a:t>
            </a:r>
            <a:r>
              <a:rPr lang="el-GR" altLang="el-GR" sz="3100" dirty="0" err="1"/>
              <a:t>Βινκριστίνη,Βινδεσίνη</a:t>
            </a:r>
            <a:r>
              <a:rPr lang="el-GR" altLang="el-GR" sz="3100" dirty="0"/>
              <a:t>, </a:t>
            </a:r>
            <a:r>
              <a:rPr lang="el-GR" altLang="el-GR" sz="3100" dirty="0" err="1"/>
              <a:t>Βινορελμπίνη</a:t>
            </a:r>
            <a:br>
              <a:rPr lang="el-GR" altLang="el-GR" dirty="0"/>
            </a:br>
            <a:endParaRPr lang="el-GR" altLang="el-GR" i="1" dirty="0"/>
          </a:p>
        </p:txBody>
      </p:sp>
      <p:sp>
        <p:nvSpPr>
          <p:cNvPr id="27651" name="Θέση περιεχομένου 2">
            <a:extLst>
              <a:ext uri="{FF2B5EF4-FFF2-40B4-BE49-F238E27FC236}">
                <a16:creationId xmlns:a16="http://schemas.microsoft.com/office/drawing/2014/main" id="{A3E62A42-2922-45FC-8CAE-49FB503B1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700906"/>
            <a:ext cx="9476792" cy="4198726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l-GR" altLang="el-GR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Η </a:t>
            </a:r>
            <a:r>
              <a:rPr lang="el-GR" altLang="el-GR" sz="24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μιτωτική</a:t>
            </a:r>
            <a:r>
              <a:rPr lang="el-GR" altLang="el-GR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άτρακτος αποτελεί τμήμα </a:t>
            </a:r>
            <a:r>
              <a:rPr lang="el-GR" alt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του</a:t>
            </a:r>
            <a:r>
              <a:rPr lang="el-GR" altLang="el-GR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ευρύτερου ενδοκυττάριου σκελετού (</a:t>
            </a:r>
            <a:r>
              <a:rPr lang="el-GR" altLang="el-GR" sz="24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κυτταροσκελετού</a:t>
            </a:r>
            <a:r>
              <a:rPr lang="el-GR" altLang="el-GR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)</a:t>
            </a:r>
            <a:r>
              <a:rPr lang="el-GR" alt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και </a:t>
            </a:r>
            <a:r>
              <a:rPr lang="el-GR" altLang="el-GR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είναι απαραίτητη για την ισοκατανομή του DΝΑ στα δύο</a:t>
            </a:r>
            <a:r>
              <a:rPr lang="el-GR" alt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altLang="el-GR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θυγατρικά κύτταρα που σχηματίζονται όταν διαιρείται ένα </a:t>
            </a:r>
            <a:r>
              <a:rPr lang="el-GR" altLang="el-GR" sz="24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ευκαρυωτικό</a:t>
            </a:r>
            <a:r>
              <a:rPr lang="el-GR" altLang="el-GR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κύτταρο.</a:t>
            </a:r>
            <a:endParaRPr lang="el-GR" altLang="el-G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defRPr/>
            </a:pPr>
            <a:r>
              <a:rPr lang="el-GR" alt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Τα </a:t>
            </a:r>
            <a:r>
              <a:rPr lang="el-GR" altLang="el-GR" sz="2400">
                <a:solidFill>
                  <a:schemeClr val="tx1">
                    <a:lumMod val="95000"/>
                    <a:lumOff val="5000"/>
                  </a:schemeClr>
                </a:solidFill>
              </a:rPr>
              <a:t>αλκαλολειδή</a:t>
            </a:r>
            <a:r>
              <a:rPr lang="el-GR" alt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της </a:t>
            </a:r>
            <a:r>
              <a:rPr lang="en-US" alt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Vinca</a:t>
            </a:r>
            <a:r>
              <a:rPr lang="el-GR" alt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altLang="el-GR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συδέονται</a:t>
            </a:r>
            <a:r>
              <a:rPr lang="el-GR" alt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με την πρωτεΐνη </a:t>
            </a:r>
            <a:r>
              <a:rPr lang="el-GR" altLang="el-GR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τουμπουλίνη</a:t>
            </a:r>
            <a:r>
              <a:rPr lang="el-GR" alt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Με αποτέλεσμα να μην </a:t>
            </a:r>
            <a:r>
              <a:rPr lang="el-GR" altLang="el-GR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πολυμερίζεται</a:t>
            </a:r>
            <a:r>
              <a:rPr lang="en-US" alt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alt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η </a:t>
            </a:r>
            <a:r>
              <a:rPr lang="el-GR" altLang="el-GR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τουμπουλίνη</a:t>
            </a:r>
            <a:r>
              <a:rPr lang="el-GR" alt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να μην σχηματίζονται </a:t>
            </a:r>
            <a:r>
              <a:rPr lang="el-GR" altLang="el-GR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μικροσωληνίσκοι</a:t>
            </a:r>
            <a:r>
              <a:rPr lang="el-GR" alt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και να σχηματίζεται δυσλειτουργική άτρακτος </a:t>
            </a:r>
            <a:r>
              <a:rPr lang="el-GR" altLang="el-G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→</a:t>
            </a:r>
            <a:r>
              <a:rPr lang="el-GR" alt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Αναστολή μίτωσης</a:t>
            </a:r>
          </a:p>
          <a:p>
            <a:pPr algn="just">
              <a:defRPr/>
            </a:pPr>
            <a:r>
              <a:rPr lang="el-GR" alt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Κυρίως χρησιμοποιούνται η </a:t>
            </a:r>
            <a:r>
              <a:rPr lang="el-GR" altLang="el-GR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βινκριστίνη</a:t>
            </a:r>
            <a:r>
              <a:rPr lang="el-GR" alt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και η </a:t>
            </a:r>
            <a:r>
              <a:rPr lang="el-GR" altLang="el-GR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βινμπλαστίνη</a:t>
            </a:r>
            <a:endParaRPr lang="el-GR" altLang="el-G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28D7D863-8A26-4252-B2D1-D038DF83B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Βαρβαρέσου Αθανασία, Φαρμακοποιός, PhD Φαρμακευτικής ΕΚΠΑ, Καθηγήτρια Τμήματος Βιοϊατρικών Επιστημών Πα.Δ.Α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Τίτλος 1">
            <a:extLst>
              <a:ext uri="{FF2B5EF4-FFF2-40B4-BE49-F238E27FC236}">
                <a16:creationId xmlns:a16="http://schemas.microsoft.com/office/drawing/2014/main" id="{4430F48D-421B-47EE-B675-0F74AC86C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Φυτικά παράγωγα</a:t>
            </a:r>
            <a:r>
              <a:rPr lang="en-US" altLang="el-GR" dirty="0"/>
              <a:t>: T</a:t>
            </a:r>
            <a:r>
              <a:rPr lang="el-GR" altLang="el-GR" dirty="0" err="1"/>
              <a:t>αξάνες</a:t>
            </a:r>
            <a:endParaRPr lang="el-GR" altLang="el-GR" dirty="0"/>
          </a:p>
        </p:txBody>
      </p:sp>
      <p:sp>
        <p:nvSpPr>
          <p:cNvPr id="30723" name="Θέση περιεχομένου 2">
            <a:extLst>
              <a:ext uri="{FF2B5EF4-FFF2-40B4-BE49-F238E27FC236}">
                <a16:creationId xmlns:a16="http://schemas.microsoft.com/office/drawing/2014/main" id="{30F05A44-4D38-4BA4-B734-1D61215C1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96677"/>
          </a:xfrm>
        </p:spPr>
        <p:txBody>
          <a:bodyPr>
            <a:normAutofit/>
          </a:bodyPr>
          <a:lstStyle/>
          <a:p>
            <a:pPr algn="just"/>
            <a:r>
              <a:rPr lang="el-GR" altLang="el-GR" dirty="0"/>
              <a:t>Αρχικά λαμβάνονταν από τον κορμό του φυτού </a:t>
            </a:r>
            <a:r>
              <a:rPr lang="el-GR" altLang="el-GR" i="1" dirty="0"/>
              <a:t>Τ</a:t>
            </a:r>
            <a:r>
              <a:rPr lang="en-US" altLang="el-GR" i="1" dirty="0" err="1"/>
              <a:t>axus</a:t>
            </a:r>
            <a:r>
              <a:rPr lang="en-US" altLang="el-GR" i="1" dirty="0"/>
              <a:t> </a:t>
            </a:r>
            <a:r>
              <a:rPr lang="en-US" altLang="el-GR" i="1" dirty="0" err="1"/>
              <a:t>baccata</a:t>
            </a:r>
            <a:r>
              <a:rPr lang="el-GR" altLang="el-GR" dirty="0"/>
              <a:t>, όμως σήμερα παρασκευάζονται </a:t>
            </a:r>
            <a:r>
              <a:rPr lang="el-GR" altLang="el-GR" dirty="0" err="1"/>
              <a:t>ημισυνθετικά</a:t>
            </a:r>
            <a:r>
              <a:rPr lang="el-GR" altLang="el-GR" dirty="0"/>
              <a:t>. </a:t>
            </a:r>
          </a:p>
          <a:p>
            <a:pPr algn="just"/>
            <a:r>
              <a:rPr lang="el-G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Στην ομάδα περιλαμβάνεται η </a:t>
            </a:r>
            <a:r>
              <a:rPr lang="el-G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πακλιταξέλη</a:t>
            </a:r>
            <a:r>
              <a:rPr lang="el-G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και τα </a:t>
            </a:r>
            <a:r>
              <a:rPr lang="el-G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ημισυνθετικά</a:t>
            </a:r>
            <a:r>
              <a:rPr lang="el-G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παράγωγα </a:t>
            </a:r>
            <a:r>
              <a:rPr lang="el-G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δοσεταξέλη</a:t>
            </a:r>
            <a:r>
              <a:rPr lang="el-G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καμπαζιταξέλη</a:t>
            </a:r>
            <a:r>
              <a:rPr lang="el-G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2400" dirty="0"/>
          </a:p>
          <a:p>
            <a:pPr algn="just"/>
            <a:r>
              <a:rPr lang="el-GR" altLang="el-GR" dirty="0"/>
              <a:t>Συνδέονται αναστρέψιμα με την </a:t>
            </a:r>
            <a:r>
              <a:rPr lang="el-GR" altLang="el-GR" dirty="0" err="1"/>
              <a:t>τουμπουλίνη</a:t>
            </a:r>
            <a:r>
              <a:rPr lang="el-GR" altLang="el-GR" dirty="0"/>
              <a:t>. </a:t>
            </a:r>
          </a:p>
          <a:p>
            <a:pPr algn="just"/>
            <a:r>
              <a:rPr lang="el-GR" altLang="el-GR" dirty="0"/>
              <a:t>Σχηματίζουν σταθερό </a:t>
            </a:r>
            <a:r>
              <a:rPr lang="el-GR" altLang="el-GR" dirty="0" err="1"/>
              <a:t>σύμπλοκο</a:t>
            </a:r>
            <a:r>
              <a:rPr lang="el-GR" altLang="el-GR" dirty="0"/>
              <a:t> με τους </a:t>
            </a:r>
            <a:r>
              <a:rPr lang="el-GR" altLang="el-GR" dirty="0" err="1"/>
              <a:t>μικροσωληνίσκους</a:t>
            </a:r>
            <a:r>
              <a:rPr lang="el-GR" altLang="el-GR" dirty="0"/>
              <a:t> και </a:t>
            </a:r>
            <a:r>
              <a:rPr lang="el-GR" altLang="el-GR" dirty="0" err="1"/>
              <a:t>πρ</a:t>
            </a:r>
            <a:r>
              <a:rPr lang="en-US" altLang="el-GR" dirty="0"/>
              <a:t>o</a:t>
            </a:r>
            <a:r>
              <a:rPr lang="el-GR" altLang="el-GR" dirty="0"/>
              <a:t>καλούν αναστολή της μίτωσης. </a:t>
            </a:r>
          </a:p>
          <a:p>
            <a:pPr algn="just"/>
            <a:r>
              <a:rPr lang="el-GR" altLang="el-GR" dirty="0"/>
              <a:t>Χαρακτηρίζονται και δηλητήρια της μίτωσης</a:t>
            </a:r>
          </a:p>
          <a:p>
            <a:pPr marL="0" indent="0" algn="just">
              <a:buNone/>
            </a:pPr>
            <a:endParaRPr lang="el-GR" altLang="el-GR" dirty="0"/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836664E6-98AD-4F82-A043-C0B68DD0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Βαρβαρέσου Αθανασία, Φαρμακοποιός, PhD Φαρμακευτικής ΕΚΠΑ, Καθηγήτρια Τμήματος Βιοϊατρικών Επιστημών Πα.Δ.Α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Τίτλος 1">
            <a:extLst>
              <a:ext uri="{FF2B5EF4-FFF2-40B4-BE49-F238E27FC236}">
                <a16:creationId xmlns:a16="http://schemas.microsoft.com/office/drawing/2014/main" id="{7D561F05-C8C5-4723-8B42-534E32329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544" y="876300"/>
            <a:ext cx="8229600" cy="1603505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Φυτικά παράγωγα</a:t>
            </a:r>
            <a:br>
              <a:rPr lang="el-GR" altLang="el-GR" dirty="0"/>
            </a:br>
            <a:r>
              <a:rPr lang="el-GR" altLang="el-GR" dirty="0" err="1"/>
              <a:t>Ταξάνες</a:t>
            </a:r>
            <a:r>
              <a:rPr lang="en-US" altLang="el-GR" dirty="0"/>
              <a:t>:</a:t>
            </a:r>
            <a:r>
              <a:rPr lang="el-GR" altLang="el-GR" dirty="0"/>
              <a:t>  Προέρχονται από τα φυτά</a:t>
            </a:r>
            <a:r>
              <a:rPr lang="en-US" altLang="el-GR" dirty="0"/>
              <a:t>:</a:t>
            </a:r>
            <a:r>
              <a:rPr lang="el-GR" altLang="el-GR" dirty="0"/>
              <a:t> </a:t>
            </a:r>
            <a:r>
              <a:rPr lang="en-US" altLang="el-GR" i="1" dirty="0"/>
              <a:t>Taxus </a:t>
            </a:r>
            <a:r>
              <a:rPr lang="en-US" altLang="el-GR" i="1" dirty="0" err="1"/>
              <a:t>baccata</a:t>
            </a:r>
            <a:r>
              <a:rPr lang="en-US" altLang="el-GR" i="1" dirty="0"/>
              <a:t>, Taxus </a:t>
            </a:r>
            <a:r>
              <a:rPr lang="en-US" altLang="el-GR" i="1" dirty="0" err="1"/>
              <a:t>brevifolia</a:t>
            </a:r>
            <a:r>
              <a:rPr lang="el-GR" altLang="el-GR" i="1" dirty="0"/>
              <a:t> </a:t>
            </a:r>
            <a:r>
              <a:rPr lang="en-US" altLang="el-GR" i="1" dirty="0"/>
              <a:t>X</a:t>
            </a:r>
            <a:r>
              <a:rPr lang="el-GR" altLang="el-GR" i="1" dirty="0" err="1"/>
              <a:t>ρησιμοποιούνται</a:t>
            </a:r>
            <a:r>
              <a:rPr lang="el-GR" altLang="el-GR" i="1" dirty="0"/>
              <a:t> τα </a:t>
            </a:r>
            <a:r>
              <a:rPr lang="el-GR" altLang="el-GR" i="1" dirty="0" err="1"/>
              <a:t>ημισυνθετικά</a:t>
            </a:r>
            <a:r>
              <a:rPr lang="el-GR" altLang="el-GR" i="1" dirty="0"/>
              <a:t> παράγωγα</a:t>
            </a:r>
          </a:p>
        </p:txBody>
      </p:sp>
      <p:pic>
        <p:nvPicPr>
          <p:cNvPr id="29699" name="Θέση περιεχομένου 3">
            <a:extLst>
              <a:ext uri="{FF2B5EF4-FFF2-40B4-BE49-F238E27FC236}">
                <a16:creationId xmlns:a16="http://schemas.microsoft.com/office/drawing/2014/main" id="{859C20FB-DB01-436E-BFC2-8445FC01EB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8026" y="3213100"/>
            <a:ext cx="1731963" cy="2768600"/>
          </a:xfrm>
        </p:spPr>
      </p:pic>
      <p:sp>
        <p:nvSpPr>
          <p:cNvPr id="29700" name="Ορθογώνιο 4">
            <a:extLst>
              <a:ext uri="{FF2B5EF4-FFF2-40B4-BE49-F238E27FC236}">
                <a16:creationId xmlns:a16="http://schemas.microsoft.com/office/drawing/2014/main" id="{59465345-2807-4025-8AA8-45172C72E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2909073"/>
            <a:ext cx="5219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400" i="1" dirty="0">
                <a:latin typeface="Arial" panose="020B0604020202020204" pitchFamily="34" charset="0"/>
              </a:rPr>
              <a:t>π.χ. </a:t>
            </a:r>
            <a:r>
              <a:rPr lang="el-GR" altLang="el-GR" sz="2400" i="1" dirty="0" err="1">
                <a:latin typeface="Arial" panose="020B0604020202020204" pitchFamily="34" charset="0"/>
              </a:rPr>
              <a:t>πακλιταξέλη</a:t>
            </a:r>
            <a:endParaRPr lang="el-GR" altLang="el-GR" sz="2400" dirty="0">
              <a:latin typeface="Arial" panose="020B0604020202020204" pitchFamily="34" charset="0"/>
            </a:endParaRPr>
          </a:p>
        </p:txBody>
      </p:sp>
      <p:pic>
        <p:nvPicPr>
          <p:cNvPr id="29701" name="Εικόνα 5">
            <a:extLst>
              <a:ext uri="{FF2B5EF4-FFF2-40B4-BE49-F238E27FC236}">
                <a16:creationId xmlns:a16="http://schemas.microsoft.com/office/drawing/2014/main" id="{DD6BE9B1-2873-4DF8-AAA6-DE2A4178F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4508500"/>
            <a:ext cx="26939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Ορθογώνιο 6">
            <a:extLst>
              <a:ext uri="{FF2B5EF4-FFF2-40B4-BE49-F238E27FC236}">
                <a16:creationId xmlns:a16="http://schemas.microsoft.com/office/drawing/2014/main" id="{858224B4-A72A-48D0-91E8-0CE45B03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7029" y="4757908"/>
            <a:ext cx="43132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800" i="1" dirty="0" err="1">
                <a:latin typeface="Arial" panose="020B0604020202020204" pitchFamily="34" charset="0"/>
              </a:rPr>
              <a:t>Ταξόλη</a:t>
            </a:r>
            <a:r>
              <a:rPr lang="el-GR" altLang="el-GR" sz="2800" i="1" dirty="0">
                <a:latin typeface="Arial" panose="020B0604020202020204" pitchFamily="34" charset="0"/>
              </a:rPr>
              <a:t>-φυσικό παράγωγο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CC916CCA-A1E7-42D5-B7B4-ABC45BD9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Βαρβαρέσου Αθανασία, Φαρμακοποιός, PhD Φαρμακευτικής ΕΚΠΑ, Καθηγήτρια Τμήματος Βιοϊατρικών Επιστημών Πα.Δ.Α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Τίτλος 1">
            <a:extLst>
              <a:ext uri="{FF2B5EF4-FFF2-40B4-BE49-F238E27FC236}">
                <a16:creationId xmlns:a16="http://schemas.microsoft.com/office/drawing/2014/main" id="{6E729F54-7D64-4AAE-8927-E4315C8DF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675" y="6889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Φυτικά παράγωγα</a:t>
            </a:r>
            <a:r>
              <a:rPr lang="en-US" altLang="el-GR" dirty="0"/>
              <a:t>-</a:t>
            </a:r>
            <a:br>
              <a:rPr lang="el-GR" altLang="el-GR" dirty="0"/>
            </a:br>
            <a:r>
              <a:rPr lang="el-GR" altLang="el-GR" dirty="0"/>
              <a:t>Αλκαλοειδή </a:t>
            </a:r>
            <a:r>
              <a:rPr lang="en-US" altLang="el-GR" dirty="0"/>
              <a:t>Vinca </a:t>
            </a:r>
            <a:r>
              <a:rPr lang="el-GR" altLang="el-GR" dirty="0"/>
              <a:t>και </a:t>
            </a:r>
            <a:r>
              <a:rPr lang="el-GR" altLang="el-GR" dirty="0" err="1"/>
              <a:t>Ταξάνες</a:t>
            </a:r>
            <a:endParaRPr lang="el-GR" altLang="el-GR" dirty="0"/>
          </a:p>
        </p:txBody>
      </p:sp>
      <p:pic>
        <p:nvPicPr>
          <p:cNvPr id="32771" name="Θέση περιεχομένου 3">
            <a:extLst>
              <a:ext uri="{FF2B5EF4-FFF2-40B4-BE49-F238E27FC236}">
                <a16:creationId xmlns:a16="http://schemas.microsoft.com/office/drawing/2014/main" id="{89813D67-C241-49B9-B068-ECBFC2C723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1200" y="1831975"/>
            <a:ext cx="5041900" cy="4022725"/>
          </a:xfrm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A94C79E0-28FB-4DDB-BB3B-6F26A2D25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Βαρβαρέσου Αθανασία, Φαρμακοποιός, PhD Φαρμακευτικής ΕΚΠΑ, Καθηγήτρια Τμήματος Βιοϊατρικών Επιστημών Πα.Δ.Α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>
            <a:extLst>
              <a:ext uri="{FF2B5EF4-FFF2-40B4-BE49-F238E27FC236}">
                <a16:creationId xmlns:a16="http://schemas.microsoft.com/office/drawing/2014/main" id="{50936130-B385-DF09-886E-2DF23532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ΑΛΚΥΛΙΩΤΙΚΑ</a:t>
            </a:r>
          </a:p>
        </p:txBody>
      </p:sp>
      <p:sp>
        <p:nvSpPr>
          <p:cNvPr id="5123" name="Θέση περιεχομένου 2">
            <a:extLst>
              <a:ext uri="{FF2B5EF4-FFF2-40B4-BE49-F238E27FC236}">
                <a16:creationId xmlns:a16="http://schemas.microsoft.com/office/drawing/2014/main" id="{44BF57E4-235E-CE37-53BC-7BC719C3E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err="1"/>
              <a:t>Αλκυλιώνουν</a:t>
            </a:r>
            <a:r>
              <a:rPr lang="el-GR" altLang="el-GR" dirty="0"/>
              <a:t> το </a:t>
            </a:r>
            <a:r>
              <a:rPr lang="en-US" altLang="el-GR" dirty="0"/>
              <a:t>DNA</a:t>
            </a:r>
            <a:endParaRPr lang="el-GR" altLang="el-GR" dirty="0"/>
          </a:p>
          <a:p>
            <a:r>
              <a:rPr lang="el-GR" altLang="el-GR" dirty="0"/>
              <a:t>Το </a:t>
            </a:r>
            <a:r>
              <a:rPr lang="el-GR" altLang="el-GR" dirty="0" err="1"/>
              <a:t>αλκυλιωτικό</a:t>
            </a:r>
            <a:r>
              <a:rPr lang="el-GR" altLang="el-GR" dirty="0"/>
              <a:t> μπορεί να σχηματίσει δεσμούς μέσα στον ίδιο κλώνο του DNA ή ανάμεσα στους δυο κλώνους.</a:t>
            </a:r>
          </a:p>
          <a:p>
            <a:r>
              <a:rPr lang="el-GR" altLang="el-GR" dirty="0"/>
              <a:t>Όταν είναι στον ίδιο κλώνο σχηματίζεται γέφυρα στα δυο μέρη της του ίδιου κλώνου με αποτέλεσμα στρέβλωση του κλώνου και αδυναμία μεταγραφής και κυτταρικό θάνατο.</a:t>
            </a:r>
            <a:endParaRPr lang="en-US" altLang="el-GR" dirty="0"/>
          </a:p>
          <a:p>
            <a:r>
              <a:rPr lang="el-GR" altLang="el-GR" dirty="0"/>
              <a:t>Όταν το </a:t>
            </a:r>
            <a:r>
              <a:rPr lang="el-GR" altLang="el-GR" dirty="0" err="1"/>
              <a:t>αλκυλιωτικό</a:t>
            </a:r>
            <a:r>
              <a:rPr lang="el-GR" altLang="el-GR" dirty="0"/>
              <a:t> συνδέεται και στους δυο κλώνους σταθερά,  προκύπτει ο κυτταρικό θάνατος</a:t>
            </a:r>
          </a:p>
          <a:p>
            <a:endParaRPr lang="el-GR" altLang="el-GR" dirty="0"/>
          </a:p>
          <a:p>
            <a:endParaRPr lang="el-GR" alt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E7D173-E901-4C26-B005-4BEEC0F81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Φυτικά παράγωγα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AC9F8B-52E7-4CD3-8230-BA51F6374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931"/>
            <a:ext cx="10515600" cy="5340544"/>
          </a:xfrm>
        </p:spPr>
        <p:txBody>
          <a:bodyPr>
            <a:normAutofit/>
          </a:bodyPr>
          <a:lstStyle/>
          <a:p>
            <a:r>
              <a:rPr lang="el-GR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Οι </a:t>
            </a:r>
            <a:r>
              <a:rPr lang="el-GR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καμπτοθεκίνες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Απομονώθηκαν από τον κορμό του δέντρου </a:t>
            </a:r>
            <a:r>
              <a:rPr lang="en-US" sz="24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Camptotheca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acuminate 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αναστέλλουν την </a:t>
            </a:r>
            <a:r>
              <a:rPr lang="el-GR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τοποϊσομεράση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Ι. </a:t>
            </a:r>
          </a:p>
          <a:p>
            <a:pPr marL="0" indent="0" algn="just">
              <a:buNone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τοποϊσομεράση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Ι ελέγχει τις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υπερελικώσεις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του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ΝΑ και είναι πολύ σημαντική για τα κύτταρα ιδιαίτερα σε διεργασίες μεταβολισμού του DNA, όπως αυτές της αντιγραφής, της μεταγραφής και του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ανασυνδυασμού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του DNA. </a:t>
            </a:r>
          </a:p>
          <a:p>
            <a:pPr marL="0" indent="0" algn="just">
              <a:buNone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Κατά τη διάρκεια της αντιγραφής, καθώς εξελίσσεται η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αποπεριέλιξη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του DNA,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υπερελικώσεις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συσσωρεύονται στο τμήμα του DNA που δεν έχει αντιγραφεί. </a:t>
            </a:r>
          </a:p>
          <a:p>
            <a:pPr marL="0" indent="0" algn="just">
              <a:buNone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Απουσία της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τοποϊσομεράσης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Ι η διχάλα της αντιγραφής θα παγιδευόταν, εξαιτίας της αλλαγής της διαμόρφωσης του DNA, γεγονός που θα οδηγούσε στην καθυστέρηση ή ακόμα και στη διακοπή της αντιγραφής.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3B2BE8E-C5E7-414E-A8BC-42B612821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Βαρβαρέσου Αθανασία, Φαρμακοποιός, PhD Φαρμακευτικής ΕΚΠΑ, Καθηγήτρια Τμήματος Βιοϊατρικών Επιστημών Πα.Δ.Α</a:t>
            </a:r>
          </a:p>
        </p:txBody>
      </p:sp>
    </p:spTree>
    <p:extLst>
      <p:ext uri="{BB962C8B-B14F-4D97-AF65-F5344CB8AC3E}">
        <p14:creationId xmlns:p14="http://schemas.microsoft.com/office/powerpoint/2010/main" val="3715368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>
            <a:extLst>
              <a:ext uri="{FF2B5EF4-FFF2-40B4-BE49-F238E27FC236}">
                <a16:creationId xmlns:a16="http://schemas.microsoft.com/office/drawing/2014/main" id="{A507CB4B-3A0F-E201-8D9A-A8943907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ΣΤΟΧΕΥΜΕΝΗ ΘΕΡΑΠΕΙΑ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9E7C56A-50FE-376A-6107-0C9A7173B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dirty="0"/>
              <a:t>A</a:t>
            </a:r>
            <a:r>
              <a:rPr lang="el-GR" dirty="0" err="1"/>
              <a:t>ρκετοί</a:t>
            </a:r>
            <a:r>
              <a:rPr lang="el-GR" dirty="0"/>
              <a:t> καρκίνοι προκύπτουν από μια </a:t>
            </a:r>
            <a:r>
              <a:rPr lang="el-GR" dirty="0" err="1"/>
              <a:t>πολυσταδιακή</a:t>
            </a:r>
            <a:r>
              <a:rPr lang="el-GR" dirty="0"/>
              <a:t> εξελικτική διαδικασία, η οποία οφείλεται σε </a:t>
            </a:r>
            <a:r>
              <a:rPr lang="el-GR" b="1" dirty="0"/>
              <a:t>γενετικές</a:t>
            </a:r>
            <a:r>
              <a:rPr lang="el-GR" dirty="0"/>
              <a:t> και </a:t>
            </a:r>
            <a:r>
              <a:rPr lang="el-GR" b="1" dirty="0" err="1"/>
              <a:t>επιγενετικές</a:t>
            </a:r>
            <a:r>
              <a:rPr lang="el-GR" dirty="0"/>
              <a:t> αλλοιώσεις που προκαλούνται από την χρόνια έκθεση στα διάφορα καρκινογόνα, με συνέπεια την προοδευτική μετάπτωση (εξαλλαγή) του φυσιολογικού κυττάρου σε </a:t>
            </a:r>
            <a:r>
              <a:rPr lang="el-GR" dirty="0" err="1"/>
              <a:t>νεοπλασματικό</a:t>
            </a:r>
            <a:r>
              <a:rPr lang="el-GR" dirty="0"/>
              <a:t>. </a:t>
            </a:r>
          </a:p>
          <a:p>
            <a:pPr algn="just">
              <a:defRPr/>
            </a:pPr>
            <a:r>
              <a:rPr lang="el-GR" dirty="0"/>
              <a:t>Η </a:t>
            </a:r>
            <a:r>
              <a:rPr lang="el-GR" b="1" dirty="0"/>
              <a:t>ομοιόσταση</a:t>
            </a:r>
            <a:r>
              <a:rPr lang="el-GR" dirty="0"/>
              <a:t> των πολυκύτταρων οργανισμών εξαρτάται σημαντικά από τη σωστή έκφραση μεγάλου αριθμού σημάτων, στα οποία τα κύτταρα εκτίθενται κατά τη διάρκεια της ζωής.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>
            <a:extLst>
              <a:ext uri="{FF2B5EF4-FFF2-40B4-BE49-F238E27FC236}">
                <a16:creationId xmlns:a16="http://schemas.microsoft.com/office/drawing/2014/main" id="{73CD4155-0CEB-E1A4-CDC3-1C67191A1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ΣΤΟΧΕΥΜΕΝΗ ΘΕΡΑΠΕΙΑ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C9C9BBD-35E2-B114-582B-64A099E5B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defRPr/>
            </a:pPr>
            <a:r>
              <a:rPr lang="el-GR" dirty="0"/>
              <a:t>Η διαφορά στη φυσιολογία  μεταξύ καρκινικών και φυσιολογικών κυττάρων, έχει οδηγήσει στην ανάπτυξη νέων αντικαρκινικών μεθόδων που ονομάζονται </a:t>
            </a:r>
            <a:r>
              <a:rPr lang="el-GR" dirty="0" err="1"/>
              <a:t>στοχευμένη</a:t>
            </a:r>
            <a:r>
              <a:rPr lang="el-GR" dirty="0"/>
              <a:t> θεραπεία.</a:t>
            </a:r>
          </a:p>
          <a:p>
            <a:pPr algn="just">
              <a:defRPr/>
            </a:pPr>
            <a:endParaRPr lang="el-GR" b="1" i="1" dirty="0"/>
          </a:p>
          <a:p>
            <a:pPr algn="just">
              <a:defRPr/>
            </a:pPr>
            <a:r>
              <a:rPr lang="el-GR" b="1" dirty="0"/>
              <a:t>ΔΙΑΦΟΡΕΣ ΣΤΟΧΕΥΜΕΝΗΣ ΚΑΙ ΣΥΜΒΑΤΙΚΗΣ ΧΗΜΕΙΟΘΕΡΑΠΕΙΑΣ</a:t>
            </a:r>
            <a:endParaRPr lang="el-GR" dirty="0"/>
          </a:p>
          <a:p>
            <a:pPr algn="just">
              <a:defRPr/>
            </a:pPr>
            <a:r>
              <a:rPr lang="el-GR" dirty="0"/>
              <a:t>Δρα σε συγκεκριμένους μοριακούς στόχους που σχετίζονται με τον καρκίνο, ενώ οι περισσότερες χημειοθεραπείες δρουν σε όλα τα ταχέως διαιρούμενα καρκινικά κύτταρα αλλά και φυσιολογικά κύτταρα.</a:t>
            </a:r>
          </a:p>
          <a:p>
            <a:pPr algn="just">
              <a:defRPr/>
            </a:pPr>
            <a:r>
              <a:rPr lang="el-GR" dirty="0"/>
              <a:t>Επιλέγεται ή σχεδιάζεται  σκόπιμα για να επιδράσει σε διάφορα κύτταρα-στόχους </a:t>
            </a:r>
          </a:p>
          <a:p>
            <a:pPr algn="just">
              <a:defRPr/>
            </a:pPr>
            <a:endParaRPr lang="el-GR" dirty="0"/>
          </a:p>
          <a:p>
            <a:pPr marL="0" indent="0" algn="just">
              <a:buNone/>
              <a:defRPr/>
            </a:pPr>
            <a:r>
              <a:rPr lang="el-GR" dirty="0"/>
              <a:t> </a:t>
            </a:r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>
            <a:extLst>
              <a:ext uri="{FF2B5EF4-FFF2-40B4-BE49-F238E27FC236}">
                <a16:creationId xmlns:a16="http://schemas.microsoft.com/office/drawing/2014/main" id="{A16D9970-7258-13CA-B771-08F1FADC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ΚΥΡΙΟΙ ΜΗΧΑΝΙΣΜΟΙ ΔΡΑΣΗΣ ΣΤΟΧΕΥΜΕΝΗΣ ΘΕΡΑΠΕΙΑΣ</a:t>
            </a:r>
          </a:p>
        </p:txBody>
      </p:sp>
      <p:sp>
        <p:nvSpPr>
          <p:cNvPr id="19459" name="Θέση περιεχομένου 2">
            <a:extLst>
              <a:ext uri="{FF2B5EF4-FFF2-40B4-BE49-F238E27FC236}">
                <a16:creationId xmlns:a16="http://schemas.microsoft.com/office/drawing/2014/main" id="{AF93AB1B-DAAA-F893-5B9A-F442EDE8E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/>
              <a:t>Αναστολή μεταγωγής σήματος</a:t>
            </a:r>
            <a:endParaRPr lang="en-US" altLang="el-GR" b="1"/>
          </a:p>
          <a:p>
            <a:r>
              <a:rPr lang="el-GR" altLang="el-GR" b="1"/>
              <a:t>Επαγωγή απόπτωσης</a:t>
            </a:r>
          </a:p>
          <a:p>
            <a:r>
              <a:rPr lang="el-GR" altLang="el-GR" b="1"/>
              <a:t>Διαμόρφωση</a:t>
            </a:r>
            <a:r>
              <a:rPr lang="el-GR" altLang="el-GR"/>
              <a:t> </a:t>
            </a:r>
            <a:r>
              <a:rPr lang="el-GR" altLang="el-GR" b="1"/>
              <a:t>γονιδιακής έκφρασης</a:t>
            </a:r>
            <a:endParaRPr lang="en-US" altLang="el-GR" b="1"/>
          </a:p>
          <a:p>
            <a:r>
              <a:rPr lang="el-GR" altLang="el-GR" b="1"/>
              <a:t>Έγκλειση των αντικαρκινικών μορίων της συμβατικής ΧΜΘ </a:t>
            </a:r>
            <a:r>
              <a:rPr lang="el-GR" altLang="el-GR"/>
              <a:t>σε </a:t>
            </a:r>
            <a:r>
              <a:rPr lang="el-GR" altLang="el-GR" b="1"/>
              <a:t>συστήματα-ειδικές δομές μεταφοράς που στοχεύουν εξειδικευμένα τα καρκινικά κύτταρα</a:t>
            </a:r>
            <a:endParaRPr lang="en-US" altLang="el-GR" b="1"/>
          </a:p>
          <a:p>
            <a:r>
              <a:rPr lang="en-US" altLang="el-GR" b="1"/>
              <a:t>A</a:t>
            </a:r>
            <a:r>
              <a:rPr lang="el-GR" altLang="el-GR" b="1"/>
              <a:t>νοσοθεραπεία</a:t>
            </a:r>
          </a:p>
          <a:p>
            <a:r>
              <a:rPr lang="el-GR" altLang="el-GR" b="1"/>
              <a:t>Ορμονική θεραπεία σε ορμονοεξαρτώμενους καρκίνους</a:t>
            </a:r>
            <a:endParaRPr lang="el-GR" altLang="el-G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>
            <a:extLst>
              <a:ext uri="{FF2B5EF4-FFF2-40B4-BE49-F238E27FC236}">
                <a16:creationId xmlns:a16="http://schemas.microsoft.com/office/drawing/2014/main" id="{E82BF536-59F6-4101-F8C0-541FD0A9B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ΣΤΟΧΕΥΜΕΝΗ ΘΕΡΑΠΕΙΑ (</a:t>
            </a:r>
            <a:r>
              <a:rPr lang="en-US" altLang="el-GR" dirty="0"/>
              <a:t>Targeted therapy)</a:t>
            </a:r>
            <a:endParaRPr lang="el-GR" altLang="el-GR" dirty="0"/>
          </a:p>
        </p:txBody>
      </p:sp>
      <p:sp>
        <p:nvSpPr>
          <p:cNvPr id="16387" name="Θέση περιεχομένου 2">
            <a:extLst>
              <a:ext uri="{FF2B5EF4-FFF2-40B4-BE49-F238E27FC236}">
                <a16:creationId xmlns:a16="http://schemas.microsoft.com/office/drawing/2014/main" id="{369BD8DE-FC73-207F-3FB7-DD9D57CA8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dirty="0"/>
              <a:t>Μηχανισμοί δράσης στοχευμένης θεραπείας-Αναστολείς </a:t>
            </a:r>
            <a:r>
              <a:rPr lang="el-GR" altLang="el-GR" dirty="0" err="1"/>
              <a:t>κινασών</a:t>
            </a:r>
            <a:r>
              <a:rPr lang="el-GR" altLang="el-GR" dirty="0"/>
              <a:t>-Αναστολείς </a:t>
            </a:r>
            <a:r>
              <a:rPr lang="el-GR" altLang="el-GR" dirty="0" err="1"/>
              <a:t>τυροσινικής</a:t>
            </a:r>
            <a:r>
              <a:rPr lang="el-GR" altLang="el-GR" dirty="0"/>
              <a:t> </a:t>
            </a:r>
            <a:r>
              <a:rPr lang="el-GR" altLang="el-GR" dirty="0" err="1"/>
              <a:t>κινάσης</a:t>
            </a:r>
            <a:r>
              <a:rPr lang="el-GR" altLang="el-GR" dirty="0"/>
              <a:t> (ΤΚΙ</a:t>
            </a:r>
            <a:r>
              <a:rPr lang="en-US" altLang="el-GR" dirty="0"/>
              <a:t>s) –A</a:t>
            </a:r>
            <a:r>
              <a:rPr lang="el-GR" altLang="el-GR" dirty="0" err="1"/>
              <a:t>ναστολείς</a:t>
            </a:r>
            <a:r>
              <a:rPr lang="el-GR" altLang="el-GR" dirty="0"/>
              <a:t> </a:t>
            </a:r>
            <a:r>
              <a:rPr lang="el-GR" altLang="el-GR" dirty="0" err="1"/>
              <a:t>πολυκινασών</a:t>
            </a:r>
            <a:r>
              <a:rPr lang="el-GR" altLang="el-GR" dirty="0"/>
              <a:t> (ΜΚΙ</a:t>
            </a:r>
            <a:r>
              <a:rPr lang="en-US" altLang="el-GR" dirty="0"/>
              <a:t>s)-</a:t>
            </a:r>
            <a:r>
              <a:rPr lang="el-GR" altLang="el-GR" dirty="0"/>
              <a:t>Αναστολείς </a:t>
            </a:r>
            <a:r>
              <a:rPr lang="en-US" altLang="el-GR" dirty="0"/>
              <a:t>RAS</a:t>
            </a:r>
            <a:endParaRPr lang="el-GR" altLang="el-GR" dirty="0"/>
          </a:p>
          <a:p>
            <a:r>
              <a:rPr lang="el-GR" altLang="el-GR" dirty="0"/>
              <a:t>Αναστολείς μεταγωγής σήματος</a:t>
            </a:r>
            <a:r>
              <a:rPr lang="en-US" altLang="el-GR" dirty="0"/>
              <a:t>:</a:t>
            </a:r>
            <a:r>
              <a:rPr lang="el-GR" altLang="el-GR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dirty="0"/>
              <a:t>Αναστολείς υποδοχέων </a:t>
            </a:r>
            <a:r>
              <a:rPr lang="el-GR" altLang="el-GR" dirty="0" err="1"/>
              <a:t>επιδερμοειδούς</a:t>
            </a:r>
            <a:r>
              <a:rPr lang="el-GR" altLang="el-GR" dirty="0"/>
              <a:t> αυξητικού παράγοντα (</a:t>
            </a:r>
            <a:r>
              <a:rPr lang="en-US" altLang="el-GR" dirty="0">
                <a:solidFill>
                  <a:srgbClr val="FF0000"/>
                </a:solidFill>
              </a:rPr>
              <a:t>EGFRIs</a:t>
            </a:r>
            <a:r>
              <a:rPr lang="en-US" altLang="el-GR" dirty="0"/>
              <a:t>)</a:t>
            </a:r>
            <a:r>
              <a:rPr lang="el-GR" altLang="el-GR" dirty="0"/>
              <a:t>-αναστολείς </a:t>
            </a:r>
            <a:r>
              <a:rPr lang="el-GR" altLang="el-GR" dirty="0" err="1"/>
              <a:t>τυροσινικής</a:t>
            </a:r>
            <a:r>
              <a:rPr lang="el-GR" altLang="el-GR" dirty="0"/>
              <a:t> </a:t>
            </a:r>
            <a:r>
              <a:rPr lang="el-GR" altLang="el-GR" dirty="0" err="1"/>
              <a:t>κινάσης</a:t>
            </a:r>
            <a:r>
              <a:rPr lang="el-GR" altLang="el-GR" dirty="0"/>
              <a:t> (</a:t>
            </a:r>
            <a:r>
              <a:rPr lang="el-GR" altLang="el-GR" dirty="0">
                <a:solidFill>
                  <a:srgbClr val="FF0000"/>
                </a:solidFill>
              </a:rPr>
              <a:t>ΤΚΙ</a:t>
            </a:r>
            <a:r>
              <a:rPr lang="en-US" altLang="el-GR" dirty="0">
                <a:solidFill>
                  <a:srgbClr val="FF0000"/>
                </a:solidFill>
              </a:rPr>
              <a:t>s</a:t>
            </a:r>
            <a:r>
              <a:rPr lang="en-US" altLang="el-GR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dirty="0"/>
              <a:t>Αναστολείς υποδοχέων </a:t>
            </a:r>
            <a:r>
              <a:rPr lang="el-GR" altLang="el-GR" dirty="0" err="1"/>
              <a:t>πολυκινάσης</a:t>
            </a:r>
            <a:r>
              <a:rPr lang="en-US" altLang="el-GR" dirty="0"/>
              <a:t> (</a:t>
            </a:r>
            <a:r>
              <a:rPr lang="en-US" altLang="el-GR" dirty="0">
                <a:solidFill>
                  <a:srgbClr val="FF0000"/>
                </a:solidFill>
              </a:rPr>
              <a:t>MKIs</a:t>
            </a:r>
            <a:r>
              <a:rPr lang="en-US" altLang="el-GR" dirty="0"/>
              <a:t>): VEGFRIs </a:t>
            </a:r>
            <a:r>
              <a:rPr lang="el-GR" altLang="el-GR" dirty="0"/>
              <a:t>και </a:t>
            </a:r>
            <a:r>
              <a:rPr lang="en-US" altLang="el-GR" dirty="0"/>
              <a:t>PDGFRIs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l-GR" dirty="0"/>
              <a:t>A</a:t>
            </a:r>
            <a:r>
              <a:rPr lang="el-GR" altLang="el-GR" dirty="0" err="1"/>
              <a:t>ναστολείς</a:t>
            </a:r>
            <a:r>
              <a:rPr lang="el-GR" altLang="el-GR" dirty="0"/>
              <a:t> βιοχημικής οδού </a:t>
            </a:r>
            <a:r>
              <a:rPr lang="el-GR" altLang="el-GR" dirty="0">
                <a:solidFill>
                  <a:srgbClr val="FF0000"/>
                </a:solidFill>
              </a:rPr>
              <a:t>RAS-RAF-ΜΕΚ-Ε</a:t>
            </a:r>
            <a:r>
              <a:rPr lang="en-US" altLang="el-GR" dirty="0">
                <a:solidFill>
                  <a:srgbClr val="FF0000"/>
                </a:solidFill>
              </a:rPr>
              <a:t>R</a:t>
            </a:r>
            <a:r>
              <a:rPr lang="el-GR" altLang="el-GR" dirty="0">
                <a:solidFill>
                  <a:srgbClr val="FF0000"/>
                </a:solidFill>
              </a:rPr>
              <a:t>Κ</a:t>
            </a:r>
            <a:r>
              <a:rPr lang="el-GR" altLang="el-GR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l-GR" dirty="0"/>
          </a:p>
          <a:p>
            <a:endParaRPr lang="el-GR" altLang="el-G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>
            <a:extLst>
              <a:ext uri="{FF2B5EF4-FFF2-40B4-BE49-F238E27FC236}">
                <a16:creationId xmlns:a16="http://schemas.microsoft.com/office/drawing/2014/main" id="{5382CC9B-1AA6-1D75-F311-8A4696257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ΚΥΡΙΟΙ ΜΗΧΑΝΙΣΜΟΙ ΔΡΑΣΗΣ ΣΤΟΧΕΥΜΕΝΗΣ ΘΕΡΑΠΕΙΑΣ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E324C1-CAF8-9784-F54C-8126F88B1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lnSpc>
                <a:spcPct val="170000"/>
              </a:lnSpc>
              <a:spcBef>
                <a:spcPts val="0"/>
              </a:spcBef>
              <a:defRPr/>
            </a:pPr>
            <a:r>
              <a:rPr lang="el-GR" b="1" dirty="0"/>
              <a:t>Αναστολή μεταγωγής σήματος</a:t>
            </a:r>
            <a:r>
              <a:rPr lang="en-US" b="1" dirty="0"/>
              <a:t>:</a:t>
            </a:r>
            <a:r>
              <a:rPr lang="el-GR" b="1" dirty="0"/>
              <a:t> </a:t>
            </a:r>
            <a:endParaRPr lang="en-US" b="1" dirty="0"/>
          </a:p>
          <a:p>
            <a:pPr indent="0">
              <a:lnSpc>
                <a:spcPct val="170000"/>
              </a:lnSpc>
              <a:spcBef>
                <a:spcPts val="0"/>
              </a:spcBef>
              <a:buNone/>
              <a:defRPr/>
            </a:pPr>
            <a:r>
              <a:rPr lang="el-GR" dirty="0"/>
              <a:t>Αναστέλλονται συγκεκριμένες δραστηριότητες του κυττάρου, οι οποίες συμμετέχουν στη μεταγωγή σήματος</a:t>
            </a:r>
          </a:p>
          <a:p>
            <a:pPr indent="0">
              <a:lnSpc>
                <a:spcPct val="170000"/>
              </a:lnSpc>
              <a:spcBef>
                <a:spcPts val="0"/>
              </a:spcBef>
              <a:buNone/>
              <a:defRPr/>
            </a:pPr>
            <a:r>
              <a:rPr lang="el-GR" dirty="0"/>
              <a:t>Η μεταγωγή σήματος είναι μία </a:t>
            </a:r>
            <a:r>
              <a:rPr lang="el-GR" b="1" dirty="0" err="1"/>
              <a:t>πολυσταδιακή</a:t>
            </a:r>
            <a:r>
              <a:rPr lang="el-GR" dirty="0"/>
              <a:t> διαδικασία κατά την οποία το κύτταρο αποκρίνεται σε σήματα από το περιβάλλον του. </a:t>
            </a:r>
          </a:p>
          <a:p>
            <a:pPr indent="0">
              <a:spcBef>
                <a:spcPts val="0"/>
              </a:spcBef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>
            <a:extLst>
              <a:ext uri="{FF2B5EF4-FFF2-40B4-BE49-F238E27FC236}">
                <a16:creationId xmlns:a16="http://schemas.microsoft.com/office/drawing/2014/main" id="{E54806BA-C634-88A7-CE99-FE64B967A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ΚΥΡΙΟΙ ΜΗΧΑΝΙΣΜΟΙ ΔΡΑΣΗΣ ΣΤΟΧΕΥΜΕΝΗΣ ΘΕΡΑΠΕΙΑΣ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A56C4F-0D92-E064-8733-D1117A74A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l-GR" b="1" dirty="0"/>
              <a:t>Αναστολή μεταγωγής σήματος</a:t>
            </a:r>
            <a:r>
              <a:rPr lang="en-US" b="1" dirty="0"/>
              <a:t>:</a:t>
            </a:r>
            <a:r>
              <a:rPr lang="el-GR" b="1" dirty="0"/>
              <a:t> </a:t>
            </a:r>
          </a:p>
          <a:p>
            <a:pPr algn="just">
              <a:defRPr/>
            </a:pPr>
            <a:r>
              <a:rPr lang="el-GR" b="1" dirty="0"/>
              <a:t>Μόλις </a:t>
            </a:r>
            <a:r>
              <a:rPr lang="el-GR" dirty="0"/>
              <a:t>ένα κύτταρο λάβει ένα συγκεκριμένο σήμα,    το σήμα μεταδίδεται μέσα στο κύτταρο μέσω μιας σειράς βιοχημικών αντιδράσεων, τα οποία τελικά παράγουν-δίνουν την κατάλληλη απόκριση. </a:t>
            </a:r>
          </a:p>
          <a:p>
            <a:pPr algn="just">
              <a:defRPr/>
            </a:pPr>
            <a:r>
              <a:rPr lang="el-GR" dirty="0"/>
              <a:t>Σε αρκετές περιπτώσεις καρκίνων, όπου τα κακοήθη κύτταρα διεγείρονται ώστε να διαιρούνται συνεχώς, </a:t>
            </a:r>
            <a:r>
              <a:rPr lang="el-GR" b="1" dirty="0"/>
              <a:t>τα μόρια-αναστολείς μεταγωγής σήματος </a:t>
            </a:r>
            <a:r>
              <a:rPr lang="el-GR" dirty="0"/>
              <a:t>παρεμβαίνουν σε αυτή την ακατάλληλη σηματοδότηση.</a:t>
            </a:r>
          </a:p>
          <a:p>
            <a:pPr marL="0" indent="0">
              <a:buNone/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 1">
            <a:extLst>
              <a:ext uri="{FF2B5EF4-FFF2-40B4-BE49-F238E27FC236}">
                <a16:creationId xmlns:a16="http://schemas.microsoft.com/office/drawing/2014/main" id="{4BF0D374-1C53-1646-B145-B99DC7FE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ΚΥΡΙΟΙ ΜΗΧΑΝΙΣΜΟΙ ΔΡΑΣΗΣ ΣΤΟΧΕΥΜΕΝΗΣ ΘΕΡΑΠΕΙΑΣ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C487E89-F567-866A-2335-C404FEC7F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16" y="2125664"/>
            <a:ext cx="9822534" cy="4111625"/>
          </a:xfrm>
        </p:spPr>
        <p:txBody>
          <a:bodyPr>
            <a:normAutofit fontScale="40000" lnSpcReduction="20000"/>
          </a:bodyPr>
          <a:lstStyle/>
          <a:p>
            <a:pPr indent="0">
              <a:lnSpc>
                <a:spcPct val="170000"/>
              </a:lnSpc>
              <a:spcBef>
                <a:spcPts val="0"/>
              </a:spcBef>
              <a:defRPr/>
            </a:pPr>
            <a:r>
              <a:rPr lang="el-GR" sz="4500" b="1" dirty="0"/>
              <a:t>Επαγωγή απόπτωσης</a:t>
            </a:r>
            <a:r>
              <a:rPr lang="en-US" sz="4500" dirty="0"/>
              <a:t>:</a:t>
            </a:r>
            <a:r>
              <a:rPr lang="el-GR" sz="4500" dirty="0"/>
              <a:t> Μεταβολή συγκεκριμένων πρωτεϊνών στο καρκινικό κύτταρο, η οποία μεταβολή σταδιακά οδηγεί στη θανάτωση του.</a:t>
            </a:r>
          </a:p>
          <a:p>
            <a:pPr indent="0">
              <a:lnSpc>
                <a:spcPct val="170000"/>
              </a:lnSpc>
              <a:spcBef>
                <a:spcPts val="0"/>
              </a:spcBef>
              <a:defRPr/>
            </a:pPr>
            <a:r>
              <a:rPr lang="el-GR" sz="4500" b="1" dirty="0"/>
              <a:t>Διαμόρφωση</a:t>
            </a:r>
            <a:r>
              <a:rPr lang="el-GR" sz="4500" dirty="0"/>
              <a:t> </a:t>
            </a:r>
            <a:r>
              <a:rPr lang="el-GR" sz="4500" b="1" dirty="0"/>
              <a:t>γονιδιακής έκφρασης</a:t>
            </a:r>
            <a:r>
              <a:rPr lang="en-US" sz="4500" b="1" i="1" dirty="0"/>
              <a:t>:</a:t>
            </a:r>
            <a:r>
              <a:rPr lang="el-GR" sz="4500" dirty="0"/>
              <a:t> Τροποποίηση της λειτουργίας πρωτεϊνών που ελέγχουν τη γονιδιακή έκφραση.</a:t>
            </a:r>
          </a:p>
          <a:p>
            <a:pPr indent="0">
              <a:lnSpc>
                <a:spcPct val="170000"/>
              </a:lnSpc>
              <a:spcBef>
                <a:spcPts val="0"/>
              </a:spcBef>
              <a:defRPr/>
            </a:pPr>
            <a:r>
              <a:rPr lang="el-GR" sz="4500" b="1" dirty="0" err="1"/>
              <a:t>Έγκλειση</a:t>
            </a:r>
            <a:r>
              <a:rPr lang="el-GR" sz="4500" b="1" dirty="0"/>
              <a:t> αντικαρκινικών μορίων της συμβατικής ΧΜΘ </a:t>
            </a:r>
            <a:r>
              <a:rPr lang="el-GR" sz="4500" dirty="0"/>
              <a:t>σε </a:t>
            </a:r>
            <a:r>
              <a:rPr lang="el-GR" sz="4500" b="1" dirty="0"/>
              <a:t>συστήματα-ειδικές δομές μεταφοράς</a:t>
            </a:r>
            <a:r>
              <a:rPr lang="el-GR" sz="4500" dirty="0"/>
              <a:t> (</a:t>
            </a:r>
            <a:r>
              <a:rPr lang="en-US" sz="4500" dirty="0"/>
              <a:t>vehicles) </a:t>
            </a:r>
            <a:r>
              <a:rPr lang="el-GR" sz="4500" dirty="0"/>
              <a:t>που έχουν τέτοια χημικά χαρακτηριστικά ώστε στοχεύουν στερεοχημικά τα καρκινικά  κύτταρα. </a:t>
            </a:r>
          </a:p>
          <a:p>
            <a:pPr>
              <a:defRPr/>
            </a:pPr>
            <a:r>
              <a:rPr lang="el-GR" sz="5000" i="1" dirty="0"/>
              <a:t>Παράδειγμα</a:t>
            </a:r>
            <a:r>
              <a:rPr lang="en-US" sz="5000" dirty="0"/>
              <a:t>: </a:t>
            </a:r>
            <a:r>
              <a:rPr lang="el-GR" sz="5000" dirty="0" err="1"/>
              <a:t>Έγκλειση</a:t>
            </a:r>
            <a:r>
              <a:rPr lang="el-GR" sz="5000" dirty="0"/>
              <a:t> </a:t>
            </a:r>
            <a:r>
              <a:rPr lang="el-GR" sz="5000" dirty="0" err="1"/>
              <a:t>δοξοροβουκίνης</a:t>
            </a:r>
            <a:r>
              <a:rPr lang="el-GR" sz="5000" dirty="0"/>
              <a:t> σε </a:t>
            </a:r>
            <a:r>
              <a:rPr lang="el-GR" sz="5000" dirty="0" err="1"/>
              <a:t>λιποσώματα</a:t>
            </a:r>
            <a:r>
              <a:rPr lang="el-GR" sz="5000" dirty="0"/>
              <a:t> με</a:t>
            </a:r>
          </a:p>
          <a:p>
            <a:pPr marL="0" indent="0">
              <a:buNone/>
              <a:defRPr/>
            </a:pPr>
            <a:r>
              <a:rPr lang="el-GR" sz="5000" dirty="0"/>
              <a:t>τέτοια χημικά χαρακτηριστικά ώστε να κατευθύνονται </a:t>
            </a:r>
          </a:p>
          <a:p>
            <a:pPr marL="0" indent="0">
              <a:buNone/>
              <a:defRPr/>
            </a:pPr>
            <a:r>
              <a:rPr lang="el-GR" sz="5000" dirty="0"/>
              <a:t>μόνο στα καρκινικά κύτταρα.</a:t>
            </a:r>
          </a:p>
        </p:txBody>
      </p:sp>
      <p:pic>
        <p:nvPicPr>
          <p:cNvPr id="22532" name="Θέση περιεχομένου 3">
            <a:extLst>
              <a:ext uri="{FF2B5EF4-FFF2-40B4-BE49-F238E27FC236}">
                <a16:creationId xmlns:a16="http://schemas.microsoft.com/office/drawing/2014/main" id="{712C66D3-8F4B-CD35-4487-54A49E7B8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4797425"/>
            <a:ext cx="122396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FFE6F8-3697-C2D9-B0C3-DF7F0DDC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25" y="1677989"/>
            <a:ext cx="7886700" cy="99377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l-GR" sz="2700" dirty="0" err="1"/>
              <a:t>Έγκλειση</a:t>
            </a:r>
            <a:r>
              <a:rPr lang="el-GR" sz="2700" dirty="0"/>
              <a:t> </a:t>
            </a:r>
            <a:r>
              <a:rPr lang="el-GR" sz="2700" dirty="0" err="1"/>
              <a:t>δοξοροβουκίνης</a:t>
            </a:r>
            <a:r>
              <a:rPr lang="el-GR" sz="2700" dirty="0"/>
              <a:t> σε </a:t>
            </a:r>
            <a:r>
              <a:rPr lang="el-GR" sz="2700" dirty="0" err="1"/>
              <a:t>λιποσώματα</a:t>
            </a:r>
            <a:r>
              <a:rPr lang="el-GR" sz="2700" dirty="0"/>
              <a:t> με τέτοια χημικά χαρακτηριστικά ώστε να κατευθύνονται (σχεδόν) μόνο στα καρκινικά κύτταρα</a:t>
            </a:r>
            <a:r>
              <a:rPr lang="el-GR" dirty="0"/>
              <a:t>.</a:t>
            </a:r>
            <a:br>
              <a:rPr lang="el-GR" dirty="0"/>
            </a:br>
            <a:endParaRPr lang="el-GR" dirty="0"/>
          </a:p>
        </p:txBody>
      </p:sp>
      <p:pic>
        <p:nvPicPr>
          <p:cNvPr id="23555" name="Θέση περιεχομένου 3">
            <a:extLst>
              <a:ext uri="{FF2B5EF4-FFF2-40B4-BE49-F238E27FC236}">
                <a16:creationId xmlns:a16="http://schemas.microsoft.com/office/drawing/2014/main" id="{F46066D4-24E1-9D05-EFA6-4FE8C9C89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0101" y="2330450"/>
            <a:ext cx="3078163" cy="3263900"/>
          </a:xfrm>
        </p:spPr>
      </p:pic>
      <p:sp>
        <p:nvSpPr>
          <p:cNvPr id="23556" name="Ορθογώνιο 4">
            <a:extLst>
              <a:ext uri="{FF2B5EF4-FFF2-40B4-BE49-F238E27FC236}">
                <a16:creationId xmlns:a16="http://schemas.microsoft.com/office/drawing/2014/main" id="{168040F1-4760-0682-406A-8E757C987A9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375695" y="3599657"/>
            <a:ext cx="30654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900">
                <a:solidFill>
                  <a:srgbClr val="000000"/>
                </a:solidFill>
                <a:latin typeface="Calibri" panose="020F0502020204030204" pitchFamily="34" charset="0"/>
              </a:rPr>
              <a:t>Pegylated Liposomal Doxorubicin for Advanced Ovarian Cancer</a:t>
            </a:r>
            <a:endParaRPr lang="el-GR" altLang="el-GR" sz="9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l-GR" sz="900">
                <a:solidFill>
                  <a:srgbClr val="000000"/>
                </a:solidFill>
                <a:latin typeface="Calibri" panose="020F0502020204030204" pitchFamily="34" charset="0"/>
              </a:rPr>
              <a:t> in Women who are Refractory to Both Platinum- </a:t>
            </a:r>
            <a:endParaRPr lang="el-GR" altLang="el-GR" sz="9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l-GR" sz="900">
                <a:solidFill>
                  <a:srgbClr val="000000"/>
                </a:solidFill>
                <a:latin typeface="Calibri" panose="020F0502020204030204" pitchFamily="34" charset="0"/>
              </a:rPr>
              <a:t>and Paclitaxel-Based Chemotherapy Regimens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l-GR" sz="900">
                <a:solidFill>
                  <a:srgbClr val="000000"/>
                </a:solidFill>
                <a:latin typeface="Calibri" panose="020F0502020204030204" pitchFamily="34" charset="0"/>
              </a:rPr>
              <a:t>January 2009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l-GR" sz="900">
                <a:solidFill>
                  <a:srgbClr val="000000"/>
                </a:solidFill>
                <a:latin typeface="Calibri" panose="020F0502020204030204" pitchFamily="34" charset="0"/>
              </a:rPr>
              <a:t>Clinical Medicine: Therapeutics 1:CMT.S2219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Τίτλος 1">
            <a:extLst>
              <a:ext uri="{FF2B5EF4-FFF2-40B4-BE49-F238E27FC236}">
                <a16:creationId xmlns:a16="http://schemas.microsoft.com/office/drawing/2014/main" id="{54E342D5-129A-59BA-69F0-EEF8D59D4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ΚΥΡΙΟΙ ΜΗΧΑΝΙΣΜΟΙ ΔΡΑΣΗΣ ΣΤΟΧΕΥΜΕΝΗΣ ΘΕΡΑΠΕΙΑΣ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A6475A-BFF0-02F8-84B7-3266376E7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>
              <a:defRPr/>
            </a:pPr>
            <a:r>
              <a:rPr lang="el-GR" b="1" dirty="0"/>
              <a:t>Ανοσοθεραπεία</a:t>
            </a:r>
            <a:r>
              <a:rPr lang="en-US" dirty="0"/>
              <a:t>: </a:t>
            </a:r>
            <a:r>
              <a:rPr lang="el-GR" dirty="0"/>
              <a:t>Ενεργοποιεί το ανοσοποιητικό σύστημα για να καταστρέψει τα καρκινικά κύτταρα.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l-GR" dirty="0"/>
              <a:t>Κάποιες από αυτές τις θεραπείες είναι </a:t>
            </a:r>
            <a:r>
              <a:rPr lang="el-GR" b="1" dirty="0" err="1"/>
              <a:t>μονοκλωνικά</a:t>
            </a:r>
            <a:r>
              <a:rPr lang="el-GR" b="1" dirty="0"/>
              <a:t> αντισώματα (χιμαιρικά μόρια)</a:t>
            </a:r>
            <a:r>
              <a:rPr lang="el-GR" dirty="0"/>
              <a:t>, τα οποία αναγνωρίζουν </a:t>
            </a:r>
            <a:r>
              <a:rPr lang="el-GR" b="1" dirty="0"/>
              <a:t>συγκεκριμένα μόρια </a:t>
            </a:r>
            <a:r>
              <a:rPr lang="el-GR" dirty="0"/>
              <a:t>στην επιφάνεια των καρκινικών κυττάρων και η σύνδεσή τους με τα μόρια αυτά έχει ως αποτέλεσμα την καταστολή των κυττάρων.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l-GR" dirty="0"/>
              <a:t>Σε μία άλλη περίπτωση τα </a:t>
            </a:r>
            <a:r>
              <a:rPr lang="el-GR" dirty="0" err="1"/>
              <a:t>μονοκλωνικά</a:t>
            </a:r>
            <a:r>
              <a:rPr lang="el-GR" dirty="0"/>
              <a:t> αντισώματα συνδέονται με κύτταρα του ανοσοποιητικού για να τα ενεργοποιήσουν και να τα  βοηθήσουν στη θανάτωση των καρκινικών κυττάρων.</a:t>
            </a:r>
          </a:p>
          <a:p>
            <a:pPr marL="0" indent="0" algn="just">
              <a:buNone/>
              <a:defRPr/>
            </a:pPr>
            <a:r>
              <a:rPr lang="el-GR" dirty="0"/>
              <a:t>Οι ανεπιθύμητες ενέργειες της στοχευμένης είναι ηπιότερες από αυτές της συμβατικής  ΧΜΘ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>
            <a:extLst>
              <a:ext uri="{FF2B5EF4-FFF2-40B4-BE49-F238E27FC236}">
                <a16:creationId xmlns:a16="http://schemas.microsoft.com/office/drawing/2014/main" id="{E1D99630-71D6-C3F7-2D3F-CE686FF8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0" y="1052513"/>
            <a:ext cx="8229600" cy="1143000"/>
          </a:xfrm>
        </p:spPr>
        <p:txBody>
          <a:bodyPr/>
          <a:lstStyle/>
          <a:p>
            <a:r>
              <a:rPr lang="el-GR" altLang="el-GR"/>
              <a:t>ΑΛΚΥΛΙΩΤΙΚΑ</a:t>
            </a:r>
          </a:p>
        </p:txBody>
      </p:sp>
      <p:sp>
        <p:nvSpPr>
          <p:cNvPr id="7171" name="Θέση περιεχομένου 2">
            <a:extLst>
              <a:ext uri="{FF2B5EF4-FFF2-40B4-BE49-F238E27FC236}">
                <a16:creationId xmlns:a16="http://schemas.microsoft.com/office/drawing/2014/main" id="{E80A28FA-750F-5E6C-D7CB-8E0FA334E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66" y="2360613"/>
            <a:ext cx="9281622" cy="3182348"/>
          </a:xfrm>
        </p:spPr>
        <p:txBody>
          <a:bodyPr/>
          <a:lstStyle/>
          <a:p>
            <a:r>
              <a:rPr lang="el-GR" altLang="el-GR" dirty="0"/>
              <a:t>Μουστάρδες του αζώτου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altLang="el-GR" dirty="0"/>
              <a:t>Δημιουργία </a:t>
            </a:r>
            <a:r>
              <a:rPr lang="el-GR" altLang="el-GR" dirty="0" err="1"/>
              <a:t>σταυροδεσμών</a:t>
            </a:r>
            <a:r>
              <a:rPr lang="el-GR" altLang="el-GR" dirty="0"/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altLang="el-GR" dirty="0"/>
              <a:t>Σύνδεση με –ΝΗ2, -COOH, -PO4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altLang="el-GR" dirty="0" err="1"/>
              <a:t>Αλκυλίωση</a:t>
            </a:r>
            <a:r>
              <a:rPr lang="el-GR" altLang="el-GR" dirty="0"/>
              <a:t> γειτονικών μορίων </a:t>
            </a:r>
            <a:r>
              <a:rPr lang="el-GR" altLang="el-GR" dirty="0" err="1"/>
              <a:t>γουανίνης</a:t>
            </a:r>
            <a:r>
              <a:rPr lang="el-GR" altLang="el-GR" dirty="0"/>
              <a:t>, συνήθως στην ίδια αλυσίδα του DNA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>
            <a:extLst>
              <a:ext uri="{FF2B5EF4-FFF2-40B4-BE49-F238E27FC236}">
                <a16:creationId xmlns:a16="http://schemas.microsoft.com/office/drawing/2014/main" id="{50318BB8-43F7-5CE6-54AC-694DA7C9E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407" y="789805"/>
            <a:ext cx="7886700" cy="1350079"/>
          </a:xfrm>
        </p:spPr>
        <p:txBody>
          <a:bodyPr>
            <a:normAutofit fontScale="90000"/>
          </a:bodyPr>
          <a:lstStyle/>
          <a:p>
            <a:r>
              <a:rPr lang="en-US" altLang="el-GR" sz="3100" dirty="0"/>
              <a:t>TA</a:t>
            </a:r>
            <a:r>
              <a:rPr lang="el-GR" altLang="el-GR" sz="3100" dirty="0"/>
              <a:t>ΞΙΝΟΜΗΣΗ ΣΤΟΧΕΥΜΕΝΩΝ ΘΕΡΑΠΕΥΤΙΚΩΝ ΠΑΡΑΓΟΝΤΩΝ- ΘΕΡΑΠΕΙΑ-ΑΝΑΣΤΟΛΕΙΣ ΜΕΤΑΓΩΓΗΣ ΣΗΜΑΤΟΣ  </a:t>
            </a:r>
            <a:r>
              <a:rPr lang="en-US" altLang="el-GR" sz="3100" dirty="0"/>
              <a:t>(</a:t>
            </a:r>
            <a:r>
              <a:rPr lang="en-US" altLang="el-GR" sz="3100" dirty="0">
                <a:solidFill>
                  <a:srgbClr val="FF0000"/>
                </a:solidFill>
              </a:rPr>
              <a:t>EGFRIs</a:t>
            </a:r>
            <a:r>
              <a:rPr lang="en-US" altLang="el-GR" sz="2700" dirty="0"/>
              <a:t>)</a:t>
            </a:r>
            <a:endParaRPr lang="el-GR" altLang="el-GR" sz="2700" dirty="0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50EDCDA8-5950-FC51-1925-9E555E606D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892833"/>
              </p:ext>
            </p:extLst>
          </p:nvPr>
        </p:nvGraphicFramePr>
        <p:xfrm>
          <a:off x="2152650" y="2611225"/>
          <a:ext cx="7387276" cy="3715061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3693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3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3389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Ταξινόμηση των παραγόντων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Παράγοντες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09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Οι αναστολείς του  υποδοχέα του </a:t>
                      </a:r>
                      <a:r>
                        <a:rPr lang="el-GR" sz="1800" b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επιδερμoειδούς</a:t>
                      </a:r>
                      <a:r>
                        <a:rPr lang="el-GR" sz="1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αυξητικού παράγοντα (</a:t>
                      </a:r>
                      <a:r>
                        <a:rPr lang="el-GR" sz="1800" b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EGFRIs</a:t>
                      </a: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l-GR" sz="1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500" b="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Πρώτης γενιάς</a:t>
                      </a:r>
                      <a:r>
                        <a:rPr lang="el-GR" sz="150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l-GR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gefitinib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 </a:t>
                      </a:r>
                      <a:r>
                        <a:rPr lang="el-GR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erlotinib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και </a:t>
                      </a:r>
                      <a:r>
                        <a:rPr lang="el-GR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lapatinib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 </a:t>
                      </a:r>
                      <a:r>
                        <a:rPr lang="el-GR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afatinibκαι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 </a:t>
                      </a:r>
                      <a:r>
                        <a:rPr lang="el-GR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dacotinib</a:t>
                      </a:r>
                      <a:endParaRPr lang="el-G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5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Δεύτερης γενιάς:</a:t>
                      </a:r>
                      <a:endParaRPr lang="el-G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afatinib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και </a:t>
                      </a:r>
                      <a:r>
                        <a:rPr lang="el-GR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dacotinib</a:t>
                      </a:r>
                      <a:endParaRPr lang="el-G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4521" marB="345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07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Αναστολείς </a:t>
                      </a:r>
                      <a:r>
                        <a:rPr lang="el-GR" sz="1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τυροσινικής</a:t>
                      </a:r>
                      <a:r>
                        <a:rPr lang="el-GR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l-GR" sz="1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κινάσης</a:t>
                      </a:r>
                      <a:r>
                        <a:rPr lang="el-GR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(TKI</a:t>
                      </a:r>
                      <a:r>
                        <a:rPr lang="en-US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s)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Μονοκλωνικά</a:t>
                      </a:r>
                      <a:r>
                        <a:rPr lang="el-G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αντισώματα (</a:t>
                      </a:r>
                      <a:r>
                        <a:rPr lang="el-GR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mAbs</a:t>
                      </a:r>
                      <a:r>
                        <a:rPr lang="el-G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)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l-GR" sz="1400" dirty="0"/>
                    </a:p>
                  </a:txBody>
                  <a:tcPr marL="68580" marR="68580" marT="34521" marB="345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Cetuximab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και </a:t>
                      </a:r>
                      <a:r>
                        <a:rPr lang="el-GR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panitumumab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C45016-6ACC-6A5B-88B3-37CC04BD7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19727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TA</a:t>
            </a:r>
            <a:r>
              <a:rPr lang="el-GR" dirty="0"/>
              <a:t>ΞΙΝΟΜΗΣΗ ΣΤΟΧΕΥΜΕΝΩΝ ΘΕΡΑΠΕΥΤΙΚΩΝ ΠΑΡΑΓΟΝΤΩΝ -</a:t>
            </a:r>
            <a:r>
              <a:rPr lang="el-GR" altLang="el-GR" sz="4400" dirty="0"/>
              <a:t> ΘΕΡΑΠΕΙΑ-ΑΝΑΣΤΟΛΕΙΣ ΜΕΤΑΓΩΓΗΣ ΣΗΜΑΤΟΣ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MKIs</a:t>
            </a:r>
            <a:r>
              <a:rPr lang="en-US" dirty="0"/>
              <a:t>)</a:t>
            </a:r>
            <a:endParaRPr lang="el-GR" dirty="0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BAA844C5-F8C0-4405-2E3D-4A13E48EE8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138511"/>
              </p:ext>
            </p:extLst>
          </p:nvPr>
        </p:nvGraphicFramePr>
        <p:xfrm>
          <a:off x="2152650" y="2978870"/>
          <a:ext cx="7085618" cy="3498506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3542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2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1078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Ταξινόμηση των παραγόντων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Παράγοντες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4952">
                <a:tc row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l-GR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ναστολείς</a:t>
                      </a:r>
                      <a:r>
                        <a:rPr lang="el-GR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l-GR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πολυκινασών</a:t>
                      </a:r>
                      <a:r>
                        <a:rPr lang="el-GR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(ΜΚΙ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l-GR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85725" marR="857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Αναστολείς του υποδοχέα του αγγειακού ενδοθηλιακού αυξητικού παράγοντα</a:t>
                      </a:r>
                      <a:r>
                        <a:rPr lang="el-GR" sz="15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l-GR" sz="15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VEGFRIs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l-GR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Bevacizumab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l-GR" sz="15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sunitinib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l-GR" sz="15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sorafenib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l-GR" sz="15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ponatenib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l-GR" sz="15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pazopanib</a:t>
                      </a:r>
                      <a:endParaRPr lang="el-GR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476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5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Αναστολείς  του</a:t>
                      </a:r>
                      <a:r>
                        <a:rPr lang="en-US" sz="15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PDGFR (</a:t>
                      </a:r>
                      <a:r>
                        <a:rPr lang="en-US" sz="15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PDGFIs</a:t>
                      </a:r>
                      <a:r>
                        <a:rPr lang="en-US" sz="15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): </a:t>
                      </a:r>
                      <a:endParaRPr lang="el-GR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Sunitinib</a:t>
                      </a:r>
                      <a:r>
                        <a:rPr lang="en-US" sz="15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sorafenib</a:t>
                      </a:r>
                      <a:r>
                        <a:rPr lang="en-US" sz="15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pazopanib</a:t>
                      </a:r>
                      <a:endParaRPr lang="el-GR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F0DE95-82E6-70BF-1FBD-2787444D2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552576"/>
            <a:ext cx="7886700" cy="9937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TA</a:t>
            </a:r>
            <a:r>
              <a:rPr lang="el-GR" dirty="0"/>
              <a:t>ΞΙΝΟΜΗΣΗ ΣΤΟΧΕΥΜΕΝΩΝ ΘΕΡΑΠΕΥΤΙΚΩΝ ΠΑΡΑΓΟΝΤΩΝ</a:t>
            </a:r>
            <a:r>
              <a:rPr lang="el-GR" altLang="el-GR" sz="4400" dirty="0"/>
              <a:t> ΘΕΡΑΠΕΙΑ-ΑΝΑΣΤΟΛΕΙΣ ΜΕΤΑΓΩΓΗΣ ΣΗΜΑΤΟΣ</a:t>
            </a:r>
            <a:r>
              <a:rPr lang="el-GR" dirty="0"/>
              <a:t> </a:t>
            </a:r>
            <a:r>
              <a:rPr lang="en-US" dirty="0"/>
              <a:t>(</a:t>
            </a:r>
            <a:r>
              <a:rPr lang="el-GR" dirty="0">
                <a:solidFill>
                  <a:srgbClr val="FF0000"/>
                </a:solidFill>
              </a:rPr>
              <a:t>RAS-RAF-ΜΕΚ-Ε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l-GR" dirty="0">
                <a:solidFill>
                  <a:srgbClr val="FF0000"/>
                </a:solidFill>
              </a:rPr>
              <a:t>Κ</a:t>
            </a:r>
            <a:r>
              <a:rPr lang="el-GR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  <a:br>
              <a:rPr lang="el-GR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l-GR" dirty="0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11DB13C8-22DB-14E9-0C85-AEEB71BAF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408586"/>
              </p:ext>
            </p:extLst>
          </p:nvPr>
        </p:nvGraphicFramePr>
        <p:xfrm>
          <a:off x="2152649" y="3140968"/>
          <a:ext cx="8150848" cy="2851467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4075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5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250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Ταξινόμηση των παραγόντων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Παράγοντες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93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5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Αναστολείς RAS-RAF-ΜΕΚ-Ε</a:t>
                      </a:r>
                      <a:r>
                        <a:rPr lang="en-US" sz="15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l-GR" sz="15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</a:t>
                      </a:r>
                      <a:r>
                        <a:rPr lang="el-GR" sz="15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</a:p>
                  </a:txBody>
                  <a:tcPr marL="85725" marR="857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 marL="68580" marR="68580" marT="34532" marB="345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82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Αναστολείς BRAF</a:t>
                      </a:r>
                      <a:endParaRPr lang="el-G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40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Vemurafenib</a:t>
                      </a:r>
                      <a:r>
                        <a:rPr lang="el-GR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l-GR" sz="140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dabrafenib</a:t>
                      </a:r>
                      <a:r>
                        <a:rPr lang="el-GR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sorafenib</a:t>
                      </a:r>
                      <a:endParaRPr lang="el-GR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01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Αναστολείς ΜΕΚ</a:t>
                      </a:r>
                      <a:endParaRPr lang="el-G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5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Trametinib</a:t>
                      </a:r>
                      <a:endParaRPr lang="el-GR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>
            <a:extLst>
              <a:ext uri="{FF2B5EF4-FFF2-40B4-BE49-F238E27FC236}">
                <a16:creationId xmlns:a16="http://schemas.microsoft.com/office/drawing/2014/main" id="{E310D325-9ADC-68B1-5A09-2682876E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88" y="8366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l-GR"/>
              <a:t>A</a:t>
            </a:r>
            <a:r>
              <a:rPr lang="el-GR" altLang="el-GR"/>
              <a:t>ναστολείς μεταγωγής σήματος-Αναστολείς της τυροσινικής κινάσης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59DE681-1168-E684-29B4-419B31DEB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332038"/>
            <a:ext cx="8229600" cy="4525962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l-GR" dirty="0"/>
              <a:t>Οικογένεια υποδοχέων </a:t>
            </a:r>
            <a:r>
              <a:rPr lang="el-GR" dirty="0" err="1"/>
              <a:t>τυροσινικών</a:t>
            </a:r>
            <a:r>
              <a:rPr lang="el-GR" dirty="0"/>
              <a:t> </a:t>
            </a:r>
            <a:r>
              <a:rPr lang="el-GR" dirty="0" err="1"/>
              <a:t>κινασών</a:t>
            </a:r>
            <a:r>
              <a:rPr lang="el-GR" dirty="0"/>
              <a:t>, όπου περιλαμβάνονται τέσσερεις σχετιζόμενοι μεταξύ τους υποδοχείς, οι EGFR/c-erbB-1, HER2/c-erbB-2/c-</a:t>
            </a:r>
            <a:r>
              <a:rPr lang="el-GR" dirty="0" err="1"/>
              <a:t>neu</a:t>
            </a:r>
            <a:r>
              <a:rPr lang="el-GR" dirty="0"/>
              <a:t>, HER3/c-erbB-3</a:t>
            </a:r>
            <a:r>
              <a:rPr lang="en-US" dirty="0"/>
              <a:t> </a:t>
            </a:r>
            <a:r>
              <a:rPr lang="el-GR" dirty="0"/>
              <a:t>και ο HER4/c-erbB-4.</a:t>
            </a:r>
          </a:p>
          <a:p>
            <a:pPr algn="just">
              <a:defRPr/>
            </a:pPr>
            <a:endParaRPr lang="el-GR" dirty="0"/>
          </a:p>
          <a:p>
            <a:pPr algn="just">
              <a:defRPr/>
            </a:pPr>
            <a:r>
              <a:rPr lang="el-GR" dirty="0"/>
              <a:t>Όλοι αυτοί οι </a:t>
            </a:r>
            <a:r>
              <a:rPr lang="el-GR" dirty="0" err="1"/>
              <a:t>διαμεμβρανικοί</a:t>
            </a:r>
            <a:r>
              <a:rPr lang="el-GR" dirty="0"/>
              <a:t> υποδοχείς</a:t>
            </a:r>
            <a:r>
              <a:rPr lang="en-US" dirty="0"/>
              <a:t>:</a:t>
            </a:r>
          </a:p>
          <a:p>
            <a:pPr marL="0" indent="0" algn="just">
              <a:buNone/>
              <a:defRPr/>
            </a:pPr>
            <a:r>
              <a:rPr lang="el-GR" dirty="0"/>
              <a:t>α) φέρουν ομάδες </a:t>
            </a:r>
            <a:r>
              <a:rPr lang="el-GR" dirty="0" err="1"/>
              <a:t>τυροσίνης</a:t>
            </a:r>
            <a:r>
              <a:rPr lang="el-GR" dirty="0"/>
              <a:t> και </a:t>
            </a:r>
            <a:endParaRPr lang="en-US" dirty="0"/>
          </a:p>
          <a:p>
            <a:pPr marL="0" indent="0" algn="just">
              <a:buNone/>
              <a:defRPr/>
            </a:pPr>
            <a:r>
              <a:rPr lang="el-GR" dirty="0"/>
              <a:t>β) περιέχουν μια ενδογενή δραστηριότητα </a:t>
            </a:r>
            <a:r>
              <a:rPr lang="el-GR" dirty="0" err="1"/>
              <a:t>κινάσης</a:t>
            </a:r>
            <a:endParaRPr lang="el-G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6A83E9-F28E-EEAC-93A0-BE27250F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484313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Υποδοχείς του </a:t>
            </a:r>
            <a:r>
              <a:rPr lang="el-GR" dirty="0" err="1"/>
              <a:t>επιδερμοειδούς</a:t>
            </a:r>
            <a:r>
              <a:rPr lang="el-GR" dirty="0"/>
              <a:t> αυξητικού παράγοντα (</a:t>
            </a:r>
            <a:r>
              <a:rPr lang="el-GR" dirty="0" err="1"/>
              <a:t>epidermal</a:t>
            </a:r>
            <a:r>
              <a:rPr lang="el-GR" dirty="0"/>
              <a:t> </a:t>
            </a:r>
            <a:r>
              <a:rPr lang="el-GR" dirty="0" err="1"/>
              <a:t>growth</a:t>
            </a:r>
            <a:r>
              <a:rPr lang="el-GR" dirty="0"/>
              <a:t> </a:t>
            </a:r>
            <a:r>
              <a:rPr lang="el-GR" dirty="0" err="1"/>
              <a:t>factor</a:t>
            </a:r>
            <a:r>
              <a:rPr lang="el-GR" dirty="0"/>
              <a:t> </a:t>
            </a:r>
            <a:r>
              <a:rPr lang="el-GR" dirty="0" err="1"/>
              <a:t>receptor</a:t>
            </a:r>
            <a:r>
              <a:rPr lang="el-GR" dirty="0"/>
              <a:t> - EGFR)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E2B613-E980-388E-9E24-C51F4C535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35" y="3141664"/>
            <a:ext cx="9464315" cy="34750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1650" dirty="0"/>
              <a:t>Όλα τα μέλη της οικογένειας του υποδοχέα του </a:t>
            </a:r>
            <a:r>
              <a:rPr lang="el-GR" sz="1650" dirty="0" err="1"/>
              <a:t>επιδερμ</a:t>
            </a:r>
            <a:r>
              <a:rPr lang="en-US" sz="1650" dirty="0"/>
              <a:t>o</a:t>
            </a:r>
            <a:r>
              <a:rPr lang="el-GR" sz="1650" dirty="0" err="1"/>
              <a:t>ειδούς</a:t>
            </a:r>
            <a:r>
              <a:rPr lang="el-GR" sz="1650" dirty="0"/>
              <a:t> αυξητικού παράγοντα χαρακτηρίζονται από αρθρωτή δομή</a:t>
            </a:r>
            <a:r>
              <a:rPr lang="en-US" sz="1650" dirty="0"/>
              <a:t>.</a:t>
            </a:r>
          </a:p>
          <a:p>
            <a:pPr>
              <a:defRPr/>
            </a:pPr>
            <a:r>
              <a:rPr lang="en-US" sz="1650" dirty="0"/>
              <a:t>H  </a:t>
            </a:r>
            <a:r>
              <a:rPr lang="el-GR" sz="1650" dirty="0"/>
              <a:t>δομή αυτή αποτελείται από α) </a:t>
            </a:r>
            <a:r>
              <a:rPr lang="el-GR" sz="1650" b="1" dirty="0" err="1"/>
              <a:t>εξωκυττάριο</a:t>
            </a:r>
            <a:r>
              <a:rPr lang="el-GR" sz="1650" b="1" dirty="0"/>
              <a:t> τμήμα </a:t>
            </a:r>
            <a:r>
              <a:rPr lang="el-GR" sz="1650" dirty="0"/>
              <a:t>στο οποίο συνδέεται ο </a:t>
            </a:r>
            <a:r>
              <a:rPr lang="el-GR" sz="1650" dirty="0" err="1"/>
              <a:t>προσδέτης</a:t>
            </a:r>
            <a:r>
              <a:rPr lang="el-GR" sz="1650" dirty="0"/>
              <a:t>, β) </a:t>
            </a:r>
            <a:r>
              <a:rPr lang="el-GR" sz="1650" b="1" dirty="0"/>
              <a:t>υδρόφοβο </a:t>
            </a:r>
            <a:r>
              <a:rPr lang="el-GR" sz="1650" b="1" dirty="0" err="1"/>
              <a:t>διαμεμβρανικό</a:t>
            </a:r>
            <a:r>
              <a:rPr lang="el-GR" sz="1650" b="1" dirty="0"/>
              <a:t> </a:t>
            </a:r>
            <a:r>
              <a:rPr lang="el-GR" sz="1650" dirty="0"/>
              <a:t>και γ) </a:t>
            </a:r>
            <a:r>
              <a:rPr lang="el-GR" sz="1650" b="1" dirty="0"/>
              <a:t>ενδοκυττάριο τμήμα </a:t>
            </a:r>
            <a:r>
              <a:rPr lang="el-GR" sz="1650" dirty="0"/>
              <a:t>που φέρει δραστηριότητα </a:t>
            </a:r>
            <a:r>
              <a:rPr lang="el-GR" sz="1650" b="1" dirty="0" err="1"/>
              <a:t>τυροσινικής</a:t>
            </a:r>
            <a:r>
              <a:rPr lang="el-GR" sz="1650" b="1" dirty="0"/>
              <a:t> </a:t>
            </a:r>
            <a:r>
              <a:rPr lang="el-GR" sz="1650" b="1" dirty="0" err="1"/>
              <a:t>κινάσης</a:t>
            </a:r>
            <a:endParaRPr lang="el-GR" sz="1650" b="1" dirty="0"/>
          </a:p>
          <a:p>
            <a:pPr>
              <a:defRPr/>
            </a:pPr>
            <a:r>
              <a:rPr lang="el-GR" sz="1650" dirty="0"/>
              <a:t>Η σύνδεση του </a:t>
            </a:r>
            <a:r>
              <a:rPr lang="el-GR" sz="1650" dirty="0" err="1"/>
              <a:t>προσδέτη</a:t>
            </a:r>
            <a:r>
              <a:rPr lang="el-GR" sz="1650" dirty="0"/>
              <a:t> προάγει τη δημιουργία </a:t>
            </a:r>
            <a:r>
              <a:rPr lang="el-GR" sz="1650" dirty="0" err="1"/>
              <a:t>ομο</a:t>
            </a:r>
            <a:r>
              <a:rPr lang="el-GR" sz="1650" dirty="0"/>
              <a:t>- ή </a:t>
            </a:r>
            <a:r>
              <a:rPr lang="el-GR" sz="1650" dirty="0" err="1"/>
              <a:t>ετεροδιμερών</a:t>
            </a:r>
            <a:r>
              <a:rPr lang="el-GR" sz="1650" dirty="0"/>
              <a:t>, τα οποία με τη σειρά τους σηματοδοτούν την </a:t>
            </a:r>
            <a:r>
              <a:rPr lang="el-GR" sz="1650" dirty="0" err="1"/>
              <a:t>αυτοφωσφορυλίωση</a:t>
            </a:r>
            <a:r>
              <a:rPr lang="el-GR" sz="1650" dirty="0"/>
              <a:t> των περιοχών με δραστηριότητα </a:t>
            </a:r>
            <a:r>
              <a:rPr lang="el-GR" sz="1650" dirty="0" err="1"/>
              <a:t>τυροσινικής</a:t>
            </a:r>
            <a:r>
              <a:rPr lang="el-GR" sz="1650" dirty="0"/>
              <a:t> </a:t>
            </a:r>
            <a:r>
              <a:rPr lang="el-GR" sz="1650" dirty="0" err="1"/>
              <a:t>κινάσης</a:t>
            </a:r>
            <a:r>
              <a:rPr lang="el-GR" sz="1650" dirty="0"/>
              <a:t>.</a:t>
            </a:r>
          </a:p>
          <a:p>
            <a:pPr>
              <a:defRPr/>
            </a:pPr>
            <a:r>
              <a:rPr lang="el-GR" sz="1650" dirty="0"/>
              <a:t>Οι </a:t>
            </a:r>
            <a:r>
              <a:rPr lang="el-GR" sz="1650" dirty="0" err="1"/>
              <a:t>φωσφορυλιωμένες</a:t>
            </a:r>
            <a:r>
              <a:rPr lang="el-GR" sz="1650" dirty="0"/>
              <a:t> περιοχές αποτελούν θέσεις πρόσδεσης για </a:t>
            </a:r>
            <a:r>
              <a:rPr lang="el-GR" sz="1650" b="1" dirty="0"/>
              <a:t>ποικιλία </a:t>
            </a:r>
            <a:r>
              <a:rPr lang="el-GR" sz="1650" b="1" dirty="0" err="1"/>
              <a:t>μεταβιβαστών</a:t>
            </a:r>
            <a:r>
              <a:rPr lang="el-GR" sz="1650" b="1" dirty="0"/>
              <a:t> σήματος</a:t>
            </a:r>
            <a:r>
              <a:rPr lang="el-GR" sz="1650" dirty="0"/>
              <a:t> και ρυθμίζουν τα βήματα του δικτύου σηματοδότησης  γειτονικής σε αυτά περιοχής της μεμβράνης με αποτέλεσμα την κατάλληλη απάντηση σε ένα δεδομένο σήμα (</a:t>
            </a:r>
            <a:r>
              <a:rPr lang="el-GR" sz="1650" b="1" dirty="0"/>
              <a:t>Μεταγωγή σήματος</a:t>
            </a:r>
            <a:r>
              <a:rPr lang="el-GR" sz="1650" dirty="0"/>
              <a:t>)</a:t>
            </a:r>
          </a:p>
          <a:p>
            <a:pPr>
              <a:defRPr/>
            </a:pPr>
            <a:r>
              <a:rPr lang="el-GR" sz="1650" dirty="0"/>
              <a:t>Η διαταραχή του συστήματος μεταγωγής σήματος είναι συνδεδεμένη με την ανάπτυξη καρκίνων 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>
            <a:extLst>
              <a:ext uri="{FF2B5EF4-FFF2-40B4-BE49-F238E27FC236}">
                <a16:creationId xmlns:a16="http://schemas.microsoft.com/office/drawing/2014/main" id="{0D1283C4-07A5-C94C-D3B4-3031B81DA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179514"/>
            <a:ext cx="7886700" cy="993775"/>
          </a:xfrm>
        </p:spPr>
        <p:txBody>
          <a:bodyPr/>
          <a:lstStyle/>
          <a:p>
            <a:r>
              <a:rPr lang="en-US" altLang="el-GR"/>
              <a:t>EGFR</a:t>
            </a:r>
            <a:endParaRPr lang="el-GR" altLang="el-GR"/>
          </a:p>
        </p:txBody>
      </p:sp>
      <p:pic>
        <p:nvPicPr>
          <p:cNvPr id="10243" name="Θέση περιεχομένου 3">
            <a:extLst>
              <a:ext uri="{FF2B5EF4-FFF2-40B4-BE49-F238E27FC236}">
                <a16:creationId xmlns:a16="http://schemas.microsoft.com/office/drawing/2014/main" id="{F8D8190D-BFE9-21D4-78C0-014FBB91F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2325688"/>
            <a:ext cx="4541838" cy="3270250"/>
          </a:xfrm>
        </p:spPr>
      </p:pic>
      <p:sp>
        <p:nvSpPr>
          <p:cNvPr id="10244" name="Ορθογώνιο 4">
            <a:extLst>
              <a:ext uri="{FF2B5EF4-FFF2-40B4-BE49-F238E27FC236}">
                <a16:creationId xmlns:a16="http://schemas.microsoft.com/office/drawing/2014/main" id="{659E09CD-F9A4-2EB6-8677-464EEBBAB83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430420" y="2547145"/>
            <a:ext cx="35194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z="900">
                <a:hlinkClick r:id="rId4" tooltip="Annual review of biophysics."/>
              </a:rPr>
              <a:t>Annu Rev Biophys.</a:t>
            </a:r>
            <a:r>
              <a:rPr lang="en-US" altLang="el-GR" sz="900"/>
              <a:t> 2008;37:353-73. doi: 10.1146/annurev.biophys.37.032807.125829.</a:t>
            </a:r>
          </a:p>
          <a:p>
            <a:r>
              <a:rPr lang="en-US" altLang="el-GR" sz="900" b="1"/>
              <a:t>Structure-based view of epidermal growth factor receptor regulation.</a:t>
            </a:r>
          </a:p>
          <a:p>
            <a:r>
              <a:rPr lang="en-US" altLang="el-GR" sz="900">
                <a:hlinkClick r:id="rId5"/>
              </a:rPr>
              <a:t>Ferguson KM</a:t>
            </a:r>
            <a:r>
              <a:rPr lang="en-US" altLang="el-GR" sz="900" baseline="30000"/>
              <a:t>1</a:t>
            </a:r>
            <a:r>
              <a:rPr lang="en-US" altLang="el-GR" sz="900"/>
              <a:t>.</a:t>
            </a: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308750AD-EC42-289A-24FA-7E691E6E7DFB}"/>
              </a:ext>
            </a:extLst>
          </p:cNvPr>
          <p:cNvCxnSpPr/>
          <p:nvPr/>
        </p:nvCxnSpPr>
        <p:spPr>
          <a:xfrm flipV="1">
            <a:off x="3962400" y="2600326"/>
            <a:ext cx="0" cy="1254125"/>
          </a:xfrm>
          <a:prstGeom prst="straightConnector1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6" name="Ορθογώνιο 10">
            <a:extLst>
              <a:ext uri="{FF2B5EF4-FFF2-40B4-BE49-F238E27FC236}">
                <a16:creationId xmlns:a16="http://schemas.microsoft.com/office/drawing/2014/main" id="{81DF6A72-EDFD-937A-4C36-AEF051581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6" y="2811464"/>
            <a:ext cx="2170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/>
              <a:t>E</a:t>
            </a:r>
            <a:r>
              <a:rPr lang="el-GR" altLang="el-GR"/>
              <a:t>ξωκυττάριο τμήμα</a:t>
            </a:r>
          </a:p>
        </p:txBody>
      </p: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311F0C83-3BF2-405E-72E3-17A8E3F657BE}"/>
              </a:ext>
            </a:extLst>
          </p:cNvPr>
          <p:cNvCxnSpPr/>
          <p:nvPr/>
        </p:nvCxnSpPr>
        <p:spPr>
          <a:xfrm>
            <a:off x="3962401" y="2600325"/>
            <a:ext cx="30321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88B83B3C-47A4-C3E9-457B-4E24172C2B3D}"/>
              </a:ext>
            </a:extLst>
          </p:cNvPr>
          <p:cNvCxnSpPr/>
          <p:nvPr/>
        </p:nvCxnSpPr>
        <p:spPr>
          <a:xfrm>
            <a:off x="3989389" y="3854450"/>
            <a:ext cx="301625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7EADF675-48A3-BDAA-60F5-E344110F12E5}"/>
              </a:ext>
            </a:extLst>
          </p:cNvPr>
          <p:cNvCxnSpPr/>
          <p:nvPr/>
        </p:nvCxnSpPr>
        <p:spPr>
          <a:xfrm>
            <a:off x="4046539" y="4333875"/>
            <a:ext cx="7937" cy="1100138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97ED9FC9-3912-D1F1-C5A2-BDE348B70750}"/>
              </a:ext>
            </a:extLst>
          </p:cNvPr>
          <p:cNvCxnSpPr/>
          <p:nvPr/>
        </p:nvCxnSpPr>
        <p:spPr>
          <a:xfrm>
            <a:off x="4025901" y="4344988"/>
            <a:ext cx="265113" cy="0"/>
          </a:xfrm>
          <a:prstGeom prst="straightConnector1">
            <a:avLst/>
          </a:prstGeom>
          <a:ln w="349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>
            <a:extLst>
              <a:ext uri="{FF2B5EF4-FFF2-40B4-BE49-F238E27FC236}">
                <a16:creationId xmlns:a16="http://schemas.microsoft.com/office/drawing/2014/main" id="{2435AB31-57BE-EBEF-7740-DFCEA3D733DC}"/>
              </a:ext>
            </a:extLst>
          </p:cNvPr>
          <p:cNvCxnSpPr/>
          <p:nvPr/>
        </p:nvCxnSpPr>
        <p:spPr>
          <a:xfrm>
            <a:off x="4071939" y="5421313"/>
            <a:ext cx="173037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2" name="Ορθογώνιο 21">
            <a:extLst>
              <a:ext uri="{FF2B5EF4-FFF2-40B4-BE49-F238E27FC236}">
                <a16:creationId xmlns:a16="http://schemas.microsoft.com/office/drawing/2014/main" id="{C8B1B508-A1D0-1A8F-853A-5A2827DBA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3" y="3914775"/>
            <a:ext cx="2379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/>
              <a:t>Διαμεμβρανικό τμήμα</a:t>
            </a:r>
          </a:p>
        </p:txBody>
      </p:sp>
      <p:cxnSp>
        <p:nvCxnSpPr>
          <p:cNvPr id="24" name="Ευθύγραμμο βέλος σύνδεσης 23">
            <a:extLst>
              <a:ext uri="{FF2B5EF4-FFF2-40B4-BE49-F238E27FC236}">
                <a16:creationId xmlns:a16="http://schemas.microsoft.com/office/drawing/2014/main" id="{C120DDF0-4993-FEDE-55AA-3ACA97D18825}"/>
              </a:ext>
            </a:extLst>
          </p:cNvPr>
          <p:cNvCxnSpPr/>
          <p:nvPr/>
        </p:nvCxnSpPr>
        <p:spPr>
          <a:xfrm>
            <a:off x="4225926" y="4086225"/>
            <a:ext cx="233363" cy="0"/>
          </a:xfrm>
          <a:prstGeom prst="straightConnector1">
            <a:avLst/>
          </a:prstGeom>
          <a:ln w="349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4" name="Ορθογώνιο 24">
            <a:extLst>
              <a:ext uri="{FF2B5EF4-FFF2-40B4-BE49-F238E27FC236}">
                <a16:creationId xmlns:a16="http://schemas.microsoft.com/office/drawing/2014/main" id="{BEF1BCCA-8E80-B0F2-3DD9-79EAB776A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4556126"/>
            <a:ext cx="233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/>
              <a:t>Ενδοκυττάριο τμήμα-</a:t>
            </a:r>
          </a:p>
          <a:p>
            <a:r>
              <a:rPr lang="el-GR" altLang="el-GR"/>
              <a:t>Δραστηριότητες </a:t>
            </a:r>
          </a:p>
          <a:p>
            <a:r>
              <a:rPr lang="el-GR" altLang="el-GR"/>
              <a:t>τυροσινικής κινάσης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23B426-B900-E641-BCA8-51A7DAF04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63" y="776289"/>
            <a:ext cx="7886700" cy="9937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Υποδοχείς του </a:t>
            </a:r>
            <a:r>
              <a:rPr lang="el-GR" dirty="0" err="1"/>
              <a:t>επιδερμοειδούς</a:t>
            </a:r>
            <a:r>
              <a:rPr lang="el-GR" dirty="0"/>
              <a:t> αυξητικού παράγοντα (</a:t>
            </a:r>
            <a:r>
              <a:rPr lang="el-GR" dirty="0" err="1"/>
              <a:t>epidermal</a:t>
            </a:r>
            <a:r>
              <a:rPr lang="el-GR" dirty="0"/>
              <a:t> </a:t>
            </a:r>
            <a:r>
              <a:rPr lang="el-GR" dirty="0" err="1"/>
              <a:t>growth</a:t>
            </a:r>
            <a:r>
              <a:rPr lang="el-GR" dirty="0"/>
              <a:t> </a:t>
            </a:r>
            <a:r>
              <a:rPr lang="el-GR" dirty="0" err="1"/>
              <a:t>factor</a:t>
            </a:r>
            <a:r>
              <a:rPr lang="el-GR" dirty="0"/>
              <a:t> </a:t>
            </a:r>
            <a:r>
              <a:rPr lang="el-GR" dirty="0" err="1"/>
              <a:t>receptor</a:t>
            </a:r>
            <a:r>
              <a:rPr lang="el-GR" dirty="0"/>
              <a:t> - EGFR)</a:t>
            </a:r>
          </a:p>
        </p:txBody>
      </p:sp>
      <p:sp>
        <p:nvSpPr>
          <p:cNvPr id="11267" name="Θέση περιεχομένου 2">
            <a:extLst>
              <a:ext uri="{FF2B5EF4-FFF2-40B4-BE49-F238E27FC236}">
                <a16:creationId xmlns:a16="http://schemas.microsoft.com/office/drawing/2014/main" id="{257D80BD-DE30-705F-241E-6AD7DB1CE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50" y="2349499"/>
            <a:ext cx="8345488" cy="3928751"/>
          </a:xfrm>
        </p:spPr>
        <p:txBody>
          <a:bodyPr/>
          <a:lstStyle/>
          <a:p>
            <a:pPr marL="0" indent="0">
              <a:buNone/>
            </a:pPr>
            <a:r>
              <a:rPr lang="el-GR" altLang="el-GR" dirty="0" err="1">
                <a:solidFill>
                  <a:srgbClr val="FF0000"/>
                </a:solidFill>
              </a:rPr>
              <a:t>Προσδέτης</a:t>
            </a:r>
            <a:r>
              <a:rPr lang="el-GR" altLang="el-GR" dirty="0"/>
              <a:t>                      δημιουργία </a:t>
            </a:r>
            <a:r>
              <a:rPr lang="el-GR" altLang="el-GR" dirty="0" err="1"/>
              <a:t>ομο-ετεροδιμερών</a:t>
            </a:r>
            <a:r>
              <a:rPr lang="el-GR" altLang="el-GR" dirty="0"/>
              <a:t>              </a:t>
            </a:r>
          </a:p>
          <a:p>
            <a:pPr marL="0" indent="0">
              <a:buNone/>
            </a:pPr>
            <a:r>
              <a:rPr lang="el-GR" altLang="el-GR" dirty="0" err="1">
                <a:solidFill>
                  <a:srgbClr val="FF0000"/>
                </a:solidFill>
              </a:rPr>
              <a:t>Αυτοφωσφορυλίωση</a:t>
            </a:r>
            <a:r>
              <a:rPr lang="el-GR" altLang="el-GR" dirty="0">
                <a:solidFill>
                  <a:srgbClr val="FF0000"/>
                </a:solidFill>
              </a:rPr>
              <a:t> </a:t>
            </a:r>
            <a:r>
              <a:rPr lang="el-GR" altLang="el-GR" dirty="0"/>
              <a:t>κυτταρικών περιοχών με δραστηριότητα </a:t>
            </a:r>
            <a:r>
              <a:rPr lang="el-GR" altLang="el-GR" dirty="0" err="1"/>
              <a:t>τυροσινικής</a:t>
            </a:r>
            <a:r>
              <a:rPr lang="el-GR" altLang="el-GR" dirty="0"/>
              <a:t>    </a:t>
            </a:r>
            <a:r>
              <a:rPr lang="el-GR" altLang="el-GR" dirty="0" err="1"/>
              <a:t>κινάσης</a:t>
            </a:r>
            <a:r>
              <a:rPr lang="el-GR" altLang="el-GR" dirty="0"/>
              <a:t> (θέση πρόσδεσης </a:t>
            </a:r>
            <a:r>
              <a:rPr lang="el-GR" altLang="el-GR" dirty="0" err="1"/>
              <a:t>μεταβιβαστών</a:t>
            </a:r>
            <a:r>
              <a:rPr lang="el-GR" altLang="el-GR" dirty="0"/>
              <a:t> σήματος) </a:t>
            </a:r>
          </a:p>
          <a:p>
            <a:pPr marL="0" indent="0">
              <a:buNone/>
            </a:pPr>
            <a:r>
              <a:rPr lang="el-GR" altLang="el-GR" dirty="0">
                <a:solidFill>
                  <a:srgbClr val="FF0000"/>
                </a:solidFill>
              </a:rPr>
              <a:t>Πρόσδεση</a:t>
            </a:r>
            <a:r>
              <a:rPr lang="el-GR" altLang="el-GR" dirty="0"/>
              <a:t> </a:t>
            </a:r>
            <a:r>
              <a:rPr lang="el-GR" altLang="el-GR" dirty="0" err="1"/>
              <a:t>μεταβιβαστών</a:t>
            </a:r>
            <a:r>
              <a:rPr lang="el-GR" altLang="el-GR" dirty="0"/>
              <a:t> σήματος στις </a:t>
            </a:r>
            <a:r>
              <a:rPr lang="el-GR" altLang="el-GR" dirty="0" err="1"/>
              <a:t>αυτοφωσφορυλιωμένες</a:t>
            </a:r>
            <a:r>
              <a:rPr lang="el-GR" altLang="el-GR" dirty="0"/>
              <a:t> περιοχές</a:t>
            </a:r>
          </a:p>
          <a:p>
            <a:pPr marL="0" indent="0">
              <a:buNone/>
            </a:pPr>
            <a:r>
              <a:rPr lang="el-GR" altLang="el-GR" dirty="0">
                <a:solidFill>
                  <a:srgbClr val="FF0000"/>
                </a:solidFill>
              </a:rPr>
              <a:t> Ρύθμιση της βιολογικής απόκρισης </a:t>
            </a:r>
            <a:r>
              <a:rPr lang="el-GR" altLang="el-GR" dirty="0"/>
              <a:t>στο σήμα</a:t>
            </a:r>
          </a:p>
        </p:txBody>
      </p: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EF7E1495-F027-0A6E-01D6-E1E7B9FF44F7}"/>
              </a:ext>
            </a:extLst>
          </p:cNvPr>
          <p:cNvCxnSpPr/>
          <p:nvPr/>
        </p:nvCxnSpPr>
        <p:spPr>
          <a:xfrm>
            <a:off x="5353804" y="3866561"/>
            <a:ext cx="94456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A1B63AAF-BEA9-DD84-F346-2E1CA4F69204}"/>
              </a:ext>
            </a:extLst>
          </p:cNvPr>
          <p:cNvCxnSpPr/>
          <p:nvPr/>
        </p:nvCxnSpPr>
        <p:spPr>
          <a:xfrm>
            <a:off x="3609976" y="2679700"/>
            <a:ext cx="94456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6ECACCCD-C8A2-BEB5-B55F-9E9213EB73CA}"/>
              </a:ext>
            </a:extLst>
          </p:cNvPr>
          <p:cNvCxnSpPr/>
          <p:nvPr/>
        </p:nvCxnSpPr>
        <p:spPr>
          <a:xfrm>
            <a:off x="9649449" y="2547774"/>
            <a:ext cx="9429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364709F6-5FB8-DFFE-B91C-B196AAC553FD}"/>
              </a:ext>
            </a:extLst>
          </p:cNvPr>
          <p:cNvCxnSpPr/>
          <p:nvPr/>
        </p:nvCxnSpPr>
        <p:spPr>
          <a:xfrm>
            <a:off x="6844646" y="4705841"/>
            <a:ext cx="94456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>
            <a:extLst>
              <a:ext uri="{FF2B5EF4-FFF2-40B4-BE49-F238E27FC236}">
                <a16:creationId xmlns:a16="http://schemas.microsoft.com/office/drawing/2014/main" id="{687AF53B-E604-66D4-B810-3304B0F90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Ε</a:t>
            </a:r>
            <a:r>
              <a:rPr lang="en-US" altLang="el-GR"/>
              <a:t>GFRs</a:t>
            </a:r>
            <a:endParaRPr lang="el-GR" alt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5B96EA-C151-43C2-6C25-626829664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b="1" dirty="0"/>
              <a:t>Σε  πολλά νεοπλάσματα παρατηρούνται</a:t>
            </a:r>
            <a:r>
              <a:rPr lang="en-US" sz="2400" b="1" dirty="0"/>
              <a:t>: </a:t>
            </a:r>
            <a:r>
              <a:rPr lang="el-GR" sz="2400" b="1" dirty="0"/>
              <a:t> </a:t>
            </a:r>
          </a:p>
          <a:p>
            <a:pPr marL="0" indent="0">
              <a:buNone/>
              <a:defRPr/>
            </a:pPr>
            <a:r>
              <a:rPr lang="el-GR" sz="2700" dirty="0"/>
              <a:t>α) </a:t>
            </a:r>
            <a:r>
              <a:rPr lang="el-GR" sz="2700" dirty="0" err="1"/>
              <a:t>Υπερέκφραση</a:t>
            </a:r>
            <a:r>
              <a:rPr lang="el-GR" sz="2700" dirty="0"/>
              <a:t> του </a:t>
            </a:r>
            <a:r>
              <a:rPr lang="en-US" sz="2700" dirty="0"/>
              <a:t>EGFR</a:t>
            </a:r>
            <a:r>
              <a:rPr lang="el-GR" sz="2700" dirty="0"/>
              <a:t> </a:t>
            </a:r>
          </a:p>
          <a:p>
            <a:pPr marL="0" indent="0">
              <a:buNone/>
              <a:defRPr/>
            </a:pPr>
            <a:r>
              <a:rPr lang="el-GR" sz="2700" dirty="0"/>
              <a:t>β) Δυσλειτουργία του </a:t>
            </a:r>
            <a:r>
              <a:rPr lang="en-US" sz="2700" dirty="0"/>
              <a:t>EGFR </a:t>
            </a:r>
            <a:endParaRPr lang="el-GR" sz="2700" dirty="0"/>
          </a:p>
          <a:p>
            <a:pPr marL="0" indent="0">
              <a:buNone/>
              <a:defRPr/>
            </a:pPr>
            <a:r>
              <a:rPr lang="el-GR" sz="2700" dirty="0"/>
              <a:t>γ) </a:t>
            </a:r>
            <a:r>
              <a:rPr lang="el-GR" sz="2700" dirty="0" err="1"/>
              <a:t>Αυτοκρινής</a:t>
            </a:r>
            <a:r>
              <a:rPr lang="el-GR" sz="2700" dirty="0"/>
              <a:t> διέγερση του </a:t>
            </a:r>
            <a:r>
              <a:rPr lang="en-US" sz="2700" dirty="0"/>
              <a:t>EGFR</a:t>
            </a:r>
            <a:r>
              <a:rPr lang="el-GR" sz="2700" dirty="0"/>
              <a:t> </a:t>
            </a:r>
          </a:p>
          <a:p>
            <a:pPr marL="0" indent="0">
              <a:buNone/>
              <a:defRPr/>
            </a:pPr>
            <a:r>
              <a:rPr lang="el-GR" sz="2700" dirty="0"/>
              <a:t>δ) </a:t>
            </a:r>
            <a:r>
              <a:rPr lang="el-GR" sz="2700" dirty="0" err="1"/>
              <a:t>Υπερέκφραση</a:t>
            </a:r>
            <a:r>
              <a:rPr lang="el-GR" sz="2700" dirty="0"/>
              <a:t> τη </a:t>
            </a:r>
            <a:r>
              <a:rPr lang="en-US" sz="2700" dirty="0"/>
              <a:t>EGF</a:t>
            </a:r>
            <a:r>
              <a:rPr lang="el-GR" sz="2700" dirty="0"/>
              <a:t>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l-GR" sz="27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>
            <a:extLst>
              <a:ext uri="{FF2B5EF4-FFF2-40B4-BE49-F238E27FC236}">
                <a16:creationId xmlns:a16="http://schemas.microsoft.com/office/drawing/2014/main" id="{7CC4369D-2682-B073-90CC-09C989D2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28700"/>
            <a:ext cx="8229600" cy="1143000"/>
          </a:xfrm>
        </p:spPr>
        <p:txBody>
          <a:bodyPr/>
          <a:lstStyle/>
          <a:p>
            <a:r>
              <a:rPr lang="el-GR" altLang="el-GR"/>
              <a:t>Αναστολείς</a:t>
            </a:r>
            <a:r>
              <a:rPr lang="en-US" altLang="el-GR"/>
              <a:t> (</a:t>
            </a:r>
            <a:r>
              <a:rPr lang="el-GR" altLang="el-GR"/>
              <a:t>Ε</a:t>
            </a:r>
            <a:r>
              <a:rPr lang="en-US" altLang="el-GR"/>
              <a:t>GFRIs)</a:t>
            </a:r>
            <a:endParaRPr lang="el-GR" altLang="el-GR"/>
          </a:p>
        </p:txBody>
      </p:sp>
      <p:sp>
        <p:nvSpPr>
          <p:cNvPr id="14339" name="Θέση περιεχομένου 2">
            <a:extLst>
              <a:ext uri="{FF2B5EF4-FFF2-40B4-BE49-F238E27FC236}">
                <a16:creationId xmlns:a16="http://schemas.microsoft.com/office/drawing/2014/main" id="{9A221978-4BB6-FF99-7971-ACBBEA8E5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altLang="el-GR"/>
          </a:p>
          <a:p>
            <a:pPr fontAlgn="t"/>
            <a:r>
              <a:rPr lang="en-US" altLang="el-GR">
                <a:solidFill>
                  <a:srgbClr val="FF0000"/>
                </a:solidFill>
              </a:rPr>
              <a:t>M</a:t>
            </a:r>
            <a:r>
              <a:rPr lang="el-GR" altLang="el-GR">
                <a:solidFill>
                  <a:srgbClr val="FF0000"/>
                </a:solidFill>
              </a:rPr>
              <a:t>ικρά μόρια </a:t>
            </a:r>
          </a:p>
          <a:p>
            <a:pPr fontAlgn="t">
              <a:buFont typeface="Arial" panose="020B0604020202020204" pitchFamily="34" charset="0"/>
              <a:buNone/>
            </a:pPr>
            <a:r>
              <a:rPr lang="el-GR" altLang="el-GR"/>
              <a:t>Πρώτης</a:t>
            </a:r>
            <a:r>
              <a:rPr lang="en-US" altLang="el-GR"/>
              <a:t> </a:t>
            </a:r>
            <a:r>
              <a:rPr lang="el-GR" altLang="el-GR"/>
              <a:t>γενιάς:</a:t>
            </a:r>
            <a:r>
              <a:rPr lang="en-US" altLang="el-GR"/>
              <a:t> </a:t>
            </a:r>
            <a:r>
              <a:rPr lang="el-GR" altLang="el-GR"/>
              <a:t>gefitinib, erlotinib και lapatinib, afatinibκαι  dacotinib</a:t>
            </a:r>
          </a:p>
          <a:p>
            <a:pPr fontAlgn="t">
              <a:buFont typeface="Arial" panose="020B0604020202020204" pitchFamily="34" charset="0"/>
              <a:buNone/>
            </a:pPr>
            <a:r>
              <a:rPr lang="el-GR" altLang="el-GR"/>
              <a:t>Δεύτερης γενιάς</a:t>
            </a:r>
            <a:r>
              <a:rPr lang="en-US" altLang="el-GR"/>
              <a:t>: </a:t>
            </a:r>
            <a:r>
              <a:rPr lang="el-GR" altLang="el-GR"/>
              <a:t>afatinib και dacotinib</a:t>
            </a:r>
          </a:p>
          <a:p>
            <a:r>
              <a:rPr lang="el-GR" altLang="el-GR">
                <a:solidFill>
                  <a:srgbClr val="FF0000"/>
                </a:solidFill>
              </a:rPr>
              <a:t>Μονοκλωνικά αντισώματα (</a:t>
            </a:r>
            <a:r>
              <a:rPr lang="en-US" altLang="el-GR">
                <a:solidFill>
                  <a:srgbClr val="FF0000"/>
                </a:solidFill>
              </a:rPr>
              <a:t>mAbs)</a:t>
            </a:r>
          </a:p>
          <a:p>
            <a:pPr>
              <a:buFont typeface="Arial" panose="020B0604020202020204" pitchFamily="34" charset="0"/>
              <a:buNone/>
            </a:pPr>
            <a:r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Cetuximab και panitumumab</a:t>
            </a:r>
            <a:endParaRPr lang="el-GR" alt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l-GR" altLang="el-GR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59881C-FDD7-7816-3A9D-E0E2971E6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900" y="1193800"/>
            <a:ext cx="7886700" cy="1168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1800" b="1" dirty="0">
                <a:solidFill>
                  <a:schemeClr val="bg2">
                    <a:lumMod val="10000"/>
                  </a:schemeClr>
                </a:solidFill>
              </a:rPr>
              <a:t>ΛΕΙΤΟΥΡΓΙΑ ΤΟΥ 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</a:rPr>
              <a:t>EGFR </a:t>
            </a:r>
            <a:r>
              <a:rPr lang="el-GR" sz="1800" b="1" dirty="0">
                <a:solidFill>
                  <a:schemeClr val="bg2">
                    <a:lumMod val="10000"/>
                  </a:schemeClr>
                </a:solidFill>
              </a:rPr>
              <a:t>ΣΤΟ ΚΥΤΤΑΡΟ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</a:rPr>
              <a:t> KAI </a:t>
            </a:r>
            <a:r>
              <a:rPr lang="en-US" sz="1800" b="1" dirty="0" err="1">
                <a:solidFill>
                  <a:schemeClr val="bg2">
                    <a:lumMod val="10000"/>
                  </a:schemeClr>
                </a:solidFill>
              </a:rPr>
              <a:t>mAbs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el-GR" sz="1800" dirty="0" err="1">
                <a:solidFill>
                  <a:schemeClr val="bg2">
                    <a:lumMod val="10000"/>
                  </a:schemeClr>
                </a:solidFill>
              </a:rPr>
              <a:t>Προσδέτης</a:t>
            </a:r>
            <a:r>
              <a:rPr lang="el-GR" sz="1800" dirty="0">
                <a:solidFill>
                  <a:schemeClr val="bg2">
                    <a:lumMod val="10000"/>
                  </a:schemeClr>
                </a:solidFill>
              </a:rPr>
              <a:t>,  </a:t>
            </a:r>
            <a:r>
              <a:rPr lang="el-GR" sz="1800" b="1" dirty="0">
                <a:solidFill>
                  <a:schemeClr val="bg2">
                    <a:lumMod val="10000"/>
                  </a:schemeClr>
                </a:solidFill>
              </a:rPr>
              <a:t>Δημιουργία </a:t>
            </a:r>
            <a:r>
              <a:rPr lang="el-GR" sz="1800" b="1" dirty="0" err="1">
                <a:solidFill>
                  <a:schemeClr val="bg2">
                    <a:lumMod val="10000"/>
                  </a:schemeClr>
                </a:solidFill>
              </a:rPr>
              <a:t>ομο-ετεροδιμερών</a:t>
            </a:r>
            <a:r>
              <a:rPr lang="el-GR" sz="1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l-GR" sz="1800" dirty="0" err="1">
                <a:solidFill>
                  <a:schemeClr val="bg2">
                    <a:lumMod val="10000"/>
                  </a:schemeClr>
                </a:solidFill>
              </a:rPr>
              <a:t>Αυτοφωσφορυλίωση</a:t>
            </a:r>
            <a:r>
              <a:rPr lang="el-GR" sz="1800" dirty="0">
                <a:solidFill>
                  <a:schemeClr val="bg2">
                    <a:lumMod val="10000"/>
                  </a:schemeClr>
                </a:solidFill>
              </a:rPr>
              <a:t> κυτταρικών περιοχών με δραστηριότητα </a:t>
            </a:r>
            <a:r>
              <a:rPr lang="el-GR" sz="1800" dirty="0" err="1">
                <a:solidFill>
                  <a:schemeClr val="bg2">
                    <a:lumMod val="10000"/>
                  </a:schemeClr>
                </a:solidFill>
              </a:rPr>
              <a:t>τυροσινικής</a:t>
            </a:r>
            <a:r>
              <a:rPr lang="el-GR" sz="1800" dirty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el-GR" sz="1800" dirty="0" err="1">
                <a:solidFill>
                  <a:schemeClr val="bg2">
                    <a:lumMod val="10000"/>
                  </a:schemeClr>
                </a:solidFill>
              </a:rPr>
              <a:t>κινάσης</a:t>
            </a:r>
            <a:r>
              <a:rPr lang="el-GR" sz="1800" dirty="0">
                <a:solidFill>
                  <a:schemeClr val="bg2">
                    <a:lumMod val="10000"/>
                  </a:schemeClr>
                </a:solidFill>
              </a:rPr>
              <a:t> (θέση πρόσδεσης </a:t>
            </a:r>
            <a:r>
              <a:rPr lang="el-GR" sz="1800" dirty="0" err="1">
                <a:solidFill>
                  <a:schemeClr val="bg2">
                    <a:lumMod val="10000"/>
                  </a:schemeClr>
                </a:solidFill>
              </a:rPr>
              <a:t>μεταβιβαστών</a:t>
            </a:r>
            <a:r>
              <a:rPr lang="el-GR" sz="1800" dirty="0">
                <a:solidFill>
                  <a:schemeClr val="bg2">
                    <a:lumMod val="10000"/>
                  </a:schemeClr>
                </a:solidFill>
              </a:rPr>
              <a:t> σήματος)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l-GR" sz="1800" dirty="0">
                <a:solidFill>
                  <a:schemeClr val="bg2">
                    <a:lumMod val="10000"/>
                  </a:schemeClr>
                </a:solidFill>
              </a:rPr>
              <a:t>Πρόσδεση </a:t>
            </a:r>
            <a:r>
              <a:rPr lang="el-GR" sz="1800" dirty="0" err="1">
                <a:solidFill>
                  <a:schemeClr val="bg2">
                    <a:lumMod val="10000"/>
                  </a:schemeClr>
                </a:solidFill>
              </a:rPr>
              <a:t>μεταβιβαστών</a:t>
            </a:r>
            <a:r>
              <a:rPr lang="el-GR" sz="1800" dirty="0">
                <a:solidFill>
                  <a:schemeClr val="bg2">
                    <a:lumMod val="10000"/>
                  </a:schemeClr>
                </a:solidFill>
              </a:rPr>
              <a:t> σήματος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l-GR" sz="1800" dirty="0">
                <a:solidFill>
                  <a:schemeClr val="bg2">
                    <a:lumMod val="10000"/>
                  </a:schemeClr>
                </a:solidFill>
              </a:rPr>
              <a:t>Ρύθμιση της βιολογικής απόκρισης στο σήμα</a:t>
            </a:r>
            <a:br>
              <a:rPr lang="el-GR" sz="1800" dirty="0">
                <a:solidFill>
                  <a:schemeClr val="bg2">
                    <a:lumMod val="10000"/>
                  </a:schemeClr>
                </a:solidFill>
              </a:rPr>
            </a:br>
            <a:endParaRPr lang="el-GR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3" name="Θέση περιεχομένου 5">
            <a:extLst>
              <a:ext uri="{FF2B5EF4-FFF2-40B4-BE49-F238E27FC236}">
                <a16:creationId xmlns:a16="http://schemas.microsoft.com/office/drawing/2014/main" id="{C735EDA9-C9F4-4F8A-4125-4750E308F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2600" y="2497139"/>
            <a:ext cx="6567488" cy="3436937"/>
          </a:xfrm>
        </p:spPr>
      </p:pic>
      <p:sp>
        <p:nvSpPr>
          <p:cNvPr id="15364" name="Ορθογώνιο 6">
            <a:extLst>
              <a:ext uri="{FF2B5EF4-FFF2-40B4-BE49-F238E27FC236}">
                <a16:creationId xmlns:a16="http://schemas.microsoft.com/office/drawing/2014/main" id="{82B9C192-570A-F2A7-90BD-13239078748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149351" y="3851276"/>
            <a:ext cx="33797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el-GR" sz="900"/>
              <a:t>Scaltriti M and Baselga J (2006) Clinical Cancer Research, </a:t>
            </a:r>
          </a:p>
          <a:p>
            <a:r>
              <a:rPr lang="en-US" altLang="el-GR" sz="900"/>
              <a:t>The Epidermal Growth Factor Receptor Pathway: A Model for Targeted Therapy</a:t>
            </a:r>
          </a:p>
          <a:p>
            <a:endParaRPr lang="it-IT" alt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>
            <a:extLst>
              <a:ext uri="{FF2B5EF4-FFF2-40B4-BE49-F238E27FC236}">
                <a16:creationId xmlns:a16="http://schemas.microsoft.com/office/drawing/2014/main" id="{8B3A0985-FA1E-DDCE-6172-90563B690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6302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l-GR" dirty="0"/>
              <a:t>MO</a:t>
            </a:r>
            <a:r>
              <a:rPr lang="el-GR" altLang="el-GR" dirty="0"/>
              <a:t>ΥΣΤΑΡΔΕΣ ΤΟΥ ΑΖΩΤΟΥ-</a:t>
            </a:r>
            <a:r>
              <a:rPr lang="el-GR" altLang="el-GR" dirty="0" err="1"/>
              <a:t>Αλκυλίωση</a:t>
            </a:r>
            <a:endParaRPr lang="el-GR" alt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3875C2E4-7908-B6C7-36B4-32ED92BD7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876425"/>
            <a:ext cx="10648950" cy="3105150"/>
          </a:xfrm>
          <a:prstGeom prst="rect">
            <a:avLst/>
          </a:prstGeom>
        </p:spPr>
      </p:pic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C3C6CB7-41BD-7B57-0271-10E98CE7B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Αλκυλίωση</a:t>
            </a:r>
            <a:endParaRPr lang="el-G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5D573D-E980-C8ED-3250-A1AC1A40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l-GR" b="1" dirty="0"/>
            </a:br>
            <a:r>
              <a:rPr lang="en-US" sz="3000" dirty="0"/>
              <a:t>Y</a:t>
            </a:r>
            <a:r>
              <a:rPr lang="el-GR" sz="3000" dirty="0" err="1"/>
              <a:t>ποδοχείς</a:t>
            </a:r>
            <a:r>
              <a:rPr lang="el-GR" sz="3000" dirty="0"/>
              <a:t> αγγειακού ενδοθηλιακού αυξητικού παράγοντα- (</a:t>
            </a:r>
            <a:r>
              <a:rPr lang="en-US" sz="3000" dirty="0"/>
              <a:t>Vascular endothelial growth factor </a:t>
            </a:r>
            <a:r>
              <a:rPr lang="en-US" sz="3000" dirty="0" err="1"/>
              <a:t>receptors,VEGFR</a:t>
            </a:r>
            <a:r>
              <a:rPr lang="en-US" sz="3000" dirty="0"/>
              <a:t>)</a:t>
            </a:r>
            <a:br>
              <a:rPr lang="el-GR" sz="3000" i="1" dirty="0"/>
            </a:br>
            <a:endParaRPr lang="el-GR" i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89FF36-1B47-F7D0-00B8-AF260B81C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defRPr/>
            </a:pPr>
            <a:r>
              <a:rPr lang="el-GR" dirty="0"/>
              <a:t>Ο </a:t>
            </a:r>
            <a:r>
              <a:rPr lang="el-GR" b="1" dirty="0"/>
              <a:t>αγγειακός ενδοθηλιακός αυξητικός πα</a:t>
            </a:r>
            <a:r>
              <a:rPr lang="el-GR" dirty="0"/>
              <a:t>ράγοντας, ο οποίος είναι γνωστός και ως </a:t>
            </a:r>
            <a:r>
              <a:rPr lang="el-GR" b="1" dirty="0"/>
              <a:t>παράγοντας αγγειακής διαπερατότητ</a:t>
            </a:r>
            <a:r>
              <a:rPr lang="el-GR" dirty="0"/>
              <a:t>ας, είναι μία πρωτεΐνη η οποία παράγεται από τα κύτταρα και διεγείρει το σχηματισμό των αιμοφόρων αγγείων στον οργανισμό.</a:t>
            </a:r>
          </a:p>
          <a:p>
            <a:pPr algn="just">
              <a:defRPr/>
            </a:pPr>
            <a:r>
              <a:rPr lang="el-GR" dirty="0"/>
              <a:t>Αποτελεί υποκατηγορία αυξητικών παραγόντων που προέρχονται από αιμοπετάλια PDGFR (</a:t>
            </a:r>
            <a:r>
              <a:rPr lang="el-GR" dirty="0" err="1"/>
              <a:t>Platelet</a:t>
            </a:r>
            <a:r>
              <a:rPr lang="el-GR" dirty="0"/>
              <a:t> </a:t>
            </a:r>
            <a:r>
              <a:rPr lang="en-US" dirty="0"/>
              <a:t>D</a:t>
            </a:r>
            <a:r>
              <a:rPr lang="el-GR" dirty="0" err="1"/>
              <a:t>erived</a:t>
            </a:r>
            <a:r>
              <a:rPr lang="el-GR" dirty="0"/>
              <a:t> </a:t>
            </a:r>
            <a:r>
              <a:rPr lang="el-GR" dirty="0" err="1"/>
              <a:t>Growth</a:t>
            </a:r>
            <a:r>
              <a:rPr lang="el-GR" dirty="0"/>
              <a:t> </a:t>
            </a:r>
            <a:r>
              <a:rPr lang="el-GR" dirty="0" err="1"/>
              <a:t>Factor</a:t>
            </a:r>
            <a:r>
              <a:rPr lang="el-GR" dirty="0"/>
              <a:t> </a:t>
            </a:r>
            <a:r>
              <a:rPr lang="el-GR" dirty="0" err="1"/>
              <a:t>Receptor</a:t>
            </a:r>
            <a:r>
              <a:rPr lang="el-GR" dirty="0"/>
              <a:t>). </a:t>
            </a:r>
          </a:p>
          <a:p>
            <a:pPr algn="just">
              <a:defRPr/>
            </a:pPr>
            <a:r>
              <a:rPr lang="el-GR" dirty="0"/>
              <a:t>Εμπλέκεται τόσο </a:t>
            </a:r>
            <a:r>
              <a:rPr lang="el-GR" b="1" dirty="0"/>
              <a:t>στο σχηματισμό του κυκλοφορικού συστήματος </a:t>
            </a:r>
            <a:r>
              <a:rPr lang="el-GR" dirty="0"/>
              <a:t>όσο και στην </a:t>
            </a:r>
            <a:r>
              <a:rPr lang="el-GR" b="1" dirty="0"/>
              <a:t>ανάπτυξη των αιμοφόρων αγγείων </a:t>
            </a:r>
            <a:r>
              <a:rPr lang="el-GR" dirty="0"/>
              <a:t>από </a:t>
            </a:r>
            <a:r>
              <a:rPr lang="el-GR" dirty="0" err="1"/>
              <a:t>προϋπάρχοντα</a:t>
            </a:r>
            <a:r>
              <a:rPr lang="el-GR" dirty="0"/>
              <a:t> αγγεία. </a:t>
            </a:r>
          </a:p>
          <a:p>
            <a:pPr algn="just">
              <a:defRPr/>
            </a:pPr>
            <a:r>
              <a:rPr lang="el-GR" dirty="0"/>
              <a:t>Ενισχύει την </a:t>
            </a:r>
            <a:r>
              <a:rPr lang="el-GR" b="1" dirty="0" err="1"/>
              <a:t>μικροαγγειακή</a:t>
            </a:r>
            <a:r>
              <a:rPr lang="el-GR" b="1" dirty="0"/>
              <a:t> διαπερατότητα </a:t>
            </a:r>
            <a:r>
              <a:rPr lang="el-GR" dirty="0"/>
              <a:t>και αποκαθιστά τη παροχή οξυγόνου στους ιστούς όταν η κυκλοφορία του αίματος είναι ανεπαρκής, όπως για παράδειγμα σε </a:t>
            </a:r>
            <a:r>
              <a:rPr lang="el-GR" dirty="0" err="1"/>
              <a:t>υποξικές</a:t>
            </a:r>
            <a:r>
              <a:rPr lang="el-GR" dirty="0"/>
              <a:t> συνθήκες. </a:t>
            </a:r>
          </a:p>
          <a:p>
            <a:pPr algn="just">
              <a:defRPr/>
            </a:pPr>
            <a:r>
              <a:rPr lang="el-GR" dirty="0"/>
              <a:t>Συνεισφέρει στη δ</a:t>
            </a:r>
            <a:r>
              <a:rPr lang="el-GR" b="1" dirty="0"/>
              <a:t>ημιουργία νέων αιμοφόρων αγγείων κατά την εμβρυϊκή ανάπτυξη </a:t>
            </a:r>
            <a:r>
              <a:rPr lang="el-GR" dirty="0"/>
              <a:t>καθώς και μετά από τραυματισμό ή έντονη άσκηση.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B87DB0-22FA-3815-D733-07EFAAFA8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220" y="1079992"/>
            <a:ext cx="9035592" cy="190830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</a:t>
            </a:r>
            <a:r>
              <a:rPr lang="el-GR" dirty="0" err="1"/>
              <a:t>ναστολείς</a:t>
            </a:r>
            <a:r>
              <a:rPr lang="el-GR" dirty="0"/>
              <a:t> των υποδοχέων του αγγειακού ενδοθηλιακού αυξητικού παράγοντα-</a:t>
            </a:r>
            <a:r>
              <a:rPr lang="en-US" dirty="0"/>
              <a:t>VEGFRIs</a:t>
            </a:r>
            <a:endParaRPr lang="el-GR" dirty="0"/>
          </a:p>
        </p:txBody>
      </p:sp>
      <p:sp>
        <p:nvSpPr>
          <p:cNvPr id="6147" name="Θέση περιεχομένου 2">
            <a:extLst>
              <a:ext uri="{FF2B5EF4-FFF2-40B4-BE49-F238E27FC236}">
                <a16:creationId xmlns:a16="http://schemas.microsoft.com/office/drawing/2014/main" id="{04DE7067-71C3-61E4-D3CB-9D7635AA0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120" y="3341688"/>
            <a:ext cx="9358018" cy="2254250"/>
          </a:xfrm>
        </p:spPr>
        <p:txBody>
          <a:bodyPr>
            <a:normAutofit lnSpcReduction="10000"/>
          </a:bodyPr>
          <a:lstStyle/>
          <a:p>
            <a:r>
              <a:rPr lang="el-GR" altLang="el-GR" sz="2400" dirty="0"/>
              <a:t>Οι στερεοί όγκοι δεν μπορούν να αναπτυχθούν πέρα από ένα περιορισμένο μέγεθος χωρίς την επαρκή παροχή αίματος. </a:t>
            </a:r>
          </a:p>
          <a:p>
            <a:r>
              <a:rPr lang="el-GR" altLang="el-GR" sz="2400" dirty="0"/>
              <a:t>Όσοι όμως </a:t>
            </a:r>
            <a:r>
              <a:rPr lang="el-GR" altLang="el-GR" sz="2400" b="1" dirty="0"/>
              <a:t>από αυτούς εκφράζουν την πρωτεΐνη αυτή </a:t>
            </a:r>
            <a:r>
              <a:rPr lang="el-GR" altLang="el-GR" sz="2400" dirty="0"/>
              <a:t>είναι ικανοί να αναπτυχθούν και να </a:t>
            </a:r>
            <a:r>
              <a:rPr lang="el-GR" altLang="el-GR" sz="2400" dirty="0" err="1"/>
              <a:t>μετασταθούν</a:t>
            </a:r>
            <a:r>
              <a:rPr lang="el-GR" altLang="el-GR" sz="2400" dirty="0"/>
              <a:t>. </a:t>
            </a:r>
          </a:p>
          <a:p>
            <a:r>
              <a:rPr lang="el-GR" altLang="el-GR" sz="2400" dirty="0"/>
              <a:t>Για αυτό το λόγω αναπτύχθηκαν οι αναστολείς του VEGFR στην αντιμετώπιση του καρκίνου.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>
            <a:extLst>
              <a:ext uri="{FF2B5EF4-FFF2-40B4-BE49-F238E27FC236}">
                <a16:creationId xmlns:a16="http://schemas.microsoft.com/office/drawing/2014/main" id="{D629911E-0BCB-EEBF-72FF-306566BA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VEGFRIs </a:t>
            </a:r>
            <a:r>
              <a:rPr lang="el-GR" altLang="el-GR"/>
              <a:t>και</a:t>
            </a:r>
            <a:r>
              <a:rPr lang="en-US" altLang="el-GR"/>
              <a:t> PDGFRIs</a:t>
            </a:r>
            <a:endParaRPr lang="el-GR" alt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36DD44-E057-FE5E-570C-21FFE35F3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spcBef>
                <a:spcPts val="0"/>
              </a:spcBef>
              <a:defRPr/>
            </a:pPr>
            <a:r>
              <a:rPr lang="el-GR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VEGFRIs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Bevacizumab</a:t>
            </a:r>
            <a:r>
              <a:rPr lang="el-GR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sunitinib</a:t>
            </a:r>
            <a:r>
              <a:rPr lang="el-GR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sorafenib</a:t>
            </a:r>
            <a:r>
              <a:rPr lang="el-GR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ponatenib</a:t>
            </a:r>
            <a:r>
              <a:rPr lang="el-GR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pazopanib</a:t>
            </a:r>
            <a:endParaRPr lang="el-GR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PDGFRIs: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Sunitinib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sorafenib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pazopanib</a:t>
            </a:r>
            <a:endParaRPr lang="el-GR" b="1" dirty="0">
              <a:solidFill>
                <a:schemeClr val="tx1">
                  <a:lumMod val="95000"/>
                  <a:lumOff val="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defRPr/>
            </a:pPr>
            <a:endParaRPr lang="el-GR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>
            <a:extLst>
              <a:ext uri="{FF2B5EF4-FFF2-40B4-BE49-F238E27FC236}">
                <a16:creationId xmlns:a16="http://schemas.microsoft.com/office/drawing/2014/main" id="{BF214DFE-08C5-5A7C-FA89-0AD88484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ΑΝΑΣΤΟΛΕΙΣ ΤΗΣ ΟΔΟΥ RAS-RAF-MEK-ERK</a:t>
            </a:r>
          </a:p>
        </p:txBody>
      </p:sp>
      <p:sp>
        <p:nvSpPr>
          <p:cNvPr id="14339" name="Θέση περιεχομένου 2">
            <a:extLst>
              <a:ext uri="{FF2B5EF4-FFF2-40B4-BE49-F238E27FC236}">
                <a16:creationId xmlns:a16="http://schemas.microsoft.com/office/drawing/2014/main" id="{75F57FAA-46B2-8F56-FA0B-BF9063C57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/>
              <a:t>Η οδός MAPK / ERK η οποία είναι επίσης γνωστή ως </a:t>
            </a:r>
            <a:r>
              <a:rPr lang="en-US" altLang="el-GR"/>
              <a:t>RAS</a:t>
            </a:r>
            <a:r>
              <a:rPr lang="el-GR" altLang="el-GR"/>
              <a:t>-</a:t>
            </a:r>
            <a:r>
              <a:rPr lang="en-US" altLang="el-GR"/>
              <a:t>RAF</a:t>
            </a:r>
            <a:r>
              <a:rPr lang="el-GR" altLang="el-GR"/>
              <a:t>-MEK-ERK, είναι μια αλυσίδα πρωτεϊνών στο κύτταρο που μεταδίδει σήμα από έναν υποδοχέα που βρίσκεται στην επιφάνεια του κυττάρου, στο DNA στον πυρήνα του κυττάρου. </a:t>
            </a:r>
            <a:endParaRPr lang="en-US" altLang="el-GR"/>
          </a:p>
          <a:p>
            <a:r>
              <a:rPr lang="el-GR" altLang="el-GR"/>
              <a:t>Οι πρωτεΐνες RAS, RAF και η πρωτεϊνική κινάση MAPK (mitogen-activated-protein-</a:t>
            </a:r>
            <a:r>
              <a:rPr lang="en-US" altLang="el-GR"/>
              <a:t>ki</a:t>
            </a:r>
            <a:r>
              <a:rPr lang="el-GR" altLang="el-GR"/>
              <a:t>nase-MAPK), ρυθμίζουν βασικές κυτταρικές λειτουργίες όπως την κυτταρική διαφοροποίηση, ανάπτυξη και απόπτωση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>
            <a:extLst>
              <a:ext uri="{FF2B5EF4-FFF2-40B4-BE49-F238E27FC236}">
                <a16:creationId xmlns:a16="http://schemas.microsoft.com/office/drawing/2014/main" id="{B87F15D1-E556-0C34-E862-E66EF5A77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RAS-RAF-MEK-ERK</a:t>
            </a:r>
          </a:p>
        </p:txBody>
      </p:sp>
      <p:pic>
        <p:nvPicPr>
          <p:cNvPr id="15363" name="Θέση περιεχομένου 3">
            <a:extLst>
              <a:ext uri="{FF2B5EF4-FFF2-40B4-BE49-F238E27FC236}">
                <a16:creationId xmlns:a16="http://schemas.microsoft.com/office/drawing/2014/main" id="{44107C5A-1D6B-86CA-945E-3B9FA5520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2651" y="2227263"/>
            <a:ext cx="4805363" cy="3262312"/>
          </a:xfrm>
        </p:spPr>
      </p:pic>
      <p:sp>
        <p:nvSpPr>
          <p:cNvPr id="15364" name="Ορθογώνιο 4">
            <a:extLst>
              <a:ext uri="{FF2B5EF4-FFF2-40B4-BE49-F238E27FC236}">
                <a16:creationId xmlns:a16="http://schemas.microsoft.com/office/drawing/2014/main" id="{04E28236-FA67-E221-005B-F317D97F3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5591175"/>
            <a:ext cx="1976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hlinkClick r:id="rId3"/>
              </a:rPr>
              <a:t>imagenesmy.com</a:t>
            </a:r>
            <a:endParaRPr lang="el-GR" altLang="el-G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>
            <a:extLst>
              <a:ext uri="{FF2B5EF4-FFF2-40B4-BE49-F238E27FC236}">
                <a16:creationId xmlns:a16="http://schemas.microsoft.com/office/drawing/2014/main" id="{884EBC26-5E1D-3402-1A3A-884C7C31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ΑΝΑΣΤΟΛΕΙΣ ΤΗΣ ΟΔΟΥ RAS-RAF-MEK-ERK</a:t>
            </a:r>
          </a:p>
        </p:txBody>
      </p:sp>
      <p:sp>
        <p:nvSpPr>
          <p:cNvPr id="16387" name="Θέση περιεχομένου 2">
            <a:extLst>
              <a:ext uri="{FF2B5EF4-FFF2-40B4-BE49-F238E27FC236}">
                <a16:creationId xmlns:a16="http://schemas.microsoft.com/office/drawing/2014/main" id="{C7E0D332-888F-4A0C-3550-3FEE24D15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altLang="el-GR"/>
              <a:t>Μεταλλάξεις σε γονίδια που κωδικοποιούν μέλη του σηματοδοτικού μονοπατιού RAS/MAPK, ανακαλύφθηκαν σε μια ποικιλία όγκων που περιλαμβάνουν το καρκινικό μελάνωμα, το καρκίνο του θυρεοειδούς, των ωοθηκών κτλ. </a:t>
            </a:r>
          </a:p>
          <a:p>
            <a:pPr algn="just"/>
            <a:r>
              <a:rPr lang="el-GR" altLang="el-GR"/>
              <a:t>Πολλές μεταλλάξεις των γονιδίων BRAF έχουν αυξημένη σηματοδότηση προς την οδό RAF-MEK-ERK. </a:t>
            </a:r>
          </a:p>
          <a:p>
            <a:pPr algn="just"/>
            <a:r>
              <a:rPr lang="el-GR" altLang="el-GR"/>
              <a:t>Το vemurafenib και το dabrafenib είναι αναστολείς BRAF που χρησιμοποιούνται για τη θεραπεία μελανωμάτων σε προχωρημένο στάδιο.</a:t>
            </a:r>
          </a:p>
          <a:p>
            <a:endParaRPr lang="el-GR" altLang="el-G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7AE633-A7D6-DD45-0D78-3A6233FF9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Παιδικός καρκίνος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D8E9935-BF5E-6727-96AD-795248274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dirty="0"/>
              <a:t>Διακρίνονται τρεις κατηγορίες σχετικά με την πρόγνωση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r>
              <a:rPr lang="en-US" dirty="0"/>
              <a:t>K</a:t>
            </a:r>
            <a:r>
              <a:rPr lang="el-GR" dirty="0" err="1"/>
              <a:t>αλή</a:t>
            </a:r>
            <a:r>
              <a:rPr lang="el-GR" dirty="0"/>
              <a:t> (85 % επιβίωση μετά την πενταετία), μέτρια και κακή.</a:t>
            </a:r>
          </a:p>
          <a:p>
            <a:pPr marL="0" indent="0" algn="just">
              <a:buNone/>
            </a:pPr>
            <a:r>
              <a:rPr lang="el-GR" dirty="0"/>
              <a:t> Συμπέρασμα</a:t>
            </a:r>
            <a:r>
              <a:rPr lang="en-US" dirty="0"/>
              <a:t>: </a:t>
            </a:r>
            <a:r>
              <a:rPr lang="el-GR" dirty="0"/>
              <a:t>Το όριο επιβίωσης έχει βελτιωθεί σημαντικά, άρα οι πιθανές μακροπρόθεσμες ενέργειες στη γονιμότητα λόγω της αντικαρκινικής θεραπείας αποτελούν σημαντικό πεδίο προβληματισμού και έρευνας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32475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0BEDF7-71C2-7226-5BF0-56DC03DD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Παιδικοί καρκίνοι σε θήλεα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88DE34-EEBE-F1EA-7FCF-9B5908F7D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Δυσλειτουργίες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Διαφοροποίηση στην έναρξη και έκφραση της εφηβικής ηλικίας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Πρόωρη έναρξη, καθυστερημένη έναρξη, μειωμένη ή και ανεπαρκής ορμονική δραστηριότητα (</a:t>
            </a:r>
            <a:r>
              <a:rPr lang="el-GR" dirty="0" err="1"/>
              <a:t>γοναδοτροπίνες</a:t>
            </a:r>
            <a:r>
              <a:rPr lang="el-GR" dirty="0"/>
              <a:t>), οξεία ωοθηκική ανεπάρκεια (κυρίως στη  περίπτωση ακτινοθεραπείας), ωοθηκική ανεπάρκεια, κολπική </a:t>
            </a:r>
            <a:r>
              <a:rPr lang="el-GR" dirty="0" err="1"/>
              <a:t>ίνωση</a:t>
            </a:r>
            <a:r>
              <a:rPr lang="el-GR" dirty="0"/>
              <a:t>, </a:t>
            </a:r>
            <a:r>
              <a:rPr lang="el-GR" dirty="0" err="1"/>
              <a:t>δυσπαρεύνοια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Τα θήλεα άτομα διαθέτουν ορισμένο αριθμό αρχέγονων θυλακίων από την εμβρυϊκή ηλικία.</a:t>
            </a:r>
          </a:p>
          <a:p>
            <a:pPr marL="0" indent="0">
              <a:buNone/>
            </a:pPr>
            <a:r>
              <a:rPr lang="el-GR" dirty="0"/>
              <a:t>Το έμβρυο διαθέτει 6-7 εκ. θυλάκια σε ηλικία 20 εβδομάδων. </a:t>
            </a:r>
          </a:p>
          <a:p>
            <a:pPr marL="0" indent="0">
              <a:buNone/>
            </a:pPr>
            <a:r>
              <a:rPr lang="el-GR" dirty="0"/>
              <a:t>Κατόπιν </a:t>
            </a:r>
            <a:r>
              <a:rPr lang="en-US" dirty="0"/>
              <a:t>:</a:t>
            </a:r>
            <a:r>
              <a:rPr lang="el-GR" dirty="0"/>
              <a:t> 1-2 εκ. κατά τη γέννηση, 400,000-600,000 στην αρχή της εμμηνορρυσίας και περίπου 1000 κατά την αρχή της εμμηνόπαυσης. </a:t>
            </a:r>
          </a:p>
        </p:txBody>
      </p:sp>
    </p:spTree>
    <p:extLst>
      <p:ext uri="{BB962C8B-B14F-4D97-AF65-F5344CB8AC3E}">
        <p14:creationId xmlns:p14="http://schemas.microsoft.com/office/powerpoint/2010/main" val="5694651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B92771-44D9-8348-829B-F5BDB440F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Κυτταροτοξικά</a:t>
            </a:r>
            <a:r>
              <a:rPr lang="el-GR" dirty="0"/>
              <a:t> φάρμακα, Επίδραση σε αρχέγονα θυλάκια-Πρόωρη ωοθηκική ανεπάρκεια (</a:t>
            </a:r>
            <a:r>
              <a:rPr lang="en-US" dirty="0"/>
              <a:t>POF)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CAE01EB-5692-3988-451A-FA789E9DA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703" y="1979630"/>
            <a:ext cx="6792881" cy="468671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2372CE-3D56-F4EC-3E8A-343962EE6E42}"/>
              </a:ext>
            </a:extLst>
          </p:cNvPr>
          <p:cNvSpPr txBox="1"/>
          <p:nvPr/>
        </p:nvSpPr>
        <p:spPr>
          <a:xfrm>
            <a:off x="256881" y="2214455"/>
            <a:ext cx="237319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dirty="0">
                <a:solidFill>
                  <a:srgbClr val="006FB7"/>
                </a:solidFill>
                <a:effectLst/>
                <a:latin typeface="Source Sans Pro" panose="020B0503030403020204" pitchFamily="34" charset="0"/>
                <a:hlinkClick r:id="rId4"/>
              </a:rPr>
              <a:t>https://doi.org/10.1002/onco.13675</a:t>
            </a:r>
            <a:endParaRPr lang="en-US" sz="1100" b="0" i="0" u="none" strike="noStrike" dirty="0">
              <a:solidFill>
                <a:srgbClr val="006FB7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sz="1100" dirty="0" err="1">
                <a:solidFill>
                  <a:srgbClr val="006FB7"/>
                </a:solidFill>
                <a:latin typeface="Source Sans Pro" panose="020B0503030403020204" pitchFamily="34" charset="0"/>
              </a:rPr>
              <a:t>Vallet</a:t>
            </a:r>
            <a:r>
              <a:rPr lang="en-US" sz="1100" dirty="0">
                <a:solidFill>
                  <a:srgbClr val="006FB7"/>
                </a:solidFill>
                <a:latin typeface="Source Sans Pro" panose="020B0503030403020204" pitchFamily="34" charset="0"/>
              </a:rPr>
              <a:t> N. The Oncologist</a:t>
            </a:r>
            <a:r>
              <a:rPr lang="fr-FR" sz="1100" dirty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fr-FR" sz="1100" b="0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26, (6), 2021, Pages 492–503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0393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BCED2B-9996-0138-A8D0-D28F2A89F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Παιδικοί καρκίνοι σε θήλεα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63EBF9-C312-64A1-41AD-10976B220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αντικαρκινική θεραπεία μπορεί να μειώσει σημαντικά τον αριθμό των ωοθυλακίων 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r>
              <a:rPr lang="en-US" dirty="0"/>
              <a:t>O</a:t>
            </a:r>
            <a:r>
              <a:rPr lang="el-GR" dirty="0" err="1"/>
              <a:t>ξεία</a:t>
            </a:r>
            <a:r>
              <a:rPr lang="el-GR" dirty="0"/>
              <a:t> ωοθηκική ανεπάρκεια</a:t>
            </a:r>
            <a:r>
              <a:rPr lang="en-US" dirty="0"/>
              <a:t>: </a:t>
            </a:r>
            <a:r>
              <a:rPr lang="el-GR" dirty="0"/>
              <a:t>Απώλεια ωοθηκικής λειτουργίας με αμηνόρροια και προβλήματα στην εφηβική ανάπτυξη.</a:t>
            </a:r>
          </a:p>
          <a:p>
            <a:pPr marL="0" indent="0" algn="just">
              <a:buNone/>
            </a:pPr>
            <a:r>
              <a:rPr lang="el-GR" dirty="0"/>
              <a:t>Πρόωρη ωοθηκική ανεπάρκεια</a:t>
            </a:r>
            <a:r>
              <a:rPr lang="en-US" dirty="0"/>
              <a:t>: </a:t>
            </a:r>
            <a:r>
              <a:rPr lang="el-GR" dirty="0"/>
              <a:t>Πρόωρη διακοπή εμμηνορρυσίας λίγο πριν την ηλικία των 40 ετών, μετά όμως από αρκετά χρόνια κανονικής ωοθηκικής λειτουργίας (παράθυρο γονιμότητας) .</a:t>
            </a:r>
          </a:p>
          <a:p>
            <a:pPr marL="0" indent="0" algn="just">
              <a:buNone/>
            </a:pPr>
            <a:r>
              <a:rPr lang="el-GR" dirty="0"/>
              <a:t>Προσοχή</a:t>
            </a:r>
            <a:r>
              <a:rPr lang="en-US" dirty="0"/>
              <a:t>: </a:t>
            </a:r>
            <a:r>
              <a:rPr lang="el-GR" dirty="0"/>
              <a:t>Ο αριθμός των αρχέγονων θυλακίων από το έμβρυο στο νεογέννητο αλλά και κατά την πρόοδο της, μειώνεται φυσιολογικά, οπότε </a:t>
            </a:r>
            <a:r>
              <a:rPr lang="el-GR" b="1" dirty="0"/>
              <a:t>όσο νωρίτερα γίνει η λήψη </a:t>
            </a:r>
            <a:r>
              <a:rPr lang="el-GR" dirty="0"/>
              <a:t>της αντικαρκινικής θεραπείας, τόσο μεγαλύτερος ο αριθμός των αρχέγονων θυλακίων που υπάρχει, άρα </a:t>
            </a:r>
            <a:r>
              <a:rPr lang="el-GR" b="1" dirty="0"/>
              <a:t>μικρότερη η βλάβη που προκαλείται</a:t>
            </a:r>
            <a:r>
              <a:rPr lang="el-G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1765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>
            <a:extLst>
              <a:ext uri="{FF2B5EF4-FFF2-40B4-BE49-F238E27FC236}">
                <a16:creationId xmlns:a16="http://schemas.microsoft.com/office/drawing/2014/main" id="{49A5DD07-58CA-A46E-5C2E-820AF8AB1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Ν-ΝΙΤΡΟΖΟΥΡΙΕΣ -Αλκυλίωση</a:t>
            </a:r>
          </a:p>
        </p:txBody>
      </p:sp>
      <p:sp>
        <p:nvSpPr>
          <p:cNvPr id="9219" name="Θέση περιεχομένου 6">
            <a:extLst>
              <a:ext uri="{FF2B5EF4-FFF2-40B4-BE49-F238E27FC236}">
                <a16:creationId xmlns:a16="http://schemas.microsoft.com/office/drawing/2014/main" id="{00730786-9A8F-FDB8-69F5-AAF9197E9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7786688" cy="3773488"/>
          </a:xfrm>
        </p:spPr>
        <p:txBody>
          <a:bodyPr/>
          <a:lstStyle/>
          <a:p>
            <a:r>
              <a:rPr lang="en-US" altLang="el-GR" dirty="0"/>
              <a:t>N-NIT</a:t>
            </a:r>
            <a:r>
              <a:rPr lang="el-GR" altLang="el-GR" dirty="0"/>
              <a:t>Ρ</a:t>
            </a:r>
            <a:r>
              <a:rPr lang="en-US" altLang="el-GR" dirty="0"/>
              <a:t>O</a:t>
            </a:r>
            <a:r>
              <a:rPr lang="el-GR" altLang="el-GR" dirty="0"/>
              <a:t>ΖΟΥΡΙΕΣ-</a:t>
            </a:r>
            <a:r>
              <a:rPr lang="el-GR" altLang="el-GR" dirty="0" err="1"/>
              <a:t>Λιπόφιλα</a:t>
            </a:r>
            <a:r>
              <a:rPr lang="el-GR" altLang="el-GR" dirty="0"/>
              <a:t> μόρια-Διαπερνούν </a:t>
            </a:r>
            <a:r>
              <a:rPr lang="el-GR" altLang="el-GR" dirty="0" err="1"/>
              <a:t>αιματεγκεφαλικό</a:t>
            </a:r>
            <a:r>
              <a:rPr lang="el-GR" altLang="el-GR" dirty="0"/>
              <a:t> φραγμό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E68291F-F082-4A1D-36F4-EF19F091F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601" y="2711032"/>
            <a:ext cx="6485642" cy="4146968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9DC1E0-C0B4-4DDF-D9D1-4A63F434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Παιδικοί καρκίνοι σε θήλεα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D425298-F1DF-6CCB-D25E-877295752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οξεία ωοθηκική ανεπάρκεια παρουσιάζεται περίπου μόνο στο 6.3 % των επιβιωσάντων</a:t>
            </a:r>
          </a:p>
          <a:p>
            <a:r>
              <a:rPr lang="el-GR" dirty="0"/>
              <a:t>Η πρόωρη ωοθηκική ανεπάρκεια εμφανίζεται σε ποσοστό 8% έναντι 0.8 % που εμφανίζεται στην ομάδα </a:t>
            </a:r>
            <a:r>
              <a:rPr lang="en-US" dirty="0"/>
              <a:t>control. </a:t>
            </a:r>
            <a:endParaRPr lang="el-GR" dirty="0"/>
          </a:p>
          <a:p>
            <a:r>
              <a:rPr lang="en-US" dirty="0"/>
              <a:t>T</a:t>
            </a:r>
            <a:r>
              <a:rPr lang="el-GR" dirty="0"/>
              <a:t>α επίπεδα της </a:t>
            </a:r>
            <a:r>
              <a:rPr lang="en-US" dirty="0"/>
              <a:t>FSH </a:t>
            </a:r>
            <a:r>
              <a:rPr lang="el-GR" dirty="0"/>
              <a:t>κυμαίνονται σε </a:t>
            </a:r>
            <a:r>
              <a:rPr lang="el-GR" dirty="0" err="1"/>
              <a:t>μετα-εμηννοπαυσιακές</a:t>
            </a:r>
            <a:r>
              <a:rPr lang="el-GR" dirty="0"/>
              <a:t> τιμές και συνοδεύονται από ακανόνιστο κύκλο εμμηνορρυσίας.</a:t>
            </a:r>
          </a:p>
          <a:p>
            <a:pPr marL="0" indent="0">
              <a:buNone/>
            </a:pP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28263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1A6E4E-18F1-046C-7CE4-DE4A34D23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Παιδικοί καρκίνοι σε θήλεα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3A8447-4BFE-A00E-4760-F439E2F24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Κατηγοριοποίηση αντικαρκινικών φαρμάκων ανάλογα με την τοξικότητα στις </a:t>
            </a:r>
            <a:r>
              <a:rPr lang="el-GR" dirty="0" err="1"/>
              <a:t>γονάδες</a:t>
            </a:r>
            <a:r>
              <a:rPr lang="en-US" dirty="0"/>
              <a:t>:</a:t>
            </a:r>
          </a:p>
          <a:p>
            <a:r>
              <a:rPr lang="en-US" dirty="0"/>
              <a:t>Y</a:t>
            </a:r>
            <a:r>
              <a:rPr lang="el-GR" dirty="0"/>
              <a:t>ψηλού κινδύνου</a:t>
            </a:r>
            <a:r>
              <a:rPr lang="en-US" dirty="0"/>
              <a:t>: A</a:t>
            </a:r>
            <a:r>
              <a:rPr lang="el-GR" dirty="0" err="1"/>
              <a:t>λκυλιωτικά</a:t>
            </a:r>
            <a:r>
              <a:rPr lang="el-GR" dirty="0"/>
              <a:t> (</a:t>
            </a:r>
            <a:r>
              <a:rPr lang="el-GR" dirty="0" err="1"/>
              <a:t>κυκλοφωσφαμίδιο</a:t>
            </a:r>
            <a:r>
              <a:rPr lang="el-GR" dirty="0"/>
              <a:t> και παράγωγά του, </a:t>
            </a:r>
            <a:r>
              <a:rPr lang="en-US" dirty="0" err="1"/>
              <a:t>bisulfan</a:t>
            </a:r>
            <a:r>
              <a:rPr lang="en-US" dirty="0"/>
              <a:t>, </a:t>
            </a:r>
            <a:r>
              <a:rPr lang="el-GR" dirty="0" err="1"/>
              <a:t>χλωραμβουκίλη</a:t>
            </a:r>
            <a:r>
              <a:rPr lang="el-GR" dirty="0"/>
              <a:t>, </a:t>
            </a:r>
            <a:r>
              <a:rPr lang="el-GR" dirty="0" err="1"/>
              <a:t>προκαρβαζίνη</a:t>
            </a:r>
            <a:r>
              <a:rPr lang="el-GR" dirty="0"/>
              <a:t>, </a:t>
            </a:r>
            <a:r>
              <a:rPr lang="el-GR" dirty="0" err="1"/>
              <a:t>μελφαλάνη</a:t>
            </a:r>
            <a:r>
              <a:rPr lang="el-GR" dirty="0"/>
              <a:t> </a:t>
            </a:r>
            <a:r>
              <a:rPr lang="el-GR" dirty="0" err="1"/>
              <a:t>χλωρομεθαμίνη</a:t>
            </a:r>
            <a:r>
              <a:rPr lang="el-GR" dirty="0"/>
              <a:t>).</a:t>
            </a:r>
          </a:p>
          <a:p>
            <a:r>
              <a:rPr lang="el-GR" dirty="0"/>
              <a:t>Μεσαίου κινδύνου</a:t>
            </a:r>
            <a:r>
              <a:rPr lang="en-US" dirty="0"/>
              <a:t>: </a:t>
            </a:r>
            <a:r>
              <a:rPr lang="el-GR" dirty="0"/>
              <a:t>Παράγωγα πλατίνας, </a:t>
            </a:r>
            <a:r>
              <a:rPr lang="el-GR" dirty="0" err="1"/>
              <a:t>Ανθρακυκλίνες</a:t>
            </a:r>
            <a:r>
              <a:rPr lang="el-GR" dirty="0"/>
              <a:t> (παράγοντας </a:t>
            </a:r>
            <a:r>
              <a:rPr lang="el-GR" dirty="0" err="1"/>
              <a:t>ενδοπαρεμβολής</a:t>
            </a:r>
            <a:r>
              <a:rPr lang="el-GR" dirty="0"/>
              <a:t>), Παράγωγα </a:t>
            </a:r>
            <a:r>
              <a:rPr lang="el-GR" dirty="0" err="1"/>
              <a:t>ταξόλης</a:t>
            </a:r>
            <a:endParaRPr lang="el-GR" dirty="0"/>
          </a:p>
          <a:p>
            <a:r>
              <a:rPr lang="el-GR" dirty="0"/>
              <a:t>Χαμηλού κινδύνου</a:t>
            </a:r>
            <a:r>
              <a:rPr lang="en-US" dirty="0"/>
              <a:t>: A</a:t>
            </a:r>
            <a:r>
              <a:rPr lang="el-GR" dirty="0" err="1"/>
              <a:t>λκαλοειδή</a:t>
            </a:r>
            <a:r>
              <a:rPr lang="el-GR" dirty="0"/>
              <a:t> </a:t>
            </a:r>
            <a:r>
              <a:rPr lang="en-US" i="1" dirty="0"/>
              <a:t>Vinca</a:t>
            </a:r>
            <a:r>
              <a:rPr lang="el-GR" dirty="0"/>
              <a:t> (αναστολέας μίτωσης)</a:t>
            </a:r>
            <a:r>
              <a:rPr lang="en-US" dirty="0"/>
              <a:t>, </a:t>
            </a:r>
            <a:r>
              <a:rPr lang="el-GR" dirty="0" err="1"/>
              <a:t>μπλεομυκίνη</a:t>
            </a:r>
            <a:r>
              <a:rPr lang="el-GR" dirty="0"/>
              <a:t>, </a:t>
            </a:r>
            <a:r>
              <a:rPr lang="el-GR" dirty="0" err="1"/>
              <a:t>αντιμεταβολίτες</a:t>
            </a:r>
            <a:r>
              <a:rPr lang="el-GR" dirty="0"/>
              <a:t> </a:t>
            </a:r>
            <a:r>
              <a:rPr lang="en-US" dirty="0"/>
              <a:t>(</a:t>
            </a:r>
            <a:r>
              <a:rPr lang="el-GR" dirty="0" err="1"/>
              <a:t>μεθοτρεξάτη</a:t>
            </a:r>
            <a:r>
              <a:rPr lang="el-GR" dirty="0"/>
              <a:t>, 5 –</a:t>
            </a:r>
            <a:r>
              <a:rPr lang="el-GR" dirty="0" err="1"/>
              <a:t>φθοροουρακίλη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50865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590B62-69DF-530A-3391-70E6880C5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Κίνδυνοι </a:t>
            </a:r>
            <a:r>
              <a:rPr lang="el-GR" dirty="0" err="1"/>
              <a:t>υπογονιμότητας</a:t>
            </a:r>
            <a:r>
              <a:rPr lang="el-GR" dirty="0"/>
              <a:t> ανάλογα με τον τύπο της κακοήθειας</a:t>
            </a:r>
            <a:r>
              <a:rPr lang="en-US" dirty="0"/>
              <a:t> (</a:t>
            </a:r>
            <a:r>
              <a:rPr lang="el-GR" dirty="0"/>
              <a:t>παιδική ηλικία-θήλεα)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685764E-5CA5-10BE-08BB-12C802815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/>
              <a:t>Τα κριτήρια συσχετίζονται με την αντικαρκινική θεραπεία και τον πιθανό συνδυασμό με ακτινοθεραπεία</a:t>
            </a:r>
          </a:p>
          <a:p>
            <a:pPr algn="just"/>
            <a:r>
              <a:rPr lang="el-GR" dirty="0"/>
              <a:t>Χαμηλός κίνδυνος</a:t>
            </a:r>
            <a:r>
              <a:rPr lang="en-US" dirty="0"/>
              <a:t>: </a:t>
            </a:r>
            <a:r>
              <a:rPr lang="el-GR" dirty="0"/>
              <a:t>Οξεία </a:t>
            </a:r>
            <a:r>
              <a:rPr lang="el-GR" dirty="0" err="1"/>
              <a:t>λεμφοβλαστική</a:t>
            </a:r>
            <a:r>
              <a:rPr lang="el-GR" dirty="0"/>
              <a:t> αναιμία, σάρκωμα μαλακών </a:t>
            </a:r>
            <a:r>
              <a:rPr lang="el-GR" dirty="0" err="1"/>
              <a:t>μοριών</a:t>
            </a:r>
            <a:r>
              <a:rPr lang="el-GR" dirty="0"/>
              <a:t> Ι, </a:t>
            </a:r>
            <a:r>
              <a:rPr lang="el-GR" dirty="0" err="1"/>
              <a:t>ρετινοβλάστωμα</a:t>
            </a:r>
            <a:r>
              <a:rPr lang="el-GR" dirty="0"/>
              <a:t>, καρκίνος εγκεφάλου –μόνο χειρουργείο και ακτινοβόληση κρανίου &lt; 24 </a:t>
            </a:r>
            <a:r>
              <a:rPr lang="en-US" dirty="0" err="1"/>
              <a:t>Gy</a:t>
            </a:r>
            <a:endParaRPr lang="en-US" dirty="0"/>
          </a:p>
          <a:p>
            <a:pPr algn="just"/>
            <a:r>
              <a:rPr lang="el-GR" dirty="0"/>
              <a:t>Μεσαίος κίνδυνος</a:t>
            </a:r>
            <a:r>
              <a:rPr lang="en-US" dirty="0"/>
              <a:t>: O</a:t>
            </a:r>
            <a:r>
              <a:rPr lang="el-GR" dirty="0" err="1"/>
              <a:t>ξεία</a:t>
            </a:r>
            <a:r>
              <a:rPr lang="el-GR" dirty="0"/>
              <a:t> </a:t>
            </a:r>
            <a:r>
              <a:rPr lang="el-GR" dirty="0" err="1"/>
              <a:t>μυελοβλαστική</a:t>
            </a:r>
            <a:r>
              <a:rPr lang="el-GR" dirty="0"/>
              <a:t> λευχαιμία, </a:t>
            </a:r>
            <a:r>
              <a:rPr lang="el-GR" dirty="0" err="1"/>
              <a:t>ηπατοβλάστωμα</a:t>
            </a:r>
            <a:r>
              <a:rPr lang="el-GR" dirty="0"/>
              <a:t>, οστεοσάρκωμα, σάρκωμα μαλακών μορίων ΙΙ ή ΙΙΙ, </a:t>
            </a:r>
            <a:r>
              <a:rPr lang="el-GR" dirty="0" err="1"/>
              <a:t>νευροβλάστωμα</a:t>
            </a:r>
            <a:r>
              <a:rPr lang="el-GR" dirty="0"/>
              <a:t>, </a:t>
            </a:r>
            <a:r>
              <a:rPr lang="el-GR" dirty="0" err="1"/>
              <a:t>Νο</a:t>
            </a:r>
            <a:r>
              <a:rPr lang="en-US" dirty="0"/>
              <a:t>n-Hodgkin </a:t>
            </a:r>
            <a:r>
              <a:rPr lang="el-GR" dirty="0"/>
              <a:t>λέμφωμα, </a:t>
            </a:r>
            <a:r>
              <a:rPr lang="en-US" dirty="0"/>
              <a:t>Hodgkin </a:t>
            </a:r>
            <a:r>
              <a:rPr lang="el-GR" dirty="0"/>
              <a:t>λέμφωμα, καρκίνος εγκεφάλου και ακτινοθεραπεία &gt; 24 </a:t>
            </a:r>
            <a:r>
              <a:rPr lang="en-US" dirty="0" err="1"/>
              <a:t>Gy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172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203A92-700D-A5B2-2D06-1120E246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Κίνδυνοι </a:t>
            </a:r>
            <a:r>
              <a:rPr lang="el-GR" dirty="0" err="1"/>
              <a:t>υπογονιμότητας</a:t>
            </a:r>
            <a:r>
              <a:rPr lang="el-GR" dirty="0"/>
              <a:t> ανάλογα με τον τύπο της κακοήθειας</a:t>
            </a:r>
            <a:r>
              <a:rPr lang="en-US" dirty="0"/>
              <a:t> (</a:t>
            </a:r>
            <a:r>
              <a:rPr lang="el-GR" dirty="0"/>
              <a:t>παιδική ηλικία-θήλεα)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CC1400-F3F0-9D54-76E3-04D7DCC11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</a:t>
            </a:r>
            <a:r>
              <a:rPr lang="el-GR" dirty="0"/>
              <a:t>ψηλός κίνδυνος &gt; 80 %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Ακτινοθεραπεία ολόκληρου του σώματος,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Εντοπισμένη ακτινοθεραπεία πυέλου-λεκάνης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Χημειοθεραπεία που προηγείται της μεταμόσχευσης μυελού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Hodgkin –</a:t>
            </a:r>
            <a:r>
              <a:rPr lang="el-GR" dirty="0"/>
              <a:t>θεραπεία με </a:t>
            </a:r>
            <a:r>
              <a:rPr lang="el-GR" dirty="0" err="1"/>
              <a:t>αλκυλιωτικά</a:t>
            </a:r>
            <a:r>
              <a:rPr lang="el-GR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Σάρκωμα μαλακών μορίων Ι</a:t>
            </a:r>
            <a:r>
              <a:rPr lang="en-US" dirty="0"/>
              <a:t>V</a:t>
            </a:r>
            <a:r>
              <a:rPr lang="el-GR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Μεταστατικό </a:t>
            </a:r>
            <a:r>
              <a:rPr lang="en-US" dirty="0"/>
              <a:t>Ewing’s </a:t>
            </a:r>
            <a:r>
              <a:rPr lang="el-GR" dirty="0"/>
              <a:t>σάρκωμα</a:t>
            </a:r>
          </a:p>
        </p:txBody>
      </p:sp>
    </p:spTree>
    <p:extLst>
      <p:ext uri="{BB962C8B-B14F-4D97-AF65-F5344CB8AC3E}">
        <p14:creationId xmlns:p14="http://schemas.microsoft.com/office/powerpoint/2010/main" val="4004392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A9D3B5-14C1-D1AF-856B-B3C8F051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Παιδικός καρκίνος-Προεφηβική -Εφηβική ηλικία άρρενα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2E4869-9001-8F84-F8FD-0C778194E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Καθυστερημένη εφηβεία ή διακοπή-καθυστερημένη εξέλιξη της εφηβείας</a:t>
            </a:r>
          </a:p>
          <a:p>
            <a:r>
              <a:rPr lang="el-GR" dirty="0"/>
              <a:t>Αγόρια που έχουν λάβει </a:t>
            </a:r>
            <a:r>
              <a:rPr lang="el-GR" dirty="0" err="1"/>
              <a:t>γοναδοτοξική</a:t>
            </a:r>
            <a:r>
              <a:rPr lang="el-GR" dirty="0"/>
              <a:t> θεραπεία πριν την έναρξη της εφηβείας, συστήνεται να παρακολουθούνται για την αύξηση του μεγέθους των </a:t>
            </a:r>
            <a:r>
              <a:rPr lang="el-GR" dirty="0" err="1"/>
              <a:t>όρχεων</a:t>
            </a:r>
            <a:r>
              <a:rPr lang="el-GR" dirty="0"/>
              <a:t>. </a:t>
            </a:r>
          </a:p>
          <a:p>
            <a:r>
              <a:rPr lang="el-GR" dirty="0"/>
              <a:t>Δευτερογενή χαρακτηριστικά όπως η ανάπτυξη του τριχώματος στη γεννητική περιοχή μπορεί να γίνει και από τα ανδρογόνα που παράγονται από τα επινεφρίδια.</a:t>
            </a:r>
          </a:p>
        </p:txBody>
      </p:sp>
    </p:spTree>
    <p:extLst>
      <p:ext uri="{BB962C8B-B14F-4D97-AF65-F5344CB8AC3E}">
        <p14:creationId xmlns:p14="http://schemas.microsoft.com/office/powerpoint/2010/main" val="18297818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A9C679-6204-BDC9-7682-0AAD631D9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Καρκίνος παιδικής ηλικίας, εφηβικής ηλικίας, νεαρών ενηλίκων-Άρρενα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A62C3F7-CAD2-3E44-F825-314823052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 err="1"/>
              <a:t>Υποανδρογονισμός</a:t>
            </a:r>
            <a:r>
              <a:rPr lang="en-US" dirty="0"/>
              <a:t>: </a:t>
            </a:r>
            <a:r>
              <a:rPr lang="el-GR" dirty="0"/>
              <a:t> Σύμπτωμα</a:t>
            </a:r>
            <a:r>
              <a:rPr lang="en-US" dirty="0"/>
              <a:t>: </a:t>
            </a:r>
            <a:r>
              <a:rPr lang="el-GR" dirty="0"/>
              <a:t>Καθυστερημένη ή προβληματική εξέλιξη της εφηβείας</a:t>
            </a:r>
            <a:r>
              <a:rPr lang="en-US" dirty="0"/>
              <a:t>: A</a:t>
            </a:r>
            <a:r>
              <a:rPr lang="el-GR" dirty="0" err="1"/>
              <a:t>λκυλιωτικά</a:t>
            </a:r>
            <a:r>
              <a:rPr lang="el-GR" dirty="0"/>
              <a:t>, Ακτινοθεραπεία, Ορχεκτομή, Εγχείρηση που διαταράσσει τον υποθαλαμικό-υποφυσιακό-άξονα </a:t>
            </a:r>
          </a:p>
          <a:p>
            <a:pPr marL="0" indent="0">
              <a:buNone/>
            </a:pPr>
            <a:r>
              <a:rPr lang="el-GR" dirty="0"/>
              <a:t>Παράγοντες κινδύνου</a:t>
            </a:r>
            <a:r>
              <a:rPr lang="en-US" dirty="0"/>
              <a:t>: </a:t>
            </a:r>
            <a:r>
              <a:rPr lang="el-GR" dirty="0"/>
              <a:t>Υψηλή δόση/συνδυασμός </a:t>
            </a:r>
            <a:r>
              <a:rPr lang="el-GR" dirty="0" err="1"/>
              <a:t>αλκυλιωτικών</a:t>
            </a:r>
            <a:r>
              <a:rPr lang="el-GR" dirty="0"/>
              <a:t>, Χημειοθεραπεία σε συνδυασμό με ακτινοθεραπεία σε όργανα στόχους όπως </a:t>
            </a:r>
            <a:r>
              <a:rPr lang="el-GR" dirty="0" err="1"/>
              <a:t>όρχεις</a:t>
            </a:r>
            <a:r>
              <a:rPr lang="el-GR" dirty="0"/>
              <a:t>, λεκάνη και νεαρή ηλικία έναρξης της αντικαρκινικής θεραπείας</a:t>
            </a:r>
          </a:p>
          <a:p>
            <a:r>
              <a:rPr lang="el-GR" dirty="0"/>
              <a:t>Καρκίνος παιδικής ηλικίας</a:t>
            </a:r>
            <a:r>
              <a:rPr lang="en-US" dirty="0"/>
              <a:t>: 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Πρόωρη εφηβεία-Πρώιμη έναρξη της εφηβείας -</a:t>
            </a:r>
          </a:p>
          <a:p>
            <a:pPr marL="0" indent="0">
              <a:buNone/>
            </a:pPr>
            <a:r>
              <a:rPr lang="el-GR" dirty="0"/>
              <a:t>Παράγοντες κινδύνου</a:t>
            </a:r>
            <a:r>
              <a:rPr lang="en-US" dirty="0"/>
              <a:t>:</a:t>
            </a:r>
            <a:r>
              <a:rPr lang="el-GR" dirty="0"/>
              <a:t> Ακτινοθεραπεία</a:t>
            </a:r>
            <a:r>
              <a:rPr lang="en-US" dirty="0"/>
              <a:t> </a:t>
            </a:r>
            <a:r>
              <a:rPr lang="el-GR" dirty="0"/>
              <a:t>της περιοχής του υποθαλάμου, νεαρή ηλικία έναρξης της αντικαρκινικής θεραπείας</a:t>
            </a:r>
          </a:p>
          <a:p>
            <a:r>
              <a:rPr lang="en-US" dirty="0"/>
              <a:t>K</a:t>
            </a:r>
            <a:r>
              <a:rPr lang="el-GR" dirty="0" err="1"/>
              <a:t>αρκίνος</a:t>
            </a:r>
            <a:r>
              <a:rPr lang="el-GR" dirty="0"/>
              <a:t> παιδικής ηλικίας, εφηβικής ηλικίας, νεαρών ενηλίκων</a:t>
            </a:r>
            <a:r>
              <a:rPr lang="en-US" dirty="0"/>
              <a:t>: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Μειωμένη γονιμότητα</a:t>
            </a:r>
            <a:r>
              <a:rPr lang="en-US" dirty="0"/>
              <a:t>: O</a:t>
            </a:r>
            <a:r>
              <a:rPr lang="el-GR" dirty="0" err="1"/>
              <a:t>λιγοσπερμία</a:t>
            </a:r>
            <a:r>
              <a:rPr lang="el-GR" dirty="0"/>
              <a:t>, </a:t>
            </a:r>
            <a:r>
              <a:rPr lang="el-GR" dirty="0" err="1"/>
              <a:t>αζωσπερμία</a:t>
            </a:r>
            <a:r>
              <a:rPr lang="el-GR" dirty="0"/>
              <a:t>. Μπορεί να είναι αναστρέψιμη κάποια χρόνια μετά τη θεραπεία</a:t>
            </a:r>
          </a:p>
          <a:p>
            <a:pPr marL="0" indent="0">
              <a:buNone/>
            </a:pPr>
            <a:r>
              <a:rPr lang="el-GR" dirty="0"/>
              <a:t>Παράγοντες κινδύνου</a:t>
            </a:r>
            <a:r>
              <a:rPr lang="en-US" dirty="0"/>
              <a:t>: A</a:t>
            </a:r>
            <a:r>
              <a:rPr lang="el-GR" dirty="0" err="1"/>
              <a:t>λκυλιωτικά</a:t>
            </a:r>
            <a:r>
              <a:rPr lang="el-GR" dirty="0"/>
              <a:t>, Ακτινοβόληση, Ορχεκτομή, Εγχείρηση που διαταράσσει τον </a:t>
            </a:r>
            <a:r>
              <a:rPr lang="el-GR" dirty="0" err="1"/>
              <a:t>υποθαλαμο</a:t>
            </a:r>
            <a:r>
              <a:rPr lang="el-GR" dirty="0"/>
              <a:t>-υποφυσιακό</a:t>
            </a:r>
            <a:r>
              <a:rPr lang="en-US" dirty="0"/>
              <a:t> </a:t>
            </a:r>
            <a:r>
              <a:rPr lang="el-GR" dirty="0"/>
              <a:t>άξονα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45931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23FEC4-702B-B05A-BBFD-ECED90082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sz="3100" dirty="0"/>
              <a:t>Μειωμένη γονιμότητα</a:t>
            </a:r>
            <a:r>
              <a:rPr lang="en-US" sz="3100" dirty="0"/>
              <a:t>: O</a:t>
            </a:r>
            <a:r>
              <a:rPr lang="el-GR" sz="3100" dirty="0" err="1"/>
              <a:t>λιγοσπερμία</a:t>
            </a:r>
            <a:r>
              <a:rPr lang="el-GR" sz="3100" dirty="0"/>
              <a:t>, </a:t>
            </a:r>
            <a:r>
              <a:rPr lang="el-GR" sz="3100" dirty="0" err="1"/>
              <a:t>αζωσπερμία</a:t>
            </a:r>
            <a:r>
              <a:rPr lang="el-GR" sz="3100" dirty="0"/>
              <a:t>. Μπορεί να είναι αναστρέψιμη κάποια χρόνια μετά τη θεραπεία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AF159E-F38C-7748-FAAB-E984AB54F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dirty="0"/>
              <a:t>Η μειωμένη γονιμότητα μπορεί να οφείλεται σε ανεπαρκή σπερματογένεση λόγω της </a:t>
            </a:r>
            <a:r>
              <a:rPr lang="el-GR" dirty="0" err="1"/>
              <a:t>γοναδοτοξικής</a:t>
            </a:r>
            <a:r>
              <a:rPr lang="el-GR" dirty="0"/>
              <a:t> θεραπείας, διαταραχή των </a:t>
            </a:r>
            <a:r>
              <a:rPr lang="el-GR" dirty="0" err="1"/>
              <a:t>γονοδοτροπινών</a:t>
            </a:r>
            <a:r>
              <a:rPr lang="el-GR" dirty="0"/>
              <a:t> λόγω ΧΜΘ στο ΚΝΣ, ή δυσλειτουργία του ουροποιογεννητικού συστήματος, η οποία κυρίως σχετίζεται με εγχείρηση ή ακτινοθεραπεία στην περιοχή.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41683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837570-4919-D39F-700E-7832451AC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Μελέτες για την </a:t>
            </a:r>
            <a:r>
              <a:rPr lang="el-GR" dirty="0" err="1"/>
              <a:t>κυκλοφωσφαμίδη-αλκυλιωτικό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9C3219-90E1-1946-B0D2-0B2A7F538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/>
              <a:t>Η ΧΜΘ έγινε σε προεφηβική ηλικία-άρρενες. Οι επιδράσεις αναφέρονται σε αυτή την ηλικία</a:t>
            </a:r>
          </a:p>
          <a:p>
            <a:pPr marL="0" indent="0">
              <a:buNone/>
            </a:pPr>
            <a:r>
              <a:rPr lang="el-GR" dirty="0"/>
              <a:t>Μελετήθηκε το διάστημα πριν την έναρξη της θεραπείας, κατά τη θεραπεία και στο τέλος της θεραπείας ή και 1 χρόνο μετά.</a:t>
            </a:r>
          </a:p>
          <a:p>
            <a:pPr marL="0" indent="0">
              <a:buNone/>
            </a:pPr>
            <a:r>
              <a:rPr lang="el-GR" dirty="0"/>
              <a:t>Μείωση του μεγέθους των </a:t>
            </a:r>
            <a:r>
              <a:rPr lang="el-GR" dirty="0" err="1"/>
              <a:t>όρχεων</a:t>
            </a:r>
            <a:r>
              <a:rPr lang="el-GR" dirty="0"/>
              <a:t>, μείωση των γεννητικών κυττάρων (</a:t>
            </a:r>
            <a:r>
              <a:rPr lang="en-US" dirty="0"/>
              <a:t>germ cells), </a:t>
            </a:r>
            <a:r>
              <a:rPr lang="el-GR" dirty="0" err="1"/>
              <a:t>ίνωση</a:t>
            </a:r>
            <a:r>
              <a:rPr lang="el-GR" dirty="0"/>
              <a:t> του ιστού.</a:t>
            </a:r>
          </a:p>
          <a:p>
            <a:pPr marL="0" indent="0">
              <a:buNone/>
            </a:pPr>
            <a:r>
              <a:rPr lang="el-GR" dirty="0"/>
              <a:t>Οι επιδράσεις φαίνεται να είναι </a:t>
            </a:r>
            <a:r>
              <a:rPr lang="el-GR" dirty="0" err="1"/>
              <a:t>χρονο</a:t>
            </a:r>
            <a:r>
              <a:rPr lang="el-GR" dirty="0"/>
              <a:t>-και </a:t>
            </a:r>
            <a:r>
              <a:rPr lang="el-GR" dirty="0" err="1"/>
              <a:t>δοσοεξαρτώμενες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dirty="0"/>
              <a:t>Επειδή οι μελέτες είναι λίγες και επειδή ορισμένες φορές </a:t>
            </a:r>
            <a:r>
              <a:rPr lang="el-GR" dirty="0" err="1"/>
              <a:t>συνχορηγούνται</a:t>
            </a:r>
            <a:r>
              <a:rPr lang="el-GR" dirty="0"/>
              <a:t> και άλλα φάρμακα, είναι δύσκολο να ορισθεί η δόση, πάνω από την οποία παρατηρείται η </a:t>
            </a:r>
            <a:r>
              <a:rPr lang="el-GR" dirty="0" err="1"/>
              <a:t>γοναδοτοξικότητα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6453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E5204B-5775-3530-D03D-19DC1FF4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Μελέτες για την </a:t>
            </a:r>
            <a:r>
              <a:rPr lang="el-GR" dirty="0" err="1"/>
              <a:t>κυκλοφωσφαμίδη-αλκυλιωτικό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9C6E420-6152-510E-FF0F-295A75C70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Μόνο ένα μικρό ποσοστό των ασθενών παρουσίασε οξεία βλάβη στους </a:t>
            </a:r>
            <a:r>
              <a:rPr lang="el-GR" dirty="0" err="1"/>
              <a:t>όρχεις</a:t>
            </a:r>
            <a:r>
              <a:rPr lang="el-GR" dirty="0"/>
              <a:t> μετά τη χορήγηση </a:t>
            </a:r>
            <a:r>
              <a:rPr lang="el-GR" dirty="0" err="1"/>
              <a:t>κυκλοφωσφαμίδης</a:t>
            </a:r>
            <a:r>
              <a:rPr lang="el-GR" dirty="0"/>
              <a:t>. Ενδεχομένως η βαρύτητα της βλάβης να σχετίζεται με </a:t>
            </a:r>
            <a:r>
              <a:rPr lang="el-GR"/>
              <a:t>την ηλικία </a:t>
            </a:r>
            <a:r>
              <a:rPr lang="el-GR" dirty="0"/>
              <a:t>αλλά και </a:t>
            </a:r>
            <a:r>
              <a:rPr lang="el-GR" dirty="0" err="1"/>
              <a:t>προδιαθεσιακούς</a:t>
            </a:r>
            <a:r>
              <a:rPr lang="el-GR" dirty="0"/>
              <a:t> παράγοντες.</a:t>
            </a:r>
          </a:p>
          <a:p>
            <a:r>
              <a:rPr lang="el-GR" dirty="0"/>
              <a:t>Η ΧΜΘ έγινε σε προεφηβική ηλικία-άρρενες. Αναφέρονται οι επιδράσεις μετά τη ΧΜΘ</a:t>
            </a:r>
          </a:p>
          <a:p>
            <a:pPr marL="0" indent="0">
              <a:buNone/>
            </a:pPr>
            <a:r>
              <a:rPr lang="el-GR" dirty="0"/>
              <a:t>1-5 έτη και 6-10 έτη μετά φαίνεται να παρατηρούνται ακόμη παθολογικές επιδράσεις χρόνο- και </a:t>
            </a:r>
            <a:r>
              <a:rPr lang="el-GR" dirty="0" err="1"/>
              <a:t>δοσο</a:t>
            </a:r>
            <a:r>
              <a:rPr lang="el-GR" dirty="0"/>
              <a:t>-εξαρτώμενες.</a:t>
            </a:r>
          </a:p>
          <a:p>
            <a:pPr marL="0" indent="0">
              <a:buNone/>
            </a:pPr>
            <a:r>
              <a:rPr lang="el-GR" dirty="0"/>
              <a:t>9 χρόνια μετά φαίνεται σε κάποιες περιπτώσεις να υπάρχουν μόνο τα κύτταρα </a:t>
            </a:r>
            <a:r>
              <a:rPr lang="en-US" dirty="0" err="1"/>
              <a:t>Sertolli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04562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915CE0-0328-35BE-9C8A-DCA0823A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Μελέτες για την </a:t>
            </a:r>
            <a:r>
              <a:rPr lang="el-GR" dirty="0" err="1"/>
              <a:t>κυκλοφωσφαμίδη-αλκυλιωτικό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C50B59-B96A-8EFA-EE71-DCDBC8BEA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Σημαντικό ρόλο διαδραματίζουν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Y</a:t>
            </a:r>
            <a:r>
              <a:rPr lang="el-GR" dirty="0"/>
              <a:t>ψηλές σωρευτικές δόσεις, η ηλικία που έγινε η ΧΜΘ (μικρή προεφηβική ηλικία-μικρή ανάπτυξη </a:t>
            </a:r>
            <a:r>
              <a:rPr lang="en-US" dirty="0"/>
              <a:t>Sertoli</a:t>
            </a:r>
            <a:r>
              <a:rPr lang="el-GR" dirty="0"/>
              <a:t> και </a:t>
            </a:r>
            <a:r>
              <a:rPr lang="en-US" dirty="0"/>
              <a:t>Leydig) </a:t>
            </a:r>
            <a:r>
              <a:rPr lang="el-GR" dirty="0"/>
              <a:t>–χειρότερη επίδραση</a:t>
            </a:r>
            <a:endParaRPr lang="en-US" dirty="0"/>
          </a:p>
          <a:p>
            <a:r>
              <a:rPr lang="en-US" dirty="0"/>
              <a:t>M</a:t>
            </a:r>
            <a:r>
              <a:rPr lang="el-GR" dirty="0" err="1"/>
              <a:t>ελλοντικές</a:t>
            </a:r>
            <a:r>
              <a:rPr lang="el-GR" dirty="0"/>
              <a:t>-Πιθανές λύσεις για την προφύλαξη της γονιμότητας</a:t>
            </a:r>
          </a:p>
          <a:p>
            <a:pPr marL="0" indent="0">
              <a:buNone/>
            </a:pPr>
            <a:r>
              <a:rPr lang="el-GR" dirty="0"/>
              <a:t>Προ-κλινικές μελέτες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l-GR" dirty="0" err="1"/>
              <a:t>μιφοστίνη</a:t>
            </a:r>
            <a:r>
              <a:rPr lang="el-GR" dirty="0"/>
              <a:t>-</a:t>
            </a:r>
            <a:r>
              <a:rPr lang="el-GR" dirty="0" err="1"/>
              <a:t>Κυτταροπροστατευτικό</a:t>
            </a:r>
            <a:r>
              <a:rPr lang="el-GR" dirty="0"/>
              <a:t>-αντιοξειδωτικός </a:t>
            </a:r>
            <a:r>
              <a:rPr lang="el-GR" dirty="0" err="1"/>
              <a:t>μεταβολίτης</a:t>
            </a:r>
            <a:endParaRPr lang="el-GR" dirty="0"/>
          </a:p>
          <a:p>
            <a:pPr marL="0" indent="0">
              <a:buNone/>
            </a:pPr>
            <a:r>
              <a:rPr lang="el-GR" dirty="0" err="1"/>
              <a:t>Καρνιτίνη</a:t>
            </a:r>
            <a:r>
              <a:rPr lang="el-GR" dirty="0"/>
              <a:t>-Μεταφέρει τα λιπαρά οξέα στα μιτοχόνδρια, γεγονός που βοηθά στην ωρίμανση των γεννητικών κυττάρων , στην κινητικότητα και την πυκνότητα του σπέρματος-Αντιοξειδωτική δράση</a:t>
            </a:r>
          </a:p>
          <a:p>
            <a:pPr marL="0" indent="0">
              <a:buNone/>
            </a:pPr>
            <a:r>
              <a:rPr lang="el-GR" dirty="0" err="1"/>
              <a:t>Κουρκουμίνη</a:t>
            </a:r>
            <a:r>
              <a:rPr lang="el-GR" dirty="0"/>
              <a:t>, </a:t>
            </a:r>
            <a:r>
              <a:rPr lang="el-GR" dirty="0" err="1"/>
              <a:t>Ασκορβικό</a:t>
            </a:r>
            <a:r>
              <a:rPr lang="el-GR" dirty="0"/>
              <a:t> οξύ, </a:t>
            </a:r>
            <a:r>
              <a:rPr lang="el-GR" dirty="0" err="1"/>
              <a:t>Ρεσβερατρόλη</a:t>
            </a:r>
            <a:r>
              <a:rPr lang="el-GR" dirty="0"/>
              <a:t>, Ουσίες από το φυτό </a:t>
            </a:r>
            <a:r>
              <a:rPr lang="en-US" i="1" dirty="0"/>
              <a:t>Ginseng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272038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>
            <a:extLst>
              <a:ext uri="{FF2B5EF4-FFF2-40B4-BE49-F238E27FC236}">
                <a16:creationId xmlns:a16="http://schemas.microsoft.com/office/drawing/2014/main" id="{707E1510-922D-69D7-8209-EE3C1ACB7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800" y="1557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l-GR"/>
              <a:t>ΑΛΚΥΛΙΩΣΗ ΤΟΥ </a:t>
            </a:r>
            <a:r>
              <a:rPr lang="en-US" altLang="el-GR"/>
              <a:t>DNA </a:t>
            </a:r>
            <a:r>
              <a:rPr lang="el-GR" altLang="el-GR"/>
              <a:t>ΑΠΟ ΜΟΥΣΤΑΡΔΑ ΤΟΥ ΑΖΩΤΟΥ</a:t>
            </a:r>
          </a:p>
        </p:txBody>
      </p:sp>
      <p:pic>
        <p:nvPicPr>
          <p:cNvPr id="11267" name="Θέση περιεχομένου 5">
            <a:extLst>
              <a:ext uri="{FF2B5EF4-FFF2-40B4-BE49-F238E27FC236}">
                <a16:creationId xmlns:a16="http://schemas.microsoft.com/office/drawing/2014/main" id="{7D92A898-1793-0C84-AC52-39B7F11F0F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8075" y="3213100"/>
            <a:ext cx="6400898" cy="3309024"/>
          </a:xfrm>
          <a:noFill/>
        </p:spPr>
      </p:pic>
      <p:sp>
        <p:nvSpPr>
          <p:cNvPr id="11268" name="AutoShape 4" descr="Αποτέλεσμα εικόνας για ΝΙΤΡΟΖΟΥΡΙΕΣ ΔΟΜΕΣ">
            <a:extLst>
              <a:ext uri="{FF2B5EF4-FFF2-40B4-BE49-F238E27FC236}">
                <a16:creationId xmlns:a16="http://schemas.microsoft.com/office/drawing/2014/main" id="{BA318D52-A0B4-F75D-7BC1-22E206CD14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-731838"/>
            <a:ext cx="3000375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3C6A9-3B74-1BB2-797C-F17700D8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l-GR" dirty="0" err="1"/>
              <a:t>νήλικες</a:t>
            </a:r>
            <a:r>
              <a:rPr lang="el-GR" dirty="0"/>
              <a:t> άνδρες –κλασσική ΧΜΘ και γονιμότητα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18CB2ED-1C52-B0A7-B6D6-96984780B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</a:t>
            </a:r>
            <a:r>
              <a:rPr lang="el-GR" dirty="0" err="1"/>
              <a:t>αλκυλιωτικά</a:t>
            </a:r>
            <a:r>
              <a:rPr lang="el-GR" dirty="0"/>
              <a:t> (κυρίως) βλάπτουν το σπέρμα</a:t>
            </a:r>
          </a:p>
          <a:p>
            <a:r>
              <a:rPr lang="el-GR" dirty="0"/>
              <a:t>15-30 % παρουσιάζουν απώλεια γονιμότητας</a:t>
            </a:r>
          </a:p>
          <a:p>
            <a:r>
              <a:rPr lang="el-GR" dirty="0"/>
              <a:t>Η πυκνότητα του σπέρματος δεν επηρεάζεται συνήθως στην  αρχή της θεραπείας, αλλά 1-2 μήνες μετά.</a:t>
            </a:r>
          </a:p>
          <a:p>
            <a:r>
              <a:rPr lang="el-GR" dirty="0"/>
              <a:t>Αν η ΧΜΘ έχει χαμηλή </a:t>
            </a:r>
            <a:r>
              <a:rPr lang="el-GR" dirty="0" err="1"/>
              <a:t>κυτταροτοξικότητα</a:t>
            </a:r>
            <a:r>
              <a:rPr lang="el-GR" dirty="0"/>
              <a:t>, η πυκνότητα </a:t>
            </a:r>
            <a:r>
              <a:rPr lang="el-GR" dirty="0" err="1"/>
              <a:t>αποκαθίσται</a:t>
            </a:r>
            <a:r>
              <a:rPr lang="el-GR" dirty="0"/>
              <a:t> 3 μήνες μετά τη λήξη της ΧΜΘ-ο χρόνος αποκατάστασης εξαρτάται από το συνδυασμό και τη διάρκεια της ΧΜΘ</a:t>
            </a:r>
          </a:p>
          <a:p>
            <a:r>
              <a:rPr lang="el-GR" dirty="0"/>
              <a:t>Διαδραματίζει ρόλο και το επίπεδο γονιμότητας πριν τη νόσο και τη ΧΜΘ</a:t>
            </a:r>
          </a:p>
        </p:txBody>
      </p:sp>
    </p:spTree>
    <p:extLst>
      <p:ext uri="{BB962C8B-B14F-4D97-AF65-F5344CB8AC3E}">
        <p14:creationId xmlns:p14="http://schemas.microsoft.com/office/powerpoint/2010/main" val="6712608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A7DD41-BE91-4ADA-D9FA-8BB96FE49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Ενήλικες γυναίκες –κλασσική ΧΜΘ και γονιμότητα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8E45A7-D391-EF86-E84A-C3817A07C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Οι θεραπείες μπορεί να επηρεάσουν τον </a:t>
            </a:r>
            <a:r>
              <a:rPr lang="el-GR" sz="2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νευροενδοκρινή</a:t>
            </a:r>
            <a:r>
              <a:rPr lang="el-GR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άξονα, τα ανώριμα και τα αναπτυσσόμενα ωοθυλάκια μέσα στις ωοθήκες.</a:t>
            </a:r>
          </a:p>
          <a:p>
            <a:r>
              <a:rPr lang="en-U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l-GR" sz="2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πορεί</a:t>
            </a:r>
            <a:r>
              <a:rPr lang="el-GR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να </a:t>
            </a:r>
            <a:r>
              <a:rPr lang="el-GR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επηρεαστεί η </a:t>
            </a:r>
            <a:r>
              <a:rPr lang="el-GR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ωοθηκική εφεδρεία (αριθμός ωοθυλακίων) της γυναίκας και να προκληθεί βλάβη στο σύστημα αναπαραγωγής, με συνέπεια παρεμπόδιση της εμφύτευσης του γονιμοποιημένου ωαρίου, της ανάπτυξης του εμβρύου ή/και της ολοκλήρωσης της εγκυμοσύνης.</a:t>
            </a:r>
          </a:p>
        </p:txBody>
      </p:sp>
    </p:spTree>
    <p:extLst>
      <p:ext uri="{BB962C8B-B14F-4D97-AF65-F5344CB8AC3E}">
        <p14:creationId xmlns:p14="http://schemas.microsoft.com/office/powerpoint/2010/main" val="34236864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CC0446-1F8E-227E-5B82-D0271D77A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Ενήλικες γυναίκες –κλασσική ΧΜΘ και γονιμότητα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BE8F20-F057-91F0-8B20-851F19481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Σημαντικό ρόλο στην επίδραση της γονιμότητας διαδραματίζουν ο τύπος και το στάδιο της νόσου, το θεραπευτικό σχήμα, η ηλικία  και η γονιμότητα που είχε πριν αρχίσει τη θεραπεία.</a:t>
            </a:r>
          </a:p>
          <a:p>
            <a:r>
              <a:rPr lang="el-G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νεαρές γυναίκες που έχουν νοσήσει και λάβει θεραπεία για το μελάνωμα ή τον καρκίνο του θυρεοειδούς έχουν παραπλήσια ποσοστά εγκυμοσύνης με τον γενικό πληθυσμό. Αντιθέτως, όσες έχουν νοσήσει από καρκίνο του μαστού, φαίνεται να έχουν υψηλότερα ποσοστά </a:t>
            </a:r>
            <a:r>
              <a:rPr lang="el-GR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υπογονιμότητας</a:t>
            </a:r>
            <a:endParaRPr lang="el-GR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Υπάρχουν μελέτες που συστήνουν την καταστολή της ωοθηκικής λειτουργίας, με στόχο τη διατήρηση της ωοθηκικής εφεδρείας, με χορήγηση φαρμάκων (ανάλογα της GNRH) 1-2 εβδομάδες πριν από την έναρξη της θεραπείας.</a:t>
            </a:r>
            <a:endParaRPr lang="el-GR" sz="2800" dirty="0"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58784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C59D24-3C62-5C1C-0301-56472BA5B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Στοχευμένη</a:t>
            </a:r>
            <a:r>
              <a:rPr lang="el-GR" dirty="0"/>
              <a:t> θεραπεία-Επίδραση στη γονιμότητα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AA32DB-F585-6B3E-2889-3BAD045A8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Καρκίνος του μαστού και καρκίνος του τραχήλου της μήτρας είναι οι καρκίνοι που διαγιγνώσκονται πιο συχνά στη διάρκεια της εγκυμοσύνης.</a:t>
            </a:r>
          </a:p>
          <a:p>
            <a:r>
              <a:rPr lang="el-GR" dirty="0"/>
              <a:t>Ακολουθούν το μελάνωμα, λέμφωμα και λευχαιμία.</a:t>
            </a:r>
          </a:p>
        </p:txBody>
      </p:sp>
    </p:spTree>
    <p:extLst>
      <p:ext uri="{BB962C8B-B14F-4D97-AF65-F5344CB8AC3E}">
        <p14:creationId xmlns:p14="http://schemas.microsoft.com/office/powerpoint/2010/main" val="4842118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BC26B4-D6B8-A8A1-4875-D4D8734E8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50553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Στοχευμένη</a:t>
            </a:r>
            <a:r>
              <a:rPr lang="el-GR" dirty="0"/>
              <a:t> θεραπεία-Διαδικασίες στις οποίες λαμβάνουν μέρος οι μοριακοί στόχοι των φαρμάκων της στοχευμένης θεραπείας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F223FE-3D5B-AFE1-4FFA-CE5FB0F11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PDGF</a:t>
            </a:r>
            <a:r>
              <a:rPr lang="el-GR" dirty="0">
                <a:solidFill>
                  <a:srgbClr val="FF0000"/>
                </a:solidFill>
              </a:rPr>
              <a:t> *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dirty="0"/>
              <a:t>Μετατροπή των αρχέγονων (</a:t>
            </a:r>
            <a:r>
              <a:rPr lang="en-US" dirty="0"/>
              <a:t>primordial)</a:t>
            </a:r>
            <a:r>
              <a:rPr lang="el-GR" dirty="0"/>
              <a:t> θυλακίων σε κύρια</a:t>
            </a:r>
            <a:r>
              <a:rPr lang="en-US" dirty="0"/>
              <a:t> (primary) 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Κύτταρα </a:t>
            </a:r>
            <a:r>
              <a:rPr lang="en-US" dirty="0"/>
              <a:t>Leydig</a:t>
            </a:r>
          </a:p>
          <a:p>
            <a:r>
              <a:rPr lang="en-US" dirty="0">
                <a:solidFill>
                  <a:srgbClr val="FF0000"/>
                </a:solidFill>
              </a:rPr>
              <a:t>EGF </a:t>
            </a:r>
            <a:r>
              <a:rPr lang="el-GR" dirty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A</a:t>
            </a:r>
            <a:r>
              <a:rPr lang="el-GR" dirty="0" err="1"/>
              <a:t>νάπτυξη</a:t>
            </a:r>
            <a:r>
              <a:rPr lang="el-GR" dirty="0"/>
              <a:t> και διαφοροποίηση των </a:t>
            </a:r>
            <a:r>
              <a:rPr lang="en-US" dirty="0"/>
              <a:t> </a:t>
            </a:r>
            <a:r>
              <a:rPr lang="el-GR" dirty="0"/>
              <a:t>ωοθυλακίων</a:t>
            </a:r>
          </a:p>
          <a:p>
            <a:pPr marL="0" indent="0">
              <a:buNone/>
            </a:pPr>
            <a:r>
              <a:rPr lang="el-GR" dirty="0"/>
              <a:t>Ανάπτυξη των </a:t>
            </a:r>
            <a:r>
              <a:rPr lang="el-GR" dirty="0" err="1"/>
              <a:t>όρχεων</a:t>
            </a:r>
            <a:r>
              <a:rPr lang="el-GR" dirty="0"/>
              <a:t> και σπερματογένεση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VEGF</a:t>
            </a:r>
            <a:r>
              <a:rPr lang="el-GR" dirty="0">
                <a:solidFill>
                  <a:srgbClr val="FF0000"/>
                </a:solidFill>
              </a:rPr>
              <a:t> *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M</a:t>
            </a:r>
            <a:r>
              <a:rPr lang="el-GR" dirty="0" err="1"/>
              <a:t>ετακίνηση</a:t>
            </a:r>
            <a:r>
              <a:rPr lang="el-GR" dirty="0"/>
              <a:t> των ωοκυττάρων</a:t>
            </a:r>
          </a:p>
          <a:p>
            <a:pPr marL="0" indent="0">
              <a:buNone/>
            </a:pPr>
            <a:r>
              <a:rPr lang="el-GR" dirty="0"/>
              <a:t>Ομοιόσταση των </a:t>
            </a:r>
            <a:r>
              <a:rPr lang="el-GR" dirty="0" err="1"/>
              <a:t>σπερματογονικών</a:t>
            </a:r>
            <a:r>
              <a:rPr lang="el-GR" dirty="0"/>
              <a:t> </a:t>
            </a:r>
            <a:r>
              <a:rPr lang="el-GR" dirty="0" err="1"/>
              <a:t>βλαστοκυττάρων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* Μοριακοί στόχοι στοχευμένης θεραπείας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34003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E9A73B-558D-5A99-AC57-38D37ED9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err="1"/>
              <a:t>Στοχευμένη</a:t>
            </a:r>
            <a:r>
              <a:rPr lang="el-GR" dirty="0"/>
              <a:t> θεραπεία</a:t>
            </a:r>
            <a:r>
              <a:rPr lang="en-US" dirty="0"/>
              <a:t>-</a:t>
            </a:r>
            <a:r>
              <a:rPr lang="el-GR" dirty="0"/>
              <a:t>Θεωρητικοί μηχανισμοί </a:t>
            </a:r>
            <a:r>
              <a:rPr lang="el-GR" dirty="0" err="1"/>
              <a:t>υπογονιμότητας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7EC5921-799E-A941-E584-AC12DD19B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066" y="1825625"/>
            <a:ext cx="8365867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B8C58B-EC68-9AEA-6E32-D88E554DB4C4}"/>
              </a:ext>
            </a:extLst>
          </p:cNvPr>
          <p:cNvSpPr txBox="1"/>
          <p:nvPr/>
        </p:nvSpPr>
        <p:spPr>
          <a:xfrm>
            <a:off x="433632" y="2143174"/>
            <a:ext cx="34384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0" i="1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Reproduction and Fertility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(2022) 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3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R147–R162</a:t>
            </a:r>
            <a:r>
              <a:rPr lang="el-GR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endParaRPr lang="en-US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r"/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</a:rPr>
              <a:t>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osario R. et al</a:t>
            </a:r>
            <a:endParaRPr lang="el-GR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12190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85BC78-002E-9055-1F2E-A565744A3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1. </a:t>
            </a:r>
            <a:r>
              <a:rPr lang="en-US" dirty="0"/>
              <a:t>A</a:t>
            </a:r>
            <a:r>
              <a:rPr lang="el-GR" dirty="0"/>
              <a:t>ντι-</a:t>
            </a:r>
            <a:r>
              <a:rPr lang="el-GR" dirty="0" err="1"/>
              <a:t>αγγειογενητικοί</a:t>
            </a:r>
            <a:r>
              <a:rPr lang="el-GR" dirty="0"/>
              <a:t> παράγοντες (</a:t>
            </a:r>
            <a:r>
              <a:rPr lang="en-US" dirty="0"/>
              <a:t>VEGF)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A32E19-4ED9-0683-51BA-8872E02ED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Sunitinib </a:t>
            </a:r>
            <a:r>
              <a:rPr lang="el-GR" dirty="0"/>
              <a:t>(</a:t>
            </a:r>
            <a:r>
              <a:rPr lang="el-GR" dirty="0" err="1"/>
              <a:t>αντι-αγγειογενητική</a:t>
            </a:r>
            <a:r>
              <a:rPr lang="el-GR" dirty="0"/>
              <a:t> </a:t>
            </a:r>
            <a:r>
              <a:rPr lang="el-GR" dirty="0" err="1"/>
              <a:t>στοχ</a:t>
            </a:r>
            <a:r>
              <a:rPr lang="el-GR" dirty="0"/>
              <a:t>. Θεραπεία)</a:t>
            </a:r>
          </a:p>
          <a:p>
            <a:pPr marL="0" indent="0">
              <a:buNone/>
            </a:pPr>
            <a:r>
              <a:rPr lang="el-GR" dirty="0"/>
              <a:t>Οι προ-κλινικές δοκιμές δείχνουν μικρή επίδραση στη γονιμότητα και στα δυο φύλα.</a:t>
            </a:r>
          </a:p>
          <a:p>
            <a:pPr marL="0" indent="0">
              <a:buNone/>
            </a:pPr>
            <a:r>
              <a:rPr lang="el-GR" dirty="0"/>
              <a:t>Όμως οι αναστολείς </a:t>
            </a:r>
            <a:r>
              <a:rPr lang="el-GR" dirty="0" err="1"/>
              <a:t>τυροσινικών</a:t>
            </a:r>
            <a:r>
              <a:rPr lang="el-GR" dirty="0"/>
              <a:t> </a:t>
            </a:r>
            <a:r>
              <a:rPr lang="el-GR" dirty="0" err="1"/>
              <a:t>κινασών</a:t>
            </a:r>
            <a:r>
              <a:rPr lang="el-GR" dirty="0"/>
              <a:t> (ΤΚΙ</a:t>
            </a:r>
            <a:r>
              <a:rPr lang="en-US" dirty="0"/>
              <a:t>s) </a:t>
            </a:r>
            <a:r>
              <a:rPr lang="el-GR" dirty="0"/>
              <a:t>όπως είναι οι </a:t>
            </a:r>
            <a:r>
              <a:rPr lang="el-GR" dirty="0" err="1"/>
              <a:t>αντι-αγγειογεννητικοί</a:t>
            </a:r>
            <a:r>
              <a:rPr lang="el-GR" dirty="0"/>
              <a:t> παράγοντες έχουν εμβρυϊκή τοξικότητα σε προ-κλινικά πειράματα</a:t>
            </a:r>
          </a:p>
          <a:p>
            <a:pPr marL="0" indent="0">
              <a:buNone/>
            </a:pPr>
            <a:r>
              <a:rPr lang="el-GR" dirty="0"/>
              <a:t>Υπάρχει κίνδυνος </a:t>
            </a:r>
            <a:r>
              <a:rPr lang="el-GR" dirty="0" err="1"/>
              <a:t>τερατογένεσης</a:t>
            </a:r>
            <a:r>
              <a:rPr lang="el-GR" dirty="0"/>
              <a:t> αν λαμβάνεται κατά την εγκυμοσύνη</a:t>
            </a:r>
          </a:p>
          <a:p>
            <a:r>
              <a:rPr lang="el-GR" dirty="0"/>
              <a:t>Το ίδιο ισχύει για </a:t>
            </a:r>
            <a:r>
              <a:rPr lang="el-GR" dirty="0" err="1"/>
              <a:t>σοραφενίμπη</a:t>
            </a:r>
            <a:r>
              <a:rPr lang="el-GR" dirty="0"/>
              <a:t>, </a:t>
            </a:r>
            <a:r>
              <a:rPr lang="el-GR" dirty="0" err="1"/>
              <a:t>παζοπανίμπη</a:t>
            </a:r>
            <a:endParaRPr lang="el-GR" dirty="0"/>
          </a:p>
          <a:p>
            <a:r>
              <a:rPr lang="el-GR" dirty="0"/>
              <a:t>Σχετικά με το </a:t>
            </a:r>
            <a:r>
              <a:rPr lang="el-GR" dirty="0" err="1"/>
              <a:t>μονοκλωνικό</a:t>
            </a:r>
            <a:r>
              <a:rPr lang="el-GR" dirty="0"/>
              <a:t> αντίσωμα </a:t>
            </a:r>
            <a:r>
              <a:rPr lang="el-GR" dirty="0" err="1"/>
              <a:t>μπεβασιζουμάμπη</a:t>
            </a:r>
            <a:r>
              <a:rPr lang="en-US" dirty="0"/>
              <a:t>: </a:t>
            </a:r>
            <a:r>
              <a:rPr lang="el-GR" dirty="0"/>
              <a:t>προ-κλινικές μελέτες δείχνουν αναστολή της ωρίμανσης των ωοθυλακίων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 Επίσης έχει αποδειχθεί ότι προκαλεί </a:t>
            </a:r>
            <a:r>
              <a:rPr lang="el-GR" dirty="0" err="1"/>
              <a:t>πρωτεϊνουρία</a:t>
            </a:r>
            <a:r>
              <a:rPr lang="el-GR" dirty="0"/>
              <a:t> και υπέρταση, άρα μπορεί να συσχετισθεί με </a:t>
            </a:r>
            <a:r>
              <a:rPr lang="el-GR" dirty="0" err="1"/>
              <a:t>προεκλαμψία</a:t>
            </a:r>
            <a:r>
              <a:rPr lang="el-GR" dirty="0"/>
              <a:t>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53578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B058A4-4F87-56FC-03CD-82A7B6D1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Μπεβασιζουμάμπη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2D9B74-2E1F-ED33-FFA2-8C6310404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επιδράσεις της εξαρτώνται αν χορηγείται </a:t>
            </a:r>
            <a:r>
              <a:rPr lang="en-US" dirty="0"/>
              <a:t>bolus</a:t>
            </a:r>
            <a:r>
              <a:rPr lang="el-GR" dirty="0"/>
              <a:t> ή με ενδοφλέβια έγχυση 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* Χορηγείται </a:t>
            </a:r>
            <a:r>
              <a:rPr lang="en-US" dirty="0"/>
              <a:t>off label </a:t>
            </a:r>
            <a:r>
              <a:rPr lang="el-GR" dirty="0"/>
              <a:t>για την παθολογική ανάπτυξη των αιμοφόρων αγγείων κάτω από την ωχρά κηλίδα</a:t>
            </a:r>
            <a:r>
              <a:rPr lang="en-US" dirty="0"/>
              <a:t>-</a:t>
            </a:r>
            <a:r>
              <a:rPr lang="el-GR" dirty="0"/>
              <a:t>Οφθαλμολογική καλοήθης πάθηση</a:t>
            </a:r>
          </a:p>
        </p:txBody>
      </p:sp>
    </p:spTree>
    <p:extLst>
      <p:ext uri="{BB962C8B-B14F-4D97-AF65-F5344CB8AC3E}">
        <p14:creationId xmlns:p14="http://schemas.microsoft.com/office/powerpoint/2010/main" val="321640871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34C4F9-225E-2FAD-8F9D-FA30B6D1F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793"/>
            <a:ext cx="10515600" cy="1657808"/>
          </a:xfrm>
        </p:spPr>
        <p:txBody>
          <a:bodyPr>
            <a:normAutofit fontScale="90000"/>
          </a:bodyPr>
          <a:lstStyle/>
          <a:p>
            <a:r>
              <a:rPr lang="el-GR" dirty="0"/>
              <a:t>2. </a:t>
            </a:r>
            <a:r>
              <a:rPr lang="el-GR" dirty="0" err="1"/>
              <a:t>Αντι</a:t>
            </a:r>
            <a:r>
              <a:rPr lang="el-GR" dirty="0"/>
              <a:t>-Ε</a:t>
            </a:r>
            <a:r>
              <a:rPr lang="en-US" dirty="0"/>
              <a:t>GF</a:t>
            </a:r>
            <a:br>
              <a:rPr lang="en-US" dirty="0"/>
            </a:br>
            <a:r>
              <a:rPr lang="en-US" dirty="0"/>
              <a:t>A</a:t>
            </a:r>
            <a:r>
              <a:rPr lang="el-GR" dirty="0" err="1"/>
              <a:t>ναστολείς</a:t>
            </a:r>
            <a:r>
              <a:rPr lang="el-GR" dirty="0"/>
              <a:t> του </a:t>
            </a:r>
            <a:r>
              <a:rPr lang="el-GR" dirty="0" err="1"/>
              <a:t>επιδερμοειδούς</a:t>
            </a:r>
            <a:r>
              <a:rPr lang="el-GR" dirty="0"/>
              <a:t> αυξητικού παράγοντα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701D07-3A4F-C2B6-0A48-98DD35446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457"/>
            <a:ext cx="10515600" cy="4046505"/>
          </a:xfrm>
        </p:spPr>
        <p:txBody>
          <a:bodyPr/>
          <a:lstStyle/>
          <a:p>
            <a:r>
              <a:rPr lang="el-GR" dirty="0" err="1"/>
              <a:t>Τραστουζουμάμπη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Κατά τη διάρκεια της εγκυμοσύνης οδήγησε σε περιπτώσεις </a:t>
            </a:r>
            <a:r>
              <a:rPr lang="el-GR" dirty="0" err="1"/>
              <a:t>ολιγοϋδραμνίου</a:t>
            </a:r>
            <a:r>
              <a:rPr lang="el-GR" dirty="0"/>
              <a:t> που εκδηλώθηκαν ως θανατηφόρα πνευμονική υποπλασία, σκελετικές ανωμαλίες και νεογνικός θάνατος.</a:t>
            </a:r>
          </a:p>
          <a:p>
            <a:pPr marL="0" indent="0">
              <a:buNone/>
            </a:pPr>
            <a:r>
              <a:rPr lang="el-GR" dirty="0"/>
              <a:t>Γενικά κατά τη διάρκεια της θεραπείας με </a:t>
            </a:r>
            <a:r>
              <a:rPr lang="el-GR" dirty="0" err="1"/>
              <a:t>τραστουζουμάμπη</a:t>
            </a:r>
            <a:r>
              <a:rPr lang="el-GR" dirty="0"/>
              <a:t> δεν πρέπει να προκύψει εγκυμοσύνη (Επικίνδυνη ιδιαίτερα κατά το  δεύτερο και τρίτο τρίμηνο)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290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5AE943-27A6-132B-060E-2270EF6F8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ΧΜΘ-Κατά τη διάρκεια της εγκυμοσύνης</a:t>
            </a:r>
            <a:r>
              <a:rPr lang="en-US" dirty="0"/>
              <a:t>: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7EDB60-58B5-DD8A-83A7-3DED9ABF2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620"/>
            <a:ext cx="10515600" cy="5429838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el-GR" sz="3500" b="1" i="0" u="sng" dirty="0" err="1">
                <a:solidFill>
                  <a:srgbClr val="252525"/>
                </a:solidFill>
                <a:effectLst/>
                <a:latin typeface="system-ui"/>
              </a:rPr>
              <a:t>Αντιμεταβολίτες</a:t>
            </a:r>
            <a:endParaRPr lang="el-GR" sz="3500" b="0" i="0" dirty="0">
              <a:solidFill>
                <a:srgbClr val="252525"/>
              </a:solidFill>
              <a:effectLst/>
              <a:latin typeface="system-ui"/>
            </a:endParaRPr>
          </a:p>
          <a:p>
            <a:pPr algn="just"/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Οι </a:t>
            </a:r>
            <a:r>
              <a:rPr lang="el-GR" sz="3500" b="0" i="0" dirty="0" err="1">
                <a:solidFill>
                  <a:srgbClr val="252525"/>
                </a:solidFill>
                <a:effectLst/>
                <a:latin typeface="system-ui"/>
              </a:rPr>
              <a:t>αντιμεταβολίτες</a:t>
            </a:r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, ιδιαίτερα η </a:t>
            </a:r>
            <a:r>
              <a:rPr lang="el-GR" sz="3500" b="0" i="0" dirty="0" err="1">
                <a:solidFill>
                  <a:srgbClr val="252525"/>
                </a:solidFill>
                <a:effectLst/>
                <a:latin typeface="system-ui"/>
              </a:rPr>
              <a:t>μεθοτρεξάτη</a:t>
            </a:r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, έχουν το υψηλότερο τερατογόνο δυναμικό, ενώ διατίθενται αντικρουόμενες αναφορές σχετικά με τις επιδράσεις </a:t>
            </a:r>
            <a:r>
              <a:rPr lang="el-GR" sz="3500" dirty="0">
                <a:solidFill>
                  <a:srgbClr val="252525"/>
                </a:solidFill>
                <a:latin typeface="system-ui"/>
              </a:rPr>
              <a:t>του </a:t>
            </a:r>
            <a:r>
              <a:rPr lang="el-GR" sz="3500" dirty="0" err="1">
                <a:solidFill>
                  <a:srgbClr val="252525"/>
                </a:solidFill>
                <a:latin typeface="system-ui"/>
              </a:rPr>
              <a:t>αραβινοσίδη</a:t>
            </a:r>
            <a:r>
              <a:rPr lang="el-GR" sz="3500" dirty="0">
                <a:solidFill>
                  <a:srgbClr val="252525"/>
                </a:solidFill>
                <a:latin typeface="system-ui"/>
              </a:rPr>
              <a:t> της </a:t>
            </a:r>
            <a:r>
              <a:rPr lang="el-GR" sz="3500" dirty="0" err="1">
                <a:solidFill>
                  <a:srgbClr val="252525"/>
                </a:solidFill>
                <a:latin typeface="system-ui"/>
              </a:rPr>
              <a:t>κυτοσίνης</a:t>
            </a:r>
            <a:r>
              <a:rPr lang="el-GR" sz="3500" dirty="0">
                <a:solidFill>
                  <a:srgbClr val="252525"/>
                </a:solidFill>
                <a:latin typeface="system-ui"/>
              </a:rPr>
              <a:t> </a:t>
            </a:r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στην εμβρυϊκή ζωή.</a:t>
            </a:r>
            <a:endParaRPr lang="en-US" sz="3500" b="0" i="0" dirty="0">
              <a:solidFill>
                <a:srgbClr val="252525"/>
              </a:solidFill>
              <a:effectLst/>
              <a:latin typeface="system-ui"/>
            </a:endParaRPr>
          </a:p>
          <a:p>
            <a:pPr marL="0" indent="0" algn="just">
              <a:buNone/>
            </a:pPr>
            <a:r>
              <a:rPr lang="el-GR" sz="3500" b="1" i="0" dirty="0">
                <a:solidFill>
                  <a:srgbClr val="252525"/>
                </a:solidFill>
                <a:effectLst/>
                <a:latin typeface="system-ui"/>
              </a:rPr>
              <a:t> </a:t>
            </a:r>
            <a:r>
              <a:rPr lang="el-GR" sz="3500" b="1" i="0" u="sng" dirty="0" err="1">
                <a:solidFill>
                  <a:srgbClr val="252525"/>
                </a:solidFill>
                <a:effectLst/>
                <a:latin typeface="system-ui"/>
              </a:rPr>
              <a:t>Αλκυλιωτικοί</a:t>
            </a:r>
            <a:r>
              <a:rPr lang="el-GR" sz="3500" b="1" i="0" u="sng" dirty="0">
                <a:solidFill>
                  <a:srgbClr val="252525"/>
                </a:solidFill>
                <a:effectLst/>
                <a:latin typeface="system-ui"/>
              </a:rPr>
              <a:t> παράγοντες</a:t>
            </a:r>
            <a:endParaRPr lang="el-GR" sz="3500" b="0" i="0" dirty="0">
              <a:solidFill>
                <a:srgbClr val="252525"/>
              </a:solidFill>
              <a:effectLst/>
              <a:latin typeface="system-ui"/>
            </a:endParaRPr>
          </a:p>
          <a:p>
            <a:pPr algn="just"/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Μεταξύ των </a:t>
            </a:r>
            <a:r>
              <a:rPr lang="el-GR" sz="3500" b="0" i="0" dirty="0" err="1">
                <a:solidFill>
                  <a:srgbClr val="252525"/>
                </a:solidFill>
                <a:effectLst/>
                <a:latin typeface="system-ui"/>
              </a:rPr>
              <a:t>αλκυλιωτικών</a:t>
            </a:r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 παραγόντων, η </a:t>
            </a:r>
            <a:r>
              <a:rPr lang="el-GR" sz="3500" b="0" i="0" dirty="0" err="1">
                <a:solidFill>
                  <a:srgbClr val="252525"/>
                </a:solidFill>
                <a:effectLst/>
                <a:latin typeface="system-ui"/>
              </a:rPr>
              <a:t>βουσουλφάνη</a:t>
            </a:r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, η </a:t>
            </a:r>
            <a:r>
              <a:rPr lang="el-GR" sz="3500" b="0" i="0" dirty="0" err="1">
                <a:solidFill>
                  <a:srgbClr val="252525"/>
                </a:solidFill>
                <a:effectLst/>
                <a:latin typeface="system-ui"/>
              </a:rPr>
              <a:t>χλωραμβουκίλη</a:t>
            </a:r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 και η </a:t>
            </a:r>
            <a:r>
              <a:rPr lang="el-GR" sz="3500" b="0" i="0" dirty="0" err="1">
                <a:solidFill>
                  <a:srgbClr val="252525"/>
                </a:solidFill>
                <a:effectLst/>
                <a:latin typeface="system-ui"/>
              </a:rPr>
              <a:t>δακαρβαζίνη</a:t>
            </a:r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 έχει αναφερθεί ότι επιδεικνύουν </a:t>
            </a:r>
            <a:r>
              <a:rPr lang="el-GR" sz="3500" b="0" i="0" dirty="0" err="1">
                <a:solidFill>
                  <a:srgbClr val="252525"/>
                </a:solidFill>
                <a:effectLst/>
                <a:latin typeface="system-ui"/>
              </a:rPr>
              <a:t>τερατογόνες</a:t>
            </a:r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 επιδράσεις.</a:t>
            </a:r>
          </a:p>
          <a:p>
            <a:pPr marL="0" indent="0" algn="just">
              <a:buNone/>
            </a:pPr>
            <a:r>
              <a:rPr lang="en-US" sz="3500" b="1" dirty="0">
                <a:solidFill>
                  <a:srgbClr val="252525"/>
                </a:solidFill>
                <a:latin typeface="system-ui"/>
              </a:rPr>
              <a:t>A</a:t>
            </a:r>
            <a:r>
              <a:rPr lang="el-GR" sz="3500" b="1" dirty="0" err="1">
                <a:solidFill>
                  <a:srgbClr val="252525"/>
                </a:solidFill>
                <a:latin typeface="system-ui"/>
              </a:rPr>
              <a:t>ντικαρκινικά</a:t>
            </a:r>
            <a:r>
              <a:rPr lang="el-GR" sz="3500" b="1" dirty="0">
                <a:solidFill>
                  <a:srgbClr val="252525"/>
                </a:solidFill>
                <a:latin typeface="system-ui"/>
              </a:rPr>
              <a:t> </a:t>
            </a:r>
            <a:r>
              <a:rPr lang="el-GR" sz="3500" b="1" i="0" dirty="0">
                <a:solidFill>
                  <a:srgbClr val="252525"/>
                </a:solidFill>
                <a:effectLst/>
                <a:latin typeface="system-ui"/>
              </a:rPr>
              <a:t> </a:t>
            </a:r>
            <a:r>
              <a:rPr lang="el-GR" sz="3500" b="1" i="0" u="sng" dirty="0">
                <a:solidFill>
                  <a:srgbClr val="252525"/>
                </a:solidFill>
                <a:effectLst/>
                <a:latin typeface="system-ui"/>
              </a:rPr>
              <a:t>Αντιβιοτικά</a:t>
            </a:r>
            <a:endParaRPr lang="el-GR" sz="3500" b="0" i="0" dirty="0">
              <a:solidFill>
                <a:srgbClr val="252525"/>
              </a:solidFill>
              <a:effectLst/>
              <a:latin typeface="system-ui"/>
            </a:endParaRPr>
          </a:p>
          <a:p>
            <a:pPr marL="0" indent="0" algn="just">
              <a:buNone/>
            </a:pPr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Οι </a:t>
            </a:r>
            <a:r>
              <a:rPr lang="el-GR" sz="3500" b="0" i="0" dirty="0" err="1">
                <a:solidFill>
                  <a:srgbClr val="252525"/>
                </a:solidFill>
                <a:effectLst/>
                <a:latin typeface="system-ui"/>
              </a:rPr>
              <a:t>ανθρακυκλίνες</a:t>
            </a:r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 θεωρούνται ασφαλέστερα </a:t>
            </a:r>
            <a:r>
              <a:rPr lang="el-GR" sz="3500" b="0" i="0" dirty="0" err="1">
                <a:solidFill>
                  <a:srgbClr val="252525"/>
                </a:solidFill>
                <a:effectLst/>
                <a:latin typeface="system-ui"/>
              </a:rPr>
              <a:t>κυτταροστατικά</a:t>
            </a:r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 φάρμακα κατά τη διάρκεια της εγκυμοσύνης, ιδιαίτερα όταν χορηγούνται κατά το δεύτερο ή το τρίτο τρίμηνο. Δεν έχει παρατηρηθεί πρόωρη ή όψιμη </a:t>
            </a:r>
            <a:r>
              <a:rPr lang="el-GR" sz="3500" b="0" i="0" dirty="0" err="1">
                <a:solidFill>
                  <a:srgbClr val="252525"/>
                </a:solidFill>
                <a:effectLst/>
                <a:latin typeface="system-ui"/>
              </a:rPr>
              <a:t>καρδιοτοξικότητα</a:t>
            </a:r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 σε έμβρυα, νεογνά, παιδιά ή εφήβους.</a:t>
            </a:r>
          </a:p>
          <a:p>
            <a:pPr marL="0" indent="0" algn="just">
              <a:buNone/>
            </a:pPr>
            <a:r>
              <a:rPr lang="el-GR" sz="3500" b="1" i="0" u="sng" dirty="0">
                <a:solidFill>
                  <a:srgbClr val="252525"/>
                </a:solidFill>
                <a:effectLst/>
                <a:latin typeface="system-ui"/>
              </a:rPr>
              <a:t>Αλκαλοειδή της </a:t>
            </a:r>
            <a:r>
              <a:rPr lang="el-GR" sz="3500" b="1" i="1" u="sng" dirty="0" err="1">
                <a:solidFill>
                  <a:srgbClr val="252525"/>
                </a:solidFill>
                <a:effectLst/>
                <a:latin typeface="system-ui"/>
              </a:rPr>
              <a:t>Vinca</a:t>
            </a:r>
            <a:endParaRPr lang="el-GR" sz="3500" b="0" i="1" dirty="0">
              <a:solidFill>
                <a:srgbClr val="252525"/>
              </a:solidFill>
              <a:effectLst/>
              <a:latin typeface="system-ui"/>
            </a:endParaRPr>
          </a:p>
          <a:p>
            <a:pPr algn="just"/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Τα Αλκαλοειδή της </a:t>
            </a:r>
            <a:r>
              <a:rPr lang="el-GR" sz="3500" b="0" i="1" dirty="0" err="1">
                <a:solidFill>
                  <a:srgbClr val="252525"/>
                </a:solidFill>
                <a:effectLst/>
                <a:latin typeface="system-ui"/>
              </a:rPr>
              <a:t>Vinca</a:t>
            </a:r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 θεωρούνται ως τα λιγότερο ισχυρά τερατογόνα ή φάρμακα που επάγουν δυσμορφίες.</a:t>
            </a:r>
          </a:p>
          <a:p>
            <a:pPr marL="0" indent="0" algn="just">
              <a:buNone/>
            </a:pPr>
            <a:r>
              <a:rPr lang="el-GR" sz="3500" b="1" i="0" u="sng" dirty="0" err="1">
                <a:solidFill>
                  <a:srgbClr val="252525"/>
                </a:solidFill>
                <a:effectLst/>
                <a:latin typeface="system-ui"/>
              </a:rPr>
              <a:t>Ταξάνες</a:t>
            </a:r>
            <a:endParaRPr lang="el-GR" sz="3500" b="0" i="0" dirty="0">
              <a:solidFill>
                <a:srgbClr val="252525"/>
              </a:solidFill>
              <a:effectLst/>
              <a:latin typeface="system-ui"/>
            </a:endParaRPr>
          </a:p>
          <a:p>
            <a:pPr algn="just"/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Η χρήση </a:t>
            </a:r>
            <a:r>
              <a:rPr lang="el-GR" sz="3500" b="0" i="0" dirty="0" err="1">
                <a:solidFill>
                  <a:srgbClr val="252525"/>
                </a:solidFill>
                <a:effectLst/>
                <a:latin typeface="system-ui"/>
              </a:rPr>
              <a:t>ταξανών</a:t>
            </a:r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 (</a:t>
            </a:r>
            <a:r>
              <a:rPr lang="el-GR" sz="3500" b="0" i="0" dirty="0" err="1">
                <a:solidFill>
                  <a:srgbClr val="252525"/>
                </a:solidFill>
                <a:effectLst/>
                <a:latin typeface="system-ui"/>
              </a:rPr>
              <a:t>πακλιταξέλη</a:t>
            </a:r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 ή </a:t>
            </a:r>
            <a:r>
              <a:rPr lang="el-GR" sz="3500" b="0" i="0" dirty="0" err="1">
                <a:solidFill>
                  <a:srgbClr val="252525"/>
                </a:solidFill>
                <a:effectLst/>
                <a:latin typeface="system-ui"/>
              </a:rPr>
              <a:t>δοσεταξέλη</a:t>
            </a:r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) φαίνεται ότι είναι εφικτή μετά το πρώτο τρίμηνο, μολονότι λιγότερες από 50 περιπτώσεις διατίθενται στη βιβλιογραφία.</a:t>
            </a:r>
          </a:p>
          <a:p>
            <a:pPr marL="0" indent="0" algn="just">
              <a:buNone/>
            </a:pPr>
            <a:r>
              <a:rPr lang="el-GR" sz="3500" b="1" i="0" u="sng" dirty="0">
                <a:solidFill>
                  <a:srgbClr val="252525"/>
                </a:solidFill>
                <a:effectLst/>
                <a:latin typeface="system-ui"/>
              </a:rPr>
              <a:t>Παράγωγα πλατίνας</a:t>
            </a:r>
            <a:endParaRPr lang="el-GR" sz="3500" b="0" i="0" dirty="0">
              <a:solidFill>
                <a:srgbClr val="252525"/>
              </a:solidFill>
              <a:effectLst/>
              <a:latin typeface="system-ui"/>
            </a:endParaRPr>
          </a:p>
          <a:p>
            <a:pPr algn="just"/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Αυτά τα φάρμακα βρέθηκαν να είναι ασφαλή κατά τη διάρκεια της εγκυμοσύνης. Ωστόσο, ορισμένες περιπτώσεις </a:t>
            </a:r>
            <a:r>
              <a:rPr lang="el-GR" sz="3500" b="0" i="0" dirty="0" err="1">
                <a:solidFill>
                  <a:srgbClr val="252525"/>
                </a:solidFill>
                <a:effectLst/>
                <a:latin typeface="system-ui"/>
              </a:rPr>
              <a:t>ωτοτοξικότητας</a:t>
            </a:r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 έχουν καταγραφεί.</a:t>
            </a:r>
          </a:p>
          <a:p>
            <a:pPr marL="0" indent="0" algn="just">
              <a:buNone/>
            </a:pPr>
            <a:r>
              <a:rPr lang="el-GR" sz="3500" b="1" i="0" dirty="0">
                <a:solidFill>
                  <a:srgbClr val="252525"/>
                </a:solidFill>
                <a:effectLst/>
                <a:latin typeface="system-ui"/>
              </a:rPr>
              <a:t> </a:t>
            </a:r>
            <a:r>
              <a:rPr lang="el-GR" sz="3500" b="1" i="0" u="sng" dirty="0" err="1">
                <a:solidFill>
                  <a:srgbClr val="252525"/>
                </a:solidFill>
                <a:effectLst/>
                <a:latin typeface="system-ui"/>
              </a:rPr>
              <a:t>Στοχευμένη</a:t>
            </a:r>
            <a:r>
              <a:rPr lang="el-GR" sz="3500" b="1" i="0" u="sng" dirty="0">
                <a:solidFill>
                  <a:srgbClr val="252525"/>
                </a:solidFill>
                <a:effectLst/>
                <a:latin typeface="system-ui"/>
              </a:rPr>
              <a:t> θεραπεία</a:t>
            </a:r>
            <a:endParaRPr lang="el-GR" sz="3500" b="0" i="0" dirty="0">
              <a:solidFill>
                <a:srgbClr val="252525"/>
              </a:solidFill>
              <a:effectLst/>
              <a:latin typeface="system-ui"/>
            </a:endParaRPr>
          </a:p>
          <a:p>
            <a:pPr algn="just"/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Η </a:t>
            </a:r>
            <a:r>
              <a:rPr lang="el-GR" sz="3500" b="0" i="0" dirty="0" err="1">
                <a:solidFill>
                  <a:srgbClr val="252525"/>
                </a:solidFill>
                <a:effectLst/>
                <a:latin typeface="system-ui"/>
              </a:rPr>
              <a:t>τραστουζουμάμπη</a:t>
            </a:r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 σχετίζεται με </a:t>
            </a:r>
            <a:r>
              <a:rPr lang="el-GR" sz="3500" b="0" i="0" dirty="0" err="1">
                <a:solidFill>
                  <a:srgbClr val="252525"/>
                </a:solidFill>
                <a:effectLst/>
                <a:latin typeface="system-ui"/>
              </a:rPr>
              <a:t>ολιγοϋδράμνιο</a:t>
            </a:r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 ή </a:t>
            </a:r>
            <a:r>
              <a:rPr lang="el-GR" sz="3500" b="0" i="0" dirty="0" err="1">
                <a:solidFill>
                  <a:srgbClr val="252525"/>
                </a:solidFill>
                <a:effectLst/>
                <a:latin typeface="system-ui"/>
              </a:rPr>
              <a:t>ανυδράμνιο</a:t>
            </a:r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, νεογνικούς θανάτους και παροδική αναπνευστική ή νεφρική ανεπάρκεια. Η </a:t>
            </a:r>
            <a:r>
              <a:rPr lang="el-GR" sz="3500" b="0" i="0" dirty="0" err="1">
                <a:solidFill>
                  <a:srgbClr val="252525"/>
                </a:solidFill>
                <a:effectLst/>
                <a:latin typeface="system-ui"/>
              </a:rPr>
              <a:t>ριτουξιμάμπη</a:t>
            </a:r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 μπορεί να χορηγηθεί χωρίς κίνδυνο συγγενών ανωμαλιών. Για την </a:t>
            </a:r>
            <a:r>
              <a:rPr lang="el-GR" sz="3500" b="0" i="0" dirty="0" err="1">
                <a:solidFill>
                  <a:srgbClr val="252525"/>
                </a:solidFill>
                <a:effectLst/>
                <a:latin typeface="system-ui"/>
              </a:rPr>
              <a:t>ιματινίμπη</a:t>
            </a:r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, τη </a:t>
            </a:r>
            <a:r>
              <a:rPr lang="el-GR" sz="3500" b="0" i="0" dirty="0" err="1">
                <a:solidFill>
                  <a:srgbClr val="252525"/>
                </a:solidFill>
                <a:effectLst/>
                <a:latin typeface="system-ui"/>
              </a:rPr>
              <a:t>σουνιτινίμπη</a:t>
            </a:r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, τη </a:t>
            </a:r>
            <a:r>
              <a:rPr lang="el-GR" sz="3500" b="0" i="0" dirty="0" err="1">
                <a:solidFill>
                  <a:srgbClr val="252525"/>
                </a:solidFill>
                <a:effectLst/>
                <a:latin typeface="system-ui"/>
              </a:rPr>
              <a:t>σοραφενίμπη</a:t>
            </a:r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 ή τη </a:t>
            </a:r>
            <a:r>
              <a:rPr lang="el-GR" sz="3500" b="0" i="0" dirty="0" err="1">
                <a:solidFill>
                  <a:srgbClr val="252525"/>
                </a:solidFill>
                <a:effectLst/>
                <a:latin typeface="system-ui"/>
              </a:rPr>
              <a:t>νιλοτινίμπη</a:t>
            </a:r>
            <a:r>
              <a:rPr lang="el-GR" sz="3500" b="0" i="0" dirty="0">
                <a:solidFill>
                  <a:srgbClr val="252525"/>
                </a:solidFill>
                <a:effectLst/>
                <a:latin typeface="system-ui"/>
              </a:rPr>
              <a:t>, δεν υπάρχουν ακόμα επαρκή δεδομένα.</a:t>
            </a:r>
          </a:p>
          <a:p>
            <a:pPr marL="0" indent="0" algn="just">
              <a:buNone/>
            </a:pPr>
            <a:r>
              <a:rPr lang="el-GR" sz="3500" b="1" i="0" u="sng" dirty="0">
                <a:solidFill>
                  <a:srgbClr val="252525"/>
                </a:solidFill>
                <a:effectLst/>
                <a:latin typeface="system-ui"/>
              </a:rPr>
              <a:t>Ορμονική θεραπεία Γενικά, δεν συνιστάται κατά τη διάρκεια της εγκυμοσύνης.</a:t>
            </a:r>
            <a:endParaRPr lang="el-GR" sz="3500" b="0" i="0" dirty="0">
              <a:solidFill>
                <a:srgbClr val="252525"/>
              </a:solidFill>
              <a:effectLst/>
              <a:latin typeface="system-ui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9086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>
            <a:extLst>
              <a:ext uri="{FF2B5EF4-FFF2-40B4-BE49-F238E27FC236}">
                <a16:creationId xmlns:a16="http://schemas.microsoft.com/office/drawing/2014/main" id="{2BB5C872-9551-96EC-004C-4A4E2056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10525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l-GR"/>
              <a:t>ΠΑΡΑΓΩΓΑ ΛΕΥΚΟΧΡΥΣΟΥ-ΠΛΑΤΙΝΕΣ</a:t>
            </a:r>
          </a:p>
        </p:txBody>
      </p:sp>
      <p:sp>
        <p:nvSpPr>
          <p:cNvPr id="12291" name="Θέση περιεχομένου 2">
            <a:extLst>
              <a:ext uri="{FF2B5EF4-FFF2-40B4-BE49-F238E27FC236}">
                <a16:creationId xmlns:a16="http://schemas.microsoft.com/office/drawing/2014/main" id="{1A915C1F-4015-5D39-BD0D-C14A75EA8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11" y="2035970"/>
            <a:ext cx="8229600" cy="2536825"/>
          </a:xfrm>
        </p:spPr>
        <p:txBody>
          <a:bodyPr/>
          <a:lstStyle/>
          <a:p>
            <a:r>
              <a:rPr lang="el-GR" altLang="el-GR" dirty="0"/>
              <a:t>Σχηματίζουν ημιπολικούς δεσμούς καθώς και δεσμούς υδρογόνου με γειτονικά μόρια </a:t>
            </a:r>
            <a:r>
              <a:rPr lang="el-GR" altLang="el-GR" dirty="0" err="1"/>
              <a:t>γουανίνης</a:t>
            </a:r>
            <a:r>
              <a:rPr lang="el-GR" altLang="el-GR" dirty="0"/>
              <a:t> ή </a:t>
            </a:r>
            <a:r>
              <a:rPr lang="el-GR" altLang="el-GR" dirty="0" err="1"/>
              <a:t>αδενίνης</a:t>
            </a:r>
            <a:r>
              <a:rPr lang="el-GR" altLang="el-GR" dirty="0"/>
              <a:t>, μέσα στον ίδιο κλώνο του DNA ή ανάμεσα στους δυο κλώνους.</a:t>
            </a:r>
          </a:p>
        </p:txBody>
      </p:sp>
      <p:pic>
        <p:nvPicPr>
          <p:cNvPr id="12292" name="Θέση περιεχομένου 3">
            <a:extLst>
              <a:ext uri="{FF2B5EF4-FFF2-40B4-BE49-F238E27FC236}">
                <a16:creationId xmlns:a16="http://schemas.microsoft.com/office/drawing/2014/main" id="{7E0C1A4A-8940-B298-9A7B-1A03FF300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036" y="4249853"/>
            <a:ext cx="26447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Εικόνα 4">
            <a:extLst>
              <a:ext uri="{FF2B5EF4-FFF2-40B4-BE49-F238E27FC236}">
                <a16:creationId xmlns:a16="http://schemas.microsoft.com/office/drawing/2014/main" id="{1B4551E5-A509-3533-0288-83820CA4B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580" y="4097452"/>
            <a:ext cx="2644775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B44584-4F0C-7F79-6F7E-7B174C07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Ασφάλεια της διατήρησης της γονιμότητας πριν και μετά την αντικαρκινική θεραπεία σε γυναίκες με </a:t>
            </a:r>
            <a:r>
              <a:rPr lang="en-US" sz="3600" dirty="0"/>
              <a:t>Ca </a:t>
            </a:r>
            <a:r>
              <a:rPr lang="el-GR" sz="3600" dirty="0"/>
              <a:t>μαστού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C7D6EE-6DF8-EE63-EE5C-D91BB264B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Meta-</a:t>
            </a:r>
            <a:r>
              <a:rPr lang="el-GR" dirty="0"/>
              <a:t>ανάλυση</a:t>
            </a:r>
          </a:p>
          <a:p>
            <a:pPr marL="0" indent="0">
              <a:buNone/>
            </a:pPr>
            <a:r>
              <a:rPr lang="el-GR" b="1" dirty="0"/>
              <a:t>Ερώτημα 1</a:t>
            </a:r>
            <a:r>
              <a:rPr lang="el-GR" b="1" baseline="30000" dirty="0"/>
              <a:t>ο</a:t>
            </a:r>
            <a:endParaRPr lang="el-GR" b="1" dirty="0"/>
          </a:p>
          <a:p>
            <a:pPr marL="0" indent="0">
              <a:buNone/>
            </a:pPr>
            <a:r>
              <a:rPr lang="el-GR" dirty="0"/>
              <a:t>Είναι ασφαλής η ελεγχόμενη ωοθηκική διέγερση πριν τη ΧΜΘ </a:t>
            </a:r>
            <a:r>
              <a:rPr lang="en-US" dirty="0"/>
              <a:t>(controlled ovarian stimulation, COS)</a:t>
            </a:r>
          </a:p>
          <a:p>
            <a:pPr marL="0" indent="0">
              <a:buNone/>
            </a:pPr>
            <a:r>
              <a:rPr lang="en-US" b="1" dirty="0"/>
              <a:t>E</a:t>
            </a:r>
            <a:r>
              <a:rPr lang="el-GR" b="1" dirty="0"/>
              <a:t>ρώτημα 2</a:t>
            </a:r>
            <a:r>
              <a:rPr lang="el-GR" b="1" baseline="30000" dirty="0"/>
              <a:t>ο</a:t>
            </a:r>
            <a:endParaRPr lang="el-GR" b="1" dirty="0"/>
          </a:p>
          <a:p>
            <a:pPr marL="0" indent="0">
              <a:buNone/>
            </a:pPr>
            <a:r>
              <a:rPr lang="el-GR" dirty="0"/>
              <a:t>Είναι ασφαλείς οι μέθοδοι  υποβοηθούμενης αναπαραγωγής μετά τον καρκίνο του μαστού και την ΧΜΘ</a:t>
            </a:r>
          </a:p>
        </p:txBody>
      </p:sp>
    </p:spTree>
    <p:extLst>
      <p:ext uri="{BB962C8B-B14F-4D97-AF65-F5344CB8AC3E}">
        <p14:creationId xmlns:p14="http://schemas.microsoft.com/office/powerpoint/2010/main" val="25177996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0A6C98-87C7-B373-9248-68AAD6472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sz="4400" dirty="0"/>
            </a:br>
            <a:r>
              <a:rPr lang="el-GR" sz="3600" dirty="0"/>
              <a:t>Ασφάλεια της διατήρησης της γονιμότητας πριν και μετά τη ΧΜΘ σε γυναίκες με </a:t>
            </a:r>
            <a:r>
              <a:rPr lang="en-US" sz="3600" dirty="0"/>
              <a:t>Ca</a:t>
            </a:r>
            <a:r>
              <a:rPr lang="el-GR" sz="3600" dirty="0"/>
              <a:t> μαστού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8EBC18-82B7-5358-CD60-292EE39D9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520"/>
            <a:ext cx="10445685" cy="43764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Απαντήσεις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l-GR" dirty="0"/>
              <a:t>Στατιστικά στοιχεία</a:t>
            </a:r>
            <a:r>
              <a:rPr lang="en-US" dirty="0"/>
              <a:t>: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Η </a:t>
            </a:r>
            <a:r>
              <a:rPr lang="en-US" dirty="0"/>
              <a:t>COS </a:t>
            </a:r>
            <a:r>
              <a:rPr lang="el-GR" dirty="0"/>
              <a:t>πριν τη ΧΜΘ και οι μέθοδοι υποβοηθούμενης αναπαραγωγής μετά τη ΧΜΘ δεν φαίνεται να συσχετίζεται με δυσάρεστη πρόγνωση</a:t>
            </a:r>
            <a:r>
              <a:rPr lang="en-US" dirty="0"/>
              <a:t>: </a:t>
            </a:r>
            <a:r>
              <a:rPr lang="el-GR" dirty="0"/>
              <a:t>α) επανεμφάνιση του </a:t>
            </a:r>
            <a:r>
              <a:rPr lang="en-US" dirty="0"/>
              <a:t>Ca </a:t>
            </a:r>
            <a:r>
              <a:rPr lang="el-GR" dirty="0"/>
              <a:t>μαστού β) θάνατο και γ) το χρονικό διάστημα ελεύθερο νόσου </a:t>
            </a:r>
          </a:p>
          <a:p>
            <a:pPr marL="0" indent="0">
              <a:buNone/>
            </a:pPr>
            <a:r>
              <a:rPr lang="el-GR" dirty="0"/>
              <a:t>Σκέψεις</a:t>
            </a:r>
            <a:r>
              <a:rPr lang="en-US" dirty="0"/>
              <a:t> </a:t>
            </a:r>
            <a:r>
              <a:rPr lang="el-GR" dirty="0" err="1"/>
              <a:t>Ογκολόγων</a:t>
            </a:r>
            <a:r>
              <a:rPr lang="en-US" dirty="0"/>
              <a:t>: </a:t>
            </a:r>
            <a:r>
              <a:rPr lang="el-GR" dirty="0"/>
              <a:t>1) Υπάρχει επιφύλαξη για την ασφάλεια της  </a:t>
            </a:r>
            <a:r>
              <a:rPr lang="en-US" dirty="0"/>
              <a:t>COS, </a:t>
            </a:r>
            <a:r>
              <a:rPr lang="el-GR" dirty="0"/>
              <a:t>ειδικά για τους </a:t>
            </a:r>
            <a:r>
              <a:rPr lang="el-GR" dirty="0" err="1"/>
              <a:t>ορμονοεξαρτώμενους</a:t>
            </a:r>
            <a:r>
              <a:rPr lang="el-GR" dirty="0"/>
              <a:t> όγκους 2) Τα δεδομένα είναι ακόμη λίγα για την ασφάλεια των μεθόδων υποβοηθούμενης αναπαραγωγής και την επίτευξη εγκυμοσύνης σε ασθενείς μετά από ΧΜΘ για </a:t>
            </a:r>
            <a:r>
              <a:rPr lang="en-US" dirty="0"/>
              <a:t>Ca </a:t>
            </a:r>
            <a:r>
              <a:rPr lang="el-GR" dirty="0"/>
              <a:t>μαστού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959319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DB0C14-32A4-CEEF-B6AF-3DD324E7B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Ενδεικτική βιβλιογραφία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BF6F7C-D388-23C6-5CC4-D19085199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Allen CM. Reproduction Fertility (2021) 2: L7-L9</a:t>
            </a:r>
          </a:p>
          <a:p>
            <a:pPr marL="0" indent="0" algn="just">
              <a:buNone/>
            </a:pP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llen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CM et al. Reproduction (2018) 156 (R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209-223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0)</a:t>
            </a:r>
          </a:p>
          <a:p>
            <a:pPr marL="0" indent="0" algn="just">
              <a:buNone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Arecco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 et al. Human Reproduction (2022) 37 : 954-968</a:t>
            </a:r>
            <a:endParaRPr lang="el-G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Beau . et al Advanced and Experimental Cell Biology (2019) 1166: 189- 193</a:t>
            </a:r>
          </a:p>
          <a:p>
            <a:pPr marL="0" indent="0" algn="just">
              <a:buNone/>
            </a:pPr>
            <a:r>
              <a:rPr lang="it-IT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Bezerra MA et al Reproduction in Domestic Animals 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(2018) 53:1298–1305.</a:t>
            </a:r>
            <a:endParaRPr lang="it-IT" sz="12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McLaughlin M et al. Human Reproduction (2017) 32:165–174.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Oktay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et al. 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Oncology Pract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(2018) 14:381–5.</a:t>
            </a:r>
          </a:p>
          <a:p>
            <a:pPr marL="0" indent="0" algn="just">
              <a:buNone/>
            </a:pP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Poganitsch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-Korhonen M et al. (2017) 31: 1460–1463. </a:t>
            </a:r>
          </a:p>
          <a:p>
            <a:pPr marL="0" indent="0" algn="just"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Rosario R et al.</a:t>
            </a:r>
            <a:r>
              <a:rPr lang="el-G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Reproduction and Fertility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 </a:t>
            </a:r>
            <a:r>
              <a:rPr lang="en-US" sz="1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R147–R162</a:t>
            </a:r>
            <a:endParaRPr lang="el-GR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Stukenborg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J-B et al. Reproduction (2018b) 33: (1677-1683)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Suzuki K et al. </a:t>
            </a:r>
            <a:r>
              <a:rPr lang="en-US" sz="1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Urologia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ernationalis (2013) 91:445–50.</a:t>
            </a:r>
          </a:p>
          <a:p>
            <a:pPr marL="0" indent="0" algn="just">
              <a:buNone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Yumura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 et al. Reproductive Medicine and Biology (2022) e12481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Yasueda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A et al. Integrative Cancer Therapies (2016) 15: 17–39. </a:t>
            </a:r>
          </a:p>
          <a:p>
            <a:pPr marL="0" indent="0" algn="just">
              <a:buNone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Vallet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N. The Oncologist (2021) </a:t>
            </a:r>
            <a:r>
              <a:rPr lang="el-GR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26:492–503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l-G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334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1">
            <a:extLst>
              <a:ext uri="{FF2B5EF4-FFF2-40B4-BE49-F238E27FC236}">
                <a16:creationId xmlns:a16="http://schemas.microsoft.com/office/drawing/2014/main" id="{F7BB1752-6A2A-FB0C-27D3-884A2C2C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20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ΠΑΡΑΓΩΓΑ ΠΛΑΤΙΝΑΣ-ΣΥΝΔΕΣΗ ΜΕ ΤΟ </a:t>
            </a:r>
            <a:r>
              <a:rPr lang="en-US" altLang="el-GR" dirty="0"/>
              <a:t>DNA</a:t>
            </a:r>
            <a:r>
              <a:rPr lang="el-GR" altLang="el-GR" dirty="0"/>
              <a:t>-</a:t>
            </a:r>
            <a:r>
              <a:rPr lang="el-GR" altLang="el-GR" dirty="0" err="1"/>
              <a:t>Σύμπλοκο</a:t>
            </a:r>
            <a:r>
              <a:rPr lang="el-GR" altLang="el-GR" dirty="0"/>
              <a:t> </a:t>
            </a:r>
            <a:endParaRPr lang="el-GR" altLang="el-GR" sz="2400" dirty="0"/>
          </a:p>
        </p:txBody>
      </p:sp>
      <p:pic>
        <p:nvPicPr>
          <p:cNvPr id="13315" name="Θέση περιεχομένου 3">
            <a:extLst>
              <a:ext uri="{FF2B5EF4-FFF2-40B4-BE49-F238E27FC236}">
                <a16:creationId xmlns:a16="http://schemas.microsoft.com/office/drawing/2014/main" id="{C691AA69-222E-A37B-5971-A1C0C49459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4825" y="2781301"/>
            <a:ext cx="6102350" cy="3756025"/>
          </a:xfrm>
        </p:spPr>
      </p:pic>
      <p:cxnSp>
        <p:nvCxnSpPr>
          <p:cNvPr id="3" name="Ευθύγραμμο βέλος σύνδεσης 2">
            <a:extLst>
              <a:ext uri="{FF2B5EF4-FFF2-40B4-BE49-F238E27FC236}">
                <a16:creationId xmlns:a16="http://schemas.microsoft.com/office/drawing/2014/main" id="{6AEBA555-08BC-7113-022D-7E2FB8EA86B4}"/>
              </a:ext>
            </a:extLst>
          </p:cNvPr>
          <p:cNvCxnSpPr/>
          <p:nvPr/>
        </p:nvCxnSpPr>
        <p:spPr>
          <a:xfrm flipV="1">
            <a:off x="7104063" y="2597151"/>
            <a:ext cx="2305050" cy="15525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D91A4401-C348-D1C3-F060-63E57333119A}"/>
              </a:ext>
            </a:extLst>
          </p:cNvPr>
          <p:cNvCxnSpPr/>
          <p:nvPr/>
        </p:nvCxnSpPr>
        <p:spPr>
          <a:xfrm flipV="1">
            <a:off x="7824788" y="3357563"/>
            <a:ext cx="1727200" cy="647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18" name="Ορθογώνιο 6">
            <a:extLst>
              <a:ext uri="{FF2B5EF4-FFF2-40B4-BE49-F238E27FC236}">
                <a16:creationId xmlns:a16="http://schemas.microsoft.com/office/drawing/2014/main" id="{ADCE2F21-D01F-337D-E744-342D297CE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939" y="2135189"/>
            <a:ext cx="2103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</a:rPr>
              <a:t>ημιπολικός δεσμός</a:t>
            </a:r>
          </a:p>
        </p:txBody>
      </p:sp>
      <p:sp>
        <p:nvSpPr>
          <p:cNvPr id="13319" name="Ορθογώνιο 7">
            <a:extLst>
              <a:ext uri="{FF2B5EF4-FFF2-40B4-BE49-F238E27FC236}">
                <a16:creationId xmlns:a16="http://schemas.microsoft.com/office/drawing/2014/main" id="{294D6508-291F-7C2B-A9B3-DD4915BB8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1864" y="3657600"/>
            <a:ext cx="2122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</a:rPr>
              <a:t>δεσμός υδρογόνου</a:t>
            </a:r>
          </a:p>
        </p:txBody>
      </p:sp>
      <p:sp>
        <p:nvSpPr>
          <p:cNvPr id="12" name="Έλλειψη 11">
            <a:extLst>
              <a:ext uri="{FF2B5EF4-FFF2-40B4-BE49-F238E27FC236}">
                <a16:creationId xmlns:a16="http://schemas.microsoft.com/office/drawing/2014/main" id="{4EF73652-69CC-05F6-5A2B-566BA771C835}"/>
              </a:ext>
            </a:extLst>
          </p:cNvPr>
          <p:cNvSpPr/>
          <p:nvPr/>
        </p:nvSpPr>
        <p:spPr>
          <a:xfrm>
            <a:off x="6429376" y="4241800"/>
            <a:ext cx="2886075" cy="1924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3C6D8727-53F8-27DF-48CE-35FEBF2A04EA}"/>
              </a:ext>
            </a:extLst>
          </p:cNvPr>
          <p:cNvCxnSpPr/>
          <p:nvPr/>
        </p:nvCxnSpPr>
        <p:spPr>
          <a:xfrm>
            <a:off x="9147176" y="5157788"/>
            <a:ext cx="8366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22" name="Ορθογώνιο 14">
            <a:extLst>
              <a:ext uri="{FF2B5EF4-FFF2-40B4-BE49-F238E27FC236}">
                <a16:creationId xmlns:a16="http://schemas.microsoft.com/office/drawing/2014/main" id="{E8786B2A-3A9A-B211-EA2A-5F7E44D4C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1" y="4764088"/>
            <a:ext cx="1109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</a:rPr>
              <a:t>Γουανίνη</a:t>
            </a:r>
          </a:p>
        </p:txBody>
      </p:sp>
      <p:sp>
        <p:nvSpPr>
          <p:cNvPr id="16" name="Έλλειψη 15">
            <a:extLst>
              <a:ext uri="{FF2B5EF4-FFF2-40B4-BE49-F238E27FC236}">
                <a16:creationId xmlns:a16="http://schemas.microsoft.com/office/drawing/2014/main" id="{C7C9DE4C-4AB1-A6FD-AB0E-05E693283B08}"/>
              </a:ext>
            </a:extLst>
          </p:cNvPr>
          <p:cNvSpPr/>
          <p:nvPr/>
        </p:nvSpPr>
        <p:spPr>
          <a:xfrm>
            <a:off x="3868738" y="3981450"/>
            <a:ext cx="1727200" cy="15636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20" name="Ευθύγραμμο βέλος σύνδεσης 19">
            <a:extLst>
              <a:ext uri="{FF2B5EF4-FFF2-40B4-BE49-F238E27FC236}">
                <a16:creationId xmlns:a16="http://schemas.microsoft.com/office/drawing/2014/main" id="{2BD27267-4F42-432B-C7C5-15D09A186F43}"/>
              </a:ext>
            </a:extLst>
          </p:cNvPr>
          <p:cNvCxnSpPr/>
          <p:nvPr/>
        </p:nvCxnSpPr>
        <p:spPr>
          <a:xfrm>
            <a:off x="4732338" y="5300664"/>
            <a:ext cx="0" cy="8651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25" name="Ορθογώνιο 20">
            <a:extLst>
              <a:ext uri="{FF2B5EF4-FFF2-40B4-BE49-F238E27FC236}">
                <a16:creationId xmlns:a16="http://schemas.microsoft.com/office/drawing/2014/main" id="{ABA1EED0-F94B-F5D6-3F5A-3B37ABF78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6045200"/>
            <a:ext cx="958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</a:rPr>
              <a:t>αδενίνη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5352</Words>
  <Application>Microsoft Office PowerPoint</Application>
  <PresentationFormat>Ευρεία οθόνη</PresentationFormat>
  <Paragraphs>508</Paragraphs>
  <Slides>82</Slides>
  <Notes>18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82</vt:i4>
      </vt:variant>
    </vt:vector>
  </HeadingPairs>
  <TitlesOfParts>
    <vt:vector size="93" baseType="lpstr">
      <vt:lpstr>Arial</vt:lpstr>
      <vt:lpstr>Calibri</vt:lpstr>
      <vt:lpstr>Calibri Light</vt:lpstr>
      <vt:lpstr>Courier New</vt:lpstr>
      <vt:lpstr>Open Sans</vt:lpstr>
      <vt:lpstr>Source Sans Pro</vt:lpstr>
      <vt:lpstr>system-ui</vt:lpstr>
      <vt:lpstr>tahoma</vt:lpstr>
      <vt:lpstr>Times New Roman</vt:lpstr>
      <vt:lpstr>Wingdings</vt:lpstr>
      <vt:lpstr>Θέμα του Office</vt:lpstr>
      <vt:lpstr>«Εφαρμογές της Βιοϊατρικής Τεχνολογίας στην Υπογονιμότητα – Ανδρικός και Γυναικείος Παράγοντας» Τμήμα Βιοϊατρικών Επιστημών και Τμήμα Μαιευτικής της Σχολής Επιστημών Υγείας και Πρόνοιας του Πανεπιστημίου Δυτικής Αττικής.</vt:lpstr>
      <vt:lpstr>ΚΑΤΗΓΟΡΙΕΣ ΦΑΡΜΑΚΩΝ ΠΟΥ ΧΟΡΗΓΟΥΝΤΑΙ ΣΤΗ ΣΥΣΤΗΜΑΤΙΚΗ ΟΓΚΟΛΟΓΙΚΗ ΘΕΡΑΠΕΙΑ -ΜΗΧΑΝΙΣΜΟΙ ΔΡΑΣΗΣ</vt:lpstr>
      <vt:lpstr>ΑΛΚΥΛΙΩΤΙΚΑ</vt:lpstr>
      <vt:lpstr>ΑΛΚΥΛΙΩΤΙΚΑ</vt:lpstr>
      <vt:lpstr>MOΥΣΤΑΡΔΕΣ ΤΟΥ ΑΖΩΤΟΥ-Αλκυλίωση</vt:lpstr>
      <vt:lpstr>Ν-ΝΙΤΡΟΖΟΥΡΙΕΣ -Αλκυλίωση</vt:lpstr>
      <vt:lpstr>ΑΛΚΥΛΙΩΣΗ ΤΟΥ DNA ΑΠΟ ΜΟΥΣΤΑΡΔΑ ΤΟΥ ΑΖΩΤΟΥ</vt:lpstr>
      <vt:lpstr>ΠΑΡΑΓΩΓΑ ΛΕΥΚΟΧΡΥΣΟΥ-ΠΛΑΤΙΝΕΣ</vt:lpstr>
      <vt:lpstr>ΠΑΡΑΓΩΓΑ ΠΛΑΤΙΝΑΣ-ΣΥΝΔΕΣΗ ΜΕ ΤΟ DNA-Σύμπλοκο </vt:lpstr>
      <vt:lpstr>ΠΑΡΑΓΩΓΑ ΠΛΑΤΙΝΑΣ-ΣΥΝΔΕΣΗ ΜΕ ΤΟ DNA</vt:lpstr>
      <vt:lpstr> ΠΑΡΑΓΩΓΑ ΠΛΑΤΙΝΑΣ-ΣΥΝΔΕΣΗ ΜΕ ΤΟ DNA</vt:lpstr>
      <vt:lpstr>ΠΑΡΑΓΟΝΤΕΣ ΕΝΔΟΠΑΡΕΜΒΟΛΗΣ</vt:lpstr>
      <vt:lpstr>ΠΑΡΑΓΟΝΤΕΣ ΕΝΔΟΠΑΡΕΜΒΟΛΗΣ</vt:lpstr>
      <vt:lpstr> ΠΑΡΑΓΟΝΤΕΣ ΕΝΔΟΠΑΡΕΜΒΟΛΗΣ</vt:lpstr>
      <vt:lpstr>MITOXANTRONE</vt:lpstr>
      <vt:lpstr>ΜΗΧΑΝΙΣΜΟΣ ΕΝΔΟΠΑΡΕΜΒΟΛΗΣ-ΙNTERCALATION</vt:lpstr>
      <vt:lpstr>ΣΥΝΔΥΑΣΤΙΚΑ ΜΟΡΙΑ-ΕΝΔΟΠΑΡΕΜΒΟΛΗ ΚΑΙ ΑΛΚΥΛΙΩΣΗ</vt:lpstr>
      <vt:lpstr>Αντιμεταβολίτες</vt:lpstr>
      <vt:lpstr>Αντιμεταβολίτες Παράδειγμα: Mεθοτρεξάτη</vt:lpstr>
      <vt:lpstr>Αντιμεταβολίτες</vt:lpstr>
      <vt:lpstr>Αντιμεταβολίτες  ΜΕΘΟΤΡΕΞΑΤΗ ΚΑΙ ΦΟΛΛΙΚΟ ΟΞΥ ΑΝΤΑΓΩΝΙΖΟΝΤΑΙ ΓΙΑ ΤΗ ΣΥΝΔΕΣΗ ΜΕ ΤΗ ΔΙΥΔΡΟΦΟΛΛΙΚΗ ΑΝΑΓΩΓΑΣΗ  </vt:lpstr>
      <vt:lpstr>Aντιμεταβολίτες Ανάλογα πουρινών   Κλαδριβίνη, κλοφαραβίνη, φλουδαραβίνη, πεντοστατίνη, νελαραβίνη, μερκαπτοπουρίνη και θειογουανίνη  </vt:lpstr>
      <vt:lpstr>ΚΥΤΤΑΡΟΤΟΞΙΚΑ ΑΝΤΙΒΙΟΤΙΚΑ</vt:lpstr>
      <vt:lpstr>ΑΝΑΣΤΟΛΕΙΣ ΤΩΝ ΤΟΠΟΙΣΟΜΕΡΑΣΩΝ Ι και ΙΙ</vt:lpstr>
      <vt:lpstr>Φυτικά Παράγωγα:</vt:lpstr>
      <vt:lpstr>Φυτικά Παράγωγα: Αλκαλοειδή της Vinca-Vinca rosea- Τα αλκαλοειδή της Vinca προέρχονται από το φυτό Madagascar periwinkle.  Βινμπλαστίνη, Βινκριστίνη,Βινδεσίνη, Βινορελμπίνη </vt:lpstr>
      <vt:lpstr>Φυτικά παράγωγα: Tαξάνες</vt:lpstr>
      <vt:lpstr>Φυτικά παράγωγα Ταξάνες:  Προέρχονται από τα φυτά: Taxus baccata, Taxus brevifolia Xρησιμοποιούνται τα ημισυνθετικά παράγωγα</vt:lpstr>
      <vt:lpstr>Φυτικά παράγωγα- Αλκαλοειδή Vinca και Ταξάνες</vt:lpstr>
      <vt:lpstr>Φυτικά παράγωγα</vt:lpstr>
      <vt:lpstr>ΣΤΟΧΕΥΜΕΝΗ ΘΕΡΑΠΕΙΑ</vt:lpstr>
      <vt:lpstr>ΣΤΟΧΕΥΜΕΝΗ ΘΕΡΑΠΕΙΑ</vt:lpstr>
      <vt:lpstr>ΚΥΡΙΟΙ ΜΗΧΑΝΙΣΜΟΙ ΔΡΑΣΗΣ ΣΤΟΧΕΥΜΕΝΗΣ ΘΕΡΑΠΕΙΑΣ</vt:lpstr>
      <vt:lpstr>ΣΤΟΧΕΥΜΕΝΗ ΘΕΡΑΠΕΙΑ (Targeted therapy)</vt:lpstr>
      <vt:lpstr>ΚΥΡΙΟΙ ΜΗΧΑΝΙΣΜΟΙ ΔΡΑΣΗΣ ΣΤΟΧΕΥΜΕΝΗΣ ΘΕΡΑΠΕΙΑΣ</vt:lpstr>
      <vt:lpstr>ΚΥΡΙΟΙ ΜΗΧΑΝΙΣΜΟΙ ΔΡΑΣΗΣ ΣΤΟΧΕΥΜΕΝΗΣ ΘΕΡΑΠΕΙΑΣ</vt:lpstr>
      <vt:lpstr>ΚΥΡΙΟΙ ΜΗΧΑΝΙΣΜΟΙ ΔΡΑΣΗΣ ΣΤΟΧΕΥΜΕΝΗΣ ΘΕΡΑΠΕΙΑΣ</vt:lpstr>
      <vt:lpstr>Έγκλειση δοξοροβουκίνης σε λιποσώματα με τέτοια χημικά χαρακτηριστικά ώστε να κατευθύνονται (σχεδόν) μόνο στα καρκινικά κύτταρα. </vt:lpstr>
      <vt:lpstr>ΚΥΡΙΟΙ ΜΗΧΑΝΙΣΜΟΙ ΔΡΑΣΗΣ ΣΤΟΧΕΥΜΕΝΗΣ ΘΕΡΑΠΕΙΑΣ</vt:lpstr>
      <vt:lpstr>TAΞΙΝΟΜΗΣΗ ΣΤΟΧΕΥΜΕΝΩΝ ΘΕΡΑΠΕΥΤΙΚΩΝ ΠΑΡΑΓΟΝΤΩΝ- ΘΕΡΑΠΕΙΑ-ΑΝΑΣΤΟΛΕΙΣ ΜΕΤΑΓΩΓΗΣ ΣΗΜΑΤΟΣ  (EGFRIs)</vt:lpstr>
      <vt:lpstr>TAΞΙΝΟΜΗΣΗ ΣΤΟΧΕΥΜΕΝΩΝ ΘΕΡΑΠΕΥΤΙΚΩΝ ΠΑΡΑΓΟΝΤΩΝ - ΘΕΡΑΠΕΙΑ-ΑΝΑΣΤΟΛΕΙΣ ΜΕΤΑΓΩΓΗΣ ΣΗΜΑΤΟΣ (MKIs)</vt:lpstr>
      <vt:lpstr>TAΞΙΝΟΜΗΣΗ ΣΤΟΧΕΥΜΕΝΩΝ ΘΕΡΑΠΕΥΤΙΚΩΝ ΠΑΡΑΓΟΝΤΩΝ ΘΕΡΑΠΕΙΑ-ΑΝΑΣΤΟΛΕΙΣ ΜΕΤΑΓΩΓΗΣ ΣΗΜΑΤΟΣ (RAS-RAF-ΜΕΚ-ΕRΚ): </vt:lpstr>
      <vt:lpstr>Aναστολείς μεταγωγής σήματος-Αναστολείς της τυροσινικής κινάσης</vt:lpstr>
      <vt:lpstr>Υποδοχείς του επιδερμοειδούς αυξητικού παράγοντα (epidermal growth factor receptor - EGFR)</vt:lpstr>
      <vt:lpstr>EGFR</vt:lpstr>
      <vt:lpstr>Υποδοχείς του επιδερμοειδούς αυξητικού παράγοντα (epidermal growth factor receptor - EGFR)</vt:lpstr>
      <vt:lpstr>ΕGFRs</vt:lpstr>
      <vt:lpstr>Αναστολείς (ΕGFRIs)</vt:lpstr>
      <vt:lpstr>ΛΕΙΤΟΥΡΓΙΑ ΤΟΥ EGFR ΣΤΟ ΚΥΤΤΑΡΟ KAI mAbs: Προσδέτης,  Δημιουργία ομο-ετεροδιμερών , Αυτοφωσφορυλίωση κυτταρικών περιοχών με δραστηριότητα τυροσινικής    κινάσης (θέση πρόσδεσης μεταβιβαστών σήματος), Πρόσδεση μεταβιβαστών σήματος, Ρύθμιση της βιολογικής απόκρισης στο σήμα </vt:lpstr>
      <vt:lpstr> Yποδοχείς αγγειακού ενδοθηλιακού αυξητικού παράγοντα- (Vascular endothelial growth factor receptors,VEGFR) </vt:lpstr>
      <vt:lpstr>Aναστολείς των υποδοχέων του αγγειακού ενδοθηλιακού αυξητικού παράγοντα-VEGFRIs</vt:lpstr>
      <vt:lpstr>VEGFRIs και PDGFRIs</vt:lpstr>
      <vt:lpstr>ΑΝΑΣΤΟΛΕΙΣ ΤΗΣ ΟΔΟΥ RAS-RAF-MEK-ERK</vt:lpstr>
      <vt:lpstr>RAS-RAF-MEK-ERK</vt:lpstr>
      <vt:lpstr>ΑΝΑΣΤΟΛΕΙΣ ΤΗΣ ΟΔΟΥ RAS-RAF-MEK-ERK</vt:lpstr>
      <vt:lpstr>Παιδικός καρκίνος</vt:lpstr>
      <vt:lpstr>Παιδικοί καρκίνοι σε θήλεα</vt:lpstr>
      <vt:lpstr>Κυτταροτοξικά φάρμακα, Επίδραση σε αρχέγονα θυλάκια-Πρόωρη ωοθηκική ανεπάρκεια (POF)</vt:lpstr>
      <vt:lpstr>Παιδικοί καρκίνοι σε θήλεα</vt:lpstr>
      <vt:lpstr>Παιδικοί καρκίνοι σε θήλεα</vt:lpstr>
      <vt:lpstr>Παιδικοί καρκίνοι σε θήλεα</vt:lpstr>
      <vt:lpstr>Κίνδυνοι υπογονιμότητας ανάλογα με τον τύπο της κακοήθειας (παιδική ηλικία-θήλεα) </vt:lpstr>
      <vt:lpstr>Κίνδυνοι υπογονιμότητας ανάλογα με τον τύπο της κακοήθειας (παιδική ηλικία-θήλεα) </vt:lpstr>
      <vt:lpstr>Παιδικός καρκίνος-Προεφηβική -Εφηβική ηλικία άρρενα</vt:lpstr>
      <vt:lpstr>Καρκίνος παιδικής ηλικίας, εφηβικής ηλικίας, νεαρών ενηλίκων-Άρρενα</vt:lpstr>
      <vt:lpstr> Μειωμένη γονιμότητα: Oλιγοσπερμία, αζωσπερμία. Μπορεί να είναι αναστρέψιμη κάποια χρόνια μετά τη θεραπεία </vt:lpstr>
      <vt:lpstr>Μελέτες για την κυκλοφωσφαμίδη-αλκυλιωτικό</vt:lpstr>
      <vt:lpstr>Μελέτες για την κυκλοφωσφαμίδη-αλκυλιωτικό</vt:lpstr>
      <vt:lpstr>Μελέτες για την κυκλοφωσφαμίδη-αλκυλιωτικό</vt:lpstr>
      <vt:lpstr>Eνήλικες άνδρες –κλασσική ΧΜΘ και γονιμότητα</vt:lpstr>
      <vt:lpstr>Ενήλικες γυναίκες –κλασσική ΧΜΘ και γονιμότητα</vt:lpstr>
      <vt:lpstr>Ενήλικες γυναίκες –κλασσική ΧΜΘ και γονιμότητα</vt:lpstr>
      <vt:lpstr>Στοχευμένη θεραπεία-Επίδραση στη γονιμότητα</vt:lpstr>
      <vt:lpstr>Στοχευμένη θεραπεία-Διαδικασίες στις οποίες λαμβάνουν μέρος οι μοριακοί στόχοι των φαρμάκων της στοχευμένης θεραπείας</vt:lpstr>
      <vt:lpstr>Στοχευμένη θεραπεία-Θεωρητικοί μηχανισμοί υπογονιμότητας</vt:lpstr>
      <vt:lpstr>1. Aντι-αγγειογενητικοί παράγοντες (VEGF)</vt:lpstr>
      <vt:lpstr>Μπεβασιζουμάμπη</vt:lpstr>
      <vt:lpstr>2. Αντι-ΕGF Aναστολείς του επιδερμοειδούς αυξητικού παράγοντα</vt:lpstr>
      <vt:lpstr>ΧΜΘ-Κατά τη διάρκεια της εγκυμοσύνης:</vt:lpstr>
      <vt:lpstr>Ασφάλεια της διατήρησης της γονιμότητας πριν και μετά την αντικαρκινική θεραπεία σε γυναίκες με Ca μαστού</vt:lpstr>
      <vt:lpstr> Ασφάλεια της διατήρησης της γονιμότητας πριν και μετά τη ΧΜΘ σε γυναίκες με Ca μαστού</vt:lpstr>
      <vt:lpstr>Ενδεικτική βιβλιογραφία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</dc:title>
  <dc:creator>Kriton Iakovou</dc:creator>
  <cp:lastModifiedBy>ΣΟΦΙΑ ΜΠΕΖΑΝΤΕ</cp:lastModifiedBy>
  <cp:revision>133</cp:revision>
  <dcterms:created xsi:type="dcterms:W3CDTF">2023-05-13T08:27:28Z</dcterms:created>
  <dcterms:modified xsi:type="dcterms:W3CDTF">2024-05-24T17:00:21Z</dcterms:modified>
</cp:coreProperties>
</file>