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1" r:id="rId3"/>
    <p:sldId id="335" r:id="rId4"/>
    <p:sldId id="336" r:id="rId5"/>
    <p:sldId id="339" r:id="rId6"/>
    <p:sldId id="358" r:id="rId7"/>
    <p:sldId id="258" r:id="rId8"/>
    <p:sldId id="259" r:id="rId9"/>
    <p:sldId id="260" r:id="rId10"/>
    <p:sldId id="365" r:id="rId11"/>
    <p:sldId id="338" r:id="rId12"/>
    <p:sldId id="364" r:id="rId13"/>
    <p:sldId id="340" r:id="rId14"/>
    <p:sldId id="353" r:id="rId15"/>
    <p:sldId id="337" r:id="rId16"/>
    <p:sldId id="261" r:id="rId17"/>
    <p:sldId id="262" r:id="rId18"/>
    <p:sldId id="263" r:id="rId19"/>
    <p:sldId id="264" r:id="rId20"/>
    <p:sldId id="265" r:id="rId21"/>
    <p:sldId id="266" r:id="rId22"/>
    <p:sldId id="360" r:id="rId23"/>
    <p:sldId id="267" r:id="rId24"/>
    <p:sldId id="268" r:id="rId25"/>
    <p:sldId id="269" r:id="rId26"/>
    <p:sldId id="270" r:id="rId27"/>
    <p:sldId id="271" r:id="rId28"/>
    <p:sldId id="272" r:id="rId29"/>
    <p:sldId id="273" r:id="rId30"/>
    <p:sldId id="274" r:id="rId31"/>
    <p:sldId id="275" r:id="rId32"/>
    <p:sldId id="276" r:id="rId33"/>
    <p:sldId id="280" r:id="rId34"/>
    <p:sldId id="277" r:id="rId35"/>
    <p:sldId id="278" r:id="rId36"/>
    <p:sldId id="287" r:id="rId37"/>
    <p:sldId id="288" r:id="rId38"/>
    <p:sldId id="354" r:id="rId39"/>
    <p:sldId id="289" r:id="rId40"/>
    <p:sldId id="290" r:id="rId41"/>
    <p:sldId id="292" r:id="rId42"/>
    <p:sldId id="356" r:id="rId43"/>
    <p:sldId id="293" r:id="rId44"/>
    <p:sldId id="294" r:id="rId45"/>
    <p:sldId id="295" r:id="rId46"/>
    <p:sldId id="296" r:id="rId47"/>
    <p:sldId id="357"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22" r:id="rId61"/>
    <p:sldId id="310" r:id="rId62"/>
    <p:sldId id="323" r:id="rId63"/>
    <p:sldId id="341" r:id="rId64"/>
    <p:sldId id="342" r:id="rId65"/>
    <p:sldId id="343" r:id="rId66"/>
    <p:sldId id="344" r:id="rId67"/>
    <p:sldId id="345" r:id="rId68"/>
    <p:sldId id="346" r:id="rId69"/>
    <p:sldId id="347" r:id="rId70"/>
    <p:sldId id="348" r:id="rId71"/>
    <p:sldId id="349" r:id="rId72"/>
    <p:sldId id="350" r:id="rId73"/>
    <p:sldId id="351" r:id="rId74"/>
    <p:sldId id="324" r:id="rId75"/>
    <p:sldId id="325" r:id="rId76"/>
    <p:sldId id="328" r:id="rId77"/>
    <p:sldId id="362" r:id="rId78"/>
    <p:sldId id="331" r:id="rId79"/>
    <p:sldId id="332" r:id="rId80"/>
    <p:sldId id="361" r:id="rId81"/>
    <p:sldId id="359"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85" d="100"/>
          <a:sy n="85" d="100"/>
        </p:scale>
        <p:origin x="8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1" y="0"/>
            <a:ext cx="6858000" cy="6858000"/>
          </a:xfrm>
          <a:prstGeom prst="rect">
            <a:avLst/>
          </a:prstGeom>
          <a:effectLst>
            <a:outerShdw dist="50800" dir="5400000" algn="ctr" rotWithShape="0">
              <a:srgbClr val="000000">
                <a:alpha val="0"/>
              </a:srgbClr>
            </a:outerShdw>
          </a:effectLst>
        </p:spPr>
      </p:pic>
      <p:sp>
        <p:nvSpPr>
          <p:cNvPr id="2" name="Τίτλος 1"/>
          <p:cNvSpPr>
            <a:spLocks noGrp="1"/>
          </p:cNvSpPr>
          <p:nvPr>
            <p:ph type="ctrTitle"/>
          </p:nvPr>
        </p:nvSpPr>
        <p:spPr>
          <a:xfrm>
            <a:off x="618564" y="690282"/>
            <a:ext cx="7758967" cy="1558648"/>
          </a:xfrm>
        </p:spPr>
        <p:txBody>
          <a:bodyPr/>
          <a:lstStyle/>
          <a:p>
            <a:pPr algn="l"/>
            <a:r>
              <a:rPr lang="el-GR" sz="4400" dirty="0"/>
              <a:t>ΦΑΡΜΑΚΑ ΚΑΙ ΥΠΟΓΟΝΙΜΟΤΗΤΑ</a:t>
            </a:r>
            <a:endParaRPr lang="en-US" sz="4400" dirty="0"/>
          </a:p>
        </p:txBody>
      </p:sp>
      <p:sp>
        <p:nvSpPr>
          <p:cNvPr id="3" name="Υπότιτλος 2"/>
          <p:cNvSpPr>
            <a:spLocks noGrp="1"/>
          </p:cNvSpPr>
          <p:nvPr>
            <p:ph type="subTitle" idx="1"/>
          </p:nvPr>
        </p:nvSpPr>
        <p:spPr>
          <a:xfrm>
            <a:off x="358588" y="2635623"/>
            <a:ext cx="7660356" cy="2902863"/>
          </a:xfrm>
        </p:spPr>
        <p:txBody>
          <a:bodyPr>
            <a:normAutofit fontScale="70000" lnSpcReduction="20000"/>
          </a:bodyPr>
          <a:lstStyle/>
          <a:p>
            <a:pPr algn="l"/>
            <a:r>
              <a:rPr lang="el-GR" baseline="30000" dirty="0"/>
              <a:t>1</a:t>
            </a:r>
            <a:r>
              <a:rPr lang="el-GR" dirty="0"/>
              <a:t> ΒΑΡΒΑΡΕΣΟΥ ΑΘΑΝΑΣΙΑ</a:t>
            </a:r>
          </a:p>
          <a:p>
            <a:pPr algn="l"/>
            <a:r>
              <a:rPr lang="el-GR" dirty="0"/>
              <a:t>ΚΑΘΗΓΗΤΡΙΑ ΑΝΑΠΤΥΞΗΣ ΦΑΡΜΑΚΕΥΤΙΚΩΝ, ΚΑΛΛΥΝΤΙΚΩΝ</a:t>
            </a:r>
          </a:p>
          <a:p>
            <a:pPr algn="l"/>
            <a:r>
              <a:rPr lang="el-GR" dirty="0"/>
              <a:t>ΚΑΙ ΙΑΤΡΟΤΕΧΝΟΛΟΓΙΚΩΝ ΠΡΟΪΟΝΤΩΝ</a:t>
            </a:r>
          </a:p>
          <a:p>
            <a:pPr algn="l"/>
            <a:endParaRPr lang="el-GR" dirty="0"/>
          </a:p>
          <a:p>
            <a:pPr algn="l"/>
            <a:endParaRPr lang="el-GR" dirty="0"/>
          </a:p>
          <a:p>
            <a:pPr algn="l"/>
            <a:r>
              <a:rPr lang="el-GR" baseline="30000" dirty="0"/>
              <a:t>1</a:t>
            </a:r>
            <a:r>
              <a:rPr lang="el-GR" dirty="0"/>
              <a:t> ΠΑΥΛΟΥ ΠΑΝΑΓΟΥΛΑ </a:t>
            </a:r>
            <a:r>
              <a:rPr lang="el-GR" dirty="0" err="1"/>
              <a:t>MSc</a:t>
            </a:r>
            <a:r>
              <a:rPr lang="el-GR" dirty="0"/>
              <a:t>, </a:t>
            </a:r>
            <a:r>
              <a:rPr lang="el-GR" dirty="0" err="1"/>
              <a:t>PhD</a:t>
            </a:r>
            <a:r>
              <a:rPr lang="el-GR" dirty="0"/>
              <a:t>,</a:t>
            </a:r>
          </a:p>
          <a:p>
            <a:pPr algn="l"/>
            <a:r>
              <a:rPr lang="el-GR" dirty="0"/>
              <a:t>ΦΑΡΜΑΚΟΠΟΙΟΣ</a:t>
            </a:r>
          </a:p>
          <a:p>
            <a:pPr algn="l"/>
            <a:r>
              <a:rPr lang="el-GR" baseline="30000" dirty="0"/>
              <a:t>1</a:t>
            </a:r>
            <a:r>
              <a:rPr lang="el-GR" dirty="0"/>
              <a:t> ΕΡΓΑΣΤΗΡΙΟ ΧΗΜΕΙΑΣ, ΒΙΟΧΗΜΕΙΑΣ, </a:t>
            </a:r>
            <a:endParaRPr lang="en-US" dirty="0"/>
          </a:p>
          <a:p>
            <a:pPr algn="l"/>
            <a:r>
              <a:rPr lang="el-GR" dirty="0"/>
              <a:t>ΚΟΣΜΗΤΟΛΟΓΙΑΣ</a:t>
            </a:r>
          </a:p>
          <a:p>
            <a:pPr algn="l"/>
            <a:r>
              <a:rPr lang="el-GR" dirty="0"/>
              <a:t>https://chembiochemcosm.uniwa.gr/</a:t>
            </a:r>
          </a:p>
          <a:p>
            <a:endParaRPr lang="en-US" dirty="0"/>
          </a:p>
        </p:txBody>
      </p:sp>
    </p:spTree>
    <p:extLst>
      <p:ext uri="{BB962C8B-B14F-4D97-AF65-F5344CB8AC3E}">
        <p14:creationId xmlns:p14="http://schemas.microsoft.com/office/powerpoint/2010/main" val="42755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αναπαραγωγικό σύστημα του άντρα</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129" y="2375376"/>
            <a:ext cx="5097780" cy="3451860"/>
          </a:xfrm>
        </p:spPr>
      </p:pic>
    </p:spTree>
    <p:extLst>
      <p:ext uri="{BB962C8B-B14F-4D97-AF65-F5344CB8AC3E}">
        <p14:creationId xmlns:p14="http://schemas.microsoft.com/office/powerpoint/2010/main" val="138682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6490" y="723569"/>
            <a:ext cx="9430247" cy="6035040"/>
          </a:xfrm>
        </p:spPr>
        <p:txBody>
          <a:bodyPr>
            <a:noAutofit/>
          </a:bodyPr>
          <a:lstStyle/>
          <a:p>
            <a:r>
              <a:rPr lang="el-GR" sz="1600" dirty="0"/>
              <a:t>Οι </a:t>
            </a:r>
            <a:r>
              <a:rPr lang="el-GR" sz="1600" dirty="0" err="1"/>
              <a:t>όρχεις</a:t>
            </a:r>
            <a:r>
              <a:rPr lang="el-GR" sz="1600" dirty="0"/>
              <a:t> είναι όργανα με διπλή λειτουργία: </a:t>
            </a:r>
            <a:r>
              <a:rPr lang="el-GR" sz="1600" b="1" dirty="0"/>
              <a:t>εξωκρινής</a:t>
            </a:r>
            <a:r>
              <a:rPr lang="el-GR" sz="1600" dirty="0"/>
              <a:t> είναι η </a:t>
            </a:r>
            <a:r>
              <a:rPr lang="el-GR" sz="1600" u="sng" dirty="0"/>
              <a:t>παραγωγή σπερματοζωαρίων </a:t>
            </a:r>
            <a:r>
              <a:rPr lang="el-GR" sz="1600" dirty="0"/>
              <a:t>και </a:t>
            </a:r>
            <a:r>
              <a:rPr lang="el-GR" sz="1600" b="1" dirty="0"/>
              <a:t>ενδοκρινής</a:t>
            </a:r>
            <a:r>
              <a:rPr lang="el-GR" sz="1600" dirty="0"/>
              <a:t> είναι η </a:t>
            </a:r>
            <a:r>
              <a:rPr lang="el-GR" sz="1600" u="sng" dirty="0"/>
              <a:t>παραγωγή ανδρογόνων και κυρίως τεστοστερόνης</a:t>
            </a:r>
            <a:r>
              <a:rPr lang="el-GR" sz="1600" dirty="0"/>
              <a:t>. Το όσχεο περιλαμβάνει τις επιδιδυμίδες και τους σπερματικούς πόρους, ενώ οι </a:t>
            </a:r>
            <a:r>
              <a:rPr lang="el-GR" sz="1600" dirty="0" err="1"/>
              <a:t>όρχεις</a:t>
            </a:r>
            <a:r>
              <a:rPr lang="el-GR" sz="1600" dirty="0"/>
              <a:t> συγκρατούνται στο όσχεο από τους σπερματικούς τόνους, οι οποίοι περιέχουν τους σπερματικούς πόρους, αγγεία, νεύρα και τους κρεμαστήρες μυς.</a:t>
            </a:r>
          </a:p>
          <a:p>
            <a:r>
              <a:rPr lang="el-GR" sz="1600" dirty="0"/>
              <a:t>Τα σπερματοζωάρια μετά την παραγωγή τους, ακολουθούν την αποχετευτική οδό του σπέρματος, η οποία αποτελείται από τις επιδιδυμίδες, τους σπερματικούς πόρους, τις σπερματικές ληκύθους, τους </a:t>
            </a:r>
            <a:r>
              <a:rPr lang="el-GR" sz="1600" dirty="0" err="1"/>
              <a:t>εκσπερματικούς</a:t>
            </a:r>
            <a:r>
              <a:rPr lang="el-GR" sz="1600" dirty="0"/>
              <a:t> πόρους και την ουρήθρα.</a:t>
            </a:r>
          </a:p>
          <a:p>
            <a:r>
              <a:rPr lang="el-GR" sz="1600" dirty="0"/>
              <a:t>Τα σπερματικά σωληνάρια (εξωκρινής μοίρα </a:t>
            </a:r>
            <a:r>
              <a:rPr lang="el-GR" sz="1600" dirty="0" err="1"/>
              <a:t>όρχεως</a:t>
            </a:r>
            <a:r>
              <a:rPr lang="el-GR" sz="1600" dirty="0"/>
              <a:t>) είναι σωληνίσκοι μήκους 0,3-1,5 m και διαμέτρου 150-300 </a:t>
            </a:r>
            <a:r>
              <a:rPr lang="el-GR" sz="1600" dirty="0" err="1"/>
              <a:t>μm</a:t>
            </a:r>
            <a:r>
              <a:rPr lang="el-GR" sz="1600" dirty="0"/>
              <a:t> που διατάσσονται ανά 2 ή 3 μέσα στα ορχικά λόβια. Στους δύο </a:t>
            </a:r>
            <a:r>
              <a:rPr lang="el-GR" sz="1600" dirty="0" err="1"/>
              <a:t>όρχεις</a:t>
            </a:r>
            <a:r>
              <a:rPr lang="el-GR" sz="1600" dirty="0"/>
              <a:t> υπάρχουν συνολικά 400-900 σπερματικά σωληνάρια. Τα </a:t>
            </a:r>
            <a:r>
              <a:rPr lang="el-GR" sz="1600" b="1" dirty="0"/>
              <a:t>σπερματικά σωληνάρια </a:t>
            </a:r>
            <a:r>
              <a:rPr lang="el-GR" sz="1600" dirty="0"/>
              <a:t>αποτελούνται από τη </a:t>
            </a:r>
            <a:r>
              <a:rPr lang="el-GR" sz="1600" u="sng" dirty="0"/>
              <a:t>βασική μεμβράνη</a:t>
            </a:r>
            <a:r>
              <a:rPr lang="el-GR" sz="1600" dirty="0"/>
              <a:t>, τα </a:t>
            </a:r>
            <a:r>
              <a:rPr lang="el-GR" sz="1600" u="sng" dirty="0"/>
              <a:t>κύτταρα της σπερματογένεσης </a:t>
            </a:r>
            <a:r>
              <a:rPr lang="el-GR" sz="1600" dirty="0"/>
              <a:t>και τα </a:t>
            </a:r>
            <a:r>
              <a:rPr lang="el-GR" sz="1600" u="sng" dirty="0"/>
              <a:t>στηρικτικά κύτταρα του </a:t>
            </a:r>
            <a:r>
              <a:rPr lang="el-GR" sz="1600" u="sng" dirty="0" err="1"/>
              <a:t>Sertoli</a:t>
            </a:r>
            <a:r>
              <a:rPr lang="el-GR" sz="1600" dirty="0"/>
              <a:t>. Εκτός από την ανατομική στήριξη, η </a:t>
            </a:r>
            <a:r>
              <a:rPr lang="el-GR" sz="1600" b="1" dirty="0"/>
              <a:t>βασική μεμβράνη </a:t>
            </a:r>
            <a:r>
              <a:rPr lang="el-GR" sz="1600" dirty="0"/>
              <a:t>συμμετέχει και στη λειτουργικότητα του σπερματικού </a:t>
            </a:r>
            <a:r>
              <a:rPr lang="el-GR" sz="1600" dirty="0" err="1"/>
              <a:t>σωληναρίου</a:t>
            </a:r>
            <a:r>
              <a:rPr lang="el-GR" sz="1600" dirty="0"/>
              <a:t>: διαθέτει </a:t>
            </a:r>
            <a:r>
              <a:rPr lang="el-GR" sz="1600" b="1" dirty="0"/>
              <a:t>ικανότητα μεταβολισμού των </a:t>
            </a:r>
            <a:r>
              <a:rPr lang="el-GR" sz="1600" b="1" dirty="0" err="1"/>
              <a:t>στεροειδών</a:t>
            </a:r>
            <a:r>
              <a:rPr lang="el-GR" sz="1600" dirty="0"/>
              <a:t> και συμμετέχει, μαζί με τα κύτταρα του </a:t>
            </a:r>
            <a:r>
              <a:rPr lang="el-GR" sz="1600" dirty="0" err="1"/>
              <a:t>Sertoli</a:t>
            </a:r>
            <a:r>
              <a:rPr lang="el-GR" sz="1600" dirty="0"/>
              <a:t>, στον </a:t>
            </a:r>
            <a:r>
              <a:rPr lang="el-GR" sz="1600" dirty="0" err="1"/>
              <a:t>αιματοσωληναριακό</a:t>
            </a:r>
            <a:r>
              <a:rPr lang="el-GR" sz="1600" dirty="0"/>
              <a:t> φραγμό.</a:t>
            </a:r>
          </a:p>
          <a:p>
            <a:r>
              <a:rPr lang="el-GR" sz="1600" u="sng" dirty="0"/>
              <a:t>Τα κύτταρα της σπερματογένεσης είναι κυτταρικά στοιχεία των σπερματικών </a:t>
            </a:r>
            <a:r>
              <a:rPr lang="el-GR" sz="1600" u="sng" dirty="0" err="1"/>
              <a:t>σωληναρίων</a:t>
            </a:r>
            <a:r>
              <a:rPr lang="el-GR" sz="1600" u="sng" dirty="0"/>
              <a:t> που προέρχονται από αρχέγονα γεννητικά κύτταρα</a:t>
            </a:r>
            <a:r>
              <a:rPr lang="el-GR" sz="1600" dirty="0"/>
              <a:t>. Τα κύρια στάδια της κυτταρικής αυτής μετατροπής είναι: </a:t>
            </a:r>
            <a:r>
              <a:rPr lang="el-GR" sz="1600" dirty="0" err="1"/>
              <a:t>σπερματογόνια</a:t>
            </a:r>
            <a:r>
              <a:rPr lang="el-GR" sz="1600" dirty="0"/>
              <a:t>, σπερματοκύτταρα πρώτης τάξης, σπερματοκύτταρα δευτέρας τάξης, </a:t>
            </a:r>
            <a:r>
              <a:rPr lang="el-GR" sz="1600" dirty="0" err="1"/>
              <a:t>σπερματίδες</a:t>
            </a:r>
            <a:r>
              <a:rPr lang="el-GR" sz="1600" dirty="0"/>
              <a:t> και σπερματοζωάρια. </a:t>
            </a:r>
            <a:r>
              <a:rPr lang="el-GR" sz="1600" b="1" dirty="0"/>
              <a:t>Η διεργασία ωρίμανσης από το </a:t>
            </a:r>
            <a:r>
              <a:rPr lang="el-GR" sz="1600" b="1" dirty="0" err="1"/>
              <a:t>σπερματογόνιο</a:t>
            </a:r>
            <a:r>
              <a:rPr lang="el-GR" sz="1600" b="1" dirty="0"/>
              <a:t> στο ώριμο σπερματοζωάριο, ονομάζεται σπερματογένεση και διαρκεί περίπου 70±4 ημέρες</a:t>
            </a:r>
            <a:r>
              <a:rPr lang="el-GR" sz="1600" dirty="0"/>
              <a:t>.</a:t>
            </a:r>
          </a:p>
        </p:txBody>
      </p:sp>
    </p:spTree>
    <p:extLst>
      <p:ext uri="{BB962C8B-B14F-4D97-AF65-F5344CB8AC3E}">
        <p14:creationId xmlns:p14="http://schemas.microsoft.com/office/powerpoint/2010/main" val="425449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385" y="957019"/>
            <a:ext cx="4474220" cy="4856078"/>
          </a:xfrm>
        </p:spPr>
      </p:pic>
      <p:sp>
        <p:nvSpPr>
          <p:cNvPr id="5" name="TextBox 4"/>
          <p:cNvSpPr txBox="1"/>
          <p:nvPr/>
        </p:nvSpPr>
        <p:spPr>
          <a:xfrm>
            <a:off x="1899138" y="5877169"/>
            <a:ext cx="5462954" cy="369332"/>
          </a:xfrm>
          <a:prstGeom prst="rect">
            <a:avLst/>
          </a:prstGeom>
          <a:noFill/>
        </p:spPr>
        <p:txBody>
          <a:bodyPr wrap="square" rtlCol="0">
            <a:spAutoFit/>
          </a:bodyPr>
          <a:lstStyle/>
          <a:p>
            <a:r>
              <a:rPr lang="el-GR" dirty="0"/>
              <a:t>ΣΠΕΡΜΑΤΙΚΑ ΣΩΛΗΝΑΡΙΑ</a:t>
            </a:r>
            <a:endParaRPr lang="en-US" dirty="0"/>
          </a:p>
        </p:txBody>
      </p:sp>
    </p:spTree>
    <p:extLst>
      <p:ext uri="{BB962C8B-B14F-4D97-AF65-F5344CB8AC3E}">
        <p14:creationId xmlns:p14="http://schemas.microsoft.com/office/powerpoint/2010/main" val="62290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8397" y="667911"/>
            <a:ext cx="8685605" cy="5373452"/>
          </a:xfrm>
        </p:spPr>
        <p:txBody>
          <a:bodyPr>
            <a:noAutofit/>
          </a:bodyPr>
          <a:lstStyle/>
          <a:p>
            <a:pPr lvl="0">
              <a:buClr>
                <a:srgbClr val="90C226"/>
              </a:buClr>
            </a:pPr>
            <a:r>
              <a:rPr lang="el-GR" sz="1400" dirty="0">
                <a:solidFill>
                  <a:prstClr val="black">
                    <a:lumMod val="75000"/>
                    <a:lumOff val="25000"/>
                  </a:prstClr>
                </a:solidFill>
              </a:rPr>
              <a:t>Τα </a:t>
            </a:r>
            <a:r>
              <a:rPr lang="el-GR" sz="1400" b="1" dirty="0">
                <a:solidFill>
                  <a:prstClr val="black">
                    <a:lumMod val="75000"/>
                    <a:lumOff val="25000"/>
                  </a:prstClr>
                </a:solidFill>
              </a:rPr>
              <a:t>κύτταρα του </a:t>
            </a:r>
            <a:r>
              <a:rPr lang="el-GR" sz="1400" b="1" dirty="0" err="1">
                <a:solidFill>
                  <a:prstClr val="black">
                    <a:lumMod val="75000"/>
                    <a:lumOff val="25000"/>
                  </a:prstClr>
                </a:solidFill>
              </a:rPr>
              <a:t>Sertoli</a:t>
            </a:r>
            <a:r>
              <a:rPr lang="el-GR" sz="1400" b="1" dirty="0">
                <a:solidFill>
                  <a:prstClr val="black">
                    <a:lumMod val="75000"/>
                    <a:lumOff val="25000"/>
                  </a:prstClr>
                </a:solidFill>
              </a:rPr>
              <a:t> </a:t>
            </a:r>
            <a:r>
              <a:rPr lang="el-GR" sz="1400" dirty="0">
                <a:solidFill>
                  <a:prstClr val="black">
                    <a:lumMod val="75000"/>
                    <a:lumOff val="25000"/>
                  </a:prstClr>
                </a:solidFill>
              </a:rPr>
              <a:t>αποτελούν το </a:t>
            </a:r>
            <a:r>
              <a:rPr lang="el-GR" sz="1400" b="1" dirty="0">
                <a:solidFill>
                  <a:prstClr val="black">
                    <a:lumMod val="75000"/>
                    <a:lumOff val="25000"/>
                  </a:prstClr>
                </a:solidFill>
              </a:rPr>
              <a:t>κυρίως σώμα του σπερματικού </a:t>
            </a:r>
            <a:r>
              <a:rPr lang="el-GR" sz="1400" b="1" dirty="0" err="1">
                <a:solidFill>
                  <a:prstClr val="black">
                    <a:lumMod val="75000"/>
                    <a:lumOff val="25000"/>
                  </a:prstClr>
                </a:solidFill>
              </a:rPr>
              <a:t>σωληναρίου</a:t>
            </a:r>
            <a:r>
              <a:rPr lang="el-GR" sz="1400" dirty="0">
                <a:solidFill>
                  <a:prstClr val="black">
                    <a:lumMod val="75000"/>
                    <a:lumOff val="25000"/>
                  </a:prstClr>
                </a:solidFill>
              </a:rPr>
              <a:t>, περικλείουν τα κύτταρα της σπερματογένεσης, στηρίζονται στη βασική μεμβράνη και εκτείνονται μέχρι τον αυλό του </a:t>
            </a:r>
            <a:r>
              <a:rPr lang="el-GR" sz="1400" dirty="0" err="1">
                <a:solidFill>
                  <a:prstClr val="black">
                    <a:lumMod val="75000"/>
                    <a:lumOff val="25000"/>
                  </a:prstClr>
                </a:solidFill>
              </a:rPr>
              <a:t>σωληναρίου</a:t>
            </a:r>
            <a:r>
              <a:rPr lang="el-GR" sz="1400" dirty="0">
                <a:solidFill>
                  <a:prstClr val="black">
                    <a:lumMod val="75000"/>
                    <a:lumOff val="25000"/>
                  </a:prstClr>
                </a:solidFill>
              </a:rPr>
              <a:t>. Έχουν υποστηρικτικό ρόλο. </a:t>
            </a:r>
            <a:r>
              <a:rPr lang="el-GR" sz="1400" b="1" dirty="0">
                <a:solidFill>
                  <a:prstClr val="black">
                    <a:lumMod val="75000"/>
                    <a:lumOff val="25000"/>
                  </a:prstClr>
                </a:solidFill>
              </a:rPr>
              <a:t>Αμέσως μετά τη διαφοροποίησή τους, τα σπερματοζωάρια βρίσκονται στα σπερματικά σωληνάρια με την κεφαλή τους καθηλωμένη στα κύτταρα του </a:t>
            </a:r>
            <a:r>
              <a:rPr lang="el-GR" sz="1400" b="1" dirty="0" err="1">
                <a:solidFill>
                  <a:prstClr val="black">
                    <a:lumMod val="75000"/>
                    <a:lumOff val="25000"/>
                  </a:prstClr>
                </a:solidFill>
              </a:rPr>
              <a:t>Sertoli</a:t>
            </a:r>
            <a:r>
              <a:rPr lang="el-GR" sz="1400" b="1" dirty="0">
                <a:solidFill>
                  <a:prstClr val="black">
                    <a:lumMod val="75000"/>
                    <a:lumOff val="25000"/>
                  </a:prstClr>
                </a:solidFill>
              </a:rPr>
              <a:t>. Υπό την επίδραση της τεστοστερόνης, τα σπερματοζωάρια απελευθερώνονται στο αυλό των σπερματικών </a:t>
            </a:r>
            <a:r>
              <a:rPr lang="el-GR" sz="1400" b="1" dirty="0" err="1">
                <a:solidFill>
                  <a:prstClr val="black">
                    <a:lumMod val="75000"/>
                    <a:lumOff val="25000"/>
                  </a:prstClr>
                </a:solidFill>
              </a:rPr>
              <a:t>σωληναρίων</a:t>
            </a:r>
            <a:r>
              <a:rPr lang="el-GR" sz="1400" b="1" dirty="0">
                <a:solidFill>
                  <a:prstClr val="black">
                    <a:lumMod val="75000"/>
                    <a:lumOff val="25000"/>
                  </a:prstClr>
                </a:solidFill>
              </a:rPr>
              <a:t>.</a:t>
            </a:r>
            <a:r>
              <a:rPr lang="el-GR" sz="1400" dirty="0">
                <a:solidFill>
                  <a:prstClr val="black">
                    <a:lumMod val="75000"/>
                    <a:lumOff val="25000"/>
                  </a:prstClr>
                </a:solidFill>
              </a:rPr>
              <a:t> Οι αυλοί των διαφόρων σπερματικών </a:t>
            </a:r>
            <a:r>
              <a:rPr lang="el-GR" sz="1400" dirty="0" err="1">
                <a:solidFill>
                  <a:prstClr val="black">
                    <a:lumMod val="75000"/>
                    <a:lumOff val="25000"/>
                  </a:prstClr>
                </a:solidFill>
              </a:rPr>
              <a:t>σωληναρίων</a:t>
            </a:r>
            <a:r>
              <a:rPr lang="el-GR" sz="1400" dirty="0">
                <a:solidFill>
                  <a:prstClr val="black">
                    <a:lumMod val="75000"/>
                    <a:lumOff val="25000"/>
                  </a:prstClr>
                </a:solidFill>
              </a:rPr>
              <a:t> συμβάλλουν στο ορχικό δίκτυο (ή δίκτυο του </a:t>
            </a:r>
            <a:r>
              <a:rPr lang="el-GR" sz="1400" dirty="0" err="1">
                <a:solidFill>
                  <a:prstClr val="black">
                    <a:lumMod val="75000"/>
                    <a:lumOff val="25000"/>
                  </a:prstClr>
                </a:solidFill>
              </a:rPr>
              <a:t>Haller</a:t>
            </a:r>
            <a:r>
              <a:rPr lang="el-GR" sz="1400" dirty="0">
                <a:solidFill>
                  <a:prstClr val="black">
                    <a:lumMod val="75000"/>
                    <a:lumOff val="25000"/>
                  </a:prstClr>
                </a:solidFill>
              </a:rPr>
              <a:t>), το οποίο παροχετεύεται σε έναν ενιαίο περιελιγμένο σωλήνα, την </a:t>
            </a:r>
            <a:r>
              <a:rPr lang="el-GR" sz="1400" b="1" dirty="0">
                <a:solidFill>
                  <a:prstClr val="black">
                    <a:lumMod val="75000"/>
                    <a:lumOff val="25000"/>
                  </a:prstClr>
                </a:solidFill>
              </a:rPr>
              <a:t>επιδιδυμίδα, όπου αποθηκεύονται τα σπερματοζωάρια</a:t>
            </a:r>
            <a:r>
              <a:rPr lang="el-GR" sz="1400" dirty="0">
                <a:solidFill>
                  <a:prstClr val="black">
                    <a:lumMod val="75000"/>
                    <a:lumOff val="25000"/>
                  </a:prstClr>
                </a:solidFill>
              </a:rPr>
              <a:t>. Από το άκρο της επιδιδυμίδας αρχίζει η αποχετευτική οδός των σπερματοζωαρίων, η οποία καταλήγει στο έξω στόμιο της ουρήθρας.</a:t>
            </a:r>
          </a:p>
          <a:p>
            <a:pPr lvl="0">
              <a:buClr>
                <a:srgbClr val="90C226"/>
              </a:buClr>
            </a:pPr>
            <a:r>
              <a:rPr lang="el-GR" sz="1400" b="1" dirty="0">
                <a:solidFill>
                  <a:prstClr val="black">
                    <a:lumMod val="75000"/>
                    <a:lumOff val="25000"/>
                  </a:prstClr>
                </a:solidFill>
              </a:rPr>
              <a:t>Η υπόφυση ρυθμίζει τη λειτουργία των </a:t>
            </a:r>
            <a:r>
              <a:rPr lang="el-GR" sz="1400" b="1" dirty="0" err="1">
                <a:solidFill>
                  <a:prstClr val="black">
                    <a:lumMod val="75000"/>
                    <a:lumOff val="25000"/>
                  </a:prstClr>
                </a:solidFill>
              </a:rPr>
              <a:t>όρχεων</a:t>
            </a:r>
            <a:r>
              <a:rPr lang="el-GR" sz="1400" b="1" dirty="0">
                <a:solidFill>
                  <a:prstClr val="black">
                    <a:lumMod val="75000"/>
                    <a:lumOff val="25000"/>
                  </a:prstClr>
                </a:solidFill>
              </a:rPr>
              <a:t>, όπως και των ωοθηκών, μέσω της έκκρισης των </a:t>
            </a:r>
            <a:r>
              <a:rPr lang="el-GR" sz="1400" b="1" dirty="0" err="1">
                <a:solidFill>
                  <a:prstClr val="black">
                    <a:lumMod val="75000"/>
                    <a:lumOff val="25000"/>
                  </a:prstClr>
                </a:solidFill>
              </a:rPr>
              <a:t>γοναδοτροπινών</a:t>
            </a:r>
            <a:r>
              <a:rPr lang="el-GR" sz="1400" b="1" dirty="0">
                <a:solidFill>
                  <a:prstClr val="black">
                    <a:lumMod val="75000"/>
                    <a:lumOff val="25000"/>
                  </a:prstClr>
                </a:solidFill>
              </a:rPr>
              <a:t>. </a:t>
            </a:r>
            <a:r>
              <a:rPr lang="el-GR" sz="1400" dirty="0">
                <a:solidFill>
                  <a:prstClr val="black">
                    <a:lumMod val="75000"/>
                    <a:lumOff val="25000"/>
                  </a:prstClr>
                </a:solidFill>
              </a:rPr>
              <a:t>Η σπουδαιότητα της FSH παραμένει αδιευκρίνιστη. ΓΥΝΑΙΚΕΣ</a:t>
            </a:r>
            <a:r>
              <a:rPr lang="en-US" sz="1400" dirty="0">
                <a:solidFill>
                  <a:prstClr val="black">
                    <a:lumMod val="75000"/>
                    <a:lumOff val="25000"/>
                  </a:prstClr>
                </a:solidFill>
              </a:rPr>
              <a:t>: </a:t>
            </a:r>
            <a:r>
              <a:rPr lang="el-GR" sz="1400" dirty="0">
                <a:solidFill>
                  <a:prstClr val="black">
                    <a:lumMod val="75000"/>
                    <a:lumOff val="25000"/>
                  </a:prstClr>
                </a:solidFill>
              </a:rPr>
              <a:t>Η </a:t>
            </a:r>
            <a:r>
              <a:rPr lang="el-GR" sz="1400" b="1" dirty="0" err="1">
                <a:solidFill>
                  <a:prstClr val="black">
                    <a:lumMod val="75000"/>
                    <a:lumOff val="25000"/>
                  </a:prstClr>
                </a:solidFill>
              </a:rPr>
              <a:t>θυλακιοτρόπος</a:t>
            </a:r>
            <a:r>
              <a:rPr lang="el-GR" sz="1400" dirty="0">
                <a:solidFill>
                  <a:prstClr val="black">
                    <a:lumMod val="75000"/>
                    <a:lumOff val="25000"/>
                  </a:prstClr>
                </a:solidFill>
              </a:rPr>
              <a:t> (ή </a:t>
            </a:r>
            <a:r>
              <a:rPr lang="el-GR" sz="1400" b="1" dirty="0" err="1">
                <a:solidFill>
                  <a:prstClr val="black">
                    <a:lumMod val="75000"/>
                    <a:lumOff val="25000"/>
                  </a:prstClr>
                </a:solidFill>
              </a:rPr>
              <a:t>ωοθυλακιοτρόπος</a:t>
            </a:r>
            <a:r>
              <a:rPr lang="el-GR" sz="1400" b="1" dirty="0">
                <a:solidFill>
                  <a:prstClr val="black">
                    <a:lumMod val="75000"/>
                    <a:lumOff val="25000"/>
                  </a:prstClr>
                </a:solidFill>
              </a:rPr>
              <a:t>) ορμόνη (FSH) </a:t>
            </a:r>
            <a:r>
              <a:rPr lang="el-GR" sz="1400" dirty="0">
                <a:solidFill>
                  <a:prstClr val="black">
                    <a:lumMod val="75000"/>
                    <a:lumOff val="25000"/>
                  </a:prstClr>
                </a:solidFill>
              </a:rPr>
              <a:t>εκκρίνεται από τον πρόσθιο λοβό της υπόφυσης. Κατά την διάρκεια της </a:t>
            </a:r>
            <a:r>
              <a:rPr lang="el-GR" sz="1400" dirty="0" err="1">
                <a:solidFill>
                  <a:prstClr val="black">
                    <a:lumMod val="75000"/>
                    <a:lumOff val="25000"/>
                  </a:prstClr>
                </a:solidFill>
              </a:rPr>
              <a:t>ωοθυλακικής</a:t>
            </a:r>
            <a:r>
              <a:rPr lang="el-GR" sz="1400" dirty="0">
                <a:solidFill>
                  <a:prstClr val="black">
                    <a:lumMod val="75000"/>
                    <a:lumOff val="25000"/>
                  </a:prstClr>
                </a:solidFill>
              </a:rPr>
              <a:t> φάσης του έμμηνου κύκλου, </a:t>
            </a:r>
            <a:r>
              <a:rPr lang="el-GR" sz="1400" u="sng" dirty="0">
                <a:solidFill>
                  <a:prstClr val="black">
                    <a:lumMod val="75000"/>
                    <a:lumOff val="25000"/>
                  </a:prstClr>
                </a:solidFill>
              </a:rPr>
              <a:t>η FSH διεγείρει την παραγωγή </a:t>
            </a:r>
            <a:r>
              <a:rPr lang="el-GR" sz="1400" u="sng" dirty="0" err="1">
                <a:solidFill>
                  <a:prstClr val="black">
                    <a:lumMod val="75000"/>
                    <a:lumOff val="25000"/>
                  </a:prstClr>
                </a:solidFill>
              </a:rPr>
              <a:t>οιστραδιόλης</a:t>
            </a:r>
            <a:r>
              <a:rPr lang="el-GR" sz="1400" u="sng" dirty="0">
                <a:solidFill>
                  <a:prstClr val="black">
                    <a:lumMod val="75000"/>
                    <a:lumOff val="25000"/>
                  </a:prstClr>
                </a:solidFill>
              </a:rPr>
              <a:t> από το ωοθυλάκιο</a:t>
            </a:r>
            <a:r>
              <a:rPr lang="el-GR" sz="1400" dirty="0">
                <a:solidFill>
                  <a:prstClr val="black">
                    <a:lumMod val="75000"/>
                    <a:lumOff val="25000"/>
                  </a:prstClr>
                </a:solidFill>
              </a:rPr>
              <a:t>, δρώντας και οι δύο ορμόνες μαζί στη συνέχεια για την περαιτέρω ανάπτυξη του ωοθυλακίου. Στο </a:t>
            </a:r>
            <a:r>
              <a:rPr lang="el-GR" sz="1400" u="sng" dirty="0">
                <a:solidFill>
                  <a:prstClr val="black">
                    <a:lumMod val="75000"/>
                    <a:lumOff val="25000"/>
                  </a:prstClr>
                </a:solidFill>
              </a:rPr>
              <a:t>μέσο του κύκλου</a:t>
            </a:r>
            <a:r>
              <a:rPr lang="el-GR" sz="1400" dirty="0">
                <a:solidFill>
                  <a:prstClr val="black">
                    <a:lumMod val="75000"/>
                    <a:lumOff val="25000"/>
                  </a:prstClr>
                </a:solidFill>
              </a:rPr>
              <a:t>, η αύξηση των επιπέδων της FSH και της </a:t>
            </a:r>
            <a:r>
              <a:rPr lang="el-GR" sz="1400" b="1" dirty="0" err="1">
                <a:solidFill>
                  <a:prstClr val="black">
                    <a:lumMod val="75000"/>
                    <a:lumOff val="25000"/>
                  </a:prstClr>
                </a:solidFill>
              </a:rPr>
              <a:t>ωχρινοτρόπου</a:t>
            </a:r>
            <a:r>
              <a:rPr lang="el-GR" sz="1400" b="1" dirty="0">
                <a:solidFill>
                  <a:prstClr val="black">
                    <a:lumMod val="75000"/>
                    <a:lumOff val="25000"/>
                  </a:prstClr>
                </a:solidFill>
              </a:rPr>
              <a:t> ορμόνης (LH)</a:t>
            </a:r>
            <a:r>
              <a:rPr lang="el-GR" sz="1400" dirty="0">
                <a:solidFill>
                  <a:prstClr val="black">
                    <a:lumMod val="75000"/>
                    <a:lumOff val="25000"/>
                  </a:prstClr>
                </a:solidFill>
              </a:rPr>
              <a:t>,</a:t>
            </a:r>
            <a:r>
              <a:rPr lang="el-GR" sz="1400" b="1" dirty="0">
                <a:solidFill>
                  <a:prstClr val="black">
                    <a:lumMod val="75000"/>
                    <a:lumOff val="25000"/>
                  </a:prstClr>
                </a:solidFill>
              </a:rPr>
              <a:t> </a:t>
            </a:r>
            <a:r>
              <a:rPr lang="el-GR" sz="1400" dirty="0">
                <a:solidFill>
                  <a:prstClr val="black">
                    <a:lumMod val="75000"/>
                    <a:lumOff val="25000"/>
                  </a:prstClr>
                </a:solidFill>
              </a:rPr>
              <a:t>ακολουθείται από την ωορρηξία. </a:t>
            </a:r>
            <a:r>
              <a:rPr lang="el-GR" sz="1400" u="sng" dirty="0">
                <a:solidFill>
                  <a:prstClr val="black">
                    <a:lumMod val="75000"/>
                    <a:lumOff val="25000"/>
                  </a:prstClr>
                </a:solidFill>
              </a:rPr>
              <a:t>Κατά τη διάρκεια της </a:t>
            </a:r>
            <a:r>
              <a:rPr lang="el-GR" sz="1400" u="sng" dirty="0" err="1">
                <a:solidFill>
                  <a:prstClr val="black">
                    <a:lumMod val="75000"/>
                    <a:lumOff val="25000"/>
                  </a:prstClr>
                </a:solidFill>
              </a:rPr>
              <a:t>ωχρινικής</a:t>
            </a:r>
            <a:r>
              <a:rPr lang="el-GR" sz="1400" u="sng" dirty="0">
                <a:solidFill>
                  <a:prstClr val="black">
                    <a:lumMod val="75000"/>
                    <a:lumOff val="25000"/>
                  </a:prstClr>
                </a:solidFill>
              </a:rPr>
              <a:t> φάσης, η FSH διεγείρει την παραγωγή της </a:t>
            </a:r>
            <a:r>
              <a:rPr lang="el-GR" sz="1400" b="1" u="sng" dirty="0">
                <a:solidFill>
                  <a:prstClr val="black">
                    <a:lumMod val="75000"/>
                    <a:lumOff val="25000"/>
                  </a:prstClr>
                </a:solidFill>
              </a:rPr>
              <a:t>προγεστερόνης</a:t>
            </a:r>
            <a:r>
              <a:rPr lang="el-GR" sz="1400" u="sng" dirty="0">
                <a:solidFill>
                  <a:prstClr val="black">
                    <a:lumMod val="75000"/>
                    <a:lumOff val="25000"/>
                  </a:prstClr>
                </a:solidFill>
              </a:rPr>
              <a:t> η οποία, μαζί με την </a:t>
            </a:r>
            <a:r>
              <a:rPr lang="el-GR" sz="1400" b="1" u="sng" dirty="0" err="1">
                <a:solidFill>
                  <a:prstClr val="black">
                    <a:lumMod val="75000"/>
                    <a:lumOff val="25000"/>
                  </a:prstClr>
                </a:solidFill>
              </a:rPr>
              <a:t>οιστραδιόλη</a:t>
            </a:r>
            <a:r>
              <a:rPr lang="el-GR" sz="1400" u="sng" dirty="0">
                <a:solidFill>
                  <a:prstClr val="black">
                    <a:lumMod val="75000"/>
                    <a:lumOff val="25000"/>
                  </a:prstClr>
                </a:solidFill>
              </a:rPr>
              <a:t>, διευκολύνει την απόκριση των ωοθηκών στην LH</a:t>
            </a:r>
            <a:r>
              <a:rPr lang="el-GR" sz="1400" dirty="0">
                <a:solidFill>
                  <a:prstClr val="black">
                    <a:lumMod val="75000"/>
                    <a:lumOff val="25000"/>
                  </a:prstClr>
                </a:solidFill>
              </a:rPr>
              <a:t>. Κατά την εμμηνόπαυση, οι ωοθήκες σταματούν να λειτουργούν, με αποτέλεσμα να αυξάνονται τα επίπεδα της FSH. ΑΝΔΡΕΣ</a:t>
            </a:r>
            <a:r>
              <a:rPr lang="en-US" sz="1400" dirty="0">
                <a:solidFill>
                  <a:prstClr val="black">
                    <a:lumMod val="75000"/>
                    <a:lumOff val="25000"/>
                  </a:prstClr>
                </a:solidFill>
              </a:rPr>
              <a:t>:</a:t>
            </a:r>
            <a:r>
              <a:rPr lang="el-GR" sz="1400" dirty="0">
                <a:solidFill>
                  <a:prstClr val="black">
                    <a:lumMod val="75000"/>
                    <a:lumOff val="25000"/>
                  </a:prstClr>
                </a:solidFill>
              </a:rPr>
              <a:t> η FSH διεγείρει στους </a:t>
            </a:r>
            <a:r>
              <a:rPr lang="el-GR" sz="1400" dirty="0" err="1">
                <a:solidFill>
                  <a:prstClr val="black">
                    <a:lumMod val="75000"/>
                    <a:lumOff val="25000"/>
                  </a:prstClr>
                </a:solidFill>
              </a:rPr>
              <a:t>όρχεις</a:t>
            </a:r>
            <a:r>
              <a:rPr lang="el-GR" sz="1400" dirty="0">
                <a:solidFill>
                  <a:prstClr val="black">
                    <a:lumMod val="75000"/>
                    <a:lumOff val="25000"/>
                  </a:prstClr>
                </a:solidFill>
              </a:rPr>
              <a:t> την παραγωγή ώριμων σπερματοζωαρίων</a:t>
            </a:r>
            <a:r>
              <a:rPr lang="en-US" sz="1400" dirty="0">
                <a:solidFill>
                  <a:prstClr val="black">
                    <a:lumMod val="75000"/>
                    <a:lumOff val="25000"/>
                  </a:prstClr>
                </a:solidFill>
              </a:rPr>
              <a:t>.</a:t>
            </a:r>
            <a:r>
              <a:rPr lang="el-GR" sz="1400" dirty="0">
                <a:solidFill>
                  <a:prstClr val="black">
                    <a:lumMod val="75000"/>
                    <a:lumOff val="25000"/>
                  </a:prstClr>
                </a:solidFill>
              </a:rPr>
              <a:t> </a:t>
            </a:r>
            <a:r>
              <a:rPr lang="el-GR" sz="1400" b="1" dirty="0">
                <a:solidFill>
                  <a:prstClr val="black">
                    <a:lumMod val="75000"/>
                    <a:lumOff val="25000"/>
                  </a:prstClr>
                </a:solidFill>
              </a:rPr>
              <a:t>Θεωρείται ότι η ορμόνη αυτή διεγείρει τη σπερματογένεση μέσω ειδικών υποδοχέων της που υπάρχουν στα κύτταρα του </a:t>
            </a:r>
            <a:r>
              <a:rPr lang="el-GR" sz="1400" b="1" dirty="0" err="1">
                <a:solidFill>
                  <a:prstClr val="black">
                    <a:lumMod val="75000"/>
                    <a:lumOff val="25000"/>
                  </a:prstClr>
                </a:solidFill>
              </a:rPr>
              <a:t>Sertoli</a:t>
            </a:r>
            <a:r>
              <a:rPr lang="el-GR" sz="1400" b="1" dirty="0">
                <a:solidFill>
                  <a:prstClr val="black">
                    <a:lumMod val="75000"/>
                    <a:lumOff val="25000"/>
                  </a:prstClr>
                </a:solidFill>
              </a:rPr>
              <a:t>, όχι όμως πέραν του σταδίου των </a:t>
            </a:r>
            <a:r>
              <a:rPr lang="el-GR" sz="1400" b="1" dirty="0" err="1">
                <a:solidFill>
                  <a:prstClr val="black">
                    <a:lumMod val="75000"/>
                    <a:lumOff val="25000"/>
                  </a:prstClr>
                </a:solidFill>
              </a:rPr>
              <a:t>σπερματοκυττάρων</a:t>
            </a:r>
            <a:r>
              <a:rPr lang="el-GR" sz="1400" b="1" dirty="0">
                <a:solidFill>
                  <a:prstClr val="black">
                    <a:lumMod val="75000"/>
                    <a:lumOff val="25000"/>
                  </a:prstClr>
                </a:solidFill>
              </a:rPr>
              <a:t> πρώτης τάξης.</a:t>
            </a:r>
          </a:p>
          <a:p>
            <a:endParaRPr lang="en-US" sz="1400" dirty="0"/>
          </a:p>
        </p:txBody>
      </p:sp>
    </p:spTree>
    <p:extLst>
      <p:ext uri="{BB962C8B-B14F-4D97-AF65-F5344CB8AC3E}">
        <p14:creationId xmlns:p14="http://schemas.microsoft.com/office/powerpoint/2010/main" val="20440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2123" y="1211385"/>
            <a:ext cx="8601879" cy="4829977"/>
          </a:xfrm>
        </p:spPr>
        <p:txBody>
          <a:bodyPr>
            <a:normAutofit fontScale="92500" lnSpcReduction="10000"/>
          </a:bodyPr>
          <a:lstStyle/>
          <a:p>
            <a:r>
              <a:rPr lang="el-GR" dirty="0"/>
              <a:t>Η </a:t>
            </a:r>
            <a:r>
              <a:rPr lang="el-GR" b="1" dirty="0"/>
              <a:t>ολοκλήρωση της σπερματογένεσης απαιτεί τεστοστερόνη, η οποία εκκρίνεται από τα κύτταρα του </a:t>
            </a:r>
            <a:r>
              <a:rPr lang="el-GR" b="1" dirty="0" err="1"/>
              <a:t>Leydig</a:t>
            </a:r>
            <a:r>
              <a:rPr lang="el-GR" dirty="0"/>
              <a:t>. Η LH (</a:t>
            </a:r>
            <a:r>
              <a:rPr lang="el-GR" dirty="0" err="1"/>
              <a:t>ωχρινοτρόπος</a:t>
            </a:r>
            <a:r>
              <a:rPr lang="el-GR" dirty="0"/>
              <a:t> ορμόνη) επιδρά στα διάμεσα κύτταρα του </a:t>
            </a:r>
            <a:r>
              <a:rPr lang="el-GR" dirty="0" err="1"/>
              <a:t>Leydig</a:t>
            </a:r>
            <a:r>
              <a:rPr lang="el-GR" dirty="0"/>
              <a:t> και προκαλεί την έκκριση ανδρογόνων, ιδίως τεστοστερόνης.</a:t>
            </a:r>
          </a:p>
          <a:p>
            <a:r>
              <a:rPr lang="el-GR" dirty="0"/>
              <a:t>Τα διάμεσα κύτταρα </a:t>
            </a:r>
            <a:r>
              <a:rPr lang="el-GR" dirty="0" err="1"/>
              <a:t>Leydig</a:t>
            </a:r>
            <a:r>
              <a:rPr lang="el-GR" dirty="0"/>
              <a:t> (ενδοκρινής μοίρα </a:t>
            </a:r>
            <a:r>
              <a:rPr lang="el-GR" dirty="0" err="1"/>
              <a:t>όρχεως</a:t>
            </a:r>
            <a:r>
              <a:rPr lang="el-GR" dirty="0"/>
              <a:t>) βρίσκονται στον διάμεσο συνδετικό ιστό του </a:t>
            </a:r>
            <a:r>
              <a:rPr lang="el-GR" dirty="0" err="1"/>
              <a:t>όρχεως</a:t>
            </a:r>
            <a:r>
              <a:rPr lang="el-GR" dirty="0"/>
              <a:t>, ανάμεσα σε αγγεία και νεύρα και παράγουν ανδρογόνα. </a:t>
            </a:r>
            <a:r>
              <a:rPr lang="el-GR" b="1" dirty="0"/>
              <a:t>Η τεστοστερόνη είναι το ανδρογόνο του </a:t>
            </a:r>
            <a:r>
              <a:rPr lang="el-GR" b="1" dirty="0" err="1"/>
              <a:t>όρχεως</a:t>
            </a:r>
            <a:r>
              <a:rPr lang="el-GR" b="1" dirty="0"/>
              <a:t> με τον πιο σπουδαίο ρόλο, ενώ πιο περιορισμένος είναι ο ρόλος της </a:t>
            </a:r>
            <a:r>
              <a:rPr lang="el-GR" b="1" dirty="0" err="1"/>
              <a:t>ανδροστενδιόνης</a:t>
            </a:r>
            <a:r>
              <a:rPr lang="el-GR" b="1" dirty="0"/>
              <a:t>.</a:t>
            </a:r>
            <a:r>
              <a:rPr lang="el-GR" dirty="0"/>
              <a:t> Οι κύριες δράσεις των ανδρογόνων συνοψίζονται στη:</a:t>
            </a:r>
          </a:p>
          <a:p>
            <a:pPr>
              <a:buFont typeface="Wingdings" panose="05000000000000000000" pitchFamily="2" charset="2"/>
              <a:buChar char="Ø"/>
            </a:pPr>
            <a:r>
              <a:rPr lang="el-GR" dirty="0"/>
              <a:t>διέγερση της σπερματογένεσης, </a:t>
            </a:r>
          </a:p>
          <a:p>
            <a:pPr>
              <a:buFont typeface="Wingdings" panose="05000000000000000000" pitchFamily="2" charset="2"/>
              <a:buChar char="Ø"/>
            </a:pPr>
            <a:r>
              <a:rPr lang="el-GR" dirty="0"/>
              <a:t>στην εμφάνιση των δευτερογενών χαρακτηριστικών του φύλου (που αρχίζει με την ήβη), </a:t>
            </a:r>
          </a:p>
          <a:p>
            <a:pPr>
              <a:buFont typeface="Wingdings" panose="05000000000000000000" pitchFamily="2" charset="2"/>
              <a:buChar char="Ø"/>
            </a:pPr>
            <a:r>
              <a:rPr lang="el-GR" dirty="0"/>
              <a:t>στην έναρξη της ήβης, </a:t>
            </a:r>
          </a:p>
          <a:p>
            <a:pPr>
              <a:buFont typeface="Wingdings" panose="05000000000000000000" pitchFamily="2" charset="2"/>
              <a:buChar char="Ø"/>
            </a:pPr>
            <a:r>
              <a:rPr lang="el-GR" dirty="0"/>
              <a:t>στη διέγερση της ανάπτυξης του ανδρικού αναπαραγωγικού συστήματος, </a:t>
            </a:r>
          </a:p>
          <a:p>
            <a:pPr>
              <a:buFont typeface="Wingdings" panose="05000000000000000000" pitchFamily="2" charset="2"/>
              <a:buChar char="Ø"/>
            </a:pPr>
            <a:r>
              <a:rPr lang="el-GR" dirty="0"/>
              <a:t>στη διέγερση της πρωτεϊνικής σύνθεσης για ανάπτυξη του σκελετού, </a:t>
            </a:r>
          </a:p>
          <a:p>
            <a:pPr>
              <a:buFont typeface="Wingdings" panose="05000000000000000000" pitchFamily="2" charset="2"/>
              <a:buChar char="Ø"/>
            </a:pPr>
            <a:r>
              <a:rPr lang="el-GR" dirty="0"/>
              <a:t>καθώς και στην επίδραση στη σεξουαλική και στην επιθετική συμπεριφορά.</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1818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ΑΝΑΠΑΡΑΓΩΓΙΚΟΣ ΑΞΟΝΑΣ-ΣΥΝΟΠΤΙΚΑ</a:t>
            </a:r>
            <a:endParaRPr lang="en-US" dirty="0"/>
          </a:p>
        </p:txBody>
      </p:sp>
      <p:sp>
        <p:nvSpPr>
          <p:cNvPr id="3" name="Θέση περιεχομένου 2"/>
          <p:cNvSpPr>
            <a:spLocks noGrp="1"/>
          </p:cNvSpPr>
          <p:nvPr>
            <p:ph idx="1"/>
          </p:nvPr>
        </p:nvSpPr>
        <p:spPr>
          <a:xfrm>
            <a:off x="539262" y="1609969"/>
            <a:ext cx="8734740" cy="4431393"/>
          </a:xfrm>
        </p:spPr>
        <p:txBody>
          <a:bodyPr>
            <a:normAutofit fontScale="77500" lnSpcReduction="20000"/>
          </a:bodyPr>
          <a:lstStyle/>
          <a:p>
            <a:r>
              <a:rPr lang="el-GR" dirty="0"/>
              <a:t>Το αναπαραγωγικό σύστημα των ανωτέρων θηλαστικών και του ανθρώπου βασίζεται κυρίως στο </a:t>
            </a:r>
            <a:r>
              <a:rPr lang="el-GR" b="1" dirty="0"/>
              <a:t>τρίγωνο μεταξύ υποθαλάμου, υπόφυσης και </a:t>
            </a:r>
            <a:r>
              <a:rPr lang="el-GR" b="1" dirty="0" err="1"/>
              <a:t>γονάδων</a:t>
            </a:r>
            <a:r>
              <a:rPr lang="el-GR" b="1" dirty="0"/>
              <a:t> </a:t>
            </a:r>
            <a:r>
              <a:rPr lang="el-GR" dirty="0"/>
              <a:t>(ωοθήκες ή </a:t>
            </a:r>
            <a:r>
              <a:rPr lang="el-GR" dirty="0" err="1"/>
              <a:t>όρχεις</a:t>
            </a:r>
            <a:r>
              <a:rPr lang="el-GR" dirty="0"/>
              <a:t>). Οι αδένες αυτοί εκκρίνουν διάφορες ουσίες με σκοπό να ρυθμίζουν ο ένας τη λειτουργία του άλλου. Έτσι ενορχηστρώνεται με το καλύτερο τρόπο η παραγωγή ωαρίων και σπερματοζωαρίων με απώτερο σκοπό την αναπαραγωγή και τη διατήρηση του είδους του ανθρώπου.</a:t>
            </a:r>
          </a:p>
          <a:p>
            <a:r>
              <a:rPr lang="el-GR" dirty="0"/>
              <a:t>Ο έλεγχος του αναπαραγωγικού άξονα αρχίζει από τον </a:t>
            </a:r>
            <a:r>
              <a:rPr lang="el-GR" b="1" dirty="0"/>
              <a:t>υποθάλαμο</a:t>
            </a:r>
            <a:r>
              <a:rPr lang="el-GR" dirty="0"/>
              <a:t> με: </a:t>
            </a:r>
          </a:p>
          <a:p>
            <a:pPr>
              <a:buFont typeface="+mj-lt"/>
              <a:buAutoNum type="arabicPeriod"/>
            </a:pPr>
            <a:r>
              <a:rPr lang="el-GR" dirty="0"/>
              <a:t>Την περιοδική παλμική απελευθέρωση της </a:t>
            </a:r>
            <a:r>
              <a:rPr lang="el-GR" dirty="0" err="1"/>
              <a:t>γοναδοεκλυτίνης</a:t>
            </a:r>
            <a:r>
              <a:rPr lang="el-GR" dirty="0"/>
              <a:t> (</a:t>
            </a:r>
            <a:r>
              <a:rPr lang="el-GR" b="1" dirty="0" err="1"/>
              <a:t>GnRH</a:t>
            </a:r>
            <a:r>
              <a:rPr lang="el-GR" dirty="0"/>
              <a:t>). </a:t>
            </a:r>
          </a:p>
          <a:p>
            <a:pPr>
              <a:buFont typeface="+mj-lt"/>
              <a:buAutoNum type="arabicPeriod"/>
            </a:pPr>
            <a:r>
              <a:rPr lang="el-GR" dirty="0"/>
              <a:t>Σε απάντηση στην </a:t>
            </a:r>
            <a:r>
              <a:rPr lang="el-GR" dirty="0" err="1"/>
              <a:t>GnRH</a:t>
            </a:r>
            <a:r>
              <a:rPr lang="el-GR" dirty="0"/>
              <a:t>, η </a:t>
            </a:r>
            <a:r>
              <a:rPr lang="el-GR" b="1" dirty="0"/>
              <a:t>υπόφυση εκκρίνει </a:t>
            </a:r>
            <a:r>
              <a:rPr lang="el-GR" b="1" dirty="0" err="1"/>
              <a:t>γοναδοτροπίνες</a:t>
            </a:r>
            <a:r>
              <a:rPr lang="el-GR" b="1" dirty="0"/>
              <a:t> (FSH και LH) στη κυκλοφορία του αίματος</a:t>
            </a:r>
            <a:r>
              <a:rPr lang="el-GR" dirty="0"/>
              <a:t>. </a:t>
            </a:r>
          </a:p>
          <a:p>
            <a:pPr>
              <a:buFont typeface="+mj-lt"/>
              <a:buAutoNum type="arabicPeriod"/>
            </a:pPr>
            <a:r>
              <a:rPr lang="el-GR" dirty="0"/>
              <a:t>Αυτές οι ορμόνες προκαλούν στη συνέχεια τη παραγωγή από τις </a:t>
            </a:r>
            <a:r>
              <a:rPr lang="el-GR" dirty="0" err="1"/>
              <a:t>γονάδες</a:t>
            </a:r>
            <a:r>
              <a:rPr lang="el-GR" dirty="0"/>
              <a:t> μιας ποικιλίας </a:t>
            </a:r>
            <a:r>
              <a:rPr lang="el-GR" b="1" dirty="0" err="1"/>
              <a:t>στεροειδών</a:t>
            </a:r>
            <a:r>
              <a:rPr lang="el-GR" b="1" dirty="0"/>
              <a:t> ορμονών</a:t>
            </a:r>
            <a:r>
              <a:rPr lang="el-GR" dirty="0"/>
              <a:t>, όπως </a:t>
            </a:r>
            <a:r>
              <a:rPr lang="el-GR" dirty="0" err="1"/>
              <a:t>οιστραδιόλη</a:t>
            </a:r>
            <a:r>
              <a:rPr lang="el-GR" dirty="0"/>
              <a:t>, προγεστερόνη, </a:t>
            </a:r>
            <a:r>
              <a:rPr lang="el-GR" dirty="0" err="1"/>
              <a:t>ανδροστενδιόνη</a:t>
            </a:r>
            <a:r>
              <a:rPr lang="el-GR" dirty="0"/>
              <a:t> και τεστοστερόνη, και </a:t>
            </a:r>
            <a:r>
              <a:rPr lang="el-GR" dirty="0" err="1"/>
              <a:t>πεπτιδικών</a:t>
            </a:r>
            <a:r>
              <a:rPr lang="el-GR" dirty="0"/>
              <a:t> ορμονών όπως </a:t>
            </a:r>
            <a:r>
              <a:rPr lang="el-GR" dirty="0" err="1"/>
              <a:t>inhibin</a:t>
            </a:r>
            <a:r>
              <a:rPr lang="el-GR" dirty="0"/>
              <a:t>, </a:t>
            </a:r>
            <a:r>
              <a:rPr lang="el-GR" dirty="0" err="1"/>
              <a:t>activin</a:t>
            </a:r>
            <a:r>
              <a:rPr lang="el-GR" dirty="0"/>
              <a:t>, and </a:t>
            </a:r>
            <a:r>
              <a:rPr lang="el-GR" dirty="0" err="1"/>
              <a:t>insulin-like</a:t>
            </a:r>
            <a:r>
              <a:rPr lang="el-GR" dirty="0"/>
              <a:t> </a:t>
            </a:r>
            <a:r>
              <a:rPr lang="el-GR" dirty="0" err="1"/>
              <a:t>growth</a:t>
            </a:r>
            <a:r>
              <a:rPr lang="el-GR" dirty="0"/>
              <a:t> </a:t>
            </a:r>
            <a:r>
              <a:rPr lang="el-GR" dirty="0" err="1"/>
              <a:t>factor</a:t>
            </a:r>
            <a:r>
              <a:rPr lang="el-GR" dirty="0"/>
              <a:t>-I. </a:t>
            </a:r>
          </a:p>
          <a:p>
            <a:endParaRPr lang="el-GR" dirty="0"/>
          </a:p>
          <a:p>
            <a:r>
              <a:rPr lang="el-GR" dirty="0"/>
              <a:t>Το σύνολο των ορμονών αυτών έχει σημαντικό ρόλο στη ρύθμιση της διαμόρφωσης του φύλου, της εφηβείας, των δευτερογενών χαρακτηριστικών του φύλου, και της αναπαραγωγής, την </a:t>
            </a:r>
            <a:r>
              <a:rPr lang="el-GR" dirty="0" err="1"/>
              <a:t>ωοθυλακιορρηξία</a:t>
            </a:r>
            <a:r>
              <a:rPr lang="el-GR" dirty="0"/>
              <a:t> και τη σπερματογένεση. </a:t>
            </a:r>
          </a:p>
          <a:p>
            <a:pPr marL="0" indent="0">
              <a:buNone/>
            </a:pPr>
            <a:r>
              <a:rPr lang="el-GR" dirty="0"/>
              <a:t>*** Πρόσφατες μελέτες δείχνουν ότι η </a:t>
            </a:r>
            <a:r>
              <a:rPr lang="el-GR" dirty="0" err="1"/>
              <a:t>κισπεπτίνη</a:t>
            </a:r>
            <a:r>
              <a:rPr lang="el-GR" dirty="0"/>
              <a:t> (</a:t>
            </a:r>
            <a:r>
              <a:rPr lang="el-GR" b="1" dirty="0" err="1"/>
              <a:t>kisspeptin</a:t>
            </a:r>
            <a:r>
              <a:rPr lang="el-GR" dirty="0"/>
              <a:t>), που κωδικοποιείται από το γονίδιο Kiss1, και ο υποδοχέας αυτής GPR54, </a:t>
            </a:r>
            <a:r>
              <a:rPr lang="el-GR" b="1" dirty="0"/>
              <a:t>είναι απαραίτητα για την ενεργοποίηση της </a:t>
            </a:r>
            <a:r>
              <a:rPr lang="el-GR" b="1" dirty="0" err="1"/>
              <a:t>GnRH</a:t>
            </a:r>
            <a:r>
              <a:rPr lang="el-GR" b="1" dirty="0"/>
              <a:t> και τη ρύθμιση του άξονα υποθαλάμου-υπόφυσης-</a:t>
            </a:r>
            <a:r>
              <a:rPr lang="el-GR" b="1" dirty="0" err="1"/>
              <a:t>γονάδων</a:t>
            </a:r>
            <a:r>
              <a:rPr lang="el-GR" b="1" dirty="0"/>
              <a:t>.</a:t>
            </a:r>
            <a:endParaRPr lang="en-US" b="1" dirty="0"/>
          </a:p>
        </p:txBody>
      </p:sp>
    </p:spTree>
    <p:extLst>
      <p:ext uri="{BB962C8B-B14F-4D97-AF65-F5344CB8AC3E}">
        <p14:creationId xmlns:p14="http://schemas.microsoft.com/office/powerpoint/2010/main" val="230850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6650" y="5547360"/>
            <a:ext cx="8348870" cy="670560"/>
          </a:xfrm>
        </p:spPr>
        <p:txBody>
          <a:bodyPr>
            <a:noAutofit/>
          </a:bodyPr>
          <a:lstStyle/>
          <a:p>
            <a:r>
              <a:rPr lang="el-GR" sz="1800" dirty="0"/>
              <a:t>Εικόνα 1. Ενδοκρινική ρύθμιση του άξονα υποθαλάμου-υπόφυσης-</a:t>
            </a:r>
            <a:r>
              <a:rPr lang="el-GR" sz="1800" dirty="0" err="1"/>
              <a:t>γοναδικής</a:t>
            </a:r>
            <a:r>
              <a:rPr lang="el-GR" sz="1800" dirty="0"/>
              <a:t> μοίρας.</a:t>
            </a:r>
            <a:r>
              <a:rPr lang="fr-FR" sz="1800" dirty="0"/>
              <a:t> </a:t>
            </a:r>
            <a:r>
              <a:rPr lang="fr-FR" sz="1800" dirty="0" err="1"/>
              <a:t>Dubest</a:t>
            </a:r>
            <a:r>
              <a:rPr lang="fr-FR" sz="1800" dirty="0"/>
              <a:t> &amp; </a:t>
            </a:r>
            <a:r>
              <a:rPr lang="fr-FR" sz="1800" dirty="0" err="1"/>
              <a:t>Pugeat</a:t>
            </a:r>
            <a:r>
              <a:rPr lang="fr-FR" sz="1800" dirty="0"/>
              <a:t> ( 2005 ) και Courtois &amp; </a:t>
            </a:r>
            <a:r>
              <a:rPr lang="fr-FR" sz="1800" dirty="0" err="1"/>
              <a:t>Bonierbale</a:t>
            </a:r>
            <a:r>
              <a:rPr lang="fr-FR" sz="1800" dirty="0"/>
              <a:t> ( 2016 ).</a:t>
            </a:r>
            <a:endParaRPr lang="en-US" sz="18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983" y="426485"/>
            <a:ext cx="5284894" cy="4272837"/>
          </a:xfr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123" y="426485"/>
            <a:ext cx="3212123" cy="4357042"/>
          </a:xfrm>
          <a:prstGeom prst="rect">
            <a:avLst/>
          </a:prstGeom>
        </p:spPr>
      </p:pic>
    </p:spTree>
    <p:extLst>
      <p:ext uri="{BB962C8B-B14F-4D97-AF65-F5344CB8AC3E}">
        <p14:creationId xmlns:p14="http://schemas.microsoft.com/office/powerpoint/2010/main" val="55871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864" y="127222"/>
            <a:ext cx="8975020" cy="1001864"/>
          </a:xfrm>
        </p:spPr>
        <p:txBody>
          <a:bodyPr>
            <a:normAutofit fontScale="90000"/>
          </a:bodyPr>
          <a:lstStyle/>
          <a:p>
            <a:r>
              <a:rPr lang="el-GR" sz="2000" dirty="0"/>
              <a:t>Φαρμακευτικές θεραπείες που είναι υπεύθυνες για τις διαταραχές της σπερματογένεσης ή τις μεταβολές των παραμέτρων του σπέρματος και οι συστάσεις για τη θεραπεία </a:t>
            </a:r>
            <a:r>
              <a:rPr lang="el-GR" sz="2000" dirty="0" err="1"/>
              <a:t>υπογόνιμων</a:t>
            </a:r>
            <a:r>
              <a:rPr lang="el-GR" sz="2000" dirty="0"/>
              <a:t> ανδρών</a:t>
            </a:r>
            <a:endParaRPr lang="en-US" sz="20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39050038"/>
              </p:ext>
            </p:extLst>
          </p:nvPr>
        </p:nvGraphicFramePr>
        <p:xfrm>
          <a:off x="596348" y="1025720"/>
          <a:ext cx="8698728" cy="5764544"/>
        </p:xfrm>
        <a:graphic>
          <a:graphicData uri="http://schemas.openxmlformats.org/drawingml/2006/table">
            <a:tbl>
              <a:tblPr firstRow="1" bandRow="1">
                <a:tableStyleId>{5C22544A-7EE6-4342-B048-85BDC9FD1C3A}</a:tableStyleId>
              </a:tblPr>
              <a:tblGrid>
                <a:gridCol w="2304883">
                  <a:extLst>
                    <a:ext uri="{9D8B030D-6E8A-4147-A177-3AD203B41FA5}">
                      <a16:colId xmlns:a16="http://schemas.microsoft.com/office/drawing/2014/main" val="187157699"/>
                    </a:ext>
                  </a:extLst>
                </a:gridCol>
                <a:gridCol w="2139263">
                  <a:extLst>
                    <a:ext uri="{9D8B030D-6E8A-4147-A177-3AD203B41FA5}">
                      <a16:colId xmlns:a16="http://schemas.microsoft.com/office/drawing/2014/main" val="3419981856"/>
                    </a:ext>
                  </a:extLst>
                </a:gridCol>
                <a:gridCol w="2079900">
                  <a:extLst>
                    <a:ext uri="{9D8B030D-6E8A-4147-A177-3AD203B41FA5}">
                      <a16:colId xmlns:a16="http://schemas.microsoft.com/office/drawing/2014/main" val="1785285581"/>
                    </a:ext>
                  </a:extLst>
                </a:gridCol>
                <a:gridCol w="2174682">
                  <a:extLst>
                    <a:ext uri="{9D8B030D-6E8A-4147-A177-3AD203B41FA5}">
                      <a16:colId xmlns:a16="http://schemas.microsoft.com/office/drawing/2014/main" val="101175231"/>
                    </a:ext>
                  </a:extLst>
                </a:gridCol>
              </a:tblGrid>
              <a:tr h="56370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417641521"/>
                  </a:ext>
                </a:extLst>
              </a:tr>
              <a:tr h="5193044">
                <a:tc>
                  <a:txBody>
                    <a:bodyPr/>
                    <a:lstStyle/>
                    <a:p>
                      <a:pPr algn="l" fontAlgn="t"/>
                      <a:r>
                        <a:rPr lang="el-GR" sz="1200" b="0" dirty="0" err="1">
                          <a:effectLst/>
                        </a:rPr>
                        <a:t>Ανοσοκατασταλτικά</a:t>
                      </a:r>
                      <a:r>
                        <a:rPr lang="el-GR" sz="1200" b="0" dirty="0">
                          <a:effectLst/>
                        </a:rPr>
                        <a:t> φάρμακα</a:t>
                      </a:r>
                    </a:p>
                  </a:txBody>
                  <a:tcPr marT="91440"/>
                </a:tc>
                <a:tc>
                  <a:txBody>
                    <a:bodyPr/>
                    <a:lstStyle/>
                    <a:p>
                      <a:pPr algn="l" fontAlgn="t"/>
                      <a:r>
                        <a:rPr lang="el-GR" sz="1200" b="1" i="1" dirty="0">
                          <a:effectLst/>
                        </a:rPr>
                        <a:t>Αναστολείς </a:t>
                      </a:r>
                      <a:r>
                        <a:rPr lang="en-US" sz="1200" b="1" i="1" dirty="0" err="1">
                          <a:effectLst/>
                        </a:rPr>
                        <a:t>mTOR</a:t>
                      </a:r>
                      <a:r>
                        <a:rPr lang="en-US" sz="1200" b="1" i="1" dirty="0">
                          <a:effectLst/>
                        </a:rPr>
                        <a:t>:</a:t>
                      </a:r>
                      <a:r>
                        <a:rPr lang="en-US" sz="1200" b="0" dirty="0">
                          <a:effectLst/>
                        </a:rPr>
                        <a:t> </a:t>
                      </a:r>
                      <a:r>
                        <a:rPr lang="en-US" sz="1200" b="0" dirty="0" err="1">
                          <a:effectLst/>
                        </a:rPr>
                        <a:t>Sirolimus</a:t>
                      </a:r>
                      <a:r>
                        <a:rPr lang="en-US" sz="1200" b="0" dirty="0">
                          <a:effectLst/>
                        </a:rPr>
                        <a:t> </a:t>
                      </a:r>
                      <a:r>
                        <a:rPr lang="el-GR" sz="1200" b="1" i="1" dirty="0">
                          <a:effectLst/>
                        </a:rPr>
                        <a:t>Αναστολείς της </a:t>
                      </a:r>
                      <a:r>
                        <a:rPr lang="el-GR" sz="1200" b="1" i="1" dirty="0" err="1">
                          <a:effectLst/>
                        </a:rPr>
                        <a:t>καλσιουρίνης</a:t>
                      </a:r>
                      <a:r>
                        <a:rPr lang="el-GR" sz="1200" b="1" dirty="0">
                          <a:effectLst/>
                        </a:rPr>
                        <a:t> : </a:t>
                      </a:r>
                      <a:r>
                        <a:rPr lang="en-US" sz="1200" b="0" dirty="0" err="1">
                          <a:effectLst/>
                        </a:rPr>
                        <a:t>Ciclosporine</a:t>
                      </a:r>
                      <a:r>
                        <a:rPr lang="en-US" sz="1200" b="0" dirty="0">
                          <a:effectLst/>
                        </a:rPr>
                        <a:t>, Tacrolimus </a:t>
                      </a:r>
                      <a:r>
                        <a:rPr lang="el-GR" sz="1200" b="1" i="1" dirty="0" err="1">
                          <a:effectLst/>
                        </a:rPr>
                        <a:t>Αντιμεταβολίτες</a:t>
                      </a:r>
                      <a:r>
                        <a:rPr lang="el-GR" sz="1200" b="1" dirty="0">
                          <a:effectLst/>
                        </a:rPr>
                        <a:t> : </a:t>
                      </a:r>
                      <a:r>
                        <a:rPr lang="en-US" sz="1200" b="0" dirty="0" err="1">
                          <a:effectLst/>
                        </a:rPr>
                        <a:t>Mycophenolate</a:t>
                      </a:r>
                      <a:r>
                        <a:rPr lang="en-US" sz="1200" b="0" dirty="0">
                          <a:effectLst/>
                        </a:rPr>
                        <a:t> </a:t>
                      </a:r>
                      <a:r>
                        <a:rPr lang="en-US" sz="1200" b="0" dirty="0" err="1">
                          <a:effectLst/>
                        </a:rPr>
                        <a:t>mofetil</a:t>
                      </a:r>
                      <a:r>
                        <a:rPr lang="en-US" sz="1200" b="0" dirty="0">
                          <a:effectLst/>
                        </a:rPr>
                        <a:t>, Azathioprine </a:t>
                      </a:r>
                      <a:endParaRPr lang="el-GR" sz="1200" b="0" dirty="0">
                        <a:effectLst/>
                      </a:endParaRPr>
                    </a:p>
                    <a:p>
                      <a:pPr algn="l" fontAlgn="t"/>
                      <a:r>
                        <a:rPr lang="el-GR" sz="1200" b="0" i="1" dirty="0">
                          <a:effectLst/>
                        </a:rPr>
                        <a:t>Άλλα</a:t>
                      </a:r>
                      <a:r>
                        <a:rPr lang="el-GR" sz="1200" b="0" dirty="0">
                          <a:effectLst/>
                        </a:rPr>
                        <a:t> : </a:t>
                      </a:r>
                      <a:r>
                        <a:rPr lang="en-US" sz="1200" b="0" dirty="0" err="1">
                          <a:effectLst/>
                        </a:rPr>
                        <a:t>Fingolimod</a:t>
                      </a:r>
                      <a:endParaRPr lang="en-US" sz="1200" b="0" dirty="0">
                        <a:effectLst/>
                      </a:endParaRPr>
                    </a:p>
                  </a:txBody>
                  <a:tcPr marT="91440"/>
                </a:tc>
                <a:tc>
                  <a:txBody>
                    <a:bodyPr/>
                    <a:lstStyle/>
                    <a:p>
                      <a:pPr algn="l" fontAlgn="t"/>
                      <a:r>
                        <a:rPr lang="el-GR" sz="1050" b="1" i="1" u="sng" dirty="0" err="1">
                          <a:solidFill>
                            <a:schemeClr val="accent1">
                              <a:lumMod val="75000"/>
                            </a:schemeClr>
                          </a:solidFill>
                          <a:effectLst/>
                        </a:rPr>
                        <a:t>Sirolimus</a:t>
                      </a:r>
                      <a:r>
                        <a:rPr lang="el-GR" sz="1050" b="0" i="1" dirty="0">
                          <a:solidFill>
                            <a:schemeClr val="accent1">
                              <a:lumMod val="75000"/>
                            </a:schemeClr>
                          </a:solidFill>
                          <a:effectLst/>
                        </a:rPr>
                        <a:t>:</a:t>
                      </a:r>
                      <a:r>
                        <a:rPr lang="el-GR" sz="1050" b="0" dirty="0">
                          <a:solidFill>
                            <a:schemeClr val="accent1">
                              <a:lumMod val="75000"/>
                            </a:schemeClr>
                          </a:solidFill>
                          <a:effectLst/>
                        </a:rPr>
                        <a:t> Αναστρέψιμη μεταβολή των παραμέτρων του σπέρματος. Μειωμένος αριθμός, κινητικότητα και μορφολογία των σπερματοζωαρίων</a:t>
                      </a:r>
                    </a:p>
                    <a:p>
                      <a:pPr algn="l" fontAlgn="t"/>
                      <a:r>
                        <a:rPr lang="el-GR" sz="1050" b="0" dirty="0">
                          <a:solidFill>
                            <a:schemeClr val="accent1">
                              <a:lumMod val="75000"/>
                            </a:schemeClr>
                          </a:solidFill>
                          <a:effectLst/>
                        </a:rPr>
                        <a:t>Μειωμένο επίπεδο τεστοστερόνης</a:t>
                      </a:r>
                    </a:p>
                    <a:p>
                      <a:pPr algn="l" fontAlgn="t"/>
                      <a:r>
                        <a:rPr lang="el-GR" sz="1050" b="1" dirty="0">
                          <a:solidFill>
                            <a:schemeClr val="accent1">
                              <a:lumMod val="75000"/>
                            </a:schemeClr>
                          </a:solidFill>
                          <a:effectLst/>
                        </a:rPr>
                        <a:t>Σχετικά καλό επίπεδο αποδεικτικών στοιχείων</a:t>
                      </a:r>
                      <a:endParaRPr lang="el-GR" sz="1050" b="0" dirty="0">
                        <a:solidFill>
                          <a:schemeClr val="accent1">
                            <a:lumMod val="75000"/>
                          </a:schemeClr>
                        </a:solidFill>
                        <a:effectLst/>
                      </a:endParaRPr>
                    </a:p>
                    <a:p>
                      <a:pPr algn="l" fontAlgn="t"/>
                      <a:r>
                        <a:rPr lang="el-GR" sz="1050" b="1" i="1" u="sng" dirty="0" err="1">
                          <a:effectLst/>
                        </a:rPr>
                        <a:t>Κυκλοσπορίνη</a:t>
                      </a:r>
                      <a:r>
                        <a:rPr lang="el-GR" sz="1050" b="0" i="1" dirty="0">
                          <a:effectLst/>
                        </a:rPr>
                        <a:t>:</a:t>
                      </a:r>
                      <a:endParaRPr lang="el-GR" sz="1050" b="0" dirty="0">
                        <a:effectLst/>
                      </a:endParaRPr>
                    </a:p>
                    <a:p>
                      <a:pPr algn="l" fontAlgn="t"/>
                      <a:r>
                        <a:rPr lang="el-GR" sz="1050" b="0" dirty="0">
                          <a:effectLst/>
                        </a:rPr>
                        <a:t>Αρουραίος: Μειωμένος αριθμός και κινητικότητα σπερματοζωαρίων</a:t>
                      </a:r>
                    </a:p>
                    <a:p>
                      <a:pPr algn="l" fontAlgn="t"/>
                      <a:r>
                        <a:rPr lang="el-GR" sz="1050" b="0" dirty="0">
                          <a:effectLst/>
                        </a:rPr>
                        <a:t>Αναστολή σύνθεσης τεστοστερόνης</a:t>
                      </a:r>
                    </a:p>
                    <a:p>
                      <a:pPr algn="l" fontAlgn="t"/>
                      <a:r>
                        <a:rPr lang="el-GR" sz="1050" b="1" dirty="0">
                          <a:effectLst/>
                        </a:rPr>
                        <a:t>Πολύ χαμηλό επίπεδο αποδεικτικών στοιχείων</a:t>
                      </a:r>
                      <a:endParaRPr lang="el-GR" sz="1050" b="0" dirty="0">
                        <a:effectLst/>
                      </a:endParaRPr>
                    </a:p>
                    <a:p>
                      <a:pPr algn="l" fontAlgn="t"/>
                      <a:r>
                        <a:rPr lang="el-GR" sz="1050" b="1" i="1" u="sng" dirty="0" err="1">
                          <a:solidFill>
                            <a:schemeClr val="accent1">
                              <a:lumMod val="75000"/>
                            </a:schemeClr>
                          </a:solidFill>
                          <a:effectLst/>
                        </a:rPr>
                        <a:t>Azathioprine</a:t>
                      </a:r>
                      <a:r>
                        <a:rPr lang="el-GR" sz="1050" b="1" i="1" u="sng" dirty="0">
                          <a:solidFill>
                            <a:schemeClr val="accent1">
                              <a:lumMod val="75000"/>
                            </a:schemeClr>
                          </a:solidFill>
                          <a:effectLst/>
                        </a:rPr>
                        <a:t>, </a:t>
                      </a:r>
                      <a:r>
                        <a:rPr lang="el-GR" sz="1050" b="1" i="1" u="sng" dirty="0" err="1">
                          <a:solidFill>
                            <a:schemeClr val="accent1">
                              <a:lumMod val="75000"/>
                            </a:schemeClr>
                          </a:solidFill>
                          <a:effectLst/>
                        </a:rPr>
                        <a:t>Mycophenolate</a:t>
                      </a:r>
                      <a:r>
                        <a:rPr lang="el-GR" sz="1050" b="1" i="1" u="sng" dirty="0">
                          <a:solidFill>
                            <a:schemeClr val="accent1">
                              <a:lumMod val="75000"/>
                            </a:schemeClr>
                          </a:solidFill>
                          <a:effectLst/>
                        </a:rPr>
                        <a:t> </a:t>
                      </a:r>
                      <a:r>
                        <a:rPr lang="el-GR" sz="1050" b="1" i="1" u="sng" dirty="0" err="1">
                          <a:solidFill>
                            <a:schemeClr val="accent1">
                              <a:lumMod val="75000"/>
                            </a:schemeClr>
                          </a:solidFill>
                          <a:effectLst/>
                        </a:rPr>
                        <a:t>mofetil</a:t>
                      </a:r>
                      <a:r>
                        <a:rPr lang="el-GR" sz="1050" b="1" i="1" u="sng" dirty="0">
                          <a:solidFill>
                            <a:schemeClr val="accent1">
                              <a:lumMod val="75000"/>
                            </a:schemeClr>
                          </a:solidFill>
                          <a:effectLst/>
                        </a:rPr>
                        <a:t> </a:t>
                      </a:r>
                      <a:r>
                        <a:rPr lang="el-GR" sz="1050" b="0" dirty="0">
                          <a:solidFill>
                            <a:schemeClr val="accent1">
                              <a:lumMod val="75000"/>
                            </a:schemeClr>
                          </a:solidFill>
                          <a:effectLst/>
                        </a:rPr>
                        <a:t>: </a:t>
                      </a:r>
                      <a:r>
                        <a:rPr lang="el-GR" sz="1050" b="1" dirty="0">
                          <a:solidFill>
                            <a:schemeClr val="accent1">
                              <a:lumMod val="75000"/>
                            </a:schemeClr>
                          </a:solidFill>
                          <a:effectLst/>
                        </a:rPr>
                        <a:t>Σχετικά καλό επίπεδο αποδεικτικών στοιχείων</a:t>
                      </a:r>
                      <a:endParaRPr lang="el-GR" sz="1050" b="0" dirty="0">
                        <a:solidFill>
                          <a:schemeClr val="accent1">
                            <a:lumMod val="75000"/>
                          </a:schemeClr>
                        </a:solidFill>
                        <a:effectLst/>
                      </a:endParaRPr>
                    </a:p>
                    <a:p>
                      <a:pPr algn="l" fontAlgn="t"/>
                      <a:r>
                        <a:rPr lang="el-GR" sz="1050" b="1" i="1" u="sng" dirty="0" err="1">
                          <a:effectLst/>
                        </a:rPr>
                        <a:t>Fingolimod</a:t>
                      </a:r>
                      <a:r>
                        <a:rPr lang="el-GR" sz="1050" b="0" dirty="0">
                          <a:effectLst/>
                        </a:rPr>
                        <a:t> :</a:t>
                      </a:r>
                    </a:p>
                    <a:p>
                      <a:pPr algn="l" fontAlgn="t"/>
                      <a:r>
                        <a:rPr lang="el-GR" sz="1050" b="0" dirty="0">
                          <a:effectLst/>
                        </a:rPr>
                        <a:t>Αρουραίος: Καμία επίδραση στην ανδρική γονιμότητα κατά τη διάρκεια </a:t>
                      </a:r>
                      <a:r>
                        <a:rPr lang="el-GR" sz="1050" b="0" dirty="0" err="1">
                          <a:effectLst/>
                        </a:rPr>
                        <a:t>προκλινικών</a:t>
                      </a:r>
                      <a:r>
                        <a:rPr lang="el-GR" sz="1050" b="0" dirty="0">
                          <a:effectLst/>
                        </a:rPr>
                        <a:t> μελετών ασφάλειας</a:t>
                      </a:r>
                    </a:p>
                    <a:p>
                      <a:pPr algn="l" fontAlgn="t"/>
                      <a:r>
                        <a:rPr lang="el-GR" sz="1050" b="1" dirty="0">
                          <a:effectLst/>
                        </a:rPr>
                        <a:t>Πολύ χαμηλό επίπεδο αποδεικτικών στοιχείων</a:t>
                      </a:r>
                      <a:endParaRPr lang="el-GR" sz="1050" b="0" dirty="0">
                        <a:effectLst/>
                      </a:endParaRPr>
                    </a:p>
                  </a:txBody>
                  <a:tcPr marT="91440"/>
                </a:tc>
                <a:tc>
                  <a:txBody>
                    <a:bodyPr/>
                    <a:lstStyle/>
                    <a:p>
                      <a:pPr algn="l" fontAlgn="t"/>
                      <a:r>
                        <a:rPr lang="el-GR" sz="1050" b="0" i="1" dirty="0" err="1">
                          <a:effectLst/>
                        </a:rPr>
                        <a:t>Sirolimus</a:t>
                      </a:r>
                      <a:r>
                        <a:rPr lang="el-GR" sz="1050" b="0" i="1" dirty="0">
                          <a:effectLst/>
                        </a:rPr>
                        <a:t>:</a:t>
                      </a:r>
                      <a:r>
                        <a:rPr lang="el-GR" sz="1050" b="0" dirty="0">
                          <a:effectLst/>
                        </a:rPr>
                        <a:t> </a:t>
                      </a:r>
                      <a:r>
                        <a:rPr lang="el-GR" sz="1050" b="0" dirty="0" err="1">
                          <a:effectLst/>
                        </a:rPr>
                        <a:t>Κρυοσυντήρηση</a:t>
                      </a:r>
                      <a:endParaRPr lang="el-GR" sz="1050" b="0" dirty="0">
                        <a:effectLst/>
                      </a:endParaRPr>
                    </a:p>
                    <a:p>
                      <a:pPr algn="l" fontAlgn="t"/>
                      <a:r>
                        <a:rPr lang="el-GR" sz="1050" b="0" dirty="0">
                          <a:effectLst/>
                        </a:rPr>
                        <a:t>Η αντισύλληψη είναι υποχρεωτική κατά τη διάρκεια της θεραπείας (τερατογόνος στα ζώα και έλλειψη δεδομένων)</a:t>
                      </a:r>
                    </a:p>
                    <a:p>
                      <a:pPr algn="l" fontAlgn="t"/>
                      <a:r>
                        <a:rPr lang="el-GR" sz="1050" b="0" i="1" dirty="0" err="1">
                          <a:effectLst/>
                        </a:rPr>
                        <a:t>Κυκλοσπορίνη</a:t>
                      </a:r>
                      <a:r>
                        <a:rPr lang="el-GR" sz="1050" b="0" dirty="0">
                          <a:effectLst/>
                        </a:rPr>
                        <a:t> : Δεν είναι απαραίτητη η διακοπή της θεραπείας</a:t>
                      </a:r>
                    </a:p>
                    <a:p>
                      <a:pPr algn="l" fontAlgn="t"/>
                      <a:r>
                        <a:rPr lang="el-GR" sz="1050" b="0" i="1" dirty="0" err="1">
                          <a:effectLst/>
                        </a:rPr>
                        <a:t>Τακρόλιμους</a:t>
                      </a:r>
                      <a:r>
                        <a:rPr lang="el-GR" sz="1050" b="0" dirty="0">
                          <a:effectLst/>
                        </a:rPr>
                        <a:t> : Ανεπαρκή δεδομένα για να γίνουν συστάσεις</a:t>
                      </a:r>
                    </a:p>
                    <a:p>
                      <a:pPr algn="l" fontAlgn="t"/>
                      <a:r>
                        <a:rPr lang="el-GR" sz="1050" b="0" i="1" dirty="0" err="1">
                          <a:effectLst/>
                        </a:rPr>
                        <a:t>Azathioprine</a:t>
                      </a:r>
                      <a:r>
                        <a:rPr lang="el-GR" sz="1050" b="0" i="1" dirty="0">
                          <a:effectLst/>
                        </a:rPr>
                        <a:t>, </a:t>
                      </a:r>
                      <a:r>
                        <a:rPr lang="el-GR" sz="1050" b="0" i="1" dirty="0" err="1">
                          <a:effectLst/>
                        </a:rPr>
                        <a:t>Mycophénolate</a:t>
                      </a:r>
                      <a:r>
                        <a:rPr lang="el-GR" sz="1050" b="0" i="1" dirty="0">
                          <a:effectLst/>
                        </a:rPr>
                        <a:t> </a:t>
                      </a:r>
                      <a:r>
                        <a:rPr lang="el-GR" sz="1050" b="0" i="1" dirty="0" err="1">
                          <a:effectLst/>
                        </a:rPr>
                        <a:t>mofétil</a:t>
                      </a:r>
                      <a:r>
                        <a:rPr lang="el-GR" sz="1050" b="0" i="1" dirty="0">
                          <a:effectLst/>
                        </a:rPr>
                        <a:t>:</a:t>
                      </a:r>
                      <a:r>
                        <a:rPr lang="el-GR" sz="1050" b="0" dirty="0">
                          <a:effectLst/>
                        </a:rPr>
                        <a:t> </a:t>
                      </a:r>
                      <a:r>
                        <a:rPr lang="el-GR" sz="1050" b="0" dirty="0" err="1">
                          <a:effectLst/>
                        </a:rPr>
                        <a:t>Κρυοσυντήρηση</a:t>
                      </a:r>
                      <a:r>
                        <a:rPr lang="el-GR" sz="1050" b="0" dirty="0">
                          <a:effectLst/>
                        </a:rPr>
                        <a:t> ή διακοπή της θεραπείας 3 μήνες πριν από τη σύλληψη (</a:t>
                      </a:r>
                      <a:r>
                        <a:rPr lang="el-GR" sz="1050" b="0" dirty="0" err="1">
                          <a:effectLst/>
                        </a:rPr>
                        <a:t>μεταλλαξιογόνο</a:t>
                      </a:r>
                      <a:r>
                        <a:rPr lang="el-GR" sz="1050" b="0" dirty="0">
                          <a:effectLst/>
                        </a:rPr>
                        <a:t> και τερατογόνο)</a:t>
                      </a:r>
                    </a:p>
                    <a:p>
                      <a:pPr algn="l" fontAlgn="t"/>
                      <a:r>
                        <a:rPr lang="el-GR" sz="1050" b="0" dirty="0">
                          <a:effectLst/>
                        </a:rPr>
                        <a:t>Η αντισύλληψη είναι υποχρεωτική κατά τη διάρκεια της θεραπείας</a:t>
                      </a:r>
                    </a:p>
                    <a:p>
                      <a:pPr algn="l" fontAlgn="t"/>
                      <a:r>
                        <a:rPr lang="el-GR" sz="1050" b="1" i="1" dirty="0" err="1">
                          <a:effectLst/>
                        </a:rPr>
                        <a:t>Fingolimod</a:t>
                      </a:r>
                      <a:r>
                        <a:rPr lang="el-GR" sz="1050" b="1" dirty="0">
                          <a:effectLst/>
                        </a:rPr>
                        <a:t> : Συνιστάται η διακοπή της θεραπείας (τερατογόνο σε ζώα)</a:t>
                      </a:r>
                    </a:p>
                  </a:txBody>
                  <a:tcPr marT="91440"/>
                </a:tc>
                <a:extLst>
                  <a:ext uri="{0D108BD9-81ED-4DB2-BD59-A6C34878D82A}">
                    <a16:rowId xmlns:a16="http://schemas.microsoft.com/office/drawing/2014/main" val="441559428"/>
                  </a:ext>
                </a:extLst>
              </a:tr>
            </a:tbl>
          </a:graphicData>
        </a:graphic>
      </p:graphicFrame>
    </p:spTree>
    <p:extLst>
      <p:ext uri="{BB962C8B-B14F-4D97-AF65-F5344CB8AC3E}">
        <p14:creationId xmlns:p14="http://schemas.microsoft.com/office/powerpoint/2010/main" val="56399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516915171"/>
              </p:ext>
            </p:extLst>
          </p:nvPr>
        </p:nvGraphicFramePr>
        <p:xfrm>
          <a:off x="803524" y="1017035"/>
          <a:ext cx="8613776" cy="3909060"/>
        </p:xfrm>
        <a:graphic>
          <a:graphicData uri="http://schemas.openxmlformats.org/drawingml/2006/table">
            <a:tbl>
              <a:tblPr firstRow="1" bandRow="1">
                <a:tableStyleId>{5C22544A-7EE6-4342-B048-85BDC9FD1C3A}</a:tableStyleId>
              </a:tblPr>
              <a:tblGrid>
                <a:gridCol w="2153444">
                  <a:extLst>
                    <a:ext uri="{9D8B030D-6E8A-4147-A177-3AD203B41FA5}">
                      <a16:colId xmlns:a16="http://schemas.microsoft.com/office/drawing/2014/main" val="358839708"/>
                    </a:ext>
                  </a:extLst>
                </a:gridCol>
                <a:gridCol w="2153444">
                  <a:extLst>
                    <a:ext uri="{9D8B030D-6E8A-4147-A177-3AD203B41FA5}">
                      <a16:colId xmlns:a16="http://schemas.microsoft.com/office/drawing/2014/main" val="3592098209"/>
                    </a:ext>
                  </a:extLst>
                </a:gridCol>
                <a:gridCol w="2153444">
                  <a:extLst>
                    <a:ext uri="{9D8B030D-6E8A-4147-A177-3AD203B41FA5}">
                      <a16:colId xmlns:a16="http://schemas.microsoft.com/office/drawing/2014/main" val="363327684"/>
                    </a:ext>
                  </a:extLst>
                </a:gridCol>
                <a:gridCol w="2153444">
                  <a:extLst>
                    <a:ext uri="{9D8B030D-6E8A-4147-A177-3AD203B41FA5}">
                      <a16:colId xmlns:a16="http://schemas.microsoft.com/office/drawing/2014/main" val="874725919"/>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257206596"/>
                  </a:ext>
                </a:extLst>
              </a:tr>
              <a:tr h="370840">
                <a:tc>
                  <a:txBody>
                    <a:bodyPr/>
                    <a:lstStyle/>
                    <a:p>
                      <a:pPr algn="l" fontAlgn="t"/>
                      <a:r>
                        <a:rPr lang="el-GR" sz="1400" b="0" dirty="0" err="1">
                          <a:effectLst/>
                        </a:rPr>
                        <a:t>Κορτικοστεροειδή</a:t>
                      </a:r>
                      <a:endParaRPr lang="el-GR" sz="1400" b="0" dirty="0">
                        <a:effectLst/>
                      </a:endParaRPr>
                    </a:p>
                  </a:txBody>
                  <a:tcPr marT="91440"/>
                </a:tc>
                <a:tc>
                  <a:txBody>
                    <a:bodyPr/>
                    <a:lstStyle/>
                    <a:p>
                      <a:pPr algn="l" fontAlgn="t"/>
                      <a:r>
                        <a:rPr lang="el-GR" sz="1400" b="0" dirty="0" err="1">
                          <a:effectLst/>
                        </a:rPr>
                        <a:t>Πρεδνιζόνη</a:t>
                      </a:r>
                      <a:r>
                        <a:rPr lang="el-GR" sz="1400" b="0" dirty="0">
                          <a:effectLst/>
                        </a:rPr>
                        <a:t>, </a:t>
                      </a:r>
                      <a:r>
                        <a:rPr lang="el-GR" sz="1400" b="0" dirty="0" err="1">
                          <a:effectLst/>
                        </a:rPr>
                        <a:t>Πρεδνιζολόνη</a:t>
                      </a:r>
                      <a:r>
                        <a:rPr lang="el-GR" sz="1400" b="0" dirty="0">
                          <a:effectLst/>
                        </a:rPr>
                        <a:t>, </a:t>
                      </a:r>
                      <a:r>
                        <a:rPr lang="el-GR" sz="1400" b="0" dirty="0" err="1">
                          <a:effectLst/>
                        </a:rPr>
                        <a:t>Δεξαμεθαζόνη</a:t>
                      </a:r>
                      <a:endParaRPr lang="en-US" sz="1400" b="0" dirty="0">
                        <a:effectLst/>
                      </a:endParaRPr>
                    </a:p>
                  </a:txBody>
                  <a:tcPr marT="91440"/>
                </a:tc>
                <a:tc>
                  <a:txBody>
                    <a:bodyPr/>
                    <a:lstStyle/>
                    <a:p>
                      <a:pPr algn="l" fontAlgn="t"/>
                      <a:r>
                        <a:rPr lang="el-GR" sz="1400" b="1" dirty="0">
                          <a:effectLst/>
                        </a:rPr>
                        <a:t>Πολύ χαμηλό επίπεδο αποδεικτικών στοιχείων</a:t>
                      </a:r>
                      <a:endParaRPr lang="el-GR" sz="1400" b="0" dirty="0">
                        <a:effectLst/>
                      </a:endParaRPr>
                    </a:p>
                    <a:p>
                      <a:pPr algn="l" fontAlgn="t"/>
                      <a:r>
                        <a:rPr lang="el-GR" sz="1400" b="0" dirty="0">
                          <a:effectLst/>
                        </a:rPr>
                        <a:t>Άνθρωπος: Καμία γνωστή επίδραση στη σπερματογένεση</a:t>
                      </a:r>
                    </a:p>
                    <a:p>
                      <a:pPr algn="l" fontAlgn="t"/>
                      <a:r>
                        <a:rPr lang="el-GR" sz="1400" b="0" dirty="0">
                          <a:effectLst/>
                        </a:rPr>
                        <a:t>Θεωρητικά, η έμμεση δράση στη σπερματογένεση είναι δυνατή με την αναστολή του άξονα υποθαλάμου-υπόφυσης-</a:t>
                      </a:r>
                      <a:r>
                        <a:rPr lang="el-GR" sz="1400" b="0" dirty="0" err="1">
                          <a:effectLst/>
                        </a:rPr>
                        <a:t>γοναδικής</a:t>
                      </a:r>
                      <a:r>
                        <a:rPr lang="el-GR" sz="1400" b="0" dirty="0">
                          <a:effectLst/>
                        </a:rPr>
                        <a:t> μοίρας</a:t>
                      </a:r>
                    </a:p>
                    <a:p>
                      <a:pPr algn="l" fontAlgn="t"/>
                      <a:r>
                        <a:rPr lang="el-GR" sz="1400" b="1" dirty="0">
                          <a:effectLst/>
                        </a:rPr>
                        <a:t>Χαμηλό Επίπεδο Απόδειξης</a:t>
                      </a:r>
                      <a:endParaRPr lang="el-GR" sz="1400" b="0" dirty="0">
                        <a:effectLst/>
                      </a:endParaRPr>
                    </a:p>
                  </a:txBody>
                  <a:tcPr marT="91440"/>
                </a:tc>
                <a:tc>
                  <a:txBody>
                    <a:bodyPr/>
                    <a:lstStyle/>
                    <a:p>
                      <a:pPr algn="l" fontAlgn="t"/>
                      <a:r>
                        <a:rPr lang="el-GR" sz="1400" b="1" dirty="0">
                          <a:effectLst/>
                        </a:rPr>
                        <a:t>Ανεπαρκή δεδομένα για να γίνουν συγκεκριμένες συστάσεις</a:t>
                      </a:r>
                    </a:p>
                    <a:p>
                      <a:pPr algn="l" fontAlgn="t"/>
                      <a:r>
                        <a:rPr lang="el-GR" sz="1400" b="1" dirty="0">
                          <a:effectLst/>
                        </a:rPr>
                        <a:t>Η διακοπή των </a:t>
                      </a:r>
                      <a:r>
                        <a:rPr lang="el-GR" sz="1400" b="1" dirty="0" err="1">
                          <a:effectLst/>
                        </a:rPr>
                        <a:t>στεροειδών</a:t>
                      </a:r>
                      <a:r>
                        <a:rPr lang="el-GR" sz="1400" b="1" dirty="0">
                          <a:effectLst/>
                        </a:rPr>
                        <a:t> δεν είναι απαραίτητη σε ασθενείς που θέλουν να συλλάβουν</a:t>
                      </a:r>
                    </a:p>
                  </a:txBody>
                  <a:tcPr marT="91440"/>
                </a:tc>
                <a:extLst>
                  <a:ext uri="{0D108BD9-81ED-4DB2-BD59-A6C34878D82A}">
                    <a16:rowId xmlns:a16="http://schemas.microsoft.com/office/drawing/2014/main" val="2628520580"/>
                  </a:ext>
                </a:extLst>
              </a:tr>
            </a:tbl>
          </a:graphicData>
        </a:graphic>
      </p:graphicFrame>
    </p:spTree>
    <p:extLst>
      <p:ext uri="{BB962C8B-B14F-4D97-AF65-F5344CB8AC3E}">
        <p14:creationId xmlns:p14="http://schemas.microsoft.com/office/powerpoint/2010/main" val="176696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041860653"/>
              </p:ext>
            </p:extLst>
          </p:nvPr>
        </p:nvGraphicFramePr>
        <p:xfrm>
          <a:off x="789182" y="451058"/>
          <a:ext cx="8596312" cy="582930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573639597"/>
                    </a:ext>
                  </a:extLst>
                </a:gridCol>
                <a:gridCol w="2149078">
                  <a:extLst>
                    <a:ext uri="{9D8B030D-6E8A-4147-A177-3AD203B41FA5}">
                      <a16:colId xmlns:a16="http://schemas.microsoft.com/office/drawing/2014/main" val="4185343741"/>
                    </a:ext>
                  </a:extLst>
                </a:gridCol>
                <a:gridCol w="2149078">
                  <a:extLst>
                    <a:ext uri="{9D8B030D-6E8A-4147-A177-3AD203B41FA5}">
                      <a16:colId xmlns:a16="http://schemas.microsoft.com/office/drawing/2014/main" val="4089441213"/>
                    </a:ext>
                  </a:extLst>
                </a:gridCol>
                <a:gridCol w="2149078">
                  <a:extLst>
                    <a:ext uri="{9D8B030D-6E8A-4147-A177-3AD203B41FA5}">
                      <a16:colId xmlns:a16="http://schemas.microsoft.com/office/drawing/2014/main" val="2091446039"/>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1333095864"/>
                  </a:ext>
                </a:extLst>
              </a:tr>
              <a:tr h="370840">
                <a:tc>
                  <a:txBody>
                    <a:bodyPr/>
                    <a:lstStyle/>
                    <a:p>
                      <a:pPr algn="l" fontAlgn="t"/>
                      <a:r>
                        <a:rPr lang="el-GR" sz="1050" b="0" dirty="0">
                          <a:effectLst/>
                        </a:rPr>
                        <a:t>Μη </a:t>
                      </a:r>
                      <a:r>
                        <a:rPr lang="el-GR" sz="1050" b="0" dirty="0" err="1">
                          <a:effectLst/>
                        </a:rPr>
                        <a:t>στεροειδή</a:t>
                      </a:r>
                      <a:r>
                        <a:rPr lang="el-GR" sz="1050" b="0" dirty="0">
                          <a:effectLst/>
                        </a:rPr>
                        <a:t> αντιφλεγμονώδη (</a:t>
                      </a:r>
                      <a:r>
                        <a:rPr lang="en-US" sz="1050" b="0" dirty="0">
                          <a:effectLst/>
                        </a:rPr>
                        <a:t>NSAIDs </a:t>
                      </a:r>
                      <a:r>
                        <a:rPr lang="el-GR" sz="1050" b="0" dirty="0">
                          <a:effectLst/>
                        </a:rPr>
                        <a:t>) και σαλικυλικά</a:t>
                      </a:r>
                    </a:p>
                  </a:txBody>
                  <a:tcPr marT="91440"/>
                </a:tc>
                <a:tc>
                  <a:txBody>
                    <a:bodyPr/>
                    <a:lstStyle/>
                    <a:p>
                      <a:pPr algn="l" fontAlgn="t"/>
                      <a:r>
                        <a:rPr lang="el-GR" sz="1050" b="0" i="1" dirty="0">
                          <a:effectLst/>
                        </a:rPr>
                        <a:t>Μη </a:t>
                      </a:r>
                      <a:r>
                        <a:rPr lang="el-GR" sz="1050" b="0" i="1" dirty="0" err="1">
                          <a:effectLst/>
                        </a:rPr>
                        <a:t>στεροειδή</a:t>
                      </a:r>
                      <a:r>
                        <a:rPr lang="el-GR" sz="1050" b="0" i="1" dirty="0">
                          <a:effectLst/>
                        </a:rPr>
                        <a:t> αντιφλεγμονώδη (</a:t>
                      </a:r>
                      <a:r>
                        <a:rPr lang="en-US" sz="1050" b="0" i="1" dirty="0">
                          <a:effectLst/>
                        </a:rPr>
                        <a:t>NSAIDs )</a:t>
                      </a:r>
                      <a:endParaRPr lang="en-US" sz="1050" b="0" dirty="0">
                        <a:effectLst/>
                      </a:endParaRPr>
                    </a:p>
                    <a:p>
                      <a:pPr algn="l" fontAlgn="t"/>
                      <a:r>
                        <a:rPr lang="el-GR" sz="1050" b="0" i="1" dirty="0">
                          <a:effectLst/>
                        </a:rPr>
                        <a:t>Σαλικυλικά:</a:t>
                      </a:r>
                      <a:endParaRPr lang="el-GR" sz="1050" b="0" dirty="0">
                        <a:effectLst/>
                      </a:endParaRPr>
                    </a:p>
                    <a:p>
                      <a:pPr algn="l" fontAlgn="t"/>
                      <a:r>
                        <a:rPr lang="el-GR" sz="1050" b="0" dirty="0" err="1">
                          <a:effectLst/>
                        </a:rPr>
                        <a:t>Ακετυλοσαλικυλικό</a:t>
                      </a:r>
                      <a:r>
                        <a:rPr lang="el-GR" sz="1050" b="0" dirty="0">
                          <a:effectLst/>
                        </a:rPr>
                        <a:t> οξύ </a:t>
                      </a:r>
                      <a:r>
                        <a:rPr lang="el-GR" sz="1050" b="0" dirty="0" err="1">
                          <a:effectLst/>
                        </a:rPr>
                        <a:t>Σουλφασαλαζίνη</a:t>
                      </a:r>
                      <a:r>
                        <a:rPr lang="el-GR" sz="1050" b="0" dirty="0">
                          <a:effectLst/>
                        </a:rPr>
                        <a:t> (φλεγμονώδεις παθήσεις του εντέρου)</a:t>
                      </a:r>
                      <a:endParaRPr lang="en-US" sz="1050" b="0" dirty="0">
                        <a:effectLst/>
                      </a:endParaRPr>
                    </a:p>
                    <a:p>
                      <a:pPr algn="l" fontAlgn="t"/>
                      <a:r>
                        <a:rPr lang="el-GR" sz="1050" b="0" i="1" dirty="0">
                          <a:effectLst/>
                        </a:rPr>
                        <a:t>Άλλα σαλικυλικά</a:t>
                      </a:r>
                      <a:r>
                        <a:rPr lang="el-GR" sz="1050" b="0" dirty="0">
                          <a:effectLst/>
                        </a:rPr>
                        <a:t> : </a:t>
                      </a:r>
                      <a:r>
                        <a:rPr lang="el-GR" sz="1050" b="0" dirty="0" err="1">
                          <a:effectLst/>
                        </a:rPr>
                        <a:t>Μεσαλαζίνη</a:t>
                      </a:r>
                      <a:r>
                        <a:rPr lang="el-GR" sz="1050" b="0" dirty="0">
                          <a:effectLst/>
                        </a:rPr>
                        <a:t> (ιδιοπαθείς φλεγμονώδεις παθήσεις του εντέρου)</a:t>
                      </a:r>
                    </a:p>
                    <a:p>
                      <a:pPr algn="l" fontAlgn="t"/>
                      <a:endParaRPr lang="el-GR" sz="1050" b="0" dirty="0">
                        <a:effectLst/>
                      </a:endParaRPr>
                    </a:p>
                  </a:txBody>
                  <a:tcPr marT="91440"/>
                </a:tc>
                <a:tc>
                  <a:txBody>
                    <a:bodyPr/>
                    <a:lstStyle/>
                    <a:p>
                      <a:pPr algn="l" fontAlgn="t"/>
                      <a:r>
                        <a:rPr lang="en-US" sz="1050" b="0" i="1" dirty="0">
                          <a:effectLst/>
                        </a:rPr>
                        <a:t>NSAIDs </a:t>
                      </a:r>
                      <a:r>
                        <a:rPr lang="el-GR" sz="1050" b="0" i="1" dirty="0">
                          <a:effectLst/>
                        </a:rPr>
                        <a:t> και </a:t>
                      </a:r>
                      <a:r>
                        <a:rPr lang="el-GR" sz="1050" b="0" i="1" dirty="0" err="1">
                          <a:effectLst/>
                        </a:rPr>
                        <a:t>ακετυλοσαλικυλικό</a:t>
                      </a:r>
                      <a:r>
                        <a:rPr lang="el-GR" sz="1050" b="0" i="1" dirty="0">
                          <a:effectLst/>
                        </a:rPr>
                        <a:t> οξύ (+++)</a:t>
                      </a:r>
                      <a:r>
                        <a:rPr lang="el-GR" sz="1050" b="0" dirty="0">
                          <a:effectLst/>
                        </a:rPr>
                        <a:t> :</a:t>
                      </a:r>
                    </a:p>
                    <a:p>
                      <a:pPr algn="l" fontAlgn="t"/>
                      <a:r>
                        <a:rPr lang="el-GR" sz="1050" b="0" dirty="0">
                          <a:effectLst/>
                        </a:rPr>
                        <a:t>Χρόνια δόση (&gt;6 μήνες): Αναστρέψιμη μείωση των παραμέτρων του σπέρματος. Μειωμένος αριθμός, κινητικότητα, ζωτικότητα και μορφολογία των σπερματοζωαρίων (</a:t>
                      </a:r>
                      <a:r>
                        <a:rPr lang="el-GR" sz="1050" b="0" dirty="0" err="1">
                          <a:effectLst/>
                        </a:rPr>
                        <a:t>δοσοεξαρτώμενες</a:t>
                      </a:r>
                      <a:r>
                        <a:rPr lang="el-GR" sz="1050" b="0" dirty="0">
                          <a:effectLst/>
                        </a:rPr>
                        <a:t> επιδράσεις)</a:t>
                      </a:r>
                    </a:p>
                    <a:p>
                      <a:pPr algn="l" fontAlgn="t"/>
                      <a:r>
                        <a:rPr lang="el-GR" sz="1050" b="1" dirty="0">
                          <a:effectLst/>
                        </a:rPr>
                        <a:t>Σχετικά χαμηλό επίπεδο αποδεικτικών στοιχείων</a:t>
                      </a:r>
                      <a:endParaRPr lang="el-GR" sz="1050" b="0" dirty="0">
                        <a:effectLst/>
                      </a:endParaRPr>
                    </a:p>
                    <a:p>
                      <a:pPr algn="l" fontAlgn="t"/>
                      <a:r>
                        <a:rPr lang="el-GR" sz="1050" b="0" i="1" dirty="0">
                          <a:effectLst/>
                        </a:rPr>
                        <a:t>In </a:t>
                      </a:r>
                      <a:r>
                        <a:rPr lang="el-GR" sz="1050" b="0" i="1" dirty="0" err="1">
                          <a:effectLst/>
                        </a:rPr>
                        <a:t>vitro</a:t>
                      </a:r>
                      <a:r>
                        <a:rPr lang="el-GR" sz="1050" b="0" dirty="0">
                          <a:effectLst/>
                        </a:rPr>
                        <a:t>: Μειωμένη ικανότητα γονιμοποίησης του σπέρματος</a:t>
                      </a:r>
                    </a:p>
                    <a:p>
                      <a:pPr algn="l" fontAlgn="t"/>
                      <a:r>
                        <a:rPr lang="el-GR" sz="1050" b="1" dirty="0">
                          <a:effectLst/>
                        </a:rPr>
                        <a:t>Πολύ χαμηλό επίπεδο αποδεικτικών στοιχείων</a:t>
                      </a:r>
                      <a:endParaRPr lang="el-GR" sz="1050" b="0" dirty="0">
                        <a:effectLst/>
                      </a:endParaRPr>
                    </a:p>
                    <a:p>
                      <a:pPr algn="l" fontAlgn="t"/>
                      <a:r>
                        <a:rPr lang="el-GR" sz="1050" b="0" i="1" dirty="0" err="1">
                          <a:solidFill>
                            <a:schemeClr val="accent1">
                              <a:lumMod val="75000"/>
                            </a:schemeClr>
                          </a:solidFill>
                          <a:effectLst/>
                        </a:rPr>
                        <a:t>Σουλφασαλαζίνη</a:t>
                      </a:r>
                      <a:r>
                        <a:rPr lang="el-GR" sz="1050" b="0" dirty="0">
                          <a:solidFill>
                            <a:schemeClr val="accent1">
                              <a:lumMod val="75000"/>
                            </a:schemeClr>
                          </a:solidFill>
                          <a:effectLst/>
                        </a:rPr>
                        <a:t> (</a:t>
                      </a:r>
                      <a:r>
                        <a:rPr lang="el-GR" sz="1050" b="0" i="1" dirty="0">
                          <a:solidFill>
                            <a:schemeClr val="accent1">
                              <a:lumMod val="75000"/>
                            </a:schemeClr>
                          </a:solidFill>
                          <a:effectLst/>
                        </a:rPr>
                        <a:t>τοξικός </a:t>
                      </a:r>
                      <a:r>
                        <a:rPr lang="el-GR" sz="1050" b="0" i="1" dirty="0" err="1">
                          <a:solidFill>
                            <a:schemeClr val="accent1">
                              <a:lumMod val="75000"/>
                            </a:schemeClr>
                          </a:solidFill>
                          <a:effectLst/>
                        </a:rPr>
                        <a:t>μεταβολίτης</a:t>
                      </a:r>
                      <a:r>
                        <a:rPr lang="el-GR" sz="1050" b="0" i="1" dirty="0">
                          <a:solidFill>
                            <a:schemeClr val="accent1">
                              <a:lumMod val="75000"/>
                            </a:schemeClr>
                          </a:solidFill>
                          <a:effectLst/>
                        </a:rPr>
                        <a:t>: </a:t>
                      </a:r>
                      <a:r>
                        <a:rPr lang="el-GR" sz="1050" b="0" i="1" dirty="0" err="1">
                          <a:solidFill>
                            <a:schemeClr val="accent1">
                              <a:lumMod val="75000"/>
                            </a:schemeClr>
                          </a:solidFill>
                          <a:effectLst/>
                        </a:rPr>
                        <a:t>σουλφαπυριδίνη</a:t>
                      </a:r>
                      <a:r>
                        <a:rPr lang="el-GR" sz="1050" b="0" i="1" dirty="0">
                          <a:solidFill>
                            <a:schemeClr val="accent1">
                              <a:lumMod val="75000"/>
                            </a:schemeClr>
                          </a:solidFill>
                          <a:effectLst/>
                        </a:rPr>
                        <a:t>)</a:t>
                      </a:r>
                      <a:r>
                        <a:rPr lang="el-GR" sz="1050" b="0" dirty="0">
                          <a:solidFill>
                            <a:schemeClr val="accent1">
                              <a:lumMod val="75000"/>
                            </a:schemeClr>
                          </a:solidFill>
                          <a:effectLst/>
                        </a:rPr>
                        <a:t> :</a:t>
                      </a:r>
                    </a:p>
                    <a:p>
                      <a:pPr algn="l" fontAlgn="t"/>
                      <a:r>
                        <a:rPr lang="el-GR" sz="1050" b="0" dirty="0">
                          <a:solidFill>
                            <a:schemeClr val="accent1">
                              <a:lumMod val="75000"/>
                            </a:schemeClr>
                          </a:solidFill>
                          <a:effectLst/>
                        </a:rPr>
                        <a:t>Αρουραίος και άνθρωπος (χρόνια δόση &gt; 2 μηνών): Μείωση των παραμέτρων του σπέρματος. Μειωμένος αριθμός, κινητικότητα και μορφολογία των σπερματοζωαρίων</a:t>
                      </a:r>
                    </a:p>
                    <a:p>
                      <a:pPr algn="l" fontAlgn="t"/>
                      <a:r>
                        <a:rPr lang="el-GR" sz="1050" b="1" dirty="0">
                          <a:solidFill>
                            <a:schemeClr val="accent1">
                              <a:lumMod val="75000"/>
                            </a:schemeClr>
                          </a:solidFill>
                          <a:effectLst/>
                        </a:rPr>
                        <a:t>Καλό επίπεδο αποδεικτικών στοιχείων</a:t>
                      </a:r>
                      <a:endParaRPr lang="el-GR" sz="1050" b="0" dirty="0">
                        <a:solidFill>
                          <a:schemeClr val="accent1">
                            <a:lumMod val="75000"/>
                          </a:schemeClr>
                        </a:solidFill>
                        <a:effectLst/>
                      </a:endParaRPr>
                    </a:p>
                    <a:p>
                      <a:pPr algn="l" fontAlgn="t"/>
                      <a:r>
                        <a:rPr lang="el-GR" sz="1050" b="0" i="1" dirty="0">
                          <a:effectLst/>
                        </a:rPr>
                        <a:t>Άλλα σαλικυλικά:</a:t>
                      </a:r>
                      <a:endParaRPr lang="el-GR" sz="1050" b="0" dirty="0">
                        <a:effectLst/>
                      </a:endParaRPr>
                    </a:p>
                    <a:p>
                      <a:pPr algn="l" fontAlgn="t"/>
                      <a:r>
                        <a:rPr lang="el-GR" sz="1050" b="0" dirty="0" err="1">
                          <a:effectLst/>
                        </a:rPr>
                        <a:t>Μεσαλαζίνη</a:t>
                      </a:r>
                      <a:r>
                        <a:rPr lang="el-GR" sz="1050" b="0" dirty="0">
                          <a:effectLst/>
                        </a:rPr>
                        <a:t>: Μία μεμονωμένη περίπτωση αναστρέψιμης ολιγοσπερμίας</a:t>
                      </a:r>
                    </a:p>
                    <a:p>
                      <a:pPr algn="l" fontAlgn="t"/>
                      <a:r>
                        <a:rPr lang="el-GR" sz="1050" b="1" dirty="0">
                          <a:effectLst/>
                        </a:rPr>
                        <a:t>Πολύ χαμηλό επίπεδο αποδεικτικών στοιχείων</a:t>
                      </a:r>
                      <a:endParaRPr lang="el-GR" sz="1050" b="0" dirty="0">
                        <a:effectLst/>
                      </a:endParaRPr>
                    </a:p>
                  </a:txBody>
                  <a:tcPr marT="91440"/>
                </a:tc>
                <a:tc>
                  <a:txBody>
                    <a:bodyPr/>
                    <a:lstStyle/>
                    <a:p>
                      <a:pPr algn="l" fontAlgn="t"/>
                      <a:r>
                        <a:rPr lang="el-GR" sz="1050" b="0" dirty="0">
                          <a:effectLst/>
                        </a:rPr>
                        <a:t>Περιττή η </a:t>
                      </a:r>
                      <a:r>
                        <a:rPr lang="el-GR" sz="1050" b="0" dirty="0" err="1">
                          <a:effectLst/>
                        </a:rPr>
                        <a:t>κρυοσυντήρηση</a:t>
                      </a:r>
                      <a:endParaRPr lang="el-GR" sz="1050" b="0" dirty="0">
                        <a:effectLst/>
                      </a:endParaRPr>
                    </a:p>
                    <a:p>
                      <a:pPr algn="l" fontAlgn="t"/>
                      <a:r>
                        <a:rPr lang="en-US" sz="1050" b="1" i="1" u="sng" dirty="0">
                          <a:effectLst/>
                        </a:rPr>
                        <a:t>NSAIDs </a:t>
                      </a:r>
                      <a:r>
                        <a:rPr lang="el-GR" sz="1050" b="1" i="1" u="sng" dirty="0">
                          <a:effectLst/>
                        </a:rPr>
                        <a:t> και </a:t>
                      </a:r>
                      <a:r>
                        <a:rPr lang="el-GR" sz="1050" b="1" i="1" u="sng" dirty="0" err="1">
                          <a:effectLst/>
                        </a:rPr>
                        <a:t>ακετυλοσαλικυλικό</a:t>
                      </a:r>
                      <a:r>
                        <a:rPr lang="el-GR" sz="1050" b="1" i="1" u="sng" dirty="0">
                          <a:effectLst/>
                        </a:rPr>
                        <a:t> οξύ</a:t>
                      </a:r>
                      <a:r>
                        <a:rPr lang="el-GR" sz="1050" b="0" i="1" dirty="0">
                          <a:effectLst/>
                        </a:rPr>
                        <a:t>:</a:t>
                      </a:r>
                      <a:r>
                        <a:rPr lang="el-GR" sz="1050" b="0" dirty="0">
                          <a:effectLst/>
                        </a:rPr>
                        <a:t> Η διακοπή της θεραπείας δεν είναι απαραίτητη, ειδικά όταν οι παράμετροι του σπέρματος είναι φυσιολογικές</a:t>
                      </a:r>
                    </a:p>
                    <a:p>
                      <a:pPr algn="l" fontAlgn="t"/>
                      <a:r>
                        <a:rPr lang="el-GR" sz="1050" b="1" i="1" u="sng" dirty="0" err="1">
                          <a:effectLst/>
                        </a:rPr>
                        <a:t>Σουλφασαλαζίνη</a:t>
                      </a:r>
                      <a:r>
                        <a:rPr lang="el-GR" sz="1050" b="1" i="1" u="sng" dirty="0">
                          <a:effectLst/>
                        </a:rPr>
                        <a:t>:</a:t>
                      </a:r>
                      <a:r>
                        <a:rPr lang="el-GR" sz="1050" b="0" dirty="0">
                          <a:effectLst/>
                        </a:rPr>
                        <a:t> </a:t>
                      </a:r>
                      <a:r>
                        <a:rPr lang="el-GR" sz="1050" b="1" dirty="0">
                          <a:effectLst/>
                        </a:rPr>
                        <a:t>Αναστρέψιμη δράση 2–3 μήνες μετά τη διακοπή της θεραπείας</a:t>
                      </a:r>
                    </a:p>
                    <a:p>
                      <a:pPr algn="l" fontAlgn="t"/>
                      <a:r>
                        <a:rPr lang="el-GR" sz="1050" b="1" dirty="0">
                          <a:effectLst/>
                        </a:rPr>
                        <a:t>Εάν δεν είναι δυνατή η διακοπή της θεραπείας, συνιστάται </a:t>
                      </a:r>
                      <a:r>
                        <a:rPr lang="el-GR" sz="1050" b="1" dirty="0" err="1">
                          <a:effectLst/>
                        </a:rPr>
                        <a:t>κρυοσυντήρηση</a:t>
                      </a:r>
                      <a:endParaRPr lang="el-GR" sz="1050" b="1" dirty="0">
                        <a:effectLst/>
                      </a:endParaRPr>
                    </a:p>
                    <a:p>
                      <a:pPr algn="l" fontAlgn="t"/>
                      <a:r>
                        <a:rPr lang="el-GR" sz="1050" b="1" i="1" u="sng" dirty="0">
                          <a:effectLst/>
                        </a:rPr>
                        <a:t>Άλλα σαλικυλικά</a:t>
                      </a:r>
                      <a:r>
                        <a:rPr lang="el-GR" sz="1050" b="1" u="sng" dirty="0">
                          <a:effectLst/>
                        </a:rPr>
                        <a:t> :</a:t>
                      </a:r>
                      <a:r>
                        <a:rPr lang="el-GR" sz="1050" b="0" dirty="0">
                          <a:effectLst/>
                        </a:rPr>
                        <a:t> Δεν είναι απαραίτητη η διακοπή της θεραπείας</a:t>
                      </a:r>
                    </a:p>
                    <a:p>
                      <a:pPr algn="l" fontAlgn="t"/>
                      <a:r>
                        <a:rPr lang="el-GR" sz="1050" b="0" dirty="0">
                          <a:effectLst/>
                        </a:rPr>
                        <a:t>Προτιμώμενη εναλλακτική λύση στη </a:t>
                      </a:r>
                      <a:r>
                        <a:rPr lang="el-GR" sz="1050" b="0" dirty="0" err="1">
                          <a:effectLst/>
                        </a:rPr>
                        <a:t>σουλφασαλαζίνη</a:t>
                      </a:r>
                      <a:r>
                        <a:rPr lang="el-GR" sz="1050" b="0" dirty="0">
                          <a:effectLst/>
                        </a:rPr>
                        <a:t> σε ασθενείς που θέλουν να συλλάβουν</a:t>
                      </a:r>
                    </a:p>
                  </a:txBody>
                  <a:tcPr marT="91440"/>
                </a:tc>
                <a:extLst>
                  <a:ext uri="{0D108BD9-81ED-4DB2-BD59-A6C34878D82A}">
                    <a16:rowId xmlns:a16="http://schemas.microsoft.com/office/drawing/2014/main" val="2074981160"/>
                  </a:ext>
                </a:extLst>
              </a:tr>
            </a:tbl>
          </a:graphicData>
        </a:graphic>
      </p:graphicFrame>
    </p:spTree>
    <p:extLst>
      <p:ext uri="{BB962C8B-B14F-4D97-AF65-F5344CB8AC3E}">
        <p14:creationId xmlns:p14="http://schemas.microsoft.com/office/powerpoint/2010/main" val="30181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9127" y="707667"/>
            <a:ext cx="8804875" cy="5333696"/>
          </a:xfrm>
        </p:spPr>
        <p:txBody>
          <a:bodyPr>
            <a:normAutofit fontScale="92500" lnSpcReduction="10000"/>
          </a:bodyPr>
          <a:lstStyle/>
          <a:p>
            <a:pPr algn="just"/>
            <a:r>
              <a:rPr lang="el-GR" b="1" dirty="0" err="1"/>
              <a:t>Υπογονιμότητα</a:t>
            </a:r>
            <a:r>
              <a:rPr lang="el-GR" dirty="0"/>
              <a:t> είναι η αποτυχία ενός ζευγαριού να επιτύχει σύλληψη μετά από 12 μήνες επαρκούς σεξουαλικής επαφής χωρίς προστασία. Είναι μια σημαντική πρόκληση για την υγεία με κοινωνικές επιπτώσεις μεταξύ των ζευγαριών</a:t>
            </a:r>
            <a:r>
              <a:rPr lang="en-US" dirty="0"/>
              <a:t>.</a:t>
            </a:r>
            <a:r>
              <a:rPr lang="el-GR" dirty="0"/>
              <a:t> Παρά την έλλειψη δεδομένων για τον παγκόσμιο </a:t>
            </a:r>
            <a:r>
              <a:rPr lang="el-GR" dirty="0" err="1"/>
              <a:t>επιπολασμό</a:t>
            </a:r>
            <a:r>
              <a:rPr lang="el-GR" dirty="0"/>
              <a:t> της </a:t>
            </a:r>
            <a:r>
              <a:rPr lang="el-GR" dirty="0" err="1"/>
              <a:t>υπογονιμότητας</a:t>
            </a:r>
            <a:r>
              <a:rPr lang="el-GR" dirty="0"/>
              <a:t>, το 2007 τεκμηριώθηκε ότι περίπου 72,4 εκατομμύρια ζευγάρια αντιμετωπίζουν προβλήματα γονιμότητας παγκοσμίως. Αυτό αντιπροσωπεύει περίπου το 15% των ζευγαριών</a:t>
            </a:r>
            <a:r>
              <a:rPr lang="en-US" dirty="0"/>
              <a:t>.</a:t>
            </a:r>
          </a:p>
          <a:p>
            <a:pPr algn="just"/>
            <a:r>
              <a:rPr lang="el-GR" dirty="0"/>
              <a:t>Σε αντίθεση με τη </a:t>
            </a:r>
            <a:r>
              <a:rPr lang="el-GR" b="1" dirty="0"/>
              <a:t>δημοφιλή εσφαλμένη αντίληψη ότι η </a:t>
            </a:r>
            <a:r>
              <a:rPr lang="el-GR" b="1" dirty="0" err="1"/>
              <a:t>υπογονιμότητα</a:t>
            </a:r>
            <a:r>
              <a:rPr lang="el-GR" b="1" dirty="0"/>
              <a:t> αποδίδεται στον γυναικείο παράγοντα</a:t>
            </a:r>
            <a:r>
              <a:rPr lang="el-GR" dirty="0"/>
              <a:t>, έχει διαπιστωθεί ότι περίπου </a:t>
            </a:r>
            <a:r>
              <a:rPr lang="el-GR" u="sng" dirty="0"/>
              <a:t>το 30%-50% των περιπτώσεων πρωτοπαθούς </a:t>
            </a:r>
            <a:r>
              <a:rPr lang="el-GR" u="sng" dirty="0" err="1"/>
              <a:t>υπογονιμότητας</a:t>
            </a:r>
            <a:r>
              <a:rPr lang="el-GR" u="sng" dirty="0"/>
              <a:t> οφείλεται σε ανδρικό παράγοντα </a:t>
            </a:r>
            <a:r>
              <a:rPr lang="el-GR" dirty="0"/>
              <a:t>(</a:t>
            </a:r>
            <a:r>
              <a:rPr lang="el-GR" dirty="0" err="1"/>
              <a:t>Ajayi</a:t>
            </a:r>
            <a:r>
              <a:rPr lang="el-GR" dirty="0"/>
              <a:t> &amp; </a:t>
            </a:r>
            <a:r>
              <a:rPr lang="el-GR" dirty="0" err="1"/>
              <a:t>Akhigbe</a:t>
            </a:r>
            <a:r>
              <a:rPr lang="el-GR" dirty="0"/>
              <a:t>, 2017; </a:t>
            </a:r>
            <a:r>
              <a:rPr lang="el-GR" dirty="0" err="1"/>
              <a:t>Fronczak</a:t>
            </a:r>
            <a:r>
              <a:rPr lang="el-GR" dirty="0"/>
              <a:t>, </a:t>
            </a:r>
            <a:r>
              <a:rPr lang="el-GR" dirty="0" err="1"/>
              <a:t>Kim</a:t>
            </a:r>
            <a:r>
              <a:rPr lang="el-GR" dirty="0"/>
              <a:t>, &amp; </a:t>
            </a:r>
            <a:r>
              <a:rPr lang="el-GR" dirty="0" err="1"/>
              <a:t>Barqawi</a:t>
            </a:r>
            <a:r>
              <a:rPr lang="el-GR" dirty="0"/>
              <a:t>, 2012; </a:t>
            </a:r>
            <a:r>
              <a:rPr lang="el-GR" dirty="0" err="1"/>
              <a:t>Yeşilli</a:t>
            </a:r>
            <a:r>
              <a:rPr lang="el-GR" dirty="0"/>
              <a:t> </a:t>
            </a:r>
            <a:r>
              <a:rPr lang="el-GR" dirty="0" err="1"/>
              <a:t>et</a:t>
            </a:r>
            <a:r>
              <a:rPr lang="el-GR" dirty="0"/>
              <a:t> </a:t>
            </a:r>
            <a:r>
              <a:rPr lang="el-GR" dirty="0" err="1"/>
              <a:t>al</a:t>
            </a:r>
            <a:r>
              <a:rPr lang="el-GR" dirty="0"/>
              <a:t>.,</a:t>
            </a:r>
            <a:r>
              <a:rPr lang="en-US" dirty="0"/>
              <a:t> </a:t>
            </a:r>
            <a:r>
              <a:rPr lang="el-GR" dirty="0"/>
              <a:t>2005). Συνήθεις αιτίες ανδρικής </a:t>
            </a:r>
            <a:r>
              <a:rPr lang="el-GR" dirty="0" err="1"/>
              <a:t>υπογονιμότητας</a:t>
            </a:r>
            <a:r>
              <a:rPr lang="el-GR" dirty="0"/>
              <a:t> περιλαμβάνουν: </a:t>
            </a:r>
          </a:p>
          <a:p>
            <a:pPr algn="just">
              <a:buFont typeface="Wingdings" panose="05000000000000000000" pitchFamily="2" charset="2"/>
              <a:buChar char="q"/>
            </a:pPr>
            <a:r>
              <a:rPr lang="el-GR" dirty="0"/>
              <a:t>γενετικές διαταραχές, </a:t>
            </a:r>
          </a:p>
          <a:p>
            <a:pPr algn="just">
              <a:buFont typeface="Wingdings" panose="05000000000000000000" pitchFamily="2" charset="2"/>
              <a:buChar char="q"/>
            </a:pPr>
            <a:r>
              <a:rPr lang="el-GR" dirty="0" err="1"/>
              <a:t>ενδοκρινοπάθειες</a:t>
            </a:r>
            <a:r>
              <a:rPr lang="el-GR" dirty="0"/>
              <a:t>, </a:t>
            </a:r>
          </a:p>
          <a:p>
            <a:pPr algn="just">
              <a:buFont typeface="Wingdings" panose="05000000000000000000" pitchFamily="2" charset="2"/>
              <a:buChar char="q"/>
            </a:pPr>
            <a:r>
              <a:rPr lang="el-GR" dirty="0"/>
              <a:t>ανοσολογικές διαταραχές και αντισώματα σπέρματος, </a:t>
            </a:r>
          </a:p>
          <a:p>
            <a:pPr algn="just">
              <a:buFont typeface="Wingdings" panose="05000000000000000000" pitchFamily="2" charset="2"/>
              <a:buChar char="q"/>
            </a:pPr>
            <a:r>
              <a:rPr lang="el-GR" dirty="0"/>
              <a:t>παθολογίες των </a:t>
            </a:r>
            <a:r>
              <a:rPr lang="el-GR" dirty="0" err="1"/>
              <a:t>όρχεων</a:t>
            </a:r>
            <a:r>
              <a:rPr lang="el-GR" dirty="0"/>
              <a:t>, </a:t>
            </a:r>
          </a:p>
          <a:p>
            <a:pPr algn="just">
              <a:buFont typeface="Wingdings" panose="05000000000000000000" pitchFamily="2" charset="2"/>
              <a:buChar char="q"/>
            </a:pPr>
            <a:r>
              <a:rPr lang="el-GR" dirty="0"/>
              <a:t>απόφραξη της αναπαραγωγικής οδού, </a:t>
            </a:r>
          </a:p>
          <a:p>
            <a:pPr algn="just">
              <a:buFont typeface="Wingdings" panose="05000000000000000000" pitchFamily="2" charset="2"/>
              <a:buChar char="q"/>
            </a:pPr>
            <a:r>
              <a:rPr lang="el-GR" dirty="0"/>
              <a:t>συστηματικές διαταραχές και φλεγμονώδεις καταστάσεις όπως η </a:t>
            </a:r>
            <a:r>
              <a:rPr lang="el-GR" dirty="0" err="1"/>
              <a:t>επιδιδυμο</a:t>
            </a:r>
            <a:r>
              <a:rPr lang="el-GR" dirty="0"/>
              <a:t>-ορχίτιδα</a:t>
            </a:r>
            <a:r>
              <a:rPr lang="en-US" dirty="0"/>
              <a:t>.</a:t>
            </a:r>
            <a:r>
              <a:rPr lang="el-GR" dirty="0"/>
              <a:t> </a:t>
            </a:r>
            <a:endParaRPr lang="en-US" dirty="0"/>
          </a:p>
        </p:txBody>
      </p:sp>
    </p:spTree>
    <p:extLst>
      <p:ext uri="{BB962C8B-B14F-4D97-AF65-F5344CB8AC3E}">
        <p14:creationId xmlns:p14="http://schemas.microsoft.com/office/powerpoint/2010/main" val="11219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32981317"/>
              </p:ext>
            </p:extLst>
          </p:nvPr>
        </p:nvGraphicFramePr>
        <p:xfrm>
          <a:off x="353585" y="176340"/>
          <a:ext cx="10838952" cy="6485382"/>
        </p:xfrm>
        <a:graphic>
          <a:graphicData uri="http://schemas.openxmlformats.org/drawingml/2006/table">
            <a:tbl>
              <a:tblPr firstRow="1" bandRow="1">
                <a:tableStyleId>{5C22544A-7EE6-4342-B048-85BDC9FD1C3A}</a:tableStyleId>
              </a:tblPr>
              <a:tblGrid>
                <a:gridCol w="2709738">
                  <a:extLst>
                    <a:ext uri="{9D8B030D-6E8A-4147-A177-3AD203B41FA5}">
                      <a16:colId xmlns:a16="http://schemas.microsoft.com/office/drawing/2014/main" val="591528166"/>
                    </a:ext>
                  </a:extLst>
                </a:gridCol>
                <a:gridCol w="2709738">
                  <a:extLst>
                    <a:ext uri="{9D8B030D-6E8A-4147-A177-3AD203B41FA5}">
                      <a16:colId xmlns:a16="http://schemas.microsoft.com/office/drawing/2014/main" val="3727635451"/>
                    </a:ext>
                  </a:extLst>
                </a:gridCol>
                <a:gridCol w="2709738">
                  <a:extLst>
                    <a:ext uri="{9D8B030D-6E8A-4147-A177-3AD203B41FA5}">
                      <a16:colId xmlns:a16="http://schemas.microsoft.com/office/drawing/2014/main" val="2436366671"/>
                    </a:ext>
                  </a:extLst>
                </a:gridCol>
                <a:gridCol w="2709738">
                  <a:extLst>
                    <a:ext uri="{9D8B030D-6E8A-4147-A177-3AD203B41FA5}">
                      <a16:colId xmlns:a16="http://schemas.microsoft.com/office/drawing/2014/main" val="3928792901"/>
                    </a:ext>
                  </a:extLst>
                </a:gridCol>
              </a:tblGrid>
              <a:tr h="382269">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2700758911"/>
                  </a:ext>
                </a:extLst>
              </a:tr>
              <a:tr h="1826397">
                <a:tc>
                  <a:txBody>
                    <a:bodyPr/>
                    <a:lstStyle/>
                    <a:p>
                      <a:pPr algn="l" fontAlgn="t"/>
                      <a:r>
                        <a:rPr lang="el-GR" sz="1200" b="0" baseline="0" dirty="0" err="1">
                          <a:effectLst/>
                        </a:rPr>
                        <a:t>Ανοσοτροποποιητές</a:t>
                      </a:r>
                      <a:endParaRPr lang="el-GR" sz="1200" b="0" baseline="0" dirty="0">
                        <a:effectLst/>
                      </a:endParaRPr>
                    </a:p>
                  </a:txBody>
                  <a:tcPr marT="91440"/>
                </a:tc>
                <a:tc>
                  <a:txBody>
                    <a:bodyPr/>
                    <a:lstStyle/>
                    <a:p>
                      <a:pPr algn="l" fontAlgn="t"/>
                      <a:r>
                        <a:rPr lang="el-GR" sz="1200" b="0" i="1" baseline="0" dirty="0" err="1">
                          <a:effectLst/>
                        </a:rPr>
                        <a:t>Μονοκλωνικά</a:t>
                      </a:r>
                      <a:r>
                        <a:rPr lang="el-GR" sz="1200" b="0" i="1" baseline="0" dirty="0">
                          <a:effectLst/>
                        </a:rPr>
                        <a:t> αντισώματα : </a:t>
                      </a:r>
                      <a:r>
                        <a:rPr lang="en-US" sz="1200" b="0" i="0" baseline="0" dirty="0" err="1">
                          <a:effectLst/>
                        </a:rPr>
                        <a:t>Trastuzumab</a:t>
                      </a:r>
                      <a:r>
                        <a:rPr lang="en-US" sz="1200" b="0" i="0" baseline="0" dirty="0">
                          <a:effectLst/>
                        </a:rPr>
                        <a:t>, </a:t>
                      </a:r>
                      <a:r>
                        <a:rPr lang="en-US" sz="1200" b="0" i="0" baseline="0" dirty="0" err="1">
                          <a:effectLst/>
                        </a:rPr>
                        <a:t>Alemtuzumab</a:t>
                      </a:r>
                      <a:r>
                        <a:rPr lang="en-US" sz="1200" b="0" i="0" baseline="0" dirty="0">
                          <a:effectLst/>
                        </a:rPr>
                        <a:t>, Rituximab, </a:t>
                      </a:r>
                      <a:r>
                        <a:rPr lang="en-US" sz="1200" b="0" i="0" baseline="0" dirty="0" err="1">
                          <a:effectLst/>
                        </a:rPr>
                        <a:t>Cetuximab</a:t>
                      </a:r>
                      <a:r>
                        <a:rPr lang="en-US" sz="1200" b="0" i="0" baseline="0" dirty="0">
                          <a:effectLst/>
                        </a:rPr>
                        <a:t>, Bevacizumab</a:t>
                      </a:r>
                      <a:r>
                        <a:rPr lang="el-GR" sz="1200" b="0" i="0" baseline="0" dirty="0">
                          <a:effectLst/>
                        </a:rPr>
                        <a:t>,</a:t>
                      </a:r>
                      <a:r>
                        <a:rPr lang="en-US" sz="1200" b="0" i="0" baseline="0" dirty="0">
                          <a:effectLst/>
                        </a:rPr>
                        <a:t> </a:t>
                      </a:r>
                      <a:r>
                        <a:rPr lang="en-US" sz="1200" b="0" i="0" baseline="0" dirty="0" err="1">
                          <a:effectLst/>
                        </a:rPr>
                        <a:t>Omalizumab</a:t>
                      </a:r>
                      <a:r>
                        <a:rPr lang="en-US" sz="1200" b="0" i="0" baseline="0" dirty="0">
                          <a:effectLst/>
                        </a:rPr>
                        <a:t>, </a:t>
                      </a:r>
                      <a:r>
                        <a:rPr lang="en-US" sz="1200" b="0" i="0" baseline="0" dirty="0" err="1">
                          <a:effectLst/>
                        </a:rPr>
                        <a:t>Anakinra</a:t>
                      </a:r>
                      <a:r>
                        <a:rPr lang="en-US" sz="1200" b="0" i="0" baseline="0" dirty="0">
                          <a:effectLst/>
                        </a:rPr>
                        <a:t> </a:t>
                      </a:r>
                    </a:p>
                    <a:p>
                      <a:pPr algn="l" fontAlgn="t"/>
                      <a:r>
                        <a:rPr lang="el-GR" sz="1200" b="0" i="1" baseline="0" dirty="0">
                          <a:effectLst/>
                        </a:rPr>
                        <a:t>Αναστολείς </a:t>
                      </a:r>
                      <a:r>
                        <a:rPr lang="en-US" sz="1200" b="0" i="1" baseline="0" dirty="0">
                          <a:effectLst/>
                        </a:rPr>
                        <a:t>TNF</a:t>
                      </a:r>
                      <a:r>
                        <a:rPr lang="el-GR" sz="1200" b="0" i="1" baseline="0" dirty="0">
                          <a:effectLst/>
                        </a:rPr>
                        <a:t>α</a:t>
                      </a:r>
                      <a:r>
                        <a:rPr lang="en-US" sz="1200" b="0" i="1" baseline="0" dirty="0">
                          <a:effectLst/>
                        </a:rPr>
                        <a:t> (tumor necrosis factor alpha)</a:t>
                      </a:r>
                      <a:r>
                        <a:rPr lang="el-GR" sz="1200" b="0" i="1" baseline="0" dirty="0">
                          <a:effectLst/>
                        </a:rPr>
                        <a:t>:</a:t>
                      </a:r>
                      <a:r>
                        <a:rPr lang="el-GR" sz="1200" b="0" baseline="0" dirty="0">
                          <a:effectLst/>
                        </a:rPr>
                        <a:t> </a:t>
                      </a:r>
                      <a:r>
                        <a:rPr lang="en-US" sz="1200" b="0" baseline="0" dirty="0">
                          <a:effectLst/>
                        </a:rPr>
                        <a:t>Infliximab</a:t>
                      </a:r>
                      <a:r>
                        <a:rPr lang="el-GR" sz="1200" b="0" baseline="0" dirty="0">
                          <a:effectLst/>
                        </a:rPr>
                        <a:t> (νόσος του </a:t>
                      </a:r>
                      <a:r>
                        <a:rPr lang="el-GR" sz="1200" b="0" baseline="0" dirty="0" err="1">
                          <a:effectLst/>
                        </a:rPr>
                        <a:t>Crohn</a:t>
                      </a:r>
                      <a:r>
                        <a:rPr lang="el-GR" sz="1200" b="0" baseline="0" dirty="0">
                          <a:effectLst/>
                        </a:rPr>
                        <a:t>),</a:t>
                      </a:r>
                    </a:p>
                    <a:p>
                      <a:pPr algn="l" fontAlgn="t"/>
                      <a:r>
                        <a:rPr lang="en-US" sz="1200" b="0" baseline="0" dirty="0" err="1">
                          <a:effectLst/>
                        </a:rPr>
                        <a:t>Adalimumab</a:t>
                      </a:r>
                      <a:r>
                        <a:rPr lang="el-GR" sz="1200" b="0" baseline="0" dirty="0">
                          <a:effectLst/>
                        </a:rPr>
                        <a:t> (Ρευματοειδής αρθρίτιδα),</a:t>
                      </a:r>
                      <a:r>
                        <a:rPr lang="en-US" sz="1200" b="0" baseline="0" dirty="0">
                          <a:effectLst/>
                        </a:rPr>
                        <a:t> </a:t>
                      </a:r>
                      <a:r>
                        <a:rPr lang="en-US" sz="1200" b="0" baseline="0" dirty="0" err="1">
                          <a:effectLst/>
                        </a:rPr>
                        <a:t>Etanercept</a:t>
                      </a:r>
                      <a:r>
                        <a:rPr lang="el-GR" sz="1200" b="0" baseline="0" dirty="0">
                          <a:effectLst/>
                        </a:rPr>
                        <a:t> (</a:t>
                      </a:r>
                      <a:r>
                        <a:rPr lang="el-GR" sz="1200" b="0" baseline="0" dirty="0" err="1">
                          <a:effectLst/>
                        </a:rPr>
                        <a:t>Ψωριασική</a:t>
                      </a:r>
                      <a:r>
                        <a:rPr lang="el-GR" sz="1200" b="0" baseline="0" dirty="0">
                          <a:effectLst/>
                        </a:rPr>
                        <a:t> αρθρίτιδα)</a:t>
                      </a:r>
                      <a:endParaRPr lang="en-US" sz="1200" b="0" baseline="0" dirty="0">
                        <a:effectLst/>
                      </a:endParaRPr>
                    </a:p>
                  </a:txBody>
                  <a:tcPr marT="91440"/>
                </a:tc>
                <a:tc>
                  <a:txBody>
                    <a:bodyPr/>
                    <a:lstStyle/>
                    <a:p>
                      <a:pPr algn="l" fontAlgn="t"/>
                      <a:r>
                        <a:rPr lang="el-GR" sz="1100" b="0" i="1" baseline="0" dirty="0" err="1">
                          <a:effectLst/>
                        </a:rPr>
                        <a:t>Μονοκλωνικά</a:t>
                      </a:r>
                      <a:r>
                        <a:rPr lang="el-GR" sz="1100" b="0" i="1" baseline="0" dirty="0">
                          <a:effectLst/>
                        </a:rPr>
                        <a:t> αντισώματα</a:t>
                      </a:r>
                      <a:r>
                        <a:rPr lang="el-GR" sz="1100" b="0" baseline="0" dirty="0">
                          <a:effectLst/>
                        </a:rPr>
                        <a:t> :</a:t>
                      </a:r>
                    </a:p>
                    <a:p>
                      <a:pPr algn="l" fontAlgn="t"/>
                      <a:r>
                        <a:rPr lang="el-GR" sz="1000" b="1" baseline="0" dirty="0">
                          <a:effectLst/>
                        </a:rPr>
                        <a:t>Χαμηλό Επίπεδο Απόδειξης</a:t>
                      </a:r>
                      <a:endParaRPr lang="el-GR" sz="1000" b="0" baseline="0" dirty="0">
                        <a:effectLst/>
                      </a:endParaRPr>
                    </a:p>
                  </a:txBody>
                  <a:tcPr marT="91440"/>
                </a:tc>
                <a:tc>
                  <a:txBody>
                    <a:bodyPr/>
                    <a:lstStyle/>
                    <a:p>
                      <a:pPr algn="l" fontAlgn="t"/>
                      <a:r>
                        <a:rPr lang="el-GR" sz="1000" b="0" i="1" baseline="0" dirty="0" err="1">
                          <a:effectLst/>
                        </a:rPr>
                        <a:t>Μονοκλωνικά</a:t>
                      </a:r>
                      <a:r>
                        <a:rPr lang="el-GR" sz="1000" b="0" i="1" baseline="0" dirty="0">
                          <a:effectLst/>
                        </a:rPr>
                        <a:t> αντισώματα</a:t>
                      </a:r>
                      <a:r>
                        <a:rPr lang="el-GR" sz="1000" b="0" baseline="0" dirty="0">
                          <a:effectLst/>
                        </a:rPr>
                        <a:t> : Ανεπαρκή δεδομένα για τη διατύπωση συστάσεων</a:t>
                      </a:r>
                    </a:p>
                    <a:p>
                      <a:pPr algn="l" fontAlgn="t"/>
                      <a:r>
                        <a:rPr lang="el-GR" sz="1000" b="0" i="1" baseline="0" dirty="0">
                          <a:effectLst/>
                        </a:rPr>
                        <a:t>Αναστολείς </a:t>
                      </a:r>
                      <a:r>
                        <a:rPr lang="el-GR" sz="1000" b="0" i="1" baseline="0" dirty="0" err="1">
                          <a:effectLst/>
                        </a:rPr>
                        <a:t>TNFα</a:t>
                      </a:r>
                      <a:r>
                        <a:rPr lang="el-GR" sz="1000" b="0" i="1" baseline="0" dirty="0">
                          <a:effectLst/>
                        </a:rPr>
                        <a:t>:</a:t>
                      </a:r>
                      <a:r>
                        <a:rPr lang="el-GR" sz="1000" b="0" baseline="0" dirty="0">
                          <a:effectLst/>
                        </a:rPr>
                        <a:t> Δεν είναι απαραίτητη η </a:t>
                      </a:r>
                      <a:r>
                        <a:rPr lang="el-GR" sz="1000" b="0" baseline="0" dirty="0" err="1">
                          <a:effectLst/>
                        </a:rPr>
                        <a:t>κρυοσυντήρηση</a:t>
                      </a:r>
                      <a:r>
                        <a:rPr lang="el-GR" sz="1000" b="0" baseline="0" dirty="0">
                          <a:effectLst/>
                        </a:rPr>
                        <a:t> και η διακοπή της θεραπείας</a:t>
                      </a:r>
                    </a:p>
                  </a:txBody>
                  <a:tcPr marT="91440"/>
                </a:tc>
                <a:extLst>
                  <a:ext uri="{0D108BD9-81ED-4DB2-BD59-A6C34878D82A}">
                    <a16:rowId xmlns:a16="http://schemas.microsoft.com/office/drawing/2014/main" val="21160793"/>
                  </a:ext>
                </a:extLst>
              </a:tr>
              <a:tr h="4107942">
                <a:tc>
                  <a:txBody>
                    <a:bodyPr/>
                    <a:lstStyle/>
                    <a:p>
                      <a:pPr algn="l" fontAlgn="t"/>
                      <a:r>
                        <a:rPr lang="el-GR" sz="1200" b="0" dirty="0" err="1">
                          <a:effectLst/>
                        </a:rPr>
                        <a:t>Ανοσοτροποποιητές</a:t>
                      </a:r>
                      <a:endParaRPr lang="el-GR" sz="1200" b="0" dirty="0">
                        <a:effectLst/>
                      </a:endParaRPr>
                    </a:p>
                  </a:txBody>
                  <a:tcPr marT="91440"/>
                </a:tc>
                <a:tc>
                  <a:txBody>
                    <a:bodyPr/>
                    <a:lstStyle/>
                    <a:p>
                      <a:pPr algn="l" fontAlgn="t"/>
                      <a:r>
                        <a:rPr lang="el-GR" sz="1200" b="0" i="1" dirty="0" err="1">
                          <a:effectLst/>
                        </a:rPr>
                        <a:t>Στοχευμένες</a:t>
                      </a:r>
                      <a:r>
                        <a:rPr lang="el-GR" sz="1200" b="0" i="1" dirty="0">
                          <a:effectLst/>
                        </a:rPr>
                        <a:t> θεραπείες:</a:t>
                      </a:r>
                      <a:r>
                        <a:rPr lang="el-GR" sz="1200" b="0" dirty="0">
                          <a:effectLst/>
                        </a:rPr>
                        <a:t> </a:t>
                      </a:r>
                    </a:p>
                    <a:p>
                      <a:pPr algn="l" fontAlgn="t"/>
                      <a:r>
                        <a:rPr lang="en-US" sz="1200" b="0" dirty="0" err="1">
                          <a:effectLst/>
                        </a:rPr>
                        <a:t>Dabrafenib</a:t>
                      </a:r>
                      <a:r>
                        <a:rPr lang="el-GR" sz="1200" b="0" dirty="0">
                          <a:effectLst/>
                        </a:rPr>
                        <a:t> (Μελάνωμα)</a:t>
                      </a:r>
                      <a:r>
                        <a:rPr lang="en-US" sz="1200" b="0" dirty="0">
                          <a:effectLst/>
                        </a:rPr>
                        <a:t>, </a:t>
                      </a:r>
                      <a:r>
                        <a:rPr lang="en-US" sz="1200" b="0" dirty="0" err="1">
                          <a:effectLst/>
                        </a:rPr>
                        <a:t>Vismodegib</a:t>
                      </a:r>
                      <a:r>
                        <a:rPr lang="en-US" sz="1200" b="0" dirty="0">
                          <a:effectLst/>
                        </a:rPr>
                        <a:t>, Ipilimumab</a:t>
                      </a:r>
                      <a:r>
                        <a:rPr lang="el-GR" sz="1200" b="0" dirty="0">
                          <a:effectLst/>
                        </a:rPr>
                        <a:t> (καρκίνωμα νεφρών),</a:t>
                      </a:r>
                      <a:r>
                        <a:rPr lang="en-US" sz="1200" b="0" dirty="0">
                          <a:effectLst/>
                        </a:rPr>
                        <a:t> </a:t>
                      </a:r>
                      <a:r>
                        <a:rPr lang="el-GR" sz="1200" b="0" dirty="0" err="1">
                          <a:effectLst/>
                        </a:rPr>
                        <a:t>Λεφλουνομίδη</a:t>
                      </a:r>
                      <a:r>
                        <a:rPr lang="el-GR" sz="1200" b="0" dirty="0">
                          <a:effectLst/>
                        </a:rPr>
                        <a:t> (</a:t>
                      </a:r>
                      <a:r>
                        <a:rPr lang="el-GR" sz="1200" b="0" dirty="0" err="1">
                          <a:effectLst/>
                        </a:rPr>
                        <a:t>αντιρευματικός</a:t>
                      </a:r>
                      <a:r>
                        <a:rPr lang="el-GR" sz="1200" b="0" dirty="0">
                          <a:effectLst/>
                        </a:rPr>
                        <a:t> παράγοντας) </a:t>
                      </a:r>
                    </a:p>
                    <a:p>
                      <a:pPr algn="l" fontAlgn="t"/>
                      <a:r>
                        <a:rPr lang="el-GR" sz="1200" b="0" dirty="0">
                          <a:effectLst/>
                        </a:rPr>
                        <a:t>Θαλιδομίδη </a:t>
                      </a:r>
                    </a:p>
                    <a:p>
                      <a:pPr algn="l" fontAlgn="t"/>
                      <a:r>
                        <a:rPr lang="el-GR" sz="1200" b="0" i="1" dirty="0" err="1">
                          <a:effectLst/>
                        </a:rPr>
                        <a:t>Ιντερφερόνες</a:t>
                      </a:r>
                      <a:r>
                        <a:rPr lang="el-GR" sz="1200" b="0" i="1" dirty="0">
                          <a:effectLst/>
                        </a:rPr>
                        <a:t> α, β, γ</a:t>
                      </a:r>
                      <a:endParaRPr lang="el-GR" sz="1200" b="0" dirty="0">
                        <a:effectLst/>
                      </a:endParaRPr>
                    </a:p>
                    <a:p>
                      <a:pPr algn="l" fontAlgn="t"/>
                      <a:r>
                        <a:rPr lang="el-GR" sz="1200" b="0" i="1" dirty="0" err="1">
                          <a:effectLst/>
                        </a:rPr>
                        <a:t>Ανοσοσφαιρίνες</a:t>
                      </a:r>
                      <a:r>
                        <a:rPr lang="el-GR" sz="1200" b="0" i="1" dirty="0">
                          <a:effectLst/>
                        </a:rPr>
                        <a:t> </a:t>
                      </a:r>
                      <a:r>
                        <a:rPr lang="en-US" sz="1200" b="0" i="1" dirty="0">
                          <a:effectLst/>
                        </a:rPr>
                        <a:t>IV</a:t>
                      </a:r>
                      <a:r>
                        <a:rPr lang="el-GR" sz="1200" b="0" i="1" dirty="0">
                          <a:effectLst/>
                        </a:rPr>
                        <a:t> </a:t>
                      </a:r>
                      <a:r>
                        <a:rPr lang="el-GR" sz="1200" b="0" i="0" dirty="0">
                          <a:effectLst/>
                        </a:rPr>
                        <a:t>(</a:t>
                      </a:r>
                      <a:r>
                        <a:rPr lang="el-GR" sz="1200" b="0" i="0" dirty="0" err="1">
                          <a:effectLst/>
                        </a:rPr>
                        <a:t>ανοσορρυθμιστικές</a:t>
                      </a:r>
                      <a:r>
                        <a:rPr lang="el-GR" sz="1200" b="0" i="0" dirty="0">
                          <a:effectLst/>
                        </a:rPr>
                        <a:t> επιδράσεις)</a:t>
                      </a:r>
                    </a:p>
                    <a:p>
                      <a:pPr algn="l" fontAlgn="t"/>
                      <a:endParaRPr lang="el-GR" sz="1200" b="0" i="1" dirty="0">
                        <a:effectLst/>
                      </a:endParaRPr>
                    </a:p>
                  </a:txBody>
                  <a:tcPr marT="91440"/>
                </a:tc>
                <a:tc>
                  <a:txBody>
                    <a:bodyPr/>
                    <a:lstStyle/>
                    <a:p>
                      <a:pPr algn="l" fontAlgn="t"/>
                      <a:r>
                        <a:rPr lang="el-GR" sz="1000" b="1" dirty="0">
                          <a:effectLst/>
                        </a:rPr>
                        <a:t>Χαμηλό Επίπεδο Απόδειξης</a:t>
                      </a:r>
                      <a:endParaRPr lang="el-GR" sz="1000" b="0" dirty="0">
                        <a:effectLst/>
                      </a:endParaRPr>
                    </a:p>
                  </a:txBody>
                  <a:tcPr marT="91440"/>
                </a:tc>
                <a:tc>
                  <a:txBody>
                    <a:bodyPr/>
                    <a:lstStyle/>
                    <a:p>
                      <a:pPr algn="l" fontAlgn="t"/>
                      <a:r>
                        <a:rPr lang="el-GR" sz="1000" b="0" i="1" dirty="0" err="1">
                          <a:effectLst/>
                        </a:rPr>
                        <a:t>Dabrafenib</a:t>
                      </a:r>
                      <a:r>
                        <a:rPr lang="el-GR" sz="1000" b="0" i="1" dirty="0">
                          <a:effectLst/>
                        </a:rPr>
                        <a:t>, </a:t>
                      </a:r>
                      <a:r>
                        <a:rPr lang="el-GR" sz="1000" b="0" i="1" dirty="0" err="1">
                          <a:effectLst/>
                        </a:rPr>
                        <a:t>Vismodegib</a:t>
                      </a:r>
                      <a:r>
                        <a:rPr lang="el-GR" sz="1000" b="0" i="1" dirty="0">
                          <a:effectLst/>
                        </a:rPr>
                        <a:t>:</a:t>
                      </a:r>
                      <a:r>
                        <a:rPr lang="el-GR" sz="1000" b="0" dirty="0">
                          <a:effectLst/>
                        </a:rPr>
                        <a:t> </a:t>
                      </a:r>
                      <a:r>
                        <a:rPr lang="el-GR" sz="1000" b="0" dirty="0" err="1">
                          <a:effectLst/>
                        </a:rPr>
                        <a:t>Κρυοσυντήρηση</a:t>
                      </a:r>
                      <a:r>
                        <a:rPr lang="el-GR" sz="1000" b="0" dirty="0">
                          <a:effectLst/>
                        </a:rPr>
                        <a:t> πριν από τη θεραπεία</a:t>
                      </a:r>
                    </a:p>
                    <a:p>
                      <a:pPr algn="l" fontAlgn="t"/>
                      <a:r>
                        <a:rPr lang="el-GR" sz="1000" b="0" dirty="0">
                          <a:effectLst/>
                        </a:rPr>
                        <a:t>Διακοπή της θεραπείας πριν από τη σύλληψη</a:t>
                      </a:r>
                    </a:p>
                    <a:p>
                      <a:pPr algn="l" fontAlgn="t"/>
                      <a:r>
                        <a:rPr lang="el-GR" sz="1000" b="0" dirty="0">
                          <a:effectLst/>
                        </a:rPr>
                        <a:t>Ασφαλής </a:t>
                      </a:r>
                      <a:r>
                        <a:rPr lang="el-GR" sz="1000" b="0" dirty="0" err="1">
                          <a:effectLst/>
                        </a:rPr>
                        <a:t>σεξουαλικη</a:t>
                      </a:r>
                      <a:r>
                        <a:rPr lang="el-GR" sz="1000" b="0" dirty="0">
                          <a:effectLst/>
                        </a:rPr>
                        <a:t> συνεύρεση όταν η σύντροφος είναι έγκυος (τερατογόνο στα ζώα)</a:t>
                      </a:r>
                    </a:p>
                    <a:p>
                      <a:pPr algn="l" fontAlgn="t"/>
                      <a:r>
                        <a:rPr lang="el-GR" sz="1000" b="0" i="1" dirty="0" err="1">
                          <a:effectLst/>
                        </a:rPr>
                        <a:t>Ipilimumab</a:t>
                      </a:r>
                      <a:r>
                        <a:rPr lang="el-GR" sz="1000" b="0" dirty="0">
                          <a:effectLst/>
                        </a:rPr>
                        <a:t> : Συνιστάται </a:t>
                      </a:r>
                      <a:r>
                        <a:rPr lang="el-GR" sz="1000" b="0" dirty="0" err="1">
                          <a:effectLst/>
                        </a:rPr>
                        <a:t>κρυοσυντήρηση</a:t>
                      </a:r>
                      <a:r>
                        <a:rPr lang="el-GR" sz="1000" b="0" dirty="0">
                          <a:effectLst/>
                        </a:rPr>
                        <a:t> (προληπτικό μέτρο)</a:t>
                      </a:r>
                    </a:p>
                    <a:p>
                      <a:pPr algn="l" fontAlgn="t"/>
                      <a:r>
                        <a:rPr lang="el-GR" sz="1000" b="0" i="1" dirty="0" err="1">
                          <a:effectLst/>
                        </a:rPr>
                        <a:t>Λεφλουνομίδη</a:t>
                      </a:r>
                      <a:r>
                        <a:rPr lang="el-GR" sz="1000" b="0" i="1" dirty="0">
                          <a:effectLst/>
                        </a:rPr>
                        <a:t> </a:t>
                      </a:r>
                      <a:r>
                        <a:rPr lang="el-GR" sz="1000" b="0" dirty="0">
                          <a:effectLst/>
                        </a:rPr>
                        <a:t> :</a:t>
                      </a:r>
                    </a:p>
                    <a:p>
                      <a:pPr algn="l" fontAlgn="t"/>
                      <a:r>
                        <a:rPr lang="el-GR" sz="1000" b="0" dirty="0">
                          <a:effectLst/>
                        </a:rPr>
                        <a:t>Δεν είναι απαραίτητη η </a:t>
                      </a:r>
                      <a:r>
                        <a:rPr lang="el-GR" sz="1000" b="0" dirty="0" err="1">
                          <a:effectLst/>
                        </a:rPr>
                        <a:t>κρυοσυντήρηση</a:t>
                      </a:r>
                      <a:r>
                        <a:rPr lang="el-GR" sz="1000" b="0" dirty="0">
                          <a:effectLst/>
                        </a:rPr>
                        <a:t> και η διακοπή της θεραπείας. Συνιστάται αντισύλληψη και διακοπή της θεραπείας σε ανθρώπους που θέλουν να συλλάβουν (έλλειψη δεδομένων και τερατογόνο σε ζώα)</a:t>
                      </a:r>
                    </a:p>
                    <a:p>
                      <a:pPr algn="l" fontAlgn="t"/>
                      <a:r>
                        <a:rPr lang="el-GR" sz="1000" b="0" i="1" dirty="0">
                          <a:effectLst/>
                        </a:rPr>
                        <a:t>Θαλιδομίδη</a:t>
                      </a:r>
                      <a:r>
                        <a:rPr lang="el-GR" sz="1000" b="0" dirty="0">
                          <a:effectLst/>
                        </a:rPr>
                        <a:t> : Διακοπή της θεραπείας σε άνδρες που θέλουν να συλλάβουν</a:t>
                      </a:r>
                    </a:p>
                    <a:p>
                      <a:pPr algn="l" fontAlgn="t"/>
                      <a:r>
                        <a:rPr lang="el-GR" sz="1000" b="0" dirty="0">
                          <a:effectLst/>
                        </a:rPr>
                        <a:t>Ασφαλές σεξ όταν η σύντροφος είναι έγκυος (τερατογόνο στον άνθρωπο)</a:t>
                      </a:r>
                    </a:p>
                    <a:p>
                      <a:pPr algn="l" fontAlgn="t"/>
                      <a:r>
                        <a:rPr lang="el-GR" sz="1000" b="0" i="1" dirty="0" err="1">
                          <a:effectLst/>
                        </a:rPr>
                        <a:t>Ιντερφερόνες</a:t>
                      </a:r>
                      <a:r>
                        <a:rPr lang="el-GR" sz="1000" b="0" dirty="0">
                          <a:effectLst/>
                        </a:rPr>
                        <a:t> : Δεν είναι απαραίτητη η </a:t>
                      </a:r>
                      <a:r>
                        <a:rPr lang="el-GR" sz="1000" b="0" dirty="0" err="1">
                          <a:effectLst/>
                        </a:rPr>
                        <a:t>κρυοσυντήρηση</a:t>
                      </a:r>
                      <a:r>
                        <a:rPr lang="el-GR" sz="1000" b="0" dirty="0">
                          <a:effectLst/>
                        </a:rPr>
                        <a:t> και η διακοπή της θεραπείας</a:t>
                      </a:r>
                    </a:p>
                    <a:p>
                      <a:pPr algn="l" fontAlgn="t"/>
                      <a:r>
                        <a:rPr lang="el-GR" sz="1000" b="0" i="1" dirty="0" err="1">
                          <a:effectLst/>
                        </a:rPr>
                        <a:t>Ανοσοσφαιρίνες</a:t>
                      </a:r>
                      <a:r>
                        <a:rPr lang="el-GR" sz="1000" b="0" i="1" dirty="0">
                          <a:effectLst/>
                        </a:rPr>
                        <a:t> IV</a:t>
                      </a:r>
                      <a:r>
                        <a:rPr lang="el-GR" sz="1000" b="0" dirty="0">
                          <a:effectLst/>
                        </a:rPr>
                        <a:t> : Ανεπαρκή δεδομένα για να γίνουν συστάσεις</a:t>
                      </a:r>
                    </a:p>
                  </a:txBody>
                  <a:tcPr marT="91440"/>
                </a:tc>
                <a:extLst>
                  <a:ext uri="{0D108BD9-81ED-4DB2-BD59-A6C34878D82A}">
                    <a16:rowId xmlns:a16="http://schemas.microsoft.com/office/drawing/2014/main" val="4175210827"/>
                  </a:ext>
                </a:extLst>
              </a:tr>
            </a:tbl>
          </a:graphicData>
        </a:graphic>
      </p:graphicFrame>
    </p:spTree>
    <p:extLst>
      <p:ext uri="{BB962C8B-B14F-4D97-AF65-F5344CB8AC3E}">
        <p14:creationId xmlns:p14="http://schemas.microsoft.com/office/powerpoint/2010/main" val="362462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03860364"/>
              </p:ext>
            </p:extLst>
          </p:nvPr>
        </p:nvGraphicFramePr>
        <p:xfrm>
          <a:off x="405114" y="294198"/>
          <a:ext cx="9025133" cy="6382909"/>
        </p:xfrm>
        <a:graphic>
          <a:graphicData uri="http://schemas.openxmlformats.org/drawingml/2006/table">
            <a:tbl>
              <a:tblPr firstRow="1" bandRow="1">
                <a:tableStyleId>{5C22544A-7EE6-4342-B048-85BDC9FD1C3A}</a:tableStyleId>
              </a:tblPr>
              <a:tblGrid>
                <a:gridCol w="2167133">
                  <a:extLst>
                    <a:ext uri="{9D8B030D-6E8A-4147-A177-3AD203B41FA5}">
                      <a16:colId xmlns:a16="http://schemas.microsoft.com/office/drawing/2014/main" val="3964351579"/>
                    </a:ext>
                  </a:extLst>
                </a:gridCol>
                <a:gridCol w="2286000">
                  <a:extLst>
                    <a:ext uri="{9D8B030D-6E8A-4147-A177-3AD203B41FA5}">
                      <a16:colId xmlns:a16="http://schemas.microsoft.com/office/drawing/2014/main" val="1458527004"/>
                    </a:ext>
                  </a:extLst>
                </a:gridCol>
                <a:gridCol w="2286000">
                  <a:extLst>
                    <a:ext uri="{9D8B030D-6E8A-4147-A177-3AD203B41FA5}">
                      <a16:colId xmlns:a16="http://schemas.microsoft.com/office/drawing/2014/main" val="111693963"/>
                    </a:ext>
                  </a:extLst>
                </a:gridCol>
                <a:gridCol w="2286000">
                  <a:extLst>
                    <a:ext uri="{9D8B030D-6E8A-4147-A177-3AD203B41FA5}">
                      <a16:colId xmlns:a16="http://schemas.microsoft.com/office/drawing/2014/main" val="1156786927"/>
                    </a:ext>
                  </a:extLst>
                </a:gridCol>
              </a:tblGrid>
              <a:tr h="759349">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2593243647"/>
                  </a:ext>
                </a:extLst>
              </a:tr>
              <a:tr h="759349">
                <a:tc>
                  <a:txBody>
                    <a:bodyPr/>
                    <a:lstStyle/>
                    <a:p>
                      <a:pPr algn="l" fontAlgn="t"/>
                      <a:r>
                        <a:rPr lang="el-GR" sz="1200" b="0" i="1" dirty="0">
                          <a:effectLst/>
                        </a:rPr>
                        <a:t>Αναστολείς των </a:t>
                      </a:r>
                      <a:r>
                        <a:rPr lang="el-GR" sz="1200" b="0" i="1" dirty="0" err="1">
                          <a:effectLst/>
                        </a:rPr>
                        <a:t>κινασών</a:t>
                      </a:r>
                      <a:r>
                        <a:rPr lang="el-GR" sz="1200" b="0" i="1" dirty="0">
                          <a:effectLst/>
                        </a:rPr>
                        <a:t> της </a:t>
                      </a:r>
                      <a:r>
                        <a:rPr lang="el-GR" sz="1200" b="0" i="1" dirty="0" err="1">
                          <a:effectLst/>
                        </a:rPr>
                        <a:t>τυροσίνης</a:t>
                      </a:r>
                      <a:r>
                        <a:rPr lang="en-US" sz="1200" b="0" i="1" dirty="0">
                          <a:effectLst/>
                        </a:rPr>
                        <a:t>:</a:t>
                      </a:r>
                    </a:p>
                    <a:p>
                      <a:pPr algn="l" fontAlgn="t"/>
                      <a:r>
                        <a:rPr lang="el-GR" sz="1200" b="0" dirty="0">
                          <a:effectLst/>
                        </a:rPr>
                        <a:t>Το </a:t>
                      </a:r>
                      <a:r>
                        <a:rPr lang="en-US" sz="1200" b="0" dirty="0" err="1">
                          <a:effectLst/>
                        </a:rPr>
                        <a:t>Sorafenib</a:t>
                      </a:r>
                      <a:r>
                        <a:rPr lang="el-GR" sz="1200" b="0" dirty="0">
                          <a:effectLst/>
                        </a:rPr>
                        <a:t> χρησιμοποιείται για τη θεραπεία ασθενών που πάσχουν από τις ακόλουθες νόσους:</a:t>
                      </a:r>
                    </a:p>
                    <a:p>
                      <a:pPr algn="l" fontAlgn="t"/>
                      <a:r>
                        <a:rPr lang="el-GR" sz="1200" b="0" dirty="0">
                          <a:effectLst/>
                        </a:rPr>
                        <a:t>• </a:t>
                      </a:r>
                      <a:r>
                        <a:rPr lang="el-GR" sz="1200" b="0" dirty="0" err="1">
                          <a:effectLst/>
                        </a:rPr>
                        <a:t>ηπατοκυτταρικό</a:t>
                      </a:r>
                      <a:r>
                        <a:rPr lang="el-GR" sz="1200" b="0" dirty="0">
                          <a:effectLst/>
                        </a:rPr>
                        <a:t> καρκίνωμα (τύπος καρκίνου του ήπατος)</a:t>
                      </a:r>
                    </a:p>
                    <a:p>
                      <a:pPr algn="l" fontAlgn="t"/>
                      <a:r>
                        <a:rPr lang="el-GR" sz="1200" b="0" dirty="0">
                          <a:effectLst/>
                        </a:rPr>
                        <a:t>• προχωρημένο </a:t>
                      </a:r>
                      <a:r>
                        <a:rPr lang="el-GR" sz="1200" b="0" dirty="0" err="1">
                          <a:effectLst/>
                        </a:rPr>
                        <a:t>νεφροκυτταρικό</a:t>
                      </a:r>
                      <a:r>
                        <a:rPr lang="el-GR" sz="1200" b="0" dirty="0">
                          <a:effectLst/>
                        </a:rPr>
                        <a:t> καρκίνωμα (τύπος καρκίνου του νεφρού) όταν η αντικαρκινική</a:t>
                      </a:r>
                    </a:p>
                    <a:p>
                      <a:pPr algn="l" fontAlgn="t"/>
                      <a:r>
                        <a:rPr lang="el-GR" sz="1200" b="0" dirty="0">
                          <a:effectLst/>
                        </a:rPr>
                        <a:t>θεραπεία με </a:t>
                      </a:r>
                      <a:r>
                        <a:rPr lang="el-GR" sz="1200" b="0" dirty="0" err="1">
                          <a:effectLst/>
                        </a:rPr>
                        <a:t>ιντερφερόνη</a:t>
                      </a:r>
                      <a:r>
                        <a:rPr lang="el-GR" sz="1200" b="0" dirty="0">
                          <a:effectLst/>
                        </a:rPr>
                        <a:t> άλφα ή ιντερλευκίνη-2 έχει αποτύχει ή δεν μπορεί να χορηγηθεί</a:t>
                      </a:r>
                    </a:p>
                    <a:p>
                      <a:pPr algn="l" fontAlgn="t"/>
                      <a:r>
                        <a:rPr lang="el-GR" sz="1200" b="0" dirty="0">
                          <a:effectLst/>
                        </a:rPr>
                        <a:t>• διαφοροποιημένο καρκίνο του θυρεοειδούς (τύπος καρκίνου που προέρχεται από τα θυλακοειδή</a:t>
                      </a:r>
                    </a:p>
                    <a:p>
                      <a:pPr algn="l" fontAlgn="t"/>
                      <a:r>
                        <a:rPr lang="el-GR" sz="1200" b="0" dirty="0">
                          <a:effectLst/>
                        </a:rPr>
                        <a:t>κύτταρα του θυρεοειδούς αδένα) όταν ο καρκίνος έχει επιδεινωθεί ή έχει εξαπλωθεί, τοπικά ή σε</a:t>
                      </a:r>
                    </a:p>
                    <a:p>
                      <a:pPr algn="l" fontAlgn="t"/>
                      <a:r>
                        <a:rPr lang="el-GR" sz="1200" b="0" dirty="0">
                          <a:effectLst/>
                        </a:rPr>
                        <a:t>άλλα μέρη του σώματος, και δεν ανταποκρίνεται σε θεραπεία με ραδιενεργό ιώδιο.</a:t>
                      </a:r>
                    </a:p>
                  </a:txBody>
                  <a:tcPr marT="91440"/>
                </a:tc>
                <a:tc>
                  <a:txBody>
                    <a:bodyPr/>
                    <a:lstStyle/>
                    <a:p>
                      <a:pPr algn="l" fontAlgn="t"/>
                      <a:r>
                        <a:rPr lang="en-US" sz="1200" b="0" dirty="0" err="1">
                          <a:effectLst/>
                        </a:rPr>
                        <a:t>Sorafenib</a:t>
                      </a:r>
                      <a:endParaRPr lang="en-US" sz="1200" b="0" dirty="0">
                        <a:effectLst/>
                      </a:endParaRPr>
                    </a:p>
                  </a:txBody>
                  <a:tcPr marT="91440"/>
                </a:tc>
                <a:tc>
                  <a:txBody>
                    <a:bodyPr/>
                    <a:lstStyle/>
                    <a:p>
                      <a:pPr algn="l" fontAlgn="t"/>
                      <a:r>
                        <a:rPr lang="el-GR" sz="1000" b="0" dirty="0">
                          <a:effectLst/>
                        </a:rPr>
                        <a:t>Ποντίκι: Αλλαγή των παραμέτρων του σπέρματος. Μειωμένος αριθμός και κινητικότητα των σπερματοζωαρίων</a:t>
                      </a:r>
                    </a:p>
                    <a:p>
                      <a:pPr algn="l" fontAlgn="t"/>
                      <a:r>
                        <a:rPr lang="el-GR" sz="1000" b="0" dirty="0">
                          <a:effectLst/>
                        </a:rPr>
                        <a:t>Σκύλος: Εκφύλιση σπερματαγωγών σωλήνων</a:t>
                      </a:r>
                    </a:p>
                    <a:p>
                      <a:pPr algn="l" fontAlgn="t"/>
                      <a:r>
                        <a:rPr lang="el-GR" sz="1000" b="1" dirty="0">
                          <a:effectLst/>
                        </a:rPr>
                        <a:t>Πολύ χαμηλό επίπεδο αποδεικτικών στοιχείων</a:t>
                      </a:r>
                      <a:endParaRPr lang="el-GR" sz="1000" b="0" dirty="0">
                        <a:effectLst/>
                      </a:endParaRPr>
                    </a:p>
                    <a:p>
                      <a:pPr algn="l" fontAlgn="t"/>
                      <a:r>
                        <a:rPr lang="el-GR" sz="1000" b="0" i="1" dirty="0">
                          <a:effectLst/>
                        </a:rPr>
                        <a:t>In </a:t>
                      </a:r>
                      <a:r>
                        <a:rPr lang="el-GR" sz="1000" b="0" i="1" dirty="0" err="1">
                          <a:effectLst/>
                        </a:rPr>
                        <a:t>vitro</a:t>
                      </a:r>
                      <a:r>
                        <a:rPr lang="el-GR" sz="1000" b="0" dirty="0">
                          <a:effectLst/>
                        </a:rPr>
                        <a:t>: Μειωμένος αριθμός σπερματοζωαρίων</a:t>
                      </a:r>
                    </a:p>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1" dirty="0">
                          <a:effectLst/>
                        </a:rPr>
                        <a:t>Αναστρέψιμη δράση 10 εβδομάδες μετά τη διακοπή της θεραπείας</a:t>
                      </a:r>
                    </a:p>
                  </a:txBody>
                  <a:tcPr marT="91440"/>
                </a:tc>
                <a:extLst>
                  <a:ext uri="{0D108BD9-81ED-4DB2-BD59-A6C34878D82A}">
                    <a16:rowId xmlns:a16="http://schemas.microsoft.com/office/drawing/2014/main" val="3469641304"/>
                  </a:ext>
                </a:extLst>
              </a:tr>
            </a:tbl>
          </a:graphicData>
        </a:graphic>
      </p:graphicFrame>
    </p:spTree>
    <p:extLst>
      <p:ext uri="{BB962C8B-B14F-4D97-AF65-F5344CB8AC3E}">
        <p14:creationId xmlns:p14="http://schemas.microsoft.com/office/powerpoint/2010/main" val="215557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93845554"/>
              </p:ext>
            </p:extLst>
          </p:nvPr>
        </p:nvGraphicFramePr>
        <p:xfrm>
          <a:off x="622983" y="1285265"/>
          <a:ext cx="8596312" cy="451866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1202590893"/>
                    </a:ext>
                  </a:extLst>
                </a:gridCol>
                <a:gridCol w="2149078">
                  <a:extLst>
                    <a:ext uri="{9D8B030D-6E8A-4147-A177-3AD203B41FA5}">
                      <a16:colId xmlns:a16="http://schemas.microsoft.com/office/drawing/2014/main" val="4070004911"/>
                    </a:ext>
                  </a:extLst>
                </a:gridCol>
                <a:gridCol w="2149078">
                  <a:extLst>
                    <a:ext uri="{9D8B030D-6E8A-4147-A177-3AD203B41FA5}">
                      <a16:colId xmlns:a16="http://schemas.microsoft.com/office/drawing/2014/main" val="2735955113"/>
                    </a:ext>
                  </a:extLst>
                </a:gridCol>
                <a:gridCol w="2149078">
                  <a:extLst>
                    <a:ext uri="{9D8B030D-6E8A-4147-A177-3AD203B41FA5}">
                      <a16:colId xmlns:a16="http://schemas.microsoft.com/office/drawing/2014/main" val="1028920747"/>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338814440"/>
                  </a:ext>
                </a:extLst>
              </a:tr>
              <a:tr h="370840">
                <a:tc>
                  <a:txBody>
                    <a:bodyPr/>
                    <a:lstStyle/>
                    <a:p>
                      <a:pPr algn="l" fontAlgn="t"/>
                      <a:r>
                        <a:rPr lang="el-GR" sz="1200" b="0" dirty="0" err="1">
                          <a:effectLst/>
                        </a:rPr>
                        <a:t>Οπιοειδή</a:t>
                      </a:r>
                      <a:r>
                        <a:rPr lang="el-GR" sz="1200" b="0" dirty="0">
                          <a:effectLst/>
                        </a:rPr>
                        <a:t>-ΨΥΧΟΤΡΟΠΑ</a:t>
                      </a:r>
                    </a:p>
                  </a:txBody>
                  <a:tcPr marT="91440"/>
                </a:tc>
                <a:tc>
                  <a:txBody>
                    <a:bodyPr/>
                    <a:lstStyle/>
                    <a:p>
                      <a:pPr algn="l" fontAlgn="t"/>
                      <a:r>
                        <a:rPr lang="da-DK" sz="1200" b="0" dirty="0">
                          <a:effectLst/>
                        </a:rPr>
                        <a:t>Μορφίνη </a:t>
                      </a:r>
                      <a:endParaRPr lang="el-GR" sz="1200" b="0" dirty="0">
                        <a:effectLst/>
                      </a:endParaRPr>
                    </a:p>
                    <a:p>
                      <a:pPr algn="l" fontAlgn="t"/>
                      <a:r>
                        <a:rPr lang="da-DK" sz="1200" b="0" dirty="0">
                          <a:effectLst/>
                        </a:rPr>
                        <a:t>Κοκαΐνη </a:t>
                      </a:r>
                      <a:endParaRPr lang="el-GR" sz="1200" b="0" dirty="0">
                        <a:effectLst/>
                      </a:endParaRPr>
                    </a:p>
                  </a:txBody>
                  <a:tcPr marT="91440"/>
                </a:tc>
                <a:tc>
                  <a:txBody>
                    <a:bodyPr/>
                    <a:lstStyle/>
                    <a:p>
                      <a:pPr algn="l" fontAlgn="t"/>
                      <a:r>
                        <a:rPr lang="el-GR" sz="1000" b="0" i="1" dirty="0" err="1">
                          <a:effectLst/>
                        </a:rPr>
                        <a:t>Οπιοειδή</a:t>
                      </a:r>
                      <a:r>
                        <a:rPr lang="el-GR" sz="1000" b="0" dirty="0">
                          <a:effectLst/>
                        </a:rPr>
                        <a:t> : </a:t>
                      </a:r>
                      <a:r>
                        <a:rPr lang="el-GR" sz="1000" b="1" dirty="0">
                          <a:effectLst/>
                        </a:rPr>
                        <a:t>επηρεάζουν την έκκριση </a:t>
                      </a:r>
                      <a:r>
                        <a:rPr lang="el-GR" sz="1000" b="1" dirty="0" err="1">
                          <a:effectLst/>
                        </a:rPr>
                        <a:t>ντοπαμίνης</a:t>
                      </a:r>
                      <a:r>
                        <a:rPr lang="el-GR" sz="1000" b="1" dirty="0">
                          <a:effectLst/>
                        </a:rPr>
                        <a:t> </a:t>
                      </a:r>
                    </a:p>
                    <a:p>
                      <a:pPr algn="l" fontAlgn="t"/>
                      <a:r>
                        <a:rPr lang="el-GR" sz="1000" b="0" dirty="0">
                          <a:effectLst/>
                        </a:rPr>
                        <a:t>Αρουραίος και άνθρωπος: Πιθανή μείωση του επιπέδου τεστοστερόνης</a:t>
                      </a:r>
                    </a:p>
                    <a:p>
                      <a:pPr algn="l" fontAlgn="t"/>
                      <a:r>
                        <a:rPr lang="el-GR" sz="1000" b="1" dirty="0">
                          <a:effectLst/>
                        </a:rPr>
                        <a:t>Πολύ χαμηλό επίπεδο αποδεικτικών στοιχείων</a:t>
                      </a:r>
                      <a:endParaRPr lang="el-GR" sz="1000" b="0" dirty="0">
                        <a:effectLst/>
                      </a:endParaRPr>
                    </a:p>
                    <a:p>
                      <a:pPr algn="l" fontAlgn="t"/>
                      <a:r>
                        <a:rPr lang="el-GR" sz="1000" b="0" i="1" dirty="0">
                          <a:effectLst/>
                        </a:rPr>
                        <a:t>Μορφίνη</a:t>
                      </a:r>
                      <a:r>
                        <a:rPr lang="el-GR" sz="1000" b="0" dirty="0">
                          <a:effectLst/>
                        </a:rPr>
                        <a:t> :</a:t>
                      </a:r>
                    </a:p>
                    <a:p>
                      <a:pPr algn="l" fontAlgn="t"/>
                      <a:r>
                        <a:rPr lang="el-GR" sz="1000" b="0" dirty="0">
                          <a:effectLst/>
                        </a:rPr>
                        <a:t>Αρουραίος (χρόνια δόση): Μείωση γονιμότητας</a:t>
                      </a:r>
                    </a:p>
                    <a:p>
                      <a:pPr algn="l" fontAlgn="t"/>
                      <a:r>
                        <a:rPr lang="el-GR" sz="1000" b="1" dirty="0">
                          <a:effectLst/>
                        </a:rPr>
                        <a:t>Πολύ χαμηλό επίπεδο αποδεικτικών στοιχείων</a:t>
                      </a:r>
                      <a:endParaRPr lang="el-GR" sz="1000" b="0" dirty="0">
                        <a:effectLst/>
                      </a:endParaRPr>
                    </a:p>
                    <a:p>
                      <a:pPr algn="l" fontAlgn="t"/>
                      <a:r>
                        <a:rPr lang="el-GR" sz="1000" b="0" i="1" dirty="0">
                          <a:solidFill>
                            <a:schemeClr val="accent1">
                              <a:lumMod val="75000"/>
                            </a:schemeClr>
                          </a:solidFill>
                          <a:effectLst/>
                        </a:rPr>
                        <a:t>Κοκαΐνη:</a:t>
                      </a:r>
                      <a:endParaRPr lang="el-GR" sz="1000" b="0" dirty="0">
                        <a:solidFill>
                          <a:schemeClr val="accent1">
                            <a:lumMod val="75000"/>
                          </a:schemeClr>
                        </a:solidFill>
                        <a:effectLst/>
                      </a:endParaRPr>
                    </a:p>
                    <a:p>
                      <a:pPr algn="l" fontAlgn="t"/>
                      <a:r>
                        <a:rPr lang="el-GR" sz="1000" b="0" dirty="0">
                          <a:solidFill>
                            <a:schemeClr val="accent1">
                              <a:lumMod val="75000"/>
                            </a:schemeClr>
                          </a:solidFill>
                          <a:effectLst/>
                        </a:rPr>
                        <a:t>Άνθρωπος (χρόνια χρήση): Μεταβολή των παραμέτρων του σπέρματος. Μειωμένος αριθμός, κινητικότητα και τυπική μορφολογία των σπερματοζωαρίων</a:t>
                      </a:r>
                    </a:p>
                    <a:p>
                      <a:pPr algn="l" fontAlgn="t"/>
                      <a:r>
                        <a:rPr lang="el-GR" sz="1000" b="1" dirty="0">
                          <a:solidFill>
                            <a:schemeClr val="accent1">
                              <a:lumMod val="75000"/>
                            </a:schemeClr>
                          </a:solidFill>
                          <a:effectLst/>
                        </a:rPr>
                        <a:t>Σχετικά καλό επίπεδο αποδεικτικών στοιχείων</a:t>
                      </a:r>
                      <a:endParaRPr lang="el-GR" sz="1000" b="0" dirty="0">
                        <a:solidFill>
                          <a:schemeClr val="accent1">
                            <a:lumMod val="75000"/>
                          </a:schemeClr>
                        </a:solidFill>
                        <a:effectLst/>
                      </a:endParaRPr>
                    </a:p>
                    <a:p>
                      <a:pPr algn="l" fontAlgn="t"/>
                      <a:r>
                        <a:rPr lang="el-GR" sz="1000" b="0" dirty="0">
                          <a:effectLst/>
                        </a:rPr>
                        <a:t>Αρουραίος: Απόπτωση γεννητικών κυττάρων</a:t>
                      </a:r>
                    </a:p>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1" dirty="0">
                          <a:effectLst/>
                        </a:rPr>
                        <a:t>Διακοπή της θεραπείας πριν από τη σύλληψη</a:t>
                      </a:r>
                    </a:p>
                  </a:txBody>
                  <a:tcPr marT="91440"/>
                </a:tc>
                <a:extLst>
                  <a:ext uri="{0D108BD9-81ED-4DB2-BD59-A6C34878D82A}">
                    <a16:rowId xmlns:a16="http://schemas.microsoft.com/office/drawing/2014/main" val="2955364196"/>
                  </a:ext>
                </a:extLst>
              </a:tr>
            </a:tbl>
          </a:graphicData>
        </a:graphic>
      </p:graphicFrame>
    </p:spTree>
    <p:extLst>
      <p:ext uri="{BB962C8B-B14F-4D97-AF65-F5344CB8AC3E}">
        <p14:creationId xmlns:p14="http://schemas.microsoft.com/office/powerpoint/2010/main" val="28890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06900955"/>
              </p:ext>
            </p:extLst>
          </p:nvPr>
        </p:nvGraphicFramePr>
        <p:xfrm>
          <a:off x="431373" y="292031"/>
          <a:ext cx="8822043" cy="5944646"/>
        </p:xfrm>
        <a:graphic>
          <a:graphicData uri="http://schemas.openxmlformats.org/drawingml/2006/table">
            <a:tbl>
              <a:tblPr firstRow="1" bandRow="1">
                <a:tableStyleId>{5C22544A-7EE6-4342-B048-85BDC9FD1C3A}</a:tableStyleId>
              </a:tblPr>
              <a:tblGrid>
                <a:gridCol w="2205511">
                  <a:extLst>
                    <a:ext uri="{9D8B030D-6E8A-4147-A177-3AD203B41FA5}">
                      <a16:colId xmlns:a16="http://schemas.microsoft.com/office/drawing/2014/main" val="1559518640"/>
                    </a:ext>
                  </a:extLst>
                </a:gridCol>
                <a:gridCol w="1466361">
                  <a:extLst>
                    <a:ext uri="{9D8B030D-6E8A-4147-A177-3AD203B41FA5}">
                      <a16:colId xmlns:a16="http://schemas.microsoft.com/office/drawing/2014/main" val="795037441"/>
                    </a:ext>
                  </a:extLst>
                </a:gridCol>
                <a:gridCol w="2944660">
                  <a:extLst>
                    <a:ext uri="{9D8B030D-6E8A-4147-A177-3AD203B41FA5}">
                      <a16:colId xmlns:a16="http://schemas.microsoft.com/office/drawing/2014/main" val="344271805"/>
                    </a:ext>
                  </a:extLst>
                </a:gridCol>
                <a:gridCol w="2205511">
                  <a:extLst>
                    <a:ext uri="{9D8B030D-6E8A-4147-A177-3AD203B41FA5}">
                      <a16:colId xmlns:a16="http://schemas.microsoft.com/office/drawing/2014/main" val="1457334268"/>
                    </a:ext>
                  </a:extLst>
                </a:gridCol>
              </a:tblGrid>
              <a:tr h="465233">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925942511"/>
                  </a:ext>
                </a:extLst>
              </a:tr>
              <a:tr h="2050472">
                <a:tc>
                  <a:txBody>
                    <a:bodyPr/>
                    <a:lstStyle/>
                    <a:p>
                      <a:pPr algn="l" fontAlgn="t"/>
                      <a:r>
                        <a:rPr lang="el-GR" sz="1200" b="0" dirty="0">
                          <a:effectLst/>
                        </a:rPr>
                        <a:t>Θεραπεία της καλοήθους υπερπλασίας του προστάτη</a:t>
                      </a:r>
                    </a:p>
                  </a:txBody>
                  <a:tcPr marT="91440"/>
                </a:tc>
                <a:tc>
                  <a:txBody>
                    <a:bodyPr/>
                    <a:lstStyle/>
                    <a:p>
                      <a:pPr algn="l" fontAlgn="t"/>
                      <a:r>
                        <a:rPr lang="el-GR" sz="1200" b="0" i="1" dirty="0">
                          <a:effectLst/>
                        </a:rPr>
                        <a:t>Αναστολείς 5-α-αναγωγάσης</a:t>
                      </a:r>
                      <a:r>
                        <a:rPr lang="el-GR" sz="1200" b="0" dirty="0">
                          <a:effectLst/>
                        </a:rPr>
                        <a:t>: </a:t>
                      </a:r>
                      <a:endParaRPr lang="en-US" sz="1200" b="0" dirty="0">
                        <a:effectLst/>
                      </a:endParaRPr>
                    </a:p>
                    <a:p>
                      <a:pPr algn="l" fontAlgn="t"/>
                      <a:r>
                        <a:rPr lang="en-US" sz="1200" b="0" dirty="0">
                          <a:effectLst/>
                        </a:rPr>
                        <a:t>Finasteride, </a:t>
                      </a:r>
                      <a:r>
                        <a:rPr lang="en-US" sz="1200" b="0" dirty="0" err="1">
                          <a:effectLst/>
                        </a:rPr>
                        <a:t>Dutasteride</a:t>
                      </a:r>
                      <a:endParaRPr lang="en-US" sz="1200" b="0" dirty="0">
                        <a:effectLst/>
                      </a:endParaRPr>
                    </a:p>
                    <a:p>
                      <a:pPr algn="l" fontAlgn="t"/>
                      <a:r>
                        <a:rPr lang="el-GR" sz="1200" b="0" i="1" dirty="0" err="1">
                          <a:effectLst/>
                        </a:rPr>
                        <a:t>Αλφα</a:t>
                      </a:r>
                      <a:r>
                        <a:rPr lang="el-GR" sz="1200" b="0" i="1" dirty="0">
                          <a:effectLst/>
                        </a:rPr>
                        <a:t>-αναστολείς</a:t>
                      </a:r>
                      <a:r>
                        <a:rPr lang="el-GR" sz="1200" b="0" dirty="0">
                          <a:effectLst/>
                        </a:rPr>
                        <a:t> : </a:t>
                      </a:r>
                      <a:r>
                        <a:rPr lang="el-GR" sz="1200" b="0" dirty="0" err="1">
                          <a:effectLst/>
                        </a:rPr>
                        <a:t>Ταμσουλοζίνη</a:t>
                      </a:r>
                      <a:endParaRPr lang="en-US" sz="1200" b="0" dirty="0">
                        <a:effectLst/>
                      </a:endParaRPr>
                    </a:p>
                  </a:txBody>
                  <a:tcPr marT="91440"/>
                </a:tc>
                <a:tc>
                  <a:txBody>
                    <a:bodyPr/>
                    <a:lstStyle/>
                    <a:p>
                      <a:pPr algn="l" fontAlgn="t"/>
                      <a:r>
                        <a:rPr lang="el-GR" sz="1000" b="0" i="1" dirty="0" err="1">
                          <a:solidFill>
                            <a:schemeClr val="accent1">
                              <a:lumMod val="75000"/>
                            </a:schemeClr>
                          </a:solidFill>
                          <a:effectLst/>
                        </a:rPr>
                        <a:t>Finasteride</a:t>
                      </a:r>
                      <a:r>
                        <a:rPr lang="el-GR" sz="1000" b="0" i="1" dirty="0">
                          <a:solidFill>
                            <a:schemeClr val="accent1">
                              <a:lumMod val="75000"/>
                            </a:schemeClr>
                          </a:solidFill>
                          <a:effectLst/>
                        </a:rPr>
                        <a:t>, </a:t>
                      </a:r>
                      <a:r>
                        <a:rPr lang="el-GR" sz="1000" b="0" i="1" dirty="0" err="1">
                          <a:solidFill>
                            <a:schemeClr val="accent1">
                              <a:lumMod val="75000"/>
                            </a:schemeClr>
                          </a:solidFill>
                          <a:effectLst/>
                        </a:rPr>
                        <a:t>Dutasteride</a:t>
                      </a:r>
                      <a:r>
                        <a:rPr lang="el-GR" sz="1000" b="0" dirty="0">
                          <a:solidFill>
                            <a:schemeClr val="accent1">
                              <a:lumMod val="75000"/>
                            </a:schemeClr>
                          </a:solidFill>
                          <a:effectLst/>
                        </a:rPr>
                        <a:t> : Μικρή μείωση του όγκου της εκσπερμάτισης</a:t>
                      </a:r>
                    </a:p>
                    <a:p>
                      <a:pPr algn="l" fontAlgn="t"/>
                      <a:r>
                        <a:rPr lang="el-GR" sz="1000" b="0" dirty="0">
                          <a:solidFill>
                            <a:schemeClr val="accent1">
                              <a:lumMod val="75000"/>
                            </a:schemeClr>
                          </a:solidFill>
                          <a:effectLst/>
                        </a:rPr>
                        <a:t>Μειωμένος αριθμός (± κινητικότητα) σπερματοζωαρίων, αλλά καμία επίδραση στη μορφολογία </a:t>
                      </a:r>
                      <a:r>
                        <a:rPr lang="el-GR" sz="1000" b="1" dirty="0">
                          <a:solidFill>
                            <a:schemeClr val="accent1">
                              <a:lumMod val="75000"/>
                            </a:schemeClr>
                          </a:solidFill>
                          <a:effectLst/>
                        </a:rPr>
                        <a:t>Σχετικά καλό επίπεδο απόδειξης</a:t>
                      </a:r>
                      <a:endParaRPr lang="el-GR" sz="1000" b="0" dirty="0">
                        <a:solidFill>
                          <a:schemeClr val="accent1">
                            <a:lumMod val="75000"/>
                          </a:schemeClr>
                        </a:solidFill>
                        <a:effectLst/>
                      </a:endParaRPr>
                    </a:p>
                    <a:p>
                      <a:pPr algn="l" fontAlgn="t"/>
                      <a:r>
                        <a:rPr lang="el-GR" sz="1000" b="0" i="1" dirty="0" err="1">
                          <a:solidFill>
                            <a:schemeClr val="accent1">
                              <a:lumMod val="75000"/>
                            </a:schemeClr>
                          </a:solidFill>
                          <a:effectLst/>
                        </a:rPr>
                        <a:t>Ταμσουλοσίνη</a:t>
                      </a:r>
                      <a:r>
                        <a:rPr lang="el-GR" sz="1000" b="0" dirty="0">
                          <a:solidFill>
                            <a:schemeClr val="accent1">
                              <a:lumMod val="75000"/>
                            </a:schemeClr>
                          </a:solidFill>
                          <a:effectLst/>
                        </a:rPr>
                        <a:t> : Αναστρέψιμη μεταβολή των παραμέτρων του σπέρματος. Μειωμένος αριθμός, κινητικότητα και τυπική μορφολογία των σπερματοζωαρίων</a:t>
                      </a:r>
                    </a:p>
                    <a:p>
                      <a:pPr algn="l" fontAlgn="t"/>
                      <a:r>
                        <a:rPr lang="el-GR" sz="1000" b="0" dirty="0">
                          <a:solidFill>
                            <a:schemeClr val="accent1">
                              <a:lumMod val="75000"/>
                            </a:schemeClr>
                          </a:solidFill>
                          <a:effectLst/>
                        </a:rPr>
                        <a:t>Μείωση του όγκου της εκσπερμάτισης</a:t>
                      </a:r>
                    </a:p>
                    <a:p>
                      <a:pPr algn="l" fontAlgn="t"/>
                      <a:r>
                        <a:rPr lang="el-GR" sz="1000" b="1" dirty="0">
                          <a:solidFill>
                            <a:schemeClr val="accent1">
                              <a:lumMod val="75000"/>
                            </a:schemeClr>
                          </a:solidFill>
                          <a:effectLst/>
                        </a:rPr>
                        <a:t>Μεσαίου επιπέδου αποδεικτικών στοιχείων</a:t>
                      </a:r>
                      <a:endParaRPr lang="el-GR" sz="1000" b="0" dirty="0">
                        <a:solidFill>
                          <a:schemeClr val="accent1">
                            <a:lumMod val="75000"/>
                          </a:schemeClr>
                        </a:solidFill>
                        <a:effectLst/>
                      </a:endParaRPr>
                    </a:p>
                  </a:txBody>
                  <a:tcPr marT="91440"/>
                </a:tc>
                <a:tc>
                  <a:txBody>
                    <a:bodyPr/>
                    <a:lstStyle/>
                    <a:p>
                      <a:pPr algn="l" fontAlgn="t"/>
                      <a:r>
                        <a:rPr lang="el-GR" sz="1000" b="0" i="1" dirty="0" err="1">
                          <a:effectLst/>
                        </a:rPr>
                        <a:t>Finasteride</a:t>
                      </a:r>
                      <a:r>
                        <a:rPr lang="el-GR" sz="1000" b="0" dirty="0">
                          <a:effectLst/>
                        </a:rPr>
                        <a:t> : Συνιστάται η διακοπή της θεραπείας πριν από τη σύλληψη. Αναστρέψιμη επίδραση σε 3-4 μήνες</a:t>
                      </a:r>
                    </a:p>
                    <a:p>
                      <a:pPr algn="l" fontAlgn="t"/>
                      <a:r>
                        <a:rPr lang="el-GR" sz="1000" b="0" i="1" dirty="0" err="1">
                          <a:effectLst/>
                        </a:rPr>
                        <a:t>Ταμσουλοσίνη</a:t>
                      </a:r>
                      <a:r>
                        <a:rPr lang="el-GR" sz="1000" b="0" i="1" dirty="0">
                          <a:effectLst/>
                        </a:rPr>
                        <a:t>:</a:t>
                      </a:r>
                      <a:r>
                        <a:rPr lang="el-GR" sz="1000" b="0" dirty="0">
                          <a:effectLst/>
                        </a:rPr>
                        <a:t> Δεν υπάρχουν ειδικές συστάσεις</a:t>
                      </a:r>
                    </a:p>
                  </a:txBody>
                  <a:tcPr marT="91440"/>
                </a:tc>
                <a:extLst>
                  <a:ext uri="{0D108BD9-81ED-4DB2-BD59-A6C34878D82A}">
                    <a16:rowId xmlns:a16="http://schemas.microsoft.com/office/drawing/2014/main" val="4289978657"/>
                  </a:ext>
                </a:extLst>
              </a:tr>
              <a:tr h="3428941">
                <a:tc>
                  <a:txBody>
                    <a:bodyPr/>
                    <a:lstStyle/>
                    <a:p>
                      <a:pPr algn="l" fontAlgn="t"/>
                      <a:r>
                        <a:rPr lang="el-GR" sz="1200" b="0">
                          <a:effectLst/>
                        </a:rPr>
                        <a:t>Ορμονικές θεραπείες</a:t>
                      </a:r>
                    </a:p>
                  </a:txBody>
                  <a:tcPr marT="91440"/>
                </a:tc>
                <a:tc>
                  <a:txBody>
                    <a:bodyPr/>
                    <a:lstStyle/>
                    <a:p>
                      <a:pPr algn="l" fontAlgn="t"/>
                      <a:r>
                        <a:rPr lang="el-GR" sz="1200" b="0" i="1" dirty="0">
                          <a:effectLst/>
                        </a:rPr>
                        <a:t>Αναβολικά </a:t>
                      </a:r>
                      <a:r>
                        <a:rPr lang="el-GR" sz="1200" b="0" i="1" dirty="0" err="1">
                          <a:effectLst/>
                        </a:rPr>
                        <a:t>στεροειδή</a:t>
                      </a:r>
                      <a:r>
                        <a:rPr lang="en-US" sz="1200" b="0" i="1" dirty="0">
                          <a:effectLst/>
                        </a:rPr>
                        <a:t>,</a:t>
                      </a:r>
                      <a:r>
                        <a:rPr lang="el-GR" sz="1200" b="0" i="1" dirty="0">
                          <a:effectLst/>
                        </a:rPr>
                        <a:t> Τεστοστερόνη, </a:t>
                      </a:r>
                      <a:endParaRPr lang="en-US" sz="1200" b="0" i="1" dirty="0">
                        <a:effectLst/>
                      </a:endParaRPr>
                    </a:p>
                    <a:p>
                      <a:pPr algn="l" fontAlgn="t"/>
                      <a:r>
                        <a:rPr lang="el-GR" sz="1200" b="0" i="1" dirty="0">
                          <a:effectLst/>
                        </a:rPr>
                        <a:t>ανδρογόνα, </a:t>
                      </a:r>
                      <a:endParaRPr lang="en-US" sz="1200" b="0" i="1" dirty="0">
                        <a:effectLst/>
                      </a:endParaRPr>
                    </a:p>
                    <a:p>
                      <a:pPr algn="l" fontAlgn="t"/>
                      <a:r>
                        <a:rPr lang="el-GR" sz="1200" b="0" i="1" dirty="0" err="1">
                          <a:effectLst/>
                        </a:rPr>
                        <a:t>προγεσταγόνα</a:t>
                      </a:r>
                      <a:r>
                        <a:rPr lang="el-GR" sz="1200" b="0" i="1" dirty="0">
                          <a:effectLst/>
                        </a:rPr>
                        <a:t>, οιστρογόνα,  </a:t>
                      </a:r>
                      <a:endParaRPr lang="en-US" sz="1200" b="0" i="1" dirty="0">
                        <a:effectLst/>
                      </a:endParaRPr>
                    </a:p>
                    <a:p>
                      <a:pPr algn="l" fontAlgn="t"/>
                      <a:r>
                        <a:rPr lang="el-GR" sz="1200" b="0" i="1" dirty="0">
                          <a:effectLst/>
                        </a:rPr>
                        <a:t>ανάλογα </a:t>
                      </a:r>
                      <a:r>
                        <a:rPr lang="el-GR" sz="1200" b="0" i="1" dirty="0" err="1">
                          <a:effectLst/>
                        </a:rPr>
                        <a:t>GnRH</a:t>
                      </a:r>
                      <a:endParaRPr lang="el-GR" sz="1200" b="0" i="1" dirty="0">
                        <a:effectLst/>
                      </a:endParaRPr>
                    </a:p>
                  </a:txBody>
                  <a:tcPr marT="91440"/>
                </a:tc>
                <a:tc>
                  <a:txBody>
                    <a:bodyPr/>
                    <a:lstStyle/>
                    <a:p>
                      <a:pPr algn="l" fontAlgn="t"/>
                      <a:r>
                        <a:rPr lang="el-GR" sz="1000" b="0" dirty="0">
                          <a:solidFill>
                            <a:schemeClr val="accent1">
                              <a:lumMod val="75000"/>
                            </a:schemeClr>
                          </a:solidFill>
                          <a:effectLst/>
                        </a:rPr>
                        <a:t>Χρόνια δοσολογία: Αναστολή της σπερματογένεσης (± πλήρης) από ολιγοσπερμία σε </a:t>
                      </a:r>
                      <a:r>
                        <a:rPr lang="el-GR" sz="1000" b="0" dirty="0" err="1">
                          <a:solidFill>
                            <a:schemeClr val="accent1">
                              <a:lumMod val="75000"/>
                            </a:schemeClr>
                          </a:solidFill>
                          <a:effectLst/>
                        </a:rPr>
                        <a:t>αζωοσπερμία</a:t>
                      </a:r>
                      <a:r>
                        <a:rPr lang="el-GR" sz="1000" b="0" dirty="0">
                          <a:solidFill>
                            <a:schemeClr val="accent1">
                              <a:lumMod val="75000"/>
                            </a:schemeClr>
                          </a:solidFill>
                          <a:effectLst/>
                        </a:rPr>
                        <a:t>, ανάλογα με τον τύπο του μορίου.</a:t>
                      </a:r>
                    </a:p>
                    <a:p>
                      <a:pPr algn="l" fontAlgn="t"/>
                      <a:r>
                        <a:rPr lang="el-GR" sz="1000" b="0" i="1" dirty="0">
                          <a:solidFill>
                            <a:schemeClr val="accent1">
                              <a:lumMod val="75000"/>
                            </a:schemeClr>
                          </a:solidFill>
                          <a:effectLst/>
                        </a:rPr>
                        <a:t>Τεστοστερόνη</a:t>
                      </a:r>
                      <a:r>
                        <a:rPr lang="el-GR" sz="1000" b="0" dirty="0">
                          <a:solidFill>
                            <a:schemeClr val="accent1">
                              <a:lumMod val="75000"/>
                            </a:schemeClr>
                          </a:solidFill>
                          <a:effectLst/>
                        </a:rPr>
                        <a:t> : </a:t>
                      </a:r>
                      <a:r>
                        <a:rPr lang="el-GR" sz="1000" b="0" dirty="0" err="1">
                          <a:solidFill>
                            <a:schemeClr val="accent1">
                              <a:lumMod val="75000"/>
                            </a:schemeClr>
                          </a:solidFill>
                          <a:effectLst/>
                        </a:rPr>
                        <a:t>Αζωοσπερμία</a:t>
                      </a:r>
                      <a:r>
                        <a:rPr lang="el-GR" sz="1000" b="0" dirty="0">
                          <a:solidFill>
                            <a:schemeClr val="accent1">
                              <a:lumMod val="75000"/>
                            </a:schemeClr>
                          </a:solidFill>
                          <a:effectLst/>
                        </a:rPr>
                        <a:t> που εμφανίζεται κατά μέσο όρο 4 μήνες μετά την έναρξη της θεραπείας</a:t>
                      </a:r>
                    </a:p>
                    <a:p>
                      <a:pPr algn="l" fontAlgn="t"/>
                      <a:r>
                        <a:rPr lang="el-GR" sz="1000" b="1" dirty="0">
                          <a:solidFill>
                            <a:schemeClr val="accent1">
                              <a:lumMod val="75000"/>
                            </a:schemeClr>
                          </a:solidFill>
                          <a:effectLst/>
                        </a:rPr>
                        <a:t>Πολύ καλό επίπεδο αποδεικτικών στοιχείων</a:t>
                      </a:r>
                      <a:endParaRPr lang="el-GR" sz="1000" b="0" dirty="0">
                        <a:solidFill>
                          <a:schemeClr val="accent1">
                            <a:lumMod val="75000"/>
                          </a:schemeClr>
                        </a:solidFill>
                        <a:effectLst/>
                      </a:endParaRPr>
                    </a:p>
                    <a:p>
                      <a:pPr algn="l" fontAlgn="t"/>
                      <a:r>
                        <a:rPr lang="el-GR" sz="1000" b="0" i="1" dirty="0">
                          <a:solidFill>
                            <a:schemeClr val="accent1">
                              <a:lumMod val="75000"/>
                            </a:schemeClr>
                          </a:solidFill>
                          <a:effectLst/>
                        </a:rPr>
                        <a:t>Αναβολικά </a:t>
                      </a:r>
                      <a:r>
                        <a:rPr lang="el-GR" sz="1000" b="0" i="1" dirty="0" err="1">
                          <a:solidFill>
                            <a:schemeClr val="accent1">
                              <a:lumMod val="75000"/>
                            </a:schemeClr>
                          </a:solidFill>
                          <a:effectLst/>
                        </a:rPr>
                        <a:t>στεροειδή</a:t>
                      </a:r>
                      <a:r>
                        <a:rPr lang="el-GR" sz="1000" b="0" dirty="0">
                          <a:solidFill>
                            <a:schemeClr val="accent1">
                              <a:lumMod val="75000"/>
                            </a:schemeClr>
                          </a:solidFill>
                          <a:effectLst/>
                        </a:rPr>
                        <a:t> : </a:t>
                      </a:r>
                      <a:r>
                        <a:rPr lang="el-GR" sz="1000" b="0" dirty="0" err="1">
                          <a:solidFill>
                            <a:schemeClr val="accent1">
                              <a:lumMod val="75000"/>
                            </a:schemeClr>
                          </a:solidFill>
                          <a:effectLst/>
                        </a:rPr>
                        <a:t>Κρυπτοζωοσπερμία</a:t>
                      </a:r>
                      <a:r>
                        <a:rPr lang="el-GR" sz="1000" b="0" dirty="0">
                          <a:solidFill>
                            <a:schemeClr val="accent1">
                              <a:lumMod val="75000"/>
                            </a:schemeClr>
                          </a:solidFill>
                          <a:effectLst/>
                        </a:rPr>
                        <a:t> ή </a:t>
                      </a:r>
                      <a:r>
                        <a:rPr lang="el-GR" sz="1000" b="0" dirty="0" err="1">
                          <a:solidFill>
                            <a:schemeClr val="accent1">
                              <a:lumMod val="75000"/>
                            </a:schemeClr>
                          </a:solidFill>
                          <a:effectLst/>
                        </a:rPr>
                        <a:t>αζωοσπερμία</a:t>
                      </a:r>
                      <a:r>
                        <a:rPr lang="el-GR" sz="1000" b="0" dirty="0">
                          <a:solidFill>
                            <a:schemeClr val="accent1">
                              <a:lumMod val="75000"/>
                            </a:schemeClr>
                          </a:solidFill>
                          <a:effectLst/>
                        </a:rPr>
                        <a:t> με ατροφία των </a:t>
                      </a:r>
                      <a:r>
                        <a:rPr lang="el-GR" sz="1000" b="0" dirty="0" err="1">
                          <a:solidFill>
                            <a:schemeClr val="accent1">
                              <a:lumMod val="75000"/>
                            </a:schemeClr>
                          </a:solidFill>
                          <a:effectLst/>
                        </a:rPr>
                        <a:t>όρχεων</a:t>
                      </a:r>
                      <a:r>
                        <a:rPr lang="el-GR" sz="1000" b="0" dirty="0">
                          <a:solidFill>
                            <a:schemeClr val="accent1">
                              <a:lumMod val="75000"/>
                            </a:schemeClr>
                          </a:solidFill>
                          <a:effectLst/>
                        </a:rPr>
                        <a:t> (φαινόμενο παρόμοιο με την τεστοστερόνη, αποτέλεσμα παρόμοιο με την DHT, αποτέλεσμα παρόμοιο με τη </a:t>
                      </a:r>
                      <a:r>
                        <a:rPr lang="el-GR" sz="1000" b="0" dirty="0" err="1">
                          <a:solidFill>
                            <a:schemeClr val="accent1">
                              <a:lumMod val="75000"/>
                            </a:schemeClr>
                          </a:solidFill>
                          <a:effectLst/>
                        </a:rPr>
                        <a:t>νανδρολόνη</a:t>
                      </a:r>
                      <a:r>
                        <a:rPr lang="el-GR" sz="1000" b="0" dirty="0">
                          <a:solidFill>
                            <a:schemeClr val="accent1">
                              <a:lumMod val="75000"/>
                            </a:schemeClr>
                          </a:solidFill>
                          <a:effectLst/>
                        </a:rPr>
                        <a:t>-μοιάζει χημικά με την τεστοστερόνη. Έχει δειχθεί ότι επηρεάζει θετικά τον μεταβολισμό του ασβεστίου και ότι αυξάνει την οστική μάζα στην οστεοπόρωση.</a:t>
                      </a:r>
                    </a:p>
                    <a:p>
                      <a:pPr algn="l" fontAlgn="t"/>
                      <a:r>
                        <a:rPr lang="el-GR" sz="1000" b="1" dirty="0">
                          <a:solidFill>
                            <a:schemeClr val="accent1">
                              <a:lumMod val="75000"/>
                            </a:schemeClr>
                          </a:solidFill>
                          <a:effectLst/>
                        </a:rPr>
                        <a:t>Καλό επίπεδο αποδεικτικών στοιχείων</a:t>
                      </a:r>
                      <a:endParaRPr lang="el-GR" sz="1000" b="0" dirty="0">
                        <a:solidFill>
                          <a:schemeClr val="accent1">
                            <a:lumMod val="75000"/>
                          </a:schemeClr>
                        </a:solidFill>
                        <a:effectLst/>
                      </a:endParaRPr>
                    </a:p>
                  </a:txBody>
                  <a:tcPr marT="91440"/>
                </a:tc>
                <a:tc>
                  <a:txBody>
                    <a:bodyPr/>
                    <a:lstStyle/>
                    <a:p>
                      <a:pPr algn="l" fontAlgn="t"/>
                      <a:r>
                        <a:rPr lang="el-GR" sz="1000" b="0" i="1" dirty="0">
                          <a:effectLst/>
                        </a:rPr>
                        <a:t>Τεστοστερόνη</a:t>
                      </a:r>
                      <a:r>
                        <a:rPr lang="el-GR" sz="1000" b="0" dirty="0">
                          <a:effectLst/>
                        </a:rPr>
                        <a:t> : Ανάκτηση των αρχικών παραμέτρων του σπέρματος σε 3-7 μήνες μετά τη διακοπή της θεραπείας</a:t>
                      </a:r>
                    </a:p>
                    <a:p>
                      <a:pPr algn="l" fontAlgn="t"/>
                      <a:r>
                        <a:rPr lang="el-GR" sz="1000" b="0" i="1" dirty="0">
                          <a:effectLst/>
                        </a:rPr>
                        <a:t>Αναβολικά </a:t>
                      </a:r>
                      <a:r>
                        <a:rPr lang="el-GR" sz="1000" b="0" i="1" dirty="0" err="1">
                          <a:effectLst/>
                        </a:rPr>
                        <a:t>στεροειδή</a:t>
                      </a:r>
                      <a:r>
                        <a:rPr lang="el-GR" sz="1000" b="0" dirty="0">
                          <a:effectLst/>
                        </a:rPr>
                        <a:t> : Επιδράσεις γενικά αναστρέψιμες σε 4-12 μήνες μετά τη διακοπή της θεραπείας</a:t>
                      </a:r>
                    </a:p>
                    <a:p>
                      <a:pPr algn="l" fontAlgn="t"/>
                      <a:r>
                        <a:rPr lang="el-GR" sz="1000" b="0" i="1" dirty="0">
                          <a:effectLst/>
                        </a:rPr>
                        <a:t>Προσθήκη HCG ή antiE2</a:t>
                      </a:r>
                      <a:r>
                        <a:rPr lang="el-GR" sz="1000" b="0" dirty="0">
                          <a:effectLst/>
                        </a:rPr>
                        <a:t> : Πιθανή σταθερότητα της σπερματογένεσης, αλλά επίμονη μεταβολή της ποιότητας του σπέρματος</a:t>
                      </a:r>
                    </a:p>
                    <a:p>
                      <a:pPr algn="l" fontAlgn="t"/>
                      <a:r>
                        <a:rPr lang="el-GR" sz="1000" b="1" dirty="0">
                          <a:effectLst/>
                        </a:rPr>
                        <a:t>Χαμηλό Επίπεδο Απόδειξης</a:t>
                      </a:r>
                      <a:endParaRPr lang="el-GR" sz="1000" b="0" dirty="0">
                        <a:effectLst/>
                      </a:endParaRPr>
                    </a:p>
                  </a:txBody>
                  <a:tcPr marT="91440"/>
                </a:tc>
                <a:extLst>
                  <a:ext uri="{0D108BD9-81ED-4DB2-BD59-A6C34878D82A}">
                    <a16:rowId xmlns:a16="http://schemas.microsoft.com/office/drawing/2014/main" val="3398268615"/>
                  </a:ext>
                </a:extLst>
              </a:tr>
            </a:tbl>
          </a:graphicData>
        </a:graphic>
      </p:graphicFrame>
    </p:spTree>
    <p:extLst>
      <p:ext uri="{BB962C8B-B14F-4D97-AF65-F5344CB8AC3E}">
        <p14:creationId xmlns:p14="http://schemas.microsoft.com/office/powerpoint/2010/main" val="303127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0031956"/>
              </p:ext>
            </p:extLst>
          </p:nvPr>
        </p:nvGraphicFramePr>
        <p:xfrm>
          <a:off x="733522" y="1357506"/>
          <a:ext cx="8596312" cy="389382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1874635517"/>
                    </a:ext>
                  </a:extLst>
                </a:gridCol>
                <a:gridCol w="2149078">
                  <a:extLst>
                    <a:ext uri="{9D8B030D-6E8A-4147-A177-3AD203B41FA5}">
                      <a16:colId xmlns:a16="http://schemas.microsoft.com/office/drawing/2014/main" val="1246397271"/>
                    </a:ext>
                  </a:extLst>
                </a:gridCol>
                <a:gridCol w="2149078">
                  <a:extLst>
                    <a:ext uri="{9D8B030D-6E8A-4147-A177-3AD203B41FA5}">
                      <a16:colId xmlns:a16="http://schemas.microsoft.com/office/drawing/2014/main" val="3740557370"/>
                    </a:ext>
                  </a:extLst>
                </a:gridCol>
                <a:gridCol w="2149078">
                  <a:extLst>
                    <a:ext uri="{9D8B030D-6E8A-4147-A177-3AD203B41FA5}">
                      <a16:colId xmlns:a16="http://schemas.microsoft.com/office/drawing/2014/main" val="2331371424"/>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2922583931"/>
                  </a:ext>
                </a:extLst>
              </a:tr>
              <a:tr h="370840">
                <a:tc>
                  <a:txBody>
                    <a:bodyPr/>
                    <a:lstStyle/>
                    <a:p>
                      <a:pPr algn="l" fontAlgn="t"/>
                      <a:r>
                        <a:rPr lang="el-GR" sz="1200" b="0" dirty="0" err="1">
                          <a:effectLst/>
                        </a:rPr>
                        <a:t>Αντιανδρογόνα</a:t>
                      </a:r>
                      <a:r>
                        <a:rPr lang="el-GR" sz="1200" b="0" dirty="0">
                          <a:effectLst/>
                        </a:rPr>
                        <a:t> φάρμακα</a:t>
                      </a:r>
                    </a:p>
                  </a:txBody>
                  <a:tcPr marT="91440"/>
                </a:tc>
                <a:tc>
                  <a:txBody>
                    <a:bodyPr/>
                    <a:lstStyle/>
                    <a:p>
                      <a:pPr algn="l" fontAlgn="t"/>
                      <a:r>
                        <a:rPr lang="el-GR" sz="1200" b="0" dirty="0" err="1">
                          <a:effectLst/>
                        </a:rPr>
                        <a:t>Οξεική</a:t>
                      </a:r>
                      <a:r>
                        <a:rPr lang="el-GR" sz="1200" b="0" dirty="0">
                          <a:effectLst/>
                        </a:rPr>
                        <a:t> </a:t>
                      </a:r>
                      <a:r>
                        <a:rPr lang="el-GR" sz="1200" b="0" dirty="0" err="1">
                          <a:effectLst/>
                        </a:rPr>
                        <a:t>κυπροτερόνη</a:t>
                      </a:r>
                      <a:r>
                        <a:rPr lang="el-GR" sz="1200" b="0" dirty="0">
                          <a:effectLst/>
                        </a:rPr>
                        <a:t> (</a:t>
                      </a:r>
                      <a:r>
                        <a:rPr lang="el-GR" sz="1200" b="0" dirty="0" err="1">
                          <a:effectLst/>
                        </a:rPr>
                        <a:t>Aνδρογονο</a:t>
                      </a:r>
                      <a:r>
                        <a:rPr lang="el-GR" sz="1200" b="0" dirty="0">
                          <a:effectLst/>
                        </a:rPr>
                        <a:t>-εξαρτώμενες παθήσεις γυναικών)</a:t>
                      </a:r>
                    </a:p>
                    <a:p>
                      <a:pPr algn="l" fontAlgn="t"/>
                      <a:r>
                        <a:rPr lang="el-GR" sz="1200" b="0" dirty="0" err="1">
                          <a:effectLst/>
                        </a:rPr>
                        <a:t>Φλουταμίδη</a:t>
                      </a:r>
                      <a:r>
                        <a:rPr lang="el-GR" sz="1200" b="0" dirty="0">
                          <a:effectLst/>
                        </a:rPr>
                        <a:t> (καρκίνος προστάτη)</a:t>
                      </a:r>
                      <a:endParaRPr lang="en-US" sz="1200" b="0" dirty="0" err="1">
                        <a:effectLst/>
                      </a:endParaRPr>
                    </a:p>
                  </a:txBody>
                  <a:tcPr marT="91440"/>
                </a:tc>
                <a:tc>
                  <a:txBody>
                    <a:bodyPr/>
                    <a:lstStyle/>
                    <a:p>
                      <a:pPr algn="l" fontAlgn="t"/>
                      <a:r>
                        <a:rPr lang="el-GR" sz="1000" b="0" i="1" dirty="0" err="1">
                          <a:solidFill>
                            <a:schemeClr val="accent1">
                              <a:lumMod val="75000"/>
                            </a:schemeClr>
                          </a:solidFill>
                          <a:effectLst/>
                        </a:rPr>
                        <a:t>Οξεική</a:t>
                      </a:r>
                      <a:r>
                        <a:rPr lang="el-GR" sz="1000" b="0" i="1" dirty="0">
                          <a:solidFill>
                            <a:schemeClr val="accent1">
                              <a:lumMod val="75000"/>
                            </a:schemeClr>
                          </a:solidFill>
                          <a:effectLst/>
                        </a:rPr>
                        <a:t> </a:t>
                      </a:r>
                      <a:r>
                        <a:rPr lang="el-GR" sz="1000" b="0" i="1" dirty="0" err="1">
                          <a:solidFill>
                            <a:schemeClr val="accent1">
                              <a:lumMod val="75000"/>
                            </a:schemeClr>
                          </a:solidFill>
                          <a:effectLst/>
                        </a:rPr>
                        <a:t>κυπροτερόνη</a:t>
                      </a:r>
                      <a:r>
                        <a:rPr lang="el-GR" sz="1000" b="0" dirty="0">
                          <a:solidFill>
                            <a:schemeClr val="accent1">
                              <a:lumMod val="75000"/>
                            </a:schemeClr>
                          </a:solidFill>
                          <a:effectLst/>
                        </a:rPr>
                        <a:t> : μείωση των παραμέτρων του σπέρματος. Ολιγοσπερμία και μερικές φορές </a:t>
                      </a:r>
                      <a:r>
                        <a:rPr lang="el-GR" sz="1000" b="0" dirty="0" err="1">
                          <a:solidFill>
                            <a:schemeClr val="accent1">
                              <a:lumMod val="75000"/>
                            </a:schemeClr>
                          </a:solidFill>
                          <a:effectLst/>
                        </a:rPr>
                        <a:t>αζωοσπερμία</a:t>
                      </a:r>
                      <a:endParaRPr lang="el-GR" sz="1000" b="0" dirty="0">
                        <a:solidFill>
                          <a:schemeClr val="accent1">
                            <a:lumMod val="75000"/>
                          </a:schemeClr>
                        </a:solidFill>
                        <a:effectLst/>
                      </a:endParaRPr>
                    </a:p>
                    <a:p>
                      <a:pPr algn="l" fontAlgn="t"/>
                      <a:r>
                        <a:rPr lang="el-GR" sz="1000" b="1" dirty="0">
                          <a:solidFill>
                            <a:schemeClr val="accent1">
                              <a:lumMod val="75000"/>
                            </a:schemeClr>
                          </a:solidFill>
                          <a:effectLst/>
                        </a:rPr>
                        <a:t>Καλό επίπεδο αποδεικτικών στοιχείων</a:t>
                      </a:r>
                      <a:endParaRPr lang="el-GR" sz="1000" b="0" dirty="0">
                        <a:solidFill>
                          <a:schemeClr val="accent1">
                            <a:lumMod val="75000"/>
                          </a:schemeClr>
                        </a:solidFill>
                        <a:effectLst/>
                      </a:endParaRPr>
                    </a:p>
                    <a:p>
                      <a:pPr algn="l" fontAlgn="t"/>
                      <a:r>
                        <a:rPr lang="el-GR" sz="1000" b="0" i="1" dirty="0" err="1">
                          <a:effectLst/>
                        </a:rPr>
                        <a:t>Φλουταμίδη</a:t>
                      </a:r>
                      <a:r>
                        <a:rPr lang="el-GR" sz="1000" b="0" dirty="0">
                          <a:effectLst/>
                        </a:rPr>
                        <a:t> :</a:t>
                      </a:r>
                    </a:p>
                    <a:p>
                      <a:pPr algn="l" fontAlgn="t"/>
                      <a:r>
                        <a:rPr lang="el-GR" sz="1000" b="0" dirty="0">
                          <a:effectLst/>
                        </a:rPr>
                        <a:t>Πίθηκος/Αρουραίος: Μείωση του όγκου των </a:t>
                      </a:r>
                      <a:r>
                        <a:rPr lang="el-GR" sz="1000" b="0" dirty="0" err="1">
                          <a:effectLst/>
                        </a:rPr>
                        <a:t>όρχεων</a:t>
                      </a:r>
                      <a:r>
                        <a:rPr lang="el-GR" sz="1000" b="0" dirty="0">
                          <a:effectLst/>
                        </a:rPr>
                        <a:t> και μείωση της σπερματογένεσης (σπερματοκύτταρα και σπερματοζωάρια)</a:t>
                      </a:r>
                    </a:p>
                    <a:p>
                      <a:pPr algn="l" fontAlgn="t"/>
                      <a:r>
                        <a:rPr lang="el-GR" sz="1000" b="0" dirty="0">
                          <a:effectLst/>
                        </a:rPr>
                        <a:t>Μειωμένο επίπεδο τεστοστερόνης εντός του </a:t>
                      </a:r>
                      <a:r>
                        <a:rPr lang="el-GR" sz="1000" b="0" dirty="0" err="1">
                          <a:effectLst/>
                        </a:rPr>
                        <a:t>όρχεως</a:t>
                      </a:r>
                      <a:endParaRPr lang="el-GR" sz="1000" b="0" dirty="0">
                        <a:effectLst/>
                      </a:endParaRPr>
                    </a:p>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0" i="1" dirty="0" err="1">
                          <a:effectLst/>
                        </a:rPr>
                        <a:t>Οξεική</a:t>
                      </a:r>
                      <a:r>
                        <a:rPr lang="el-GR" sz="1000" b="0" i="1" dirty="0">
                          <a:effectLst/>
                        </a:rPr>
                        <a:t> </a:t>
                      </a:r>
                      <a:r>
                        <a:rPr lang="el-GR" sz="1000" b="0" i="1" dirty="0" err="1">
                          <a:effectLst/>
                        </a:rPr>
                        <a:t>κυπροτερόνη</a:t>
                      </a:r>
                      <a:r>
                        <a:rPr lang="el-GR" sz="1000" b="0" dirty="0">
                          <a:effectLst/>
                        </a:rPr>
                        <a:t> : Αναστρέψιμη επίδραση σε 6–22 εβδομάδες μετά τη διακοπή της θεραπείας</a:t>
                      </a:r>
                    </a:p>
                    <a:p>
                      <a:pPr algn="l" fontAlgn="t"/>
                      <a:r>
                        <a:rPr lang="el-GR" sz="1000" b="0" dirty="0">
                          <a:effectLst/>
                        </a:rPr>
                        <a:t>Εάν δεν είναι δυνατή η διακοπή της θεραπείας, μπορεί να προταθεί </a:t>
                      </a:r>
                      <a:r>
                        <a:rPr lang="el-GR" sz="1000" b="0" dirty="0" err="1">
                          <a:effectLst/>
                        </a:rPr>
                        <a:t>κρυοσυντήρηση</a:t>
                      </a:r>
                      <a:endParaRPr lang="el-GR" sz="1000" b="0" dirty="0">
                        <a:effectLst/>
                      </a:endParaRPr>
                    </a:p>
                  </a:txBody>
                  <a:tcPr marT="91440"/>
                </a:tc>
                <a:extLst>
                  <a:ext uri="{0D108BD9-81ED-4DB2-BD59-A6C34878D82A}">
                    <a16:rowId xmlns:a16="http://schemas.microsoft.com/office/drawing/2014/main" val="1680108847"/>
                  </a:ext>
                </a:extLst>
              </a:tr>
              <a:tr h="370840">
                <a:tc>
                  <a:txBody>
                    <a:bodyPr/>
                    <a:lstStyle/>
                    <a:p>
                      <a:pPr algn="l" fontAlgn="t"/>
                      <a:r>
                        <a:rPr lang="el-GR" sz="1200" b="0">
                          <a:effectLst/>
                        </a:rPr>
                        <a:t>Διουρητικά</a:t>
                      </a:r>
                    </a:p>
                  </a:txBody>
                  <a:tcPr marT="91440"/>
                </a:tc>
                <a:tc>
                  <a:txBody>
                    <a:bodyPr/>
                    <a:lstStyle/>
                    <a:p>
                      <a:pPr algn="l" fontAlgn="t"/>
                      <a:r>
                        <a:rPr lang="el-GR" sz="1200" b="0" i="1" dirty="0" err="1">
                          <a:effectLst/>
                        </a:rPr>
                        <a:t>Καλιοσυντηρητικά</a:t>
                      </a:r>
                      <a:r>
                        <a:rPr lang="el-GR" sz="1200" b="0" i="1" dirty="0">
                          <a:effectLst/>
                        </a:rPr>
                        <a:t> διουρητικά</a:t>
                      </a:r>
                      <a:r>
                        <a:rPr lang="el-GR" sz="1200" b="0" dirty="0">
                          <a:effectLst/>
                        </a:rPr>
                        <a:t> : </a:t>
                      </a:r>
                      <a:r>
                        <a:rPr lang="el-GR" sz="1200" b="0" dirty="0" err="1">
                          <a:effectLst/>
                        </a:rPr>
                        <a:t>Σπιρονολακτόνη</a:t>
                      </a:r>
                      <a:endParaRPr lang="en-US" sz="1200" b="0" dirty="0">
                        <a:effectLst/>
                      </a:endParaRPr>
                    </a:p>
                  </a:txBody>
                  <a:tcPr marT="91440"/>
                </a:tc>
                <a:tc>
                  <a:txBody>
                    <a:bodyPr/>
                    <a:lstStyle/>
                    <a:p>
                      <a:pPr algn="l" fontAlgn="t"/>
                      <a:r>
                        <a:rPr lang="el-GR" sz="1000" b="0" i="1">
                          <a:effectLst/>
                        </a:rPr>
                        <a:t>Σπιρονολακτόνη</a:t>
                      </a:r>
                      <a:r>
                        <a:rPr lang="el-GR" sz="1000" b="0">
                          <a:effectLst/>
                        </a:rPr>
                        <a:t> : Πιθανή έκπτωση της κινητικότητας του σπέρματος</a:t>
                      </a:r>
                    </a:p>
                    <a:p>
                      <a:pPr algn="l" fontAlgn="t"/>
                      <a:r>
                        <a:rPr lang="el-GR" sz="1000" b="1">
                          <a:effectLst/>
                        </a:rPr>
                        <a:t>Χαμηλό Επίπεδο Απόδειξης</a:t>
                      </a:r>
                      <a:endParaRPr lang="el-GR" sz="1000" b="0">
                        <a:effectLst/>
                      </a:endParaRPr>
                    </a:p>
                  </a:txBody>
                  <a:tcPr marT="91440"/>
                </a:tc>
                <a:tc>
                  <a:txBody>
                    <a:bodyPr/>
                    <a:lstStyle/>
                    <a:p>
                      <a:pPr algn="l" fontAlgn="t"/>
                      <a:r>
                        <a:rPr lang="el-GR" sz="1000" b="0" dirty="0">
                          <a:effectLst/>
                        </a:rPr>
                        <a:t>Αναστρέψιμη επίδραση μετά τη διακοπή της θεραπείας</a:t>
                      </a:r>
                    </a:p>
                  </a:txBody>
                  <a:tcPr marT="91440"/>
                </a:tc>
                <a:extLst>
                  <a:ext uri="{0D108BD9-81ED-4DB2-BD59-A6C34878D82A}">
                    <a16:rowId xmlns:a16="http://schemas.microsoft.com/office/drawing/2014/main" val="1588521339"/>
                  </a:ext>
                </a:extLst>
              </a:tr>
            </a:tbl>
          </a:graphicData>
        </a:graphic>
      </p:graphicFrame>
    </p:spTree>
    <p:extLst>
      <p:ext uri="{BB962C8B-B14F-4D97-AF65-F5344CB8AC3E}">
        <p14:creationId xmlns:p14="http://schemas.microsoft.com/office/powerpoint/2010/main" val="246164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99873178"/>
              </p:ext>
            </p:extLst>
          </p:nvPr>
        </p:nvGraphicFramePr>
        <p:xfrm>
          <a:off x="518838" y="657790"/>
          <a:ext cx="8736480" cy="5353395"/>
        </p:xfrm>
        <a:graphic>
          <a:graphicData uri="http://schemas.openxmlformats.org/drawingml/2006/table">
            <a:tbl>
              <a:tblPr firstRow="1" bandRow="1">
                <a:tableStyleId>{5C22544A-7EE6-4342-B048-85BDC9FD1C3A}</a:tableStyleId>
              </a:tblPr>
              <a:tblGrid>
                <a:gridCol w="2184120">
                  <a:extLst>
                    <a:ext uri="{9D8B030D-6E8A-4147-A177-3AD203B41FA5}">
                      <a16:colId xmlns:a16="http://schemas.microsoft.com/office/drawing/2014/main" val="3181260626"/>
                    </a:ext>
                  </a:extLst>
                </a:gridCol>
                <a:gridCol w="2184120">
                  <a:extLst>
                    <a:ext uri="{9D8B030D-6E8A-4147-A177-3AD203B41FA5}">
                      <a16:colId xmlns:a16="http://schemas.microsoft.com/office/drawing/2014/main" val="1340925587"/>
                    </a:ext>
                  </a:extLst>
                </a:gridCol>
                <a:gridCol w="2184120">
                  <a:extLst>
                    <a:ext uri="{9D8B030D-6E8A-4147-A177-3AD203B41FA5}">
                      <a16:colId xmlns:a16="http://schemas.microsoft.com/office/drawing/2014/main" val="1427811825"/>
                    </a:ext>
                  </a:extLst>
                </a:gridCol>
                <a:gridCol w="2184120">
                  <a:extLst>
                    <a:ext uri="{9D8B030D-6E8A-4147-A177-3AD203B41FA5}">
                      <a16:colId xmlns:a16="http://schemas.microsoft.com/office/drawing/2014/main" val="3991490952"/>
                    </a:ext>
                  </a:extLst>
                </a:gridCol>
              </a:tblGrid>
              <a:tr h="70316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1249128781"/>
                  </a:ext>
                </a:extLst>
              </a:tr>
              <a:tr h="2793891">
                <a:tc>
                  <a:txBody>
                    <a:bodyPr/>
                    <a:lstStyle/>
                    <a:p>
                      <a:pPr algn="l" fontAlgn="t"/>
                      <a:r>
                        <a:rPr lang="el-GR" sz="1200" b="0" dirty="0">
                          <a:effectLst/>
                        </a:rPr>
                        <a:t>Αντιβιοτικά</a:t>
                      </a:r>
                    </a:p>
                  </a:txBody>
                  <a:tcPr marT="91440"/>
                </a:tc>
                <a:tc>
                  <a:txBody>
                    <a:bodyPr/>
                    <a:lstStyle/>
                    <a:p>
                      <a:pPr algn="l" fontAlgn="t"/>
                      <a:r>
                        <a:rPr lang="el-GR" sz="1200" b="0" i="1" dirty="0" err="1">
                          <a:effectLst/>
                        </a:rPr>
                        <a:t>Νιτροφουραντοΐνη</a:t>
                      </a:r>
                      <a:endParaRPr lang="el-GR" sz="1200" b="0" dirty="0">
                        <a:effectLst/>
                      </a:endParaRPr>
                    </a:p>
                    <a:p>
                      <a:pPr algn="l" fontAlgn="t"/>
                      <a:r>
                        <a:rPr lang="el-GR" sz="1200" b="0" i="1" dirty="0" err="1">
                          <a:effectLst/>
                        </a:rPr>
                        <a:t>Μακρολίδες</a:t>
                      </a:r>
                      <a:r>
                        <a:rPr lang="el-GR" sz="1200" b="0" dirty="0">
                          <a:effectLst/>
                        </a:rPr>
                        <a:t>: </a:t>
                      </a:r>
                      <a:r>
                        <a:rPr lang="el-GR" sz="1200" b="0" dirty="0" err="1">
                          <a:effectLst/>
                        </a:rPr>
                        <a:t>Ερυθρομυκίνη</a:t>
                      </a:r>
                      <a:endParaRPr lang="el-GR" sz="1200" b="0" dirty="0">
                        <a:effectLst/>
                      </a:endParaRPr>
                    </a:p>
                    <a:p>
                      <a:pPr algn="l" fontAlgn="t"/>
                      <a:endParaRPr lang="en-US" sz="1200" b="0" dirty="0">
                        <a:effectLst/>
                      </a:endParaRPr>
                    </a:p>
                  </a:txBody>
                  <a:tcPr marT="91440"/>
                </a:tc>
                <a:tc>
                  <a:txBody>
                    <a:bodyPr/>
                    <a:lstStyle/>
                    <a:p>
                      <a:pPr algn="l" fontAlgn="t"/>
                      <a:r>
                        <a:rPr lang="el-GR" sz="1000" b="0" i="1" dirty="0" err="1">
                          <a:effectLst/>
                        </a:rPr>
                        <a:t>Νιτροφουραντοΐνη</a:t>
                      </a:r>
                      <a:r>
                        <a:rPr lang="el-GR" sz="1000" b="0" dirty="0">
                          <a:effectLst/>
                        </a:rPr>
                        <a:t> :</a:t>
                      </a:r>
                    </a:p>
                    <a:p>
                      <a:pPr algn="l" fontAlgn="t"/>
                      <a:r>
                        <a:rPr lang="el-GR" sz="1000" b="0" dirty="0">
                          <a:effectLst/>
                        </a:rPr>
                        <a:t>Άνθρωπος: Μειωμένος αριθμός και κινητικότητα σπερματοζωαρίων</a:t>
                      </a:r>
                    </a:p>
                    <a:p>
                      <a:pPr algn="l" fontAlgn="t"/>
                      <a:r>
                        <a:rPr lang="el-GR" sz="1000" b="0" dirty="0">
                          <a:effectLst/>
                        </a:rPr>
                        <a:t>Υψηλή δόση: Πιθανή απόφραξη της σπερματογένεσης</a:t>
                      </a:r>
                    </a:p>
                    <a:p>
                      <a:pPr algn="l" fontAlgn="t"/>
                      <a:r>
                        <a:rPr lang="el-GR" sz="1000" b="1" dirty="0">
                          <a:effectLst/>
                        </a:rPr>
                        <a:t>Σχετικά χαμηλό επίπεδο αποδεικτικών στοιχείων</a:t>
                      </a:r>
                      <a:endParaRPr lang="el-GR" sz="1000" b="0" dirty="0">
                        <a:effectLst/>
                      </a:endParaRPr>
                    </a:p>
                    <a:p>
                      <a:pPr algn="l" fontAlgn="t"/>
                      <a:r>
                        <a:rPr lang="el-GR" sz="1000" b="0" i="1" dirty="0" err="1">
                          <a:effectLst/>
                        </a:rPr>
                        <a:t>Ερυθρομυκίνη</a:t>
                      </a:r>
                      <a:r>
                        <a:rPr lang="el-GR" sz="1000" b="0" dirty="0">
                          <a:effectLst/>
                        </a:rPr>
                        <a:t> :</a:t>
                      </a:r>
                    </a:p>
                    <a:p>
                      <a:pPr algn="l" fontAlgn="t"/>
                      <a:r>
                        <a:rPr lang="el-GR" sz="1000" b="0" i="1" dirty="0">
                          <a:effectLst/>
                        </a:rPr>
                        <a:t>In </a:t>
                      </a:r>
                      <a:r>
                        <a:rPr lang="el-GR" sz="1000" b="0" i="1" dirty="0" err="1">
                          <a:effectLst/>
                        </a:rPr>
                        <a:t>vitro</a:t>
                      </a:r>
                      <a:r>
                        <a:rPr lang="el-GR" sz="1000" b="0" dirty="0">
                          <a:effectLst/>
                        </a:rPr>
                        <a:t>/Ζώα: Μειωμένη κινητικότητα και επιβίωση των σπερματοζωαρίων (υψηλή δόση)</a:t>
                      </a:r>
                    </a:p>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0" dirty="0">
                          <a:effectLst/>
                        </a:rPr>
                        <a:t>Αναστρέψιμη επίδραση μετά τη διακοπή</a:t>
                      </a:r>
                    </a:p>
                    <a:p>
                      <a:pPr algn="l" fontAlgn="t"/>
                      <a:r>
                        <a:rPr lang="el-GR" sz="1000" b="0" dirty="0">
                          <a:effectLst/>
                        </a:rPr>
                        <a:t>Αντιβιοτική θεραπεία που συνιστάται για λοιμώξεις των </a:t>
                      </a:r>
                      <a:r>
                        <a:rPr lang="el-GR" sz="1000" b="0" dirty="0" err="1">
                          <a:effectLst/>
                        </a:rPr>
                        <a:t>όρχεων</a:t>
                      </a:r>
                      <a:r>
                        <a:rPr lang="el-GR" sz="1000" b="0" dirty="0">
                          <a:effectLst/>
                        </a:rPr>
                        <a:t> και επιδιδυμίδα</a:t>
                      </a:r>
                    </a:p>
                  </a:txBody>
                  <a:tcPr marT="91440"/>
                </a:tc>
                <a:extLst>
                  <a:ext uri="{0D108BD9-81ED-4DB2-BD59-A6C34878D82A}">
                    <a16:rowId xmlns:a16="http://schemas.microsoft.com/office/drawing/2014/main" val="2724853332"/>
                  </a:ext>
                </a:extLst>
              </a:tr>
              <a:tr h="1856344">
                <a:tc>
                  <a:txBody>
                    <a:bodyPr/>
                    <a:lstStyle/>
                    <a:p>
                      <a:pPr algn="l" fontAlgn="t"/>
                      <a:r>
                        <a:rPr lang="el-GR" sz="1200" b="0" dirty="0">
                          <a:effectLst/>
                        </a:rPr>
                        <a:t>Αντιβιοτικά</a:t>
                      </a:r>
                    </a:p>
                  </a:txBody>
                  <a:tcPr marT="91440"/>
                </a:tc>
                <a:tc>
                  <a:txBody>
                    <a:bodyPr/>
                    <a:lstStyle/>
                    <a:p>
                      <a:pPr algn="l" fontAlgn="t"/>
                      <a:r>
                        <a:rPr lang="el-GR" sz="1200" b="0" i="1" dirty="0" err="1">
                          <a:effectLst/>
                        </a:rPr>
                        <a:t>Κοτριμοξαζόλη</a:t>
                      </a:r>
                      <a:endParaRPr lang="el-GR" sz="1200" b="0" dirty="0">
                        <a:effectLst/>
                      </a:endParaRPr>
                    </a:p>
                    <a:p>
                      <a:pPr algn="l" fontAlgn="t"/>
                      <a:r>
                        <a:rPr lang="el-GR" sz="1200" b="0" dirty="0">
                          <a:effectLst/>
                        </a:rPr>
                        <a:t>(</a:t>
                      </a:r>
                      <a:r>
                        <a:rPr lang="el-GR" sz="1200" b="0" dirty="0" err="1">
                          <a:effectLst/>
                        </a:rPr>
                        <a:t>Σουλφαμεθοξαζόλη</a:t>
                      </a:r>
                      <a:r>
                        <a:rPr lang="el-GR" sz="1200" b="0" dirty="0">
                          <a:effectLst/>
                        </a:rPr>
                        <a:t>/</a:t>
                      </a:r>
                      <a:r>
                        <a:rPr lang="el-GR" sz="1200" b="0" dirty="0" err="1">
                          <a:effectLst/>
                        </a:rPr>
                        <a:t>Τριμεθοπρίμη</a:t>
                      </a:r>
                      <a:r>
                        <a:rPr lang="el-GR" sz="1200" b="0" dirty="0">
                          <a:effectLst/>
                        </a:rPr>
                        <a:t>) </a:t>
                      </a:r>
                    </a:p>
                    <a:p>
                      <a:pPr algn="l" fontAlgn="t"/>
                      <a:r>
                        <a:rPr lang="el-GR" sz="1200" b="0" i="1" dirty="0" err="1">
                          <a:effectLst/>
                        </a:rPr>
                        <a:t>Τετρακυκλίνες</a:t>
                      </a:r>
                      <a:endParaRPr lang="el-GR" sz="1200" b="0" dirty="0">
                        <a:effectLst/>
                      </a:endParaRPr>
                    </a:p>
                    <a:p>
                      <a:pPr algn="l" fontAlgn="t"/>
                      <a:r>
                        <a:rPr lang="el-GR" sz="1200" b="0" i="1" dirty="0" err="1">
                          <a:effectLst/>
                        </a:rPr>
                        <a:t>Αμινοζίδες</a:t>
                      </a:r>
                      <a:r>
                        <a:rPr lang="el-GR" sz="1200" b="0" i="1" dirty="0">
                          <a:effectLst/>
                        </a:rPr>
                        <a:t>:</a:t>
                      </a:r>
                      <a:r>
                        <a:rPr lang="el-GR" sz="1200" b="0" dirty="0">
                          <a:effectLst/>
                        </a:rPr>
                        <a:t> </a:t>
                      </a:r>
                      <a:r>
                        <a:rPr lang="el-GR" sz="1200" b="0" dirty="0" err="1">
                          <a:effectLst/>
                        </a:rPr>
                        <a:t>Γενταμυκίνη</a:t>
                      </a:r>
                      <a:r>
                        <a:rPr lang="el-GR" sz="1200" b="0" dirty="0">
                          <a:effectLst/>
                        </a:rPr>
                        <a:t>, </a:t>
                      </a:r>
                      <a:r>
                        <a:rPr lang="el-GR" sz="1200" b="0" dirty="0" err="1">
                          <a:effectLst/>
                        </a:rPr>
                        <a:t>Νεομυκίνη</a:t>
                      </a:r>
                      <a:r>
                        <a:rPr lang="el-GR" sz="1200" b="0" dirty="0">
                          <a:effectLst/>
                        </a:rPr>
                        <a:t>, Στρεπτομυκίνη </a:t>
                      </a:r>
                      <a:endParaRPr lang="en-US" sz="1200" b="0" dirty="0">
                        <a:effectLst/>
                      </a:endParaRPr>
                    </a:p>
                    <a:p>
                      <a:pPr algn="l" fontAlgn="t"/>
                      <a:r>
                        <a:rPr lang="el-GR" sz="1200" b="0" i="1" dirty="0">
                          <a:effectLst/>
                        </a:rPr>
                        <a:t>πενικιλίνες</a:t>
                      </a:r>
                      <a:endParaRPr lang="el-GR" sz="1200" b="0" dirty="0">
                        <a:effectLst/>
                      </a:endParaRPr>
                    </a:p>
                    <a:p>
                      <a:pPr algn="l" fontAlgn="t"/>
                      <a:r>
                        <a:rPr lang="el-GR" sz="1200" b="0" i="1" dirty="0" err="1">
                          <a:effectLst/>
                        </a:rPr>
                        <a:t>Κινολόνες</a:t>
                      </a:r>
                      <a:r>
                        <a:rPr lang="el-GR" sz="1200" b="0" i="1" dirty="0">
                          <a:effectLst/>
                        </a:rPr>
                        <a:t>:</a:t>
                      </a:r>
                      <a:r>
                        <a:rPr lang="el-GR" sz="1200" b="0" dirty="0">
                          <a:effectLst/>
                        </a:rPr>
                        <a:t> </a:t>
                      </a:r>
                      <a:r>
                        <a:rPr lang="el-GR" sz="1200" b="0" dirty="0" err="1">
                          <a:effectLst/>
                        </a:rPr>
                        <a:t>Οφλοξασίνη</a:t>
                      </a:r>
                      <a:endParaRPr lang="en-US" sz="1200" b="0" dirty="0">
                        <a:effectLst/>
                      </a:endParaRPr>
                    </a:p>
                  </a:txBody>
                  <a:tcPr marT="91440"/>
                </a:tc>
                <a:tc>
                  <a:txBody>
                    <a:bodyPr/>
                    <a:lstStyle/>
                    <a:p>
                      <a:pPr algn="l" fontAlgn="t"/>
                      <a:endParaRPr lang="el-GR" sz="1000" b="0" dirty="0">
                        <a:effectLst/>
                      </a:endParaRPr>
                    </a:p>
                    <a:p>
                      <a:pPr algn="l" fontAlgn="t"/>
                      <a:r>
                        <a:rPr lang="el-GR" sz="1000" b="1" dirty="0">
                          <a:effectLst/>
                        </a:rPr>
                        <a:t>Χαμηλό Επίπεδο Απόδειξης</a:t>
                      </a:r>
                      <a:endParaRPr lang="el-GR" sz="1000" b="0" dirty="0">
                        <a:effectLst/>
                      </a:endParaRPr>
                    </a:p>
                  </a:txBody>
                  <a:tcPr marT="91440"/>
                </a:tc>
                <a:tc>
                  <a:txBody>
                    <a:bodyPr/>
                    <a:lstStyle/>
                    <a:p>
                      <a:pPr algn="l" fontAlgn="t"/>
                      <a:r>
                        <a:rPr lang="el-GR" sz="1000" b="0" dirty="0">
                          <a:effectLst/>
                        </a:rPr>
                        <a:t>Αναστρέψιμη επίδραση μετά τη διακοπή</a:t>
                      </a:r>
                    </a:p>
                  </a:txBody>
                  <a:tcPr marT="91440"/>
                </a:tc>
                <a:extLst>
                  <a:ext uri="{0D108BD9-81ED-4DB2-BD59-A6C34878D82A}">
                    <a16:rowId xmlns:a16="http://schemas.microsoft.com/office/drawing/2014/main" val="3094122592"/>
                  </a:ext>
                </a:extLst>
              </a:tr>
            </a:tbl>
          </a:graphicData>
        </a:graphic>
      </p:graphicFrame>
    </p:spTree>
    <p:extLst>
      <p:ext uri="{BB962C8B-B14F-4D97-AF65-F5344CB8AC3E}">
        <p14:creationId xmlns:p14="http://schemas.microsoft.com/office/powerpoint/2010/main" val="2534721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27385792"/>
              </p:ext>
            </p:extLst>
          </p:nvPr>
        </p:nvGraphicFramePr>
        <p:xfrm>
          <a:off x="296200" y="395399"/>
          <a:ext cx="8596312" cy="599694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278027392"/>
                    </a:ext>
                  </a:extLst>
                </a:gridCol>
                <a:gridCol w="2149078">
                  <a:extLst>
                    <a:ext uri="{9D8B030D-6E8A-4147-A177-3AD203B41FA5}">
                      <a16:colId xmlns:a16="http://schemas.microsoft.com/office/drawing/2014/main" val="779658639"/>
                    </a:ext>
                  </a:extLst>
                </a:gridCol>
                <a:gridCol w="2149078">
                  <a:extLst>
                    <a:ext uri="{9D8B030D-6E8A-4147-A177-3AD203B41FA5}">
                      <a16:colId xmlns:a16="http://schemas.microsoft.com/office/drawing/2014/main" val="4262166217"/>
                    </a:ext>
                  </a:extLst>
                </a:gridCol>
                <a:gridCol w="2149078">
                  <a:extLst>
                    <a:ext uri="{9D8B030D-6E8A-4147-A177-3AD203B41FA5}">
                      <a16:colId xmlns:a16="http://schemas.microsoft.com/office/drawing/2014/main" val="1831401949"/>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1511558634"/>
                  </a:ext>
                </a:extLst>
              </a:tr>
              <a:tr h="370840">
                <a:tc>
                  <a:txBody>
                    <a:bodyPr/>
                    <a:lstStyle/>
                    <a:p>
                      <a:pPr algn="l" fontAlgn="t"/>
                      <a:r>
                        <a:rPr lang="el-GR" sz="1200" b="0" baseline="0" dirty="0">
                          <a:effectLst/>
                        </a:rPr>
                        <a:t>Ανθελονοσιακά</a:t>
                      </a:r>
                    </a:p>
                  </a:txBody>
                  <a:tcPr marT="91440"/>
                </a:tc>
                <a:tc>
                  <a:txBody>
                    <a:bodyPr/>
                    <a:lstStyle/>
                    <a:p>
                      <a:pPr algn="l" fontAlgn="t"/>
                      <a:r>
                        <a:rPr lang="el-GR" sz="1200" b="0" baseline="0" dirty="0" err="1">
                          <a:effectLst/>
                        </a:rPr>
                        <a:t>Χλωροκίνη</a:t>
                      </a:r>
                      <a:endParaRPr lang="en-US" sz="1200" b="0" baseline="0" dirty="0">
                        <a:effectLst/>
                      </a:endParaRPr>
                    </a:p>
                  </a:txBody>
                  <a:tcPr marT="9144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l-GR" sz="1000" b="1" baseline="0" dirty="0">
                          <a:effectLst/>
                        </a:rPr>
                        <a:t>Πολύ χαμηλό επίπεδο αποδεικτικών στοιχείων</a:t>
                      </a:r>
                      <a:endParaRPr lang="el-GR" sz="1000" b="0" baseline="0" dirty="0">
                        <a:effectLst/>
                      </a:endParaRPr>
                    </a:p>
                    <a:p>
                      <a:pPr algn="l" fontAlgn="t"/>
                      <a:endParaRPr lang="el-GR" sz="1000" b="0" baseline="0" dirty="0">
                        <a:effectLst/>
                      </a:endParaRPr>
                    </a:p>
                  </a:txBody>
                  <a:tcPr marT="91440"/>
                </a:tc>
                <a:tc>
                  <a:txBody>
                    <a:bodyPr/>
                    <a:lstStyle/>
                    <a:p>
                      <a:pPr algn="l" fontAlgn="t"/>
                      <a:r>
                        <a:rPr lang="el-GR" sz="1000" b="0" baseline="0">
                          <a:effectLst/>
                        </a:rPr>
                        <a:t>Ανεπαρκή δεδομένα για την υποβολή προτάσεων</a:t>
                      </a:r>
                    </a:p>
                  </a:txBody>
                  <a:tcPr marT="91440"/>
                </a:tc>
                <a:extLst>
                  <a:ext uri="{0D108BD9-81ED-4DB2-BD59-A6C34878D82A}">
                    <a16:rowId xmlns:a16="http://schemas.microsoft.com/office/drawing/2014/main" val="652260930"/>
                  </a:ext>
                </a:extLst>
              </a:tr>
              <a:tr h="370840">
                <a:tc>
                  <a:txBody>
                    <a:bodyPr/>
                    <a:lstStyle/>
                    <a:p>
                      <a:pPr algn="l" fontAlgn="t"/>
                      <a:r>
                        <a:rPr lang="el-GR" sz="1200" b="0" baseline="0" dirty="0" err="1">
                          <a:effectLst/>
                        </a:rPr>
                        <a:t>Αντιμυκητιασικά</a:t>
                      </a:r>
                      <a:r>
                        <a:rPr lang="el-GR" sz="1200" b="0" baseline="0" dirty="0">
                          <a:effectLst/>
                        </a:rPr>
                        <a:t> φάρμακα</a:t>
                      </a:r>
                    </a:p>
                  </a:txBody>
                  <a:tcPr marT="91440"/>
                </a:tc>
                <a:tc>
                  <a:txBody>
                    <a:bodyPr/>
                    <a:lstStyle/>
                    <a:p>
                      <a:pPr algn="l" fontAlgn="t"/>
                      <a:r>
                        <a:rPr lang="el-GR" sz="1200" b="0" i="1" baseline="0" dirty="0" err="1">
                          <a:effectLst/>
                        </a:rPr>
                        <a:t>Αζολικά</a:t>
                      </a:r>
                      <a:r>
                        <a:rPr lang="el-GR" sz="1200" b="0" i="1" baseline="0" dirty="0">
                          <a:effectLst/>
                        </a:rPr>
                        <a:t> </a:t>
                      </a:r>
                      <a:r>
                        <a:rPr lang="el-GR" sz="1200" b="0" i="1" baseline="0" dirty="0" err="1">
                          <a:effectLst/>
                        </a:rPr>
                        <a:t>αντιμυκητιακά</a:t>
                      </a:r>
                      <a:r>
                        <a:rPr lang="el-GR" sz="1200" b="0" baseline="0" dirty="0">
                          <a:effectLst/>
                        </a:rPr>
                        <a:t> : </a:t>
                      </a:r>
                      <a:r>
                        <a:rPr lang="el-GR" sz="1200" b="0" baseline="0" dirty="0" err="1">
                          <a:effectLst/>
                        </a:rPr>
                        <a:t>Κετοκοναζόλη</a:t>
                      </a:r>
                      <a:r>
                        <a:rPr lang="el-GR" sz="1200" b="0" baseline="0" dirty="0">
                          <a:effectLst/>
                        </a:rPr>
                        <a:t>, </a:t>
                      </a:r>
                      <a:r>
                        <a:rPr lang="el-GR" sz="1200" b="0" baseline="0" dirty="0" err="1">
                          <a:effectLst/>
                        </a:rPr>
                        <a:t>Φλουκοναζόλη</a:t>
                      </a:r>
                      <a:endParaRPr lang="el-GR" sz="1200" b="0" baseline="0" dirty="0">
                        <a:effectLst/>
                      </a:endParaRPr>
                    </a:p>
                    <a:p>
                      <a:pPr algn="l" fontAlgn="t"/>
                      <a:r>
                        <a:rPr lang="el-GR" sz="1200" b="0" baseline="0" dirty="0" err="1">
                          <a:effectLst/>
                        </a:rPr>
                        <a:t>Αμφοτερικίνη</a:t>
                      </a:r>
                      <a:r>
                        <a:rPr lang="el-GR" sz="1200" b="0" baseline="0" dirty="0">
                          <a:effectLst/>
                        </a:rPr>
                        <a:t> Β</a:t>
                      </a:r>
                      <a:endParaRPr lang="en-US" sz="1200" b="0" baseline="0" dirty="0">
                        <a:effectLst/>
                      </a:endParaRPr>
                    </a:p>
                  </a:txBody>
                  <a:tcPr marT="91440"/>
                </a:tc>
                <a:tc>
                  <a:txBody>
                    <a:bodyPr/>
                    <a:lstStyle/>
                    <a:p>
                      <a:pPr algn="l" fontAlgn="t"/>
                      <a:r>
                        <a:rPr lang="el-GR" sz="1000" b="0" i="1" baseline="0" dirty="0" err="1">
                          <a:effectLst/>
                        </a:rPr>
                        <a:t>Κετοκοναζόλη</a:t>
                      </a:r>
                      <a:r>
                        <a:rPr lang="el-GR" sz="1000" b="0" baseline="0" dirty="0">
                          <a:effectLst/>
                        </a:rPr>
                        <a:t> :</a:t>
                      </a:r>
                    </a:p>
                    <a:p>
                      <a:pPr algn="l" fontAlgn="t"/>
                      <a:r>
                        <a:rPr lang="el-GR" sz="1000" b="0" baseline="0" dirty="0">
                          <a:effectLst/>
                        </a:rPr>
                        <a:t>Ποντίκι: Μείωση των παραμέτρων του σπέρματος. Μειωμένος αριθμός και κινητικότητα των σπερματοζωαρίων</a:t>
                      </a:r>
                    </a:p>
                    <a:p>
                      <a:pPr algn="l" fontAlgn="t"/>
                      <a:r>
                        <a:rPr lang="el-GR" sz="1000" b="1" baseline="0" dirty="0">
                          <a:effectLst/>
                        </a:rPr>
                        <a:t>Πολύ χαμηλό επίπεδο αποδεικτικών στοιχείων</a:t>
                      </a:r>
                      <a:endParaRPr lang="el-GR" sz="1000" b="0" baseline="0" dirty="0">
                        <a:effectLst/>
                      </a:endParaRPr>
                    </a:p>
                    <a:p>
                      <a:pPr algn="l" fontAlgn="t"/>
                      <a:r>
                        <a:rPr lang="el-GR" sz="1000" b="0" baseline="0" dirty="0">
                          <a:effectLst/>
                        </a:rPr>
                        <a:t>Χρόνια χρήση: Μειωμένη τεστοστερόνη ορού</a:t>
                      </a:r>
                    </a:p>
                    <a:p>
                      <a:pPr algn="l" fontAlgn="t"/>
                      <a:r>
                        <a:rPr lang="el-GR" sz="1000" b="1" baseline="0" dirty="0">
                          <a:effectLst/>
                        </a:rPr>
                        <a:t>Χαμηλό Επίπεδο Απόδειξης</a:t>
                      </a:r>
                      <a:endParaRPr lang="el-GR" sz="1000" b="0" baseline="0" dirty="0">
                        <a:effectLst/>
                      </a:endParaRPr>
                    </a:p>
                  </a:txBody>
                  <a:tcPr marT="91440"/>
                </a:tc>
                <a:tc>
                  <a:txBody>
                    <a:bodyPr/>
                    <a:lstStyle/>
                    <a:p>
                      <a:pPr algn="l" fontAlgn="t"/>
                      <a:r>
                        <a:rPr lang="el-GR" sz="1000" b="0" i="1" baseline="0" dirty="0" err="1">
                          <a:effectLst/>
                        </a:rPr>
                        <a:t>Κετοκοναζόλη</a:t>
                      </a:r>
                      <a:r>
                        <a:rPr lang="el-GR" sz="1000" b="0" baseline="0" dirty="0">
                          <a:effectLst/>
                        </a:rPr>
                        <a:t> : Διακοπή της θεραπείας πριν από τη σύλληψη</a:t>
                      </a:r>
                    </a:p>
                    <a:p>
                      <a:pPr algn="l" fontAlgn="t"/>
                      <a:r>
                        <a:rPr lang="el-GR" sz="1000" b="0" baseline="0" dirty="0">
                          <a:effectLst/>
                        </a:rPr>
                        <a:t>Αναστρέψιμη επίδραση μετά τη διακοπή</a:t>
                      </a:r>
                    </a:p>
                  </a:txBody>
                  <a:tcPr marT="91440"/>
                </a:tc>
                <a:extLst>
                  <a:ext uri="{0D108BD9-81ED-4DB2-BD59-A6C34878D82A}">
                    <a16:rowId xmlns:a16="http://schemas.microsoft.com/office/drawing/2014/main" val="2651833494"/>
                  </a:ext>
                </a:extLst>
              </a:tr>
              <a:tr h="370840">
                <a:tc>
                  <a:txBody>
                    <a:bodyPr/>
                    <a:lstStyle/>
                    <a:p>
                      <a:pPr algn="l" fontAlgn="t"/>
                      <a:endParaRPr lang="el-GR" sz="1200" b="0" baseline="0" dirty="0">
                        <a:effectLst/>
                      </a:endParaRPr>
                    </a:p>
                  </a:txBody>
                  <a:tcPr marT="91440"/>
                </a:tc>
                <a:tc>
                  <a:txBody>
                    <a:bodyPr/>
                    <a:lstStyle/>
                    <a:p>
                      <a:pPr algn="l" fontAlgn="t"/>
                      <a:endParaRPr lang="en-US" sz="1200" b="0" baseline="0" dirty="0">
                        <a:effectLst/>
                      </a:endParaRPr>
                    </a:p>
                  </a:txBody>
                  <a:tcPr marT="91440"/>
                </a:tc>
                <a:tc>
                  <a:txBody>
                    <a:bodyPr/>
                    <a:lstStyle/>
                    <a:p>
                      <a:pPr algn="l" fontAlgn="t"/>
                      <a:r>
                        <a:rPr lang="el-GR" sz="1000" b="0" i="1" baseline="0" dirty="0" err="1">
                          <a:effectLst/>
                        </a:rPr>
                        <a:t>Φλουκοναζόλη</a:t>
                      </a:r>
                      <a:r>
                        <a:rPr lang="el-GR" sz="1000" b="0" baseline="0" dirty="0">
                          <a:effectLst/>
                        </a:rPr>
                        <a:t> :</a:t>
                      </a:r>
                    </a:p>
                    <a:p>
                      <a:pPr algn="l" fontAlgn="t"/>
                      <a:r>
                        <a:rPr lang="el-GR" sz="1000" b="0" baseline="0" dirty="0">
                          <a:effectLst/>
                        </a:rPr>
                        <a:t>Κουνέλι: Μειωμένη κινητικότητα του σπέρματος και ο όγκος της εκσπερμάτισης</a:t>
                      </a:r>
                    </a:p>
                    <a:p>
                      <a:pPr algn="l" fontAlgn="t"/>
                      <a:r>
                        <a:rPr lang="el-GR" sz="1000" b="0" baseline="0" dirty="0">
                          <a:effectLst/>
                        </a:rPr>
                        <a:t>Μειωμένη τεστοστερόνη ορού</a:t>
                      </a:r>
                    </a:p>
                    <a:p>
                      <a:pPr algn="l" fontAlgn="t"/>
                      <a:r>
                        <a:rPr lang="el-GR" sz="1000" b="1" baseline="0" dirty="0">
                          <a:effectLst/>
                        </a:rPr>
                        <a:t>Πολύ χαμηλό επίπεδο αποδεικτικών στοιχείων</a:t>
                      </a:r>
                      <a:endParaRPr lang="el-GR" sz="1000" b="0" baseline="0" dirty="0">
                        <a:effectLst/>
                      </a:endParaRPr>
                    </a:p>
                    <a:p>
                      <a:pPr algn="l" fontAlgn="t"/>
                      <a:r>
                        <a:rPr lang="el-GR" sz="1000" b="0" i="1" baseline="0" dirty="0" err="1">
                          <a:effectLst/>
                        </a:rPr>
                        <a:t>Αμφοτερικίνη</a:t>
                      </a:r>
                      <a:r>
                        <a:rPr lang="el-GR" sz="1000" b="0" i="1" baseline="0" dirty="0">
                          <a:effectLst/>
                        </a:rPr>
                        <a:t> Β</a:t>
                      </a:r>
                      <a:r>
                        <a:rPr lang="el-GR" sz="1000" b="0" baseline="0" dirty="0">
                          <a:effectLst/>
                        </a:rPr>
                        <a:t> :</a:t>
                      </a:r>
                    </a:p>
                    <a:p>
                      <a:pPr algn="l" fontAlgn="t"/>
                      <a:r>
                        <a:rPr lang="el-GR" sz="1000" b="0" baseline="0" dirty="0">
                          <a:effectLst/>
                        </a:rPr>
                        <a:t>Κουνέλι: Πιθανός αντίκτυπος κατά τη διάρκεια της εκσπερμάτωσης</a:t>
                      </a:r>
                    </a:p>
                    <a:p>
                      <a:pPr algn="l" fontAlgn="t"/>
                      <a:r>
                        <a:rPr lang="el-GR" sz="1000" b="1" baseline="0" dirty="0">
                          <a:effectLst/>
                        </a:rPr>
                        <a:t>Πολύ χαμηλό επίπεδο αποδεικτικών στοιχείων</a:t>
                      </a:r>
                      <a:endParaRPr lang="el-GR" sz="1000" b="0" baseline="0" dirty="0">
                        <a:effectLst/>
                      </a:endParaRPr>
                    </a:p>
                  </a:txBody>
                  <a:tcPr marT="91440"/>
                </a:tc>
                <a:tc>
                  <a:txBody>
                    <a:bodyPr/>
                    <a:lstStyle/>
                    <a:p>
                      <a:pPr algn="l" fontAlgn="t"/>
                      <a:r>
                        <a:rPr lang="el-GR" sz="1000" b="0" i="1" baseline="0">
                          <a:effectLst/>
                        </a:rPr>
                        <a:t>Φλουκοναζόλη</a:t>
                      </a:r>
                      <a:r>
                        <a:rPr lang="el-GR" sz="1000" b="0" baseline="0">
                          <a:effectLst/>
                        </a:rPr>
                        <a:t> : Αναστρέψιμη δράση σε 2 μήνες μετά τη διακοπή της θεραπείας</a:t>
                      </a:r>
                    </a:p>
                    <a:p>
                      <a:pPr algn="l" fontAlgn="t"/>
                      <a:r>
                        <a:rPr lang="el-GR" sz="1000" b="0" i="1" baseline="0">
                          <a:effectLst/>
                        </a:rPr>
                        <a:t>Αμφοτερικίνη Β</a:t>
                      </a:r>
                      <a:r>
                        <a:rPr lang="el-GR" sz="1000" b="0" baseline="0">
                          <a:effectLst/>
                        </a:rPr>
                        <a:t> : Ανεπαρκή δεδομένα για να γίνουν συστάσεις</a:t>
                      </a:r>
                    </a:p>
                  </a:txBody>
                  <a:tcPr marT="91440"/>
                </a:tc>
                <a:extLst>
                  <a:ext uri="{0D108BD9-81ED-4DB2-BD59-A6C34878D82A}">
                    <a16:rowId xmlns:a16="http://schemas.microsoft.com/office/drawing/2014/main" val="1177770165"/>
                  </a:ext>
                </a:extLst>
              </a:tr>
              <a:tr h="370840">
                <a:tc>
                  <a:txBody>
                    <a:bodyPr/>
                    <a:lstStyle/>
                    <a:p>
                      <a:pPr algn="l" fontAlgn="t"/>
                      <a:r>
                        <a:rPr lang="el-GR" sz="1200" b="0" baseline="0" dirty="0" err="1">
                          <a:effectLst/>
                        </a:rPr>
                        <a:t>Αντιβακτηριακό</a:t>
                      </a:r>
                      <a:r>
                        <a:rPr lang="el-GR" sz="1200" b="0" baseline="0" dirty="0">
                          <a:effectLst/>
                        </a:rPr>
                        <a:t> φάρμακο</a:t>
                      </a:r>
                    </a:p>
                  </a:txBody>
                  <a:tcPr marT="91440"/>
                </a:tc>
                <a:tc>
                  <a:txBody>
                    <a:bodyPr/>
                    <a:lstStyle/>
                    <a:p>
                      <a:pPr algn="l" fontAlgn="t"/>
                      <a:r>
                        <a:rPr lang="el-GR" sz="1200" b="0" baseline="0" dirty="0" err="1">
                          <a:effectLst/>
                        </a:rPr>
                        <a:t>Μετρονιδαζόλη</a:t>
                      </a:r>
                      <a:endParaRPr lang="en-US" sz="1200" b="0" baseline="0" dirty="0">
                        <a:effectLst/>
                      </a:endParaRPr>
                    </a:p>
                  </a:txBody>
                  <a:tcPr marT="91440"/>
                </a:tc>
                <a:tc>
                  <a:txBody>
                    <a:bodyPr/>
                    <a:lstStyle/>
                    <a:p>
                      <a:pPr algn="l" fontAlgn="t"/>
                      <a:r>
                        <a:rPr lang="el-GR" sz="1000" b="0" baseline="0">
                          <a:effectLst/>
                        </a:rPr>
                        <a:t>Αρουραίος (χρόνια δόση &gt; 1 μήνα): Μείωση του βάρους των όρχεων και της επιδιδυμίδας</a:t>
                      </a:r>
                    </a:p>
                    <a:p>
                      <a:pPr algn="l" fontAlgn="t"/>
                      <a:r>
                        <a:rPr lang="el-GR" sz="1000" b="0" baseline="0">
                          <a:effectLst/>
                        </a:rPr>
                        <a:t>Μείωση της σπερματογένεσης και των παραμέτρων του σπέρματος</a:t>
                      </a:r>
                    </a:p>
                    <a:p>
                      <a:pPr algn="l" fontAlgn="t"/>
                      <a:r>
                        <a:rPr lang="el-GR" sz="1000" b="1" baseline="0">
                          <a:effectLst/>
                        </a:rPr>
                        <a:t>Πολύ χαμηλό επίπεδο αποδεικτικών στοιχείων</a:t>
                      </a:r>
                      <a:endParaRPr lang="el-GR" sz="1000" b="0" baseline="0">
                        <a:effectLst/>
                      </a:endParaRPr>
                    </a:p>
                  </a:txBody>
                  <a:tcPr marT="91440"/>
                </a:tc>
                <a:tc>
                  <a:txBody>
                    <a:bodyPr/>
                    <a:lstStyle/>
                    <a:p>
                      <a:pPr algn="l" fontAlgn="t"/>
                      <a:r>
                        <a:rPr lang="el-GR" sz="1000" b="0" baseline="0" dirty="0">
                          <a:effectLst/>
                        </a:rPr>
                        <a:t>Αναστρέψιμη δράση σε 4 μήνες μετά τη διακοπή της θεραπείας</a:t>
                      </a:r>
                    </a:p>
                  </a:txBody>
                  <a:tcPr marT="91440"/>
                </a:tc>
                <a:extLst>
                  <a:ext uri="{0D108BD9-81ED-4DB2-BD59-A6C34878D82A}">
                    <a16:rowId xmlns:a16="http://schemas.microsoft.com/office/drawing/2014/main" val="3491394536"/>
                  </a:ext>
                </a:extLst>
              </a:tr>
            </a:tbl>
          </a:graphicData>
        </a:graphic>
      </p:graphicFrame>
    </p:spTree>
    <p:extLst>
      <p:ext uri="{BB962C8B-B14F-4D97-AF65-F5344CB8AC3E}">
        <p14:creationId xmlns:p14="http://schemas.microsoft.com/office/powerpoint/2010/main" val="2002765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883783295"/>
              </p:ext>
            </p:extLst>
          </p:nvPr>
        </p:nvGraphicFramePr>
        <p:xfrm>
          <a:off x="479081" y="156859"/>
          <a:ext cx="8596312" cy="572262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3855827152"/>
                    </a:ext>
                  </a:extLst>
                </a:gridCol>
                <a:gridCol w="2149078">
                  <a:extLst>
                    <a:ext uri="{9D8B030D-6E8A-4147-A177-3AD203B41FA5}">
                      <a16:colId xmlns:a16="http://schemas.microsoft.com/office/drawing/2014/main" val="2970531482"/>
                    </a:ext>
                  </a:extLst>
                </a:gridCol>
                <a:gridCol w="2149078">
                  <a:extLst>
                    <a:ext uri="{9D8B030D-6E8A-4147-A177-3AD203B41FA5}">
                      <a16:colId xmlns:a16="http://schemas.microsoft.com/office/drawing/2014/main" val="2035355469"/>
                    </a:ext>
                  </a:extLst>
                </a:gridCol>
                <a:gridCol w="2149078">
                  <a:extLst>
                    <a:ext uri="{9D8B030D-6E8A-4147-A177-3AD203B41FA5}">
                      <a16:colId xmlns:a16="http://schemas.microsoft.com/office/drawing/2014/main" val="1012328481"/>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634275381"/>
                  </a:ext>
                </a:extLst>
              </a:tr>
              <a:tr h="370840">
                <a:tc>
                  <a:txBody>
                    <a:bodyPr/>
                    <a:lstStyle/>
                    <a:p>
                      <a:pPr algn="l" fontAlgn="t"/>
                      <a:r>
                        <a:rPr lang="el-GR" sz="1200" b="0" dirty="0" err="1">
                          <a:effectLst/>
                        </a:rPr>
                        <a:t>Αντιιικά</a:t>
                      </a:r>
                      <a:r>
                        <a:rPr lang="el-GR" sz="1200" b="0" dirty="0">
                          <a:effectLst/>
                        </a:rPr>
                        <a:t> φάρμακα</a:t>
                      </a:r>
                    </a:p>
                  </a:txBody>
                  <a:tcPr marT="91440"/>
                </a:tc>
                <a:tc>
                  <a:txBody>
                    <a:bodyPr/>
                    <a:lstStyle/>
                    <a:p>
                      <a:pPr algn="l" fontAlgn="t"/>
                      <a:r>
                        <a:rPr lang="el-GR" sz="1200" b="0" i="1" dirty="0" err="1">
                          <a:effectLst/>
                        </a:rPr>
                        <a:t>Ριμπαβιρίνη</a:t>
                      </a:r>
                      <a:r>
                        <a:rPr lang="en-US" sz="1200" b="0" i="1" dirty="0">
                          <a:effectLst/>
                        </a:rPr>
                        <a:t> (</a:t>
                      </a:r>
                      <a:r>
                        <a:rPr lang="el-GR" sz="1200" b="0" i="1" dirty="0">
                          <a:effectLst/>
                        </a:rPr>
                        <a:t>HCV</a:t>
                      </a:r>
                      <a:r>
                        <a:rPr lang="en-US" sz="1200" b="0" i="1" dirty="0">
                          <a:effectLst/>
                        </a:rPr>
                        <a:t>)</a:t>
                      </a:r>
                      <a:endParaRPr lang="el-GR" sz="1200" b="0" i="1" dirty="0">
                        <a:effectLst/>
                      </a:endParaRPr>
                    </a:p>
                    <a:p>
                      <a:pPr algn="l" fontAlgn="t"/>
                      <a:r>
                        <a:rPr lang="en-US" sz="1200" b="0" i="1" dirty="0">
                          <a:effectLst/>
                        </a:rPr>
                        <a:t>Acyclovir</a:t>
                      </a:r>
                      <a:endParaRPr lang="en-US" sz="1200" b="0" dirty="0">
                        <a:effectLst/>
                      </a:endParaRPr>
                    </a:p>
                  </a:txBody>
                  <a:tcPr marT="91440"/>
                </a:tc>
                <a:tc>
                  <a:txBody>
                    <a:bodyPr/>
                    <a:lstStyle/>
                    <a:p>
                      <a:pPr algn="l" fontAlgn="t"/>
                      <a:r>
                        <a:rPr lang="el-GR" sz="1000" b="0" i="1" dirty="0" err="1">
                          <a:effectLst/>
                        </a:rPr>
                        <a:t>Ριμπαβιρίνη</a:t>
                      </a:r>
                      <a:r>
                        <a:rPr lang="el-GR" sz="1000" b="0" dirty="0">
                          <a:effectLst/>
                        </a:rPr>
                        <a:t> :</a:t>
                      </a:r>
                    </a:p>
                    <a:p>
                      <a:pPr algn="l" fontAlgn="t"/>
                      <a:r>
                        <a:rPr lang="el-GR" sz="1000" b="1" dirty="0">
                          <a:effectLst/>
                        </a:rPr>
                        <a:t>Χαμηλό Επίπεδο Απόδειξης</a:t>
                      </a:r>
                      <a:endParaRPr lang="el-GR" sz="1000" b="0" dirty="0">
                        <a:effectLst/>
                      </a:endParaRPr>
                    </a:p>
                    <a:p>
                      <a:pPr algn="l" fontAlgn="t"/>
                      <a:r>
                        <a:rPr lang="el-GR" sz="1000" b="1" dirty="0" err="1">
                          <a:effectLst/>
                        </a:rPr>
                        <a:t>Συγχυτικοί</a:t>
                      </a:r>
                      <a:r>
                        <a:rPr lang="el-GR" sz="1000" b="1" dirty="0">
                          <a:effectLst/>
                        </a:rPr>
                        <a:t> Παράγοντες που σχετίζονται με τη Λοίμωξη της Ηπατίτιδας C</a:t>
                      </a:r>
                      <a:endParaRPr lang="el-GR" sz="1000" b="0" dirty="0">
                        <a:effectLst/>
                      </a:endParaRPr>
                    </a:p>
                    <a:p>
                      <a:pPr algn="l" fontAlgn="t"/>
                      <a:r>
                        <a:rPr lang="el-GR" sz="1000" b="0" i="1" dirty="0">
                          <a:effectLst/>
                        </a:rPr>
                        <a:t>Χρόνια ηπατίτιδα C:</a:t>
                      </a:r>
                      <a:r>
                        <a:rPr lang="el-GR" sz="1000" b="0" dirty="0">
                          <a:effectLst/>
                        </a:rPr>
                        <a:t> Μειωμένη κινητικότητα και μορφολογία των σπερματοζωαρίων</a:t>
                      </a:r>
                    </a:p>
                    <a:p>
                      <a:pPr algn="l" fontAlgn="t"/>
                      <a:r>
                        <a:rPr lang="el-GR" sz="1000" b="0" dirty="0">
                          <a:effectLst/>
                        </a:rPr>
                        <a:t>Μειωμένο επίπεδο τεστοστερόνης</a:t>
                      </a:r>
                    </a:p>
                    <a:p>
                      <a:pPr algn="l" fontAlgn="t"/>
                      <a:r>
                        <a:rPr lang="el-GR" sz="1000" b="0" i="1" dirty="0" err="1">
                          <a:effectLst/>
                        </a:rPr>
                        <a:t>Ακυκλοβίρη</a:t>
                      </a:r>
                      <a:r>
                        <a:rPr lang="el-GR" sz="1000" b="0" dirty="0">
                          <a:effectLst/>
                        </a:rPr>
                        <a:t> :</a:t>
                      </a:r>
                    </a:p>
                    <a:p>
                      <a:pPr algn="l" fontAlgn="t"/>
                      <a:r>
                        <a:rPr lang="el-GR" sz="1000" b="1" dirty="0">
                          <a:effectLst/>
                        </a:rPr>
                        <a:t>Πολύ χαμηλό επίπεδο αποδεικτικών στοιχείων</a:t>
                      </a:r>
                      <a:endParaRPr lang="el-GR" sz="1000" b="0" dirty="0">
                        <a:effectLst/>
                      </a:endParaRPr>
                    </a:p>
                    <a:p>
                      <a:pPr algn="l" fontAlgn="t"/>
                      <a:r>
                        <a:rPr lang="el-GR" sz="1000" b="1" dirty="0">
                          <a:effectLst/>
                        </a:rPr>
                        <a:t>Αποτελέσματα διαμάχης με </a:t>
                      </a:r>
                      <a:r>
                        <a:rPr lang="el-GR" sz="1000" b="1" dirty="0" err="1">
                          <a:effectLst/>
                        </a:rPr>
                        <a:t>συγχυτικούς</a:t>
                      </a:r>
                      <a:r>
                        <a:rPr lang="el-GR" sz="1000" b="1" dirty="0">
                          <a:effectLst/>
                        </a:rPr>
                        <a:t> παράγοντες που σχετίζονται με τη μόλυνση του ιού</a:t>
                      </a:r>
                      <a:endParaRPr lang="el-GR" sz="1000" b="0" dirty="0">
                        <a:effectLst/>
                      </a:endParaRPr>
                    </a:p>
                  </a:txBody>
                  <a:tcPr marT="91440"/>
                </a:tc>
                <a:tc>
                  <a:txBody>
                    <a:bodyPr/>
                    <a:lstStyle/>
                    <a:p>
                      <a:pPr algn="l" fontAlgn="t"/>
                      <a:r>
                        <a:rPr lang="el-GR" sz="1000" b="0" i="1" dirty="0" err="1">
                          <a:effectLst/>
                        </a:rPr>
                        <a:t>Ριμπαβιρίνη</a:t>
                      </a:r>
                      <a:r>
                        <a:rPr lang="el-GR" sz="1000" b="0" dirty="0">
                          <a:effectLst/>
                        </a:rPr>
                        <a:t> : Ανάκτηση των αρχικών παραμέτρων του σπέρματος σε 4 μήνες μετά τη διακοπή της θεραπείας</a:t>
                      </a:r>
                    </a:p>
                    <a:p>
                      <a:pPr algn="l" fontAlgn="t"/>
                      <a:r>
                        <a:rPr lang="el-GR" sz="1000" b="0" dirty="0">
                          <a:effectLst/>
                        </a:rPr>
                        <a:t>Υποχρεωτική αντισύλληψη κατά τη διάρκεια της </a:t>
                      </a:r>
                      <a:r>
                        <a:rPr lang="el-GR" sz="1000" b="0" dirty="0" err="1">
                          <a:effectLst/>
                        </a:rPr>
                        <a:t>αντιιικής</a:t>
                      </a:r>
                      <a:r>
                        <a:rPr lang="el-GR" sz="1000" b="0" dirty="0">
                          <a:effectLst/>
                        </a:rPr>
                        <a:t> θεραπείας</a:t>
                      </a:r>
                    </a:p>
                    <a:p>
                      <a:pPr algn="l" fontAlgn="t"/>
                      <a:r>
                        <a:rPr lang="el-GR" sz="1000" b="0" dirty="0" err="1">
                          <a:effectLst/>
                        </a:rPr>
                        <a:t>Κρυοσυντήρηση</a:t>
                      </a:r>
                      <a:r>
                        <a:rPr lang="el-GR" sz="1000" b="0" dirty="0">
                          <a:effectLst/>
                        </a:rPr>
                        <a:t> ή διακοπή της θεραπείας 7 μήνες πριν τη σύλληψη (</a:t>
                      </a:r>
                      <a:r>
                        <a:rPr lang="el-GR" sz="1000" b="0" dirty="0" err="1">
                          <a:effectLst/>
                        </a:rPr>
                        <a:t>μεταλλαξιογόνος</a:t>
                      </a:r>
                      <a:r>
                        <a:rPr lang="el-GR" sz="1000" b="0" dirty="0">
                          <a:effectLst/>
                        </a:rPr>
                        <a:t> δράση)</a:t>
                      </a:r>
                    </a:p>
                    <a:p>
                      <a:pPr algn="l" fontAlgn="t"/>
                      <a:r>
                        <a:rPr lang="el-GR" sz="1000" b="0" i="1" dirty="0" err="1">
                          <a:effectLst/>
                        </a:rPr>
                        <a:t>Acyclovir</a:t>
                      </a:r>
                      <a:r>
                        <a:rPr lang="el-GR" sz="1000" b="0" dirty="0">
                          <a:effectLst/>
                        </a:rPr>
                        <a:t> : Αναστρέψιμη δράση σε 70 ημέρες μετά τη διακοπή της θεραπείας</a:t>
                      </a:r>
                    </a:p>
                  </a:txBody>
                  <a:tcPr marT="91440"/>
                </a:tc>
                <a:extLst>
                  <a:ext uri="{0D108BD9-81ED-4DB2-BD59-A6C34878D82A}">
                    <a16:rowId xmlns:a16="http://schemas.microsoft.com/office/drawing/2014/main" val="2482053053"/>
                  </a:ext>
                </a:extLst>
              </a:tr>
              <a:tr h="370840">
                <a:tc>
                  <a:txBody>
                    <a:bodyPr/>
                    <a:lstStyle/>
                    <a:p>
                      <a:pPr algn="l" fontAlgn="t"/>
                      <a:r>
                        <a:rPr lang="el-GR" sz="1200" b="0" dirty="0" err="1">
                          <a:effectLst/>
                        </a:rPr>
                        <a:t>Αντιιικά</a:t>
                      </a:r>
                      <a:r>
                        <a:rPr lang="el-GR" sz="1200" b="0" dirty="0">
                          <a:effectLst/>
                        </a:rPr>
                        <a:t> φάρμακα</a:t>
                      </a:r>
                    </a:p>
                  </a:txBody>
                  <a:tcPr marT="91440"/>
                </a:tc>
                <a:tc>
                  <a:txBody>
                    <a:bodyPr/>
                    <a:lstStyle/>
                    <a:p>
                      <a:pPr algn="l" fontAlgn="t"/>
                      <a:r>
                        <a:rPr lang="el-GR" sz="1200" b="0" i="1" dirty="0" err="1">
                          <a:effectLst/>
                        </a:rPr>
                        <a:t>Αντιρετροϊκή</a:t>
                      </a:r>
                      <a:r>
                        <a:rPr lang="el-GR" sz="1200" b="0" i="1" dirty="0">
                          <a:effectLst/>
                        </a:rPr>
                        <a:t> θεραπεία (</a:t>
                      </a:r>
                      <a:r>
                        <a:rPr lang="en-US" sz="1200" b="0" i="1" dirty="0">
                          <a:effectLst/>
                        </a:rPr>
                        <a:t>ARVs)</a:t>
                      </a:r>
                      <a:endParaRPr lang="en-US" sz="1200" b="0" dirty="0">
                        <a:effectLst/>
                      </a:endParaRPr>
                    </a:p>
                  </a:txBody>
                  <a:tcPr marT="91440"/>
                </a:tc>
                <a:tc>
                  <a:txBody>
                    <a:bodyPr/>
                    <a:lstStyle/>
                    <a:p>
                      <a:pPr algn="l" fontAlgn="t"/>
                      <a:r>
                        <a:rPr lang="el-GR" sz="1000" b="0" i="1" dirty="0" err="1">
                          <a:effectLst/>
                        </a:rPr>
                        <a:t>Αντιρετροϊκή</a:t>
                      </a:r>
                      <a:r>
                        <a:rPr lang="el-GR" sz="1000" b="0" i="1" dirty="0">
                          <a:effectLst/>
                        </a:rPr>
                        <a:t> θεραπεία:</a:t>
                      </a:r>
                      <a:r>
                        <a:rPr lang="el-GR" sz="1000" b="0" dirty="0">
                          <a:effectLst/>
                        </a:rPr>
                        <a:t> </a:t>
                      </a:r>
                      <a:r>
                        <a:rPr lang="el-GR" sz="1000" b="1" dirty="0">
                          <a:effectLst/>
                        </a:rPr>
                        <a:t>Χαμηλό επίπεδο ενδείξεων</a:t>
                      </a:r>
                      <a:endParaRPr lang="el-GR" sz="1000" b="0" dirty="0">
                        <a:effectLst/>
                      </a:endParaRPr>
                    </a:p>
                    <a:p>
                      <a:pPr algn="l" fontAlgn="t"/>
                      <a:r>
                        <a:rPr lang="el-GR" sz="1000" b="1" dirty="0">
                          <a:effectLst/>
                        </a:rPr>
                        <a:t>Αποτελέσματα διαμάχης με </a:t>
                      </a:r>
                      <a:r>
                        <a:rPr lang="el-GR" sz="1000" b="1" dirty="0" err="1">
                          <a:effectLst/>
                        </a:rPr>
                        <a:t>συγχυτικούς</a:t>
                      </a:r>
                      <a:r>
                        <a:rPr lang="el-GR" sz="1000" b="1" dirty="0">
                          <a:effectLst/>
                        </a:rPr>
                        <a:t> παράγοντες που σχετίζονται με τη μόλυνση από τον ιό HIV</a:t>
                      </a:r>
                      <a:endParaRPr lang="el-GR" sz="1000" b="0" dirty="0">
                        <a:effectLst/>
                      </a:endParaRPr>
                    </a:p>
                    <a:p>
                      <a:pPr algn="l" fontAlgn="t"/>
                      <a:r>
                        <a:rPr lang="el-GR" sz="1000" b="0" dirty="0" err="1">
                          <a:effectLst/>
                        </a:rPr>
                        <a:t>Saquinavir</a:t>
                      </a:r>
                      <a:r>
                        <a:rPr lang="el-GR" sz="1000" b="0" dirty="0">
                          <a:effectLst/>
                        </a:rPr>
                        <a:t>: </a:t>
                      </a:r>
                      <a:r>
                        <a:rPr lang="el-GR" sz="1000" b="1" dirty="0">
                          <a:effectLst/>
                        </a:rPr>
                        <a:t>Πολύ χαμηλό επίπεδο αποδεικτικών στοιχείων</a:t>
                      </a:r>
                      <a:endParaRPr lang="el-GR" sz="1000" b="0" dirty="0">
                        <a:effectLst/>
                      </a:endParaRPr>
                    </a:p>
                    <a:p>
                      <a:pPr algn="l" fontAlgn="t"/>
                      <a:r>
                        <a:rPr lang="el-GR" sz="1000" b="0" i="1" dirty="0">
                          <a:effectLst/>
                        </a:rPr>
                        <a:t>Αν και ορισμένες μελέτες υποδεικνύουν μια δυσμενή επίδραση των </a:t>
                      </a:r>
                      <a:r>
                        <a:rPr lang="el-GR" sz="1000" b="0" i="1" dirty="0" err="1">
                          <a:effectLst/>
                        </a:rPr>
                        <a:t>αντιρετροϊκών</a:t>
                      </a:r>
                      <a:r>
                        <a:rPr lang="el-GR" sz="1000" b="0" i="1" dirty="0">
                          <a:effectLst/>
                        </a:rPr>
                        <a:t> φαρμάκων στις παραμέτρους του σπέρματος, δεν διατηρήθηκε κανένα συμπέρασμα σχετικά με τη γαμετική επίδραση αυτών των φαρμάκων</a:t>
                      </a:r>
                      <a:endParaRPr lang="el-GR" sz="1000" b="0" dirty="0">
                        <a:effectLst/>
                      </a:endParaRPr>
                    </a:p>
                  </a:txBody>
                  <a:tcPr marT="91440"/>
                </a:tc>
                <a:tc>
                  <a:txBody>
                    <a:bodyPr/>
                    <a:lstStyle/>
                    <a:p>
                      <a:pPr algn="l" fontAlgn="t"/>
                      <a:r>
                        <a:rPr lang="el-GR" sz="1000" b="0" i="1" dirty="0" err="1">
                          <a:effectLst/>
                        </a:rPr>
                        <a:t>Αντιρετροϊκή</a:t>
                      </a:r>
                      <a:r>
                        <a:rPr lang="el-GR" sz="1000" b="0" i="1" dirty="0">
                          <a:effectLst/>
                        </a:rPr>
                        <a:t> θεραπεία</a:t>
                      </a:r>
                      <a:r>
                        <a:rPr lang="el-GR" sz="1000" b="0" dirty="0">
                          <a:effectLst/>
                        </a:rPr>
                        <a:t> : Αρνητικές επιδράσεις στις παραμέτρους του σπέρματος εξισορροπούνται από τα ιατρικά οφέλη της </a:t>
                      </a:r>
                      <a:r>
                        <a:rPr lang="el-GR" sz="1000" b="0" dirty="0" err="1">
                          <a:effectLst/>
                        </a:rPr>
                        <a:t>πολυθεραπείας</a:t>
                      </a:r>
                      <a:r>
                        <a:rPr lang="el-GR" sz="1000" b="0" dirty="0">
                          <a:effectLst/>
                        </a:rPr>
                        <a:t> </a:t>
                      </a:r>
                      <a:r>
                        <a:rPr lang="el-GR" sz="1000" b="1" dirty="0">
                          <a:effectLst/>
                        </a:rPr>
                        <a:t>ΔΕΝ </a:t>
                      </a:r>
                      <a:r>
                        <a:rPr lang="el-GR" sz="1000" b="0" dirty="0">
                          <a:effectLst/>
                        </a:rPr>
                        <a:t>συνιστάται η διακοπή της </a:t>
                      </a:r>
                      <a:r>
                        <a:rPr lang="el-GR" sz="1000" b="0" dirty="0" err="1">
                          <a:effectLst/>
                        </a:rPr>
                        <a:t>αντιρετροϊκής</a:t>
                      </a:r>
                      <a:r>
                        <a:rPr lang="el-GR" sz="1000" b="0" dirty="0">
                          <a:effectLst/>
                        </a:rPr>
                        <a:t> θεραπείας</a:t>
                      </a:r>
                    </a:p>
                  </a:txBody>
                  <a:tcPr marT="91440"/>
                </a:tc>
                <a:extLst>
                  <a:ext uri="{0D108BD9-81ED-4DB2-BD59-A6C34878D82A}">
                    <a16:rowId xmlns:a16="http://schemas.microsoft.com/office/drawing/2014/main" val="282393770"/>
                  </a:ext>
                </a:extLst>
              </a:tr>
            </a:tbl>
          </a:graphicData>
        </a:graphic>
      </p:graphicFrame>
    </p:spTree>
    <p:extLst>
      <p:ext uri="{BB962C8B-B14F-4D97-AF65-F5344CB8AC3E}">
        <p14:creationId xmlns:p14="http://schemas.microsoft.com/office/powerpoint/2010/main" val="4259111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88683989"/>
              </p:ext>
            </p:extLst>
          </p:nvPr>
        </p:nvGraphicFramePr>
        <p:xfrm>
          <a:off x="566545" y="140956"/>
          <a:ext cx="8596312" cy="663702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4124540973"/>
                    </a:ext>
                  </a:extLst>
                </a:gridCol>
                <a:gridCol w="2149078">
                  <a:extLst>
                    <a:ext uri="{9D8B030D-6E8A-4147-A177-3AD203B41FA5}">
                      <a16:colId xmlns:a16="http://schemas.microsoft.com/office/drawing/2014/main" val="3448330658"/>
                    </a:ext>
                  </a:extLst>
                </a:gridCol>
                <a:gridCol w="2149078">
                  <a:extLst>
                    <a:ext uri="{9D8B030D-6E8A-4147-A177-3AD203B41FA5}">
                      <a16:colId xmlns:a16="http://schemas.microsoft.com/office/drawing/2014/main" val="1482965191"/>
                    </a:ext>
                  </a:extLst>
                </a:gridCol>
                <a:gridCol w="2149078">
                  <a:extLst>
                    <a:ext uri="{9D8B030D-6E8A-4147-A177-3AD203B41FA5}">
                      <a16:colId xmlns:a16="http://schemas.microsoft.com/office/drawing/2014/main" val="1008498578"/>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4131362366"/>
                  </a:ext>
                </a:extLst>
              </a:tr>
              <a:tr h="370840">
                <a:tc>
                  <a:txBody>
                    <a:bodyPr/>
                    <a:lstStyle/>
                    <a:p>
                      <a:pPr algn="l" fontAlgn="t"/>
                      <a:r>
                        <a:rPr lang="el-GR" sz="1200" b="0" baseline="0" dirty="0" err="1">
                          <a:effectLst/>
                        </a:rPr>
                        <a:t>Ρετινοϊκοί</a:t>
                      </a:r>
                      <a:r>
                        <a:rPr lang="el-GR" sz="1200" b="0" baseline="0" dirty="0">
                          <a:effectLst/>
                        </a:rPr>
                        <a:t> παράγοντες</a:t>
                      </a:r>
                    </a:p>
                  </a:txBody>
                  <a:tcPr marT="91440"/>
                </a:tc>
                <a:tc>
                  <a:txBody>
                    <a:bodyPr/>
                    <a:lstStyle/>
                    <a:p>
                      <a:pPr algn="l" fontAlgn="t"/>
                      <a:r>
                        <a:rPr lang="el-GR" sz="1200" b="0" baseline="0" dirty="0" err="1">
                          <a:effectLst/>
                        </a:rPr>
                        <a:t>Ισοτρετινοΐνη</a:t>
                      </a:r>
                      <a:r>
                        <a:rPr lang="el-GR" sz="1200" b="0" baseline="0" dirty="0">
                          <a:effectLst/>
                        </a:rPr>
                        <a:t>, </a:t>
                      </a:r>
                      <a:r>
                        <a:rPr lang="el-GR" sz="1200" b="0" baseline="0" dirty="0" err="1">
                          <a:effectLst/>
                        </a:rPr>
                        <a:t>Ρετινοϊκό</a:t>
                      </a:r>
                      <a:r>
                        <a:rPr lang="el-GR" sz="1200" b="0" baseline="0" dirty="0">
                          <a:effectLst/>
                        </a:rPr>
                        <a:t> οξύ, </a:t>
                      </a:r>
                      <a:r>
                        <a:rPr lang="el-GR" sz="1200" b="0" baseline="0" dirty="0" err="1">
                          <a:effectLst/>
                        </a:rPr>
                        <a:t>Ασιτρετίνη</a:t>
                      </a:r>
                      <a:endParaRPr lang="en-US" sz="1200" b="0" baseline="0" dirty="0">
                        <a:effectLst/>
                      </a:endParaRPr>
                    </a:p>
                  </a:txBody>
                  <a:tcPr marT="91440"/>
                </a:tc>
                <a:tc>
                  <a:txBody>
                    <a:bodyPr/>
                    <a:lstStyle/>
                    <a:p>
                      <a:pPr algn="l" fontAlgn="t"/>
                      <a:r>
                        <a:rPr lang="el-GR" sz="1000" b="0" i="1" baseline="0" dirty="0" err="1">
                          <a:effectLst/>
                        </a:rPr>
                        <a:t>Ισοτρετινοΐνη</a:t>
                      </a:r>
                      <a:r>
                        <a:rPr lang="el-GR" sz="1000" b="0" baseline="0" dirty="0">
                          <a:effectLst/>
                        </a:rPr>
                        <a:t> :</a:t>
                      </a:r>
                    </a:p>
                    <a:p>
                      <a:pPr algn="l" fontAlgn="t"/>
                      <a:r>
                        <a:rPr lang="el-GR" sz="1000" b="0" baseline="0" dirty="0">
                          <a:effectLst/>
                        </a:rPr>
                        <a:t>Ζώα: Αυξημένη απόπτωση των γεννητικών κυττάρων</a:t>
                      </a:r>
                    </a:p>
                    <a:p>
                      <a:pPr algn="l" fontAlgn="t"/>
                      <a:r>
                        <a:rPr lang="el-GR" sz="1000" b="1" baseline="0" dirty="0">
                          <a:effectLst/>
                        </a:rPr>
                        <a:t>Πολύ χαμηλό επίπεδο αποδεικτικών στοιχείων</a:t>
                      </a:r>
                      <a:endParaRPr lang="el-GR" sz="1000" b="0" baseline="0" dirty="0">
                        <a:effectLst/>
                      </a:endParaRPr>
                    </a:p>
                    <a:p>
                      <a:pPr algn="l" fontAlgn="t"/>
                      <a:r>
                        <a:rPr lang="el-GR" sz="1000" b="0" baseline="0" dirty="0">
                          <a:effectLst/>
                        </a:rPr>
                        <a:t>Άνθρωπος (συνήθεις δόσεις στη δερματολογία): δεν έχει αναφερθεί επίδραση στις παραμέτρους του σπέρματος</a:t>
                      </a:r>
                    </a:p>
                    <a:p>
                      <a:pPr algn="l" fontAlgn="t"/>
                      <a:r>
                        <a:rPr lang="el-GR" sz="1000" b="1" baseline="0" dirty="0">
                          <a:effectLst/>
                        </a:rPr>
                        <a:t>Σχετικά χαμηλό επίπεδο αποδεικτικών στοιχείων</a:t>
                      </a:r>
                      <a:endParaRPr lang="el-GR" sz="1000" b="0" baseline="0" dirty="0">
                        <a:effectLst/>
                      </a:endParaRPr>
                    </a:p>
                    <a:p>
                      <a:pPr algn="l" fontAlgn="t"/>
                      <a:r>
                        <a:rPr lang="el-GR" sz="1000" b="0" i="1" baseline="0" dirty="0" err="1">
                          <a:effectLst/>
                        </a:rPr>
                        <a:t>Ασιτρετίνη</a:t>
                      </a:r>
                      <a:r>
                        <a:rPr lang="el-GR" sz="1000" b="0" i="1" baseline="0" dirty="0">
                          <a:effectLst/>
                        </a:rPr>
                        <a:t>:</a:t>
                      </a:r>
                      <a:endParaRPr lang="el-GR" sz="1000" b="0" baseline="0" dirty="0">
                        <a:effectLst/>
                      </a:endParaRPr>
                    </a:p>
                    <a:p>
                      <a:pPr algn="l" fontAlgn="t"/>
                      <a:r>
                        <a:rPr lang="el-GR" sz="1000" b="0" baseline="0" dirty="0">
                          <a:effectLst/>
                        </a:rPr>
                        <a:t>Σαύρα: Αλλοίωση σπερματογόνου επιθηλίου</a:t>
                      </a:r>
                    </a:p>
                    <a:p>
                      <a:pPr algn="l" fontAlgn="t"/>
                      <a:r>
                        <a:rPr lang="el-GR" sz="1000" b="1" baseline="0" dirty="0">
                          <a:effectLst/>
                        </a:rPr>
                        <a:t>Πολύ χαμηλό επίπεδο αποδεικτικών στοιχείων</a:t>
                      </a:r>
                      <a:endParaRPr lang="el-GR" sz="1000" b="0" baseline="0" dirty="0">
                        <a:effectLst/>
                      </a:endParaRPr>
                    </a:p>
                    <a:p>
                      <a:pPr algn="l" fontAlgn="t"/>
                      <a:r>
                        <a:rPr lang="el-GR" sz="1000" b="0" baseline="0" dirty="0">
                          <a:effectLst/>
                        </a:rPr>
                        <a:t>Άνθρωπος: Δεν αναφέρθηκαν επιπτώσεις</a:t>
                      </a:r>
                    </a:p>
                  </a:txBody>
                  <a:tcPr marT="91440"/>
                </a:tc>
                <a:tc>
                  <a:txBody>
                    <a:bodyPr/>
                    <a:lstStyle/>
                    <a:p>
                      <a:pPr algn="l" fontAlgn="t"/>
                      <a:r>
                        <a:rPr lang="el-GR" sz="1000" b="0" baseline="0" dirty="0">
                          <a:effectLst/>
                        </a:rPr>
                        <a:t>Περιττή </a:t>
                      </a:r>
                      <a:r>
                        <a:rPr lang="el-GR" sz="1000" b="0" baseline="0" dirty="0" err="1">
                          <a:effectLst/>
                        </a:rPr>
                        <a:t>κρυοσυντήρηση</a:t>
                      </a:r>
                      <a:endParaRPr lang="el-GR" sz="1000" b="0" baseline="0" dirty="0">
                        <a:effectLst/>
                      </a:endParaRPr>
                    </a:p>
                    <a:p>
                      <a:pPr algn="l" fontAlgn="t"/>
                      <a:r>
                        <a:rPr lang="el-GR" sz="1000" b="0" baseline="0" dirty="0">
                          <a:effectLst/>
                        </a:rPr>
                        <a:t>Διακοπή της θεραπείας σε ασθενείς που θέλουν να συλλάβουν</a:t>
                      </a:r>
                    </a:p>
                    <a:p>
                      <a:pPr algn="l" fontAlgn="t"/>
                      <a:r>
                        <a:rPr lang="el-GR" sz="1000" b="0" baseline="0" dirty="0">
                          <a:effectLst/>
                        </a:rPr>
                        <a:t>Ασφαλής σεξουαλική συνεύρεση όταν η σύντροφος είναι έγκυος (σοβαρά τερατογόνο)</a:t>
                      </a:r>
                    </a:p>
                    <a:p>
                      <a:pPr algn="l" fontAlgn="t"/>
                      <a:r>
                        <a:rPr lang="el-GR" sz="1000" b="0" baseline="0" dirty="0">
                          <a:effectLst/>
                        </a:rPr>
                        <a:t>[Ωστόσο, δεν αναφέρθηκε τερατογόνος δράση σε αυτό το πλαίσιο]</a:t>
                      </a:r>
                    </a:p>
                  </a:txBody>
                  <a:tcPr marT="91440"/>
                </a:tc>
                <a:extLst>
                  <a:ext uri="{0D108BD9-81ED-4DB2-BD59-A6C34878D82A}">
                    <a16:rowId xmlns:a16="http://schemas.microsoft.com/office/drawing/2014/main" val="1203296106"/>
                  </a:ext>
                </a:extLst>
              </a:tr>
              <a:tr h="370840">
                <a:tc>
                  <a:txBody>
                    <a:bodyPr/>
                    <a:lstStyle/>
                    <a:p>
                      <a:pPr algn="l" fontAlgn="t"/>
                      <a:r>
                        <a:rPr lang="el-GR" sz="1200" b="0" baseline="0" dirty="0" err="1">
                          <a:effectLst/>
                        </a:rPr>
                        <a:t>Αντιγαστροοισοφαγική</a:t>
                      </a:r>
                      <a:r>
                        <a:rPr lang="el-GR" sz="1200" b="0" baseline="0" dirty="0">
                          <a:effectLst/>
                        </a:rPr>
                        <a:t> παλινδρόμηση</a:t>
                      </a:r>
                    </a:p>
                  </a:txBody>
                  <a:tcPr marT="91440"/>
                </a:tc>
                <a:tc>
                  <a:txBody>
                    <a:bodyPr/>
                    <a:lstStyle/>
                    <a:p>
                      <a:pPr algn="l" fontAlgn="t"/>
                      <a:r>
                        <a:rPr lang="el-GR" sz="1200" b="0" i="1" baseline="0" dirty="0" err="1">
                          <a:effectLst/>
                        </a:rPr>
                        <a:t>Σιμετιδίνη</a:t>
                      </a:r>
                      <a:endParaRPr lang="en-US" sz="1200" b="0" i="1" baseline="0" dirty="0">
                        <a:effectLst/>
                      </a:endParaRPr>
                    </a:p>
                    <a:p>
                      <a:pPr algn="l" fontAlgn="t"/>
                      <a:r>
                        <a:rPr lang="el-GR" sz="1200" b="0" i="1" baseline="0" dirty="0">
                          <a:effectLst/>
                        </a:rPr>
                        <a:t>Αναστολείς αντλίας πρωτονίων:</a:t>
                      </a:r>
                      <a:r>
                        <a:rPr lang="el-GR" sz="1200" b="0" baseline="0" dirty="0">
                          <a:effectLst/>
                        </a:rPr>
                        <a:t> </a:t>
                      </a:r>
                      <a:r>
                        <a:rPr lang="el-GR" sz="1200" b="0" baseline="0" dirty="0" err="1">
                          <a:effectLst/>
                        </a:rPr>
                        <a:t>Λανσοπραζόλη</a:t>
                      </a:r>
                      <a:endParaRPr lang="en-US" sz="1200" b="0" baseline="0" dirty="0">
                        <a:effectLst/>
                      </a:endParaRPr>
                    </a:p>
                  </a:txBody>
                  <a:tcPr marT="91440"/>
                </a:tc>
                <a:tc>
                  <a:txBody>
                    <a:bodyPr/>
                    <a:lstStyle/>
                    <a:p>
                      <a:pPr algn="l" fontAlgn="t"/>
                      <a:r>
                        <a:rPr lang="el-GR" sz="1000" b="0" i="1" baseline="0" dirty="0" err="1">
                          <a:effectLst/>
                        </a:rPr>
                        <a:t>Σιμετιδίνη</a:t>
                      </a:r>
                      <a:r>
                        <a:rPr lang="el-GR" sz="1000" b="0" baseline="0" dirty="0">
                          <a:effectLst/>
                        </a:rPr>
                        <a:t> :</a:t>
                      </a:r>
                    </a:p>
                    <a:p>
                      <a:pPr algn="l" fontAlgn="t"/>
                      <a:r>
                        <a:rPr lang="el-GR" sz="1000" b="0" baseline="0" dirty="0">
                          <a:effectLst/>
                        </a:rPr>
                        <a:t>Αρουραίος: Άμεση τοξικότητα σε σπερματοφόρους σωλήνες</a:t>
                      </a:r>
                    </a:p>
                    <a:p>
                      <a:pPr algn="l" fontAlgn="t"/>
                      <a:r>
                        <a:rPr lang="el-GR" sz="1000" b="0" baseline="0" dirty="0">
                          <a:effectLst/>
                        </a:rPr>
                        <a:t>Έμμεση τοξικότητα από ανταγωνισμό με υποδοχείς τεστοστερόνης</a:t>
                      </a:r>
                    </a:p>
                    <a:p>
                      <a:pPr algn="l" fontAlgn="t"/>
                      <a:r>
                        <a:rPr lang="el-GR" sz="1000" b="1" baseline="0" dirty="0">
                          <a:effectLst/>
                        </a:rPr>
                        <a:t>Πολύ χαμηλό επίπεδο αποδεικτικών στοιχείων</a:t>
                      </a:r>
                      <a:endParaRPr lang="el-GR" sz="1000" b="0" baseline="0" dirty="0">
                        <a:effectLst/>
                      </a:endParaRPr>
                    </a:p>
                    <a:p>
                      <a:pPr algn="l" fontAlgn="t"/>
                      <a:r>
                        <a:rPr lang="el-GR" sz="1000" b="0" baseline="0" dirty="0">
                          <a:effectLst/>
                        </a:rPr>
                        <a:t>Άνθρωπος: Μειωμένος αριθμός σπερματοζωαρίων</a:t>
                      </a:r>
                    </a:p>
                    <a:p>
                      <a:pPr algn="l" fontAlgn="t"/>
                      <a:r>
                        <a:rPr lang="el-GR" sz="1000" b="1" baseline="0" dirty="0">
                          <a:effectLst/>
                        </a:rPr>
                        <a:t>Χαμηλό Επίπεδο Απόδειξης</a:t>
                      </a:r>
                      <a:endParaRPr lang="el-GR" sz="1000" b="0" baseline="0" dirty="0">
                        <a:effectLst/>
                      </a:endParaRPr>
                    </a:p>
                    <a:p>
                      <a:pPr algn="l" fontAlgn="t"/>
                      <a:r>
                        <a:rPr lang="el-GR" sz="1000" b="0" i="1" baseline="0" dirty="0" err="1">
                          <a:effectLst/>
                        </a:rPr>
                        <a:t>Λανσοπραζόλη</a:t>
                      </a:r>
                      <a:r>
                        <a:rPr lang="el-GR" sz="1000" b="0" i="1" baseline="0" dirty="0">
                          <a:effectLst/>
                        </a:rPr>
                        <a:t>:</a:t>
                      </a:r>
                      <a:endParaRPr lang="el-GR" sz="1000" b="0" baseline="0" dirty="0">
                        <a:effectLst/>
                      </a:endParaRPr>
                    </a:p>
                    <a:p>
                      <a:pPr algn="l" fontAlgn="t"/>
                      <a:r>
                        <a:rPr lang="el-GR" sz="1000" b="0" baseline="0" dirty="0">
                          <a:effectLst/>
                        </a:rPr>
                        <a:t>Αρουραίος: Αναστολή της σύνθεσης τεστοστερόνης</a:t>
                      </a:r>
                    </a:p>
                    <a:p>
                      <a:pPr algn="l" fontAlgn="t"/>
                      <a:r>
                        <a:rPr lang="el-GR" sz="1000" b="0" baseline="0" dirty="0">
                          <a:effectLst/>
                        </a:rPr>
                        <a:t>Η αύξηση του επιπέδου της LH εμπλέκεται στην πρόκληση όγκων κυττάρων </a:t>
                      </a:r>
                      <a:r>
                        <a:rPr lang="el-GR" sz="1000" b="0" baseline="0" dirty="0" err="1">
                          <a:effectLst/>
                        </a:rPr>
                        <a:t>Leydig</a:t>
                      </a:r>
                      <a:r>
                        <a:rPr lang="en-US" sz="1000" b="0" baseline="0" dirty="0">
                          <a:effectLst/>
                        </a:rPr>
                        <a:t>.</a:t>
                      </a:r>
                      <a:r>
                        <a:rPr lang="el-GR" sz="1000" b="0" baseline="0" dirty="0">
                          <a:effectLst/>
                        </a:rPr>
                        <a:t> </a:t>
                      </a:r>
                      <a:r>
                        <a:rPr lang="el-GR" sz="1000" b="1" baseline="0" dirty="0">
                          <a:effectLst/>
                        </a:rPr>
                        <a:t>Πολύ χαμηλό επίπεδο απόδειξης</a:t>
                      </a:r>
                      <a:endParaRPr lang="el-GR" sz="1000" b="0" baseline="0" dirty="0">
                        <a:effectLst/>
                      </a:endParaRPr>
                    </a:p>
                    <a:p>
                      <a:pPr algn="l" fontAlgn="t"/>
                      <a:r>
                        <a:rPr lang="el-GR" sz="1000" b="0" baseline="0" dirty="0">
                          <a:effectLst/>
                        </a:rPr>
                        <a:t>Άνθρωπος: Δεν αναφέρθηκαν επιπτώσεις</a:t>
                      </a:r>
                    </a:p>
                  </a:txBody>
                  <a:tcPr marT="91440"/>
                </a:tc>
                <a:tc>
                  <a:txBody>
                    <a:bodyPr/>
                    <a:lstStyle/>
                    <a:p>
                      <a:pPr algn="l" fontAlgn="t"/>
                      <a:r>
                        <a:rPr lang="el-GR" sz="1000" b="0" baseline="0" dirty="0" err="1">
                          <a:effectLst/>
                        </a:rPr>
                        <a:t>Σιμετιδίνη</a:t>
                      </a:r>
                      <a:r>
                        <a:rPr lang="el-GR" sz="1000" b="0" baseline="0" dirty="0">
                          <a:effectLst/>
                        </a:rPr>
                        <a:t>: Αναστρέψιμη δράση σε 3 μήνες μετά τη διακοπή της θεραπείας</a:t>
                      </a:r>
                    </a:p>
                  </a:txBody>
                  <a:tcPr marT="91440"/>
                </a:tc>
                <a:extLst>
                  <a:ext uri="{0D108BD9-81ED-4DB2-BD59-A6C34878D82A}">
                    <a16:rowId xmlns:a16="http://schemas.microsoft.com/office/drawing/2014/main" val="1005603820"/>
                  </a:ext>
                </a:extLst>
              </a:tr>
            </a:tbl>
          </a:graphicData>
        </a:graphic>
      </p:graphicFrame>
    </p:spTree>
    <p:extLst>
      <p:ext uri="{BB962C8B-B14F-4D97-AF65-F5344CB8AC3E}">
        <p14:creationId xmlns:p14="http://schemas.microsoft.com/office/powerpoint/2010/main" val="261038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663347340"/>
              </p:ext>
            </p:extLst>
          </p:nvPr>
        </p:nvGraphicFramePr>
        <p:xfrm>
          <a:off x="320054" y="331788"/>
          <a:ext cx="8596312" cy="573786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1295539413"/>
                    </a:ext>
                  </a:extLst>
                </a:gridCol>
                <a:gridCol w="2149078">
                  <a:extLst>
                    <a:ext uri="{9D8B030D-6E8A-4147-A177-3AD203B41FA5}">
                      <a16:colId xmlns:a16="http://schemas.microsoft.com/office/drawing/2014/main" val="4162592203"/>
                    </a:ext>
                  </a:extLst>
                </a:gridCol>
                <a:gridCol w="2149078">
                  <a:extLst>
                    <a:ext uri="{9D8B030D-6E8A-4147-A177-3AD203B41FA5}">
                      <a16:colId xmlns:a16="http://schemas.microsoft.com/office/drawing/2014/main" val="2854135520"/>
                    </a:ext>
                  </a:extLst>
                </a:gridCol>
                <a:gridCol w="2149078">
                  <a:extLst>
                    <a:ext uri="{9D8B030D-6E8A-4147-A177-3AD203B41FA5}">
                      <a16:colId xmlns:a16="http://schemas.microsoft.com/office/drawing/2014/main" val="897941815"/>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398592532"/>
                  </a:ext>
                </a:extLst>
              </a:tr>
              <a:tr h="370840">
                <a:tc>
                  <a:txBody>
                    <a:bodyPr/>
                    <a:lstStyle/>
                    <a:p>
                      <a:pPr algn="l" fontAlgn="t"/>
                      <a:r>
                        <a:rPr lang="el-GR" sz="1200" b="0" dirty="0">
                          <a:effectLst/>
                        </a:rPr>
                        <a:t>Αντικαταθλιπτική θεραπεία</a:t>
                      </a:r>
                    </a:p>
                  </a:txBody>
                  <a:tcPr marT="91440"/>
                </a:tc>
                <a:tc>
                  <a:txBody>
                    <a:bodyPr/>
                    <a:lstStyle/>
                    <a:p>
                      <a:pPr algn="l" fontAlgn="t"/>
                      <a:r>
                        <a:rPr lang="el-GR" sz="1200" b="0" i="1" dirty="0" err="1">
                          <a:effectLst/>
                        </a:rPr>
                        <a:t>Τρικυκλικά</a:t>
                      </a:r>
                      <a:r>
                        <a:rPr lang="el-GR" sz="1200" b="0" i="1" dirty="0">
                          <a:effectLst/>
                        </a:rPr>
                        <a:t> αντικαταθλιπτικά</a:t>
                      </a:r>
                      <a:r>
                        <a:rPr lang="el-GR" sz="1200" b="0" dirty="0">
                          <a:effectLst/>
                        </a:rPr>
                        <a:t> : </a:t>
                      </a:r>
                      <a:r>
                        <a:rPr lang="el-GR" sz="1200" b="0" dirty="0" err="1">
                          <a:effectLst/>
                        </a:rPr>
                        <a:t>Ιμιπραμίνη</a:t>
                      </a:r>
                      <a:r>
                        <a:rPr lang="el-GR" sz="1200" b="0" dirty="0">
                          <a:effectLst/>
                        </a:rPr>
                        <a:t> </a:t>
                      </a:r>
                    </a:p>
                    <a:p>
                      <a:pPr algn="l" fontAlgn="t"/>
                      <a:r>
                        <a:rPr lang="el-GR" sz="1200" b="0" i="1" dirty="0">
                          <a:effectLst/>
                        </a:rPr>
                        <a:t>Εκλεκτικοί αναστολείς </a:t>
                      </a:r>
                      <a:r>
                        <a:rPr lang="el-GR" sz="1200" b="0" i="1" dirty="0" err="1">
                          <a:effectLst/>
                        </a:rPr>
                        <a:t>επαναπρόσληψης</a:t>
                      </a:r>
                      <a:r>
                        <a:rPr lang="el-GR" sz="1200" b="0" i="1" dirty="0">
                          <a:effectLst/>
                        </a:rPr>
                        <a:t> </a:t>
                      </a:r>
                      <a:r>
                        <a:rPr lang="el-GR" sz="1200" b="0" i="1" dirty="0" err="1">
                          <a:effectLst/>
                        </a:rPr>
                        <a:t>σεροτονίνης</a:t>
                      </a:r>
                      <a:r>
                        <a:rPr lang="el-GR" sz="1200" b="0" i="1" dirty="0">
                          <a:effectLst/>
                        </a:rPr>
                        <a:t> (</a:t>
                      </a:r>
                      <a:r>
                        <a:rPr lang="en-US" sz="1200" b="0" i="1" dirty="0">
                          <a:effectLst/>
                        </a:rPr>
                        <a:t>SSRIs):</a:t>
                      </a:r>
                      <a:r>
                        <a:rPr lang="en-US" sz="1200" b="0" dirty="0">
                          <a:effectLst/>
                        </a:rPr>
                        <a:t> </a:t>
                      </a:r>
                      <a:r>
                        <a:rPr lang="el-GR" sz="1200" b="0" dirty="0" err="1">
                          <a:effectLst/>
                        </a:rPr>
                        <a:t>Φλουοξετίνη</a:t>
                      </a:r>
                      <a:r>
                        <a:rPr lang="el-GR" sz="1200" b="0" dirty="0">
                          <a:effectLst/>
                        </a:rPr>
                        <a:t>, </a:t>
                      </a:r>
                      <a:r>
                        <a:rPr lang="el-GR" sz="1200" b="0" dirty="0" err="1">
                          <a:effectLst/>
                        </a:rPr>
                        <a:t>Παροξετίνη</a:t>
                      </a:r>
                      <a:r>
                        <a:rPr lang="el-GR" sz="1200" b="0" dirty="0">
                          <a:effectLst/>
                        </a:rPr>
                        <a:t>, </a:t>
                      </a:r>
                      <a:r>
                        <a:rPr lang="el-GR" sz="1200" b="0" dirty="0" err="1">
                          <a:effectLst/>
                        </a:rPr>
                        <a:t>Σερτραλίνη</a:t>
                      </a:r>
                      <a:r>
                        <a:rPr lang="el-GR" sz="1200" b="0" dirty="0">
                          <a:effectLst/>
                        </a:rPr>
                        <a:t>, </a:t>
                      </a:r>
                      <a:r>
                        <a:rPr lang="el-GR" sz="1200" b="0" dirty="0" err="1">
                          <a:effectLst/>
                        </a:rPr>
                        <a:t>Φλουβοξαμίνη</a:t>
                      </a:r>
                      <a:r>
                        <a:rPr lang="el-GR" sz="1200" b="0" dirty="0">
                          <a:effectLst/>
                        </a:rPr>
                        <a:t>, </a:t>
                      </a:r>
                      <a:r>
                        <a:rPr lang="el-GR" sz="1200" b="0" dirty="0" err="1">
                          <a:effectLst/>
                        </a:rPr>
                        <a:t>Σιταλοπράμη</a:t>
                      </a:r>
                      <a:r>
                        <a:rPr lang="el-GR" sz="1200" b="0" dirty="0">
                          <a:effectLst/>
                        </a:rPr>
                        <a:t>, </a:t>
                      </a:r>
                      <a:r>
                        <a:rPr lang="el-GR" sz="1200" b="0" dirty="0" err="1">
                          <a:effectLst/>
                        </a:rPr>
                        <a:t>Βενλαφαξίνη</a:t>
                      </a:r>
                      <a:r>
                        <a:rPr lang="el-GR" sz="1200" b="0" dirty="0">
                          <a:effectLst/>
                        </a:rPr>
                        <a:t> </a:t>
                      </a:r>
                    </a:p>
                    <a:p>
                      <a:pPr algn="l" fontAlgn="t"/>
                      <a:r>
                        <a:rPr lang="el-GR" sz="1200" b="0" i="1" dirty="0">
                          <a:effectLst/>
                        </a:rPr>
                        <a:t>Αναστολείς </a:t>
                      </a:r>
                      <a:r>
                        <a:rPr lang="el-GR" sz="1200" b="0" i="1" dirty="0" err="1">
                          <a:effectLst/>
                        </a:rPr>
                        <a:t>μονοαμινικών</a:t>
                      </a:r>
                      <a:r>
                        <a:rPr lang="el-GR" sz="1200" b="0" i="1" dirty="0">
                          <a:effectLst/>
                        </a:rPr>
                        <a:t> </a:t>
                      </a:r>
                      <a:r>
                        <a:rPr lang="el-GR" sz="1200" b="0" i="1" dirty="0" err="1">
                          <a:effectLst/>
                        </a:rPr>
                        <a:t>οξειδασών</a:t>
                      </a:r>
                      <a:r>
                        <a:rPr lang="el-GR" sz="1200" b="0" i="1" dirty="0">
                          <a:effectLst/>
                        </a:rPr>
                        <a:t> (</a:t>
                      </a:r>
                      <a:r>
                        <a:rPr lang="en-US" sz="1200" b="0" i="1" dirty="0">
                          <a:effectLst/>
                        </a:rPr>
                        <a:t>MOAI):</a:t>
                      </a:r>
                      <a:r>
                        <a:rPr lang="en-US" sz="1200" b="0" dirty="0">
                          <a:effectLst/>
                        </a:rPr>
                        <a:t> </a:t>
                      </a:r>
                      <a:r>
                        <a:rPr lang="el-GR" sz="1200" b="0" dirty="0" err="1">
                          <a:effectLst/>
                        </a:rPr>
                        <a:t>Μοκλοβεμίδη</a:t>
                      </a:r>
                      <a:endParaRPr lang="el-GR" sz="1200" b="0" dirty="0">
                        <a:effectLst/>
                      </a:endParaRPr>
                    </a:p>
                    <a:p>
                      <a:pPr algn="l" fontAlgn="t"/>
                      <a:endParaRPr lang="el-GR" sz="1200" b="0" dirty="0">
                        <a:effectLst/>
                      </a:endParaRPr>
                    </a:p>
                  </a:txBody>
                  <a:tcPr marT="91440"/>
                </a:tc>
                <a:tc>
                  <a:txBody>
                    <a:bodyPr/>
                    <a:lstStyle/>
                    <a:p>
                      <a:pPr algn="l" fontAlgn="t"/>
                      <a:r>
                        <a:rPr lang="el-GR" sz="1000" b="0" i="1" dirty="0" err="1">
                          <a:effectLst/>
                        </a:rPr>
                        <a:t>Τρικυκλικά</a:t>
                      </a:r>
                      <a:r>
                        <a:rPr lang="el-GR" sz="1000" b="0" i="1" dirty="0">
                          <a:effectLst/>
                        </a:rPr>
                        <a:t> αντικαταθλιπτικά, εκλεκτικοί αναστολείς </a:t>
                      </a:r>
                      <a:r>
                        <a:rPr lang="el-GR" sz="1000" b="0" i="1" dirty="0" err="1">
                          <a:effectLst/>
                        </a:rPr>
                        <a:t>επαναπρόσληψης</a:t>
                      </a:r>
                      <a:r>
                        <a:rPr lang="el-GR" sz="1000" b="0" i="1" dirty="0">
                          <a:effectLst/>
                        </a:rPr>
                        <a:t> </a:t>
                      </a:r>
                      <a:r>
                        <a:rPr lang="el-GR" sz="1000" b="0" i="1" dirty="0" err="1">
                          <a:effectLst/>
                        </a:rPr>
                        <a:t>σεροτονίνης</a:t>
                      </a:r>
                      <a:r>
                        <a:rPr lang="el-GR" sz="1000" b="0" i="1" dirty="0">
                          <a:effectLst/>
                        </a:rPr>
                        <a:t> ± Αναστολείς </a:t>
                      </a:r>
                      <a:r>
                        <a:rPr lang="el-GR" sz="1000" b="0" i="1" dirty="0" err="1">
                          <a:effectLst/>
                        </a:rPr>
                        <a:t>οξειδασών</a:t>
                      </a:r>
                      <a:r>
                        <a:rPr lang="el-GR" sz="1000" b="0" i="1" dirty="0">
                          <a:effectLst/>
                        </a:rPr>
                        <a:t> </a:t>
                      </a:r>
                      <a:r>
                        <a:rPr lang="el-GR" sz="1000" b="0" i="1" dirty="0" err="1">
                          <a:effectLst/>
                        </a:rPr>
                        <a:t>μονοαμινών</a:t>
                      </a:r>
                      <a:r>
                        <a:rPr lang="el-GR" sz="1000" b="0" i="1" dirty="0">
                          <a:effectLst/>
                        </a:rPr>
                        <a:t>:</a:t>
                      </a:r>
                      <a:r>
                        <a:rPr lang="el-GR" sz="1000" b="0" dirty="0">
                          <a:effectLst/>
                        </a:rPr>
                        <a:t> Πιθανή έμμεση επίδραση στη σπερματογένεση (</a:t>
                      </a:r>
                      <a:r>
                        <a:rPr lang="el-GR" sz="1000" b="0" dirty="0" err="1">
                          <a:effectLst/>
                        </a:rPr>
                        <a:t>υπερπρολακτιναιμία</a:t>
                      </a:r>
                      <a:r>
                        <a:rPr lang="el-GR" sz="1000" b="0" dirty="0">
                          <a:effectLst/>
                        </a:rPr>
                        <a:t>) </a:t>
                      </a:r>
                      <a:r>
                        <a:rPr lang="el-GR" sz="1000" b="0" i="1" dirty="0" err="1">
                          <a:effectLst/>
                        </a:rPr>
                        <a:t>Ιμιπραμίνη</a:t>
                      </a:r>
                      <a:r>
                        <a:rPr lang="el-GR" sz="1000" b="0" dirty="0">
                          <a:effectLst/>
                        </a:rPr>
                        <a:t> :</a:t>
                      </a:r>
                    </a:p>
                    <a:p>
                      <a:pPr algn="l" fontAlgn="t"/>
                      <a:r>
                        <a:rPr lang="el-GR" sz="1000" b="0" i="1" dirty="0">
                          <a:effectLst/>
                        </a:rPr>
                        <a:t>In </a:t>
                      </a:r>
                      <a:r>
                        <a:rPr lang="el-GR" sz="1000" b="0" i="1" dirty="0" err="1">
                          <a:effectLst/>
                        </a:rPr>
                        <a:t>vitro</a:t>
                      </a:r>
                      <a:r>
                        <a:rPr lang="el-GR" sz="1000" b="0" dirty="0">
                          <a:effectLst/>
                        </a:rPr>
                        <a:t>: Μειωμένη κινητικότητα του σπέρματος</a:t>
                      </a:r>
                    </a:p>
                    <a:p>
                      <a:pPr algn="l" fontAlgn="t"/>
                      <a:r>
                        <a:rPr lang="el-GR" sz="1000" b="1" dirty="0">
                          <a:effectLst/>
                        </a:rPr>
                        <a:t>Πολύ χαμηλό επίπεδο αποδεικτικών στοιχείων</a:t>
                      </a:r>
                      <a:endParaRPr lang="el-GR" sz="1000" b="0" dirty="0">
                        <a:effectLst/>
                      </a:endParaRPr>
                    </a:p>
                    <a:p>
                      <a:pPr algn="l" fontAlgn="t"/>
                      <a:r>
                        <a:rPr lang="en-US" sz="1000" b="1" dirty="0">
                          <a:effectLst/>
                        </a:rPr>
                        <a:t>SSRIs</a:t>
                      </a:r>
                      <a:r>
                        <a:rPr lang="el-GR" sz="1000" b="0" dirty="0">
                          <a:effectLst/>
                        </a:rPr>
                        <a:t> : Μείωση των παραμέτρων του σπέρματος. Μειωμένος αριθμός, κινητικότητα και μορφολογία των σπερματοζωαρίων (αμφιλεγόμενη)</a:t>
                      </a:r>
                    </a:p>
                    <a:p>
                      <a:pPr algn="l" fontAlgn="t"/>
                      <a:r>
                        <a:rPr lang="el-GR" sz="1000" b="1" dirty="0">
                          <a:effectLst/>
                        </a:rPr>
                        <a:t>Χαμηλό Επίπεδο Απόδειξης</a:t>
                      </a:r>
                      <a:endParaRPr lang="el-GR" sz="1000" b="0" dirty="0">
                        <a:effectLst/>
                      </a:endParaRPr>
                    </a:p>
                    <a:p>
                      <a:pPr algn="l" fontAlgn="t"/>
                      <a:r>
                        <a:rPr lang="el-GR" sz="1000" b="0" dirty="0">
                          <a:solidFill>
                            <a:schemeClr val="accent1">
                              <a:lumMod val="75000"/>
                            </a:schemeClr>
                          </a:solidFill>
                          <a:effectLst/>
                        </a:rPr>
                        <a:t>Αυξημένος κατακερματισμός του DNA του σπέρματος (</a:t>
                      </a:r>
                      <a:r>
                        <a:rPr lang="el-GR" sz="1000" b="0" dirty="0" err="1">
                          <a:solidFill>
                            <a:schemeClr val="accent1">
                              <a:lumMod val="75000"/>
                            </a:schemeClr>
                          </a:solidFill>
                          <a:effectLst/>
                        </a:rPr>
                        <a:t>παροξετίνη</a:t>
                      </a:r>
                      <a:r>
                        <a:rPr lang="el-GR" sz="1000" b="0" dirty="0">
                          <a:solidFill>
                            <a:schemeClr val="accent1">
                              <a:lumMod val="75000"/>
                            </a:schemeClr>
                          </a:solidFill>
                          <a:effectLst/>
                        </a:rPr>
                        <a:t> +++)</a:t>
                      </a:r>
                    </a:p>
                    <a:p>
                      <a:pPr algn="l" fontAlgn="t"/>
                      <a:r>
                        <a:rPr lang="el-GR" sz="1000" b="1" dirty="0">
                          <a:solidFill>
                            <a:schemeClr val="accent1">
                              <a:lumMod val="75000"/>
                            </a:schemeClr>
                          </a:solidFill>
                          <a:effectLst/>
                        </a:rPr>
                        <a:t>Μεσαίου επιπέδου αποδεικτικών στοιχείων</a:t>
                      </a:r>
                      <a:endParaRPr lang="el-GR" sz="1000" b="0" dirty="0">
                        <a:solidFill>
                          <a:schemeClr val="accent1">
                            <a:lumMod val="75000"/>
                          </a:schemeClr>
                        </a:solidFill>
                        <a:effectLst/>
                      </a:endParaRPr>
                    </a:p>
                    <a:p>
                      <a:pPr algn="l" fontAlgn="t"/>
                      <a:r>
                        <a:rPr lang="el-GR" sz="1000" b="0" dirty="0" err="1">
                          <a:effectLst/>
                        </a:rPr>
                        <a:t>Βουσπιρόνη</a:t>
                      </a:r>
                      <a:r>
                        <a:rPr lang="el-GR" sz="1000" b="0" dirty="0">
                          <a:effectLst/>
                        </a:rPr>
                        <a:t>:</a:t>
                      </a:r>
                    </a:p>
                    <a:p>
                      <a:pPr algn="l" fontAlgn="t"/>
                      <a:r>
                        <a:rPr lang="el-GR" sz="1000" b="0" dirty="0">
                          <a:effectLst/>
                        </a:rPr>
                        <a:t>Πιθανή επίδραση στην ποιότητα του σπέρματος</a:t>
                      </a:r>
                    </a:p>
                    <a:p>
                      <a:pPr algn="l" fontAlgn="t"/>
                      <a:r>
                        <a:rPr lang="el-GR" sz="1000" b="1" dirty="0">
                          <a:effectLst/>
                        </a:rPr>
                        <a:t>Χαμηλό Επίπεδο Απόδειξης</a:t>
                      </a:r>
                      <a:endParaRPr lang="el-GR" sz="1000" b="0" dirty="0">
                        <a:effectLst/>
                      </a:endParaRPr>
                    </a:p>
                    <a:p>
                      <a:pPr algn="l" fontAlgn="t"/>
                      <a:r>
                        <a:rPr lang="el-GR" sz="1000" b="0" dirty="0">
                          <a:effectLst/>
                        </a:rPr>
                        <a:t>Άλατα </a:t>
                      </a:r>
                      <a:r>
                        <a:rPr lang="el-GR" sz="1000" b="0" dirty="0" err="1">
                          <a:effectLst/>
                        </a:rPr>
                        <a:t>λιθίου</a:t>
                      </a:r>
                      <a:r>
                        <a:rPr lang="el-GR" sz="1000" b="0" dirty="0">
                          <a:effectLst/>
                        </a:rPr>
                        <a:t>:</a:t>
                      </a:r>
                    </a:p>
                    <a:p>
                      <a:pPr algn="l" fontAlgn="t"/>
                      <a:r>
                        <a:rPr lang="el-GR" sz="1000" b="0" dirty="0">
                          <a:effectLst/>
                        </a:rPr>
                        <a:t>Αρουραίος: Επίδραση στις παραμέτρους του σπέρματος και μείωση της ποιότητας του σπέρματος </a:t>
                      </a:r>
                      <a:r>
                        <a:rPr lang="el-GR" sz="1000" b="1" dirty="0">
                          <a:effectLst/>
                        </a:rPr>
                        <a:t>Πολύ χαμηλό επίπεδο απόδειξης</a:t>
                      </a:r>
                      <a:endParaRPr lang="el-GR" sz="1000" b="0" dirty="0">
                        <a:effectLst/>
                      </a:endParaRPr>
                    </a:p>
                  </a:txBody>
                  <a:tcPr marT="91440"/>
                </a:tc>
                <a:tc>
                  <a:txBody>
                    <a:bodyPr/>
                    <a:lstStyle/>
                    <a:p>
                      <a:pPr algn="l" fontAlgn="t"/>
                      <a:r>
                        <a:rPr lang="el-GR" sz="1000" b="0" i="1" dirty="0" err="1">
                          <a:effectLst/>
                        </a:rPr>
                        <a:t>Τρικυκλικά</a:t>
                      </a:r>
                      <a:r>
                        <a:rPr lang="el-GR" sz="1000" b="0" i="1" dirty="0">
                          <a:effectLst/>
                        </a:rPr>
                        <a:t> αντικαταθλιπτικά και </a:t>
                      </a:r>
                      <a:r>
                        <a:rPr lang="en-US" sz="1000" b="0" i="1" dirty="0">
                          <a:effectLst/>
                        </a:rPr>
                        <a:t>SSRIs</a:t>
                      </a:r>
                      <a:r>
                        <a:rPr lang="el-GR" sz="1000" b="0" i="1" dirty="0">
                          <a:effectLst/>
                        </a:rPr>
                        <a:t>:</a:t>
                      </a:r>
                      <a:endParaRPr lang="el-GR" sz="1000" b="0" dirty="0">
                        <a:effectLst/>
                      </a:endParaRPr>
                    </a:p>
                    <a:p>
                      <a:pPr algn="l" fontAlgn="t"/>
                      <a:r>
                        <a:rPr lang="el-GR" sz="1000" b="0" dirty="0">
                          <a:effectLst/>
                        </a:rPr>
                        <a:t>η διακοπή ή η αλλαγή στην τάξη προτιμάται σε ασθενείς που θέλουν να συλλάβουν</a:t>
                      </a:r>
                    </a:p>
                    <a:p>
                      <a:pPr algn="l" fontAlgn="t"/>
                      <a:r>
                        <a:rPr lang="el-GR" sz="1000" b="0" i="1" dirty="0">
                          <a:effectLst/>
                        </a:rPr>
                        <a:t>Αναστολείς </a:t>
                      </a:r>
                      <a:r>
                        <a:rPr lang="el-GR" sz="1000" b="0" i="1" dirty="0" err="1">
                          <a:effectLst/>
                        </a:rPr>
                        <a:t>επαναπρόσληψης</a:t>
                      </a:r>
                      <a:r>
                        <a:rPr lang="el-GR" sz="1000" b="0" i="1" dirty="0">
                          <a:effectLst/>
                        </a:rPr>
                        <a:t> </a:t>
                      </a:r>
                      <a:r>
                        <a:rPr lang="el-GR" sz="1000" b="0" i="1" dirty="0" err="1">
                          <a:effectLst/>
                        </a:rPr>
                        <a:t>σεροτονίνης</a:t>
                      </a:r>
                      <a:r>
                        <a:rPr lang="el-GR" sz="1000" b="0" dirty="0">
                          <a:effectLst/>
                        </a:rPr>
                        <a:t> :</a:t>
                      </a:r>
                    </a:p>
                    <a:p>
                      <a:pPr algn="l" fontAlgn="t"/>
                      <a:r>
                        <a:rPr lang="el-GR" sz="1000" b="0" dirty="0">
                          <a:effectLst/>
                        </a:rPr>
                        <a:t>Αναστρέψιμη επίδραση σε 1-2 μήνες μετά τη διακοπή της θεραπείας</a:t>
                      </a:r>
                    </a:p>
                  </a:txBody>
                  <a:tcPr marT="91440"/>
                </a:tc>
                <a:extLst>
                  <a:ext uri="{0D108BD9-81ED-4DB2-BD59-A6C34878D82A}">
                    <a16:rowId xmlns:a16="http://schemas.microsoft.com/office/drawing/2014/main" val="155514027"/>
                  </a:ext>
                </a:extLst>
              </a:tr>
            </a:tbl>
          </a:graphicData>
        </a:graphic>
      </p:graphicFrame>
    </p:spTree>
    <p:extLst>
      <p:ext uri="{BB962C8B-B14F-4D97-AF65-F5344CB8AC3E}">
        <p14:creationId xmlns:p14="http://schemas.microsoft.com/office/powerpoint/2010/main" val="242111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Πού οφείλεται η </a:t>
            </a:r>
            <a:r>
              <a:rPr lang="el-GR" dirty="0" err="1"/>
              <a:t>υπογονιμότητα</a:t>
            </a:r>
            <a:r>
              <a:rPr lang="el-GR" dirty="0"/>
              <a:t> στον άνδρα</a:t>
            </a:r>
            <a:br>
              <a:rPr lang="el-GR" dirty="0"/>
            </a:br>
            <a:endParaRPr lang="en-US" dirty="0"/>
          </a:p>
        </p:txBody>
      </p:sp>
      <p:sp>
        <p:nvSpPr>
          <p:cNvPr id="3" name="Θέση περιεχομένου 2"/>
          <p:cNvSpPr>
            <a:spLocks noGrp="1"/>
          </p:cNvSpPr>
          <p:nvPr>
            <p:ph idx="1"/>
          </p:nvPr>
        </p:nvSpPr>
        <p:spPr>
          <a:xfrm>
            <a:off x="677334" y="1463040"/>
            <a:ext cx="9396968" cy="4929809"/>
          </a:xfrm>
        </p:spPr>
        <p:txBody>
          <a:bodyPr>
            <a:normAutofit fontScale="77500" lnSpcReduction="20000"/>
          </a:bodyPr>
          <a:lstStyle/>
          <a:p>
            <a:pPr marL="0" indent="0">
              <a:buNone/>
            </a:pPr>
            <a:r>
              <a:rPr lang="el-GR" dirty="0"/>
              <a:t>Στους άνδρες η </a:t>
            </a:r>
            <a:r>
              <a:rPr lang="el-GR" dirty="0" err="1"/>
              <a:t>υπογονιμότητα</a:t>
            </a:r>
            <a:r>
              <a:rPr lang="el-GR" dirty="0"/>
              <a:t> μπορεί να οφείλεται σε:</a:t>
            </a:r>
          </a:p>
          <a:p>
            <a:r>
              <a:rPr lang="el-GR" b="1" dirty="0"/>
              <a:t>Λοιμώξεις:</a:t>
            </a:r>
            <a:r>
              <a:rPr lang="el-GR" dirty="0"/>
              <a:t> τα σεξουαλικώς μεταδιδόμενα νοσήματα όπως τα </a:t>
            </a:r>
            <a:r>
              <a:rPr lang="el-GR" dirty="0" err="1"/>
              <a:t>χλαμύδια</a:t>
            </a:r>
            <a:r>
              <a:rPr lang="el-GR" dirty="0"/>
              <a:t>, η γονόρροια, η </a:t>
            </a:r>
            <a:r>
              <a:rPr lang="el-GR" dirty="0" err="1"/>
              <a:t>προστατίτιδα</a:t>
            </a:r>
            <a:r>
              <a:rPr lang="el-GR" dirty="0"/>
              <a:t> ή φλεγμονές στους </a:t>
            </a:r>
            <a:r>
              <a:rPr lang="el-GR" dirty="0" err="1"/>
              <a:t>όρχεις</a:t>
            </a:r>
            <a:r>
              <a:rPr lang="el-GR" dirty="0"/>
              <a:t> μπορεί να προκαλέσουν προβλήματα στην παραγωγή ή τη δίοδο του σπέρματος</a:t>
            </a:r>
          </a:p>
          <a:p>
            <a:r>
              <a:rPr lang="el-GR" b="1" dirty="0"/>
              <a:t>Άλλες λοιμώξεις:</a:t>
            </a:r>
            <a:r>
              <a:rPr lang="el-GR" dirty="0"/>
              <a:t> η </a:t>
            </a:r>
            <a:r>
              <a:rPr lang="el-GR" dirty="0" err="1"/>
              <a:t>παρωτίτιδα</a:t>
            </a:r>
            <a:r>
              <a:rPr lang="el-GR" dirty="0"/>
              <a:t> (</a:t>
            </a:r>
            <a:r>
              <a:rPr lang="el-GR" dirty="0" err="1"/>
              <a:t>parotitis</a:t>
            </a:r>
            <a:r>
              <a:rPr lang="el-GR" dirty="0"/>
              <a:t>) ή μαγουλάδες είναι μια λοιμώδης επιδημική ιογενής νόσος, η οποία μπορεί να προκαλέσει ορχίτιδα στους άνδρες και πιο σπάνια </a:t>
            </a:r>
            <a:r>
              <a:rPr lang="el-GR" dirty="0" err="1"/>
              <a:t>υπογονιμότητα</a:t>
            </a:r>
            <a:r>
              <a:rPr lang="el-GR" dirty="0"/>
              <a:t> (στειρότητα)</a:t>
            </a:r>
          </a:p>
          <a:p>
            <a:r>
              <a:rPr lang="el-GR" b="1" dirty="0" err="1"/>
              <a:t>Κιρσοκήλη</a:t>
            </a:r>
            <a:r>
              <a:rPr lang="el-GR" b="1" dirty="0"/>
              <a:t>:</a:t>
            </a:r>
            <a:r>
              <a:rPr lang="el-GR" dirty="0"/>
              <a:t> αποτελεί το </a:t>
            </a:r>
            <a:r>
              <a:rPr lang="el-GR" u="sng" dirty="0"/>
              <a:t>πρώτο αίτιο </a:t>
            </a:r>
            <a:r>
              <a:rPr lang="el-GR" dirty="0" err="1"/>
              <a:t>υπογονιμότητας</a:t>
            </a:r>
            <a:r>
              <a:rPr lang="el-GR" dirty="0"/>
              <a:t> στους άνδρες. Η </a:t>
            </a:r>
            <a:r>
              <a:rPr lang="el-GR" dirty="0" err="1"/>
              <a:t>κιρσοκήλη</a:t>
            </a:r>
            <a:r>
              <a:rPr lang="el-GR" dirty="0"/>
              <a:t> αφορά σε </a:t>
            </a:r>
            <a:r>
              <a:rPr lang="el-GR" b="1" dirty="0"/>
              <a:t>διευρυμένες φλέβες του ενός ή και των δύο </a:t>
            </a:r>
            <a:r>
              <a:rPr lang="el-GR" b="1" dirty="0" err="1"/>
              <a:t>όρχεων</a:t>
            </a:r>
            <a:r>
              <a:rPr lang="el-GR" b="1" dirty="0"/>
              <a:t> </a:t>
            </a:r>
            <a:r>
              <a:rPr lang="el-GR" dirty="0"/>
              <a:t>(κιρσοειδής διάταση) με αποτέλεσμα να αυξάνεται η θερμοκρασία στον </a:t>
            </a:r>
            <a:r>
              <a:rPr lang="el-GR" dirty="0" err="1"/>
              <a:t>όρχι</a:t>
            </a:r>
            <a:r>
              <a:rPr lang="el-GR" dirty="0"/>
              <a:t>, να παραμένουν περισσότερη ώρα οι βλαβερές τοξίνες, με αποτέλεσμα τη </a:t>
            </a:r>
            <a:r>
              <a:rPr lang="el-GR" u="sng" dirty="0"/>
              <a:t>μακροχρόνια καταστροφή των σπερματοζωαρίων</a:t>
            </a:r>
            <a:r>
              <a:rPr lang="el-GR" dirty="0"/>
              <a:t>.</a:t>
            </a:r>
          </a:p>
          <a:p>
            <a:r>
              <a:rPr lang="el-GR" b="1" dirty="0"/>
              <a:t>Ορμονικά προβλήματα:</a:t>
            </a:r>
            <a:r>
              <a:rPr lang="el-GR" dirty="0"/>
              <a:t> διαταραχές στην </a:t>
            </a:r>
            <a:r>
              <a:rPr lang="el-GR" dirty="0" err="1"/>
              <a:t>προλακτίνη</a:t>
            </a:r>
            <a:r>
              <a:rPr lang="el-GR" dirty="0"/>
              <a:t>, την τεστοστερόνη, τις TSH</a:t>
            </a:r>
            <a:r>
              <a:rPr lang="en-US" dirty="0"/>
              <a:t> (</a:t>
            </a:r>
            <a:r>
              <a:rPr lang="el-GR" dirty="0" err="1"/>
              <a:t>θυρεοτροπίνη</a:t>
            </a:r>
            <a:r>
              <a:rPr lang="el-GR" dirty="0"/>
              <a:t>), LH, FSH</a:t>
            </a:r>
          </a:p>
          <a:p>
            <a:r>
              <a:rPr lang="el-GR" b="1" dirty="0"/>
              <a:t>Γενετικές μεταλλάξεις:</a:t>
            </a:r>
            <a:r>
              <a:rPr lang="el-GR" dirty="0"/>
              <a:t> γονίδια κυστικής </a:t>
            </a:r>
            <a:r>
              <a:rPr lang="el-GR" dirty="0" err="1"/>
              <a:t>ίνωσης</a:t>
            </a:r>
            <a:r>
              <a:rPr lang="el-GR" dirty="0"/>
              <a:t>, σύνδρομα (</a:t>
            </a:r>
            <a:r>
              <a:rPr lang="el-GR" dirty="0" err="1"/>
              <a:t>Kleinfelter</a:t>
            </a:r>
            <a:r>
              <a:rPr lang="el-GR" dirty="0"/>
              <a:t>, </a:t>
            </a:r>
            <a:r>
              <a:rPr lang="el-GR" dirty="0" err="1"/>
              <a:t>Kallmann</a:t>
            </a:r>
            <a:r>
              <a:rPr lang="el-GR" dirty="0"/>
              <a:t>, Young, </a:t>
            </a:r>
            <a:r>
              <a:rPr lang="el-GR" dirty="0" err="1"/>
              <a:t>Kartagener</a:t>
            </a:r>
            <a:r>
              <a:rPr lang="el-GR" dirty="0"/>
              <a:t>) και διαταραχές χρωμοσώματος </a:t>
            </a:r>
            <a:r>
              <a:rPr lang="en-US" dirty="0"/>
              <a:t>Y</a:t>
            </a:r>
            <a:endParaRPr lang="el-GR" dirty="0"/>
          </a:p>
          <a:p>
            <a:r>
              <a:rPr lang="el-GR" b="1" dirty="0"/>
              <a:t>Χρόνιες και εκ γενετής παθήσεις:</a:t>
            </a:r>
            <a:r>
              <a:rPr lang="el-GR" dirty="0"/>
              <a:t> κρυψορχία, υψηλό σάκχαρο, νεφρική ανεπάρκεια, μεταμόσχευση, παχυσαρκία, χρόνια έκθεση σε υψηλή θερμοκρασία (χαμάμ)</a:t>
            </a:r>
          </a:p>
          <a:p>
            <a:r>
              <a:rPr lang="el-GR" b="1" dirty="0"/>
              <a:t>Τρόπος ζωής:</a:t>
            </a:r>
            <a:r>
              <a:rPr lang="el-GR" dirty="0"/>
              <a:t> κακή διατροφή, αλκοόλ, ναρκωτικά, κάπνισμα, παχυσαρκία, έλλειψη άσκησης, στρες</a:t>
            </a:r>
          </a:p>
          <a:p>
            <a:r>
              <a:rPr lang="el-GR" b="1" dirty="0"/>
              <a:t>Έκθεση σε ακτινοβολία:</a:t>
            </a:r>
            <a:r>
              <a:rPr lang="el-GR" dirty="0"/>
              <a:t> χρόνια έκθεση του άνδρα σε ακτινοβολία, </a:t>
            </a:r>
            <a:r>
              <a:rPr lang="el-GR" dirty="0" err="1"/>
              <a:t>καρκινογόνες</a:t>
            </a:r>
            <a:r>
              <a:rPr lang="el-GR" dirty="0"/>
              <a:t> ουσίες, αλλά και η θεραπείες για καρκίνο (χημειοθεραπεία, ακτινοθεραπεία, χειρουργική επέμβαση)</a:t>
            </a:r>
          </a:p>
          <a:p>
            <a:r>
              <a:rPr lang="el-GR" b="1" dirty="0"/>
              <a:t>Φάρμακα:</a:t>
            </a:r>
            <a:r>
              <a:rPr lang="el-GR" dirty="0"/>
              <a:t> ορισμένα φάρμακα που λαμβάνονται κυρίως για χρόνιες παθήσεις μπορεί να επηρεάσουν τη γονιμότητα.</a:t>
            </a:r>
          </a:p>
          <a:p>
            <a:endParaRPr lang="en-US" dirty="0"/>
          </a:p>
        </p:txBody>
      </p:sp>
    </p:spTree>
    <p:extLst>
      <p:ext uri="{BB962C8B-B14F-4D97-AF65-F5344CB8AC3E}">
        <p14:creationId xmlns:p14="http://schemas.microsoft.com/office/powerpoint/2010/main" val="234748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760997240"/>
              </p:ext>
            </p:extLst>
          </p:nvPr>
        </p:nvGraphicFramePr>
        <p:xfrm>
          <a:off x="141147" y="91440"/>
          <a:ext cx="9960984" cy="6694997"/>
        </p:xfrm>
        <a:graphic>
          <a:graphicData uri="http://schemas.openxmlformats.org/drawingml/2006/table">
            <a:tbl>
              <a:tblPr firstRow="1" bandRow="1">
                <a:tableStyleId>{5C22544A-7EE6-4342-B048-85BDC9FD1C3A}</a:tableStyleId>
              </a:tblPr>
              <a:tblGrid>
                <a:gridCol w="2490246">
                  <a:extLst>
                    <a:ext uri="{9D8B030D-6E8A-4147-A177-3AD203B41FA5}">
                      <a16:colId xmlns:a16="http://schemas.microsoft.com/office/drawing/2014/main" val="2144318010"/>
                    </a:ext>
                  </a:extLst>
                </a:gridCol>
                <a:gridCol w="2490246">
                  <a:extLst>
                    <a:ext uri="{9D8B030D-6E8A-4147-A177-3AD203B41FA5}">
                      <a16:colId xmlns:a16="http://schemas.microsoft.com/office/drawing/2014/main" val="1384988256"/>
                    </a:ext>
                  </a:extLst>
                </a:gridCol>
                <a:gridCol w="2490246">
                  <a:extLst>
                    <a:ext uri="{9D8B030D-6E8A-4147-A177-3AD203B41FA5}">
                      <a16:colId xmlns:a16="http://schemas.microsoft.com/office/drawing/2014/main" val="202551595"/>
                    </a:ext>
                  </a:extLst>
                </a:gridCol>
                <a:gridCol w="2490246">
                  <a:extLst>
                    <a:ext uri="{9D8B030D-6E8A-4147-A177-3AD203B41FA5}">
                      <a16:colId xmlns:a16="http://schemas.microsoft.com/office/drawing/2014/main" val="1151083724"/>
                    </a:ext>
                  </a:extLst>
                </a:gridCol>
              </a:tblGrid>
              <a:tr h="521417">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3838078508"/>
                  </a:ext>
                </a:extLst>
              </a:tr>
              <a:tr h="1459968">
                <a:tc>
                  <a:txBody>
                    <a:bodyPr/>
                    <a:lstStyle/>
                    <a:p>
                      <a:pPr algn="l" fontAlgn="t"/>
                      <a:r>
                        <a:rPr lang="el-GR" sz="1200" b="0" dirty="0" err="1">
                          <a:effectLst/>
                        </a:rPr>
                        <a:t>Αντιψυχωτική</a:t>
                      </a:r>
                      <a:r>
                        <a:rPr lang="el-GR" sz="1200" b="0" dirty="0">
                          <a:effectLst/>
                        </a:rPr>
                        <a:t> θεραπεία</a:t>
                      </a:r>
                    </a:p>
                  </a:txBody>
                  <a:tcPr marT="91440"/>
                </a:tc>
                <a:tc>
                  <a:txBody>
                    <a:bodyPr/>
                    <a:lstStyle/>
                    <a:p>
                      <a:pPr algn="l" fontAlgn="t"/>
                      <a:r>
                        <a:rPr lang="el-GR" sz="1200" b="0" i="1" dirty="0">
                          <a:effectLst/>
                        </a:rPr>
                        <a:t>Κλασικά νευροληπτικά:</a:t>
                      </a:r>
                      <a:endParaRPr lang="el-GR" sz="1200" b="0" dirty="0">
                        <a:effectLst/>
                      </a:endParaRPr>
                    </a:p>
                    <a:p>
                      <a:pPr algn="l" fontAlgn="t"/>
                      <a:r>
                        <a:rPr lang="el-GR" sz="1200" b="0" dirty="0" err="1">
                          <a:effectLst/>
                        </a:rPr>
                        <a:t>Φαινοθειαζίνες</a:t>
                      </a:r>
                      <a:r>
                        <a:rPr lang="el-GR" sz="1200" b="0" dirty="0">
                          <a:effectLst/>
                        </a:rPr>
                        <a:t>: </a:t>
                      </a:r>
                      <a:r>
                        <a:rPr lang="el-GR" sz="1200" b="0" dirty="0" err="1">
                          <a:effectLst/>
                        </a:rPr>
                        <a:t>Χλωροπρομαζίνη</a:t>
                      </a:r>
                      <a:endParaRPr lang="el-GR" sz="1200" b="0" dirty="0">
                        <a:effectLst/>
                      </a:endParaRPr>
                    </a:p>
                    <a:p>
                      <a:pPr algn="l" fontAlgn="t"/>
                      <a:r>
                        <a:rPr lang="el-GR" sz="1200" b="0" dirty="0" err="1">
                          <a:effectLst/>
                        </a:rPr>
                        <a:t>Βουτυροφαινόνες</a:t>
                      </a:r>
                      <a:r>
                        <a:rPr lang="el-GR" sz="1200" b="0" dirty="0">
                          <a:effectLst/>
                        </a:rPr>
                        <a:t>: </a:t>
                      </a:r>
                      <a:r>
                        <a:rPr lang="el-GR" sz="1200" b="0" dirty="0" err="1">
                          <a:effectLst/>
                        </a:rPr>
                        <a:t>Αλοπεριδόλη</a:t>
                      </a:r>
                      <a:endParaRPr lang="el-GR" sz="1200" b="0" dirty="0">
                        <a:effectLst/>
                      </a:endParaRPr>
                    </a:p>
                    <a:p>
                      <a:pPr algn="l" fontAlgn="t"/>
                      <a:r>
                        <a:rPr lang="el-GR" sz="1200" b="0" i="1" dirty="0">
                          <a:effectLst/>
                        </a:rPr>
                        <a:t>«Άτυπα νευροληπτικά»:</a:t>
                      </a:r>
                      <a:r>
                        <a:rPr lang="el-GR" sz="1200" b="0" dirty="0">
                          <a:effectLst/>
                        </a:rPr>
                        <a:t> </a:t>
                      </a:r>
                      <a:r>
                        <a:rPr lang="el-GR" sz="1200" b="0" dirty="0" err="1">
                          <a:effectLst/>
                        </a:rPr>
                        <a:t>Μετοκλοπραμίδη</a:t>
                      </a:r>
                      <a:r>
                        <a:rPr lang="el-GR" sz="1200" b="0" dirty="0">
                          <a:effectLst/>
                        </a:rPr>
                        <a:t> (αντιεμετικό)</a:t>
                      </a:r>
                    </a:p>
                  </a:txBody>
                  <a:tcPr marT="91440"/>
                </a:tc>
                <a:tc>
                  <a:txBody>
                    <a:bodyPr/>
                    <a:lstStyle/>
                    <a:p>
                      <a:pPr algn="l" fontAlgn="t"/>
                      <a:r>
                        <a:rPr lang="el-GR" sz="1000" b="0" dirty="0" err="1">
                          <a:effectLst/>
                        </a:rPr>
                        <a:t>Υπερπολακτιναιμία</a:t>
                      </a:r>
                      <a:r>
                        <a:rPr lang="el-GR" sz="1000" b="0" dirty="0">
                          <a:effectLst/>
                        </a:rPr>
                        <a:t> με θεωρητική επίδραση στη σπερματογένεση και την ποιότητα του σπέρματος</a:t>
                      </a:r>
                    </a:p>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0">
                          <a:effectLst/>
                        </a:rPr>
                        <a:t>Ανεπαρκή δεδομένα για την υποβολή προτάσεων</a:t>
                      </a:r>
                    </a:p>
                  </a:txBody>
                  <a:tcPr marT="91440"/>
                </a:tc>
                <a:extLst>
                  <a:ext uri="{0D108BD9-81ED-4DB2-BD59-A6C34878D82A}">
                    <a16:rowId xmlns:a16="http://schemas.microsoft.com/office/drawing/2014/main" val="4249124245"/>
                  </a:ext>
                </a:extLst>
              </a:tr>
              <a:tr h="4713612">
                <a:tc>
                  <a:txBody>
                    <a:bodyPr/>
                    <a:lstStyle/>
                    <a:p>
                      <a:pPr algn="l" fontAlgn="t"/>
                      <a:r>
                        <a:rPr lang="el-GR" sz="1200" b="0">
                          <a:effectLst/>
                        </a:rPr>
                        <a:t>Αντιεπιληπτική θεραπεία</a:t>
                      </a:r>
                    </a:p>
                  </a:txBody>
                  <a:tcPr marT="91440"/>
                </a:tc>
                <a:tc>
                  <a:txBody>
                    <a:bodyPr/>
                    <a:lstStyle/>
                    <a:p>
                      <a:pPr algn="l" fontAlgn="t"/>
                      <a:r>
                        <a:rPr lang="en-US" sz="1200" b="0" dirty="0">
                          <a:effectLst/>
                        </a:rPr>
                        <a:t>Valproate </a:t>
                      </a:r>
                      <a:endParaRPr lang="el-GR" sz="1200" b="0" dirty="0">
                        <a:effectLst/>
                      </a:endParaRPr>
                    </a:p>
                    <a:p>
                      <a:pPr algn="l" fontAlgn="t"/>
                      <a:r>
                        <a:rPr lang="el-GR" sz="1200" b="0" dirty="0" err="1">
                          <a:effectLst/>
                        </a:rPr>
                        <a:t>Φαινυτοΐνη</a:t>
                      </a:r>
                      <a:r>
                        <a:rPr lang="el-GR" sz="1200" b="0" dirty="0">
                          <a:effectLst/>
                        </a:rPr>
                        <a:t> </a:t>
                      </a:r>
                    </a:p>
                    <a:p>
                      <a:pPr algn="l" fontAlgn="t"/>
                      <a:r>
                        <a:rPr lang="el-GR" sz="1200" b="0" dirty="0" err="1">
                          <a:effectLst/>
                        </a:rPr>
                        <a:t>Καρβαμαζεπίνη</a:t>
                      </a:r>
                      <a:r>
                        <a:rPr lang="el-GR" sz="1200" b="0" dirty="0">
                          <a:effectLst/>
                        </a:rPr>
                        <a:t> </a:t>
                      </a:r>
                    </a:p>
                    <a:p>
                      <a:pPr algn="l" fontAlgn="t"/>
                      <a:r>
                        <a:rPr lang="el-GR" sz="1200" b="0" dirty="0" err="1">
                          <a:effectLst/>
                        </a:rPr>
                        <a:t>Οξκαρβαζεπίνη</a:t>
                      </a:r>
                      <a:r>
                        <a:rPr lang="el-GR" sz="1200" b="0" dirty="0">
                          <a:effectLst/>
                        </a:rPr>
                        <a:t> </a:t>
                      </a:r>
                      <a:endParaRPr lang="en-US" sz="1200" b="0" dirty="0">
                        <a:effectLst/>
                      </a:endParaRPr>
                    </a:p>
                  </a:txBody>
                  <a:tcPr marT="91440"/>
                </a:tc>
                <a:tc>
                  <a:txBody>
                    <a:bodyPr/>
                    <a:lstStyle/>
                    <a:p>
                      <a:pPr algn="l" fontAlgn="t"/>
                      <a:r>
                        <a:rPr lang="el-GR" sz="1000" b="0" i="1" dirty="0" err="1">
                          <a:effectLst/>
                        </a:rPr>
                        <a:t>Βαλπροϊκό</a:t>
                      </a:r>
                      <a:r>
                        <a:rPr lang="el-GR" sz="1000" b="0" dirty="0">
                          <a:effectLst/>
                        </a:rPr>
                        <a:t> :</a:t>
                      </a:r>
                    </a:p>
                    <a:p>
                      <a:pPr algn="l" fontAlgn="t"/>
                      <a:r>
                        <a:rPr lang="el-GR" sz="1000" b="0" dirty="0">
                          <a:effectLst/>
                        </a:rPr>
                        <a:t>Αρουραίος: Μειωμένος όγκος </a:t>
                      </a:r>
                      <a:r>
                        <a:rPr lang="el-GR" sz="1000" b="0" dirty="0" err="1">
                          <a:effectLst/>
                        </a:rPr>
                        <a:t>όρχεων</a:t>
                      </a:r>
                      <a:endParaRPr lang="el-GR" sz="1000" b="0" dirty="0">
                        <a:effectLst/>
                      </a:endParaRPr>
                    </a:p>
                    <a:p>
                      <a:pPr algn="l" fontAlgn="t"/>
                      <a:r>
                        <a:rPr lang="el-GR" sz="1000" b="1" dirty="0">
                          <a:effectLst/>
                        </a:rPr>
                        <a:t>Πολύ χαμηλό επίπεδο αποδεικτικών στοιχείων</a:t>
                      </a:r>
                      <a:endParaRPr lang="el-GR" sz="1000" b="0" dirty="0">
                        <a:effectLst/>
                      </a:endParaRPr>
                    </a:p>
                    <a:p>
                      <a:pPr algn="l" fontAlgn="t"/>
                      <a:r>
                        <a:rPr lang="el-GR" sz="1000" b="0" dirty="0">
                          <a:effectLst/>
                        </a:rPr>
                        <a:t>Άνθρωπος: Μείωση των παραμέτρων του σπέρματος. Μειωμένος αριθμός, κινητικότητα (++) και μορφολογία των σπερματοζωαρίων</a:t>
                      </a:r>
                    </a:p>
                    <a:p>
                      <a:pPr algn="l" fontAlgn="t"/>
                      <a:r>
                        <a:rPr lang="el-GR" sz="1000" b="0" dirty="0">
                          <a:effectLst/>
                        </a:rPr>
                        <a:t>Αυξημένα επίπεδα ανδρογόνων (</a:t>
                      </a:r>
                      <a:r>
                        <a:rPr lang="el-GR" sz="1000" b="0" dirty="0" err="1">
                          <a:effectLst/>
                        </a:rPr>
                        <a:t>ανδροστενοδιόνη</a:t>
                      </a:r>
                      <a:r>
                        <a:rPr lang="el-GR" sz="1000" b="0" dirty="0">
                          <a:effectLst/>
                        </a:rPr>
                        <a:t>)</a:t>
                      </a:r>
                    </a:p>
                    <a:p>
                      <a:pPr algn="l" fontAlgn="t"/>
                      <a:r>
                        <a:rPr lang="el-GR" sz="1000" b="1" dirty="0">
                          <a:effectLst/>
                        </a:rPr>
                        <a:t>Χαμηλό Επίπεδο Απόδειξης</a:t>
                      </a:r>
                      <a:endParaRPr lang="el-GR" sz="1000" b="0" dirty="0">
                        <a:effectLst/>
                      </a:endParaRPr>
                    </a:p>
                    <a:p>
                      <a:pPr algn="l" fontAlgn="t"/>
                      <a:r>
                        <a:rPr lang="el-GR" sz="1000" b="0" i="1" dirty="0" err="1">
                          <a:effectLst/>
                        </a:rPr>
                        <a:t>Φαινυτοΐνη</a:t>
                      </a:r>
                      <a:r>
                        <a:rPr lang="el-GR" sz="1000" b="0" dirty="0">
                          <a:effectLst/>
                        </a:rPr>
                        <a:t> : Μειωμένος αριθμός και κινητικότητα σπερματοζωαρίων (++)</a:t>
                      </a:r>
                    </a:p>
                    <a:p>
                      <a:pPr algn="l" fontAlgn="t"/>
                      <a:r>
                        <a:rPr lang="el-GR" sz="1000" b="1" dirty="0">
                          <a:effectLst/>
                        </a:rPr>
                        <a:t>Χαμηλό Επίπεδο Απόδειξης</a:t>
                      </a:r>
                      <a:endParaRPr lang="el-GR" sz="1000" b="0" dirty="0">
                        <a:effectLst/>
                      </a:endParaRPr>
                    </a:p>
                    <a:p>
                      <a:pPr algn="l" fontAlgn="t"/>
                      <a:r>
                        <a:rPr lang="el-GR" sz="1000" b="0" i="1" dirty="0" err="1">
                          <a:effectLst/>
                        </a:rPr>
                        <a:t>Καρβαμαζεπίνη</a:t>
                      </a:r>
                      <a:r>
                        <a:rPr lang="el-GR" sz="1000" b="0" dirty="0">
                          <a:effectLst/>
                        </a:rPr>
                        <a:t> : Μείωση των παραμέτρων του σπέρματος. Μειωμένος αριθμός, κινητικότητα και μορφολογία των σπερματοζωαρίων</a:t>
                      </a:r>
                    </a:p>
                    <a:p>
                      <a:pPr algn="l" fontAlgn="t"/>
                      <a:r>
                        <a:rPr lang="el-GR" sz="1000" b="1" dirty="0">
                          <a:effectLst/>
                        </a:rPr>
                        <a:t>Χαμηλό Επίπεδο Απόδειξης</a:t>
                      </a:r>
                      <a:endParaRPr lang="el-GR" sz="1000" b="0" dirty="0">
                        <a:effectLst/>
                      </a:endParaRPr>
                    </a:p>
                    <a:p>
                      <a:pPr algn="l" fontAlgn="t"/>
                      <a:r>
                        <a:rPr lang="el-GR" sz="1000" b="0" i="1" dirty="0" err="1">
                          <a:effectLst/>
                        </a:rPr>
                        <a:t>Οξκαρβαζεπίνη</a:t>
                      </a:r>
                      <a:r>
                        <a:rPr lang="el-GR" sz="1000" b="0" dirty="0">
                          <a:effectLst/>
                        </a:rPr>
                        <a:t> : Μειωμένη μορφολογία των σπερματοζωαρίων</a:t>
                      </a:r>
                    </a:p>
                    <a:p>
                      <a:pPr algn="l" fontAlgn="t"/>
                      <a:r>
                        <a:rPr lang="el-GR" sz="1000" b="1" dirty="0">
                          <a:effectLst/>
                        </a:rPr>
                        <a:t>Χαμηλό Επίπεδο Απόδειξης</a:t>
                      </a:r>
                      <a:endParaRPr lang="el-GR" sz="1000" b="0" dirty="0">
                        <a:effectLst/>
                      </a:endParaRPr>
                    </a:p>
                    <a:p>
                      <a:pPr algn="l" fontAlgn="t"/>
                      <a:r>
                        <a:rPr lang="el-GR" sz="1000" b="1" dirty="0">
                          <a:effectLst/>
                        </a:rPr>
                        <a:t>Αμφιλεγόμενα αποτελέσματα</a:t>
                      </a:r>
                      <a:endParaRPr lang="el-GR" sz="1000" b="0" dirty="0">
                        <a:effectLst/>
                      </a:endParaRPr>
                    </a:p>
                    <a:p>
                      <a:pPr algn="l" fontAlgn="t"/>
                      <a:r>
                        <a:rPr lang="el-GR" sz="1000" b="1" dirty="0" err="1">
                          <a:effectLst/>
                        </a:rPr>
                        <a:t>Συγχυτικοί</a:t>
                      </a:r>
                      <a:r>
                        <a:rPr lang="el-GR" sz="1000" b="1" dirty="0">
                          <a:effectLst/>
                        </a:rPr>
                        <a:t> παράγοντες που σχετίζονται με την επιληπτική νόσο Δύσκολο να μελετηθούν ασθενείς χωρίς επιληπτική θεραπεία για ηθικούς λόγους</a:t>
                      </a:r>
                      <a:endParaRPr lang="el-GR" sz="1000" b="0" dirty="0">
                        <a:effectLst/>
                      </a:endParaRPr>
                    </a:p>
                  </a:txBody>
                  <a:tcPr marT="91440"/>
                </a:tc>
                <a:tc>
                  <a:txBody>
                    <a:bodyPr/>
                    <a:lstStyle/>
                    <a:p>
                      <a:pPr algn="l" fontAlgn="t"/>
                      <a:r>
                        <a:rPr lang="el-GR" sz="1000" b="0" dirty="0">
                          <a:effectLst/>
                        </a:rPr>
                        <a:t>Αναστρέψιμη επίδραση μετά τη διακοπή της θεραπείας κατά τη διάρκεια </a:t>
                      </a:r>
                      <a:r>
                        <a:rPr lang="el-GR" sz="1000" b="0" dirty="0" err="1">
                          <a:effectLst/>
                        </a:rPr>
                        <a:t>προκλινικών</a:t>
                      </a:r>
                      <a:r>
                        <a:rPr lang="el-GR" sz="1000" b="0" dirty="0">
                          <a:effectLst/>
                        </a:rPr>
                        <a:t> μελετών ασφάλειας</a:t>
                      </a:r>
                    </a:p>
                    <a:p>
                      <a:pPr algn="l" fontAlgn="t"/>
                      <a:r>
                        <a:rPr lang="el-GR" sz="1000" b="0" dirty="0">
                          <a:effectLst/>
                        </a:rPr>
                        <a:t>Αλλά τις περισσότερες φορές, η διακοπή του φαρμάκου είναι αδύνατη</a:t>
                      </a:r>
                    </a:p>
                    <a:p>
                      <a:pPr algn="l" fontAlgn="t"/>
                      <a:r>
                        <a:rPr lang="el-GR" sz="1000" b="0" dirty="0">
                          <a:effectLst/>
                        </a:rPr>
                        <a:t>Δεν υπάρχει ειδική σύσταση για τη χρήση αντιεπιληπτικών φαρμάκων σε </a:t>
                      </a:r>
                      <a:r>
                        <a:rPr lang="el-GR" sz="1000" b="0" dirty="0" err="1">
                          <a:effectLst/>
                        </a:rPr>
                        <a:t>υπογόνιμο</a:t>
                      </a:r>
                      <a:r>
                        <a:rPr lang="el-GR" sz="1000" b="0" dirty="0">
                          <a:effectLst/>
                        </a:rPr>
                        <a:t> άνδρα</a:t>
                      </a:r>
                    </a:p>
                    <a:p>
                      <a:pPr algn="l" fontAlgn="t"/>
                      <a:r>
                        <a:rPr lang="el-GR" sz="1000" b="0" dirty="0">
                          <a:effectLst/>
                        </a:rPr>
                        <a:t>Αναστρέψιμη επίδραση μετά τη διακοπή της θεραπείας κατά τη διάρκεια </a:t>
                      </a:r>
                      <a:r>
                        <a:rPr lang="el-GR" sz="1000" b="0" dirty="0" err="1">
                          <a:effectLst/>
                        </a:rPr>
                        <a:t>προκλινικών</a:t>
                      </a:r>
                      <a:r>
                        <a:rPr lang="el-GR" sz="1000" b="0" dirty="0">
                          <a:effectLst/>
                        </a:rPr>
                        <a:t> μελετών ασφάλειας</a:t>
                      </a:r>
                    </a:p>
                    <a:p>
                      <a:pPr algn="l" fontAlgn="t"/>
                      <a:r>
                        <a:rPr lang="el-GR" sz="1000" b="0" dirty="0">
                          <a:effectLst/>
                        </a:rPr>
                        <a:t>Αλλά τις περισσότερες φορές, η διακοπή του φαρμάκου είναι αδύνατη</a:t>
                      </a:r>
                    </a:p>
                    <a:p>
                      <a:pPr algn="l" fontAlgn="t"/>
                      <a:r>
                        <a:rPr lang="el-GR" sz="1000" b="1" dirty="0">
                          <a:effectLst/>
                        </a:rPr>
                        <a:t>Δεν υπάρχει ειδική σύσταση για τη χρήση αντιεπιληπτικών φαρμάκων σε </a:t>
                      </a:r>
                      <a:r>
                        <a:rPr lang="el-GR" sz="1000" b="1" dirty="0" err="1">
                          <a:effectLst/>
                        </a:rPr>
                        <a:t>υπογόνιμο</a:t>
                      </a:r>
                      <a:r>
                        <a:rPr lang="el-GR" sz="1000" b="1" dirty="0">
                          <a:effectLst/>
                        </a:rPr>
                        <a:t> άνδρα</a:t>
                      </a:r>
                    </a:p>
                  </a:txBody>
                  <a:tcPr marT="91440"/>
                </a:tc>
                <a:extLst>
                  <a:ext uri="{0D108BD9-81ED-4DB2-BD59-A6C34878D82A}">
                    <a16:rowId xmlns:a16="http://schemas.microsoft.com/office/drawing/2014/main" val="2872847680"/>
                  </a:ext>
                </a:extLst>
              </a:tr>
            </a:tbl>
          </a:graphicData>
        </a:graphic>
      </p:graphicFrame>
    </p:spTree>
    <p:extLst>
      <p:ext uri="{BB962C8B-B14F-4D97-AF65-F5344CB8AC3E}">
        <p14:creationId xmlns:p14="http://schemas.microsoft.com/office/powerpoint/2010/main" val="124397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147457185"/>
              </p:ext>
            </p:extLst>
          </p:nvPr>
        </p:nvGraphicFramePr>
        <p:xfrm>
          <a:off x="570828" y="596152"/>
          <a:ext cx="8596312" cy="560070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3886259352"/>
                    </a:ext>
                  </a:extLst>
                </a:gridCol>
                <a:gridCol w="2149078">
                  <a:extLst>
                    <a:ext uri="{9D8B030D-6E8A-4147-A177-3AD203B41FA5}">
                      <a16:colId xmlns:a16="http://schemas.microsoft.com/office/drawing/2014/main" val="3970511481"/>
                    </a:ext>
                  </a:extLst>
                </a:gridCol>
                <a:gridCol w="2149078">
                  <a:extLst>
                    <a:ext uri="{9D8B030D-6E8A-4147-A177-3AD203B41FA5}">
                      <a16:colId xmlns:a16="http://schemas.microsoft.com/office/drawing/2014/main" val="1153200087"/>
                    </a:ext>
                  </a:extLst>
                </a:gridCol>
                <a:gridCol w="2149078">
                  <a:extLst>
                    <a:ext uri="{9D8B030D-6E8A-4147-A177-3AD203B41FA5}">
                      <a16:colId xmlns:a16="http://schemas.microsoft.com/office/drawing/2014/main" val="1817836470"/>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1934081304"/>
                  </a:ext>
                </a:extLst>
              </a:tr>
              <a:tr h="370840">
                <a:tc>
                  <a:txBody>
                    <a:bodyPr/>
                    <a:lstStyle/>
                    <a:p>
                      <a:pPr algn="l" fontAlgn="t"/>
                      <a:r>
                        <a:rPr lang="el-GR" sz="1200" b="0" dirty="0">
                          <a:effectLst/>
                        </a:rPr>
                        <a:t>Φάρμακο για την ουρική αρθρίτιδα</a:t>
                      </a:r>
                    </a:p>
                  </a:txBody>
                  <a:tcPr marT="91440"/>
                </a:tc>
                <a:tc>
                  <a:txBody>
                    <a:bodyPr/>
                    <a:lstStyle/>
                    <a:p>
                      <a:pPr algn="l" fontAlgn="t"/>
                      <a:r>
                        <a:rPr lang="fr-FR" sz="1200" b="0" dirty="0" err="1">
                          <a:effectLst/>
                        </a:rPr>
                        <a:t>Κολχικίνη</a:t>
                      </a:r>
                      <a:endParaRPr lang="fr-FR" sz="1200" b="0" dirty="0">
                        <a:effectLst/>
                      </a:endParaRPr>
                    </a:p>
                  </a:txBody>
                  <a:tcPr marT="91440"/>
                </a:tc>
                <a:tc>
                  <a:txBody>
                    <a:bodyPr/>
                    <a:lstStyle/>
                    <a:p>
                      <a:pPr algn="l" fontAlgn="t"/>
                      <a:r>
                        <a:rPr lang="el-GR" sz="1000" b="0" dirty="0">
                          <a:effectLst/>
                        </a:rPr>
                        <a:t>Ορισμένες περιπτώσεις αναφέρθηκαν με μείωση των παραμέτρων του σπέρματος</a:t>
                      </a:r>
                    </a:p>
                    <a:p>
                      <a:pPr algn="l" fontAlgn="t"/>
                      <a:r>
                        <a:rPr lang="el-GR" sz="1000" b="0" i="1" dirty="0">
                          <a:effectLst/>
                        </a:rPr>
                        <a:t>In </a:t>
                      </a:r>
                      <a:r>
                        <a:rPr lang="el-GR" sz="1000" b="0" i="1" dirty="0" err="1">
                          <a:effectLst/>
                        </a:rPr>
                        <a:t>vitro</a:t>
                      </a:r>
                      <a:r>
                        <a:rPr lang="el-GR" sz="1000" b="0" dirty="0">
                          <a:effectLst/>
                        </a:rPr>
                        <a:t>: Μειωμένος αριθμός σπερματοζωαρίων</a:t>
                      </a:r>
                    </a:p>
                    <a:p>
                      <a:pPr algn="l" fontAlgn="t"/>
                      <a:r>
                        <a:rPr lang="el-GR" sz="1000" b="1" dirty="0">
                          <a:effectLst/>
                        </a:rPr>
                        <a:t>Πολύ χαμηλό επίπεδο αποδεικτικών στοιχείων (Σειρά περιπτώσεων)</a:t>
                      </a:r>
                      <a:endParaRPr lang="el-GR" sz="1000" b="0" dirty="0">
                        <a:effectLst/>
                      </a:endParaRPr>
                    </a:p>
                  </a:txBody>
                  <a:tcPr marT="91440"/>
                </a:tc>
                <a:tc>
                  <a:txBody>
                    <a:bodyPr/>
                    <a:lstStyle/>
                    <a:p>
                      <a:pPr algn="l" fontAlgn="t"/>
                      <a:r>
                        <a:rPr lang="el-GR" sz="1000" b="0" dirty="0">
                          <a:effectLst/>
                        </a:rPr>
                        <a:t>Το φάρμακο μπορεί να συνεχιστεί σε ασθενείς που θέλουν να συλλάβουν</a:t>
                      </a:r>
                    </a:p>
                  </a:txBody>
                  <a:tcPr marT="91440"/>
                </a:tc>
                <a:extLst>
                  <a:ext uri="{0D108BD9-81ED-4DB2-BD59-A6C34878D82A}">
                    <a16:rowId xmlns:a16="http://schemas.microsoft.com/office/drawing/2014/main" val="2618597211"/>
                  </a:ext>
                </a:extLst>
              </a:tr>
              <a:tr h="370840">
                <a:tc>
                  <a:txBody>
                    <a:bodyPr/>
                    <a:lstStyle/>
                    <a:p>
                      <a:pPr algn="l" fontAlgn="t"/>
                      <a:r>
                        <a:rPr lang="el-GR" sz="1200" b="0" dirty="0">
                          <a:effectLst/>
                        </a:rPr>
                        <a:t>Για</a:t>
                      </a:r>
                      <a:r>
                        <a:rPr lang="el-GR" sz="1200" b="0" baseline="0" dirty="0">
                          <a:effectLst/>
                        </a:rPr>
                        <a:t> τη </a:t>
                      </a:r>
                      <a:r>
                        <a:rPr lang="el-GR" sz="1200" b="0" dirty="0">
                          <a:effectLst/>
                        </a:rPr>
                        <a:t>χοληστερίνη</a:t>
                      </a:r>
                    </a:p>
                  </a:txBody>
                  <a:tcPr marT="91440"/>
                </a:tc>
                <a:tc>
                  <a:txBody>
                    <a:bodyPr/>
                    <a:lstStyle/>
                    <a:p>
                      <a:pPr algn="l" fontAlgn="t"/>
                      <a:r>
                        <a:rPr lang="el-GR" sz="1200" b="0" i="1" dirty="0" err="1">
                          <a:effectLst/>
                        </a:rPr>
                        <a:t>Στατίνες</a:t>
                      </a:r>
                      <a:r>
                        <a:rPr lang="el-GR" sz="1200" b="0" dirty="0">
                          <a:effectLst/>
                        </a:rPr>
                        <a:t> : </a:t>
                      </a:r>
                      <a:r>
                        <a:rPr lang="el-GR" sz="1200" b="0" dirty="0" err="1">
                          <a:effectLst/>
                        </a:rPr>
                        <a:t>Πραβαστατίνη</a:t>
                      </a:r>
                      <a:r>
                        <a:rPr lang="el-GR" sz="1200" b="0" dirty="0">
                          <a:effectLst/>
                        </a:rPr>
                        <a:t>, </a:t>
                      </a:r>
                      <a:r>
                        <a:rPr lang="el-GR" sz="1200" b="0" dirty="0" err="1">
                          <a:effectLst/>
                        </a:rPr>
                        <a:t>Σιμβαστατίνη</a:t>
                      </a:r>
                      <a:r>
                        <a:rPr lang="el-GR" sz="1200" b="0" dirty="0">
                          <a:effectLst/>
                        </a:rPr>
                        <a:t>, </a:t>
                      </a:r>
                      <a:r>
                        <a:rPr lang="el-GR" sz="1200" b="0" dirty="0" err="1">
                          <a:effectLst/>
                        </a:rPr>
                        <a:t>Ατορβαστατίνη</a:t>
                      </a:r>
                      <a:endParaRPr lang="en-US" sz="1200" b="0" dirty="0">
                        <a:effectLst/>
                      </a:endParaRPr>
                    </a:p>
                    <a:p>
                      <a:pPr algn="l" fontAlgn="t"/>
                      <a:r>
                        <a:rPr lang="el-GR" sz="1200" b="0" i="1" dirty="0" err="1">
                          <a:effectLst/>
                        </a:rPr>
                        <a:t>Φιμπράτες</a:t>
                      </a:r>
                      <a:endParaRPr lang="en-US" sz="1200" b="0" dirty="0">
                        <a:effectLst/>
                      </a:endParaRPr>
                    </a:p>
                  </a:txBody>
                  <a:tcPr marT="91440"/>
                </a:tc>
                <a:tc>
                  <a:txBody>
                    <a:bodyPr/>
                    <a:lstStyle/>
                    <a:p>
                      <a:pPr algn="l" fontAlgn="t"/>
                      <a:r>
                        <a:rPr lang="el-GR" sz="1000" b="0" i="1">
                          <a:effectLst/>
                        </a:rPr>
                        <a:t>Στατίνες</a:t>
                      </a:r>
                      <a:r>
                        <a:rPr lang="el-GR" sz="1000" b="0">
                          <a:effectLst/>
                        </a:rPr>
                        <a:t> : Πραβαστατίνη, Σιμβαστατίνη, Ατορβαστατίνη</a:t>
                      </a:r>
                    </a:p>
                    <a:p>
                      <a:pPr algn="l" fontAlgn="t"/>
                      <a:r>
                        <a:rPr lang="el-GR" sz="1000" b="0">
                          <a:effectLst/>
                        </a:rPr>
                        <a:t>Άνθρωπος (συνήθεις δόσεις): Καμία επίδραση στις παραμέτρους του σπέρματος</a:t>
                      </a:r>
                    </a:p>
                    <a:p>
                      <a:pPr algn="l" fontAlgn="t"/>
                      <a:r>
                        <a:rPr lang="el-GR" sz="1000" b="0">
                          <a:effectLst/>
                        </a:rPr>
                        <a:t>Αρουραίος (Υψηλή δόση): Μείωση των παραμέτρων του σπέρματος κατά τη διάρκεια προκλινικών μελετών ασφάλειας για την πραβαστατίνη</a:t>
                      </a:r>
                    </a:p>
                    <a:p>
                      <a:pPr algn="l" fontAlgn="t"/>
                      <a:r>
                        <a:rPr lang="el-GR" sz="1000" b="1">
                          <a:effectLst/>
                        </a:rPr>
                        <a:t>Πολύ χαμηλό επίπεδο αποδεικτικών στοιχείων</a:t>
                      </a:r>
                      <a:endParaRPr lang="el-GR" sz="1000" b="0">
                        <a:effectLst/>
                      </a:endParaRPr>
                    </a:p>
                    <a:p>
                      <a:pPr algn="l" fontAlgn="t"/>
                      <a:r>
                        <a:rPr lang="el-GR" sz="1000" b="0" i="1">
                          <a:effectLst/>
                        </a:rPr>
                        <a:t>Γεμφιβροζίλη</a:t>
                      </a:r>
                      <a:r>
                        <a:rPr lang="el-GR" sz="1000" b="0">
                          <a:effectLst/>
                        </a:rPr>
                        <a:t> : Αρουραίος (υψηλή δόση): Μειωμένη γονιμότητα κατά τη διάρκεια προκλινικών μελετών ασφάλειας</a:t>
                      </a:r>
                    </a:p>
                    <a:p>
                      <a:pPr algn="l" fontAlgn="t"/>
                      <a:r>
                        <a:rPr lang="el-GR" sz="1000" b="1">
                          <a:effectLst/>
                        </a:rPr>
                        <a:t>Πολύ χαμηλό επίπεδο αποδεικτικών στοιχείων</a:t>
                      </a:r>
                      <a:endParaRPr lang="el-GR" sz="1000" b="0">
                        <a:effectLst/>
                      </a:endParaRPr>
                    </a:p>
                  </a:txBody>
                  <a:tcPr marT="91440"/>
                </a:tc>
                <a:tc>
                  <a:txBody>
                    <a:bodyPr/>
                    <a:lstStyle/>
                    <a:p>
                      <a:pPr algn="l" fontAlgn="t"/>
                      <a:r>
                        <a:rPr lang="el-GR" sz="1000" b="0">
                          <a:effectLst/>
                        </a:rPr>
                        <a:t>Ανεπαρκή δεδομένα για την υποβολή προτάσεων</a:t>
                      </a:r>
                    </a:p>
                  </a:txBody>
                  <a:tcPr marT="91440"/>
                </a:tc>
                <a:extLst>
                  <a:ext uri="{0D108BD9-81ED-4DB2-BD59-A6C34878D82A}">
                    <a16:rowId xmlns:a16="http://schemas.microsoft.com/office/drawing/2014/main" val="40231523"/>
                  </a:ext>
                </a:extLst>
              </a:tr>
              <a:tr h="370840">
                <a:tc>
                  <a:txBody>
                    <a:bodyPr/>
                    <a:lstStyle/>
                    <a:p>
                      <a:pPr algn="l" fontAlgn="t"/>
                      <a:r>
                        <a:rPr lang="el-GR" sz="1200" b="0">
                          <a:effectLst/>
                        </a:rPr>
                        <a:t>Αναστολείς της 5-φωσφοδιεστεράσης</a:t>
                      </a:r>
                    </a:p>
                  </a:txBody>
                  <a:tcPr marT="91440" marB="91440"/>
                </a:tc>
                <a:tc>
                  <a:txBody>
                    <a:bodyPr/>
                    <a:lstStyle/>
                    <a:p>
                      <a:pPr algn="l" fontAlgn="t"/>
                      <a:r>
                        <a:rPr lang="nb-NO" sz="1200" b="0" dirty="0">
                          <a:effectLst/>
                        </a:rPr>
                        <a:t>Sildenafil</a:t>
                      </a:r>
                    </a:p>
                  </a:txBody>
                  <a:tcPr marT="91440" marB="91440"/>
                </a:tc>
                <a:tc>
                  <a:txBody>
                    <a:bodyPr/>
                    <a:lstStyle/>
                    <a:p>
                      <a:pPr algn="l" fontAlgn="t"/>
                      <a:r>
                        <a:rPr lang="el-GR" sz="1000" b="0" i="1" dirty="0">
                          <a:effectLst/>
                        </a:rPr>
                        <a:t>In </a:t>
                      </a:r>
                      <a:r>
                        <a:rPr lang="el-GR" sz="1000" b="0" i="1" dirty="0" err="1">
                          <a:effectLst/>
                        </a:rPr>
                        <a:t>vitro</a:t>
                      </a:r>
                      <a:r>
                        <a:rPr lang="el-GR" sz="1000" b="0" dirty="0">
                          <a:effectLst/>
                        </a:rPr>
                        <a:t> </a:t>
                      </a:r>
                      <a:r>
                        <a:rPr lang="el-GR" sz="1000" b="0" i="1" dirty="0">
                          <a:effectLst/>
                        </a:rPr>
                        <a:t>:</a:t>
                      </a:r>
                      <a:r>
                        <a:rPr lang="el-GR" sz="1000" b="0" dirty="0">
                          <a:effectLst/>
                        </a:rPr>
                        <a:t> Αυξημένη κινητικότητα του σπέρματος</a:t>
                      </a:r>
                    </a:p>
                    <a:p>
                      <a:pPr algn="l" fontAlgn="t"/>
                      <a:r>
                        <a:rPr lang="el-GR" sz="1000" b="1" dirty="0">
                          <a:effectLst/>
                        </a:rPr>
                        <a:t>Πολύ χαμηλό επίπεδο αποδεικτικών στοιχείων</a:t>
                      </a:r>
                      <a:endParaRPr lang="el-GR" sz="1000" b="0" dirty="0">
                        <a:effectLst/>
                      </a:endParaRPr>
                    </a:p>
                  </a:txBody>
                  <a:tcPr marT="91440" marB="91440"/>
                </a:tc>
                <a:tc>
                  <a:txBody>
                    <a:bodyPr/>
                    <a:lstStyle/>
                    <a:p>
                      <a:endParaRPr lang="en-US" sz="1000" dirty="0"/>
                    </a:p>
                  </a:txBody>
                  <a:tcPr/>
                </a:tc>
                <a:extLst>
                  <a:ext uri="{0D108BD9-81ED-4DB2-BD59-A6C34878D82A}">
                    <a16:rowId xmlns:a16="http://schemas.microsoft.com/office/drawing/2014/main" val="2809851237"/>
                  </a:ext>
                </a:extLst>
              </a:tr>
            </a:tbl>
          </a:graphicData>
        </a:graphic>
      </p:graphicFrame>
    </p:spTree>
    <p:extLst>
      <p:ext uri="{BB962C8B-B14F-4D97-AF65-F5344CB8AC3E}">
        <p14:creationId xmlns:p14="http://schemas.microsoft.com/office/powerpoint/2010/main" val="384142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15488943"/>
              </p:ext>
            </p:extLst>
          </p:nvPr>
        </p:nvGraphicFramePr>
        <p:xfrm>
          <a:off x="431372" y="239227"/>
          <a:ext cx="8596312" cy="637794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2940554425"/>
                    </a:ext>
                  </a:extLst>
                </a:gridCol>
                <a:gridCol w="2149078">
                  <a:extLst>
                    <a:ext uri="{9D8B030D-6E8A-4147-A177-3AD203B41FA5}">
                      <a16:colId xmlns:a16="http://schemas.microsoft.com/office/drawing/2014/main" val="2502587706"/>
                    </a:ext>
                  </a:extLst>
                </a:gridCol>
                <a:gridCol w="2149078">
                  <a:extLst>
                    <a:ext uri="{9D8B030D-6E8A-4147-A177-3AD203B41FA5}">
                      <a16:colId xmlns:a16="http://schemas.microsoft.com/office/drawing/2014/main" val="1039545653"/>
                    </a:ext>
                  </a:extLst>
                </a:gridCol>
                <a:gridCol w="2149078">
                  <a:extLst>
                    <a:ext uri="{9D8B030D-6E8A-4147-A177-3AD203B41FA5}">
                      <a16:colId xmlns:a16="http://schemas.microsoft.com/office/drawing/2014/main" val="2098260734"/>
                    </a:ext>
                  </a:extLst>
                </a:gridCol>
              </a:tblGrid>
              <a:tr h="370840">
                <a:tc>
                  <a:txBody>
                    <a:bodyPr/>
                    <a:lstStyle/>
                    <a:p>
                      <a:pPr algn="l" fontAlgn="t"/>
                      <a:r>
                        <a:rPr lang="el-GR" sz="1050" b="1" dirty="0">
                          <a:solidFill>
                            <a:srgbClr val="000000"/>
                          </a:solidFill>
                          <a:effectLst/>
                        </a:rPr>
                        <a:t>Φαρμακολογική τάξη</a:t>
                      </a:r>
                    </a:p>
                  </a:txBody>
                  <a:tcPr/>
                </a:tc>
                <a:tc>
                  <a:txBody>
                    <a:bodyPr/>
                    <a:lstStyle/>
                    <a:p>
                      <a:pPr algn="l" fontAlgn="t"/>
                      <a:r>
                        <a:rPr lang="el-GR" sz="1050" b="1" dirty="0">
                          <a:solidFill>
                            <a:srgbClr val="000000"/>
                          </a:solidFill>
                          <a:effectLst/>
                        </a:rPr>
                        <a:t>Οικογένεια και μόρια (αναφορές)</a:t>
                      </a:r>
                    </a:p>
                  </a:txBody>
                  <a:tcPr/>
                </a:tc>
                <a:tc>
                  <a:txBody>
                    <a:bodyPr/>
                    <a:lstStyle/>
                    <a:p>
                      <a:pPr algn="l" fontAlgn="t"/>
                      <a:r>
                        <a:rPr lang="el-GR" sz="1050" b="1" dirty="0">
                          <a:solidFill>
                            <a:srgbClr val="000000"/>
                          </a:solidFill>
                          <a:effectLst/>
                        </a:rPr>
                        <a:t>Επίδραση στη σπερματογένεση και στις παραμέτρους του σπέρματος</a:t>
                      </a:r>
                    </a:p>
                  </a:txBody>
                  <a:tcPr/>
                </a:tc>
                <a:tc>
                  <a:txBody>
                    <a:bodyPr/>
                    <a:lstStyle/>
                    <a:p>
                      <a:pPr algn="l" fontAlgn="t"/>
                      <a:r>
                        <a:rPr lang="el-GR" sz="1050" b="1" dirty="0">
                          <a:solidFill>
                            <a:srgbClr val="000000"/>
                          </a:solidFill>
                          <a:effectLst/>
                        </a:rPr>
                        <a:t>Κατευθυντήριες γραμμές</a:t>
                      </a:r>
                    </a:p>
                  </a:txBody>
                  <a:tcPr/>
                </a:tc>
                <a:extLst>
                  <a:ext uri="{0D108BD9-81ED-4DB2-BD59-A6C34878D82A}">
                    <a16:rowId xmlns:a16="http://schemas.microsoft.com/office/drawing/2014/main" val="1910323703"/>
                  </a:ext>
                </a:extLst>
              </a:tr>
              <a:tr h="370840">
                <a:tc>
                  <a:txBody>
                    <a:bodyPr/>
                    <a:lstStyle/>
                    <a:p>
                      <a:pPr algn="l" fontAlgn="t"/>
                      <a:r>
                        <a:rPr lang="el-GR" sz="1200" b="0" dirty="0" err="1">
                          <a:effectLst/>
                        </a:rPr>
                        <a:t>Αντιυπερτασικά</a:t>
                      </a:r>
                      <a:r>
                        <a:rPr lang="el-GR" sz="1200" b="0" dirty="0">
                          <a:effectLst/>
                        </a:rPr>
                        <a:t> φάρμακα</a:t>
                      </a:r>
                    </a:p>
                  </a:txBody>
                  <a:tcPr marT="91440"/>
                </a:tc>
                <a:tc>
                  <a:txBody>
                    <a:bodyPr/>
                    <a:lstStyle/>
                    <a:p>
                      <a:pPr algn="l" fontAlgn="t"/>
                      <a:r>
                        <a:rPr lang="el-GR" sz="1200" b="1" i="1" dirty="0">
                          <a:effectLst/>
                        </a:rPr>
                        <a:t>Βήτα-αναστολείς</a:t>
                      </a:r>
                      <a:r>
                        <a:rPr lang="el-GR" sz="1200" b="1" dirty="0">
                          <a:effectLst/>
                        </a:rPr>
                        <a:t> :</a:t>
                      </a:r>
                    </a:p>
                    <a:p>
                      <a:pPr algn="l" fontAlgn="t"/>
                      <a:r>
                        <a:rPr lang="el-GR" sz="1200" b="0" dirty="0" err="1">
                          <a:effectLst/>
                        </a:rPr>
                        <a:t>Προπρανολόλη</a:t>
                      </a:r>
                      <a:r>
                        <a:rPr lang="el-GR" sz="1200" b="0" dirty="0">
                          <a:effectLst/>
                        </a:rPr>
                        <a:t>: μη </a:t>
                      </a:r>
                      <a:r>
                        <a:rPr lang="el-GR" sz="1200" b="0" dirty="0" err="1">
                          <a:effectLst/>
                        </a:rPr>
                        <a:t>καρδιοεκλεκτικοί</a:t>
                      </a:r>
                      <a:r>
                        <a:rPr lang="el-GR" sz="1200" b="0" dirty="0">
                          <a:effectLst/>
                        </a:rPr>
                        <a:t> β-αναστολείς</a:t>
                      </a:r>
                    </a:p>
                    <a:p>
                      <a:pPr algn="l" fontAlgn="t"/>
                      <a:r>
                        <a:rPr lang="el-GR" sz="1200" b="0" dirty="0" err="1">
                          <a:effectLst/>
                        </a:rPr>
                        <a:t>Καρβεδιλόλη</a:t>
                      </a:r>
                      <a:r>
                        <a:rPr lang="el-GR" sz="1200" b="0" dirty="0">
                          <a:effectLst/>
                        </a:rPr>
                        <a:t>: μη </a:t>
                      </a:r>
                      <a:r>
                        <a:rPr lang="el-GR" sz="1200" b="0" dirty="0" err="1">
                          <a:effectLst/>
                        </a:rPr>
                        <a:t>καρδιοεκλεκτικοί</a:t>
                      </a:r>
                      <a:r>
                        <a:rPr lang="el-GR" sz="1200" b="0" dirty="0">
                          <a:effectLst/>
                        </a:rPr>
                        <a:t> β-αναστολείς και δράση στους α-</a:t>
                      </a:r>
                      <a:r>
                        <a:rPr lang="el-GR" sz="1200" b="0" dirty="0" err="1">
                          <a:effectLst/>
                        </a:rPr>
                        <a:t>αδρενεργικούς</a:t>
                      </a:r>
                      <a:r>
                        <a:rPr lang="el-GR" sz="1200" b="0" dirty="0">
                          <a:effectLst/>
                        </a:rPr>
                        <a:t> υποδοχείς</a:t>
                      </a:r>
                    </a:p>
                    <a:p>
                      <a:pPr algn="l" fontAlgn="t"/>
                      <a:r>
                        <a:rPr lang="el-GR" sz="1200" b="0" dirty="0" err="1">
                          <a:effectLst/>
                        </a:rPr>
                        <a:t>Μετοπρολόλη</a:t>
                      </a:r>
                      <a:r>
                        <a:rPr lang="el-GR" sz="1200" b="0" dirty="0">
                          <a:effectLst/>
                        </a:rPr>
                        <a:t>: </a:t>
                      </a:r>
                      <a:r>
                        <a:rPr lang="el-GR" sz="1200" b="0" dirty="0" err="1">
                          <a:effectLst/>
                        </a:rPr>
                        <a:t>καρδιοεκλεκτικοί</a:t>
                      </a:r>
                      <a:r>
                        <a:rPr lang="el-GR" sz="1200" b="0" dirty="0">
                          <a:effectLst/>
                        </a:rPr>
                        <a:t> β-αναστολείς</a:t>
                      </a:r>
                    </a:p>
                    <a:p>
                      <a:pPr algn="l" fontAlgn="t"/>
                      <a:r>
                        <a:rPr lang="el-GR" sz="1200" b="0" dirty="0" err="1">
                          <a:effectLst/>
                        </a:rPr>
                        <a:t>Ατενολόλη</a:t>
                      </a:r>
                      <a:r>
                        <a:rPr lang="el-GR" sz="1200" b="0" dirty="0">
                          <a:effectLst/>
                        </a:rPr>
                        <a:t>: </a:t>
                      </a:r>
                      <a:r>
                        <a:rPr lang="el-GR" sz="1200" b="0" dirty="0" err="1">
                          <a:effectLst/>
                        </a:rPr>
                        <a:t>καρδιοεκλεκτικοί</a:t>
                      </a:r>
                      <a:r>
                        <a:rPr lang="el-GR" sz="1200" b="0" dirty="0">
                          <a:effectLst/>
                        </a:rPr>
                        <a:t> β-αναστολείς</a:t>
                      </a:r>
                    </a:p>
                    <a:p>
                      <a:pPr algn="l" fontAlgn="t"/>
                      <a:r>
                        <a:rPr lang="en-US" sz="1200" b="0" dirty="0" err="1">
                          <a:effectLst/>
                        </a:rPr>
                        <a:t>Acebutolol</a:t>
                      </a:r>
                      <a:r>
                        <a:rPr lang="en-US" sz="1200" b="0" dirty="0">
                          <a:effectLst/>
                        </a:rPr>
                        <a:t>: </a:t>
                      </a:r>
                      <a:r>
                        <a:rPr lang="el-GR" sz="1200" b="0" dirty="0" err="1">
                          <a:effectLst/>
                        </a:rPr>
                        <a:t>καρδιοεκλεκτικοί</a:t>
                      </a:r>
                      <a:r>
                        <a:rPr lang="el-GR" sz="1200" b="0" dirty="0">
                          <a:effectLst/>
                        </a:rPr>
                        <a:t> β-αναστολείς</a:t>
                      </a:r>
                    </a:p>
                    <a:p>
                      <a:pPr algn="l" fontAlgn="t"/>
                      <a:r>
                        <a:rPr lang="el-GR" sz="1200" b="0" dirty="0" err="1">
                          <a:effectLst/>
                        </a:rPr>
                        <a:t>Νεμπιβολόλη</a:t>
                      </a:r>
                      <a:r>
                        <a:rPr lang="el-GR" sz="1200" b="0" dirty="0">
                          <a:effectLst/>
                        </a:rPr>
                        <a:t>: </a:t>
                      </a:r>
                      <a:r>
                        <a:rPr lang="el-GR" sz="1200" b="0" dirty="0" err="1">
                          <a:effectLst/>
                        </a:rPr>
                        <a:t>καρδιοεκλεκτικοί</a:t>
                      </a:r>
                      <a:r>
                        <a:rPr lang="el-GR" sz="1200" b="0" dirty="0">
                          <a:effectLst/>
                        </a:rPr>
                        <a:t> β-αναστολείς και απελευθερωτής ΝΟ </a:t>
                      </a:r>
                    </a:p>
                    <a:p>
                      <a:pPr algn="l" fontAlgn="t"/>
                      <a:r>
                        <a:rPr lang="el-GR" sz="1200" b="1" i="1" dirty="0">
                          <a:effectLst/>
                        </a:rPr>
                        <a:t>Αναστολείς διαύλων ασβεστίου</a:t>
                      </a:r>
                      <a:r>
                        <a:rPr lang="el-GR" sz="1200" b="1" dirty="0">
                          <a:effectLst/>
                        </a:rPr>
                        <a:t>: </a:t>
                      </a:r>
                    </a:p>
                    <a:p>
                      <a:pPr algn="l" fontAlgn="t"/>
                      <a:r>
                        <a:rPr lang="el-GR" sz="1200" b="0" dirty="0" err="1">
                          <a:effectLst/>
                        </a:rPr>
                        <a:t>Νιφεδιπίνη</a:t>
                      </a:r>
                      <a:r>
                        <a:rPr lang="el-GR" sz="1200" b="0" dirty="0">
                          <a:effectLst/>
                        </a:rPr>
                        <a:t>, </a:t>
                      </a:r>
                      <a:r>
                        <a:rPr lang="el-GR" sz="1200" b="0" dirty="0" err="1">
                          <a:effectLst/>
                        </a:rPr>
                        <a:t>Αμλοδιπίνη</a:t>
                      </a:r>
                      <a:r>
                        <a:rPr lang="el-GR" sz="1200" b="0" dirty="0">
                          <a:effectLst/>
                        </a:rPr>
                        <a:t>, </a:t>
                      </a:r>
                      <a:r>
                        <a:rPr lang="el-GR" sz="1200" b="0" dirty="0" err="1">
                          <a:effectLst/>
                        </a:rPr>
                        <a:t>Βεραπαμίλη</a:t>
                      </a:r>
                      <a:r>
                        <a:rPr lang="el-GR" sz="1200" b="0" dirty="0">
                          <a:effectLst/>
                        </a:rPr>
                        <a:t> και </a:t>
                      </a:r>
                      <a:r>
                        <a:rPr lang="el-GR" sz="1200" b="0" dirty="0" err="1">
                          <a:effectLst/>
                        </a:rPr>
                        <a:t>Διλτιαζέμη</a:t>
                      </a:r>
                      <a:r>
                        <a:rPr lang="el-GR" sz="1200" b="0" dirty="0">
                          <a:effectLst/>
                        </a:rPr>
                        <a:t> </a:t>
                      </a:r>
                      <a:r>
                        <a:rPr lang="el-GR" sz="1200" b="1" i="1" dirty="0">
                          <a:effectLst/>
                        </a:rPr>
                        <a:t>Ένζυμο μετατροπής </a:t>
                      </a:r>
                      <a:r>
                        <a:rPr lang="el-GR" sz="1200" b="1" i="1" dirty="0" err="1">
                          <a:effectLst/>
                        </a:rPr>
                        <a:t>αγγειοτενσίνης</a:t>
                      </a:r>
                      <a:r>
                        <a:rPr lang="el-GR" sz="1200" b="1" i="1" dirty="0">
                          <a:effectLst/>
                        </a:rPr>
                        <a:t> (</a:t>
                      </a:r>
                      <a:r>
                        <a:rPr lang="en-US" sz="1200" b="1" i="1" dirty="0">
                          <a:effectLst/>
                        </a:rPr>
                        <a:t>ACE):</a:t>
                      </a:r>
                      <a:endParaRPr lang="el-GR" sz="1200" b="1" i="1" dirty="0">
                        <a:effectLst/>
                      </a:endParaRPr>
                    </a:p>
                    <a:p>
                      <a:pPr algn="l" fontAlgn="t"/>
                      <a:r>
                        <a:rPr lang="en-US" sz="1200" b="0" dirty="0">
                          <a:effectLst/>
                        </a:rPr>
                        <a:t>Captopril, </a:t>
                      </a:r>
                      <a:r>
                        <a:rPr lang="en-US" sz="1200" b="0" dirty="0" err="1">
                          <a:effectLst/>
                        </a:rPr>
                        <a:t>Enalapril</a:t>
                      </a:r>
                      <a:r>
                        <a:rPr lang="en-US" sz="1200" b="0" dirty="0">
                          <a:effectLst/>
                        </a:rPr>
                        <a:t> </a:t>
                      </a:r>
                      <a:endParaRPr lang="el-GR" sz="1200" b="0" dirty="0">
                        <a:effectLst/>
                      </a:endParaRPr>
                    </a:p>
                    <a:p>
                      <a:pPr algn="l" fontAlgn="t"/>
                      <a:r>
                        <a:rPr lang="el-GR" sz="1200" b="1" i="1" dirty="0" err="1">
                          <a:effectLst/>
                        </a:rPr>
                        <a:t>Αντιυπερτασικά</a:t>
                      </a:r>
                      <a:r>
                        <a:rPr lang="el-GR" sz="1200" b="1" i="1" dirty="0">
                          <a:effectLst/>
                        </a:rPr>
                        <a:t> φάρμακα με κεντρική δράση:</a:t>
                      </a:r>
                      <a:r>
                        <a:rPr lang="el-GR" sz="1200" b="1" dirty="0">
                          <a:effectLst/>
                        </a:rPr>
                        <a:t> </a:t>
                      </a:r>
                    </a:p>
                    <a:p>
                      <a:pPr algn="l" fontAlgn="t"/>
                      <a:r>
                        <a:rPr lang="en-US" sz="1200" b="0" dirty="0">
                          <a:effectLst/>
                        </a:rPr>
                        <a:t>Methyl-</a:t>
                      </a:r>
                      <a:r>
                        <a:rPr lang="en-US" sz="1200" b="0" dirty="0" err="1">
                          <a:effectLst/>
                        </a:rPr>
                        <a:t>dopa</a:t>
                      </a:r>
                      <a:endParaRPr lang="en-US" sz="1200" b="0" dirty="0">
                        <a:effectLst/>
                      </a:endParaRPr>
                    </a:p>
                  </a:txBody>
                  <a:tcPr marT="91440"/>
                </a:tc>
                <a:tc>
                  <a:txBody>
                    <a:bodyPr/>
                    <a:lstStyle/>
                    <a:p>
                      <a:pPr algn="l" fontAlgn="t"/>
                      <a:r>
                        <a:rPr lang="el-GR" sz="1000" b="1" dirty="0">
                          <a:effectLst/>
                        </a:rPr>
                        <a:t>Πολύ χαμηλό επίπεδο αποδεικτικών στοιχείων</a:t>
                      </a:r>
                      <a:endParaRPr lang="el-GR" sz="1000" b="0" dirty="0">
                        <a:effectLst/>
                      </a:endParaRPr>
                    </a:p>
                  </a:txBody>
                  <a:tcPr marT="91440"/>
                </a:tc>
                <a:tc>
                  <a:txBody>
                    <a:bodyPr/>
                    <a:lstStyle/>
                    <a:p>
                      <a:pPr algn="l" fontAlgn="t"/>
                      <a:r>
                        <a:rPr lang="el-GR" sz="1000" b="0" dirty="0">
                          <a:effectLst/>
                        </a:rPr>
                        <a:t>Δεν υπάρχουν διαθέσιμες συστάσεις</a:t>
                      </a:r>
                    </a:p>
                    <a:p>
                      <a:pPr algn="l" fontAlgn="t"/>
                      <a:r>
                        <a:rPr lang="el-GR" sz="1000" b="1" dirty="0">
                          <a:effectLst/>
                        </a:rPr>
                        <a:t>Περιορισμένη </a:t>
                      </a:r>
                      <a:r>
                        <a:rPr lang="el-GR" sz="1000" b="1" dirty="0" err="1">
                          <a:effectLst/>
                        </a:rPr>
                        <a:t>συνταγογράφηση</a:t>
                      </a:r>
                      <a:r>
                        <a:rPr lang="el-GR" sz="1000" b="1" dirty="0">
                          <a:effectLst/>
                        </a:rPr>
                        <a:t> </a:t>
                      </a:r>
                      <a:r>
                        <a:rPr lang="el-GR" sz="1000" b="1" dirty="0" err="1">
                          <a:effectLst/>
                        </a:rPr>
                        <a:t>αντιυπερτασικών</a:t>
                      </a:r>
                      <a:r>
                        <a:rPr lang="el-GR" sz="1000" b="1" dirty="0">
                          <a:effectLst/>
                        </a:rPr>
                        <a:t> φαρμάκων σε νεαρούς ασθενείς στην αναπαραγωγική ηλικία</a:t>
                      </a:r>
                    </a:p>
                  </a:txBody>
                  <a:tcPr marT="91440"/>
                </a:tc>
                <a:extLst>
                  <a:ext uri="{0D108BD9-81ED-4DB2-BD59-A6C34878D82A}">
                    <a16:rowId xmlns:a16="http://schemas.microsoft.com/office/drawing/2014/main" val="207351963"/>
                  </a:ext>
                </a:extLst>
              </a:tr>
            </a:tbl>
          </a:graphicData>
        </a:graphic>
      </p:graphicFrame>
    </p:spTree>
    <p:extLst>
      <p:ext uri="{BB962C8B-B14F-4D97-AF65-F5344CB8AC3E}">
        <p14:creationId xmlns:p14="http://schemas.microsoft.com/office/powerpoint/2010/main" val="3413948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418958" cy="765976"/>
          </a:xfrm>
        </p:spPr>
        <p:txBody>
          <a:bodyPr>
            <a:normAutofit/>
          </a:bodyPr>
          <a:lstStyle/>
          <a:p>
            <a:r>
              <a:rPr lang="el-GR" sz="2000" dirty="0" err="1"/>
              <a:t>Συμπτωματική</a:t>
            </a:r>
            <a:r>
              <a:rPr lang="el-GR" sz="2000" dirty="0"/>
              <a:t> θεραπεία της αλλαγής των παραμέτρων του σπέρματος με αντιοξειδωτικά</a:t>
            </a:r>
            <a:endParaRPr lang="en-US" sz="2000" dirty="0"/>
          </a:p>
        </p:txBody>
      </p:sp>
      <p:sp>
        <p:nvSpPr>
          <p:cNvPr id="3" name="Θέση περιεχομένου 2"/>
          <p:cNvSpPr>
            <a:spLocks noGrp="1"/>
          </p:cNvSpPr>
          <p:nvPr>
            <p:ph idx="1"/>
          </p:nvPr>
        </p:nvSpPr>
        <p:spPr/>
        <p:txBody>
          <a:bodyPr>
            <a:normAutofit fontScale="92500" lnSpcReduction="20000"/>
          </a:bodyPr>
          <a:lstStyle/>
          <a:p>
            <a:r>
              <a:rPr lang="el-GR" dirty="0"/>
              <a:t>Το </a:t>
            </a:r>
            <a:r>
              <a:rPr lang="el-GR" b="1" dirty="0"/>
              <a:t>οξειδωτικό στρες</a:t>
            </a:r>
            <a:r>
              <a:rPr lang="el-GR" dirty="0"/>
              <a:t> (που προκύπτει από μια ανισορροπία μεταξύ της παραγωγής δραστικών οξυγονούχων ριζών (ROS) και της δραστηριότητας του αντιοξειδωτικού συστήματος) </a:t>
            </a:r>
            <a:r>
              <a:rPr lang="el-GR" u="sng" dirty="0"/>
              <a:t>πιστεύεται ότι εμπλέκεται στην </a:t>
            </a:r>
            <a:r>
              <a:rPr lang="el-GR" u="sng" dirty="0" err="1"/>
              <a:t>παθοφυσιολογία</a:t>
            </a:r>
            <a:r>
              <a:rPr lang="el-GR" u="sng" dirty="0"/>
              <a:t> της ανδρικής </a:t>
            </a:r>
            <a:r>
              <a:rPr lang="el-GR" u="sng" dirty="0" err="1"/>
              <a:t>υπογονιμότητας</a:t>
            </a:r>
            <a:r>
              <a:rPr lang="el-GR" dirty="0"/>
              <a:t>. </a:t>
            </a:r>
            <a:endParaRPr lang="en-US" dirty="0"/>
          </a:p>
          <a:p>
            <a:r>
              <a:rPr lang="el-GR" dirty="0"/>
              <a:t>Είναι υπεύθυνη, μεταξύ άλλων, για την </a:t>
            </a:r>
            <a:r>
              <a:rPr lang="el-GR" u="sng" dirty="0"/>
              <a:t>απώλεια της ακεραιότητας της μεμβράνης και του DNA στα σπερματοζωάρια</a:t>
            </a:r>
            <a:r>
              <a:rPr lang="el-GR" dirty="0"/>
              <a:t>, </a:t>
            </a:r>
            <a:r>
              <a:rPr lang="el-GR" b="1" dirty="0"/>
              <a:t>αλλοιώνοντας έτσι την ικανότητά τους να γονιμοποιούν το ωάριο. </a:t>
            </a:r>
            <a:endParaRPr lang="en-US" b="1" dirty="0"/>
          </a:p>
          <a:p>
            <a:r>
              <a:rPr lang="el-GR" dirty="0"/>
              <a:t>Ένας αριθμός μελετών υποδηλώνει ότι η συμπλήρωση με αντιοξειδωτικά από το στόμα (βιταμίνες C και E, ψευδάργυρος, σελήνιο, </a:t>
            </a:r>
            <a:r>
              <a:rPr lang="el-GR" dirty="0" err="1"/>
              <a:t>φυλλικά</a:t>
            </a:r>
            <a:r>
              <a:rPr lang="el-GR" dirty="0"/>
              <a:t>, </a:t>
            </a:r>
            <a:r>
              <a:rPr lang="el-GR" dirty="0" err="1"/>
              <a:t>καρνιτίνη</a:t>
            </a:r>
            <a:r>
              <a:rPr lang="el-GR" dirty="0"/>
              <a:t> και </a:t>
            </a:r>
            <a:r>
              <a:rPr lang="el-GR" dirty="0" err="1"/>
              <a:t>καροτενοειδή</a:t>
            </a:r>
            <a:r>
              <a:rPr lang="el-GR" dirty="0"/>
              <a:t>)</a:t>
            </a:r>
            <a:r>
              <a:rPr lang="en-US" dirty="0"/>
              <a:t>,</a:t>
            </a:r>
            <a:r>
              <a:rPr lang="el-GR" dirty="0"/>
              <a:t> θα μπορούσε να βελτιώσει την ποιότητα του σπέρματος σε </a:t>
            </a:r>
            <a:r>
              <a:rPr lang="el-GR" dirty="0" err="1"/>
              <a:t>υπογόνιμους</a:t>
            </a:r>
            <a:r>
              <a:rPr lang="el-GR" dirty="0"/>
              <a:t> ασθενείς των οποίων το σπέρμα βρέθηκε να περιέχει υπερβολικό ROS (που αποδεικνύεται από μειωμένο κατακερματισμό του DNA, αυξημένη κινητικότητα σπέρματος, κ.λπ.). </a:t>
            </a:r>
            <a:endParaRPr lang="en-US" dirty="0"/>
          </a:p>
          <a:p>
            <a:r>
              <a:rPr lang="el-GR" b="1" dirty="0"/>
              <a:t>Ωστόσο, τα στοιχεία που επιβεβαιώνουν την ευεργετική επίδραση αυτών των μορίων δεν είναι καθόλου πειστικά</a:t>
            </a:r>
            <a:r>
              <a:rPr lang="el-GR" dirty="0"/>
              <a:t>, καθώς άλλα δεδομένα δεν υποδεικνύουν καμία βελτίωση με αυτόν τον τύπο θεραπείας (</a:t>
            </a:r>
            <a:r>
              <a:rPr lang="el-GR" dirty="0" err="1"/>
              <a:t>Rosset</a:t>
            </a:r>
            <a:r>
              <a:rPr lang="el-GR" dirty="0"/>
              <a:t> </a:t>
            </a:r>
            <a:r>
              <a:rPr lang="el-GR" dirty="0" err="1"/>
              <a:t>al</a:t>
            </a:r>
            <a:r>
              <a:rPr lang="el-GR" dirty="0"/>
              <a:t> ., 2010).</a:t>
            </a:r>
            <a:endParaRPr lang="en-US" dirty="0"/>
          </a:p>
        </p:txBody>
      </p:sp>
    </p:spTree>
    <p:extLst>
      <p:ext uri="{BB962C8B-B14F-4D97-AF65-F5344CB8AC3E}">
        <p14:creationId xmlns:p14="http://schemas.microsoft.com/office/powerpoint/2010/main" val="77590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47422" y="1677725"/>
            <a:ext cx="8526579" cy="4363637"/>
          </a:xfrm>
        </p:spPr>
        <p:txBody>
          <a:bodyPr>
            <a:normAutofit fontScale="92500" lnSpcReduction="20000"/>
          </a:bodyPr>
          <a:lstStyle/>
          <a:p>
            <a:r>
              <a:rPr lang="el-GR" dirty="0"/>
              <a:t>Μελέτες που έχουν αξιολογήσει μια πιθανή συσχέτιση μεταξύ μιας φαρμακευτικής αγωγής και αυξημένου ROS στο σπέρμα είναι σχεδόν ανύπαρκτες. Στα ζώα, η χορήγηση </a:t>
            </a:r>
            <a:r>
              <a:rPr lang="el-GR" dirty="0" err="1"/>
              <a:t>κυτταροτοξικών</a:t>
            </a:r>
            <a:r>
              <a:rPr lang="el-GR" dirty="0"/>
              <a:t> μορίων (</a:t>
            </a:r>
            <a:r>
              <a:rPr lang="el-GR" dirty="0" err="1"/>
              <a:t>Cyclophosphamide</a:t>
            </a:r>
            <a:r>
              <a:rPr lang="el-GR" dirty="0"/>
              <a:t>) μπορεί να μειώσει τη δραστηριότητα της </a:t>
            </a:r>
            <a:r>
              <a:rPr lang="el-GR" dirty="0" err="1"/>
              <a:t>καταλάσης</a:t>
            </a:r>
            <a:r>
              <a:rPr lang="el-GR" dirty="0"/>
              <a:t> (συστατικό του αντιοξειδωτικού συστήματος ενζύμων) στους </a:t>
            </a:r>
            <a:r>
              <a:rPr lang="el-GR" dirty="0" err="1"/>
              <a:t>όρχεις</a:t>
            </a:r>
            <a:r>
              <a:rPr lang="el-GR" dirty="0"/>
              <a:t>, με αποτέλεσμα το οξειδωτικό στρες (</a:t>
            </a:r>
            <a:r>
              <a:rPr lang="el-GR" dirty="0" err="1"/>
              <a:t>Tremellen</a:t>
            </a:r>
            <a:r>
              <a:rPr lang="el-GR" dirty="0"/>
              <a:t>, 2008). </a:t>
            </a:r>
            <a:r>
              <a:rPr lang="el-GR" u="sng" dirty="0"/>
              <a:t>Άλλα φάρμακα, όπως η </a:t>
            </a:r>
            <a:r>
              <a:rPr lang="el-GR" u="sng" dirty="0" err="1"/>
              <a:t>σουλφασαλαζίνη</a:t>
            </a:r>
            <a:r>
              <a:rPr lang="el-GR" u="sng" dirty="0"/>
              <a:t>, το </a:t>
            </a:r>
            <a:r>
              <a:rPr lang="el-GR" u="sng" dirty="0" err="1"/>
              <a:t>ακετυλοσαλικυλικό</a:t>
            </a:r>
            <a:r>
              <a:rPr lang="el-GR" u="sng" dirty="0"/>
              <a:t> οξύ και τα αντιβιοτικά, θα μπορούσαν επίσης να διεγείρουν την παραγωγή ROS </a:t>
            </a:r>
            <a:r>
              <a:rPr lang="el-GR" dirty="0"/>
              <a:t>(</a:t>
            </a:r>
            <a:r>
              <a:rPr lang="el-GR" dirty="0" err="1"/>
              <a:t>Narayana</a:t>
            </a:r>
            <a:r>
              <a:rPr lang="el-GR" dirty="0"/>
              <a:t>, 2008a ; </a:t>
            </a:r>
            <a:r>
              <a:rPr lang="el-GR" dirty="0" err="1"/>
              <a:t>Tremellen</a:t>
            </a:r>
            <a:r>
              <a:rPr lang="el-GR" dirty="0"/>
              <a:t>, 2008 ; </a:t>
            </a:r>
            <a:r>
              <a:rPr lang="el-GR" dirty="0" err="1"/>
              <a:t>Alonso</a:t>
            </a:r>
            <a:r>
              <a:rPr lang="el-GR" dirty="0"/>
              <a:t> </a:t>
            </a:r>
            <a:r>
              <a:rPr lang="el-GR" dirty="0" err="1"/>
              <a:t>et</a:t>
            </a:r>
            <a:r>
              <a:rPr lang="el-GR" dirty="0"/>
              <a:t> </a:t>
            </a:r>
            <a:r>
              <a:rPr lang="el-GR" dirty="0" err="1"/>
              <a:t>al</a:t>
            </a:r>
            <a:r>
              <a:rPr lang="el-GR" dirty="0"/>
              <a:t> ., 2009 ).</a:t>
            </a:r>
          </a:p>
          <a:p>
            <a:r>
              <a:rPr lang="el-GR" dirty="0"/>
              <a:t>Τα </a:t>
            </a:r>
            <a:r>
              <a:rPr lang="el-GR" b="1" dirty="0"/>
              <a:t>αντιοξειδωτικά πιστεύεται ότι είναι </a:t>
            </a:r>
            <a:r>
              <a:rPr lang="el-GR" b="1" u="sng" dirty="0"/>
              <a:t>αναποτελεσματικά</a:t>
            </a:r>
            <a:r>
              <a:rPr lang="el-GR" b="1" dirty="0"/>
              <a:t> στους άνδρες των οποίων η </a:t>
            </a:r>
            <a:r>
              <a:rPr lang="el-GR" b="1" dirty="0" err="1"/>
              <a:t>υπογονιμότητα</a:t>
            </a:r>
            <a:r>
              <a:rPr lang="el-GR" b="1" dirty="0"/>
              <a:t> δεν προκαλείται από οξειδωτικό στρες</a:t>
            </a:r>
            <a:r>
              <a:rPr lang="el-GR" dirty="0"/>
              <a:t>. Οποιαδήποτε αλλαγή στη βέλτιστη ισορροπία μεταξύ της συγκέντρωσης των αντιοξειδωτικών μορίων και της συγκέντρωσης των μορίων ROS θα μπορούσε να αποδειχθεί ακόμη και επιβλαβής, επειδή η φυσιολογική παραγωγή των ROS παίζει σημαντικό ρόλο στη διαδικασία ικανότητας αντίδρασης των σπερματοζωαρίων και/ή στο </a:t>
            </a:r>
            <a:r>
              <a:rPr lang="el-GR" dirty="0" err="1"/>
              <a:t>ακροσωμάτιο</a:t>
            </a:r>
            <a:r>
              <a:rPr lang="el-GR" dirty="0"/>
              <a:t> και στην ικανότητα γονιμοποίησης ωαρίων (</a:t>
            </a:r>
            <a:r>
              <a:rPr lang="el-GR" dirty="0" err="1"/>
              <a:t>Bolle</a:t>
            </a:r>
            <a:r>
              <a:rPr lang="el-GR" dirty="0"/>
              <a:t> </a:t>
            </a:r>
            <a:r>
              <a:rPr lang="el-GR" dirty="0" err="1"/>
              <a:t>et</a:t>
            </a:r>
            <a:r>
              <a:rPr lang="el-GR" dirty="0"/>
              <a:t> . </a:t>
            </a:r>
            <a:r>
              <a:rPr lang="el-GR" dirty="0" err="1"/>
              <a:t>al</a:t>
            </a:r>
            <a:r>
              <a:rPr lang="el-GR" dirty="0"/>
              <a:t> ., 2002 · </a:t>
            </a:r>
            <a:r>
              <a:rPr lang="el-GR" dirty="0" err="1"/>
              <a:t>Ménézo</a:t>
            </a:r>
            <a:r>
              <a:rPr lang="el-GR" dirty="0"/>
              <a:t> </a:t>
            </a:r>
            <a:r>
              <a:rPr lang="el-GR" dirty="0" err="1"/>
              <a:t>et</a:t>
            </a:r>
            <a:r>
              <a:rPr lang="el-GR" dirty="0"/>
              <a:t> </a:t>
            </a:r>
            <a:r>
              <a:rPr lang="el-GR" dirty="0" err="1"/>
              <a:t>al</a:t>
            </a:r>
            <a:r>
              <a:rPr lang="el-GR" dirty="0"/>
              <a:t> ., 2007 · </a:t>
            </a:r>
            <a:r>
              <a:rPr lang="el-GR" dirty="0" err="1"/>
              <a:t>Desai</a:t>
            </a:r>
            <a:r>
              <a:rPr lang="el-GR" dirty="0"/>
              <a:t> </a:t>
            </a:r>
            <a:r>
              <a:rPr lang="el-GR" dirty="0" err="1"/>
              <a:t>et</a:t>
            </a:r>
            <a:r>
              <a:rPr lang="el-GR" dirty="0"/>
              <a:t> </a:t>
            </a:r>
            <a:r>
              <a:rPr lang="el-GR" dirty="0" err="1"/>
              <a:t>al</a:t>
            </a:r>
            <a:r>
              <a:rPr lang="el-GR" dirty="0"/>
              <a:t> ., 2009 ). </a:t>
            </a:r>
          </a:p>
          <a:p>
            <a:r>
              <a:rPr lang="el-GR" u="sng" dirty="0"/>
              <a:t>Ως εκ τούτου, τα αντιοξειδωτικά δεν πρέπει να </a:t>
            </a:r>
            <a:r>
              <a:rPr lang="el-GR" u="sng" dirty="0" err="1"/>
              <a:t>συνταγογραφούνται</a:t>
            </a:r>
            <a:r>
              <a:rPr lang="el-GR" u="sng" dirty="0"/>
              <a:t> συστηματικά σε περιπτώσεις μεταβολής των παραμέτρων του σπέρματος.</a:t>
            </a:r>
            <a:endParaRPr lang="en-US" u="sng" dirty="0"/>
          </a:p>
        </p:txBody>
      </p:sp>
      <p:sp>
        <p:nvSpPr>
          <p:cNvPr id="4" name="Τίτλος 1"/>
          <p:cNvSpPr>
            <a:spLocks noGrp="1"/>
          </p:cNvSpPr>
          <p:nvPr>
            <p:ph type="title"/>
          </p:nvPr>
        </p:nvSpPr>
        <p:spPr>
          <a:xfrm>
            <a:off x="1073426" y="609600"/>
            <a:ext cx="8200576" cy="829586"/>
          </a:xfrm>
        </p:spPr>
        <p:txBody>
          <a:bodyPr>
            <a:normAutofit/>
          </a:bodyPr>
          <a:lstStyle/>
          <a:p>
            <a:r>
              <a:rPr lang="el-GR" sz="2000" dirty="0" err="1"/>
              <a:t>Συμπτωματική</a:t>
            </a:r>
            <a:r>
              <a:rPr lang="el-GR" sz="2000" dirty="0"/>
              <a:t> θεραπεία της αλλαγής των παραμέτρων του σπέρματος με αντιοξειδωτικά</a:t>
            </a:r>
            <a:endParaRPr lang="en-US" sz="2000" dirty="0"/>
          </a:p>
        </p:txBody>
      </p:sp>
    </p:spTree>
    <p:extLst>
      <p:ext uri="{BB962C8B-B14F-4D97-AF65-F5344CB8AC3E}">
        <p14:creationId xmlns:p14="http://schemas.microsoft.com/office/powerpoint/2010/main" val="1392584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 </a:t>
            </a:r>
            <a:r>
              <a:rPr lang="el-GR" dirty="0"/>
              <a:t>Μηχανισμοί δράσης φαρμάκων στις σεξουαλικές λειτουργίες.</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Μια </a:t>
            </a:r>
            <a:r>
              <a:rPr lang="el-GR" b="1" dirty="0"/>
              <a:t>στύση</a:t>
            </a:r>
            <a:r>
              <a:rPr lang="el-GR" dirty="0"/>
              <a:t> προκύπτει από τη </a:t>
            </a:r>
            <a:r>
              <a:rPr lang="el-GR" b="1" dirty="0"/>
              <a:t>διόγκωση του σηραγγώδους σώματος</a:t>
            </a:r>
            <a:r>
              <a:rPr lang="el-GR" dirty="0"/>
              <a:t>, </a:t>
            </a:r>
            <a:r>
              <a:rPr lang="el-GR" b="1" dirty="0"/>
              <a:t>το οποίο εμποτίζεται με αίμα </a:t>
            </a:r>
            <a:r>
              <a:rPr lang="el-GR" dirty="0"/>
              <a:t>μετά από μια σειρά νευρολογικών συμβάντων και την ενεργοποίηση αγγειακών μεσολαβητών που εμπλέκονται στη φυσιολογία της στυτικής λειτουργίας. </a:t>
            </a:r>
            <a:r>
              <a:rPr lang="el-GR" u="sng" dirty="0"/>
              <a:t>Όταν ένα </a:t>
            </a:r>
            <a:r>
              <a:rPr lang="el-GR" u="sng" dirty="0" err="1"/>
              <a:t>βιοδραστικό</a:t>
            </a:r>
            <a:r>
              <a:rPr lang="el-GR" u="sng" dirty="0"/>
              <a:t> μόριο παρεμβαίνει σε αυτούς τους μηχανισμούς, μπορεί να προκύψει στυτική δυσλειτουργία. </a:t>
            </a:r>
            <a:r>
              <a:rPr lang="el-GR" dirty="0"/>
              <a:t>Οι νυχτερινές στύσεις εξαρτώνται από τα ανδρογόνα</a:t>
            </a:r>
            <a:r>
              <a:rPr lang="en-US" dirty="0"/>
              <a:t>.</a:t>
            </a:r>
            <a:r>
              <a:rPr lang="el-GR" dirty="0"/>
              <a:t> Επομένως, </a:t>
            </a:r>
            <a:r>
              <a:rPr lang="el-GR" b="1" dirty="0"/>
              <a:t>μια ανεπάρκεια ανδρογόνων μπορεί να είναι αιτία στυτικών διαταραχών.</a:t>
            </a:r>
          </a:p>
          <a:p>
            <a:r>
              <a:rPr lang="el-GR" dirty="0"/>
              <a:t>Η εκσπερμάτιση συμβαίνει ως απάντηση σε μια σειρά </a:t>
            </a:r>
            <a:r>
              <a:rPr lang="el-GR" dirty="0" err="1"/>
              <a:t>νευρομυϊκών</a:t>
            </a:r>
            <a:r>
              <a:rPr lang="el-GR" dirty="0"/>
              <a:t> συμβάντων που οδηγούν στην εκπομπή και στη συνέχεια στην αποβολή του σπέρματος από την ουρήθρα. Οποιαδήποτε αλλαγή σε αυτά τα συμβάντα μπορεί να τροποποιήσει τη λειτουργία της εκσπερμάτωσης και μπορεί να είναι αιτία διαταραχών της εκσπερμάτωσης (ολική ή μερική ανάδρομη εκσπερμάτιση στην ουροδόχο κύστη, εκσπερμάτιση, καθυστερημένη εκσπερμάτιση κ.λπ.) </a:t>
            </a:r>
          </a:p>
          <a:p>
            <a:r>
              <a:rPr lang="el-GR" b="1" dirty="0"/>
              <a:t>Η ανδρική σεξουαλική δραστηριότητα εξαρτάται από το </a:t>
            </a:r>
            <a:r>
              <a:rPr lang="el-GR" b="1" u="sng" dirty="0" err="1"/>
              <a:t>ντοπαμινεργικό</a:t>
            </a:r>
            <a:r>
              <a:rPr lang="el-GR" b="1" u="sng" dirty="0"/>
              <a:t> σύστημα </a:t>
            </a:r>
            <a:r>
              <a:rPr lang="el-GR" b="1" dirty="0"/>
              <a:t>και τις ορμόνες του φύλου (ανδρογόνα). </a:t>
            </a:r>
            <a:r>
              <a:rPr lang="el-GR" u="sng" dirty="0"/>
              <a:t>Ο εγκεφαλικός του έλεγχος υπόκειται στην ανασταλτική επίδραση του συστήματος </a:t>
            </a:r>
            <a:r>
              <a:rPr lang="el-GR" u="sng" dirty="0" err="1"/>
              <a:t>οπιοειδών</a:t>
            </a:r>
            <a:r>
              <a:rPr lang="el-GR" dirty="0"/>
              <a:t>. </a:t>
            </a:r>
            <a:r>
              <a:rPr lang="el-GR" b="1" dirty="0"/>
              <a:t>Μια ανεπάρκεια </a:t>
            </a:r>
            <a:r>
              <a:rPr lang="el-GR" b="1" dirty="0" err="1"/>
              <a:t>ντοπαμίνης</a:t>
            </a:r>
            <a:r>
              <a:rPr lang="el-GR" b="1" dirty="0"/>
              <a:t> ή ανδρογόνων μπορεί επομένως να προκαλέσει απώλεια της σεξουαλικής επιθυμίας</a:t>
            </a:r>
            <a:r>
              <a:rPr lang="el-GR" dirty="0"/>
              <a:t>. </a:t>
            </a:r>
            <a:endParaRPr lang="en-US" dirty="0"/>
          </a:p>
          <a:p>
            <a:r>
              <a:rPr lang="el-GR" b="1" dirty="0"/>
              <a:t>Ομοίως, εάν μια φαρμακευτική ουσία επηρεάζει το κεντρικό νευρικό σύστημα, μπορεί επίσης να έχει δυσμενή επίδραση στην ανδρική λίμπιντο.</a:t>
            </a:r>
            <a:endParaRPr lang="en-US" b="1" dirty="0"/>
          </a:p>
        </p:txBody>
      </p:sp>
    </p:spTree>
    <p:extLst>
      <p:ext uri="{BB962C8B-B14F-4D97-AF65-F5344CB8AC3E}">
        <p14:creationId xmlns:p14="http://schemas.microsoft.com/office/powerpoint/2010/main" val="342148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Συμπτωματικές</a:t>
            </a:r>
            <a:r>
              <a:rPr lang="el-GR" dirty="0"/>
              <a:t> θεραπείες για στυτικές διαταραχές</a:t>
            </a:r>
            <a:endParaRPr lang="en-US" dirty="0"/>
          </a:p>
        </p:txBody>
      </p:sp>
      <p:sp>
        <p:nvSpPr>
          <p:cNvPr id="3" name="Θέση περιεχομένου 2"/>
          <p:cNvSpPr>
            <a:spLocks noGrp="1"/>
          </p:cNvSpPr>
          <p:nvPr>
            <p:ph idx="1"/>
          </p:nvPr>
        </p:nvSpPr>
        <p:spPr/>
        <p:txBody>
          <a:bodyPr>
            <a:normAutofit fontScale="85000" lnSpcReduction="10000"/>
          </a:bodyPr>
          <a:lstStyle/>
          <a:p>
            <a:r>
              <a:rPr lang="el-GR" dirty="0"/>
              <a:t>Οι </a:t>
            </a:r>
            <a:r>
              <a:rPr lang="el-GR" i="1" dirty="0"/>
              <a:t>αναστολείς </a:t>
            </a:r>
            <a:r>
              <a:rPr lang="el-GR" i="1" dirty="0" err="1"/>
              <a:t>φωσφοδιεστεράσης</a:t>
            </a:r>
            <a:r>
              <a:rPr lang="el-GR" i="1" dirty="0"/>
              <a:t> τύπου 5</a:t>
            </a:r>
            <a:r>
              <a:rPr lang="el-GR" dirty="0"/>
              <a:t> (</a:t>
            </a:r>
            <a:r>
              <a:rPr lang="el-GR" dirty="0" err="1"/>
              <a:t>σιλδεναφίλη</a:t>
            </a:r>
            <a:r>
              <a:rPr lang="el-GR" dirty="0"/>
              <a:t>, </a:t>
            </a:r>
            <a:r>
              <a:rPr lang="el-GR" dirty="0" err="1"/>
              <a:t>ταδαλαφίλη</a:t>
            </a:r>
            <a:r>
              <a:rPr lang="el-GR" dirty="0"/>
              <a:t> και </a:t>
            </a:r>
            <a:r>
              <a:rPr lang="el-GR" dirty="0" err="1"/>
              <a:t>βαρδεναφίλη</a:t>
            </a:r>
            <a:r>
              <a:rPr lang="el-GR" dirty="0"/>
              <a:t>) διευκολύνουν τη μυϊκή χαλάρωση στο σηραγγώδες σώμα που προκαλεί στύση, ο κύριος μεσολαβητής της οποίας είναι το </a:t>
            </a:r>
            <a:r>
              <a:rPr lang="el-GR" b="1" dirty="0"/>
              <a:t>μονοξείδιο του αζώτου</a:t>
            </a:r>
            <a:r>
              <a:rPr lang="el-GR" dirty="0"/>
              <a:t>. </a:t>
            </a:r>
            <a:endParaRPr lang="en-US" dirty="0"/>
          </a:p>
          <a:p>
            <a:pPr marL="0" indent="0">
              <a:buNone/>
            </a:pPr>
            <a:r>
              <a:rPr lang="el-GR" dirty="0"/>
              <a:t>Αυτά τα φάρμακα πρέπει να </a:t>
            </a:r>
            <a:r>
              <a:rPr lang="el-GR" dirty="0" err="1"/>
              <a:t>συνταγογραφούνται</a:t>
            </a:r>
            <a:r>
              <a:rPr lang="el-GR" dirty="0"/>
              <a:t> αυστηρά σύμφωνα με τις ανεπιθύμητες ενέργειες και τις προφυλάξεις κατά τη χρήση τους (προσοχή σε </a:t>
            </a:r>
            <a:r>
              <a:rPr lang="el-GR" dirty="0" err="1"/>
              <a:t>νιτροπαράγωγα</a:t>
            </a:r>
            <a:r>
              <a:rPr lang="el-GR" dirty="0"/>
              <a:t>, απελευθερωτές ΝΟ, </a:t>
            </a:r>
            <a:r>
              <a:rPr lang="el-GR" dirty="0" err="1"/>
              <a:t>ριτοναβίρη</a:t>
            </a:r>
            <a:r>
              <a:rPr lang="el-GR" dirty="0"/>
              <a:t> (HIV), άλφα-αναστολείς, καρδιαγγειακές παθήσεις, κ.λπ.). </a:t>
            </a:r>
            <a:endParaRPr lang="en-US" dirty="0"/>
          </a:p>
          <a:p>
            <a:pPr algn="just"/>
            <a:r>
              <a:rPr lang="el-GR" dirty="0"/>
              <a:t>Η ένεση της PGE1 (</a:t>
            </a:r>
            <a:r>
              <a:rPr lang="el-GR" dirty="0" err="1"/>
              <a:t>Alprostadil</a:t>
            </a:r>
            <a:r>
              <a:rPr lang="el-GR" dirty="0"/>
              <a:t>) στο σηραγγώδες σώμα είναι μια θεραπεία δεύτερης γραμμής για τις στυτικές διαταραχές. Η </a:t>
            </a:r>
            <a:r>
              <a:rPr lang="el-GR" dirty="0" err="1"/>
              <a:t>αλπροσταδίλη</a:t>
            </a:r>
            <a:r>
              <a:rPr lang="el-GR" dirty="0"/>
              <a:t> (</a:t>
            </a:r>
            <a:r>
              <a:rPr lang="el-GR" dirty="0" err="1"/>
              <a:t>alprostadil</a:t>
            </a:r>
            <a:r>
              <a:rPr lang="el-GR" dirty="0"/>
              <a:t>) είναι η φυσική μορφή της </a:t>
            </a:r>
            <a:r>
              <a:rPr lang="el-GR" dirty="0" err="1"/>
              <a:t>προσταγλανδίνης</a:t>
            </a:r>
            <a:r>
              <a:rPr lang="el-GR" dirty="0"/>
              <a:t> Ε1 (PGE1). Οι δράσεις της περιλαμβάνουν αγγειοδιαστολή των αιμοφόρων αγγείων του στυτικού ιστού των σηραγγωδών σωμάτων και αύξηση της αιματικής ροής μέσω της σηραγγώδους αρτηρίας, με αποτέλεσμα διόγκωση και στύση του πέους. Καθώς το φάρμακο περνά στο σπέρμα, αυτές οι θεραπείες δεν πρέπει να χρησιμοποιούνται σε άνδρες που επιθυμούν να συλλάβουν. </a:t>
            </a:r>
            <a:endParaRPr lang="en-US" dirty="0"/>
          </a:p>
          <a:p>
            <a:r>
              <a:rPr lang="el-GR" dirty="0"/>
              <a:t>Ως έσχατη λύση, μπορεί να προταθεί η χρήση μιας συσκευής κενού (ένα μηχανικό σύστημα που επιφέρει παθητική στύση) ή εμφυτευμάτων πέους.</a:t>
            </a:r>
            <a:endParaRPr lang="en-US" dirty="0"/>
          </a:p>
        </p:txBody>
      </p:sp>
    </p:spTree>
    <p:extLst>
      <p:ext uri="{BB962C8B-B14F-4D97-AF65-F5344CB8AC3E}">
        <p14:creationId xmlns:p14="http://schemas.microsoft.com/office/powerpoint/2010/main" val="203576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Συμπτωματικές</a:t>
            </a:r>
            <a:r>
              <a:rPr lang="el-GR" dirty="0"/>
              <a:t> θεραπείες για διαταραχές εκσπερμάτωσης</a:t>
            </a:r>
            <a:endParaRPr lang="en-US" dirty="0"/>
          </a:p>
        </p:txBody>
      </p:sp>
      <p:sp>
        <p:nvSpPr>
          <p:cNvPr id="3" name="Θέση περιεχομένου 2"/>
          <p:cNvSpPr>
            <a:spLocks noGrp="1"/>
          </p:cNvSpPr>
          <p:nvPr>
            <p:ph idx="1"/>
          </p:nvPr>
        </p:nvSpPr>
        <p:spPr/>
        <p:txBody>
          <a:bodyPr>
            <a:normAutofit lnSpcReduction="10000"/>
          </a:bodyPr>
          <a:lstStyle/>
          <a:p>
            <a:r>
              <a:rPr lang="el-GR" dirty="0"/>
              <a:t>Η θεραπεία των </a:t>
            </a:r>
            <a:r>
              <a:rPr lang="el-GR" b="1" dirty="0"/>
              <a:t>διαταραχών της εκσπερμάτωσης </a:t>
            </a:r>
            <a:r>
              <a:rPr lang="el-GR" dirty="0"/>
              <a:t>που προκαλούνται από μια φαρμακολογική θεραπεία γίνεται πολύπλοκη υπόθεση όταν η διακοπή του φαρμάκου αποδεικνύεται αδύνατη. Πριν από την έναρξη αυτού του τύπου θεραπείας σε άνδρες αναπαραγωγικής ηλικίας, </a:t>
            </a:r>
            <a:r>
              <a:rPr lang="el-GR" b="1" dirty="0"/>
              <a:t>θα πρέπει να εξετάζεται το ενδεχόμενο </a:t>
            </a:r>
            <a:r>
              <a:rPr lang="el-GR" b="1" dirty="0" err="1"/>
              <a:t>κρυοσυντήρησης</a:t>
            </a:r>
            <a:r>
              <a:rPr lang="el-GR" b="1" dirty="0"/>
              <a:t> του σπέρματος. </a:t>
            </a:r>
            <a:endParaRPr lang="en-US" b="1" dirty="0"/>
          </a:p>
          <a:p>
            <a:r>
              <a:rPr lang="el-GR" dirty="0"/>
              <a:t>Στην περίπτωση </a:t>
            </a:r>
            <a:r>
              <a:rPr lang="el-GR" b="1" dirty="0"/>
              <a:t>της ανάδρομης εκσπερμάτωσης</a:t>
            </a:r>
            <a:r>
              <a:rPr lang="el-GR" dirty="0"/>
              <a:t>, μπορεί να προταθεί η συλλογή </a:t>
            </a:r>
            <a:r>
              <a:rPr lang="el-GR" dirty="0" err="1"/>
              <a:t>αλκαλοποιημένων</a:t>
            </a:r>
            <a:r>
              <a:rPr lang="el-GR" dirty="0"/>
              <a:t> ούρων που ακολουθείται από </a:t>
            </a:r>
            <a:r>
              <a:rPr lang="el-GR" b="1" dirty="0"/>
              <a:t>αναζήτηση σπερματοζωαρίων και </a:t>
            </a:r>
            <a:r>
              <a:rPr lang="el-GR" b="1" dirty="0" err="1"/>
              <a:t>κρυοσυντήρηση</a:t>
            </a:r>
            <a:r>
              <a:rPr lang="el-GR" b="1" dirty="0"/>
              <a:t> με σκοπό την επιδίωξη τεχνικών υποβοηθούμενης αναπαραγωγής. </a:t>
            </a:r>
            <a:endParaRPr lang="en-US" b="1" dirty="0"/>
          </a:p>
          <a:p>
            <a:r>
              <a:rPr lang="el-GR" dirty="0"/>
              <a:t>Σε περίπτωση </a:t>
            </a:r>
            <a:r>
              <a:rPr lang="el-GR" b="1" dirty="0"/>
              <a:t>ολικής εκσπερμάτωσης </a:t>
            </a:r>
            <a:r>
              <a:rPr lang="el-GR" dirty="0"/>
              <a:t>ή εάν η ποσότητα των σπερματοζωαρίων που συλλέχτηκε είναι ανεπαρκής για κατάψυξη, </a:t>
            </a:r>
            <a:r>
              <a:rPr lang="el-GR" b="1" dirty="0"/>
              <a:t>τα σπερματοζωάρια (</a:t>
            </a:r>
            <a:r>
              <a:rPr lang="el-GR" b="1" dirty="0" err="1"/>
              <a:t>επιδιδυμικά</a:t>
            </a:r>
            <a:r>
              <a:rPr lang="el-GR" b="1" dirty="0"/>
              <a:t> ή </a:t>
            </a:r>
            <a:r>
              <a:rPr lang="el-GR" b="1" dirty="0" err="1"/>
              <a:t>όρχεις</a:t>
            </a:r>
            <a:r>
              <a:rPr lang="el-GR" b="1" dirty="0"/>
              <a:t>) μπορούν να ανακτηθούν χειρουργικά.</a:t>
            </a:r>
            <a:endParaRPr lang="en-US" b="1" dirty="0"/>
          </a:p>
        </p:txBody>
      </p:sp>
    </p:spTree>
    <p:extLst>
      <p:ext uri="{BB962C8B-B14F-4D97-AF65-F5344CB8AC3E}">
        <p14:creationId xmlns:p14="http://schemas.microsoft.com/office/powerpoint/2010/main" val="3477263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Πιο σημαντικά στοιχεία -συνοπτικά ανά κατηγορία φαρμάκων</a:t>
            </a:r>
            <a:endParaRPr lang="en-US"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0836"/>
            <a:ext cx="4561642" cy="2807164"/>
          </a:xfrm>
          <a:prstGeom prst="rect">
            <a:avLst/>
          </a:prstGeom>
        </p:spPr>
      </p:pic>
    </p:spTree>
    <p:extLst>
      <p:ext uri="{BB962C8B-B14F-4D97-AF65-F5344CB8AC3E}">
        <p14:creationId xmlns:p14="http://schemas.microsoft.com/office/powerpoint/2010/main" val="731902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Ανοσοκατασταλτικά</a:t>
            </a:r>
            <a:endParaRPr lang="en-US" dirty="0"/>
          </a:p>
        </p:txBody>
      </p:sp>
      <p:sp>
        <p:nvSpPr>
          <p:cNvPr id="3" name="Θέση περιεχομένου 2"/>
          <p:cNvSpPr>
            <a:spLocks noGrp="1"/>
          </p:cNvSpPr>
          <p:nvPr>
            <p:ph idx="1"/>
          </p:nvPr>
        </p:nvSpPr>
        <p:spPr>
          <a:xfrm>
            <a:off x="677334" y="1930400"/>
            <a:ext cx="8596668" cy="3657737"/>
          </a:xfrm>
        </p:spPr>
        <p:txBody>
          <a:bodyPr>
            <a:normAutofit/>
          </a:bodyPr>
          <a:lstStyle/>
          <a:p>
            <a:r>
              <a:rPr lang="el-GR" dirty="0"/>
              <a:t>Το </a:t>
            </a:r>
            <a:r>
              <a:rPr lang="el-GR" i="1" dirty="0" err="1"/>
              <a:t>Sirolimus</a:t>
            </a:r>
            <a:r>
              <a:rPr lang="el-GR" dirty="0"/>
              <a:t>, το οποίο χρησιμοποιείται για την </a:t>
            </a:r>
            <a:r>
              <a:rPr lang="el-GR" u="sng" dirty="0"/>
              <a:t>πρόληψη της απόρριψης μοσχεύματος οργάνων</a:t>
            </a:r>
            <a:r>
              <a:rPr lang="el-GR" dirty="0"/>
              <a:t>, προκαλεί δυστροφία των σπερματοζωαρίων με αναστρέψιμη μεταβολή των παραμέτρων του σπέρματος που χαρακτηρίζεται από μειωμένο αριθμό, κινητικότητα και μορφολογία των σπερματοζωαρίων</a:t>
            </a:r>
            <a:r>
              <a:rPr lang="en-US" dirty="0"/>
              <a:t>.</a:t>
            </a:r>
            <a:r>
              <a:rPr lang="el-GR" dirty="0"/>
              <a:t> Το </a:t>
            </a:r>
            <a:r>
              <a:rPr lang="el-GR" dirty="0" err="1"/>
              <a:t>Sirolimus</a:t>
            </a:r>
            <a:r>
              <a:rPr lang="el-GR" dirty="0"/>
              <a:t> εμποδίζει τη σπερματογένεση στο επίπεδο της σπερματογονίας, μειώνοντας σταδιακά τον αριθμό των </a:t>
            </a:r>
            <a:r>
              <a:rPr lang="el-GR" dirty="0" err="1"/>
              <a:t>σπερματοκυττάρων</a:t>
            </a:r>
            <a:r>
              <a:rPr lang="el-GR" dirty="0"/>
              <a:t>, των </a:t>
            </a:r>
            <a:r>
              <a:rPr lang="el-GR" dirty="0" err="1"/>
              <a:t>σπερματοειδών</a:t>
            </a:r>
            <a:r>
              <a:rPr lang="el-GR" dirty="0"/>
              <a:t> και των σπερματοζωαρίων. </a:t>
            </a:r>
            <a:endParaRPr lang="en-US" dirty="0"/>
          </a:p>
          <a:p>
            <a:r>
              <a:rPr lang="el-GR" dirty="0"/>
              <a:t>Το </a:t>
            </a:r>
            <a:r>
              <a:rPr lang="el-GR" dirty="0" err="1"/>
              <a:t>Sirolimus</a:t>
            </a:r>
            <a:r>
              <a:rPr lang="el-GR" dirty="0"/>
              <a:t> μειώνει επίσης την έκφραση πρωτεΐνης η οποία παίζει ρόλο στη μεταφορά της χοληστερόλης, ενός προδρόμου μορίου για τη σύνθεση τεστοστερόνης στα κύτταρα </a:t>
            </a:r>
            <a:r>
              <a:rPr lang="el-GR" dirty="0" err="1"/>
              <a:t>Leydig</a:t>
            </a:r>
            <a:r>
              <a:rPr lang="el-GR" dirty="0"/>
              <a:t>. Αυτό μειώνει το επίπεδο της τεστοστερόνης, από το οποίο εξαρτάται η σωστή λειτουργία της σπερματογένεσης. </a:t>
            </a:r>
            <a:endParaRPr lang="en-US" dirty="0"/>
          </a:p>
        </p:txBody>
      </p:sp>
    </p:spTree>
    <p:extLst>
      <p:ext uri="{BB962C8B-B14F-4D97-AF65-F5344CB8AC3E}">
        <p14:creationId xmlns:p14="http://schemas.microsoft.com/office/powerpoint/2010/main" val="2796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Πού οφείλεται η </a:t>
            </a:r>
            <a:r>
              <a:rPr lang="el-GR" dirty="0" err="1"/>
              <a:t>υπογονιμότητα</a:t>
            </a:r>
            <a:r>
              <a:rPr lang="el-GR" dirty="0"/>
              <a:t> στη γυναίκα</a:t>
            </a:r>
            <a:endParaRPr lang="en-US" dirty="0"/>
          </a:p>
        </p:txBody>
      </p:sp>
      <p:sp>
        <p:nvSpPr>
          <p:cNvPr id="3" name="Θέση περιεχομένου 2"/>
          <p:cNvSpPr>
            <a:spLocks noGrp="1"/>
          </p:cNvSpPr>
          <p:nvPr>
            <p:ph idx="1"/>
          </p:nvPr>
        </p:nvSpPr>
        <p:spPr>
          <a:xfrm>
            <a:off x="570523" y="1930400"/>
            <a:ext cx="8703479" cy="4704861"/>
          </a:xfrm>
        </p:spPr>
        <p:txBody>
          <a:bodyPr>
            <a:normAutofit fontScale="77500" lnSpcReduction="20000"/>
          </a:bodyPr>
          <a:lstStyle/>
          <a:p>
            <a:pPr marL="0" indent="0">
              <a:buNone/>
            </a:pPr>
            <a:r>
              <a:rPr lang="el-GR" dirty="0"/>
              <a:t>Η </a:t>
            </a:r>
            <a:r>
              <a:rPr lang="el-GR" dirty="0" err="1"/>
              <a:t>υπογονιμότητα</a:t>
            </a:r>
            <a:r>
              <a:rPr lang="el-GR" dirty="0"/>
              <a:t> στη γυναίκα μπορεί να οφείλεται:</a:t>
            </a:r>
          </a:p>
          <a:p>
            <a:r>
              <a:rPr lang="el-GR" dirty="0"/>
              <a:t>Στην </a:t>
            </a:r>
            <a:r>
              <a:rPr lang="el-GR" b="1" dirty="0"/>
              <a:t>ηλικία</a:t>
            </a:r>
            <a:r>
              <a:rPr lang="el-GR" dirty="0"/>
              <a:t> της: όσο αυξάνεται η ηλικία της γυναίκας τόσο μειώνονται οι πιθανότητες σύλληψης. Μετά τα 35 η γονιμότητά της μειώνεται πολύ, γι’ αυτό συνιστάται να απευθυνθεί σε γιατρό μετά από 6 μήνες προσπαθειών, ενώ μετά τα 40 συνιστάται να απευθυνθεί ακόμη πιο σύντομα.</a:t>
            </a:r>
          </a:p>
          <a:p>
            <a:r>
              <a:rPr lang="el-GR" dirty="0"/>
              <a:t>Στον </a:t>
            </a:r>
            <a:r>
              <a:rPr lang="el-GR" b="1" dirty="0"/>
              <a:t>σαλπιγγικό</a:t>
            </a:r>
            <a:r>
              <a:rPr lang="el-GR" dirty="0"/>
              <a:t> παράγοντα: βλάβη ή απόφραξη των σαλπίγγων λόγω φλεγμονής που μπορεί να προκληθεί από </a:t>
            </a:r>
            <a:r>
              <a:rPr lang="el-GR" dirty="0" err="1"/>
              <a:t>χλαμύδια</a:t>
            </a:r>
            <a:endParaRPr lang="el-GR" dirty="0"/>
          </a:p>
          <a:p>
            <a:r>
              <a:rPr lang="el-GR" dirty="0"/>
              <a:t>Σε συστηματικές </a:t>
            </a:r>
            <a:r>
              <a:rPr lang="el-GR" b="1" dirty="0"/>
              <a:t>παθήσεις</a:t>
            </a:r>
            <a:r>
              <a:rPr lang="el-GR" dirty="0"/>
              <a:t>: </a:t>
            </a:r>
            <a:r>
              <a:rPr lang="el-GR" dirty="0" err="1"/>
              <a:t>ενδομητρίωση</a:t>
            </a:r>
            <a:r>
              <a:rPr lang="el-GR" dirty="0"/>
              <a:t>, συμφύσεις, μειωμένο απόθεμα ωαρίων, </a:t>
            </a:r>
            <a:r>
              <a:rPr lang="el-GR" dirty="0" err="1"/>
              <a:t>πολυκυστικές</a:t>
            </a:r>
            <a:r>
              <a:rPr lang="el-GR" dirty="0"/>
              <a:t> ωοθήκες. Στις γυναίκες, η συχνότερη αιτία </a:t>
            </a:r>
            <a:r>
              <a:rPr lang="el-GR" dirty="0" err="1"/>
              <a:t>υπογονιμότητας</a:t>
            </a:r>
            <a:r>
              <a:rPr lang="el-GR" dirty="0"/>
              <a:t> είναι το σύνδρομο </a:t>
            </a:r>
            <a:r>
              <a:rPr lang="el-GR" dirty="0" err="1"/>
              <a:t>πολυκυστικών</a:t>
            </a:r>
            <a:r>
              <a:rPr lang="el-GR" dirty="0"/>
              <a:t> ωοθηκών, μία </a:t>
            </a:r>
            <a:r>
              <a:rPr lang="el-GR" dirty="0" err="1"/>
              <a:t>ενδοκρινοπάθεια</a:t>
            </a:r>
            <a:r>
              <a:rPr lang="el-GR" dirty="0"/>
              <a:t> που εκτιμάται ότι αφορά το 7-10% των γυναικών αναπαραγωγικής ηλικίας. Τα κύρια χαρακτηριστικά του συνδρόμου είναι τα αυξημένα επίπεδα ανδρογόνων στο αίμα (</a:t>
            </a:r>
            <a:r>
              <a:rPr lang="el-GR" dirty="0" err="1"/>
              <a:t>υπερανδρογοναιμία</a:t>
            </a:r>
            <a:r>
              <a:rPr lang="el-GR" dirty="0"/>
              <a:t>), η διαταραχή της </a:t>
            </a:r>
            <a:r>
              <a:rPr lang="el-GR" dirty="0" err="1"/>
              <a:t>ωοθυλακιορρηξίας</a:t>
            </a:r>
            <a:r>
              <a:rPr lang="el-GR" dirty="0"/>
              <a:t> και η </a:t>
            </a:r>
            <a:r>
              <a:rPr lang="el-GR" dirty="0" err="1"/>
              <a:t>πολυκυστική</a:t>
            </a:r>
            <a:r>
              <a:rPr lang="el-GR" dirty="0"/>
              <a:t> εικόνα της μιας ή και των δύο ωοθηκών στο υπερηχογράφημα. Η </a:t>
            </a:r>
            <a:r>
              <a:rPr lang="el-GR" dirty="0" err="1"/>
              <a:t>υπερανδρογοναιμία</a:t>
            </a:r>
            <a:r>
              <a:rPr lang="el-GR" dirty="0"/>
              <a:t> κλινικά εκδηλώνεται με αυξημένη τριχοφυΐα (</a:t>
            </a:r>
            <a:r>
              <a:rPr lang="el-GR" dirty="0" err="1"/>
              <a:t>δασυτριχισμός</a:t>
            </a:r>
            <a:r>
              <a:rPr lang="el-GR" dirty="0"/>
              <a:t>), ακμή και αλωπεκία. Η διαταραχή της </a:t>
            </a:r>
            <a:r>
              <a:rPr lang="el-GR" dirty="0" err="1"/>
              <a:t>ωοθυλακιορρηξίας</a:t>
            </a:r>
            <a:r>
              <a:rPr lang="el-GR" dirty="0"/>
              <a:t> κλινικά εκδηλώνεται με διαταραχές στην έμμηνο ρύση (με συχνότερη την </a:t>
            </a:r>
            <a:r>
              <a:rPr lang="el-GR" dirty="0" err="1"/>
              <a:t>αραιομηνόρροια</a:t>
            </a:r>
            <a:r>
              <a:rPr lang="el-GR" dirty="0"/>
              <a:t>) και με </a:t>
            </a:r>
            <a:r>
              <a:rPr lang="el-GR" dirty="0" err="1"/>
              <a:t>υπογονιμότητα</a:t>
            </a:r>
            <a:r>
              <a:rPr lang="el-GR" dirty="0"/>
              <a:t>).</a:t>
            </a:r>
          </a:p>
          <a:p>
            <a:r>
              <a:rPr lang="el-GR" dirty="0"/>
              <a:t>Σε </a:t>
            </a:r>
            <a:r>
              <a:rPr lang="el-GR" b="1" dirty="0"/>
              <a:t>ορμονικά</a:t>
            </a:r>
            <a:r>
              <a:rPr lang="el-GR" dirty="0"/>
              <a:t> προβλήματα: αυξημένη </a:t>
            </a:r>
            <a:r>
              <a:rPr lang="el-GR" dirty="0" err="1"/>
              <a:t>προλακτίνη</a:t>
            </a:r>
            <a:r>
              <a:rPr lang="el-GR" dirty="0"/>
              <a:t>, </a:t>
            </a:r>
            <a:r>
              <a:rPr lang="el-GR" dirty="0" err="1"/>
              <a:t>θυρεοειδοπάθεια</a:t>
            </a:r>
            <a:endParaRPr lang="el-GR" dirty="0"/>
          </a:p>
          <a:p>
            <a:r>
              <a:rPr lang="el-GR" dirty="0"/>
              <a:t>Σε προβλήματα στη </a:t>
            </a:r>
            <a:r>
              <a:rPr lang="el-GR" b="1" dirty="0"/>
              <a:t>μήτρα</a:t>
            </a:r>
            <a:r>
              <a:rPr lang="el-GR" dirty="0"/>
              <a:t>: ινομυώματα, πολύποδες</a:t>
            </a:r>
          </a:p>
          <a:p>
            <a:r>
              <a:rPr lang="el-GR" dirty="0"/>
              <a:t>Σε </a:t>
            </a:r>
            <a:r>
              <a:rPr lang="el-GR" b="1" dirty="0"/>
              <a:t>φάρμακα και θεραπείες</a:t>
            </a:r>
            <a:r>
              <a:rPr lang="el-GR" dirty="0"/>
              <a:t>: ορισμένα φάρμακα προκαλούν προσωρινή </a:t>
            </a:r>
            <a:r>
              <a:rPr lang="el-GR" dirty="0" err="1"/>
              <a:t>υπογονιμότητα</a:t>
            </a:r>
            <a:r>
              <a:rPr lang="el-GR" dirty="0"/>
              <a:t> (αποκαθίσταται όταν διακοπεί η λήψη τους), θεραπείες για τον καρκίνο (ακτινοθεραπεία, χημειοθεραπεία)</a:t>
            </a:r>
          </a:p>
          <a:p>
            <a:r>
              <a:rPr lang="el-GR" dirty="0"/>
              <a:t>Σε </a:t>
            </a:r>
            <a:r>
              <a:rPr lang="el-GR" b="1" dirty="0"/>
              <a:t>διαταραχές της ωορρηξίας</a:t>
            </a:r>
            <a:r>
              <a:rPr lang="el-GR" dirty="0"/>
              <a:t>: οι ωοθήκες δεν παράγουν ή απελευθερώνουν ωάρια</a:t>
            </a:r>
            <a:endParaRPr lang="en-US" dirty="0"/>
          </a:p>
        </p:txBody>
      </p:sp>
    </p:spTree>
    <p:extLst>
      <p:ext uri="{BB962C8B-B14F-4D97-AF65-F5344CB8AC3E}">
        <p14:creationId xmlns:p14="http://schemas.microsoft.com/office/powerpoint/2010/main" val="326565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Αντιφλεγμονώδη και σαλικυλικά</a:t>
            </a:r>
            <a:endParaRPr lang="en-US" dirty="0"/>
          </a:p>
        </p:txBody>
      </p:sp>
      <p:sp>
        <p:nvSpPr>
          <p:cNvPr id="3" name="Θέση περιεχομένου 2"/>
          <p:cNvSpPr>
            <a:spLocks noGrp="1"/>
          </p:cNvSpPr>
          <p:nvPr>
            <p:ph idx="1"/>
          </p:nvPr>
        </p:nvSpPr>
        <p:spPr>
          <a:xfrm>
            <a:off x="564543" y="1407381"/>
            <a:ext cx="8709459" cy="4633981"/>
          </a:xfrm>
        </p:spPr>
        <p:txBody>
          <a:bodyPr>
            <a:normAutofit fontScale="85000" lnSpcReduction="20000"/>
          </a:bodyPr>
          <a:lstStyle/>
          <a:p>
            <a:r>
              <a:rPr lang="el-GR" dirty="0"/>
              <a:t>Η </a:t>
            </a:r>
            <a:r>
              <a:rPr lang="el-GR" i="1" dirty="0" err="1"/>
              <a:t>σουλφασαλαζίνη</a:t>
            </a:r>
            <a:r>
              <a:rPr lang="el-GR" dirty="0"/>
              <a:t> σε χρόνια χορήγηση προκαλεί αναστρέψιμη μεταβολή των παραμέτρων του σπέρματος. Πράγματι, μια χρόνια δόση που λαμβάνεται για περισσότερους από 2 μήνες οδηγεί σε μειωμένο αριθμό σπερματοζωαρίων, κινητικότητα και μορφολογία. Στη μελέτη των </a:t>
            </a:r>
            <a:r>
              <a:rPr lang="el-GR" dirty="0" err="1"/>
              <a:t>O'Moráin</a:t>
            </a:r>
            <a:r>
              <a:rPr lang="el-GR" dirty="0"/>
              <a:t> </a:t>
            </a:r>
            <a:r>
              <a:rPr lang="el-GR" dirty="0" err="1"/>
              <a:t>et</a:t>
            </a:r>
            <a:r>
              <a:rPr lang="el-GR" dirty="0"/>
              <a:t> </a:t>
            </a:r>
            <a:r>
              <a:rPr lang="el-GR" dirty="0" err="1"/>
              <a:t>al</a:t>
            </a:r>
            <a:r>
              <a:rPr lang="el-GR" dirty="0"/>
              <a:t> ., η </a:t>
            </a:r>
            <a:r>
              <a:rPr lang="el-GR" dirty="0" err="1"/>
              <a:t>σουλφασαλαζίνη</a:t>
            </a:r>
            <a:r>
              <a:rPr lang="el-GR" dirty="0"/>
              <a:t> συσχετίστηκε με </a:t>
            </a:r>
            <a:r>
              <a:rPr lang="el-GR" b="1" dirty="0" err="1"/>
              <a:t>ολιγοασθενοσπερμία</a:t>
            </a:r>
            <a:r>
              <a:rPr lang="el-GR" b="1" dirty="0"/>
              <a:t> σε πάνω από το 60% των ανδρών που έλαβαν θεραπεία με </a:t>
            </a:r>
            <a:r>
              <a:rPr lang="el-GR" b="1" u="sng" dirty="0"/>
              <a:t>φλεγμονώδη νόσο του εντέρου</a:t>
            </a:r>
            <a:r>
              <a:rPr lang="el-GR" dirty="0"/>
              <a:t>. Ωστόσο, ο αριθμός των σπερματοζωαρίων σε ασθενείς που έλαβαν </a:t>
            </a:r>
            <a:r>
              <a:rPr lang="el-GR" dirty="0" err="1"/>
              <a:t>σουλφασαλαζίνη</a:t>
            </a:r>
            <a:r>
              <a:rPr lang="el-GR" dirty="0"/>
              <a:t> για περισσότερο από 3 μήνες δεν ήταν σημαντικά διαφορετικός από ό,τι σε ασθενείς χωρίς θεραπεία.</a:t>
            </a:r>
          </a:p>
          <a:p>
            <a:pPr marL="0" indent="0">
              <a:buNone/>
            </a:pPr>
            <a:r>
              <a:rPr lang="el-GR" i="1" dirty="0"/>
              <a:t>Ο ακριβής μηχανισμός αλλοίωσης παραμένει ανεξήγητος.</a:t>
            </a:r>
            <a:r>
              <a:rPr lang="el-GR" dirty="0"/>
              <a:t> </a:t>
            </a:r>
            <a:r>
              <a:rPr lang="el-GR" u="sng" dirty="0"/>
              <a:t>Ο μηχανισμός μπορεί να αποτελείται από μια άμεση τοξική επίδραση του μορίου σε ανώριμα σπερματοζωάρια</a:t>
            </a:r>
            <a:r>
              <a:rPr lang="el-GR" dirty="0"/>
              <a:t>. Ο ενεργός </a:t>
            </a:r>
            <a:r>
              <a:rPr lang="el-GR" dirty="0" err="1"/>
              <a:t>μεταβολίτης</a:t>
            </a:r>
            <a:r>
              <a:rPr lang="el-GR" dirty="0"/>
              <a:t> της </a:t>
            </a:r>
            <a:r>
              <a:rPr lang="el-GR" dirty="0" err="1"/>
              <a:t>σουλφασαλαζίνης</a:t>
            </a:r>
            <a:r>
              <a:rPr lang="el-GR" dirty="0"/>
              <a:t>, </a:t>
            </a:r>
            <a:r>
              <a:rPr lang="el-GR" u="sng" dirty="0"/>
              <a:t>η </a:t>
            </a:r>
            <a:r>
              <a:rPr lang="el-GR" u="sng" dirty="0" err="1"/>
              <a:t>σουλφαπυριδίνη</a:t>
            </a:r>
            <a:r>
              <a:rPr lang="el-GR" u="sng" dirty="0"/>
              <a:t>, μπορεί να προκαλέσει οξειδωτικό στρες</a:t>
            </a:r>
            <a:r>
              <a:rPr lang="el-GR" dirty="0"/>
              <a:t>, με αρνητική επίδραση στην ποιότητα του σπέρματος. </a:t>
            </a:r>
            <a:r>
              <a:rPr lang="el-GR" u="sng" dirty="0"/>
              <a:t>Η </a:t>
            </a:r>
            <a:r>
              <a:rPr lang="el-GR" u="sng" dirty="0" err="1"/>
              <a:t>σουλφασαλαζίνη</a:t>
            </a:r>
            <a:r>
              <a:rPr lang="el-GR" u="sng" dirty="0"/>
              <a:t> μπορεί επίσης να επηρεάσει το επίπεδο τεστοστερόνης</a:t>
            </a:r>
            <a:r>
              <a:rPr lang="el-GR" dirty="0"/>
              <a:t> στον ορό</a:t>
            </a:r>
            <a:r>
              <a:rPr lang="en-US" dirty="0"/>
              <a:t>,</a:t>
            </a:r>
            <a:r>
              <a:rPr lang="el-GR" dirty="0"/>
              <a:t> ως αποτέλεσμα μιας ανασταλτικής δράσης στο επίπεδο του άξονα υποθαλάμου-υπόφυσης-</a:t>
            </a:r>
            <a:r>
              <a:rPr lang="el-GR" dirty="0" err="1"/>
              <a:t>γοναδικής</a:t>
            </a:r>
            <a:r>
              <a:rPr lang="el-GR" dirty="0"/>
              <a:t> μοίρας, αν και αυτή η θεωρία είναι αμφιλεγόμενη. Η βλάβη στις παραμέτρους του σπέρματος μπορεί να αντιστραφεί 2-3 μήνες μετά τη διακοπή της θεραπείας.</a:t>
            </a:r>
          </a:p>
          <a:p>
            <a:r>
              <a:rPr lang="el-GR" dirty="0"/>
              <a:t>Το </a:t>
            </a:r>
            <a:r>
              <a:rPr lang="el-GR" dirty="0" err="1"/>
              <a:t>ακετυλοσαλικυλικό</a:t>
            </a:r>
            <a:r>
              <a:rPr lang="el-GR" dirty="0"/>
              <a:t> οξύ και, πιο σπάνια, τα μη </a:t>
            </a:r>
            <a:r>
              <a:rPr lang="el-GR" dirty="0" err="1"/>
              <a:t>στεροειδή</a:t>
            </a:r>
            <a:r>
              <a:rPr lang="el-GR" dirty="0"/>
              <a:t> αντιφλεγμονώδη (χορηγούμενα χρόνια) μπορούν να επηρεάσουν την ποιότητα του σπέρματος μειώνοντας τον αριθμό, την κινητικότητα, τη ζωτικότητα και τη μορφολογία του σπέρματος. Οι επιδράσεις είναι συνήθως αναστρέψιμες και σχετίζονται με τη δόση. </a:t>
            </a:r>
            <a:r>
              <a:rPr lang="el-GR" u="sng" dirty="0"/>
              <a:t>Αναστέλλουν αναστρέψιμα ή μη αναστρέψιμα τα ένζυμα της </a:t>
            </a:r>
            <a:r>
              <a:rPr lang="el-GR" u="sng" dirty="0" err="1"/>
              <a:t>κυκλοοξυγενάσης</a:t>
            </a:r>
            <a:r>
              <a:rPr lang="el-GR" u="sng" dirty="0"/>
              <a:t> που είναι υπεύθυνα για τη σύνθεση </a:t>
            </a:r>
            <a:r>
              <a:rPr lang="el-GR" u="sng" dirty="0" err="1"/>
              <a:t>προσταγλανδινών</a:t>
            </a:r>
            <a:r>
              <a:rPr lang="el-GR" dirty="0"/>
              <a:t>. Ωστόσο, οι </a:t>
            </a:r>
            <a:r>
              <a:rPr lang="el-GR" dirty="0" err="1"/>
              <a:t>προσταγλανδίνες</a:t>
            </a:r>
            <a:r>
              <a:rPr lang="el-GR" dirty="0"/>
              <a:t> μπορεί να εμπλέκονται στον έλεγχο της σπερματογένεσης και της </a:t>
            </a:r>
            <a:r>
              <a:rPr lang="el-GR" dirty="0" err="1"/>
              <a:t>στεροειδογένεσης</a:t>
            </a:r>
            <a:r>
              <a:rPr lang="el-GR" dirty="0"/>
              <a:t> των </a:t>
            </a:r>
            <a:r>
              <a:rPr lang="el-GR" dirty="0" err="1"/>
              <a:t>όρχεων</a:t>
            </a:r>
            <a:r>
              <a:rPr lang="el-GR" dirty="0"/>
              <a:t> και στην αντίδραση </a:t>
            </a:r>
            <a:r>
              <a:rPr lang="el-GR" dirty="0" err="1"/>
              <a:t>ακροσωμάτων</a:t>
            </a:r>
            <a:r>
              <a:rPr lang="el-GR" dirty="0"/>
              <a:t> των σπερματοζωαρίων.</a:t>
            </a:r>
            <a:endParaRPr lang="en-US" dirty="0"/>
          </a:p>
        </p:txBody>
      </p:sp>
    </p:spTree>
    <p:extLst>
      <p:ext uri="{BB962C8B-B14F-4D97-AF65-F5344CB8AC3E}">
        <p14:creationId xmlns:p14="http://schemas.microsoft.com/office/powerpoint/2010/main" val="3788806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113" y="92765"/>
            <a:ext cx="8596668" cy="1320800"/>
          </a:xfrm>
        </p:spPr>
        <p:txBody>
          <a:bodyPr/>
          <a:lstStyle/>
          <a:p>
            <a:r>
              <a:rPr lang="el-GR" dirty="0" err="1"/>
              <a:t>Αντιανδρογόνα</a:t>
            </a:r>
            <a:endParaRPr lang="en-US" dirty="0"/>
          </a:p>
        </p:txBody>
      </p:sp>
      <p:sp>
        <p:nvSpPr>
          <p:cNvPr id="3" name="Θέση περιεχομένου 2"/>
          <p:cNvSpPr>
            <a:spLocks noGrp="1"/>
          </p:cNvSpPr>
          <p:nvPr>
            <p:ph idx="1"/>
          </p:nvPr>
        </p:nvSpPr>
        <p:spPr>
          <a:xfrm>
            <a:off x="406401" y="1195754"/>
            <a:ext cx="9245599" cy="5298832"/>
          </a:xfrm>
        </p:spPr>
        <p:txBody>
          <a:bodyPr>
            <a:normAutofit/>
          </a:bodyPr>
          <a:lstStyle/>
          <a:p>
            <a:r>
              <a:rPr lang="el-GR" dirty="0"/>
              <a:t>Η </a:t>
            </a:r>
            <a:r>
              <a:rPr lang="el-GR" i="1" dirty="0" err="1"/>
              <a:t>φιναστερίδη</a:t>
            </a:r>
            <a:r>
              <a:rPr lang="el-GR" dirty="0"/>
              <a:t>, η οποία χρησιμοποιείται για τη </a:t>
            </a:r>
            <a:r>
              <a:rPr lang="el-GR" b="1" dirty="0"/>
              <a:t>θεραπεία της καλοήθους υπερπλασίας του προστάτη</a:t>
            </a:r>
            <a:r>
              <a:rPr lang="el-GR" dirty="0"/>
              <a:t>, είναι ένας ειδικός αναστολέας της 5α-αναγωγάσης. Η 5</a:t>
            </a:r>
            <a:r>
              <a:rPr lang="el-GR" baseline="30000" dirty="0"/>
              <a:t>α</a:t>
            </a:r>
            <a:r>
              <a:rPr lang="el-GR" dirty="0"/>
              <a:t>-αναγωγάση μετατρέπει την τεστοστερόνη σε </a:t>
            </a:r>
            <a:r>
              <a:rPr lang="el-GR" dirty="0" err="1"/>
              <a:t>διυδροτεστοστερόνη</a:t>
            </a:r>
            <a:r>
              <a:rPr lang="el-GR" dirty="0"/>
              <a:t>, η οποία έχει ισχυρότερη συγγένεια από την τεστοστερόνη για τους υποδοχείς ανδρογόνων στα κύτταρα-στόχους. Μια πτώση στην έκφραση της </a:t>
            </a:r>
            <a:r>
              <a:rPr lang="el-GR" dirty="0" err="1"/>
              <a:t>διυδροτεστοστερόνης</a:t>
            </a:r>
            <a:r>
              <a:rPr lang="el-GR" dirty="0"/>
              <a:t> μπορεί να έχει δυσμενείς επιπτώσεις στις παραμέτρους του σπέρματος και στην ανδρική αναπαραγωγική λειτουργία. Οι </a:t>
            </a:r>
            <a:r>
              <a:rPr lang="el-GR" dirty="0" err="1"/>
              <a:t>Amory</a:t>
            </a:r>
            <a:r>
              <a:rPr lang="el-GR" dirty="0"/>
              <a:t> </a:t>
            </a:r>
            <a:r>
              <a:rPr lang="el-GR" dirty="0" err="1"/>
              <a:t>et</a:t>
            </a:r>
            <a:r>
              <a:rPr lang="el-GR" dirty="0"/>
              <a:t> </a:t>
            </a:r>
            <a:r>
              <a:rPr lang="el-GR" dirty="0" err="1"/>
              <a:t>al</a:t>
            </a:r>
            <a:r>
              <a:rPr lang="el-GR" dirty="0"/>
              <a:t> . διεξήγαγαν μια τυχαιοποιημένη, διπλά τυφλή, ελεγχόμενη με εικονικό φάρμακο δοκιμή σε 99 υγιείς άνδρες που τυχαία έλαβαν </a:t>
            </a:r>
            <a:r>
              <a:rPr lang="el-GR" dirty="0" err="1"/>
              <a:t>ντουταστερίδη</a:t>
            </a:r>
            <a:r>
              <a:rPr lang="el-GR" dirty="0"/>
              <a:t>, </a:t>
            </a:r>
            <a:r>
              <a:rPr lang="el-GR" dirty="0" err="1"/>
              <a:t>φιναστερίδη</a:t>
            </a:r>
            <a:r>
              <a:rPr lang="el-GR" dirty="0"/>
              <a:t> ή εικονικό φάρμακο μία φορά την ημέρα για 1 χρόνο. Κατέληξαν στο συμπέρασμα ότι μειώνουν σημαντικά τον αριθμό και την κινητικότητα των σπερματοζωαρίων (αλλά όχι τη μορφολογία) με αναστρέψιμα αποτελέσματα 3-4 μήνες μετά τη διακοπή της θεραπείας. </a:t>
            </a:r>
            <a:r>
              <a:rPr lang="el-GR" u="sng" dirty="0"/>
              <a:t>Συνιστάται στους άνδρες να σταματήσουν να λαμβάνουν </a:t>
            </a:r>
            <a:r>
              <a:rPr lang="el-GR" u="sng" dirty="0" err="1"/>
              <a:t>Finasteride</a:t>
            </a:r>
            <a:r>
              <a:rPr lang="el-GR" u="sng" dirty="0"/>
              <a:t> πριν από τη σύλληψη</a:t>
            </a:r>
            <a:r>
              <a:rPr lang="el-GR" dirty="0"/>
              <a:t>.</a:t>
            </a:r>
          </a:p>
          <a:p>
            <a:r>
              <a:rPr lang="el-GR" dirty="0"/>
              <a:t>Στυτικές και σπανιότερα διαταραχές της εκσπερμάτωσης μπορεί επίσης να εμφανιστούν κατά τη διάρκεια της θεραπείας. Ο ακριβής μηχανισμός της σεξουαλικής δυσλειτουργίας δεν έχει εξακριβωθεί με σαφήνεια.</a:t>
            </a:r>
          </a:p>
        </p:txBody>
      </p:sp>
    </p:spTree>
    <p:extLst>
      <p:ext uri="{BB962C8B-B14F-4D97-AF65-F5344CB8AC3E}">
        <p14:creationId xmlns:p14="http://schemas.microsoft.com/office/powerpoint/2010/main" val="4162242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Αντιανδρογόνα</a:t>
            </a:r>
            <a:endParaRPr lang="en-US" dirty="0"/>
          </a:p>
        </p:txBody>
      </p:sp>
      <p:sp>
        <p:nvSpPr>
          <p:cNvPr id="3" name="Θέση περιεχομένου 2"/>
          <p:cNvSpPr>
            <a:spLocks noGrp="1"/>
          </p:cNvSpPr>
          <p:nvPr>
            <p:ph idx="1"/>
          </p:nvPr>
        </p:nvSpPr>
        <p:spPr>
          <a:xfrm>
            <a:off x="453292" y="1578709"/>
            <a:ext cx="8820710" cy="4462654"/>
          </a:xfrm>
        </p:spPr>
        <p:txBody>
          <a:bodyPr>
            <a:normAutofit fontScale="85000" lnSpcReduction="10000"/>
          </a:bodyPr>
          <a:lstStyle/>
          <a:p>
            <a:r>
              <a:rPr lang="el-GR" dirty="0"/>
              <a:t>Η </a:t>
            </a:r>
            <a:r>
              <a:rPr lang="el-GR" i="1" dirty="0"/>
              <a:t>οξική </a:t>
            </a:r>
            <a:r>
              <a:rPr lang="el-GR" i="1" dirty="0" err="1"/>
              <a:t>κυπροτερόνη</a:t>
            </a:r>
            <a:r>
              <a:rPr lang="el-GR" i="1" dirty="0"/>
              <a:t> (</a:t>
            </a:r>
            <a:r>
              <a:rPr lang="el-GR" i="1" dirty="0" err="1"/>
              <a:t>στεροειδές</a:t>
            </a:r>
            <a:r>
              <a:rPr lang="el-GR" i="1" dirty="0"/>
              <a:t>) </a:t>
            </a:r>
            <a:r>
              <a:rPr lang="el-GR" dirty="0"/>
              <a:t>είναι μια ανακουφιστική θεραπεία για τον </a:t>
            </a:r>
            <a:r>
              <a:rPr lang="el-GR" b="1" dirty="0"/>
              <a:t>καρκίνο του προστάτη</a:t>
            </a:r>
            <a:r>
              <a:rPr lang="el-GR" dirty="0"/>
              <a:t>. Αυτό το ισχυρό </a:t>
            </a:r>
            <a:r>
              <a:rPr lang="el-GR" dirty="0" err="1"/>
              <a:t>αντιανδρογόνο</a:t>
            </a:r>
            <a:r>
              <a:rPr lang="el-GR" dirty="0"/>
              <a:t> αναστέλλει ανταγωνιστικά τη σύνδεση της 5-α-διυδροτεστοστερόνης στον υποδοχέα στα κύτταρα-στόχους. Σε κεντρικό επίπεδο, η οξική </a:t>
            </a:r>
            <a:r>
              <a:rPr lang="el-GR" dirty="0" err="1"/>
              <a:t>κυπροτερόνη</a:t>
            </a:r>
            <a:r>
              <a:rPr lang="el-GR" dirty="0"/>
              <a:t> έχει </a:t>
            </a:r>
            <a:r>
              <a:rPr lang="el-GR" b="1" dirty="0" err="1"/>
              <a:t>αντιγοναδοτροπική</a:t>
            </a:r>
            <a:r>
              <a:rPr lang="el-GR" b="1" dirty="0"/>
              <a:t> δράση</a:t>
            </a:r>
            <a:r>
              <a:rPr lang="el-GR" dirty="0"/>
              <a:t>, η οποία </a:t>
            </a:r>
            <a:r>
              <a:rPr lang="el-GR" b="1" dirty="0"/>
              <a:t>μειώνει τη σύνθεση τεστοστερόνης από τους </a:t>
            </a:r>
            <a:r>
              <a:rPr lang="el-GR" b="1" dirty="0" err="1"/>
              <a:t>όρχεις</a:t>
            </a:r>
            <a:r>
              <a:rPr lang="el-GR" dirty="0"/>
              <a:t>. Μια προοπτική μελέτη 25 εθελοντών ανδρών που έλαβαν ή όχι οξική </a:t>
            </a:r>
            <a:r>
              <a:rPr lang="el-GR" dirty="0" err="1"/>
              <a:t>κυπροτερόνη</a:t>
            </a:r>
            <a:r>
              <a:rPr lang="el-GR" dirty="0"/>
              <a:t> για 16 εβδομάδες έδειξε μείωση στη συγκέντρωση, την κινητικότητα και τη μορφολογία του σπέρματος. Για έναν ασθενή, </a:t>
            </a:r>
            <a:r>
              <a:rPr lang="el-GR" dirty="0" err="1"/>
              <a:t>περιγράφηκε</a:t>
            </a:r>
            <a:r>
              <a:rPr lang="el-GR" dirty="0"/>
              <a:t> η </a:t>
            </a:r>
            <a:r>
              <a:rPr lang="el-GR" dirty="0" err="1"/>
              <a:t>αζωοσπερμία</a:t>
            </a:r>
            <a:r>
              <a:rPr lang="el-GR" dirty="0"/>
              <a:t> (</a:t>
            </a:r>
            <a:r>
              <a:rPr lang="el-GR" dirty="0" err="1"/>
              <a:t>Wang</a:t>
            </a:r>
            <a:r>
              <a:rPr lang="el-GR" dirty="0"/>
              <a:t> &amp; </a:t>
            </a:r>
            <a:r>
              <a:rPr lang="el-GR" dirty="0" err="1"/>
              <a:t>Yeung</a:t>
            </a:r>
            <a:r>
              <a:rPr lang="el-GR" dirty="0"/>
              <a:t>, 1980). Η επίδραση του μορίου στις παραμέτρους του σπέρματος είναι αναστρέψιμη εντός 6-22 εβδομάδων από τη διακοπή της θεραπείας.</a:t>
            </a:r>
          </a:p>
          <a:p>
            <a:r>
              <a:rPr lang="el-GR" dirty="0"/>
              <a:t>Η </a:t>
            </a:r>
            <a:r>
              <a:rPr lang="el-GR" i="1" dirty="0"/>
              <a:t>οξική </a:t>
            </a:r>
            <a:r>
              <a:rPr lang="el-GR" i="1" dirty="0" err="1"/>
              <a:t>κυπροτερόνη</a:t>
            </a:r>
            <a:r>
              <a:rPr lang="el-GR" i="1" dirty="0"/>
              <a:t> </a:t>
            </a:r>
            <a:r>
              <a:rPr lang="el-GR" dirty="0"/>
              <a:t>και τα </a:t>
            </a:r>
            <a:r>
              <a:rPr lang="el-GR" b="1" dirty="0"/>
              <a:t>μη </a:t>
            </a:r>
            <a:r>
              <a:rPr lang="el-GR" b="1" dirty="0" err="1"/>
              <a:t>στεροειδή</a:t>
            </a:r>
            <a:r>
              <a:rPr lang="el-GR" b="1" dirty="0"/>
              <a:t> </a:t>
            </a:r>
            <a:r>
              <a:rPr lang="el-GR" b="1" dirty="0" err="1"/>
              <a:t>αντιανδρογόνα</a:t>
            </a:r>
            <a:r>
              <a:rPr lang="el-GR" b="1" dirty="0"/>
              <a:t> </a:t>
            </a:r>
            <a:r>
              <a:rPr lang="el-GR" dirty="0"/>
              <a:t>χρησιμοποιούνται στη θεραπεία του καρκίνου του προστάτη. Αποτρέποντας τα ανδρογόνα να δράσουν στους στόχους τους, αυτά τα φάρμακα προκαλούν επίσης απώλεια της στυτικής λειτουργίας και της λίμπιντο. Σε μια μελέτη 310 ασθενών με μεταστατικό καρκίνο του προστάτη, η σεξουαλική λειτουργία αξιολογήθηκε πριν και μετά την εισαγωγή των θεραπειών με </a:t>
            </a:r>
            <a:r>
              <a:rPr lang="el-GR" dirty="0" err="1"/>
              <a:t>αντιανδρογόνα</a:t>
            </a:r>
            <a:r>
              <a:rPr lang="el-GR" dirty="0"/>
              <a:t>. Με τη θεραπεία με οξική </a:t>
            </a:r>
            <a:r>
              <a:rPr lang="el-GR" dirty="0" err="1"/>
              <a:t>κυπροτερόνη</a:t>
            </a:r>
            <a:r>
              <a:rPr lang="el-GR" dirty="0"/>
              <a:t>, οι αυθόρμητες στύσεις και η σεξουαλική δραστηριότητα μειώθηκαν, αλλά η απώλεια ήταν αργή. Ωστόσο, το αρχικό ποσοστό σεξουαλικής δυσλειτουργίας ήταν πιθανώς υψηλότερο από ό,τι στον γενικό πληθυσμό που ταιριάζει με την ηλικία (</a:t>
            </a:r>
            <a:r>
              <a:rPr lang="el-GR" dirty="0" err="1"/>
              <a:t>Schröder</a:t>
            </a:r>
            <a:r>
              <a:rPr lang="el-GR" dirty="0"/>
              <a:t> </a:t>
            </a:r>
            <a:r>
              <a:rPr lang="el-GR" dirty="0" err="1"/>
              <a:t>et</a:t>
            </a:r>
            <a:r>
              <a:rPr lang="el-GR" dirty="0"/>
              <a:t> </a:t>
            </a:r>
            <a:r>
              <a:rPr lang="el-GR" dirty="0" err="1"/>
              <a:t>al</a:t>
            </a:r>
            <a:r>
              <a:rPr lang="el-GR" dirty="0"/>
              <a:t> ., 2000). </a:t>
            </a:r>
            <a:r>
              <a:rPr lang="el-GR" b="1" dirty="0"/>
              <a:t>Τα μη </a:t>
            </a:r>
            <a:r>
              <a:rPr lang="el-GR" b="1" dirty="0" err="1"/>
              <a:t>στεροειδή</a:t>
            </a:r>
            <a:r>
              <a:rPr lang="el-GR" b="1" dirty="0"/>
              <a:t> </a:t>
            </a:r>
            <a:r>
              <a:rPr lang="el-GR" b="1" dirty="0" err="1"/>
              <a:t>αντιανδρογόνα</a:t>
            </a:r>
            <a:r>
              <a:rPr lang="el-GR" b="1" dirty="0"/>
              <a:t> δεν έχουν καμία </a:t>
            </a:r>
            <a:r>
              <a:rPr lang="el-GR" b="1" dirty="0" err="1"/>
              <a:t>αντιγοναδοτροπική</a:t>
            </a:r>
            <a:r>
              <a:rPr lang="el-GR" b="1" dirty="0"/>
              <a:t> δράση. </a:t>
            </a:r>
            <a:r>
              <a:rPr lang="el-GR" dirty="0"/>
              <a:t>Αυτά τα φάρμακα στοχεύουν στον προστάτη. </a:t>
            </a:r>
            <a:r>
              <a:rPr lang="el-GR" u="sng" dirty="0"/>
              <a:t>Κατά συνέπεια, το προφίλ σεξουαλικής τους ανοχής φαίνεται να είναι καλύτερο από τα άλλα </a:t>
            </a:r>
            <a:r>
              <a:rPr lang="el-GR" u="sng" dirty="0" err="1"/>
              <a:t>αντιανδρογόνα</a:t>
            </a:r>
            <a:r>
              <a:rPr lang="el-GR" u="sng" dirty="0"/>
              <a:t>, ιδιαίτερα τη </a:t>
            </a:r>
            <a:r>
              <a:rPr lang="el-GR" u="sng" dirty="0" err="1"/>
              <a:t>βικαλουταμίδη</a:t>
            </a:r>
            <a:r>
              <a:rPr lang="el-GR" u="sng" dirty="0"/>
              <a:t>.</a:t>
            </a:r>
          </a:p>
          <a:p>
            <a:endParaRPr lang="en-US" dirty="0"/>
          </a:p>
        </p:txBody>
      </p:sp>
    </p:spTree>
    <p:extLst>
      <p:ext uri="{BB962C8B-B14F-4D97-AF65-F5344CB8AC3E}">
        <p14:creationId xmlns:p14="http://schemas.microsoft.com/office/powerpoint/2010/main" val="55556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Άλφα-αναστολείς</a:t>
            </a:r>
            <a:endParaRPr lang="en-US" dirty="0"/>
          </a:p>
        </p:txBody>
      </p:sp>
      <p:sp>
        <p:nvSpPr>
          <p:cNvPr id="3" name="Θέση περιεχομένου 2"/>
          <p:cNvSpPr>
            <a:spLocks noGrp="1"/>
          </p:cNvSpPr>
          <p:nvPr>
            <p:ph idx="1"/>
          </p:nvPr>
        </p:nvSpPr>
        <p:spPr>
          <a:xfrm>
            <a:off x="414216" y="1867877"/>
            <a:ext cx="8745416" cy="4579815"/>
          </a:xfrm>
        </p:spPr>
        <p:txBody>
          <a:bodyPr>
            <a:normAutofit fontScale="85000" lnSpcReduction="20000"/>
          </a:bodyPr>
          <a:lstStyle/>
          <a:p>
            <a:r>
              <a:rPr lang="el-GR" dirty="0"/>
              <a:t>Οι </a:t>
            </a:r>
            <a:r>
              <a:rPr lang="el-GR" i="1" dirty="0"/>
              <a:t>άλφα-αναστολείς</a:t>
            </a:r>
            <a:r>
              <a:rPr lang="el-GR" dirty="0"/>
              <a:t> είναι </a:t>
            </a:r>
            <a:r>
              <a:rPr lang="el-GR" b="1" dirty="0"/>
              <a:t>ανταγωνιστές των α1 - </a:t>
            </a:r>
            <a:r>
              <a:rPr lang="el-GR" b="1" dirty="0" err="1"/>
              <a:t>αδρενεργικών</a:t>
            </a:r>
            <a:r>
              <a:rPr lang="el-GR" b="1" dirty="0"/>
              <a:t> υποδοχέων των λείων μυϊκών κυττάρων</a:t>
            </a:r>
            <a:r>
              <a:rPr lang="el-GR" dirty="0"/>
              <a:t>, συμπεριλαμβανομένων αυτών του ουροποιητικού συστήματος. </a:t>
            </a:r>
            <a:r>
              <a:rPr lang="el-GR" b="1" dirty="0"/>
              <a:t>Χρησιμοποιούνται για τη θεραπεία της υψηλής αρτηριακής πίεσης και της καλοήθους υπερπλασίας του προστάτη</a:t>
            </a:r>
            <a:r>
              <a:rPr lang="el-GR" dirty="0"/>
              <a:t>. Μερικοί άλφα-αναστολείς, όπως η </a:t>
            </a:r>
            <a:r>
              <a:rPr lang="el-GR" i="1" dirty="0" err="1"/>
              <a:t>ταμσουλοσίνη</a:t>
            </a:r>
            <a:r>
              <a:rPr lang="el-GR" dirty="0"/>
              <a:t>, έχουν επίσης συγγένεια με τους υποδοχείς </a:t>
            </a:r>
            <a:r>
              <a:rPr lang="el-GR" dirty="0" err="1"/>
              <a:t>ντοπαμίνης</a:t>
            </a:r>
            <a:r>
              <a:rPr lang="el-GR" dirty="0"/>
              <a:t> και </a:t>
            </a:r>
            <a:r>
              <a:rPr lang="el-GR" dirty="0" err="1"/>
              <a:t>σεροτονίνης</a:t>
            </a:r>
            <a:r>
              <a:rPr lang="el-GR" dirty="0"/>
              <a:t> σε κεντρικό επίπεδο. Η αλληλεπίδραση μεταξύ της </a:t>
            </a:r>
            <a:r>
              <a:rPr lang="el-GR" dirty="0" err="1"/>
              <a:t>ταμσουλοσίνης</a:t>
            </a:r>
            <a:r>
              <a:rPr lang="el-GR" dirty="0"/>
              <a:t> και ορισμένων κεντρικών νευροδιαβιβαστών θα μπορούσε να συμβάλει στις παρατηρούμενες επιδράσεις στις παραμέτρους του σπέρματος, αλλά ο μηχανισμός της μεταβολής παραμένει άγνωστος. Η χρήση της </a:t>
            </a:r>
            <a:r>
              <a:rPr lang="el-GR" dirty="0" err="1"/>
              <a:t>ταμσουλοσίνης</a:t>
            </a:r>
            <a:r>
              <a:rPr lang="el-GR" dirty="0"/>
              <a:t> οδηγεί σε αναστρέψιμη μεταβολή του σπέρματος που χαρακτηρίζεται από μειωμένο όγκο εκσπερμάτισης, αριθμό σπερματοζωαρίων, κινητικότητα και μορφολογία. Η χημική δομή της </a:t>
            </a:r>
            <a:r>
              <a:rPr lang="el-GR" i="1" dirty="0" err="1"/>
              <a:t>αφλουζοσίνης</a:t>
            </a:r>
            <a:r>
              <a:rPr lang="el-GR" dirty="0"/>
              <a:t>, ενός παραγώγου </a:t>
            </a:r>
            <a:r>
              <a:rPr lang="el-GR" dirty="0" err="1"/>
              <a:t>κιναζολίνης</a:t>
            </a:r>
            <a:r>
              <a:rPr lang="el-GR" dirty="0"/>
              <a:t>, είναι πολύ διαφορετική από αυτή της </a:t>
            </a:r>
            <a:r>
              <a:rPr lang="el-GR" dirty="0" err="1"/>
              <a:t>ταμσουλοζίνης</a:t>
            </a:r>
            <a:r>
              <a:rPr lang="el-GR" dirty="0"/>
              <a:t>, η οποία είναι ένα παράγωγο </a:t>
            </a:r>
            <a:r>
              <a:rPr lang="el-GR" dirty="0" err="1"/>
              <a:t>σουλφοναμιδίου</a:t>
            </a:r>
            <a:r>
              <a:rPr lang="el-GR" dirty="0"/>
              <a:t>. </a:t>
            </a:r>
            <a:r>
              <a:rPr lang="el-GR" u="sng" dirty="0"/>
              <a:t>Αυτές οι δομικές διαφορές θα μπορούσαν να εξηγήσουν γιατί οι επιβλαβείς επιδράσεις της </a:t>
            </a:r>
            <a:r>
              <a:rPr lang="el-GR" u="sng" dirty="0" err="1"/>
              <a:t>ταμσουλοζίνης</a:t>
            </a:r>
            <a:r>
              <a:rPr lang="el-GR" u="sng" dirty="0"/>
              <a:t> στις παραμέτρους του σπέρματος δεν συμβαίνουν με τη χρήση του </a:t>
            </a:r>
            <a:r>
              <a:rPr lang="el-GR" u="sng" dirty="0" err="1"/>
              <a:t>Afluzosin</a:t>
            </a:r>
            <a:r>
              <a:rPr lang="el-GR" u="sng" dirty="0"/>
              <a:t>.</a:t>
            </a:r>
          </a:p>
          <a:p>
            <a:r>
              <a:rPr lang="el-GR" dirty="0"/>
              <a:t>Η </a:t>
            </a:r>
            <a:r>
              <a:rPr lang="el-GR" i="1" dirty="0" err="1"/>
              <a:t>ταμσουλοσίνη</a:t>
            </a:r>
            <a:r>
              <a:rPr lang="el-GR" dirty="0"/>
              <a:t> και η </a:t>
            </a:r>
            <a:r>
              <a:rPr lang="el-GR" i="1" dirty="0" err="1"/>
              <a:t>σιλοδοσίνη</a:t>
            </a:r>
            <a:r>
              <a:rPr lang="el-GR" dirty="0"/>
              <a:t> συχνά προκαλούν διαταραχές εκσπερμάτωσης, όπως ανάδρομη εκσπερμάτιση ή εκσπερμάτωση. Η ανάδρομη εκσπερμάτιση μπορεί να συμβεί ως αποτέλεσμα μειωμένου τόνου λείων μυών στον αυχένα της ουροδόχου κύστης. Η </a:t>
            </a:r>
            <a:r>
              <a:rPr lang="el-GR" dirty="0" err="1"/>
              <a:t>ανεκσπερμάτιση</a:t>
            </a:r>
            <a:r>
              <a:rPr lang="el-GR" dirty="0"/>
              <a:t> θεωρείται ότι προκαλείται από την ελαττωματική εκπομπή ή την ελαττωματική σύσπαση των </a:t>
            </a:r>
            <a:r>
              <a:rPr lang="el-GR" dirty="0" err="1"/>
              <a:t>βολβοσπογγίων</a:t>
            </a:r>
            <a:r>
              <a:rPr lang="el-GR" dirty="0"/>
              <a:t> μυών. Το θωρακικό και το οσφυϊκό </a:t>
            </a:r>
            <a:r>
              <a:rPr lang="el-GR" dirty="0" err="1"/>
              <a:t>αδρενεργικό</a:t>
            </a:r>
            <a:r>
              <a:rPr lang="el-GR" dirty="0"/>
              <a:t> συμπαθητικό νευρικό σύστημα είναι υπεύθυνο για τη σύσπαση των λείων μυϊκών ινών της σπερματικής οδού και του λαιμού της ουροδόχου κύστης. Τις περισσότερες φορές, οι οργασμοί διατηρούνται. Εάν προκύψουν διαταραχές εκσπερμάτωσης, μπορεί να συνιστάται η χρήση διαφορετικού άλφα-αναστολέα. </a:t>
            </a:r>
            <a:r>
              <a:rPr lang="el-GR" b="1" u="sng" dirty="0"/>
              <a:t>Οι άλφα-αναστολείς δεν προκαλούν στυτική δυσλειτουργία.</a:t>
            </a:r>
            <a:endParaRPr lang="en-US" b="1" u="sng" dirty="0"/>
          </a:p>
        </p:txBody>
      </p:sp>
    </p:spTree>
    <p:extLst>
      <p:ext uri="{BB962C8B-B14F-4D97-AF65-F5344CB8AC3E}">
        <p14:creationId xmlns:p14="http://schemas.microsoft.com/office/powerpoint/2010/main" val="3711046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Αναβολικά </a:t>
            </a:r>
            <a:r>
              <a:rPr lang="el-GR" dirty="0" err="1"/>
              <a:t>στεροειδή</a:t>
            </a:r>
            <a:r>
              <a:rPr lang="el-GR" dirty="0"/>
              <a:t> και τεστοστερόνη</a:t>
            </a:r>
            <a:endParaRPr lang="en-US" dirty="0"/>
          </a:p>
        </p:txBody>
      </p:sp>
      <p:sp>
        <p:nvSpPr>
          <p:cNvPr id="3" name="Θέση περιεχομένου 2"/>
          <p:cNvSpPr>
            <a:spLocks noGrp="1"/>
          </p:cNvSpPr>
          <p:nvPr>
            <p:ph idx="1"/>
          </p:nvPr>
        </p:nvSpPr>
        <p:spPr/>
        <p:txBody>
          <a:bodyPr>
            <a:normAutofit fontScale="92500"/>
          </a:bodyPr>
          <a:lstStyle/>
          <a:p>
            <a:r>
              <a:rPr lang="el-GR" dirty="0"/>
              <a:t>Οι θεραπείες που βασίζονται σε </a:t>
            </a:r>
            <a:r>
              <a:rPr lang="el-GR" i="1" dirty="0"/>
              <a:t>ορμόνες</a:t>
            </a:r>
            <a:r>
              <a:rPr lang="el-GR" dirty="0"/>
              <a:t> και η </a:t>
            </a:r>
            <a:r>
              <a:rPr lang="el-GR" i="1" dirty="0"/>
              <a:t>τεστοστερόνη</a:t>
            </a:r>
            <a:r>
              <a:rPr lang="el-GR" dirty="0"/>
              <a:t> </a:t>
            </a:r>
            <a:r>
              <a:rPr lang="el-GR" b="1" u="sng" dirty="0"/>
              <a:t>αναστέλλουν τον άξονα υποθαλάμου-υπόφυσης-</a:t>
            </a:r>
            <a:r>
              <a:rPr lang="el-GR" b="1" u="sng" dirty="0" err="1"/>
              <a:t>γοναδικής</a:t>
            </a:r>
            <a:r>
              <a:rPr lang="el-GR" b="1" u="sng" dirty="0"/>
              <a:t> μοίρας και οδηγούν σε </a:t>
            </a:r>
            <a:r>
              <a:rPr lang="el-GR" b="1" u="sng" dirty="0" err="1"/>
              <a:t>υπογοναδοτροπικό</a:t>
            </a:r>
            <a:r>
              <a:rPr lang="el-GR" b="1" u="sng" dirty="0"/>
              <a:t> υπογοναδισμό.</a:t>
            </a:r>
            <a:r>
              <a:rPr lang="el-GR" dirty="0"/>
              <a:t> Αυτό έχει ως αποτέλεσμα τη μερική ή πλήρη αναστολή της σπερματογένεσης, οδηγώντας σε ολιγοσπερμία, </a:t>
            </a:r>
            <a:r>
              <a:rPr lang="el-GR" dirty="0" err="1"/>
              <a:t>κρυπτοζωοσπερμία</a:t>
            </a:r>
            <a:r>
              <a:rPr lang="el-GR" dirty="0"/>
              <a:t> ή ακόμα και </a:t>
            </a:r>
            <a:r>
              <a:rPr lang="el-GR" dirty="0" err="1"/>
              <a:t>αζωοσπερμία</a:t>
            </a:r>
            <a:r>
              <a:rPr lang="el-GR" dirty="0"/>
              <a:t>. </a:t>
            </a:r>
          </a:p>
          <a:p>
            <a:r>
              <a:rPr lang="el-GR" dirty="0"/>
              <a:t>Μια πολυκεντρική μελέτη (10 κέντρα) αξιολόγησε την αντισυλληπτική αποτελεσματικότητα της ορμονικά επαγόμενης </a:t>
            </a:r>
            <a:r>
              <a:rPr lang="el-GR" dirty="0" err="1"/>
              <a:t>αζωοσπερμίας</a:t>
            </a:r>
            <a:r>
              <a:rPr lang="el-GR" dirty="0"/>
              <a:t> σε 271 υγιείς γόνιμους άνδρες</a:t>
            </a:r>
            <a:r>
              <a:rPr lang="el-GR" b="1" dirty="0"/>
              <a:t>. Το 65% αυτών των ανδρών έγιναν </a:t>
            </a:r>
            <a:r>
              <a:rPr lang="el-GR" b="1" dirty="0" err="1"/>
              <a:t>αζωοσπερμικοί</a:t>
            </a:r>
            <a:r>
              <a:rPr lang="el-GR" b="1" dirty="0"/>
              <a:t> 6 μήνες μετά από μία ενδομυϊκή ένεση τεστοστερόνης την εβδομάδα. </a:t>
            </a:r>
            <a:r>
              <a:rPr lang="el-GR" dirty="0"/>
              <a:t>Η μέση διάρκεια για να γίνει </a:t>
            </a:r>
            <a:r>
              <a:rPr lang="el-GR" dirty="0" err="1"/>
              <a:t>αζωοσπερμία</a:t>
            </a:r>
            <a:r>
              <a:rPr lang="el-GR" dirty="0"/>
              <a:t> ήταν 120 ημέρες. </a:t>
            </a:r>
            <a:r>
              <a:rPr lang="el-GR" u="sng" dirty="0"/>
              <a:t>Οι επιδράσεις στις παραμέτρους του σπέρματος είναι γενικά αναστρέψιμες εντός 3-12 μηνών από τη διακοπή της θεραπείας με το ενοχοποιημένο μόριο </a:t>
            </a:r>
            <a:r>
              <a:rPr lang="el-GR" dirty="0"/>
              <a:t>(</a:t>
            </a:r>
            <a:r>
              <a:rPr lang="el-GR" dirty="0" err="1"/>
              <a:t>Contraceptive</a:t>
            </a:r>
            <a:r>
              <a:rPr lang="el-GR" dirty="0"/>
              <a:t> </a:t>
            </a:r>
            <a:r>
              <a:rPr lang="el-GR" dirty="0" err="1"/>
              <a:t>Efficacy</a:t>
            </a:r>
            <a:r>
              <a:rPr lang="el-GR" dirty="0"/>
              <a:t> of </a:t>
            </a:r>
            <a:r>
              <a:rPr lang="el-GR" dirty="0" err="1"/>
              <a:t>Testosterone-Induced</a:t>
            </a:r>
            <a:r>
              <a:rPr lang="el-GR" dirty="0"/>
              <a:t> </a:t>
            </a:r>
            <a:r>
              <a:rPr lang="el-GR" dirty="0" err="1"/>
              <a:t>Azoospermia</a:t>
            </a:r>
            <a:r>
              <a:rPr lang="el-GR" dirty="0"/>
              <a:t> in </a:t>
            </a:r>
            <a:r>
              <a:rPr lang="el-GR" dirty="0" err="1"/>
              <a:t>Normal</a:t>
            </a:r>
            <a:r>
              <a:rPr lang="el-GR" dirty="0"/>
              <a:t> </a:t>
            </a:r>
            <a:r>
              <a:rPr lang="el-GR" dirty="0" err="1"/>
              <a:t>Men</a:t>
            </a:r>
            <a:r>
              <a:rPr lang="el-GR" dirty="0"/>
              <a:t>. World Health Organization </a:t>
            </a:r>
            <a:r>
              <a:rPr lang="el-GR" dirty="0" err="1"/>
              <a:t>Task</a:t>
            </a:r>
            <a:r>
              <a:rPr lang="el-GR" dirty="0"/>
              <a:t> Force on </a:t>
            </a:r>
            <a:r>
              <a:rPr lang="el-GR" dirty="0" err="1"/>
              <a:t>Methods</a:t>
            </a:r>
            <a:r>
              <a:rPr lang="el-GR" dirty="0"/>
              <a:t> for the </a:t>
            </a:r>
            <a:r>
              <a:rPr lang="el-GR" dirty="0" err="1"/>
              <a:t>Regulation</a:t>
            </a:r>
            <a:r>
              <a:rPr lang="el-GR" dirty="0"/>
              <a:t> of </a:t>
            </a:r>
            <a:r>
              <a:rPr lang="el-GR" dirty="0" err="1"/>
              <a:t>Male</a:t>
            </a:r>
            <a:r>
              <a:rPr lang="el-GR" dirty="0"/>
              <a:t> </a:t>
            </a:r>
            <a:r>
              <a:rPr lang="el-GR" dirty="0" err="1"/>
              <a:t>Fertility</a:t>
            </a:r>
            <a:r>
              <a:rPr lang="el-GR" dirty="0"/>
              <a:t>, 1990) .</a:t>
            </a:r>
            <a:endParaRPr lang="en-US" dirty="0"/>
          </a:p>
        </p:txBody>
      </p:sp>
    </p:spTree>
    <p:extLst>
      <p:ext uri="{BB962C8B-B14F-4D97-AF65-F5344CB8AC3E}">
        <p14:creationId xmlns:p14="http://schemas.microsoft.com/office/powerpoint/2010/main" val="3317822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Διουρητικά</a:t>
            </a:r>
            <a:endParaRPr lang="en-US" dirty="0"/>
          </a:p>
        </p:txBody>
      </p:sp>
      <p:sp>
        <p:nvSpPr>
          <p:cNvPr id="3" name="Θέση περιεχομένου 2"/>
          <p:cNvSpPr>
            <a:spLocks noGrp="1"/>
          </p:cNvSpPr>
          <p:nvPr>
            <p:ph idx="1"/>
          </p:nvPr>
        </p:nvSpPr>
        <p:spPr>
          <a:xfrm>
            <a:off x="612250" y="1717483"/>
            <a:ext cx="8661752" cy="4323880"/>
          </a:xfrm>
        </p:spPr>
        <p:txBody>
          <a:bodyPr>
            <a:normAutofit lnSpcReduction="10000"/>
          </a:bodyPr>
          <a:lstStyle/>
          <a:p>
            <a:r>
              <a:rPr lang="el-GR" dirty="0"/>
              <a:t>Η </a:t>
            </a:r>
            <a:r>
              <a:rPr lang="el-GR" i="1" dirty="0" err="1"/>
              <a:t>σπιρονολακτόνη</a:t>
            </a:r>
            <a:r>
              <a:rPr lang="el-GR" dirty="0"/>
              <a:t> έχει μια </a:t>
            </a:r>
            <a:r>
              <a:rPr lang="el-GR" b="1" dirty="0"/>
              <a:t>περιφερική </a:t>
            </a:r>
            <a:r>
              <a:rPr lang="el-GR" b="1" dirty="0" err="1"/>
              <a:t>αντιανδρογόνο</a:t>
            </a:r>
            <a:r>
              <a:rPr lang="el-GR" b="1" dirty="0"/>
              <a:t> δράση </a:t>
            </a:r>
            <a:r>
              <a:rPr lang="el-GR" dirty="0"/>
              <a:t>αναστέλλοντας τα επινεφρίδια και τα κυτοχρώματα των </a:t>
            </a:r>
            <a:r>
              <a:rPr lang="el-GR" dirty="0" err="1"/>
              <a:t>όρχεων</a:t>
            </a:r>
            <a:r>
              <a:rPr lang="el-GR" dirty="0"/>
              <a:t> P450 που εμπλέκονται στη </a:t>
            </a:r>
            <a:r>
              <a:rPr lang="el-GR" b="1" dirty="0"/>
              <a:t>βιοσύνθεση της τεστοστερόνης</a:t>
            </a:r>
            <a:r>
              <a:rPr lang="el-GR" dirty="0"/>
              <a:t>. Επιπλέον, πιστεύεται ότι εμποδίζει τη σύνδεση των ανδρογόνων στα κύτταρα-στόχους μέσω ενός φαινομένου ανταγωνισμού σε επίπεδο υποδοχέα. </a:t>
            </a:r>
            <a:r>
              <a:rPr lang="el-GR" u="sng" dirty="0"/>
              <a:t>Αυτές οι ιδιότητες </a:t>
            </a:r>
            <a:r>
              <a:rPr lang="el-GR" u="sng" dirty="0" err="1"/>
              <a:t>αντιανδρογόνων</a:t>
            </a:r>
            <a:r>
              <a:rPr lang="el-GR" u="sng" dirty="0"/>
              <a:t> μπορούν να προκαλέσουν στυτική δυσλειτουργία και μειωμένη επιθυμία. Επιπλέον, μπορεί να παρατηρηθεί έκπτωση της κινητικότητας του σπέρματος</a:t>
            </a:r>
            <a:r>
              <a:rPr lang="el-GR" dirty="0"/>
              <a:t>.</a:t>
            </a:r>
          </a:p>
          <a:p>
            <a:r>
              <a:rPr lang="el-GR" dirty="0"/>
              <a:t>Η επίδραση των </a:t>
            </a:r>
            <a:r>
              <a:rPr lang="el-GR" i="1" dirty="0" err="1"/>
              <a:t>θειαζιδικών</a:t>
            </a:r>
            <a:r>
              <a:rPr lang="el-GR" i="1" dirty="0"/>
              <a:t> διουρητικών </a:t>
            </a:r>
            <a:r>
              <a:rPr lang="el-GR" dirty="0"/>
              <a:t>στη σεξουαλική λειτουργία είναι πιο αμφιλεγόμενη ως αποτέλεσμα της παρουσίας </a:t>
            </a:r>
            <a:r>
              <a:rPr lang="el-GR" dirty="0" err="1"/>
              <a:t>συγχυτικών</a:t>
            </a:r>
            <a:r>
              <a:rPr lang="el-GR" dirty="0"/>
              <a:t> παραγόντων: μειωμένη αγγειακή αντίσταση, μείωση όγκου και ηλεκτρολυτικές αλλαγές. </a:t>
            </a:r>
            <a:r>
              <a:rPr lang="el-GR" u="sng" dirty="0"/>
              <a:t>Η στυτική δυσλειτουργία εμφανίζεται σχετικά σύντομα μετά την έναρξη της θεραπείας, αλλά παραμένει ανεκτή τις περισσότερες φορές. </a:t>
            </a:r>
          </a:p>
          <a:p>
            <a:r>
              <a:rPr lang="el-GR" u="sng" dirty="0"/>
              <a:t>Σε υπερτασικά άτομα, δεν συνιστάται η διακοπή της θεραπείας. Ωστόσο, στους νέους άνδρες, είναι προτιμότερο να χρησιμοποιείται διαφορετική κατηγορία </a:t>
            </a:r>
            <a:r>
              <a:rPr lang="el-GR" u="sng" dirty="0" err="1"/>
              <a:t>αντιυπερτασικών</a:t>
            </a:r>
            <a:r>
              <a:rPr lang="el-GR" u="sng" dirty="0"/>
              <a:t> όπως οι </a:t>
            </a:r>
            <a:r>
              <a:rPr lang="el-GR" i="1" u="sng" dirty="0" err="1"/>
              <a:t>σαρτάνες</a:t>
            </a:r>
            <a:r>
              <a:rPr lang="el-GR" u="sng" dirty="0"/>
              <a:t>, προκειμένου να περιοριστεί η εμφάνιση αυτών των διαταραχών.</a:t>
            </a:r>
            <a:endParaRPr lang="en-US" u="sng" dirty="0"/>
          </a:p>
        </p:txBody>
      </p:sp>
    </p:spTree>
    <p:extLst>
      <p:ext uri="{BB962C8B-B14F-4D97-AF65-F5344CB8AC3E}">
        <p14:creationId xmlns:p14="http://schemas.microsoft.com/office/powerpoint/2010/main" val="2016562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9870" y="108668"/>
            <a:ext cx="8596668" cy="1320800"/>
          </a:xfrm>
        </p:spPr>
        <p:txBody>
          <a:bodyPr/>
          <a:lstStyle/>
          <a:p>
            <a:r>
              <a:rPr lang="el-GR" dirty="0" err="1"/>
              <a:t>Αντι</a:t>
            </a:r>
            <a:r>
              <a:rPr lang="el-GR" dirty="0"/>
              <a:t>-μολυσματικοί παράγοντες</a:t>
            </a:r>
            <a:endParaRPr lang="en-US" dirty="0"/>
          </a:p>
        </p:txBody>
      </p:sp>
      <p:sp>
        <p:nvSpPr>
          <p:cNvPr id="3" name="Θέση περιεχομένου 2"/>
          <p:cNvSpPr>
            <a:spLocks noGrp="1"/>
          </p:cNvSpPr>
          <p:nvPr>
            <p:ph idx="1"/>
          </p:nvPr>
        </p:nvSpPr>
        <p:spPr>
          <a:xfrm>
            <a:off x="166977" y="1057523"/>
            <a:ext cx="10454131" cy="5429246"/>
          </a:xfrm>
        </p:spPr>
        <p:txBody>
          <a:bodyPr>
            <a:normAutofit/>
          </a:bodyPr>
          <a:lstStyle/>
          <a:p>
            <a:r>
              <a:rPr lang="el-GR" dirty="0"/>
              <a:t>Τα περισσότερα </a:t>
            </a:r>
            <a:r>
              <a:rPr lang="el-GR" i="1" dirty="0"/>
              <a:t>αντιβιοτικά</a:t>
            </a:r>
            <a:r>
              <a:rPr lang="el-GR" dirty="0"/>
              <a:t> αλλάζουν την κινητικότητα του σπέρματος </a:t>
            </a:r>
            <a:r>
              <a:rPr lang="el-GR" i="1" dirty="0"/>
              <a:t>in </a:t>
            </a:r>
            <a:r>
              <a:rPr lang="el-GR" i="1" dirty="0" err="1"/>
              <a:t>vitro</a:t>
            </a:r>
            <a:r>
              <a:rPr lang="el-GR" dirty="0"/>
              <a:t>, αλλά τα δεδομένα </a:t>
            </a:r>
            <a:r>
              <a:rPr lang="el-GR" i="1" dirty="0"/>
              <a:t>in </a:t>
            </a:r>
            <a:r>
              <a:rPr lang="el-GR" i="1" dirty="0" err="1"/>
              <a:t>vivo</a:t>
            </a:r>
            <a:r>
              <a:rPr lang="el-GR" i="1" dirty="0"/>
              <a:t> </a:t>
            </a:r>
            <a:r>
              <a:rPr lang="el-GR" dirty="0"/>
              <a:t>είναι σχεδόν ανύπαρκτα.</a:t>
            </a:r>
          </a:p>
          <a:p>
            <a:r>
              <a:rPr lang="el-GR" dirty="0"/>
              <a:t>Η </a:t>
            </a:r>
            <a:r>
              <a:rPr lang="el-GR" i="1" dirty="0" err="1"/>
              <a:t>νιτροφουραντοΐνη</a:t>
            </a:r>
            <a:r>
              <a:rPr lang="el-GR" dirty="0"/>
              <a:t> περιγράφεται ως δυνητικά επιβλαβής για τη σπερματογένεση μέσω μιας άμεσης </a:t>
            </a:r>
            <a:r>
              <a:rPr lang="el-GR" dirty="0" err="1"/>
              <a:t>γοναδοτοξικής</a:t>
            </a:r>
            <a:r>
              <a:rPr lang="el-GR" dirty="0"/>
              <a:t> επίδρασης στο επίπεδο των πρωτογενών </a:t>
            </a:r>
            <a:r>
              <a:rPr lang="el-GR" dirty="0" err="1"/>
              <a:t>σπερματοκυττάρων</a:t>
            </a:r>
            <a:r>
              <a:rPr lang="el-GR" dirty="0"/>
              <a:t> και </a:t>
            </a:r>
            <a:r>
              <a:rPr lang="el-GR" dirty="0" err="1"/>
              <a:t>σπερματοειδών</a:t>
            </a:r>
            <a:r>
              <a:rPr lang="el-GR" dirty="0"/>
              <a:t> (χαμηλότερο επίπεδο </a:t>
            </a:r>
            <a:r>
              <a:rPr lang="el-GR" dirty="0" err="1"/>
              <a:t>νουκλεϊκού</a:t>
            </a:r>
            <a:r>
              <a:rPr lang="el-GR" dirty="0"/>
              <a:t> οξέος στα προσβεβλημένα γεννητικά κύτταρα). </a:t>
            </a:r>
            <a:r>
              <a:rPr lang="el-GR" b="1" dirty="0"/>
              <a:t>Σε υψηλή δόση, η </a:t>
            </a:r>
            <a:r>
              <a:rPr lang="el-GR" b="1" dirty="0" err="1"/>
              <a:t>νιτροφουραντοΐνη</a:t>
            </a:r>
            <a:r>
              <a:rPr lang="el-GR" b="1" dirty="0"/>
              <a:t> μπορεί να σταματήσει την ωρίμανση των γεννητικών κυττάρων εμποδίζοντας την πρόσληψη των υδατανθράκων και του οξυγόνου που απαιτούνται για τη σωστή λειτουργία των κυττάρων που εμπλέκονται στη σπερματογένεση</a:t>
            </a:r>
            <a:r>
              <a:rPr lang="el-GR" dirty="0"/>
              <a:t>. Οι επιδράσεις στις παραμέτρους του σπέρματος, που χαρακτηρίζονται από μειωμένο αριθμό και κινητικότητα σπέρματος, είναι </a:t>
            </a:r>
            <a:r>
              <a:rPr lang="el-GR" b="1" dirty="0"/>
              <a:t>αναστρέψιμες</a:t>
            </a:r>
            <a:r>
              <a:rPr lang="el-GR" dirty="0"/>
              <a:t> μετά τη διακοπή της θεραπείας με αντιβιοτικά. Ωστόσο, στο πλαίσιο των λοιμώξεων των </a:t>
            </a:r>
            <a:r>
              <a:rPr lang="el-GR" dirty="0" err="1"/>
              <a:t>όρχεων</a:t>
            </a:r>
            <a:r>
              <a:rPr lang="el-GR" dirty="0"/>
              <a:t> και της επιδιδυμίτιδας, συνιστάται η αντιβιοτική θεραπεία ως αποτέλεσμα της ευνοϊκής επίδρασής της στην ποιότητα του σπέρματος.</a:t>
            </a:r>
          </a:p>
          <a:p>
            <a:r>
              <a:rPr lang="el-GR" dirty="0"/>
              <a:t>Η </a:t>
            </a:r>
            <a:r>
              <a:rPr lang="el-GR" i="1" dirty="0" err="1"/>
              <a:t>κετοκοναζόλη</a:t>
            </a:r>
            <a:r>
              <a:rPr lang="el-GR" dirty="0"/>
              <a:t> είναι ένα </a:t>
            </a:r>
            <a:r>
              <a:rPr lang="el-GR" b="1" dirty="0" err="1"/>
              <a:t>αντιμυκητιακό</a:t>
            </a:r>
            <a:r>
              <a:rPr lang="el-GR" dirty="0"/>
              <a:t> φάρμακο που αναστέλλει τη δράση των ενζύμων του κυτοχρώματος P450, που εμπλέκονται στη </a:t>
            </a:r>
            <a:r>
              <a:rPr lang="el-GR" dirty="0" err="1"/>
              <a:t>στεροειδογένεση</a:t>
            </a:r>
            <a:r>
              <a:rPr lang="el-GR" dirty="0"/>
              <a:t>. Είναι δυνατή μια αναστρέψιμη αλλαγή στις παραμέτρους του σπέρματος. </a:t>
            </a:r>
            <a:r>
              <a:rPr lang="el-GR" b="1" dirty="0"/>
              <a:t>Συνιστάται στους άνδρες να σταματήσουν να παίρνουν </a:t>
            </a:r>
            <a:r>
              <a:rPr lang="el-GR" b="1" dirty="0" err="1"/>
              <a:t>κετοκοναζόλη</a:t>
            </a:r>
            <a:r>
              <a:rPr lang="el-GR" b="1" dirty="0"/>
              <a:t> πριν από τη σύλληψη</a:t>
            </a:r>
            <a:r>
              <a:rPr lang="el-GR" dirty="0"/>
              <a:t>.</a:t>
            </a:r>
          </a:p>
        </p:txBody>
      </p:sp>
    </p:spTree>
    <p:extLst>
      <p:ext uri="{BB962C8B-B14F-4D97-AF65-F5344CB8AC3E}">
        <p14:creationId xmlns:p14="http://schemas.microsoft.com/office/powerpoint/2010/main" val="2804689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a:t>
            </a:r>
            <a:r>
              <a:rPr lang="el-GR" dirty="0"/>
              <a:t>-μολυσματικοί παράγοντες</a:t>
            </a:r>
            <a:endParaRPr lang="en-US" dirty="0"/>
          </a:p>
        </p:txBody>
      </p:sp>
      <p:sp>
        <p:nvSpPr>
          <p:cNvPr id="3" name="Θέση περιεχομένου 2"/>
          <p:cNvSpPr>
            <a:spLocks noGrp="1"/>
          </p:cNvSpPr>
          <p:nvPr>
            <p:ph idx="1"/>
          </p:nvPr>
        </p:nvSpPr>
        <p:spPr>
          <a:xfrm>
            <a:off x="429845" y="1563077"/>
            <a:ext cx="9362831" cy="5056554"/>
          </a:xfrm>
        </p:spPr>
        <p:txBody>
          <a:bodyPr>
            <a:normAutofit fontScale="85000" lnSpcReduction="20000"/>
          </a:bodyPr>
          <a:lstStyle/>
          <a:p>
            <a:r>
              <a:rPr lang="el-GR" dirty="0"/>
              <a:t>Η </a:t>
            </a:r>
            <a:r>
              <a:rPr lang="el-GR" i="1" dirty="0" err="1"/>
              <a:t>χλωροκίνη</a:t>
            </a:r>
            <a:r>
              <a:rPr lang="el-GR" dirty="0"/>
              <a:t> είναι ένα </a:t>
            </a:r>
            <a:r>
              <a:rPr lang="el-GR" b="1" dirty="0"/>
              <a:t>φάρμακο κατά της ελονοσίας</a:t>
            </a:r>
            <a:r>
              <a:rPr lang="el-GR" dirty="0"/>
              <a:t>, ένας σταθεροποιητής </a:t>
            </a:r>
            <a:r>
              <a:rPr lang="el-GR" dirty="0" err="1"/>
              <a:t>λυσοσώματος</a:t>
            </a:r>
            <a:r>
              <a:rPr lang="el-GR" dirty="0"/>
              <a:t> που δρα ως αναστολέας </a:t>
            </a:r>
            <a:r>
              <a:rPr lang="el-GR" dirty="0" err="1"/>
              <a:t>πρωτεάσης</a:t>
            </a:r>
            <a:r>
              <a:rPr lang="el-GR" dirty="0"/>
              <a:t>. Μπορεί θεωρητικά να αναστείλει την αντίδραση </a:t>
            </a:r>
            <a:r>
              <a:rPr lang="el-GR" dirty="0" err="1"/>
              <a:t>ακροσωμάτων</a:t>
            </a:r>
            <a:r>
              <a:rPr lang="el-GR" dirty="0"/>
              <a:t> των σπερματοζωαρίων και να μειώσει την ικανότητα γονιμοποίησης τους. Ωστόσο, τα δεδομένα στη βιβλιογραφία που περιγράφουν την επίδραση της </a:t>
            </a:r>
            <a:r>
              <a:rPr lang="el-GR" dirty="0" err="1"/>
              <a:t>χλωροκίνης</a:t>
            </a:r>
            <a:r>
              <a:rPr lang="el-GR" dirty="0"/>
              <a:t> στην ανδρική γονιμότητα εξακολουθούν να είναι ανεπαρκή.</a:t>
            </a:r>
          </a:p>
          <a:p>
            <a:r>
              <a:rPr lang="el-GR" dirty="0"/>
              <a:t>Η </a:t>
            </a:r>
            <a:r>
              <a:rPr lang="el-GR" i="1" dirty="0" err="1"/>
              <a:t>ριμπαβιρίνη</a:t>
            </a:r>
            <a:r>
              <a:rPr lang="el-GR" dirty="0"/>
              <a:t>, η οποία χρησιμοποιείται για τη </a:t>
            </a:r>
            <a:r>
              <a:rPr lang="el-GR" b="1" dirty="0"/>
              <a:t>θεραπεία της χρόνιας ηπατίτιδας C</a:t>
            </a:r>
            <a:r>
              <a:rPr lang="el-GR" dirty="0"/>
              <a:t>, μεταβάλλει αναστρέψιμα τα γεννητικά κύτταρα. Η κινητικότητα και η μορφολογία του σπέρματος μεταβάλλονται αναστρέψιμα και ανακάμπτουν 4 μήνες μετά τη διακοπή του φαρμάκου. Αυτό το ανάλογο σύνθεσης </a:t>
            </a:r>
            <a:r>
              <a:rPr lang="el-GR" dirty="0" err="1"/>
              <a:t>νουκλεοσιδίων</a:t>
            </a:r>
            <a:r>
              <a:rPr lang="el-GR" dirty="0"/>
              <a:t> αναστέλλει την </a:t>
            </a:r>
            <a:r>
              <a:rPr lang="el-GR" dirty="0" err="1"/>
              <a:t>αφυδρογονάση</a:t>
            </a:r>
            <a:r>
              <a:rPr lang="el-GR" dirty="0"/>
              <a:t> της </a:t>
            </a:r>
            <a:r>
              <a:rPr lang="el-GR" dirty="0" err="1"/>
              <a:t>μονοφωσφορικής</a:t>
            </a:r>
            <a:r>
              <a:rPr lang="el-GR" dirty="0"/>
              <a:t> </a:t>
            </a:r>
            <a:r>
              <a:rPr lang="el-GR" dirty="0" err="1"/>
              <a:t>ινοσίνης</a:t>
            </a:r>
            <a:r>
              <a:rPr lang="el-GR" dirty="0"/>
              <a:t>, ένα ένζυμο που εμπλέκεται στη βιοσύνθεση της </a:t>
            </a:r>
            <a:r>
              <a:rPr lang="el-GR" dirty="0" err="1"/>
              <a:t>τριφωσφορικής</a:t>
            </a:r>
            <a:r>
              <a:rPr lang="el-GR" dirty="0"/>
              <a:t> </a:t>
            </a:r>
            <a:r>
              <a:rPr lang="el-GR" dirty="0" err="1"/>
              <a:t>γουανοσίνης</a:t>
            </a:r>
            <a:r>
              <a:rPr lang="el-GR" dirty="0"/>
              <a:t> στο DNA και το RNA, εμποδίζοντας έτσι την κυτταρική ανάπτυξη. Αυτό έχει ως αποτέλεσμα αυξημένη απόπτωση, ελαττωματικό πολλαπλασιασμό και κυτταρική διαφοροποίηση στα γεννητικά κύτταρα του σπερματικού επιθηλίου.</a:t>
            </a:r>
          </a:p>
          <a:p>
            <a:r>
              <a:rPr lang="el-GR" dirty="0"/>
              <a:t>Ορισμένες μελέτες υποδεικνύουν ότι τα </a:t>
            </a:r>
            <a:r>
              <a:rPr lang="el-GR" i="1" dirty="0" err="1"/>
              <a:t>αντιρετροϊκά</a:t>
            </a:r>
            <a:r>
              <a:rPr lang="el-GR" dirty="0"/>
              <a:t> φάρμακα έχουν αρνητική επίδραση στις παραμέτρους του σπέρματος, ιδιαίτερα στην κινητικότητα. Μέχρι σήμερα, δεν υπάρχει κανένα τελικό συμπέρασμα ως προς τις πραγματικές επιδράσεις αυτών των θεραπειών, </a:t>
            </a:r>
            <a:r>
              <a:rPr lang="el-GR" b="1" dirty="0"/>
              <a:t>επειδή η παρουσία </a:t>
            </a:r>
            <a:r>
              <a:rPr lang="el-GR" b="1" dirty="0" err="1"/>
              <a:t>συγχυτικών</a:t>
            </a:r>
            <a:r>
              <a:rPr lang="el-GR" b="1" dirty="0"/>
              <a:t> παραγόντων μπορεί να σχετίζεται με τη μόλυνση από τον HIV</a:t>
            </a:r>
            <a:r>
              <a:rPr lang="el-GR" dirty="0"/>
              <a:t>. Επιπλέον, η πιθανή τοξικότητα των </a:t>
            </a:r>
            <a:r>
              <a:rPr lang="el-GR" dirty="0" err="1"/>
              <a:t>αντιρετροϊκών</a:t>
            </a:r>
            <a:r>
              <a:rPr lang="el-GR" dirty="0"/>
              <a:t> θεραπειών για τις παραμέτρους του σπέρματος αντισταθμίζεται σε μεγάλο βαθμό από τα ιατρικά οφέλη της συνδυασμένης θεραπείας. Οι </a:t>
            </a:r>
            <a:r>
              <a:rPr lang="el-GR" b="1" dirty="0"/>
              <a:t>αναστολείς </a:t>
            </a:r>
            <a:r>
              <a:rPr lang="el-GR" b="1" dirty="0" err="1"/>
              <a:t>νουκλεοσιδικής</a:t>
            </a:r>
            <a:r>
              <a:rPr lang="el-GR" b="1" dirty="0"/>
              <a:t> ανάστροφης </a:t>
            </a:r>
            <a:r>
              <a:rPr lang="el-GR" b="1" dirty="0" err="1"/>
              <a:t>μεταγραφάσης</a:t>
            </a:r>
            <a:r>
              <a:rPr lang="el-GR" b="1" dirty="0"/>
              <a:t> </a:t>
            </a:r>
            <a:r>
              <a:rPr lang="el-GR" dirty="0"/>
              <a:t>(</a:t>
            </a:r>
            <a:r>
              <a:rPr lang="el-GR" dirty="0" err="1"/>
              <a:t>Zidovudine</a:t>
            </a:r>
            <a:r>
              <a:rPr lang="el-GR" dirty="0"/>
              <a:t>, </a:t>
            </a:r>
            <a:r>
              <a:rPr lang="el-GR" dirty="0" err="1"/>
              <a:t>Stavudine</a:t>
            </a:r>
            <a:r>
              <a:rPr lang="el-GR" dirty="0"/>
              <a:t>) θα μπορούσαν να αναστείλουν την αντιγραφή του </a:t>
            </a:r>
            <a:r>
              <a:rPr lang="el-GR" dirty="0" err="1"/>
              <a:t>μιτοχονδριακού</a:t>
            </a:r>
            <a:r>
              <a:rPr lang="el-GR" dirty="0"/>
              <a:t> DNA (</a:t>
            </a:r>
            <a:r>
              <a:rPr lang="el-GR" dirty="0" err="1"/>
              <a:t>πολυμεράση</a:t>
            </a:r>
            <a:r>
              <a:rPr lang="el-GR" dirty="0"/>
              <a:t> γ) στα σπερματοζωάρια, ενώ τα μιτοχόνδρια που λειτουργούν σωστά είναι ζωτικής σημασίας για την παροχή ενέργειας που απαιτείται για την κινητικότητά τους. Οι αναστολείς </a:t>
            </a:r>
            <a:r>
              <a:rPr lang="el-GR" dirty="0" err="1"/>
              <a:t>πρωτεάσης</a:t>
            </a:r>
            <a:r>
              <a:rPr lang="el-GR" dirty="0"/>
              <a:t> πιστεύεται ότι αποτρέπουν την απόπτωση που προκαλεί αλλοίωση στην ποιότητα του σπέρματος.</a:t>
            </a:r>
          </a:p>
          <a:p>
            <a:endParaRPr lang="en-US" dirty="0"/>
          </a:p>
        </p:txBody>
      </p:sp>
    </p:spTree>
    <p:extLst>
      <p:ext uri="{BB962C8B-B14F-4D97-AF65-F5344CB8AC3E}">
        <p14:creationId xmlns:p14="http://schemas.microsoft.com/office/powerpoint/2010/main" val="2951280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Σιμετιδίνη</a:t>
            </a:r>
            <a:endParaRPr lang="en-US" dirty="0"/>
          </a:p>
        </p:txBody>
      </p:sp>
      <p:sp>
        <p:nvSpPr>
          <p:cNvPr id="3" name="Θέση περιεχομένου 2"/>
          <p:cNvSpPr>
            <a:spLocks noGrp="1"/>
          </p:cNvSpPr>
          <p:nvPr>
            <p:ph idx="1"/>
          </p:nvPr>
        </p:nvSpPr>
        <p:spPr/>
        <p:txBody>
          <a:bodyPr/>
          <a:lstStyle/>
          <a:p>
            <a:r>
              <a:rPr lang="el-GR" dirty="0"/>
              <a:t>Η </a:t>
            </a:r>
            <a:r>
              <a:rPr lang="el-GR" i="1" dirty="0" err="1"/>
              <a:t>σιμετιδίνη</a:t>
            </a:r>
            <a:r>
              <a:rPr lang="el-GR" dirty="0"/>
              <a:t> είναι ένα </a:t>
            </a:r>
            <a:r>
              <a:rPr lang="el-GR" b="1" dirty="0" err="1"/>
              <a:t>αντιισταμινικό</a:t>
            </a:r>
            <a:r>
              <a:rPr lang="el-GR" dirty="0"/>
              <a:t> που χρησιμοποιείται στη </a:t>
            </a:r>
            <a:r>
              <a:rPr lang="el-GR" b="1" dirty="0" err="1"/>
              <a:t>συμπτωματική</a:t>
            </a:r>
            <a:r>
              <a:rPr lang="el-GR" b="1" dirty="0"/>
              <a:t> θεραπεία της </a:t>
            </a:r>
            <a:r>
              <a:rPr lang="el-GR" b="1" dirty="0" err="1"/>
              <a:t>γαστροοισοφαγικής</a:t>
            </a:r>
            <a:r>
              <a:rPr lang="el-GR" b="1" dirty="0"/>
              <a:t> παλινδρόμησης</a:t>
            </a:r>
            <a:r>
              <a:rPr lang="el-GR" dirty="0"/>
              <a:t>. Έχει </a:t>
            </a:r>
            <a:r>
              <a:rPr lang="el-GR" u="sng" dirty="0" err="1"/>
              <a:t>αντιανδρογόνες</a:t>
            </a:r>
            <a:r>
              <a:rPr lang="el-GR" dirty="0"/>
              <a:t> ιδιότητες που προκύπτουν από ένα φαινόμενο ανταγωνισμού στο επίπεδο των υποδοχέων </a:t>
            </a:r>
            <a:r>
              <a:rPr lang="el-GR" dirty="0" err="1"/>
              <a:t>διυδροτεστοστερόνης</a:t>
            </a:r>
            <a:r>
              <a:rPr lang="el-GR" dirty="0"/>
              <a:t> στα κύτταρα-στόχους. Ωστόσο, η </a:t>
            </a:r>
            <a:r>
              <a:rPr lang="el-GR" dirty="0" err="1"/>
              <a:t>υπερπρολακτιναιμία</a:t>
            </a:r>
            <a:r>
              <a:rPr lang="el-GR" dirty="0"/>
              <a:t> είναι θεωρητικά επίσης δυνατή. Στα ζώα, αυτό το μόριο θα μπορούσε επίσης να βλάψει τα κύτταρα του </a:t>
            </a:r>
            <a:r>
              <a:rPr lang="el-GR" dirty="0" err="1"/>
              <a:t>όρχεως</a:t>
            </a:r>
            <a:r>
              <a:rPr lang="el-GR" dirty="0"/>
              <a:t>, οδηγώντας σε ανώμαλη σπερματογένεση. Στους άνδρες, η πτώση στην παραγωγή σπερματοζωαρίων που προκαλεί μειωμένο αριθμό σπερματοζωαρίων είναι αναστρέψιμη 3 μήνες μετά τη διακοπή της θεραπείας</a:t>
            </a:r>
            <a:r>
              <a:rPr lang="en-US" dirty="0"/>
              <a:t>.</a:t>
            </a:r>
          </a:p>
        </p:txBody>
      </p:sp>
    </p:spTree>
    <p:extLst>
      <p:ext uri="{BB962C8B-B14F-4D97-AF65-F5344CB8AC3E}">
        <p14:creationId xmlns:p14="http://schemas.microsoft.com/office/powerpoint/2010/main" val="2440546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a:t>
            </a:r>
            <a:endParaRPr lang="en-US" dirty="0"/>
          </a:p>
        </p:txBody>
      </p:sp>
      <p:sp>
        <p:nvSpPr>
          <p:cNvPr id="3" name="Θέση περιεχομένου 2"/>
          <p:cNvSpPr>
            <a:spLocks noGrp="1"/>
          </p:cNvSpPr>
          <p:nvPr>
            <p:ph idx="1"/>
          </p:nvPr>
        </p:nvSpPr>
        <p:spPr>
          <a:xfrm>
            <a:off x="677334" y="1749287"/>
            <a:ext cx="8596668" cy="4292075"/>
          </a:xfrm>
        </p:spPr>
        <p:txBody>
          <a:bodyPr>
            <a:normAutofit fontScale="85000" lnSpcReduction="10000"/>
          </a:bodyPr>
          <a:lstStyle/>
          <a:p>
            <a:r>
              <a:rPr lang="el-GR" b="1" dirty="0"/>
              <a:t>Οι αναστολείς </a:t>
            </a:r>
            <a:r>
              <a:rPr lang="el-GR" b="1" dirty="0" err="1"/>
              <a:t>επαναπρόσληψης</a:t>
            </a:r>
            <a:r>
              <a:rPr lang="el-GR" b="1" dirty="0"/>
              <a:t> </a:t>
            </a:r>
            <a:r>
              <a:rPr lang="el-GR" b="1" dirty="0" err="1"/>
              <a:t>σεροτονίνης</a:t>
            </a:r>
            <a:r>
              <a:rPr lang="el-GR" b="1" dirty="0"/>
              <a:t> (</a:t>
            </a:r>
            <a:r>
              <a:rPr lang="en-US" i="1" dirty="0"/>
              <a:t>SSRIs</a:t>
            </a:r>
            <a:r>
              <a:rPr lang="el-GR" b="1" dirty="0"/>
              <a:t>) είναι η τυπική θεραπεία για την κατάθλιψη.</a:t>
            </a:r>
            <a:r>
              <a:rPr lang="el-GR" dirty="0"/>
              <a:t> Τα </a:t>
            </a:r>
            <a:r>
              <a:rPr lang="el-GR" i="1" dirty="0" err="1"/>
              <a:t>τρικυκλικά</a:t>
            </a:r>
            <a:r>
              <a:rPr lang="el-GR" i="1" dirty="0"/>
              <a:t> αντικαταθλιπτικά </a:t>
            </a:r>
            <a:r>
              <a:rPr lang="el-GR" dirty="0"/>
              <a:t>δρουν αναστέλλοντας την ανάκτηση των </a:t>
            </a:r>
            <a:r>
              <a:rPr lang="el-GR" dirty="0" err="1"/>
              <a:t>κατεχολαμινών</a:t>
            </a:r>
            <a:r>
              <a:rPr lang="el-GR" dirty="0"/>
              <a:t> σε κεντρικό επίπεδο. Τα </a:t>
            </a:r>
            <a:r>
              <a:rPr lang="el-GR" dirty="0" err="1"/>
              <a:t>τρικυκλικά</a:t>
            </a:r>
            <a:r>
              <a:rPr lang="el-GR" dirty="0"/>
              <a:t> αντικαταθλιπτικά και οι αναστολείς </a:t>
            </a:r>
            <a:r>
              <a:rPr lang="el-GR" dirty="0" err="1"/>
              <a:t>επαναπρόσληψης</a:t>
            </a:r>
            <a:r>
              <a:rPr lang="el-GR" dirty="0"/>
              <a:t> </a:t>
            </a:r>
            <a:r>
              <a:rPr lang="el-GR" dirty="0" err="1"/>
              <a:t>σεροτονίνης</a:t>
            </a:r>
            <a:r>
              <a:rPr lang="el-GR" dirty="0"/>
              <a:t> (</a:t>
            </a:r>
            <a:r>
              <a:rPr lang="en-US" i="1" dirty="0"/>
              <a:t>SSRIs</a:t>
            </a:r>
            <a:r>
              <a:rPr lang="el-GR" dirty="0"/>
              <a:t>) είναι υπεύθυνα για την </a:t>
            </a:r>
            <a:r>
              <a:rPr lang="el-GR" b="1" dirty="0" err="1"/>
              <a:t>υπερπρολακτιναιμία</a:t>
            </a:r>
            <a:r>
              <a:rPr lang="el-GR" dirty="0"/>
              <a:t>, η οποία αναστέλλει τον άξονα υποθαλάμου-υπόφυσης. Στην περίπτωση του υπογοναδισμού, μπορεί να υπάρξουν ανεπιθύμητες ενέργειες στις παραμέτρους του σπέρματος</a:t>
            </a:r>
            <a:r>
              <a:rPr lang="en-US" dirty="0"/>
              <a:t>.</a:t>
            </a:r>
            <a:r>
              <a:rPr lang="el-GR" dirty="0"/>
              <a:t> Οι </a:t>
            </a:r>
            <a:r>
              <a:rPr lang="en-US" i="1" dirty="0"/>
              <a:t>SSRIs</a:t>
            </a:r>
            <a:r>
              <a:rPr lang="el-GR" dirty="0"/>
              <a:t> θα μπορούσαν να αλλάξουν τον αριθμό και την κινητικότητα των σπερματοζωαρίων. Οι δυσμενείς επιπτώσεις στη μορφολογία του σπέρματος είναι αμφιλεγόμενες. Οι </a:t>
            </a:r>
            <a:r>
              <a:rPr lang="en-US" dirty="0"/>
              <a:t>SSRIs</a:t>
            </a:r>
            <a:r>
              <a:rPr lang="el-GR" dirty="0"/>
              <a:t> θα μπορούσαν επίσης να αλλάξουν την ποιότητα του σπέρματος μέσω ενός μηχανισμού που επηρεάζει τη μεταφορά του σπέρματος. Συγκεκριμένα, αυξάνουν τον κατακερματισμό του DNA στα σπερματοζωάρια, ιδιαίτερα την </a:t>
            </a:r>
            <a:r>
              <a:rPr lang="el-GR" i="1" dirty="0" err="1"/>
              <a:t>παροξετίνη</a:t>
            </a:r>
            <a:r>
              <a:rPr lang="el-GR" dirty="0"/>
              <a:t>.</a:t>
            </a:r>
          </a:p>
          <a:p>
            <a:r>
              <a:rPr lang="el-GR" dirty="0"/>
              <a:t>Οι </a:t>
            </a:r>
            <a:r>
              <a:rPr lang="el-GR" i="1" dirty="0"/>
              <a:t>φαρμακολογικές ουσίες που επηρεάζουν το κεντρικό νευρικό σύστημα </a:t>
            </a:r>
            <a:r>
              <a:rPr lang="el-GR" dirty="0"/>
              <a:t>είναι επίσης πιθανό να τροποποιήσουν τη στυτική λειτουργία ή την εκσπερμάτωση. Τα αντικαταθλιπτικά συχνά περιγράφονται ως υπεύθυνα για σεξουαλικές διαταραχές, αλλά στην πράξη είναι δύσκολο να γίνει διάκριση μεταξύ της επίδρασης της φαρμακευτικής αγωγής και της ίδιας της πάθησης. </a:t>
            </a:r>
            <a:r>
              <a:rPr lang="el-GR" b="1" u="sng" dirty="0"/>
              <a:t>Πράγματι, προκύπτει αβεβαιότητα σχετικά με την κεντρική </a:t>
            </a:r>
            <a:r>
              <a:rPr lang="el-GR" b="1" u="sng" dirty="0" err="1"/>
              <a:t>νευροφαρμακολογία</a:t>
            </a:r>
            <a:r>
              <a:rPr lang="el-GR" b="1" u="sng" dirty="0"/>
              <a:t> της στυτικής λειτουργίας και τη σύνθετη φύση του τρόπου δράσης των αντικαταθλιπτικών και των ψυχιατρικών καταστάσεων.</a:t>
            </a:r>
            <a:endParaRPr lang="en-US" b="1" u="sng" dirty="0"/>
          </a:p>
        </p:txBody>
      </p:sp>
    </p:spTree>
    <p:extLst>
      <p:ext uri="{BB962C8B-B14F-4D97-AF65-F5344CB8AC3E}">
        <p14:creationId xmlns:p14="http://schemas.microsoft.com/office/powerpoint/2010/main" val="113236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ΡΟΛΟΣ ΤΩΝ ΦΑΡΜΑΚΩΝ</a:t>
            </a:r>
            <a:endParaRPr lang="en-US" dirty="0"/>
          </a:p>
        </p:txBody>
      </p:sp>
      <p:sp>
        <p:nvSpPr>
          <p:cNvPr id="3" name="Θέση περιεχομένου 2"/>
          <p:cNvSpPr>
            <a:spLocks noGrp="1"/>
          </p:cNvSpPr>
          <p:nvPr>
            <p:ph idx="1"/>
          </p:nvPr>
        </p:nvSpPr>
        <p:spPr/>
        <p:txBody>
          <a:bodyPr/>
          <a:lstStyle/>
          <a:p>
            <a:r>
              <a:rPr lang="el-GR" dirty="0"/>
              <a:t>Τα </a:t>
            </a:r>
            <a:r>
              <a:rPr lang="el-GR" b="1" dirty="0"/>
              <a:t>φάρμακα</a:t>
            </a:r>
            <a:r>
              <a:rPr lang="el-GR" dirty="0"/>
              <a:t>, </a:t>
            </a:r>
            <a:r>
              <a:rPr lang="el-GR" dirty="0" err="1"/>
              <a:t>συνταγογραφούμενα</a:t>
            </a:r>
            <a:r>
              <a:rPr lang="el-GR" dirty="0"/>
              <a:t> και μη, έχουν εμπλακεί στην </a:t>
            </a:r>
            <a:r>
              <a:rPr lang="el-GR" u="sng" dirty="0" err="1"/>
              <a:t>αιτιοπαθογένεση</a:t>
            </a:r>
            <a:r>
              <a:rPr lang="el-GR" u="sng" dirty="0"/>
              <a:t> της αναπαραγωγικής δυσλειτουργίας</a:t>
            </a:r>
            <a:r>
              <a:rPr lang="el-GR" dirty="0"/>
              <a:t>. </a:t>
            </a:r>
          </a:p>
          <a:p>
            <a:r>
              <a:rPr lang="el-GR" dirty="0"/>
              <a:t>Η αύξηση της κατάχρησης ουσιών θα μπορούσε να ευθύνεται για την αύξηση του </a:t>
            </a:r>
            <a:r>
              <a:rPr lang="el-GR" dirty="0" err="1"/>
              <a:t>επιπολασμού</a:t>
            </a:r>
            <a:r>
              <a:rPr lang="el-GR" dirty="0"/>
              <a:t> της </a:t>
            </a:r>
            <a:r>
              <a:rPr lang="el-GR" dirty="0" err="1"/>
              <a:t>υπογονιμότητας</a:t>
            </a:r>
            <a:r>
              <a:rPr lang="el-GR" dirty="0"/>
              <a:t>, πιθανώς μέσω της επιρροής της στον </a:t>
            </a:r>
            <a:r>
              <a:rPr lang="el-GR" b="1" dirty="0"/>
              <a:t>άξονα υποθαλάμου-υπόφυσης-</a:t>
            </a:r>
            <a:r>
              <a:rPr lang="el-GR" b="1" dirty="0" err="1"/>
              <a:t>γονάδων</a:t>
            </a:r>
            <a:r>
              <a:rPr lang="el-GR" b="1" dirty="0"/>
              <a:t>.</a:t>
            </a:r>
          </a:p>
          <a:p>
            <a:endParaRPr lang="en-US" dirty="0"/>
          </a:p>
        </p:txBody>
      </p:sp>
    </p:spTree>
    <p:extLst>
      <p:ext uri="{BB962C8B-B14F-4D97-AF65-F5344CB8AC3E}">
        <p14:creationId xmlns:p14="http://schemas.microsoft.com/office/powerpoint/2010/main" val="867676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a:t>
            </a:r>
            <a:endParaRPr lang="en-US" dirty="0"/>
          </a:p>
        </p:txBody>
      </p:sp>
      <p:sp>
        <p:nvSpPr>
          <p:cNvPr id="3" name="Θέση περιεχομένου 2"/>
          <p:cNvSpPr>
            <a:spLocks noGrp="1"/>
          </p:cNvSpPr>
          <p:nvPr>
            <p:ph idx="1"/>
          </p:nvPr>
        </p:nvSpPr>
        <p:spPr>
          <a:xfrm>
            <a:off x="617415" y="1820985"/>
            <a:ext cx="8656587" cy="4220378"/>
          </a:xfrm>
        </p:spPr>
        <p:txBody>
          <a:bodyPr>
            <a:normAutofit fontScale="77500" lnSpcReduction="20000"/>
          </a:bodyPr>
          <a:lstStyle/>
          <a:p>
            <a:r>
              <a:rPr lang="el-GR" dirty="0"/>
              <a:t>Οι αναστολείς </a:t>
            </a:r>
            <a:r>
              <a:rPr lang="el-GR" dirty="0" err="1"/>
              <a:t>επαναπρόσληψης</a:t>
            </a:r>
            <a:r>
              <a:rPr lang="el-GR" dirty="0"/>
              <a:t> </a:t>
            </a:r>
            <a:r>
              <a:rPr lang="el-GR" dirty="0" err="1"/>
              <a:t>σεροτονίνης</a:t>
            </a:r>
            <a:r>
              <a:rPr lang="el-GR" dirty="0"/>
              <a:t> (</a:t>
            </a:r>
            <a:r>
              <a:rPr lang="en-US" i="1" dirty="0"/>
              <a:t>SSRIs</a:t>
            </a:r>
            <a:r>
              <a:rPr lang="el-GR" dirty="0"/>
              <a:t>) ενισχύουν τη </a:t>
            </a:r>
            <a:r>
              <a:rPr lang="el-GR" dirty="0" err="1"/>
              <a:t>νευροδιαβίβαση</a:t>
            </a:r>
            <a:r>
              <a:rPr lang="el-GR" dirty="0"/>
              <a:t> της </a:t>
            </a:r>
            <a:r>
              <a:rPr lang="el-GR" dirty="0" err="1"/>
              <a:t>σεροτονίνης</a:t>
            </a:r>
            <a:r>
              <a:rPr lang="el-GR" dirty="0"/>
              <a:t>, μιας ουσίας που αναστέλλει τη σεξουαλική συμπεριφορά των ανδρών. Κατά τη διάρκεια της θεραπείας με </a:t>
            </a:r>
            <a:r>
              <a:rPr lang="en-US" dirty="0"/>
              <a:t>SSRIs</a:t>
            </a:r>
            <a:r>
              <a:rPr lang="el-GR" dirty="0"/>
              <a:t> αναφέρονται συχνά απώλεια επιθυμίας και </a:t>
            </a:r>
            <a:r>
              <a:rPr lang="el-GR" dirty="0" err="1"/>
              <a:t>ανοργασμία</a:t>
            </a:r>
            <a:r>
              <a:rPr lang="el-GR" dirty="0"/>
              <a:t>. Η καθυστερημένη εκσπερμάτιση, ή ακόμα και η εκσπερμάτωση, αρχίζει επίσης να εμφανίζεται λίγες εβδομάδες μετά την έναρξη της θεραπείας. Η </a:t>
            </a:r>
            <a:r>
              <a:rPr lang="el-GR" i="1" dirty="0" err="1"/>
              <a:t>παροξετίνη</a:t>
            </a:r>
            <a:r>
              <a:rPr lang="el-GR" dirty="0"/>
              <a:t> και η </a:t>
            </a:r>
            <a:r>
              <a:rPr lang="el-GR" i="1" dirty="0" err="1"/>
              <a:t>βενλαφαξίνη</a:t>
            </a:r>
            <a:r>
              <a:rPr lang="el-GR" dirty="0"/>
              <a:t> θα μπορούσαν επίσης να προκαλέσουν στυτική δυσλειτουργία, αναστέλλοντας την παραγωγή ΝΟ και αυξάνοντας τα επίπεδα </a:t>
            </a:r>
            <a:r>
              <a:rPr lang="el-GR" dirty="0" err="1"/>
              <a:t>νορεπινεφρίνης</a:t>
            </a:r>
            <a:r>
              <a:rPr lang="el-GR" dirty="0"/>
              <a:t>, αντίστοιχα.</a:t>
            </a:r>
            <a:endParaRPr lang="en-US" dirty="0"/>
          </a:p>
          <a:p>
            <a:r>
              <a:rPr lang="el-GR" dirty="0"/>
              <a:t>Κατά τη διάρκεια της θεραπείας με </a:t>
            </a:r>
            <a:r>
              <a:rPr lang="el-GR" dirty="0" err="1"/>
              <a:t>τρικυκλικά</a:t>
            </a:r>
            <a:r>
              <a:rPr lang="el-GR" dirty="0"/>
              <a:t> αντικαταθλιπτικά, είναι πιθανή η </a:t>
            </a:r>
            <a:r>
              <a:rPr lang="el-GR" dirty="0" err="1"/>
              <a:t>ανοργασμία</a:t>
            </a:r>
            <a:r>
              <a:rPr lang="el-GR" dirty="0"/>
              <a:t>, η απώλεια επιθυμίας, η καθυστερημένη εκσπερμάτιση/εκσπερμάτιση και οι στυτικές διαταραχές.</a:t>
            </a:r>
          </a:p>
          <a:p>
            <a:r>
              <a:rPr lang="el-GR" dirty="0"/>
              <a:t>Οι </a:t>
            </a:r>
            <a:r>
              <a:rPr lang="el-GR" i="1" dirty="0"/>
              <a:t>αναστολείς της </a:t>
            </a:r>
            <a:r>
              <a:rPr lang="el-GR" i="1" dirty="0" err="1"/>
              <a:t>μονοαμινοξειδάσης</a:t>
            </a:r>
            <a:r>
              <a:rPr lang="el-GR" i="1" dirty="0"/>
              <a:t> </a:t>
            </a:r>
            <a:r>
              <a:rPr lang="el-GR" dirty="0"/>
              <a:t>(ΜΑΟΙ), οι οποίοι </a:t>
            </a:r>
            <a:r>
              <a:rPr lang="el-GR" dirty="0" err="1"/>
              <a:t>συνταγογραφούνται</a:t>
            </a:r>
            <a:r>
              <a:rPr lang="el-GR" dirty="0"/>
              <a:t> λιγότερο συχνά, προκαλούν σπάνια στυτικές διαταραχές επειδή σχετίζονται λιγότερο με </a:t>
            </a:r>
            <a:r>
              <a:rPr lang="el-GR" dirty="0" err="1"/>
              <a:t>υπερπρολακτιναιμία</a:t>
            </a:r>
            <a:r>
              <a:rPr lang="el-GR" dirty="0"/>
              <a:t>.</a:t>
            </a:r>
          </a:p>
          <a:p>
            <a:r>
              <a:rPr lang="el-GR" b="1" u="sng" dirty="0"/>
              <a:t>Η </a:t>
            </a:r>
            <a:r>
              <a:rPr lang="el-GR" b="1" u="sng" dirty="0" err="1"/>
              <a:t>βουπροπιόνη</a:t>
            </a:r>
            <a:r>
              <a:rPr lang="el-GR" b="1" u="sng" dirty="0"/>
              <a:t>, η </a:t>
            </a:r>
            <a:r>
              <a:rPr lang="el-GR" b="1" u="sng" dirty="0" err="1"/>
              <a:t>μιρταζαπίνη</a:t>
            </a:r>
            <a:r>
              <a:rPr lang="el-GR" b="1" u="sng" dirty="0"/>
              <a:t> και η </a:t>
            </a:r>
            <a:r>
              <a:rPr lang="el-GR" b="1" u="sng" dirty="0" err="1"/>
              <a:t>βουσπιρόνη</a:t>
            </a:r>
            <a:r>
              <a:rPr lang="el-GR" b="1" u="sng" dirty="0"/>
              <a:t> δεν προκαλούν σεξουαλικές διαταραχές.</a:t>
            </a:r>
          </a:p>
          <a:p>
            <a:r>
              <a:rPr lang="el-GR" dirty="0"/>
              <a:t>Η κατάθλιψη είναι μια χρόνια πάθηση και στις περισσότερες περιπτώσεις η διακοπή της αντικαταθλιπτικής θεραπείας δεν αποτελεί επιλογή. </a:t>
            </a:r>
            <a:r>
              <a:rPr lang="el-GR" b="1" u="sng" dirty="0"/>
              <a:t>Σε περίπτωση που προκύψουν σεξουαλικές διαταραχές κατά τη διάρκεια της θεραπείας με </a:t>
            </a:r>
            <a:r>
              <a:rPr lang="en-US" i="1" u="sng" dirty="0"/>
              <a:t>SSRIs</a:t>
            </a:r>
            <a:r>
              <a:rPr lang="el-GR" b="1" u="sng" dirty="0"/>
              <a:t> ή </a:t>
            </a:r>
            <a:r>
              <a:rPr lang="el-GR" b="1" u="sng" dirty="0" err="1"/>
              <a:t>τρικυκλικά</a:t>
            </a:r>
            <a:r>
              <a:rPr lang="el-GR" b="1" u="sng" dirty="0"/>
              <a:t> αντικαταθλιπτικά, θα μπορούσε να εξεταστεί το ενδεχόμενο θεραπείας με </a:t>
            </a:r>
            <a:r>
              <a:rPr lang="el-GR" b="1" u="sng" dirty="0" err="1"/>
              <a:t>Bupropion</a:t>
            </a:r>
            <a:r>
              <a:rPr lang="el-GR" b="1" u="sng" dirty="0"/>
              <a:t>, </a:t>
            </a:r>
            <a:r>
              <a:rPr lang="el-GR" b="1" u="sng" dirty="0" err="1"/>
              <a:t>Mirtazapine</a:t>
            </a:r>
            <a:r>
              <a:rPr lang="el-GR" b="1" u="sng" dirty="0"/>
              <a:t>, </a:t>
            </a:r>
            <a:r>
              <a:rPr lang="el-GR" b="1" u="sng" dirty="0" err="1"/>
              <a:t>Buspirone</a:t>
            </a:r>
            <a:r>
              <a:rPr lang="el-GR" b="1" u="sng" dirty="0"/>
              <a:t> ή </a:t>
            </a:r>
            <a:r>
              <a:rPr lang="el-GR" b="1" u="sng" dirty="0" err="1"/>
              <a:t>Moclobemide</a:t>
            </a:r>
            <a:r>
              <a:rPr lang="el-GR" b="1" u="sng" dirty="0"/>
              <a:t>. </a:t>
            </a:r>
            <a:r>
              <a:rPr lang="el-GR" dirty="0"/>
              <a:t>Ωστόσο, είναι πάντα δύσκολο να αλλάξει η θεραπεία μιας καταθλιπτικής ασθένειας. Δεν υπάρχουν επαρκή δεδομένα σχετικά με τα οφέλη των «διαλειμμάτων θεραπείας» ή της μειωμένης δόσης όσον αφορά τη βελτίωση της σεξουαλικής λειτουργίας σε καταθλιπτικά άτομα.</a:t>
            </a:r>
            <a:endParaRPr lang="en-US" dirty="0"/>
          </a:p>
        </p:txBody>
      </p:sp>
    </p:spTree>
    <p:extLst>
      <p:ext uri="{BB962C8B-B14F-4D97-AF65-F5344CB8AC3E}">
        <p14:creationId xmlns:p14="http://schemas.microsoft.com/office/powerpoint/2010/main" val="2672377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Αντιψυχωσικά</a:t>
            </a:r>
            <a:endParaRPr lang="en-US" dirty="0"/>
          </a:p>
        </p:txBody>
      </p:sp>
      <p:sp>
        <p:nvSpPr>
          <p:cNvPr id="3" name="Θέση περιεχομένου 2"/>
          <p:cNvSpPr>
            <a:spLocks noGrp="1"/>
          </p:cNvSpPr>
          <p:nvPr>
            <p:ph idx="1"/>
          </p:nvPr>
        </p:nvSpPr>
        <p:spPr>
          <a:xfrm>
            <a:off x="588397" y="1677725"/>
            <a:ext cx="8685605" cy="4363637"/>
          </a:xfrm>
        </p:spPr>
        <p:txBody>
          <a:bodyPr>
            <a:normAutofit fontScale="85000" lnSpcReduction="10000"/>
          </a:bodyPr>
          <a:lstStyle/>
          <a:p>
            <a:r>
              <a:rPr lang="el-GR" dirty="0"/>
              <a:t>Όπως τα </a:t>
            </a:r>
            <a:r>
              <a:rPr lang="el-GR" dirty="0" err="1"/>
              <a:t>τρικυκλικά</a:t>
            </a:r>
            <a:r>
              <a:rPr lang="el-GR" dirty="0"/>
              <a:t> αντικαταθλιπτικά και τα </a:t>
            </a:r>
            <a:r>
              <a:rPr lang="en-US" dirty="0"/>
              <a:t>SSRIs</a:t>
            </a:r>
            <a:r>
              <a:rPr lang="el-GR" dirty="0"/>
              <a:t>, τα </a:t>
            </a:r>
            <a:r>
              <a:rPr lang="el-GR" i="1" dirty="0"/>
              <a:t>«τυπικά» νευροληπτικά </a:t>
            </a:r>
            <a:r>
              <a:rPr lang="el-GR" dirty="0"/>
              <a:t>είναι </a:t>
            </a:r>
            <a:r>
              <a:rPr lang="el-GR" b="1" dirty="0"/>
              <a:t>υπεύθυνα για την </a:t>
            </a:r>
            <a:r>
              <a:rPr lang="el-GR" b="1" dirty="0" err="1"/>
              <a:t>υπερπρολακτιναιμία</a:t>
            </a:r>
            <a:r>
              <a:rPr lang="el-GR" b="1" dirty="0"/>
              <a:t> αναστέλλοντας την κεντρική έκκριση </a:t>
            </a:r>
            <a:r>
              <a:rPr lang="el-GR" b="1" dirty="0" err="1"/>
              <a:t>ντοπαμίνης</a:t>
            </a:r>
            <a:r>
              <a:rPr lang="el-GR" b="1" dirty="0"/>
              <a:t> και προκαλούν έμμεσα υπογοναδισμό</a:t>
            </a:r>
            <a:r>
              <a:rPr lang="en-US" b="1" dirty="0"/>
              <a:t>.</a:t>
            </a:r>
            <a:r>
              <a:rPr lang="el-GR" b="1" dirty="0"/>
              <a:t> </a:t>
            </a:r>
            <a:r>
              <a:rPr lang="el-GR" dirty="0"/>
              <a:t>Οι δυσμενείς επιδράσεις στη σπερματογένεση και την ποιότητα του σπέρματος είναι θεωρητικά δυνατές μέσω αυτής της οδού</a:t>
            </a:r>
            <a:r>
              <a:rPr lang="en-US" dirty="0"/>
              <a:t>. </a:t>
            </a:r>
            <a:r>
              <a:rPr lang="el-GR" dirty="0"/>
              <a:t>Τα «τυπικά» νευροληπτικά επηρεάζουν επίσης τη σεξουαλικότητα των ασθενών που λαμβάνουν αυτές τις θεραπείες προκαλώντας </a:t>
            </a:r>
            <a:r>
              <a:rPr lang="el-GR" dirty="0" err="1"/>
              <a:t>ανοργασμία</a:t>
            </a:r>
            <a:r>
              <a:rPr lang="el-GR" dirty="0"/>
              <a:t>, μειωμένη λίμπιντο, εκσπερμάτιση και διαταραχές στύσης. Αντίθετα, </a:t>
            </a:r>
            <a:r>
              <a:rPr lang="el-GR" i="1" dirty="0"/>
              <a:t>τα «άτυπα» νευροληπτικά </a:t>
            </a:r>
            <a:r>
              <a:rPr lang="el-GR" dirty="0"/>
              <a:t>μόλις και μετά βίας αυξάνουν τα επίπεδα </a:t>
            </a:r>
            <a:r>
              <a:rPr lang="el-GR" dirty="0" err="1"/>
              <a:t>προλακτίνης</a:t>
            </a:r>
            <a:r>
              <a:rPr lang="el-GR" dirty="0"/>
              <a:t>, αν όχι καθόλου. Οι δυσλειτουργίες που παρατηρούνται κατά τη διάρκεια της θεραπείας προκύπτουν επίσης από μια </a:t>
            </a:r>
            <a:r>
              <a:rPr lang="el-GR" dirty="0" err="1"/>
              <a:t>αντιχολινεργική</a:t>
            </a:r>
            <a:r>
              <a:rPr lang="el-GR" dirty="0"/>
              <a:t> δράση που προκαλείται από </a:t>
            </a:r>
            <a:r>
              <a:rPr lang="el-GR" dirty="0" err="1"/>
              <a:t>αντιψυχωτικά</a:t>
            </a:r>
            <a:r>
              <a:rPr lang="el-GR" dirty="0"/>
              <a:t> και την απόφραξη της μετάδοσης των β-</a:t>
            </a:r>
            <a:r>
              <a:rPr lang="el-GR" dirty="0" err="1"/>
              <a:t>αδρενεργικών</a:t>
            </a:r>
            <a:r>
              <a:rPr lang="el-GR" dirty="0"/>
              <a:t>.</a:t>
            </a:r>
          </a:p>
          <a:p>
            <a:r>
              <a:rPr lang="el-GR" b="1" u="sng" dirty="0"/>
              <a:t>Είναι εξαιρετικά δύσκολο να γίνει διάκριση μεταξύ των σεξουαλικών διαταραχών που μπορούν να αποδοθούν σε μια ψυχωτική ασθένεια και εκείνων που μπορούν να αποδοθούν στη χρήση ενός φαρμάκου. </a:t>
            </a:r>
            <a:r>
              <a:rPr lang="el-GR" dirty="0"/>
              <a:t>Επιπλέον, οι πληροφορίες που έχουν συγκεντρωθεί προέρχονται από ψυχιατρικούς ασθενείς και είναι συχνά δύσκολο να ερμηνευθούν. Καθώς οι ψυχώσεις είναι χρόνιες παθήσεις, η διακοπή της νευροληπτικής θεραπείας είναι αδύνατη στις περισσότερες περιπτώσεις. Εάν παρουσιαστεί σεξουαλική δυσλειτουργία κατά τη λήψη </a:t>
            </a:r>
            <a:r>
              <a:rPr lang="el-GR" dirty="0" err="1"/>
              <a:t>Haloperidol</a:t>
            </a:r>
            <a:r>
              <a:rPr lang="el-GR" dirty="0"/>
              <a:t> ή </a:t>
            </a:r>
            <a:r>
              <a:rPr lang="el-GR" dirty="0" err="1"/>
              <a:t>Amisulpride</a:t>
            </a:r>
            <a:r>
              <a:rPr lang="el-GR" dirty="0"/>
              <a:t> (</a:t>
            </a:r>
            <a:r>
              <a:rPr lang="el-GR" b="1" dirty="0" err="1"/>
              <a:t>φαινοθειαζίνες</a:t>
            </a:r>
            <a:r>
              <a:rPr lang="el-GR" b="1" dirty="0"/>
              <a:t>: «τυπικά» νευροληπτικά</a:t>
            </a:r>
            <a:r>
              <a:rPr lang="el-GR" dirty="0"/>
              <a:t>), μπορεί να είναι δυνατή η μετάβαση σε ένα φάρμακο διαφορετικής θεραπευτικής κατηγορίας, όπως </a:t>
            </a:r>
            <a:r>
              <a:rPr lang="el-GR" b="1" dirty="0" err="1"/>
              <a:t>Quetiapine</a:t>
            </a:r>
            <a:r>
              <a:rPr lang="el-GR" b="1" dirty="0"/>
              <a:t>, </a:t>
            </a:r>
            <a:r>
              <a:rPr lang="el-GR" b="1" dirty="0" err="1"/>
              <a:t>Aripiprazole</a:t>
            </a:r>
            <a:r>
              <a:rPr lang="el-GR" b="1" dirty="0"/>
              <a:t>, </a:t>
            </a:r>
            <a:r>
              <a:rPr lang="el-GR" b="1" dirty="0" err="1"/>
              <a:t>Olanzapine</a:t>
            </a:r>
            <a:r>
              <a:rPr lang="el-GR" b="1" dirty="0"/>
              <a:t> ή </a:t>
            </a:r>
            <a:r>
              <a:rPr lang="el-GR" b="1" dirty="0" err="1"/>
              <a:t>Clozapine</a:t>
            </a:r>
            <a:r>
              <a:rPr lang="el-GR" b="1" dirty="0"/>
              <a:t> («άτυπα» νευροληπτικά</a:t>
            </a:r>
            <a:r>
              <a:rPr lang="el-GR" dirty="0"/>
              <a:t>). </a:t>
            </a:r>
            <a:r>
              <a:rPr lang="el-GR" b="1" u="sng" dirty="0"/>
              <a:t>Ωστόσο, τις περισσότερες φορές είναι δύσκολο να τροποποιηθεί η </a:t>
            </a:r>
            <a:r>
              <a:rPr lang="el-GR" b="1" u="sng" dirty="0" err="1"/>
              <a:t>αντιψυχωτική</a:t>
            </a:r>
            <a:r>
              <a:rPr lang="el-GR" b="1" u="sng" dirty="0"/>
              <a:t> θεραπεία.</a:t>
            </a:r>
            <a:endParaRPr lang="en-US" b="1" u="sng" dirty="0"/>
          </a:p>
        </p:txBody>
      </p:sp>
    </p:spTree>
    <p:extLst>
      <p:ext uri="{BB962C8B-B14F-4D97-AF65-F5344CB8AC3E}">
        <p14:creationId xmlns:p14="http://schemas.microsoft.com/office/powerpoint/2010/main" val="282147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Αντιεπιληπτικά</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Υπάρχουν αρκετές υποθέσεις σχετικά με την πιθανή επίδραση των αντιεπιληπτικών στις παραμέτρους του σπέρματος. Το </a:t>
            </a:r>
            <a:r>
              <a:rPr lang="el-GR" i="1" dirty="0" err="1"/>
              <a:t>βαλπροϊκό</a:t>
            </a:r>
            <a:r>
              <a:rPr lang="el-GR" dirty="0"/>
              <a:t>, η </a:t>
            </a:r>
            <a:r>
              <a:rPr lang="el-GR" i="1" dirty="0" err="1"/>
              <a:t>καρβαμαζεπίνη</a:t>
            </a:r>
            <a:r>
              <a:rPr lang="el-GR" dirty="0"/>
              <a:t> και η </a:t>
            </a:r>
            <a:r>
              <a:rPr lang="el-GR" i="1" dirty="0" err="1"/>
              <a:t>φαινυτοΐνη</a:t>
            </a:r>
            <a:r>
              <a:rPr lang="el-GR" dirty="0"/>
              <a:t> θα μπορούσαν να μειώσουν την κινητικότητα του σπέρματος </a:t>
            </a:r>
            <a:r>
              <a:rPr lang="el-GR" b="1" dirty="0"/>
              <a:t>παρεμβαίνοντας στη λειτουργία της μεμβράνης του σπέρματος. </a:t>
            </a:r>
          </a:p>
          <a:p>
            <a:r>
              <a:rPr lang="el-GR" dirty="0"/>
              <a:t>Το </a:t>
            </a:r>
            <a:r>
              <a:rPr lang="el-GR" i="1" dirty="0" err="1"/>
              <a:t>βαλπροϊκό</a:t>
            </a:r>
            <a:r>
              <a:rPr lang="el-GR" dirty="0"/>
              <a:t> μειώνει την αναλογία L-</a:t>
            </a:r>
            <a:r>
              <a:rPr lang="el-GR" dirty="0" err="1"/>
              <a:t>καρνιτίνης</a:t>
            </a:r>
            <a:r>
              <a:rPr lang="el-GR" dirty="0"/>
              <a:t>/Τ-</a:t>
            </a:r>
            <a:r>
              <a:rPr lang="el-GR" dirty="0" err="1"/>
              <a:t>καρνιτίνης</a:t>
            </a:r>
            <a:r>
              <a:rPr lang="el-GR" dirty="0"/>
              <a:t>. Παρομοίως, η </a:t>
            </a:r>
            <a:r>
              <a:rPr lang="el-GR" i="1" dirty="0" err="1"/>
              <a:t>καρβαμαζεπίνη</a:t>
            </a:r>
            <a:r>
              <a:rPr lang="el-GR" dirty="0"/>
              <a:t> πιστεύεται ότι </a:t>
            </a:r>
            <a:r>
              <a:rPr lang="el-GR" dirty="0" err="1"/>
              <a:t>αλληλεπιδρά</a:t>
            </a:r>
            <a:r>
              <a:rPr lang="el-GR" dirty="0"/>
              <a:t> άμεσα με τα γεννητικά κύτταρα, προκαλώντας μεγαλύτερο αριθμό νεκρωτικών γεννητικών κυττάρων στον αυλό των σπερματοζωαρίων. Το </a:t>
            </a:r>
            <a:r>
              <a:rPr lang="el-GR" dirty="0" err="1"/>
              <a:t>βαλπροϊκό</a:t>
            </a:r>
            <a:r>
              <a:rPr lang="el-GR" dirty="0"/>
              <a:t> είναι υπεύθυνο για το μειωμένο βάρος των </a:t>
            </a:r>
            <a:r>
              <a:rPr lang="el-GR" dirty="0" err="1"/>
              <a:t>όρχεων</a:t>
            </a:r>
            <a:r>
              <a:rPr lang="el-GR" dirty="0"/>
              <a:t> στα ζώα, γεγονός που υποδεικνύει ότι </a:t>
            </a:r>
            <a:r>
              <a:rPr lang="el-GR" u="sng" dirty="0"/>
              <a:t>το μόριο έχει επιβλαβή επίδραση στη σπερματογένεση. </a:t>
            </a:r>
          </a:p>
          <a:p>
            <a:r>
              <a:rPr lang="el-GR" dirty="0"/>
              <a:t>Ορισμένα αντισπασμωδικά (</a:t>
            </a:r>
            <a:r>
              <a:rPr lang="el-GR" i="1" dirty="0" err="1"/>
              <a:t>καρβαμαζεπίνη</a:t>
            </a:r>
            <a:r>
              <a:rPr lang="el-GR" i="1" dirty="0"/>
              <a:t>, </a:t>
            </a:r>
            <a:r>
              <a:rPr lang="el-GR" i="1" dirty="0" err="1"/>
              <a:t>φαινυτοΐνη</a:t>
            </a:r>
            <a:r>
              <a:rPr lang="el-GR" i="1" dirty="0"/>
              <a:t> και </a:t>
            </a:r>
            <a:r>
              <a:rPr lang="el-GR" i="1" dirty="0" err="1"/>
              <a:t>φαινοβαρβιτάλη</a:t>
            </a:r>
            <a:r>
              <a:rPr lang="el-GR" dirty="0"/>
              <a:t>) είναι </a:t>
            </a:r>
            <a:r>
              <a:rPr lang="el-GR" dirty="0" err="1"/>
              <a:t>επαγωγείς</a:t>
            </a:r>
            <a:r>
              <a:rPr lang="el-GR" dirty="0"/>
              <a:t> ηπατικών ενζύμων. Αυξάνουν τη σύνθεση της πρωτεΐνης SHBG, η οποία εμπλέκεται στη μεταφορά της τεστοστερόνης, και αυξάνουν το συνολικό επίπεδο τεστοστερόνης. Ωστόσο, μερικές φορές παρατηρείται χαμηλότερο επίπεδο </a:t>
            </a:r>
            <a:r>
              <a:rPr lang="el-GR" dirty="0" err="1"/>
              <a:t>βιοενεργών</a:t>
            </a:r>
            <a:r>
              <a:rPr lang="el-GR" dirty="0"/>
              <a:t> ανδρογόνων ορού (τεστοστερόνης) όταν χρησιμοποιούνται αυτά τα μόρια. Η </a:t>
            </a:r>
            <a:r>
              <a:rPr lang="el-GR" dirty="0" err="1"/>
              <a:t>βιοδιαθέσιμη</a:t>
            </a:r>
            <a:r>
              <a:rPr lang="el-GR" dirty="0"/>
              <a:t> τεστοστερόνη θα πρέπει πάντα να </a:t>
            </a:r>
            <a:r>
              <a:rPr lang="el-GR" dirty="0" err="1"/>
              <a:t>μετράται</a:t>
            </a:r>
            <a:r>
              <a:rPr lang="el-GR" dirty="0"/>
              <a:t> στο πλαίσιο μιας αντιεπιληπτικής θεραπείας. Το </a:t>
            </a:r>
            <a:r>
              <a:rPr lang="el-GR" dirty="0" err="1"/>
              <a:t>βαλπροϊκό</a:t>
            </a:r>
            <a:r>
              <a:rPr lang="el-GR" dirty="0"/>
              <a:t> δεν αυξάνει το SHBG, αλλά αυξάνει το επίπεδο του GABA στο κεντρικό νευρικό σύστημα, τροποποιώντας έτσι την </a:t>
            </a:r>
            <a:r>
              <a:rPr lang="el-GR" dirty="0" err="1"/>
              <a:t>παλμικότητα</a:t>
            </a:r>
            <a:r>
              <a:rPr lang="el-GR" dirty="0"/>
              <a:t> της </a:t>
            </a:r>
            <a:r>
              <a:rPr lang="el-GR" dirty="0" err="1"/>
              <a:t>GnRH</a:t>
            </a:r>
            <a:r>
              <a:rPr lang="el-GR" dirty="0"/>
              <a:t>. Το </a:t>
            </a:r>
            <a:r>
              <a:rPr lang="el-GR" dirty="0" err="1"/>
              <a:t>βαλπροϊκό</a:t>
            </a:r>
            <a:r>
              <a:rPr lang="el-GR" dirty="0"/>
              <a:t> μπορεί επίσης να είναι υπεύθυνο για αυξημένα επίπεδα ανδρογόνων στον ορό και πιθανή μείωση της LH λόγω ανατροφοδότησης. </a:t>
            </a:r>
            <a:endParaRPr lang="en-US" dirty="0"/>
          </a:p>
        </p:txBody>
      </p:sp>
    </p:spTree>
    <p:extLst>
      <p:ext uri="{BB962C8B-B14F-4D97-AF65-F5344CB8AC3E}">
        <p14:creationId xmlns:p14="http://schemas.microsoft.com/office/powerpoint/2010/main" val="298050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Αντιεπιληπτικά</a:t>
            </a:r>
            <a:endParaRPr lang="en-US" dirty="0"/>
          </a:p>
        </p:txBody>
      </p:sp>
      <p:sp>
        <p:nvSpPr>
          <p:cNvPr id="3" name="Θέση περιεχομένου 2"/>
          <p:cNvSpPr>
            <a:spLocks noGrp="1"/>
          </p:cNvSpPr>
          <p:nvPr>
            <p:ph idx="1"/>
          </p:nvPr>
        </p:nvSpPr>
        <p:spPr/>
        <p:txBody>
          <a:bodyPr>
            <a:normAutofit/>
          </a:bodyPr>
          <a:lstStyle/>
          <a:p>
            <a:r>
              <a:rPr lang="el-GR" dirty="0"/>
              <a:t>Η σεξουαλική δυσλειτουργία σε επιληπτικούς ασθενείς έχει </a:t>
            </a:r>
            <a:r>
              <a:rPr lang="el-GR" dirty="0" err="1"/>
              <a:t>πολυπαραγοντικά</a:t>
            </a:r>
            <a:r>
              <a:rPr lang="el-GR" dirty="0"/>
              <a:t> αίτια. Προκύπτει από την </a:t>
            </a:r>
            <a:r>
              <a:rPr lang="el-GR" dirty="0" err="1"/>
              <a:t>παθοφυσιολογία</a:t>
            </a:r>
            <a:r>
              <a:rPr lang="el-GR" dirty="0"/>
              <a:t> της επιληπτικής νόσου και τις σχετικές αντισπασμωδικές θεραπείες. </a:t>
            </a:r>
            <a:r>
              <a:rPr lang="el-GR" b="1" u="sng" dirty="0"/>
              <a:t>Είναι γενικά αδύνατο να γίνει διάκριση μεταξύ των σεξουαλικών διαταραχών που μπορούν να αποδοθούν στην επιληψία και εκείνων που μπορούν να αποδοθούν στη χρήση φαρμάκων. </a:t>
            </a:r>
            <a:endParaRPr lang="el-GR" dirty="0"/>
          </a:p>
          <a:p>
            <a:r>
              <a:rPr lang="el-GR" dirty="0"/>
              <a:t>Κατά τη διάρκεια των επιληπτικών κρίσεων, οι επιληπτικές εκκρίσεις διαταράσσουν τις </a:t>
            </a:r>
            <a:r>
              <a:rPr lang="el-GR" dirty="0" err="1"/>
              <a:t>νευροενδοκρινικές</a:t>
            </a:r>
            <a:r>
              <a:rPr lang="el-GR" dirty="0"/>
              <a:t> λειτουργίες και τροποποιούν την απελευθέρωση ορμονών του υποθαλάμου και της υπόφυσης (με αποτέλεσμα αυξημένα επίπεδα </a:t>
            </a:r>
            <a:r>
              <a:rPr lang="el-GR" dirty="0" err="1"/>
              <a:t>προλακτίνης</a:t>
            </a:r>
            <a:r>
              <a:rPr lang="el-GR" dirty="0"/>
              <a:t> και κυμαινόμενα επίπεδα LH). Ορισμένα αντιεπιληπτικά μπορεί να συμβάλλουν σε </a:t>
            </a:r>
            <a:r>
              <a:rPr lang="el-GR" dirty="0" err="1"/>
              <a:t>νευροενδοκρινικές</a:t>
            </a:r>
            <a:r>
              <a:rPr lang="el-GR" dirty="0"/>
              <a:t> διαταραχές που θα μπορούσαν να αλλάξουν τις αναπαραγωγικές λειτουργίες των ανδρών.</a:t>
            </a:r>
            <a:endParaRPr lang="en-US" dirty="0"/>
          </a:p>
        </p:txBody>
      </p:sp>
    </p:spTree>
    <p:extLst>
      <p:ext uri="{BB962C8B-B14F-4D97-AF65-F5344CB8AC3E}">
        <p14:creationId xmlns:p14="http://schemas.microsoft.com/office/powerpoint/2010/main" val="350520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Αντιυπερτασικά</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Οι </a:t>
            </a:r>
            <a:r>
              <a:rPr lang="el-GR" i="1" dirty="0"/>
              <a:t>αναστολείς διαύλων ασβεστίου </a:t>
            </a:r>
            <a:r>
              <a:rPr lang="el-GR" dirty="0"/>
              <a:t>πιστεύεται ότι </a:t>
            </a:r>
            <a:r>
              <a:rPr lang="el-GR" b="1" dirty="0"/>
              <a:t>μειώνουν την ικανότητα γονιμοποίησης του σπέρματος</a:t>
            </a:r>
            <a:r>
              <a:rPr lang="el-GR" dirty="0"/>
              <a:t> μειώνοντας τη βιωσιμότητα και την κινητικότητα του σπέρματος και επίσης αποτρέποντας την αλληλεπίδραση σπερματοζωαρίων-ωοκυττάρων ως αποτέλεσμα της τροποποιημένης </a:t>
            </a:r>
            <a:r>
              <a:rPr lang="el-GR" dirty="0" err="1"/>
              <a:t>διαμεμβρανικής</a:t>
            </a:r>
            <a:r>
              <a:rPr lang="el-GR" dirty="0"/>
              <a:t> κίνησης του ασβεστίου, η οποία έχει </a:t>
            </a:r>
            <a:r>
              <a:rPr lang="el-GR" dirty="0" err="1"/>
              <a:t>περιγραφεί</a:t>
            </a:r>
            <a:r>
              <a:rPr lang="el-GR" dirty="0"/>
              <a:t> </a:t>
            </a:r>
            <a:r>
              <a:rPr lang="el-GR" i="1" dirty="0"/>
              <a:t>in </a:t>
            </a:r>
            <a:r>
              <a:rPr lang="el-GR" i="1" dirty="0" err="1"/>
              <a:t>vitro</a:t>
            </a:r>
            <a:r>
              <a:rPr lang="el-GR" dirty="0"/>
              <a:t>.</a:t>
            </a:r>
          </a:p>
          <a:p>
            <a:r>
              <a:rPr lang="el-GR" dirty="0"/>
              <a:t>Πολλά δεδομένα υποδηλώνουν ότι τα </a:t>
            </a:r>
            <a:r>
              <a:rPr lang="el-GR" dirty="0" err="1"/>
              <a:t>αντιυπερτασικά</a:t>
            </a:r>
            <a:r>
              <a:rPr lang="el-GR" dirty="0"/>
              <a:t> έχουν </a:t>
            </a:r>
            <a:r>
              <a:rPr lang="el-GR" b="1" dirty="0"/>
              <a:t>επιβλαβή επίδραση στη στυτική λειτουργία</a:t>
            </a:r>
            <a:r>
              <a:rPr lang="el-GR" dirty="0"/>
              <a:t>. Ωστόσο, είναι δύσκολο να προσδιοριστεί ο πραγματικός αντίκτυπος αυτών των θεραπειών ως αποτέλεσμα των δυσμενών επιπτώσεων της υπέρτασης στη στυτική λειτουργία, που σχετίζεται με την ενδοθηλιακή δυσλειτουργία. Υπάρχει ακόμη μεγάλη διαμάχη που περιβάλλει τα πιο συχνά </a:t>
            </a:r>
            <a:r>
              <a:rPr lang="el-GR" dirty="0" err="1"/>
              <a:t>συνταγογραφούμενα</a:t>
            </a:r>
            <a:r>
              <a:rPr lang="el-GR" dirty="0"/>
              <a:t> </a:t>
            </a:r>
            <a:r>
              <a:rPr lang="el-GR" dirty="0" err="1"/>
              <a:t>αντιυπερτασικά</a:t>
            </a:r>
            <a:r>
              <a:rPr lang="el-GR" dirty="0"/>
              <a:t>. Οι μηχανισμοί μέσω των οποίων αυτές οι θεραπείες επηρεάζουν τη σεξουαλική λειτουργία είναι ακόμη σε μεγάλο βαθμό άγνωστοι. και μπορεί να περιλαμβάνουν πτώση της αρτηριακής πίεσης που σχετίζεται με μια συγκεκριμένη επίδραση κατηγορίας.</a:t>
            </a:r>
          </a:p>
          <a:p>
            <a:r>
              <a:rPr lang="el-GR" dirty="0"/>
              <a:t>Οι </a:t>
            </a:r>
            <a:r>
              <a:rPr lang="el-GR" i="1" dirty="0"/>
              <a:t>β-αναστολείς</a:t>
            </a:r>
            <a:r>
              <a:rPr lang="el-GR" dirty="0"/>
              <a:t> πιστεύεται ότι εμποδίζουν την αγγειοδιαστολή των σηραγγωδών σωμάτων αναστέλλοντας τη χαλάρωση των λείων μυών που προκαλείται από τη διέγερση των β2 </a:t>
            </a:r>
            <a:r>
              <a:rPr lang="el-GR" dirty="0" err="1"/>
              <a:t>αδρενεργικών</a:t>
            </a:r>
            <a:r>
              <a:rPr lang="el-GR" dirty="0"/>
              <a:t> υποδοχέων. Επιπλέον, ορισμένα από αυτά τα μόρια θα μπορούσαν να μειώσουν την έκκριση τεστοστερόνης ως αποτέλεσμα μιας δράσης στο επίπεδο του κεντρικού νευρικού συστήματος. Οι λεγόμενοι «</a:t>
            </a:r>
            <a:r>
              <a:rPr lang="el-GR" i="1" dirty="0" err="1"/>
              <a:t>καρδιοεκλεκτικοί</a:t>
            </a:r>
            <a:r>
              <a:rPr lang="el-GR" i="1" dirty="0"/>
              <a:t>» β-αναστολείς των β1 </a:t>
            </a:r>
            <a:r>
              <a:rPr lang="el-GR" i="1" dirty="0" err="1"/>
              <a:t>αδρενεργικών</a:t>
            </a:r>
            <a:r>
              <a:rPr lang="el-GR" i="1" dirty="0"/>
              <a:t> υποδοχέων έχουν μικρή (αν υπάρχει) επίδραση στη στυτική λειτουργία.</a:t>
            </a:r>
            <a:endParaRPr lang="en-US" i="1" dirty="0"/>
          </a:p>
        </p:txBody>
      </p:sp>
    </p:spTree>
    <p:extLst>
      <p:ext uri="{BB962C8B-B14F-4D97-AF65-F5344CB8AC3E}">
        <p14:creationId xmlns:p14="http://schemas.microsoft.com/office/powerpoint/2010/main" val="2491333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7132" y="315402"/>
            <a:ext cx="8596668" cy="1320800"/>
          </a:xfrm>
        </p:spPr>
        <p:txBody>
          <a:bodyPr/>
          <a:lstStyle/>
          <a:p>
            <a:r>
              <a:rPr lang="el-GR" dirty="0" err="1"/>
              <a:t>Αντιυπερτασικά</a:t>
            </a:r>
            <a:endParaRPr lang="en-US" dirty="0"/>
          </a:p>
        </p:txBody>
      </p:sp>
      <p:sp>
        <p:nvSpPr>
          <p:cNvPr id="3" name="Θέση περιεχομένου 2"/>
          <p:cNvSpPr>
            <a:spLocks noGrp="1"/>
          </p:cNvSpPr>
          <p:nvPr>
            <p:ph idx="1"/>
          </p:nvPr>
        </p:nvSpPr>
        <p:spPr>
          <a:xfrm>
            <a:off x="500931" y="1216551"/>
            <a:ext cx="8969071" cy="5542058"/>
          </a:xfrm>
        </p:spPr>
        <p:txBody>
          <a:bodyPr>
            <a:normAutofit fontScale="70000" lnSpcReduction="20000"/>
          </a:bodyPr>
          <a:lstStyle/>
          <a:p>
            <a:r>
              <a:rPr lang="el-GR" dirty="0"/>
              <a:t>Τα </a:t>
            </a:r>
            <a:r>
              <a:rPr lang="el-GR" i="1" dirty="0" err="1"/>
              <a:t>αντιυπερτασικά</a:t>
            </a:r>
            <a:r>
              <a:rPr lang="el-GR" i="1" dirty="0"/>
              <a:t> κεντρικής δράσης</a:t>
            </a:r>
            <a:r>
              <a:rPr lang="el-GR" dirty="0"/>
              <a:t> διεγείρουν τους </a:t>
            </a:r>
            <a:r>
              <a:rPr lang="el-GR" dirty="0" err="1"/>
              <a:t>προσυναπτικούς</a:t>
            </a:r>
            <a:r>
              <a:rPr lang="el-GR" dirty="0"/>
              <a:t> α2-αδρενεργικούς υποδοχείς, μειώνοντας έτσι τον κεντρικό συμπαθητικό τόνο με πιθανές επιπτώσεις στη λειτουργία της εκσπερμάτωσης (καθυστερημένες αντανακλαστικές συσπάσεις του </a:t>
            </a:r>
            <a:r>
              <a:rPr lang="el-GR" dirty="0" err="1"/>
              <a:t>βολβοσηραγγώδους</a:t>
            </a:r>
            <a:r>
              <a:rPr lang="el-GR" dirty="0"/>
              <a:t> μυός. Ο </a:t>
            </a:r>
            <a:r>
              <a:rPr lang="el-GR" dirty="0" err="1"/>
              <a:t>βολβοσηραγγώδης</a:t>
            </a:r>
            <a:r>
              <a:rPr lang="el-GR" dirty="0"/>
              <a:t> μυς είναι ένας από τους επιφανειακούς μύες του ανθρώπινου </a:t>
            </a:r>
            <a:r>
              <a:rPr lang="el-GR" dirty="0" err="1"/>
              <a:t>περίνεου</a:t>
            </a:r>
            <a:r>
              <a:rPr lang="el-GR" dirty="0"/>
              <a:t>. Ο μυς εντοπίζεται και στα δύο φύλα με ορισμένες διαφορές ως προς τη δομή και τη λειτουργία του. Στους άνδρες, ο </a:t>
            </a:r>
            <a:r>
              <a:rPr lang="el-GR" dirty="0" err="1"/>
              <a:t>βολβοσηραγγώδης</a:t>
            </a:r>
            <a:r>
              <a:rPr lang="el-GR" dirty="0"/>
              <a:t> μυς καλύπτει τον βολβό του πέους και τείνει να είναι μακρύτερος από τον αντίστοιχο της γυναίκας, ο οποίος εντοπίζεται γύρω από τον κόλπο.). Η στυτική δυσλειτουργία μπορεί επίσης να προκύψει μέσω της διέγερσης των περιφερικών α-</a:t>
            </a:r>
            <a:r>
              <a:rPr lang="el-GR" dirty="0" err="1"/>
              <a:t>αδρενεργικών</a:t>
            </a:r>
            <a:r>
              <a:rPr lang="el-GR" dirty="0"/>
              <a:t> υποδοχέων. Η </a:t>
            </a:r>
            <a:r>
              <a:rPr lang="el-GR" dirty="0" err="1"/>
              <a:t>μεθυλντόπα</a:t>
            </a:r>
            <a:r>
              <a:rPr lang="el-GR" dirty="0"/>
              <a:t> είναι επίσης υπεύθυνη για την </a:t>
            </a:r>
            <a:r>
              <a:rPr lang="el-GR" dirty="0" err="1"/>
              <a:t>υπερπρολακτιναιμία</a:t>
            </a:r>
            <a:r>
              <a:rPr lang="el-GR" dirty="0"/>
              <a:t>, η οποία μπορεί να αναστείλει τον άξονα υποθαλάμου-υπόφυσης-</a:t>
            </a:r>
            <a:r>
              <a:rPr lang="el-GR" dirty="0" err="1"/>
              <a:t>γοναδικής</a:t>
            </a:r>
            <a:r>
              <a:rPr lang="el-GR" dirty="0"/>
              <a:t> μοίρας.</a:t>
            </a:r>
          </a:p>
          <a:p>
            <a:r>
              <a:rPr lang="el-GR" u="sng" dirty="0"/>
              <a:t>Οι </a:t>
            </a:r>
            <a:r>
              <a:rPr lang="el-GR" i="1" u="sng" dirty="0"/>
              <a:t>άλφα-αναστολείς</a:t>
            </a:r>
            <a:r>
              <a:rPr lang="el-GR" u="sng" dirty="0"/>
              <a:t> και οι </a:t>
            </a:r>
            <a:r>
              <a:rPr lang="el-GR" i="1" u="sng" dirty="0"/>
              <a:t>αναστολείς διαύλων ασβεστίου </a:t>
            </a:r>
            <a:r>
              <a:rPr lang="el-GR" u="sng" dirty="0"/>
              <a:t>δεν προκαλούν στυτική δυσλειτουργία</a:t>
            </a:r>
            <a:r>
              <a:rPr lang="el-GR" dirty="0"/>
              <a:t>, αλλά έχουν </a:t>
            </a:r>
            <a:r>
              <a:rPr lang="el-GR" dirty="0" err="1"/>
              <a:t>περιγραφεί</a:t>
            </a:r>
            <a:r>
              <a:rPr lang="el-GR" dirty="0"/>
              <a:t> διαταραχές εκσπερμάτωσης που προκύπτουν από τη χρήση αυτών των φαρμάκων, λόγω της αναστολής των συσπάσεων του </a:t>
            </a:r>
            <a:r>
              <a:rPr lang="el-GR" dirty="0" err="1"/>
              <a:t>βολβοσηραγγώδους</a:t>
            </a:r>
            <a:r>
              <a:rPr lang="el-GR" dirty="0"/>
              <a:t> μυός.</a:t>
            </a:r>
          </a:p>
          <a:p>
            <a:r>
              <a:rPr lang="el-GR" u="sng" dirty="0"/>
              <a:t>Οι </a:t>
            </a:r>
            <a:r>
              <a:rPr lang="el-GR" i="1" u="sng" dirty="0"/>
              <a:t>αναστολείς του </a:t>
            </a:r>
            <a:r>
              <a:rPr lang="el-GR" i="1" u="sng" dirty="0" err="1"/>
              <a:t>μετατρεπτικού</a:t>
            </a:r>
            <a:r>
              <a:rPr lang="el-GR" i="1" u="sng" dirty="0"/>
              <a:t> ενζύμου της </a:t>
            </a:r>
            <a:r>
              <a:rPr lang="el-GR" i="1" u="sng" dirty="0" err="1"/>
              <a:t>αγγειοτενσίνης</a:t>
            </a:r>
            <a:r>
              <a:rPr lang="el-GR" i="1" u="sng" dirty="0"/>
              <a:t> και οι </a:t>
            </a:r>
            <a:r>
              <a:rPr lang="el-GR" i="1" u="sng" dirty="0" err="1"/>
              <a:t>σαρτάνες</a:t>
            </a:r>
            <a:r>
              <a:rPr lang="el-GR" i="1" u="sng" dirty="0"/>
              <a:t> </a:t>
            </a:r>
            <a:r>
              <a:rPr lang="el-GR" u="sng" dirty="0"/>
              <a:t>δεν αλλοιώνουν τη στυτική λειτουργία.</a:t>
            </a:r>
            <a:r>
              <a:rPr lang="el-GR" dirty="0"/>
              <a:t> </a:t>
            </a:r>
            <a:r>
              <a:rPr lang="en-US" dirty="0"/>
              <a:t> </a:t>
            </a:r>
            <a:r>
              <a:rPr lang="el-GR" dirty="0"/>
              <a:t>Η βιβλιογραφική ανασκόπηση των </a:t>
            </a:r>
            <a:r>
              <a:rPr lang="el-GR" dirty="0" err="1"/>
              <a:t>Shindel</a:t>
            </a:r>
            <a:r>
              <a:rPr lang="el-GR" dirty="0"/>
              <a:t> </a:t>
            </a:r>
            <a:r>
              <a:rPr lang="el-GR" dirty="0" err="1"/>
              <a:t>et</a:t>
            </a:r>
            <a:r>
              <a:rPr lang="el-GR" dirty="0"/>
              <a:t> </a:t>
            </a:r>
            <a:r>
              <a:rPr lang="el-GR" dirty="0" err="1"/>
              <a:t>al</a:t>
            </a:r>
            <a:r>
              <a:rPr lang="el-GR" dirty="0"/>
              <a:t>. περιέγραψε τις επιδράσεις των φαρμάκων που βελτιώνουν τη λειτουργία του ενδοθηλίου στη στύση του πέους: Οι ανταγωνιστές της </a:t>
            </a:r>
            <a:r>
              <a:rPr lang="el-GR" dirty="0" err="1"/>
              <a:t>αγγειοτενσίνης</a:t>
            </a:r>
            <a:r>
              <a:rPr lang="el-GR" dirty="0"/>
              <a:t> ΙΙ φάνηκαν να υπόσχονται πολλά από αυτή την άποψη. Επιπλέον, οι </a:t>
            </a:r>
            <a:r>
              <a:rPr lang="el-GR" dirty="0" err="1"/>
              <a:t>Beker</a:t>
            </a:r>
            <a:r>
              <a:rPr lang="el-GR" dirty="0"/>
              <a:t> </a:t>
            </a:r>
            <a:r>
              <a:rPr lang="el-GR" dirty="0" err="1"/>
              <a:t>et</a:t>
            </a:r>
            <a:r>
              <a:rPr lang="el-GR" dirty="0"/>
              <a:t> </a:t>
            </a:r>
            <a:r>
              <a:rPr lang="el-GR" dirty="0" err="1"/>
              <a:t>al</a:t>
            </a:r>
            <a:r>
              <a:rPr lang="el-GR" dirty="0"/>
              <a:t> . έδειξαν ότι τα επίπεδα της </a:t>
            </a:r>
            <a:r>
              <a:rPr lang="el-GR" dirty="0" err="1"/>
              <a:t>αγγειοτενσίνης</a:t>
            </a:r>
            <a:r>
              <a:rPr lang="el-GR" dirty="0"/>
              <a:t> II στο πλάσμα είναι γενικά υψηλά σε ασθενείς με οργανογενή αιτιολογία στυτικής δυσλειτουργίας. </a:t>
            </a:r>
            <a:r>
              <a:rPr lang="el-GR" b="1" dirty="0"/>
              <a:t>Ως αποτέλεσμα, οι αναστολείς της </a:t>
            </a:r>
            <a:r>
              <a:rPr lang="el-GR" b="1" dirty="0" err="1"/>
              <a:t>αγγειοτενσίνης</a:t>
            </a:r>
            <a:r>
              <a:rPr lang="el-GR" b="1" dirty="0"/>
              <a:t> θα μπορούσαν να χρησιμοποιηθούν στη θεραπεία της </a:t>
            </a:r>
            <a:r>
              <a:rPr lang="el-GR" b="1" dirty="0" err="1"/>
              <a:t>αγγειογενούς</a:t>
            </a:r>
            <a:r>
              <a:rPr lang="el-GR" b="1" dirty="0"/>
              <a:t> στυτικής δυσλειτουργίας </a:t>
            </a:r>
            <a:r>
              <a:rPr lang="el-GR" dirty="0"/>
              <a:t>(</a:t>
            </a:r>
            <a:r>
              <a:rPr lang="el-GR" dirty="0" err="1"/>
              <a:t>Becker</a:t>
            </a:r>
            <a:r>
              <a:rPr lang="el-GR" dirty="0"/>
              <a:t> </a:t>
            </a:r>
            <a:r>
              <a:rPr lang="el-GR" dirty="0" err="1"/>
              <a:t>et</a:t>
            </a:r>
            <a:r>
              <a:rPr lang="el-GR" dirty="0"/>
              <a:t> </a:t>
            </a:r>
            <a:r>
              <a:rPr lang="el-GR" dirty="0" err="1"/>
              <a:t>al</a:t>
            </a:r>
            <a:r>
              <a:rPr lang="el-GR" dirty="0"/>
              <a:t> ., 2001). </a:t>
            </a:r>
            <a:r>
              <a:rPr lang="el-GR" b="1" u="sng" dirty="0"/>
              <a:t>Τέλος, μια πρόσφατη βιβλιογραφική ανασκόπηση σχετικά με την επίδραση των </a:t>
            </a:r>
            <a:r>
              <a:rPr lang="el-GR" b="1" u="sng" dirty="0" err="1"/>
              <a:t>αντιυπερτασικών</a:t>
            </a:r>
            <a:r>
              <a:rPr lang="el-GR" b="1" u="sng" dirty="0"/>
              <a:t> φαρμάκων στη στυτική δυσλειτουργία υποδηλώνει ότι οι </a:t>
            </a:r>
            <a:r>
              <a:rPr lang="el-GR" b="1" i="1" u="sng" dirty="0" err="1"/>
              <a:t>σαρτάνες</a:t>
            </a:r>
            <a:r>
              <a:rPr lang="el-GR" b="1" u="sng" dirty="0"/>
              <a:t> δεν σχετίζονται με την ανάπτυξη σεξουαλικής δυσλειτουργίας και ότι μπορεί να προσφέρουν μια θεραπευτική επιλογή για την πρόληψη ή τη διόρθωση της στυτικής δυσλειτουργίας σε ασθενείς με υπέρταση.</a:t>
            </a:r>
          </a:p>
          <a:p>
            <a:r>
              <a:rPr lang="el-GR" dirty="0"/>
              <a:t>Σε υπερτασικά άτομα, η διακοπή της θεραπείας δεν συνιστάται λόγω της σημαντικής ευεργετικής επίδρασης των </a:t>
            </a:r>
            <a:r>
              <a:rPr lang="el-GR" dirty="0" err="1"/>
              <a:t>αντιυπερτασικών</a:t>
            </a:r>
            <a:r>
              <a:rPr lang="el-GR" dirty="0"/>
              <a:t> στην πρόληψη καρδιαγγειακών προβλημάτων. Ωστόσο, είναι σημαντικό για τους επαγγελματίες να επιλέγουν προσεκτικά τη θεραπεία για να περιορίσουν την εμφάνιση σεξουαλικών διαταραχών. </a:t>
            </a:r>
          </a:p>
          <a:p>
            <a:pPr marL="0" indent="0">
              <a:buNone/>
            </a:pPr>
            <a:r>
              <a:rPr lang="el-GR" dirty="0"/>
              <a:t>*** Οι </a:t>
            </a:r>
            <a:r>
              <a:rPr lang="el-GR" i="1" dirty="0"/>
              <a:t>ανταγωνιστές της </a:t>
            </a:r>
            <a:r>
              <a:rPr lang="el-GR" i="1" dirty="0" err="1"/>
              <a:t>αγγειοτενσίνης</a:t>
            </a:r>
            <a:r>
              <a:rPr lang="el-GR" i="1" dirty="0"/>
              <a:t> II </a:t>
            </a:r>
            <a:r>
              <a:rPr lang="el-GR" dirty="0"/>
              <a:t>φαίνεται επομένως να είναι η θεραπεία εκλογής για σεξουαλικά ενεργούς άνδρες που έχουν πρόσφατα διαγνωστεί με υπέρταση. Όταν δεν είναι δυνατό να τροποποιηθεί μια </a:t>
            </a:r>
            <a:r>
              <a:rPr lang="el-GR" dirty="0" err="1"/>
              <a:t>αντιυπερτασική</a:t>
            </a:r>
            <a:r>
              <a:rPr lang="el-GR" dirty="0"/>
              <a:t> θεραπεία, η προσαρμογή της δόσης μπορεί να είναι ευεργετική.</a:t>
            </a:r>
            <a:endParaRPr lang="en-US" dirty="0"/>
          </a:p>
        </p:txBody>
      </p:sp>
    </p:spTree>
    <p:extLst>
      <p:ext uri="{BB962C8B-B14F-4D97-AF65-F5344CB8AC3E}">
        <p14:creationId xmlns:p14="http://schemas.microsoft.com/office/powerpoint/2010/main" val="2389321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Ορμονικές θεραπείες</a:t>
            </a:r>
            <a:endParaRPr lang="en-US" dirty="0"/>
          </a:p>
        </p:txBody>
      </p:sp>
      <p:sp>
        <p:nvSpPr>
          <p:cNvPr id="3" name="Θέση περιεχομένου 2"/>
          <p:cNvSpPr>
            <a:spLocks noGrp="1"/>
          </p:cNvSpPr>
          <p:nvPr>
            <p:ph idx="1"/>
          </p:nvPr>
        </p:nvSpPr>
        <p:spPr>
          <a:xfrm>
            <a:off x="677334" y="1439187"/>
            <a:ext cx="8596668" cy="4602176"/>
          </a:xfrm>
        </p:spPr>
        <p:txBody>
          <a:bodyPr>
            <a:normAutofit lnSpcReduction="10000"/>
          </a:bodyPr>
          <a:lstStyle/>
          <a:p>
            <a:r>
              <a:rPr lang="el-GR" dirty="0"/>
              <a:t>Τα </a:t>
            </a:r>
            <a:r>
              <a:rPr lang="el-GR" i="1" dirty="0"/>
              <a:t>ανάλογα </a:t>
            </a:r>
            <a:r>
              <a:rPr lang="el-GR" i="1" dirty="0" err="1"/>
              <a:t>GnRH</a:t>
            </a:r>
            <a:r>
              <a:rPr lang="el-GR" i="1" dirty="0"/>
              <a:t> </a:t>
            </a:r>
            <a:r>
              <a:rPr lang="el-GR" dirty="0"/>
              <a:t>που χρησιμοποιούνται στη </a:t>
            </a:r>
            <a:r>
              <a:rPr lang="el-GR" b="1" dirty="0"/>
              <a:t>θεραπεία του καρκίνου του προστάτη</a:t>
            </a:r>
            <a:r>
              <a:rPr lang="el-GR" dirty="0"/>
              <a:t> αυξάνουν προσωρινά τα επίπεδα των </a:t>
            </a:r>
            <a:r>
              <a:rPr lang="el-GR" dirty="0" err="1"/>
              <a:t>γοναδοτροπινών</a:t>
            </a:r>
            <a:r>
              <a:rPr lang="el-GR" dirty="0"/>
              <a:t> (φαινόμενο «έξαρσης»). Όταν χορηγούνται καθημερινά, στη συνέχεια αναστέλλουν την έκκριση </a:t>
            </a:r>
            <a:r>
              <a:rPr lang="el-GR" dirty="0" err="1"/>
              <a:t>γοναδοτροπινών</a:t>
            </a:r>
            <a:r>
              <a:rPr lang="el-GR" dirty="0"/>
              <a:t> μέσω της απευαισθητοποίησης των υποδοχέων της υπόφυσης. </a:t>
            </a:r>
            <a:r>
              <a:rPr lang="el-GR" b="1" dirty="0"/>
              <a:t>Η παρατηρούμενη απόφραξη ανδρογόνων οδηγεί σε γνήσιο χημικό ευνουχισμό, ο οποίος προκαλεί στυτική δυσλειτουργία και απώλεια της λίμπιντο.</a:t>
            </a:r>
            <a:r>
              <a:rPr lang="el-GR" dirty="0"/>
              <a:t> Μια συγχρονική μελέτη 58 ανδρών έδειξε ότι παρατηρείται σεξουαλική δυσλειτουργία σε ασθενείς που λαμβάνουν θεραπεία στέρησης ανδρογόνων για τουλάχιστον 12 μήνες.</a:t>
            </a:r>
          </a:p>
          <a:p>
            <a:r>
              <a:rPr lang="el-GR" dirty="0"/>
              <a:t>Πιο πρόσφατα, μια προοπτική μελέτη από το 2008 έως το 2010 που </a:t>
            </a:r>
            <a:r>
              <a:rPr lang="el-GR" dirty="0" err="1"/>
              <a:t>περιελάμβανε</a:t>
            </a:r>
            <a:r>
              <a:rPr lang="el-GR" dirty="0"/>
              <a:t> 39 ασθενείς που υποβλήθηκαν σε μελέτη με θεραπεία στέρησης ανδρογόνων έδειξε ότι η χορήγηση αγωνιστών απελευθέρωσης </a:t>
            </a:r>
            <a:r>
              <a:rPr lang="el-GR" dirty="0" err="1"/>
              <a:t>ωχρινοτρόπου</a:t>
            </a:r>
            <a:r>
              <a:rPr lang="el-GR" dirty="0"/>
              <a:t> ορμόνης προκάλεσε </a:t>
            </a:r>
            <a:r>
              <a:rPr lang="el-GR" u="sng" dirty="0"/>
              <a:t>σημαντική μείωση στο μήκος του πέους</a:t>
            </a:r>
            <a:r>
              <a:rPr lang="el-GR" dirty="0"/>
              <a:t>.</a:t>
            </a:r>
          </a:p>
          <a:p>
            <a:r>
              <a:rPr lang="el-GR" dirty="0"/>
              <a:t>Η διαλείπουσα στέρηση ανδρογόνων, όταν αυτό είναι δυνατό, μειώνει τις διαταραχές της σεξουαλικής λειτουργίας και βελτιώνει την ποιότητα ζωής για τους άνδρες που πάσχουν από καρκίνο του προστάτη.</a:t>
            </a:r>
            <a:endParaRPr lang="en-US" dirty="0"/>
          </a:p>
        </p:txBody>
      </p:sp>
    </p:spTree>
    <p:extLst>
      <p:ext uri="{BB962C8B-B14F-4D97-AF65-F5344CB8AC3E}">
        <p14:creationId xmlns:p14="http://schemas.microsoft.com/office/powerpoint/2010/main" val="1222705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Ηρεμιστικά</a:t>
            </a:r>
            <a:endParaRPr lang="en-US" dirty="0"/>
          </a:p>
        </p:txBody>
      </p:sp>
      <p:sp>
        <p:nvSpPr>
          <p:cNvPr id="3" name="Θέση περιεχομένου 2"/>
          <p:cNvSpPr>
            <a:spLocks noGrp="1"/>
          </p:cNvSpPr>
          <p:nvPr>
            <p:ph idx="1"/>
          </p:nvPr>
        </p:nvSpPr>
        <p:spPr/>
        <p:txBody>
          <a:bodyPr/>
          <a:lstStyle/>
          <a:p>
            <a:r>
              <a:rPr lang="el-GR" dirty="0"/>
              <a:t>Οι </a:t>
            </a:r>
            <a:r>
              <a:rPr lang="el-GR" i="1" dirty="0" err="1"/>
              <a:t>βενζοδιαζεπίνες</a:t>
            </a:r>
            <a:r>
              <a:rPr lang="el-GR" dirty="0"/>
              <a:t> θα μπορούσαν να προκαλέσουν στυτικές διαταραχές μέσω της αναστολής της κεντρικής </a:t>
            </a:r>
            <a:r>
              <a:rPr lang="el-GR" dirty="0" err="1"/>
              <a:t>ντοπαμινεργικής</a:t>
            </a:r>
            <a:r>
              <a:rPr lang="el-GR" dirty="0"/>
              <a:t> οδού.</a:t>
            </a:r>
          </a:p>
          <a:p>
            <a:endParaRPr lang="el-GR" dirty="0"/>
          </a:p>
          <a:p>
            <a:r>
              <a:rPr lang="el-GR" dirty="0"/>
              <a:t>Μια τυχαιοποιημένη διπλή-τυφλή, ελεγχόμενη με εικονικό φάρμακο πολυκεντρική μελέτη, συμπεριλαμβανομένων 604 ασθενών, έδειξε ότι η </a:t>
            </a:r>
            <a:r>
              <a:rPr lang="el-GR" i="1" dirty="0" err="1"/>
              <a:t>τραμαδόλη</a:t>
            </a:r>
            <a:r>
              <a:rPr lang="el-GR" dirty="0"/>
              <a:t> </a:t>
            </a:r>
            <a:r>
              <a:rPr lang="el-GR" u="sng" dirty="0" err="1"/>
              <a:t>παρέτεινε</a:t>
            </a:r>
            <a:r>
              <a:rPr lang="el-GR" u="sng" dirty="0"/>
              <a:t> τον χρόνο λανθάνουσας εκσπερμάτισης</a:t>
            </a:r>
            <a:r>
              <a:rPr lang="el-GR" dirty="0"/>
              <a:t>. </a:t>
            </a:r>
            <a:r>
              <a:rPr lang="el-GR" b="1" dirty="0"/>
              <a:t>Αυτό το φάρμακο θα μπορούσε να γίνει μια αποτελεσματική θεραπεία για την πρόωρη εκσπερμάτιση.</a:t>
            </a:r>
            <a:endParaRPr lang="en-US" b="1" dirty="0"/>
          </a:p>
        </p:txBody>
      </p:sp>
    </p:spTree>
    <p:extLst>
      <p:ext uri="{BB962C8B-B14F-4D97-AF65-F5344CB8AC3E}">
        <p14:creationId xmlns:p14="http://schemas.microsoft.com/office/powerpoint/2010/main" val="3090187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Αντιχοληστερολαιμικά</a:t>
            </a:r>
            <a:endParaRPr lang="en-US" dirty="0"/>
          </a:p>
        </p:txBody>
      </p:sp>
      <p:sp>
        <p:nvSpPr>
          <p:cNvPr id="3" name="Θέση περιεχομένου 2"/>
          <p:cNvSpPr>
            <a:spLocks noGrp="1"/>
          </p:cNvSpPr>
          <p:nvPr>
            <p:ph idx="1"/>
          </p:nvPr>
        </p:nvSpPr>
        <p:spPr/>
        <p:txBody>
          <a:bodyPr>
            <a:normAutofit/>
          </a:bodyPr>
          <a:lstStyle/>
          <a:p>
            <a:r>
              <a:rPr lang="en-US" dirty="0"/>
              <a:t>O</a:t>
            </a:r>
            <a:r>
              <a:rPr lang="el-GR" dirty="0"/>
              <a:t>ι </a:t>
            </a:r>
            <a:r>
              <a:rPr lang="el-GR" i="1" dirty="0" err="1"/>
              <a:t>φιμπράτες</a:t>
            </a:r>
            <a:r>
              <a:rPr lang="el-GR" dirty="0"/>
              <a:t> προκαλούν </a:t>
            </a:r>
            <a:r>
              <a:rPr lang="el-GR" dirty="0" err="1"/>
              <a:t>εστεροποίηση</a:t>
            </a:r>
            <a:r>
              <a:rPr lang="el-GR" dirty="0"/>
              <a:t> της τεστοστερόνης, η οποία οδηγεί σε στυτικές διαταραχές.</a:t>
            </a:r>
          </a:p>
          <a:p>
            <a:endParaRPr lang="el-GR" dirty="0"/>
          </a:p>
          <a:p>
            <a:r>
              <a:rPr lang="el-GR" dirty="0"/>
              <a:t>Οι </a:t>
            </a:r>
            <a:r>
              <a:rPr lang="el-GR" i="1" dirty="0" err="1"/>
              <a:t>στατίνες</a:t>
            </a:r>
            <a:r>
              <a:rPr lang="el-GR" dirty="0"/>
              <a:t> αναστέλλουν την </a:t>
            </a:r>
            <a:r>
              <a:rPr lang="el-GR" dirty="0" err="1"/>
              <a:t>αναγωγάση</a:t>
            </a:r>
            <a:r>
              <a:rPr lang="el-GR" dirty="0"/>
              <a:t> HMG-</a:t>
            </a:r>
            <a:r>
              <a:rPr lang="el-GR" dirty="0" err="1"/>
              <a:t>CoA</a:t>
            </a:r>
            <a:r>
              <a:rPr lang="el-GR" dirty="0"/>
              <a:t>, ένα ένζυμο που εμπλέκεται στη βιοσύνθεση της χοληστερόλης. Καθώς η χοληστερόλη είναι πρόδρομος για τη σύνθεση </a:t>
            </a:r>
            <a:r>
              <a:rPr lang="el-GR" dirty="0" err="1"/>
              <a:t>στεροειδών</a:t>
            </a:r>
            <a:r>
              <a:rPr lang="el-GR" dirty="0"/>
              <a:t> ορμονών, αυτά τα μόρια μπορούν </a:t>
            </a:r>
            <a:r>
              <a:rPr lang="el-GR" u="sng" dirty="0"/>
              <a:t>θεωρητικά</a:t>
            </a:r>
            <a:r>
              <a:rPr lang="el-GR" dirty="0"/>
              <a:t> να επηρεάσουν τη στυτική λειτουργία σε άνδρες που λαμβάνουν θεραπεία με φάρμακα που μειώνουν τη σύνθεση ανδρογόνων. </a:t>
            </a:r>
            <a:r>
              <a:rPr lang="el-GR" b="1" dirty="0"/>
              <a:t>Ωστόσο, μόνο η </a:t>
            </a:r>
            <a:r>
              <a:rPr lang="el-GR" b="1" dirty="0" err="1"/>
              <a:t>Simvastatin</a:t>
            </a:r>
            <a:r>
              <a:rPr lang="el-GR" b="1" dirty="0"/>
              <a:t> και η </a:t>
            </a:r>
            <a:r>
              <a:rPr lang="el-GR" b="1" dirty="0" err="1"/>
              <a:t>Pravastatin</a:t>
            </a:r>
            <a:r>
              <a:rPr lang="el-GR" b="1" dirty="0"/>
              <a:t> περιγράφονται ως δυνητικά επιβλαβείς</a:t>
            </a:r>
            <a:r>
              <a:rPr lang="el-GR" dirty="0"/>
              <a:t>. </a:t>
            </a:r>
            <a:r>
              <a:rPr lang="el-GR" b="1" dirty="0"/>
              <a:t>Δεν έχουν αναφερθεί διαταραχές με τη χρήση </a:t>
            </a:r>
            <a:r>
              <a:rPr lang="el-GR" b="1" i="1" dirty="0" err="1"/>
              <a:t>ατορβαστατίνης</a:t>
            </a:r>
            <a:r>
              <a:rPr lang="el-GR" b="1" dirty="0"/>
              <a:t>. </a:t>
            </a:r>
            <a:endParaRPr lang="en-US" b="1" dirty="0"/>
          </a:p>
        </p:txBody>
      </p:sp>
    </p:spTree>
    <p:extLst>
      <p:ext uri="{BB962C8B-B14F-4D97-AF65-F5344CB8AC3E}">
        <p14:creationId xmlns:p14="http://schemas.microsoft.com/office/powerpoint/2010/main" val="3114449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Διγοξίνη</a:t>
            </a:r>
            <a:endParaRPr lang="en-US" dirty="0"/>
          </a:p>
        </p:txBody>
      </p:sp>
      <p:sp>
        <p:nvSpPr>
          <p:cNvPr id="3" name="Θέση περιεχομένου 2"/>
          <p:cNvSpPr>
            <a:spLocks noGrp="1"/>
          </p:cNvSpPr>
          <p:nvPr>
            <p:ph idx="1"/>
          </p:nvPr>
        </p:nvSpPr>
        <p:spPr/>
        <p:txBody>
          <a:bodyPr/>
          <a:lstStyle/>
          <a:p>
            <a:r>
              <a:rPr lang="el-GR" dirty="0"/>
              <a:t>Η </a:t>
            </a:r>
            <a:r>
              <a:rPr lang="el-GR" i="1" dirty="0" err="1"/>
              <a:t>διγοξίνη</a:t>
            </a:r>
            <a:r>
              <a:rPr lang="el-GR" dirty="0"/>
              <a:t> θα μπορούσε να αλλάξει τη στυτική λειτουργία μέσω της μείωσης των επιπέδων τεστοστερόνης στον ορό. Έχει επίσης </a:t>
            </a:r>
            <a:r>
              <a:rPr lang="el-GR" dirty="0" err="1"/>
              <a:t>αντιχολινεργικές</a:t>
            </a:r>
            <a:r>
              <a:rPr lang="el-GR" dirty="0"/>
              <a:t> ιδιότητες που εμποδίζουν τη χαλάρωση των λείων μυών, έναν ουσιαστικό παράγοντα για τη διόγκωση των σηραγγωδών σωμάτων.</a:t>
            </a:r>
            <a:endParaRPr lang="en-US" dirty="0"/>
          </a:p>
        </p:txBody>
      </p:sp>
    </p:spTree>
    <p:extLst>
      <p:ext uri="{BB962C8B-B14F-4D97-AF65-F5344CB8AC3E}">
        <p14:creationId xmlns:p14="http://schemas.microsoft.com/office/powerpoint/2010/main" val="402851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ΦΑΡΜΑΚΑ ΚΑΙ ΑΝΔΡΙΚΗ ΥΠΟΓΟΝΙΜΟΤΗΤΑ</a:t>
            </a:r>
            <a:endParaRPr lang="en-US" dirty="0"/>
          </a:p>
        </p:txBody>
      </p:sp>
      <p:sp>
        <p:nvSpPr>
          <p:cNvPr id="3" name="Θέση περιεχομένου 2"/>
          <p:cNvSpPr>
            <a:spLocks noGrp="1"/>
          </p:cNvSpPr>
          <p:nvPr>
            <p:ph idx="1"/>
          </p:nvPr>
        </p:nvSpPr>
        <p:spPr>
          <a:xfrm>
            <a:off x="677334" y="1347019"/>
            <a:ext cx="8596668" cy="4694343"/>
          </a:xfrm>
        </p:spPr>
        <p:txBody>
          <a:bodyPr>
            <a:normAutofit fontScale="85000" lnSpcReduction="10000"/>
          </a:bodyPr>
          <a:lstStyle/>
          <a:p>
            <a:pPr marL="0" indent="0">
              <a:buNone/>
            </a:pPr>
            <a:r>
              <a:rPr lang="el-GR" dirty="0"/>
              <a:t>Εκτός από τα </a:t>
            </a:r>
            <a:r>
              <a:rPr lang="el-GR" dirty="0" err="1"/>
              <a:t>κυτταροτοξικά</a:t>
            </a:r>
            <a:r>
              <a:rPr lang="el-GR" dirty="0"/>
              <a:t> φάρμακα, άλλα φάρμακα μπορούν να επηρεάσουν τη γονιμότητα των ανδρών μέσω διαφόρων μηχανισμών</a:t>
            </a:r>
            <a:r>
              <a:rPr lang="en-US" dirty="0"/>
              <a:t>:</a:t>
            </a:r>
            <a:r>
              <a:rPr lang="el-GR" dirty="0"/>
              <a:t> </a:t>
            </a:r>
            <a:endParaRPr lang="en-US" dirty="0"/>
          </a:p>
          <a:p>
            <a:r>
              <a:rPr lang="el-GR" dirty="0"/>
              <a:t>Μέσω της τροποποίησης των ορμονών του </a:t>
            </a:r>
            <a:r>
              <a:rPr lang="el-GR" u="sng" dirty="0"/>
              <a:t>άξονα υποθαλάμου-υπόφυσης-</a:t>
            </a:r>
            <a:r>
              <a:rPr lang="el-GR" u="sng" dirty="0" err="1"/>
              <a:t>γοναδικού</a:t>
            </a:r>
            <a:r>
              <a:rPr lang="el-GR" u="sng" dirty="0"/>
              <a:t> άξονα</a:t>
            </a:r>
            <a:endParaRPr lang="en-US" u="sng" dirty="0"/>
          </a:p>
          <a:p>
            <a:r>
              <a:rPr lang="en-US" dirty="0"/>
              <a:t>M</a:t>
            </a:r>
            <a:r>
              <a:rPr lang="el-GR" dirty="0"/>
              <a:t>ε μη ορμονικούς μηχανισμούς</a:t>
            </a:r>
            <a:endParaRPr lang="en-US" dirty="0"/>
          </a:p>
          <a:p>
            <a:pPr marL="0" indent="0">
              <a:buNone/>
            </a:pPr>
            <a:r>
              <a:rPr lang="en-US" dirty="0"/>
              <a:t>T</a:t>
            </a:r>
            <a:r>
              <a:rPr lang="el-GR" dirty="0"/>
              <a:t>α φάρμακα μπορεί άμεσα και έμμεσα να προκαλέσουν</a:t>
            </a:r>
            <a:r>
              <a:rPr lang="en-US" dirty="0"/>
              <a:t>:</a:t>
            </a:r>
          </a:p>
          <a:p>
            <a:pPr>
              <a:buFont typeface="Courier New" panose="02070309020205020404" pitchFamily="49" charset="0"/>
              <a:buChar char="o"/>
            </a:pPr>
            <a:r>
              <a:rPr lang="el-GR" dirty="0"/>
              <a:t>σεξουαλική δυσλειτουργία</a:t>
            </a:r>
            <a:endParaRPr lang="en-US" dirty="0"/>
          </a:p>
          <a:p>
            <a:pPr>
              <a:buFont typeface="Courier New" panose="02070309020205020404" pitchFamily="49" charset="0"/>
              <a:buChar char="o"/>
            </a:pPr>
            <a:r>
              <a:rPr lang="el-GR" dirty="0"/>
              <a:t>εξασθένηση της σπερματογένεσης</a:t>
            </a:r>
            <a:endParaRPr lang="en-US" dirty="0"/>
          </a:p>
          <a:p>
            <a:pPr>
              <a:buFont typeface="Courier New" panose="02070309020205020404" pitchFamily="49" charset="0"/>
              <a:buChar char="o"/>
            </a:pPr>
            <a:r>
              <a:rPr lang="el-GR" dirty="0"/>
              <a:t>αλλοίωση της ωρίμανσης της επιδιδυμίδας</a:t>
            </a:r>
            <a:endParaRPr lang="en-US" dirty="0"/>
          </a:p>
          <a:p>
            <a:pPr marL="0" indent="0" algn="just">
              <a:buNone/>
            </a:pPr>
            <a:r>
              <a:rPr lang="el-GR" dirty="0"/>
              <a:t>Αυτή η</a:t>
            </a:r>
            <a:r>
              <a:rPr lang="en-US" dirty="0"/>
              <a:t> </a:t>
            </a:r>
            <a:r>
              <a:rPr lang="el-GR" dirty="0"/>
              <a:t>παρουσίαση συνοψίζει τα υπάρχοντα δεδομένα σχετικά με τον αρνητικό αντίκτυπο και τις συσχετίσεις των φαρμακολογικών θεραπειών στην ανδρική γονιμότητα (εξαιρουμένων των </a:t>
            </a:r>
            <a:r>
              <a:rPr lang="el-GR" dirty="0" err="1"/>
              <a:t>κυτταροτοξικών</a:t>
            </a:r>
            <a:r>
              <a:rPr lang="el-GR" dirty="0"/>
              <a:t> φαρμάκων), με σκοπό να καταστούν αυτά τα δεδομένα πιο άμεσα διαθέσιμα για το ιατρικό προσωπικό. </a:t>
            </a:r>
            <a:endParaRPr lang="en-US" dirty="0"/>
          </a:p>
          <a:p>
            <a:pPr marL="0" indent="0" algn="just">
              <a:buNone/>
            </a:pPr>
            <a:r>
              <a:rPr lang="el-GR" dirty="0"/>
              <a:t>Στις περισσότερες περιπτώσεις, αυτές οι επιδράσεις στη σπερματογένεση/ωρίμανση σπέρματος/σεξουαλική λειτουργία είναι </a:t>
            </a:r>
            <a:r>
              <a:rPr lang="el-GR" b="1" u="sng" dirty="0"/>
              <a:t>αναστρέψιμες</a:t>
            </a:r>
            <a:r>
              <a:rPr lang="el-GR" dirty="0"/>
              <a:t> μετά τη διακοπή του φαρμάκου. Όταν η επίδραση στις παραμέτρους του σπέρματος/το DNA του σπέρματος είναι </a:t>
            </a:r>
            <a:r>
              <a:rPr lang="el-GR" b="1" u="sng" dirty="0"/>
              <a:t>δυνητικά μη αναστρέψιμη </a:t>
            </a:r>
            <a:r>
              <a:rPr lang="el-GR" dirty="0"/>
              <a:t>(</a:t>
            </a:r>
            <a:r>
              <a:rPr lang="el-GR" dirty="0" err="1"/>
              <a:t>Sulfasalazine</a:t>
            </a:r>
            <a:r>
              <a:rPr lang="en-US" dirty="0"/>
              <a:t>,</a:t>
            </a:r>
            <a:r>
              <a:rPr lang="el-GR" dirty="0"/>
              <a:t> </a:t>
            </a:r>
            <a:r>
              <a:rPr lang="el-GR" dirty="0" err="1"/>
              <a:t>Azathioprine</a:t>
            </a:r>
            <a:r>
              <a:rPr lang="el-GR" dirty="0"/>
              <a:t>, </a:t>
            </a:r>
            <a:r>
              <a:rPr lang="el-GR" dirty="0" err="1"/>
              <a:t>Mycophenolate</a:t>
            </a:r>
            <a:r>
              <a:rPr lang="en-US" dirty="0"/>
              <a:t> </a:t>
            </a:r>
            <a:r>
              <a:rPr lang="el-GR" dirty="0" err="1"/>
              <a:t>mofetil</a:t>
            </a:r>
            <a:r>
              <a:rPr lang="el-GR" dirty="0"/>
              <a:t> και </a:t>
            </a:r>
            <a:r>
              <a:rPr lang="el-GR" dirty="0" err="1"/>
              <a:t>Methotrexate</a:t>
            </a:r>
            <a:r>
              <a:rPr lang="el-GR" dirty="0"/>
              <a:t>), </a:t>
            </a:r>
            <a:r>
              <a:rPr lang="el-GR" b="1" dirty="0"/>
              <a:t>πρέπει να προτείνεται η </a:t>
            </a:r>
            <a:r>
              <a:rPr lang="el-GR" b="1" dirty="0" err="1"/>
              <a:t>κρυοσυντήρηση</a:t>
            </a:r>
            <a:r>
              <a:rPr lang="el-GR" b="1" dirty="0"/>
              <a:t> των σπερματοζωαρίων πριν από τη θεραπεία. </a:t>
            </a:r>
            <a:endParaRPr lang="en-US" b="1" dirty="0"/>
          </a:p>
        </p:txBody>
      </p:sp>
    </p:spTree>
    <p:extLst>
      <p:ext uri="{BB962C8B-B14F-4D97-AF65-F5344CB8AC3E}">
        <p14:creationId xmlns:p14="http://schemas.microsoft.com/office/powerpoint/2010/main" val="1799037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Αντιδιαβητικά φάρμακα</a:t>
            </a:r>
            <a:endParaRPr lang="en-US" dirty="0"/>
          </a:p>
        </p:txBody>
      </p:sp>
      <p:sp>
        <p:nvSpPr>
          <p:cNvPr id="3" name="Θέση περιεχομένου 2"/>
          <p:cNvSpPr>
            <a:spLocks noGrp="1"/>
          </p:cNvSpPr>
          <p:nvPr>
            <p:ph idx="1"/>
          </p:nvPr>
        </p:nvSpPr>
        <p:spPr/>
        <p:txBody>
          <a:bodyPr>
            <a:normAutofit lnSpcReduction="10000"/>
          </a:bodyPr>
          <a:lstStyle/>
          <a:p>
            <a:r>
              <a:rPr lang="el-GR" dirty="0"/>
              <a:t>Ο βιολογικός ρόλος της </a:t>
            </a:r>
            <a:r>
              <a:rPr lang="el-GR" i="1" dirty="0"/>
              <a:t>ινσουλίνης</a:t>
            </a:r>
            <a:r>
              <a:rPr lang="el-GR" dirty="0"/>
              <a:t> και των </a:t>
            </a:r>
            <a:r>
              <a:rPr lang="el-GR" i="1" dirty="0"/>
              <a:t>από του στόματος υπογλυκαιμικών παραγόντων </a:t>
            </a:r>
            <a:r>
              <a:rPr lang="el-GR" dirty="0"/>
              <a:t>στην αναπαραγωγική φυσιολογία </a:t>
            </a:r>
            <a:r>
              <a:rPr lang="el-GR" u="sng" dirty="0"/>
              <a:t>έχει αποσαφηνιστεί καλά</a:t>
            </a:r>
            <a:r>
              <a:rPr lang="el-GR" dirty="0"/>
              <a:t>. Σε μια </a:t>
            </a:r>
            <a:r>
              <a:rPr lang="el-GR" i="1" dirty="0"/>
              <a:t>in </a:t>
            </a:r>
            <a:r>
              <a:rPr lang="el-GR" i="1" dirty="0" err="1"/>
              <a:t>vitro</a:t>
            </a:r>
            <a:r>
              <a:rPr lang="el-GR" dirty="0"/>
              <a:t> μελέτη, (</a:t>
            </a:r>
            <a:r>
              <a:rPr lang="el-GR" dirty="0" err="1"/>
              <a:t>Silvestroni</a:t>
            </a:r>
            <a:r>
              <a:rPr lang="el-GR" dirty="0"/>
              <a:t>, </a:t>
            </a:r>
            <a:r>
              <a:rPr lang="el-GR" dirty="0" err="1"/>
              <a:t>Modesti</a:t>
            </a:r>
            <a:r>
              <a:rPr lang="el-GR" dirty="0"/>
              <a:t> και </a:t>
            </a:r>
            <a:r>
              <a:rPr lang="el-GR" dirty="0" err="1"/>
              <a:t>Sartori</a:t>
            </a:r>
            <a:r>
              <a:rPr lang="el-GR" dirty="0"/>
              <a:t>, 1992) διαπίστωσαν ότι η πλασματική μεμβράνη και το </a:t>
            </a:r>
            <a:r>
              <a:rPr lang="el-GR" dirty="0" err="1"/>
              <a:t>ακροσώμα</a:t>
            </a:r>
            <a:r>
              <a:rPr lang="el-GR" dirty="0"/>
              <a:t> είναι </a:t>
            </a:r>
            <a:r>
              <a:rPr lang="el-GR" b="1" dirty="0"/>
              <a:t>κυτταρολογικοί στόχοι</a:t>
            </a:r>
            <a:r>
              <a:rPr lang="el-GR" dirty="0"/>
              <a:t>. Η </a:t>
            </a:r>
            <a:r>
              <a:rPr lang="el-GR" u="sng" dirty="0"/>
              <a:t>ινσουλίνη έχει επίσης αναφερθεί ότι είναι απαραίτητη για την ωρίμανση του σπέρματος</a:t>
            </a:r>
            <a:r>
              <a:rPr lang="el-GR" dirty="0"/>
              <a:t> (</a:t>
            </a:r>
            <a:r>
              <a:rPr lang="el-GR" dirty="0" err="1"/>
              <a:t>Singh</a:t>
            </a:r>
            <a:r>
              <a:rPr lang="el-GR" dirty="0"/>
              <a:t>, </a:t>
            </a:r>
            <a:r>
              <a:rPr lang="el-GR" dirty="0" err="1"/>
              <a:t>Malini</a:t>
            </a:r>
            <a:r>
              <a:rPr lang="el-GR" dirty="0"/>
              <a:t>, </a:t>
            </a:r>
            <a:r>
              <a:rPr lang="el-GR" dirty="0" err="1"/>
              <a:t>Rengarajan</a:t>
            </a:r>
            <a:r>
              <a:rPr lang="el-GR" dirty="0"/>
              <a:t>, &amp; </a:t>
            </a:r>
            <a:r>
              <a:rPr lang="el-GR" dirty="0" err="1"/>
              <a:t>Balasubramanian</a:t>
            </a:r>
            <a:r>
              <a:rPr lang="el-GR" dirty="0"/>
              <a:t>,  2009). Στην </a:t>
            </a:r>
            <a:r>
              <a:rPr lang="el-GR" i="1" dirty="0"/>
              <a:t>in </a:t>
            </a:r>
            <a:r>
              <a:rPr lang="el-GR" i="1" dirty="0" err="1"/>
              <a:t>vivo</a:t>
            </a:r>
            <a:r>
              <a:rPr lang="el-GR" dirty="0"/>
              <a:t> μελέτη τους, παρατήρησαν ότι η θεραπεία υποκατάστασης ινσουλίνης σε πειραματικούς διαβητικούς αρουραίους αύξησε τη βιοδιαθεσιμότητα της τεστοστερόνης και βελτίωσε την ποιότητα και τον δείκτη γονιμότητας του σπέρματος. Μελέτες έχουν αποκαλύψει ότι η ινσουλίνη προάγει τη χωρητικότητα του σπέρματος μέσω μιας οδού σηματοδότησης ΝΟ, εγκαθιδρύοντας έτσι μια νέα συσχέτιση μεταξύ της ινσουλίνης, της φυσιολογίας του σπέρματος και του ΝΟ (</a:t>
            </a:r>
            <a:r>
              <a:rPr lang="el-GR" dirty="0" err="1"/>
              <a:t>Aquila</a:t>
            </a:r>
            <a:r>
              <a:rPr lang="el-GR" dirty="0"/>
              <a:t>, </a:t>
            </a:r>
            <a:r>
              <a:rPr lang="el-GR" dirty="0" err="1"/>
              <a:t>Giordano</a:t>
            </a:r>
            <a:r>
              <a:rPr lang="el-GR" dirty="0"/>
              <a:t>, </a:t>
            </a:r>
            <a:r>
              <a:rPr lang="el-GR" dirty="0" err="1"/>
              <a:t>Guido</a:t>
            </a:r>
            <a:r>
              <a:rPr lang="el-GR" dirty="0"/>
              <a:t>, </a:t>
            </a:r>
            <a:r>
              <a:rPr lang="el-GR" dirty="0" err="1"/>
              <a:t>Rago</a:t>
            </a:r>
            <a:r>
              <a:rPr lang="el-GR" dirty="0"/>
              <a:t>, &amp; </a:t>
            </a:r>
            <a:r>
              <a:rPr lang="el-GR" dirty="0" err="1"/>
              <a:t>Carpino</a:t>
            </a:r>
            <a:r>
              <a:rPr lang="el-GR" dirty="0"/>
              <a:t>, 2013; </a:t>
            </a:r>
            <a:r>
              <a:rPr lang="el-GR" dirty="0" err="1"/>
              <a:t>Carpino</a:t>
            </a:r>
            <a:r>
              <a:rPr lang="el-GR" dirty="0"/>
              <a:t>, </a:t>
            </a:r>
            <a:r>
              <a:rPr lang="el-GR" dirty="0" err="1"/>
              <a:t>Rago</a:t>
            </a:r>
            <a:r>
              <a:rPr lang="el-GR" dirty="0"/>
              <a:t>, </a:t>
            </a:r>
            <a:r>
              <a:rPr lang="el-GR" dirty="0" err="1"/>
              <a:t>Guido</a:t>
            </a:r>
            <a:r>
              <a:rPr lang="el-GR" dirty="0"/>
              <a:t>,  </a:t>
            </a:r>
            <a:r>
              <a:rPr lang="el-GR" dirty="0" err="1"/>
              <a:t>Casaburi</a:t>
            </a:r>
            <a:r>
              <a:rPr lang="el-GR" dirty="0"/>
              <a:t>, 2010 ).</a:t>
            </a:r>
            <a:endParaRPr lang="en-US" dirty="0"/>
          </a:p>
        </p:txBody>
      </p:sp>
    </p:spTree>
    <p:extLst>
      <p:ext uri="{BB962C8B-B14F-4D97-AF65-F5344CB8AC3E}">
        <p14:creationId xmlns:p14="http://schemas.microsoft.com/office/powerpoint/2010/main" val="3812153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Αντιδιαβητικά φάρμακα</a:t>
            </a:r>
            <a:endParaRPr lang="en-US" dirty="0"/>
          </a:p>
        </p:txBody>
      </p:sp>
      <p:sp>
        <p:nvSpPr>
          <p:cNvPr id="3" name="Θέση περιεχομένου 2"/>
          <p:cNvSpPr>
            <a:spLocks noGrp="1"/>
          </p:cNvSpPr>
          <p:nvPr>
            <p:ph idx="1"/>
          </p:nvPr>
        </p:nvSpPr>
        <p:spPr/>
        <p:txBody>
          <a:bodyPr>
            <a:normAutofit fontScale="85000" lnSpcReduction="20000"/>
          </a:bodyPr>
          <a:lstStyle/>
          <a:p>
            <a:r>
              <a:rPr lang="el-GR" dirty="0"/>
              <a:t>Παρομοίως, </a:t>
            </a:r>
            <a:r>
              <a:rPr lang="el-GR" i="1" dirty="0"/>
              <a:t>οι από του στόματος υπογλυκαιμικοί παράγοντες </a:t>
            </a:r>
            <a:r>
              <a:rPr lang="el-GR" dirty="0"/>
              <a:t>έχουν παρατηρηθεί ότι είναι </a:t>
            </a:r>
            <a:r>
              <a:rPr lang="el-GR" b="1" dirty="0"/>
              <a:t>ευεργετικοί για τις αναπαραγωγικές λειτουργίες των ανδρών</a:t>
            </a:r>
            <a:r>
              <a:rPr lang="el-GR" dirty="0"/>
              <a:t>. Μελέτες έχουν αναφέρει ότι η </a:t>
            </a:r>
            <a:r>
              <a:rPr lang="el-GR" i="1" dirty="0" err="1"/>
              <a:t>μετφορμίνη</a:t>
            </a:r>
            <a:r>
              <a:rPr lang="el-GR" dirty="0"/>
              <a:t>, όταν χορηγείται μόνη της ή σε συνδυασμό με άλλα φάρμακα που ασκούν θετική επίδραση στην ανδρική αναπαραγωγή, προστατεύει από τραυματισμό των </a:t>
            </a:r>
            <a:r>
              <a:rPr lang="el-GR" dirty="0" err="1"/>
              <a:t>όρχεων</a:t>
            </a:r>
            <a:r>
              <a:rPr lang="el-GR" dirty="0"/>
              <a:t> και του σπέρματος σε διαβητικούς αρουραίους (</a:t>
            </a:r>
            <a:r>
              <a:rPr lang="el-GR" dirty="0" err="1"/>
              <a:t>Ebokaiwe</a:t>
            </a:r>
            <a:r>
              <a:rPr lang="el-GR" dirty="0"/>
              <a:t> </a:t>
            </a:r>
            <a:r>
              <a:rPr lang="el-GR" dirty="0" err="1"/>
              <a:t>et</a:t>
            </a:r>
            <a:r>
              <a:rPr lang="el-GR" dirty="0"/>
              <a:t> </a:t>
            </a:r>
            <a:r>
              <a:rPr lang="el-GR" dirty="0" err="1"/>
              <a:t>al</a:t>
            </a:r>
            <a:r>
              <a:rPr lang="el-GR" dirty="0"/>
              <a:t>., 2020; </a:t>
            </a:r>
            <a:r>
              <a:rPr lang="el-GR" dirty="0" err="1"/>
              <a:t>Nasrolahi</a:t>
            </a:r>
            <a:r>
              <a:rPr lang="el-GR" dirty="0"/>
              <a:t>, </a:t>
            </a:r>
            <a:r>
              <a:rPr lang="el-GR" dirty="0" err="1"/>
              <a:t>Khaneshi</a:t>
            </a:r>
            <a:r>
              <a:rPr lang="el-GR" dirty="0"/>
              <a:t>, </a:t>
            </a:r>
            <a:r>
              <a:rPr lang="el-GR" dirty="0" err="1"/>
              <a:t>Rahmani</a:t>
            </a:r>
            <a:r>
              <a:rPr lang="el-GR" dirty="0"/>
              <a:t>, &amp; </a:t>
            </a:r>
            <a:r>
              <a:rPr lang="el-GR" dirty="0" err="1"/>
              <a:t>Razi</a:t>
            </a:r>
            <a:r>
              <a:rPr lang="el-GR" dirty="0"/>
              <a:t>, 2013, </a:t>
            </a:r>
            <a:r>
              <a:rPr lang="el-GR" dirty="0" err="1"/>
              <a:t>Nna</a:t>
            </a:r>
            <a:r>
              <a:rPr lang="el-GR" dirty="0"/>
              <a:t>, </a:t>
            </a:r>
            <a:r>
              <a:rPr lang="el-GR" dirty="0" err="1"/>
              <a:t>Bakar</a:t>
            </a:r>
            <a:r>
              <a:rPr lang="el-GR" dirty="0"/>
              <a:t>, </a:t>
            </a:r>
            <a:r>
              <a:rPr lang="el-GR" dirty="0" err="1"/>
              <a:t>Ahmad</a:t>
            </a:r>
            <a:r>
              <a:rPr lang="el-GR" dirty="0"/>
              <a:t>, </a:t>
            </a:r>
            <a:r>
              <a:rPr lang="el-GR" dirty="0" err="1"/>
              <a:t>Eleazu</a:t>
            </a:r>
            <a:r>
              <a:rPr lang="el-GR" dirty="0"/>
              <a:t>, &amp; </a:t>
            </a:r>
            <a:r>
              <a:rPr lang="el-GR" dirty="0" err="1"/>
              <a:t>Mohamed</a:t>
            </a:r>
            <a:r>
              <a:rPr lang="el-GR" dirty="0"/>
              <a:t>,  2019). </a:t>
            </a:r>
            <a:endParaRPr lang="en-US" dirty="0"/>
          </a:p>
          <a:p>
            <a:r>
              <a:rPr lang="el-GR" dirty="0"/>
              <a:t>Αυτό έχει συνδεθεί με τη δυνατότητά του να μειώνει την επαγόμενη από τον διαβήτη </a:t>
            </a:r>
            <a:r>
              <a:rPr lang="el-GR" b="1" dirty="0"/>
              <a:t>ορμονική καταστολή, το οξειδωτικό στρες, τη φλεγμονή και την απόπτωση</a:t>
            </a:r>
            <a:r>
              <a:rPr lang="el-GR" dirty="0"/>
              <a:t>. Είναι ενδιαφέρον ότι η </a:t>
            </a:r>
            <a:r>
              <a:rPr lang="el-GR" dirty="0" err="1"/>
              <a:t>μετφορμίνη</a:t>
            </a:r>
            <a:r>
              <a:rPr lang="el-GR" dirty="0"/>
              <a:t> έχει επίσης αποδειχθεί ότι βελτιώνει τη λειτουργία των </a:t>
            </a:r>
            <a:r>
              <a:rPr lang="el-GR" dirty="0" err="1"/>
              <a:t>όρχεων</a:t>
            </a:r>
            <a:r>
              <a:rPr lang="el-GR" dirty="0"/>
              <a:t> και την ποιότητα του σπέρματος στην παχυσαρκία. Η </a:t>
            </a:r>
            <a:r>
              <a:rPr lang="el-GR" dirty="0" err="1"/>
              <a:t>μετφορμίνη</a:t>
            </a:r>
            <a:r>
              <a:rPr lang="el-GR" dirty="0"/>
              <a:t> μείωσε την έκτοπη συσσώρευση λιπιδίων στους </a:t>
            </a:r>
            <a:r>
              <a:rPr lang="el-GR" dirty="0" err="1"/>
              <a:t>όρχεις</a:t>
            </a:r>
            <a:r>
              <a:rPr lang="el-GR" dirty="0"/>
              <a:t>, βελτίωσε την οξειδωτική βλάβη των </a:t>
            </a:r>
            <a:r>
              <a:rPr lang="el-GR" dirty="0" err="1"/>
              <a:t>όρχεων</a:t>
            </a:r>
            <a:r>
              <a:rPr lang="el-GR" dirty="0"/>
              <a:t>, κατάργησε τον τραυματισμό του </a:t>
            </a:r>
            <a:r>
              <a:rPr lang="el-GR" dirty="0" err="1"/>
              <a:t>αιματογενούς</a:t>
            </a:r>
            <a:r>
              <a:rPr lang="el-GR" dirty="0"/>
              <a:t> φραγμού που προκλήθηκε από δίαιτα υψηλής περιεκτικότητας σε λιπαρά και ενίσχυσε τη γονιμότητα σε παχύσαρκα αρσενικά ποντίκια (</a:t>
            </a:r>
            <a:r>
              <a:rPr lang="el-GR" dirty="0" err="1"/>
              <a:t>Ye</a:t>
            </a:r>
            <a:r>
              <a:rPr lang="el-GR" dirty="0"/>
              <a:t> </a:t>
            </a:r>
            <a:r>
              <a:rPr lang="el-GR" dirty="0" err="1"/>
              <a:t>et</a:t>
            </a:r>
            <a:r>
              <a:rPr lang="el-GR" dirty="0"/>
              <a:t> </a:t>
            </a:r>
            <a:r>
              <a:rPr lang="el-GR" dirty="0" err="1"/>
              <a:t>al</a:t>
            </a:r>
            <a:r>
              <a:rPr lang="el-GR" dirty="0"/>
              <a:t>., 2019). Οι </a:t>
            </a:r>
            <a:r>
              <a:rPr lang="el-GR" dirty="0" err="1"/>
              <a:t>McPherson</a:t>
            </a:r>
            <a:r>
              <a:rPr lang="el-GR" dirty="0"/>
              <a:t> και </a:t>
            </a:r>
            <a:r>
              <a:rPr lang="el-GR" dirty="0" err="1"/>
              <a:t>Lane</a:t>
            </a:r>
            <a:r>
              <a:rPr lang="el-GR" dirty="0"/>
              <a:t> (2020) παρατήρησαν επίσης ότι η θεραπεία με </a:t>
            </a:r>
            <a:r>
              <a:rPr lang="el-GR" dirty="0" err="1"/>
              <a:t>μετφορμίνη</a:t>
            </a:r>
            <a:r>
              <a:rPr lang="el-GR" dirty="0"/>
              <a:t> αποκατέστησε τη λειτουργία του σπέρματος και την ανάπτυξη του εμβρύου χωρίς να απαιτείται απώλεια βάρους σε παχύσαρκα αρσενικά ποντίκια με δίαιτα υψηλής περιεκτικότητας σε λιπαρά. Επιπλέον, οι </a:t>
            </a:r>
            <a:r>
              <a:rPr lang="el-GR" dirty="0" err="1"/>
              <a:t>Grandhaye</a:t>
            </a:r>
            <a:r>
              <a:rPr lang="el-GR" dirty="0"/>
              <a:t> </a:t>
            </a:r>
            <a:r>
              <a:rPr lang="el-GR" dirty="0" err="1"/>
              <a:t>et</a:t>
            </a:r>
            <a:r>
              <a:rPr lang="el-GR" dirty="0"/>
              <a:t> </a:t>
            </a:r>
            <a:r>
              <a:rPr lang="el-GR" dirty="0" err="1"/>
              <a:t>al</a:t>
            </a:r>
            <a:r>
              <a:rPr lang="el-GR" dirty="0"/>
              <a:t>.,( 2020) παρείχαν στοιχεία που υποδηλώνουν ότι η </a:t>
            </a:r>
            <a:r>
              <a:rPr lang="el-GR" dirty="0" err="1"/>
              <a:t>μετφορμίνη</a:t>
            </a:r>
            <a:r>
              <a:rPr lang="el-GR" dirty="0"/>
              <a:t> βελτίωσε την ποιότητα του </a:t>
            </a:r>
            <a:r>
              <a:rPr lang="el-GR" dirty="0" err="1"/>
              <a:t>κρυοσυντηρημένου</a:t>
            </a:r>
            <a:r>
              <a:rPr lang="el-GR" dirty="0"/>
              <a:t> σπέρματος σκύλου.</a:t>
            </a:r>
            <a:endParaRPr lang="en-US" dirty="0"/>
          </a:p>
        </p:txBody>
      </p:sp>
    </p:spTree>
    <p:extLst>
      <p:ext uri="{BB962C8B-B14F-4D97-AF65-F5344CB8AC3E}">
        <p14:creationId xmlns:p14="http://schemas.microsoft.com/office/powerpoint/2010/main" val="2341615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Αντιδιαβητικά φάρμακα</a:t>
            </a:r>
            <a:endParaRPr lang="en-US" dirty="0"/>
          </a:p>
        </p:txBody>
      </p:sp>
      <p:sp>
        <p:nvSpPr>
          <p:cNvPr id="3" name="Θέση περιεχομένου 2"/>
          <p:cNvSpPr>
            <a:spLocks noGrp="1"/>
          </p:cNvSpPr>
          <p:nvPr>
            <p:ph idx="1"/>
          </p:nvPr>
        </p:nvSpPr>
        <p:spPr/>
        <p:txBody>
          <a:bodyPr>
            <a:normAutofit lnSpcReduction="10000"/>
          </a:bodyPr>
          <a:lstStyle/>
          <a:p>
            <a:r>
              <a:rPr lang="el-GR" dirty="0"/>
              <a:t>Η </a:t>
            </a:r>
            <a:r>
              <a:rPr lang="el-GR" i="1" dirty="0" err="1"/>
              <a:t>γλιμεπιρίδη</a:t>
            </a:r>
            <a:r>
              <a:rPr lang="el-GR" dirty="0"/>
              <a:t>, μια </a:t>
            </a:r>
            <a:r>
              <a:rPr lang="el-GR" dirty="0" err="1"/>
              <a:t>σουλφονυλουρία</a:t>
            </a:r>
            <a:r>
              <a:rPr lang="el-GR" dirty="0"/>
              <a:t>, έχει αναφερθεί ότι επιδεικνύει ανασταλτική επίδραση στη βλάβη </a:t>
            </a:r>
            <a:r>
              <a:rPr lang="en-US" dirty="0"/>
              <a:t>DNA</a:t>
            </a:r>
            <a:r>
              <a:rPr lang="el-GR" dirty="0"/>
              <a:t> που προκαλείται από τη </a:t>
            </a:r>
            <a:r>
              <a:rPr lang="el-GR" dirty="0" err="1"/>
              <a:t>νικοτιναμίδη-στρεπτοζοτοκίνη</a:t>
            </a:r>
            <a:r>
              <a:rPr lang="el-GR" dirty="0"/>
              <a:t> και στην ανωμαλία του σπέρματος (</a:t>
            </a:r>
            <a:r>
              <a:rPr lang="el-GR" dirty="0" err="1"/>
              <a:t>Rabbani</a:t>
            </a:r>
            <a:r>
              <a:rPr lang="el-GR" dirty="0"/>
              <a:t>, </a:t>
            </a:r>
            <a:r>
              <a:rPr lang="el-GR" dirty="0" err="1"/>
              <a:t>Devi</a:t>
            </a:r>
            <a:r>
              <a:rPr lang="el-GR" dirty="0"/>
              <a:t>, &amp; </a:t>
            </a:r>
            <a:r>
              <a:rPr lang="el-GR" dirty="0" err="1"/>
              <a:t>Khanam</a:t>
            </a:r>
            <a:r>
              <a:rPr lang="el-GR" dirty="0"/>
              <a:t>,  2009). Αυτό παρατηρήθηκε ότι σχετίζεται με τη δυνατότητά του να </a:t>
            </a:r>
            <a:r>
              <a:rPr lang="el-GR" b="1" dirty="0"/>
              <a:t>βελτιώσει την αντιοξειδωτική του κατάσταση</a:t>
            </a:r>
            <a:r>
              <a:rPr lang="el-GR" dirty="0"/>
              <a:t>. Η </a:t>
            </a:r>
            <a:r>
              <a:rPr lang="el-GR" dirty="0" err="1"/>
              <a:t>γλιμεπιρίδη</a:t>
            </a:r>
            <a:r>
              <a:rPr lang="el-GR" dirty="0"/>
              <a:t> έχει επίσης αποδειχθεί ότι ενισχύει τη συγκέντρωση της τεστοστερόνης στο κυκλοφορικό σε μια πιλοτική μελέτη που </a:t>
            </a:r>
            <a:r>
              <a:rPr lang="el-GR" dirty="0" err="1"/>
              <a:t>περιελάμβανε</a:t>
            </a:r>
            <a:r>
              <a:rPr lang="el-GR" dirty="0"/>
              <a:t> μεσήλικες διαβητικούς τύπου ΙΙ άνδρες (</a:t>
            </a:r>
            <a:r>
              <a:rPr lang="el-GR" dirty="0" err="1"/>
              <a:t>Wong</a:t>
            </a:r>
            <a:r>
              <a:rPr lang="el-GR" dirty="0"/>
              <a:t> </a:t>
            </a:r>
            <a:r>
              <a:rPr lang="el-GR" dirty="0" err="1"/>
              <a:t>et</a:t>
            </a:r>
            <a:r>
              <a:rPr lang="el-GR" dirty="0"/>
              <a:t> </a:t>
            </a:r>
            <a:r>
              <a:rPr lang="el-GR" dirty="0" err="1"/>
              <a:t>al</a:t>
            </a:r>
            <a:r>
              <a:rPr lang="el-GR" dirty="0"/>
              <a:t>.,  2015).</a:t>
            </a:r>
          </a:p>
          <a:p>
            <a:endParaRPr lang="el-GR" dirty="0"/>
          </a:p>
          <a:p>
            <a:r>
              <a:rPr lang="el-GR" dirty="0"/>
              <a:t>Η </a:t>
            </a:r>
            <a:r>
              <a:rPr lang="el-GR" i="1" dirty="0" err="1"/>
              <a:t>πιογλιταζόνη</a:t>
            </a:r>
            <a:r>
              <a:rPr lang="el-GR" dirty="0"/>
              <a:t>, μια </a:t>
            </a:r>
            <a:r>
              <a:rPr lang="el-GR" dirty="0" err="1"/>
              <a:t>θειαζολιδινεδιόνη</a:t>
            </a:r>
            <a:r>
              <a:rPr lang="el-GR" dirty="0"/>
              <a:t>, ασκεί επίσης </a:t>
            </a:r>
            <a:r>
              <a:rPr lang="el-GR" b="1" dirty="0"/>
              <a:t>αντιοξειδωτική</a:t>
            </a:r>
            <a:r>
              <a:rPr lang="el-GR" dirty="0"/>
              <a:t> δράση. Όταν χορηγείται σε συνδυασμό με </a:t>
            </a:r>
            <a:r>
              <a:rPr lang="el-GR" dirty="0" err="1"/>
              <a:t>μετφορμίνη</a:t>
            </a:r>
            <a:r>
              <a:rPr lang="el-GR" dirty="0"/>
              <a:t> ή </a:t>
            </a:r>
            <a:r>
              <a:rPr lang="el-GR" dirty="0" err="1"/>
              <a:t>γλιμεπιρίδη</a:t>
            </a:r>
            <a:r>
              <a:rPr lang="el-GR" dirty="0"/>
              <a:t>, μετριάζει τη βλάβη του </a:t>
            </a:r>
            <a:r>
              <a:rPr lang="en-US" dirty="0"/>
              <a:t>DNA </a:t>
            </a:r>
            <a:r>
              <a:rPr lang="el-GR" dirty="0"/>
              <a:t>που προκαλείται από τον διαβήτη και την κακή ποιότητα του σπέρματος βελτιώνοντας την </a:t>
            </a:r>
            <a:r>
              <a:rPr lang="el-GR" dirty="0" err="1"/>
              <a:t>οξειδοαναγωγική</a:t>
            </a:r>
            <a:r>
              <a:rPr lang="el-GR" dirty="0"/>
              <a:t> κατάσταση (</a:t>
            </a:r>
            <a:r>
              <a:rPr lang="el-GR" dirty="0" err="1"/>
              <a:t>Rabbani</a:t>
            </a:r>
            <a:r>
              <a:rPr lang="el-GR" dirty="0"/>
              <a:t> </a:t>
            </a:r>
            <a:r>
              <a:rPr lang="el-GR" dirty="0" err="1"/>
              <a:t>et</a:t>
            </a:r>
            <a:r>
              <a:rPr lang="el-GR" dirty="0"/>
              <a:t> </a:t>
            </a:r>
            <a:r>
              <a:rPr lang="el-GR" dirty="0" err="1"/>
              <a:t>al</a:t>
            </a:r>
            <a:r>
              <a:rPr lang="el-GR" dirty="0"/>
              <a:t>.,  2009).</a:t>
            </a:r>
            <a:endParaRPr lang="en-US" dirty="0"/>
          </a:p>
        </p:txBody>
      </p:sp>
    </p:spTree>
    <p:extLst>
      <p:ext uri="{BB962C8B-B14F-4D97-AF65-F5344CB8AC3E}">
        <p14:creationId xmlns:p14="http://schemas.microsoft.com/office/powerpoint/2010/main" val="3806297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ΚΑΤΑΧΡΗΣΗ ΝΑΡΚΩΤΙΚΩΝ</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dirty="0"/>
              <a:t>Η κατάχρηση ναρκωτικών είναι μια σημαντική παγκόσμια πρόκληση για τη δημόσια υγεία (United Nations </a:t>
            </a:r>
            <a:r>
              <a:rPr lang="el-GR" dirty="0" err="1"/>
              <a:t>Organizations</a:t>
            </a:r>
            <a:r>
              <a:rPr lang="el-GR" dirty="0"/>
              <a:t> on </a:t>
            </a:r>
            <a:r>
              <a:rPr lang="el-GR" dirty="0" err="1"/>
              <a:t>Drug</a:t>
            </a:r>
            <a:r>
              <a:rPr lang="el-GR" dirty="0"/>
              <a:t> Council (UNODC) 2005). </a:t>
            </a:r>
            <a:endParaRPr lang="en-US" dirty="0"/>
          </a:p>
          <a:p>
            <a:r>
              <a:rPr lang="el-GR" dirty="0"/>
              <a:t>Η κατάχρηση ναρκωτικών από εφήβους είναι ένα ανησυχητικό ζήτημα που σχετίζεται με την υγεία παγκοσμίως (</a:t>
            </a:r>
            <a:r>
              <a:rPr lang="el-GR" dirty="0" err="1"/>
              <a:t>National</a:t>
            </a:r>
            <a:r>
              <a:rPr lang="el-GR" dirty="0"/>
              <a:t> </a:t>
            </a:r>
            <a:r>
              <a:rPr lang="el-GR" dirty="0" err="1"/>
              <a:t>Drug</a:t>
            </a:r>
            <a:r>
              <a:rPr lang="el-GR" dirty="0"/>
              <a:t> Law </a:t>
            </a:r>
            <a:r>
              <a:rPr lang="el-GR" dirty="0" err="1"/>
              <a:t>Enforcement</a:t>
            </a:r>
            <a:r>
              <a:rPr lang="el-GR" dirty="0"/>
              <a:t> Agency 1997). Μπορεί να οριστεί ως η μη ιατρική χρήση ενός συγκεκριμένου φαρμάκου που επηρεάζει δυσμενώς μια υγεία. </a:t>
            </a:r>
          </a:p>
          <a:p>
            <a:r>
              <a:rPr lang="el-GR" dirty="0"/>
              <a:t>«</a:t>
            </a:r>
            <a:r>
              <a:rPr lang="el-GR" b="1" dirty="0"/>
              <a:t>Η κατάχρηση ναρκωτικών είναι η υπερβολική και/επίμονη </a:t>
            </a:r>
            <a:r>
              <a:rPr lang="el-GR" b="1" dirty="0" err="1"/>
              <a:t>αυτοχορήγηση</a:t>
            </a:r>
            <a:r>
              <a:rPr lang="el-GR" b="1" dirty="0"/>
              <a:t> ενός φαρμάκου χωρίς να λαμβάνονται υπόψη τα ιατρικά ή πολιτισμικά αποδεκτά πρότυπα</a:t>
            </a:r>
            <a:r>
              <a:rPr lang="el-GR" dirty="0"/>
              <a:t>» (</a:t>
            </a:r>
            <a:r>
              <a:rPr lang="el-GR" dirty="0" err="1"/>
              <a:t>Haladu</a:t>
            </a:r>
            <a:r>
              <a:rPr lang="el-GR" dirty="0"/>
              <a:t>,  2003). </a:t>
            </a:r>
            <a:endParaRPr lang="en-US" dirty="0"/>
          </a:p>
          <a:p>
            <a:r>
              <a:rPr lang="el-GR" dirty="0"/>
              <a:t>Ορίστηκε από τον </a:t>
            </a:r>
            <a:r>
              <a:rPr lang="el-GR" dirty="0" err="1"/>
              <a:t>Manbe</a:t>
            </a:r>
            <a:r>
              <a:rPr lang="el-GR" dirty="0"/>
              <a:t> (2008) ως «</a:t>
            </a:r>
            <a:r>
              <a:rPr lang="el-GR" b="1" dirty="0"/>
              <a:t>υπερβολική, </a:t>
            </a:r>
            <a:r>
              <a:rPr lang="el-GR" b="1" dirty="0" err="1"/>
              <a:t>δυσπροσαρμοστική</a:t>
            </a:r>
            <a:r>
              <a:rPr lang="el-GR" b="1" dirty="0"/>
              <a:t> ή εθιστική χρήση ναρκωτικών για μη ιατρικούς σκοπούς</a:t>
            </a:r>
            <a:r>
              <a:rPr lang="el-GR" dirty="0"/>
              <a:t>». </a:t>
            </a:r>
          </a:p>
          <a:p>
            <a:r>
              <a:rPr lang="el-GR" dirty="0"/>
              <a:t>«</a:t>
            </a:r>
            <a:r>
              <a:rPr lang="el-GR" b="1" dirty="0"/>
              <a:t>Η χρήση ενός φαρμάκου στο βαθμό που παρεμβαίνει στην υγεία και την κοινωνική λειτουργία ενός ατόμου</a:t>
            </a:r>
            <a:r>
              <a:rPr lang="el-GR" dirty="0"/>
              <a:t>» (</a:t>
            </a:r>
            <a:r>
              <a:rPr lang="el-GR" dirty="0" err="1"/>
              <a:t>Fareo</a:t>
            </a:r>
            <a:r>
              <a:rPr lang="el-GR" dirty="0"/>
              <a:t>,  2012 ). </a:t>
            </a:r>
          </a:p>
        </p:txBody>
      </p:sp>
    </p:spTree>
    <p:extLst>
      <p:ext uri="{BB962C8B-B14F-4D97-AF65-F5344CB8AC3E}">
        <p14:creationId xmlns:p14="http://schemas.microsoft.com/office/powerpoint/2010/main" val="2686311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132522"/>
            <a:ext cx="8596668" cy="1320800"/>
          </a:xfrm>
        </p:spPr>
        <p:txBody>
          <a:bodyPr/>
          <a:lstStyle/>
          <a:p>
            <a:r>
              <a:rPr lang="el-GR" dirty="0"/>
              <a:t>ΚΑΤΑΧΡΗΣΗ ΝΑΡΚΩΤΙΚΩΝ</a:t>
            </a:r>
            <a:endParaRPr lang="en-US" dirty="0"/>
          </a:p>
        </p:txBody>
      </p:sp>
      <p:sp>
        <p:nvSpPr>
          <p:cNvPr id="3" name="Θέση περιεχομένου 2"/>
          <p:cNvSpPr>
            <a:spLocks noGrp="1"/>
          </p:cNvSpPr>
          <p:nvPr>
            <p:ph idx="1"/>
          </p:nvPr>
        </p:nvSpPr>
        <p:spPr>
          <a:xfrm>
            <a:off x="302150" y="1200647"/>
            <a:ext cx="8971852" cy="5414838"/>
          </a:xfrm>
        </p:spPr>
        <p:txBody>
          <a:bodyPr>
            <a:normAutofit fontScale="85000" lnSpcReduction="20000"/>
          </a:bodyPr>
          <a:lstStyle/>
          <a:p>
            <a:r>
              <a:rPr lang="el-GR" dirty="0"/>
              <a:t>Σύμφωνα με την έκθεση του </a:t>
            </a:r>
            <a:r>
              <a:rPr lang="el-GR" b="1" dirty="0"/>
              <a:t>Παγκόσμιου Οργανισμού Υγείας </a:t>
            </a:r>
            <a:r>
              <a:rPr lang="el-GR" dirty="0"/>
              <a:t>(2013), αποκαλύφθηκε ότι τουλάχιστον 15,3 εκατομμύρια άτομα έχουν διαταραχές χρήσης ναρκωτικών. </a:t>
            </a:r>
          </a:p>
          <a:p>
            <a:r>
              <a:rPr lang="el-GR" dirty="0"/>
              <a:t>Ο </a:t>
            </a:r>
            <a:r>
              <a:rPr lang="el-GR" dirty="0" err="1"/>
              <a:t>επιπολασμός</a:t>
            </a:r>
            <a:r>
              <a:rPr lang="el-GR" dirty="0"/>
              <a:t> και το πρότυπο της κατάχρησης ναρκωτικών ποικίλλει ανά τον κόσμο. Στο </a:t>
            </a:r>
            <a:r>
              <a:rPr lang="el-GR" u="sng" dirty="0"/>
              <a:t>Ηνωμένο Βασίλειο </a:t>
            </a:r>
            <a:r>
              <a:rPr lang="el-GR" dirty="0"/>
              <a:t>το 71,3% των ασθενών στην ψυχιατρική μονάδα εντατικής θεραπείας έκαναν κατάχρηση </a:t>
            </a:r>
            <a:r>
              <a:rPr lang="el-GR" i="1" dirty="0"/>
              <a:t>κάνναβης</a:t>
            </a:r>
            <a:r>
              <a:rPr lang="el-GR" dirty="0"/>
              <a:t>. Το 2007 παρατηρήθηκε ότι το 51% των ασθενών στον πληθυσμό του Ηνωμένου Βασιλείου έκανε κατάχρηση </a:t>
            </a:r>
            <a:r>
              <a:rPr lang="el-GR" i="1" dirty="0"/>
              <a:t>κάνναβης</a:t>
            </a:r>
            <a:r>
              <a:rPr lang="el-GR" dirty="0"/>
              <a:t>, το 43% έκανε κατάχρηση </a:t>
            </a:r>
            <a:r>
              <a:rPr lang="el-GR" i="1" dirty="0"/>
              <a:t>αλκοόλ</a:t>
            </a:r>
            <a:r>
              <a:rPr lang="el-GR" dirty="0"/>
              <a:t> και το 38% αναφέρθηκε ότι εμπλέκεται με </a:t>
            </a:r>
            <a:r>
              <a:rPr lang="el-GR" i="1" dirty="0" err="1"/>
              <a:t>πολυουσία</a:t>
            </a:r>
            <a:r>
              <a:rPr lang="el-GR" dirty="0"/>
              <a:t>. Σύμφωνα με τους </a:t>
            </a:r>
            <a:r>
              <a:rPr lang="el-GR" dirty="0" err="1"/>
              <a:t>Cassidy</a:t>
            </a:r>
            <a:r>
              <a:rPr lang="el-GR" dirty="0"/>
              <a:t> </a:t>
            </a:r>
            <a:r>
              <a:rPr lang="el-GR" dirty="0" err="1"/>
              <a:t>et</a:t>
            </a:r>
            <a:r>
              <a:rPr lang="el-GR" dirty="0"/>
              <a:t> </a:t>
            </a:r>
            <a:r>
              <a:rPr lang="el-GR" dirty="0" err="1"/>
              <a:t>al</a:t>
            </a:r>
            <a:r>
              <a:rPr lang="el-GR" dirty="0"/>
              <a:t>. (2001), το ποσοστό κατάχρησης ουσιών κατά τη διάρκεια της ζωής ήταν υψηλότερο τόσο για το αλκοόλ (48,5%) όσο και για τα ναρκωτικά (43,9%). </a:t>
            </a:r>
          </a:p>
          <a:p>
            <a:r>
              <a:rPr lang="el-GR" dirty="0"/>
              <a:t>Στις </a:t>
            </a:r>
            <a:r>
              <a:rPr lang="el-GR" u="sng" dirty="0"/>
              <a:t>Ηνωμένες Πολιτείες</a:t>
            </a:r>
            <a:r>
              <a:rPr lang="el-GR" dirty="0"/>
              <a:t>, οι ασθενείς με σχιζοφρένεια και ο γενικός πληθυσμός έκαναν συνήθως κατάχρηση </a:t>
            </a:r>
            <a:r>
              <a:rPr lang="el-GR" i="1" dirty="0"/>
              <a:t>νικοτίνης</a:t>
            </a:r>
            <a:r>
              <a:rPr lang="el-GR" dirty="0"/>
              <a:t> (28,5% και 12,8%), </a:t>
            </a:r>
            <a:r>
              <a:rPr lang="el-GR" i="1" dirty="0"/>
              <a:t>κάνναβης</a:t>
            </a:r>
            <a:r>
              <a:rPr lang="el-GR" dirty="0"/>
              <a:t> (50,8% και 0,5%), </a:t>
            </a:r>
            <a:r>
              <a:rPr lang="el-GR" i="1" dirty="0"/>
              <a:t>αλκοόλ</a:t>
            </a:r>
            <a:r>
              <a:rPr lang="el-GR" dirty="0"/>
              <a:t> (43,1 έως 65% και 5,1%) και </a:t>
            </a:r>
            <a:r>
              <a:rPr lang="el-GR" i="1" dirty="0"/>
              <a:t>κοκαΐνης</a:t>
            </a:r>
            <a:r>
              <a:rPr lang="el-GR" dirty="0"/>
              <a:t> (23% και 0,09%) αντίστοιχα. </a:t>
            </a:r>
          </a:p>
          <a:p>
            <a:r>
              <a:rPr lang="el-GR" dirty="0"/>
              <a:t>Στη </a:t>
            </a:r>
            <a:r>
              <a:rPr lang="el-GR" u="sng" dirty="0"/>
              <a:t>Νότια Αφρική</a:t>
            </a:r>
            <a:r>
              <a:rPr lang="el-GR" dirty="0"/>
              <a:t>, η κατάχρηση ναρκωτικών είναι ανησυχητική και καθοριστικός παράγοντας πολλών κοινωνικών, οικονομικών και ιατρικών προβλημάτων. Οι στατιστικές για την εξάρτηση από ουσίες αποκάλυψαν ότι </a:t>
            </a:r>
            <a:r>
              <a:rPr lang="el-GR" u="sng" dirty="0"/>
              <a:t>η κατάχρηση ναρκωτικών στη Νότια Αφρική είναι διπλάσια από τον παγκόσμιο μέσο όρο</a:t>
            </a:r>
            <a:r>
              <a:rPr lang="el-GR" dirty="0"/>
              <a:t>. Η Νότια Αφρική κατατάσσεται ως ένας από τους 10 κορυφαίους χρήστες ναρκωτικών και αλκοόλ παγκοσμίως, με τη μέση ηλικία εξάρτησης από τα ναρκωτικά που αναφέρεται να είναι τα 12 έτη (Ηνωμένα Έθνη 2014). Περισσότεροι άνδρες (με ετήσια επικράτηση 21,8%· 10,8 εκατομμύρια άνδρες) παρά γυναίκες (με ετήσιο </a:t>
            </a:r>
            <a:r>
              <a:rPr lang="el-GR" dirty="0" err="1"/>
              <a:t>επιπολασμό</a:t>
            </a:r>
            <a:r>
              <a:rPr lang="el-GR" dirty="0"/>
              <a:t> 7%· 3,4 εκατομμύρια γυναίκες) έκαναν κατάχρηση ναρκωτικών στη Νιγηρία. </a:t>
            </a:r>
            <a:endParaRPr lang="en-US" dirty="0"/>
          </a:p>
          <a:p>
            <a:r>
              <a:rPr lang="el-GR" dirty="0"/>
              <a:t>Τα ναρκωτικά που χρησιμοποιούνται συνήθως είναι η </a:t>
            </a:r>
            <a:r>
              <a:rPr lang="el-GR" b="1" dirty="0"/>
              <a:t>κάνναβη</a:t>
            </a:r>
            <a:r>
              <a:rPr lang="el-GR" dirty="0"/>
              <a:t>, η </a:t>
            </a:r>
            <a:r>
              <a:rPr lang="el-GR" b="1" dirty="0" err="1"/>
              <a:t>μεθαμφεταμίνη</a:t>
            </a:r>
            <a:r>
              <a:rPr lang="el-GR" dirty="0"/>
              <a:t>, η </a:t>
            </a:r>
            <a:r>
              <a:rPr lang="el-GR" b="1" dirty="0"/>
              <a:t>ηρωίνη</a:t>
            </a:r>
            <a:r>
              <a:rPr lang="el-GR" dirty="0"/>
              <a:t> και η </a:t>
            </a:r>
            <a:r>
              <a:rPr lang="el-GR" b="1" dirty="0"/>
              <a:t>κοκαΐνη</a:t>
            </a:r>
            <a:r>
              <a:rPr lang="el-GR" dirty="0"/>
              <a:t>. Αυτά τα φάρμακα αντιπροσωπεύουν πάνω από το 86% όλων των περιπτώσεων που αντιμετωπίζονται για κατάχρηση (Ηνωμένα Έθνη 2014). Έχει επίσης αναφερθεί ότι η κατάχρηση </a:t>
            </a:r>
            <a:r>
              <a:rPr lang="el-GR" b="1" dirty="0" err="1"/>
              <a:t>κωδεΐνης</a:t>
            </a:r>
            <a:r>
              <a:rPr lang="el-GR" dirty="0"/>
              <a:t> αυξάνεται (</a:t>
            </a:r>
            <a:r>
              <a:rPr lang="el-GR" dirty="0" err="1"/>
              <a:t>Garba</a:t>
            </a:r>
            <a:r>
              <a:rPr lang="el-GR" dirty="0"/>
              <a:t>, </a:t>
            </a:r>
            <a:r>
              <a:rPr lang="el-GR" dirty="0" err="1"/>
              <a:t>Sholey</a:t>
            </a:r>
            <a:r>
              <a:rPr lang="el-GR" dirty="0"/>
              <a:t>, </a:t>
            </a:r>
            <a:r>
              <a:rPr lang="el-GR" dirty="0" err="1"/>
              <a:t>Maryam</a:t>
            </a:r>
            <a:r>
              <a:rPr lang="el-GR" dirty="0"/>
              <a:t>, &amp; </a:t>
            </a:r>
            <a:r>
              <a:rPr lang="el-GR" dirty="0" err="1"/>
              <a:t>Usama</a:t>
            </a:r>
            <a:r>
              <a:rPr lang="el-GR" dirty="0"/>
              <a:t>,  2017).</a:t>
            </a:r>
            <a:endParaRPr lang="en-US" dirty="0"/>
          </a:p>
        </p:txBody>
      </p:sp>
    </p:spTree>
    <p:extLst>
      <p:ext uri="{BB962C8B-B14F-4D97-AF65-F5344CB8AC3E}">
        <p14:creationId xmlns:p14="http://schemas.microsoft.com/office/powerpoint/2010/main" val="1170159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0484" y="250092"/>
            <a:ext cx="8596668" cy="1320800"/>
          </a:xfrm>
        </p:spPr>
        <p:txBody>
          <a:bodyPr>
            <a:normAutofit fontScale="90000"/>
          </a:bodyPr>
          <a:lstStyle/>
          <a:p>
            <a:r>
              <a:rPr lang="el-GR" b="1" dirty="0"/>
              <a:t>Κατάχρηση ναρκωτικών και </a:t>
            </a:r>
            <a:r>
              <a:rPr lang="el-GR" b="1" u="sng" dirty="0"/>
              <a:t>ανδρική </a:t>
            </a:r>
            <a:r>
              <a:rPr lang="el-GR" b="1" u="sng" dirty="0" err="1"/>
              <a:t>υπογονιμότητα</a:t>
            </a:r>
            <a:br>
              <a:rPr lang="el-GR" dirty="0"/>
            </a:br>
            <a:r>
              <a:rPr lang="el-GR" dirty="0" err="1"/>
              <a:t>Οπιοειδή</a:t>
            </a:r>
            <a:endParaRPr lang="en-US" dirty="0"/>
          </a:p>
        </p:txBody>
      </p:sp>
      <p:sp>
        <p:nvSpPr>
          <p:cNvPr id="3" name="Θέση περιεχομένου 2"/>
          <p:cNvSpPr>
            <a:spLocks noGrp="1"/>
          </p:cNvSpPr>
          <p:nvPr>
            <p:ph idx="1"/>
          </p:nvPr>
        </p:nvSpPr>
        <p:spPr>
          <a:xfrm>
            <a:off x="457936" y="1880686"/>
            <a:ext cx="8749216" cy="4602176"/>
          </a:xfrm>
        </p:spPr>
        <p:txBody>
          <a:bodyPr>
            <a:normAutofit fontScale="85000" lnSpcReduction="10000"/>
          </a:bodyPr>
          <a:lstStyle/>
          <a:p>
            <a:r>
              <a:rPr lang="el-GR" dirty="0"/>
              <a:t>Τα </a:t>
            </a:r>
            <a:r>
              <a:rPr lang="el-GR" dirty="0" err="1"/>
              <a:t>οπιοειδή</a:t>
            </a:r>
            <a:r>
              <a:rPr lang="el-GR" dirty="0"/>
              <a:t> βλάπτουν την </a:t>
            </a:r>
            <a:r>
              <a:rPr lang="el-GR" b="1" dirty="0"/>
              <a:t>ανδρική γονιμότητα </a:t>
            </a:r>
            <a:r>
              <a:rPr lang="el-GR" dirty="0"/>
              <a:t>μέσω διαφορετικών μηχανισμών. </a:t>
            </a:r>
          </a:p>
          <a:p>
            <a:r>
              <a:rPr lang="el-GR" dirty="0"/>
              <a:t>Σε υψηλές δόσεις, οι </a:t>
            </a:r>
            <a:r>
              <a:rPr lang="el-GR" b="1" dirty="0"/>
              <a:t>συγκεντρώσεις της τεστοστερόνης μειώνονται </a:t>
            </a:r>
            <a:r>
              <a:rPr lang="el-GR" dirty="0"/>
              <a:t>με σχετιζόμενο υπογοναδισμό. Αυτό οφείλεται εν μέρει στην </a:t>
            </a:r>
            <a:r>
              <a:rPr lang="el-GR" u="sng" dirty="0"/>
              <a:t>αυξημένη </a:t>
            </a:r>
            <a:r>
              <a:rPr lang="el-GR" u="sng" dirty="0" err="1"/>
              <a:t>προλακτίνη</a:t>
            </a:r>
            <a:r>
              <a:rPr lang="el-GR" u="sng" dirty="0"/>
              <a:t> </a:t>
            </a:r>
            <a:r>
              <a:rPr lang="el-GR" dirty="0"/>
              <a:t>και στην </a:t>
            </a:r>
            <a:r>
              <a:rPr lang="el-GR" u="sng" dirty="0"/>
              <a:t>αναστολή της έκκρισης της </a:t>
            </a:r>
            <a:r>
              <a:rPr lang="el-GR" u="sng" dirty="0" err="1"/>
              <a:t>γοναδοτροπίνης</a:t>
            </a:r>
            <a:r>
              <a:rPr lang="el-GR" u="sng" dirty="0"/>
              <a:t> από την υπόφυση</a:t>
            </a:r>
            <a:r>
              <a:rPr lang="el-GR" dirty="0"/>
              <a:t>. Ο παρατηρούμενος υπογοναδισμός είναι ανεξάρτητος από τα επίπεδα ανδρογόνων. Τα γεννητικά κύτταρα είναι οι θέσεις παραγωγής </a:t>
            </a:r>
            <a:r>
              <a:rPr lang="el-GR" u="sng" dirty="0"/>
              <a:t>ενδογενών </a:t>
            </a:r>
            <a:r>
              <a:rPr lang="el-GR" u="sng" dirty="0" err="1"/>
              <a:t>οπιοειδών</a:t>
            </a:r>
            <a:r>
              <a:rPr lang="el-GR" dirty="0"/>
              <a:t>. Οι υποδοχείς τους υπάρχουν σε όλο τον </a:t>
            </a:r>
            <a:r>
              <a:rPr lang="el-GR" dirty="0" err="1"/>
              <a:t>όρχι</a:t>
            </a:r>
            <a:r>
              <a:rPr lang="el-GR" dirty="0"/>
              <a:t>. </a:t>
            </a:r>
            <a:r>
              <a:rPr lang="en-US" dirty="0"/>
              <a:t>T</a:t>
            </a:r>
            <a:r>
              <a:rPr lang="el-GR" dirty="0"/>
              <a:t>α </a:t>
            </a:r>
            <a:r>
              <a:rPr lang="el-GR" dirty="0" err="1"/>
              <a:t>οπιοειδή</a:t>
            </a:r>
            <a:r>
              <a:rPr lang="el-GR" dirty="0"/>
              <a:t> βλάπτουν την έκκριση της πρωτεΐνης που δεσμεύει τα ανδρογόνα, η οποία παίζει ρόλο στην μεταφορά των ανδρογόνων εντός των </a:t>
            </a:r>
            <a:r>
              <a:rPr lang="el-GR" dirty="0" err="1"/>
              <a:t>όρχεων</a:t>
            </a:r>
            <a:r>
              <a:rPr lang="el-GR" dirty="0"/>
              <a:t> αναστέλλοντας τους υποδοχείς των κυττάρων </a:t>
            </a:r>
            <a:r>
              <a:rPr lang="el-GR" dirty="0" err="1"/>
              <a:t>Sertoli</a:t>
            </a:r>
            <a:r>
              <a:rPr lang="el-GR" dirty="0"/>
              <a:t>. </a:t>
            </a:r>
          </a:p>
          <a:p>
            <a:r>
              <a:rPr lang="el-GR" dirty="0"/>
              <a:t>Η </a:t>
            </a:r>
            <a:r>
              <a:rPr lang="el-GR" i="1" dirty="0"/>
              <a:t>μορφίνη</a:t>
            </a:r>
            <a:r>
              <a:rPr lang="el-GR" dirty="0"/>
              <a:t> έχει αναφερθεί ότι </a:t>
            </a:r>
            <a:r>
              <a:rPr lang="el-GR" b="1" dirty="0"/>
              <a:t>αυξάνει την έκφραση της </a:t>
            </a:r>
            <a:r>
              <a:rPr lang="el-GR" b="1" dirty="0" err="1"/>
              <a:t>αρωματάσης</a:t>
            </a:r>
            <a:r>
              <a:rPr lang="el-GR" b="1" dirty="0"/>
              <a:t> </a:t>
            </a:r>
            <a:r>
              <a:rPr lang="el-GR" dirty="0"/>
              <a:t>στον εγκέφαλο και τους </a:t>
            </a:r>
            <a:r>
              <a:rPr lang="el-GR" dirty="0" err="1"/>
              <a:t>όρχεις</a:t>
            </a:r>
            <a:r>
              <a:rPr lang="el-GR" dirty="0"/>
              <a:t> και </a:t>
            </a:r>
            <a:r>
              <a:rPr lang="el-GR" b="1" dirty="0"/>
              <a:t>βλάπτει τη λειτουργία των </a:t>
            </a:r>
            <a:r>
              <a:rPr lang="el-GR" b="1" dirty="0" err="1"/>
              <a:t>όρχεων</a:t>
            </a:r>
            <a:r>
              <a:rPr lang="el-GR" dirty="0"/>
              <a:t>. </a:t>
            </a:r>
            <a:r>
              <a:rPr lang="el-GR" u="sng" dirty="0"/>
              <a:t>Η </a:t>
            </a:r>
            <a:r>
              <a:rPr lang="el-GR" u="sng" dirty="0" err="1"/>
              <a:t>αρωματάση</a:t>
            </a:r>
            <a:r>
              <a:rPr lang="el-GR" u="sng" dirty="0"/>
              <a:t> είναι το ένζυμο που ευθύνεται για τη μετατροπή των ανδρογόνων σε οιστρογόνα. Η  ανεπάρκεια της </a:t>
            </a:r>
            <a:r>
              <a:rPr lang="el-GR" u="sng" dirty="0" err="1"/>
              <a:t>αρωματάσης</a:t>
            </a:r>
            <a:r>
              <a:rPr lang="el-GR" u="sng" dirty="0"/>
              <a:t> χαρακτηρίζεται από αδυναμία σύνθεσης ενδογενών οιστρογόνων.</a:t>
            </a:r>
            <a:r>
              <a:rPr lang="el-GR" dirty="0"/>
              <a:t> Οι </a:t>
            </a:r>
            <a:r>
              <a:rPr lang="el-GR" dirty="0" err="1"/>
              <a:t>Aloisi</a:t>
            </a:r>
            <a:r>
              <a:rPr lang="el-GR" dirty="0"/>
              <a:t> </a:t>
            </a:r>
            <a:r>
              <a:rPr lang="el-GR" dirty="0" err="1"/>
              <a:t>et</a:t>
            </a:r>
            <a:r>
              <a:rPr lang="el-GR" dirty="0"/>
              <a:t> </a:t>
            </a:r>
            <a:r>
              <a:rPr lang="el-GR" dirty="0" err="1"/>
              <a:t>al</a:t>
            </a:r>
            <a:r>
              <a:rPr lang="el-GR" dirty="0"/>
              <a:t>. (2009, 2010, 2011) τεκμηρίωσαν ότι τα </a:t>
            </a:r>
            <a:r>
              <a:rPr lang="el-GR" u="sng" dirty="0"/>
              <a:t>εξωγενή </a:t>
            </a:r>
            <a:r>
              <a:rPr lang="el-GR" u="sng" dirty="0" err="1"/>
              <a:t>οπιοειδή</a:t>
            </a:r>
            <a:r>
              <a:rPr lang="el-GR" u="sng" dirty="0"/>
              <a:t> </a:t>
            </a:r>
            <a:r>
              <a:rPr lang="el-GR" dirty="0"/>
              <a:t>π</a:t>
            </a:r>
            <a:r>
              <a:rPr lang="el-GR" b="1" dirty="0"/>
              <a:t>ροκαλούν κατακερματισμό του DNA και μειώνουν την ποιότητα του σπέρματος</a:t>
            </a:r>
            <a:r>
              <a:rPr lang="el-GR" dirty="0"/>
              <a:t>. </a:t>
            </a:r>
          </a:p>
          <a:p>
            <a:r>
              <a:rPr lang="el-GR" dirty="0"/>
              <a:t>Οι </a:t>
            </a:r>
            <a:r>
              <a:rPr lang="el-GR" dirty="0" err="1"/>
              <a:t>Subián</a:t>
            </a:r>
            <a:r>
              <a:rPr lang="el-GR" dirty="0"/>
              <a:t>, </a:t>
            </a:r>
            <a:r>
              <a:rPr lang="el-GR" dirty="0" err="1"/>
              <a:t>Casis</a:t>
            </a:r>
            <a:r>
              <a:rPr lang="el-GR" dirty="0"/>
              <a:t> και </a:t>
            </a:r>
            <a:r>
              <a:rPr lang="el-GR" dirty="0" err="1"/>
              <a:t>Irazusta</a:t>
            </a:r>
            <a:r>
              <a:rPr lang="el-GR" dirty="0"/>
              <a:t> (2011) ανέφεραν ότι αυτές οι επιδράσεις σχετίζονται με όλα τα </a:t>
            </a:r>
            <a:r>
              <a:rPr lang="el-GR" dirty="0" err="1"/>
              <a:t>οπιοειδή</a:t>
            </a:r>
            <a:r>
              <a:rPr lang="el-GR" dirty="0"/>
              <a:t>, αν και παρατηρείται λιγότερη βλάβη σε χαμηλότερες δόσεις, από </a:t>
            </a:r>
            <a:r>
              <a:rPr lang="el-GR" dirty="0" err="1"/>
              <a:t>οπιοειδή</a:t>
            </a:r>
            <a:r>
              <a:rPr lang="el-GR" dirty="0"/>
              <a:t> βραχύτερης δράσης και από </a:t>
            </a:r>
            <a:r>
              <a:rPr lang="el-GR" dirty="0" err="1"/>
              <a:t>οπιοειδή</a:t>
            </a:r>
            <a:r>
              <a:rPr lang="el-GR" dirty="0"/>
              <a:t> με μεικτή δραστηριότητα υποδοχέα, όπως η </a:t>
            </a:r>
            <a:r>
              <a:rPr lang="el-GR" i="1" dirty="0" err="1"/>
              <a:t>τραμαδόλη</a:t>
            </a:r>
            <a:r>
              <a:rPr lang="el-GR" dirty="0"/>
              <a:t>. Παρόμοια ευρήματα παρατηρήθηκαν σε πειραματικούς ποντικούς που έλαβαν θεραπεία με </a:t>
            </a:r>
            <a:r>
              <a:rPr lang="el-GR" i="1" dirty="0"/>
              <a:t>ηρωίνη</a:t>
            </a:r>
            <a:r>
              <a:rPr lang="el-GR" dirty="0"/>
              <a:t>. Η ηρωίνη μείωσε σημαντικά τη βιωσιμότητα του σπέρματος, το επίπεδο τεστοστερόνης στον ορό και το ποσοστό γονιμότητας (</a:t>
            </a:r>
            <a:r>
              <a:rPr lang="el-GR" dirty="0" err="1"/>
              <a:t>Fazelipour</a:t>
            </a:r>
            <a:r>
              <a:rPr lang="el-GR" dirty="0"/>
              <a:t>, </a:t>
            </a:r>
            <a:r>
              <a:rPr lang="el-GR" dirty="0" err="1"/>
              <a:t>Kiaei</a:t>
            </a:r>
            <a:r>
              <a:rPr lang="el-GR" dirty="0"/>
              <a:t>, &amp; </a:t>
            </a:r>
            <a:r>
              <a:rPr lang="el-GR" dirty="0" err="1"/>
              <a:t>Tootian</a:t>
            </a:r>
            <a:r>
              <a:rPr lang="el-GR" dirty="0"/>
              <a:t>, 2010).</a:t>
            </a:r>
            <a:endParaRPr lang="en-US" dirty="0"/>
          </a:p>
        </p:txBody>
      </p:sp>
    </p:spTree>
    <p:extLst>
      <p:ext uri="{BB962C8B-B14F-4D97-AF65-F5344CB8AC3E}">
        <p14:creationId xmlns:p14="http://schemas.microsoft.com/office/powerpoint/2010/main" val="1970843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Οπιοειδή</a:t>
            </a:r>
            <a:endParaRPr lang="en-US" dirty="0"/>
          </a:p>
        </p:txBody>
      </p:sp>
      <p:sp>
        <p:nvSpPr>
          <p:cNvPr id="3" name="Θέση περιεχομένου 2"/>
          <p:cNvSpPr>
            <a:spLocks noGrp="1"/>
          </p:cNvSpPr>
          <p:nvPr>
            <p:ph idx="1"/>
          </p:nvPr>
        </p:nvSpPr>
        <p:spPr>
          <a:xfrm>
            <a:off x="373712" y="1606165"/>
            <a:ext cx="8653800" cy="4419296"/>
          </a:xfrm>
        </p:spPr>
        <p:txBody>
          <a:bodyPr>
            <a:normAutofit fontScale="92500" lnSpcReduction="10000"/>
          </a:bodyPr>
          <a:lstStyle/>
          <a:p>
            <a:r>
              <a:rPr lang="el-GR" dirty="0"/>
              <a:t>Η μακροχρόνια χρήση </a:t>
            </a:r>
            <a:r>
              <a:rPr lang="el-GR" dirty="0" err="1"/>
              <a:t>οπιοειδών</a:t>
            </a:r>
            <a:r>
              <a:rPr lang="el-GR" dirty="0"/>
              <a:t> προκαλεί </a:t>
            </a:r>
            <a:r>
              <a:rPr lang="el-GR" b="1" dirty="0"/>
              <a:t>δευτερογενή υπογοναδισμό </a:t>
            </a:r>
            <a:r>
              <a:rPr lang="el-GR" dirty="0"/>
              <a:t>λόγω καταστολής της έκκρισης ορμόνης απελευθέρωσης </a:t>
            </a:r>
            <a:r>
              <a:rPr lang="el-GR" dirty="0" err="1"/>
              <a:t>γοναδοτροπίνης</a:t>
            </a:r>
            <a:r>
              <a:rPr lang="el-GR" dirty="0"/>
              <a:t> από τον υποθάλαμο (</a:t>
            </a:r>
            <a:r>
              <a:rPr lang="el-GR" dirty="0" err="1"/>
              <a:t>Katz</a:t>
            </a:r>
            <a:r>
              <a:rPr lang="el-GR" dirty="0"/>
              <a:t> &amp; </a:t>
            </a:r>
            <a:r>
              <a:rPr lang="el-GR" dirty="0" err="1"/>
              <a:t>Mazer</a:t>
            </a:r>
            <a:r>
              <a:rPr lang="el-GR" dirty="0"/>
              <a:t>,  2009 ). </a:t>
            </a:r>
          </a:p>
          <a:p>
            <a:r>
              <a:rPr lang="el-GR" dirty="0"/>
              <a:t>Υπάρχει έλλειψη δεδομένων που αναφέρουν τις επιδράσεις ορισμένων </a:t>
            </a:r>
            <a:r>
              <a:rPr lang="el-GR" dirty="0" err="1"/>
              <a:t>οπιοειδών</a:t>
            </a:r>
            <a:r>
              <a:rPr lang="el-GR" dirty="0"/>
              <a:t> όπως η </a:t>
            </a:r>
            <a:r>
              <a:rPr lang="el-GR" i="1" dirty="0" err="1"/>
              <a:t>κωδεΐνη</a:t>
            </a:r>
            <a:r>
              <a:rPr lang="el-GR" dirty="0"/>
              <a:t> στην ανδρική αναπαραγωγική λειτουργία. Οι </a:t>
            </a:r>
            <a:r>
              <a:rPr lang="el-GR" dirty="0" err="1"/>
              <a:t>Ajayi</a:t>
            </a:r>
            <a:r>
              <a:rPr lang="el-GR" dirty="0"/>
              <a:t> και </a:t>
            </a:r>
            <a:r>
              <a:rPr lang="el-GR" dirty="0" err="1"/>
              <a:t>Akhigbe</a:t>
            </a:r>
            <a:r>
              <a:rPr lang="el-GR" dirty="0"/>
              <a:t> (2020) ανέφεραν ότι η χρόνια χορήγηση </a:t>
            </a:r>
            <a:r>
              <a:rPr lang="el-GR" i="1" dirty="0" err="1"/>
              <a:t>κωδεΐνης</a:t>
            </a:r>
            <a:r>
              <a:rPr lang="el-GR" dirty="0"/>
              <a:t> οδήγησε σε μειωμένους δείκτες γονιμότητας. Η μελέτη τους έδειξε ότι, παρόλο που η </a:t>
            </a:r>
            <a:r>
              <a:rPr lang="el-GR" dirty="0" err="1"/>
              <a:t>κωδεΐνη</a:t>
            </a:r>
            <a:r>
              <a:rPr lang="el-GR" dirty="0"/>
              <a:t> ενισχύει τη σεξουαλική κινητική δραστηριότητα, μειώνει το ποσοστό του δείκτη γονιμότητας. </a:t>
            </a:r>
            <a:r>
              <a:rPr lang="el-GR" b="1" dirty="0"/>
              <a:t>Αυτό είναι πιθανόν μέσω οξειδωτικής/φλεγμονώδους βλάβης και βλάβης των </a:t>
            </a:r>
            <a:r>
              <a:rPr lang="el-GR" b="1" dirty="0" err="1"/>
              <a:t>όρχεων</a:t>
            </a:r>
            <a:r>
              <a:rPr lang="el-GR" dirty="0"/>
              <a:t> (</a:t>
            </a:r>
            <a:r>
              <a:rPr lang="el-GR" dirty="0" err="1"/>
              <a:t>Akhigbe</a:t>
            </a:r>
            <a:r>
              <a:rPr lang="el-GR" dirty="0"/>
              <a:t> &amp; </a:t>
            </a:r>
            <a:r>
              <a:rPr lang="el-GR" dirty="0" err="1"/>
              <a:t>Ajayi</a:t>
            </a:r>
            <a:r>
              <a:rPr lang="el-GR" dirty="0"/>
              <a:t>,  2020). </a:t>
            </a:r>
          </a:p>
          <a:p>
            <a:r>
              <a:rPr lang="el-GR" dirty="0"/>
              <a:t>Αρκετές μελέτες έχουν αναφέρει ότι τα </a:t>
            </a:r>
            <a:r>
              <a:rPr lang="el-GR" dirty="0" err="1"/>
              <a:t>οπιοειδή</a:t>
            </a:r>
            <a:r>
              <a:rPr lang="el-GR" dirty="0"/>
              <a:t> προκαλούν απώλεια λίμπιντο, ανικανότητα και στειρότητα στους άνδρες (</a:t>
            </a:r>
            <a:r>
              <a:rPr lang="el-GR" dirty="0" err="1"/>
              <a:t>Daniell</a:t>
            </a:r>
            <a:r>
              <a:rPr lang="el-GR" dirty="0"/>
              <a:t>,  2002; </a:t>
            </a:r>
            <a:r>
              <a:rPr lang="el-GR" dirty="0" err="1"/>
              <a:t>Gratzke</a:t>
            </a:r>
            <a:r>
              <a:rPr lang="el-GR" dirty="0"/>
              <a:t> </a:t>
            </a:r>
            <a:r>
              <a:rPr lang="el-GR" dirty="0" err="1"/>
              <a:t>et</a:t>
            </a:r>
            <a:r>
              <a:rPr lang="el-GR" dirty="0"/>
              <a:t> </a:t>
            </a:r>
            <a:r>
              <a:rPr lang="el-GR" dirty="0" err="1"/>
              <a:t>al</a:t>
            </a:r>
            <a:r>
              <a:rPr lang="el-GR" dirty="0"/>
              <a:t>., 2010 ; </a:t>
            </a:r>
            <a:r>
              <a:rPr lang="el-GR" dirty="0" err="1"/>
              <a:t>Katz</a:t>
            </a:r>
            <a:r>
              <a:rPr lang="el-GR" dirty="0"/>
              <a:t> &amp; </a:t>
            </a:r>
            <a:r>
              <a:rPr lang="el-GR" dirty="0" err="1"/>
              <a:t>Mazer</a:t>
            </a:r>
            <a:r>
              <a:rPr lang="el-GR" dirty="0"/>
              <a:t>,  2009 ; </a:t>
            </a:r>
            <a:r>
              <a:rPr lang="el-GR" dirty="0" err="1"/>
              <a:t>Schlosser</a:t>
            </a:r>
            <a:r>
              <a:rPr lang="el-GR" dirty="0"/>
              <a:t>, </a:t>
            </a:r>
            <a:r>
              <a:rPr lang="el-GR" dirty="0" err="1"/>
              <a:t>Nakib</a:t>
            </a:r>
            <a:r>
              <a:rPr lang="el-GR" dirty="0"/>
              <a:t>, </a:t>
            </a:r>
            <a:r>
              <a:rPr lang="el-GR" dirty="0" err="1"/>
              <a:t>Carre-Pigeon</a:t>
            </a:r>
            <a:r>
              <a:rPr lang="el-GR" dirty="0"/>
              <a:t>, &amp; </a:t>
            </a:r>
            <a:r>
              <a:rPr lang="el-GR" dirty="0" err="1"/>
              <a:t>Staerman</a:t>
            </a:r>
            <a:r>
              <a:rPr lang="el-GR" dirty="0"/>
              <a:t>,  2007 ). Οι </a:t>
            </a:r>
            <a:r>
              <a:rPr lang="el-GR" dirty="0" err="1"/>
              <a:t>Bar-Or</a:t>
            </a:r>
            <a:r>
              <a:rPr lang="el-GR" dirty="0"/>
              <a:t>, </a:t>
            </a:r>
            <a:r>
              <a:rPr lang="el-GR" dirty="0" err="1"/>
              <a:t>Salottolo</a:t>
            </a:r>
            <a:r>
              <a:rPr lang="el-GR" dirty="0"/>
              <a:t>, </a:t>
            </a:r>
            <a:r>
              <a:rPr lang="el-GR" dirty="0" err="1"/>
              <a:t>Orlando</a:t>
            </a:r>
            <a:r>
              <a:rPr lang="el-GR" dirty="0"/>
              <a:t> και </a:t>
            </a:r>
            <a:r>
              <a:rPr lang="el-GR" dirty="0" err="1"/>
              <a:t>Winkler</a:t>
            </a:r>
            <a:r>
              <a:rPr lang="el-GR" dirty="0"/>
              <a:t> (2012) στη μελέτη τους παρατήρησαν ότι η </a:t>
            </a:r>
            <a:r>
              <a:rPr lang="el-GR" i="1" dirty="0" err="1"/>
              <a:t>τραμαδόλη</a:t>
            </a:r>
            <a:r>
              <a:rPr lang="el-GR" dirty="0"/>
              <a:t> </a:t>
            </a:r>
            <a:r>
              <a:rPr lang="el-GR" b="1" dirty="0" err="1"/>
              <a:t>παρέτεινε</a:t>
            </a:r>
            <a:r>
              <a:rPr lang="el-GR" b="1" dirty="0"/>
              <a:t> τον λανθάνοντα χρόνο εκσπερμάτισης</a:t>
            </a:r>
            <a:r>
              <a:rPr lang="el-GR" dirty="0"/>
              <a:t>. </a:t>
            </a:r>
            <a:r>
              <a:rPr lang="el-GR" u="sng" dirty="0"/>
              <a:t>Αυτό μπορεί να είναι ευεργετικό στη διαχείριση της πρόωρης εκσπερμάτωσης</a:t>
            </a:r>
            <a:r>
              <a:rPr lang="el-GR" dirty="0"/>
              <a:t>.</a:t>
            </a:r>
          </a:p>
          <a:p>
            <a:endParaRPr lang="en-US" dirty="0"/>
          </a:p>
        </p:txBody>
      </p:sp>
    </p:spTree>
    <p:extLst>
      <p:ext uri="{BB962C8B-B14F-4D97-AF65-F5344CB8AC3E}">
        <p14:creationId xmlns:p14="http://schemas.microsoft.com/office/powerpoint/2010/main" val="548326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Κοκαΐνη</a:t>
            </a:r>
            <a:endParaRPr lang="en-US" dirty="0"/>
          </a:p>
        </p:txBody>
      </p:sp>
      <p:sp>
        <p:nvSpPr>
          <p:cNvPr id="3" name="Θέση περιεχομένου 2"/>
          <p:cNvSpPr>
            <a:spLocks noGrp="1"/>
          </p:cNvSpPr>
          <p:nvPr>
            <p:ph idx="1"/>
          </p:nvPr>
        </p:nvSpPr>
        <p:spPr>
          <a:xfrm>
            <a:off x="588397" y="1637969"/>
            <a:ext cx="8685605" cy="4403393"/>
          </a:xfrm>
        </p:spPr>
        <p:txBody>
          <a:bodyPr>
            <a:normAutofit fontScale="85000" lnSpcReduction="20000"/>
          </a:bodyPr>
          <a:lstStyle/>
          <a:p>
            <a:r>
              <a:rPr lang="el-GR" dirty="0"/>
              <a:t>Αν και οι </a:t>
            </a:r>
            <a:r>
              <a:rPr lang="el-GR" dirty="0" err="1"/>
              <a:t>Bracken</a:t>
            </a:r>
            <a:r>
              <a:rPr lang="el-GR" dirty="0"/>
              <a:t> </a:t>
            </a:r>
            <a:r>
              <a:rPr lang="el-GR" dirty="0" err="1"/>
              <a:t>et</a:t>
            </a:r>
            <a:r>
              <a:rPr lang="el-GR" dirty="0"/>
              <a:t> </a:t>
            </a:r>
            <a:r>
              <a:rPr lang="el-GR" dirty="0" err="1"/>
              <a:t>al</a:t>
            </a:r>
            <a:r>
              <a:rPr lang="el-GR" dirty="0"/>
              <a:t>. (1990) ανέφεραν </a:t>
            </a:r>
            <a:r>
              <a:rPr lang="el-GR" b="1" dirty="0"/>
              <a:t>μειωμένη συγκέντρωση, κινητικότητα, ζωτικότητα και μορφολογία σπέρματος μετά από χρόνια χρήση κοκαΐνης</a:t>
            </a:r>
            <a:r>
              <a:rPr lang="el-GR" dirty="0"/>
              <a:t>, </a:t>
            </a:r>
            <a:r>
              <a:rPr lang="el-GR" i="1" dirty="0"/>
              <a:t>in </a:t>
            </a:r>
            <a:r>
              <a:rPr lang="el-GR" i="1" dirty="0" err="1"/>
              <a:t>vitro</a:t>
            </a:r>
            <a:r>
              <a:rPr lang="el-GR" i="1" dirty="0"/>
              <a:t> </a:t>
            </a:r>
            <a:r>
              <a:rPr lang="el-GR" dirty="0"/>
              <a:t>μελέτη των </a:t>
            </a:r>
            <a:r>
              <a:rPr lang="el-GR" dirty="0" err="1"/>
              <a:t>Yelian</a:t>
            </a:r>
            <a:r>
              <a:rPr lang="el-GR" dirty="0"/>
              <a:t>, </a:t>
            </a:r>
            <a:r>
              <a:rPr lang="el-GR" dirty="0" err="1"/>
              <a:t>Sacco</a:t>
            </a:r>
            <a:r>
              <a:rPr lang="el-GR" dirty="0"/>
              <a:t>, </a:t>
            </a:r>
            <a:r>
              <a:rPr lang="el-GR" dirty="0" err="1"/>
              <a:t>Ginsburg</a:t>
            </a:r>
            <a:r>
              <a:rPr lang="el-GR" dirty="0"/>
              <a:t>, </a:t>
            </a:r>
            <a:r>
              <a:rPr lang="el-GR" dirty="0" err="1"/>
              <a:t>Doerr</a:t>
            </a:r>
            <a:r>
              <a:rPr lang="el-GR" dirty="0"/>
              <a:t> και </a:t>
            </a:r>
            <a:r>
              <a:rPr lang="el-GR" dirty="0" err="1"/>
              <a:t>Armant</a:t>
            </a:r>
            <a:r>
              <a:rPr lang="el-GR" dirty="0"/>
              <a:t> (1994) σε ανθρώπινα σπερματοζωάρια έδειξε ότι η </a:t>
            </a:r>
            <a:r>
              <a:rPr lang="el-GR" b="1" dirty="0"/>
              <a:t>οξεία έκθεση σε υψηλές συγκεντρώσεις κοκαΐνης δεν είχε σημαντικές επιπτώσεις στη συνολική κινητικότητα του σπέρματος και στην ικανότητα γονιμοποίησης</a:t>
            </a:r>
            <a:r>
              <a:rPr lang="el-GR" dirty="0"/>
              <a:t>. </a:t>
            </a:r>
          </a:p>
          <a:p>
            <a:r>
              <a:rPr lang="el-GR" dirty="0"/>
              <a:t>Οι </a:t>
            </a:r>
            <a:r>
              <a:rPr lang="el-GR" dirty="0" err="1"/>
              <a:t>Hurd</a:t>
            </a:r>
            <a:r>
              <a:rPr lang="el-GR" dirty="0"/>
              <a:t> </a:t>
            </a:r>
            <a:r>
              <a:rPr lang="el-GR" dirty="0" err="1"/>
              <a:t>et</a:t>
            </a:r>
            <a:r>
              <a:rPr lang="el-GR" dirty="0"/>
              <a:t> </a:t>
            </a:r>
            <a:r>
              <a:rPr lang="el-GR" dirty="0" err="1"/>
              <a:t>al</a:t>
            </a:r>
            <a:r>
              <a:rPr lang="el-GR" dirty="0"/>
              <a:t>. (1992) αποκάλυψαν ότι η </a:t>
            </a:r>
            <a:r>
              <a:rPr lang="el-GR" i="1" dirty="0"/>
              <a:t>in </a:t>
            </a:r>
            <a:r>
              <a:rPr lang="el-GR" i="1" dirty="0" err="1"/>
              <a:t>vitro</a:t>
            </a:r>
            <a:r>
              <a:rPr lang="el-GR" i="1" dirty="0"/>
              <a:t> </a:t>
            </a:r>
            <a:r>
              <a:rPr lang="el-GR" dirty="0"/>
              <a:t>έκθεση σε κοκαΐνη μείωσε σημαντικά την κινητικότητα του σπέρματος και τους ρυθμούς διείσδυσης της βλέννας των βοοειδών. Τα ευρήματα των μελετών σε ζώα ευθυγραμμίζονται με τις αναφορές των </a:t>
            </a:r>
            <a:r>
              <a:rPr lang="el-GR" dirty="0" err="1"/>
              <a:t>Bracken</a:t>
            </a:r>
            <a:r>
              <a:rPr lang="el-GR" dirty="0"/>
              <a:t> </a:t>
            </a:r>
            <a:r>
              <a:rPr lang="el-GR" dirty="0" err="1"/>
              <a:t>et</a:t>
            </a:r>
            <a:r>
              <a:rPr lang="el-GR" dirty="0"/>
              <a:t> </a:t>
            </a:r>
            <a:r>
              <a:rPr lang="el-GR" dirty="0" err="1"/>
              <a:t>al</a:t>
            </a:r>
            <a:r>
              <a:rPr lang="el-GR" dirty="0"/>
              <a:t>. (1990) και </a:t>
            </a:r>
            <a:r>
              <a:rPr lang="el-GR" dirty="0" err="1"/>
              <a:t>Hurd</a:t>
            </a:r>
            <a:r>
              <a:rPr lang="el-GR" dirty="0"/>
              <a:t> </a:t>
            </a:r>
            <a:r>
              <a:rPr lang="el-GR" dirty="0" err="1"/>
              <a:t>et</a:t>
            </a:r>
            <a:r>
              <a:rPr lang="el-GR" dirty="0"/>
              <a:t> </a:t>
            </a:r>
            <a:r>
              <a:rPr lang="el-GR" dirty="0" err="1"/>
              <a:t>al</a:t>
            </a:r>
            <a:r>
              <a:rPr lang="el-GR" dirty="0"/>
              <a:t>. (1992). </a:t>
            </a:r>
          </a:p>
          <a:p>
            <a:r>
              <a:rPr lang="el-GR" dirty="0"/>
              <a:t>Η </a:t>
            </a:r>
            <a:r>
              <a:rPr lang="el-GR" b="1" dirty="0"/>
              <a:t>χρόνια χορήγηση </a:t>
            </a:r>
            <a:r>
              <a:rPr lang="el-GR" dirty="0"/>
              <a:t>υψηλής δόσης κοκαΐνης έχει αναφερθεί ότι </a:t>
            </a:r>
            <a:r>
              <a:rPr lang="el-GR" b="1" dirty="0"/>
              <a:t>μειώνει σημαντικά τους δείκτες γονιμότητας, το βάρος γέννησης των απογόνων, καθώς και τη διάμετρο του σπερματοφόρου </a:t>
            </a:r>
            <a:r>
              <a:rPr lang="el-GR" b="1" dirty="0" err="1"/>
              <a:t>σωληναρίου</a:t>
            </a:r>
            <a:r>
              <a:rPr lang="el-GR" b="1" dirty="0"/>
              <a:t>, το πάχος του βλαστικού επιθηλίου και τον αριθμό των </a:t>
            </a:r>
            <a:r>
              <a:rPr lang="el-GR" b="1" dirty="0" err="1"/>
              <a:t>σπερματοειδών</a:t>
            </a:r>
            <a:r>
              <a:rPr lang="el-GR" dirty="0"/>
              <a:t> (</a:t>
            </a:r>
            <a:r>
              <a:rPr lang="el-GR" dirty="0" err="1"/>
              <a:t>George</a:t>
            </a:r>
            <a:r>
              <a:rPr lang="el-GR" dirty="0"/>
              <a:t> </a:t>
            </a:r>
            <a:r>
              <a:rPr lang="el-GR" dirty="0" err="1"/>
              <a:t>et</a:t>
            </a:r>
            <a:r>
              <a:rPr lang="el-GR" dirty="0"/>
              <a:t> </a:t>
            </a:r>
            <a:r>
              <a:rPr lang="el-GR" dirty="0" err="1"/>
              <a:t>al</a:t>
            </a:r>
            <a:r>
              <a:rPr lang="el-GR" dirty="0"/>
              <a:t>., 1996) . </a:t>
            </a:r>
          </a:p>
          <a:p>
            <a:r>
              <a:rPr lang="el-GR" dirty="0"/>
              <a:t>Μια μελέτη (</a:t>
            </a:r>
            <a:r>
              <a:rPr lang="el-GR" dirty="0" err="1"/>
              <a:t>Rodriguez</a:t>
            </a:r>
            <a:r>
              <a:rPr lang="el-GR" dirty="0"/>
              <a:t>, </a:t>
            </a:r>
            <a:r>
              <a:rPr lang="el-GR" dirty="0" err="1"/>
              <a:t>Sanchez-Yague</a:t>
            </a:r>
            <a:r>
              <a:rPr lang="el-GR" dirty="0"/>
              <a:t>, &amp; </a:t>
            </a:r>
            <a:r>
              <a:rPr lang="el-GR" dirty="0" err="1"/>
              <a:t>Paniagua</a:t>
            </a:r>
            <a:r>
              <a:rPr lang="el-GR" dirty="0"/>
              <a:t>, 1992) παρατήρησε επίσης ότι η κοκαΐνη </a:t>
            </a:r>
            <a:r>
              <a:rPr lang="el-GR" b="1" dirty="0"/>
              <a:t>προκάλεσε ταχεία διάσπαση των σπερματοζωαρίων και των κυττάρων </a:t>
            </a:r>
            <a:r>
              <a:rPr lang="el-GR" b="1" dirty="0" err="1"/>
              <a:t>Sertoli</a:t>
            </a:r>
            <a:r>
              <a:rPr lang="el-GR" b="1" dirty="0"/>
              <a:t> </a:t>
            </a:r>
            <a:r>
              <a:rPr lang="el-GR" dirty="0"/>
              <a:t>με επακόλουθη μείωση της σπερματογένεσης. </a:t>
            </a:r>
          </a:p>
          <a:p>
            <a:r>
              <a:rPr lang="el-GR" dirty="0"/>
              <a:t>Η κοκαΐνη έχει αναφερθεί ότι συνδέεται με μια μη αναγνωρισμένη πρωτεΐνη ιστού των </a:t>
            </a:r>
            <a:r>
              <a:rPr lang="el-GR" dirty="0" err="1"/>
              <a:t>όρχεων</a:t>
            </a:r>
            <a:r>
              <a:rPr lang="el-GR" dirty="0"/>
              <a:t> (</a:t>
            </a:r>
            <a:r>
              <a:rPr lang="el-GR" dirty="0" err="1"/>
              <a:t>Li</a:t>
            </a:r>
            <a:r>
              <a:rPr lang="el-GR" dirty="0"/>
              <a:t>, </a:t>
            </a:r>
            <a:r>
              <a:rPr lang="el-GR" dirty="0" err="1"/>
              <a:t>George</a:t>
            </a:r>
            <a:r>
              <a:rPr lang="el-GR" dirty="0"/>
              <a:t>, </a:t>
            </a:r>
            <a:r>
              <a:rPr lang="el-GR" dirty="0" err="1"/>
              <a:t>Crossland</a:t>
            </a:r>
            <a:r>
              <a:rPr lang="el-GR" dirty="0"/>
              <a:t>, </a:t>
            </a:r>
            <a:r>
              <a:rPr lang="el-GR" dirty="0" err="1"/>
              <a:t>Anderson</a:t>
            </a:r>
            <a:r>
              <a:rPr lang="el-GR" dirty="0"/>
              <a:t>, &amp; </a:t>
            </a:r>
            <a:r>
              <a:rPr lang="el-GR" dirty="0" err="1"/>
              <a:t>Dhabuwala</a:t>
            </a:r>
            <a:r>
              <a:rPr lang="el-GR" dirty="0"/>
              <a:t>, 1997) προκαλώντας </a:t>
            </a:r>
            <a:r>
              <a:rPr lang="el-GR" b="1" dirty="0"/>
              <a:t>βλάβη στους </a:t>
            </a:r>
            <a:r>
              <a:rPr lang="el-GR" b="1" dirty="0" err="1"/>
              <a:t>όρχεις</a:t>
            </a:r>
            <a:r>
              <a:rPr lang="el-GR" b="1" dirty="0"/>
              <a:t> μέσω απόπτωσης</a:t>
            </a:r>
            <a:r>
              <a:rPr lang="el-GR" dirty="0"/>
              <a:t> (</a:t>
            </a:r>
            <a:r>
              <a:rPr lang="el-GR" dirty="0" err="1"/>
              <a:t>Li</a:t>
            </a:r>
            <a:r>
              <a:rPr lang="el-GR" dirty="0"/>
              <a:t>, </a:t>
            </a:r>
            <a:r>
              <a:rPr lang="el-GR" dirty="0" err="1"/>
              <a:t>Jiang</a:t>
            </a:r>
            <a:r>
              <a:rPr lang="el-GR" dirty="0"/>
              <a:t>, </a:t>
            </a:r>
            <a:r>
              <a:rPr lang="el-GR" dirty="0" err="1"/>
              <a:t>Rajpurkar</a:t>
            </a:r>
            <a:r>
              <a:rPr lang="el-GR" dirty="0"/>
              <a:t>, </a:t>
            </a:r>
            <a:r>
              <a:rPr lang="el-GR" dirty="0" err="1"/>
              <a:t>Dunbar</a:t>
            </a:r>
            <a:r>
              <a:rPr lang="el-GR" dirty="0"/>
              <a:t>, </a:t>
            </a:r>
            <a:r>
              <a:rPr lang="el-GR" dirty="0" err="1"/>
              <a:t>Dhabuwala</a:t>
            </a:r>
            <a:r>
              <a:rPr lang="el-GR" dirty="0"/>
              <a:t>, &amp; 1999).</a:t>
            </a:r>
            <a:endParaRPr lang="en-US" dirty="0"/>
          </a:p>
        </p:txBody>
      </p:sp>
    </p:spTree>
    <p:extLst>
      <p:ext uri="{BB962C8B-B14F-4D97-AF65-F5344CB8AC3E}">
        <p14:creationId xmlns:p14="http://schemas.microsoft.com/office/powerpoint/2010/main" val="977815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Κάνναβη</a:t>
            </a:r>
            <a:endParaRPr lang="en-US"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Οι επιβλαβείς επιδράσεις της κάνναβης </a:t>
            </a:r>
            <a:r>
              <a:rPr lang="el-GR" dirty="0" err="1"/>
              <a:t>sativa</a:t>
            </a:r>
            <a:r>
              <a:rPr lang="el-GR" dirty="0"/>
              <a:t> (κάνναβη, μαριχουάνα) έχουν τεκμηριωθεί καλά. Μελέτες σε ζώα ανέφεραν ότι η κάνναβη </a:t>
            </a:r>
            <a:r>
              <a:rPr lang="el-GR" dirty="0" err="1"/>
              <a:t>sativa</a:t>
            </a:r>
            <a:r>
              <a:rPr lang="el-GR" dirty="0"/>
              <a:t>:</a:t>
            </a:r>
          </a:p>
          <a:p>
            <a:r>
              <a:rPr lang="el-GR" dirty="0"/>
              <a:t>προκαλεί </a:t>
            </a:r>
            <a:r>
              <a:rPr lang="el-GR" b="1" dirty="0"/>
              <a:t>τραυματισμό των </a:t>
            </a:r>
            <a:r>
              <a:rPr lang="el-GR" b="1" dirty="0" err="1"/>
              <a:t>όρχεων</a:t>
            </a:r>
            <a:r>
              <a:rPr lang="el-GR" b="1" dirty="0"/>
              <a:t> </a:t>
            </a:r>
            <a:r>
              <a:rPr lang="el-GR" dirty="0"/>
              <a:t>(</a:t>
            </a:r>
            <a:r>
              <a:rPr lang="el-GR" dirty="0" err="1"/>
              <a:t>Alagbonsi</a:t>
            </a:r>
            <a:r>
              <a:rPr lang="el-GR" dirty="0"/>
              <a:t>, </a:t>
            </a:r>
            <a:r>
              <a:rPr lang="el-GR" dirty="0" err="1"/>
              <a:t>Olayaki</a:t>
            </a:r>
            <a:r>
              <a:rPr lang="el-GR" dirty="0"/>
              <a:t>, &amp; </a:t>
            </a:r>
            <a:r>
              <a:rPr lang="el-GR" dirty="0" err="1"/>
              <a:t>Salman</a:t>
            </a:r>
            <a:r>
              <a:rPr lang="el-GR" dirty="0"/>
              <a:t>, 2016),</a:t>
            </a:r>
          </a:p>
          <a:p>
            <a:r>
              <a:rPr lang="el-GR" dirty="0"/>
              <a:t>προκαλεί </a:t>
            </a:r>
            <a:r>
              <a:rPr lang="el-GR" b="1" dirty="0" err="1"/>
              <a:t>υπερπρολακτιναιμία</a:t>
            </a:r>
            <a:r>
              <a:rPr lang="el-GR" dirty="0"/>
              <a:t> και μείωση ανδρογόνων (</a:t>
            </a:r>
            <a:r>
              <a:rPr lang="el-GR" dirty="0" err="1"/>
              <a:t>Alagbonsi</a:t>
            </a:r>
            <a:r>
              <a:rPr lang="el-GR" dirty="0"/>
              <a:t> &amp; </a:t>
            </a:r>
            <a:r>
              <a:rPr lang="el-GR" dirty="0" err="1"/>
              <a:t>Olayaki</a:t>
            </a:r>
            <a:r>
              <a:rPr lang="el-GR" dirty="0"/>
              <a:t>,  2016)</a:t>
            </a:r>
          </a:p>
          <a:p>
            <a:r>
              <a:rPr lang="el-GR" dirty="0"/>
              <a:t>προκαλεί </a:t>
            </a:r>
            <a:r>
              <a:rPr lang="el-GR" b="1" dirty="0" err="1"/>
              <a:t>σπερματοτοξικότητα</a:t>
            </a:r>
            <a:r>
              <a:rPr lang="el-GR" dirty="0"/>
              <a:t> με επακόλουθη κακή ποιότητα σπέρματος (</a:t>
            </a:r>
            <a:r>
              <a:rPr lang="el-GR" dirty="0" err="1"/>
              <a:t>Alagbonsi</a:t>
            </a:r>
            <a:r>
              <a:rPr lang="el-GR" dirty="0"/>
              <a:t> &amp; </a:t>
            </a:r>
            <a:r>
              <a:rPr lang="el-GR" dirty="0" err="1"/>
              <a:t>Olayaki</a:t>
            </a:r>
            <a:r>
              <a:rPr lang="el-GR" dirty="0"/>
              <a:t>,  2017). </a:t>
            </a:r>
          </a:p>
          <a:p>
            <a:r>
              <a:rPr lang="el-GR" u="sng" dirty="0"/>
              <a:t>Η </a:t>
            </a:r>
            <a:r>
              <a:rPr lang="el-GR" u="sng" dirty="0" err="1"/>
              <a:t>υπογονιμότητα</a:t>
            </a:r>
            <a:r>
              <a:rPr lang="el-GR" u="sng" dirty="0"/>
              <a:t> που προκαλείται από την κάνναβη αποδείχθηκε ότι οφείλεται στο </a:t>
            </a:r>
            <a:r>
              <a:rPr lang="el-GR" b="1" u="sng" dirty="0"/>
              <a:t>οξειδωτικό στρες</a:t>
            </a:r>
            <a:r>
              <a:rPr lang="el-GR" u="sng" dirty="0"/>
              <a:t>. </a:t>
            </a:r>
          </a:p>
          <a:p>
            <a:r>
              <a:rPr lang="el-GR" dirty="0"/>
              <a:t>Σε μια </a:t>
            </a:r>
            <a:r>
              <a:rPr lang="el-GR" i="1" dirty="0"/>
              <a:t>in</a:t>
            </a:r>
            <a:r>
              <a:rPr lang="el-GR" dirty="0"/>
              <a:t> </a:t>
            </a:r>
            <a:r>
              <a:rPr lang="el-GR" i="1" dirty="0" err="1"/>
              <a:t>vitro</a:t>
            </a:r>
            <a:r>
              <a:rPr lang="el-GR" dirty="0"/>
              <a:t> μελέτη, η </a:t>
            </a:r>
            <a:r>
              <a:rPr lang="el-GR" i="1" dirty="0" err="1"/>
              <a:t>τετραϋδροκανναβινόλη</a:t>
            </a:r>
            <a:r>
              <a:rPr lang="el-GR" dirty="0"/>
              <a:t>, η κύρια οργανική σύνθεση του </a:t>
            </a:r>
            <a:r>
              <a:rPr lang="el-GR" dirty="0" err="1"/>
              <a:t>Cannabis</a:t>
            </a:r>
            <a:r>
              <a:rPr lang="el-GR" dirty="0"/>
              <a:t> </a:t>
            </a:r>
            <a:r>
              <a:rPr lang="el-GR" dirty="0" err="1"/>
              <a:t>sativa</a:t>
            </a:r>
            <a:r>
              <a:rPr lang="el-GR" dirty="0"/>
              <a:t> όπως αποκαλύπτεται από το GC-MS, βλάπτει την </a:t>
            </a:r>
            <a:r>
              <a:rPr lang="el-GR" b="1" dirty="0"/>
              <a:t>κινητικότητα του σπέρματος </a:t>
            </a:r>
            <a:r>
              <a:rPr lang="el-GR" dirty="0"/>
              <a:t>(</a:t>
            </a:r>
            <a:r>
              <a:rPr lang="el-GR" dirty="0" err="1"/>
              <a:t>Alagbonsi</a:t>
            </a:r>
            <a:r>
              <a:rPr lang="el-GR" dirty="0"/>
              <a:t> &amp; </a:t>
            </a:r>
            <a:r>
              <a:rPr lang="el-GR" dirty="0" err="1"/>
              <a:t>Olayaki</a:t>
            </a:r>
            <a:r>
              <a:rPr lang="el-GR" dirty="0"/>
              <a:t>,  2018). </a:t>
            </a:r>
          </a:p>
          <a:p>
            <a:r>
              <a:rPr lang="el-GR" dirty="0"/>
              <a:t>Η </a:t>
            </a:r>
            <a:r>
              <a:rPr lang="el-GR" b="1" dirty="0" err="1"/>
              <a:t>σπερματοτοξικότητα</a:t>
            </a:r>
            <a:r>
              <a:rPr lang="el-GR" dirty="0"/>
              <a:t> της κάνναβης </a:t>
            </a:r>
            <a:r>
              <a:rPr lang="el-GR" dirty="0" err="1"/>
              <a:t>sativa</a:t>
            </a:r>
            <a:r>
              <a:rPr lang="el-GR" dirty="0"/>
              <a:t> αποδείχθηκε ότι οφείλεται στον υποδοχέα </a:t>
            </a:r>
            <a:r>
              <a:rPr lang="el-GR" dirty="0" err="1"/>
              <a:t>κανναβινοειδών</a:t>
            </a:r>
            <a:r>
              <a:rPr lang="el-GR" dirty="0"/>
              <a:t> 1 (CB 1) παρά στο CB 2 (</a:t>
            </a:r>
            <a:r>
              <a:rPr lang="el-GR" dirty="0" err="1"/>
              <a:t>Alagbonsi</a:t>
            </a:r>
            <a:r>
              <a:rPr lang="el-GR" dirty="0"/>
              <a:t> &amp; </a:t>
            </a:r>
            <a:r>
              <a:rPr lang="el-GR" dirty="0" err="1"/>
              <a:t>Olayaki</a:t>
            </a:r>
            <a:r>
              <a:rPr lang="el-GR" dirty="0"/>
              <a:t>,  2018). Είναι ενδιαφέρον ότι το έλλειμμα </a:t>
            </a:r>
            <a:r>
              <a:rPr lang="el-GR" dirty="0" err="1"/>
              <a:t>κανναβινοειδών</a:t>
            </a:r>
            <a:r>
              <a:rPr lang="el-GR" dirty="0"/>
              <a:t>  βρέθηκε ότι βελτιώνει σημαντικά τις παραμέτρους του σπέρματος, μειώνει το επίπεδο </a:t>
            </a:r>
            <a:r>
              <a:rPr lang="el-GR" dirty="0" err="1"/>
              <a:t>προλακτίνης</a:t>
            </a:r>
            <a:r>
              <a:rPr lang="el-GR" dirty="0"/>
              <a:t> και ενισχύει την αντιοξειδωτική κατάσταση (</a:t>
            </a:r>
            <a:r>
              <a:rPr lang="el-GR" dirty="0" err="1"/>
              <a:t>Alagbonsi</a:t>
            </a:r>
            <a:r>
              <a:rPr lang="el-GR" dirty="0"/>
              <a:t>, </a:t>
            </a:r>
            <a:r>
              <a:rPr lang="el-GR" dirty="0" err="1"/>
              <a:t>Olayaki</a:t>
            </a:r>
            <a:r>
              <a:rPr lang="el-GR" dirty="0"/>
              <a:t>, </a:t>
            </a:r>
            <a:r>
              <a:rPr lang="el-GR" dirty="0" err="1"/>
              <a:t>Abdulrahim</a:t>
            </a:r>
            <a:r>
              <a:rPr lang="el-GR" dirty="0"/>
              <a:t>, </a:t>
            </a:r>
            <a:r>
              <a:rPr lang="el-GR" dirty="0" err="1"/>
              <a:t>Adetona</a:t>
            </a:r>
            <a:r>
              <a:rPr lang="el-GR" dirty="0"/>
              <a:t>, </a:t>
            </a:r>
            <a:r>
              <a:rPr lang="el-GR" dirty="0" err="1"/>
              <a:t>Akinyemi</a:t>
            </a:r>
            <a:r>
              <a:rPr lang="el-GR" dirty="0"/>
              <a:t>, 2019).</a:t>
            </a:r>
            <a:endParaRPr lang="en-US" dirty="0"/>
          </a:p>
        </p:txBody>
      </p:sp>
    </p:spTree>
    <p:extLst>
      <p:ext uri="{BB962C8B-B14F-4D97-AF65-F5344CB8AC3E}">
        <p14:creationId xmlns:p14="http://schemas.microsoft.com/office/powerpoint/2010/main" val="351746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Κάνναβη</a:t>
            </a:r>
            <a:endParaRPr lang="en-US" dirty="0"/>
          </a:p>
        </p:txBody>
      </p:sp>
      <p:sp>
        <p:nvSpPr>
          <p:cNvPr id="3" name="Θέση περιεχομένου 2"/>
          <p:cNvSpPr>
            <a:spLocks noGrp="1"/>
          </p:cNvSpPr>
          <p:nvPr>
            <p:ph idx="1"/>
          </p:nvPr>
        </p:nvSpPr>
        <p:spPr/>
        <p:txBody>
          <a:bodyPr>
            <a:normAutofit lnSpcReduction="10000"/>
          </a:bodyPr>
          <a:lstStyle/>
          <a:p>
            <a:r>
              <a:rPr lang="el-GR" dirty="0"/>
              <a:t>Μελέτες σε ανθρώπους ανέφεραν ότι οι άνδρες που κάνουν κατάχρηση κάνναβης είχαν κακή ποιότητα σπέρματος από τους άνδρες που δεν έκαναν ποτέ κατάχρηση (</a:t>
            </a:r>
            <a:r>
              <a:rPr lang="el-GR" dirty="0" err="1"/>
              <a:t>Gundersen</a:t>
            </a:r>
            <a:r>
              <a:rPr lang="el-GR" dirty="0"/>
              <a:t> </a:t>
            </a:r>
            <a:r>
              <a:rPr lang="el-GR" dirty="0" err="1"/>
              <a:t>et</a:t>
            </a:r>
            <a:r>
              <a:rPr lang="el-GR" dirty="0"/>
              <a:t> </a:t>
            </a:r>
            <a:r>
              <a:rPr lang="el-GR" dirty="0" err="1"/>
              <a:t>al</a:t>
            </a:r>
            <a:r>
              <a:rPr lang="el-GR" dirty="0"/>
              <a:t>., 2015). </a:t>
            </a:r>
          </a:p>
          <a:p>
            <a:r>
              <a:rPr lang="el-GR" dirty="0"/>
              <a:t>Αυτή η επιβλαβής επίδραση παρατηρήθηκε ότι επιμένει ακόμη και 4 εβδομάδες μετά τη διακοπή (</a:t>
            </a:r>
            <a:r>
              <a:rPr lang="el-GR" dirty="0" err="1"/>
              <a:t>Hembree</a:t>
            </a:r>
            <a:r>
              <a:rPr lang="el-GR" dirty="0"/>
              <a:t>, </a:t>
            </a:r>
            <a:r>
              <a:rPr lang="el-GR" dirty="0" err="1"/>
              <a:t>Nahas</a:t>
            </a:r>
            <a:r>
              <a:rPr lang="el-GR" dirty="0"/>
              <a:t>, &amp; </a:t>
            </a:r>
            <a:r>
              <a:rPr lang="el-GR" dirty="0" err="1"/>
              <a:t>Zeidenberg</a:t>
            </a:r>
            <a:r>
              <a:rPr lang="el-GR" dirty="0"/>
              <a:t>,  1978). Αυτό συμφωνεί με τη μελέτη των </a:t>
            </a:r>
            <a:r>
              <a:rPr lang="el-GR" dirty="0" err="1"/>
              <a:t>Carroll</a:t>
            </a:r>
            <a:r>
              <a:rPr lang="el-GR" dirty="0"/>
              <a:t>, </a:t>
            </a:r>
            <a:r>
              <a:rPr lang="el-GR" dirty="0" err="1"/>
              <a:t>Pottinger</a:t>
            </a:r>
            <a:r>
              <a:rPr lang="el-GR" dirty="0"/>
              <a:t>, </a:t>
            </a:r>
            <a:r>
              <a:rPr lang="el-GR" dirty="0" err="1"/>
              <a:t>Wynter</a:t>
            </a:r>
            <a:r>
              <a:rPr lang="el-GR" dirty="0"/>
              <a:t> και </a:t>
            </a:r>
            <a:r>
              <a:rPr lang="el-GR" dirty="0" err="1"/>
              <a:t>DaCosta</a:t>
            </a:r>
            <a:r>
              <a:rPr lang="el-GR" dirty="0"/>
              <a:t> (2019) που παρατήρησαν ότι οι άνδρες που κάνουν κατάχρηση κάνναβης έχουν υψηλότερο κίνδυνο μη φυσιολογικής κινητικότητας και μορφολογίας του σπέρματος. </a:t>
            </a:r>
          </a:p>
          <a:p>
            <a:r>
              <a:rPr lang="el-GR" dirty="0"/>
              <a:t>Αντίθετα, ορισμένες μελέτες ανέφεραν θετική συσχέτιση μεταξύ της χρήσης κάνναβης και των παραμέτρων του σπέρματος (</a:t>
            </a:r>
            <a:r>
              <a:rPr lang="el-GR" dirty="0" err="1"/>
              <a:t>Close</a:t>
            </a:r>
            <a:r>
              <a:rPr lang="el-GR" dirty="0"/>
              <a:t>, </a:t>
            </a:r>
            <a:r>
              <a:rPr lang="el-GR" dirty="0" err="1"/>
              <a:t>Roberts</a:t>
            </a:r>
            <a:r>
              <a:rPr lang="el-GR" dirty="0"/>
              <a:t>, &amp; </a:t>
            </a:r>
            <a:r>
              <a:rPr lang="el-GR" dirty="0" err="1"/>
              <a:t>Berger</a:t>
            </a:r>
            <a:r>
              <a:rPr lang="el-GR" dirty="0"/>
              <a:t>,  1990 ; </a:t>
            </a:r>
            <a:r>
              <a:rPr lang="el-GR" dirty="0" err="1"/>
              <a:t>Nassan</a:t>
            </a:r>
            <a:r>
              <a:rPr lang="el-GR" dirty="0"/>
              <a:t> </a:t>
            </a:r>
            <a:r>
              <a:rPr lang="el-GR" dirty="0" err="1"/>
              <a:t>et</a:t>
            </a:r>
            <a:r>
              <a:rPr lang="el-GR" dirty="0"/>
              <a:t> </a:t>
            </a:r>
            <a:r>
              <a:rPr lang="el-GR" dirty="0" err="1"/>
              <a:t>al</a:t>
            </a:r>
            <a:r>
              <a:rPr lang="el-GR" dirty="0"/>
              <a:t>.,  2019). Η διαφοροποίηση σε αυτές τις μελέτες θα μπορούσε να οφείλεται στη </a:t>
            </a:r>
            <a:r>
              <a:rPr lang="el-GR" b="1" dirty="0"/>
              <a:t>δόση</a:t>
            </a:r>
            <a:r>
              <a:rPr lang="el-GR" dirty="0"/>
              <a:t> της κάνναβης που χρησιμοποιήθηκε/εκτέθηκε, στη </a:t>
            </a:r>
            <a:r>
              <a:rPr lang="el-GR" b="1" dirty="0"/>
              <a:t>διάρκεια της έκθεσης </a:t>
            </a:r>
            <a:r>
              <a:rPr lang="el-GR" dirty="0"/>
              <a:t>ή/και στο είδος της κάνναβης.</a:t>
            </a:r>
            <a:endParaRPr lang="en-US" dirty="0"/>
          </a:p>
        </p:txBody>
      </p:sp>
    </p:spTree>
    <p:extLst>
      <p:ext uri="{BB962C8B-B14F-4D97-AF65-F5344CB8AC3E}">
        <p14:creationId xmlns:p14="http://schemas.microsoft.com/office/powerpoint/2010/main" val="253264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73967" y="1015601"/>
            <a:ext cx="8596668" cy="3880773"/>
          </a:xfrm>
        </p:spPr>
        <p:txBody>
          <a:bodyPr/>
          <a:lstStyle/>
          <a:p>
            <a:pPr marL="0" indent="0" algn="just">
              <a:buNone/>
            </a:pPr>
            <a:r>
              <a:rPr lang="el-GR" dirty="0"/>
              <a:t>Εάν ένας ασθενής παίρνει ένα φάρμακο, σημαντικοί παράγοντες που πρέπει να σημειωθούν είναι:</a:t>
            </a:r>
          </a:p>
          <a:p>
            <a:pPr algn="just">
              <a:buFont typeface="+mj-lt"/>
              <a:buAutoNum type="arabicPeriod"/>
            </a:pPr>
            <a:r>
              <a:rPr lang="el-GR" dirty="0"/>
              <a:t>Ο χρόνος έναρξης της θεραπείας</a:t>
            </a:r>
          </a:p>
          <a:p>
            <a:pPr algn="just">
              <a:buFont typeface="+mj-lt"/>
              <a:buAutoNum type="arabicPeriod"/>
            </a:pPr>
            <a:r>
              <a:rPr lang="el-GR" dirty="0"/>
              <a:t>Η διάρκειά της θεραπείας</a:t>
            </a:r>
          </a:p>
          <a:p>
            <a:pPr algn="just">
              <a:buFont typeface="+mj-lt"/>
              <a:buAutoNum type="arabicPeriod"/>
            </a:pPr>
            <a:r>
              <a:rPr lang="el-GR" dirty="0"/>
              <a:t>Η περίοδος κατά την οποία λήφθηκε (ήταν μια κρίσιμη περίοδος κατά την ωρίμανση των </a:t>
            </a:r>
            <a:r>
              <a:rPr lang="el-GR" dirty="0" err="1"/>
              <a:t>όρχεων</a:t>
            </a:r>
            <a:r>
              <a:rPr lang="el-GR" dirty="0"/>
              <a:t>;)</a:t>
            </a:r>
          </a:p>
          <a:p>
            <a:pPr algn="just">
              <a:buFont typeface="+mj-lt"/>
              <a:buAutoNum type="arabicPeriod"/>
            </a:pPr>
            <a:r>
              <a:rPr lang="el-GR" dirty="0"/>
              <a:t>Η δόση</a:t>
            </a:r>
          </a:p>
          <a:p>
            <a:pPr marL="0" indent="0" algn="just">
              <a:buNone/>
            </a:pPr>
            <a:r>
              <a:rPr lang="el-GR" dirty="0"/>
              <a:t>Αυτές οι πληροφορίες μπορεί να είναι πολύ χρήσιμες σε περίπτωση αλλαγής της σπερματογένεσης ή της στυτικής λειτουργίας ή της εκσπερμάτωσης.</a:t>
            </a:r>
            <a:endParaRPr lang="en-US" dirty="0"/>
          </a:p>
        </p:txBody>
      </p:sp>
    </p:spTree>
    <p:extLst>
      <p:ext uri="{BB962C8B-B14F-4D97-AF65-F5344CB8AC3E}">
        <p14:creationId xmlns:p14="http://schemas.microsoft.com/office/powerpoint/2010/main" val="2461301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Μεθαμφεταμίνη</a:t>
            </a:r>
            <a:endParaRPr lang="en-US" dirty="0"/>
          </a:p>
        </p:txBody>
      </p:sp>
      <p:sp>
        <p:nvSpPr>
          <p:cNvPr id="3" name="Θέση περιεχομένου 2"/>
          <p:cNvSpPr>
            <a:spLocks noGrp="1"/>
          </p:cNvSpPr>
          <p:nvPr>
            <p:ph idx="1"/>
          </p:nvPr>
        </p:nvSpPr>
        <p:spPr>
          <a:xfrm>
            <a:off x="677334" y="1407381"/>
            <a:ext cx="8596668" cy="4633981"/>
          </a:xfrm>
        </p:spPr>
        <p:txBody>
          <a:bodyPr>
            <a:normAutofit fontScale="85000" lnSpcReduction="20000"/>
          </a:bodyPr>
          <a:lstStyle/>
          <a:p>
            <a:r>
              <a:rPr lang="el-GR" dirty="0"/>
              <a:t>Η κατάχρηση της </a:t>
            </a:r>
            <a:r>
              <a:rPr lang="el-GR" dirty="0" err="1"/>
              <a:t>μεθαμφεταμίνης</a:t>
            </a:r>
            <a:r>
              <a:rPr lang="el-GR" dirty="0"/>
              <a:t>, μιας Ν-</a:t>
            </a:r>
            <a:r>
              <a:rPr lang="el-GR" dirty="0" err="1"/>
              <a:t>μεθυλιωμένης</a:t>
            </a:r>
            <a:r>
              <a:rPr lang="el-GR" dirty="0"/>
              <a:t> αμφεταμίνης, έχει αναφερθεί ότι έχει δυσμενείς επιπτώσεις στην ανδρική αναπαραγωγική λειτουργία. </a:t>
            </a:r>
          </a:p>
          <a:p>
            <a:r>
              <a:rPr lang="el-GR" dirty="0"/>
              <a:t>Έχει αναφερθεί ότι </a:t>
            </a:r>
            <a:r>
              <a:rPr lang="el-GR" b="1" dirty="0"/>
              <a:t>μειώνει την κινητικότητα του σπέρματος </a:t>
            </a:r>
            <a:r>
              <a:rPr lang="el-GR" dirty="0"/>
              <a:t>και το </a:t>
            </a:r>
            <a:r>
              <a:rPr lang="el-GR" b="1" dirty="0"/>
              <a:t>επίπεδο τεστοστερόνης στο κυκλοφορικό </a:t>
            </a:r>
            <a:r>
              <a:rPr lang="el-GR" dirty="0"/>
              <a:t>(</a:t>
            </a:r>
            <a:r>
              <a:rPr lang="el-GR" dirty="0" err="1"/>
              <a:t>Yamamoto</a:t>
            </a:r>
            <a:r>
              <a:rPr lang="el-GR" dirty="0"/>
              <a:t>, </a:t>
            </a:r>
            <a:r>
              <a:rPr lang="el-GR" dirty="0" err="1"/>
              <a:t>Yamamoto</a:t>
            </a:r>
            <a:r>
              <a:rPr lang="el-GR" dirty="0"/>
              <a:t>, &amp; </a:t>
            </a:r>
            <a:r>
              <a:rPr lang="el-GR" dirty="0" err="1"/>
              <a:t>Hayase</a:t>
            </a:r>
            <a:r>
              <a:rPr lang="el-GR" dirty="0"/>
              <a:t>,  1999) και προκαλεί </a:t>
            </a:r>
            <a:r>
              <a:rPr lang="el-GR" b="1" dirty="0"/>
              <a:t>απόπτωση σε σπερματοφόρους σωληνίσκους </a:t>
            </a:r>
            <a:r>
              <a:rPr lang="el-GR" dirty="0"/>
              <a:t>σε πειραματικούς ποντικούς (</a:t>
            </a:r>
            <a:r>
              <a:rPr lang="el-GR" dirty="0" err="1"/>
              <a:t>Yamamoto</a:t>
            </a:r>
            <a:r>
              <a:rPr lang="el-GR" dirty="0"/>
              <a:t> </a:t>
            </a:r>
            <a:r>
              <a:rPr lang="el-GR" dirty="0" err="1"/>
              <a:t>et</a:t>
            </a:r>
            <a:r>
              <a:rPr lang="el-GR" dirty="0"/>
              <a:t> </a:t>
            </a:r>
            <a:r>
              <a:rPr lang="el-GR" dirty="0" err="1"/>
              <a:t>al</a:t>
            </a:r>
            <a:r>
              <a:rPr lang="el-GR" dirty="0"/>
              <a:t>.,  2002). </a:t>
            </a:r>
          </a:p>
          <a:p>
            <a:r>
              <a:rPr lang="el-GR" dirty="0"/>
              <a:t>Οι </a:t>
            </a:r>
            <a:r>
              <a:rPr lang="el-GR" dirty="0" err="1"/>
              <a:t>Nudmamud-Thanoi</a:t>
            </a:r>
            <a:r>
              <a:rPr lang="el-GR" dirty="0"/>
              <a:t> and </a:t>
            </a:r>
            <a:r>
              <a:rPr lang="el-GR" dirty="0" err="1"/>
              <a:t>Thanoi</a:t>
            </a:r>
            <a:r>
              <a:rPr lang="el-GR" dirty="0"/>
              <a:t> (2011) έδειξαν ότι η </a:t>
            </a:r>
            <a:r>
              <a:rPr lang="el-GR" dirty="0" err="1"/>
              <a:t>μεθαμφεταμίνη</a:t>
            </a:r>
            <a:r>
              <a:rPr lang="el-GR" dirty="0"/>
              <a:t>, μετά από οξεία έκθεση, οδήγησε σε </a:t>
            </a:r>
            <a:r>
              <a:rPr lang="el-GR" b="1" dirty="0"/>
              <a:t>σημαντική μείωση του αριθμού των σπερματοζωαρίων και του ποσοστού της φυσιολογικής μορφολογίας του σπέρματος μέσω απόπτωσης</a:t>
            </a:r>
            <a:r>
              <a:rPr lang="el-GR" dirty="0"/>
              <a:t>. </a:t>
            </a:r>
          </a:p>
          <a:p>
            <a:r>
              <a:rPr lang="el-GR" dirty="0"/>
              <a:t>Περαιτέρω μελέτες </a:t>
            </a:r>
            <a:r>
              <a:rPr lang="en-US" dirty="0"/>
              <a:t>(</a:t>
            </a:r>
            <a:r>
              <a:rPr lang="el-GR" dirty="0" err="1"/>
              <a:t>Nudmamud-Thanoi</a:t>
            </a:r>
            <a:r>
              <a:rPr lang="el-GR" dirty="0"/>
              <a:t>, </a:t>
            </a:r>
            <a:r>
              <a:rPr lang="el-GR" dirty="0" err="1"/>
              <a:t>Sueudom</a:t>
            </a:r>
            <a:r>
              <a:rPr lang="el-GR" dirty="0"/>
              <a:t>, </a:t>
            </a:r>
            <a:r>
              <a:rPr lang="el-GR" dirty="0" err="1"/>
              <a:t>Tangsrisakda</a:t>
            </a:r>
            <a:r>
              <a:rPr lang="el-GR" dirty="0"/>
              <a:t> και </a:t>
            </a:r>
            <a:r>
              <a:rPr lang="el-GR" dirty="0" err="1"/>
              <a:t>Thanoi</a:t>
            </a:r>
            <a:r>
              <a:rPr lang="en-US" dirty="0"/>
              <a:t>, </a:t>
            </a:r>
            <a:r>
              <a:rPr lang="el-GR" dirty="0"/>
              <a:t>2016) τεκμηρίωσαν ότι η </a:t>
            </a:r>
            <a:r>
              <a:rPr lang="el-GR" dirty="0" err="1"/>
              <a:t>μεθαμφεταμίνη</a:t>
            </a:r>
            <a:r>
              <a:rPr lang="el-GR" dirty="0"/>
              <a:t> άσκησε δυσμενή επίδραση στα σπερματοζωάρια προκαλώντας </a:t>
            </a:r>
            <a:r>
              <a:rPr lang="el-GR" b="1" dirty="0"/>
              <a:t>σημαντική μείωση στον αριθμό των σπερματοζωαρίων, την κινητικότητα και τη φυσιολογική μορφολογία</a:t>
            </a:r>
            <a:r>
              <a:rPr lang="el-GR" dirty="0"/>
              <a:t>. Αυτό παρατηρήθηκε ότι σχετίζεται με μείωση που προκαλείται από τη </a:t>
            </a:r>
            <a:r>
              <a:rPr lang="el-GR" dirty="0" err="1"/>
              <a:t>μεθαμφεταμίνη</a:t>
            </a:r>
            <a:r>
              <a:rPr lang="el-GR" dirty="0"/>
              <a:t> στις εκφράσεις των υποδοχέων προγεστερόνης και υποδοχέων οιστρογόνων (τόσο ER-α όσο και ER-β) και του αντίστοιχου </a:t>
            </a:r>
            <a:r>
              <a:rPr lang="el-GR" dirty="0" err="1"/>
              <a:t>mRNA</a:t>
            </a:r>
            <a:r>
              <a:rPr lang="el-GR" dirty="0"/>
              <a:t> τους σε αρσενικά γεννητικά κύτταρα και κύτταρα </a:t>
            </a:r>
            <a:r>
              <a:rPr lang="el-GR" dirty="0" err="1"/>
              <a:t>Sertoli</a:t>
            </a:r>
            <a:r>
              <a:rPr lang="el-GR" dirty="0"/>
              <a:t>. </a:t>
            </a:r>
          </a:p>
          <a:p>
            <a:r>
              <a:rPr lang="el-GR" dirty="0"/>
              <a:t>Η </a:t>
            </a:r>
            <a:r>
              <a:rPr lang="el-GR" dirty="0" err="1"/>
              <a:t>μεθαμφεταμίνη</a:t>
            </a:r>
            <a:r>
              <a:rPr lang="el-GR" dirty="0"/>
              <a:t> έχει αναφερθεί ότι, τουλάχιστον εν μέρει, προκαλεί διακοπή της σπερματογένεσης διεγείροντας τις </a:t>
            </a:r>
            <a:r>
              <a:rPr lang="el-GR" dirty="0" err="1"/>
              <a:t>GABAεργικές</a:t>
            </a:r>
            <a:r>
              <a:rPr lang="el-GR" dirty="0"/>
              <a:t> δραστηριότητες στους </a:t>
            </a:r>
            <a:r>
              <a:rPr lang="el-GR" dirty="0" err="1"/>
              <a:t>όρχεις</a:t>
            </a:r>
            <a:r>
              <a:rPr lang="el-GR" dirty="0"/>
              <a:t> (</a:t>
            </a:r>
            <a:r>
              <a:rPr lang="el-GR" dirty="0" err="1"/>
              <a:t>Kaewman</a:t>
            </a:r>
            <a:r>
              <a:rPr lang="el-GR" dirty="0"/>
              <a:t>, </a:t>
            </a:r>
            <a:r>
              <a:rPr lang="el-GR" dirty="0" err="1"/>
              <a:t>Nudmamud-Thanoi</a:t>
            </a:r>
            <a:r>
              <a:rPr lang="el-GR" dirty="0"/>
              <a:t>, &amp; </a:t>
            </a:r>
            <a:r>
              <a:rPr lang="el-GR" dirty="0" err="1"/>
              <a:t>Thanoi</a:t>
            </a:r>
            <a:r>
              <a:rPr lang="el-GR" dirty="0"/>
              <a:t>,  2018 ). Αυτό φάνηκε από τη σημαντική αύξηση της συγκέντρωσης GABA και την έκφραση των γονιδίων του υποδοχέα GABA-</a:t>
            </a:r>
            <a:r>
              <a:rPr lang="el-GR" dirty="0" err="1"/>
              <a:t>AαI</a:t>
            </a:r>
            <a:r>
              <a:rPr lang="el-GR" dirty="0"/>
              <a:t> και της </a:t>
            </a:r>
            <a:r>
              <a:rPr lang="el-GR" dirty="0" err="1"/>
              <a:t>γλουταμικής</a:t>
            </a:r>
            <a:r>
              <a:rPr lang="el-GR" dirty="0"/>
              <a:t> </a:t>
            </a:r>
            <a:r>
              <a:rPr lang="el-GR" dirty="0" err="1"/>
              <a:t>αποκαρβοξυλάσης</a:t>
            </a:r>
            <a:r>
              <a:rPr lang="el-GR" dirty="0"/>
              <a:t> Ι μετά από έκθεση σε </a:t>
            </a:r>
            <a:r>
              <a:rPr lang="el-GR" dirty="0" err="1"/>
              <a:t>μεθαμφεταμίνη</a:t>
            </a:r>
            <a:r>
              <a:rPr lang="el-GR" dirty="0"/>
              <a:t>.</a:t>
            </a:r>
            <a:endParaRPr lang="en-US" dirty="0"/>
          </a:p>
        </p:txBody>
      </p:sp>
    </p:spTree>
    <p:extLst>
      <p:ext uri="{BB962C8B-B14F-4D97-AF65-F5344CB8AC3E}">
        <p14:creationId xmlns:p14="http://schemas.microsoft.com/office/powerpoint/2010/main" val="803032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Μεθαμφεταμίνη</a:t>
            </a:r>
            <a:endParaRPr lang="en-US" dirty="0"/>
          </a:p>
        </p:txBody>
      </p:sp>
      <p:sp>
        <p:nvSpPr>
          <p:cNvPr id="3" name="Θέση περιεχομένου 2"/>
          <p:cNvSpPr>
            <a:spLocks noGrp="1"/>
          </p:cNvSpPr>
          <p:nvPr>
            <p:ph idx="1"/>
          </p:nvPr>
        </p:nvSpPr>
        <p:spPr/>
        <p:txBody>
          <a:bodyPr/>
          <a:lstStyle/>
          <a:p>
            <a:r>
              <a:rPr lang="el-GR" dirty="0"/>
              <a:t>Η διεγερτική αυτή ουσία έχει ενοχοποιηθεί για τη σημαντική μείωση του δείκτη των </a:t>
            </a:r>
            <a:r>
              <a:rPr lang="el-GR" dirty="0" err="1"/>
              <a:t>όρχεων</a:t>
            </a:r>
            <a:r>
              <a:rPr lang="el-GR" dirty="0"/>
              <a:t> και των εκφράσεων </a:t>
            </a:r>
            <a:r>
              <a:rPr lang="el-GR" dirty="0" err="1"/>
              <a:t>mRNA</a:t>
            </a:r>
            <a:r>
              <a:rPr lang="el-GR" dirty="0"/>
              <a:t> και πρωτεΐνης του μεταφορέα γλυκόζης 1 (GLUT1), της </a:t>
            </a:r>
            <a:r>
              <a:rPr lang="el-GR" dirty="0" err="1"/>
              <a:t>εξοκινάσης</a:t>
            </a:r>
            <a:r>
              <a:rPr lang="el-GR" dirty="0"/>
              <a:t> 1 (HK 1) και της γαλακτικής </a:t>
            </a:r>
            <a:r>
              <a:rPr lang="el-GR" dirty="0" err="1"/>
              <a:t>αφυδρογονάσης</a:t>
            </a:r>
            <a:r>
              <a:rPr lang="el-GR" dirty="0"/>
              <a:t> C (LDHC) στους </a:t>
            </a:r>
            <a:r>
              <a:rPr lang="el-GR" dirty="0" err="1"/>
              <a:t>όρχεις</a:t>
            </a:r>
            <a:r>
              <a:rPr lang="el-GR" dirty="0"/>
              <a:t> (</a:t>
            </a:r>
            <a:r>
              <a:rPr lang="el-GR" dirty="0" err="1"/>
              <a:t>Yang</a:t>
            </a:r>
            <a:r>
              <a:rPr lang="el-GR" dirty="0"/>
              <a:t>, </a:t>
            </a:r>
            <a:r>
              <a:rPr lang="el-GR" dirty="0" err="1"/>
              <a:t>Shen</a:t>
            </a:r>
            <a:r>
              <a:rPr lang="el-GR" dirty="0"/>
              <a:t>, </a:t>
            </a:r>
            <a:r>
              <a:rPr lang="el-GR" dirty="0" err="1"/>
              <a:t>Chen</a:t>
            </a:r>
            <a:r>
              <a:rPr lang="el-GR" dirty="0"/>
              <a:t>, </a:t>
            </a:r>
            <a:r>
              <a:rPr lang="el-GR" dirty="0" err="1"/>
              <a:t>Li</a:t>
            </a:r>
            <a:r>
              <a:rPr lang="el-GR" dirty="0"/>
              <a:t>, &amp; </a:t>
            </a:r>
            <a:r>
              <a:rPr lang="el-GR" dirty="0" err="1"/>
              <a:t>Xie</a:t>
            </a:r>
            <a:r>
              <a:rPr lang="el-GR" dirty="0"/>
              <a:t>,  2019). Αυτό θα μπορούσε να συμπεράνει ότι το μόριο αναστέλλει επίσης τη σπερματογένεση μειώνοντας τη </a:t>
            </a:r>
            <a:r>
              <a:rPr lang="el-GR" dirty="0" err="1"/>
              <a:t>γλυκόλυση</a:t>
            </a:r>
            <a:r>
              <a:rPr lang="el-GR" dirty="0"/>
              <a:t>. </a:t>
            </a:r>
          </a:p>
          <a:p>
            <a:r>
              <a:rPr lang="el-GR" dirty="0"/>
              <a:t>Μελέτες έχουν επίσης αποκαλύψει ότι η </a:t>
            </a:r>
            <a:r>
              <a:rPr lang="el-GR" dirty="0" err="1"/>
              <a:t>μεθαμφεταμίνη</a:t>
            </a:r>
            <a:r>
              <a:rPr lang="el-GR" dirty="0"/>
              <a:t> προκάλεσε βλάβη στο DNA του σπέρματος (</a:t>
            </a:r>
            <a:r>
              <a:rPr lang="el-GR" dirty="0" err="1"/>
              <a:t>Sabour</a:t>
            </a:r>
            <a:r>
              <a:rPr lang="el-GR" dirty="0"/>
              <a:t> </a:t>
            </a:r>
            <a:r>
              <a:rPr lang="el-GR" dirty="0" err="1"/>
              <a:t>et</a:t>
            </a:r>
            <a:r>
              <a:rPr lang="el-GR" dirty="0"/>
              <a:t> </a:t>
            </a:r>
            <a:r>
              <a:rPr lang="el-GR" dirty="0" err="1"/>
              <a:t>al</a:t>
            </a:r>
            <a:r>
              <a:rPr lang="el-GR" dirty="0"/>
              <a:t>.,  2017) και άλλαξε τη φυσιολογική </a:t>
            </a:r>
            <a:r>
              <a:rPr lang="el-GR" dirty="0" err="1"/>
              <a:t>ιστοαρχιτεκτονική</a:t>
            </a:r>
            <a:r>
              <a:rPr lang="el-GR" dirty="0"/>
              <a:t> των </a:t>
            </a:r>
            <a:r>
              <a:rPr lang="el-GR" dirty="0" err="1"/>
              <a:t>όρχεων</a:t>
            </a:r>
            <a:r>
              <a:rPr lang="el-GR" dirty="0"/>
              <a:t> (</a:t>
            </a:r>
            <a:r>
              <a:rPr lang="el-GR" dirty="0" err="1"/>
              <a:t>Saberi</a:t>
            </a:r>
            <a:r>
              <a:rPr lang="el-GR" dirty="0"/>
              <a:t> </a:t>
            </a:r>
            <a:r>
              <a:rPr lang="el-GR" dirty="0" err="1"/>
              <a:t>et</a:t>
            </a:r>
            <a:r>
              <a:rPr lang="el-GR" dirty="0"/>
              <a:t> </a:t>
            </a:r>
            <a:r>
              <a:rPr lang="el-GR" dirty="0" err="1"/>
              <a:t>al</a:t>
            </a:r>
            <a:r>
              <a:rPr lang="el-GR" dirty="0"/>
              <a:t>.,  2017). Σε μια </a:t>
            </a:r>
            <a:r>
              <a:rPr lang="el-GR" dirty="0" err="1"/>
              <a:t>επιγενετική</a:t>
            </a:r>
            <a:r>
              <a:rPr lang="el-GR" dirty="0"/>
              <a:t> μελέτη, οι </a:t>
            </a:r>
            <a:r>
              <a:rPr lang="el-GR" dirty="0" err="1"/>
              <a:t>Barenysa</a:t>
            </a:r>
            <a:r>
              <a:rPr lang="el-GR" dirty="0"/>
              <a:t> </a:t>
            </a:r>
            <a:r>
              <a:rPr lang="el-GR" dirty="0" err="1"/>
              <a:t>et</a:t>
            </a:r>
            <a:r>
              <a:rPr lang="el-GR" dirty="0"/>
              <a:t> </a:t>
            </a:r>
            <a:r>
              <a:rPr lang="el-GR" dirty="0" err="1"/>
              <a:t>al</a:t>
            </a:r>
            <a:r>
              <a:rPr lang="el-GR" dirty="0"/>
              <a:t>. (2010) απέδειξαν ότι η προγεννητική έκθεση θηλυκών αρουραίων σε </a:t>
            </a:r>
            <a:r>
              <a:rPr lang="el-GR" dirty="0" err="1"/>
              <a:t>μεθαμφεταμίνη</a:t>
            </a:r>
            <a:r>
              <a:rPr lang="el-GR" dirty="0"/>
              <a:t> οδήγησε σε σημαντική καθυστέρηση στη σεξουαλική ωρίμανση, κακή ποιότητα σπέρματος και αυξημένη βλάβη στο DNA του σπέρματος στους αρσενικούς απογόνους.</a:t>
            </a:r>
            <a:endParaRPr lang="en-US" dirty="0"/>
          </a:p>
        </p:txBody>
      </p:sp>
    </p:spTree>
    <p:extLst>
      <p:ext uri="{BB962C8B-B14F-4D97-AF65-F5344CB8AC3E}">
        <p14:creationId xmlns:p14="http://schemas.microsoft.com/office/powerpoint/2010/main" val="828606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Κεταμίνη</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a:t>Η </a:t>
            </a:r>
            <a:r>
              <a:rPr lang="el-GR" dirty="0" err="1"/>
              <a:t>κεταμίνη</a:t>
            </a:r>
            <a:r>
              <a:rPr lang="el-GR" dirty="0"/>
              <a:t>, ένας ενέσιμος αναισθητικός παράγοντας, έχει γίνει με την πάροδο του χρόνου ένα δημοφιλές ψυχοτρόπο φάρμακο (</a:t>
            </a:r>
            <a:r>
              <a:rPr lang="el-GR" dirty="0" err="1"/>
              <a:t>Britt</a:t>
            </a:r>
            <a:r>
              <a:rPr lang="el-GR" dirty="0"/>
              <a:t> &amp; </a:t>
            </a:r>
            <a:r>
              <a:rPr lang="el-GR" dirty="0" err="1"/>
              <a:t>McCance-Katz</a:t>
            </a:r>
            <a:r>
              <a:rPr lang="el-GR" dirty="0"/>
              <a:t>,  2005). Είναι ένας μη ανταγωνιστικός ανταγωνιστής του </a:t>
            </a:r>
            <a:r>
              <a:rPr lang="el-GR" dirty="0" err="1"/>
              <a:t>γλουταμινεργικού</a:t>
            </a:r>
            <a:r>
              <a:rPr lang="el-GR" dirty="0"/>
              <a:t> υποδοχέα N-</a:t>
            </a:r>
            <a:r>
              <a:rPr lang="el-GR" dirty="0" err="1"/>
              <a:t>methyl</a:t>
            </a:r>
            <a:r>
              <a:rPr lang="el-GR" dirty="0"/>
              <a:t>-D-</a:t>
            </a:r>
            <a:r>
              <a:rPr lang="el-GR" dirty="0" err="1"/>
              <a:t>aspartate</a:t>
            </a:r>
            <a:r>
              <a:rPr lang="el-GR" dirty="0"/>
              <a:t> (NMDA). </a:t>
            </a:r>
          </a:p>
          <a:p>
            <a:r>
              <a:rPr lang="el-GR" dirty="0"/>
              <a:t>Η </a:t>
            </a:r>
            <a:r>
              <a:rPr lang="el-GR" dirty="0" err="1"/>
              <a:t>κεταμίνη</a:t>
            </a:r>
            <a:r>
              <a:rPr lang="el-GR" dirty="0"/>
              <a:t> έχει αναφερθεί ότι </a:t>
            </a:r>
            <a:r>
              <a:rPr lang="el-GR" b="1" dirty="0"/>
              <a:t>μειώνει σημαντικά την κινητικότητα του σπέρματος</a:t>
            </a:r>
            <a:r>
              <a:rPr lang="el-GR" dirty="0"/>
              <a:t>, τη </a:t>
            </a:r>
            <a:r>
              <a:rPr lang="el-GR" b="1" dirty="0"/>
              <a:t>βιωσιμότητα</a:t>
            </a:r>
            <a:r>
              <a:rPr lang="el-GR" dirty="0"/>
              <a:t> και τη φυσιολογική διασπορά της χρωματίνης (</a:t>
            </a:r>
            <a:r>
              <a:rPr lang="el-GR" dirty="0" err="1"/>
              <a:t>Absalan</a:t>
            </a:r>
            <a:r>
              <a:rPr lang="el-GR" dirty="0"/>
              <a:t>, </a:t>
            </a:r>
            <a:r>
              <a:rPr lang="el-GR" dirty="0" err="1"/>
              <a:t>Ghannadi</a:t>
            </a:r>
            <a:r>
              <a:rPr lang="el-GR" dirty="0"/>
              <a:t>, &amp; </a:t>
            </a:r>
            <a:r>
              <a:rPr lang="el-GR" dirty="0" err="1"/>
              <a:t>Zabihi</a:t>
            </a:r>
            <a:r>
              <a:rPr lang="el-GR" dirty="0"/>
              <a:t>,  2014 ). Αυτό επιβεβαιώνει προηγούμενα ευρήματα που παρατήρησαν ότι η </a:t>
            </a:r>
            <a:r>
              <a:rPr lang="el-GR" dirty="0" err="1"/>
              <a:t>κεταμίνη</a:t>
            </a:r>
            <a:r>
              <a:rPr lang="el-GR" dirty="0"/>
              <a:t> οδήγησε σε </a:t>
            </a:r>
            <a:r>
              <a:rPr lang="el-GR" b="1" dirty="0"/>
              <a:t>καταστολή της τεστοστερόνης </a:t>
            </a:r>
            <a:r>
              <a:rPr lang="el-GR" dirty="0"/>
              <a:t>(</a:t>
            </a:r>
            <a:r>
              <a:rPr lang="el-GR" dirty="0" err="1"/>
              <a:t>Oyama</a:t>
            </a:r>
            <a:r>
              <a:rPr lang="el-GR" dirty="0"/>
              <a:t>, Toyota, </a:t>
            </a:r>
            <a:r>
              <a:rPr lang="el-GR" dirty="0" err="1"/>
              <a:t>Shinozaki</a:t>
            </a:r>
            <a:r>
              <a:rPr lang="el-GR" dirty="0"/>
              <a:t>, &amp; </a:t>
            </a:r>
            <a:r>
              <a:rPr lang="el-GR" dirty="0" err="1"/>
              <a:t>Kudo</a:t>
            </a:r>
            <a:r>
              <a:rPr lang="el-GR" dirty="0"/>
              <a:t>,  1977 ; </a:t>
            </a:r>
            <a:r>
              <a:rPr lang="el-GR" dirty="0" err="1"/>
              <a:t>Carter</a:t>
            </a:r>
            <a:r>
              <a:rPr lang="el-GR" dirty="0"/>
              <a:t> </a:t>
            </a:r>
            <a:r>
              <a:rPr lang="el-GR" dirty="0" err="1"/>
              <a:t>et</a:t>
            </a:r>
            <a:r>
              <a:rPr lang="el-GR" dirty="0"/>
              <a:t> </a:t>
            </a:r>
            <a:r>
              <a:rPr lang="el-GR" dirty="0" err="1"/>
              <a:t>al</a:t>
            </a:r>
            <a:r>
              <a:rPr lang="el-GR" dirty="0"/>
              <a:t>., 1984). </a:t>
            </a:r>
          </a:p>
          <a:p>
            <a:r>
              <a:rPr lang="el-GR" dirty="0"/>
              <a:t>Η </a:t>
            </a:r>
            <a:r>
              <a:rPr lang="el-GR" b="1" dirty="0"/>
              <a:t>αναπαραγωγική δυσλειτουργία </a:t>
            </a:r>
            <a:r>
              <a:rPr lang="el-GR" dirty="0"/>
              <a:t>που προκαλείται από την </a:t>
            </a:r>
            <a:r>
              <a:rPr lang="el-GR" dirty="0" err="1"/>
              <a:t>κεταμίνη</a:t>
            </a:r>
            <a:r>
              <a:rPr lang="el-GR" dirty="0"/>
              <a:t> έχει αποδειχθεί ότι οφείλεται, τουλάχιστον εν μέρει, μέσω ενός μηχανισμού που εξαρτάται από το ασβέστιο. Μελέτες </a:t>
            </a:r>
            <a:r>
              <a:rPr lang="el-GR" i="1" dirty="0"/>
              <a:t>in </a:t>
            </a:r>
            <a:r>
              <a:rPr lang="el-GR" i="1" dirty="0" err="1"/>
              <a:t>vitro</a:t>
            </a:r>
            <a:r>
              <a:rPr lang="el-GR" i="1" dirty="0"/>
              <a:t> </a:t>
            </a:r>
            <a:r>
              <a:rPr lang="el-GR" dirty="0"/>
              <a:t>παρατήρησαν ότι η έκθεση του σπέρματος στην </a:t>
            </a:r>
            <a:r>
              <a:rPr lang="el-GR" dirty="0" err="1"/>
              <a:t>κεταμίνη</a:t>
            </a:r>
            <a:r>
              <a:rPr lang="el-GR" dirty="0"/>
              <a:t> μείωσε σημαντικά την κινητικότητα και την ικανότητα του σπέρματος να διεισδύσει σε παχύρρευστο μέσο, ​​καθώς και την επαγόμενη από την προγεστερόνη αντίδραση </a:t>
            </a:r>
            <a:r>
              <a:rPr lang="el-GR" dirty="0" err="1"/>
              <a:t>ακροσωμάτων</a:t>
            </a:r>
            <a:r>
              <a:rPr lang="el-GR" dirty="0"/>
              <a:t> μειώνοντας τη συγκέντρωση ασβεστίου στο σπέρμα μέσω καταστολής των καναλιών </a:t>
            </a:r>
            <a:r>
              <a:rPr lang="el-GR" dirty="0" err="1"/>
              <a:t>CatSper</a:t>
            </a:r>
            <a:r>
              <a:rPr lang="el-GR" dirty="0"/>
              <a:t> (</a:t>
            </a:r>
            <a:r>
              <a:rPr lang="el-GR" dirty="0" err="1"/>
              <a:t>He</a:t>
            </a:r>
            <a:r>
              <a:rPr lang="el-GR" dirty="0"/>
              <a:t> </a:t>
            </a:r>
            <a:r>
              <a:rPr lang="el-GR" dirty="0" err="1"/>
              <a:t>et</a:t>
            </a:r>
            <a:r>
              <a:rPr lang="el-GR" dirty="0"/>
              <a:t> </a:t>
            </a:r>
            <a:r>
              <a:rPr lang="el-GR" dirty="0" err="1"/>
              <a:t>al</a:t>
            </a:r>
            <a:r>
              <a:rPr lang="el-GR" dirty="0"/>
              <a:t>., 2).</a:t>
            </a:r>
            <a:endParaRPr lang="en-US" dirty="0"/>
          </a:p>
        </p:txBody>
      </p:sp>
    </p:spTree>
    <p:extLst>
      <p:ext uri="{BB962C8B-B14F-4D97-AF65-F5344CB8AC3E}">
        <p14:creationId xmlns:p14="http://schemas.microsoft.com/office/powerpoint/2010/main" val="2223658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Εθισμός στα ναρκωτικά και </a:t>
            </a:r>
            <a:r>
              <a:rPr lang="el-GR" b="1" u="sng" dirty="0"/>
              <a:t>γυναικεία γονιμότητα</a:t>
            </a:r>
            <a:endParaRPr lang="en-US" b="1" u="sng" dirty="0"/>
          </a:p>
        </p:txBody>
      </p:sp>
      <p:sp>
        <p:nvSpPr>
          <p:cNvPr id="3" name="Θέση περιεχομένου 2"/>
          <p:cNvSpPr>
            <a:spLocks noGrp="1"/>
          </p:cNvSpPr>
          <p:nvPr>
            <p:ph idx="1"/>
          </p:nvPr>
        </p:nvSpPr>
        <p:spPr/>
        <p:txBody>
          <a:bodyPr>
            <a:normAutofit fontScale="85000" lnSpcReduction="20000"/>
          </a:bodyPr>
          <a:lstStyle/>
          <a:p>
            <a:r>
              <a:rPr lang="en-US" dirty="0"/>
              <a:t>H </a:t>
            </a:r>
            <a:r>
              <a:rPr lang="el-GR" i="1" dirty="0"/>
              <a:t>μαριχουάνα</a:t>
            </a:r>
            <a:r>
              <a:rPr lang="el-GR" dirty="0"/>
              <a:t> φαίνεται να προκαλεί </a:t>
            </a:r>
            <a:r>
              <a:rPr lang="el-GR" b="1" dirty="0"/>
              <a:t>διαταραχή της </a:t>
            </a:r>
            <a:r>
              <a:rPr lang="el-GR" b="1" dirty="0" err="1"/>
              <a:t>ωορρηξιακής</a:t>
            </a:r>
            <a:r>
              <a:rPr lang="el-GR" b="1" dirty="0"/>
              <a:t> λειτουργίας </a:t>
            </a:r>
            <a:r>
              <a:rPr lang="el-GR" dirty="0"/>
              <a:t>και του </a:t>
            </a:r>
            <a:r>
              <a:rPr lang="el-GR" b="1" dirty="0"/>
              <a:t>εμμηνορροϊκού κύκλου</a:t>
            </a:r>
            <a:r>
              <a:rPr lang="el-GR" dirty="0"/>
              <a:t>, οδηγώντας σε αυξημένο ποσοστό </a:t>
            </a:r>
            <a:r>
              <a:rPr lang="el-GR" dirty="0" err="1"/>
              <a:t>υπογονιμότητας</a:t>
            </a:r>
            <a:r>
              <a:rPr lang="el-GR" dirty="0"/>
              <a:t>, αποτελέσματα που προτείνεται ότι προκαλούνται από κεντρικές δράσεις στο </a:t>
            </a:r>
            <a:r>
              <a:rPr lang="el-GR" dirty="0" err="1"/>
              <a:t>υποθαλαμικό</a:t>
            </a:r>
            <a:r>
              <a:rPr lang="el-GR" dirty="0"/>
              <a:t> επίπεδο, όπως προτείνεται από </a:t>
            </a:r>
            <a:r>
              <a:rPr lang="el-GR" i="1" dirty="0"/>
              <a:t>in </a:t>
            </a:r>
            <a:r>
              <a:rPr lang="el-GR" i="1" dirty="0" err="1"/>
              <a:t>vitro</a:t>
            </a:r>
            <a:r>
              <a:rPr lang="el-GR" i="1" dirty="0"/>
              <a:t> </a:t>
            </a:r>
            <a:r>
              <a:rPr lang="el-GR" dirty="0"/>
              <a:t>μελέτες και μελέτες σε ζωικά μοντέλα.</a:t>
            </a:r>
            <a:endParaRPr lang="en-US" dirty="0"/>
          </a:p>
          <a:p>
            <a:r>
              <a:rPr lang="en-US" dirty="0"/>
              <a:t>H</a:t>
            </a:r>
            <a:r>
              <a:rPr lang="el-GR" dirty="0"/>
              <a:t> πιο σταθερή επίδραση της </a:t>
            </a:r>
            <a:r>
              <a:rPr lang="el-GR" i="1" dirty="0"/>
              <a:t>κοκαΐνης</a:t>
            </a:r>
            <a:r>
              <a:rPr lang="el-GR" dirty="0"/>
              <a:t> είναι η </a:t>
            </a:r>
            <a:r>
              <a:rPr lang="el-GR" b="1" dirty="0"/>
              <a:t>αύξηση της προγεστερόνης </a:t>
            </a:r>
            <a:r>
              <a:rPr lang="el-GR" dirty="0"/>
              <a:t>και η </a:t>
            </a:r>
            <a:r>
              <a:rPr lang="el-GR" b="1" dirty="0"/>
              <a:t>μείωση των επιπέδων LH</a:t>
            </a:r>
            <a:r>
              <a:rPr lang="el-GR" dirty="0"/>
              <a:t>, τα οποία προτείνεται ότι οφείλονται στην </a:t>
            </a:r>
            <a:r>
              <a:rPr lang="el-GR" dirty="0" err="1"/>
              <a:t>εξωωοθηκική</a:t>
            </a:r>
            <a:r>
              <a:rPr lang="el-GR" dirty="0"/>
              <a:t> παραγωγή προγεστερόνης, συγκεκριμένα, στην έκκριση από τα επινεφρίδια, η οποία με τη σειρά της ασκεί αρνητική ανατροφοδότηση στην έκκριση LH, σε </a:t>
            </a:r>
            <a:r>
              <a:rPr lang="el-GR" i="1" dirty="0"/>
              <a:t>in </a:t>
            </a:r>
            <a:r>
              <a:rPr lang="el-GR" i="1" dirty="0" err="1"/>
              <a:t>vivo</a:t>
            </a:r>
            <a:r>
              <a:rPr lang="el-GR" i="1" dirty="0"/>
              <a:t> </a:t>
            </a:r>
            <a:r>
              <a:rPr lang="el-GR" dirty="0"/>
              <a:t>μελέτες σε ζώα. Αυτές οι ορμονικές αλλαγές πιθανότατα συνδέονται με τη μειωμένη </a:t>
            </a:r>
            <a:r>
              <a:rPr lang="el-GR" dirty="0" err="1"/>
              <a:t>οιστρική</a:t>
            </a:r>
            <a:r>
              <a:rPr lang="el-GR" dirty="0"/>
              <a:t> και εμμηνορροϊκή κυκλικότητα και τον αυξημένο ρυθμό ανωορρηξίας που παρατηρείται σε ζώα που έλαβαν θεραπεία. </a:t>
            </a:r>
          </a:p>
          <a:p>
            <a:r>
              <a:rPr lang="el-GR" dirty="0"/>
              <a:t>Πειραματικές </a:t>
            </a:r>
            <a:r>
              <a:rPr lang="el-GR" i="1" dirty="0"/>
              <a:t>in </a:t>
            </a:r>
            <a:r>
              <a:rPr lang="el-GR" i="1" dirty="0" err="1"/>
              <a:t>vitro</a:t>
            </a:r>
            <a:r>
              <a:rPr lang="el-GR" i="1" dirty="0"/>
              <a:t> </a:t>
            </a:r>
            <a:r>
              <a:rPr lang="el-GR" dirty="0"/>
              <a:t>μελέτες σε κοκκιώδη κύτταρα ωοθηκών που απομονώθηκαν από ζώα που υποβλήθηκαν σε θεραπεία, καταδεικνύουν ότι η </a:t>
            </a:r>
            <a:r>
              <a:rPr lang="el-GR" i="1" dirty="0" err="1"/>
              <a:t>μεθαμφεταμίνη</a:t>
            </a:r>
            <a:r>
              <a:rPr lang="el-GR" dirty="0"/>
              <a:t> μειώνει τόσο την </a:t>
            </a:r>
            <a:r>
              <a:rPr lang="el-GR" dirty="0" err="1"/>
              <a:t>οιστραδιόλη</a:t>
            </a:r>
            <a:r>
              <a:rPr lang="el-GR" dirty="0"/>
              <a:t> όσο και την προγεστερόνη, υποδηλώνοντας άμεση επίδραση στη </a:t>
            </a:r>
            <a:r>
              <a:rPr lang="el-GR" dirty="0" err="1"/>
              <a:t>στεροειδογένεση</a:t>
            </a:r>
            <a:r>
              <a:rPr lang="el-GR" dirty="0"/>
              <a:t> των ωοθηκών. </a:t>
            </a:r>
          </a:p>
          <a:p>
            <a:r>
              <a:rPr lang="el-GR" dirty="0"/>
              <a:t>Δεν υπάρχουν διαθέσιμα δεδομένα για τις επιδράσεις της </a:t>
            </a:r>
            <a:r>
              <a:rPr lang="el-GR" i="1" dirty="0"/>
              <a:t>ηρωίνης</a:t>
            </a:r>
            <a:r>
              <a:rPr lang="el-GR" dirty="0"/>
              <a:t> στη </a:t>
            </a:r>
            <a:r>
              <a:rPr lang="el-GR" dirty="0" err="1"/>
              <a:t>στεροειδογένεση</a:t>
            </a:r>
            <a:r>
              <a:rPr lang="el-GR" dirty="0"/>
              <a:t>, ωστόσο, η αμηνόρροια εμφανίζεται πάντα σε ηρωινομανείς.</a:t>
            </a:r>
            <a:endParaRPr lang="en-US" dirty="0"/>
          </a:p>
        </p:txBody>
      </p:sp>
    </p:spTree>
    <p:extLst>
      <p:ext uri="{BB962C8B-B14F-4D97-AF65-F5344CB8AC3E}">
        <p14:creationId xmlns:p14="http://schemas.microsoft.com/office/powerpoint/2010/main" val="3110531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700" dirty="0"/>
              <a:t>Γυναικεία </a:t>
            </a:r>
            <a:r>
              <a:rPr lang="el-GR" sz="2700" dirty="0" err="1"/>
              <a:t>υπογονιμότητα</a:t>
            </a:r>
            <a:r>
              <a:rPr lang="el-GR" sz="2700" dirty="0"/>
              <a:t>, διαγνώσεις που σχετίζονται με τη στειρότητα και </a:t>
            </a:r>
            <a:r>
              <a:rPr lang="el-GR" sz="2700" dirty="0" err="1"/>
              <a:t>συννοσηρότητες</a:t>
            </a:r>
            <a:r>
              <a:rPr lang="el-GR" sz="2700" dirty="0"/>
              <a:t>.</a:t>
            </a:r>
            <a:br>
              <a:rPr lang="en-US" sz="2700" dirty="0"/>
            </a:br>
            <a:r>
              <a:rPr lang="el-GR" sz="1800" dirty="0"/>
              <a:t>(</a:t>
            </a:r>
            <a:r>
              <a:rPr lang="en-US" sz="1400" dirty="0"/>
              <a:t>Hanson B, Johnstone E, </a:t>
            </a:r>
            <a:r>
              <a:rPr lang="en-US" sz="1400" dirty="0" err="1"/>
              <a:t>Dorais</a:t>
            </a:r>
            <a:r>
              <a:rPr lang="en-US" sz="1400" dirty="0"/>
              <a:t> J, Silver B, Peterson CM, </a:t>
            </a:r>
            <a:r>
              <a:rPr lang="en-US" sz="1400" dirty="0" err="1"/>
              <a:t>Hotaling</a:t>
            </a:r>
            <a:r>
              <a:rPr lang="en-US" sz="1400" dirty="0"/>
              <a:t> J. Female infertility, infertility-associated diagnoses, and comorbidities: a review. J Assist </a:t>
            </a:r>
            <a:r>
              <a:rPr lang="en-US" sz="1400" dirty="0" err="1"/>
              <a:t>Reprod</a:t>
            </a:r>
            <a:r>
              <a:rPr lang="en-US" sz="1400" dirty="0"/>
              <a:t> Genet. 2017 Feb;34(2):167-177. </a:t>
            </a:r>
            <a:r>
              <a:rPr lang="en-US" sz="1400" dirty="0" err="1"/>
              <a:t>doi</a:t>
            </a:r>
            <a:r>
              <a:rPr lang="en-US" sz="1400" dirty="0"/>
              <a:t>: 10.1007/s10815-016-0836-8. </a:t>
            </a:r>
            <a:r>
              <a:rPr lang="en-US" sz="1400" dirty="0" err="1"/>
              <a:t>Epub</a:t>
            </a:r>
            <a:r>
              <a:rPr lang="en-US" sz="1400" dirty="0"/>
              <a:t> 2016 Nov 5. PMID: 27817040; PMCID: PMC5306404.</a:t>
            </a:r>
            <a:r>
              <a:rPr lang="el-GR" sz="1400" dirty="0"/>
              <a:t>)</a:t>
            </a:r>
            <a:endParaRPr lang="en-US" sz="1400" dirty="0"/>
          </a:p>
        </p:txBody>
      </p:sp>
      <p:sp>
        <p:nvSpPr>
          <p:cNvPr id="3" name="Θέση περιεχομένου 2"/>
          <p:cNvSpPr>
            <a:spLocks noGrp="1"/>
          </p:cNvSpPr>
          <p:nvPr>
            <p:ph idx="1"/>
          </p:nvPr>
        </p:nvSpPr>
        <p:spPr/>
        <p:txBody>
          <a:bodyPr>
            <a:normAutofit fontScale="92500" lnSpcReduction="20000"/>
          </a:bodyPr>
          <a:lstStyle/>
          <a:p>
            <a:r>
              <a:rPr lang="el-GR" dirty="0"/>
              <a:t>Η γυναικεία </a:t>
            </a:r>
            <a:r>
              <a:rPr lang="el-GR" dirty="0" err="1"/>
              <a:t>υπογονιμότητα</a:t>
            </a:r>
            <a:r>
              <a:rPr lang="el-GR" dirty="0"/>
              <a:t> και οι σχετικές αναπαραγωγικές διαταραχές μπορεί να έχουν επιπτώσεις για τις γυναίκες </a:t>
            </a:r>
            <a:r>
              <a:rPr lang="el-GR" b="1" dirty="0"/>
              <a:t>πέρα ​​από την αναπαραγωγική υγεία. </a:t>
            </a:r>
          </a:p>
          <a:p>
            <a:r>
              <a:rPr lang="el-GR" dirty="0"/>
              <a:t>Μια ανάλυση δημοσιεύσεων δείχνει ότι οι γυναίκες με </a:t>
            </a:r>
            <a:r>
              <a:rPr lang="el-GR" dirty="0" err="1"/>
              <a:t>υπογονιμότητα</a:t>
            </a:r>
            <a:r>
              <a:rPr lang="el-GR" dirty="0"/>
              <a:t> είχαν </a:t>
            </a:r>
            <a:r>
              <a:rPr lang="el-GR" u="sng" dirty="0"/>
              <a:t>υψηλότερα ποσοστά ψυχιατρικών διαταραχών</a:t>
            </a:r>
            <a:r>
              <a:rPr lang="el-GR" dirty="0"/>
              <a:t> και </a:t>
            </a:r>
            <a:r>
              <a:rPr lang="el-GR" u="sng" dirty="0"/>
              <a:t>καρκίνου του </a:t>
            </a:r>
            <a:r>
              <a:rPr lang="el-GR" u="sng" dirty="0" err="1"/>
              <a:t>ενδομητρίου</a:t>
            </a:r>
            <a:r>
              <a:rPr lang="el-GR" u="sng" dirty="0"/>
              <a:t> </a:t>
            </a:r>
            <a:r>
              <a:rPr lang="el-GR" dirty="0"/>
              <a:t>από τον γενικό πληθυσμό. Τα δεδομένα είναι αντικρουόμενα σχετικά με το εάν οι </a:t>
            </a:r>
            <a:r>
              <a:rPr lang="el-GR" dirty="0" err="1"/>
              <a:t>υπογόνιμες</a:t>
            </a:r>
            <a:r>
              <a:rPr lang="el-GR" dirty="0"/>
              <a:t> γυναίκες διατρέχουν αυξημένο κίνδυνο για καρκίνο του μαστού και καρκίνο των ωοθηκών. </a:t>
            </a:r>
          </a:p>
          <a:p>
            <a:r>
              <a:rPr lang="el-GR" dirty="0"/>
              <a:t>Μια γενικευμένη διάγνωση στειρότητας δεν συσχετίστηκε σαφώς με αυξημένο κίνδυνο καρδιαγγειακής νόσου ή μεταβολικής δυσλειτουργίας, αλλά </a:t>
            </a:r>
            <a:r>
              <a:rPr lang="el-GR" u="sng" dirty="0"/>
              <a:t>οι γυναίκες με στειρότητα που σχετίζεται με σύνδρομο </a:t>
            </a:r>
            <a:r>
              <a:rPr lang="el-GR" u="sng" dirty="0" err="1"/>
              <a:t>πολυκυστικών</a:t>
            </a:r>
            <a:r>
              <a:rPr lang="el-GR" u="sng" dirty="0"/>
              <a:t> ωοθηκών (PCOS) φαίνεται ότι είναι πιο πιθανό να αναπτύξουν </a:t>
            </a:r>
            <a:r>
              <a:rPr lang="el-GR" b="1" u="sng" dirty="0"/>
              <a:t>καρδιαγγειακές παθήσεις </a:t>
            </a:r>
            <a:r>
              <a:rPr lang="el-GR" u="sng" dirty="0"/>
              <a:t>και </a:t>
            </a:r>
            <a:r>
              <a:rPr lang="el-GR" b="1" u="sng" dirty="0"/>
              <a:t>μεταβολικές διαταραχές </a:t>
            </a:r>
            <a:r>
              <a:rPr lang="el-GR" u="sng" dirty="0"/>
              <a:t>όπως ο διαβήτης από τον γενικό πληθυσμό</a:t>
            </a:r>
            <a:r>
              <a:rPr lang="el-GR" dirty="0"/>
              <a:t>.</a:t>
            </a:r>
          </a:p>
          <a:p>
            <a:r>
              <a:rPr lang="el-GR" u="sng" dirty="0"/>
              <a:t>Υποκείμενες γενετικές ανωμαλίες</a:t>
            </a:r>
            <a:r>
              <a:rPr lang="el-GR" dirty="0"/>
              <a:t>, </a:t>
            </a:r>
            <a:r>
              <a:rPr lang="el-GR" u="sng" dirty="0"/>
              <a:t>ορμονικές ανισορροπίες </a:t>
            </a:r>
            <a:r>
              <a:rPr lang="el-GR" dirty="0"/>
              <a:t>που σχετίζονται με χρόνια ανωορρηξία ή αυξημένα ανδρογόνα μπορεί εν μέρει να εξηγούν τις αναγνωρισμένες συσχετίσεις μεταξύ της </a:t>
            </a:r>
            <a:r>
              <a:rPr lang="el-GR" dirty="0" err="1"/>
              <a:t>υπογονιμότητας</a:t>
            </a:r>
            <a:r>
              <a:rPr lang="el-GR" dirty="0"/>
              <a:t> και των συγκεκριμένων διαδικασιών ασθένειας. </a:t>
            </a:r>
            <a:endParaRPr lang="en-US" dirty="0"/>
          </a:p>
        </p:txBody>
      </p:sp>
    </p:spTree>
    <p:extLst>
      <p:ext uri="{BB962C8B-B14F-4D97-AF65-F5344CB8AC3E}">
        <p14:creationId xmlns:p14="http://schemas.microsoft.com/office/powerpoint/2010/main" val="3823872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6246" y="1187939"/>
            <a:ext cx="8437756" cy="4853424"/>
          </a:xfrm>
        </p:spPr>
        <p:txBody>
          <a:bodyPr>
            <a:normAutofit fontScale="92500" lnSpcReduction="10000"/>
          </a:bodyPr>
          <a:lstStyle/>
          <a:p>
            <a:r>
              <a:rPr lang="el-GR" dirty="0"/>
              <a:t>Ωστόσο, μέχρι πρόσφατα, η παρακολούθηση των μακροπρόθεσμων αποτελεσμάτων υγείας σε </a:t>
            </a:r>
            <a:r>
              <a:rPr lang="el-GR" dirty="0" err="1"/>
              <a:t>υπογόνιμες</a:t>
            </a:r>
            <a:r>
              <a:rPr lang="el-GR" dirty="0"/>
              <a:t> γυναίκες δεν ήταν συνηθισμένη.</a:t>
            </a:r>
          </a:p>
          <a:p>
            <a:r>
              <a:rPr lang="el-GR" dirty="0"/>
              <a:t>Υπάρχει ένας αυξανόμενος όγκος δεδομένων που υποστηρίζουν την ιδέα ότι η </a:t>
            </a:r>
            <a:r>
              <a:rPr lang="el-GR" dirty="0" err="1"/>
              <a:t>υπογονιμότητα</a:t>
            </a:r>
            <a:r>
              <a:rPr lang="el-GR" dirty="0"/>
              <a:t> έχει επιπτώσεις που υπερβαίνουν τις άμεσες αναπαραγωγικές ανάγκες των ασθενών. Περίπου το 5-10% των </a:t>
            </a:r>
            <a:r>
              <a:rPr lang="el-GR" dirty="0" err="1"/>
              <a:t>υπογόνιμων</a:t>
            </a:r>
            <a:r>
              <a:rPr lang="el-GR" dirty="0"/>
              <a:t> γυναικών μπορεί να έχει υποκείμενες γενετικές ανωμαλίες όπως </a:t>
            </a:r>
            <a:r>
              <a:rPr lang="el-GR" dirty="0" err="1"/>
              <a:t>χρωμοσωμικές</a:t>
            </a:r>
            <a:r>
              <a:rPr lang="el-GR" dirty="0"/>
              <a:t> ανωμαλίες, </a:t>
            </a:r>
            <a:r>
              <a:rPr lang="el-GR" dirty="0" err="1"/>
              <a:t>μονογονιδιακές</a:t>
            </a:r>
            <a:r>
              <a:rPr lang="el-GR" dirty="0"/>
              <a:t> ή πολλαπλές μεταλλάξεις και πολυμορφισμούς. Ένα σημαντικό μέρος της </a:t>
            </a:r>
            <a:r>
              <a:rPr lang="el-GR" dirty="0" err="1"/>
              <a:t>υπογονιμότητας</a:t>
            </a:r>
            <a:r>
              <a:rPr lang="el-GR" dirty="0"/>
              <a:t> μπορεί τουλάχιστον εν μέρει να εξηγηθεί από την έκθεση σε περιβαλλοντικούς παράγοντες, ενδοκρινικές διαταραχές και ορμονικές ανισορροπίες. Ένας πιθανός αυξημένος κίνδυνος γυναικολογικών κακοηθειών σε </a:t>
            </a:r>
            <a:r>
              <a:rPr lang="el-GR" dirty="0" err="1"/>
              <a:t>υπογόνιμες</a:t>
            </a:r>
            <a:r>
              <a:rPr lang="el-GR" dirty="0"/>
              <a:t> γυναίκες έχει προταθεί σε πολλαπλές μελέτες. Επιπλέον, η </a:t>
            </a:r>
            <a:r>
              <a:rPr lang="el-GR" dirty="0" err="1"/>
              <a:t>ενδομητρίωση</a:t>
            </a:r>
            <a:r>
              <a:rPr lang="el-GR" dirty="0"/>
              <a:t> έχει συσχετιστεί με υψηλότερα ποσοστά μελανώματος, άσθματος, </a:t>
            </a:r>
            <a:r>
              <a:rPr lang="el-GR" dirty="0" err="1"/>
              <a:t>αυτοάνοσης</a:t>
            </a:r>
            <a:r>
              <a:rPr lang="el-GR" dirty="0"/>
              <a:t> νόσου, </a:t>
            </a:r>
            <a:r>
              <a:rPr lang="el-GR" dirty="0" err="1"/>
              <a:t>ατοπικής</a:t>
            </a:r>
            <a:r>
              <a:rPr lang="el-GR" dirty="0"/>
              <a:t> νόσου, καρδιαγγειακής νόσου και καρκίνου των ωοθηκών. </a:t>
            </a:r>
            <a:r>
              <a:rPr lang="el-GR" u="sng" dirty="0"/>
              <a:t>Το PCOS (</a:t>
            </a:r>
            <a:r>
              <a:rPr lang="en-US" u="sng" dirty="0"/>
              <a:t>Polycystic ovary syndrome</a:t>
            </a:r>
            <a:r>
              <a:rPr lang="el-GR" u="sng" dirty="0"/>
              <a:t>) έχει συνδεθεί με αυξημένη περιφέρεια μέσης, αντίσταση στην ινσουλίνη, αυξημένα επίπεδα ινσουλίνης ορού, υψηλότερους λόγους </a:t>
            </a:r>
            <a:r>
              <a:rPr lang="el-GR" u="sng" dirty="0" err="1"/>
              <a:t>λιποπρωτεϊνών</a:t>
            </a:r>
            <a:r>
              <a:rPr lang="el-GR" u="sng" dirty="0"/>
              <a:t>, διαβήτη τύπου II, </a:t>
            </a:r>
            <a:r>
              <a:rPr lang="el-GR" u="sng" dirty="0" err="1"/>
              <a:t>υπερλιπιδαιμία</a:t>
            </a:r>
            <a:r>
              <a:rPr lang="el-GR" u="sng" dirty="0"/>
              <a:t> και αυξήσεις στην κεντρική/σπλαχνική παχυσαρκία ακόμη και σε συνθήκες φυσιολογικού ΔΜΣ</a:t>
            </a:r>
            <a:r>
              <a:rPr lang="el-GR" dirty="0"/>
              <a:t>.</a:t>
            </a:r>
            <a:endParaRPr lang="en-US" dirty="0"/>
          </a:p>
        </p:txBody>
      </p:sp>
    </p:spTree>
    <p:extLst>
      <p:ext uri="{BB962C8B-B14F-4D97-AF65-F5344CB8AC3E}">
        <p14:creationId xmlns:p14="http://schemas.microsoft.com/office/powerpoint/2010/main" val="7576133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Αλκυλιωτικοί</a:t>
            </a:r>
            <a:r>
              <a:rPr lang="el-GR" dirty="0"/>
              <a:t> παράγοντες</a:t>
            </a:r>
            <a:br>
              <a:rPr lang="el-GR" dirty="0"/>
            </a:br>
            <a:r>
              <a:rPr lang="el-GR" sz="1600" dirty="0"/>
              <a:t>(</a:t>
            </a:r>
            <a:r>
              <a:rPr lang="en-US" sz="1600" dirty="0"/>
              <a:t>Somers EC, </a:t>
            </a:r>
            <a:r>
              <a:rPr lang="en-US" sz="1600" dirty="0" err="1"/>
              <a:t>Marder</a:t>
            </a:r>
            <a:r>
              <a:rPr lang="en-US" sz="1600" dirty="0"/>
              <a:t> W. Infertility - Prevention and Management. Rheum Dis </a:t>
            </a:r>
            <a:r>
              <a:rPr lang="en-US" sz="1600" dirty="0" err="1"/>
              <a:t>Clin</a:t>
            </a:r>
            <a:r>
              <a:rPr lang="en-US" sz="1600" dirty="0"/>
              <a:t> North Am. 2017 May;43(2):275-285. </a:t>
            </a:r>
            <a:r>
              <a:rPr lang="en-US" sz="1600" dirty="0" err="1"/>
              <a:t>doi</a:t>
            </a:r>
            <a:r>
              <a:rPr lang="en-US" sz="1600" dirty="0"/>
              <a:t>: 10.1016/j.rdc.2016.12.007. </a:t>
            </a:r>
            <a:r>
              <a:rPr lang="en-US" sz="1600" dirty="0" err="1"/>
              <a:t>Epub</a:t>
            </a:r>
            <a:r>
              <a:rPr lang="en-US" sz="1600" dirty="0"/>
              <a:t> 2017 Mar 14. PMID: 28390569; PMCID: PMC5596868).</a:t>
            </a:r>
          </a:p>
        </p:txBody>
      </p:sp>
      <p:sp>
        <p:nvSpPr>
          <p:cNvPr id="3" name="Θέση περιεχομένου 2"/>
          <p:cNvSpPr>
            <a:spLocks noGrp="1"/>
          </p:cNvSpPr>
          <p:nvPr>
            <p:ph idx="1"/>
          </p:nvPr>
        </p:nvSpPr>
        <p:spPr>
          <a:xfrm>
            <a:off x="677334" y="2160589"/>
            <a:ext cx="8596668" cy="4388703"/>
          </a:xfrm>
        </p:spPr>
        <p:txBody>
          <a:bodyPr>
            <a:normAutofit fontScale="85000" lnSpcReduction="10000"/>
          </a:bodyPr>
          <a:lstStyle/>
          <a:p>
            <a:r>
              <a:rPr lang="el-GR" dirty="0"/>
              <a:t>Η </a:t>
            </a:r>
            <a:r>
              <a:rPr lang="el-GR" i="1" dirty="0" err="1"/>
              <a:t>κυκλοφωσφαμίδη</a:t>
            </a:r>
            <a:r>
              <a:rPr lang="el-GR" dirty="0"/>
              <a:t> (CYC) και η </a:t>
            </a:r>
            <a:r>
              <a:rPr lang="el-GR" i="1" dirty="0" err="1"/>
              <a:t>χλωραμβουκίλη</a:t>
            </a:r>
            <a:r>
              <a:rPr lang="el-GR" dirty="0"/>
              <a:t> έχουν χρησιμοποιηθεί ευρέως στη </a:t>
            </a:r>
            <a:r>
              <a:rPr lang="el-GR" b="1" dirty="0"/>
              <a:t>θεραπεία σοβαρής </a:t>
            </a:r>
            <a:r>
              <a:rPr lang="el-GR" b="1" dirty="0" err="1"/>
              <a:t>αυτοάνοσης</a:t>
            </a:r>
            <a:r>
              <a:rPr lang="el-GR" b="1" dirty="0"/>
              <a:t> νόσου</a:t>
            </a:r>
            <a:r>
              <a:rPr lang="el-GR" dirty="0"/>
              <a:t>, ιδιαίτερα της νεφρίτιδας του λύκου. Ενώ η </a:t>
            </a:r>
            <a:r>
              <a:rPr lang="el-GR" i="1" dirty="0" err="1"/>
              <a:t>χλωραμβουκίλη</a:t>
            </a:r>
            <a:r>
              <a:rPr lang="el-GR" dirty="0"/>
              <a:t> χρησιμοποιείται λιγότερο συχνά, το CYC συνεχίζει να διαδραματίζει σημαντικό ρόλο στη θεραπεία σοβαρών εκδηλώσεων που απειλούν τα όργανα συστηματικών </a:t>
            </a:r>
            <a:r>
              <a:rPr lang="el-GR" dirty="0" err="1"/>
              <a:t>αυτοάνοσων</a:t>
            </a:r>
            <a:r>
              <a:rPr lang="el-GR" dirty="0"/>
              <a:t> νοσημάτων, αν και όλο και λιγότερο, καθώς οι μελέτες υποστηρίζουν τη χρήση της </a:t>
            </a:r>
            <a:r>
              <a:rPr lang="en-US" dirty="0" err="1"/>
              <a:t>Mycophenolate</a:t>
            </a:r>
            <a:r>
              <a:rPr lang="en-US" dirty="0"/>
              <a:t> </a:t>
            </a:r>
            <a:r>
              <a:rPr lang="en-US" dirty="0" err="1"/>
              <a:t>mofetil</a:t>
            </a:r>
            <a:r>
              <a:rPr lang="el-GR" dirty="0"/>
              <a:t> και τα σχήματα CYC χαμηλότερης δόσης «</a:t>
            </a:r>
            <a:r>
              <a:rPr lang="el-GR" dirty="0" err="1"/>
              <a:t>Euro-Lupus</a:t>
            </a:r>
            <a:r>
              <a:rPr lang="el-GR" dirty="0"/>
              <a:t>» για πρόκληση ύφεσης στην πολλαπλασιαστική νεφρίτιδα λύκου και </a:t>
            </a:r>
            <a:r>
              <a:rPr lang="el-GR" i="1" dirty="0" err="1"/>
              <a:t>rituximab</a:t>
            </a:r>
            <a:r>
              <a:rPr lang="el-GR" dirty="0"/>
              <a:t> για χρήση σε αγγειίτιδα που σχετίζεται με το ANCA (Εξέταση </a:t>
            </a:r>
            <a:r>
              <a:rPr lang="el-GR" dirty="0" err="1"/>
              <a:t>αντιουδετεροφιλικών</a:t>
            </a:r>
            <a:r>
              <a:rPr lang="el-GR" dirty="0"/>
              <a:t> </a:t>
            </a:r>
            <a:r>
              <a:rPr lang="el-GR" dirty="0" err="1"/>
              <a:t>κυτταροπλασματικών</a:t>
            </a:r>
            <a:r>
              <a:rPr lang="el-GR" dirty="0"/>
              <a:t> αντισωμάτων).</a:t>
            </a:r>
          </a:p>
          <a:p>
            <a:r>
              <a:rPr lang="el-GR" dirty="0"/>
              <a:t>Οι τοξικότητες των ωοθηκών που προκαλούνται από το CYC που αναφέρθηκαν σε ζωικά μοντέλα περιλαμβάνουν διασταυρούμενη σύνδεση DNA κοκκιωδών κυττάρων, μειωμένο αριθμό κοκκιωδών κυττάρων, </a:t>
            </a:r>
            <a:r>
              <a:rPr lang="el-GR" dirty="0" err="1"/>
              <a:t>ίνωση</a:t>
            </a:r>
            <a:r>
              <a:rPr lang="el-GR" dirty="0"/>
              <a:t> των ωοθηκών και μειωμένη προγεστερόνη και οιστρογόνα. Στους ανθρώπους, το CYC έχει αποδειχθεί ότι βλάπτει την ωρίμανση των ωοθυλακίων και σχετίζεται με </a:t>
            </a:r>
            <a:r>
              <a:rPr lang="el-GR" dirty="0" err="1"/>
              <a:t>δοσοεξαρτώμενη</a:t>
            </a:r>
            <a:r>
              <a:rPr lang="el-GR" dirty="0"/>
              <a:t> εξάντληση του αρχέγονου ανθρακικού ωοθυλακίου. Στον λύκο, η σχετιζόμενη με το CYC πρόωρη ωοθηκική ανεπάρκεια εμφανίζεται στο 16% -54 % των ασθενών 55-58 ετών και σχετίζεται έντονα με την ηλικία κατά την έναρξη του CYC και την αθροιστική δόση. Διαβαθμίσεις της προσβολής των ωοθηκών έχουν επίσης παρατηρηθεί: μεταξύ των γυναικών (μέση ηλικία 35 ετών) με κοκκιωμάτωση με </a:t>
            </a:r>
            <a:r>
              <a:rPr lang="el-GR" dirty="0" err="1"/>
              <a:t>πολυαγγειίτιδα</a:t>
            </a:r>
            <a:r>
              <a:rPr lang="el-GR" dirty="0"/>
              <a:t> σε μια δοκιμή καθημερινής από του στόματος CYC ή </a:t>
            </a:r>
            <a:r>
              <a:rPr lang="el-GR" dirty="0" err="1"/>
              <a:t>μεθοτρεξάτης</a:t>
            </a:r>
            <a:r>
              <a:rPr lang="el-GR" dirty="0"/>
              <a:t>, τα επίπεδα AMH μειώθηκαν κατά 0,74 </a:t>
            </a:r>
            <a:r>
              <a:rPr lang="el-GR" dirty="0" err="1"/>
              <a:t>ng</a:t>
            </a:r>
            <a:r>
              <a:rPr lang="el-GR" dirty="0"/>
              <a:t>/</a:t>
            </a:r>
            <a:r>
              <a:rPr lang="el-GR" dirty="0" err="1"/>
              <a:t>mL</a:t>
            </a:r>
            <a:r>
              <a:rPr lang="el-GR" dirty="0"/>
              <a:t> για κάθε 10 g CYC, υπογραμμίζοντας την επίδραση της προφορική CYC ακόμη και για μαθήματα διάρκειας μικρότερης των 6 μηνών.</a:t>
            </a:r>
            <a:endParaRPr lang="en-US" dirty="0"/>
          </a:p>
        </p:txBody>
      </p:sp>
    </p:spTree>
    <p:extLst>
      <p:ext uri="{BB962C8B-B14F-4D97-AF65-F5344CB8AC3E}">
        <p14:creationId xmlns:p14="http://schemas.microsoft.com/office/powerpoint/2010/main" val="41419004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Φαρμακευτική θεραπεία στη γυναίκα</a:t>
            </a:r>
            <a:endParaRPr lang="en-US" dirty="0"/>
          </a:p>
        </p:txBody>
      </p:sp>
      <p:sp>
        <p:nvSpPr>
          <p:cNvPr id="3" name="Θέση περιεχομένου 2"/>
          <p:cNvSpPr>
            <a:spLocks noGrp="1"/>
          </p:cNvSpPr>
          <p:nvPr>
            <p:ph idx="1"/>
          </p:nvPr>
        </p:nvSpPr>
        <p:spPr/>
        <p:txBody>
          <a:bodyPr>
            <a:normAutofit fontScale="92500" lnSpcReduction="20000"/>
          </a:bodyPr>
          <a:lstStyle/>
          <a:p>
            <a:r>
              <a:rPr lang="el-GR" dirty="0"/>
              <a:t>Προκειμένου να επιτευχθεί η ανάπτυξη περισσοτέρων του ενός ωοθυλακίων, χορηγούνται φάρμακα, τα οποία περιέχουν ορμόνες που επιδρούν στην ωοθήκη διεγείροντας τη λειτουργία της με στόχο τη μονήρη </a:t>
            </a:r>
            <a:r>
              <a:rPr lang="el-GR" dirty="0" err="1"/>
              <a:t>ωοθυλακική</a:t>
            </a:r>
            <a:r>
              <a:rPr lang="el-GR" dirty="0"/>
              <a:t> ανάπτυξη. Το πιο συνηθισμένο φάρμακο είναι η κιτρική </a:t>
            </a:r>
            <a:r>
              <a:rPr lang="el-GR" dirty="0" err="1"/>
              <a:t>κλομιφένη</a:t>
            </a:r>
            <a:r>
              <a:rPr lang="el-GR" dirty="0"/>
              <a:t>, που κυκλοφορεί σε χάπια με τις ονομασίες </a:t>
            </a:r>
            <a:r>
              <a:rPr lang="el-GR" dirty="0" err="1"/>
              <a:t>Clomiphene</a:t>
            </a:r>
            <a:r>
              <a:rPr lang="el-GR" dirty="0"/>
              <a:t> </a:t>
            </a:r>
            <a:r>
              <a:rPr lang="el-GR" dirty="0" err="1"/>
              <a:t>citrate</a:t>
            </a:r>
            <a:r>
              <a:rPr lang="el-GR" dirty="0"/>
              <a:t> ή </a:t>
            </a:r>
            <a:r>
              <a:rPr lang="el-GR" dirty="0" err="1"/>
              <a:t>Clomid</a:t>
            </a:r>
            <a:r>
              <a:rPr lang="el-GR" dirty="0"/>
              <a:t> ή </a:t>
            </a:r>
            <a:r>
              <a:rPr lang="el-GR" dirty="0" err="1"/>
              <a:t>Serpafar</a:t>
            </a:r>
            <a:r>
              <a:rPr lang="el-GR" dirty="0"/>
              <a:t>. Το φάρμακο αυτό έχει </a:t>
            </a:r>
            <a:r>
              <a:rPr lang="el-GR" dirty="0" err="1"/>
              <a:t>αντι-οιστρογονική</a:t>
            </a:r>
            <a:r>
              <a:rPr lang="el-GR" dirty="0"/>
              <a:t> δράση, χορηγούμενο τις πρώτες ημέρες του κύκλου (τυπικά ένα χάπι από την 2η έως την 6η ημέρα).</a:t>
            </a:r>
          </a:p>
          <a:p>
            <a:r>
              <a:rPr lang="el-GR" dirty="0"/>
              <a:t>Εναλλακτικά, μπορούμε να χορηγήσουμε </a:t>
            </a:r>
            <a:r>
              <a:rPr lang="el-GR" dirty="0" err="1"/>
              <a:t>γοναδοτροπίνη</a:t>
            </a:r>
            <a:r>
              <a:rPr lang="el-GR" dirty="0"/>
              <a:t> (FSH), σε μικρές δόσεις, με υποδόρια ή ενδομυϊκή ένεση με στόχο τη μονήρη </a:t>
            </a:r>
            <a:r>
              <a:rPr lang="el-GR" dirty="0" err="1"/>
              <a:t>ωοθυλακική</a:t>
            </a:r>
            <a:r>
              <a:rPr lang="el-GR" dirty="0"/>
              <a:t> ανάπτυξη.</a:t>
            </a:r>
          </a:p>
          <a:p>
            <a:r>
              <a:rPr lang="el-GR" dirty="0"/>
              <a:t>Η αγωγή με κιτρική </a:t>
            </a:r>
            <a:r>
              <a:rPr lang="el-GR" dirty="0" err="1"/>
              <a:t>κλομιφένη</a:t>
            </a:r>
            <a:r>
              <a:rPr lang="el-GR" dirty="0"/>
              <a:t> έχει αμελητέες παρενέργειες, ενώ οι δόσεις </a:t>
            </a:r>
            <a:r>
              <a:rPr lang="el-GR" dirty="0" err="1"/>
              <a:t>γοναδοτροπινών</a:t>
            </a:r>
            <a:r>
              <a:rPr lang="el-GR" dirty="0"/>
              <a:t>, εάν χορηγηθούν, είναι μικρές και οι παρενέργειές τους είναι επίσης αμελητέες. Ωστόσο, η αγωγή με </a:t>
            </a:r>
            <a:r>
              <a:rPr lang="el-GR" dirty="0" err="1"/>
              <a:t>γοναδοτροπίνες</a:t>
            </a:r>
            <a:r>
              <a:rPr lang="el-GR" dirty="0"/>
              <a:t> είναι μια (περιορισμένη) διέγερση των ωοθηκών. Ο κίνδυνος υπερδιέγερσης των ωοθηκών είναι αμελητέος σε χέρια ειδικών με την αγωγή αυτή, εκτός από ειδικές περιπτώσεις (π.χ. σύνδρομο </a:t>
            </a:r>
            <a:r>
              <a:rPr lang="el-GR" dirty="0" err="1"/>
              <a:t>πολυκυστικών</a:t>
            </a:r>
            <a:r>
              <a:rPr lang="el-GR" dirty="0"/>
              <a:t> ωοθηκών). Η μέθοδος ενέχει έναν μικρό κίνδυνο επιτυχίας </a:t>
            </a:r>
            <a:r>
              <a:rPr lang="el-GR" dirty="0" err="1"/>
              <a:t>πολύδυμης</a:t>
            </a:r>
            <a:r>
              <a:rPr lang="el-GR" dirty="0"/>
              <a:t> κυήσεως, εάν τα ωοθυλάκια είναι πολλά.</a:t>
            </a:r>
          </a:p>
          <a:p>
            <a:endParaRPr lang="el-GR" dirty="0"/>
          </a:p>
          <a:p>
            <a:pPr marL="0" indent="0">
              <a:buNone/>
            </a:pPr>
            <a:endParaRPr lang="en-US" dirty="0"/>
          </a:p>
        </p:txBody>
      </p:sp>
    </p:spTree>
    <p:extLst>
      <p:ext uri="{BB962C8B-B14F-4D97-AF65-F5344CB8AC3E}">
        <p14:creationId xmlns:p14="http://schemas.microsoft.com/office/powerpoint/2010/main" val="1450771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36696" y="691763"/>
            <a:ext cx="1855304" cy="4102874"/>
          </a:xfrm>
        </p:spPr>
        <p:txBody>
          <a:bodyPr>
            <a:normAutofit/>
          </a:bodyPr>
          <a:lstStyle/>
          <a:p>
            <a:r>
              <a:rPr lang="el-GR" sz="1200" b="1" u="sng" dirty="0">
                <a:solidFill>
                  <a:schemeClr val="tx1"/>
                </a:solidFill>
              </a:rPr>
              <a:t>Φάρμακα γονιμότητας, αναπαραγωγικές στρατηγικές και κίνδυνος καρκίνου των ωοθηκών</a:t>
            </a:r>
            <a:br>
              <a:rPr lang="el-GR" sz="1200" b="1" u="sng" dirty="0">
                <a:solidFill>
                  <a:schemeClr val="tx1"/>
                </a:solidFill>
              </a:rPr>
            </a:br>
            <a:r>
              <a:rPr lang="en-US" sz="1200" dirty="0" err="1">
                <a:solidFill>
                  <a:schemeClr val="tx1"/>
                </a:solidFill>
              </a:rPr>
              <a:t>Tomao</a:t>
            </a:r>
            <a:r>
              <a:rPr lang="en-US" sz="1200" dirty="0">
                <a:solidFill>
                  <a:schemeClr val="tx1"/>
                </a:solidFill>
              </a:rPr>
              <a:t> F, Lo Russo G, </a:t>
            </a:r>
            <a:r>
              <a:rPr lang="en-US" sz="1200" dirty="0" err="1">
                <a:solidFill>
                  <a:schemeClr val="tx1"/>
                </a:solidFill>
              </a:rPr>
              <a:t>Spinelli</a:t>
            </a:r>
            <a:r>
              <a:rPr lang="en-US" sz="1200" dirty="0">
                <a:solidFill>
                  <a:schemeClr val="tx1"/>
                </a:solidFill>
              </a:rPr>
              <a:t> GP, </a:t>
            </a:r>
            <a:r>
              <a:rPr lang="en-US" sz="1200" dirty="0" err="1">
                <a:solidFill>
                  <a:schemeClr val="tx1"/>
                </a:solidFill>
              </a:rPr>
              <a:t>Stati</a:t>
            </a:r>
            <a:r>
              <a:rPr lang="en-US" sz="1200" dirty="0">
                <a:solidFill>
                  <a:schemeClr val="tx1"/>
                </a:solidFill>
              </a:rPr>
              <a:t> V, </a:t>
            </a:r>
            <a:r>
              <a:rPr lang="en-US" sz="1200" dirty="0" err="1">
                <a:solidFill>
                  <a:schemeClr val="tx1"/>
                </a:solidFill>
              </a:rPr>
              <a:t>Prete</a:t>
            </a:r>
            <a:r>
              <a:rPr lang="en-US" sz="1200" dirty="0">
                <a:solidFill>
                  <a:schemeClr val="tx1"/>
                </a:solidFill>
              </a:rPr>
              <a:t> AA, </a:t>
            </a:r>
            <a:r>
              <a:rPr lang="en-US" sz="1200" dirty="0" err="1">
                <a:solidFill>
                  <a:schemeClr val="tx1"/>
                </a:solidFill>
              </a:rPr>
              <a:t>Prinzi</a:t>
            </a:r>
            <a:r>
              <a:rPr lang="en-US" sz="1200" dirty="0">
                <a:solidFill>
                  <a:schemeClr val="tx1"/>
                </a:solidFill>
              </a:rPr>
              <a:t> N, </a:t>
            </a:r>
            <a:r>
              <a:rPr lang="en-US" sz="1200" dirty="0" err="1">
                <a:solidFill>
                  <a:schemeClr val="tx1"/>
                </a:solidFill>
              </a:rPr>
              <a:t>Sinjari</a:t>
            </a:r>
            <a:r>
              <a:rPr lang="en-US" sz="1200" dirty="0">
                <a:solidFill>
                  <a:schemeClr val="tx1"/>
                </a:solidFill>
              </a:rPr>
              <a:t> M, Vici P, Papa A, </a:t>
            </a:r>
            <a:r>
              <a:rPr lang="en-US" sz="1200" dirty="0" err="1">
                <a:solidFill>
                  <a:schemeClr val="tx1"/>
                </a:solidFill>
              </a:rPr>
              <a:t>Chiotti</a:t>
            </a:r>
            <a:r>
              <a:rPr lang="en-US" sz="1200" dirty="0">
                <a:solidFill>
                  <a:schemeClr val="tx1"/>
                </a:solidFill>
              </a:rPr>
              <a:t> MS, Benedetti </a:t>
            </a:r>
            <a:r>
              <a:rPr lang="en-US" sz="1200" dirty="0" err="1">
                <a:solidFill>
                  <a:schemeClr val="tx1"/>
                </a:solidFill>
              </a:rPr>
              <a:t>Panici</a:t>
            </a:r>
            <a:r>
              <a:rPr lang="en-US" sz="1200" dirty="0">
                <a:solidFill>
                  <a:schemeClr val="tx1"/>
                </a:solidFill>
              </a:rPr>
              <a:t> P, </a:t>
            </a:r>
            <a:r>
              <a:rPr lang="en-US" sz="1200" dirty="0" err="1">
                <a:solidFill>
                  <a:schemeClr val="tx1"/>
                </a:solidFill>
              </a:rPr>
              <a:t>Tomao</a:t>
            </a:r>
            <a:r>
              <a:rPr lang="en-US" sz="1200" dirty="0">
                <a:solidFill>
                  <a:schemeClr val="tx1"/>
                </a:solidFill>
              </a:rPr>
              <a:t> S. Fertility drugs, reproductive strategies and ovarian cancer risk. J Ovarian Res. 2014 May 8;7:51. </a:t>
            </a:r>
            <a:r>
              <a:rPr lang="en-US" sz="1200" dirty="0" err="1">
                <a:solidFill>
                  <a:schemeClr val="tx1"/>
                </a:solidFill>
              </a:rPr>
              <a:t>doi</a:t>
            </a:r>
            <a:r>
              <a:rPr lang="en-US" sz="1200" dirty="0">
                <a:solidFill>
                  <a:schemeClr val="tx1"/>
                </a:solidFill>
              </a:rPr>
              <a:t>: 10.1186/1757-2215-7-51. PMID: 24829615; PMCID: PMC4020377</a:t>
            </a:r>
            <a:r>
              <a:rPr lang="en-US" sz="1200" dirty="0"/>
              <a:t>.</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59098503"/>
              </p:ext>
            </p:extLst>
          </p:nvPr>
        </p:nvGraphicFramePr>
        <p:xfrm>
          <a:off x="480000" y="422030"/>
          <a:ext cx="9250155" cy="6103814"/>
        </p:xfrm>
        <a:graphic>
          <a:graphicData uri="http://schemas.openxmlformats.org/drawingml/2006/table">
            <a:tbl>
              <a:tblPr firstRow="1" bandRow="1">
                <a:tableStyleId>{5C22544A-7EE6-4342-B048-85BDC9FD1C3A}</a:tableStyleId>
              </a:tblPr>
              <a:tblGrid>
                <a:gridCol w="3083385">
                  <a:extLst>
                    <a:ext uri="{9D8B030D-6E8A-4147-A177-3AD203B41FA5}">
                      <a16:colId xmlns:a16="http://schemas.microsoft.com/office/drawing/2014/main" val="1584384822"/>
                    </a:ext>
                  </a:extLst>
                </a:gridCol>
                <a:gridCol w="3083385">
                  <a:extLst>
                    <a:ext uri="{9D8B030D-6E8A-4147-A177-3AD203B41FA5}">
                      <a16:colId xmlns:a16="http://schemas.microsoft.com/office/drawing/2014/main" val="640637295"/>
                    </a:ext>
                  </a:extLst>
                </a:gridCol>
                <a:gridCol w="3083385">
                  <a:extLst>
                    <a:ext uri="{9D8B030D-6E8A-4147-A177-3AD203B41FA5}">
                      <a16:colId xmlns:a16="http://schemas.microsoft.com/office/drawing/2014/main" val="1597404366"/>
                    </a:ext>
                  </a:extLst>
                </a:gridCol>
              </a:tblGrid>
              <a:tr h="387017">
                <a:tc>
                  <a:txBody>
                    <a:bodyPr/>
                    <a:lstStyle/>
                    <a:p>
                      <a:pPr algn="l" fontAlgn="auto"/>
                      <a:r>
                        <a:rPr lang="el-GR" sz="1000" b="1" baseline="0" dirty="0">
                          <a:effectLst/>
                        </a:rPr>
                        <a:t>Μελέτη</a:t>
                      </a:r>
                    </a:p>
                  </a:txBody>
                  <a:tcPr anchor="ctr"/>
                </a:tc>
                <a:tc>
                  <a:txBody>
                    <a:bodyPr/>
                    <a:lstStyle/>
                    <a:p>
                      <a:pPr algn="l" fontAlgn="auto"/>
                      <a:r>
                        <a:rPr lang="el-GR" sz="1000" b="1" baseline="0" dirty="0">
                          <a:effectLst/>
                        </a:rPr>
                        <a:t>Θεραπείες</a:t>
                      </a:r>
                    </a:p>
                  </a:txBody>
                  <a:tcPr anchor="ctr"/>
                </a:tc>
                <a:tc>
                  <a:txBody>
                    <a:bodyPr/>
                    <a:lstStyle/>
                    <a:p>
                      <a:pPr algn="l" fontAlgn="auto"/>
                      <a:r>
                        <a:rPr lang="el-GR" sz="1000" b="1" baseline="0" dirty="0">
                          <a:effectLst/>
                        </a:rPr>
                        <a:t>Πληθυσμός</a:t>
                      </a:r>
                    </a:p>
                  </a:txBody>
                  <a:tcPr anchor="ctr"/>
                </a:tc>
                <a:extLst>
                  <a:ext uri="{0D108BD9-81ED-4DB2-BD59-A6C34878D82A}">
                    <a16:rowId xmlns:a16="http://schemas.microsoft.com/office/drawing/2014/main" val="2513803726"/>
                  </a:ext>
                </a:extLst>
              </a:tr>
              <a:tr h="474807">
                <a:tc>
                  <a:txBody>
                    <a:bodyPr/>
                    <a:lstStyle/>
                    <a:p>
                      <a:pPr algn="l" fontAlgn="b"/>
                      <a:r>
                        <a:rPr lang="nb-NO" sz="900" b="1" dirty="0">
                          <a:effectLst/>
                        </a:rPr>
                        <a:t>Οι Rossing et al. 1994</a:t>
                      </a:r>
                    </a:p>
                  </a:txBody>
                  <a:tcPr anchor="b"/>
                </a:tc>
                <a:tc>
                  <a:txBody>
                    <a:bodyPr/>
                    <a:lstStyle/>
                    <a:p>
                      <a:pPr algn="ctr" fontAlgn="b"/>
                      <a:r>
                        <a:rPr lang="el-GR" sz="1200" b="0" dirty="0">
                          <a:effectLst/>
                        </a:rPr>
                        <a:t>Κιτρική </a:t>
                      </a:r>
                      <a:r>
                        <a:rPr lang="el-GR" sz="1200" b="0" dirty="0" err="1">
                          <a:effectLst/>
                        </a:rPr>
                        <a:t>κλομιφαίνη</a:t>
                      </a:r>
                      <a:endParaRPr lang="el-GR" sz="1200" b="0" dirty="0">
                        <a:effectLst/>
                      </a:endParaRPr>
                    </a:p>
                  </a:txBody>
                  <a:tcPr anchor="b"/>
                </a:tc>
                <a:tc>
                  <a:txBody>
                    <a:bodyPr/>
                    <a:lstStyle/>
                    <a:p>
                      <a:pPr algn="ctr" fontAlgn="b"/>
                      <a:r>
                        <a:rPr lang="el-GR" sz="900" b="0" dirty="0">
                          <a:effectLst/>
                        </a:rPr>
                        <a:t>3837 γυναίκες, 9 καρκίνος ωοθηκών σε έκθεση, 2 καρκίνος ωοθηκών σε μη έκθεση</a:t>
                      </a:r>
                    </a:p>
                  </a:txBody>
                  <a:tcPr anchor="b"/>
                </a:tc>
                <a:extLst>
                  <a:ext uri="{0D108BD9-81ED-4DB2-BD59-A6C34878D82A}">
                    <a16:rowId xmlns:a16="http://schemas.microsoft.com/office/drawing/2014/main" val="1140786110"/>
                  </a:ext>
                </a:extLst>
              </a:tr>
              <a:tr h="486189">
                <a:tc>
                  <a:txBody>
                    <a:bodyPr/>
                    <a:lstStyle/>
                    <a:p>
                      <a:pPr algn="l" fontAlgn="b"/>
                      <a:r>
                        <a:rPr lang="en-US" sz="900" b="1" dirty="0" err="1">
                          <a:effectLst/>
                        </a:rPr>
                        <a:t>Potashnik</a:t>
                      </a:r>
                      <a:r>
                        <a:rPr lang="en-US" sz="900" b="1" dirty="0">
                          <a:effectLst/>
                        </a:rPr>
                        <a:t> et al.  1999</a:t>
                      </a:r>
                    </a:p>
                  </a:txBody>
                  <a:tcPr anchor="b"/>
                </a:tc>
                <a:tc>
                  <a:txBody>
                    <a:bodyPr/>
                    <a:lstStyle/>
                    <a:p>
                      <a:pPr algn="ctr" fontAlgn="b"/>
                      <a:r>
                        <a:rPr lang="el-GR" sz="1200" b="0" dirty="0">
                          <a:effectLst/>
                        </a:rPr>
                        <a:t>Ορίζεται ως χρήση φαρμάκων γονιμότητας</a:t>
                      </a:r>
                    </a:p>
                  </a:txBody>
                  <a:tcPr anchor="b"/>
                </a:tc>
                <a:tc>
                  <a:txBody>
                    <a:bodyPr/>
                    <a:lstStyle/>
                    <a:p>
                      <a:pPr algn="ctr" fontAlgn="b"/>
                      <a:r>
                        <a:rPr lang="el-GR" sz="900" b="0" dirty="0">
                          <a:effectLst/>
                        </a:rPr>
                        <a:t>1197 γυναίκες. 1 καρκίνος των ωοθηκών σε έκθεση 1 καρκίνοι ωοθηκών σε μη εκτεθειμένους</a:t>
                      </a:r>
                    </a:p>
                  </a:txBody>
                  <a:tcPr anchor="b"/>
                </a:tc>
                <a:extLst>
                  <a:ext uri="{0D108BD9-81ED-4DB2-BD59-A6C34878D82A}">
                    <a16:rowId xmlns:a16="http://schemas.microsoft.com/office/drawing/2014/main" val="1866318457"/>
                  </a:ext>
                </a:extLst>
              </a:tr>
              <a:tr h="604300">
                <a:tc>
                  <a:txBody>
                    <a:bodyPr/>
                    <a:lstStyle/>
                    <a:p>
                      <a:pPr algn="l" fontAlgn="b"/>
                      <a:r>
                        <a:rPr lang="da-DK" sz="900" b="1" dirty="0">
                          <a:effectLst/>
                        </a:rPr>
                        <a:t>Οι Doyle et al.  2002</a:t>
                      </a:r>
                    </a:p>
                  </a:txBody>
                  <a:tcPr anchor="b"/>
                </a:tc>
                <a:tc>
                  <a:txBody>
                    <a:bodyPr/>
                    <a:lstStyle/>
                    <a:p>
                      <a:pPr algn="ctr" fontAlgn="b"/>
                      <a:r>
                        <a:rPr lang="el-GR" sz="1200" b="0" dirty="0">
                          <a:effectLst/>
                        </a:rPr>
                        <a:t>Κιτρική </a:t>
                      </a:r>
                      <a:r>
                        <a:rPr lang="el-GR" sz="1200" b="0" dirty="0" err="1">
                          <a:effectLst/>
                        </a:rPr>
                        <a:t>κλομιφαίνη</a:t>
                      </a:r>
                      <a:r>
                        <a:rPr lang="el-GR" sz="1200" b="0" dirty="0">
                          <a:effectLst/>
                        </a:rPr>
                        <a:t>, </a:t>
                      </a:r>
                      <a:r>
                        <a:rPr lang="el-GR" sz="1200" b="0" dirty="0" err="1">
                          <a:effectLst/>
                        </a:rPr>
                        <a:t>hMG</a:t>
                      </a:r>
                      <a:r>
                        <a:rPr lang="el-GR" sz="1200" b="0" dirty="0">
                          <a:effectLst/>
                        </a:rPr>
                        <a:t>, </a:t>
                      </a:r>
                      <a:r>
                        <a:rPr lang="el-GR" sz="1200" b="0" dirty="0" err="1">
                          <a:effectLst/>
                        </a:rPr>
                        <a:t>hCG</a:t>
                      </a:r>
                      <a:r>
                        <a:rPr lang="el-GR" sz="1200" b="0" dirty="0">
                          <a:effectLst/>
                        </a:rPr>
                        <a:t>, ανάλογο </a:t>
                      </a:r>
                      <a:r>
                        <a:rPr lang="el-GR" sz="1200" b="0" dirty="0" err="1">
                          <a:effectLst/>
                        </a:rPr>
                        <a:t>GnRH</a:t>
                      </a:r>
                      <a:r>
                        <a:rPr lang="el-GR" sz="1200" b="0" dirty="0">
                          <a:effectLst/>
                        </a:rPr>
                        <a:t>,</a:t>
                      </a:r>
                    </a:p>
                  </a:txBody>
                  <a:tcPr anchor="b"/>
                </a:tc>
                <a:tc>
                  <a:txBody>
                    <a:bodyPr/>
                    <a:lstStyle/>
                    <a:p>
                      <a:pPr algn="ctr" fontAlgn="b"/>
                      <a:r>
                        <a:rPr lang="el-GR" sz="900" b="0">
                          <a:effectLst/>
                        </a:rPr>
                        <a:t>4188 γυναίκες, 4 καρκίνοι ωοθηκών σε έκθεση, 2 καρκίνοι ωοθηκών σε μη έκθεση</a:t>
                      </a:r>
                    </a:p>
                  </a:txBody>
                  <a:tcPr anchor="b"/>
                </a:tc>
                <a:extLst>
                  <a:ext uri="{0D108BD9-81ED-4DB2-BD59-A6C34878D82A}">
                    <a16:rowId xmlns:a16="http://schemas.microsoft.com/office/drawing/2014/main" val="2167023774"/>
                  </a:ext>
                </a:extLst>
              </a:tr>
              <a:tr h="524859">
                <a:tc>
                  <a:txBody>
                    <a:bodyPr/>
                    <a:lstStyle/>
                    <a:p>
                      <a:pPr algn="l" fontAlgn="b"/>
                      <a:r>
                        <a:rPr lang="fr-FR" sz="900" b="1" dirty="0" err="1">
                          <a:effectLst/>
                        </a:rPr>
                        <a:t>Οι</a:t>
                      </a:r>
                      <a:r>
                        <a:rPr lang="fr-FR" sz="900" b="1" dirty="0">
                          <a:effectLst/>
                        </a:rPr>
                        <a:t> </a:t>
                      </a:r>
                      <a:r>
                        <a:rPr lang="fr-FR" sz="900" b="1" dirty="0" err="1">
                          <a:effectLst/>
                        </a:rPr>
                        <a:t>Brinton</a:t>
                      </a:r>
                      <a:r>
                        <a:rPr lang="fr-FR" sz="900" b="1" dirty="0">
                          <a:effectLst/>
                        </a:rPr>
                        <a:t> et al. 2004</a:t>
                      </a:r>
                    </a:p>
                  </a:txBody>
                  <a:tcPr anchor="b"/>
                </a:tc>
                <a:tc>
                  <a:txBody>
                    <a:bodyPr/>
                    <a:lstStyle/>
                    <a:p>
                      <a:pPr algn="ctr" fontAlgn="b"/>
                      <a:r>
                        <a:rPr lang="el-GR" sz="1200" b="0" dirty="0">
                          <a:effectLst/>
                        </a:rPr>
                        <a:t>Κιτρική </a:t>
                      </a:r>
                      <a:r>
                        <a:rPr lang="el-GR" sz="1200" b="0" dirty="0" err="1">
                          <a:effectLst/>
                        </a:rPr>
                        <a:t>κλομιφαίνη</a:t>
                      </a:r>
                      <a:r>
                        <a:rPr lang="el-GR" sz="1200" b="0" dirty="0">
                          <a:effectLst/>
                        </a:rPr>
                        <a:t> ή </a:t>
                      </a:r>
                      <a:r>
                        <a:rPr lang="el-GR" sz="1200" b="0" dirty="0" err="1">
                          <a:effectLst/>
                        </a:rPr>
                        <a:t>γοναδοτροπίνες</a:t>
                      </a:r>
                      <a:endParaRPr lang="el-GR" sz="1200" b="0" dirty="0">
                        <a:effectLst/>
                      </a:endParaRPr>
                    </a:p>
                  </a:txBody>
                  <a:tcPr anchor="b"/>
                </a:tc>
                <a:tc>
                  <a:txBody>
                    <a:bodyPr/>
                    <a:lstStyle/>
                    <a:p>
                      <a:pPr algn="ctr" fontAlgn="b"/>
                      <a:r>
                        <a:rPr lang="el-GR" sz="900" b="0" dirty="0">
                          <a:effectLst/>
                        </a:rPr>
                        <a:t>12193 </a:t>
                      </a:r>
                      <a:r>
                        <a:rPr lang="el-GR" sz="900" b="0" dirty="0" err="1">
                          <a:effectLst/>
                        </a:rPr>
                        <a:t>υπογόνιμες</a:t>
                      </a:r>
                      <a:r>
                        <a:rPr lang="el-GR" sz="900" b="0" dirty="0">
                          <a:effectLst/>
                        </a:rPr>
                        <a:t> γυναίκες, 15 καρκίνοι ωοθηκών σε έκθεση, 30 καρκίνοι σε μη εκτεθειμένους</a:t>
                      </a:r>
                    </a:p>
                  </a:txBody>
                  <a:tcPr anchor="b"/>
                </a:tc>
                <a:extLst>
                  <a:ext uri="{0D108BD9-81ED-4DB2-BD59-A6C34878D82A}">
                    <a16:rowId xmlns:a16="http://schemas.microsoft.com/office/drawing/2014/main" val="3553399132"/>
                  </a:ext>
                </a:extLst>
              </a:tr>
              <a:tr h="604300">
                <a:tc>
                  <a:txBody>
                    <a:bodyPr/>
                    <a:lstStyle/>
                    <a:p>
                      <a:pPr algn="l" fontAlgn="b"/>
                      <a:r>
                        <a:rPr lang="fr-FR" sz="900" b="1" dirty="0" err="1">
                          <a:effectLst/>
                        </a:rPr>
                        <a:t>Calderon</a:t>
                      </a:r>
                      <a:r>
                        <a:rPr lang="fr-FR" sz="900" b="1" dirty="0">
                          <a:effectLst/>
                        </a:rPr>
                        <a:t>- </a:t>
                      </a:r>
                      <a:r>
                        <a:rPr lang="fr-FR" sz="900" b="1" dirty="0" err="1">
                          <a:effectLst/>
                        </a:rPr>
                        <a:t>Margalit</a:t>
                      </a:r>
                      <a:r>
                        <a:rPr lang="fr-FR" sz="900" b="1" dirty="0">
                          <a:effectLst/>
                        </a:rPr>
                        <a:t> et al. 2009</a:t>
                      </a:r>
                    </a:p>
                  </a:txBody>
                  <a:tcPr anchor="b"/>
                </a:tc>
                <a:tc>
                  <a:txBody>
                    <a:bodyPr/>
                    <a:lstStyle/>
                    <a:p>
                      <a:pPr algn="ctr" fontAlgn="b"/>
                      <a:r>
                        <a:rPr lang="el-GR" sz="1200" b="0" dirty="0" err="1">
                          <a:effectLst/>
                        </a:rPr>
                        <a:t>Αυτοαναφερόμενη</a:t>
                      </a:r>
                      <a:r>
                        <a:rPr lang="el-GR" sz="1200" b="0" dirty="0">
                          <a:effectLst/>
                        </a:rPr>
                        <a:t> έκθεση σε φάρμακα γονιμότητας</a:t>
                      </a:r>
                    </a:p>
                  </a:txBody>
                  <a:tcPr anchor="b"/>
                </a:tc>
                <a:tc>
                  <a:txBody>
                    <a:bodyPr/>
                    <a:lstStyle/>
                    <a:p>
                      <a:pPr algn="ctr" fontAlgn="b"/>
                      <a:r>
                        <a:rPr lang="el-GR" sz="900" b="0" dirty="0">
                          <a:effectLst/>
                        </a:rPr>
                        <a:t>15030 </a:t>
                      </a:r>
                      <a:r>
                        <a:rPr lang="el-GR" sz="900" b="0" dirty="0" err="1">
                          <a:effectLst/>
                        </a:rPr>
                        <a:t>παρούς</a:t>
                      </a:r>
                      <a:r>
                        <a:rPr lang="el-GR" sz="900" b="0" dirty="0">
                          <a:effectLst/>
                        </a:rPr>
                        <a:t> γυναίκες. Μόνο 1 καρκίνος στους εκτεθειμένους 42 καρκίνους σε μη εκτεθειμένους</a:t>
                      </a:r>
                    </a:p>
                  </a:txBody>
                  <a:tcPr anchor="b"/>
                </a:tc>
                <a:extLst>
                  <a:ext uri="{0D108BD9-81ED-4DB2-BD59-A6C34878D82A}">
                    <a16:rowId xmlns:a16="http://schemas.microsoft.com/office/drawing/2014/main" val="2136780398"/>
                  </a:ext>
                </a:extLst>
              </a:tr>
              <a:tr h="604300">
                <a:tc>
                  <a:txBody>
                    <a:bodyPr/>
                    <a:lstStyle/>
                    <a:p>
                      <a:pPr algn="l" fontAlgn="b"/>
                      <a:r>
                        <a:rPr lang="el-GR" sz="900" b="1" dirty="0">
                          <a:effectLst/>
                        </a:rPr>
                        <a:t>Οι </a:t>
                      </a:r>
                      <a:r>
                        <a:rPr lang="en-US" sz="900" b="1" dirty="0">
                          <a:effectLst/>
                        </a:rPr>
                        <a:t>Jensen et al. 2009</a:t>
                      </a:r>
                    </a:p>
                  </a:txBody>
                  <a:tcPr anchor="b"/>
                </a:tc>
                <a:tc>
                  <a:txBody>
                    <a:bodyPr/>
                    <a:lstStyle/>
                    <a:p>
                      <a:pPr algn="ctr" fontAlgn="b"/>
                      <a:r>
                        <a:rPr lang="en-US" sz="1200" b="0" dirty="0" err="1">
                          <a:effectLst/>
                        </a:rPr>
                        <a:t>hMG</a:t>
                      </a:r>
                      <a:r>
                        <a:rPr lang="en-US" sz="1200" b="0" dirty="0">
                          <a:effectLst/>
                        </a:rPr>
                        <a:t>, FSH, </a:t>
                      </a:r>
                      <a:r>
                        <a:rPr lang="el-GR" sz="1200" b="0" dirty="0">
                          <a:effectLst/>
                        </a:rPr>
                        <a:t>κιτρική </a:t>
                      </a:r>
                      <a:r>
                        <a:rPr lang="el-GR" sz="1200" b="0" dirty="0" err="1">
                          <a:effectLst/>
                        </a:rPr>
                        <a:t>κλομιφαίνη</a:t>
                      </a:r>
                      <a:r>
                        <a:rPr lang="el-GR" sz="1200" b="0" dirty="0">
                          <a:effectLst/>
                        </a:rPr>
                        <a:t>, </a:t>
                      </a:r>
                      <a:r>
                        <a:rPr lang="en-US" sz="1200" b="0" dirty="0" err="1">
                          <a:effectLst/>
                        </a:rPr>
                        <a:t>hCG</a:t>
                      </a:r>
                      <a:r>
                        <a:rPr lang="en-US" sz="1200" b="0" dirty="0">
                          <a:effectLst/>
                        </a:rPr>
                        <a:t>, </a:t>
                      </a:r>
                      <a:r>
                        <a:rPr lang="el-GR" sz="1200" b="0" dirty="0">
                          <a:effectLst/>
                        </a:rPr>
                        <a:t>ανάλογο </a:t>
                      </a:r>
                      <a:r>
                        <a:rPr lang="en-US" sz="1200" b="0" dirty="0" err="1">
                          <a:effectLst/>
                        </a:rPr>
                        <a:t>GnRH</a:t>
                      </a:r>
                      <a:r>
                        <a:rPr lang="en-US" sz="1200" b="0" dirty="0">
                          <a:effectLst/>
                        </a:rPr>
                        <a:t>,</a:t>
                      </a:r>
                    </a:p>
                  </a:txBody>
                  <a:tcPr anchor="b"/>
                </a:tc>
                <a:tc>
                  <a:txBody>
                    <a:bodyPr/>
                    <a:lstStyle/>
                    <a:p>
                      <a:pPr algn="ctr" fontAlgn="b"/>
                      <a:r>
                        <a:rPr lang="el-GR" sz="900" b="0">
                          <a:effectLst/>
                        </a:rPr>
                        <a:t>54362 γυναίκες, 156 καρκίνοι ωοθηκών, 58 καρκίνοι ωοθηκών σε έκθεση, 98 καρκίνοι σε μη εκτεθειμένους</a:t>
                      </a:r>
                    </a:p>
                  </a:txBody>
                  <a:tcPr anchor="b"/>
                </a:tc>
                <a:extLst>
                  <a:ext uri="{0D108BD9-81ED-4DB2-BD59-A6C34878D82A}">
                    <a16:rowId xmlns:a16="http://schemas.microsoft.com/office/drawing/2014/main" val="1614890451"/>
                  </a:ext>
                </a:extLst>
              </a:tr>
              <a:tr h="634531">
                <a:tc>
                  <a:txBody>
                    <a:bodyPr/>
                    <a:lstStyle/>
                    <a:p>
                      <a:pPr algn="l" fontAlgn="b"/>
                      <a:r>
                        <a:rPr lang="pt-BR" sz="900" b="1" dirty="0">
                          <a:effectLst/>
                        </a:rPr>
                        <a:t>Dos Santos Silva et al. 2009</a:t>
                      </a:r>
                    </a:p>
                  </a:txBody>
                  <a:tcPr anchor="b"/>
                </a:tc>
                <a:tc>
                  <a:txBody>
                    <a:bodyPr/>
                    <a:lstStyle/>
                    <a:p>
                      <a:pPr algn="ctr" fontAlgn="b"/>
                      <a:r>
                        <a:rPr lang="el-GR" sz="1200" b="0" dirty="0">
                          <a:effectLst/>
                        </a:rPr>
                        <a:t>Ορίζεται ως χρήση φαρμάκων γονιμότητας</a:t>
                      </a:r>
                    </a:p>
                  </a:txBody>
                  <a:tcPr anchor="b"/>
                </a:tc>
                <a:tc>
                  <a:txBody>
                    <a:bodyPr/>
                    <a:lstStyle/>
                    <a:p>
                      <a:pPr algn="ctr" fontAlgn="b"/>
                      <a:r>
                        <a:rPr lang="el-GR" sz="900" b="0">
                          <a:effectLst/>
                        </a:rPr>
                        <a:t>7355 γυναίκες 12 καρκίνοι σε εκτεθειμένες, 8 καρκίνοι σε μη έκθεση</a:t>
                      </a:r>
                    </a:p>
                  </a:txBody>
                  <a:tcPr anchor="b"/>
                </a:tc>
                <a:extLst>
                  <a:ext uri="{0D108BD9-81ED-4DB2-BD59-A6C34878D82A}">
                    <a16:rowId xmlns:a16="http://schemas.microsoft.com/office/drawing/2014/main" val="1296827444"/>
                  </a:ext>
                </a:extLst>
              </a:tr>
              <a:tr h="733793">
                <a:tc>
                  <a:txBody>
                    <a:bodyPr/>
                    <a:lstStyle/>
                    <a:p>
                      <a:pPr algn="l" fontAlgn="b"/>
                      <a:r>
                        <a:rPr lang="el-GR" sz="900" b="1" dirty="0">
                          <a:effectLst/>
                        </a:rPr>
                        <a:t>Οι </a:t>
                      </a:r>
                      <a:r>
                        <a:rPr lang="en-US" sz="900" b="1" dirty="0" err="1">
                          <a:effectLst/>
                        </a:rPr>
                        <a:t>Sanner</a:t>
                      </a:r>
                      <a:r>
                        <a:rPr lang="en-US" sz="900" b="1" dirty="0">
                          <a:effectLst/>
                        </a:rPr>
                        <a:t> et al. 2009</a:t>
                      </a:r>
                    </a:p>
                  </a:txBody>
                  <a:tcPr anchor="b"/>
                </a:tc>
                <a:tc>
                  <a:txBody>
                    <a:bodyPr/>
                    <a:lstStyle/>
                    <a:p>
                      <a:pPr algn="ctr" fontAlgn="b"/>
                      <a:r>
                        <a:rPr lang="el-GR" sz="1200" b="0" dirty="0">
                          <a:effectLst/>
                        </a:rPr>
                        <a:t>Κιτρική </a:t>
                      </a:r>
                      <a:r>
                        <a:rPr lang="el-GR" sz="1200" b="0" dirty="0" err="1">
                          <a:effectLst/>
                        </a:rPr>
                        <a:t>κλομιφαίνη</a:t>
                      </a:r>
                      <a:r>
                        <a:rPr lang="el-GR" sz="1200" b="0" dirty="0">
                          <a:effectLst/>
                        </a:rPr>
                        <a:t> και/ή </a:t>
                      </a:r>
                      <a:r>
                        <a:rPr lang="el-GR" sz="1200" b="0" dirty="0" err="1">
                          <a:effectLst/>
                        </a:rPr>
                        <a:t>γοναδοτροπίνες</a:t>
                      </a:r>
                      <a:endParaRPr lang="el-GR" sz="1200" b="0" dirty="0">
                        <a:effectLst/>
                      </a:endParaRPr>
                    </a:p>
                  </a:txBody>
                  <a:tcPr anchor="b"/>
                </a:tc>
                <a:tc>
                  <a:txBody>
                    <a:bodyPr/>
                    <a:lstStyle/>
                    <a:p>
                      <a:pPr algn="ctr" fontAlgn="b"/>
                      <a:r>
                        <a:rPr lang="el-GR" sz="900" b="0">
                          <a:effectLst/>
                        </a:rPr>
                        <a:t>2768 γυναίκες, 16 καρκίνοι σε έκθεση (9 καρκίνοι ωοθηκών, 7 οριακά όγκοι) 13 καρκίνοι σε μη εκτεθειμένους</a:t>
                      </a:r>
                    </a:p>
                  </a:txBody>
                  <a:tcPr anchor="b"/>
                </a:tc>
                <a:extLst>
                  <a:ext uri="{0D108BD9-81ED-4DB2-BD59-A6C34878D82A}">
                    <a16:rowId xmlns:a16="http://schemas.microsoft.com/office/drawing/2014/main" val="3612333797"/>
                  </a:ext>
                </a:extLst>
              </a:tr>
              <a:tr h="524859">
                <a:tc>
                  <a:txBody>
                    <a:bodyPr/>
                    <a:lstStyle/>
                    <a:p>
                      <a:pPr algn="l" fontAlgn="b"/>
                      <a:r>
                        <a:rPr lang="da-DK" sz="900" b="1" dirty="0">
                          <a:effectLst/>
                        </a:rPr>
                        <a:t>Lerner- Geva et al. 2012</a:t>
                      </a:r>
                    </a:p>
                  </a:txBody>
                  <a:tcPr anchor="b"/>
                </a:tc>
                <a:tc>
                  <a:txBody>
                    <a:bodyPr/>
                    <a:lstStyle/>
                    <a:p>
                      <a:pPr algn="ctr" fontAlgn="b"/>
                      <a:r>
                        <a:rPr lang="el-GR" sz="1200" b="0" dirty="0" err="1">
                          <a:effectLst/>
                        </a:rPr>
                        <a:t>Γοναδοτροπίνες</a:t>
                      </a:r>
                      <a:endParaRPr lang="el-GR" sz="1200" b="0" dirty="0">
                        <a:effectLst/>
                      </a:endParaRPr>
                    </a:p>
                  </a:txBody>
                  <a:tcPr anchor="b"/>
                </a:tc>
                <a:tc>
                  <a:txBody>
                    <a:bodyPr/>
                    <a:lstStyle/>
                    <a:p>
                      <a:pPr algn="ctr" fontAlgn="b"/>
                      <a:r>
                        <a:rPr lang="el-GR" sz="900" b="0">
                          <a:effectLst/>
                        </a:rPr>
                        <a:t>2431 γυναίκες, 18 περιπτώσεις καρκίνου των ωοθηκών, 30 χρόνια παρακολούθησης</a:t>
                      </a:r>
                    </a:p>
                  </a:txBody>
                  <a:tcPr anchor="b"/>
                </a:tc>
                <a:extLst>
                  <a:ext uri="{0D108BD9-81ED-4DB2-BD59-A6C34878D82A}">
                    <a16:rowId xmlns:a16="http://schemas.microsoft.com/office/drawing/2014/main" val="3230453529"/>
                  </a:ext>
                </a:extLst>
              </a:tr>
              <a:tr h="524859">
                <a:tc>
                  <a:txBody>
                    <a:bodyPr/>
                    <a:lstStyle/>
                    <a:p>
                      <a:pPr algn="l" fontAlgn="auto"/>
                      <a:r>
                        <a:rPr lang="en-US" sz="900" b="1" dirty="0" err="1">
                          <a:effectLst/>
                        </a:rPr>
                        <a:t>Trabert</a:t>
                      </a:r>
                      <a:r>
                        <a:rPr lang="en-US" sz="900" b="1" dirty="0">
                          <a:effectLst/>
                        </a:rPr>
                        <a:t> et al. 2013</a:t>
                      </a:r>
                    </a:p>
                  </a:txBody>
                  <a:tcPr anchor="ctr"/>
                </a:tc>
                <a:tc>
                  <a:txBody>
                    <a:bodyPr/>
                    <a:lstStyle/>
                    <a:p>
                      <a:pPr algn="ctr" fontAlgn="auto"/>
                      <a:r>
                        <a:rPr lang="el-GR" sz="1200" b="0" dirty="0">
                          <a:effectLst/>
                        </a:rPr>
                        <a:t>Κιτρική </a:t>
                      </a:r>
                      <a:r>
                        <a:rPr lang="el-GR" sz="1200" b="0" dirty="0" err="1">
                          <a:effectLst/>
                        </a:rPr>
                        <a:t>κλομιφαίνη</a:t>
                      </a:r>
                      <a:r>
                        <a:rPr lang="el-GR" sz="1200" b="0" dirty="0">
                          <a:effectLst/>
                        </a:rPr>
                        <a:t>, με ή χωρίς </a:t>
                      </a:r>
                      <a:r>
                        <a:rPr lang="el-GR" sz="1200" b="0" dirty="0" err="1">
                          <a:effectLst/>
                        </a:rPr>
                        <a:t>γοναδοτροπίνες</a:t>
                      </a:r>
                      <a:endParaRPr lang="el-GR" sz="1200" b="0" dirty="0">
                        <a:effectLst/>
                      </a:endParaRPr>
                    </a:p>
                  </a:txBody>
                  <a:tcPr anchor="ctr"/>
                </a:tc>
                <a:tc>
                  <a:txBody>
                    <a:bodyPr/>
                    <a:lstStyle/>
                    <a:p>
                      <a:pPr algn="ctr" fontAlgn="auto"/>
                      <a:r>
                        <a:rPr lang="el-GR" sz="900" b="0" dirty="0">
                          <a:effectLst/>
                        </a:rPr>
                        <a:t>9825 γυναίκες, 85 καρκίνοι ωοθηκών</a:t>
                      </a:r>
                    </a:p>
                  </a:txBody>
                  <a:tcPr anchor="ctr"/>
                </a:tc>
                <a:extLst>
                  <a:ext uri="{0D108BD9-81ED-4DB2-BD59-A6C34878D82A}">
                    <a16:rowId xmlns:a16="http://schemas.microsoft.com/office/drawing/2014/main" val="3778036863"/>
                  </a:ext>
                </a:extLst>
              </a:tr>
            </a:tbl>
          </a:graphicData>
        </a:graphic>
      </p:graphicFrame>
    </p:spTree>
    <p:extLst>
      <p:ext uri="{BB962C8B-B14F-4D97-AF65-F5344CB8AC3E}">
        <p14:creationId xmlns:p14="http://schemas.microsoft.com/office/powerpoint/2010/main" val="3784123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1538" y="1547446"/>
            <a:ext cx="8492464" cy="4493916"/>
          </a:xfrm>
        </p:spPr>
        <p:txBody>
          <a:bodyPr/>
          <a:lstStyle/>
          <a:p>
            <a:r>
              <a:rPr lang="el-GR" dirty="0"/>
              <a:t>Αρκετοί ερευνητές διερεύνησαν το προφίλ ασφάλειας των φαρμάκων γονιμότητας και τους κινδύνους που συνδέονται με τη χρήση τους. Τα αποτελέσματα που προκύπτουν από τις μελέτες που περιλαμβάνονται στην ανασκόπηση είναι </a:t>
            </a:r>
            <a:r>
              <a:rPr lang="el-GR" b="1" dirty="0"/>
              <a:t>αντιφατικά</a:t>
            </a:r>
            <a:r>
              <a:rPr lang="el-GR" dirty="0"/>
              <a:t>. </a:t>
            </a:r>
            <a:endParaRPr lang="en-US" dirty="0"/>
          </a:p>
          <a:p>
            <a:r>
              <a:rPr lang="el-GR" dirty="0"/>
              <a:t>Ορισμένες εργασίες προτείνουν την υπόθεση ότι τα φάρμακα γονιμότητας δεν συμβάλλουν σημαντικά στον κίνδυνο καρκίνου των ωοθηκών. </a:t>
            </a:r>
            <a:endParaRPr lang="en-US" dirty="0"/>
          </a:p>
          <a:p>
            <a:r>
              <a:rPr lang="el-GR" dirty="0"/>
              <a:t>Άλλες μελέτες έχουν αναφέρει αυξημένο κίνδυνο καρκίνου των ωοθηκών σε γυναίκες που έλαβαν θεραπεία με φάρμακα γονιμότητας. </a:t>
            </a:r>
            <a:endParaRPr lang="en-US" dirty="0"/>
          </a:p>
          <a:p>
            <a:r>
              <a:rPr lang="el-GR" dirty="0"/>
              <a:t>Η διαπίστωση της συσχέτισης μεταξύ της χρήσης φαρμάκων γονιμότητας και του κινδύνου καρκίνου των ωοθηκών είναι περίπλοκη, διότι είναι γνωστό ότι η ίδια η </a:t>
            </a:r>
            <a:r>
              <a:rPr lang="el-GR" dirty="0" err="1"/>
              <a:t>υπογονιμότητα</a:t>
            </a:r>
            <a:r>
              <a:rPr lang="el-GR" dirty="0"/>
              <a:t> καθορίζει έναν αυξημένο κίνδυνο καρκίνου.</a:t>
            </a:r>
            <a:endParaRPr lang="en-US" dirty="0"/>
          </a:p>
        </p:txBody>
      </p:sp>
    </p:spTree>
    <p:extLst>
      <p:ext uri="{BB962C8B-B14F-4D97-AF65-F5344CB8AC3E}">
        <p14:creationId xmlns:p14="http://schemas.microsoft.com/office/powerpoint/2010/main" val="247218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ΥΠΑΡΧΟΥΝ ΕΠΙΣΤΗΜΟΝΙΚΕΣ ΑΠΟΔΕΙΞΕΙΣ;</a:t>
            </a:r>
            <a:endParaRPr lang="en-US" dirty="0"/>
          </a:p>
        </p:txBody>
      </p:sp>
      <p:sp>
        <p:nvSpPr>
          <p:cNvPr id="3" name="Θέση περιεχομένου 2"/>
          <p:cNvSpPr>
            <a:spLocks noGrp="1"/>
          </p:cNvSpPr>
          <p:nvPr>
            <p:ph idx="1"/>
          </p:nvPr>
        </p:nvSpPr>
        <p:spPr>
          <a:xfrm>
            <a:off x="677334" y="1717483"/>
            <a:ext cx="8596668" cy="4323880"/>
          </a:xfrm>
        </p:spPr>
        <p:txBody>
          <a:bodyPr>
            <a:normAutofit lnSpcReduction="10000"/>
          </a:bodyPr>
          <a:lstStyle/>
          <a:p>
            <a:r>
              <a:rPr lang="el-GR" dirty="0"/>
              <a:t>Μέχρι τώρα υπάρχουν λίγες μελέτες που συνοψίζουν τον αντίκτυπο των φαρμάκων στην ανδρική γονιμότητα με εξαίρεση τις θεραπείες για τον καρκίνο. Είναι σημαντική η συλλογή επιστημονικών δεδομένων για κάθε εν λόγω μόριο, ώστε να μπορούμε να προσδιορίσουμε τον πραγματικό αντίκτυπο της θεραπείας μεταξύ των άλλων παραγόντων κινδύνου που συχνά συνδέονται στον ίδιο </a:t>
            </a:r>
            <a:r>
              <a:rPr lang="el-GR" dirty="0" err="1"/>
              <a:t>υπογόνιμο</a:t>
            </a:r>
            <a:r>
              <a:rPr lang="el-GR" dirty="0"/>
              <a:t> ασθενή.</a:t>
            </a:r>
          </a:p>
          <a:p>
            <a:r>
              <a:rPr lang="el-GR" dirty="0"/>
              <a:t>Αυτή η ανασκόπηση συγκεντρώνει τα διαθέσιμα δεδομένα σχετικά με την </a:t>
            </a:r>
            <a:r>
              <a:rPr lang="el-GR" b="1" dirty="0"/>
              <a:t>αρνητική επίδραση των φαρμακολογικών θεραπειών στην ανδρική γονιμότητα</a:t>
            </a:r>
            <a:r>
              <a:rPr lang="el-GR" dirty="0"/>
              <a:t>: μελετώνται α</a:t>
            </a:r>
            <a:r>
              <a:rPr lang="en-US" dirty="0"/>
              <a:t>) </a:t>
            </a:r>
            <a:r>
              <a:rPr lang="el-GR" dirty="0"/>
              <a:t>οι επιπτώσεις στη σπερματογένεση και στις παραμέτρους του σπέρματος και β</a:t>
            </a:r>
            <a:r>
              <a:rPr lang="en-US" dirty="0"/>
              <a:t>) </a:t>
            </a:r>
            <a:r>
              <a:rPr lang="el-GR" dirty="0"/>
              <a:t>οι επιπτώσεις στη σεξουαλική λειτουργία. </a:t>
            </a:r>
            <a:r>
              <a:rPr lang="el-GR" u="sng" dirty="0"/>
              <a:t>Περιλαμβάνονται συστάσεις για τη θεραπεία ζητημάτων γονιμότητας και σεξουαλικής λειτουργίας σε άνδρες που λαμβάνουν τις διάφορες θεραπείες που μελετήθηκαν</a:t>
            </a:r>
            <a:r>
              <a:rPr lang="el-GR" dirty="0"/>
              <a:t>. Μελετώνται φάρμακα με επίδραση στο σπέρμα ή/και τη σεξουαλική λειτουργία που αποδεικνύεται με καλό επίπεδο στοιχείων. </a:t>
            </a:r>
          </a:p>
          <a:p>
            <a:r>
              <a:rPr lang="el-GR" dirty="0"/>
              <a:t>Δεν περιλαμβάνονται επιπτώσεις των </a:t>
            </a:r>
            <a:r>
              <a:rPr lang="el-GR" dirty="0" err="1"/>
              <a:t>κυτταροτοξικών</a:t>
            </a:r>
            <a:r>
              <a:rPr lang="el-GR" dirty="0"/>
              <a:t> παραγόντων.</a:t>
            </a:r>
            <a:endParaRPr lang="en-US" dirty="0"/>
          </a:p>
        </p:txBody>
      </p:sp>
    </p:spTree>
    <p:extLst>
      <p:ext uri="{BB962C8B-B14F-4D97-AF65-F5344CB8AC3E}">
        <p14:creationId xmlns:p14="http://schemas.microsoft.com/office/powerpoint/2010/main" val="42710484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Φαρμακευτική θεραπεία στον άνδρα</a:t>
            </a:r>
            <a:endParaRPr lang="en-US" dirty="0"/>
          </a:p>
        </p:txBody>
      </p:sp>
      <p:sp>
        <p:nvSpPr>
          <p:cNvPr id="3" name="Θέση περιεχομένου 2"/>
          <p:cNvSpPr>
            <a:spLocks noGrp="1"/>
          </p:cNvSpPr>
          <p:nvPr>
            <p:ph idx="1"/>
          </p:nvPr>
        </p:nvSpPr>
        <p:spPr>
          <a:xfrm>
            <a:off x="677334" y="1469293"/>
            <a:ext cx="8596668" cy="4572070"/>
          </a:xfrm>
        </p:spPr>
        <p:txBody>
          <a:bodyPr>
            <a:normAutofit fontScale="85000" lnSpcReduction="10000"/>
          </a:bodyPr>
          <a:lstStyle/>
          <a:p>
            <a:r>
              <a:rPr lang="el-GR" dirty="0"/>
              <a:t>Όσον αφορά τη φαρμακευτική θεραπεία για τη βελτίωση των παραμέτρων του σπέρματος η επικρατούσα άποψη αυτή τη στιγμή στη διεθνή βιβλιογραφία είναι ότι δεν έχουν παρατηρηθεί βελτιώσεις στατιστικώς σημαντικές στην ποιότητα του σπέρματος μετά από φαρμακευτική θεραπεία.</a:t>
            </a:r>
          </a:p>
          <a:p>
            <a:r>
              <a:rPr lang="el-GR" dirty="0"/>
              <a:t>Η μόνη εξαίρεση αφορά τον </a:t>
            </a:r>
            <a:r>
              <a:rPr lang="el-GR" b="1" u="sng" dirty="0" err="1"/>
              <a:t>υπογοναδοτροπικό</a:t>
            </a:r>
            <a:r>
              <a:rPr lang="el-GR" b="1" u="sng" dirty="0"/>
              <a:t> υπογοναδισμό</a:t>
            </a:r>
            <a:r>
              <a:rPr lang="el-GR" dirty="0"/>
              <a:t>, όπου παρατηρούμε θεαματική βελτίωση των παραμέτρων του σπέρματος μετά τη φαρμακευτική θεραπεία. Η φαρμακευτική θεραπεία περιλαμβάνει συνδυασμό υποφυσιακών </a:t>
            </a:r>
            <a:r>
              <a:rPr lang="el-GR" dirty="0" err="1"/>
              <a:t>γοναδοτροπινών</a:t>
            </a:r>
            <a:r>
              <a:rPr lang="el-GR" dirty="0"/>
              <a:t> (</a:t>
            </a:r>
            <a:r>
              <a:rPr lang="el-GR" dirty="0" err="1"/>
              <a:t>Puregon</a:t>
            </a:r>
            <a:r>
              <a:rPr lang="el-GR" dirty="0"/>
              <a:t> – </a:t>
            </a:r>
            <a:r>
              <a:rPr lang="el-GR" dirty="0" err="1"/>
              <a:t>Gonal</a:t>
            </a:r>
            <a:r>
              <a:rPr lang="el-GR" dirty="0"/>
              <a:t> F – </a:t>
            </a:r>
            <a:r>
              <a:rPr lang="el-GR" dirty="0" err="1"/>
              <a:t>Altermon</a:t>
            </a:r>
            <a:r>
              <a:rPr lang="el-GR" dirty="0"/>
              <a:t>) και </a:t>
            </a:r>
            <a:r>
              <a:rPr lang="el-GR" dirty="0" err="1"/>
              <a:t>χοριακής</a:t>
            </a:r>
            <a:r>
              <a:rPr lang="el-GR" dirty="0"/>
              <a:t> </a:t>
            </a:r>
            <a:r>
              <a:rPr lang="el-GR" dirty="0" err="1"/>
              <a:t>γοναδοτροπίνης</a:t>
            </a:r>
            <a:r>
              <a:rPr lang="el-GR" dirty="0"/>
              <a:t> (</a:t>
            </a:r>
            <a:r>
              <a:rPr lang="el-GR" dirty="0" err="1"/>
              <a:t>Pregnyl</a:t>
            </a:r>
            <a:r>
              <a:rPr lang="el-GR" dirty="0"/>
              <a:t> – </a:t>
            </a:r>
            <a:r>
              <a:rPr lang="el-GR" dirty="0" err="1"/>
              <a:t>Ovitrelle</a:t>
            </a:r>
            <a:r>
              <a:rPr lang="el-GR" dirty="0"/>
              <a:t>), ή επίσης </a:t>
            </a:r>
            <a:r>
              <a:rPr lang="el-GR" dirty="0" err="1"/>
              <a:t>αντι</a:t>
            </a:r>
            <a:r>
              <a:rPr lang="el-GR" dirty="0"/>
              <a:t>-οιστρογόνων όπως η </a:t>
            </a:r>
            <a:r>
              <a:rPr lang="el-GR" dirty="0" err="1"/>
              <a:t>ταμοξιφένη</a:t>
            </a:r>
            <a:r>
              <a:rPr lang="el-GR" dirty="0"/>
              <a:t>, η </a:t>
            </a:r>
            <a:r>
              <a:rPr lang="el-GR" dirty="0" err="1"/>
              <a:t>κλομιφένη</a:t>
            </a:r>
            <a:r>
              <a:rPr lang="el-GR" dirty="0"/>
              <a:t> (</a:t>
            </a:r>
            <a:r>
              <a:rPr lang="el-GR" dirty="0" err="1"/>
              <a:t>Nolvadex</a:t>
            </a:r>
            <a:r>
              <a:rPr lang="el-GR" dirty="0"/>
              <a:t>, </a:t>
            </a:r>
            <a:r>
              <a:rPr lang="el-GR" dirty="0" err="1"/>
              <a:t>Clomiphene</a:t>
            </a:r>
            <a:r>
              <a:rPr lang="el-GR" dirty="0"/>
              <a:t> </a:t>
            </a:r>
            <a:r>
              <a:rPr lang="el-GR" dirty="0" err="1"/>
              <a:t>citrate</a:t>
            </a:r>
            <a:r>
              <a:rPr lang="el-GR" dirty="0"/>
              <a:t>), ανδρογόνα, αναστολείς της </a:t>
            </a:r>
            <a:r>
              <a:rPr lang="el-GR" dirty="0" err="1"/>
              <a:t>αρωματάσης</a:t>
            </a:r>
            <a:r>
              <a:rPr lang="el-GR" dirty="0"/>
              <a:t> κ.λπ.</a:t>
            </a:r>
          </a:p>
          <a:p>
            <a:r>
              <a:rPr lang="el-GR" dirty="0"/>
              <a:t>Η φαρμακευτική θεραπεία έχει τουλάχιστον τρίμηνη διάρκεια, όση και η διάρκεια της σπερματογένεσης και ελέγχεται με νέο </a:t>
            </a:r>
            <a:r>
              <a:rPr lang="el-GR" dirty="0" err="1"/>
              <a:t>σπερμοδιάγραμμα</a:t>
            </a:r>
            <a:r>
              <a:rPr lang="el-GR" dirty="0"/>
              <a:t> και εκτίμηση των ορμονικών παραμέτρων από τον εξειδικευμένο ανδρολόγο (ενδοκρινολόγο ή ουρολόγο).</a:t>
            </a:r>
          </a:p>
          <a:p>
            <a:r>
              <a:rPr lang="el-GR" dirty="0"/>
              <a:t>Συμπερασματικά, η φαρμακευτική και η χειρουργική θεραπεία, εκτός από πολύ ειδικές περιπτώσεις, ελάχιστα προσφέρουν στη βελτίωση των παραμέτρων του σπέρματος. Έτσι, μετά την ανακάλυψη της ICSI το 1992, η προτεινόμενη αντιμετώπιση πρακτικά συνοψίζεται στα εξής: το συγκεκριμένο σπέρμα αξιολογείται ως κατάλληλο είτε για φυσιολογική επαφή, είτε για ενδομήτρια σπερματέγχυση και κλασική εξωσωματική γονιμοποίηση (IVF) ή μόνο για </a:t>
            </a:r>
            <a:r>
              <a:rPr lang="el-GR" dirty="0" err="1"/>
              <a:t>μικρογονιμοποίηση</a:t>
            </a:r>
            <a:r>
              <a:rPr lang="el-GR" dirty="0"/>
              <a:t> (ICSI).</a:t>
            </a:r>
            <a:endParaRPr lang="en-US" dirty="0"/>
          </a:p>
        </p:txBody>
      </p:sp>
    </p:spTree>
    <p:extLst>
      <p:ext uri="{BB962C8B-B14F-4D97-AF65-F5344CB8AC3E}">
        <p14:creationId xmlns:p14="http://schemas.microsoft.com/office/powerpoint/2010/main" val="1238886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15678" cy="6871319"/>
          </a:xfrm>
          <a:prstGeom prst="rect">
            <a:avLst/>
          </a:prstGeom>
        </p:spPr>
      </p:pic>
      <p:sp>
        <p:nvSpPr>
          <p:cNvPr id="2" name="Τίτλος 1"/>
          <p:cNvSpPr>
            <a:spLocks noGrp="1"/>
          </p:cNvSpPr>
          <p:nvPr>
            <p:ph type="title"/>
          </p:nvPr>
        </p:nvSpPr>
        <p:spPr>
          <a:xfrm>
            <a:off x="213930" y="138837"/>
            <a:ext cx="8596668" cy="1320800"/>
          </a:xfrm>
        </p:spPr>
        <p:txBody>
          <a:bodyPr/>
          <a:lstStyle/>
          <a:p>
            <a:r>
              <a:rPr lang="el-GR" dirty="0"/>
              <a:t>Ευχαριστώ για την προσοχή σας!</a:t>
            </a:r>
            <a:endParaRPr lang="en-US" dirty="0"/>
          </a:p>
        </p:txBody>
      </p:sp>
    </p:spTree>
    <p:extLst>
      <p:ext uri="{BB962C8B-B14F-4D97-AF65-F5344CB8AC3E}">
        <p14:creationId xmlns:p14="http://schemas.microsoft.com/office/powerpoint/2010/main" val="391168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 </a:t>
            </a:r>
            <a:r>
              <a:rPr lang="el-GR" dirty="0"/>
              <a:t>ΣΠΕΡΜΑΤΟΓΕΝΕΣΗ</a:t>
            </a:r>
            <a:endParaRPr lang="en-US" dirty="0"/>
          </a:p>
        </p:txBody>
      </p:sp>
      <p:sp>
        <p:nvSpPr>
          <p:cNvPr id="3" name="Θέση περιεχομένου 2"/>
          <p:cNvSpPr>
            <a:spLocks noGrp="1"/>
          </p:cNvSpPr>
          <p:nvPr>
            <p:ph idx="1"/>
          </p:nvPr>
        </p:nvSpPr>
        <p:spPr/>
        <p:txBody>
          <a:bodyPr>
            <a:normAutofit lnSpcReduction="10000"/>
          </a:bodyPr>
          <a:lstStyle/>
          <a:p>
            <a:r>
              <a:rPr lang="el-GR" dirty="0"/>
              <a:t>Μια φαρμακευτική θεραπεία μπορεί να επηρεάσει τη </a:t>
            </a:r>
            <a:r>
              <a:rPr lang="el-GR" u="sng" dirty="0"/>
              <a:t>σπερματογένεση</a:t>
            </a:r>
            <a:r>
              <a:rPr lang="el-GR" dirty="0"/>
              <a:t> παρεμποδίζοντας την </a:t>
            </a:r>
            <a:r>
              <a:rPr lang="el-GR" b="1" dirty="0"/>
              <a:t>εξωκρινή λειτουργία των </a:t>
            </a:r>
            <a:r>
              <a:rPr lang="el-GR" b="1" dirty="0" err="1"/>
              <a:t>όρχεων</a:t>
            </a:r>
            <a:r>
              <a:rPr lang="el-GR" b="1" dirty="0"/>
              <a:t> </a:t>
            </a:r>
            <a:r>
              <a:rPr lang="el-GR" dirty="0"/>
              <a:t>μεταβάλλοντας τα γεννητικά κύτταρα ή/και τα </a:t>
            </a:r>
            <a:r>
              <a:rPr lang="el-GR" b="1" dirty="0"/>
              <a:t>κύτταρα </a:t>
            </a:r>
            <a:r>
              <a:rPr lang="el-GR" b="1" dirty="0" err="1"/>
              <a:t>Sertoli</a:t>
            </a:r>
            <a:r>
              <a:rPr lang="el-GR" dirty="0"/>
              <a:t>. Τα κύτταρα </a:t>
            </a:r>
            <a:r>
              <a:rPr lang="el-GR" dirty="0" err="1"/>
              <a:t>Sertoli</a:t>
            </a:r>
            <a:r>
              <a:rPr lang="el-GR" dirty="0"/>
              <a:t> παίζουν υποστηρικτικό ρόλο στην επιβίωση και τη διαφοροποίηση των γεννητικών κυττάρων. </a:t>
            </a:r>
          </a:p>
          <a:p>
            <a:r>
              <a:rPr lang="el-GR" dirty="0"/>
              <a:t>Όταν ένα φάρμακο παρεμβαίνει στην </a:t>
            </a:r>
            <a:r>
              <a:rPr lang="el-GR" b="1" dirty="0"/>
              <a:t>ενδοκρινική λειτουργία των </a:t>
            </a:r>
            <a:r>
              <a:rPr lang="el-GR" b="1" dirty="0" err="1"/>
              <a:t>όρχεων</a:t>
            </a:r>
            <a:r>
              <a:rPr lang="el-GR" dirty="0"/>
              <a:t> μεταβάλλοντας τα </a:t>
            </a:r>
            <a:r>
              <a:rPr lang="el-GR" b="1" dirty="0"/>
              <a:t>κύτταρα </a:t>
            </a:r>
            <a:r>
              <a:rPr lang="el-GR" b="1" dirty="0" err="1"/>
              <a:t>Leydig</a:t>
            </a:r>
            <a:r>
              <a:rPr lang="el-GR" b="1" dirty="0"/>
              <a:t> </a:t>
            </a:r>
            <a:r>
              <a:rPr lang="el-GR" dirty="0"/>
              <a:t>ή διαταράσσει το σύστημα ορμονικής ρύθμισης (στο επίπεδο του άξονα υποθαλάμου-υπόφυσης), η </a:t>
            </a:r>
            <a:r>
              <a:rPr lang="el-GR" dirty="0" err="1"/>
              <a:t>προκύπτουσα</a:t>
            </a:r>
            <a:r>
              <a:rPr lang="el-GR" dirty="0"/>
              <a:t> </a:t>
            </a:r>
            <a:r>
              <a:rPr lang="el-GR" b="1" u="sng" dirty="0"/>
              <a:t>πτώση της τεστοστερόνης </a:t>
            </a:r>
            <a:r>
              <a:rPr lang="el-GR" dirty="0"/>
              <a:t>μπορεί επίσης να επηρεάσει την παραγωγή σπερματοζωαρίων (</a:t>
            </a:r>
            <a:r>
              <a:rPr lang="el-GR" dirty="0" err="1"/>
              <a:t>Εικ</a:t>
            </a:r>
            <a:r>
              <a:rPr lang="el-GR" dirty="0"/>
              <a:t>. 1). </a:t>
            </a:r>
          </a:p>
          <a:p>
            <a:r>
              <a:rPr lang="el-GR" dirty="0"/>
              <a:t>Τέλος, κάθε μόριο που είναι πιθανό να τροποποιήσει την </a:t>
            </a:r>
            <a:r>
              <a:rPr lang="el-GR" dirty="0" err="1"/>
              <a:t>ενδομυαλική</a:t>
            </a:r>
            <a:r>
              <a:rPr lang="el-GR" dirty="0"/>
              <a:t> </a:t>
            </a:r>
            <a:r>
              <a:rPr lang="el-GR" dirty="0" err="1"/>
              <a:t>αγγείωση</a:t>
            </a:r>
            <a:r>
              <a:rPr lang="el-GR" dirty="0"/>
              <a:t> ή να αλλάξει τη λειτουργία της επιδιδυμίδας μπορεί να επηρεάσει τις παραμέτρους του σπέρματος (</a:t>
            </a:r>
            <a:r>
              <a:rPr lang="el-GR" dirty="0" err="1"/>
              <a:t>Creasy</a:t>
            </a:r>
            <a:r>
              <a:rPr lang="el-GR" dirty="0"/>
              <a:t>, 2001) (</a:t>
            </a:r>
            <a:r>
              <a:rPr lang="el-GR" dirty="0" err="1"/>
              <a:t>Εικ</a:t>
            </a:r>
            <a:r>
              <a:rPr lang="el-GR" dirty="0"/>
              <a:t>. 1).</a:t>
            </a:r>
            <a:endParaRPr lang="en-US" dirty="0"/>
          </a:p>
        </p:txBody>
      </p:sp>
    </p:spTree>
    <p:extLst>
      <p:ext uri="{BB962C8B-B14F-4D97-AF65-F5344CB8AC3E}">
        <p14:creationId xmlns:p14="http://schemas.microsoft.com/office/powerpoint/2010/main" val="477397258"/>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1300</TotalTime>
  <Words>14277</Words>
  <Application>Microsoft Office PowerPoint</Application>
  <PresentationFormat>Ευρεία οθόνη</PresentationFormat>
  <Paragraphs>719</Paragraphs>
  <Slides>81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81</vt:i4>
      </vt:variant>
    </vt:vector>
  </HeadingPairs>
  <TitlesOfParts>
    <vt:vector size="87" baseType="lpstr">
      <vt:lpstr>Arial</vt:lpstr>
      <vt:lpstr>Courier New</vt:lpstr>
      <vt:lpstr>Trebuchet MS</vt:lpstr>
      <vt:lpstr>Wingdings</vt:lpstr>
      <vt:lpstr>Wingdings 3</vt:lpstr>
      <vt:lpstr>Όψη</vt:lpstr>
      <vt:lpstr>ΦΑΡΜΑΚΑ ΚΑΙ ΥΠΟΓΟΝΙΜΟΤΗΤΑ</vt:lpstr>
      <vt:lpstr>Παρουσίαση του PowerPoint</vt:lpstr>
      <vt:lpstr>Πού οφείλεται η υπογονιμότητα στον άνδρα </vt:lpstr>
      <vt:lpstr>Πού οφείλεται η υπογονιμότητα στη γυναίκα</vt:lpstr>
      <vt:lpstr>Ο ΡΟΛΟΣ ΤΩΝ ΦΑΡΜΑΚΩΝ</vt:lpstr>
      <vt:lpstr>ΦΑΡΜΑΚΑ ΚΑΙ ΑΝΔΡΙΚΗ ΥΠΟΓΟΝΙΜΟΤΗΤΑ</vt:lpstr>
      <vt:lpstr>Παρουσίαση του PowerPoint</vt:lpstr>
      <vt:lpstr>ΥΠΑΡΧΟΥΝ ΕΠΙΣΤΗΜΟΝΙΚΕΣ ΑΠΟΔΕΙΞΕΙΣ;</vt:lpstr>
      <vt:lpstr>A) ΣΠΕΡΜΑΤΟΓΕΝΕΣΗ</vt:lpstr>
      <vt:lpstr>Το αναπαραγωγικό σύστημα του άντρα</vt:lpstr>
      <vt:lpstr>Παρουσίαση του PowerPoint</vt:lpstr>
      <vt:lpstr>Παρουσίαση του PowerPoint</vt:lpstr>
      <vt:lpstr>Παρουσίαση του PowerPoint</vt:lpstr>
      <vt:lpstr>Παρουσίαση του PowerPoint</vt:lpstr>
      <vt:lpstr>ΑΝΑΠΑΡΑΓΩΓΙΚΟΣ ΑΞΟΝΑΣ-ΣΥΝΟΠΤΙΚΑ</vt:lpstr>
      <vt:lpstr>Εικόνα 1. Ενδοκρινική ρύθμιση του άξονα υποθαλάμου-υπόφυσης-γοναδικής μοίρας. Dubest &amp; Pugeat ( 2005 ) και Courtois &amp; Bonierbale ( 2016 ).</vt:lpstr>
      <vt:lpstr>Φαρμακευτικές θεραπείες που είναι υπεύθυνες για τις διαταραχές της σπερματογένεσης ή τις μεταβολές των παραμέτρων του σπέρματος και οι συστάσεις για τη θεραπεία υπογόνιμων ανδρών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Συμπτωματική θεραπεία της αλλαγής των παραμέτρων του σπέρματος με αντιοξειδωτικά</vt:lpstr>
      <vt:lpstr>Συμπτωματική θεραπεία της αλλαγής των παραμέτρων του σπέρματος με αντιοξειδωτικά</vt:lpstr>
      <vt:lpstr>B) Μηχανισμοί δράσης φαρμάκων στις σεξουαλικές λειτουργίες.</vt:lpstr>
      <vt:lpstr>Συμπτωματικές θεραπείες για στυτικές διαταραχές</vt:lpstr>
      <vt:lpstr>Συμπτωματικές θεραπείες για διαταραχές εκσπερμάτωσης</vt:lpstr>
      <vt:lpstr>Πιο σημαντικά στοιχεία -συνοπτικά ανά κατηγορία φαρμάκων</vt:lpstr>
      <vt:lpstr>Ανοσοκατασταλτικά</vt:lpstr>
      <vt:lpstr>Αντιφλεγμονώδη και σαλικυλικά</vt:lpstr>
      <vt:lpstr>Αντιανδρογόνα</vt:lpstr>
      <vt:lpstr>Αντιανδρογόνα</vt:lpstr>
      <vt:lpstr>Άλφα-αναστολείς</vt:lpstr>
      <vt:lpstr>Αναβολικά στεροειδή και τεστοστερόνη</vt:lpstr>
      <vt:lpstr>Διουρητικά</vt:lpstr>
      <vt:lpstr>Αντι-μολυσματικοί παράγοντες</vt:lpstr>
      <vt:lpstr>Αντι-μολυσματικοί παράγοντες</vt:lpstr>
      <vt:lpstr>Σιμετιδίνη</vt:lpstr>
      <vt:lpstr>Αντικαταθλιπτικά</vt:lpstr>
      <vt:lpstr>Αντικαταθλιπτικά</vt:lpstr>
      <vt:lpstr>Αντιψυχωσικά</vt:lpstr>
      <vt:lpstr>Αντιεπιληπτικά</vt:lpstr>
      <vt:lpstr>Αντιεπιληπτικά</vt:lpstr>
      <vt:lpstr>Αντιυπερτασικά</vt:lpstr>
      <vt:lpstr>Αντιυπερτασικά</vt:lpstr>
      <vt:lpstr>Ορμονικές θεραπείες</vt:lpstr>
      <vt:lpstr>Ηρεμιστικά</vt:lpstr>
      <vt:lpstr>Αντιχοληστερολαιμικά</vt:lpstr>
      <vt:lpstr>Διγοξίνη</vt:lpstr>
      <vt:lpstr>Αντιδιαβητικά φάρμακα</vt:lpstr>
      <vt:lpstr>Αντιδιαβητικά φάρμακα</vt:lpstr>
      <vt:lpstr>Αντιδιαβητικά φάρμακα</vt:lpstr>
      <vt:lpstr>ΚΑΤΑΧΡΗΣΗ ΝΑΡΚΩΤΙΚΩΝ</vt:lpstr>
      <vt:lpstr>ΚΑΤΑΧΡΗΣΗ ΝΑΡΚΩΤΙΚΩΝ</vt:lpstr>
      <vt:lpstr>Κατάχρηση ναρκωτικών και ανδρική υπογονιμότητα Οπιοειδή</vt:lpstr>
      <vt:lpstr>Οπιοειδή</vt:lpstr>
      <vt:lpstr>Κοκαΐνη</vt:lpstr>
      <vt:lpstr>Κάνναβη</vt:lpstr>
      <vt:lpstr>Κάνναβη</vt:lpstr>
      <vt:lpstr>Μεθαμφεταμίνη</vt:lpstr>
      <vt:lpstr>Μεθαμφεταμίνη</vt:lpstr>
      <vt:lpstr>Κεταμίνη</vt:lpstr>
      <vt:lpstr>Εθισμός στα ναρκωτικά και γυναικεία γονιμότητα</vt:lpstr>
      <vt:lpstr>Γυναικεία υπογονιμότητα, διαγνώσεις που σχετίζονται με τη στειρότητα και συννοσηρότητες. (Hanson B, Johnstone E, Dorais J, Silver B, Peterson CM, Hotaling J. Female infertility, infertility-associated diagnoses, and comorbidities: a review. J Assist Reprod Genet. 2017 Feb;34(2):167-177. doi: 10.1007/s10815-016-0836-8. Epub 2016 Nov 5. PMID: 27817040; PMCID: PMC5306404.)</vt:lpstr>
      <vt:lpstr>Παρουσίαση του PowerPoint</vt:lpstr>
      <vt:lpstr>Αλκυλιωτικοί παράγοντες (Somers EC, Marder W. Infertility - Prevention and Management. Rheum Dis Clin North Am. 2017 May;43(2):275-285. doi: 10.1016/j.rdc.2016.12.007. Epub 2017 Mar 14. PMID: 28390569; PMCID: PMC5596868).</vt:lpstr>
      <vt:lpstr>Φαρμακευτική θεραπεία στη γυναίκα</vt:lpstr>
      <vt:lpstr>Φάρμακα γονιμότητας, αναπαραγωγικές στρατηγικές και κίνδυνος καρκίνου των ωοθηκών Tomao F, Lo Russo G, Spinelli GP, Stati V, Prete AA, Prinzi N, Sinjari M, Vici P, Papa A, Chiotti MS, Benedetti Panici P, Tomao S. Fertility drugs, reproductive strategies and ovarian cancer risk. J Ovarian Res. 2014 May 8;7:51. doi: 10.1186/1757-2215-7-51. PMID: 24829615; PMCID: PMC4020377.</vt:lpstr>
      <vt:lpstr>Παρουσίαση του PowerPoint</vt:lpstr>
      <vt:lpstr>Φαρμακευτική θεραπεία στον άνδρα</vt:lpstr>
      <vt:lpstr>Ευχαριστώ για την προσοχή σας!</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ΦΑΡΜΑΚΑ ΚΑΙ ΥΠΟΓΟΝΙΜΟΤΗΤΑ</dc:title>
  <dc:creator>306956544591</dc:creator>
  <cp:lastModifiedBy>ΣΟΦΙΑ ΜΠΕΖΑΝΤΕ</cp:lastModifiedBy>
  <cp:revision>349</cp:revision>
  <dcterms:created xsi:type="dcterms:W3CDTF">2023-04-30T16:25:51Z</dcterms:created>
  <dcterms:modified xsi:type="dcterms:W3CDTF">2024-05-24T16:59:40Z</dcterms:modified>
</cp:coreProperties>
</file>