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302" r:id="rId4"/>
    <p:sldId id="276" r:id="rId5"/>
    <p:sldId id="258" r:id="rId6"/>
    <p:sldId id="327" r:id="rId7"/>
    <p:sldId id="312" r:id="rId8"/>
    <p:sldId id="341" r:id="rId9"/>
    <p:sldId id="289" r:id="rId10"/>
    <p:sldId id="290" r:id="rId11"/>
    <p:sldId id="303" r:id="rId12"/>
    <p:sldId id="320" r:id="rId13"/>
    <p:sldId id="304" r:id="rId14"/>
    <p:sldId id="311" r:id="rId15"/>
    <p:sldId id="285" r:id="rId16"/>
    <p:sldId id="286" r:id="rId17"/>
    <p:sldId id="287" r:id="rId18"/>
    <p:sldId id="314" r:id="rId19"/>
    <p:sldId id="344" r:id="rId20"/>
    <p:sldId id="330" r:id="rId21"/>
    <p:sldId id="345" r:id="rId22"/>
    <p:sldId id="291" r:id="rId23"/>
    <p:sldId id="340" r:id="rId24"/>
    <p:sldId id="316" r:id="rId25"/>
    <p:sldId id="322" r:id="rId26"/>
    <p:sldId id="319" r:id="rId27"/>
    <p:sldId id="347" r:id="rId28"/>
    <p:sldId id="342" r:id="rId29"/>
    <p:sldId id="343" r:id="rId30"/>
    <p:sldId id="305" r:id="rId31"/>
    <p:sldId id="318" r:id="rId32"/>
    <p:sldId id="306" r:id="rId33"/>
    <p:sldId id="307" r:id="rId34"/>
    <p:sldId id="310" r:id="rId35"/>
    <p:sldId id="332" r:id="rId36"/>
    <p:sldId id="295" r:id="rId37"/>
    <p:sldId id="328" r:id="rId38"/>
    <p:sldId id="333" r:id="rId39"/>
    <p:sldId id="296" r:id="rId40"/>
    <p:sldId id="334" r:id="rId41"/>
    <p:sldId id="299" r:id="rId42"/>
    <p:sldId id="300" r:id="rId43"/>
    <p:sldId id="348" r:id="rId44"/>
    <p:sldId id="331" r:id="rId45"/>
    <p:sldId id="336" r:id="rId46"/>
    <p:sldId id="335" r:id="rId47"/>
    <p:sldId id="338" r:id="rId48"/>
    <p:sldId id="350" r:id="rId49"/>
    <p:sldId id="301" r:id="rId50"/>
    <p:sldId id="339" r:id="rId51"/>
    <p:sldId id="269" r:id="rId52"/>
    <p:sldId id="346" r:id="rId53"/>
    <p:sldId id="271" r:id="rId54"/>
    <p:sldId id="349" r:id="rId55"/>
    <p:sldId id="321" r:id="rId56"/>
    <p:sldId id="323" r:id="rId57"/>
    <p:sldId id="337" r:id="rId5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116" d="100"/>
          <a:sy n="116" d="100"/>
        </p:scale>
        <p:origin x="13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e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emf"/><Relationship Id="rId1" Type="http://schemas.openxmlformats.org/officeDocument/2006/relationships/image" Target="../media/image4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16.wmf"/><Relationship Id="rId1" Type="http://schemas.openxmlformats.org/officeDocument/2006/relationships/image" Target="../media/image5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emf"/><Relationship Id="rId1" Type="http://schemas.openxmlformats.org/officeDocument/2006/relationships/image" Target="../media/image56.wmf"/><Relationship Id="rId4" Type="http://schemas.openxmlformats.org/officeDocument/2006/relationships/image" Target="../media/image3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89C2E-DDF5-4103-86FE-03DD8F957313}" type="datetimeFigureOut">
              <a:rPr lang="el-GR" smtClean="0"/>
              <a:t>30/1/2025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81A01-B88F-4218-8F36-DEBAB6FF80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142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81A01-B88F-4218-8F36-DEBAB6FF8075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63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908A4-50C2-4697-BDAC-204AA0136C1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4687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1C3E5-698A-4D57-8FF5-C47AD60B4F62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501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0CBBA-2905-4389-A542-EE74F7D4723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38714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EE133F-37E5-43C8-BE1A-59CB8E80DA3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7508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F41DD60-084A-45A6-8F12-7346B09D393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22697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35C1BA-A718-4C6B-A1BF-B5F11F01707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057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298F5-27A2-473D-A35B-21985F998C9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0125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86BA9-C383-450B-AA1D-6CAB131EFDD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7255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3EC78-C0F1-4973-BD0F-3080E438912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9352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4472D-DAA1-4904-9774-DAE2EB3A53A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6900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0268A-5A9A-4493-B194-8D23A7B4879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2493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44ABD-2C53-4C4A-A45E-47508F8E45F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953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9991C-62E9-48B1-BF2C-D9BC28C6E01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1741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D7D48-605A-49B5-BE6A-F66A55A014B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605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 alt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 alt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50DF5C-3165-418A-B748-B1980EAAA3B8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e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5.bin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7.wmf"/><Relationship Id="rId9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4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3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33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5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59.emf"/><Relationship Id="rId9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58.bin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64.emf"/><Relationship Id="rId4" Type="http://schemas.openxmlformats.org/officeDocument/2006/relationships/image" Target="../media/image6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6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oleObject" Target="../embeddings/oleObject61.bin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63.bin"/><Relationship Id="rId7" Type="http://schemas.openxmlformats.org/officeDocument/2006/relationships/image" Target="../media/image7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7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7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7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7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8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8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8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83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8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8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8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8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8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8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8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89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8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043608" y="2996952"/>
            <a:ext cx="7394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400" b="1" dirty="0" smtClean="0">
                <a:solidFill>
                  <a:srgbClr val="FFFF00"/>
                </a:solidFill>
              </a:rPr>
              <a:t>ΒΕΛΤΙΣΤΗ ΥΛΟΠΟΙΗΣΗ ΛΟΓΙΚΩΝ </a:t>
            </a:r>
            <a:r>
              <a:rPr lang="el-GR" altLang="el-GR" sz="2400" b="1" dirty="0">
                <a:solidFill>
                  <a:srgbClr val="FFFF00"/>
                </a:solidFill>
              </a:rPr>
              <a:t>ΣΥΝΑΡΤΗΣΕΩΝ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98166"/>
              </p:ext>
            </p:extLst>
          </p:nvPr>
        </p:nvGraphicFramePr>
        <p:xfrm>
          <a:off x="2159793" y="1439862"/>
          <a:ext cx="47529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6" name="Equation" r:id="rId3" imgW="2260440" imgH="241200" progId="Equation.DSMT4">
                  <p:embed/>
                </p:oleObj>
              </mc:Choice>
              <mc:Fallback>
                <p:oleObj name="Equation" r:id="rId3" imgW="226044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793" y="1439862"/>
                        <a:ext cx="4752975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22952"/>
              </p:ext>
            </p:extLst>
          </p:nvPr>
        </p:nvGraphicFramePr>
        <p:xfrm>
          <a:off x="1547813" y="2708275"/>
          <a:ext cx="59769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7" name="Equation" r:id="rId5" imgW="3276360" imgH="406080" progId="Equation.DSMT4">
                  <p:embed/>
                </p:oleObj>
              </mc:Choice>
              <mc:Fallback>
                <p:oleObj name="Equation" r:id="rId5" imgW="3276360" imgH="406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708275"/>
                        <a:ext cx="5976937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8"/>
          <p:cNvGraphicFramePr>
            <a:graphicFrameLocks noChangeAspect="1"/>
          </p:cNvGraphicFramePr>
          <p:nvPr/>
        </p:nvGraphicFramePr>
        <p:xfrm>
          <a:off x="3779838" y="3573463"/>
          <a:ext cx="41052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18" name="Visio" r:id="rId7" imgW="2803363" imgH="1572132" progId="Visio.Drawing.11">
                  <p:embed/>
                </p:oleObj>
              </mc:Choice>
              <mc:Fallback>
                <p:oleObj name="Visio" r:id="rId7" imgW="2803363" imgH="1572132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573463"/>
                        <a:ext cx="4105275" cy="230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023938" y="2224088"/>
            <a:ext cx="1201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b="1"/>
              <a:t>Υπόδειξη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116013" y="4221163"/>
            <a:ext cx="25415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/>
              <a:t>Τοποθετούμε 1 στα τετράγωνα 3, 4,</a:t>
            </a:r>
            <a:r>
              <a:rPr lang="en-US" altLang="el-GR"/>
              <a:t> </a:t>
            </a:r>
            <a:r>
              <a:rPr lang="el-GR" altLang="el-GR"/>
              <a:t>5, 6, και 0 στα υπόλοιπα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827088" y="692150"/>
            <a:ext cx="76333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sz="2000" b="1" dirty="0"/>
              <a:t>Παράδειγμα</a:t>
            </a:r>
            <a:r>
              <a:rPr lang="el-GR" altLang="el-GR" sz="2000" dirty="0"/>
              <a:t>. Να απεικονισθεί σε χάρτη </a:t>
            </a:r>
            <a:r>
              <a:rPr lang="el-GR" altLang="el-GR" sz="2000" dirty="0" err="1"/>
              <a:t>Karnaugh</a:t>
            </a:r>
            <a:r>
              <a:rPr lang="el-GR" altLang="el-GR" sz="2000" dirty="0"/>
              <a:t> η </a:t>
            </a:r>
            <a:r>
              <a:rPr lang="en-US" altLang="el-GR" sz="2000" dirty="0" smtClean="0"/>
              <a:t>(</a:t>
            </a:r>
            <a:r>
              <a:rPr lang="el-GR" altLang="el-GR" sz="2000" dirty="0" smtClean="0"/>
              <a:t>κανονική) λογική παράσταση</a:t>
            </a:r>
            <a:endParaRPr lang="el-GR" alt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27088" y="692150"/>
            <a:ext cx="75088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 b="1" dirty="0"/>
              <a:t>Παράδειγμα 3.2</a:t>
            </a:r>
            <a:r>
              <a:rPr lang="en-US" altLang="el-GR" sz="2000" b="1" dirty="0"/>
              <a:t>3</a:t>
            </a:r>
            <a:r>
              <a:rPr lang="el-GR" altLang="el-GR" sz="2000" dirty="0"/>
              <a:t>. Να απεικονισθεί σε χάρτη </a:t>
            </a:r>
            <a:r>
              <a:rPr lang="el-GR" altLang="el-GR" sz="2000" dirty="0" err="1"/>
              <a:t>Karnaugh</a:t>
            </a:r>
            <a:r>
              <a:rPr lang="el-GR" altLang="el-GR" sz="2000" dirty="0"/>
              <a:t> η λογική </a:t>
            </a:r>
            <a:r>
              <a:rPr lang="el-GR" altLang="el-GR" sz="2000" dirty="0" smtClean="0"/>
              <a:t>παράσταση </a:t>
            </a:r>
            <a:endParaRPr lang="el-GR" altLang="el-GR" sz="2000" dirty="0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1547813" y="1557338"/>
          <a:ext cx="554513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4" name="Εξίσωση" r:id="rId3" imgW="2946400" imgH="228600" progId="Equation.3">
                  <p:embed/>
                </p:oleObj>
              </mc:Choice>
              <mc:Fallback>
                <p:oleObj name="Εξίσωση" r:id="rId3" imgW="2946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557338"/>
                        <a:ext cx="5545137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862345"/>
              </p:ext>
            </p:extLst>
          </p:nvPr>
        </p:nvGraphicFramePr>
        <p:xfrm>
          <a:off x="3851275" y="3517899"/>
          <a:ext cx="410527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5" name="Visio" r:id="rId5" imgW="2939149" imgH="2618842" progId="Visio.Drawing.11">
                  <p:embed/>
                </p:oleObj>
              </mc:Choice>
              <mc:Fallback>
                <p:oleObj name="Visio" r:id="rId5" imgW="2939149" imgH="2618842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517899"/>
                        <a:ext cx="4105275" cy="306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971550" y="2133600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Υπόδειξη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971550" y="3789363"/>
            <a:ext cx="2879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 dirty="0"/>
              <a:t>Τοποθετούμε 1 στα τετράγωνα 0, 11, 14</a:t>
            </a:r>
            <a:r>
              <a:rPr lang="en-US" altLang="el-GR" sz="2000" dirty="0"/>
              <a:t>,</a:t>
            </a:r>
            <a:r>
              <a:rPr lang="el-GR" altLang="el-GR" sz="2000" dirty="0"/>
              <a:t> 15 και 0 στα υπόλοιπα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1453" name="Object 13"/>
          <p:cNvGraphicFramePr>
            <a:graphicFrameLocks noChangeAspect="1"/>
          </p:cNvGraphicFramePr>
          <p:nvPr/>
        </p:nvGraphicFramePr>
        <p:xfrm>
          <a:off x="1187450" y="2636838"/>
          <a:ext cx="698500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6" r:id="rId7" imgW="4165600" imgH="406400" progId="Equation.DSMT4">
                  <p:embed/>
                </p:oleObj>
              </mc:Choice>
              <mc:Fallback>
                <p:oleObj r:id="rId7" imgW="4165600" imgH="406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636838"/>
                        <a:ext cx="6985000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863713"/>
              </p:ext>
            </p:extLst>
          </p:nvPr>
        </p:nvGraphicFramePr>
        <p:xfrm>
          <a:off x="3276600" y="1412875"/>
          <a:ext cx="2591544" cy="534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0" name="Equation" r:id="rId3" imgW="1168200" imgH="241200" progId="Equation.DSMT4">
                  <p:embed/>
                </p:oleObj>
              </mc:Choice>
              <mc:Fallback>
                <p:oleObj name="Equation" r:id="rId3" imgW="116820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12875"/>
                        <a:ext cx="2591544" cy="534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694385"/>
              </p:ext>
            </p:extLst>
          </p:nvPr>
        </p:nvGraphicFramePr>
        <p:xfrm>
          <a:off x="886724" y="3290175"/>
          <a:ext cx="3239715" cy="2240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1" name="Equation" r:id="rId5" imgW="1688760" imgH="1168200" progId="Equation.DSMT4">
                  <p:embed/>
                </p:oleObj>
              </mc:Choice>
              <mc:Fallback>
                <p:oleObj name="Equation" r:id="rId5" imgW="1688760" imgH="116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724" y="3290175"/>
                        <a:ext cx="3239715" cy="22409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468313" y="882650"/>
            <a:ext cx="82789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Παράδειγμα.</a:t>
            </a:r>
            <a:r>
              <a:rPr lang="el-GR" altLang="el-GR" sz="2000" dirty="0"/>
              <a:t> Να απεικονισθεί σε χάρτη </a:t>
            </a:r>
            <a:r>
              <a:rPr lang="el-GR" altLang="el-GR" sz="2000" dirty="0" err="1"/>
              <a:t>Karnaugh</a:t>
            </a:r>
            <a:r>
              <a:rPr lang="el-GR" altLang="el-GR" sz="2000" dirty="0"/>
              <a:t> η λογική </a:t>
            </a:r>
            <a:r>
              <a:rPr lang="el-GR" altLang="el-GR" sz="2000" dirty="0" smtClean="0"/>
              <a:t>παράσταση</a:t>
            </a:r>
            <a:endParaRPr lang="el-GR" altLang="el-GR" sz="2000" dirty="0"/>
          </a:p>
        </p:txBody>
      </p:sp>
      <p:graphicFrame>
        <p:nvGraphicFramePr>
          <p:cNvPr id="1024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018728"/>
              </p:ext>
            </p:extLst>
          </p:nvPr>
        </p:nvGraphicFramePr>
        <p:xfrm>
          <a:off x="4283968" y="2780929"/>
          <a:ext cx="4104778" cy="245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2" name="Visio" r:id="rId7" imgW="3886325" imgH="2257531" progId="Visio.Drawing.11">
                  <p:embed/>
                </p:oleObj>
              </mc:Choice>
              <mc:Fallback>
                <p:oleObj name="Visio" r:id="rId7" imgW="3886325" imgH="2257531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780929"/>
                        <a:ext cx="4104778" cy="2456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6724" y="2523152"/>
            <a:ext cx="2872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Μετατρέπουμε την λογική παράσταση σε κανονική</a:t>
            </a:r>
            <a:endParaRPr lang="el-GR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86724" y="2054411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Υπόδειξη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2709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576475"/>
              </p:ext>
            </p:extLst>
          </p:nvPr>
        </p:nvGraphicFramePr>
        <p:xfrm>
          <a:off x="2627312" y="2492896"/>
          <a:ext cx="3817937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8" name="Visio" r:id="rId3" imgW="2803618" imgH="1571955" progId="Visio.Drawing.11">
                  <p:embed/>
                </p:oleObj>
              </mc:Choice>
              <mc:Fallback>
                <p:oleObj name="Visio" r:id="rId3" imgW="2803618" imgH="1571955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2" y="2492896"/>
                        <a:ext cx="3817937" cy="214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971550" y="1052513"/>
            <a:ext cx="7129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l-GR" altLang="el-GR" sz="2000" b="1" dirty="0"/>
              <a:t>Παράδειγμα</a:t>
            </a:r>
            <a:r>
              <a:rPr lang="en-US" altLang="el-GR" sz="2000" b="1" dirty="0"/>
              <a:t>.</a:t>
            </a:r>
            <a:r>
              <a:rPr lang="el-GR" altLang="el-GR" sz="2000" b="1" dirty="0"/>
              <a:t> </a:t>
            </a:r>
            <a:r>
              <a:rPr lang="el-GR" altLang="el-GR" sz="2000" dirty="0"/>
              <a:t>Να απεικονισθεί σε πίνακα αληθείας η λογική συνάρτηση της οποίας η απεικόνιση σε χάρτη </a:t>
            </a:r>
            <a:r>
              <a:rPr lang="en-US" altLang="el-GR" sz="2000" dirty="0" err="1"/>
              <a:t>Karnaugh</a:t>
            </a:r>
            <a:r>
              <a:rPr lang="en-US" altLang="el-GR" sz="2000" dirty="0"/>
              <a:t> </a:t>
            </a:r>
            <a:r>
              <a:rPr lang="el-GR" altLang="el-GR" sz="2000" dirty="0"/>
              <a:t> δίδεται στην συνέχεια.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971550" y="1196975"/>
            <a:ext cx="7704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/>
              <a:t>Τοποθετείται 1 στις γραμμές 0, 3, 4, 5, 6 του πίνακα αληθείας και 0 στις υπόλοιπες</a:t>
            </a:r>
            <a:r>
              <a:rPr lang="en-US" altLang="el-GR" sz="2000"/>
              <a:t> (1, 2, 7)</a:t>
            </a:r>
            <a:r>
              <a:rPr lang="el-GR" altLang="el-GR" sz="2000"/>
              <a:t>.</a:t>
            </a:r>
          </a:p>
        </p:txBody>
      </p:sp>
      <p:sp>
        <p:nvSpPr>
          <p:cNvPr id="74767" name="AutoShape 15" descr="Αποτέλεσμα εικόνας για good morni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1042988" y="692150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/>
              <a:t>Υπόδειξη</a:t>
            </a:r>
          </a:p>
        </p:txBody>
      </p:sp>
      <p:graphicFrame>
        <p:nvGraphicFramePr>
          <p:cNvPr id="74769" name="Object 1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3890601"/>
              </p:ext>
            </p:extLst>
          </p:nvPr>
        </p:nvGraphicFramePr>
        <p:xfrm>
          <a:off x="1701800" y="2204864"/>
          <a:ext cx="5966544" cy="436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3" name="Visio" r:id="rId3" imgW="4731851" imgH="3457651" progId="Visio.Drawing.11">
                  <p:embed/>
                </p:oleObj>
              </mc:Choice>
              <mc:Fallback>
                <p:oleObj name="Visio" r:id="rId3" imgW="4731851" imgH="3457651" progId="Visio.Drawing.1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2204864"/>
                        <a:ext cx="5966544" cy="4360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900113" y="1658938"/>
            <a:ext cx="7343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l-GR" sz="2000" dirty="0">
                <a:solidFill>
                  <a:srgbClr val="FFFF00"/>
                </a:solidFill>
              </a:rPr>
              <a:t>Η απλοποίηση με τους χάρτες </a:t>
            </a:r>
            <a:r>
              <a:rPr lang="el-GR" altLang="el-GR" sz="2000" dirty="0" err="1">
                <a:solidFill>
                  <a:srgbClr val="FFFF00"/>
                </a:solidFill>
              </a:rPr>
              <a:t>Karnaugh</a:t>
            </a:r>
            <a:r>
              <a:rPr lang="el-GR" altLang="el-GR" sz="2000" dirty="0">
                <a:solidFill>
                  <a:srgbClr val="FFFF00"/>
                </a:solidFill>
              </a:rPr>
              <a:t> προκύπτει με την εφαρμογή των κανόνων που δίδονται στην συνέχεια.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00113" y="2593975"/>
            <a:ext cx="734377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4638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dirty="0">
                <a:solidFill>
                  <a:srgbClr val="FFFF00"/>
                </a:solidFill>
              </a:rPr>
              <a:t>1) Παρατηρούμε τον </a:t>
            </a:r>
            <a:r>
              <a:rPr lang="el-GR" altLang="el-GR" sz="2000" dirty="0" smtClean="0">
                <a:solidFill>
                  <a:srgbClr val="FFFF00"/>
                </a:solidFill>
              </a:rPr>
              <a:t>χάρτη </a:t>
            </a:r>
            <a:r>
              <a:rPr lang="en-US" altLang="el-GR" sz="2000" dirty="0" err="1" smtClean="0">
                <a:solidFill>
                  <a:srgbClr val="FFFF00"/>
                </a:solidFill>
              </a:rPr>
              <a:t>Karnaugh</a:t>
            </a:r>
            <a:r>
              <a:rPr lang="el-GR" altLang="el-GR" sz="2000" dirty="0" smtClean="0">
                <a:solidFill>
                  <a:srgbClr val="FFFF00"/>
                </a:solidFill>
              </a:rPr>
              <a:t> </a:t>
            </a:r>
            <a:r>
              <a:rPr lang="el-GR" altLang="el-GR" sz="2000" dirty="0">
                <a:solidFill>
                  <a:srgbClr val="FFFF00"/>
                </a:solidFill>
              </a:rPr>
              <a:t>και προσπαθούμε να σχηματίσουμε ομάδες με όσο το δυνατόν περισσότερα γειτονικά 1. </a:t>
            </a:r>
          </a:p>
          <a:p>
            <a:pPr algn="just"/>
            <a:r>
              <a:rPr lang="el-GR" altLang="el-GR" sz="2000" dirty="0">
                <a:solidFill>
                  <a:srgbClr val="FFFF00"/>
                </a:solidFill>
              </a:rPr>
              <a:t>2) Ο αριθμός των 1 σε κάθε σχηματιζόμενη ομάδα πρέπει να είναι δύναμη του 2 (1, 2, 4, …). </a:t>
            </a:r>
          </a:p>
          <a:p>
            <a:pPr algn="just"/>
            <a:r>
              <a:rPr lang="el-GR" altLang="el-GR" sz="2000" dirty="0">
                <a:solidFill>
                  <a:srgbClr val="FFFF00"/>
                </a:solidFill>
              </a:rPr>
              <a:t>3) Κάθε 1 πρέπει να ανήκει σε μία τουλάχιστον ομάδα.</a:t>
            </a:r>
          </a:p>
          <a:p>
            <a:pPr algn="just"/>
            <a:r>
              <a:rPr lang="el-GR" altLang="el-GR" sz="2000" dirty="0">
                <a:solidFill>
                  <a:srgbClr val="FFFF00"/>
                </a:solidFill>
              </a:rPr>
              <a:t>4) Κάθε τετραγωνίδιο με "1" πρέπει να μετέχει στον ελάχιστο αριθμό ομάδων.</a:t>
            </a:r>
          </a:p>
          <a:p>
            <a:pPr algn="just"/>
            <a:r>
              <a:rPr lang="el-GR" altLang="el-GR" sz="2000" dirty="0">
                <a:solidFill>
                  <a:srgbClr val="FFFF00"/>
                </a:solidFill>
              </a:rPr>
              <a:t>5) Ομάδα με 2 γειτονικά 1 σημαίνει απαλοιφή μίας μεταβλητής, αυτής που αλλάζει τιμή, ενώ ομάδα με 4 γειτονικά 1 σημαίνει απαλοιφή δύο μεταβλητών αυτών που αλλάζουν τιμή.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7088" y="1082675"/>
            <a:ext cx="4262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l-GR" altLang="el-GR" sz="2000" b="1">
                <a:solidFill>
                  <a:srgbClr val="FFFF00"/>
                </a:solidFill>
              </a:rPr>
              <a:t>Απλοποίηση με χάρτες </a:t>
            </a:r>
            <a:r>
              <a:rPr lang="en-US" altLang="el-GR" sz="2000" b="1">
                <a:solidFill>
                  <a:srgbClr val="FFFF00"/>
                </a:solidFill>
              </a:rPr>
              <a:t>Karnaugh</a:t>
            </a:r>
            <a:endParaRPr lang="el-GR" altLang="el-GR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827088" y="1844675"/>
          <a:ext cx="7345362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5" name="Visio" r:id="rId3" imgW="5801161" imgH="2525970" progId="Visio.Drawing.11">
                  <p:embed/>
                </p:oleObj>
              </mc:Choice>
              <mc:Fallback>
                <p:oleObj name="Visio" r:id="rId3" imgW="5801161" imgH="252597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44675"/>
                        <a:ext cx="7345362" cy="319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116013" y="1052513"/>
            <a:ext cx="6454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Κανόνες σχηματισμού ομάδων για τρεις μεταβλητές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909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486450"/>
              </p:ext>
            </p:extLst>
          </p:nvPr>
        </p:nvGraphicFramePr>
        <p:xfrm>
          <a:off x="1691680" y="1052736"/>
          <a:ext cx="5545138" cy="549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0" name="Visio" r:id="rId3" imgW="6205967" imgH="6146994" progId="Visio.Drawing.11">
                  <p:embed/>
                </p:oleObj>
              </mc:Choice>
              <mc:Fallback>
                <p:oleObj name="Visio" r:id="rId3" imgW="6205967" imgH="6146994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052736"/>
                        <a:ext cx="5545138" cy="549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315244" y="584200"/>
            <a:ext cx="6513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dirty="0"/>
              <a:t>Κανόνες σχηματισμού ομάδων για τέσσερεις μεταβλητές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6" name="Object 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72268389"/>
              </p:ext>
            </p:extLst>
          </p:nvPr>
        </p:nvGraphicFramePr>
        <p:xfrm>
          <a:off x="1342208" y="2108850"/>
          <a:ext cx="161448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0" name="Equation" r:id="rId3" imgW="888840" imgH="406080" progId="Equation.DSMT4">
                  <p:embed/>
                </p:oleObj>
              </mc:Choice>
              <mc:Fallback>
                <p:oleObj name="Equation" r:id="rId3" imgW="888840" imgH="406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208" y="2108850"/>
                        <a:ext cx="161448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6" name="Object 1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72841916"/>
              </p:ext>
            </p:extLst>
          </p:nvPr>
        </p:nvGraphicFramePr>
        <p:xfrm>
          <a:off x="4392610" y="3023140"/>
          <a:ext cx="4305323" cy="2424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1" name="Visio" r:id="rId5" imgW="2790967" imgH="1571637" progId="Visio.Drawing.11">
                  <p:embed/>
                </p:oleObj>
              </mc:Choice>
              <mc:Fallback>
                <p:oleObj name="Visio" r:id="rId5" imgW="2790967" imgH="1571637" progId="Visio.Drawing.11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0" y="3023140"/>
                        <a:ext cx="4305323" cy="2424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8" name="Object 18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48992632"/>
              </p:ext>
            </p:extLst>
          </p:nvPr>
        </p:nvGraphicFramePr>
        <p:xfrm>
          <a:off x="3492498" y="1364680"/>
          <a:ext cx="18002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2" name="Equation" r:id="rId7" imgW="888840" imgH="241200" progId="Equation.DSMT4">
                  <p:embed/>
                </p:oleObj>
              </mc:Choice>
              <mc:Fallback>
                <p:oleObj name="Equation" r:id="rId7" imgW="888840" imgH="241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498" y="1364680"/>
                        <a:ext cx="18002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755576" y="823145"/>
            <a:ext cx="60312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 smtClean="0"/>
              <a:t>Παράδειγμα. </a:t>
            </a:r>
            <a:r>
              <a:rPr lang="el-GR" altLang="el-GR" sz="2000" dirty="0" smtClean="0"/>
              <a:t>Απλοποίηση </a:t>
            </a:r>
            <a:r>
              <a:rPr lang="el-GR" altLang="el-GR" sz="2000" dirty="0"/>
              <a:t>της λογικής συνάρτησης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4860032" y="2464279"/>
            <a:ext cx="2278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dirty="0"/>
              <a:t>Με χάρτες </a:t>
            </a:r>
            <a:r>
              <a:rPr lang="en-US" altLang="el-GR" dirty="0" err="1"/>
              <a:t>Karnaugh</a:t>
            </a:r>
            <a:endParaRPr lang="el-GR" altLang="el-GR" dirty="0"/>
          </a:p>
        </p:txBody>
      </p:sp>
      <p:graphicFrame>
        <p:nvGraphicFramePr>
          <p:cNvPr id="8194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12266"/>
              </p:ext>
            </p:extLst>
          </p:nvPr>
        </p:nvGraphicFramePr>
        <p:xfrm>
          <a:off x="6579168" y="5735694"/>
          <a:ext cx="96043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3" name="Εξίσωση" r:id="rId9" imgW="469800" imgH="241200" progId="Equation.3">
                  <p:embed/>
                </p:oleObj>
              </mc:Choice>
              <mc:Fallback>
                <p:oleObj name="Εξίσωση" r:id="rId9" imgW="469800" imgH="2412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168" y="5735694"/>
                        <a:ext cx="960437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42208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Ορθογώνιο 13"/>
              <p:cNvSpPr/>
              <p:nvPr/>
            </p:nvSpPr>
            <p:spPr>
              <a:xfrm>
                <a:off x="423467" y="3023140"/>
                <a:ext cx="3969143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l-GR" sz="2000" dirty="0" smtClean="0">
                    <a:latin typeface="+mj-lt"/>
                    <a:ea typeface="Times New Roman" panose="02020603050405020304" pitchFamily="18" charset="0"/>
                  </a:rPr>
                  <a:t>Σχηματίζεται μια ομάδα των δύο 1 στα τετραγωνίδια 2, 3. Στην ομάδα αυτή η μεταβλητή </a:t>
                </a:r>
                <a:r>
                  <a:rPr lang="en-US" sz="2000" i="1" dirty="0">
                    <a:latin typeface="+mj-lt"/>
                    <a:ea typeface="Times New Roman" panose="02020603050405020304" pitchFamily="18" charset="0"/>
                  </a:rPr>
                  <a:t>x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l-GR" sz="2000" dirty="0">
                    <a:latin typeface="+mj-lt"/>
                    <a:ea typeface="Times New Roman" panose="02020603050405020304" pitchFamily="18" charset="0"/>
                  </a:rPr>
                  <a:t>έχει την τιμή 0, οπότε στο αντίστοιχο λογικό γινόμενο </a:t>
                </a:r>
                <a:r>
                  <a:rPr lang="el-GR" sz="2000" dirty="0" err="1" smtClean="0">
                    <a:latin typeface="+mj-lt"/>
                    <a:ea typeface="Times New Roman" panose="02020603050405020304" pitchFamily="18" charset="0"/>
                  </a:rPr>
                  <a:t>συμπεριλαμβά</a:t>
                </a:r>
                <a:r>
                  <a:rPr lang="en-US" sz="2000" dirty="0" smtClean="0">
                    <a:latin typeface="+mj-lt"/>
                    <a:ea typeface="Times New Roman" panose="02020603050405020304" pitchFamily="18" charset="0"/>
                  </a:rPr>
                  <a:t>-</a:t>
                </a:r>
                <a:r>
                  <a:rPr lang="el-GR" sz="2000" dirty="0" err="1" smtClean="0">
                    <a:latin typeface="+mj-lt"/>
                    <a:ea typeface="Times New Roman" panose="02020603050405020304" pitchFamily="18" charset="0"/>
                  </a:rPr>
                  <a:t>νεται</a:t>
                </a:r>
                <a:r>
                  <a:rPr lang="el-GR" sz="2000" dirty="0" smtClean="0">
                    <a:latin typeface="+mj-lt"/>
                    <a:ea typeface="Times New Roman" panose="02020603050405020304" pitchFamily="18" charset="0"/>
                  </a:rPr>
                  <a:t> το</a:t>
                </a:r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+mj-lt"/>
                  </a:rPr>
                  <a:t> </a:t>
                </a:r>
                <a:r>
                  <a:rPr lang="el-GR" sz="2000" dirty="0">
                    <a:latin typeface="+mj-lt"/>
                  </a:rPr>
                  <a:t>η μεταβλητή </a:t>
                </a:r>
                <a:r>
                  <a:rPr lang="en-US" sz="2000" i="1" dirty="0">
                    <a:latin typeface="+mj-lt"/>
                  </a:rPr>
                  <a:t>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l-GR" sz="2000" dirty="0">
                    <a:latin typeface="+mj-lt"/>
                  </a:rPr>
                  <a:t>έχει </a:t>
                </a:r>
                <a:r>
                  <a:rPr lang="el-GR" sz="2000" dirty="0" smtClean="0">
                    <a:latin typeface="+mj-lt"/>
                  </a:rPr>
                  <a:t>την  </a:t>
                </a:r>
                <a:r>
                  <a:rPr lang="el-GR" sz="2000" dirty="0">
                    <a:latin typeface="+mj-lt"/>
                  </a:rPr>
                  <a:t>τιμή 1 </a:t>
                </a:r>
                <a:r>
                  <a:rPr lang="el-GR" sz="2000" dirty="0" smtClean="0">
                    <a:latin typeface="+mj-lt"/>
                  </a:rPr>
                  <a:t>οπότε </a:t>
                </a:r>
                <a:r>
                  <a:rPr lang="el-GR" sz="2000" dirty="0">
                    <a:latin typeface="+mj-lt"/>
                  </a:rPr>
                  <a:t>συμπεριλαμβάνεται το </a:t>
                </a:r>
                <a:r>
                  <a:rPr lang="en-US" sz="2000" i="1" dirty="0">
                    <a:latin typeface="+mj-lt"/>
                  </a:rPr>
                  <a:t>y</a:t>
                </a:r>
                <a:r>
                  <a:rPr lang="el-GR" sz="2000" dirty="0">
                    <a:latin typeface="+mj-lt"/>
                  </a:rPr>
                  <a:t>, ενώ η μεταβλητή </a:t>
                </a:r>
                <a:r>
                  <a:rPr lang="en-US" sz="2000" i="1" dirty="0">
                    <a:latin typeface="+mj-lt"/>
                  </a:rPr>
                  <a:t>z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l-GR" sz="2000" dirty="0">
                    <a:latin typeface="+mj-lt"/>
                  </a:rPr>
                  <a:t>αλλάζει τιμή, </a:t>
                </a:r>
                <a:r>
                  <a:rPr lang="el-GR" sz="2000" dirty="0" smtClean="0">
                    <a:latin typeface="+mj-lt"/>
                  </a:rPr>
                  <a:t>και </a:t>
                </a:r>
                <a:r>
                  <a:rPr lang="el-GR" sz="2000" dirty="0">
                    <a:latin typeface="+mj-lt"/>
                  </a:rPr>
                  <a:t>δεν συμπεριλαμβάνεται στο </a:t>
                </a:r>
                <a:r>
                  <a:rPr lang="el-GR" sz="2000" dirty="0" smtClean="0">
                    <a:latin typeface="+mj-lt"/>
                  </a:rPr>
                  <a:t>γινόμενο. </a:t>
                </a:r>
                <a:endParaRPr lang="el-GR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Ορθογώνιο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67" y="3023140"/>
                <a:ext cx="3969143" cy="3170099"/>
              </a:xfrm>
              <a:prstGeom prst="rect">
                <a:avLst/>
              </a:prstGeom>
              <a:blipFill>
                <a:blip r:embed="rId11"/>
                <a:stretch>
                  <a:fillRect l="-1534" t="-962" r="-1534" b="-2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852869"/>
              </p:ext>
            </p:extLst>
          </p:nvPr>
        </p:nvGraphicFramePr>
        <p:xfrm>
          <a:off x="3419872" y="2204864"/>
          <a:ext cx="2088232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8" name="Equation" r:id="rId3" imgW="1015920" imgH="1015920" progId="Equation.DSMT4">
                  <p:embed/>
                </p:oleObj>
              </mc:Choice>
              <mc:Fallback>
                <p:oleObj name="Equation" r:id="rId3" imgW="1015920" imgH="101592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204864"/>
                        <a:ext cx="2088232" cy="2088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1295636" y="1484784"/>
            <a:ext cx="6516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000" dirty="0" smtClean="0"/>
              <a:t>Ισοδύναμη απλοποίηση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με </a:t>
            </a:r>
            <a:r>
              <a:rPr lang="el-GR" altLang="el-GR" sz="2000" dirty="0"/>
              <a:t>κανόνες </a:t>
            </a:r>
            <a:r>
              <a:rPr lang="el-GR" altLang="el-GR" sz="2000" dirty="0" smtClean="0"/>
              <a:t>της Άλγεβρας </a:t>
            </a:r>
            <a:r>
              <a:rPr lang="en-US" altLang="el-GR" sz="2000" dirty="0" smtClean="0"/>
              <a:t>Boole</a:t>
            </a:r>
            <a:r>
              <a:rPr lang="el-GR" altLang="el-GR" sz="2000" dirty="0" smtClean="0"/>
              <a:t>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91252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27584" y="1839565"/>
            <a:ext cx="735777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l-GR" altLang="el-GR" sz="2000" dirty="0">
                <a:solidFill>
                  <a:srgbClr val="FFFF00"/>
                </a:solidFill>
              </a:rPr>
              <a:t>Τα σύγχρονα ψηφιακά ολοκληρωμένα κυκλώματα είναι επιθυμητό να λειτουργούν με μεγάλη ταχύτητα, να καταλαμβάνουν την μικρότερη δυνατή επιφάνεια στο ολοκληρωμένο κύκλωμα και να καταναλώνουν την μικρότερη ισχύ. </a:t>
            </a:r>
          </a:p>
          <a:p>
            <a:pPr algn="just"/>
            <a:r>
              <a:rPr lang="el-GR" altLang="el-GR" sz="2000" dirty="0">
                <a:solidFill>
                  <a:srgbClr val="FFFF00"/>
                </a:solidFill>
              </a:rPr>
              <a:t>Μία πρώτη προσέγγιση στο να επιτευχθούν οι πιο πάνω στόχοι είναι να προσδιορισθεί η απλούστερη λογική παράσταση των λογικών συναρτήσεων που θέλουμε να υλοποιήσουμε.</a:t>
            </a:r>
          </a:p>
          <a:p>
            <a:pPr algn="just"/>
            <a:r>
              <a:rPr lang="el-GR" altLang="el-GR" sz="2000" dirty="0">
                <a:solidFill>
                  <a:srgbClr val="FFFF00"/>
                </a:solidFill>
              </a:rPr>
              <a:t>Οι δύο βασικοί τρόποι απλοποίησης είναι με χρήση των </a:t>
            </a:r>
            <a:r>
              <a:rPr lang="el-GR" altLang="el-GR" sz="2000" b="1" dirty="0">
                <a:solidFill>
                  <a:srgbClr val="FFFF00"/>
                </a:solidFill>
              </a:rPr>
              <a:t>κανόνων της Άλγεβρας </a:t>
            </a:r>
            <a:r>
              <a:rPr lang="en-US" altLang="el-GR" sz="2000" b="1" dirty="0">
                <a:solidFill>
                  <a:srgbClr val="FFFF00"/>
                </a:solidFill>
              </a:rPr>
              <a:t>Boole</a:t>
            </a:r>
            <a:r>
              <a:rPr lang="en-US" altLang="el-GR" sz="2000" dirty="0">
                <a:solidFill>
                  <a:srgbClr val="FFFF00"/>
                </a:solidFill>
              </a:rPr>
              <a:t> </a:t>
            </a:r>
            <a:r>
              <a:rPr lang="el-GR" altLang="el-GR" sz="2000" dirty="0">
                <a:solidFill>
                  <a:srgbClr val="FFFF00"/>
                </a:solidFill>
              </a:rPr>
              <a:t>και με </a:t>
            </a:r>
            <a:r>
              <a:rPr lang="el-GR" altLang="el-GR" sz="2000" b="1" dirty="0">
                <a:solidFill>
                  <a:srgbClr val="FFFF00"/>
                </a:solidFill>
              </a:rPr>
              <a:t>χρήση χαρτών </a:t>
            </a:r>
            <a:r>
              <a:rPr lang="en-US" altLang="el-GR" sz="2000" b="1" dirty="0" err="1">
                <a:solidFill>
                  <a:srgbClr val="FFFF00"/>
                </a:solidFill>
              </a:rPr>
              <a:t>Karnaugh</a:t>
            </a:r>
            <a:r>
              <a:rPr lang="el-GR" altLang="el-GR" sz="2000" b="1" dirty="0">
                <a:solidFill>
                  <a:srgbClr val="FFFF00"/>
                </a:solidFill>
              </a:rPr>
              <a:t>.</a:t>
            </a:r>
            <a:r>
              <a:rPr lang="el-GR" altLang="el-GR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38865" y="1196752"/>
            <a:ext cx="4476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FF00"/>
                </a:solidFill>
              </a:rPr>
              <a:t>Απλοποίηση λογικής παράστασης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8" name="Object 18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83265655"/>
              </p:ext>
            </p:extLst>
          </p:nvPr>
        </p:nvGraphicFramePr>
        <p:xfrm>
          <a:off x="3228258" y="1417844"/>
          <a:ext cx="2567878" cy="502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58" name="Equation" r:id="rId3" imgW="1231560" imgH="241200" progId="Equation.DSMT4">
                  <p:embed/>
                </p:oleObj>
              </mc:Choice>
              <mc:Fallback>
                <p:oleObj name="Equation" r:id="rId3" imgW="1231560" imgH="241200" progId="Equation.DSMT4">
                  <p:embed/>
                  <p:pic>
                    <p:nvPicPr>
                      <p:cNvPr id="8193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258" y="1417844"/>
                        <a:ext cx="2567878" cy="502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755576" y="823145"/>
            <a:ext cx="60312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 smtClean="0"/>
              <a:t>Παράδειγμα. </a:t>
            </a:r>
            <a:r>
              <a:rPr lang="el-GR" altLang="el-GR" sz="2000" dirty="0" smtClean="0"/>
              <a:t>Απλοποίηση </a:t>
            </a:r>
            <a:r>
              <a:rPr lang="el-GR" altLang="el-GR" sz="2000" dirty="0"/>
              <a:t>της λογικής συνάρτησης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1035462" y="2649375"/>
            <a:ext cx="24017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dirty="0"/>
              <a:t>Με χάρτες </a:t>
            </a:r>
            <a:r>
              <a:rPr lang="en-US" altLang="el-GR" sz="2000" dirty="0" err="1"/>
              <a:t>Karnaugh</a:t>
            </a:r>
            <a:endParaRPr lang="el-GR" altLang="el-GR" sz="2000" dirty="0"/>
          </a:p>
        </p:txBody>
      </p:sp>
      <p:graphicFrame>
        <p:nvGraphicFramePr>
          <p:cNvPr id="8194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731644"/>
              </p:ext>
            </p:extLst>
          </p:nvPr>
        </p:nvGraphicFramePr>
        <p:xfrm>
          <a:off x="5775349" y="5397352"/>
          <a:ext cx="15033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59" name="Equation" r:id="rId5" imgW="736560" imgH="203040" progId="Equation.DSMT4">
                  <p:embed/>
                </p:oleObj>
              </mc:Choice>
              <mc:Fallback>
                <p:oleObj name="Equation" r:id="rId5" imgW="736560" imgH="203040" progId="Equation.DSMT4">
                  <p:embed/>
                  <p:pic>
                    <p:nvPicPr>
                      <p:cNvPr id="8194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5349" y="5397352"/>
                        <a:ext cx="150336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Εικόνα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2197" y="2285918"/>
            <a:ext cx="3604187" cy="2943281"/>
          </a:xfrm>
          <a:prstGeom prst="rect">
            <a:avLst/>
          </a:prstGeom>
        </p:spPr>
      </p:pic>
      <p:graphicFrame>
        <p:nvGraphicFramePr>
          <p:cNvPr id="9" name="Object 18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93014820"/>
              </p:ext>
            </p:extLst>
          </p:nvPr>
        </p:nvGraphicFramePr>
        <p:xfrm>
          <a:off x="1032891" y="3351612"/>
          <a:ext cx="2853955" cy="941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60" name="Equation" r:id="rId8" imgW="1231560" imgH="406080" progId="Equation.DSMT4">
                  <p:embed/>
                </p:oleObj>
              </mc:Choice>
              <mc:Fallback>
                <p:oleObj name="Equation" r:id="rId8" imgW="1231560" imgH="406080" progId="Equation.DSMT4">
                  <p:embed/>
                  <p:pic>
                    <p:nvPicPr>
                      <p:cNvPr id="8193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891" y="3351612"/>
                        <a:ext cx="2853955" cy="941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12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451559"/>
              </p:ext>
            </p:extLst>
          </p:nvPr>
        </p:nvGraphicFramePr>
        <p:xfrm>
          <a:off x="2051720" y="1916832"/>
          <a:ext cx="4176464" cy="2961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1" name="Equation" r:id="rId3" imgW="1701720" imgH="1206360" progId="Equation.DSMT4">
                  <p:embed/>
                </p:oleObj>
              </mc:Choice>
              <mc:Fallback>
                <p:oleObj name="Equation" r:id="rId3" imgW="1701720" imgH="1206360" progId="Equation.DSMT4">
                  <p:embed/>
                  <p:pic>
                    <p:nvPicPr>
                      <p:cNvPr id="819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916832"/>
                        <a:ext cx="4176464" cy="29610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2051720" y="1196752"/>
            <a:ext cx="382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dirty="0"/>
              <a:t>Με κανόνες της Άλγεβρας </a:t>
            </a:r>
            <a:r>
              <a:rPr lang="en-US" altLang="el-GR" sz="2000" dirty="0"/>
              <a:t>Boole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1941094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692275" y="1700213"/>
          <a:ext cx="547211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3" name="Equation" r:id="rId3" imgW="2463800" imgH="203200" progId="Equation.DSMT4">
                  <p:embed/>
                </p:oleObj>
              </mc:Choice>
              <mc:Fallback>
                <p:oleObj name="Equation" r:id="rId3" imgW="2463800" imgH="20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700213"/>
                        <a:ext cx="5472113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4066"/>
              </p:ext>
            </p:extLst>
          </p:nvPr>
        </p:nvGraphicFramePr>
        <p:xfrm>
          <a:off x="1963472" y="2789238"/>
          <a:ext cx="46799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4" name="Εξίσωση" r:id="rId5" imgW="2438400" imgH="368300" progId="Equation.3">
                  <p:embed/>
                </p:oleObj>
              </mc:Choice>
              <mc:Fallback>
                <p:oleObj name="Εξίσωση" r:id="rId5" imgW="2438400" imgH="368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472" y="2789238"/>
                        <a:ext cx="46799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11188" y="908050"/>
            <a:ext cx="7777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 b="1" dirty="0"/>
              <a:t>Παράδειγμα 3.2</a:t>
            </a:r>
            <a:r>
              <a:rPr lang="en-US" altLang="el-GR" sz="2000" b="1" dirty="0"/>
              <a:t>4</a:t>
            </a:r>
            <a:r>
              <a:rPr lang="el-GR" altLang="el-GR" sz="2000" b="1" dirty="0"/>
              <a:t>. </a:t>
            </a:r>
            <a:r>
              <a:rPr lang="el-GR" altLang="el-GR" sz="2000" dirty="0"/>
              <a:t>Να απλοποιηθεί</a:t>
            </a:r>
            <a:r>
              <a:rPr lang="el-GR" altLang="el-GR" sz="2000" b="1" dirty="0"/>
              <a:t> </a:t>
            </a:r>
            <a:r>
              <a:rPr lang="el-GR" altLang="el-GR" sz="2000" dirty="0"/>
              <a:t>με χάρτες </a:t>
            </a:r>
            <a:r>
              <a:rPr lang="el-GR" altLang="el-GR" sz="2000" dirty="0" err="1"/>
              <a:t>Karnaugh</a:t>
            </a:r>
            <a:r>
              <a:rPr lang="el-GR" altLang="el-GR" sz="2000" dirty="0"/>
              <a:t> η λογική </a:t>
            </a:r>
            <a:r>
              <a:rPr lang="el-GR" altLang="el-GR" sz="2000" dirty="0" smtClean="0"/>
              <a:t>συνάρτηση</a:t>
            </a:r>
            <a:endParaRPr lang="el-GR" altLang="el-GR" sz="2000" dirty="0"/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645847" y="2341562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Υπόδειξη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8843" y="3803650"/>
            <a:ext cx="3826314" cy="2297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026028"/>
              </p:ext>
            </p:extLst>
          </p:nvPr>
        </p:nvGraphicFramePr>
        <p:xfrm>
          <a:off x="1547664" y="1945277"/>
          <a:ext cx="5735423" cy="325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2" name="Visio" r:id="rId3" imgW="3381386" imgH="1904969" progId="Visio.Drawing.11">
                  <p:embed/>
                </p:oleObj>
              </mc:Choice>
              <mc:Fallback>
                <p:oleObj name="Visio" r:id="rId3" imgW="3381386" imgH="1904969" progId="Visio.Drawing.11">
                  <p:embed/>
                  <p:pic>
                    <p:nvPicPr>
                      <p:cNvPr id="41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945277"/>
                        <a:ext cx="5735423" cy="325465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512188"/>
              </p:ext>
            </p:extLst>
          </p:nvPr>
        </p:nvGraphicFramePr>
        <p:xfrm>
          <a:off x="3168926" y="5229026"/>
          <a:ext cx="15128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13" name="Εξίσωση" r:id="rId5" imgW="698500" imgH="241300" progId="Equation.3">
                  <p:embed/>
                </p:oleObj>
              </mc:Choice>
              <mc:Fallback>
                <p:oleObj name="Εξίσωση" r:id="rId5" imgW="698500" imgH="241300" progId="Equation.3">
                  <p:embed/>
                  <p:pic>
                    <p:nvPicPr>
                      <p:cNvPr id="41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926" y="5229026"/>
                        <a:ext cx="1512887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051720" y="1322800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Υπόδειξη</a:t>
            </a:r>
          </a:p>
        </p:txBody>
      </p:sp>
    </p:spTree>
    <p:extLst>
      <p:ext uri="{BB962C8B-B14F-4D97-AF65-F5344CB8AC3E}">
        <p14:creationId xmlns:p14="http://schemas.microsoft.com/office/powerpoint/2010/main" val="1754638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539750" y="950913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612900" indent="-161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2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71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5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3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87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4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0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5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 dirty="0"/>
              <a:t>Παράδειγμα. </a:t>
            </a:r>
            <a:r>
              <a:rPr lang="el-GR" altLang="el-GR" sz="2000" dirty="0"/>
              <a:t>Να απλοποιηθεί η λογική συνάρτηση της οποίας η απεικόνιση σε χάρτη </a:t>
            </a:r>
            <a:r>
              <a:rPr lang="en-US" altLang="el-GR" sz="2000" dirty="0" err="1"/>
              <a:t>Karnaugh</a:t>
            </a:r>
            <a:r>
              <a:rPr lang="en-US" altLang="el-GR" sz="2000" dirty="0"/>
              <a:t> </a:t>
            </a:r>
            <a:r>
              <a:rPr lang="el-GR" altLang="el-GR" sz="2000" dirty="0"/>
              <a:t>δίδεται στην συνέχεια.</a:t>
            </a:r>
          </a:p>
        </p:txBody>
      </p:sp>
      <p:graphicFrame>
        <p:nvGraphicFramePr>
          <p:cNvPr id="880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430338"/>
              </p:ext>
            </p:extLst>
          </p:nvPr>
        </p:nvGraphicFramePr>
        <p:xfrm>
          <a:off x="2141488" y="2348880"/>
          <a:ext cx="4645124" cy="230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6" name="Visio" r:id="rId3" imgW="3898731" imgH="1920917" progId="Visio.Drawing.11">
                  <p:embed/>
                </p:oleObj>
              </mc:Choice>
              <mc:Fallback>
                <p:oleObj name="Visio" r:id="rId3" imgW="3898731" imgH="1920917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488" y="2348880"/>
                        <a:ext cx="4645124" cy="23006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4329959"/>
              </p:ext>
            </p:extLst>
          </p:nvPr>
        </p:nvGraphicFramePr>
        <p:xfrm>
          <a:off x="2376487" y="1988840"/>
          <a:ext cx="4895850" cy="251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29" name="Visio" r:id="rId3" imgW="4046931" imgH="2079684" progId="Visio.Drawing.11">
                  <p:embed/>
                </p:oleObj>
              </mc:Choice>
              <mc:Fallback>
                <p:oleObj name="Visio" r:id="rId3" imgW="4046931" imgH="2079684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7" y="1988840"/>
                        <a:ext cx="4895850" cy="251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140200" y="4941888"/>
          <a:ext cx="13684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30" name="Εξίσωση" r:id="rId5" imgW="609480" imgH="241200" progId="Equation.3">
                  <p:embed/>
                </p:oleObj>
              </mc:Choice>
              <mc:Fallback>
                <p:oleObj name="Εξίσωση" r:id="rId5" imgW="60948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941888"/>
                        <a:ext cx="1368425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2276311" y="1354137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Υπόδειξη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5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56170845"/>
              </p:ext>
            </p:extLst>
          </p:nvPr>
        </p:nvGraphicFramePr>
        <p:xfrm>
          <a:off x="987190" y="2511653"/>
          <a:ext cx="1871240" cy="78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69" name="Εξίσωση" r:id="rId3" imgW="939600" imgH="393480" progId="Equation.3">
                  <p:embed/>
                </p:oleObj>
              </mc:Choice>
              <mc:Fallback>
                <p:oleObj name="Εξίσωση" r:id="rId3" imgW="9396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190" y="2511653"/>
                        <a:ext cx="1871240" cy="78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6" name="Object 4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60545902"/>
              </p:ext>
            </p:extLst>
          </p:nvPr>
        </p:nvGraphicFramePr>
        <p:xfrm>
          <a:off x="3563963" y="1257491"/>
          <a:ext cx="18002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70" name="Equation" r:id="rId5" imgW="965160" imgH="241200" progId="Equation.DSMT4">
                  <p:embed/>
                </p:oleObj>
              </mc:Choice>
              <mc:Fallback>
                <p:oleObj name="Equation" r:id="rId5" imgW="96516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63" y="1257491"/>
                        <a:ext cx="18002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987190" y="804672"/>
            <a:ext cx="60759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 smtClean="0"/>
              <a:t>Παράδειγμα.</a:t>
            </a:r>
            <a:r>
              <a:rPr lang="el-GR" altLang="el-GR" sz="2000" dirty="0" smtClean="0"/>
              <a:t> Απλοποίηση </a:t>
            </a:r>
            <a:r>
              <a:rPr lang="el-GR" altLang="el-GR" sz="2000" dirty="0"/>
              <a:t>της λογικής </a:t>
            </a:r>
            <a:r>
              <a:rPr lang="el-GR" altLang="el-GR" sz="2000" dirty="0" smtClean="0"/>
              <a:t>παράστασης</a:t>
            </a:r>
            <a:endParaRPr lang="el-GR" altLang="el-GR" sz="2000" dirty="0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4326833" y="2283559"/>
            <a:ext cx="2509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dirty="0"/>
              <a:t>Με χάρτες </a:t>
            </a:r>
            <a:r>
              <a:rPr lang="en-US" altLang="el-GR" sz="2000" dirty="0" err="1"/>
              <a:t>Karnaugh</a:t>
            </a:r>
            <a:endParaRPr lang="el-GR" altLang="el-GR" sz="2000" dirty="0"/>
          </a:p>
        </p:txBody>
      </p:sp>
      <p:graphicFrame>
        <p:nvGraphicFramePr>
          <p:cNvPr id="1003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993279"/>
              </p:ext>
            </p:extLst>
          </p:nvPr>
        </p:nvGraphicFramePr>
        <p:xfrm>
          <a:off x="3563963" y="2790167"/>
          <a:ext cx="4392612" cy="229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71" name="Visio" r:id="rId7" imgW="2990673" imgH="1562210" progId="Visio.Drawing.11">
                  <p:embed/>
                </p:oleObj>
              </mc:Choice>
              <mc:Fallback>
                <p:oleObj name="Visio" r:id="rId7" imgW="2990673" imgH="1562210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63" y="2790167"/>
                        <a:ext cx="4392612" cy="229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2" name="Object 10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726584799"/>
              </p:ext>
            </p:extLst>
          </p:nvPr>
        </p:nvGraphicFramePr>
        <p:xfrm>
          <a:off x="4295602" y="5445224"/>
          <a:ext cx="79216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72" name="Εξίσωση" r:id="rId9" imgW="457200" imgH="241200" progId="Equation.3">
                  <p:embed/>
                </p:oleObj>
              </mc:Choice>
              <mc:Fallback>
                <p:oleObj name="Εξίσωση" r:id="rId9" imgW="45720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602" y="5445224"/>
                        <a:ext cx="79216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115616" y="1848158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Υπόδειξη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195736" y="1700808"/>
            <a:ext cx="3803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dirty="0"/>
              <a:t>Με κανόνες της Άλγεβρας </a:t>
            </a:r>
            <a:r>
              <a:rPr lang="en-US" altLang="el-GR" sz="2000" dirty="0"/>
              <a:t>Boole</a:t>
            </a:r>
            <a:endParaRPr lang="el-GR" altLang="el-GR" sz="2000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751748"/>
              </p:ext>
            </p:extLst>
          </p:nvPr>
        </p:nvGraphicFramePr>
        <p:xfrm>
          <a:off x="2338611" y="2272308"/>
          <a:ext cx="20161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8" name="Equation" r:id="rId3" imgW="965160" imgH="1015920" progId="Equation.DSMT4">
                  <p:embed/>
                </p:oleObj>
              </mc:Choice>
              <mc:Fallback>
                <p:oleObj name="Equation" r:id="rId3" imgW="965160" imgH="1015920" progId="Equation.DSMT4">
                  <p:embed/>
                  <p:pic>
                    <p:nvPicPr>
                      <p:cNvPr id="1003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611" y="2272308"/>
                        <a:ext cx="2016125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39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867" y="2204864"/>
            <a:ext cx="4176464" cy="2459996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9750" y="950913"/>
            <a:ext cx="806469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1612900" indent="-161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2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71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5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3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87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4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0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5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 dirty="0"/>
              <a:t>Παράδειγμα. </a:t>
            </a:r>
            <a:r>
              <a:rPr lang="el-GR" altLang="el-GR" sz="2000" dirty="0"/>
              <a:t>Να απλοποιηθεί η λογική συνάρτηση της οποίας η απεικόνιση σε χάρτη </a:t>
            </a:r>
            <a:r>
              <a:rPr lang="en-US" altLang="el-GR" sz="2000" dirty="0" err="1"/>
              <a:t>Karnaugh</a:t>
            </a:r>
            <a:r>
              <a:rPr lang="en-US" altLang="el-GR" sz="2000" dirty="0"/>
              <a:t> </a:t>
            </a:r>
            <a:r>
              <a:rPr lang="el-GR" altLang="el-GR" sz="2000" dirty="0"/>
              <a:t>δίδεται στην συνέχεια.</a:t>
            </a:r>
          </a:p>
        </p:txBody>
      </p:sp>
    </p:spTree>
    <p:extLst>
      <p:ext uri="{BB962C8B-B14F-4D97-AF65-F5344CB8AC3E}">
        <p14:creationId xmlns:p14="http://schemas.microsoft.com/office/powerpoint/2010/main" val="8342667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772816"/>
            <a:ext cx="4079613" cy="2973948"/>
          </a:xfrm>
          <a:prstGeom prst="rect">
            <a:avLst/>
          </a:prstGeom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979712" y="1242125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Υπόδειξη</a:t>
            </a: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516297"/>
              </p:ext>
            </p:extLst>
          </p:nvPr>
        </p:nvGraphicFramePr>
        <p:xfrm>
          <a:off x="3294063" y="5445125"/>
          <a:ext cx="18351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92" name="Equation" r:id="rId4" imgW="863280" imgH="241200" progId="Equation.DSMT4">
                  <p:embed/>
                </p:oleObj>
              </mc:Choice>
              <mc:Fallback>
                <p:oleObj name="Equation" r:id="rId4" imgW="8632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94063" y="5445125"/>
                        <a:ext cx="1835150" cy="51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625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691680" y="980728"/>
            <a:ext cx="5741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Απλοποίηση με κανόνες της Άλγεβρας </a:t>
            </a:r>
            <a:r>
              <a:rPr lang="en-US" altLang="el-GR" sz="2000" b="1" dirty="0"/>
              <a:t>Boole</a:t>
            </a:r>
            <a:r>
              <a:rPr lang="el-GR" altLang="el-GR" sz="2000" b="1" dirty="0"/>
              <a:t> </a:t>
            </a:r>
          </a:p>
        </p:txBody>
      </p:sp>
      <p:graphicFrame>
        <p:nvGraphicFramePr>
          <p:cNvPr id="59401" name="Object 9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02239245"/>
              </p:ext>
            </p:extLst>
          </p:nvPr>
        </p:nvGraphicFramePr>
        <p:xfrm>
          <a:off x="1547664" y="1772816"/>
          <a:ext cx="2014537" cy="196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1" name="Equation" r:id="rId3" imgW="990360" imgH="965160" progId="Equation.DSMT4">
                  <p:embed/>
                </p:oleObj>
              </mc:Choice>
              <mc:Fallback>
                <p:oleObj name="Equation" r:id="rId3" imgW="990360" imgH="965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772816"/>
                        <a:ext cx="2014537" cy="196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04264355"/>
              </p:ext>
            </p:extLst>
          </p:nvPr>
        </p:nvGraphicFramePr>
        <p:xfrm>
          <a:off x="4139952" y="1776045"/>
          <a:ext cx="295592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2" name="Equation" r:id="rId5" imgW="1244520" imgH="761760" progId="Equation.DSMT4">
                  <p:embed/>
                </p:oleObj>
              </mc:Choice>
              <mc:Fallback>
                <p:oleObj name="Equation" r:id="rId5" imgW="1244520" imgH="7617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776045"/>
                        <a:ext cx="2955925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2179639"/>
              </p:ext>
            </p:extLst>
          </p:nvPr>
        </p:nvGraphicFramePr>
        <p:xfrm>
          <a:off x="4211960" y="3736553"/>
          <a:ext cx="3390731" cy="2045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3" name="Equation" r:id="rId7" imgW="1600200" imgH="965160" progId="Equation.DSMT4">
                  <p:embed/>
                </p:oleObj>
              </mc:Choice>
              <mc:Fallback>
                <p:oleObj name="Equation" r:id="rId7" imgW="1600200" imgH="965160" progId="Equation.DSMT4">
                  <p:embed/>
                  <p:pic>
                    <p:nvPicPr>
                      <p:cNvPr id="594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736553"/>
                        <a:ext cx="3390731" cy="2045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791369" y="865188"/>
            <a:ext cx="7561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000" b="1" dirty="0"/>
              <a:t>Παράδειγμα 3.25.</a:t>
            </a:r>
            <a:r>
              <a:rPr lang="el-GR" altLang="el-GR" sz="2000" dirty="0"/>
              <a:t> Να απλοποιηθεί με χάρτες </a:t>
            </a:r>
            <a:r>
              <a:rPr lang="el-GR" altLang="el-GR" sz="2000" dirty="0" err="1"/>
              <a:t>Karnaugh</a:t>
            </a:r>
            <a:r>
              <a:rPr lang="el-GR" altLang="el-GR" sz="2000" dirty="0"/>
              <a:t> η λογική συνάρτηση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337498"/>
              </p:ext>
            </p:extLst>
          </p:nvPr>
        </p:nvGraphicFramePr>
        <p:xfrm>
          <a:off x="2412206" y="1623218"/>
          <a:ext cx="43195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0" name="Equation" r:id="rId3" imgW="2362200" imgH="254000" progId="Equation.DSMT4">
                  <p:embed/>
                </p:oleObj>
              </mc:Choice>
              <mc:Fallback>
                <p:oleObj name="Equation" r:id="rId3" imgW="23622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206" y="1623218"/>
                        <a:ext cx="431958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2062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55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608844"/>
              </p:ext>
            </p:extLst>
          </p:nvPr>
        </p:nvGraphicFramePr>
        <p:xfrm>
          <a:off x="2412206" y="2920206"/>
          <a:ext cx="3816350" cy="336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1" name="Visio" r:id="rId5" imgW="3105533" imgH="2728888" progId="Visio.Drawing.11">
                  <p:embed/>
                </p:oleObj>
              </mc:Choice>
              <mc:Fallback>
                <p:oleObj name="Visio" r:id="rId5" imgW="3105533" imgH="2728888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206" y="2920206"/>
                        <a:ext cx="3816350" cy="336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55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5105"/>
              </p:ext>
            </p:extLst>
          </p:nvPr>
        </p:nvGraphicFramePr>
        <p:xfrm>
          <a:off x="6372200" y="4869160"/>
          <a:ext cx="17287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12" name="Εξίσωση" r:id="rId7" imgW="876300" imgH="241300" progId="Equation.3">
                  <p:embed/>
                </p:oleObj>
              </mc:Choice>
              <mc:Fallback>
                <p:oleObj name="Εξίσωση" r:id="rId7" imgW="8763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869160"/>
                        <a:ext cx="172878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7" name="Text Box 11"/>
          <p:cNvSpPr txBox="1">
            <a:spLocks noChangeArrowheads="1"/>
          </p:cNvSpPr>
          <p:nvPr/>
        </p:nvSpPr>
        <p:spPr bwMode="auto">
          <a:xfrm>
            <a:off x="822560" y="2254252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Υπόδειξη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6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8108469"/>
              </p:ext>
            </p:extLst>
          </p:nvPr>
        </p:nvGraphicFramePr>
        <p:xfrm>
          <a:off x="3275856" y="1487382"/>
          <a:ext cx="28082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5" name="Equation" r:id="rId3" imgW="1168200" imgH="241200" progId="Equation.DSMT4">
                  <p:embed/>
                </p:oleObj>
              </mc:Choice>
              <mc:Fallback>
                <p:oleObj name="Equation" r:id="rId3" imgW="116820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1487382"/>
                        <a:ext cx="280828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9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55650" y="3357563"/>
          <a:ext cx="3527425" cy="243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6" name="Εξίσωση" r:id="rId5" imgW="1688760" imgH="1168200" progId="Equation.3">
                  <p:embed/>
                </p:oleObj>
              </mc:Choice>
              <mc:Fallback>
                <p:oleObj name="Εξίσωση" r:id="rId5" imgW="1688760" imgH="1168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357563"/>
                        <a:ext cx="3527425" cy="243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468313" y="882650"/>
            <a:ext cx="824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/>
              <a:t>Παράδειγμα.</a:t>
            </a:r>
            <a:r>
              <a:rPr lang="el-GR" altLang="el-GR" sz="2000"/>
              <a:t> Να απλοποιηθεί με χάρτες Karnaugh η λογική συνάρτηση</a:t>
            </a:r>
          </a:p>
        </p:txBody>
      </p:sp>
      <p:graphicFrame>
        <p:nvGraphicFramePr>
          <p:cNvPr id="95245" name="Object 1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590588377"/>
              </p:ext>
            </p:extLst>
          </p:nvPr>
        </p:nvGraphicFramePr>
        <p:xfrm>
          <a:off x="4464522" y="3140968"/>
          <a:ext cx="4104332" cy="2391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17" name="Visio" r:id="rId7" imgW="3898731" imgH="2271234" progId="Visio.Drawing.11">
                  <p:embed/>
                </p:oleObj>
              </mc:Choice>
              <mc:Fallback>
                <p:oleObj name="Visio" r:id="rId7" imgW="3898731" imgH="2271234" progId="Visio.Drawing.11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522" y="3140968"/>
                        <a:ext cx="4104332" cy="2391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6516688" y="5661025"/>
            <a:ext cx="6683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l-GR" sz="2000" i="1"/>
              <a:t>f=y</a:t>
            </a:r>
            <a:endParaRPr lang="el-GR" altLang="el-GR" sz="2000" i="1"/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785984" y="2644775"/>
            <a:ext cx="295225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dirty="0"/>
              <a:t>Μετατρέπουμε πρώτα την συνάρτηση σε κανονική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55650" y="2140596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Υπόδειξη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971550" y="590550"/>
            <a:ext cx="7129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l-GR" altLang="el-GR" sz="2000" dirty="0"/>
              <a:t>Απλοποίηση με χάρτες </a:t>
            </a:r>
            <a:r>
              <a:rPr lang="en-US" altLang="el-GR" sz="2000" dirty="0" err="1"/>
              <a:t>Karnaugh</a:t>
            </a:r>
            <a:r>
              <a:rPr lang="el-GR" altLang="el-GR" sz="2000" dirty="0"/>
              <a:t> μη πλήρως καθορισμένων </a:t>
            </a:r>
          </a:p>
          <a:p>
            <a:pPr algn="just"/>
            <a:r>
              <a:rPr lang="el-GR" altLang="el-GR" sz="2000" dirty="0"/>
              <a:t>λογικών </a:t>
            </a:r>
            <a:r>
              <a:rPr lang="el-GR" altLang="el-GR" sz="2000" dirty="0" smtClean="0"/>
              <a:t>συναρτήσεων</a:t>
            </a:r>
            <a:r>
              <a:rPr lang="en-US" altLang="el-GR" sz="2000" dirty="0" smtClean="0"/>
              <a:t>*</a:t>
            </a:r>
            <a:endParaRPr lang="el-GR" altLang="el-GR" sz="2000" dirty="0"/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720135"/>
              </p:ext>
            </p:extLst>
          </p:nvPr>
        </p:nvGraphicFramePr>
        <p:xfrm>
          <a:off x="1258888" y="1484313"/>
          <a:ext cx="1597025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2" name="Visio" r:id="rId3" imgW="1504982" imgH="4791079" progId="Visio.Drawing.11">
                  <p:embed/>
                </p:oleObj>
              </mc:Choice>
              <mc:Fallback>
                <p:oleObj name="Visio" r:id="rId3" imgW="1504982" imgH="4791079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484313"/>
                        <a:ext cx="1597025" cy="5040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96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745411"/>
              </p:ext>
            </p:extLst>
          </p:nvPr>
        </p:nvGraphicFramePr>
        <p:xfrm>
          <a:off x="4140200" y="1844675"/>
          <a:ext cx="3528144" cy="298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3" name="Visio" r:id="rId5" imgW="2458800" imgH="2078789" progId="Visio.Drawing.11">
                  <p:embed/>
                </p:oleObj>
              </mc:Choice>
              <mc:Fallback>
                <p:oleObj name="Visio" r:id="rId5" imgW="2458800" imgH="2078789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844675"/>
                        <a:ext cx="3528144" cy="29818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696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022546"/>
              </p:ext>
            </p:extLst>
          </p:nvPr>
        </p:nvGraphicFramePr>
        <p:xfrm>
          <a:off x="4598926" y="5378965"/>
          <a:ext cx="28797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04" name="Εξίσωση" r:id="rId7" imgW="1524000" imgH="241300" progId="Equation.3">
                  <p:embed/>
                </p:oleObj>
              </mc:Choice>
              <mc:Fallback>
                <p:oleObj name="Εξίσωση" r:id="rId7" imgW="1524000" imgH="2413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26" y="5378965"/>
                        <a:ext cx="287972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611188" y="1268413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l-GR" altLang="el-GR" sz="2000" b="1"/>
              <a:t>Παράδειγμα 3.2</a:t>
            </a:r>
            <a:r>
              <a:rPr lang="en-US" altLang="el-GR" sz="2000" b="1"/>
              <a:t>7</a:t>
            </a:r>
            <a:r>
              <a:rPr lang="el-GR" altLang="el-GR" sz="2000" b="1"/>
              <a:t>. </a:t>
            </a:r>
            <a:r>
              <a:rPr lang="el-GR" altLang="el-GR" sz="2000"/>
              <a:t>Να απλοποιηθεί</a:t>
            </a:r>
            <a:r>
              <a:rPr lang="el-GR" altLang="el-GR" sz="2000" b="1"/>
              <a:t> </a:t>
            </a:r>
            <a:r>
              <a:rPr lang="el-GR" altLang="el-GR" sz="2000"/>
              <a:t>με χάρτες </a:t>
            </a:r>
            <a:r>
              <a:rPr lang="en-US" altLang="el-GR" sz="2000"/>
              <a:t>Karnaugh</a:t>
            </a:r>
            <a:r>
              <a:rPr lang="el-GR" altLang="el-GR" sz="2000"/>
              <a:t> η λογική συνάρτηση 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/>
        </p:nvGraphicFramePr>
        <p:xfrm>
          <a:off x="2124075" y="1989138"/>
          <a:ext cx="48974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3" name="Εξίσωση" r:id="rId3" imgW="2463800" imgH="241300" progId="Equation.3">
                  <p:embed/>
                </p:oleObj>
              </mc:Choice>
              <mc:Fallback>
                <p:oleObj name="Εξίσωση" r:id="rId3" imgW="24638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989138"/>
                        <a:ext cx="4897438" cy="473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611188" y="695327"/>
            <a:ext cx="5046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altLang="el-GR" sz="2000" b="1" dirty="0"/>
              <a:t>Απλοποίηση σε γινόμενο αθροισμάτων</a:t>
            </a:r>
            <a:r>
              <a:rPr lang="el-GR" altLang="el-GR" sz="2000" dirty="0"/>
              <a:t> </a:t>
            </a: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706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484672"/>
              </p:ext>
            </p:extLst>
          </p:nvPr>
        </p:nvGraphicFramePr>
        <p:xfrm>
          <a:off x="866775" y="3981451"/>
          <a:ext cx="4535488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4" name="Visio" r:id="rId5" imgW="3095443" imgH="1562210" progId="Visio.Drawing.11">
                  <p:embed/>
                </p:oleObj>
              </mc:Choice>
              <mc:Fallback>
                <p:oleObj name="Visio" r:id="rId5" imgW="3095443" imgH="1562210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" y="3981451"/>
                        <a:ext cx="4535488" cy="230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70666" name="Object 10"/>
          <p:cNvGraphicFramePr>
            <a:graphicFrameLocks noChangeAspect="1"/>
          </p:cNvGraphicFramePr>
          <p:nvPr/>
        </p:nvGraphicFramePr>
        <p:xfrm>
          <a:off x="5508625" y="5013325"/>
          <a:ext cx="28813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5" name="Εξίσωση" r:id="rId7" imgW="1600200" imgH="241300" progId="Equation.3">
                  <p:embed/>
                </p:oleObj>
              </mc:Choice>
              <mc:Fallback>
                <p:oleObj name="Εξίσωση" r:id="rId7" imgW="1600200" imgH="2413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013325"/>
                        <a:ext cx="28813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806450" y="2643189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Υπόδειξη</a:t>
            </a:r>
          </a:p>
        </p:txBody>
      </p:sp>
      <p:graphicFrame>
        <p:nvGraphicFramePr>
          <p:cNvPr id="70669" name="Object 1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316183269"/>
              </p:ext>
            </p:extLst>
          </p:nvPr>
        </p:nvGraphicFramePr>
        <p:xfrm>
          <a:off x="2267744" y="3167064"/>
          <a:ext cx="540067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6" name="Εξίσωση" r:id="rId9" imgW="2438400" imgH="368300" progId="Equation.3">
                  <p:embed/>
                </p:oleObj>
              </mc:Choice>
              <mc:Fallback>
                <p:oleObj name="Εξίσωση" r:id="rId9" imgW="2438400" imgH="368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167064"/>
                        <a:ext cx="5400675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539750" y="1196975"/>
            <a:ext cx="777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622300" indent="-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16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1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buSzPct val="100000"/>
            </a:pPr>
            <a:r>
              <a:rPr lang="el-GR" altLang="el-GR" sz="2000" b="1" dirty="0" smtClean="0"/>
              <a:t>5.1 </a:t>
            </a:r>
            <a:r>
              <a:rPr lang="el-GR" altLang="el-GR" sz="2000" dirty="0"/>
              <a:t>Να δοθεί σε απλοποιημένη μορφή η λογική παράσταση που υλοποιεί το κύκλωμα που δίνεται στη </a:t>
            </a:r>
            <a:r>
              <a:rPr lang="el-GR" altLang="el-GR" sz="2000" dirty="0" smtClean="0"/>
              <a:t>συνέχεια, </a:t>
            </a:r>
            <a:r>
              <a:rPr lang="el-GR" altLang="el-GR" sz="2000" dirty="0"/>
              <a:t>καθώς και ο αντίστοιχος πίνακας αληθείας. 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755650" y="620713"/>
            <a:ext cx="1333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/>
              <a:t>Ασκήσεις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2967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737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720301"/>
              </p:ext>
            </p:extLst>
          </p:nvPr>
        </p:nvGraphicFramePr>
        <p:xfrm>
          <a:off x="755650" y="2365389"/>
          <a:ext cx="4968354" cy="1548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9" name="Visio" r:id="rId3" imgW="2943394" imgH="904973" progId="Visio.Drawing.11">
                  <p:embed/>
                </p:oleObj>
              </mc:Choice>
              <mc:Fallback>
                <p:oleObj name="Visio" r:id="rId3" imgW="2943394" imgH="90497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365389"/>
                        <a:ext cx="4968354" cy="154892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240564"/>
              </p:ext>
            </p:extLst>
          </p:nvPr>
        </p:nvGraphicFramePr>
        <p:xfrm>
          <a:off x="1653305" y="4677902"/>
          <a:ext cx="1485801" cy="52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0" name="Equation" r:id="rId5" imgW="761760" imgH="266400" progId="Equation.DSMT4">
                  <p:embed/>
                </p:oleObj>
              </mc:Choice>
              <mc:Fallback>
                <p:oleObj name="Equation" r:id="rId5" imgW="761760" imgH="266400" progId="Equation.DSMT4">
                  <p:embed/>
                  <p:pic>
                    <p:nvPicPr>
                      <p:cNvPr id="3" name="Αντικείμενο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3305" y="4677902"/>
                        <a:ext cx="1485801" cy="520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Αντικείμενο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172025"/>
              </p:ext>
            </p:extLst>
          </p:nvPr>
        </p:nvGraphicFramePr>
        <p:xfrm>
          <a:off x="2110609" y="5282427"/>
          <a:ext cx="10604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91" name="Equation" r:id="rId7" imgW="558720" imgH="266400" progId="Equation.DSMT4">
                  <p:embed/>
                </p:oleObj>
              </mc:Choice>
              <mc:Fallback>
                <p:oleObj name="Equation" r:id="rId7" imgW="558720" imgH="266400" progId="Equation.DSMT4">
                  <p:embed/>
                  <p:pic>
                    <p:nvPicPr>
                      <p:cNvPr id="7" name="Αντικείμενο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0609" y="5282427"/>
                        <a:ext cx="1060450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66136" y="589155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f</a:t>
            </a:r>
            <a:r>
              <a:rPr lang="en-US" sz="2400" b="1" dirty="0" smtClean="0"/>
              <a:t>=</a:t>
            </a:r>
            <a:r>
              <a:rPr lang="en-US" sz="2400" b="1" i="1" dirty="0" smtClean="0"/>
              <a:t>xyz</a:t>
            </a:r>
            <a:endParaRPr lang="el-GR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46004" y="4193298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Υπόδειξη</a:t>
            </a:r>
            <a:endParaRPr lang="el-G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3139106" y="2435767"/>
                <a:ext cx="7676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106" y="2435767"/>
                <a:ext cx="767616" cy="369332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978451"/>
              </p:ext>
            </p:extLst>
          </p:nvPr>
        </p:nvGraphicFramePr>
        <p:xfrm>
          <a:off x="1331177" y="3067210"/>
          <a:ext cx="1727572" cy="463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2" name="Equation" r:id="rId3" imgW="888614" imgH="241195" progId="Equation.DSMT4">
                  <p:embed/>
                </p:oleObj>
              </mc:Choice>
              <mc:Fallback>
                <p:oleObj name="Equation" r:id="rId3" imgW="888614" imgH="241195" progId="Equation.DSMT4">
                  <p:embed/>
                  <p:pic>
                    <p:nvPicPr>
                      <p:cNvPr id="337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177" y="3067210"/>
                        <a:ext cx="1727572" cy="4637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11188" y="578317"/>
            <a:ext cx="799306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622300" indent="-622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l-GR" sz="2000" b="1" dirty="0" smtClean="0"/>
              <a:t>5.2</a:t>
            </a:r>
            <a:r>
              <a:rPr lang="el-GR" altLang="el-GR" sz="2000" b="1" dirty="0" smtClean="0"/>
              <a:t> </a:t>
            </a:r>
            <a:r>
              <a:rPr lang="el-GR" altLang="el-GR" sz="2000" dirty="0"/>
              <a:t>Να απλοποιηθεί  με κανόνες της Άλγεβρας </a:t>
            </a:r>
            <a:r>
              <a:rPr lang="en-US" altLang="el-GR" sz="2000" dirty="0"/>
              <a:t>Boole</a:t>
            </a:r>
            <a:r>
              <a:rPr lang="el-GR" altLang="el-GR" sz="2000" dirty="0"/>
              <a:t> η λογική παράσταση που δίδεται στην συνέχεια</a:t>
            </a:r>
            <a:r>
              <a:rPr lang="el-GR" altLang="el-GR" sz="2000" dirty="0" smtClean="0"/>
              <a:t>.</a:t>
            </a:r>
          </a:p>
          <a:p>
            <a:pPr algn="just"/>
            <a:endParaRPr lang="el-GR" altLang="el-GR" sz="2000" dirty="0"/>
          </a:p>
          <a:p>
            <a:pPr indent="-106363" algn="just"/>
            <a:r>
              <a:rPr lang="el-GR" altLang="el-GR" sz="2000" dirty="0" smtClean="0"/>
              <a:t> </a:t>
            </a:r>
          </a:p>
          <a:p>
            <a:pPr indent="-106363" algn="just"/>
            <a:r>
              <a:rPr lang="el-GR" altLang="el-GR" sz="2000" dirty="0" smtClean="0"/>
              <a:t>Υλοποιήστε </a:t>
            </a:r>
            <a:r>
              <a:rPr lang="el-GR" altLang="el-GR" sz="2000" dirty="0"/>
              <a:t>την </a:t>
            </a:r>
            <a:r>
              <a:rPr lang="el-GR" altLang="el-GR" sz="2000" dirty="0" smtClean="0"/>
              <a:t>δοσμένη, </a:t>
            </a:r>
            <a:r>
              <a:rPr lang="el-GR" altLang="el-GR" sz="2000" dirty="0"/>
              <a:t>αλλά και την απλοποιημένη της μορφή με λογικές πύλες </a:t>
            </a:r>
            <a:r>
              <a:rPr lang="en-US" altLang="el-GR" sz="2000" dirty="0"/>
              <a:t>AND</a:t>
            </a:r>
            <a:r>
              <a:rPr lang="el-GR" altLang="el-GR" sz="2000" dirty="0"/>
              <a:t>, </a:t>
            </a:r>
            <a:r>
              <a:rPr lang="en-US" altLang="el-GR" sz="2000" dirty="0"/>
              <a:t>OR</a:t>
            </a:r>
            <a:r>
              <a:rPr lang="el-GR" altLang="el-GR" sz="2000" dirty="0"/>
              <a:t>, </a:t>
            </a:r>
            <a:r>
              <a:rPr lang="en-US" altLang="el-GR" sz="2000" dirty="0"/>
              <a:t>NOT</a:t>
            </a:r>
            <a:r>
              <a:rPr lang="el-GR" altLang="el-GR" sz="2000" dirty="0"/>
              <a:t>. </a:t>
            </a:r>
            <a:r>
              <a:rPr lang="el-GR" altLang="el-GR" sz="2000" dirty="0" smtClean="0"/>
              <a:t>Συγκρίνατε</a:t>
            </a:r>
            <a:r>
              <a:rPr lang="en-US" altLang="el-GR" sz="2000" dirty="0" smtClean="0"/>
              <a:t>.</a:t>
            </a:r>
            <a:endParaRPr lang="el-GR" altLang="el-GR" sz="20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177" y="4335121"/>
            <a:ext cx="3494662" cy="1598464"/>
          </a:xfrm>
          <a:prstGeom prst="rect">
            <a:avLst/>
          </a:prstGeom>
        </p:spPr>
      </p:pic>
      <p:cxnSp>
        <p:nvCxnSpPr>
          <p:cNvPr id="13" name="Ευθύγραμμο βέλος σύνδεσης 12"/>
          <p:cNvCxnSpPr/>
          <p:nvPr/>
        </p:nvCxnSpPr>
        <p:spPr>
          <a:xfrm>
            <a:off x="1691680" y="4635531"/>
            <a:ext cx="720080" cy="504763"/>
          </a:xfrm>
          <a:prstGeom prst="straightConnector1">
            <a:avLst/>
          </a:prstGeom>
          <a:ln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038602"/>
              </p:ext>
            </p:extLst>
          </p:nvPr>
        </p:nvGraphicFramePr>
        <p:xfrm>
          <a:off x="3593405" y="1315924"/>
          <a:ext cx="1727572" cy="463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3" name="Equation" r:id="rId3" imgW="888614" imgH="241195" progId="Equation.DSMT4">
                  <p:embed/>
                </p:oleObj>
              </mc:Choice>
              <mc:Fallback>
                <p:oleObj name="Equation" r:id="rId3" imgW="888614" imgH="241195" progId="Equation.DSMT4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3405" y="1315924"/>
                        <a:ext cx="1727572" cy="46377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Αντικείμενο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93011"/>
              </p:ext>
            </p:extLst>
          </p:nvPr>
        </p:nvGraphicFramePr>
        <p:xfrm>
          <a:off x="5853113" y="2986088"/>
          <a:ext cx="1728787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4" name="Equation" r:id="rId6" imgW="876240" imgH="965160" progId="Equation.DSMT4">
                  <p:embed/>
                </p:oleObj>
              </mc:Choice>
              <mc:Fallback>
                <p:oleObj name="Equation" r:id="rId6" imgW="876240" imgH="965160" progId="Equation.DSMT4">
                  <p:embed/>
                  <p:pic>
                    <p:nvPicPr>
                      <p:cNvPr id="7" name="Αντικείμενο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53113" y="2986088"/>
                        <a:ext cx="1728787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Εικόνα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1283" y="5468634"/>
            <a:ext cx="1116027" cy="446336"/>
          </a:xfrm>
          <a:prstGeom prst="rect">
            <a:avLst/>
          </a:prstGeom>
        </p:spPr>
      </p:pic>
      <p:cxnSp>
        <p:nvCxnSpPr>
          <p:cNvPr id="18" name="Ευθύγραμμο βέλος σύνδεσης 17"/>
          <p:cNvCxnSpPr/>
          <p:nvPr/>
        </p:nvCxnSpPr>
        <p:spPr>
          <a:xfrm>
            <a:off x="6849297" y="4604411"/>
            <a:ext cx="319096" cy="648779"/>
          </a:xfrm>
          <a:prstGeom prst="straightConnector1">
            <a:avLst/>
          </a:prstGeom>
          <a:ln>
            <a:headEnd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2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468313" y="981075"/>
            <a:ext cx="7920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627063" indent="-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6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5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buSzPct val="100000"/>
            </a:pPr>
            <a:r>
              <a:rPr lang="el-GR" altLang="el-GR" sz="2000" b="1" dirty="0" smtClean="0"/>
              <a:t>5.</a:t>
            </a:r>
            <a:r>
              <a:rPr lang="en-US" altLang="el-GR" sz="2000" b="1" dirty="0"/>
              <a:t>3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απεικονισθεί σε χάρτη </a:t>
            </a:r>
            <a:r>
              <a:rPr lang="en-US" altLang="el-GR" sz="2000" dirty="0" err="1"/>
              <a:t>Karnaugh</a:t>
            </a:r>
            <a:r>
              <a:rPr lang="el-GR" altLang="el-GR" sz="2000" dirty="0"/>
              <a:t> η λογική συνάρτηση που περιγράφεται στον επόμενο πίνακα αληθείας.</a:t>
            </a:r>
          </a:p>
        </p:txBody>
      </p:sp>
      <p:graphicFrame>
        <p:nvGraphicFramePr>
          <p:cNvPr id="481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762861"/>
              </p:ext>
            </p:extLst>
          </p:nvPr>
        </p:nvGraphicFramePr>
        <p:xfrm>
          <a:off x="2447924" y="1916832"/>
          <a:ext cx="4487345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1" name="Visio" r:id="rId3" imgW="3063985" imgH="2657856" progId="Visio.Drawing.11">
                  <p:embed/>
                </p:oleObj>
              </mc:Choice>
              <mc:Fallback>
                <p:oleObj name="Visio" r:id="rId3" imgW="3063985" imgH="2657856" progId="Visio.Drawing.1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4" y="1916832"/>
                        <a:ext cx="4487345" cy="38884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16832"/>
            <a:ext cx="7185192" cy="38164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1286" y="1124744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Υπόδειξη</a:t>
            </a:r>
            <a:endParaRPr lang="el-GR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42210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35730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34557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1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981075"/>
            <a:ext cx="7921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7063" indent="-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93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16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939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162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73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306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8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4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/>
            <a:r>
              <a:rPr lang="el-GR" altLang="el-GR" sz="2000" b="1" dirty="0" smtClean="0"/>
              <a:t>5.</a:t>
            </a:r>
            <a:r>
              <a:rPr lang="en-US" altLang="el-GR" sz="2000" b="1" dirty="0" smtClean="0"/>
              <a:t>4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απεικονισθούν σε χάρτη </a:t>
            </a:r>
            <a:r>
              <a:rPr lang="en-US" altLang="el-GR" sz="2000" dirty="0" err="1"/>
              <a:t>Karnaugh</a:t>
            </a:r>
            <a:r>
              <a:rPr lang="el-GR" altLang="el-GR" sz="2000" dirty="0"/>
              <a:t> οι λογικές παραστάσεις  που δίδεται στην συνέχεια.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2484438" y="1844675"/>
          <a:ext cx="16557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6" name="Equation" r:id="rId3" imgW="799753" imgH="241195" progId="Equation.DSMT4">
                  <p:embed/>
                </p:oleObj>
              </mc:Choice>
              <mc:Fallback>
                <p:oleObj name="Equation" r:id="rId3" imgW="799753" imgH="241195" progId="Equation.DSMT4">
                  <p:embed/>
                  <p:pic>
                    <p:nvPicPr>
                      <p:cNvPr id="49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844675"/>
                        <a:ext cx="1655762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4932363" y="1773238"/>
          <a:ext cx="15843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7" name="Εξίσωση" r:id="rId5" imgW="774364" imgH="241195" progId="Equation.3">
                  <p:embed/>
                </p:oleObj>
              </mc:Choice>
              <mc:Fallback>
                <p:oleObj name="Εξίσωση" r:id="rId5" imgW="774364" imgH="241195" progId="Equation.3">
                  <p:embed/>
                  <p:pic>
                    <p:nvPicPr>
                      <p:cNvPr id="491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773238"/>
                        <a:ext cx="1584325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Εικόνα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4318" y="3545380"/>
            <a:ext cx="2160240" cy="222279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2080" y="3356992"/>
            <a:ext cx="2160240" cy="2222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5228" y="2540980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Υπόδειξη</a:t>
            </a:r>
            <a:endParaRPr lang="el-GR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01926" y="44601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3029807" y="52104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42754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6148681" y="50257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11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079500" y="1124744"/>
            <a:ext cx="806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7063" indent="-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93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16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939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162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73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306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8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4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5938" indent="-515938"/>
            <a:r>
              <a:rPr lang="el-GR" altLang="el-GR" sz="2000" b="1" dirty="0" smtClean="0"/>
              <a:t>5.4 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απεικονισθούν σε χάρτη </a:t>
            </a:r>
            <a:r>
              <a:rPr lang="en-US" altLang="el-GR" sz="2000" dirty="0" err="1"/>
              <a:t>Karnaugh</a:t>
            </a:r>
            <a:r>
              <a:rPr lang="el-GR" altLang="el-GR" sz="2000" dirty="0"/>
              <a:t> οι λογικές παραστάσεις  που </a:t>
            </a:r>
            <a:r>
              <a:rPr lang="el-GR" altLang="el-GR" sz="2000" dirty="0" smtClean="0"/>
              <a:t>δίδονται </a:t>
            </a:r>
            <a:r>
              <a:rPr lang="el-GR" altLang="el-GR" sz="2000" dirty="0"/>
              <a:t>στην συνέχεια.</a:t>
            </a:r>
          </a:p>
        </p:txBody>
      </p:sp>
      <p:graphicFrame>
        <p:nvGraphicFramePr>
          <p:cNvPr id="491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408475"/>
              </p:ext>
            </p:extLst>
          </p:nvPr>
        </p:nvGraphicFramePr>
        <p:xfrm>
          <a:off x="1726406" y="2153444"/>
          <a:ext cx="2448838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5" name="Equation" r:id="rId3" imgW="1269449" imgH="241195" progId="Equation.DSMT4">
                  <p:embed/>
                </p:oleObj>
              </mc:Choice>
              <mc:Fallback>
                <p:oleObj name="Equation" r:id="rId3" imgW="1269449" imgH="24119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406" y="2153444"/>
                        <a:ext cx="2448838" cy="4603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119644"/>
              </p:ext>
            </p:extLst>
          </p:nvPr>
        </p:nvGraphicFramePr>
        <p:xfrm>
          <a:off x="5494337" y="2153444"/>
          <a:ext cx="24717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46" name="Εξίσωση" r:id="rId5" imgW="1282680" imgH="241200" progId="Equation.3">
                  <p:embed/>
                </p:oleObj>
              </mc:Choice>
              <mc:Fallback>
                <p:oleObj name="Εξίσωση" r:id="rId5" imgW="1282680" imgH="241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7" y="2153444"/>
                        <a:ext cx="247173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96862" y="15819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68312" y="145176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5272087" y="2264569"/>
            <a:ext cx="2222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l-GR" altLang="el-GR" sz="1100">
                <a:cs typeface="Times New Roman" panose="02020603050405020304" pitchFamily="18" charset="0"/>
              </a:rPr>
              <a:t> </a:t>
            </a:r>
            <a:endParaRPr lang="el-GR" alt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390" y="3353543"/>
            <a:ext cx="3314610" cy="1960141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055" y="3333134"/>
            <a:ext cx="3349119" cy="19805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47864" y="46438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2" name="TextBox 1"/>
          <p:cNvSpPr txBox="1"/>
          <p:nvPr/>
        </p:nvSpPr>
        <p:spPr>
          <a:xfrm>
            <a:off x="7139414" y="47971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5699254" y="47251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7859494" y="47251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16" name="TextBox 15"/>
          <p:cNvSpPr txBox="1"/>
          <p:nvPr/>
        </p:nvSpPr>
        <p:spPr>
          <a:xfrm>
            <a:off x="3275856" y="40050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4043070" y="46531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98525" y="2351088"/>
            <a:ext cx="7561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l-GR" altLang="el-GR" sz="2000" dirty="0">
                <a:solidFill>
                  <a:srgbClr val="FFFF00"/>
                </a:solidFill>
              </a:rPr>
              <a:t>Οι </a:t>
            </a:r>
            <a:r>
              <a:rPr lang="el-GR" altLang="el-GR" sz="2000" b="1" i="1" dirty="0">
                <a:solidFill>
                  <a:srgbClr val="FFFF00"/>
                </a:solidFill>
              </a:rPr>
              <a:t>χάρτες </a:t>
            </a:r>
            <a:r>
              <a:rPr lang="el-GR" altLang="el-GR" sz="2000" b="1" i="1" dirty="0" err="1">
                <a:solidFill>
                  <a:srgbClr val="FFFF00"/>
                </a:solidFill>
              </a:rPr>
              <a:t>Karnaugh</a:t>
            </a:r>
            <a:r>
              <a:rPr lang="el-GR" altLang="el-GR" sz="2000" dirty="0">
                <a:solidFill>
                  <a:srgbClr val="FFFF00"/>
                </a:solidFill>
              </a:rPr>
              <a:t> (</a:t>
            </a:r>
            <a:r>
              <a:rPr lang="el-GR" altLang="el-GR" sz="2000" i="1" dirty="0" err="1">
                <a:solidFill>
                  <a:srgbClr val="FFFF00"/>
                </a:solidFill>
              </a:rPr>
              <a:t>Karnaugh</a:t>
            </a:r>
            <a:r>
              <a:rPr lang="el-GR" altLang="el-GR" sz="2000" i="1" dirty="0">
                <a:solidFill>
                  <a:srgbClr val="FFFF00"/>
                </a:solidFill>
              </a:rPr>
              <a:t> </a:t>
            </a:r>
            <a:r>
              <a:rPr lang="el-GR" altLang="el-GR" sz="2000" i="1" dirty="0" err="1">
                <a:solidFill>
                  <a:srgbClr val="FFFF00"/>
                </a:solidFill>
              </a:rPr>
              <a:t>maps</a:t>
            </a:r>
            <a:r>
              <a:rPr lang="el-GR" altLang="el-GR" sz="2000" dirty="0">
                <a:solidFill>
                  <a:srgbClr val="FFFF00"/>
                </a:solidFill>
              </a:rPr>
              <a:t>) είναι </a:t>
            </a:r>
            <a:r>
              <a:rPr lang="el-GR" altLang="el-GR" sz="2000" dirty="0" err="1">
                <a:solidFill>
                  <a:srgbClr val="FFFF00"/>
                </a:solidFill>
              </a:rPr>
              <a:t>διδιάστατοι</a:t>
            </a:r>
            <a:r>
              <a:rPr lang="el-GR" altLang="el-GR" sz="2000" dirty="0">
                <a:solidFill>
                  <a:srgbClr val="FFFF00"/>
                </a:solidFill>
              </a:rPr>
              <a:t> πίνακες αληθείας που χρησιμοποιούνται για την αναπαράσταση και την απλοποίηση λογικών συναρτήσεων με γραφικό τρόπο. 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00113" y="1628775"/>
            <a:ext cx="2289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>
                <a:solidFill>
                  <a:srgbClr val="FFFF00"/>
                </a:solidFill>
              </a:rPr>
              <a:t>Χάρτες </a:t>
            </a:r>
            <a:r>
              <a:rPr lang="en-US" altLang="el-GR" sz="2000" b="1">
                <a:solidFill>
                  <a:srgbClr val="FFFF00"/>
                </a:solidFill>
              </a:rPr>
              <a:t>Karnaugh</a:t>
            </a:r>
            <a:endParaRPr lang="el-GR" altLang="el-GR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611560" y="1124744"/>
            <a:ext cx="806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7063" indent="-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93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16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939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162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73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306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8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4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5938" indent="-515938"/>
            <a:r>
              <a:rPr lang="el-GR" altLang="el-GR" sz="2000" b="1" dirty="0" smtClean="0"/>
              <a:t>5.5 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</a:t>
            </a:r>
            <a:r>
              <a:rPr lang="el-GR" altLang="el-GR" sz="2000" dirty="0" smtClean="0"/>
              <a:t>απεικονισθεί </a:t>
            </a:r>
            <a:r>
              <a:rPr lang="el-GR" altLang="el-GR" sz="2000" dirty="0"/>
              <a:t>σε χάρτη </a:t>
            </a:r>
            <a:r>
              <a:rPr lang="en-US" altLang="el-GR" sz="2000" dirty="0" err="1"/>
              <a:t>Karnaugh</a:t>
            </a:r>
            <a:r>
              <a:rPr lang="el-GR" altLang="el-GR" sz="2000" dirty="0"/>
              <a:t> </a:t>
            </a:r>
            <a:r>
              <a:rPr lang="el-GR" altLang="el-GR" sz="2000" dirty="0" smtClean="0"/>
              <a:t>η λογική παράσταση  </a:t>
            </a:r>
            <a:r>
              <a:rPr lang="el-GR" altLang="el-GR" sz="2000" dirty="0"/>
              <a:t>που δίδεται στην συνέχεια.</a:t>
            </a:r>
          </a:p>
        </p:txBody>
      </p:sp>
      <p:graphicFrame>
        <p:nvGraphicFramePr>
          <p:cNvPr id="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352459"/>
              </p:ext>
            </p:extLst>
          </p:nvPr>
        </p:nvGraphicFramePr>
        <p:xfrm>
          <a:off x="2915816" y="1988840"/>
          <a:ext cx="23034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2" name="Equation" r:id="rId3" imgW="1155700" imgH="241300" progId="Equation.DSMT4">
                  <p:embed/>
                </p:oleObj>
              </mc:Choice>
              <mc:Fallback>
                <p:oleObj name="Equation" r:id="rId3" imgW="1155700" imgH="241300" progId="Equation.DSMT4">
                  <p:embed/>
                  <p:pic>
                    <p:nvPicPr>
                      <p:cNvPr id="491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988840"/>
                        <a:ext cx="2303462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9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095289"/>
              </p:ext>
            </p:extLst>
          </p:nvPr>
        </p:nvGraphicFramePr>
        <p:xfrm>
          <a:off x="2196305" y="2492896"/>
          <a:ext cx="4751387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1" name="Visio" r:id="rId3" imgW="3267160" imgH="1542979" progId="Visio.Drawing.11">
                  <p:embed/>
                </p:oleObj>
              </mc:Choice>
              <mc:Fallback>
                <p:oleObj name="Visio" r:id="rId3" imgW="3267160" imgH="154297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6305" y="2492896"/>
                        <a:ext cx="4751387" cy="227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38174" y="1412776"/>
            <a:ext cx="7867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1813" indent="-531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98463" indent="-398463"/>
            <a:r>
              <a:rPr lang="el-GR" altLang="el-GR" sz="2000" b="1" dirty="0" smtClean="0"/>
              <a:t>5.6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Από τον χάρτη </a:t>
            </a:r>
            <a:r>
              <a:rPr lang="el-GR" altLang="el-GR" sz="2000" dirty="0" err="1"/>
              <a:t>Karnaugh</a:t>
            </a:r>
            <a:r>
              <a:rPr lang="el-GR" altLang="el-GR" sz="2000" dirty="0"/>
              <a:t> που δίδεται στη συνέχεια να εξαχθεί η λογική συνάρτηση σε μορφή αθροίσματος ελαχίστων όρων.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08038" y="928688"/>
            <a:ext cx="7651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1813" indent="-531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1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98463" indent="-398463" algn="just"/>
            <a:r>
              <a:rPr lang="el-GR" altLang="el-GR" sz="2000" b="1" dirty="0" smtClean="0"/>
              <a:t>5.7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Από τον χάρτη </a:t>
            </a:r>
            <a:r>
              <a:rPr lang="el-GR" altLang="el-GR" sz="2000" dirty="0" err="1"/>
              <a:t>Karnaugh</a:t>
            </a:r>
            <a:r>
              <a:rPr lang="el-GR" altLang="el-GR" sz="2000" dirty="0"/>
              <a:t> που δίδεται στη συνέχεια να εξαχθεί η λογική συνάρτηση σε μορφή αθροίσματος ελαχίστων όρων.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2627313" y="2060575"/>
          <a:ext cx="4176712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6" name="Visio" r:id="rId3" imgW="2794120" imgH="2638879" progId="Visio.Drawing.11">
                  <p:embed/>
                </p:oleObj>
              </mc:Choice>
              <mc:Fallback>
                <p:oleObj name="Visio" r:id="rId3" imgW="2794120" imgH="2638879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060575"/>
                        <a:ext cx="4176712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40768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Υπόδειξη</a:t>
            </a:r>
            <a:endParaRPr lang="el-GR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132856"/>
            <a:ext cx="2408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f=</a:t>
            </a:r>
            <a:r>
              <a:rPr lang="el-GR" sz="2000" dirty="0" smtClean="0">
                <a:sym typeface="Symbol" panose="05050102010706020507" pitchFamily="18" charset="2"/>
              </a:rPr>
              <a:t></a:t>
            </a:r>
            <a:r>
              <a:rPr lang="en-US" sz="2000" dirty="0" smtClean="0"/>
              <a:t>m(5,6,11,12,15)</a:t>
            </a:r>
            <a:endParaRPr lang="el-GR" sz="2000" dirty="0"/>
          </a:p>
        </p:txBody>
      </p:sp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918453"/>
              </p:ext>
            </p:extLst>
          </p:nvPr>
        </p:nvGraphicFramePr>
        <p:xfrm>
          <a:off x="1257001" y="2955722"/>
          <a:ext cx="6768753" cy="462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1" name="Equation" r:id="rId3" imgW="2844720" imgH="241200" progId="Equation.DSMT4">
                  <p:embed/>
                </p:oleObj>
              </mc:Choice>
              <mc:Fallback>
                <p:oleObj name="Equation" r:id="rId3" imgW="2844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7001" y="2955722"/>
                        <a:ext cx="6768753" cy="462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5661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539750" y="950913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1612900" indent="-161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92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971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51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33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87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44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702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59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/>
            <a:r>
              <a:rPr lang="el-GR" altLang="el-GR" sz="2000" b="1" dirty="0" smtClean="0"/>
              <a:t>5.8 </a:t>
            </a:r>
            <a:r>
              <a:rPr lang="el-GR" altLang="el-GR" sz="2000" dirty="0" smtClean="0"/>
              <a:t>Να </a:t>
            </a:r>
            <a:r>
              <a:rPr lang="el-GR" altLang="el-GR" sz="2000" dirty="0"/>
              <a:t>απλοποιηθεί η λογική συνάρτηση της οποίας η απεικόνιση σε χάρτη </a:t>
            </a:r>
            <a:r>
              <a:rPr lang="en-US" altLang="el-GR" sz="2000" dirty="0" err="1"/>
              <a:t>Karnaugh</a:t>
            </a:r>
            <a:r>
              <a:rPr lang="en-US" altLang="el-GR" sz="2000" dirty="0"/>
              <a:t> </a:t>
            </a:r>
            <a:r>
              <a:rPr lang="el-GR" altLang="el-GR" sz="2000" dirty="0"/>
              <a:t>δίδεται στην συνέχεια.</a:t>
            </a:r>
          </a:p>
        </p:txBody>
      </p:sp>
      <p:graphicFrame>
        <p:nvGraphicFramePr>
          <p:cNvPr id="880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101819"/>
              </p:ext>
            </p:extLst>
          </p:nvPr>
        </p:nvGraphicFramePr>
        <p:xfrm>
          <a:off x="2084388" y="1900238"/>
          <a:ext cx="5059362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9" name="Visio" r:id="rId3" imgW="3886325" imgH="1904969" progId="Visio.Drawing.11">
                  <p:embed/>
                </p:oleObj>
              </mc:Choice>
              <mc:Fallback>
                <p:oleObj name="Visio" r:id="rId3" imgW="3886325" imgH="1904969" progId="Visio.Drawing.11">
                  <p:embed/>
                  <p:pic>
                    <p:nvPicPr>
                      <p:cNvPr id="88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1900238"/>
                        <a:ext cx="5059362" cy="251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08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284921"/>
              </p:ext>
            </p:extLst>
          </p:nvPr>
        </p:nvGraphicFramePr>
        <p:xfrm>
          <a:off x="2123728" y="1916832"/>
          <a:ext cx="5059362" cy="251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8" name="Visio" r:id="rId3" imgW="3886325" imgH="1904969" progId="Visio.Drawing.11">
                  <p:embed/>
                </p:oleObj>
              </mc:Choice>
              <mc:Fallback>
                <p:oleObj name="Visio" r:id="rId3" imgW="3886325" imgH="1904969" progId="Visio.Drawing.11">
                  <p:embed/>
                  <p:pic>
                    <p:nvPicPr>
                      <p:cNvPr id="88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916832"/>
                        <a:ext cx="5059362" cy="2517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7744" y="1412776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Υπόδειξη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407908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00113" y="1196975"/>
            <a:ext cx="7343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723900" indent="-723900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3288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2675"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4675" indent="-574675" algn="just">
              <a:tabLst>
                <a:tab pos="515938" algn="l"/>
              </a:tabLst>
            </a:pPr>
            <a:r>
              <a:rPr lang="el-GR" altLang="el-GR" sz="2000" b="1" dirty="0" smtClean="0"/>
              <a:t>5.9 </a:t>
            </a:r>
            <a:r>
              <a:rPr lang="el-GR" altLang="el-GR" sz="2000" dirty="0" smtClean="0"/>
              <a:t>Να </a:t>
            </a:r>
            <a:r>
              <a:rPr lang="el-GR" altLang="el-GR" sz="2000" dirty="0"/>
              <a:t>απλοποιηθεί η λογική συνάρτηση της οποίας η παράσταση σε χάρτη </a:t>
            </a:r>
            <a:r>
              <a:rPr lang="en-US" altLang="el-GR" sz="2000" dirty="0" err="1"/>
              <a:t>Karnaugh</a:t>
            </a:r>
            <a:r>
              <a:rPr lang="en-US" altLang="el-GR" sz="2000" dirty="0"/>
              <a:t> </a:t>
            </a:r>
            <a:r>
              <a:rPr lang="el-GR" altLang="el-GR" sz="2000" dirty="0"/>
              <a:t>δίδεται στην συνέχεια.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2671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789805"/>
              </p:ext>
            </p:extLst>
          </p:nvPr>
        </p:nvGraphicFramePr>
        <p:xfrm>
          <a:off x="2087562" y="2420888"/>
          <a:ext cx="4968875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57" name="Visio" r:id="rId3" imgW="3886325" imgH="1904969" progId="Visio.Drawing.11">
                  <p:embed/>
                </p:oleObj>
              </mc:Choice>
              <mc:Fallback>
                <p:oleObj name="Visio" r:id="rId3" imgW="3886325" imgH="1904969" progId="Visio.Drawing.11">
                  <p:embed/>
                  <p:pic>
                    <p:nvPicPr>
                      <p:cNvPr id="1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2" y="2420888"/>
                        <a:ext cx="4968875" cy="246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Οβάλ 3"/>
          <p:cNvSpPr/>
          <p:nvPr/>
        </p:nvSpPr>
        <p:spPr>
          <a:xfrm>
            <a:off x="3995936" y="3284984"/>
            <a:ext cx="151216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Ελεύθερη σχεδίαση 5"/>
          <p:cNvSpPr/>
          <p:nvPr/>
        </p:nvSpPr>
        <p:spPr>
          <a:xfrm>
            <a:off x="5780148" y="4100052"/>
            <a:ext cx="900871" cy="634180"/>
          </a:xfrm>
          <a:custGeom>
            <a:avLst/>
            <a:gdLst>
              <a:gd name="connsiteX0" fmla="*/ 841878 w 900871"/>
              <a:gd name="connsiteY0" fmla="*/ 44245 h 634180"/>
              <a:gd name="connsiteX1" fmla="*/ 502665 w 900871"/>
              <a:gd name="connsiteY1" fmla="*/ 29496 h 634180"/>
              <a:gd name="connsiteX2" fmla="*/ 414175 w 900871"/>
              <a:gd name="connsiteY2" fmla="*/ 14748 h 634180"/>
              <a:gd name="connsiteX3" fmla="*/ 266691 w 900871"/>
              <a:gd name="connsiteY3" fmla="*/ 0 h 634180"/>
              <a:gd name="connsiteX4" fmla="*/ 163452 w 900871"/>
              <a:gd name="connsiteY4" fmla="*/ 14748 h 634180"/>
              <a:gd name="connsiteX5" fmla="*/ 119207 w 900871"/>
              <a:gd name="connsiteY5" fmla="*/ 29496 h 634180"/>
              <a:gd name="connsiteX6" fmla="*/ 30717 w 900871"/>
              <a:gd name="connsiteY6" fmla="*/ 117987 h 634180"/>
              <a:gd name="connsiteX7" fmla="*/ 15968 w 900871"/>
              <a:gd name="connsiteY7" fmla="*/ 309716 h 634180"/>
              <a:gd name="connsiteX8" fmla="*/ 45465 w 900871"/>
              <a:gd name="connsiteY8" fmla="*/ 398206 h 634180"/>
              <a:gd name="connsiteX9" fmla="*/ 60213 w 900871"/>
              <a:gd name="connsiteY9" fmla="*/ 442451 h 634180"/>
              <a:gd name="connsiteX10" fmla="*/ 74962 w 900871"/>
              <a:gd name="connsiteY10" fmla="*/ 545690 h 634180"/>
              <a:gd name="connsiteX11" fmla="*/ 89710 w 900871"/>
              <a:gd name="connsiteY11" fmla="*/ 589935 h 634180"/>
              <a:gd name="connsiteX12" fmla="*/ 133955 w 900871"/>
              <a:gd name="connsiteY12" fmla="*/ 619432 h 634180"/>
              <a:gd name="connsiteX13" fmla="*/ 178200 w 900871"/>
              <a:gd name="connsiteY13" fmla="*/ 634180 h 634180"/>
              <a:gd name="connsiteX14" fmla="*/ 576407 w 900871"/>
              <a:gd name="connsiteY14" fmla="*/ 604683 h 634180"/>
              <a:gd name="connsiteX15" fmla="*/ 664897 w 900871"/>
              <a:gd name="connsiteY15" fmla="*/ 589935 h 634180"/>
              <a:gd name="connsiteX16" fmla="*/ 738639 w 900871"/>
              <a:gd name="connsiteY16" fmla="*/ 575187 h 634180"/>
              <a:gd name="connsiteX17" fmla="*/ 900871 w 900871"/>
              <a:gd name="connsiteY17" fmla="*/ 575187 h 634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0871" h="634180">
                <a:moveTo>
                  <a:pt x="841878" y="44245"/>
                </a:moveTo>
                <a:cubicBezTo>
                  <a:pt x="728807" y="39329"/>
                  <a:pt x="615575" y="37283"/>
                  <a:pt x="502665" y="29496"/>
                </a:cubicBezTo>
                <a:cubicBezTo>
                  <a:pt x="472832" y="27439"/>
                  <a:pt x="443848" y="18457"/>
                  <a:pt x="414175" y="14748"/>
                </a:cubicBezTo>
                <a:cubicBezTo>
                  <a:pt x="365150" y="8620"/>
                  <a:pt x="315852" y="4916"/>
                  <a:pt x="266691" y="0"/>
                </a:cubicBezTo>
                <a:cubicBezTo>
                  <a:pt x="232278" y="4916"/>
                  <a:pt x="197539" y="7931"/>
                  <a:pt x="163452" y="14748"/>
                </a:cubicBezTo>
                <a:cubicBezTo>
                  <a:pt x="148208" y="17797"/>
                  <a:pt x="131478" y="19952"/>
                  <a:pt x="119207" y="29496"/>
                </a:cubicBezTo>
                <a:cubicBezTo>
                  <a:pt x="86279" y="55107"/>
                  <a:pt x="30717" y="117987"/>
                  <a:pt x="30717" y="117987"/>
                </a:cubicBezTo>
                <a:cubicBezTo>
                  <a:pt x="-3546" y="220774"/>
                  <a:pt x="-10139" y="196584"/>
                  <a:pt x="15968" y="309716"/>
                </a:cubicBezTo>
                <a:cubicBezTo>
                  <a:pt x="22959" y="340012"/>
                  <a:pt x="35633" y="368709"/>
                  <a:pt x="45465" y="398206"/>
                </a:cubicBezTo>
                <a:lnTo>
                  <a:pt x="60213" y="442451"/>
                </a:lnTo>
                <a:cubicBezTo>
                  <a:pt x="65129" y="476864"/>
                  <a:pt x="68144" y="511603"/>
                  <a:pt x="74962" y="545690"/>
                </a:cubicBezTo>
                <a:cubicBezTo>
                  <a:pt x="78011" y="560934"/>
                  <a:pt x="79999" y="577796"/>
                  <a:pt x="89710" y="589935"/>
                </a:cubicBezTo>
                <a:cubicBezTo>
                  <a:pt x="100783" y="603776"/>
                  <a:pt x="118101" y="611505"/>
                  <a:pt x="133955" y="619432"/>
                </a:cubicBezTo>
                <a:cubicBezTo>
                  <a:pt x="147860" y="626384"/>
                  <a:pt x="163452" y="629264"/>
                  <a:pt x="178200" y="634180"/>
                </a:cubicBezTo>
                <a:cubicBezTo>
                  <a:pt x="330532" y="625220"/>
                  <a:pt x="432792" y="622635"/>
                  <a:pt x="576407" y="604683"/>
                </a:cubicBezTo>
                <a:cubicBezTo>
                  <a:pt x="606080" y="600974"/>
                  <a:pt x="635476" y="595284"/>
                  <a:pt x="664897" y="589935"/>
                </a:cubicBezTo>
                <a:cubicBezTo>
                  <a:pt x="689560" y="585451"/>
                  <a:pt x="713620" y="576751"/>
                  <a:pt x="738639" y="575187"/>
                </a:cubicBezTo>
                <a:cubicBezTo>
                  <a:pt x="792611" y="571814"/>
                  <a:pt x="846794" y="575187"/>
                  <a:pt x="900871" y="5751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Ελεύθερη σχεδίαση 6"/>
          <p:cNvSpPr/>
          <p:nvPr/>
        </p:nvSpPr>
        <p:spPr>
          <a:xfrm>
            <a:off x="2728452" y="4144297"/>
            <a:ext cx="929148" cy="575187"/>
          </a:xfrm>
          <a:custGeom>
            <a:avLst/>
            <a:gdLst>
              <a:gd name="connsiteX0" fmla="*/ 0 w 929148"/>
              <a:gd name="connsiteY0" fmla="*/ 73742 h 575187"/>
              <a:gd name="connsiteX1" fmla="*/ 221225 w 929148"/>
              <a:gd name="connsiteY1" fmla="*/ 58993 h 575187"/>
              <a:gd name="connsiteX2" fmla="*/ 353961 w 929148"/>
              <a:gd name="connsiteY2" fmla="*/ 29497 h 575187"/>
              <a:gd name="connsiteX3" fmla="*/ 471948 w 929148"/>
              <a:gd name="connsiteY3" fmla="*/ 0 h 575187"/>
              <a:gd name="connsiteX4" fmla="*/ 781664 w 929148"/>
              <a:gd name="connsiteY4" fmla="*/ 14748 h 575187"/>
              <a:gd name="connsiteX5" fmla="*/ 825909 w 929148"/>
              <a:gd name="connsiteY5" fmla="*/ 44245 h 575187"/>
              <a:gd name="connsiteX6" fmla="*/ 899651 w 929148"/>
              <a:gd name="connsiteY6" fmla="*/ 132735 h 575187"/>
              <a:gd name="connsiteX7" fmla="*/ 929148 w 929148"/>
              <a:gd name="connsiteY7" fmla="*/ 221226 h 575187"/>
              <a:gd name="connsiteX8" fmla="*/ 855406 w 929148"/>
              <a:gd name="connsiteY8" fmla="*/ 398206 h 575187"/>
              <a:gd name="connsiteX9" fmla="*/ 811161 w 929148"/>
              <a:gd name="connsiteY9" fmla="*/ 412955 h 575187"/>
              <a:gd name="connsiteX10" fmla="*/ 766916 w 929148"/>
              <a:gd name="connsiteY10" fmla="*/ 457200 h 575187"/>
              <a:gd name="connsiteX11" fmla="*/ 707922 w 929148"/>
              <a:gd name="connsiteY11" fmla="*/ 545690 h 575187"/>
              <a:gd name="connsiteX12" fmla="*/ 604683 w 929148"/>
              <a:gd name="connsiteY12" fmla="*/ 575187 h 575187"/>
              <a:gd name="connsiteX13" fmla="*/ 44245 w 929148"/>
              <a:gd name="connsiteY13" fmla="*/ 560438 h 5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9148" h="575187">
                <a:moveTo>
                  <a:pt x="0" y="73742"/>
                </a:moveTo>
                <a:cubicBezTo>
                  <a:pt x="73742" y="68826"/>
                  <a:pt x="147686" y="66347"/>
                  <a:pt x="221225" y="58993"/>
                </a:cubicBezTo>
                <a:cubicBezTo>
                  <a:pt x="261660" y="54949"/>
                  <a:pt x="313653" y="38454"/>
                  <a:pt x="353961" y="29497"/>
                </a:cubicBezTo>
                <a:cubicBezTo>
                  <a:pt x="460740" y="5768"/>
                  <a:pt x="392887" y="26353"/>
                  <a:pt x="471948" y="0"/>
                </a:cubicBezTo>
                <a:cubicBezTo>
                  <a:pt x="575187" y="4916"/>
                  <a:pt x="679106" y="1928"/>
                  <a:pt x="781664" y="14748"/>
                </a:cubicBezTo>
                <a:cubicBezTo>
                  <a:pt x="799252" y="16947"/>
                  <a:pt x="812292" y="32897"/>
                  <a:pt x="825909" y="44245"/>
                </a:cubicBezTo>
                <a:cubicBezTo>
                  <a:pt x="850425" y="64675"/>
                  <a:pt x="886003" y="102026"/>
                  <a:pt x="899651" y="132735"/>
                </a:cubicBezTo>
                <a:cubicBezTo>
                  <a:pt x="912279" y="161148"/>
                  <a:pt x="929148" y="221226"/>
                  <a:pt x="929148" y="221226"/>
                </a:cubicBezTo>
                <a:cubicBezTo>
                  <a:pt x="921697" y="265930"/>
                  <a:pt x="915427" y="378198"/>
                  <a:pt x="855406" y="398206"/>
                </a:cubicBezTo>
                <a:lnTo>
                  <a:pt x="811161" y="412955"/>
                </a:lnTo>
                <a:cubicBezTo>
                  <a:pt x="796413" y="427703"/>
                  <a:pt x="779721" y="440736"/>
                  <a:pt x="766916" y="457200"/>
                </a:cubicBezTo>
                <a:cubicBezTo>
                  <a:pt x="745151" y="485183"/>
                  <a:pt x="741554" y="534480"/>
                  <a:pt x="707922" y="545690"/>
                </a:cubicBezTo>
                <a:cubicBezTo>
                  <a:pt x="644447" y="566848"/>
                  <a:pt x="678759" y="556667"/>
                  <a:pt x="604683" y="575187"/>
                </a:cubicBezTo>
                <a:cubicBezTo>
                  <a:pt x="93418" y="559693"/>
                  <a:pt x="280293" y="560438"/>
                  <a:pt x="44245" y="5604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36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666297"/>
              </p:ext>
            </p:extLst>
          </p:nvPr>
        </p:nvGraphicFramePr>
        <p:xfrm>
          <a:off x="2051720" y="2348880"/>
          <a:ext cx="4968875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25" name="Visio" r:id="rId3" imgW="3886325" imgH="1904969" progId="Visio.Drawing.11">
                  <p:embed/>
                </p:oleObj>
              </mc:Choice>
              <mc:Fallback>
                <p:oleObj name="Visio" r:id="rId3" imgW="3886325" imgH="1904969" progId="Visio.Drawing.11">
                  <p:embed/>
                  <p:pic>
                    <p:nvPicPr>
                      <p:cNvPr id="1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348880"/>
                        <a:ext cx="4968875" cy="2462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1648" y="1340768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Υπόδειξη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6952373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19113" y="928688"/>
            <a:ext cx="7869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56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79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026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225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9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36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94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51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4675" indent="-574675"/>
            <a:r>
              <a:rPr lang="el-GR" altLang="el-GR" sz="2000" b="1" dirty="0" smtClean="0"/>
              <a:t>5.10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απλοποιηθεί η λογική συνάρτηση της οποίας η απεικόνιση σε χάρτη </a:t>
            </a:r>
            <a:r>
              <a:rPr lang="el-GR" altLang="el-GR" sz="2000" dirty="0" err="1"/>
              <a:t>Karnaugh</a:t>
            </a:r>
            <a:r>
              <a:rPr lang="el-GR" altLang="el-GR" sz="2000" dirty="0"/>
              <a:t> δίδεται στη συνέχεια.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519" y="1988840"/>
            <a:ext cx="407282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495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2420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490669"/>
              </p:ext>
            </p:extLst>
          </p:nvPr>
        </p:nvGraphicFramePr>
        <p:xfrm>
          <a:off x="2078037" y="1988840"/>
          <a:ext cx="4751387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5" name="Visio" r:id="rId3" imgW="2794120" imgH="2638879" progId="Visio.Drawing.11">
                  <p:embed/>
                </p:oleObj>
              </mc:Choice>
              <mc:Fallback>
                <p:oleObj name="Visio" r:id="rId3" imgW="2794120" imgH="263887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7" y="1988840"/>
                        <a:ext cx="4751387" cy="385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519113" y="928688"/>
            <a:ext cx="7869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5568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7797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0026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225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797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536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94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451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4675" indent="-574675"/>
            <a:r>
              <a:rPr lang="el-GR" altLang="el-GR" sz="2000" dirty="0" smtClean="0"/>
              <a:t>5.1</a:t>
            </a:r>
            <a:r>
              <a:rPr lang="en-US" altLang="el-GR" sz="2000" dirty="0" smtClean="0"/>
              <a:t>1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απλοποιηθεί η λογική συνάρτηση της οποίας η απεικόνιση σε χάρτη </a:t>
            </a:r>
            <a:r>
              <a:rPr lang="el-GR" altLang="el-GR" sz="2000" dirty="0" err="1"/>
              <a:t>Karnaugh</a:t>
            </a:r>
            <a:r>
              <a:rPr lang="el-GR" altLang="el-GR" sz="2000" dirty="0"/>
              <a:t> δίδεται στη συνέχεια.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433664"/>
              </p:ext>
            </p:extLst>
          </p:nvPr>
        </p:nvGraphicFramePr>
        <p:xfrm>
          <a:off x="1802870" y="1268760"/>
          <a:ext cx="5401146" cy="5127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Visio" r:id="rId3" imgW="4715029" imgH="4467174" progId="Visio.Drawing.11">
                  <p:embed/>
                </p:oleObj>
              </mc:Choice>
              <mc:Fallback>
                <p:oleObj name="Visio" r:id="rId3" imgW="4715029" imgH="4467174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870" y="1268760"/>
                        <a:ext cx="5401146" cy="51273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835150" y="692150"/>
            <a:ext cx="459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Χάρτες </a:t>
            </a:r>
            <a:r>
              <a:rPr lang="en-US" altLang="el-GR" sz="2000" b="1" dirty="0" err="1"/>
              <a:t>Karnaugh</a:t>
            </a:r>
            <a:r>
              <a:rPr lang="en-US" altLang="el-GR" sz="2000" b="1" dirty="0"/>
              <a:t> 2, 3, 4 </a:t>
            </a:r>
            <a:r>
              <a:rPr lang="el-GR" altLang="el-GR" sz="2000" b="1" dirty="0"/>
              <a:t>μεταβλητών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025303"/>
              </p:ext>
            </p:extLst>
          </p:nvPr>
        </p:nvGraphicFramePr>
        <p:xfrm>
          <a:off x="2195736" y="1916832"/>
          <a:ext cx="4751387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47" name="Visio" r:id="rId3" imgW="2794120" imgH="2638879" progId="Visio.Drawing.11">
                  <p:embed/>
                </p:oleObj>
              </mc:Choice>
              <mc:Fallback>
                <p:oleObj name="Visio" r:id="rId3" imgW="2794120" imgH="2638879" progId="Visio.Drawing.11">
                  <p:embed/>
                  <p:pic>
                    <p:nvPicPr>
                      <p:cNvPr id="563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916832"/>
                        <a:ext cx="4751387" cy="385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33656" y="1196752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Υπόδειξη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8824178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00113" y="908050"/>
            <a:ext cx="72723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2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1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 dirty="0" smtClean="0"/>
              <a:t>5.1</a:t>
            </a:r>
            <a:r>
              <a:rPr lang="en-US" altLang="el-GR" sz="2000" b="1" dirty="0" smtClean="0"/>
              <a:t>2</a:t>
            </a:r>
            <a:r>
              <a:rPr lang="el-GR" altLang="el-GR" sz="2000" b="1" dirty="0" smtClean="0"/>
              <a:t> </a:t>
            </a:r>
            <a:r>
              <a:rPr lang="el-GR" altLang="el-GR" sz="2000" dirty="0" smtClean="0"/>
              <a:t>Να </a:t>
            </a:r>
            <a:r>
              <a:rPr lang="el-GR" altLang="el-GR" sz="2000" dirty="0"/>
              <a:t>απλοποιηθεί η λογική συνάρτηση της οποίας η παράσταση σε με χάρτη </a:t>
            </a:r>
            <a:r>
              <a:rPr lang="en-US" altLang="el-GR" sz="2000" dirty="0" err="1"/>
              <a:t>Karnaugh</a:t>
            </a:r>
            <a:r>
              <a:rPr lang="el-GR" altLang="el-GR" sz="2000" dirty="0"/>
              <a:t> δίδεται στην συνέχεια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195513" y="1989138"/>
          <a:ext cx="4752975" cy="362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Visio" r:id="rId3" imgW="4413663" imgH="3370717" progId="Visio.Drawing.11">
                  <p:embed/>
                </p:oleObj>
              </mc:Choice>
              <mc:Fallback>
                <p:oleObj name="Visio" r:id="rId3" imgW="4413663" imgH="337071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989138"/>
                        <a:ext cx="4752975" cy="362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03977"/>
              </p:ext>
            </p:extLst>
          </p:nvPr>
        </p:nvGraphicFramePr>
        <p:xfrm>
          <a:off x="1979712" y="1988840"/>
          <a:ext cx="5377615" cy="410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6" name="Visio" r:id="rId3" imgW="4413663" imgH="3370717" progId="Visio.Drawing.11">
                  <p:embed/>
                </p:oleObj>
              </mc:Choice>
              <mc:Fallback>
                <p:oleObj name="Visio" r:id="rId3" imgW="4413663" imgH="3370717" progId="Visio.Drawing.11">
                  <p:embed/>
                  <p:pic>
                    <p:nvPicPr>
                      <p:cNvPr id="153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988840"/>
                        <a:ext cx="5377615" cy="41041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1648" y="1340768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Υπόδειξη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5788721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2" name="Object 4"/>
          <p:cNvGraphicFramePr>
            <a:graphicFrameLocks noGrp="1" noChangeAspect="1"/>
          </p:cNvGraphicFramePr>
          <p:nvPr>
            <p:ph/>
          </p:nvPr>
        </p:nvGraphicFramePr>
        <p:xfrm>
          <a:off x="2051050" y="1992313"/>
          <a:ext cx="4984750" cy="38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6" name="Visio" r:id="rId3" imgW="4413775" imgH="3370682" progId="Visio.Drawing.11">
                  <p:embed/>
                </p:oleObj>
              </mc:Choice>
              <mc:Fallback>
                <p:oleObj name="Visio" r:id="rId3" imgW="4413775" imgH="3370682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992313"/>
                        <a:ext cx="4984750" cy="380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84213" y="952500"/>
            <a:ext cx="7632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723900" indent="-723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32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826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b="1" dirty="0" smtClean="0"/>
              <a:t>5.13 </a:t>
            </a:r>
            <a:r>
              <a:rPr lang="el-GR" altLang="el-GR" sz="2000" dirty="0" smtClean="0"/>
              <a:t>Να </a:t>
            </a:r>
            <a:r>
              <a:rPr lang="el-GR" altLang="el-GR" sz="2000" dirty="0"/>
              <a:t>απλοποιηθεί η λογική συνάρτηση της οποίας η    παράσταση σε με χάρτη </a:t>
            </a:r>
            <a:r>
              <a:rPr lang="en-US" altLang="el-GR" sz="2000" dirty="0" err="1"/>
              <a:t>Karnaugh</a:t>
            </a:r>
            <a:r>
              <a:rPr lang="el-GR" altLang="el-GR" sz="2000" dirty="0"/>
              <a:t> δίδεται στην συνέχεια.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591877"/>
              </p:ext>
            </p:extLst>
          </p:nvPr>
        </p:nvGraphicFramePr>
        <p:xfrm>
          <a:off x="1979712" y="2276872"/>
          <a:ext cx="5040560" cy="384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5" name="Visio" r:id="rId3" imgW="4413663" imgH="3370717" progId="Visio.Drawing.11">
                  <p:embed/>
                </p:oleObj>
              </mc:Choice>
              <mc:Fallback>
                <p:oleObj name="Visio" r:id="rId3" imgW="4413663" imgH="3370717" progId="Visio.Drawing.11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276872"/>
                        <a:ext cx="5040560" cy="38469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9712" y="1412776"/>
            <a:ext cx="1329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Υπόδειξη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335398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6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706817382"/>
              </p:ext>
            </p:extLst>
          </p:nvPr>
        </p:nvGraphicFramePr>
        <p:xfrm>
          <a:off x="2555776" y="1772816"/>
          <a:ext cx="4132262" cy="424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9" name="Visio" r:id="rId3" imgW="3471198" imgH="3567379" progId="Visio.Drawing.11">
                  <p:embed/>
                </p:oleObj>
              </mc:Choice>
              <mc:Fallback>
                <p:oleObj name="Visio" r:id="rId3" imgW="3471198" imgH="356737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772816"/>
                        <a:ext cx="4132262" cy="424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2124075" y="908050"/>
            <a:ext cx="1317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/>
              <a:t>Υπόδειξη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827585" y="1393825"/>
            <a:ext cx="778777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627063" indent="-6270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4935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1638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93925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16213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73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306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8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4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l-GR" altLang="el-GR" sz="2000" b="1" dirty="0" smtClean="0"/>
              <a:t>5.14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υλοποιηθεί με πύλες </a:t>
            </a:r>
            <a:r>
              <a:rPr lang="en-US" altLang="el-GR" sz="2000" dirty="0"/>
              <a:t>AND, OR, NOT </a:t>
            </a:r>
            <a:r>
              <a:rPr lang="el-GR" altLang="el-GR" sz="2000" dirty="0"/>
              <a:t>η κανονική λογική παράσταση που δίδεται στην συνέχεια.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2987675" y="2257425"/>
          <a:ext cx="26638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5" name="Equation" r:id="rId3" imgW="1257300" imgH="241300" progId="Equation.DSMT4">
                  <p:embed/>
                </p:oleObj>
              </mc:Choice>
              <mc:Fallback>
                <p:oleObj name="Equation" r:id="rId3" imgW="1257300" imgH="241300" progId="Equation.DSMT4">
                  <p:embed/>
                  <p:pic>
                    <p:nvPicPr>
                      <p:cNvPr id="962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257425"/>
                        <a:ext cx="26638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259632" y="2924175"/>
            <a:ext cx="70567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l-GR" altLang="el-GR" sz="2000" dirty="0"/>
              <a:t>Στην συνέχεια να απλοποιηθεί με χάρτες </a:t>
            </a:r>
            <a:r>
              <a:rPr lang="en-US" altLang="el-GR" sz="2000" dirty="0" err="1"/>
              <a:t>Karnaugh</a:t>
            </a:r>
            <a:r>
              <a:rPr lang="en-US" altLang="el-GR" sz="2000" dirty="0"/>
              <a:t>. </a:t>
            </a:r>
            <a:r>
              <a:rPr lang="el-GR" altLang="el-GR" sz="2000" dirty="0"/>
              <a:t>Να υλοποιηθεί η απλοποιημένη λογική παράσταση με πύλες </a:t>
            </a:r>
            <a:r>
              <a:rPr lang="en-US" altLang="el-GR" sz="2000" dirty="0"/>
              <a:t>AND, OR, NOT. </a:t>
            </a:r>
            <a:r>
              <a:rPr lang="el-GR" altLang="el-GR" sz="2000" dirty="0" smtClean="0"/>
              <a:t>Συγκρίνατε ως προς το κυκλωματικό κόστος. </a:t>
            </a:r>
            <a:endParaRPr lang="el-GR" alt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4221088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Υπόδειξη </a:t>
            </a:r>
            <a:endParaRPr lang="el-GR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15616" y="4771313"/>
            <a:ext cx="155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συνάρτηση</a:t>
            </a:r>
            <a:endParaRPr lang="el-GR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98647"/>
              </p:ext>
            </p:extLst>
          </p:nvPr>
        </p:nvGraphicFramePr>
        <p:xfrm>
          <a:off x="2667579" y="4635820"/>
          <a:ext cx="26638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6" name="Equation" r:id="rId3" imgW="1257300" imgH="241300" progId="Equation.DSMT4">
                  <p:embed/>
                </p:oleObj>
              </mc:Choice>
              <mc:Fallback>
                <p:oleObj name="Equation" r:id="rId3" imgW="1257300" imgH="241300" progId="Equation.DSMT4">
                  <p:embed/>
                  <p:pic>
                    <p:nvPicPr>
                      <p:cNvPr id="962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579" y="4635820"/>
                        <a:ext cx="26638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Ορθογώνιο 2"/>
          <p:cNvSpPr/>
          <p:nvPr/>
        </p:nvSpPr>
        <p:spPr>
          <a:xfrm>
            <a:off x="5360890" y="47035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κατασκευάζεται με </a:t>
            </a:r>
            <a:r>
              <a:rPr lang="el-GR" dirty="0" smtClean="0"/>
              <a:t>2 πύλες ΝΟΤ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125047" y="5290760"/>
            <a:ext cx="5311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3 </a:t>
            </a:r>
            <a:r>
              <a:rPr lang="en-US" dirty="0" smtClean="0"/>
              <a:t>AND </a:t>
            </a:r>
            <a:r>
              <a:rPr lang="el-GR" dirty="0"/>
              <a:t>τριών </a:t>
            </a:r>
            <a:r>
              <a:rPr lang="el-GR" dirty="0" smtClean="0"/>
              <a:t>εισόδων και μία πύλη </a:t>
            </a:r>
            <a:r>
              <a:rPr lang="en-US" dirty="0" smtClean="0"/>
              <a:t>OR 3 </a:t>
            </a:r>
            <a:r>
              <a:rPr lang="el-GR" dirty="0" smtClean="0"/>
              <a:t>εισόδων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10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185514"/>
              </p:ext>
            </p:extLst>
          </p:nvPr>
        </p:nvGraphicFramePr>
        <p:xfrm>
          <a:off x="1853952" y="1120041"/>
          <a:ext cx="44672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4" name="Equation" r:id="rId4" imgW="2108160" imgH="266400" progId="Equation.DSMT4">
                  <p:embed/>
                </p:oleObj>
              </mc:Choice>
              <mc:Fallback>
                <p:oleObj name="Equation" r:id="rId4" imgW="2108160" imgH="266400" progId="Equation.DSMT4">
                  <p:embed/>
                  <p:pic>
                    <p:nvPicPr>
                      <p:cNvPr id="962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3952" y="1120041"/>
                        <a:ext cx="4467225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789149"/>
              </p:ext>
            </p:extLst>
          </p:nvPr>
        </p:nvGraphicFramePr>
        <p:xfrm>
          <a:off x="1885183" y="2066930"/>
          <a:ext cx="5112568" cy="2544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45" name="Visio" r:id="rId6" imgW="3886325" imgH="1904969" progId="Visio.Drawing.11">
                  <p:embed/>
                </p:oleObj>
              </mc:Choice>
              <mc:Fallback>
                <p:oleObj name="Visio" r:id="rId6" imgW="3886325" imgH="1904969" progId="Visio.Drawing.11">
                  <p:embed/>
                  <p:pic>
                    <p:nvPicPr>
                      <p:cNvPr id="880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183" y="2066930"/>
                        <a:ext cx="5112568" cy="25442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1680" y="476672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Υπόδειξη </a:t>
            </a:r>
            <a:endParaRPr lang="el-GR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Ορθογώνιο 4"/>
              <p:cNvSpPr/>
              <p:nvPr/>
            </p:nvSpPr>
            <p:spPr>
              <a:xfrm>
                <a:off x="3582144" y="5000859"/>
                <a:ext cx="20882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l-G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l-G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400" i="1">
                          <a:latin typeface="Cambria Math" panose="02040503050406030204" pitchFamily="18" charset="0"/>
                        </a:rPr>
                        <m:t>𝑦𝑧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144" y="5000859"/>
                <a:ext cx="2088232" cy="461665"/>
              </a:xfrm>
              <a:prstGeom prst="rect">
                <a:avLst/>
              </a:prstGeom>
              <a:blipFill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824663" y="5733256"/>
            <a:ext cx="7592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Η απλοποιημένη συνάρτηση κατασκευάζεται με 2 πύλες </a:t>
            </a:r>
            <a:r>
              <a:rPr lang="en-US" dirty="0" smtClean="0"/>
              <a:t>AND </a:t>
            </a:r>
            <a:r>
              <a:rPr lang="el-GR" dirty="0" smtClean="0"/>
              <a:t>2 εισόδων </a:t>
            </a:r>
          </a:p>
          <a:p>
            <a:r>
              <a:rPr lang="el-GR" dirty="0" smtClean="0"/>
              <a:t>και μία πύλη </a:t>
            </a:r>
            <a:r>
              <a:rPr lang="en-US" dirty="0" smtClean="0"/>
              <a:t>OR </a:t>
            </a:r>
            <a:r>
              <a:rPr lang="el-GR" dirty="0" smtClean="0"/>
              <a:t>2 εισόδων με πολύ μικρότερο κυκλωματικό κόστος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510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132856"/>
            <a:ext cx="5832648" cy="2735143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83568" y="1052736"/>
            <a:ext cx="7917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Απεικόνιση πίνακα αληθείας </a:t>
            </a:r>
            <a:r>
              <a:rPr lang="en-US" altLang="el-GR" sz="2000" b="1" dirty="0" smtClean="0"/>
              <a:t>2 </a:t>
            </a:r>
            <a:r>
              <a:rPr lang="el-GR" altLang="el-GR" sz="2000" b="1" dirty="0"/>
              <a:t>μεταβλητών σε χάρτη </a:t>
            </a:r>
            <a:r>
              <a:rPr lang="en-US" altLang="el-GR" sz="2000" b="1" dirty="0" err="1"/>
              <a:t>Karnaugh</a:t>
            </a:r>
            <a:r>
              <a:rPr lang="el-GR" altLang="el-GR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58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4" name="Object 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370665330"/>
              </p:ext>
            </p:extLst>
          </p:nvPr>
        </p:nvGraphicFramePr>
        <p:xfrm>
          <a:off x="1042988" y="1920875"/>
          <a:ext cx="6985396" cy="3803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2" name="Visio" r:id="rId3" imgW="5019505" imgH="2733773" progId="Visio.Drawing.11">
                  <p:embed/>
                </p:oleObj>
              </mc:Choice>
              <mc:Fallback>
                <p:oleObj name="Visio" r:id="rId3" imgW="5019505" imgH="273377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920875"/>
                        <a:ext cx="6985396" cy="3803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611560" y="1052736"/>
            <a:ext cx="7917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 b="1" dirty="0"/>
              <a:t>Απεικόνιση πίνακα αληθείας </a:t>
            </a:r>
            <a:r>
              <a:rPr lang="en-US" altLang="el-GR" sz="2000" b="1" dirty="0"/>
              <a:t>3 </a:t>
            </a:r>
            <a:r>
              <a:rPr lang="el-GR" altLang="el-GR" sz="2000" b="1" dirty="0"/>
              <a:t>μεταβλητών σε χάρτη </a:t>
            </a:r>
            <a:r>
              <a:rPr lang="en-US" altLang="el-GR" sz="2000" b="1" dirty="0" err="1"/>
              <a:t>Karnaugh</a:t>
            </a:r>
            <a:r>
              <a:rPr lang="el-GR" altLang="el-GR" sz="20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132856"/>
            <a:ext cx="2214774" cy="3984515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84212" y="1057344"/>
            <a:ext cx="77042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l-GR" altLang="el-GR" sz="2000" b="1" dirty="0" smtClean="0"/>
              <a:t>Παράδειγμα.</a:t>
            </a:r>
            <a:r>
              <a:rPr lang="el-GR" altLang="el-GR" sz="2000" dirty="0" smtClean="0"/>
              <a:t> </a:t>
            </a:r>
            <a:r>
              <a:rPr lang="el-GR" altLang="el-GR" sz="2000" dirty="0"/>
              <a:t>Να απεικονισθεί σε χάρτη </a:t>
            </a:r>
            <a:r>
              <a:rPr lang="el-GR" altLang="el-GR" sz="2000" dirty="0" err="1"/>
              <a:t>Karnaugh</a:t>
            </a:r>
            <a:r>
              <a:rPr lang="el-GR" altLang="el-GR" sz="2000" dirty="0"/>
              <a:t> η λογική συνάρτηση της οποίας </a:t>
            </a:r>
            <a:r>
              <a:rPr lang="en-US" altLang="el-GR" sz="2000" dirty="0"/>
              <a:t>o </a:t>
            </a:r>
            <a:r>
              <a:rPr lang="el-GR" altLang="el-GR" sz="2000" dirty="0"/>
              <a:t>πίνακας αληθείας δίδεται στην συνέχεια. </a:t>
            </a:r>
          </a:p>
        </p:txBody>
      </p:sp>
    </p:spTree>
    <p:extLst>
      <p:ext uri="{BB962C8B-B14F-4D97-AF65-F5344CB8AC3E}">
        <p14:creationId xmlns:p14="http://schemas.microsoft.com/office/powerpoint/2010/main" val="216375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100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759200" y="33051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5416550" y="2873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l-GR" altLang="el-GR"/>
          </a:p>
        </p:txBody>
      </p:sp>
      <p:graphicFrame>
        <p:nvGraphicFramePr>
          <p:cNvPr id="38924" name="Object 1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168838527"/>
              </p:ext>
            </p:extLst>
          </p:nvPr>
        </p:nvGraphicFramePr>
        <p:xfrm>
          <a:off x="1342940" y="2100263"/>
          <a:ext cx="6472238" cy="372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1" name="Visio" r:id="rId3" imgW="4819799" imgH="2771857" progId="Visio.Drawing.11">
                  <p:embed/>
                </p:oleObj>
              </mc:Choice>
              <mc:Fallback>
                <p:oleObj name="Visio" r:id="rId3" imgW="4819799" imgH="2771857" progId="Visio.Drawing.11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2940" y="2100263"/>
                        <a:ext cx="6472238" cy="372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18433" y="1327152"/>
            <a:ext cx="13675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l-GR" altLang="el-GR" sz="2000" b="1" dirty="0" smtClean="0"/>
              <a:t>Υπόδειξη </a:t>
            </a:r>
            <a:endParaRPr lang="el-GR" alt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Προεπιλεγμένη σχεδίαση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15733</TotalTime>
  <Words>997</Words>
  <Application>Microsoft Office PowerPoint</Application>
  <PresentationFormat>Προβολή στην οθόνη (4:3)</PresentationFormat>
  <Paragraphs>119</Paragraphs>
  <Slides>57</Slides>
  <Notes>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57</vt:i4>
      </vt:variant>
    </vt:vector>
  </HeadingPairs>
  <TitlesOfParts>
    <vt:vector size="67" baseType="lpstr">
      <vt:lpstr>Arial</vt:lpstr>
      <vt:lpstr>Calibri</vt:lpstr>
      <vt:lpstr>Cambria Math</vt:lpstr>
      <vt:lpstr>Symbol</vt:lpstr>
      <vt:lpstr>Times New Roman</vt:lpstr>
      <vt:lpstr>Προεπιλεγμένη σχεδίαση</vt:lpstr>
      <vt:lpstr>Equation</vt:lpstr>
      <vt:lpstr>Visio</vt:lpstr>
      <vt:lpstr>Εξίσωση</vt:lpstr>
      <vt:lpstr>MathType 6.0 Equation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cefsta</cp:lastModifiedBy>
  <cp:revision>201</cp:revision>
  <dcterms:created xsi:type="dcterms:W3CDTF">2015-01-05T13:55:02Z</dcterms:created>
  <dcterms:modified xsi:type="dcterms:W3CDTF">2025-01-30T08:47:20Z</dcterms:modified>
</cp:coreProperties>
</file>