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93" r:id="rId3"/>
    <p:sldId id="335" r:id="rId4"/>
    <p:sldId id="328" r:id="rId5"/>
    <p:sldId id="365" r:id="rId6"/>
    <p:sldId id="336" r:id="rId7"/>
    <p:sldId id="292" r:id="rId8"/>
    <p:sldId id="304" r:id="rId9"/>
    <p:sldId id="325" r:id="rId10"/>
    <p:sldId id="306" r:id="rId11"/>
    <p:sldId id="348" r:id="rId12"/>
    <p:sldId id="308" r:id="rId13"/>
    <p:sldId id="317" r:id="rId14"/>
    <p:sldId id="355" r:id="rId15"/>
    <p:sldId id="356" r:id="rId16"/>
    <p:sldId id="366" r:id="rId17"/>
    <p:sldId id="321" r:id="rId18"/>
    <p:sldId id="295" r:id="rId19"/>
    <p:sldId id="296" r:id="rId20"/>
    <p:sldId id="374" r:id="rId21"/>
    <p:sldId id="373" r:id="rId22"/>
    <p:sldId id="297" r:id="rId23"/>
    <p:sldId id="322" r:id="rId24"/>
    <p:sldId id="375" r:id="rId25"/>
    <p:sldId id="298" r:id="rId26"/>
    <p:sldId id="324" r:id="rId27"/>
    <p:sldId id="312" r:id="rId28"/>
    <p:sldId id="313" r:id="rId29"/>
    <p:sldId id="376" r:id="rId30"/>
    <p:sldId id="360" r:id="rId31"/>
    <p:sldId id="361" r:id="rId32"/>
    <p:sldId id="290" r:id="rId33"/>
    <p:sldId id="291" r:id="rId34"/>
    <p:sldId id="369" r:id="rId35"/>
    <p:sldId id="333" r:id="rId36"/>
    <p:sldId id="367" r:id="rId37"/>
    <p:sldId id="334" r:id="rId38"/>
    <p:sldId id="329" r:id="rId39"/>
    <p:sldId id="339" r:id="rId40"/>
    <p:sldId id="357" r:id="rId41"/>
    <p:sldId id="303" r:id="rId42"/>
    <p:sldId id="368" r:id="rId43"/>
    <p:sldId id="332" r:id="rId44"/>
    <p:sldId id="370" r:id="rId45"/>
    <p:sldId id="371" r:id="rId46"/>
    <p:sldId id="347" r:id="rId47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CC"/>
    <a:srgbClr val="3333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wmf"/><Relationship Id="rId1" Type="http://schemas.openxmlformats.org/officeDocument/2006/relationships/image" Target="../media/image4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wmf"/><Relationship Id="rId1" Type="http://schemas.openxmlformats.org/officeDocument/2006/relationships/image" Target="../media/image61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47FC4-9A0E-4C63-BD76-A73FD72FC964}" type="datetimeFigureOut">
              <a:rPr lang="el-GR" smtClean="0"/>
              <a:t>20/12/2024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95FC7-475F-41B5-B9FA-55AD30FE9C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656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95FC7-475F-41B5-B9FA-55AD30FE9C95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297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6AD71-5A3A-498A-979E-0A56EE31AE3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7092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28B29-3CB4-4247-B889-4E51D7F761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0674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F889-DD16-4261-8321-38C5DB018F1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3989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DBB9D-980A-4ABF-A710-A6569D4BE20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63506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25A95-A879-4524-BE29-09088E9445F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945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3BC5A-2873-4245-9ADE-F1CFBAEF4FA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3603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70813-EE08-448A-82B5-C3F8A2C8815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311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61F9D-3442-483C-83F7-B0CCC7AEDB5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3277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7B830-835A-4DE8-A5A9-97085EADED3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0887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595B7-6582-40AD-A499-23EF3FB8055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0529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F6E3C-CB2F-4DA8-93B7-8B519A0734B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8465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1B89C-199D-496E-AFD6-1D54E6FFE7F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8666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851CE-B6B4-4113-9A42-01551C775D7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8557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219D5-2972-4648-B78C-930A68EACDA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3304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C162D7A-FC9F-4164-ACA7-5C3749AF5F5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3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3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7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2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60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1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8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6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6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7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7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7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7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76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7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0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2411760" y="3068960"/>
            <a:ext cx="438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400" b="1" dirty="0">
                <a:solidFill>
                  <a:srgbClr val="FFFF00"/>
                </a:solidFill>
              </a:rPr>
              <a:t>ΣΥΝΔΥΑΣΤΙΚΑ ΚΥΚΛΩΜΑΤΑ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68151" y="1268760"/>
            <a:ext cx="81362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25475" indent="-625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/>
              <a:t>Λογικό σύμβολο και πίνακας αληθείας του 2</a:t>
            </a:r>
            <a:r>
              <a:rPr lang="el-GR" altLang="el-GR" sz="2000" b="1" dirty="0">
                <a:sym typeface="Wingdings" panose="05000000000000000000" pitchFamily="2" charset="2"/>
              </a:rPr>
              <a:t></a:t>
            </a:r>
            <a:r>
              <a:rPr lang="el-GR" altLang="el-GR" sz="2000" b="1" dirty="0"/>
              <a:t>4 αποκωδικοποιητή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899648"/>
              </p:ext>
            </p:extLst>
          </p:nvPr>
        </p:nvGraphicFramePr>
        <p:xfrm>
          <a:off x="755576" y="2420888"/>
          <a:ext cx="7290119" cy="280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Visio" r:id="rId3" imgW="4818278" imgH="1859145" progId="Visio.Drawing.11">
                  <p:embed/>
                </p:oleObj>
              </mc:Choice>
              <mc:Fallback>
                <p:oleObj name="Visio" r:id="rId3" imgW="4818278" imgH="1859145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420888"/>
                        <a:ext cx="7290119" cy="280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5219700" y="1557338"/>
          <a:ext cx="2709863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" name="Visio" r:id="rId3" imgW="1194338" imgH="2017405" progId="Visio.Drawing.11">
                  <p:embed/>
                </p:oleObj>
              </mc:Choice>
              <mc:Fallback>
                <p:oleObj name="Visio" r:id="rId3" imgW="1194338" imgH="2017405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557338"/>
                        <a:ext cx="2709863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331640" y="1012819"/>
            <a:ext cx="47654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/>
              <a:t>Σχεδίαση του 2</a:t>
            </a:r>
            <a:r>
              <a:rPr lang="en-US" altLang="el-GR" sz="2000" b="1" dirty="0">
                <a:sym typeface="Wingdings" panose="05000000000000000000" pitchFamily="2" charset="2"/>
              </a:rPr>
              <a:t></a:t>
            </a:r>
            <a:r>
              <a:rPr lang="el-GR" altLang="el-GR" sz="2000" b="1" dirty="0"/>
              <a:t>4 αποκωδικοποιητή </a:t>
            </a:r>
          </a:p>
        </p:txBody>
      </p:sp>
      <p:graphicFrame>
        <p:nvGraphicFramePr>
          <p:cNvPr id="11269" name="Object 5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591811748"/>
              </p:ext>
            </p:extLst>
          </p:nvPr>
        </p:nvGraphicFramePr>
        <p:xfrm>
          <a:off x="1115616" y="1772816"/>
          <a:ext cx="3600450" cy="2759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" name="Visio" r:id="rId5" imgW="2425937" imgH="1859145" progId="Visio.Drawing.11">
                  <p:embed/>
                </p:oleObj>
              </mc:Choice>
              <mc:Fallback>
                <p:oleObj name="Visio" r:id="rId5" imgW="2425937" imgH="1859145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772816"/>
                        <a:ext cx="3600450" cy="2759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009938"/>
              </p:ext>
            </p:extLst>
          </p:nvPr>
        </p:nvGraphicFramePr>
        <p:xfrm>
          <a:off x="1457988" y="4892147"/>
          <a:ext cx="3114012" cy="900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" name="Εξίσωση" r:id="rId7" imgW="1587500" imgH="457200" progId="Equation.3">
                  <p:embed/>
                </p:oleObj>
              </mc:Choice>
              <mc:Fallback>
                <p:oleObj name="Εξίσωση" r:id="rId7" imgW="15875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988" y="4892147"/>
                        <a:ext cx="3114012" cy="900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827584" y="1052513"/>
            <a:ext cx="756084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dirty="0"/>
              <a:t>Λογικό σύμβολο και πίνακας αληθείας του 2</a:t>
            </a:r>
            <a:r>
              <a:rPr lang="el-GR" altLang="el-GR" sz="2000" dirty="0">
                <a:sym typeface="Wingdings" panose="05000000000000000000" pitchFamily="2" charset="2"/>
              </a:rPr>
              <a:t></a:t>
            </a:r>
            <a:r>
              <a:rPr lang="el-GR" altLang="el-GR" sz="2000" dirty="0"/>
              <a:t>4 αποκωδικοποιητή με είσοδο </a:t>
            </a:r>
            <a:r>
              <a:rPr lang="el-GR" altLang="el-GR" sz="2000" dirty="0" err="1"/>
              <a:t>επίτρεψης</a:t>
            </a:r>
            <a:r>
              <a:rPr lang="el-GR" altLang="el-GR" sz="2000" dirty="0">
                <a:sym typeface="Wingdings" panose="05000000000000000000" pitchFamily="2" charset="2"/>
              </a:rPr>
              <a:t> 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113979"/>
              </p:ext>
            </p:extLst>
          </p:nvPr>
        </p:nvGraphicFramePr>
        <p:xfrm>
          <a:off x="1223169" y="2034957"/>
          <a:ext cx="6985000" cy="383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Visio" r:id="rId3" imgW="5170221" imgH="2836401" progId="Visio.Drawing.11">
                  <p:embed/>
                </p:oleObj>
              </mc:Choice>
              <mc:Fallback>
                <p:oleObj name="Visio" r:id="rId3" imgW="5170221" imgH="2836401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169" y="2034957"/>
                        <a:ext cx="6985000" cy="3833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19672" y="5893871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Χ</a:t>
            </a:r>
            <a:r>
              <a:rPr lang="en-US" sz="2000" dirty="0" smtClean="0"/>
              <a:t>: don’t care</a:t>
            </a:r>
            <a:endParaRPr lang="el-GR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0" y="2138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133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574789"/>
              </p:ext>
            </p:extLst>
          </p:nvPr>
        </p:nvGraphicFramePr>
        <p:xfrm>
          <a:off x="5636161" y="1972136"/>
          <a:ext cx="2837270" cy="4369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2" name="Visio" r:id="rId3" imgW="1360356" imgH="2098650" progId="Visio.Drawing.11">
                  <p:embed/>
                </p:oleObj>
              </mc:Choice>
              <mc:Fallback>
                <p:oleObj name="Visio" r:id="rId3" imgW="1360356" imgH="209865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6161" y="1972136"/>
                        <a:ext cx="2837270" cy="4369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249639309"/>
              </p:ext>
            </p:extLst>
          </p:nvPr>
        </p:nvGraphicFramePr>
        <p:xfrm>
          <a:off x="1547813" y="1989138"/>
          <a:ext cx="3417780" cy="2952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" name="Visio" r:id="rId5" imgW="2562217" imgH="2213254" progId="Visio.Drawing.11">
                  <p:embed/>
                </p:oleObj>
              </mc:Choice>
              <mc:Fallback>
                <p:oleObj name="Visio" r:id="rId5" imgW="2562217" imgH="2213254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989138"/>
                        <a:ext cx="3417780" cy="2952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133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648918"/>
              </p:ext>
            </p:extLst>
          </p:nvPr>
        </p:nvGraphicFramePr>
        <p:xfrm>
          <a:off x="1619250" y="5157788"/>
          <a:ext cx="2976563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" name="Equation" r:id="rId7" imgW="1803400" imgH="457200" progId="Equation.DSMT4">
                  <p:embed/>
                </p:oleObj>
              </mc:Choice>
              <mc:Fallback>
                <p:oleObj name="Equation" r:id="rId7" imgW="18034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157788"/>
                        <a:ext cx="2976563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900113" y="1052513"/>
            <a:ext cx="7265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/>
              <a:t>Σχεδίαση του 2</a:t>
            </a:r>
            <a:r>
              <a:rPr lang="en-US" altLang="el-GR" sz="2000" b="1" dirty="0">
                <a:sym typeface="Wingdings" panose="05000000000000000000" pitchFamily="2" charset="2"/>
              </a:rPr>
              <a:t></a:t>
            </a:r>
            <a:r>
              <a:rPr lang="el-GR" altLang="el-GR" sz="2000" b="1" dirty="0"/>
              <a:t>4 αποκωδικοποιητή με είσοδο </a:t>
            </a:r>
            <a:r>
              <a:rPr lang="el-GR" altLang="el-GR" sz="2000" b="1" dirty="0" err="1"/>
              <a:t>επίτρεψης</a:t>
            </a:r>
            <a:endParaRPr lang="el-GR" altLang="el-GR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899131599"/>
              </p:ext>
            </p:extLst>
          </p:nvPr>
        </p:nvGraphicFramePr>
        <p:xfrm>
          <a:off x="1174006" y="2204864"/>
          <a:ext cx="7200800" cy="344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Visio" r:id="rId3" imgW="5167241" imgH="2469557" progId="Visio.Drawing.11">
                  <p:embed/>
                </p:oleObj>
              </mc:Choice>
              <mc:Fallback>
                <p:oleObj name="Visio" r:id="rId3" imgW="5167241" imgH="2469557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006" y="2204864"/>
                        <a:ext cx="7200800" cy="3442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00113" y="1196975"/>
            <a:ext cx="7748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dirty="0"/>
              <a:t>Εναλλακτική σχεδίαση 2</a:t>
            </a:r>
            <a:r>
              <a:rPr lang="el-GR" altLang="el-GR" sz="2000" dirty="0">
                <a:sym typeface="Wingdings" panose="05000000000000000000" pitchFamily="2" charset="2"/>
              </a:rPr>
              <a:t>4 αποκωδικοποιητή</a:t>
            </a:r>
            <a:r>
              <a:rPr lang="en-US" altLang="el-GR" sz="2000" dirty="0">
                <a:sym typeface="Wingdings" panose="05000000000000000000" pitchFamily="2" charset="2"/>
              </a:rPr>
              <a:t> </a:t>
            </a:r>
            <a:r>
              <a:rPr lang="el-GR" altLang="el-GR" sz="2000" dirty="0">
                <a:sym typeface="Wingdings" panose="05000000000000000000" pitchFamily="2" charset="2"/>
              </a:rPr>
              <a:t>με είσοδο </a:t>
            </a:r>
            <a:r>
              <a:rPr lang="el-GR" altLang="el-GR" sz="2000" dirty="0" err="1">
                <a:sym typeface="Wingdings" panose="05000000000000000000" pitchFamily="2" charset="2"/>
              </a:rPr>
              <a:t>επίτρεψης</a:t>
            </a:r>
            <a:endParaRPr lang="el-GR" altLang="el-GR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84793647"/>
              </p:ext>
            </p:extLst>
          </p:nvPr>
        </p:nvGraphicFramePr>
        <p:xfrm>
          <a:off x="900113" y="4005263"/>
          <a:ext cx="3970868" cy="2232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" name="Visio" r:id="rId3" imgW="2406972" imgH="1351957" progId="Visio.Drawing.11">
                  <p:embed/>
                </p:oleObj>
              </mc:Choice>
              <mc:Fallback>
                <p:oleObj name="Visio" r:id="rId3" imgW="2406972" imgH="135195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005263"/>
                        <a:ext cx="3970868" cy="22320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00113" y="981075"/>
          <a:ext cx="3240087" cy="279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" name="Visio" r:id="rId5" imgW="2557069" imgH="2203772" progId="Visio.Drawing.11">
                  <p:embed/>
                </p:oleObj>
              </mc:Choice>
              <mc:Fallback>
                <p:oleObj name="Visio" r:id="rId5" imgW="2557069" imgH="2203772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981075"/>
                        <a:ext cx="3240087" cy="279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5292725" y="1916113"/>
          <a:ext cx="2692400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" name="Visio" r:id="rId7" imgW="1912518" imgH="2916326" progId="Visio.Drawing.11">
                  <p:embed/>
                </p:oleObj>
              </mc:Choice>
              <mc:Fallback>
                <p:oleObj name="Visio" r:id="rId7" imgW="1912518" imgH="2916326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916113"/>
                        <a:ext cx="2692400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0613846"/>
              </p:ext>
            </p:extLst>
          </p:nvPr>
        </p:nvGraphicFramePr>
        <p:xfrm>
          <a:off x="827088" y="1895475"/>
          <a:ext cx="2722562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0" name="Visio" r:id="rId3" imgW="1752504" imgH="2362172" progId="Visio.Drawing.11">
                  <p:embed/>
                </p:oleObj>
              </mc:Choice>
              <mc:Fallback>
                <p:oleObj name="Visio" r:id="rId3" imgW="1752504" imgH="2362172" progId="Visio.Drawing.11">
                  <p:embed/>
                  <p:pic>
                    <p:nvPicPr>
                      <p:cNvPr id="16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895475"/>
                        <a:ext cx="2722562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4275042"/>
              </p:ext>
            </p:extLst>
          </p:nvPr>
        </p:nvGraphicFramePr>
        <p:xfrm>
          <a:off x="3923928" y="2011087"/>
          <a:ext cx="4176713" cy="344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1" name="Visio" r:id="rId5" imgW="3369056" imgH="2774899" progId="Visio.Drawing.11">
                  <p:embed/>
                </p:oleObj>
              </mc:Choice>
              <mc:Fallback>
                <p:oleObj name="Visio" r:id="rId5" imgW="3369056" imgH="2774899" progId="Visio.Drawing.11">
                  <p:embed/>
                  <p:pic>
                    <p:nvPicPr>
                      <p:cNvPr id="16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011087"/>
                        <a:ext cx="4176713" cy="344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3568" y="1052736"/>
            <a:ext cx="784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2300" indent="-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dirty="0"/>
              <a:t>Λογικό σύμβολο και πίνακας αληθείας του 3</a:t>
            </a:r>
            <a:r>
              <a:rPr lang="el-GR" altLang="el-GR" sz="2000" dirty="0">
                <a:sym typeface="Wingdings" panose="05000000000000000000" pitchFamily="2" charset="2"/>
              </a:rPr>
              <a:t>8 αποκωδικοποιητή</a:t>
            </a: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4086003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225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219785"/>
              </p:ext>
            </p:extLst>
          </p:nvPr>
        </p:nvGraphicFramePr>
        <p:xfrm>
          <a:off x="2963069" y="1609725"/>
          <a:ext cx="3217862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Visio" r:id="rId3" imgW="2391863" imgH="3636291" progId="Visio.Drawing.11">
                  <p:embed/>
                </p:oleObj>
              </mc:Choice>
              <mc:Fallback>
                <p:oleObj name="Visio" r:id="rId3" imgW="2391863" imgH="3636291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069" y="1609725"/>
                        <a:ext cx="3217862" cy="489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2124075" y="836613"/>
            <a:ext cx="51149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 err="1"/>
              <a:t>Πολυπλέκτης</a:t>
            </a:r>
            <a:r>
              <a:rPr lang="el-GR" altLang="el-GR" sz="2000" b="1" dirty="0"/>
              <a:t> </a:t>
            </a:r>
            <a:r>
              <a:rPr lang="en-US" altLang="el-GR" sz="2000" b="1" dirty="0"/>
              <a:t>2</a:t>
            </a:r>
            <a:r>
              <a:rPr lang="en-US" altLang="el-GR" sz="2000" b="1" i="1" baseline="30000" dirty="0"/>
              <a:t>n</a:t>
            </a:r>
            <a:r>
              <a:rPr lang="el-GR" altLang="el-GR" sz="2000" b="1" dirty="0">
                <a:sym typeface="Wingdings" panose="05000000000000000000" pitchFamily="2" charset="2"/>
              </a:rPr>
              <a:t>1</a:t>
            </a:r>
            <a:r>
              <a:rPr lang="en-US" altLang="el-GR" sz="2000" b="1" dirty="0">
                <a:sym typeface="Wingdings" panose="05000000000000000000" pitchFamily="2" charset="2"/>
              </a:rPr>
              <a:t> </a:t>
            </a:r>
            <a:r>
              <a:rPr lang="el-GR" altLang="el-GR" sz="2000" b="1" dirty="0">
                <a:sym typeface="Wingdings" panose="05000000000000000000" pitchFamily="2" charset="2"/>
              </a:rPr>
              <a:t>με είσοδο </a:t>
            </a:r>
            <a:r>
              <a:rPr lang="el-GR" altLang="el-GR" sz="2000" b="1" dirty="0" err="1">
                <a:sym typeface="Wingdings" panose="05000000000000000000" pitchFamily="2" charset="2"/>
              </a:rPr>
              <a:t>επίτρεψης</a:t>
            </a:r>
            <a:endParaRPr lang="el-GR" altLang="el-GR" sz="2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885030"/>
              </p:ext>
            </p:extLst>
          </p:nvPr>
        </p:nvGraphicFramePr>
        <p:xfrm>
          <a:off x="1318764" y="2204864"/>
          <a:ext cx="6335713" cy="323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Visio" r:id="rId3" imgW="3752809" imgH="1914395" progId="Visio.Drawing.11">
                  <p:embed/>
                </p:oleObj>
              </mc:Choice>
              <mc:Fallback>
                <p:oleObj name="Visio" r:id="rId3" imgW="3752809" imgH="1914395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8764" y="2204864"/>
                        <a:ext cx="6335713" cy="323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11560" y="1165868"/>
            <a:ext cx="77501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l-GR" sz="2000" b="1" dirty="0"/>
              <a:t>Λογικό σύμβολο και πίνακας λειτουργίας του 2</a:t>
            </a:r>
            <a:r>
              <a:rPr lang="el-GR" altLang="el-GR" sz="2000" b="1" dirty="0">
                <a:sym typeface="Wingdings" panose="05000000000000000000" pitchFamily="2" charset="2"/>
              </a:rPr>
              <a:t></a:t>
            </a:r>
            <a:r>
              <a:rPr lang="el-GR" altLang="el-GR" sz="2000" b="1" dirty="0"/>
              <a:t>1 </a:t>
            </a:r>
            <a:r>
              <a:rPr lang="el-GR" altLang="el-GR" sz="2000" b="1" dirty="0" err="1"/>
              <a:t>πολυπλέκτη</a:t>
            </a:r>
            <a:endParaRPr lang="el-GR" altLang="el-GR" sz="2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rc_mi" descr="2_1m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16113"/>
            <a:ext cx="6840538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27088" y="981075"/>
            <a:ext cx="414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>
                <a:solidFill>
                  <a:srgbClr val="FF0000"/>
                </a:solidFill>
              </a:rPr>
              <a:t>Λειτουργία του 2</a:t>
            </a:r>
            <a:r>
              <a:rPr lang="el-GR" altLang="el-GR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1 </a:t>
            </a:r>
            <a:r>
              <a:rPr lang="el-GR" altLang="el-GR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πολυπλέκτη</a:t>
            </a:r>
            <a:endParaRPr lang="el-GR" altLang="el-GR" sz="2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2120" y="9810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305294"/>
              </p:ext>
            </p:extLst>
          </p:nvPr>
        </p:nvGraphicFramePr>
        <p:xfrm>
          <a:off x="1476375" y="2960315"/>
          <a:ext cx="6191250" cy="270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Visio" r:id="rId3" imgW="3476234" imgH="1498980" progId="Visio.Drawing.11">
                  <p:embed/>
                </p:oleObj>
              </mc:Choice>
              <mc:Fallback>
                <p:oleObj name="Visio" r:id="rId3" imgW="3476234" imgH="149898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960315"/>
                        <a:ext cx="6191250" cy="270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684213" y="1412875"/>
            <a:ext cx="7704211" cy="136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l-GR" sz="2000" dirty="0"/>
              <a:t>Τα λογικά κυκλώματα μπορεί να είναι συνδυαστικά ή </a:t>
            </a:r>
            <a:r>
              <a:rPr lang="el-GR" altLang="el-GR" sz="2000" dirty="0" err="1"/>
              <a:t>ακολουθιακά</a:t>
            </a:r>
            <a:r>
              <a:rPr lang="el-GR" altLang="el-GR" sz="2000" dirty="0"/>
              <a:t>. Ένα λογικό κύκλωμα ονομάζεται </a:t>
            </a:r>
            <a:r>
              <a:rPr lang="el-GR" altLang="el-GR" sz="2000" i="1" dirty="0"/>
              <a:t>συνδυαστικό</a:t>
            </a:r>
            <a:r>
              <a:rPr lang="el-GR" altLang="el-GR" sz="2000" dirty="0"/>
              <a:t> (</a:t>
            </a:r>
            <a:r>
              <a:rPr lang="en-US" altLang="el-GR" sz="2000" i="1" dirty="0"/>
              <a:t>combinational</a:t>
            </a:r>
            <a:r>
              <a:rPr lang="el-GR" altLang="el-GR" sz="2000" dirty="0"/>
              <a:t>) εάν οι τιμές των εξόδων του</a:t>
            </a:r>
            <a:r>
              <a:rPr lang="el-GR" altLang="el-GR" sz="2000" i="1" dirty="0"/>
              <a:t> </a:t>
            </a:r>
            <a:r>
              <a:rPr lang="el-GR" altLang="el-GR" sz="2000" dirty="0"/>
              <a:t>εξαρτώνται αποκλειστικά από τις παρούσες τιμές των εισόδων του. 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684213" y="836613"/>
            <a:ext cx="3170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/>
              <a:t>Συνδυαστικά κυκλώματα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52736"/>
            <a:ext cx="6696744" cy="524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2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76" y="2060848"/>
            <a:ext cx="2790838" cy="3467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1340768"/>
            <a:ext cx="3192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Συνοπτικός πίνακας αληθείας</a:t>
            </a: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050006"/>
            <a:ext cx="4300263" cy="3179194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4715943"/>
            <a:ext cx="392290" cy="5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22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55650" y="981075"/>
            <a:ext cx="777679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/>
              <a:t>Λογικό σύμβολο και πίνακας λειτουργίας του 2</a:t>
            </a:r>
            <a:r>
              <a:rPr lang="el-GR" altLang="el-GR" sz="2000" b="1" dirty="0">
                <a:sym typeface="Wingdings" panose="05000000000000000000" pitchFamily="2" charset="2"/>
              </a:rPr>
              <a:t></a:t>
            </a:r>
            <a:r>
              <a:rPr lang="el-GR" altLang="el-GR" sz="2000" b="1" dirty="0"/>
              <a:t>1 </a:t>
            </a:r>
            <a:r>
              <a:rPr lang="el-GR" altLang="el-GR" sz="2000" b="1" dirty="0" err="1"/>
              <a:t>πολυπλέκτη</a:t>
            </a:r>
            <a:r>
              <a:rPr lang="el-GR" altLang="el-GR" sz="2000" b="1" dirty="0"/>
              <a:t> με είσοδο </a:t>
            </a:r>
            <a:r>
              <a:rPr lang="el-GR" altLang="el-GR" sz="2000" b="1" dirty="0" err="1"/>
              <a:t>επίτρεψης</a:t>
            </a:r>
            <a:r>
              <a:rPr lang="el-GR" altLang="el-GR" sz="2000" b="1" dirty="0"/>
              <a:t>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2252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639136"/>
              </p:ext>
            </p:extLst>
          </p:nvPr>
        </p:nvGraphicFramePr>
        <p:xfrm>
          <a:off x="1547813" y="2060575"/>
          <a:ext cx="6048375" cy="377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" name="Visio" r:id="rId3" imgW="3762265" imgH="2343126" progId="Visio.Drawing.11">
                  <p:embed/>
                </p:oleObj>
              </mc:Choice>
              <mc:Fallback>
                <p:oleObj name="Visio" r:id="rId3" imgW="3762265" imgH="2343126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060575"/>
                        <a:ext cx="6048375" cy="377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11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57652381"/>
              </p:ext>
            </p:extLst>
          </p:nvPr>
        </p:nvGraphicFramePr>
        <p:xfrm>
          <a:off x="1331912" y="980728"/>
          <a:ext cx="2375991" cy="5169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0" name="Visio" r:id="rId3" imgW="1837741" imgH="3999518" progId="Visio.Drawing.11">
                  <p:embed/>
                </p:oleObj>
              </mc:Choice>
              <mc:Fallback>
                <p:oleObj name="Visio" r:id="rId3" imgW="1837741" imgH="3999518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2" y="980728"/>
                        <a:ext cx="2375991" cy="5169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47054224"/>
              </p:ext>
            </p:extLst>
          </p:nvPr>
        </p:nvGraphicFramePr>
        <p:xfrm>
          <a:off x="4788024" y="548680"/>
          <a:ext cx="3238500" cy="253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1" name="Visio" r:id="rId5" imgW="2428917" imgH="1901952" progId="Visio.Drawing.11">
                  <p:embed/>
                </p:oleObj>
              </mc:Choice>
              <mc:Fallback>
                <p:oleObj name="Visio" r:id="rId5" imgW="2428917" imgH="1901952" progId="Visio.Drawing.11">
                  <p:embed/>
                  <p:pic>
                    <p:nvPicPr>
                      <p:cNvPr id="276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548680"/>
                        <a:ext cx="3238500" cy="253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52530706"/>
              </p:ext>
            </p:extLst>
          </p:nvPr>
        </p:nvGraphicFramePr>
        <p:xfrm>
          <a:off x="5525653" y="3124438"/>
          <a:ext cx="1763241" cy="50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2" name="Equation" r:id="rId7" imgW="888614" imgH="253890" progId="Equation.DSMT4">
                  <p:embed/>
                </p:oleObj>
              </mc:Choice>
              <mc:Fallback>
                <p:oleObj name="Equation" r:id="rId7" imgW="888614" imgH="253890" progId="Equation.DSMT4">
                  <p:embed/>
                  <p:pic>
                    <p:nvPicPr>
                      <p:cNvPr id="2765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5653" y="3124438"/>
                        <a:ext cx="1763241" cy="5037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76941263"/>
              </p:ext>
            </p:extLst>
          </p:nvPr>
        </p:nvGraphicFramePr>
        <p:xfrm>
          <a:off x="4139952" y="4149080"/>
          <a:ext cx="4742369" cy="1720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3" name="Visio" r:id="rId9" imgW="3467245" imgH="1257159" progId="Visio.Drawing.11">
                  <p:embed/>
                </p:oleObj>
              </mc:Choice>
              <mc:Fallback>
                <p:oleObj name="Visio" r:id="rId9" imgW="3467245" imgH="1257159" progId="Visio.Drawing.11">
                  <p:embed/>
                  <p:pic>
                    <p:nvPicPr>
                      <p:cNvPr id="2765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149080"/>
                        <a:ext cx="4742369" cy="1720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293318"/>
              </p:ext>
            </p:extLst>
          </p:nvPr>
        </p:nvGraphicFramePr>
        <p:xfrm>
          <a:off x="683568" y="1340768"/>
          <a:ext cx="2820987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1" name="Visio" r:id="rId3" imgW="2120866" imgH="2760811" progId="Visio.Drawing.11">
                  <p:embed/>
                </p:oleObj>
              </mc:Choice>
              <mc:Fallback>
                <p:oleObj name="Visio" r:id="rId3" imgW="2120866" imgH="2760811" progId="Visio.Drawing.11">
                  <p:embed/>
                  <p:pic>
                    <p:nvPicPr>
                      <p:cNvPr id="2662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340768"/>
                        <a:ext cx="2820987" cy="367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697481"/>
              </p:ext>
            </p:extLst>
          </p:nvPr>
        </p:nvGraphicFramePr>
        <p:xfrm>
          <a:off x="5292080" y="1772816"/>
          <a:ext cx="1763241" cy="503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2" name="Equation" r:id="rId5" imgW="888614" imgH="253890" progId="Equation.DSMT4">
                  <p:embed/>
                </p:oleObj>
              </mc:Choice>
              <mc:Fallback>
                <p:oleObj name="Equation" r:id="rId5" imgW="888614" imgH="253890" progId="Equation.DSMT4">
                  <p:embed/>
                  <p:pic>
                    <p:nvPicPr>
                      <p:cNvPr id="2765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772816"/>
                        <a:ext cx="1763241" cy="5037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649360"/>
              </p:ext>
            </p:extLst>
          </p:nvPr>
        </p:nvGraphicFramePr>
        <p:xfrm>
          <a:off x="3923928" y="2852936"/>
          <a:ext cx="4742369" cy="1720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3" name="Visio" r:id="rId7" imgW="3467245" imgH="1257159" progId="Visio.Drawing.11">
                  <p:embed/>
                </p:oleObj>
              </mc:Choice>
              <mc:Fallback>
                <p:oleObj name="Visio" r:id="rId7" imgW="3467245" imgH="1257159" progId="Visio.Drawing.11">
                  <p:embed/>
                  <p:pic>
                    <p:nvPicPr>
                      <p:cNvPr id="2765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852936"/>
                        <a:ext cx="4742369" cy="1720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7312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89549" y="1134616"/>
            <a:ext cx="77988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/>
              <a:t>Λογικό σύμβολο και πίνακας λειτουργίας του 4</a:t>
            </a:r>
            <a:r>
              <a:rPr lang="el-GR" altLang="el-GR" sz="2000" b="1" dirty="0">
                <a:sym typeface="Wingdings" panose="05000000000000000000" pitchFamily="2" charset="2"/>
              </a:rPr>
              <a:t></a:t>
            </a:r>
            <a:r>
              <a:rPr lang="el-GR" altLang="el-GR" sz="2000" b="1" dirty="0"/>
              <a:t>1 </a:t>
            </a:r>
            <a:r>
              <a:rPr lang="el-GR" altLang="el-GR" sz="2000" b="1" dirty="0" err="1"/>
              <a:t>πολυπλέκτη</a:t>
            </a:r>
            <a:endParaRPr lang="el-GR" altLang="el-GR" sz="2000" b="1" dirty="0"/>
          </a:p>
        </p:txBody>
      </p:sp>
      <p:graphicFrame>
        <p:nvGraphicFramePr>
          <p:cNvPr id="28675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287778300"/>
              </p:ext>
            </p:extLst>
          </p:nvPr>
        </p:nvGraphicFramePr>
        <p:xfrm>
          <a:off x="900112" y="2204863"/>
          <a:ext cx="7272337" cy="4076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1" name="Visio" r:id="rId3" imgW="5004410" imgH="2804973" progId="Visio.Drawing.11">
                  <p:embed/>
                </p:oleObj>
              </mc:Choice>
              <mc:Fallback>
                <p:oleObj name="Visio" r:id="rId3" imgW="5004410" imgH="280497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2" y="2204863"/>
                        <a:ext cx="7272337" cy="4076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2969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322358"/>
              </p:ext>
            </p:extLst>
          </p:nvPr>
        </p:nvGraphicFramePr>
        <p:xfrm>
          <a:off x="790575" y="5692775"/>
          <a:ext cx="43037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9" name="Equation" r:id="rId3" imgW="2095200" imgH="228600" progId="Equation.DSMT4">
                  <p:embed/>
                </p:oleObj>
              </mc:Choice>
              <mc:Fallback>
                <p:oleObj name="Equation" r:id="rId3" imgW="209520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5692775"/>
                        <a:ext cx="430371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21"/>
          <p:cNvSpPr>
            <a:spLocks noChangeArrowheads="1"/>
          </p:cNvSpPr>
          <p:nvPr/>
        </p:nvSpPr>
        <p:spPr bwMode="auto">
          <a:xfrm>
            <a:off x="0" y="1928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2970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312327"/>
              </p:ext>
            </p:extLst>
          </p:nvPr>
        </p:nvGraphicFramePr>
        <p:xfrm>
          <a:off x="5075238" y="1635125"/>
          <a:ext cx="356552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0" name="Visio" r:id="rId5" imgW="2975167" imgH="2996051" progId="Visio.Drawing.11">
                  <p:embed/>
                </p:oleObj>
              </mc:Choice>
              <mc:Fallback>
                <p:oleObj name="Visio" r:id="rId5" imgW="2975167" imgH="2996051" progId="Visio.Drawing.11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1635125"/>
                        <a:ext cx="3565525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23"/>
          <p:cNvGraphicFramePr>
            <a:graphicFrameLocks noGrp="1" noChangeAspect="1"/>
          </p:cNvGraphicFramePr>
          <p:nvPr>
            <p:ph/>
          </p:nvPr>
        </p:nvGraphicFramePr>
        <p:xfrm>
          <a:off x="215900" y="1557338"/>
          <a:ext cx="4643438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1" name="Visio" r:id="rId7" imgW="3424055" imgH="2770835" progId="Visio.Drawing.11">
                  <p:embed/>
                </p:oleObj>
              </mc:Choice>
              <mc:Fallback>
                <p:oleObj name="Visio" r:id="rId7" imgW="3424055" imgH="2770835" progId="Visio.Drawing.11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57338"/>
                        <a:ext cx="4643438" cy="375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Rectangle 25"/>
          <p:cNvSpPr>
            <a:spLocks noChangeArrowheads="1"/>
          </p:cNvSpPr>
          <p:nvPr/>
        </p:nvSpPr>
        <p:spPr bwMode="auto">
          <a:xfrm>
            <a:off x="684213" y="914400"/>
            <a:ext cx="4175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/>
              <a:t>Υλοποίηση του 4</a:t>
            </a:r>
            <a:r>
              <a:rPr lang="el-GR" altLang="el-GR" sz="2000" b="1" dirty="0">
                <a:sym typeface="Wingdings" panose="05000000000000000000" pitchFamily="2" charset="2"/>
              </a:rPr>
              <a:t></a:t>
            </a:r>
            <a:r>
              <a:rPr lang="el-GR" altLang="el-GR" sz="2000" b="1" dirty="0"/>
              <a:t>1 </a:t>
            </a:r>
            <a:r>
              <a:rPr lang="el-GR" altLang="el-GR" sz="2000" b="1" dirty="0" err="1"/>
              <a:t>πολυπλέκτη</a:t>
            </a:r>
            <a:endParaRPr lang="el-GR" altLang="el-GR" sz="20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4213" y="692150"/>
            <a:ext cx="763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/>
              <a:t>Λ</a:t>
            </a:r>
            <a:r>
              <a:rPr lang="el-GR" altLang="el-GR" sz="2000"/>
              <a:t>ογικό σύμβολο και πίνακας λειτουργίας του 4</a:t>
            </a:r>
            <a:r>
              <a:rPr lang="el-GR" altLang="el-GR" sz="2000">
                <a:sym typeface="Wingdings" panose="05000000000000000000" pitchFamily="2" charset="2"/>
              </a:rPr>
              <a:t></a:t>
            </a:r>
            <a:r>
              <a:rPr lang="el-GR" altLang="el-GR" sz="2000"/>
              <a:t>1 πολυπλέκτη</a:t>
            </a:r>
            <a:r>
              <a:rPr lang="en-US" altLang="el-GR" sz="2000"/>
              <a:t> </a:t>
            </a:r>
            <a:r>
              <a:rPr lang="el-GR" altLang="el-GR" sz="2000"/>
              <a:t>με είσοδο επίτρεψης</a:t>
            </a:r>
          </a:p>
        </p:txBody>
      </p:sp>
      <p:graphicFrame>
        <p:nvGraphicFramePr>
          <p:cNvPr id="3072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60482087"/>
              </p:ext>
            </p:extLst>
          </p:nvPr>
        </p:nvGraphicFramePr>
        <p:xfrm>
          <a:off x="973138" y="1772816"/>
          <a:ext cx="7054850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8" name="Visio" r:id="rId3" imgW="5249062" imgH="3283441" progId="Visio.Drawing.11">
                  <p:embed/>
                </p:oleObj>
              </mc:Choice>
              <mc:Fallback>
                <p:oleObj name="Visio" r:id="rId3" imgW="5249062" imgH="3283441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1772816"/>
                        <a:ext cx="7054850" cy="441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50825" y="1557338"/>
          <a:ext cx="4392613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3" name="Visio" r:id="rId3" imgW="3784126" imgH="3249574" progId="Visio.Drawing.11">
                  <p:embed/>
                </p:oleObj>
              </mc:Choice>
              <mc:Fallback>
                <p:oleObj name="Visio" r:id="rId3" imgW="3784126" imgH="3249574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557338"/>
                        <a:ext cx="4392613" cy="37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0" y="1871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31748" name="Object 6"/>
          <p:cNvGraphicFramePr>
            <a:graphicFrameLocks noChangeAspect="1"/>
          </p:cNvGraphicFramePr>
          <p:nvPr/>
        </p:nvGraphicFramePr>
        <p:xfrm>
          <a:off x="4859338" y="1844675"/>
          <a:ext cx="4033837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4" name="Visio" r:id="rId5" imgW="3245144" imgH="3113731" progId="Visio.Drawing.11">
                  <p:embed/>
                </p:oleObj>
              </mc:Choice>
              <mc:Fallback>
                <p:oleObj name="Visio" r:id="rId5" imgW="3245144" imgH="3113731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844675"/>
                        <a:ext cx="4033837" cy="386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683568" y="967496"/>
            <a:ext cx="70567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/>
              <a:t>Υλοποίηση του 4</a:t>
            </a:r>
            <a:r>
              <a:rPr lang="el-GR" altLang="el-GR" sz="2000" b="1" dirty="0">
                <a:sym typeface="Wingdings" panose="05000000000000000000" pitchFamily="2" charset="2"/>
              </a:rPr>
              <a:t></a:t>
            </a:r>
            <a:r>
              <a:rPr lang="el-GR" altLang="el-GR" sz="2000" b="1" dirty="0"/>
              <a:t>1 </a:t>
            </a:r>
            <a:r>
              <a:rPr lang="el-GR" altLang="el-GR" sz="2000" b="1" dirty="0" err="1"/>
              <a:t>πολυπλέκτη</a:t>
            </a:r>
            <a:r>
              <a:rPr lang="el-GR" altLang="el-GR" sz="2000" b="1" dirty="0"/>
              <a:t> με είσοδο </a:t>
            </a:r>
            <a:r>
              <a:rPr lang="el-GR" altLang="el-GR" sz="2000" b="1" dirty="0" err="1"/>
              <a:t>επίτρεψης</a:t>
            </a:r>
            <a:endParaRPr lang="el-GR" altLang="el-GR" sz="2000" b="1" dirty="0"/>
          </a:p>
        </p:txBody>
      </p:sp>
      <p:graphicFrame>
        <p:nvGraphicFramePr>
          <p:cNvPr id="31750" name="Object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4373312"/>
              </p:ext>
            </p:extLst>
          </p:nvPr>
        </p:nvGraphicFramePr>
        <p:xfrm>
          <a:off x="507917" y="5661681"/>
          <a:ext cx="4367903" cy="432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5" name="Εξίσωση" r:id="rId7" imgW="2311400" imgH="228600" progId="Equation.3">
                  <p:embed/>
                </p:oleObj>
              </mc:Choice>
              <mc:Fallback>
                <p:oleObj name="Εξίσωση" r:id="rId7" imgW="23114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917" y="5661681"/>
                        <a:ext cx="4367903" cy="432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827088" y="1895475"/>
          <a:ext cx="2722562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2" name="Visio" r:id="rId3" imgW="1752504" imgH="2362172" progId="Visio.Drawing.11">
                  <p:embed/>
                </p:oleObj>
              </mc:Choice>
              <mc:Fallback>
                <p:oleObj name="Visio" r:id="rId3" imgW="1752504" imgH="2362172" progId="Visio.Drawing.11">
                  <p:embed/>
                  <p:pic>
                    <p:nvPicPr>
                      <p:cNvPr id="16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895475"/>
                        <a:ext cx="2722562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3923928" y="2011087"/>
          <a:ext cx="4176713" cy="344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3" name="Visio" r:id="rId5" imgW="3369056" imgH="2774899" progId="Visio.Drawing.11">
                  <p:embed/>
                </p:oleObj>
              </mc:Choice>
              <mc:Fallback>
                <p:oleObj name="Visio" r:id="rId5" imgW="3369056" imgH="2774899" progId="Visio.Drawing.11">
                  <p:embed/>
                  <p:pic>
                    <p:nvPicPr>
                      <p:cNvPr id="16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011087"/>
                        <a:ext cx="4176713" cy="344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3568" y="1052736"/>
            <a:ext cx="784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2300" indent="-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dirty="0"/>
              <a:t>Λογικό σύμβολο και πίνακας αληθείας του 3</a:t>
            </a:r>
            <a:r>
              <a:rPr lang="el-GR" altLang="el-GR" sz="2000" dirty="0">
                <a:sym typeface="Wingdings" panose="05000000000000000000" pitchFamily="2" charset="2"/>
              </a:rPr>
              <a:t>8 αποκωδικοποιητή</a:t>
            </a: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365718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042988" y="1628775"/>
            <a:ext cx="72009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55600" indent="-3556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77888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AutoNum type="arabicPeriod"/>
            </a:pPr>
            <a:r>
              <a:rPr lang="el-GR" altLang="el-GR" sz="2000" dirty="0"/>
              <a:t>Δίδονται συμβολικά ονόματα σε όλες τις εξόδους των πυλών.</a:t>
            </a:r>
          </a:p>
          <a:p>
            <a:pPr algn="just" eaLnBrk="1" hangingPunct="1">
              <a:buFontTx/>
              <a:buAutoNum type="arabicPeriod"/>
            </a:pPr>
            <a:r>
              <a:rPr lang="el-GR" altLang="el-GR" sz="2000" dirty="0"/>
              <a:t>Γράφονται λογικές εκφράσεις για τις εξόδους των λογικών πυλών.</a:t>
            </a:r>
          </a:p>
          <a:p>
            <a:pPr algn="just" eaLnBrk="1" hangingPunct="1"/>
            <a:r>
              <a:rPr lang="el-GR" altLang="el-GR" sz="2000" dirty="0"/>
              <a:t>3. Αντικαθίστανται οι εσωτερικές ονομασίες των εξόδων των πυλών μέχρι να προκύψουν λογικές παραστάσεις που να περιλαμβάνουν μόνο τις εισόδους. </a:t>
            </a:r>
          </a:p>
          <a:p>
            <a:pPr algn="just" eaLnBrk="1" hangingPunct="1"/>
            <a:r>
              <a:rPr lang="el-GR" altLang="el-GR" sz="2000" dirty="0"/>
              <a:t>4. Αυτό το βήμα μπορεί να γίνει με δύο τρόπους. Αρχίζοντας από τις πύλες που είναι κοντά στις εισόδους ή αρχίζοντας από τις πύλες που είναι κοντά στις εξόδους. Συνήθως χρησιμοποιείται ο δεύτερος τρόπος.</a:t>
            </a:r>
          </a:p>
          <a:p>
            <a:pPr algn="just" eaLnBrk="1" hangingPunct="1"/>
            <a:r>
              <a:rPr lang="el-GR" altLang="el-GR" sz="2000" dirty="0"/>
              <a:t>5. Μετατρέπεται κάθε λογική παράσταση που προέκυψε σε ισοδύναμη κανονική και προσδιορίζεται ο αντίστοιχος πίνακας αληθείας 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042988" y="981075"/>
            <a:ext cx="475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/>
              <a:t>Ανάλυση συνδυαστικών κυκλωμάτων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7060199"/>
              </p:ext>
            </p:extLst>
          </p:nvPr>
        </p:nvGraphicFramePr>
        <p:xfrm>
          <a:off x="1645189" y="1196752"/>
          <a:ext cx="5925828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6" name="Visio" r:id="rId3" imgW="4181043" imgH="3505877" progId="Visio.Drawing.11">
                  <p:embed/>
                </p:oleObj>
              </mc:Choice>
              <mc:Fallback>
                <p:oleObj name="Visio" r:id="rId3" imgW="4181043" imgH="3505877" progId="Visio.Drawing.11">
                  <p:embed/>
                  <p:pic>
                    <p:nvPicPr>
                      <p:cNvPr id="174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189" y="1196752"/>
                        <a:ext cx="5925828" cy="4968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9750" y="549275"/>
            <a:ext cx="81367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dirty="0"/>
              <a:t>Σχεδίαση του 3</a:t>
            </a:r>
            <a:r>
              <a:rPr lang="el-GR" altLang="el-GR" sz="2000" dirty="0">
                <a:sym typeface="Wingdings" panose="05000000000000000000" pitchFamily="2" charset="2"/>
              </a:rPr>
              <a:t></a:t>
            </a:r>
            <a:r>
              <a:rPr lang="el-GR" altLang="el-GR" sz="2000" dirty="0"/>
              <a:t>8 αποκωδικοποιητής </a:t>
            </a:r>
            <a:r>
              <a:rPr lang="el-GR" altLang="el-GR" sz="2000" dirty="0" smtClean="0"/>
              <a:t>με 2</a:t>
            </a:r>
            <a:r>
              <a:rPr lang="el-GR" altLang="el-GR" sz="2000" dirty="0">
                <a:sym typeface="Wingdings" panose="05000000000000000000" pitchFamily="2" charset="2"/>
              </a:rPr>
              <a:t>4 </a:t>
            </a:r>
            <a:r>
              <a:rPr lang="el-GR" altLang="el-GR" sz="2000" dirty="0" smtClean="0">
                <a:sym typeface="Wingdings" panose="05000000000000000000" pitchFamily="2" charset="2"/>
              </a:rPr>
              <a:t>αποκωδικοποιητές</a:t>
            </a: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707080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4067175" y="765175"/>
          <a:ext cx="3860800" cy="54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8" name="Visio" r:id="rId3" imgW="2504779" imgH="3551123" progId="Visio.Drawing.11">
                  <p:embed/>
                </p:oleObj>
              </mc:Choice>
              <mc:Fallback>
                <p:oleObj name="Visio" r:id="rId3" imgW="2504779" imgH="3551123" progId="Visio.Drawing.11">
                  <p:embed/>
                  <p:pic>
                    <p:nvPicPr>
                      <p:cNvPr id="184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765175"/>
                        <a:ext cx="3860800" cy="547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052451"/>
              </p:ext>
            </p:extLst>
          </p:nvPr>
        </p:nvGraphicFramePr>
        <p:xfrm>
          <a:off x="1835696" y="2420888"/>
          <a:ext cx="18002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9" name="Visio" r:id="rId5" imgW="1117600" imgH="1117600" progId="Visio.Drawing.11">
                  <p:embed/>
                </p:oleObj>
              </mc:Choice>
              <mc:Fallback>
                <p:oleObj name="Visio" r:id="rId5" imgW="1117600" imgH="1117600" progId="Visio.Drawing.11">
                  <p:embed/>
                  <p:pic>
                    <p:nvPicPr>
                      <p:cNvPr id="184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420888"/>
                        <a:ext cx="180022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774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4"/>
          <p:cNvGraphicFramePr>
            <a:graphicFrameLocks noChangeAspect="1"/>
          </p:cNvGraphicFramePr>
          <p:nvPr/>
        </p:nvGraphicFramePr>
        <p:xfrm>
          <a:off x="1331913" y="2420938"/>
          <a:ext cx="576103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7" name="Εξίσωση" r:id="rId3" imgW="2730500" imgH="254000" progId="Equation.3">
                  <p:embed/>
                </p:oleObj>
              </mc:Choice>
              <mc:Fallback>
                <p:oleObj name="Εξίσωση" r:id="rId3" imgW="27305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420938"/>
                        <a:ext cx="5761037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403350" y="3213100"/>
          <a:ext cx="41767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8" name="Εξίσωση" r:id="rId5" imgW="2590800" imgH="254000" progId="Equation.3">
                  <p:embed/>
                </p:oleObj>
              </mc:Choice>
              <mc:Fallback>
                <p:oleObj name="Εξίσωση" r:id="rId5" imgW="2590800" imgH="2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213100"/>
                        <a:ext cx="41767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403350" y="3789363"/>
          <a:ext cx="20161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9" name="Εξίσωση" r:id="rId7" imgW="1193800" imgH="254000" progId="Equation.3">
                  <p:embed/>
                </p:oleObj>
              </mc:Choice>
              <mc:Fallback>
                <p:oleObj name="Εξίσωση" r:id="rId7" imgW="1193800" imgH="254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789363"/>
                        <a:ext cx="201612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2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339975" y="4508500"/>
          <a:ext cx="20161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0" name="Εξίσωση" r:id="rId9" imgW="1180588" imgH="253890" progId="Equation.3">
                  <p:embed/>
                </p:oleObj>
              </mc:Choice>
              <mc:Fallback>
                <p:oleObj name="Εξίσωση" r:id="rId9" imgW="1180588" imgH="25389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508500"/>
                        <a:ext cx="201612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755650" y="1166813"/>
            <a:ext cx="763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l-GR" sz="2000" b="1" dirty="0" smtClean="0"/>
              <a:t>Παράδειγμα.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Να σχεδιασθεί ένας 4</a:t>
            </a:r>
            <a:r>
              <a:rPr lang="el-GR" altLang="el-GR" sz="2000" dirty="0">
                <a:sym typeface="Wingdings" panose="05000000000000000000" pitchFamily="2" charset="2"/>
              </a:rPr>
              <a:t></a:t>
            </a:r>
            <a:r>
              <a:rPr lang="el-GR" altLang="el-GR" sz="2000" dirty="0"/>
              <a:t>1 </a:t>
            </a:r>
            <a:r>
              <a:rPr lang="el-GR" altLang="el-GR" sz="2000" dirty="0" err="1"/>
              <a:t>πολυπλέκτης</a:t>
            </a:r>
            <a:r>
              <a:rPr lang="el-GR" altLang="el-GR" sz="2000" dirty="0"/>
              <a:t> χρησιμοποιώντας σαν στοιχείο σχεδίασης τον 2</a:t>
            </a:r>
            <a:r>
              <a:rPr lang="el-GR" altLang="el-GR" sz="2000" dirty="0">
                <a:sym typeface="Wingdings" panose="05000000000000000000" pitchFamily="2" charset="2"/>
              </a:rPr>
              <a:t></a:t>
            </a:r>
            <a:r>
              <a:rPr lang="el-GR" altLang="el-GR" sz="2000" dirty="0"/>
              <a:t>1 </a:t>
            </a:r>
            <a:r>
              <a:rPr lang="el-GR" altLang="el-GR" sz="2000" dirty="0" err="1"/>
              <a:t>πολυπλέκτη</a:t>
            </a:r>
            <a:r>
              <a:rPr lang="el-GR" altLang="el-GR" sz="2000" dirty="0"/>
              <a:t>.</a:t>
            </a:r>
          </a:p>
        </p:txBody>
      </p:sp>
      <p:sp>
        <p:nvSpPr>
          <p:cNvPr id="32775" name="Text Box 24"/>
          <p:cNvSpPr txBox="1">
            <a:spLocks noChangeArrowheads="1"/>
          </p:cNvSpPr>
          <p:nvPr/>
        </p:nvSpPr>
        <p:spPr bwMode="auto">
          <a:xfrm>
            <a:off x="1258888" y="4508500"/>
            <a:ext cx="781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/>
              <a:t>όπου</a:t>
            </a:r>
          </a:p>
        </p:txBody>
      </p:sp>
      <p:graphicFrame>
        <p:nvGraphicFramePr>
          <p:cNvPr id="32776" name="Object 29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339975" y="5084763"/>
          <a:ext cx="20161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1" name="Εξίσωση" r:id="rId11" imgW="1193800" imgH="254000" progId="Equation.3">
                  <p:embed/>
                </p:oleObj>
              </mc:Choice>
              <mc:Fallback>
                <p:oleObj name="Εξίσωση" r:id="rId11" imgW="1193800" imgH="2540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084763"/>
                        <a:ext cx="201612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2268538" y="1052513"/>
          <a:ext cx="4603750" cy="489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9" name="Visio" r:id="rId3" imgW="2689890" imgH="2861197" progId="Visio.Drawing.11">
                  <p:embed/>
                </p:oleObj>
              </mc:Choice>
              <mc:Fallback>
                <p:oleObj name="Visio" r:id="rId3" imgW="2689890" imgH="286119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052513"/>
                        <a:ext cx="4603750" cy="489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66247" y="1556792"/>
            <a:ext cx="67167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2000" b="1" dirty="0" smtClean="0"/>
              <a:t>6.</a:t>
            </a:r>
            <a:r>
              <a:rPr lang="el-GR" altLang="el-GR" sz="2000" b="1" dirty="0" smtClean="0"/>
              <a:t>1</a:t>
            </a:r>
            <a:r>
              <a:rPr lang="en-US" altLang="el-GR" sz="2000" dirty="0" smtClean="0"/>
              <a:t>. </a:t>
            </a:r>
            <a:r>
              <a:rPr lang="en-US" altLang="el-GR" sz="2000" dirty="0"/>
              <a:t>N</a:t>
            </a:r>
            <a:r>
              <a:rPr lang="el-GR" altLang="el-GR" sz="2000" dirty="0"/>
              <a:t>α </a:t>
            </a:r>
            <a:r>
              <a:rPr lang="el-GR" altLang="el-GR" sz="2000" dirty="0" smtClean="0"/>
              <a:t>αναλυθεί το κύκλωμα που δίδεται </a:t>
            </a:r>
            <a:r>
              <a:rPr lang="el-GR" altLang="el-GR" sz="2000" dirty="0"/>
              <a:t>στην συνέχεια.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406585"/>
              </p:ext>
            </p:extLst>
          </p:nvPr>
        </p:nvGraphicFramePr>
        <p:xfrm>
          <a:off x="1907704" y="2348880"/>
          <a:ext cx="5040561" cy="2669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9" name="Visio" r:id="rId3" imgW="2352597" imgH="1238305" progId="Visio.Drawing.11">
                  <p:embed/>
                </p:oleObj>
              </mc:Choice>
              <mc:Fallback>
                <p:oleObj name="Visio" r:id="rId3" imgW="2352597" imgH="1238305" progId="Visio.Drawing.11">
                  <p:embed/>
                  <p:pic>
                    <p:nvPicPr>
                      <p:cNvPr id="389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348880"/>
                        <a:ext cx="5040561" cy="2669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8395" y="1176578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ΑΣΚΗΣΕΙΣ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436002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827088" y="1268413"/>
          <a:ext cx="3600450" cy="190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6" name="Visio" r:id="rId3" imgW="2368770" imgH="1253879" progId="Visio.Drawing.11">
                  <p:embed/>
                </p:oleObj>
              </mc:Choice>
              <mc:Fallback>
                <p:oleObj name="Visio" r:id="rId3" imgW="2368770" imgH="1253879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268413"/>
                        <a:ext cx="3600450" cy="190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61152374"/>
              </p:ext>
            </p:extLst>
          </p:nvPr>
        </p:nvGraphicFramePr>
        <p:xfrm>
          <a:off x="1000124" y="3398338"/>
          <a:ext cx="4507979" cy="305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7" name="Equation" r:id="rId5" imgW="2844720" imgH="1930320" progId="Equation.DSMT4">
                  <p:embed/>
                </p:oleObj>
              </mc:Choice>
              <mc:Fallback>
                <p:oleObj name="Equation" r:id="rId5" imgW="2844720" imgH="1930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4" y="3398338"/>
                        <a:ext cx="4507979" cy="30589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154506981"/>
              </p:ext>
            </p:extLst>
          </p:nvPr>
        </p:nvGraphicFramePr>
        <p:xfrm>
          <a:off x="5402262" y="1235030"/>
          <a:ext cx="3741738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8" name="Visio" r:id="rId7" imgW="3061818" imgH="3299155" progId="Visio.Drawing.11">
                  <p:embed/>
                </p:oleObj>
              </mc:Choice>
              <mc:Fallback>
                <p:oleObj name="Visio" r:id="rId7" imgW="3061818" imgH="3299155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262" y="1235030"/>
                        <a:ext cx="3741738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827088" y="739775"/>
            <a:ext cx="13292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/>
              <a:t>Υπόδειξη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683568" y="980728"/>
            <a:ext cx="67167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2000" b="1" dirty="0" smtClean="0"/>
              <a:t>6.</a:t>
            </a:r>
            <a:r>
              <a:rPr lang="el-GR" altLang="el-GR" sz="2000" b="1" dirty="0" smtClean="0"/>
              <a:t>2</a:t>
            </a:r>
            <a:r>
              <a:rPr lang="el-GR" altLang="el-GR" sz="2000" dirty="0" smtClean="0"/>
              <a:t>.</a:t>
            </a:r>
            <a:r>
              <a:rPr lang="en-US" altLang="el-GR" sz="2000" dirty="0" smtClean="0"/>
              <a:t> </a:t>
            </a:r>
            <a:r>
              <a:rPr lang="en-US" altLang="el-GR" sz="2000" dirty="0"/>
              <a:t>N</a:t>
            </a:r>
            <a:r>
              <a:rPr lang="el-GR" altLang="el-GR" sz="2000" dirty="0"/>
              <a:t>α </a:t>
            </a:r>
            <a:r>
              <a:rPr lang="el-GR" altLang="el-GR" sz="2000" dirty="0" smtClean="0"/>
              <a:t>αναλυθεί το κύκλωμα που δίδεται </a:t>
            </a:r>
            <a:r>
              <a:rPr lang="el-GR" altLang="el-GR" sz="2000" dirty="0"/>
              <a:t>στην συνέχεια. 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204864"/>
            <a:ext cx="516666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21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9841016"/>
              </p:ext>
            </p:extLst>
          </p:nvPr>
        </p:nvGraphicFramePr>
        <p:xfrm>
          <a:off x="683567" y="2367756"/>
          <a:ext cx="5583853" cy="2141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4" name="Visio" r:id="rId3" imgW="3476637" imgH="1333472" progId="Visio.Drawing.11">
                  <p:embed/>
                </p:oleObj>
              </mc:Choice>
              <mc:Fallback>
                <p:oleObj name="Visio" r:id="rId3" imgW="3476637" imgH="1333472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7" y="2367756"/>
                        <a:ext cx="5583853" cy="2141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3144380"/>
              </p:ext>
            </p:extLst>
          </p:nvPr>
        </p:nvGraphicFramePr>
        <p:xfrm>
          <a:off x="5724525" y="1628775"/>
          <a:ext cx="3419475" cy="3683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5" name="Visio" r:id="rId5" imgW="3061818" imgH="3299155" progId="Visio.Drawing.11">
                  <p:embed/>
                </p:oleObj>
              </mc:Choice>
              <mc:Fallback>
                <p:oleObj name="Visio" r:id="rId5" imgW="3061818" imgH="3299155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628775"/>
                        <a:ext cx="3419475" cy="3683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27584" y="1242935"/>
            <a:ext cx="13292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/>
              <a:t>Υπόδειξη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539750" y="692150"/>
            <a:ext cx="7921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627063" indent="-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/>
            <a:r>
              <a:rPr lang="el-GR" altLang="el-GR" sz="2000" b="1" dirty="0" smtClean="0"/>
              <a:t>6.3. </a:t>
            </a:r>
            <a:r>
              <a:rPr lang="el-GR" altLang="el-GR" sz="2000" dirty="0"/>
              <a:t>Να σχεδιασθεί κύκλωμα ανίχνευσης πλειοψηφίας των 1 με τρεις εισόδους μόνο με πύλες </a:t>
            </a:r>
            <a:r>
              <a:rPr lang="en-US" altLang="el-GR" sz="2000" dirty="0"/>
              <a:t>NAND.</a:t>
            </a:r>
            <a:r>
              <a:rPr lang="el-GR" altLang="el-GR" sz="2000" dirty="0"/>
              <a:t> </a:t>
            </a:r>
          </a:p>
        </p:txBody>
      </p:sp>
      <p:graphicFrame>
        <p:nvGraphicFramePr>
          <p:cNvPr id="40963" name="Object 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6575106"/>
              </p:ext>
            </p:extLst>
          </p:nvPr>
        </p:nvGraphicFramePr>
        <p:xfrm>
          <a:off x="1074633" y="1995009"/>
          <a:ext cx="439261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6" name="Εξίσωση" r:id="rId3" imgW="2501900" imgH="266700" progId="Equation.3">
                  <p:embed/>
                </p:oleObj>
              </mc:Choice>
              <mc:Fallback>
                <p:oleObj name="Εξίσωση" r:id="rId3" imgW="2501900" imgH="2667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633" y="1995009"/>
                        <a:ext cx="4392612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1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58525787"/>
              </p:ext>
            </p:extLst>
          </p:nvPr>
        </p:nvGraphicFramePr>
        <p:xfrm>
          <a:off x="3155949" y="2708920"/>
          <a:ext cx="2689225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7" name="Visio" r:id="rId5" imgW="2110300" imgH="2881918" progId="Visio.Drawing.11">
                  <p:embed/>
                </p:oleObj>
              </mc:Choice>
              <mc:Fallback>
                <p:oleObj name="Visio" r:id="rId5" imgW="2110300" imgH="2881918" progId="Visio.Drawing.1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49" y="2708920"/>
                        <a:ext cx="2689225" cy="367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Text Box 18"/>
          <p:cNvSpPr txBox="1">
            <a:spLocks noChangeArrowheads="1"/>
          </p:cNvSpPr>
          <p:nvPr/>
        </p:nvSpPr>
        <p:spPr bwMode="auto">
          <a:xfrm>
            <a:off x="971600" y="1553002"/>
            <a:ext cx="12121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1" dirty="0"/>
              <a:t>Υπόδειξη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611188" y="836613"/>
            <a:ext cx="77962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556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797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026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2255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97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369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941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513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98463" indent="-398463" eaLnBrk="1" hangingPunct="1"/>
            <a:r>
              <a:rPr lang="el-GR" altLang="el-GR" sz="2000" b="1" dirty="0" smtClean="0"/>
              <a:t>6.4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Να μετατραπεί η πύλη πλειοψηφίας των 1 με τρεις εισόδους </a:t>
            </a:r>
            <a:r>
              <a:rPr lang="en-US" altLang="el-GR" sz="2000" dirty="0"/>
              <a:t>(MG) </a:t>
            </a:r>
            <a:r>
              <a:rPr lang="el-GR" altLang="el-GR" sz="2000" dirty="0"/>
              <a:t>σε πύλη </a:t>
            </a:r>
            <a:r>
              <a:rPr lang="en-US" altLang="el-GR" sz="2000" dirty="0"/>
              <a:t>AND </a:t>
            </a:r>
            <a:r>
              <a:rPr lang="el-GR" altLang="el-GR" sz="2000" dirty="0"/>
              <a:t>δυο εισόδων.</a:t>
            </a:r>
          </a:p>
        </p:txBody>
      </p:sp>
      <p:sp>
        <p:nvSpPr>
          <p:cNvPr id="41987" name="Text Box 8"/>
          <p:cNvSpPr txBox="1">
            <a:spLocks noChangeArrowheads="1"/>
          </p:cNvSpPr>
          <p:nvPr/>
        </p:nvSpPr>
        <p:spPr bwMode="auto">
          <a:xfrm>
            <a:off x="1094805" y="2525564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41988" name="Object 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98271857"/>
              </p:ext>
            </p:extLst>
          </p:nvPr>
        </p:nvGraphicFramePr>
        <p:xfrm>
          <a:off x="5364088" y="2708920"/>
          <a:ext cx="1820842" cy="3089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0" name="Visio" r:id="rId3" imgW="1282057" imgH="2176949" progId="Visio.Drawing.11">
                  <p:embed/>
                </p:oleObj>
              </mc:Choice>
              <mc:Fallback>
                <p:oleObj name="Visio" r:id="rId3" imgW="1282057" imgH="2176949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2708920"/>
                        <a:ext cx="1820842" cy="3089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063535" y="2175287"/>
            <a:ext cx="13292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/>
              <a:t>Υπόδειξη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126873" y="2925674"/>
            <a:ext cx="20370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2400" i="1" dirty="0"/>
              <a:t>f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=</a:t>
            </a:r>
            <a:r>
              <a:rPr lang="en-US" altLang="el-GR" sz="2400" i="1" dirty="0" err="1" smtClean="0"/>
              <a:t>xy</a:t>
            </a:r>
            <a:r>
              <a:rPr lang="el-GR" altLang="el-GR" sz="2400" dirty="0"/>
              <a:t>+</a:t>
            </a:r>
            <a:r>
              <a:rPr lang="en-US" altLang="el-GR" sz="2400" i="1" dirty="0" err="1"/>
              <a:t>yz</a:t>
            </a:r>
            <a:r>
              <a:rPr lang="el-GR" altLang="el-GR" sz="2400" dirty="0"/>
              <a:t>+</a:t>
            </a:r>
            <a:r>
              <a:rPr lang="en-US" altLang="el-GR" sz="2400" i="1" dirty="0" err="1" smtClean="0"/>
              <a:t>xz</a:t>
            </a:r>
            <a:endParaRPr lang="el-GR" altLang="el-GR" sz="2400" i="1" dirty="0" smtClean="0"/>
          </a:p>
          <a:p>
            <a:pPr eaLnBrk="1" hangingPunct="1"/>
            <a:r>
              <a:rPr lang="el-GR" altLang="el-GR" sz="2400" i="1" dirty="0"/>
              <a:t> </a:t>
            </a:r>
            <a:r>
              <a:rPr lang="el-GR" altLang="el-GR" sz="2400" i="1" dirty="0" smtClean="0"/>
              <a:t> =</a:t>
            </a:r>
            <a:r>
              <a:rPr lang="en-US" altLang="el-GR" sz="2400" b="1" i="1" dirty="0" err="1"/>
              <a:t>xy</a:t>
            </a:r>
            <a:r>
              <a:rPr lang="el-GR" altLang="el-GR" sz="2400" dirty="0" smtClean="0"/>
              <a:t>+(</a:t>
            </a:r>
            <a:r>
              <a:rPr lang="en-US" altLang="el-GR" sz="2400" dirty="0" err="1" smtClean="0"/>
              <a:t>x+y</a:t>
            </a:r>
            <a:r>
              <a:rPr lang="en-US" altLang="el-GR" sz="2400" dirty="0" smtClean="0"/>
              <a:t>)</a:t>
            </a:r>
            <a:r>
              <a:rPr lang="en-US" altLang="el-GR" sz="2400" i="1" dirty="0" smtClean="0"/>
              <a:t>z</a:t>
            </a:r>
            <a:endParaRPr lang="el-GR" altLang="el-GR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291700" y="3943174"/>
            <a:ext cx="18004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Για </a:t>
            </a:r>
            <a:r>
              <a:rPr lang="en-US" sz="2400" i="1" dirty="0" smtClean="0"/>
              <a:t>z</a:t>
            </a:r>
            <a:r>
              <a:rPr lang="en-US" sz="2400" dirty="0" smtClean="0"/>
              <a:t>=0 </a:t>
            </a:r>
          </a:p>
          <a:p>
            <a:r>
              <a:rPr lang="en-US" sz="2400" dirty="0" smtClean="0"/>
              <a:t>f=</a:t>
            </a:r>
            <a:r>
              <a:rPr lang="en-US" sz="2400" dirty="0" err="1" smtClean="0"/>
              <a:t>xy</a:t>
            </a:r>
            <a:r>
              <a:rPr lang="en-US" sz="2400" dirty="0" smtClean="0"/>
              <a:t>+(</a:t>
            </a:r>
            <a:r>
              <a:rPr lang="en-US" sz="2400" dirty="0" err="1" smtClean="0"/>
              <a:t>x+y</a:t>
            </a:r>
            <a:r>
              <a:rPr lang="en-US" sz="2400" dirty="0" smtClean="0"/>
              <a:t>)0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=xy+0  </a:t>
            </a:r>
          </a:p>
          <a:p>
            <a:r>
              <a:rPr lang="en-US" sz="2400" dirty="0" smtClean="0"/>
              <a:t> =</a:t>
            </a:r>
            <a:r>
              <a:rPr lang="en-US" sz="2400" dirty="0" err="1" smtClean="0"/>
              <a:t>xy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67544" y="1193057"/>
            <a:ext cx="80648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/>
              <a:t>Παράδειγμα 5.1.</a:t>
            </a:r>
            <a:r>
              <a:rPr lang="el-GR" altLang="el-GR" sz="2000" dirty="0"/>
              <a:t> Να αναλυθεί το κύκλωμα που δίδεται στην συνέχεια.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51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687767"/>
              </p:ext>
            </p:extLst>
          </p:nvPr>
        </p:nvGraphicFramePr>
        <p:xfrm>
          <a:off x="899592" y="1916832"/>
          <a:ext cx="7258223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Visio" r:id="rId3" imgW="3400054" imgH="1617931" progId="Visio.Drawing.11">
                  <p:embed/>
                </p:oleObj>
              </mc:Choice>
              <mc:Fallback>
                <p:oleObj name="Visio" r:id="rId3" imgW="3400054" imgH="1617931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916832"/>
                        <a:ext cx="7258223" cy="3456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77962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556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797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026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2255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97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369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941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5135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/>
            <a:r>
              <a:rPr lang="el-GR" altLang="el-GR" sz="2000" b="1" dirty="0" smtClean="0"/>
              <a:t>6.5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Να μετατραπεί η πύλη πλειοψηφίας των 1 με τρεις </a:t>
            </a:r>
            <a:r>
              <a:rPr lang="el-GR" altLang="el-GR" sz="2000" dirty="0" smtClean="0"/>
              <a:t>εισόδους</a:t>
            </a:r>
            <a:r>
              <a:rPr lang="en-US" altLang="el-GR" sz="2000" dirty="0" smtClean="0"/>
              <a:t> (MG)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σε πύλη </a:t>
            </a:r>
            <a:r>
              <a:rPr lang="en-US" altLang="el-GR" sz="2000" dirty="0"/>
              <a:t>OR </a:t>
            </a:r>
            <a:r>
              <a:rPr lang="el-GR" altLang="el-GR" sz="2000" dirty="0"/>
              <a:t>δυο εισόδων.</a:t>
            </a:r>
          </a:p>
        </p:txBody>
      </p:sp>
      <p:graphicFrame>
        <p:nvGraphicFramePr>
          <p:cNvPr id="430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526398"/>
              </p:ext>
            </p:extLst>
          </p:nvPr>
        </p:nvGraphicFramePr>
        <p:xfrm>
          <a:off x="5148064" y="2420888"/>
          <a:ext cx="2088232" cy="35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3" name="Visio" r:id="rId3" imgW="1282057" imgH="2176949" progId="Visio.Drawing.11">
                  <p:embed/>
                </p:oleObj>
              </mc:Choice>
              <mc:Fallback>
                <p:oleObj name="Visio" r:id="rId3" imgW="1282057" imgH="2176949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420888"/>
                        <a:ext cx="2088232" cy="354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166813" y="2873566"/>
            <a:ext cx="20370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2400" i="1" dirty="0"/>
              <a:t>f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=</a:t>
            </a:r>
            <a:r>
              <a:rPr lang="en-US" altLang="el-GR" sz="2400" i="1" dirty="0" err="1" smtClean="0"/>
              <a:t>xy</a:t>
            </a:r>
            <a:r>
              <a:rPr lang="el-GR" altLang="el-GR" sz="2400" dirty="0"/>
              <a:t>+</a:t>
            </a:r>
            <a:r>
              <a:rPr lang="en-US" altLang="el-GR" sz="2400" i="1" dirty="0" err="1"/>
              <a:t>yz</a:t>
            </a:r>
            <a:r>
              <a:rPr lang="el-GR" altLang="el-GR" sz="2400" dirty="0"/>
              <a:t>+</a:t>
            </a:r>
            <a:r>
              <a:rPr lang="en-US" altLang="el-GR" sz="2400" i="1" dirty="0" err="1" smtClean="0"/>
              <a:t>xz</a:t>
            </a:r>
            <a:endParaRPr lang="el-GR" altLang="el-GR" sz="2400" i="1" dirty="0" smtClean="0"/>
          </a:p>
          <a:p>
            <a:pPr eaLnBrk="1" hangingPunct="1"/>
            <a:r>
              <a:rPr lang="el-GR" altLang="el-GR" sz="2400" i="1" dirty="0"/>
              <a:t> </a:t>
            </a:r>
            <a:r>
              <a:rPr lang="el-GR" altLang="el-GR" sz="2400" i="1" dirty="0" smtClean="0"/>
              <a:t> =</a:t>
            </a:r>
            <a:r>
              <a:rPr lang="en-US" altLang="el-GR" sz="2400" i="1" dirty="0" err="1"/>
              <a:t>xy</a:t>
            </a:r>
            <a:r>
              <a:rPr lang="el-GR" altLang="el-GR" sz="2400" dirty="0" smtClean="0"/>
              <a:t>+(</a:t>
            </a:r>
            <a:r>
              <a:rPr lang="en-US" altLang="el-GR" sz="2400" dirty="0" err="1" smtClean="0"/>
              <a:t>x+y</a:t>
            </a:r>
            <a:r>
              <a:rPr lang="en-US" altLang="el-GR" sz="2400" dirty="0" smtClean="0"/>
              <a:t>)</a:t>
            </a:r>
            <a:r>
              <a:rPr lang="en-US" altLang="el-GR" sz="2400" i="1" dirty="0" smtClean="0"/>
              <a:t>z</a:t>
            </a:r>
            <a:endParaRPr lang="el-GR" altLang="el-GR" sz="2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325257" y="3885015"/>
            <a:ext cx="16466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Για </a:t>
            </a:r>
            <a:r>
              <a:rPr lang="en-US" sz="2400" i="1" dirty="0" smtClean="0"/>
              <a:t>z</a:t>
            </a:r>
            <a:r>
              <a:rPr lang="en-US" sz="2400" dirty="0" smtClean="0"/>
              <a:t>=</a:t>
            </a:r>
            <a:r>
              <a:rPr lang="el-GR" sz="2400" dirty="0" smtClean="0"/>
              <a:t>1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f=</a:t>
            </a:r>
            <a:r>
              <a:rPr lang="en-US" sz="2400" dirty="0" err="1" smtClean="0"/>
              <a:t>xy</a:t>
            </a:r>
            <a:r>
              <a:rPr lang="el-GR" sz="2400" dirty="0" smtClean="0"/>
              <a:t>+</a:t>
            </a:r>
            <a:r>
              <a:rPr lang="en-US" sz="2400" dirty="0" err="1" smtClean="0"/>
              <a:t>x+y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=xy+x1+y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=x(y+1)+y</a:t>
            </a:r>
          </a:p>
          <a:p>
            <a:r>
              <a:rPr lang="en-US" sz="2400" dirty="0" smtClean="0"/>
              <a:t>=x1+y</a:t>
            </a:r>
          </a:p>
          <a:p>
            <a:r>
              <a:rPr lang="en-US" sz="2400" dirty="0" smtClean="0"/>
              <a:t>=</a:t>
            </a:r>
            <a:r>
              <a:rPr lang="en-US" sz="2400" dirty="0" err="1" smtClean="0"/>
              <a:t>x+y</a:t>
            </a:r>
            <a:endParaRPr lang="en-US" sz="2400" dirty="0" smtClean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166813" y="2193748"/>
            <a:ext cx="13292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/>
              <a:t>Υπόδειξη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39750" y="620713"/>
            <a:ext cx="7908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723900" indent="-723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5938" indent="-515938" algn="just" eaLnBrk="1" hangingPunct="1"/>
            <a:r>
              <a:rPr lang="el-GR" altLang="el-GR" sz="2000" b="1" dirty="0" smtClean="0"/>
              <a:t>6.6.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Να σχεδιασθεί ένα κύκλωμα ανίχνευσης μηδενικής τιμής για μη </a:t>
            </a:r>
            <a:r>
              <a:rPr lang="el-GR" altLang="el-GR" sz="2000" dirty="0" err="1"/>
              <a:t>προσημασμένους</a:t>
            </a:r>
            <a:r>
              <a:rPr lang="el-GR" altLang="el-GR" sz="2000" dirty="0"/>
              <a:t> αριθμούς των 3 </a:t>
            </a:r>
            <a:r>
              <a:rPr lang="en-US" altLang="el-GR" sz="2000" dirty="0"/>
              <a:t>bit</a:t>
            </a:r>
            <a:r>
              <a:rPr lang="el-GR" altLang="el-GR" sz="2000" dirty="0"/>
              <a:t>. Ένδειξη </a:t>
            </a:r>
            <a:r>
              <a:rPr lang="el-GR" altLang="el-GR" sz="2000" dirty="0" smtClean="0"/>
              <a:t>μηδενικής τιμής να </a:t>
            </a:r>
            <a:r>
              <a:rPr lang="el-GR" altLang="el-GR" sz="2000" dirty="0"/>
              <a:t>θεωρηθεί το λογικό 1. </a:t>
            </a:r>
          </a:p>
        </p:txBody>
      </p:sp>
      <p:graphicFrame>
        <p:nvGraphicFramePr>
          <p:cNvPr id="44037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6952336"/>
              </p:ext>
            </p:extLst>
          </p:nvPr>
        </p:nvGraphicFramePr>
        <p:xfrm>
          <a:off x="251520" y="2420888"/>
          <a:ext cx="3909900" cy="42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8" name="Visio" r:id="rId3" imgW="3061818" imgH="3299155" progId="Visio.Drawing.11">
                  <p:embed/>
                </p:oleObj>
              </mc:Choice>
              <mc:Fallback>
                <p:oleObj name="Visio" r:id="rId3" imgW="3061818" imgH="3299155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420888"/>
                        <a:ext cx="3909900" cy="42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1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02758718"/>
              </p:ext>
            </p:extLst>
          </p:nvPr>
        </p:nvGraphicFramePr>
        <p:xfrm>
          <a:off x="5148064" y="2636912"/>
          <a:ext cx="2473916" cy="434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9" name="Εξίσωση" r:id="rId5" imgW="1371600" imgH="241300" progId="Equation.3">
                  <p:embed/>
                </p:oleObj>
              </mc:Choice>
              <mc:Fallback>
                <p:oleObj name="Εξίσωση" r:id="rId5" imgW="1371600" imgH="2413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636912"/>
                        <a:ext cx="2473916" cy="434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Text Box 23"/>
          <p:cNvSpPr txBox="1">
            <a:spLocks noChangeArrowheads="1"/>
          </p:cNvSpPr>
          <p:nvPr/>
        </p:nvSpPr>
        <p:spPr bwMode="auto">
          <a:xfrm>
            <a:off x="1187450" y="1773238"/>
            <a:ext cx="1201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1" dirty="0"/>
              <a:t>Υπόδειξη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104" y="3861048"/>
            <a:ext cx="1883840" cy="95891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39750" y="462231"/>
            <a:ext cx="79089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723900" indent="-723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5938" indent="-515938" algn="just" eaLnBrk="1" hangingPunct="1"/>
            <a:r>
              <a:rPr lang="el-GR" altLang="el-GR" sz="2000" b="1" dirty="0" smtClean="0"/>
              <a:t>6.7</a:t>
            </a:r>
            <a:r>
              <a:rPr lang="el-GR" altLang="el-GR" sz="2000" b="1" dirty="0"/>
              <a:t>.</a:t>
            </a:r>
            <a:r>
              <a:rPr lang="el-GR" altLang="el-GR" sz="2000" dirty="0"/>
              <a:t> Να σχεδιασθεί ένα κύκλωμα ανίχνευσης μηδενικής τιμής για </a:t>
            </a:r>
            <a:r>
              <a:rPr lang="el-GR" altLang="el-GR" sz="2000" dirty="0" err="1"/>
              <a:t>προσημασμένους</a:t>
            </a:r>
            <a:r>
              <a:rPr lang="el-GR" altLang="el-GR" sz="2000" dirty="0"/>
              <a:t> αριθμούς των 3 </a:t>
            </a:r>
            <a:r>
              <a:rPr lang="en-US" altLang="el-GR" sz="2000" dirty="0"/>
              <a:t>bit</a:t>
            </a:r>
            <a:r>
              <a:rPr lang="el-GR" altLang="el-GR" sz="2000" dirty="0"/>
              <a:t>. Ένδειξη του μηδενός να θεωρηθεί το λογικό 1. Θεωρήστε ότι οι αριθμοί είναι σε </a:t>
            </a:r>
            <a:r>
              <a:rPr lang="el-GR" altLang="el-GR" sz="2000" dirty="0" smtClean="0"/>
              <a:t>σύστημα συμπληρώματος του 2.</a:t>
            </a:r>
            <a:endParaRPr lang="el-GR" altLang="el-GR" sz="2000" dirty="0"/>
          </a:p>
        </p:txBody>
      </p:sp>
      <p:graphicFrame>
        <p:nvGraphicFramePr>
          <p:cNvPr id="44037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36854076"/>
              </p:ext>
            </p:extLst>
          </p:nvPr>
        </p:nvGraphicFramePr>
        <p:xfrm>
          <a:off x="30334" y="2467576"/>
          <a:ext cx="3811587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0" name="Visio" r:id="rId3" imgW="3061818" imgH="3299155" progId="Visio.Drawing.11">
                  <p:embed/>
                </p:oleObj>
              </mc:Choice>
              <mc:Fallback>
                <p:oleObj name="Visio" r:id="rId3" imgW="3061818" imgH="3299155" progId="Visio.Drawing.11">
                  <p:embed/>
                  <p:pic>
                    <p:nvPicPr>
                      <p:cNvPr id="4403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4" y="2467576"/>
                        <a:ext cx="3811587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1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73528324"/>
              </p:ext>
            </p:extLst>
          </p:nvPr>
        </p:nvGraphicFramePr>
        <p:xfrm>
          <a:off x="5148063" y="2636912"/>
          <a:ext cx="2867117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1" name="Εξίσωση" r:id="rId5" imgW="1371600" imgH="241300" progId="Equation.3">
                  <p:embed/>
                </p:oleObj>
              </mc:Choice>
              <mc:Fallback>
                <p:oleObj name="Εξίσωση" r:id="rId5" imgW="1371600" imgH="241300" progId="Equation.3">
                  <p:embed/>
                  <p:pic>
                    <p:nvPicPr>
                      <p:cNvPr id="4403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3" y="2636912"/>
                        <a:ext cx="2867117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Text Box 23"/>
          <p:cNvSpPr txBox="1">
            <a:spLocks noChangeArrowheads="1"/>
          </p:cNvSpPr>
          <p:nvPr/>
        </p:nvSpPr>
        <p:spPr bwMode="auto">
          <a:xfrm>
            <a:off x="1043608" y="1943267"/>
            <a:ext cx="1201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b="1" dirty="0"/>
              <a:t>Υπόδειξη</a:t>
            </a:r>
          </a:p>
        </p:txBody>
      </p:sp>
    </p:spTree>
    <p:extLst>
      <p:ext uri="{BB962C8B-B14F-4D97-AF65-F5344CB8AC3E}">
        <p14:creationId xmlns:p14="http://schemas.microsoft.com/office/powerpoint/2010/main" val="24378186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683568" y="476672"/>
            <a:ext cx="77057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723900" indent="-723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5938" indent="-515938" algn="just" eaLnBrk="1" hangingPunct="1"/>
            <a:r>
              <a:rPr lang="el-GR" altLang="el-GR" sz="2000" b="1" dirty="0" smtClean="0"/>
              <a:t>6.</a:t>
            </a:r>
            <a:r>
              <a:rPr lang="en-US" altLang="el-GR" sz="2000" b="1" dirty="0" smtClean="0"/>
              <a:t>8</a:t>
            </a:r>
            <a:r>
              <a:rPr lang="el-GR" altLang="el-GR" sz="2000" b="1" dirty="0" smtClean="0"/>
              <a:t>.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Να σχεδιασθεί ένα κύκλωμα ανίχνευσης μηδενικής τιμής για </a:t>
            </a:r>
            <a:r>
              <a:rPr lang="el-GR" altLang="el-GR" sz="2000" dirty="0" err="1"/>
              <a:t>προσημασμένους</a:t>
            </a:r>
            <a:r>
              <a:rPr lang="el-GR" altLang="el-GR" sz="2000" dirty="0"/>
              <a:t> αριθμούς των 3 </a:t>
            </a:r>
            <a:r>
              <a:rPr lang="en-US" altLang="el-GR" sz="2000" dirty="0"/>
              <a:t>bit</a:t>
            </a:r>
            <a:r>
              <a:rPr lang="el-GR" altLang="el-GR" sz="2000" dirty="0"/>
              <a:t>. Ένδειξη του μηδενός να θεωρηθεί το λογικό 1. Θεωρήστε ότι οι αριθμοί είναι σε παράσταση </a:t>
            </a:r>
            <a:r>
              <a:rPr lang="el-GR" altLang="el-GR" sz="2000" dirty="0" err="1"/>
              <a:t>προσημασμένου</a:t>
            </a:r>
            <a:r>
              <a:rPr lang="el-GR" altLang="el-GR" sz="2000" dirty="0"/>
              <a:t> μέτρου.</a:t>
            </a:r>
          </a:p>
        </p:txBody>
      </p:sp>
      <p:graphicFrame>
        <p:nvGraphicFramePr>
          <p:cNvPr id="45059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51559044"/>
              </p:ext>
            </p:extLst>
          </p:nvPr>
        </p:nvGraphicFramePr>
        <p:xfrm>
          <a:off x="971600" y="2564904"/>
          <a:ext cx="3735387" cy="402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5" name="Visio" r:id="rId3" imgW="3061818" imgH="3299155" progId="Visio.Drawing.11">
                  <p:embed/>
                </p:oleObj>
              </mc:Choice>
              <mc:Fallback>
                <p:oleObj name="Visio" r:id="rId3" imgW="3061818" imgH="3299155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564904"/>
                        <a:ext cx="3735387" cy="402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859338" y="2997200"/>
          <a:ext cx="273685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6" name="Εξίσωση" r:id="rId5" imgW="1358900" imgH="685800" progId="Equation.3">
                  <p:embed/>
                </p:oleObj>
              </mc:Choice>
              <mc:Fallback>
                <p:oleObj name="Εξίσωση" r:id="rId5" imgW="1358900" imgH="685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997200"/>
                        <a:ext cx="2736850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835696" y="1992463"/>
            <a:ext cx="13292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/>
              <a:t>Υπόδειξη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684213" y="765175"/>
            <a:ext cx="75596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23900" indent="-723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5938" indent="-515938" algn="just" eaLnBrk="1" hangingPunct="1"/>
            <a:r>
              <a:rPr lang="el-GR" altLang="el-GR" sz="2000" b="1" dirty="0" smtClean="0"/>
              <a:t>6.9. </a:t>
            </a:r>
            <a:r>
              <a:rPr lang="el-GR" altLang="el-GR" sz="2000" dirty="0" smtClean="0"/>
              <a:t>Να </a:t>
            </a:r>
            <a:r>
              <a:rPr lang="el-GR" altLang="el-GR" sz="2000" dirty="0"/>
              <a:t>σχεδιασθεί ένα κύκλωμα ανίχνευσης μηδενικής τιμής για </a:t>
            </a:r>
            <a:r>
              <a:rPr lang="el-GR" altLang="el-GR" sz="2000" dirty="0" err="1"/>
              <a:t>προσημασμένους</a:t>
            </a:r>
            <a:r>
              <a:rPr lang="el-GR" altLang="el-GR" sz="2000" dirty="0"/>
              <a:t> αριθμούς των 3 </a:t>
            </a:r>
            <a:r>
              <a:rPr lang="en-US" altLang="el-GR" sz="2000" dirty="0"/>
              <a:t>bit</a:t>
            </a:r>
            <a:r>
              <a:rPr lang="el-GR" altLang="el-GR" sz="2000" dirty="0"/>
              <a:t>. Ένδειξη του μηδενός να θεωρηθεί το λογικό 1. Θεωρήστε ότι οι αριθμοί είναι σε παράσταση </a:t>
            </a:r>
            <a:r>
              <a:rPr lang="el-GR" altLang="el-GR" sz="2000" dirty="0" err="1"/>
              <a:t>προσημασμένου</a:t>
            </a:r>
            <a:r>
              <a:rPr lang="el-GR" altLang="el-GR" sz="2000" dirty="0"/>
              <a:t> συμπληρώματος του 1.</a:t>
            </a:r>
          </a:p>
        </p:txBody>
      </p:sp>
      <p:graphicFrame>
        <p:nvGraphicFramePr>
          <p:cNvPr id="46083" name="Object 7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675523" y="2492896"/>
          <a:ext cx="3771208" cy="4062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4" name="Visio" r:id="rId3" imgW="3061818" imgH="3299155" progId="Visio.Drawing.11">
                  <p:embed/>
                </p:oleObj>
              </mc:Choice>
              <mc:Fallback>
                <p:oleObj name="Visio" r:id="rId3" imgW="3061818" imgH="3299155" progId="Visio.Drawing.11">
                  <p:embed/>
                  <p:pic>
                    <p:nvPicPr>
                      <p:cNvPr id="460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523" y="2492896"/>
                        <a:ext cx="3771208" cy="4062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59853409"/>
              </p:ext>
            </p:extLst>
          </p:nvPr>
        </p:nvGraphicFramePr>
        <p:xfrm>
          <a:off x="4464050" y="2636912"/>
          <a:ext cx="24479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5" name="Εξίσωση" r:id="rId5" imgW="1231366" imgH="203112" progId="Equation.3">
                  <p:embed/>
                </p:oleObj>
              </mc:Choice>
              <mc:Fallback>
                <p:oleObj name="Εξίσωση" r:id="rId5" imgW="1231366" imgH="203112" progId="Equation.3">
                  <p:embed/>
                  <p:pic>
                    <p:nvPicPr>
                      <p:cNvPr id="4608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2636912"/>
                        <a:ext cx="24479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777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68" y="2060848"/>
            <a:ext cx="6048672" cy="3559693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683568" y="112474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indent="-515938" algn="just" eaLnBrk="1" hangingPunct="1"/>
            <a:r>
              <a:rPr lang="el-GR" altLang="el-GR" b="1" dirty="0"/>
              <a:t>6.9. </a:t>
            </a:r>
            <a:r>
              <a:rPr lang="el-GR" altLang="el-GR" dirty="0" smtClean="0"/>
              <a:t>Να μετατραπεί ο 2</a:t>
            </a:r>
            <a:r>
              <a:rPr lang="el-GR" altLang="el-GR" dirty="0" smtClean="0">
                <a:sym typeface="Wingdings" panose="05000000000000000000" pitchFamily="2" charset="2"/>
              </a:rPr>
              <a:t>1 </a:t>
            </a:r>
            <a:r>
              <a:rPr lang="el-GR" altLang="el-GR" dirty="0" err="1" smtClean="0"/>
              <a:t>πολυπλέκτης</a:t>
            </a:r>
            <a:r>
              <a:rPr lang="el-GR" altLang="el-GR" dirty="0" smtClean="0"/>
              <a:t> που δίδεται στην συνέχεια σε πύλη </a:t>
            </a:r>
            <a:r>
              <a:rPr lang="en-US" altLang="el-GR" dirty="0" smtClean="0"/>
              <a:t>XOR-2 </a:t>
            </a:r>
            <a:r>
              <a:rPr lang="el-GR" altLang="el-GR" dirty="0" smtClean="0"/>
              <a:t>και πύλη </a:t>
            </a:r>
            <a:r>
              <a:rPr lang="en-US" altLang="el-GR" dirty="0" smtClean="0"/>
              <a:t>XNOR-2. 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301605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997594061"/>
              </p:ext>
            </p:extLst>
          </p:nvPr>
        </p:nvGraphicFramePr>
        <p:xfrm>
          <a:off x="2411760" y="1484784"/>
          <a:ext cx="3528392" cy="5001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3" name="Visio" r:id="rId3" imgW="2504779" imgH="3551123" progId="Visio.Drawing.11">
                  <p:embed/>
                </p:oleObj>
              </mc:Choice>
              <mc:Fallback>
                <p:oleObj name="Visio" r:id="rId3" imgW="2504779" imgH="3551123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484784"/>
                        <a:ext cx="3528392" cy="50012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Text Box 9"/>
          <p:cNvSpPr txBox="1">
            <a:spLocks noChangeArrowheads="1"/>
          </p:cNvSpPr>
          <p:nvPr/>
        </p:nvSpPr>
        <p:spPr bwMode="auto">
          <a:xfrm>
            <a:off x="539750" y="549275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23900" indent="-723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4675" indent="-574675" eaLnBrk="1" hangingPunct="1"/>
            <a:r>
              <a:rPr lang="el-GR" altLang="el-GR" sz="2000" b="1" dirty="0" smtClean="0"/>
              <a:t>6.10</a:t>
            </a:r>
            <a:r>
              <a:rPr lang="el-GR" altLang="el-GR" sz="2000" dirty="0" smtClean="0"/>
              <a:t> Να </a:t>
            </a:r>
            <a:r>
              <a:rPr lang="el-GR" altLang="el-GR" sz="2000" dirty="0"/>
              <a:t>δοθεί ο πίνακας αληθείας του κυκλώματος που δίδεται στην συνέχεια.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951214"/>
              </p:ext>
            </p:extLst>
          </p:nvPr>
        </p:nvGraphicFramePr>
        <p:xfrm>
          <a:off x="976450" y="1834506"/>
          <a:ext cx="1175460" cy="494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62" name="Equation" r:id="rId4" imgW="545863" imgH="228501" progId="Equation.DSMT4">
                  <p:embed/>
                </p:oleObj>
              </mc:Choice>
              <mc:Fallback>
                <p:oleObj name="Equation" r:id="rId4" imgW="545863" imgH="22850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450" y="1834506"/>
                        <a:ext cx="1175460" cy="494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042003"/>
              </p:ext>
            </p:extLst>
          </p:nvPr>
        </p:nvGraphicFramePr>
        <p:xfrm>
          <a:off x="2168393" y="1752733"/>
          <a:ext cx="1284944" cy="566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63" name="Equation" r:id="rId6" imgW="571320" imgH="253800" progId="Equation.DSMT4">
                  <p:embed/>
                </p:oleObj>
              </mc:Choice>
              <mc:Fallback>
                <p:oleObj name="Equation" r:id="rId6" imgW="57132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393" y="1752733"/>
                        <a:ext cx="1284944" cy="5663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704984"/>
              </p:ext>
            </p:extLst>
          </p:nvPr>
        </p:nvGraphicFramePr>
        <p:xfrm>
          <a:off x="3537518" y="1718351"/>
          <a:ext cx="1391267" cy="611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64" name="Equation" r:id="rId8" imgW="634680" imgH="279360" progId="Equation.DSMT4">
                  <p:embed/>
                </p:oleObj>
              </mc:Choice>
              <mc:Fallback>
                <p:oleObj name="Equation" r:id="rId8" imgW="634680" imgH="279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7518" y="1718351"/>
                        <a:ext cx="1391267" cy="6110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6279"/>
              </p:ext>
            </p:extLst>
          </p:nvPr>
        </p:nvGraphicFramePr>
        <p:xfrm>
          <a:off x="1247580" y="2515257"/>
          <a:ext cx="1886052" cy="625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65" name="Equation" r:id="rId10" imgW="812520" imgH="266400" progId="Equation.DSMT4">
                  <p:embed/>
                </p:oleObj>
              </mc:Choice>
              <mc:Fallback>
                <p:oleObj name="Equation" r:id="rId10" imgW="812520" imgH="266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580" y="2515257"/>
                        <a:ext cx="1886052" cy="6257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434923"/>
              </p:ext>
            </p:extLst>
          </p:nvPr>
        </p:nvGraphicFramePr>
        <p:xfrm>
          <a:off x="3133632" y="2550108"/>
          <a:ext cx="23749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66" name="Equation" r:id="rId12" imgW="939600" imgH="241200" progId="Equation.DSMT4">
                  <p:embed/>
                </p:oleObj>
              </mc:Choice>
              <mc:Fallback>
                <p:oleObj name="Equation" r:id="rId12" imgW="93960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632" y="2550108"/>
                        <a:ext cx="2374900" cy="608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Αντικείμενο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377897"/>
              </p:ext>
            </p:extLst>
          </p:nvPr>
        </p:nvGraphicFramePr>
        <p:xfrm>
          <a:off x="976449" y="3474112"/>
          <a:ext cx="2157183" cy="575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67" name="Equation" r:id="rId14" imgW="710891" imgH="190417" progId="Equation.DSMT4">
                  <p:embed/>
                </p:oleObj>
              </mc:Choice>
              <mc:Fallback>
                <p:oleObj name="Equation" r:id="rId14" imgW="710891" imgH="190417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449" y="3474112"/>
                        <a:ext cx="2157183" cy="5752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8" name="Αντικείμενο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030876"/>
              </p:ext>
            </p:extLst>
          </p:nvPr>
        </p:nvGraphicFramePr>
        <p:xfrm>
          <a:off x="5012966" y="1745384"/>
          <a:ext cx="1530622" cy="54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68" name="Equation" r:id="rId16" imgW="634680" imgH="228600" progId="Equation.DSMT4">
                  <p:embed/>
                </p:oleObj>
              </mc:Choice>
              <mc:Fallback>
                <p:oleObj name="Equation" r:id="rId16" imgW="634680" imgH="228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2966" y="1745384"/>
                        <a:ext cx="1530622" cy="544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Αντικείμενο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66869"/>
              </p:ext>
            </p:extLst>
          </p:nvPr>
        </p:nvGraphicFramePr>
        <p:xfrm>
          <a:off x="5512040" y="2520628"/>
          <a:ext cx="2246313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69" name="Equation" r:id="rId18" imgW="888840" imgH="241200" progId="Equation.DSMT4">
                  <p:embed/>
                </p:oleObj>
              </mc:Choice>
              <mc:Fallback>
                <p:oleObj name="Equation" r:id="rId18" imgW="888840" imgH="241200" progId="Equation.DSMT4">
                  <p:embed/>
                  <p:pic>
                    <p:nvPicPr>
                      <p:cNvPr id="11" name="Αντικείμενο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2040" y="2520628"/>
                        <a:ext cx="2246313" cy="608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38534" y="1021468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Υπόδειξη</a:t>
            </a:r>
            <a:endParaRPr lang="el-GR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76448" y="4584498"/>
            <a:ext cx="741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Μετατρέπουμε την συνάρτηση στην κανονική της μορφή και </a:t>
            </a:r>
            <a:r>
              <a:rPr lang="el-GR" sz="2000" dirty="0" err="1" smtClean="0"/>
              <a:t>εξαγουμε</a:t>
            </a:r>
            <a:r>
              <a:rPr lang="el-GR" sz="2000" dirty="0" smtClean="0"/>
              <a:t> τον πίνακα αληθείας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5029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539750" y="1858963"/>
            <a:ext cx="7704138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l-GR" sz="2000" dirty="0"/>
              <a:t>1. Αρχικά γίνεται λειτουργική περιγραφή του κυκλώματος και προσδιορίζονται οι μεταβλητές εισόδου και εξόδου. </a:t>
            </a:r>
          </a:p>
          <a:p>
            <a:pPr algn="just" eaLnBrk="1" hangingPunct="1"/>
            <a:r>
              <a:rPr lang="el-GR" altLang="el-GR" sz="2000" dirty="0"/>
              <a:t>2. Κατασκευάζεται ο πίνακας αληθείας ή προσδιορίζεται μία λογική παράσταση για κάθε έξοδο. </a:t>
            </a:r>
          </a:p>
          <a:p>
            <a:pPr algn="just" eaLnBrk="1" hangingPunct="1"/>
            <a:r>
              <a:rPr lang="el-GR" altLang="el-GR" sz="2000" dirty="0"/>
              <a:t>3. Προσδιορίζονται οι απλούστερες λογικές παραστάσεις για κάθε έξοδο.</a:t>
            </a:r>
          </a:p>
          <a:p>
            <a:pPr algn="just" eaLnBrk="1" hangingPunct="1"/>
            <a:r>
              <a:rPr lang="el-GR" altLang="el-GR" sz="2000" dirty="0"/>
              <a:t>4. Σχεδιάζονται τα λογικά κυκλώματα που αντιστοιχούν στις απλοποιημένες λογικές παραστάσεις που αντιστοιχούν στις εξόδους.</a:t>
            </a:r>
          </a:p>
          <a:p>
            <a:endParaRPr lang="el-GR" altLang="el-GR" sz="2000" dirty="0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39750" y="1171575"/>
            <a:ext cx="4167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/>
              <a:t>Σύνθεση ψηφιακών κυκλωμάτων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995738" y="1700213"/>
          <a:ext cx="4275137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Visio" r:id="rId3" imgW="3061818" imgH="3299155" progId="Visio.Drawing.11">
                  <p:embed/>
                </p:oleObj>
              </mc:Choice>
              <mc:Fallback>
                <p:oleObj name="Visio" r:id="rId3" imgW="3061818" imgH="3299155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700213"/>
                        <a:ext cx="4275137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1331913" y="908050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/>
              <a:t>Κύκλωμα ανίχνευσης πλειοψηφίας των 1 με 3</a:t>
            </a:r>
            <a:r>
              <a:rPr lang="en-US" altLang="el-GR" sz="2000"/>
              <a:t> </a:t>
            </a:r>
            <a:r>
              <a:rPr lang="el-GR" altLang="el-GR" sz="2000"/>
              <a:t>εισόδους</a:t>
            </a:r>
          </a:p>
        </p:txBody>
      </p:sp>
      <p:graphicFrame>
        <p:nvGraphicFramePr>
          <p:cNvPr id="7172" name="Object 1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250617872"/>
              </p:ext>
            </p:extLst>
          </p:nvPr>
        </p:nvGraphicFramePr>
        <p:xfrm>
          <a:off x="2055813" y="2276475"/>
          <a:ext cx="1782762" cy="304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Visio" r:id="rId5" imgW="1266696" imgH="2162132" progId="Visio.Drawing.11">
                  <p:embed/>
                </p:oleObj>
              </mc:Choice>
              <mc:Fallback>
                <p:oleObj name="Visio" r:id="rId5" imgW="1266696" imgH="2162132" progId="Visio.Drawing.11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2276475"/>
                        <a:ext cx="1782762" cy="304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0" y="2600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8195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4787900" y="2060575"/>
          <a:ext cx="360045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Visio" r:id="rId3" imgW="3240634" imgH="2983247" progId="Visio.Drawing.11">
                  <p:embed/>
                </p:oleObj>
              </mc:Choice>
              <mc:Fallback>
                <p:oleObj name="Visio" r:id="rId3" imgW="3240634" imgH="2983247" progId="Visio.Drawing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060575"/>
                        <a:ext cx="3600450" cy="33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18"/>
          <p:cNvSpPr>
            <a:spLocks noChangeArrowheads="1"/>
          </p:cNvSpPr>
          <p:nvPr/>
        </p:nvSpPr>
        <p:spPr bwMode="auto">
          <a:xfrm>
            <a:off x="2051050" y="4797425"/>
            <a:ext cx="16129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2000" i="1" dirty="0"/>
              <a:t>f</a:t>
            </a:r>
            <a:r>
              <a:rPr lang="el-GR" altLang="el-GR" sz="2000" dirty="0"/>
              <a:t> = </a:t>
            </a:r>
            <a:r>
              <a:rPr lang="en-US" altLang="el-GR" sz="2000" i="1" dirty="0" err="1"/>
              <a:t>xy</a:t>
            </a:r>
            <a:r>
              <a:rPr lang="el-GR" altLang="el-GR" sz="2000" dirty="0"/>
              <a:t>+</a:t>
            </a:r>
            <a:r>
              <a:rPr lang="en-US" altLang="el-GR" sz="2000" i="1" dirty="0" err="1"/>
              <a:t>yz</a:t>
            </a:r>
            <a:r>
              <a:rPr lang="el-GR" altLang="el-GR" sz="2000" dirty="0"/>
              <a:t>+</a:t>
            </a:r>
            <a:r>
              <a:rPr lang="en-US" altLang="el-GR" sz="2000" i="1" dirty="0" err="1"/>
              <a:t>xz</a:t>
            </a:r>
            <a:endParaRPr lang="el-GR" altLang="el-GR" sz="2000" i="1" dirty="0"/>
          </a:p>
        </p:txBody>
      </p:sp>
      <p:graphicFrame>
        <p:nvGraphicFramePr>
          <p:cNvPr id="8197" name="Object 20"/>
          <p:cNvGraphicFramePr>
            <a:graphicFrameLocks noChangeAspect="1"/>
          </p:cNvGraphicFramePr>
          <p:nvPr/>
        </p:nvGraphicFramePr>
        <p:xfrm>
          <a:off x="827088" y="2276475"/>
          <a:ext cx="4032250" cy="171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Visio" r:id="rId5" imgW="3686319" imgH="1567891" progId="Visio.Drawing.11">
                  <p:embed/>
                </p:oleObj>
              </mc:Choice>
              <mc:Fallback>
                <p:oleObj name="Visio" r:id="rId5" imgW="3686319" imgH="1567891" progId="Visio.Drawing.11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276475"/>
                        <a:ext cx="4032250" cy="171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21"/>
          <p:cNvSpPr txBox="1">
            <a:spLocks noChangeArrowheads="1"/>
          </p:cNvSpPr>
          <p:nvPr/>
        </p:nvSpPr>
        <p:spPr bwMode="auto">
          <a:xfrm>
            <a:off x="1273175" y="1208088"/>
            <a:ext cx="155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 dirty="0"/>
              <a:t>Υλοποίηση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25215"/>
              </p:ext>
            </p:extLst>
          </p:nvPr>
        </p:nvGraphicFramePr>
        <p:xfrm>
          <a:off x="2916238" y="1484313"/>
          <a:ext cx="3746514" cy="4825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Visio" r:id="rId3" imgW="2417682" imgH="3113095" progId="Visio.Drawing.11">
                  <p:embed/>
                </p:oleObj>
              </mc:Choice>
              <mc:Fallback>
                <p:oleObj name="Visio" r:id="rId3" imgW="2417682" imgH="3113095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484313"/>
                        <a:ext cx="3746514" cy="4825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0113" y="836613"/>
            <a:ext cx="79941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000" b="1"/>
              <a:t>Λογικό σύμβολο </a:t>
            </a:r>
            <a:r>
              <a:rPr lang="en-US" altLang="el-GR" sz="2000" b="1" i="1"/>
              <a:t>n</a:t>
            </a:r>
            <a:r>
              <a:rPr lang="en-US" altLang="el-GR" sz="2000" b="1"/>
              <a:t> </a:t>
            </a:r>
            <a:r>
              <a:rPr lang="en-US" altLang="el-GR" sz="2000" b="1">
                <a:sym typeface="Wingdings" panose="05000000000000000000" pitchFamily="2" charset="2"/>
              </a:rPr>
              <a:t> 2</a:t>
            </a:r>
            <a:r>
              <a:rPr lang="en-US" altLang="el-GR" sz="2000" b="1" baseline="30000">
                <a:sym typeface="Wingdings" panose="05000000000000000000" pitchFamily="2" charset="2"/>
              </a:rPr>
              <a:t>n</a:t>
            </a:r>
            <a:r>
              <a:rPr lang="en-US" altLang="el-GR" sz="2000" b="1">
                <a:sym typeface="Wingdings" panose="05000000000000000000" pitchFamily="2" charset="2"/>
              </a:rPr>
              <a:t> </a:t>
            </a:r>
            <a:r>
              <a:rPr lang="el-GR" altLang="el-GR" sz="2000" b="1"/>
              <a:t>αποκωδικοποιητή με είσοδο επίτρεψης</a:t>
            </a:r>
            <a:r>
              <a:rPr lang="en-US" altLang="el-GR" sz="2000" b="1"/>
              <a:t> </a:t>
            </a:r>
            <a:endParaRPr lang="el-GR" altLang="el-GR" sz="20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12618</TotalTime>
  <Words>744</Words>
  <Application>Microsoft Office PowerPoint</Application>
  <PresentationFormat>Προβολή στην οθόνη (4:3)</PresentationFormat>
  <Paragraphs>77</Paragraphs>
  <Slides>46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46</vt:i4>
      </vt:variant>
    </vt:vector>
  </HeadingPairs>
  <TitlesOfParts>
    <vt:vector size="53" baseType="lpstr">
      <vt:lpstr>Arial</vt:lpstr>
      <vt:lpstr>Calibri</vt:lpstr>
      <vt:lpstr>Wingdings</vt:lpstr>
      <vt:lpstr>Προεπιλεγμένη σχεδίαση</vt:lpstr>
      <vt:lpstr>Visio</vt:lpstr>
      <vt:lpstr>Equation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cefsta</cp:lastModifiedBy>
  <cp:revision>149</cp:revision>
  <dcterms:created xsi:type="dcterms:W3CDTF">2015-03-18T11:15:15Z</dcterms:created>
  <dcterms:modified xsi:type="dcterms:W3CDTF">2024-12-19T23:16:52Z</dcterms:modified>
</cp:coreProperties>
</file>