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8" r:id="rId3"/>
    <p:sldId id="269" r:id="rId4"/>
    <p:sldId id="257" r:id="rId5"/>
    <p:sldId id="300" r:id="rId6"/>
    <p:sldId id="277" r:id="rId7"/>
    <p:sldId id="282" r:id="rId8"/>
    <p:sldId id="276" r:id="rId9"/>
    <p:sldId id="325" r:id="rId10"/>
    <p:sldId id="295" r:id="rId11"/>
    <p:sldId id="260" r:id="rId12"/>
    <p:sldId id="263" r:id="rId13"/>
    <p:sldId id="307" r:id="rId14"/>
    <p:sldId id="308" r:id="rId15"/>
    <p:sldId id="309" r:id="rId16"/>
    <p:sldId id="326" r:id="rId17"/>
    <p:sldId id="327" r:id="rId18"/>
    <p:sldId id="328" r:id="rId19"/>
    <p:sldId id="329" r:id="rId20"/>
    <p:sldId id="270" r:id="rId21"/>
    <p:sldId id="285" r:id="rId22"/>
    <p:sldId id="272" r:id="rId23"/>
    <p:sldId id="301" r:id="rId24"/>
    <p:sldId id="313" r:id="rId25"/>
    <p:sldId id="298" r:id="rId26"/>
    <p:sldId id="299" r:id="rId27"/>
    <p:sldId id="330" r:id="rId28"/>
    <p:sldId id="331" r:id="rId29"/>
    <p:sldId id="320" r:id="rId30"/>
    <p:sldId id="321" r:id="rId31"/>
    <p:sldId id="322" r:id="rId32"/>
    <p:sldId id="278" r:id="rId33"/>
    <p:sldId id="319" r:id="rId34"/>
    <p:sldId id="323" r:id="rId35"/>
    <p:sldId id="318" r:id="rId36"/>
    <p:sldId id="315" r:id="rId37"/>
    <p:sldId id="280" r:id="rId38"/>
    <p:sldId id="316" r:id="rId39"/>
    <p:sldId id="281" r:id="rId40"/>
    <p:sldId id="324" r:id="rId41"/>
    <p:sldId id="289" r:id="rId42"/>
    <p:sldId id="317" r:id="rId43"/>
    <p:sldId id="290" r:id="rId44"/>
    <p:sldId id="291" r:id="rId45"/>
    <p:sldId id="292" r:id="rId46"/>
    <p:sldId id="293" r:id="rId47"/>
    <p:sldId id="311" r:id="rId48"/>
    <p:sldId id="314" r:id="rId4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22EDA-DCBF-4966-B0FE-C7F9D848554F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0E1BC-54E7-4F4B-803E-AFF4138B4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5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0E1BC-54E7-4F4B-803E-AFF4138B4E6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87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3A1A6-5159-4A0E-AB46-368A6767ECB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8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33CFD-09AD-4935-A720-94D1F0445F8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7821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BA948-85A1-4B29-8D21-7D0AA625F84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9689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2FB3C9-4AD1-458A-B6BD-40297D465D8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277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D31147-3972-4BF7-8BA1-F16A6C77212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33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E2408-6546-4038-A433-819D6FC409A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292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8A05-E3EA-428E-86C0-D1B43C28ADC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652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FBF97-1DA7-40D8-8D48-491696ACA6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254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E198C-8FA2-4FD3-B70A-DDADB4F58BA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13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1AAB-3693-417C-ACB7-3BA79771F12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1413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3D055-9782-4DFB-9185-7366CEF2C97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63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FC5C7-DD11-4A0E-AF12-A2DE466D530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3360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F507C-EA8B-463C-ADBC-B93C6BCAD31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0333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9A6E44-BD7F-48DC-B450-BBBBDD24BFD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63938" y="2924175"/>
            <a:ext cx="1935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b="1" dirty="0" smtClean="0">
                <a:solidFill>
                  <a:srgbClr val="FFFF00"/>
                </a:solidFill>
              </a:rPr>
              <a:t>FLIP-FLOP I</a:t>
            </a:r>
            <a:endParaRPr lang="el-GR" altLang="el-G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5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31151764"/>
              </p:ext>
            </p:extLst>
          </p:nvPr>
        </p:nvGraphicFramePr>
        <p:xfrm>
          <a:off x="1619672" y="2564904"/>
          <a:ext cx="5328443" cy="196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Visio" r:id="rId3" imgW="3040956" imgH="1123831" progId="Visio.Drawing.11">
                  <p:embed/>
                </p:oleObj>
              </mc:Choice>
              <mc:Fallback>
                <p:oleObj name="Visio" r:id="rId3" imgW="3040956" imgH="112383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564904"/>
                        <a:ext cx="5328443" cy="1969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900113" y="1773238"/>
            <a:ext cx="698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dirty="0"/>
              <a:t>Λογικό σύμβολο και πίνακας λειτουργίας του </a:t>
            </a:r>
            <a:r>
              <a:rPr lang="en-US" altLang="el-GR" dirty="0"/>
              <a:t>D </a:t>
            </a:r>
            <a:r>
              <a:rPr lang="el-GR" altLang="el-GR" dirty="0" err="1"/>
              <a:t>φλιπ-φλοπ</a:t>
            </a:r>
            <a:endParaRPr lang="el-GR" altLang="el-GR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827088" y="1125538"/>
            <a:ext cx="185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 </a:t>
            </a:r>
            <a:r>
              <a:rPr lang="en-US" altLang="el-GR" b="1"/>
              <a:t>D </a:t>
            </a:r>
            <a:r>
              <a:rPr lang="el-GR" altLang="el-GR" b="1"/>
              <a:t>φλιπ-φλοπ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042988" y="5013325"/>
            <a:ext cx="741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4675" indent="-574675"/>
            <a:r>
              <a:rPr lang="en-US" altLang="el-GR" dirty="0"/>
              <a:t>Q</a:t>
            </a:r>
            <a:r>
              <a:rPr lang="en-US" altLang="el-GR" baseline="-25000" dirty="0"/>
              <a:t>t-1</a:t>
            </a:r>
            <a:r>
              <a:rPr lang="en-US" altLang="el-GR" dirty="0"/>
              <a:t>: </a:t>
            </a:r>
            <a:r>
              <a:rPr lang="el-GR" altLang="el-GR" dirty="0"/>
              <a:t>Η έξοδος </a:t>
            </a:r>
            <a:r>
              <a:rPr lang="en-US" altLang="el-GR" dirty="0" smtClean="0"/>
              <a:t>Q </a:t>
            </a:r>
            <a:r>
              <a:rPr lang="el-GR" altLang="el-GR" dirty="0" smtClean="0"/>
              <a:t>του </a:t>
            </a:r>
            <a:r>
              <a:rPr lang="el-GR" altLang="el-GR" dirty="0" err="1"/>
              <a:t>φλιπ-φλοπ</a:t>
            </a:r>
            <a:r>
              <a:rPr lang="el-GR" altLang="el-GR" dirty="0"/>
              <a:t> πριν την εφαρμογή παλμού στην </a:t>
            </a:r>
            <a:r>
              <a:rPr lang="el-GR" altLang="el-GR" dirty="0" smtClean="0"/>
              <a:t>είσοδο </a:t>
            </a:r>
            <a:r>
              <a:rPr lang="el-GR" altLang="el-GR" dirty="0"/>
              <a:t>ωρολογίου  </a:t>
            </a:r>
            <a:endParaRPr lang="en-US" altLang="el-GR" dirty="0"/>
          </a:p>
          <a:p>
            <a:r>
              <a:rPr lang="en-US" altLang="el-GR" dirty="0" err="1"/>
              <a:t>Q</a:t>
            </a:r>
            <a:r>
              <a:rPr lang="en-US" altLang="el-GR" baseline="-25000" dirty="0" err="1"/>
              <a:t>t</a:t>
            </a:r>
            <a:r>
              <a:rPr lang="en-US" altLang="el-GR" baseline="-25000" dirty="0"/>
              <a:t>   </a:t>
            </a:r>
            <a:r>
              <a:rPr lang="en-US" altLang="el-GR" dirty="0"/>
              <a:t>: H</a:t>
            </a:r>
            <a:r>
              <a:rPr lang="el-GR" altLang="el-GR" dirty="0"/>
              <a:t> </a:t>
            </a:r>
            <a:r>
              <a:rPr lang="el-GR" altLang="el-GR" dirty="0" smtClean="0"/>
              <a:t>έξοδος</a:t>
            </a:r>
            <a:r>
              <a:rPr lang="en-US" altLang="el-GR" dirty="0" smtClean="0"/>
              <a:t> Q</a:t>
            </a:r>
            <a:r>
              <a:rPr lang="el-GR" altLang="el-GR" dirty="0" smtClean="0"/>
              <a:t> </a:t>
            </a:r>
            <a:r>
              <a:rPr lang="el-GR" altLang="el-GR" dirty="0"/>
              <a:t>του </a:t>
            </a:r>
            <a:r>
              <a:rPr lang="el-GR" altLang="el-GR" dirty="0" err="1"/>
              <a:t>φλιπ-φλοπ</a:t>
            </a:r>
            <a:r>
              <a:rPr lang="el-GR" altLang="el-GR" dirty="0"/>
              <a:t> μετά τον παλμό ωρολογίου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27584" y="1340768"/>
            <a:ext cx="72727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b="1" dirty="0"/>
              <a:t>Χαρακτηριστικός πίνακας και χαρακτηριστική εξίσωση του </a:t>
            </a:r>
            <a:endParaRPr lang="en-US" altLang="el-GR" b="1" dirty="0" smtClean="0"/>
          </a:p>
          <a:p>
            <a:pPr algn="just"/>
            <a:r>
              <a:rPr lang="en-US" altLang="el-GR" b="1" dirty="0" smtClean="0"/>
              <a:t>D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.</a:t>
            </a:r>
          </a:p>
        </p:txBody>
      </p:sp>
      <p:graphicFrame>
        <p:nvGraphicFramePr>
          <p:cNvPr id="6154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7787383"/>
              </p:ext>
            </p:extLst>
          </p:nvPr>
        </p:nvGraphicFramePr>
        <p:xfrm>
          <a:off x="1700213" y="2492375"/>
          <a:ext cx="5716587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Visio" r:id="rId4" imgW="2771678" imgH="1476238" progId="Visio.Drawing.11">
                  <p:embed/>
                </p:oleObj>
              </mc:Choice>
              <mc:Fallback>
                <p:oleObj name="Visio" r:id="rId4" imgW="2771678" imgH="1476238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2492375"/>
                        <a:ext cx="5716587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55650" y="692150"/>
            <a:ext cx="1824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 </a:t>
            </a:r>
            <a:r>
              <a:rPr lang="en-US" altLang="el-GR" b="1"/>
              <a:t>T </a:t>
            </a:r>
            <a:r>
              <a:rPr lang="el-GR" altLang="el-GR" b="1"/>
              <a:t>φλιπ-φλοπ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55650" y="1277938"/>
            <a:ext cx="770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/>
              <a:t>Λογικό σύμβολο και πίνακας λειτουργίας του </a:t>
            </a:r>
            <a:r>
              <a:rPr lang="en-US" altLang="el-GR"/>
              <a:t>T </a:t>
            </a:r>
            <a:r>
              <a:rPr lang="el-GR" altLang="el-GR"/>
              <a:t>φλιπ-φλοπ</a:t>
            </a:r>
          </a:p>
        </p:txBody>
      </p:sp>
      <p:graphicFrame>
        <p:nvGraphicFramePr>
          <p:cNvPr id="9226" name="Object 10"/>
          <p:cNvGraphicFramePr>
            <a:graphicFrameLocks noGrp="1" noChangeAspect="1"/>
          </p:cNvGraphicFramePr>
          <p:nvPr>
            <p:ph/>
          </p:nvPr>
        </p:nvGraphicFramePr>
        <p:xfrm>
          <a:off x="1258888" y="2060575"/>
          <a:ext cx="590550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Visio" r:id="rId3" imgW="3315953" imgH="1343829" progId="Visio.Drawing.11">
                  <p:embed/>
                </p:oleObj>
              </mc:Choice>
              <mc:Fallback>
                <p:oleObj name="Visio" r:id="rId3" imgW="3315953" imgH="1343829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5905500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42988" y="5013325"/>
            <a:ext cx="741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dirty="0"/>
              <a:t>Q</a:t>
            </a:r>
            <a:r>
              <a:rPr lang="en-US" altLang="el-GR" baseline="-25000" dirty="0"/>
              <a:t>t-1</a:t>
            </a:r>
            <a:r>
              <a:rPr lang="en-US" altLang="el-GR" dirty="0"/>
              <a:t>: </a:t>
            </a:r>
            <a:r>
              <a:rPr lang="el-GR" altLang="el-GR" dirty="0"/>
              <a:t>Η έξοδος του </a:t>
            </a:r>
            <a:r>
              <a:rPr lang="el-GR" altLang="el-GR" dirty="0" err="1"/>
              <a:t>φλιπ-φλοπ</a:t>
            </a:r>
            <a:r>
              <a:rPr lang="el-GR" altLang="el-GR" dirty="0"/>
              <a:t> πριν την εφαρμογή παλμού στην </a:t>
            </a:r>
            <a:r>
              <a:rPr lang="en-US" altLang="el-GR" dirty="0"/>
              <a:t>  </a:t>
            </a:r>
          </a:p>
          <a:p>
            <a:r>
              <a:rPr lang="en-US" altLang="el-GR" dirty="0"/>
              <a:t>       </a:t>
            </a:r>
            <a:r>
              <a:rPr lang="el-GR" altLang="el-GR" dirty="0"/>
              <a:t>είσοδο </a:t>
            </a:r>
            <a:r>
              <a:rPr lang="el-GR" altLang="el-GR" dirty="0" smtClean="0"/>
              <a:t>ωρολογίου</a:t>
            </a:r>
            <a:r>
              <a:rPr lang="en-US" altLang="el-GR" dirty="0" smtClean="0"/>
              <a:t>.</a:t>
            </a:r>
            <a:r>
              <a:rPr lang="el-GR" altLang="el-GR" dirty="0" smtClean="0"/>
              <a:t>  </a:t>
            </a:r>
            <a:endParaRPr lang="en-US" altLang="el-GR" dirty="0"/>
          </a:p>
          <a:p>
            <a:r>
              <a:rPr lang="en-US" altLang="el-GR" dirty="0" err="1"/>
              <a:t>Q</a:t>
            </a:r>
            <a:r>
              <a:rPr lang="en-US" altLang="el-GR" baseline="-25000" dirty="0" err="1"/>
              <a:t>t</a:t>
            </a:r>
            <a:r>
              <a:rPr lang="en-US" altLang="el-GR" baseline="-25000" dirty="0"/>
              <a:t>   </a:t>
            </a:r>
            <a:r>
              <a:rPr lang="en-US" altLang="el-GR" dirty="0"/>
              <a:t>: H</a:t>
            </a:r>
            <a:r>
              <a:rPr lang="el-GR" altLang="el-GR" dirty="0"/>
              <a:t> έξοδος του </a:t>
            </a:r>
            <a:r>
              <a:rPr lang="el-GR" altLang="el-GR" dirty="0" err="1"/>
              <a:t>φλιπ-φλοπ</a:t>
            </a:r>
            <a:r>
              <a:rPr lang="el-GR" altLang="el-GR" dirty="0"/>
              <a:t> μετά τον παλμό ωρολογίου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37096984"/>
              </p:ext>
            </p:extLst>
          </p:nvPr>
        </p:nvGraphicFramePr>
        <p:xfrm>
          <a:off x="1120453" y="2204864"/>
          <a:ext cx="6974532" cy="338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Visio" r:id="rId3" imgW="4168851" imgH="2021705" progId="Visio.Drawing.11">
                  <p:embed/>
                </p:oleObj>
              </mc:Choice>
              <mc:Fallback>
                <p:oleObj name="Visio" r:id="rId3" imgW="4168851" imgH="202170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53" y="2204864"/>
                        <a:ext cx="6974532" cy="3384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55650" y="1125538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/>
              <a:t>Χαρακτηριστικός πίνακας και χαρακτηριστική εξίσωση του Τ</a:t>
            </a:r>
            <a:r>
              <a:rPr lang="en-US" altLang="el-GR"/>
              <a:t> </a:t>
            </a:r>
            <a:r>
              <a:rPr lang="el-GR" altLang="el-GR"/>
              <a:t>φλιπ-φλοπ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35906630"/>
              </p:ext>
            </p:extLst>
          </p:nvPr>
        </p:nvGraphicFramePr>
        <p:xfrm>
          <a:off x="1475656" y="2493963"/>
          <a:ext cx="5976664" cy="317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Visio" r:id="rId3" imgW="3133886" imgH="1663802" progId="Visio.Drawing.11">
                  <p:embed/>
                </p:oleObj>
              </mc:Choice>
              <mc:Fallback>
                <p:oleObj name="Visio" r:id="rId3" imgW="3133886" imgH="166380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93963"/>
                        <a:ext cx="5976664" cy="3173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900113" y="1052513"/>
            <a:ext cx="192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/>
              <a:t>JK </a:t>
            </a:r>
            <a:r>
              <a:rPr lang="el-GR" altLang="el-GR" b="1"/>
              <a:t>φλιπ-φλοπ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900113" y="1773238"/>
            <a:ext cx="737373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b="1" dirty="0"/>
              <a:t>Λ</a:t>
            </a:r>
            <a:r>
              <a:rPr lang="el-GR" altLang="el-GR" dirty="0"/>
              <a:t>ογικό σύμβολο και πίνακας λειτουργίας του </a:t>
            </a:r>
            <a:r>
              <a:rPr lang="en-US" altLang="el-GR" dirty="0"/>
              <a:t>JK </a:t>
            </a:r>
            <a:r>
              <a:rPr lang="el-GR" altLang="el-GR" dirty="0" err="1"/>
              <a:t>φλιπ-φλοπ</a:t>
            </a:r>
            <a:endParaRPr lang="el-GR" alt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2325835"/>
              </p:ext>
            </p:extLst>
          </p:nvPr>
        </p:nvGraphicFramePr>
        <p:xfrm>
          <a:off x="1042988" y="2276475"/>
          <a:ext cx="7399696" cy="345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Visio" r:id="rId3" imgW="4842933" imgH="2262835" progId="Visio.Drawing.11">
                  <p:embed/>
                </p:oleObj>
              </mc:Choice>
              <mc:Fallback>
                <p:oleObj name="Visio" r:id="rId3" imgW="4842933" imgH="226283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76475"/>
                        <a:ext cx="7399696" cy="3456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84213" y="1125538"/>
            <a:ext cx="7704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/>
              <a:t>Χαρακτηριστικός πίνακας και χαρακτηριστική εξίσωση του </a:t>
            </a:r>
            <a:r>
              <a:rPr lang="en-US" altLang="el-GR"/>
              <a:t>JK </a:t>
            </a:r>
            <a:r>
              <a:rPr lang="el-GR" altLang="el-GR"/>
              <a:t>φλιπ-φλοπ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3608" y="1062847"/>
            <a:ext cx="763284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dirty="0"/>
              <a:t>Λογικά σύμβολα των θετικά </a:t>
            </a:r>
            <a:r>
              <a:rPr lang="en-US" altLang="el-GR" b="1" dirty="0" smtClean="0"/>
              <a:t> (</a:t>
            </a:r>
            <a:r>
              <a:rPr lang="el-GR" altLang="el-GR" b="1" dirty="0" smtClean="0"/>
              <a:t>α) και </a:t>
            </a:r>
            <a:r>
              <a:rPr lang="el-GR" altLang="el-GR" b="1" dirty="0"/>
              <a:t>αρνητικά </a:t>
            </a:r>
            <a:r>
              <a:rPr lang="el-GR" altLang="el-GR" b="1" dirty="0" smtClean="0"/>
              <a:t>(β) </a:t>
            </a:r>
            <a:r>
              <a:rPr lang="el-GR" altLang="el-GR" b="1" dirty="0" err="1" smtClean="0"/>
              <a:t>ακμο</a:t>
            </a:r>
            <a:r>
              <a:rPr lang="el-GR" altLang="el-GR" b="1" dirty="0" smtClean="0"/>
              <a:t>- </a:t>
            </a:r>
            <a:r>
              <a:rPr lang="el-GR" altLang="el-GR" b="1" dirty="0" err="1" smtClean="0"/>
              <a:t>πυροδοτούμενων</a:t>
            </a:r>
            <a:r>
              <a:rPr lang="el-GR" altLang="el-GR" b="1" dirty="0" smtClean="0"/>
              <a:t> </a:t>
            </a:r>
            <a:r>
              <a:rPr lang="en-US" altLang="el-GR" b="1" dirty="0"/>
              <a:t>D </a:t>
            </a:r>
            <a:r>
              <a:rPr lang="el-GR" altLang="el-GR" b="1" dirty="0" err="1"/>
              <a:t>φλιπ-φλοπ</a:t>
            </a:r>
            <a:endParaRPr lang="el-GR" altLang="el-GR" b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77080"/>
              </p:ext>
            </p:extLst>
          </p:nvPr>
        </p:nvGraphicFramePr>
        <p:xfrm>
          <a:off x="2124075" y="2276475"/>
          <a:ext cx="5184775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Visio" r:id="rId3" imgW="3001941" imgH="2041259" progId="Visio.Drawing.11">
                  <p:embed/>
                </p:oleObj>
              </mc:Choice>
              <mc:Fallback>
                <p:oleObj name="Visio" r:id="rId3" imgW="3001941" imgH="2041259" progId="Visio.Drawing.11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76475"/>
                        <a:ext cx="5184775" cy="352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5816" y="6121370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(α)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612137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(β)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728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900113" y="1989138"/>
          <a:ext cx="70929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Visio" r:id="rId3" imgW="4672245" imgH="2206752" progId="Visio.Drawing.11">
                  <p:embed/>
                </p:oleObj>
              </mc:Choice>
              <mc:Fallback>
                <p:oleObj name="Visio" r:id="rId3" imgW="4672245" imgH="2206752" progId="Visio.Drawing.11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70929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4213" y="974725"/>
            <a:ext cx="7775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/>
              <a:t>Κυματομορφή εξόδου </a:t>
            </a:r>
            <a:r>
              <a:rPr lang="el-GR" altLang="el-GR" i="1"/>
              <a:t>Q</a:t>
            </a:r>
            <a:r>
              <a:rPr lang="el-GR" altLang="el-GR"/>
              <a:t> ενός αρνητικά ακμοπυροδοτούμενου D φλιπ-φλοπ για δοσμένες εισόδους</a:t>
            </a:r>
            <a:r>
              <a:rPr lang="en-US" altLang="el-GR"/>
              <a:t> D </a:t>
            </a:r>
            <a:r>
              <a:rPr lang="el-GR" altLang="el-GR"/>
              <a:t>και </a:t>
            </a:r>
            <a:r>
              <a:rPr lang="en-US" altLang="el-GR"/>
              <a:t>CLK</a:t>
            </a:r>
            <a:r>
              <a:rPr lang="el-GR" alt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02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ChangeAspect="1"/>
          </p:cNvGraphicFramePr>
          <p:nvPr>
            <p:extLst/>
          </p:nvPr>
        </p:nvGraphicFramePr>
        <p:xfrm>
          <a:off x="1908175" y="2636838"/>
          <a:ext cx="5483254" cy="208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Visio" r:id="rId3" imgW="3001941" imgH="1147214" progId="Visio.Drawing.11">
                  <p:embed/>
                </p:oleObj>
              </mc:Choice>
              <mc:Fallback>
                <p:oleObj name="Visio" r:id="rId3" imgW="3001941" imgH="1147214" progId="Visio.Drawing.11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636838"/>
                        <a:ext cx="5483254" cy="20883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1450" y="4275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GR" altLang="el-GR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55650" y="1268413"/>
            <a:ext cx="7416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/>
              <a:t>Λογικά</a:t>
            </a:r>
            <a:r>
              <a:rPr lang="el-GR" altLang="el-GR" b="1" dirty="0"/>
              <a:t> </a:t>
            </a:r>
            <a:r>
              <a:rPr lang="el-GR" altLang="el-GR" dirty="0"/>
              <a:t>σύμβολα των θετικά και αρνητικά </a:t>
            </a:r>
            <a:r>
              <a:rPr lang="el-GR" altLang="el-GR" dirty="0" err="1"/>
              <a:t>ακμοπυροδοτούμενων</a:t>
            </a:r>
            <a:r>
              <a:rPr lang="el-GR" altLang="el-GR" dirty="0"/>
              <a:t> </a:t>
            </a:r>
            <a:r>
              <a:rPr lang="en-US" altLang="el-GR" dirty="0"/>
              <a:t>T </a:t>
            </a:r>
            <a:r>
              <a:rPr lang="el-GR" altLang="el-GR" dirty="0" err="1"/>
              <a:t>φλιπ-φλοπ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5678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4213" y="974725"/>
            <a:ext cx="792023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b="1" dirty="0" err="1"/>
              <a:t>Κυματομορφή</a:t>
            </a:r>
            <a:r>
              <a:rPr lang="el-GR" altLang="el-GR" b="1" dirty="0"/>
              <a:t> εξόδου </a:t>
            </a:r>
            <a:r>
              <a:rPr lang="el-GR" altLang="el-GR" b="1" i="1" dirty="0"/>
              <a:t>Q</a:t>
            </a:r>
            <a:r>
              <a:rPr lang="el-GR" altLang="el-GR" b="1" dirty="0"/>
              <a:t> ενός αρνητικά </a:t>
            </a:r>
            <a:r>
              <a:rPr lang="el-GR" altLang="el-GR" b="1" dirty="0" err="1"/>
              <a:t>ακμοπυροδοτούμενου</a:t>
            </a:r>
            <a:r>
              <a:rPr lang="el-GR" altLang="el-GR" b="1" dirty="0"/>
              <a:t> </a:t>
            </a:r>
            <a:r>
              <a:rPr lang="en-US" altLang="el-GR" b="1" dirty="0"/>
              <a:t>T</a:t>
            </a:r>
            <a:r>
              <a:rPr lang="el-GR" altLang="el-GR" b="1" dirty="0"/>
              <a:t>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 για δοσμένες </a:t>
            </a:r>
            <a:r>
              <a:rPr lang="el-GR" altLang="el-GR" b="1" dirty="0" smtClean="0"/>
              <a:t>εισόδους (</a:t>
            </a:r>
            <a:r>
              <a:rPr lang="el-GR" altLang="el-GR" b="1" dirty="0" err="1" smtClean="0"/>
              <a:t>αρχικα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Q=0)</a:t>
            </a:r>
            <a:r>
              <a:rPr lang="el-GR" altLang="el-GR" b="1" dirty="0" smtClean="0"/>
              <a:t> </a:t>
            </a:r>
            <a:endParaRPr lang="el-GR" altLang="el-GR" b="1" dirty="0"/>
          </a:p>
        </p:txBody>
      </p:sp>
      <p:graphicFrame>
        <p:nvGraphicFramePr>
          <p:cNvPr id="50179" name="Object 3"/>
          <p:cNvGraphicFramePr>
            <a:graphicFrameLocks noGrp="1" noChangeAspect="1"/>
          </p:cNvGraphicFramePr>
          <p:nvPr>
            <p:ph/>
          </p:nvPr>
        </p:nvGraphicFramePr>
        <p:xfrm>
          <a:off x="1187450" y="2060575"/>
          <a:ext cx="68405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Visio" r:id="rId3" imgW="4672245" imgH="2206752" progId="Visio.Drawing.11">
                  <p:embed/>
                </p:oleObj>
              </mc:Choice>
              <mc:Fallback>
                <p:oleObj name="Visio" r:id="rId3" imgW="4672245" imgH="2206752" progId="Visio.Drawing.11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60575"/>
                        <a:ext cx="68405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1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2249488"/>
            <a:ext cx="75612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altLang="el-GR" dirty="0">
                <a:solidFill>
                  <a:srgbClr val="FFFF00"/>
                </a:solidFill>
              </a:rPr>
              <a:t>Τα ψηφιακά κυκλώματα διακρίνονται σε συνδυαστικά και </a:t>
            </a:r>
            <a:r>
              <a:rPr lang="el-GR" altLang="el-GR" dirty="0" err="1">
                <a:solidFill>
                  <a:srgbClr val="FFFF00"/>
                </a:solidFill>
              </a:rPr>
              <a:t>ακολουθιακά</a:t>
            </a:r>
            <a:r>
              <a:rPr lang="el-GR" altLang="el-GR" dirty="0">
                <a:solidFill>
                  <a:srgbClr val="FFFF00"/>
                </a:solidFill>
              </a:rPr>
              <a:t>. Οι τιμές των εξόδων των </a:t>
            </a:r>
            <a:r>
              <a:rPr lang="el-GR" altLang="el-GR" i="1" dirty="0">
                <a:solidFill>
                  <a:srgbClr val="FFFF00"/>
                </a:solidFill>
              </a:rPr>
              <a:t>συνδυαστικών</a:t>
            </a:r>
            <a:r>
              <a:rPr lang="el-GR" altLang="el-GR" dirty="0">
                <a:solidFill>
                  <a:srgbClr val="FFFF00"/>
                </a:solidFill>
              </a:rPr>
              <a:t> (</a:t>
            </a:r>
            <a:r>
              <a:rPr lang="en-US" altLang="el-GR" i="1" dirty="0">
                <a:solidFill>
                  <a:srgbClr val="FFFF00"/>
                </a:solidFill>
              </a:rPr>
              <a:t>combinational</a:t>
            </a:r>
            <a:r>
              <a:rPr lang="el-GR" altLang="el-GR" dirty="0">
                <a:solidFill>
                  <a:srgbClr val="FFFF00"/>
                </a:solidFill>
              </a:rPr>
              <a:t>) κυκλωμάτων εξαρτώνται μόνο από τις τιμές των εισόδων τους την συγκεκριμένη χρονική στιγμή. </a:t>
            </a:r>
          </a:p>
          <a:p>
            <a:pPr algn="just"/>
            <a:r>
              <a:rPr lang="el-GR" altLang="el-GR" dirty="0">
                <a:solidFill>
                  <a:srgbClr val="FFFF00"/>
                </a:solidFill>
              </a:rPr>
              <a:t>Οι τιμές των εξόδων των </a:t>
            </a:r>
            <a:r>
              <a:rPr lang="el-GR" altLang="el-GR" b="1" i="1" dirty="0" err="1">
                <a:solidFill>
                  <a:srgbClr val="FFFF00"/>
                </a:solidFill>
              </a:rPr>
              <a:t>ακολουθιακών</a:t>
            </a:r>
            <a:r>
              <a:rPr lang="el-GR" altLang="el-GR" b="1" dirty="0">
                <a:solidFill>
                  <a:srgbClr val="FFFF00"/>
                </a:solidFill>
              </a:rPr>
              <a:t> </a:t>
            </a:r>
            <a:r>
              <a:rPr lang="el-GR" altLang="el-GR" dirty="0">
                <a:solidFill>
                  <a:srgbClr val="FFFF00"/>
                </a:solidFill>
              </a:rPr>
              <a:t>(</a:t>
            </a:r>
            <a:r>
              <a:rPr lang="en-US" altLang="el-GR" i="1" dirty="0">
                <a:solidFill>
                  <a:srgbClr val="FFFF00"/>
                </a:solidFill>
              </a:rPr>
              <a:t>sequential</a:t>
            </a:r>
            <a:r>
              <a:rPr lang="el-GR" altLang="el-GR" dirty="0">
                <a:solidFill>
                  <a:srgbClr val="FFFF00"/>
                </a:solidFill>
              </a:rPr>
              <a:t>) κυκλωμάτων δεν εξαρτώνται μόνο από τις παρούσες τιμές των εισόδων, αλλά και από τις τιμές τους σε προηγούμενες χρονικές στιγμές. </a:t>
            </a:r>
            <a:endParaRPr lang="en-US" altLang="el-GR" dirty="0">
              <a:solidFill>
                <a:srgbClr val="FFFF00"/>
              </a:solidFill>
            </a:endParaRPr>
          </a:p>
          <a:p>
            <a:pPr algn="just"/>
            <a:r>
              <a:rPr lang="el-GR" altLang="el-GR" dirty="0">
                <a:solidFill>
                  <a:srgbClr val="FFFF00"/>
                </a:solidFill>
              </a:rPr>
              <a:t>Υπάρχουν δύο κατηγορίες </a:t>
            </a:r>
            <a:r>
              <a:rPr lang="el-GR" altLang="el-GR" dirty="0" err="1">
                <a:solidFill>
                  <a:srgbClr val="FFFF00"/>
                </a:solidFill>
              </a:rPr>
              <a:t>ακολουθιακών</a:t>
            </a:r>
            <a:r>
              <a:rPr lang="el-GR" altLang="el-GR" dirty="0">
                <a:solidFill>
                  <a:srgbClr val="FFFF00"/>
                </a:solidFill>
              </a:rPr>
              <a:t> κυκλωμάτων, τα </a:t>
            </a:r>
            <a:r>
              <a:rPr lang="el-GR" altLang="el-GR" i="1" dirty="0">
                <a:solidFill>
                  <a:srgbClr val="FFFF00"/>
                </a:solidFill>
              </a:rPr>
              <a:t>σύγχρονα</a:t>
            </a:r>
            <a:r>
              <a:rPr lang="el-GR" altLang="el-GR" dirty="0">
                <a:solidFill>
                  <a:srgbClr val="FFFF00"/>
                </a:solidFill>
              </a:rPr>
              <a:t> και τα</a:t>
            </a:r>
            <a:r>
              <a:rPr lang="el-GR" altLang="el-GR" i="1" dirty="0">
                <a:solidFill>
                  <a:srgbClr val="FFFF00"/>
                </a:solidFill>
              </a:rPr>
              <a:t> ασύγχρονα</a:t>
            </a:r>
            <a:r>
              <a:rPr lang="el-GR" altLang="el-GR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7088" y="1600200"/>
            <a:ext cx="320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>
                <a:solidFill>
                  <a:srgbClr val="FFFF00"/>
                </a:solidFill>
              </a:rPr>
              <a:t>Ακολουθιακά κυκλώματα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72913843"/>
              </p:ext>
            </p:extLst>
          </p:nvPr>
        </p:nvGraphicFramePr>
        <p:xfrm>
          <a:off x="1496010" y="2420888"/>
          <a:ext cx="5832475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Visio" r:id="rId3" imgW="2992698" imgH="1131948" progId="Visio.Drawing.11">
                  <p:embed/>
                </p:oleObj>
              </mc:Choice>
              <mc:Fallback>
                <p:oleObj name="Visio" r:id="rId3" imgW="2992698" imgH="113194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010" y="2420888"/>
                        <a:ext cx="5832475" cy="220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311275" y="10477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08038" y="10477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55650" y="1268413"/>
            <a:ext cx="777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/>
              <a:t>Λογικά</a:t>
            </a:r>
            <a:r>
              <a:rPr lang="el-GR" altLang="el-GR" b="1"/>
              <a:t> </a:t>
            </a:r>
            <a:r>
              <a:rPr lang="el-GR" altLang="el-GR"/>
              <a:t>σύμβολα των θετικά και αρνητικά ακμοπυροδοτούμενων    </a:t>
            </a:r>
            <a:r>
              <a:rPr lang="en-US" altLang="el-GR"/>
              <a:t>J-K </a:t>
            </a:r>
            <a:r>
              <a:rPr lang="el-GR" altLang="el-GR"/>
              <a:t>φλιπ-φλοπ.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900113" y="2060575"/>
          <a:ext cx="6911975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Visio" r:id="rId3" imgW="4912818" imgH="2640787" progId="Visio.Drawing.11">
                  <p:embed/>
                </p:oleObj>
              </mc:Choice>
              <mc:Fallback>
                <p:oleObj name="Visio" r:id="rId3" imgW="4912818" imgH="264078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6911975" cy="371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4213" y="974725"/>
            <a:ext cx="7488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/>
              <a:t>Κυματομορφή εξόδου </a:t>
            </a:r>
            <a:r>
              <a:rPr lang="el-GR" altLang="el-GR" i="1"/>
              <a:t>Q</a:t>
            </a:r>
            <a:r>
              <a:rPr lang="el-GR" altLang="el-GR"/>
              <a:t> ενός αρνητικά ακμοπυροδοτούμενου </a:t>
            </a:r>
            <a:r>
              <a:rPr lang="en-US" altLang="el-GR"/>
              <a:t>JK </a:t>
            </a:r>
            <a:r>
              <a:rPr lang="el-GR" altLang="el-GR"/>
              <a:t>φλιπ-φλοπ για δοσμένες εισόδους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042988" y="2205038"/>
          <a:ext cx="720090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Visio" r:id="rId3" imgW="4834726" imgH="2193606" progId="Visio.Drawing.11">
                  <p:embed/>
                </p:oleObj>
              </mc:Choice>
              <mc:Fallback>
                <p:oleObj name="Visio" r:id="rId3" imgW="4834726" imgH="219360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7200900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dirty="0"/>
              <a:t>Χρόνοι προετοιμασίας (</a:t>
            </a:r>
            <a:r>
              <a:rPr lang="en-US" altLang="el-GR" dirty="0"/>
              <a:t>setup</a:t>
            </a:r>
            <a:r>
              <a:rPr lang="el-GR" altLang="el-GR" dirty="0"/>
              <a:t>) και παραμονής (</a:t>
            </a:r>
            <a:r>
              <a:rPr lang="en-US" altLang="el-GR" dirty="0"/>
              <a:t>hold</a:t>
            </a:r>
            <a:r>
              <a:rPr lang="el-GR" altLang="el-GR" dirty="0"/>
              <a:t>) για θετικά</a:t>
            </a:r>
            <a:r>
              <a:rPr lang="en-US" altLang="el-GR" dirty="0"/>
              <a:t> </a:t>
            </a:r>
            <a:r>
              <a:rPr lang="el-GR" altLang="el-GR" dirty="0" err="1"/>
              <a:t>ακμο</a:t>
            </a:r>
            <a:r>
              <a:rPr lang="en-US" altLang="el-GR" dirty="0"/>
              <a:t>- </a:t>
            </a:r>
            <a:r>
              <a:rPr lang="el-GR" altLang="el-GR" dirty="0" err="1"/>
              <a:t>πυροδοτούμενο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n-US" altLang="el-GR" dirty="0"/>
              <a:t>.</a:t>
            </a:r>
            <a:endParaRPr lang="el-GR" alt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7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/>
              <a:t>Θετικά </a:t>
            </a:r>
            <a:r>
              <a:rPr lang="el-GR" altLang="el-GR" dirty="0" err="1"/>
              <a:t>ακμοπυροδοτούμενο</a:t>
            </a:r>
            <a:r>
              <a:rPr lang="el-GR" altLang="el-GR" dirty="0"/>
              <a:t> </a:t>
            </a:r>
            <a:r>
              <a:rPr lang="en-US" altLang="el-GR" dirty="0"/>
              <a:t>D flip</a:t>
            </a:r>
            <a:r>
              <a:rPr lang="el-GR" altLang="el-GR" dirty="0"/>
              <a:t>-</a:t>
            </a:r>
            <a:r>
              <a:rPr lang="en-US" altLang="el-GR" dirty="0"/>
              <a:t>flop </a:t>
            </a:r>
            <a:r>
              <a:rPr lang="el-GR" altLang="el-GR" dirty="0"/>
              <a:t>με ασύγχρονη είσοδο μηδενισμού (</a:t>
            </a:r>
            <a:r>
              <a:rPr lang="en-US" altLang="el-GR" dirty="0"/>
              <a:t>CLEAR</a:t>
            </a:r>
            <a:r>
              <a:rPr lang="el-GR" altLang="el-GR" dirty="0"/>
              <a:t>)</a:t>
            </a:r>
            <a:endParaRPr lang="el-GR" altLang="el-GR" sz="1800" dirty="0"/>
          </a:p>
        </p:txBody>
      </p:sp>
      <p:graphicFrame>
        <p:nvGraphicFramePr>
          <p:cNvPr id="63493" name="Object 5"/>
          <p:cNvGraphicFramePr>
            <a:graphicFrameLocks noGrp="1" noChangeAspect="1"/>
          </p:cNvGraphicFramePr>
          <p:nvPr>
            <p:ph/>
          </p:nvPr>
        </p:nvGraphicFramePr>
        <p:xfrm>
          <a:off x="1619250" y="2349500"/>
          <a:ext cx="568960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Visio" r:id="rId3" imgW="3227087" imgH="1525084" progId="Visio.Drawing.11">
                  <p:embed/>
                </p:oleObj>
              </mc:Choice>
              <mc:Fallback>
                <p:oleObj name="Visio" r:id="rId3" imgW="3227087" imgH="152508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49500"/>
                        <a:ext cx="5689600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8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86513694"/>
              </p:ext>
            </p:extLst>
          </p:nvPr>
        </p:nvGraphicFramePr>
        <p:xfrm>
          <a:off x="1259632" y="1628800"/>
          <a:ext cx="6408737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Visio" r:id="rId3" imgW="5220073" imgH="3296446" progId="Visio.Drawing.11">
                  <p:embed/>
                </p:oleObj>
              </mc:Choice>
              <mc:Fallback>
                <p:oleObj name="Visio" r:id="rId3" imgW="5220073" imgH="3296446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628800"/>
                        <a:ext cx="6408737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116013" y="836613"/>
            <a:ext cx="6025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Χρονισμός του </a:t>
            </a:r>
            <a:r>
              <a:rPr lang="en-US" altLang="el-GR" b="1" dirty="0"/>
              <a:t>D flip-flop </a:t>
            </a:r>
            <a:r>
              <a:rPr lang="el-GR" altLang="el-GR" b="1" dirty="0"/>
              <a:t>με είσοδο μηδενισμού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27088" y="836613"/>
            <a:ext cx="7200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 dirty="0"/>
              <a:t> </a:t>
            </a:r>
          </a:p>
          <a:p>
            <a:pPr algn="just"/>
            <a:r>
              <a:rPr lang="el-GR" altLang="el-GR" b="1" dirty="0"/>
              <a:t>Μετατροπή του </a:t>
            </a:r>
            <a:r>
              <a:rPr lang="en-US" altLang="el-GR" b="1" dirty="0"/>
              <a:t>D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 σε Τ </a:t>
            </a:r>
            <a:r>
              <a:rPr lang="el-GR" altLang="el-GR" b="1" dirty="0" err="1"/>
              <a:t>φλιπ-φλοπ</a:t>
            </a:r>
            <a:endParaRPr lang="en-US" altLang="el-GR" b="1" dirty="0"/>
          </a:p>
          <a:p>
            <a:pPr algn="just"/>
            <a:endParaRPr lang="en-US" altLang="el-GR" b="1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124075" y="2852738"/>
          <a:ext cx="4319588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Visio" r:id="rId3" imgW="2052400" imgH="1337091" progId="Visio.Drawing.11">
                  <p:embed/>
                </p:oleObj>
              </mc:Choice>
              <mc:Fallback>
                <p:oleObj name="Visio" r:id="rId3" imgW="2052400" imgH="133709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852738"/>
                        <a:ext cx="4319588" cy="280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Grp="1" noChangeAspect="1"/>
          </p:cNvGraphicFramePr>
          <p:nvPr>
            <p:ph/>
          </p:nvPr>
        </p:nvGraphicFramePr>
        <p:xfrm>
          <a:off x="1331913" y="1916113"/>
          <a:ext cx="19446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Εξίσωση" r:id="rId5" imgW="780830" imgH="209702" progId="Equation.3">
                  <p:embed/>
                </p:oleObj>
              </mc:Choice>
              <mc:Fallback>
                <p:oleObj name="Εξίσωση" r:id="rId5" imgW="780830" imgH="2097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16113"/>
                        <a:ext cx="19446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19250" y="981075"/>
            <a:ext cx="6337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b="1" dirty="0"/>
              <a:t>Μετατροπή του </a:t>
            </a:r>
            <a:r>
              <a:rPr lang="en-US" altLang="el-GR" b="1" dirty="0"/>
              <a:t>D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 σε </a:t>
            </a:r>
            <a:r>
              <a:rPr lang="en-US" altLang="el-GR" b="1" dirty="0"/>
              <a:t>JK</a:t>
            </a:r>
            <a:r>
              <a:rPr lang="el-GR" altLang="el-GR" b="1" dirty="0"/>
              <a:t>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 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619250" y="2852738"/>
          <a:ext cx="5688013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7" name="Visio" r:id="rId3" imgW="2896437" imgH="1323415" progId="Visio.Drawing.11">
                  <p:embed/>
                </p:oleObj>
              </mc:Choice>
              <mc:Fallback>
                <p:oleObj name="Visio" r:id="rId3" imgW="2896437" imgH="132341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52738"/>
                        <a:ext cx="5688013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9969433"/>
              </p:ext>
            </p:extLst>
          </p:nvPr>
        </p:nvGraphicFramePr>
        <p:xfrm>
          <a:off x="1640057" y="1700808"/>
          <a:ext cx="2560947" cy="5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8" name="Εξίσωση" r:id="rId5" imgW="1081837" imgH="243027" progId="Equation.3">
                  <p:embed/>
                </p:oleObj>
              </mc:Choice>
              <mc:Fallback>
                <p:oleObj name="Εξίσωση" r:id="rId5" imgW="1081837" imgH="24302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057" y="1700808"/>
                        <a:ext cx="2560947" cy="5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31640" y="1340768"/>
            <a:ext cx="619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b="1" dirty="0"/>
              <a:t>Μετατροπή  του </a:t>
            </a:r>
            <a:r>
              <a:rPr lang="en-US" altLang="el-GR" b="1" dirty="0"/>
              <a:t>JK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 σε </a:t>
            </a:r>
            <a:r>
              <a:rPr lang="en-US" altLang="el-GR" b="1" dirty="0"/>
              <a:t>T </a:t>
            </a:r>
            <a:r>
              <a:rPr lang="el-GR" altLang="el-GR" b="1" dirty="0" err="1"/>
              <a:t>φλιπ-φλοπ</a:t>
            </a:r>
            <a:endParaRPr lang="el-GR" altLang="el-GR" b="1" dirty="0"/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/>
          </p:nvPr>
        </p:nvGraphicFramePr>
        <p:xfrm>
          <a:off x="2195513" y="2276475"/>
          <a:ext cx="3744912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Visio" r:id="rId3" imgW="1654606" imgH="1143716" progId="Visio.Drawing.11">
                  <p:embed/>
                </p:oleObj>
              </mc:Choice>
              <mc:Fallback>
                <p:oleObj name="Visio" r:id="rId3" imgW="1654606" imgH="1143716" progId="Visio.Drawing.11">
                  <p:embed/>
                  <p:pic>
                    <p:nvPicPr>
                      <p:cNvPr id="6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3744912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89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763713" y="1341438"/>
            <a:ext cx="58898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Μετατροπή </a:t>
            </a:r>
            <a:r>
              <a:rPr lang="el-GR" altLang="el-GR" b="1" dirty="0" smtClean="0"/>
              <a:t>του </a:t>
            </a:r>
            <a:r>
              <a:rPr lang="en-US" altLang="el-GR" b="1" dirty="0" smtClean="0"/>
              <a:t>JK </a:t>
            </a:r>
            <a:r>
              <a:rPr lang="el-GR" altLang="el-GR" b="1" dirty="0" err="1"/>
              <a:t>φλιπ-φλοπ</a:t>
            </a:r>
            <a:r>
              <a:rPr lang="el-GR" altLang="el-GR" b="1" dirty="0"/>
              <a:t> σε </a:t>
            </a:r>
            <a:r>
              <a:rPr lang="en-US" altLang="el-GR" b="1" dirty="0"/>
              <a:t>D </a:t>
            </a:r>
            <a:r>
              <a:rPr lang="el-GR" altLang="el-GR" b="1" dirty="0" err="1"/>
              <a:t>φλιπ-φλοπ</a:t>
            </a:r>
            <a:endParaRPr lang="en-US" altLang="el-GR" b="1" dirty="0"/>
          </a:p>
        </p:txBody>
      </p:sp>
      <p:graphicFrame>
        <p:nvGraphicFramePr>
          <p:cNvPr id="55299" name="Object 3"/>
          <p:cNvGraphicFramePr>
            <a:graphicFrameLocks noGrp="1" noChangeAspect="1"/>
          </p:cNvGraphicFramePr>
          <p:nvPr>
            <p:ph/>
          </p:nvPr>
        </p:nvGraphicFramePr>
        <p:xfrm>
          <a:off x="2339975" y="2708275"/>
          <a:ext cx="40322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Visio" r:id="rId3" imgW="1766804" imgH="1123678" progId="Visio.Drawing.11">
                  <p:embed/>
                </p:oleObj>
              </mc:Choice>
              <mc:Fallback>
                <p:oleObj name="Visio" r:id="rId3" imgW="1766804" imgH="1123678" progId="Visio.Drawing.11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708275"/>
                        <a:ext cx="40322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398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2276475"/>
            <a:ext cx="94456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187450" y="2492375"/>
          <a:ext cx="6913563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Visio" r:id="rId3" imgW="4753525" imgH="2218944" progId="Visio.Drawing.11">
                  <p:embed/>
                </p:oleObj>
              </mc:Choice>
              <mc:Fallback>
                <p:oleObj name="Visio" r:id="rId3" imgW="4753525" imgH="2218944" progId="Visio.Drawing.11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6913563" cy="323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55650" y="1196975"/>
            <a:ext cx="773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/>
              <a:t>Αρνητικά ακμοπυροδοτούμενο </a:t>
            </a:r>
            <a:r>
              <a:rPr lang="en-US" altLang="el-GR"/>
              <a:t>D flip</a:t>
            </a:r>
            <a:r>
              <a:rPr lang="el-GR" altLang="el-GR"/>
              <a:t>-</a:t>
            </a:r>
            <a:r>
              <a:rPr lang="en-US" altLang="el-GR"/>
              <a:t>flop </a:t>
            </a:r>
            <a:r>
              <a:rPr lang="el-GR" altLang="el-GR"/>
              <a:t>με ασύγχρονες εισόδους  μηδενισμού (</a:t>
            </a:r>
            <a:r>
              <a:rPr lang="en-US" altLang="el-GR"/>
              <a:t>CLEAR</a:t>
            </a:r>
            <a:r>
              <a:rPr lang="el-GR" altLang="el-GR"/>
              <a:t>) και θέσης (</a:t>
            </a:r>
            <a:r>
              <a:rPr lang="en-US" altLang="el-GR"/>
              <a:t>PRESET</a:t>
            </a:r>
            <a:r>
              <a:rPr lang="el-GR" altLang="el-GR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325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099306"/>
              </p:ext>
            </p:extLst>
          </p:nvPr>
        </p:nvGraphicFramePr>
        <p:xfrm>
          <a:off x="899592" y="1484784"/>
          <a:ext cx="7416824" cy="492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Visio" r:id="rId3" imgW="5338980" imgH="3540875" progId="Visio.Drawing.11">
                  <p:embed/>
                </p:oleObj>
              </mc:Choice>
              <mc:Fallback>
                <p:oleObj name="Visio" r:id="rId3" imgW="5338980" imgH="354087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84784"/>
                        <a:ext cx="7416824" cy="49249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56165" y="836712"/>
            <a:ext cx="5631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Δομή σύγχρονου ακολουθιακού κυκλώματος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971550" y="1268413"/>
            <a:ext cx="4221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 smtClean="0"/>
              <a:t>Ολοκληρωμένο κύκλωμα </a:t>
            </a:r>
            <a:r>
              <a:rPr lang="en-US" altLang="el-GR" b="1" dirty="0" smtClean="0"/>
              <a:t>74LS74</a:t>
            </a:r>
            <a:endParaRPr lang="el-GR" altLang="el-GR" b="1" dirty="0"/>
          </a:p>
        </p:txBody>
      </p:sp>
      <p:graphicFrame>
        <p:nvGraphicFramePr>
          <p:cNvPr id="66567" name="Object 7"/>
          <p:cNvGraphicFramePr>
            <a:graphicFrameLocks noGrp="1" noChangeAspect="1"/>
          </p:cNvGraphicFramePr>
          <p:nvPr>
            <p:ph/>
          </p:nvPr>
        </p:nvGraphicFramePr>
        <p:xfrm>
          <a:off x="395288" y="1916113"/>
          <a:ext cx="8208962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Visio" r:id="rId3" imgW="4957538" imgH="2179930" progId="Visio.Drawing.11">
                  <p:embed/>
                </p:oleObj>
              </mc:Choice>
              <mc:Fallback>
                <p:oleObj name="Visio" r:id="rId3" imgW="4957538" imgH="2179930" progId="Visio.Drawing.11">
                  <p:embed/>
                  <p:pic>
                    <p:nvPicPr>
                      <p:cNvPr id="6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8208962" cy="360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1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0"/>
          <a:stretch>
            <a:fillRect/>
          </a:stretch>
        </p:blipFill>
        <p:spPr bwMode="auto">
          <a:xfrm>
            <a:off x="1547813" y="1916113"/>
            <a:ext cx="6048375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71550" y="908050"/>
            <a:ext cx="7059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1"/>
              <a:t>Πίνακας λειτουργίας του </a:t>
            </a:r>
            <a:r>
              <a:rPr lang="en-US" altLang="el-GR" b="1"/>
              <a:t>D flip-flop  </a:t>
            </a:r>
            <a:r>
              <a:rPr lang="el-GR" altLang="el-GR" b="1"/>
              <a:t>που περιλαμβάνεται </a:t>
            </a:r>
          </a:p>
          <a:p>
            <a:pPr algn="ctr"/>
            <a:r>
              <a:rPr lang="el-GR" altLang="el-GR" b="1"/>
              <a:t>στο ολοκληρωμένο 74</a:t>
            </a:r>
            <a:r>
              <a:rPr lang="en-US" altLang="el-GR" b="1"/>
              <a:t>LS74</a:t>
            </a:r>
            <a:endParaRPr lang="el-GR" altLang="el-GR" b="1"/>
          </a:p>
        </p:txBody>
      </p:sp>
    </p:spTree>
    <p:extLst>
      <p:ext uri="{BB962C8B-B14F-4D97-AF65-F5344CB8AC3E}">
        <p14:creationId xmlns:p14="http://schemas.microsoft.com/office/powerpoint/2010/main" val="141244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Ασκήσεις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11560" y="1566664"/>
            <a:ext cx="7776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 algn="just">
              <a:tabLst>
                <a:tab pos="457200" algn="l"/>
              </a:tabLst>
            </a:pPr>
            <a:r>
              <a:rPr lang="el-GR" altLang="el-GR" b="1" dirty="0" smtClean="0"/>
              <a:t>7.1</a:t>
            </a:r>
            <a:r>
              <a:rPr lang="el-GR" altLang="el-GR" dirty="0" smtClean="0"/>
              <a:t> </a:t>
            </a:r>
            <a:r>
              <a:rPr lang="el-GR" altLang="el-GR" dirty="0"/>
              <a:t>Ένα κύκλωμα ωρολογίου παράγει τετραγωνικούς παλμούς με </a:t>
            </a:r>
            <a:r>
              <a:rPr lang="el-GR" altLang="el-GR" dirty="0" smtClean="0"/>
              <a:t>συχνότητα </a:t>
            </a:r>
            <a:r>
              <a:rPr lang="en-US" altLang="el-GR" dirty="0" smtClean="0"/>
              <a:t>f=</a:t>
            </a:r>
            <a:r>
              <a:rPr lang="el-GR" altLang="el-GR" dirty="0" smtClean="0"/>
              <a:t>1 </a:t>
            </a:r>
            <a:r>
              <a:rPr lang="en-US" altLang="el-GR" dirty="0"/>
              <a:t>KHz</a:t>
            </a:r>
            <a:r>
              <a:rPr lang="el-GR" altLang="el-GR" dirty="0"/>
              <a:t>. Ποια είναι η περίοδός </a:t>
            </a:r>
            <a:r>
              <a:rPr lang="el-GR" altLang="el-GR" dirty="0" smtClean="0"/>
              <a:t>του</a:t>
            </a:r>
            <a:r>
              <a:rPr lang="en-US" altLang="el-GR" dirty="0" smtClean="0"/>
              <a:t> (T)</a:t>
            </a:r>
            <a:r>
              <a:rPr lang="el-GR" altLang="el-GR" dirty="0" smtClean="0"/>
              <a:t>. </a:t>
            </a:r>
            <a:endParaRPr lang="el-GR" altLang="el-GR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03041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0804977"/>
              </p:ext>
            </p:extLst>
          </p:nvPr>
        </p:nvGraphicFramePr>
        <p:xfrm>
          <a:off x="1404136" y="3233181"/>
          <a:ext cx="4832147" cy="80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Equation" r:id="rId5" imgW="2501640" imgH="419040" progId="Equation.DSMT4">
                  <p:embed/>
                </p:oleObj>
              </mc:Choice>
              <mc:Fallback>
                <p:oleObj name="Equation" r:id="rId5" imgW="2501640" imgH="419040" progId="Equation.DSMT4">
                  <p:embed/>
                  <p:pic>
                    <p:nvPicPr>
                      <p:cNvPr id="90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136" y="3233181"/>
                        <a:ext cx="4832147" cy="80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87624" y="2608887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Υπόδειξη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4365104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Hz=1/sec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7584" y="105273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l-GR" altLang="el-GR" b="1" dirty="0"/>
              <a:t>7</a:t>
            </a:r>
            <a:r>
              <a:rPr lang="en-US" altLang="el-GR" b="1" dirty="0"/>
              <a:t>.</a:t>
            </a:r>
            <a:r>
              <a:rPr lang="el-GR" altLang="el-GR" b="1" dirty="0"/>
              <a:t>2 </a:t>
            </a:r>
            <a:r>
              <a:rPr lang="el-GR" altLang="el-GR" dirty="0"/>
              <a:t>Ένα κύκλωμα ωρολογίου παράγει τετραγωνικούς παλμούς με συχνότητα 5 </a:t>
            </a:r>
            <a:r>
              <a:rPr lang="en-US" altLang="el-GR" dirty="0"/>
              <a:t>KHz</a:t>
            </a:r>
            <a:r>
              <a:rPr lang="el-GR" altLang="el-GR" dirty="0"/>
              <a:t>. Ποια είναι η περίοδός του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05540"/>
              </p:ext>
            </p:extLst>
          </p:nvPr>
        </p:nvGraphicFramePr>
        <p:xfrm>
          <a:off x="1403648" y="2708920"/>
          <a:ext cx="5040560" cy="163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9" name="Equation" r:id="rId3" imgW="2577960" imgH="838080" progId="Equation.DSMT4">
                  <p:embed/>
                </p:oleObj>
              </mc:Choice>
              <mc:Fallback>
                <p:oleObj name="Equation" r:id="rId3" imgW="2577960" imgH="838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708920"/>
                        <a:ext cx="5040560" cy="1639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331640" y="2118645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Υπόδειξη</a:t>
            </a:r>
          </a:p>
        </p:txBody>
      </p:sp>
    </p:spTree>
    <p:extLst>
      <p:ext uri="{BB962C8B-B14F-4D97-AF65-F5344CB8AC3E}">
        <p14:creationId xmlns:p14="http://schemas.microsoft.com/office/powerpoint/2010/main" val="1818778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55576" y="112474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l-GR" altLang="el-GR" b="1" dirty="0"/>
              <a:t>7.3</a:t>
            </a:r>
            <a:r>
              <a:rPr lang="el-GR" altLang="el-GR" dirty="0"/>
              <a:t> Ένα κύκλωμα ωρολογίου παράγει τετραγωνικούς παλμούς με περίοδο </a:t>
            </a:r>
            <a:r>
              <a:rPr lang="en-US" altLang="el-GR" dirty="0"/>
              <a:t>10</a:t>
            </a:r>
            <a:r>
              <a:rPr lang="el-GR" altLang="el-GR" dirty="0"/>
              <a:t> </a:t>
            </a:r>
            <a:r>
              <a:rPr lang="el-GR" altLang="el-GR" dirty="0" smtClean="0">
                <a:sym typeface="Symbol" panose="05050102010706020507" pitchFamily="18" charset="2"/>
              </a:rPr>
              <a:t>μ</a:t>
            </a:r>
            <a:r>
              <a:rPr lang="en-US" altLang="el-GR" dirty="0"/>
              <a:t>sec</a:t>
            </a:r>
            <a:r>
              <a:rPr lang="el-GR" altLang="el-GR" dirty="0"/>
              <a:t>. Ποια είναι η συχνότητά του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58907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560" y="764704"/>
            <a:ext cx="7776864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3888" indent="-62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 algn="just"/>
            <a:r>
              <a:rPr lang="el-GR" altLang="el-GR" b="1" dirty="0" smtClean="0"/>
              <a:t>7</a:t>
            </a:r>
            <a:r>
              <a:rPr lang="en-US" altLang="el-GR" b="1" dirty="0" smtClean="0"/>
              <a:t>.4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Ένα </a:t>
            </a:r>
            <a:r>
              <a:rPr lang="el-GR" altLang="el-GR" dirty="0"/>
              <a:t>κύκλωμα ωρολογίου παράγει τετραγωνικούς παλμούς με περίοδο </a:t>
            </a:r>
            <a:r>
              <a:rPr lang="en-US" altLang="el-GR" dirty="0"/>
              <a:t>10</a:t>
            </a:r>
            <a:r>
              <a:rPr lang="el-GR" altLang="el-GR" dirty="0"/>
              <a:t> </a:t>
            </a:r>
            <a:r>
              <a:rPr lang="en-US" altLang="el-GR" dirty="0">
                <a:sym typeface="Symbol" panose="05050102010706020507" pitchFamily="18" charset="2"/>
              </a:rPr>
              <a:t></a:t>
            </a:r>
            <a:r>
              <a:rPr lang="el-GR" altLang="el-GR" dirty="0">
                <a:sym typeface="Symbol" panose="05050102010706020507" pitchFamily="18" charset="2"/>
              </a:rPr>
              <a:t>μ</a:t>
            </a:r>
            <a:r>
              <a:rPr lang="en-US" altLang="el-GR" dirty="0"/>
              <a:t>sec </a:t>
            </a:r>
            <a:r>
              <a:rPr lang="el-GR" altLang="el-GR" dirty="0"/>
              <a:t>και εύρος παλμών 4 μ</a:t>
            </a:r>
            <a:r>
              <a:rPr lang="en-US" altLang="el-GR" dirty="0"/>
              <a:t>sec</a:t>
            </a:r>
            <a:r>
              <a:rPr lang="el-GR" altLang="el-GR" dirty="0"/>
              <a:t>. Ποιο είναι το </a:t>
            </a:r>
            <a:r>
              <a:rPr lang="en-US" altLang="el-GR" dirty="0"/>
              <a:t>duty cycle</a:t>
            </a:r>
            <a:r>
              <a:rPr lang="el-GR" altLang="el-GR" dirty="0"/>
              <a:t>. 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195240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11560" y="1268760"/>
            <a:ext cx="7705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3888" indent="-62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b="1" dirty="0" smtClean="0"/>
              <a:t>7.5</a:t>
            </a:r>
            <a:r>
              <a:rPr lang="el-GR" altLang="el-GR" dirty="0" smtClean="0"/>
              <a:t> </a:t>
            </a:r>
            <a:r>
              <a:rPr lang="el-GR" altLang="el-GR" dirty="0"/>
              <a:t>Ένα κύκλωμα ωρολογίου παράγει τετραγωνικούς παλμούς με συχνότητα </a:t>
            </a:r>
            <a:r>
              <a:rPr lang="en-US" altLang="el-GR" dirty="0"/>
              <a:t>10</a:t>
            </a:r>
            <a:r>
              <a:rPr lang="el-GR" altLang="el-GR" dirty="0"/>
              <a:t>0 </a:t>
            </a:r>
            <a:r>
              <a:rPr lang="el-GR" altLang="el-GR" dirty="0">
                <a:sym typeface="Symbol" panose="05050102010706020507" pitchFamily="18" charset="2"/>
              </a:rPr>
              <a:t>Κ</a:t>
            </a:r>
            <a:r>
              <a:rPr lang="en-US" altLang="el-GR" dirty="0">
                <a:sym typeface="Symbol" panose="05050102010706020507" pitchFamily="18" charset="2"/>
              </a:rPr>
              <a:t>Hz</a:t>
            </a:r>
            <a:r>
              <a:rPr lang="en-US" altLang="el-GR" dirty="0"/>
              <a:t> </a:t>
            </a:r>
            <a:r>
              <a:rPr lang="el-GR" altLang="el-GR" dirty="0"/>
              <a:t>και εύρος παλμών 4 μ</a:t>
            </a:r>
            <a:r>
              <a:rPr lang="en-US" altLang="el-GR" dirty="0"/>
              <a:t>sec</a:t>
            </a:r>
            <a:r>
              <a:rPr lang="el-GR" altLang="el-GR" dirty="0"/>
              <a:t>. Ποιο είναι το </a:t>
            </a:r>
            <a:r>
              <a:rPr lang="en-US" altLang="el-GR" dirty="0"/>
              <a:t>duty cycle</a:t>
            </a:r>
            <a:r>
              <a:rPr lang="el-GR" altLang="el-GR" dirty="0"/>
              <a:t>. </a:t>
            </a:r>
            <a:endParaRPr lang="en-US" altLang="el-GR" dirty="0"/>
          </a:p>
        </p:txBody>
      </p:sp>
      <p:graphicFrame>
        <p:nvGraphicFramePr>
          <p:cNvPr id="9011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331913" y="2781300"/>
          <a:ext cx="51847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3" name="Equation" r:id="rId3" imgW="2895480" imgH="431640" progId="Equation.DSMT4">
                  <p:embed/>
                </p:oleObj>
              </mc:Choice>
              <mc:Fallback>
                <p:oleObj name="Equation" r:id="rId3" imgW="28954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81300"/>
                        <a:ext cx="51847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19250" y="3716338"/>
          <a:ext cx="29543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4" name="Εξίσωση" r:id="rId5" imgW="1549080" imgH="393480" progId="Equation.3">
                  <p:embed/>
                </p:oleObj>
              </mc:Choice>
              <mc:Fallback>
                <p:oleObj name="Εξίσωση" r:id="rId5" imgW="15490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16338"/>
                        <a:ext cx="2954338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258888" y="242093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Υπόδειξη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403350" y="4652963"/>
            <a:ext cx="144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/>
              <a:t>Επομένως 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916238" y="5300663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Duty cycle</a:t>
            </a:r>
            <a:endParaRPr lang="el-GR" altLang="el-GR"/>
          </a:p>
        </p:txBody>
      </p:sp>
      <p:graphicFrame>
        <p:nvGraphicFramePr>
          <p:cNvPr id="90125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95775" y="5157788"/>
          <a:ext cx="12715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5" name="Εξίσωση" r:id="rId7" imgW="749160" imgH="393480" progId="Equation.3">
                  <p:embed/>
                </p:oleObj>
              </mc:Choice>
              <mc:Fallback>
                <p:oleObj name="Εξίσωση" r:id="rId7" imgW="7491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5157788"/>
                        <a:ext cx="12715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76453"/>
              </p:ext>
            </p:extLst>
          </p:nvPr>
        </p:nvGraphicFramePr>
        <p:xfrm>
          <a:off x="684213" y="2205038"/>
          <a:ext cx="8179616" cy="288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Visio" r:id="rId3" imgW="6296133" imgH="2200190" progId="Visio.Drawing.11">
                  <p:embed/>
                </p:oleObj>
              </mc:Choice>
              <mc:Fallback>
                <p:oleObj name="Visio" r:id="rId3" imgW="6296133" imgH="220019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05038"/>
                        <a:ext cx="8179616" cy="28801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1188" y="836613"/>
            <a:ext cx="813727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3888" indent="-62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/>
            <a:r>
              <a:rPr lang="el-GR" altLang="el-GR" b="1" dirty="0" smtClean="0"/>
              <a:t>7</a:t>
            </a:r>
            <a:r>
              <a:rPr lang="en-US" altLang="el-GR" b="1" dirty="0" smtClean="0"/>
              <a:t>.</a:t>
            </a:r>
            <a:r>
              <a:rPr lang="el-GR" altLang="el-GR" b="1" dirty="0" smtClean="0"/>
              <a:t>6</a:t>
            </a:r>
            <a:r>
              <a:rPr lang="el-GR" altLang="el-GR" dirty="0" smtClean="0"/>
              <a:t>. </a:t>
            </a:r>
            <a:r>
              <a:rPr lang="el-GR" altLang="el-GR" dirty="0"/>
              <a:t>Να δοθούν οι έξοδοι του </a:t>
            </a:r>
            <a:r>
              <a:rPr lang="en-US" altLang="el-GR" dirty="0"/>
              <a:t>D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για τις  δοσμένες εισόδους. Υποθέστε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8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09382150"/>
              </p:ext>
            </p:extLst>
          </p:nvPr>
        </p:nvGraphicFramePr>
        <p:xfrm>
          <a:off x="611560" y="2060848"/>
          <a:ext cx="7779737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6" name="Visio" r:id="rId3" imgW="6275358" imgH="2265815" progId="Visio.Drawing.11">
                  <p:embed/>
                </p:oleObj>
              </mc:Choice>
              <mc:Fallback>
                <p:oleObj name="Visio" r:id="rId3" imgW="6275358" imgH="226581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8"/>
                        <a:ext cx="7779737" cy="28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32799" y="1196752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Υπόδειξη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662491"/>
              </p:ext>
            </p:extLst>
          </p:nvPr>
        </p:nvGraphicFramePr>
        <p:xfrm>
          <a:off x="611188" y="2132856"/>
          <a:ext cx="78486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Visio" r:id="rId3" imgW="6265891" imgH="2218414" progId="Visio.Drawing.11">
                  <p:embed/>
                </p:oleObj>
              </mc:Choice>
              <mc:Fallback>
                <p:oleObj name="Visio" r:id="rId3" imgW="6265891" imgH="221841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2856"/>
                        <a:ext cx="7848600" cy="277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11188" y="1125538"/>
            <a:ext cx="806526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3888" indent="-62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l-GR" altLang="el-GR" b="1" dirty="0" smtClean="0"/>
              <a:t>7</a:t>
            </a:r>
            <a:r>
              <a:rPr lang="en-US" altLang="el-GR" b="1" dirty="0" smtClean="0"/>
              <a:t>.</a:t>
            </a:r>
            <a:r>
              <a:rPr lang="el-GR" altLang="el-GR" b="1" dirty="0" smtClean="0"/>
              <a:t>7 </a:t>
            </a:r>
            <a:r>
              <a:rPr lang="el-GR" altLang="el-GR" dirty="0"/>
              <a:t>Να δοθούν οι έξοδοι του </a:t>
            </a:r>
            <a:r>
              <a:rPr lang="en-US" altLang="el-GR" dirty="0"/>
              <a:t>D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για τις  δοσμένες εισόδους. Υποθέστε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4213" y="908050"/>
            <a:ext cx="221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altLang="el-GR" b="1"/>
              <a:t>Σήμα ωρολογίου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00113" y="1700213"/>
          <a:ext cx="741680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Visio" r:id="rId3" imgW="5784698" imgH="1852913" progId="Visio.Drawing.11">
                  <p:embed/>
                </p:oleObj>
              </mc:Choice>
              <mc:Fallback>
                <p:oleObj name="Visio" r:id="rId3" imgW="5784698" imgH="185291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7416800" cy="236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4058117"/>
            <a:ext cx="76327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dirty="0"/>
              <a:t>Τα βασικά χαρακτηριστικά του </a:t>
            </a:r>
            <a:r>
              <a:rPr lang="el-GR" altLang="el-GR" dirty="0" smtClean="0"/>
              <a:t>σήματος </a:t>
            </a:r>
            <a:r>
              <a:rPr lang="el-GR" altLang="el-GR" dirty="0"/>
              <a:t>ωρολογίου σαν συνάρτηση του χρόνου</a:t>
            </a:r>
            <a:r>
              <a:rPr lang="en-US" altLang="el-GR" dirty="0"/>
              <a:t>,</a:t>
            </a:r>
            <a:r>
              <a:rPr lang="el-GR" altLang="el-GR" dirty="0"/>
              <a:t> είναι η </a:t>
            </a:r>
            <a:r>
              <a:rPr lang="el-GR" altLang="el-GR" i="1" dirty="0"/>
              <a:t>περίοδος</a:t>
            </a:r>
            <a:r>
              <a:rPr lang="el-GR" altLang="el-GR" dirty="0"/>
              <a:t>, </a:t>
            </a:r>
            <a:r>
              <a:rPr lang="el-GR" altLang="el-GR" i="1" dirty="0"/>
              <a:t>Τ</a:t>
            </a:r>
            <a:r>
              <a:rPr lang="el-GR" altLang="el-GR" dirty="0"/>
              <a:t> και το </a:t>
            </a:r>
            <a:r>
              <a:rPr lang="el-GR" altLang="el-GR" i="1" dirty="0"/>
              <a:t>εύρος των παλμών</a:t>
            </a:r>
            <a:r>
              <a:rPr lang="el-GR" altLang="el-GR" dirty="0"/>
              <a:t>, </a:t>
            </a:r>
            <a:r>
              <a:rPr lang="en-US" altLang="el-GR" i="1" dirty="0" err="1"/>
              <a:t>t</a:t>
            </a:r>
            <a:r>
              <a:rPr lang="en-US" altLang="el-GR" i="1" baseline="-25000" dirty="0" err="1"/>
              <a:t>w</a:t>
            </a:r>
            <a:r>
              <a:rPr lang="el-GR" altLang="el-GR" dirty="0"/>
              <a:t>. Η περίοδος του σήματος ωρολογίου ονομάζεται και </a:t>
            </a:r>
            <a:r>
              <a:rPr lang="el-GR" altLang="el-GR" i="1" dirty="0"/>
              <a:t>κύκλος ωρολογίου</a:t>
            </a:r>
            <a:r>
              <a:rPr lang="el-GR" altLang="el-GR" dirty="0"/>
              <a:t>. </a:t>
            </a:r>
          </a:p>
          <a:p>
            <a:pPr algn="just"/>
            <a:r>
              <a:rPr lang="el-GR" altLang="el-GR" dirty="0"/>
              <a:t>Το πηλίκο </a:t>
            </a:r>
            <a:r>
              <a:rPr lang="en-US" altLang="el-GR" i="1" dirty="0" err="1"/>
              <a:t>t</a:t>
            </a:r>
            <a:r>
              <a:rPr lang="en-US" altLang="el-GR" i="1" baseline="-25000" dirty="0" err="1"/>
              <a:t>w</a:t>
            </a:r>
            <a:r>
              <a:rPr lang="el-GR" altLang="el-GR" dirty="0"/>
              <a:t>/</a:t>
            </a:r>
            <a:r>
              <a:rPr lang="en-US" altLang="el-GR" i="1" dirty="0"/>
              <a:t>T</a:t>
            </a:r>
            <a:r>
              <a:rPr lang="en-US" altLang="el-GR" dirty="0"/>
              <a:t> </a:t>
            </a:r>
            <a:r>
              <a:rPr lang="el-GR" altLang="el-GR" dirty="0"/>
              <a:t>ονομάζεται </a:t>
            </a:r>
            <a:r>
              <a:rPr lang="en-US" altLang="el-GR" b="1" i="1" dirty="0"/>
              <a:t>duty cycle</a:t>
            </a:r>
            <a:r>
              <a:rPr lang="el-GR" altLang="el-GR" b="1" dirty="0"/>
              <a:t>.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algn="just"/>
            <a:r>
              <a:rPr lang="el-GR" altLang="el-GR" dirty="0" smtClean="0"/>
              <a:t>Η </a:t>
            </a:r>
            <a:r>
              <a:rPr lang="el-GR" altLang="el-GR" b="1" dirty="0" smtClean="0"/>
              <a:t>συχνότητα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του σήματος ωρολογίου είναι </a:t>
            </a:r>
            <a:r>
              <a:rPr lang="en-US" altLang="el-GR" dirty="0" smtClean="0"/>
              <a:t>f=1/T</a:t>
            </a:r>
            <a:endParaRPr lang="el-GR" alt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920880" cy="2976266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560" y="1196752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Υπόδειξη</a:t>
            </a:r>
          </a:p>
        </p:txBody>
      </p:sp>
    </p:spTree>
    <p:extLst>
      <p:ext uri="{BB962C8B-B14F-4D97-AF65-F5344CB8AC3E}">
        <p14:creationId xmlns:p14="http://schemas.microsoft.com/office/powerpoint/2010/main" val="967410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1447820"/>
              </p:ext>
            </p:extLst>
          </p:nvPr>
        </p:nvGraphicFramePr>
        <p:xfrm>
          <a:off x="755105" y="2420888"/>
          <a:ext cx="7705228" cy="205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Visio" r:id="rId3" imgW="6191265" imgH="1647805" progId="Visio.Drawing.11">
                  <p:embed/>
                </p:oleObj>
              </mc:Choice>
              <mc:Fallback>
                <p:oleObj name="Visio" r:id="rId3" imgW="6191265" imgH="164780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05" y="2420888"/>
                        <a:ext cx="7705228" cy="2050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11188" y="1196975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1200" indent="-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9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/>
            <a:r>
              <a:rPr lang="el-GR" altLang="el-GR" b="1" dirty="0" smtClean="0"/>
              <a:t>7</a:t>
            </a:r>
            <a:r>
              <a:rPr lang="en-US" altLang="el-GR" b="1" dirty="0" smtClean="0"/>
              <a:t>.</a:t>
            </a:r>
            <a:r>
              <a:rPr lang="el-GR" altLang="el-GR" b="1" dirty="0" smtClean="0"/>
              <a:t>8</a:t>
            </a:r>
            <a:r>
              <a:rPr lang="en-US" altLang="el-GR" b="1" dirty="0" smtClean="0"/>
              <a:t> </a:t>
            </a:r>
            <a:r>
              <a:rPr lang="el-GR" altLang="el-GR" dirty="0"/>
              <a:t>Να δοθεί η έξοδος </a:t>
            </a:r>
            <a:r>
              <a:rPr lang="en-US" altLang="el-GR" dirty="0"/>
              <a:t>Q </a:t>
            </a:r>
            <a:r>
              <a:rPr lang="el-GR" altLang="el-GR" dirty="0"/>
              <a:t>του </a:t>
            </a:r>
            <a:r>
              <a:rPr lang="en-US" altLang="el-GR" dirty="0"/>
              <a:t>T flip</a:t>
            </a:r>
            <a:r>
              <a:rPr lang="el-GR" altLang="el-GR" dirty="0"/>
              <a:t>-</a:t>
            </a:r>
            <a:r>
              <a:rPr lang="en-US" altLang="el-GR" dirty="0"/>
              <a:t>flop</a:t>
            </a:r>
            <a:r>
              <a:rPr lang="el-GR" altLang="el-GR" dirty="0"/>
              <a:t> για τις δοσμένες εισόδους.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64013894"/>
              </p:ext>
            </p:extLst>
          </p:nvPr>
        </p:nvGraphicFramePr>
        <p:xfrm>
          <a:off x="900113" y="2165350"/>
          <a:ext cx="7488237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Visio" r:id="rId3" imgW="6257834" imgH="2247727" progId="Visio.Drawing.11">
                  <p:embed/>
                </p:oleObj>
              </mc:Choice>
              <mc:Fallback>
                <p:oleObj name="Visio" r:id="rId3" imgW="6257834" imgH="224772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65350"/>
                        <a:ext cx="7488237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880980" y="126876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/>
              <a:t>Υπόδειξη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49201124"/>
              </p:ext>
            </p:extLst>
          </p:nvPr>
        </p:nvGraphicFramePr>
        <p:xfrm>
          <a:off x="611560" y="2420888"/>
          <a:ext cx="7993063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Visio" r:id="rId3" imgW="6166761" imgH="1674227" progId="Visio.Drawing.11">
                  <p:embed/>
                </p:oleObj>
              </mc:Choice>
              <mc:Fallback>
                <p:oleObj name="Visio" r:id="rId3" imgW="6166761" imgH="167422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7993063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11560" y="908000"/>
            <a:ext cx="777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1200" indent="-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9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dirty="0" smtClean="0"/>
              <a:t>7.9</a:t>
            </a:r>
            <a:r>
              <a:rPr lang="el-GR" altLang="el-GR" dirty="0" smtClean="0"/>
              <a:t> </a:t>
            </a:r>
            <a:r>
              <a:rPr lang="el-GR" altLang="el-GR" dirty="0"/>
              <a:t>Να δοθεί η έξοδος </a:t>
            </a:r>
            <a:r>
              <a:rPr lang="en-US" altLang="el-GR" dirty="0"/>
              <a:t>Q </a:t>
            </a:r>
            <a:r>
              <a:rPr lang="el-GR" altLang="el-GR" dirty="0"/>
              <a:t>του </a:t>
            </a:r>
            <a:r>
              <a:rPr lang="en-US" altLang="el-GR" dirty="0"/>
              <a:t>T flip</a:t>
            </a:r>
            <a:r>
              <a:rPr lang="el-GR" altLang="el-GR" dirty="0"/>
              <a:t>-</a:t>
            </a:r>
            <a:r>
              <a:rPr lang="en-US" altLang="el-GR" dirty="0"/>
              <a:t>flop</a:t>
            </a:r>
            <a:r>
              <a:rPr lang="el-GR" altLang="el-GR" dirty="0"/>
              <a:t> για τις δοσμένες εισόδους.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4213" y="1052513"/>
            <a:ext cx="764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12800" indent="-8128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38188" indent="-738188" algn="just">
              <a:tabLst>
                <a:tab pos="693738" algn="l"/>
              </a:tabLst>
            </a:pPr>
            <a:r>
              <a:rPr lang="el-GR" altLang="el-GR" b="1" dirty="0" smtClean="0"/>
              <a:t>7</a:t>
            </a:r>
            <a:r>
              <a:rPr lang="en-US" altLang="el-GR" b="1" dirty="0" smtClean="0"/>
              <a:t>.</a:t>
            </a:r>
            <a:r>
              <a:rPr lang="el-GR" altLang="el-GR" b="1" dirty="0" smtClean="0"/>
              <a:t>10. </a:t>
            </a:r>
            <a:r>
              <a:rPr lang="el-GR" altLang="el-GR" dirty="0"/>
              <a:t>Να δοθούν οι έξοδοι του </a:t>
            </a:r>
            <a:r>
              <a:rPr lang="en-US" altLang="el-GR" dirty="0"/>
              <a:t>JK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για τις δοσμένες εισόδους.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84213" y="2060575"/>
          <a:ext cx="7775575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Visio" r:id="rId3" imgW="6202142" imgH="2806810" progId="Visio.Drawing.11">
                  <p:embed/>
                </p:oleObj>
              </mc:Choice>
              <mc:Fallback>
                <p:oleObj name="Visio" r:id="rId3" imgW="6202142" imgH="280681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60575"/>
                        <a:ext cx="7775575" cy="351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46610122"/>
              </p:ext>
            </p:extLst>
          </p:nvPr>
        </p:nvGraphicFramePr>
        <p:xfrm>
          <a:off x="668338" y="2132856"/>
          <a:ext cx="7864102" cy="354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9" name="Visio" r:id="rId3" imgW="6191082" imgH="2790925" progId="Visio.Drawing.11">
                  <p:embed/>
                </p:oleObj>
              </mc:Choice>
              <mc:Fallback>
                <p:oleObj name="Visio" r:id="rId3" imgW="6191082" imgH="279092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132856"/>
                        <a:ext cx="7864102" cy="3544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23938" y="1190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68338" y="1052513"/>
            <a:ext cx="764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12800" indent="-8128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8888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8275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38188" indent="-738188" algn="just">
              <a:tabLst>
                <a:tab pos="693738" algn="l"/>
              </a:tabLst>
            </a:pPr>
            <a:r>
              <a:rPr lang="el-GR" altLang="el-GR" b="1" dirty="0" smtClean="0"/>
              <a:t>7</a:t>
            </a:r>
            <a:r>
              <a:rPr lang="en-US" altLang="el-GR" b="1" dirty="0" smtClean="0"/>
              <a:t>.</a:t>
            </a:r>
            <a:r>
              <a:rPr lang="el-GR" altLang="el-GR" b="1" dirty="0" smtClean="0"/>
              <a:t>11. </a:t>
            </a:r>
            <a:r>
              <a:rPr lang="el-GR" altLang="el-GR" dirty="0"/>
              <a:t>Να δοθούν οι έξοδοι του </a:t>
            </a:r>
            <a:r>
              <a:rPr lang="en-US" altLang="el-GR" dirty="0"/>
              <a:t>JK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για τις δοσμένες εισόδους.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Grp="1" noChangeAspect="1"/>
          </p:cNvGraphicFramePr>
          <p:nvPr>
            <p:ph/>
          </p:nvPr>
        </p:nvGraphicFramePr>
        <p:xfrm>
          <a:off x="827088" y="2060575"/>
          <a:ext cx="7920037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Visio" r:id="rId3" imgW="6706955" imgH="2912804" progId="Visio.Drawing.11">
                  <p:embed/>
                </p:oleObj>
              </mc:Choice>
              <mc:Fallback>
                <p:oleObj name="Visio" r:id="rId3" imgW="6706955" imgH="291280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7920037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68338" y="1052513"/>
            <a:ext cx="764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11200" indent="-711200"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  <a:tab pos="5834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4675" indent="-574675" algn="just">
              <a:tabLst>
                <a:tab pos="574675" algn="l"/>
                <a:tab pos="5834063" algn="l"/>
              </a:tabLst>
            </a:pPr>
            <a:r>
              <a:rPr lang="el-GR" altLang="el-GR" b="1" dirty="0" smtClean="0"/>
              <a:t>7.</a:t>
            </a:r>
            <a:r>
              <a:rPr lang="en-US" altLang="el-GR" b="1" dirty="0" smtClean="0"/>
              <a:t>1</a:t>
            </a:r>
            <a:r>
              <a:rPr lang="el-GR" altLang="el-GR" b="1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Να δοθεί η έξοδος </a:t>
            </a:r>
            <a:r>
              <a:rPr lang="en-US" altLang="el-GR" dirty="0"/>
              <a:t>Q </a:t>
            </a:r>
            <a:r>
              <a:rPr lang="el-GR" altLang="el-GR" dirty="0"/>
              <a:t>του </a:t>
            </a:r>
            <a:r>
              <a:rPr lang="en-US" altLang="el-GR" dirty="0"/>
              <a:t>JK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καθώς και η έξοδος Υ για τις δοσμένες εισόδους.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66379"/>
              </p:ext>
            </p:extLst>
          </p:nvPr>
        </p:nvGraphicFramePr>
        <p:xfrm>
          <a:off x="954191" y="2420888"/>
          <a:ext cx="73453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3" name="Visio" r:id="rId3" imgW="6162519" imgH="1876311" progId="Visio.Drawing.11">
                  <p:embed/>
                </p:oleObj>
              </mc:Choice>
              <mc:Fallback>
                <p:oleObj name="Visio" r:id="rId3" imgW="6162519" imgH="187631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191" y="2420888"/>
                        <a:ext cx="7345363" cy="225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668338" y="1052513"/>
            <a:ext cx="764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12800" indent="-812800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3413" indent="-633413" algn="just" defTabSz="693738">
              <a:tabLst>
                <a:tab pos="574675" algn="l"/>
              </a:tabLst>
            </a:pPr>
            <a:r>
              <a:rPr lang="el-GR" altLang="el-GR" b="1" dirty="0" smtClean="0"/>
              <a:t>7</a:t>
            </a:r>
            <a:r>
              <a:rPr lang="en-US" altLang="el-GR" b="1" dirty="0" smtClean="0"/>
              <a:t>.</a:t>
            </a:r>
            <a:r>
              <a:rPr lang="el-GR" altLang="el-GR" b="1" dirty="0" smtClean="0"/>
              <a:t>13 </a:t>
            </a:r>
            <a:r>
              <a:rPr lang="el-GR" altLang="el-GR" dirty="0"/>
              <a:t>Να δοθούν οι έξοδοι του </a:t>
            </a:r>
            <a:r>
              <a:rPr lang="en-US" altLang="el-GR" dirty="0"/>
              <a:t>JK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για την δοσμένη είσοδο.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7939267"/>
              </p:ext>
            </p:extLst>
          </p:nvPr>
        </p:nvGraphicFramePr>
        <p:xfrm>
          <a:off x="668338" y="2204864"/>
          <a:ext cx="5976937" cy="32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9" name="Visio" r:id="rId3" imgW="5116034" imgH="2792239" progId="Visio.Drawing.11">
                  <p:embed/>
                </p:oleObj>
              </mc:Choice>
              <mc:Fallback>
                <p:oleObj name="Visio" r:id="rId3" imgW="5116034" imgH="279223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204864"/>
                        <a:ext cx="5976937" cy="326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4230564"/>
              </p:ext>
            </p:extLst>
          </p:nvPr>
        </p:nvGraphicFramePr>
        <p:xfrm>
          <a:off x="6948264" y="2899395"/>
          <a:ext cx="161925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0" name="Visio" r:id="rId5" imgW="1123831" imgH="1300751" progId="Visio.Drawing.11">
                  <p:embed/>
                </p:oleObj>
              </mc:Choice>
              <mc:Fallback>
                <p:oleObj name="Visio" r:id="rId5" imgW="1123831" imgH="1300751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899395"/>
                        <a:ext cx="161925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668338" y="1052513"/>
            <a:ext cx="764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900113" indent="-900113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8888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8275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5475" indent="-625475" algn="just">
              <a:tabLst>
                <a:tab pos="625475" algn="l"/>
              </a:tabLst>
            </a:pPr>
            <a:r>
              <a:rPr lang="en-US" altLang="el-GR" b="1" dirty="0" smtClean="0"/>
              <a:t>7.</a:t>
            </a:r>
            <a:r>
              <a:rPr lang="el-GR" altLang="el-GR" b="1" dirty="0" smtClean="0"/>
              <a:t>1</a:t>
            </a:r>
            <a:r>
              <a:rPr lang="en-US" altLang="el-GR" b="1" dirty="0" smtClean="0"/>
              <a:t>4</a:t>
            </a:r>
            <a:r>
              <a:rPr lang="el-GR" altLang="el-GR" b="1" dirty="0" smtClean="0"/>
              <a:t> </a:t>
            </a:r>
            <a:r>
              <a:rPr lang="el-GR" altLang="el-GR" dirty="0"/>
              <a:t>Να δοθεί ή </a:t>
            </a:r>
            <a:r>
              <a:rPr lang="el-GR" altLang="el-GR" dirty="0" smtClean="0"/>
              <a:t>έξοδος :</a:t>
            </a:r>
            <a:r>
              <a:rPr lang="en-US" altLang="el-GR" dirty="0" smtClean="0"/>
              <a:t>Q </a:t>
            </a:r>
            <a:r>
              <a:rPr lang="el-GR" altLang="el-GR" dirty="0" smtClean="0"/>
              <a:t>του </a:t>
            </a:r>
            <a:r>
              <a:rPr lang="en-US" altLang="el-GR" dirty="0"/>
              <a:t>D</a:t>
            </a:r>
            <a:r>
              <a:rPr lang="el-GR" altLang="el-GR" dirty="0"/>
              <a:t> </a:t>
            </a:r>
            <a:r>
              <a:rPr lang="el-GR" altLang="el-GR" dirty="0" err="1"/>
              <a:t>φλιπ-φλοπ</a:t>
            </a:r>
            <a:r>
              <a:rPr lang="el-GR" altLang="el-GR" dirty="0"/>
              <a:t> για τις δοσμένες εισόδους. Υποθέσατε ότι αρχικά </a:t>
            </a:r>
            <a:r>
              <a:rPr lang="en-US" altLang="el-GR" dirty="0"/>
              <a:t>Q</a:t>
            </a:r>
            <a:r>
              <a:rPr lang="el-GR" altLang="el-GR" dirty="0"/>
              <a:t>=0.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Grp="1" noChangeAspect="1"/>
          </p:cNvGraphicFramePr>
          <p:nvPr>
            <p:ph/>
          </p:nvPr>
        </p:nvGraphicFramePr>
        <p:xfrm>
          <a:off x="611188" y="2060575"/>
          <a:ext cx="7775575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Visio" r:id="rId3" imgW="5855682" imgH="2301037" progId="Visio.Drawing.11">
                  <p:embed/>
                </p:oleObj>
              </mc:Choice>
              <mc:Fallback>
                <p:oleObj name="Visio" r:id="rId3" imgW="5855682" imgH="230103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0575"/>
                        <a:ext cx="7775575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28784" y="1266796"/>
            <a:ext cx="22285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altLang="el-GR" b="1" dirty="0"/>
              <a:t>Σήμα ωρολογίου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835150" y="1125538"/>
            <a:ext cx="51117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dirty="0">
                <a:solidFill>
                  <a:srgbClr val="FFFF00"/>
                </a:solidFill>
              </a:rPr>
              <a:t>Υποπολλαπλάσια του </a:t>
            </a:r>
            <a:r>
              <a:rPr lang="en-US" altLang="el-GR" dirty="0">
                <a:solidFill>
                  <a:srgbClr val="FFFF00"/>
                </a:solidFill>
              </a:rPr>
              <a:t>sec</a:t>
            </a:r>
            <a:r>
              <a:rPr lang="el-GR" altLang="el-GR" dirty="0">
                <a:solidFill>
                  <a:srgbClr val="FFFF00"/>
                </a:solidFill>
              </a:rPr>
              <a:t>ο</a:t>
            </a:r>
            <a:r>
              <a:rPr lang="en-US" altLang="el-GR" dirty="0" err="1">
                <a:solidFill>
                  <a:srgbClr val="FFFF00"/>
                </a:solidFill>
              </a:rPr>
              <a:t>nd</a:t>
            </a:r>
            <a:r>
              <a:rPr lang="en-US" altLang="el-GR" dirty="0">
                <a:solidFill>
                  <a:srgbClr val="FFFF00"/>
                </a:solidFill>
              </a:rPr>
              <a:t> (sec)</a:t>
            </a:r>
          </a:p>
          <a:p>
            <a:endParaRPr lang="el-GR" altLang="el-GR" dirty="0">
              <a:solidFill>
                <a:srgbClr val="FFFF00"/>
              </a:solidFill>
            </a:endParaRPr>
          </a:p>
          <a:p>
            <a:r>
              <a:rPr lang="en-US" altLang="el-GR" dirty="0">
                <a:solidFill>
                  <a:srgbClr val="FFFF00"/>
                </a:solidFill>
              </a:rPr>
              <a:t>             </a:t>
            </a:r>
            <a:r>
              <a:rPr lang="fr-FR" altLang="el-GR" dirty="0">
                <a:solidFill>
                  <a:srgbClr val="FFFF00"/>
                </a:solidFill>
              </a:rPr>
              <a:t>1 ms =10</a:t>
            </a:r>
            <a:r>
              <a:rPr lang="fr-FR" altLang="el-GR" baseline="30000" dirty="0">
                <a:solidFill>
                  <a:srgbClr val="FFFF00"/>
                </a:solidFill>
              </a:rPr>
              <a:t>-3</a:t>
            </a:r>
            <a:r>
              <a:rPr lang="fr-FR" altLang="el-GR" dirty="0">
                <a:solidFill>
                  <a:srgbClr val="FFFF00"/>
                </a:solidFill>
              </a:rPr>
              <a:t> sec</a:t>
            </a:r>
            <a:endParaRPr lang="el-GR" altLang="el-GR" dirty="0">
              <a:solidFill>
                <a:srgbClr val="FFFF00"/>
              </a:solidFill>
            </a:endParaRPr>
          </a:p>
          <a:p>
            <a:r>
              <a:rPr lang="fr-FR" altLang="el-GR" dirty="0">
                <a:solidFill>
                  <a:srgbClr val="FFFF00"/>
                </a:solidFill>
              </a:rPr>
              <a:t>             1 </a:t>
            </a:r>
            <a:r>
              <a:rPr lang="el-GR" altLang="el-GR" dirty="0">
                <a:solidFill>
                  <a:srgbClr val="FFFF00"/>
                </a:solidFill>
              </a:rPr>
              <a:t>μ</a:t>
            </a:r>
            <a:r>
              <a:rPr lang="fr-FR" altLang="el-GR" dirty="0">
                <a:solidFill>
                  <a:srgbClr val="FFFF00"/>
                </a:solidFill>
              </a:rPr>
              <a:t>s = 10</a:t>
            </a:r>
            <a:r>
              <a:rPr lang="fr-FR" altLang="el-GR" baseline="30000" dirty="0">
                <a:solidFill>
                  <a:srgbClr val="FFFF00"/>
                </a:solidFill>
              </a:rPr>
              <a:t>-6</a:t>
            </a:r>
            <a:r>
              <a:rPr lang="fr-FR" altLang="el-GR" dirty="0">
                <a:solidFill>
                  <a:srgbClr val="FFFF00"/>
                </a:solidFill>
              </a:rPr>
              <a:t> </a:t>
            </a:r>
            <a:r>
              <a:rPr lang="fr-FR" altLang="el-GR" dirty="0" smtClean="0">
                <a:solidFill>
                  <a:srgbClr val="FFFF00"/>
                </a:solidFill>
              </a:rPr>
              <a:t>sec  (</a:t>
            </a:r>
            <a:r>
              <a:rPr lang="fr-FR" altLang="el-GR" dirty="0" err="1" smtClean="0">
                <a:solidFill>
                  <a:srgbClr val="FFFF00"/>
                </a:solidFill>
              </a:rPr>
              <a:t>microsecond</a:t>
            </a:r>
            <a:r>
              <a:rPr lang="fr-FR" altLang="el-GR" dirty="0" smtClean="0">
                <a:solidFill>
                  <a:srgbClr val="FFFF00"/>
                </a:solidFill>
              </a:rPr>
              <a:t>)</a:t>
            </a:r>
            <a:endParaRPr lang="el-GR" altLang="el-GR" dirty="0">
              <a:solidFill>
                <a:srgbClr val="FFFF00"/>
              </a:solidFill>
            </a:endParaRPr>
          </a:p>
          <a:p>
            <a:r>
              <a:rPr lang="fr-FR" altLang="el-GR" dirty="0">
                <a:solidFill>
                  <a:srgbClr val="FFFF00"/>
                </a:solidFill>
              </a:rPr>
              <a:t>             1 ns = 10</a:t>
            </a:r>
            <a:r>
              <a:rPr lang="fr-FR" altLang="el-GR" baseline="30000" dirty="0">
                <a:solidFill>
                  <a:srgbClr val="FFFF00"/>
                </a:solidFill>
              </a:rPr>
              <a:t>-9 </a:t>
            </a:r>
            <a:r>
              <a:rPr lang="fr-FR" altLang="el-GR" dirty="0" smtClean="0">
                <a:solidFill>
                  <a:srgbClr val="FFFF00"/>
                </a:solidFill>
              </a:rPr>
              <a:t>sec  (</a:t>
            </a:r>
            <a:r>
              <a:rPr lang="fr-FR" altLang="el-GR" dirty="0" err="1" smtClean="0">
                <a:solidFill>
                  <a:srgbClr val="FFFF00"/>
                </a:solidFill>
              </a:rPr>
              <a:t>nanosecond</a:t>
            </a:r>
            <a:r>
              <a:rPr lang="fr-FR" altLang="el-GR" dirty="0" smtClean="0">
                <a:solidFill>
                  <a:srgbClr val="FFFF00"/>
                </a:solidFill>
              </a:rPr>
              <a:t>)</a:t>
            </a:r>
            <a:endParaRPr lang="el-GR" altLang="el-GR" dirty="0">
              <a:solidFill>
                <a:srgbClr val="FFFF00"/>
              </a:solidFill>
            </a:endParaRPr>
          </a:p>
          <a:p>
            <a:r>
              <a:rPr lang="en-US" altLang="el-GR" dirty="0">
                <a:solidFill>
                  <a:srgbClr val="FFFF00"/>
                </a:solidFill>
              </a:rPr>
              <a:t>             1 </a:t>
            </a:r>
            <a:r>
              <a:rPr lang="en-US" altLang="el-GR" dirty="0" err="1">
                <a:solidFill>
                  <a:srgbClr val="FFFF00"/>
                </a:solidFill>
              </a:rPr>
              <a:t>ps</a:t>
            </a:r>
            <a:r>
              <a:rPr lang="en-US" altLang="el-GR" dirty="0">
                <a:solidFill>
                  <a:srgbClr val="FFFF00"/>
                </a:solidFill>
              </a:rPr>
              <a:t> = </a:t>
            </a:r>
            <a:r>
              <a:rPr lang="fr-FR" altLang="el-GR" dirty="0">
                <a:solidFill>
                  <a:srgbClr val="FFFF00"/>
                </a:solidFill>
              </a:rPr>
              <a:t>10</a:t>
            </a:r>
            <a:r>
              <a:rPr lang="fr-FR" altLang="el-GR" baseline="30000" dirty="0">
                <a:solidFill>
                  <a:srgbClr val="FFFF00"/>
                </a:solidFill>
              </a:rPr>
              <a:t>-12 </a:t>
            </a:r>
            <a:r>
              <a:rPr lang="fr-FR" altLang="el-GR" dirty="0" smtClean="0">
                <a:solidFill>
                  <a:srgbClr val="FFFF00"/>
                </a:solidFill>
              </a:rPr>
              <a:t>sec</a:t>
            </a:r>
            <a:endParaRPr lang="fr-FR" altLang="el-GR" dirty="0">
              <a:solidFill>
                <a:srgbClr val="FFFF0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63713" y="3573463"/>
            <a:ext cx="457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>
                <a:solidFill>
                  <a:srgbClr val="FFFF00"/>
                </a:solidFill>
              </a:rPr>
              <a:t>  </a:t>
            </a:r>
            <a:r>
              <a:rPr lang="el-GR" altLang="el-GR">
                <a:solidFill>
                  <a:srgbClr val="FFFF00"/>
                </a:solidFill>
              </a:rPr>
              <a:t>Πολλαπλάσια του </a:t>
            </a:r>
            <a:r>
              <a:rPr lang="en-US" altLang="el-GR">
                <a:solidFill>
                  <a:srgbClr val="FFFF00"/>
                </a:solidFill>
              </a:rPr>
              <a:t>Hz (Hertz)</a:t>
            </a:r>
          </a:p>
          <a:p>
            <a:r>
              <a:rPr lang="en-US" altLang="el-GR">
                <a:solidFill>
                  <a:srgbClr val="FFFF00"/>
                </a:solidFill>
              </a:rPr>
              <a:t>              </a:t>
            </a:r>
          </a:p>
          <a:p>
            <a:r>
              <a:rPr lang="en-US" altLang="el-GR">
                <a:solidFill>
                  <a:srgbClr val="FFFF00"/>
                </a:solidFill>
              </a:rPr>
              <a:t>              </a:t>
            </a:r>
            <a:r>
              <a:rPr lang="el-GR" altLang="el-GR">
                <a:solidFill>
                  <a:srgbClr val="FFFF00"/>
                </a:solidFill>
              </a:rPr>
              <a:t>1 </a:t>
            </a:r>
            <a:r>
              <a:rPr lang="en-US" altLang="el-GR">
                <a:solidFill>
                  <a:srgbClr val="FFFF00"/>
                </a:solidFill>
              </a:rPr>
              <a:t>KHz</a:t>
            </a:r>
            <a:r>
              <a:rPr lang="el-GR" altLang="el-GR">
                <a:solidFill>
                  <a:srgbClr val="FFFF00"/>
                </a:solidFill>
              </a:rPr>
              <a:t> = 10</a:t>
            </a:r>
            <a:r>
              <a:rPr lang="el-GR" altLang="el-GR" baseline="30000">
                <a:solidFill>
                  <a:srgbClr val="FFFF00"/>
                </a:solidFill>
              </a:rPr>
              <a:t>3</a:t>
            </a:r>
            <a:r>
              <a:rPr lang="el-GR" altLang="el-GR">
                <a:solidFill>
                  <a:srgbClr val="FFFF00"/>
                </a:solidFill>
              </a:rPr>
              <a:t> </a:t>
            </a:r>
            <a:r>
              <a:rPr lang="en-US" altLang="el-GR">
                <a:solidFill>
                  <a:srgbClr val="FFFF00"/>
                </a:solidFill>
              </a:rPr>
              <a:t>Hz</a:t>
            </a:r>
            <a:endParaRPr lang="el-GR" altLang="el-GR">
              <a:solidFill>
                <a:srgbClr val="FFFF00"/>
              </a:solidFill>
            </a:endParaRPr>
          </a:p>
          <a:p>
            <a:r>
              <a:rPr lang="el-GR" altLang="el-GR">
                <a:solidFill>
                  <a:srgbClr val="FFFF00"/>
                </a:solidFill>
              </a:rPr>
              <a:t>              1 </a:t>
            </a:r>
            <a:r>
              <a:rPr lang="en-US" altLang="el-GR">
                <a:solidFill>
                  <a:srgbClr val="FFFF00"/>
                </a:solidFill>
              </a:rPr>
              <a:t>MHz = 10</a:t>
            </a:r>
            <a:r>
              <a:rPr lang="en-US" altLang="el-GR" baseline="30000">
                <a:solidFill>
                  <a:srgbClr val="FFFF00"/>
                </a:solidFill>
              </a:rPr>
              <a:t>6</a:t>
            </a:r>
            <a:r>
              <a:rPr lang="en-US" altLang="el-GR">
                <a:solidFill>
                  <a:srgbClr val="FFFF00"/>
                </a:solidFill>
              </a:rPr>
              <a:t> Hz</a:t>
            </a:r>
            <a:endParaRPr lang="el-GR" altLang="el-GR">
              <a:solidFill>
                <a:srgbClr val="FFFF00"/>
              </a:solidFill>
            </a:endParaRPr>
          </a:p>
          <a:p>
            <a:r>
              <a:rPr lang="el-GR" altLang="el-GR">
                <a:solidFill>
                  <a:srgbClr val="FFFF00"/>
                </a:solidFill>
              </a:rPr>
              <a:t>              1 </a:t>
            </a:r>
            <a:r>
              <a:rPr lang="en-US" altLang="el-GR">
                <a:solidFill>
                  <a:srgbClr val="FFFF00"/>
                </a:solidFill>
              </a:rPr>
              <a:t>GHz</a:t>
            </a:r>
            <a:r>
              <a:rPr lang="el-GR" altLang="el-GR">
                <a:solidFill>
                  <a:srgbClr val="FFFF00"/>
                </a:solidFill>
              </a:rPr>
              <a:t> = 10</a:t>
            </a:r>
            <a:r>
              <a:rPr lang="el-GR" altLang="el-GR" baseline="30000">
                <a:solidFill>
                  <a:srgbClr val="FFFF00"/>
                </a:solidFill>
              </a:rPr>
              <a:t>9</a:t>
            </a:r>
            <a:r>
              <a:rPr lang="el-GR" altLang="el-GR">
                <a:solidFill>
                  <a:srgbClr val="FFFF00"/>
                </a:solidFill>
              </a:rPr>
              <a:t> </a:t>
            </a:r>
            <a:r>
              <a:rPr lang="en-US" altLang="el-GR">
                <a:solidFill>
                  <a:srgbClr val="FFFF00"/>
                </a:solidFill>
              </a:rPr>
              <a:t>Hz</a:t>
            </a:r>
            <a:endParaRPr lang="el-GR" altLang="el-GR">
              <a:solidFill>
                <a:srgbClr val="FFFF00"/>
              </a:solidFill>
            </a:endParaRPr>
          </a:p>
          <a:p>
            <a:r>
              <a:rPr lang="el-GR" altLang="el-GR">
                <a:solidFill>
                  <a:srgbClr val="FFFF00"/>
                </a:solidFill>
              </a:rPr>
              <a:t>              1 </a:t>
            </a:r>
            <a:r>
              <a:rPr lang="en-US" altLang="el-GR">
                <a:solidFill>
                  <a:srgbClr val="FFFF00"/>
                </a:solidFill>
              </a:rPr>
              <a:t>THz</a:t>
            </a:r>
            <a:r>
              <a:rPr lang="el-GR" altLang="el-GR">
                <a:solidFill>
                  <a:srgbClr val="FFFF00"/>
                </a:solidFill>
              </a:rPr>
              <a:t> = 10</a:t>
            </a:r>
            <a:r>
              <a:rPr lang="el-GR" altLang="el-GR" baseline="30000">
                <a:solidFill>
                  <a:srgbClr val="FFFF00"/>
                </a:solidFill>
              </a:rPr>
              <a:t>12</a:t>
            </a:r>
            <a:r>
              <a:rPr lang="el-GR" altLang="el-GR">
                <a:solidFill>
                  <a:srgbClr val="FFFF00"/>
                </a:solidFill>
              </a:rPr>
              <a:t> </a:t>
            </a:r>
            <a:r>
              <a:rPr lang="en-US" altLang="el-GR">
                <a:solidFill>
                  <a:srgbClr val="FFFF00"/>
                </a:solidFill>
              </a:rPr>
              <a:t>Hz</a:t>
            </a:r>
            <a:endParaRPr lang="el-GR" altLang="el-GR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2349500"/>
            <a:ext cx="72723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altLang="el-GR">
                <a:solidFill>
                  <a:srgbClr val="FFFF00"/>
                </a:solidFill>
              </a:rPr>
              <a:t>Τα </a:t>
            </a:r>
            <a:r>
              <a:rPr lang="el-GR" altLang="el-GR" i="1">
                <a:solidFill>
                  <a:srgbClr val="FFFF00"/>
                </a:solidFill>
              </a:rPr>
              <a:t>φλιπ-φλοπ</a:t>
            </a:r>
            <a:r>
              <a:rPr lang="el-GR" altLang="el-GR">
                <a:solidFill>
                  <a:srgbClr val="FFFF00"/>
                </a:solidFill>
              </a:rPr>
              <a:t> (</a:t>
            </a:r>
            <a:r>
              <a:rPr lang="en-US" altLang="el-GR" i="1">
                <a:solidFill>
                  <a:srgbClr val="FFFF00"/>
                </a:solidFill>
              </a:rPr>
              <a:t>flip</a:t>
            </a:r>
            <a:r>
              <a:rPr lang="el-GR" altLang="el-GR" i="1">
                <a:solidFill>
                  <a:srgbClr val="FFFF00"/>
                </a:solidFill>
              </a:rPr>
              <a:t>-</a:t>
            </a:r>
            <a:r>
              <a:rPr lang="en-US" altLang="el-GR" i="1">
                <a:solidFill>
                  <a:srgbClr val="FFFF00"/>
                </a:solidFill>
              </a:rPr>
              <a:t>flop</a:t>
            </a:r>
            <a:r>
              <a:rPr lang="el-GR" altLang="el-GR">
                <a:solidFill>
                  <a:srgbClr val="FFFF00"/>
                </a:solidFill>
              </a:rPr>
              <a:t>) είναι κυκλώματα που μπορούν να αποθηκεύσουν ένα </a:t>
            </a:r>
            <a:r>
              <a:rPr lang="en-US" altLang="el-GR">
                <a:solidFill>
                  <a:srgbClr val="FFFF00"/>
                </a:solidFill>
              </a:rPr>
              <a:t>bit</a:t>
            </a:r>
            <a:r>
              <a:rPr lang="el-GR" altLang="el-GR">
                <a:solidFill>
                  <a:srgbClr val="FFFF00"/>
                </a:solidFill>
              </a:rPr>
              <a:t> (0 ή 1) και έχουν συνήθως δύο εξόδους, μια για την τιμή του </a:t>
            </a:r>
            <a:r>
              <a:rPr lang="en-US" altLang="el-GR">
                <a:solidFill>
                  <a:srgbClr val="FFFF00"/>
                </a:solidFill>
              </a:rPr>
              <a:t>bit</a:t>
            </a:r>
            <a:r>
              <a:rPr lang="el-GR" altLang="el-GR">
                <a:solidFill>
                  <a:srgbClr val="FFFF00"/>
                </a:solidFill>
              </a:rPr>
              <a:t> που είναι αποθηκευμένο σε αυτά και μια για το συμπλήρωμά της. Οι δυαδικές πληροφορίες μπορούν να εγγραφούν στα φλιπ-φλοπ με διάφορους τρόπους και έτσι έχουμε διάφορους τύπους φλιπ-φλοπ.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>
                <a:solidFill>
                  <a:srgbClr val="FFFF00"/>
                </a:solidFill>
              </a:rPr>
              <a:t>Φλιπ-φλοπ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image.slidesharecdn.com/8-141108082256-conversion-gate01/95/8flip-flops-and-registers-13-638.jpg?cb=1415435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8887" b="31561"/>
          <a:stretch>
            <a:fillRect/>
          </a:stretch>
        </p:blipFill>
        <p:spPr bwMode="auto">
          <a:xfrm>
            <a:off x="1116013" y="1125538"/>
            <a:ext cx="7056437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348880"/>
            <a:ext cx="16097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 flip-flop</a:t>
            </a:r>
          </a:p>
          <a:p>
            <a:endParaRPr lang="en-US" dirty="0"/>
          </a:p>
          <a:p>
            <a:r>
              <a:rPr lang="en-US" dirty="0" smtClean="0"/>
              <a:t>T flip-flop</a:t>
            </a:r>
          </a:p>
          <a:p>
            <a:endParaRPr lang="en-US" dirty="0"/>
          </a:p>
          <a:p>
            <a:r>
              <a:rPr lang="en-US" dirty="0" smtClean="0"/>
              <a:t>JK flip-flop</a:t>
            </a:r>
          </a:p>
          <a:p>
            <a:endParaRPr lang="en-US" dirty="0"/>
          </a:p>
          <a:p>
            <a:r>
              <a:rPr lang="en-US" dirty="0" smtClean="0"/>
              <a:t>(SR flip-flop)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767435" y="1556792"/>
            <a:ext cx="18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Τύποι </a:t>
            </a:r>
            <a:r>
              <a:rPr lang="en-US" b="1" dirty="0" smtClean="0"/>
              <a:t>flip-flop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62452832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12972</TotalTime>
  <Words>900</Words>
  <Application>Microsoft Office PowerPoint</Application>
  <PresentationFormat>Προβολή στην οθόνη (4:3)</PresentationFormat>
  <Paragraphs>93</Paragraphs>
  <Slides>48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48</vt:i4>
      </vt:variant>
    </vt:vector>
  </HeadingPairs>
  <TitlesOfParts>
    <vt:vector size="55" baseType="lpstr">
      <vt:lpstr>Arial</vt:lpstr>
      <vt:lpstr>Calibri</vt:lpstr>
      <vt:lpstr>Symbol</vt:lpstr>
      <vt:lpstr>Προεπιλεγμένη σχεδίαση</vt:lpstr>
      <vt:lpstr>Visio</vt:lpstr>
      <vt:lpstr>Εξίσωση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cefsta</cp:lastModifiedBy>
  <cp:revision>122</cp:revision>
  <dcterms:created xsi:type="dcterms:W3CDTF">2015-04-07T10:56:02Z</dcterms:created>
  <dcterms:modified xsi:type="dcterms:W3CDTF">2024-12-20T20:21:48Z</dcterms:modified>
</cp:coreProperties>
</file>