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9" r:id="rId4"/>
    <p:sldId id="280" r:id="rId5"/>
    <p:sldId id="294" r:id="rId6"/>
    <p:sldId id="281" r:id="rId7"/>
    <p:sldId id="284" r:id="rId8"/>
    <p:sldId id="283" r:id="rId9"/>
    <p:sldId id="263" r:id="rId10"/>
    <p:sldId id="265" r:id="rId11"/>
    <p:sldId id="266" r:id="rId12"/>
    <p:sldId id="290" r:id="rId13"/>
    <p:sldId id="267" r:id="rId14"/>
    <p:sldId id="268" r:id="rId15"/>
    <p:sldId id="305" r:id="rId16"/>
    <p:sldId id="298" r:id="rId17"/>
    <p:sldId id="300" r:id="rId18"/>
    <p:sldId id="301" r:id="rId19"/>
    <p:sldId id="264" r:id="rId20"/>
    <p:sldId id="269" r:id="rId21"/>
    <p:sldId id="286" r:id="rId22"/>
    <p:sldId id="287" r:id="rId23"/>
    <p:sldId id="288" r:id="rId24"/>
    <p:sldId id="295" r:id="rId25"/>
    <p:sldId id="302" r:id="rId26"/>
    <p:sldId id="303" r:id="rId27"/>
    <p:sldId id="307" r:id="rId28"/>
    <p:sldId id="306" r:id="rId29"/>
    <p:sldId id="308" r:id="rId3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8F8F8"/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92CE0-B7D4-4994-9462-D3FD8F625FD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4361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0369-29A6-4A55-90C3-0C5F4A9BD76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71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C9FC3-1AEA-4E94-B4D1-6D24B1EBD30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5516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68F059-9F0F-4AA6-B6D8-56AD70E9AC7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260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44949-655A-4341-BE87-68E1EEE16B2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293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84A1D-DE4D-426C-8132-A0BF262058A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4275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466BE-983B-49F7-B4CE-FB5A0E88FC2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582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F3DB1-309E-4260-86D6-69DBCA2BFD1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801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DEC0C-7550-491D-ACDF-0033844F03A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9297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8544B-94C5-4497-B5A7-4A880C6699E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5681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EFF4C-B842-4B4A-BAB6-26CD0F2588A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0217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B88A1-FC76-4036-8EF2-6E04BA6F01B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9494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 alt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 alt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87E991-6E4E-47DE-89AB-B49625E3FCEC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635375" y="2997200"/>
            <a:ext cx="20209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400" b="1" dirty="0" smtClean="0">
                <a:solidFill>
                  <a:srgbClr val="FFFF00"/>
                </a:solidFill>
              </a:rPr>
              <a:t>FLIP-FLOP</a:t>
            </a:r>
            <a:r>
              <a:rPr lang="el-GR" altLang="el-GR" sz="2400" b="1" dirty="0" smtClean="0">
                <a:solidFill>
                  <a:srgbClr val="FFFF00"/>
                </a:solidFill>
              </a:rPr>
              <a:t> ΙΙ</a:t>
            </a:r>
            <a:endParaRPr lang="el-GR" altLang="el-G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4" name="Object 4"/>
          <p:cNvGraphicFramePr>
            <a:graphicFrameLocks noGrp="1" noChangeAspect="1"/>
          </p:cNvGraphicFramePr>
          <p:nvPr>
            <p:ph/>
          </p:nvPr>
        </p:nvGraphicFramePr>
        <p:xfrm>
          <a:off x="1570038" y="2420938"/>
          <a:ext cx="6026150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Visio" r:id="rId3" imgW="2984873" imgH="1083462" progId="Visio.Drawing.11">
                  <p:embed/>
                </p:oleObj>
              </mc:Choice>
              <mc:Fallback>
                <p:oleObj name="Visio" r:id="rId3" imgW="2984873" imgH="108346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38" y="2420938"/>
                        <a:ext cx="6026150" cy="218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116013" y="1557338"/>
            <a:ext cx="6840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1325" indent="-44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0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000" b="1"/>
              <a:t>Σχεδίαση του </a:t>
            </a:r>
            <a:r>
              <a:rPr lang="en-US" altLang="el-GR" sz="2000" b="1"/>
              <a:t>D </a:t>
            </a:r>
            <a:r>
              <a:rPr lang="el-GR" altLang="el-GR" sz="2000" b="1"/>
              <a:t>φλιπ-φλοπ με πύλες </a:t>
            </a:r>
            <a:r>
              <a:rPr lang="en-US" altLang="el-GR" sz="2000" b="1"/>
              <a:t>NOR</a:t>
            </a:r>
            <a:r>
              <a:rPr lang="el-GR" altLang="el-GR" sz="2000" b="1"/>
              <a:t>, </a:t>
            </a:r>
            <a:r>
              <a:rPr lang="en-US" altLang="el-GR" sz="2000" b="1"/>
              <a:t>AND</a:t>
            </a:r>
            <a:r>
              <a:rPr lang="el-GR" altLang="el-GR" sz="2000" b="1"/>
              <a:t>, </a:t>
            </a:r>
            <a:r>
              <a:rPr lang="en-US" altLang="el-GR" sz="2000" b="1"/>
              <a:t>NOT</a:t>
            </a:r>
            <a:endParaRPr lang="el-GR" altLang="el-GR" sz="20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043608" y="1052736"/>
            <a:ext cx="72348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Μετατροπή του </a:t>
            </a:r>
            <a:r>
              <a:rPr lang="en-US" altLang="el-GR" sz="2000" b="1" dirty="0"/>
              <a:t>SR </a:t>
            </a:r>
            <a:r>
              <a:rPr lang="el-GR" altLang="el-GR" sz="2000" b="1" dirty="0" err="1"/>
              <a:t>φλιπ-φλοπ</a:t>
            </a:r>
            <a:r>
              <a:rPr lang="el-GR" altLang="el-GR" sz="2000" b="1" dirty="0"/>
              <a:t> με ρολόι σε </a:t>
            </a:r>
            <a:r>
              <a:rPr lang="en-US" altLang="el-GR" sz="2000" b="1" dirty="0"/>
              <a:t>JK </a:t>
            </a:r>
            <a:r>
              <a:rPr lang="el-GR" altLang="el-GR" sz="2000" b="1" dirty="0" err="1"/>
              <a:t>φλιπ-φλοπ</a:t>
            </a:r>
            <a:r>
              <a:rPr lang="el-GR" altLang="el-GR" sz="2000" b="1" dirty="0"/>
              <a:t> </a:t>
            </a:r>
          </a:p>
        </p:txBody>
      </p:sp>
      <p:graphicFrame>
        <p:nvGraphicFramePr>
          <p:cNvPr id="17413" name="Object 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35587383"/>
              </p:ext>
            </p:extLst>
          </p:nvPr>
        </p:nvGraphicFramePr>
        <p:xfrm>
          <a:off x="684213" y="1917700"/>
          <a:ext cx="7416800" cy="411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Visio" r:id="rId3" imgW="5372016" imgH="2981510" progId="Visio.Drawing.11">
                  <p:embed/>
                </p:oleObj>
              </mc:Choice>
              <mc:Fallback>
                <p:oleObj name="Visio" r:id="rId3" imgW="5372016" imgH="298151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17700"/>
                        <a:ext cx="7416800" cy="411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476375" y="981075"/>
            <a:ext cx="6265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5475" indent="-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4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000" b="1"/>
              <a:t>Σχεδίαση του </a:t>
            </a:r>
            <a:r>
              <a:rPr lang="en-US" altLang="el-GR" sz="2000" b="1"/>
              <a:t>JK </a:t>
            </a:r>
            <a:r>
              <a:rPr lang="el-GR" altLang="el-GR" sz="2000" b="1"/>
              <a:t>φλιπ-φλοπ</a:t>
            </a:r>
            <a:r>
              <a:rPr lang="en-US" altLang="el-GR" sz="2000" b="1"/>
              <a:t> </a:t>
            </a:r>
            <a:r>
              <a:rPr lang="el-GR" altLang="el-GR" sz="2000" b="1"/>
              <a:t>με πύλες </a:t>
            </a:r>
            <a:r>
              <a:rPr lang="en-US" altLang="el-GR" sz="2000" b="1"/>
              <a:t>NOR</a:t>
            </a:r>
            <a:r>
              <a:rPr lang="el-GR" altLang="el-GR" sz="2000" b="1"/>
              <a:t>, </a:t>
            </a:r>
            <a:r>
              <a:rPr lang="en-US" altLang="el-GR" sz="2000" b="1"/>
              <a:t>AND</a:t>
            </a:r>
            <a:endParaRPr lang="el-GR" altLang="el-GR" sz="2000" b="1"/>
          </a:p>
        </p:txBody>
      </p:sp>
      <p:graphicFrame>
        <p:nvGraphicFramePr>
          <p:cNvPr id="57349" name="Object 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769523498"/>
              </p:ext>
            </p:extLst>
          </p:nvPr>
        </p:nvGraphicFramePr>
        <p:xfrm>
          <a:off x="1835150" y="2147888"/>
          <a:ext cx="5976938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" name="Visio" r:id="rId3" imgW="3371930" imgH="1562210" progId="Visio.Drawing.11">
                  <p:embed/>
                </p:oleObj>
              </mc:Choice>
              <mc:Fallback>
                <p:oleObj name="Visio" r:id="rId3" imgW="3371930" imgH="156221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147888"/>
                        <a:ext cx="5976938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476375" y="981075"/>
            <a:ext cx="6192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5475" indent="-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4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000" b="1"/>
              <a:t>Σχεδίαση του </a:t>
            </a:r>
            <a:r>
              <a:rPr lang="en-US" altLang="el-GR" sz="2000" b="1"/>
              <a:t>JK </a:t>
            </a:r>
            <a:r>
              <a:rPr lang="el-GR" altLang="el-GR" sz="2000" b="1"/>
              <a:t>φλιπ-φλοπ με πύλες </a:t>
            </a:r>
            <a:r>
              <a:rPr lang="en-US" altLang="el-GR" sz="2000" b="1"/>
              <a:t>NOR</a:t>
            </a:r>
            <a:r>
              <a:rPr lang="el-GR" altLang="el-GR" sz="2000" b="1"/>
              <a:t>, </a:t>
            </a:r>
            <a:r>
              <a:rPr lang="en-US" altLang="el-GR" sz="2000" b="1"/>
              <a:t>AND</a:t>
            </a:r>
            <a:endParaRPr lang="el-GR" altLang="el-GR" sz="2000" b="1"/>
          </a:p>
        </p:txBody>
      </p:sp>
      <p:graphicFrame>
        <p:nvGraphicFramePr>
          <p:cNvPr id="19461" name="Object 5"/>
          <p:cNvGraphicFramePr>
            <a:graphicFrameLocks noGrp="1" noChangeAspect="1"/>
          </p:cNvGraphicFramePr>
          <p:nvPr>
            <p:ph/>
          </p:nvPr>
        </p:nvGraphicFramePr>
        <p:xfrm>
          <a:off x="1547813" y="1916113"/>
          <a:ext cx="6119812" cy="293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Visio" r:id="rId3" imgW="2984060" imgH="1430528" progId="Visio.Drawing.11">
                  <p:embed/>
                </p:oleObj>
              </mc:Choice>
              <mc:Fallback>
                <p:oleObj name="Visio" r:id="rId3" imgW="2984060" imgH="1430528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916113"/>
                        <a:ext cx="6119812" cy="293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692275" y="981075"/>
            <a:ext cx="597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5475" indent="-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4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000" b="1"/>
              <a:t>Σχεδίαση με πύλες </a:t>
            </a:r>
            <a:r>
              <a:rPr lang="en-US" altLang="el-GR" sz="2000" b="1"/>
              <a:t>NOR</a:t>
            </a:r>
            <a:r>
              <a:rPr lang="el-GR" altLang="el-GR" sz="2000" b="1"/>
              <a:t>, </a:t>
            </a:r>
            <a:r>
              <a:rPr lang="en-US" altLang="el-GR" sz="2000" b="1"/>
              <a:t>AND </a:t>
            </a:r>
            <a:r>
              <a:rPr lang="el-GR" altLang="el-GR" sz="2000" b="1"/>
              <a:t>του Τ φλιπ-φλοπ</a:t>
            </a:r>
          </a:p>
        </p:txBody>
      </p:sp>
      <p:graphicFrame>
        <p:nvGraphicFramePr>
          <p:cNvPr id="20485" name="Object 5"/>
          <p:cNvGraphicFramePr>
            <a:graphicFrameLocks noGrp="1" noChangeAspect="1"/>
          </p:cNvGraphicFramePr>
          <p:nvPr>
            <p:ph/>
          </p:nvPr>
        </p:nvGraphicFramePr>
        <p:xfrm>
          <a:off x="1908175" y="2276475"/>
          <a:ext cx="5256213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Visio" r:id="rId3" imgW="2700090" imgH="1441412" progId="Visio.Drawing.11">
                  <p:embed/>
                </p:oleObj>
              </mc:Choice>
              <mc:Fallback>
                <p:oleObj name="Visio" r:id="rId3" imgW="2700090" imgH="1441412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276475"/>
                        <a:ext cx="5256213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2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769352063"/>
              </p:ext>
            </p:extLst>
          </p:nvPr>
        </p:nvGraphicFramePr>
        <p:xfrm>
          <a:off x="2843212" y="2060575"/>
          <a:ext cx="3961035" cy="279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9" name="Visio" r:id="rId3" imgW="2217860" imgH="1567620" progId="Visio.Drawing.11">
                  <p:embed/>
                </p:oleObj>
              </mc:Choice>
              <mc:Fallback>
                <p:oleObj name="Visio" r:id="rId3" imgW="2217860" imgH="156762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2" y="2060575"/>
                        <a:ext cx="3961035" cy="2797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779838" y="1125538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000" b="1"/>
              <a:t>Πύλη </a:t>
            </a:r>
            <a:r>
              <a:rPr lang="en-US" altLang="el-GR" sz="2000" b="1"/>
              <a:t>NAND</a:t>
            </a:r>
            <a:endParaRPr lang="el-GR" altLang="el-GR" sz="2000" b="1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755650" y="5229225"/>
            <a:ext cx="7704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000"/>
              <a:t>Η έξοδος της πύλης </a:t>
            </a:r>
            <a:r>
              <a:rPr lang="en-US" altLang="el-GR" sz="2000"/>
              <a:t>NAND-2 </a:t>
            </a:r>
            <a:r>
              <a:rPr lang="el-GR" altLang="el-GR" sz="2000"/>
              <a:t>γίνεται 1 όταν μία τουλάχιστον είσοδος γίνει 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116013" y="981075"/>
            <a:ext cx="698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000" b="1"/>
              <a:t>Σχεδίαση μανδαλωτή </a:t>
            </a:r>
            <a:r>
              <a:rPr lang="en-US" altLang="el-GR" sz="2000" b="1"/>
              <a:t>SR (SET-RESET) </a:t>
            </a:r>
            <a:r>
              <a:rPr lang="el-GR" altLang="el-GR" sz="2000" b="1"/>
              <a:t>με πύλες </a:t>
            </a:r>
            <a:r>
              <a:rPr lang="en-US" altLang="el-GR" sz="2000" b="1"/>
              <a:t>N</a:t>
            </a:r>
            <a:r>
              <a:rPr lang="el-GR" altLang="el-GR" sz="2000" b="1"/>
              <a:t>Α</a:t>
            </a:r>
            <a:r>
              <a:rPr lang="en-US" altLang="el-GR" sz="2000" b="1"/>
              <a:t>ND</a:t>
            </a:r>
            <a:endParaRPr lang="el-GR" altLang="el-GR" sz="2000" b="1"/>
          </a:p>
        </p:txBody>
      </p:sp>
      <p:graphicFrame>
        <p:nvGraphicFramePr>
          <p:cNvPr id="74757" name="Object 5"/>
          <p:cNvGraphicFramePr>
            <a:graphicFrameLocks noGrp="1" noChangeAspect="1"/>
          </p:cNvGraphicFramePr>
          <p:nvPr>
            <p:ph/>
          </p:nvPr>
        </p:nvGraphicFramePr>
        <p:xfrm>
          <a:off x="1547813" y="1989138"/>
          <a:ext cx="6048375" cy="382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2" name="Visio" r:id="rId3" imgW="3665457" imgH="2317564" progId="Visio.Drawing.11">
                  <p:embed/>
                </p:oleObj>
              </mc:Choice>
              <mc:Fallback>
                <p:oleObj name="Visio" r:id="rId3" imgW="3665457" imgH="2317564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989138"/>
                        <a:ext cx="6048375" cy="382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Grp="1" noChangeAspect="1"/>
          </p:cNvGraphicFramePr>
          <p:nvPr>
            <p:ph/>
          </p:nvPr>
        </p:nvGraphicFramePr>
        <p:xfrm>
          <a:off x="1403350" y="2205038"/>
          <a:ext cx="6335713" cy="231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1" name="Visio" r:id="rId3" imgW="3467947" imgH="1268510" progId="Visio.Drawing.11">
                  <p:embed/>
                </p:oleObj>
              </mc:Choice>
              <mc:Fallback>
                <p:oleObj name="Visio" r:id="rId3" imgW="3467947" imgH="126851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205038"/>
                        <a:ext cx="6335713" cy="231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619250" y="1196975"/>
            <a:ext cx="5903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000" b="1"/>
              <a:t>Λειτουργία του μανδαλωτή </a:t>
            </a:r>
            <a:r>
              <a:rPr lang="en-US" altLang="el-GR" sz="2000" b="1"/>
              <a:t>SR </a:t>
            </a:r>
            <a:r>
              <a:rPr lang="el-GR" altLang="el-GR" sz="2000" b="1"/>
              <a:t>με πύλες </a:t>
            </a:r>
            <a:r>
              <a:rPr lang="en-US" altLang="el-GR" sz="2000" b="1"/>
              <a:t>N</a:t>
            </a:r>
            <a:r>
              <a:rPr lang="el-GR" altLang="el-GR" sz="2000" b="1"/>
              <a:t>Α</a:t>
            </a:r>
            <a:r>
              <a:rPr lang="en-US" altLang="el-GR" sz="2000" b="1"/>
              <a:t>ND</a:t>
            </a:r>
            <a:endParaRPr lang="el-GR" altLang="el-GR" sz="20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1187450" y="2205038"/>
          <a:ext cx="6769100" cy="247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5" name="Visio" r:id="rId3" imgW="4249589" imgH="1306711" progId="Visio.Drawing.11">
                  <p:embed/>
                </p:oleObj>
              </mc:Choice>
              <mc:Fallback>
                <p:oleObj name="Visio" r:id="rId3" imgW="4249589" imgH="130671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205038"/>
                        <a:ext cx="6769100" cy="247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763713" y="981075"/>
            <a:ext cx="5903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000" b="1"/>
              <a:t>Λειτουργία του μανδαλωτή </a:t>
            </a:r>
            <a:r>
              <a:rPr lang="en-US" altLang="el-GR" sz="2000" b="1"/>
              <a:t>SR </a:t>
            </a:r>
            <a:r>
              <a:rPr lang="el-GR" altLang="el-GR" sz="2000" b="1"/>
              <a:t>με πύλες </a:t>
            </a:r>
            <a:r>
              <a:rPr lang="en-US" altLang="el-GR" sz="2000" b="1"/>
              <a:t>N</a:t>
            </a:r>
            <a:r>
              <a:rPr lang="el-GR" altLang="el-GR" sz="2000" b="1"/>
              <a:t>Α</a:t>
            </a:r>
            <a:r>
              <a:rPr lang="en-US" altLang="el-GR" sz="2000" b="1"/>
              <a:t>ND</a:t>
            </a:r>
            <a:endParaRPr lang="el-GR" altLang="el-GR" sz="20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9" name="Object 7"/>
          <p:cNvGraphicFramePr>
            <a:graphicFrameLocks noGrp="1" noChangeAspect="1"/>
          </p:cNvGraphicFramePr>
          <p:nvPr>
            <p:ph/>
          </p:nvPr>
        </p:nvGraphicFramePr>
        <p:xfrm>
          <a:off x="1763713" y="2027238"/>
          <a:ext cx="5256212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Visio" r:id="rId3" imgW="3773018" imgH="2206752" progId="Visio.Drawing.11">
                  <p:embed/>
                </p:oleObj>
              </mc:Choice>
              <mc:Fallback>
                <p:oleObj name="Visio" r:id="rId3" imgW="3773018" imgH="2206752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027238"/>
                        <a:ext cx="5256212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692274" y="979458"/>
            <a:ext cx="60480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625475" indent="-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b="1"/>
              <a:t>Λειτουργία του </a:t>
            </a:r>
            <a:r>
              <a:rPr lang="el-GR" altLang="el-GR" sz="2000" b="1" dirty="0" err="1"/>
              <a:t>μανδαλωτή</a:t>
            </a:r>
            <a:r>
              <a:rPr lang="el-GR" altLang="el-GR" sz="2000" b="1" dirty="0"/>
              <a:t> </a:t>
            </a:r>
            <a:r>
              <a:rPr lang="en-US" altLang="el-GR" sz="2000" b="1" dirty="0"/>
              <a:t>SR</a:t>
            </a:r>
            <a:r>
              <a:rPr lang="el-GR" altLang="el-GR" sz="2000" b="1" dirty="0"/>
              <a:t> με πύλες </a:t>
            </a:r>
            <a:r>
              <a:rPr lang="en-US" altLang="el-GR" sz="2000" b="1" dirty="0"/>
              <a:t>NAND</a:t>
            </a:r>
            <a:endParaRPr lang="el-GR" altLang="el-GR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475656" y="126876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/>
              <a:t>Πύλη </a:t>
            </a:r>
            <a:r>
              <a:rPr lang="en-US" altLang="el-GR" sz="2000" b="1"/>
              <a:t>NOR</a:t>
            </a:r>
            <a:endParaRPr lang="el-GR" altLang="el-GR" sz="2000" b="1"/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755650" y="4940300"/>
            <a:ext cx="7704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000"/>
              <a:t>Η έξοδος της πύλης </a:t>
            </a:r>
            <a:r>
              <a:rPr lang="en-US" altLang="el-GR" sz="2000"/>
              <a:t>NOR-2 </a:t>
            </a:r>
            <a:r>
              <a:rPr lang="el-GR" altLang="el-GR" sz="2000"/>
              <a:t>γίνεται </a:t>
            </a:r>
            <a:r>
              <a:rPr lang="en-US" altLang="el-GR" sz="2000"/>
              <a:t>0</a:t>
            </a:r>
            <a:r>
              <a:rPr lang="el-GR" altLang="el-GR" sz="2000"/>
              <a:t> όταν μία τουλάχιστον είσοδος γίνει </a:t>
            </a:r>
            <a:r>
              <a:rPr lang="en-US" altLang="el-GR" sz="2000"/>
              <a:t>1</a:t>
            </a:r>
            <a:endParaRPr lang="el-GR" altLang="el-GR" sz="2000"/>
          </a:p>
        </p:txBody>
      </p:sp>
      <p:graphicFrame>
        <p:nvGraphicFramePr>
          <p:cNvPr id="56347" name="Object 27"/>
          <p:cNvGraphicFramePr>
            <a:graphicFrameLocks noGrp="1" noChangeAspect="1"/>
          </p:cNvGraphicFramePr>
          <p:nvPr>
            <p:ph/>
          </p:nvPr>
        </p:nvGraphicFramePr>
        <p:xfrm>
          <a:off x="2771775" y="2203450"/>
          <a:ext cx="3673475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2" name="Visio" r:id="rId3" imgW="2356578" imgH="1576832" progId="Visio.Drawing.11">
                  <p:embed/>
                </p:oleObj>
              </mc:Choice>
              <mc:Fallback>
                <p:oleObj name="Visio" r:id="rId3" imgW="2356578" imgH="1576832" progId="Visio.Drawing.11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203450"/>
                        <a:ext cx="3673475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58888" y="1412875"/>
            <a:ext cx="6769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5475" indent="-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4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000" b="1"/>
              <a:t>Σχεδίαση με πύλες </a:t>
            </a:r>
            <a:r>
              <a:rPr lang="en-US" altLang="el-GR" sz="2000" b="1"/>
              <a:t>NAND </a:t>
            </a:r>
            <a:r>
              <a:rPr lang="el-GR" altLang="el-GR" sz="2000" b="1"/>
              <a:t>του </a:t>
            </a:r>
            <a:r>
              <a:rPr lang="en-US" altLang="el-GR" sz="2000" b="1"/>
              <a:t>SR </a:t>
            </a:r>
            <a:r>
              <a:rPr lang="el-GR" altLang="el-GR" sz="2000" b="1"/>
              <a:t>φλιπ-φλοπ με ρολόι  </a:t>
            </a:r>
          </a:p>
        </p:txBody>
      </p:sp>
      <p:graphicFrame>
        <p:nvGraphicFramePr>
          <p:cNvPr id="23557" name="Object 5"/>
          <p:cNvGraphicFramePr>
            <a:graphicFrameLocks noGrp="1" noChangeAspect="1"/>
          </p:cNvGraphicFramePr>
          <p:nvPr>
            <p:ph/>
          </p:nvPr>
        </p:nvGraphicFramePr>
        <p:xfrm>
          <a:off x="1763713" y="2565400"/>
          <a:ext cx="5976937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Visio" r:id="rId3" imgW="3421091" imgH="1220048" progId="Visio.Drawing.11">
                  <p:embed/>
                </p:oleObj>
              </mc:Choice>
              <mc:Fallback>
                <p:oleObj name="Visio" r:id="rId3" imgW="3421091" imgH="1220048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565400"/>
                        <a:ext cx="5976937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187450" y="1125538"/>
            <a:ext cx="6769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5475" indent="-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4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000" b="1"/>
              <a:t>Σχεδίαση με πύλες </a:t>
            </a:r>
            <a:r>
              <a:rPr lang="en-US" altLang="el-GR" sz="2000" b="1"/>
              <a:t>NAND </a:t>
            </a:r>
            <a:r>
              <a:rPr lang="el-GR" altLang="el-GR" sz="2000" b="1"/>
              <a:t>και ΝΟΤ του </a:t>
            </a:r>
            <a:r>
              <a:rPr lang="en-US" altLang="el-GR" sz="2000" b="1"/>
              <a:t>D </a:t>
            </a:r>
            <a:r>
              <a:rPr lang="el-GR" altLang="el-GR" sz="2000" b="1"/>
              <a:t>φλιπ-φλοπ</a:t>
            </a:r>
          </a:p>
        </p:txBody>
      </p:sp>
      <p:graphicFrame>
        <p:nvGraphicFramePr>
          <p:cNvPr id="51205" name="Object 5"/>
          <p:cNvGraphicFramePr>
            <a:graphicFrameLocks noGrp="1" noChangeAspect="1"/>
          </p:cNvGraphicFramePr>
          <p:nvPr>
            <p:ph/>
          </p:nvPr>
        </p:nvGraphicFramePr>
        <p:xfrm>
          <a:off x="1908175" y="2276475"/>
          <a:ext cx="554355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Visio" r:id="rId3" imgW="2957237" imgH="1213510" progId="Visio.Drawing.11">
                  <p:embed/>
                </p:oleObj>
              </mc:Choice>
              <mc:Fallback>
                <p:oleObj name="Visio" r:id="rId3" imgW="2957237" imgH="121351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276475"/>
                        <a:ext cx="5543550" cy="227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619250" y="1196975"/>
            <a:ext cx="597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5475" indent="-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4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000" b="1"/>
              <a:t>Σχεδίαση με πύλες </a:t>
            </a:r>
            <a:r>
              <a:rPr lang="en-US" altLang="el-GR" sz="2000" b="1"/>
              <a:t>NAND </a:t>
            </a:r>
            <a:r>
              <a:rPr lang="el-GR" altLang="el-GR" sz="2000" b="1"/>
              <a:t>του </a:t>
            </a:r>
            <a:r>
              <a:rPr lang="en-US" altLang="el-GR" sz="2000" b="1"/>
              <a:t>JK </a:t>
            </a:r>
            <a:r>
              <a:rPr lang="el-GR" altLang="el-GR" sz="2000" b="1"/>
              <a:t>φλιπ-φλοπ</a:t>
            </a:r>
          </a:p>
        </p:txBody>
      </p:sp>
      <p:graphicFrame>
        <p:nvGraphicFramePr>
          <p:cNvPr id="53254" name="Object 6"/>
          <p:cNvGraphicFramePr>
            <a:graphicFrameLocks noGrp="1" noChangeAspect="1"/>
          </p:cNvGraphicFramePr>
          <p:nvPr>
            <p:ph/>
          </p:nvPr>
        </p:nvGraphicFramePr>
        <p:xfrm>
          <a:off x="1692275" y="2387600"/>
          <a:ext cx="5759450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Visio" r:id="rId3" imgW="3349820" imgH="1513434" progId="Visio.Drawing.11">
                  <p:embed/>
                </p:oleObj>
              </mc:Choice>
              <mc:Fallback>
                <p:oleObj name="Visio" r:id="rId3" imgW="3349820" imgH="1513434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387600"/>
                        <a:ext cx="5759450" cy="260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908175" y="1196975"/>
            <a:ext cx="5183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5475" indent="-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4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000"/>
              <a:t>Σχεδίαση με πύλες </a:t>
            </a:r>
            <a:r>
              <a:rPr lang="en-US" altLang="el-GR" sz="2000"/>
              <a:t>NAND </a:t>
            </a:r>
            <a:r>
              <a:rPr lang="el-GR" altLang="el-GR" sz="2000"/>
              <a:t>του </a:t>
            </a:r>
            <a:r>
              <a:rPr lang="en-US" altLang="el-GR" sz="2000"/>
              <a:t>T </a:t>
            </a:r>
            <a:r>
              <a:rPr lang="el-GR" altLang="el-GR" sz="2000"/>
              <a:t>φλιπ-φλοπ</a:t>
            </a:r>
          </a:p>
        </p:txBody>
      </p:sp>
      <p:graphicFrame>
        <p:nvGraphicFramePr>
          <p:cNvPr id="54277" name="Object 5"/>
          <p:cNvGraphicFramePr>
            <a:graphicFrameLocks noGrp="1" noChangeAspect="1"/>
          </p:cNvGraphicFramePr>
          <p:nvPr>
            <p:ph/>
          </p:nvPr>
        </p:nvGraphicFramePr>
        <p:xfrm>
          <a:off x="1619250" y="2349500"/>
          <a:ext cx="5400675" cy="228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name="Visio" r:id="rId3" imgW="3052606" imgH="1289101" progId="Visio.Drawing.11">
                  <p:embed/>
                </p:oleObj>
              </mc:Choice>
              <mc:Fallback>
                <p:oleObj name="Visio" r:id="rId3" imgW="3052606" imgH="1289101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349500"/>
                        <a:ext cx="5400675" cy="228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808038" y="784225"/>
            <a:ext cx="1304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/>
              <a:t>ΑΣΚΗΣΕΙΣ</a:t>
            </a:r>
          </a:p>
        </p:txBody>
      </p:sp>
      <p:graphicFrame>
        <p:nvGraphicFramePr>
          <p:cNvPr id="68615" name="Object 7"/>
          <p:cNvGraphicFramePr>
            <a:graphicFrameLocks noGrp="1" noChangeAspect="1"/>
          </p:cNvGraphicFramePr>
          <p:nvPr>
            <p:ph/>
          </p:nvPr>
        </p:nvGraphicFramePr>
        <p:xfrm>
          <a:off x="2195513" y="2865438"/>
          <a:ext cx="4392612" cy="211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0" name="Visio" r:id="rId3" imgW="1960474" imgH="946912" progId="Visio.Drawing.11">
                  <p:embed/>
                </p:oleObj>
              </mc:Choice>
              <mc:Fallback>
                <p:oleObj name="Visio" r:id="rId3" imgW="1960474" imgH="946912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865438"/>
                        <a:ext cx="4392612" cy="211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755650" y="1622425"/>
            <a:ext cx="784879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22300" indent="-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98463" indent="-398463"/>
            <a:r>
              <a:rPr lang="en-US" altLang="el-GR" sz="2000" b="1" dirty="0" smtClean="0"/>
              <a:t>8</a:t>
            </a:r>
            <a:r>
              <a:rPr lang="el-GR" altLang="el-GR" sz="2000" b="1" dirty="0" smtClean="0"/>
              <a:t>.1 </a:t>
            </a:r>
            <a:r>
              <a:rPr lang="el-GR" altLang="el-GR" sz="2000" dirty="0"/>
              <a:t>Στο κύκλωμα που δίδεται στην συνέχεια σημειώστε τις εξόδους των πυλών για τις δοσμένες εισόδους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4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523977847"/>
              </p:ext>
            </p:extLst>
          </p:nvPr>
        </p:nvGraphicFramePr>
        <p:xfrm>
          <a:off x="3347864" y="2276872"/>
          <a:ext cx="3673475" cy="273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0" name="Visio" r:id="rId3" imgW="1666782" imgH="1240604" progId="Visio.Drawing.11">
                  <p:embed/>
                </p:oleObj>
              </mc:Choice>
              <mc:Fallback>
                <p:oleObj name="Visio" r:id="rId3" imgW="1666782" imgH="124060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276872"/>
                        <a:ext cx="3673475" cy="273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900113" y="1268413"/>
            <a:ext cx="7560319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22300" indent="-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/>
            <a:r>
              <a:rPr lang="en-US" altLang="el-GR" sz="2000" b="1" dirty="0" smtClean="0"/>
              <a:t>8</a:t>
            </a:r>
            <a:r>
              <a:rPr lang="el-GR" altLang="el-GR" sz="2000" b="1" dirty="0" smtClean="0"/>
              <a:t>.</a:t>
            </a:r>
            <a:r>
              <a:rPr lang="en-US" altLang="el-GR" sz="2000" b="1" dirty="0" smtClean="0"/>
              <a:t>2 </a:t>
            </a:r>
            <a:r>
              <a:rPr lang="el-GR" altLang="el-GR" sz="2000" dirty="0" smtClean="0"/>
              <a:t>Να </a:t>
            </a:r>
            <a:r>
              <a:rPr lang="el-GR" altLang="el-GR" sz="2000" dirty="0"/>
              <a:t>μετατραπεί το κύκλωμα που δίδεται στην συνέχεια σε </a:t>
            </a:r>
            <a:r>
              <a:rPr lang="en-US" altLang="el-GR" sz="2000" dirty="0"/>
              <a:t>SR </a:t>
            </a:r>
            <a:r>
              <a:rPr lang="el-GR" altLang="el-GR" sz="2000" dirty="0" err="1"/>
              <a:t>φλιπ-φλοπ</a:t>
            </a:r>
            <a:r>
              <a:rPr lang="el-GR" altLang="el-GR" sz="2000" dirty="0"/>
              <a:t> με ρολόι.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4" name="Object 6"/>
          <p:cNvGraphicFramePr>
            <a:graphicFrameLocks noGrp="1" noChangeAspect="1"/>
          </p:cNvGraphicFramePr>
          <p:nvPr>
            <p:ph/>
          </p:nvPr>
        </p:nvGraphicFramePr>
        <p:xfrm>
          <a:off x="3132138" y="2636838"/>
          <a:ext cx="2879725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0" name="Visio" r:id="rId3" imgW="1526709" imgH="1139004" progId="Visio.Drawing.11">
                  <p:embed/>
                </p:oleObj>
              </mc:Choice>
              <mc:Fallback>
                <p:oleObj name="Visio" r:id="rId3" imgW="1526709" imgH="1139004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636838"/>
                        <a:ext cx="2879725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827088" y="765175"/>
            <a:ext cx="7292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2300" indent="-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/>
            <a:r>
              <a:rPr lang="en-US" altLang="el-GR" sz="2000" b="1" dirty="0" smtClean="0"/>
              <a:t>8</a:t>
            </a:r>
            <a:r>
              <a:rPr lang="el-GR" altLang="el-GR" sz="2000" b="1" dirty="0" smtClean="0"/>
              <a:t>.</a:t>
            </a:r>
            <a:r>
              <a:rPr lang="en-US" altLang="el-GR" sz="2000" b="1" dirty="0" smtClean="0"/>
              <a:t>3 </a:t>
            </a:r>
            <a:r>
              <a:rPr lang="el-GR" altLang="el-GR" sz="2000" dirty="0" smtClean="0"/>
              <a:t>Να </a:t>
            </a:r>
            <a:r>
              <a:rPr lang="el-GR" altLang="el-GR" sz="2000" dirty="0"/>
              <a:t>μετατραπεί το </a:t>
            </a:r>
            <a:r>
              <a:rPr lang="en-US" altLang="el-GR" sz="2000" dirty="0"/>
              <a:t>SR </a:t>
            </a:r>
            <a:r>
              <a:rPr lang="el-GR" altLang="el-GR" sz="2000" dirty="0" err="1"/>
              <a:t>φλιπ-φλοπ</a:t>
            </a:r>
            <a:r>
              <a:rPr lang="el-GR" altLang="el-GR" sz="2000" dirty="0"/>
              <a:t> με ρολόι που δίδεται στην συνέχεια σε </a:t>
            </a:r>
            <a:r>
              <a:rPr lang="en-US" altLang="el-GR" sz="2000" dirty="0" smtClean="0"/>
              <a:t>D</a:t>
            </a:r>
            <a:r>
              <a:rPr lang="el-GR" altLang="el-GR" sz="2000" dirty="0" smtClean="0"/>
              <a:t> </a:t>
            </a:r>
            <a:r>
              <a:rPr lang="el-GR" altLang="el-GR" dirty="0" err="1"/>
              <a:t>φλιπ-φλοπ</a:t>
            </a:r>
            <a:r>
              <a:rPr lang="el-GR" altLang="el-GR" sz="2000" dirty="0"/>
              <a:t>.</a:t>
            </a:r>
            <a:r>
              <a:rPr lang="en-US" altLang="el-GR" sz="2000" dirty="0"/>
              <a:t> </a:t>
            </a:r>
            <a:r>
              <a:rPr lang="el-GR" altLang="el-GR" sz="2000" dirty="0"/>
              <a:t>Έχετε στην διάθεσή σας και τις βασικές λογικές πύλες.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4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54526311"/>
              </p:ext>
            </p:extLst>
          </p:nvPr>
        </p:nvGraphicFramePr>
        <p:xfrm>
          <a:off x="3132138" y="2641600"/>
          <a:ext cx="2879725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" name="Visio" r:id="rId3" imgW="1514437" imgH="1124052" progId="Visio.Drawing.11">
                  <p:embed/>
                </p:oleObj>
              </mc:Choice>
              <mc:Fallback>
                <p:oleObj name="Visio" r:id="rId3" imgW="1514437" imgH="1124052" progId="Visio.Drawing.11">
                  <p:embed/>
                  <p:pic>
                    <p:nvPicPr>
                      <p:cNvPr id="839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641600"/>
                        <a:ext cx="2879725" cy="213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827088" y="765175"/>
            <a:ext cx="7292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2300" indent="-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/>
            <a:r>
              <a:rPr lang="en-US" altLang="el-GR" sz="2000" b="1" dirty="0" smtClean="0"/>
              <a:t>8.4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Να μετατραπεί το </a:t>
            </a:r>
            <a:r>
              <a:rPr lang="en-US" altLang="el-GR" sz="2000" dirty="0" smtClean="0"/>
              <a:t>JK </a:t>
            </a:r>
            <a:r>
              <a:rPr lang="el-GR" altLang="el-GR" sz="2000" dirty="0" err="1"/>
              <a:t>φλιπ-φλοπ</a:t>
            </a:r>
            <a:r>
              <a:rPr lang="el-GR" altLang="el-GR" sz="2000" dirty="0"/>
              <a:t> με ρολόι που δίδεται στην συνέχεια σε Τ </a:t>
            </a:r>
            <a:r>
              <a:rPr lang="el-GR" altLang="el-GR" dirty="0" err="1"/>
              <a:t>φλιπ-φλοπ</a:t>
            </a:r>
            <a:r>
              <a:rPr lang="el-GR" altLang="el-GR" sz="2000" dirty="0"/>
              <a:t>.</a:t>
            </a:r>
            <a:r>
              <a:rPr lang="en-US" altLang="el-GR" sz="2000" dirty="0"/>
              <a:t> </a:t>
            </a:r>
            <a:r>
              <a:rPr lang="el-GR" altLang="el-GR" sz="2000" dirty="0"/>
              <a:t>Έχετε στην διάθεσή σας και τις βασικές λογικές πύλες.</a:t>
            </a:r>
          </a:p>
        </p:txBody>
      </p:sp>
    </p:spTree>
    <p:extLst>
      <p:ext uri="{BB962C8B-B14F-4D97-AF65-F5344CB8AC3E}">
        <p14:creationId xmlns:p14="http://schemas.microsoft.com/office/powerpoint/2010/main" val="3880674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0" name="Object 4"/>
          <p:cNvGraphicFramePr>
            <a:graphicFrameLocks noGrp="1" noChangeAspect="1"/>
          </p:cNvGraphicFramePr>
          <p:nvPr>
            <p:ph/>
          </p:nvPr>
        </p:nvGraphicFramePr>
        <p:xfrm>
          <a:off x="2124075" y="2636838"/>
          <a:ext cx="5400675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9" name="Visio" r:id="rId3" imgW="2953173" imgH="1418336" progId="Visio.Drawing.11">
                  <p:embed/>
                </p:oleObj>
              </mc:Choice>
              <mc:Fallback>
                <p:oleObj name="Visio" r:id="rId3" imgW="2953173" imgH="141833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636838"/>
                        <a:ext cx="5400675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827088" y="765175"/>
            <a:ext cx="7292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2300" indent="-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98463" indent="-398463" algn="just"/>
            <a:r>
              <a:rPr lang="en-US" altLang="el-GR" sz="2000" dirty="0" smtClean="0"/>
              <a:t>8.5 </a:t>
            </a:r>
            <a:r>
              <a:rPr lang="el-GR" altLang="el-GR" sz="2000" dirty="0" smtClean="0"/>
              <a:t>Να </a:t>
            </a:r>
            <a:r>
              <a:rPr lang="el-GR" altLang="el-GR" sz="2000" dirty="0"/>
              <a:t>μετατραπεί το </a:t>
            </a:r>
            <a:r>
              <a:rPr lang="en-US" altLang="el-GR" sz="2000" dirty="0"/>
              <a:t>JK </a:t>
            </a:r>
            <a:r>
              <a:rPr lang="el-GR" altLang="el-GR" sz="2000" dirty="0" err="1"/>
              <a:t>φλιπ-φλοπ</a:t>
            </a:r>
            <a:r>
              <a:rPr lang="el-GR" altLang="el-GR" sz="2000" dirty="0"/>
              <a:t> με ρολόι που δίδεται στην συνέχεια σε Τ</a:t>
            </a:r>
            <a:r>
              <a:rPr lang="el-GR" altLang="el-GR" sz="2000" dirty="0" smtClean="0"/>
              <a:t> </a:t>
            </a:r>
            <a:r>
              <a:rPr lang="el-GR" altLang="el-GR" dirty="0" err="1"/>
              <a:t>φλιπ-φλοπ</a:t>
            </a:r>
            <a:r>
              <a:rPr lang="el-GR" altLang="el-GR" sz="2000" dirty="0"/>
              <a:t>.</a:t>
            </a:r>
            <a:r>
              <a:rPr lang="en-US" altLang="el-GR" sz="2000" dirty="0"/>
              <a:t> </a:t>
            </a:r>
            <a:r>
              <a:rPr lang="el-GR" altLang="el-GR" sz="2000" dirty="0"/>
              <a:t>Έχετε στην διάθεσή σας και τις βασικές λογικές πύλες.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0" name="Object 4"/>
          <p:cNvGraphicFramePr>
            <a:graphicFrameLocks noGrp="1" noChangeAspect="1"/>
          </p:cNvGraphicFramePr>
          <p:nvPr>
            <p:ph/>
          </p:nvPr>
        </p:nvGraphicFramePr>
        <p:xfrm>
          <a:off x="2124075" y="2636838"/>
          <a:ext cx="5400675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9" name="Visio" r:id="rId3" imgW="2953173" imgH="1418336" progId="Visio.Drawing.11">
                  <p:embed/>
                </p:oleObj>
              </mc:Choice>
              <mc:Fallback>
                <p:oleObj name="Visio" r:id="rId3" imgW="2953173" imgH="1418336" progId="Visio.Drawing.11">
                  <p:embed/>
                  <p:pic>
                    <p:nvPicPr>
                      <p:cNvPr id="911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636838"/>
                        <a:ext cx="5400675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827088" y="765175"/>
            <a:ext cx="7292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2300" indent="-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98463" indent="-398463" algn="just"/>
            <a:r>
              <a:rPr lang="el-GR" altLang="el-GR" sz="2000" b="1" dirty="0" smtClean="0"/>
              <a:t>8.6</a:t>
            </a:r>
            <a:r>
              <a:rPr lang="el-GR" altLang="el-GR" sz="2000" dirty="0" smtClean="0"/>
              <a:t> Να </a:t>
            </a:r>
            <a:r>
              <a:rPr lang="el-GR" altLang="el-GR" sz="2000" dirty="0"/>
              <a:t>μετατραπεί το </a:t>
            </a:r>
            <a:r>
              <a:rPr lang="en-US" altLang="el-GR" sz="2000" dirty="0"/>
              <a:t>JK </a:t>
            </a:r>
            <a:r>
              <a:rPr lang="el-GR" altLang="el-GR" sz="2000" dirty="0" err="1"/>
              <a:t>φλιπ-φλοπ</a:t>
            </a:r>
            <a:r>
              <a:rPr lang="el-GR" altLang="el-GR" sz="2000" dirty="0"/>
              <a:t> με ρολόι που δίδεται στην συνέχεια σε </a:t>
            </a:r>
            <a:r>
              <a:rPr lang="en-US" altLang="el-GR" sz="2000" dirty="0"/>
              <a:t>D</a:t>
            </a:r>
            <a:r>
              <a:rPr lang="el-GR" altLang="el-GR" sz="2000" dirty="0"/>
              <a:t> </a:t>
            </a:r>
            <a:r>
              <a:rPr lang="el-GR" altLang="el-GR" dirty="0" err="1"/>
              <a:t>φλιπ-φλοπ</a:t>
            </a:r>
            <a:r>
              <a:rPr lang="el-GR" altLang="el-GR" sz="2000" dirty="0"/>
              <a:t>.</a:t>
            </a:r>
            <a:r>
              <a:rPr lang="en-US" altLang="el-GR" sz="2000" dirty="0"/>
              <a:t> </a:t>
            </a:r>
            <a:r>
              <a:rPr lang="el-GR" altLang="el-GR" sz="2000" dirty="0"/>
              <a:t>Έχετε στην διάθεσή σας και τις βασικές λογικές πύλες.</a:t>
            </a:r>
          </a:p>
        </p:txBody>
      </p:sp>
    </p:spTree>
    <p:extLst>
      <p:ext uri="{BB962C8B-B14F-4D97-AF65-F5344CB8AC3E}">
        <p14:creationId xmlns:p14="http://schemas.microsoft.com/office/powerpoint/2010/main" val="235396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116013" y="981075"/>
            <a:ext cx="7200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000" b="1"/>
              <a:t>Σχεδίαση μανδαλωτή </a:t>
            </a:r>
            <a:r>
              <a:rPr lang="en-US" altLang="el-GR" sz="2000" b="1"/>
              <a:t>SR (SET-RESET) </a:t>
            </a:r>
            <a:r>
              <a:rPr lang="el-GR" altLang="el-GR" sz="2000" b="1"/>
              <a:t>με πύλες </a:t>
            </a:r>
            <a:r>
              <a:rPr lang="en-US" altLang="el-GR" sz="2000" b="1"/>
              <a:t>NOR</a:t>
            </a:r>
            <a:endParaRPr lang="el-GR" altLang="el-GR" sz="2000" b="1"/>
          </a:p>
        </p:txBody>
      </p:sp>
      <p:graphicFrame>
        <p:nvGraphicFramePr>
          <p:cNvPr id="38920" name="Object 8"/>
          <p:cNvGraphicFramePr>
            <a:graphicFrameLocks noGrp="1" noChangeAspect="1"/>
          </p:cNvGraphicFramePr>
          <p:nvPr>
            <p:ph/>
          </p:nvPr>
        </p:nvGraphicFramePr>
        <p:xfrm>
          <a:off x="1258888" y="1773238"/>
          <a:ext cx="6480175" cy="376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Visio" r:id="rId3" imgW="4071586" imgH="2365248" progId="Visio.Drawing.11">
                  <p:embed/>
                </p:oleObj>
              </mc:Choice>
              <mc:Fallback>
                <p:oleObj name="Visio" r:id="rId3" imgW="4071586" imgH="2365248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773238"/>
                        <a:ext cx="6480175" cy="376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0" name="Object 10"/>
          <p:cNvGraphicFramePr>
            <a:graphicFrameLocks noGrp="1" noChangeAspect="1"/>
          </p:cNvGraphicFramePr>
          <p:nvPr>
            <p:ph/>
          </p:nvPr>
        </p:nvGraphicFramePr>
        <p:xfrm>
          <a:off x="971550" y="2349500"/>
          <a:ext cx="7129463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Visio" r:id="rId3" imgW="4249589" imgH="1472794" progId="Visio.Drawing.11">
                  <p:embed/>
                </p:oleObj>
              </mc:Choice>
              <mc:Fallback>
                <p:oleObj name="Visio" r:id="rId3" imgW="4249589" imgH="1472794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349500"/>
                        <a:ext cx="7129463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692275" y="1557338"/>
            <a:ext cx="5721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/>
              <a:t>Λειτουργία του μανδαλωτή </a:t>
            </a:r>
            <a:r>
              <a:rPr lang="en-US" altLang="el-GR" sz="2000" b="1"/>
              <a:t>S-R </a:t>
            </a:r>
            <a:r>
              <a:rPr lang="el-GR" altLang="el-GR" sz="2000" b="1"/>
              <a:t>με πύλες </a:t>
            </a:r>
            <a:r>
              <a:rPr lang="en-US" altLang="el-GR" sz="2000" b="1"/>
              <a:t>NOR</a:t>
            </a:r>
            <a:endParaRPr lang="el-GR" altLang="el-GR" sz="20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4" name="Object 4"/>
          <p:cNvGraphicFramePr>
            <a:graphicFrameLocks noGrp="1" noChangeAspect="1"/>
          </p:cNvGraphicFramePr>
          <p:nvPr>
            <p:ph/>
          </p:nvPr>
        </p:nvGraphicFramePr>
        <p:xfrm>
          <a:off x="1042988" y="2636838"/>
          <a:ext cx="7056437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0" name="Visio" r:id="rId3" imgW="4423529" imgH="1324593" progId="Visio.Drawing.11">
                  <p:embed/>
                </p:oleObj>
              </mc:Choice>
              <mc:Fallback>
                <p:oleObj name="Visio" r:id="rId3" imgW="4423529" imgH="132459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636838"/>
                        <a:ext cx="7056437" cy="211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763713" y="1484313"/>
            <a:ext cx="5721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/>
              <a:t>Λειτουργία του μανδαλωτή </a:t>
            </a:r>
            <a:r>
              <a:rPr lang="en-US" altLang="el-GR" sz="2000" b="1"/>
              <a:t>S-R </a:t>
            </a:r>
            <a:r>
              <a:rPr lang="el-GR" altLang="el-GR" sz="2000" b="1"/>
              <a:t>με πύλες </a:t>
            </a:r>
            <a:r>
              <a:rPr lang="en-US" altLang="el-GR" sz="2000" b="1"/>
              <a:t>NOR</a:t>
            </a:r>
            <a:endParaRPr lang="el-GR" altLang="el-GR" sz="20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2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49638646"/>
              </p:ext>
            </p:extLst>
          </p:nvPr>
        </p:nvGraphicFramePr>
        <p:xfrm>
          <a:off x="1219626" y="2204864"/>
          <a:ext cx="6696744" cy="311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Visio" r:id="rId3" imgW="3873805" imgH="1805500" progId="Visio.Drawing.11">
                  <p:embed/>
                </p:oleObj>
              </mc:Choice>
              <mc:Fallback>
                <p:oleObj name="Visio" r:id="rId3" imgW="3873805" imgH="180550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626" y="2204864"/>
                        <a:ext cx="6696744" cy="311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692275" y="1340768"/>
            <a:ext cx="57514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Λειτουργία του </a:t>
            </a:r>
            <a:r>
              <a:rPr lang="el-GR" altLang="el-GR" sz="2000" b="1" dirty="0" err="1"/>
              <a:t>μανδαλωτή</a:t>
            </a:r>
            <a:r>
              <a:rPr lang="el-GR" altLang="el-GR" sz="2000" b="1" dirty="0"/>
              <a:t> </a:t>
            </a:r>
            <a:r>
              <a:rPr lang="en-US" altLang="el-GR" sz="2000" b="1" dirty="0"/>
              <a:t>S-R </a:t>
            </a:r>
            <a:r>
              <a:rPr lang="el-GR" altLang="el-GR" sz="2000" b="1" dirty="0"/>
              <a:t>με πύλες </a:t>
            </a:r>
            <a:r>
              <a:rPr lang="en-US" altLang="el-GR" sz="2000" b="1" dirty="0"/>
              <a:t>NOR</a:t>
            </a:r>
            <a:endParaRPr lang="el-GR" altLang="el-GR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8" name="Object 10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43822342"/>
              </p:ext>
            </p:extLst>
          </p:nvPr>
        </p:nvGraphicFramePr>
        <p:xfrm>
          <a:off x="619818" y="1988840"/>
          <a:ext cx="7839970" cy="4250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Visio" r:id="rId3" imgW="5886411" imgH="3190785" progId="Visio.Drawing.11">
                  <p:embed/>
                </p:oleObj>
              </mc:Choice>
              <mc:Fallback>
                <p:oleObj name="Visio" r:id="rId3" imgW="5886411" imgH="3190785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818" y="1988840"/>
                        <a:ext cx="7839970" cy="4250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611188" y="1196975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1325" indent="-44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0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000" b="1"/>
              <a:t>Σχεδίαση με πύλες </a:t>
            </a:r>
            <a:r>
              <a:rPr lang="en-US" altLang="el-GR" sz="2000" b="1"/>
              <a:t>NOR</a:t>
            </a:r>
            <a:r>
              <a:rPr lang="el-GR" altLang="el-GR" sz="2000" b="1"/>
              <a:t> και </a:t>
            </a:r>
            <a:r>
              <a:rPr lang="en-US" altLang="el-GR" sz="2000" b="1"/>
              <a:t>AND </a:t>
            </a:r>
            <a:r>
              <a:rPr lang="el-GR" altLang="el-GR" sz="2000" b="1"/>
              <a:t>ενός </a:t>
            </a:r>
            <a:r>
              <a:rPr lang="en-US" altLang="el-GR" sz="2000" b="1"/>
              <a:t>SR </a:t>
            </a:r>
            <a:r>
              <a:rPr lang="el-GR" altLang="el-GR" sz="2000" b="1"/>
              <a:t>φλιπ-φλοπ με ρολόι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8" name="Object 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8167676"/>
              </p:ext>
            </p:extLst>
          </p:nvPr>
        </p:nvGraphicFramePr>
        <p:xfrm>
          <a:off x="1547813" y="2020888"/>
          <a:ext cx="6121400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name="Visio" r:id="rId3" imgW="4676828" imgH="2971706" progId="Visio.Drawing.11">
                  <p:embed/>
                </p:oleObj>
              </mc:Choice>
              <mc:Fallback>
                <p:oleObj name="Visio" r:id="rId3" imgW="4676828" imgH="2971706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020888"/>
                        <a:ext cx="6121400" cy="388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2843213" y="1125538"/>
            <a:ext cx="3959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1325" indent="-441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0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GR" sz="2000" b="1"/>
              <a:t>Set-Reset </a:t>
            </a:r>
            <a:r>
              <a:rPr lang="el-GR" altLang="el-GR" sz="2000" b="1"/>
              <a:t>φλιπ-φλοπ με ρολόι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76375" y="1557338"/>
            <a:ext cx="6335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000" b="1"/>
              <a:t>Μετατροπή του </a:t>
            </a:r>
            <a:r>
              <a:rPr lang="en-US" altLang="el-GR" sz="2000" b="1"/>
              <a:t>SR </a:t>
            </a:r>
            <a:r>
              <a:rPr lang="el-GR" altLang="el-GR" sz="2000" b="1"/>
              <a:t>φλιπ-φλοπ σε </a:t>
            </a:r>
            <a:r>
              <a:rPr lang="en-US" altLang="el-GR" sz="2000" b="1"/>
              <a:t>D </a:t>
            </a:r>
            <a:r>
              <a:rPr lang="el-GR" altLang="el-GR" sz="2000" b="1"/>
              <a:t>φλιπ-φλοπ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247696"/>
              </p:ext>
            </p:extLst>
          </p:nvPr>
        </p:nvGraphicFramePr>
        <p:xfrm>
          <a:off x="2339752" y="2636912"/>
          <a:ext cx="4249737" cy="253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Visio" r:id="rId3" imgW="1918845" imgH="1138945" progId="Visio.Drawing.11">
                  <p:embed/>
                </p:oleObj>
              </mc:Choice>
              <mc:Fallback>
                <p:oleObj name="Visio" r:id="rId3" imgW="1918845" imgH="1138945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636912"/>
                        <a:ext cx="4249737" cy="253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7036</TotalTime>
  <Words>340</Words>
  <Application>Microsoft Office PowerPoint</Application>
  <PresentationFormat>Προβολή στην οθόνη (4:3)</PresentationFormat>
  <Paragraphs>32</Paragraphs>
  <Slides>29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29</vt:i4>
      </vt:variant>
    </vt:vector>
  </HeadingPairs>
  <TitlesOfParts>
    <vt:vector size="33" baseType="lpstr">
      <vt:lpstr>Arial</vt:lpstr>
      <vt:lpstr>Προεπιλεγμένη σχεδίαση</vt:lpstr>
      <vt:lpstr>Visio</vt:lpstr>
      <vt:lpstr>Microsoft Visio 2003-2010 Drawing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cefsta</cp:lastModifiedBy>
  <cp:revision>66</cp:revision>
  <dcterms:created xsi:type="dcterms:W3CDTF">2015-04-08T07:42:51Z</dcterms:created>
  <dcterms:modified xsi:type="dcterms:W3CDTF">2021-01-29T23:40:58Z</dcterms:modified>
</cp:coreProperties>
</file>