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80" r:id="rId2"/>
    <p:sldId id="352" r:id="rId3"/>
    <p:sldId id="281" r:id="rId4"/>
    <p:sldId id="310" r:id="rId5"/>
    <p:sldId id="357" r:id="rId6"/>
    <p:sldId id="364" r:id="rId7"/>
    <p:sldId id="363" r:id="rId8"/>
    <p:sldId id="359" r:id="rId9"/>
    <p:sldId id="300" r:id="rId10"/>
    <p:sldId id="379" r:id="rId11"/>
    <p:sldId id="380" r:id="rId12"/>
    <p:sldId id="301" r:id="rId13"/>
    <p:sldId id="381" r:id="rId14"/>
    <p:sldId id="382" r:id="rId15"/>
    <p:sldId id="372" r:id="rId16"/>
    <p:sldId id="373" r:id="rId17"/>
    <p:sldId id="374" r:id="rId18"/>
    <p:sldId id="375" r:id="rId19"/>
    <p:sldId id="376" r:id="rId20"/>
    <p:sldId id="377" r:id="rId21"/>
    <p:sldId id="378" r:id="rId22"/>
    <p:sldId id="367" r:id="rId23"/>
    <p:sldId id="384" r:id="rId24"/>
    <p:sldId id="369" r:id="rId25"/>
    <p:sldId id="302" r:id="rId26"/>
    <p:sldId id="371" r:id="rId27"/>
    <p:sldId id="303" r:id="rId28"/>
    <p:sldId id="328" r:id="rId29"/>
    <p:sldId id="315" r:id="rId30"/>
    <p:sldId id="322" r:id="rId31"/>
    <p:sldId id="323" r:id="rId32"/>
    <p:sldId id="370" r:id="rId33"/>
    <p:sldId id="341" r:id="rId34"/>
    <p:sldId id="321" r:id="rId35"/>
    <p:sldId id="337" r:id="rId36"/>
    <p:sldId id="348" r:id="rId37"/>
    <p:sldId id="356" r:id="rId38"/>
    <p:sldId id="349" r:id="rId39"/>
    <p:sldId id="346" r:id="rId40"/>
    <p:sldId id="347" r:id="rId41"/>
    <p:sldId id="317" r:id="rId42"/>
    <p:sldId id="360" r:id="rId43"/>
    <p:sldId id="326" r:id="rId44"/>
    <p:sldId id="361" r:id="rId45"/>
    <p:sldId id="338" r:id="rId46"/>
    <p:sldId id="339" r:id="rId47"/>
    <p:sldId id="319" r:id="rId48"/>
    <p:sldId id="330" r:id="rId49"/>
    <p:sldId id="351" r:id="rId50"/>
    <p:sldId id="340" r:id="rId51"/>
    <p:sldId id="344" r:id="rId52"/>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698" autoAdjust="0"/>
  </p:normalViewPr>
  <p:slideViewPr>
    <p:cSldViewPr>
      <p:cViewPr varScale="1">
        <p:scale>
          <a:sx n="115" d="100"/>
          <a:sy n="115" d="100"/>
        </p:scale>
        <p:origin x="141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emf"/><Relationship Id="rId1" Type="http://schemas.openxmlformats.org/officeDocument/2006/relationships/image" Target="../media/image1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image" Target="../media/image20.wmf"/><Relationship Id="rId7" Type="http://schemas.openxmlformats.org/officeDocument/2006/relationships/image" Target="../media/image24.wmf"/><Relationship Id="rId2" Type="http://schemas.openxmlformats.org/officeDocument/2006/relationships/image" Target="../media/image19.wmf"/><Relationship Id="rId1" Type="http://schemas.openxmlformats.org/officeDocument/2006/relationships/image" Target="../media/image18.wmf"/><Relationship Id="rId6" Type="http://schemas.openxmlformats.org/officeDocument/2006/relationships/image" Target="../media/image23.emf"/><Relationship Id="rId5" Type="http://schemas.openxmlformats.org/officeDocument/2006/relationships/image" Target="../media/image22.wmf"/><Relationship Id="rId4" Type="http://schemas.openxmlformats.org/officeDocument/2006/relationships/image" Target="../media/image21.wmf"/><Relationship Id="rId9" Type="http://schemas.openxmlformats.org/officeDocument/2006/relationships/image" Target="../media/image26.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9.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 Id="rId5" Type="http://schemas.openxmlformats.org/officeDocument/2006/relationships/image" Target="../media/image34.wmf"/><Relationship Id="rId4" Type="http://schemas.openxmlformats.org/officeDocument/2006/relationships/image" Target="../media/image3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55.wmf"/><Relationship Id="rId7" Type="http://schemas.openxmlformats.org/officeDocument/2006/relationships/image" Target="../media/image59.wmf"/><Relationship Id="rId2" Type="http://schemas.openxmlformats.org/officeDocument/2006/relationships/image" Target="../media/image54.wmf"/><Relationship Id="rId1" Type="http://schemas.openxmlformats.org/officeDocument/2006/relationships/image" Target="../media/image53.emf"/><Relationship Id="rId6" Type="http://schemas.openxmlformats.org/officeDocument/2006/relationships/image" Target="../media/image58.wmf"/><Relationship Id="rId5" Type="http://schemas.openxmlformats.org/officeDocument/2006/relationships/image" Target="../media/image57.wmf"/><Relationship Id="rId4" Type="http://schemas.openxmlformats.org/officeDocument/2006/relationships/image" Target="../media/image56.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image" Target="../media/image62.e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image" Target="../media/image64.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39.v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image" Target="../media/image6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41.v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image" Target="../media/image72.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63441B-E478-4E96-B53C-5D433307D8C2}" type="datetimeFigureOut">
              <a:rPr lang="el-GR" smtClean="0"/>
              <a:t>13/12/2024</a:t>
            </a:fld>
            <a:endParaRPr lang="el-GR"/>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48E7A0-B9FD-417A-AC4F-15720BBB35CE}" type="slidenum">
              <a:rPr lang="el-GR" smtClean="0"/>
              <a:t>‹#›</a:t>
            </a:fld>
            <a:endParaRPr lang="el-GR"/>
          </a:p>
        </p:txBody>
      </p:sp>
    </p:spTree>
    <p:extLst>
      <p:ext uri="{BB962C8B-B14F-4D97-AF65-F5344CB8AC3E}">
        <p14:creationId xmlns:p14="http://schemas.microsoft.com/office/powerpoint/2010/main" val="1326826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DD48E7A0-B9FD-417A-AC4F-15720BBB35CE}" type="slidenum">
              <a:rPr lang="el-GR" smtClean="0"/>
              <a:t>33</a:t>
            </a:fld>
            <a:endParaRPr lang="el-GR"/>
          </a:p>
        </p:txBody>
      </p:sp>
    </p:spTree>
    <p:extLst>
      <p:ext uri="{BB962C8B-B14F-4D97-AF65-F5344CB8AC3E}">
        <p14:creationId xmlns:p14="http://schemas.microsoft.com/office/powerpoint/2010/main" val="4220041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143000" y="1122363"/>
            <a:ext cx="6858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Κάντε κλικ για να επεξεργαστείτε τον υπότιτλο του υποδείγματος</a:t>
            </a:r>
            <a:endParaRPr lang="el-GR"/>
          </a:p>
        </p:txBody>
      </p:sp>
      <p:sp>
        <p:nvSpPr>
          <p:cNvPr id="4" name="Θέση ημερομηνίας 3"/>
          <p:cNvSpPr>
            <a:spLocks noGrp="1"/>
          </p:cNvSpPr>
          <p:nvPr>
            <p:ph type="dt" sz="half" idx="10"/>
          </p:nvPr>
        </p:nvSpPr>
        <p:spPr/>
        <p:txBody>
          <a:bodyPr/>
          <a:lstStyle>
            <a:lvl1pPr>
              <a:defRPr/>
            </a:lvl1pPr>
          </a:lstStyle>
          <a:p>
            <a:endParaRPr lang="el-GR" altLang="el-GR"/>
          </a:p>
        </p:txBody>
      </p:sp>
      <p:sp>
        <p:nvSpPr>
          <p:cNvPr id="5" name="Θέση υποσέλιδου 4"/>
          <p:cNvSpPr>
            <a:spLocks noGrp="1"/>
          </p:cNvSpPr>
          <p:nvPr>
            <p:ph type="ftr" sz="quarter" idx="11"/>
          </p:nvPr>
        </p:nvSpPr>
        <p:spPr/>
        <p:txBody>
          <a:bodyPr/>
          <a:lstStyle>
            <a:lvl1pPr>
              <a:defRPr/>
            </a:lvl1pPr>
          </a:lstStyle>
          <a:p>
            <a:endParaRPr lang="el-GR" altLang="el-GR"/>
          </a:p>
        </p:txBody>
      </p:sp>
      <p:sp>
        <p:nvSpPr>
          <p:cNvPr id="6" name="Θέση αριθμού διαφάνειας 5"/>
          <p:cNvSpPr>
            <a:spLocks noGrp="1"/>
          </p:cNvSpPr>
          <p:nvPr>
            <p:ph type="sldNum" sz="quarter" idx="12"/>
          </p:nvPr>
        </p:nvSpPr>
        <p:spPr/>
        <p:txBody>
          <a:bodyPr/>
          <a:lstStyle>
            <a:lvl1pPr>
              <a:defRPr/>
            </a:lvl1pPr>
          </a:lstStyle>
          <a:p>
            <a:fld id="{AAD1D36B-4460-4076-AA26-05A27069675E}" type="slidenum">
              <a:rPr lang="el-GR" altLang="el-GR"/>
              <a:pPr/>
              <a:t>‹#›</a:t>
            </a:fld>
            <a:endParaRPr lang="el-GR" altLang="el-GR"/>
          </a:p>
        </p:txBody>
      </p:sp>
    </p:spTree>
    <p:extLst>
      <p:ext uri="{BB962C8B-B14F-4D97-AF65-F5344CB8AC3E}">
        <p14:creationId xmlns:p14="http://schemas.microsoft.com/office/powerpoint/2010/main" val="2969306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endParaRPr lang="el-GR" altLang="el-GR"/>
          </a:p>
        </p:txBody>
      </p:sp>
      <p:sp>
        <p:nvSpPr>
          <p:cNvPr id="5" name="Θέση υποσέλιδου 4"/>
          <p:cNvSpPr>
            <a:spLocks noGrp="1"/>
          </p:cNvSpPr>
          <p:nvPr>
            <p:ph type="ftr" sz="quarter" idx="11"/>
          </p:nvPr>
        </p:nvSpPr>
        <p:spPr/>
        <p:txBody>
          <a:bodyPr/>
          <a:lstStyle>
            <a:lvl1pPr>
              <a:defRPr/>
            </a:lvl1pPr>
          </a:lstStyle>
          <a:p>
            <a:endParaRPr lang="el-GR" altLang="el-GR"/>
          </a:p>
        </p:txBody>
      </p:sp>
      <p:sp>
        <p:nvSpPr>
          <p:cNvPr id="6" name="Θέση αριθμού διαφάνειας 5"/>
          <p:cNvSpPr>
            <a:spLocks noGrp="1"/>
          </p:cNvSpPr>
          <p:nvPr>
            <p:ph type="sldNum" sz="quarter" idx="12"/>
          </p:nvPr>
        </p:nvSpPr>
        <p:spPr/>
        <p:txBody>
          <a:bodyPr/>
          <a:lstStyle>
            <a:lvl1pPr>
              <a:defRPr/>
            </a:lvl1pPr>
          </a:lstStyle>
          <a:p>
            <a:fld id="{ECD60EDC-F616-469E-A063-D91488CF4D7C}" type="slidenum">
              <a:rPr lang="el-GR" altLang="el-GR"/>
              <a:pPr/>
              <a:t>‹#›</a:t>
            </a:fld>
            <a:endParaRPr lang="el-GR" altLang="el-GR"/>
          </a:p>
        </p:txBody>
      </p:sp>
    </p:spTree>
    <p:extLst>
      <p:ext uri="{BB962C8B-B14F-4D97-AF65-F5344CB8AC3E}">
        <p14:creationId xmlns:p14="http://schemas.microsoft.com/office/powerpoint/2010/main" val="4044731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endParaRPr lang="el-GR" altLang="el-GR"/>
          </a:p>
        </p:txBody>
      </p:sp>
      <p:sp>
        <p:nvSpPr>
          <p:cNvPr id="5" name="Θέση υποσέλιδου 4"/>
          <p:cNvSpPr>
            <a:spLocks noGrp="1"/>
          </p:cNvSpPr>
          <p:nvPr>
            <p:ph type="ftr" sz="quarter" idx="11"/>
          </p:nvPr>
        </p:nvSpPr>
        <p:spPr/>
        <p:txBody>
          <a:bodyPr/>
          <a:lstStyle>
            <a:lvl1pPr>
              <a:defRPr/>
            </a:lvl1pPr>
          </a:lstStyle>
          <a:p>
            <a:endParaRPr lang="el-GR" altLang="el-GR"/>
          </a:p>
        </p:txBody>
      </p:sp>
      <p:sp>
        <p:nvSpPr>
          <p:cNvPr id="6" name="Θέση αριθμού διαφάνειας 5"/>
          <p:cNvSpPr>
            <a:spLocks noGrp="1"/>
          </p:cNvSpPr>
          <p:nvPr>
            <p:ph type="sldNum" sz="quarter" idx="12"/>
          </p:nvPr>
        </p:nvSpPr>
        <p:spPr/>
        <p:txBody>
          <a:bodyPr/>
          <a:lstStyle>
            <a:lvl1pPr>
              <a:defRPr/>
            </a:lvl1pPr>
          </a:lstStyle>
          <a:p>
            <a:fld id="{E6862219-FD55-4F89-BE86-A9E87714E211}" type="slidenum">
              <a:rPr lang="el-GR" altLang="el-GR"/>
              <a:pPr/>
              <a:t>‹#›</a:t>
            </a:fld>
            <a:endParaRPr lang="el-GR" altLang="el-GR"/>
          </a:p>
        </p:txBody>
      </p:sp>
    </p:spTree>
    <p:extLst>
      <p:ext uri="{BB962C8B-B14F-4D97-AF65-F5344CB8AC3E}">
        <p14:creationId xmlns:p14="http://schemas.microsoft.com/office/powerpoint/2010/main" val="1576173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Αντικείμενο">
    <p:spTree>
      <p:nvGrpSpPr>
        <p:cNvPr id="1" name=""/>
        <p:cNvGrpSpPr/>
        <p:nvPr/>
      </p:nvGrpSpPr>
      <p:grpSpPr>
        <a:xfrm>
          <a:off x="0" y="0"/>
          <a:ext cx="0" cy="0"/>
          <a:chOff x="0" y="0"/>
          <a:chExt cx="0" cy="0"/>
        </a:xfrm>
      </p:grpSpPr>
      <p:sp>
        <p:nvSpPr>
          <p:cNvPr id="2" name="Θέση περιεχομένου 1"/>
          <p:cNvSpPr>
            <a:spLocks noGrp="1"/>
          </p:cNvSpPr>
          <p:nvPr>
            <p:ph/>
          </p:nvPr>
        </p:nvSpPr>
        <p:spPr>
          <a:xfrm>
            <a:off x="457200" y="274638"/>
            <a:ext cx="8229600" cy="5851525"/>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Θέση ημερομηνίας 2"/>
          <p:cNvSpPr>
            <a:spLocks noGrp="1"/>
          </p:cNvSpPr>
          <p:nvPr>
            <p:ph type="dt" sz="half" idx="10"/>
          </p:nvPr>
        </p:nvSpPr>
        <p:spPr>
          <a:xfrm>
            <a:off x="457200" y="6245225"/>
            <a:ext cx="2133600" cy="476250"/>
          </a:xfrm>
        </p:spPr>
        <p:txBody>
          <a:bodyPr/>
          <a:lstStyle>
            <a:lvl1pPr>
              <a:defRPr/>
            </a:lvl1pPr>
          </a:lstStyle>
          <a:p>
            <a:endParaRPr lang="el-GR" altLang="el-GR"/>
          </a:p>
        </p:txBody>
      </p:sp>
      <p:sp>
        <p:nvSpPr>
          <p:cNvPr id="4" name="Θέση υποσέλιδου 3"/>
          <p:cNvSpPr>
            <a:spLocks noGrp="1"/>
          </p:cNvSpPr>
          <p:nvPr>
            <p:ph type="ftr" sz="quarter" idx="11"/>
          </p:nvPr>
        </p:nvSpPr>
        <p:spPr>
          <a:xfrm>
            <a:off x="3124200" y="6245225"/>
            <a:ext cx="2895600" cy="476250"/>
          </a:xfrm>
        </p:spPr>
        <p:txBody>
          <a:bodyPr/>
          <a:lstStyle>
            <a:lvl1pPr>
              <a:defRPr/>
            </a:lvl1pPr>
          </a:lstStyle>
          <a:p>
            <a:endParaRPr lang="el-GR" altLang="el-GR"/>
          </a:p>
        </p:txBody>
      </p:sp>
      <p:sp>
        <p:nvSpPr>
          <p:cNvPr id="5" name="Θέση αριθμού διαφάνειας 4"/>
          <p:cNvSpPr>
            <a:spLocks noGrp="1"/>
          </p:cNvSpPr>
          <p:nvPr>
            <p:ph type="sldNum" sz="quarter" idx="12"/>
          </p:nvPr>
        </p:nvSpPr>
        <p:spPr>
          <a:xfrm>
            <a:off x="6553200" y="6245225"/>
            <a:ext cx="2133600" cy="476250"/>
          </a:xfrm>
        </p:spPr>
        <p:txBody>
          <a:bodyPr/>
          <a:lstStyle>
            <a:lvl1pPr>
              <a:defRPr/>
            </a:lvl1pPr>
          </a:lstStyle>
          <a:p>
            <a:fld id="{13C331D6-7277-49B1-8A22-CCB0B785E084}" type="slidenum">
              <a:rPr lang="el-GR" altLang="el-GR"/>
              <a:pPr/>
              <a:t>‹#›</a:t>
            </a:fld>
            <a:endParaRPr lang="el-GR" altLang="el-GR"/>
          </a:p>
        </p:txBody>
      </p:sp>
    </p:spTree>
    <p:extLst>
      <p:ext uri="{BB962C8B-B14F-4D97-AF65-F5344CB8AC3E}">
        <p14:creationId xmlns:p14="http://schemas.microsoft.com/office/powerpoint/2010/main" val="1449284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endParaRPr lang="el-GR" altLang="el-GR"/>
          </a:p>
        </p:txBody>
      </p:sp>
      <p:sp>
        <p:nvSpPr>
          <p:cNvPr id="5" name="Θέση υποσέλιδου 4"/>
          <p:cNvSpPr>
            <a:spLocks noGrp="1"/>
          </p:cNvSpPr>
          <p:nvPr>
            <p:ph type="ftr" sz="quarter" idx="11"/>
          </p:nvPr>
        </p:nvSpPr>
        <p:spPr/>
        <p:txBody>
          <a:bodyPr/>
          <a:lstStyle>
            <a:lvl1pPr>
              <a:defRPr/>
            </a:lvl1pPr>
          </a:lstStyle>
          <a:p>
            <a:endParaRPr lang="el-GR" altLang="el-GR"/>
          </a:p>
        </p:txBody>
      </p:sp>
      <p:sp>
        <p:nvSpPr>
          <p:cNvPr id="6" name="Θέση αριθμού διαφάνειας 5"/>
          <p:cNvSpPr>
            <a:spLocks noGrp="1"/>
          </p:cNvSpPr>
          <p:nvPr>
            <p:ph type="sldNum" sz="quarter" idx="12"/>
          </p:nvPr>
        </p:nvSpPr>
        <p:spPr/>
        <p:txBody>
          <a:bodyPr/>
          <a:lstStyle>
            <a:lvl1pPr>
              <a:defRPr/>
            </a:lvl1pPr>
          </a:lstStyle>
          <a:p>
            <a:fld id="{E418F5B4-9AE9-4733-BEAE-E5B61338D494}" type="slidenum">
              <a:rPr lang="el-GR" altLang="el-GR"/>
              <a:pPr/>
              <a:t>‹#›</a:t>
            </a:fld>
            <a:endParaRPr lang="el-GR" altLang="el-GR"/>
          </a:p>
        </p:txBody>
      </p:sp>
    </p:spTree>
    <p:extLst>
      <p:ext uri="{BB962C8B-B14F-4D97-AF65-F5344CB8AC3E}">
        <p14:creationId xmlns:p14="http://schemas.microsoft.com/office/powerpoint/2010/main" val="234126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23888" y="1709738"/>
            <a:ext cx="78867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smtClean="0"/>
              <a:t>Επεξεργασία στυλ υποδείγματος κειμένου</a:t>
            </a:r>
          </a:p>
        </p:txBody>
      </p:sp>
      <p:sp>
        <p:nvSpPr>
          <p:cNvPr id="4" name="Θέση ημερομηνίας 3"/>
          <p:cNvSpPr>
            <a:spLocks noGrp="1"/>
          </p:cNvSpPr>
          <p:nvPr>
            <p:ph type="dt" sz="half" idx="10"/>
          </p:nvPr>
        </p:nvSpPr>
        <p:spPr/>
        <p:txBody>
          <a:bodyPr/>
          <a:lstStyle>
            <a:lvl1pPr>
              <a:defRPr/>
            </a:lvl1pPr>
          </a:lstStyle>
          <a:p>
            <a:endParaRPr lang="el-GR" altLang="el-GR"/>
          </a:p>
        </p:txBody>
      </p:sp>
      <p:sp>
        <p:nvSpPr>
          <p:cNvPr id="5" name="Θέση υποσέλιδου 4"/>
          <p:cNvSpPr>
            <a:spLocks noGrp="1"/>
          </p:cNvSpPr>
          <p:nvPr>
            <p:ph type="ftr" sz="quarter" idx="11"/>
          </p:nvPr>
        </p:nvSpPr>
        <p:spPr/>
        <p:txBody>
          <a:bodyPr/>
          <a:lstStyle>
            <a:lvl1pPr>
              <a:defRPr/>
            </a:lvl1pPr>
          </a:lstStyle>
          <a:p>
            <a:endParaRPr lang="el-GR" altLang="el-GR"/>
          </a:p>
        </p:txBody>
      </p:sp>
      <p:sp>
        <p:nvSpPr>
          <p:cNvPr id="6" name="Θέση αριθμού διαφάνειας 5"/>
          <p:cNvSpPr>
            <a:spLocks noGrp="1"/>
          </p:cNvSpPr>
          <p:nvPr>
            <p:ph type="sldNum" sz="quarter" idx="12"/>
          </p:nvPr>
        </p:nvSpPr>
        <p:spPr/>
        <p:txBody>
          <a:bodyPr/>
          <a:lstStyle>
            <a:lvl1pPr>
              <a:defRPr/>
            </a:lvl1pPr>
          </a:lstStyle>
          <a:p>
            <a:fld id="{32B3E411-BB8B-418F-8B35-A490F0311125}" type="slidenum">
              <a:rPr lang="el-GR" altLang="el-GR"/>
              <a:pPr/>
              <a:t>‹#›</a:t>
            </a:fld>
            <a:endParaRPr lang="el-GR" altLang="el-GR"/>
          </a:p>
        </p:txBody>
      </p:sp>
    </p:spTree>
    <p:extLst>
      <p:ext uri="{BB962C8B-B14F-4D97-AF65-F5344CB8AC3E}">
        <p14:creationId xmlns:p14="http://schemas.microsoft.com/office/powerpoint/2010/main" val="4237884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lvl1pPr>
              <a:defRPr/>
            </a:lvl1pPr>
          </a:lstStyle>
          <a:p>
            <a:endParaRPr lang="el-GR" altLang="el-GR"/>
          </a:p>
        </p:txBody>
      </p:sp>
      <p:sp>
        <p:nvSpPr>
          <p:cNvPr id="6" name="Θέση υποσέλιδου 5"/>
          <p:cNvSpPr>
            <a:spLocks noGrp="1"/>
          </p:cNvSpPr>
          <p:nvPr>
            <p:ph type="ftr" sz="quarter" idx="11"/>
          </p:nvPr>
        </p:nvSpPr>
        <p:spPr/>
        <p:txBody>
          <a:bodyPr/>
          <a:lstStyle>
            <a:lvl1pPr>
              <a:defRPr/>
            </a:lvl1pPr>
          </a:lstStyle>
          <a:p>
            <a:endParaRPr lang="el-GR" altLang="el-GR"/>
          </a:p>
        </p:txBody>
      </p:sp>
      <p:sp>
        <p:nvSpPr>
          <p:cNvPr id="7" name="Θέση αριθμού διαφάνειας 6"/>
          <p:cNvSpPr>
            <a:spLocks noGrp="1"/>
          </p:cNvSpPr>
          <p:nvPr>
            <p:ph type="sldNum" sz="quarter" idx="12"/>
          </p:nvPr>
        </p:nvSpPr>
        <p:spPr/>
        <p:txBody>
          <a:bodyPr/>
          <a:lstStyle>
            <a:lvl1pPr>
              <a:defRPr/>
            </a:lvl1pPr>
          </a:lstStyle>
          <a:p>
            <a:fld id="{81FFEAA4-EE04-48CE-9257-3B90A46E29B8}" type="slidenum">
              <a:rPr lang="el-GR" altLang="el-GR"/>
              <a:pPr/>
              <a:t>‹#›</a:t>
            </a:fld>
            <a:endParaRPr lang="el-GR" altLang="el-GR"/>
          </a:p>
        </p:txBody>
      </p:sp>
    </p:spTree>
    <p:extLst>
      <p:ext uri="{BB962C8B-B14F-4D97-AF65-F5344CB8AC3E}">
        <p14:creationId xmlns:p14="http://schemas.microsoft.com/office/powerpoint/2010/main" val="3007082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8" y="365125"/>
            <a:ext cx="78867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Θέση περιεχομένου 3"/>
          <p:cNvSpPr>
            <a:spLocks noGrp="1"/>
          </p:cNvSpPr>
          <p:nvPr>
            <p:ph sz="half" idx="2"/>
          </p:nvPr>
        </p:nvSpPr>
        <p:spPr>
          <a:xfrm>
            <a:off x="630238" y="2505075"/>
            <a:ext cx="3868737" cy="368458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Θέση περιεχομένου 5"/>
          <p:cNvSpPr>
            <a:spLocks noGrp="1"/>
          </p:cNvSpPr>
          <p:nvPr>
            <p:ph sz="quarter" idx="4"/>
          </p:nvPr>
        </p:nvSpPr>
        <p:spPr>
          <a:xfrm>
            <a:off x="4629150" y="2505075"/>
            <a:ext cx="3887788" cy="368458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lvl1pPr>
              <a:defRPr/>
            </a:lvl1pPr>
          </a:lstStyle>
          <a:p>
            <a:endParaRPr lang="el-GR" altLang="el-GR"/>
          </a:p>
        </p:txBody>
      </p:sp>
      <p:sp>
        <p:nvSpPr>
          <p:cNvPr id="8" name="Θέση υποσέλιδου 7"/>
          <p:cNvSpPr>
            <a:spLocks noGrp="1"/>
          </p:cNvSpPr>
          <p:nvPr>
            <p:ph type="ftr" sz="quarter" idx="11"/>
          </p:nvPr>
        </p:nvSpPr>
        <p:spPr/>
        <p:txBody>
          <a:bodyPr/>
          <a:lstStyle>
            <a:lvl1pPr>
              <a:defRPr/>
            </a:lvl1pPr>
          </a:lstStyle>
          <a:p>
            <a:endParaRPr lang="el-GR" altLang="el-GR"/>
          </a:p>
        </p:txBody>
      </p:sp>
      <p:sp>
        <p:nvSpPr>
          <p:cNvPr id="9" name="Θέση αριθμού διαφάνειας 8"/>
          <p:cNvSpPr>
            <a:spLocks noGrp="1"/>
          </p:cNvSpPr>
          <p:nvPr>
            <p:ph type="sldNum" sz="quarter" idx="12"/>
          </p:nvPr>
        </p:nvSpPr>
        <p:spPr/>
        <p:txBody>
          <a:bodyPr/>
          <a:lstStyle>
            <a:lvl1pPr>
              <a:defRPr/>
            </a:lvl1pPr>
          </a:lstStyle>
          <a:p>
            <a:fld id="{739F56A7-4014-42CE-9531-8BB4C34B2632}" type="slidenum">
              <a:rPr lang="el-GR" altLang="el-GR"/>
              <a:pPr/>
              <a:t>‹#›</a:t>
            </a:fld>
            <a:endParaRPr lang="el-GR" altLang="el-GR"/>
          </a:p>
        </p:txBody>
      </p:sp>
    </p:spTree>
    <p:extLst>
      <p:ext uri="{BB962C8B-B14F-4D97-AF65-F5344CB8AC3E}">
        <p14:creationId xmlns:p14="http://schemas.microsoft.com/office/powerpoint/2010/main" val="1193955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lvl1pPr>
              <a:defRPr/>
            </a:lvl1pPr>
          </a:lstStyle>
          <a:p>
            <a:endParaRPr lang="el-GR" altLang="el-GR"/>
          </a:p>
        </p:txBody>
      </p:sp>
      <p:sp>
        <p:nvSpPr>
          <p:cNvPr id="4" name="Θέση υποσέλιδου 3"/>
          <p:cNvSpPr>
            <a:spLocks noGrp="1"/>
          </p:cNvSpPr>
          <p:nvPr>
            <p:ph type="ftr" sz="quarter" idx="11"/>
          </p:nvPr>
        </p:nvSpPr>
        <p:spPr/>
        <p:txBody>
          <a:bodyPr/>
          <a:lstStyle>
            <a:lvl1pPr>
              <a:defRPr/>
            </a:lvl1pPr>
          </a:lstStyle>
          <a:p>
            <a:endParaRPr lang="el-GR" altLang="el-GR"/>
          </a:p>
        </p:txBody>
      </p:sp>
      <p:sp>
        <p:nvSpPr>
          <p:cNvPr id="5" name="Θέση αριθμού διαφάνειας 4"/>
          <p:cNvSpPr>
            <a:spLocks noGrp="1"/>
          </p:cNvSpPr>
          <p:nvPr>
            <p:ph type="sldNum" sz="quarter" idx="12"/>
          </p:nvPr>
        </p:nvSpPr>
        <p:spPr/>
        <p:txBody>
          <a:bodyPr/>
          <a:lstStyle>
            <a:lvl1pPr>
              <a:defRPr/>
            </a:lvl1pPr>
          </a:lstStyle>
          <a:p>
            <a:fld id="{B0CD5FB0-E973-4C8E-82F4-0A7517E356A8}" type="slidenum">
              <a:rPr lang="el-GR" altLang="el-GR"/>
              <a:pPr/>
              <a:t>‹#›</a:t>
            </a:fld>
            <a:endParaRPr lang="el-GR" altLang="el-GR"/>
          </a:p>
        </p:txBody>
      </p:sp>
    </p:spTree>
    <p:extLst>
      <p:ext uri="{BB962C8B-B14F-4D97-AF65-F5344CB8AC3E}">
        <p14:creationId xmlns:p14="http://schemas.microsoft.com/office/powerpoint/2010/main" val="2191086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lvl1pPr>
              <a:defRPr/>
            </a:lvl1pPr>
          </a:lstStyle>
          <a:p>
            <a:endParaRPr lang="el-GR" altLang="el-GR"/>
          </a:p>
        </p:txBody>
      </p:sp>
      <p:sp>
        <p:nvSpPr>
          <p:cNvPr id="3" name="Θέση υποσέλιδου 2"/>
          <p:cNvSpPr>
            <a:spLocks noGrp="1"/>
          </p:cNvSpPr>
          <p:nvPr>
            <p:ph type="ftr" sz="quarter" idx="11"/>
          </p:nvPr>
        </p:nvSpPr>
        <p:spPr/>
        <p:txBody>
          <a:bodyPr/>
          <a:lstStyle>
            <a:lvl1pPr>
              <a:defRPr/>
            </a:lvl1pPr>
          </a:lstStyle>
          <a:p>
            <a:endParaRPr lang="el-GR" altLang="el-GR"/>
          </a:p>
        </p:txBody>
      </p:sp>
      <p:sp>
        <p:nvSpPr>
          <p:cNvPr id="4" name="Θέση αριθμού διαφάνειας 3"/>
          <p:cNvSpPr>
            <a:spLocks noGrp="1"/>
          </p:cNvSpPr>
          <p:nvPr>
            <p:ph type="sldNum" sz="quarter" idx="12"/>
          </p:nvPr>
        </p:nvSpPr>
        <p:spPr/>
        <p:txBody>
          <a:bodyPr/>
          <a:lstStyle>
            <a:lvl1pPr>
              <a:defRPr/>
            </a:lvl1pPr>
          </a:lstStyle>
          <a:p>
            <a:fld id="{E3A374F0-CA67-4A4E-94F1-129E67C05163}" type="slidenum">
              <a:rPr lang="el-GR" altLang="el-GR"/>
              <a:pPr/>
              <a:t>‹#›</a:t>
            </a:fld>
            <a:endParaRPr lang="el-GR" altLang="el-GR"/>
          </a:p>
        </p:txBody>
      </p:sp>
    </p:spTree>
    <p:extLst>
      <p:ext uri="{BB962C8B-B14F-4D97-AF65-F5344CB8AC3E}">
        <p14:creationId xmlns:p14="http://schemas.microsoft.com/office/powerpoint/2010/main" val="3466879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8" y="457200"/>
            <a:ext cx="2949575"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Θέση ημερομηνίας 4"/>
          <p:cNvSpPr>
            <a:spLocks noGrp="1"/>
          </p:cNvSpPr>
          <p:nvPr>
            <p:ph type="dt" sz="half" idx="10"/>
          </p:nvPr>
        </p:nvSpPr>
        <p:spPr/>
        <p:txBody>
          <a:bodyPr/>
          <a:lstStyle>
            <a:lvl1pPr>
              <a:defRPr/>
            </a:lvl1pPr>
          </a:lstStyle>
          <a:p>
            <a:endParaRPr lang="el-GR" altLang="el-GR"/>
          </a:p>
        </p:txBody>
      </p:sp>
      <p:sp>
        <p:nvSpPr>
          <p:cNvPr id="6" name="Θέση υποσέλιδου 5"/>
          <p:cNvSpPr>
            <a:spLocks noGrp="1"/>
          </p:cNvSpPr>
          <p:nvPr>
            <p:ph type="ftr" sz="quarter" idx="11"/>
          </p:nvPr>
        </p:nvSpPr>
        <p:spPr/>
        <p:txBody>
          <a:bodyPr/>
          <a:lstStyle>
            <a:lvl1pPr>
              <a:defRPr/>
            </a:lvl1pPr>
          </a:lstStyle>
          <a:p>
            <a:endParaRPr lang="el-GR" altLang="el-GR"/>
          </a:p>
        </p:txBody>
      </p:sp>
      <p:sp>
        <p:nvSpPr>
          <p:cNvPr id="7" name="Θέση αριθμού διαφάνειας 6"/>
          <p:cNvSpPr>
            <a:spLocks noGrp="1"/>
          </p:cNvSpPr>
          <p:nvPr>
            <p:ph type="sldNum" sz="quarter" idx="12"/>
          </p:nvPr>
        </p:nvSpPr>
        <p:spPr/>
        <p:txBody>
          <a:bodyPr/>
          <a:lstStyle>
            <a:lvl1pPr>
              <a:defRPr/>
            </a:lvl1pPr>
          </a:lstStyle>
          <a:p>
            <a:fld id="{2284DD69-C121-4D8C-98A3-2776FE6B74D0}" type="slidenum">
              <a:rPr lang="el-GR" altLang="el-GR"/>
              <a:pPr/>
              <a:t>‹#›</a:t>
            </a:fld>
            <a:endParaRPr lang="el-GR" altLang="el-GR"/>
          </a:p>
        </p:txBody>
      </p:sp>
    </p:spTree>
    <p:extLst>
      <p:ext uri="{BB962C8B-B14F-4D97-AF65-F5344CB8AC3E}">
        <p14:creationId xmlns:p14="http://schemas.microsoft.com/office/powerpoint/2010/main" val="1375344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8" y="457200"/>
            <a:ext cx="2949575"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Θέση ημερομηνίας 4"/>
          <p:cNvSpPr>
            <a:spLocks noGrp="1"/>
          </p:cNvSpPr>
          <p:nvPr>
            <p:ph type="dt" sz="half" idx="10"/>
          </p:nvPr>
        </p:nvSpPr>
        <p:spPr/>
        <p:txBody>
          <a:bodyPr/>
          <a:lstStyle>
            <a:lvl1pPr>
              <a:defRPr/>
            </a:lvl1pPr>
          </a:lstStyle>
          <a:p>
            <a:endParaRPr lang="el-GR" altLang="el-GR"/>
          </a:p>
        </p:txBody>
      </p:sp>
      <p:sp>
        <p:nvSpPr>
          <p:cNvPr id="6" name="Θέση υποσέλιδου 5"/>
          <p:cNvSpPr>
            <a:spLocks noGrp="1"/>
          </p:cNvSpPr>
          <p:nvPr>
            <p:ph type="ftr" sz="quarter" idx="11"/>
          </p:nvPr>
        </p:nvSpPr>
        <p:spPr/>
        <p:txBody>
          <a:bodyPr/>
          <a:lstStyle>
            <a:lvl1pPr>
              <a:defRPr/>
            </a:lvl1pPr>
          </a:lstStyle>
          <a:p>
            <a:endParaRPr lang="el-GR" altLang="el-GR"/>
          </a:p>
        </p:txBody>
      </p:sp>
      <p:sp>
        <p:nvSpPr>
          <p:cNvPr id="7" name="Θέση αριθμού διαφάνειας 6"/>
          <p:cNvSpPr>
            <a:spLocks noGrp="1"/>
          </p:cNvSpPr>
          <p:nvPr>
            <p:ph type="sldNum" sz="quarter" idx="12"/>
          </p:nvPr>
        </p:nvSpPr>
        <p:spPr/>
        <p:txBody>
          <a:bodyPr/>
          <a:lstStyle>
            <a:lvl1pPr>
              <a:defRPr/>
            </a:lvl1pPr>
          </a:lstStyle>
          <a:p>
            <a:fld id="{533682C2-BCF1-4C09-B7C0-E0D50174F3A8}" type="slidenum">
              <a:rPr lang="el-GR" altLang="el-GR"/>
              <a:pPr/>
              <a:t>‹#›</a:t>
            </a:fld>
            <a:endParaRPr lang="el-GR" altLang="el-GR"/>
          </a:p>
        </p:txBody>
      </p:sp>
    </p:spTree>
    <p:extLst>
      <p:ext uri="{BB962C8B-B14F-4D97-AF65-F5344CB8AC3E}">
        <p14:creationId xmlns:p14="http://schemas.microsoft.com/office/powerpoint/2010/main" val="2504506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l-GR" altLang="el-GR" smtClean="0"/>
              <a:t>Κάντε κλικ για επεξεργασία του τίτλου</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l-GR" altLang="el-GR" smtClean="0"/>
              <a:t>Κάντε κλικ για να επεξεργαστείτε τα στυλ κειμένου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l-GR" altLang="el-G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l-GR" altLang="el-G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E9AC95E-4AF9-4E41-9035-F04571E7B451}" type="slidenum">
              <a:rPr lang="el-GR" altLang="el-GR"/>
              <a:pPr/>
              <a:t>‹#›</a:t>
            </a:fld>
            <a:endParaRPr lang="el-GR" alt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8.emf"/><Relationship Id="rId5" Type="http://schemas.openxmlformats.org/officeDocument/2006/relationships/oleObject" Target="../embeddings/oleObject6.bin"/><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2.xml"/><Relationship Id="rId1" Type="http://schemas.openxmlformats.org/officeDocument/2006/relationships/vmlDrawing" Target="../drawings/vmlDrawing6.vml"/><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4.xml"/><Relationship Id="rId1" Type="http://schemas.openxmlformats.org/officeDocument/2006/relationships/vmlDrawing" Target="../drawings/vmlDrawing7.vml"/><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11.emf"/></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3.emf"/></Relationships>
</file>

<file path=ppt/slides/_rels/slide16.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12.xml"/><Relationship Id="rId1" Type="http://schemas.openxmlformats.org/officeDocument/2006/relationships/vmlDrawing" Target="../drawings/vmlDrawing10.vml"/><Relationship Id="rId6" Type="http://schemas.openxmlformats.org/officeDocument/2006/relationships/image" Target="../media/image15.emf"/><Relationship Id="rId5" Type="http://schemas.openxmlformats.org/officeDocument/2006/relationships/oleObject" Target="../embeddings/oleObject12.bin"/><Relationship Id="rId4" Type="http://schemas.openxmlformats.org/officeDocument/2006/relationships/image" Target="../media/image14.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17.emf"/></Relationships>
</file>

<file path=ppt/slides/_rels/slide18.xml.rels><?xml version="1.0" encoding="UTF-8" standalone="yes"?>
<Relationships xmlns="http://schemas.openxmlformats.org/package/2006/relationships"><Relationship Id="rId8" Type="http://schemas.openxmlformats.org/officeDocument/2006/relationships/image" Target="../media/image20.wmf"/><Relationship Id="rId13" Type="http://schemas.openxmlformats.org/officeDocument/2006/relationships/oleObject" Target="../embeddings/oleObject20.bin"/><Relationship Id="rId18" Type="http://schemas.openxmlformats.org/officeDocument/2006/relationships/image" Target="../media/image25.wmf"/><Relationship Id="rId3" Type="http://schemas.openxmlformats.org/officeDocument/2006/relationships/oleObject" Target="../embeddings/oleObject15.bin"/><Relationship Id="rId7" Type="http://schemas.openxmlformats.org/officeDocument/2006/relationships/oleObject" Target="../embeddings/oleObject17.bin"/><Relationship Id="rId12" Type="http://schemas.openxmlformats.org/officeDocument/2006/relationships/image" Target="../media/image22.wmf"/><Relationship Id="rId17" Type="http://schemas.openxmlformats.org/officeDocument/2006/relationships/oleObject" Target="../embeddings/oleObject22.bin"/><Relationship Id="rId2" Type="http://schemas.openxmlformats.org/officeDocument/2006/relationships/slideLayout" Target="../slideLayouts/slideLayout4.xml"/><Relationship Id="rId16" Type="http://schemas.openxmlformats.org/officeDocument/2006/relationships/image" Target="../media/image24.wmf"/><Relationship Id="rId20" Type="http://schemas.openxmlformats.org/officeDocument/2006/relationships/image" Target="../media/image26.wmf"/><Relationship Id="rId1" Type="http://schemas.openxmlformats.org/officeDocument/2006/relationships/vmlDrawing" Target="../drawings/vmlDrawing12.vml"/><Relationship Id="rId6" Type="http://schemas.openxmlformats.org/officeDocument/2006/relationships/image" Target="../media/image19.wmf"/><Relationship Id="rId11" Type="http://schemas.openxmlformats.org/officeDocument/2006/relationships/oleObject" Target="../embeddings/oleObject19.bin"/><Relationship Id="rId5" Type="http://schemas.openxmlformats.org/officeDocument/2006/relationships/oleObject" Target="../embeddings/oleObject16.bin"/><Relationship Id="rId15" Type="http://schemas.openxmlformats.org/officeDocument/2006/relationships/oleObject" Target="../embeddings/oleObject21.bin"/><Relationship Id="rId10" Type="http://schemas.openxmlformats.org/officeDocument/2006/relationships/image" Target="../media/image21.wmf"/><Relationship Id="rId19" Type="http://schemas.openxmlformats.org/officeDocument/2006/relationships/oleObject" Target="../embeddings/oleObject23.bin"/><Relationship Id="rId4" Type="http://schemas.openxmlformats.org/officeDocument/2006/relationships/image" Target="../media/image18.wmf"/><Relationship Id="rId9" Type="http://schemas.openxmlformats.org/officeDocument/2006/relationships/oleObject" Target="../embeddings/oleObject18.bin"/><Relationship Id="rId14" Type="http://schemas.openxmlformats.org/officeDocument/2006/relationships/image" Target="../media/image23.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2.xml"/><Relationship Id="rId1" Type="http://schemas.openxmlformats.org/officeDocument/2006/relationships/vmlDrawing" Target="../drawings/vmlDrawing13.vml"/><Relationship Id="rId6" Type="http://schemas.openxmlformats.org/officeDocument/2006/relationships/image" Target="../media/image28.wmf"/><Relationship Id="rId5" Type="http://schemas.openxmlformats.org/officeDocument/2006/relationships/oleObject" Target="../embeddings/oleObject25.bin"/><Relationship Id="rId4" Type="http://schemas.openxmlformats.org/officeDocument/2006/relationships/image" Target="../media/image27.emf"/></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24.wmf"/><Relationship Id="rId5" Type="http://schemas.openxmlformats.org/officeDocument/2006/relationships/oleObject" Target="../embeddings/oleObject27.bin"/><Relationship Id="rId4" Type="http://schemas.openxmlformats.org/officeDocument/2006/relationships/image" Target="../media/image29.emf"/></Relationships>
</file>

<file path=ppt/slides/_rels/slide21.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oleObject" Target="../embeddings/oleObject28.bin"/><Relationship Id="rId7" Type="http://schemas.openxmlformats.org/officeDocument/2006/relationships/oleObject" Target="../embeddings/oleObject30.bin"/><Relationship Id="rId12" Type="http://schemas.openxmlformats.org/officeDocument/2006/relationships/image" Target="../media/image34.wmf"/><Relationship Id="rId2" Type="http://schemas.openxmlformats.org/officeDocument/2006/relationships/slideLayout" Target="../slideLayouts/slideLayout12.xml"/><Relationship Id="rId1" Type="http://schemas.openxmlformats.org/officeDocument/2006/relationships/vmlDrawing" Target="../drawings/vmlDrawing15.vml"/><Relationship Id="rId6" Type="http://schemas.openxmlformats.org/officeDocument/2006/relationships/image" Target="../media/image31.wmf"/><Relationship Id="rId11" Type="http://schemas.openxmlformats.org/officeDocument/2006/relationships/oleObject" Target="../embeddings/oleObject32.bin"/><Relationship Id="rId5" Type="http://schemas.openxmlformats.org/officeDocument/2006/relationships/oleObject" Target="../embeddings/oleObject29.bin"/><Relationship Id="rId10" Type="http://schemas.openxmlformats.org/officeDocument/2006/relationships/image" Target="../media/image33.emf"/><Relationship Id="rId4" Type="http://schemas.openxmlformats.org/officeDocument/2006/relationships/image" Target="../media/image30.wmf"/><Relationship Id="rId9" Type="http://schemas.openxmlformats.org/officeDocument/2006/relationships/oleObject" Target="../embeddings/oleObject31.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12.xml"/><Relationship Id="rId1" Type="http://schemas.openxmlformats.org/officeDocument/2006/relationships/vmlDrawing" Target="../drawings/vmlDrawing16.vml"/><Relationship Id="rId4" Type="http://schemas.openxmlformats.org/officeDocument/2006/relationships/image" Target="../media/image35.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7.xml"/><Relationship Id="rId1" Type="http://schemas.openxmlformats.org/officeDocument/2006/relationships/vmlDrawing" Target="../drawings/vmlDrawing17.vml"/><Relationship Id="rId4" Type="http://schemas.openxmlformats.org/officeDocument/2006/relationships/image" Target="../media/image36.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12.xml"/><Relationship Id="rId1" Type="http://schemas.openxmlformats.org/officeDocument/2006/relationships/vmlDrawing" Target="../drawings/vmlDrawing18.vml"/><Relationship Id="rId4" Type="http://schemas.openxmlformats.org/officeDocument/2006/relationships/image" Target="../media/image37.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7.xml"/><Relationship Id="rId1" Type="http://schemas.openxmlformats.org/officeDocument/2006/relationships/vmlDrawing" Target="../drawings/vmlDrawing19.vml"/><Relationship Id="rId4" Type="http://schemas.openxmlformats.org/officeDocument/2006/relationships/image" Target="../media/image38.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12.xml"/><Relationship Id="rId1" Type="http://schemas.openxmlformats.org/officeDocument/2006/relationships/vmlDrawing" Target="../drawings/vmlDrawing20.vml"/><Relationship Id="rId4" Type="http://schemas.openxmlformats.org/officeDocument/2006/relationships/image" Target="../media/image39.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image" Target="../media/image40.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12.xml"/><Relationship Id="rId1" Type="http://schemas.openxmlformats.org/officeDocument/2006/relationships/vmlDrawing" Target="../drawings/vmlDrawing22.vml"/><Relationship Id="rId4" Type="http://schemas.openxmlformats.org/officeDocument/2006/relationships/image" Target="../media/image41.emf"/></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23.vml"/><Relationship Id="rId4" Type="http://schemas.openxmlformats.org/officeDocument/2006/relationships/image" Target="../media/image42.emf"/></Relationships>
</file>

<file path=ppt/slides/_rels/slide32.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image" Target="../media/image43.wmf"/><Relationship Id="rId4" Type="http://schemas.openxmlformats.org/officeDocument/2006/relationships/oleObject" Target="../embeddings/oleObject41.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6.wmf"/><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oleObject" Target="../embeddings/oleObject43.bin"/><Relationship Id="rId5" Type="http://schemas.openxmlformats.org/officeDocument/2006/relationships/image" Target="../media/image45.emf"/><Relationship Id="rId4" Type="http://schemas.openxmlformats.org/officeDocument/2006/relationships/oleObject" Target="../embeddings/oleObject42.bin"/></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12.xml"/><Relationship Id="rId1" Type="http://schemas.openxmlformats.org/officeDocument/2006/relationships/vmlDrawing" Target="../drawings/vmlDrawing26.vml"/><Relationship Id="rId4" Type="http://schemas.openxmlformats.org/officeDocument/2006/relationships/image" Target="../media/image47.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12.xml"/><Relationship Id="rId1" Type="http://schemas.openxmlformats.org/officeDocument/2006/relationships/vmlDrawing" Target="../drawings/vmlDrawing27.vml"/><Relationship Id="rId4" Type="http://schemas.openxmlformats.org/officeDocument/2006/relationships/image" Target="../media/image48.emf"/></Relationships>
</file>

<file path=ppt/slides/_rels/slide36.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7.xml"/><Relationship Id="rId1" Type="http://schemas.openxmlformats.org/officeDocument/2006/relationships/vmlDrawing" Target="../drawings/vmlDrawing28.vml"/><Relationship Id="rId4" Type="http://schemas.openxmlformats.org/officeDocument/2006/relationships/image" Target="../media/image51.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29.vml"/><Relationship Id="rId4" Type="http://schemas.openxmlformats.org/officeDocument/2006/relationships/image" Target="../media/image52.wmf"/></Relationships>
</file>

<file path=ppt/slides/_rels/slide39.xml.rels><?xml version="1.0" encoding="UTF-8" standalone="yes"?>
<Relationships xmlns="http://schemas.openxmlformats.org/package/2006/relationships"><Relationship Id="rId8" Type="http://schemas.openxmlformats.org/officeDocument/2006/relationships/image" Target="../media/image55.wmf"/><Relationship Id="rId13" Type="http://schemas.openxmlformats.org/officeDocument/2006/relationships/oleObject" Target="../embeddings/oleObject53.bin"/><Relationship Id="rId3" Type="http://schemas.openxmlformats.org/officeDocument/2006/relationships/oleObject" Target="../embeddings/oleObject48.bin"/><Relationship Id="rId7" Type="http://schemas.openxmlformats.org/officeDocument/2006/relationships/oleObject" Target="../embeddings/oleObject50.bin"/><Relationship Id="rId12" Type="http://schemas.openxmlformats.org/officeDocument/2006/relationships/image" Target="../media/image57.wmf"/><Relationship Id="rId2" Type="http://schemas.openxmlformats.org/officeDocument/2006/relationships/slideLayout" Target="../slideLayouts/slideLayout2.xml"/><Relationship Id="rId16" Type="http://schemas.openxmlformats.org/officeDocument/2006/relationships/image" Target="../media/image59.wmf"/><Relationship Id="rId1" Type="http://schemas.openxmlformats.org/officeDocument/2006/relationships/vmlDrawing" Target="../drawings/vmlDrawing30.vml"/><Relationship Id="rId6" Type="http://schemas.openxmlformats.org/officeDocument/2006/relationships/image" Target="../media/image54.wmf"/><Relationship Id="rId11" Type="http://schemas.openxmlformats.org/officeDocument/2006/relationships/oleObject" Target="../embeddings/oleObject52.bin"/><Relationship Id="rId5" Type="http://schemas.openxmlformats.org/officeDocument/2006/relationships/oleObject" Target="../embeddings/oleObject49.bin"/><Relationship Id="rId15" Type="http://schemas.openxmlformats.org/officeDocument/2006/relationships/oleObject" Target="../embeddings/oleObject54.bin"/><Relationship Id="rId10" Type="http://schemas.openxmlformats.org/officeDocument/2006/relationships/image" Target="../media/image56.wmf"/><Relationship Id="rId4" Type="http://schemas.openxmlformats.org/officeDocument/2006/relationships/image" Target="../media/image53.emf"/><Relationship Id="rId9" Type="http://schemas.openxmlformats.org/officeDocument/2006/relationships/oleObject" Target="../embeddings/oleObject51.bin"/><Relationship Id="rId14" Type="http://schemas.openxmlformats.org/officeDocument/2006/relationships/image" Target="../media/image58.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vmlDrawing" Target="../drawings/vmlDrawing31.vml"/><Relationship Id="rId4" Type="http://schemas.openxmlformats.org/officeDocument/2006/relationships/image" Target="../media/image60.e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12.xml"/><Relationship Id="rId1" Type="http://schemas.openxmlformats.org/officeDocument/2006/relationships/vmlDrawing" Target="../drawings/vmlDrawing32.vml"/><Relationship Id="rId4" Type="http://schemas.openxmlformats.org/officeDocument/2006/relationships/image" Target="../media/image61.e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7.xml"/><Relationship Id="rId1" Type="http://schemas.openxmlformats.org/officeDocument/2006/relationships/vmlDrawing" Target="../drawings/vmlDrawing33.vml"/><Relationship Id="rId6" Type="http://schemas.openxmlformats.org/officeDocument/2006/relationships/image" Target="../media/image63.emf"/><Relationship Id="rId5" Type="http://schemas.openxmlformats.org/officeDocument/2006/relationships/oleObject" Target="../embeddings/oleObject58.bin"/><Relationship Id="rId4" Type="http://schemas.openxmlformats.org/officeDocument/2006/relationships/image" Target="../media/image62.e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12.xml"/><Relationship Id="rId1" Type="http://schemas.openxmlformats.org/officeDocument/2006/relationships/vmlDrawing" Target="../drawings/vmlDrawing34.vml"/><Relationship Id="rId6" Type="http://schemas.openxmlformats.org/officeDocument/2006/relationships/image" Target="../media/image65.emf"/><Relationship Id="rId5" Type="http://schemas.openxmlformats.org/officeDocument/2006/relationships/oleObject" Target="../embeddings/oleObject60.bin"/><Relationship Id="rId4" Type="http://schemas.openxmlformats.org/officeDocument/2006/relationships/image" Target="../media/image64.e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7.xml"/><Relationship Id="rId1" Type="http://schemas.openxmlformats.org/officeDocument/2006/relationships/vmlDrawing" Target="../drawings/vmlDrawing35.vml"/><Relationship Id="rId4" Type="http://schemas.openxmlformats.org/officeDocument/2006/relationships/image" Target="../media/image65.e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2.xml"/><Relationship Id="rId1" Type="http://schemas.openxmlformats.org/officeDocument/2006/relationships/vmlDrawing" Target="../drawings/vmlDrawing36.vml"/><Relationship Id="rId4" Type="http://schemas.openxmlformats.org/officeDocument/2006/relationships/image" Target="../media/image66.e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12.xml"/><Relationship Id="rId1" Type="http://schemas.openxmlformats.org/officeDocument/2006/relationships/vmlDrawing" Target="../drawings/vmlDrawing37.vml"/><Relationship Id="rId4" Type="http://schemas.openxmlformats.org/officeDocument/2006/relationships/image" Target="../media/image67.e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2.xml"/><Relationship Id="rId1" Type="http://schemas.openxmlformats.org/officeDocument/2006/relationships/vmlDrawing" Target="../drawings/vmlDrawing38.vml"/><Relationship Id="rId4" Type="http://schemas.openxmlformats.org/officeDocument/2006/relationships/image" Target="../media/image68.e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Layout" Target="../slideLayouts/slideLayout12.xml"/><Relationship Id="rId1" Type="http://schemas.openxmlformats.org/officeDocument/2006/relationships/vmlDrawing" Target="../drawings/vmlDrawing39.vml"/><Relationship Id="rId6" Type="http://schemas.openxmlformats.org/officeDocument/2006/relationships/image" Target="../media/image70.wmf"/><Relationship Id="rId5" Type="http://schemas.openxmlformats.org/officeDocument/2006/relationships/oleObject" Target="../embeddings/oleObject66.bin"/><Relationship Id="rId4" Type="http://schemas.openxmlformats.org/officeDocument/2006/relationships/image" Target="../media/image69.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Layout" Target="../slideLayouts/slideLayout2.xml"/><Relationship Id="rId1" Type="http://schemas.openxmlformats.org/officeDocument/2006/relationships/vmlDrawing" Target="../drawings/vmlDrawing40.vml"/><Relationship Id="rId4" Type="http://schemas.openxmlformats.org/officeDocument/2006/relationships/image" Target="../media/image71.w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Layout" Target="../slideLayouts/slideLayout2.xml"/><Relationship Id="rId1" Type="http://schemas.openxmlformats.org/officeDocument/2006/relationships/vmlDrawing" Target="../drawings/vmlDrawing41.vml"/><Relationship Id="rId6" Type="http://schemas.openxmlformats.org/officeDocument/2006/relationships/image" Target="../media/image73.wmf"/><Relationship Id="rId5" Type="http://schemas.openxmlformats.org/officeDocument/2006/relationships/oleObject" Target="../embeddings/oleObject69.bin"/><Relationship Id="rId4" Type="http://schemas.openxmlformats.org/officeDocument/2006/relationships/image" Target="../media/image72.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4.vml"/><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39941" name="AutoShape 5" descr="https://media.quizizz.com/resource/gs/quizizz-media/questions/L2FwcGhvc3RpbmdfcHJvZC9ibG9icy9BRW5CMlVwNHBCZ0dVeXNWeVhwdUtCT09QMklwR1pzMmYtTHJOZjY0dGhhV0pxeVFxVS1nMjR3V2FwSE40UGNYODVmOEpzYXlTOXhCcFNIY0NNTVplczhGNjB2QWR5NnpPdy5RY0Z3dUU2MmxDUUNqc2dO"/>
          <p:cNvSpPr>
            <a:spLocks noChangeAspect="1" noChangeArrowheads="1"/>
          </p:cNvSpPr>
          <p:nvPr/>
        </p:nvSpPr>
        <p:spPr bwMode="auto">
          <a:xfrm>
            <a:off x="419100" y="385763"/>
            <a:ext cx="8305800" cy="608647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l-GR"/>
          </a:p>
        </p:txBody>
      </p:sp>
      <p:sp>
        <p:nvSpPr>
          <p:cNvPr id="39947" name="Text Box 11"/>
          <p:cNvSpPr txBox="1">
            <a:spLocks noChangeArrowheads="1"/>
          </p:cNvSpPr>
          <p:nvPr/>
        </p:nvSpPr>
        <p:spPr bwMode="auto">
          <a:xfrm>
            <a:off x="2411413" y="2997200"/>
            <a:ext cx="4171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2400" b="1">
                <a:solidFill>
                  <a:srgbClr val="FFFF99"/>
                </a:solidFill>
              </a:rPr>
              <a:t>ΑΡΙΘΜΗΤΙΚΑ ΚΥΚΛΩΜΑΤΑ</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900112" y="1316007"/>
            <a:ext cx="42479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marL="625475" indent="-625475">
              <a:defRPr>
                <a:solidFill>
                  <a:schemeClr val="tx1"/>
                </a:solidFill>
                <a:latin typeface="Arial" panose="020B0604020202020204" pitchFamily="34" charset="0"/>
              </a:defRPr>
            </a:lvl1pPr>
            <a:lvl2pPr marL="804863">
              <a:defRPr>
                <a:solidFill>
                  <a:schemeClr val="tx1"/>
                </a:solidFill>
                <a:latin typeface="Arial" panose="020B0604020202020204" pitchFamily="34" charset="0"/>
              </a:defRPr>
            </a:lvl2pPr>
            <a:lvl3pPr marL="984250">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gn="just"/>
            <a:r>
              <a:rPr lang="el-GR" altLang="el-GR" sz="2000" b="1" dirty="0"/>
              <a:t>Πρόσθεση δύο δυαδικών ψηφίων</a:t>
            </a:r>
          </a:p>
        </p:txBody>
      </p:sp>
      <p:sp>
        <p:nvSpPr>
          <p:cNvPr id="91139" name="Rectangle 3"/>
          <p:cNvSpPr>
            <a:spLocks noChangeArrowheads="1"/>
          </p:cNvSpPr>
          <p:nvPr/>
        </p:nvSpPr>
        <p:spPr bwMode="auto">
          <a:xfrm>
            <a:off x="0" y="3067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p>
        </p:txBody>
      </p:sp>
      <p:graphicFrame>
        <p:nvGraphicFramePr>
          <p:cNvPr id="91140" name="Object 4"/>
          <p:cNvGraphicFramePr>
            <a:graphicFrameLocks noChangeAspect="1"/>
          </p:cNvGraphicFramePr>
          <p:nvPr>
            <p:extLst/>
          </p:nvPr>
        </p:nvGraphicFramePr>
        <p:xfrm>
          <a:off x="1619250" y="1839912"/>
          <a:ext cx="5545138" cy="1338263"/>
        </p:xfrm>
        <a:graphic>
          <a:graphicData uri="http://schemas.openxmlformats.org/presentationml/2006/ole">
            <mc:AlternateContent xmlns:mc="http://schemas.openxmlformats.org/markup-compatibility/2006">
              <mc:Choice xmlns:v="urn:schemas-microsoft-com:vml" Requires="v">
                <p:oleObj spid="_x0000_s190482" name="Visio" r:id="rId3" imgW="3250881" imgH="782408" progId="Visio.Drawing.11">
                  <p:embed/>
                </p:oleObj>
              </mc:Choice>
              <mc:Fallback>
                <p:oleObj name="Visio" r:id="rId3" imgW="3250881" imgH="782408" progId="Visio.Drawing.11">
                  <p:embed/>
                  <p:pic>
                    <p:nvPicPr>
                      <p:cNvPr id="9114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1839912"/>
                        <a:ext cx="5545138" cy="1338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1141" name="Rectangle 5"/>
          <p:cNvSpPr>
            <a:spLocks noChangeArrowheads="1"/>
          </p:cNvSpPr>
          <p:nvPr/>
        </p:nvSpPr>
        <p:spPr bwMode="auto">
          <a:xfrm>
            <a:off x="827088" y="3429000"/>
            <a:ext cx="6337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533400" indent="-533400">
              <a:defRPr>
                <a:solidFill>
                  <a:schemeClr val="tx1"/>
                </a:solidFill>
                <a:latin typeface="Arial" panose="020B0604020202020204" pitchFamily="34" charset="0"/>
              </a:defRPr>
            </a:lvl1pPr>
            <a:lvl2pPr marL="712788">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gn="just"/>
            <a:r>
              <a:rPr lang="el-GR" altLang="el-GR" sz="2000" b="1" dirty="0"/>
              <a:t>Πρόσθεση δύο δυαδικών ψηφίων και κρατουμένου</a:t>
            </a:r>
          </a:p>
        </p:txBody>
      </p:sp>
      <p:sp>
        <p:nvSpPr>
          <p:cNvPr id="91142" name="Rectangle 6"/>
          <p:cNvSpPr>
            <a:spLocks noChangeArrowheads="1"/>
          </p:cNvSpPr>
          <p:nvPr/>
        </p:nvSpPr>
        <p:spPr bwMode="auto">
          <a:xfrm>
            <a:off x="0" y="2990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p>
        </p:txBody>
      </p:sp>
      <p:graphicFrame>
        <p:nvGraphicFramePr>
          <p:cNvPr id="91143" name="Object 7"/>
          <p:cNvGraphicFramePr>
            <a:graphicFrameLocks noChangeAspect="1"/>
          </p:cNvGraphicFramePr>
          <p:nvPr>
            <p:extLst/>
          </p:nvPr>
        </p:nvGraphicFramePr>
        <p:xfrm>
          <a:off x="646113" y="4076700"/>
          <a:ext cx="7670800" cy="1484313"/>
        </p:xfrm>
        <a:graphic>
          <a:graphicData uri="http://schemas.openxmlformats.org/presentationml/2006/ole">
            <mc:AlternateContent xmlns:mc="http://schemas.openxmlformats.org/markup-compatibility/2006">
              <mc:Choice xmlns:v="urn:schemas-microsoft-com:vml" Requires="v">
                <p:oleObj spid="_x0000_s190483" name="Visio" r:id="rId5" imgW="5324359" imgH="1009799" progId="Visio.Drawing.11">
                  <p:embed/>
                </p:oleObj>
              </mc:Choice>
              <mc:Fallback>
                <p:oleObj name="Visio" r:id="rId5" imgW="5324359" imgH="1009799" progId="Visio.Drawing.11">
                  <p:embed/>
                  <p:pic>
                    <p:nvPicPr>
                      <p:cNvPr id="91143" name="Object 7"/>
                      <p:cNvPicPr>
                        <a:picLocks noChangeAspect="1" noChangeArrowheads="1"/>
                      </p:cNvPicPr>
                      <p:nvPr/>
                    </p:nvPicPr>
                    <p:blipFill>
                      <a:blip r:embed="rId6"/>
                      <a:srcRect/>
                      <a:stretch>
                        <a:fillRect/>
                      </a:stretch>
                    </p:blipFill>
                    <p:spPr bwMode="auto">
                      <a:xfrm>
                        <a:off x="646113" y="4076700"/>
                        <a:ext cx="7670800" cy="1484313"/>
                      </a:xfrm>
                      <a:prstGeom prst="rect">
                        <a:avLst/>
                      </a:prstGeom>
                      <a:noFill/>
                      <a:extLst/>
                    </p:spPr>
                  </p:pic>
                </p:oleObj>
              </mc:Fallback>
            </mc:AlternateContent>
          </a:graphicData>
        </a:graphic>
      </p:graphicFrame>
    </p:spTree>
    <p:extLst>
      <p:ext uri="{BB962C8B-B14F-4D97-AF65-F5344CB8AC3E}">
        <p14:creationId xmlns:p14="http://schemas.microsoft.com/office/powerpoint/2010/main" val="3641483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4214" name="Object 6"/>
          <p:cNvGraphicFramePr>
            <a:graphicFrameLocks noGrp="1" noChangeAspect="1"/>
          </p:cNvGraphicFramePr>
          <p:nvPr>
            <p:ph/>
            <p:extLst/>
          </p:nvPr>
        </p:nvGraphicFramePr>
        <p:xfrm>
          <a:off x="1907704" y="1916832"/>
          <a:ext cx="5111750" cy="3216275"/>
        </p:xfrm>
        <a:graphic>
          <a:graphicData uri="http://schemas.openxmlformats.org/presentationml/2006/ole">
            <mc:AlternateContent xmlns:mc="http://schemas.openxmlformats.org/markup-compatibility/2006">
              <mc:Choice xmlns:v="urn:schemas-microsoft-com:vml" Requires="v">
                <p:oleObj spid="_x0000_s191498" name="Visio" r:id="rId3" imgW="2951006" imgH="1857790" progId="Visio.Drawing.11">
                  <p:embed/>
                </p:oleObj>
              </mc:Choice>
              <mc:Fallback>
                <p:oleObj name="Visio" r:id="rId3" imgW="2951006" imgH="1857790" progId="Visio.Drawing.11">
                  <p:embed/>
                  <p:pic>
                    <p:nvPicPr>
                      <p:cNvPr id="94214"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1916832"/>
                        <a:ext cx="5111750" cy="321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4216" name="Text Box 8"/>
          <p:cNvSpPr txBox="1">
            <a:spLocks noChangeArrowheads="1"/>
          </p:cNvSpPr>
          <p:nvPr/>
        </p:nvSpPr>
        <p:spPr bwMode="auto">
          <a:xfrm>
            <a:off x="899592" y="1268760"/>
            <a:ext cx="763972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2000" b="1" dirty="0"/>
              <a:t>Πρόσθεση 4-ψήφιων μη </a:t>
            </a:r>
            <a:r>
              <a:rPr lang="el-GR" altLang="el-GR" sz="2000" b="1" dirty="0" err="1"/>
              <a:t>προσημασμένων</a:t>
            </a:r>
            <a:r>
              <a:rPr lang="el-GR" altLang="el-GR" sz="2000" b="1" dirty="0"/>
              <a:t> </a:t>
            </a:r>
            <a:r>
              <a:rPr lang="el-GR" altLang="el-GR" sz="2000" b="1" dirty="0" smtClean="0"/>
              <a:t>δυαδικών αριθμών </a:t>
            </a:r>
            <a:endParaRPr lang="el-GR" altLang="el-GR" sz="2000" b="1" dirty="0"/>
          </a:p>
        </p:txBody>
      </p:sp>
    </p:spTree>
    <p:extLst>
      <p:ext uri="{BB962C8B-B14F-4D97-AF65-F5344CB8AC3E}">
        <p14:creationId xmlns:p14="http://schemas.microsoft.com/office/powerpoint/2010/main" val="4129790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852" name="Object 4"/>
          <p:cNvGraphicFramePr>
            <a:graphicFrameLocks noGrp="1" noChangeAspect="1"/>
          </p:cNvGraphicFramePr>
          <p:nvPr>
            <p:ph sz="half" idx="1"/>
            <p:extLst>
              <p:ext uri="{D42A27DB-BD31-4B8C-83A1-F6EECF244321}">
                <p14:modId xmlns:p14="http://schemas.microsoft.com/office/powerpoint/2010/main" val="4268694405"/>
              </p:ext>
            </p:extLst>
          </p:nvPr>
        </p:nvGraphicFramePr>
        <p:xfrm>
          <a:off x="971872" y="2492896"/>
          <a:ext cx="7343775" cy="3063875"/>
        </p:xfrm>
        <a:graphic>
          <a:graphicData uri="http://schemas.openxmlformats.org/presentationml/2006/ole">
            <mc:AlternateContent xmlns:mc="http://schemas.openxmlformats.org/markup-compatibility/2006">
              <mc:Choice xmlns:v="urn:schemas-microsoft-com:vml" Requires="v">
                <p:oleObj spid="_x0000_s78893" name="Visio" r:id="rId3" imgW="4677266" imgH="1951250" progId="Visio.Drawing.11">
                  <p:embed/>
                </p:oleObj>
              </mc:Choice>
              <mc:Fallback>
                <p:oleObj name="Visio" r:id="rId3" imgW="4677266" imgH="1951250"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872" y="2492896"/>
                        <a:ext cx="7343775" cy="306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8858" name="Text Box 10"/>
          <p:cNvSpPr txBox="1">
            <a:spLocks noChangeArrowheads="1"/>
          </p:cNvSpPr>
          <p:nvPr/>
        </p:nvSpPr>
        <p:spPr bwMode="auto">
          <a:xfrm>
            <a:off x="827088" y="1268413"/>
            <a:ext cx="7633344"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l-GR" altLang="el-GR" sz="2000" dirty="0"/>
              <a:t>Προσθετής 4-ψήφιων μη </a:t>
            </a:r>
            <a:r>
              <a:rPr lang="el-GR" altLang="el-GR" sz="2000" dirty="0" err="1"/>
              <a:t>προσημασμένων</a:t>
            </a:r>
            <a:r>
              <a:rPr lang="el-GR" altLang="el-GR" sz="2000" dirty="0"/>
              <a:t> δυαδικών αριθμών με διάδοση κρατουμένου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extLst/>
          </p:nvPr>
        </p:nvGraphicFramePr>
        <p:xfrm>
          <a:off x="2555776" y="2204864"/>
          <a:ext cx="4105275" cy="2935287"/>
        </p:xfrm>
        <a:graphic>
          <a:graphicData uri="http://schemas.openxmlformats.org/presentationml/2006/ole">
            <mc:AlternateContent xmlns:mc="http://schemas.openxmlformats.org/markup-compatibility/2006">
              <mc:Choice xmlns:v="urn:schemas-microsoft-com:vml" Requires="v">
                <p:oleObj spid="_x0000_s192522" name="Visio" r:id="rId3" imgW="1704968" imgH="1218776" progId="Visio.Drawing.11">
                  <p:embed/>
                </p:oleObj>
              </mc:Choice>
              <mc:Fallback>
                <p:oleObj name="Visio" r:id="rId3" imgW="1704968" imgH="1218776" progId="Visio.Drawing.11">
                  <p:embed/>
                  <p:pic>
                    <p:nvPicPr>
                      <p:cNvPr id="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2204864"/>
                        <a:ext cx="4105275" cy="293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TextBox 3"/>
          <p:cNvSpPr txBox="1"/>
          <p:nvPr/>
        </p:nvSpPr>
        <p:spPr>
          <a:xfrm>
            <a:off x="1619672" y="1484784"/>
            <a:ext cx="6288196" cy="400110"/>
          </a:xfrm>
          <a:prstGeom prst="rect">
            <a:avLst/>
          </a:prstGeom>
          <a:noFill/>
        </p:spPr>
        <p:txBody>
          <a:bodyPr wrap="none" rtlCol="0">
            <a:spAutoFit/>
          </a:bodyPr>
          <a:lstStyle/>
          <a:p>
            <a:r>
              <a:rPr lang="el-GR" sz="2000" b="1" dirty="0" smtClean="0"/>
              <a:t>Πρόσθεση</a:t>
            </a:r>
            <a:r>
              <a:rPr lang="en-US" sz="2000" b="1" dirty="0" smtClean="0"/>
              <a:t> </a:t>
            </a:r>
            <a:r>
              <a:rPr lang="el-GR" sz="2000" b="1" dirty="0" smtClean="0"/>
              <a:t>μη </a:t>
            </a:r>
            <a:r>
              <a:rPr lang="el-GR" sz="2000" b="1" dirty="0" err="1" smtClean="0"/>
              <a:t>προσημασμένων</a:t>
            </a:r>
            <a:r>
              <a:rPr lang="el-GR" sz="2000" b="1" dirty="0" smtClean="0"/>
              <a:t> αριθμών των </a:t>
            </a:r>
            <a:r>
              <a:rPr lang="en-US" sz="2000" b="1" i="1" dirty="0" smtClean="0"/>
              <a:t>n</a:t>
            </a:r>
            <a:r>
              <a:rPr lang="en-US" sz="2000" b="1" dirty="0" smtClean="0"/>
              <a:t>-bit</a:t>
            </a:r>
            <a:endParaRPr lang="el-GR" sz="2000" b="1" dirty="0"/>
          </a:p>
        </p:txBody>
      </p:sp>
    </p:spTree>
    <p:extLst>
      <p:ext uri="{BB962C8B-B14F-4D97-AF65-F5344CB8AC3E}">
        <p14:creationId xmlns:p14="http://schemas.microsoft.com/office/powerpoint/2010/main" val="4099891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rotWithShape="1">
          <a:blip r:embed="rId2"/>
          <a:srcRect r="7443"/>
          <a:stretch/>
        </p:blipFill>
        <p:spPr>
          <a:xfrm>
            <a:off x="251520" y="2276872"/>
            <a:ext cx="8424936" cy="2808312"/>
          </a:xfrm>
          <a:prstGeom prst="rect">
            <a:avLst/>
          </a:prstGeom>
        </p:spPr>
      </p:pic>
      <p:sp>
        <p:nvSpPr>
          <p:cNvPr id="5" name="Text Box 10"/>
          <p:cNvSpPr txBox="1">
            <a:spLocks noChangeArrowheads="1"/>
          </p:cNvSpPr>
          <p:nvPr/>
        </p:nvSpPr>
        <p:spPr bwMode="auto">
          <a:xfrm>
            <a:off x="827088" y="1268413"/>
            <a:ext cx="7633344"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l-GR" altLang="el-GR" sz="2000" dirty="0"/>
              <a:t>Προσθετής </a:t>
            </a:r>
            <a:r>
              <a:rPr lang="en-US" altLang="el-GR" sz="2000" dirty="0" smtClean="0"/>
              <a:t>n</a:t>
            </a:r>
            <a:r>
              <a:rPr lang="el-GR" altLang="el-GR" sz="2000" dirty="0" smtClean="0"/>
              <a:t>-</a:t>
            </a:r>
            <a:r>
              <a:rPr lang="el-GR" altLang="el-GR" sz="2000" dirty="0" err="1" smtClean="0"/>
              <a:t>ψήφιων</a:t>
            </a:r>
            <a:r>
              <a:rPr lang="el-GR" altLang="el-GR" sz="2000" dirty="0" smtClean="0"/>
              <a:t> </a:t>
            </a:r>
            <a:r>
              <a:rPr lang="el-GR" altLang="el-GR" sz="2000" dirty="0"/>
              <a:t>μη </a:t>
            </a:r>
            <a:r>
              <a:rPr lang="el-GR" altLang="el-GR" sz="2000" dirty="0" err="1"/>
              <a:t>προσημασμένων</a:t>
            </a:r>
            <a:r>
              <a:rPr lang="el-GR" altLang="el-GR" sz="2000" dirty="0"/>
              <a:t> δυαδικών αριθμών με διάδοση κρατουμένου </a:t>
            </a:r>
          </a:p>
        </p:txBody>
      </p:sp>
    </p:spTree>
    <p:extLst>
      <p:ext uri="{BB962C8B-B14F-4D97-AF65-F5344CB8AC3E}">
        <p14:creationId xmlns:p14="http://schemas.microsoft.com/office/powerpoint/2010/main" val="2680511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Text Box 5"/>
          <p:cNvSpPr txBox="1">
            <a:spLocks noChangeArrowheads="1"/>
          </p:cNvSpPr>
          <p:nvPr/>
        </p:nvSpPr>
        <p:spPr bwMode="auto">
          <a:xfrm>
            <a:off x="827584" y="1196752"/>
            <a:ext cx="76328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63538" indent="-363538">
              <a:defRPr>
                <a:solidFill>
                  <a:schemeClr val="tx1"/>
                </a:solidFill>
                <a:latin typeface="Arial" panose="020B0604020202020204" pitchFamily="34" charset="0"/>
              </a:defRPr>
            </a:lvl1pPr>
            <a:lvl2pPr marL="544513">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r>
              <a:rPr lang="el-GR" altLang="el-GR" sz="2000" b="1" dirty="0"/>
              <a:t>Λογικό σύμβολο και πίνακας αληθείας του </a:t>
            </a:r>
            <a:r>
              <a:rPr lang="el-GR" altLang="el-GR" sz="2000" b="1" dirty="0" err="1" smtClean="0"/>
              <a:t>ημιαθροιστή</a:t>
            </a:r>
            <a:r>
              <a:rPr lang="el-GR" altLang="el-GR" sz="2000" b="1" dirty="0" smtClean="0"/>
              <a:t> (ΗΑ)</a:t>
            </a:r>
            <a:endParaRPr lang="el-GR" altLang="el-GR" sz="2000" b="1" dirty="0"/>
          </a:p>
        </p:txBody>
      </p:sp>
      <p:graphicFrame>
        <p:nvGraphicFramePr>
          <p:cNvPr id="46087" name="Object 7"/>
          <p:cNvGraphicFramePr>
            <a:graphicFrameLocks noChangeAspect="1"/>
          </p:cNvGraphicFramePr>
          <p:nvPr/>
        </p:nvGraphicFramePr>
        <p:xfrm>
          <a:off x="1476375" y="2133600"/>
          <a:ext cx="5832475" cy="3236913"/>
        </p:xfrm>
        <a:graphic>
          <a:graphicData uri="http://schemas.openxmlformats.org/presentationml/2006/ole">
            <mc:AlternateContent xmlns:mc="http://schemas.openxmlformats.org/markup-compatibility/2006">
              <mc:Choice xmlns:v="urn:schemas-microsoft-com:vml" Requires="v">
                <p:oleObj spid="_x0000_s182282" name="Visio" r:id="rId3" imgW="3502897" imgH="1943947" progId="Visio.Drawing.11">
                  <p:embed/>
                </p:oleObj>
              </mc:Choice>
              <mc:Fallback>
                <p:oleObj name="Visio" r:id="rId3" imgW="3502897" imgH="1943947" progId="Visio.Drawing.11">
                  <p:embed/>
                  <p:pic>
                    <p:nvPicPr>
                      <p:cNvPr id="46087"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2133600"/>
                        <a:ext cx="5832475" cy="323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833343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356" name="Object 4"/>
          <p:cNvGraphicFramePr>
            <a:graphicFrameLocks noChangeAspect="1"/>
          </p:cNvGraphicFramePr>
          <p:nvPr>
            <p:extLst/>
          </p:nvPr>
        </p:nvGraphicFramePr>
        <p:xfrm>
          <a:off x="5077802" y="1363723"/>
          <a:ext cx="2747963" cy="3744913"/>
        </p:xfrm>
        <a:graphic>
          <a:graphicData uri="http://schemas.openxmlformats.org/presentationml/2006/ole">
            <mc:AlternateContent xmlns:mc="http://schemas.openxmlformats.org/markup-compatibility/2006">
              <mc:Choice xmlns:v="urn:schemas-microsoft-com:vml" Requires="v">
                <p:oleObj spid="_x0000_s183322" name="Visio" r:id="rId3" imgW="1616356" imgH="2213643" progId="Visio.Drawing.11">
                  <p:embed/>
                </p:oleObj>
              </mc:Choice>
              <mc:Fallback>
                <p:oleObj name="Visio" r:id="rId3" imgW="1616356" imgH="2213643" progId="Visio.Drawing.11">
                  <p:embed/>
                  <p:pic>
                    <p:nvPicPr>
                      <p:cNvPr id="10035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7802" y="1363723"/>
                        <a:ext cx="2747963" cy="3744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0358" name="Object 6"/>
          <p:cNvGraphicFramePr>
            <a:graphicFrameLocks noGrp="1" noChangeAspect="1"/>
          </p:cNvGraphicFramePr>
          <p:nvPr>
            <p:ph/>
            <p:extLst/>
          </p:nvPr>
        </p:nvGraphicFramePr>
        <p:xfrm>
          <a:off x="1547813" y="1847850"/>
          <a:ext cx="2017712" cy="2513013"/>
        </p:xfrm>
        <a:graphic>
          <a:graphicData uri="http://schemas.openxmlformats.org/presentationml/2006/ole">
            <mc:AlternateContent xmlns:mc="http://schemas.openxmlformats.org/markup-compatibility/2006">
              <mc:Choice xmlns:v="urn:schemas-microsoft-com:vml" Requires="v">
                <p:oleObj spid="_x0000_s183323" name="Visio" r:id="rId5" imgW="1476236" imgH="1838227" progId="Visio.Drawing.11">
                  <p:embed/>
                </p:oleObj>
              </mc:Choice>
              <mc:Fallback>
                <p:oleObj name="Visio" r:id="rId5" imgW="1476236" imgH="1838227" progId="Visio.Drawing.11">
                  <p:embed/>
                  <p:pic>
                    <p:nvPicPr>
                      <p:cNvPr id="100358" name="Object 6"/>
                      <p:cNvPicPr>
                        <a:picLocks noChangeAspect="1" noChangeArrowheads="1"/>
                      </p:cNvPicPr>
                      <p:nvPr/>
                    </p:nvPicPr>
                    <p:blipFill>
                      <a:blip r:embed="rId6"/>
                      <a:srcRect/>
                      <a:stretch>
                        <a:fillRect/>
                      </a:stretch>
                    </p:blipFill>
                    <p:spPr bwMode="auto">
                      <a:xfrm>
                        <a:off x="1547813" y="1847850"/>
                        <a:ext cx="2017712" cy="251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0361" name="Rectangle 9"/>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p>
        </p:txBody>
      </p:sp>
      <p:graphicFrame>
        <p:nvGraphicFramePr>
          <p:cNvPr id="100360" name="Object 8"/>
          <p:cNvGraphicFramePr>
            <a:graphicFrameLocks noChangeAspect="1"/>
          </p:cNvGraphicFramePr>
          <p:nvPr>
            <p:extLst/>
          </p:nvPr>
        </p:nvGraphicFramePr>
        <p:xfrm>
          <a:off x="1331913" y="4724400"/>
          <a:ext cx="3004556" cy="864840"/>
        </p:xfrm>
        <a:graphic>
          <a:graphicData uri="http://schemas.openxmlformats.org/presentationml/2006/ole">
            <mc:AlternateContent xmlns:mc="http://schemas.openxmlformats.org/markup-compatibility/2006">
              <mc:Choice xmlns:v="urn:schemas-microsoft-com:vml" Requires="v">
                <p:oleObj spid="_x0000_s183324" name="Εξίσωση" r:id="rId7" imgW="1460500" imgH="419100" progId="Equation.3">
                  <p:embed/>
                </p:oleObj>
              </mc:Choice>
              <mc:Fallback>
                <p:oleObj name="Εξίσωση" r:id="rId7" imgW="1460500" imgH="419100" progId="Equation.3">
                  <p:embed/>
                  <p:pic>
                    <p:nvPicPr>
                      <p:cNvPr id="10036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1913" y="4724400"/>
                        <a:ext cx="3004556" cy="864840"/>
                      </a:xfrm>
                      <a:prstGeom prst="rect">
                        <a:avLst/>
                      </a:prstGeom>
                      <a:noFill/>
                      <a:extLst/>
                    </p:spPr>
                  </p:pic>
                </p:oleObj>
              </mc:Fallback>
            </mc:AlternateContent>
          </a:graphicData>
        </a:graphic>
      </p:graphicFrame>
      <p:sp>
        <p:nvSpPr>
          <p:cNvPr id="100362" name="Text Box 10"/>
          <p:cNvSpPr txBox="1">
            <a:spLocks noChangeArrowheads="1"/>
          </p:cNvSpPr>
          <p:nvPr/>
        </p:nvSpPr>
        <p:spPr bwMode="auto">
          <a:xfrm>
            <a:off x="1421377" y="958850"/>
            <a:ext cx="290496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2000" b="1" dirty="0"/>
              <a:t>Σχεδίαση </a:t>
            </a:r>
            <a:r>
              <a:rPr lang="el-GR" altLang="el-GR" sz="2000" b="1" dirty="0" err="1"/>
              <a:t>ημιαθροιστή</a:t>
            </a:r>
            <a:endParaRPr lang="el-GR" altLang="el-GR" sz="2000" b="1" dirty="0"/>
          </a:p>
        </p:txBody>
      </p:sp>
    </p:spTree>
    <p:extLst>
      <p:ext uri="{BB962C8B-B14F-4D97-AF65-F5344CB8AC3E}">
        <p14:creationId xmlns:p14="http://schemas.microsoft.com/office/powerpoint/2010/main" val="734564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ChangeArrowheads="1"/>
          </p:cNvSpPr>
          <p:nvPr/>
        </p:nvSpPr>
        <p:spPr bwMode="auto">
          <a:xfrm>
            <a:off x="1043780" y="1123127"/>
            <a:ext cx="741665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marL="441325" indent="-441325">
              <a:tabLst>
                <a:tab pos="180975" algn="l"/>
              </a:tabLst>
              <a:defRPr>
                <a:solidFill>
                  <a:schemeClr val="tx1"/>
                </a:solidFill>
                <a:latin typeface="Arial" panose="020B0604020202020204" pitchFamily="34" charset="0"/>
              </a:defRPr>
            </a:lvl1pPr>
            <a:lvl2pPr marL="620713">
              <a:tabLst>
                <a:tab pos="180975" algn="l"/>
              </a:tabLst>
              <a:defRPr>
                <a:solidFill>
                  <a:schemeClr val="tx1"/>
                </a:solidFill>
                <a:latin typeface="Arial" panose="020B0604020202020204" pitchFamily="34" charset="0"/>
              </a:defRPr>
            </a:lvl2pPr>
            <a:lvl3pPr>
              <a:tabLst>
                <a:tab pos="180975" algn="l"/>
              </a:tabLst>
              <a:defRPr>
                <a:solidFill>
                  <a:schemeClr val="tx1"/>
                </a:solidFill>
                <a:latin typeface="Arial" panose="020B0604020202020204" pitchFamily="34" charset="0"/>
              </a:defRPr>
            </a:lvl3pPr>
            <a:lvl4pPr>
              <a:tabLst>
                <a:tab pos="180975" algn="l"/>
              </a:tabLst>
              <a:defRPr>
                <a:solidFill>
                  <a:schemeClr val="tx1"/>
                </a:solidFill>
                <a:latin typeface="Arial" panose="020B0604020202020204" pitchFamily="34" charset="0"/>
              </a:defRPr>
            </a:lvl4pPr>
            <a:lvl5pPr>
              <a:tabLst>
                <a:tab pos="180975" algn="l"/>
              </a:tabLst>
              <a:defRPr>
                <a:solidFill>
                  <a:schemeClr val="tx1"/>
                </a:solidFill>
                <a:latin typeface="Arial" panose="020B0604020202020204" pitchFamily="34" charset="0"/>
              </a:defRPr>
            </a:lvl5pPr>
            <a:lvl6pPr fontAlgn="base">
              <a:spcBef>
                <a:spcPct val="0"/>
              </a:spcBef>
              <a:spcAft>
                <a:spcPct val="0"/>
              </a:spcAft>
              <a:tabLst>
                <a:tab pos="180975" algn="l"/>
              </a:tabLst>
              <a:defRPr>
                <a:solidFill>
                  <a:schemeClr val="tx1"/>
                </a:solidFill>
                <a:latin typeface="Arial" panose="020B0604020202020204" pitchFamily="34" charset="0"/>
              </a:defRPr>
            </a:lvl6pPr>
            <a:lvl7pPr fontAlgn="base">
              <a:spcBef>
                <a:spcPct val="0"/>
              </a:spcBef>
              <a:spcAft>
                <a:spcPct val="0"/>
              </a:spcAft>
              <a:tabLst>
                <a:tab pos="180975" algn="l"/>
              </a:tabLst>
              <a:defRPr>
                <a:solidFill>
                  <a:schemeClr val="tx1"/>
                </a:solidFill>
                <a:latin typeface="Arial" panose="020B0604020202020204" pitchFamily="34" charset="0"/>
              </a:defRPr>
            </a:lvl7pPr>
            <a:lvl8pPr fontAlgn="base">
              <a:spcBef>
                <a:spcPct val="0"/>
              </a:spcBef>
              <a:spcAft>
                <a:spcPct val="0"/>
              </a:spcAft>
              <a:tabLst>
                <a:tab pos="180975" algn="l"/>
              </a:tabLst>
              <a:defRPr>
                <a:solidFill>
                  <a:schemeClr val="tx1"/>
                </a:solidFill>
                <a:latin typeface="Arial" panose="020B0604020202020204" pitchFamily="34" charset="0"/>
              </a:defRPr>
            </a:lvl8pPr>
            <a:lvl9pPr fontAlgn="base">
              <a:spcBef>
                <a:spcPct val="0"/>
              </a:spcBef>
              <a:spcAft>
                <a:spcPct val="0"/>
              </a:spcAft>
              <a:tabLst>
                <a:tab pos="180975" algn="l"/>
              </a:tabLst>
              <a:defRPr>
                <a:solidFill>
                  <a:schemeClr val="tx1"/>
                </a:solidFill>
                <a:latin typeface="Arial" panose="020B0604020202020204" pitchFamily="34" charset="0"/>
              </a:defRPr>
            </a:lvl9pPr>
          </a:lstStyle>
          <a:p>
            <a:pPr algn="just"/>
            <a:r>
              <a:rPr lang="el-GR" altLang="el-GR" sz="2000" b="1" dirty="0"/>
              <a:t>Λογικό σύμβολο και πίνακας αληθείας του πλήρη αθροιστή</a:t>
            </a:r>
          </a:p>
        </p:txBody>
      </p:sp>
      <p:sp>
        <p:nvSpPr>
          <p:cNvPr id="5126" name="Rectangle 6"/>
          <p:cNvSpPr>
            <a:spLocks noChangeArrowheads="1"/>
          </p:cNvSpPr>
          <p:nvPr/>
        </p:nvSpPr>
        <p:spPr bwMode="auto">
          <a:xfrm>
            <a:off x="0" y="2190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p>
        </p:txBody>
      </p:sp>
      <p:graphicFrame>
        <p:nvGraphicFramePr>
          <p:cNvPr id="5125" name="Object 5"/>
          <p:cNvGraphicFramePr>
            <a:graphicFrameLocks noChangeAspect="1"/>
          </p:cNvGraphicFramePr>
          <p:nvPr>
            <p:extLst/>
          </p:nvPr>
        </p:nvGraphicFramePr>
        <p:xfrm>
          <a:off x="1687192" y="1988840"/>
          <a:ext cx="6738561" cy="3816697"/>
        </p:xfrm>
        <a:graphic>
          <a:graphicData uri="http://schemas.openxmlformats.org/presentationml/2006/ole">
            <mc:AlternateContent xmlns:mc="http://schemas.openxmlformats.org/markup-compatibility/2006">
              <mc:Choice xmlns:v="urn:schemas-microsoft-com:vml" Requires="v">
                <p:oleObj spid="_x0000_s184330" name="Visio" r:id="rId3" imgW="4375573" imgH="2477956" progId="Visio.Drawing.11">
                  <p:embed/>
                </p:oleObj>
              </mc:Choice>
              <mc:Fallback>
                <p:oleObj name="Visio" r:id="rId3" imgW="4375573" imgH="2477956" progId="Visio.Drawing.11">
                  <p:embed/>
                  <p:pic>
                    <p:nvPicPr>
                      <p:cNvPr id="5125"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7192" y="1988840"/>
                        <a:ext cx="6738561" cy="3816697"/>
                      </a:xfrm>
                      <a:prstGeom prst="rect">
                        <a:avLst/>
                      </a:prstGeom>
                      <a:noFill/>
                      <a:extLst/>
                    </p:spPr>
                  </p:pic>
                </p:oleObj>
              </mc:Fallback>
            </mc:AlternateContent>
          </a:graphicData>
        </a:graphic>
      </p:graphicFrame>
    </p:spTree>
    <p:extLst>
      <p:ext uri="{BB962C8B-B14F-4D97-AF65-F5344CB8AC3E}">
        <p14:creationId xmlns:p14="http://schemas.microsoft.com/office/powerpoint/2010/main" val="578646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10" name="Rectangle 6"/>
          <p:cNvSpPr>
            <a:spLocks noChangeArrowheads="1"/>
          </p:cNvSpPr>
          <p:nvPr/>
        </p:nvSpPr>
        <p:spPr bwMode="auto">
          <a:xfrm>
            <a:off x="0" y="26908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p>
        </p:txBody>
      </p:sp>
      <p:graphicFrame>
        <p:nvGraphicFramePr>
          <p:cNvPr id="123911" name="Object 7"/>
          <p:cNvGraphicFramePr>
            <a:graphicFrameLocks noChangeAspect="1"/>
          </p:cNvGraphicFramePr>
          <p:nvPr>
            <p:extLst/>
          </p:nvPr>
        </p:nvGraphicFramePr>
        <p:xfrm>
          <a:off x="1116013" y="4088283"/>
          <a:ext cx="2709862" cy="431800"/>
        </p:xfrm>
        <a:graphic>
          <a:graphicData uri="http://schemas.openxmlformats.org/presentationml/2006/ole">
            <mc:AlternateContent xmlns:mc="http://schemas.openxmlformats.org/markup-compatibility/2006">
              <mc:Choice xmlns:v="urn:schemas-microsoft-com:vml" Requires="v">
                <p:oleObj spid="_x0000_s185418" name="Εξίσωση" r:id="rId3" imgW="1409400" imgH="228600" progId="Equation.3">
                  <p:embed/>
                </p:oleObj>
              </mc:Choice>
              <mc:Fallback>
                <p:oleObj name="Εξίσωση" r:id="rId3" imgW="1409400" imgH="228600" progId="Equation.3">
                  <p:embed/>
                  <p:pic>
                    <p:nvPicPr>
                      <p:cNvPr id="123911"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4088283"/>
                        <a:ext cx="2709862"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3913" name="Object 9"/>
          <p:cNvGraphicFramePr>
            <a:graphicFrameLocks noChangeAspect="1"/>
          </p:cNvGraphicFramePr>
          <p:nvPr>
            <p:extLst/>
          </p:nvPr>
        </p:nvGraphicFramePr>
        <p:xfrm>
          <a:off x="4140200" y="4088283"/>
          <a:ext cx="4427538" cy="355600"/>
        </p:xfrm>
        <a:graphic>
          <a:graphicData uri="http://schemas.openxmlformats.org/presentationml/2006/ole">
            <mc:AlternateContent xmlns:mc="http://schemas.openxmlformats.org/markup-compatibility/2006">
              <mc:Choice xmlns:v="urn:schemas-microsoft-com:vml" Requires="v">
                <p:oleObj spid="_x0000_s185419" name="Εξίσωση" r:id="rId5" imgW="2489200" imgH="203200" progId="Equation.3">
                  <p:embed/>
                </p:oleObj>
              </mc:Choice>
              <mc:Fallback>
                <p:oleObj name="Εξίσωση" r:id="rId5" imgW="2489200" imgH="203200" progId="Equation.3">
                  <p:embed/>
                  <p:pic>
                    <p:nvPicPr>
                      <p:cNvPr id="123913"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40200" y="4088283"/>
                        <a:ext cx="4427538"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3916" name="Object 12"/>
          <p:cNvGraphicFramePr>
            <a:graphicFrameLocks noChangeAspect="1"/>
          </p:cNvGraphicFramePr>
          <p:nvPr>
            <p:extLst/>
          </p:nvPr>
        </p:nvGraphicFramePr>
        <p:xfrm>
          <a:off x="4427538" y="4593108"/>
          <a:ext cx="3259137" cy="346075"/>
        </p:xfrm>
        <a:graphic>
          <a:graphicData uri="http://schemas.openxmlformats.org/presentationml/2006/ole">
            <mc:AlternateContent xmlns:mc="http://schemas.openxmlformats.org/markup-compatibility/2006">
              <mc:Choice xmlns:v="urn:schemas-microsoft-com:vml" Requires="v">
                <p:oleObj spid="_x0000_s185420" name="Εξίσωση" r:id="rId7" imgW="2120760" imgH="228600" progId="Equation.3">
                  <p:embed/>
                </p:oleObj>
              </mc:Choice>
              <mc:Fallback>
                <p:oleObj name="Εξίσωση" r:id="rId7" imgW="2120760" imgH="228600" progId="Equation.3">
                  <p:embed/>
                  <p:pic>
                    <p:nvPicPr>
                      <p:cNvPr id="123916"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7538" y="4593108"/>
                        <a:ext cx="3259137" cy="346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3915" name="Object 11"/>
          <p:cNvGraphicFramePr>
            <a:graphicFrameLocks noChangeAspect="1"/>
          </p:cNvGraphicFramePr>
          <p:nvPr>
            <p:extLst/>
          </p:nvPr>
        </p:nvGraphicFramePr>
        <p:xfrm>
          <a:off x="4427538" y="5096346"/>
          <a:ext cx="2844800" cy="420687"/>
        </p:xfrm>
        <a:graphic>
          <a:graphicData uri="http://schemas.openxmlformats.org/presentationml/2006/ole">
            <mc:AlternateContent xmlns:mc="http://schemas.openxmlformats.org/markup-compatibility/2006">
              <mc:Choice xmlns:v="urn:schemas-microsoft-com:vml" Requires="v">
                <p:oleObj spid="_x0000_s185421" name="Equation" r:id="rId9" imgW="1714320" imgH="253800" progId="Equation.DSMT4">
                  <p:embed/>
                </p:oleObj>
              </mc:Choice>
              <mc:Fallback>
                <p:oleObj name="Equation" r:id="rId9" imgW="1714320" imgH="253800" progId="Equation.DSMT4">
                  <p:embed/>
                  <p:pic>
                    <p:nvPicPr>
                      <p:cNvPr id="123915"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27538" y="5096346"/>
                        <a:ext cx="2844800" cy="420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3918" name="Rectangle 14"/>
          <p:cNvSpPr>
            <a:spLocks noChangeArrowheads="1"/>
          </p:cNvSpPr>
          <p:nvPr/>
        </p:nvSpPr>
        <p:spPr bwMode="auto">
          <a:xfrm>
            <a:off x="0" y="3025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p>
        </p:txBody>
      </p:sp>
      <p:graphicFrame>
        <p:nvGraphicFramePr>
          <p:cNvPr id="123921" name="Object 17"/>
          <p:cNvGraphicFramePr>
            <a:graphicFrameLocks noChangeAspect="1"/>
          </p:cNvGraphicFramePr>
          <p:nvPr>
            <p:extLst/>
          </p:nvPr>
        </p:nvGraphicFramePr>
        <p:xfrm>
          <a:off x="4140200" y="6112570"/>
          <a:ext cx="2016125" cy="349250"/>
        </p:xfrm>
        <a:graphic>
          <a:graphicData uri="http://schemas.openxmlformats.org/presentationml/2006/ole">
            <mc:AlternateContent xmlns:mc="http://schemas.openxmlformats.org/markup-compatibility/2006">
              <mc:Choice xmlns:v="urn:schemas-microsoft-com:vml" Requires="v">
                <p:oleObj spid="_x0000_s185422" name="Εξίσωση" r:id="rId11" imgW="1155700" imgH="203200" progId="Equation.3">
                  <p:embed/>
                </p:oleObj>
              </mc:Choice>
              <mc:Fallback>
                <p:oleObj name="Εξίσωση" r:id="rId11" imgW="1155700" imgH="203200" progId="Equation.3">
                  <p:embed/>
                  <p:pic>
                    <p:nvPicPr>
                      <p:cNvPr id="123921" name="Object 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40200" y="6112570"/>
                        <a:ext cx="2016125" cy="349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3923" name="Object 19"/>
          <p:cNvGraphicFramePr>
            <a:graphicFrameLocks noGrp="1" noChangeAspect="1"/>
          </p:cNvGraphicFramePr>
          <p:nvPr>
            <p:ph sz="half" idx="1"/>
            <p:extLst/>
          </p:nvPr>
        </p:nvGraphicFramePr>
        <p:xfrm>
          <a:off x="971352" y="1420125"/>
          <a:ext cx="6912371" cy="2541375"/>
        </p:xfrm>
        <a:graphic>
          <a:graphicData uri="http://schemas.openxmlformats.org/presentationml/2006/ole">
            <mc:AlternateContent xmlns:mc="http://schemas.openxmlformats.org/markup-compatibility/2006">
              <mc:Choice xmlns:v="urn:schemas-microsoft-com:vml" Requires="v">
                <p:oleObj spid="_x0000_s185423" name="Visio" r:id="rId13" imgW="3991095" imgH="1466811" progId="Visio.Drawing.11">
                  <p:embed/>
                </p:oleObj>
              </mc:Choice>
              <mc:Fallback>
                <p:oleObj name="Visio" r:id="rId13" imgW="3991095" imgH="1466811" progId="Visio.Drawing.11">
                  <p:embed/>
                  <p:pic>
                    <p:nvPicPr>
                      <p:cNvPr id="123923" name="Object 19"/>
                      <p:cNvPicPr>
                        <a:picLocks noChangeAspect="1" noChangeArrowheads="1"/>
                      </p:cNvPicPr>
                      <p:nvPr/>
                    </p:nvPicPr>
                    <p:blipFill>
                      <a:blip r:embed="rId14"/>
                      <a:srcRect/>
                      <a:stretch>
                        <a:fillRect/>
                      </a:stretch>
                    </p:blipFill>
                    <p:spPr bwMode="auto">
                      <a:xfrm>
                        <a:off x="971352" y="1420125"/>
                        <a:ext cx="6912371" cy="2541375"/>
                      </a:xfrm>
                      <a:prstGeom prst="rect">
                        <a:avLst/>
                      </a:prstGeom>
                      <a:noFill/>
                      <a:ln>
                        <a:noFill/>
                      </a:ln>
                      <a:effectLst/>
                      <a:extLst/>
                    </p:spPr>
                  </p:pic>
                </p:oleObj>
              </mc:Fallback>
            </mc:AlternateContent>
          </a:graphicData>
        </a:graphic>
      </p:graphicFrame>
      <p:sp>
        <p:nvSpPr>
          <p:cNvPr id="123925" name="Text Box 21"/>
          <p:cNvSpPr txBox="1">
            <a:spLocks noChangeArrowheads="1"/>
          </p:cNvSpPr>
          <p:nvPr/>
        </p:nvSpPr>
        <p:spPr bwMode="auto">
          <a:xfrm>
            <a:off x="976534" y="767662"/>
            <a:ext cx="339400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2000" b="1" dirty="0"/>
              <a:t>Σχεδίαση πλήρη αθροιστή</a:t>
            </a:r>
          </a:p>
        </p:txBody>
      </p:sp>
      <p:graphicFrame>
        <p:nvGraphicFramePr>
          <p:cNvPr id="123926" name="Object 22"/>
          <p:cNvGraphicFramePr>
            <a:graphicFrameLocks noGrp="1" noChangeAspect="1"/>
          </p:cNvGraphicFramePr>
          <p:nvPr>
            <p:ph sz="half" idx="2"/>
            <p:extLst/>
          </p:nvPr>
        </p:nvGraphicFramePr>
        <p:xfrm>
          <a:off x="1116013" y="5385271"/>
          <a:ext cx="2303462" cy="390525"/>
        </p:xfrm>
        <a:graphic>
          <a:graphicData uri="http://schemas.openxmlformats.org/presentationml/2006/ole">
            <mc:AlternateContent xmlns:mc="http://schemas.openxmlformats.org/markup-compatibility/2006">
              <mc:Choice xmlns:v="urn:schemas-microsoft-com:vml" Requires="v">
                <p:oleObj spid="_x0000_s185424" name="Equation" r:id="rId15" imgW="1346040" imgH="228600" progId="Equation.DSMT4">
                  <p:embed/>
                </p:oleObj>
              </mc:Choice>
              <mc:Fallback>
                <p:oleObj name="Equation" r:id="rId15" imgW="1346040" imgH="228600" progId="Equation.DSMT4">
                  <p:embed/>
                  <p:pic>
                    <p:nvPicPr>
                      <p:cNvPr id="123926" name="Object 2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16013" y="5385271"/>
                        <a:ext cx="2303462"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3929" name="Text Box 25"/>
          <p:cNvSpPr txBox="1">
            <a:spLocks noChangeArrowheads="1"/>
          </p:cNvSpPr>
          <p:nvPr/>
        </p:nvSpPr>
        <p:spPr bwMode="auto">
          <a:xfrm>
            <a:off x="1187450" y="4809008"/>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a:t>ή</a:t>
            </a:r>
          </a:p>
        </p:txBody>
      </p:sp>
      <p:graphicFrame>
        <p:nvGraphicFramePr>
          <p:cNvPr id="14" name="Object 11"/>
          <p:cNvGraphicFramePr>
            <a:graphicFrameLocks noChangeAspect="1"/>
          </p:cNvGraphicFramePr>
          <p:nvPr>
            <p:extLst/>
          </p:nvPr>
        </p:nvGraphicFramePr>
        <p:xfrm>
          <a:off x="4460522" y="5604458"/>
          <a:ext cx="2760663" cy="420687"/>
        </p:xfrm>
        <a:graphic>
          <a:graphicData uri="http://schemas.openxmlformats.org/presentationml/2006/ole">
            <mc:AlternateContent xmlns:mc="http://schemas.openxmlformats.org/markup-compatibility/2006">
              <mc:Choice xmlns:v="urn:schemas-microsoft-com:vml" Requires="v">
                <p:oleObj spid="_x0000_s185425" name="Equation" r:id="rId17" imgW="1663560" imgH="253800" progId="Equation.DSMT4">
                  <p:embed/>
                </p:oleObj>
              </mc:Choice>
              <mc:Fallback>
                <p:oleObj name="Equation" r:id="rId17" imgW="1663560" imgH="253800" progId="Equation.DSMT4">
                  <p:embed/>
                  <p:pic>
                    <p:nvPicPr>
                      <p:cNvPr id="14" name="Object 11"/>
                      <p:cNvPicPr>
                        <a:picLocks noChangeAspect="1" noChangeArrowheads="1"/>
                      </p:cNvPicPr>
                      <p:nvPr/>
                    </p:nvPicPr>
                    <p:blipFill>
                      <a:blip r:embed="rId18"/>
                      <a:srcRect/>
                      <a:stretch>
                        <a:fillRect/>
                      </a:stretch>
                    </p:blipFill>
                    <p:spPr bwMode="auto">
                      <a:xfrm>
                        <a:off x="4460522" y="5604458"/>
                        <a:ext cx="2760663" cy="420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1"/>
          <p:cNvGraphicFramePr>
            <a:graphicFrameLocks noChangeAspect="1"/>
          </p:cNvGraphicFramePr>
          <p:nvPr>
            <p:extLst/>
          </p:nvPr>
        </p:nvGraphicFramePr>
        <p:xfrm>
          <a:off x="7452320" y="5149136"/>
          <a:ext cx="1243012" cy="379412"/>
        </p:xfrm>
        <a:graphic>
          <a:graphicData uri="http://schemas.openxmlformats.org/presentationml/2006/ole">
            <mc:AlternateContent xmlns:mc="http://schemas.openxmlformats.org/markup-compatibility/2006">
              <mc:Choice xmlns:v="urn:schemas-microsoft-com:vml" Requires="v">
                <p:oleObj spid="_x0000_s185426" name="Equation" r:id="rId19" imgW="749160" imgH="228600" progId="Equation.DSMT4">
                  <p:embed/>
                </p:oleObj>
              </mc:Choice>
              <mc:Fallback>
                <p:oleObj name="Equation" r:id="rId19" imgW="749160" imgH="228600" progId="Equation.DSMT4">
                  <p:embed/>
                  <p:pic>
                    <p:nvPicPr>
                      <p:cNvPr id="15" name="Object 11"/>
                      <p:cNvPicPr>
                        <a:picLocks noChangeAspect="1" noChangeArrowheads="1"/>
                      </p:cNvPicPr>
                      <p:nvPr/>
                    </p:nvPicPr>
                    <p:blipFill>
                      <a:blip r:embed="rId20"/>
                      <a:srcRect/>
                      <a:stretch>
                        <a:fillRect/>
                      </a:stretch>
                    </p:blipFill>
                    <p:spPr bwMode="auto">
                      <a:xfrm>
                        <a:off x="7452320" y="5149136"/>
                        <a:ext cx="1243012" cy="379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56996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1" name="Rectangle 5"/>
          <p:cNvSpPr>
            <a:spLocks noChangeArrowheads="1"/>
          </p:cNvSpPr>
          <p:nvPr/>
        </p:nvSpPr>
        <p:spPr bwMode="auto">
          <a:xfrm>
            <a:off x="0" y="2176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p>
        </p:txBody>
      </p:sp>
      <p:graphicFrame>
        <p:nvGraphicFramePr>
          <p:cNvPr id="101380" name="Object 4"/>
          <p:cNvGraphicFramePr>
            <a:graphicFrameLocks noChangeAspect="1"/>
          </p:cNvGraphicFramePr>
          <p:nvPr/>
        </p:nvGraphicFramePr>
        <p:xfrm>
          <a:off x="2627313" y="1412875"/>
          <a:ext cx="4679950" cy="4200525"/>
        </p:xfrm>
        <a:graphic>
          <a:graphicData uri="http://schemas.openxmlformats.org/presentationml/2006/ole">
            <mc:AlternateContent xmlns:mc="http://schemas.openxmlformats.org/markup-compatibility/2006">
              <mc:Choice xmlns:v="urn:schemas-microsoft-com:vml" Requires="v">
                <p:oleObj spid="_x0000_s186386" name="Visio" r:id="rId3" imgW="2794584" imgH="2501035" progId="Visio.Drawing.11">
                  <p:embed/>
                </p:oleObj>
              </mc:Choice>
              <mc:Fallback>
                <p:oleObj name="Visio" r:id="rId3" imgW="2794584" imgH="2501035" progId="Visio.Drawing.11">
                  <p:embed/>
                  <p:pic>
                    <p:nvPicPr>
                      <p:cNvPr id="10138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313" y="1412875"/>
                        <a:ext cx="4679950" cy="420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1382" name="Object 6"/>
          <p:cNvGraphicFramePr>
            <a:graphicFrameLocks noGrp="1" noChangeAspect="1"/>
          </p:cNvGraphicFramePr>
          <p:nvPr>
            <p:ph/>
            <p:extLst/>
          </p:nvPr>
        </p:nvGraphicFramePr>
        <p:xfrm>
          <a:off x="1763688" y="5721350"/>
          <a:ext cx="2305050" cy="373062"/>
        </p:xfrm>
        <a:graphic>
          <a:graphicData uri="http://schemas.openxmlformats.org/presentationml/2006/ole">
            <mc:AlternateContent xmlns:mc="http://schemas.openxmlformats.org/markup-compatibility/2006">
              <mc:Choice xmlns:v="urn:schemas-microsoft-com:vml" Requires="v">
                <p:oleObj spid="_x0000_s186387" name="Εξίσωση" r:id="rId5" imgW="1409400" imgH="228600" progId="Equation.3">
                  <p:embed/>
                </p:oleObj>
              </mc:Choice>
              <mc:Fallback>
                <p:oleObj name="Εξίσωση" r:id="rId5" imgW="1409400" imgH="228600" progId="Equation.3">
                  <p:embed/>
                  <p:pic>
                    <p:nvPicPr>
                      <p:cNvPr id="101382"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3688" y="5721350"/>
                        <a:ext cx="2305050" cy="37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1384" name="Text Box 8"/>
          <p:cNvSpPr txBox="1">
            <a:spLocks noChangeArrowheads="1"/>
          </p:cNvSpPr>
          <p:nvPr/>
        </p:nvSpPr>
        <p:spPr bwMode="auto">
          <a:xfrm>
            <a:off x="971550" y="908050"/>
            <a:ext cx="353039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2000" dirty="0"/>
              <a:t>Σχεδίαση πλήρη αθροιστή </a:t>
            </a:r>
            <a:r>
              <a:rPr lang="el-GR" altLang="el-GR" sz="2000" dirty="0" smtClean="0"/>
              <a:t>Α1</a:t>
            </a:r>
            <a:endParaRPr lang="el-GR" altLang="el-GR" sz="2000" dirty="0"/>
          </a:p>
        </p:txBody>
      </p:sp>
    </p:spTree>
    <p:extLst>
      <p:ext uri="{BB962C8B-B14F-4D97-AF65-F5344CB8AC3E}">
        <p14:creationId xmlns:p14="http://schemas.microsoft.com/office/powerpoint/2010/main" val="1274425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22" name="Picture 6" descr="Computer Archite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3133" y="1340768"/>
            <a:ext cx="6552728" cy="524218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24797" y="692696"/>
            <a:ext cx="6190349" cy="400110"/>
          </a:xfrm>
          <a:prstGeom prst="rect">
            <a:avLst/>
          </a:prstGeom>
          <a:noFill/>
        </p:spPr>
        <p:txBody>
          <a:bodyPr wrap="none" rtlCol="0">
            <a:spAutoFit/>
          </a:bodyPr>
          <a:lstStyle/>
          <a:p>
            <a:r>
              <a:rPr lang="el-GR" sz="2000" b="1" dirty="0" smtClean="0"/>
              <a:t>Αρχιτεκτονική απλού υπολογιστικού συστήματος</a:t>
            </a:r>
            <a:endParaRPr lang="el-GR" sz="2000" b="1" dirty="0"/>
          </a:p>
        </p:txBody>
      </p:sp>
    </p:spTree>
    <p:extLst>
      <p:ext uri="{BB962C8B-B14F-4D97-AF65-F5344CB8AC3E}">
        <p14:creationId xmlns:p14="http://schemas.microsoft.com/office/powerpoint/2010/main" val="3020765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Αντικείμενο 2"/>
          <p:cNvGraphicFramePr>
            <a:graphicFrameLocks noChangeAspect="1"/>
          </p:cNvGraphicFramePr>
          <p:nvPr>
            <p:extLst/>
          </p:nvPr>
        </p:nvGraphicFramePr>
        <p:xfrm>
          <a:off x="2555776" y="1617101"/>
          <a:ext cx="4210588" cy="4032448"/>
        </p:xfrm>
        <a:graphic>
          <a:graphicData uri="http://schemas.openxmlformats.org/presentationml/2006/ole">
            <mc:AlternateContent xmlns:mc="http://schemas.openxmlformats.org/markup-compatibility/2006">
              <mc:Choice xmlns:v="urn:schemas-microsoft-com:vml" Requires="v">
                <p:oleObj spid="_x0000_s187410" name="Visio" r:id="rId3" imgW="2473350" imgH="2369854" progId="Visio.Drawing.11">
                  <p:embed/>
                </p:oleObj>
              </mc:Choice>
              <mc:Fallback>
                <p:oleObj name="Visio" r:id="rId3" imgW="2473350" imgH="2369854" progId="Visio.Drawing.11">
                  <p:embed/>
                  <p:pic>
                    <p:nvPicPr>
                      <p:cNvPr id="3" name="Αντικείμενο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1617101"/>
                        <a:ext cx="4210588" cy="4032448"/>
                      </a:xfrm>
                      <a:prstGeom prst="rect">
                        <a:avLst/>
                      </a:prstGeom>
                      <a:noFill/>
                    </p:spPr>
                  </p:pic>
                </p:oleObj>
              </mc:Fallback>
            </mc:AlternateContent>
          </a:graphicData>
        </a:graphic>
      </p:graphicFrame>
      <p:graphicFrame>
        <p:nvGraphicFramePr>
          <p:cNvPr id="4" name="Object 22"/>
          <p:cNvGraphicFramePr>
            <a:graphicFrameLocks noChangeAspect="1"/>
          </p:cNvGraphicFramePr>
          <p:nvPr>
            <p:extLst/>
          </p:nvPr>
        </p:nvGraphicFramePr>
        <p:xfrm>
          <a:off x="1979712" y="5661248"/>
          <a:ext cx="2303462" cy="390525"/>
        </p:xfrm>
        <a:graphic>
          <a:graphicData uri="http://schemas.openxmlformats.org/presentationml/2006/ole">
            <mc:AlternateContent xmlns:mc="http://schemas.openxmlformats.org/markup-compatibility/2006">
              <mc:Choice xmlns:v="urn:schemas-microsoft-com:vml" Requires="v">
                <p:oleObj spid="_x0000_s187411" name="Equation" r:id="rId5" imgW="1346040" imgH="228600" progId="Equation.DSMT4">
                  <p:embed/>
                </p:oleObj>
              </mc:Choice>
              <mc:Fallback>
                <p:oleObj name="Equation" r:id="rId5" imgW="1346040" imgH="228600" progId="Equation.DSMT4">
                  <p:embed/>
                  <p:pic>
                    <p:nvPicPr>
                      <p:cNvPr id="4" name="Object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9712" y="5661248"/>
                        <a:ext cx="2303462"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 Box 8"/>
          <p:cNvSpPr txBox="1">
            <a:spLocks noChangeArrowheads="1"/>
          </p:cNvSpPr>
          <p:nvPr/>
        </p:nvSpPr>
        <p:spPr bwMode="auto">
          <a:xfrm>
            <a:off x="971550" y="908050"/>
            <a:ext cx="353039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2000" dirty="0"/>
              <a:t>Σχεδίαση πλήρη αθροιστή </a:t>
            </a:r>
            <a:r>
              <a:rPr lang="el-GR" altLang="el-GR" sz="2000" dirty="0" smtClean="0"/>
              <a:t>Α2</a:t>
            </a:r>
            <a:endParaRPr lang="el-GR" altLang="el-GR" sz="2000" dirty="0"/>
          </a:p>
        </p:txBody>
      </p:sp>
    </p:spTree>
    <p:extLst>
      <p:ext uri="{BB962C8B-B14F-4D97-AF65-F5344CB8AC3E}">
        <p14:creationId xmlns:p14="http://schemas.microsoft.com/office/powerpoint/2010/main" val="3689045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5" name="Rectangle 5"/>
          <p:cNvSpPr>
            <a:spLocks noChangeArrowheads="1"/>
          </p:cNvSpPr>
          <p:nvPr/>
        </p:nvSpPr>
        <p:spPr bwMode="auto">
          <a:xfrm>
            <a:off x="0" y="2124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p>
        </p:txBody>
      </p:sp>
      <p:sp>
        <p:nvSpPr>
          <p:cNvPr id="102407" name="Rectangle 7"/>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p>
        </p:txBody>
      </p:sp>
      <p:graphicFrame>
        <p:nvGraphicFramePr>
          <p:cNvPr id="102406" name="Object 6"/>
          <p:cNvGraphicFramePr>
            <a:graphicFrameLocks noChangeAspect="1"/>
          </p:cNvGraphicFramePr>
          <p:nvPr>
            <p:extLst/>
          </p:nvPr>
        </p:nvGraphicFramePr>
        <p:xfrm>
          <a:off x="233004" y="2098878"/>
          <a:ext cx="4849280" cy="435709"/>
        </p:xfrm>
        <a:graphic>
          <a:graphicData uri="http://schemas.openxmlformats.org/presentationml/2006/ole">
            <mc:AlternateContent xmlns:mc="http://schemas.openxmlformats.org/markup-compatibility/2006">
              <mc:Choice xmlns:v="urn:schemas-microsoft-com:vml" Requires="v">
                <p:oleObj spid="_x0000_s188458" name="Εξίσωση" r:id="rId3" imgW="2540000" imgH="228600" progId="Equation.3">
                  <p:embed/>
                </p:oleObj>
              </mc:Choice>
              <mc:Fallback>
                <p:oleObj name="Εξίσωση" r:id="rId3" imgW="2540000" imgH="228600" progId="Equation.3">
                  <p:embed/>
                  <p:pic>
                    <p:nvPicPr>
                      <p:cNvPr id="102406"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004" y="2098878"/>
                        <a:ext cx="4849280" cy="435709"/>
                      </a:xfrm>
                      <a:prstGeom prst="rect">
                        <a:avLst/>
                      </a:prstGeom>
                      <a:noFill/>
                      <a:extLst/>
                    </p:spPr>
                  </p:pic>
                </p:oleObj>
              </mc:Fallback>
            </mc:AlternateContent>
          </a:graphicData>
        </a:graphic>
      </p:graphicFrame>
      <p:sp>
        <p:nvSpPr>
          <p:cNvPr id="102409" name="Rectangle 9"/>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p>
        </p:txBody>
      </p:sp>
      <p:graphicFrame>
        <p:nvGraphicFramePr>
          <p:cNvPr id="102408" name="Object 8"/>
          <p:cNvGraphicFramePr>
            <a:graphicFrameLocks noChangeAspect="1"/>
          </p:cNvGraphicFramePr>
          <p:nvPr>
            <p:extLst/>
          </p:nvPr>
        </p:nvGraphicFramePr>
        <p:xfrm>
          <a:off x="395536" y="2961624"/>
          <a:ext cx="4248472" cy="405345"/>
        </p:xfrm>
        <a:graphic>
          <a:graphicData uri="http://schemas.openxmlformats.org/presentationml/2006/ole">
            <mc:AlternateContent xmlns:mc="http://schemas.openxmlformats.org/markup-compatibility/2006">
              <mc:Choice xmlns:v="urn:schemas-microsoft-com:vml" Requires="v">
                <p:oleObj spid="_x0000_s188459" name="Equation" r:id="rId5" imgW="2387600" imgH="228600" progId="Equation.DSMT4">
                  <p:embed/>
                </p:oleObj>
              </mc:Choice>
              <mc:Fallback>
                <p:oleObj name="Equation" r:id="rId5" imgW="2387600" imgH="228600" progId="Equation.DSMT4">
                  <p:embed/>
                  <p:pic>
                    <p:nvPicPr>
                      <p:cNvPr id="102408"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536" y="2961624"/>
                        <a:ext cx="4248472" cy="405345"/>
                      </a:xfrm>
                      <a:prstGeom prst="rect">
                        <a:avLst/>
                      </a:prstGeom>
                      <a:noFill/>
                      <a:extLst/>
                    </p:spPr>
                  </p:pic>
                </p:oleObj>
              </mc:Fallback>
            </mc:AlternateContent>
          </a:graphicData>
        </a:graphic>
      </p:graphicFrame>
      <p:sp>
        <p:nvSpPr>
          <p:cNvPr id="102411" name="Rectangle 11"/>
          <p:cNvSpPr>
            <a:spLocks noChangeArrowheads="1"/>
          </p:cNvSpPr>
          <p:nvPr/>
        </p:nvSpPr>
        <p:spPr bwMode="auto">
          <a:xfrm>
            <a:off x="0" y="3328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p>
        </p:txBody>
      </p:sp>
      <p:graphicFrame>
        <p:nvGraphicFramePr>
          <p:cNvPr id="102410" name="Object 10"/>
          <p:cNvGraphicFramePr>
            <a:graphicFrameLocks noChangeAspect="1"/>
          </p:cNvGraphicFramePr>
          <p:nvPr>
            <p:extLst/>
          </p:nvPr>
        </p:nvGraphicFramePr>
        <p:xfrm>
          <a:off x="683568" y="4567578"/>
          <a:ext cx="2378075" cy="369888"/>
        </p:xfrm>
        <a:graphic>
          <a:graphicData uri="http://schemas.openxmlformats.org/presentationml/2006/ole">
            <mc:AlternateContent xmlns:mc="http://schemas.openxmlformats.org/markup-compatibility/2006">
              <mc:Choice xmlns:v="urn:schemas-microsoft-com:vml" Requires="v">
                <p:oleObj spid="_x0000_s188460" name="Εξίσωση" r:id="rId7" imgW="1447560" imgH="228600" progId="Equation.3">
                  <p:embed/>
                </p:oleObj>
              </mc:Choice>
              <mc:Fallback>
                <p:oleObj name="Εξίσωση" r:id="rId7" imgW="1447560" imgH="228600" progId="Equation.3">
                  <p:embed/>
                  <p:pic>
                    <p:nvPicPr>
                      <p:cNvPr id="10241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3568" y="4567578"/>
                        <a:ext cx="2378075" cy="369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12" name="Object 12"/>
          <p:cNvGraphicFramePr>
            <a:graphicFrameLocks noGrp="1" noChangeAspect="1"/>
          </p:cNvGraphicFramePr>
          <p:nvPr>
            <p:ph/>
          </p:nvPr>
        </p:nvGraphicFramePr>
        <p:xfrm>
          <a:off x="5292725" y="1412875"/>
          <a:ext cx="2878138" cy="3960813"/>
        </p:xfrm>
        <a:graphic>
          <a:graphicData uri="http://schemas.openxmlformats.org/presentationml/2006/ole">
            <mc:AlternateContent xmlns:mc="http://schemas.openxmlformats.org/markup-compatibility/2006">
              <mc:Choice xmlns:v="urn:schemas-microsoft-com:vml" Requires="v">
                <p:oleObj spid="_x0000_s188461" name="Visio" r:id="rId9" imgW="1781116" imgH="2450863" progId="Visio.Drawing.11">
                  <p:embed/>
                </p:oleObj>
              </mc:Choice>
              <mc:Fallback>
                <p:oleObj name="Visio" r:id="rId9" imgW="1781116" imgH="2450863" progId="Visio.Drawing.11">
                  <p:embed/>
                  <p:pic>
                    <p:nvPicPr>
                      <p:cNvPr id="102412"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92725" y="1412875"/>
                        <a:ext cx="2878138" cy="396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14" name="Text Box 14"/>
          <p:cNvSpPr txBox="1">
            <a:spLocks noChangeArrowheads="1"/>
          </p:cNvSpPr>
          <p:nvPr/>
        </p:nvSpPr>
        <p:spPr bwMode="auto">
          <a:xfrm>
            <a:off x="428481" y="918655"/>
            <a:ext cx="365048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2000" b="1" dirty="0"/>
              <a:t>Σχεδίαση πλήρη αθροιστή </a:t>
            </a:r>
            <a:r>
              <a:rPr lang="el-GR" altLang="el-GR" sz="2000" b="1" dirty="0" smtClean="0"/>
              <a:t>Β</a:t>
            </a:r>
            <a:endParaRPr lang="el-GR" altLang="el-GR" sz="2000" b="1" dirty="0"/>
          </a:p>
        </p:txBody>
      </p:sp>
      <p:graphicFrame>
        <p:nvGraphicFramePr>
          <p:cNvPr id="11" name="Object 8"/>
          <p:cNvGraphicFramePr>
            <a:graphicFrameLocks noChangeAspect="1"/>
          </p:cNvGraphicFramePr>
          <p:nvPr>
            <p:extLst/>
          </p:nvPr>
        </p:nvGraphicFramePr>
        <p:xfrm>
          <a:off x="481824" y="3794006"/>
          <a:ext cx="2847975" cy="404813"/>
        </p:xfrm>
        <a:graphic>
          <a:graphicData uri="http://schemas.openxmlformats.org/presentationml/2006/ole">
            <mc:AlternateContent xmlns:mc="http://schemas.openxmlformats.org/markup-compatibility/2006">
              <mc:Choice xmlns:v="urn:schemas-microsoft-com:vml" Requires="v">
                <p:oleObj spid="_x0000_s188462" name="Equation" r:id="rId11" imgW="1600200" imgH="228600" progId="Equation.DSMT4">
                  <p:embed/>
                </p:oleObj>
              </mc:Choice>
              <mc:Fallback>
                <p:oleObj name="Equation" r:id="rId11" imgW="1600200" imgH="228600" progId="Equation.DSMT4">
                  <p:embed/>
                  <p:pic>
                    <p:nvPicPr>
                      <p:cNvPr id="11" name="Object 8"/>
                      <p:cNvPicPr>
                        <a:picLocks noChangeAspect="1" noChangeArrowheads="1"/>
                      </p:cNvPicPr>
                      <p:nvPr/>
                    </p:nvPicPr>
                    <p:blipFill>
                      <a:blip r:embed="rId12"/>
                      <a:srcRect/>
                      <a:stretch>
                        <a:fillRect/>
                      </a:stretch>
                    </p:blipFill>
                    <p:spPr bwMode="auto">
                      <a:xfrm>
                        <a:off x="481824" y="3794006"/>
                        <a:ext cx="2847975" cy="404813"/>
                      </a:xfrm>
                      <a:prstGeom prst="rect">
                        <a:avLst/>
                      </a:prstGeom>
                      <a:noFill/>
                      <a:extLst/>
                    </p:spPr>
                  </p:pic>
                </p:oleObj>
              </mc:Fallback>
            </mc:AlternateContent>
          </a:graphicData>
        </a:graphic>
      </p:graphicFrame>
    </p:spTree>
    <p:extLst>
      <p:ext uri="{BB962C8B-B14F-4D97-AF65-F5344CB8AC3E}">
        <p14:creationId xmlns:p14="http://schemas.microsoft.com/office/powerpoint/2010/main" val="26321561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2051720" y="2708920"/>
            <a:ext cx="288032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l-GR" altLang="el-GR" sz="2400" i="1" dirty="0" smtClean="0"/>
              <a:t>Χ</a:t>
            </a:r>
            <a:r>
              <a:rPr lang="el-GR" altLang="el-GR" sz="2400" dirty="0" smtClean="0"/>
              <a:t>+</a:t>
            </a:r>
            <a:r>
              <a:rPr lang="el-GR" altLang="el-GR" sz="2400" i="1" dirty="0" smtClean="0"/>
              <a:t>Υ</a:t>
            </a:r>
            <a:r>
              <a:rPr lang="en-US" altLang="el-GR" sz="2400" i="1" dirty="0" smtClean="0"/>
              <a:t>+</a:t>
            </a:r>
            <a:r>
              <a:rPr lang="en-US" altLang="el-GR" sz="2400" i="1" dirty="0" err="1" smtClean="0"/>
              <a:t>c</a:t>
            </a:r>
            <a:r>
              <a:rPr lang="en-US" altLang="el-GR" sz="2400" baseline="-25000" dirty="0" err="1" smtClean="0"/>
              <a:t>in</a:t>
            </a:r>
            <a:r>
              <a:rPr lang="el-GR" altLang="el-GR" sz="2400" dirty="0" smtClean="0"/>
              <a:t>=2</a:t>
            </a:r>
            <a:r>
              <a:rPr lang="en-US" altLang="el-GR" sz="2400" i="1" baseline="30000" dirty="0" err="1"/>
              <a:t>n</a:t>
            </a:r>
            <a:r>
              <a:rPr lang="en-US" altLang="el-GR" sz="2400" dirty="0" err="1"/>
              <a:t>c</a:t>
            </a:r>
            <a:r>
              <a:rPr lang="en-US" altLang="el-GR" sz="2400" baseline="-25000" dirty="0" err="1"/>
              <a:t>out</a:t>
            </a:r>
            <a:r>
              <a:rPr lang="el-GR" altLang="el-GR" sz="2400" dirty="0"/>
              <a:t>+</a:t>
            </a:r>
            <a:r>
              <a:rPr lang="en-US" altLang="el-GR" sz="2400" i="1" dirty="0" smtClean="0"/>
              <a:t>S</a:t>
            </a:r>
            <a:endParaRPr lang="el-GR" altLang="el-GR" sz="2400" dirty="0"/>
          </a:p>
        </p:txBody>
      </p:sp>
      <p:sp>
        <p:nvSpPr>
          <p:cNvPr id="3" name="Text Box 7"/>
          <p:cNvSpPr txBox="1">
            <a:spLocks noChangeArrowheads="1"/>
          </p:cNvSpPr>
          <p:nvPr/>
        </p:nvSpPr>
        <p:spPr bwMode="auto">
          <a:xfrm>
            <a:off x="1043608" y="1628800"/>
            <a:ext cx="734508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l-GR" sz="2000" b="1" dirty="0" smtClean="0"/>
              <a:t>O </a:t>
            </a:r>
            <a:r>
              <a:rPr lang="el-GR" altLang="el-GR" sz="2000" b="1" dirty="0" smtClean="0"/>
              <a:t>προσθετής </a:t>
            </a:r>
            <a:r>
              <a:rPr lang="el-GR" altLang="el-GR" sz="2000" b="1" dirty="0"/>
              <a:t>μη </a:t>
            </a:r>
            <a:r>
              <a:rPr lang="el-GR" altLang="el-GR" sz="2000" b="1" dirty="0" err="1"/>
              <a:t>προσημασμένων</a:t>
            </a:r>
            <a:r>
              <a:rPr lang="el-GR" altLang="el-GR" sz="2000" b="1" dirty="0"/>
              <a:t> αριθμών των </a:t>
            </a:r>
            <a:r>
              <a:rPr lang="en-US" altLang="el-GR" sz="2000" b="1" dirty="0"/>
              <a:t>n</a:t>
            </a:r>
            <a:r>
              <a:rPr lang="el-GR" altLang="el-GR" sz="2000" b="1" dirty="0"/>
              <a:t>-</a:t>
            </a:r>
            <a:r>
              <a:rPr lang="en-US" altLang="el-GR" sz="2000" b="1" dirty="0" smtClean="0"/>
              <a:t>bit </a:t>
            </a:r>
            <a:r>
              <a:rPr lang="el-GR" altLang="el-GR" sz="2000" b="1" dirty="0" smtClean="0"/>
              <a:t>με κρατούμενο εισόδου εκτελεί την πράξη</a:t>
            </a:r>
            <a:endParaRPr lang="el-GR" altLang="el-GR" sz="2000" b="1" dirty="0"/>
          </a:p>
        </p:txBody>
      </p:sp>
    </p:spTree>
    <p:extLst>
      <p:ext uri="{BB962C8B-B14F-4D97-AF65-F5344CB8AC3E}">
        <p14:creationId xmlns:p14="http://schemas.microsoft.com/office/powerpoint/2010/main" val="42670699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3733" name="Object 5"/>
          <p:cNvGraphicFramePr>
            <a:graphicFrameLocks noGrp="1" noChangeAspect="1"/>
          </p:cNvGraphicFramePr>
          <p:nvPr>
            <p:ph/>
            <p:extLst>
              <p:ext uri="{D42A27DB-BD31-4B8C-83A1-F6EECF244321}">
                <p14:modId xmlns:p14="http://schemas.microsoft.com/office/powerpoint/2010/main" val="2682217294"/>
              </p:ext>
            </p:extLst>
          </p:nvPr>
        </p:nvGraphicFramePr>
        <p:xfrm>
          <a:off x="1331578" y="2132856"/>
          <a:ext cx="6624798" cy="4286140"/>
        </p:xfrm>
        <a:graphic>
          <a:graphicData uri="http://schemas.openxmlformats.org/presentationml/2006/ole">
            <mc:AlternateContent xmlns:mc="http://schemas.openxmlformats.org/markup-compatibility/2006">
              <mc:Choice xmlns:v="urn:schemas-microsoft-com:vml" Requires="v">
                <p:oleObj spid="_x0000_s194570" name="Visio" r:id="rId3" imgW="3469030" imgH="2244954" progId="Visio.Drawing.11">
                  <p:embed/>
                </p:oleObj>
              </mc:Choice>
              <mc:Fallback>
                <p:oleObj name="Visio" r:id="rId3" imgW="3469030" imgH="2244954" progId="Visio.Drawing.11">
                  <p:embed/>
                  <p:pic>
                    <p:nvPicPr>
                      <p:cNvPr id="73733"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578" y="2132856"/>
                        <a:ext cx="6624798" cy="4286140"/>
                      </a:xfrm>
                      <a:prstGeom prst="rect">
                        <a:avLst/>
                      </a:prstGeom>
                      <a:noFill/>
                      <a:ln>
                        <a:noFill/>
                      </a:ln>
                      <a:effectLst/>
                      <a:extLst/>
                    </p:spPr>
                  </p:pic>
                </p:oleObj>
              </mc:Fallback>
            </mc:AlternateContent>
          </a:graphicData>
        </a:graphic>
      </p:graphicFrame>
      <p:sp>
        <p:nvSpPr>
          <p:cNvPr id="73735" name="Text Box 7"/>
          <p:cNvSpPr txBox="1">
            <a:spLocks noChangeArrowheads="1"/>
          </p:cNvSpPr>
          <p:nvPr/>
        </p:nvSpPr>
        <p:spPr bwMode="auto">
          <a:xfrm>
            <a:off x="1115344" y="908720"/>
            <a:ext cx="669674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l-GR" altLang="el-GR" sz="2000" b="1" dirty="0"/>
              <a:t>Προσθετής μη </a:t>
            </a:r>
            <a:r>
              <a:rPr lang="el-GR" altLang="el-GR" sz="2000" b="1" dirty="0" err="1"/>
              <a:t>προσημασμένων</a:t>
            </a:r>
            <a:r>
              <a:rPr lang="el-GR" altLang="el-GR" sz="2000" b="1" dirty="0"/>
              <a:t> αριθμών των </a:t>
            </a:r>
            <a:r>
              <a:rPr lang="en-US" altLang="el-GR" sz="2000" b="1" i="1" dirty="0"/>
              <a:t>n</a:t>
            </a:r>
            <a:r>
              <a:rPr lang="el-GR" altLang="el-GR" sz="2000" b="1" dirty="0"/>
              <a:t>-</a:t>
            </a:r>
            <a:r>
              <a:rPr lang="en-US" altLang="el-GR" sz="2000" b="1" dirty="0" smtClean="0"/>
              <a:t>bit </a:t>
            </a:r>
            <a:r>
              <a:rPr lang="el-GR" altLang="el-GR" sz="2000" b="1" dirty="0" smtClean="0"/>
              <a:t>με κρατούμενο εισόδου</a:t>
            </a:r>
            <a:endParaRPr lang="el-GR" altLang="el-GR" sz="2000" b="1" dirty="0"/>
          </a:p>
        </p:txBody>
      </p:sp>
    </p:spTree>
    <p:extLst>
      <p:ext uri="{BB962C8B-B14F-4D97-AF65-F5344CB8AC3E}">
        <p14:creationId xmlns:p14="http://schemas.microsoft.com/office/powerpoint/2010/main" val="7845936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7"/>
          <p:cNvGraphicFramePr>
            <a:graphicFrameLocks noChangeAspect="1"/>
          </p:cNvGraphicFramePr>
          <p:nvPr>
            <p:extLst>
              <p:ext uri="{D42A27DB-BD31-4B8C-83A1-F6EECF244321}">
                <p14:modId xmlns:p14="http://schemas.microsoft.com/office/powerpoint/2010/main" val="4091371968"/>
              </p:ext>
            </p:extLst>
          </p:nvPr>
        </p:nvGraphicFramePr>
        <p:xfrm>
          <a:off x="2555776" y="2564904"/>
          <a:ext cx="3671887" cy="2276475"/>
        </p:xfrm>
        <a:graphic>
          <a:graphicData uri="http://schemas.openxmlformats.org/presentationml/2006/ole">
            <mc:AlternateContent xmlns:mc="http://schemas.openxmlformats.org/markup-compatibility/2006">
              <mc:Choice xmlns:v="urn:schemas-microsoft-com:vml" Requires="v">
                <p:oleObj spid="_x0000_s178186" name="Visio" r:id="rId3" imgW="1514437" imgH="933631" progId="Visio.Drawing.11">
                  <p:embed/>
                </p:oleObj>
              </mc:Choice>
              <mc:Fallback>
                <p:oleObj name="Visio" r:id="rId3" imgW="1514437" imgH="933631" progId="Visio.Drawing.11">
                  <p:embed/>
                  <p:pic>
                    <p:nvPicPr>
                      <p:cNvPr id="75783" name="Object 7"/>
                      <p:cNvPicPr>
                        <a:picLocks noChangeAspect="1" noChangeArrowheads="1"/>
                      </p:cNvPicPr>
                      <p:nvPr/>
                    </p:nvPicPr>
                    <p:blipFill>
                      <a:blip r:embed="rId4"/>
                      <a:srcRect/>
                      <a:stretch>
                        <a:fillRect/>
                      </a:stretch>
                    </p:blipFill>
                    <p:spPr bwMode="auto">
                      <a:xfrm>
                        <a:off x="2555776" y="2564904"/>
                        <a:ext cx="3671887" cy="227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Text Box 8"/>
          <p:cNvSpPr txBox="1">
            <a:spLocks noChangeArrowheads="1"/>
          </p:cNvSpPr>
          <p:nvPr/>
        </p:nvSpPr>
        <p:spPr bwMode="auto">
          <a:xfrm>
            <a:off x="683568" y="1268760"/>
            <a:ext cx="770485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l-GR" altLang="el-GR" sz="2000" b="1" dirty="0"/>
              <a:t>Πρόσθεση 4-ψήφιων μη </a:t>
            </a:r>
            <a:r>
              <a:rPr lang="el-GR" altLang="el-GR" sz="2000" b="1" dirty="0" err="1"/>
              <a:t>προσημασμένων</a:t>
            </a:r>
            <a:r>
              <a:rPr lang="el-GR" altLang="el-GR" sz="2000" b="1" dirty="0"/>
              <a:t> </a:t>
            </a:r>
            <a:r>
              <a:rPr lang="el-GR" altLang="el-GR" sz="2000" b="1" dirty="0" smtClean="0"/>
              <a:t>δυαδικών αριθμών</a:t>
            </a:r>
            <a:r>
              <a:rPr lang="en-US" altLang="el-GR" sz="2000" b="1" dirty="0" smtClean="0"/>
              <a:t> </a:t>
            </a:r>
            <a:r>
              <a:rPr lang="el-GR" altLang="el-GR" sz="2000" b="1" dirty="0" smtClean="0"/>
              <a:t>με κρατούμενο εισόδου </a:t>
            </a:r>
            <a:endParaRPr lang="el-GR" altLang="el-GR" sz="2000" b="1" dirty="0"/>
          </a:p>
        </p:txBody>
      </p:sp>
    </p:spTree>
    <p:extLst>
      <p:ext uri="{BB962C8B-B14F-4D97-AF65-F5344CB8AC3E}">
        <p14:creationId xmlns:p14="http://schemas.microsoft.com/office/powerpoint/2010/main" val="6130418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948" name="Object 4"/>
          <p:cNvGraphicFramePr>
            <a:graphicFrameLocks noGrp="1" noChangeAspect="1"/>
          </p:cNvGraphicFramePr>
          <p:nvPr>
            <p:ph/>
          </p:nvPr>
        </p:nvGraphicFramePr>
        <p:xfrm>
          <a:off x="827088" y="2492375"/>
          <a:ext cx="7775575" cy="2922588"/>
        </p:xfrm>
        <a:graphic>
          <a:graphicData uri="http://schemas.openxmlformats.org/presentationml/2006/ole">
            <mc:AlternateContent xmlns:mc="http://schemas.openxmlformats.org/markup-compatibility/2006">
              <mc:Choice xmlns:v="urn:schemas-microsoft-com:vml" Requires="v">
                <p:oleObj spid="_x0000_s82982" name="Visio" r:id="rId3" imgW="5189999" imgH="1951262" progId="Visio.Drawing.11">
                  <p:embed/>
                </p:oleObj>
              </mc:Choice>
              <mc:Fallback>
                <p:oleObj name="Visio" r:id="rId3" imgW="5189999" imgH="1951262"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2492375"/>
                        <a:ext cx="7775575" cy="292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950" name="Text Box 6"/>
          <p:cNvSpPr txBox="1">
            <a:spLocks noChangeArrowheads="1"/>
          </p:cNvSpPr>
          <p:nvPr/>
        </p:nvSpPr>
        <p:spPr bwMode="auto">
          <a:xfrm>
            <a:off x="827087" y="1268413"/>
            <a:ext cx="77755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l-GR" altLang="el-GR" sz="2000" b="1" dirty="0"/>
              <a:t>Προσθετής 4-ψήφιων μη </a:t>
            </a:r>
            <a:r>
              <a:rPr lang="el-GR" altLang="el-GR" sz="2000" b="1" dirty="0" err="1"/>
              <a:t>προσημασμένων</a:t>
            </a:r>
            <a:r>
              <a:rPr lang="el-GR" altLang="el-GR" sz="2000" b="1" dirty="0"/>
              <a:t> δυαδικών αριθμών με διάδοση κρατουμένου και κρατούμενο εισόδου</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extLst>
              <p:ext uri="{D42A27DB-BD31-4B8C-83A1-F6EECF244321}">
                <p14:modId xmlns:p14="http://schemas.microsoft.com/office/powerpoint/2010/main" val="4231264994"/>
              </p:ext>
            </p:extLst>
          </p:nvPr>
        </p:nvGraphicFramePr>
        <p:xfrm>
          <a:off x="2483768" y="2276872"/>
          <a:ext cx="4105275" cy="2935287"/>
        </p:xfrm>
        <a:graphic>
          <a:graphicData uri="http://schemas.openxmlformats.org/presentationml/2006/ole">
            <mc:AlternateContent xmlns:mc="http://schemas.openxmlformats.org/markup-compatibility/2006">
              <mc:Choice xmlns:v="urn:schemas-microsoft-com:vml" Requires="v">
                <p:oleObj spid="_x0000_s189450" name="Visio" r:id="rId3" imgW="1695610" imgH="1200221" progId="Visio.Drawing.11">
                  <p:embed/>
                </p:oleObj>
              </mc:Choice>
              <mc:Fallback>
                <p:oleObj name="Visio" r:id="rId3" imgW="1695610" imgH="1200221" progId="Visio.Drawing.11">
                  <p:embed/>
                  <p:pic>
                    <p:nvPicPr>
                      <p:cNvPr id="2" name="Object 2"/>
                      <p:cNvPicPr>
                        <a:picLocks noChangeAspect="1" noChangeArrowheads="1"/>
                      </p:cNvPicPr>
                      <p:nvPr/>
                    </p:nvPicPr>
                    <p:blipFill>
                      <a:blip r:embed="rId4"/>
                      <a:srcRect/>
                      <a:stretch>
                        <a:fillRect/>
                      </a:stretch>
                    </p:blipFill>
                    <p:spPr bwMode="auto">
                      <a:xfrm>
                        <a:off x="2483768" y="2276872"/>
                        <a:ext cx="4105275" cy="293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Text Box 8"/>
          <p:cNvSpPr txBox="1">
            <a:spLocks noChangeArrowheads="1"/>
          </p:cNvSpPr>
          <p:nvPr/>
        </p:nvSpPr>
        <p:spPr bwMode="auto">
          <a:xfrm>
            <a:off x="899592" y="1268760"/>
            <a:ext cx="772467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2000" b="1" dirty="0"/>
              <a:t>Πρόσθεση  </a:t>
            </a:r>
            <a:r>
              <a:rPr lang="en-US" altLang="el-GR" sz="2000" b="1" dirty="0"/>
              <a:t>n</a:t>
            </a:r>
            <a:r>
              <a:rPr lang="el-GR" altLang="el-GR" sz="2000" b="1" dirty="0" smtClean="0"/>
              <a:t>-</a:t>
            </a:r>
            <a:r>
              <a:rPr lang="el-GR" altLang="el-GR" sz="2000" b="1" dirty="0" err="1" smtClean="0"/>
              <a:t>ψήφιων</a:t>
            </a:r>
            <a:r>
              <a:rPr lang="el-GR" altLang="el-GR" sz="2000" b="1" dirty="0" smtClean="0"/>
              <a:t> </a:t>
            </a:r>
            <a:r>
              <a:rPr lang="el-GR" altLang="el-GR" sz="2000" b="1" dirty="0"/>
              <a:t>μη </a:t>
            </a:r>
            <a:r>
              <a:rPr lang="el-GR" altLang="el-GR" sz="2000" b="1" dirty="0" err="1"/>
              <a:t>προσημασμένων</a:t>
            </a:r>
            <a:r>
              <a:rPr lang="el-GR" altLang="el-GR" sz="2000" b="1" dirty="0"/>
              <a:t> </a:t>
            </a:r>
            <a:r>
              <a:rPr lang="el-GR" altLang="el-GR" sz="2000" b="1" dirty="0" smtClean="0"/>
              <a:t>δυαδικών αριθμών</a:t>
            </a:r>
            <a:endParaRPr lang="en-US" altLang="el-GR" sz="2000" b="1" dirty="0" smtClean="0"/>
          </a:p>
          <a:p>
            <a:r>
              <a:rPr lang="el-GR" altLang="el-GR" sz="2000" b="1" dirty="0" smtClean="0"/>
              <a:t>με κρατούμενο εισόδου </a:t>
            </a:r>
            <a:endParaRPr lang="el-GR" altLang="el-GR" sz="2000" b="1" dirty="0"/>
          </a:p>
        </p:txBody>
      </p:sp>
    </p:spTree>
    <p:extLst>
      <p:ext uri="{BB962C8B-B14F-4D97-AF65-F5344CB8AC3E}">
        <p14:creationId xmlns:p14="http://schemas.microsoft.com/office/powerpoint/2010/main" val="33590800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4996" name="Object 4"/>
          <p:cNvGraphicFramePr>
            <a:graphicFrameLocks noGrp="1" noChangeAspect="1"/>
          </p:cNvGraphicFramePr>
          <p:nvPr>
            <p:ph/>
          </p:nvPr>
        </p:nvGraphicFramePr>
        <p:xfrm>
          <a:off x="395288" y="2565400"/>
          <a:ext cx="8137525" cy="2513013"/>
        </p:xfrm>
        <a:graphic>
          <a:graphicData uri="http://schemas.openxmlformats.org/presentationml/2006/ole">
            <mc:AlternateContent xmlns:mc="http://schemas.openxmlformats.org/markup-compatibility/2006">
              <mc:Choice xmlns:v="urn:schemas-microsoft-com:vml" Requires="v">
                <p:oleObj spid="_x0000_s85030" name="Visio" r:id="rId3" imgW="6297128" imgH="1943935" progId="Visio.Drawing.11">
                  <p:embed/>
                </p:oleObj>
              </mc:Choice>
              <mc:Fallback>
                <p:oleObj name="Visio" r:id="rId3" imgW="6297128" imgH="1943935"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2565400"/>
                        <a:ext cx="8137525" cy="251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4998" name="Text Box 6"/>
          <p:cNvSpPr txBox="1">
            <a:spLocks noChangeArrowheads="1"/>
          </p:cNvSpPr>
          <p:nvPr/>
        </p:nvSpPr>
        <p:spPr bwMode="auto">
          <a:xfrm>
            <a:off x="684213" y="1268413"/>
            <a:ext cx="77755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l-GR" altLang="el-GR" sz="2000" dirty="0"/>
              <a:t>Προσθετής </a:t>
            </a:r>
            <a:r>
              <a:rPr lang="en-US" altLang="el-GR" sz="2000" i="1" dirty="0"/>
              <a:t>n</a:t>
            </a:r>
            <a:r>
              <a:rPr lang="el-GR" altLang="el-GR" sz="2000" dirty="0"/>
              <a:t>-</a:t>
            </a:r>
            <a:r>
              <a:rPr lang="el-GR" altLang="el-GR" sz="2000" dirty="0" err="1"/>
              <a:t>ψήφιων</a:t>
            </a:r>
            <a:r>
              <a:rPr lang="el-GR" altLang="el-GR" sz="2000" dirty="0"/>
              <a:t> μη </a:t>
            </a:r>
            <a:r>
              <a:rPr lang="el-GR" altLang="el-GR" sz="2000" dirty="0" err="1"/>
              <a:t>προσημασμένων</a:t>
            </a:r>
            <a:r>
              <a:rPr lang="el-GR" altLang="el-GR" sz="2000" dirty="0"/>
              <a:t> </a:t>
            </a:r>
            <a:r>
              <a:rPr lang="el-GR" altLang="el-GR" sz="2000" dirty="0" err="1"/>
              <a:t>δυαδικων</a:t>
            </a:r>
            <a:r>
              <a:rPr lang="el-GR" altLang="el-GR" sz="2000" dirty="0"/>
              <a:t> αριθμών με διάδοση κρατουμένου και κρατούμενο εισόδου</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ChangeArrowheads="1"/>
          </p:cNvSpPr>
          <p:nvPr/>
        </p:nvSpPr>
        <p:spPr bwMode="auto">
          <a:xfrm>
            <a:off x="0" y="30241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p>
        </p:txBody>
      </p:sp>
      <p:graphicFrame>
        <p:nvGraphicFramePr>
          <p:cNvPr id="119811" name="Object 3"/>
          <p:cNvGraphicFramePr>
            <a:graphicFrameLocks noChangeAspect="1"/>
          </p:cNvGraphicFramePr>
          <p:nvPr/>
        </p:nvGraphicFramePr>
        <p:xfrm>
          <a:off x="1042988" y="2708275"/>
          <a:ext cx="6985000" cy="1422400"/>
        </p:xfrm>
        <a:graphic>
          <a:graphicData uri="http://schemas.openxmlformats.org/presentationml/2006/ole">
            <mc:AlternateContent xmlns:mc="http://schemas.openxmlformats.org/markup-compatibility/2006">
              <mc:Choice xmlns:v="urn:schemas-microsoft-com:vml" Requires="v">
                <p:oleObj spid="_x0000_s119845" name="Visio" r:id="rId3" imgW="3982178" imgH="806839" progId="Visio.Drawing.11">
                  <p:embed/>
                </p:oleObj>
              </mc:Choice>
              <mc:Fallback>
                <p:oleObj name="Visio" r:id="rId3" imgW="3982178" imgH="806839" progId="Visio.Drawing.11">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2708275"/>
                        <a:ext cx="6985000" cy="142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9812" name="Text Box 4"/>
          <p:cNvSpPr txBox="1">
            <a:spLocks noChangeArrowheads="1"/>
          </p:cNvSpPr>
          <p:nvPr/>
        </p:nvSpPr>
        <p:spPr bwMode="auto">
          <a:xfrm>
            <a:off x="539750" y="1268413"/>
            <a:ext cx="81359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l-GR" altLang="el-GR" sz="2000" dirty="0"/>
              <a:t>Πρόσθεση </a:t>
            </a:r>
            <a:r>
              <a:rPr lang="el-GR" altLang="el-GR" sz="2000" dirty="0" err="1"/>
              <a:t>προσημασμένων</a:t>
            </a:r>
            <a:r>
              <a:rPr lang="el-GR" altLang="el-GR" sz="2000" dirty="0"/>
              <a:t> αριθμών σε σύστημα συμπληρώματος του 2</a:t>
            </a:r>
          </a:p>
        </p:txBody>
      </p:sp>
      <p:sp>
        <p:nvSpPr>
          <p:cNvPr id="119813" name="Text Box 5"/>
          <p:cNvSpPr txBox="1">
            <a:spLocks noChangeArrowheads="1"/>
          </p:cNvSpPr>
          <p:nvPr/>
        </p:nvSpPr>
        <p:spPr bwMode="auto">
          <a:xfrm>
            <a:off x="1166813" y="4791075"/>
            <a:ext cx="381963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2000" dirty="0"/>
              <a:t>Το </a:t>
            </a:r>
            <a:r>
              <a:rPr lang="el-GR" altLang="el-GR" sz="2000" dirty="0" smtClean="0"/>
              <a:t>κρατούμενο εξόδου </a:t>
            </a:r>
            <a:r>
              <a:rPr lang="el-GR" altLang="el-GR" sz="2000" dirty="0"/>
              <a:t>αγνοείται</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9" name="Rectangle 5"/>
          <p:cNvSpPr>
            <a:spLocks noChangeArrowheads="1"/>
          </p:cNvSpPr>
          <p:nvPr/>
        </p:nvSpPr>
        <p:spPr bwMode="auto">
          <a:xfrm>
            <a:off x="0" y="2128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p>
        </p:txBody>
      </p:sp>
      <p:sp>
        <p:nvSpPr>
          <p:cNvPr id="103430" name="Text Box 6"/>
          <p:cNvSpPr txBox="1">
            <a:spLocks noChangeArrowheads="1"/>
          </p:cNvSpPr>
          <p:nvPr/>
        </p:nvSpPr>
        <p:spPr bwMode="auto">
          <a:xfrm>
            <a:off x="827088" y="836613"/>
            <a:ext cx="7416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l-GR" altLang="el-GR" sz="2000" dirty="0"/>
              <a:t>Προσθετής </a:t>
            </a:r>
            <a:r>
              <a:rPr lang="en-US" altLang="el-GR" sz="2000" dirty="0"/>
              <a:t>n</a:t>
            </a:r>
            <a:r>
              <a:rPr lang="el-GR" altLang="el-GR" sz="2000" dirty="0"/>
              <a:t>-</a:t>
            </a:r>
            <a:r>
              <a:rPr lang="el-GR" altLang="el-GR" sz="2000" dirty="0" err="1"/>
              <a:t>ψήφιων</a:t>
            </a:r>
            <a:r>
              <a:rPr lang="el-GR" altLang="el-GR" sz="2000" dirty="0"/>
              <a:t> </a:t>
            </a:r>
            <a:r>
              <a:rPr lang="el-GR" altLang="el-GR" sz="2000" dirty="0" err="1"/>
              <a:t>προσημασμένων</a:t>
            </a:r>
            <a:r>
              <a:rPr lang="el-GR" altLang="el-GR" sz="2000" dirty="0"/>
              <a:t> αριθμών σε σύστημα </a:t>
            </a:r>
            <a:r>
              <a:rPr lang="el-GR" altLang="el-GR" sz="2000" dirty="0" err="1"/>
              <a:t>συμπληρωματος</a:t>
            </a:r>
            <a:r>
              <a:rPr lang="el-GR" altLang="el-GR" sz="2000" dirty="0"/>
              <a:t> του 2</a:t>
            </a:r>
          </a:p>
        </p:txBody>
      </p:sp>
      <p:graphicFrame>
        <p:nvGraphicFramePr>
          <p:cNvPr id="103431" name="Object 7"/>
          <p:cNvGraphicFramePr>
            <a:graphicFrameLocks noGrp="1" noChangeAspect="1"/>
          </p:cNvGraphicFramePr>
          <p:nvPr>
            <p:ph/>
          </p:nvPr>
        </p:nvGraphicFramePr>
        <p:xfrm>
          <a:off x="1403350" y="1700213"/>
          <a:ext cx="5976938" cy="3940175"/>
        </p:xfrm>
        <a:graphic>
          <a:graphicData uri="http://schemas.openxmlformats.org/presentationml/2006/ole">
            <mc:AlternateContent xmlns:mc="http://schemas.openxmlformats.org/markup-compatibility/2006">
              <mc:Choice xmlns:v="urn:schemas-microsoft-com:vml" Requires="v">
                <p:oleObj spid="_x0000_s103465" name="Visio" r:id="rId3" imgW="3949889" imgH="2602939" progId="Visio.Drawing.11">
                  <p:embed/>
                </p:oleObj>
              </mc:Choice>
              <mc:Fallback>
                <p:oleObj name="Visio" r:id="rId3" imgW="3949889" imgH="2602939" progId="Visio.Drawing.11">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350" y="1700213"/>
                        <a:ext cx="5976938" cy="3940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3433" name="Text Box 9"/>
          <p:cNvSpPr txBox="1">
            <a:spLocks noChangeArrowheads="1"/>
          </p:cNvSpPr>
          <p:nvPr/>
        </p:nvSpPr>
        <p:spPr bwMode="auto">
          <a:xfrm>
            <a:off x="1384300" y="5727700"/>
            <a:ext cx="1503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l-GR" sz="2000"/>
              <a:t>V=Overflow</a:t>
            </a:r>
            <a:endParaRPr lang="el-GR" altLang="el-GR" sz="2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9" name="Picture 5" descr="http://gwb.blob.core.windows.net/markpearl/Windows-Live-Writer/f48a4a7341b6_573C/Basic%20CPU_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285" y="1829518"/>
            <a:ext cx="7561263" cy="3036888"/>
          </a:xfrm>
          <a:prstGeom prst="rect">
            <a:avLst/>
          </a:prstGeom>
          <a:noFill/>
          <a:extLst>
            <a:ext uri="{909E8E84-426E-40DD-AFC4-6F175D3DCCD1}">
              <a14:hiddenFill xmlns:a14="http://schemas.microsoft.com/office/drawing/2010/main">
                <a:solidFill>
                  <a:srgbClr val="FFFFFF"/>
                </a:solidFill>
              </a14:hiddenFill>
            </a:ext>
          </a:extLst>
        </p:spPr>
      </p:pic>
      <p:sp>
        <p:nvSpPr>
          <p:cNvPr id="41990" name="Text Box 6"/>
          <p:cNvSpPr txBox="1">
            <a:spLocks noChangeArrowheads="1"/>
          </p:cNvSpPr>
          <p:nvPr/>
        </p:nvSpPr>
        <p:spPr bwMode="auto">
          <a:xfrm>
            <a:off x="611188" y="981075"/>
            <a:ext cx="31892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l-GR" sz="2000" b="1" dirty="0"/>
              <a:t>Simple CPU Architecture</a:t>
            </a:r>
            <a:endParaRPr lang="el-GR" altLang="el-GR" sz="2000" b="1" dirty="0"/>
          </a:p>
        </p:txBody>
      </p:sp>
      <p:sp>
        <p:nvSpPr>
          <p:cNvPr id="41991" name="Text Box 7"/>
          <p:cNvSpPr txBox="1">
            <a:spLocks noChangeArrowheads="1"/>
          </p:cNvSpPr>
          <p:nvPr/>
        </p:nvSpPr>
        <p:spPr bwMode="auto">
          <a:xfrm>
            <a:off x="755650" y="5796172"/>
            <a:ext cx="322075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l-GR" sz="2000" b="1" dirty="0"/>
              <a:t>ALU: </a:t>
            </a:r>
            <a:r>
              <a:rPr lang="en-US" altLang="el-GR" sz="2000" dirty="0"/>
              <a:t>Arithmetic Logic Unit</a:t>
            </a:r>
            <a:endParaRPr lang="el-GR" altLang="el-GR" sz="2000" dirty="0"/>
          </a:p>
        </p:txBody>
      </p:sp>
      <p:sp>
        <p:nvSpPr>
          <p:cNvPr id="5" name="Text Box 7"/>
          <p:cNvSpPr txBox="1">
            <a:spLocks noChangeArrowheads="1"/>
          </p:cNvSpPr>
          <p:nvPr/>
        </p:nvSpPr>
        <p:spPr bwMode="auto">
          <a:xfrm>
            <a:off x="751285" y="5131234"/>
            <a:ext cx="35782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l-GR" sz="2000" b="1" dirty="0" smtClean="0"/>
              <a:t>CPU: </a:t>
            </a:r>
            <a:r>
              <a:rPr lang="en-US" altLang="el-GR" sz="2000" dirty="0" smtClean="0"/>
              <a:t>Central Processing Unit</a:t>
            </a:r>
            <a:endParaRPr lang="el-GR" altLang="el-GR" sz="20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666" name="Text Box 2"/>
          <p:cNvSpPr txBox="1">
            <a:spLocks noChangeArrowheads="1"/>
          </p:cNvSpPr>
          <p:nvPr/>
        </p:nvSpPr>
        <p:spPr bwMode="auto">
          <a:xfrm>
            <a:off x="1116013" y="2017713"/>
            <a:ext cx="69850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l-GR" altLang="el-GR" sz="2000"/>
              <a:t>Στα συστήματα συμπληρωμάτων υπάρχει </a:t>
            </a:r>
            <a:r>
              <a:rPr lang="el-GR" altLang="el-GR" sz="2000" i="1"/>
              <a:t>υπερχείλιση</a:t>
            </a:r>
            <a:r>
              <a:rPr lang="el-GR" altLang="el-GR" sz="2000"/>
              <a:t> (</a:t>
            </a:r>
            <a:r>
              <a:rPr lang="en-US" altLang="el-GR" sz="2000" i="1"/>
              <a:t>overflow</a:t>
            </a:r>
            <a:r>
              <a:rPr lang="el-GR" altLang="el-GR" sz="2000"/>
              <a:t>) όταν το αποτέλεσμα της πρόσθεσης δεν μπορεί να παρασταθεί με το επιλεγμένο μήκος λέξης. Είναι προφανές ότι υπερχείλιση δεν μπορεί να υπάρξει στην πρόσθεση ετεροσήμων αριθμών. Υπερχείλιση σε μία πρόσθεση υπάρχει όταν οι προσθετέοι είναι ομόσημοι και το πρόσημο του αθροίσματος είναι διαφορετικό από αυτό των προσθετέων. </a:t>
            </a:r>
          </a:p>
        </p:txBody>
      </p:sp>
      <p:sp>
        <p:nvSpPr>
          <p:cNvPr id="113667" name="Text Box 3"/>
          <p:cNvSpPr txBox="1">
            <a:spLocks noChangeArrowheads="1"/>
          </p:cNvSpPr>
          <p:nvPr/>
        </p:nvSpPr>
        <p:spPr bwMode="auto">
          <a:xfrm>
            <a:off x="1187450" y="1484313"/>
            <a:ext cx="12684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l-GR" sz="2000" b="1"/>
              <a:t>Overflow</a:t>
            </a:r>
            <a:endParaRPr lang="el-GR" altLang="el-GR" sz="2000" b="1"/>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ChangeArrowheads="1"/>
          </p:cNvSpPr>
          <p:nvPr/>
        </p:nvSpPr>
        <p:spPr bwMode="auto">
          <a:xfrm>
            <a:off x="0" y="30241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p>
        </p:txBody>
      </p:sp>
      <p:graphicFrame>
        <p:nvGraphicFramePr>
          <p:cNvPr id="114691" name="Object 3"/>
          <p:cNvGraphicFramePr>
            <a:graphicFrameLocks noChangeAspect="1"/>
          </p:cNvGraphicFramePr>
          <p:nvPr/>
        </p:nvGraphicFramePr>
        <p:xfrm>
          <a:off x="827088" y="3068638"/>
          <a:ext cx="7705725" cy="1568450"/>
        </p:xfrm>
        <a:graphic>
          <a:graphicData uri="http://schemas.openxmlformats.org/presentationml/2006/ole">
            <mc:AlternateContent xmlns:mc="http://schemas.openxmlformats.org/markup-compatibility/2006">
              <mc:Choice xmlns:v="urn:schemas-microsoft-com:vml" Requires="v">
                <p:oleObj spid="_x0000_s114725" name="Visio" r:id="rId3" imgW="3982178" imgH="806839" progId="Visio.Drawing.11">
                  <p:embed/>
                </p:oleObj>
              </mc:Choice>
              <mc:Fallback>
                <p:oleObj name="Visio" r:id="rId3" imgW="3982178" imgH="806839" progId="Visio.Drawing.11">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3068638"/>
                        <a:ext cx="7705725" cy="1568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4692" name="Text Box 4"/>
          <p:cNvSpPr txBox="1">
            <a:spLocks noChangeArrowheads="1"/>
          </p:cNvSpPr>
          <p:nvPr/>
        </p:nvSpPr>
        <p:spPr bwMode="auto">
          <a:xfrm>
            <a:off x="683568" y="1037431"/>
            <a:ext cx="12684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l-GR" sz="2000" b="1" dirty="0"/>
              <a:t>Overflow</a:t>
            </a:r>
            <a:endParaRPr lang="el-GR" altLang="el-GR" sz="2000" b="1" dirty="0"/>
          </a:p>
        </p:txBody>
      </p:sp>
      <p:sp>
        <p:nvSpPr>
          <p:cNvPr id="114693" name="Rectangle 5"/>
          <p:cNvSpPr>
            <a:spLocks noChangeArrowheads="1"/>
          </p:cNvSpPr>
          <p:nvPr/>
        </p:nvSpPr>
        <p:spPr bwMode="auto">
          <a:xfrm>
            <a:off x="539552" y="1628775"/>
            <a:ext cx="8209161"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l-GR" altLang="el-GR" sz="2000" dirty="0"/>
              <a:t>Παραδείγματα πρόσθεσης αριθμών που είναι σε σύστημα συμπληρώματος του 2 και κατά την πρόσθεσή τους γίνεται υπερχείλιση.</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3"/>
          <a:stretch>
            <a:fillRect/>
          </a:stretch>
        </p:blipFill>
        <p:spPr>
          <a:xfrm>
            <a:off x="1259632" y="1916832"/>
            <a:ext cx="2232248" cy="4234507"/>
          </a:xfrm>
          <a:prstGeom prst="rect">
            <a:avLst/>
          </a:prstGeom>
        </p:spPr>
      </p:pic>
      <p:sp>
        <p:nvSpPr>
          <p:cNvPr id="5" name="Text Box 10"/>
          <p:cNvSpPr txBox="1">
            <a:spLocks noChangeArrowheads="1"/>
          </p:cNvSpPr>
          <p:nvPr/>
        </p:nvSpPr>
        <p:spPr bwMode="auto">
          <a:xfrm>
            <a:off x="1403648" y="1052736"/>
            <a:ext cx="63452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2000" b="1" dirty="0"/>
              <a:t>Υλοποίηση του </a:t>
            </a:r>
            <a:r>
              <a:rPr lang="en-US" altLang="el-GR" sz="2000" b="1" dirty="0"/>
              <a:t>bit </a:t>
            </a:r>
            <a:r>
              <a:rPr lang="en-US" altLang="el-GR" sz="2000" b="1" dirty="0" err="1"/>
              <a:t>oVerflow</a:t>
            </a:r>
            <a:r>
              <a:rPr lang="en-US" altLang="el-GR" sz="2000" b="1" dirty="0"/>
              <a:t> </a:t>
            </a:r>
            <a:r>
              <a:rPr lang="el-GR" altLang="el-GR" sz="2000" b="1" dirty="0"/>
              <a:t>σε προσθετή των </a:t>
            </a:r>
            <a:r>
              <a:rPr lang="en-US" altLang="el-GR" sz="2000" b="1" dirty="0"/>
              <a:t>n bit</a:t>
            </a:r>
            <a:endParaRPr lang="el-GR" altLang="el-GR" sz="2000" b="1" dirty="0"/>
          </a:p>
        </p:txBody>
      </p:sp>
      <p:graphicFrame>
        <p:nvGraphicFramePr>
          <p:cNvPr id="6" name="Object 6"/>
          <p:cNvGraphicFramePr>
            <a:graphicFrameLocks noChangeAspect="1"/>
          </p:cNvGraphicFramePr>
          <p:nvPr>
            <p:extLst>
              <p:ext uri="{D42A27DB-BD31-4B8C-83A1-F6EECF244321}">
                <p14:modId xmlns:p14="http://schemas.microsoft.com/office/powerpoint/2010/main" val="3095748355"/>
              </p:ext>
            </p:extLst>
          </p:nvPr>
        </p:nvGraphicFramePr>
        <p:xfrm>
          <a:off x="4427984" y="3356992"/>
          <a:ext cx="3455987" cy="401638"/>
        </p:xfrm>
        <a:graphic>
          <a:graphicData uri="http://schemas.openxmlformats.org/presentationml/2006/ole">
            <mc:AlternateContent xmlns:mc="http://schemas.openxmlformats.org/markup-compatibility/2006">
              <mc:Choice xmlns:v="urn:schemas-microsoft-com:vml" Requires="v">
                <p:oleObj spid="_x0000_s180234" name="Equation" r:id="rId4" imgW="1726451" imgH="203112" progId="Equation.DSMT4">
                  <p:embed/>
                </p:oleObj>
              </mc:Choice>
              <mc:Fallback>
                <p:oleObj name="Equation" r:id="rId4" imgW="1726451" imgH="203112" progId="Equation.DSMT4">
                  <p:embed/>
                  <p:pic>
                    <p:nvPicPr>
                      <p:cNvPr id="142342"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7984" y="3356992"/>
                        <a:ext cx="3455987" cy="401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38272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1" name="Rectangle 5"/>
          <p:cNvSpPr>
            <a:spLocks noChangeArrowheads="1"/>
          </p:cNvSpPr>
          <p:nvPr/>
        </p:nvSpPr>
        <p:spPr bwMode="auto">
          <a:xfrm>
            <a:off x="0" y="21002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p>
        </p:txBody>
      </p:sp>
      <p:graphicFrame>
        <p:nvGraphicFramePr>
          <p:cNvPr id="142340" name="Object 4"/>
          <p:cNvGraphicFramePr>
            <a:graphicFrameLocks noChangeAspect="1"/>
          </p:cNvGraphicFramePr>
          <p:nvPr>
            <p:extLst>
              <p:ext uri="{D42A27DB-BD31-4B8C-83A1-F6EECF244321}">
                <p14:modId xmlns:p14="http://schemas.microsoft.com/office/powerpoint/2010/main" val="3552601512"/>
              </p:ext>
            </p:extLst>
          </p:nvPr>
        </p:nvGraphicFramePr>
        <p:xfrm>
          <a:off x="1042988" y="2060575"/>
          <a:ext cx="3516312" cy="4105275"/>
        </p:xfrm>
        <a:graphic>
          <a:graphicData uri="http://schemas.openxmlformats.org/presentationml/2006/ole">
            <mc:AlternateContent xmlns:mc="http://schemas.openxmlformats.org/markup-compatibility/2006">
              <mc:Choice xmlns:v="urn:schemas-microsoft-com:vml" Requires="v">
                <p:oleObj spid="_x0000_s142441" name="Visio" r:id="rId4" imgW="2257283" imgH="2638374" progId="Visio.Drawing.11">
                  <p:embed/>
                </p:oleObj>
              </mc:Choice>
              <mc:Fallback>
                <p:oleObj name="Visio" r:id="rId4" imgW="2257283" imgH="2638374" progId="Visio.Drawing.11">
                  <p:embed/>
                  <p:pic>
                    <p:nvPicPr>
                      <p:cNvPr id="0" name="Object 4"/>
                      <p:cNvPicPr>
                        <a:picLocks noChangeAspect="1" noChangeArrowheads="1"/>
                      </p:cNvPicPr>
                      <p:nvPr/>
                    </p:nvPicPr>
                    <p:blipFill>
                      <a:blip r:embed="rId5"/>
                      <a:srcRect/>
                      <a:stretch>
                        <a:fillRect/>
                      </a:stretch>
                    </p:blipFill>
                    <p:spPr bwMode="auto">
                      <a:xfrm>
                        <a:off x="1042988" y="2060575"/>
                        <a:ext cx="3516312" cy="4105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2343" name="Rectangle 7"/>
          <p:cNvSpPr>
            <a:spLocks noChangeArrowheads="1"/>
          </p:cNvSpPr>
          <p:nvPr/>
        </p:nvSpPr>
        <p:spPr bwMode="auto">
          <a:xfrm>
            <a:off x="0" y="3328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p>
        </p:txBody>
      </p:sp>
      <p:sp>
        <p:nvSpPr>
          <p:cNvPr id="142345" name="Rectangle 9"/>
          <p:cNvSpPr>
            <a:spLocks noChangeArrowheads="1"/>
          </p:cNvSpPr>
          <p:nvPr/>
        </p:nvSpPr>
        <p:spPr bwMode="auto">
          <a:xfrm>
            <a:off x="-108520" y="3328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p>
        </p:txBody>
      </p:sp>
      <p:graphicFrame>
        <p:nvGraphicFramePr>
          <p:cNvPr id="142344" name="Object 8"/>
          <p:cNvGraphicFramePr>
            <a:graphicFrameLocks noChangeAspect="1"/>
          </p:cNvGraphicFramePr>
          <p:nvPr>
            <p:extLst>
              <p:ext uri="{D42A27DB-BD31-4B8C-83A1-F6EECF244321}">
                <p14:modId xmlns:p14="http://schemas.microsoft.com/office/powerpoint/2010/main" val="3037333083"/>
              </p:ext>
            </p:extLst>
          </p:nvPr>
        </p:nvGraphicFramePr>
        <p:xfrm>
          <a:off x="5602288" y="3907631"/>
          <a:ext cx="1800225" cy="411162"/>
        </p:xfrm>
        <a:graphic>
          <a:graphicData uri="http://schemas.openxmlformats.org/presentationml/2006/ole">
            <mc:AlternateContent xmlns:mc="http://schemas.openxmlformats.org/markup-compatibility/2006">
              <mc:Choice xmlns:v="urn:schemas-microsoft-com:vml" Requires="v">
                <p:oleObj spid="_x0000_s142442" name="Equation" r:id="rId6" imgW="876300" imgH="203200" progId="Equation.DSMT4">
                  <p:embed/>
                </p:oleObj>
              </mc:Choice>
              <mc:Fallback>
                <p:oleObj name="Equation" r:id="rId6" imgW="876300" imgH="203200" progId="Equation.DSMT4">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02288" y="3907631"/>
                        <a:ext cx="1800225" cy="411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2346" name="Text Box 10"/>
          <p:cNvSpPr txBox="1">
            <a:spLocks noChangeArrowheads="1"/>
          </p:cNvSpPr>
          <p:nvPr/>
        </p:nvSpPr>
        <p:spPr bwMode="auto">
          <a:xfrm>
            <a:off x="827088" y="908050"/>
            <a:ext cx="63452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2000" b="1" dirty="0"/>
              <a:t>Υλοποίηση του </a:t>
            </a:r>
            <a:r>
              <a:rPr lang="en-US" altLang="el-GR" sz="2000" b="1" dirty="0"/>
              <a:t>bit </a:t>
            </a:r>
            <a:r>
              <a:rPr lang="en-US" altLang="el-GR" sz="2000" b="1" dirty="0" err="1"/>
              <a:t>oVerflow</a:t>
            </a:r>
            <a:r>
              <a:rPr lang="en-US" altLang="el-GR" sz="2000" b="1" dirty="0"/>
              <a:t> </a:t>
            </a:r>
            <a:r>
              <a:rPr lang="el-GR" altLang="el-GR" sz="2000" b="1" dirty="0"/>
              <a:t>σε προσθετή των </a:t>
            </a:r>
            <a:r>
              <a:rPr lang="en-US" altLang="el-GR" sz="2000" b="1" dirty="0"/>
              <a:t>n bit</a:t>
            </a:r>
            <a:endParaRPr lang="el-GR" altLang="el-GR" sz="2000" b="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0" y="2143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p>
        </p:txBody>
      </p:sp>
      <p:sp>
        <p:nvSpPr>
          <p:cNvPr id="110596" name="Text Box 4"/>
          <p:cNvSpPr txBox="1">
            <a:spLocks noChangeArrowheads="1"/>
          </p:cNvSpPr>
          <p:nvPr/>
        </p:nvSpPr>
        <p:spPr bwMode="auto">
          <a:xfrm>
            <a:off x="827088" y="836613"/>
            <a:ext cx="7416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l-GR" altLang="el-GR" sz="2000" dirty="0"/>
              <a:t>Αφαιρέτης </a:t>
            </a:r>
            <a:r>
              <a:rPr lang="en-US" altLang="el-GR" sz="2000" dirty="0"/>
              <a:t>n</a:t>
            </a:r>
            <a:r>
              <a:rPr lang="el-GR" altLang="el-GR" sz="2000" dirty="0"/>
              <a:t>-</a:t>
            </a:r>
            <a:r>
              <a:rPr lang="el-GR" altLang="el-GR" sz="2000" dirty="0" err="1"/>
              <a:t>ψήφιων</a:t>
            </a:r>
            <a:r>
              <a:rPr lang="el-GR" altLang="el-GR" sz="2000" dirty="0"/>
              <a:t> </a:t>
            </a:r>
            <a:r>
              <a:rPr lang="el-GR" altLang="el-GR" sz="2000" dirty="0" err="1"/>
              <a:t>προσημασμένων</a:t>
            </a:r>
            <a:r>
              <a:rPr lang="el-GR" altLang="el-GR" sz="2000" dirty="0"/>
              <a:t> αριθμών σε σύστημα συμπληρώματος του 2</a:t>
            </a:r>
          </a:p>
        </p:txBody>
      </p:sp>
      <p:sp>
        <p:nvSpPr>
          <p:cNvPr id="110597" name="Rectangle 5"/>
          <p:cNvSpPr>
            <a:spLocks noChangeArrowheads="1"/>
          </p:cNvSpPr>
          <p:nvPr/>
        </p:nvSpPr>
        <p:spPr bwMode="auto">
          <a:xfrm>
            <a:off x="2555875" y="2060575"/>
            <a:ext cx="36718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l-GR" sz="2000" dirty="0"/>
              <a:t>D</a:t>
            </a:r>
            <a:r>
              <a:rPr lang="el-GR" altLang="el-GR" sz="2000" baseline="-25000" dirty="0"/>
              <a:t>2’</a:t>
            </a:r>
            <a:r>
              <a:rPr lang="en-US" altLang="el-GR" sz="2000" baseline="-25000" dirty="0"/>
              <a:t>s</a:t>
            </a:r>
            <a:r>
              <a:rPr lang="el-GR" altLang="el-GR" sz="2000" dirty="0"/>
              <a:t>=(Χ</a:t>
            </a:r>
            <a:r>
              <a:rPr lang="en-US" altLang="el-GR" sz="2000" baseline="-25000" dirty="0"/>
              <a:t>2's</a:t>
            </a:r>
            <a:r>
              <a:rPr lang="el-GR" altLang="el-GR" sz="2000" dirty="0"/>
              <a:t>-</a:t>
            </a:r>
            <a:r>
              <a:rPr lang="en-US" altLang="el-GR" sz="2000" dirty="0"/>
              <a:t>Y</a:t>
            </a:r>
            <a:r>
              <a:rPr lang="en-US" altLang="el-GR" baseline="-25000" dirty="0"/>
              <a:t>2's</a:t>
            </a:r>
            <a:r>
              <a:rPr lang="el-GR" altLang="el-GR" sz="2000" dirty="0"/>
              <a:t>)</a:t>
            </a:r>
            <a:r>
              <a:rPr lang="el-GR" altLang="el-GR" sz="2000" baseline="-25000" dirty="0"/>
              <a:t>2’</a:t>
            </a:r>
            <a:r>
              <a:rPr lang="en-US" altLang="el-GR" sz="2000" baseline="-25000" dirty="0"/>
              <a:t>s</a:t>
            </a:r>
            <a:r>
              <a:rPr lang="el-GR" altLang="el-GR" sz="2000" dirty="0"/>
              <a:t>=(Χ</a:t>
            </a:r>
            <a:r>
              <a:rPr lang="en-US" altLang="el-GR" baseline="-25000" dirty="0"/>
              <a:t>2's</a:t>
            </a:r>
            <a:r>
              <a:rPr lang="el-GR" altLang="el-GR" dirty="0"/>
              <a:t> </a:t>
            </a:r>
            <a:r>
              <a:rPr lang="el-GR" altLang="el-GR" sz="2000" dirty="0"/>
              <a:t>+(-</a:t>
            </a:r>
            <a:r>
              <a:rPr lang="en-US" altLang="el-GR" sz="2000" dirty="0"/>
              <a:t>Y</a:t>
            </a:r>
            <a:r>
              <a:rPr lang="en-US" altLang="el-GR" baseline="-25000" dirty="0"/>
              <a:t>2's</a:t>
            </a:r>
            <a:r>
              <a:rPr lang="el-GR" altLang="el-GR" sz="2000" dirty="0"/>
              <a:t>))</a:t>
            </a:r>
            <a:r>
              <a:rPr lang="el-GR" altLang="el-GR" sz="2000" baseline="-25000" dirty="0"/>
              <a:t>2’</a:t>
            </a:r>
            <a:r>
              <a:rPr lang="en-US" altLang="el-GR" sz="2000" baseline="-25000" dirty="0"/>
              <a:t>s</a:t>
            </a:r>
            <a:r>
              <a:rPr lang="el-GR" altLang="el-GR" sz="2000" dirty="0"/>
              <a:t> </a:t>
            </a:r>
          </a:p>
        </p:txBody>
      </p:sp>
      <p:graphicFrame>
        <p:nvGraphicFramePr>
          <p:cNvPr id="110598" name="Object 6"/>
          <p:cNvGraphicFramePr>
            <a:graphicFrameLocks noGrp="1" noChangeAspect="1"/>
          </p:cNvGraphicFramePr>
          <p:nvPr>
            <p:ph/>
          </p:nvPr>
        </p:nvGraphicFramePr>
        <p:xfrm>
          <a:off x="2627313" y="2824163"/>
          <a:ext cx="2663825" cy="479425"/>
        </p:xfrm>
        <a:graphic>
          <a:graphicData uri="http://schemas.openxmlformats.org/presentationml/2006/ole">
            <mc:AlternateContent xmlns:mc="http://schemas.openxmlformats.org/markup-compatibility/2006">
              <mc:Choice xmlns:v="urn:schemas-microsoft-com:vml" Requires="v">
                <p:oleObj spid="_x0000_s110631" name="Εξίσωση" r:id="rId3" imgW="1409400" imgH="253800" progId="Equation.3">
                  <p:embed/>
                </p:oleObj>
              </mc:Choice>
              <mc:Fallback>
                <p:oleObj name="Εξίσωση" r:id="rId3" imgW="1409400" imgH="25380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313" y="2824163"/>
                        <a:ext cx="2663825"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24" name="Object 4"/>
          <p:cNvGraphicFramePr>
            <a:graphicFrameLocks noGrp="1" noChangeAspect="1"/>
          </p:cNvGraphicFramePr>
          <p:nvPr>
            <p:ph/>
          </p:nvPr>
        </p:nvGraphicFramePr>
        <p:xfrm>
          <a:off x="1331913" y="1628775"/>
          <a:ext cx="6626225" cy="4449763"/>
        </p:xfrm>
        <a:graphic>
          <a:graphicData uri="http://schemas.openxmlformats.org/presentationml/2006/ole">
            <mc:AlternateContent xmlns:mc="http://schemas.openxmlformats.org/markup-compatibility/2006">
              <mc:Choice xmlns:v="urn:schemas-microsoft-com:vml" Requires="v">
                <p:oleObj spid="_x0000_s133159" name="Visio" r:id="rId3" imgW="3826933" imgH="2569803" progId="Visio.Drawing.11">
                  <p:embed/>
                </p:oleObj>
              </mc:Choice>
              <mc:Fallback>
                <p:oleObj name="Visio" r:id="rId3" imgW="3826933" imgH="2569803"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1628775"/>
                        <a:ext cx="6626225" cy="4449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126" name="Text Box 6"/>
          <p:cNvSpPr txBox="1">
            <a:spLocks noChangeArrowheads="1"/>
          </p:cNvSpPr>
          <p:nvPr/>
        </p:nvSpPr>
        <p:spPr bwMode="auto">
          <a:xfrm>
            <a:off x="1166813" y="9286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l-GR" altLang="el-GR"/>
          </a:p>
        </p:txBody>
      </p:sp>
      <p:sp>
        <p:nvSpPr>
          <p:cNvPr id="133127" name="Text Box 7"/>
          <p:cNvSpPr txBox="1">
            <a:spLocks noChangeArrowheads="1"/>
          </p:cNvSpPr>
          <p:nvPr/>
        </p:nvSpPr>
        <p:spPr bwMode="auto">
          <a:xfrm>
            <a:off x="1907704" y="912018"/>
            <a:ext cx="48402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dirty="0"/>
              <a:t>Αφαιρέτης σε σύστημα συμπληρώματος του 2</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8" name="Rectangle 4"/>
          <p:cNvSpPr>
            <a:spLocks noChangeArrowheads="1"/>
          </p:cNvSpPr>
          <p:nvPr/>
        </p:nvSpPr>
        <p:spPr bwMode="auto">
          <a:xfrm>
            <a:off x="611188" y="2349500"/>
            <a:ext cx="75612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l-GR" altLang="el-GR" sz="2000" b="1" dirty="0"/>
              <a:t>Παράδειγμα </a:t>
            </a:r>
            <a:r>
              <a:rPr lang="el-GR" altLang="el-GR" sz="2000" dirty="0"/>
              <a:t>Να σχεδιασθεί </a:t>
            </a:r>
            <a:r>
              <a:rPr lang="el-GR" altLang="el-GR" sz="2000" dirty="0" err="1"/>
              <a:t>συγκριτής</a:t>
            </a:r>
            <a:r>
              <a:rPr lang="el-GR" altLang="el-GR" sz="2000" dirty="0"/>
              <a:t> ισότητας </a:t>
            </a:r>
            <a:r>
              <a:rPr lang="el-GR" altLang="el-GR" sz="2000" dirty="0" smtClean="0"/>
              <a:t>μονοψήφιων δυαδικών </a:t>
            </a:r>
            <a:r>
              <a:rPr lang="el-GR" altLang="el-GR" sz="2000" dirty="0"/>
              <a:t>αριθμών.</a:t>
            </a:r>
          </a:p>
        </p:txBody>
      </p:sp>
      <p:sp>
        <p:nvSpPr>
          <p:cNvPr id="159749" name="Rectangle 5"/>
          <p:cNvSpPr>
            <a:spLocks noChangeArrowheads="1"/>
          </p:cNvSpPr>
          <p:nvPr/>
        </p:nvSpPr>
        <p:spPr bwMode="auto">
          <a:xfrm>
            <a:off x="611188" y="1173163"/>
            <a:ext cx="756126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l-GR" altLang="el-GR" sz="2000"/>
              <a:t>Οι </a:t>
            </a:r>
            <a:r>
              <a:rPr lang="el-GR" altLang="el-GR" sz="2000" i="1"/>
              <a:t>συγκριτές ισότητος</a:t>
            </a:r>
            <a:r>
              <a:rPr lang="el-GR" altLang="el-GR" sz="2000"/>
              <a:t> δύο μη προσημασμένων δυαδικών αριθμών των </a:t>
            </a:r>
            <a:r>
              <a:rPr lang="en-US" altLang="el-GR" sz="2000" i="1"/>
              <a:t>n</a:t>
            </a:r>
            <a:r>
              <a:rPr lang="el-GR" altLang="el-GR" sz="2000"/>
              <a:t>-</a:t>
            </a:r>
            <a:r>
              <a:rPr lang="en-US" altLang="el-GR" sz="2000"/>
              <a:t>bit </a:t>
            </a:r>
            <a:r>
              <a:rPr lang="el-GR" altLang="el-GR" sz="2000"/>
              <a:t>θα δίνει ένδειξη ισότητας όταν οι αριθμοί αυτοί είναι ίσοι ψηφίο προς ψηφίο. </a:t>
            </a:r>
          </a:p>
        </p:txBody>
      </p:sp>
      <p:sp>
        <p:nvSpPr>
          <p:cNvPr id="159750" name="Text Box 6"/>
          <p:cNvSpPr txBox="1">
            <a:spLocks noChangeArrowheads="1"/>
          </p:cNvSpPr>
          <p:nvPr/>
        </p:nvSpPr>
        <p:spPr bwMode="auto">
          <a:xfrm>
            <a:off x="1042988" y="620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l-GR" altLang="el-GR"/>
          </a:p>
        </p:txBody>
      </p:sp>
      <p:sp>
        <p:nvSpPr>
          <p:cNvPr id="159751" name="Text Box 7"/>
          <p:cNvSpPr txBox="1">
            <a:spLocks noChangeArrowheads="1"/>
          </p:cNvSpPr>
          <p:nvPr/>
        </p:nvSpPr>
        <p:spPr bwMode="auto">
          <a:xfrm>
            <a:off x="611188" y="692150"/>
            <a:ext cx="248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2000" b="1"/>
              <a:t>Συγκριτές ισότητος</a:t>
            </a:r>
          </a:p>
        </p:txBody>
      </p:sp>
      <p:pic>
        <p:nvPicPr>
          <p:cNvPr id="8" name="Εικόνα 7"/>
          <p:cNvPicPr>
            <a:picLocks noChangeAspect="1"/>
          </p:cNvPicPr>
          <p:nvPr/>
        </p:nvPicPr>
        <p:blipFill>
          <a:blip r:embed="rId2"/>
          <a:stretch>
            <a:fillRect/>
          </a:stretch>
        </p:blipFill>
        <p:spPr>
          <a:xfrm>
            <a:off x="2123728" y="3501008"/>
            <a:ext cx="1594566" cy="2638437"/>
          </a:xfrm>
          <a:prstGeom prst="rect">
            <a:avLst/>
          </a:prstGeom>
        </p:spPr>
      </p:pic>
      <p:pic>
        <p:nvPicPr>
          <p:cNvPr id="9" name="Εικόνα 8"/>
          <p:cNvPicPr>
            <a:picLocks noChangeAspect="1"/>
          </p:cNvPicPr>
          <p:nvPr/>
        </p:nvPicPr>
        <p:blipFill>
          <a:blip r:embed="rId3"/>
          <a:stretch>
            <a:fillRect/>
          </a:stretch>
        </p:blipFill>
        <p:spPr>
          <a:xfrm>
            <a:off x="5652120" y="3826785"/>
            <a:ext cx="767754" cy="210406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p:cNvGraphicFramePr>
            <a:graphicFrameLocks noChangeAspect="1"/>
          </p:cNvGraphicFramePr>
          <p:nvPr>
            <p:extLst>
              <p:ext uri="{D42A27DB-BD31-4B8C-83A1-F6EECF244321}">
                <p14:modId xmlns:p14="http://schemas.microsoft.com/office/powerpoint/2010/main" val="1156457740"/>
              </p:ext>
            </p:extLst>
          </p:nvPr>
        </p:nvGraphicFramePr>
        <p:xfrm>
          <a:off x="2915816" y="2060848"/>
          <a:ext cx="3529013" cy="3119437"/>
        </p:xfrm>
        <a:graphic>
          <a:graphicData uri="http://schemas.openxmlformats.org/presentationml/2006/ole">
            <mc:AlternateContent xmlns:mc="http://schemas.openxmlformats.org/markup-compatibility/2006">
              <mc:Choice xmlns:v="urn:schemas-microsoft-com:vml" Requires="v">
                <p:oleObj spid="_x0000_s165910" name="Visio" r:id="rId3" imgW="2134955" imgH="1882551" progId="Visio.Drawing.11">
                  <p:embed/>
                </p:oleObj>
              </mc:Choice>
              <mc:Fallback>
                <p:oleObj name="Visio" r:id="rId3" imgW="2134955" imgH="1882551" progId="Visio.Drawing.11">
                  <p:embed/>
                  <p:pic>
                    <p:nvPicPr>
                      <p:cNvPr id="159747"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2060848"/>
                        <a:ext cx="3529013" cy="3119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4"/>
          <p:cNvSpPr>
            <a:spLocks noChangeArrowheads="1"/>
          </p:cNvSpPr>
          <p:nvPr/>
        </p:nvSpPr>
        <p:spPr bwMode="auto">
          <a:xfrm>
            <a:off x="683568" y="1196752"/>
            <a:ext cx="75612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l-GR" altLang="el-GR" sz="2000" b="1" dirty="0"/>
              <a:t>Παράδειγμα </a:t>
            </a:r>
            <a:r>
              <a:rPr lang="el-GR" altLang="el-GR" sz="2000" dirty="0"/>
              <a:t>Να σχεδιασθεί </a:t>
            </a:r>
            <a:r>
              <a:rPr lang="el-GR" altLang="el-GR" sz="2000" dirty="0" err="1"/>
              <a:t>συγκριτής</a:t>
            </a:r>
            <a:r>
              <a:rPr lang="el-GR" altLang="el-GR" sz="2000" dirty="0"/>
              <a:t> ισότητας τετραψήφιων μη </a:t>
            </a:r>
            <a:r>
              <a:rPr lang="el-GR" altLang="el-GR" sz="2000" dirty="0" err="1"/>
              <a:t>προσημασμένων</a:t>
            </a:r>
            <a:r>
              <a:rPr lang="el-GR" altLang="el-GR" sz="2000" dirty="0"/>
              <a:t> δυαδικών αριθμών.</a:t>
            </a:r>
          </a:p>
        </p:txBody>
      </p:sp>
    </p:spTree>
    <p:extLst>
      <p:ext uri="{BB962C8B-B14F-4D97-AF65-F5344CB8AC3E}">
        <p14:creationId xmlns:p14="http://schemas.microsoft.com/office/powerpoint/2010/main" val="21271855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2" name="Rectangle 4"/>
          <p:cNvSpPr>
            <a:spLocks noChangeArrowheads="1"/>
          </p:cNvSpPr>
          <p:nvPr/>
        </p:nvSpPr>
        <p:spPr bwMode="auto">
          <a:xfrm>
            <a:off x="755650" y="1914525"/>
            <a:ext cx="777557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l-GR" altLang="el-GR" dirty="0"/>
              <a:t>Οι </a:t>
            </a:r>
            <a:r>
              <a:rPr lang="el-GR" altLang="el-GR" i="1" dirty="0" err="1"/>
              <a:t>συγκριτές</a:t>
            </a:r>
            <a:r>
              <a:rPr lang="el-GR" altLang="el-GR" i="1" dirty="0"/>
              <a:t> μεγέθους</a:t>
            </a:r>
            <a:r>
              <a:rPr lang="el-GR" altLang="el-GR" dirty="0"/>
              <a:t> (</a:t>
            </a:r>
            <a:r>
              <a:rPr lang="en-US" altLang="el-GR" i="1" dirty="0"/>
              <a:t>magnitude</a:t>
            </a:r>
            <a:r>
              <a:rPr lang="en-US" altLang="el-GR" dirty="0"/>
              <a:t> </a:t>
            </a:r>
            <a:r>
              <a:rPr lang="en-US" altLang="el-GR" i="1" dirty="0"/>
              <a:t>comparators</a:t>
            </a:r>
            <a:r>
              <a:rPr lang="el-GR" altLang="el-GR" dirty="0"/>
              <a:t>) είναι συνδυαστικά κυκλώματα που έχουν σαν εισόδους δύο μη </a:t>
            </a:r>
            <a:r>
              <a:rPr lang="el-GR" altLang="el-GR" dirty="0" err="1"/>
              <a:t>προσημασμένους</a:t>
            </a:r>
            <a:r>
              <a:rPr lang="el-GR" altLang="el-GR" dirty="0"/>
              <a:t> δυαδικούς αριθμούς των </a:t>
            </a:r>
            <a:r>
              <a:rPr lang="en-US" altLang="el-GR" i="1" dirty="0"/>
              <a:t>n</a:t>
            </a:r>
            <a:r>
              <a:rPr lang="el-GR" altLang="el-GR" dirty="0"/>
              <a:t>-</a:t>
            </a:r>
            <a:r>
              <a:rPr lang="en-US" altLang="el-GR" dirty="0"/>
              <a:t>bit</a:t>
            </a:r>
            <a:r>
              <a:rPr lang="el-GR" altLang="el-GR" dirty="0"/>
              <a:t> και δείχνουν την σχέση μεγέθους μεταξύ των αριθμών </a:t>
            </a:r>
            <a:r>
              <a:rPr lang="el-GR" altLang="el-GR" i="1" dirty="0"/>
              <a:t>Χ</a:t>
            </a:r>
            <a:r>
              <a:rPr lang="el-GR" altLang="el-GR" dirty="0"/>
              <a:t>, </a:t>
            </a:r>
            <a:r>
              <a:rPr lang="en-US" altLang="el-GR" i="1" dirty="0"/>
              <a:t>Y</a:t>
            </a:r>
            <a:r>
              <a:rPr lang="el-GR" altLang="el-GR" dirty="0"/>
              <a:t>.  </a:t>
            </a:r>
          </a:p>
        </p:txBody>
      </p:sp>
      <p:sp>
        <p:nvSpPr>
          <p:cNvPr id="160774" name="Rectangle 6"/>
          <p:cNvSpPr>
            <a:spLocks noChangeArrowheads="1"/>
          </p:cNvSpPr>
          <p:nvPr/>
        </p:nvSpPr>
        <p:spPr bwMode="auto">
          <a:xfrm>
            <a:off x="0" y="3105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p>
        </p:txBody>
      </p:sp>
      <p:graphicFrame>
        <p:nvGraphicFramePr>
          <p:cNvPr id="160773" name="Object 5"/>
          <p:cNvGraphicFramePr>
            <a:graphicFrameLocks noChangeAspect="1"/>
          </p:cNvGraphicFramePr>
          <p:nvPr>
            <p:extLst>
              <p:ext uri="{D42A27DB-BD31-4B8C-83A1-F6EECF244321}">
                <p14:modId xmlns:p14="http://schemas.microsoft.com/office/powerpoint/2010/main" val="4009101481"/>
              </p:ext>
            </p:extLst>
          </p:nvPr>
        </p:nvGraphicFramePr>
        <p:xfrm>
          <a:off x="3312318" y="3717131"/>
          <a:ext cx="2978191" cy="1368053"/>
        </p:xfrm>
        <a:graphic>
          <a:graphicData uri="http://schemas.openxmlformats.org/presentationml/2006/ole">
            <mc:AlternateContent xmlns:mc="http://schemas.openxmlformats.org/markup-compatibility/2006">
              <mc:Choice xmlns:v="urn:schemas-microsoft-com:vml" Requires="v">
                <p:oleObj spid="_x0000_s160808" name="Εξίσωση" r:id="rId3" imgW="1409700" imgH="647700" progId="Equation.3">
                  <p:embed/>
                </p:oleObj>
              </mc:Choice>
              <mc:Fallback>
                <p:oleObj name="Εξίσωση" r:id="rId3" imgW="1409700" imgH="6477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2318" y="3717131"/>
                        <a:ext cx="2978191" cy="1368053"/>
                      </a:xfrm>
                      <a:prstGeom prst="rect">
                        <a:avLst/>
                      </a:prstGeom>
                      <a:noFill/>
                      <a:extLst/>
                    </p:spPr>
                  </p:pic>
                </p:oleObj>
              </mc:Fallback>
            </mc:AlternateContent>
          </a:graphicData>
        </a:graphic>
      </p:graphicFrame>
      <p:sp>
        <p:nvSpPr>
          <p:cNvPr id="160775" name="Text Box 7"/>
          <p:cNvSpPr txBox="1">
            <a:spLocks noChangeArrowheads="1"/>
          </p:cNvSpPr>
          <p:nvPr/>
        </p:nvSpPr>
        <p:spPr bwMode="auto">
          <a:xfrm>
            <a:off x="755650" y="1151748"/>
            <a:ext cx="261962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2000" b="1" dirty="0" err="1"/>
              <a:t>Συγκριτές</a:t>
            </a:r>
            <a:r>
              <a:rPr lang="el-GR" altLang="el-GR" sz="2000" b="1" dirty="0"/>
              <a:t> μεγέθους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01" name="Rectangle 5"/>
          <p:cNvSpPr>
            <a:spLocks noChangeArrowheads="1"/>
          </p:cNvSpPr>
          <p:nvPr/>
        </p:nvSpPr>
        <p:spPr bwMode="auto">
          <a:xfrm>
            <a:off x="0" y="1638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p>
        </p:txBody>
      </p:sp>
      <p:graphicFrame>
        <p:nvGraphicFramePr>
          <p:cNvPr id="157700" name="Object 4"/>
          <p:cNvGraphicFramePr>
            <a:graphicFrameLocks noChangeAspect="1"/>
          </p:cNvGraphicFramePr>
          <p:nvPr/>
        </p:nvGraphicFramePr>
        <p:xfrm>
          <a:off x="1258888" y="2400300"/>
          <a:ext cx="3313112" cy="2684463"/>
        </p:xfrm>
        <a:graphic>
          <a:graphicData uri="http://schemas.openxmlformats.org/presentationml/2006/ole">
            <mc:AlternateContent xmlns:mc="http://schemas.openxmlformats.org/markup-compatibility/2006">
              <mc:Choice xmlns:v="urn:schemas-microsoft-com:vml" Requires="v">
                <p:oleObj spid="_x0000_s157947" name="Visio" r:id="rId3" imgW="2059412" imgH="1666911" progId="Visio.Drawing.11">
                  <p:embed/>
                </p:oleObj>
              </mc:Choice>
              <mc:Fallback>
                <p:oleObj name="Visio" r:id="rId3" imgW="2059412" imgH="1666911"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2400300"/>
                        <a:ext cx="3313112" cy="2684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7720" name="Object 24"/>
          <p:cNvGraphicFramePr>
            <a:graphicFrameLocks noChangeAspect="1"/>
          </p:cNvGraphicFramePr>
          <p:nvPr/>
        </p:nvGraphicFramePr>
        <p:xfrm>
          <a:off x="5003800" y="2759075"/>
          <a:ext cx="1225550" cy="407988"/>
        </p:xfrm>
        <a:graphic>
          <a:graphicData uri="http://schemas.openxmlformats.org/presentationml/2006/ole">
            <mc:AlternateContent xmlns:mc="http://schemas.openxmlformats.org/markup-compatibility/2006">
              <mc:Choice xmlns:v="urn:schemas-microsoft-com:vml" Requires="v">
                <p:oleObj spid="_x0000_s157948" name="Εξίσωση" r:id="rId5" imgW="596641" imgH="203112" progId="Equation.3">
                  <p:embed/>
                </p:oleObj>
              </mc:Choice>
              <mc:Fallback>
                <p:oleObj name="Εξίσωση" r:id="rId5" imgW="596641" imgH="203112" progId="Equation.3">
                  <p:embed/>
                  <p:pic>
                    <p:nvPicPr>
                      <p:cNvPr id="0" name="Object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3800" y="2759075"/>
                        <a:ext cx="1225550" cy="407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7719" name="Object 23"/>
          <p:cNvGraphicFramePr>
            <a:graphicFrameLocks noChangeAspect="1"/>
          </p:cNvGraphicFramePr>
          <p:nvPr/>
        </p:nvGraphicFramePr>
        <p:xfrm>
          <a:off x="6516688" y="2759075"/>
          <a:ext cx="1196975" cy="460375"/>
        </p:xfrm>
        <a:graphic>
          <a:graphicData uri="http://schemas.openxmlformats.org/presentationml/2006/ole">
            <mc:AlternateContent xmlns:mc="http://schemas.openxmlformats.org/markup-compatibility/2006">
              <mc:Choice xmlns:v="urn:schemas-microsoft-com:vml" Requires="v">
                <p:oleObj spid="_x0000_s157949" name="Εξίσωση" r:id="rId7" imgW="583920" imgH="228600" progId="Equation.3">
                  <p:embed/>
                </p:oleObj>
              </mc:Choice>
              <mc:Fallback>
                <p:oleObj name="Εξίσωση" r:id="rId7" imgW="583920" imgH="228600" progId="Equation.3">
                  <p:embed/>
                  <p:pic>
                    <p:nvPicPr>
                      <p:cNvPr id="0" name="Object 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16688" y="2759075"/>
                        <a:ext cx="1196975" cy="46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7718" name="Object 22"/>
          <p:cNvGraphicFramePr>
            <a:graphicFrameLocks noChangeAspect="1"/>
          </p:cNvGraphicFramePr>
          <p:nvPr>
            <p:extLst>
              <p:ext uri="{D42A27DB-BD31-4B8C-83A1-F6EECF244321}">
                <p14:modId xmlns:p14="http://schemas.microsoft.com/office/powerpoint/2010/main" val="2759309144"/>
              </p:ext>
            </p:extLst>
          </p:nvPr>
        </p:nvGraphicFramePr>
        <p:xfrm>
          <a:off x="5015476" y="3686175"/>
          <a:ext cx="1225550" cy="354013"/>
        </p:xfrm>
        <a:graphic>
          <a:graphicData uri="http://schemas.openxmlformats.org/presentationml/2006/ole">
            <mc:AlternateContent xmlns:mc="http://schemas.openxmlformats.org/markup-compatibility/2006">
              <mc:Choice xmlns:v="urn:schemas-microsoft-com:vml" Requires="v">
                <p:oleObj spid="_x0000_s157950" name="Εξίσωση" r:id="rId9" imgW="787400" imgH="228600" progId="Equation.3">
                  <p:embed/>
                </p:oleObj>
              </mc:Choice>
              <mc:Fallback>
                <p:oleObj name="Εξίσωση" r:id="rId9" imgW="787400" imgH="228600" progId="Equation.3">
                  <p:embed/>
                  <p:pic>
                    <p:nvPicPr>
                      <p:cNvPr id="0" name="Object 2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15476" y="3686175"/>
                        <a:ext cx="1225550" cy="354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7717" name="Object 21"/>
          <p:cNvGraphicFramePr>
            <a:graphicFrameLocks noChangeAspect="1"/>
          </p:cNvGraphicFramePr>
          <p:nvPr>
            <p:extLst>
              <p:ext uri="{D42A27DB-BD31-4B8C-83A1-F6EECF244321}">
                <p14:modId xmlns:p14="http://schemas.microsoft.com/office/powerpoint/2010/main" val="3049599638"/>
              </p:ext>
            </p:extLst>
          </p:nvPr>
        </p:nvGraphicFramePr>
        <p:xfrm>
          <a:off x="6676948" y="3670718"/>
          <a:ext cx="935038" cy="360362"/>
        </p:xfrm>
        <a:graphic>
          <a:graphicData uri="http://schemas.openxmlformats.org/presentationml/2006/ole">
            <mc:AlternateContent xmlns:mc="http://schemas.openxmlformats.org/markup-compatibility/2006">
              <mc:Choice xmlns:v="urn:schemas-microsoft-com:vml" Requires="v">
                <p:oleObj spid="_x0000_s157951" name="Εξίσωση" r:id="rId11" imgW="583920" imgH="228600" progId="Equation.3">
                  <p:embed/>
                </p:oleObj>
              </mc:Choice>
              <mc:Fallback>
                <p:oleObj name="Εξίσωση" r:id="rId11" imgW="583920" imgH="228600" progId="Equation.3">
                  <p:embed/>
                  <p:pic>
                    <p:nvPicPr>
                      <p:cNvPr id="0" name="Object 2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76948" y="3670718"/>
                        <a:ext cx="935038" cy="360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7716" name="Object 20"/>
          <p:cNvGraphicFramePr>
            <a:graphicFrameLocks noChangeAspect="1"/>
          </p:cNvGraphicFramePr>
          <p:nvPr>
            <p:extLst>
              <p:ext uri="{D42A27DB-BD31-4B8C-83A1-F6EECF244321}">
                <p14:modId xmlns:p14="http://schemas.microsoft.com/office/powerpoint/2010/main" val="1478556156"/>
              </p:ext>
            </p:extLst>
          </p:nvPr>
        </p:nvGraphicFramePr>
        <p:xfrm>
          <a:off x="5069115" y="4496620"/>
          <a:ext cx="1008063" cy="336550"/>
        </p:xfrm>
        <a:graphic>
          <a:graphicData uri="http://schemas.openxmlformats.org/presentationml/2006/ole">
            <mc:AlternateContent xmlns:mc="http://schemas.openxmlformats.org/markup-compatibility/2006">
              <mc:Choice xmlns:v="urn:schemas-microsoft-com:vml" Requires="v">
                <p:oleObj spid="_x0000_s157952" name="Εξίσωση" r:id="rId13" imgW="596641" imgH="203112" progId="Equation.3">
                  <p:embed/>
                </p:oleObj>
              </mc:Choice>
              <mc:Fallback>
                <p:oleObj name="Εξίσωση" r:id="rId13" imgW="596641" imgH="203112" progId="Equation.3">
                  <p:embed/>
                  <p:pic>
                    <p:nvPicPr>
                      <p:cNvPr id="0" name="Object 2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69115" y="4496620"/>
                        <a:ext cx="1008063" cy="336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7715" name="Object 19"/>
          <p:cNvGraphicFramePr>
            <a:graphicFrameLocks noChangeAspect="1"/>
          </p:cNvGraphicFramePr>
          <p:nvPr/>
        </p:nvGraphicFramePr>
        <p:xfrm>
          <a:off x="6588125" y="4516438"/>
          <a:ext cx="1103313" cy="425450"/>
        </p:xfrm>
        <a:graphic>
          <a:graphicData uri="http://schemas.openxmlformats.org/presentationml/2006/ole">
            <mc:AlternateContent xmlns:mc="http://schemas.openxmlformats.org/markup-compatibility/2006">
              <mc:Choice xmlns:v="urn:schemas-microsoft-com:vml" Requires="v">
                <p:oleObj spid="_x0000_s157953" name="Εξίσωση" r:id="rId15" imgW="583920" imgH="228600" progId="Equation.3">
                  <p:embed/>
                </p:oleObj>
              </mc:Choice>
              <mc:Fallback>
                <p:oleObj name="Εξίσωση" r:id="rId15" imgW="583920" imgH="228600" progId="Equation.3">
                  <p:embed/>
                  <p:pic>
                    <p:nvPicPr>
                      <p:cNvPr id="0" name="Object 1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88125" y="4516438"/>
                        <a:ext cx="1103313" cy="425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7721" name="Rectangle 25"/>
          <p:cNvSpPr>
            <a:spLocks noChangeArrowheads="1"/>
          </p:cNvSpPr>
          <p:nvPr/>
        </p:nvSpPr>
        <p:spPr bwMode="auto">
          <a:xfrm>
            <a:off x="0" y="801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p>
        </p:txBody>
      </p:sp>
      <p:sp>
        <p:nvSpPr>
          <p:cNvPr id="157728" name="Rectangle 32"/>
          <p:cNvSpPr>
            <a:spLocks noChangeArrowheads="1"/>
          </p:cNvSpPr>
          <p:nvPr/>
        </p:nvSpPr>
        <p:spPr bwMode="auto">
          <a:xfrm>
            <a:off x="684213" y="1392238"/>
            <a:ext cx="77771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l-GR" altLang="el-GR" b="1" dirty="0"/>
              <a:t>Παράδειγμα 5.21. </a:t>
            </a:r>
            <a:r>
              <a:rPr lang="el-GR" altLang="el-GR" dirty="0" smtClean="0"/>
              <a:t>Σχεδίαση </a:t>
            </a:r>
            <a:r>
              <a:rPr lang="el-GR" altLang="el-GR" dirty="0" err="1" smtClean="0"/>
              <a:t>συγκριτή</a:t>
            </a:r>
            <a:r>
              <a:rPr lang="el-GR" altLang="el-GR" dirty="0" smtClean="0"/>
              <a:t> </a:t>
            </a:r>
            <a:r>
              <a:rPr lang="el-GR" altLang="el-GR" dirty="0"/>
              <a:t>μεγέθους δύο μονοψήφιων δυαδικών αριθμών.</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4" name="Text Box 8"/>
          <p:cNvSpPr txBox="1">
            <a:spLocks noChangeArrowheads="1"/>
          </p:cNvSpPr>
          <p:nvPr/>
        </p:nvSpPr>
        <p:spPr bwMode="auto">
          <a:xfrm>
            <a:off x="1547664" y="836712"/>
            <a:ext cx="315195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l-GR" sz="2000" b="1" dirty="0" smtClean="0"/>
              <a:t>Simple ALU </a:t>
            </a:r>
            <a:r>
              <a:rPr lang="en-US" altLang="el-GR" sz="2000" b="1" dirty="0"/>
              <a:t>architecture</a:t>
            </a:r>
            <a:endParaRPr lang="el-GR" altLang="el-GR" sz="2000" b="1" dirty="0"/>
          </a:p>
        </p:txBody>
      </p:sp>
      <p:graphicFrame>
        <p:nvGraphicFramePr>
          <p:cNvPr id="96266" name="Object 10"/>
          <p:cNvGraphicFramePr>
            <a:graphicFrameLocks noGrp="1" noChangeAspect="1"/>
          </p:cNvGraphicFramePr>
          <p:nvPr>
            <p:ph/>
            <p:extLst>
              <p:ext uri="{D42A27DB-BD31-4B8C-83A1-F6EECF244321}">
                <p14:modId xmlns:p14="http://schemas.microsoft.com/office/powerpoint/2010/main" val="3269002411"/>
              </p:ext>
            </p:extLst>
          </p:nvPr>
        </p:nvGraphicFramePr>
        <p:xfrm>
          <a:off x="1331913" y="1341438"/>
          <a:ext cx="6238875" cy="4865687"/>
        </p:xfrm>
        <a:graphic>
          <a:graphicData uri="http://schemas.openxmlformats.org/presentationml/2006/ole">
            <mc:AlternateContent xmlns:mc="http://schemas.openxmlformats.org/markup-compatibility/2006">
              <mc:Choice xmlns:v="urn:schemas-microsoft-com:vml" Requires="v">
                <p:oleObj spid="_x0000_s96299" name="Visio" r:id="rId3" imgW="6238782" imgH="4866234" progId="Visio.Drawing.11">
                  <p:embed/>
                </p:oleObj>
              </mc:Choice>
              <mc:Fallback>
                <p:oleObj name="Visio" r:id="rId3" imgW="6238782" imgH="4866234" progId="Visio.Drawing.11">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1341438"/>
                        <a:ext cx="6238875" cy="4865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Box 1"/>
          <p:cNvSpPr txBox="1"/>
          <p:nvPr/>
        </p:nvSpPr>
        <p:spPr>
          <a:xfrm>
            <a:off x="5652120" y="3423604"/>
            <a:ext cx="697627" cy="369332"/>
          </a:xfrm>
          <a:prstGeom prst="rect">
            <a:avLst/>
          </a:prstGeom>
          <a:noFill/>
        </p:spPr>
        <p:txBody>
          <a:bodyPr wrap="none" rtlCol="0">
            <a:spAutoFit/>
          </a:bodyPr>
          <a:lstStyle/>
          <a:p>
            <a:r>
              <a:rPr lang="en-US" dirty="0" smtClean="0"/>
              <a:t>MUX</a:t>
            </a:r>
            <a:endParaRPr lang="el-G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5" name="Rectangle 5"/>
          <p:cNvSpPr>
            <a:spLocks noChangeArrowheads="1"/>
          </p:cNvSpPr>
          <p:nvPr/>
        </p:nvSpPr>
        <p:spPr bwMode="auto">
          <a:xfrm>
            <a:off x="0" y="2362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p>
        </p:txBody>
      </p:sp>
      <p:graphicFrame>
        <p:nvGraphicFramePr>
          <p:cNvPr id="158724" name="Object 4"/>
          <p:cNvGraphicFramePr>
            <a:graphicFrameLocks noChangeAspect="1"/>
          </p:cNvGraphicFramePr>
          <p:nvPr>
            <p:extLst>
              <p:ext uri="{D42A27DB-BD31-4B8C-83A1-F6EECF244321}">
                <p14:modId xmlns:p14="http://schemas.microsoft.com/office/powerpoint/2010/main" val="785933385"/>
              </p:ext>
            </p:extLst>
          </p:nvPr>
        </p:nvGraphicFramePr>
        <p:xfrm>
          <a:off x="2123728" y="1340768"/>
          <a:ext cx="4248150" cy="4229100"/>
        </p:xfrm>
        <a:graphic>
          <a:graphicData uri="http://schemas.openxmlformats.org/presentationml/2006/ole">
            <mc:AlternateContent xmlns:mc="http://schemas.openxmlformats.org/markup-compatibility/2006">
              <mc:Choice xmlns:v="urn:schemas-microsoft-com:vml" Requires="v">
                <p:oleObj spid="_x0000_s158757" name="Visio" r:id="rId3" imgW="2145155" imgH="2137947" progId="Visio.Drawing.11">
                  <p:embed/>
                </p:oleObj>
              </mc:Choice>
              <mc:Fallback>
                <p:oleObj name="Visio" r:id="rId3" imgW="2145155" imgH="2137947"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728" y="1340768"/>
                        <a:ext cx="4248150" cy="422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7" name="Rectangle 5"/>
          <p:cNvSpPr>
            <a:spLocks noChangeArrowheads="1"/>
          </p:cNvSpPr>
          <p:nvPr/>
        </p:nvSpPr>
        <p:spPr bwMode="auto">
          <a:xfrm>
            <a:off x="539750" y="1484313"/>
            <a:ext cx="799306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627063" indent="-627063">
              <a:tabLst>
                <a:tab pos="627063" algn="l"/>
              </a:tabLst>
              <a:defRPr>
                <a:solidFill>
                  <a:schemeClr val="tx1"/>
                </a:solidFill>
                <a:latin typeface="Arial" panose="020B0604020202020204" pitchFamily="34" charset="0"/>
              </a:defRPr>
            </a:lvl1pPr>
            <a:lvl2pPr marL="806450">
              <a:tabLst>
                <a:tab pos="627063" algn="l"/>
              </a:tabLst>
              <a:defRPr>
                <a:solidFill>
                  <a:schemeClr val="tx1"/>
                </a:solidFill>
                <a:latin typeface="Arial" panose="020B0604020202020204" pitchFamily="34" charset="0"/>
              </a:defRPr>
            </a:lvl2pPr>
            <a:lvl3pPr marL="985838">
              <a:tabLst>
                <a:tab pos="627063" algn="l"/>
              </a:tabLst>
              <a:defRPr>
                <a:solidFill>
                  <a:schemeClr val="tx1"/>
                </a:solidFill>
                <a:latin typeface="Arial" panose="020B0604020202020204" pitchFamily="34" charset="0"/>
              </a:defRPr>
            </a:lvl3pPr>
            <a:lvl4pPr>
              <a:tabLst>
                <a:tab pos="627063" algn="l"/>
              </a:tabLst>
              <a:defRPr>
                <a:solidFill>
                  <a:schemeClr val="tx1"/>
                </a:solidFill>
                <a:latin typeface="Arial" panose="020B0604020202020204" pitchFamily="34" charset="0"/>
              </a:defRPr>
            </a:lvl4pPr>
            <a:lvl5pPr>
              <a:tabLst>
                <a:tab pos="627063" algn="l"/>
              </a:tabLst>
              <a:defRPr>
                <a:solidFill>
                  <a:schemeClr val="tx1"/>
                </a:solidFill>
                <a:latin typeface="Arial" panose="020B0604020202020204" pitchFamily="34" charset="0"/>
              </a:defRPr>
            </a:lvl5pPr>
            <a:lvl6pPr fontAlgn="base">
              <a:spcBef>
                <a:spcPct val="0"/>
              </a:spcBef>
              <a:spcAft>
                <a:spcPct val="0"/>
              </a:spcAft>
              <a:tabLst>
                <a:tab pos="627063" algn="l"/>
              </a:tabLst>
              <a:defRPr>
                <a:solidFill>
                  <a:schemeClr val="tx1"/>
                </a:solidFill>
                <a:latin typeface="Arial" panose="020B0604020202020204" pitchFamily="34" charset="0"/>
              </a:defRPr>
            </a:lvl6pPr>
            <a:lvl7pPr fontAlgn="base">
              <a:spcBef>
                <a:spcPct val="0"/>
              </a:spcBef>
              <a:spcAft>
                <a:spcPct val="0"/>
              </a:spcAft>
              <a:tabLst>
                <a:tab pos="627063" algn="l"/>
              </a:tabLst>
              <a:defRPr>
                <a:solidFill>
                  <a:schemeClr val="tx1"/>
                </a:solidFill>
                <a:latin typeface="Arial" panose="020B0604020202020204" pitchFamily="34" charset="0"/>
              </a:defRPr>
            </a:lvl7pPr>
            <a:lvl8pPr fontAlgn="base">
              <a:spcBef>
                <a:spcPct val="0"/>
              </a:spcBef>
              <a:spcAft>
                <a:spcPct val="0"/>
              </a:spcAft>
              <a:tabLst>
                <a:tab pos="627063" algn="l"/>
              </a:tabLst>
              <a:defRPr>
                <a:solidFill>
                  <a:schemeClr val="tx1"/>
                </a:solidFill>
                <a:latin typeface="Arial" panose="020B0604020202020204" pitchFamily="34" charset="0"/>
              </a:defRPr>
            </a:lvl8pPr>
            <a:lvl9pPr fontAlgn="base">
              <a:spcBef>
                <a:spcPct val="0"/>
              </a:spcBef>
              <a:spcAft>
                <a:spcPct val="0"/>
              </a:spcAft>
              <a:tabLst>
                <a:tab pos="627063" algn="l"/>
              </a:tabLst>
              <a:defRPr>
                <a:solidFill>
                  <a:schemeClr val="tx1"/>
                </a:solidFill>
                <a:latin typeface="Arial" panose="020B0604020202020204" pitchFamily="34" charset="0"/>
              </a:defRPr>
            </a:lvl9pPr>
          </a:lstStyle>
          <a:p>
            <a:pPr marL="515938" indent="-515938" algn="just">
              <a:tabLst>
                <a:tab pos="457200" algn="l"/>
              </a:tabLst>
            </a:pPr>
            <a:r>
              <a:rPr lang="el-GR" altLang="el-GR" sz="2000" b="1" dirty="0" smtClean="0"/>
              <a:t>9.</a:t>
            </a:r>
            <a:r>
              <a:rPr lang="en-US" altLang="el-GR" sz="2000" b="1" dirty="0" smtClean="0"/>
              <a:t>1</a:t>
            </a:r>
            <a:r>
              <a:rPr lang="el-GR" altLang="el-GR" sz="2000" dirty="0" smtClean="0"/>
              <a:t> </a:t>
            </a:r>
            <a:r>
              <a:rPr lang="el-GR" altLang="el-GR" sz="2000" dirty="0"/>
              <a:t>Να δοθεί ο πίνακας αληθείας του κυκλώματος που δίδεται στη συνέχεια. Ακολούθως να σχεδιαστεί ισοδύναμο κύκλωμα χρησιμοποιώντας απλές λογικές πύλες. </a:t>
            </a:r>
            <a:r>
              <a:rPr lang="el-GR" altLang="el-GR" sz="2000" dirty="0" smtClean="0"/>
              <a:t>Σχολιάστε</a:t>
            </a:r>
            <a:r>
              <a:rPr lang="en-US" altLang="el-GR" sz="2000" dirty="0" smtClean="0"/>
              <a:t>.</a:t>
            </a:r>
            <a:endParaRPr lang="el-GR" altLang="el-GR" sz="2000" dirty="0"/>
          </a:p>
        </p:txBody>
      </p:sp>
      <p:graphicFrame>
        <p:nvGraphicFramePr>
          <p:cNvPr id="105478" name="Object 6"/>
          <p:cNvGraphicFramePr>
            <a:graphicFrameLocks noChangeAspect="1"/>
          </p:cNvGraphicFramePr>
          <p:nvPr/>
        </p:nvGraphicFramePr>
        <p:xfrm>
          <a:off x="1835150" y="2852738"/>
          <a:ext cx="2536825" cy="3240087"/>
        </p:xfrm>
        <a:graphic>
          <a:graphicData uri="http://schemas.openxmlformats.org/presentationml/2006/ole">
            <mc:AlternateContent xmlns:mc="http://schemas.openxmlformats.org/markup-compatibility/2006">
              <mc:Choice xmlns:v="urn:schemas-microsoft-com:vml" Requires="v">
                <p:oleObj spid="_x0000_s105535" name="Visio" r:id="rId3" imgW="1348611" imgH="1724797" progId="Visio.Drawing.11">
                  <p:embed/>
                </p:oleObj>
              </mc:Choice>
              <mc:Fallback>
                <p:oleObj name="Visio" r:id="rId3" imgW="1348611" imgH="1724797" progId="Visio.Drawing.11">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150" y="2852738"/>
                        <a:ext cx="2536825" cy="3240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5480" name="Text Box 8"/>
          <p:cNvSpPr txBox="1">
            <a:spLocks noChangeArrowheads="1"/>
          </p:cNvSpPr>
          <p:nvPr/>
        </p:nvSpPr>
        <p:spPr bwMode="auto">
          <a:xfrm>
            <a:off x="755650" y="765175"/>
            <a:ext cx="14335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2000" b="1"/>
              <a:t>ΑΣΚΗΣΕΙΣ</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9"/>
          <p:cNvGraphicFramePr>
            <a:graphicFrameLocks noChangeAspect="1"/>
          </p:cNvGraphicFramePr>
          <p:nvPr>
            <p:extLst>
              <p:ext uri="{D42A27DB-BD31-4B8C-83A1-F6EECF244321}">
                <p14:modId xmlns:p14="http://schemas.microsoft.com/office/powerpoint/2010/main" val="246501611"/>
              </p:ext>
            </p:extLst>
          </p:nvPr>
        </p:nvGraphicFramePr>
        <p:xfrm>
          <a:off x="1115616" y="1772816"/>
          <a:ext cx="2632075" cy="3284538"/>
        </p:xfrm>
        <a:graphic>
          <a:graphicData uri="http://schemas.openxmlformats.org/presentationml/2006/ole">
            <mc:AlternateContent xmlns:mc="http://schemas.openxmlformats.org/markup-compatibility/2006">
              <mc:Choice xmlns:v="urn:schemas-microsoft-com:vml" Requires="v">
                <p:oleObj spid="_x0000_s171040" name="Visio" r:id="rId3" imgW="1486882" imgH="1855893" progId="Visio.Drawing.11">
                  <p:embed/>
                </p:oleObj>
              </mc:Choice>
              <mc:Fallback>
                <p:oleObj name="Visio" r:id="rId3" imgW="1486882" imgH="1855893" progId="Visio.Drawing.11">
                  <p:embed/>
                  <p:pic>
                    <p:nvPicPr>
                      <p:cNvPr id="105481"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1772816"/>
                        <a:ext cx="2632075" cy="328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 name="Object 4"/>
          <p:cNvGraphicFramePr>
            <a:graphicFrameLocks noChangeAspect="1"/>
          </p:cNvGraphicFramePr>
          <p:nvPr>
            <p:extLst>
              <p:ext uri="{D42A27DB-BD31-4B8C-83A1-F6EECF244321}">
                <p14:modId xmlns:p14="http://schemas.microsoft.com/office/powerpoint/2010/main" val="3573173135"/>
              </p:ext>
            </p:extLst>
          </p:nvPr>
        </p:nvGraphicFramePr>
        <p:xfrm>
          <a:off x="4932040" y="1542628"/>
          <a:ext cx="2747963" cy="3744913"/>
        </p:xfrm>
        <a:graphic>
          <a:graphicData uri="http://schemas.openxmlformats.org/presentationml/2006/ole">
            <mc:AlternateContent xmlns:mc="http://schemas.openxmlformats.org/markup-compatibility/2006">
              <mc:Choice xmlns:v="urn:schemas-microsoft-com:vml" Requires="v">
                <p:oleObj spid="_x0000_s171041" name="Visio" r:id="rId5" imgW="1600296" imgH="2200216" progId="Visio.Drawing.11">
                  <p:embed/>
                </p:oleObj>
              </mc:Choice>
              <mc:Fallback>
                <p:oleObj name="Visio" r:id="rId5" imgW="1600296" imgH="2200216" progId="Visio.Drawing.11">
                  <p:embed/>
                  <p:pic>
                    <p:nvPicPr>
                      <p:cNvPr id="100356" name="Object 4"/>
                      <p:cNvPicPr>
                        <a:picLocks noChangeAspect="1" noChangeArrowheads="1"/>
                      </p:cNvPicPr>
                      <p:nvPr/>
                    </p:nvPicPr>
                    <p:blipFill>
                      <a:blip r:embed="rId6"/>
                      <a:srcRect/>
                      <a:stretch>
                        <a:fillRect/>
                      </a:stretch>
                    </p:blipFill>
                    <p:spPr bwMode="auto">
                      <a:xfrm>
                        <a:off x="4932040" y="1542628"/>
                        <a:ext cx="2747963" cy="3744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237046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ChangeArrowheads="1"/>
          </p:cNvSpPr>
          <p:nvPr/>
        </p:nvSpPr>
        <p:spPr bwMode="auto">
          <a:xfrm>
            <a:off x="539750" y="1016000"/>
            <a:ext cx="799306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627063" indent="-627063">
              <a:defRPr>
                <a:solidFill>
                  <a:schemeClr val="tx1"/>
                </a:solidFill>
                <a:latin typeface="Arial" panose="020B0604020202020204" pitchFamily="34" charset="0"/>
              </a:defRPr>
            </a:lvl1pPr>
            <a:lvl2pPr marL="806450">
              <a:defRPr>
                <a:solidFill>
                  <a:schemeClr val="tx1"/>
                </a:solidFill>
                <a:latin typeface="Arial" panose="020B0604020202020204" pitchFamily="34" charset="0"/>
              </a:defRPr>
            </a:lvl2pPr>
            <a:lvl3pPr marL="985838">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marL="515938" indent="-515938" algn="just"/>
            <a:r>
              <a:rPr lang="en-US" altLang="el-GR" sz="2000" b="1" dirty="0" smtClean="0"/>
              <a:t>9.2</a:t>
            </a:r>
            <a:r>
              <a:rPr lang="en-US" altLang="el-GR" sz="2000" dirty="0" smtClean="0"/>
              <a:t> </a:t>
            </a:r>
            <a:r>
              <a:rPr lang="el-GR" altLang="el-GR" sz="2000" dirty="0" smtClean="0"/>
              <a:t>Να </a:t>
            </a:r>
            <a:r>
              <a:rPr lang="el-GR" altLang="el-GR" sz="2000" dirty="0"/>
              <a:t>δοθεί ο πίνακας αληθείας του κυκλώματος που δίδεται στη συνέχεια. Ακολούθως να σχεδιαστεί ισοδύναμο κύκλωμα χρησιμοποιώντας απλές λογικές πύλες. </a:t>
            </a:r>
          </a:p>
        </p:txBody>
      </p:sp>
      <p:sp>
        <p:nvSpPr>
          <p:cNvPr id="117763" name="Rectangle 3"/>
          <p:cNvSpPr>
            <a:spLocks noChangeArrowheads="1"/>
          </p:cNvSpPr>
          <p:nvPr/>
        </p:nvSpPr>
        <p:spPr bwMode="auto">
          <a:xfrm>
            <a:off x="0" y="2638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p>
        </p:txBody>
      </p:sp>
      <p:graphicFrame>
        <p:nvGraphicFramePr>
          <p:cNvPr id="117764" name="Object 4"/>
          <p:cNvGraphicFramePr>
            <a:graphicFrameLocks noChangeAspect="1"/>
          </p:cNvGraphicFramePr>
          <p:nvPr>
            <p:extLst>
              <p:ext uri="{D42A27DB-BD31-4B8C-83A1-F6EECF244321}">
                <p14:modId xmlns:p14="http://schemas.microsoft.com/office/powerpoint/2010/main" val="18449301"/>
              </p:ext>
            </p:extLst>
          </p:nvPr>
        </p:nvGraphicFramePr>
        <p:xfrm>
          <a:off x="1547664" y="2492896"/>
          <a:ext cx="2536825" cy="3240088"/>
        </p:xfrm>
        <a:graphic>
          <a:graphicData uri="http://schemas.openxmlformats.org/presentationml/2006/ole">
            <mc:AlternateContent xmlns:mc="http://schemas.openxmlformats.org/markup-compatibility/2006">
              <mc:Choice xmlns:v="urn:schemas-microsoft-com:vml" Requires="v">
                <p:oleObj spid="_x0000_s117834" name="Visio" r:id="rId3" imgW="1348435" imgH="1724762" progId="Visio.Drawing.11">
                  <p:embed/>
                </p:oleObj>
              </mc:Choice>
              <mc:Fallback>
                <p:oleObj name="Visio" r:id="rId3" imgW="1348435" imgH="1724762"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2492896"/>
                        <a:ext cx="2536825" cy="3240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5"/>
          <p:cNvGraphicFramePr>
            <a:graphicFrameLocks noChangeAspect="1"/>
          </p:cNvGraphicFramePr>
          <p:nvPr>
            <p:extLst>
              <p:ext uri="{D42A27DB-BD31-4B8C-83A1-F6EECF244321}">
                <p14:modId xmlns:p14="http://schemas.microsoft.com/office/powerpoint/2010/main" val="2201354808"/>
              </p:ext>
            </p:extLst>
          </p:nvPr>
        </p:nvGraphicFramePr>
        <p:xfrm>
          <a:off x="4932040" y="2638425"/>
          <a:ext cx="2422525" cy="3016250"/>
        </p:xfrm>
        <a:graphic>
          <a:graphicData uri="http://schemas.openxmlformats.org/presentationml/2006/ole">
            <mc:AlternateContent xmlns:mc="http://schemas.openxmlformats.org/markup-compatibility/2006">
              <mc:Choice xmlns:v="urn:schemas-microsoft-com:vml" Requires="v">
                <p:oleObj spid="_x0000_s117835" name="Visio" r:id="rId5" imgW="1476236" imgH="1838227" progId="Visio.Drawing.11">
                  <p:embed/>
                </p:oleObj>
              </mc:Choice>
              <mc:Fallback>
                <p:oleObj name="Visio" r:id="rId5" imgW="1476236" imgH="1838227" progId="Visio.Drawing.11">
                  <p:embed/>
                  <p:pic>
                    <p:nvPicPr>
                      <p:cNvPr id="2" name="Object 5"/>
                      <p:cNvPicPr>
                        <a:picLocks noChangeAspect="1" noChangeArrowheads="1"/>
                      </p:cNvPicPr>
                      <p:nvPr/>
                    </p:nvPicPr>
                    <p:blipFill>
                      <a:blip r:embed="rId6"/>
                      <a:srcRect/>
                      <a:stretch>
                        <a:fillRect/>
                      </a:stretch>
                    </p:blipFill>
                    <p:spPr bwMode="auto">
                      <a:xfrm>
                        <a:off x="4932040" y="2638425"/>
                        <a:ext cx="2422525" cy="301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5"/>
          <p:cNvGraphicFramePr>
            <a:graphicFrameLocks noChangeAspect="1"/>
          </p:cNvGraphicFramePr>
          <p:nvPr>
            <p:extLst>
              <p:ext uri="{D42A27DB-BD31-4B8C-83A1-F6EECF244321}">
                <p14:modId xmlns:p14="http://schemas.microsoft.com/office/powerpoint/2010/main" val="2878644679"/>
              </p:ext>
            </p:extLst>
          </p:nvPr>
        </p:nvGraphicFramePr>
        <p:xfrm>
          <a:off x="1475656" y="1772816"/>
          <a:ext cx="2422525" cy="3016250"/>
        </p:xfrm>
        <a:graphic>
          <a:graphicData uri="http://schemas.openxmlformats.org/presentationml/2006/ole">
            <mc:AlternateContent xmlns:mc="http://schemas.openxmlformats.org/markup-compatibility/2006">
              <mc:Choice xmlns:v="urn:schemas-microsoft-com:vml" Requires="v">
                <p:oleObj spid="_x0000_s179210" name="Visio" r:id="rId3" imgW="1476236" imgH="1838227" progId="Visio.Drawing.11">
                  <p:embed/>
                </p:oleObj>
              </mc:Choice>
              <mc:Fallback>
                <p:oleObj name="Visio" r:id="rId3" imgW="1476236" imgH="1838227" progId="Visio.Drawing.11">
                  <p:embed/>
                  <p:pic>
                    <p:nvPicPr>
                      <p:cNvPr id="5" name="Object 5"/>
                      <p:cNvPicPr>
                        <a:picLocks noChangeAspect="1" noChangeArrowheads="1"/>
                      </p:cNvPicPr>
                      <p:nvPr/>
                    </p:nvPicPr>
                    <p:blipFill>
                      <a:blip r:embed="rId4"/>
                      <a:srcRect/>
                      <a:stretch>
                        <a:fillRect/>
                      </a:stretch>
                    </p:blipFill>
                    <p:spPr bwMode="auto">
                      <a:xfrm>
                        <a:off x="1475656" y="1772816"/>
                        <a:ext cx="2422525" cy="301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9355842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8243" name="Object 3"/>
          <p:cNvGraphicFramePr>
            <a:graphicFrameLocks noChangeAspect="1"/>
          </p:cNvGraphicFramePr>
          <p:nvPr>
            <p:extLst>
              <p:ext uri="{D42A27DB-BD31-4B8C-83A1-F6EECF244321}">
                <p14:modId xmlns:p14="http://schemas.microsoft.com/office/powerpoint/2010/main" val="2488785328"/>
              </p:ext>
            </p:extLst>
          </p:nvPr>
        </p:nvGraphicFramePr>
        <p:xfrm>
          <a:off x="899592" y="2636912"/>
          <a:ext cx="7200900" cy="1831975"/>
        </p:xfrm>
        <a:graphic>
          <a:graphicData uri="http://schemas.openxmlformats.org/presentationml/2006/ole">
            <mc:AlternateContent xmlns:mc="http://schemas.openxmlformats.org/markup-compatibility/2006">
              <mc:Choice xmlns:v="urn:schemas-microsoft-com:vml" Requires="v">
                <p:oleObj spid="_x0000_s138279" name="Visio" r:id="rId3" imgW="5522976" imgH="1403164" progId="Visio.Drawing.11">
                  <p:embed/>
                </p:oleObj>
              </mc:Choice>
              <mc:Fallback>
                <p:oleObj name="Visio" r:id="rId3" imgW="5522976" imgH="1403164" progId="Visio.Drawing.11">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2636912"/>
                        <a:ext cx="7200900" cy="183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8244" name="Rectangle 4"/>
          <p:cNvSpPr>
            <a:spLocks noChangeArrowheads="1"/>
          </p:cNvSpPr>
          <p:nvPr/>
        </p:nvSpPr>
        <p:spPr bwMode="auto">
          <a:xfrm>
            <a:off x="539750" y="922606"/>
            <a:ext cx="770413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804863" indent="-804863">
              <a:tabLst>
                <a:tab pos="723900" algn="l"/>
              </a:tabLst>
              <a:defRPr>
                <a:solidFill>
                  <a:schemeClr val="tx1"/>
                </a:solidFill>
                <a:latin typeface="Arial" panose="020B0604020202020204" pitchFamily="34" charset="0"/>
              </a:defRPr>
            </a:lvl1pPr>
            <a:lvl2pPr marL="984250">
              <a:tabLst>
                <a:tab pos="723900" algn="l"/>
              </a:tabLst>
              <a:defRPr>
                <a:solidFill>
                  <a:schemeClr val="tx1"/>
                </a:solidFill>
                <a:latin typeface="Arial" panose="020B0604020202020204" pitchFamily="34" charset="0"/>
              </a:defRPr>
            </a:lvl2pPr>
            <a:lvl3pPr marL="1163638">
              <a:tabLst>
                <a:tab pos="723900" algn="l"/>
              </a:tabLst>
              <a:defRPr>
                <a:solidFill>
                  <a:schemeClr val="tx1"/>
                </a:solidFill>
                <a:latin typeface="Arial" panose="020B0604020202020204" pitchFamily="34" charset="0"/>
              </a:defRPr>
            </a:lvl3pPr>
            <a:lvl4pPr>
              <a:tabLst>
                <a:tab pos="723900" algn="l"/>
              </a:tabLst>
              <a:defRPr>
                <a:solidFill>
                  <a:schemeClr val="tx1"/>
                </a:solidFill>
                <a:latin typeface="Arial" panose="020B0604020202020204" pitchFamily="34" charset="0"/>
              </a:defRPr>
            </a:lvl4pPr>
            <a:lvl5pPr>
              <a:tabLst>
                <a:tab pos="723900" algn="l"/>
              </a:tabLst>
              <a:defRPr>
                <a:solidFill>
                  <a:schemeClr val="tx1"/>
                </a:solidFill>
                <a:latin typeface="Arial" panose="020B0604020202020204" pitchFamily="34" charset="0"/>
              </a:defRPr>
            </a:lvl5pPr>
            <a:lvl6pPr fontAlgn="base">
              <a:spcBef>
                <a:spcPct val="0"/>
              </a:spcBef>
              <a:spcAft>
                <a:spcPct val="0"/>
              </a:spcAft>
              <a:tabLst>
                <a:tab pos="723900" algn="l"/>
              </a:tabLst>
              <a:defRPr>
                <a:solidFill>
                  <a:schemeClr val="tx1"/>
                </a:solidFill>
                <a:latin typeface="Arial" panose="020B0604020202020204" pitchFamily="34" charset="0"/>
              </a:defRPr>
            </a:lvl6pPr>
            <a:lvl7pPr fontAlgn="base">
              <a:spcBef>
                <a:spcPct val="0"/>
              </a:spcBef>
              <a:spcAft>
                <a:spcPct val="0"/>
              </a:spcAft>
              <a:tabLst>
                <a:tab pos="723900" algn="l"/>
              </a:tabLst>
              <a:defRPr>
                <a:solidFill>
                  <a:schemeClr val="tx1"/>
                </a:solidFill>
                <a:latin typeface="Arial" panose="020B0604020202020204" pitchFamily="34" charset="0"/>
              </a:defRPr>
            </a:lvl7pPr>
            <a:lvl8pPr fontAlgn="base">
              <a:spcBef>
                <a:spcPct val="0"/>
              </a:spcBef>
              <a:spcAft>
                <a:spcPct val="0"/>
              </a:spcAft>
              <a:tabLst>
                <a:tab pos="723900" algn="l"/>
              </a:tabLst>
              <a:defRPr>
                <a:solidFill>
                  <a:schemeClr val="tx1"/>
                </a:solidFill>
                <a:latin typeface="Arial" panose="020B0604020202020204" pitchFamily="34" charset="0"/>
              </a:defRPr>
            </a:lvl8pPr>
            <a:lvl9pPr fontAlgn="base">
              <a:spcBef>
                <a:spcPct val="0"/>
              </a:spcBef>
              <a:spcAft>
                <a:spcPct val="0"/>
              </a:spcAft>
              <a:tabLst>
                <a:tab pos="723900" algn="l"/>
              </a:tabLst>
              <a:defRPr>
                <a:solidFill>
                  <a:schemeClr val="tx1"/>
                </a:solidFill>
                <a:latin typeface="Arial" panose="020B0604020202020204" pitchFamily="34" charset="0"/>
              </a:defRPr>
            </a:lvl9pPr>
          </a:lstStyle>
          <a:p>
            <a:pPr marL="515938" indent="-515938" algn="just">
              <a:tabLst>
                <a:tab pos="457200" algn="l"/>
              </a:tabLst>
            </a:pPr>
            <a:r>
              <a:rPr lang="en-US" altLang="el-GR" sz="2000" b="1" dirty="0" smtClean="0"/>
              <a:t>9.3 </a:t>
            </a:r>
            <a:r>
              <a:rPr lang="el-GR" altLang="el-GR" sz="2000" dirty="0"/>
              <a:t>Στο σχήμα που δίδεται στην συνέχεια να γίνουν οι κατάλληλες συνδέσεις ώστε να υλοποιηθεί ένας </a:t>
            </a:r>
            <a:r>
              <a:rPr lang="el-GR" altLang="el-GR" sz="2000" dirty="0" smtClean="0"/>
              <a:t>προσθετής </a:t>
            </a:r>
            <a:r>
              <a:rPr lang="el-GR" altLang="el-GR" sz="2000" dirty="0"/>
              <a:t>των </a:t>
            </a:r>
            <a:r>
              <a:rPr lang="en-US" altLang="el-GR" sz="2000" dirty="0" smtClean="0"/>
              <a:t>4</a:t>
            </a:r>
            <a:r>
              <a:rPr lang="el-GR" altLang="el-GR" sz="2000" dirty="0" smtClean="0"/>
              <a:t> </a:t>
            </a:r>
            <a:r>
              <a:rPr lang="en-US" altLang="el-GR" sz="2000" dirty="0" smtClean="0"/>
              <a:t>bit </a:t>
            </a:r>
            <a:r>
              <a:rPr lang="el-GR" altLang="el-GR" sz="2000" dirty="0" smtClean="0"/>
              <a:t>με κρατούμενο εισόδου. </a:t>
            </a:r>
            <a:r>
              <a:rPr lang="el-GR" altLang="el-GR" sz="2000" dirty="0"/>
              <a:t>Σημειώστε το κρατούμενο εισόδου και το κρατούμενο </a:t>
            </a:r>
            <a:r>
              <a:rPr lang="el-GR" altLang="el-GR" sz="2000" dirty="0" smtClean="0"/>
              <a:t>εξόδου.</a:t>
            </a:r>
            <a:endParaRPr lang="el-GR" altLang="el-GR" sz="20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9266" name="Object 2"/>
          <p:cNvGraphicFramePr>
            <a:graphicFrameLocks noGrp="1" noChangeAspect="1"/>
          </p:cNvGraphicFramePr>
          <p:nvPr>
            <p:ph/>
            <p:extLst>
              <p:ext uri="{D42A27DB-BD31-4B8C-83A1-F6EECF244321}">
                <p14:modId xmlns:p14="http://schemas.microsoft.com/office/powerpoint/2010/main" val="2540135866"/>
              </p:ext>
            </p:extLst>
          </p:nvPr>
        </p:nvGraphicFramePr>
        <p:xfrm>
          <a:off x="960437" y="2460536"/>
          <a:ext cx="7223125" cy="2889250"/>
        </p:xfrm>
        <a:graphic>
          <a:graphicData uri="http://schemas.openxmlformats.org/presentationml/2006/ole">
            <mc:AlternateContent xmlns:mc="http://schemas.openxmlformats.org/markup-compatibility/2006">
              <mc:Choice xmlns:v="urn:schemas-microsoft-com:vml" Requires="v">
                <p:oleObj spid="_x0000_s139304" name="Visio" r:id="rId3" imgW="4667372" imgH="1866884" progId="Visio.Drawing.11">
                  <p:embed/>
                </p:oleObj>
              </mc:Choice>
              <mc:Fallback>
                <p:oleObj name="Visio" r:id="rId3" imgW="4667372" imgH="1866884" progId="Visio.Drawing.11">
                  <p:embed/>
                  <p:pic>
                    <p:nvPicPr>
                      <p:cNvPr id="0" name="Object 2"/>
                      <p:cNvPicPr>
                        <a:picLocks noChangeAspect="1" noChangeArrowheads="1"/>
                      </p:cNvPicPr>
                      <p:nvPr/>
                    </p:nvPicPr>
                    <p:blipFill>
                      <a:blip r:embed="rId4"/>
                      <a:srcRect/>
                      <a:stretch>
                        <a:fillRect/>
                      </a:stretch>
                    </p:blipFill>
                    <p:spPr bwMode="auto">
                      <a:xfrm>
                        <a:off x="960437" y="2460536"/>
                        <a:ext cx="7223125" cy="288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9267" name="Text Box 3"/>
          <p:cNvSpPr txBox="1">
            <a:spLocks noChangeArrowheads="1"/>
          </p:cNvSpPr>
          <p:nvPr/>
        </p:nvSpPr>
        <p:spPr bwMode="auto">
          <a:xfrm>
            <a:off x="539750" y="1412875"/>
            <a:ext cx="80645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27063" indent="-627063">
              <a:defRPr>
                <a:solidFill>
                  <a:schemeClr val="tx1"/>
                </a:solidFill>
                <a:latin typeface="Arial" panose="020B0604020202020204" pitchFamily="34" charset="0"/>
              </a:defRPr>
            </a:lvl1pPr>
            <a:lvl2pPr marL="806450">
              <a:defRPr>
                <a:solidFill>
                  <a:schemeClr val="tx1"/>
                </a:solidFill>
                <a:latin typeface="Arial" panose="020B0604020202020204" pitchFamily="34" charset="0"/>
              </a:defRPr>
            </a:lvl2pPr>
            <a:lvl3pPr marL="985838">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marL="398463" indent="-398463"/>
            <a:r>
              <a:rPr lang="en-US" altLang="el-GR" sz="2000" b="1" dirty="0" smtClean="0"/>
              <a:t>9</a:t>
            </a:r>
            <a:r>
              <a:rPr lang="el-GR" altLang="el-GR" sz="2000" b="1" dirty="0" smtClean="0"/>
              <a:t>.</a:t>
            </a:r>
            <a:r>
              <a:rPr lang="en-US" altLang="el-GR" sz="2000" b="1" dirty="0" smtClean="0"/>
              <a:t>4</a:t>
            </a:r>
            <a:r>
              <a:rPr lang="el-GR" altLang="el-GR" sz="2000" dirty="0" smtClean="0"/>
              <a:t> </a:t>
            </a:r>
            <a:r>
              <a:rPr lang="el-GR" altLang="el-GR" sz="2000" dirty="0"/>
              <a:t>Να υπολογισθούν οι έξοδοι των </a:t>
            </a:r>
            <a:r>
              <a:rPr lang="en-US" altLang="el-GR" sz="2000" dirty="0"/>
              <a:t>FA </a:t>
            </a:r>
            <a:r>
              <a:rPr lang="el-GR" altLang="el-GR" sz="2000" dirty="0"/>
              <a:t>και του </a:t>
            </a:r>
            <a:r>
              <a:rPr lang="en-US" altLang="el-GR" sz="2000" dirty="0"/>
              <a:t>HA </a:t>
            </a:r>
            <a:r>
              <a:rPr lang="el-GR" altLang="el-GR" sz="2000" dirty="0"/>
              <a:t>για τις δοσμένες εισόδους.</a:t>
            </a:r>
          </a:p>
        </p:txBody>
      </p:sp>
      <p:sp>
        <p:nvSpPr>
          <p:cNvPr id="139268" name="Text Box 4"/>
          <p:cNvSpPr txBox="1">
            <a:spLocks noChangeArrowheads="1"/>
          </p:cNvSpPr>
          <p:nvPr/>
        </p:nvSpPr>
        <p:spPr bwMode="auto">
          <a:xfrm>
            <a:off x="1187450" y="47625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l-GR" altLang="el-GR"/>
          </a:p>
        </p:txBody>
      </p:sp>
      <p:sp>
        <p:nvSpPr>
          <p:cNvPr id="2" name="TextBox 1"/>
          <p:cNvSpPr txBox="1"/>
          <p:nvPr/>
        </p:nvSpPr>
        <p:spPr>
          <a:xfrm>
            <a:off x="6372200" y="3465652"/>
            <a:ext cx="327334" cy="400110"/>
          </a:xfrm>
          <a:prstGeom prst="rect">
            <a:avLst/>
          </a:prstGeom>
          <a:noFill/>
        </p:spPr>
        <p:txBody>
          <a:bodyPr wrap="none" rtlCol="0">
            <a:spAutoFit/>
          </a:bodyPr>
          <a:lstStyle/>
          <a:p>
            <a:r>
              <a:rPr lang="en-US" sz="2000" dirty="0" smtClean="0"/>
              <a:t>0</a:t>
            </a:r>
            <a:endParaRPr lang="el-GR" sz="2000" dirty="0"/>
          </a:p>
        </p:txBody>
      </p:sp>
      <p:sp>
        <p:nvSpPr>
          <p:cNvPr id="6" name="TextBox 5"/>
          <p:cNvSpPr txBox="1"/>
          <p:nvPr/>
        </p:nvSpPr>
        <p:spPr>
          <a:xfrm>
            <a:off x="5436096" y="5056395"/>
            <a:ext cx="327334" cy="400110"/>
          </a:xfrm>
          <a:prstGeom prst="rect">
            <a:avLst/>
          </a:prstGeom>
          <a:noFill/>
        </p:spPr>
        <p:txBody>
          <a:bodyPr wrap="none" rtlCol="0">
            <a:spAutoFit/>
          </a:bodyPr>
          <a:lstStyle/>
          <a:p>
            <a:r>
              <a:rPr lang="en-US" sz="2000" dirty="0" smtClean="0"/>
              <a:t>0</a:t>
            </a:r>
            <a:endParaRPr lang="el-GR" sz="2000" dirty="0"/>
          </a:p>
        </p:txBody>
      </p:sp>
      <p:sp>
        <p:nvSpPr>
          <p:cNvPr id="7" name="TextBox 6"/>
          <p:cNvSpPr txBox="1"/>
          <p:nvPr/>
        </p:nvSpPr>
        <p:spPr>
          <a:xfrm>
            <a:off x="4572000" y="3465652"/>
            <a:ext cx="327334" cy="400110"/>
          </a:xfrm>
          <a:prstGeom prst="rect">
            <a:avLst/>
          </a:prstGeom>
          <a:noFill/>
        </p:spPr>
        <p:txBody>
          <a:bodyPr wrap="none" rtlCol="0">
            <a:spAutoFit/>
          </a:bodyPr>
          <a:lstStyle/>
          <a:p>
            <a:r>
              <a:rPr lang="en-US" sz="2000" dirty="0"/>
              <a:t>1</a:t>
            </a:r>
            <a:endParaRPr lang="el-GR" sz="2000" dirty="0"/>
          </a:p>
        </p:txBody>
      </p:sp>
      <p:sp>
        <p:nvSpPr>
          <p:cNvPr id="8" name="TextBox 7"/>
          <p:cNvSpPr txBox="1"/>
          <p:nvPr/>
        </p:nvSpPr>
        <p:spPr>
          <a:xfrm>
            <a:off x="2935467" y="3263426"/>
            <a:ext cx="327334" cy="400110"/>
          </a:xfrm>
          <a:prstGeom prst="rect">
            <a:avLst/>
          </a:prstGeom>
          <a:noFill/>
        </p:spPr>
        <p:txBody>
          <a:bodyPr wrap="none" rtlCol="0">
            <a:spAutoFit/>
          </a:bodyPr>
          <a:lstStyle/>
          <a:p>
            <a:r>
              <a:rPr lang="en-US" sz="2000" dirty="0"/>
              <a:t>1</a:t>
            </a:r>
            <a:endParaRPr lang="el-GR" sz="2000" dirty="0"/>
          </a:p>
        </p:txBody>
      </p:sp>
      <p:sp>
        <p:nvSpPr>
          <p:cNvPr id="9" name="TextBox 8"/>
          <p:cNvSpPr txBox="1"/>
          <p:nvPr/>
        </p:nvSpPr>
        <p:spPr>
          <a:xfrm>
            <a:off x="7164288" y="5110083"/>
            <a:ext cx="327334" cy="400110"/>
          </a:xfrm>
          <a:prstGeom prst="rect">
            <a:avLst/>
          </a:prstGeom>
          <a:noFill/>
        </p:spPr>
        <p:txBody>
          <a:bodyPr wrap="none" rtlCol="0">
            <a:spAutoFit/>
          </a:bodyPr>
          <a:lstStyle/>
          <a:p>
            <a:r>
              <a:rPr lang="en-US" sz="2000" dirty="0" smtClean="0"/>
              <a:t>1</a:t>
            </a:r>
            <a:endParaRPr lang="el-GR" sz="2000" dirty="0"/>
          </a:p>
        </p:txBody>
      </p:sp>
      <p:sp>
        <p:nvSpPr>
          <p:cNvPr id="11" name="TextBox 10"/>
          <p:cNvSpPr txBox="1"/>
          <p:nvPr/>
        </p:nvSpPr>
        <p:spPr>
          <a:xfrm>
            <a:off x="3707904" y="5176748"/>
            <a:ext cx="327334" cy="400110"/>
          </a:xfrm>
          <a:prstGeom prst="rect">
            <a:avLst/>
          </a:prstGeom>
          <a:noFill/>
        </p:spPr>
        <p:txBody>
          <a:bodyPr wrap="none" rtlCol="0">
            <a:spAutoFit/>
          </a:bodyPr>
          <a:lstStyle/>
          <a:p>
            <a:r>
              <a:rPr lang="en-US" sz="2000" dirty="0"/>
              <a:t>1</a:t>
            </a:r>
            <a:endParaRPr lang="el-GR" sz="2000" dirty="0"/>
          </a:p>
        </p:txBody>
      </p:sp>
      <p:sp>
        <p:nvSpPr>
          <p:cNvPr id="12" name="TextBox 11"/>
          <p:cNvSpPr txBox="1"/>
          <p:nvPr/>
        </p:nvSpPr>
        <p:spPr>
          <a:xfrm>
            <a:off x="2143379" y="5211925"/>
            <a:ext cx="327334" cy="400110"/>
          </a:xfrm>
          <a:prstGeom prst="rect">
            <a:avLst/>
          </a:prstGeom>
          <a:noFill/>
        </p:spPr>
        <p:txBody>
          <a:bodyPr wrap="none" rtlCol="0">
            <a:spAutoFit/>
          </a:bodyPr>
          <a:lstStyle/>
          <a:p>
            <a:r>
              <a:rPr lang="en-US" sz="2000" dirty="0"/>
              <a:t>0</a:t>
            </a:r>
            <a:endParaRPr lang="el-GR" sz="2000" dirty="0"/>
          </a:p>
        </p:txBody>
      </p:sp>
      <p:sp>
        <p:nvSpPr>
          <p:cNvPr id="13" name="TextBox 12"/>
          <p:cNvSpPr txBox="1"/>
          <p:nvPr/>
        </p:nvSpPr>
        <p:spPr>
          <a:xfrm>
            <a:off x="1246444" y="3463481"/>
            <a:ext cx="327334" cy="400110"/>
          </a:xfrm>
          <a:prstGeom prst="rect">
            <a:avLst/>
          </a:prstGeom>
          <a:noFill/>
        </p:spPr>
        <p:txBody>
          <a:bodyPr wrap="none" rtlCol="0">
            <a:spAutoFit/>
          </a:bodyPr>
          <a:lstStyle/>
          <a:p>
            <a:r>
              <a:rPr lang="en-US" sz="2000" dirty="0" smtClean="0"/>
              <a:t>1</a:t>
            </a:r>
            <a:endParaRPr lang="el-GR" sz="20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2"/>
          <p:cNvSpPr txBox="1">
            <a:spLocks noChangeArrowheads="1"/>
          </p:cNvSpPr>
          <p:nvPr/>
        </p:nvSpPr>
        <p:spPr bwMode="auto">
          <a:xfrm>
            <a:off x="611188" y="981075"/>
            <a:ext cx="78486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27063" indent="-627063">
              <a:defRPr>
                <a:solidFill>
                  <a:schemeClr val="tx1"/>
                </a:solidFill>
                <a:latin typeface="Arial" panose="020B0604020202020204" pitchFamily="34" charset="0"/>
              </a:defRPr>
            </a:lvl1pPr>
            <a:lvl2pPr marL="806450">
              <a:defRPr>
                <a:solidFill>
                  <a:schemeClr val="tx1"/>
                </a:solidFill>
                <a:latin typeface="Arial" panose="020B0604020202020204" pitchFamily="34" charset="0"/>
              </a:defRPr>
            </a:lvl2pPr>
            <a:lvl3pPr marL="985838">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marL="457200" indent="-457200" algn="just"/>
            <a:r>
              <a:rPr lang="en-US" altLang="el-GR" sz="2000" b="1" dirty="0" smtClean="0"/>
              <a:t>9</a:t>
            </a:r>
            <a:r>
              <a:rPr lang="el-GR" altLang="el-GR" sz="2000" b="1" dirty="0" smtClean="0"/>
              <a:t>.5</a:t>
            </a:r>
            <a:r>
              <a:rPr lang="en-US" altLang="el-GR" sz="2000" b="1" dirty="0" smtClean="0"/>
              <a:t> </a:t>
            </a:r>
            <a:r>
              <a:rPr lang="el-GR" altLang="el-GR" sz="2000" dirty="0"/>
              <a:t>Να γίνει η κατάλληλη προσθήκη στον προσθετή των 4 </a:t>
            </a:r>
            <a:r>
              <a:rPr lang="en-US" altLang="el-GR" sz="2000" dirty="0"/>
              <a:t>bit </a:t>
            </a:r>
            <a:r>
              <a:rPr lang="el-GR" altLang="el-GR" sz="2000" dirty="0"/>
              <a:t>που δίδεται στην συνέχεια ώστε να έχει ένδειξη μηδενικής </a:t>
            </a:r>
            <a:r>
              <a:rPr lang="el-GR" altLang="el-GR" sz="2000" dirty="0" smtClean="0"/>
              <a:t>τιμής</a:t>
            </a:r>
            <a:r>
              <a:rPr lang="en-US" altLang="el-GR" sz="2000" dirty="0" smtClean="0"/>
              <a:t> (=1)</a:t>
            </a:r>
            <a:r>
              <a:rPr lang="el-GR" altLang="el-GR" sz="2000" dirty="0" smtClean="0"/>
              <a:t> </a:t>
            </a:r>
            <a:r>
              <a:rPr lang="el-GR" altLang="el-GR" sz="2000" dirty="0"/>
              <a:t>του αποτελέσματος για μη </a:t>
            </a:r>
            <a:r>
              <a:rPr lang="el-GR" altLang="el-GR" sz="2000" dirty="0" err="1"/>
              <a:t>προσημασμένους</a:t>
            </a:r>
            <a:r>
              <a:rPr lang="el-GR" altLang="el-GR" sz="2000" dirty="0"/>
              <a:t> δυαδικούς αριθμούς και για αριθμούς σε παράσταση </a:t>
            </a:r>
            <a:r>
              <a:rPr lang="el-GR" altLang="el-GR" sz="2000" dirty="0" err="1"/>
              <a:t>προσημασμένου</a:t>
            </a:r>
            <a:r>
              <a:rPr lang="el-GR" altLang="el-GR" sz="2000" dirty="0"/>
              <a:t> συμπληρώματος του 2.</a:t>
            </a:r>
          </a:p>
        </p:txBody>
      </p:sp>
      <p:sp>
        <p:nvSpPr>
          <p:cNvPr id="108547" name="Rectangle 3"/>
          <p:cNvSpPr>
            <a:spLocks noChangeArrowheads="1"/>
          </p:cNvSpPr>
          <p:nvPr/>
        </p:nvSpPr>
        <p:spPr bwMode="auto">
          <a:xfrm>
            <a:off x="0" y="2452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p>
        </p:txBody>
      </p:sp>
      <p:graphicFrame>
        <p:nvGraphicFramePr>
          <p:cNvPr id="108548" name="Object 4"/>
          <p:cNvGraphicFramePr>
            <a:graphicFrameLocks noChangeAspect="1"/>
          </p:cNvGraphicFramePr>
          <p:nvPr>
            <p:extLst>
              <p:ext uri="{D42A27DB-BD31-4B8C-83A1-F6EECF244321}">
                <p14:modId xmlns:p14="http://schemas.microsoft.com/office/powerpoint/2010/main" val="1087420980"/>
              </p:ext>
            </p:extLst>
          </p:nvPr>
        </p:nvGraphicFramePr>
        <p:xfrm>
          <a:off x="1115616" y="2996952"/>
          <a:ext cx="7129462" cy="2976563"/>
        </p:xfrm>
        <a:graphic>
          <a:graphicData uri="http://schemas.openxmlformats.org/presentationml/2006/ole">
            <mc:AlternateContent xmlns:mc="http://schemas.openxmlformats.org/markup-compatibility/2006">
              <mc:Choice xmlns:v="urn:schemas-microsoft-com:vml" Requires="v">
                <p:oleObj spid="_x0000_s108583" name="Visio" r:id="rId3" imgW="4677266" imgH="1951250" progId="Visio.Drawing.11">
                  <p:embed/>
                </p:oleObj>
              </mc:Choice>
              <mc:Fallback>
                <p:oleObj name="Visio" r:id="rId3" imgW="4677266" imgH="1951250"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2996952"/>
                        <a:ext cx="7129462" cy="2976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ChangeArrowheads="1"/>
          </p:cNvSpPr>
          <p:nvPr/>
        </p:nvSpPr>
        <p:spPr bwMode="auto">
          <a:xfrm>
            <a:off x="539750" y="765175"/>
            <a:ext cx="7920038"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627063" indent="-627063">
              <a:tabLst>
                <a:tab pos="627063" algn="l"/>
              </a:tabLst>
              <a:defRPr>
                <a:solidFill>
                  <a:schemeClr val="tx1"/>
                </a:solidFill>
                <a:latin typeface="Arial" panose="020B0604020202020204" pitchFamily="34" charset="0"/>
              </a:defRPr>
            </a:lvl1pPr>
            <a:lvl2pPr marL="806450">
              <a:tabLst>
                <a:tab pos="627063" algn="l"/>
              </a:tabLst>
              <a:defRPr>
                <a:solidFill>
                  <a:schemeClr val="tx1"/>
                </a:solidFill>
                <a:latin typeface="Arial" panose="020B0604020202020204" pitchFamily="34" charset="0"/>
              </a:defRPr>
            </a:lvl2pPr>
            <a:lvl3pPr marL="985838">
              <a:tabLst>
                <a:tab pos="627063" algn="l"/>
              </a:tabLst>
              <a:defRPr>
                <a:solidFill>
                  <a:schemeClr val="tx1"/>
                </a:solidFill>
                <a:latin typeface="Arial" panose="020B0604020202020204" pitchFamily="34" charset="0"/>
              </a:defRPr>
            </a:lvl3pPr>
            <a:lvl4pPr>
              <a:tabLst>
                <a:tab pos="627063" algn="l"/>
              </a:tabLst>
              <a:defRPr>
                <a:solidFill>
                  <a:schemeClr val="tx1"/>
                </a:solidFill>
                <a:latin typeface="Arial" panose="020B0604020202020204" pitchFamily="34" charset="0"/>
              </a:defRPr>
            </a:lvl4pPr>
            <a:lvl5pPr>
              <a:tabLst>
                <a:tab pos="627063" algn="l"/>
              </a:tabLst>
              <a:defRPr>
                <a:solidFill>
                  <a:schemeClr val="tx1"/>
                </a:solidFill>
                <a:latin typeface="Arial" panose="020B0604020202020204" pitchFamily="34" charset="0"/>
              </a:defRPr>
            </a:lvl5pPr>
            <a:lvl6pPr fontAlgn="base">
              <a:spcBef>
                <a:spcPct val="0"/>
              </a:spcBef>
              <a:spcAft>
                <a:spcPct val="0"/>
              </a:spcAft>
              <a:tabLst>
                <a:tab pos="627063" algn="l"/>
              </a:tabLst>
              <a:defRPr>
                <a:solidFill>
                  <a:schemeClr val="tx1"/>
                </a:solidFill>
                <a:latin typeface="Arial" panose="020B0604020202020204" pitchFamily="34" charset="0"/>
              </a:defRPr>
            </a:lvl6pPr>
            <a:lvl7pPr fontAlgn="base">
              <a:spcBef>
                <a:spcPct val="0"/>
              </a:spcBef>
              <a:spcAft>
                <a:spcPct val="0"/>
              </a:spcAft>
              <a:tabLst>
                <a:tab pos="627063" algn="l"/>
              </a:tabLst>
              <a:defRPr>
                <a:solidFill>
                  <a:schemeClr val="tx1"/>
                </a:solidFill>
                <a:latin typeface="Arial" panose="020B0604020202020204" pitchFamily="34" charset="0"/>
              </a:defRPr>
            </a:lvl7pPr>
            <a:lvl8pPr fontAlgn="base">
              <a:spcBef>
                <a:spcPct val="0"/>
              </a:spcBef>
              <a:spcAft>
                <a:spcPct val="0"/>
              </a:spcAft>
              <a:tabLst>
                <a:tab pos="627063" algn="l"/>
              </a:tabLst>
              <a:defRPr>
                <a:solidFill>
                  <a:schemeClr val="tx1"/>
                </a:solidFill>
                <a:latin typeface="Arial" panose="020B0604020202020204" pitchFamily="34" charset="0"/>
              </a:defRPr>
            </a:lvl8pPr>
            <a:lvl9pPr fontAlgn="base">
              <a:spcBef>
                <a:spcPct val="0"/>
              </a:spcBef>
              <a:spcAft>
                <a:spcPct val="0"/>
              </a:spcAft>
              <a:tabLst>
                <a:tab pos="627063" algn="l"/>
              </a:tabLst>
              <a:defRPr>
                <a:solidFill>
                  <a:schemeClr val="tx1"/>
                </a:solidFill>
                <a:latin typeface="Arial" panose="020B0604020202020204" pitchFamily="34" charset="0"/>
              </a:defRPr>
            </a:lvl9pPr>
          </a:lstStyle>
          <a:p>
            <a:pPr marL="457200" indent="-457200" algn="just">
              <a:tabLst>
                <a:tab pos="398463" algn="l"/>
              </a:tabLst>
            </a:pPr>
            <a:r>
              <a:rPr lang="en-US" altLang="el-GR" sz="2000" b="1" dirty="0" smtClean="0"/>
              <a:t>9</a:t>
            </a:r>
            <a:r>
              <a:rPr lang="el-GR" altLang="el-GR" sz="2000" b="1" dirty="0" smtClean="0"/>
              <a:t>.6 </a:t>
            </a:r>
            <a:r>
              <a:rPr lang="el-GR" altLang="el-GR" sz="2000" dirty="0" smtClean="0"/>
              <a:t>Στον </a:t>
            </a:r>
            <a:r>
              <a:rPr lang="el-GR" altLang="el-GR" sz="2000" dirty="0"/>
              <a:t>προσθετή των 4 </a:t>
            </a:r>
            <a:r>
              <a:rPr lang="en-US" altLang="el-GR" sz="2000" dirty="0"/>
              <a:t>bit</a:t>
            </a:r>
            <a:r>
              <a:rPr lang="el-GR" altLang="el-GR" sz="2000" dirty="0"/>
              <a:t> που δίδεται στην συνέχεια να προστεθεί το κατάλληλο κύκλωμα ώστε να έχει ένδειξη υπερχείλισης για να χρησιμοποιείται και για την πρόσθεση αριθμών σε παράσταση συμπληρώματος του 2.</a:t>
            </a:r>
          </a:p>
        </p:txBody>
      </p:sp>
      <p:graphicFrame>
        <p:nvGraphicFramePr>
          <p:cNvPr id="121859" name="Object 3"/>
          <p:cNvGraphicFramePr>
            <a:graphicFrameLocks noGrp="1" noChangeAspect="1"/>
          </p:cNvGraphicFramePr>
          <p:nvPr>
            <p:ph/>
            <p:extLst>
              <p:ext uri="{D42A27DB-BD31-4B8C-83A1-F6EECF244321}">
                <p14:modId xmlns:p14="http://schemas.microsoft.com/office/powerpoint/2010/main" val="3126798534"/>
              </p:ext>
            </p:extLst>
          </p:nvPr>
        </p:nvGraphicFramePr>
        <p:xfrm>
          <a:off x="1187624" y="2492896"/>
          <a:ext cx="7076293" cy="2952328"/>
        </p:xfrm>
        <a:graphic>
          <a:graphicData uri="http://schemas.openxmlformats.org/presentationml/2006/ole">
            <mc:AlternateContent xmlns:mc="http://schemas.openxmlformats.org/markup-compatibility/2006">
              <mc:Choice xmlns:v="urn:schemas-microsoft-com:vml" Requires="v">
                <p:oleObj spid="_x0000_s121904" name="Visio" r:id="rId3" imgW="4677393" imgH="1951262" progId="Visio.Drawing.11">
                  <p:embed/>
                </p:oleObj>
              </mc:Choice>
              <mc:Fallback>
                <p:oleObj name="Visio" r:id="rId3" imgW="4677393" imgH="1951262" progId="Visio.Drawing.11">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2492896"/>
                        <a:ext cx="7076293" cy="2952328"/>
                      </a:xfrm>
                      <a:prstGeom prst="rect">
                        <a:avLst/>
                      </a:prstGeom>
                      <a:noFill/>
                      <a:ln>
                        <a:noFill/>
                      </a:ln>
                      <a:effectLst/>
                      <a:extLst/>
                    </p:spPr>
                  </p:pic>
                </p:oleObj>
              </mc:Fallback>
            </mc:AlternateContent>
          </a:graphicData>
        </a:graphic>
      </p:graphicFrame>
      <p:graphicFrame>
        <p:nvGraphicFramePr>
          <p:cNvPr id="4" name="Object 8"/>
          <p:cNvGraphicFramePr>
            <a:graphicFrameLocks noChangeAspect="1"/>
          </p:cNvGraphicFramePr>
          <p:nvPr>
            <p:extLst>
              <p:ext uri="{D42A27DB-BD31-4B8C-83A1-F6EECF244321}">
                <p14:modId xmlns:p14="http://schemas.microsoft.com/office/powerpoint/2010/main" val="2214769330"/>
              </p:ext>
            </p:extLst>
          </p:nvPr>
        </p:nvGraphicFramePr>
        <p:xfrm>
          <a:off x="1933575" y="5835650"/>
          <a:ext cx="1460500" cy="461963"/>
        </p:xfrm>
        <a:graphic>
          <a:graphicData uri="http://schemas.openxmlformats.org/presentationml/2006/ole">
            <mc:AlternateContent xmlns:mc="http://schemas.openxmlformats.org/markup-compatibility/2006">
              <mc:Choice xmlns:v="urn:schemas-microsoft-com:vml" Requires="v">
                <p:oleObj spid="_x0000_s121905" name="Equation" r:id="rId5" imgW="711000" imgH="228600" progId="Equation.DSMT4">
                  <p:embed/>
                </p:oleObj>
              </mc:Choice>
              <mc:Fallback>
                <p:oleObj name="Equation" r:id="rId5" imgW="711000" imgH="228600" progId="Equation.DSMT4">
                  <p:embed/>
                  <p:pic>
                    <p:nvPicPr>
                      <p:cNvPr id="142344" name="Object 8"/>
                      <p:cNvPicPr>
                        <a:picLocks noChangeAspect="1" noChangeArrowheads="1"/>
                      </p:cNvPicPr>
                      <p:nvPr/>
                    </p:nvPicPr>
                    <p:blipFill>
                      <a:blip r:embed="rId6"/>
                      <a:srcRect/>
                      <a:stretch>
                        <a:fillRect/>
                      </a:stretch>
                    </p:blipFill>
                    <p:spPr bwMode="auto">
                      <a:xfrm>
                        <a:off x="1933575" y="5835650"/>
                        <a:ext cx="1460500" cy="461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755650" y="692150"/>
            <a:ext cx="76327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723900" indent="-723900">
              <a:tabLst>
                <a:tab pos="531813" algn="l"/>
              </a:tabLst>
              <a:defRPr>
                <a:solidFill>
                  <a:schemeClr val="tx1"/>
                </a:solidFill>
                <a:latin typeface="Arial" panose="020B0604020202020204" pitchFamily="34" charset="0"/>
              </a:defRPr>
            </a:lvl1pPr>
            <a:lvl2pPr marL="1079500">
              <a:tabLst>
                <a:tab pos="531813" algn="l"/>
              </a:tabLst>
              <a:defRPr>
                <a:solidFill>
                  <a:schemeClr val="tx1"/>
                </a:solidFill>
                <a:latin typeface="Arial" panose="020B0604020202020204" pitchFamily="34" charset="0"/>
              </a:defRPr>
            </a:lvl2pPr>
            <a:lvl3pPr marL="1258888">
              <a:tabLst>
                <a:tab pos="531813" algn="l"/>
              </a:tabLst>
              <a:defRPr>
                <a:solidFill>
                  <a:schemeClr val="tx1"/>
                </a:solidFill>
                <a:latin typeface="Arial" panose="020B0604020202020204" pitchFamily="34" charset="0"/>
              </a:defRPr>
            </a:lvl3pPr>
            <a:lvl4pPr marL="1438275">
              <a:tabLst>
                <a:tab pos="531813" algn="l"/>
              </a:tabLst>
              <a:defRPr>
                <a:solidFill>
                  <a:schemeClr val="tx1"/>
                </a:solidFill>
                <a:latin typeface="Arial" panose="020B0604020202020204" pitchFamily="34" charset="0"/>
              </a:defRPr>
            </a:lvl4pPr>
            <a:lvl5pPr>
              <a:tabLst>
                <a:tab pos="531813" algn="l"/>
              </a:tabLst>
              <a:defRPr>
                <a:solidFill>
                  <a:schemeClr val="tx1"/>
                </a:solidFill>
                <a:latin typeface="Arial" panose="020B0604020202020204" pitchFamily="34" charset="0"/>
              </a:defRPr>
            </a:lvl5pPr>
            <a:lvl6pPr fontAlgn="base">
              <a:spcBef>
                <a:spcPct val="0"/>
              </a:spcBef>
              <a:spcAft>
                <a:spcPct val="0"/>
              </a:spcAft>
              <a:tabLst>
                <a:tab pos="531813" algn="l"/>
              </a:tabLst>
              <a:defRPr>
                <a:solidFill>
                  <a:schemeClr val="tx1"/>
                </a:solidFill>
                <a:latin typeface="Arial" panose="020B0604020202020204" pitchFamily="34" charset="0"/>
              </a:defRPr>
            </a:lvl6pPr>
            <a:lvl7pPr fontAlgn="base">
              <a:spcBef>
                <a:spcPct val="0"/>
              </a:spcBef>
              <a:spcAft>
                <a:spcPct val="0"/>
              </a:spcAft>
              <a:tabLst>
                <a:tab pos="531813" algn="l"/>
              </a:tabLst>
              <a:defRPr>
                <a:solidFill>
                  <a:schemeClr val="tx1"/>
                </a:solidFill>
                <a:latin typeface="Arial" panose="020B0604020202020204" pitchFamily="34" charset="0"/>
              </a:defRPr>
            </a:lvl7pPr>
            <a:lvl8pPr fontAlgn="base">
              <a:spcBef>
                <a:spcPct val="0"/>
              </a:spcBef>
              <a:spcAft>
                <a:spcPct val="0"/>
              </a:spcAft>
              <a:tabLst>
                <a:tab pos="531813" algn="l"/>
              </a:tabLst>
              <a:defRPr>
                <a:solidFill>
                  <a:schemeClr val="tx1"/>
                </a:solidFill>
                <a:latin typeface="Arial" panose="020B0604020202020204" pitchFamily="34" charset="0"/>
              </a:defRPr>
            </a:lvl8pPr>
            <a:lvl9pPr fontAlgn="base">
              <a:spcBef>
                <a:spcPct val="0"/>
              </a:spcBef>
              <a:spcAft>
                <a:spcPct val="0"/>
              </a:spcAft>
              <a:tabLst>
                <a:tab pos="531813" algn="l"/>
              </a:tabLst>
              <a:defRPr>
                <a:solidFill>
                  <a:schemeClr val="tx1"/>
                </a:solidFill>
                <a:latin typeface="Arial" panose="020B0604020202020204" pitchFamily="34" charset="0"/>
              </a:defRPr>
            </a:lvl9pPr>
          </a:lstStyle>
          <a:p>
            <a:pPr marL="633413" indent="-633413" algn="just"/>
            <a:r>
              <a:rPr lang="en-US" altLang="el-GR" sz="2000" b="1" dirty="0" smtClean="0"/>
              <a:t>9</a:t>
            </a:r>
            <a:r>
              <a:rPr lang="el-GR" altLang="el-GR" sz="2000" b="1" dirty="0" smtClean="0"/>
              <a:t>.7 </a:t>
            </a:r>
            <a:r>
              <a:rPr lang="el-GR" altLang="el-GR" sz="2000" dirty="0" smtClean="0"/>
              <a:t>Να </a:t>
            </a:r>
            <a:r>
              <a:rPr lang="el-GR" altLang="el-GR" sz="2000" dirty="0"/>
              <a:t>σχεδιασθεί ένα κύκλωμα ένδειξης ισότητας για δύο </a:t>
            </a:r>
            <a:r>
              <a:rPr lang="el-GR" altLang="el-GR" sz="2000" dirty="0" err="1" smtClean="0"/>
              <a:t>διψηφιους</a:t>
            </a:r>
            <a:r>
              <a:rPr lang="el-GR" altLang="el-GR" sz="2000" dirty="0" smtClean="0"/>
              <a:t> μη </a:t>
            </a:r>
            <a:r>
              <a:rPr lang="el-GR" altLang="el-GR" sz="2000" dirty="0" err="1"/>
              <a:t>προσημασμένους</a:t>
            </a:r>
            <a:r>
              <a:rPr lang="el-GR" altLang="el-GR" sz="2000" dirty="0"/>
              <a:t> δυαδικούς αριθμούς. Ένδειξη ισότητας να θεωρηθεί το λογικό 1.</a:t>
            </a:r>
          </a:p>
        </p:txBody>
      </p:sp>
    </p:spTree>
    <p:extLst>
      <p:ext uri="{BB962C8B-B14F-4D97-AF65-F5344CB8AC3E}">
        <p14:creationId xmlns:p14="http://schemas.microsoft.com/office/powerpoint/2010/main" val="3314895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ChangeArrowheads="1"/>
          </p:cNvSpPr>
          <p:nvPr/>
        </p:nvSpPr>
        <p:spPr bwMode="auto">
          <a:xfrm>
            <a:off x="684213" y="908050"/>
            <a:ext cx="77041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1755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r>
              <a:rPr lang="el-GR" altLang="el-GR" sz="2000" b="1" dirty="0"/>
              <a:t>Πρόσθεση μη </a:t>
            </a:r>
            <a:r>
              <a:rPr lang="el-GR" altLang="el-GR" sz="2000" b="1" dirty="0" err="1"/>
              <a:t>προσημασμένων</a:t>
            </a:r>
            <a:r>
              <a:rPr lang="el-GR" altLang="el-GR" sz="2000" b="1" dirty="0"/>
              <a:t> δυαδικών αριθμών</a:t>
            </a:r>
            <a:r>
              <a:rPr lang="en-US" altLang="el-GR" sz="2000" b="1" dirty="0"/>
              <a:t> </a:t>
            </a:r>
            <a:r>
              <a:rPr lang="el-GR" altLang="el-GR" sz="2000" b="1" dirty="0"/>
              <a:t>των </a:t>
            </a:r>
            <a:r>
              <a:rPr lang="en-US" altLang="el-GR" sz="2000" b="1" i="1" dirty="0"/>
              <a:t>n</a:t>
            </a:r>
            <a:r>
              <a:rPr lang="el-GR" altLang="el-GR" sz="2000" b="1" dirty="0"/>
              <a:t>-</a:t>
            </a:r>
            <a:r>
              <a:rPr lang="en-US" altLang="el-GR" sz="2000" b="1" dirty="0"/>
              <a:t>bit</a:t>
            </a:r>
            <a:endParaRPr lang="el-GR" altLang="el-GR" sz="2000" b="1" dirty="0"/>
          </a:p>
        </p:txBody>
      </p:sp>
      <p:sp>
        <p:nvSpPr>
          <p:cNvPr id="90117" name="Rectangle 5"/>
          <p:cNvSpPr>
            <a:spLocks noChangeArrowheads="1"/>
          </p:cNvSpPr>
          <p:nvPr/>
        </p:nvSpPr>
        <p:spPr bwMode="auto">
          <a:xfrm>
            <a:off x="3275856" y="2830999"/>
            <a:ext cx="194486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l-GR" altLang="el-GR" sz="2000" i="1" dirty="0"/>
              <a:t>Χ</a:t>
            </a:r>
            <a:r>
              <a:rPr lang="el-GR" altLang="el-GR" sz="2000" dirty="0"/>
              <a:t>+</a:t>
            </a:r>
            <a:r>
              <a:rPr lang="el-GR" altLang="el-GR" sz="2000" i="1" dirty="0"/>
              <a:t>Υ</a:t>
            </a:r>
            <a:r>
              <a:rPr lang="el-GR" altLang="el-GR" sz="2000" dirty="0"/>
              <a:t>=2</a:t>
            </a:r>
            <a:r>
              <a:rPr lang="en-US" altLang="el-GR" sz="2000" i="1" baseline="30000" dirty="0" err="1"/>
              <a:t>n</a:t>
            </a:r>
            <a:r>
              <a:rPr lang="en-US" altLang="el-GR" sz="2000" dirty="0" err="1"/>
              <a:t>c</a:t>
            </a:r>
            <a:r>
              <a:rPr lang="en-US" altLang="el-GR" sz="2000" baseline="-25000" dirty="0" err="1"/>
              <a:t>out</a:t>
            </a:r>
            <a:r>
              <a:rPr lang="el-GR" altLang="el-GR" sz="2000" dirty="0"/>
              <a:t>+</a:t>
            </a:r>
            <a:r>
              <a:rPr lang="en-US" altLang="el-GR" sz="2000" i="1" dirty="0" smtClean="0"/>
              <a:t>S</a:t>
            </a:r>
            <a:endParaRPr lang="el-GR" altLang="el-GR" sz="2000" dirty="0"/>
          </a:p>
        </p:txBody>
      </p:sp>
      <p:sp>
        <p:nvSpPr>
          <p:cNvPr id="90118" name="Rectangle 6"/>
          <p:cNvSpPr>
            <a:spLocks noChangeArrowheads="1"/>
          </p:cNvSpPr>
          <p:nvPr/>
        </p:nvSpPr>
        <p:spPr bwMode="auto">
          <a:xfrm>
            <a:off x="762777" y="3570953"/>
            <a:ext cx="727587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l-GR" altLang="el-GR" sz="2000" dirty="0"/>
              <a:t>ό</a:t>
            </a:r>
            <a:r>
              <a:rPr lang="el-GR" altLang="el-GR" sz="2000" dirty="0" smtClean="0"/>
              <a:t>που </a:t>
            </a:r>
            <a:r>
              <a:rPr lang="en-US" altLang="el-GR" sz="2000" i="1" dirty="0" smtClean="0"/>
              <a:t>S</a:t>
            </a:r>
            <a:r>
              <a:rPr lang="en-US" altLang="el-GR" sz="2000" dirty="0" smtClean="0"/>
              <a:t>=</a:t>
            </a:r>
            <a:r>
              <a:rPr lang="en-US" altLang="el-GR" sz="2000" i="1" dirty="0" smtClean="0"/>
              <a:t>s</a:t>
            </a:r>
            <a:r>
              <a:rPr lang="en-US" altLang="el-GR" sz="2000" baseline="-25000" dirty="0" smtClean="0"/>
              <a:t>n-1</a:t>
            </a:r>
            <a:r>
              <a:rPr lang="en-US" altLang="el-GR" sz="2000" i="1" dirty="0" smtClean="0"/>
              <a:t>s</a:t>
            </a:r>
            <a:r>
              <a:rPr lang="en-US" altLang="el-GR" sz="2000" baseline="-25000" dirty="0" smtClean="0"/>
              <a:t>n-2</a:t>
            </a:r>
            <a:r>
              <a:rPr lang="en-US" altLang="el-GR" sz="2000" dirty="0" smtClean="0"/>
              <a:t>…</a:t>
            </a:r>
            <a:r>
              <a:rPr lang="en-US" altLang="el-GR" sz="2000" i="1" dirty="0" smtClean="0"/>
              <a:t>s</a:t>
            </a:r>
            <a:r>
              <a:rPr lang="en-US" altLang="el-GR" sz="2000" baseline="-25000" dirty="0" smtClean="0"/>
              <a:t>1</a:t>
            </a:r>
            <a:r>
              <a:rPr lang="en-US" altLang="el-GR" sz="2000" i="1" dirty="0" smtClean="0"/>
              <a:t>s</a:t>
            </a:r>
            <a:r>
              <a:rPr lang="en-US" altLang="el-GR" sz="2000" baseline="-25000" dirty="0" smtClean="0"/>
              <a:t>0</a:t>
            </a:r>
            <a:r>
              <a:rPr lang="el-GR" altLang="el-GR" sz="2000" baseline="-25000" dirty="0" smtClean="0"/>
              <a:t> </a:t>
            </a:r>
            <a:r>
              <a:rPr lang="el-GR" altLang="el-GR" sz="2000" dirty="0"/>
              <a:t> </a:t>
            </a:r>
            <a:r>
              <a:rPr lang="el-GR" altLang="el-GR" sz="2000" dirty="0" smtClean="0"/>
              <a:t>είναι το άθροισμα και </a:t>
            </a:r>
            <a:r>
              <a:rPr lang="en-US" altLang="el-GR" sz="2000" dirty="0" err="1" smtClean="0"/>
              <a:t>c</a:t>
            </a:r>
            <a:r>
              <a:rPr lang="en-US" altLang="el-GR" sz="2000" baseline="-25000" dirty="0" err="1" smtClean="0"/>
              <a:t>out</a:t>
            </a:r>
            <a:r>
              <a:rPr lang="en-US" altLang="el-GR" sz="2000" dirty="0" smtClean="0"/>
              <a:t> </a:t>
            </a:r>
            <a:r>
              <a:rPr lang="el-GR" altLang="el-GR" sz="2000" dirty="0" smtClean="0"/>
              <a:t>το κρατούμενο εξόδου </a:t>
            </a:r>
            <a:endParaRPr lang="el-GR" altLang="el-GR" sz="2000" baseline="-25000" dirty="0"/>
          </a:p>
        </p:txBody>
      </p:sp>
      <p:sp>
        <p:nvSpPr>
          <p:cNvPr id="2" name="TextBox 1"/>
          <p:cNvSpPr txBox="1"/>
          <p:nvPr/>
        </p:nvSpPr>
        <p:spPr>
          <a:xfrm>
            <a:off x="719769" y="1844824"/>
            <a:ext cx="7361887" cy="646331"/>
          </a:xfrm>
          <a:prstGeom prst="rect">
            <a:avLst/>
          </a:prstGeom>
          <a:noFill/>
        </p:spPr>
        <p:txBody>
          <a:bodyPr wrap="none" rtlCol="0">
            <a:spAutoFit/>
          </a:bodyPr>
          <a:lstStyle/>
          <a:p>
            <a:r>
              <a:rPr lang="el-GR" dirty="0" smtClean="0"/>
              <a:t>Έστω </a:t>
            </a:r>
            <a:r>
              <a:rPr lang="en-US" dirty="0" smtClean="0"/>
              <a:t>oi </a:t>
            </a:r>
            <a:r>
              <a:rPr lang="el-GR" dirty="0" smtClean="0"/>
              <a:t>μη </a:t>
            </a:r>
            <a:r>
              <a:rPr lang="el-GR" dirty="0" err="1" smtClean="0"/>
              <a:t>προσημασμένο</a:t>
            </a:r>
            <a:r>
              <a:rPr lang="en-US" dirty="0" err="1" smtClean="0"/>
              <a:t>i</a:t>
            </a:r>
            <a:r>
              <a:rPr lang="el-GR" dirty="0" smtClean="0"/>
              <a:t> αριθμο</a:t>
            </a:r>
            <a:r>
              <a:rPr lang="el-GR" dirty="0"/>
              <a:t>ί</a:t>
            </a:r>
            <a:r>
              <a:rPr lang="en-US" dirty="0" smtClean="0"/>
              <a:t> </a:t>
            </a:r>
            <a:r>
              <a:rPr lang="en-US" altLang="el-GR" i="1" dirty="0" smtClean="0"/>
              <a:t>X</a:t>
            </a:r>
            <a:r>
              <a:rPr lang="en-US" altLang="el-GR" dirty="0" smtClean="0"/>
              <a:t>=</a:t>
            </a:r>
            <a:r>
              <a:rPr lang="en-US" altLang="el-GR" i="1" dirty="0" smtClean="0"/>
              <a:t>x</a:t>
            </a:r>
            <a:r>
              <a:rPr lang="en-US" altLang="el-GR" i="1" baseline="-25000" dirty="0" smtClean="0"/>
              <a:t>n</a:t>
            </a:r>
            <a:r>
              <a:rPr lang="en-US" altLang="el-GR" baseline="-25000" dirty="0" smtClean="0"/>
              <a:t>-1</a:t>
            </a:r>
            <a:r>
              <a:rPr lang="en-US" altLang="el-GR" i="1" dirty="0" smtClean="0"/>
              <a:t>x</a:t>
            </a:r>
            <a:r>
              <a:rPr lang="en-US" altLang="el-GR" i="1" baseline="-25000" dirty="0" smtClean="0"/>
              <a:t>n</a:t>
            </a:r>
            <a:r>
              <a:rPr lang="en-US" altLang="el-GR" baseline="-25000" dirty="0" smtClean="0"/>
              <a:t>-2</a:t>
            </a:r>
            <a:r>
              <a:rPr lang="en-US" altLang="el-GR" dirty="0" smtClean="0"/>
              <a:t>…</a:t>
            </a:r>
            <a:r>
              <a:rPr lang="en-US" altLang="el-GR" i="1" dirty="0" smtClean="0"/>
              <a:t>x</a:t>
            </a:r>
            <a:r>
              <a:rPr lang="en-US" altLang="el-GR" baseline="-25000" dirty="0" smtClean="0"/>
              <a:t>1</a:t>
            </a:r>
            <a:r>
              <a:rPr lang="en-US" altLang="el-GR" i="1" dirty="0" smtClean="0"/>
              <a:t>x</a:t>
            </a:r>
            <a:r>
              <a:rPr lang="en-US" altLang="el-GR" baseline="-25000" dirty="0" smtClean="0"/>
              <a:t>0</a:t>
            </a:r>
            <a:r>
              <a:rPr lang="en-US" altLang="el-GR" dirty="0"/>
              <a:t>, </a:t>
            </a:r>
            <a:r>
              <a:rPr lang="en-US" altLang="el-GR" dirty="0" smtClean="0"/>
              <a:t>Y=</a:t>
            </a:r>
            <a:r>
              <a:rPr lang="en-US" altLang="el-GR" i="1" dirty="0" smtClean="0"/>
              <a:t>x</a:t>
            </a:r>
            <a:r>
              <a:rPr lang="en-US" altLang="el-GR" i="1" baseline="-25000" dirty="0" smtClean="0"/>
              <a:t>n</a:t>
            </a:r>
            <a:r>
              <a:rPr lang="en-US" altLang="el-GR" baseline="-25000" dirty="0" smtClean="0"/>
              <a:t>-1</a:t>
            </a:r>
            <a:r>
              <a:rPr lang="en-US" altLang="el-GR" i="1" dirty="0" smtClean="0"/>
              <a:t>x</a:t>
            </a:r>
            <a:r>
              <a:rPr lang="en-US" altLang="el-GR" i="1" baseline="-25000" dirty="0" smtClean="0"/>
              <a:t>n</a:t>
            </a:r>
            <a:r>
              <a:rPr lang="en-US" altLang="el-GR" baseline="-25000" dirty="0" smtClean="0"/>
              <a:t>-2</a:t>
            </a:r>
            <a:r>
              <a:rPr lang="en-US" altLang="el-GR" dirty="0" smtClean="0"/>
              <a:t>…</a:t>
            </a:r>
            <a:r>
              <a:rPr lang="en-US" altLang="el-GR" i="1" dirty="0" smtClean="0"/>
              <a:t>x</a:t>
            </a:r>
            <a:r>
              <a:rPr lang="en-US" altLang="el-GR" baseline="-25000" dirty="0" smtClean="0"/>
              <a:t>1</a:t>
            </a:r>
            <a:r>
              <a:rPr lang="en-US" altLang="el-GR" i="1" dirty="0" smtClean="0"/>
              <a:t>x</a:t>
            </a:r>
            <a:r>
              <a:rPr lang="en-US" altLang="el-GR" baseline="-25000" dirty="0" smtClean="0"/>
              <a:t>0</a:t>
            </a:r>
            <a:r>
              <a:rPr lang="el-GR" altLang="el-GR" dirty="0" smtClean="0"/>
              <a:t>. </a:t>
            </a:r>
          </a:p>
          <a:p>
            <a:r>
              <a:rPr lang="el-GR" altLang="el-GR" dirty="0" smtClean="0"/>
              <a:t>Ισχύει</a:t>
            </a:r>
            <a:endParaRPr lang="el-GR" dirty="0"/>
          </a:p>
        </p:txBody>
      </p:sp>
    </p:spTree>
    <p:extLst>
      <p:ext uri="{BB962C8B-B14F-4D97-AF65-F5344CB8AC3E}">
        <p14:creationId xmlns:p14="http://schemas.microsoft.com/office/powerpoint/2010/main" val="23013907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ChangeArrowheads="1"/>
          </p:cNvSpPr>
          <p:nvPr/>
        </p:nvSpPr>
        <p:spPr bwMode="auto">
          <a:xfrm>
            <a:off x="684213" y="1052513"/>
            <a:ext cx="792003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04863" indent="-804863">
              <a:defRPr>
                <a:solidFill>
                  <a:schemeClr val="tx1"/>
                </a:solidFill>
                <a:latin typeface="Arial" panose="020B0604020202020204" pitchFamily="34" charset="0"/>
              </a:defRPr>
            </a:lvl1pPr>
            <a:lvl2pPr marL="984250">
              <a:defRPr>
                <a:solidFill>
                  <a:schemeClr val="tx1"/>
                </a:solidFill>
                <a:latin typeface="Arial" panose="020B0604020202020204" pitchFamily="34" charset="0"/>
              </a:defRPr>
            </a:lvl2pPr>
            <a:lvl3pPr marL="1163638">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marL="574675" indent="-574675" algn="just">
              <a:tabLst>
                <a:tab pos="515938" algn="l"/>
              </a:tabLst>
            </a:pPr>
            <a:r>
              <a:rPr lang="en-US" altLang="el-GR" sz="2000" b="1" dirty="0" smtClean="0"/>
              <a:t>9</a:t>
            </a:r>
            <a:r>
              <a:rPr lang="el-GR" altLang="el-GR" sz="2000" b="1" dirty="0" smtClean="0"/>
              <a:t>.8 </a:t>
            </a:r>
            <a:r>
              <a:rPr lang="el-GR" altLang="el-GR" sz="2000" dirty="0" smtClean="0"/>
              <a:t>Να </a:t>
            </a:r>
            <a:r>
              <a:rPr lang="el-GR" altLang="el-GR" sz="2000" dirty="0"/>
              <a:t>σχεδιασθεί ένα κύκλωμα το οποίο να δείχνει πότε ένας διψήφιος αριθμός </a:t>
            </a:r>
            <a:r>
              <a:rPr lang="el-GR" altLang="el-GR" sz="2000" i="1" dirty="0"/>
              <a:t>Χ</a:t>
            </a:r>
            <a:r>
              <a:rPr lang="el-GR" altLang="el-GR" sz="2000" dirty="0"/>
              <a:t>=</a:t>
            </a:r>
            <a:r>
              <a:rPr lang="en-US" altLang="el-GR" sz="2000" b="1" i="1" dirty="0"/>
              <a:t>x</a:t>
            </a:r>
            <a:r>
              <a:rPr lang="el-GR" altLang="el-GR" sz="2000" baseline="-25000" dirty="0"/>
              <a:t>1</a:t>
            </a:r>
            <a:r>
              <a:rPr lang="en-US" altLang="el-GR" sz="2000" i="1" dirty="0"/>
              <a:t>x</a:t>
            </a:r>
            <a:r>
              <a:rPr lang="el-GR" altLang="el-GR" sz="2000" baseline="-25000" dirty="0"/>
              <a:t>0</a:t>
            </a:r>
            <a:r>
              <a:rPr lang="el-GR" altLang="el-GR" sz="2000" dirty="0"/>
              <a:t> είναι μεγαλύτερος από έναν αριθμό </a:t>
            </a:r>
            <a:r>
              <a:rPr lang="en-US" altLang="el-GR" sz="2000" dirty="0"/>
              <a:t>Y</a:t>
            </a:r>
            <a:r>
              <a:rPr lang="el-GR" altLang="el-GR" sz="2000" dirty="0"/>
              <a:t>=</a:t>
            </a:r>
            <a:r>
              <a:rPr lang="en-US" altLang="el-GR" sz="2000" dirty="0"/>
              <a:t>y</a:t>
            </a:r>
            <a:r>
              <a:rPr lang="el-GR" altLang="el-GR" sz="2000" baseline="-25000" dirty="0"/>
              <a:t>1</a:t>
            </a:r>
            <a:r>
              <a:rPr lang="en-US" altLang="el-GR" sz="2000" dirty="0"/>
              <a:t>y</a:t>
            </a:r>
            <a:r>
              <a:rPr lang="el-GR" altLang="el-GR" sz="2000" baseline="-25000" dirty="0"/>
              <a:t>0</a:t>
            </a:r>
            <a:r>
              <a:rPr lang="el-GR" altLang="el-GR" sz="2000" dirty="0"/>
              <a:t>.</a:t>
            </a:r>
            <a:endParaRPr lang="en-US" altLang="el-GR" sz="2000" dirty="0"/>
          </a:p>
        </p:txBody>
      </p:sp>
      <p:graphicFrame>
        <p:nvGraphicFramePr>
          <p:cNvPr id="141315" name="Object 3"/>
          <p:cNvGraphicFramePr>
            <a:graphicFrameLocks noChangeAspect="1"/>
          </p:cNvGraphicFramePr>
          <p:nvPr>
            <p:extLst>
              <p:ext uri="{D42A27DB-BD31-4B8C-83A1-F6EECF244321}">
                <p14:modId xmlns:p14="http://schemas.microsoft.com/office/powerpoint/2010/main" val="1237229317"/>
              </p:ext>
            </p:extLst>
          </p:nvPr>
        </p:nvGraphicFramePr>
        <p:xfrm>
          <a:off x="1646238" y="4076700"/>
          <a:ext cx="2830512" cy="473075"/>
        </p:xfrm>
        <a:graphic>
          <a:graphicData uri="http://schemas.openxmlformats.org/presentationml/2006/ole">
            <mc:AlternateContent xmlns:mc="http://schemas.openxmlformats.org/markup-compatibility/2006">
              <mc:Choice xmlns:v="urn:schemas-microsoft-com:vml" Requires="v">
                <p:oleObj spid="_x0000_s141358" name="Equation" r:id="rId3" imgW="1523880" imgH="253800" progId="Equation.DSMT4">
                  <p:embed/>
                </p:oleObj>
              </mc:Choice>
              <mc:Fallback>
                <p:oleObj name="Equation" r:id="rId3" imgW="1523880" imgH="253800" progId="Equation.DSMT4">
                  <p:embed/>
                  <p:pic>
                    <p:nvPicPr>
                      <p:cNvPr id="0" name="Object 3"/>
                      <p:cNvPicPr>
                        <a:picLocks noChangeAspect="1" noChangeArrowheads="1"/>
                      </p:cNvPicPr>
                      <p:nvPr/>
                    </p:nvPicPr>
                    <p:blipFill>
                      <a:blip r:embed="rId4"/>
                      <a:srcRect/>
                      <a:stretch>
                        <a:fillRect/>
                      </a:stretch>
                    </p:blipFill>
                    <p:spPr bwMode="auto">
                      <a:xfrm>
                        <a:off x="1646238" y="4076700"/>
                        <a:ext cx="2830512" cy="473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1319" name="Rectangle 7"/>
          <p:cNvSpPr>
            <a:spLocks noChangeArrowheads="1"/>
          </p:cNvSpPr>
          <p:nvPr/>
        </p:nvSpPr>
        <p:spPr bwMode="auto">
          <a:xfrm>
            <a:off x="0" y="3673475"/>
            <a:ext cx="2159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l-GR" altLang="el-GR" sz="900"/>
              <a:t> </a:t>
            </a:r>
            <a:endParaRPr lang="el-GR" altLang="el-GR"/>
          </a:p>
        </p:txBody>
      </p:sp>
      <p:sp>
        <p:nvSpPr>
          <p:cNvPr id="141320" name="Text Box 8"/>
          <p:cNvSpPr txBox="1">
            <a:spLocks noChangeArrowheads="1"/>
          </p:cNvSpPr>
          <p:nvPr/>
        </p:nvSpPr>
        <p:spPr bwMode="auto">
          <a:xfrm>
            <a:off x="1547813" y="2595563"/>
            <a:ext cx="1317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2000" b="1" dirty="0"/>
              <a:t>Υπόδειξη</a:t>
            </a:r>
          </a:p>
        </p:txBody>
      </p:sp>
      <p:sp>
        <p:nvSpPr>
          <p:cNvPr id="141321" name="Text Box 9"/>
          <p:cNvSpPr txBox="1">
            <a:spLocks noChangeArrowheads="1"/>
          </p:cNvSpPr>
          <p:nvPr/>
        </p:nvSpPr>
        <p:spPr bwMode="auto">
          <a:xfrm>
            <a:off x="1958975" y="33766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l-GR" altLang="el-GR"/>
          </a:p>
        </p:txBody>
      </p:sp>
      <p:sp>
        <p:nvSpPr>
          <p:cNvPr id="141324" name="Text Box 12"/>
          <p:cNvSpPr txBox="1">
            <a:spLocks noChangeArrowheads="1"/>
          </p:cNvSpPr>
          <p:nvPr/>
        </p:nvSpPr>
        <p:spPr bwMode="auto">
          <a:xfrm>
            <a:off x="1619250" y="3141663"/>
            <a:ext cx="69135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l-GR" altLang="el-GR" dirty="0"/>
              <a:t>Ο </a:t>
            </a:r>
            <a:r>
              <a:rPr lang="el-GR" altLang="el-GR" i="1" dirty="0"/>
              <a:t>Χ</a:t>
            </a:r>
            <a:r>
              <a:rPr lang="en-US" altLang="el-GR" dirty="0"/>
              <a:t> </a:t>
            </a:r>
            <a:r>
              <a:rPr lang="el-GR" altLang="el-GR" dirty="0"/>
              <a:t>είναι μεγαλύτερος του </a:t>
            </a:r>
            <a:r>
              <a:rPr lang="el-GR" altLang="el-GR" i="1" dirty="0"/>
              <a:t>Υ</a:t>
            </a:r>
            <a:r>
              <a:rPr lang="el-GR" altLang="el-GR" dirty="0"/>
              <a:t> όταν </a:t>
            </a:r>
            <a:r>
              <a:rPr lang="en-US" altLang="el-GR" dirty="0"/>
              <a:t>x</a:t>
            </a:r>
            <a:r>
              <a:rPr lang="en-US" altLang="el-GR" baseline="-25000" dirty="0"/>
              <a:t>1</a:t>
            </a:r>
            <a:r>
              <a:rPr lang="en-US" altLang="el-GR" dirty="0"/>
              <a:t>=1</a:t>
            </a:r>
            <a:r>
              <a:rPr lang="el-GR" altLang="el-GR" dirty="0"/>
              <a:t> και </a:t>
            </a:r>
            <a:r>
              <a:rPr lang="en-US" altLang="el-GR" dirty="0"/>
              <a:t>y</a:t>
            </a:r>
            <a:r>
              <a:rPr lang="en-US" altLang="el-GR" baseline="-25000" dirty="0"/>
              <a:t>1</a:t>
            </a:r>
            <a:r>
              <a:rPr lang="en-US" altLang="el-GR" dirty="0"/>
              <a:t>=0 </a:t>
            </a:r>
            <a:r>
              <a:rPr lang="el-GR" altLang="el-GR" dirty="0"/>
              <a:t>ή όταν </a:t>
            </a:r>
            <a:r>
              <a:rPr lang="en-US" altLang="el-GR" dirty="0"/>
              <a:t>x</a:t>
            </a:r>
            <a:r>
              <a:rPr lang="en-US" altLang="el-GR" baseline="-25000" dirty="0"/>
              <a:t>1</a:t>
            </a:r>
            <a:r>
              <a:rPr lang="en-US" altLang="el-GR" dirty="0"/>
              <a:t>=y</a:t>
            </a:r>
            <a:r>
              <a:rPr lang="en-US" altLang="el-GR" baseline="-25000" dirty="0"/>
              <a:t>1</a:t>
            </a:r>
            <a:r>
              <a:rPr lang="en-US" altLang="el-GR" dirty="0"/>
              <a:t> </a:t>
            </a:r>
            <a:r>
              <a:rPr lang="el-GR" altLang="el-GR" dirty="0"/>
              <a:t>και </a:t>
            </a:r>
            <a:r>
              <a:rPr lang="en-US" altLang="el-GR" dirty="0" smtClean="0"/>
              <a:t>x</a:t>
            </a:r>
            <a:r>
              <a:rPr lang="en-US" altLang="el-GR" baseline="-25000" dirty="0" smtClean="0"/>
              <a:t>0</a:t>
            </a:r>
            <a:r>
              <a:rPr lang="en-US" altLang="el-GR" dirty="0" smtClean="0"/>
              <a:t>=</a:t>
            </a:r>
            <a:r>
              <a:rPr lang="el-GR" altLang="el-GR" dirty="0" smtClean="0"/>
              <a:t>1 και </a:t>
            </a:r>
            <a:r>
              <a:rPr lang="en-US" altLang="el-GR" dirty="0" smtClean="0"/>
              <a:t>y</a:t>
            </a:r>
            <a:r>
              <a:rPr lang="en-US" altLang="el-GR" baseline="-25000" dirty="0" smtClean="0"/>
              <a:t>0</a:t>
            </a:r>
            <a:r>
              <a:rPr lang="el-GR" altLang="el-GR" dirty="0" smtClean="0"/>
              <a:t>=0 </a:t>
            </a:r>
            <a:endParaRPr lang="el-GR" altLang="el-G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2" name="Rectangle 4"/>
          <p:cNvSpPr>
            <a:spLocks noChangeArrowheads="1"/>
          </p:cNvSpPr>
          <p:nvPr/>
        </p:nvSpPr>
        <p:spPr bwMode="auto">
          <a:xfrm>
            <a:off x="684213" y="1052513"/>
            <a:ext cx="792003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04863" indent="-804863">
              <a:defRPr>
                <a:solidFill>
                  <a:schemeClr val="tx1"/>
                </a:solidFill>
                <a:latin typeface="Arial" panose="020B0604020202020204" pitchFamily="34" charset="0"/>
              </a:defRPr>
            </a:lvl1pPr>
            <a:lvl2pPr marL="984250">
              <a:defRPr>
                <a:solidFill>
                  <a:schemeClr val="tx1"/>
                </a:solidFill>
                <a:latin typeface="Arial" panose="020B0604020202020204" pitchFamily="34" charset="0"/>
              </a:defRPr>
            </a:lvl2pPr>
            <a:lvl3pPr marL="1163638">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marL="515938" indent="-515938" algn="just"/>
            <a:r>
              <a:rPr lang="en-US" altLang="el-GR" sz="2000" b="1" dirty="0" smtClean="0"/>
              <a:t>9</a:t>
            </a:r>
            <a:r>
              <a:rPr lang="el-GR" altLang="el-GR" sz="2000" b="1" dirty="0" smtClean="0"/>
              <a:t>.9 </a:t>
            </a:r>
            <a:r>
              <a:rPr lang="el-GR" altLang="el-GR" sz="2000" dirty="0" smtClean="0"/>
              <a:t>Να </a:t>
            </a:r>
            <a:r>
              <a:rPr lang="el-GR" altLang="el-GR" sz="2000" dirty="0"/>
              <a:t>σχεδιασθεί ένα κύκλωμα το οποίο να δείχνει πότε ένας διψήφιος αριθμός </a:t>
            </a:r>
            <a:r>
              <a:rPr lang="el-GR" altLang="el-GR" sz="2000" i="1" dirty="0"/>
              <a:t>Χ</a:t>
            </a:r>
            <a:r>
              <a:rPr lang="el-GR" altLang="el-GR" sz="2000" dirty="0"/>
              <a:t>=</a:t>
            </a:r>
            <a:r>
              <a:rPr lang="en-US" altLang="el-GR" sz="2000" b="1" i="1" dirty="0"/>
              <a:t>x</a:t>
            </a:r>
            <a:r>
              <a:rPr lang="el-GR" altLang="el-GR" sz="2000" baseline="-25000" dirty="0"/>
              <a:t>1</a:t>
            </a:r>
            <a:r>
              <a:rPr lang="en-US" altLang="el-GR" sz="2000" i="1" dirty="0"/>
              <a:t>x</a:t>
            </a:r>
            <a:r>
              <a:rPr lang="el-GR" altLang="el-GR" sz="2000" baseline="-25000" dirty="0"/>
              <a:t>0</a:t>
            </a:r>
            <a:r>
              <a:rPr lang="el-GR" altLang="el-GR" sz="2000" dirty="0"/>
              <a:t> είναι μικρότερος από έναν αριθμό </a:t>
            </a:r>
            <a:r>
              <a:rPr lang="en-US" altLang="el-GR" sz="2000" i="1" dirty="0"/>
              <a:t>Y</a:t>
            </a:r>
            <a:r>
              <a:rPr lang="el-GR" altLang="el-GR" sz="2000" dirty="0"/>
              <a:t>=</a:t>
            </a:r>
            <a:r>
              <a:rPr lang="en-US" altLang="el-GR" sz="2000" i="1" dirty="0"/>
              <a:t>y</a:t>
            </a:r>
            <a:r>
              <a:rPr lang="el-GR" altLang="el-GR" sz="2000" baseline="-25000" dirty="0"/>
              <a:t>1</a:t>
            </a:r>
            <a:r>
              <a:rPr lang="en-US" altLang="el-GR" sz="2000" i="1" dirty="0"/>
              <a:t>y</a:t>
            </a:r>
            <a:r>
              <a:rPr lang="el-GR" altLang="el-GR" sz="2000" baseline="-25000" dirty="0"/>
              <a:t>0</a:t>
            </a:r>
            <a:r>
              <a:rPr lang="el-GR" altLang="el-GR" sz="2000" dirty="0"/>
              <a:t>.</a:t>
            </a:r>
            <a:endParaRPr lang="en-US" altLang="el-GR" sz="2000" dirty="0"/>
          </a:p>
        </p:txBody>
      </p:sp>
      <p:sp>
        <p:nvSpPr>
          <p:cNvPr id="4" name="Text Box 8"/>
          <p:cNvSpPr txBox="1">
            <a:spLocks noChangeArrowheads="1"/>
          </p:cNvSpPr>
          <p:nvPr/>
        </p:nvSpPr>
        <p:spPr bwMode="auto">
          <a:xfrm>
            <a:off x="1245758" y="2344819"/>
            <a:ext cx="1317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2000" b="1" dirty="0"/>
              <a:t>Υπόδειξη</a:t>
            </a:r>
          </a:p>
        </p:txBody>
      </p:sp>
      <p:sp>
        <p:nvSpPr>
          <p:cNvPr id="5" name="Text Box 9"/>
          <p:cNvSpPr txBox="1">
            <a:spLocks noChangeArrowheads="1"/>
          </p:cNvSpPr>
          <p:nvPr/>
        </p:nvSpPr>
        <p:spPr bwMode="auto">
          <a:xfrm>
            <a:off x="1958975" y="33766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l-GR" altLang="el-GR"/>
          </a:p>
        </p:txBody>
      </p:sp>
      <p:sp>
        <p:nvSpPr>
          <p:cNvPr id="6" name="Text Box 12"/>
          <p:cNvSpPr txBox="1">
            <a:spLocks noChangeArrowheads="1"/>
          </p:cNvSpPr>
          <p:nvPr/>
        </p:nvSpPr>
        <p:spPr bwMode="auto">
          <a:xfrm>
            <a:off x="1245758" y="2913638"/>
            <a:ext cx="721467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l-GR" altLang="el-GR" dirty="0"/>
              <a:t>Ο </a:t>
            </a:r>
            <a:r>
              <a:rPr lang="el-GR" altLang="el-GR" i="1" dirty="0"/>
              <a:t>Χ</a:t>
            </a:r>
            <a:r>
              <a:rPr lang="en-US" altLang="el-GR" dirty="0"/>
              <a:t> </a:t>
            </a:r>
            <a:r>
              <a:rPr lang="el-GR" altLang="el-GR" dirty="0"/>
              <a:t>είναι </a:t>
            </a:r>
            <a:r>
              <a:rPr lang="el-GR" altLang="el-GR" dirty="0" smtClean="0"/>
              <a:t>μικρότερος </a:t>
            </a:r>
            <a:r>
              <a:rPr lang="el-GR" altLang="el-GR" dirty="0"/>
              <a:t>του </a:t>
            </a:r>
            <a:r>
              <a:rPr lang="el-GR" altLang="el-GR" i="1" dirty="0"/>
              <a:t>Υ</a:t>
            </a:r>
            <a:r>
              <a:rPr lang="el-GR" altLang="el-GR" dirty="0"/>
              <a:t> όταν </a:t>
            </a:r>
            <a:r>
              <a:rPr lang="en-US" altLang="el-GR" dirty="0" smtClean="0"/>
              <a:t>x</a:t>
            </a:r>
            <a:r>
              <a:rPr lang="en-US" altLang="el-GR" baseline="-25000" dirty="0" smtClean="0"/>
              <a:t>1</a:t>
            </a:r>
            <a:r>
              <a:rPr lang="en-US" altLang="el-GR" dirty="0" smtClean="0"/>
              <a:t>=</a:t>
            </a:r>
            <a:r>
              <a:rPr lang="el-GR" altLang="el-GR" dirty="0" smtClean="0"/>
              <a:t>0 </a:t>
            </a:r>
            <a:r>
              <a:rPr lang="el-GR" altLang="el-GR" dirty="0"/>
              <a:t>και </a:t>
            </a:r>
            <a:r>
              <a:rPr lang="en-US" altLang="el-GR" dirty="0" smtClean="0"/>
              <a:t>y</a:t>
            </a:r>
            <a:r>
              <a:rPr lang="en-US" altLang="el-GR" baseline="-25000" dirty="0" smtClean="0"/>
              <a:t>1</a:t>
            </a:r>
            <a:r>
              <a:rPr lang="en-US" altLang="el-GR" dirty="0" smtClean="0"/>
              <a:t>=</a:t>
            </a:r>
            <a:r>
              <a:rPr lang="el-GR" altLang="el-GR" dirty="0" smtClean="0"/>
              <a:t>1</a:t>
            </a:r>
            <a:r>
              <a:rPr lang="en-US" altLang="el-GR" dirty="0" smtClean="0"/>
              <a:t> </a:t>
            </a:r>
            <a:r>
              <a:rPr lang="el-GR" altLang="el-GR" dirty="0"/>
              <a:t>ή όταν </a:t>
            </a:r>
            <a:r>
              <a:rPr lang="en-US" altLang="el-GR" dirty="0"/>
              <a:t>x</a:t>
            </a:r>
            <a:r>
              <a:rPr lang="en-US" altLang="el-GR" baseline="-25000" dirty="0"/>
              <a:t>1</a:t>
            </a:r>
            <a:r>
              <a:rPr lang="en-US" altLang="el-GR" dirty="0"/>
              <a:t>=y</a:t>
            </a:r>
            <a:r>
              <a:rPr lang="en-US" altLang="el-GR" baseline="-25000" dirty="0"/>
              <a:t>1</a:t>
            </a:r>
            <a:r>
              <a:rPr lang="en-US" altLang="el-GR" dirty="0"/>
              <a:t> </a:t>
            </a:r>
            <a:r>
              <a:rPr lang="el-GR" altLang="el-GR" dirty="0"/>
              <a:t>και </a:t>
            </a:r>
            <a:r>
              <a:rPr lang="en-US" altLang="el-GR" dirty="0" smtClean="0"/>
              <a:t>x</a:t>
            </a:r>
            <a:r>
              <a:rPr lang="en-US" altLang="el-GR" baseline="-25000" dirty="0" smtClean="0"/>
              <a:t>0</a:t>
            </a:r>
            <a:r>
              <a:rPr lang="en-US" altLang="el-GR" dirty="0" smtClean="0"/>
              <a:t>=</a:t>
            </a:r>
            <a:r>
              <a:rPr lang="el-GR" altLang="el-GR" dirty="0" smtClean="0"/>
              <a:t>0 και  </a:t>
            </a:r>
            <a:r>
              <a:rPr lang="en-US" altLang="el-GR" dirty="0" smtClean="0"/>
              <a:t>y</a:t>
            </a:r>
            <a:r>
              <a:rPr lang="en-US" altLang="el-GR" baseline="-25000" dirty="0" smtClean="0"/>
              <a:t>0</a:t>
            </a:r>
            <a:r>
              <a:rPr lang="el-GR" altLang="el-GR" dirty="0" smtClean="0"/>
              <a:t> =1</a:t>
            </a:r>
            <a:endParaRPr lang="el-GR" altLang="el-GR" dirty="0"/>
          </a:p>
        </p:txBody>
      </p:sp>
      <p:graphicFrame>
        <p:nvGraphicFramePr>
          <p:cNvPr id="2" name="Αντικείμενο 1"/>
          <p:cNvGraphicFramePr>
            <a:graphicFrameLocks noChangeAspect="1"/>
          </p:cNvGraphicFramePr>
          <p:nvPr>
            <p:extLst>
              <p:ext uri="{D42A27DB-BD31-4B8C-83A1-F6EECF244321}">
                <p14:modId xmlns:p14="http://schemas.microsoft.com/office/powerpoint/2010/main" val="3515766827"/>
              </p:ext>
            </p:extLst>
          </p:nvPr>
        </p:nvGraphicFramePr>
        <p:xfrm>
          <a:off x="4794250" y="2371725"/>
          <a:ext cx="114300" cy="177800"/>
        </p:xfrm>
        <a:graphic>
          <a:graphicData uri="http://schemas.openxmlformats.org/presentationml/2006/ole">
            <mc:AlternateContent xmlns:mc="http://schemas.openxmlformats.org/markup-compatibility/2006">
              <mc:Choice xmlns:v="urn:schemas-microsoft-com:vml" Requires="v">
                <p:oleObj spid="_x0000_s170023" name="Equation" r:id="rId3" imgW="114120" imgH="177480" progId="Equation.DSMT4">
                  <p:embed/>
                </p:oleObj>
              </mc:Choice>
              <mc:Fallback>
                <p:oleObj name="Equation" r:id="rId3" imgW="114120" imgH="177480" progId="Equation.DSMT4">
                  <p:embed/>
                  <p:pic>
                    <p:nvPicPr>
                      <p:cNvPr id="0" name=""/>
                      <p:cNvPicPr/>
                      <p:nvPr/>
                    </p:nvPicPr>
                    <p:blipFill>
                      <a:blip r:embed="rId4"/>
                      <a:stretch>
                        <a:fillRect/>
                      </a:stretch>
                    </p:blipFill>
                    <p:spPr>
                      <a:xfrm>
                        <a:off x="4794250" y="2371725"/>
                        <a:ext cx="114300" cy="177800"/>
                      </a:xfrm>
                      <a:prstGeom prst="rect">
                        <a:avLst/>
                      </a:prstGeom>
                    </p:spPr>
                  </p:pic>
                </p:oleObj>
              </mc:Fallback>
            </mc:AlternateContent>
          </a:graphicData>
        </a:graphic>
      </p:graphicFrame>
      <p:graphicFrame>
        <p:nvGraphicFramePr>
          <p:cNvPr id="7" name="Αντικείμενο 6"/>
          <p:cNvGraphicFramePr>
            <a:graphicFrameLocks noChangeAspect="1"/>
          </p:cNvGraphicFramePr>
          <p:nvPr>
            <p:extLst>
              <p:ext uri="{D42A27DB-BD31-4B8C-83A1-F6EECF244321}">
                <p14:modId xmlns:p14="http://schemas.microsoft.com/office/powerpoint/2010/main" val="1273830338"/>
              </p:ext>
            </p:extLst>
          </p:nvPr>
        </p:nvGraphicFramePr>
        <p:xfrm>
          <a:off x="1267442" y="4146237"/>
          <a:ext cx="3006653" cy="518388"/>
        </p:xfrm>
        <a:graphic>
          <a:graphicData uri="http://schemas.openxmlformats.org/presentationml/2006/ole">
            <mc:AlternateContent xmlns:mc="http://schemas.openxmlformats.org/markup-compatibility/2006">
              <mc:Choice xmlns:v="urn:schemas-microsoft-com:vml" Requires="v">
                <p:oleObj spid="_x0000_s170024" name="Equation" r:id="rId5" imgW="1473120" imgH="253800" progId="Equation.DSMT4">
                  <p:embed/>
                </p:oleObj>
              </mc:Choice>
              <mc:Fallback>
                <p:oleObj name="Equation" r:id="rId5" imgW="1473120" imgH="253800" progId="Equation.DSMT4">
                  <p:embed/>
                  <p:pic>
                    <p:nvPicPr>
                      <p:cNvPr id="0" name=""/>
                      <p:cNvPicPr/>
                      <p:nvPr/>
                    </p:nvPicPr>
                    <p:blipFill>
                      <a:blip r:embed="rId6"/>
                      <a:stretch>
                        <a:fillRect/>
                      </a:stretch>
                    </p:blipFill>
                    <p:spPr>
                      <a:xfrm>
                        <a:off x="1267442" y="4146237"/>
                        <a:ext cx="3006653" cy="518388"/>
                      </a:xfrm>
                      <a:prstGeom prst="rect">
                        <a:avLst/>
                      </a:prstGeom>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5"/>
          <p:cNvGraphicFramePr>
            <a:graphicFrameLocks noChangeAspect="1"/>
          </p:cNvGraphicFramePr>
          <p:nvPr>
            <p:extLst/>
          </p:nvPr>
        </p:nvGraphicFramePr>
        <p:xfrm>
          <a:off x="1547664" y="1700808"/>
          <a:ext cx="6264275" cy="4052887"/>
        </p:xfrm>
        <a:graphic>
          <a:graphicData uri="http://schemas.openxmlformats.org/presentationml/2006/ole">
            <mc:AlternateContent xmlns:mc="http://schemas.openxmlformats.org/markup-compatibility/2006">
              <mc:Choice xmlns:v="urn:schemas-microsoft-com:vml" Requires="v">
                <p:oleObj spid="_x0000_s174092" name="Visio" r:id="rId3" imgW="3457411" imgH="2228874" progId="Visio.Drawing.11">
                  <p:embed/>
                </p:oleObj>
              </mc:Choice>
              <mc:Fallback>
                <p:oleObj name="Visio" r:id="rId3" imgW="3457411" imgH="2228874" progId="Visio.Drawing.11">
                  <p:embed/>
                  <p:pic>
                    <p:nvPicPr>
                      <p:cNvPr id="2" name="Object 5"/>
                      <p:cNvPicPr>
                        <a:picLocks noChangeAspect="1" noChangeArrowheads="1"/>
                      </p:cNvPicPr>
                      <p:nvPr/>
                    </p:nvPicPr>
                    <p:blipFill>
                      <a:blip r:embed="rId4"/>
                      <a:srcRect/>
                      <a:stretch>
                        <a:fillRect/>
                      </a:stretch>
                    </p:blipFill>
                    <p:spPr bwMode="auto">
                      <a:xfrm>
                        <a:off x="1547664" y="1700808"/>
                        <a:ext cx="6264275" cy="405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Text Box 7"/>
          <p:cNvSpPr txBox="1">
            <a:spLocks noChangeArrowheads="1"/>
          </p:cNvSpPr>
          <p:nvPr/>
        </p:nvSpPr>
        <p:spPr bwMode="auto">
          <a:xfrm>
            <a:off x="1259632" y="836712"/>
            <a:ext cx="63603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2000" b="1" dirty="0"/>
              <a:t>Προσθετής μη </a:t>
            </a:r>
            <a:r>
              <a:rPr lang="el-GR" altLang="el-GR" sz="2000" b="1" dirty="0" err="1"/>
              <a:t>προσημασμένων</a:t>
            </a:r>
            <a:r>
              <a:rPr lang="el-GR" altLang="el-GR" sz="2000" b="1" dirty="0"/>
              <a:t> αριθμών των </a:t>
            </a:r>
            <a:r>
              <a:rPr lang="en-US" altLang="el-GR" sz="2000" b="1" dirty="0"/>
              <a:t>n</a:t>
            </a:r>
            <a:r>
              <a:rPr lang="el-GR" altLang="el-GR" sz="2000" b="1" dirty="0"/>
              <a:t>-</a:t>
            </a:r>
            <a:r>
              <a:rPr lang="en-US" altLang="el-GR" sz="2000" b="1" dirty="0"/>
              <a:t>bit</a:t>
            </a:r>
            <a:endParaRPr lang="el-GR" altLang="el-GR" sz="2000" b="1" dirty="0"/>
          </a:p>
        </p:txBody>
      </p:sp>
    </p:spTree>
    <p:extLst>
      <p:ext uri="{BB962C8B-B14F-4D97-AF65-F5344CB8AC3E}">
        <p14:creationId xmlns:p14="http://schemas.microsoft.com/office/powerpoint/2010/main" val="3005140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2204864"/>
            <a:ext cx="184731" cy="369332"/>
          </a:xfrm>
          <a:prstGeom prst="rect">
            <a:avLst/>
          </a:prstGeom>
          <a:noFill/>
        </p:spPr>
        <p:txBody>
          <a:bodyPr wrap="none" rtlCol="0">
            <a:spAutoFit/>
          </a:bodyPr>
          <a:lstStyle/>
          <a:p>
            <a:endParaRPr lang="el-GR" dirty="0"/>
          </a:p>
        </p:txBody>
      </p:sp>
      <p:sp>
        <p:nvSpPr>
          <p:cNvPr id="3" name="TextBox 2"/>
          <p:cNvSpPr txBox="1"/>
          <p:nvPr/>
        </p:nvSpPr>
        <p:spPr>
          <a:xfrm>
            <a:off x="683568" y="1650866"/>
            <a:ext cx="7776864" cy="1631216"/>
          </a:xfrm>
          <a:prstGeom prst="rect">
            <a:avLst/>
          </a:prstGeom>
          <a:noFill/>
        </p:spPr>
        <p:txBody>
          <a:bodyPr wrap="square" rtlCol="0">
            <a:spAutoFit/>
          </a:bodyPr>
          <a:lstStyle/>
          <a:p>
            <a:pPr algn="just"/>
            <a:r>
              <a:rPr lang="el-GR" sz="2000" dirty="0" smtClean="0"/>
              <a:t>Η </a:t>
            </a:r>
            <a:r>
              <a:rPr lang="el-GR" sz="2000" dirty="0"/>
              <a:t>υλοποίηση με </a:t>
            </a:r>
            <a:r>
              <a:rPr lang="el-GR" sz="2000"/>
              <a:t>τη </a:t>
            </a:r>
            <a:r>
              <a:rPr lang="el-GR" sz="2000" smtClean="0"/>
              <a:t>κλασική μέθοδο </a:t>
            </a:r>
            <a:r>
              <a:rPr lang="el-GR" sz="2000" dirty="0"/>
              <a:t>σχεδίασης η οποία καταλήγει σε δύο επίπεδα πυλών ακόμα και για σχετικά μικρό αριθμό εισόδων απαιτεί μεγάλο αριθμό πυλών με μεγάλο αριθμό εισόδων η κάθε μία. Κατά συνέπεια η διερεύνηση άλλων πιο αποδοτικών υλοποιήσεων είναι απαραίτητη.</a:t>
            </a:r>
          </a:p>
        </p:txBody>
      </p:sp>
    </p:spTree>
    <p:extLst>
      <p:ext uri="{BB962C8B-B14F-4D97-AF65-F5344CB8AC3E}">
        <p14:creationId xmlns:p14="http://schemas.microsoft.com/office/powerpoint/2010/main" val="504637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9" name="Rectangle 5"/>
          <p:cNvSpPr>
            <a:spLocks noChangeArrowheads="1"/>
          </p:cNvSpPr>
          <p:nvPr/>
        </p:nvSpPr>
        <p:spPr bwMode="auto">
          <a:xfrm>
            <a:off x="0" y="2909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p>
        </p:txBody>
      </p:sp>
      <p:graphicFrame>
        <p:nvGraphicFramePr>
          <p:cNvPr id="118788" name="Object 4"/>
          <p:cNvGraphicFramePr>
            <a:graphicFrameLocks noChangeAspect="1"/>
          </p:cNvGraphicFramePr>
          <p:nvPr>
            <p:extLst>
              <p:ext uri="{D42A27DB-BD31-4B8C-83A1-F6EECF244321}">
                <p14:modId xmlns:p14="http://schemas.microsoft.com/office/powerpoint/2010/main" val="1308846801"/>
              </p:ext>
            </p:extLst>
          </p:nvPr>
        </p:nvGraphicFramePr>
        <p:xfrm>
          <a:off x="971600" y="2780928"/>
          <a:ext cx="6840537" cy="2219325"/>
        </p:xfrm>
        <a:graphic>
          <a:graphicData uri="http://schemas.openxmlformats.org/presentationml/2006/ole">
            <mc:AlternateContent xmlns:mc="http://schemas.openxmlformats.org/markup-compatibility/2006">
              <mc:Choice xmlns:v="urn:schemas-microsoft-com:vml" Requires="v">
                <p:oleObj spid="_x0000_s168982" name="Visio" r:id="rId3" imgW="3190758" imgH="1028653" progId="Visio.Drawing.11">
                  <p:embed/>
                </p:oleObj>
              </mc:Choice>
              <mc:Fallback>
                <p:oleObj name="Visio" r:id="rId3" imgW="3190758" imgH="1028653" progId="Visio.Drawing.11">
                  <p:embed/>
                  <p:pic>
                    <p:nvPicPr>
                      <p:cNvPr id="118788" name="Object 4"/>
                      <p:cNvPicPr>
                        <a:picLocks noChangeAspect="1" noChangeArrowheads="1"/>
                      </p:cNvPicPr>
                      <p:nvPr/>
                    </p:nvPicPr>
                    <p:blipFill>
                      <a:blip r:embed="rId4"/>
                      <a:srcRect/>
                      <a:stretch>
                        <a:fillRect/>
                      </a:stretch>
                    </p:blipFill>
                    <p:spPr bwMode="auto">
                      <a:xfrm>
                        <a:off x="971600" y="2780928"/>
                        <a:ext cx="6840537" cy="2219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8790" name="Text Box 6"/>
          <p:cNvSpPr txBox="1">
            <a:spLocks noChangeArrowheads="1"/>
          </p:cNvSpPr>
          <p:nvPr/>
        </p:nvSpPr>
        <p:spPr bwMode="auto">
          <a:xfrm>
            <a:off x="611188" y="1504950"/>
            <a:ext cx="79216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l-GR" altLang="el-GR" sz="2000" b="1" dirty="0" smtClean="0"/>
              <a:t>Παράδειγμα.</a:t>
            </a:r>
            <a:r>
              <a:rPr lang="el-GR" altLang="el-GR" sz="2000" dirty="0" smtClean="0"/>
              <a:t> </a:t>
            </a:r>
            <a:r>
              <a:rPr lang="el-GR" altLang="el-GR" sz="2000" dirty="0"/>
              <a:t>Να γίνει ή πρόσθεση των μη </a:t>
            </a:r>
            <a:r>
              <a:rPr lang="el-GR" altLang="el-GR" sz="2000" dirty="0" err="1"/>
              <a:t>προσημασμένων</a:t>
            </a:r>
            <a:r>
              <a:rPr lang="el-GR" altLang="el-GR" sz="2000" dirty="0"/>
              <a:t> δυαδικών αριθμών 00111011</a:t>
            </a:r>
            <a:r>
              <a:rPr lang="el-GR" altLang="el-GR" sz="2000" baseline="-25000" dirty="0"/>
              <a:t>2</a:t>
            </a:r>
            <a:r>
              <a:rPr lang="el-GR" altLang="el-GR" sz="2000" dirty="0"/>
              <a:t> (=59</a:t>
            </a:r>
            <a:r>
              <a:rPr lang="el-GR" altLang="el-GR" sz="2000" baseline="-25000" dirty="0"/>
              <a:t>10</a:t>
            </a:r>
            <a:r>
              <a:rPr lang="el-GR" altLang="el-GR" sz="2000" dirty="0"/>
              <a:t>), 00101010</a:t>
            </a:r>
            <a:r>
              <a:rPr lang="el-GR" altLang="el-GR" sz="2000" baseline="-25000" dirty="0"/>
              <a:t>2</a:t>
            </a:r>
            <a:r>
              <a:rPr lang="el-GR" altLang="el-GR" sz="2000" dirty="0"/>
              <a:t> (=42</a:t>
            </a:r>
            <a:r>
              <a:rPr lang="el-GR" altLang="el-GR" sz="2000" baseline="-25000" dirty="0"/>
              <a:t>10</a:t>
            </a:r>
            <a:r>
              <a:rPr lang="el-GR" altLang="el-GR" sz="2000" dirty="0"/>
              <a:t>).</a:t>
            </a:r>
          </a:p>
        </p:txBody>
      </p:sp>
    </p:spTree>
    <p:extLst>
      <p:ext uri="{BB962C8B-B14F-4D97-AF65-F5344CB8AC3E}">
        <p14:creationId xmlns:p14="http://schemas.microsoft.com/office/powerpoint/2010/main" val="2068032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783" name="Object 7"/>
          <p:cNvGraphicFramePr>
            <a:graphicFrameLocks noGrp="1" noChangeAspect="1"/>
          </p:cNvGraphicFramePr>
          <p:nvPr>
            <p:ph/>
            <p:extLst>
              <p:ext uri="{D42A27DB-BD31-4B8C-83A1-F6EECF244321}">
                <p14:modId xmlns:p14="http://schemas.microsoft.com/office/powerpoint/2010/main" val="2865352740"/>
              </p:ext>
            </p:extLst>
          </p:nvPr>
        </p:nvGraphicFramePr>
        <p:xfrm>
          <a:off x="2555776" y="2349921"/>
          <a:ext cx="3671887" cy="2276475"/>
        </p:xfrm>
        <a:graphic>
          <a:graphicData uri="http://schemas.openxmlformats.org/presentationml/2006/ole">
            <mc:AlternateContent xmlns:mc="http://schemas.openxmlformats.org/markup-compatibility/2006">
              <mc:Choice xmlns:v="urn:schemas-microsoft-com:vml" Requires="v">
                <p:oleObj spid="_x0000_s75823" name="Visio" r:id="rId3" imgW="1526167" imgH="946912" progId="Visio.Drawing.11">
                  <p:embed/>
                </p:oleObj>
              </mc:Choice>
              <mc:Fallback>
                <p:oleObj name="Visio" r:id="rId3" imgW="1526167" imgH="946912" progId="Visio.Drawing.11">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2349921"/>
                        <a:ext cx="3671887" cy="227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5788" name="Text Box 12"/>
          <p:cNvSpPr txBox="1">
            <a:spLocks noChangeArrowheads="1"/>
          </p:cNvSpPr>
          <p:nvPr/>
        </p:nvSpPr>
        <p:spPr bwMode="auto">
          <a:xfrm>
            <a:off x="1331913" y="1268413"/>
            <a:ext cx="645881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2000" b="1" dirty="0"/>
              <a:t>Πρόσθεση 4-ψήφιων μη </a:t>
            </a:r>
            <a:r>
              <a:rPr lang="el-GR" altLang="el-GR" sz="2000" b="1" dirty="0" err="1"/>
              <a:t>προσημασμένων</a:t>
            </a:r>
            <a:r>
              <a:rPr lang="el-GR" altLang="el-GR" sz="2000" b="1" dirty="0"/>
              <a:t> αριθμών </a:t>
            </a:r>
          </a:p>
        </p:txBody>
      </p:sp>
    </p:spTree>
  </p:cSld>
  <p:clrMapOvr>
    <a:masterClrMapping/>
  </p:clrMapOvr>
</p:sld>
</file>

<file path=ppt/theme/theme1.xml><?xml version="1.0" encoding="utf-8"?>
<a:theme xmlns:a="http://schemas.openxmlformats.org/drawingml/2006/main" name="Προεπιλεγμένη σχεδίαση">
  <a:themeElements>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Προεπιλεγμένη σχεδίαση">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Προεπιλεγμένη σχεδίαση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Προεπιλεγμένη σχεδίαση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Προεπιλεγμένη σχεδίαση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Προεπιλεγμένη σχεδίαση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Προεπιλεγμένη σχεδίαση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Προεπιλεγμένη σχεδίαση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12910</TotalTime>
  <Words>851</Words>
  <Application>Microsoft Office PowerPoint</Application>
  <PresentationFormat>Προβολή στην οθόνη (4:3)</PresentationFormat>
  <Paragraphs>82</Paragraphs>
  <Slides>51</Slides>
  <Notes>1</Notes>
  <HiddenSlides>0</HiddenSlides>
  <MMClips>0</MMClips>
  <ScaleCrop>false</ScaleCrop>
  <HeadingPairs>
    <vt:vector size="8" baseType="variant">
      <vt:variant>
        <vt:lpstr>Γραμματοσειρές που χρησιμοποιούνται</vt:lpstr>
      </vt:variant>
      <vt:variant>
        <vt:i4>2</vt:i4>
      </vt:variant>
      <vt:variant>
        <vt:lpstr>Θέμα</vt:lpstr>
      </vt:variant>
      <vt:variant>
        <vt:i4>1</vt:i4>
      </vt:variant>
      <vt:variant>
        <vt:lpstr>Ενσωματωμένοι διακομιστές OLE</vt:lpstr>
      </vt:variant>
      <vt:variant>
        <vt:i4>3</vt:i4>
      </vt:variant>
      <vt:variant>
        <vt:lpstr>Τίτλοι διαφανειών</vt:lpstr>
      </vt:variant>
      <vt:variant>
        <vt:i4>51</vt:i4>
      </vt:variant>
    </vt:vector>
  </HeadingPairs>
  <TitlesOfParts>
    <vt:vector size="57" baseType="lpstr">
      <vt:lpstr>Arial</vt:lpstr>
      <vt:lpstr>Calibri</vt:lpstr>
      <vt:lpstr>Προεπιλεγμένη σχεδίαση</vt:lpstr>
      <vt:lpstr>Visio</vt:lpstr>
      <vt:lpstr>Εξίσωση</vt:lpstr>
      <vt:lpstr>Equation</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TEI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cefsta</cp:lastModifiedBy>
  <cp:revision>147</cp:revision>
  <dcterms:created xsi:type="dcterms:W3CDTF">2015-04-06T17:37:18Z</dcterms:created>
  <dcterms:modified xsi:type="dcterms:W3CDTF">2024-12-13T15:27:07Z</dcterms:modified>
</cp:coreProperties>
</file>