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90" r:id="rId4"/>
    <p:sldId id="259" r:id="rId5"/>
    <p:sldId id="298" r:id="rId6"/>
    <p:sldId id="261" r:id="rId7"/>
    <p:sldId id="262" r:id="rId8"/>
    <p:sldId id="267" r:id="rId9"/>
    <p:sldId id="283" r:id="rId10"/>
    <p:sldId id="263" r:id="rId11"/>
    <p:sldId id="266" r:id="rId12"/>
    <p:sldId id="264" r:id="rId13"/>
    <p:sldId id="292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4" r:id="rId27"/>
    <p:sldId id="315" r:id="rId28"/>
    <p:sldId id="316" r:id="rId29"/>
    <p:sldId id="317" r:id="rId30"/>
    <p:sldId id="318" r:id="rId31"/>
    <p:sldId id="319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44" r:id="rId40"/>
    <p:sldId id="328" r:id="rId41"/>
    <p:sldId id="329" r:id="rId42"/>
    <p:sldId id="330" r:id="rId43"/>
    <p:sldId id="337" r:id="rId44"/>
    <p:sldId id="338" r:id="rId45"/>
    <p:sldId id="339" r:id="rId46"/>
    <p:sldId id="340" r:id="rId47"/>
    <p:sldId id="341" r:id="rId48"/>
    <p:sldId id="342" r:id="rId49"/>
    <p:sldId id="343" r:id="rId50"/>
    <p:sldId id="334" r:id="rId51"/>
    <p:sldId id="335" r:id="rId52"/>
  </p:sldIdLst>
  <p:sldSz cx="9144000" cy="6858000" type="screen4x3"/>
  <p:notesSz cx="6858000" cy="9144000"/>
  <p:defaultTextStyle>
    <a:defPPr>
      <a:defRPr lang="el-GR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emf"/><Relationship Id="rId4" Type="http://schemas.openxmlformats.org/officeDocument/2006/relationships/image" Target="../media/image2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F953E-04BA-4970-A7FB-556C0F2B0E2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647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5A342-A477-4C66-886F-51986A12F0B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6502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C8338-2ECB-4A6C-9CD7-8BD038649C8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94015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F664F0-D3A0-4EA2-882D-C68D01F3A97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6927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36206-1751-4001-9B59-A6EAE81B000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6616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89C86-BD3B-49CB-A69B-4C9DA2F257B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1951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3D2FC-9EFC-4926-B14D-79CC292B49F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6834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4ABA7-F346-4700-B980-A9A90950C0A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0520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9BD57-F780-4879-B1EB-5C9AEA8DE79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302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45C0D-79FE-47D3-AE37-C6EBABC87EB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21176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0798F-0146-44B3-B69A-C0A3D065275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2696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79DE0-FF07-4C69-A06B-05A3E4A5D25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9781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l-GR" alt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 alt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B17088B-3FF2-4E80-A866-97B6814212C2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2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3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8.w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2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3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627313" y="2879725"/>
            <a:ext cx="399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l-GR" altLang="el-GR" sz="2400" b="1">
                <a:solidFill>
                  <a:srgbClr val="FFFF00"/>
                </a:solidFill>
              </a:rPr>
              <a:t>Καταχωρητές-Ολισθητές</a:t>
            </a:r>
            <a:r>
              <a:rPr lang="el-GR" altLang="el-GR" sz="2400"/>
              <a:t>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27088" y="1484313"/>
            <a:ext cx="741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 sz="2000" b="1"/>
              <a:t>Σχεδίαση ολισθητή των 4 </a:t>
            </a:r>
            <a:r>
              <a:rPr lang="en-US" altLang="el-GR" sz="2000" b="1"/>
              <a:t>bit</a:t>
            </a:r>
            <a:r>
              <a:rPr lang="el-GR" altLang="el-GR" sz="2000" b="1"/>
              <a:t> από αριστερά προς τα δεξιά με σειριακή φόρτωση χρησιμοποιώντας </a:t>
            </a:r>
            <a:r>
              <a:rPr lang="en-US" altLang="el-GR" sz="2000" b="1"/>
              <a:t>D flip</a:t>
            </a:r>
            <a:r>
              <a:rPr lang="el-GR" altLang="el-GR" sz="2000" b="1"/>
              <a:t>-</a:t>
            </a:r>
            <a:r>
              <a:rPr lang="en-US" altLang="el-GR" sz="2000" b="1"/>
              <a:t>flop </a:t>
            </a:r>
            <a:r>
              <a:rPr lang="el-GR" altLang="el-GR" sz="2000" b="1"/>
              <a:t>αρνητικής ακμής πυροδότησης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971550" y="3141663"/>
          <a:ext cx="7273925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Visio" r:id="rId3" imgW="6058707" imgH="1365398" progId="Visio.Drawing.11">
                  <p:embed/>
                </p:oleObj>
              </mc:Choice>
              <mc:Fallback>
                <p:oleObj name="Visio" r:id="rId3" imgW="6058707" imgH="1365398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141663"/>
                        <a:ext cx="7273925" cy="163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1681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262679"/>
              </p:ext>
            </p:extLst>
          </p:nvPr>
        </p:nvGraphicFramePr>
        <p:xfrm>
          <a:off x="2195513" y="1773238"/>
          <a:ext cx="4968775" cy="4748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Visio" r:id="rId3" imgW="4204885" imgH="4006821" progId="Visio.Drawing.11">
                  <p:embed/>
                </p:oleObj>
              </mc:Choice>
              <mc:Fallback>
                <p:oleObj name="Visio" r:id="rId3" imgW="4204885" imgH="4006821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773238"/>
                        <a:ext cx="4968775" cy="474805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55650" y="765175"/>
            <a:ext cx="7508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l-GR" sz="2000"/>
              <a:t>K</a:t>
            </a:r>
            <a:r>
              <a:rPr lang="el-GR" altLang="el-GR" sz="2000"/>
              <a:t>υματομορφές των εξόδων των φλιπ-φλοπ για τους </a:t>
            </a:r>
            <a:r>
              <a:rPr lang="en-US" altLang="el-GR" sz="2000"/>
              <a:t>5</a:t>
            </a:r>
            <a:r>
              <a:rPr lang="el-GR" altLang="el-GR" sz="2000"/>
              <a:t> πρώτους ωρολογιακούς παλμούς για </a:t>
            </a:r>
            <a:r>
              <a:rPr lang="en-US" altLang="el-GR" sz="2000"/>
              <a:t>x</a:t>
            </a:r>
            <a:r>
              <a:rPr lang="en-US" altLang="el-GR" sz="2000" baseline="-25000"/>
              <a:t>r</a:t>
            </a:r>
            <a:r>
              <a:rPr lang="en-US" altLang="el-GR" sz="2000"/>
              <a:t>=1.</a:t>
            </a:r>
            <a:r>
              <a:rPr lang="el-GR" altLang="el-GR" sz="200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971550" y="1233488"/>
            <a:ext cx="7359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9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 sz="2000" dirty="0"/>
              <a:t>Σχεδίαση με </a:t>
            </a:r>
            <a:r>
              <a:rPr lang="en-US" altLang="el-GR" sz="2000" dirty="0"/>
              <a:t>D flip</a:t>
            </a:r>
            <a:r>
              <a:rPr lang="el-GR" altLang="el-GR" sz="2000" dirty="0"/>
              <a:t>-</a:t>
            </a:r>
            <a:r>
              <a:rPr lang="en-US" altLang="el-GR" sz="2000" dirty="0"/>
              <a:t>flop </a:t>
            </a:r>
            <a:r>
              <a:rPr lang="el-GR" altLang="el-GR" sz="2000" dirty="0"/>
              <a:t>αρνητικής ακμής πυροδότησης </a:t>
            </a:r>
            <a:r>
              <a:rPr lang="el-GR" altLang="el-GR" sz="2000" dirty="0" err="1"/>
              <a:t>ολισθητή</a:t>
            </a:r>
            <a:r>
              <a:rPr lang="el-GR" altLang="el-GR" sz="2000" dirty="0"/>
              <a:t> από δεξιά προς τα αριστερά των 4 </a:t>
            </a:r>
            <a:r>
              <a:rPr lang="en-US" altLang="el-GR" sz="2000" dirty="0"/>
              <a:t>bit</a:t>
            </a:r>
            <a:r>
              <a:rPr lang="el-GR" altLang="el-GR" sz="2000" dirty="0"/>
              <a:t> με σειριακή </a:t>
            </a:r>
            <a:r>
              <a:rPr lang="el-GR" altLang="el-GR" sz="2000" dirty="0" smtClean="0"/>
              <a:t>φόρτωση</a:t>
            </a:r>
            <a:r>
              <a:rPr lang="en-US" altLang="el-GR" sz="2000" dirty="0" smtClean="0"/>
              <a:t>.</a:t>
            </a:r>
            <a:endParaRPr lang="el-GR" altLang="el-GR" sz="2000" dirty="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2805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1042988" y="2420938"/>
          <a:ext cx="7345362" cy="202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Visio" r:id="rId3" imgW="6307328" imgH="1734657" progId="Visio.Drawing.11">
                  <p:embed/>
                </p:oleObj>
              </mc:Choice>
              <mc:Fallback>
                <p:oleObj name="Visio" r:id="rId3" imgW="6307328" imgH="1734657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420938"/>
                        <a:ext cx="7345362" cy="202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2500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900113" y="2293938"/>
          <a:ext cx="7272337" cy="297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7" name="Visio" r:id="rId3" imgW="5728168" imgH="2339592" progId="Visio.Drawing.11">
                  <p:embed/>
                </p:oleObj>
              </mc:Choice>
              <mc:Fallback>
                <p:oleObj name="Visio" r:id="rId3" imgW="5728168" imgH="2339592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293938"/>
                        <a:ext cx="7272337" cy="297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755650" y="1052513"/>
            <a:ext cx="7704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l-GR" altLang="el-GR" sz="2000"/>
              <a:t>Καταχωρητής ολίσθησης σειριακής-εισόδου, παράλληλης–εξόδου των 4-</a:t>
            </a:r>
            <a:r>
              <a:rPr lang="en-US" altLang="el-GR" sz="2000"/>
              <a:t>bit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708400" y="2924175"/>
            <a:ext cx="2152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l-GR" altLang="el-GR" sz="2400" b="1" dirty="0">
                <a:solidFill>
                  <a:srgbClr val="FFFF00"/>
                </a:solidFill>
              </a:rPr>
              <a:t>Απαριθμητές</a:t>
            </a:r>
            <a:r>
              <a:rPr lang="el-GR" altLang="el-GR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361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4213" y="2060575"/>
            <a:ext cx="770413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l-GR" altLang="el-GR" sz="2000">
                <a:solidFill>
                  <a:srgbClr val="FFFF00"/>
                </a:solidFill>
              </a:rPr>
              <a:t>Στην ψηφιακή σχεδίαση με τον όρο </a:t>
            </a:r>
            <a:r>
              <a:rPr lang="el-GR" altLang="el-GR" sz="2000" b="1" i="1">
                <a:solidFill>
                  <a:srgbClr val="FFFF00"/>
                </a:solidFill>
              </a:rPr>
              <a:t>απαριθμητής</a:t>
            </a:r>
            <a:r>
              <a:rPr lang="el-GR" altLang="el-GR" sz="2000" b="1">
                <a:solidFill>
                  <a:srgbClr val="FFFF00"/>
                </a:solidFill>
              </a:rPr>
              <a:t> (</a:t>
            </a:r>
            <a:r>
              <a:rPr lang="en-US" altLang="el-GR" sz="2000" b="1" i="1">
                <a:solidFill>
                  <a:srgbClr val="FFFF00"/>
                </a:solidFill>
              </a:rPr>
              <a:t>counter</a:t>
            </a:r>
            <a:r>
              <a:rPr lang="el-GR" altLang="el-GR" sz="2000" b="1">
                <a:solidFill>
                  <a:srgbClr val="FFFF00"/>
                </a:solidFill>
              </a:rPr>
              <a:t>)</a:t>
            </a:r>
            <a:r>
              <a:rPr lang="el-GR" altLang="el-GR" sz="2000">
                <a:solidFill>
                  <a:srgbClr val="FFFF00"/>
                </a:solidFill>
              </a:rPr>
              <a:t> εννοούμε ακολουθιακά κυκλώματα που αποθηκεύουν και εμφανίζουν πόσες φορές έχει συμβεί ένα γεγονός</a:t>
            </a:r>
            <a:r>
              <a:rPr lang="en-US" altLang="el-GR" sz="2000">
                <a:solidFill>
                  <a:srgbClr val="FFFF00"/>
                </a:solidFill>
              </a:rPr>
              <a:t>,</a:t>
            </a:r>
            <a:r>
              <a:rPr lang="el-GR" altLang="el-GR" sz="2000">
                <a:solidFill>
                  <a:srgbClr val="FFFF00"/>
                </a:solidFill>
              </a:rPr>
              <a:t> συνήθως σε σχέση με ένα σήμα ωρολογίου. Οι απαριθμητές κατασκευάζονται με </a:t>
            </a:r>
            <a:r>
              <a:rPr lang="en-US" altLang="el-GR" sz="2000">
                <a:solidFill>
                  <a:srgbClr val="FFFF00"/>
                </a:solidFill>
              </a:rPr>
              <a:t>flip</a:t>
            </a:r>
            <a:r>
              <a:rPr lang="el-GR" altLang="el-GR" sz="2000">
                <a:solidFill>
                  <a:srgbClr val="FFFF00"/>
                </a:solidFill>
              </a:rPr>
              <a:t>-</a:t>
            </a:r>
            <a:r>
              <a:rPr lang="en-US" altLang="el-GR" sz="2000">
                <a:solidFill>
                  <a:srgbClr val="FFFF00"/>
                </a:solidFill>
              </a:rPr>
              <a:t>flop</a:t>
            </a:r>
            <a:r>
              <a:rPr lang="el-GR" altLang="el-GR" sz="2000">
                <a:solidFill>
                  <a:srgbClr val="FFFF00"/>
                </a:solidFill>
              </a:rPr>
              <a:t> και λογικές πύλες.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84213" y="1412875"/>
            <a:ext cx="2068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400" b="1">
                <a:solidFill>
                  <a:srgbClr val="FFFF00"/>
                </a:solidFill>
              </a:rPr>
              <a:t>Απαριθμητές</a:t>
            </a:r>
          </a:p>
        </p:txBody>
      </p:sp>
    </p:spTree>
    <p:extLst>
      <p:ext uri="{BB962C8B-B14F-4D97-AF65-F5344CB8AC3E}">
        <p14:creationId xmlns:p14="http://schemas.microsoft.com/office/powerpoint/2010/main" val="1368309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Image result for digital counters appli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48" b="19727"/>
          <a:stretch>
            <a:fillRect/>
          </a:stretch>
        </p:blipFill>
        <p:spPr bwMode="auto">
          <a:xfrm>
            <a:off x="827088" y="692150"/>
            <a:ext cx="6985000" cy="477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470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900113" y="2349500"/>
            <a:ext cx="73453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l-GR" altLang="el-GR" sz="2000" dirty="0">
                <a:solidFill>
                  <a:srgbClr val="FFFF00"/>
                </a:solidFill>
              </a:rPr>
              <a:t>Ανάλογα με τον τρόπο που εφαρμόζονται οι παλμοί στις εισόδους ωρολογίου των </a:t>
            </a:r>
            <a:r>
              <a:rPr lang="el-GR" altLang="el-GR" sz="2000" dirty="0" err="1">
                <a:solidFill>
                  <a:srgbClr val="FFFF00"/>
                </a:solidFill>
              </a:rPr>
              <a:t>φλιπ-φλοπ</a:t>
            </a:r>
            <a:r>
              <a:rPr lang="el-GR" altLang="el-GR" sz="2000" dirty="0">
                <a:solidFill>
                  <a:srgbClr val="FFFF00"/>
                </a:solidFill>
              </a:rPr>
              <a:t> που τους αποτελούν οι απαριθμητές διακρίνονται σε ασύγχρονους και σύγχρονους.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839259" y="1557338"/>
            <a:ext cx="50710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 dirty="0" smtClean="0">
                <a:solidFill>
                  <a:srgbClr val="FFFF00"/>
                </a:solidFill>
              </a:rPr>
              <a:t>Ασύγχρονοι </a:t>
            </a:r>
            <a:r>
              <a:rPr lang="el-GR" altLang="el-GR" sz="2000" b="1" dirty="0">
                <a:solidFill>
                  <a:srgbClr val="FFFF00"/>
                </a:solidFill>
              </a:rPr>
              <a:t>και </a:t>
            </a:r>
            <a:r>
              <a:rPr lang="el-GR" altLang="el-GR" sz="2000" b="1" dirty="0" smtClean="0">
                <a:solidFill>
                  <a:srgbClr val="FFFF00"/>
                </a:solidFill>
              </a:rPr>
              <a:t>σύγχρονοι </a:t>
            </a:r>
            <a:r>
              <a:rPr lang="el-GR" altLang="el-GR" sz="2000" b="1" dirty="0">
                <a:solidFill>
                  <a:srgbClr val="FFFF00"/>
                </a:solidFill>
              </a:rPr>
              <a:t>απαριθμητές</a:t>
            </a:r>
          </a:p>
        </p:txBody>
      </p:sp>
    </p:spTree>
    <p:extLst>
      <p:ext uri="{BB962C8B-B14F-4D97-AF65-F5344CB8AC3E}">
        <p14:creationId xmlns:p14="http://schemas.microsoft.com/office/powerpoint/2010/main" val="3225379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27088" y="1700213"/>
            <a:ext cx="75184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l-GR" altLang="el-GR" sz="2000">
                <a:solidFill>
                  <a:srgbClr val="FFFF00"/>
                </a:solidFill>
              </a:rPr>
              <a:t>Οι απαριθμητές διακρίνονται σε κατηγορίες ανάλογα με τον αριθμό των καταστάσεων και τον κώδικα που χρησιμοποιείται για την αναπαράσταση των εξόδων τους. Ορισμένες από αυτές αναφέρονται στην συνέχεια. </a:t>
            </a:r>
            <a:endParaRPr lang="el-GR" altLang="el-GR" sz="2000" i="1">
              <a:solidFill>
                <a:srgbClr val="FFFF00"/>
              </a:solidFill>
            </a:endParaRPr>
          </a:p>
          <a:p>
            <a:pPr algn="just"/>
            <a:r>
              <a:rPr lang="el-GR" altLang="el-GR" sz="2000" i="1">
                <a:solidFill>
                  <a:srgbClr val="FFFF00"/>
                </a:solidFill>
              </a:rPr>
              <a:t>Απαριθμητές</a:t>
            </a:r>
            <a:r>
              <a:rPr lang="el-GR" altLang="el-GR" sz="2000">
                <a:solidFill>
                  <a:srgbClr val="FFFF00"/>
                </a:solidFill>
              </a:rPr>
              <a:t> </a:t>
            </a:r>
            <a:r>
              <a:rPr lang="en-US" altLang="el-GR" sz="2000" i="1">
                <a:solidFill>
                  <a:srgbClr val="FFFF00"/>
                </a:solidFill>
              </a:rPr>
              <a:t>mod</a:t>
            </a:r>
            <a:r>
              <a:rPr lang="el-GR" altLang="el-GR" sz="2000" i="1">
                <a:solidFill>
                  <a:srgbClr val="FFFF00"/>
                </a:solidFill>
              </a:rPr>
              <a:t>-</a:t>
            </a:r>
            <a:r>
              <a:rPr lang="el-GR" altLang="el-GR" sz="2000">
                <a:solidFill>
                  <a:srgbClr val="FFFF00"/>
                </a:solidFill>
              </a:rPr>
              <a:t>2</a:t>
            </a:r>
            <a:r>
              <a:rPr lang="en-US" altLang="el-GR" sz="2000" i="1" baseline="30000">
                <a:solidFill>
                  <a:srgbClr val="FFFF00"/>
                </a:solidFill>
              </a:rPr>
              <a:t>n</a:t>
            </a:r>
            <a:r>
              <a:rPr lang="el-GR" altLang="el-GR" sz="2000">
                <a:solidFill>
                  <a:srgbClr val="FFFF00"/>
                </a:solidFill>
              </a:rPr>
              <a:t>. Οι απαριθμητές αυτοί αποτελούνται από </a:t>
            </a:r>
            <a:r>
              <a:rPr lang="en-US" altLang="el-GR" sz="2000" i="1">
                <a:solidFill>
                  <a:srgbClr val="FFFF00"/>
                </a:solidFill>
              </a:rPr>
              <a:t>n</a:t>
            </a:r>
            <a:r>
              <a:rPr lang="en-US" altLang="el-GR" sz="2000">
                <a:solidFill>
                  <a:srgbClr val="FFFF00"/>
                </a:solidFill>
              </a:rPr>
              <a:t> </a:t>
            </a:r>
            <a:r>
              <a:rPr lang="el-GR" altLang="el-GR" sz="2000">
                <a:solidFill>
                  <a:srgbClr val="FFFF00"/>
                </a:solidFill>
              </a:rPr>
              <a:t>φλιπ-φλοπ και έχουν 2</a:t>
            </a:r>
            <a:r>
              <a:rPr lang="en-US" altLang="el-GR" sz="2000" i="1" baseline="30000">
                <a:solidFill>
                  <a:srgbClr val="FFFF00"/>
                </a:solidFill>
              </a:rPr>
              <a:t>n</a:t>
            </a:r>
            <a:r>
              <a:rPr lang="el-GR" altLang="el-GR" sz="2000">
                <a:solidFill>
                  <a:srgbClr val="FFFF00"/>
                </a:solidFill>
              </a:rPr>
              <a:t> καταστάσεις. </a:t>
            </a:r>
            <a:endParaRPr lang="el-GR" altLang="el-GR" sz="2000" i="1">
              <a:solidFill>
                <a:srgbClr val="FFFF00"/>
              </a:solidFill>
            </a:endParaRPr>
          </a:p>
          <a:p>
            <a:pPr algn="just"/>
            <a:r>
              <a:rPr lang="el-GR" altLang="el-GR" sz="2000" i="1">
                <a:solidFill>
                  <a:srgbClr val="FFFF00"/>
                </a:solidFill>
              </a:rPr>
              <a:t>Δεκαδικοί απαριθμητές</a:t>
            </a:r>
            <a:r>
              <a:rPr lang="el-GR" altLang="el-GR" sz="2000">
                <a:solidFill>
                  <a:srgbClr val="FFFF00"/>
                </a:solidFill>
              </a:rPr>
              <a:t>. Οι απαριθμητές αυτοί έχουν δέκα καταστάσεις και η έξοδός τους κωδικοποιείται σε κάποιον δεκαδικό κώδικα (</a:t>
            </a:r>
            <a:r>
              <a:rPr lang="en-US" altLang="el-GR" sz="2000">
                <a:solidFill>
                  <a:srgbClr val="FFFF00"/>
                </a:solidFill>
              </a:rPr>
              <a:t>BCD</a:t>
            </a:r>
            <a:r>
              <a:rPr lang="el-GR" altLang="el-GR" sz="2000">
                <a:solidFill>
                  <a:srgbClr val="FFFF00"/>
                </a:solidFill>
              </a:rPr>
              <a:t>, </a:t>
            </a:r>
            <a:r>
              <a:rPr lang="en-US" altLang="el-GR" sz="2000">
                <a:solidFill>
                  <a:srgbClr val="FFFF00"/>
                </a:solidFill>
              </a:rPr>
              <a:t>Excess</a:t>
            </a:r>
            <a:r>
              <a:rPr lang="el-GR" altLang="el-GR" sz="2000">
                <a:solidFill>
                  <a:srgbClr val="FFFF00"/>
                </a:solidFill>
              </a:rPr>
              <a:t>-3).</a:t>
            </a:r>
            <a:endParaRPr lang="el-GR" altLang="el-GR" sz="2000" i="1">
              <a:solidFill>
                <a:srgbClr val="FFFF00"/>
              </a:solidFill>
            </a:endParaRPr>
          </a:p>
          <a:p>
            <a:pPr algn="just"/>
            <a:r>
              <a:rPr lang="el-GR" altLang="el-GR" sz="2000" i="1">
                <a:solidFill>
                  <a:srgbClr val="FFFF00"/>
                </a:solidFill>
              </a:rPr>
              <a:t>Απαριθμητές κώδικα </a:t>
            </a:r>
            <a:r>
              <a:rPr lang="en-US" altLang="el-GR" sz="2000" i="1">
                <a:solidFill>
                  <a:srgbClr val="FFFF00"/>
                </a:solidFill>
              </a:rPr>
              <a:t>Gray</a:t>
            </a:r>
            <a:r>
              <a:rPr lang="el-GR" altLang="el-GR" sz="2000">
                <a:solidFill>
                  <a:srgbClr val="FFFF00"/>
                </a:solidFill>
              </a:rPr>
              <a:t>. Οι απαριθμητές αυτοί έχουν 2</a:t>
            </a:r>
            <a:r>
              <a:rPr lang="en-US" altLang="el-GR" sz="2000" i="1" baseline="30000">
                <a:solidFill>
                  <a:srgbClr val="FFFF00"/>
                </a:solidFill>
              </a:rPr>
              <a:t>n</a:t>
            </a:r>
            <a:r>
              <a:rPr lang="en-US" altLang="el-GR" sz="2000">
                <a:solidFill>
                  <a:srgbClr val="FFFF00"/>
                </a:solidFill>
              </a:rPr>
              <a:t> </a:t>
            </a:r>
            <a:r>
              <a:rPr lang="el-GR" altLang="el-GR" sz="2000">
                <a:solidFill>
                  <a:srgbClr val="FFFF00"/>
                </a:solidFill>
              </a:rPr>
              <a:t>καταστάσεις οι οποίες κωδικοποιούνται ώστε οι διαδοχικές καταστάσεις να διαφέρουν κατά ένα ψηφίο (κώδικας </a:t>
            </a:r>
            <a:r>
              <a:rPr lang="en-US" altLang="el-GR" sz="2000">
                <a:solidFill>
                  <a:srgbClr val="FFFF00"/>
                </a:solidFill>
              </a:rPr>
              <a:t>Gray</a:t>
            </a:r>
            <a:r>
              <a:rPr lang="el-GR" altLang="el-GR" sz="2000">
                <a:solidFill>
                  <a:srgbClr val="FFFF00"/>
                </a:solidFill>
              </a:rPr>
              <a:t>). 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55650" y="1125538"/>
            <a:ext cx="3287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>
                <a:solidFill>
                  <a:srgbClr val="FFFF00"/>
                </a:solidFill>
              </a:rPr>
              <a:t>Κατηγορίες απαριθμητών</a:t>
            </a:r>
          </a:p>
        </p:txBody>
      </p:sp>
    </p:spTree>
    <p:extLst>
      <p:ext uri="{BB962C8B-B14F-4D97-AF65-F5344CB8AC3E}">
        <p14:creationId xmlns:p14="http://schemas.microsoft.com/office/powerpoint/2010/main" val="2350027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916238" y="3141663"/>
            <a:ext cx="3294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>
                <a:solidFill>
                  <a:srgbClr val="FFFF00"/>
                </a:solidFill>
              </a:rPr>
              <a:t>Ασύγχρονοι Απαριθμητές</a:t>
            </a:r>
          </a:p>
        </p:txBody>
      </p:sp>
    </p:spTree>
    <p:extLst>
      <p:ext uri="{BB962C8B-B14F-4D97-AF65-F5344CB8AC3E}">
        <p14:creationId xmlns:p14="http://schemas.microsoft.com/office/powerpoint/2010/main" val="204385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900113" y="2060575"/>
            <a:ext cx="741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l-GR" altLang="el-GR" sz="2000" b="1" i="1">
                <a:solidFill>
                  <a:srgbClr val="FFFF00"/>
                </a:solidFill>
              </a:rPr>
              <a:t>Καταχωρητής</a:t>
            </a:r>
            <a:r>
              <a:rPr lang="el-GR" altLang="el-GR" sz="2000">
                <a:solidFill>
                  <a:srgbClr val="FFFF00"/>
                </a:solidFill>
              </a:rPr>
              <a:t> των </a:t>
            </a:r>
            <a:r>
              <a:rPr lang="en-US" altLang="el-GR" sz="2000" i="1">
                <a:solidFill>
                  <a:srgbClr val="FFFF00"/>
                </a:solidFill>
              </a:rPr>
              <a:t>n bit</a:t>
            </a:r>
            <a:r>
              <a:rPr lang="el-GR" altLang="el-GR" sz="2000">
                <a:solidFill>
                  <a:srgbClr val="FFFF00"/>
                </a:solidFill>
              </a:rPr>
              <a:t> (</a:t>
            </a:r>
            <a:r>
              <a:rPr lang="en-US" altLang="el-GR" sz="2000" i="1">
                <a:solidFill>
                  <a:srgbClr val="FFFF00"/>
                </a:solidFill>
              </a:rPr>
              <a:t>n</a:t>
            </a:r>
            <a:r>
              <a:rPr lang="el-GR" altLang="el-GR" sz="2000" i="1">
                <a:solidFill>
                  <a:srgbClr val="FFFF00"/>
                </a:solidFill>
              </a:rPr>
              <a:t>-</a:t>
            </a:r>
            <a:r>
              <a:rPr lang="en-US" altLang="el-GR" sz="2000" i="1">
                <a:solidFill>
                  <a:srgbClr val="FFFF00"/>
                </a:solidFill>
              </a:rPr>
              <a:t>bit register</a:t>
            </a:r>
            <a:r>
              <a:rPr lang="el-GR" altLang="el-GR" sz="2000">
                <a:solidFill>
                  <a:srgbClr val="FFFF00"/>
                </a:solidFill>
              </a:rPr>
              <a:t>) είναι ένα σύνολο από </a:t>
            </a:r>
            <a:r>
              <a:rPr lang="en-US" altLang="el-GR" sz="2000" i="1">
                <a:solidFill>
                  <a:srgbClr val="FFFF00"/>
                </a:solidFill>
              </a:rPr>
              <a:t>n</a:t>
            </a:r>
            <a:r>
              <a:rPr lang="el-GR" altLang="el-GR" sz="2000">
                <a:solidFill>
                  <a:srgbClr val="FFFF00"/>
                </a:solidFill>
              </a:rPr>
              <a:t> φλιπ-φλοπ με κοινό ρολόι στα οποία μπορούν να αποθηκευτούν δυαδικές πληροφορίες. 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971550" y="1484313"/>
            <a:ext cx="1341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000" b="1">
                <a:solidFill>
                  <a:srgbClr val="FFFF00"/>
                </a:solidFill>
              </a:rPr>
              <a:t>Registers</a:t>
            </a:r>
            <a:endParaRPr lang="el-GR" altLang="el-GR" sz="20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403350" y="1196975"/>
            <a:ext cx="64090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38163" indent="-538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5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5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l-GR" altLang="el-GR" sz="2000" b="1" dirty="0"/>
              <a:t>Ασύγχρονος αύξων απαριθμητής των 2 </a:t>
            </a:r>
            <a:r>
              <a:rPr lang="en-US" altLang="el-GR" sz="2000" b="1" dirty="0"/>
              <a:t>bit (mod 4)</a:t>
            </a:r>
            <a:endParaRPr lang="el-GR" altLang="el-GR" sz="2000" b="1" dirty="0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627784" y="2718212"/>
            <a:ext cx="971550" cy="333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000" b="1" dirty="0"/>
              <a:t>Q</a:t>
            </a:r>
            <a:r>
              <a:rPr lang="en-US" altLang="el-GR" sz="2000" b="1" baseline="-25000" dirty="0"/>
              <a:t>1</a:t>
            </a:r>
            <a:r>
              <a:rPr lang="en-US" altLang="el-GR" sz="2000" b="1" dirty="0"/>
              <a:t>   Q</a:t>
            </a:r>
            <a:r>
              <a:rPr lang="en-US" altLang="el-GR" sz="2000" b="1" baseline="-25000" dirty="0"/>
              <a:t>0</a:t>
            </a:r>
          </a:p>
          <a:p>
            <a:endParaRPr lang="en-US" altLang="el-GR" sz="2000" b="1" baseline="-25000" dirty="0"/>
          </a:p>
          <a:p>
            <a:r>
              <a:rPr lang="en-US" altLang="el-GR" sz="2000" dirty="0"/>
              <a:t>0     </a:t>
            </a:r>
            <a:r>
              <a:rPr lang="el-GR" altLang="el-GR" sz="2000" dirty="0"/>
              <a:t> </a:t>
            </a:r>
            <a:r>
              <a:rPr lang="en-US" altLang="el-GR" sz="2000" dirty="0"/>
              <a:t>0</a:t>
            </a:r>
          </a:p>
          <a:p>
            <a:r>
              <a:rPr lang="el-GR" altLang="el-GR" sz="2000" dirty="0"/>
              <a:t>0</a:t>
            </a:r>
            <a:r>
              <a:rPr lang="en-US" altLang="el-GR" sz="2000" dirty="0"/>
              <a:t>     </a:t>
            </a:r>
            <a:r>
              <a:rPr lang="el-GR" altLang="el-GR" sz="2000" dirty="0"/>
              <a:t> </a:t>
            </a:r>
            <a:r>
              <a:rPr lang="en-US" altLang="el-GR" sz="2000" dirty="0"/>
              <a:t>1</a:t>
            </a:r>
          </a:p>
          <a:p>
            <a:r>
              <a:rPr lang="el-GR" altLang="el-GR" sz="2000" dirty="0"/>
              <a:t>1</a:t>
            </a:r>
            <a:r>
              <a:rPr lang="en-US" altLang="el-GR" sz="2000" dirty="0"/>
              <a:t>     </a:t>
            </a:r>
            <a:r>
              <a:rPr lang="el-GR" altLang="el-GR" sz="2000" dirty="0"/>
              <a:t> </a:t>
            </a:r>
            <a:r>
              <a:rPr lang="en-US" altLang="el-GR" sz="2000" dirty="0"/>
              <a:t>0</a:t>
            </a:r>
          </a:p>
          <a:p>
            <a:r>
              <a:rPr lang="el-GR" altLang="el-GR" sz="2000" dirty="0"/>
              <a:t>1</a:t>
            </a:r>
            <a:r>
              <a:rPr lang="en-US" altLang="el-GR" sz="2000" dirty="0"/>
              <a:t>    </a:t>
            </a:r>
            <a:r>
              <a:rPr lang="el-GR" altLang="el-GR" sz="2000" dirty="0"/>
              <a:t>  </a:t>
            </a:r>
            <a:r>
              <a:rPr lang="en-US" altLang="el-GR" sz="2000" dirty="0"/>
              <a:t>1</a:t>
            </a:r>
          </a:p>
          <a:p>
            <a:r>
              <a:rPr lang="en-US" altLang="el-GR" sz="2000" dirty="0"/>
              <a:t>0     </a:t>
            </a:r>
            <a:r>
              <a:rPr lang="el-GR" altLang="el-GR" sz="2000" dirty="0"/>
              <a:t> </a:t>
            </a:r>
            <a:r>
              <a:rPr lang="en-US" altLang="el-GR" sz="2000" dirty="0"/>
              <a:t>0</a:t>
            </a:r>
          </a:p>
          <a:p>
            <a:r>
              <a:rPr lang="en-US" altLang="el-GR" sz="2000" dirty="0"/>
              <a:t>0     </a:t>
            </a:r>
            <a:r>
              <a:rPr lang="el-GR" altLang="el-GR" sz="2000" dirty="0"/>
              <a:t> </a:t>
            </a:r>
            <a:r>
              <a:rPr lang="en-US" altLang="el-GR" sz="2000" dirty="0"/>
              <a:t>1</a:t>
            </a:r>
          </a:p>
          <a:p>
            <a:r>
              <a:rPr lang="en-US" altLang="el-GR" sz="2000" dirty="0"/>
              <a:t>1     </a:t>
            </a:r>
            <a:r>
              <a:rPr lang="el-GR" altLang="el-GR" sz="2000" dirty="0"/>
              <a:t> </a:t>
            </a:r>
            <a:r>
              <a:rPr lang="en-US" altLang="el-GR" sz="2000" dirty="0"/>
              <a:t>0</a:t>
            </a:r>
          </a:p>
          <a:p>
            <a:r>
              <a:rPr lang="en-US" altLang="el-GR" sz="2000" b="1" dirty="0"/>
              <a:t>.       .  </a:t>
            </a:r>
            <a:endParaRPr lang="el-GR" altLang="el-GR" sz="2000" b="1" dirty="0"/>
          </a:p>
          <a:p>
            <a:r>
              <a:rPr lang="el-GR" altLang="el-GR" sz="2000" b="1" dirty="0"/>
              <a:t>.       . </a:t>
            </a:r>
            <a:endParaRPr lang="el-GR" altLang="el-GR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627784" y="2132856"/>
            <a:ext cx="1101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Μέτρηση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210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755650" y="836613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538163" indent="-538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5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5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 sz="2000" dirty="0"/>
              <a:t>Έξοδος του </a:t>
            </a:r>
            <a:r>
              <a:rPr lang="en-US" altLang="el-GR" sz="2000" dirty="0"/>
              <a:t>T</a:t>
            </a:r>
            <a:r>
              <a:rPr lang="el-GR" altLang="el-GR" sz="2000" dirty="0"/>
              <a:t> </a:t>
            </a:r>
            <a:r>
              <a:rPr lang="el-GR" altLang="el-GR" sz="2000" dirty="0" err="1"/>
              <a:t>φλιπ-φλοπ</a:t>
            </a:r>
            <a:r>
              <a:rPr lang="el-GR" altLang="el-GR" sz="2000" dirty="0"/>
              <a:t> αρνητικής ακμής πυροδότησης για </a:t>
            </a:r>
            <a:r>
              <a:rPr lang="en-US" altLang="el-GR" sz="2000" dirty="0"/>
              <a:t>T</a:t>
            </a:r>
            <a:r>
              <a:rPr lang="el-GR" altLang="el-GR" sz="2000" dirty="0"/>
              <a:t>=1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0" y="2795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78852" name="Object 4"/>
          <p:cNvGraphicFramePr>
            <a:graphicFrameLocks noGrp="1" noChangeAspect="1"/>
          </p:cNvGraphicFramePr>
          <p:nvPr>
            <p:ph/>
          </p:nvPr>
        </p:nvGraphicFramePr>
        <p:xfrm>
          <a:off x="1476375" y="1557338"/>
          <a:ext cx="6049963" cy="472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5" name="Visio" r:id="rId3" imgW="4301338" imgH="3358761" progId="Visio.Drawing.11">
                  <p:embed/>
                </p:oleObj>
              </mc:Choice>
              <mc:Fallback>
                <p:oleObj name="Visio" r:id="rId3" imgW="4301338" imgH="3358761" progId="Visio.Drawing.11">
                  <p:embed/>
                  <p:pic>
                    <p:nvPicPr>
                      <p:cNvPr id="78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557338"/>
                        <a:ext cx="6049963" cy="472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2942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042988" y="836613"/>
            <a:ext cx="7200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5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5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l-GR" altLang="el-GR" sz="2000" dirty="0"/>
              <a:t>Σχεδίαση αύξοντα ασύγχρονου απαριθμητή των 2 </a:t>
            </a:r>
            <a:r>
              <a:rPr lang="en-US" altLang="el-GR" sz="2000" dirty="0"/>
              <a:t>bit </a:t>
            </a:r>
            <a:r>
              <a:rPr lang="el-GR" altLang="el-GR" sz="2000" dirty="0"/>
              <a:t>με Τ </a:t>
            </a:r>
            <a:r>
              <a:rPr lang="en-US" altLang="el-GR" sz="2000" dirty="0"/>
              <a:t>flip-flop </a:t>
            </a:r>
            <a:r>
              <a:rPr lang="el-GR" altLang="el-GR" sz="2000" dirty="0"/>
              <a:t>αρνητικής ακμής πυροδότησης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1792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36870" name="Object 6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555592722"/>
              </p:ext>
            </p:extLst>
          </p:nvPr>
        </p:nvGraphicFramePr>
        <p:xfrm>
          <a:off x="1366838" y="2044974"/>
          <a:ext cx="6553200" cy="455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9" name="Visio" r:id="rId3" imgW="5302978" imgH="3682797" progId="Visio.Drawing.11">
                  <p:embed/>
                </p:oleObj>
              </mc:Choice>
              <mc:Fallback>
                <p:oleObj name="Visio" r:id="rId3" imgW="5302978" imgH="3682797" progId="Visio.Drawing.11">
                  <p:embed/>
                  <p:pic>
                    <p:nvPicPr>
                      <p:cNvPr id="368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838" y="2044974"/>
                        <a:ext cx="6553200" cy="455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6663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384896" y="2269477"/>
            <a:ext cx="1587359" cy="42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000" b="1" dirty="0" smtClean="0"/>
              <a:t> Q</a:t>
            </a:r>
            <a:r>
              <a:rPr lang="el-GR" altLang="el-GR" sz="2000" b="1" baseline="-25000" dirty="0"/>
              <a:t>2</a:t>
            </a:r>
            <a:r>
              <a:rPr lang="en-US" altLang="el-GR" sz="2000" b="1" baseline="-25000" dirty="0"/>
              <a:t>     </a:t>
            </a:r>
            <a:r>
              <a:rPr lang="en-US" altLang="el-GR" sz="2000" b="1" dirty="0"/>
              <a:t>Q</a:t>
            </a:r>
            <a:r>
              <a:rPr lang="en-US" altLang="el-GR" sz="2000" b="1" baseline="-25000" dirty="0"/>
              <a:t>1</a:t>
            </a:r>
            <a:r>
              <a:rPr lang="en-US" altLang="el-GR" sz="2000" b="1" dirty="0"/>
              <a:t>   Q</a:t>
            </a:r>
            <a:r>
              <a:rPr lang="en-US" altLang="el-GR" sz="2000" b="1" baseline="-25000" dirty="0"/>
              <a:t>0</a:t>
            </a:r>
          </a:p>
          <a:p>
            <a:endParaRPr lang="en-US" altLang="el-GR" sz="2000" b="1" baseline="-25000" dirty="0"/>
          </a:p>
          <a:p>
            <a:r>
              <a:rPr lang="en-US" altLang="el-GR" sz="2000" dirty="0"/>
              <a:t> 0     0     0</a:t>
            </a:r>
          </a:p>
          <a:p>
            <a:r>
              <a:rPr lang="en-US" altLang="el-GR" sz="2000" dirty="0"/>
              <a:t> 0     0     1</a:t>
            </a:r>
          </a:p>
          <a:p>
            <a:r>
              <a:rPr lang="en-US" altLang="el-GR" sz="2000" dirty="0"/>
              <a:t> 0     1     0</a:t>
            </a:r>
          </a:p>
          <a:p>
            <a:r>
              <a:rPr lang="en-US" altLang="el-GR" sz="2000" dirty="0"/>
              <a:t> 0     1  </a:t>
            </a:r>
            <a:r>
              <a:rPr lang="el-GR" altLang="el-GR" sz="2000" dirty="0"/>
              <a:t>  </a:t>
            </a:r>
            <a:r>
              <a:rPr lang="en-US" altLang="el-GR" sz="2000" dirty="0"/>
              <a:t> 1</a:t>
            </a:r>
          </a:p>
          <a:p>
            <a:r>
              <a:rPr lang="en-US" altLang="el-GR" sz="2000" dirty="0"/>
              <a:t> 1     0     0</a:t>
            </a:r>
          </a:p>
          <a:p>
            <a:r>
              <a:rPr lang="en-US" altLang="el-GR" sz="2000" dirty="0"/>
              <a:t> 1     0     1</a:t>
            </a:r>
          </a:p>
          <a:p>
            <a:r>
              <a:rPr lang="en-US" altLang="el-GR" sz="2000" dirty="0"/>
              <a:t> 1     1     0</a:t>
            </a:r>
          </a:p>
          <a:p>
            <a:r>
              <a:rPr lang="en-US" altLang="el-GR" sz="2000" dirty="0"/>
              <a:t> 1     1  </a:t>
            </a:r>
            <a:r>
              <a:rPr lang="el-GR" altLang="el-GR" sz="2000" dirty="0"/>
              <a:t>  </a:t>
            </a:r>
            <a:r>
              <a:rPr lang="en-US" altLang="el-GR" sz="2000" dirty="0"/>
              <a:t> 1</a:t>
            </a:r>
          </a:p>
          <a:p>
            <a:r>
              <a:rPr lang="en-US" altLang="el-GR" sz="2000" dirty="0"/>
              <a:t> 0     0     0</a:t>
            </a:r>
          </a:p>
          <a:p>
            <a:r>
              <a:rPr lang="en-US" altLang="el-GR" sz="2000" dirty="0"/>
              <a:t> 0     0     1</a:t>
            </a:r>
          </a:p>
          <a:p>
            <a:r>
              <a:rPr lang="en-US" altLang="el-GR" sz="2000" dirty="0"/>
              <a:t> 0     1     0</a:t>
            </a:r>
          </a:p>
          <a:p>
            <a:r>
              <a:rPr lang="en-US" altLang="el-GR" sz="2000" b="1" dirty="0"/>
              <a:t> .       .      .</a:t>
            </a:r>
            <a:r>
              <a:rPr lang="en-US" altLang="el-GR" sz="2000" dirty="0"/>
              <a:t>  </a:t>
            </a:r>
            <a:endParaRPr lang="el-GR" altLang="el-GR" sz="2000" dirty="0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043608" y="1059166"/>
            <a:ext cx="63708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 dirty="0"/>
              <a:t>Ασύγχρονος αύξων απαριθμητής των 3 </a:t>
            </a:r>
            <a:r>
              <a:rPr lang="en-US" altLang="el-GR" sz="2000" b="1" dirty="0" smtClean="0"/>
              <a:t>bit</a:t>
            </a:r>
            <a:r>
              <a:rPr lang="el-GR" altLang="el-GR" sz="2000" b="1" dirty="0" smtClean="0"/>
              <a:t> (</a:t>
            </a:r>
            <a:r>
              <a:rPr lang="en-US" altLang="el-GR" sz="2000" b="1" dirty="0" smtClean="0"/>
              <a:t>mod 8)</a:t>
            </a:r>
            <a:endParaRPr lang="el-GR" altLang="el-GR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84896" y="1751846"/>
            <a:ext cx="1101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Μέτρηση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754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166813" y="13604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 altLang="el-GR"/>
          </a:p>
        </p:txBody>
      </p:sp>
      <p:graphicFrame>
        <p:nvGraphicFramePr>
          <p:cNvPr id="59395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839130331"/>
              </p:ext>
            </p:extLst>
          </p:nvPr>
        </p:nvGraphicFramePr>
        <p:xfrm>
          <a:off x="554538" y="2348880"/>
          <a:ext cx="7848600" cy="325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3" name="Visio" r:id="rId3" imgW="6157773" imgH="2557611" progId="Visio.Drawing.11">
                  <p:embed/>
                </p:oleObj>
              </mc:Choice>
              <mc:Fallback>
                <p:oleObj name="Visio" r:id="rId3" imgW="6157773" imgH="2557611" progId="Visio.Drawing.11">
                  <p:embed/>
                  <p:pic>
                    <p:nvPicPr>
                      <p:cNvPr id="593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38" y="2348880"/>
                        <a:ext cx="7848600" cy="325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539750" y="1196975"/>
            <a:ext cx="533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/>
              <a:t>Ασύγχρονος αύξων απαριθμητής των 3 </a:t>
            </a:r>
            <a:r>
              <a:rPr lang="en-US" altLang="el-GR" sz="2000" b="1"/>
              <a:t>bit</a:t>
            </a:r>
            <a:endParaRPr lang="el-GR" altLang="el-GR" sz="2000" b="1"/>
          </a:p>
        </p:txBody>
      </p:sp>
    </p:spTree>
    <p:extLst>
      <p:ext uri="{BB962C8B-B14F-4D97-AF65-F5344CB8AC3E}">
        <p14:creationId xmlns:p14="http://schemas.microsoft.com/office/powerpoint/2010/main" val="2815634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84213" y="1268413"/>
            <a:ext cx="77041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5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5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l-GR" altLang="el-GR" sz="2000" dirty="0"/>
              <a:t>Σχεδίαση αύξοντα ασύγχρονου απαριθμητή των 3 </a:t>
            </a:r>
            <a:r>
              <a:rPr lang="en-US" altLang="el-GR" sz="2000" dirty="0"/>
              <a:t>bit</a:t>
            </a:r>
            <a:r>
              <a:rPr lang="el-GR" altLang="el-GR" sz="2000" dirty="0"/>
              <a:t> με Τ </a:t>
            </a:r>
            <a:r>
              <a:rPr lang="en-US" altLang="el-GR" sz="2000" dirty="0"/>
              <a:t>flip-flop </a:t>
            </a:r>
            <a:r>
              <a:rPr lang="el-GR" altLang="el-GR" sz="2000" dirty="0"/>
              <a:t>αρνητικής ακμής πυροδότησης</a:t>
            </a:r>
          </a:p>
        </p:txBody>
      </p:sp>
      <p:graphicFrame>
        <p:nvGraphicFramePr>
          <p:cNvPr id="60422" name="Object 6"/>
          <p:cNvGraphicFramePr>
            <a:graphicFrameLocks noGrp="1" noChangeAspect="1"/>
          </p:cNvGraphicFramePr>
          <p:nvPr>
            <p:ph/>
          </p:nvPr>
        </p:nvGraphicFramePr>
        <p:xfrm>
          <a:off x="1476375" y="2349500"/>
          <a:ext cx="6049963" cy="275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7" name="Visio" r:id="rId3" imgW="4152866" imgH="1894095" progId="Visio.Drawing.11">
                  <p:embed/>
                </p:oleObj>
              </mc:Choice>
              <mc:Fallback>
                <p:oleObj name="Visio" r:id="rId3" imgW="4152866" imgH="1894095" progId="Visio.Drawing.11">
                  <p:embed/>
                  <p:pic>
                    <p:nvPicPr>
                      <p:cNvPr id="604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349500"/>
                        <a:ext cx="6049963" cy="275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5921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476375" y="1125538"/>
            <a:ext cx="642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2000" dirty="0"/>
              <a:t>Ασύγχρονος φθίνων απαριθμητής των 2 </a:t>
            </a:r>
            <a:r>
              <a:rPr lang="en-US" altLang="el-GR" sz="2000" dirty="0"/>
              <a:t>bit</a:t>
            </a:r>
            <a:r>
              <a:rPr lang="el-GR" altLang="el-GR" sz="2000" dirty="0"/>
              <a:t> (</a:t>
            </a:r>
            <a:r>
              <a:rPr lang="en-US" altLang="el-GR" sz="2000" dirty="0"/>
              <a:t>mod 4)</a:t>
            </a:r>
            <a:endParaRPr lang="el-GR" altLang="el-GR" sz="2000" dirty="0"/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124075" y="2133600"/>
            <a:ext cx="107950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2000" b="1" baseline="-25000"/>
              <a:t> </a:t>
            </a:r>
            <a:r>
              <a:rPr lang="en-US" altLang="el-GR" sz="2000" b="1"/>
              <a:t>Q</a:t>
            </a:r>
            <a:r>
              <a:rPr lang="en-US" altLang="el-GR" sz="2000" b="1" baseline="-25000"/>
              <a:t>1</a:t>
            </a:r>
            <a:r>
              <a:rPr lang="en-US" altLang="el-GR" sz="2000" b="1"/>
              <a:t>   Q</a:t>
            </a:r>
            <a:r>
              <a:rPr lang="en-US" altLang="el-GR" sz="2000" b="1" baseline="-25000"/>
              <a:t>0</a:t>
            </a:r>
          </a:p>
          <a:p>
            <a:endParaRPr lang="en-US" altLang="el-GR" sz="2000" b="1" baseline="-25000"/>
          </a:p>
          <a:p>
            <a:r>
              <a:rPr lang="el-GR" altLang="el-GR" sz="2000"/>
              <a:t> </a:t>
            </a:r>
            <a:r>
              <a:rPr lang="en-US" altLang="el-GR" sz="2000"/>
              <a:t>0     0</a:t>
            </a:r>
          </a:p>
          <a:p>
            <a:r>
              <a:rPr lang="el-GR" altLang="el-GR" sz="2000"/>
              <a:t> 1</a:t>
            </a:r>
            <a:r>
              <a:rPr lang="en-US" altLang="el-GR" sz="2000"/>
              <a:t>     1</a:t>
            </a:r>
          </a:p>
          <a:p>
            <a:r>
              <a:rPr lang="el-GR" altLang="el-GR" sz="2000"/>
              <a:t> </a:t>
            </a:r>
            <a:r>
              <a:rPr lang="en-US" altLang="el-GR" sz="2000"/>
              <a:t>1     0</a:t>
            </a:r>
          </a:p>
          <a:p>
            <a:r>
              <a:rPr lang="el-GR" altLang="el-GR" sz="2000"/>
              <a:t> 0</a:t>
            </a:r>
            <a:r>
              <a:rPr lang="en-US" altLang="el-GR" sz="2000"/>
              <a:t>  </a:t>
            </a:r>
            <a:r>
              <a:rPr lang="el-GR" altLang="el-GR" sz="2000"/>
              <a:t>  </a:t>
            </a:r>
            <a:r>
              <a:rPr lang="en-US" altLang="el-GR" sz="2000"/>
              <a:t> 1</a:t>
            </a:r>
          </a:p>
          <a:p>
            <a:r>
              <a:rPr lang="el-GR" altLang="el-GR" sz="2000"/>
              <a:t> </a:t>
            </a:r>
            <a:r>
              <a:rPr lang="en-US" altLang="el-GR" sz="2000"/>
              <a:t>0     0</a:t>
            </a:r>
            <a:endParaRPr lang="el-GR" altLang="el-GR" sz="2000"/>
          </a:p>
          <a:p>
            <a:r>
              <a:rPr lang="el-GR" altLang="el-GR" sz="2000"/>
              <a:t> 1     1</a:t>
            </a:r>
            <a:endParaRPr lang="en-US" altLang="el-GR" sz="2000"/>
          </a:p>
          <a:p>
            <a:r>
              <a:rPr lang="el-GR" altLang="el-GR" sz="2000" b="1"/>
              <a:t> </a:t>
            </a:r>
            <a:r>
              <a:rPr lang="en-US" altLang="el-GR" sz="2000" b="1"/>
              <a:t>.       .    </a:t>
            </a:r>
            <a:r>
              <a:rPr lang="en-US" altLang="el-GR" sz="2000"/>
              <a:t> </a:t>
            </a:r>
            <a:endParaRPr lang="el-GR" altLang="el-GR" sz="2000"/>
          </a:p>
        </p:txBody>
      </p:sp>
    </p:spTree>
    <p:extLst>
      <p:ext uri="{BB962C8B-B14F-4D97-AF65-F5344CB8AC3E}">
        <p14:creationId xmlns:p14="http://schemas.microsoft.com/office/powerpoint/2010/main" val="152529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043781" y="980728"/>
            <a:ext cx="7343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5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5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l-GR" altLang="el-GR" sz="2000" dirty="0"/>
              <a:t>Σχεδίαση φθίνοντα ασύγχρονου απαριθμητή των </a:t>
            </a:r>
            <a:r>
              <a:rPr lang="en-US" altLang="el-GR" sz="2000" dirty="0"/>
              <a:t>2 bit</a:t>
            </a:r>
            <a:r>
              <a:rPr lang="el-GR" altLang="el-GR" sz="2000" dirty="0"/>
              <a:t> με Τ </a:t>
            </a:r>
            <a:r>
              <a:rPr lang="en-US" altLang="el-GR" sz="2000" dirty="0"/>
              <a:t>flip-flop </a:t>
            </a:r>
            <a:r>
              <a:rPr lang="el-GR" altLang="el-GR" sz="2000" dirty="0"/>
              <a:t>αρνητικής ακμής πυροδότησης</a:t>
            </a:r>
          </a:p>
        </p:txBody>
      </p:sp>
      <p:graphicFrame>
        <p:nvGraphicFramePr>
          <p:cNvPr id="66567" name="Object 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158668516"/>
              </p:ext>
            </p:extLst>
          </p:nvPr>
        </p:nvGraphicFramePr>
        <p:xfrm>
          <a:off x="1043781" y="2132856"/>
          <a:ext cx="7056438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6" name="Visio" r:id="rId3" imgW="5068892" imgH="2062886" progId="Visio.Drawing.11">
                  <p:embed/>
                </p:oleObj>
              </mc:Choice>
              <mc:Fallback>
                <p:oleObj name="Visio" r:id="rId3" imgW="5068892" imgH="2062886" progId="Visio.Drawing.11">
                  <p:embed/>
                  <p:pic>
                    <p:nvPicPr>
                      <p:cNvPr id="665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781" y="2132856"/>
                        <a:ext cx="7056438" cy="287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2511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8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263368638"/>
              </p:ext>
            </p:extLst>
          </p:nvPr>
        </p:nvGraphicFramePr>
        <p:xfrm>
          <a:off x="2169318" y="2348880"/>
          <a:ext cx="5040313" cy="242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9" name="Visio" r:id="rId3" imgW="2924454" imgH="1406415" progId="Visio.Drawing.11">
                  <p:embed/>
                </p:oleObj>
              </mc:Choice>
              <mc:Fallback>
                <p:oleObj name="Visio" r:id="rId3" imgW="2924454" imgH="1406415" progId="Visio.Drawing.11">
                  <p:embed/>
                  <p:pic>
                    <p:nvPicPr>
                      <p:cNvPr id="829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9318" y="2348880"/>
                        <a:ext cx="5040313" cy="242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55576" y="1125538"/>
            <a:ext cx="74168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l-GR" altLang="el-GR" sz="2000" dirty="0" smtClean="0"/>
              <a:t>Σχεδίαση ασύγχρονου φθίνοντα απαριθμητή </a:t>
            </a:r>
            <a:r>
              <a:rPr lang="el-GR" altLang="el-GR" sz="2000" dirty="0"/>
              <a:t>των 2 </a:t>
            </a:r>
            <a:r>
              <a:rPr lang="en-US" altLang="el-GR" sz="2000" dirty="0"/>
              <a:t>bit</a:t>
            </a:r>
            <a:r>
              <a:rPr lang="el-GR" altLang="el-GR" sz="2000" dirty="0"/>
              <a:t> (</a:t>
            </a:r>
            <a:r>
              <a:rPr lang="en-US" altLang="el-GR" sz="2000" dirty="0"/>
              <a:t>mod 4</a:t>
            </a:r>
            <a:r>
              <a:rPr lang="en-US" altLang="el-GR" sz="2000" dirty="0" smtClean="0"/>
              <a:t>)</a:t>
            </a:r>
            <a:r>
              <a:rPr lang="el-GR" altLang="el-GR" sz="2000" dirty="0" smtClean="0"/>
              <a:t> με </a:t>
            </a:r>
            <a:r>
              <a:rPr lang="en-US" altLang="el-GR" sz="2000" dirty="0" smtClean="0"/>
              <a:t>D flip-flop </a:t>
            </a:r>
            <a:r>
              <a:rPr lang="el-GR" altLang="el-GR" sz="2000" dirty="0" smtClean="0"/>
              <a:t>πυροδότηση στην αρνητική ακμής πυροδότησης</a:t>
            </a: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3953471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692275" y="981075"/>
            <a:ext cx="545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/>
              <a:t>Ασύγχρονος φθίνων απαριθμητής των 3 </a:t>
            </a:r>
            <a:r>
              <a:rPr lang="en-US" altLang="el-GR" sz="2000" b="1"/>
              <a:t>bit</a:t>
            </a:r>
            <a:endParaRPr lang="el-GR" altLang="el-GR" sz="2000" b="1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563888" y="2060848"/>
            <a:ext cx="1511300" cy="425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000" b="1" dirty="0"/>
              <a:t>Q</a:t>
            </a:r>
            <a:r>
              <a:rPr lang="el-GR" altLang="el-GR" sz="2000" b="1" baseline="-25000" dirty="0"/>
              <a:t>2</a:t>
            </a:r>
            <a:r>
              <a:rPr lang="en-US" altLang="el-GR" sz="2000" b="1" baseline="-25000" dirty="0"/>
              <a:t>     </a:t>
            </a:r>
            <a:r>
              <a:rPr lang="en-US" altLang="el-GR" sz="2000" b="1" dirty="0"/>
              <a:t>Q</a:t>
            </a:r>
            <a:r>
              <a:rPr lang="en-US" altLang="el-GR" sz="2000" b="1" baseline="-25000" dirty="0"/>
              <a:t>1</a:t>
            </a:r>
            <a:r>
              <a:rPr lang="en-US" altLang="el-GR" sz="2000" b="1" dirty="0"/>
              <a:t>   Q</a:t>
            </a:r>
            <a:r>
              <a:rPr lang="en-US" altLang="el-GR" sz="2000" b="1" baseline="-25000" dirty="0"/>
              <a:t>0</a:t>
            </a:r>
          </a:p>
          <a:p>
            <a:endParaRPr lang="en-US" altLang="el-GR" sz="2000" b="1" baseline="-25000" dirty="0"/>
          </a:p>
          <a:p>
            <a:r>
              <a:rPr lang="en-US" altLang="el-GR" sz="2000" dirty="0"/>
              <a:t> 0     0     0</a:t>
            </a:r>
          </a:p>
          <a:p>
            <a:r>
              <a:rPr lang="en-US" altLang="el-GR" sz="2000" dirty="0"/>
              <a:t> </a:t>
            </a:r>
            <a:r>
              <a:rPr lang="el-GR" altLang="el-GR" sz="2000" dirty="0"/>
              <a:t>1</a:t>
            </a:r>
            <a:r>
              <a:rPr lang="en-US" altLang="el-GR" sz="2000" dirty="0"/>
              <a:t>     </a:t>
            </a:r>
            <a:r>
              <a:rPr lang="el-GR" altLang="el-GR" sz="2000" dirty="0"/>
              <a:t>1</a:t>
            </a:r>
            <a:r>
              <a:rPr lang="en-US" altLang="el-GR" sz="2000" dirty="0"/>
              <a:t>     1</a:t>
            </a:r>
          </a:p>
          <a:p>
            <a:r>
              <a:rPr lang="en-US" altLang="el-GR" sz="2000" dirty="0"/>
              <a:t> </a:t>
            </a:r>
            <a:r>
              <a:rPr lang="el-GR" altLang="el-GR" sz="2000" dirty="0"/>
              <a:t>1</a:t>
            </a:r>
            <a:r>
              <a:rPr lang="en-US" altLang="el-GR" sz="2000" dirty="0"/>
              <a:t>     1     0</a:t>
            </a:r>
          </a:p>
          <a:p>
            <a:r>
              <a:rPr lang="en-US" altLang="el-GR" sz="2000" dirty="0"/>
              <a:t> </a:t>
            </a:r>
            <a:r>
              <a:rPr lang="el-GR" altLang="el-GR" sz="2000" dirty="0"/>
              <a:t>1</a:t>
            </a:r>
            <a:r>
              <a:rPr lang="en-US" altLang="el-GR" sz="2000" dirty="0"/>
              <a:t>     </a:t>
            </a:r>
            <a:r>
              <a:rPr lang="el-GR" altLang="el-GR" sz="2000" dirty="0"/>
              <a:t>0</a:t>
            </a:r>
            <a:r>
              <a:rPr lang="en-US" altLang="el-GR" sz="2000" dirty="0"/>
              <a:t>  </a:t>
            </a:r>
            <a:r>
              <a:rPr lang="el-GR" altLang="el-GR" sz="2000" dirty="0"/>
              <a:t>  </a:t>
            </a:r>
            <a:r>
              <a:rPr lang="en-US" altLang="el-GR" sz="2000" dirty="0"/>
              <a:t> 1</a:t>
            </a:r>
          </a:p>
          <a:p>
            <a:r>
              <a:rPr lang="en-US" altLang="el-GR" sz="2000" dirty="0"/>
              <a:t> 1     0     0</a:t>
            </a:r>
          </a:p>
          <a:p>
            <a:r>
              <a:rPr lang="en-US" altLang="el-GR" sz="2000" dirty="0"/>
              <a:t> </a:t>
            </a:r>
            <a:r>
              <a:rPr lang="el-GR" altLang="el-GR" sz="2000" dirty="0"/>
              <a:t>0</a:t>
            </a:r>
            <a:r>
              <a:rPr lang="en-US" altLang="el-GR" sz="2000" dirty="0"/>
              <a:t>     </a:t>
            </a:r>
            <a:r>
              <a:rPr lang="el-GR" altLang="el-GR" sz="2000" dirty="0"/>
              <a:t>1</a:t>
            </a:r>
            <a:r>
              <a:rPr lang="en-US" altLang="el-GR" sz="2000" dirty="0"/>
              <a:t>     1</a:t>
            </a:r>
          </a:p>
          <a:p>
            <a:r>
              <a:rPr lang="en-US" altLang="el-GR" sz="2000" dirty="0"/>
              <a:t> </a:t>
            </a:r>
            <a:r>
              <a:rPr lang="el-GR" altLang="el-GR" sz="2000" dirty="0"/>
              <a:t>0</a:t>
            </a:r>
            <a:r>
              <a:rPr lang="en-US" altLang="el-GR" sz="2000" dirty="0"/>
              <a:t>     1     0</a:t>
            </a:r>
          </a:p>
          <a:p>
            <a:r>
              <a:rPr lang="en-US" altLang="el-GR" sz="2000" dirty="0"/>
              <a:t> </a:t>
            </a:r>
            <a:r>
              <a:rPr lang="el-GR" altLang="el-GR" sz="2000" dirty="0"/>
              <a:t>0</a:t>
            </a:r>
            <a:r>
              <a:rPr lang="en-US" altLang="el-GR" sz="2000" dirty="0"/>
              <a:t>     </a:t>
            </a:r>
            <a:r>
              <a:rPr lang="el-GR" altLang="el-GR" sz="2000" dirty="0"/>
              <a:t>0</a:t>
            </a:r>
            <a:r>
              <a:rPr lang="en-US" altLang="el-GR" sz="2000" dirty="0"/>
              <a:t>  </a:t>
            </a:r>
            <a:r>
              <a:rPr lang="el-GR" altLang="el-GR" sz="2000" dirty="0"/>
              <a:t>  </a:t>
            </a:r>
            <a:r>
              <a:rPr lang="en-US" altLang="el-GR" sz="2000" dirty="0"/>
              <a:t> 1</a:t>
            </a:r>
          </a:p>
          <a:p>
            <a:r>
              <a:rPr lang="en-US" altLang="el-GR" sz="2000" dirty="0"/>
              <a:t> 0     0     0</a:t>
            </a:r>
          </a:p>
          <a:p>
            <a:r>
              <a:rPr lang="en-US" altLang="el-GR" sz="2000" dirty="0"/>
              <a:t> </a:t>
            </a:r>
            <a:r>
              <a:rPr lang="el-GR" altLang="el-GR" sz="2000" dirty="0"/>
              <a:t>1</a:t>
            </a:r>
            <a:r>
              <a:rPr lang="en-US" altLang="el-GR" sz="2000" dirty="0"/>
              <a:t>     </a:t>
            </a:r>
            <a:r>
              <a:rPr lang="el-GR" altLang="el-GR" sz="2000" dirty="0"/>
              <a:t>1</a:t>
            </a:r>
            <a:r>
              <a:rPr lang="en-US" altLang="el-GR" sz="2000" dirty="0"/>
              <a:t>     1</a:t>
            </a:r>
          </a:p>
          <a:p>
            <a:r>
              <a:rPr lang="en-US" altLang="el-GR" sz="2000" dirty="0"/>
              <a:t> </a:t>
            </a:r>
            <a:r>
              <a:rPr lang="el-GR" altLang="el-GR" sz="2000" dirty="0"/>
              <a:t>1</a:t>
            </a:r>
            <a:r>
              <a:rPr lang="en-US" altLang="el-GR" sz="2000" dirty="0"/>
              <a:t>     1     0</a:t>
            </a:r>
          </a:p>
          <a:p>
            <a:r>
              <a:rPr lang="en-US" altLang="el-GR" sz="2000" b="1" dirty="0"/>
              <a:t> .       .      .</a:t>
            </a:r>
            <a:r>
              <a:rPr lang="en-US" altLang="el-GR" sz="2000" dirty="0"/>
              <a:t>  </a:t>
            </a:r>
            <a:endParaRPr lang="el-GR" altLang="el-G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1691516"/>
            <a:ext cx="1101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Μέτρηση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5355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Grp="1" noChangeAspect="1"/>
          </p:cNvGraphicFramePr>
          <p:nvPr>
            <p:ph/>
          </p:nvPr>
        </p:nvGraphicFramePr>
        <p:xfrm>
          <a:off x="827088" y="1465263"/>
          <a:ext cx="7489825" cy="408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1" name="Visio" r:id="rId3" imgW="6105562" imgH="4591083" progId="Visio.Drawing.11">
                  <p:embed/>
                </p:oleObj>
              </mc:Choice>
              <mc:Fallback>
                <p:oleObj name="Visio" r:id="rId3" imgW="6105562" imgH="4591083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3524" b="3920"/>
                      <a:stretch>
                        <a:fillRect/>
                      </a:stretch>
                    </p:blipFill>
                    <p:spPr bwMode="auto">
                      <a:xfrm>
                        <a:off x="827088" y="1465263"/>
                        <a:ext cx="7489825" cy="408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2"/>
          <p:cNvGraphicFramePr>
            <a:graphicFrameLocks noGrp="1" noChangeAspect="1"/>
          </p:cNvGraphicFramePr>
          <p:nvPr>
            <p:ph/>
          </p:nvPr>
        </p:nvGraphicFramePr>
        <p:xfrm>
          <a:off x="827088" y="1827213"/>
          <a:ext cx="7489825" cy="310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3" name="Visio" r:id="rId3" imgW="6161024" imgH="2557611" progId="Visio.Drawing.11">
                  <p:embed/>
                </p:oleObj>
              </mc:Choice>
              <mc:Fallback>
                <p:oleObj name="Visio" r:id="rId3" imgW="6161024" imgH="2557611" progId="Visio.Drawing.11">
                  <p:embed/>
                  <p:pic>
                    <p:nvPicPr>
                      <p:cNvPr id="675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827213"/>
                        <a:ext cx="7489825" cy="310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692275" y="981075"/>
            <a:ext cx="545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/>
              <a:t>Ασύγχρονος φθίνων απαριθμητής των 3 </a:t>
            </a:r>
            <a:r>
              <a:rPr lang="en-US" altLang="el-GR" sz="2000" b="1"/>
              <a:t>bit</a:t>
            </a:r>
            <a:endParaRPr lang="el-GR" altLang="el-GR" sz="2000" b="1"/>
          </a:p>
        </p:txBody>
      </p:sp>
    </p:spTree>
    <p:extLst>
      <p:ext uri="{BB962C8B-B14F-4D97-AF65-F5344CB8AC3E}">
        <p14:creationId xmlns:p14="http://schemas.microsoft.com/office/powerpoint/2010/main" val="2593178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5" name="Object 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156061926"/>
              </p:ext>
            </p:extLst>
          </p:nvPr>
        </p:nvGraphicFramePr>
        <p:xfrm>
          <a:off x="1151731" y="2276872"/>
          <a:ext cx="6985000" cy="274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8" name="Visio" r:id="rId3" imgW="4381429" imgH="1723974" progId="Visio.Drawing.11">
                  <p:embed/>
                </p:oleObj>
              </mc:Choice>
              <mc:Fallback>
                <p:oleObj name="Visio" r:id="rId3" imgW="4381429" imgH="1723974" progId="Visio.Drawing.11">
                  <p:embed/>
                  <p:pic>
                    <p:nvPicPr>
                      <p:cNvPr id="686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731" y="2276872"/>
                        <a:ext cx="6985000" cy="274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900113" y="1268413"/>
            <a:ext cx="7488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l-GR" altLang="el-GR" sz="2000"/>
              <a:t>Σχεδίαση ασύγχρονου φθίνοντα απαριθμητή των 3 </a:t>
            </a:r>
            <a:r>
              <a:rPr lang="en-US" altLang="el-GR" sz="2000"/>
              <a:t>bit </a:t>
            </a:r>
            <a:r>
              <a:rPr lang="el-GR" altLang="el-GR" sz="2000"/>
              <a:t>με Τ φλιπ-φλοπ αρνητικής ακμής πυροδότησης</a:t>
            </a:r>
          </a:p>
        </p:txBody>
      </p:sp>
    </p:spTree>
    <p:extLst>
      <p:ext uri="{BB962C8B-B14F-4D97-AF65-F5344CB8AC3E}">
        <p14:creationId xmlns:p14="http://schemas.microsoft.com/office/powerpoint/2010/main" val="471163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843808" y="2996952"/>
            <a:ext cx="367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FFFF00"/>
                </a:solidFill>
              </a:rPr>
              <a:t>Σύγχρονοι Απαριθμητές</a:t>
            </a:r>
          </a:p>
        </p:txBody>
      </p:sp>
    </p:spTree>
    <p:extLst>
      <p:ext uri="{BB962C8B-B14F-4D97-AF65-F5344CB8AC3E}">
        <p14:creationId xmlns:p14="http://schemas.microsoft.com/office/powerpoint/2010/main" val="2766074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900113" y="1052513"/>
            <a:ext cx="7559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l-GR" altLang="el-GR" sz="2000"/>
              <a:t>Σχεδίαση με </a:t>
            </a:r>
            <a:r>
              <a:rPr lang="en-US" altLang="el-GR" sz="2000"/>
              <a:t>T flip</a:t>
            </a:r>
            <a:r>
              <a:rPr lang="el-GR" altLang="el-GR" sz="2000"/>
              <a:t>-</a:t>
            </a:r>
            <a:r>
              <a:rPr lang="en-US" altLang="el-GR" sz="2000"/>
              <a:t>flop </a:t>
            </a:r>
            <a:r>
              <a:rPr lang="el-GR" altLang="el-GR" sz="2000"/>
              <a:t>αρνητικής ακμής πυροδότησης αύξοντα σύγχρονου δυαδικού απαριθμητή των 2 </a:t>
            </a:r>
            <a:r>
              <a:rPr lang="en-US" altLang="el-GR" sz="2000"/>
              <a:t>bit</a:t>
            </a:r>
            <a:r>
              <a:rPr lang="el-GR" altLang="el-GR" sz="2000"/>
              <a:t> (</a:t>
            </a:r>
            <a:r>
              <a:rPr lang="en-US" altLang="el-GR" sz="2000"/>
              <a:t>mod </a:t>
            </a:r>
            <a:r>
              <a:rPr lang="el-GR" altLang="el-GR" sz="2000"/>
              <a:t>4).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476375" y="2179638"/>
            <a:ext cx="971550" cy="303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000" b="1"/>
              <a:t>Q</a:t>
            </a:r>
            <a:r>
              <a:rPr lang="en-US" altLang="el-GR" sz="2000" b="1" baseline="-25000"/>
              <a:t>1</a:t>
            </a:r>
            <a:r>
              <a:rPr lang="en-US" altLang="el-GR" sz="2000" b="1"/>
              <a:t>   Q</a:t>
            </a:r>
            <a:r>
              <a:rPr lang="en-US" altLang="el-GR" sz="2000" b="1" baseline="-25000"/>
              <a:t>0</a:t>
            </a:r>
          </a:p>
          <a:p>
            <a:endParaRPr lang="en-US" altLang="el-GR" sz="2000" b="1" baseline="-25000"/>
          </a:p>
          <a:p>
            <a:r>
              <a:rPr lang="en-US" altLang="el-GR" sz="2000"/>
              <a:t>0     </a:t>
            </a:r>
            <a:r>
              <a:rPr lang="el-GR" altLang="el-GR" sz="2000"/>
              <a:t> </a:t>
            </a:r>
            <a:r>
              <a:rPr lang="en-US" altLang="el-GR" sz="2000"/>
              <a:t>0</a:t>
            </a:r>
          </a:p>
          <a:p>
            <a:r>
              <a:rPr lang="el-GR" altLang="el-GR" sz="2000"/>
              <a:t>0</a:t>
            </a:r>
            <a:r>
              <a:rPr lang="en-US" altLang="el-GR" sz="2000"/>
              <a:t>     </a:t>
            </a:r>
            <a:r>
              <a:rPr lang="el-GR" altLang="el-GR" sz="2000"/>
              <a:t> </a:t>
            </a:r>
            <a:r>
              <a:rPr lang="en-US" altLang="el-GR" sz="2000"/>
              <a:t>1</a:t>
            </a:r>
          </a:p>
          <a:p>
            <a:r>
              <a:rPr lang="el-GR" altLang="el-GR" sz="2000"/>
              <a:t>1</a:t>
            </a:r>
            <a:r>
              <a:rPr lang="en-US" altLang="el-GR" sz="2000"/>
              <a:t>     </a:t>
            </a:r>
            <a:r>
              <a:rPr lang="el-GR" altLang="el-GR" sz="2000"/>
              <a:t> </a:t>
            </a:r>
            <a:r>
              <a:rPr lang="en-US" altLang="el-GR" sz="2000"/>
              <a:t>0</a:t>
            </a:r>
          </a:p>
          <a:p>
            <a:r>
              <a:rPr lang="el-GR" altLang="el-GR" sz="2000"/>
              <a:t>1</a:t>
            </a:r>
            <a:r>
              <a:rPr lang="en-US" altLang="el-GR" sz="2000"/>
              <a:t>    </a:t>
            </a:r>
            <a:r>
              <a:rPr lang="el-GR" altLang="el-GR" sz="2000"/>
              <a:t>  </a:t>
            </a:r>
            <a:r>
              <a:rPr lang="en-US" altLang="el-GR" sz="2000"/>
              <a:t>1</a:t>
            </a:r>
          </a:p>
          <a:p>
            <a:r>
              <a:rPr lang="en-US" altLang="el-GR" sz="2000"/>
              <a:t>0     </a:t>
            </a:r>
            <a:r>
              <a:rPr lang="el-GR" altLang="el-GR" sz="2000"/>
              <a:t> </a:t>
            </a:r>
            <a:r>
              <a:rPr lang="en-US" altLang="el-GR" sz="2000"/>
              <a:t>0</a:t>
            </a:r>
          </a:p>
          <a:p>
            <a:r>
              <a:rPr lang="en-US" altLang="el-GR" sz="2000"/>
              <a:t>0     </a:t>
            </a:r>
            <a:r>
              <a:rPr lang="el-GR" altLang="el-GR" sz="2000"/>
              <a:t> </a:t>
            </a:r>
            <a:r>
              <a:rPr lang="en-US" altLang="el-GR" sz="2000"/>
              <a:t>1</a:t>
            </a:r>
          </a:p>
          <a:p>
            <a:r>
              <a:rPr lang="en-US" altLang="el-GR" sz="2000"/>
              <a:t>1     </a:t>
            </a:r>
            <a:r>
              <a:rPr lang="el-GR" altLang="el-GR" sz="2000"/>
              <a:t> </a:t>
            </a:r>
            <a:r>
              <a:rPr lang="en-US" altLang="el-GR" sz="2000"/>
              <a:t>0</a:t>
            </a:r>
          </a:p>
          <a:p>
            <a:r>
              <a:rPr lang="en-US" altLang="el-GR" sz="2000" b="1"/>
              <a:t>.       .  </a:t>
            </a:r>
            <a:endParaRPr lang="el-GR" altLang="el-GR" sz="2000"/>
          </a:p>
        </p:txBody>
      </p:sp>
    </p:spTree>
    <p:extLst>
      <p:ext uri="{BB962C8B-B14F-4D97-AF65-F5344CB8AC3E}">
        <p14:creationId xmlns:p14="http://schemas.microsoft.com/office/powerpoint/2010/main" val="766916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5" name="Object 7"/>
          <p:cNvGraphicFramePr>
            <a:graphicFrameLocks noGrp="1" noChangeAspect="1"/>
          </p:cNvGraphicFramePr>
          <p:nvPr>
            <p:ph/>
          </p:nvPr>
        </p:nvGraphicFramePr>
        <p:xfrm>
          <a:off x="1187450" y="998538"/>
          <a:ext cx="6696075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5" name="Visio" r:id="rId3" imgW="4836702" imgH="2017641" progId="Visio.Drawing.11">
                  <p:embed/>
                </p:oleObj>
              </mc:Choice>
              <mc:Fallback>
                <p:oleObj name="Visio" r:id="rId3" imgW="4836702" imgH="2017641" progId="Visio.Drawing.11">
                  <p:embed/>
                  <p:pic>
                    <p:nvPicPr>
                      <p:cNvPr id="378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998538"/>
                        <a:ext cx="6696075" cy="279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1042988" y="4024313"/>
            <a:ext cx="71294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altLang="el-GR" sz="2000"/>
              <a:t>H</a:t>
            </a:r>
            <a:r>
              <a:rPr lang="el-GR" altLang="el-GR" sz="2000"/>
              <a:t> έξοδος </a:t>
            </a:r>
            <a:r>
              <a:rPr lang="en-US" altLang="el-GR" sz="2000"/>
              <a:t>Q</a:t>
            </a:r>
            <a:r>
              <a:rPr lang="el-GR" altLang="el-GR" sz="2000" baseline="-25000"/>
              <a:t>0</a:t>
            </a:r>
            <a:r>
              <a:rPr lang="el-GR" altLang="el-GR" sz="2000"/>
              <a:t> αλλάζει σε κάθε αρνητική ακμή των παλμών του ωρολογίου (</a:t>
            </a:r>
            <a:r>
              <a:rPr lang="en-US" altLang="el-GR" sz="2000"/>
              <a:t>CLK</a:t>
            </a:r>
            <a:r>
              <a:rPr lang="el-GR" altLang="el-GR" sz="2000"/>
              <a:t>). Η έξοδος </a:t>
            </a:r>
            <a:r>
              <a:rPr lang="en-US" altLang="el-GR" sz="2000"/>
              <a:t>Q</a:t>
            </a:r>
            <a:r>
              <a:rPr lang="el-GR" altLang="el-GR" sz="2000" baseline="-25000"/>
              <a:t>1</a:t>
            </a:r>
            <a:r>
              <a:rPr lang="el-GR" altLang="el-GR" sz="2000"/>
              <a:t> αλλάζει στις αρνητικές ακμές των παλμών του ωρολογίου όταν </a:t>
            </a:r>
            <a:r>
              <a:rPr lang="en-US" altLang="el-GR" sz="2000"/>
              <a:t>Q</a:t>
            </a:r>
            <a:r>
              <a:rPr lang="el-GR" altLang="el-GR" sz="2000" baseline="-25000"/>
              <a:t>0</a:t>
            </a:r>
            <a:r>
              <a:rPr lang="el-GR" altLang="el-GR" sz="2000"/>
              <a:t>=1. 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1116013" y="5175250"/>
            <a:ext cx="1368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2000"/>
              <a:t>Τ</a:t>
            </a:r>
            <a:r>
              <a:rPr lang="el-GR" altLang="el-GR" sz="2000" baseline="-25000"/>
              <a:t>0 </a:t>
            </a:r>
            <a:r>
              <a:rPr lang="el-GR" altLang="el-GR" sz="2000"/>
              <a:t>= 1</a:t>
            </a:r>
          </a:p>
          <a:p>
            <a:r>
              <a:rPr lang="el-GR" altLang="el-GR" sz="2000"/>
              <a:t>Τ</a:t>
            </a:r>
            <a:r>
              <a:rPr lang="el-GR" altLang="el-GR" sz="2000" baseline="-25000"/>
              <a:t>1</a:t>
            </a:r>
            <a:r>
              <a:rPr lang="el-GR" altLang="el-GR" sz="2000"/>
              <a:t> = </a:t>
            </a:r>
            <a:r>
              <a:rPr lang="en-US" altLang="el-GR" sz="2000"/>
              <a:t>Q</a:t>
            </a:r>
            <a:r>
              <a:rPr lang="el-GR" altLang="el-GR" sz="2000" baseline="-2500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806087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6" name="Object 4"/>
          <p:cNvGraphicFramePr>
            <a:graphicFrameLocks noGrp="1" noChangeAspect="1"/>
          </p:cNvGraphicFramePr>
          <p:nvPr>
            <p:ph/>
          </p:nvPr>
        </p:nvGraphicFramePr>
        <p:xfrm>
          <a:off x="2051050" y="2232025"/>
          <a:ext cx="4679950" cy="232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0" name="Visio" r:id="rId3" imgW="2435420" imgH="1211885" progId="Visio.Drawing.11">
                  <p:embed/>
                </p:oleObj>
              </mc:Choice>
              <mc:Fallback>
                <p:oleObj name="Visio" r:id="rId3" imgW="2435420" imgH="1211885" progId="Visio.Drawing.11">
                  <p:embed/>
                  <p:pic>
                    <p:nvPicPr>
                      <p:cNvPr id="440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232025"/>
                        <a:ext cx="4679950" cy="232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900113" y="1052513"/>
            <a:ext cx="7559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l-GR" altLang="el-GR" sz="2000" dirty="0"/>
              <a:t>Σχεδίαση με </a:t>
            </a:r>
            <a:r>
              <a:rPr lang="en-US" altLang="el-GR" sz="2000" dirty="0"/>
              <a:t>T flip</a:t>
            </a:r>
            <a:r>
              <a:rPr lang="el-GR" altLang="el-GR" sz="2000" dirty="0"/>
              <a:t>-</a:t>
            </a:r>
            <a:r>
              <a:rPr lang="en-US" altLang="el-GR" sz="2000" dirty="0"/>
              <a:t>flop </a:t>
            </a:r>
            <a:r>
              <a:rPr lang="el-GR" altLang="el-GR" sz="2000" dirty="0"/>
              <a:t>αρνητικής ακμής πυροδότησης αύξοντα σύγχρονου δυαδικού απαριθμητή των 2 </a:t>
            </a:r>
            <a:r>
              <a:rPr lang="en-US" altLang="el-GR" sz="2000" dirty="0"/>
              <a:t>bit</a:t>
            </a:r>
            <a:r>
              <a:rPr lang="el-GR" altLang="el-GR" sz="2000" dirty="0"/>
              <a:t> (</a:t>
            </a:r>
            <a:r>
              <a:rPr lang="en-US" altLang="el-GR" sz="2000" dirty="0"/>
              <a:t>mod </a:t>
            </a:r>
            <a:r>
              <a:rPr lang="el-GR" altLang="el-GR" sz="2000" dirty="0"/>
              <a:t>4).</a:t>
            </a:r>
          </a:p>
        </p:txBody>
      </p:sp>
    </p:spTree>
    <p:extLst>
      <p:ext uri="{BB962C8B-B14F-4D97-AF65-F5344CB8AC3E}">
        <p14:creationId xmlns:p14="http://schemas.microsoft.com/office/powerpoint/2010/main" val="1067495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827088" y="844550"/>
            <a:ext cx="72009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2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1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 sz="2000" b="1"/>
              <a:t>Σ</a:t>
            </a:r>
            <a:r>
              <a:rPr lang="el-GR" altLang="el-GR" sz="2000"/>
              <a:t>χεδίαση χρησιμοποιώντας </a:t>
            </a:r>
            <a:r>
              <a:rPr lang="en-US" altLang="el-GR" sz="2000"/>
              <a:t>T flip</a:t>
            </a:r>
            <a:r>
              <a:rPr lang="el-GR" altLang="el-GR" sz="2000"/>
              <a:t>-</a:t>
            </a:r>
            <a:r>
              <a:rPr lang="en-US" altLang="el-GR" sz="2000"/>
              <a:t>flop </a:t>
            </a:r>
            <a:r>
              <a:rPr lang="el-GR" altLang="el-GR" sz="2000"/>
              <a:t>αρνητικής ακμής πυροδότησης αύξοντα σύγχρονου δυαδικού απαριθμητή των 3 </a:t>
            </a:r>
            <a:r>
              <a:rPr lang="en-US" altLang="el-GR" sz="2000"/>
              <a:t>bit</a:t>
            </a:r>
            <a:r>
              <a:rPr lang="el-GR" altLang="el-GR" sz="2000"/>
              <a:t> (</a:t>
            </a:r>
            <a:r>
              <a:rPr lang="en-US" altLang="el-GR" sz="2000"/>
              <a:t>mod </a:t>
            </a:r>
            <a:r>
              <a:rPr lang="el-GR" altLang="el-GR" sz="2000"/>
              <a:t>8)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979613" y="2251075"/>
            <a:ext cx="1511300" cy="425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000" b="1"/>
              <a:t>Q</a:t>
            </a:r>
            <a:r>
              <a:rPr lang="el-GR" altLang="el-GR" sz="2000" b="1" baseline="-25000"/>
              <a:t>2</a:t>
            </a:r>
            <a:r>
              <a:rPr lang="en-US" altLang="el-GR" sz="2000" b="1" baseline="-25000"/>
              <a:t>     </a:t>
            </a:r>
            <a:r>
              <a:rPr lang="en-US" altLang="el-GR" sz="2000" b="1"/>
              <a:t>Q</a:t>
            </a:r>
            <a:r>
              <a:rPr lang="en-US" altLang="el-GR" sz="2000" b="1" baseline="-25000"/>
              <a:t>1</a:t>
            </a:r>
            <a:r>
              <a:rPr lang="en-US" altLang="el-GR" sz="2000" b="1"/>
              <a:t>   Q</a:t>
            </a:r>
            <a:r>
              <a:rPr lang="en-US" altLang="el-GR" sz="2000" b="1" baseline="-25000"/>
              <a:t>0</a:t>
            </a:r>
          </a:p>
          <a:p>
            <a:endParaRPr lang="en-US" altLang="el-GR" sz="2000" b="1" baseline="-25000"/>
          </a:p>
          <a:p>
            <a:r>
              <a:rPr lang="en-US" altLang="el-GR" sz="2000"/>
              <a:t> 0     0     0</a:t>
            </a:r>
          </a:p>
          <a:p>
            <a:r>
              <a:rPr lang="en-US" altLang="el-GR" sz="2000"/>
              <a:t> 0     0     1</a:t>
            </a:r>
          </a:p>
          <a:p>
            <a:r>
              <a:rPr lang="en-US" altLang="el-GR" sz="2000"/>
              <a:t> 0     1     0</a:t>
            </a:r>
          </a:p>
          <a:p>
            <a:r>
              <a:rPr lang="en-US" altLang="el-GR" sz="2000"/>
              <a:t> 0     1  </a:t>
            </a:r>
            <a:r>
              <a:rPr lang="el-GR" altLang="el-GR" sz="2000"/>
              <a:t>  </a:t>
            </a:r>
            <a:r>
              <a:rPr lang="en-US" altLang="el-GR" sz="2000"/>
              <a:t> 1</a:t>
            </a:r>
          </a:p>
          <a:p>
            <a:r>
              <a:rPr lang="en-US" altLang="el-GR" sz="2000"/>
              <a:t> 1     0     0</a:t>
            </a:r>
          </a:p>
          <a:p>
            <a:r>
              <a:rPr lang="en-US" altLang="el-GR" sz="2000"/>
              <a:t> 1     0     1</a:t>
            </a:r>
          </a:p>
          <a:p>
            <a:r>
              <a:rPr lang="en-US" altLang="el-GR" sz="2000"/>
              <a:t> 1     1     0</a:t>
            </a:r>
          </a:p>
          <a:p>
            <a:r>
              <a:rPr lang="en-US" altLang="el-GR" sz="2000"/>
              <a:t> 1     1  </a:t>
            </a:r>
            <a:r>
              <a:rPr lang="el-GR" altLang="el-GR" sz="2000"/>
              <a:t>  </a:t>
            </a:r>
            <a:r>
              <a:rPr lang="en-US" altLang="el-GR" sz="2000"/>
              <a:t> 1</a:t>
            </a:r>
          </a:p>
          <a:p>
            <a:r>
              <a:rPr lang="en-US" altLang="el-GR" sz="2000"/>
              <a:t> 0     0     0</a:t>
            </a:r>
          </a:p>
          <a:p>
            <a:r>
              <a:rPr lang="en-US" altLang="el-GR" sz="2000"/>
              <a:t> 0     0     1</a:t>
            </a:r>
          </a:p>
          <a:p>
            <a:r>
              <a:rPr lang="en-US" altLang="el-GR" sz="2000"/>
              <a:t> 0     1     0</a:t>
            </a:r>
          </a:p>
          <a:p>
            <a:r>
              <a:rPr lang="en-US" altLang="el-GR" sz="2000" b="1"/>
              <a:t> .       .      .</a:t>
            </a:r>
            <a:r>
              <a:rPr lang="en-US" altLang="el-GR" sz="2000"/>
              <a:t>  </a:t>
            </a:r>
            <a:endParaRPr lang="el-GR" altLang="el-GR" sz="2000"/>
          </a:p>
        </p:txBody>
      </p:sp>
    </p:spTree>
    <p:extLst>
      <p:ext uri="{BB962C8B-B14F-4D97-AF65-F5344CB8AC3E}">
        <p14:creationId xmlns:p14="http://schemas.microsoft.com/office/powerpoint/2010/main" val="2233852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201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900113" y="2143125"/>
          <a:ext cx="7345362" cy="272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3" name="Visio" r:id="rId3" imgW="6964341" imgH="2579014" progId="Visio.Drawing.11">
                  <p:embed/>
                </p:oleObj>
              </mc:Choice>
              <mc:Fallback>
                <p:oleObj name="Visio" r:id="rId3" imgW="6964341" imgH="2579014" progId="Visio.Drawing.11">
                  <p:embed/>
                  <p:pic>
                    <p:nvPicPr>
                      <p:cNvPr id="143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143125"/>
                        <a:ext cx="7345362" cy="2725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55576" y="1124744"/>
            <a:ext cx="272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dirty="0" err="1"/>
              <a:t>Κυματομορφές</a:t>
            </a:r>
            <a:r>
              <a:rPr lang="el-GR" altLang="el-GR" sz="2000" dirty="0"/>
              <a:t> εξόδου</a:t>
            </a:r>
          </a:p>
        </p:txBody>
      </p:sp>
    </p:spTree>
    <p:extLst>
      <p:ext uri="{BB962C8B-B14F-4D97-AF65-F5344CB8AC3E}">
        <p14:creationId xmlns:p14="http://schemas.microsoft.com/office/powerpoint/2010/main" val="1396530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971550" y="917575"/>
            <a:ext cx="7129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l-GR" altLang="el-GR" sz="2000"/>
              <a:t>Η έξοδος </a:t>
            </a:r>
            <a:r>
              <a:rPr lang="en-US" altLang="el-GR" sz="2000"/>
              <a:t>Q</a:t>
            </a:r>
            <a:r>
              <a:rPr lang="el-GR" altLang="el-GR" sz="2000" baseline="-25000"/>
              <a:t>0</a:t>
            </a:r>
            <a:r>
              <a:rPr lang="el-GR" altLang="el-GR" sz="2000"/>
              <a:t> αλλάζει σε κάθε αρνητική ακμή των παλμών του ωρολογίου (</a:t>
            </a:r>
            <a:r>
              <a:rPr lang="en-US" altLang="el-GR" sz="2000"/>
              <a:t>CLK</a:t>
            </a:r>
            <a:r>
              <a:rPr lang="el-GR" altLang="el-GR" sz="2000"/>
              <a:t>). Η έξοδος </a:t>
            </a:r>
            <a:r>
              <a:rPr lang="en-US" altLang="el-GR" sz="2000"/>
              <a:t>Q</a:t>
            </a:r>
            <a:r>
              <a:rPr lang="el-GR" altLang="el-GR" sz="2000" baseline="-25000"/>
              <a:t>1</a:t>
            </a:r>
            <a:r>
              <a:rPr lang="el-GR" altLang="el-GR" sz="2000"/>
              <a:t> αλλάζει στις αρνητικές ακμές των παλμών  του ωρολογίου όταν </a:t>
            </a:r>
            <a:r>
              <a:rPr lang="en-US" altLang="el-GR" sz="2000"/>
              <a:t>Q</a:t>
            </a:r>
            <a:r>
              <a:rPr lang="el-GR" altLang="el-GR" sz="2000" baseline="-25000"/>
              <a:t>0</a:t>
            </a:r>
            <a:r>
              <a:rPr lang="el-GR" altLang="el-GR" sz="2000"/>
              <a:t>=1. Η </a:t>
            </a:r>
            <a:r>
              <a:rPr lang="en-US" altLang="el-GR" sz="2000"/>
              <a:t>Q</a:t>
            </a:r>
            <a:r>
              <a:rPr lang="el-GR" altLang="el-GR" sz="2000" baseline="-25000"/>
              <a:t>2</a:t>
            </a:r>
            <a:r>
              <a:rPr lang="el-GR" altLang="el-GR" sz="2000"/>
              <a:t> στις αρνητικές ακμές των παλμών του ωρολογίου όταν </a:t>
            </a:r>
            <a:r>
              <a:rPr lang="en-US" altLang="el-GR" sz="2000"/>
              <a:t>Q</a:t>
            </a:r>
            <a:r>
              <a:rPr lang="el-GR" altLang="el-GR" sz="2000" baseline="-25000"/>
              <a:t>1</a:t>
            </a:r>
            <a:r>
              <a:rPr lang="el-GR" altLang="el-GR" sz="2000"/>
              <a:t>=</a:t>
            </a:r>
            <a:r>
              <a:rPr lang="en-US" altLang="el-GR" sz="2000"/>
              <a:t>Q</a:t>
            </a:r>
            <a:r>
              <a:rPr lang="el-GR" altLang="el-GR" sz="2000" baseline="-25000"/>
              <a:t>0</a:t>
            </a:r>
            <a:r>
              <a:rPr lang="el-GR" altLang="el-GR" sz="2000"/>
              <a:t>=1. Δηλαδή, 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042988" y="2492375"/>
            <a:ext cx="1368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2000"/>
              <a:t>Τ</a:t>
            </a:r>
            <a:r>
              <a:rPr lang="el-GR" altLang="el-GR" sz="2000" baseline="-25000"/>
              <a:t>0 </a:t>
            </a:r>
            <a:r>
              <a:rPr lang="el-GR" altLang="el-GR" sz="2000"/>
              <a:t>= 1</a:t>
            </a:r>
          </a:p>
          <a:p>
            <a:r>
              <a:rPr lang="el-GR" altLang="el-GR" sz="2000"/>
              <a:t>Τ</a:t>
            </a:r>
            <a:r>
              <a:rPr lang="el-GR" altLang="el-GR" sz="2000" baseline="-25000"/>
              <a:t>1</a:t>
            </a:r>
            <a:r>
              <a:rPr lang="el-GR" altLang="el-GR" sz="2000"/>
              <a:t> = </a:t>
            </a:r>
            <a:r>
              <a:rPr lang="en-US" altLang="el-GR" sz="2000"/>
              <a:t>Q</a:t>
            </a:r>
            <a:r>
              <a:rPr lang="el-GR" altLang="el-GR" sz="2000" baseline="-25000"/>
              <a:t>0</a:t>
            </a:r>
          </a:p>
          <a:p>
            <a:r>
              <a:rPr lang="el-GR" altLang="el-GR" sz="2000"/>
              <a:t>Τ</a:t>
            </a:r>
            <a:r>
              <a:rPr lang="el-GR" altLang="el-GR" sz="2000" baseline="-25000"/>
              <a:t>2</a:t>
            </a:r>
            <a:r>
              <a:rPr lang="el-GR" altLang="el-GR" sz="2000"/>
              <a:t> = </a:t>
            </a:r>
            <a:r>
              <a:rPr lang="en-US" altLang="el-GR" sz="2000"/>
              <a:t>Q</a:t>
            </a:r>
            <a:r>
              <a:rPr lang="el-GR" altLang="el-GR" sz="2000" baseline="-25000"/>
              <a:t>1</a:t>
            </a:r>
            <a:r>
              <a:rPr lang="en-US" altLang="el-GR" sz="2000"/>
              <a:t>Q</a:t>
            </a:r>
            <a:r>
              <a:rPr lang="el-GR" altLang="el-GR" sz="2000" baseline="-2500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485901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387210"/>
              </p:ext>
            </p:extLst>
          </p:nvPr>
        </p:nvGraphicFramePr>
        <p:xfrm>
          <a:off x="1331640" y="2060848"/>
          <a:ext cx="6403975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9" name="Visio" r:id="rId3" imgW="3857579" imgH="1533552" progId="Visio.Drawing.11">
                  <p:embed/>
                </p:oleObj>
              </mc:Choice>
              <mc:Fallback>
                <p:oleObj name="Visio" r:id="rId3" imgW="3857579" imgH="1533552" progId="Visio.Drawing.11">
                  <p:embed/>
                  <p:pic>
                    <p:nvPicPr>
                      <p:cNvPr id="153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060848"/>
                        <a:ext cx="6403975" cy="254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900113" y="1268413"/>
            <a:ext cx="7488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l-GR" altLang="el-GR" sz="2000" dirty="0"/>
              <a:t>Σχεδίαση </a:t>
            </a:r>
            <a:r>
              <a:rPr lang="el-GR" altLang="el-GR" sz="2000" dirty="0" err="1" smtClean="0"/>
              <a:t>σύγρονου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φθίνοντα απαριθμητή των 3 </a:t>
            </a:r>
            <a:r>
              <a:rPr lang="en-US" altLang="el-GR" sz="2000" dirty="0"/>
              <a:t>bit </a:t>
            </a:r>
            <a:r>
              <a:rPr lang="el-GR" altLang="el-GR" sz="2000" dirty="0"/>
              <a:t>με Τ </a:t>
            </a:r>
            <a:r>
              <a:rPr lang="el-GR" altLang="el-GR" sz="2000" dirty="0" err="1"/>
              <a:t>φλιπ-φλοπ</a:t>
            </a:r>
            <a:r>
              <a:rPr lang="el-GR" altLang="el-GR" sz="2000" dirty="0"/>
              <a:t> αρνητικής ακμής πυροδότησης</a:t>
            </a:r>
          </a:p>
        </p:txBody>
      </p:sp>
    </p:spTree>
    <p:extLst>
      <p:ext uri="{BB962C8B-B14F-4D97-AF65-F5344CB8AC3E}">
        <p14:creationId xmlns:p14="http://schemas.microsoft.com/office/powerpoint/2010/main" val="384545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42988" y="1125538"/>
            <a:ext cx="71993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9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2000" dirty="0"/>
              <a:t>Σχεδίαση </a:t>
            </a:r>
            <a:r>
              <a:rPr lang="el-GR" altLang="el-GR" sz="2000" dirty="0" err="1"/>
              <a:t>καταχωρητή</a:t>
            </a:r>
            <a:r>
              <a:rPr lang="el-GR" altLang="el-GR" sz="2000" dirty="0"/>
              <a:t> των 4-</a:t>
            </a:r>
            <a:r>
              <a:rPr lang="en-US" altLang="el-GR" sz="2000" dirty="0"/>
              <a:t>bit </a:t>
            </a:r>
            <a:r>
              <a:rPr lang="el-GR" altLang="el-GR" sz="2000" dirty="0"/>
              <a:t>με </a:t>
            </a:r>
            <a:r>
              <a:rPr lang="en-US" altLang="el-GR" sz="2000" dirty="0"/>
              <a:t>D flip</a:t>
            </a:r>
            <a:r>
              <a:rPr lang="el-GR" altLang="el-GR" sz="2000" dirty="0"/>
              <a:t>-</a:t>
            </a:r>
            <a:r>
              <a:rPr lang="en-US" altLang="el-GR" sz="2000" dirty="0"/>
              <a:t>flop </a:t>
            </a:r>
            <a:r>
              <a:rPr lang="el-GR" altLang="el-GR" sz="2000" dirty="0"/>
              <a:t>θετικής ακμής πυροδότησης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403350" y="1989138"/>
          <a:ext cx="6480175" cy="425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Visio" r:id="rId3" imgW="4391558" imgH="2890859" progId="Visio.Drawing.11">
                  <p:embed/>
                </p:oleObj>
              </mc:Choice>
              <mc:Fallback>
                <p:oleObj name="Visio" r:id="rId3" imgW="4391558" imgH="2890859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989138"/>
                        <a:ext cx="6480175" cy="425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55650" y="996950"/>
            <a:ext cx="7488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2175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1563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 sz="2000" b="1" dirty="0"/>
              <a:t>Σ</a:t>
            </a:r>
            <a:r>
              <a:rPr lang="el-GR" altLang="el-GR" sz="2000" dirty="0"/>
              <a:t>χεδίαση </a:t>
            </a:r>
            <a:r>
              <a:rPr lang="el-GR" altLang="el-GR" sz="2000" dirty="0" smtClean="0"/>
              <a:t>σύγχρονου φθίνοντα δυαδικού </a:t>
            </a:r>
            <a:r>
              <a:rPr lang="el-GR" altLang="el-GR" sz="2000" dirty="0"/>
              <a:t>απαριθμητή των 3 </a:t>
            </a:r>
            <a:r>
              <a:rPr lang="en-US" altLang="el-GR" sz="2000" dirty="0"/>
              <a:t>bit</a:t>
            </a:r>
            <a:r>
              <a:rPr lang="el-GR" altLang="el-GR" sz="2000" dirty="0"/>
              <a:t> (</a:t>
            </a:r>
            <a:r>
              <a:rPr lang="en-US" altLang="el-GR" sz="2000" dirty="0"/>
              <a:t>mod </a:t>
            </a:r>
            <a:r>
              <a:rPr lang="el-GR" altLang="el-GR" sz="2000" dirty="0"/>
              <a:t>8)</a:t>
            </a:r>
            <a:r>
              <a:rPr lang="en-US" altLang="el-GR" sz="2000" dirty="0"/>
              <a:t> </a:t>
            </a:r>
            <a:r>
              <a:rPr lang="el-GR" altLang="el-GR" sz="2000" dirty="0"/>
              <a:t>με </a:t>
            </a:r>
            <a:r>
              <a:rPr lang="en-US" altLang="el-GR" sz="2000" dirty="0"/>
              <a:t>T flip</a:t>
            </a:r>
            <a:r>
              <a:rPr lang="el-GR" altLang="el-GR" sz="2000" dirty="0"/>
              <a:t>-</a:t>
            </a:r>
            <a:r>
              <a:rPr lang="en-US" altLang="el-GR" sz="2000" dirty="0"/>
              <a:t>flop </a:t>
            </a:r>
            <a:r>
              <a:rPr lang="el-GR" altLang="el-GR" sz="2000" dirty="0"/>
              <a:t>αρνητικής ακμής πυροδότησης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979613" y="2133600"/>
            <a:ext cx="1511300" cy="425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000" b="1"/>
              <a:t>Q</a:t>
            </a:r>
            <a:r>
              <a:rPr lang="el-GR" altLang="el-GR" sz="2000" b="1" baseline="-25000"/>
              <a:t>2</a:t>
            </a:r>
            <a:r>
              <a:rPr lang="en-US" altLang="el-GR" sz="2000" b="1" baseline="-25000"/>
              <a:t>     </a:t>
            </a:r>
            <a:r>
              <a:rPr lang="en-US" altLang="el-GR" sz="2000" b="1"/>
              <a:t>Q</a:t>
            </a:r>
            <a:r>
              <a:rPr lang="en-US" altLang="el-GR" sz="2000" b="1" baseline="-25000"/>
              <a:t>1</a:t>
            </a:r>
            <a:r>
              <a:rPr lang="en-US" altLang="el-GR" sz="2000" b="1"/>
              <a:t>   Q</a:t>
            </a:r>
            <a:r>
              <a:rPr lang="en-US" altLang="el-GR" sz="2000" b="1" baseline="-25000"/>
              <a:t>0</a:t>
            </a:r>
          </a:p>
          <a:p>
            <a:endParaRPr lang="en-US" altLang="el-GR" sz="2000" b="1" baseline="-25000"/>
          </a:p>
          <a:p>
            <a:r>
              <a:rPr lang="en-US" altLang="el-GR" sz="2000"/>
              <a:t> 1     1     1</a:t>
            </a:r>
          </a:p>
          <a:p>
            <a:r>
              <a:rPr lang="en-US" altLang="el-GR" sz="2000"/>
              <a:t> 1     1     0</a:t>
            </a:r>
          </a:p>
          <a:p>
            <a:r>
              <a:rPr lang="en-US" altLang="el-GR" sz="2000"/>
              <a:t> 1     0     1</a:t>
            </a:r>
          </a:p>
          <a:p>
            <a:r>
              <a:rPr lang="en-US" altLang="el-GR" sz="2000"/>
              <a:t> 1     0  </a:t>
            </a:r>
            <a:r>
              <a:rPr lang="el-GR" altLang="el-GR" sz="2000"/>
              <a:t>  </a:t>
            </a:r>
            <a:r>
              <a:rPr lang="en-US" altLang="el-GR" sz="2000"/>
              <a:t> 0</a:t>
            </a:r>
          </a:p>
          <a:p>
            <a:r>
              <a:rPr lang="en-US" altLang="el-GR" sz="2000"/>
              <a:t> 0     1     1</a:t>
            </a:r>
          </a:p>
          <a:p>
            <a:r>
              <a:rPr lang="en-US" altLang="el-GR" sz="2000"/>
              <a:t> 0     1     0</a:t>
            </a:r>
          </a:p>
          <a:p>
            <a:r>
              <a:rPr lang="en-US" altLang="el-GR" sz="2000"/>
              <a:t> 0     0     1</a:t>
            </a:r>
          </a:p>
          <a:p>
            <a:r>
              <a:rPr lang="en-US" altLang="el-GR" sz="2000"/>
              <a:t> 0     0  </a:t>
            </a:r>
            <a:r>
              <a:rPr lang="el-GR" altLang="el-GR" sz="2000"/>
              <a:t>  </a:t>
            </a:r>
            <a:r>
              <a:rPr lang="en-US" altLang="el-GR" sz="2000"/>
              <a:t> 0</a:t>
            </a:r>
          </a:p>
          <a:p>
            <a:r>
              <a:rPr lang="en-US" altLang="el-GR" sz="2000"/>
              <a:t> 1     1     1</a:t>
            </a:r>
          </a:p>
          <a:p>
            <a:r>
              <a:rPr lang="en-US" altLang="el-GR" sz="2000"/>
              <a:t> 1     1     0</a:t>
            </a:r>
          </a:p>
          <a:p>
            <a:r>
              <a:rPr lang="en-US" altLang="el-GR" sz="2000"/>
              <a:t> 1     0     1</a:t>
            </a:r>
          </a:p>
          <a:p>
            <a:r>
              <a:rPr lang="en-US" altLang="el-GR" sz="2000" b="1"/>
              <a:t> .       .      .</a:t>
            </a:r>
            <a:r>
              <a:rPr lang="en-US" altLang="el-GR" sz="2000"/>
              <a:t>  </a:t>
            </a:r>
            <a:endParaRPr lang="el-GR" altLang="el-GR" sz="2000"/>
          </a:p>
        </p:txBody>
      </p:sp>
    </p:spTree>
    <p:extLst>
      <p:ext uri="{BB962C8B-B14F-4D97-AF65-F5344CB8AC3E}">
        <p14:creationId xmlns:p14="http://schemas.microsoft.com/office/powerpoint/2010/main" val="34752520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4" name="Object 4"/>
          <p:cNvGraphicFramePr>
            <a:graphicFrameLocks noGrp="1" noChangeAspect="1"/>
          </p:cNvGraphicFramePr>
          <p:nvPr>
            <p:ph/>
          </p:nvPr>
        </p:nvGraphicFramePr>
        <p:xfrm>
          <a:off x="611188" y="1557338"/>
          <a:ext cx="7848600" cy="290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8" name="Visio" r:id="rId3" imgW="6964262" imgH="2579085" progId="Visio.Drawing.11">
                  <p:embed/>
                </p:oleObj>
              </mc:Choice>
              <mc:Fallback>
                <p:oleObj name="Visio" r:id="rId3" imgW="6964262" imgH="2579085" progId="Visio.Drawing.11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557338"/>
                        <a:ext cx="7848600" cy="290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1474788" y="5229225"/>
          <a:ext cx="3635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9" name="Εξίσωση" r:id="rId5" imgW="203112" imgH="241195" progId="Equation.3">
                  <p:embed/>
                </p:oleObj>
              </mc:Choice>
              <mc:Fallback>
                <p:oleObj name="Εξίσωση" r:id="rId5" imgW="203112" imgH="241195" progId="Equation.3">
                  <p:embed/>
                  <p:pic>
                    <p:nvPicPr>
                      <p:cNvPr id="204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5229225"/>
                        <a:ext cx="36353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1547813" y="5732463"/>
          <a:ext cx="3000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0" name="Εξίσωση" r:id="rId7" imgW="190500" imgH="228600" progId="Equation.3">
                  <p:embed/>
                </p:oleObj>
              </mc:Choice>
              <mc:Fallback>
                <p:oleObj name="Εξίσωση" r:id="rId7" imgW="190500" imgH="228600" progId="Equation.3">
                  <p:embed/>
                  <p:pic>
                    <p:nvPicPr>
                      <p:cNvPr id="204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732463"/>
                        <a:ext cx="300037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1835150" y="5732463"/>
          <a:ext cx="3619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1" name="Εξίσωση" r:id="rId9" imgW="203112" imgH="241195" progId="Equation.3">
                  <p:embed/>
                </p:oleObj>
              </mc:Choice>
              <mc:Fallback>
                <p:oleObj name="Εξίσωση" r:id="rId9" imgW="203112" imgH="241195" progId="Equation.3">
                  <p:embed/>
                  <p:pic>
                    <p:nvPicPr>
                      <p:cNvPr id="204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732463"/>
                        <a:ext cx="3619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900113" y="5300663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el-GR" altLang="el-GR" sz="2000">
                <a:ea typeface="Times New Roman" panose="02020603050405020304" pitchFamily="18" charset="0"/>
                <a:cs typeface="TimesNewRoman" charset="-95"/>
              </a:rPr>
              <a:t>Τ</a:t>
            </a:r>
            <a:r>
              <a:rPr lang="el-GR" altLang="el-GR" sz="2000" baseline="-30000">
                <a:ea typeface="Times New Roman" panose="02020603050405020304" pitchFamily="18" charset="0"/>
                <a:cs typeface="TimesNewRoman" charset="-95"/>
              </a:rPr>
              <a:t>1</a:t>
            </a:r>
            <a:r>
              <a:rPr lang="el-GR" altLang="el-GR" sz="2000">
                <a:ea typeface="Times New Roman" panose="02020603050405020304" pitchFamily="18" charset="0"/>
                <a:cs typeface="TimesNewRoman" charset="-95"/>
              </a:rPr>
              <a:t> = 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900113" y="5732463"/>
            <a:ext cx="719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l-GR" altLang="el-GR" sz="2000">
                <a:ea typeface="Times New Roman" panose="02020603050405020304" pitchFamily="18" charset="0"/>
                <a:cs typeface="TimesNewRoman" charset="-95"/>
              </a:rPr>
              <a:t>Τ</a:t>
            </a:r>
            <a:r>
              <a:rPr lang="el-GR" altLang="el-GR" sz="2000" baseline="-30000">
                <a:ea typeface="Times New Roman" panose="02020603050405020304" pitchFamily="18" charset="0"/>
                <a:cs typeface="TimesNewRoman" charset="-95"/>
              </a:rPr>
              <a:t>2</a:t>
            </a:r>
            <a:r>
              <a:rPr lang="el-GR" altLang="el-GR" sz="2000">
                <a:ea typeface="Times New Roman" panose="02020603050405020304" pitchFamily="18" charset="0"/>
                <a:cs typeface="TimesNewRoman" charset="-95"/>
              </a:rPr>
              <a:t> = 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900113" y="4868863"/>
            <a:ext cx="86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l-GR" altLang="el-GR" sz="2000"/>
              <a:t>Τ</a:t>
            </a:r>
            <a:r>
              <a:rPr lang="el-GR" altLang="el-GR" sz="2000" baseline="-25000"/>
              <a:t>0</a:t>
            </a:r>
            <a:r>
              <a:rPr lang="el-GR" altLang="el-GR" sz="2000"/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19262385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90500" y="390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190500" y="4146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2719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22540" name="Object 12"/>
          <p:cNvGraphicFramePr>
            <a:graphicFrameLocks noChangeAspect="1"/>
          </p:cNvGraphicFramePr>
          <p:nvPr>
            <p:extLst/>
          </p:nvPr>
        </p:nvGraphicFramePr>
        <p:xfrm>
          <a:off x="827088" y="2133600"/>
          <a:ext cx="7416800" cy="264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5" name="Visio" r:id="rId3" imgW="3962349" imgH="1409873" progId="Visio.Drawing.11">
                  <p:embed/>
                </p:oleObj>
              </mc:Choice>
              <mc:Fallback>
                <p:oleObj name="Visio" r:id="rId3" imgW="3962349" imgH="1409873" progId="Visio.Drawing.11">
                  <p:embed/>
                  <p:pic>
                    <p:nvPicPr>
                      <p:cNvPr id="225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133600"/>
                        <a:ext cx="7416800" cy="2649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755650" y="996950"/>
            <a:ext cx="7488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2175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1563"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 sz="2000" b="1"/>
              <a:t>Σ</a:t>
            </a:r>
            <a:r>
              <a:rPr lang="el-GR" altLang="el-GR" sz="2000"/>
              <a:t>χεδίαση φθίνοντα σύγχρονου δυαδικού απαριθμητή των 3 </a:t>
            </a:r>
            <a:r>
              <a:rPr lang="en-US" altLang="el-GR" sz="2000"/>
              <a:t>bit</a:t>
            </a:r>
            <a:r>
              <a:rPr lang="el-GR" altLang="el-GR" sz="2000"/>
              <a:t> (</a:t>
            </a:r>
            <a:r>
              <a:rPr lang="en-US" altLang="el-GR" sz="2000"/>
              <a:t>mod </a:t>
            </a:r>
            <a:r>
              <a:rPr lang="el-GR" altLang="el-GR" sz="2000"/>
              <a:t>8)</a:t>
            </a:r>
            <a:r>
              <a:rPr lang="en-US" altLang="el-GR" sz="2000"/>
              <a:t> </a:t>
            </a:r>
            <a:r>
              <a:rPr lang="el-GR" altLang="el-GR" sz="2000"/>
              <a:t>με </a:t>
            </a:r>
            <a:r>
              <a:rPr lang="en-US" altLang="el-GR" sz="2000"/>
              <a:t>T flip</a:t>
            </a:r>
            <a:r>
              <a:rPr lang="el-GR" altLang="el-GR" sz="2000"/>
              <a:t>-</a:t>
            </a:r>
            <a:r>
              <a:rPr lang="en-US" altLang="el-GR" sz="2000"/>
              <a:t>flop </a:t>
            </a:r>
            <a:r>
              <a:rPr lang="el-GR" altLang="el-GR" sz="2000"/>
              <a:t>αρνητικής ακμής πυροδότησης</a:t>
            </a:r>
          </a:p>
        </p:txBody>
      </p:sp>
    </p:spTree>
    <p:extLst>
      <p:ext uri="{BB962C8B-B14F-4D97-AF65-F5344CB8AC3E}">
        <p14:creationId xmlns:p14="http://schemas.microsoft.com/office/powerpoint/2010/main" val="808195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900113" y="1763713"/>
            <a:ext cx="7435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7063" indent="-627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42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 sz="2000" b="1" dirty="0" smtClean="0"/>
              <a:t>10.1 </a:t>
            </a:r>
            <a:r>
              <a:rPr lang="el-GR" altLang="el-GR" sz="2000" dirty="0" smtClean="0"/>
              <a:t>Να </a:t>
            </a:r>
            <a:r>
              <a:rPr lang="el-GR" altLang="el-GR" sz="2000" dirty="0"/>
              <a:t>δοθούν οι έξοδοι των </a:t>
            </a:r>
            <a:r>
              <a:rPr lang="el-GR" altLang="el-GR" sz="2000" dirty="0" err="1"/>
              <a:t>καταχωρητή</a:t>
            </a:r>
            <a:r>
              <a:rPr lang="el-GR" altLang="el-GR" sz="2000" dirty="0"/>
              <a:t> που δίδεται στην συνέχεια μετά την εφαρμογή παλμού ωρολογίου στην είσοδο</a:t>
            </a:r>
            <a:r>
              <a:rPr lang="en-US" altLang="el-GR" sz="2000" dirty="0"/>
              <a:t> CLK.</a:t>
            </a:r>
            <a:r>
              <a:rPr lang="el-GR" altLang="el-GR" sz="2000" dirty="0"/>
              <a:t> </a:t>
            </a:r>
          </a:p>
        </p:txBody>
      </p:sp>
      <p:graphicFrame>
        <p:nvGraphicFramePr>
          <p:cNvPr id="49160" name="Object 8"/>
          <p:cNvGraphicFramePr>
            <a:graphicFrameLocks noGrp="1" noChangeAspect="1"/>
          </p:cNvGraphicFramePr>
          <p:nvPr>
            <p:ph/>
          </p:nvPr>
        </p:nvGraphicFramePr>
        <p:xfrm>
          <a:off x="1547813" y="3130550"/>
          <a:ext cx="6192837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9" name="Visio" r:id="rId3" imgW="4270722" imgH="1945301" progId="Visio.Drawing.11">
                  <p:embed/>
                </p:oleObj>
              </mc:Choice>
              <mc:Fallback>
                <p:oleObj name="Visio" r:id="rId3" imgW="4270722" imgH="1945301" progId="Visio.Drawing.11">
                  <p:embed/>
                  <p:pic>
                    <p:nvPicPr>
                      <p:cNvPr id="491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130550"/>
                        <a:ext cx="6192837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900113" y="1052513"/>
            <a:ext cx="1433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/>
              <a:t>ΑΣΚΗΣΕΙΣ</a:t>
            </a:r>
          </a:p>
        </p:txBody>
      </p:sp>
    </p:spTree>
    <p:extLst>
      <p:ext uri="{BB962C8B-B14F-4D97-AF65-F5344CB8AC3E}">
        <p14:creationId xmlns:p14="http://schemas.microsoft.com/office/powerpoint/2010/main" val="1766313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1547813" y="2573338"/>
          <a:ext cx="5976937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3" name="Visio" r:id="rId3" imgW="3190758" imgH="1200221" progId="Visio.Drawing.11">
                  <p:embed/>
                </p:oleObj>
              </mc:Choice>
              <mc:Fallback>
                <p:oleObj name="Visio" r:id="rId3" imgW="3190758" imgH="1200221" progId="Visio.Drawing.11">
                  <p:embed/>
                  <p:pic>
                    <p:nvPicPr>
                      <p:cNvPr id="460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573338"/>
                        <a:ext cx="5976937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900113" y="1125538"/>
            <a:ext cx="7435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7063" indent="-627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42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2000" b="1" dirty="0" smtClean="0"/>
              <a:t>10.</a:t>
            </a:r>
            <a:r>
              <a:rPr lang="en-US" altLang="el-GR" sz="2000" b="1" dirty="0" smtClean="0"/>
              <a:t>2</a:t>
            </a:r>
            <a:r>
              <a:rPr lang="en-US" altLang="el-GR" sz="2000" dirty="0" smtClean="0"/>
              <a:t> </a:t>
            </a:r>
            <a:r>
              <a:rPr lang="el-GR" altLang="el-GR" sz="2000" dirty="0"/>
              <a:t>Να δοθούν οι έξοδοι των </a:t>
            </a:r>
            <a:r>
              <a:rPr lang="en-US" altLang="el-GR" sz="2000" dirty="0"/>
              <a:t>D </a:t>
            </a:r>
            <a:r>
              <a:rPr lang="el-GR" altLang="el-GR" sz="2000" dirty="0" err="1"/>
              <a:t>φλιπ-φλοπ</a:t>
            </a:r>
            <a:r>
              <a:rPr lang="el-GR" altLang="el-GR" sz="2000" dirty="0"/>
              <a:t> κατά την διαδοχική εφαρμογή 4 παλμών ωρολογίου</a:t>
            </a:r>
            <a:r>
              <a:rPr lang="en-US" altLang="el-GR" sz="2000" dirty="0"/>
              <a:t>.</a:t>
            </a:r>
            <a:r>
              <a:rPr lang="el-GR" altLang="el-G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21934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5" name="Object 7"/>
          <p:cNvGraphicFramePr>
            <a:graphicFrameLocks noGrp="1" noChangeAspect="1"/>
          </p:cNvGraphicFramePr>
          <p:nvPr>
            <p:ph/>
          </p:nvPr>
        </p:nvGraphicFramePr>
        <p:xfrm>
          <a:off x="1979613" y="1831975"/>
          <a:ext cx="5329237" cy="426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7" name="Visio" r:id="rId3" imgW="3423514" imgH="2737781" progId="Visio.Drawing.11">
                  <p:embed/>
                </p:oleObj>
              </mc:Choice>
              <mc:Fallback>
                <p:oleObj name="Visio" r:id="rId3" imgW="3423514" imgH="2737781" progId="Visio.Drawing.11">
                  <p:embed/>
                  <p:pic>
                    <p:nvPicPr>
                      <p:cNvPr id="532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831975"/>
                        <a:ext cx="5329237" cy="426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754188" y="908050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/>
              <a:t>Υπόδειξη</a:t>
            </a:r>
          </a:p>
        </p:txBody>
      </p:sp>
    </p:spTree>
    <p:extLst>
      <p:ext uri="{BB962C8B-B14F-4D97-AF65-F5344CB8AC3E}">
        <p14:creationId xmlns:p14="http://schemas.microsoft.com/office/powerpoint/2010/main" val="8353889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755650" y="1692275"/>
            <a:ext cx="77755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627063" indent="-627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328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267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 sz="2000" b="1" dirty="0" smtClean="0"/>
              <a:t>10.3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Να σχεδιασθεί ένας </a:t>
            </a:r>
            <a:r>
              <a:rPr lang="el-GR" altLang="el-GR" sz="2000" dirty="0" err="1"/>
              <a:t>καταχωρητής</a:t>
            </a:r>
            <a:r>
              <a:rPr lang="el-GR" altLang="el-GR" sz="2000" dirty="0"/>
              <a:t> των 4-</a:t>
            </a:r>
            <a:r>
              <a:rPr lang="en-US" altLang="el-GR" sz="2000" dirty="0"/>
              <a:t>bit </a:t>
            </a:r>
            <a:r>
              <a:rPr lang="el-GR" altLang="el-GR" sz="2000" dirty="0"/>
              <a:t>χρησιμοποιώντας </a:t>
            </a:r>
            <a:r>
              <a:rPr lang="en-US" altLang="el-GR" sz="2000" dirty="0"/>
              <a:t>JK flip</a:t>
            </a:r>
            <a:r>
              <a:rPr lang="el-GR" altLang="el-GR" sz="2000" dirty="0"/>
              <a:t>-</a:t>
            </a:r>
            <a:r>
              <a:rPr lang="en-US" altLang="el-GR" sz="2000" dirty="0"/>
              <a:t>flop </a:t>
            </a:r>
            <a:r>
              <a:rPr lang="el-GR" altLang="el-GR" sz="2000" dirty="0"/>
              <a:t>αρνητικής ακμής πυροδότησης. Έχετε στην διάθεσή σας εκτός από τα </a:t>
            </a:r>
            <a:r>
              <a:rPr lang="en-US" altLang="el-GR" sz="2000" dirty="0"/>
              <a:t>JK flip</a:t>
            </a:r>
            <a:r>
              <a:rPr lang="el-GR" altLang="el-GR" sz="2000" dirty="0"/>
              <a:t>-</a:t>
            </a:r>
            <a:r>
              <a:rPr lang="en-US" altLang="el-GR" sz="2000" dirty="0"/>
              <a:t>flop </a:t>
            </a:r>
            <a:r>
              <a:rPr lang="el-GR" altLang="el-GR" sz="2000" dirty="0"/>
              <a:t>και τις βασικές λογικές πύλες</a:t>
            </a:r>
            <a:r>
              <a:rPr lang="en-US" altLang="el-GR" sz="2000" dirty="0"/>
              <a:t>.</a:t>
            </a:r>
            <a:r>
              <a:rPr lang="el-GR" altLang="el-G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72178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827088" y="765175"/>
            <a:ext cx="734536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7063" indent="-627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6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58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 sz="2000" b="1" dirty="0" smtClean="0"/>
              <a:t>10.4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Να σχεδιασθεί ένας </a:t>
            </a:r>
            <a:r>
              <a:rPr lang="el-GR" altLang="el-GR" sz="2000" dirty="0" err="1"/>
              <a:t>καταχωρητής</a:t>
            </a:r>
            <a:r>
              <a:rPr lang="el-GR" altLang="el-GR" sz="2000" dirty="0"/>
              <a:t> των 3 </a:t>
            </a:r>
            <a:r>
              <a:rPr lang="en-US" altLang="el-GR" sz="2000" dirty="0"/>
              <a:t>bit</a:t>
            </a:r>
            <a:r>
              <a:rPr lang="el-GR" altLang="el-GR" sz="2000" dirty="0"/>
              <a:t> με δυνατότητα ολίσθησης από αριστερά προς τα δεξιά και παράλληλης φόρτωσης. Ο </a:t>
            </a:r>
            <a:r>
              <a:rPr lang="el-GR" altLang="el-GR" sz="2000" dirty="0" err="1"/>
              <a:t>καταχωρητής</a:t>
            </a:r>
            <a:r>
              <a:rPr lang="el-GR" altLang="el-GR" sz="2000" dirty="0"/>
              <a:t> περιέχει 2 εισόδους ελέγχου λειτουργίας </a:t>
            </a:r>
            <a:r>
              <a:rPr lang="en-US" altLang="el-GR" sz="2000" dirty="0"/>
              <a:t>Shift</a:t>
            </a:r>
            <a:r>
              <a:rPr lang="el-GR" altLang="el-GR" sz="2000" dirty="0"/>
              <a:t> και </a:t>
            </a:r>
            <a:r>
              <a:rPr lang="en-US" altLang="el-GR" sz="2000" dirty="0"/>
              <a:t>Load</a:t>
            </a:r>
            <a:r>
              <a:rPr lang="el-GR" altLang="el-GR" sz="2000" dirty="0"/>
              <a:t> και λειτουργεί σύμφωνα με τον ακόλουθο πίνακα</a:t>
            </a:r>
            <a:r>
              <a:rPr lang="en-US" altLang="el-GR" sz="2000" dirty="0"/>
              <a:t>.</a:t>
            </a:r>
            <a:r>
              <a:rPr lang="el-GR" altLang="el-GR" sz="2000" dirty="0"/>
              <a:t> </a:t>
            </a:r>
          </a:p>
        </p:txBody>
      </p:sp>
      <p:graphicFrame>
        <p:nvGraphicFramePr>
          <p:cNvPr id="52227" name="Group 3"/>
          <p:cNvGraphicFramePr>
            <a:graphicFrameLocks noGrp="1"/>
          </p:cNvGraphicFramePr>
          <p:nvPr/>
        </p:nvGraphicFramePr>
        <p:xfrm>
          <a:off x="2411413" y="2492375"/>
          <a:ext cx="4464050" cy="2447926"/>
        </p:xfrm>
        <a:graphic>
          <a:graphicData uri="http://schemas.openxmlformats.org/drawingml/2006/table">
            <a:tbl>
              <a:tblPr/>
              <a:tblGrid>
                <a:gridCol w="704850">
                  <a:extLst>
                    <a:ext uri="{9D8B030D-6E8A-4147-A177-3AD203B41FA5}">
                      <a16:colId xmlns:a16="http://schemas.microsoft.com/office/drawing/2014/main" val="204841669"/>
                    </a:ext>
                  </a:extLst>
                </a:gridCol>
                <a:gridCol w="674687">
                  <a:extLst>
                    <a:ext uri="{9D8B030D-6E8A-4147-A177-3AD203B41FA5}">
                      <a16:colId xmlns:a16="http://schemas.microsoft.com/office/drawing/2014/main" val="1166424858"/>
                    </a:ext>
                  </a:extLst>
                </a:gridCol>
                <a:gridCol w="3084513">
                  <a:extLst>
                    <a:ext uri="{9D8B030D-6E8A-4147-A177-3AD203B41FA5}">
                      <a16:colId xmlns:a16="http://schemas.microsoft.com/office/drawing/2014/main" val="864042953"/>
                    </a:ext>
                  </a:extLst>
                </a:gridCol>
              </a:tblGrid>
              <a:tr h="7794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Shift</a:t>
                      </a: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load</a:t>
                      </a: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Λειτουργία καταχωρητή</a:t>
                      </a: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576857"/>
                  </a:ext>
                </a:extLst>
              </a:tr>
              <a:tr h="4445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Καμία αλλαγή</a:t>
                      </a: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644215"/>
                  </a:ext>
                </a:extLst>
              </a:tr>
              <a:tr h="7794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Παράλληλη φόρτωση δεδομένων</a:t>
                      </a: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333184"/>
                  </a:ext>
                </a:extLst>
              </a:tr>
              <a:tr h="4445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Χ</a:t>
                      </a: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Δεξιά ολίσθηση</a:t>
                      </a:r>
                      <a:endParaRPr kumimoji="0" lang="el-GR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376092"/>
                  </a:ext>
                </a:extLst>
              </a:tr>
            </a:tbl>
          </a:graphicData>
        </a:graphic>
      </p:graphicFrame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1547813" y="5157788"/>
            <a:ext cx="66246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l-GR" altLang="el-GR" sz="2000"/>
              <a:t>Έχετε στη διάθεσή σας </a:t>
            </a:r>
            <a:r>
              <a:rPr lang="en-US" altLang="el-GR" sz="2000"/>
              <a:t>D flip</a:t>
            </a:r>
            <a:r>
              <a:rPr lang="el-GR" altLang="el-GR" sz="2000"/>
              <a:t>-</a:t>
            </a:r>
            <a:r>
              <a:rPr lang="en-US" altLang="el-GR" sz="2000"/>
              <a:t>flop</a:t>
            </a:r>
            <a:r>
              <a:rPr lang="el-GR" altLang="el-GR" sz="2000"/>
              <a:t> θετικής ακμής πυροδότησης καθώς και 4</a:t>
            </a:r>
            <a:r>
              <a:rPr lang="en-US" altLang="el-GR" sz="2000">
                <a:sym typeface="Wingdings" panose="05000000000000000000" pitchFamily="2" charset="2"/>
              </a:rPr>
              <a:t></a:t>
            </a:r>
            <a:r>
              <a:rPr lang="el-GR" altLang="el-GR" sz="2000"/>
              <a:t>1 πολυπλέκτες. </a:t>
            </a:r>
          </a:p>
        </p:txBody>
      </p:sp>
    </p:spTree>
    <p:extLst>
      <p:ext uri="{BB962C8B-B14F-4D97-AF65-F5344CB8AC3E}">
        <p14:creationId xmlns:p14="http://schemas.microsoft.com/office/powerpoint/2010/main" val="11961684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4" name="Object 4"/>
          <p:cNvGraphicFramePr>
            <a:graphicFrameLocks noGrp="1" noChangeAspect="1"/>
          </p:cNvGraphicFramePr>
          <p:nvPr>
            <p:ph/>
          </p:nvPr>
        </p:nvGraphicFramePr>
        <p:xfrm>
          <a:off x="1403350" y="1844675"/>
          <a:ext cx="6408738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1" name="Visio" r:id="rId3" imgW="5032316" imgH="3019281" progId="Visio.Drawing.11">
                  <p:embed/>
                </p:oleObj>
              </mc:Choice>
              <mc:Fallback>
                <p:oleObj name="Visio" r:id="rId3" imgW="5032316" imgH="3019281" progId="Visio.Drawing.11">
                  <p:embed/>
                  <p:pic>
                    <p:nvPicPr>
                      <p:cNvPr id="614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844675"/>
                        <a:ext cx="6408738" cy="384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302093" y="1268760"/>
            <a:ext cx="13292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 dirty="0"/>
              <a:t>Υπόδειξη</a:t>
            </a:r>
          </a:p>
        </p:txBody>
      </p:sp>
    </p:spTree>
    <p:extLst>
      <p:ext uri="{BB962C8B-B14F-4D97-AF65-F5344CB8AC3E}">
        <p14:creationId xmlns:p14="http://schemas.microsoft.com/office/powerpoint/2010/main" val="38222656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4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464164390"/>
              </p:ext>
            </p:extLst>
          </p:nvPr>
        </p:nvGraphicFramePr>
        <p:xfrm>
          <a:off x="3419872" y="2132856"/>
          <a:ext cx="2648989" cy="4394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5" name="Visio" r:id="rId3" imgW="1832322" imgH="3037975" progId="Visio.Drawing.11">
                  <p:embed/>
                </p:oleObj>
              </mc:Choice>
              <mc:Fallback>
                <p:oleObj name="Visio" r:id="rId3" imgW="1832322" imgH="3037975" progId="Visio.Drawing.11">
                  <p:embed/>
                  <p:pic>
                    <p:nvPicPr>
                      <p:cNvPr id="665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2132856"/>
                        <a:ext cx="2648989" cy="4394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755650" y="908050"/>
            <a:ext cx="77025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627063" indent="-627063" algn="l">
              <a:tabLst>
                <a:tab pos="627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6450" algn="l">
              <a:tabLst>
                <a:tab pos="627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5838" algn="l">
              <a:tabLst>
                <a:tab pos="627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627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627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tabLst>
                <a:tab pos="633413" algn="l"/>
              </a:tabLst>
            </a:pPr>
            <a:r>
              <a:rPr lang="el-GR" altLang="el-GR" sz="2000" b="1" dirty="0" smtClean="0"/>
              <a:t>10.5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Να </a:t>
            </a:r>
            <a:r>
              <a:rPr lang="el-GR" altLang="el-GR" sz="2000" dirty="0" err="1"/>
              <a:t>δοθει</a:t>
            </a:r>
            <a:r>
              <a:rPr lang="el-GR" altLang="el-GR" sz="2000" dirty="0"/>
              <a:t> η έξοδος </a:t>
            </a:r>
            <a:r>
              <a:rPr lang="en-US" altLang="el-GR" sz="2000" i="1" dirty="0" err="1"/>
              <a:t>z</a:t>
            </a:r>
            <a:r>
              <a:rPr lang="en-US" altLang="el-GR" sz="2000" i="1" baseline="-25000" dirty="0" err="1"/>
              <a:t>i</a:t>
            </a:r>
            <a:r>
              <a:rPr lang="en-US" altLang="el-GR" sz="2000" dirty="0"/>
              <a:t> </a:t>
            </a:r>
            <a:r>
              <a:rPr lang="el-GR" altLang="el-GR" sz="2000" dirty="0"/>
              <a:t>του </a:t>
            </a:r>
            <a:r>
              <a:rPr lang="el-GR" altLang="el-GR" sz="2000" dirty="0" err="1"/>
              <a:t>καταχωρητή</a:t>
            </a:r>
            <a:r>
              <a:rPr lang="el-GR" altLang="el-GR" sz="2000" dirty="0"/>
              <a:t> των </a:t>
            </a:r>
            <a:r>
              <a:rPr lang="el-GR" altLang="el-GR" sz="2000" dirty="0" smtClean="0"/>
              <a:t>1-</a:t>
            </a:r>
            <a:r>
              <a:rPr lang="en-US" altLang="el-GR" sz="2000" dirty="0"/>
              <a:t>bit </a:t>
            </a:r>
            <a:r>
              <a:rPr lang="el-GR" altLang="el-GR" sz="2000" dirty="0"/>
              <a:t>χρησιμοποιώντας </a:t>
            </a:r>
            <a:r>
              <a:rPr lang="en-US" altLang="el-GR" sz="2000" dirty="0"/>
              <a:t>SR flip</a:t>
            </a:r>
            <a:r>
              <a:rPr lang="el-GR" altLang="el-GR" sz="2000" dirty="0"/>
              <a:t>-</a:t>
            </a:r>
            <a:r>
              <a:rPr lang="en-US" altLang="el-GR" sz="2000" dirty="0"/>
              <a:t>flop</a:t>
            </a:r>
            <a:r>
              <a:rPr lang="el-GR" altLang="el-GR" sz="2000" dirty="0"/>
              <a:t>. Έχετε στην διάθεσή σας εκτός από τα </a:t>
            </a:r>
            <a:r>
              <a:rPr lang="en-US" altLang="el-GR" sz="2000" dirty="0"/>
              <a:t>SR flip</a:t>
            </a:r>
            <a:r>
              <a:rPr lang="el-GR" altLang="el-GR" sz="2000" dirty="0"/>
              <a:t>-</a:t>
            </a:r>
            <a:r>
              <a:rPr lang="en-US" altLang="el-GR" sz="2000" dirty="0"/>
              <a:t>flop </a:t>
            </a:r>
            <a:r>
              <a:rPr lang="el-GR" altLang="el-GR" sz="2000" dirty="0"/>
              <a:t>και τις βασικές λογικές πύλες</a:t>
            </a:r>
            <a:r>
              <a:rPr lang="en-US" altLang="el-GR" sz="2000" dirty="0"/>
              <a:t>.</a:t>
            </a:r>
            <a:r>
              <a:rPr lang="el-GR" altLang="el-G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591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Grp="1" noChangeAspect="1"/>
          </p:cNvGraphicFramePr>
          <p:nvPr>
            <p:ph/>
          </p:nvPr>
        </p:nvGraphicFramePr>
        <p:xfrm>
          <a:off x="1331913" y="2349500"/>
          <a:ext cx="6624637" cy="308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6" name="Visio" r:id="rId3" imgW="3771392" imgH="1755966" progId="Visio.Drawing.11">
                  <p:embed/>
                </p:oleObj>
              </mc:Choice>
              <mc:Fallback>
                <p:oleObj name="Visio" r:id="rId3" imgW="3771392" imgH="1755966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349500"/>
                        <a:ext cx="6624637" cy="308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185640" y="1125538"/>
            <a:ext cx="24195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 dirty="0"/>
              <a:t>2</a:t>
            </a:r>
            <a:r>
              <a:rPr lang="el-GR" altLang="el-GR" sz="2000" b="1" dirty="0">
                <a:sym typeface="Wingdings" panose="05000000000000000000" pitchFamily="2" charset="2"/>
              </a:rPr>
              <a:t>1 </a:t>
            </a:r>
            <a:r>
              <a:rPr lang="el-GR" altLang="el-GR" sz="2000" b="1" dirty="0" err="1">
                <a:sym typeface="Wingdings" panose="05000000000000000000" pitchFamily="2" charset="2"/>
              </a:rPr>
              <a:t>πολυπλέκτης</a:t>
            </a:r>
            <a:endParaRPr lang="el-GR" altLang="el-GR" sz="2000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44516" y="908720"/>
            <a:ext cx="77771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7063" indent="-627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2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 sz="2000" b="1" dirty="0" smtClean="0"/>
              <a:t>10.6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Να σχεδιασθεί χρησιμοποιώντας </a:t>
            </a:r>
            <a:r>
              <a:rPr lang="en-US" altLang="el-GR" sz="2000" dirty="0"/>
              <a:t>T flip</a:t>
            </a:r>
            <a:r>
              <a:rPr lang="el-GR" altLang="el-GR" sz="2000" dirty="0"/>
              <a:t>-</a:t>
            </a:r>
            <a:r>
              <a:rPr lang="en-US" altLang="el-GR" sz="2000" dirty="0"/>
              <a:t>flop </a:t>
            </a:r>
            <a:r>
              <a:rPr lang="el-GR" altLang="el-GR" sz="2000" dirty="0"/>
              <a:t>αρνητικής ακμής πυροδότησης ένας αύξων ασύγχρονος δυαδικός απαριθμητής των 4 </a:t>
            </a:r>
            <a:r>
              <a:rPr lang="en-US" altLang="el-GR" sz="2000" dirty="0"/>
              <a:t>bit</a:t>
            </a:r>
            <a:r>
              <a:rPr lang="el-GR" altLang="el-GR" sz="2000" dirty="0"/>
              <a:t> (</a:t>
            </a:r>
            <a:r>
              <a:rPr lang="en-US" altLang="el-GR" sz="2000" dirty="0"/>
              <a:t>mod </a:t>
            </a:r>
            <a:r>
              <a:rPr lang="el-GR" altLang="el-GR" sz="2000" dirty="0"/>
              <a:t>16).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773866" y="2349834"/>
            <a:ext cx="7775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7063" indent="-627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5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 sz="2000" b="1" dirty="0" smtClean="0"/>
              <a:t>10.7</a:t>
            </a:r>
            <a:r>
              <a:rPr lang="el-GR" altLang="el-GR" sz="2000" dirty="0" smtClean="0"/>
              <a:t>. </a:t>
            </a:r>
            <a:r>
              <a:rPr lang="el-GR" altLang="el-GR" sz="2000" dirty="0"/>
              <a:t>Να σχεδιασθεί χρησιμοποιώντας </a:t>
            </a:r>
            <a:r>
              <a:rPr lang="en-US" altLang="el-GR" sz="2000" dirty="0"/>
              <a:t>JK flip</a:t>
            </a:r>
            <a:r>
              <a:rPr lang="el-GR" altLang="el-GR" sz="2000" dirty="0"/>
              <a:t>-</a:t>
            </a:r>
            <a:r>
              <a:rPr lang="en-US" altLang="el-GR" sz="2000" dirty="0"/>
              <a:t>flop </a:t>
            </a:r>
            <a:r>
              <a:rPr lang="el-GR" altLang="el-GR" sz="2000" dirty="0"/>
              <a:t>αρνητικής ακμής πυροδότησης ένας αύξων ασύγχρονος δυαδικός απαριθμητής των 2 </a:t>
            </a:r>
            <a:r>
              <a:rPr lang="en-US" altLang="el-GR" sz="2000" dirty="0"/>
              <a:t>bit</a:t>
            </a:r>
            <a:r>
              <a:rPr lang="el-GR" altLang="el-GR" sz="2000" dirty="0"/>
              <a:t> (</a:t>
            </a:r>
            <a:r>
              <a:rPr lang="en-US" altLang="el-GR" sz="2000" dirty="0"/>
              <a:t>mod </a:t>
            </a:r>
            <a:r>
              <a:rPr lang="el-GR" altLang="el-GR" sz="2000" dirty="0"/>
              <a:t>8).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744516" y="3797465"/>
            <a:ext cx="7775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7063" indent="-627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5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 sz="2000" b="1" dirty="0" smtClean="0"/>
              <a:t>10.8</a:t>
            </a:r>
            <a:r>
              <a:rPr lang="el-GR" altLang="el-GR" sz="2000" dirty="0" smtClean="0"/>
              <a:t>. </a:t>
            </a:r>
            <a:r>
              <a:rPr lang="el-GR" altLang="el-GR" sz="2000" dirty="0"/>
              <a:t>Να σχεδιασθεί χρησιμοποιώντας </a:t>
            </a:r>
            <a:r>
              <a:rPr lang="en-US" altLang="el-GR" sz="2000" dirty="0"/>
              <a:t>JK flip</a:t>
            </a:r>
            <a:r>
              <a:rPr lang="el-GR" altLang="el-GR" sz="2000" dirty="0"/>
              <a:t>-</a:t>
            </a:r>
            <a:r>
              <a:rPr lang="en-US" altLang="el-GR" sz="2000" dirty="0"/>
              <a:t>flop </a:t>
            </a:r>
            <a:r>
              <a:rPr lang="el-GR" altLang="el-GR" sz="2000" dirty="0"/>
              <a:t>αρνητικής ακμής πυροδότησης ένας αύξων ασύγχρονος δυαδικός απαριθμητής των 3 </a:t>
            </a:r>
            <a:r>
              <a:rPr lang="en-US" altLang="el-GR" sz="2000" dirty="0"/>
              <a:t>bit</a:t>
            </a:r>
            <a:r>
              <a:rPr lang="el-GR" altLang="el-GR" sz="2000" dirty="0"/>
              <a:t> (</a:t>
            </a:r>
            <a:r>
              <a:rPr lang="en-US" altLang="el-GR" sz="2000" dirty="0"/>
              <a:t>mod </a:t>
            </a:r>
            <a:r>
              <a:rPr lang="el-GR" altLang="el-GR" sz="2000" dirty="0"/>
              <a:t>8).</a:t>
            </a:r>
          </a:p>
        </p:txBody>
      </p:sp>
    </p:spTree>
    <p:extLst>
      <p:ext uri="{BB962C8B-B14F-4D97-AF65-F5344CB8AC3E}">
        <p14:creationId xmlns:p14="http://schemas.microsoft.com/office/powerpoint/2010/main" val="3836179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11188" y="2349500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712788" indent="-712788"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2175"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1563"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 sz="2000" b="1" dirty="0" smtClean="0"/>
              <a:t>10.10</a:t>
            </a:r>
            <a:r>
              <a:rPr lang="en-US" altLang="el-GR" sz="2000" dirty="0" smtClean="0"/>
              <a:t> </a:t>
            </a:r>
            <a:r>
              <a:rPr lang="el-GR" altLang="el-GR" sz="2000" dirty="0"/>
              <a:t>Να σχεδιασθεί χρησιμοποιώντας </a:t>
            </a:r>
            <a:r>
              <a:rPr lang="en-US" altLang="el-GR" sz="2000" dirty="0"/>
              <a:t>JK flip</a:t>
            </a:r>
            <a:r>
              <a:rPr lang="el-GR" altLang="el-GR" sz="2000" dirty="0"/>
              <a:t>-</a:t>
            </a:r>
            <a:r>
              <a:rPr lang="en-US" altLang="el-GR" sz="2000" dirty="0"/>
              <a:t>flop </a:t>
            </a:r>
            <a:r>
              <a:rPr lang="el-GR" altLang="el-GR" sz="2000" dirty="0"/>
              <a:t>αρνητικής ακμής πυροδότησης ένας αύξων σύγχρονος δυαδικός απαριθμητής των 2 </a:t>
            </a:r>
            <a:r>
              <a:rPr lang="en-US" altLang="el-GR" sz="2000" dirty="0"/>
              <a:t>bit</a:t>
            </a:r>
            <a:r>
              <a:rPr lang="el-GR" altLang="el-GR" sz="2000" dirty="0"/>
              <a:t> (</a:t>
            </a:r>
            <a:r>
              <a:rPr lang="en-US" altLang="el-GR" sz="2000" dirty="0"/>
              <a:t>mod </a:t>
            </a:r>
            <a:r>
              <a:rPr lang="el-GR" altLang="el-GR" sz="2000" dirty="0"/>
              <a:t>8).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11188" y="692150"/>
            <a:ext cx="77771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712788" indent="-712788"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2175"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1563"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 sz="2000" b="1" dirty="0" smtClean="0"/>
              <a:t>10.9</a:t>
            </a:r>
            <a:r>
              <a:rPr lang="en-US" altLang="el-GR" sz="2000" dirty="0" smtClean="0"/>
              <a:t> </a:t>
            </a:r>
            <a:r>
              <a:rPr lang="el-GR" altLang="el-GR" sz="2000" dirty="0"/>
              <a:t>Να σχεδιασθεί χρησιμοποιώντας </a:t>
            </a:r>
            <a:r>
              <a:rPr lang="en-US" altLang="el-GR" sz="2000" dirty="0"/>
              <a:t>T flip</a:t>
            </a:r>
            <a:r>
              <a:rPr lang="el-GR" altLang="el-GR" sz="2000" dirty="0"/>
              <a:t>-</a:t>
            </a:r>
            <a:r>
              <a:rPr lang="en-US" altLang="el-GR" sz="2000" dirty="0"/>
              <a:t>flop </a:t>
            </a:r>
            <a:r>
              <a:rPr lang="el-GR" altLang="el-GR" sz="2000" dirty="0"/>
              <a:t>αρνητικής ακμής πυροδότησης ένας αύξων σύγχρονος δυαδικός απαριθμητής των </a:t>
            </a:r>
            <a:r>
              <a:rPr lang="en-US" altLang="el-GR" sz="2000" dirty="0"/>
              <a:t>4</a:t>
            </a:r>
            <a:r>
              <a:rPr lang="el-GR" altLang="el-GR" sz="2000" dirty="0"/>
              <a:t> </a:t>
            </a:r>
            <a:r>
              <a:rPr lang="en-US" altLang="el-GR" sz="2000" dirty="0"/>
              <a:t>bit</a:t>
            </a:r>
            <a:r>
              <a:rPr lang="el-GR" altLang="el-GR" sz="2000" dirty="0"/>
              <a:t> (</a:t>
            </a:r>
            <a:r>
              <a:rPr lang="en-US" altLang="el-GR" sz="2000" dirty="0"/>
              <a:t>mod 16</a:t>
            </a:r>
            <a:r>
              <a:rPr lang="el-GR" altLang="el-GR" sz="2000" dirty="0"/>
              <a:t>).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611188" y="3933825"/>
            <a:ext cx="77771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712788" indent="-712788">
              <a:tabLst>
                <a:tab pos="631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2175">
              <a:tabLst>
                <a:tab pos="631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1563">
              <a:tabLst>
                <a:tab pos="631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31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31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31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31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31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31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 sz="2000" b="1" dirty="0" smtClean="0"/>
              <a:t>10.11</a:t>
            </a:r>
            <a:r>
              <a:rPr lang="en-US" altLang="el-GR" sz="2000" dirty="0" smtClean="0"/>
              <a:t> </a:t>
            </a:r>
            <a:r>
              <a:rPr lang="el-GR" altLang="el-GR" sz="2000" dirty="0"/>
              <a:t>Να σχεδιασθεί χρησιμοποιώντας </a:t>
            </a:r>
            <a:r>
              <a:rPr lang="en-US" altLang="el-GR" sz="2000" dirty="0"/>
              <a:t>JK flip</a:t>
            </a:r>
            <a:r>
              <a:rPr lang="el-GR" altLang="el-GR" sz="2000" dirty="0"/>
              <a:t>-</a:t>
            </a:r>
            <a:r>
              <a:rPr lang="en-US" altLang="el-GR" sz="2000" dirty="0"/>
              <a:t>flop </a:t>
            </a:r>
            <a:r>
              <a:rPr lang="el-GR" altLang="el-GR" sz="2000" dirty="0"/>
              <a:t>αρνητικής ακμής πυροδότησης ένας αύξων σύγχρονος δυαδικός απαριθμητής των 3 </a:t>
            </a:r>
            <a:r>
              <a:rPr lang="en-US" altLang="el-GR" sz="2000" dirty="0"/>
              <a:t>bit</a:t>
            </a:r>
            <a:r>
              <a:rPr lang="el-GR" altLang="el-GR" sz="2000" dirty="0"/>
              <a:t> (</a:t>
            </a:r>
            <a:r>
              <a:rPr lang="en-US" altLang="el-GR" sz="2000" dirty="0"/>
              <a:t>mod 16</a:t>
            </a:r>
            <a:r>
              <a:rPr lang="el-GR" altLang="el-GR" sz="2000" dirty="0"/>
              <a:t>)</a:t>
            </a:r>
            <a:r>
              <a:rPr lang="en-US" altLang="el-GR" sz="2000" dirty="0"/>
              <a:t>.</a:t>
            </a: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14997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1909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1187450" y="2133600"/>
          <a:ext cx="2557463" cy="424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Visio" r:id="rId3" imgW="1832322" imgH="3037975" progId="Visio.Drawing.11">
                  <p:embed/>
                </p:oleObj>
              </mc:Choice>
              <mc:Fallback>
                <p:oleObj name="Visio" r:id="rId3" imgW="1832322" imgH="3037975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133600"/>
                        <a:ext cx="2557463" cy="424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Grp="1" noChangeAspect="1"/>
          </p:cNvGraphicFramePr>
          <p:nvPr>
            <p:ph/>
          </p:nvPr>
        </p:nvGraphicFramePr>
        <p:xfrm>
          <a:off x="4427538" y="3068638"/>
          <a:ext cx="3384550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Visio" r:id="rId5" imgW="2197747" imgH="1477670" progId="Visio.Drawing.11">
                  <p:embed/>
                </p:oleObj>
              </mc:Choice>
              <mc:Fallback>
                <p:oleObj name="Visio" r:id="rId5" imgW="2197747" imgH="1477670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068638"/>
                        <a:ext cx="3384550" cy="227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11188" y="1052513"/>
            <a:ext cx="7705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0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 sz="2000"/>
              <a:t>Σχεδίαση καταχωρητή του 1 </a:t>
            </a:r>
            <a:r>
              <a:rPr lang="en-US" altLang="el-GR" sz="2000"/>
              <a:t>bit </a:t>
            </a:r>
            <a:r>
              <a:rPr lang="el-GR" altLang="el-GR" sz="2000"/>
              <a:t>με είσοδο παράλληλης φόρτωσης και είσοδο μηδενισμού με </a:t>
            </a:r>
            <a:r>
              <a:rPr lang="en-US" altLang="el-GR" sz="2000"/>
              <a:t>D flip</a:t>
            </a:r>
            <a:r>
              <a:rPr lang="el-GR" altLang="el-GR" sz="2000"/>
              <a:t>-</a:t>
            </a:r>
            <a:r>
              <a:rPr lang="en-US" altLang="el-GR" sz="2000"/>
              <a:t>flop </a:t>
            </a:r>
            <a:r>
              <a:rPr lang="el-GR" altLang="el-GR" sz="2000"/>
              <a:t>θετικής πυροδότησης και 2</a:t>
            </a:r>
            <a:r>
              <a:rPr lang="el-GR" altLang="el-GR" sz="2000">
                <a:sym typeface="Wingdings" panose="05000000000000000000" pitchFamily="2" charset="2"/>
              </a:rPr>
              <a:t></a:t>
            </a:r>
            <a:r>
              <a:rPr lang="el-GR" altLang="el-GR" sz="2000"/>
              <a:t>1 πολυπλέκτες</a:t>
            </a:r>
            <a:endParaRPr lang="el-GR" altLang="el-GR" sz="2000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1681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781518"/>
              </p:ext>
            </p:extLst>
          </p:nvPr>
        </p:nvGraphicFramePr>
        <p:xfrm>
          <a:off x="1403648" y="1771650"/>
          <a:ext cx="5975350" cy="460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Visio" r:id="rId3" imgW="4904706" imgH="3781687" progId="Visio.Drawing.11">
                  <p:embed/>
                </p:oleObj>
              </mc:Choice>
              <mc:Fallback>
                <p:oleObj name="Visio" r:id="rId3" imgW="4904706" imgH="3781687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771650"/>
                        <a:ext cx="5975350" cy="460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827088" y="765175"/>
            <a:ext cx="7489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02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 sz="2000"/>
              <a:t>Σχεδίαση καταχωρητή των 4 </a:t>
            </a:r>
            <a:r>
              <a:rPr lang="en-US" altLang="el-GR" sz="2000"/>
              <a:t>bit </a:t>
            </a:r>
            <a:r>
              <a:rPr lang="el-GR" altLang="el-GR" sz="2000"/>
              <a:t>με είσοδο παράλληλης φόρτωσης και είσοδο μηδενισμού με </a:t>
            </a:r>
            <a:r>
              <a:rPr lang="en-US" altLang="el-GR" sz="2000"/>
              <a:t>D flip</a:t>
            </a:r>
            <a:r>
              <a:rPr lang="el-GR" altLang="el-GR" sz="2000"/>
              <a:t>-</a:t>
            </a:r>
            <a:r>
              <a:rPr lang="en-US" altLang="el-GR" sz="2000"/>
              <a:t>flop </a:t>
            </a:r>
            <a:r>
              <a:rPr lang="el-GR" altLang="el-GR" sz="2000"/>
              <a:t>θετικής πυροδότησης και 2</a:t>
            </a:r>
            <a:r>
              <a:rPr lang="el-GR" altLang="el-GR" sz="2000">
                <a:sym typeface="Wingdings" panose="05000000000000000000" pitchFamily="2" charset="2"/>
              </a:rPr>
              <a:t></a:t>
            </a:r>
            <a:r>
              <a:rPr lang="el-GR" altLang="el-GR" sz="2000"/>
              <a:t>1 πολυπλέκτες</a:t>
            </a:r>
            <a:endParaRPr lang="el-GR" altLang="el-GR" sz="2000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2366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286729"/>
              </p:ext>
            </p:extLst>
          </p:nvPr>
        </p:nvGraphicFramePr>
        <p:xfrm>
          <a:off x="1116013" y="2060575"/>
          <a:ext cx="7129462" cy="352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Visio" r:id="rId3" imgW="4286115" imgH="2105194" progId="Visio.Drawing.11">
                  <p:embed/>
                </p:oleObj>
              </mc:Choice>
              <mc:Fallback>
                <p:oleObj name="Visio" r:id="rId3" imgW="4286115" imgH="2105194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060575"/>
                        <a:ext cx="7129462" cy="352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476375" y="1052513"/>
            <a:ext cx="6261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l-GR" altLang="el-GR" sz="2000" dirty="0"/>
              <a:t>Λογικό σύμβολο </a:t>
            </a:r>
            <a:r>
              <a:rPr lang="el-GR" altLang="el-GR" sz="2000" dirty="0" err="1"/>
              <a:t>καταχωρητή</a:t>
            </a:r>
            <a:r>
              <a:rPr lang="el-GR" altLang="el-GR" sz="2000" dirty="0"/>
              <a:t> με παράλληλη φόρτωση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817563" y="2138363"/>
            <a:ext cx="727392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l-GR" altLang="el-GR" sz="2000" dirty="0">
                <a:solidFill>
                  <a:srgbClr val="FFFF00"/>
                </a:solidFill>
              </a:rPr>
              <a:t>Ένας </a:t>
            </a:r>
            <a:r>
              <a:rPr lang="el-GR" altLang="el-GR" sz="2000" dirty="0" err="1">
                <a:solidFill>
                  <a:srgbClr val="FFFF00"/>
                </a:solidFill>
              </a:rPr>
              <a:t>καταχωρητής</a:t>
            </a:r>
            <a:r>
              <a:rPr lang="el-GR" altLang="el-GR" sz="2000" dirty="0">
                <a:solidFill>
                  <a:srgbClr val="FFFF00"/>
                </a:solidFill>
              </a:rPr>
              <a:t> ολίσθησης των </a:t>
            </a:r>
            <a:r>
              <a:rPr lang="en-US" altLang="el-GR" sz="2000" i="1" dirty="0">
                <a:solidFill>
                  <a:srgbClr val="FFFF00"/>
                </a:solidFill>
              </a:rPr>
              <a:t>n</a:t>
            </a:r>
            <a:r>
              <a:rPr lang="el-GR" altLang="el-GR" sz="2000" dirty="0">
                <a:solidFill>
                  <a:srgbClr val="FFFF00"/>
                </a:solidFill>
              </a:rPr>
              <a:t>-</a:t>
            </a:r>
            <a:r>
              <a:rPr lang="en-US" altLang="el-GR" sz="2000" dirty="0">
                <a:solidFill>
                  <a:srgbClr val="FFFF00"/>
                </a:solidFill>
              </a:rPr>
              <a:t>bit</a:t>
            </a:r>
            <a:r>
              <a:rPr lang="el-GR" altLang="el-GR" sz="2000" dirty="0">
                <a:solidFill>
                  <a:srgbClr val="FFFF00"/>
                </a:solidFill>
              </a:rPr>
              <a:t> (</a:t>
            </a:r>
            <a:r>
              <a:rPr lang="en-US" altLang="el-GR" sz="2000" dirty="0">
                <a:solidFill>
                  <a:srgbClr val="FFFF00"/>
                </a:solidFill>
              </a:rPr>
              <a:t>n</a:t>
            </a:r>
            <a:r>
              <a:rPr lang="el-GR" altLang="el-GR" sz="2000" dirty="0">
                <a:solidFill>
                  <a:srgbClr val="FFFF00"/>
                </a:solidFill>
              </a:rPr>
              <a:t>-</a:t>
            </a:r>
            <a:r>
              <a:rPr lang="en-US" altLang="el-GR" sz="2000" dirty="0">
                <a:solidFill>
                  <a:srgbClr val="FFFF00"/>
                </a:solidFill>
              </a:rPr>
              <a:t>bit shift</a:t>
            </a:r>
            <a:r>
              <a:rPr lang="el-GR" altLang="el-GR" sz="2000" dirty="0">
                <a:solidFill>
                  <a:srgbClr val="FFFF00"/>
                </a:solidFill>
              </a:rPr>
              <a:t>-</a:t>
            </a:r>
            <a:r>
              <a:rPr lang="en-US" altLang="el-GR" sz="2000" dirty="0">
                <a:solidFill>
                  <a:srgbClr val="FFFF00"/>
                </a:solidFill>
              </a:rPr>
              <a:t>register</a:t>
            </a:r>
            <a:r>
              <a:rPr lang="el-GR" altLang="el-GR" sz="2000" dirty="0">
                <a:solidFill>
                  <a:srgbClr val="FFFF00"/>
                </a:solidFill>
              </a:rPr>
              <a:t>) είναι ένας </a:t>
            </a:r>
            <a:r>
              <a:rPr lang="el-GR" altLang="el-GR" sz="2000" dirty="0" err="1">
                <a:solidFill>
                  <a:srgbClr val="FFFF00"/>
                </a:solidFill>
              </a:rPr>
              <a:t>καταχωρητής</a:t>
            </a:r>
            <a:r>
              <a:rPr lang="el-GR" altLang="el-GR" sz="2000" dirty="0">
                <a:solidFill>
                  <a:srgbClr val="FFFF00"/>
                </a:solidFill>
              </a:rPr>
              <a:t> που επιτρέπει τη μεταφορά </a:t>
            </a:r>
            <a:r>
              <a:rPr lang="el-GR" altLang="el-GR" sz="2000" dirty="0" err="1">
                <a:solidFill>
                  <a:srgbClr val="FFFF00"/>
                </a:solidFill>
              </a:rPr>
              <a:t>δεδο</a:t>
            </a:r>
            <a:r>
              <a:rPr lang="el-GR" altLang="el-GR" sz="2000" dirty="0">
                <a:solidFill>
                  <a:srgbClr val="FFFF00"/>
                </a:solidFill>
              </a:rPr>
              <a:t>- </a:t>
            </a:r>
            <a:r>
              <a:rPr lang="el-GR" altLang="el-GR" sz="2000" dirty="0" err="1">
                <a:solidFill>
                  <a:srgbClr val="FFFF00"/>
                </a:solidFill>
              </a:rPr>
              <a:t>μένων</a:t>
            </a:r>
            <a:r>
              <a:rPr lang="el-GR" altLang="el-GR" sz="2000" dirty="0">
                <a:solidFill>
                  <a:srgbClr val="FFFF00"/>
                </a:solidFill>
              </a:rPr>
              <a:t> μεταξύ των γειτονικών στοιχείων μνήμης που τον αποτελούν. Η μεταφορά δεδομένων μπορεί να είναι προς τη μία κατεύθυνση (προς τα αριστερά ή προς τα δεξιά) ή και προς τις δύο κατευθύνσεις ανάλογα με την τιμή των εισόδων ελέγχου. 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827088" y="1484313"/>
            <a:ext cx="3227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>
                <a:solidFill>
                  <a:srgbClr val="FFFF00"/>
                </a:solidFill>
              </a:rPr>
              <a:t>Καταχωρητής ολίσθησης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alt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alt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3868</TotalTime>
  <Words>1361</Words>
  <Application>Microsoft Office PowerPoint</Application>
  <PresentationFormat>Προβολή στην οθόνη (4:3)</PresentationFormat>
  <Paragraphs>171</Paragraphs>
  <Slides>51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51</vt:i4>
      </vt:variant>
    </vt:vector>
  </HeadingPairs>
  <TitlesOfParts>
    <vt:vector size="59" baseType="lpstr">
      <vt:lpstr>Arial</vt:lpstr>
      <vt:lpstr>Times New Roman</vt:lpstr>
      <vt:lpstr>TimesNewRoman</vt:lpstr>
      <vt:lpstr>Wingdings</vt:lpstr>
      <vt:lpstr>Προεπιλεγμένη σχεδίαση</vt:lpstr>
      <vt:lpstr>Visio</vt:lpstr>
      <vt:lpstr>Microsoft Visio 2003-2010 Drawing</vt:lpstr>
      <vt:lpstr>Εξίσωση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TEI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cefsta</cp:lastModifiedBy>
  <cp:revision>72</cp:revision>
  <dcterms:created xsi:type="dcterms:W3CDTF">2015-04-08T07:46:23Z</dcterms:created>
  <dcterms:modified xsi:type="dcterms:W3CDTF">2025-01-17T17:55:04Z</dcterms:modified>
</cp:coreProperties>
</file>