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7" r:id="rId2"/>
    <p:sldId id="556" r:id="rId3"/>
    <p:sldId id="554" r:id="rId4"/>
    <p:sldId id="460" r:id="rId5"/>
    <p:sldId id="462" r:id="rId6"/>
    <p:sldId id="260" r:id="rId7"/>
    <p:sldId id="332" r:id="rId8"/>
    <p:sldId id="477" r:id="rId9"/>
    <p:sldId id="574" r:id="rId10"/>
    <p:sldId id="570" r:id="rId11"/>
    <p:sldId id="569" r:id="rId12"/>
    <p:sldId id="565" r:id="rId13"/>
    <p:sldId id="566" r:id="rId14"/>
    <p:sldId id="567" r:id="rId15"/>
    <p:sldId id="568" r:id="rId16"/>
    <p:sldId id="270" r:id="rId17"/>
    <p:sldId id="271" r:id="rId18"/>
    <p:sldId id="398" r:id="rId19"/>
    <p:sldId id="577" r:id="rId20"/>
    <p:sldId id="539" r:id="rId21"/>
    <p:sldId id="538" r:id="rId22"/>
    <p:sldId id="273" r:id="rId23"/>
    <p:sldId id="274" r:id="rId24"/>
    <p:sldId id="275" r:id="rId25"/>
    <p:sldId id="276" r:id="rId26"/>
    <p:sldId id="571" r:id="rId27"/>
    <p:sldId id="478" r:id="rId28"/>
    <p:sldId id="547" r:id="rId29"/>
    <p:sldId id="549" r:id="rId30"/>
    <p:sldId id="580" r:id="rId31"/>
    <p:sldId id="572" r:id="rId32"/>
    <p:sldId id="573" r:id="rId33"/>
    <p:sldId id="289" r:id="rId34"/>
    <p:sldId id="290" r:id="rId35"/>
    <p:sldId id="540" r:id="rId36"/>
    <p:sldId id="563" r:id="rId37"/>
    <p:sldId id="562" r:id="rId38"/>
    <p:sldId id="541" r:id="rId39"/>
    <p:sldId id="585" r:id="rId40"/>
    <p:sldId id="559" r:id="rId41"/>
    <p:sldId id="558" r:id="rId42"/>
    <p:sldId id="550" r:id="rId43"/>
    <p:sldId id="544" r:id="rId44"/>
    <p:sldId id="576" r:id="rId45"/>
    <p:sldId id="560" r:id="rId46"/>
    <p:sldId id="480" r:id="rId47"/>
    <p:sldId id="371" r:id="rId48"/>
    <p:sldId id="495" r:id="rId49"/>
    <p:sldId id="531" r:id="rId50"/>
    <p:sldId id="532" r:id="rId51"/>
    <p:sldId id="407" r:id="rId52"/>
    <p:sldId id="533" r:id="rId53"/>
    <p:sldId id="534" r:id="rId54"/>
    <p:sldId id="535" r:id="rId55"/>
    <p:sldId id="372" r:id="rId56"/>
    <p:sldId id="373" r:id="rId57"/>
    <p:sldId id="551" r:id="rId58"/>
    <p:sldId id="374" r:id="rId59"/>
    <p:sldId id="446" r:id="rId60"/>
    <p:sldId id="553" r:id="rId61"/>
    <p:sldId id="530" r:id="rId62"/>
    <p:sldId id="578" r:id="rId63"/>
    <p:sldId id="473" r:id="rId64"/>
    <p:sldId id="552" r:id="rId65"/>
    <p:sldId id="579" r:id="rId66"/>
    <p:sldId id="575" r:id="rId67"/>
    <p:sldId id="581" r:id="rId68"/>
    <p:sldId id="582" r:id="rId69"/>
    <p:sldId id="584" r:id="rId70"/>
    <p:sldId id="583" r:id="rId71"/>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00"/>
    <a:srgbClr val="FFCC00"/>
    <a:srgbClr val="EAEAEA"/>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8" autoAdjust="0"/>
    <p:restoredTop sz="94728" autoAdjust="0"/>
  </p:normalViewPr>
  <p:slideViewPr>
    <p:cSldViewPr>
      <p:cViewPr varScale="1">
        <p:scale>
          <a:sx n="116" d="100"/>
          <a:sy n="116" d="100"/>
        </p:scale>
        <p:origin x="462"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E18784-655A-4B32-BB72-4B43A7E7EF9B}" type="datetimeFigureOut">
              <a:rPr lang="el-GR" smtClean="0"/>
              <a:t>8/11/2024</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50EDE-47CC-4B85-B532-6D4A201147D1}" type="slidenum">
              <a:rPr lang="el-GR" smtClean="0"/>
              <a:t>‹#›</a:t>
            </a:fld>
            <a:endParaRPr lang="el-GR"/>
          </a:p>
        </p:txBody>
      </p:sp>
    </p:spTree>
    <p:extLst>
      <p:ext uri="{BB962C8B-B14F-4D97-AF65-F5344CB8AC3E}">
        <p14:creationId xmlns:p14="http://schemas.microsoft.com/office/powerpoint/2010/main" val="620324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9950EDE-47CC-4B85-B532-6D4A201147D1}" type="slidenum">
              <a:rPr lang="el-GR" smtClean="0"/>
              <a:t>32</a:t>
            </a:fld>
            <a:endParaRPr lang="el-GR"/>
          </a:p>
        </p:txBody>
      </p:sp>
    </p:spTree>
    <p:extLst>
      <p:ext uri="{BB962C8B-B14F-4D97-AF65-F5344CB8AC3E}">
        <p14:creationId xmlns:p14="http://schemas.microsoft.com/office/powerpoint/2010/main" val="3792670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9950EDE-47CC-4B85-B532-6D4A201147D1}" type="slidenum">
              <a:rPr lang="el-GR" smtClean="0"/>
              <a:t>66</a:t>
            </a:fld>
            <a:endParaRPr lang="el-GR"/>
          </a:p>
        </p:txBody>
      </p:sp>
    </p:spTree>
    <p:extLst>
      <p:ext uri="{BB962C8B-B14F-4D97-AF65-F5344CB8AC3E}">
        <p14:creationId xmlns:p14="http://schemas.microsoft.com/office/powerpoint/2010/main" val="2353201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1122363"/>
            <a:ext cx="6858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p:cNvSpPr>
            <a:spLocks noGrp="1" noChangeArrowheads="1"/>
          </p:cNvSpPr>
          <p:nvPr>
            <p:ph type="sldNum" sz="quarter" idx="12"/>
          </p:nvPr>
        </p:nvSpPr>
        <p:spPr>
          <a:ln/>
        </p:spPr>
        <p:txBody>
          <a:bodyPr/>
          <a:lstStyle>
            <a:lvl1pPr>
              <a:defRPr/>
            </a:lvl1pPr>
          </a:lstStyle>
          <a:p>
            <a:pPr>
              <a:defRPr/>
            </a:pPr>
            <a:fld id="{C8F8BDB9-A22E-4CEE-B776-8C8C788A2320}" type="slidenum">
              <a:rPr lang="el-GR" altLang="el-GR"/>
              <a:pPr>
                <a:defRPr/>
              </a:pPr>
              <a:t>‹#›</a:t>
            </a:fld>
            <a:endParaRPr lang="el-GR" altLang="el-GR"/>
          </a:p>
        </p:txBody>
      </p:sp>
    </p:spTree>
    <p:extLst>
      <p:ext uri="{BB962C8B-B14F-4D97-AF65-F5344CB8AC3E}">
        <p14:creationId xmlns:p14="http://schemas.microsoft.com/office/powerpoint/2010/main" val="985013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p:cNvSpPr>
            <a:spLocks noGrp="1" noChangeArrowheads="1"/>
          </p:cNvSpPr>
          <p:nvPr>
            <p:ph type="sldNum" sz="quarter" idx="12"/>
          </p:nvPr>
        </p:nvSpPr>
        <p:spPr>
          <a:ln/>
        </p:spPr>
        <p:txBody>
          <a:bodyPr/>
          <a:lstStyle>
            <a:lvl1pPr>
              <a:defRPr/>
            </a:lvl1pPr>
          </a:lstStyle>
          <a:p>
            <a:pPr>
              <a:defRPr/>
            </a:pPr>
            <a:fld id="{342F4476-2211-40C1-82B8-E0F640C87E84}" type="slidenum">
              <a:rPr lang="el-GR" altLang="el-GR"/>
              <a:pPr>
                <a:defRPr/>
              </a:pPr>
              <a:t>‹#›</a:t>
            </a:fld>
            <a:endParaRPr lang="el-GR" altLang="el-GR"/>
          </a:p>
        </p:txBody>
      </p:sp>
    </p:spTree>
    <p:extLst>
      <p:ext uri="{BB962C8B-B14F-4D97-AF65-F5344CB8AC3E}">
        <p14:creationId xmlns:p14="http://schemas.microsoft.com/office/powerpoint/2010/main" val="2633996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p:cNvSpPr>
            <a:spLocks noGrp="1" noChangeArrowheads="1"/>
          </p:cNvSpPr>
          <p:nvPr>
            <p:ph type="sldNum" sz="quarter" idx="12"/>
          </p:nvPr>
        </p:nvSpPr>
        <p:spPr>
          <a:ln/>
        </p:spPr>
        <p:txBody>
          <a:bodyPr/>
          <a:lstStyle>
            <a:lvl1pPr>
              <a:defRPr/>
            </a:lvl1pPr>
          </a:lstStyle>
          <a:p>
            <a:pPr>
              <a:defRPr/>
            </a:pPr>
            <a:fld id="{37114BC7-7479-4EBB-9DF9-B909F93AE476}" type="slidenum">
              <a:rPr lang="el-GR" altLang="el-GR"/>
              <a:pPr>
                <a:defRPr/>
              </a:pPr>
              <a:t>‹#›</a:t>
            </a:fld>
            <a:endParaRPr lang="el-GR" altLang="el-GR"/>
          </a:p>
        </p:txBody>
      </p:sp>
    </p:spTree>
    <p:extLst>
      <p:ext uri="{BB962C8B-B14F-4D97-AF65-F5344CB8AC3E}">
        <p14:creationId xmlns:p14="http://schemas.microsoft.com/office/powerpoint/2010/main" val="3198745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Θέση περιεχομένου 1"/>
          <p:cNvSpPr>
            <a:spLocks noGrp="1"/>
          </p:cNvSpPr>
          <p:nvPr>
            <p:ph/>
          </p:nvPr>
        </p:nvSpPr>
        <p:spPr>
          <a:xfrm>
            <a:off x="457200" y="274638"/>
            <a:ext cx="8229600" cy="5851525"/>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5" name="Rectangle 6"/>
          <p:cNvSpPr>
            <a:spLocks noGrp="1" noChangeArrowheads="1"/>
          </p:cNvSpPr>
          <p:nvPr>
            <p:ph type="sldNum" sz="quarter" idx="12"/>
          </p:nvPr>
        </p:nvSpPr>
        <p:spPr>
          <a:ln/>
        </p:spPr>
        <p:txBody>
          <a:bodyPr/>
          <a:lstStyle>
            <a:lvl1pPr>
              <a:defRPr/>
            </a:lvl1pPr>
          </a:lstStyle>
          <a:p>
            <a:pPr>
              <a:defRPr/>
            </a:pPr>
            <a:fld id="{C309BA00-A9B7-4D55-BEC1-1EC35FBA6B4B}" type="slidenum">
              <a:rPr lang="el-GR" altLang="el-GR"/>
              <a:pPr>
                <a:defRPr/>
              </a:pPr>
              <a:t>‹#›</a:t>
            </a:fld>
            <a:endParaRPr lang="el-GR" altLang="el-GR"/>
          </a:p>
        </p:txBody>
      </p:sp>
    </p:spTree>
    <p:extLst>
      <p:ext uri="{BB962C8B-B14F-4D97-AF65-F5344CB8AC3E}">
        <p14:creationId xmlns:p14="http://schemas.microsoft.com/office/powerpoint/2010/main" val="3054928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Τίτλος, Αντι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4648200" y="1600200"/>
            <a:ext cx="4038600" cy="21859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4648200" y="3938588"/>
            <a:ext cx="4038600" cy="2187575"/>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8" name="Rectangle 6"/>
          <p:cNvSpPr>
            <a:spLocks noGrp="1" noChangeArrowheads="1"/>
          </p:cNvSpPr>
          <p:nvPr>
            <p:ph type="sldNum" sz="quarter" idx="12"/>
          </p:nvPr>
        </p:nvSpPr>
        <p:spPr>
          <a:ln/>
        </p:spPr>
        <p:txBody>
          <a:bodyPr/>
          <a:lstStyle>
            <a:lvl1pPr>
              <a:defRPr/>
            </a:lvl1pPr>
          </a:lstStyle>
          <a:p>
            <a:pPr>
              <a:defRPr/>
            </a:pPr>
            <a:fld id="{7A3CF975-F510-4FC1-91C6-DA462D302E82}" type="slidenum">
              <a:rPr lang="el-GR" altLang="el-GR"/>
              <a:pPr>
                <a:defRPr/>
              </a:pPr>
              <a:t>‹#›</a:t>
            </a:fld>
            <a:endParaRPr lang="el-GR" altLang="el-GR"/>
          </a:p>
        </p:txBody>
      </p:sp>
    </p:spTree>
    <p:extLst>
      <p:ext uri="{BB962C8B-B14F-4D97-AF65-F5344CB8AC3E}">
        <p14:creationId xmlns:p14="http://schemas.microsoft.com/office/powerpoint/2010/main" val="4206176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p:cNvSpPr>
            <a:spLocks noGrp="1" noChangeArrowheads="1"/>
          </p:cNvSpPr>
          <p:nvPr>
            <p:ph type="sldNum" sz="quarter" idx="12"/>
          </p:nvPr>
        </p:nvSpPr>
        <p:spPr>
          <a:ln/>
        </p:spPr>
        <p:txBody>
          <a:bodyPr/>
          <a:lstStyle>
            <a:lvl1pPr>
              <a:defRPr/>
            </a:lvl1pPr>
          </a:lstStyle>
          <a:p>
            <a:pPr>
              <a:defRPr/>
            </a:pPr>
            <a:fld id="{242EC765-5917-4D62-AB70-00ED2A3BF1B5}" type="slidenum">
              <a:rPr lang="el-GR" altLang="el-GR"/>
              <a:pPr>
                <a:defRPr/>
              </a:pPr>
              <a:t>‹#›</a:t>
            </a:fld>
            <a:endParaRPr lang="el-GR" altLang="el-GR"/>
          </a:p>
        </p:txBody>
      </p:sp>
    </p:spTree>
    <p:extLst>
      <p:ext uri="{BB962C8B-B14F-4D97-AF65-F5344CB8AC3E}">
        <p14:creationId xmlns:p14="http://schemas.microsoft.com/office/powerpoint/2010/main" val="1577554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8"/>
            <a:ext cx="78867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smtClean="0"/>
              <a:t>Επεξεργασία 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p:cNvSpPr>
            <a:spLocks noGrp="1" noChangeArrowheads="1"/>
          </p:cNvSpPr>
          <p:nvPr>
            <p:ph type="sldNum" sz="quarter" idx="12"/>
          </p:nvPr>
        </p:nvSpPr>
        <p:spPr>
          <a:ln/>
        </p:spPr>
        <p:txBody>
          <a:bodyPr/>
          <a:lstStyle>
            <a:lvl1pPr>
              <a:defRPr/>
            </a:lvl1pPr>
          </a:lstStyle>
          <a:p>
            <a:pPr>
              <a:defRPr/>
            </a:pPr>
            <a:fld id="{DBBE9FE4-7C5D-4C5D-B5A7-F9E8F336B5FE}" type="slidenum">
              <a:rPr lang="el-GR" altLang="el-GR"/>
              <a:pPr>
                <a:defRPr/>
              </a:pPr>
              <a:t>‹#›</a:t>
            </a:fld>
            <a:endParaRPr lang="el-GR" altLang="el-GR"/>
          </a:p>
        </p:txBody>
      </p:sp>
    </p:spTree>
    <p:extLst>
      <p:ext uri="{BB962C8B-B14F-4D97-AF65-F5344CB8AC3E}">
        <p14:creationId xmlns:p14="http://schemas.microsoft.com/office/powerpoint/2010/main" val="3363463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p:cNvSpPr>
            <a:spLocks noGrp="1" noChangeArrowheads="1"/>
          </p:cNvSpPr>
          <p:nvPr>
            <p:ph type="sldNum" sz="quarter" idx="12"/>
          </p:nvPr>
        </p:nvSpPr>
        <p:spPr>
          <a:ln/>
        </p:spPr>
        <p:txBody>
          <a:bodyPr/>
          <a:lstStyle>
            <a:lvl1pPr>
              <a:defRPr/>
            </a:lvl1pPr>
          </a:lstStyle>
          <a:p>
            <a:pPr>
              <a:defRPr/>
            </a:pPr>
            <a:fld id="{677FC665-625A-4D2C-9C52-F59B48A36A23}" type="slidenum">
              <a:rPr lang="el-GR" altLang="el-GR"/>
              <a:pPr>
                <a:defRPr/>
              </a:pPr>
              <a:t>‹#›</a:t>
            </a:fld>
            <a:endParaRPr lang="el-GR" altLang="el-GR"/>
          </a:p>
        </p:txBody>
      </p:sp>
    </p:spTree>
    <p:extLst>
      <p:ext uri="{BB962C8B-B14F-4D97-AF65-F5344CB8AC3E}">
        <p14:creationId xmlns:p14="http://schemas.microsoft.com/office/powerpoint/2010/main" val="85215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365125"/>
            <a:ext cx="78867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630238" y="2505075"/>
            <a:ext cx="386873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4629150" y="2505075"/>
            <a:ext cx="38877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9" name="Rectangle 6"/>
          <p:cNvSpPr>
            <a:spLocks noGrp="1" noChangeArrowheads="1"/>
          </p:cNvSpPr>
          <p:nvPr>
            <p:ph type="sldNum" sz="quarter" idx="12"/>
          </p:nvPr>
        </p:nvSpPr>
        <p:spPr>
          <a:ln/>
        </p:spPr>
        <p:txBody>
          <a:bodyPr/>
          <a:lstStyle>
            <a:lvl1pPr>
              <a:defRPr/>
            </a:lvl1pPr>
          </a:lstStyle>
          <a:p>
            <a:pPr>
              <a:defRPr/>
            </a:pPr>
            <a:fld id="{C61ECE6F-805E-4B98-803C-159C7FBD8AB5}" type="slidenum">
              <a:rPr lang="el-GR" altLang="el-GR"/>
              <a:pPr>
                <a:defRPr/>
              </a:pPr>
              <a:t>‹#›</a:t>
            </a:fld>
            <a:endParaRPr lang="el-GR" altLang="el-GR"/>
          </a:p>
        </p:txBody>
      </p:sp>
    </p:spTree>
    <p:extLst>
      <p:ext uri="{BB962C8B-B14F-4D97-AF65-F5344CB8AC3E}">
        <p14:creationId xmlns:p14="http://schemas.microsoft.com/office/powerpoint/2010/main" val="3666377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5" name="Rectangle 6"/>
          <p:cNvSpPr>
            <a:spLocks noGrp="1" noChangeArrowheads="1"/>
          </p:cNvSpPr>
          <p:nvPr>
            <p:ph type="sldNum" sz="quarter" idx="12"/>
          </p:nvPr>
        </p:nvSpPr>
        <p:spPr>
          <a:ln/>
        </p:spPr>
        <p:txBody>
          <a:bodyPr/>
          <a:lstStyle>
            <a:lvl1pPr>
              <a:defRPr/>
            </a:lvl1pPr>
          </a:lstStyle>
          <a:p>
            <a:pPr>
              <a:defRPr/>
            </a:pPr>
            <a:fld id="{BD7AEED1-CB69-4C03-A42E-64C75FC78A05}" type="slidenum">
              <a:rPr lang="el-GR" altLang="el-GR"/>
              <a:pPr>
                <a:defRPr/>
              </a:pPr>
              <a:t>‹#›</a:t>
            </a:fld>
            <a:endParaRPr lang="el-GR" altLang="el-GR"/>
          </a:p>
        </p:txBody>
      </p:sp>
    </p:spTree>
    <p:extLst>
      <p:ext uri="{BB962C8B-B14F-4D97-AF65-F5344CB8AC3E}">
        <p14:creationId xmlns:p14="http://schemas.microsoft.com/office/powerpoint/2010/main" val="90089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4" name="Rectangle 6"/>
          <p:cNvSpPr>
            <a:spLocks noGrp="1" noChangeArrowheads="1"/>
          </p:cNvSpPr>
          <p:nvPr>
            <p:ph type="sldNum" sz="quarter" idx="12"/>
          </p:nvPr>
        </p:nvSpPr>
        <p:spPr>
          <a:ln/>
        </p:spPr>
        <p:txBody>
          <a:bodyPr/>
          <a:lstStyle>
            <a:lvl1pPr>
              <a:defRPr/>
            </a:lvl1pPr>
          </a:lstStyle>
          <a:p>
            <a:pPr>
              <a:defRPr/>
            </a:pPr>
            <a:fld id="{540E4D3E-83ED-4D39-A6A5-7391E88ADC86}" type="slidenum">
              <a:rPr lang="el-GR" altLang="el-GR"/>
              <a:pPr>
                <a:defRPr/>
              </a:pPr>
              <a:t>‹#›</a:t>
            </a:fld>
            <a:endParaRPr lang="el-GR" altLang="el-GR"/>
          </a:p>
        </p:txBody>
      </p:sp>
    </p:spTree>
    <p:extLst>
      <p:ext uri="{BB962C8B-B14F-4D97-AF65-F5344CB8AC3E}">
        <p14:creationId xmlns:p14="http://schemas.microsoft.com/office/powerpoint/2010/main" val="317081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p:cNvSpPr>
            <a:spLocks noGrp="1" noChangeArrowheads="1"/>
          </p:cNvSpPr>
          <p:nvPr>
            <p:ph type="sldNum" sz="quarter" idx="12"/>
          </p:nvPr>
        </p:nvSpPr>
        <p:spPr>
          <a:ln/>
        </p:spPr>
        <p:txBody>
          <a:bodyPr/>
          <a:lstStyle>
            <a:lvl1pPr>
              <a:defRPr/>
            </a:lvl1pPr>
          </a:lstStyle>
          <a:p>
            <a:pPr>
              <a:defRPr/>
            </a:pPr>
            <a:fld id="{1F2BA216-347C-4188-A55F-9046CBE8ACB7}" type="slidenum">
              <a:rPr lang="el-GR" altLang="el-GR"/>
              <a:pPr>
                <a:defRPr/>
              </a:pPr>
              <a:t>‹#›</a:t>
            </a:fld>
            <a:endParaRPr lang="el-GR" altLang="el-GR"/>
          </a:p>
        </p:txBody>
      </p:sp>
    </p:spTree>
    <p:extLst>
      <p:ext uri="{BB962C8B-B14F-4D97-AF65-F5344CB8AC3E}">
        <p14:creationId xmlns:p14="http://schemas.microsoft.com/office/powerpoint/2010/main" val="1681485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30238" y="457200"/>
            <a:ext cx="2949575"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Θέση κειμένου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p:cNvSpPr>
            <a:spLocks noGrp="1" noChangeArrowheads="1"/>
          </p:cNvSpPr>
          <p:nvPr>
            <p:ph type="sldNum" sz="quarter" idx="12"/>
          </p:nvPr>
        </p:nvSpPr>
        <p:spPr>
          <a:ln/>
        </p:spPr>
        <p:txBody>
          <a:bodyPr/>
          <a:lstStyle>
            <a:lvl1pPr>
              <a:defRPr/>
            </a:lvl1pPr>
          </a:lstStyle>
          <a:p>
            <a:pPr>
              <a:defRPr/>
            </a:pPr>
            <a:fld id="{B31FD341-1FAA-441F-859D-C07448B44D50}" type="slidenum">
              <a:rPr lang="el-GR" altLang="el-GR"/>
              <a:pPr>
                <a:defRPr/>
              </a:pPr>
              <a:t>‹#›</a:t>
            </a:fld>
            <a:endParaRPr lang="el-GR" altLang="el-GR"/>
          </a:p>
        </p:txBody>
      </p:sp>
    </p:spTree>
    <p:extLst>
      <p:ext uri="{BB962C8B-B14F-4D97-AF65-F5344CB8AC3E}">
        <p14:creationId xmlns:p14="http://schemas.microsoft.com/office/powerpoint/2010/main" val="2000109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smtClean="0"/>
              <a:t>Κάντε κλικ για επεξεργασία του τίτλου</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smtClean="0"/>
              <a:t>Κάντε κλικ για να επεξεργαστείτε τα στυλ κειμένου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smtClean="0"/>
            </a:lvl1pPr>
          </a:lstStyle>
          <a:p>
            <a:pPr>
              <a:defRPr/>
            </a:pPr>
            <a:endParaRPr lang="el-GR" alt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l-GR" alt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D6FE20D-E3D3-494C-8049-D13129C3D24B}"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9.emf"/><Relationship Id="rId4" Type="http://schemas.openxmlformats.org/officeDocument/2006/relationships/oleObject" Target="../embeddings/oleObject4.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1.emf"/></Relationships>
</file>

<file path=ppt/slides/_rels/slide3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25.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7.emf"/><Relationship Id="rId5" Type="http://schemas.openxmlformats.org/officeDocument/2006/relationships/oleObject" Target="../embeddings/oleObject8.bin"/><Relationship Id="rId4" Type="http://schemas.openxmlformats.org/officeDocument/2006/relationships/image" Target="../media/image26.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8.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30.emf"/></Relationships>
</file>

<file path=ppt/slides/_rels/slide4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34.wmf"/><Relationship Id="rId5" Type="http://schemas.openxmlformats.org/officeDocument/2006/relationships/oleObject" Target="../embeddings/oleObject12.bin"/><Relationship Id="rId4" Type="http://schemas.openxmlformats.org/officeDocument/2006/relationships/image" Target="../media/image33.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2.xml"/><Relationship Id="rId1" Type="http://schemas.openxmlformats.org/officeDocument/2006/relationships/vmlDrawing" Target="../drawings/vmlDrawing11.vml"/><Relationship Id="rId4" Type="http://schemas.openxmlformats.org/officeDocument/2006/relationships/image" Target="../media/image36.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899565" y="2492896"/>
            <a:ext cx="520315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400" b="1" dirty="0" smtClean="0">
                <a:solidFill>
                  <a:srgbClr val="FFFF00"/>
                </a:solidFill>
              </a:rPr>
              <a:t>ΑΡΧΕΣ ΨΗΦΙΑΚΗΣ ΤΕΧΝΟΛΟΓΙΑΣ</a:t>
            </a:r>
            <a:endParaRPr lang="en-US" altLang="el-GR" sz="2400" b="1" dirty="0" smtClean="0">
              <a:solidFill>
                <a:srgbClr val="FFFF00"/>
              </a:solidFill>
            </a:endParaRPr>
          </a:p>
          <a:p>
            <a:pPr eaLnBrk="1" hangingPunct="1"/>
            <a:endParaRPr lang="en-US" altLang="el-GR" sz="2400" b="1" dirty="0">
              <a:solidFill>
                <a:srgbClr val="FFFF00"/>
              </a:solidFill>
            </a:endParaRPr>
          </a:p>
          <a:p>
            <a:pPr eaLnBrk="1" hangingPunct="1"/>
            <a:r>
              <a:rPr lang="el-GR" altLang="el-GR" sz="2400" dirty="0" smtClean="0">
                <a:solidFill>
                  <a:srgbClr val="FFFF00"/>
                </a:solidFill>
              </a:rPr>
              <a:t>Κωνσταντίνος Ευσταθίου</a:t>
            </a:r>
          </a:p>
          <a:p>
            <a:pPr eaLnBrk="1" hangingPunct="1"/>
            <a:endParaRPr lang="el-GR" altLang="el-GR" sz="2400" b="1" dirty="0" smtClean="0">
              <a:solidFill>
                <a:srgbClr val="FFFF00"/>
              </a:solidFill>
            </a:endParaRPr>
          </a:p>
          <a:p>
            <a:pPr eaLnBrk="1" hangingPunct="1"/>
            <a:r>
              <a:rPr lang="en-US" altLang="el-GR" sz="2400" dirty="0" smtClean="0">
                <a:solidFill>
                  <a:srgbClr val="FFFF00"/>
                </a:solidFill>
              </a:rPr>
              <a:t>cefsta@uniwa.gr</a:t>
            </a:r>
            <a:endParaRPr lang="el-GR" altLang="el-GR" sz="2400" dirty="0">
              <a:solidFill>
                <a:srgbClr val="FFFF00"/>
              </a:solidFill>
            </a:endParaRPr>
          </a:p>
          <a:p>
            <a:pPr eaLnBrk="1" hangingPunct="1"/>
            <a:endParaRPr lang="el-GR" altLang="el-GR" sz="2400" b="1"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The evolution of programming languages - History of Compu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988840"/>
            <a:ext cx="7412588" cy="32403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1196752"/>
            <a:ext cx="3634393" cy="400110"/>
          </a:xfrm>
          <a:prstGeom prst="rect">
            <a:avLst/>
          </a:prstGeom>
          <a:noFill/>
        </p:spPr>
        <p:txBody>
          <a:bodyPr wrap="none" rtlCol="0">
            <a:spAutoFit/>
          </a:bodyPr>
          <a:lstStyle/>
          <a:p>
            <a:r>
              <a:rPr lang="el-GR" sz="2000" b="1" dirty="0" smtClean="0">
                <a:solidFill>
                  <a:srgbClr val="FFFF00"/>
                </a:solidFill>
              </a:rPr>
              <a:t>Γλώσσες </a:t>
            </a:r>
            <a:r>
              <a:rPr lang="el-GR" sz="2000" b="1" dirty="0" smtClean="0">
                <a:solidFill>
                  <a:srgbClr val="FFFF00"/>
                </a:solidFill>
              </a:rPr>
              <a:t>Προγραμματισμού</a:t>
            </a:r>
            <a:endParaRPr lang="el-GR" sz="2000" b="1" dirty="0">
              <a:solidFill>
                <a:srgbClr val="FFFF00"/>
              </a:solidFill>
            </a:endParaRPr>
          </a:p>
        </p:txBody>
      </p:sp>
    </p:spTree>
    <p:extLst>
      <p:ext uri="{BB962C8B-B14F-4D97-AF65-F5344CB8AC3E}">
        <p14:creationId xmlns:p14="http://schemas.microsoft.com/office/powerpoint/2010/main" val="1007016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4"/>
          <p:cNvGraphicFramePr>
            <a:graphicFrameLocks noChangeAspect="1"/>
          </p:cNvGraphicFramePr>
          <p:nvPr/>
        </p:nvGraphicFramePr>
        <p:xfrm>
          <a:off x="755650" y="1484313"/>
          <a:ext cx="7777163" cy="5129212"/>
        </p:xfrm>
        <a:graphic>
          <a:graphicData uri="http://schemas.openxmlformats.org/presentationml/2006/ole">
            <mc:AlternateContent xmlns:mc="http://schemas.openxmlformats.org/markup-compatibility/2006">
              <mc:Choice xmlns:v="urn:schemas-microsoft-com:vml" Requires="v">
                <p:oleObj spid="_x0000_s144434" name="Visio" r:id="rId3" imgW="6910712" imgH="4559278" progId="Visio.Drawing.11">
                  <p:embed/>
                </p:oleObj>
              </mc:Choice>
              <mc:Fallback>
                <p:oleObj name="Visio" r:id="rId3" imgW="6910712" imgH="4559278" progId="Visio.Drawing.11">
                  <p:embed/>
                  <p:pic>
                    <p:nvPicPr>
                      <p:cNvPr id="1126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484313"/>
                        <a:ext cx="7777163" cy="512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7" name="Text Box 5"/>
          <p:cNvSpPr txBox="1">
            <a:spLocks noChangeArrowheads="1"/>
          </p:cNvSpPr>
          <p:nvPr/>
        </p:nvSpPr>
        <p:spPr bwMode="auto">
          <a:xfrm>
            <a:off x="755650" y="958069"/>
            <a:ext cx="6643687" cy="298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dirty="0">
                <a:solidFill>
                  <a:srgbClr val="FFFF00"/>
                </a:solidFill>
              </a:rPr>
              <a:t>Διαδικασία ανάπτυξης και εκτέλεσης προγραμμάτων </a:t>
            </a:r>
          </a:p>
        </p:txBody>
      </p:sp>
    </p:spTree>
    <p:extLst>
      <p:ext uri="{BB962C8B-B14F-4D97-AF65-F5344CB8AC3E}">
        <p14:creationId xmlns:p14="http://schemas.microsoft.com/office/powerpoint/2010/main" val="28483406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C Language Syntax Rule | Studytonight"/>
          <p:cNvPicPr>
            <a:picLocks noChangeAspect="1" noChangeArrowheads="1"/>
          </p:cNvPicPr>
          <p:nvPr/>
        </p:nvPicPr>
        <p:blipFill rotWithShape="1">
          <a:blip r:embed="rId2">
            <a:extLst>
              <a:ext uri="{28A0092B-C50C-407E-A947-70E740481C1C}">
                <a14:useLocalDpi xmlns:a14="http://schemas.microsoft.com/office/drawing/2010/main" val="0"/>
              </a:ext>
            </a:extLst>
          </a:blip>
          <a:srcRect b="8572"/>
          <a:stretch/>
        </p:blipFill>
        <p:spPr bwMode="auto">
          <a:xfrm>
            <a:off x="1043608" y="1628800"/>
            <a:ext cx="6930770"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9592" y="908720"/>
            <a:ext cx="3315395" cy="400110"/>
          </a:xfrm>
          <a:prstGeom prst="rect">
            <a:avLst/>
          </a:prstGeom>
          <a:noFill/>
        </p:spPr>
        <p:txBody>
          <a:bodyPr wrap="none" rtlCol="0">
            <a:spAutoFit/>
          </a:bodyPr>
          <a:lstStyle/>
          <a:p>
            <a:r>
              <a:rPr lang="el-GR" sz="2000" b="1" dirty="0" smtClean="0">
                <a:solidFill>
                  <a:srgbClr val="FFFF00"/>
                </a:solidFill>
              </a:rPr>
              <a:t>Πρόγραμμα σε γλώσσα </a:t>
            </a:r>
            <a:r>
              <a:rPr lang="en-US" sz="2000" b="1" dirty="0" smtClean="0">
                <a:solidFill>
                  <a:srgbClr val="FFFF00"/>
                </a:solidFill>
              </a:rPr>
              <a:t>C</a:t>
            </a:r>
            <a:endParaRPr lang="el-GR" sz="2000" b="1" dirty="0">
              <a:solidFill>
                <a:srgbClr val="FFFF00"/>
              </a:solidFill>
            </a:endParaRPr>
          </a:p>
        </p:txBody>
      </p:sp>
    </p:spTree>
    <p:extLst>
      <p:ext uri="{BB962C8B-B14F-4D97-AF65-F5344CB8AC3E}">
        <p14:creationId xmlns:p14="http://schemas.microsoft.com/office/powerpoint/2010/main" val="3102303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ello, World! in MIPS Assembly - Discover Co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132856"/>
            <a:ext cx="6408712" cy="37047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31640" y="1340768"/>
            <a:ext cx="4331827" cy="400110"/>
          </a:xfrm>
          <a:prstGeom prst="rect">
            <a:avLst/>
          </a:prstGeom>
          <a:noFill/>
        </p:spPr>
        <p:txBody>
          <a:bodyPr wrap="none" rtlCol="0">
            <a:spAutoFit/>
          </a:bodyPr>
          <a:lstStyle/>
          <a:p>
            <a:r>
              <a:rPr lang="el-GR" sz="2000" b="1" dirty="0" smtClean="0">
                <a:solidFill>
                  <a:srgbClr val="FFFF00"/>
                </a:solidFill>
              </a:rPr>
              <a:t>Πρόγραμμα σε γλώσσα </a:t>
            </a:r>
            <a:r>
              <a:rPr lang="en-US" sz="2000" b="1" dirty="0" smtClean="0">
                <a:solidFill>
                  <a:srgbClr val="FFFF00"/>
                </a:solidFill>
              </a:rPr>
              <a:t>Assembly</a:t>
            </a:r>
            <a:endParaRPr lang="el-GR" sz="2000" b="1" dirty="0">
              <a:solidFill>
                <a:srgbClr val="FFFF00"/>
              </a:solidFill>
            </a:endParaRPr>
          </a:p>
        </p:txBody>
      </p:sp>
    </p:spTree>
    <p:extLst>
      <p:ext uri="{BB962C8B-B14F-4D97-AF65-F5344CB8AC3E}">
        <p14:creationId xmlns:p14="http://schemas.microsoft.com/office/powerpoint/2010/main" val="2975152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MIPS Assembly Language Over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204864"/>
            <a:ext cx="7951937" cy="23762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2920" y="1484784"/>
            <a:ext cx="7356373" cy="400110"/>
          </a:xfrm>
          <a:prstGeom prst="rect">
            <a:avLst/>
          </a:prstGeom>
          <a:noFill/>
        </p:spPr>
        <p:txBody>
          <a:bodyPr wrap="none" rtlCol="0">
            <a:spAutoFit/>
          </a:bodyPr>
          <a:lstStyle/>
          <a:p>
            <a:r>
              <a:rPr lang="el-GR" sz="2000" b="1" dirty="0" smtClean="0">
                <a:solidFill>
                  <a:srgbClr val="FFFF00"/>
                </a:solidFill>
              </a:rPr>
              <a:t>Μετάφραση από γλώσσα </a:t>
            </a:r>
            <a:r>
              <a:rPr lang="en-US" sz="2000" b="1" dirty="0" smtClean="0">
                <a:solidFill>
                  <a:srgbClr val="FFFF00"/>
                </a:solidFill>
              </a:rPr>
              <a:t>Assembly </a:t>
            </a:r>
            <a:r>
              <a:rPr lang="el-GR" sz="2000" b="1" dirty="0" smtClean="0">
                <a:solidFill>
                  <a:srgbClr val="FFFF00"/>
                </a:solidFill>
              </a:rPr>
              <a:t>σε</a:t>
            </a:r>
            <a:r>
              <a:rPr lang="en-US" sz="2000" b="1" dirty="0" smtClean="0">
                <a:solidFill>
                  <a:srgbClr val="FFFF00"/>
                </a:solidFill>
              </a:rPr>
              <a:t> </a:t>
            </a:r>
            <a:r>
              <a:rPr lang="el-GR" sz="2000" b="1" dirty="0" smtClean="0">
                <a:solidFill>
                  <a:srgbClr val="FFFF00"/>
                </a:solidFill>
              </a:rPr>
              <a:t>γλώσσα μηχανής</a:t>
            </a:r>
            <a:endParaRPr lang="el-GR" sz="2000" b="1" dirty="0">
              <a:solidFill>
                <a:srgbClr val="FFFF00"/>
              </a:solidFill>
            </a:endParaRPr>
          </a:p>
        </p:txBody>
      </p:sp>
    </p:spTree>
    <p:extLst>
      <p:ext uri="{BB962C8B-B14F-4D97-AF65-F5344CB8AC3E}">
        <p14:creationId xmlns:p14="http://schemas.microsoft.com/office/powerpoint/2010/main" val="1311289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What are Assembly Langu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92695"/>
            <a:ext cx="7776864" cy="5521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170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539750" y="1341438"/>
            <a:ext cx="8229600" cy="5256212"/>
          </a:xfrm>
        </p:spPr>
        <p:txBody>
          <a:bodyPr/>
          <a:lstStyle/>
          <a:p>
            <a:pPr eaLnBrk="1" hangingPunct="1">
              <a:lnSpc>
                <a:spcPct val="85000"/>
              </a:lnSpc>
              <a:spcAft>
                <a:spcPct val="15000"/>
              </a:spcAft>
              <a:buFontTx/>
              <a:buNone/>
            </a:pPr>
            <a:r>
              <a:rPr lang="el-GR" altLang="el-GR" sz="1800" b="1" dirty="0" smtClean="0">
                <a:solidFill>
                  <a:srgbClr val="FFFF00"/>
                </a:solidFill>
              </a:rPr>
              <a:t>                   </a:t>
            </a:r>
            <a:r>
              <a:rPr lang="el-GR" altLang="el-GR" sz="2000" b="1" dirty="0" smtClean="0">
                <a:solidFill>
                  <a:srgbClr val="FFFF00"/>
                </a:solidFill>
              </a:rPr>
              <a:t>Τύπος                             </a:t>
            </a:r>
            <a:r>
              <a:rPr lang="en-US" altLang="el-GR" sz="2000" b="1" dirty="0" smtClean="0">
                <a:solidFill>
                  <a:srgbClr val="FFFF00"/>
                </a:solidFill>
              </a:rPr>
              <a:t> </a:t>
            </a:r>
            <a:r>
              <a:rPr lang="el-GR" altLang="el-GR" sz="2000" b="1" dirty="0" smtClean="0">
                <a:solidFill>
                  <a:srgbClr val="FFFF00"/>
                </a:solidFill>
              </a:rPr>
              <a:t>Παράδειγμα Εφαρμογής</a:t>
            </a:r>
          </a:p>
          <a:p>
            <a:pPr eaLnBrk="1" hangingPunct="1">
              <a:lnSpc>
                <a:spcPct val="85000"/>
              </a:lnSpc>
              <a:spcAft>
                <a:spcPct val="15000"/>
              </a:spcAft>
              <a:buFontTx/>
              <a:buNone/>
            </a:pPr>
            <a:endParaRPr lang="el-GR" altLang="el-GR" sz="2000" b="1" dirty="0" smtClean="0">
              <a:solidFill>
                <a:srgbClr val="FFFF00"/>
              </a:solidFill>
            </a:endParaRPr>
          </a:p>
          <a:p>
            <a:pPr eaLnBrk="1" hangingPunct="1">
              <a:lnSpc>
                <a:spcPct val="85000"/>
              </a:lnSpc>
              <a:buFontTx/>
              <a:buNone/>
            </a:pPr>
            <a:r>
              <a:rPr lang="el-GR" altLang="el-GR" sz="2000" dirty="0" smtClean="0">
                <a:solidFill>
                  <a:srgbClr val="FFFF00"/>
                </a:solidFill>
              </a:rPr>
              <a:t>     Αναλώσιμος Υπολογιστής            Τραπεζιτικές Κάρτες Ενσωματωμένος Υπολογιστής     Ωρολόγια, αυτοκίνητα,</a:t>
            </a:r>
          </a:p>
          <a:p>
            <a:pPr eaLnBrk="1" hangingPunct="1">
              <a:lnSpc>
                <a:spcPct val="85000"/>
              </a:lnSpc>
              <a:buFontTx/>
              <a:buNone/>
            </a:pPr>
            <a:r>
              <a:rPr lang="el-GR" altLang="el-GR" sz="2000" dirty="0" smtClean="0">
                <a:solidFill>
                  <a:srgbClr val="FFFF00"/>
                </a:solidFill>
              </a:rPr>
              <a:t>                                                           Οικιακές συσκευές</a:t>
            </a:r>
            <a:r>
              <a:rPr lang="en-US" altLang="el-GR" sz="2000" dirty="0" smtClean="0">
                <a:solidFill>
                  <a:srgbClr val="FFFF00"/>
                </a:solidFill>
              </a:rPr>
              <a:t> </a:t>
            </a:r>
            <a:endParaRPr lang="el-GR" altLang="el-GR" sz="2000" dirty="0" smtClean="0">
              <a:solidFill>
                <a:srgbClr val="FFFF00"/>
              </a:solidFill>
            </a:endParaRPr>
          </a:p>
          <a:p>
            <a:pPr eaLnBrk="1" hangingPunct="1">
              <a:lnSpc>
                <a:spcPct val="85000"/>
              </a:lnSpc>
              <a:buFontTx/>
              <a:buNone/>
            </a:pPr>
            <a:r>
              <a:rPr lang="el-GR" altLang="el-GR" sz="2000" dirty="0" smtClean="0">
                <a:solidFill>
                  <a:srgbClr val="FFFF00"/>
                </a:solidFill>
              </a:rPr>
              <a:t>     Υπολογιστής Παιγνιδιών              </a:t>
            </a:r>
            <a:r>
              <a:rPr lang="en-US" altLang="el-GR" sz="2000" dirty="0" smtClean="0">
                <a:solidFill>
                  <a:srgbClr val="FFFF00"/>
                </a:solidFill>
              </a:rPr>
              <a:t>Videogames</a:t>
            </a:r>
            <a:r>
              <a:rPr lang="el-GR" altLang="el-GR" sz="2000" dirty="0" smtClean="0">
                <a:solidFill>
                  <a:srgbClr val="FFFF00"/>
                </a:solidFill>
              </a:rPr>
              <a:t> </a:t>
            </a:r>
          </a:p>
          <a:p>
            <a:pPr eaLnBrk="1" hangingPunct="1">
              <a:lnSpc>
                <a:spcPct val="85000"/>
              </a:lnSpc>
              <a:buFontTx/>
              <a:buNone/>
            </a:pPr>
            <a:r>
              <a:rPr lang="el-GR" altLang="el-GR" sz="2000" dirty="0" smtClean="0">
                <a:solidFill>
                  <a:srgbClr val="FFFF00"/>
                </a:solidFill>
              </a:rPr>
              <a:t>     </a:t>
            </a:r>
            <a:r>
              <a:rPr lang="en-US" altLang="el-GR" sz="2000" dirty="0" smtClean="0">
                <a:solidFill>
                  <a:srgbClr val="FFFF00"/>
                </a:solidFill>
              </a:rPr>
              <a:t>Smartphones, tablets                  </a:t>
            </a:r>
            <a:r>
              <a:rPr lang="el-GR" altLang="el-GR" sz="2000" dirty="0" smtClean="0">
                <a:solidFill>
                  <a:srgbClr val="FFFF00"/>
                </a:solidFill>
              </a:rPr>
              <a:t> </a:t>
            </a:r>
            <a:r>
              <a:rPr lang="fr-FR" altLang="el-GR" sz="2000" dirty="0" smtClean="0">
                <a:solidFill>
                  <a:srgbClr val="FFFF00"/>
                </a:solidFill>
              </a:rPr>
              <a:t>Mobile phone, Applications </a:t>
            </a:r>
            <a:r>
              <a:rPr lang="el-GR" altLang="el-GR" sz="2000" dirty="0" smtClean="0">
                <a:solidFill>
                  <a:srgbClr val="FFFF00"/>
                </a:solidFill>
              </a:rPr>
              <a:t> </a:t>
            </a:r>
          </a:p>
          <a:p>
            <a:pPr eaLnBrk="1" hangingPunct="1">
              <a:lnSpc>
                <a:spcPct val="85000"/>
              </a:lnSpc>
              <a:buFontTx/>
              <a:buNone/>
            </a:pPr>
            <a:r>
              <a:rPr lang="el-GR" altLang="el-GR" sz="2000" dirty="0" smtClean="0">
                <a:solidFill>
                  <a:srgbClr val="FFFF00"/>
                </a:solidFill>
              </a:rPr>
              <a:t>                                                          </a:t>
            </a:r>
            <a:r>
              <a:rPr lang="fr-FR" altLang="el-GR" sz="2000" dirty="0" smtClean="0">
                <a:solidFill>
                  <a:srgbClr val="FFFF00"/>
                </a:solidFill>
              </a:rPr>
              <a:t>Internet Access </a:t>
            </a:r>
            <a:endParaRPr lang="el-GR" altLang="el-GR" sz="2000" dirty="0" smtClean="0">
              <a:solidFill>
                <a:srgbClr val="FFFF00"/>
              </a:solidFill>
            </a:endParaRPr>
          </a:p>
          <a:p>
            <a:pPr eaLnBrk="1" hangingPunct="1">
              <a:lnSpc>
                <a:spcPct val="85000"/>
              </a:lnSpc>
              <a:buFontTx/>
              <a:buNone/>
            </a:pPr>
            <a:r>
              <a:rPr lang="el-GR" altLang="el-GR" sz="2000" dirty="0" smtClean="0">
                <a:solidFill>
                  <a:srgbClr val="FFFF00"/>
                </a:solidFill>
              </a:rPr>
              <a:t>     </a:t>
            </a:r>
            <a:r>
              <a:rPr lang="en-US" altLang="el-GR" sz="2000" dirty="0" smtClean="0">
                <a:solidFill>
                  <a:srgbClr val="FFFF00"/>
                </a:solidFill>
              </a:rPr>
              <a:t>PC (desktops, laptops</a:t>
            </a:r>
            <a:r>
              <a:rPr lang="el-GR" altLang="el-GR" sz="2000" dirty="0" smtClean="0">
                <a:solidFill>
                  <a:srgbClr val="FFFF00"/>
                </a:solidFill>
              </a:rPr>
              <a:t>)                 </a:t>
            </a:r>
            <a:r>
              <a:rPr lang="en-US" altLang="el-GR" sz="2000" dirty="0" smtClean="0">
                <a:solidFill>
                  <a:srgbClr val="FFFF00"/>
                </a:solidFill>
              </a:rPr>
              <a:t>Applications, Internet Access </a:t>
            </a:r>
            <a:endParaRPr lang="el-GR" altLang="el-GR" sz="2000" dirty="0" smtClean="0">
              <a:solidFill>
                <a:srgbClr val="FFFF00"/>
              </a:solidFill>
            </a:endParaRPr>
          </a:p>
          <a:p>
            <a:pPr eaLnBrk="1" hangingPunct="1">
              <a:lnSpc>
                <a:spcPct val="85000"/>
              </a:lnSpc>
              <a:buFontTx/>
              <a:buNone/>
            </a:pPr>
            <a:r>
              <a:rPr lang="el-GR" altLang="el-GR" sz="2000" dirty="0" smtClean="0">
                <a:solidFill>
                  <a:srgbClr val="FFFF00"/>
                </a:solidFill>
              </a:rPr>
              <a:t>     </a:t>
            </a:r>
            <a:r>
              <a:rPr lang="en-US" altLang="el-GR" sz="2000" dirty="0" smtClean="0">
                <a:solidFill>
                  <a:srgbClr val="FFFF00"/>
                </a:solidFill>
              </a:rPr>
              <a:t>Workstation</a:t>
            </a:r>
            <a:r>
              <a:rPr lang="el-GR" altLang="el-GR" sz="2000" dirty="0" smtClean="0">
                <a:solidFill>
                  <a:srgbClr val="FFFF00"/>
                </a:solidFill>
              </a:rPr>
              <a:t>                                  </a:t>
            </a:r>
            <a:r>
              <a:rPr lang="en-US" altLang="el-GR" sz="2000" dirty="0" smtClean="0">
                <a:solidFill>
                  <a:srgbClr val="FFFF00"/>
                </a:solidFill>
              </a:rPr>
              <a:t>CAD/CAM, Graphics</a:t>
            </a:r>
            <a:endParaRPr lang="el-GR" altLang="el-GR" sz="2000" dirty="0" smtClean="0">
              <a:solidFill>
                <a:srgbClr val="FFFF00"/>
              </a:solidFill>
            </a:endParaRPr>
          </a:p>
          <a:p>
            <a:pPr eaLnBrk="1" hangingPunct="1">
              <a:lnSpc>
                <a:spcPct val="85000"/>
              </a:lnSpc>
              <a:buFontTx/>
              <a:buNone/>
            </a:pPr>
            <a:r>
              <a:rPr lang="el-GR" altLang="el-GR" sz="2000" dirty="0" smtClean="0">
                <a:solidFill>
                  <a:srgbClr val="FFFF00"/>
                </a:solidFill>
              </a:rPr>
              <a:t>     </a:t>
            </a:r>
            <a:r>
              <a:rPr lang="en-US" altLang="el-GR" sz="2000" dirty="0" smtClean="0">
                <a:solidFill>
                  <a:srgbClr val="FFFF00"/>
                </a:solidFill>
              </a:rPr>
              <a:t>Server</a:t>
            </a:r>
            <a:r>
              <a:rPr lang="el-GR" altLang="el-GR" sz="2000" dirty="0" smtClean="0">
                <a:solidFill>
                  <a:srgbClr val="FFFF00"/>
                </a:solidFill>
              </a:rPr>
              <a:t>                                           </a:t>
            </a:r>
            <a:r>
              <a:rPr lang="en-US" altLang="el-GR" sz="2000" dirty="0" smtClean="0">
                <a:solidFill>
                  <a:srgbClr val="FFFF00"/>
                </a:solidFill>
              </a:rPr>
              <a:t>Networks</a:t>
            </a:r>
            <a:r>
              <a:rPr lang="el-GR" altLang="el-GR" sz="2000" dirty="0" smtClean="0">
                <a:solidFill>
                  <a:srgbClr val="FFFF00"/>
                </a:solidFill>
              </a:rPr>
              <a:t> </a:t>
            </a:r>
          </a:p>
          <a:p>
            <a:pPr eaLnBrk="1" hangingPunct="1">
              <a:lnSpc>
                <a:spcPct val="85000"/>
              </a:lnSpc>
              <a:buFontTx/>
              <a:buNone/>
            </a:pPr>
            <a:r>
              <a:rPr lang="el-GR" altLang="el-GR" sz="2000" dirty="0" smtClean="0">
                <a:solidFill>
                  <a:srgbClr val="FFFF00"/>
                </a:solidFill>
              </a:rPr>
              <a:t>     </a:t>
            </a:r>
            <a:r>
              <a:rPr lang="en-US" altLang="el-GR" sz="2000" dirty="0" smtClean="0">
                <a:solidFill>
                  <a:srgbClr val="FFFF00"/>
                </a:solidFill>
              </a:rPr>
              <a:t>Mainframe</a:t>
            </a:r>
            <a:r>
              <a:rPr lang="el-GR" altLang="el-GR" sz="2000" dirty="0" smtClean="0">
                <a:solidFill>
                  <a:srgbClr val="FFFF00"/>
                </a:solidFill>
              </a:rPr>
              <a:t>                                   </a:t>
            </a:r>
            <a:r>
              <a:rPr lang="en-US" altLang="el-GR" sz="2000" dirty="0" smtClean="0">
                <a:solidFill>
                  <a:srgbClr val="FFFF00"/>
                </a:solidFill>
              </a:rPr>
              <a:t> </a:t>
            </a:r>
            <a:r>
              <a:rPr lang="el-GR" altLang="el-GR" sz="2000" dirty="0" smtClean="0">
                <a:solidFill>
                  <a:srgbClr val="FFFF00"/>
                </a:solidFill>
              </a:rPr>
              <a:t>Επεξεργασία τραπεζιτικών  </a:t>
            </a:r>
            <a:r>
              <a:rPr lang="en-US" altLang="el-GR" sz="2000" dirty="0" smtClean="0">
                <a:solidFill>
                  <a:srgbClr val="FFFF00"/>
                </a:solidFill>
              </a:rPr>
              <a:t> </a:t>
            </a:r>
          </a:p>
          <a:p>
            <a:pPr eaLnBrk="1" hangingPunct="1">
              <a:lnSpc>
                <a:spcPct val="85000"/>
              </a:lnSpc>
              <a:buFontTx/>
              <a:buNone/>
            </a:pPr>
            <a:r>
              <a:rPr lang="en-US" altLang="el-GR" sz="2000" dirty="0" smtClean="0">
                <a:solidFill>
                  <a:srgbClr val="FFFF00"/>
                </a:solidFill>
              </a:rPr>
              <a:t>                                                          </a:t>
            </a:r>
            <a:r>
              <a:rPr lang="el-GR" altLang="el-GR" sz="2000" dirty="0" smtClean="0">
                <a:solidFill>
                  <a:srgbClr val="FFFF00"/>
                </a:solidFill>
              </a:rPr>
              <a:t>δεδομένων </a:t>
            </a:r>
          </a:p>
          <a:p>
            <a:pPr eaLnBrk="1" hangingPunct="1">
              <a:lnSpc>
                <a:spcPct val="85000"/>
              </a:lnSpc>
              <a:buFontTx/>
              <a:buNone/>
            </a:pPr>
            <a:r>
              <a:rPr lang="el-GR" altLang="el-GR" sz="2000" dirty="0" smtClean="0">
                <a:solidFill>
                  <a:srgbClr val="FFFF00"/>
                </a:solidFill>
              </a:rPr>
              <a:t>     </a:t>
            </a:r>
            <a:r>
              <a:rPr lang="el-GR" altLang="el-GR" sz="2000" dirty="0" err="1" smtClean="0">
                <a:solidFill>
                  <a:srgbClr val="FFFF00"/>
                </a:solidFill>
              </a:rPr>
              <a:t>Υπερυπολογιστές</a:t>
            </a:r>
            <a:r>
              <a:rPr lang="el-GR" altLang="el-GR" sz="2000" dirty="0" smtClean="0">
                <a:solidFill>
                  <a:srgbClr val="FFFF00"/>
                </a:solidFill>
              </a:rPr>
              <a:t>                         Εκτέλεση προγραμμάτων</a:t>
            </a:r>
          </a:p>
          <a:p>
            <a:pPr eaLnBrk="1" hangingPunct="1">
              <a:lnSpc>
                <a:spcPct val="85000"/>
              </a:lnSpc>
              <a:buFontTx/>
              <a:buNone/>
            </a:pPr>
            <a:r>
              <a:rPr lang="el-GR" altLang="el-GR" sz="2000" dirty="0" smtClean="0">
                <a:solidFill>
                  <a:srgbClr val="FFFF00"/>
                </a:solidFill>
              </a:rPr>
              <a:t>                                                           μακροχρόνιας πρόγνωσης καιρού</a:t>
            </a:r>
          </a:p>
          <a:p>
            <a:pPr eaLnBrk="1" hangingPunct="1">
              <a:lnSpc>
                <a:spcPct val="85000"/>
              </a:lnSpc>
              <a:buFontTx/>
              <a:buNone/>
            </a:pPr>
            <a:r>
              <a:rPr lang="el-GR" altLang="el-GR" sz="2000" dirty="0">
                <a:solidFill>
                  <a:srgbClr val="FFFF00"/>
                </a:solidFill>
              </a:rPr>
              <a:t> </a:t>
            </a:r>
            <a:r>
              <a:rPr lang="el-GR" altLang="el-GR" sz="2000" dirty="0" smtClean="0">
                <a:solidFill>
                  <a:srgbClr val="FFFF00"/>
                </a:solidFill>
              </a:rPr>
              <a:t>    </a:t>
            </a:r>
            <a:r>
              <a:rPr lang="el-GR" altLang="el-GR" sz="1800" dirty="0" smtClean="0">
                <a:solidFill>
                  <a:srgbClr val="FFFF00"/>
                </a:solidFill>
              </a:rPr>
              <a:t> Κβαντικοί υπολογιστές</a:t>
            </a:r>
          </a:p>
        </p:txBody>
      </p:sp>
      <p:sp>
        <p:nvSpPr>
          <p:cNvPr id="13315" name="Text Box 3"/>
          <p:cNvSpPr txBox="1">
            <a:spLocks noChangeArrowheads="1"/>
          </p:cNvSpPr>
          <p:nvPr/>
        </p:nvSpPr>
        <p:spPr bwMode="auto">
          <a:xfrm>
            <a:off x="2484438" y="549275"/>
            <a:ext cx="3908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400" b="1">
                <a:solidFill>
                  <a:srgbClr val="FFFF00"/>
                </a:solidFill>
              </a:rPr>
              <a:t>Κατηγορίες υπολογιστών</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900113" y="2205038"/>
            <a:ext cx="7343775"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a:solidFill>
                  <a:srgbClr val="FFFF00"/>
                </a:solidFill>
              </a:rPr>
              <a:t>Οι </a:t>
            </a:r>
            <a:r>
              <a:rPr lang="el-GR" altLang="el-GR" sz="2000" i="1">
                <a:solidFill>
                  <a:srgbClr val="FFFF00"/>
                </a:solidFill>
              </a:rPr>
              <a:t>προσωπικοί υπολογιστές</a:t>
            </a:r>
            <a:r>
              <a:rPr lang="el-GR" altLang="el-GR" sz="2000">
                <a:solidFill>
                  <a:srgbClr val="FFFF00"/>
                </a:solidFill>
              </a:rPr>
              <a:t> είναι γενικού σκοπού υπολογιστές των οποίων το μέγεθος, οι δυνατότητες και η τιμή απόκτησης τους καθιστούν ιδανικούς για ιδιωτική χρήση. Τα προγράμματα εφαρμογών για τους προσωπικούς υπολογιστές περι</a:t>
            </a:r>
            <a:r>
              <a:rPr lang="en-US" altLang="el-GR" sz="2000">
                <a:solidFill>
                  <a:srgbClr val="FFFF00"/>
                </a:solidFill>
              </a:rPr>
              <a:t>-</a:t>
            </a:r>
            <a:r>
              <a:rPr lang="el-GR" altLang="el-GR" sz="2000">
                <a:solidFill>
                  <a:srgbClr val="FFFF00"/>
                </a:solidFill>
              </a:rPr>
              <a:t>λαμβάνουν επεξεργαστές κειμένου, λογιστικά φύλα, βάσεις δεδομένων, </a:t>
            </a:r>
            <a:r>
              <a:rPr lang="en-US" altLang="el-GR" sz="2000">
                <a:solidFill>
                  <a:srgbClr val="FFFF00"/>
                </a:solidFill>
              </a:rPr>
              <a:t>web browsers</a:t>
            </a:r>
            <a:r>
              <a:rPr lang="el-GR" altLang="el-GR" sz="2000">
                <a:solidFill>
                  <a:srgbClr val="FFFF00"/>
                </a:solidFill>
              </a:rPr>
              <a:t>, </a:t>
            </a:r>
            <a:r>
              <a:rPr lang="en-US" altLang="el-GR" sz="2000">
                <a:solidFill>
                  <a:srgbClr val="FFFF00"/>
                </a:solidFill>
              </a:rPr>
              <a:t>e</a:t>
            </a:r>
            <a:r>
              <a:rPr lang="el-GR" altLang="el-GR" sz="2000">
                <a:solidFill>
                  <a:srgbClr val="FFFF00"/>
                </a:solidFill>
              </a:rPr>
              <a:t>-</a:t>
            </a:r>
            <a:r>
              <a:rPr lang="en-US" altLang="el-GR" sz="2000">
                <a:solidFill>
                  <a:srgbClr val="FFFF00"/>
                </a:solidFill>
              </a:rPr>
              <a:t>mail clients</a:t>
            </a:r>
            <a:r>
              <a:rPr lang="el-GR" altLang="el-GR" sz="2000">
                <a:solidFill>
                  <a:srgbClr val="FFFF00"/>
                </a:solidFill>
              </a:rPr>
              <a:t>, προγράμματα αναπαραγωγής πολυμέσων, παιχνίδια, κλπ. </a:t>
            </a:r>
          </a:p>
          <a:p>
            <a:pPr algn="just" eaLnBrk="1" hangingPunct="1"/>
            <a:r>
              <a:rPr lang="el-GR" altLang="el-GR" sz="2000">
                <a:solidFill>
                  <a:srgbClr val="FFFF00"/>
                </a:solidFill>
              </a:rPr>
              <a:t>Οι προσωπικοί υπολογιστές σήμερα συνδέονται στο </a:t>
            </a:r>
            <a:r>
              <a:rPr lang="en-US" altLang="el-GR" sz="2000">
                <a:solidFill>
                  <a:srgbClr val="FFFF00"/>
                </a:solidFill>
              </a:rPr>
              <a:t>Internet </a:t>
            </a:r>
            <a:r>
              <a:rPr lang="el-GR" altLang="el-GR" sz="2000">
                <a:solidFill>
                  <a:srgbClr val="FFFF00"/>
                </a:solidFill>
              </a:rPr>
              <a:t>και σε τοπικά δίκτυα είτε με καλωδιακή, είτε με ασύρματη σύνδεση. Ανάλογα διακρίνονται σε </a:t>
            </a:r>
            <a:r>
              <a:rPr lang="en-US" altLang="el-GR" sz="2000">
                <a:solidFill>
                  <a:srgbClr val="FFFF00"/>
                </a:solidFill>
              </a:rPr>
              <a:t>desktop</a:t>
            </a:r>
            <a:r>
              <a:rPr lang="el-GR" altLang="el-GR" sz="2000">
                <a:solidFill>
                  <a:srgbClr val="FFFF00"/>
                </a:solidFill>
              </a:rPr>
              <a:t>, </a:t>
            </a:r>
            <a:r>
              <a:rPr lang="en-US" altLang="el-GR" sz="2000">
                <a:solidFill>
                  <a:srgbClr val="FFFF00"/>
                </a:solidFill>
              </a:rPr>
              <a:t>laptop</a:t>
            </a:r>
            <a:r>
              <a:rPr lang="el-GR" altLang="el-GR" sz="2000">
                <a:solidFill>
                  <a:srgbClr val="FFFF00"/>
                </a:solidFill>
              </a:rPr>
              <a:t>.</a:t>
            </a:r>
          </a:p>
        </p:txBody>
      </p:sp>
      <p:sp>
        <p:nvSpPr>
          <p:cNvPr id="14339" name="Rectangle 3"/>
          <p:cNvSpPr>
            <a:spLocks noChangeArrowheads="1"/>
          </p:cNvSpPr>
          <p:nvPr/>
        </p:nvSpPr>
        <p:spPr bwMode="auto">
          <a:xfrm>
            <a:off x="900113" y="1458913"/>
            <a:ext cx="3933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400" b="1">
                <a:solidFill>
                  <a:srgbClr val="FFFF00"/>
                </a:solidFill>
              </a:rPr>
              <a:t>Προσωπικοί υπολογιστές</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rc_mi" descr="cybertronpc-kombatx-internals-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628800"/>
            <a:ext cx="6912768" cy="483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5"/>
          <p:cNvSpPr>
            <a:spLocks noChangeArrowheads="1"/>
          </p:cNvSpPr>
          <p:nvPr/>
        </p:nvSpPr>
        <p:spPr bwMode="auto">
          <a:xfrm>
            <a:off x="971600" y="908720"/>
            <a:ext cx="40446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dirty="0">
                <a:solidFill>
                  <a:srgbClr val="FFFF00"/>
                </a:solidFill>
              </a:rPr>
              <a:t>Δομή </a:t>
            </a:r>
            <a:r>
              <a:rPr lang="el-GR" altLang="el-GR" sz="2000" b="1" dirty="0" smtClean="0">
                <a:solidFill>
                  <a:srgbClr val="FFFF00"/>
                </a:solidFill>
              </a:rPr>
              <a:t>προσωπικού υπολογιστή</a:t>
            </a:r>
            <a:endParaRPr lang="el-GR" altLang="el-GR" sz="2000" b="1" dirty="0">
              <a:solidFill>
                <a:srgbClr val="FFFF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What is a mother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434" y="1268760"/>
            <a:ext cx="6552728" cy="49504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31640" y="692696"/>
            <a:ext cx="4950138" cy="400110"/>
          </a:xfrm>
          <a:prstGeom prst="rect">
            <a:avLst/>
          </a:prstGeom>
          <a:noFill/>
        </p:spPr>
        <p:txBody>
          <a:bodyPr wrap="none" rtlCol="0">
            <a:spAutoFit/>
          </a:bodyPr>
          <a:lstStyle/>
          <a:p>
            <a:r>
              <a:rPr lang="en-US" sz="2000" b="1" dirty="0" smtClean="0">
                <a:solidFill>
                  <a:srgbClr val="FFFF00"/>
                </a:solidFill>
              </a:rPr>
              <a:t>Motherboard</a:t>
            </a:r>
            <a:r>
              <a:rPr lang="el-GR" sz="2000" b="1" dirty="0" smtClean="0">
                <a:solidFill>
                  <a:srgbClr val="FFFF00"/>
                </a:solidFill>
              </a:rPr>
              <a:t> προσωπικού υπολογιστή</a:t>
            </a:r>
            <a:endParaRPr lang="el-GR" sz="2000" b="1" dirty="0">
              <a:solidFill>
                <a:srgbClr val="FFFF00"/>
              </a:solidFill>
            </a:endParaRPr>
          </a:p>
        </p:txBody>
      </p:sp>
    </p:spTree>
    <p:extLst>
      <p:ext uri="{BB962C8B-B14F-4D97-AF65-F5344CB8AC3E}">
        <p14:creationId xmlns:p14="http://schemas.microsoft.com/office/powerpoint/2010/main" val="2033489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827584" y="1628800"/>
            <a:ext cx="25860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l-GR" sz="2000" b="1" dirty="0">
                <a:solidFill>
                  <a:srgbClr val="FFFF00"/>
                </a:solidFill>
              </a:rPr>
              <a:t>Ύλη του μαθήματος</a:t>
            </a:r>
          </a:p>
        </p:txBody>
      </p:sp>
      <p:sp>
        <p:nvSpPr>
          <p:cNvPr id="3075" name="Text Box 7"/>
          <p:cNvSpPr txBox="1">
            <a:spLocks noChangeArrowheads="1"/>
          </p:cNvSpPr>
          <p:nvPr/>
        </p:nvSpPr>
        <p:spPr bwMode="auto">
          <a:xfrm>
            <a:off x="827584" y="2348880"/>
            <a:ext cx="741682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l-GR" altLang="el-GR" sz="2000" b="0" dirty="0" smtClean="0">
                <a:solidFill>
                  <a:srgbClr val="FFFF00"/>
                </a:solidFill>
              </a:rPr>
              <a:t>Εισαγωγή στα </a:t>
            </a:r>
            <a:r>
              <a:rPr lang="el-GR" altLang="el-GR" sz="2000" b="0" dirty="0">
                <a:solidFill>
                  <a:srgbClr val="FFFF00"/>
                </a:solidFill>
              </a:rPr>
              <a:t>υπολογιστικά συστήματα. </a:t>
            </a:r>
            <a:r>
              <a:rPr lang="el-GR" altLang="el-GR" sz="2000" b="0" dirty="0" smtClean="0">
                <a:solidFill>
                  <a:srgbClr val="FFFF00"/>
                </a:solidFill>
              </a:rPr>
              <a:t>Εισαγωγή στην Μικροηλεκτρονική</a:t>
            </a:r>
            <a:r>
              <a:rPr lang="el-GR" altLang="el-GR" sz="2000" b="0" dirty="0">
                <a:solidFill>
                  <a:srgbClr val="FFFF00"/>
                </a:solidFill>
              </a:rPr>
              <a:t>. Αριθμητικά συστήματα-Κώδικες. Άλγεβρα Λογικής-Λογικές πύλες. Απλοποίηση-Υλοποίηση λογικών συναρτήσεων. Συνδυαστικά κυκλώματα. </a:t>
            </a:r>
            <a:r>
              <a:rPr lang="el-GR" altLang="el-GR" sz="2000" b="0" dirty="0" err="1">
                <a:solidFill>
                  <a:srgbClr val="FFFF00"/>
                </a:solidFill>
              </a:rPr>
              <a:t>Πολυπλέκτες</a:t>
            </a:r>
            <a:r>
              <a:rPr lang="el-GR" altLang="el-GR" sz="2000" b="0" dirty="0">
                <a:solidFill>
                  <a:srgbClr val="FFFF00"/>
                </a:solidFill>
              </a:rPr>
              <a:t>. Αποκωδικοποιητές. Αριθμητικά κυκλώματα. </a:t>
            </a:r>
            <a:r>
              <a:rPr lang="en-US" altLang="el-GR" sz="2000" b="0" dirty="0">
                <a:solidFill>
                  <a:srgbClr val="FFFF00"/>
                </a:solidFill>
              </a:rPr>
              <a:t>Flip-flop. </a:t>
            </a:r>
            <a:r>
              <a:rPr lang="el-GR" altLang="el-GR" sz="2000" b="0" dirty="0" err="1" smtClean="0">
                <a:solidFill>
                  <a:srgbClr val="FFFF00"/>
                </a:solidFill>
              </a:rPr>
              <a:t>Καταχωρητές</a:t>
            </a:r>
            <a:r>
              <a:rPr lang="el-GR" altLang="el-GR" sz="2000" b="0" dirty="0" smtClean="0">
                <a:solidFill>
                  <a:srgbClr val="FFFF00"/>
                </a:solidFill>
              </a:rPr>
              <a:t>. </a:t>
            </a:r>
            <a:r>
              <a:rPr lang="el-GR" altLang="el-GR" sz="2000" b="0" dirty="0" err="1" smtClean="0">
                <a:solidFill>
                  <a:srgbClr val="FFFF00"/>
                </a:solidFill>
              </a:rPr>
              <a:t>Ολισθητές</a:t>
            </a:r>
            <a:r>
              <a:rPr lang="el-GR" altLang="el-GR" sz="2000" b="0" dirty="0">
                <a:solidFill>
                  <a:srgbClr val="FFFF00"/>
                </a:solidFill>
              </a:rPr>
              <a:t>. </a:t>
            </a:r>
            <a:r>
              <a:rPr lang="el-GR" altLang="el-GR" sz="2000" b="0" dirty="0" err="1" smtClean="0">
                <a:solidFill>
                  <a:srgbClr val="FFFF00"/>
                </a:solidFill>
              </a:rPr>
              <a:t>Ακολουθιακά</a:t>
            </a:r>
            <a:r>
              <a:rPr lang="el-GR" altLang="el-GR" sz="2000" b="0" dirty="0" smtClean="0">
                <a:solidFill>
                  <a:srgbClr val="FFFF00"/>
                </a:solidFill>
              </a:rPr>
              <a:t> </a:t>
            </a:r>
            <a:r>
              <a:rPr lang="el-GR" altLang="el-GR" sz="2000" b="0" dirty="0">
                <a:solidFill>
                  <a:srgbClr val="FFFF00"/>
                </a:solidFill>
              </a:rPr>
              <a:t>κυκλώματα. </a:t>
            </a:r>
            <a:r>
              <a:rPr lang="el-GR" altLang="el-GR" sz="2000" b="0" dirty="0" smtClean="0">
                <a:solidFill>
                  <a:srgbClr val="FFFF00"/>
                </a:solidFill>
              </a:rPr>
              <a:t>Ασύγχρονοι </a:t>
            </a:r>
            <a:r>
              <a:rPr lang="el-GR" altLang="el-GR" sz="2000" b="0" dirty="0">
                <a:solidFill>
                  <a:srgbClr val="FFFF00"/>
                </a:solidFill>
              </a:rPr>
              <a:t>και </a:t>
            </a:r>
            <a:r>
              <a:rPr lang="el-GR" altLang="el-GR" sz="2000" dirty="0">
                <a:solidFill>
                  <a:srgbClr val="FFFF00"/>
                </a:solidFill>
              </a:rPr>
              <a:t>σύγχρονοι </a:t>
            </a:r>
            <a:r>
              <a:rPr lang="el-GR" altLang="el-GR" sz="2000" dirty="0" smtClean="0">
                <a:solidFill>
                  <a:srgbClr val="FFFF00"/>
                </a:solidFill>
              </a:rPr>
              <a:t>Απαριθμητές</a:t>
            </a:r>
            <a:r>
              <a:rPr lang="el-GR" altLang="el-GR" sz="2000" b="0" dirty="0" smtClean="0">
                <a:solidFill>
                  <a:srgbClr val="FFFF00"/>
                </a:solidFill>
              </a:rPr>
              <a:t>. </a:t>
            </a:r>
            <a:r>
              <a:rPr lang="el-GR" altLang="el-GR" sz="2000" b="0" dirty="0">
                <a:solidFill>
                  <a:srgbClr val="FFFF00"/>
                </a:solidFill>
              </a:rPr>
              <a:t>Μνήμες. </a:t>
            </a:r>
            <a:r>
              <a:rPr lang="el-GR" altLang="el-GR" sz="2000" dirty="0" smtClean="0">
                <a:solidFill>
                  <a:srgbClr val="FFFF00"/>
                </a:solidFill>
              </a:rPr>
              <a:t>Περιγραφή ψηφιακών κυκλωμάτων με την γλώσσα περιγραφής υλικού </a:t>
            </a:r>
            <a:r>
              <a:rPr lang="en-US" altLang="el-GR" sz="2000" dirty="0" smtClean="0">
                <a:solidFill>
                  <a:srgbClr val="FFFF00"/>
                </a:solidFill>
              </a:rPr>
              <a:t>VHDL.</a:t>
            </a:r>
            <a:endParaRPr lang="el-GR" altLang="el-GR" sz="2000" b="0" dirty="0">
              <a:solidFill>
                <a:srgbClr val="FFFF00"/>
              </a:solidFill>
            </a:endParaRPr>
          </a:p>
        </p:txBody>
      </p:sp>
    </p:spTree>
    <p:extLst>
      <p:ext uri="{BB962C8B-B14F-4D97-AF65-F5344CB8AC3E}">
        <p14:creationId xmlns:p14="http://schemas.microsoft.com/office/powerpoint/2010/main" val="24564487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s://static.msystems.gr/photos/big_photos/28292.1.jpg"/>
          <p:cNvPicPr>
            <a:picLocks noChangeAspect="1" noChangeArrowheads="1"/>
          </p:cNvPicPr>
          <p:nvPr/>
        </p:nvPicPr>
        <p:blipFill rotWithShape="1">
          <a:blip r:embed="rId2">
            <a:extLst>
              <a:ext uri="{28A0092B-C50C-407E-A947-70E740481C1C}">
                <a14:useLocalDpi xmlns:a14="http://schemas.microsoft.com/office/drawing/2010/main" val="0"/>
              </a:ext>
            </a:extLst>
          </a:blip>
          <a:srcRect l="-5282" t="1408" r="5282" b="-1408"/>
          <a:stretch/>
        </p:blipFill>
        <p:spPr bwMode="auto">
          <a:xfrm>
            <a:off x="1115616" y="1340768"/>
            <a:ext cx="6816757" cy="5112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31640" y="692696"/>
            <a:ext cx="4950138" cy="400110"/>
          </a:xfrm>
          <a:prstGeom prst="rect">
            <a:avLst/>
          </a:prstGeom>
          <a:noFill/>
        </p:spPr>
        <p:txBody>
          <a:bodyPr wrap="none" rtlCol="0">
            <a:spAutoFit/>
          </a:bodyPr>
          <a:lstStyle/>
          <a:p>
            <a:r>
              <a:rPr lang="en-US" sz="2000" b="1" dirty="0" smtClean="0">
                <a:solidFill>
                  <a:srgbClr val="FFFF00"/>
                </a:solidFill>
              </a:rPr>
              <a:t>Motherboard</a:t>
            </a:r>
            <a:r>
              <a:rPr lang="el-GR" sz="2000" b="1" dirty="0" smtClean="0">
                <a:solidFill>
                  <a:srgbClr val="FFFF00"/>
                </a:solidFill>
              </a:rPr>
              <a:t> προσωπικού υπολογιστή</a:t>
            </a:r>
            <a:endParaRPr lang="el-GR" sz="2000" b="1" dirty="0">
              <a:solidFill>
                <a:srgbClr val="FFFF00"/>
              </a:solidFill>
            </a:endParaRPr>
          </a:p>
        </p:txBody>
      </p:sp>
    </p:spTree>
    <p:extLst>
      <p:ext uri="{BB962C8B-B14F-4D97-AF65-F5344CB8AC3E}">
        <p14:creationId xmlns:p14="http://schemas.microsoft.com/office/powerpoint/2010/main" val="3844517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s://static.msystems.gr/photos/big_photos/28292.3.jpg"/>
          <p:cNvPicPr>
            <a:picLocks noChangeAspect="1" noChangeArrowheads="1"/>
          </p:cNvPicPr>
          <p:nvPr/>
        </p:nvPicPr>
        <p:blipFill rotWithShape="1">
          <a:blip r:embed="rId2">
            <a:extLst>
              <a:ext uri="{28A0092B-C50C-407E-A947-70E740481C1C}">
                <a14:useLocalDpi xmlns:a14="http://schemas.microsoft.com/office/drawing/2010/main" val="0"/>
              </a:ext>
            </a:extLst>
          </a:blip>
          <a:srcRect t="24341" b="23737"/>
          <a:stretch/>
        </p:blipFill>
        <p:spPr bwMode="auto">
          <a:xfrm>
            <a:off x="820930" y="2204864"/>
            <a:ext cx="7521352" cy="2520280"/>
          </a:xfrm>
          <a:prstGeom prst="rect">
            <a:avLst/>
          </a:prstGeom>
          <a:noFill/>
          <a:scene3d>
            <a:camera prst="orthographicFront"/>
            <a:lightRig rig="threePt" dir="t"/>
          </a:scene3d>
          <a:sp3d>
            <a:bevelT w="31750" h="10795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0930" y="1412776"/>
            <a:ext cx="3244799" cy="400110"/>
          </a:xfrm>
          <a:prstGeom prst="rect">
            <a:avLst/>
          </a:prstGeom>
          <a:noFill/>
        </p:spPr>
        <p:txBody>
          <a:bodyPr wrap="none" rtlCol="0">
            <a:spAutoFit/>
          </a:bodyPr>
          <a:lstStyle/>
          <a:p>
            <a:r>
              <a:rPr lang="el-GR" sz="2000" b="1" dirty="0" smtClean="0">
                <a:solidFill>
                  <a:srgbClr val="FFFF00"/>
                </a:solidFill>
              </a:rPr>
              <a:t>Συνδετήρες </a:t>
            </a:r>
            <a:r>
              <a:rPr lang="en-US" sz="2000" b="1" dirty="0">
                <a:solidFill>
                  <a:srgbClr val="FFFF00"/>
                </a:solidFill>
              </a:rPr>
              <a:t>m</a:t>
            </a:r>
            <a:r>
              <a:rPr lang="en-US" sz="2000" b="1" dirty="0" smtClean="0">
                <a:solidFill>
                  <a:srgbClr val="FFFF00"/>
                </a:solidFill>
              </a:rPr>
              <a:t>otherboard</a:t>
            </a:r>
            <a:endParaRPr lang="el-GR" sz="2000" b="1" dirty="0">
              <a:solidFill>
                <a:srgbClr val="FFFF00"/>
              </a:solidFill>
            </a:endParaRPr>
          </a:p>
        </p:txBody>
      </p:sp>
    </p:spTree>
    <p:extLst>
      <p:ext uri="{BB962C8B-B14F-4D97-AF65-F5344CB8AC3E}">
        <p14:creationId xmlns:p14="http://schemas.microsoft.com/office/powerpoint/2010/main" val="2278301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xfrm>
            <a:off x="684213" y="1844675"/>
            <a:ext cx="7488237" cy="3671888"/>
          </a:xfrm>
        </p:spPr>
        <p:txBody>
          <a:bodyPr/>
          <a:lstStyle/>
          <a:p>
            <a:pPr algn="just" eaLnBrk="1" hangingPunct="1"/>
            <a:r>
              <a:rPr lang="en-US" altLang="el-GR" sz="2000" dirty="0" smtClean="0">
                <a:solidFill>
                  <a:srgbClr val="FFFF00"/>
                </a:solidFill>
              </a:rPr>
              <a:t>T</a:t>
            </a:r>
            <a:r>
              <a:rPr lang="el-GR" altLang="el-GR" sz="2000" dirty="0" smtClean="0">
                <a:solidFill>
                  <a:srgbClr val="FFFF00"/>
                </a:solidFill>
              </a:rPr>
              <a:t>α </a:t>
            </a:r>
            <a:r>
              <a:rPr lang="en-US" altLang="el-GR" sz="2000" i="1" dirty="0" smtClean="0">
                <a:solidFill>
                  <a:srgbClr val="FFFF00"/>
                </a:solidFill>
              </a:rPr>
              <a:t>workstations</a:t>
            </a:r>
            <a:r>
              <a:rPr lang="en-US" altLang="el-GR" sz="2000" dirty="0" smtClean="0">
                <a:solidFill>
                  <a:srgbClr val="FFFF00"/>
                </a:solidFill>
              </a:rPr>
              <a:t> </a:t>
            </a:r>
            <a:r>
              <a:rPr lang="el-GR" altLang="el-GR" sz="2000" dirty="0" smtClean="0">
                <a:solidFill>
                  <a:srgbClr val="FFFF00"/>
                </a:solidFill>
              </a:rPr>
              <a:t>είναι σχετικά υψηλής απόδοσης Η/Υ που προορίζονται κύρια για την αποδοτική εκτέλεση λογισμικού τεχνικών και επιστημονικών εφαρμογών. Είναι σχεδιασμένοι ώστε να χρησιμοποιούνται από έναν χρήστη. Ιστορικά τα </a:t>
            </a:r>
            <a:r>
              <a:rPr lang="en-US" altLang="el-GR" sz="2000" dirty="0" smtClean="0">
                <a:solidFill>
                  <a:srgbClr val="FFFF00"/>
                </a:solidFill>
              </a:rPr>
              <a:t>workstations </a:t>
            </a:r>
            <a:r>
              <a:rPr lang="el-GR" altLang="el-GR" sz="2000" dirty="0" smtClean="0">
                <a:solidFill>
                  <a:srgbClr val="FFFF00"/>
                </a:solidFill>
              </a:rPr>
              <a:t>είναι υψηλότερης απόδοσης όσον αφορά τον επεξεργαστή(</a:t>
            </a:r>
            <a:r>
              <a:rPr lang="el-GR" altLang="el-GR" sz="2000" dirty="0" err="1" smtClean="0">
                <a:solidFill>
                  <a:srgbClr val="FFFF00"/>
                </a:solidFill>
              </a:rPr>
              <a:t>ές</a:t>
            </a:r>
            <a:r>
              <a:rPr lang="el-GR" altLang="el-GR" sz="2000" dirty="0" smtClean="0">
                <a:solidFill>
                  <a:srgbClr val="FFFF00"/>
                </a:solidFill>
              </a:rPr>
              <a:t>) και την</a:t>
            </a:r>
            <a:r>
              <a:rPr lang="en-US" altLang="el-GR" sz="2000" dirty="0" smtClean="0">
                <a:solidFill>
                  <a:srgbClr val="FFFF00"/>
                </a:solidFill>
              </a:rPr>
              <a:t> </a:t>
            </a:r>
            <a:r>
              <a:rPr lang="el-GR" altLang="el-GR" sz="2000" dirty="0" smtClean="0">
                <a:solidFill>
                  <a:srgbClr val="FFFF00"/>
                </a:solidFill>
              </a:rPr>
              <a:t>κ</a:t>
            </a:r>
            <a:r>
              <a:rPr lang="el-GR" altLang="el-GR" sz="2000" dirty="0">
                <a:solidFill>
                  <a:srgbClr val="FFFF00"/>
                </a:solidFill>
              </a:rPr>
              <a:t>ύ</a:t>
            </a:r>
            <a:r>
              <a:rPr lang="el-GR" altLang="el-GR" sz="2000" dirty="0" smtClean="0">
                <a:solidFill>
                  <a:srgbClr val="FFFF00"/>
                </a:solidFill>
              </a:rPr>
              <a:t>ρια μνήμη από τους προσωπικούς υπολογιστές. Προσφέρονται επίσης με μία μεγάλη και υψηλής ευκρίνειας οθόνη, ισχυρό ελεγκτή γραφικών και λειτουργικό σύστημα με εξελιγμένο </a:t>
            </a:r>
            <a:r>
              <a:rPr lang="en-US" altLang="el-GR" sz="2000" dirty="0" smtClean="0">
                <a:solidFill>
                  <a:srgbClr val="FFFF00"/>
                </a:solidFill>
              </a:rPr>
              <a:t>graphics user interface</a:t>
            </a:r>
            <a:r>
              <a:rPr lang="el-GR" altLang="el-GR" sz="2000" dirty="0" smtClean="0">
                <a:solidFill>
                  <a:srgbClr val="FFFF00"/>
                </a:solidFill>
              </a:rPr>
              <a:t> (</a:t>
            </a:r>
            <a:r>
              <a:rPr lang="en-US" altLang="el-GR" sz="2000" dirty="0" smtClean="0">
                <a:solidFill>
                  <a:srgbClr val="FFFF00"/>
                </a:solidFill>
              </a:rPr>
              <a:t>GUI</a:t>
            </a:r>
            <a:r>
              <a:rPr lang="el-GR" altLang="el-GR" sz="2000" dirty="0" smtClean="0">
                <a:solidFill>
                  <a:srgbClr val="FFFF00"/>
                </a:solidFill>
              </a:rPr>
              <a:t>). </a:t>
            </a:r>
          </a:p>
          <a:p>
            <a:pPr algn="just" eaLnBrk="1" hangingPunct="1"/>
            <a:r>
              <a:rPr lang="el-GR" altLang="el-GR" sz="2000" dirty="0" smtClean="0">
                <a:solidFill>
                  <a:srgbClr val="FFFF00"/>
                </a:solidFill>
              </a:rPr>
              <a:t>Στα δίκτυα, ο όρος </a:t>
            </a:r>
            <a:r>
              <a:rPr lang="en-US" altLang="el-GR" sz="2000" i="1" dirty="0" smtClean="0">
                <a:solidFill>
                  <a:srgbClr val="FFFF00"/>
                </a:solidFill>
              </a:rPr>
              <a:t>workstation</a:t>
            </a:r>
            <a:r>
              <a:rPr lang="el-GR" altLang="el-GR" sz="2000" dirty="0" smtClean="0">
                <a:solidFill>
                  <a:srgbClr val="FFFF00"/>
                </a:solidFill>
              </a:rPr>
              <a:t> αναφέρεται σε κάθε τερματικό υπολογιστή συνδεδεμένο σε αυτά.</a:t>
            </a:r>
            <a:endParaRPr lang="el-GR" altLang="el-GR" sz="2800" dirty="0" smtClean="0">
              <a:solidFill>
                <a:srgbClr val="FFFF00"/>
              </a:solidFill>
            </a:endParaRPr>
          </a:p>
        </p:txBody>
      </p:sp>
      <p:sp>
        <p:nvSpPr>
          <p:cNvPr id="16387" name="Text Box 3"/>
          <p:cNvSpPr txBox="1">
            <a:spLocks noChangeArrowheads="1"/>
          </p:cNvSpPr>
          <p:nvPr/>
        </p:nvSpPr>
        <p:spPr bwMode="auto">
          <a:xfrm>
            <a:off x="827088" y="1125538"/>
            <a:ext cx="4846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400" b="1" dirty="0">
                <a:solidFill>
                  <a:srgbClr val="FFFF00"/>
                </a:solidFill>
              </a:rPr>
              <a:t>Υπολογιστές τύπου </a:t>
            </a:r>
            <a:r>
              <a:rPr lang="en-US" altLang="el-GR" sz="2400" b="1" dirty="0">
                <a:solidFill>
                  <a:srgbClr val="FFFF00"/>
                </a:solidFill>
              </a:rPr>
              <a:t>workstation</a:t>
            </a:r>
            <a:endParaRPr lang="el-GR" altLang="el-GR" sz="2400" b="1" dirty="0">
              <a:solidFill>
                <a:srgbClr val="FFFF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YS-7047GR-TRF_sp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628775"/>
            <a:ext cx="5256213"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ChangeArrowheads="1"/>
          </p:cNvSpPr>
          <p:nvPr/>
        </p:nvSpPr>
        <p:spPr bwMode="auto">
          <a:xfrm>
            <a:off x="1763713" y="908050"/>
            <a:ext cx="1944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l-GR" sz="2400" b="1">
                <a:solidFill>
                  <a:srgbClr val="FFFF00"/>
                </a:solidFill>
              </a:rPr>
              <a:t>Workstation</a:t>
            </a:r>
            <a:endParaRPr lang="el-GR" altLang="el-GR" sz="2400" b="1">
              <a:solidFill>
                <a:srgbClr val="FFFF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684213" y="1989138"/>
            <a:ext cx="7704137" cy="3373437"/>
          </a:xfrm>
        </p:spPr>
        <p:txBody>
          <a:bodyPr/>
          <a:lstStyle/>
          <a:p>
            <a:pPr marL="182563" indent="-182563" eaLnBrk="1" hangingPunct="1">
              <a:buFontTx/>
              <a:buNone/>
              <a:tabLst>
                <a:tab pos="4221163" algn="l"/>
              </a:tabLst>
            </a:pPr>
            <a:r>
              <a:rPr lang="el-GR" altLang="el-GR" sz="2000" smtClean="0">
                <a:solidFill>
                  <a:srgbClr val="FFFF00"/>
                </a:solidFill>
              </a:rPr>
              <a:t> Στους υπολογιστές ο όρος </a:t>
            </a:r>
            <a:r>
              <a:rPr lang="en-US" altLang="el-GR" sz="2000" i="1" smtClean="0">
                <a:solidFill>
                  <a:srgbClr val="FFFF00"/>
                </a:solidFill>
              </a:rPr>
              <a:t>server</a:t>
            </a:r>
            <a:r>
              <a:rPr lang="en-US" altLang="el-GR" sz="2000" smtClean="0">
                <a:solidFill>
                  <a:srgbClr val="FFFF00"/>
                </a:solidFill>
              </a:rPr>
              <a:t> </a:t>
            </a:r>
            <a:r>
              <a:rPr lang="el-GR" altLang="el-GR" sz="2000" smtClean="0">
                <a:solidFill>
                  <a:srgbClr val="FFFF00"/>
                </a:solidFill>
              </a:rPr>
              <a:t>αναφέρεται </a:t>
            </a:r>
          </a:p>
          <a:p>
            <a:pPr marL="182563" indent="-182563" algn="just" eaLnBrk="1" hangingPunct="1">
              <a:buFontTx/>
              <a:buNone/>
              <a:tabLst>
                <a:tab pos="4221163" algn="l"/>
              </a:tabLst>
            </a:pPr>
            <a:r>
              <a:rPr lang="el-GR" altLang="el-GR" sz="2000" smtClean="0">
                <a:solidFill>
                  <a:srgbClr val="FFFF00"/>
                </a:solidFill>
              </a:rPr>
              <a:t>. Σε ένα </a:t>
            </a:r>
            <a:r>
              <a:rPr lang="el-GR" altLang="el-GR" sz="2000" i="1" smtClean="0">
                <a:solidFill>
                  <a:srgbClr val="FFFF00"/>
                </a:solidFill>
              </a:rPr>
              <a:t>πρόγραμμα</a:t>
            </a:r>
            <a:r>
              <a:rPr lang="el-GR" altLang="el-GR" sz="2000" smtClean="0">
                <a:solidFill>
                  <a:srgbClr val="FFFF00"/>
                </a:solidFill>
              </a:rPr>
              <a:t> που κατά την εκτέλεσή του εξυπηρετεί τις ανάγκες ή της αιτήσεις εξυπηρέτησης άλλων προγραμμάτων που ονομάζονται </a:t>
            </a:r>
            <a:r>
              <a:rPr lang="en-US" altLang="el-GR" sz="2000" smtClean="0">
                <a:solidFill>
                  <a:srgbClr val="FFFF00"/>
                </a:solidFill>
              </a:rPr>
              <a:t>clients</a:t>
            </a:r>
            <a:r>
              <a:rPr lang="el-GR" altLang="el-GR" sz="2000" smtClean="0">
                <a:solidFill>
                  <a:srgbClr val="FFFF00"/>
                </a:solidFill>
              </a:rPr>
              <a:t> και τα οποία  τρέχουν σε άλλους  υπολογιστές (ή και στον ίδιο). Παραδείγματα </a:t>
            </a:r>
            <a:r>
              <a:rPr lang="en-US" altLang="el-GR" sz="2000" smtClean="0">
                <a:solidFill>
                  <a:srgbClr val="FFFF00"/>
                </a:solidFill>
              </a:rPr>
              <a:t>server </a:t>
            </a:r>
            <a:r>
              <a:rPr lang="el-GR" altLang="el-GR" sz="2000" smtClean="0">
                <a:solidFill>
                  <a:srgbClr val="FFFF00"/>
                </a:solidFill>
              </a:rPr>
              <a:t>προ-γραμμάτων είναι </a:t>
            </a:r>
            <a:r>
              <a:rPr lang="en-US" altLang="el-GR" sz="2000" smtClean="0">
                <a:solidFill>
                  <a:srgbClr val="FFFF00"/>
                </a:solidFill>
              </a:rPr>
              <a:t>web servers</a:t>
            </a:r>
            <a:r>
              <a:rPr lang="el-GR" altLang="el-GR" sz="2000" smtClean="0">
                <a:solidFill>
                  <a:srgbClr val="FFFF00"/>
                </a:solidFill>
              </a:rPr>
              <a:t>, </a:t>
            </a:r>
            <a:r>
              <a:rPr lang="en-US" altLang="el-GR" sz="2000" smtClean="0">
                <a:solidFill>
                  <a:srgbClr val="FFFF00"/>
                </a:solidFill>
              </a:rPr>
              <a:t>database servers</a:t>
            </a:r>
            <a:r>
              <a:rPr lang="el-GR" altLang="el-GR" sz="2000" smtClean="0">
                <a:solidFill>
                  <a:srgbClr val="FFFF00"/>
                </a:solidFill>
              </a:rPr>
              <a:t>, </a:t>
            </a:r>
            <a:r>
              <a:rPr lang="en-US" altLang="el-GR" sz="2000" smtClean="0">
                <a:solidFill>
                  <a:srgbClr val="FFFF00"/>
                </a:solidFill>
              </a:rPr>
              <a:t>file servers</a:t>
            </a:r>
            <a:r>
              <a:rPr lang="el-GR" altLang="el-GR" sz="2000" smtClean="0">
                <a:solidFill>
                  <a:srgbClr val="FFFF00"/>
                </a:solidFill>
              </a:rPr>
              <a:t>, </a:t>
            </a:r>
            <a:r>
              <a:rPr lang="en-US" altLang="el-GR" sz="2000" smtClean="0">
                <a:solidFill>
                  <a:srgbClr val="FFFF00"/>
                </a:solidFill>
              </a:rPr>
              <a:t>mail servers</a:t>
            </a:r>
            <a:r>
              <a:rPr lang="el-GR" altLang="el-GR" sz="2000" smtClean="0">
                <a:solidFill>
                  <a:srgbClr val="FFFF00"/>
                </a:solidFill>
              </a:rPr>
              <a:t>, </a:t>
            </a:r>
            <a:r>
              <a:rPr lang="en-US" altLang="el-GR" sz="2000" smtClean="0">
                <a:solidFill>
                  <a:srgbClr val="FFFF00"/>
                </a:solidFill>
              </a:rPr>
              <a:t>print servers</a:t>
            </a:r>
            <a:r>
              <a:rPr lang="el-GR" altLang="el-GR" sz="2000" smtClean="0">
                <a:solidFill>
                  <a:srgbClr val="FFFF00"/>
                </a:solidFill>
              </a:rPr>
              <a:t>, </a:t>
            </a:r>
            <a:r>
              <a:rPr lang="en-US" altLang="el-GR" sz="2000" smtClean="0">
                <a:solidFill>
                  <a:srgbClr val="FFFF00"/>
                </a:solidFill>
              </a:rPr>
              <a:t>application servers</a:t>
            </a:r>
            <a:r>
              <a:rPr lang="el-GR" altLang="el-GR" sz="2000" smtClean="0">
                <a:solidFill>
                  <a:srgbClr val="FFFF00"/>
                </a:solidFill>
              </a:rPr>
              <a:t>, … .</a:t>
            </a:r>
          </a:p>
          <a:p>
            <a:pPr marL="182563" indent="-182563" algn="just" eaLnBrk="1" hangingPunct="1">
              <a:buFontTx/>
              <a:buNone/>
              <a:tabLst>
                <a:tab pos="4221163" algn="l"/>
              </a:tabLst>
            </a:pPr>
            <a:r>
              <a:rPr lang="el-GR" altLang="el-GR" sz="2000" smtClean="0">
                <a:solidFill>
                  <a:srgbClr val="FFFF00"/>
                </a:solidFill>
              </a:rPr>
              <a:t>. Σε έναν </a:t>
            </a:r>
            <a:r>
              <a:rPr lang="el-GR" altLang="el-GR" sz="2000" i="1" smtClean="0">
                <a:solidFill>
                  <a:srgbClr val="FFFF00"/>
                </a:solidFill>
              </a:rPr>
              <a:t>υπολογιστή</a:t>
            </a:r>
            <a:r>
              <a:rPr lang="el-GR" altLang="el-GR" sz="2000" smtClean="0">
                <a:solidFill>
                  <a:srgbClr val="FFFF00"/>
                </a:solidFill>
              </a:rPr>
              <a:t> συνδεδεμένο στο δίκτυο και αφιερωμένο στην εκτέλεση ενός ή περισσοτέρων από τα πιο πάνω προγράμματα.</a:t>
            </a:r>
          </a:p>
        </p:txBody>
      </p:sp>
      <p:sp>
        <p:nvSpPr>
          <p:cNvPr id="18435" name="Text Box 3"/>
          <p:cNvSpPr txBox="1">
            <a:spLocks noChangeArrowheads="1"/>
          </p:cNvSpPr>
          <p:nvPr/>
        </p:nvSpPr>
        <p:spPr bwMode="auto">
          <a:xfrm>
            <a:off x="755650" y="1268413"/>
            <a:ext cx="1512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l-GR" sz="2400" b="1">
                <a:solidFill>
                  <a:srgbClr val="FFFF00"/>
                </a:solidFill>
              </a:rPr>
              <a:t>Servers</a:t>
            </a:r>
            <a:endParaRPr lang="el-GR" altLang="el-GR" sz="2400" b="1">
              <a:solidFill>
                <a:srgbClr val="FFFF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3"/>
          <p:cNvGraphicFramePr>
            <a:graphicFrameLocks noChangeAspect="1"/>
          </p:cNvGraphicFramePr>
          <p:nvPr/>
        </p:nvGraphicFramePr>
        <p:xfrm>
          <a:off x="1979613" y="1557338"/>
          <a:ext cx="5400675" cy="4625975"/>
        </p:xfrm>
        <a:graphic>
          <a:graphicData uri="http://schemas.openxmlformats.org/presentationml/2006/ole">
            <mc:AlternateContent xmlns:mc="http://schemas.openxmlformats.org/markup-compatibility/2006">
              <mc:Choice xmlns:v="urn:schemas-microsoft-com:vml" Requires="v">
                <p:oleObj spid="_x0000_s19555" name="Visio" r:id="rId3" imgW="3430972" imgH="2931487" progId="Visio.Drawing.11">
                  <p:embed/>
                </p:oleObj>
              </mc:Choice>
              <mc:Fallback>
                <p:oleObj name="Visio" r:id="rId3" imgW="3430972" imgH="2931487" progId="Visio.Drawing.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1557338"/>
                        <a:ext cx="5400675"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59" name="Text Box 4"/>
          <p:cNvSpPr txBox="1">
            <a:spLocks noChangeArrowheads="1"/>
          </p:cNvSpPr>
          <p:nvPr/>
        </p:nvSpPr>
        <p:spPr bwMode="auto">
          <a:xfrm>
            <a:off x="1979613" y="836613"/>
            <a:ext cx="2930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l-GR" sz="2400" b="1" dirty="0">
                <a:solidFill>
                  <a:srgbClr val="FFFF00"/>
                </a:solidFill>
              </a:rPr>
              <a:t>Rack mount server</a:t>
            </a:r>
            <a:endParaRPr lang="el-GR" altLang="el-GR" sz="2400" b="1" dirty="0">
              <a:solidFill>
                <a:srgbClr val="FFFF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ttps://www.supermicro.com/CDS_Image/uploads/imagecache/600px_wide/intel_motherboard_active/x11dpl-i_front_0728_3.jpg"/>
          <p:cNvPicPr>
            <a:picLocks noChangeAspect="1" noChangeArrowheads="1"/>
          </p:cNvPicPr>
          <p:nvPr/>
        </p:nvPicPr>
        <p:blipFill rotWithShape="1">
          <a:blip r:embed="rId2">
            <a:extLst>
              <a:ext uri="{28A0092B-C50C-407E-A947-70E740481C1C}">
                <a14:useLocalDpi xmlns:a14="http://schemas.microsoft.com/office/drawing/2010/main" val="0"/>
              </a:ext>
            </a:extLst>
          </a:blip>
          <a:srcRect l="2298" t="4025" r="2298" b="3394"/>
          <a:stretch/>
        </p:blipFill>
        <p:spPr bwMode="auto">
          <a:xfrm>
            <a:off x="1475656" y="1412776"/>
            <a:ext cx="5976664" cy="49685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03648" y="620688"/>
            <a:ext cx="2621230" cy="400110"/>
          </a:xfrm>
          <a:prstGeom prst="rect">
            <a:avLst/>
          </a:prstGeom>
          <a:noFill/>
        </p:spPr>
        <p:txBody>
          <a:bodyPr wrap="none" rtlCol="0">
            <a:spAutoFit/>
          </a:bodyPr>
          <a:lstStyle/>
          <a:p>
            <a:r>
              <a:rPr lang="en-US" sz="2000" b="1" dirty="0" smtClean="0">
                <a:solidFill>
                  <a:srgbClr val="FFFF00"/>
                </a:solidFill>
              </a:rPr>
              <a:t>Motherboard Server</a:t>
            </a:r>
            <a:endParaRPr lang="el-GR" sz="2000" b="1" dirty="0">
              <a:solidFill>
                <a:srgbClr val="FFFF00"/>
              </a:solidFill>
            </a:endParaRPr>
          </a:p>
        </p:txBody>
      </p:sp>
    </p:spTree>
    <p:extLst>
      <p:ext uri="{BB962C8B-B14F-4D97-AF65-F5344CB8AC3E}">
        <p14:creationId xmlns:p14="http://schemas.microsoft.com/office/powerpoint/2010/main" val="2909098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File:Rack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908720"/>
            <a:ext cx="39751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55576" y="900449"/>
            <a:ext cx="2016899" cy="400110"/>
          </a:xfrm>
          <a:prstGeom prst="rect">
            <a:avLst/>
          </a:prstGeom>
          <a:noFill/>
        </p:spPr>
        <p:txBody>
          <a:bodyPr wrap="none" rtlCol="0">
            <a:spAutoFit/>
          </a:bodyPr>
          <a:lstStyle/>
          <a:p>
            <a:r>
              <a:rPr lang="en-US" sz="2000" b="1" dirty="0" smtClean="0">
                <a:solidFill>
                  <a:srgbClr val="FFFF00"/>
                </a:solidFill>
              </a:rPr>
              <a:t>Rack </a:t>
            </a:r>
            <a:r>
              <a:rPr lang="el-GR" sz="2000" b="1" dirty="0" smtClean="0">
                <a:solidFill>
                  <a:srgbClr val="FFFF00"/>
                </a:solidFill>
              </a:rPr>
              <a:t>με </a:t>
            </a:r>
            <a:r>
              <a:rPr lang="en-US" sz="2000" b="1" dirty="0" smtClean="0">
                <a:solidFill>
                  <a:srgbClr val="FFFF00"/>
                </a:solidFill>
              </a:rPr>
              <a:t>Server</a:t>
            </a:r>
            <a:endParaRPr lang="el-GR" sz="2000" b="1" dirty="0">
              <a:solidFill>
                <a:srgbClr val="FFFF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83568" y="1916832"/>
            <a:ext cx="7776864" cy="3170099"/>
          </a:xfrm>
          <a:prstGeom prst="rect">
            <a:avLst/>
          </a:prstGeom>
        </p:spPr>
        <p:txBody>
          <a:bodyPr wrap="square">
            <a:spAutoFit/>
          </a:bodyPr>
          <a:lstStyle/>
          <a:p>
            <a:pPr marL="226695" marR="0" algn="just">
              <a:spcBef>
                <a:spcPts val="0"/>
              </a:spcBef>
              <a:spcAft>
                <a:spcPts val="0"/>
              </a:spcAft>
            </a:pPr>
            <a:r>
              <a:rPr lang="en-US" sz="2000" dirty="0">
                <a:solidFill>
                  <a:srgbClr val="FFFF00"/>
                </a:solidFill>
                <a:latin typeface="+mj-lt"/>
                <a:ea typeface="Times New Roman" panose="02020603050405020304" pitchFamily="18" charset="0"/>
              </a:rPr>
              <a:t>O </a:t>
            </a:r>
            <a:r>
              <a:rPr lang="el-GR" sz="2000" dirty="0">
                <a:solidFill>
                  <a:srgbClr val="FFFF00"/>
                </a:solidFill>
                <a:latin typeface="+mj-lt"/>
                <a:ea typeface="Times New Roman" panose="02020603050405020304" pitchFamily="18" charset="0"/>
              </a:rPr>
              <a:t>όρο</a:t>
            </a:r>
            <a:r>
              <a:rPr lang="en-US" sz="2000" dirty="0">
                <a:solidFill>
                  <a:srgbClr val="FFFF00"/>
                </a:solidFill>
                <a:latin typeface="+mj-lt"/>
                <a:ea typeface="Times New Roman" panose="02020603050405020304" pitchFamily="18" charset="0"/>
              </a:rPr>
              <a:t>w </a:t>
            </a:r>
            <a:r>
              <a:rPr lang="en-US" sz="2000" i="1" dirty="0">
                <a:solidFill>
                  <a:srgbClr val="FFFF00"/>
                </a:solidFill>
                <a:latin typeface="+mj-lt"/>
                <a:ea typeface="Times New Roman" panose="02020603050405020304" pitchFamily="18" charset="0"/>
              </a:rPr>
              <a:t>data center</a:t>
            </a:r>
            <a:r>
              <a:rPr lang="en-US" sz="2000" dirty="0">
                <a:solidFill>
                  <a:srgbClr val="FFFF00"/>
                </a:solidFill>
                <a:latin typeface="+mj-lt"/>
                <a:ea typeface="Times New Roman" panose="02020603050405020304" pitchFamily="18" charset="0"/>
              </a:rPr>
              <a:t> </a:t>
            </a:r>
            <a:r>
              <a:rPr lang="el-GR" sz="2000" dirty="0">
                <a:solidFill>
                  <a:srgbClr val="FFFF00"/>
                </a:solidFill>
                <a:latin typeface="+mj-lt"/>
                <a:ea typeface="Times New Roman" panose="02020603050405020304" pitchFamily="18" charset="0"/>
              </a:rPr>
              <a:t>αναφέρεται σε ένα κτίριο ή ένα χώρο μέσα σε ένα κτίριο, ή ένα σύνολο κτιρίων τα οποία χρησιμοποιούνται για να τοποθετηθούν υπολογιστικά συστήματα και άλλες μονάδες, όπως συστήματα επικοινωνιών και αποθήκευσης δεδομένων. </a:t>
            </a:r>
          </a:p>
          <a:p>
            <a:pPr marL="226695" marR="0" algn="just">
              <a:spcBef>
                <a:spcPts val="0"/>
              </a:spcBef>
              <a:spcAft>
                <a:spcPts val="0"/>
              </a:spcAft>
            </a:pPr>
            <a:r>
              <a:rPr lang="el-GR" sz="2000" dirty="0">
                <a:solidFill>
                  <a:srgbClr val="FFFF00"/>
                </a:solidFill>
                <a:latin typeface="+mj-lt"/>
                <a:ea typeface="Times New Roman" panose="02020603050405020304" pitchFamily="18" charset="0"/>
              </a:rPr>
              <a:t>Λόγω του ότι οι υπηρεσίες πληροφορικής και επικοινωνιών είναι κρίσιμες για τις </a:t>
            </a:r>
            <a:r>
              <a:rPr lang="el-GR" sz="2000" dirty="0" smtClean="0">
                <a:solidFill>
                  <a:srgbClr val="FFFF00"/>
                </a:solidFill>
                <a:latin typeface="+mj-lt"/>
                <a:ea typeface="Times New Roman" panose="02020603050405020304" pitchFamily="18" charset="0"/>
              </a:rPr>
              <a:t>επιχειρήσεις</a:t>
            </a:r>
            <a:r>
              <a:rPr lang="en-US" sz="2000" dirty="0" smtClean="0">
                <a:solidFill>
                  <a:srgbClr val="FFFF00"/>
                </a:solidFill>
                <a:latin typeface="+mj-lt"/>
                <a:ea typeface="Times New Roman" panose="02020603050405020304" pitchFamily="18" charset="0"/>
              </a:rPr>
              <a:t>,</a:t>
            </a:r>
            <a:r>
              <a:rPr lang="el-GR" sz="2000" dirty="0" smtClean="0">
                <a:solidFill>
                  <a:srgbClr val="FFFF00"/>
                </a:solidFill>
                <a:latin typeface="+mj-lt"/>
                <a:ea typeface="Times New Roman" panose="02020603050405020304" pitchFamily="18" charset="0"/>
              </a:rPr>
              <a:t> </a:t>
            </a:r>
            <a:r>
              <a:rPr lang="el-GR" sz="2000" dirty="0">
                <a:solidFill>
                  <a:srgbClr val="FFFF00"/>
                </a:solidFill>
                <a:latin typeface="+mj-lt"/>
                <a:ea typeface="Times New Roman" panose="02020603050405020304" pitchFamily="18" charset="0"/>
              </a:rPr>
              <a:t>τα </a:t>
            </a:r>
            <a:r>
              <a:rPr lang="en-US" sz="2000" dirty="0">
                <a:solidFill>
                  <a:srgbClr val="FFFF00"/>
                </a:solidFill>
                <a:latin typeface="+mj-lt"/>
                <a:ea typeface="Times New Roman" panose="02020603050405020304" pitchFamily="18" charset="0"/>
              </a:rPr>
              <a:t>data center </a:t>
            </a:r>
            <a:r>
              <a:rPr lang="el-GR" sz="2000" dirty="0">
                <a:solidFill>
                  <a:srgbClr val="FFFF00"/>
                </a:solidFill>
                <a:latin typeface="+mj-lt"/>
                <a:ea typeface="Times New Roman" panose="02020603050405020304" pitchFamily="18" charset="0"/>
              </a:rPr>
              <a:t>περιλαμβάνουν εφεδρικές μονάδες αλλά και υποδομές για παροχή ισχύος, συστήματα επικοινωνιών, ελέγχου περιβάλλοντος (</a:t>
            </a:r>
            <a:r>
              <a:rPr lang="en-US" sz="2000" dirty="0">
                <a:solidFill>
                  <a:srgbClr val="FFFF00"/>
                </a:solidFill>
                <a:latin typeface="+mj-lt"/>
                <a:ea typeface="Times New Roman" panose="02020603050405020304" pitchFamily="18" charset="0"/>
              </a:rPr>
              <a:t>e</a:t>
            </a:r>
            <a:r>
              <a:rPr lang="el-GR" sz="2000" dirty="0">
                <a:solidFill>
                  <a:srgbClr val="FFFF00"/>
                </a:solidFill>
                <a:latin typeface="+mj-lt"/>
                <a:ea typeface="Times New Roman" panose="02020603050405020304" pitchFamily="18" charset="0"/>
              </a:rPr>
              <a:t>.</a:t>
            </a:r>
            <a:r>
              <a:rPr lang="en-US" sz="2000" dirty="0">
                <a:solidFill>
                  <a:srgbClr val="FFFF00"/>
                </a:solidFill>
                <a:latin typeface="+mj-lt"/>
                <a:ea typeface="Times New Roman" panose="02020603050405020304" pitchFamily="18" charset="0"/>
              </a:rPr>
              <a:t>g</a:t>
            </a:r>
            <a:r>
              <a:rPr lang="el-GR" sz="2000" dirty="0">
                <a:solidFill>
                  <a:srgbClr val="FFFF00"/>
                </a:solidFill>
                <a:latin typeface="+mj-lt"/>
                <a:ea typeface="Times New Roman" panose="02020603050405020304" pitchFamily="18" charset="0"/>
              </a:rPr>
              <a:t>. </a:t>
            </a:r>
            <a:r>
              <a:rPr lang="en-US" sz="2000" dirty="0">
                <a:solidFill>
                  <a:srgbClr val="FFFF00"/>
                </a:solidFill>
                <a:latin typeface="+mj-lt"/>
                <a:ea typeface="Times New Roman" panose="02020603050405020304" pitchFamily="18" charset="0"/>
              </a:rPr>
              <a:t>air conditioning</a:t>
            </a:r>
            <a:r>
              <a:rPr lang="el-GR" sz="2000" dirty="0">
                <a:solidFill>
                  <a:srgbClr val="FFFF00"/>
                </a:solidFill>
                <a:latin typeface="+mj-lt"/>
                <a:ea typeface="Times New Roman" panose="02020603050405020304" pitchFamily="18" charset="0"/>
              </a:rPr>
              <a:t>) και διάφορα συστήματα ασφαλείας. Τα μεγάλα </a:t>
            </a:r>
            <a:r>
              <a:rPr lang="en-US" sz="2000" dirty="0">
                <a:solidFill>
                  <a:srgbClr val="FFFF00"/>
                </a:solidFill>
                <a:latin typeface="+mj-lt"/>
                <a:ea typeface="Times New Roman" panose="02020603050405020304" pitchFamily="18" charset="0"/>
              </a:rPr>
              <a:t>data center </a:t>
            </a:r>
            <a:r>
              <a:rPr lang="el-GR" sz="2000" dirty="0">
                <a:solidFill>
                  <a:srgbClr val="FFFF00"/>
                </a:solidFill>
                <a:latin typeface="+mj-lt"/>
                <a:ea typeface="Times New Roman" panose="02020603050405020304" pitchFamily="18" charset="0"/>
              </a:rPr>
              <a:t>καταναλώνουν ηλεκτρική ενέργεια όσο μια μικρή πόλη.</a:t>
            </a:r>
            <a:endParaRPr lang="el-GR" sz="2000" dirty="0">
              <a:solidFill>
                <a:srgbClr val="FFFF00"/>
              </a:solidFill>
              <a:effectLst/>
              <a:latin typeface="+mj-lt"/>
              <a:ea typeface="Times New Roman" panose="02020603050405020304" pitchFamily="18" charset="0"/>
            </a:endParaRPr>
          </a:p>
        </p:txBody>
      </p:sp>
      <p:sp>
        <p:nvSpPr>
          <p:cNvPr id="4" name="TextBox 3"/>
          <p:cNvSpPr txBox="1"/>
          <p:nvPr/>
        </p:nvSpPr>
        <p:spPr>
          <a:xfrm>
            <a:off x="899592" y="1340768"/>
            <a:ext cx="1624163" cy="400110"/>
          </a:xfrm>
          <a:prstGeom prst="rect">
            <a:avLst/>
          </a:prstGeom>
          <a:noFill/>
        </p:spPr>
        <p:txBody>
          <a:bodyPr wrap="none" rtlCol="0">
            <a:spAutoFit/>
          </a:bodyPr>
          <a:lstStyle/>
          <a:p>
            <a:r>
              <a:rPr lang="en-US" sz="2000" b="1" dirty="0" smtClean="0">
                <a:solidFill>
                  <a:srgbClr val="FFFF00"/>
                </a:solidFill>
              </a:rPr>
              <a:t>Data Center</a:t>
            </a:r>
            <a:endParaRPr lang="el-GR" sz="2000" b="1" dirty="0">
              <a:solidFill>
                <a:srgbClr val="FFFF00"/>
              </a:solidFill>
            </a:endParaRPr>
          </a:p>
        </p:txBody>
      </p:sp>
    </p:spTree>
    <p:extLst>
      <p:ext uri="{BB962C8B-B14F-4D97-AF65-F5344CB8AC3E}">
        <p14:creationId xmlns:p14="http://schemas.microsoft.com/office/powerpoint/2010/main" val="1336800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611560" y="1196751"/>
            <a:ext cx="133112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l-GR"/>
          </a:p>
        </p:txBody>
      </p:sp>
      <p:graphicFrame>
        <p:nvGraphicFramePr>
          <p:cNvPr id="5" name="Αντικείμενο 4"/>
          <p:cNvGraphicFramePr>
            <a:graphicFrameLocks noChangeAspect="1"/>
          </p:cNvGraphicFramePr>
          <p:nvPr>
            <p:extLst>
              <p:ext uri="{D42A27DB-BD31-4B8C-83A1-F6EECF244321}">
                <p14:modId xmlns:p14="http://schemas.microsoft.com/office/powerpoint/2010/main" val="2298742614"/>
              </p:ext>
            </p:extLst>
          </p:nvPr>
        </p:nvGraphicFramePr>
        <p:xfrm>
          <a:off x="683568" y="1700808"/>
          <a:ext cx="7560840" cy="3921048"/>
        </p:xfrm>
        <a:graphic>
          <a:graphicData uri="http://schemas.openxmlformats.org/presentationml/2006/ole">
            <mc:AlternateContent xmlns:mc="http://schemas.openxmlformats.org/markup-compatibility/2006">
              <mc:Choice xmlns:v="urn:schemas-microsoft-com:vml" Requires="v">
                <p:oleObj spid="_x0000_s135245" name="Visio" r:id="rId3" imgW="18754005" imgH="9743210" progId="Visio.Drawing.11">
                  <p:embed/>
                </p:oleObj>
              </mc:Choice>
              <mc:Fallback>
                <p:oleObj name="Visio" r:id="rId3" imgW="18754005" imgH="9743210" progId="Visio.Drawing.11">
                  <p:embed/>
                  <p:pic>
                    <p:nvPicPr>
                      <p:cNvPr id="5" name="Αντικείμενο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700808"/>
                        <a:ext cx="7560840" cy="3921048"/>
                      </a:xfrm>
                      <a:prstGeom prst="rect">
                        <a:avLst/>
                      </a:prstGeom>
                      <a:noFill/>
                    </p:spPr>
                  </p:pic>
                </p:oleObj>
              </mc:Fallback>
            </mc:AlternateContent>
          </a:graphicData>
        </a:graphic>
      </p:graphicFrame>
      <p:sp>
        <p:nvSpPr>
          <p:cNvPr id="6" name="TextBox 5"/>
          <p:cNvSpPr txBox="1"/>
          <p:nvPr/>
        </p:nvSpPr>
        <p:spPr>
          <a:xfrm>
            <a:off x="611560" y="1189541"/>
            <a:ext cx="1580882" cy="400110"/>
          </a:xfrm>
          <a:prstGeom prst="rect">
            <a:avLst/>
          </a:prstGeom>
          <a:noFill/>
        </p:spPr>
        <p:txBody>
          <a:bodyPr wrap="none" rtlCol="0">
            <a:spAutoFit/>
          </a:bodyPr>
          <a:lstStyle/>
          <a:p>
            <a:r>
              <a:rPr lang="en-US" sz="2000" b="1" dirty="0" smtClean="0">
                <a:solidFill>
                  <a:srgbClr val="FFFF00"/>
                </a:solidFill>
              </a:rPr>
              <a:t>Data center</a:t>
            </a:r>
            <a:endParaRPr lang="el-GR" sz="2000" b="1" dirty="0">
              <a:solidFill>
                <a:srgbClr val="FFFF00"/>
              </a:solidFill>
            </a:endParaRPr>
          </a:p>
        </p:txBody>
      </p:sp>
    </p:spTree>
    <p:extLst>
      <p:ext uri="{BB962C8B-B14F-4D97-AF65-F5344CB8AC3E}">
        <p14:creationId xmlns:p14="http://schemas.microsoft.com/office/powerpoint/2010/main" val="1925850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347913" y="2852738"/>
            <a:ext cx="43529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400" b="1" dirty="0">
                <a:solidFill>
                  <a:srgbClr val="FFFF00"/>
                </a:solidFill>
              </a:rPr>
              <a:t>Οργάνωση και Λειτουργία</a:t>
            </a:r>
          </a:p>
          <a:p>
            <a:pPr eaLnBrk="1" hangingPunct="1"/>
            <a:r>
              <a:rPr lang="el-GR" altLang="el-GR" sz="2400" b="1" dirty="0">
                <a:solidFill>
                  <a:srgbClr val="FFFF00"/>
                </a:solidFill>
              </a:rPr>
              <a:t>Υπολογιστικών Συστημάτων</a:t>
            </a:r>
          </a:p>
        </p:txBody>
      </p:sp>
    </p:spTree>
    <p:extLst>
      <p:ext uri="{BB962C8B-B14F-4D97-AF65-F5344CB8AC3E}">
        <p14:creationId xmlns:p14="http://schemas.microsoft.com/office/powerpoint/2010/main" val="29937851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Data center interior isometric concept. Scenes of people characters working in departments: server tech support, storage, distribution or processing centers. Vector flat illustration Data center interior isometric concept. Scenes of people characters working in departments: server tech support, storage, distribution or processing centers. Vector flat illustration in 3d design Data Center stock vect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412776"/>
            <a:ext cx="7776864" cy="4824536"/>
          </a:xfrm>
          <a:prstGeom prst="rect">
            <a:avLst/>
          </a:prstGeom>
          <a:noFill/>
          <a:ln>
            <a:noFill/>
          </a:ln>
        </p:spPr>
      </p:pic>
    </p:spTree>
    <p:extLst>
      <p:ext uri="{BB962C8B-B14F-4D97-AF65-F5344CB8AC3E}">
        <p14:creationId xmlns:p14="http://schemas.microsoft.com/office/powerpoint/2010/main" val="1788801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Ορθογώνιο 1"/>
          <p:cNvSpPr/>
          <p:nvPr/>
        </p:nvSpPr>
        <p:spPr>
          <a:xfrm>
            <a:off x="611560" y="1916832"/>
            <a:ext cx="7920880" cy="2923877"/>
          </a:xfrm>
          <a:prstGeom prst="rect">
            <a:avLst/>
          </a:prstGeom>
        </p:spPr>
        <p:txBody>
          <a:bodyPr wrap="square">
            <a:spAutoFit/>
          </a:bodyPr>
          <a:lstStyle/>
          <a:p>
            <a:pPr marL="228600" marR="0" algn="just">
              <a:spcBef>
                <a:spcPts val="0"/>
              </a:spcBef>
              <a:spcAft>
                <a:spcPts val="0"/>
              </a:spcAft>
            </a:pPr>
            <a:r>
              <a:rPr lang="el-GR" dirty="0">
                <a:latin typeface="+mn-lt"/>
                <a:ea typeface="Times New Roman" panose="02020603050405020304" pitchFamily="18" charset="0"/>
              </a:rPr>
              <a:t>Ο όρος </a:t>
            </a:r>
            <a:r>
              <a:rPr lang="en-US" i="1" dirty="0">
                <a:latin typeface="+mn-lt"/>
                <a:ea typeface="Times New Roman" panose="02020603050405020304" pitchFamily="18" charset="0"/>
              </a:rPr>
              <a:t>cloud</a:t>
            </a:r>
            <a:r>
              <a:rPr lang="en-US" dirty="0">
                <a:latin typeface="+mn-lt"/>
                <a:ea typeface="Times New Roman" panose="02020603050405020304" pitchFamily="18" charset="0"/>
              </a:rPr>
              <a:t> </a:t>
            </a:r>
            <a:r>
              <a:rPr lang="en-US" i="1" dirty="0">
                <a:latin typeface="+mn-lt"/>
                <a:ea typeface="Times New Roman" panose="02020603050405020304" pitchFamily="18" charset="0"/>
              </a:rPr>
              <a:t>computing </a:t>
            </a:r>
            <a:r>
              <a:rPr lang="el-GR" dirty="0">
                <a:latin typeface="+mn-lt"/>
                <a:ea typeface="Times New Roman" panose="02020603050405020304" pitchFamily="18" charset="0"/>
              </a:rPr>
              <a:t>αναφέρεται στην τεχνολογία διάθεσης στους χρήστες πόρων υπολογιστικού συστήματος, ιδιαίτερα αποθήκευση δεδομένων και υπολογιστική ισχύ, χωρίς να χρειάζεται διαχείριση από αυτούς. </a:t>
            </a:r>
            <a:r>
              <a:rPr lang="en-US" dirty="0">
                <a:latin typeface="+mn-lt"/>
                <a:ea typeface="Times New Roman" panose="02020603050405020304" pitchFamily="18" charset="0"/>
              </a:rPr>
              <a:t>To cloud </a:t>
            </a:r>
            <a:r>
              <a:rPr lang="el-GR" dirty="0">
                <a:latin typeface="+mn-lt"/>
                <a:ea typeface="Times New Roman" panose="02020603050405020304" pitchFamily="18" charset="0"/>
              </a:rPr>
              <a:t>χρησιμοποιείται γενικά για να προσδιορίσει </a:t>
            </a:r>
            <a:r>
              <a:rPr lang="en-US" dirty="0">
                <a:latin typeface="+mn-lt"/>
                <a:ea typeface="Times New Roman" panose="02020603050405020304" pitchFamily="18" charset="0"/>
              </a:rPr>
              <a:t>data centers </a:t>
            </a:r>
            <a:r>
              <a:rPr lang="el-GR" dirty="0">
                <a:latin typeface="+mn-lt"/>
                <a:ea typeface="Times New Roman" panose="02020603050405020304" pitchFamily="18" charset="0"/>
              </a:rPr>
              <a:t>τα οποία είναι προσπελάσιμα από τους χρήστες μέσω του </a:t>
            </a:r>
            <a:r>
              <a:rPr lang="en-US" dirty="0">
                <a:latin typeface="+mn-lt"/>
                <a:ea typeface="Times New Roman" panose="02020603050405020304" pitchFamily="18" charset="0"/>
              </a:rPr>
              <a:t>Internet</a:t>
            </a:r>
            <a:r>
              <a:rPr lang="el-GR" dirty="0">
                <a:latin typeface="+mn-lt"/>
                <a:ea typeface="Times New Roman" panose="02020603050405020304" pitchFamily="18" charset="0"/>
              </a:rPr>
              <a:t>. Τα μεγάλα </a:t>
            </a:r>
            <a:r>
              <a:rPr lang="en-US" dirty="0">
                <a:latin typeface="+mn-lt"/>
                <a:ea typeface="Times New Roman" panose="02020603050405020304" pitchFamily="18" charset="0"/>
              </a:rPr>
              <a:t>cloud</a:t>
            </a:r>
            <a:r>
              <a:rPr lang="el-GR" dirty="0">
                <a:latin typeface="+mn-lt"/>
                <a:ea typeface="Times New Roman" panose="02020603050405020304" pitchFamily="18" charset="0"/>
              </a:rPr>
              <a:t>, συχνά περιλαμβάνουν λειτουργίες που κατανέμονται σε </a:t>
            </a:r>
            <a:r>
              <a:rPr lang="en-US" dirty="0" smtClean="0">
                <a:latin typeface="+mn-lt"/>
                <a:ea typeface="Times New Roman" panose="02020603050405020304" pitchFamily="18" charset="0"/>
              </a:rPr>
              <a:t>servers </a:t>
            </a:r>
            <a:r>
              <a:rPr lang="el-GR" dirty="0">
                <a:latin typeface="+mn-lt"/>
                <a:ea typeface="Times New Roman" panose="02020603050405020304" pitchFamily="18" charset="0"/>
              </a:rPr>
              <a:t>που βρίσκονται σε διαφορετικές τοποθεσίες από τους κεντρικούς </a:t>
            </a:r>
            <a:r>
              <a:rPr lang="en-US" dirty="0" smtClean="0">
                <a:latin typeface="+mn-lt"/>
                <a:ea typeface="Times New Roman" panose="02020603050405020304" pitchFamily="18" charset="0"/>
              </a:rPr>
              <a:t>servers</a:t>
            </a:r>
            <a:r>
              <a:rPr lang="el-GR" dirty="0" smtClean="0">
                <a:latin typeface="+mn-lt"/>
                <a:ea typeface="Times New Roman" panose="02020603050405020304" pitchFamily="18" charset="0"/>
              </a:rPr>
              <a:t>.</a:t>
            </a:r>
            <a:endParaRPr lang="el-GR" sz="2000" dirty="0">
              <a:latin typeface="+mn-lt"/>
              <a:ea typeface="Times New Roman" panose="02020603050405020304" pitchFamily="18" charset="0"/>
            </a:endParaRPr>
          </a:p>
          <a:p>
            <a:pPr marL="228600" marR="0" algn="just">
              <a:spcBef>
                <a:spcPts val="0"/>
              </a:spcBef>
              <a:spcAft>
                <a:spcPts val="0"/>
              </a:spcAft>
            </a:pPr>
            <a:r>
              <a:rPr lang="el-GR" dirty="0">
                <a:latin typeface="+mn-lt"/>
                <a:ea typeface="Times New Roman" panose="02020603050405020304" pitchFamily="18" charset="0"/>
              </a:rPr>
              <a:t>Τα </a:t>
            </a:r>
            <a:r>
              <a:rPr lang="en-US" dirty="0">
                <a:latin typeface="+mn-lt"/>
                <a:ea typeface="Times New Roman" panose="02020603050405020304" pitchFamily="18" charset="0"/>
              </a:rPr>
              <a:t>clouds </a:t>
            </a:r>
            <a:r>
              <a:rPr lang="el-GR" dirty="0">
                <a:latin typeface="+mn-lt"/>
                <a:ea typeface="Times New Roman" panose="02020603050405020304" pitchFamily="18" charset="0"/>
              </a:rPr>
              <a:t>μπορεί να ανήκουν σε ένα </a:t>
            </a:r>
            <a:r>
              <a:rPr lang="el-GR" dirty="0" smtClean="0">
                <a:latin typeface="+mn-lt"/>
                <a:ea typeface="Times New Roman" panose="02020603050405020304" pitchFamily="18" charset="0"/>
              </a:rPr>
              <a:t>οργανισμό </a:t>
            </a:r>
            <a:r>
              <a:rPr lang="el-GR" dirty="0">
                <a:latin typeface="+mn-lt"/>
                <a:ea typeface="Times New Roman" panose="02020603050405020304" pitchFamily="18" charset="0"/>
              </a:rPr>
              <a:t>(</a:t>
            </a:r>
            <a:r>
              <a:rPr lang="en-US" dirty="0">
                <a:latin typeface="+mn-lt"/>
                <a:ea typeface="Times New Roman" panose="02020603050405020304" pitchFamily="18" charset="0"/>
              </a:rPr>
              <a:t>enterprise clouds</a:t>
            </a:r>
            <a:r>
              <a:rPr lang="el-GR" dirty="0">
                <a:latin typeface="+mn-lt"/>
                <a:ea typeface="Times New Roman" panose="02020603050405020304" pitchFamily="18" charset="0"/>
              </a:rPr>
              <a:t>), ή να ανήκουν σε πολλούς οργανισμούς (</a:t>
            </a:r>
            <a:r>
              <a:rPr lang="en-US" dirty="0">
                <a:latin typeface="+mn-lt"/>
                <a:ea typeface="Times New Roman" panose="02020603050405020304" pitchFamily="18" charset="0"/>
              </a:rPr>
              <a:t>public cloud</a:t>
            </a:r>
            <a:r>
              <a:rPr lang="el-GR" dirty="0">
                <a:latin typeface="+mn-lt"/>
                <a:ea typeface="Times New Roman" panose="02020603050405020304" pitchFamily="18" charset="0"/>
              </a:rPr>
              <a:t>). </a:t>
            </a:r>
            <a:endParaRPr lang="el-GR" sz="2000" dirty="0">
              <a:latin typeface="+mn-lt"/>
              <a:ea typeface="Times New Roman" panose="02020603050405020304" pitchFamily="18" charset="0"/>
            </a:endParaRPr>
          </a:p>
        </p:txBody>
      </p:sp>
      <p:sp>
        <p:nvSpPr>
          <p:cNvPr id="3" name="Ορθογώνιο 2"/>
          <p:cNvSpPr/>
          <p:nvPr/>
        </p:nvSpPr>
        <p:spPr>
          <a:xfrm>
            <a:off x="827584" y="1340768"/>
            <a:ext cx="2146742" cy="369332"/>
          </a:xfrm>
          <a:prstGeom prst="rect">
            <a:avLst/>
          </a:prstGeom>
        </p:spPr>
        <p:txBody>
          <a:bodyPr wrap="none">
            <a:spAutoFit/>
          </a:bodyPr>
          <a:lstStyle/>
          <a:p>
            <a:r>
              <a:rPr lang="en-US" b="1" dirty="0">
                <a:solidFill>
                  <a:srgbClr val="222222"/>
                </a:solidFill>
                <a:ea typeface="Times New Roman" panose="02020603050405020304" pitchFamily="18" charset="0"/>
              </a:rPr>
              <a:t>C</a:t>
            </a:r>
            <a:r>
              <a:rPr lang="el-GR" b="1" dirty="0" err="1" smtClean="0">
                <a:solidFill>
                  <a:srgbClr val="222222"/>
                </a:solidFill>
                <a:ea typeface="Times New Roman" panose="02020603050405020304" pitchFamily="18" charset="0"/>
              </a:rPr>
              <a:t>loud</a:t>
            </a:r>
            <a:r>
              <a:rPr lang="el-GR" b="1" dirty="0" smtClean="0">
                <a:solidFill>
                  <a:srgbClr val="222222"/>
                </a:solidFill>
                <a:ea typeface="Times New Roman" panose="02020603050405020304" pitchFamily="18" charset="0"/>
              </a:rPr>
              <a:t> </a:t>
            </a:r>
            <a:r>
              <a:rPr lang="en-US" b="1" dirty="0" smtClean="0">
                <a:solidFill>
                  <a:srgbClr val="222222"/>
                </a:solidFill>
                <a:ea typeface="Times New Roman" panose="02020603050405020304" pitchFamily="18" charset="0"/>
              </a:rPr>
              <a:t>c</a:t>
            </a:r>
            <a:r>
              <a:rPr lang="el-GR" b="1" dirty="0" err="1" smtClean="0">
                <a:solidFill>
                  <a:srgbClr val="222222"/>
                </a:solidFill>
                <a:ea typeface="Times New Roman" panose="02020603050405020304" pitchFamily="18" charset="0"/>
              </a:rPr>
              <a:t>omputing</a:t>
            </a:r>
            <a:r>
              <a:rPr lang="el-GR" b="1" dirty="0" smtClean="0">
                <a:solidFill>
                  <a:srgbClr val="222222"/>
                </a:solidFill>
                <a:ea typeface="Times New Roman" panose="02020603050405020304" pitchFamily="18" charset="0"/>
              </a:rPr>
              <a:t> </a:t>
            </a:r>
            <a:endParaRPr lang="el-GR" b="1" dirty="0"/>
          </a:p>
        </p:txBody>
      </p:sp>
    </p:spTree>
    <p:extLst>
      <p:ext uri="{BB962C8B-B14F-4D97-AF65-F5344CB8AC3E}">
        <p14:creationId xmlns:p14="http://schemas.microsoft.com/office/powerpoint/2010/main" val="1639772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Αντικείμενο 2"/>
          <p:cNvGraphicFramePr>
            <a:graphicFrameLocks noChangeAspect="1"/>
          </p:cNvGraphicFramePr>
          <p:nvPr>
            <p:extLst>
              <p:ext uri="{D42A27DB-BD31-4B8C-83A1-F6EECF244321}">
                <p14:modId xmlns:p14="http://schemas.microsoft.com/office/powerpoint/2010/main" val="1127919059"/>
              </p:ext>
            </p:extLst>
          </p:nvPr>
        </p:nvGraphicFramePr>
        <p:xfrm>
          <a:off x="2051720" y="1628800"/>
          <a:ext cx="4824536" cy="5054276"/>
        </p:xfrm>
        <a:graphic>
          <a:graphicData uri="http://schemas.openxmlformats.org/presentationml/2006/ole">
            <mc:AlternateContent xmlns:mc="http://schemas.openxmlformats.org/markup-compatibility/2006">
              <mc:Choice xmlns:v="urn:schemas-microsoft-com:vml" Requires="v">
                <p:oleObj spid="_x0000_s145445" name="Visio" r:id="rId4" imgW="3790198" imgH="3752061" progId="Visio.Drawing.11">
                  <p:embed/>
                </p:oleObj>
              </mc:Choice>
              <mc:Fallback>
                <p:oleObj name="Visio" r:id="rId4" imgW="3790198" imgH="3752061"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l="4749" r="9499" b="9595"/>
                      <a:stretch>
                        <a:fillRect/>
                      </a:stretch>
                    </p:blipFill>
                    <p:spPr bwMode="auto">
                      <a:xfrm>
                        <a:off x="2051720" y="1628800"/>
                        <a:ext cx="4824536" cy="5054276"/>
                      </a:xfrm>
                      <a:prstGeom prst="rect">
                        <a:avLst/>
                      </a:prstGeom>
                      <a:noFill/>
                    </p:spPr>
                  </p:pic>
                </p:oleObj>
              </mc:Fallback>
            </mc:AlternateContent>
          </a:graphicData>
        </a:graphic>
      </p:graphicFrame>
      <p:sp>
        <p:nvSpPr>
          <p:cNvPr id="4" name="TextBox 3"/>
          <p:cNvSpPr txBox="1"/>
          <p:nvPr/>
        </p:nvSpPr>
        <p:spPr>
          <a:xfrm>
            <a:off x="2051720" y="836712"/>
            <a:ext cx="2700676" cy="400110"/>
          </a:xfrm>
          <a:prstGeom prst="rect">
            <a:avLst/>
          </a:prstGeom>
          <a:noFill/>
        </p:spPr>
        <p:txBody>
          <a:bodyPr wrap="none" rtlCol="0">
            <a:spAutoFit/>
          </a:bodyPr>
          <a:lstStyle/>
          <a:p>
            <a:r>
              <a:rPr lang="el-GR" sz="2000" b="1" dirty="0" smtClean="0"/>
              <a:t>Αρχιτεκτονική </a:t>
            </a:r>
            <a:r>
              <a:rPr lang="en-US" sz="2000" b="1" dirty="0" smtClean="0"/>
              <a:t>Cloud</a:t>
            </a:r>
            <a:endParaRPr lang="el-GR" sz="2000" b="1" dirty="0"/>
          </a:p>
        </p:txBody>
      </p:sp>
    </p:spTree>
    <p:extLst>
      <p:ext uri="{BB962C8B-B14F-4D97-AF65-F5344CB8AC3E}">
        <p14:creationId xmlns:p14="http://schemas.microsoft.com/office/powerpoint/2010/main" val="1237124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116013" y="1628775"/>
            <a:ext cx="6842125"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i="1" dirty="0">
                <a:solidFill>
                  <a:srgbClr val="FFFF00"/>
                </a:solidFill>
              </a:rPr>
              <a:t>Ενσωματωμένο σύστημα</a:t>
            </a:r>
            <a:r>
              <a:rPr lang="el-GR" altLang="el-GR" sz="2000" dirty="0">
                <a:solidFill>
                  <a:srgbClr val="FFFF00"/>
                </a:solidFill>
              </a:rPr>
              <a:t> (</a:t>
            </a:r>
            <a:r>
              <a:rPr lang="en-US" altLang="el-GR" sz="2000" i="1" dirty="0">
                <a:solidFill>
                  <a:srgbClr val="FFFF00"/>
                </a:solidFill>
              </a:rPr>
              <a:t>embedded system</a:t>
            </a:r>
            <a:r>
              <a:rPr lang="el-GR" altLang="el-GR" sz="2000" dirty="0">
                <a:solidFill>
                  <a:srgbClr val="FFFF00"/>
                </a:solidFill>
              </a:rPr>
              <a:t>) είναι ένα υπολογιστικό σύστημα σχεδιασμένο να εκτελεί μία ή περισσότερες εξειδικευμένες λειτουργίες συχνά με περιορισμούς πραγματικού χρόνου. Το ενσωματωμένο υπολογιστικό σύστημα είναι εξάρτημα μιας αυτόνομης συσκευής που περιλαμβάνει και άλλα κυκλώματα και μηχανικά μέρη. Αντίθετα, ένα υπολογιστικό σύστημα γενικού σκοπού, σχεδιάζεται ώστε να είναι ευέλικτο και να καλύπτει μια ευρεία περιοχή αναγκών των τελικών χρηστών. Τα ενσωματωμένα υπολογιστικά συστήματα περιλαμβάνουν μία ή περισσότερες μονάδες επεξεργασίας που ανάλογα είναι </a:t>
            </a:r>
            <a:r>
              <a:rPr lang="el-GR" altLang="el-GR" sz="2000" dirty="0" err="1">
                <a:solidFill>
                  <a:srgbClr val="FFFF00"/>
                </a:solidFill>
              </a:rPr>
              <a:t>μικροελεγκτές</a:t>
            </a:r>
            <a:r>
              <a:rPr lang="el-GR" altLang="el-GR" sz="2000" dirty="0">
                <a:solidFill>
                  <a:srgbClr val="FFFF00"/>
                </a:solidFill>
              </a:rPr>
              <a:t> ή επεξεργαστές ψηφιακών σημάτων</a:t>
            </a:r>
            <a:r>
              <a:rPr lang="en-US" altLang="el-GR" sz="2000" dirty="0">
                <a:solidFill>
                  <a:srgbClr val="FFFF00"/>
                </a:solidFill>
              </a:rPr>
              <a:t>.</a:t>
            </a:r>
            <a:r>
              <a:rPr lang="el-GR" altLang="el-GR" sz="2000" dirty="0">
                <a:solidFill>
                  <a:srgbClr val="FFFF00"/>
                </a:solidFill>
              </a:rPr>
              <a:t> </a:t>
            </a:r>
          </a:p>
        </p:txBody>
      </p:sp>
      <p:sp>
        <p:nvSpPr>
          <p:cNvPr id="21507" name="Rectangle 3"/>
          <p:cNvSpPr>
            <a:spLocks noChangeArrowheads="1"/>
          </p:cNvSpPr>
          <p:nvPr/>
        </p:nvSpPr>
        <p:spPr bwMode="auto">
          <a:xfrm>
            <a:off x="1116013" y="1052513"/>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l-GR" sz="2400" b="1">
                <a:solidFill>
                  <a:srgbClr val="FFFF00"/>
                </a:solidFill>
              </a:rPr>
              <a:t>Embedded systems</a:t>
            </a:r>
            <a:endParaRPr lang="el-GR" altLang="el-GR" sz="2400" b="1">
              <a:solidFill>
                <a:srgbClr val="FFFF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84784"/>
            <a:ext cx="6408712" cy="50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ChangeArrowheads="1"/>
          </p:cNvSpPr>
          <p:nvPr/>
        </p:nvSpPr>
        <p:spPr bwMode="auto">
          <a:xfrm>
            <a:off x="611188" y="836613"/>
            <a:ext cx="8004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dirty="0">
                <a:solidFill>
                  <a:srgbClr val="FFFF00"/>
                </a:solidFill>
              </a:rPr>
              <a:t>Συσκευές που διαθέτουν ενσωματωμένο υπολογιστικό σύστημα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827088" y="2205038"/>
            <a:ext cx="765175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l-GR" altLang="el-GR" sz="2000" dirty="0">
                <a:solidFill>
                  <a:srgbClr val="FFFF00"/>
                </a:solidFill>
              </a:rPr>
              <a:t>Στο </a:t>
            </a:r>
            <a:r>
              <a:rPr lang="el-GR" altLang="el-GR" sz="2000" i="1" dirty="0">
                <a:solidFill>
                  <a:srgbClr val="FFFF00"/>
                </a:solidFill>
              </a:rPr>
              <a:t>δυαδικό σύστημα</a:t>
            </a:r>
            <a:r>
              <a:rPr lang="el-GR" altLang="el-GR" sz="2000" dirty="0">
                <a:solidFill>
                  <a:srgbClr val="FFFF00"/>
                </a:solidFill>
              </a:rPr>
              <a:t> αρίθμησης (</a:t>
            </a:r>
            <a:r>
              <a:rPr lang="en-US" altLang="el-GR" sz="2000" i="1" dirty="0">
                <a:solidFill>
                  <a:srgbClr val="FFFF00"/>
                </a:solidFill>
              </a:rPr>
              <a:t>binary number system</a:t>
            </a:r>
            <a:r>
              <a:rPr lang="el-GR" altLang="el-GR" sz="2000" dirty="0">
                <a:solidFill>
                  <a:srgbClr val="FFFF00"/>
                </a:solidFill>
              </a:rPr>
              <a:t>) η βάση είναι το 2, ενώ τα ψηφία του είναι τα 0 και 1. </a:t>
            </a:r>
          </a:p>
          <a:p>
            <a:pPr algn="just"/>
            <a:r>
              <a:rPr lang="el-GR" altLang="el-GR" sz="2000" dirty="0">
                <a:solidFill>
                  <a:srgbClr val="FFFF00"/>
                </a:solidFill>
              </a:rPr>
              <a:t>Τα ψηφία 0 και 1  ονομάζονται</a:t>
            </a:r>
            <a:r>
              <a:rPr lang="el-GR" altLang="el-GR" sz="2000" i="1" dirty="0">
                <a:solidFill>
                  <a:srgbClr val="FFFF00"/>
                </a:solidFill>
              </a:rPr>
              <a:t> </a:t>
            </a:r>
            <a:r>
              <a:rPr lang="en-US" altLang="el-GR" sz="2000" i="1" dirty="0">
                <a:solidFill>
                  <a:srgbClr val="FFFF00"/>
                </a:solidFill>
              </a:rPr>
              <a:t>bit</a:t>
            </a:r>
            <a:r>
              <a:rPr lang="el-GR" altLang="el-GR" sz="2000" dirty="0">
                <a:solidFill>
                  <a:srgbClr val="FFFF00"/>
                </a:solidFill>
              </a:rPr>
              <a:t>. Η ονομασία </a:t>
            </a:r>
            <a:r>
              <a:rPr lang="en-US" altLang="el-GR" sz="2000" dirty="0">
                <a:solidFill>
                  <a:srgbClr val="FFFF00"/>
                </a:solidFill>
              </a:rPr>
              <a:t>bit</a:t>
            </a:r>
            <a:r>
              <a:rPr lang="el-GR" altLang="el-GR" sz="2000" dirty="0">
                <a:solidFill>
                  <a:srgbClr val="FFFF00"/>
                </a:solidFill>
              </a:rPr>
              <a:t> προέρχεται από τη σύντμηση των λέξεων της αγγλικής γλώσσης </a:t>
            </a:r>
            <a:r>
              <a:rPr lang="en-US" altLang="el-GR" sz="2000" u="sng" dirty="0">
                <a:solidFill>
                  <a:srgbClr val="FFFF00"/>
                </a:solidFill>
              </a:rPr>
              <a:t>bi</a:t>
            </a:r>
            <a:r>
              <a:rPr lang="en-US" altLang="el-GR" sz="2000" dirty="0">
                <a:solidFill>
                  <a:srgbClr val="FFFF00"/>
                </a:solidFill>
              </a:rPr>
              <a:t>nary dig</a:t>
            </a:r>
            <a:r>
              <a:rPr lang="en-US" altLang="el-GR" sz="2000" u="sng" dirty="0">
                <a:solidFill>
                  <a:srgbClr val="FFFF00"/>
                </a:solidFill>
              </a:rPr>
              <a:t>it</a:t>
            </a:r>
            <a:r>
              <a:rPr lang="el-GR" altLang="el-GR" sz="2000" dirty="0">
                <a:solidFill>
                  <a:srgbClr val="FFFF00"/>
                </a:solidFill>
              </a:rPr>
              <a:t> (δυαδικό ψηφίο). Η ονομασία </a:t>
            </a:r>
            <a:r>
              <a:rPr lang="en-US" altLang="el-GR" sz="2000" i="1" dirty="0">
                <a:solidFill>
                  <a:srgbClr val="FFFF00"/>
                </a:solidFill>
              </a:rPr>
              <a:t>bit</a:t>
            </a:r>
            <a:r>
              <a:rPr lang="el-GR" altLang="el-GR" sz="2000" dirty="0">
                <a:solidFill>
                  <a:srgbClr val="FFFF00"/>
                </a:solidFill>
              </a:rPr>
              <a:t> αποδίδεται στα ελληνικά με την ονομασία </a:t>
            </a:r>
            <a:r>
              <a:rPr lang="el-GR" altLang="el-GR" sz="2000" i="1" dirty="0">
                <a:solidFill>
                  <a:srgbClr val="FFFF00"/>
                </a:solidFill>
              </a:rPr>
              <a:t>ψηφίδα</a:t>
            </a:r>
            <a:r>
              <a:rPr lang="el-GR" altLang="el-GR" sz="2000" dirty="0">
                <a:solidFill>
                  <a:srgbClr val="FFFF00"/>
                </a:solidFill>
              </a:rPr>
              <a:t>. </a:t>
            </a:r>
          </a:p>
          <a:p>
            <a:pPr algn="just"/>
            <a:r>
              <a:rPr lang="el-GR" altLang="el-GR" sz="2000" dirty="0">
                <a:solidFill>
                  <a:srgbClr val="FFFF00"/>
                </a:solidFill>
              </a:rPr>
              <a:t>Η χρήση δύο ψηφίων για την παράσταση των αριθμών στο δυαδικό σύστημα το κάνει κατάλληλο για χρήση στα ψηφιακά συστήματα. </a:t>
            </a:r>
          </a:p>
        </p:txBody>
      </p:sp>
      <p:sp>
        <p:nvSpPr>
          <p:cNvPr id="84995" name="Text Box 3"/>
          <p:cNvSpPr txBox="1">
            <a:spLocks noChangeArrowheads="1"/>
          </p:cNvSpPr>
          <p:nvPr/>
        </p:nvSpPr>
        <p:spPr bwMode="auto">
          <a:xfrm>
            <a:off x="827088" y="1484313"/>
            <a:ext cx="36941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2000" b="1">
                <a:solidFill>
                  <a:srgbClr val="FFFF00"/>
                </a:solidFill>
              </a:rPr>
              <a:t>Δυαδικό σύστημα αρίθμησης</a:t>
            </a:r>
          </a:p>
        </p:txBody>
      </p:sp>
    </p:spTree>
    <p:extLst>
      <p:ext uri="{BB962C8B-B14F-4D97-AF65-F5344CB8AC3E}">
        <p14:creationId xmlns:p14="http://schemas.microsoft.com/office/powerpoint/2010/main" val="101713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1476375" y="1125538"/>
            <a:ext cx="6264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630238">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r>
              <a:rPr lang="el-GR" altLang="el-GR" sz="2000" b="1" dirty="0">
                <a:solidFill>
                  <a:srgbClr val="FFFF00"/>
                </a:solidFill>
              </a:rPr>
              <a:t>Τιμές των δυνάμεων του 2</a:t>
            </a:r>
            <a:r>
              <a:rPr lang="en-US" altLang="el-GR" sz="2000" b="1" dirty="0">
                <a:solidFill>
                  <a:srgbClr val="FFFF00"/>
                </a:solidFill>
              </a:rPr>
              <a:t> </a:t>
            </a:r>
            <a:r>
              <a:rPr lang="el-GR" altLang="el-GR" sz="2000" b="1" dirty="0">
                <a:solidFill>
                  <a:srgbClr val="FFFF00"/>
                </a:solidFill>
              </a:rPr>
              <a:t>στο δεκαδικό σύστημα</a:t>
            </a:r>
          </a:p>
        </p:txBody>
      </p:sp>
      <p:sp>
        <p:nvSpPr>
          <p:cNvPr id="89091" name="Rectangle 3"/>
          <p:cNvSpPr>
            <a:spLocks noChangeArrowheads="1"/>
          </p:cNvSpPr>
          <p:nvPr/>
        </p:nvSpPr>
        <p:spPr bwMode="auto">
          <a:xfrm>
            <a:off x="0" y="2347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sp>
        <p:nvSpPr>
          <p:cNvPr id="89092" name="Rectangle 4"/>
          <p:cNvSpPr>
            <a:spLocks noChangeArrowheads="1"/>
          </p:cNvSpPr>
          <p:nvPr/>
        </p:nvSpPr>
        <p:spPr bwMode="auto">
          <a:xfrm>
            <a:off x="0" y="2205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l-GR"/>
          </a:p>
        </p:txBody>
      </p:sp>
      <p:graphicFrame>
        <p:nvGraphicFramePr>
          <p:cNvPr id="89093" name="Object 5"/>
          <p:cNvGraphicFramePr>
            <a:graphicFrameLocks noChangeAspect="1"/>
          </p:cNvGraphicFramePr>
          <p:nvPr>
            <p:extLst/>
          </p:nvPr>
        </p:nvGraphicFramePr>
        <p:xfrm>
          <a:off x="1187624" y="1844824"/>
          <a:ext cx="6776066" cy="4248621"/>
        </p:xfrm>
        <a:graphic>
          <a:graphicData uri="http://schemas.openxmlformats.org/presentationml/2006/ole">
            <mc:AlternateContent xmlns:mc="http://schemas.openxmlformats.org/markup-compatibility/2006">
              <mc:Choice xmlns:v="urn:schemas-microsoft-com:vml" Requires="v">
                <p:oleObj spid="_x0000_s138302" name="Visio" r:id="rId3" imgW="4252060" imgH="2666231" progId="Visio.Drawing.11">
                  <p:embed/>
                </p:oleObj>
              </mc:Choice>
              <mc:Fallback>
                <p:oleObj name="Visio" r:id="rId3" imgW="4252060" imgH="2666231" progId="Visio.Drawing.11">
                  <p:embed/>
                  <p:pic>
                    <p:nvPicPr>
                      <p:cNvPr id="89093"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844824"/>
                        <a:ext cx="6776066" cy="4248621"/>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130733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2376483" y="908720"/>
            <a:ext cx="4392488" cy="400110"/>
          </a:xfrm>
          <a:prstGeom prst="rect">
            <a:avLst/>
          </a:prstGeom>
          <a:noFill/>
        </p:spPr>
        <p:txBody>
          <a:bodyPr wrap="square" rtlCol="0">
            <a:spAutoFit/>
          </a:bodyPr>
          <a:lstStyle/>
          <a:p>
            <a:r>
              <a:rPr lang="el-GR" sz="2000" b="1" dirty="0" smtClean="0"/>
              <a:t>Αρίθμηση στο δυαδικό σύστημα</a:t>
            </a:r>
            <a:endParaRPr lang="el-GR" sz="2000" b="1" dirty="0"/>
          </a:p>
        </p:txBody>
      </p:sp>
      <p:pic>
        <p:nvPicPr>
          <p:cNvPr id="4" name="Εικόνα 3"/>
          <p:cNvPicPr>
            <a:picLocks noChangeAspect="1"/>
          </p:cNvPicPr>
          <p:nvPr/>
        </p:nvPicPr>
        <p:blipFill>
          <a:blip r:embed="rId2"/>
          <a:stretch>
            <a:fillRect/>
          </a:stretch>
        </p:blipFill>
        <p:spPr>
          <a:xfrm>
            <a:off x="2123728" y="1628800"/>
            <a:ext cx="4897999" cy="4902395"/>
          </a:xfrm>
          <a:prstGeom prst="rect">
            <a:avLst/>
          </a:prstGeom>
        </p:spPr>
      </p:pic>
    </p:spTree>
    <p:extLst>
      <p:ext uri="{BB962C8B-B14F-4D97-AF65-F5344CB8AC3E}">
        <p14:creationId xmlns:p14="http://schemas.microsoft.com/office/powerpoint/2010/main" val="3641453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5940152" y="129647"/>
            <a:ext cx="1800200" cy="6653734"/>
          </a:xfrm>
          <a:prstGeom prst="rect">
            <a:avLst/>
          </a:prstGeom>
          <a:solidFill>
            <a:schemeClr val="bg1"/>
          </a:solidFill>
        </p:spPr>
      </p:pic>
      <p:sp>
        <p:nvSpPr>
          <p:cNvPr id="3" name="TextBox 2"/>
          <p:cNvSpPr txBox="1"/>
          <p:nvPr/>
        </p:nvSpPr>
        <p:spPr>
          <a:xfrm>
            <a:off x="539552" y="692696"/>
            <a:ext cx="4392488" cy="707886"/>
          </a:xfrm>
          <a:prstGeom prst="rect">
            <a:avLst/>
          </a:prstGeom>
          <a:noFill/>
        </p:spPr>
        <p:txBody>
          <a:bodyPr wrap="square" rtlCol="0">
            <a:spAutoFit/>
          </a:bodyPr>
          <a:lstStyle/>
          <a:p>
            <a:r>
              <a:rPr lang="el-GR" sz="2000" b="1" dirty="0" smtClean="0">
                <a:solidFill>
                  <a:srgbClr val="FFFF00"/>
                </a:solidFill>
              </a:rPr>
              <a:t>Αρίθμηση στο δεκαδικό και στο δυαδικό σύστημα</a:t>
            </a:r>
            <a:endParaRPr lang="el-GR" sz="2000" b="1" dirty="0">
              <a:solidFill>
                <a:srgbClr val="FFFF00"/>
              </a:solidFill>
            </a:endParaRPr>
          </a:p>
        </p:txBody>
      </p:sp>
    </p:spTree>
    <p:extLst>
      <p:ext uri="{BB962C8B-B14F-4D97-AF65-F5344CB8AC3E}">
        <p14:creationId xmlns:p14="http://schemas.microsoft.com/office/powerpoint/2010/main" val="2161613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619672" y="2121027"/>
            <a:ext cx="5483810" cy="3672408"/>
          </a:xfrm>
          <a:prstGeom prst="rect">
            <a:avLst/>
          </a:prstGeom>
        </p:spPr>
      </p:pic>
      <p:sp>
        <p:nvSpPr>
          <p:cNvPr id="3" name="TextBox 2"/>
          <p:cNvSpPr txBox="1"/>
          <p:nvPr/>
        </p:nvSpPr>
        <p:spPr>
          <a:xfrm>
            <a:off x="1043608" y="1124744"/>
            <a:ext cx="7200800" cy="707886"/>
          </a:xfrm>
          <a:prstGeom prst="rect">
            <a:avLst/>
          </a:prstGeom>
          <a:noFill/>
        </p:spPr>
        <p:txBody>
          <a:bodyPr wrap="square" rtlCol="0">
            <a:spAutoFit/>
          </a:bodyPr>
          <a:lstStyle/>
          <a:p>
            <a:r>
              <a:rPr lang="el-GR" sz="2000" b="1" dirty="0" smtClean="0"/>
              <a:t>Μετατροπή του  δεκαδικού αρ</a:t>
            </a:r>
            <a:r>
              <a:rPr lang="el-GR" sz="2000" b="1" dirty="0"/>
              <a:t>ι</a:t>
            </a:r>
            <a:r>
              <a:rPr lang="el-GR" sz="2000" b="1" dirty="0" smtClean="0"/>
              <a:t>θμού 120</a:t>
            </a:r>
            <a:r>
              <a:rPr lang="el-GR" sz="2000" b="1" baseline="-25000" dirty="0" smtClean="0"/>
              <a:t>10</a:t>
            </a:r>
            <a:r>
              <a:rPr lang="el-GR" sz="2000" b="1" dirty="0" smtClean="0"/>
              <a:t> στο δυαδικό με διαδοχικές διαιρέσεις.</a:t>
            </a:r>
            <a:endParaRPr lang="el-GR" sz="2000" b="1" dirty="0"/>
          </a:p>
        </p:txBody>
      </p:sp>
      <p:sp>
        <p:nvSpPr>
          <p:cNvPr id="5" name="Ορθογώνιο 4"/>
          <p:cNvSpPr/>
          <p:nvPr/>
        </p:nvSpPr>
        <p:spPr>
          <a:xfrm>
            <a:off x="1043608" y="5793435"/>
            <a:ext cx="2613601" cy="400110"/>
          </a:xfrm>
          <a:prstGeom prst="rect">
            <a:avLst/>
          </a:prstGeom>
        </p:spPr>
        <p:txBody>
          <a:bodyPr wrap="none">
            <a:spAutoFit/>
          </a:bodyPr>
          <a:lstStyle/>
          <a:p>
            <a:pPr algn="just"/>
            <a:r>
              <a:rPr lang="el-GR" altLang="el-GR" sz="2000" dirty="0">
                <a:sym typeface="Wingdings" panose="05000000000000000000" pitchFamily="2" charset="2"/>
              </a:rPr>
              <a:t>Άρα 120</a:t>
            </a:r>
            <a:r>
              <a:rPr lang="el-GR" altLang="el-GR" sz="2000" baseline="-25000" dirty="0">
                <a:sym typeface="Wingdings" panose="05000000000000000000" pitchFamily="2" charset="2"/>
              </a:rPr>
              <a:t>10</a:t>
            </a:r>
            <a:r>
              <a:rPr lang="el-GR" altLang="el-GR" sz="2000" dirty="0">
                <a:sym typeface="Wingdings" panose="05000000000000000000" pitchFamily="2" charset="2"/>
              </a:rPr>
              <a:t> =</a:t>
            </a:r>
            <a:r>
              <a:rPr lang="el-GR" altLang="el-GR" sz="2000" b="1" dirty="0">
                <a:sym typeface="Wingdings" panose="05000000000000000000" pitchFamily="2" charset="2"/>
              </a:rPr>
              <a:t>1</a:t>
            </a:r>
            <a:r>
              <a:rPr lang="el-GR" altLang="el-GR" sz="2000" dirty="0">
                <a:sym typeface="Wingdings" panose="05000000000000000000" pitchFamily="2" charset="2"/>
              </a:rPr>
              <a:t>11100</a:t>
            </a:r>
            <a:r>
              <a:rPr lang="el-GR" altLang="el-GR" sz="2000" b="1" dirty="0">
                <a:sym typeface="Wingdings" panose="05000000000000000000" pitchFamily="2" charset="2"/>
              </a:rPr>
              <a:t>0</a:t>
            </a:r>
            <a:r>
              <a:rPr lang="el-GR" altLang="el-GR" sz="2000" baseline="-25000" dirty="0">
                <a:sym typeface="Wingdings" panose="05000000000000000000" pitchFamily="2" charset="2"/>
              </a:rPr>
              <a:t>2</a:t>
            </a:r>
          </a:p>
        </p:txBody>
      </p:sp>
    </p:spTree>
    <p:extLst>
      <p:ext uri="{BB962C8B-B14F-4D97-AF65-F5344CB8AC3E}">
        <p14:creationId xmlns:p14="http://schemas.microsoft.com/office/powerpoint/2010/main" val="2673508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971550" y="2089150"/>
            <a:ext cx="7345363"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b="1" i="1" dirty="0">
                <a:solidFill>
                  <a:srgbClr val="FFFF00"/>
                </a:solidFill>
              </a:rPr>
              <a:t>Υλικό</a:t>
            </a:r>
            <a:r>
              <a:rPr lang="el-GR" altLang="el-GR" sz="2000" b="1" dirty="0">
                <a:solidFill>
                  <a:srgbClr val="FFFF00"/>
                </a:solidFill>
              </a:rPr>
              <a:t> (</a:t>
            </a:r>
            <a:r>
              <a:rPr lang="en-US" altLang="el-GR" sz="2000" b="1" i="1" dirty="0">
                <a:solidFill>
                  <a:srgbClr val="FFFF00"/>
                </a:solidFill>
              </a:rPr>
              <a:t>hardware</a:t>
            </a:r>
            <a:r>
              <a:rPr lang="el-GR" altLang="el-GR" sz="2000" b="1" dirty="0">
                <a:solidFill>
                  <a:srgbClr val="FFFF00"/>
                </a:solidFill>
              </a:rPr>
              <a:t>)</a:t>
            </a:r>
            <a:r>
              <a:rPr lang="el-GR" altLang="el-GR" sz="2000" dirty="0">
                <a:solidFill>
                  <a:srgbClr val="FFFF00"/>
                </a:solidFill>
              </a:rPr>
              <a:t> είναι το σύνολο των συσκευών και των εξαρτημάτων (πλακέτες με ολοκληρωμένα κυκλώματα, μονάδες δίσκων, συστήματα απεικόνισης, πληκτρολόγια, </a:t>
            </a:r>
            <a:r>
              <a:rPr lang="en-US" altLang="el-GR" sz="2000" dirty="0">
                <a:solidFill>
                  <a:srgbClr val="FFFF00"/>
                </a:solidFill>
              </a:rPr>
              <a:t>mouse</a:t>
            </a:r>
            <a:r>
              <a:rPr lang="el-GR" altLang="el-GR" sz="2000" dirty="0">
                <a:solidFill>
                  <a:srgbClr val="FFFF00"/>
                </a:solidFill>
              </a:rPr>
              <a:t>, </a:t>
            </a:r>
            <a:r>
              <a:rPr lang="el-GR" altLang="el-GR" sz="2000" dirty="0" err="1">
                <a:solidFill>
                  <a:srgbClr val="FFFF00"/>
                </a:solidFill>
              </a:rPr>
              <a:t>κλπ</a:t>
            </a:r>
            <a:r>
              <a:rPr lang="el-GR" altLang="el-GR" sz="2000" dirty="0">
                <a:solidFill>
                  <a:srgbClr val="FFFF00"/>
                </a:solidFill>
              </a:rPr>
              <a:t>), που απαρτίζουν τον Η/Υ. </a:t>
            </a:r>
            <a:endParaRPr lang="en-US" altLang="el-GR" sz="2000" dirty="0">
              <a:solidFill>
                <a:srgbClr val="FFFF00"/>
              </a:solidFill>
            </a:endParaRPr>
          </a:p>
          <a:p>
            <a:pPr algn="just" eaLnBrk="1" hangingPunct="1"/>
            <a:endParaRPr lang="el-GR" altLang="el-GR" sz="2000" i="1" dirty="0">
              <a:solidFill>
                <a:srgbClr val="FFFF00"/>
              </a:solidFill>
            </a:endParaRPr>
          </a:p>
          <a:p>
            <a:pPr algn="just" eaLnBrk="1" hangingPunct="1"/>
            <a:r>
              <a:rPr lang="el-GR" altLang="el-GR" sz="2000" b="1" i="1" dirty="0">
                <a:solidFill>
                  <a:srgbClr val="FFFF00"/>
                </a:solidFill>
              </a:rPr>
              <a:t>Λογισμικό</a:t>
            </a:r>
            <a:r>
              <a:rPr lang="el-GR" altLang="el-GR" sz="2000" b="1" dirty="0">
                <a:solidFill>
                  <a:srgbClr val="FFFF00"/>
                </a:solidFill>
              </a:rPr>
              <a:t> (</a:t>
            </a:r>
            <a:r>
              <a:rPr lang="en-US" altLang="el-GR" sz="2000" b="1" i="1" dirty="0">
                <a:solidFill>
                  <a:srgbClr val="FFFF00"/>
                </a:solidFill>
              </a:rPr>
              <a:t>software</a:t>
            </a:r>
            <a:r>
              <a:rPr lang="el-GR" altLang="el-GR" sz="2000" b="1" dirty="0">
                <a:solidFill>
                  <a:srgbClr val="FFFF00"/>
                </a:solidFill>
              </a:rPr>
              <a:t>)</a:t>
            </a:r>
            <a:r>
              <a:rPr lang="el-GR" altLang="el-GR" sz="2000" dirty="0">
                <a:solidFill>
                  <a:srgbClr val="FFFF00"/>
                </a:solidFill>
              </a:rPr>
              <a:t> είναι το σύνολο των προγραμμάτων με τα οποία οργανώνεται η λειτουργία του Η/Υ, ώστε να καθίσταται ευχερέστερη η χρήση του και να εκτελεί τις επιθυμητές εργασίες. </a:t>
            </a:r>
            <a:endParaRPr lang="el-GR" altLang="el-GR" sz="2000" dirty="0" smtClean="0">
              <a:solidFill>
                <a:srgbClr val="FFFF00"/>
              </a:solidFill>
            </a:endParaRPr>
          </a:p>
          <a:p>
            <a:pPr algn="just" eaLnBrk="1" hangingPunct="1"/>
            <a:r>
              <a:rPr lang="el-GR" altLang="el-GR" sz="2000" dirty="0" smtClean="0">
                <a:solidFill>
                  <a:srgbClr val="FFFF00"/>
                </a:solidFill>
              </a:rPr>
              <a:t>Το </a:t>
            </a:r>
            <a:r>
              <a:rPr lang="el-GR" altLang="el-GR" sz="2000" dirty="0">
                <a:solidFill>
                  <a:srgbClr val="FFFF00"/>
                </a:solidFill>
              </a:rPr>
              <a:t>λογισμικό διακρίνεται σε </a:t>
            </a:r>
            <a:r>
              <a:rPr lang="el-GR" altLang="el-GR" sz="2000" b="1" dirty="0">
                <a:solidFill>
                  <a:srgbClr val="FFFF00"/>
                </a:solidFill>
              </a:rPr>
              <a:t>λογισμικό συστήματος και λογισμικό εφαρμογών</a:t>
            </a:r>
            <a:r>
              <a:rPr lang="en-US" altLang="el-GR" sz="2000" dirty="0">
                <a:solidFill>
                  <a:srgbClr val="FFFF00"/>
                </a:solidFill>
              </a:rPr>
              <a:t>.</a:t>
            </a:r>
            <a:r>
              <a:rPr lang="el-GR" altLang="el-GR" sz="2000" dirty="0">
                <a:solidFill>
                  <a:srgbClr val="FFFF00"/>
                </a:solidFill>
              </a:rPr>
              <a:t> </a:t>
            </a:r>
          </a:p>
        </p:txBody>
      </p:sp>
      <p:sp>
        <p:nvSpPr>
          <p:cNvPr id="3075" name="Text Box 4"/>
          <p:cNvSpPr txBox="1">
            <a:spLocks noChangeArrowheads="1"/>
          </p:cNvSpPr>
          <p:nvPr/>
        </p:nvSpPr>
        <p:spPr bwMode="auto">
          <a:xfrm>
            <a:off x="900113" y="1370013"/>
            <a:ext cx="7473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400" b="1">
                <a:solidFill>
                  <a:srgbClr val="FFFF00"/>
                </a:solidFill>
              </a:rPr>
              <a:t>Υλικό (</a:t>
            </a:r>
            <a:r>
              <a:rPr lang="en-US" altLang="el-GR" sz="2400" b="1">
                <a:solidFill>
                  <a:srgbClr val="FFFF00"/>
                </a:solidFill>
              </a:rPr>
              <a:t>hardware</a:t>
            </a:r>
            <a:r>
              <a:rPr lang="el-GR" altLang="el-GR" sz="2400" b="1">
                <a:solidFill>
                  <a:srgbClr val="FFFF00"/>
                </a:solidFill>
              </a:rPr>
              <a:t>) και λογισμικό (</a:t>
            </a:r>
            <a:r>
              <a:rPr lang="en-US" altLang="el-GR" sz="2400" b="1">
                <a:solidFill>
                  <a:srgbClr val="FFFF00"/>
                </a:solidFill>
              </a:rPr>
              <a:t>software</a:t>
            </a:r>
            <a:r>
              <a:rPr lang="el-GR" altLang="el-GR" sz="2400" b="1">
                <a:solidFill>
                  <a:srgbClr val="FFFF00"/>
                </a:solidFill>
              </a:rPr>
              <a:t>) των </a:t>
            </a:r>
            <a:r>
              <a:rPr lang="en-US" altLang="el-GR" sz="2400" b="1">
                <a:solidFill>
                  <a:srgbClr val="FFFF00"/>
                </a:solidFill>
              </a:rPr>
              <a:t>H</a:t>
            </a:r>
            <a:r>
              <a:rPr lang="el-GR" altLang="el-GR" sz="2400" b="1">
                <a:solidFill>
                  <a:srgbClr val="FFFF00"/>
                </a:solidFill>
              </a:rPr>
              <a:t>/</a:t>
            </a:r>
            <a:r>
              <a:rPr lang="en-US" altLang="el-GR" sz="2400" b="1">
                <a:solidFill>
                  <a:srgbClr val="FFFF00"/>
                </a:solidFill>
              </a:rPr>
              <a:t>Y</a:t>
            </a:r>
            <a:endParaRPr lang="el-GR" altLang="el-GR" sz="2400" b="1">
              <a:solidFill>
                <a:srgbClr val="FFFF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Ορθογώνιο 1"/>
          <p:cNvSpPr/>
          <p:nvPr/>
        </p:nvSpPr>
        <p:spPr>
          <a:xfrm>
            <a:off x="899592" y="1124744"/>
            <a:ext cx="7560840" cy="1938992"/>
          </a:xfrm>
          <a:prstGeom prst="rect">
            <a:avLst/>
          </a:prstGeom>
        </p:spPr>
        <p:txBody>
          <a:bodyPr wrap="square">
            <a:spAutoFit/>
          </a:bodyPr>
          <a:lstStyle/>
          <a:p>
            <a:pPr marL="0" algn="just">
              <a:spcBef>
                <a:spcPts val="600"/>
              </a:spcBef>
              <a:spcAft>
                <a:spcPts val="0"/>
              </a:spcAft>
            </a:pPr>
            <a:r>
              <a:rPr lang="el-GR" sz="2000" b="1" dirty="0" smtClean="0">
                <a:latin typeface="+mj-lt"/>
                <a:ea typeface="Times New Roman" panose="02020603050405020304" pitchFamily="18" charset="0"/>
              </a:rPr>
              <a:t>Παράδειγμα. </a:t>
            </a:r>
            <a:r>
              <a:rPr lang="el-GR" sz="2000" dirty="0" smtClean="0">
                <a:latin typeface="+mj-lt"/>
                <a:ea typeface="Times New Roman" panose="02020603050405020304" pitchFamily="18" charset="0"/>
              </a:rPr>
              <a:t>Η </a:t>
            </a:r>
            <a:r>
              <a:rPr lang="el-GR" sz="2000" dirty="0">
                <a:latin typeface="+mj-lt"/>
                <a:ea typeface="Times New Roman" panose="02020603050405020304" pitchFamily="18" charset="0"/>
              </a:rPr>
              <a:t>τιμή του δυαδικού αριθμού </a:t>
            </a:r>
            <a:r>
              <a:rPr lang="el-GR" sz="2000" dirty="0" smtClean="0">
                <a:latin typeface="+mj-lt"/>
                <a:ea typeface="Times New Roman" panose="02020603050405020304" pitchFamily="18" charset="0"/>
              </a:rPr>
              <a:t>11001101</a:t>
            </a:r>
            <a:r>
              <a:rPr lang="el-GR" sz="2000" baseline="-25000" dirty="0" smtClean="0">
                <a:latin typeface="+mj-lt"/>
                <a:ea typeface="Times New Roman" panose="02020603050405020304" pitchFamily="18" charset="0"/>
              </a:rPr>
              <a:t>2</a:t>
            </a:r>
            <a:r>
              <a:rPr lang="el-GR" sz="2000" dirty="0" smtClean="0">
                <a:latin typeface="+mj-lt"/>
                <a:ea typeface="Times New Roman" panose="02020603050405020304" pitchFamily="18" charset="0"/>
              </a:rPr>
              <a:t> Στο δεκαδικό είναι</a:t>
            </a:r>
            <a:r>
              <a:rPr lang="el-GR" sz="2000" dirty="0">
                <a:latin typeface="+mj-lt"/>
                <a:ea typeface="Times New Roman" panose="02020603050405020304" pitchFamily="18" charset="0"/>
              </a:rPr>
              <a:t>: </a:t>
            </a:r>
          </a:p>
          <a:p>
            <a:pPr marL="0" algn="just">
              <a:spcBef>
                <a:spcPts val="0"/>
              </a:spcBef>
              <a:spcAft>
                <a:spcPts val="0"/>
              </a:spcAft>
            </a:pPr>
            <a:r>
              <a:rPr lang="el-GR" sz="2000" dirty="0">
                <a:latin typeface="+mj-lt"/>
                <a:ea typeface="Times New Roman" panose="02020603050405020304" pitchFamily="18" charset="0"/>
              </a:rPr>
              <a:t> </a:t>
            </a:r>
          </a:p>
          <a:p>
            <a:pPr marL="0" algn="just">
              <a:spcBef>
                <a:spcPts val="0"/>
              </a:spcBef>
              <a:spcAft>
                <a:spcPts val="0"/>
              </a:spcAft>
            </a:pPr>
            <a:r>
              <a:rPr lang="el-GR" sz="2000" dirty="0">
                <a:latin typeface="+mj-lt"/>
                <a:ea typeface="Times New Roman" panose="02020603050405020304" pitchFamily="18" charset="0"/>
              </a:rPr>
              <a:t>      </a:t>
            </a:r>
            <a:r>
              <a:rPr lang="el-GR" sz="2000" dirty="0" smtClean="0">
                <a:latin typeface="+mj-lt"/>
                <a:ea typeface="Times New Roman" panose="02020603050405020304" pitchFamily="18" charset="0"/>
              </a:rPr>
              <a:t> 1100110</a:t>
            </a:r>
            <a:r>
              <a:rPr lang="en-US" sz="2000" dirty="0" smtClean="0">
                <a:latin typeface="+mj-lt"/>
                <a:ea typeface="Times New Roman" panose="02020603050405020304" pitchFamily="18" charset="0"/>
              </a:rPr>
              <a:t>1</a:t>
            </a:r>
            <a:r>
              <a:rPr lang="el-GR" sz="2000" baseline="-25000" dirty="0" smtClean="0">
                <a:latin typeface="+mj-lt"/>
                <a:ea typeface="Times New Roman" panose="02020603050405020304" pitchFamily="18" charset="0"/>
              </a:rPr>
              <a:t>2 </a:t>
            </a:r>
            <a:r>
              <a:rPr lang="el-GR" sz="2000" dirty="0">
                <a:latin typeface="+mj-lt"/>
                <a:ea typeface="Times New Roman" panose="02020603050405020304" pitchFamily="18" charset="0"/>
              </a:rPr>
              <a:t>= </a:t>
            </a:r>
            <a:r>
              <a:rPr lang="el-GR" sz="2000" dirty="0" smtClean="0">
                <a:latin typeface="+mj-lt"/>
                <a:ea typeface="Times New Roman" panose="02020603050405020304" pitchFamily="18" charset="0"/>
              </a:rPr>
              <a:t>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l-GR" sz="2000" baseline="30000" dirty="0" smtClean="0">
                <a:latin typeface="+mj-lt"/>
                <a:ea typeface="Times New Roman" panose="02020603050405020304" pitchFamily="18" charset="0"/>
              </a:rPr>
              <a:t>7</a:t>
            </a:r>
            <a:r>
              <a:rPr lang="el-GR" sz="2000" dirty="0" smtClean="0">
                <a:latin typeface="+mj-lt"/>
                <a:ea typeface="Times New Roman" panose="02020603050405020304" pitchFamily="18" charset="0"/>
              </a:rPr>
              <a:t>+1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l-GR" sz="2000" baseline="30000" dirty="0" smtClean="0">
                <a:latin typeface="+mj-lt"/>
                <a:ea typeface="Times New Roman" panose="02020603050405020304" pitchFamily="18" charset="0"/>
              </a:rPr>
              <a:t>6</a:t>
            </a:r>
            <a:r>
              <a:rPr lang="el-GR" sz="2000" dirty="0" smtClean="0">
                <a:latin typeface="+mj-lt"/>
                <a:ea typeface="Times New Roman" panose="02020603050405020304" pitchFamily="18" charset="0"/>
              </a:rPr>
              <a:t>+0</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l-GR" sz="2000" baseline="30000" dirty="0" smtClean="0">
                <a:latin typeface="+mj-lt"/>
                <a:ea typeface="Times New Roman" panose="02020603050405020304" pitchFamily="18" charset="0"/>
              </a:rPr>
              <a:t>5</a:t>
            </a:r>
            <a:r>
              <a:rPr lang="el-GR" sz="2000" dirty="0" smtClean="0">
                <a:latin typeface="+mj-lt"/>
                <a:ea typeface="Times New Roman" panose="02020603050405020304" pitchFamily="18" charset="0"/>
              </a:rPr>
              <a:t>+0</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l-GR" sz="2000" baseline="30000" dirty="0" smtClean="0">
                <a:latin typeface="+mj-lt"/>
                <a:ea typeface="Times New Roman" panose="02020603050405020304" pitchFamily="18" charset="0"/>
              </a:rPr>
              <a:t>4</a:t>
            </a:r>
            <a:r>
              <a:rPr lang="el-GR" sz="2000" dirty="0" smtClean="0">
                <a:latin typeface="+mj-lt"/>
                <a:ea typeface="Times New Roman" panose="02020603050405020304" pitchFamily="18" charset="0"/>
              </a:rPr>
              <a:t>+1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l-GR" sz="2000" baseline="30000" dirty="0" smtClean="0">
                <a:latin typeface="+mj-lt"/>
                <a:ea typeface="Times New Roman" panose="02020603050405020304" pitchFamily="18" charset="0"/>
              </a:rPr>
              <a:t>3</a:t>
            </a:r>
            <a:r>
              <a:rPr lang="el-GR" sz="2000" dirty="0" smtClean="0">
                <a:latin typeface="+mj-lt"/>
                <a:ea typeface="Times New Roman" panose="02020603050405020304" pitchFamily="18" charset="0"/>
              </a:rPr>
              <a:t>+1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l-GR" sz="2000" baseline="30000" dirty="0" smtClean="0">
                <a:latin typeface="+mj-lt"/>
                <a:ea typeface="Times New Roman" panose="02020603050405020304" pitchFamily="18" charset="0"/>
              </a:rPr>
              <a:t>2</a:t>
            </a:r>
            <a:r>
              <a:rPr lang="el-GR" sz="2000" dirty="0" smtClean="0">
                <a:latin typeface="+mj-lt"/>
                <a:ea typeface="Times New Roman" panose="02020603050405020304" pitchFamily="18" charset="0"/>
              </a:rPr>
              <a:t>+0</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l-GR" sz="2000" baseline="30000" dirty="0" smtClean="0">
                <a:latin typeface="+mj-lt"/>
                <a:ea typeface="Times New Roman" panose="02020603050405020304" pitchFamily="18" charset="0"/>
              </a:rPr>
              <a:t>1</a:t>
            </a:r>
            <a:r>
              <a:rPr lang="el-GR" sz="2000" dirty="0" smtClean="0">
                <a:latin typeface="+mj-lt"/>
                <a:ea typeface="Times New Roman" panose="02020603050405020304" pitchFamily="18" charset="0"/>
              </a:rPr>
              <a:t>+</a:t>
            </a:r>
            <a:r>
              <a:rPr lang="en-US" sz="2000" dirty="0" smtClean="0">
                <a:latin typeface="+mj-lt"/>
                <a:ea typeface="Times New Roman" panose="02020603050405020304" pitchFamily="18" charset="0"/>
              </a:rPr>
              <a:t>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l-GR" sz="2000" baseline="30000" dirty="0" smtClean="0">
                <a:latin typeface="+mj-lt"/>
                <a:ea typeface="Times New Roman" panose="02020603050405020304" pitchFamily="18" charset="0"/>
              </a:rPr>
              <a:t>0 </a:t>
            </a:r>
            <a:r>
              <a:rPr lang="el-GR" sz="2000" dirty="0">
                <a:latin typeface="+mj-lt"/>
                <a:ea typeface="Times New Roman" panose="02020603050405020304" pitchFamily="18" charset="0"/>
              </a:rPr>
              <a:t>= </a:t>
            </a:r>
          </a:p>
          <a:p>
            <a:pPr marL="0" algn="just">
              <a:spcBef>
                <a:spcPts val="0"/>
              </a:spcBef>
              <a:spcAft>
                <a:spcPts val="0"/>
              </a:spcAft>
            </a:pPr>
            <a:r>
              <a:rPr lang="el-GR" sz="2000" dirty="0">
                <a:latin typeface="+mj-lt"/>
                <a:ea typeface="Times New Roman" panose="02020603050405020304" pitchFamily="18" charset="0"/>
              </a:rPr>
              <a:t>                         = </a:t>
            </a:r>
            <a:r>
              <a:rPr lang="el-GR" sz="2000" dirty="0" smtClean="0">
                <a:latin typeface="+mj-lt"/>
                <a:ea typeface="Times New Roman" panose="02020603050405020304" pitchFamily="18" charset="0"/>
              </a:rPr>
              <a:t>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128+1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64+0</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32+0</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16+1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8+1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4+0</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2+</a:t>
            </a:r>
            <a:r>
              <a:rPr lang="en-US" sz="2000" dirty="0" smtClean="0">
                <a:latin typeface="+mj-lt"/>
                <a:ea typeface="Times New Roman" panose="02020603050405020304" pitchFamily="18" charset="0"/>
              </a:rPr>
              <a:t>1</a:t>
            </a:r>
            <a:r>
              <a:rPr lang="el-GR" sz="2000" baseline="30000" dirty="0" smtClean="0">
                <a:latin typeface="+mj-lt"/>
                <a:ea typeface="Times New Roman" panose="02020603050405020304" pitchFamily="18" charset="0"/>
              </a:rPr>
              <a:t>.</a:t>
            </a:r>
            <a:r>
              <a:rPr lang="el-GR" sz="2000" dirty="0" smtClean="0">
                <a:latin typeface="+mj-lt"/>
                <a:ea typeface="Times New Roman" panose="02020603050405020304" pitchFamily="18" charset="0"/>
              </a:rPr>
              <a:t>1 </a:t>
            </a:r>
            <a:r>
              <a:rPr lang="el-GR" sz="2000" dirty="0">
                <a:latin typeface="+mj-lt"/>
                <a:ea typeface="Times New Roman" panose="02020603050405020304" pitchFamily="18" charset="0"/>
              </a:rPr>
              <a:t>=</a:t>
            </a:r>
          </a:p>
          <a:p>
            <a:pPr marL="0" algn="just">
              <a:spcBef>
                <a:spcPts val="0"/>
              </a:spcBef>
              <a:spcAft>
                <a:spcPts val="0"/>
              </a:spcAft>
            </a:pPr>
            <a:r>
              <a:rPr lang="el-GR" sz="2000" dirty="0">
                <a:latin typeface="+mj-lt"/>
                <a:ea typeface="Times New Roman" panose="02020603050405020304" pitchFamily="18" charset="0"/>
              </a:rPr>
              <a:t>                         = </a:t>
            </a:r>
            <a:r>
              <a:rPr lang="el-GR" sz="2000" dirty="0" smtClean="0">
                <a:latin typeface="+mj-lt"/>
                <a:ea typeface="Times New Roman" panose="02020603050405020304" pitchFamily="18" charset="0"/>
              </a:rPr>
              <a:t>128+64+8+4+</a:t>
            </a:r>
            <a:r>
              <a:rPr lang="en-US" sz="2000" dirty="0" smtClean="0">
                <a:latin typeface="+mj-lt"/>
                <a:ea typeface="Times New Roman" panose="02020603050405020304" pitchFamily="18" charset="0"/>
              </a:rPr>
              <a:t>1</a:t>
            </a:r>
            <a:r>
              <a:rPr lang="el-GR" sz="2000" dirty="0" smtClean="0">
                <a:latin typeface="+mj-lt"/>
                <a:ea typeface="Times New Roman" panose="02020603050405020304" pitchFamily="18" charset="0"/>
              </a:rPr>
              <a:t> </a:t>
            </a:r>
            <a:r>
              <a:rPr lang="el-GR" sz="2000" dirty="0">
                <a:latin typeface="+mj-lt"/>
                <a:ea typeface="Times New Roman" panose="02020603050405020304" pitchFamily="18" charset="0"/>
              </a:rPr>
              <a:t>= </a:t>
            </a:r>
            <a:r>
              <a:rPr lang="el-GR" sz="2000" b="1" dirty="0" smtClean="0">
                <a:latin typeface="+mj-lt"/>
                <a:ea typeface="Times New Roman" panose="02020603050405020304" pitchFamily="18" charset="0"/>
              </a:rPr>
              <a:t>20</a:t>
            </a:r>
            <a:r>
              <a:rPr lang="en-US" sz="2000" b="1" dirty="0" smtClean="0">
                <a:latin typeface="+mj-lt"/>
                <a:ea typeface="Times New Roman" panose="02020603050405020304" pitchFamily="18" charset="0"/>
              </a:rPr>
              <a:t>5</a:t>
            </a:r>
            <a:r>
              <a:rPr lang="el-GR" sz="2000" baseline="-25000" dirty="0" smtClean="0">
                <a:latin typeface="+mj-lt"/>
                <a:ea typeface="Times New Roman" panose="02020603050405020304" pitchFamily="18" charset="0"/>
              </a:rPr>
              <a:t>10</a:t>
            </a:r>
            <a:endParaRPr lang="el-GR" sz="2000" dirty="0">
              <a:effectLst/>
              <a:latin typeface="+mj-lt"/>
              <a:ea typeface="Times New Roman" panose="02020603050405020304" pitchFamily="18" charset="0"/>
            </a:endParaRPr>
          </a:p>
        </p:txBody>
      </p:sp>
    </p:spTree>
    <p:extLst>
      <p:ext uri="{BB962C8B-B14F-4D97-AF65-F5344CB8AC3E}">
        <p14:creationId xmlns:p14="http://schemas.microsoft.com/office/powerpoint/2010/main" val="1927961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3" name="Αντικείμενο 2"/>
          <p:cNvGraphicFramePr>
            <a:graphicFrameLocks noChangeAspect="1"/>
          </p:cNvGraphicFramePr>
          <p:nvPr>
            <p:extLst>
              <p:ext uri="{D42A27DB-BD31-4B8C-83A1-F6EECF244321}">
                <p14:modId xmlns:p14="http://schemas.microsoft.com/office/powerpoint/2010/main" val="715036755"/>
              </p:ext>
            </p:extLst>
          </p:nvPr>
        </p:nvGraphicFramePr>
        <p:xfrm>
          <a:off x="2123727" y="1484784"/>
          <a:ext cx="4896544" cy="4929854"/>
        </p:xfrm>
        <a:graphic>
          <a:graphicData uri="http://schemas.openxmlformats.org/presentationml/2006/ole">
            <mc:AlternateContent xmlns:mc="http://schemas.openxmlformats.org/markup-compatibility/2006">
              <mc:Choice xmlns:v="urn:schemas-microsoft-com:vml" Requires="v">
                <p:oleObj spid="_x0000_s137283" name="Visio" r:id="rId3" imgW="2803044" imgH="2820805" progId="Visio.Drawing.11">
                  <p:embed/>
                </p:oleObj>
              </mc:Choice>
              <mc:Fallback>
                <p:oleObj name="Visio" r:id="rId3" imgW="2803044" imgH="2820805"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7" y="1484784"/>
                        <a:ext cx="4896544" cy="4929854"/>
                      </a:xfrm>
                      <a:prstGeom prst="rect">
                        <a:avLst/>
                      </a:prstGeom>
                      <a:solidFill>
                        <a:schemeClr val="bg1"/>
                      </a:solidFill>
                    </p:spPr>
                  </p:pic>
                </p:oleObj>
              </mc:Fallback>
            </mc:AlternateContent>
          </a:graphicData>
        </a:graphic>
      </p:graphicFrame>
      <p:sp>
        <p:nvSpPr>
          <p:cNvPr id="4" name="Ορθογώνιο 3"/>
          <p:cNvSpPr/>
          <p:nvPr/>
        </p:nvSpPr>
        <p:spPr>
          <a:xfrm>
            <a:off x="2051720" y="764704"/>
            <a:ext cx="4399025" cy="400110"/>
          </a:xfrm>
          <a:prstGeom prst="rect">
            <a:avLst/>
          </a:prstGeom>
        </p:spPr>
        <p:txBody>
          <a:bodyPr wrap="none">
            <a:spAutoFit/>
          </a:bodyPr>
          <a:lstStyle/>
          <a:p>
            <a:r>
              <a:rPr lang="el-GR" sz="2000" b="1" dirty="0">
                <a:solidFill>
                  <a:srgbClr val="FFFF00"/>
                </a:solidFill>
                <a:latin typeface="+mj-lt"/>
                <a:ea typeface="Times New Roman" panose="02020603050405020304" pitchFamily="18" charset="0"/>
              </a:rPr>
              <a:t>Περιοχές τάσεων για τα λογικά 0, 1</a:t>
            </a:r>
            <a:endParaRPr lang="el-GR" sz="2000" b="1" dirty="0">
              <a:solidFill>
                <a:srgbClr val="FFFF00"/>
              </a:solidFill>
              <a:latin typeface="+mj-lt"/>
            </a:endParaRPr>
          </a:p>
        </p:txBody>
      </p:sp>
    </p:spTree>
    <p:extLst>
      <p:ext uri="{BB962C8B-B14F-4D97-AF65-F5344CB8AC3E}">
        <p14:creationId xmlns:p14="http://schemas.microsoft.com/office/powerpoint/2010/main" val="2525478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475656" y="14847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3" name="Αντικείμενο 2"/>
          <p:cNvGraphicFramePr>
            <a:graphicFrameLocks noChangeAspect="1"/>
          </p:cNvGraphicFramePr>
          <p:nvPr>
            <p:extLst>
              <p:ext uri="{D42A27DB-BD31-4B8C-83A1-F6EECF244321}">
                <p14:modId xmlns:p14="http://schemas.microsoft.com/office/powerpoint/2010/main" val="4233844907"/>
              </p:ext>
            </p:extLst>
          </p:nvPr>
        </p:nvGraphicFramePr>
        <p:xfrm>
          <a:off x="1333958" y="2944373"/>
          <a:ext cx="6441444" cy="2952328"/>
        </p:xfrm>
        <a:graphic>
          <a:graphicData uri="http://schemas.openxmlformats.org/presentationml/2006/ole">
            <mc:AlternateContent xmlns:mc="http://schemas.openxmlformats.org/markup-compatibility/2006">
              <mc:Choice xmlns:v="urn:schemas-microsoft-com:vml" Requires="v">
                <p:oleObj spid="_x0000_s136336" name="Visio" r:id="rId3" imgW="3659194" imgH="1679952" progId="Visio.Drawing.11">
                  <p:embed/>
                </p:oleObj>
              </mc:Choice>
              <mc:Fallback>
                <p:oleObj name="Visio" r:id="rId3" imgW="3659194" imgH="1679952" progId="Visio.Drawing.11">
                  <p:embed/>
                  <p:pic>
                    <p:nvPicPr>
                      <p:cNvPr id="3" name="Αντικείμενο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958" y="2944373"/>
                        <a:ext cx="6441444" cy="2952328"/>
                      </a:xfrm>
                      <a:prstGeom prst="rect">
                        <a:avLst/>
                      </a:prstGeom>
                      <a:solidFill>
                        <a:schemeClr val="bg1"/>
                      </a:solidFill>
                    </p:spPr>
                  </p:pic>
                </p:oleObj>
              </mc:Fallback>
            </mc:AlternateContent>
          </a:graphicData>
        </a:graphic>
      </p:graphicFrame>
      <p:sp>
        <p:nvSpPr>
          <p:cNvPr id="4" name="Rectangle 4"/>
          <p:cNvSpPr>
            <a:spLocks noChangeArrowheads="1"/>
          </p:cNvSpPr>
          <p:nvPr/>
        </p:nvSpPr>
        <p:spPr bwMode="auto">
          <a:xfrm>
            <a:off x="1253532" y="1196751"/>
            <a:ext cx="120660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l-GR"/>
          </a:p>
        </p:txBody>
      </p:sp>
      <p:graphicFrame>
        <p:nvGraphicFramePr>
          <p:cNvPr id="5" name="Αντικείμενο 4"/>
          <p:cNvGraphicFramePr>
            <a:graphicFrameLocks noChangeAspect="1"/>
          </p:cNvGraphicFramePr>
          <p:nvPr>
            <p:extLst/>
          </p:nvPr>
        </p:nvGraphicFramePr>
        <p:xfrm>
          <a:off x="971300" y="1242470"/>
          <a:ext cx="7166760" cy="1656184"/>
        </p:xfrm>
        <a:graphic>
          <a:graphicData uri="http://schemas.openxmlformats.org/presentationml/2006/ole">
            <mc:AlternateContent xmlns:mc="http://schemas.openxmlformats.org/markup-compatibility/2006">
              <mc:Choice xmlns:v="urn:schemas-microsoft-com:vml" Requires="v">
                <p:oleObj spid="_x0000_s136337" name="Visio" r:id="rId5" imgW="5214351" imgH="1202555" progId="Visio.Drawing.11">
                  <p:embed/>
                </p:oleObj>
              </mc:Choice>
              <mc:Fallback>
                <p:oleObj name="Visio" r:id="rId5" imgW="5214351" imgH="1202555" progId="Visio.Drawing.11">
                  <p:embed/>
                  <p:pic>
                    <p:nvPicPr>
                      <p:cNvPr id="5" name="Αντικείμενο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300" y="1242470"/>
                        <a:ext cx="7166760" cy="1656184"/>
                      </a:xfrm>
                      <a:prstGeom prst="rect">
                        <a:avLst/>
                      </a:prstGeom>
                      <a:solidFill>
                        <a:schemeClr val="bg1"/>
                      </a:solidFill>
                    </p:spPr>
                  </p:pic>
                </p:oleObj>
              </mc:Fallback>
            </mc:AlternateContent>
          </a:graphicData>
        </a:graphic>
      </p:graphicFrame>
      <p:sp>
        <p:nvSpPr>
          <p:cNvPr id="6" name="TextBox 5"/>
          <p:cNvSpPr txBox="1"/>
          <p:nvPr/>
        </p:nvSpPr>
        <p:spPr>
          <a:xfrm>
            <a:off x="971300" y="619446"/>
            <a:ext cx="3759491" cy="400110"/>
          </a:xfrm>
          <a:prstGeom prst="rect">
            <a:avLst/>
          </a:prstGeom>
          <a:noFill/>
        </p:spPr>
        <p:txBody>
          <a:bodyPr wrap="none" rtlCol="0">
            <a:spAutoFit/>
          </a:bodyPr>
          <a:lstStyle/>
          <a:p>
            <a:r>
              <a:rPr lang="el-GR" sz="2000" b="1" dirty="0" smtClean="0">
                <a:solidFill>
                  <a:srgbClr val="FFFF00"/>
                </a:solidFill>
              </a:rPr>
              <a:t>Λογικές πύλες </a:t>
            </a:r>
            <a:r>
              <a:rPr lang="en-US" sz="2000" b="1" dirty="0" smtClean="0">
                <a:solidFill>
                  <a:srgbClr val="FFFF00"/>
                </a:solidFill>
              </a:rPr>
              <a:t>OR</a:t>
            </a:r>
            <a:r>
              <a:rPr lang="el-GR" sz="2000" b="1" dirty="0" smtClean="0">
                <a:solidFill>
                  <a:srgbClr val="FFFF00"/>
                </a:solidFill>
              </a:rPr>
              <a:t>,</a:t>
            </a:r>
            <a:r>
              <a:rPr lang="en-US" sz="2000" b="1" dirty="0" smtClean="0">
                <a:solidFill>
                  <a:srgbClr val="FFFF00"/>
                </a:solidFill>
              </a:rPr>
              <a:t> AND</a:t>
            </a:r>
            <a:r>
              <a:rPr lang="el-GR" sz="2000" b="1" dirty="0" smtClean="0">
                <a:solidFill>
                  <a:srgbClr val="FFFF00"/>
                </a:solidFill>
              </a:rPr>
              <a:t>,</a:t>
            </a:r>
            <a:r>
              <a:rPr lang="en-US" sz="2000" b="1" dirty="0" smtClean="0">
                <a:solidFill>
                  <a:srgbClr val="FFFF00"/>
                </a:solidFill>
              </a:rPr>
              <a:t> NOT</a:t>
            </a:r>
            <a:endParaRPr lang="el-GR" sz="2000" b="1" dirty="0">
              <a:solidFill>
                <a:srgbClr val="FFFF00"/>
              </a:solidFill>
            </a:endParaRPr>
          </a:p>
        </p:txBody>
      </p:sp>
    </p:spTree>
    <p:extLst>
      <p:ext uri="{BB962C8B-B14F-4D97-AF65-F5344CB8AC3E}">
        <p14:creationId xmlns:p14="http://schemas.microsoft.com/office/powerpoint/2010/main" val="26939968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572000" y="5486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3" name="Αντικείμενο 2"/>
          <p:cNvGraphicFramePr>
            <a:graphicFrameLocks noChangeAspect="1"/>
          </p:cNvGraphicFramePr>
          <p:nvPr>
            <p:extLst>
              <p:ext uri="{D42A27DB-BD31-4B8C-83A1-F6EECF244321}">
                <p14:modId xmlns:p14="http://schemas.microsoft.com/office/powerpoint/2010/main" val="1673888389"/>
              </p:ext>
            </p:extLst>
          </p:nvPr>
        </p:nvGraphicFramePr>
        <p:xfrm>
          <a:off x="4355976" y="99566"/>
          <a:ext cx="3888432" cy="6641802"/>
        </p:xfrm>
        <a:graphic>
          <a:graphicData uri="http://schemas.openxmlformats.org/presentationml/2006/ole">
            <mc:AlternateContent xmlns:mc="http://schemas.openxmlformats.org/markup-compatibility/2006">
              <mc:Choice xmlns:v="urn:schemas-microsoft-com:vml" Requires="v">
                <p:oleObj spid="_x0000_s132174" name="Visio" r:id="rId3" imgW="3619672" imgH="7277116" progId="Visio.Drawing.11">
                  <p:embed/>
                </p:oleObj>
              </mc:Choice>
              <mc:Fallback>
                <p:oleObj name="Visio" r:id="rId3" imgW="3619672" imgH="7277116" progId="Visio.Drawing.11">
                  <p:embed/>
                  <p:pic>
                    <p:nvPicPr>
                      <p:cNvPr id="0" name="Object 1"/>
                      <p:cNvPicPr>
                        <a:picLocks noChangeAspect="1" noChangeArrowheads="1"/>
                      </p:cNvPicPr>
                      <p:nvPr/>
                    </p:nvPicPr>
                    <p:blipFill>
                      <a:blip r:embed="rId4"/>
                      <a:srcRect/>
                      <a:stretch>
                        <a:fillRect/>
                      </a:stretch>
                    </p:blipFill>
                    <p:spPr bwMode="auto">
                      <a:xfrm>
                        <a:off x="4355976" y="99566"/>
                        <a:ext cx="3888432" cy="6641802"/>
                      </a:xfrm>
                      <a:prstGeom prst="rect">
                        <a:avLst/>
                      </a:prstGeom>
                      <a:solidFill>
                        <a:schemeClr val="bg1"/>
                      </a:solidFill>
                    </p:spPr>
                  </p:pic>
                </p:oleObj>
              </mc:Fallback>
            </mc:AlternateContent>
          </a:graphicData>
        </a:graphic>
      </p:graphicFrame>
      <p:sp>
        <p:nvSpPr>
          <p:cNvPr id="4" name="TextBox 3"/>
          <p:cNvSpPr txBox="1"/>
          <p:nvPr/>
        </p:nvSpPr>
        <p:spPr>
          <a:xfrm>
            <a:off x="827584" y="560359"/>
            <a:ext cx="2949910" cy="400110"/>
          </a:xfrm>
          <a:prstGeom prst="rect">
            <a:avLst/>
          </a:prstGeom>
          <a:noFill/>
        </p:spPr>
        <p:txBody>
          <a:bodyPr wrap="none" rtlCol="0">
            <a:spAutoFit/>
          </a:bodyPr>
          <a:lstStyle/>
          <a:p>
            <a:r>
              <a:rPr lang="el-GR" sz="2000" b="1" dirty="0" smtClean="0">
                <a:solidFill>
                  <a:srgbClr val="FFFF00"/>
                </a:solidFill>
              </a:rPr>
              <a:t>Βασικές λογικές πύλες</a:t>
            </a:r>
            <a:endParaRPr lang="el-GR" sz="2000" b="1" dirty="0">
              <a:solidFill>
                <a:srgbClr val="FFFF00"/>
              </a:solidFill>
            </a:endParaRPr>
          </a:p>
        </p:txBody>
      </p:sp>
    </p:spTree>
    <p:extLst>
      <p:ext uri="{BB962C8B-B14F-4D97-AF65-F5344CB8AC3E}">
        <p14:creationId xmlns:p14="http://schemas.microsoft.com/office/powerpoint/2010/main" val="37981505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95288" y="1052513"/>
            <a:ext cx="4059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400" b="1">
                <a:solidFill>
                  <a:srgbClr val="FFFF00"/>
                </a:solidFill>
              </a:rPr>
              <a:t> Βασικές μονάδες των Η/Υ </a:t>
            </a:r>
          </a:p>
        </p:txBody>
      </p:sp>
      <p:sp>
        <p:nvSpPr>
          <p:cNvPr id="23555" name="Text Box 3"/>
          <p:cNvSpPr txBox="1">
            <a:spLocks noChangeArrowheads="1"/>
          </p:cNvSpPr>
          <p:nvPr/>
        </p:nvSpPr>
        <p:spPr bwMode="auto">
          <a:xfrm>
            <a:off x="539750" y="1557338"/>
            <a:ext cx="7920038"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10000"/>
              </a:lnSpc>
            </a:pPr>
            <a:r>
              <a:rPr lang="en-US" altLang="el-GR" sz="2000" i="1">
                <a:solidFill>
                  <a:srgbClr val="FFFF00"/>
                </a:solidFill>
              </a:rPr>
              <a:t>Central Processing Unit </a:t>
            </a:r>
            <a:r>
              <a:rPr lang="el-GR" altLang="el-GR" sz="2000">
                <a:solidFill>
                  <a:srgbClr val="FFFF00"/>
                </a:solidFill>
              </a:rPr>
              <a:t>(</a:t>
            </a:r>
            <a:r>
              <a:rPr lang="en-US" altLang="el-GR" sz="2000">
                <a:solidFill>
                  <a:srgbClr val="FFFF00"/>
                </a:solidFill>
              </a:rPr>
              <a:t>CPU</a:t>
            </a:r>
            <a:r>
              <a:rPr lang="el-GR" altLang="el-GR" sz="2000">
                <a:solidFill>
                  <a:srgbClr val="FFFF00"/>
                </a:solidFill>
              </a:rPr>
              <a:t>)</a:t>
            </a:r>
            <a:r>
              <a:rPr lang="el-GR" altLang="el-GR" sz="2000" i="1">
                <a:solidFill>
                  <a:srgbClr val="FFFF00"/>
                </a:solidFill>
              </a:rPr>
              <a:t>.</a:t>
            </a:r>
            <a:r>
              <a:rPr lang="el-GR" altLang="el-GR" sz="2000">
                <a:solidFill>
                  <a:srgbClr val="FFFF00"/>
                </a:solidFill>
              </a:rPr>
              <a:t> Η μονάδα αυτή κάνει την επεξεργασία των δεδομένων και ταυτόχρονα ελέγχει την λειτουργία ολόκληρου του υπολογιστή. Ουσιαστικά ανακαλεί από την κύρια μνήμη εντολές σε γλώσσα μηχανής (σειρές από 0 και 1) και τις εκτελεί. Συχνά αναφέρεται και σαν </a:t>
            </a:r>
            <a:r>
              <a:rPr lang="el-GR" altLang="el-GR" sz="2000" i="1">
                <a:solidFill>
                  <a:srgbClr val="FFFF00"/>
                </a:solidFill>
              </a:rPr>
              <a:t>επεξεργαστής</a:t>
            </a:r>
            <a:r>
              <a:rPr lang="el-GR" altLang="el-GR" sz="2000">
                <a:solidFill>
                  <a:srgbClr val="FFFF00"/>
                </a:solidFill>
              </a:rPr>
              <a:t> (</a:t>
            </a:r>
            <a:r>
              <a:rPr lang="en-US" altLang="el-GR" sz="2000" i="1">
                <a:solidFill>
                  <a:srgbClr val="FFFF00"/>
                </a:solidFill>
              </a:rPr>
              <a:t>processor</a:t>
            </a:r>
            <a:r>
              <a:rPr lang="el-GR" altLang="el-GR" sz="2000">
                <a:solidFill>
                  <a:srgbClr val="FFFF00"/>
                </a:solidFill>
              </a:rPr>
              <a:t>).</a:t>
            </a:r>
            <a:endParaRPr lang="en-US" altLang="el-GR" sz="2000" i="1">
              <a:solidFill>
                <a:srgbClr val="FFFF00"/>
              </a:solidFill>
            </a:endParaRPr>
          </a:p>
          <a:p>
            <a:pPr algn="just" eaLnBrk="1" hangingPunct="1">
              <a:lnSpc>
                <a:spcPct val="110000"/>
              </a:lnSpc>
            </a:pPr>
            <a:r>
              <a:rPr lang="en-US" altLang="el-GR" sz="2000" i="1">
                <a:solidFill>
                  <a:srgbClr val="FFFF00"/>
                </a:solidFill>
              </a:rPr>
              <a:t>Main memory </a:t>
            </a:r>
            <a:r>
              <a:rPr lang="el-GR" altLang="el-GR" sz="2000">
                <a:solidFill>
                  <a:srgbClr val="FFFF00"/>
                </a:solidFill>
              </a:rPr>
              <a:t>(</a:t>
            </a:r>
            <a:r>
              <a:rPr lang="el-GR" altLang="el-GR" sz="2000" i="1">
                <a:solidFill>
                  <a:srgbClr val="FFFF00"/>
                </a:solidFill>
              </a:rPr>
              <a:t>Κύρια μνήμη</a:t>
            </a:r>
            <a:r>
              <a:rPr lang="el-GR" altLang="el-GR" sz="2000">
                <a:solidFill>
                  <a:srgbClr val="FFFF00"/>
                </a:solidFill>
              </a:rPr>
              <a:t>)</a:t>
            </a:r>
            <a:r>
              <a:rPr lang="el-GR" altLang="el-GR" sz="2000" i="1">
                <a:solidFill>
                  <a:srgbClr val="FFFF00"/>
                </a:solidFill>
              </a:rPr>
              <a:t>.</a:t>
            </a:r>
            <a:r>
              <a:rPr lang="el-GR" altLang="el-GR" sz="2000">
                <a:solidFill>
                  <a:srgbClr val="FFFF00"/>
                </a:solidFill>
              </a:rPr>
              <a:t> Είναι μνήμη άμεσα προσπελάσιμη από την </a:t>
            </a:r>
            <a:r>
              <a:rPr lang="en-US" altLang="el-GR" sz="2000">
                <a:solidFill>
                  <a:srgbClr val="FFFF00"/>
                </a:solidFill>
              </a:rPr>
              <a:t>CPU</a:t>
            </a:r>
            <a:r>
              <a:rPr lang="el-GR" altLang="el-GR" sz="2000">
                <a:solidFill>
                  <a:srgbClr val="FFFF00"/>
                </a:solidFill>
              </a:rPr>
              <a:t>. Σε αυτήν αποθηκεύονται υπό μορφή σειρών από  0, 1 οι εντολές σε γλώσσα και τα δεδομένα των προγραμμάτων τα οποία εκτελούνται από την </a:t>
            </a:r>
            <a:r>
              <a:rPr lang="en-US" altLang="el-GR" sz="2000">
                <a:solidFill>
                  <a:srgbClr val="FFFF00"/>
                </a:solidFill>
              </a:rPr>
              <a:t>CPU</a:t>
            </a:r>
            <a:r>
              <a:rPr lang="el-GR" altLang="el-GR" sz="2000">
                <a:solidFill>
                  <a:srgbClr val="FFFF00"/>
                </a:solidFill>
              </a:rPr>
              <a:t>. </a:t>
            </a:r>
            <a:endParaRPr lang="el-GR" altLang="el-GR" sz="2000" i="1">
              <a:solidFill>
                <a:srgbClr val="FFFF00"/>
              </a:solidFill>
            </a:endParaRPr>
          </a:p>
          <a:p>
            <a:pPr algn="just" eaLnBrk="1" hangingPunct="1">
              <a:lnSpc>
                <a:spcPct val="110000"/>
              </a:lnSpc>
            </a:pPr>
            <a:r>
              <a:rPr lang="el-GR" altLang="el-GR" sz="2000" i="1">
                <a:solidFill>
                  <a:srgbClr val="FFFF00"/>
                </a:solidFill>
              </a:rPr>
              <a:t>Μονάδες</a:t>
            </a:r>
            <a:r>
              <a:rPr lang="en-US" altLang="el-GR" sz="2000" i="1">
                <a:solidFill>
                  <a:srgbClr val="FFFF00"/>
                </a:solidFill>
              </a:rPr>
              <a:t> Input/Output </a:t>
            </a:r>
            <a:r>
              <a:rPr lang="en-US" altLang="el-GR" sz="2000">
                <a:solidFill>
                  <a:srgbClr val="FFFF00"/>
                </a:solidFill>
              </a:rPr>
              <a:t>(I/O)</a:t>
            </a:r>
            <a:r>
              <a:rPr lang="en-US" altLang="el-GR" sz="2000" i="1">
                <a:solidFill>
                  <a:srgbClr val="FFFF00"/>
                </a:solidFill>
              </a:rPr>
              <a:t>.</a:t>
            </a:r>
            <a:r>
              <a:rPr lang="en-US" altLang="el-GR" sz="2000">
                <a:solidFill>
                  <a:srgbClr val="FFFF00"/>
                </a:solidFill>
              </a:rPr>
              <a:t> </a:t>
            </a:r>
            <a:r>
              <a:rPr lang="el-GR" altLang="el-GR" sz="2000">
                <a:solidFill>
                  <a:srgbClr val="FFFF00"/>
                </a:solidFill>
              </a:rPr>
              <a:t>Μεταφέρουν δεδομένα μεταξύ του υπολογιστή και εξωτερικών συσκευών.</a:t>
            </a:r>
            <a:endParaRPr lang="el-GR" altLang="el-GR" sz="2000" i="1">
              <a:solidFill>
                <a:srgbClr val="FFFF00"/>
              </a:solidFill>
            </a:endParaRPr>
          </a:p>
          <a:p>
            <a:pPr algn="just" eaLnBrk="1" hangingPunct="1">
              <a:lnSpc>
                <a:spcPct val="110000"/>
              </a:lnSpc>
            </a:pPr>
            <a:r>
              <a:rPr lang="el-GR" altLang="el-GR" sz="2000" i="1">
                <a:solidFill>
                  <a:srgbClr val="FFFF00"/>
                </a:solidFill>
              </a:rPr>
              <a:t>Μηχανισμός διασύνδεσης.</a:t>
            </a:r>
            <a:r>
              <a:rPr lang="el-GR" altLang="el-GR" sz="2000">
                <a:solidFill>
                  <a:srgbClr val="FFFF00"/>
                </a:solidFill>
              </a:rPr>
              <a:t> Μηχανισμός που εξασφαλίζει την επικοινωνία μεταξύ της </a:t>
            </a:r>
            <a:r>
              <a:rPr lang="en-US" altLang="el-GR" sz="2000">
                <a:solidFill>
                  <a:srgbClr val="FFFF00"/>
                </a:solidFill>
              </a:rPr>
              <a:t>CPU</a:t>
            </a:r>
            <a:r>
              <a:rPr lang="el-GR" altLang="el-GR" sz="2000">
                <a:solidFill>
                  <a:srgbClr val="FFFF00"/>
                </a:solidFill>
              </a:rPr>
              <a:t>, της κύριας μνήμης και των μονάδων </a:t>
            </a:r>
            <a:r>
              <a:rPr lang="en-US" altLang="el-GR" sz="2000">
                <a:solidFill>
                  <a:srgbClr val="FFFF00"/>
                </a:solidFill>
              </a:rPr>
              <a:t>I</a:t>
            </a:r>
            <a:r>
              <a:rPr lang="el-GR" altLang="el-GR" sz="2000">
                <a:solidFill>
                  <a:srgbClr val="FFFF00"/>
                </a:solidFill>
              </a:rPr>
              <a:t>/</a:t>
            </a:r>
            <a:r>
              <a:rPr lang="en-US" altLang="el-GR" sz="2000">
                <a:solidFill>
                  <a:srgbClr val="FFFF00"/>
                </a:solidFill>
              </a:rPr>
              <a:t>O</a:t>
            </a:r>
            <a:r>
              <a:rPr lang="el-GR" altLang="el-GR" sz="2000">
                <a:solidFill>
                  <a:srgbClr val="FFFF00"/>
                </a:solidFill>
              </a:rPr>
              <a:t>.</a:t>
            </a:r>
          </a:p>
        </p:txBody>
      </p:sp>
    </p:spTree>
    <p:extLst>
      <p:ext uri="{BB962C8B-B14F-4D97-AF65-F5344CB8AC3E}">
        <p14:creationId xmlns:p14="http://schemas.microsoft.com/office/powerpoint/2010/main" val="37413266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755650" y="2089150"/>
            <a:ext cx="7704138"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a:solidFill>
                  <a:srgbClr val="FFFF00"/>
                </a:solidFill>
              </a:rPr>
              <a:t>Η </a:t>
            </a:r>
            <a:r>
              <a:rPr lang="el-GR" altLang="el-GR" sz="2000" i="1">
                <a:solidFill>
                  <a:srgbClr val="FFFF00"/>
                </a:solidFill>
              </a:rPr>
              <a:t>κύρια λειτουργία της </a:t>
            </a:r>
            <a:r>
              <a:rPr lang="en-US" altLang="el-GR" sz="2000">
                <a:solidFill>
                  <a:srgbClr val="FFFF00"/>
                </a:solidFill>
              </a:rPr>
              <a:t>CPU</a:t>
            </a:r>
            <a:r>
              <a:rPr lang="el-GR" altLang="el-GR" sz="2000">
                <a:solidFill>
                  <a:srgbClr val="FFFF00"/>
                </a:solidFill>
              </a:rPr>
              <a:t> είναι να </a:t>
            </a:r>
            <a:r>
              <a:rPr lang="el-GR" altLang="el-GR" sz="2000" i="1">
                <a:solidFill>
                  <a:srgbClr val="FFFF00"/>
                </a:solidFill>
              </a:rPr>
              <a:t>ανακαλεί</a:t>
            </a:r>
            <a:r>
              <a:rPr lang="el-GR" altLang="el-GR" sz="2000">
                <a:solidFill>
                  <a:srgbClr val="FFFF00"/>
                </a:solidFill>
              </a:rPr>
              <a:t> από την κύρια μνήμη ακολουθίες εντολών σε γλώσσας μηχανής (προγράμματα) και να τις </a:t>
            </a:r>
            <a:r>
              <a:rPr lang="el-GR" altLang="el-GR" sz="2000" i="1">
                <a:solidFill>
                  <a:srgbClr val="FFFF00"/>
                </a:solidFill>
              </a:rPr>
              <a:t>εκτελεί</a:t>
            </a:r>
            <a:r>
              <a:rPr lang="el-GR" altLang="el-GR" sz="2000">
                <a:solidFill>
                  <a:srgbClr val="FFFF00"/>
                </a:solidFill>
              </a:rPr>
              <a:t>. Οι </a:t>
            </a:r>
            <a:r>
              <a:rPr lang="el-GR" altLang="el-GR" sz="2000" i="1">
                <a:solidFill>
                  <a:srgbClr val="FFFF00"/>
                </a:solidFill>
              </a:rPr>
              <a:t>εντολές γλώσσας μηχανής</a:t>
            </a:r>
            <a:r>
              <a:rPr lang="el-GR" altLang="el-GR" sz="2000">
                <a:solidFill>
                  <a:srgbClr val="FFFF00"/>
                </a:solidFill>
              </a:rPr>
              <a:t> είναι κατάλληλες σειρές από 0 και 1. Κάθε εντολή προσδιορίζει την λειτουργία που θα εκτελεστεί από την </a:t>
            </a:r>
            <a:r>
              <a:rPr lang="en-US" altLang="el-GR" sz="2000">
                <a:solidFill>
                  <a:srgbClr val="FFFF00"/>
                </a:solidFill>
              </a:rPr>
              <a:t>CPU</a:t>
            </a:r>
            <a:r>
              <a:rPr lang="el-GR" altLang="el-GR" sz="2000">
                <a:solidFill>
                  <a:srgbClr val="FFFF00"/>
                </a:solidFill>
              </a:rPr>
              <a:t>, καθώς και τα δεδομένα που θα χρησιμοποιηθούν. Προσδιορίζει επίσης άμεσα ή έμμεσα και την επόμενη εντολή που θα εκτελεστεί. Για την επικοινωνία με τις άλλες μονάδες του Η/Υ οι </a:t>
            </a:r>
            <a:r>
              <a:rPr lang="en-US" altLang="el-GR" sz="2000">
                <a:solidFill>
                  <a:srgbClr val="FFFF00"/>
                </a:solidFill>
              </a:rPr>
              <a:t>CPU </a:t>
            </a:r>
            <a:r>
              <a:rPr lang="el-GR" altLang="el-GR" sz="2000">
                <a:solidFill>
                  <a:srgbClr val="FFFF00"/>
                </a:solidFill>
              </a:rPr>
              <a:t>διαθέτουν δίαυλο δεδομένων, δίαυλο διευθύνσεων, καθώς και γραμμές ελέγχου.  </a:t>
            </a:r>
          </a:p>
        </p:txBody>
      </p:sp>
      <p:sp>
        <p:nvSpPr>
          <p:cNvPr id="25603" name="Text Box 3"/>
          <p:cNvSpPr txBox="1">
            <a:spLocks noChangeArrowheads="1"/>
          </p:cNvSpPr>
          <p:nvPr/>
        </p:nvSpPr>
        <p:spPr bwMode="auto">
          <a:xfrm>
            <a:off x="827088" y="1484313"/>
            <a:ext cx="3317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a:solidFill>
                  <a:srgbClr val="FFFF00"/>
                </a:solidFill>
              </a:rPr>
              <a:t>Κύρια λειτουργία της </a:t>
            </a:r>
            <a:r>
              <a:rPr lang="en-US" altLang="el-GR" sz="2000" b="1">
                <a:solidFill>
                  <a:srgbClr val="FFFF00"/>
                </a:solidFill>
              </a:rPr>
              <a:t>CPU</a:t>
            </a:r>
            <a:endParaRPr lang="el-GR" altLang="el-GR" sz="2000" b="1">
              <a:solidFill>
                <a:srgbClr val="FFFF00"/>
              </a:solidFill>
            </a:endParaRPr>
          </a:p>
        </p:txBody>
      </p:sp>
    </p:spTree>
    <p:extLst>
      <p:ext uri="{BB962C8B-B14F-4D97-AF65-F5344CB8AC3E}">
        <p14:creationId xmlns:p14="http://schemas.microsoft.com/office/powerpoint/2010/main" val="5186649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pu instruction ex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700213"/>
            <a:ext cx="7058025"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p:cNvSpPr txBox="1">
            <a:spLocks noChangeArrowheads="1"/>
          </p:cNvSpPr>
          <p:nvPr/>
        </p:nvSpPr>
        <p:spPr bwMode="auto">
          <a:xfrm>
            <a:off x="971550" y="981075"/>
            <a:ext cx="257884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dirty="0">
                <a:solidFill>
                  <a:srgbClr val="FFFF00"/>
                </a:solidFill>
              </a:rPr>
              <a:t>Λειτουργία της </a:t>
            </a:r>
            <a:r>
              <a:rPr lang="en-US" altLang="el-GR" sz="2000" b="1" dirty="0">
                <a:solidFill>
                  <a:srgbClr val="FFFF00"/>
                </a:solidFill>
              </a:rPr>
              <a:t>CPU</a:t>
            </a:r>
            <a:endParaRPr lang="el-GR" altLang="el-GR" sz="2000" b="1" dirty="0">
              <a:solidFill>
                <a:srgbClr val="FFFF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3"/>
          <p:cNvGraphicFramePr>
            <a:graphicFrameLocks noChangeAspect="1"/>
          </p:cNvGraphicFramePr>
          <p:nvPr/>
        </p:nvGraphicFramePr>
        <p:xfrm>
          <a:off x="1763713" y="1557338"/>
          <a:ext cx="5832475" cy="4849812"/>
        </p:xfrm>
        <a:graphic>
          <a:graphicData uri="http://schemas.openxmlformats.org/presentationml/2006/ole">
            <mc:AlternateContent xmlns:mc="http://schemas.openxmlformats.org/markup-compatibility/2006">
              <mc:Choice xmlns:v="urn:schemas-microsoft-com:vml" Requires="v">
                <p:oleObj spid="_x0000_s28771" name="Visio" r:id="rId3" imgW="4253335" imgH="3540239" progId="Visio.Drawing.11">
                  <p:embed/>
                </p:oleObj>
              </mc:Choice>
              <mc:Fallback>
                <p:oleObj name="Visio" r:id="rId3" imgW="4253335" imgH="3540239" progId="Visio.Drawing.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1557338"/>
                        <a:ext cx="5832475" cy="484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5" name="Text Box 4"/>
          <p:cNvSpPr txBox="1">
            <a:spLocks noChangeArrowheads="1"/>
          </p:cNvSpPr>
          <p:nvPr/>
        </p:nvSpPr>
        <p:spPr bwMode="auto">
          <a:xfrm>
            <a:off x="1763713" y="908050"/>
            <a:ext cx="525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312863" indent="-342900">
              <a:spcBef>
                <a:spcPct val="20000"/>
              </a:spcBef>
              <a:buChar char="•"/>
              <a:defRPr sz="2400">
                <a:solidFill>
                  <a:schemeClr val="tx1"/>
                </a:solidFill>
                <a:latin typeface="Arial" panose="020B0604020202020204" pitchFamily="34" charset="0"/>
              </a:defRPr>
            </a:lvl3pPr>
            <a:lvl4pPr marL="1835150" indent="-342900">
              <a:spcBef>
                <a:spcPct val="20000"/>
              </a:spcBef>
              <a:buChar char="–"/>
              <a:defRPr sz="2000">
                <a:solidFill>
                  <a:schemeClr val="tx1"/>
                </a:solidFill>
                <a:latin typeface="Arial" panose="020B0604020202020204" pitchFamily="34" charset="0"/>
              </a:defRPr>
            </a:lvl4pPr>
            <a:lvl5pPr marL="2357438" indent="-342900">
              <a:spcBef>
                <a:spcPct val="20000"/>
              </a:spcBef>
              <a:buChar char="»"/>
              <a:defRPr sz="2000">
                <a:solidFill>
                  <a:schemeClr val="tx1"/>
                </a:solidFill>
                <a:latin typeface="Arial" panose="020B0604020202020204" pitchFamily="34" charset="0"/>
              </a:defRPr>
            </a:lvl5pPr>
            <a:lvl6pPr marL="2814638"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271838"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729038"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186238"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l-GR" sz="2000" b="1">
                <a:solidFill>
                  <a:srgbClr val="FFFF00"/>
                </a:solidFill>
              </a:rPr>
              <a:t>Δομή απλού υπολογιστικού συστήματος</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srcRect t="13233" b="5560"/>
          <a:stretch/>
        </p:blipFill>
        <p:spPr>
          <a:xfrm>
            <a:off x="1013639" y="1463040"/>
            <a:ext cx="7116721" cy="4342224"/>
          </a:xfrm>
          <a:prstGeom prst="rect">
            <a:avLst/>
          </a:prstGeom>
        </p:spPr>
      </p:pic>
      <p:sp>
        <p:nvSpPr>
          <p:cNvPr id="4" name="TextBox 3"/>
          <p:cNvSpPr txBox="1"/>
          <p:nvPr/>
        </p:nvSpPr>
        <p:spPr>
          <a:xfrm>
            <a:off x="899592" y="764704"/>
            <a:ext cx="5244321" cy="400110"/>
          </a:xfrm>
          <a:prstGeom prst="rect">
            <a:avLst/>
          </a:prstGeom>
          <a:noFill/>
        </p:spPr>
        <p:txBody>
          <a:bodyPr wrap="none" rtlCol="0">
            <a:spAutoFit/>
          </a:bodyPr>
          <a:lstStyle/>
          <a:p>
            <a:r>
              <a:rPr lang="el-GR" sz="2000" b="1" dirty="0" smtClean="0">
                <a:solidFill>
                  <a:srgbClr val="FFFF00"/>
                </a:solidFill>
              </a:rPr>
              <a:t>Αρχιτεκτονικές </a:t>
            </a:r>
            <a:r>
              <a:rPr lang="en-US" sz="2000" b="1" dirty="0" smtClean="0">
                <a:solidFill>
                  <a:srgbClr val="FFFF00"/>
                </a:solidFill>
              </a:rPr>
              <a:t>Von Neumann </a:t>
            </a:r>
            <a:r>
              <a:rPr lang="el-GR" sz="2000" b="1" dirty="0" smtClean="0">
                <a:solidFill>
                  <a:srgbClr val="FFFF00"/>
                </a:solidFill>
              </a:rPr>
              <a:t>και </a:t>
            </a:r>
            <a:r>
              <a:rPr lang="en-US" sz="2000" b="1" dirty="0" smtClean="0">
                <a:solidFill>
                  <a:srgbClr val="FFFF00"/>
                </a:solidFill>
              </a:rPr>
              <a:t>Harvard</a:t>
            </a:r>
            <a:endParaRPr lang="el-GR" sz="2000" b="1" dirty="0">
              <a:solidFill>
                <a:srgbClr val="FFFF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971550" y="1844675"/>
            <a:ext cx="7235825"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dirty="0">
                <a:solidFill>
                  <a:srgbClr val="FFFF00"/>
                </a:solidFill>
              </a:rPr>
              <a:t>Η κεντρική μονάδα επεξεργασίας (</a:t>
            </a:r>
            <a:r>
              <a:rPr lang="en-US" altLang="el-GR" sz="2000" dirty="0">
                <a:solidFill>
                  <a:srgbClr val="FFFF00"/>
                </a:solidFill>
              </a:rPr>
              <a:t>CPU</a:t>
            </a:r>
            <a:r>
              <a:rPr lang="el-GR" altLang="el-GR" sz="2000" dirty="0">
                <a:solidFill>
                  <a:srgbClr val="FFFF00"/>
                </a:solidFill>
              </a:rPr>
              <a:t>) αποτελείται από το </a:t>
            </a:r>
            <a:r>
              <a:rPr lang="en-US" altLang="el-GR" sz="2000" dirty="0" err="1">
                <a:solidFill>
                  <a:srgbClr val="FFFF00"/>
                </a:solidFill>
              </a:rPr>
              <a:t>datapath</a:t>
            </a:r>
            <a:r>
              <a:rPr lang="en-US" altLang="el-GR" sz="2000" dirty="0">
                <a:solidFill>
                  <a:srgbClr val="FFFF00"/>
                </a:solidFill>
              </a:rPr>
              <a:t> </a:t>
            </a:r>
            <a:r>
              <a:rPr lang="el-GR" altLang="el-GR" sz="2000" dirty="0">
                <a:solidFill>
                  <a:srgbClr val="FFFF00"/>
                </a:solidFill>
              </a:rPr>
              <a:t>και την μονάδα ελέγχου. </a:t>
            </a:r>
          </a:p>
          <a:p>
            <a:pPr algn="just" eaLnBrk="1" hangingPunct="1"/>
            <a:r>
              <a:rPr lang="el-GR" altLang="el-GR" sz="2000" dirty="0">
                <a:solidFill>
                  <a:srgbClr val="FFFF00"/>
                </a:solidFill>
              </a:rPr>
              <a:t>Το</a:t>
            </a:r>
            <a:r>
              <a:rPr lang="el-GR" altLang="el-GR" sz="2000" i="1" dirty="0">
                <a:solidFill>
                  <a:srgbClr val="FFFF00"/>
                </a:solidFill>
              </a:rPr>
              <a:t> </a:t>
            </a:r>
            <a:r>
              <a:rPr lang="en-US" altLang="el-GR" sz="2000" b="1" i="1" dirty="0" err="1">
                <a:solidFill>
                  <a:srgbClr val="FFFF00"/>
                </a:solidFill>
              </a:rPr>
              <a:t>datapath</a:t>
            </a:r>
            <a:r>
              <a:rPr lang="en-US" altLang="el-GR" sz="2000" dirty="0">
                <a:solidFill>
                  <a:srgbClr val="FFFF00"/>
                </a:solidFill>
              </a:rPr>
              <a:t> </a:t>
            </a:r>
            <a:r>
              <a:rPr lang="el-GR" altLang="el-GR" sz="2000" dirty="0">
                <a:solidFill>
                  <a:srgbClr val="FFFF00"/>
                </a:solidFill>
              </a:rPr>
              <a:t>αποτελείται από την αριθμητική λογική μονάδα (</a:t>
            </a:r>
            <a:r>
              <a:rPr lang="en-US" altLang="el-GR" sz="2000" dirty="0">
                <a:solidFill>
                  <a:srgbClr val="FFFF00"/>
                </a:solidFill>
              </a:rPr>
              <a:t>ALU</a:t>
            </a:r>
            <a:r>
              <a:rPr lang="el-GR" altLang="el-GR" sz="2000" dirty="0">
                <a:solidFill>
                  <a:srgbClr val="FFFF00"/>
                </a:solidFill>
              </a:rPr>
              <a:t>), </a:t>
            </a:r>
            <a:r>
              <a:rPr lang="el-GR" altLang="el-GR" sz="2000" dirty="0" err="1">
                <a:solidFill>
                  <a:srgbClr val="FFFF00"/>
                </a:solidFill>
              </a:rPr>
              <a:t>καταχωρητές</a:t>
            </a:r>
            <a:r>
              <a:rPr lang="el-GR" altLang="el-GR" sz="2000" dirty="0">
                <a:solidFill>
                  <a:srgbClr val="FFFF00"/>
                </a:solidFill>
              </a:rPr>
              <a:t>, μονάδα επεξεργασίας αριθμών κινητής υποδιαστολής (</a:t>
            </a:r>
            <a:r>
              <a:rPr lang="en-US" altLang="el-GR" sz="2000" dirty="0">
                <a:solidFill>
                  <a:srgbClr val="FFFF00"/>
                </a:solidFill>
              </a:rPr>
              <a:t>floating point units </a:t>
            </a:r>
            <a:r>
              <a:rPr lang="el-GR" altLang="el-GR" sz="2000" dirty="0">
                <a:solidFill>
                  <a:srgbClr val="FFFF00"/>
                </a:solidFill>
              </a:rPr>
              <a:t>ή </a:t>
            </a:r>
            <a:r>
              <a:rPr lang="en-US" altLang="el-GR" sz="2000" dirty="0">
                <a:solidFill>
                  <a:srgbClr val="FFFF00"/>
                </a:solidFill>
              </a:rPr>
              <a:t>FPU</a:t>
            </a:r>
            <a:r>
              <a:rPr lang="el-GR" altLang="el-GR" sz="2000" dirty="0">
                <a:solidFill>
                  <a:srgbClr val="FFFF00"/>
                </a:solidFill>
              </a:rPr>
              <a:t>) και πολλές φορές την δικιά τους μονάδα ελέγχου που είναι διαφορετική από την κύρια μονάδα ελέγχου της </a:t>
            </a:r>
            <a:r>
              <a:rPr lang="en-US" altLang="el-GR" sz="2000" dirty="0">
                <a:solidFill>
                  <a:srgbClr val="FFFF00"/>
                </a:solidFill>
              </a:rPr>
              <a:t>CPU</a:t>
            </a:r>
            <a:r>
              <a:rPr lang="el-GR" altLang="el-GR" sz="2000" dirty="0">
                <a:solidFill>
                  <a:srgbClr val="FFFF00"/>
                </a:solidFill>
              </a:rPr>
              <a:t>.</a:t>
            </a:r>
          </a:p>
          <a:p>
            <a:pPr algn="just" eaLnBrk="1" hangingPunct="1"/>
            <a:r>
              <a:rPr lang="el-GR" altLang="el-GR" sz="2000" dirty="0">
                <a:solidFill>
                  <a:srgbClr val="FFFF00"/>
                </a:solidFill>
              </a:rPr>
              <a:t>Η</a:t>
            </a:r>
            <a:r>
              <a:rPr lang="el-GR" altLang="el-GR" sz="2000" i="1" dirty="0">
                <a:solidFill>
                  <a:srgbClr val="FFFF00"/>
                </a:solidFill>
              </a:rPr>
              <a:t> </a:t>
            </a:r>
            <a:r>
              <a:rPr lang="en-US" altLang="el-GR" sz="2000" b="1" i="1" dirty="0">
                <a:solidFill>
                  <a:srgbClr val="FFFF00"/>
                </a:solidFill>
              </a:rPr>
              <a:t>control unit </a:t>
            </a:r>
            <a:r>
              <a:rPr lang="el-GR" altLang="el-GR" sz="2000" dirty="0">
                <a:solidFill>
                  <a:srgbClr val="FFFF00"/>
                </a:solidFill>
              </a:rPr>
              <a:t>(</a:t>
            </a:r>
            <a:r>
              <a:rPr lang="el-GR" altLang="el-GR" sz="2000" i="1" dirty="0">
                <a:solidFill>
                  <a:srgbClr val="FFFF00"/>
                </a:solidFill>
              </a:rPr>
              <a:t>μονάδα ελέγχου</a:t>
            </a:r>
            <a:r>
              <a:rPr lang="el-GR" altLang="el-GR" sz="2000" dirty="0">
                <a:solidFill>
                  <a:srgbClr val="FFFF00"/>
                </a:solidFill>
              </a:rPr>
              <a:t>) είναι σύνθετη μονάδα που με βάση τις εντολές γλώσσας μηχανής των προγραμμάτων που εκτελούνται ελέγχει την λειτουργία της </a:t>
            </a:r>
            <a:r>
              <a:rPr lang="en-US" altLang="el-GR" sz="2000" dirty="0">
                <a:solidFill>
                  <a:srgbClr val="FFFF00"/>
                </a:solidFill>
              </a:rPr>
              <a:t>CPU</a:t>
            </a:r>
            <a:r>
              <a:rPr lang="el-GR" altLang="el-GR" sz="2000" dirty="0">
                <a:solidFill>
                  <a:srgbClr val="FFFF00"/>
                </a:solidFill>
              </a:rPr>
              <a:t> αλλά και ολόκληρου του υπολογιστή</a:t>
            </a:r>
            <a:r>
              <a:rPr lang="en-US" altLang="el-GR" sz="2000" dirty="0">
                <a:solidFill>
                  <a:srgbClr val="FFFF00"/>
                </a:solidFill>
              </a:rPr>
              <a:t>.</a:t>
            </a:r>
            <a:r>
              <a:rPr lang="el-GR" altLang="el-GR" sz="2000" dirty="0">
                <a:solidFill>
                  <a:srgbClr val="FFFF00"/>
                </a:solidFill>
              </a:rPr>
              <a:t> </a:t>
            </a:r>
          </a:p>
        </p:txBody>
      </p:sp>
      <p:sp>
        <p:nvSpPr>
          <p:cNvPr id="26627" name="Text Box 3"/>
          <p:cNvSpPr txBox="1">
            <a:spLocks noChangeArrowheads="1"/>
          </p:cNvSpPr>
          <p:nvPr/>
        </p:nvSpPr>
        <p:spPr bwMode="auto">
          <a:xfrm>
            <a:off x="900113" y="1052513"/>
            <a:ext cx="7473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a:solidFill>
                  <a:srgbClr val="FFFF00"/>
                </a:solidFill>
              </a:rPr>
              <a:t>Βασικές υπομονάδες μιας κεντρικής μονάδας επεξεργασίας </a:t>
            </a:r>
          </a:p>
        </p:txBody>
      </p:sp>
    </p:spTree>
    <p:extLst>
      <p:ext uri="{BB962C8B-B14F-4D97-AF65-F5344CB8AC3E}">
        <p14:creationId xmlns:p14="http://schemas.microsoft.com/office/powerpoint/2010/main" val="34153228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900113" y="2060575"/>
            <a:ext cx="74168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dirty="0">
                <a:solidFill>
                  <a:srgbClr val="FFFF00"/>
                </a:solidFill>
              </a:rPr>
              <a:t>Το </a:t>
            </a:r>
            <a:r>
              <a:rPr lang="el-GR" altLang="el-GR" sz="2000" b="1" i="1" dirty="0">
                <a:solidFill>
                  <a:srgbClr val="FFFF00"/>
                </a:solidFill>
              </a:rPr>
              <a:t>λογισμικό συστήματος</a:t>
            </a:r>
            <a:r>
              <a:rPr lang="el-GR" altLang="el-GR" sz="2000" dirty="0">
                <a:solidFill>
                  <a:srgbClr val="FFFF00"/>
                </a:solidFill>
              </a:rPr>
              <a:t> (</a:t>
            </a:r>
            <a:r>
              <a:rPr lang="en-US" altLang="el-GR" sz="2000" b="1" i="1" dirty="0">
                <a:solidFill>
                  <a:srgbClr val="FFFF00"/>
                </a:solidFill>
              </a:rPr>
              <a:t>system software</a:t>
            </a:r>
            <a:r>
              <a:rPr lang="el-GR" altLang="el-GR" sz="2000" dirty="0">
                <a:solidFill>
                  <a:srgbClr val="FFFF00"/>
                </a:solidFill>
              </a:rPr>
              <a:t>) αποτελείται από το λειτουργικό σύστημα (</a:t>
            </a:r>
            <a:r>
              <a:rPr lang="en-US" altLang="el-GR" sz="2000" dirty="0">
                <a:solidFill>
                  <a:srgbClr val="FFFF00"/>
                </a:solidFill>
              </a:rPr>
              <a:t>operating system</a:t>
            </a:r>
            <a:r>
              <a:rPr lang="el-GR" altLang="el-GR" sz="2000" dirty="0">
                <a:solidFill>
                  <a:srgbClr val="FFFF00"/>
                </a:solidFill>
              </a:rPr>
              <a:t>) και τα βοηθητικά προγράμματα (</a:t>
            </a:r>
            <a:r>
              <a:rPr lang="en-US" altLang="el-GR" sz="2000" dirty="0">
                <a:solidFill>
                  <a:srgbClr val="FFFF00"/>
                </a:solidFill>
              </a:rPr>
              <a:t>utility programs</a:t>
            </a:r>
            <a:r>
              <a:rPr lang="el-GR" altLang="el-GR" sz="2000" dirty="0">
                <a:solidFill>
                  <a:srgbClr val="FFFF00"/>
                </a:solidFill>
              </a:rPr>
              <a:t>) όπως </a:t>
            </a:r>
            <a:r>
              <a:rPr lang="en-US" altLang="el-GR" sz="2000" dirty="0">
                <a:solidFill>
                  <a:srgbClr val="FFFF00"/>
                </a:solidFill>
              </a:rPr>
              <a:t>editors</a:t>
            </a:r>
            <a:r>
              <a:rPr lang="el-GR" altLang="el-GR" sz="2000" dirty="0">
                <a:solidFill>
                  <a:srgbClr val="FFFF00"/>
                </a:solidFill>
              </a:rPr>
              <a:t>, </a:t>
            </a:r>
            <a:r>
              <a:rPr lang="en-US" altLang="el-GR" sz="2000" dirty="0">
                <a:solidFill>
                  <a:srgbClr val="FFFF00"/>
                </a:solidFill>
              </a:rPr>
              <a:t>library routines</a:t>
            </a:r>
            <a:r>
              <a:rPr lang="el-GR" altLang="el-GR" sz="2000" dirty="0">
                <a:solidFill>
                  <a:srgbClr val="FFFF00"/>
                </a:solidFill>
              </a:rPr>
              <a:t>, </a:t>
            </a:r>
            <a:r>
              <a:rPr lang="en-US" altLang="el-GR" sz="2000" dirty="0">
                <a:solidFill>
                  <a:srgbClr val="FFFF00"/>
                </a:solidFill>
              </a:rPr>
              <a:t>compilers</a:t>
            </a:r>
            <a:r>
              <a:rPr lang="el-GR" altLang="el-GR" sz="2000" dirty="0">
                <a:solidFill>
                  <a:srgbClr val="FFFF00"/>
                </a:solidFill>
              </a:rPr>
              <a:t>, κλπ. </a:t>
            </a:r>
            <a:endParaRPr lang="en-US" altLang="el-GR" sz="2000" dirty="0">
              <a:solidFill>
                <a:srgbClr val="FFFF00"/>
              </a:solidFill>
            </a:endParaRPr>
          </a:p>
          <a:p>
            <a:pPr algn="just" eaLnBrk="1" hangingPunct="1"/>
            <a:endParaRPr lang="el-GR" altLang="el-GR" sz="2000" i="1" dirty="0">
              <a:solidFill>
                <a:srgbClr val="FFFF00"/>
              </a:solidFill>
            </a:endParaRPr>
          </a:p>
          <a:p>
            <a:pPr algn="just" eaLnBrk="1" hangingPunct="1"/>
            <a:r>
              <a:rPr lang="el-GR" altLang="el-GR" sz="2000" b="1" i="1" dirty="0">
                <a:solidFill>
                  <a:srgbClr val="FFFF00"/>
                </a:solidFill>
              </a:rPr>
              <a:t>Λογισμικό εφαρμογών</a:t>
            </a:r>
            <a:r>
              <a:rPr lang="el-GR" altLang="el-GR" sz="2000" dirty="0">
                <a:solidFill>
                  <a:srgbClr val="FFFF00"/>
                </a:solidFill>
              </a:rPr>
              <a:t> (</a:t>
            </a:r>
            <a:r>
              <a:rPr lang="en-US" altLang="el-GR" sz="2000" b="1" i="1" dirty="0">
                <a:solidFill>
                  <a:srgbClr val="FFFF00"/>
                </a:solidFill>
              </a:rPr>
              <a:t>application software</a:t>
            </a:r>
            <a:r>
              <a:rPr lang="el-GR" altLang="el-GR" sz="2000" dirty="0">
                <a:solidFill>
                  <a:srgbClr val="FFFF00"/>
                </a:solidFill>
              </a:rPr>
              <a:t>) είναι το λογισμικό που έχει σχεδιασθεί ώστε να βοηθάει τον χρήστη να εκτελεί μεμονωμένες ή πολλές σχετικές μεταξύ τους εξειδικευμένες εργασίες. Παραδείγματα λογισμικού εφαρμογών είναι τα λογιστικά φύλα, το λογισμικό εφαρμογών γραφείου, το λογισμικό γραφικών και πολυμέσων, κλπ.</a:t>
            </a:r>
            <a:r>
              <a:rPr lang="el-GR" altLang="el-GR" dirty="0">
                <a:solidFill>
                  <a:srgbClr val="FFFF00"/>
                </a:solidFill>
              </a:rPr>
              <a:t> </a:t>
            </a:r>
          </a:p>
        </p:txBody>
      </p:sp>
      <p:sp>
        <p:nvSpPr>
          <p:cNvPr id="4099" name="Text Box 3"/>
          <p:cNvSpPr txBox="1">
            <a:spLocks noChangeArrowheads="1"/>
          </p:cNvSpPr>
          <p:nvPr/>
        </p:nvSpPr>
        <p:spPr bwMode="auto">
          <a:xfrm>
            <a:off x="900113" y="1341438"/>
            <a:ext cx="7424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400" b="1">
                <a:solidFill>
                  <a:srgbClr val="FFFF00"/>
                </a:solidFill>
              </a:rPr>
              <a:t>Λογισμικό Συστήματος και Λογισμικό Εφαρμογών</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age%255B2%255D.png]"/>
          <p:cNvPicPr>
            <a:picLocks noChangeAspect="1" noChangeArrowheads="1"/>
          </p:cNvPicPr>
          <p:nvPr/>
        </p:nvPicPr>
        <p:blipFill>
          <a:blip r:embed="rId2">
            <a:extLst>
              <a:ext uri="{28A0092B-C50C-407E-A947-70E740481C1C}">
                <a14:useLocalDpi xmlns:a14="http://schemas.microsoft.com/office/drawing/2010/main" val="0"/>
              </a:ext>
            </a:extLst>
          </a:blip>
          <a:srcRect b="9082"/>
          <a:stretch>
            <a:fillRect/>
          </a:stretch>
        </p:blipFill>
        <p:spPr bwMode="auto">
          <a:xfrm>
            <a:off x="1116013" y="1844675"/>
            <a:ext cx="7127875"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a:off x="1023938" y="1119188"/>
            <a:ext cx="336181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l-GR" sz="2000" b="1" dirty="0" err="1" smtClean="0">
                <a:solidFill>
                  <a:srgbClr val="FFFF00"/>
                </a:solidFill>
              </a:rPr>
              <a:t>Datapath</a:t>
            </a:r>
            <a:r>
              <a:rPr lang="en-US" altLang="el-GR" sz="2000" b="1" dirty="0" smtClean="0">
                <a:solidFill>
                  <a:srgbClr val="FFFF00"/>
                </a:solidFill>
              </a:rPr>
              <a:t> and Control Unit</a:t>
            </a:r>
            <a:endParaRPr lang="el-GR" altLang="el-GR" sz="2000" b="1" dirty="0">
              <a:solidFill>
                <a:srgbClr val="FFFF00"/>
              </a:solidFill>
            </a:endParaRPr>
          </a:p>
        </p:txBody>
      </p:sp>
      <p:sp>
        <p:nvSpPr>
          <p:cNvPr id="27652" name="Text Box 4"/>
          <p:cNvSpPr txBox="1">
            <a:spLocks noChangeArrowheads="1"/>
          </p:cNvSpPr>
          <p:nvPr/>
        </p:nvSpPr>
        <p:spPr bwMode="auto">
          <a:xfrm>
            <a:off x="4643438" y="2205038"/>
            <a:ext cx="722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l-GR" sz="2000" b="1"/>
              <a:t>CPU</a:t>
            </a:r>
            <a:endParaRPr lang="el-GR" altLang="el-GR" sz="2000" b="1"/>
          </a:p>
        </p:txBody>
      </p:sp>
    </p:spTree>
    <p:extLst>
      <p:ext uri="{BB962C8B-B14F-4D97-AF65-F5344CB8AC3E}">
        <p14:creationId xmlns:p14="http://schemas.microsoft.com/office/powerpoint/2010/main" val="4491075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116013" y="1785938"/>
            <a:ext cx="69850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i="1">
                <a:solidFill>
                  <a:srgbClr val="FFFF00"/>
                </a:solidFill>
              </a:rPr>
              <a:t>Αριθμητική Λογική Μονάδα </a:t>
            </a:r>
            <a:r>
              <a:rPr lang="el-GR" altLang="el-GR" sz="2000">
                <a:solidFill>
                  <a:srgbClr val="FFFF00"/>
                </a:solidFill>
              </a:rPr>
              <a:t>(</a:t>
            </a:r>
            <a:r>
              <a:rPr lang="en-US" altLang="el-GR" sz="2000" i="1">
                <a:solidFill>
                  <a:srgbClr val="FFFF00"/>
                </a:solidFill>
              </a:rPr>
              <a:t>Arithmetic Logic Unit</a:t>
            </a:r>
            <a:r>
              <a:rPr lang="el-GR" altLang="el-GR" sz="2000">
                <a:solidFill>
                  <a:srgbClr val="FFFF00"/>
                </a:solidFill>
              </a:rPr>
              <a:t>, ή </a:t>
            </a:r>
            <a:r>
              <a:rPr lang="en-US" altLang="el-GR" sz="2000">
                <a:solidFill>
                  <a:srgbClr val="FFFF00"/>
                </a:solidFill>
              </a:rPr>
              <a:t>ALU</a:t>
            </a:r>
            <a:r>
              <a:rPr lang="el-GR" altLang="el-GR" sz="2000">
                <a:solidFill>
                  <a:srgbClr val="FFFF00"/>
                </a:solidFill>
              </a:rPr>
              <a:t>) είναι ένα ψηφιακό κύκλωμα που εκτελεί αριθμητικές και λογικές πράξεις σε δυαδικά δεδομένα που τοποθετούνται στις εισόδους της. Το είδος της λειτουργίας που εκτελεί η </a:t>
            </a:r>
            <a:r>
              <a:rPr lang="en-US" altLang="el-GR" sz="2000">
                <a:solidFill>
                  <a:srgbClr val="FFFF00"/>
                </a:solidFill>
              </a:rPr>
              <a:t>ALU </a:t>
            </a:r>
            <a:r>
              <a:rPr lang="el-GR" altLang="el-GR" sz="2000">
                <a:solidFill>
                  <a:srgbClr val="FFFF00"/>
                </a:solidFill>
              </a:rPr>
              <a:t>καθορίζεται από γραμμές ελέγχου (</a:t>
            </a:r>
            <a:r>
              <a:rPr lang="en-US" altLang="el-GR" sz="2000">
                <a:solidFill>
                  <a:srgbClr val="FFFF00"/>
                </a:solidFill>
              </a:rPr>
              <a:t>control lines</a:t>
            </a:r>
            <a:r>
              <a:rPr lang="el-GR" altLang="el-GR" sz="2000">
                <a:solidFill>
                  <a:srgbClr val="FFFF00"/>
                </a:solidFill>
              </a:rPr>
              <a:t>). Τα δεδομένα τοποθετούνται στις εισόδους </a:t>
            </a:r>
            <a:r>
              <a:rPr lang="en-US" altLang="el-GR" sz="2000">
                <a:solidFill>
                  <a:srgbClr val="FFFF00"/>
                </a:solidFill>
              </a:rPr>
              <a:t>A</a:t>
            </a:r>
            <a:r>
              <a:rPr lang="el-GR" altLang="el-GR" sz="2000">
                <a:solidFill>
                  <a:srgbClr val="FFFF00"/>
                </a:solidFill>
              </a:rPr>
              <a:t>, </a:t>
            </a:r>
            <a:r>
              <a:rPr lang="en-US" altLang="el-GR" sz="2000">
                <a:solidFill>
                  <a:srgbClr val="FFFF00"/>
                </a:solidFill>
              </a:rPr>
              <a:t>B</a:t>
            </a:r>
            <a:r>
              <a:rPr lang="el-GR" altLang="el-GR" sz="2000">
                <a:solidFill>
                  <a:srgbClr val="FFFF00"/>
                </a:solidFill>
              </a:rPr>
              <a:t>, ενώ το αποτέλεσμα εξέρχεται στις εξόδους </a:t>
            </a:r>
            <a:r>
              <a:rPr lang="en-US" altLang="el-GR" sz="2000">
                <a:solidFill>
                  <a:srgbClr val="FFFF00"/>
                </a:solidFill>
              </a:rPr>
              <a:t>R</a:t>
            </a:r>
            <a:r>
              <a:rPr lang="el-GR" altLang="el-GR" sz="2000">
                <a:solidFill>
                  <a:srgbClr val="FFFF00"/>
                </a:solidFill>
              </a:rPr>
              <a:t>. </a:t>
            </a:r>
          </a:p>
          <a:p>
            <a:pPr algn="just" eaLnBrk="1" hangingPunct="1"/>
            <a:r>
              <a:rPr lang="el-GR" altLang="el-GR" sz="2000">
                <a:solidFill>
                  <a:srgbClr val="FFFF00"/>
                </a:solidFill>
              </a:rPr>
              <a:t>Στις </a:t>
            </a:r>
            <a:r>
              <a:rPr lang="en-US" altLang="el-GR" sz="2000">
                <a:solidFill>
                  <a:srgbClr val="FFFF00"/>
                </a:solidFill>
              </a:rPr>
              <a:t>ALU </a:t>
            </a:r>
            <a:r>
              <a:rPr lang="el-GR" altLang="el-GR" sz="2000">
                <a:solidFill>
                  <a:srgbClr val="FFFF00"/>
                </a:solidFill>
              </a:rPr>
              <a:t>υπάρχουν ειδικές έξοδοι (</a:t>
            </a:r>
            <a:r>
              <a:rPr lang="en-US" altLang="el-GR" sz="2000">
                <a:solidFill>
                  <a:srgbClr val="FFFF00"/>
                </a:solidFill>
              </a:rPr>
              <a:t>flags</a:t>
            </a:r>
            <a:r>
              <a:rPr lang="el-GR" altLang="el-GR" sz="2000">
                <a:solidFill>
                  <a:srgbClr val="FFFF00"/>
                </a:solidFill>
              </a:rPr>
              <a:t>) που η τιμή τους προσδιορίζει χαρακτηριστικά του αποτελέσματος (μηδενική τιμή, υπερχείλιση, κρατούμενο εξόδου, τιμή ψηφίου προσήμου, …).</a:t>
            </a:r>
          </a:p>
        </p:txBody>
      </p:sp>
      <p:sp>
        <p:nvSpPr>
          <p:cNvPr id="33795" name="Text Box 3"/>
          <p:cNvSpPr txBox="1">
            <a:spLocks noChangeArrowheads="1"/>
          </p:cNvSpPr>
          <p:nvPr/>
        </p:nvSpPr>
        <p:spPr bwMode="auto">
          <a:xfrm>
            <a:off x="1166813" y="1268413"/>
            <a:ext cx="70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l-GR" sz="2000" b="1">
                <a:solidFill>
                  <a:srgbClr val="FFFF00"/>
                </a:solidFill>
              </a:rPr>
              <a:t>ALU</a:t>
            </a:r>
            <a:endParaRPr lang="el-GR" altLang="el-GR" sz="2000" b="1">
              <a:solidFill>
                <a:srgbClr val="FFFF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000127" y="2532385"/>
            <a:ext cx="705643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dirty="0" smtClean="0">
                <a:solidFill>
                  <a:srgbClr val="FFFF00"/>
                </a:solidFill>
              </a:rPr>
              <a:t>Ο </a:t>
            </a:r>
            <a:r>
              <a:rPr lang="el-GR" altLang="el-GR" sz="2000" dirty="0">
                <a:solidFill>
                  <a:srgbClr val="FFFF00"/>
                </a:solidFill>
              </a:rPr>
              <a:t>όρος </a:t>
            </a:r>
            <a:r>
              <a:rPr lang="el-GR" altLang="el-GR" sz="2000" i="1" dirty="0" smtClean="0">
                <a:solidFill>
                  <a:srgbClr val="FFFF00"/>
                </a:solidFill>
              </a:rPr>
              <a:t>περίοδος Τ</a:t>
            </a:r>
            <a:r>
              <a:rPr lang="en-US" altLang="el-GR" sz="2000" dirty="0" smtClean="0">
                <a:solidFill>
                  <a:srgbClr val="FFFF00"/>
                </a:solidFill>
              </a:rPr>
              <a:t> </a:t>
            </a:r>
            <a:r>
              <a:rPr lang="el-GR" altLang="el-GR" sz="2000" dirty="0" smtClean="0">
                <a:solidFill>
                  <a:srgbClr val="FFFF00"/>
                </a:solidFill>
              </a:rPr>
              <a:t>αναφέρεται </a:t>
            </a:r>
            <a:r>
              <a:rPr lang="el-GR" altLang="el-GR" sz="2000" dirty="0">
                <a:solidFill>
                  <a:srgbClr val="FFFF00"/>
                </a:solidFill>
              </a:rPr>
              <a:t>στον χρόνο που διαρκεί μία πλήρης εναλλαγή του σήματος </a:t>
            </a:r>
            <a:r>
              <a:rPr lang="el-GR" altLang="el-GR" sz="2000" dirty="0" smtClean="0">
                <a:solidFill>
                  <a:srgbClr val="FFFF00"/>
                </a:solidFill>
              </a:rPr>
              <a:t>ωρολογίου.</a:t>
            </a:r>
            <a:endParaRPr lang="el-GR" altLang="el-GR" sz="2000" dirty="0">
              <a:solidFill>
                <a:srgbClr val="FFFF00"/>
              </a:solidFill>
              <a:sym typeface="Symbol" panose="05050102010706020507" pitchFamily="18" charset="2"/>
            </a:endParaRPr>
          </a:p>
          <a:p>
            <a:pPr algn="just" eaLnBrk="1" hangingPunct="1"/>
            <a:r>
              <a:rPr lang="el-GR" altLang="el-GR" sz="2000" dirty="0" smtClean="0">
                <a:solidFill>
                  <a:srgbClr val="FFFF00"/>
                </a:solidFill>
              </a:rPr>
              <a:t>Η </a:t>
            </a:r>
            <a:r>
              <a:rPr lang="el-GR" altLang="el-GR" sz="2000" i="1" dirty="0" smtClean="0">
                <a:solidFill>
                  <a:srgbClr val="FFFF00"/>
                </a:solidFill>
              </a:rPr>
              <a:t>συχνότητα</a:t>
            </a:r>
            <a:r>
              <a:rPr lang="el-GR" altLang="el-GR" sz="2000" dirty="0" smtClean="0">
                <a:solidFill>
                  <a:srgbClr val="FFFF00"/>
                </a:solidFill>
              </a:rPr>
              <a:t> </a:t>
            </a:r>
            <a:r>
              <a:rPr lang="en-US" altLang="el-GR" sz="2000" b="1" i="1" dirty="0" smtClean="0">
                <a:solidFill>
                  <a:srgbClr val="FFFF00"/>
                </a:solidFill>
              </a:rPr>
              <a:t>f</a:t>
            </a:r>
            <a:r>
              <a:rPr lang="en-US" altLang="el-GR" sz="2000" dirty="0" smtClean="0">
                <a:solidFill>
                  <a:srgbClr val="FFFF00"/>
                </a:solidFill>
              </a:rPr>
              <a:t>,</a:t>
            </a:r>
            <a:r>
              <a:rPr lang="el-GR" altLang="el-GR" sz="2000" dirty="0" smtClean="0">
                <a:solidFill>
                  <a:srgbClr val="FFFF00"/>
                </a:solidFill>
              </a:rPr>
              <a:t> του ωρολογίου δηλαδή </a:t>
            </a:r>
            <a:r>
              <a:rPr lang="el-GR" altLang="el-GR" sz="2000" dirty="0">
                <a:solidFill>
                  <a:srgbClr val="FFFF00"/>
                </a:solidFill>
              </a:rPr>
              <a:t>ο αριθμός των </a:t>
            </a:r>
            <a:r>
              <a:rPr lang="el-GR" altLang="el-GR" sz="2000" dirty="0" smtClean="0">
                <a:solidFill>
                  <a:srgbClr val="FFFF00"/>
                </a:solidFill>
              </a:rPr>
              <a:t>παλμών ανά δευτερόλεπτο</a:t>
            </a:r>
            <a:r>
              <a:rPr lang="en-US" altLang="el-GR" sz="2000" dirty="0" smtClean="0">
                <a:solidFill>
                  <a:srgbClr val="FFFF00"/>
                </a:solidFill>
              </a:rPr>
              <a:t>,</a:t>
            </a:r>
            <a:r>
              <a:rPr lang="el-GR" altLang="el-GR" sz="2000" dirty="0" smtClean="0">
                <a:solidFill>
                  <a:srgbClr val="FFFF00"/>
                </a:solidFill>
              </a:rPr>
              <a:t> καθορίζεται </a:t>
            </a:r>
            <a:r>
              <a:rPr lang="el-GR" altLang="el-GR" sz="2000" dirty="0">
                <a:solidFill>
                  <a:srgbClr val="FFFF00"/>
                </a:solidFill>
              </a:rPr>
              <a:t>από έναν  </a:t>
            </a:r>
            <a:r>
              <a:rPr lang="el-GR" altLang="el-GR" sz="2000" i="1" dirty="0">
                <a:solidFill>
                  <a:srgbClr val="FFFF00"/>
                </a:solidFill>
              </a:rPr>
              <a:t>κρύσταλλο χαλαζία</a:t>
            </a:r>
            <a:r>
              <a:rPr lang="el-GR" altLang="el-GR" sz="2000" dirty="0">
                <a:solidFill>
                  <a:srgbClr val="FFFF00"/>
                </a:solidFill>
              </a:rPr>
              <a:t> (</a:t>
            </a:r>
            <a:r>
              <a:rPr lang="en-US" altLang="el-GR" sz="2000" dirty="0">
                <a:solidFill>
                  <a:srgbClr val="FFFF00"/>
                </a:solidFill>
              </a:rPr>
              <a:t>Quartz</a:t>
            </a:r>
            <a:r>
              <a:rPr lang="el-GR" altLang="el-GR" sz="2000" dirty="0">
                <a:solidFill>
                  <a:srgbClr val="FFFF00"/>
                </a:solidFill>
              </a:rPr>
              <a:t>). </a:t>
            </a:r>
            <a:r>
              <a:rPr lang="el-GR" altLang="el-GR" sz="2000" dirty="0" smtClean="0">
                <a:solidFill>
                  <a:srgbClr val="FFFF00"/>
                </a:solidFill>
              </a:rPr>
              <a:t>Η συχνότητα μετρείται σε Η</a:t>
            </a:r>
            <a:r>
              <a:rPr lang="en-US" altLang="el-GR" sz="2000" dirty="0" smtClean="0">
                <a:solidFill>
                  <a:srgbClr val="FFFF00"/>
                </a:solidFill>
              </a:rPr>
              <a:t>z</a:t>
            </a:r>
            <a:r>
              <a:rPr lang="el-GR" altLang="el-GR" sz="2000" dirty="0" smtClean="0">
                <a:solidFill>
                  <a:srgbClr val="FFFF00"/>
                </a:solidFill>
              </a:rPr>
              <a:t>.</a:t>
            </a:r>
            <a:endParaRPr lang="el-GR" altLang="el-GR" sz="2000" dirty="0">
              <a:solidFill>
                <a:srgbClr val="FFFF00"/>
              </a:solidFill>
            </a:endParaRPr>
          </a:p>
        </p:txBody>
      </p:sp>
      <p:sp>
        <p:nvSpPr>
          <p:cNvPr id="30723" name="Text Box 3"/>
          <p:cNvSpPr txBox="1">
            <a:spLocks noChangeArrowheads="1"/>
          </p:cNvSpPr>
          <p:nvPr/>
        </p:nvSpPr>
        <p:spPr bwMode="auto">
          <a:xfrm>
            <a:off x="971600" y="1844824"/>
            <a:ext cx="41830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dirty="0">
                <a:solidFill>
                  <a:srgbClr val="FFFF00"/>
                </a:solidFill>
              </a:rPr>
              <a:t>Συχνότητα </a:t>
            </a:r>
            <a:r>
              <a:rPr lang="el-GR" altLang="el-GR" sz="2000" b="1" dirty="0" smtClean="0">
                <a:solidFill>
                  <a:srgbClr val="FFFF00"/>
                </a:solidFill>
              </a:rPr>
              <a:t>Λειτουργίας των </a:t>
            </a:r>
            <a:r>
              <a:rPr lang="en-US" altLang="el-GR" sz="2000" b="1" dirty="0" smtClean="0">
                <a:solidFill>
                  <a:srgbClr val="FFFF00"/>
                </a:solidFill>
              </a:rPr>
              <a:t>CPU</a:t>
            </a:r>
            <a:r>
              <a:rPr lang="el-GR" altLang="el-GR" sz="2000" b="1" dirty="0" smtClean="0">
                <a:solidFill>
                  <a:srgbClr val="FFFF00"/>
                </a:solidFill>
              </a:rPr>
              <a:t> </a:t>
            </a:r>
            <a:endParaRPr lang="el-GR" altLang="el-GR" sz="2000" b="1" dirty="0">
              <a:solidFill>
                <a:srgbClr val="FFFF00"/>
              </a:solidFill>
            </a:endParaRPr>
          </a:p>
        </p:txBody>
      </p:sp>
    </p:spTree>
    <p:extLst>
      <p:ext uri="{BB962C8B-B14F-4D97-AF65-F5344CB8AC3E}">
        <p14:creationId xmlns:p14="http://schemas.microsoft.com/office/powerpoint/2010/main" val="20539648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2600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a:p>
        </p:txBody>
      </p:sp>
      <p:graphicFrame>
        <p:nvGraphicFramePr>
          <p:cNvPr id="31747" name="Object 3"/>
          <p:cNvGraphicFramePr>
            <a:graphicFrameLocks noChangeAspect="1"/>
          </p:cNvGraphicFramePr>
          <p:nvPr/>
        </p:nvGraphicFramePr>
        <p:xfrm>
          <a:off x="1258888" y="2133600"/>
          <a:ext cx="6624637" cy="2811463"/>
        </p:xfrm>
        <a:graphic>
          <a:graphicData uri="http://schemas.openxmlformats.org/presentationml/2006/ole">
            <mc:AlternateContent xmlns:mc="http://schemas.openxmlformats.org/markup-compatibility/2006">
              <mc:Choice xmlns:v="urn:schemas-microsoft-com:vml" Requires="v">
                <p:oleObj spid="_x0000_s126161" name="Visio" r:id="rId3" imgW="3909727" imgH="1659596" progId="Visio.Drawing.11">
                  <p:embed/>
                </p:oleObj>
              </mc:Choice>
              <mc:Fallback>
                <p:oleObj name="Visio" r:id="rId3" imgW="3909727" imgH="1659596" progId="Visio.Drawing.11">
                  <p:embed/>
                  <p:pic>
                    <p:nvPicPr>
                      <p:cNvPr id="3174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2133600"/>
                        <a:ext cx="6624637"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48" name="Text Box 4"/>
          <p:cNvSpPr txBox="1">
            <a:spLocks noChangeArrowheads="1"/>
          </p:cNvSpPr>
          <p:nvPr/>
        </p:nvSpPr>
        <p:spPr bwMode="auto">
          <a:xfrm>
            <a:off x="1116013" y="1557338"/>
            <a:ext cx="26793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dirty="0"/>
              <a:t>Ωρολογιακοί παλμοί</a:t>
            </a:r>
          </a:p>
        </p:txBody>
      </p:sp>
      <p:graphicFrame>
        <p:nvGraphicFramePr>
          <p:cNvPr id="6" name="Αντικείμενο 5"/>
          <p:cNvGraphicFramePr>
            <a:graphicFrameLocks noChangeAspect="1"/>
          </p:cNvGraphicFramePr>
          <p:nvPr>
            <p:extLst>
              <p:ext uri="{D42A27DB-BD31-4B8C-83A1-F6EECF244321}">
                <p14:modId xmlns:p14="http://schemas.microsoft.com/office/powerpoint/2010/main" val="3782574792"/>
              </p:ext>
            </p:extLst>
          </p:nvPr>
        </p:nvGraphicFramePr>
        <p:xfrm>
          <a:off x="2627785" y="5059118"/>
          <a:ext cx="682285" cy="765921"/>
        </p:xfrm>
        <a:graphic>
          <a:graphicData uri="http://schemas.openxmlformats.org/presentationml/2006/ole">
            <mc:AlternateContent xmlns:mc="http://schemas.openxmlformats.org/markup-compatibility/2006">
              <mc:Choice xmlns:v="urn:schemas-microsoft-com:vml" Requires="v">
                <p:oleObj spid="_x0000_s126162" name="Equation" r:id="rId5" imgW="393480" imgH="368280" progId="Equation.DSMT4">
                  <p:embed/>
                </p:oleObj>
              </mc:Choice>
              <mc:Fallback>
                <p:oleObj name="Equation" r:id="rId5" imgW="393480" imgH="368280" progId="Equation.DSMT4">
                  <p:embed/>
                  <p:pic>
                    <p:nvPicPr>
                      <p:cNvPr id="0" name=""/>
                      <p:cNvPicPr/>
                      <p:nvPr/>
                    </p:nvPicPr>
                    <p:blipFill>
                      <a:blip r:embed="rId6"/>
                      <a:stretch>
                        <a:fillRect/>
                      </a:stretch>
                    </p:blipFill>
                    <p:spPr>
                      <a:xfrm>
                        <a:off x="2627785" y="5059118"/>
                        <a:ext cx="682285" cy="765921"/>
                      </a:xfrm>
                      <a:prstGeom prst="rect">
                        <a:avLst/>
                      </a:prstGeom>
                    </p:spPr>
                  </p:pic>
                </p:oleObj>
              </mc:Fallback>
            </mc:AlternateContent>
          </a:graphicData>
        </a:graphic>
      </p:graphicFrame>
      <p:graphicFrame>
        <p:nvGraphicFramePr>
          <p:cNvPr id="10" name="Αντικείμενο 9"/>
          <p:cNvGraphicFramePr>
            <a:graphicFrameLocks noChangeAspect="1"/>
          </p:cNvGraphicFramePr>
          <p:nvPr>
            <p:extLst>
              <p:ext uri="{D42A27DB-BD31-4B8C-83A1-F6EECF244321}">
                <p14:modId xmlns:p14="http://schemas.microsoft.com/office/powerpoint/2010/main" val="3160928664"/>
              </p:ext>
            </p:extLst>
          </p:nvPr>
        </p:nvGraphicFramePr>
        <p:xfrm>
          <a:off x="4644008" y="5099989"/>
          <a:ext cx="1152128" cy="777885"/>
        </p:xfrm>
        <a:graphic>
          <a:graphicData uri="http://schemas.openxmlformats.org/presentationml/2006/ole">
            <mc:AlternateContent xmlns:mc="http://schemas.openxmlformats.org/markup-compatibility/2006">
              <mc:Choice xmlns:v="urn:schemas-microsoft-com:vml" Requires="v">
                <p:oleObj spid="_x0000_s126163" name="Equation" r:id="rId7" imgW="545760" imgH="368280" progId="Equation.DSMT4">
                  <p:embed/>
                </p:oleObj>
              </mc:Choice>
              <mc:Fallback>
                <p:oleObj name="Equation" r:id="rId7" imgW="545760" imgH="368280" progId="Equation.DSMT4">
                  <p:embed/>
                  <p:pic>
                    <p:nvPicPr>
                      <p:cNvPr id="6" name="Αντικείμενο 5"/>
                      <p:cNvPicPr/>
                      <p:nvPr/>
                    </p:nvPicPr>
                    <p:blipFill>
                      <a:blip r:embed="rId8"/>
                      <a:stretch>
                        <a:fillRect/>
                      </a:stretch>
                    </p:blipFill>
                    <p:spPr>
                      <a:xfrm>
                        <a:off x="4644008" y="5099989"/>
                        <a:ext cx="1152128" cy="777885"/>
                      </a:xfrm>
                      <a:prstGeom prst="rect">
                        <a:avLst/>
                      </a:prstGeom>
                    </p:spPr>
                  </p:pic>
                </p:oleObj>
              </mc:Fallback>
            </mc:AlternateContent>
          </a:graphicData>
        </a:graphic>
      </p:graphicFrame>
    </p:spTree>
    <p:extLst>
      <p:ext uri="{BB962C8B-B14F-4D97-AF65-F5344CB8AC3E}">
        <p14:creationId xmlns:p14="http://schemas.microsoft.com/office/powerpoint/2010/main" val="29820326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84213" y="669925"/>
            <a:ext cx="77851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175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l-GR" altLang="el-GR" sz="2000" dirty="0">
                <a:solidFill>
                  <a:srgbClr val="FFFF00"/>
                </a:solidFill>
              </a:rPr>
              <a:t>Για την μέτρηση της συχνότητας του ωρολογίου χρησιμοποιούνται μονάδες όπως </a:t>
            </a:r>
            <a:r>
              <a:rPr lang="en-US" altLang="el-GR" sz="2000" dirty="0">
                <a:solidFill>
                  <a:srgbClr val="FFFF00"/>
                </a:solidFill>
              </a:rPr>
              <a:t>KHz</a:t>
            </a:r>
            <a:r>
              <a:rPr lang="el-GR" altLang="el-GR" sz="2000" dirty="0">
                <a:solidFill>
                  <a:srgbClr val="FFFF00"/>
                </a:solidFill>
              </a:rPr>
              <a:t>, </a:t>
            </a:r>
            <a:r>
              <a:rPr lang="en-US" altLang="el-GR" sz="2000" dirty="0">
                <a:solidFill>
                  <a:srgbClr val="FFFF00"/>
                </a:solidFill>
              </a:rPr>
              <a:t>MHz</a:t>
            </a:r>
            <a:r>
              <a:rPr lang="el-GR" altLang="el-GR" sz="2000" dirty="0">
                <a:solidFill>
                  <a:srgbClr val="FFFF00"/>
                </a:solidFill>
              </a:rPr>
              <a:t>, </a:t>
            </a:r>
            <a:r>
              <a:rPr lang="en-US" altLang="el-GR" sz="2000" dirty="0">
                <a:solidFill>
                  <a:srgbClr val="FFFF00"/>
                </a:solidFill>
              </a:rPr>
              <a:t>GHz</a:t>
            </a:r>
            <a:r>
              <a:rPr lang="el-GR" altLang="el-GR" sz="2000" dirty="0">
                <a:solidFill>
                  <a:srgbClr val="FFFF00"/>
                </a:solidFill>
              </a:rPr>
              <a:t>. Αναφέρατε την σχέση των μονάδων αυτών με το </a:t>
            </a:r>
            <a:r>
              <a:rPr lang="en-US" altLang="el-GR" sz="2000" dirty="0">
                <a:solidFill>
                  <a:srgbClr val="FFFF00"/>
                </a:solidFill>
              </a:rPr>
              <a:t>Hz</a:t>
            </a:r>
            <a:r>
              <a:rPr lang="el-GR" altLang="el-GR" sz="2000" dirty="0">
                <a:solidFill>
                  <a:srgbClr val="FFFF00"/>
                </a:solidFill>
              </a:rPr>
              <a:t>.</a:t>
            </a:r>
            <a:endParaRPr lang="en-US" altLang="el-GR" sz="2000" dirty="0">
              <a:solidFill>
                <a:srgbClr val="FFFF00"/>
              </a:solidFill>
            </a:endParaRPr>
          </a:p>
          <a:p>
            <a:pPr algn="just" eaLnBrk="1" hangingPunct="1">
              <a:spcBef>
                <a:spcPct val="0"/>
              </a:spcBef>
              <a:buFontTx/>
              <a:buNone/>
            </a:pPr>
            <a:endParaRPr lang="en-US" altLang="el-GR" sz="2000" dirty="0">
              <a:solidFill>
                <a:srgbClr val="FFFF00"/>
              </a:solidFill>
            </a:endParaRPr>
          </a:p>
          <a:p>
            <a:pPr eaLnBrk="1" hangingPunct="1">
              <a:spcBef>
                <a:spcPct val="0"/>
              </a:spcBef>
              <a:buFontTx/>
              <a:buNone/>
            </a:pPr>
            <a:r>
              <a:rPr lang="de-DE" altLang="el-GR" sz="2000" dirty="0">
                <a:solidFill>
                  <a:srgbClr val="FFFF00"/>
                </a:solidFill>
              </a:rPr>
              <a:t>            1 KHz = 10</a:t>
            </a:r>
            <a:r>
              <a:rPr lang="de-DE" altLang="el-GR" sz="2000" baseline="30000" dirty="0">
                <a:solidFill>
                  <a:srgbClr val="FFFF00"/>
                </a:solidFill>
              </a:rPr>
              <a:t>3</a:t>
            </a:r>
            <a:r>
              <a:rPr lang="de-DE" altLang="el-GR" sz="2000" dirty="0">
                <a:solidFill>
                  <a:srgbClr val="FFFF00"/>
                </a:solidFill>
              </a:rPr>
              <a:t> Hz</a:t>
            </a:r>
          </a:p>
          <a:p>
            <a:pPr eaLnBrk="1" hangingPunct="1">
              <a:spcBef>
                <a:spcPct val="0"/>
              </a:spcBef>
              <a:buFontTx/>
              <a:buNone/>
            </a:pPr>
            <a:r>
              <a:rPr lang="de-DE" altLang="el-GR" sz="2000" dirty="0">
                <a:solidFill>
                  <a:srgbClr val="FFFF00"/>
                </a:solidFill>
              </a:rPr>
              <a:t>            1 MHz = 10</a:t>
            </a:r>
            <a:r>
              <a:rPr lang="de-DE" altLang="el-GR" sz="2000" baseline="30000" dirty="0">
                <a:solidFill>
                  <a:srgbClr val="FFFF00"/>
                </a:solidFill>
              </a:rPr>
              <a:t>6</a:t>
            </a:r>
            <a:r>
              <a:rPr lang="de-DE" altLang="el-GR" sz="2000" dirty="0">
                <a:solidFill>
                  <a:srgbClr val="FFFF00"/>
                </a:solidFill>
              </a:rPr>
              <a:t> Hz</a:t>
            </a:r>
          </a:p>
          <a:p>
            <a:pPr eaLnBrk="1" hangingPunct="1">
              <a:spcBef>
                <a:spcPct val="0"/>
              </a:spcBef>
              <a:buFontTx/>
              <a:buNone/>
            </a:pPr>
            <a:r>
              <a:rPr lang="de-DE" altLang="el-GR" sz="2000" dirty="0">
                <a:solidFill>
                  <a:srgbClr val="FFFF00"/>
                </a:solidFill>
              </a:rPr>
              <a:t>            1 GHz = 10</a:t>
            </a:r>
            <a:r>
              <a:rPr lang="de-DE" altLang="el-GR" sz="2000" baseline="30000" dirty="0">
                <a:solidFill>
                  <a:srgbClr val="FFFF00"/>
                </a:solidFill>
              </a:rPr>
              <a:t>9</a:t>
            </a:r>
            <a:r>
              <a:rPr lang="de-DE" altLang="el-GR" sz="2000" dirty="0">
                <a:solidFill>
                  <a:srgbClr val="FFFF00"/>
                </a:solidFill>
              </a:rPr>
              <a:t> Hz</a:t>
            </a:r>
          </a:p>
          <a:p>
            <a:pPr eaLnBrk="1" hangingPunct="1">
              <a:spcBef>
                <a:spcPct val="0"/>
              </a:spcBef>
              <a:buFontTx/>
              <a:buNone/>
            </a:pPr>
            <a:endParaRPr lang="el-GR" altLang="el-GR" sz="2000" dirty="0">
              <a:solidFill>
                <a:srgbClr val="FFFF00"/>
              </a:solidFill>
            </a:endParaRPr>
          </a:p>
          <a:p>
            <a:pPr algn="just" eaLnBrk="1" hangingPunct="1">
              <a:spcBef>
                <a:spcPct val="0"/>
              </a:spcBef>
              <a:buFontTx/>
              <a:buNone/>
            </a:pPr>
            <a:r>
              <a:rPr lang="el-GR" altLang="el-GR" sz="2000" dirty="0">
                <a:solidFill>
                  <a:srgbClr val="FFFF00"/>
                </a:solidFill>
              </a:rPr>
              <a:t>Κατά τη μέτρηση των χρόνων εκτέλεσης στοιχειωδών λειτουργιών των Η/Υ χρησιμοποιούνται μονάδες όπως </a:t>
            </a:r>
            <a:r>
              <a:rPr lang="en-US" altLang="el-GR" sz="2000" dirty="0" err="1">
                <a:solidFill>
                  <a:srgbClr val="FFFF00"/>
                </a:solidFill>
              </a:rPr>
              <a:t>ms</a:t>
            </a:r>
            <a:r>
              <a:rPr lang="el-GR" altLang="el-GR" sz="2000" dirty="0">
                <a:solidFill>
                  <a:srgbClr val="FFFF00"/>
                </a:solidFill>
              </a:rPr>
              <a:t>, μ</a:t>
            </a:r>
            <a:r>
              <a:rPr lang="en-US" altLang="el-GR" sz="2000" dirty="0">
                <a:solidFill>
                  <a:srgbClr val="FFFF00"/>
                </a:solidFill>
              </a:rPr>
              <a:t>s</a:t>
            </a:r>
            <a:r>
              <a:rPr lang="el-GR" altLang="el-GR" sz="2000" dirty="0">
                <a:solidFill>
                  <a:srgbClr val="FFFF00"/>
                </a:solidFill>
              </a:rPr>
              <a:t>, </a:t>
            </a:r>
            <a:r>
              <a:rPr lang="en-US" altLang="el-GR" sz="2000" dirty="0">
                <a:solidFill>
                  <a:srgbClr val="FFFF00"/>
                </a:solidFill>
              </a:rPr>
              <a:t>ns</a:t>
            </a:r>
            <a:r>
              <a:rPr lang="el-GR" altLang="el-GR" sz="2000" dirty="0">
                <a:solidFill>
                  <a:srgbClr val="FFFF00"/>
                </a:solidFill>
              </a:rPr>
              <a:t>, </a:t>
            </a:r>
            <a:r>
              <a:rPr lang="en-US" altLang="el-GR" sz="2000" dirty="0" err="1">
                <a:solidFill>
                  <a:srgbClr val="FFFF00"/>
                </a:solidFill>
              </a:rPr>
              <a:t>ps</a:t>
            </a:r>
            <a:r>
              <a:rPr lang="el-GR" altLang="el-GR" sz="2000" dirty="0">
                <a:solidFill>
                  <a:srgbClr val="FFFF00"/>
                </a:solidFill>
              </a:rPr>
              <a:t>. Αναφέρατε την σχέση των μονάδων αυτών με το </a:t>
            </a:r>
            <a:r>
              <a:rPr lang="en-US" altLang="el-GR" sz="2000" dirty="0">
                <a:solidFill>
                  <a:srgbClr val="FFFF00"/>
                </a:solidFill>
              </a:rPr>
              <a:t>second</a:t>
            </a:r>
            <a:r>
              <a:rPr lang="el-GR" altLang="el-GR" sz="2000" dirty="0">
                <a:solidFill>
                  <a:srgbClr val="FFFF00"/>
                </a:solidFill>
              </a:rPr>
              <a:t>.</a:t>
            </a:r>
          </a:p>
        </p:txBody>
      </p:sp>
      <p:sp>
        <p:nvSpPr>
          <p:cNvPr id="32771" name="Text Box 3"/>
          <p:cNvSpPr txBox="1">
            <a:spLocks noChangeArrowheads="1"/>
          </p:cNvSpPr>
          <p:nvPr/>
        </p:nvSpPr>
        <p:spPr bwMode="auto">
          <a:xfrm>
            <a:off x="1403350" y="4508500"/>
            <a:ext cx="5892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l-GR" sz="2000" dirty="0">
                <a:solidFill>
                  <a:srgbClr val="FFFF00"/>
                </a:solidFill>
              </a:rPr>
              <a:t>1 </a:t>
            </a:r>
            <a:r>
              <a:rPr lang="en-US" altLang="el-GR" sz="2000" dirty="0" err="1">
                <a:solidFill>
                  <a:srgbClr val="FFFF00"/>
                </a:solidFill>
              </a:rPr>
              <a:t>ms</a:t>
            </a:r>
            <a:r>
              <a:rPr lang="en-US" altLang="el-GR" sz="2000" dirty="0">
                <a:solidFill>
                  <a:srgbClr val="FFFF00"/>
                </a:solidFill>
              </a:rPr>
              <a:t> =10</a:t>
            </a:r>
            <a:r>
              <a:rPr lang="en-US" altLang="el-GR" sz="2000" baseline="30000" dirty="0">
                <a:solidFill>
                  <a:srgbClr val="FFFF00"/>
                </a:solidFill>
              </a:rPr>
              <a:t>-3</a:t>
            </a:r>
            <a:r>
              <a:rPr lang="en-US" altLang="el-GR" sz="2000" dirty="0">
                <a:solidFill>
                  <a:srgbClr val="FFFF00"/>
                </a:solidFill>
              </a:rPr>
              <a:t>  sec (millisecond)</a:t>
            </a:r>
            <a:endParaRPr lang="el-GR" altLang="el-GR" sz="2000" dirty="0">
              <a:solidFill>
                <a:srgbClr val="FFFF00"/>
              </a:solidFill>
            </a:endParaRPr>
          </a:p>
          <a:p>
            <a:pPr algn="l" eaLnBrk="1" hangingPunct="1"/>
            <a:r>
              <a:rPr lang="en-US" altLang="el-GR" sz="2000" dirty="0">
                <a:solidFill>
                  <a:srgbClr val="FFFF00"/>
                </a:solidFill>
              </a:rPr>
              <a:t>1 </a:t>
            </a:r>
            <a:r>
              <a:rPr lang="en-US" altLang="el-GR" sz="2000" dirty="0">
                <a:solidFill>
                  <a:srgbClr val="FFFF00"/>
                </a:solidFill>
                <a:sym typeface="Symbol" panose="05050102010706020507" pitchFamily="18" charset="2"/>
              </a:rPr>
              <a:t></a:t>
            </a:r>
            <a:r>
              <a:rPr lang="en-US" altLang="el-GR" sz="2000" dirty="0">
                <a:solidFill>
                  <a:srgbClr val="FFFF00"/>
                </a:solidFill>
              </a:rPr>
              <a:t>s =10</a:t>
            </a:r>
            <a:r>
              <a:rPr lang="en-US" altLang="el-GR" sz="2000" baseline="30000" dirty="0">
                <a:solidFill>
                  <a:srgbClr val="FFFF00"/>
                </a:solidFill>
                <a:sym typeface="Symbol" panose="05050102010706020507" pitchFamily="18" charset="2"/>
              </a:rPr>
              <a:t>-6</a:t>
            </a:r>
            <a:r>
              <a:rPr lang="en-US" altLang="el-GR" sz="2000" dirty="0">
                <a:solidFill>
                  <a:srgbClr val="FFFF00"/>
                </a:solidFill>
                <a:sym typeface="Symbol" panose="05050102010706020507" pitchFamily="18" charset="2"/>
              </a:rPr>
              <a:t>  </a:t>
            </a:r>
            <a:r>
              <a:rPr lang="el-GR" altLang="el-GR" sz="2000" dirty="0">
                <a:solidFill>
                  <a:srgbClr val="FFFF00"/>
                </a:solidFill>
                <a:sym typeface="Symbol" panose="05050102010706020507" pitchFamily="18" charset="2"/>
              </a:rPr>
              <a:t> </a:t>
            </a:r>
            <a:r>
              <a:rPr lang="en-US" altLang="el-GR" sz="2000" dirty="0">
                <a:solidFill>
                  <a:srgbClr val="FFFF00"/>
                </a:solidFill>
                <a:sym typeface="Symbol" panose="05050102010706020507" pitchFamily="18" charset="2"/>
              </a:rPr>
              <a:t>sec (microsecond)</a:t>
            </a:r>
            <a:endParaRPr lang="el-GR" altLang="el-GR" sz="2000" dirty="0">
              <a:solidFill>
                <a:srgbClr val="FFFF00"/>
              </a:solidFill>
              <a:sym typeface="Symbol" panose="05050102010706020507" pitchFamily="18" charset="2"/>
            </a:endParaRPr>
          </a:p>
          <a:p>
            <a:pPr algn="l" eaLnBrk="1" hangingPunct="1"/>
            <a:r>
              <a:rPr lang="en-US" altLang="el-GR" sz="2000" dirty="0">
                <a:solidFill>
                  <a:srgbClr val="FFFF00"/>
                </a:solidFill>
                <a:sym typeface="Symbol" panose="05050102010706020507" pitchFamily="18" charset="2"/>
              </a:rPr>
              <a:t>1 ns = 10</a:t>
            </a:r>
            <a:r>
              <a:rPr lang="en-US" altLang="el-GR" sz="2000" baseline="30000" dirty="0">
                <a:solidFill>
                  <a:srgbClr val="FFFF00"/>
                </a:solidFill>
                <a:sym typeface="Symbol" panose="05050102010706020507" pitchFamily="18" charset="2"/>
              </a:rPr>
              <a:t>-9</a:t>
            </a:r>
            <a:r>
              <a:rPr lang="en-US" altLang="el-GR" sz="2000" dirty="0">
                <a:solidFill>
                  <a:srgbClr val="FFFF00"/>
                </a:solidFill>
                <a:sym typeface="Symbol" panose="05050102010706020507" pitchFamily="18" charset="2"/>
              </a:rPr>
              <a:t> </a:t>
            </a:r>
            <a:r>
              <a:rPr lang="el-GR" altLang="el-GR" sz="2000" dirty="0">
                <a:solidFill>
                  <a:srgbClr val="FFFF00"/>
                </a:solidFill>
                <a:sym typeface="Symbol" panose="05050102010706020507" pitchFamily="18" charset="2"/>
              </a:rPr>
              <a:t> </a:t>
            </a:r>
            <a:r>
              <a:rPr lang="en-US" altLang="el-GR" sz="2000" dirty="0">
                <a:solidFill>
                  <a:srgbClr val="FFFF00"/>
                </a:solidFill>
                <a:sym typeface="Symbol" panose="05050102010706020507" pitchFamily="18" charset="2"/>
              </a:rPr>
              <a:t>sec (nanosecond)</a:t>
            </a:r>
            <a:endParaRPr lang="el-GR" altLang="el-GR" sz="2000" dirty="0">
              <a:solidFill>
                <a:srgbClr val="FFFF00"/>
              </a:solidFill>
              <a:sym typeface="Symbol" panose="05050102010706020507" pitchFamily="18" charset="2"/>
            </a:endParaRPr>
          </a:p>
          <a:p>
            <a:pPr algn="l" eaLnBrk="1" hangingPunct="1"/>
            <a:r>
              <a:rPr lang="en-US" altLang="el-GR" sz="2000" dirty="0">
                <a:solidFill>
                  <a:srgbClr val="FFFF00"/>
                </a:solidFill>
                <a:sym typeface="Symbol" panose="05050102010706020507" pitchFamily="18" charset="2"/>
              </a:rPr>
              <a:t>1 </a:t>
            </a:r>
            <a:r>
              <a:rPr lang="en-US" altLang="el-GR" sz="2000" dirty="0" err="1">
                <a:solidFill>
                  <a:srgbClr val="FFFF00"/>
                </a:solidFill>
                <a:sym typeface="Symbol" panose="05050102010706020507" pitchFamily="18" charset="2"/>
              </a:rPr>
              <a:t>ps</a:t>
            </a:r>
            <a:r>
              <a:rPr lang="en-US" altLang="el-GR" sz="2000" dirty="0">
                <a:solidFill>
                  <a:srgbClr val="FFFF00"/>
                </a:solidFill>
                <a:sym typeface="Symbol" panose="05050102010706020507" pitchFamily="18" charset="2"/>
              </a:rPr>
              <a:t> = 10</a:t>
            </a:r>
            <a:r>
              <a:rPr lang="en-US" altLang="el-GR" sz="2000" baseline="30000" dirty="0">
                <a:solidFill>
                  <a:srgbClr val="FFFF00"/>
                </a:solidFill>
                <a:sym typeface="Symbol" panose="05050102010706020507" pitchFamily="18" charset="2"/>
              </a:rPr>
              <a:t>-12</a:t>
            </a:r>
            <a:r>
              <a:rPr lang="en-US" altLang="el-GR" sz="2000" dirty="0">
                <a:solidFill>
                  <a:srgbClr val="FFFF00"/>
                </a:solidFill>
                <a:sym typeface="Symbol" panose="05050102010706020507" pitchFamily="18" charset="2"/>
              </a:rPr>
              <a:t> sec (picosecond)             (sec: second)</a:t>
            </a:r>
            <a:endParaRPr lang="el-GR" altLang="el-GR" sz="2000" dirty="0">
              <a:solidFill>
                <a:srgbClr val="FFFF00"/>
              </a:solidFill>
            </a:endParaRPr>
          </a:p>
        </p:txBody>
      </p:sp>
    </p:spTree>
    <p:extLst>
      <p:ext uri="{BB962C8B-B14F-4D97-AF65-F5344CB8AC3E}">
        <p14:creationId xmlns:p14="http://schemas.microsoft.com/office/powerpoint/2010/main" val="22735894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71550" y="2133600"/>
            <a:ext cx="72009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dirty="0">
                <a:solidFill>
                  <a:srgbClr val="FFFF00"/>
                </a:solidFill>
              </a:rPr>
              <a:t>Η </a:t>
            </a:r>
            <a:r>
              <a:rPr lang="el-GR" altLang="el-GR" sz="2000" i="1" dirty="0">
                <a:solidFill>
                  <a:srgbClr val="FFFF00"/>
                </a:solidFill>
              </a:rPr>
              <a:t>κύρια μνήμη</a:t>
            </a:r>
            <a:r>
              <a:rPr lang="el-GR" altLang="el-GR" sz="2000" dirty="0">
                <a:solidFill>
                  <a:srgbClr val="FFFF00"/>
                </a:solidFill>
              </a:rPr>
              <a:t> (</a:t>
            </a:r>
            <a:r>
              <a:rPr lang="en-US" altLang="el-GR" sz="2000" i="1" dirty="0">
                <a:solidFill>
                  <a:srgbClr val="FFFF00"/>
                </a:solidFill>
              </a:rPr>
              <a:t>main memory</a:t>
            </a:r>
            <a:r>
              <a:rPr lang="el-GR" altLang="el-GR" sz="2000" dirty="0">
                <a:solidFill>
                  <a:srgbClr val="FFFF00"/>
                </a:solidFill>
              </a:rPr>
              <a:t>) μπορεί να θεωρηθεί ότι αποτελείται από διαδοχικές θέσεις στις οποίες αποθηκεύονται πληροφορίες οι οποίες είναι συνδυασμοί δυαδικών ψηφίων. Η κάθε θέση της κυρίας μνήμης προσδιορίζεται από έναν αριθμό που καλείται </a:t>
            </a:r>
            <a:r>
              <a:rPr lang="el-GR" altLang="el-GR" sz="2000" i="1" dirty="0">
                <a:solidFill>
                  <a:srgbClr val="FFFF00"/>
                </a:solidFill>
              </a:rPr>
              <a:t>φυσική διεύθυνση</a:t>
            </a:r>
            <a:r>
              <a:rPr lang="el-GR" altLang="el-GR" sz="2000" dirty="0">
                <a:solidFill>
                  <a:srgbClr val="FFFF00"/>
                </a:solidFill>
              </a:rPr>
              <a:t> αυτής και μπορεί να προσπελασθεί άμεσα από την </a:t>
            </a:r>
            <a:r>
              <a:rPr lang="en-US" altLang="el-GR" sz="2000" dirty="0">
                <a:solidFill>
                  <a:srgbClr val="FFFF00"/>
                </a:solidFill>
              </a:rPr>
              <a:t>CPU</a:t>
            </a:r>
            <a:r>
              <a:rPr lang="el-GR" altLang="el-GR" sz="2000" dirty="0">
                <a:solidFill>
                  <a:srgbClr val="FFFF00"/>
                </a:solidFill>
              </a:rPr>
              <a:t>. </a:t>
            </a:r>
          </a:p>
        </p:txBody>
      </p:sp>
      <p:sp>
        <p:nvSpPr>
          <p:cNvPr id="51203" name="Text Box 3"/>
          <p:cNvSpPr txBox="1">
            <a:spLocks noChangeArrowheads="1"/>
          </p:cNvSpPr>
          <p:nvPr/>
        </p:nvSpPr>
        <p:spPr bwMode="auto">
          <a:xfrm>
            <a:off x="900113" y="1484313"/>
            <a:ext cx="2039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400" b="1">
                <a:solidFill>
                  <a:srgbClr val="FFFF00"/>
                </a:solidFill>
              </a:rPr>
              <a:t>Κύρια μνήμη</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aphicFrame>
        <p:nvGraphicFramePr>
          <p:cNvPr id="52226" name="Object 2"/>
          <p:cNvGraphicFramePr>
            <a:graphicFrameLocks noGrp="1" noChangeAspect="1"/>
          </p:cNvGraphicFramePr>
          <p:nvPr>
            <p:ph/>
            <p:extLst>
              <p:ext uri="{D42A27DB-BD31-4B8C-83A1-F6EECF244321}">
                <p14:modId xmlns:p14="http://schemas.microsoft.com/office/powerpoint/2010/main" val="3277002729"/>
              </p:ext>
            </p:extLst>
          </p:nvPr>
        </p:nvGraphicFramePr>
        <p:xfrm>
          <a:off x="4499992" y="1052736"/>
          <a:ext cx="3387725" cy="4895850"/>
        </p:xfrm>
        <a:graphic>
          <a:graphicData uri="http://schemas.openxmlformats.org/presentationml/2006/ole">
            <mc:AlternateContent xmlns:mc="http://schemas.openxmlformats.org/markup-compatibility/2006">
              <mc:Choice xmlns:v="urn:schemas-microsoft-com:vml" Requires="v">
                <p:oleObj spid="_x0000_s52324" name="Visio" r:id="rId3" imgW="2824400" imgH="4080927" progId="Visio.Drawing.11">
                  <p:embed/>
                </p:oleObj>
              </mc:Choice>
              <mc:Fallback>
                <p:oleObj name="Visio" r:id="rId3" imgW="2824400" imgH="4080927" progId="Visio.Drawing.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052736"/>
                        <a:ext cx="3387725" cy="489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7" name="Text Box 3"/>
          <p:cNvSpPr txBox="1">
            <a:spLocks noChangeArrowheads="1"/>
          </p:cNvSpPr>
          <p:nvPr/>
        </p:nvSpPr>
        <p:spPr bwMode="auto">
          <a:xfrm>
            <a:off x="539552" y="1268760"/>
            <a:ext cx="357912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sz="2000" b="1" dirty="0"/>
              <a:t>Λογική οργάνωση </a:t>
            </a:r>
          </a:p>
          <a:p>
            <a:pPr eaLnBrk="1" hangingPunct="1"/>
            <a:r>
              <a:rPr lang="el-GR" altLang="el-GR" sz="2000" b="1" dirty="0"/>
              <a:t>κύριας </a:t>
            </a:r>
            <a:r>
              <a:rPr lang="el-GR" altLang="el-GR" sz="2000" b="1" dirty="0" smtClean="0"/>
              <a:t>μνήμης με </a:t>
            </a:r>
            <a:r>
              <a:rPr lang="en-US" altLang="el-GR" sz="2000" b="1" dirty="0" smtClean="0"/>
              <a:t>n </a:t>
            </a:r>
            <a:r>
              <a:rPr lang="el-GR" altLang="el-GR" sz="2000" b="1" dirty="0" smtClean="0"/>
              <a:t>γραμμές διευθύνσεων και μήκος λέξης </a:t>
            </a:r>
            <a:r>
              <a:rPr lang="en-US" altLang="el-GR" sz="2000" b="1" i="1" dirty="0" smtClean="0"/>
              <a:t>b</a:t>
            </a:r>
            <a:r>
              <a:rPr lang="en-US" altLang="el-GR" sz="2000" b="1" dirty="0" smtClean="0"/>
              <a:t> bit</a:t>
            </a:r>
            <a:endParaRPr lang="el-GR" altLang="el-GR" sz="2000"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971600" y="1772816"/>
            <a:ext cx="7128792" cy="1631216"/>
          </a:xfrm>
          <a:prstGeom prst="rect">
            <a:avLst/>
          </a:prstGeom>
        </p:spPr>
        <p:txBody>
          <a:bodyPr wrap="square">
            <a:spAutoFit/>
          </a:bodyPr>
          <a:lstStyle/>
          <a:p>
            <a:pPr algn="just"/>
            <a:r>
              <a:rPr lang="el-GR" sz="2000" dirty="0">
                <a:solidFill>
                  <a:srgbClr val="FFFF00"/>
                </a:solidFill>
              </a:rPr>
              <a:t>Το </a:t>
            </a:r>
            <a:r>
              <a:rPr lang="el-GR" sz="2000" b="1" i="1" dirty="0" err="1">
                <a:solidFill>
                  <a:srgbClr val="FFFF00"/>
                </a:solidFill>
              </a:rPr>
              <a:t>byte</a:t>
            </a:r>
            <a:r>
              <a:rPr lang="el-GR" sz="2000" dirty="0">
                <a:solidFill>
                  <a:srgbClr val="FFFF00"/>
                </a:solidFill>
              </a:rPr>
              <a:t> (συμβολίζεται με B) είναι μονάδα μέτρησης ποσότητας πληροφορίας στα υπολογιστικά συστήματα. Ένα </a:t>
            </a:r>
            <a:r>
              <a:rPr lang="el-GR" sz="2000" dirty="0" err="1">
                <a:solidFill>
                  <a:srgbClr val="FFFF00"/>
                </a:solidFill>
              </a:rPr>
              <a:t>byte</a:t>
            </a:r>
            <a:r>
              <a:rPr lang="el-GR" sz="2000" dirty="0">
                <a:solidFill>
                  <a:srgbClr val="FFFF00"/>
                </a:solidFill>
              </a:rPr>
              <a:t> ισοδυναμεί με 8 </a:t>
            </a:r>
            <a:r>
              <a:rPr lang="el-GR" sz="2000" dirty="0" err="1">
                <a:solidFill>
                  <a:srgbClr val="FFFF00"/>
                </a:solidFill>
              </a:rPr>
              <a:t>bit</a:t>
            </a:r>
            <a:r>
              <a:rPr lang="el-GR" sz="2000" dirty="0">
                <a:solidFill>
                  <a:srgbClr val="FFFF00"/>
                </a:solidFill>
              </a:rPr>
              <a:t>. </a:t>
            </a:r>
            <a:r>
              <a:rPr lang="el-GR" sz="2000" dirty="0" err="1">
                <a:solidFill>
                  <a:srgbClr val="FFFF00"/>
                </a:solidFill>
              </a:rPr>
              <a:t>To</a:t>
            </a:r>
            <a:r>
              <a:rPr lang="el-GR" sz="2000" dirty="0">
                <a:solidFill>
                  <a:srgbClr val="FFFF00"/>
                </a:solidFill>
              </a:rPr>
              <a:t> </a:t>
            </a:r>
            <a:r>
              <a:rPr lang="el-GR" sz="2000" dirty="0" err="1">
                <a:solidFill>
                  <a:srgbClr val="FFFF00"/>
                </a:solidFill>
              </a:rPr>
              <a:t>byte</a:t>
            </a:r>
            <a:r>
              <a:rPr lang="el-GR" sz="2000" dirty="0">
                <a:solidFill>
                  <a:srgbClr val="FFFF00"/>
                </a:solidFill>
              </a:rPr>
              <a:t> μπορεί να αντιπροσωπεύσει τιμές από </a:t>
            </a:r>
            <a:r>
              <a:rPr lang="el-GR" sz="2000" dirty="0" smtClean="0">
                <a:solidFill>
                  <a:srgbClr val="FFFF00"/>
                </a:solidFill>
              </a:rPr>
              <a:t>0</a:t>
            </a:r>
            <a:r>
              <a:rPr lang="en-US" sz="2000" dirty="0" smtClean="0">
                <a:solidFill>
                  <a:srgbClr val="FFFF00"/>
                </a:solidFill>
              </a:rPr>
              <a:t> (=00000000</a:t>
            </a:r>
            <a:r>
              <a:rPr lang="el-GR" sz="2000" baseline="-25000" dirty="0" smtClean="0">
                <a:solidFill>
                  <a:srgbClr val="FFFF00"/>
                </a:solidFill>
              </a:rPr>
              <a:t>2</a:t>
            </a:r>
            <a:r>
              <a:rPr lang="en-US" sz="2000" dirty="0" smtClean="0">
                <a:solidFill>
                  <a:srgbClr val="FFFF00"/>
                </a:solidFill>
              </a:rPr>
              <a:t>)</a:t>
            </a:r>
            <a:r>
              <a:rPr lang="el-GR" sz="2000" dirty="0" smtClean="0">
                <a:solidFill>
                  <a:srgbClr val="FFFF00"/>
                </a:solidFill>
              </a:rPr>
              <a:t> </a:t>
            </a:r>
            <a:r>
              <a:rPr lang="el-GR" sz="2000" dirty="0">
                <a:solidFill>
                  <a:srgbClr val="FFFF00"/>
                </a:solidFill>
              </a:rPr>
              <a:t>έως και </a:t>
            </a:r>
            <a:r>
              <a:rPr lang="el-GR" sz="2000" dirty="0" smtClean="0">
                <a:solidFill>
                  <a:srgbClr val="FFFF00"/>
                </a:solidFill>
              </a:rPr>
              <a:t>255</a:t>
            </a:r>
            <a:r>
              <a:rPr lang="en-US" sz="2000" dirty="0" smtClean="0">
                <a:solidFill>
                  <a:srgbClr val="FFFF00"/>
                </a:solidFill>
              </a:rPr>
              <a:t> (</a:t>
            </a:r>
            <a:r>
              <a:rPr lang="el-GR" sz="2000" dirty="0" smtClean="0">
                <a:solidFill>
                  <a:srgbClr val="FFFF00"/>
                </a:solidFill>
              </a:rPr>
              <a:t>=</a:t>
            </a:r>
            <a:r>
              <a:rPr lang="en-US" sz="2000" dirty="0" smtClean="0">
                <a:solidFill>
                  <a:srgbClr val="FFFF00"/>
                </a:solidFill>
              </a:rPr>
              <a:t>11111111</a:t>
            </a:r>
            <a:r>
              <a:rPr lang="el-GR" sz="2000" baseline="-25000" dirty="0" smtClean="0">
                <a:solidFill>
                  <a:srgbClr val="FFFF00"/>
                </a:solidFill>
              </a:rPr>
              <a:t>2</a:t>
            </a:r>
            <a:r>
              <a:rPr lang="en-US" sz="2000" dirty="0" smtClean="0">
                <a:solidFill>
                  <a:srgbClr val="FFFF00"/>
                </a:solidFill>
              </a:rPr>
              <a:t>)</a:t>
            </a:r>
            <a:r>
              <a:rPr lang="el-GR" sz="2000" dirty="0" smtClean="0">
                <a:solidFill>
                  <a:srgbClr val="FFFF00"/>
                </a:solidFill>
              </a:rPr>
              <a:t> </a:t>
            </a:r>
            <a:r>
              <a:rPr lang="el-GR" sz="2000" dirty="0">
                <a:solidFill>
                  <a:srgbClr val="FFFF00"/>
                </a:solidFill>
              </a:rPr>
              <a:t>στο δεκαδικό </a:t>
            </a:r>
            <a:r>
              <a:rPr lang="el-GR" sz="2000" dirty="0" smtClean="0">
                <a:solidFill>
                  <a:srgbClr val="FFFF00"/>
                </a:solidFill>
              </a:rPr>
              <a:t>σύστημα.</a:t>
            </a:r>
            <a:endParaRPr lang="el-GR" sz="2000" dirty="0">
              <a:solidFill>
                <a:srgbClr val="FFFF00"/>
              </a:solidFill>
            </a:endParaRPr>
          </a:p>
        </p:txBody>
      </p:sp>
      <p:sp>
        <p:nvSpPr>
          <p:cNvPr id="5" name="TextBox 4"/>
          <p:cNvSpPr txBox="1"/>
          <p:nvPr/>
        </p:nvSpPr>
        <p:spPr>
          <a:xfrm>
            <a:off x="985432" y="1196752"/>
            <a:ext cx="740908" cy="400110"/>
          </a:xfrm>
          <a:prstGeom prst="rect">
            <a:avLst/>
          </a:prstGeom>
          <a:noFill/>
        </p:spPr>
        <p:txBody>
          <a:bodyPr wrap="none" rtlCol="0">
            <a:spAutoFit/>
          </a:bodyPr>
          <a:lstStyle/>
          <a:p>
            <a:r>
              <a:rPr lang="en-US" sz="2000" b="1" dirty="0" smtClean="0">
                <a:solidFill>
                  <a:srgbClr val="FFFF00"/>
                </a:solidFill>
              </a:rPr>
              <a:t>Byte</a:t>
            </a:r>
            <a:endParaRPr lang="el-GR" sz="2000" b="1" dirty="0">
              <a:solidFill>
                <a:srgbClr val="FFFF00"/>
              </a:solidFill>
            </a:endParaRPr>
          </a:p>
        </p:txBody>
      </p:sp>
    </p:spTree>
    <p:extLst>
      <p:ext uri="{BB962C8B-B14F-4D97-AF65-F5344CB8AC3E}">
        <p14:creationId xmlns:p14="http://schemas.microsoft.com/office/powerpoint/2010/main" val="4053670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1907704" y="1700808"/>
            <a:ext cx="509428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dirty="0">
                <a:solidFill>
                  <a:srgbClr val="FFFF00"/>
                </a:solidFill>
              </a:rPr>
              <a:t>Η χωρητικότητα των μνημών μετρείται σε:</a:t>
            </a:r>
          </a:p>
          <a:p>
            <a:pPr algn="l" eaLnBrk="1" hangingPunct="1"/>
            <a:endParaRPr lang="el-GR" altLang="el-GR" sz="2000" dirty="0">
              <a:solidFill>
                <a:srgbClr val="FFFF00"/>
              </a:solidFill>
            </a:endParaRPr>
          </a:p>
          <a:p>
            <a:pPr algn="l" eaLnBrk="1" hangingPunct="1"/>
            <a:r>
              <a:rPr lang="en-US" altLang="el-GR" sz="2000" dirty="0">
                <a:solidFill>
                  <a:srgbClr val="FFFF00"/>
                </a:solidFill>
              </a:rPr>
              <a:t>Kbyte </a:t>
            </a:r>
            <a:r>
              <a:rPr lang="el-GR" altLang="el-GR" sz="2000" dirty="0">
                <a:solidFill>
                  <a:srgbClr val="FFFF00"/>
                </a:solidFill>
              </a:rPr>
              <a:t>ή </a:t>
            </a:r>
            <a:r>
              <a:rPr lang="en-US" altLang="el-GR" sz="2000" dirty="0">
                <a:solidFill>
                  <a:srgbClr val="FFFF00"/>
                </a:solidFill>
              </a:rPr>
              <a:t>KB</a:t>
            </a:r>
            <a:r>
              <a:rPr lang="el-GR" altLang="el-GR" sz="2000" dirty="0">
                <a:solidFill>
                  <a:srgbClr val="FFFF00"/>
                </a:solidFill>
              </a:rPr>
              <a:t>, 1 </a:t>
            </a:r>
            <a:r>
              <a:rPr lang="en-US" altLang="el-GR" sz="2000" dirty="0">
                <a:solidFill>
                  <a:srgbClr val="FFFF00"/>
                </a:solidFill>
              </a:rPr>
              <a:t>KB</a:t>
            </a:r>
            <a:r>
              <a:rPr lang="el-GR" altLang="el-GR" sz="2000" dirty="0">
                <a:solidFill>
                  <a:srgbClr val="FFFF00"/>
                </a:solidFill>
              </a:rPr>
              <a:t> = 2</a:t>
            </a:r>
            <a:r>
              <a:rPr lang="el-GR" altLang="el-GR" sz="2000" baseline="30000" dirty="0">
                <a:solidFill>
                  <a:srgbClr val="FFFF00"/>
                </a:solidFill>
              </a:rPr>
              <a:t>10 </a:t>
            </a:r>
            <a:r>
              <a:rPr lang="en-US" altLang="el-GR" sz="2000" dirty="0">
                <a:solidFill>
                  <a:srgbClr val="FFFF00"/>
                </a:solidFill>
              </a:rPr>
              <a:t>byte</a:t>
            </a:r>
            <a:r>
              <a:rPr lang="el-GR" altLang="el-GR" sz="2000" dirty="0">
                <a:solidFill>
                  <a:srgbClr val="FFFF00"/>
                </a:solidFill>
              </a:rPr>
              <a:t> =1024 </a:t>
            </a:r>
            <a:r>
              <a:rPr lang="en-US" altLang="el-GR" sz="2000" dirty="0">
                <a:solidFill>
                  <a:srgbClr val="FFFF00"/>
                </a:solidFill>
              </a:rPr>
              <a:t>byte</a:t>
            </a:r>
            <a:r>
              <a:rPr lang="el-GR" altLang="el-GR" sz="2000" dirty="0">
                <a:solidFill>
                  <a:srgbClr val="FFFF00"/>
                </a:solidFill>
              </a:rPr>
              <a:t>,</a:t>
            </a:r>
          </a:p>
          <a:p>
            <a:pPr algn="l" eaLnBrk="1" hangingPunct="1"/>
            <a:r>
              <a:rPr lang="en-US" altLang="el-GR" sz="2000" dirty="0">
                <a:solidFill>
                  <a:srgbClr val="FFFF00"/>
                </a:solidFill>
              </a:rPr>
              <a:t>Mbyte </a:t>
            </a:r>
            <a:r>
              <a:rPr lang="el-GR" altLang="el-GR" sz="2000" dirty="0">
                <a:solidFill>
                  <a:srgbClr val="FFFF00"/>
                </a:solidFill>
              </a:rPr>
              <a:t>ή</a:t>
            </a:r>
            <a:r>
              <a:rPr lang="en-US" altLang="el-GR" sz="2000" dirty="0">
                <a:solidFill>
                  <a:srgbClr val="FFFF00"/>
                </a:solidFill>
              </a:rPr>
              <a:t> MB, 1 MB = 2</a:t>
            </a:r>
            <a:r>
              <a:rPr lang="en-US" altLang="el-GR" sz="2000" baseline="30000" dirty="0">
                <a:solidFill>
                  <a:srgbClr val="FFFF00"/>
                </a:solidFill>
              </a:rPr>
              <a:t>20</a:t>
            </a:r>
            <a:r>
              <a:rPr lang="en-US" altLang="el-GR" sz="2000" dirty="0">
                <a:solidFill>
                  <a:srgbClr val="FFFF00"/>
                </a:solidFill>
              </a:rPr>
              <a:t> byte, </a:t>
            </a:r>
            <a:endParaRPr lang="el-GR" altLang="el-GR" sz="2000" dirty="0">
              <a:solidFill>
                <a:srgbClr val="FFFF00"/>
              </a:solidFill>
            </a:endParaRPr>
          </a:p>
          <a:p>
            <a:pPr algn="l" eaLnBrk="1" hangingPunct="1"/>
            <a:r>
              <a:rPr lang="en-US" altLang="el-GR" sz="2000" dirty="0" err="1">
                <a:solidFill>
                  <a:srgbClr val="FFFF00"/>
                </a:solidFill>
              </a:rPr>
              <a:t>Gbyte</a:t>
            </a:r>
            <a:r>
              <a:rPr lang="en-US" altLang="el-GR" sz="2000" dirty="0">
                <a:solidFill>
                  <a:srgbClr val="FFFF00"/>
                </a:solidFill>
              </a:rPr>
              <a:t> </a:t>
            </a:r>
            <a:r>
              <a:rPr lang="el-GR" altLang="el-GR" sz="2000" dirty="0">
                <a:solidFill>
                  <a:srgbClr val="FFFF00"/>
                </a:solidFill>
              </a:rPr>
              <a:t>ή</a:t>
            </a:r>
            <a:r>
              <a:rPr lang="en-US" altLang="el-GR" sz="2000" dirty="0">
                <a:solidFill>
                  <a:srgbClr val="FFFF00"/>
                </a:solidFill>
              </a:rPr>
              <a:t> GB, 1 GB = 2</a:t>
            </a:r>
            <a:r>
              <a:rPr lang="en-US" altLang="el-GR" sz="2000" baseline="30000" dirty="0">
                <a:solidFill>
                  <a:srgbClr val="FFFF00"/>
                </a:solidFill>
              </a:rPr>
              <a:t>30 </a:t>
            </a:r>
            <a:r>
              <a:rPr lang="en-US" altLang="el-GR" sz="2000" dirty="0">
                <a:solidFill>
                  <a:srgbClr val="FFFF00"/>
                </a:solidFill>
              </a:rPr>
              <a:t>byte,</a:t>
            </a:r>
            <a:endParaRPr lang="el-GR" altLang="el-GR" sz="2000" dirty="0">
              <a:solidFill>
                <a:srgbClr val="FFFF00"/>
              </a:solidFill>
            </a:endParaRPr>
          </a:p>
          <a:p>
            <a:pPr algn="l" eaLnBrk="1" hangingPunct="1"/>
            <a:r>
              <a:rPr lang="en-US" altLang="el-GR" sz="2000" dirty="0" err="1">
                <a:solidFill>
                  <a:srgbClr val="FFFF00"/>
                </a:solidFill>
              </a:rPr>
              <a:t>Tbyte</a:t>
            </a:r>
            <a:r>
              <a:rPr lang="en-US" altLang="el-GR" sz="2000" dirty="0">
                <a:solidFill>
                  <a:srgbClr val="FFFF00"/>
                </a:solidFill>
              </a:rPr>
              <a:t> </a:t>
            </a:r>
            <a:r>
              <a:rPr lang="el-GR" altLang="el-GR" sz="2000" dirty="0">
                <a:solidFill>
                  <a:srgbClr val="FFFF00"/>
                </a:solidFill>
              </a:rPr>
              <a:t>ή</a:t>
            </a:r>
            <a:r>
              <a:rPr lang="en-US" altLang="el-GR" sz="2000" dirty="0">
                <a:solidFill>
                  <a:srgbClr val="FFFF00"/>
                </a:solidFill>
              </a:rPr>
              <a:t> </a:t>
            </a:r>
            <a:r>
              <a:rPr lang="el-GR" altLang="el-GR" sz="2000" dirty="0">
                <a:solidFill>
                  <a:srgbClr val="FFFF00"/>
                </a:solidFill>
              </a:rPr>
              <a:t>ΤΒ</a:t>
            </a:r>
            <a:r>
              <a:rPr lang="en-US" altLang="el-GR" sz="2000" dirty="0">
                <a:solidFill>
                  <a:srgbClr val="FFFF00"/>
                </a:solidFill>
              </a:rPr>
              <a:t>, 1 </a:t>
            </a:r>
            <a:r>
              <a:rPr lang="el-GR" altLang="el-GR" sz="2000" dirty="0">
                <a:solidFill>
                  <a:srgbClr val="FFFF00"/>
                </a:solidFill>
              </a:rPr>
              <a:t>ΤΒ</a:t>
            </a:r>
            <a:r>
              <a:rPr lang="en-US" altLang="el-GR" sz="2000" dirty="0">
                <a:solidFill>
                  <a:srgbClr val="FFFF00"/>
                </a:solidFill>
              </a:rPr>
              <a:t> = 2</a:t>
            </a:r>
            <a:r>
              <a:rPr lang="en-US" altLang="el-GR" sz="2000" baseline="30000" dirty="0">
                <a:solidFill>
                  <a:srgbClr val="FFFF00"/>
                </a:solidFill>
              </a:rPr>
              <a:t>40</a:t>
            </a:r>
            <a:r>
              <a:rPr lang="en-US" altLang="el-GR" sz="2000" dirty="0">
                <a:solidFill>
                  <a:srgbClr val="FFFF00"/>
                </a:solidFill>
              </a:rPr>
              <a:t> byte. </a:t>
            </a:r>
            <a:endParaRPr lang="el-GR" altLang="el-GR" sz="2000" dirty="0">
              <a:solidFill>
                <a:srgbClr val="FFFF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755650" y="1628775"/>
            <a:ext cx="76327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dirty="0">
                <a:solidFill>
                  <a:srgbClr val="FFFF00"/>
                </a:solidFill>
              </a:rPr>
              <a:t>Οι </a:t>
            </a:r>
            <a:r>
              <a:rPr lang="el-GR" altLang="el-GR" sz="2000" i="1" dirty="0">
                <a:solidFill>
                  <a:srgbClr val="FFFF00"/>
                </a:solidFill>
              </a:rPr>
              <a:t>μνήμες τυχαίας προσπέλασης</a:t>
            </a:r>
            <a:r>
              <a:rPr lang="el-GR" altLang="el-GR" sz="2000" dirty="0">
                <a:solidFill>
                  <a:srgbClr val="FFFF00"/>
                </a:solidFill>
              </a:rPr>
              <a:t> (</a:t>
            </a:r>
            <a:r>
              <a:rPr lang="en-US" altLang="el-GR" sz="2000" i="1" dirty="0">
                <a:solidFill>
                  <a:srgbClr val="FFFF00"/>
                </a:solidFill>
              </a:rPr>
              <a:t>Random Access Memories</a:t>
            </a:r>
            <a:r>
              <a:rPr lang="en-US" altLang="el-GR" sz="2000" dirty="0">
                <a:solidFill>
                  <a:srgbClr val="FFFF00"/>
                </a:solidFill>
              </a:rPr>
              <a:t> </a:t>
            </a:r>
            <a:r>
              <a:rPr lang="el-GR" altLang="el-GR" sz="2000" dirty="0">
                <a:solidFill>
                  <a:srgbClr val="FFFF00"/>
                </a:solidFill>
              </a:rPr>
              <a:t>ή RAM), είναι </a:t>
            </a:r>
            <a:r>
              <a:rPr lang="el-GR" altLang="el-GR" sz="2000" dirty="0" err="1">
                <a:solidFill>
                  <a:srgbClr val="FFFF00"/>
                </a:solidFill>
              </a:rPr>
              <a:t>ημιαγωγικές</a:t>
            </a:r>
            <a:r>
              <a:rPr lang="el-GR" altLang="el-GR" sz="2000" dirty="0">
                <a:solidFill>
                  <a:srgbClr val="FFFF00"/>
                </a:solidFill>
              </a:rPr>
              <a:t> μνήμες στις οποίες γίνεται ανάγνωση ή εγγραφή δεδομένων στις διάφορες θέσεις μνήμης. Οι μνήμες αυτές χάνουν το περιεχόμενό τους όταν διακοπεί η τροφοδοσία τους. Διακρίνονται σε </a:t>
            </a:r>
            <a:r>
              <a:rPr lang="el-GR" altLang="el-GR" sz="2000" i="1" dirty="0">
                <a:solidFill>
                  <a:srgbClr val="FFFF00"/>
                </a:solidFill>
              </a:rPr>
              <a:t>στατικές</a:t>
            </a:r>
            <a:r>
              <a:rPr lang="el-GR" altLang="el-GR" sz="2000" dirty="0">
                <a:solidFill>
                  <a:srgbClr val="FFFF00"/>
                </a:solidFill>
              </a:rPr>
              <a:t> (</a:t>
            </a:r>
            <a:r>
              <a:rPr lang="en-US" altLang="el-GR" sz="2000" dirty="0">
                <a:solidFill>
                  <a:srgbClr val="FFFF00"/>
                </a:solidFill>
              </a:rPr>
              <a:t>static</a:t>
            </a:r>
            <a:r>
              <a:rPr lang="el-GR" altLang="el-GR" sz="2000" dirty="0">
                <a:solidFill>
                  <a:srgbClr val="FFFF00"/>
                </a:solidFill>
              </a:rPr>
              <a:t>)</a:t>
            </a:r>
            <a:r>
              <a:rPr lang="en-US" altLang="el-GR" sz="2000" dirty="0">
                <a:solidFill>
                  <a:srgbClr val="FFFF00"/>
                </a:solidFill>
              </a:rPr>
              <a:t> </a:t>
            </a:r>
            <a:r>
              <a:rPr lang="el-GR" altLang="el-GR" sz="2000" dirty="0">
                <a:solidFill>
                  <a:srgbClr val="FFFF00"/>
                </a:solidFill>
              </a:rPr>
              <a:t>ή </a:t>
            </a:r>
            <a:r>
              <a:rPr lang="en-US" altLang="el-GR" sz="2000" dirty="0">
                <a:solidFill>
                  <a:srgbClr val="FFFF00"/>
                </a:solidFill>
              </a:rPr>
              <a:t>SRAM</a:t>
            </a:r>
            <a:r>
              <a:rPr lang="el-GR" altLang="el-GR" sz="2000" dirty="0">
                <a:solidFill>
                  <a:srgbClr val="FFFF00"/>
                </a:solidFill>
              </a:rPr>
              <a:t> και </a:t>
            </a:r>
            <a:r>
              <a:rPr lang="el-GR" altLang="el-GR" sz="2000" i="1" dirty="0">
                <a:solidFill>
                  <a:srgbClr val="FFFF00"/>
                </a:solidFill>
              </a:rPr>
              <a:t>δυναμικές</a:t>
            </a:r>
            <a:r>
              <a:rPr lang="el-GR" altLang="el-GR" sz="2000" dirty="0">
                <a:solidFill>
                  <a:srgbClr val="FFFF00"/>
                </a:solidFill>
              </a:rPr>
              <a:t> (</a:t>
            </a:r>
            <a:r>
              <a:rPr lang="en-US" altLang="el-GR" sz="2000" dirty="0">
                <a:solidFill>
                  <a:srgbClr val="FFFF00"/>
                </a:solidFill>
              </a:rPr>
              <a:t>dynamic</a:t>
            </a:r>
            <a:r>
              <a:rPr lang="el-GR" altLang="el-GR" sz="2000" dirty="0">
                <a:solidFill>
                  <a:srgbClr val="FFFF00"/>
                </a:solidFill>
              </a:rPr>
              <a:t>)</a:t>
            </a:r>
            <a:r>
              <a:rPr lang="en-US" altLang="el-GR" sz="2000" dirty="0">
                <a:solidFill>
                  <a:srgbClr val="FFFF00"/>
                </a:solidFill>
              </a:rPr>
              <a:t> </a:t>
            </a:r>
            <a:r>
              <a:rPr lang="el-GR" altLang="el-GR" sz="2000" dirty="0">
                <a:solidFill>
                  <a:srgbClr val="FFFF00"/>
                </a:solidFill>
              </a:rPr>
              <a:t>ή </a:t>
            </a:r>
            <a:r>
              <a:rPr lang="en-US" altLang="el-GR" sz="2000" dirty="0">
                <a:solidFill>
                  <a:srgbClr val="FFFF00"/>
                </a:solidFill>
              </a:rPr>
              <a:t>DRAM</a:t>
            </a:r>
            <a:r>
              <a:rPr lang="el-GR" altLang="el-GR" sz="2000" dirty="0">
                <a:solidFill>
                  <a:srgbClr val="FFFF00"/>
                </a:solidFill>
              </a:rPr>
              <a:t>.</a:t>
            </a:r>
          </a:p>
          <a:p>
            <a:pPr algn="just" eaLnBrk="1" hangingPunct="1"/>
            <a:endParaRPr lang="el-GR" altLang="el-GR" sz="2000" dirty="0">
              <a:solidFill>
                <a:srgbClr val="FFFF00"/>
              </a:solidFill>
            </a:endParaRPr>
          </a:p>
          <a:p>
            <a:pPr algn="just" eaLnBrk="1" hangingPunct="1"/>
            <a:r>
              <a:rPr lang="el-GR" altLang="el-GR" sz="2000" dirty="0">
                <a:solidFill>
                  <a:srgbClr val="FFFF00"/>
                </a:solidFill>
              </a:rPr>
              <a:t>Οι </a:t>
            </a:r>
            <a:r>
              <a:rPr lang="el-GR" altLang="el-GR" sz="2000" i="1" dirty="0">
                <a:solidFill>
                  <a:srgbClr val="FFFF00"/>
                </a:solidFill>
              </a:rPr>
              <a:t>μνήμες μόνο για ανάγνωση </a:t>
            </a:r>
            <a:r>
              <a:rPr lang="el-GR" altLang="el-GR" sz="2000" dirty="0">
                <a:solidFill>
                  <a:srgbClr val="FFFF00"/>
                </a:solidFill>
              </a:rPr>
              <a:t>(</a:t>
            </a:r>
            <a:r>
              <a:rPr lang="en-US" altLang="el-GR" sz="2000" i="1" dirty="0">
                <a:solidFill>
                  <a:srgbClr val="FFFF00"/>
                </a:solidFill>
              </a:rPr>
              <a:t>Read Only Memories</a:t>
            </a:r>
            <a:r>
              <a:rPr lang="el-GR" altLang="el-GR" sz="2000" i="1" dirty="0">
                <a:solidFill>
                  <a:srgbClr val="FFFF00"/>
                </a:solidFill>
              </a:rPr>
              <a:t>, ή </a:t>
            </a:r>
            <a:r>
              <a:rPr lang="en-US" altLang="el-GR" sz="2000" dirty="0">
                <a:solidFill>
                  <a:srgbClr val="FFFF00"/>
                </a:solidFill>
              </a:rPr>
              <a:t>ROM</a:t>
            </a:r>
            <a:r>
              <a:rPr lang="el-GR" altLang="el-GR" sz="2000" dirty="0">
                <a:solidFill>
                  <a:srgbClr val="FFFF00"/>
                </a:solidFill>
              </a:rPr>
              <a:t>) είναι </a:t>
            </a:r>
            <a:r>
              <a:rPr lang="el-GR" altLang="el-GR" sz="2000" dirty="0" err="1">
                <a:solidFill>
                  <a:srgbClr val="FFFF00"/>
                </a:solidFill>
              </a:rPr>
              <a:t>ημιαγωγικές</a:t>
            </a:r>
            <a:r>
              <a:rPr lang="el-GR" altLang="el-GR" sz="2000" dirty="0">
                <a:solidFill>
                  <a:srgbClr val="FFFF00"/>
                </a:solidFill>
              </a:rPr>
              <a:t> μνήμες στις οποίες μπορεί να γίνει μόνο ανάγνωση δεδομένων από τις διάφορες θέσεις τους. Οι μνήμες αυτές δεν χάνουν το περιεχόμενό τους όταν διακοπεί η τροφοδοσία τους. Η εγγραφή των δεδομένων στις μνήμες </a:t>
            </a:r>
            <a:r>
              <a:rPr lang="en-US" altLang="el-GR" sz="2000" dirty="0">
                <a:solidFill>
                  <a:srgbClr val="FFFF00"/>
                </a:solidFill>
              </a:rPr>
              <a:t>ROM </a:t>
            </a:r>
            <a:r>
              <a:rPr lang="el-GR" altLang="el-GR" sz="2000" dirty="0">
                <a:solidFill>
                  <a:srgbClr val="FFFF00"/>
                </a:solidFill>
              </a:rPr>
              <a:t>γίνεται με ειδικό τρόπο ανάλογα με τον τύπο τους. </a:t>
            </a:r>
          </a:p>
        </p:txBody>
      </p:sp>
      <p:sp>
        <p:nvSpPr>
          <p:cNvPr id="54275" name="Text Box 3"/>
          <p:cNvSpPr txBox="1">
            <a:spLocks noChangeArrowheads="1"/>
          </p:cNvSpPr>
          <p:nvPr/>
        </p:nvSpPr>
        <p:spPr bwMode="auto">
          <a:xfrm>
            <a:off x="755650" y="1016000"/>
            <a:ext cx="2633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a:solidFill>
                  <a:srgbClr val="FFFF00"/>
                </a:solidFill>
              </a:rPr>
              <a:t>Ημιαγωγικές μνήμες</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457200" y="1671638"/>
            <a:ext cx="8229600" cy="3989387"/>
          </a:xfrm>
        </p:spPr>
        <p:txBody>
          <a:bodyPr/>
          <a:lstStyle/>
          <a:p>
            <a:pPr algn="just" eaLnBrk="1" hangingPunct="1">
              <a:lnSpc>
                <a:spcPct val="95000"/>
              </a:lnSpc>
            </a:pPr>
            <a:r>
              <a:rPr lang="el-GR" altLang="el-GR" sz="2000" b="1" i="1" dirty="0" smtClean="0">
                <a:solidFill>
                  <a:srgbClr val="FFFF00"/>
                </a:solidFill>
              </a:rPr>
              <a:t>Λειτουργικό σύστημα </a:t>
            </a:r>
            <a:r>
              <a:rPr lang="el-GR" altLang="el-GR" sz="2000" b="1" dirty="0" smtClean="0">
                <a:solidFill>
                  <a:srgbClr val="FFFF00"/>
                </a:solidFill>
              </a:rPr>
              <a:t>(</a:t>
            </a:r>
            <a:r>
              <a:rPr lang="en-US" altLang="el-GR" sz="2000" b="1" i="1" dirty="0" smtClean="0">
                <a:solidFill>
                  <a:srgbClr val="FFFF00"/>
                </a:solidFill>
              </a:rPr>
              <a:t>operating system</a:t>
            </a:r>
            <a:r>
              <a:rPr lang="el-GR" altLang="el-GR" sz="2000" b="1" dirty="0" smtClean="0">
                <a:solidFill>
                  <a:srgbClr val="FFFF00"/>
                </a:solidFill>
              </a:rPr>
              <a:t>)</a:t>
            </a:r>
            <a:r>
              <a:rPr lang="el-GR" altLang="el-GR" sz="2000" dirty="0" smtClean="0">
                <a:solidFill>
                  <a:srgbClr val="FFFF00"/>
                </a:solidFill>
              </a:rPr>
              <a:t> είναι το μέρος εκείνο του λογισμικού συστήματος το οποίο είναι υπεύθυνο για την καλύτερη κατανομή των εργασιών, την αποδοτικότερη εκμετάλλευση του υλικού του υπολογιστή, καθώς και για την ευχερέστερη χρησιμοποίησή του. Το λειτουργικό σύστημα προσθέτει στο υπολογιστικό σύστημα επιπλέον δυνατότητες και λειτουργίες. Για λειτουργίες όπως η είσοδος/έξοδος δεδομένων ή η διαχείριση μνήμης το λειτουργικό σύστημα </a:t>
            </a:r>
            <a:r>
              <a:rPr lang="el-GR" altLang="el-GR" sz="2000" b="1" dirty="0" smtClean="0">
                <a:solidFill>
                  <a:srgbClr val="FFFF00"/>
                </a:solidFill>
              </a:rPr>
              <a:t>λειτουργεί σαν ενδιάμεσο μεταξύ του υλικού και του λογισμικού των εφαρμογών</a:t>
            </a:r>
            <a:r>
              <a:rPr lang="el-GR" altLang="el-GR" sz="2000" dirty="0" smtClean="0">
                <a:solidFill>
                  <a:srgbClr val="FFFF00"/>
                </a:solidFill>
              </a:rPr>
              <a:t>, τα οποία όταν εκτελούνται πολλές φορές καλούν το λειτουργικό σύστημα ή διακόπτονται από αυτό. </a:t>
            </a:r>
          </a:p>
          <a:p>
            <a:pPr algn="just" eaLnBrk="1" hangingPunct="1">
              <a:lnSpc>
                <a:spcPct val="95000"/>
              </a:lnSpc>
            </a:pPr>
            <a:r>
              <a:rPr lang="el-GR" altLang="el-GR" sz="2000" dirty="0" smtClean="0">
                <a:solidFill>
                  <a:srgbClr val="FFFF00"/>
                </a:solidFill>
              </a:rPr>
              <a:t>Παραδείγματα </a:t>
            </a:r>
            <a:r>
              <a:rPr lang="el-GR" altLang="el-GR" sz="2000" i="1" dirty="0" smtClean="0">
                <a:solidFill>
                  <a:srgbClr val="FFFF00"/>
                </a:solidFill>
              </a:rPr>
              <a:t>διαδεδομένων</a:t>
            </a:r>
            <a:r>
              <a:rPr lang="el-GR" altLang="el-GR" sz="2000" dirty="0" smtClean="0">
                <a:solidFill>
                  <a:srgbClr val="FFFF00"/>
                </a:solidFill>
              </a:rPr>
              <a:t> </a:t>
            </a:r>
            <a:r>
              <a:rPr lang="el-GR" altLang="el-GR" sz="2000" i="1" dirty="0" smtClean="0">
                <a:solidFill>
                  <a:srgbClr val="FFFF00"/>
                </a:solidFill>
              </a:rPr>
              <a:t>σύγχρονων λειτουργικών συστημάτων</a:t>
            </a:r>
            <a:r>
              <a:rPr lang="el-GR" altLang="el-GR" sz="2000" dirty="0" smtClean="0">
                <a:solidFill>
                  <a:srgbClr val="FFFF00"/>
                </a:solidFill>
              </a:rPr>
              <a:t> είναι τα </a:t>
            </a:r>
            <a:r>
              <a:rPr lang="en-US" altLang="el-GR" sz="2000" dirty="0" smtClean="0">
                <a:solidFill>
                  <a:srgbClr val="FFFF00"/>
                </a:solidFill>
              </a:rPr>
              <a:t>Microsoft Windows</a:t>
            </a:r>
            <a:r>
              <a:rPr lang="el-GR" altLang="el-GR" sz="2000" dirty="0" smtClean="0">
                <a:solidFill>
                  <a:srgbClr val="FFFF00"/>
                </a:solidFill>
              </a:rPr>
              <a:t> Χ, </a:t>
            </a:r>
            <a:r>
              <a:rPr lang="en-US" altLang="el-GR" sz="2000" dirty="0" smtClean="0">
                <a:solidFill>
                  <a:srgbClr val="FFFF00"/>
                </a:solidFill>
              </a:rPr>
              <a:t>Mac OS X</a:t>
            </a:r>
            <a:r>
              <a:rPr lang="el-GR" altLang="el-GR" sz="2000" dirty="0" smtClean="0">
                <a:solidFill>
                  <a:srgbClr val="FFFF00"/>
                </a:solidFill>
              </a:rPr>
              <a:t>, </a:t>
            </a:r>
            <a:r>
              <a:rPr lang="en-US" altLang="el-GR" sz="2000" dirty="0" smtClean="0">
                <a:solidFill>
                  <a:srgbClr val="FFFF00"/>
                </a:solidFill>
              </a:rPr>
              <a:t>Unix</a:t>
            </a:r>
            <a:r>
              <a:rPr lang="el-GR" altLang="el-GR" sz="2000" dirty="0" smtClean="0">
                <a:solidFill>
                  <a:srgbClr val="FFFF00"/>
                </a:solidFill>
              </a:rPr>
              <a:t>, </a:t>
            </a:r>
            <a:r>
              <a:rPr lang="en-US" altLang="el-GR" sz="2000" dirty="0" smtClean="0">
                <a:solidFill>
                  <a:srgbClr val="FFFF00"/>
                </a:solidFill>
              </a:rPr>
              <a:t>Linux</a:t>
            </a:r>
            <a:r>
              <a:rPr lang="el-GR" altLang="el-GR" sz="2000" dirty="0" smtClean="0">
                <a:solidFill>
                  <a:srgbClr val="FFFF00"/>
                </a:solidFill>
              </a:rPr>
              <a:t>, </a:t>
            </a:r>
            <a:r>
              <a:rPr lang="en-US" altLang="el-GR" sz="2000" dirty="0" smtClean="0">
                <a:solidFill>
                  <a:srgbClr val="FFFF00"/>
                </a:solidFill>
              </a:rPr>
              <a:t>Android</a:t>
            </a:r>
            <a:r>
              <a:rPr lang="el-GR" altLang="el-GR" sz="2000" dirty="0" smtClean="0">
                <a:solidFill>
                  <a:srgbClr val="FFFF00"/>
                </a:solidFill>
              </a:rPr>
              <a:t>, … .</a:t>
            </a:r>
          </a:p>
        </p:txBody>
      </p:sp>
      <p:sp>
        <p:nvSpPr>
          <p:cNvPr id="5123" name="Text Box 3"/>
          <p:cNvSpPr txBox="1">
            <a:spLocks noChangeArrowheads="1"/>
          </p:cNvSpPr>
          <p:nvPr/>
        </p:nvSpPr>
        <p:spPr bwMode="auto">
          <a:xfrm>
            <a:off x="539750" y="1123950"/>
            <a:ext cx="630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a:solidFill>
                  <a:srgbClr val="FFFF00"/>
                </a:solidFill>
              </a:rPr>
              <a:t>Λειτουργικό σύστημα υπολογιστικών συστημάτων</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Μνήμη RAM DDR4 Dimm 4GB 2133MHz. 2-POWER MEM8902A 4GB DIMM DDR4 -  AllAboutOffice"/>
          <p:cNvPicPr>
            <a:picLocks noChangeAspect="1" noChangeArrowheads="1"/>
          </p:cNvPicPr>
          <p:nvPr/>
        </p:nvPicPr>
        <p:blipFill rotWithShape="1">
          <a:blip r:embed="rId2">
            <a:extLst>
              <a:ext uri="{28A0092B-C50C-407E-A947-70E740481C1C}">
                <a14:useLocalDpi xmlns:a14="http://schemas.microsoft.com/office/drawing/2010/main" val="0"/>
              </a:ext>
            </a:extLst>
          </a:blip>
          <a:srcRect t="31751" b="38680"/>
          <a:stretch/>
        </p:blipFill>
        <p:spPr bwMode="auto">
          <a:xfrm>
            <a:off x="1541041" y="1733618"/>
            <a:ext cx="5976664" cy="1767225"/>
          </a:xfrm>
          <a:prstGeom prst="rect">
            <a:avLst/>
          </a:prstGeom>
          <a:noFill/>
          <a:extLst>
            <a:ext uri="{909E8E84-426E-40DD-AFC4-6F175D3DCCD1}">
              <a14:hiddenFill xmlns:a14="http://schemas.microsoft.com/office/drawing/2010/main">
                <a:solidFill>
                  <a:srgbClr val="FFFFFF"/>
                </a:solidFill>
              </a14:hiddenFill>
            </a:ext>
          </a:extLst>
        </p:spPr>
      </p:pic>
      <p:pic>
        <p:nvPicPr>
          <p:cNvPr id="137224" name="Picture 8" descr="ddr4 sodimm - Μνήμες RAM | BestPrice.gr"/>
          <p:cNvPicPr>
            <a:picLocks noChangeAspect="1" noChangeArrowheads="1"/>
          </p:cNvPicPr>
          <p:nvPr/>
        </p:nvPicPr>
        <p:blipFill rotWithShape="1">
          <a:blip r:embed="rId3">
            <a:extLst>
              <a:ext uri="{28A0092B-C50C-407E-A947-70E740481C1C}">
                <a14:useLocalDpi xmlns:a14="http://schemas.microsoft.com/office/drawing/2010/main" val="0"/>
              </a:ext>
            </a:extLst>
          </a:blip>
          <a:srcRect r="1755" b="18057"/>
          <a:stretch/>
        </p:blipFill>
        <p:spPr bwMode="auto">
          <a:xfrm>
            <a:off x="2123728" y="4070249"/>
            <a:ext cx="5099325" cy="22322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63688" y="764102"/>
            <a:ext cx="5416355" cy="400110"/>
          </a:xfrm>
          <a:prstGeom prst="rect">
            <a:avLst/>
          </a:prstGeom>
          <a:noFill/>
        </p:spPr>
        <p:txBody>
          <a:bodyPr wrap="none" rtlCol="0">
            <a:spAutoFit/>
          </a:bodyPr>
          <a:lstStyle/>
          <a:p>
            <a:r>
              <a:rPr lang="en-US" sz="2000" b="1" dirty="0" smtClean="0">
                <a:solidFill>
                  <a:srgbClr val="FFFF00"/>
                </a:solidFill>
              </a:rPr>
              <a:t>DIMM </a:t>
            </a:r>
            <a:r>
              <a:rPr lang="el-GR" sz="2000" b="1" dirty="0" smtClean="0">
                <a:solidFill>
                  <a:srgbClr val="FFFF00"/>
                </a:solidFill>
              </a:rPr>
              <a:t>και </a:t>
            </a:r>
            <a:r>
              <a:rPr lang="en-US" sz="2000" b="1" dirty="0" smtClean="0">
                <a:solidFill>
                  <a:srgbClr val="FFFF00"/>
                </a:solidFill>
              </a:rPr>
              <a:t>SODIMM </a:t>
            </a:r>
            <a:r>
              <a:rPr lang="el-GR" sz="2000" b="1" dirty="0" smtClean="0">
                <a:solidFill>
                  <a:srgbClr val="FFFF00"/>
                </a:solidFill>
              </a:rPr>
              <a:t>μνήμης</a:t>
            </a:r>
            <a:r>
              <a:rPr lang="en-US" sz="2000" b="1" dirty="0">
                <a:solidFill>
                  <a:srgbClr val="FFFF00"/>
                </a:solidFill>
              </a:rPr>
              <a:t> </a:t>
            </a:r>
            <a:r>
              <a:rPr lang="el-GR" sz="2000" b="1" dirty="0" smtClean="0">
                <a:solidFill>
                  <a:srgbClr val="FFFF00"/>
                </a:solidFill>
              </a:rPr>
              <a:t>σύγχρονου Η/Υ</a:t>
            </a:r>
            <a:endParaRPr lang="el-GR" sz="2000" b="1" dirty="0">
              <a:solidFill>
                <a:srgbClr val="FFFF00"/>
              </a:solidFill>
            </a:endParaRPr>
          </a:p>
        </p:txBody>
      </p:sp>
    </p:spTree>
    <p:extLst>
      <p:ext uri="{BB962C8B-B14F-4D97-AF65-F5344CB8AC3E}">
        <p14:creationId xmlns:p14="http://schemas.microsoft.com/office/powerpoint/2010/main" val="10078953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Ορθογώνιο 1"/>
          <p:cNvSpPr/>
          <p:nvPr/>
        </p:nvSpPr>
        <p:spPr>
          <a:xfrm>
            <a:off x="827584" y="1268760"/>
            <a:ext cx="7344816" cy="2862322"/>
          </a:xfrm>
          <a:prstGeom prst="rect">
            <a:avLst/>
          </a:prstGeom>
        </p:spPr>
        <p:txBody>
          <a:bodyPr wrap="square">
            <a:spAutoFit/>
          </a:bodyPr>
          <a:lstStyle/>
          <a:p>
            <a:pPr marL="457200" marR="0" lvl="0" indent="-457200" algn="just">
              <a:spcBef>
                <a:spcPts val="0"/>
              </a:spcBef>
              <a:spcAft>
                <a:spcPts val="0"/>
              </a:spcAft>
              <a:tabLst>
                <a:tab pos="228600" algn="l"/>
              </a:tabLst>
            </a:pPr>
            <a:r>
              <a:rPr lang="el-GR" sz="2000" b="1" dirty="0" smtClean="0">
                <a:effectLst/>
                <a:latin typeface="+mj-lt"/>
                <a:ea typeface="Times New Roman" panose="02020603050405020304" pitchFamily="18" charset="0"/>
              </a:rPr>
              <a:t>1.</a:t>
            </a:r>
            <a:r>
              <a:rPr lang="en-US" sz="2000" b="1" dirty="0" smtClean="0">
                <a:effectLst/>
                <a:latin typeface="+mj-lt"/>
                <a:ea typeface="Times New Roman" panose="02020603050405020304" pitchFamily="18" charset="0"/>
              </a:rPr>
              <a:t>1</a:t>
            </a:r>
            <a:r>
              <a:rPr lang="el-GR" sz="2000" dirty="0" smtClean="0">
                <a:effectLst/>
                <a:latin typeface="+mj-lt"/>
                <a:ea typeface="Times New Roman" panose="02020603050405020304" pitchFamily="18" charset="0"/>
              </a:rPr>
              <a:t> </a:t>
            </a:r>
            <a:r>
              <a:rPr lang="el-GR" sz="2000" dirty="0" smtClean="0">
                <a:latin typeface="+mj-lt"/>
                <a:ea typeface="Times New Roman" panose="02020603050405020304" pitchFamily="18" charset="0"/>
              </a:rPr>
              <a:t>Ένα περιοδικό σήμα </a:t>
            </a:r>
            <a:r>
              <a:rPr lang="el-GR" sz="2000" dirty="0" smtClean="0">
                <a:effectLst/>
                <a:latin typeface="+mj-lt"/>
                <a:ea typeface="Times New Roman" panose="02020603050405020304" pitchFamily="18" charset="0"/>
              </a:rPr>
              <a:t>έχει συχνότητα </a:t>
            </a:r>
            <a:r>
              <a:rPr lang="en-US" sz="2000" dirty="0" smtClean="0">
                <a:effectLst/>
                <a:latin typeface="+mj-lt"/>
                <a:ea typeface="Times New Roman" panose="02020603050405020304" pitchFamily="18" charset="0"/>
              </a:rPr>
              <a:t>f</a:t>
            </a:r>
            <a:r>
              <a:rPr lang="el-GR" sz="2000" dirty="0" smtClean="0">
                <a:effectLst/>
                <a:latin typeface="+mj-lt"/>
                <a:ea typeface="Times New Roman" panose="02020603050405020304" pitchFamily="18" charset="0"/>
              </a:rPr>
              <a:t>=10 Μ</a:t>
            </a:r>
            <a:r>
              <a:rPr lang="en-US" sz="2000" dirty="0" smtClean="0">
                <a:effectLst/>
                <a:latin typeface="+mj-lt"/>
                <a:ea typeface="Times New Roman" panose="02020603050405020304" pitchFamily="18" charset="0"/>
              </a:rPr>
              <a:t>Hz</a:t>
            </a:r>
            <a:r>
              <a:rPr lang="el-GR" sz="2000" dirty="0" smtClean="0">
                <a:effectLst/>
                <a:latin typeface="+mj-lt"/>
                <a:ea typeface="Times New Roman" panose="02020603050405020304" pitchFamily="18" charset="0"/>
              </a:rPr>
              <a:t>. Ποια είναι η </a:t>
            </a:r>
            <a:r>
              <a:rPr lang="el-GR" sz="2000" dirty="0" smtClean="0">
                <a:latin typeface="+mj-lt"/>
                <a:ea typeface="Times New Roman" panose="02020603050405020304" pitchFamily="18" charset="0"/>
              </a:rPr>
              <a:t>περίοδος </a:t>
            </a:r>
            <a:r>
              <a:rPr lang="en-US" sz="2000" dirty="0" smtClean="0">
                <a:effectLst/>
                <a:latin typeface="+mj-lt"/>
                <a:ea typeface="Times New Roman" panose="02020603050405020304" pitchFamily="18" charset="0"/>
              </a:rPr>
              <a:t>T </a:t>
            </a:r>
            <a:r>
              <a:rPr lang="el-GR" sz="2000" dirty="0" smtClean="0">
                <a:effectLst/>
                <a:latin typeface="+mj-lt"/>
                <a:ea typeface="Times New Roman" panose="02020603050405020304" pitchFamily="18" charset="0"/>
              </a:rPr>
              <a:t>του  σήματος</a:t>
            </a:r>
            <a:r>
              <a:rPr lang="en-US" sz="2000" dirty="0" smtClean="0">
                <a:effectLst/>
                <a:latin typeface="+mj-lt"/>
                <a:ea typeface="Times New Roman" panose="02020603050405020304" pitchFamily="18" charset="0"/>
              </a:rPr>
              <a:t> </a:t>
            </a:r>
            <a:r>
              <a:rPr lang="el-GR" sz="2000" dirty="0" smtClean="0">
                <a:effectLst/>
                <a:latin typeface="+mj-lt"/>
                <a:ea typeface="Times New Roman" panose="02020603050405020304" pitchFamily="18" charset="0"/>
              </a:rPr>
              <a:t>σε </a:t>
            </a:r>
            <a:r>
              <a:rPr lang="en-US" sz="2000" dirty="0" err="1" smtClean="0">
                <a:effectLst/>
                <a:latin typeface="+mj-lt"/>
                <a:ea typeface="Times New Roman" panose="02020603050405020304" pitchFamily="18" charset="0"/>
              </a:rPr>
              <a:t>nsec</a:t>
            </a:r>
            <a:r>
              <a:rPr lang="el-GR" sz="2000" dirty="0" smtClean="0">
                <a:effectLst/>
                <a:latin typeface="+mj-lt"/>
                <a:ea typeface="Times New Roman" panose="02020603050405020304" pitchFamily="18" charset="0"/>
              </a:rPr>
              <a:t>.</a:t>
            </a:r>
          </a:p>
          <a:p>
            <a:pPr marL="457200" marR="0" lvl="0" indent="-457200" algn="just">
              <a:spcBef>
                <a:spcPts val="0"/>
              </a:spcBef>
              <a:spcAft>
                <a:spcPts val="0"/>
              </a:spcAft>
              <a:tabLst>
                <a:tab pos="228600" algn="l"/>
              </a:tabLst>
            </a:pPr>
            <a:endParaRPr lang="el-GR" sz="2000" dirty="0">
              <a:latin typeface="+mj-lt"/>
              <a:ea typeface="Times New Roman" panose="02020603050405020304" pitchFamily="18" charset="0"/>
            </a:endParaRPr>
          </a:p>
          <a:p>
            <a:pPr marL="457200" marR="0" lvl="0" indent="-457200" algn="just">
              <a:spcBef>
                <a:spcPts val="0"/>
              </a:spcBef>
              <a:spcAft>
                <a:spcPts val="0"/>
              </a:spcAft>
              <a:tabLst>
                <a:tab pos="228600" algn="l"/>
              </a:tabLst>
            </a:pPr>
            <a:r>
              <a:rPr lang="el-GR" sz="2000" dirty="0" smtClean="0">
                <a:effectLst/>
                <a:latin typeface="+mj-lt"/>
                <a:ea typeface="Times New Roman" panose="02020603050405020304" pitchFamily="18" charset="0"/>
              </a:rPr>
              <a:t>     </a:t>
            </a:r>
            <a:r>
              <a:rPr lang="el-GR" sz="2000" b="1" dirty="0" smtClean="0">
                <a:effectLst/>
                <a:latin typeface="+mj-lt"/>
                <a:ea typeface="Times New Roman" panose="02020603050405020304" pitchFamily="18" charset="0"/>
              </a:rPr>
              <a:t>Υπόδειξη</a:t>
            </a:r>
          </a:p>
          <a:p>
            <a:pPr marL="114300" marR="0" indent="-457200" algn="just">
              <a:spcBef>
                <a:spcPts val="0"/>
              </a:spcBef>
              <a:spcAft>
                <a:spcPts val="0"/>
              </a:spcAft>
              <a:tabLst>
                <a:tab pos="228600" algn="l"/>
              </a:tabLst>
            </a:pPr>
            <a:r>
              <a:rPr lang="el-GR" sz="2000" dirty="0" smtClean="0">
                <a:effectLst/>
                <a:latin typeface="+mj-lt"/>
                <a:ea typeface="Times New Roman" panose="02020603050405020304" pitchFamily="18" charset="0"/>
              </a:rPr>
              <a:t> </a:t>
            </a:r>
          </a:p>
          <a:p>
            <a:pPr marL="228600" marR="0" indent="-228600" algn="just">
              <a:spcBef>
                <a:spcPts val="0"/>
              </a:spcBef>
              <a:spcAft>
                <a:spcPts val="0"/>
              </a:spcAft>
              <a:tabLst>
                <a:tab pos="228600" algn="l"/>
              </a:tabLst>
            </a:pPr>
            <a:r>
              <a:rPr lang="en-US" sz="2000" dirty="0" smtClean="0">
                <a:effectLst/>
                <a:latin typeface="+mj-lt"/>
                <a:ea typeface="Times New Roman" panose="02020603050405020304" pitchFamily="18" charset="0"/>
              </a:rPr>
              <a:t>      </a:t>
            </a:r>
            <a:r>
              <a:rPr lang="fr-FR" sz="2000" dirty="0" smtClean="0">
                <a:effectLst/>
                <a:latin typeface="+mj-lt"/>
                <a:ea typeface="Times New Roman" panose="02020603050405020304" pitchFamily="18" charset="0"/>
              </a:rPr>
              <a:t>T=1/f=1/10MHz=1/(10</a:t>
            </a:r>
            <a:r>
              <a:rPr lang="fr-FR" sz="2000" dirty="0" smtClean="0">
                <a:effectLst/>
                <a:latin typeface="+mj-lt"/>
                <a:ea typeface="Times New Roman" panose="02020603050405020304" pitchFamily="18" charset="0"/>
                <a:sym typeface="Symbol" panose="05050102010706020507" pitchFamily="18" charset="2"/>
              </a:rPr>
              <a:t></a:t>
            </a:r>
            <a:r>
              <a:rPr lang="fr-FR" sz="2000" dirty="0" smtClean="0">
                <a:effectLst/>
                <a:latin typeface="+mj-lt"/>
                <a:ea typeface="Times New Roman" panose="02020603050405020304" pitchFamily="18" charset="0"/>
              </a:rPr>
              <a:t>10</a:t>
            </a:r>
            <a:r>
              <a:rPr lang="fr-FR" sz="2000" baseline="30000" dirty="0" smtClean="0">
                <a:effectLst/>
                <a:latin typeface="+mj-lt"/>
                <a:ea typeface="Times New Roman" panose="02020603050405020304" pitchFamily="18" charset="0"/>
              </a:rPr>
              <a:t>6</a:t>
            </a:r>
            <a:r>
              <a:rPr lang="fr-FR" sz="2000" dirty="0" smtClean="0">
                <a:effectLst/>
                <a:latin typeface="+mj-lt"/>
                <a:ea typeface="Times New Roman" panose="02020603050405020304" pitchFamily="18" charset="0"/>
              </a:rPr>
              <a:t>)Hz=1/10</a:t>
            </a:r>
            <a:r>
              <a:rPr lang="fr-FR" sz="2000" baseline="30000" dirty="0" smtClean="0">
                <a:effectLst/>
                <a:latin typeface="+mj-lt"/>
                <a:ea typeface="Times New Roman" panose="02020603050405020304" pitchFamily="18" charset="0"/>
              </a:rPr>
              <a:t>7</a:t>
            </a:r>
            <a:r>
              <a:rPr lang="fr-FR" sz="2000" dirty="0" smtClean="0">
                <a:effectLst/>
                <a:latin typeface="+mj-lt"/>
                <a:ea typeface="Times New Roman" panose="02020603050405020304" pitchFamily="18" charset="0"/>
              </a:rPr>
              <a:t>Hz=(1/10</a:t>
            </a:r>
            <a:r>
              <a:rPr lang="fr-FR" sz="2000" baseline="30000" dirty="0" smtClean="0">
                <a:effectLst/>
                <a:latin typeface="+mj-lt"/>
                <a:ea typeface="Times New Roman" panose="02020603050405020304" pitchFamily="18" charset="0"/>
              </a:rPr>
              <a:t>7</a:t>
            </a:r>
            <a:r>
              <a:rPr lang="fr-FR" sz="2000" dirty="0" smtClean="0">
                <a:effectLst/>
                <a:latin typeface="+mj-lt"/>
                <a:ea typeface="Times New Roman" panose="02020603050405020304" pitchFamily="18" charset="0"/>
              </a:rPr>
              <a:t>)sec</a:t>
            </a:r>
            <a:r>
              <a:rPr lang="el-GR" sz="2000" dirty="0" smtClean="0">
                <a:effectLst/>
                <a:latin typeface="+mj-lt"/>
                <a:ea typeface="Times New Roman" panose="02020603050405020304" pitchFamily="18" charset="0"/>
              </a:rPr>
              <a:t>  </a:t>
            </a:r>
          </a:p>
          <a:p>
            <a:pPr marL="228600" marR="0" indent="-228600" algn="just">
              <a:spcBef>
                <a:spcPts val="0"/>
              </a:spcBef>
              <a:spcAft>
                <a:spcPts val="0"/>
              </a:spcAft>
              <a:tabLst>
                <a:tab pos="228600" algn="l"/>
              </a:tabLst>
            </a:pPr>
            <a:r>
              <a:rPr lang="el-GR" sz="2000" dirty="0">
                <a:latin typeface="+mj-lt"/>
                <a:ea typeface="Times New Roman" panose="02020603050405020304" pitchFamily="18" charset="0"/>
              </a:rPr>
              <a:t> </a:t>
            </a:r>
            <a:r>
              <a:rPr lang="el-GR" sz="2000" dirty="0" smtClean="0">
                <a:latin typeface="+mj-lt"/>
                <a:ea typeface="Times New Roman" panose="02020603050405020304" pitchFamily="18" charset="0"/>
              </a:rPr>
              <a:t>     </a:t>
            </a:r>
            <a:r>
              <a:rPr lang="el-GR" sz="2000" dirty="0" smtClean="0">
                <a:effectLst/>
                <a:latin typeface="+mj-lt"/>
                <a:ea typeface="Times New Roman" panose="02020603050405020304" pitchFamily="18" charset="0"/>
              </a:rPr>
              <a:t>  </a:t>
            </a:r>
            <a:r>
              <a:rPr lang="fr-FR" sz="2000" dirty="0" smtClean="0">
                <a:effectLst/>
                <a:latin typeface="+mj-lt"/>
                <a:ea typeface="Times New Roman" panose="02020603050405020304" pitchFamily="18" charset="0"/>
              </a:rPr>
              <a:t>=(100/10</a:t>
            </a:r>
            <a:r>
              <a:rPr lang="fr-FR" sz="2000" baseline="30000" dirty="0" smtClean="0">
                <a:effectLst/>
                <a:latin typeface="+mj-lt"/>
                <a:ea typeface="Times New Roman" panose="02020603050405020304" pitchFamily="18" charset="0"/>
              </a:rPr>
              <a:t>9</a:t>
            </a:r>
            <a:r>
              <a:rPr lang="fr-FR" sz="2000" dirty="0" smtClean="0">
                <a:effectLst/>
                <a:latin typeface="+mj-lt"/>
                <a:ea typeface="Times New Roman" panose="02020603050405020304" pitchFamily="18" charset="0"/>
              </a:rPr>
              <a:t>)sec=100</a:t>
            </a:r>
            <a:r>
              <a:rPr lang="fr-FR" sz="2000" dirty="0" smtClean="0">
                <a:effectLst/>
                <a:latin typeface="+mj-lt"/>
                <a:ea typeface="Times New Roman" panose="02020603050405020304" pitchFamily="18" charset="0"/>
                <a:sym typeface="Symbol" panose="05050102010706020507" pitchFamily="18" charset="2"/>
              </a:rPr>
              <a:t></a:t>
            </a:r>
            <a:r>
              <a:rPr lang="fr-FR" sz="2000" dirty="0" smtClean="0">
                <a:effectLst/>
                <a:latin typeface="+mj-lt"/>
                <a:ea typeface="Times New Roman" panose="02020603050405020304" pitchFamily="18" charset="0"/>
              </a:rPr>
              <a:t>10</a:t>
            </a:r>
            <a:r>
              <a:rPr lang="fr-FR" sz="2000" baseline="30000" dirty="0" smtClean="0">
                <a:effectLst/>
                <a:latin typeface="+mj-lt"/>
                <a:ea typeface="Times New Roman" panose="02020603050405020304" pitchFamily="18" charset="0"/>
              </a:rPr>
              <a:t>-9</a:t>
            </a:r>
            <a:r>
              <a:rPr lang="fr-FR" sz="2000" dirty="0" smtClean="0">
                <a:effectLst/>
                <a:latin typeface="+mj-lt"/>
                <a:ea typeface="Times New Roman" panose="02020603050405020304" pitchFamily="18" charset="0"/>
              </a:rPr>
              <a:t> sec=100 ns.   	</a:t>
            </a:r>
            <a:endParaRPr lang="el-GR" sz="2000" dirty="0" smtClean="0">
              <a:effectLst/>
              <a:latin typeface="+mj-lt"/>
              <a:ea typeface="Times New Roman" panose="02020603050405020304" pitchFamily="18" charset="0"/>
            </a:endParaRPr>
          </a:p>
          <a:p>
            <a:pPr marL="114300" marR="0" indent="-457200" algn="just">
              <a:spcBef>
                <a:spcPts val="0"/>
              </a:spcBef>
              <a:spcAft>
                <a:spcPts val="0"/>
              </a:spcAft>
              <a:tabLst>
                <a:tab pos="228600" algn="l"/>
              </a:tabLst>
            </a:pPr>
            <a:r>
              <a:rPr lang="fr-FR" sz="2000" dirty="0" smtClean="0">
                <a:effectLst/>
                <a:latin typeface="+mj-lt"/>
                <a:ea typeface="Times New Roman" panose="02020603050405020304" pitchFamily="18" charset="0"/>
              </a:rPr>
              <a:t> </a:t>
            </a:r>
          </a:p>
          <a:p>
            <a:pPr marL="574675" marR="0" lvl="0" indent="-574675" algn="just">
              <a:spcBef>
                <a:spcPts val="0"/>
              </a:spcBef>
              <a:spcAft>
                <a:spcPts val="0"/>
              </a:spcAft>
              <a:tabLst>
                <a:tab pos="228600" algn="l"/>
              </a:tabLst>
            </a:pPr>
            <a:endParaRPr lang="el-GR" sz="2000" dirty="0">
              <a:effectLst/>
              <a:latin typeface="+mj-lt"/>
              <a:ea typeface="Times New Roman" panose="02020603050405020304" pitchFamily="18" charset="0"/>
            </a:endParaRPr>
          </a:p>
        </p:txBody>
      </p:sp>
      <p:sp>
        <p:nvSpPr>
          <p:cNvPr id="3" name="TextBox 2"/>
          <p:cNvSpPr txBox="1"/>
          <p:nvPr/>
        </p:nvSpPr>
        <p:spPr>
          <a:xfrm>
            <a:off x="827584" y="620688"/>
            <a:ext cx="1446230" cy="400110"/>
          </a:xfrm>
          <a:prstGeom prst="rect">
            <a:avLst/>
          </a:prstGeom>
          <a:noFill/>
        </p:spPr>
        <p:txBody>
          <a:bodyPr wrap="none" rtlCol="0">
            <a:spAutoFit/>
          </a:bodyPr>
          <a:lstStyle/>
          <a:p>
            <a:r>
              <a:rPr lang="el-GR" sz="2000" b="1" dirty="0" smtClean="0"/>
              <a:t>ΑΣΚΗΣΕΙΣ</a:t>
            </a:r>
            <a:endParaRPr lang="el-GR" sz="2000" b="1" dirty="0"/>
          </a:p>
        </p:txBody>
      </p:sp>
    </p:spTree>
    <p:extLst>
      <p:ext uri="{BB962C8B-B14F-4D97-AF65-F5344CB8AC3E}">
        <p14:creationId xmlns:p14="http://schemas.microsoft.com/office/powerpoint/2010/main" val="34711963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Picture 2" descr="https://m.media-amazon.com/images/I/81TiWq2feSL._AC_SL15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628800"/>
            <a:ext cx="7236804" cy="4824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7584" y="764704"/>
            <a:ext cx="7560841" cy="646331"/>
          </a:xfrm>
          <a:prstGeom prst="rect">
            <a:avLst/>
          </a:prstGeom>
          <a:noFill/>
        </p:spPr>
        <p:txBody>
          <a:bodyPr wrap="square" rtlCol="0">
            <a:spAutoFit/>
          </a:bodyPr>
          <a:lstStyle/>
          <a:p>
            <a:pPr marL="403225" indent="-403225"/>
            <a:r>
              <a:rPr lang="el-GR" b="1" dirty="0" smtClean="0"/>
              <a:t>1</a:t>
            </a:r>
            <a:r>
              <a:rPr lang="en-US" b="1" dirty="0" smtClean="0"/>
              <a:t>.2 </a:t>
            </a:r>
            <a:r>
              <a:rPr lang="el-GR" dirty="0" smtClean="0"/>
              <a:t>Στο </a:t>
            </a:r>
            <a:r>
              <a:rPr lang="en-US" dirty="0" smtClean="0"/>
              <a:t>motherboard </a:t>
            </a:r>
            <a:r>
              <a:rPr lang="el-GR" dirty="0" smtClean="0"/>
              <a:t>που δίδεται στην συνέχεια εντοπίστε την θέση του επεξεργαστή και της κύριας μνήμης</a:t>
            </a:r>
            <a:r>
              <a:rPr lang="en-US" dirty="0" smtClean="0"/>
              <a:t>.</a:t>
            </a:r>
            <a:endParaRPr lang="el-GR" dirty="0"/>
          </a:p>
        </p:txBody>
      </p:sp>
    </p:spTree>
    <p:extLst>
      <p:ext uri="{BB962C8B-B14F-4D97-AF65-F5344CB8AC3E}">
        <p14:creationId xmlns:p14="http://schemas.microsoft.com/office/powerpoint/2010/main" val="33280085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91138" name="Picture 2" descr="Σχετική εικόνα"/>
          <p:cNvPicPr>
            <a:picLocks noChangeAspect="1" noChangeArrowheads="1"/>
          </p:cNvPicPr>
          <p:nvPr/>
        </p:nvPicPr>
        <p:blipFill>
          <a:blip r:embed="rId2">
            <a:extLst>
              <a:ext uri="{28A0092B-C50C-407E-A947-70E740481C1C}">
                <a14:useLocalDpi xmlns:a14="http://schemas.microsoft.com/office/drawing/2010/main" val="0"/>
              </a:ext>
            </a:extLst>
          </a:blip>
          <a:srcRect b="14050"/>
          <a:stretch>
            <a:fillRect/>
          </a:stretch>
        </p:blipFill>
        <p:spPr bwMode="auto">
          <a:xfrm>
            <a:off x="1116013" y="2133600"/>
            <a:ext cx="7129462"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3"/>
          <p:cNvSpPr txBox="1">
            <a:spLocks noChangeArrowheads="1"/>
          </p:cNvSpPr>
          <p:nvPr/>
        </p:nvSpPr>
        <p:spPr bwMode="auto">
          <a:xfrm>
            <a:off x="468313" y="1052513"/>
            <a:ext cx="79914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38163" indent="-538163">
              <a:spcBef>
                <a:spcPct val="20000"/>
              </a:spcBef>
              <a:buChar char="•"/>
              <a:defRPr sz="3200">
                <a:solidFill>
                  <a:schemeClr val="tx1"/>
                </a:solidFill>
                <a:latin typeface="Arial" panose="020B0604020202020204" pitchFamily="34" charset="0"/>
              </a:defRPr>
            </a:lvl1pPr>
            <a:lvl2pPr marL="7175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l-GR" sz="2000" b="1" dirty="0" smtClean="0"/>
              <a:t>1</a:t>
            </a:r>
            <a:r>
              <a:rPr lang="en-US" altLang="el-GR" sz="2000" b="1" dirty="0" smtClean="0"/>
              <a:t>.</a:t>
            </a:r>
            <a:r>
              <a:rPr lang="el-GR" altLang="el-GR" sz="2000" b="1" dirty="0" smtClean="0"/>
              <a:t>3 </a:t>
            </a:r>
            <a:r>
              <a:rPr lang="el-GR" altLang="el-GR" sz="2000" dirty="0"/>
              <a:t>Από τις αρχιτεκτονικές </a:t>
            </a:r>
            <a:r>
              <a:rPr lang="en-US" altLang="el-GR" sz="2000" dirty="0"/>
              <a:t>CPU</a:t>
            </a:r>
            <a:r>
              <a:rPr lang="el-GR" altLang="el-GR" sz="2000" dirty="0"/>
              <a:t> που περιγράφονται στην συνέχεια ποια είναι </a:t>
            </a:r>
            <a:r>
              <a:rPr lang="en-US" altLang="el-GR" sz="2000" dirty="0"/>
              <a:t>von Neumann </a:t>
            </a:r>
            <a:r>
              <a:rPr lang="el-GR" altLang="el-GR" sz="2000" dirty="0"/>
              <a:t>και ποια </a:t>
            </a:r>
            <a:r>
              <a:rPr lang="en-US" altLang="el-GR" sz="2000" dirty="0"/>
              <a:t>Harvard.</a:t>
            </a:r>
            <a:endParaRPr lang="el-GR" altLang="el-GR" sz="20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683568" y="1124744"/>
            <a:ext cx="6938887" cy="400110"/>
          </a:xfrm>
          <a:prstGeom prst="rect">
            <a:avLst/>
          </a:prstGeom>
          <a:noFill/>
        </p:spPr>
        <p:txBody>
          <a:bodyPr wrap="none" rtlCol="0">
            <a:spAutoFit/>
          </a:bodyPr>
          <a:lstStyle/>
          <a:p>
            <a:r>
              <a:rPr lang="el-GR" sz="2000" b="1" dirty="0" smtClean="0"/>
              <a:t>1</a:t>
            </a:r>
            <a:r>
              <a:rPr lang="en-US" sz="2000" b="1" dirty="0" smtClean="0"/>
              <a:t>.</a:t>
            </a:r>
            <a:r>
              <a:rPr lang="el-GR" sz="2000" b="1" dirty="0" smtClean="0"/>
              <a:t>4</a:t>
            </a:r>
            <a:r>
              <a:rPr lang="en-US" sz="2000" b="1" dirty="0" smtClean="0"/>
              <a:t> </a:t>
            </a:r>
            <a:r>
              <a:rPr lang="el-GR" sz="2000" dirty="0" smtClean="0"/>
              <a:t>Αριθμήσατε από το 0 έως το 20 στο δυαδικό σύστημα. </a:t>
            </a:r>
            <a:endParaRPr lang="el-GR" sz="2000" dirty="0"/>
          </a:p>
        </p:txBody>
      </p:sp>
      <p:sp>
        <p:nvSpPr>
          <p:cNvPr id="8" name="TextBox 7"/>
          <p:cNvSpPr txBox="1"/>
          <p:nvPr/>
        </p:nvSpPr>
        <p:spPr>
          <a:xfrm>
            <a:off x="683567" y="2348880"/>
            <a:ext cx="7560841" cy="707886"/>
          </a:xfrm>
          <a:prstGeom prst="rect">
            <a:avLst/>
          </a:prstGeom>
          <a:noFill/>
        </p:spPr>
        <p:txBody>
          <a:bodyPr wrap="square" rtlCol="0">
            <a:spAutoFit/>
          </a:bodyPr>
          <a:lstStyle/>
          <a:p>
            <a:pPr marL="403225" indent="-403225"/>
            <a:r>
              <a:rPr lang="el-GR" sz="2000" b="1" dirty="0" smtClean="0"/>
              <a:t>1</a:t>
            </a:r>
            <a:r>
              <a:rPr lang="en-US" sz="2000" b="1" dirty="0" smtClean="0"/>
              <a:t>.</a:t>
            </a:r>
            <a:r>
              <a:rPr lang="el-GR" sz="2000" b="1" dirty="0" smtClean="0"/>
              <a:t>5</a:t>
            </a:r>
            <a:r>
              <a:rPr lang="en-US" sz="2000" b="1" dirty="0" smtClean="0"/>
              <a:t> </a:t>
            </a:r>
            <a:r>
              <a:rPr lang="el-GR" sz="2000" dirty="0" smtClean="0"/>
              <a:t>Ποιον αριθμό του δεκαδικού συστήματος αναπαριστά ο δυαδικός αριθμός 1000000</a:t>
            </a:r>
            <a:r>
              <a:rPr lang="el-GR" sz="2000" baseline="-25000" dirty="0" smtClean="0"/>
              <a:t>2</a:t>
            </a:r>
            <a:r>
              <a:rPr lang="el-GR" sz="2000" dirty="0" smtClean="0"/>
              <a:t>. </a:t>
            </a:r>
            <a:endParaRPr lang="el-GR" sz="2000" dirty="0"/>
          </a:p>
        </p:txBody>
      </p:sp>
      <p:sp>
        <p:nvSpPr>
          <p:cNvPr id="9" name="TextBox 8"/>
          <p:cNvSpPr txBox="1"/>
          <p:nvPr/>
        </p:nvSpPr>
        <p:spPr>
          <a:xfrm>
            <a:off x="683567" y="3880792"/>
            <a:ext cx="7560841" cy="707886"/>
          </a:xfrm>
          <a:prstGeom prst="rect">
            <a:avLst/>
          </a:prstGeom>
          <a:noFill/>
        </p:spPr>
        <p:txBody>
          <a:bodyPr wrap="square" rtlCol="0">
            <a:spAutoFit/>
          </a:bodyPr>
          <a:lstStyle/>
          <a:p>
            <a:pPr marL="403225" indent="-403225"/>
            <a:r>
              <a:rPr lang="el-GR" sz="2000" b="1" dirty="0" smtClean="0"/>
              <a:t>1</a:t>
            </a:r>
            <a:r>
              <a:rPr lang="en-US" sz="2000" b="1" dirty="0" smtClean="0"/>
              <a:t>.</a:t>
            </a:r>
            <a:r>
              <a:rPr lang="el-GR" sz="2000" b="1" dirty="0" smtClean="0"/>
              <a:t>6</a:t>
            </a:r>
            <a:r>
              <a:rPr lang="en-US" sz="2000" b="1" dirty="0" smtClean="0"/>
              <a:t> </a:t>
            </a:r>
            <a:r>
              <a:rPr lang="el-GR" sz="2000" dirty="0" smtClean="0"/>
              <a:t>Ποιον αριθμό του δεκαδικού συστήματος αναπαριστά ο δυαδικός αριθμός 1011000</a:t>
            </a:r>
            <a:r>
              <a:rPr lang="el-GR" sz="2000" baseline="-25000" dirty="0" smtClean="0"/>
              <a:t>2</a:t>
            </a:r>
            <a:r>
              <a:rPr lang="el-GR" sz="2000" dirty="0" smtClean="0"/>
              <a:t>. </a:t>
            </a:r>
            <a:endParaRPr lang="el-GR" sz="2000" dirty="0"/>
          </a:p>
        </p:txBody>
      </p:sp>
    </p:spTree>
    <p:extLst>
      <p:ext uri="{BB962C8B-B14F-4D97-AF65-F5344CB8AC3E}">
        <p14:creationId xmlns:p14="http://schemas.microsoft.com/office/powerpoint/2010/main" val="29729710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Ορθογώνιο 4"/>
          <p:cNvSpPr/>
          <p:nvPr/>
        </p:nvSpPr>
        <p:spPr>
          <a:xfrm>
            <a:off x="899592" y="980728"/>
            <a:ext cx="7344816" cy="923330"/>
          </a:xfrm>
          <a:prstGeom prst="rect">
            <a:avLst/>
          </a:prstGeom>
        </p:spPr>
        <p:txBody>
          <a:bodyPr wrap="square">
            <a:spAutoFit/>
          </a:bodyPr>
          <a:lstStyle/>
          <a:p>
            <a:pPr marL="403225" indent="-403225"/>
            <a:r>
              <a:rPr lang="el-GR" b="1" dirty="0"/>
              <a:t>1</a:t>
            </a:r>
            <a:r>
              <a:rPr lang="en-US" b="1" dirty="0"/>
              <a:t>.</a:t>
            </a:r>
            <a:r>
              <a:rPr lang="el-GR" b="1" dirty="0"/>
              <a:t>6</a:t>
            </a:r>
            <a:r>
              <a:rPr lang="en-US" b="1" dirty="0"/>
              <a:t> </a:t>
            </a:r>
            <a:r>
              <a:rPr lang="el-GR" dirty="0" smtClean="0"/>
              <a:t>Δώστε </a:t>
            </a:r>
            <a:r>
              <a:rPr lang="el-GR" dirty="0" smtClean="0"/>
              <a:t>τ</a:t>
            </a:r>
            <a:r>
              <a:rPr lang="el-GR" dirty="0" smtClean="0"/>
              <a:t>ις τιμές των εξόδων Τ1, Τ2, </a:t>
            </a:r>
            <a:r>
              <a:rPr lang="en-US" dirty="0" smtClean="0"/>
              <a:t>F </a:t>
            </a:r>
            <a:r>
              <a:rPr lang="el-GR" dirty="0" smtClean="0"/>
              <a:t>του </a:t>
            </a:r>
            <a:r>
              <a:rPr lang="el-GR" dirty="0" smtClean="0"/>
              <a:t>κυκλώματος που δίδεται στην συνέχεια για </a:t>
            </a:r>
          </a:p>
          <a:p>
            <a:pPr marL="403225"/>
            <a:r>
              <a:rPr lang="el-GR" dirty="0"/>
              <a:t>(Α,  Β, </a:t>
            </a:r>
            <a:r>
              <a:rPr lang="en-US" dirty="0"/>
              <a:t>C</a:t>
            </a:r>
            <a:r>
              <a:rPr lang="en-US" dirty="0" smtClean="0"/>
              <a:t>)=(0, 0, </a:t>
            </a:r>
            <a:r>
              <a:rPr lang="en-US" dirty="0"/>
              <a:t>0</a:t>
            </a:r>
            <a:r>
              <a:rPr lang="en-US" dirty="0" smtClean="0"/>
              <a:t>), </a:t>
            </a:r>
            <a:r>
              <a:rPr lang="el-GR" dirty="0" smtClean="0"/>
              <a:t>(</a:t>
            </a:r>
            <a:r>
              <a:rPr lang="el-GR" dirty="0" smtClean="0"/>
              <a:t>Α,  Β, </a:t>
            </a:r>
            <a:r>
              <a:rPr lang="en-US" dirty="0" smtClean="0"/>
              <a:t>C)=(1, 1, 0) </a:t>
            </a:r>
            <a:r>
              <a:rPr lang="el-GR" dirty="0" smtClean="0"/>
              <a:t>και </a:t>
            </a:r>
            <a:r>
              <a:rPr lang="el-GR" dirty="0"/>
              <a:t>(Α, Β, </a:t>
            </a:r>
            <a:r>
              <a:rPr lang="en-US" dirty="0"/>
              <a:t>C)=(1, 1, </a:t>
            </a:r>
            <a:r>
              <a:rPr lang="en-US" dirty="0" smtClean="0"/>
              <a:t>1) </a:t>
            </a:r>
            <a:endParaRPr lang="el-GR" dirty="0"/>
          </a:p>
        </p:txBody>
      </p:sp>
      <p:pic>
        <p:nvPicPr>
          <p:cNvPr id="8" name="Εικόνα 7"/>
          <p:cNvPicPr>
            <a:picLocks noChangeAspect="1"/>
          </p:cNvPicPr>
          <p:nvPr/>
        </p:nvPicPr>
        <p:blipFill>
          <a:blip r:embed="rId2"/>
          <a:stretch>
            <a:fillRect/>
          </a:stretch>
        </p:blipFill>
        <p:spPr>
          <a:xfrm>
            <a:off x="2219793" y="2482066"/>
            <a:ext cx="4704413" cy="1893867"/>
          </a:xfrm>
          <a:prstGeom prst="rect">
            <a:avLst/>
          </a:prstGeom>
        </p:spPr>
      </p:pic>
    </p:spTree>
    <p:extLst>
      <p:ext uri="{BB962C8B-B14F-4D97-AF65-F5344CB8AC3E}">
        <p14:creationId xmlns:p14="http://schemas.microsoft.com/office/powerpoint/2010/main" val="19713372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151773" y="908720"/>
            <a:ext cx="7128792" cy="1015663"/>
          </a:xfrm>
          <a:prstGeom prst="rect">
            <a:avLst/>
          </a:prstGeom>
          <a:noFill/>
        </p:spPr>
        <p:txBody>
          <a:bodyPr wrap="square" rtlCol="0">
            <a:spAutoFit/>
          </a:bodyPr>
          <a:lstStyle/>
          <a:p>
            <a:pPr marL="457200" indent="-457200" algn="just"/>
            <a:r>
              <a:rPr lang="el-GR" sz="2000" b="1" dirty="0" smtClean="0"/>
              <a:t>1</a:t>
            </a:r>
            <a:r>
              <a:rPr lang="en-US" sz="2000" b="1" dirty="0" smtClean="0"/>
              <a:t>.</a:t>
            </a:r>
            <a:r>
              <a:rPr lang="el-GR" sz="2000" b="1" dirty="0" smtClean="0"/>
              <a:t>7</a:t>
            </a:r>
            <a:r>
              <a:rPr lang="en-US" sz="2000" b="1" dirty="0" smtClean="0"/>
              <a:t> </a:t>
            </a:r>
            <a:r>
              <a:rPr lang="el-GR" sz="2000" dirty="0" smtClean="0"/>
              <a:t>Ένα </a:t>
            </a:r>
            <a:r>
              <a:rPr lang="en-US" sz="2000" dirty="0" smtClean="0"/>
              <a:t>module </a:t>
            </a:r>
            <a:r>
              <a:rPr lang="el-GR" sz="2000" dirty="0" smtClean="0"/>
              <a:t>μνήμης έχει 4 γραμμές διευθύνσεων, ενώ κάθε θέση μνήμης έχει μήκος 8 </a:t>
            </a:r>
            <a:r>
              <a:rPr lang="en-US" sz="2000" dirty="0" smtClean="0"/>
              <a:t>bit. </a:t>
            </a:r>
            <a:r>
              <a:rPr lang="el-GR" sz="2000" dirty="0" smtClean="0"/>
              <a:t>Υπολογίστε το μέγεθός της</a:t>
            </a:r>
            <a:r>
              <a:rPr lang="en-US" sz="2000" dirty="0" smtClean="0"/>
              <a:t> </a:t>
            </a:r>
            <a:r>
              <a:rPr lang="el-GR" sz="2000" dirty="0" smtClean="0"/>
              <a:t>σε </a:t>
            </a:r>
            <a:r>
              <a:rPr lang="en-US" sz="2000" dirty="0" smtClean="0"/>
              <a:t>Byte</a:t>
            </a:r>
            <a:r>
              <a:rPr lang="el-GR" sz="2000" dirty="0" smtClean="0"/>
              <a:t>. </a:t>
            </a:r>
            <a:endParaRPr lang="el-GR" sz="2000" dirty="0"/>
          </a:p>
        </p:txBody>
      </p:sp>
      <p:sp>
        <p:nvSpPr>
          <p:cNvPr id="3" name="TextBox 2"/>
          <p:cNvSpPr txBox="1"/>
          <p:nvPr/>
        </p:nvSpPr>
        <p:spPr>
          <a:xfrm>
            <a:off x="1121917" y="3068960"/>
            <a:ext cx="7128792" cy="1015663"/>
          </a:xfrm>
          <a:prstGeom prst="rect">
            <a:avLst/>
          </a:prstGeom>
          <a:noFill/>
        </p:spPr>
        <p:txBody>
          <a:bodyPr wrap="square" rtlCol="0">
            <a:spAutoFit/>
          </a:bodyPr>
          <a:lstStyle/>
          <a:p>
            <a:pPr marL="457200" indent="-457200" algn="just"/>
            <a:r>
              <a:rPr lang="el-GR" sz="2000" b="1" dirty="0" smtClean="0"/>
              <a:t>1</a:t>
            </a:r>
            <a:r>
              <a:rPr lang="en-US" sz="2000" b="1" dirty="0" smtClean="0"/>
              <a:t>.</a:t>
            </a:r>
            <a:r>
              <a:rPr lang="el-GR" sz="2000" b="1" dirty="0" smtClean="0"/>
              <a:t>8</a:t>
            </a:r>
            <a:r>
              <a:rPr lang="en-US" sz="2000" b="1" dirty="0" smtClean="0"/>
              <a:t> </a:t>
            </a:r>
            <a:r>
              <a:rPr lang="el-GR" sz="2000" dirty="0" smtClean="0"/>
              <a:t>Ένα </a:t>
            </a:r>
            <a:r>
              <a:rPr lang="en-US" sz="2000" dirty="0" smtClean="0"/>
              <a:t>module </a:t>
            </a:r>
            <a:r>
              <a:rPr lang="el-GR" sz="2000" dirty="0" smtClean="0"/>
              <a:t>μνήμης έχει 11 γραμμές διευθύνσεων, ενώ κάθε θέση μνήμης έχει μήκος 8 </a:t>
            </a:r>
            <a:r>
              <a:rPr lang="en-US" sz="2000" dirty="0" smtClean="0"/>
              <a:t>bit. </a:t>
            </a:r>
            <a:r>
              <a:rPr lang="el-GR" sz="2000" dirty="0" smtClean="0"/>
              <a:t>Υπολογίστε το μέγεθός της σε </a:t>
            </a:r>
            <a:r>
              <a:rPr lang="en-US" sz="2000" dirty="0" smtClean="0"/>
              <a:t>Kbyte</a:t>
            </a:r>
            <a:r>
              <a:rPr lang="el-GR" sz="2000" dirty="0" smtClean="0"/>
              <a:t>. </a:t>
            </a:r>
            <a:endParaRPr lang="el-GR" sz="2000" dirty="0"/>
          </a:p>
        </p:txBody>
      </p:sp>
      <p:sp>
        <p:nvSpPr>
          <p:cNvPr id="4" name="TextBox 3"/>
          <p:cNvSpPr txBox="1"/>
          <p:nvPr/>
        </p:nvSpPr>
        <p:spPr>
          <a:xfrm>
            <a:off x="1661824" y="4437112"/>
            <a:ext cx="3310137" cy="369332"/>
          </a:xfrm>
          <a:prstGeom prst="rect">
            <a:avLst/>
          </a:prstGeom>
          <a:noFill/>
        </p:spPr>
        <p:txBody>
          <a:bodyPr wrap="none" rtlCol="0">
            <a:spAutoFit/>
          </a:bodyPr>
          <a:lstStyle/>
          <a:p>
            <a:r>
              <a:rPr lang="en-US" dirty="0" smtClean="0"/>
              <a:t>2</a:t>
            </a:r>
            <a:r>
              <a:rPr lang="en-US" baseline="30000" dirty="0" smtClean="0"/>
              <a:t>11 </a:t>
            </a:r>
            <a:r>
              <a:rPr lang="en-US" dirty="0" smtClean="0"/>
              <a:t>B=2</a:t>
            </a:r>
            <a:r>
              <a:rPr lang="en-US" baseline="30000" dirty="0" smtClean="0"/>
              <a:t>10+1</a:t>
            </a:r>
            <a:r>
              <a:rPr lang="en-US" dirty="0" smtClean="0"/>
              <a:t>B=2</a:t>
            </a:r>
            <a:r>
              <a:rPr lang="en-US" baseline="30000" dirty="0" smtClean="0"/>
              <a:t>1</a:t>
            </a:r>
            <a:r>
              <a:rPr lang="en-US" dirty="0" smtClean="0"/>
              <a:t>2</a:t>
            </a:r>
            <a:r>
              <a:rPr lang="en-US" baseline="30000" dirty="0" smtClean="0"/>
              <a:t>10</a:t>
            </a:r>
            <a:r>
              <a:rPr lang="en-US" dirty="0" smtClean="0"/>
              <a:t>B =2 </a:t>
            </a:r>
            <a:r>
              <a:rPr lang="en-US" dirty="0" err="1" smtClean="0"/>
              <a:t>KByte</a:t>
            </a:r>
            <a:endParaRPr lang="el-GR" dirty="0"/>
          </a:p>
        </p:txBody>
      </p:sp>
      <p:sp>
        <p:nvSpPr>
          <p:cNvPr id="5" name="TextBox 4"/>
          <p:cNvSpPr txBox="1"/>
          <p:nvPr/>
        </p:nvSpPr>
        <p:spPr>
          <a:xfrm>
            <a:off x="1619672" y="2127339"/>
            <a:ext cx="1511952" cy="369332"/>
          </a:xfrm>
          <a:prstGeom prst="rect">
            <a:avLst/>
          </a:prstGeom>
          <a:noFill/>
        </p:spPr>
        <p:txBody>
          <a:bodyPr wrap="none" rtlCol="0">
            <a:spAutoFit/>
          </a:bodyPr>
          <a:lstStyle/>
          <a:p>
            <a:r>
              <a:rPr lang="en-US" dirty="0" smtClean="0"/>
              <a:t>2</a:t>
            </a:r>
            <a:r>
              <a:rPr lang="el-GR" baseline="30000" dirty="0" smtClean="0"/>
              <a:t>4</a:t>
            </a:r>
            <a:r>
              <a:rPr lang="en-US" baseline="30000" dirty="0" smtClean="0"/>
              <a:t> </a:t>
            </a:r>
            <a:r>
              <a:rPr lang="en-US" dirty="0" smtClean="0"/>
              <a:t>B=</a:t>
            </a:r>
            <a:r>
              <a:rPr lang="el-GR" dirty="0" smtClean="0"/>
              <a:t>16 </a:t>
            </a:r>
            <a:r>
              <a:rPr lang="en-US" dirty="0" smtClean="0"/>
              <a:t>Byte</a:t>
            </a:r>
            <a:endParaRPr lang="el-GR" dirty="0"/>
          </a:p>
        </p:txBody>
      </p:sp>
    </p:spTree>
    <p:extLst>
      <p:ext uri="{BB962C8B-B14F-4D97-AF65-F5344CB8AC3E}">
        <p14:creationId xmlns:p14="http://schemas.microsoft.com/office/powerpoint/2010/main" val="5226492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Μνήμη RAM DDR4 Dimm 4GB 2133MHz. 2-POWER MEM8902A 4GB DIMM DDR4 -  AllAboutOffice"/>
          <p:cNvPicPr>
            <a:picLocks noChangeAspect="1" noChangeArrowheads="1"/>
          </p:cNvPicPr>
          <p:nvPr/>
        </p:nvPicPr>
        <p:blipFill rotWithShape="1">
          <a:blip r:embed="rId2">
            <a:extLst>
              <a:ext uri="{28A0092B-C50C-407E-A947-70E740481C1C}">
                <a14:useLocalDpi xmlns:a14="http://schemas.microsoft.com/office/drawing/2010/main" val="0"/>
              </a:ext>
            </a:extLst>
          </a:blip>
          <a:srcRect t="31751" b="38680"/>
          <a:stretch/>
        </p:blipFill>
        <p:spPr bwMode="auto">
          <a:xfrm>
            <a:off x="1619671" y="1628800"/>
            <a:ext cx="5976664" cy="17672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ddr4 sodimm - Μνήμες RAM | BestPrice.gr"/>
          <p:cNvPicPr>
            <a:picLocks noChangeAspect="1" noChangeArrowheads="1"/>
          </p:cNvPicPr>
          <p:nvPr/>
        </p:nvPicPr>
        <p:blipFill rotWithShape="1">
          <a:blip r:embed="rId3">
            <a:extLst>
              <a:ext uri="{28A0092B-C50C-407E-A947-70E740481C1C}">
                <a14:useLocalDpi xmlns:a14="http://schemas.microsoft.com/office/drawing/2010/main" val="0"/>
              </a:ext>
            </a:extLst>
          </a:blip>
          <a:srcRect r="1755" b="18057"/>
          <a:stretch/>
        </p:blipFill>
        <p:spPr bwMode="auto">
          <a:xfrm>
            <a:off x="2195736" y="3717032"/>
            <a:ext cx="5099325" cy="22322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9592" y="692696"/>
            <a:ext cx="7128792" cy="707886"/>
          </a:xfrm>
          <a:prstGeom prst="rect">
            <a:avLst/>
          </a:prstGeom>
          <a:noFill/>
        </p:spPr>
        <p:txBody>
          <a:bodyPr wrap="square" rtlCol="0">
            <a:spAutoFit/>
          </a:bodyPr>
          <a:lstStyle/>
          <a:p>
            <a:pPr marL="457200" indent="-457200" algn="just"/>
            <a:r>
              <a:rPr lang="el-GR" sz="2000" b="1" dirty="0" smtClean="0"/>
              <a:t>1</a:t>
            </a:r>
            <a:r>
              <a:rPr lang="en-US" sz="2000" b="1" dirty="0" smtClean="0"/>
              <a:t>.</a:t>
            </a:r>
            <a:r>
              <a:rPr lang="el-GR" sz="2000" b="1" dirty="0" smtClean="0"/>
              <a:t>9</a:t>
            </a:r>
            <a:r>
              <a:rPr lang="en-US" sz="2000" b="1" dirty="0" smtClean="0"/>
              <a:t> </a:t>
            </a:r>
            <a:r>
              <a:rPr lang="el-GR" sz="2000" dirty="0" smtClean="0"/>
              <a:t>Αναφέρατε τον τύπο των </a:t>
            </a:r>
            <a:r>
              <a:rPr lang="en-US" sz="2000" dirty="0" smtClean="0"/>
              <a:t>memory</a:t>
            </a:r>
            <a:r>
              <a:rPr lang="el-GR" sz="2000" dirty="0" smtClean="0"/>
              <a:t> </a:t>
            </a:r>
            <a:r>
              <a:rPr lang="en-US" sz="2000" dirty="0" smtClean="0"/>
              <a:t>modules </a:t>
            </a:r>
            <a:r>
              <a:rPr lang="el-GR" sz="2000" dirty="0" smtClean="0"/>
              <a:t>που δίδονται στην </a:t>
            </a:r>
            <a:r>
              <a:rPr lang="el-GR" sz="2000" dirty="0" smtClean="0"/>
              <a:t>συνέχεια</a:t>
            </a:r>
            <a:r>
              <a:rPr lang="en-US" sz="2000" dirty="0" smtClean="0"/>
              <a:t>. </a:t>
            </a:r>
            <a:r>
              <a:rPr lang="el-GR" sz="2000" dirty="0" smtClean="0"/>
              <a:t> </a:t>
            </a:r>
            <a:endParaRPr lang="el-GR" sz="2000" dirty="0"/>
          </a:p>
        </p:txBody>
      </p:sp>
    </p:spTree>
    <p:extLst>
      <p:ext uri="{BB962C8B-B14F-4D97-AF65-F5344CB8AC3E}">
        <p14:creationId xmlns:p14="http://schemas.microsoft.com/office/powerpoint/2010/main" val="14861775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MIPS Assembly Language Over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420888"/>
            <a:ext cx="7951937" cy="23762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512" y="1124744"/>
            <a:ext cx="8208911" cy="646331"/>
          </a:xfrm>
          <a:prstGeom prst="rect">
            <a:avLst/>
          </a:prstGeom>
          <a:noFill/>
        </p:spPr>
        <p:txBody>
          <a:bodyPr wrap="square" rtlCol="0">
            <a:spAutoFit/>
          </a:bodyPr>
          <a:lstStyle/>
          <a:p>
            <a:pPr marL="511175" indent="-511175"/>
            <a:r>
              <a:rPr lang="en-US" b="1" dirty="0" smtClean="0"/>
              <a:t>1.10</a:t>
            </a:r>
            <a:r>
              <a:rPr lang="en-US" dirty="0" smtClean="0"/>
              <a:t> </a:t>
            </a:r>
            <a:r>
              <a:rPr lang="el-GR" dirty="0" smtClean="0"/>
              <a:t>Για τα τμήματα προγράμματος που </a:t>
            </a:r>
            <a:r>
              <a:rPr lang="el-GR" dirty="0" smtClean="0"/>
              <a:t>δ</a:t>
            </a:r>
            <a:r>
              <a:rPr lang="el-GR" dirty="0"/>
              <a:t>ί</a:t>
            </a:r>
            <a:r>
              <a:rPr lang="el-GR" dirty="0" smtClean="0"/>
              <a:t>δονται </a:t>
            </a:r>
            <a:r>
              <a:rPr lang="el-GR" dirty="0" smtClean="0"/>
              <a:t>στην συνέχεια σημειώστε ποιο είναι σε γλώσσα</a:t>
            </a:r>
            <a:r>
              <a:rPr lang="en-US" dirty="0" smtClean="0"/>
              <a:t> Assembly </a:t>
            </a:r>
            <a:r>
              <a:rPr lang="el-GR" dirty="0" smtClean="0"/>
              <a:t>και ποιο σε </a:t>
            </a:r>
            <a:r>
              <a:rPr lang="el-GR" dirty="0" err="1" smtClean="0"/>
              <a:t>γλωσσα</a:t>
            </a:r>
            <a:r>
              <a:rPr lang="el-GR" dirty="0" smtClean="0"/>
              <a:t> μηχανής</a:t>
            </a:r>
            <a:endParaRPr lang="el-GR" dirty="0"/>
          </a:p>
        </p:txBody>
      </p:sp>
    </p:spTree>
    <p:extLst>
      <p:ext uri="{BB962C8B-B14F-4D97-AF65-F5344CB8AC3E}">
        <p14:creationId xmlns:p14="http://schemas.microsoft.com/office/powerpoint/2010/main" val="3163188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Picture 2" descr="https://m.media-amazon.com/images/I/81TiWq2feSL._AC_SL15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00808"/>
            <a:ext cx="7236804" cy="4824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5565" y="764704"/>
            <a:ext cx="7560841" cy="646331"/>
          </a:xfrm>
          <a:prstGeom prst="rect">
            <a:avLst/>
          </a:prstGeom>
          <a:noFill/>
        </p:spPr>
        <p:txBody>
          <a:bodyPr wrap="square" rtlCol="0">
            <a:spAutoFit/>
          </a:bodyPr>
          <a:lstStyle/>
          <a:p>
            <a:pPr marL="511175" indent="-511175"/>
            <a:r>
              <a:rPr lang="el-GR" b="1" dirty="0" smtClean="0"/>
              <a:t>1</a:t>
            </a:r>
            <a:r>
              <a:rPr lang="en-US" b="1" dirty="0" smtClean="0"/>
              <a:t>.</a:t>
            </a:r>
            <a:r>
              <a:rPr lang="el-GR" b="1" dirty="0" smtClean="0"/>
              <a:t>11</a:t>
            </a:r>
            <a:r>
              <a:rPr lang="en-US" b="1" dirty="0" smtClean="0"/>
              <a:t> </a:t>
            </a:r>
            <a:r>
              <a:rPr lang="el-GR" dirty="0" smtClean="0"/>
              <a:t>Στο </a:t>
            </a:r>
            <a:r>
              <a:rPr lang="en-US" dirty="0" smtClean="0"/>
              <a:t>motherboard </a:t>
            </a:r>
            <a:r>
              <a:rPr lang="el-GR" dirty="0" smtClean="0"/>
              <a:t>που δίδεται στην συνέχεια εντοπίστε την θέση που επεξεργαστή και της κύριας μνήμης</a:t>
            </a:r>
            <a:r>
              <a:rPr lang="en-US" dirty="0" smtClean="0"/>
              <a:t>.</a:t>
            </a:r>
            <a:endParaRPr lang="el-GR" dirty="0"/>
          </a:p>
        </p:txBody>
      </p:sp>
    </p:spTree>
    <p:extLst>
      <p:ext uri="{BB962C8B-B14F-4D97-AF65-F5344CB8AC3E}">
        <p14:creationId xmlns:p14="http://schemas.microsoft.com/office/powerpoint/2010/main" val="2773023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Image result for operating syste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844675"/>
            <a:ext cx="7129462"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5"/>
          <p:cNvSpPr txBox="1">
            <a:spLocks noChangeArrowheads="1"/>
          </p:cNvSpPr>
          <p:nvPr/>
        </p:nvSpPr>
        <p:spPr bwMode="auto">
          <a:xfrm>
            <a:off x="971550" y="1052513"/>
            <a:ext cx="4275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l-GR" altLang="el-GR" sz="2000" b="1" dirty="0">
                <a:solidFill>
                  <a:srgbClr val="FFFF00"/>
                </a:solidFill>
              </a:rPr>
              <a:t>Δημοφιλή λειτουργικά συστήματα</a:t>
            </a:r>
          </a:p>
        </p:txBody>
      </p:sp>
      <p:sp>
        <p:nvSpPr>
          <p:cNvPr id="6148" name="Text Box 6"/>
          <p:cNvSpPr txBox="1">
            <a:spLocks noChangeArrowheads="1"/>
          </p:cNvSpPr>
          <p:nvPr/>
        </p:nvSpPr>
        <p:spPr bwMode="auto">
          <a:xfrm>
            <a:off x="971550" y="5661025"/>
            <a:ext cx="4813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l-GR" sz="2000" b="1" dirty="0" err="1">
                <a:solidFill>
                  <a:srgbClr val="FFFF00"/>
                </a:solidFill>
              </a:rPr>
              <a:t>Bsd</a:t>
            </a:r>
            <a:r>
              <a:rPr lang="en-US" altLang="el-GR" sz="2000" dirty="0">
                <a:solidFill>
                  <a:srgbClr val="FFFF00"/>
                </a:solidFill>
              </a:rPr>
              <a:t>: Berkley </a:t>
            </a:r>
            <a:r>
              <a:rPr lang="en-US" altLang="el-GR" sz="2000" dirty="0" smtClean="0">
                <a:solidFill>
                  <a:srgbClr val="FFFF00"/>
                </a:solidFill>
              </a:rPr>
              <a:t>software distribution </a:t>
            </a:r>
            <a:r>
              <a:rPr lang="en-US" altLang="el-GR" sz="2000" dirty="0">
                <a:solidFill>
                  <a:srgbClr val="FFFF00"/>
                </a:solidFill>
              </a:rPr>
              <a:t>(Unix)</a:t>
            </a:r>
            <a:endParaRPr lang="el-GR" altLang="el-GR" sz="2000" dirty="0">
              <a:solidFill>
                <a:srgbClr val="FFFF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Picture 2" descr="https://m.media-amazon.com/images/I/81TiWq2feSL._AC_SL15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00808"/>
            <a:ext cx="7236804" cy="4824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5565" y="764704"/>
            <a:ext cx="7560841" cy="646331"/>
          </a:xfrm>
          <a:prstGeom prst="rect">
            <a:avLst/>
          </a:prstGeom>
          <a:noFill/>
        </p:spPr>
        <p:txBody>
          <a:bodyPr wrap="square" rtlCol="0">
            <a:spAutoFit/>
          </a:bodyPr>
          <a:lstStyle/>
          <a:p>
            <a:pPr marL="511175" indent="-511175"/>
            <a:r>
              <a:rPr lang="el-GR" b="1" dirty="0" smtClean="0"/>
              <a:t>1</a:t>
            </a:r>
            <a:r>
              <a:rPr lang="en-US" b="1" dirty="0" smtClean="0"/>
              <a:t>.</a:t>
            </a:r>
            <a:r>
              <a:rPr lang="el-GR" b="1" dirty="0" smtClean="0"/>
              <a:t>1</a:t>
            </a:r>
            <a:r>
              <a:rPr lang="en-US" b="1" dirty="0" smtClean="0"/>
              <a:t>2 </a:t>
            </a:r>
            <a:r>
              <a:rPr lang="el-GR" dirty="0" smtClean="0"/>
              <a:t>Στο </a:t>
            </a:r>
            <a:r>
              <a:rPr lang="en-US" dirty="0" smtClean="0"/>
              <a:t>motherboard </a:t>
            </a:r>
            <a:r>
              <a:rPr lang="el-GR" dirty="0" smtClean="0"/>
              <a:t>που δίδεται στην συνέχεια εντοπίστε την θέση που </a:t>
            </a:r>
            <a:r>
              <a:rPr lang="el-GR" dirty="0" smtClean="0"/>
              <a:t>του δι</a:t>
            </a:r>
            <a:r>
              <a:rPr lang="el-GR" dirty="0" smtClean="0"/>
              <a:t>αύλου </a:t>
            </a:r>
            <a:r>
              <a:rPr lang="en-US" dirty="0" smtClean="0"/>
              <a:t>PCIex16 </a:t>
            </a:r>
            <a:r>
              <a:rPr lang="el-GR" dirty="0" smtClean="0"/>
              <a:t>θα </a:t>
            </a:r>
            <a:r>
              <a:rPr lang="el-GR" dirty="0" smtClean="0"/>
              <a:t>τοποθετηθεί η κάρτα γραφικών</a:t>
            </a:r>
            <a:r>
              <a:rPr lang="en-US" dirty="0" smtClean="0"/>
              <a:t>.</a:t>
            </a:r>
            <a:endParaRPr lang="el-GR" dirty="0"/>
          </a:p>
        </p:txBody>
      </p:sp>
    </p:spTree>
    <p:extLst>
      <p:ext uri="{BB962C8B-B14F-4D97-AF65-F5344CB8AC3E}">
        <p14:creationId xmlns:p14="http://schemas.microsoft.com/office/powerpoint/2010/main" val="2514574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9218" name="Rectangle 6"/>
          <p:cNvSpPr>
            <a:spLocks noChangeArrowheads="1"/>
          </p:cNvSpPr>
          <p:nvPr/>
        </p:nvSpPr>
        <p:spPr bwMode="auto">
          <a:xfrm>
            <a:off x="1042988" y="1844675"/>
            <a:ext cx="7129462"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l-GR" sz="2000">
                <a:solidFill>
                  <a:srgbClr val="FFFF00"/>
                </a:solidFill>
              </a:rPr>
              <a:t>Το </a:t>
            </a:r>
            <a:r>
              <a:rPr lang="en-US" altLang="el-GR" sz="2000" b="1" i="1">
                <a:solidFill>
                  <a:srgbClr val="FFFF00"/>
                </a:solidFill>
              </a:rPr>
              <a:t>kernel</a:t>
            </a:r>
            <a:r>
              <a:rPr lang="en-US" altLang="el-GR" sz="2000">
                <a:solidFill>
                  <a:srgbClr val="FFFF00"/>
                </a:solidFill>
              </a:rPr>
              <a:t> </a:t>
            </a:r>
            <a:r>
              <a:rPr lang="el-GR" altLang="el-GR" sz="2000">
                <a:solidFill>
                  <a:srgbClr val="FFFF00"/>
                </a:solidFill>
              </a:rPr>
              <a:t>είναι το μέρος του λειτουργικού συστήματος το οποίο έχει πλήρη έλεγχο σε κάθε τμήμα του υπολογιστή. Είναι το πρώτο τμήμα που φορτώνεται κατά την εκκίνηση  μετά τον </a:t>
            </a:r>
            <a:r>
              <a:rPr lang="en-US" altLang="el-GR" sz="2000">
                <a:solidFill>
                  <a:srgbClr val="FFFF00"/>
                </a:solidFill>
              </a:rPr>
              <a:t>bootloader</a:t>
            </a:r>
            <a:r>
              <a:rPr lang="el-GR" altLang="el-GR" sz="2000">
                <a:solidFill>
                  <a:srgbClr val="FFFF00"/>
                </a:solidFill>
              </a:rPr>
              <a:t>. Διαχειρίζεται το υπόλοιπο μέρος της διαδικασίας εκκίνησης και τα αιτήματα εισόδου/εξόδου από το </a:t>
            </a:r>
            <a:r>
              <a:rPr lang="en-US" altLang="el-GR" sz="2000">
                <a:solidFill>
                  <a:srgbClr val="FFFF00"/>
                </a:solidFill>
              </a:rPr>
              <a:t>software</a:t>
            </a:r>
            <a:r>
              <a:rPr lang="el-GR" altLang="el-GR" sz="2000">
                <a:solidFill>
                  <a:srgbClr val="FFFF00"/>
                </a:solidFill>
              </a:rPr>
              <a:t>. Διαχειρίζεται επίσης την μνήμη και τα περιφερειακά (</a:t>
            </a:r>
            <a:r>
              <a:rPr lang="en-US" altLang="el-GR" sz="2000">
                <a:solidFill>
                  <a:srgbClr val="FFFF00"/>
                </a:solidFill>
              </a:rPr>
              <a:t>keyboards</a:t>
            </a:r>
            <a:r>
              <a:rPr lang="el-GR" altLang="el-GR" sz="2000">
                <a:solidFill>
                  <a:srgbClr val="FFFF00"/>
                </a:solidFill>
              </a:rPr>
              <a:t>, </a:t>
            </a:r>
            <a:r>
              <a:rPr lang="en-US" altLang="el-GR" sz="2000">
                <a:solidFill>
                  <a:srgbClr val="FFFF00"/>
                </a:solidFill>
              </a:rPr>
              <a:t>printers</a:t>
            </a:r>
            <a:r>
              <a:rPr lang="el-GR" altLang="el-GR" sz="2000">
                <a:solidFill>
                  <a:srgbClr val="FFFF00"/>
                </a:solidFill>
              </a:rPr>
              <a:t>, …)</a:t>
            </a:r>
          </a:p>
          <a:p>
            <a:pPr algn="just" eaLnBrk="1" hangingPunct="1"/>
            <a:r>
              <a:rPr lang="el-GR" altLang="el-GR" sz="2000">
                <a:solidFill>
                  <a:srgbClr val="FFFF00"/>
                </a:solidFill>
              </a:rPr>
              <a:t>Διασυνδέει το λογισμικό των εφαρμογών με το </a:t>
            </a:r>
            <a:r>
              <a:rPr lang="en-US" altLang="el-GR" sz="2000">
                <a:solidFill>
                  <a:srgbClr val="FFFF00"/>
                </a:solidFill>
              </a:rPr>
              <a:t>the hardware</a:t>
            </a:r>
            <a:r>
              <a:rPr lang="el-GR" altLang="el-GR" sz="2000">
                <a:solidFill>
                  <a:srgbClr val="FFFF00"/>
                </a:solidFill>
              </a:rPr>
              <a:t> του υπολογιστή. Το κρίσιμο μέρος του </a:t>
            </a:r>
            <a:r>
              <a:rPr lang="en-US" altLang="el-GR" sz="2000">
                <a:solidFill>
                  <a:srgbClr val="FFFF00"/>
                </a:solidFill>
              </a:rPr>
              <a:t>kernel </a:t>
            </a:r>
            <a:r>
              <a:rPr lang="el-GR" altLang="el-GR" sz="2000">
                <a:solidFill>
                  <a:srgbClr val="FFFF00"/>
                </a:solidFill>
              </a:rPr>
              <a:t>φορτώνεται σε μία ξεχωριστή περιοχή της  μνήμης η οποία προστατεύεται από την πρόσβαση από εφαρμογές, και από άλλα λιγότερο κρίσιμα μέρη του λειτουργικού συστήματος. </a:t>
            </a:r>
          </a:p>
        </p:txBody>
      </p:sp>
      <p:sp>
        <p:nvSpPr>
          <p:cNvPr id="9219" name="Text Box 7"/>
          <p:cNvSpPr txBox="1">
            <a:spLocks noChangeArrowheads="1"/>
          </p:cNvSpPr>
          <p:nvPr/>
        </p:nvSpPr>
        <p:spPr bwMode="auto">
          <a:xfrm>
            <a:off x="1089025" y="1125538"/>
            <a:ext cx="974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l-GR" sz="2000" b="1">
                <a:solidFill>
                  <a:srgbClr val="FFFF00"/>
                </a:solidFill>
              </a:rPr>
              <a:t>Kernel</a:t>
            </a:r>
            <a:endParaRPr lang="el-GR" altLang="el-GR" sz="2000" b="1">
              <a:solidFill>
                <a:srgbClr val="FFFF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4" descr="Computer Language and its Ty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5" y="1340768"/>
            <a:ext cx="7416824" cy="4508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671431"/>
      </p:ext>
    </p:extLst>
  </p:cSld>
  <p:clrMapOvr>
    <a:masterClrMapping/>
  </p:clrMapOvr>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altLang="el-GR"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l-GR" altLang="el-GR"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19361</TotalTime>
  <Words>2500</Words>
  <Application>Microsoft Office PowerPoint</Application>
  <PresentationFormat>Προβολή στην οθόνη (4:3)</PresentationFormat>
  <Paragraphs>169</Paragraphs>
  <Slides>70</Slides>
  <Notes>2</Notes>
  <HiddenSlides>0</HiddenSlides>
  <MMClips>0</MMClips>
  <ScaleCrop>false</ScaleCrop>
  <HeadingPairs>
    <vt:vector size="8" baseType="variant">
      <vt:variant>
        <vt:lpstr>Γραμματοσειρές που χρησιμοποιούνται</vt:lpstr>
      </vt:variant>
      <vt:variant>
        <vt:i4>5</vt:i4>
      </vt: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70</vt:i4>
      </vt:variant>
    </vt:vector>
  </HeadingPairs>
  <TitlesOfParts>
    <vt:vector size="78" baseType="lpstr">
      <vt:lpstr>Arial</vt:lpstr>
      <vt:lpstr>Calibri</vt:lpstr>
      <vt:lpstr>Symbol</vt:lpstr>
      <vt:lpstr>Times New Roman</vt:lpstr>
      <vt:lpstr>Wingdings</vt:lpstr>
      <vt:lpstr>Προεπιλεγμένη σχεδίαση</vt:lpstr>
      <vt:lpstr>Visio</vt:lpstr>
      <vt:lpstr>Equation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TEI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cefsta</cp:lastModifiedBy>
  <cp:revision>312</cp:revision>
  <dcterms:created xsi:type="dcterms:W3CDTF">2016-09-22T08:26:31Z</dcterms:created>
  <dcterms:modified xsi:type="dcterms:W3CDTF">2024-11-08T19:13:58Z</dcterms:modified>
</cp:coreProperties>
</file>