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79" r:id="rId2"/>
    <p:sldId id="378" r:id="rId3"/>
    <p:sldId id="379" r:id="rId4"/>
    <p:sldId id="380" r:id="rId5"/>
    <p:sldId id="311" r:id="rId6"/>
    <p:sldId id="363" r:id="rId7"/>
    <p:sldId id="287" r:id="rId8"/>
    <p:sldId id="288" r:id="rId9"/>
    <p:sldId id="310" r:id="rId10"/>
    <p:sldId id="416" r:id="rId11"/>
    <p:sldId id="314" r:id="rId12"/>
    <p:sldId id="381" r:id="rId13"/>
    <p:sldId id="364" r:id="rId14"/>
    <p:sldId id="382" r:id="rId15"/>
    <p:sldId id="390" r:id="rId16"/>
    <p:sldId id="392" r:id="rId17"/>
    <p:sldId id="348" r:id="rId18"/>
    <p:sldId id="415" r:id="rId19"/>
    <p:sldId id="349" r:id="rId20"/>
    <p:sldId id="350" r:id="rId21"/>
    <p:sldId id="395" r:id="rId22"/>
    <p:sldId id="339" r:id="rId23"/>
    <p:sldId id="323" r:id="rId24"/>
    <p:sldId id="386" r:id="rId25"/>
    <p:sldId id="401" r:id="rId26"/>
    <p:sldId id="325" r:id="rId27"/>
    <p:sldId id="404" r:id="rId28"/>
    <p:sldId id="353" r:id="rId29"/>
    <p:sldId id="356" r:id="rId30"/>
    <p:sldId id="387" r:id="rId31"/>
    <p:sldId id="385" r:id="rId32"/>
    <p:sldId id="354" r:id="rId33"/>
    <p:sldId id="355" r:id="rId34"/>
    <p:sldId id="329" r:id="rId35"/>
    <p:sldId id="315" r:id="rId36"/>
    <p:sldId id="316" r:id="rId37"/>
    <p:sldId id="341" r:id="rId38"/>
    <p:sldId id="403" r:id="rId39"/>
    <p:sldId id="317" r:id="rId40"/>
    <p:sldId id="318" r:id="rId41"/>
    <p:sldId id="365" r:id="rId42"/>
    <p:sldId id="330" r:id="rId43"/>
    <p:sldId id="400" r:id="rId44"/>
    <p:sldId id="304" r:id="rId45"/>
    <p:sldId id="402" r:id="rId46"/>
    <p:sldId id="306" r:id="rId47"/>
    <p:sldId id="258" r:id="rId48"/>
    <p:sldId id="280" r:id="rId49"/>
    <p:sldId id="405" r:id="rId50"/>
    <p:sldId id="375" r:id="rId51"/>
    <p:sldId id="281" r:id="rId52"/>
    <p:sldId id="411" r:id="rId53"/>
    <p:sldId id="407" r:id="rId54"/>
    <p:sldId id="282" r:id="rId55"/>
    <p:sldId id="408" r:id="rId56"/>
    <p:sldId id="374" r:id="rId57"/>
    <p:sldId id="406" r:id="rId58"/>
    <p:sldId id="343" r:id="rId59"/>
    <p:sldId id="352" r:id="rId60"/>
    <p:sldId id="409" r:id="rId61"/>
    <p:sldId id="376" r:id="rId62"/>
    <p:sldId id="377" r:id="rId63"/>
    <p:sldId id="383" r:id="rId64"/>
    <p:sldId id="388" r:id="rId65"/>
    <p:sldId id="345" r:id="rId66"/>
    <p:sldId id="384" r:id="rId67"/>
    <p:sldId id="397" r:id="rId68"/>
    <p:sldId id="398" r:id="rId69"/>
    <p:sldId id="399" r:id="rId70"/>
    <p:sldId id="359" r:id="rId71"/>
    <p:sldId id="360" r:id="rId72"/>
    <p:sldId id="361" r:id="rId73"/>
    <p:sldId id="389" r:id="rId74"/>
    <p:sldId id="337" r:id="rId75"/>
    <p:sldId id="338" r:id="rId76"/>
    <p:sldId id="366" r:id="rId77"/>
    <p:sldId id="367" r:id="rId78"/>
    <p:sldId id="347" r:id="rId79"/>
    <p:sldId id="259" r:id="rId80"/>
    <p:sldId id="260" r:id="rId81"/>
    <p:sldId id="370" r:id="rId82"/>
    <p:sldId id="261" r:id="rId83"/>
    <p:sldId id="372" r:id="rId84"/>
    <p:sldId id="373" r:id="rId85"/>
    <p:sldId id="266" r:id="rId86"/>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9933"/>
    <a:srgbClr val="0000FF"/>
    <a:srgbClr val="EAEAE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98" autoAdjust="0"/>
  </p:normalViewPr>
  <p:slideViewPr>
    <p:cSldViewPr>
      <p:cViewPr varScale="1">
        <p:scale>
          <a:sx n="115" d="100"/>
          <a:sy n="115" d="100"/>
        </p:scale>
        <p:origin x="141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4.wmf"/><Relationship Id="rId4" Type="http://schemas.openxmlformats.org/officeDocument/2006/relationships/image" Target="../media/image4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C3A83-8BAC-4965-B3A6-D1F7527F8A87}" type="datetimeFigureOut">
              <a:rPr lang="el-GR" smtClean="0"/>
              <a:t>5/1/2024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600A5-7704-4072-A487-0A001ACAD1E1}" type="slidenum">
              <a:rPr lang="el-GR" smtClean="0"/>
              <a:t>‹#›</a:t>
            </a:fld>
            <a:endParaRPr lang="el-GR"/>
          </a:p>
        </p:txBody>
      </p:sp>
    </p:spTree>
    <p:extLst>
      <p:ext uri="{BB962C8B-B14F-4D97-AF65-F5344CB8AC3E}">
        <p14:creationId xmlns:p14="http://schemas.microsoft.com/office/powerpoint/2010/main" val="97504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559600A5-7704-4072-A487-0A001ACAD1E1}" type="slidenum">
              <a:rPr lang="el-GR" smtClean="0"/>
              <a:t>6</a:t>
            </a:fld>
            <a:endParaRPr lang="el-GR"/>
          </a:p>
        </p:txBody>
      </p:sp>
    </p:spTree>
    <p:extLst>
      <p:ext uri="{BB962C8B-B14F-4D97-AF65-F5344CB8AC3E}">
        <p14:creationId xmlns:p14="http://schemas.microsoft.com/office/powerpoint/2010/main" val="277979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99C8F7C4-896B-436B-BE00-1A4F0F807254}" type="slidenum">
              <a:rPr lang="el-GR" altLang="el-GR"/>
              <a:pPr/>
              <a:t>‹#›</a:t>
            </a:fld>
            <a:endParaRPr lang="el-GR" altLang="el-GR"/>
          </a:p>
        </p:txBody>
      </p:sp>
    </p:spTree>
    <p:extLst>
      <p:ext uri="{BB962C8B-B14F-4D97-AF65-F5344CB8AC3E}">
        <p14:creationId xmlns:p14="http://schemas.microsoft.com/office/powerpoint/2010/main" val="49679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6B058266-808C-4964-9C30-E9943CF7C6D0}" type="slidenum">
              <a:rPr lang="el-GR" altLang="el-GR"/>
              <a:pPr/>
              <a:t>‹#›</a:t>
            </a:fld>
            <a:endParaRPr lang="el-GR" altLang="el-GR"/>
          </a:p>
        </p:txBody>
      </p:sp>
    </p:spTree>
    <p:extLst>
      <p:ext uri="{BB962C8B-B14F-4D97-AF65-F5344CB8AC3E}">
        <p14:creationId xmlns:p14="http://schemas.microsoft.com/office/powerpoint/2010/main" val="402902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8281D452-B003-4714-941C-FEEBCDBBF1A8}" type="slidenum">
              <a:rPr lang="el-GR" altLang="el-GR"/>
              <a:pPr/>
              <a:t>‹#›</a:t>
            </a:fld>
            <a:endParaRPr lang="el-GR" altLang="el-GR"/>
          </a:p>
        </p:txBody>
      </p:sp>
    </p:spTree>
    <p:extLst>
      <p:ext uri="{BB962C8B-B14F-4D97-AF65-F5344CB8AC3E}">
        <p14:creationId xmlns:p14="http://schemas.microsoft.com/office/powerpoint/2010/main" val="68602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4638"/>
            <a:ext cx="8229600" cy="58515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457200" y="6245225"/>
            <a:ext cx="2133600" cy="476250"/>
          </a:xfrm>
        </p:spPr>
        <p:txBody>
          <a:bodyPr/>
          <a:lstStyle>
            <a:lvl1pPr>
              <a:defRPr/>
            </a:lvl1pPr>
          </a:lstStyle>
          <a:p>
            <a:endParaRPr lang="el-GR" altLang="el-GR"/>
          </a:p>
        </p:txBody>
      </p:sp>
      <p:sp>
        <p:nvSpPr>
          <p:cNvPr id="4" name="Θέση υποσέλιδου 3"/>
          <p:cNvSpPr>
            <a:spLocks noGrp="1"/>
          </p:cNvSpPr>
          <p:nvPr>
            <p:ph type="ftr" sz="quarter" idx="11"/>
          </p:nvPr>
        </p:nvSpPr>
        <p:spPr>
          <a:xfrm>
            <a:off x="3124200" y="6245225"/>
            <a:ext cx="2895600" cy="476250"/>
          </a:xfrm>
        </p:spPr>
        <p:txBody>
          <a:bodyPr/>
          <a:lstStyle>
            <a:lvl1pPr>
              <a:defRPr/>
            </a:lvl1pPr>
          </a:lstStyle>
          <a:p>
            <a:endParaRPr lang="el-GR" altLang="el-GR"/>
          </a:p>
        </p:txBody>
      </p:sp>
      <p:sp>
        <p:nvSpPr>
          <p:cNvPr id="5" name="Θέση αριθμού διαφάνειας 4"/>
          <p:cNvSpPr>
            <a:spLocks noGrp="1"/>
          </p:cNvSpPr>
          <p:nvPr>
            <p:ph type="sldNum" sz="quarter" idx="12"/>
          </p:nvPr>
        </p:nvSpPr>
        <p:spPr>
          <a:xfrm>
            <a:off x="6553200" y="6245225"/>
            <a:ext cx="2133600" cy="476250"/>
          </a:xfrm>
        </p:spPr>
        <p:txBody>
          <a:bodyPr/>
          <a:lstStyle>
            <a:lvl1pPr>
              <a:defRPr/>
            </a:lvl1pPr>
          </a:lstStyle>
          <a:p>
            <a:fld id="{A6563C33-3B15-4009-905C-72CC90406E6D}" type="slidenum">
              <a:rPr lang="el-GR" altLang="el-GR"/>
              <a:pPr/>
              <a:t>‹#›</a:t>
            </a:fld>
            <a:endParaRPr lang="el-GR" altLang="el-GR"/>
          </a:p>
        </p:txBody>
      </p:sp>
    </p:spTree>
    <p:extLst>
      <p:ext uri="{BB962C8B-B14F-4D97-AF65-F5344CB8AC3E}">
        <p14:creationId xmlns:p14="http://schemas.microsoft.com/office/powerpoint/2010/main" val="210245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472AE6A4-D9DC-470F-A984-8B74F0F2AFA7}" type="slidenum">
              <a:rPr lang="el-GR" altLang="el-GR"/>
              <a:pPr/>
              <a:t>‹#›</a:t>
            </a:fld>
            <a:endParaRPr lang="el-GR" altLang="el-GR"/>
          </a:p>
        </p:txBody>
      </p:sp>
    </p:spTree>
    <p:extLst>
      <p:ext uri="{BB962C8B-B14F-4D97-AF65-F5344CB8AC3E}">
        <p14:creationId xmlns:p14="http://schemas.microsoft.com/office/powerpoint/2010/main" val="152553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p>
        </p:txBody>
      </p:sp>
      <p:sp>
        <p:nvSpPr>
          <p:cNvPr id="5" name="Θέση υποσέλιδου 4"/>
          <p:cNvSpPr>
            <a:spLocks noGrp="1"/>
          </p:cNvSpPr>
          <p:nvPr>
            <p:ph type="ftr" sz="quarter" idx="11"/>
          </p:nvPr>
        </p:nvSpPr>
        <p:spPr/>
        <p:txBody>
          <a:bodyPr/>
          <a:lstStyle>
            <a:lvl1pPr>
              <a:defRPr/>
            </a:lvl1pPr>
          </a:lstStyle>
          <a:p>
            <a:endParaRPr lang="el-GR" altLang="el-GR"/>
          </a:p>
        </p:txBody>
      </p:sp>
      <p:sp>
        <p:nvSpPr>
          <p:cNvPr id="6" name="Θέση αριθμού διαφάνειας 5"/>
          <p:cNvSpPr>
            <a:spLocks noGrp="1"/>
          </p:cNvSpPr>
          <p:nvPr>
            <p:ph type="sldNum" sz="quarter" idx="12"/>
          </p:nvPr>
        </p:nvSpPr>
        <p:spPr/>
        <p:txBody>
          <a:bodyPr/>
          <a:lstStyle>
            <a:lvl1pPr>
              <a:defRPr/>
            </a:lvl1pPr>
          </a:lstStyle>
          <a:p>
            <a:fld id="{F4FB8FC2-6455-4BAB-B72F-946C89C3030B}" type="slidenum">
              <a:rPr lang="el-GR" altLang="el-GR"/>
              <a:pPr/>
              <a:t>‹#›</a:t>
            </a:fld>
            <a:endParaRPr lang="el-GR" altLang="el-GR"/>
          </a:p>
        </p:txBody>
      </p:sp>
    </p:spTree>
    <p:extLst>
      <p:ext uri="{BB962C8B-B14F-4D97-AF65-F5344CB8AC3E}">
        <p14:creationId xmlns:p14="http://schemas.microsoft.com/office/powerpoint/2010/main" val="403974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79272B65-1F32-4CBC-A0F5-D2C4BDB856C6}" type="slidenum">
              <a:rPr lang="el-GR" altLang="el-GR"/>
              <a:pPr/>
              <a:t>‹#›</a:t>
            </a:fld>
            <a:endParaRPr lang="el-GR" altLang="el-GR"/>
          </a:p>
        </p:txBody>
      </p:sp>
    </p:spTree>
    <p:extLst>
      <p:ext uri="{BB962C8B-B14F-4D97-AF65-F5344CB8AC3E}">
        <p14:creationId xmlns:p14="http://schemas.microsoft.com/office/powerpoint/2010/main" val="349573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l-GR" altLang="el-GR"/>
          </a:p>
        </p:txBody>
      </p:sp>
      <p:sp>
        <p:nvSpPr>
          <p:cNvPr id="8" name="Θέση υποσέλιδου 7"/>
          <p:cNvSpPr>
            <a:spLocks noGrp="1"/>
          </p:cNvSpPr>
          <p:nvPr>
            <p:ph type="ftr" sz="quarter" idx="11"/>
          </p:nvPr>
        </p:nvSpPr>
        <p:spPr/>
        <p:txBody>
          <a:bodyPr/>
          <a:lstStyle>
            <a:lvl1pPr>
              <a:defRPr/>
            </a:lvl1pPr>
          </a:lstStyle>
          <a:p>
            <a:endParaRPr lang="el-GR" altLang="el-GR"/>
          </a:p>
        </p:txBody>
      </p:sp>
      <p:sp>
        <p:nvSpPr>
          <p:cNvPr id="9" name="Θέση αριθμού διαφάνειας 8"/>
          <p:cNvSpPr>
            <a:spLocks noGrp="1"/>
          </p:cNvSpPr>
          <p:nvPr>
            <p:ph type="sldNum" sz="quarter" idx="12"/>
          </p:nvPr>
        </p:nvSpPr>
        <p:spPr/>
        <p:txBody>
          <a:bodyPr/>
          <a:lstStyle>
            <a:lvl1pPr>
              <a:defRPr/>
            </a:lvl1pPr>
          </a:lstStyle>
          <a:p>
            <a:fld id="{B4EB82F5-5E69-4071-A903-04B4BF290C7B}" type="slidenum">
              <a:rPr lang="el-GR" altLang="el-GR"/>
              <a:pPr/>
              <a:t>‹#›</a:t>
            </a:fld>
            <a:endParaRPr lang="el-GR" altLang="el-GR"/>
          </a:p>
        </p:txBody>
      </p:sp>
    </p:spTree>
    <p:extLst>
      <p:ext uri="{BB962C8B-B14F-4D97-AF65-F5344CB8AC3E}">
        <p14:creationId xmlns:p14="http://schemas.microsoft.com/office/powerpoint/2010/main" val="260415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l-GR" altLang="el-GR"/>
          </a:p>
        </p:txBody>
      </p:sp>
      <p:sp>
        <p:nvSpPr>
          <p:cNvPr id="4" name="Θέση υποσέλιδου 3"/>
          <p:cNvSpPr>
            <a:spLocks noGrp="1"/>
          </p:cNvSpPr>
          <p:nvPr>
            <p:ph type="ftr" sz="quarter" idx="11"/>
          </p:nvPr>
        </p:nvSpPr>
        <p:spPr/>
        <p:txBody>
          <a:bodyPr/>
          <a:lstStyle>
            <a:lvl1pPr>
              <a:defRPr/>
            </a:lvl1pPr>
          </a:lstStyle>
          <a:p>
            <a:endParaRPr lang="el-GR" altLang="el-GR"/>
          </a:p>
        </p:txBody>
      </p:sp>
      <p:sp>
        <p:nvSpPr>
          <p:cNvPr id="5" name="Θέση αριθμού διαφάνειας 4"/>
          <p:cNvSpPr>
            <a:spLocks noGrp="1"/>
          </p:cNvSpPr>
          <p:nvPr>
            <p:ph type="sldNum" sz="quarter" idx="12"/>
          </p:nvPr>
        </p:nvSpPr>
        <p:spPr/>
        <p:txBody>
          <a:bodyPr/>
          <a:lstStyle>
            <a:lvl1pPr>
              <a:defRPr/>
            </a:lvl1pPr>
          </a:lstStyle>
          <a:p>
            <a:fld id="{FA721569-B602-4757-8B68-575533484B13}" type="slidenum">
              <a:rPr lang="el-GR" altLang="el-GR"/>
              <a:pPr/>
              <a:t>‹#›</a:t>
            </a:fld>
            <a:endParaRPr lang="el-GR" altLang="el-GR"/>
          </a:p>
        </p:txBody>
      </p:sp>
    </p:spTree>
    <p:extLst>
      <p:ext uri="{BB962C8B-B14F-4D97-AF65-F5344CB8AC3E}">
        <p14:creationId xmlns:p14="http://schemas.microsoft.com/office/powerpoint/2010/main" val="263722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p>
        </p:txBody>
      </p:sp>
      <p:sp>
        <p:nvSpPr>
          <p:cNvPr id="3" name="Θέση υποσέλιδου 2"/>
          <p:cNvSpPr>
            <a:spLocks noGrp="1"/>
          </p:cNvSpPr>
          <p:nvPr>
            <p:ph type="ftr" sz="quarter" idx="11"/>
          </p:nvPr>
        </p:nvSpPr>
        <p:spPr/>
        <p:txBody>
          <a:bodyPr/>
          <a:lstStyle>
            <a:lvl1pPr>
              <a:defRPr/>
            </a:lvl1pPr>
          </a:lstStyle>
          <a:p>
            <a:endParaRPr lang="el-GR" altLang="el-GR"/>
          </a:p>
        </p:txBody>
      </p:sp>
      <p:sp>
        <p:nvSpPr>
          <p:cNvPr id="4" name="Θέση αριθμού διαφάνειας 3"/>
          <p:cNvSpPr>
            <a:spLocks noGrp="1"/>
          </p:cNvSpPr>
          <p:nvPr>
            <p:ph type="sldNum" sz="quarter" idx="12"/>
          </p:nvPr>
        </p:nvSpPr>
        <p:spPr/>
        <p:txBody>
          <a:bodyPr/>
          <a:lstStyle>
            <a:lvl1pPr>
              <a:defRPr/>
            </a:lvl1pPr>
          </a:lstStyle>
          <a:p>
            <a:fld id="{7D2D6F96-6B7D-48B3-816F-1A2695137BEC}" type="slidenum">
              <a:rPr lang="el-GR" altLang="el-GR"/>
              <a:pPr/>
              <a:t>‹#›</a:t>
            </a:fld>
            <a:endParaRPr lang="el-GR" altLang="el-GR"/>
          </a:p>
        </p:txBody>
      </p:sp>
    </p:spTree>
    <p:extLst>
      <p:ext uri="{BB962C8B-B14F-4D97-AF65-F5344CB8AC3E}">
        <p14:creationId xmlns:p14="http://schemas.microsoft.com/office/powerpoint/2010/main" val="14837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F2116280-5BF7-4CF5-8EAA-9C7FF2F177AE}" type="slidenum">
              <a:rPr lang="el-GR" altLang="el-GR"/>
              <a:pPr/>
              <a:t>‹#›</a:t>
            </a:fld>
            <a:endParaRPr lang="el-GR" altLang="el-GR"/>
          </a:p>
        </p:txBody>
      </p:sp>
    </p:spTree>
    <p:extLst>
      <p:ext uri="{BB962C8B-B14F-4D97-AF65-F5344CB8AC3E}">
        <p14:creationId xmlns:p14="http://schemas.microsoft.com/office/powerpoint/2010/main" val="118677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p>
        </p:txBody>
      </p:sp>
      <p:sp>
        <p:nvSpPr>
          <p:cNvPr id="6" name="Θέση υποσέλιδου 5"/>
          <p:cNvSpPr>
            <a:spLocks noGrp="1"/>
          </p:cNvSpPr>
          <p:nvPr>
            <p:ph type="ftr" sz="quarter" idx="11"/>
          </p:nvPr>
        </p:nvSpPr>
        <p:spPr/>
        <p:txBody>
          <a:bodyPr/>
          <a:lstStyle>
            <a:lvl1pPr>
              <a:defRPr/>
            </a:lvl1pPr>
          </a:lstStyle>
          <a:p>
            <a:endParaRPr lang="el-GR" altLang="el-GR"/>
          </a:p>
        </p:txBody>
      </p:sp>
      <p:sp>
        <p:nvSpPr>
          <p:cNvPr id="7" name="Θέση αριθμού διαφάνειας 6"/>
          <p:cNvSpPr>
            <a:spLocks noGrp="1"/>
          </p:cNvSpPr>
          <p:nvPr>
            <p:ph type="sldNum" sz="quarter" idx="12"/>
          </p:nvPr>
        </p:nvSpPr>
        <p:spPr/>
        <p:txBody>
          <a:bodyPr/>
          <a:lstStyle>
            <a:lvl1pPr>
              <a:defRPr/>
            </a:lvl1pPr>
          </a:lstStyle>
          <a:p>
            <a:fld id="{BE19DA4A-82E6-41D4-98F9-CF0BBF849C24}" type="slidenum">
              <a:rPr lang="el-GR" altLang="el-GR"/>
              <a:pPr/>
              <a:t>‹#›</a:t>
            </a:fld>
            <a:endParaRPr lang="el-GR" altLang="el-GR"/>
          </a:p>
        </p:txBody>
      </p:sp>
    </p:spTree>
    <p:extLst>
      <p:ext uri="{BB962C8B-B14F-4D97-AF65-F5344CB8AC3E}">
        <p14:creationId xmlns:p14="http://schemas.microsoft.com/office/powerpoint/2010/main" val="58958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3708385-E30A-47B5-B73C-16CFFAF0124F}" type="slidenum">
              <a:rPr lang="el-GR" altLang="el-G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3.emf"/><Relationship Id="rId5" Type="http://schemas.openxmlformats.org/officeDocument/2006/relationships/oleObject" Target="../embeddings/oleObject20.bin"/><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1.emf"/></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3.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35.wmf"/><Relationship Id="rId5" Type="http://schemas.openxmlformats.org/officeDocument/2006/relationships/oleObject" Target="../embeddings/oleObject29.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1.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image" Target="../media/image39.wmf"/><Relationship Id="rId5" Type="http://schemas.openxmlformats.org/officeDocument/2006/relationships/oleObject" Target="../embeddings/oleObject33.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image" Target="../media/image42.wmf"/><Relationship Id="rId5" Type="http://schemas.openxmlformats.org/officeDocument/2006/relationships/oleObject" Target="../embeddings/oleObject37.bin"/><Relationship Id="rId10" Type="http://schemas.openxmlformats.org/officeDocument/2006/relationships/image" Target="../media/image44.wmf"/><Relationship Id="rId4" Type="http://schemas.openxmlformats.org/officeDocument/2006/relationships/image" Target="../media/image34.wmf"/><Relationship Id="rId9" Type="http://schemas.openxmlformats.org/officeDocument/2006/relationships/oleObject" Target="../embeddings/oleObject39.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image" Target="../media/image45.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6.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3.wmf"/><Relationship Id="rId4" Type="http://schemas.openxmlformats.org/officeDocument/2006/relationships/oleObject" Target="../embeddings/oleObject3.bin"/><Relationship Id="rId9" Type="http://schemas.openxmlformats.org/officeDocument/2006/relationships/image" Target="../media/image5.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4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5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55.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56.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48.bin"/><Relationship Id="rId4" Type="http://schemas.openxmlformats.org/officeDocument/2006/relationships/image" Target="../media/image57.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1763713" y="2997200"/>
            <a:ext cx="5530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400" b="1" dirty="0">
                <a:solidFill>
                  <a:srgbClr val="FFFF00"/>
                </a:solidFill>
              </a:rPr>
              <a:t>ΑΡΙΘΜΗΤΙΚΑ ΣΥΣΤΗΜΑΤΑ-ΚΩΔΙΚΕΣ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95736" y="1412776"/>
            <a:ext cx="4897999" cy="4902395"/>
          </a:xfrm>
          <a:prstGeom prst="rect">
            <a:avLst/>
          </a:prstGeom>
        </p:spPr>
      </p:pic>
      <p:sp>
        <p:nvSpPr>
          <p:cNvPr id="3" name="Text Box 3"/>
          <p:cNvSpPr txBox="1">
            <a:spLocks noChangeArrowheads="1"/>
          </p:cNvSpPr>
          <p:nvPr/>
        </p:nvSpPr>
        <p:spPr bwMode="auto">
          <a:xfrm>
            <a:off x="1656725" y="764704"/>
            <a:ext cx="5976019" cy="400110"/>
          </a:xfrm>
          <a:prstGeom prst="rect">
            <a:avLst/>
          </a:prstGeom>
          <a:noFill/>
          <a:ln>
            <a:noFill/>
          </a:ln>
          <a:effectLst/>
          <a:extLst/>
        </p:spPr>
        <p:txBody>
          <a:bodyPr wrap="square">
            <a:spAutoFit/>
          </a:bodyPr>
          <a:lstStyle>
            <a:lvl1pPr>
              <a:defRPr>
                <a:solidFill>
                  <a:schemeClr val="tx1"/>
                </a:solidFill>
                <a:latin typeface="Arial" panose="020B0604020202020204" pitchFamily="34" charset="0"/>
              </a:defRPr>
            </a:lvl1pPr>
            <a:lvl2pPr marL="6238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el-GR" altLang="el-GR" sz="2000" b="1" dirty="0"/>
              <a:t>Αρίθμηση </a:t>
            </a:r>
            <a:r>
              <a:rPr lang="el-GR" altLang="el-GR" sz="2000" b="1" dirty="0" smtClean="0"/>
              <a:t>στο δυαδικό σύστημα</a:t>
            </a:r>
            <a:r>
              <a:rPr lang="en-US" altLang="el-GR" sz="2000" b="1" dirty="0" smtClean="0"/>
              <a:t> </a:t>
            </a:r>
            <a:r>
              <a:rPr lang="el-GR" altLang="el-GR" sz="2000" b="1" dirty="0" smtClean="0"/>
              <a:t>με 4 </a:t>
            </a:r>
            <a:r>
              <a:rPr lang="en-US" altLang="el-GR" sz="2000" b="1" dirty="0" smtClean="0"/>
              <a:t>bit</a:t>
            </a:r>
            <a:endParaRPr lang="el-GR" altLang="el-GR" sz="2000" b="1" dirty="0"/>
          </a:p>
        </p:txBody>
      </p:sp>
    </p:spTree>
    <p:extLst>
      <p:ext uri="{BB962C8B-B14F-4D97-AF65-F5344CB8AC3E}">
        <p14:creationId xmlns:p14="http://schemas.microsoft.com/office/powerpoint/2010/main" val="11976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043743" y="980728"/>
            <a:ext cx="72375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6302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solidFill>
                  <a:srgbClr val="FFFF00"/>
                </a:solidFill>
              </a:rPr>
              <a:t>Τιμές </a:t>
            </a:r>
            <a:r>
              <a:rPr lang="el-GR" altLang="el-GR" sz="2000" b="1" dirty="0" smtClean="0">
                <a:solidFill>
                  <a:srgbClr val="FFFF00"/>
                </a:solidFill>
              </a:rPr>
              <a:t>ορισμένων δυνάμεων </a:t>
            </a:r>
            <a:r>
              <a:rPr lang="el-GR" altLang="el-GR" sz="2000" b="1" dirty="0">
                <a:solidFill>
                  <a:srgbClr val="FFFF00"/>
                </a:solidFill>
              </a:rPr>
              <a:t>του 2</a:t>
            </a:r>
            <a:r>
              <a:rPr lang="en-US" altLang="el-GR" sz="2000" b="1" dirty="0">
                <a:solidFill>
                  <a:srgbClr val="FFFF00"/>
                </a:solidFill>
              </a:rPr>
              <a:t> </a:t>
            </a:r>
            <a:r>
              <a:rPr lang="el-GR" altLang="el-GR" sz="2000" b="1" dirty="0">
                <a:solidFill>
                  <a:srgbClr val="FFFF00"/>
                </a:solidFill>
              </a:rPr>
              <a:t>στο δεκαδικό σύστημα</a:t>
            </a:r>
          </a:p>
        </p:txBody>
      </p:sp>
      <p:sp>
        <p:nvSpPr>
          <p:cNvPr id="89091" name="Rectangle 3"/>
          <p:cNvSpPr>
            <a:spLocks noChangeArrowheads="1"/>
          </p:cNvSpPr>
          <p:nvPr/>
        </p:nvSpPr>
        <p:spPr bwMode="auto">
          <a:xfrm>
            <a:off x="0" y="2347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89092" name="Rectangle 4"/>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89093" name="Object 5"/>
          <p:cNvGraphicFramePr>
            <a:graphicFrameLocks noChangeAspect="1"/>
          </p:cNvGraphicFramePr>
          <p:nvPr>
            <p:extLst>
              <p:ext uri="{D42A27DB-BD31-4B8C-83A1-F6EECF244321}">
                <p14:modId xmlns:p14="http://schemas.microsoft.com/office/powerpoint/2010/main" val="2953217604"/>
              </p:ext>
            </p:extLst>
          </p:nvPr>
        </p:nvGraphicFramePr>
        <p:xfrm>
          <a:off x="1241389" y="1844824"/>
          <a:ext cx="6661221" cy="4176613"/>
        </p:xfrm>
        <a:graphic>
          <a:graphicData uri="http://schemas.openxmlformats.org/presentationml/2006/ole">
            <mc:AlternateContent xmlns:mc="http://schemas.openxmlformats.org/markup-compatibility/2006">
              <mc:Choice xmlns:v="urn:schemas-microsoft-com:vml" Requires="v">
                <p:oleObj spid="_x0000_s89181" name="Visio" r:id="rId3" imgW="4252060" imgH="2666231" progId="Visio.Drawing.11">
                  <p:embed/>
                </p:oleObj>
              </mc:Choice>
              <mc:Fallback>
                <p:oleObj name="Visio" r:id="rId3" imgW="4252060" imgH="2666231"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389" y="1844824"/>
                        <a:ext cx="6661221" cy="4176613"/>
                      </a:xfrm>
                      <a:prstGeom prst="rect">
                        <a:avLst/>
                      </a:prstGeom>
                      <a:solidFill>
                        <a:schemeClr val="bg1"/>
                      </a:solid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195736" y="1412776"/>
            <a:ext cx="4897999" cy="4902395"/>
          </a:xfrm>
          <a:prstGeom prst="rect">
            <a:avLst/>
          </a:prstGeom>
        </p:spPr>
      </p:pic>
      <p:sp>
        <p:nvSpPr>
          <p:cNvPr id="3" name="Text Box 3"/>
          <p:cNvSpPr txBox="1">
            <a:spLocks noChangeArrowheads="1"/>
          </p:cNvSpPr>
          <p:nvPr/>
        </p:nvSpPr>
        <p:spPr bwMode="auto">
          <a:xfrm>
            <a:off x="1656725" y="764704"/>
            <a:ext cx="5976019" cy="400110"/>
          </a:xfrm>
          <a:prstGeom prst="rect">
            <a:avLst/>
          </a:prstGeom>
          <a:noFill/>
          <a:ln>
            <a:noFill/>
          </a:ln>
          <a:effectLst/>
          <a:extLst/>
        </p:spPr>
        <p:txBody>
          <a:bodyPr wrap="square">
            <a:spAutoFit/>
          </a:bodyPr>
          <a:lstStyle>
            <a:lvl1pPr>
              <a:defRPr>
                <a:solidFill>
                  <a:schemeClr val="tx1"/>
                </a:solidFill>
                <a:latin typeface="Arial" panose="020B0604020202020204" pitchFamily="34" charset="0"/>
              </a:defRPr>
            </a:lvl1pPr>
            <a:lvl2pPr marL="6238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el-GR" altLang="el-GR" sz="2000" b="1" dirty="0"/>
              <a:t>Αρίθμηση </a:t>
            </a:r>
            <a:r>
              <a:rPr lang="el-GR" altLang="el-GR" sz="2000" b="1" dirty="0" smtClean="0"/>
              <a:t>στο δυαδικό σύστημα</a:t>
            </a:r>
            <a:r>
              <a:rPr lang="en-US" altLang="el-GR" sz="2000" b="1" dirty="0" smtClean="0"/>
              <a:t> </a:t>
            </a:r>
            <a:r>
              <a:rPr lang="el-GR" altLang="el-GR" sz="2000" b="1" dirty="0" smtClean="0"/>
              <a:t>με 4 </a:t>
            </a:r>
            <a:r>
              <a:rPr lang="en-US" altLang="el-GR" sz="2000" b="1" dirty="0" smtClean="0"/>
              <a:t>bit</a:t>
            </a:r>
            <a:endParaRPr lang="el-GR" altLang="el-GR" sz="2000" b="1" dirty="0"/>
          </a:p>
        </p:txBody>
      </p:sp>
    </p:spTree>
    <p:extLst>
      <p:ext uri="{BB962C8B-B14F-4D97-AF65-F5344CB8AC3E}">
        <p14:creationId xmlns:p14="http://schemas.microsoft.com/office/powerpoint/2010/main" val="139500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683568" y="1652697"/>
            <a:ext cx="784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altLang="el-GR" sz="2000" b="1" dirty="0"/>
              <a:t>Παράδειγμα</a:t>
            </a:r>
            <a:r>
              <a:rPr lang="en-US" altLang="el-GR" sz="2000" b="1" dirty="0"/>
              <a:t>  2.1</a:t>
            </a:r>
            <a:r>
              <a:rPr lang="el-GR" altLang="el-GR" sz="2000" b="1" dirty="0"/>
              <a:t>.</a:t>
            </a:r>
            <a:r>
              <a:rPr lang="el-GR" altLang="el-GR" sz="2000" dirty="0"/>
              <a:t> Η τιμή του </a:t>
            </a:r>
            <a:r>
              <a:rPr lang="el-GR" altLang="el-GR" sz="2000" dirty="0" smtClean="0"/>
              <a:t>μη </a:t>
            </a:r>
            <a:r>
              <a:rPr lang="el-GR" altLang="el-GR" sz="2000" dirty="0" err="1" smtClean="0"/>
              <a:t>προσημασμένου</a:t>
            </a:r>
            <a:r>
              <a:rPr lang="el-GR" altLang="el-GR" sz="2000" dirty="0" smtClean="0"/>
              <a:t> δυαδικού αριθμού</a:t>
            </a:r>
            <a:r>
              <a:rPr lang="en-US" altLang="el-GR" sz="2000" dirty="0" smtClean="0"/>
              <a:t> 11001100</a:t>
            </a:r>
            <a:r>
              <a:rPr lang="el-GR" altLang="el-GR" sz="2000" baseline="-25000" dirty="0" smtClean="0"/>
              <a:t>2</a:t>
            </a:r>
            <a:r>
              <a:rPr lang="el-GR" altLang="el-GR" sz="2000" dirty="0" smtClean="0"/>
              <a:t> </a:t>
            </a:r>
            <a:r>
              <a:rPr lang="el-GR" altLang="el-GR" sz="2000" dirty="0"/>
              <a:t>είναι:</a:t>
            </a:r>
            <a:endParaRPr lang="en-US" altLang="el-GR" sz="2000" dirty="0"/>
          </a:p>
          <a:p>
            <a:endParaRPr lang="el-GR" altLang="el-GR" sz="2000" dirty="0"/>
          </a:p>
          <a:p>
            <a:r>
              <a:rPr lang="el-GR" altLang="el-GR" sz="2000" dirty="0"/>
              <a:t>      1100110</a:t>
            </a:r>
            <a:r>
              <a:rPr lang="el-GR" altLang="el-GR" sz="2000" b="1" dirty="0"/>
              <a:t>0</a:t>
            </a:r>
            <a:r>
              <a:rPr lang="el-GR" altLang="el-GR" sz="2000" baseline="-25000" dirty="0"/>
              <a:t>2</a:t>
            </a:r>
            <a:r>
              <a:rPr lang="el-GR" altLang="el-GR" sz="2000" dirty="0"/>
              <a:t> = 1</a:t>
            </a:r>
            <a:r>
              <a:rPr lang="el-GR" altLang="el-GR" sz="2000" b="1" dirty="0">
                <a:sym typeface="Symbol" panose="05050102010706020507" pitchFamily="18" charset="2"/>
              </a:rPr>
              <a:t></a:t>
            </a:r>
            <a:r>
              <a:rPr lang="el-GR" altLang="el-GR" sz="2000" dirty="0"/>
              <a:t>2</a:t>
            </a:r>
            <a:r>
              <a:rPr lang="el-GR" altLang="el-GR" sz="2000" baseline="30000" dirty="0"/>
              <a:t>7</a:t>
            </a:r>
            <a:r>
              <a:rPr lang="el-GR" altLang="el-GR" sz="2000" dirty="0"/>
              <a:t>+1</a:t>
            </a:r>
            <a:r>
              <a:rPr lang="el-GR" altLang="el-GR" b="1" dirty="0">
                <a:sym typeface="Symbol" panose="05050102010706020507" pitchFamily="18" charset="2"/>
              </a:rPr>
              <a:t></a:t>
            </a:r>
            <a:r>
              <a:rPr lang="el-GR" altLang="el-GR" sz="2000" dirty="0"/>
              <a:t>2</a:t>
            </a:r>
            <a:r>
              <a:rPr lang="el-GR" altLang="el-GR" sz="2000" baseline="30000" dirty="0"/>
              <a:t>6</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5</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4</a:t>
            </a:r>
            <a:r>
              <a:rPr lang="el-GR" altLang="el-GR" sz="2000" dirty="0"/>
              <a:t>+1</a:t>
            </a:r>
            <a:r>
              <a:rPr lang="el-GR" altLang="el-GR" b="1" dirty="0">
                <a:sym typeface="Symbol" panose="05050102010706020507" pitchFamily="18" charset="2"/>
              </a:rPr>
              <a:t></a:t>
            </a:r>
            <a:r>
              <a:rPr lang="el-GR" altLang="el-GR" sz="2000" dirty="0"/>
              <a:t>2</a:t>
            </a:r>
            <a:r>
              <a:rPr lang="el-GR" altLang="el-GR" sz="2000" baseline="30000" dirty="0"/>
              <a:t>3</a:t>
            </a:r>
            <a:r>
              <a:rPr lang="el-GR" altLang="el-GR" sz="2000" dirty="0"/>
              <a:t>+1</a:t>
            </a:r>
            <a:r>
              <a:rPr lang="el-GR" altLang="el-GR" b="1" dirty="0">
                <a:sym typeface="Symbol" panose="05050102010706020507" pitchFamily="18" charset="2"/>
              </a:rPr>
              <a:t></a:t>
            </a:r>
            <a:r>
              <a:rPr lang="el-GR" altLang="el-GR" sz="2000" dirty="0"/>
              <a:t>2</a:t>
            </a:r>
            <a:r>
              <a:rPr lang="el-GR" altLang="el-GR" sz="2000" baseline="30000" dirty="0"/>
              <a:t>2</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1</a:t>
            </a:r>
            <a:r>
              <a:rPr lang="el-GR" altLang="el-GR" sz="2000" dirty="0"/>
              <a:t>+</a:t>
            </a:r>
            <a:r>
              <a:rPr lang="el-GR" altLang="el-GR" sz="2000" b="1" dirty="0"/>
              <a:t>0</a:t>
            </a:r>
            <a:r>
              <a:rPr lang="el-GR" altLang="el-GR" b="1" dirty="0">
                <a:sym typeface="Symbol" panose="05050102010706020507" pitchFamily="18" charset="2"/>
              </a:rPr>
              <a:t></a:t>
            </a:r>
            <a:r>
              <a:rPr lang="el-GR" altLang="el-GR" sz="2000" dirty="0"/>
              <a:t>2</a:t>
            </a:r>
            <a:r>
              <a:rPr lang="el-GR" altLang="el-GR" sz="2000" baseline="30000" dirty="0"/>
              <a:t>0</a:t>
            </a:r>
            <a:r>
              <a:rPr lang="el-GR" altLang="el-GR" sz="2000" dirty="0"/>
              <a:t> = </a:t>
            </a:r>
          </a:p>
          <a:p>
            <a:r>
              <a:rPr lang="el-GR" altLang="el-GR" sz="2000" dirty="0"/>
              <a:t>                        </a:t>
            </a:r>
            <a:r>
              <a:rPr lang="el-GR" altLang="el-GR" sz="2000" dirty="0" smtClean="0"/>
              <a:t>= </a:t>
            </a:r>
            <a:r>
              <a:rPr lang="el-GR" altLang="el-GR" sz="2000" dirty="0"/>
              <a:t>1</a:t>
            </a:r>
            <a:r>
              <a:rPr lang="el-GR" altLang="el-GR" b="1" dirty="0">
                <a:sym typeface="Symbol" panose="05050102010706020507" pitchFamily="18" charset="2"/>
              </a:rPr>
              <a:t></a:t>
            </a:r>
            <a:r>
              <a:rPr lang="el-GR" altLang="el-GR" sz="2000" dirty="0"/>
              <a:t>128+1</a:t>
            </a:r>
            <a:r>
              <a:rPr lang="el-GR" altLang="el-GR" b="1" dirty="0">
                <a:sym typeface="Symbol" panose="05050102010706020507" pitchFamily="18" charset="2"/>
              </a:rPr>
              <a:t></a:t>
            </a:r>
            <a:r>
              <a:rPr lang="el-GR" altLang="el-GR" sz="2000" dirty="0"/>
              <a:t>64+0</a:t>
            </a:r>
            <a:r>
              <a:rPr lang="el-GR" altLang="el-GR" b="1" dirty="0">
                <a:sym typeface="Symbol" panose="05050102010706020507" pitchFamily="18" charset="2"/>
              </a:rPr>
              <a:t></a:t>
            </a:r>
            <a:r>
              <a:rPr lang="el-GR" altLang="el-GR" sz="2000" dirty="0"/>
              <a:t>32+0</a:t>
            </a:r>
            <a:r>
              <a:rPr lang="el-GR" altLang="el-GR" b="1" dirty="0">
                <a:sym typeface="Symbol" panose="05050102010706020507" pitchFamily="18" charset="2"/>
              </a:rPr>
              <a:t></a:t>
            </a:r>
            <a:r>
              <a:rPr lang="el-GR" altLang="el-GR" sz="2000" dirty="0"/>
              <a:t>16+1</a:t>
            </a:r>
            <a:r>
              <a:rPr lang="el-GR" altLang="el-GR" b="1" dirty="0">
                <a:sym typeface="Symbol" panose="05050102010706020507" pitchFamily="18" charset="2"/>
              </a:rPr>
              <a:t></a:t>
            </a:r>
            <a:r>
              <a:rPr lang="el-GR" altLang="el-GR" sz="2000" dirty="0"/>
              <a:t>8+1</a:t>
            </a:r>
            <a:r>
              <a:rPr lang="el-GR" altLang="el-GR" b="1" dirty="0">
                <a:sym typeface="Symbol" panose="05050102010706020507" pitchFamily="18" charset="2"/>
              </a:rPr>
              <a:t></a:t>
            </a:r>
            <a:r>
              <a:rPr lang="el-GR" altLang="el-GR" sz="2000" dirty="0"/>
              <a:t>4+0</a:t>
            </a:r>
            <a:r>
              <a:rPr lang="el-GR" altLang="el-GR" b="1" dirty="0">
                <a:sym typeface="Symbol" panose="05050102010706020507" pitchFamily="18" charset="2"/>
              </a:rPr>
              <a:t></a:t>
            </a:r>
            <a:r>
              <a:rPr lang="el-GR" altLang="el-GR" sz="2000" dirty="0"/>
              <a:t>2+0</a:t>
            </a:r>
            <a:r>
              <a:rPr lang="el-GR" altLang="el-GR" b="1" dirty="0">
                <a:sym typeface="Symbol" panose="05050102010706020507" pitchFamily="18" charset="2"/>
              </a:rPr>
              <a:t></a:t>
            </a:r>
            <a:r>
              <a:rPr lang="el-GR" altLang="el-GR" sz="2000" dirty="0"/>
              <a:t>1 =</a:t>
            </a:r>
          </a:p>
          <a:p>
            <a:r>
              <a:rPr lang="el-GR" altLang="el-GR" sz="2000" dirty="0"/>
              <a:t>                         = 128+64+8+4 = </a:t>
            </a:r>
            <a:r>
              <a:rPr lang="el-GR" altLang="el-GR" sz="2000" b="1" dirty="0"/>
              <a:t>204</a:t>
            </a:r>
            <a:r>
              <a:rPr lang="el-GR" altLang="el-GR" sz="2000" baseline="-25000" dirty="0"/>
              <a:t>10</a:t>
            </a:r>
          </a:p>
        </p:txBody>
      </p:sp>
      <p:sp>
        <p:nvSpPr>
          <p:cNvPr id="149507" name="Rectangle 3"/>
          <p:cNvSpPr>
            <a:spLocks noChangeArrowheads="1"/>
          </p:cNvSpPr>
          <p:nvPr/>
        </p:nvSpPr>
        <p:spPr bwMode="auto">
          <a:xfrm>
            <a:off x="755650" y="3596155"/>
            <a:ext cx="705643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altLang="el-GR" sz="2000" b="1" dirty="0"/>
              <a:t>Παράδειγμα</a:t>
            </a:r>
            <a:r>
              <a:rPr lang="en-US" altLang="el-GR" sz="2000" b="1" dirty="0"/>
              <a:t> 2.2. </a:t>
            </a:r>
            <a:r>
              <a:rPr lang="el-GR" altLang="el-GR" sz="2000" dirty="0"/>
              <a:t>Η τιμή του δυαδικού αριθμού 0.1001</a:t>
            </a:r>
            <a:r>
              <a:rPr lang="el-GR" altLang="el-GR" sz="2000" baseline="-25000" dirty="0"/>
              <a:t>2</a:t>
            </a:r>
            <a:r>
              <a:rPr lang="el-GR" altLang="el-GR" sz="2000" dirty="0"/>
              <a:t> είναι:</a:t>
            </a:r>
          </a:p>
          <a:p>
            <a:r>
              <a:rPr lang="el-GR" altLang="el-GR" sz="2000" dirty="0"/>
              <a:t>        </a:t>
            </a:r>
          </a:p>
          <a:p>
            <a:r>
              <a:rPr lang="el-GR" altLang="el-GR" sz="2000" dirty="0"/>
              <a:t>       </a:t>
            </a:r>
            <a:r>
              <a:rPr lang="en-US" altLang="el-GR" sz="2000" dirty="0"/>
              <a:t> </a:t>
            </a:r>
            <a:r>
              <a:rPr lang="el-GR" altLang="el-GR" sz="2000" dirty="0"/>
              <a:t>0.1001</a:t>
            </a:r>
            <a:r>
              <a:rPr lang="el-GR" altLang="el-GR" sz="2000" baseline="-25000" dirty="0"/>
              <a:t>2</a:t>
            </a:r>
            <a:r>
              <a:rPr lang="el-GR" altLang="el-GR" sz="2000" dirty="0"/>
              <a:t> = 1</a:t>
            </a:r>
            <a:r>
              <a:rPr lang="el-GR" altLang="el-GR" b="1" dirty="0">
                <a:sym typeface="Symbol" panose="05050102010706020507" pitchFamily="18" charset="2"/>
              </a:rPr>
              <a:t></a:t>
            </a:r>
            <a:r>
              <a:rPr lang="el-GR" altLang="el-GR" sz="2000" dirty="0"/>
              <a:t>2</a:t>
            </a:r>
            <a:r>
              <a:rPr lang="el-GR" altLang="el-GR" sz="2000" baseline="30000" dirty="0"/>
              <a:t>-1</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-2</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-3</a:t>
            </a:r>
            <a:r>
              <a:rPr lang="el-GR" altLang="el-GR" sz="2000" dirty="0"/>
              <a:t>+1</a:t>
            </a:r>
            <a:r>
              <a:rPr lang="el-GR" altLang="el-GR" b="1" dirty="0">
                <a:sym typeface="Symbol" panose="05050102010706020507" pitchFamily="18" charset="2"/>
              </a:rPr>
              <a:t></a:t>
            </a:r>
            <a:r>
              <a:rPr lang="el-GR" altLang="el-GR" sz="2000" dirty="0"/>
              <a:t>2</a:t>
            </a:r>
            <a:r>
              <a:rPr lang="el-GR" altLang="el-GR" sz="2000" baseline="30000" dirty="0"/>
              <a:t>-4</a:t>
            </a:r>
            <a:r>
              <a:rPr lang="el-GR" altLang="el-GR" sz="2000" dirty="0"/>
              <a:t> =</a:t>
            </a:r>
          </a:p>
          <a:p>
            <a:r>
              <a:rPr lang="el-GR" altLang="el-GR" sz="2000" dirty="0"/>
              <a:t>                      = 1</a:t>
            </a:r>
            <a:r>
              <a:rPr lang="el-GR" altLang="el-GR" b="1" dirty="0">
                <a:sym typeface="Symbol" panose="05050102010706020507" pitchFamily="18" charset="2"/>
              </a:rPr>
              <a:t></a:t>
            </a:r>
            <a:r>
              <a:rPr lang="el-GR" altLang="el-GR" sz="2000" dirty="0"/>
              <a:t>0.5+0</a:t>
            </a:r>
            <a:r>
              <a:rPr lang="el-GR" altLang="el-GR" b="1" dirty="0">
                <a:sym typeface="Symbol" panose="05050102010706020507" pitchFamily="18" charset="2"/>
              </a:rPr>
              <a:t></a:t>
            </a:r>
            <a:r>
              <a:rPr lang="el-GR" altLang="el-GR" sz="2000" dirty="0" smtClean="0"/>
              <a:t>0.25+0</a:t>
            </a:r>
            <a:r>
              <a:rPr lang="el-GR" altLang="el-GR" b="1" dirty="0">
                <a:sym typeface="Symbol" panose="05050102010706020507" pitchFamily="18" charset="2"/>
              </a:rPr>
              <a:t></a:t>
            </a:r>
            <a:r>
              <a:rPr lang="el-GR" altLang="el-GR" sz="2000" dirty="0" smtClean="0"/>
              <a:t>0.125+1</a:t>
            </a:r>
            <a:r>
              <a:rPr lang="el-GR" altLang="el-GR" b="1" dirty="0">
                <a:sym typeface="Symbol" panose="05050102010706020507" pitchFamily="18" charset="2"/>
              </a:rPr>
              <a:t></a:t>
            </a:r>
            <a:r>
              <a:rPr lang="el-GR" altLang="el-GR" sz="2000" dirty="0"/>
              <a:t>0.0625 </a:t>
            </a:r>
            <a:r>
              <a:rPr lang="el-GR" altLang="el-GR" sz="2000" dirty="0" smtClean="0"/>
              <a:t>=</a:t>
            </a:r>
            <a:endParaRPr lang="en-US" altLang="el-GR" sz="2000" dirty="0" smtClean="0"/>
          </a:p>
          <a:p>
            <a:r>
              <a:rPr lang="en-US" altLang="el-GR" sz="2000" dirty="0"/>
              <a:t> </a:t>
            </a:r>
            <a:r>
              <a:rPr lang="en-US" altLang="el-GR" sz="2000" dirty="0" smtClean="0"/>
              <a:t>                     = 0.5+0.0625</a:t>
            </a:r>
            <a:r>
              <a:rPr lang="el-GR" altLang="el-GR" sz="2000" dirty="0" smtClean="0"/>
              <a:t> </a:t>
            </a:r>
            <a:endParaRPr lang="el-GR" altLang="el-GR" sz="2000" dirty="0"/>
          </a:p>
          <a:p>
            <a:r>
              <a:rPr lang="el-GR" altLang="el-GR" sz="2000" dirty="0"/>
              <a:t>                      = </a:t>
            </a:r>
            <a:r>
              <a:rPr lang="el-GR" altLang="el-GR" sz="2000" b="1" dirty="0"/>
              <a:t>0.5625</a:t>
            </a:r>
            <a:r>
              <a:rPr lang="el-GR" altLang="el-GR" sz="2000" b="1" baseline="-25000" dirty="0"/>
              <a:t>10</a:t>
            </a:r>
          </a:p>
        </p:txBody>
      </p:sp>
      <p:sp>
        <p:nvSpPr>
          <p:cNvPr id="149508" name="Text Box 4"/>
          <p:cNvSpPr txBox="1">
            <a:spLocks noChangeArrowheads="1"/>
          </p:cNvSpPr>
          <p:nvPr/>
        </p:nvSpPr>
        <p:spPr bwMode="auto">
          <a:xfrm>
            <a:off x="611560" y="1107146"/>
            <a:ext cx="6338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Μετατροπή από το δυαδικό στο δεκαδικό σύστημα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3840" y="908720"/>
            <a:ext cx="7848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smtClean="0"/>
              <a:t>Παράδειγμα.</a:t>
            </a:r>
            <a:r>
              <a:rPr lang="el-GR" altLang="el-GR" sz="2000" dirty="0" smtClean="0"/>
              <a:t> Υπολογίστε την τιμή </a:t>
            </a:r>
            <a:r>
              <a:rPr lang="el-GR" altLang="el-GR" sz="2000" dirty="0"/>
              <a:t>του δυαδικού αριθμού</a:t>
            </a:r>
            <a:r>
              <a:rPr lang="en-US" altLang="el-GR" sz="2000" dirty="0"/>
              <a:t> </a:t>
            </a:r>
            <a:r>
              <a:rPr lang="el-GR" altLang="el-GR" sz="2000" dirty="0"/>
              <a:t>10</a:t>
            </a:r>
            <a:r>
              <a:rPr lang="en-US" altLang="el-GR" sz="2000" dirty="0"/>
              <a:t>000</a:t>
            </a:r>
            <a:r>
              <a:rPr lang="el-GR" altLang="el-GR" sz="2000" baseline="-25000" dirty="0"/>
              <a:t>2</a:t>
            </a:r>
            <a:r>
              <a:rPr lang="el-GR" altLang="el-GR" sz="2000" dirty="0"/>
              <a:t> </a:t>
            </a:r>
            <a:r>
              <a:rPr lang="el-GR" altLang="el-GR" sz="2000" dirty="0" smtClean="0"/>
              <a:t>στο δεκαδικό σύστημα.</a:t>
            </a:r>
          </a:p>
          <a:p>
            <a:endParaRPr lang="el-GR" altLang="el-GR" sz="2000" dirty="0"/>
          </a:p>
          <a:p>
            <a:r>
              <a:rPr lang="el-GR" altLang="el-GR" sz="2000" dirty="0" smtClean="0"/>
              <a:t>               10</a:t>
            </a:r>
            <a:r>
              <a:rPr lang="en-US" altLang="el-GR" sz="2000" dirty="0" smtClean="0"/>
              <a:t>0</a:t>
            </a:r>
            <a:r>
              <a:rPr lang="el-GR" altLang="el-GR" sz="2000" dirty="0" smtClean="0"/>
              <a:t>00</a:t>
            </a:r>
            <a:r>
              <a:rPr lang="el-GR" altLang="el-GR" sz="2000" baseline="-25000" dirty="0" smtClean="0"/>
              <a:t>2</a:t>
            </a:r>
            <a:r>
              <a:rPr lang="el-GR" altLang="el-GR" sz="2000" dirty="0" smtClean="0"/>
              <a:t> </a:t>
            </a:r>
            <a:r>
              <a:rPr lang="el-GR" altLang="el-GR" sz="2000" dirty="0"/>
              <a:t>= </a:t>
            </a:r>
            <a:r>
              <a:rPr lang="el-GR" altLang="el-GR" sz="2000" dirty="0" smtClean="0"/>
              <a:t>1</a:t>
            </a:r>
            <a:r>
              <a:rPr lang="el-GR" altLang="el-GR" b="1" dirty="0" smtClean="0">
                <a:sym typeface="Symbol" panose="05050102010706020507" pitchFamily="18" charset="2"/>
              </a:rPr>
              <a:t></a:t>
            </a:r>
            <a:r>
              <a:rPr lang="el-GR" altLang="el-GR" sz="2000" dirty="0" smtClean="0"/>
              <a:t>2</a:t>
            </a:r>
            <a:r>
              <a:rPr lang="el-GR" altLang="el-GR" sz="2000" baseline="30000" dirty="0" smtClean="0"/>
              <a:t>4</a:t>
            </a:r>
            <a:r>
              <a:rPr lang="el-GR" altLang="el-GR" sz="2000" dirty="0" smtClean="0"/>
              <a:t>+0</a:t>
            </a:r>
            <a:r>
              <a:rPr lang="el-GR" altLang="el-GR" b="1" dirty="0" smtClean="0">
                <a:sym typeface="Symbol" panose="05050102010706020507" pitchFamily="18" charset="2"/>
              </a:rPr>
              <a:t></a:t>
            </a:r>
            <a:r>
              <a:rPr lang="el-GR" altLang="el-GR" sz="2000" dirty="0" smtClean="0"/>
              <a:t>2</a:t>
            </a:r>
            <a:r>
              <a:rPr lang="el-GR" altLang="el-GR" sz="2000" baseline="30000" dirty="0" smtClean="0"/>
              <a:t>3</a:t>
            </a:r>
            <a:r>
              <a:rPr lang="el-GR" altLang="el-GR" sz="2000" dirty="0" smtClean="0"/>
              <a:t>+0</a:t>
            </a:r>
            <a:r>
              <a:rPr lang="el-GR" altLang="el-GR" b="1" dirty="0" smtClean="0">
                <a:sym typeface="Symbol" panose="05050102010706020507" pitchFamily="18" charset="2"/>
              </a:rPr>
              <a:t></a:t>
            </a:r>
            <a:r>
              <a:rPr lang="el-GR" altLang="el-GR" sz="2000" dirty="0"/>
              <a:t>2</a:t>
            </a:r>
            <a:r>
              <a:rPr lang="el-GR" altLang="el-GR" sz="2000" baseline="30000" dirty="0"/>
              <a:t>2</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1</a:t>
            </a:r>
            <a:r>
              <a:rPr lang="el-GR" altLang="el-GR" sz="2000" dirty="0"/>
              <a:t>+0</a:t>
            </a:r>
            <a:r>
              <a:rPr lang="el-GR" altLang="el-GR" b="1" dirty="0">
                <a:sym typeface="Symbol" panose="05050102010706020507" pitchFamily="18" charset="2"/>
              </a:rPr>
              <a:t></a:t>
            </a:r>
            <a:r>
              <a:rPr lang="el-GR" altLang="el-GR" sz="2000" dirty="0"/>
              <a:t>2</a:t>
            </a:r>
            <a:r>
              <a:rPr lang="el-GR" altLang="el-GR" sz="2000" baseline="30000" dirty="0"/>
              <a:t>0</a:t>
            </a:r>
            <a:r>
              <a:rPr lang="el-GR" altLang="el-GR" sz="2000" dirty="0"/>
              <a:t> = </a:t>
            </a:r>
          </a:p>
          <a:p>
            <a:r>
              <a:rPr lang="el-GR" altLang="el-GR" sz="2000" dirty="0"/>
              <a:t>                        </a:t>
            </a:r>
            <a:r>
              <a:rPr lang="el-GR" altLang="el-GR" sz="2000" dirty="0" smtClean="0"/>
              <a:t>   = 2</a:t>
            </a:r>
            <a:r>
              <a:rPr lang="el-GR" altLang="el-GR" sz="2000" baseline="30000" dirty="0" smtClean="0"/>
              <a:t>4</a:t>
            </a:r>
            <a:r>
              <a:rPr lang="el-GR" altLang="el-GR" sz="2000" dirty="0" smtClean="0"/>
              <a:t> =</a:t>
            </a:r>
            <a:endParaRPr lang="el-GR" altLang="el-GR" sz="2000" dirty="0"/>
          </a:p>
          <a:p>
            <a:r>
              <a:rPr lang="el-GR" altLang="el-GR" sz="2000" dirty="0"/>
              <a:t>                       </a:t>
            </a:r>
            <a:r>
              <a:rPr lang="el-GR" altLang="el-GR" sz="2000" dirty="0" smtClean="0"/>
              <a:t>    </a:t>
            </a:r>
            <a:r>
              <a:rPr lang="el-GR" altLang="el-GR" sz="2000" dirty="0"/>
              <a:t>= </a:t>
            </a:r>
            <a:r>
              <a:rPr lang="el-GR" altLang="el-GR" sz="2000" dirty="0" smtClean="0"/>
              <a:t>16</a:t>
            </a:r>
            <a:r>
              <a:rPr lang="el-GR" altLang="el-GR" sz="2000" baseline="-25000" dirty="0" smtClean="0"/>
              <a:t>10</a:t>
            </a:r>
            <a:endParaRPr lang="el-GR" altLang="el-GR" sz="2000" baseline="-25000" dirty="0"/>
          </a:p>
        </p:txBody>
      </p:sp>
      <p:sp>
        <p:nvSpPr>
          <p:cNvPr id="3" name="Rectangle 2"/>
          <p:cNvSpPr>
            <a:spLocks noChangeArrowheads="1"/>
          </p:cNvSpPr>
          <p:nvPr/>
        </p:nvSpPr>
        <p:spPr bwMode="auto">
          <a:xfrm>
            <a:off x="683840" y="3078832"/>
            <a:ext cx="7848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smtClean="0"/>
              <a:t>Παράδειγμα.</a:t>
            </a:r>
            <a:r>
              <a:rPr lang="el-GR" altLang="el-GR" sz="2000" dirty="0" smtClean="0"/>
              <a:t> Υπολογίστε την τιμή </a:t>
            </a:r>
            <a:r>
              <a:rPr lang="el-GR" altLang="el-GR" sz="2000" dirty="0"/>
              <a:t>του δυαδικού αριθμού</a:t>
            </a:r>
            <a:r>
              <a:rPr lang="en-US" altLang="el-GR" sz="2000" dirty="0"/>
              <a:t> </a:t>
            </a:r>
            <a:r>
              <a:rPr lang="el-GR" altLang="el-GR" sz="2000" dirty="0" smtClean="0"/>
              <a:t>1111</a:t>
            </a:r>
            <a:r>
              <a:rPr lang="el-GR" altLang="el-GR" sz="2000" baseline="-25000" dirty="0" smtClean="0"/>
              <a:t>2</a:t>
            </a:r>
            <a:r>
              <a:rPr lang="el-GR" altLang="el-GR" sz="2000" dirty="0" smtClean="0"/>
              <a:t> στο δεκαδικό σύστημα.</a:t>
            </a:r>
          </a:p>
          <a:p>
            <a:endParaRPr lang="el-GR" altLang="el-GR" sz="2000" dirty="0"/>
          </a:p>
          <a:p>
            <a:r>
              <a:rPr lang="el-GR" altLang="el-GR" sz="2000" dirty="0" smtClean="0"/>
              <a:t>               1</a:t>
            </a:r>
            <a:r>
              <a:rPr lang="en-US" altLang="el-GR" sz="2000" dirty="0" smtClean="0"/>
              <a:t>111</a:t>
            </a:r>
            <a:r>
              <a:rPr lang="el-GR" altLang="el-GR" sz="2000" baseline="-25000" dirty="0" smtClean="0"/>
              <a:t>2</a:t>
            </a:r>
            <a:r>
              <a:rPr lang="el-GR" altLang="el-GR" sz="2000" dirty="0" smtClean="0"/>
              <a:t>= </a:t>
            </a:r>
            <a:r>
              <a:rPr lang="en-US" altLang="el-GR" sz="2000" dirty="0" smtClean="0"/>
              <a:t>10000-1</a:t>
            </a:r>
          </a:p>
          <a:p>
            <a:r>
              <a:rPr lang="en-US" altLang="el-GR" sz="2000" dirty="0"/>
              <a:t> </a:t>
            </a:r>
            <a:r>
              <a:rPr lang="en-US" altLang="el-GR" sz="2000" dirty="0" smtClean="0"/>
              <a:t>                     = 2</a:t>
            </a:r>
            <a:r>
              <a:rPr lang="en-US" altLang="el-GR" sz="2000" baseline="30000" dirty="0" smtClean="0"/>
              <a:t>4</a:t>
            </a:r>
            <a:r>
              <a:rPr lang="en-US" altLang="el-GR" sz="2000" dirty="0" smtClean="0"/>
              <a:t>-1</a:t>
            </a:r>
            <a:endParaRPr lang="en-US" altLang="el-GR" sz="2000" dirty="0"/>
          </a:p>
          <a:p>
            <a:r>
              <a:rPr lang="en-US" altLang="el-GR" sz="2000" dirty="0"/>
              <a:t> </a:t>
            </a:r>
            <a:r>
              <a:rPr lang="en-US" altLang="el-GR" sz="2000" dirty="0" smtClean="0"/>
              <a:t>                     </a:t>
            </a:r>
            <a:r>
              <a:rPr lang="el-GR" altLang="el-GR" sz="2000" dirty="0" smtClean="0"/>
              <a:t>= 16</a:t>
            </a:r>
            <a:r>
              <a:rPr lang="en-US" altLang="el-GR" sz="2000" dirty="0" smtClean="0"/>
              <a:t>-1=</a:t>
            </a:r>
          </a:p>
          <a:p>
            <a:r>
              <a:rPr lang="en-US" altLang="el-GR" sz="2000" dirty="0"/>
              <a:t> </a:t>
            </a:r>
            <a:r>
              <a:rPr lang="en-US" altLang="el-GR" sz="2000" dirty="0" smtClean="0"/>
              <a:t>                     =15  </a:t>
            </a:r>
            <a:endParaRPr lang="el-GR" altLang="el-GR" sz="2000" baseline="-25000" dirty="0"/>
          </a:p>
        </p:txBody>
      </p:sp>
    </p:spTree>
    <p:extLst>
      <p:ext uri="{BB962C8B-B14F-4D97-AF65-F5344CB8AC3E}">
        <p14:creationId xmlns:p14="http://schemas.microsoft.com/office/powerpoint/2010/main" val="136861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 name="Αντικείμενο 2"/>
          <p:cNvGraphicFramePr>
            <a:graphicFrameLocks noChangeAspect="1"/>
          </p:cNvGraphicFramePr>
          <p:nvPr>
            <p:extLst/>
          </p:nvPr>
        </p:nvGraphicFramePr>
        <p:xfrm>
          <a:off x="2123727" y="1484784"/>
          <a:ext cx="4896544" cy="4929854"/>
        </p:xfrm>
        <a:graphic>
          <a:graphicData uri="http://schemas.openxmlformats.org/presentationml/2006/ole">
            <mc:AlternateContent xmlns:mc="http://schemas.openxmlformats.org/markup-compatibility/2006">
              <mc:Choice xmlns:v="urn:schemas-microsoft-com:vml" Requires="v">
                <p:oleObj spid="_x0000_s173116" name="Visio" r:id="rId3" imgW="2803044" imgH="2820805" progId="Visio.Drawing.11">
                  <p:embed/>
                </p:oleObj>
              </mc:Choice>
              <mc:Fallback>
                <p:oleObj name="Visio" r:id="rId3" imgW="2803044" imgH="2820805" progId="Visio.Drawing.11">
                  <p:embed/>
                  <p:pic>
                    <p:nvPicPr>
                      <p:cNvPr id="3" name="Αντικείμενο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7" y="1484784"/>
                        <a:ext cx="4896544" cy="4929854"/>
                      </a:xfrm>
                      <a:prstGeom prst="rect">
                        <a:avLst/>
                      </a:prstGeom>
                      <a:solidFill>
                        <a:schemeClr val="bg1"/>
                      </a:solidFill>
                    </p:spPr>
                  </p:pic>
                </p:oleObj>
              </mc:Fallback>
            </mc:AlternateContent>
          </a:graphicData>
        </a:graphic>
      </p:graphicFrame>
      <p:sp>
        <p:nvSpPr>
          <p:cNvPr id="4" name="Ορθογώνιο 3"/>
          <p:cNvSpPr/>
          <p:nvPr/>
        </p:nvSpPr>
        <p:spPr>
          <a:xfrm>
            <a:off x="2372487" y="764704"/>
            <a:ext cx="4399025" cy="400110"/>
          </a:xfrm>
          <a:prstGeom prst="rect">
            <a:avLst/>
          </a:prstGeom>
        </p:spPr>
        <p:txBody>
          <a:bodyPr wrap="none">
            <a:spAutoFit/>
          </a:bodyPr>
          <a:lstStyle/>
          <a:p>
            <a:r>
              <a:rPr lang="el-GR" sz="2000" b="1" dirty="0">
                <a:solidFill>
                  <a:srgbClr val="FFFF00"/>
                </a:solidFill>
                <a:latin typeface="+mj-lt"/>
                <a:ea typeface="Times New Roman" panose="02020603050405020304" pitchFamily="18" charset="0"/>
              </a:rPr>
              <a:t>Περιοχές τάσεων για τα λογικά 0, 1</a:t>
            </a:r>
            <a:endParaRPr lang="el-GR" sz="2000" b="1" dirty="0">
              <a:solidFill>
                <a:srgbClr val="FFFF00"/>
              </a:solidFill>
              <a:latin typeface="+mj-lt"/>
            </a:endParaRPr>
          </a:p>
        </p:txBody>
      </p:sp>
    </p:spTree>
    <p:extLst>
      <p:ext uri="{BB962C8B-B14F-4D97-AF65-F5344CB8AC3E}">
        <p14:creationId xmlns:p14="http://schemas.microsoft.com/office/powerpoint/2010/main" val="295079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pic>
        <p:nvPicPr>
          <p:cNvPr id="139266" name="Picture 2" descr="Frequency shift keying (FSK) "/>
          <p:cNvPicPr>
            <a:picLocks noChangeAspect="1" noChangeArrowheads="1"/>
          </p:cNvPicPr>
          <p:nvPr/>
        </p:nvPicPr>
        <p:blipFill rotWithShape="1">
          <a:blip r:embed="rId2">
            <a:extLst>
              <a:ext uri="{28A0092B-C50C-407E-A947-70E740481C1C}">
                <a14:useLocalDpi xmlns:a14="http://schemas.microsoft.com/office/drawing/2010/main" val="0"/>
              </a:ext>
            </a:extLst>
          </a:blip>
          <a:srcRect l="11628" t="24382" r="27584" b="30180"/>
          <a:stretch/>
        </p:blipFill>
        <p:spPr bwMode="auto">
          <a:xfrm>
            <a:off x="899591" y="1556792"/>
            <a:ext cx="7147099" cy="4392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7405" y="836712"/>
            <a:ext cx="6919266" cy="400110"/>
          </a:xfrm>
          <a:prstGeom prst="rect">
            <a:avLst/>
          </a:prstGeom>
          <a:noFill/>
        </p:spPr>
        <p:txBody>
          <a:bodyPr wrap="none" rtlCol="0">
            <a:spAutoFit/>
          </a:bodyPr>
          <a:lstStyle/>
          <a:p>
            <a:r>
              <a:rPr lang="el-GR" sz="2000" b="1" dirty="0" smtClean="0">
                <a:solidFill>
                  <a:srgbClr val="FFFF00"/>
                </a:solidFill>
              </a:rPr>
              <a:t>Κωδικοποίηση των 0, 1 για μετάδοση</a:t>
            </a:r>
            <a:r>
              <a:rPr lang="en-US" sz="2000" b="1" dirty="0" smtClean="0">
                <a:solidFill>
                  <a:srgbClr val="FFFF00"/>
                </a:solidFill>
              </a:rPr>
              <a:t> (FSK)</a:t>
            </a:r>
            <a:r>
              <a:rPr lang="el-GR" sz="2000" b="1" dirty="0" smtClean="0">
                <a:solidFill>
                  <a:srgbClr val="FFFF00"/>
                </a:solidFill>
              </a:rPr>
              <a:t> δεδομένων</a:t>
            </a:r>
            <a:endParaRPr lang="el-GR" sz="2000" b="1" dirty="0">
              <a:solidFill>
                <a:srgbClr val="FFFF00"/>
              </a:solidFill>
            </a:endParaRPr>
          </a:p>
        </p:txBody>
      </p:sp>
    </p:spTree>
    <p:extLst>
      <p:ext uri="{BB962C8B-B14F-4D97-AF65-F5344CB8AC3E}">
        <p14:creationId xmlns:p14="http://schemas.microsoft.com/office/powerpoint/2010/main" val="145794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85800" y="1579563"/>
            <a:ext cx="78470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a:solidFill>
                  <a:srgbClr val="FFFF00"/>
                </a:solidFill>
              </a:rPr>
              <a:t>Θεώρημα 2.1.</a:t>
            </a:r>
            <a:r>
              <a:rPr lang="el-GR" altLang="el-GR" sz="2000">
                <a:solidFill>
                  <a:srgbClr val="FFFF00"/>
                </a:solidFill>
              </a:rPr>
              <a:t> Έστω ο μη προσημασμένος ακέραιος αριθμός </a:t>
            </a:r>
            <a:r>
              <a:rPr lang="el-GR" altLang="el-GR" sz="2000" i="1">
                <a:solidFill>
                  <a:srgbClr val="FFFF00"/>
                </a:solidFill>
              </a:rPr>
              <a:t>Ν</a:t>
            </a:r>
            <a:r>
              <a:rPr lang="el-GR" altLang="el-GR" sz="2000">
                <a:solidFill>
                  <a:srgbClr val="FFFF00"/>
                </a:solidFill>
              </a:rPr>
              <a:t> του δεκαδικού συστήματος αρίθμησης. Ο αντίστοιχος δυαδικός αριθμός προκύπτει από τα υπόλοιπα των διαδοχικών διαιρέσεων του αριθμού </a:t>
            </a:r>
            <a:r>
              <a:rPr lang="el-GR" altLang="el-GR" sz="2000" i="1">
                <a:solidFill>
                  <a:srgbClr val="FFFF00"/>
                </a:solidFill>
              </a:rPr>
              <a:t>Ν</a:t>
            </a:r>
            <a:r>
              <a:rPr lang="el-GR" altLang="el-GR" sz="2000">
                <a:solidFill>
                  <a:srgbClr val="FFFF00"/>
                </a:solidFill>
              </a:rPr>
              <a:t> με το 2. </a:t>
            </a:r>
          </a:p>
          <a:p>
            <a:pPr algn="just"/>
            <a:endParaRPr lang="el-GR" altLang="el-GR" sz="2000">
              <a:solidFill>
                <a:srgbClr val="FFFF00"/>
              </a:solidFill>
            </a:endParaRPr>
          </a:p>
          <a:p>
            <a:pPr algn="just"/>
            <a:r>
              <a:rPr lang="el-GR" altLang="el-GR" sz="2000" b="1">
                <a:solidFill>
                  <a:srgbClr val="FFFF00"/>
                </a:solidFill>
              </a:rPr>
              <a:t>Απόδειξη</a:t>
            </a:r>
            <a:r>
              <a:rPr lang="en-US" altLang="el-GR" sz="2000" b="1">
                <a:solidFill>
                  <a:srgbClr val="FFFF00"/>
                </a:solidFill>
              </a:rPr>
              <a:t>:</a:t>
            </a:r>
            <a:r>
              <a:rPr lang="en-US" altLang="el-GR" sz="2000">
                <a:solidFill>
                  <a:srgbClr val="FFFF00"/>
                </a:solidFill>
              </a:rPr>
              <a:t> </a:t>
            </a:r>
            <a:r>
              <a:rPr lang="el-GR" altLang="el-GR" sz="2000">
                <a:solidFill>
                  <a:srgbClr val="FFFF00"/>
                </a:solidFill>
              </a:rPr>
              <a:t>Βιβλίο θεωρίας</a:t>
            </a:r>
          </a:p>
        </p:txBody>
      </p:sp>
      <p:sp>
        <p:nvSpPr>
          <p:cNvPr id="129027" name="Rectangle 3"/>
          <p:cNvSpPr>
            <a:spLocks noChangeArrowheads="1"/>
          </p:cNvSpPr>
          <p:nvPr/>
        </p:nvSpPr>
        <p:spPr bwMode="auto">
          <a:xfrm>
            <a:off x="755650" y="3789363"/>
            <a:ext cx="76327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solidFill>
                  <a:srgbClr val="FFFF00"/>
                </a:solidFill>
              </a:rPr>
              <a:t>Θεώρημα 2.2.</a:t>
            </a:r>
            <a:r>
              <a:rPr lang="el-GR" altLang="el-GR" sz="2000" dirty="0">
                <a:solidFill>
                  <a:srgbClr val="FFFF00"/>
                </a:solidFill>
              </a:rPr>
              <a:t> Έστω ο μη </a:t>
            </a:r>
            <a:r>
              <a:rPr lang="el-GR" altLang="el-GR" sz="2000" dirty="0" err="1">
                <a:solidFill>
                  <a:srgbClr val="FFFF00"/>
                </a:solidFill>
              </a:rPr>
              <a:t>προσημασμένος</a:t>
            </a:r>
            <a:r>
              <a:rPr lang="el-GR" altLang="el-GR" sz="2000" dirty="0">
                <a:solidFill>
                  <a:srgbClr val="FFFF00"/>
                </a:solidFill>
              </a:rPr>
              <a:t> κλασματικός αριθμός </a:t>
            </a:r>
            <a:r>
              <a:rPr lang="en-US" altLang="el-GR" sz="2000" i="1" dirty="0">
                <a:solidFill>
                  <a:srgbClr val="FFFF00"/>
                </a:solidFill>
              </a:rPr>
              <a:t>N</a:t>
            </a:r>
            <a:r>
              <a:rPr lang="el-GR" altLang="el-GR" sz="2000" dirty="0">
                <a:solidFill>
                  <a:srgbClr val="FFFF00"/>
                </a:solidFill>
              </a:rPr>
              <a:t> του δεκαδικού συστήματος αρίθμησης. Ο αντίστοιχος δυαδικός αριθμός προκύπτει από τα ακέραια μέρη </a:t>
            </a:r>
            <a:r>
              <a:rPr lang="el-GR" altLang="el-GR" sz="2000" dirty="0" smtClean="0">
                <a:solidFill>
                  <a:srgbClr val="FFFF00"/>
                </a:solidFill>
              </a:rPr>
              <a:t>των </a:t>
            </a:r>
            <a:r>
              <a:rPr lang="el-GR" altLang="el-GR" sz="2000" dirty="0">
                <a:solidFill>
                  <a:srgbClr val="FFFF00"/>
                </a:solidFill>
              </a:rPr>
              <a:t>διαδοχικών πολλαπλασιασμών του αριθμού </a:t>
            </a:r>
            <a:r>
              <a:rPr lang="el-GR" altLang="el-GR" sz="2000" i="1" dirty="0">
                <a:solidFill>
                  <a:srgbClr val="FFFF00"/>
                </a:solidFill>
              </a:rPr>
              <a:t>Ν</a:t>
            </a:r>
            <a:r>
              <a:rPr lang="el-GR" altLang="el-GR" sz="2000" dirty="0">
                <a:solidFill>
                  <a:srgbClr val="FFFF00"/>
                </a:solidFill>
              </a:rPr>
              <a:t> με το 2. </a:t>
            </a:r>
          </a:p>
          <a:p>
            <a:pPr algn="just"/>
            <a:endParaRPr lang="el-GR" altLang="el-GR" sz="2000" dirty="0">
              <a:solidFill>
                <a:srgbClr val="FFFF00"/>
              </a:solidFill>
            </a:endParaRPr>
          </a:p>
          <a:p>
            <a:pPr algn="just"/>
            <a:r>
              <a:rPr lang="el-GR" altLang="el-GR" sz="2000" b="1" dirty="0">
                <a:solidFill>
                  <a:srgbClr val="FFFF00"/>
                </a:solidFill>
              </a:rPr>
              <a:t>Απόδειξη</a:t>
            </a:r>
            <a:r>
              <a:rPr lang="en-US" altLang="el-GR" sz="2000" b="1" dirty="0">
                <a:solidFill>
                  <a:srgbClr val="FFFF00"/>
                </a:solidFill>
              </a:rPr>
              <a:t>:</a:t>
            </a:r>
            <a:r>
              <a:rPr lang="en-US" altLang="el-GR" sz="2000" dirty="0">
                <a:solidFill>
                  <a:srgbClr val="FFFF00"/>
                </a:solidFill>
              </a:rPr>
              <a:t> </a:t>
            </a:r>
            <a:r>
              <a:rPr lang="el-GR" altLang="el-GR" sz="2000" dirty="0">
                <a:solidFill>
                  <a:srgbClr val="FFFF00"/>
                </a:solidFill>
              </a:rPr>
              <a:t>Βιβλίο θεωρίας</a:t>
            </a:r>
          </a:p>
        </p:txBody>
      </p:sp>
      <p:sp>
        <p:nvSpPr>
          <p:cNvPr id="129028" name="Text Box 4"/>
          <p:cNvSpPr txBox="1">
            <a:spLocks noChangeArrowheads="1"/>
          </p:cNvSpPr>
          <p:nvPr/>
        </p:nvSpPr>
        <p:spPr bwMode="auto">
          <a:xfrm>
            <a:off x="684213" y="836613"/>
            <a:ext cx="745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Μετατροπή αριθμού από το δεκαδικό στο δυαδικό σύστημα</a:t>
            </a:r>
            <a:r>
              <a:rPr lang="el-GR" altLang="el-GR" sz="2000">
                <a:solidFill>
                  <a:srgbClr val="FFFF0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619672" y="2121027"/>
            <a:ext cx="5483810" cy="3672408"/>
          </a:xfrm>
          <a:prstGeom prst="rect">
            <a:avLst/>
          </a:prstGeom>
        </p:spPr>
      </p:pic>
      <p:sp>
        <p:nvSpPr>
          <p:cNvPr id="3" name="TextBox 2"/>
          <p:cNvSpPr txBox="1"/>
          <p:nvPr/>
        </p:nvSpPr>
        <p:spPr>
          <a:xfrm>
            <a:off x="1043608" y="1124744"/>
            <a:ext cx="7200800" cy="707886"/>
          </a:xfrm>
          <a:prstGeom prst="rect">
            <a:avLst/>
          </a:prstGeom>
          <a:noFill/>
        </p:spPr>
        <p:txBody>
          <a:bodyPr wrap="square" rtlCol="0">
            <a:spAutoFit/>
          </a:bodyPr>
          <a:lstStyle/>
          <a:p>
            <a:r>
              <a:rPr lang="el-GR" sz="2000" b="1" dirty="0" smtClean="0"/>
              <a:t>Μετατροπή του  δεκαδικού αρ</a:t>
            </a:r>
            <a:r>
              <a:rPr lang="el-GR" sz="2000" b="1" dirty="0"/>
              <a:t>ι</a:t>
            </a:r>
            <a:r>
              <a:rPr lang="el-GR" sz="2000" b="1" dirty="0" smtClean="0"/>
              <a:t>θμού 120</a:t>
            </a:r>
            <a:r>
              <a:rPr lang="el-GR" sz="2000" b="1" baseline="-25000" dirty="0" smtClean="0"/>
              <a:t>10</a:t>
            </a:r>
            <a:r>
              <a:rPr lang="el-GR" sz="2000" b="1" dirty="0" smtClean="0"/>
              <a:t> στο δυαδικό με διαδοχικές διαιρέσεις.</a:t>
            </a:r>
            <a:endParaRPr lang="el-GR" sz="2000" b="1" dirty="0"/>
          </a:p>
        </p:txBody>
      </p:sp>
      <p:sp>
        <p:nvSpPr>
          <p:cNvPr id="5" name="Ορθογώνιο 4"/>
          <p:cNvSpPr/>
          <p:nvPr/>
        </p:nvSpPr>
        <p:spPr>
          <a:xfrm>
            <a:off x="1043608" y="5793435"/>
            <a:ext cx="2613601" cy="400110"/>
          </a:xfrm>
          <a:prstGeom prst="rect">
            <a:avLst/>
          </a:prstGeom>
        </p:spPr>
        <p:txBody>
          <a:bodyPr wrap="none">
            <a:spAutoFit/>
          </a:bodyPr>
          <a:lstStyle/>
          <a:p>
            <a:pPr algn="just"/>
            <a:r>
              <a:rPr lang="el-GR" altLang="el-GR" sz="2000" dirty="0">
                <a:sym typeface="Wingdings" panose="05000000000000000000" pitchFamily="2" charset="2"/>
              </a:rPr>
              <a:t>Άρα 120</a:t>
            </a:r>
            <a:r>
              <a:rPr lang="el-GR" altLang="el-GR" sz="2000" baseline="-25000" dirty="0">
                <a:sym typeface="Wingdings" panose="05000000000000000000" pitchFamily="2" charset="2"/>
              </a:rPr>
              <a:t>10</a:t>
            </a:r>
            <a:r>
              <a:rPr lang="el-GR" altLang="el-GR" sz="2000" dirty="0">
                <a:sym typeface="Wingdings" panose="05000000000000000000" pitchFamily="2" charset="2"/>
              </a:rPr>
              <a:t> =</a:t>
            </a:r>
            <a:r>
              <a:rPr lang="el-GR" altLang="el-GR" sz="2000" b="1" dirty="0">
                <a:sym typeface="Wingdings" panose="05000000000000000000" pitchFamily="2" charset="2"/>
              </a:rPr>
              <a:t>1</a:t>
            </a:r>
            <a:r>
              <a:rPr lang="el-GR" altLang="el-GR" sz="2000" dirty="0">
                <a:sym typeface="Wingdings" panose="05000000000000000000" pitchFamily="2" charset="2"/>
              </a:rPr>
              <a:t>11100</a:t>
            </a:r>
            <a:r>
              <a:rPr lang="el-GR" altLang="el-GR" sz="2000" b="1" dirty="0">
                <a:sym typeface="Wingdings" panose="05000000000000000000" pitchFamily="2" charset="2"/>
              </a:rPr>
              <a:t>0</a:t>
            </a:r>
            <a:r>
              <a:rPr lang="el-GR" altLang="el-GR" sz="2000" baseline="-25000" dirty="0">
                <a:sym typeface="Wingdings" panose="05000000000000000000" pitchFamily="2" charset="2"/>
              </a:rPr>
              <a:t>2</a:t>
            </a:r>
          </a:p>
        </p:txBody>
      </p:sp>
    </p:spTree>
    <p:extLst>
      <p:ext uri="{BB962C8B-B14F-4D97-AF65-F5344CB8AC3E}">
        <p14:creationId xmlns:p14="http://schemas.microsoft.com/office/powerpoint/2010/main" val="279431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900113" y="1100138"/>
            <a:ext cx="7332662"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2.6. </a:t>
            </a:r>
            <a:r>
              <a:rPr lang="el-GR" altLang="el-GR" sz="2000" dirty="0"/>
              <a:t>Να μετατραπεί ο αριθμός 120</a:t>
            </a:r>
            <a:r>
              <a:rPr lang="el-GR" altLang="el-GR" sz="2000" baseline="-25000" dirty="0"/>
              <a:t>10</a:t>
            </a:r>
            <a:r>
              <a:rPr lang="el-GR" altLang="el-GR" sz="2000" dirty="0"/>
              <a:t> του δεκαδικού συστήματος στο δυαδικό σύστημα.</a:t>
            </a:r>
          </a:p>
          <a:p>
            <a:pPr algn="just"/>
            <a:endParaRPr lang="el-GR" altLang="el-GR" sz="2000" dirty="0"/>
          </a:p>
          <a:p>
            <a:pPr algn="just"/>
            <a:r>
              <a:rPr lang="el-GR" altLang="el-GR" sz="2000" dirty="0" smtClean="0"/>
              <a:t>Η μετατροπή</a:t>
            </a:r>
            <a:r>
              <a:rPr lang="en-US" altLang="el-GR" sz="2000" dirty="0" smtClean="0"/>
              <a:t> </a:t>
            </a:r>
            <a:r>
              <a:rPr lang="el-GR" altLang="el-GR" sz="2000" dirty="0" smtClean="0"/>
              <a:t>με διαδοχικές διαιρέσεις </a:t>
            </a:r>
            <a:r>
              <a:rPr lang="el-GR" altLang="el-GR" sz="2000" dirty="0"/>
              <a:t>γίνεται όπως στη συνέχεια</a:t>
            </a:r>
            <a:endParaRPr lang="en-US" altLang="el-GR" sz="2000" dirty="0"/>
          </a:p>
          <a:p>
            <a:pPr algn="just"/>
            <a:r>
              <a:rPr lang="el-GR" altLang="el-GR" sz="2000" u="sng" dirty="0"/>
              <a:t> </a:t>
            </a:r>
            <a:endParaRPr lang="el-GR" altLang="el-GR" sz="2000" dirty="0"/>
          </a:p>
          <a:p>
            <a:pPr algn="just"/>
            <a:r>
              <a:rPr lang="el-GR" altLang="el-GR" sz="2000" dirty="0"/>
              <a:t>        120 = 2</a:t>
            </a:r>
            <a:r>
              <a:rPr lang="el-GR" altLang="el-GR" sz="2000" dirty="0">
                <a:sym typeface="Symbol" panose="05050102010706020507" pitchFamily="18" charset="2"/>
              </a:rPr>
              <a:t></a:t>
            </a:r>
            <a:r>
              <a:rPr lang="el-GR" altLang="el-GR" sz="2000" dirty="0"/>
              <a:t>60+0 </a:t>
            </a:r>
            <a:r>
              <a:rPr lang="el-GR" altLang="el-GR" sz="2000" dirty="0">
                <a:sym typeface="Wingdings" panose="05000000000000000000" pitchFamily="2" charset="2"/>
              </a:rPr>
              <a:t></a:t>
            </a:r>
            <a:r>
              <a:rPr lang="el-GR" altLang="el-GR" sz="2000" dirty="0"/>
              <a:t> </a:t>
            </a:r>
            <a:r>
              <a:rPr lang="el-GR" altLang="el-GR" sz="2000" b="1" dirty="0">
                <a:solidFill>
                  <a:srgbClr val="0000CC"/>
                </a:solidFill>
              </a:rPr>
              <a:t>0</a:t>
            </a:r>
            <a:r>
              <a:rPr lang="el-GR" altLang="el-GR" sz="2000" dirty="0"/>
              <a:t> (</a:t>
            </a:r>
            <a:r>
              <a:rPr lang="en-US" altLang="el-GR" sz="2000" dirty="0">
                <a:sym typeface="Wingdings" panose="05000000000000000000" pitchFamily="2" charset="2"/>
              </a:rPr>
              <a:t>LSB</a:t>
            </a:r>
            <a:r>
              <a:rPr lang="el-GR" altLang="el-GR" sz="2000" dirty="0">
                <a:sym typeface="Wingdings" panose="05000000000000000000" pitchFamily="2" charset="2"/>
              </a:rPr>
              <a:t>)</a:t>
            </a:r>
          </a:p>
          <a:p>
            <a:pPr algn="just"/>
            <a:r>
              <a:rPr lang="el-GR" altLang="el-GR" sz="2000" dirty="0">
                <a:sym typeface="Wingdings" panose="05000000000000000000" pitchFamily="2" charset="2"/>
              </a:rPr>
              <a:t>          60 = 2</a:t>
            </a:r>
            <a:r>
              <a:rPr lang="el-GR" altLang="el-GR" sz="2000" dirty="0">
                <a:sym typeface="Symbol" panose="05050102010706020507" pitchFamily="18" charset="2"/>
              </a:rPr>
              <a:t></a:t>
            </a:r>
            <a:r>
              <a:rPr lang="el-GR" altLang="el-GR" sz="2000" dirty="0"/>
              <a:t>30+0 </a:t>
            </a:r>
            <a:r>
              <a:rPr lang="en-US" altLang="el-GR" sz="2000" dirty="0">
                <a:sym typeface="Wingdings" panose="05000000000000000000" pitchFamily="2" charset="2"/>
              </a:rPr>
              <a:t></a:t>
            </a:r>
            <a:r>
              <a:rPr lang="el-GR" altLang="el-GR" sz="2000" dirty="0"/>
              <a:t> </a:t>
            </a:r>
            <a:r>
              <a:rPr lang="el-GR" altLang="el-GR" sz="2000" dirty="0">
                <a:solidFill>
                  <a:srgbClr val="FF0000"/>
                </a:solidFill>
              </a:rPr>
              <a:t>0</a:t>
            </a:r>
            <a:r>
              <a:rPr lang="el-GR" altLang="el-GR" sz="2000" dirty="0"/>
              <a:t> </a:t>
            </a:r>
            <a:endParaRPr lang="el-GR" altLang="el-GR" sz="2000" dirty="0">
              <a:sym typeface="Wingdings" panose="05000000000000000000" pitchFamily="2" charset="2"/>
            </a:endParaRPr>
          </a:p>
          <a:p>
            <a:pPr algn="just"/>
            <a:r>
              <a:rPr lang="el-GR" altLang="el-GR" sz="2000" dirty="0">
                <a:sym typeface="Wingdings" panose="05000000000000000000" pitchFamily="2" charset="2"/>
              </a:rPr>
              <a:t>          30 = 2</a:t>
            </a:r>
            <a:r>
              <a:rPr lang="el-GR" altLang="el-GR" sz="2000" dirty="0">
                <a:sym typeface="Symbol" panose="05050102010706020507" pitchFamily="18" charset="2"/>
              </a:rPr>
              <a:t></a:t>
            </a:r>
            <a:r>
              <a:rPr lang="el-GR" altLang="el-GR" sz="2000" dirty="0"/>
              <a:t>15+0 </a:t>
            </a:r>
            <a:r>
              <a:rPr lang="en-US" altLang="el-GR" sz="2000" dirty="0">
                <a:sym typeface="Wingdings" panose="05000000000000000000" pitchFamily="2" charset="2"/>
              </a:rPr>
              <a:t></a:t>
            </a:r>
            <a:r>
              <a:rPr lang="el-GR" altLang="el-GR" sz="2000" dirty="0"/>
              <a:t> 0</a:t>
            </a:r>
            <a:r>
              <a:rPr lang="el-GR" altLang="el-GR" sz="2000" dirty="0">
                <a:sym typeface="Wingdings" panose="05000000000000000000" pitchFamily="2" charset="2"/>
              </a:rPr>
              <a:t>     </a:t>
            </a:r>
          </a:p>
          <a:p>
            <a:pPr algn="just"/>
            <a:r>
              <a:rPr lang="el-GR" altLang="el-GR" sz="2000" b="1" dirty="0">
                <a:sym typeface="Wingdings" panose="05000000000000000000" pitchFamily="2" charset="2"/>
              </a:rPr>
              <a:t>          </a:t>
            </a:r>
            <a:r>
              <a:rPr lang="el-GR" altLang="el-GR" sz="2000" dirty="0">
                <a:sym typeface="Wingdings" panose="05000000000000000000" pitchFamily="2" charset="2"/>
              </a:rPr>
              <a:t>15 = 2</a:t>
            </a:r>
            <a:r>
              <a:rPr lang="el-GR" altLang="el-GR" sz="2000" dirty="0">
                <a:sym typeface="Symbol" panose="05050102010706020507" pitchFamily="18" charset="2"/>
              </a:rPr>
              <a:t></a:t>
            </a:r>
            <a:r>
              <a:rPr lang="el-GR" altLang="el-GR" sz="2000" dirty="0"/>
              <a:t>7+1</a:t>
            </a:r>
            <a:r>
              <a:rPr lang="el-GR" altLang="el-GR" sz="2000" dirty="0">
                <a:sym typeface="Symbol" panose="05050102010706020507" pitchFamily="18" charset="2"/>
              </a:rPr>
              <a:t>   </a:t>
            </a:r>
            <a:r>
              <a:rPr lang="en-US" altLang="el-GR" sz="2000" dirty="0">
                <a:sym typeface="Wingdings" panose="05000000000000000000" pitchFamily="2" charset="2"/>
              </a:rPr>
              <a:t></a:t>
            </a:r>
            <a:r>
              <a:rPr lang="el-GR" altLang="el-GR" sz="2000" dirty="0"/>
              <a:t> 1 </a:t>
            </a:r>
            <a:endParaRPr lang="el-GR" altLang="el-GR" sz="2000" dirty="0">
              <a:sym typeface="Wingdings" panose="05000000000000000000" pitchFamily="2" charset="2"/>
            </a:endParaRPr>
          </a:p>
          <a:p>
            <a:pPr algn="just"/>
            <a:r>
              <a:rPr lang="el-GR" altLang="el-GR" sz="2000" b="1" dirty="0">
                <a:sym typeface="Wingdings" panose="05000000000000000000" pitchFamily="2" charset="2"/>
              </a:rPr>
              <a:t>            7 = </a:t>
            </a:r>
            <a:r>
              <a:rPr lang="el-GR" altLang="el-GR" sz="2000" dirty="0">
                <a:sym typeface="Wingdings" panose="05000000000000000000" pitchFamily="2" charset="2"/>
              </a:rPr>
              <a:t>2</a:t>
            </a:r>
            <a:r>
              <a:rPr lang="el-GR" altLang="el-GR" sz="2000" dirty="0">
                <a:sym typeface="Symbol" panose="05050102010706020507" pitchFamily="18" charset="2"/>
              </a:rPr>
              <a:t></a:t>
            </a:r>
            <a:r>
              <a:rPr lang="el-GR" altLang="el-GR" sz="2000" dirty="0"/>
              <a:t>3+1</a:t>
            </a:r>
            <a:r>
              <a:rPr lang="el-GR" altLang="el-GR" sz="2000" dirty="0">
                <a:sym typeface="Symbol" panose="05050102010706020507" pitchFamily="18" charset="2"/>
              </a:rPr>
              <a:t>   </a:t>
            </a:r>
            <a:r>
              <a:rPr lang="en-US" altLang="el-GR" sz="2000" dirty="0">
                <a:sym typeface="Wingdings" panose="05000000000000000000" pitchFamily="2" charset="2"/>
              </a:rPr>
              <a:t></a:t>
            </a:r>
            <a:r>
              <a:rPr lang="el-GR" altLang="el-GR" sz="2000" dirty="0"/>
              <a:t> 1</a:t>
            </a:r>
            <a:endParaRPr lang="el-GR" altLang="el-GR" sz="2000" dirty="0">
              <a:sym typeface="Wingdings" panose="05000000000000000000" pitchFamily="2" charset="2"/>
            </a:endParaRPr>
          </a:p>
          <a:p>
            <a:pPr algn="just"/>
            <a:r>
              <a:rPr lang="el-GR" altLang="el-GR" sz="2000" dirty="0">
                <a:sym typeface="Wingdings" panose="05000000000000000000" pitchFamily="2" charset="2"/>
              </a:rPr>
              <a:t>            3 = 2</a:t>
            </a:r>
            <a:r>
              <a:rPr lang="el-GR" altLang="el-GR" sz="2000" dirty="0">
                <a:sym typeface="Symbol" panose="05050102010706020507" pitchFamily="18" charset="2"/>
              </a:rPr>
              <a:t></a:t>
            </a:r>
            <a:r>
              <a:rPr lang="el-GR" altLang="el-GR" sz="2000" dirty="0"/>
              <a:t>1+1</a:t>
            </a:r>
            <a:r>
              <a:rPr lang="el-GR" altLang="el-GR" sz="2000" dirty="0">
                <a:sym typeface="Symbol" panose="05050102010706020507" pitchFamily="18" charset="2"/>
              </a:rPr>
              <a:t>   </a:t>
            </a:r>
            <a:r>
              <a:rPr lang="en-US" altLang="el-GR" sz="2000" dirty="0">
                <a:sym typeface="Wingdings" panose="05000000000000000000" pitchFamily="2" charset="2"/>
              </a:rPr>
              <a:t></a:t>
            </a:r>
            <a:r>
              <a:rPr lang="el-GR" altLang="el-GR" sz="2000" dirty="0"/>
              <a:t> 1</a:t>
            </a:r>
            <a:endParaRPr lang="el-GR" altLang="el-GR" sz="2000" dirty="0">
              <a:sym typeface="Wingdings" panose="05000000000000000000" pitchFamily="2" charset="2"/>
            </a:endParaRPr>
          </a:p>
          <a:p>
            <a:pPr algn="just"/>
            <a:r>
              <a:rPr lang="el-GR" altLang="el-GR" sz="2000" dirty="0">
                <a:sym typeface="Wingdings" panose="05000000000000000000" pitchFamily="2" charset="2"/>
              </a:rPr>
              <a:t>            1 = 2</a:t>
            </a:r>
            <a:r>
              <a:rPr lang="el-GR" altLang="el-GR" sz="2000" dirty="0">
                <a:sym typeface="Symbol" panose="05050102010706020507" pitchFamily="18" charset="2"/>
              </a:rPr>
              <a:t></a:t>
            </a:r>
            <a:r>
              <a:rPr lang="el-GR" altLang="el-GR" sz="2000" dirty="0"/>
              <a:t>0+1</a:t>
            </a:r>
            <a:r>
              <a:rPr lang="el-GR" altLang="el-GR" sz="2000" dirty="0">
                <a:sym typeface="Symbol" panose="05050102010706020507" pitchFamily="18" charset="2"/>
              </a:rPr>
              <a:t>   </a:t>
            </a:r>
            <a:r>
              <a:rPr lang="en-US" altLang="el-GR" sz="2000" dirty="0">
                <a:sym typeface="Wingdings" panose="05000000000000000000" pitchFamily="2" charset="2"/>
              </a:rPr>
              <a:t></a:t>
            </a:r>
            <a:r>
              <a:rPr lang="el-GR" altLang="el-GR" sz="2000" dirty="0"/>
              <a:t> </a:t>
            </a:r>
            <a:r>
              <a:rPr lang="el-GR" altLang="el-GR" sz="2000" b="1" dirty="0"/>
              <a:t>1</a:t>
            </a:r>
            <a:r>
              <a:rPr lang="el-GR" altLang="el-GR" sz="2000" dirty="0"/>
              <a:t> </a:t>
            </a:r>
            <a:r>
              <a:rPr lang="el-GR" altLang="el-GR" sz="2000" b="1" dirty="0"/>
              <a:t>(</a:t>
            </a:r>
            <a:r>
              <a:rPr lang="en-US" altLang="el-GR" sz="2000" b="1" dirty="0">
                <a:sym typeface="Wingdings" panose="05000000000000000000" pitchFamily="2" charset="2"/>
              </a:rPr>
              <a:t>MSB</a:t>
            </a:r>
            <a:r>
              <a:rPr lang="el-GR" altLang="el-GR" sz="2000" b="1" dirty="0">
                <a:sym typeface="Wingdings" panose="05000000000000000000" pitchFamily="2" charset="2"/>
              </a:rPr>
              <a:t>)</a:t>
            </a:r>
          </a:p>
          <a:p>
            <a:pPr algn="just"/>
            <a:endParaRPr lang="en-US" altLang="el-GR" sz="2000" dirty="0">
              <a:sym typeface="Wingdings" panose="05000000000000000000" pitchFamily="2" charset="2"/>
            </a:endParaRPr>
          </a:p>
          <a:p>
            <a:pPr algn="just"/>
            <a:r>
              <a:rPr lang="el-GR" altLang="el-GR" sz="2000" dirty="0">
                <a:sym typeface="Wingdings" panose="05000000000000000000" pitchFamily="2" charset="2"/>
              </a:rPr>
              <a:t> Άρα 120</a:t>
            </a:r>
            <a:r>
              <a:rPr lang="el-GR" altLang="el-GR" sz="2000" baseline="-25000" dirty="0">
                <a:sym typeface="Wingdings" panose="05000000000000000000" pitchFamily="2" charset="2"/>
              </a:rPr>
              <a:t>10</a:t>
            </a:r>
            <a:r>
              <a:rPr lang="el-GR" altLang="el-GR" sz="2000" dirty="0">
                <a:sym typeface="Wingdings" panose="05000000000000000000" pitchFamily="2" charset="2"/>
              </a:rPr>
              <a:t> =</a:t>
            </a:r>
            <a:r>
              <a:rPr lang="el-GR" altLang="el-GR" sz="2000" b="1" dirty="0">
                <a:sym typeface="Wingdings" panose="05000000000000000000" pitchFamily="2" charset="2"/>
              </a:rPr>
              <a:t>1</a:t>
            </a:r>
            <a:r>
              <a:rPr lang="el-GR" altLang="el-GR" sz="2000" dirty="0">
                <a:sym typeface="Wingdings" panose="05000000000000000000" pitchFamily="2" charset="2"/>
              </a:rPr>
              <a:t>1110</a:t>
            </a:r>
            <a:r>
              <a:rPr lang="el-GR" altLang="el-GR" sz="2000" dirty="0">
                <a:solidFill>
                  <a:srgbClr val="FF0000"/>
                </a:solidFill>
                <a:sym typeface="Wingdings" panose="05000000000000000000" pitchFamily="2" charset="2"/>
              </a:rPr>
              <a:t>0</a:t>
            </a:r>
            <a:r>
              <a:rPr lang="el-GR" altLang="el-GR" sz="2000" b="1" dirty="0">
                <a:solidFill>
                  <a:srgbClr val="0000CC"/>
                </a:solidFill>
                <a:sym typeface="Wingdings" panose="05000000000000000000" pitchFamily="2" charset="2"/>
              </a:rPr>
              <a:t>0</a:t>
            </a:r>
            <a:r>
              <a:rPr lang="el-GR" altLang="el-GR" sz="2000" baseline="-25000" dirty="0">
                <a:sym typeface="Wingdings" panose="05000000000000000000" pitchFamily="2" charset="2"/>
              </a:rPr>
              <a:t>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27088" y="1916113"/>
            <a:ext cx="74882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l-GR" sz="2000" b="0" i="1">
                <a:solidFill>
                  <a:srgbClr val="FFFF00"/>
                </a:solidFill>
              </a:rPr>
              <a:t>Αναλογικά</a:t>
            </a:r>
            <a:r>
              <a:rPr lang="el-GR" altLang="el-GR" sz="2000" b="0">
                <a:solidFill>
                  <a:srgbClr val="FFFF00"/>
                </a:solidFill>
              </a:rPr>
              <a:t> (</a:t>
            </a:r>
            <a:r>
              <a:rPr lang="en-US" altLang="el-GR" sz="2000" b="0" i="1">
                <a:solidFill>
                  <a:srgbClr val="FFFF00"/>
                </a:solidFill>
              </a:rPr>
              <a:t>analog</a:t>
            </a:r>
            <a:r>
              <a:rPr lang="el-GR" altLang="el-GR" sz="2000" b="0">
                <a:solidFill>
                  <a:srgbClr val="FFFF00"/>
                </a:solidFill>
              </a:rPr>
              <a:t>) είναι τα σήματα, η τιμή των οποίων μπορεί να πάρει όλες τις δυνατές τιμές μιας συνεχούς περιοχής τάσεως ή εντάσεως ρεύματος ή άλλου μεγέθους και αντίστοιχα αναλογικά είναι τα συστήματα που επεξεργάζονται, μεταδίδουν ή αποθηκεύουν αναλογικά σήματα. </a:t>
            </a:r>
          </a:p>
        </p:txBody>
      </p:sp>
      <p:sp>
        <p:nvSpPr>
          <p:cNvPr id="5123" name="Text Box 3"/>
          <p:cNvSpPr txBox="1">
            <a:spLocks noChangeArrowheads="1"/>
          </p:cNvSpPr>
          <p:nvPr/>
        </p:nvSpPr>
        <p:spPr bwMode="auto">
          <a:xfrm>
            <a:off x="790574" y="3556921"/>
            <a:ext cx="756126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l-GR" sz="2000" b="0" i="1">
                <a:solidFill>
                  <a:srgbClr val="FFFF00"/>
                </a:solidFill>
              </a:rPr>
              <a:t>Ψηφιακά</a:t>
            </a:r>
            <a:r>
              <a:rPr lang="el-GR" altLang="el-GR" sz="2000" b="0">
                <a:solidFill>
                  <a:srgbClr val="FFFF00"/>
                </a:solidFill>
              </a:rPr>
              <a:t> (</a:t>
            </a:r>
            <a:r>
              <a:rPr lang="en-US" altLang="el-GR" sz="2000" b="0" i="1">
                <a:solidFill>
                  <a:srgbClr val="FFFF00"/>
                </a:solidFill>
              </a:rPr>
              <a:t>digital</a:t>
            </a:r>
            <a:r>
              <a:rPr lang="el-GR" altLang="el-GR" sz="2000" b="0">
                <a:solidFill>
                  <a:srgbClr val="FFFF00"/>
                </a:solidFill>
              </a:rPr>
              <a:t>) είναι τα σήματα, η τιμή των οποίων μπορεί να πάρει περιορισμένες διακριτές τιμές τάσεως, ή εντάσεως ρεύματος ή άλλου μεγέθους και αντίστοιχα ψηφιακά είναι τα συστήματα που επεξεργάζονται, μεταδίδουν ή αποθηκεύουν ψηφιακά σήματα. </a:t>
            </a:r>
          </a:p>
        </p:txBody>
      </p:sp>
      <p:sp>
        <p:nvSpPr>
          <p:cNvPr id="5124" name="Text Box 4"/>
          <p:cNvSpPr txBox="1">
            <a:spLocks noChangeArrowheads="1"/>
          </p:cNvSpPr>
          <p:nvPr/>
        </p:nvSpPr>
        <p:spPr bwMode="auto">
          <a:xfrm>
            <a:off x="827088" y="1196975"/>
            <a:ext cx="5853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2000" b="1" dirty="0">
                <a:solidFill>
                  <a:srgbClr val="FFFF00"/>
                </a:solidFill>
              </a:rPr>
              <a:t>Αναλογικά και ψηφιακά σήματα και συστήματα</a:t>
            </a:r>
          </a:p>
        </p:txBody>
      </p:sp>
    </p:spTree>
    <p:extLst>
      <p:ext uri="{BB962C8B-B14F-4D97-AF65-F5344CB8AC3E}">
        <p14:creationId xmlns:p14="http://schemas.microsoft.com/office/powerpoint/2010/main" val="3348370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900113" y="1082150"/>
            <a:ext cx="72009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2.8.</a:t>
            </a:r>
            <a:r>
              <a:rPr lang="el-GR" altLang="el-GR" sz="2000" dirty="0"/>
              <a:t> Να μετατραπεί ο αριθμός 0.8125</a:t>
            </a:r>
            <a:r>
              <a:rPr lang="el-GR" altLang="el-GR" sz="2000" baseline="-25000" dirty="0"/>
              <a:t>10</a:t>
            </a:r>
            <a:r>
              <a:rPr lang="el-GR" altLang="el-GR" sz="2000" dirty="0"/>
              <a:t> του δεκαδικού συστήματος στο δυαδικό.</a:t>
            </a:r>
          </a:p>
          <a:p>
            <a:pPr algn="just"/>
            <a:endParaRPr lang="el-GR" altLang="el-GR" sz="2000" dirty="0"/>
          </a:p>
          <a:p>
            <a:pPr algn="just"/>
            <a:r>
              <a:rPr lang="el-GR" altLang="el-GR" sz="2000" dirty="0" smtClean="0"/>
              <a:t>Η </a:t>
            </a:r>
            <a:r>
              <a:rPr lang="el-GR" altLang="el-GR" sz="2000" dirty="0"/>
              <a:t>μετατροπή γίνεται </a:t>
            </a:r>
            <a:r>
              <a:rPr lang="el-GR" altLang="el-GR" sz="2000" dirty="0" smtClean="0"/>
              <a:t>με διαδοχικούς πολλαπλασιασμούς ως </a:t>
            </a:r>
            <a:r>
              <a:rPr lang="el-GR" altLang="el-GR" sz="2000" dirty="0"/>
              <a:t>εξής:</a:t>
            </a:r>
            <a:r>
              <a:rPr lang="el-GR" altLang="el-GR" sz="2000" u="sng" dirty="0"/>
              <a:t> </a:t>
            </a:r>
          </a:p>
          <a:p>
            <a:pPr algn="just"/>
            <a:endParaRPr lang="el-GR" altLang="el-GR" sz="2000" dirty="0"/>
          </a:p>
          <a:p>
            <a:pPr algn="just"/>
            <a:r>
              <a:rPr lang="el-GR" altLang="el-GR" sz="2000" dirty="0"/>
              <a:t>   </a:t>
            </a:r>
            <a:r>
              <a:rPr lang="el-GR" altLang="el-GR" sz="2000" dirty="0" smtClean="0"/>
              <a:t>0.8125</a:t>
            </a:r>
            <a:r>
              <a:rPr lang="el-GR" altLang="el-GR" sz="2000" dirty="0">
                <a:sym typeface="Symbol" panose="05050102010706020507" pitchFamily="18" charset="2"/>
              </a:rPr>
              <a:t></a:t>
            </a:r>
            <a:r>
              <a:rPr lang="el-GR" altLang="el-GR" sz="2000" dirty="0"/>
              <a:t>2 = </a:t>
            </a:r>
            <a:r>
              <a:rPr lang="el-GR" altLang="el-GR" sz="2000" dirty="0" smtClean="0"/>
              <a:t>1.6250 </a:t>
            </a:r>
            <a:r>
              <a:rPr lang="el-GR" altLang="el-GR" sz="2000" dirty="0">
                <a:sym typeface="Wingdings" panose="05000000000000000000" pitchFamily="2" charset="2"/>
              </a:rPr>
              <a:t></a:t>
            </a:r>
            <a:r>
              <a:rPr lang="el-GR" altLang="el-GR" sz="2000" dirty="0"/>
              <a:t> </a:t>
            </a:r>
            <a:r>
              <a:rPr lang="el-GR" altLang="el-GR" sz="2000" b="1" dirty="0">
                <a:solidFill>
                  <a:srgbClr val="0000CC"/>
                </a:solidFill>
              </a:rPr>
              <a:t>1</a:t>
            </a:r>
            <a:r>
              <a:rPr lang="el-GR" altLang="el-GR" sz="2000" b="1" dirty="0">
                <a:sym typeface="Wingdings" panose="05000000000000000000" pitchFamily="2" charset="2"/>
              </a:rPr>
              <a:t>  </a:t>
            </a:r>
          </a:p>
          <a:p>
            <a:pPr algn="just"/>
            <a:r>
              <a:rPr lang="el-GR" altLang="el-GR" sz="2000" dirty="0">
                <a:sym typeface="Wingdings" panose="05000000000000000000" pitchFamily="2" charset="2"/>
              </a:rPr>
              <a:t>   0.625</a:t>
            </a:r>
            <a:r>
              <a:rPr lang="el-GR" altLang="el-GR" sz="2000" dirty="0">
                <a:sym typeface="Symbol" panose="05050102010706020507" pitchFamily="18" charset="2"/>
              </a:rPr>
              <a:t></a:t>
            </a:r>
            <a:r>
              <a:rPr lang="el-GR" altLang="el-GR" sz="2000" dirty="0"/>
              <a:t>2</a:t>
            </a:r>
            <a:r>
              <a:rPr lang="el-GR" altLang="el-GR" sz="2000" dirty="0">
                <a:sym typeface="Symbol" panose="05050102010706020507" pitchFamily="18" charset="2"/>
              </a:rPr>
              <a:t>   = </a:t>
            </a:r>
            <a:r>
              <a:rPr lang="el-GR" altLang="el-GR" sz="2000" dirty="0" smtClean="0">
                <a:sym typeface="Symbol" panose="05050102010706020507" pitchFamily="18" charset="2"/>
              </a:rPr>
              <a:t>1.250   </a:t>
            </a:r>
            <a:r>
              <a:rPr lang="el-GR" altLang="el-GR" sz="2000" dirty="0">
                <a:sym typeface="Wingdings" panose="05000000000000000000" pitchFamily="2" charset="2"/>
              </a:rPr>
              <a:t></a:t>
            </a:r>
            <a:r>
              <a:rPr lang="el-GR" altLang="el-GR" sz="2000" dirty="0"/>
              <a:t> </a:t>
            </a:r>
            <a:r>
              <a:rPr lang="el-GR" altLang="el-GR" sz="2000" b="1" dirty="0">
                <a:solidFill>
                  <a:srgbClr val="0000CC"/>
                </a:solidFill>
              </a:rPr>
              <a:t>1</a:t>
            </a:r>
            <a:r>
              <a:rPr lang="el-GR" altLang="el-GR" sz="2000" b="1" dirty="0">
                <a:solidFill>
                  <a:srgbClr val="0000CC"/>
                </a:solidFill>
                <a:sym typeface="Wingdings" panose="05000000000000000000" pitchFamily="2" charset="2"/>
              </a:rPr>
              <a:t> </a:t>
            </a:r>
            <a:r>
              <a:rPr lang="el-GR" altLang="el-GR" sz="2000" dirty="0">
                <a:solidFill>
                  <a:srgbClr val="0000CC"/>
                </a:solidFill>
                <a:sym typeface="Wingdings" panose="05000000000000000000" pitchFamily="2" charset="2"/>
              </a:rPr>
              <a:t> </a:t>
            </a:r>
          </a:p>
          <a:p>
            <a:pPr algn="just"/>
            <a:r>
              <a:rPr lang="el-GR" altLang="el-GR" sz="2000" dirty="0">
                <a:sym typeface="Wingdings" panose="05000000000000000000" pitchFamily="2" charset="2"/>
              </a:rPr>
              <a:t>   0.25</a:t>
            </a:r>
            <a:r>
              <a:rPr lang="el-GR" altLang="el-GR" sz="2000" dirty="0">
                <a:sym typeface="Symbol" panose="05050102010706020507" pitchFamily="18" charset="2"/>
              </a:rPr>
              <a:t></a:t>
            </a:r>
            <a:r>
              <a:rPr lang="el-GR" altLang="el-GR" sz="2000" dirty="0"/>
              <a:t>2</a:t>
            </a:r>
            <a:r>
              <a:rPr lang="el-GR" altLang="el-GR" sz="2000" dirty="0">
                <a:sym typeface="Symbol" panose="05050102010706020507" pitchFamily="18" charset="2"/>
              </a:rPr>
              <a:t>     = </a:t>
            </a:r>
            <a:r>
              <a:rPr lang="el-GR" altLang="el-GR" sz="2000" dirty="0" smtClean="0">
                <a:sym typeface="Symbol" panose="05050102010706020507" pitchFamily="18" charset="2"/>
              </a:rPr>
              <a:t>0.50     </a:t>
            </a:r>
            <a:r>
              <a:rPr lang="el-GR" altLang="el-GR" sz="2000" dirty="0">
                <a:sym typeface="Wingdings" panose="05000000000000000000" pitchFamily="2" charset="2"/>
              </a:rPr>
              <a:t></a:t>
            </a:r>
            <a:r>
              <a:rPr lang="el-GR" altLang="el-GR" sz="2000" dirty="0"/>
              <a:t> 0</a:t>
            </a:r>
            <a:endParaRPr lang="el-GR" altLang="el-GR" sz="2000" dirty="0">
              <a:sym typeface="Wingdings" panose="05000000000000000000" pitchFamily="2" charset="2"/>
            </a:endParaRPr>
          </a:p>
          <a:p>
            <a:pPr algn="just"/>
            <a:r>
              <a:rPr lang="el-GR" altLang="el-GR" sz="2000" dirty="0">
                <a:sym typeface="Wingdings" panose="05000000000000000000" pitchFamily="2" charset="2"/>
              </a:rPr>
              <a:t>   0.5</a:t>
            </a:r>
            <a:r>
              <a:rPr lang="el-GR" altLang="el-GR" sz="2000" dirty="0">
                <a:sym typeface="Symbol" panose="05050102010706020507" pitchFamily="18" charset="2"/>
              </a:rPr>
              <a:t></a:t>
            </a:r>
            <a:r>
              <a:rPr lang="el-GR" altLang="el-GR" sz="2000" dirty="0"/>
              <a:t>2</a:t>
            </a:r>
            <a:r>
              <a:rPr lang="el-GR" altLang="el-GR" sz="2000" dirty="0">
                <a:sym typeface="Symbol" panose="05050102010706020507" pitchFamily="18" charset="2"/>
              </a:rPr>
              <a:t>       = 1.0      </a:t>
            </a:r>
            <a:r>
              <a:rPr lang="el-GR" altLang="el-GR" sz="2000" dirty="0" smtClean="0">
                <a:sym typeface="Symbol" panose="05050102010706020507" pitchFamily="18" charset="2"/>
              </a:rPr>
              <a:t> </a:t>
            </a:r>
            <a:r>
              <a:rPr lang="el-GR" altLang="el-GR" sz="2000" dirty="0" smtClean="0">
                <a:sym typeface="Wingdings" panose="05000000000000000000" pitchFamily="2" charset="2"/>
              </a:rPr>
              <a:t></a:t>
            </a:r>
            <a:r>
              <a:rPr lang="el-GR" altLang="el-GR" sz="2000" dirty="0" smtClean="0"/>
              <a:t> </a:t>
            </a:r>
            <a:r>
              <a:rPr lang="el-GR" altLang="el-GR" sz="2000" dirty="0"/>
              <a:t>1</a:t>
            </a:r>
            <a:endParaRPr lang="el-GR" altLang="el-GR" sz="2000" dirty="0">
              <a:sym typeface="Wingdings" panose="05000000000000000000" pitchFamily="2" charset="2"/>
            </a:endParaRPr>
          </a:p>
          <a:p>
            <a:pPr algn="just"/>
            <a:endParaRPr lang="el-GR" altLang="el-GR" sz="2000" dirty="0">
              <a:sym typeface="Wingdings" panose="05000000000000000000" pitchFamily="2" charset="2"/>
            </a:endParaRPr>
          </a:p>
          <a:p>
            <a:pPr algn="just"/>
            <a:r>
              <a:rPr lang="el-GR" altLang="el-GR" sz="2000" dirty="0">
                <a:sym typeface="Wingdings" panose="05000000000000000000" pitchFamily="2" charset="2"/>
              </a:rPr>
              <a:t>Άρα, 0.8125</a:t>
            </a:r>
            <a:r>
              <a:rPr lang="el-GR" altLang="el-GR" sz="2000" baseline="-25000" dirty="0">
                <a:sym typeface="Wingdings" panose="05000000000000000000" pitchFamily="2" charset="2"/>
              </a:rPr>
              <a:t>10</a:t>
            </a:r>
            <a:r>
              <a:rPr lang="el-GR" altLang="el-GR" sz="2000" dirty="0">
                <a:sym typeface="Wingdings" panose="05000000000000000000" pitchFamily="2" charset="2"/>
              </a:rPr>
              <a:t> = 0.</a:t>
            </a:r>
            <a:r>
              <a:rPr lang="el-GR" altLang="el-GR" sz="2000" b="1" dirty="0">
                <a:sym typeface="Wingdings" panose="05000000000000000000" pitchFamily="2" charset="2"/>
              </a:rPr>
              <a:t>1</a:t>
            </a:r>
            <a:r>
              <a:rPr lang="el-GR" altLang="el-GR" sz="2000" b="1" dirty="0">
                <a:solidFill>
                  <a:srgbClr val="0000CC"/>
                </a:solidFill>
                <a:sym typeface="Wingdings" panose="05000000000000000000" pitchFamily="2" charset="2"/>
              </a:rPr>
              <a:t>1</a:t>
            </a:r>
            <a:r>
              <a:rPr lang="el-GR" altLang="el-GR" sz="2000" dirty="0">
                <a:sym typeface="Wingdings" panose="05000000000000000000" pitchFamily="2" charset="2"/>
              </a:rPr>
              <a:t>01</a:t>
            </a:r>
            <a:r>
              <a:rPr lang="el-GR" altLang="el-GR" sz="2000" baseline="-25000" dirty="0">
                <a:sym typeface="Wingdings" panose="05000000000000000000" pitchFamily="2" charset="2"/>
              </a:rPr>
              <a:t>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5576" y="1268760"/>
            <a:ext cx="7776864" cy="707886"/>
          </a:xfrm>
          <a:prstGeom prst="rect">
            <a:avLst/>
          </a:prstGeom>
        </p:spPr>
        <p:txBody>
          <a:bodyPr wrap="square">
            <a:spAutoFit/>
          </a:bodyPr>
          <a:lstStyle/>
          <a:p>
            <a:pPr algn="just"/>
            <a:r>
              <a:rPr lang="el-GR" altLang="el-GR" sz="2000" b="1" dirty="0" smtClean="0"/>
              <a:t>Παράδειγμα. </a:t>
            </a:r>
            <a:r>
              <a:rPr lang="el-GR" altLang="el-GR" sz="2000" dirty="0" smtClean="0"/>
              <a:t>Να </a:t>
            </a:r>
            <a:r>
              <a:rPr lang="el-GR" altLang="el-GR" sz="2000" dirty="0"/>
              <a:t>μετατραπεί ο αριθμός </a:t>
            </a:r>
            <a:r>
              <a:rPr lang="el-GR" altLang="el-GR" sz="2000" dirty="0" smtClean="0"/>
              <a:t>120.8125</a:t>
            </a:r>
            <a:r>
              <a:rPr lang="el-GR" altLang="el-GR" sz="2000" baseline="-25000" dirty="0" smtClean="0"/>
              <a:t>10</a:t>
            </a:r>
            <a:r>
              <a:rPr lang="el-GR" altLang="el-GR" sz="2000" dirty="0" smtClean="0"/>
              <a:t> </a:t>
            </a:r>
            <a:r>
              <a:rPr lang="el-GR" altLang="el-GR" sz="2000" dirty="0"/>
              <a:t>του δεκαδικού συστήματος στο δυαδικό.</a:t>
            </a:r>
          </a:p>
        </p:txBody>
      </p:sp>
      <p:sp>
        <p:nvSpPr>
          <p:cNvPr id="3" name="Ορθογώνιο 2"/>
          <p:cNvSpPr/>
          <p:nvPr/>
        </p:nvSpPr>
        <p:spPr>
          <a:xfrm>
            <a:off x="1115617" y="4211796"/>
            <a:ext cx="2985561" cy="369332"/>
          </a:xfrm>
          <a:prstGeom prst="rect">
            <a:avLst/>
          </a:prstGeom>
        </p:spPr>
        <p:txBody>
          <a:bodyPr wrap="none">
            <a:spAutoFit/>
          </a:bodyPr>
          <a:lstStyle/>
          <a:p>
            <a:r>
              <a:rPr lang="el-GR" altLang="el-GR" dirty="0" smtClean="0"/>
              <a:t>120.8125</a:t>
            </a:r>
            <a:r>
              <a:rPr lang="el-GR" altLang="el-GR" baseline="-25000" dirty="0" smtClean="0"/>
              <a:t>10</a:t>
            </a:r>
            <a:r>
              <a:rPr lang="el-GR" altLang="el-GR" dirty="0" smtClean="0"/>
              <a:t>=1111000</a:t>
            </a:r>
            <a:r>
              <a:rPr lang="el-GR" altLang="el-GR" b="1" dirty="0" smtClean="0"/>
              <a:t>.</a:t>
            </a:r>
            <a:r>
              <a:rPr lang="el-GR" altLang="el-GR" dirty="0" smtClean="0"/>
              <a:t>1101</a:t>
            </a:r>
            <a:r>
              <a:rPr lang="el-GR" altLang="el-GR" baseline="-25000" dirty="0" smtClean="0"/>
              <a:t>2</a:t>
            </a:r>
            <a:endParaRPr lang="el-GR" baseline="-25000" dirty="0"/>
          </a:p>
        </p:txBody>
      </p:sp>
      <p:sp>
        <p:nvSpPr>
          <p:cNvPr id="4" name="TextBox 3"/>
          <p:cNvSpPr txBox="1"/>
          <p:nvPr/>
        </p:nvSpPr>
        <p:spPr>
          <a:xfrm>
            <a:off x="755576" y="2771636"/>
            <a:ext cx="7632848" cy="707886"/>
          </a:xfrm>
          <a:prstGeom prst="rect">
            <a:avLst/>
          </a:prstGeom>
          <a:noFill/>
        </p:spPr>
        <p:txBody>
          <a:bodyPr wrap="square" rtlCol="0">
            <a:spAutoFit/>
          </a:bodyPr>
          <a:lstStyle/>
          <a:p>
            <a:r>
              <a:rPr lang="el-GR" sz="2000" dirty="0" smtClean="0"/>
              <a:t>Μετατρέπουμε χωριστά το ακέραιο και το κλασματικό μέρος όπως στα προηγούμενα παραδείγματα</a:t>
            </a:r>
            <a:endParaRPr lang="el-GR" sz="2000" dirty="0"/>
          </a:p>
        </p:txBody>
      </p:sp>
      <p:sp>
        <p:nvSpPr>
          <p:cNvPr id="5" name="TextBox 4"/>
          <p:cNvSpPr txBox="1"/>
          <p:nvPr/>
        </p:nvSpPr>
        <p:spPr>
          <a:xfrm>
            <a:off x="755576" y="3664386"/>
            <a:ext cx="815288" cy="369332"/>
          </a:xfrm>
          <a:prstGeom prst="rect">
            <a:avLst/>
          </a:prstGeom>
          <a:noFill/>
        </p:spPr>
        <p:txBody>
          <a:bodyPr wrap="none" rtlCol="0">
            <a:spAutoFit/>
          </a:bodyPr>
          <a:lstStyle/>
          <a:p>
            <a:r>
              <a:rPr lang="el-GR" dirty="0" smtClean="0"/>
              <a:t>Τελικ</a:t>
            </a:r>
            <a:r>
              <a:rPr lang="el-GR" dirty="0"/>
              <a:t>ά</a:t>
            </a:r>
          </a:p>
        </p:txBody>
      </p:sp>
      <p:sp>
        <p:nvSpPr>
          <p:cNvPr id="6" name="TextBox 5"/>
          <p:cNvSpPr txBox="1"/>
          <p:nvPr/>
        </p:nvSpPr>
        <p:spPr>
          <a:xfrm>
            <a:off x="755576" y="2318666"/>
            <a:ext cx="1212191" cy="369332"/>
          </a:xfrm>
          <a:prstGeom prst="rect">
            <a:avLst/>
          </a:prstGeom>
          <a:noFill/>
        </p:spPr>
        <p:txBody>
          <a:bodyPr wrap="none" rtlCol="0">
            <a:spAutoFit/>
          </a:bodyPr>
          <a:lstStyle/>
          <a:p>
            <a:r>
              <a:rPr lang="el-GR" b="1" dirty="0" smtClean="0"/>
              <a:t>Υπόδειξη</a:t>
            </a:r>
            <a:endParaRPr lang="el-GR" b="1" dirty="0"/>
          </a:p>
        </p:txBody>
      </p:sp>
    </p:spTree>
    <p:extLst>
      <p:ext uri="{BB962C8B-B14F-4D97-AF65-F5344CB8AC3E}">
        <p14:creationId xmlns:p14="http://schemas.microsoft.com/office/powerpoint/2010/main" val="4276752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669966" y="2420888"/>
            <a:ext cx="7632774"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000" dirty="0">
                <a:solidFill>
                  <a:srgbClr val="FFFF00"/>
                </a:solidFill>
              </a:rPr>
              <a:t>Λόγω του μεγάλου μήκους, το οποίο μπορεί να έχουν οι δυαδικοί αριθμοί, κωδικοποιούνται στο </a:t>
            </a:r>
            <a:r>
              <a:rPr lang="el-GR" altLang="el-GR" sz="2000" dirty="0" err="1">
                <a:solidFill>
                  <a:srgbClr val="FFFF00"/>
                </a:solidFill>
              </a:rPr>
              <a:t>οκταδικό</a:t>
            </a:r>
            <a:r>
              <a:rPr lang="el-GR" altLang="el-GR" sz="2000" dirty="0">
                <a:solidFill>
                  <a:srgbClr val="FFFF00"/>
                </a:solidFill>
              </a:rPr>
              <a:t> και κυρίως στο </a:t>
            </a:r>
            <a:r>
              <a:rPr lang="el-GR" altLang="el-GR" sz="2000" dirty="0" err="1">
                <a:solidFill>
                  <a:srgbClr val="FFFF00"/>
                </a:solidFill>
              </a:rPr>
              <a:t>δεκαεξαδικό</a:t>
            </a:r>
            <a:r>
              <a:rPr lang="el-GR" altLang="el-GR" sz="2000" dirty="0">
                <a:solidFill>
                  <a:srgbClr val="FFFF00"/>
                </a:solidFill>
              </a:rPr>
              <a:t> σύστημα. </a:t>
            </a:r>
            <a:endParaRPr lang="en-US" altLang="el-GR" sz="2000" dirty="0">
              <a:solidFill>
                <a:srgbClr val="FFFF00"/>
              </a:solidFill>
            </a:endParaRPr>
          </a:p>
          <a:p>
            <a:pPr algn="just"/>
            <a:r>
              <a:rPr lang="el-GR" altLang="el-GR" sz="2000" dirty="0">
                <a:solidFill>
                  <a:srgbClr val="FFFF00"/>
                </a:solidFill>
              </a:rPr>
              <a:t>Η κωδικοποίηση αριθμών του δυαδικού συστήματος στο </a:t>
            </a:r>
            <a:r>
              <a:rPr lang="el-GR" altLang="el-GR" sz="2000" dirty="0" err="1">
                <a:solidFill>
                  <a:srgbClr val="FFFF00"/>
                </a:solidFill>
              </a:rPr>
              <a:t>οκταδικό</a:t>
            </a:r>
            <a:r>
              <a:rPr lang="el-GR" altLang="el-GR" sz="2000" dirty="0">
                <a:solidFill>
                  <a:srgbClr val="FFFF00"/>
                </a:solidFill>
              </a:rPr>
              <a:t> και στο </a:t>
            </a:r>
            <a:r>
              <a:rPr lang="el-GR" altLang="el-GR" sz="2000" dirty="0" err="1">
                <a:solidFill>
                  <a:srgbClr val="FFFF00"/>
                </a:solidFill>
              </a:rPr>
              <a:t>δεκαεξαδικό</a:t>
            </a:r>
            <a:r>
              <a:rPr lang="el-GR" altLang="el-GR" sz="2000" dirty="0">
                <a:solidFill>
                  <a:srgbClr val="FFFF00"/>
                </a:solidFill>
              </a:rPr>
              <a:t> σύστημα γίνεται εύκολα λόγω του ότι οι βάσεις των συστημάτων αυτών είναι δυνάμεις του 2 </a:t>
            </a:r>
            <a:endParaRPr lang="en-US" altLang="el-GR" sz="2000" dirty="0">
              <a:solidFill>
                <a:srgbClr val="FFFF00"/>
              </a:solidFill>
            </a:endParaRPr>
          </a:p>
          <a:p>
            <a:pPr algn="just"/>
            <a:r>
              <a:rPr lang="el-GR" altLang="el-GR" sz="2000" dirty="0">
                <a:solidFill>
                  <a:srgbClr val="FFFF00"/>
                </a:solidFill>
              </a:rPr>
              <a:t>(8 = 2</a:t>
            </a:r>
            <a:r>
              <a:rPr lang="el-GR" altLang="el-GR" sz="2000" baseline="30000" dirty="0">
                <a:solidFill>
                  <a:srgbClr val="FFFF00"/>
                </a:solidFill>
              </a:rPr>
              <a:t>3</a:t>
            </a:r>
            <a:r>
              <a:rPr lang="el-GR" altLang="el-GR" sz="2000" dirty="0">
                <a:solidFill>
                  <a:srgbClr val="FFFF00"/>
                </a:solidFill>
              </a:rPr>
              <a:t>, 16 =2</a:t>
            </a:r>
            <a:r>
              <a:rPr lang="el-GR" altLang="el-GR" sz="2000" baseline="30000" dirty="0">
                <a:solidFill>
                  <a:srgbClr val="FFFF00"/>
                </a:solidFill>
              </a:rPr>
              <a:t>4</a:t>
            </a:r>
            <a:r>
              <a:rPr lang="el-GR" altLang="el-GR" sz="2000" dirty="0">
                <a:solidFill>
                  <a:srgbClr val="FFFF00"/>
                </a:solidFill>
              </a:rPr>
              <a:t>).</a:t>
            </a:r>
          </a:p>
        </p:txBody>
      </p:sp>
      <p:sp>
        <p:nvSpPr>
          <p:cNvPr id="116741" name="Text Box 5"/>
          <p:cNvSpPr txBox="1">
            <a:spLocks noChangeArrowheads="1"/>
          </p:cNvSpPr>
          <p:nvPr/>
        </p:nvSpPr>
        <p:spPr bwMode="auto">
          <a:xfrm>
            <a:off x="684213" y="1628775"/>
            <a:ext cx="523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Κωδικοποίηση του δυαδικού συστήματος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827088" y="1292225"/>
            <a:ext cx="245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Οκταδικό σύστημα</a:t>
            </a:r>
          </a:p>
        </p:txBody>
      </p:sp>
      <p:sp>
        <p:nvSpPr>
          <p:cNvPr id="100355" name="Rectangle 3"/>
          <p:cNvSpPr>
            <a:spLocks noChangeArrowheads="1"/>
          </p:cNvSpPr>
          <p:nvPr/>
        </p:nvSpPr>
        <p:spPr bwMode="auto">
          <a:xfrm>
            <a:off x="855708" y="1916832"/>
            <a:ext cx="7705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a:solidFill>
                  <a:srgbClr val="FFFF00"/>
                </a:solidFill>
              </a:rPr>
              <a:t>Η βάση του </a:t>
            </a:r>
            <a:r>
              <a:rPr lang="el-GR" altLang="el-GR" sz="2000" i="1">
                <a:solidFill>
                  <a:srgbClr val="FFFF00"/>
                </a:solidFill>
              </a:rPr>
              <a:t>οκταδικού συστήματος</a:t>
            </a:r>
            <a:r>
              <a:rPr lang="el-GR" altLang="el-GR" sz="2000">
                <a:solidFill>
                  <a:srgbClr val="FFFF00"/>
                </a:solidFill>
              </a:rPr>
              <a:t> είναι το 8 (</a:t>
            </a:r>
            <a:r>
              <a:rPr lang="en-US" altLang="el-GR" sz="2000" i="1">
                <a:solidFill>
                  <a:srgbClr val="FFFF00"/>
                </a:solidFill>
              </a:rPr>
              <a:t>b</a:t>
            </a:r>
            <a:r>
              <a:rPr lang="el-GR" altLang="el-GR" sz="2000">
                <a:solidFill>
                  <a:srgbClr val="FFFF00"/>
                </a:solidFill>
              </a:rPr>
              <a:t>=8) και τα ψηφία του είναι από 0 έως 7, δηλαδή τα 0, 1, 2, 3, 4, 5, 6, 7. </a:t>
            </a:r>
          </a:p>
        </p:txBody>
      </p:sp>
      <p:sp>
        <p:nvSpPr>
          <p:cNvPr id="100356" name="Rectangle 4"/>
          <p:cNvSpPr>
            <a:spLocks noChangeArrowheads="1"/>
          </p:cNvSpPr>
          <p:nvPr/>
        </p:nvSpPr>
        <p:spPr bwMode="auto">
          <a:xfrm>
            <a:off x="855707" y="2846239"/>
            <a:ext cx="77057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dirty="0">
                <a:solidFill>
                  <a:srgbClr val="FFFF00"/>
                </a:solidFill>
              </a:rPr>
              <a:t>Το </a:t>
            </a:r>
            <a:r>
              <a:rPr lang="el-GR" altLang="el-GR" sz="2000" dirty="0" err="1">
                <a:solidFill>
                  <a:srgbClr val="FFFF00"/>
                </a:solidFill>
              </a:rPr>
              <a:t>οκταδικό</a:t>
            </a:r>
            <a:r>
              <a:rPr lang="el-GR" altLang="el-GR" sz="2000" dirty="0">
                <a:solidFill>
                  <a:srgbClr val="FFFF00"/>
                </a:solidFill>
              </a:rPr>
              <a:t> σύστημα, λόγω της ευκολίας με την οποία μετατρέπεται σε αυτό το δυαδικό σύστημα, χρησιμοποιείτο παλαιότερα για την κωδικοποίηση των δυαδικών αριθμών. Σήμερα χρησιμοποιείται για την κωδικοποίηση του δυαδικού συστήματος κυρίως το </a:t>
            </a:r>
            <a:r>
              <a:rPr lang="el-GR" altLang="el-GR" sz="2000" dirty="0" err="1">
                <a:solidFill>
                  <a:srgbClr val="FFFF00"/>
                </a:solidFill>
              </a:rPr>
              <a:t>δεκαεξαδικό</a:t>
            </a:r>
            <a:r>
              <a:rPr lang="el-GR" altLang="el-GR" sz="2000" dirty="0">
                <a:solidFill>
                  <a:srgbClr val="FFFF00"/>
                </a:solidFill>
              </a:rPr>
              <a:t> σύστημα που παρουσιάζει συγκεκριμένα πλεονεκτήματα.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115616" y="1412776"/>
            <a:ext cx="7128792" cy="2554545"/>
          </a:xfrm>
          <a:prstGeom prst="rect">
            <a:avLst/>
          </a:prstGeom>
        </p:spPr>
        <p:txBody>
          <a:bodyPr wrap="square">
            <a:spAutoFit/>
          </a:bodyPr>
          <a:lstStyle/>
          <a:p>
            <a:pPr marL="0" marR="0" algn="just">
              <a:spcBef>
                <a:spcPts val="600"/>
              </a:spcBef>
              <a:spcAft>
                <a:spcPts val="0"/>
              </a:spcAft>
            </a:pPr>
            <a:r>
              <a:rPr lang="el-GR" sz="2000" b="1" dirty="0">
                <a:latin typeface="+mj-lt"/>
                <a:ea typeface="Times New Roman" panose="02020603050405020304" pitchFamily="18" charset="0"/>
              </a:rPr>
              <a:t>Παράδειγμα 2.3. </a:t>
            </a:r>
            <a:r>
              <a:rPr lang="el-GR" sz="2000" dirty="0">
                <a:latin typeface="+mj-lt"/>
                <a:ea typeface="Times New Roman" panose="02020603050405020304" pitchFamily="18" charset="0"/>
              </a:rPr>
              <a:t>Η τιμή του  </a:t>
            </a:r>
            <a:r>
              <a:rPr lang="el-GR" sz="2000" dirty="0" err="1">
                <a:latin typeface="+mj-lt"/>
                <a:ea typeface="Times New Roman" panose="02020603050405020304" pitchFamily="18" charset="0"/>
              </a:rPr>
              <a:t>οκταδικού</a:t>
            </a:r>
            <a:r>
              <a:rPr lang="el-GR" sz="2000" dirty="0">
                <a:latin typeface="+mj-lt"/>
                <a:ea typeface="Times New Roman" panose="02020603050405020304" pitchFamily="18" charset="0"/>
              </a:rPr>
              <a:t> αριθμού 365</a:t>
            </a:r>
            <a:r>
              <a:rPr lang="el-GR" sz="2000" baseline="-25000" dirty="0">
                <a:latin typeface="+mj-lt"/>
                <a:ea typeface="Times New Roman" panose="02020603050405020304" pitchFamily="18" charset="0"/>
              </a:rPr>
              <a:t>8</a:t>
            </a:r>
            <a:r>
              <a:rPr lang="el-GR" sz="2000" dirty="0">
                <a:latin typeface="+mj-lt"/>
                <a:ea typeface="Times New Roman" panose="02020603050405020304" pitchFamily="18" charset="0"/>
              </a:rPr>
              <a:t> </a:t>
            </a:r>
            <a:r>
              <a:rPr lang="el-GR" sz="2000" dirty="0" smtClean="0">
                <a:latin typeface="+mj-lt"/>
                <a:ea typeface="Times New Roman" panose="02020603050405020304" pitchFamily="18" charset="0"/>
              </a:rPr>
              <a:t>στο δεκαδικό σύστημα είναι</a:t>
            </a:r>
            <a:r>
              <a:rPr lang="el-GR" sz="2000" dirty="0">
                <a:latin typeface="+mj-lt"/>
                <a:ea typeface="Times New Roman" panose="02020603050405020304" pitchFamily="18" charset="0"/>
              </a:rPr>
              <a:t>: </a:t>
            </a:r>
          </a:p>
          <a:p>
            <a:pPr marL="0" algn="just">
              <a:spcBef>
                <a:spcPts val="600"/>
              </a:spcBef>
              <a:spcAft>
                <a:spcPts val="0"/>
              </a:spcAft>
            </a:pPr>
            <a:r>
              <a:rPr lang="en-US" sz="2000" dirty="0">
                <a:latin typeface="+mj-lt"/>
                <a:ea typeface="Times New Roman" panose="02020603050405020304" pitchFamily="18" charset="0"/>
              </a:rPr>
              <a:t>     </a:t>
            </a:r>
            <a:r>
              <a:rPr lang="el-GR" sz="2000" dirty="0">
                <a:latin typeface="+mj-lt"/>
                <a:ea typeface="Times New Roman" panose="02020603050405020304" pitchFamily="18" charset="0"/>
              </a:rPr>
              <a:t>365</a:t>
            </a:r>
            <a:r>
              <a:rPr lang="el-GR" sz="2000" baseline="-25000" dirty="0">
                <a:latin typeface="+mj-lt"/>
                <a:ea typeface="Times New Roman" panose="02020603050405020304" pitchFamily="18" charset="0"/>
              </a:rPr>
              <a:t>8 </a:t>
            </a:r>
            <a:r>
              <a:rPr lang="el-GR" sz="2000" dirty="0">
                <a:latin typeface="+mj-lt"/>
                <a:ea typeface="Times New Roman" panose="02020603050405020304" pitchFamily="18" charset="0"/>
              </a:rPr>
              <a:t>= 3</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8</a:t>
            </a:r>
            <a:r>
              <a:rPr lang="el-GR" sz="2000" baseline="30000" dirty="0">
                <a:latin typeface="+mj-lt"/>
                <a:ea typeface="Times New Roman" panose="02020603050405020304" pitchFamily="18" charset="0"/>
              </a:rPr>
              <a:t>2</a:t>
            </a:r>
            <a:r>
              <a:rPr lang="el-GR" sz="2000" dirty="0">
                <a:latin typeface="+mj-lt"/>
                <a:ea typeface="Times New Roman" panose="02020603050405020304" pitchFamily="18" charset="0"/>
              </a:rPr>
              <a:t>+6</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8</a:t>
            </a:r>
            <a:r>
              <a:rPr lang="el-GR" sz="2000" baseline="30000" dirty="0">
                <a:latin typeface="+mj-lt"/>
                <a:ea typeface="Times New Roman" panose="02020603050405020304" pitchFamily="18" charset="0"/>
              </a:rPr>
              <a:t>1</a:t>
            </a:r>
            <a:r>
              <a:rPr lang="el-GR" sz="2000" dirty="0">
                <a:latin typeface="+mj-lt"/>
                <a:ea typeface="Times New Roman" panose="02020603050405020304" pitchFamily="18" charset="0"/>
              </a:rPr>
              <a:t>+5</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8</a:t>
            </a:r>
            <a:r>
              <a:rPr lang="el-GR" sz="2000" baseline="30000" dirty="0">
                <a:latin typeface="+mj-lt"/>
                <a:ea typeface="Times New Roman" panose="02020603050405020304" pitchFamily="18" charset="0"/>
              </a:rPr>
              <a:t>0</a:t>
            </a:r>
            <a:r>
              <a:rPr lang="el-GR" sz="2000" dirty="0">
                <a:latin typeface="+mj-lt"/>
                <a:ea typeface="Times New Roman" panose="02020603050405020304" pitchFamily="18" charset="0"/>
              </a:rPr>
              <a:t> = 3</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64+6</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8+5 </a:t>
            </a:r>
            <a:r>
              <a:rPr lang="el-GR" sz="2000" dirty="0" smtClean="0">
                <a:latin typeface="+mj-lt"/>
                <a:ea typeface="Times New Roman" panose="02020603050405020304" pitchFamily="18" charset="0"/>
              </a:rPr>
              <a:t>=192+48+5=245</a:t>
            </a:r>
            <a:r>
              <a:rPr lang="el-GR" sz="2000" baseline="-25000" dirty="0" smtClean="0">
                <a:latin typeface="+mj-lt"/>
                <a:ea typeface="Times New Roman" panose="02020603050405020304" pitchFamily="18" charset="0"/>
              </a:rPr>
              <a:t>10</a:t>
            </a:r>
            <a:endParaRPr lang="en-US" sz="2000" baseline="-25000" dirty="0" smtClean="0">
              <a:latin typeface="+mj-lt"/>
              <a:ea typeface="Times New Roman" panose="02020603050405020304" pitchFamily="18" charset="0"/>
            </a:endParaRPr>
          </a:p>
          <a:p>
            <a:pPr marL="0" algn="just">
              <a:spcBef>
                <a:spcPts val="600"/>
              </a:spcBef>
              <a:spcAft>
                <a:spcPts val="0"/>
              </a:spcAft>
            </a:pPr>
            <a:endParaRPr lang="el-GR" sz="2000" dirty="0">
              <a:latin typeface="+mj-lt"/>
              <a:ea typeface="Times New Roman" panose="02020603050405020304" pitchFamily="18" charset="0"/>
            </a:endParaRPr>
          </a:p>
          <a:p>
            <a:pPr marL="0" algn="just">
              <a:spcBef>
                <a:spcPts val="600"/>
              </a:spcBef>
              <a:spcAft>
                <a:spcPts val="0"/>
              </a:spcAft>
            </a:pPr>
            <a:r>
              <a:rPr lang="el-GR" sz="2000" b="1" dirty="0">
                <a:latin typeface="+mj-lt"/>
                <a:ea typeface="Times New Roman" panose="02020603050405020304" pitchFamily="18" charset="0"/>
              </a:rPr>
              <a:t>Παράδειγμα 2.4.  </a:t>
            </a:r>
            <a:r>
              <a:rPr lang="el-GR" sz="2000" dirty="0">
                <a:latin typeface="+mj-lt"/>
                <a:ea typeface="Times New Roman" panose="02020603050405020304" pitchFamily="18" charset="0"/>
              </a:rPr>
              <a:t>Η τιμή του </a:t>
            </a:r>
            <a:r>
              <a:rPr lang="el-GR" sz="2000" dirty="0" err="1">
                <a:latin typeface="+mj-lt"/>
                <a:ea typeface="Times New Roman" panose="02020603050405020304" pitchFamily="18" charset="0"/>
              </a:rPr>
              <a:t>οκταδικού</a:t>
            </a:r>
            <a:r>
              <a:rPr lang="el-GR" sz="2000" dirty="0">
                <a:latin typeface="+mj-lt"/>
                <a:ea typeface="Times New Roman" panose="02020603050405020304" pitchFamily="18" charset="0"/>
              </a:rPr>
              <a:t> αριθμού 0.452</a:t>
            </a:r>
            <a:r>
              <a:rPr lang="el-GR" sz="2000" baseline="-25000" dirty="0">
                <a:latin typeface="+mj-lt"/>
                <a:ea typeface="Times New Roman" panose="02020603050405020304" pitchFamily="18" charset="0"/>
              </a:rPr>
              <a:t>8 </a:t>
            </a:r>
            <a:r>
              <a:rPr lang="el-GR" sz="2000" dirty="0">
                <a:latin typeface="+mj-lt"/>
                <a:ea typeface="Times New Roman" panose="02020603050405020304" pitchFamily="18" charset="0"/>
              </a:rPr>
              <a:t>είναι </a:t>
            </a:r>
          </a:p>
          <a:p>
            <a:pPr marL="0" algn="just">
              <a:spcBef>
                <a:spcPts val="600"/>
              </a:spcBef>
              <a:spcAft>
                <a:spcPts val="0"/>
              </a:spcAft>
            </a:pPr>
            <a:r>
              <a:rPr lang="el-GR" sz="2000" dirty="0" smtClean="0">
                <a:latin typeface="+mj-lt"/>
                <a:ea typeface="Times New Roman" panose="02020603050405020304" pitchFamily="18" charset="0"/>
              </a:rPr>
              <a:t>0.452</a:t>
            </a:r>
            <a:r>
              <a:rPr lang="el-GR" sz="2000" baseline="-25000" dirty="0" smtClean="0">
                <a:latin typeface="+mj-lt"/>
                <a:ea typeface="Times New Roman" panose="02020603050405020304" pitchFamily="18" charset="0"/>
              </a:rPr>
              <a:t>8</a:t>
            </a:r>
            <a:r>
              <a:rPr lang="el-GR" sz="2000" dirty="0" smtClean="0">
                <a:latin typeface="+mj-lt"/>
                <a:ea typeface="Times New Roman" panose="02020603050405020304" pitchFamily="18" charset="0"/>
              </a:rPr>
              <a:t>=4</a:t>
            </a:r>
            <a:r>
              <a:rPr lang="el-GR" sz="2000" baseline="30000" dirty="0" smtClean="0">
                <a:latin typeface="+mj-lt"/>
                <a:ea typeface="Times New Roman" panose="02020603050405020304" pitchFamily="18" charset="0"/>
              </a:rPr>
              <a:t>.</a:t>
            </a:r>
            <a:r>
              <a:rPr lang="el-GR" sz="2000" dirty="0" smtClean="0">
                <a:latin typeface="+mj-lt"/>
                <a:ea typeface="Times New Roman" panose="02020603050405020304" pitchFamily="18" charset="0"/>
              </a:rPr>
              <a:t>8</a:t>
            </a:r>
            <a:r>
              <a:rPr lang="el-GR" sz="2000" baseline="30000" dirty="0" smtClean="0">
                <a:latin typeface="+mj-lt"/>
                <a:ea typeface="Times New Roman" panose="02020603050405020304" pitchFamily="18" charset="0"/>
              </a:rPr>
              <a:t>-1</a:t>
            </a:r>
            <a:r>
              <a:rPr lang="el-GR" sz="2000" dirty="0" smtClean="0">
                <a:latin typeface="+mj-lt"/>
                <a:ea typeface="Times New Roman" panose="02020603050405020304" pitchFamily="18" charset="0"/>
              </a:rPr>
              <a:t>+5</a:t>
            </a:r>
            <a:r>
              <a:rPr lang="el-GR" sz="2000" baseline="30000" dirty="0" smtClean="0">
                <a:latin typeface="+mj-lt"/>
                <a:ea typeface="Times New Roman" panose="02020603050405020304" pitchFamily="18" charset="0"/>
              </a:rPr>
              <a:t>.</a:t>
            </a:r>
            <a:r>
              <a:rPr lang="el-GR" sz="2000" dirty="0" smtClean="0">
                <a:latin typeface="+mj-lt"/>
                <a:ea typeface="Times New Roman" panose="02020603050405020304" pitchFamily="18" charset="0"/>
              </a:rPr>
              <a:t>8</a:t>
            </a:r>
            <a:r>
              <a:rPr lang="el-GR" sz="2000" baseline="30000" dirty="0" smtClean="0">
                <a:latin typeface="+mj-lt"/>
                <a:ea typeface="Times New Roman" panose="02020603050405020304" pitchFamily="18" charset="0"/>
              </a:rPr>
              <a:t>-2</a:t>
            </a:r>
            <a:r>
              <a:rPr lang="el-GR" sz="2000" dirty="0" smtClean="0">
                <a:latin typeface="+mj-lt"/>
                <a:ea typeface="Times New Roman" panose="02020603050405020304" pitchFamily="18" charset="0"/>
              </a:rPr>
              <a:t>+2</a:t>
            </a:r>
            <a:r>
              <a:rPr lang="el-GR" sz="2000" baseline="30000" dirty="0" smtClean="0">
                <a:latin typeface="+mj-lt"/>
                <a:ea typeface="Times New Roman" panose="02020603050405020304" pitchFamily="18" charset="0"/>
              </a:rPr>
              <a:t>.</a:t>
            </a:r>
            <a:r>
              <a:rPr lang="el-GR" sz="2000" dirty="0" smtClean="0">
                <a:latin typeface="+mj-lt"/>
                <a:ea typeface="Times New Roman" panose="02020603050405020304" pitchFamily="18" charset="0"/>
              </a:rPr>
              <a:t>8</a:t>
            </a:r>
            <a:r>
              <a:rPr lang="el-GR" sz="2000" baseline="30000" dirty="0" smtClean="0">
                <a:latin typeface="+mj-lt"/>
                <a:ea typeface="Times New Roman" panose="02020603050405020304" pitchFamily="18" charset="0"/>
              </a:rPr>
              <a:t>-3</a:t>
            </a:r>
            <a:r>
              <a:rPr lang="el-GR" sz="2000" dirty="0" smtClean="0">
                <a:latin typeface="+mj-lt"/>
                <a:ea typeface="Times New Roman" panose="02020603050405020304" pitchFamily="18" charset="0"/>
              </a:rPr>
              <a:t>=4/8+5</a:t>
            </a:r>
            <a:r>
              <a:rPr lang="el-GR" sz="2000" dirty="0" smtClean="0">
                <a:ea typeface="Times New Roman" panose="02020603050405020304" pitchFamily="18" charset="0"/>
              </a:rPr>
              <a:t>/</a:t>
            </a:r>
            <a:r>
              <a:rPr lang="el-GR" sz="2000" dirty="0" smtClean="0">
                <a:latin typeface="+mj-lt"/>
                <a:ea typeface="Times New Roman" panose="02020603050405020304" pitchFamily="18" charset="0"/>
              </a:rPr>
              <a:t>8</a:t>
            </a:r>
            <a:r>
              <a:rPr lang="el-GR" sz="2000" baseline="30000" dirty="0" smtClean="0">
                <a:latin typeface="+mj-lt"/>
                <a:ea typeface="Times New Roman" panose="02020603050405020304" pitchFamily="18" charset="0"/>
              </a:rPr>
              <a:t>2</a:t>
            </a:r>
            <a:r>
              <a:rPr lang="el-GR" sz="2000" dirty="0" smtClean="0">
                <a:latin typeface="+mj-lt"/>
                <a:ea typeface="Times New Roman" panose="02020603050405020304" pitchFamily="18" charset="0"/>
              </a:rPr>
              <a:t>+2/8</a:t>
            </a:r>
            <a:r>
              <a:rPr lang="el-GR" sz="2000" baseline="30000" dirty="0" smtClean="0">
                <a:latin typeface="+mj-lt"/>
                <a:ea typeface="Times New Roman" panose="02020603050405020304" pitchFamily="18" charset="0"/>
              </a:rPr>
              <a:t>3</a:t>
            </a:r>
            <a:r>
              <a:rPr lang="el-GR" sz="2000" dirty="0" smtClean="0">
                <a:solidFill>
                  <a:srgbClr val="FF0000"/>
                </a:solidFill>
                <a:latin typeface="+mj-lt"/>
                <a:ea typeface="Times New Roman" panose="02020603050405020304" pitchFamily="18" charset="0"/>
              </a:rPr>
              <a:t>=</a:t>
            </a:r>
            <a:r>
              <a:rPr lang="el-GR" sz="2000" dirty="0" smtClean="0">
                <a:ea typeface="Times New Roman" panose="02020603050405020304" pitchFamily="18" charset="0"/>
              </a:rPr>
              <a:t>4·8</a:t>
            </a:r>
            <a:r>
              <a:rPr lang="el-GR" sz="2000" baseline="30000" dirty="0" smtClean="0">
                <a:ea typeface="Times New Roman" panose="02020603050405020304" pitchFamily="18" charset="0"/>
              </a:rPr>
              <a:t>2</a:t>
            </a:r>
            <a:r>
              <a:rPr lang="el-GR" sz="2000" dirty="0" smtClean="0">
                <a:ea typeface="Times New Roman" panose="02020603050405020304" pitchFamily="18" charset="0"/>
              </a:rPr>
              <a:t>/8</a:t>
            </a:r>
            <a:r>
              <a:rPr lang="el-GR" sz="2000" baseline="30000" dirty="0" smtClean="0">
                <a:ea typeface="Times New Roman" panose="02020603050405020304" pitchFamily="18" charset="0"/>
              </a:rPr>
              <a:t>3</a:t>
            </a:r>
            <a:r>
              <a:rPr lang="el-GR" sz="2000" dirty="0" smtClean="0">
                <a:ea typeface="Times New Roman" panose="02020603050405020304" pitchFamily="18" charset="0"/>
              </a:rPr>
              <a:t>+5·8/8</a:t>
            </a:r>
            <a:r>
              <a:rPr lang="el-GR" sz="2000" baseline="30000" dirty="0" smtClean="0">
                <a:ea typeface="Times New Roman" panose="02020603050405020304" pitchFamily="18" charset="0"/>
              </a:rPr>
              <a:t>3</a:t>
            </a:r>
            <a:r>
              <a:rPr lang="el-GR" sz="2000" dirty="0" smtClean="0">
                <a:ea typeface="Times New Roman" panose="02020603050405020304" pitchFamily="18" charset="0"/>
              </a:rPr>
              <a:t>+2/8</a:t>
            </a:r>
            <a:r>
              <a:rPr lang="el-GR" sz="2000" baseline="30000" dirty="0" smtClean="0">
                <a:ea typeface="Times New Roman" panose="02020603050405020304" pitchFamily="18" charset="0"/>
              </a:rPr>
              <a:t>3</a:t>
            </a:r>
            <a:r>
              <a:rPr lang="el-GR" sz="2000" dirty="0" smtClean="0">
                <a:solidFill>
                  <a:srgbClr val="FF0000"/>
                </a:solidFill>
                <a:latin typeface="+mj-lt"/>
                <a:ea typeface="Times New Roman" panose="02020603050405020304" pitchFamily="18" charset="0"/>
              </a:rPr>
              <a:t> =</a:t>
            </a:r>
            <a:r>
              <a:rPr lang="el-GR" sz="2000" dirty="0" smtClean="0">
                <a:ea typeface="Times New Roman" panose="02020603050405020304" pitchFamily="18" charset="0"/>
              </a:rPr>
              <a:t>4·64/512+5·8/512+2/512=(256+40+2)/512</a:t>
            </a:r>
            <a:r>
              <a:rPr lang="el-GR" sz="2000" dirty="0" smtClean="0">
                <a:solidFill>
                  <a:srgbClr val="FF0000"/>
                </a:solidFill>
                <a:latin typeface="+mj-lt"/>
                <a:ea typeface="Times New Roman" panose="02020603050405020304" pitchFamily="18" charset="0"/>
              </a:rPr>
              <a:t>=0.58203125</a:t>
            </a:r>
            <a:r>
              <a:rPr lang="el-GR" sz="2000" baseline="-25000" dirty="0" smtClean="0">
                <a:solidFill>
                  <a:srgbClr val="FF0000"/>
                </a:solidFill>
                <a:latin typeface="+mj-lt"/>
                <a:ea typeface="Times New Roman" panose="02020603050405020304" pitchFamily="18" charset="0"/>
              </a:rPr>
              <a:t>10</a:t>
            </a:r>
            <a:endParaRPr lang="el-GR" sz="2000" dirty="0">
              <a:solidFill>
                <a:srgbClr val="FF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4201988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2"/>
          <p:cNvGraphicFramePr>
            <a:graphicFrameLocks noGrp="1" noChangeAspect="1"/>
          </p:cNvGraphicFramePr>
          <p:nvPr>
            <p:ph/>
            <p:extLst/>
          </p:nvPr>
        </p:nvGraphicFramePr>
        <p:xfrm>
          <a:off x="4860032" y="981075"/>
          <a:ext cx="3201988" cy="4535487"/>
        </p:xfrm>
        <a:graphic>
          <a:graphicData uri="http://schemas.openxmlformats.org/presentationml/2006/ole">
            <mc:AlternateContent xmlns:mc="http://schemas.openxmlformats.org/markup-compatibility/2006">
              <mc:Choice xmlns:v="urn:schemas-microsoft-com:vml" Requires="v">
                <p:oleObj spid="_x0000_s175160" name="Visio" r:id="rId3" imgW="1948170" imgH="2759103" progId="Visio.Drawing.11">
                  <p:embed/>
                </p:oleObj>
              </mc:Choice>
              <mc:Fallback>
                <p:oleObj name="Visio" r:id="rId3" imgW="1948170" imgH="2759103" progId="Visio.Drawing.11">
                  <p:embed/>
                  <p:pic>
                    <p:nvPicPr>
                      <p:cNvPr id="1413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981075"/>
                        <a:ext cx="3201988" cy="45354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15" name="Text Box 3"/>
          <p:cNvSpPr txBox="1">
            <a:spLocks noChangeArrowheads="1"/>
          </p:cNvSpPr>
          <p:nvPr/>
        </p:nvSpPr>
        <p:spPr bwMode="auto">
          <a:xfrm>
            <a:off x="755576" y="981248"/>
            <a:ext cx="3600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11213">
              <a:defRPr>
                <a:solidFill>
                  <a:schemeClr val="tx1"/>
                </a:solidFill>
                <a:latin typeface="Arial" panose="020B0604020202020204" pitchFamily="34" charset="0"/>
              </a:defRPr>
            </a:lvl2pPr>
            <a:lvl3pPr marL="990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smtClean="0"/>
              <a:t>Αντιστοίχ</a:t>
            </a:r>
            <a:r>
              <a:rPr lang="el-GR" altLang="el-GR" sz="2000" b="1" dirty="0"/>
              <a:t>ι</a:t>
            </a:r>
            <a:r>
              <a:rPr lang="el-GR" altLang="el-GR" sz="2000" b="1" dirty="0" smtClean="0"/>
              <a:t>ση </a:t>
            </a:r>
            <a:r>
              <a:rPr lang="el-GR" altLang="el-GR" sz="2000" b="1" dirty="0"/>
              <a:t>των ψηφίων</a:t>
            </a:r>
            <a:endParaRPr lang="en-US" altLang="el-GR" sz="2000" b="1" dirty="0"/>
          </a:p>
          <a:p>
            <a:r>
              <a:rPr lang="el-GR" altLang="el-GR" sz="2000" b="1" dirty="0"/>
              <a:t>του </a:t>
            </a:r>
            <a:r>
              <a:rPr lang="el-GR" altLang="el-GR" sz="2000" b="1" dirty="0" err="1"/>
              <a:t>οκταδικού</a:t>
            </a:r>
            <a:r>
              <a:rPr lang="el-GR" altLang="el-GR" sz="2000" b="1" dirty="0"/>
              <a:t> συστήματος </a:t>
            </a:r>
            <a:endParaRPr lang="en-US" altLang="el-GR" sz="2000" b="1" dirty="0"/>
          </a:p>
          <a:p>
            <a:r>
              <a:rPr lang="el-GR" altLang="el-GR" sz="2000" b="1" dirty="0"/>
              <a:t>στο δυαδικό σύστημα</a:t>
            </a:r>
          </a:p>
        </p:txBody>
      </p:sp>
    </p:spTree>
    <p:extLst>
      <p:ext uri="{BB962C8B-B14F-4D97-AF65-F5344CB8AC3E}">
        <p14:creationId xmlns:p14="http://schemas.microsoft.com/office/powerpoint/2010/main" val="99183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755650" y="2276475"/>
            <a:ext cx="76327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l-GR" sz="2000" dirty="0">
                <a:solidFill>
                  <a:srgbClr val="FFFF00"/>
                </a:solidFill>
              </a:rPr>
              <a:t>H</a:t>
            </a:r>
            <a:r>
              <a:rPr lang="el-GR" altLang="el-GR" sz="2000" dirty="0">
                <a:solidFill>
                  <a:srgbClr val="FFFF00"/>
                </a:solidFill>
              </a:rPr>
              <a:t> κωδικοποίηση ενός ακέραιου δυαδικού αριθμού στο </a:t>
            </a:r>
            <a:r>
              <a:rPr lang="el-GR" altLang="el-GR" sz="2000" dirty="0" err="1">
                <a:solidFill>
                  <a:srgbClr val="FFFF00"/>
                </a:solidFill>
              </a:rPr>
              <a:t>οκταδικό</a:t>
            </a:r>
            <a:r>
              <a:rPr lang="el-GR" altLang="el-GR" sz="2000" dirty="0">
                <a:solidFill>
                  <a:srgbClr val="FFFF00"/>
                </a:solidFill>
              </a:rPr>
              <a:t> σύστημα γίνεται με χωρισμό των ψηφίων του σε </a:t>
            </a:r>
            <a:r>
              <a:rPr lang="el-GR" altLang="el-GR" sz="2000" dirty="0" smtClean="0">
                <a:solidFill>
                  <a:srgbClr val="FFFF00"/>
                </a:solidFill>
              </a:rPr>
              <a:t>τριάδες </a:t>
            </a:r>
            <a:r>
              <a:rPr lang="el-GR" altLang="el-GR" sz="2000" dirty="0">
                <a:solidFill>
                  <a:srgbClr val="FFFF00"/>
                </a:solidFill>
              </a:rPr>
              <a:t>από δεξιά προς τα αριστερά αρχίζοντας από την υποδιαστολή. </a:t>
            </a:r>
          </a:p>
        </p:txBody>
      </p:sp>
      <p:sp>
        <p:nvSpPr>
          <p:cNvPr id="102403" name="Rectangle 3"/>
          <p:cNvSpPr>
            <a:spLocks noChangeArrowheads="1"/>
          </p:cNvSpPr>
          <p:nvPr/>
        </p:nvSpPr>
        <p:spPr bwMode="auto">
          <a:xfrm>
            <a:off x="755650" y="3500438"/>
            <a:ext cx="75612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l-GR" sz="2000" dirty="0">
                <a:solidFill>
                  <a:srgbClr val="FFFF00"/>
                </a:solidFill>
              </a:rPr>
              <a:t>H</a:t>
            </a:r>
            <a:r>
              <a:rPr lang="el-GR" altLang="el-GR" sz="2000" dirty="0">
                <a:solidFill>
                  <a:srgbClr val="FFFF00"/>
                </a:solidFill>
              </a:rPr>
              <a:t> κωδικοποίηση ενός κλασματικού δυαδικού αριθμού στο </a:t>
            </a:r>
            <a:r>
              <a:rPr lang="el-GR" altLang="el-GR" sz="2000" dirty="0" err="1">
                <a:solidFill>
                  <a:srgbClr val="FFFF00"/>
                </a:solidFill>
              </a:rPr>
              <a:t>οκταδικό</a:t>
            </a:r>
            <a:r>
              <a:rPr lang="el-GR" altLang="el-GR" sz="2000" dirty="0">
                <a:solidFill>
                  <a:srgbClr val="FFFF00"/>
                </a:solidFill>
              </a:rPr>
              <a:t> σύστημα γίνεται με χωρισμό των </a:t>
            </a:r>
            <a:r>
              <a:rPr lang="en-US" altLang="el-GR" sz="2000" dirty="0">
                <a:solidFill>
                  <a:srgbClr val="FFFF00"/>
                </a:solidFill>
              </a:rPr>
              <a:t>bit</a:t>
            </a:r>
            <a:r>
              <a:rPr lang="el-GR" altLang="el-GR" sz="2000" dirty="0">
                <a:solidFill>
                  <a:srgbClr val="FFFF00"/>
                </a:solidFill>
              </a:rPr>
              <a:t> σε τριάδες από αριστερά προς τα δεξιά αρχίζοντας από την υποδιαστολή. </a:t>
            </a:r>
            <a:r>
              <a:rPr lang="el-GR" altLang="el-GR" sz="2000" dirty="0" smtClean="0">
                <a:solidFill>
                  <a:srgbClr val="FFFF00"/>
                </a:solidFill>
              </a:rPr>
              <a:t>Εάν απαιτείται προσθέτουμε μηδενικά στο τέλος.</a:t>
            </a:r>
            <a:endParaRPr lang="el-GR" altLang="el-GR" sz="2000" dirty="0">
              <a:solidFill>
                <a:srgbClr val="FFFF00"/>
              </a:solidFill>
            </a:endParaRPr>
          </a:p>
        </p:txBody>
      </p:sp>
      <p:sp>
        <p:nvSpPr>
          <p:cNvPr id="102404" name="Text Box 4"/>
          <p:cNvSpPr txBox="1">
            <a:spLocks noChangeArrowheads="1"/>
          </p:cNvSpPr>
          <p:nvPr/>
        </p:nvSpPr>
        <p:spPr bwMode="auto">
          <a:xfrm>
            <a:off x="827088" y="1628775"/>
            <a:ext cx="706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Κωδικοποίηση δυαδικού αριθμού στο οκταδικό σύστημα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11188" y="1311275"/>
            <a:ext cx="7683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smtClean="0"/>
              <a:t>Παράδειγμα</a:t>
            </a:r>
            <a:r>
              <a:rPr lang="en-US" altLang="el-GR" sz="2000" b="1" dirty="0" smtClean="0"/>
              <a:t>.</a:t>
            </a:r>
            <a:r>
              <a:rPr lang="el-GR" altLang="el-GR" sz="2000" b="1" dirty="0" smtClean="0"/>
              <a:t> </a:t>
            </a:r>
            <a:r>
              <a:rPr lang="el-GR" altLang="el-GR" sz="2000" dirty="0" smtClean="0"/>
              <a:t>Να </a:t>
            </a:r>
            <a:r>
              <a:rPr lang="el-GR" altLang="el-GR" sz="2000" dirty="0"/>
              <a:t>μετατραπεί ο αριθμός </a:t>
            </a:r>
            <a:r>
              <a:rPr lang="el-GR" altLang="el-GR" sz="2000" i="1" dirty="0" smtClean="0"/>
              <a:t>Ν</a:t>
            </a:r>
            <a:r>
              <a:rPr lang="el-GR" altLang="el-GR" sz="2000" dirty="0" smtClean="0"/>
              <a:t>=11001100</a:t>
            </a:r>
            <a:r>
              <a:rPr lang="el-GR" altLang="el-GR" sz="2000" baseline="-25000" dirty="0" smtClean="0"/>
              <a:t>2</a:t>
            </a:r>
            <a:r>
              <a:rPr lang="el-GR" altLang="el-GR" sz="2000" dirty="0" smtClean="0"/>
              <a:t> </a:t>
            </a:r>
            <a:r>
              <a:rPr lang="el-GR" altLang="el-GR" sz="2000" dirty="0"/>
              <a:t>του δυαδικού συστήματος στο </a:t>
            </a:r>
            <a:r>
              <a:rPr lang="el-GR" altLang="el-GR" sz="2000" dirty="0" err="1"/>
              <a:t>οκταδικό</a:t>
            </a:r>
            <a:r>
              <a:rPr lang="el-GR" altLang="el-GR" sz="2000" dirty="0"/>
              <a:t> σύστημα.</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85746533"/>
              </p:ext>
            </p:extLst>
          </p:nvPr>
        </p:nvGraphicFramePr>
        <p:xfrm>
          <a:off x="1115616" y="2329349"/>
          <a:ext cx="2304256" cy="740420"/>
        </p:xfrm>
        <a:graphic>
          <a:graphicData uri="http://schemas.openxmlformats.org/presentationml/2006/ole">
            <mc:AlternateContent xmlns:mc="http://schemas.openxmlformats.org/markup-compatibility/2006">
              <mc:Choice xmlns:v="urn:schemas-microsoft-com:vml" Requires="v">
                <p:oleObj spid="_x0000_s176235" name="Equation" r:id="rId3" imgW="977760" imgH="317160" progId="Equation.DSMT4">
                  <p:embed/>
                </p:oleObj>
              </mc:Choice>
              <mc:Fallback>
                <p:oleObj name="Equation" r:id="rId3" imgW="977760" imgH="317160" progId="Equation.DSMT4">
                  <p:embed/>
                  <p:pic>
                    <p:nvPicPr>
                      <p:cNvPr id="4" name="Αντικείμενο 3"/>
                      <p:cNvPicPr>
                        <a:picLocks noChangeAspect="1" noChangeArrowheads="1"/>
                      </p:cNvPicPr>
                      <p:nvPr/>
                    </p:nvPicPr>
                    <p:blipFill>
                      <a:blip r:embed="rId4"/>
                      <a:srcRect/>
                      <a:stretch>
                        <a:fillRect/>
                      </a:stretch>
                    </p:blipFill>
                    <p:spPr bwMode="auto">
                      <a:xfrm>
                        <a:off x="1115616" y="2329349"/>
                        <a:ext cx="2304256" cy="740420"/>
                      </a:xfrm>
                      <a:prstGeom prst="rect">
                        <a:avLst/>
                      </a:prstGeom>
                      <a:noFill/>
                    </p:spPr>
                  </p:pic>
                </p:oleObj>
              </mc:Fallback>
            </mc:AlternateContent>
          </a:graphicData>
        </a:graphic>
      </p:graphicFrame>
      <p:sp>
        <p:nvSpPr>
          <p:cNvPr id="4" name="TextBox 3"/>
          <p:cNvSpPr txBox="1"/>
          <p:nvPr/>
        </p:nvSpPr>
        <p:spPr>
          <a:xfrm>
            <a:off x="1259632" y="3181853"/>
            <a:ext cx="1124046" cy="400110"/>
          </a:xfrm>
          <a:prstGeom prst="rect">
            <a:avLst/>
          </a:prstGeom>
          <a:noFill/>
        </p:spPr>
        <p:txBody>
          <a:bodyPr wrap="square" rtlCol="0">
            <a:spAutoFit/>
          </a:bodyPr>
          <a:lstStyle/>
          <a:p>
            <a:r>
              <a:rPr lang="en-US" sz="2000" i="1" dirty="0" smtClean="0"/>
              <a:t>N</a:t>
            </a:r>
            <a:r>
              <a:rPr lang="en-US" sz="2000" dirty="0" smtClean="0"/>
              <a:t>=314</a:t>
            </a:r>
            <a:r>
              <a:rPr lang="en-US" sz="2000" baseline="-25000" dirty="0" smtClean="0"/>
              <a:t>8</a:t>
            </a:r>
            <a:endParaRPr lang="el-GR" sz="2000" baseline="-25000" dirty="0"/>
          </a:p>
        </p:txBody>
      </p:sp>
      <p:sp>
        <p:nvSpPr>
          <p:cNvPr id="5" name="Rectangle 2"/>
          <p:cNvSpPr>
            <a:spLocks noChangeArrowheads="1"/>
          </p:cNvSpPr>
          <p:nvPr/>
        </p:nvSpPr>
        <p:spPr bwMode="auto">
          <a:xfrm>
            <a:off x="611188" y="3954865"/>
            <a:ext cx="7683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smtClean="0"/>
              <a:t>Παράδειγμα.</a:t>
            </a:r>
            <a:r>
              <a:rPr lang="el-GR" altLang="el-GR" sz="2000" dirty="0" smtClean="0"/>
              <a:t> </a:t>
            </a:r>
            <a:r>
              <a:rPr lang="el-GR" altLang="el-GR" sz="2000" dirty="0"/>
              <a:t>Να μετατραπεί ο αριθμός </a:t>
            </a:r>
            <a:r>
              <a:rPr lang="el-GR" altLang="el-GR" sz="2000" i="1" dirty="0" smtClean="0"/>
              <a:t>Ν</a:t>
            </a:r>
            <a:r>
              <a:rPr lang="el-GR" altLang="el-GR" sz="2000" dirty="0" smtClean="0"/>
              <a:t>=0.1011</a:t>
            </a:r>
            <a:r>
              <a:rPr lang="el-GR" altLang="el-GR" sz="2000" baseline="-25000" dirty="0" smtClean="0"/>
              <a:t>2</a:t>
            </a:r>
            <a:r>
              <a:rPr lang="el-GR" altLang="el-GR" sz="2000" dirty="0" smtClean="0"/>
              <a:t> </a:t>
            </a:r>
            <a:r>
              <a:rPr lang="el-GR" altLang="el-GR" sz="2000" dirty="0"/>
              <a:t>του δυαδικού συστήματος στο </a:t>
            </a:r>
            <a:r>
              <a:rPr lang="el-GR" altLang="el-GR" sz="2000" dirty="0" err="1"/>
              <a:t>οκταδικό</a:t>
            </a:r>
            <a:r>
              <a:rPr lang="el-GR" altLang="el-GR" sz="2000" dirty="0"/>
              <a:t> σύστημα.</a:t>
            </a: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3677559185"/>
              </p:ext>
            </p:extLst>
          </p:nvPr>
        </p:nvGraphicFramePr>
        <p:xfrm>
          <a:off x="2843808" y="4768386"/>
          <a:ext cx="2219325" cy="722312"/>
        </p:xfrm>
        <a:graphic>
          <a:graphicData uri="http://schemas.openxmlformats.org/presentationml/2006/ole">
            <mc:AlternateContent xmlns:mc="http://schemas.openxmlformats.org/markup-compatibility/2006">
              <mc:Choice xmlns:v="urn:schemas-microsoft-com:vml" Requires="v">
                <p:oleObj spid="_x0000_s176236" name="Equation" r:id="rId5" imgW="965160" imgH="317160" progId="Equation.DSMT4">
                  <p:embed/>
                </p:oleObj>
              </mc:Choice>
              <mc:Fallback>
                <p:oleObj name="Equation" r:id="rId5" imgW="965160" imgH="317160" progId="Equation.DSMT4">
                  <p:embed/>
                  <p:pic>
                    <p:nvPicPr>
                      <p:cNvPr id="4" name="Αντικείμενο 3"/>
                      <p:cNvPicPr>
                        <a:picLocks noChangeAspect="1" noChangeArrowheads="1"/>
                      </p:cNvPicPr>
                      <p:nvPr/>
                    </p:nvPicPr>
                    <p:blipFill>
                      <a:blip r:embed="rId6"/>
                      <a:srcRect/>
                      <a:stretch>
                        <a:fillRect/>
                      </a:stretch>
                    </p:blipFill>
                    <p:spPr bwMode="auto">
                      <a:xfrm>
                        <a:off x="2843808" y="4768386"/>
                        <a:ext cx="2219325" cy="722312"/>
                      </a:xfrm>
                      <a:prstGeom prst="rect">
                        <a:avLst/>
                      </a:prstGeom>
                      <a:noFill/>
                    </p:spPr>
                  </p:pic>
                </p:oleObj>
              </mc:Fallback>
            </mc:AlternateContent>
          </a:graphicData>
        </a:graphic>
      </p:graphicFrame>
      <p:sp>
        <p:nvSpPr>
          <p:cNvPr id="9" name="TextBox 8"/>
          <p:cNvSpPr txBox="1"/>
          <p:nvPr/>
        </p:nvSpPr>
        <p:spPr>
          <a:xfrm>
            <a:off x="1270873" y="5589240"/>
            <a:ext cx="1112805" cy="400110"/>
          </a:xfrm>
          <a:prstGeom prst="rect">
            <a:avLst/>
          </a:prstGeom>
          <a:noFill/>
        </p:spPr>
        <p:txBody>
          <a:bodyPr wrap="none" rtlCol="0">
            <a:spAutoFit/>
          </a:bodyPr>
          <a:lstStyle/>
          <a:p>
            <a:r>
              <a:rPr lang="en-US" sz="2000" dirty="0" smtClean="0"/>
              <a:t>N=0.54</a:t>
            </a:r>
            <a:r>
              <a:rPr lang="en-US" sz="2000" baseline="-25000" dirty="0" smtClean="0"/>
              <a:t>8</a:t>
            </a:r>
            <a:endParaRPr lang="el-GR" sz="2000" baseline="-25000" dirty="0"/>
          </a:p>
        </p:txBody>
      </p:sp>
    </p:spTree>
    <p:extLst>
      <p:ext uri="{BB962C8B-B14F-4D97-AF65-F5344CB8AC3E}">
        <p14:creationId xmlns:p14="http://schemas.microsoft.com/office/powerpoint/2010/main" val="200757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611188" y="1311275"/>
            <a:ext cx="76835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2.10.</a:t>
            </a:r>
            <a:r>
              <a:rPr lang="el-GR" altLang="el-GR" sz="2000" dirty="0"/>
              <a:t> Να μετατραπεί ο αριθμός </a:t>
            </a:r>
            <a:r>
              <a:rPr lang="el-GR" altLang="el-GR" sz="2000" i="1" dirty="0"/>
              <a:t>Ν</a:t>
            </a:r>
            <a:r>
              <a:rPr lang="el-GR" altLang="el-GR" sz="2000" dirty="0"/>
              <a:t>=11001100.1011</a:t>
            </a:r>
            <a:r>
              <a:rPr lang="el-GR" altLang="el-GR" sz="2000" baseline="-25000" dirty="0"/>
              <a:t>2</a:t>
            </a:r>
            <a:r>
              <a:rPr lang="el-GR" altLang="el-GR" sz="2000" dirty="0"/>
              <a:t> του δυαδικού συστήματος στο </a:t>
            </a:r>
            <a:r>
              <a:rPr lang="el-GR" altLang="el-GR" sz="2000" dirty="0" err="1"/>
              <a:t>οκταδικό</a:t>
            </a:r>
            <a:r>
              <a:rPr lang="el-GR" altLang="el-GR" sz="2000" dirty="0"/>
              <a:t> σύστημα.</a:t>
            </a:r>
          </a:p>
        </p:txBody>
      </p:sp>
      <p:sp>
        <p:nvSpPr>
          <p:cNvPr id="135171" name="Rectangle 3"/>
          <p:cNvSpPr>
            <a:spLocks noChangeArrowheads="1"/>
          </p:cNvSpPr>
          <p:nvPr/>
        </p:nvSpPr>
        <p:spPr bwMode="auto">
          <a:xfrm>
            <a:off x="628975" y="3573016"/>
            <a:ext cx="7647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l-GR" altLang="el-GR" sz="2000" b="1" dirty="0"/>
              <a:t>Παράδειγμα 2.11. </a:t>
            </a:r>
            <a:r>
              <a:rPr lang="el-GR" altLang="el-GR" sz="2000" dirty="0"/>
              <a:t>Να μετατραπεί ο αριθμός </a:t>
            </a:r>
            <a:r>
              <a:rPr lang="el-GR" altLang="el-GR" sz="2000" i="1" dirty="0" smtClean="0"/>
              <a:t>Ν</a:t>
            </a:r>
            <a:r>
              <a:rPr lang="el-GR" altLang="el-GR" sz="2000" dirty="0" smtClean="0"/>
              <a:t>=537.5</a:t>
            </a:r>
            <a:r>
              <a:rPr lang="en-US" altLang="el-GR" sz="2000" baseline="-25000" dirty="0"/>
              <a:t>8</a:t>
            </a:r>
            <a:r>
              <a:rPr lang="el-GR" altLang="el-GR" sz="2000" dirty="0"/>
              <a:t> του </a:t>
            </a:r>
            <a:r>
              <a:rPr lang="el-GR" altLang="el-GR" sz="2000" dirty="0" err="1"/>
              <a:t>οκταδικού</a:t>
            </a:r>
            <a:r>
              <a:rPr lang="el-GR" altLang="el-GR" sz="2000" dirty="0"/>
              <a:t> συστήματος αρίθμησης στο δυαδικό σύστημα. </a:t>
            </a: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876750194"/>
              </p:ext>
            </p:extLst>
          </p:nvPr>
        </p:nvGraphicFramePr>
        <p:xfrm>
          <a:off x="2555776" y="2269559"/>
          <a:ext cx="3240360" cy="722513"/>
        </p:xfrm>
        <a:graphic>
          <a:graphicData uri="http://schemas.openxmlformats.org/presentationml/2006/ole">
            <mc:AlternateContent xmlns:mc="http://schemas.openxmlformats.org/markup-compatibility/2006">
              <mc:Choice xmlns:v="urn:schemas-microsoft-com:vml" Requires="v">
                <p:oleObj spid="_x0000_s170116" name="Equation" r:id="rId3" imgW="1409088" imgH="317362" progId="Equation.DSMT4">
                  <p:embed/>
                </p:oleObj>
              </mc:Choice>
              <mc:Fallback>
                <p:oleObj name="Equation" r:id="rId3" imgW="1409088" imgH="31736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2269559"/>
                        <a:ext cx="3240360" cy="722513"/>
                      </a:xfrm>
                      <a:prstGeom prst="rect">
                        <a:avLst/>
                      </a:prstGeom>
                      <a:noFill/>
                    </p:spPr>
                  </p:pic>
                </p:oleObj>
              </mc:Fallback>
            </mc:AlternateContent>
          </a:graphicData>
        </a:graphic>
      </p:graphicFrame>
      <p:graphicFrame>
        <p:nvGraphicFramePr>
          <p:cNvPr id="6" name="Αντικείμενο 5"/>
          <p:cNvGraphicFramePr>
            <a:graphicFrameLocks noChangeAspect="1"/>
          </p:cNvGraphicFramePr>
          <p:nvPr>
            <p:extLst>
              <p:ext uri="{D42A27DB-BD31-4B8C-83A1-F6EECF244321}">
                <p14:modId xmlns:p14="http://schemas.microsoft.com/office/powerpoint/2010/main" val="394470473"/>
              </p:ext>
            </p:extLst>
          </p:nvPr>
        </p:nvGraphicFramePr>
        <p:xfrm>
          <a:off x="3347864" y="4725144"/>
          <a:ext cx="2016224" cy="788957"/>
        </p:xfrm>
        <a:graphic>
          <a:graphicData uri="http://schemas.openxmlformats.org/presentationml/2006/ole">
            <mc:AlternateContent xmlns:mc="http://schemas.openxmlformats.org/markup-compatibility/2006">
              <mc:Choice xmlns:v="urn:schemas-microsoft-com:vml" Requires="v">
                <p:oleObj spid="_x0000_s170117" name="Equation" r:id="rId5" imgW="876300" imgH="342900" progId="Equation.DSMT4">
                  <p:embed/>
                </p:oleObj>
              </mc:Choice>
              <mc:Fallback>
                <p:oleObj name="Equation" r:id="rId5" imgW="876300" imgH="3429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4725144"/>
                        <a:ext cx="2016224" cy="788957"/>
                      </a:xfrm>
                      <a:prstGeom prst="rect">
                        <a:avLst/>
                      </a:prstGeom>
                      <a:noFill/>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900113" y="1052736"/>
            <a:ext cx="2836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Δεκαεξαδικό σύστημα</a:t>
            </a:r>
          </a:p>
        </p:txBody>
      </p:sp>
      <p:sp>
        <p:nvSpPr>
          <p:cNvPr id="139267" name="Rectangle 3"/>
          <p:cNvSpPr>
            <a:spLocks noChangeArrowheads="1"/>
          </p:cNvSpPr>
          <p:nvPr/>
        </p:nvSpPr>
        <p:spPr bwMode="auto">
          <a:xfrm>
            <a:off x="900113" y="1617886"/>
            <a:ext cx="73485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dirty="0">
                <a:solidFill>
                  <a:srgbClr val="FFFF00"/>
                </a:solidFill>
              </a:rPr>
              <a:t>Η βάση του </a:t>
            </a:r>
            <a:r>
              <a:rPr lang="el-GR" altLang="el-GR" sz="2000" dirty="0" err="1">
                <a:solidFill>
                  <a:srgbClr val="FFFF00"/>
                </a:solidFill>
              </a:rPr>
              <a:t>δεκαεξαδικού</a:t>
            </a:r>
            <a:r>
              <a:rPr lang="el-GR" altLang="el-GR" sz="2000" dirty="0">
                <a:solidFill>
                  <a:srgbClr val="FFFF00"/>
                </a:solidFill>
              </a:rPr>
              <a:t> </a:t>
            </a:r>
            <a:r>
              <a:rPr lang="el-GR" altLang="el-GR" sz="2000" dirty="0" smtClean="0">
                <a:solidFill>
                  <a:srgbClr val="FFFF00"/>
                </a:solidFill>
              </a:rPr>
              <a:t>συστήματος αρίθμησης </a:t>
            </a:r>
            <a:r>
              <a:rPr lang="el-GR" altLang="el-GR" sz="2000" dirty="0">
                <a:solidFill>
                  <a:srgbClr val="FFFF00"/>
                </a:solidFill>
              </a:rPr>
              <a:t>(</a:t>
            </a:r>
            <a:r>
              <a:rPr lang="en-US" altLang="el-GR" sz="2000" dirty="0">
                <a:solidFill>
                  <a:srgbClr val="FFFF00"/>
                </a:solidFill>
              </a:rPr>
              <a:t>hexadecimal number system</a:t>
            </a:r>
            <a:r>
              <a:rPr lang="el-GR" altLang="el-GR" sz="2000" dirty="0">
                <a:solidFill>
                  <a:srgbClr val="FFFF00"/>
                </a:solidFill>
              </a:rPr>
              <a:t>) είναι ο αριθμός 16 (</a:t>
            </a:r>
            <a:r>
              <a:rPr lang="en-US" altLang="el-GR" sz="2000" i="1" dirty="0">
                <a:solidFill>
                  <a:srgbClr val="FFFF00"/>
                </a:solidFill>
              </a:rPr>
              <a:t>b</a:t>
            </a:r>
            <a:r>
              <a:rPr lang="el-GR" altLang="el-GR" sz="2000" dirty="0">
                <a:solidFill>
                  <a:srgbClr val="FFFF00"/>
                </a:solidFill>
              </a:rPr>
              <a:t>=16) του δεκαδικού συστήματος και τα ψηφία του είναι τα εξής : 0, 1, 2, 3, 4, 5, 6, 7, 8, 9, </a:t>
            </a:r>
            <a:r>
              <a:rPr lang="el-GR" altLang="el-GR" sz="2000" i="1" dirty="0">
                <a:solidFill>
                  <a:srgbClr val="FFFF00"/>
                </a:solidFill>
              </a:rPr>
              <a:t>Α</a:t>
            </a:r>
            <a:r>
              <a:rPr lang="el-GR" altLang="el-GR" sz="2000" dirty="0">
                <a:solidFill>
                  <a:srgbClr val="FFFF00"/>
                </a:solidFill>
              </a:rPr>
              <a:t>, </a:t>
            </a:r>
            <a:r>
              <a:rPr lang="en-US" altLang="el-GR" sz="2000" i="1" dirty="0">
                <a:solidFill>
                  <a:srgbClr val="FFFF00"/>
                </a:solidFill>
              </a:rPr>
              <a:t>B</a:t>
            </a:r>
            <a:r>
              <a:rPr lang="el-GR" altLang="el-GR" sz="2000" dirty="0">
                <a:solidFill>
                  <a:srgbClr val="FFFF00"/>
                </a:solidFill>
              </a:rPr>
              <a:t>, </a:t>
            </a:r>
            <a:r>
              <a:rPr lang="en-US" altLang="el-GR" sz="2000" i="1" dirty="0">
                <a:solidFill>
                  <a:srgbClr val="FFFF00"/>
                </a:solidFill>
              </a:rPr>
              <a:t>C</a:t>
            </a:r>
            <a:r>
              <a:rPr lang="el-GR" altLang="el-GR" sz="2000" dirty="0">
                <a:solidFill>
                  <a:srgbClr val="FFFF00"/>
                </a:solidFill>
              </a:rPr>
              <a:t>, </a:t>
            </a:r>
            <a:r>
              <a:rPr lang="en-US" altLang="el-GR" sz="2000" i="1" dirty="0">
                <a:solidFill>
                  <a:srgbClr val="FFFF00"/>
                </a:solidFill>
              </a:rPr>
              <a:t>D</a:t>
            </a:r>
            <a:r>
              <a:rPr lang="el-GR" altLang="el-GR" sz="2000" dirty="0">
                <a:solidFill>
                  <a:srgbClr val="FFFF00"/>
                </a:solidFill>
              </a:rPr>
              <a:t>, </a:t>
            </a:r>
            <a:r>
              <a:rPr lang="en-US" altLang="el-GR" sz="2000" i="1" dirty="0">
                <a:solidFill>
                  <a:srgbClr val="FFFF00"/>
                </a:solidFill>
              </a:rPr>
              <a:t>E</a:t>
            </a:r>
            <a:r>
              <a:rPr lang="el-GR" altLang="el-GR" sz="2000" dirty="0">
                <a:solidFill>
                  <a:srgbClr val="FFFF00"/>
                </a:solidFill>
              </a:rPr>
              <a:t>, </a:t>
            </a:r>
            <a:r>
              <a:rPr lang="en-US" altLang="el-GR" sz="2000" i="1" dirty="0">
                <a:solidFill>
                  <a:srgbClr val="FFFF00"/>
                </a:solidFill>
              </a:rPr>
              <a:t>F</a:t>
            </a:r>
            <a:r>
              <a:rPr lang="el-GR" altLang="el-GR" sz="2000" dirty="0">
                <a:solidFill>
                  <a:srgbClr val="FFFF00"/>
                </a:solidFill>
              </a:rPr>
              <a:t>. Είναι προφανές </a:t>
            </a:r>
            <a:r>
              <a:rPr lang="el-GR" altLang="el-GR" sz="2000" dirty="0" smtClean="0">
                <a:solidFill>
                  <a:srgbClr val="FFFF00"/>
                </a:solidFill>
              </a:rPr>
              <a:t>ότι</a:t>
            </a:r>
            <a:endParaRPr lang="en-US" altLang="el-GR" sz="2000" dirty="0" smtClean="0">
              <a:solidFill>
                <a:srgbClr val="FFFF00"/>
              </a:solidFill>
            </a:endParaRPr>
          </a:p>
          <a:p>
            <a:pPr algn="just"/>
            <a:r>
              <a:rPr lang="en-US" altLang="el-GR" sz="2000" dirty="0">
                <a:solidFill>
                  <a:srgbClr val="FFFF00"/>
                </a:solidFill>
              </a:rPr>
              <a:t> </a:t>
            </a:r>
            <a:r>
              <a:rPr lang="en-US" altLang="el-GR" sz="2000" dirty="0" smtClean="0">
                <a:solidFill>
                  <a:srgbClr val="FFFF00"/>
                </a:solidFill>
              </a:rPr>
              <a:t>      </a:t>
            </a:r>
            <a:r>
              <a:rPr lang="el-GR" altLang="el-GR" sz="2000" dirty="0" smtClean="0">
                <a:solidFill>
                  <a:srgbClr val="FFFF00"/>
                </a:solidFill>
              </a:rPr>
              <a:t> </a:t>
            </a:r>
            <a:r>
              <a:rPr lang="en-US" altLang="el-GR" sz="2000" i="1" dirty="0">
                <a:solidFill>
                  <a:srgbClr val="FFFF00"/>
                </a:solidFill>
              </a:rPr>
              <a:t>A</a:t>
            </a:r>
            <a:r>
              <a:rPr lang="el-GR" altLang="el-GR" sz="2000" dirty="0">
                <a:solidFill>
                  <a:srgbClr val="FFFF00"/>
                </a:solidFill>
              </a:rPr>
              <a:t>=10</a:t>
            </a:r>
            <a:r>
              <a:rPr lang="el-GR" altLang="el-GR" sz="2000" baseline="-25000" dirty="0">
                <a:solidFill>
                  <a:srgbClr val="FFFF00"/>
                </a:solidFill>
              </a:rPr>
              <a:t>10</a:t>
            </a:r>
            <a:r>
              <a:rPr lang="el-GR" altLang="el-GR" sz="2000" dirty="0">
                <a:solidFill>
                  <a:srgbClr val="FFFF00"/>
                </a:solidFill>
              </a:rPr>
              <a:t>, </a:t>
            </a:r>
            <a:r>
              <a:rPr lang="en-US" altLang="el-GR" sz="2000" i="1" dirty="0">
                <a:solidFill>
                  <a:srgbClr val="FFFF00"/>
                </a:solidFill>
              </a:rPr>
              <a:t>B</a:t>
            </a:r>
            <a:r>
              <a:rPr lang="el-GR" altLang="el-GR" sz="2000" dirty="0">
                <a:solidFill>
                  <a:srgbClr val="FFFF00"/>
                </a:solidFill>
              </a:rPr>
              <a:t>=11</a:t>
            </a:r>
            <a:r>
              <a:rPr lang="el-GR" altLang="el-GR" sz="2000" baseline="-25000" dirty="0">
                <a:solidFill>
                  <a:srgbClr val="FFFF00"/>
                </a:solidFill>
              </a:rPr>
              <a:t>10</a:t>
            </a:r>
            <a:r>
              <a:rPr lang="el-GR" altLang="el-GR" sz="2000" dirty="0">
                <a:solidFill>
                  <a:srgbClr val="FFFF00"/>
                </a:solidFill>
              </a:rPr>
              <a:t>, </a:t>
            </a:r>
            <a:r>
              <a:rPr lang="en-US" altLang="el-GR" sz="2000" i="1" dirty="0">
                <a:solidFill>
                  <a:srgbClr val="FFFF00"/>
                </a:solidFill>
              </a:rPr>
              <a:t>C</a:t>
            </a:r>
            <a:r>
              <a:rPr lang="el-GR" altLang="el-GR" sz="2000" dirty="0">
                <a:solidFill>
                  <a:srgbClr val="FFFF00"/>
                </a:solidFill>
              </a:rPr>
              <a:t>=12</a:t>
            </a:r>
            <a:r>
              <a:rPr lang="el-GR" altLang="el-GR" sz="2000" baseline="-25000" dirty="0">
                <a:solidFill>
                  <a:srgbClr val="FFFF00"/>
                </a:solidFill>
              </a:rPr>
              <a:t>10</a:t>
            </a:r>
            <a:r>
              <a:rPr lang="el-GR" altLang="el-GR" sz="2000" dirty="0">
                <a:solidFill>
                  <a:srgbClr val="FFFF00"/>
                </a:solidFill>
              </a:rPr>
              <a:t>, </a:t>
            </a:r>
            <a:r>
              <a:rPr lang="en-US" altLang="el-GR" sz="2000" i="1" dirty="0">
                <a:solidFill>
                  <a:srgbClr val="FFFF00"/>
                </a:solidFill>
              </a:rPr>
              <a:t>D</a:t>
            </a:r>
            <a:r>
              <a:rPr lang="el-GR" altLang="el-GR" sz="2000" dirty="0">
                <a:solidFill>
                  <a:srgbClr val="FFFF00"/>
                </a:solidFill>
              </a:rPr>
              <a:t>=13</a:t>
            </a:r>
            <a:r>
              <a:rPr lang="el-GR" altLang="el-GR" sz="2000" baseline="-25000" dirty="0">
                <a:solidFill>
                  <a:srgbClr val="FFFF00"/>
                </a:solidFill>
              </a:rPr>
              <a:t>10</a:t>
            </a:r>
            <a:r>
              <a:rPr lang="el-GR" altLang="el-GR" sz="2000" dirty="0">
                <a:solidFill>
                  <a:srgbClr val="FFFF00"/>
                </a:solidFill>
              </a:rPr>
              <a:t>, </a:t>
            </a:r>
            <a:r>
              <a:rPr lang="en-US" altLang="el-GR" sz="2000" i="1" dirty="0">
                <a:solidFill>
                  <a:srgbClr val="FFFF00"/>
                </a:solidFill>
              </a:rPr>
              <a:t>E</a:t>
            </a:r>
            <a:r>
              <a:rPr lang="el-GR" altLang="el-GR" sz="2000" dirty="0">
                <a:solidFill>
                  <a:srgbClr val="FFFF00"/>
                </a:solidFill>
              </a:rPr>
              <a:t>=14</a:t>
            </a:r>
            <a:r>
              <a:rPr lang="el-GR" altLang="el-GR" sz="2000" baseline="-25000" dirty="0">
                <a:solidFill>
                  <a:srgbClr val="FFFF00"/>
                </a:solidFill>
              </a:rPr>
              <a:t>10</a:t>
            </a:r>
            <a:r>
              <a:rPr lang="el-GR" altLang="el-GR" sz="2000" dirty="0">
                <a:solidFill>
                  <a:srgbClr val="FFFF00"/>
                </a:solidFill>
              </a:rPr>
              <a:t>, </a:t>
            </a:r>
            <a:r>
              <a:rPr lang="en-US" altLang="el-GR" sz="2000" i="1" dirty="0">
                <a:solidFill>
                  <a:srgbClr val="FFFF00"/>
                </a:solidFill>
              </a:rPr>
              <a:t>F</a:t>
            </a:r>
            <a:r>
              <a:rPr lang="el-GR" altLang="el-GR" sz="2000" dirty="0">
                <a:solidFill>
                  <a:srgbClr val="FFFF00"/>
                </a:solidFill>
              </a:rPr>
              <a:t>=15</a:t>
            </a:r>
            <a:r>
              <a:rPr lang="el-GR" altLang="el-GR" sz="2000" baseline="-25000" dirty="0">
                <a:solidFill>
                  <a:srgbClr val="FFFF00"/>
                </a:solidFill>
              </a:rPr>
              <a:t>10</a:t>
            </a:r>
            <a:r>
              <a:rPr lang="el-GR" altLang="el-GR" sz="2000" dirty="0">
                <a:solidFill>
                  <a:srgbClr val="FFFF00"/>
                </a:solidFill>
              </a:rPr>
              <a:t>. </a:t>
            </a:r>
          </a:p>
        </p:txBody>
      </p:sp>
      <p:sp>
        <p:nvSpPr>
          <p:cNvPr id="139268" name="Rectangle 4"/>
          <p:cNvSpPr>
            <a:spLocks noChangeArrowheads="1"/>
          </p:cNvSpPr>
          <p:nvPr/>
        </p:nvSpPr>
        <p:spPr bwMode="auto">
          <a:xfrm>
            <a:off x="900113" y="3284761"/>
            <a:ext cx="72009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a:solidFill>
                  <a:srgbClr val="FFFF00"/>
                </a:solidFill>
              </a:rPr>
              <a:t>Το δεκαεξαδικό σύστημα, λόγω της ευκολίας με την οποία μετατρέπεται σε αυτό το δυαδικό σύστημα χρησιμοποιείται για την κωδικοποίηση των δυαδικών αριθμών. </a:t>
            </a:r>
          </a:p>
          <a:p>
            <a:pPr algn="just"/>
            <a:r>
              <a:rPr lang="el-GR" altLang="el-GR" sz="2000">
                <a:solidFill>
                  <a:srgbClr val="FFFF00"/>
                </a:solidFill>
              </a:rPr>
              <a:t>Το δεκαεξαδικό σύστημα έχει επικρατήσει του οκταδικού διότι δίδει συμπαγέστερη κωδικοποίηση των δυαδικών αριθμών, ενώ η απεικόνιση των γραμμάτων που χρησιμοποιούνται για το συμβολισμό κάποιων ψηφίων του δεν αποτελεί πλέον πρόβλημα.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graphicFrame>
        <p:nvGraphicFramePr>
          <p:cNvPr id="6147" name="Object 3"/>
          <p:cNvGraphicFramePr>
            <a:graphicFrameLocks noChangeAspect="1"/>
          </p:cNvGraphicFramePr>
          <p:nvPr>
            <p:extLst>
              <p:ext uri="{D42A27DB-BD31-4B8C-83A1-F6EECF244321}">
                <p14:modId xmlns:p14="http://schemas.microsoft.com/office/powerpoint/2010/main" val="648823113"/>
              </p:ext>
            </p:extLst>
          </p:nvPr>
        </p:nvGraphicFramePr>
        <p:xfrm>
          <a:off x="1835696" y="1628800"/>
          <a:ext cx="5400600" cy="4656938"/>
        </p:xfrm>
        <a:graphic>
          <a:graphicData uri="http://schemas.openxmlformats.org/presentationml/2006/ole">
            <mc:AlternateContent xmlns:mc="http://schemas.openxmlformats.org/markup-compatibility/2006">
              <mc:Choice xmlns:v="urn:schemas-microsoft-com:vml" Requires="v">
                <p:oleObj spid="_x0000_s166991" name="Visio" r:id="rId3" imgW="3078759" imgH="2637289" progId="Visio.Drawing.11">
                  <p:embed/>
                </p:oleObj>
              </mc:Choice>
              <mc:Fallback>
                <p:oleObj name="Visio" r:id="rId3" imgW="3078759" imgH="2637289" progId="Visio.Drawing.11">
                  <p:embed/>
                  <p:pic>
                    <p:nvPicPr>
                      <p:cNvPr id="614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628800"/>
                        <a:ext cx="5400600" cy="4656938"/>
                      </a:xfrm>
                      <a:prstGeom prst="rect">
                        <a:avLst/>
                      </a:prstGeom>
                      <a:solidFill>
                        <a:schemeClr val="bg1"/>
                      </a:solidFill>
                      <a:ln>
                        <a:noFill/>
                      </a:ln>
                      <a:extLst/>
                    </p:spPr>
                  </p:pic>
                </p:oleObj>
              </mc:Fallback>
            </mc:AlternateContent>
          </a:graphicData>
        </a:graphic>
      </p:graphicFrame>
      <p:sp>
        <p:nvSpPr>
          <p:cNvPr id="6148" name="Text Box 4"/>
          <p:cNvSpPr txBox="1">
            <a:spLocks noChangeArrowheads="1"/>
          </p:cNvSpPr>
          <p:nvPr/>
        </p:nvSpPr>
        <p:spPr bwMode="auto">
          <a:xfrm>
            <a:off x="2307470" y="940571"/>
            <a:ext cx="45290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2000" b="1" dirty="0">
                <a:solidFill>
                  <a:srgbClr val="FFFF00"/>
                </a:solidFill>
              </a:rPr>
              <a:t>Αναλογικό (α) και ψηφιακό (β) σήμα</a:t>
            </a:r>
          </a:p>
        </p:txBody>
      </p:sp>
    </p:spTree>
    <p:extLst>
      <p:ext uri="{BB962C8B-B14F-4D97-AF65-F5344CB8AC3E}">
        <p14:creationId xmlns:p14="http://schemas.microsoft.com/office/powerpoint/2010/main" val="59073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83568" y="1124744"/>
            <a:ext cx="7848872" cy="2323713"/>
          </a:xfrm>
          <a:prstGeom prst="rect">
            <a:avLst/>
          </a:prstGeom>
        </p:spPr>
        <p:txBody>
          <a:bodyPr wrap="square">
            <a:spAutoFit/>
          </a:bodyPr>
          <a:lstStyle/>
          <a:p>
            <a:pPr marL="0" algn="just">
              <a:spcBef>
                <a:spcPts val="600"/>
              </a:spcBef>
              <a:spcAft>
                <a:spcPts val="600"/>
              </a:spcAft>
            </a:pPr>
            <a:r>
              <a:rPr lang="el-GR" sz="2000" b="1" dirty="0">
                <a:latin typeface="+mj-lt"/>
                <a:ea typeface="Times New Roman" panose="02020603050405020304" pitchFamily="18" charset="0"/>
              </a:rPr>
              <a:t>Παράδειγμα 2.5. </a:t>
            </a:r>
            <a:r>
              <a:rPr lang="el-GR" sz="2000" dirty="0">
                <a:latin typeface="+mj-lt"/>
                <a:ea typeface="Times New Roman" panose="02020603050405020304" pitchFamily="18" charset="0"/>
              </a:rPr>
              <a:t>Η τιμή του </a:t>
            </a:r>
            <a:r>
              <a:rPr lang="el-GR" sz="2000" dirty="0" err="1">
                <a:latin typeface="+mj-lt"/>
                <a:ea typeface="Times New Roman" panose="02020603050405020304" pitchFamily="18" charset="0"/>
              </a:rPr>
              <a:t>δεκαεξαδικού</a:t>
            </a:r>
            <a:r>
              <a:rPr lang="el-GR" sz="2000" dirty="0">
                <a:latin typeface="+mj-lt"/>
                <a:ea typeface="Times New Roman" panose="02020603050405020304" pitchFamily="18" charset="0"/>
              </a:rPr>
              <a:t> αριθμού </a:t>
            </a:r>
            <a:r>
              <a:rPr lang="el-GR" sz="2000" b="1" dirty="0">
                <a:latin typeface="+mj-lt"/>
                <a:ea typeface="Times New Roman" panose="02020603050405020304" pitchFamily="18" charset="0"/>
              </a:rPr>
              <a:t>72</a:t>
            </a:r>
            <a:r>
              <a:rPr lang="de-DE" sz="2000" b="1" i="1" dirty="0">
                <a:latin typeface="+mj-lt"/>
                <a:ea typeface="Times New Roman" panose="02020603050405020304" pitchFamily="18" charset="0"/>
              </a:rPr>
              <a:t>FE</a:t>
            </a:r>
            <a:r>
              <a:rPr lang="el-GR" sz="2000" dirty="0">
                <a:latin typeface="+mj-lt"/>
                <a:ea typeface="Times New Roman" panose="02020603050405020304" pitchFamily="18" charset="0"/>
              </a:rPr>
              <a:t>.2</a:t>
            </a:r>
            <a:r>
              <a:rPr lang="de-DE" sz="2000" i="1" dirty="0">
                <a:latin typeface="+mj-lt"/>
                <a:ea typeface="Times New Roman" panose="02020603050405020304" pitchFamily="18" charset="0"/>
              </a:rPr>
              <a:t>C</a:t>
            </a:r>
            <a:r>
              <a:rPr lang="el-GR" sz="2000" baseline="-25000" dirty="0">
                <a:latin typeface="+mj-lt"/>
                <a:ea typeface="Times New Roman" panose="02020603050405020304" pitchFamily="18" charset="0"/>
              </a:rPr>
              <a:t>16</a:t>
            </a:r>
            <a:r>
              <a:rPr lang="el-GR" sz="2000" dirty="0">
                <a:latin typeface="+mj-lt"/>
                <a:ea typeface="Times New Roman" panose="02020603050405020304" pitchFamily="18" charset="0"/>
              </a:rPr>
              <a:t> </a:t>
            </a:r>
            <a:r>
              <a:rPr lang="el-GR" sz="2000" dirty="0" smtClean="0">
                <a:latin typeface="+mj-lt"/>
                <a:ea typeface="Times New Roman" panose="02020603050405020304" pitchFamily="18" charset="0"/>
              </a:rPr>
              <a:t>στο δεκαδικό σύστημα είναι</a:t>
            </a:r>
            <a:endParaRPr lang="en-US" sz="2000" dirty="0" smtClean="0">
              <a:latin typeface="+mj-lt"/>
              <a:ea typeface="Times New Roman" panose="02020603050405020304" pitchFamily="18" charset="0"/>
            </a:endParaRPr>
          </a:p>
          <a:p>
            <a:pPr marL="0" algn="just">
              <a:spcBef>
                <a:spcPts val="0"/>
              </a:spcBef>
              <a:spcAft>
                <a:spcPts val="0"/>
              </a:spcAft>
            </a:pPr>
            <a:endParaRPr lang="en-US" sz="2000" dirty="0" smtClean="0">
              <a:latin typeface="+mj-lt"/>
              <a:ea typeface="Times New Roman" panose="02020603050405020304" pitchFamily="18" charset="0"/>
            </a:endParaRPr>
          </a:p>
          <a:p>
            <a:pPr marL="0" algn="just">
              <a:spcBef>
                <a:spcPts val="0"/>
              </a:spcBef>
              <a:spcAft>
                <a:spcPts val="0"/>
              </a:spcAft>
            </a:pPr>
            <a:r>
              <a:rPr lang="el-GR" sz="2000" dirty="0" smtClean="0">
                <a:latin typeface="+mj-lt"/>
                <a:ea typeface="Times New Roman" panose="02020603050405020304" pitchFamily="18" charset="0"/>
              </a:rPr>
              <a:t> 72</a:t>
            </a:r>
            <a:r>
              <a:rPr lang="de-DE" sz="2000" i="1" dirty="0">
                <a:latin typeface="+mj-lt"/>
                <a:ea typeface="Times New Roman" panose="02020603050405020304" pitchFamily="18" charset="0"/>
              </a:rPr>
              <a:t>FE</a:t>
            </a:r>
            <a:r>
              <a:rPr lang="el-GR" sz="2000" dirty="0">
                <a:latin typeface="+mj-lt"/>
                <a:ea typeface="Times New Roman" panose="02020603050405020304" pitchFamily="18" charset="0"/>
              </a:rPr>
              <a:t>.2</a:t>
            </a:r>
            <a:r>
              <a:rPr lang="de-DE" sz="2000" i="1" dirty="0">
                <a:latin typeface="+mj-lt"/>
                <a:ea typeface="Times New Roman" panose="02020603050405020304" pitchFamily="18" charset="0"/>
              </a:rPr>
              <a:t>C</a:t>
            </a:r>
            <a:r>
              <a:rPr lang="el-GR" sz="2000" baseline="-25000" dirty="0">
                <a:latin typeface="+mj-lt"/>
                <a:ea typeface="Times New Roman" panose="02020603050405020304" pitchFamily="18" charset="0"/>
              </a:rPr>
              <a:t>16 </a:t>
            </a:r>
            <a:r>
              <a:rPr lang="el-GR" sz="2000" dirty="0">
                <a:latin typeface="+mj-lt"/>
                <a:ea typeface="Times New Roman" panose="02020603050405020304" pitchFamily="18" charset="0"/>
              </a:rPr>
              <a:t>= </a:t>
            </a:r>
            <a:r>
              <a:rPr lang="el-GR" sz="2000" b="1" dirty="0">
                <a:latin typeface="+mj-lt"/>
                <a:ea typeface="Times New Roman" panose="02020603050405020304" pitchFamily="18" charset="0"/>
              </a:rPr>
              <a:t>7</a:t>
            </a:r>
            <a:r>
              <a:rPr lang="el-GR" sz="2000" b="1" baseline="30000" dirty="0">
                <a:latin typeface="+mj-lt"/>
                <a:ea typeface="Times New Roman" panose="02020603050405020304" pitchFamily="18" charset="0"/>
              </a:rPr>
              <a:t>.</a:t>
            </a:r>
            <a:r>
              <a:rPr lang="el-GR" sz="2000" b="1" dirty="0">
                <a:latin typeface="+mj-lt"/>
                <a:ea typeface="Times New Roman" panose="02020603050405020304" pitchFamily="18" charset="0"/>
              </a:rPr>
              <a:t>16</a:t>
            </a:r>
            <a:r>
              <a:rPr lang="el-GR" sz="2000" b="1" baseline="30000" dirty="0">
                <a:latin typeface="+mj-lt"/>
                <a:ea typeface="Times New Roman" panose="02020603050405020304" pitchFamily="18" charset="0"/>
              </a:rPr>
              <a:t>3</a:t>
            </a:r>
            <a:r>
              <a:rPr lang="el-GR" sz="2000" b="1" dirty="0">
                <a:latin typeface="+mj-lt"/>
                <a:ea typeface="Times New Roman" panose="02020603050405020304" pitchFamily="18" charset="0"/>
              </a:rPr>
              <a:t>+2</a:t>
            </a:r>
            <a:r>
              <a:rPr lang="el-GR" sz="2000" b="1" baseline="30000" dirty="0">
                <a:latin typeface="+mj-lt"/>
                <a:ea typeface="Times New Roman" panose="02020603050405020304" pitchFamily="18" charset="0"/>
              </a:rPr>
              <a:t>.</a:t>
            </a:r>
            <a:r>
              <a:rPr lang="el-GR" sz="2000" b="1" dirty="0">
                <a:latin typeface="+mj-lt"/>
                <a:ea typeface="Times New Roman" panose="02020603050405020304" pitchFamily="18" charset="0"/>
              </a:rPr>
              <a:t>16</a:t>
            </a:r>
            <a:r>
              <a:rPr lang="el-GR" sz="2000" b="1" baseline="30000" dirty="0">
                <a:latin typeface="+mj-lt"/>
                <a:ea typeface="Times New Roman" panose="02020603050405020304" pitchFamily="18" charset="0"/>
              </a:rPr>
              <a:t>2</a:t>
            </a:r>
            <a:r>
              <a:rPr lang="el-GR" sz="2000" b="1" dirty="0">
                <a:latin typeface="+mj-lt"/>
                <a:ea typeface="Times New Roman" panose="02020603050405020304" pitchFamily="18" charset="0"/>
              </a:rPr>
              <a:t>+15</a:t>
            </a:r>
            <a:r>
              <a:rPr lang="el-GR" sz="2000" b="1" baseline="30000" dirty="0">
                <a:latin typeface="+mj-lt"/>
                <a:ea typeface="Times New Roman" panose="02020603050405020304" pitchFamily="18" charset="0"/>
              </a:rPr>
              <a:t>.</a:t>
            </a:r>
            <a:r>
              <a:rPr lang="el-GR" sz="2000" b="1" dirty="0">
                <a:latin typeface="+mj-lt"/>
                <a:ea typeface="Times New Roman" panose="02020603050405020304" pitchFamily="18" charset="0"/>
              </a:rPr>
              <a:t>16</a:t>
            </a:r>
            <a:r>
              <a:rPr lang="el-GR" sz="2000" b="1" baseline="30000" dirty="0">
                <a:latin typeface="+mj-lt"/>
                <a:ea typeface="Times New Roman" panose="02020603050405020304" pitchFamily="18" charset="0"/>
              </a:rPr>
              <a:t>1</a:t>
            </a:r>
            <a:r>
              <a:rPr lang="el-GR" sz="2000" b="1" dirty="0">
                <a:latin typeface="+mj-lt"/>
                <a:ea typeface="Times New Roman" panose="02020603050405020304" pitchFamily="18" charset="0"/>
              </a:rPr>
              <a:t>+14</a:t>
            </a:r>
            <a:r>
              <a:rPr lang="el-GR" sz="2000" b="1" baseline="30000" dirty="0">
                <a:latin typeface="+mj-lt"/>
                <a:ea typeface="Times New Roman" panose="02020603050405020304" pitchFamily="18" charset="0"/>
              </a:rPr>
              <a:t>.</a:t>
            </a:r>
            <a:r>
              <a:rPr lang="el-GR" sz="2000" b="1" dirty="0">
                <a:latin typeface="+mj-lt"/>
                <a:ea typeface="Times New Roman" panose="02020603050405020304" pitchFamily="18" charset="0"/>
              </a:rPr>
              <a:t>16</a:t>
            </a:r>
            <a:r>
              <a:rPr lang="el-GR" sz="2000" b="1" baseline="30000" dirty="0">
                <a:latin typeface="+mj-lt"/>
                <a:ea typeface="Times New Roman" panose="02020603050405020304" pitchFamily="18" charset="0"/>
              </a:rPr>
              <a:t>0</a:t>
            </a:r>
            <a:r>
              <a:rPr lang="el-GR" sz="2000" dirty="0">
                <a:latin typeface="+mj-lt"/>
                <a:ea typeface="Times New Roman" panose="02020603050405020304" pitchFamily="18" charset="0"/>
              </a:rPr>
              <a:t>+2</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16</a:t>
            </a:r>
            <a:r>
              <a:rPr lang="el-GR" sz="2000" baseline="30000" dirty="0">
                <a:latin typeface="+mj-lt"/>
                <a:ea typeface="Times New Roman" panose="02020603050405020304" pitchFamily="18" charset="0"/>
              </a:rPr>
              <a:t>-1</a:t>
            </a:r>
            <a:r>
              <a:rPr lang="el-GR" sz="2000" dirty="0">
                <a:latin typeface="+mj-lt"/>
                <a:ea typeface="Times New Roman" panose="02020603050405020304" pitchFamily="18" charset="0"/>
              </a:rPr>
              <a:t>+12</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16</a:t>
            </a:r>
            <a:r>
              <a:rPr lang="el-GR" sz="2000" baseline="30000" dirty="0">
                <a:latin typeface="+mj-lt"/>
                <a:ea typeface="Times New Roman" panose="02020603050405020304" pitchFamily="18" charset="0"/>
              </a:rPr>
              <a:t>-2 </a:t>
            </a:r>
            <a:r>
              <a:rPr lang="el-GR" sz="2000" dirty="0">
                <a:latin typeface="+mj-lt"/>
                <a:ea typeface="Times New Roman" panose="02020603050405020304" pitchFamily="18" charset="0"/>
              </a:rPr>
              <a:t>= </a:t>
            </a:r>
          </a:p>
          <a:p>
            <a:pPr marL="0" algn="just">
              <a:spcBef>
                <a:spcPts val="0"/>
              </a:spcBef>
              <a:spcAft>
                <a:spcPts val="0"/>
              </a:spcAft>
              <a:tabLst>
                <a:tab pos="270510" algn="l"/>
              </a:tabLst>
            </a:pPr>
            <a:r>
              <a:rPr lang="el-GR" sz="2000" dirty="0">
                <a:latin typeface="+mj-lt"/>
                <a:ea typeface="Times New Roman" panose="02020603050405020304" pitchFamily="18" charset="0"/>
              </a:rPr>
              <a:t>                  = 7</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4096+2</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256+15</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16+14+2/16+12/256=</a:t>
            </a:r>
          </a:p>
          <a:p>
            <a:pPr marL="0" algn="just">
              <a:spcBef>
                <a:spcPts val="0"/>
              </a:spcBef>
              <a:spcAft>
                <a:spcPts val="0"/>
              </a:spcAft>
            </a:pPr>
            <a:r>
              <a:rPr lang="el-GR" sz="2000" dirty="0">
                <a:latin typeface="+mj-lt"/>
                <a:ea typeface="Times New Roman" panose="02020603050405020304" pitchFamily="18" charset="0"/>
              </a:rPr>
              <a:t>                  = 28672+512+240+14+(2</a:t>
            </a:r>
            <a:r>
              <a:rPr lang="el-GR" sz="2000" baseline="30000" dirty="0">
                <a:latin typeface="+mj-lt"/>
                <a:ea typeface="Times New Roman" panose="02020603050405020304" pitchFamily="18" charset="0"/>
              </a:rPr>
              <a:t>.</a:t>
            </a:r>
            <a:r>
              <a:rPr lang="el-GR" sz="2000" dirty="0">
                <a:latin typeface="+mj-lt"/>
                <a:ea typeface="Times New Roman" panose="02020603050405020304" pitchFamily="18" charset="0"/>
              </a:rPr>
              <a:t>16+12)/256 =</a:t>
            </a:r>
          </a:p>
          <a:p>
            <a:pPr marL="0" algn="just">
              <a:spcBef>
                <a:spcPts val="0"/>
              </a:spcBef>
              <a:spcAft>
                <a:spcPts val="0"/>
              </a:spcAft>
            </a:pPr>
            <a:r>
              <a:rPr lang="el-GR" sz="2000" dirty="0">
                <a:latin typeface="+mj-lt"/>
                <a:ea typeface="Times New Roman" panose="02020603050405020304" pitchFamily="18" charset="0"/>
              </a:rPr>
              <a:t>                  = 29438.171875</a:t>
            </a:r>
            <a:r>
              <a:rPr lang="el-GR" sz="2000" baseline="-25000" dirty="0">
                <a:latin typeface="+mj-lt"/>
                <a:ea typeface="Times New Roman" panose="02020603050405020304" pitchFamily="18" charset="0"/>
              </a:rPr>
              <a:t>10</a:t>
            </a:r>
            <a:r>
              <a:rPr lang="el-GR" sz="2000" dirty="0">
                <a:latin typeface="+mj-lt"/>
                <a:ea typeface="Times New Roman" panose="02020603050405020304" pitchFamily="18" charset="0"/>
              </a:rPr>
              <a:t> </a:t>
            </a:r>
            <a:endParaRPr lang="el-GR"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290936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42339" name="Object 3"/>
          <p:cNvGraphicFramePr>
            <a:graphicFrameLocks noChangeAspect="1"/>
          </p:cNvGraphicFramePr>
          <p:nvPr>
            <p:extLst>
              <p:ext uri="{D42A27DB-BD31-4B8C-83A1-F6EECF244321}">
                <p14:modId xmlns:p14="http://schemas.microsoft.com/office/powerpoint/2010/main" val="1700184392"/>
              </p:ext>
            </p:extLst>
          </p:nvPr>
        </p:nvGraphicFramePr>
        <p:xfrm>
          <a:off x="5148064" y="34279"/>
          <a:ext cx="2880320" cy="6702415"/>
        </p:xfrm>
        <a:graphic>
          <a:graphicData uri="http://schemas.openxmlformats.org/presentationml/2006/ole">
            <mc:AlternateContent xmlns:mc="http://schemas.openxmlformats.org/markup-compatibility/2006">
              <mc:Choice xmlns:v="urn:schemas-microsoft-com:vml" Requires="v">
                <p:oleObj spid="_x0000_s169027" name="Visio" r:id="rId3" imgW="2068974" imgH="4828986" progId="Visio.Drawing.11">
                  <p:embed/>
                </p:oleObj>
              </mc:Choice>
              <mc:Fallback>
                <p:oleObj name="Visio" r:id="rId3" imgW="2068974" imgH="4828986" progId="Visio.Drawing.11">
                  <p:embed/>
                  <p:pic>
                    <p:nvPicPr>
                      <p:cNvPr id="1423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34279"/>
                        <a:ext cx="2880320" cy="6702415"/>
                      </a:xfrm>
                      <a:prstGeom prst="rect">
                        <a:avLst/>
                      </a:prstGeom>
                      <a:noFill/>
                      <a:extLst/>
                    </p:spPr>
                  </p:pic>
                </p:oleObj>
              </mc:Fallback>
            </mc:AlternateContent>
          </a:graphicData>
        </a:graphic>
      </p:graphicFrame>
      <p:sp>
        <p:nvSpPr>
          <p:cNvPr id="142340" name="Rectangle 4"/>
          <p:cNvSpPr>
            <a:spLocks noChangeArrowheads="1"/>
          </p:cNvSpPr>
          <p:nvPr/>
        </p:nvSpPr>
        <p:spPr bwMode="auto">
          <a:xfrm>
            <a:off x="0" y="2257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142341" name="Text Box 5"/>
          <p:cNvSpPr txBox="1">
            <a:spLocks noChangeArrowheads="1"/>
          </p:cNvSpPr>
          <p:nvPr/>
        </p:nvSpPr>
        <p:spPr bwMode="auto">
          <a:xfrm>
            <a:off x="684213" y="404813"/>
            <a:ext cx="39597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811213">
              <a:defRPr>
                <a:solidFill>
                  <a:schemeClr val="tx1"/>
                </a:solidFill>
                <a:latin typeface="Arial" panose="020B0604020202020204" pitchFamily="34" charset="0"/>
              </a:defRPr>
            </a:lvl2pPr>
            <a:lvl3pPr marL="990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smtClean="0"/>
              <a:t>Αντιστοίχιση </a:t>
            </a:r>
            <a:r>
              <a:rPr lang="el-GR" altLang="el-GR" sz="2000" b="1" dirty="0"/>
              <a:t>των ψηφίων</a:t>
            </a:r>
            <a:endParaRPr lang="en-US" altLang="el-GR" sz="2000" b="1" dirty="0"/>
          </a:p>
          <a:p>
            <a:r>
              <a:rPr lang="el-GR" altLang="el-GR" sz="2000" b="1" dirty="0"/>
              <a:t>του </a:t>
            </a:r>
            <a:r>
              <a:rPr lang="el-GR" altLang="el-GR" sz="2000" b="1" dirty="0" err="1"/>
              <a:t>δεκαεξαδικού</a:t>
            </a:r>
            <a:r>
              <a:rPr lang="el-GR" altLang="el-GR" sz="2000" b="1" dirty="0"/>
              <a:t> συστήματος στο δυαδικό σύστημα</a:t>
            </a:r>
          </a:p>
        </p:txBody>
      </p:sp>
    </p:spTree>
    <p:extLst>
      <p:ext uri="{BB962C8B-B14F-4D97-AF65-F5344CB8AC3E}">
        <p14:creationId xmlns:p14="http://schemas.microsoft.com/office/powerpoint/2010/main" val="2956856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684213" y="1844675"/>
            <a:ext cx="7632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l-GR" sz="2000">
                <a:solidFill>
                  <a:srgbClr val="FFFF00"/>
                </a:solidFill>
              </a:rPr>
              <a:t>H</a:t>
            </a:r>
            <a:r>
              <a:rPr lang="el-GR" altLang="el-GR" sz="2000">
                <a:solidFill>
                  <a:srgbClr val="FFFF00"/>
                </a:solidFill>
              </a:rPr>
              <a:t> κωδικοποίηση ενός </a:t>
            </a:r>
            <a:r>
              <a:rPr lang="el-GR" altLang="el-GR" sz="2000" b="1">
                <a:solidFill>
                  <a:srgbClr val="FFFF00"/>
                </a:solidFill>
              </a:rPr>
              <a:t>ακέραιου</a:t>
            </a:r>
            <a:r>
              <a:rPr lang="el-GR" altLang="el-GR" sz="2000">
                <a:solidFill>
                  <a:srgbClr val="FFFF00"/>
                </a:solidFill>
              </a:rPr>
              <a:t> δυαδικού αριθμού στο δεκαεξαδικό σύστημα γίνεται με χωρισμό των ψηφίων του σε τετράδες από δεξιά προς τα αριστερά αρχίζοντας από την υποδιαστολή. </a:t>
            </a:r>
          </a:p>
        </p:txBody>
      </p:sp>
      <p:sp>
        <p:nvSpPr>
          <p:cNvPr id="137219" name="Rectangle 3"/>
          <p:cNvSpPr>
            <a:spLocks noChangeArrowheads="1"/>
          </p:cNvSpPr>
          <p:nvPr/>
        </p:nvSpPr>
        <p:spPr bwMode="auto">
          <a:xfrm>
            <a:off x="756444" y="3284984"/>
            <a:ext cx="74882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l-GR" sz="2000" dirty="0">
                <a:solidFill>
                  <a:srgbClr val="FFFF00"/>
                </a:solidFill>
              </a:rPr>
              <a:t>H</a:t>
            </a:r>
            <a:r>
              <a:rPr lang="el-GR" altLang="el-GR" sz="2000" dirty="0">
                <a:solidFill>
                  <a:srgbClr val="FFFF00"/>
                </a:solidFill>
              </a:rPr>
              <a:t> κωδικοποίηση ενός </a:t>
            </a:r>
            <a:r>
              <a:rPr lang="el-GR" altLang="el-GR" sz="2000" b="1" dirty="0">
                <a:solidFill>
                  <a:srgbClr val="FFFF00"/>
                </a:solidFill>
              </a:rPr>
              <a:t>κλασματικού</a:t>
            </a:r>
            <a:r>
              <a:rPr lang="el-GR" altLang="el-GR" sz="2000" dirty="0">
                <a:solidFill>
                  <a:srgbClr val="FFFF00"/>
                </a:solidFill>
              </a:rPr>
              <a:t> δυαδικού αριθμού στο </a:t>
            </a:r>
            <a:r>
              <a:rPr lang="el-GR" altLang="el-GR" sz="2000" dirty="0" err="1">
                <a:solidFill>
                  <a:srgbClr val="FFFF00"/>
                </a:solidFill>
              </a:rPr>
              <a:t>δεκαεξαδικό</a:t>
            </a:r>
            <a:r>
              <a:rPr lang="el-GR" altLang="el-GR" sz="2000" dirty="0">
                <a:solidFill>
                  <a:srgbClr val="FFFF00"/>
                </a:solidFill>
              </a:rPr>
              <a:t> σύστημα γίνεται με χωρισμό των </a:t>
            </a:r>
            <a:r>
              <a:rPr lang="en-US" altLang="el-GR" sz="2000" dirty="0">
                <a:solidFill>
                  <a:srgbClr val="FFFF00"/>
                </a:solidFill>
              </a:rPr>
              <a:t>bit</a:t>
            </a:r>
            <a:r>
              <a:rPr lang="el-GR" altLang="el-GR" sz="2000" dirty="0">
                <a:solidFill>
                  <a:srgbClr val="FFFF00"/>
                </a:solidFill>
              </a:rPr>
              <a:t> σε τετράδες από αριστερά προς τα δεξιά αρχίζοντας από την υποδιαστολή. </a:t>
            </a:r>
          </a:p>
        </p:txBody>
      </p:sp>
      <p:sp>
        <p:nvSpPr>
          <p:cNvPr id="137220" name="Text Box 4"/>
          <p:cNvSpPr txBox="1">
            <a:spLocks noChangeArrowheads="1"/>
          </p:cNvSpPr>
          <p:nvPr/>
        </p:nvSpPr>
        <p:spPr bwMode="auto">
          <a:xfrm>
            <a:off x="684213" y="1125538"/>
            <a:ext cx="7456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Κωδικοποίηση δυαδικού αριθμού στο δεκαεξαδικό σύστημα</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3568" y="905614"/>
            <a:ext cx="78488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2000" b="1" dirty="0"/>
              <a:t>Παράδειγμα 2.12</a:t>
            </a:r>
            <a:r>
              <a:rPr lang="el-GR" altLang="el-GR" sz="2000" dirty="0"/>
              <a:t>. </a:t>
            </a:r>
            <a:r>
              <a:rPr lang="en-US" altLang="el-GR" sz="2000" dirty="0"/>
              <a:t>N</a:t>
            </a:r>
            <a:r>
              <a:rPr lang="el-GR" altLang="el-GR" sz="2000" dirty="0"/>
              <a:t>α μετατραπεί ο αριθμός </a:t>
            </a:r>
            <a:r>
              <a:rPr lang="el-GR" altLang="el-GR" sz="2000" i="1" dirty="0"/>
              <a:t>Ν</a:t>
            </a:r>
            <a:r>
              <a:rPr lang="el-GR" altLang="el-GR" sz="2000" dirty="0"/>
              <a:t> = </a:t>
            </a:r>
            <a:r>
              <a:rPr lang="el-GR" altLang="el-GR" sz="2000" dirty="0" smtClean="0"/>
              <a:t>1100 0100.00111</a:t>
            </a:r>
            <a:r>
              <a:rPr lang="el-GR" altLang="el-GR" sz="2000" baseline="-25000" dirty="0" smtClean="0"/>
              <a:t>2 </a:t>
            </a:r>
            <a:r>
              <a:rPr lang="el-GR" altLang="el-GR" sz="2000" dirty="0"/>
              <a:t>του δυαδικού συστήματος αρίθμησης στο </a:t>
            </a:r>
            <a:r>
              <a:rPr lang="el-GR" altLang="el-GR" sz="2000" dirty="0" err="1"/>
              <a:t>δεκαεξαδικό</a:t>
            </a:r>
            <a:r>
              <a:rPr lang="el-GR" altLang="el-GR" sz="2000" dirty="0"/>
              <a:t> </a:t>
            </a:r>
            <a:r>
              <a:rPr lang="el-GR" altLang="el-GR" sz="2000" dirty="0" smtClean="0"/>
              <a:t>σύστημα. </a:t>
            </a:r>
            <a:endParaRPr lang="el-GR" altLang="el-GR" sz="2000" dirty="0"/>
          </a:p>
        </p:txBody>
      </p:sp>
      <p:sp>
        <p:nvSpPr>
          <p:cNvPr id="138243" name="Rectangle 3"/>
          <p:cNvSpPr>
            <a:spLocks noChangeArrowheads="1"/>
          </p:cNvSpPr>
          <p:nvPr/>
        </p:nvSpPr>
        <p:spPr bwMode="auto">
          <a:xfrm>
            <a:off x="863885" y="3555163"/>
            <a:ext cx="74882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2.13. </a:t>
            </a:r>
            <a:r>
              <a:rPr lang="el-GR" altLang="el-GR" sz="2000" dirty="0"/>
              <a:t>Να μετατραπεί ο αριθμός Ν=3</a:t>
            </a:r>
            <a:r>
              <a:rPr lang="en-US" altLang="el-GR" sz="2000" dirty="0"/>
              <a:t>AF</a:t>
            </a:r>
            <a:r>
              <a:rPr lang="el-GR" altLang="el-GR" sz="2000" dirty="0"/>
              <a:t>.4</a:t>
            </a:r>
            <a:r>
              <a:rPr lang="el-GR" altLang="el-GR" sz="2000" baseline="-25000" dirty="0"/>
              <a:t>16</a:t>
            </a:r>
            <a:r>
              <a:rPr lang="el-GR" altLang="el-GR" sz="2000" dirty="0"/>
              <a:t> του </a:t>
            </a:r>
            <a:r>
              <a:rPr lang="el-GR" altLang="el-GR" sz="2000" dirty="0" err="1"/>
              <a:t>δεκαεξαδικού</a:t>
            </a:r>
            <a:r>
              <a:rPr lang="el-GR" altLang="el-GR" sz="2000" dirty="0"/>
              <a:t> συστήματος στο δυαδικό σύστημα.</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470527431"/>
              </p:ext>
            </p:extLst>
          </p:nvPr>
        </p:nvGraphicFramePr>
        <p:xfrm>
          <a:off x="2555776" y="1916832"/>
          <a:ext cx="3411562" cy="760686"/>
        </p:xfrm>
        <a:graphic>
          <a:graphicData uri="http://schemas.openxmlformats.org/presentationml/2006/ole">
            <mc:AlternateContent xmlns:mc="http://schemas.openxmlformats.org/markup-compatibility/2006">
              <mc:Choice xmlns:v="urn:schemas-microsoft-com:vml" Requires="v">
                <p:oleObj spid="_x0000_s172164" name="Equation" r:id="rId3" imgW="1409088" imgH="317362" progId="Equation.DSMT4">
                  <p:embed/>
                </p:oleObj>
              </mc:Choice>
              <mc:Fallback>
                <p:oleObj name="Equation" r:id="rId3" imgW="1409088" imgH="317362"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916832"/>
                        <a:ext cx="3411562" cy="760686"/>
                      </a:xfrm>
                      <a:prstGeom prst="rect">
                        <a:avLst/>
                      </a:prstGeom>
                      <a:noFill/>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1905142223"/>
              </p:ext>
            </p:extLst>
          </p:nvPr>
        </p:nvGraphicFramePr>
        <p:xfrm>
          <a:off x="2829854" y="4619181"/>
          <a:ext cx="3411562" cy="739988"/>
        </p:xfrm>
        <a:graphic>
          <a:graphicData uri="http://schemas.openxmlformats.org/presentationml/2006/ole">
            <mc:AlternateContent xmlns:mc="http://schemas.openxmlformats.org/markup-compatibility/2006">
              <mc:Choice xmlns:v="urn:schemas-microsoft-com:vml" Requires="v">
                <p:oleObj spid="_x0000_s172165" name="Equation" r:id="rId5" imgW="1447560" imgH="317160" progId="Equation.DSMT4">
                  <p:embed/>
                </p:oleObj>
              </mc:Choice>
              <mc:Fallback>
                <p:oleObj name="Equation" r:id="rId5" imgW="1447560" imgH="317160" progId="Equation.DSMT4">
                  <p:embed/>
                  <p:pic>
                    <p:nvPicPr>
                      <p:cNvPr id="0" name="Object 4"/>
                      <p:cNvPicPr>
                        <a:picLocks noChangeAspect="1" noChangeArrowheads="1"/>
                      </p:cNvPicPr>
                      <p:nvPr/>
                    </p:nvPicPr>
                    <p:blipFill>
                      <a:blip r:embed="rId6"/>
                      <a:srcRect/>
                      <a:stretch>
                        <a:fillRect/>
                      </a:stretch>
                    </p:blipFill>
                    <p:spPr bwMode="auto">
                      <a:xfrm>
                        <a:off x="2829854" y="4619181"/>
                        <a:ext cx="3411562" cy="739988"/>
                      </a:xfrm>
                      <a:prstGeom prst="rect">
                        <a:avLst/>
                      </a:prstGeom>
                      <a:noFill/>
                    </p:spPr>
                  </p:pic>
                </p:oleObj>
              </mc:Fallback>
            </mc:AlternateContent>
          </a:graphicData>
        </a:graphic>
      </p:graphicFrame>
      <p:sp>
        <p:nvSpPr>
          <p:cNvPr id="2" name="Ορθογώνιο 1"/>
          <p:cNvSpPr/>
          <p:nvPr/>
        </p:nvSpPr>
        <p:spPr>
          <a:xfrm>
            <a:off x="3251758" y="2869800"/>
            <a:ext cx="1463862" cy="369332"/>
          </a:xfrm>
          <a:prstGeom prst="rect">
            <a:avLst/>
          </a:prstGeom>
        </p:spPr>
        <p:txBody>
          <a:bodyPr wrap="none">
            <a:spAutoFit/>
          </a:bodyPr>
          <a:lstStyle/>
          <a:p>
            <a:r>
              <a:rPr lang="el-GR" altLang="el-GR" i="1" dirty="0"/>
              <a:t>Ν</a:t>
            </a:r>
            <a:r>
              <a:rPr lang="el-GR" altLang="el-GR" dirty="0"/>
              <a:t> = </a:t>
            </a:r>
            <a:r>
              <a:rPr lang="en-US" altLang="el-GR" dirty="0" smtClean="0"/>
              <a:t>C4.38</a:t>
            </a:r>
            <a:r>
              <a:rPr lang="en-US" altLang="el-GR" baseline="-25000" dirty="0" smtClean="0"/>
              <a:t>16</a:t>
            </a:r>
            <a:r>
              <a:rPr lang="el-GR" altLang="el-GR" dirty="0" smtClean="0"/>
              <a:t> </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503" name="Text Box 7"/>
          <p:cNvSpPr txBox="1">
            <a:spLocks noChangeArrowheads="1"/>
          </p:cNvSpPr>
          <p:nvPr/>
        </p:nvSpPr>
        <p:spPr bwMode="auto">
          <a:xfrm>
            <a:off x="900113" y="908050"/>
            <a:ext cx="6840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b="1"/>
              <a:t>Μετατροπή από οποιοδήποτε σύστημα στο δεκαδικό </a:t>
            </a:r>
          </a:p>
        </p:txBody>
      </p:sp>
      <p:sp>
        <p:nvSpPr>
          <p:cNvPr id="106504" name="Rectangle 8"/>
          <p:cNvSpPr>
            <a:spLocks noChangeArrowheads="1"/>
          </p:cNvSpPr>
          <p:nvPr/>
        </p:nvSpPr>
        <p:spPr bwMode="auto">
          <a:xfrm>
            <a:off x="971550" y="1773238"/>
            <a:ext cx="70564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2.16.</a:t>
            </a:r>
            <a:r>
              <a:rPr lang="el-GR" altLang="el-GR" sz="2000" dirty="0"/>
              <a:t> Να μετατραπεί ο αριθμός </a:t>
            </a:r>
            <a:r>
              <a:rPr lang="el-GR" altLang="el-GR" sz="2000" i="1" dirty="0"/>
              <a:t>Ν</a:t>
            </a:r>
            <a:r>
              <a:rPr lang="el-GR" altLang="el-GR" sz="2000" dirty="0"/>
              <a:t> = 10011.01</a:t>
            </a:r>
            <a:r>
              <a:rPr lang="el-GR" altLang="el-GR" sz="2000" baseline="-25000" dirty="0"/>
              <a:t>2</a:t>
            </a:r>
            <a:r>
              <a:rPr lang="el-GR" altLang="el-GR" sz="2000" dirty="0"/>
              <a:t> του δυαδικού συστήματος αρίθμησης στο δεκαδικό σύστημα. </a:t>
            </a:r>
          </a:p>
          <a:p>
            <a:pPr algn="just"/>
            <a:r>
              <a:rPr lang="el-GR" altLang="el-GR" sz="2000" dirty="0"/>
              <a:t>Για </a:t>
            </a:r>
            <a:r>
              <a:rPr lang="en-US" altLang="el-GR" sz="2000" i="1" dirty="0"/>
              <a:t>b</a:t>
            </a:r>
            <a:r>
              <a:rPr lang="el-GR" altLang="el-GR" sz="2000" dirty="0"/>
              <a:t>=2 ισχύει</a:t>
            </a:r>
          </a:p>
          <a:p>
            <a:pPr algn="just"/>
            <a:r>
              <a:rPr lang="el-GR" altLang="el-GR" sz="2000" i="1" dirty="0"/>
              <a:t>   Ν</a:t>
            </a:r>
            <a:r>
              <a:rPr lang="el-GR" altLang="el-GR" sz="2000" dirty="0"/>
              <a:t> = 1</a:t>
            </a:r>
            <a:r>
              <a:rPr lang="el-GR" altLang="el-GR" sz="2000" dirty="0">
                <a:sym typeface="Symbol" panose="05050102010706020507" pitchFamily="18" charset="2"/>
              </a:rPr>
              <a:t></a:t>
            </a:r>
            <a:r>
              <a:rPr lang="el-GR" altLang="el-GR" sz="2000" dirty="0"/>
              <a:t>2</a:t>
            </a:r>
            <a:r>
              <a:rPr lang="el-GR" altLang="el-GR" sz="2000" baseline="30000" dirty="0"/>
              <a:t>4</a:t>
            </a:r>
            <a:r>
              <a:rPr lang="el-GR" altLang="el-GR" sz="2000" dirty="0"/>
              <a:t>+0</a:t>
            </a:r>
            <a:r>
              <a:rPr lang="el-GR" altLang="el-GR" sz="2000" dirty="0">
                <a:sym typeface="Symbol" panose="05050102010706020507" pitchFamily="18" charset="2"/>
              </a:rPr>
              <a:t></a:t>
            </a:r>
            <a:r>
              <a:rPr lang="el-GR" altLang="el-GR" sz="2000" dirty="0"/>
              <a:t>2</a:t>
            </a:r>
            <a:r>
              <a:rPr lang="el-GR" altLang="el-GR" sz="2000" baseline="30000" dirty="0"/>
              <a:t>3</a:t>
            </a:r>
            <a:r>
              <a:rPr lang="el-GR" altLang="el-GR" sz="2000" dirty="0"/>
              <a:t>+0</a:t>
            </a:r>
            <a:r>
              <a:rPr lang="el-GR" altLang="el-GR" sz="2000" dirty="0">
                <a:sym typeface="Symbol" panose="05050102010706020507" pitchFamily="18" charset="2"/>
              </a:rPr>
              <a:t></a:t>
            </a:r>
            <a:r>
              <a:rPr lang="el-GR" altLang="el-GR" sz="2000" dirty="0"/>
              <a:t>2</a:t>
            </a:r>
            <a:r>
              <a:rPr lang="el-GR" altLang="el-GR" sz="2000" baseline="30000" dirty="0"/>
              <a:t>2</a:t>
            </a:r>
            <a:r>
              <a:rPr lang="el-GR" altLang="el-GR" sz="2000" dirty="0"/>
              <a:t>+1</a:t>
            </a:r>
            <a:r>
              <a:rPr lang="el-GR" altLang="el-GR" sz="2000" dirty="0">
                <a:sym typeface="Symbol" panose="05050102010706020507" pitchFamily="18" charset="2"/>
              </a:rPr>
              <a:t></a:t>
            </a:r>
            <a:r>
              <a:rPr lang="el-GR" altLang="el-GR" sz="2000" dirty="0"/>
              <a:t>2</a:t>
            </a:r>
            <a:r>
              <a:rPr lang="el-GR" altLang="el-GR" sz="2000" baseline="30000" dirty="0"/>
              <a:t>1</a:t>
            </a:r>
            <a:r>
              <a:rPr lang="el-GR" altLang="el-GR" sz="2000" dirty="0"/>
              <a:t>+1</a:t>
            </a:r>
            <a:r>
              <a:rPr lang="el-GR" altLang="el-GR" sz="2000" dirty="0">
                <a:sym typeface="Symbol" panose="05050102010706020507" pitchFamily="18" charset="2"/>
              </a:rPr>
              <a:t></a:t>
            </a:r>
            <a:r>
              <a:rPr lang="el-GR" altLang="el-GR" sz="2000" dirty="0"/>
              <a:t>2</a:t>
            </a:r>
            <a:r>
              <a:rPr lang="el-GR" altLang="el-GR" sz="2000" baseline="30000" dirty="0"/>
              <a:t>0</a:t>
            </a:r>
            <a:r>
              <a:rPr lang="el-GR" altLang="el-GR" sz="2000" dirty="0"/>
              <a:t>+0</a:t>
            </a:r>
            <a:r>
              <a:rPr lang="el-GR" altLang="el-GR" sz="2000" dirty="0">
                <a:sym typeface="Symbol" panose="05050102010706020507" pitchFamily="18" charset="2"/>
              </a:rPr>
              <a:t></a:t>
            </a:r>
            <a:r>
              <a:rPr lang="el-GR" altLang="el-GR" sz="2000" dirty="0"/>
              <a:t>2</a:t>
            </a:r>
            <a:r>
              <a:rPr lang="el-GR" altLang="el-GR" sz="2000" baseline="30000" dirty="0"/>
              <a:t>-1</a:t>
            </a:r>
            <a:r>
              <a:rPr lang="el-GR" altLang="el-GR" sz="2000" dirty="0"/>
              <a:t>+1</a:t>
            </a:r>
            <a:r>
              <a:rPr lang="el-GR" altLang="el-GR" sz="2000" dirty="0">
                <a:sym typeface="Symbol" panose="05050102010706020507" pitchFamily="18" charset="2"/>
              </a:rPr>
              <a:t></a:t>
            </a:r>
            <a:r>
              <a:rPr lang="el-GR" altLang="el-GR" sz="2000" dirty="0"/>
              <a:t>2</a:t>
            </a:r>
            <a:r>
              <a:rPr lang="el-GR" altLang="el-GR" sz="2000" baseline="30000" dirty="0"/>
              <a:t>-2</a:t>
            </a:r>
            <a:r>
              <a:rPr lang="el-GR" altLang="el-GR" sz="2000" dirty="0"/>
              <a:t> </a:t>
            </a:r>
          </a:p>
          <a:p>
            <a:pPr algn="just"/>
            <a:r>
              <a:rPr lang="el-GR" altLang="el-GR" sz="2000" dirty="0"/>
              <a:t>       = 1</a:t>
            </a:r>
            <a:r>
              <a:rPr lang="el-GR" altLang="el-GR" sz="2000" dirty="0">
                <a:sym typeface="Symbol" panose="05050102010706020507" pitchFamily="18" charset="2"/>
              </a:rPr>
              <a:t></a:t>
            </a:r>
            <a:r>
              <a:rPr lang="el-GR" altLang="el-GR" sz="2000" dirty="0"/>
              <a:t>16+0</a:t>
            </a:r>
            <a:r>
              <a:rPr lang="el-GR" altLang="el-GR" sz="2000" dirty="0">
                <a:sym typeface="Symbol" panose="05050102010706020507" pitchFamily="18" charset="2"/>
              </a:rPr>
              <a:t></a:t>
            </a:r>
            <a:r>
              <a:rPr lang="el-GR" altLang="el-GR" sz="2000" dirty="0"/>
              <a:t>4+1</a:t>
            </a:r>
            <a:r>
              <a:rPr lang="el-GR" altLang="el-GR" sz="2000" dirty="0">
                <a:sym typeface="Symbol" panose="05050102010706020507" pitchFamily="18" charset="2"/>
              </a:rPr>
              <a:t></a:t>
            </a:r>
            <a:r>
              <a:rPr lang="el-GR" altLang="el-GR" sz="2000" dirty="0"/>
              <a:t>2+1</a:t>
            </a:r>
            <a:r>
              <a:rPr lang="el-GR" altLang="el-GR" sz="2000" dirty="0">
                <a:sym typeface="Symbol" panose="05050102010706020507" pitchFamily="18" charset="2"/>
              </a:rPr>
              <a:t></a:t>
            </a:r>
            <a:r>
              <a:rPr lang="el-GR" altLang="el-GR" sz="2000" dirty="0"/>
              <a:t>1+0</a:t>
            </a:r>
            <a:r>
              <a:rPr lang="el-GR" altLang="el-GR" sz="2000" dirty="0">
                <a:sym typeface="Symbol" panose="05050102010706020507" pitchFamily="18" charset="2"/>
              </a:rPr>
              <a:t></a:t>
            </a:r>
            <a:r>
              <a:rPr lang="el-GR" altLang="el-GR" sz="2000" dirty="0"/>
              <a:t>0.5+0</a:t>
            </a:r>
            <a:r>
              <a:rPr lang="el-GR" altLang="el-GR" sz="2000" dirty="0">
                <a:sym typeface="Symbol" panose="05050102010706020507" pitchFamily="18" charset="2"/>
              </a:rPr>
              <a:t></a:t>
            </a:r>
            <a:r>
              <a:rPr lang="el-GR" altLang="el-GR" sz="2000" dirty="0"/>
              <a:t>0.25 </a:t>
            </a:r>
          </a:p>
          <a:p>
            <a:pPr algn="just"/>
            <a:r>
              <a:rPr lang="el-GR" altLang="el-GR" sz="2000" dirty="0"/>
              <a:t>       = 19.25</a:t>
            </a:r>
            <a:r>
              <a:rPr lang="el-GR" altLang="el-GR" sz="2000" baseline="-25000" dirty="0"/>
              <a:t>10</a:t>
            </a:r>
          </a:p>
        </p:txBody>
      </p:sp>
      <p:sp>
        <p:nvSpPr>
          <p:cNvPr id="106507" name="Rectangle 11"/>
          <p:cNvSpPr>
            <a:spLocks noChangeArrowheads="1"/>
          </p:cNvSpPr>
          <p:nvPr/>
        </p:nvSpPr>
        <p:spPr bwMode="auto">
          <a:xfrm>
            <a:off x="1042988" y="3860800"/>
            <a:ext cx="70564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2.17.</a:t>
            </a:r>
            <a:r>
              <a:rPr lang="el-GR" altLang="el-GR" sz="2000" dirty="0"/>
              <a:t> Να μετατραπεί ο αριθμός </a:t>
            </a:r>
            <a:r>
              <a:rPr lang="el-GR" altLang="el-GR" sz="2000" i="1" dirty="0" smtClean="0"/>
              <a:t>Ν</a:t>
            </a:r>
            <a:r>
              <a:rPr lang="el-GR" altLang="el-GR" sz="2000" dirty="0" smtClean="0"/>
              <a:t>=7</a:t>
            </a:r>
            <a:r>
              <a:rPr lang="en-US" altLang="el-GR" sz="2000" dirty="0" smtClean="0">
                <a:solidFill>
                  <a:srgbClr val="FF0000"/>
                </a:solidFill>
              </a:rPr>
              <a:t>F</a:t>
            </a:r>
            <a:r>
              <a:rPr lang="en-US" altLang="el-GR" sz="2000" dirty="0" smtClean="0"/>
              <a:t>E</a:t>
            </a:r>
            <a:r>
              <a:rPr lang="el-GR" altLang="el-GR" sz="2000" baseline="-25000" dirty="0"/>
              <a:t>16</a:t>
            </a:r>
            <a:r>
              <a:rPr lang="el-GR" altLang="el-GR" sz="2000" dirty="0"/>
              <a:t> του </a:t>
            </a:r>
            <a:r>
              <a:rPr lang="el-GR" altLang="el-GR" sz="2000" dirty="0" err="1"/>
              <a:t>δεκαεξαδικού</a:t>
            </a:r>
            <a:r>
              <a:rPr lang="el-GR" altLang="el-GR" sz="2000" dirty="0"/>
              <a:t> συστήματος αρίθμησης στο δεκαδικό σύστημα. </a:t>
            </a:r>
          </a:p>
          <a:p>
            <a:pPr algn="just"/>
            <a:r>
              <a:rPr lang="el-GR" altLang="el-GR" sz="2000" dirty="0"/>
              <a:t>Για </a:t>
            </a:r>
            <a:r>
              <a:rPr lang="en-US" altLang="el-GR" sz="2000" i="1" dirty="0"/>
              <a:t>b</a:t>
            </a:r>
            <a:r>
              <a:rPr lang="el-GR" altLang="el-GR" sz="2000" dirty="0"/>
              <a:t>=16 ισχύει</a:t>
            </a:r>
          </a:p>
          <a:p>
            <a:pPr algn="just"/>
            <a:r>
              <a:rPr lang="en-US" altLang="el-GR" sz="2000" i="1" dirty="0" smtClean="0"/>
              <a:t>  </a:t>
            </a:r>
            <a:r>
              <a:rPr lang="el-GR" altLang="el-GR" sz="2000" i="1" dirty="0" smtClean="0"/>
              <a:t>Ν</a:t>
            </a:r>
            <a:r>
              <a:rPr lang="el-GR" altLang="el-GR" sz="2000" dirty="0" smtClean="0"/>
              <a:t> </a:t>
            </a:r>
            <a:r>
              <a:rPr lang="el-GR" altLang="el-GR" sz="2000" dirty="0"/>
              <a:t>= 7</a:t>
            </a:r>
            <a:r>
              <a:rPr lang="el-GR" altLang="el-GR" sz="2000" dirty="0">
                <a:sym typeface="Symbol" panose="05050102010706020507" pitchFamily="18" charset="2"/>
              </a:rPr>
              <a:t></a:t>
            </a:r>
            <a:r>
              <a:rPr lang="el-GR" altLang="el-GR" sz="2000" dirty="0"/>
              <a:t>16</a:t>
            </a:r>
            <a:r>
              <a:rPr lang="el-GR" altLang="el-GR" sz="2000" baseline="30000" dirty="0"/>
              <a:t>2</a:t>
            </a:r>
            <a:r>
              <a:rPr lang="el-GR" altLang="el-GR" sz="2000" dirty="0"/>
              <a:t>+</a:t>
            </a:r>
            <a:r>
              <a:rPr lang="en-US" altLang="el-GR" sz="2000" i="1" dirty="0"/>
              <a:t>F</a:t>
            </a:r>
            <a:r>
              <a:rPr lang="el-GR" altLang="el-GR" sz="2000" dirty="0">
                <a:sym typeface="Symbol" panose="05050102010706020507" pitchFamily="18" charset="2"/>
              </a:rPr>
              <a:t></a:t>
            </a:r>
            <a:r>
              <a:rPr lang="el-GR" altLang="el-GR" sz="2000" dirty="0"/>
              <a:t>16</a:t>
            </a:r>
            <a:r>
              <a:rPr lang="el-GR" altLang="el-GR" sz="2000" baseline="30000" dirty="0"/>
              <a:t>1</a:t>
            </a:r>
            <a:r>
              <a:rPr lang="el-GR" altLang="el-GR" sz="2000" dirty="0"/>
              <a:t>+</a:t>
            </a:r>
            <a:r>
              <a:rPr lang="en-US" altLang="el-GR" sz="2000" i="1" dirty="0"/>
              <a:t>E</a:t>
            </a:r>
            <a:r>
              <a:rPr lang="el-GR" altLang="el-GR" sz="2000" dirty="0">
                <a:sym typeface="Symbol" panose="05050102010706020507" pitchFamily="18" charset="2"/>
              </a:rPr>
              <a:t></a:t>
            </a:r>
            <a:r>
              <a:rPr lang="el-GR" altLang="el-GR" sz="2000" dirty="0"/>
              <a:t>16</a:t>
            </a:r>
            <a:r>
              <a:rPr lang="el-GR" altLang="el-GR" sz="2000" baseline="30000" dirty="0"/>
              <a:t>0</a:t>
            </a:r>
          </a:p>
          <a:p>
            <a:pPr algn="just"/>
            <a:r>
              <a:rPr lang="el-GR" altLang="el-GR" sz="2000" dirty="0"/>
              <a:t>  </a:t>
            </a:r>
            <a:r>
              <a:rPr lang="en-US" altLang="el-GR" sz="2000" dirty="0" smtClean="0"/>
              <a:t>  </a:t>
            </a:r>
            <a:r>
              <a:rPr lang="el-GR" altLang="el-GR" sz="2000" dirty="0" smtClean="0"/>
              <a:t>  </a:t>
            </a:r>
            <a:r>
              <a:rPr lang="el-GR" altLang="el-GR" sz="2000" dirty="0"/>
              <a:t>= 7</a:t>
            </a:r>
            <a:r>
              <a:rPr lang="el-GR" altLang="el-GR" sz="2000" dirty="0">
                <a:sym typeface="Symbol" panose="05050102010706020507" pitchFamily="18" charset="2"/>
              </a:rPr>
              <a:t></a:t>
            </a:r>
            <a:r>
              <a:rPr lang="el-GR" altLang="el-GR" sz="2000" dirty="0"/>
              <a:t>256+15</a:t>
            </a:r>
            <a:r>
              <a:rPr lang="el-GR" altLang="el-GR" sz="2000" dirty="0">
                <a:sym typeface="Symbol" panose="05050102010706020507" pitchFamily="18" charset="2"/>
              </a:rPr>
              <a:t></a:t>
            </a:r>
            <a:r>
              <a:rPr lang="el-GR" altLang="el-GR" sz="2000" dirty="0"/>
              <a:t>16+14</a:t>
            </a:r>
            <a:r>
              <a:rPr lang="el-GR" altLang="el-GR" sz="2000" dirty="0">
                <a:sym typeface="Symbol" panose="05050102010706020507" pitchFamily="18" charset="2"/>
              </a:rPr>
              <a:t></a:t>
            </a:r>
            <a:r>
              <a:rPr lang="el-GR" altLang="el-GR" sz="2000" dirty="0"/>
              <a:t>1</a:t>
            </a:r>
          </a:p>
          <a:p>
            <a:pPr algn="just"/>
            <a:r>
              <a:rPr lang="el-GR" altLang="el-GR" sz="2000" dirty="0"/>
              <a:t>   </a:t>
            </a:r>
            <a:r>
              <a:rPr lang="en-US" altLang="el-GR" sz="2000" dirty="0" smtClean="0"/>
              <a:t>  </a:t>
            </a:r>
            <a:r>
              <a:rPr lang="el-GR" altLang="el-GR" sz="2000" dirty="0" smtClean="0"/>
              <a:t> </a:t>
            </a:r>
            <a:r>
              <a:rPr lang="el-GR" altLang="el-GR" sz="2000" dirty="0"/>
              <a:t>= 1792+240+14=2046</a:t>
            </a:r>
            <a:r>
              <a:rPr lang="el-GR" altLang="el-GR" sz="2000" baseline="-25000" dirty="0"/>
              <a:t>10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4" name="Object 2"/>
          <p:cNvGraphicFramePr>
            <a:graphicFrameLocks noChangeAspect="1"/>
          </p:cNvGraphicFramePr>
          <p:nvPr/>
        </p:nvGraphicFramePr>
        <p:xfrm>
          <a:off x="2411413" y="1557338"/>
          <a:ext cx="4105275" cy="2935287"/>
        </p:xfrm>
        <a:graphic>
          <a:graphicData uri="http://schemas.openxmlformats.org/presentationml/2006/ole">
            <mc:AlternateContent xmlns:mc="http://schemas.openxmlformats.org/markup-compatibility/2006">
              <mc:Choice xmlns:v="urn:schemas-microsoft-com:vml" Requires="v">
                <p:oleObj spid="_x0000_s90205" name="Visio" r:id="rId3" imgW="1704968" imgH="1218776" progId="Visio.Drawing.11">
                  <p:embed/>
                </p:oleObj>
              </mc:Choice>
              <mc:Fallback>
                <p:oleObj name="Visio" r:id="rId3" imgW="1704968" imgH="1218776"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557338"/>
                        <a:ext cx="4105275"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5" name="Rectangle 3"/>
          <p:cNvSpPr>
            <a:spLocks noChangeArrowheads="1"/>
          </p:cNvSpPr>
          <p:nvPr/>
        </p:nvSpPr>
        <p:spPr bwMode="auto">
          <a:xfrm>
            <a:off x="684213" y="908050"/>
            <a:ext cx="770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175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t>Πρόσθεση μη </a:t>
            </a:r>
            <a:r>
              <a:rPr lang="el-GR" altLang="el-GR" sz="2000" b="1" dirty="0" err="1"/>
              <a:t>προσημασμένων</a:t>
            </a:r>
            <a:r>
              <a:rPr lang="el-GR" altLang="el-GR" sz="2000" b="1" dirty="0"/>
              <a:t> δυαδικών αριθμών</a:t>
            </a:r>
            <a:r>
              <a:rPr lang="en-US" altLang="el-GR" sz="2000" b="1" dirty="0"/>
              <a:t> </a:t>
            </a:r>
            <a:r>
              <a:rPr lang="el-GR" altLang="el-GR" sz="2000" b="1" dirty="0"/>
              <a:t>των </a:t>
            </a:r>
            <a:r>
              <a:rPr lang="en-US" altLang="el-GR" sz="2000" b="1" i="1" dirty="0"/>
              <a:t>n</a:t>
            </a:r>
            <a:r>
              <a:rPr lang="el-GR" altLang="el-GR" sz="2000" b="1" dirty="0"/>
              <a:t>-</a:t>
            </a:r>
            <a:r>
              <a:rPr lang="en-US" altLang="el-GR" sz="2000" b="1" dirty="0"/>
              <a:t>bit</a:t>
            </a:r>
            <a:endParaRPr lang="el-GR" altLang="el-GR" sz="2000" b="1" dirty="0"/>
          </a:p>
        </p:txBody>
      </p:sp>
      <p:sp>
        <p:nvSpPr>
          <p:cNvPr id="90117" name="Rectangle 5"/>
          <p:cNvSpPr>
            <a:spLocks noChangeArrowheads="1"/>
          </p:cNvSpPr>
          <p:nvPr/>
        </p:nvSpPr>
        <p:spPr bwMode="auto">
          <a:xfrm>
            <a:off x="3851920" y="4544983"/>
            <a:ext cx="19448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l-GR" altLang="el-GR" sz="2000" i="1" dirty="0"/>
              <a:t>Χ</a:t>
            </a:r>
            <a:r>
              <a:rPr lang="el-GR" altLang="el-GR" sz="2000" dirty="0"/>
              <a:t>+</a:t>
            </a:r>
            <a:r>
              <a:rPr lang="el-GR" altLang="el-GR" sz="2000" i="1" dirty="0"/>
              <a:t>Υ</a:t>
            </a:r>
            <a:r>
              <a:rPr lang="el-GR" altLang="el-GR" sz="2000" dirty="0"/>
              <a:t>=2</a:t>
            </a:r>
            <a:r>
              <a:rPr lang="en-US" altLang="el-GR" sz="2000" i="1" baseline="30000" dirty="0" err="1"/>
              <a:t>n</a:t>
            </a:r>
            <a:r>
              <a:rPr lang="en-US" altLang="el-GR" sz="2000" dirty="0" err="1"/>
              <a:t>c</a:t>
            </a:r>
            <a:r>
              <a:rPr lang="en-US" altLang="el-GR" sz="2000" baseline="-25000" dirty="0" err="1"/>
              <a:t>out</a:t>
            </a:r>
            <a:r>
              <a:rPr lang="el-GR" altLang="el-GR" sz="2000" dirty="0"/>
              <a:t>+</a:t>
            </a:r>
            <a:r>
              <a:rPr lang="en-US" altLang="el-GR" sz="2000" i="1" dirty="0" smtClean="0"/>
              <a:t>S</a:t>
            </a:r>
            <a:endParaRPr lang="el-GR" altLang="el-GR" sz="2000" dirty="0"/>
          </a:p>
        </p:txBody>
      </p:sp>
      <p:sp>
        <p:nvSpPr>
          <p:cNvPr id="90118" name="Rectangle 6"/>
          <p:cNvSpPr>
            <a:spLocks noChangeArrowheads="1"/>
          </p:cNvSpPr>
          <p:nvPr/>
        </p:nvSpPr>
        <p:spPr bwMode="auto">
          <a:xfrm>
            <a:off x="1692275" y="5300663"/>
            <a:ext cx="583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2000" i="1" dirty="0"/>
              <a:t>X</a:t>
            </a:r>
            <a:r>
              <a:rPr lang="en-US" altLang="el-GR" sz="2000" dirty="0"/>
              <a:t>=</a:t>
            </a:r>
            <a:r>
              <a:rPr lang="en-US" altLang="el-GR" sz="2000" i="1" dirty="0"/>
              <a:t>x</a:t>
            </a:r>
            <a:r>
              <a:rPr lang="en-US" altLang="el-GR" sz="2000" i="1" baseline="-25000" dirty="0"/>
              <a:t>n</a:t>
            </a:r>
            <a:r>
              <a:rPr lang="en-US" altLang="el-GR" sz="2000" baseline="-25000" dirty="0"/>
              <a:t>-1</a:t>
            </a:r>
            <a:r>
              <a:rPr lang="en-US" altLang="el-GR" sz="2000" i="1" dirty="0"/>
              <a:t>x</a:t>
            </a:r>
            <a:r>
              <a:rPr lang="en-US" altLang="el-GR" sz="2000" i="1" baseline="-25000" dirty="0"/>
              <a:t>n</a:t>
            </a:r>
            <a:r>
              <a:rPr lang="en-US" altLang="el-GR" sz="2000" baseline="-25000" dirty="0"/>
              <a:t>-2</a:t>
            </a:r>
            <a:r>
              <a:rPr lang="en-US" altLang="el-GR" sz="2000" dirty="0"/>
              <a:t>…</a:t>
            </a:r>
            <a:r>
              <a:rPr lang="en-US" altLang="el-GR" sz="2000" i="1" dirty="0"/>
              <a:t>x</a:t>
            </a:r>
            <a:r>
              <a:rPr lang="en-US" altLang="el-GR" sz="2000" baseline="-25000" dirty="0"/>
              <a:t>1</a:t>
            </a:r>
            <a:r>
              <a:rPr lang="en-US" altLang="el-GR" sz="2000" i="1" dirty="0"/>
              <a:t>x</a:t>
            </a:r>
            <a:r>
              <a:rPr lang="en-US" altLang="el-GR" sz="2000" baseline="-25000" dirty="0"/>
              <a:t>0</a:t>
            </a:r>
            <a:r>
              <a:rPr lang="en-US" altLang="el-GR" sz="2000" dirty="0"/>
              <a:t>, </a:t>
            </a:r>
            <a:r>
              <a:rPr lang="en-US" altLang="el-GR" sz="2000" dirty="0" smtClean="0"/>
              <a:t>Y=</a:t>
            </a:r>
            <a:r>
              <a:rPr lang="en-US" altLang="el-GR" sz="2000" i="1" dirty="0" smtClean="0"/>
              <a:t>y</a:t>
            </a:r>
            <a:r>
              <a:rPr lang="en-US" altLang="el-GR" sz="2000" i="1" baseline="-25000" dirty="0" smtClean="0"/>
              <a:t>n</a:t>
            </a:r>
            <a:r>
              <a:rPr lang="en-US" altLang="el-GR" sz="2000" baseline="-25000" dirty="0" smtClean="0"/>
              <a:t>-1</a:t>
            </a:r>
            <a:r>
              <a:rPr lang="en-US" altLang="el-GR" sz="2000" i="1" dirty="0" smtClean="0"/>
              <a:t>y</a:t>
            </a:r>
            <a:r>
              <a:rPr lang="en-US" altLang="el-GR" sz="2000" i="1" baseline="-25000" dirty="0" smtClean="0"/>
              <a:t>n</a:t>
            </a:r>
            <a:r>
              <a:rPr lang="en-US" altLang="el-GR" sz="2000" baseline="-25000" dirty="0" smtClean="0"/>
              <a:t>-2</a:t>
            </a:r>
            <a:r>
              <a:rPr lang="en-US" altLang="el-GR" sz="2000" dirty="0" smtClean="0"/>
              <a:t>…</a:t>
            </a:r>
            <a:r>
              <a:rPr lang="en-US" altLang="el-GR" sz="2000" i="1" dirty="0" smtClean="0"/>
              <a:t>y</a:t>
            </a:r>
            <a:r>
              <a:rPr lang="en-US" altLang="el-GR" sz="2000" baseline="-25000" dirty="0" smtClean="0"/>
              <a:t>1</a:t>
            </a:r>
            <a:r>
              <a:rPr lang="en-US" altLang="el-GR" sz="2000" i="1" dirty="0" smtClean="0"/>
              <a:t>y</a:t>
            </a:r>
            <a:r>
              <a:rPr lang="en-US" altLang="el-GR" sz="2000" baseline="-25000" dirty="0" smtClean="0"/>
              <a:t>0</a:t>
            </a:r>
            <a:r>
              <a:rPr lang="el-GR" altLang="el-GR" sz="2000" dirty="0"/>
              <a:t>, </a:t>
            </a:r>
            <a:r>
              <a:rPr lang="en-US" altLang="el-GR" sz="2000" i="1" dirty="0"/>
              <a:t>S</a:t>
            </a:r>
            <a:r>
              <a:rPr lang="en-US" altLang="el-GR" sz="2000" dirty="0"/>
              <a:t>=</a:t>
            </a:r>
            <a:r>
              <a:rPr lang="en-US" altLang="el-GR" sz="2000" i="1" dirty="0"/>
              <a:t>s</a:t>
            </a:r>
            <a:r>
              <a:rPr lang="en-US" altLang="el-GR" sz="2000" baseline="-25000" dirty="0"/>
              <a:t>n-1</a:t>
            </a:r>
            <a:r>
              <a:rPr lang="en-US" altLang="el-GR" sz="2000" i="1" dirty="0"/>
              <a:t>s</a:t>
            </a:r>
            <a:r>
              <a:rPr lang="en-US" altLang="el-GR" sz="2000" baseline="-25000" dirty="0"/>
              <a:t>n-2</a:t>
            </a:r>
            <a:r>
              <a:rPr lang="en-US" altLang="el-GR" sz="2000" dirty="0"/>
              <a:t>…</a:t>
            </a:r>
            <a:r>
              <a:rPr lang="en-US" altLang="el-GR" sz="2000" i="1" dirty="0"/>
              <a:t>s</a:t>
            </a:r>
            <a:r>
              <a:rPr lang="en-US" altLang="el-GR" sz="2000" baseline="-25000" dirty="0"/>
              <a:t>1</a:t>
            </a:r>
            <a:r>
              <a:rPr lang="en-US" altLang="el-GR" sz="2000" i="1" dirty="0"/>
              <a:t>s</a:t>
            </a:r>
            <a:r>
              <a:rPr lang="en-US" altLang="el-GR" sz="2000" baseline="-25000" dirty="0"/>
              <a:t>0</a:t>
            </a:r>
            <a:endParaRPr lang="el-GR" altLang="el-GR" sz="2000" baseline="-25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900112" y="1316007"/>
            <a:ext cx="4247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625475" indent="-625475">
              <a:defRPr>
                <a:solidFill>
                  <a:schemeClr val="tx1"/>
                </a:solidFill>
                <a:latin typeface="Arial" panose="020B0604020202020204" pitchFamily="34" charset="0"/>
              </a:defRPr>
            </a:lvl1pPr>
            <a:lvl2pPr marL="804863">
              <a:defRPr>
                <a:solidFill>
                  <a:schemeClr val="tx1"/>
                </a:solidFill>
                <a:latin typeface="Arial" panose="020B0604020202020204" pitchFamily="34" charset="0"/>
              </a:defRPr>
            </a:lvl2pPr>
            <a:lvl3pPr marL="98425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t>Πρόσθεση δύο δυαδικών ψηφίων</a:t>
            </a:r>
          </a:p>
        </p:txBody>
      </p:sp>
      <p:sp>
        <p:nvSpPr>
          <p:cNvPr id="91139" name="Rectangle 3"/>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91140" name="Object 4"/>
          <p:cNvGraphicFramePr>
            <a:graphicFrameLocks noChangeAspect="1"/>
          </p:cNvGraphicFramePr>
          <p:nvPr>
            <p:extLst>
              <p:ext uri="{D42A27DB-BD31-4B8C-83A1-F6EECF244321}">
                <p14:modId xmlns:p14="http://schemas.microsoft.com/office/powerpoint/2010/main" val="539543209"/>
              </p:ext>
            </p:extLst>
          </p:nvPr>
        </p:nvGraphicFramePr>
        <p:xfrm>
          <a:off x="1619250" y="1839912"/>
          <a:ext cx="5545138" cy="1338263"/>
        </p:xfrm>
        <a:graphic>
          <a:graphicData uri="http://schemas.openxmlformats.org/presentationml/2006/ole">
            <mc:AlternateContent xmlns:mc="http://schemas.openxmlformats.org/markup-compatibility/2006">
              <mc:Choice xmlns:v="urn:schemas-microsoft-com:vml" Requires="v">
                <p:oleObj spid="_x0000_s91319" name="Visio" r:id="rId3" imgW="3250881" imgH="782408" progId="Visio.Drawing.11">
                  <p:embed/>
                </p:oleObj>
              </mc:Choice>
              <mc:Fallback>
                <p:oleObj name="Visio" r:id="rId3" imgW="3250881" imgH="782408"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839912"/>
                        <a:ext cx="5545138" cy="133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1141" name="Rectangle 5"/>
          <p:cNvSpPr>
            <a:spLocks noChangeArrowheads="1"/>
          </p:cNvSpPr>
          <p:nvPr/>
        </p:nvSpPr>
        <p:spPr bwMode="auto">
          <a:xfrm>
            <a:off x="827088" y="3429000"/>
            <a:ext cx="633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33400" indent="-533400">
              <a:defRPr>
                <a:solidFill>
                  <a:schemeClr val="tx1"/>
                </a:solidFill>
                <a:latin typeface="Arial" panose="020B0604020202020204" pitchFamily="34" charset="0"/>
              </a:defRPr>
            </a:lvl1pPr>
            <a:lvl2pPr marL="712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dirty="0"/>
              <a:t>Πρόσθεση δύο δυαδικών ψηφίων και κρατουμένου</a:t>
            </a:r>
          </a:p>
        </p:txBody>
      </p:sp>
      <p:sp>
        <p:nvSpPr>
          <p:cNvPr id="91142" name="Rectangle 6"/>
          <p:cNvSpPr>
            <a:spLocks noChangeArrowheads="1"/>
          </p:cNvSpPr>
          <p:nvPr/>
        </p:nvSpPr>
        <p:spPr bwMode="auto">
          <a:xfrm>
            <a:off x="0" y="2990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91143" name="Object 7"/>
          <p:cNvGraphicFramePr>
            <a:graphicFrameLocks noChangeAspect="1"/>
          </p:cNvGraphicFramePr>
          <p:nvPr>
            <p:extLst>
              <p:ext uri="{D42A27DB-BD31-4B8C-83A1-F6EECF244321}">
                <p14:modId xmlns:p14="http://schemas.microsoft.com/office/powerpoint/2010/main" val="2365591102"/>
              </p:ext>
            </p:extLst>
          </p:nvPr>
        </p:nvGraphicFramePr>
        <p:xfrm>
          <a:off x="737245" y="4074495"/>
          <a:ext cx="7669510" cy="1484160"/>
        </p:xfrm>
        <a:graphic>
          <a:graphicData uri="http://schemas.openxmlformats.org/presentationml/2006/ole">
            <mc:AlternateContent xmlns:mc="http://schemas.openxmlformats.org/markup-compatibility/2006">
              <mc:Choice xmlns:v="urn:schemas-microsoft-com:vml" Requires="v">
                <p:oleObj spid="_x0000_s91320" name="Visio" r:id="rId5" imgW="5324359" imgH="1009799" progId="Visio.Drawing.11">
                  <p:embed/>
                </p:oleObj>
              </mc:Choice>
              <mc:Fallback>
                <p:oleObj name="Visio" r:id="rId5" imgW="5324359" imgH="1009799" progId="Visio.Drawing.11">
                  <p:embed/>
                  <p:pic>
                    <p:nvPicPr>
                      <p:cNvPr id="0" name="Object 7"/>
                      <p:cNvPicPr>
                        <a:picLocks noChangeAspect="1" noChangeArrowheads="1"/>
                      </p:cNvPicPr>
                      <p:nvPr/>
                    </p:nvPicPr>
                    <p:blipFill>
                      <a:blip r:embed="rId6"/>
                      <a:srcRect/>
                      <a:stretch>
                        <a:fillRect/>
                      </a:stretch>
                    </p:blipFill>
                    <p:spPr bwMode="auto">
                      <a:xfrm>
                        <a:off x="737245" y="4074495"/>
                        <a:ext cx="7669510" cy="1484160"/>
                      </a:xfrm>
                      <a:prstGeom prst="rect">
                        <a:avLst/>
                      </a:prstGeom>
                      <a:noFill/>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5"/>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18788" name="Object 4"/>
          <p:cNvGraphicFramePr>
            <a:graphicFrameLocks noChangeAspect="1"/>
          </p:cNvGraphicFramePr>
          <p:nvPr>
            <p:extLst>
              <p:ext uri="{D42A27DB-BD31-4B8C-83A1-F6EECF244321}">
                <p14:modId xmlns:p14="http://schemas.microsoft.com/office/powerpoint/2010/main" val="2427712789"/>
              </p:ext>
            </p:extLst>
          </p:nvPr>
        </p:nvGraphicFramePr>
        <p:xfrm>
          <a:off x="827584" y="2492896"/>
          <a:ext cx="6840537" cy="2219325"/>
        </p:xfrm>
        <a:graphic>
          <a:graphicData uri="http://schemas.openxmlformats.org/presentationml/2006/ole">
            <mc:AlternateContent xmlns:mc="http://schemas.openxmlformats.org/markup-compatibility/2006">
              <mc:Choice xmlns:v="urn:schemas-microsoft-com:vml" Requires="v">
                <p:oleObj spid="_x0000_s118879" name="Visio" r:id="rId3" imgW="3190758" imgH="1028653" progId="Visio.Drawing.11">
                  <p:embed/>
                </p:oleObj>
              </mc:Choice>
              <mc:Fallback>
                <p:oleObj name="Visio" r:id="rId3" imgW="3190758" imgH="1028653" progId="Visio.Drawing.11">
                  <p:embed/>
                  <p:pic>
                    <p:nvPicPr>
                      <p:cNvPr id="0" name="Object 4"/>
                      <p:cNvPicPr>
                        <a:picLocks noChangeAspect="1" noChangeArrowheads="1"/>
                      </p:cNvPicPr>
                      <p:nvPr/>
                    </p:nvPicPr>
                    <p:blipFill>
                      <a:blip r:embed="rId4"/>
                      <a:srcRect/>
                      <a:stretch>
                        <a:fillRect/>
                      </a:stretch>
                    </p:blipFill>
                    <p:spPr bwMode="auto">
                      <a:xfrm>
                        <a:off x="827584" y="2492896"/>
                        <a:ext cx="6840537" cy="22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0" name="Text Box 6"/>
          <p:cNvSpPr txBox="1">
            <a:spLocks noChangeArrowheads="1"/>
          </p:cNvSpPr>
          <p:nvPr/>
        </p:nvSpPr>
        <p:spPr bwMode="auto">
          <a:xfrm>
            <a:off x="611188" y="1504950"/>
            <a:ext cx="792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b="1" dirty="0"/>
              <a:t>Παράδειγμα 2.18.</a:t>
            </a:r>
            <a:r>
              <a:rPr lang="el-GR" altLang="el-GR" sz="2000" dirty="0"/>
              <a:t> Να γίνει ή πρόσθεση των μη </a:t>
            </a:r>
            <a:r>
              <a:rPr lang="el-GR" altLang="el-GR" sz="2000" dirty="0" err="1"/>
              <a:t>προσημασμένων</a:t>
            </a:r>
            <a:r>
              <a:rPr lang="el-GR" altLang="el-GR" sz="2000" dirty="0"/>
              <a:t> δυαδικών αριθμών 00111011</a:t>
            </a:r>
            <a:r>
              <a:rPr lang="el-GR" altLang="el-GR" sz="2000" baseline="-25000" dirty="0"/>
              <a:t>2</a:t>
            </a:r>
            <a:r>
              <a:rPr lang="el-GR" altLang="el-GR" sz="2000" dirty="0"/>
              <a:t> (=59</a:t>
            </a:r>
            <a:r>
              <a:rPr lang="el-GR" altLang="el-GR" sz="2000" baseline="-25000" dirty="0"/>
              <a:t>10</a:t>
            </a:r>
            <a:r>
              <a:rPr lang="el-GR" altLang="el-GR" sz="2000" dirty="0"/>
              <a:t>), 00101010</a:t>
            </a:r>
            <a:r>
              <a:rPr lang="el-GR" altLang="el-GR" sz="2000" baseline="-25000" dirty="0"/>
              <a:t>2</a:t>
            </a:r>
            <a:r>
              <a:rPr lang="el-GR" altLang="el-GR" sz="2000" dirty="0"/>
              <a:t> (=42</a:t>
            </a:r>
            <a:r>
              <a:rPr lang="el-GR" altLang="el-GR" sz="2000" baseline="-25000" dirty="0"/>
              <a:t>10</a:t>
            </a:r>
            <a:r>
              <a:rPr lang="el-GR" altLang="el-GR" sz="20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971600" y="2492896"/>
            <a:ext cx="6832003" cy="2232248"/>
          </a:xfrm>
          <a:prstGeom prst="rect">
            <a:avLst/>
          </a:prstGeom>
        </p:spPr>
      </p:pic>
      <p:sp>
        <p:nvSpPr>
          <p:cNvPr id="4" name="Text Box 6"/>
          <p:cNvSpPr txBox="1">
            <a:spLocks noChangeArrowheads="1"/>
          </p:cNvSpPr>
          <p:nvPr/>
        </p:nvSpPr>
        <p:spPr bwMode="auto">
          <a:xfrm>
            <a:off x="570802" y="1268760"/>
            <a:ext cx="79216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b="1" dirty="0" smtClean="0"/>
              <a:t>Παράδειγμα</a:t>
            </a:r>
            <a:r>
              <a:rPr lang="en-US" altLang="el-GR" sz="2000" b="1" dirty="0" smtClean="0"/>
              <a:t>.</a:t>
            </a:r>
            <a:r>
              <a:rPr lang="el-GR" altLang="el-GR" sz="2000" b="1" dirty="0" smtClean="0"/>
              <a:t> </a:t>
            </a:r>
            <a:r>
              <a:rPr lang="el-GR" altLang="el-GR" sz="2000" dirty="0" smtClean="0"/>
              <a:t>Να </a:t>
            </a:r>
            <a:r>
              <a:rPr lang="el-GR" altLang="el-GR" sz="2000" dirty="0"/>
              <a:t>γίνει ή πρόσθεση των </a:t>
            </a:r>
            <a:r>
              <a:rPr lang="el-GR" altLang="el-GR" sz="2000" b="1" dirty="0"/>
              <a:t>μη </a:t>
            </a:r>
            <a:r>
              <a:rPr lang="el-GR" altLang="el-GR" sz="2000" b="1" dirty="0" err="1"/>
              <a:t>προσημασμένων</a:t>
            </a:r>
            <a:r>
              <a:rPr lang="el-GR" altLang="el-GR" sz="2000" b="1" dirty="0"/>
              <a:t> </a:t>
            </a:r>
            <a:r>
              <a:rPr lang="el-GR" altLang="el-GR" sz="2000" dirty="0"/>
              <a:t>δυαδικών αριθμών </a:t>
            </a:r>
            <a:r>
              <a:rPr lang="en-US" altLang="el-GR" sz="2000" dirty="0" smtClean="0"/>
              <a:t>1</a:t>
            </a:r>
            <a:r>
              <a:rPr lang="el-GR" altLang="el-GR" sz="2000" dirty="0" smtClean="0"/>
              <a:t>0111011</a:t>
            </a:r>
            <a:r>
              <a:rPr lang="el-GR" altLang="el-GR" sz="2000" baseline="-25000" dirty="0" smtClean="0"/>
              <a:t>2</a:t>
            </a:r>
            <a:r>
              <a:rPr lang="el-GR" altLang="el-GR" sz="2000" dirty="0" smtClean="0"/>
              <a:t> (=</a:t>
            </a:r>
            <a:r>
              <a:rPr lang="en-US" altLang="el-GR" sz="2000" dirty="0" smtClean="0"/>
              <a:t>245</a:t>
            </a:r>
            <a:r>
              <a:rPr lang="el-GR" altLang="el-GR" sz="2000" baseline="-25000" dirty="0" smtClean="0"/>
              <a:t>10</a:t>
            </a:r>
            <a:r>
              <a:rPr lang="el-GR" altLang="el-GR" sz="2000" dirty="0"/>
              <a:t>), 00101010</a:t>
            </a:r>
            <a:r>
              <a:rPr lang="el-GR" altLang="el-GR" sz="2000" baseline="-25000" dirty="0"/>
              <a:t>2</a:t>
            </a:r>
            <a:r>
              <a:rPr lang="el-GR" altLang="el-GR" sz="2000" dirty="0"/>
              <a:t> (=42</a:t>
            </a:r>
            <a:r>
              <a:rPr lang="el-GR" altLang="el-GR" sz="2000" baseline="-25000" dirty="0"/>
              <a:t>10</a:t>
            </a:r>
            <a:r>
              <a:rPr lang="el-GR" altLang="el-GR" sz="2000" dirty="0"/>
              <a:t>).</a:t>
            </a:r>
          </a:p>
        </p:txBody>
      </p:sp>
    </p:spTree>
    <p:extLst>
      <p:ext uri="{BB962C8B-B14F-4D97-AF65-F5344CB8AC3E}">
        <p14:creationId xmlns:p14="http://schemas.microsoft.com/office/powerpoint/2010/main" val="147750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211" name="Object 3"/>
          <p:cNvGraphicFramePr>
            <a:graphicFrameLocks noChangeAspect="1"/>
          </p:cNvGraphicFramePr>
          <p:nvPr>
            <p:extLst>
              <p:ext uri="{D42A27DB-BD31-4B8C-83A1-F6EECF244321}">
                <p14:modId xmlns:p14="http://schemas.microsoft.com/office/powerpoint/2010/main" val="28952942"/>
              </p:ext>
            </p:extLst>
          </p:nvPr>
        </p:nvGraphicFramePr>
        <p:xfrm>
          <a:off x="2339752" y="2276872"/>
          <a:ext cx="4032250" cy="2882900"/>
        </p:xfrm>
        <a:graphic>
          <a:graphicData uri="http://schemas.openxmlformats.org/presentationml/2006/ole">
            <mc:AlternateContent xmlns:mc="http://schemas.openxmlformats.org/markup-compatibility/2006">
              <mc:Choice xmlns:v="urn:schemas-microsoft-com:vml" Requires="v">
                <p:oleObj spid="_x0000_s94300" name="Visio" r:id="rId3" imgW="1704968" imgH="1218776" progId="Visio.Drawing.11">
                  <p:embed/>
                </p:oleObj>
              </mc:Choice>
              <mc:Fallback>
                <p:oleObj name="Visio" r:id="rId3" imgW="1704968" imgH="1218776"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276872"/>
                        <a:ext cx="40322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3" name="Rectangle 5"/>
          <p:cNvSpPr>
            <a:spLocks noChangeArrowheads="1"/>
          </p:cNvSpPr>
          <p:nvPr/>
        </p:nvSpPr>
        <p:spPr bwMode="auto">
          <a:xfrm>
            <a:off x="684213" y="1341438"/>
            <a:ext cx="770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175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t>Αφαίρεση μη </a:t>
            </a:r>
            <a:r>
              <a:rPr lang="el-GR" altLang="el-GR" sz="2000" b="1" dirty="0" err="1"/>
              <a:t>προσημασμένων</a:t>
            </a:r>
            <a:r>
              <a:rPr lang="el-GR" altLang="el-GR" sz="2000" b="1" dirty="0"/>
              <a:t> δυαδικών αριθμών</a:t>
            </a:r>
            <a:r>
              <a:rPr lang="en-US" altLang="el-GR" sz="2000" b="1" dirty="0"/>
              <a:t> </a:t>
            </a:r>
            <a:r>
              <a:rPr lang="el-GR" altLang="el-GR" sz="2000" b="1" dirty="0"/>
              <a:t>των </a:t>
            </a:r>
            <a:r>
              <a:rPr lang="en-US" altLang="el-GR" sz="2000" b="1" i="1" dirty="0"/>
              <a:t>n</a:t>
            </a:r>
            <a:r>
              <a:rPr lang="el-GR" altLang="el-GR" sz="2000" b="1" dirty="0"/>
              <a:t>-</a:t>
            </a:r>
            <a:r>
              <a:rPr lang="en-US" altLang="el-GR" sz="2000" b="1" dirty="0"/>
              <a:t>bit</a:t>
            </a:r>
            <a:endParaRPr lang="el-GR" altLang="el-GR"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graphicFrame>
        <p:nvGraphicFramePr>
          <p:cNvPr id="7171" name="Object 4"/>
          <p:cNvGraphicFramePr>
            <a:graphicFrameLocks noChangeAspect="1"/>
          </p:cNvGraphicFramePr>
          <p:nvPr>
            <p:extLst/>
          </p:nvPr>
        </p:nvGraphicFramePr>
        <p:xfrm>
          <a:off x="597297" y="2492896"/>
          <a:ext cx="7993063" cy="2065337"/>
        </p:xfrm>
        <a:graphic>
          <a:graphicData uri="http://schemas.openxmlformats.org/presentationml/2006/ole">
            <mc:AlternateContent xmlns:mc="http://schemas.openxmlformats.org/markup-compatibility/2006">
              <mc:Choice xmlns:v="urn:schemas-microsoft-com:vml" Requires="v">
                <p:oleObj spid="_x0000_s168014" name="Visio" r:id="rId3" imgW="4897837" imgH="1263939" progId="Visio.Drawing.11">
                  <p:embed/>
                </p:oleObj>
              </mc:Choice>
              <mc:Fallback>
                <p:oleObj name="Visio" r:id="rId3" imgW="4897837" imgH="1263939" progId="Visio.Drawing.11">
                  <p:embed/>
                  <p:pic>
                    <p:nvPicPr>
                      <p:cNvPr id="717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297" y="2492896"/>
                        <a:ext cx="7993063" cy="2065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Text Box 6"/>
          <p:cNvSpPr txBox="1">
            <a:spLocks noChangeArrowheads="1"/>
          </p:cNvSpPr>
          <p:nvPr/>
        </p:nvSpPr>
        <p:spPr bwMode="auto">
          <a:xfrm>
            <a:off x="597297" y="1719356"/>
            <a:ext cx="5445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2000" b="1" dirty="0">
                <a:solidFill>
                  <a:srgbClr val="FFFF00"/>
                </a:solidFill>
              </a:rPr>
              <a:t>Σύστημα με αναλογικά και ψηφιακά σήματα</a:t>
            </a:r>
          </a:p>
        </p:txBody>
      </p:sp>
    </p:spTree>
    <p:extLst>
      <p:ext uri="{BB962C8B-B14F-4D97-AF65-F5344CB8AC3E}">
        <p14:creationId xmlns:p14="http://schemas.microsoft.com/office/powerpoint/2010/main" val="339719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971550" y="1050925"/>
            <a:ext cx="5038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811213">
              <a:defRPr>
                <a:solidFill>
                  <a:schemeClr val="tx1"/>
                </a:solidFill>
                <a:latin typeface="Arial" panose="020B0604020202020204" pitchFamily="34" charset="0"/>
              </a:defRPr>
            </a:lvl2pPr>
            <a:lvl3pPr marL="990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dirty="0"/>
              <a:t>Αφαιρέσεις των δύο δυαδικών ψηφίων</a:t>
            </a:r>
          </a:p>
        </p:txBody>
      </p:sp>
      <p:sp>
        <p:nvSpPr>
          <p:cNvPr id="95235" name="Rectangle 3"/>
          <p:cNvSpPr>
            <a:spLocks noChangeArrowheads="1"/>
          </p:cNvSpPr>
          <p:nvPr/>
        </p:nvSpPr>
        <p:spPr bwMode="auto">
          <a:xfrm>
            <a:off x="0" y="2894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95236" name="Object 4"/>
          <p:cNvGraphicFramePr>
            <a:graphicFrameLocks noChangeAspect="1"/>
          </p:cNvGraphicFramePr>
          <p:nvPr/>
        </p:nvGraphicFramePr>
        <p:xfrm>
          <a:off x="1619250" y="1628775"/>
          <a:ext cx="5905500" cy="1420813"/>
        </p:xfrm>
        <a:graphic>
          <a:graphicData uri="http://schemas.openxmlformats.org/presentationml/2006/ole">
            <mc:AlternateContent xmlns:mc="http://schemas.openxmlformats.org/markup-compatibility/2006">
              <mc:Choice xmlns:v="urn:schemas-microsoft-com:vml" Requires="v">
                <p:oleObj spid="_x0000_s95417" name="Visio" r:id="rId3" imgW="3250881" imgH="782408" progId="Visio.Drawing.11">
                  <p:embed/>
                </p:oleObj>
              </mc:Choice>
              <mc:Fallback>
                <p:oleObj name="Visio" r:id="rId3" imgW="3250881" imgH="782408"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628775"/>
                        <a:ext cx="5905500" cy="1420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7" name="Rectangle 5"/>
          <p:cNvSpPr>
            <a:spLocks noChangeArrowheads="1"/>
          </p:cNvSpPr>
          <p:nvPr/>
        </p:nvSpPr>
        <p:spPr bwMode="auto">
          <a:xfrm>
            <a:off x="684212" y="3428901"/>
            <a:ext cx="698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811213">
              <a:defRPr>
                <a:solidFill>
                  <a:schemeClr val="tx1"/>
                </a:solidFill>
                <a:latin typeface="Arial" panose="020B0604020202020204" pitchFamily="34" charset="0"/>
              </a:defRPr>
            </a:lvl2pPr>
            <a:lvl3pPr marL="990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dirty="0"/>
              <a:t>Αφαιρέσεις των δύο δυαδικών ψηφίων και δανεικού ψηφίου</a:t>
            </a:r>
          </a:p>
        </p:txBody>
      </p:sp>
      <p:sp>
        <p:nvSpPr>
          <p:cNvPr id="95238" name="Rectangle 6"/>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95239" name="Object 7"/>
          <p:cNvGraphicFramePr>
            <a:graphicFrameLocks noChangeAspect="1"/>
          </p:cNvGraphicFramePr>
          <p:nvPr>
            <p:extLst>
              <p:ext uri="{D42A27DB-BD31-4B8C-83A1-F6EECF244321}">
                <p14:modId xmlns:p14="http://schemas.microsoft.com/office/powerpoint/2010/main" val="1938931305"/>
              </p:ext>
            </p:extLst>
          </p:nvPr>
        </p:nvGraphicFramePr>
        <p:xfrm>
          <a:off x="684212" y="4025902"/>
          <a:ext cx="7754808" cy="1563338"/>
        </p:xfrm>
        <a:graphic>
          <a:graphicData uri="http://schemas.openxmlformats.org/presentationml/2006/ole">
            <mc:AlternateContent xmlns:mc="http://schemas.openxmlformats.org/markup-compatibility/2006">
              <mc:Choice xmlns:v="urn:schemas-microsoft-com:vml" Requires="v">
                <p:oleObj spid="_x0000_s95418" name="Visio" r:id="rId5" imgW="5122871" imgH="1034624" progId="Visio.Drawing.11">
                  <p:embed/>
                </p:oleObj>
              </mc:Choice>
              <mc:Fallback>
                <p:oleObj name="Visio" r:id="rId5" imgW="5122871" imgH="1034624" progId="Visio.Drawing.11">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2" y="4025902"/>
                        <a:ext cx="7754808" cy="1563338"/>
                      </a:xfrm>
                      <a:prstGeom prst="rect">
                        <a:avLst/>
                      </a:prstGeom>
                      <a:noFill/>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808038" y="10001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152581" name="Rectangle 5"/>
          <p:cNvSpPr>
            <a:spLocks noChangeArrowheads="1"/>
          </p:cNvSpPr>
          <p:nvPr/>
        </p:nvSpPr>
        <p:spPr bwMode="auto">
          <a:xfrm>
            <a:off x="755650" y="1412875"/>
            <a:ext cx="7632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altLang="el-GR" sz="2000" b="1" dirty="0"/>
              <a:t>Παράδειγμα 2.19.</a:t>
            </a:r>
            <a:r>
              <a:rPr lang="el-GR" altLang="el-GR" sz="2000" dirty="0"/>
              <a:t> Να γίνει η αφαίρεση 85</a:t>
            </a:r>
            <a:r>
              <a:rPr lang="el-GR" altLang="el-GR" sz="2000" baseline="-25000" dirty="0"/>
              <a:t>10</a:t>
            </a:r>
            <a:r>
              <a:rPr lang="el-GR" altLang="el-GR" sz="2000" dirty="0"/>
              <a:t>-57</a:t>
            </a:r>
            <a:r>
              <a:rPr lang="el-GR" altLang="el-GR" sz="2000" baseline="-25000" dirty="0"/>
              <a:t>10</a:t>
            </a:r>
            <a:r>
              <a:rPr lang="el-GR" altLang="el-GR" sz="2000" dirty="0"/>
              <a:t> στο δυαδικό σύστημα. </a:t>
            </a:r>
            <a:endParaRPr lang="en-US" altLang="el-GR" sz="2000" dirty="0"/>
          </a:p>
          <a:p>
            <a:endParaRPr lang="en-US" altLang="el-GR" sz="2000" dirty="0"/>
          </a:p>
          <a:p>
            <a:r>
              <a:rPr lang="el-GR" altLang="el-GR" sz="2000" dirty="0"/>
              <a:t>85</a:t>
            </a:r>
            <a:r>
              <a:rPr lang="el-GR" altLang="el-GR" sz="2000" baseline="-25000" dirty="0"/>
              <a:t>10</a:t>
            </a:r>
            <a:r>
              <a:rPr lang="el-GR" altLang="el-GR" sz="2000" dirty="0"/>
              <a:t>=01010101</a:t>
            </a:r>
            <a:r>
              <a:rPr lang="el-GR" altLang="el-GR" sz="2000" baseline="-25000" dirty="0"/>
              <a:t>2</a:t>
            </a:r>
            <a:r>
              <a:rPr lang="el-GR" altLang="el-GR" sz="2000" dirty="0"/>
              <a:t> 57</a:t>
            </a:r>
            <a:r>
              <a:rPr lang="el-GR" altLang="el-GR" sz="2000" baseline="-25000" dirty="0"/>
              <a:t>10</a:t>
            </a:r>
            <a:r>
              <a:rPr lang="el-GR" altLang="el-GR" sz="2000" dirty="0"/>
              <a:t>=00111001</a:t>
            </a:r>
            <a:r>
              <a:rPr lang="el-GR" altLang="el-GR" sz="2000" baseline="-25000" dirty="0"/>
              <a:t>2</a:t>
            </a:r>
            <a:r>
              <a:rPr lang="el-GR" altLang="el-GR" sz="2000" dirty="0"/>
              <a:t>. </a:t>
            </a:r>
          </a:p>
        </p:txBody>
      </p:sp>
      <p:sp>
        <p:nvSpPr>
          <p:cNvPr id="1525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52582" name="Object 6"/>
          <p:cNvGraphicFramePr>
            <a:graphicFrameLocks noChangeAspect="1"/>
          </p:cNvGraphicFramePr>
          <p:nvPr>
            <p:extLst>
              <p:ext uri="{D42A27DB-BD31-4B8C-83A1-F6EECF244321}">
                <p14:modId xmlns:p14="http://schemas.microsoft.com/office/powerpoint/2010/main" val="3731459561"/>
              </p:ext>
            </p:extLst>
          </p:nvPr>
        </p:nvGraphicFramePr>
        <p:xfrm>
          <a:off x="1331640" y="3063958"/>
          <a:ext cx="6192837" cy="2171700"/>
        </p:xfrm>
        <a:graphic>
          <a:graphicData uri="http://schemas.openxmlformats.org/presentationml/2006/ole">
            <mc:AlternateContent xmlns:mc="http://schemas.openxmlformats.org/markup-compatibility/2006">
              <mc:Choice xmlns:v="urn:schemas-microsoft-com:vml" Requires="v">
                <p:oleObj spid="_x0000_s152670" name="Visio" r:id="rId3" imgW="2963373" imgH="1038758" progId="Visio.Drawing.11">
                  <p:embed/>
                </p:oleObj>
              </mc:Choice>
              <mc:Fallback>
                <p:oleObj name="Visio" r:id="rId3" imgW="2963373" imgH="1038758"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063958"/>
                        <a:ext cx="6192837" cy="217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889000" y="2024063"/>
            <a:ext cx="7416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a:solidFill>
                  <a:srgbClr val="FFFF00"/>
                </a:solidFill>
              </a:rPr>
              <a:t>Ο πολλαπλασιασμός μη προσημασμένων δυαδικών αριθμών μπορεί να γίνει με τρόπο ανάλογο με αυτόν για τους δεκαδικούς αριθμούς, δηλαδή με την πρόσθεση μας λίστας ολισθημένων πολλαπλασιαστέων ανάλογα με την τιμή των ψηφίων του πολλαπλασιαστή. </a:t>
            </a:r>
          </a:p>
        </p:txBody>
      </p:sp>
      <p:sp>
        <p:nvSpPr>
          <p:cNvPr id="107526" name="Rectangle 6"/>
          <p:cNvSpPr>
            <a:spLocks noChangeArrowheads="1"/>
          </p:cNvSpPr>
          <p:nvPr/>
        </p:nvSpPr>
        <p:spPr bwMode="auto">
          <a:xfrm>
            <a:off x="962025" y="3757613"/>
            <a:ext cx="72723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a:solidFill>
                  <a:srgbClr val="FFFF00"/>
                </a:solidFill>
              </a:rPr>
              <a:t>Αντί για την πρόσθεση του συνόλου των ολισθημένων πολλαπλασιαστέων ο δυαδικός πολλαπλασιασμός μπορεί να πραγματοποιηθεί με διαδοχικές προσθέσεις των ολισθημένων πολλαπλασιαστέων και το σχηματισμό </a:t>
            </a:r>
            <a:r>
              <a:rPr lang="el-GR" altLang="el-GR" sz="2000" i="1">
                <a:solidFill>
                  <a:srgbClr val="FFFF00"/>
                </a:solidFill>
              </a:rPr>
              <a:t>μερικών γινομένων </a:t>
            </a:r>
            <a:r>
              <a:rPr lang="el-GR" altLang="el-GR" sz="2000">
                <a:solidFill>
                  <a:srgbClr val="FFFF00"/>
                </a:solidFill>
              </a:rPr>
              <a:t>(</a:t>
            </a:r>
            <a:r>
              <a:rPr lang="en-US" altLang="el-GR" sz="2000" i="1">
                <a:solidFill>
                  <a:srgbClr val="FFFF00"/>
                </a:solidFill>
              </a:rPr>
              <a:t>partial products</a:t>
            </a:r>
            <a:r>
              <a:rPr lang="el-GR" altLang="el-GR" sz="2000">
                <a:solidFill>
                  <a:srgbClr val="FFFF00"/>
                </a:solidFill>
              </a:rPr>
              <a:t>). </a:t>
            </a:r>
          </a:p>
        </p:txBody>
      </p:sp>
      <p:sp>
        <p:nvSpPr>
          <p:cNvPr id="107527" name="Text Box 7"/>
          <p:cNvSpPr txBox="1">
            <a:spLocks noChangeArrowheads="1"/>
          </p:cNvSpPr>
          <p:nvPr/>
        </p:nvSpPr>
        <p:spPr bwMode="auto">
          <a:xfrm>
            <a:off x="962025" y="1376363"/>
            <a:ext cx="7354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Πολλαπλασιασμός μη προσημασμένων δυαδικών αριθμών</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4786" y="1124744"/>
            <a:ext cx="7517614" cy="707886"/>
          </a:xfrm>
          <a:prstGeom prst="rect">
            <a:avLst/>
          </a:prstGeom>
          <a:noFill/>
        </p:spPr>
        <p:txBody>
          <a:bodyPr wrap="square" rtlCol="0">
            <a:spAutoFit/>
          </a:bodyPr>
          <a:lstStyle/>
          <a:p>
            <a:r>
              <a:rPr lang="el-GR" sz="2000" b="1" dirty="0" smtClean="0"/>
              <a:t>Πολλαπλασιασμός </a:t>
            </a:r>
            <a:r>
              <a:rPr lang="el-GR" sz="2000" b="1" dirty="0"/>
              <a:t> </a:t>
            </a:r>
            <a:r>
              <a:rPr lang="el-GR" sz="2000" b="1" dirty="0" smtClean="0"/>
              <a:t>μη </a:t>
            </a:r>
            <a:r>
              <a:rPr lang="el-GR" sz="2000" b="1" dirty="0" err="1" smtClean="0"/>
              <a:t>προσημασμένου</a:t>
            </a:r>
            <a:r>
              <a:rPr lang="el-GR" sz="2000" b="1" dirty="0" smtClean="0"/>
              <a:t> δυαδικού αριθμού  με δύναμη του 2</a:t>
            </a:r>
            <a:endParaRPr lang="el-GR" sz="2000" b="1" dirty="0"/>
          </a:p>
        </p:txBody>
      </p:sp>
      <p:sp>
        <p:nvSpPr>
          <p:cNvPr id="5" name="AutoShape 2" descr="120+ Good Morning Love Messages and Wishes | WishesMs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TextBox 5"/>
          <p:cNvSpPr txBox="1"/>
          <p:nvPr/>
        </p:nvSpPr>
        <p:spPr>
          <a:xfrm>
            <a:off x="654786" y="1978677"/>
            <a:ext cx="1733167" cy="400110"/>
          </a:xfrm>
          <a:prstGeom prst="rect">
            <a:avLst/>
          </a:prstGeom>
          <a:noFill/>
        </p:spPr>
        <p:txBody>
          <a:bodyPr wrap="none" rtlCol="0">
            <a:spAutoFit/>
          </a:bodyPr>
          <a:lstStyle/>
          <a:p>
            <a:r>
              <a:rPr lang="el-GR" sz="2000" b="1" dirty="0" smtClean="0"/>
              <a:t>Παράδειγμα</a:t>
            </a:r>
            <a:r>
              <a:rPr lang="en-US" sz="2000" b="1" dirty="0" smtClean="0"/>
              <a:t>:</a:t>
            </a:r>
            <a:endParaRPr lang="el-GR" sz="2000" b="1" dirty="0"/>
          </a:p>
        </p:txBody>
      </p:sp>
      <p:pic>
        <p:nvPicPr>
          <p:cNvPr id="2" name="Εικόνα 1"/>
          <p:cNvPicPr>
            <a:picLocks noChangeAspect="1"/>
          </p:cNvPicPr>
          <p:nvPr/>
        </p:nvPicPr>
        <p:blipFill>
          <a:blip r:embed="rId2"/>
          <a:stretch>
            <a:fillRect/>
          </a:stretch>
        </p:blipFill>
        <p:spPr>
          <a:xfrm>
            <a:off x="2387953" y="2963301"/>
            <a:ext cx="1296144" cy="1554501"/>
          </a:xfrm>
          <a:prstGeom prst="rect">
            <a:avLst/>
          </a:prstGeom>
        </p:spPr>
      </p:pic>
      <p:sp>
        <p:nvSpPr>
          <p:cNvPr id="7" name="TextBox 6"/>
          <p:cNvSpPr txBox="1"/>
          <p:nvPr/>
        </p:nvSpPr>
        <p:spPr>
          <a:xfrm>
            <a:off x="5220072" y="2924944"/>
            <a:ext cx="1021626" cy="1631216"/>
          </a:xfrm>
          <a:prstGeom prst="rect">
            <a:avLst/>
          </a:prstGeom>
          <a:noFill/>
        </p:spPr>
        <p:txBody>
          <a:bodyPr wrap="none" rtlCol="0">
            <a:spAutoFit/>
          </a:bodyPr>
          <a:lstStyle/>
          <a:p>
            <a:r>
              <a:rPr lang="en-US" sz="2000" dirty="0" smtClean="0"/>
              <a:t>    1101</a:t>
            </a:r>
          </a:p>
          <a:p>
            <a:r>
              <a:rPr lang="en-US" sz="2000" dirty="0" smtClean="0"/>
              <a:t>  X 100</a:t>
            </a:r>
          </a:p>
          <a:p>
            <a:r>
              <a:rPr lang="en-US" sz="2000" dirty="0" smtClean="0"/>
              <a:t>---------</a:t>
            </a:r>
          </a:p>
          <a:p>
            <a:r>
              <a:rPr lang="en-US" sz="2000" dirty="0" smtClean="0"/>
              <a:t>1101</a:t>
            </a:r>
            <a:r>
              <a:rPr lang="en-US" sz="2000" b="1" dirty="0" smtClean="0"/>
              <a:t>00</a:t>
            </a:r>
          </a:p>
          <a:p>
            <a:endParaRPr lang="el-GR" sz="2000" dirty="0"/>
          </a:p>
        </p:txBody>
      </p:sp>
    </p:spTree>
    <p:extLst>
      <p:ext uri="{BB962C8B-B14F-4D97-AF65-F5344CB8AC3E}">
        <p14:creationId xmlns:p14="http://schemas.microsoft.com/office/powerpoint/2010/main" val="2345058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4213" y="765175"/>
            <a:ext cx="7704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12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t>Πολλαπλασιασμός μη </a:t>
            </a:r>
            <a:r>
              <a:rPr lang="el-GR" altLang="el-GR" sz="2000" b="1" dirty="0" err="1"/>
              <a:t>προσημασμένων</a:t>
            </a:r>
            <a:r>
              <a:rPr lang="el-GR" altLang="el-GR" sz="2000" b="1" dirty="0"/>
              <a:t> δυαδικών αριθμών με την μέθοδο των μερικών γινομένων.                                       </a:t>
            </a:r>
          </a:p>
        </p:txBody>
      </p:sp>
      <p:sp>
        <p:nvSpPr>
          <p:cNvPr id="76803" name="Rectangle 3"/>
          <p:cNvSpPr>
            <a:spLocks noChangeArrowheads="1"/>
          </p:cNvSpPr>
          <p:nvPr/>
        </p:nvSpPr>
        <p:spPr bwMode="auto">
          <a:xfrm>
            <a:off x="0" y="2452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76804" name="Object 4"/>
          <p:cNvGraphicFramePr>
            <a:graphicFrameLocks noChangeAspect="1"/>
          </p:cNvGraphicFramePr>
          <p:nvPr>
            <p:extLst>
              <p:ext uri="{D42A27DB-BD31-4B8C-83A1-F6EECF244321}">
                <p14:modId xmlns:p14="http://schemas.microsoft.com/office/powerpoint/2010/main" val="94996030"/>
              </p:ext>
            </p:extLst>
          </p:nvPr>
        </p:nvGraphicFramePr>
        <p:xfrm>
          <a:off x="2771775" y="2060574"/>
          <a:ext cx="3672433" cy="3619643"/>
        </p:xfrm>
        <a:graphic>
          <a:graphicData uri="http://schemas.openxmlformats.org/presentationml/2006/ole">
            <mc:AlternateContent xmlns:mc="http://schemas.openxmlformats.org/markup-compatibility/2006">
              <mc:Choice xmlns:v="urn:schemas-microsoft-com:vml" Requires="v">
                <p:oleObj spid="_x0000_s76893" name="Visio" r:id="rId3" imgW="1977176" imgH="1956657" progId="Visio.Drawing.11">
                  <p:embed/>
                </p:oleObj>
              </mc:Choice>
              <mc:Fallback>
                <p:oleObj name="Visio" r:id="rId3" imgW="1977176" imgH="1956657"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060574"/>
                        <a:ext cx="3672433" cy="3619643"/>
                      </a:xfrm>
                      <a:prstGeom prst="rect">
                        <a:avLst/>
                      </a:prstGeom>
                      <a:noFill/>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9552" y="1412776"/>
            <a:ext cx="784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lgn="just"/>
            <a:r>
              <a:rPr lang="el-GR" altLang="el-GR" sz="2000" dirty="0" smtClean="0"/>
              <a:t>Πηλίκο </a:t>
            </a:r>
            <a:r>
              <a:rPr lang="el-GR" altLang="el-GR" sz="2000" dirty="0"/>
              <a:t>και </a:t>
            </a:r>
            <a:r>
              <a:rPr lang="el-GR" altLang="el-GR" sz="2000" dirty="0" smtClean="0"/>
              <a:t>υπόλοιπο </a:t>
            </a:r>
            <a:r>
              <a:rPr lang="el-GR" altLang="el-GR" sz="2000" dirty="0"/>
              <a:t>της διαίρεσης του μη </a:t>
            </a:r>
            <a:r>
              <a:rPr lang="el-GR" altLang="el-GR" sz="2000" dirty="0" err="1"/>
              <a:t>προσημασμένου</a:t>
            </a:r>
            <a:r>
              <a:rPr lang="el-GR" altLang="el-GR" sz="2000" dirty="0"/>
              <a:t> δυαδικού αριθμού </a:t>
            </a:r>
            <a:r>
              <a:rPr lang="el-GR" altLang="el-GR" sz="2000" dirty="0" smtClean="0"/>
              <a:t>11110101</a:t>
            </a:r>
            <a:r>
              <a:rPr lang="en-US" altLang="el-GR" sz="2000" baseline="-25000" dirty="0" smtClean="0"/>
              <a:t>2</a:t>
            </a:r>
            <a:r>
              <a:rPr lang="el-GR" altLang="el-GR" sz="2000" dirty="0" smtClean="0"/>
              <a:t> </a:t>
            </a:r>
            <a:r>
              <a:rPr lang="el-GR" altLang="el-GR" sz="2000" dirty="0"/>
              <a:t>με τους δυαδικούς αριθμούς </a:t>
            </a:r>
            <a:r>
              <a:rPr lang="el-GR" altLang="el-GR" sz="2000" dirty="0" smtClean="0"/>
              <a:t>10</a:t>
            </a:r>
            <a:r>
              <a:rPr lang="en-US" altLang="el-GR" sz="2000" baseline="-25000" dirty="0" smtClean="0"/>
              <a:t>2</a:t>
            </a:r>
            <a:r>
              <a:rPr lang="el-GR" altLang="el-GR" sz="2000" dirty="0" smtClean="0"/>
              <a:t> </a:t>
            </a:r>
            <a:r>
              <a:rPr lang="el-GR" altLang="el-GR" sz="2000" dirty="0"/>
              <a:t>(=2) και </a:t>
            </a:r>
            <a:r>
              <a:rPr lang="el-GR" altLang="el-GR" sz="2000" dirty="0" smtClean="0"/>
              <a:t>100</a:t>
            </a:r>
            <a:r>
              <a:rPr lang="en-US" altLang="el-GR" sz="2000" baseline="-25000" dirty="0" smtClean="0"/>
              <a:t>2</a:t>
            </a:r>
            <a:r>
              <a:rPr lang="el-GR" altLang="el-GR" sz="2000" dirty="0" smtClean="0"/>
              <a:t> </a:t>
            </a:r>
            <a:r>
              <a:rPr lang="el-GR" altLang="el-GR" sz="2000" dirty="0"/>
              <a:t>(=4) του δυαδικού συστήματος. </a:t>
            </a:r>
          </a:p>
        </p:txBody>
      </p:sp>
      <p:sp>
        <p:nvSpPr>
          <p:cNvPr id="3" name="TextBox 2"/>
          <p:cNvSpPr txBox="1"/>
          <p:nvPr/>
        </p:nvSpPr>
        <p:spPr>
          <a:xfrm>
            <a:off x="2483768" y="1412776"/>
            <a:ext cx="184731" cy="369332"/>
          </a:xfrm>
          <a:prstGeom prst="rect">
            <a:avLst/>
          </a:prstGeom>
          <a:noFill/>
        </p:spPr>
        <p:txBody>
          <a:bodyPr wrap="none" rtlCol="0">
            <a:spAutoFit/>
          </a:bodyPr>
          <a:lstStyle/>
          <a:p>
            <a:endParaRPr lang="el-GR" dirty="0"/>
          </a:p>
        </p:txBody>
      </p:sp>
      <p:sp>
        <p:nvSpPr>
          <p:cNvPr id="4" name="Rectangle 3"/>
          <p:cNvSpPr>
            <a:spLocks noChangeArrowheads="1"/>
          </p:cNvSpPr>
          <p:nvPr/>
        </p:nvSpPr>
        <p:spPr bwMode="auto">
          <a:xfrm>
            <a:off x="549059" y="908720"/>
            <a:ext cx="640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t>Διαίρεση μη </a:t>
            </a:r>
            <a:r>
              <a:rPr lang="el-GR" altLang="el-GR" sz="2000" b="1" dirty="0" err="1"/>
              <a:t>προσημασμένων</a:t>
            </a:r>
            <a:r>
              <a:rPr lang="el-GR" altLang="el-GR" sz="2000" b="1" dirty="0"/>
              <a:t>  δυαδικών αριθμών</a:t>
            </a:r>
          </a:p>
        </p:txBody>
      </p:sp>
      <p:pic>
        <p:nvPicPr>
          <p:cNvPr id="5" name="Εικόνα 4"/>
          <p:cNvPicPr>
            <a:picLocks noChangeAspect="1"/>
          </p:cNvPicPr>
          <p:nvPr/>
        </p:nvPicPr>
        <p:blipFill>
          <a:blip r:embed="rId2"/>
          <a:stretch>
            <a:fillRect/>
          </a:stretch>
        </p:blipFill>
        <p:spPr>
          <a:xfrm>
            <a:off x="1331640" y="3068960"/>
            <a:ext cx="6529232" cy="1440160"/>
          </a:xfrm>
          <a:prstGeom prst="rect">
            <a:avLst/>
          </a:prstGeom>
        </p:spPr>
      </p:pic>
      <p:sp>
        <p:nvSpPr>
          <p:cNvPr id="6" name="TextBox 5"/>
          <p:cNvSpPr txBox="1"/>
          <p:nvPr/>
        </p:nvSpPr>
        <p:spPr>
          <a:xfrm>
            <a:off x="1475656" y="5445224"/>
            <a:ext cx="2079415" cy="369332"/>
          </a:xfrm>
          <a:prstGeom prst="rect">
            <a:avLst/>
          </a:prstGeom>
          <a:noFill/>
        </p:spPr>
        <p:txBody>
          <a:bodyPr wrap="none" rtlCol="0">
            <a:spAutoFit/>
          </a:bodyPr>
          <a:lstStyle/>
          <a:p>
            <a:r>
              <a:rPr lang="en-US" dirty="0" smtClean="0"/>
              <a:t>3567:10=</a:t>
            </a:r>
            <a:r>
              <a:rPr lang="el-GR" dirty="0" smtClean="0"/>
              <a:t>π </a:t>
            </a:r>
            <a:r>
              <a:rPr lang="en-US" dirty="0" smtClean="0"/>
              <a:t>356 </a:t>
            </a:r>
            <a:r>
              <a:rPr lang="el-GR" dirty="0"/>
              <a:t>υ</a:t>
            </a:r>
            <a:r>
              <a:rPr lang="en-US" dirty="0" smtClean="0"/>
              <a:t>7</a:t>
            </a:r>
            <a:endParaRPr lang="el-GR" dirty="0"/>
          </a:p>
        </p:txBody>
      </p:sp>
      <p:sp>
        <p:nvSpPr>
          <p:cNvPr id="7" name="TextBox 6"/>
          <p:cNvSpPr txBox="1"/>
          <p:nvPr/>
        </p:nvSpPr>
        <p:spPr>
          <a:xfrm>
            <a:off x="5364088" y="5150881"/>
            <a:ext cx="2271776" cy="369332"/>
          </a:xfrm>
          <a:prstGeom prst="rect">
            <a:avLst/>
          </a:prstGeom>
          <a:noFill/>
        </p:spPr>
        <p:txBody>
          <a:bodyPr wrap="none" rtlCol="0">
            <a:spAutoFit/>
          </a:bodyPr>
          <a:lstStyle/>
          <a:p>
            <a:r>
              <a:rPr lang="en-US" dirty="0" smtClean="0"/>
              <a:t>3567:10</a:t>
            </a:r>
            <a:r>
              <a:rPr lang="el-GR" dirty="0" smtClean="0"/>
              <a:t>0</a:t>
            </a:r>
            <a:r>
              <a:rPr lang="en-US" dirty="0" smtClean="0"/>
              <a:t>=</a:t>
            </a:r>
            <a:r>
              <a:rPr lang="el-GR" dirty="0" smtClean="0"/>
              <a:t>π </a:t>
            </a:r>
            <a:r>
              <a:rPr lang="en-US" dirty="0" smtClean="0"/>
              <a:t>35 </a:t>
            </a:r>
            <a:r>
              <a:rPr lang="el-GR" dirty="0" smtClean="0"/>
              <a:t>υ 6</a:t>
            </a:r>
            <a:r>
              <a:rPr lang="en-US" dirty="0" smtClean="0"/>
              <a:t>7</a:t>
            </a:r>
            <a:endParaRPr lang="el-GR" dirty="0"/>
          </a:p>
        </p:txBody>
      </p:sp>
    </p:spTree>
    <p:extLst>
      <p:ext uri="{BB962C8B-B14F-4D97-AF65-F5344CB8AC3E}">
        <p14:creationId xmlns:p14="http://schemas.microsoft.com/office/powerpoint/2010/main" val="503001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extLst>
              <p:ext uri="{D42A27DB-BD31-4B8C-83A1-F6EECF244321}">
                <p14:modId xmlns:p14="http://schemas.microsoft.com/office/powerpoint/2010/main" val="1475930223"/>
              </p:ext>
            </p:extLst>
          </p:nvPr>
        </p:nvGraphicFramePr>
        <p:xfrm>
          <a:off x="1229903" y="1772816"/>
          <a:ext cx="6552728" cy="4342922"/>
        </p:xfrm>
        <a:graphic>
          <a:graphicData uri="http://schemas.openxmlformats.org/presentationml/2006/ole">
            <mc:AlternateContent xmlns:mc="http://schemas.openxmlformats.org/markup-compatibility/2006">
              <mc:Choice xmlns:v="urn:schemas-microsoft-com:vml" Requires="v">
                <p:oleObj spid="_x0000_s78939" name="Visio" r:id="rId3" imgW="3810279" imgH="2527243" progId="Visio.Drawing.11">
                  <p:embed/>
                </p:oleObj>
              </mc:Choice>
              <mc:Fallback>
                <p:oleObj name="Visio" r:id="rId3" imgW="3810279" imgH="2527243"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903" y="1772816"/>
                        <a:ext cx="6552728" cy="4342922"/>
                      </a:xfrm>
                      <a:prstGeom prst="rect">
                        <a:avLst/>
                      </a:prstGeom>
                      <a:noFill/>
                      <a:extLst/>
                    </p:spPr>
                  </p:pic>
                </p:oleObj>
              </mc:Fallback>
            </mc:AlternateContent>
          </a:graphicData>
        </a:graphic>
      </p:graphicFrame>
      <p:sp>
        <p:nvSpPr>
          <p:cNvPr id="78851" name="Rectangle 3"/>
          <p:cNvSpPr>
            <a:spLocks noChangeArrowheads="1"/>
          </p:cNvSpPr>
          <p:nvPr/>
        </p:nvSpPr>
        <p:spPr bwMode="auto">
          <a:xfrm>
            <a:off x="1403350" y="1125538"/>
            <a:ext cx="6408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t>Διαίρεση μη </a:t>
            </a:r>
            <a:r>
              <a:rPr lang="el-GR" altLang="el-GR" sz="2000" b="1" dirty="0" err="1"/>
              <a:t>προσημασμένων</a:t>
            </a:r>
            <a:r>
              <a:rPr lang="el-GR" altLang="el-GR" sz="2000" b="1" dirty="0"/>
              <a:t>  δυαδικών αριθμών</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755576" y="1196752"/>
            <a:ext cx="7704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804863">
              <a:defRPr>
                <a:solidFill>
                  <a:schemeClr val="tx1"/>
                </a:solidFill>
                <a:latin typeface="Arial" panose="020B0604020202020204" pitchFamily="34" charset="0"/>
              </a:defRPr>
            </a:lvl2pPr>
            <a:lvl3pPr marL="98425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t>Κωδικοποιήσεις </a:t>
            </a:r>
            <a:r>
              <a:rPr lang="el-GR" altLang="el-GR" sz="2000" b="1" dirty="0" err="1"/>
              <a:t>προσημασμένων</a:t>
            </a:r>
            <a:r>
              <a:rPr lang="el-GR" altLang="el-GR" sz="2000" b="1" dirty="0"/>
              <a:t> αριθμών στο δυαδικό σύστημα </a:t>
            </a:r>
          </a:p>
        </p:txBody>
      </p:sp>
      <p:sp>
        <p:nvSpPr>
          <p:cNvPr id="5125" name="Text Box 5"/>
          <p:cNvSpPr txBox="1">
            <a:spLocks noChangeArrowheads="1"/>
          </p:cNvSpPr>
          <p:nvPr/>
        </p:nvSpPr>
        <p:spPr bwMode="auto">
          <a:xfrm>
            <a:off x="2197620" y="3597984"/>
            <a:ext cx="431560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el-GR" altLang="el-GR" sz="2000" dirty="0"/>
              <a:t>α) Σύστημα </a:t>
            </a:r>
            <a:r>
              <a:rPr lang="el-GR" altLang="el-GR" sz="2000" dirty="0" err="1"/>
              <a:t>προσημασμένου</a:t>
            </a:r>
            <a:r>
              <a:rPr lang="el-GR" altLang="el-GR" sz="2000" dirty="0"/>
              <a:t> μέτρου</a:t>
            </a:r>
          </a:p>
          <a:p>
            <a:pPr algn="just"/>
            <a:endParaRPr lang="el-GR" altLang="el-GR" sz="2000" dirty="0"/>
          </a:p>
          <a:p>
            <a:pPr algn="just"/>
            <a:r>
              <a:rPr lang="el-GR" altLang="el-GR" sz="2000" dirty="0"/>
              <a:t>β) Σύστημα </a:t>
            </a:r>
            <a:r>
              <a:rPr lang="el-GR" altLang="el-GR" sz="2000" dirty="0" smtClean="0"/>
              <a:t>συμπληρώματος </a:t>
            </a:r>
            <a:r>
              <a:rPr lang="el-GR" altLang="el-GR" sz="2000" dirty="0"/>
              <a:t>του 1</a:t>
            </a:r>
          </a:p>
          <a:p>
            <a:pPr algn="just"/>
            <a:endParaRPr lang="el-GR" altLang="el-GR" sz="2000" dirty="0"/>
          </a:p>
          <a:p>
            <a:pPr algn="just"/>
            <a:r>
              <a:rPr lang="el-GR" altLang="el-GR" sz="2000" dirty="0"/>
              <a:t>γ) Σύστημα </a:t>
            </a:r>
            <a:r>
              <a:rPr lang="el-GR" altLang="el-GR" sz="2000" dirty="0" smtClean="0"/>
              <a:t>συμπληρώματος </a:t>
            </a:r>
            <a:r>
              <a:rPr lang="el-GR" altLang="el-GR" sz="2000" dirty="0"/>
              <a:t>του 2</a:t>
            </a:r>
          </a:p>
        </p:txBody>
      </p:sp>
      <p:sp>
        <p:nvSpPr>
          <p:cNvPr id="2" name="TextBox 1"/>
          <p:cNvSpPr txBox="1"/>
          <p:nvPr/>
        </p:nvSpPr>
        <p:spPr>
          <a:xfrm>
            <a:off x="3600638" y="2132856"/>
            <a:ext cx="1007007" cy="830997"/>
          </a:xfrm>
          <a:prstGeom prst="rect">
            <a:avLst/>
          </a:prstGeom>
          <a:noFill/>
        </p:spPr>
        <p:txBody>
          <a:bodyPr wrap="none" rtlCol="0">
            <a:spAutoFit/>
          </a:bodyPr>
          <a:lstStyle/>
          <a:p>
            <a:r>
              <a:rPr lang="el-GR" sz="2400" b="1" dirty="0" smtClean="0"/>
              <a:t>+ </a:t>
            </a:r>
            <a:r>
              <a:rPr lang="el-GR" sz="2400" b="1" dirty="0" smtClean="0">
                <a:sym typeface="Wingdings" panose="05000000000000000000" pitchFamily="2" charset="2"/>
              </a:rPr>
              <a:t> 0</a:t>
            </a:r>
          </a:p>
          <a:p>
            <a:r>
              <a:rPr lang="el-GR" sz="2400" b="1" dirty="0" smtClean="0">
                <a:sym typeface="Wingdings" panose="05000000000000000000" pitchFamily="2" charset="2"/>
              </a:rPr>
              <a:t>- </a:t>
            </a:r>
            <a:r>
              <a:rPr lang="en-US" sz="2400" b="1" dirty="0" smtClean="0">
                <a:sym typeface="Wingdings" panose="05000000000000000000" pitchFamily="2" charset="2"/>
              </a:rPr>
              <a:t> </a:t>
            </a:r>
            <a:r>
              <a:rPr lang="el-GR" sz="2400" b="1" dirty="0" smtClean="0">
                <a:sym typeface="Wingdings" panose="05000000000000000000" pitchFamily="2" charset="2"/>
              </a:rPr>
              <a:t> 1</a:t>
            </a:r>
            <a:endParaRPr lang="el-GR" sz="2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60" name="Object 4"/>
          <p:cNvGraphicFramePr>
            <a:graphicFrameLocks noChangeAspect="1"/>
          </p:cNvGraphicFramePr>
          <p:nvPr/>
        </p:nvGraphicFramePr>
        <p:xfrm>
          <a:off x="2195513" y="1989138"/>
          <a:ext cx="3095625" cy="466725"/>
        </p:xfrm>
        <a:graphic>
          <a:graphicData uri="http://schemas.openxmlformats.org/presentationml/2006/ole">
            <mc:AlternateContent xmlns:mc="http://schemas.openxmlformats.org/markup-compatibility/2006">
              <mc:Choice xmlns:v="urn:schemas-microsoft-com:vml" Requires="v">
                <p:oleObj spid="_x0000_s45417" name="Εξίσωση" r:id="rId3" imgW="1320227" imgH="203112" progId="Equation.3">
                  <p:embed/>
                </p:oleObj>
              </mc:Choice>
              <mc:Fallback>
                <p:oleObj name="Εξίσωση" r:id="rId3" imgW="1320227"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1989138"/>
                        <a:ext cx="3095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2" name="Object 6"/>
          <p:cNvGraphicFramePr>
            <a:graphicFrameLocks noChangeAspect="1"/>
          </p:cNvGraphicFramePr>
          <p:nvPr/>
        </p:nvGraphicFramePr>
        <p:xfrm>
          <a:off x="2124075" y="2781300"/>
          <a:ext cx="3024188" cy="457200"/>
        </p:xfrm>
        <a:graphic>
          <a:graphicData uri="http://schemas.openxmlformats.org/presentationml/2006/ole">
            <mc:AlternateContent xmlns:mc="http://schemas.openxmlformats.org/markup-compatibility/2006">
              <mc:Choice xmlns:v="urn:schemas-microsoft-com:vml" Requires="v">
                <p:oleObj spid="_x0000_s45418" name="Εξίσωση" r:id="rId5" imgW="1320227" imgH="203112" progId="Equation.3">
                  <p:embed/>
                </p:oleObj>
              </mc:Choice>
              <mc:Fallback>
                <p:oleObj name="Εξίσωση" r:id="rId5" imgW="1320227" imgH="203112"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781300"/>
                        <a:ext cx="30241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64" name="Text Box 8"/>
          <p:cNvSpPr txBox="1">
            <a:spLocks noChangeArrowheads="1"/>
          </p:cNvSpPr>
          <p:nvPr/>
        </p:nvSpPr>
        <p:spPr bwMode="auto">
          <a:xfrm>
            <a:off x="445261" y="1116013"/>
            <a:ext cx="82534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Παράσταση με </a:t>
            </a:r>
            <a:r>
              <a:rPr lang="en-US" altLang="el-GR" sz="2000" b="1" i="1" dirty="0"/>
              <a:t>n</a:t>
            </a:r>
            <a:r>
              <a:rPr lang="en-US" altLang="el-GR" sz="2000" b="1" dirty="0"/>
              <a:t> bit </a:t>
            </a:r>
            <a:r>
              <a:rPr lang="el-GR" altLang="el-GR" sz="2000" b="1" dirty="0"/>
              <a:t>αριθμών σε σύστημα </a:t>
            </a:r>
            <a:r>
              <a:rPr lang="el-GR" altLang="el-GR" sz="2000" b="1" dirty="0" err="1"/>
              <a:t>προσημασμένου</a:t>
            </a:r>
            <a:r>
              <a:rPr lang="el-GR" altLang="el-GR" sz="2000" b="1" dirty="0"/>
              <a:t> μέτρου</a:t>
            </a:r>
          </a:p>
        </p:txBody>
      </p:sp>
      <p:sp>
        <p:nvSpPr>
          <p:cNvPr id="45066" name="Rectangle 10"/>
          <p:cNvSpPr>
            <a:spLocks noChangeArrowheads="1"/>
          </p:cNvSpPr>
          <p:nvPr/>
        </p:nvSpPr>
        <p:spPr bwMode="auto">
          <a:xfrm>
            <a:off x="5435600" y="638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45065" name="Object 9"/>
          <p:cNvGraphicFramePr>
            <a:graphicFrameLocks noChangeAspect="1"/>
          </p:cNvGraphicFramePr>
          <p:nvPr>
            <p:extLst>
              <p:ext uri="{D42A27DB-BD31-4B8C-83A1-F6EECF244321}">
                <p14:modId xmlns:p14="http://schemas.microsoft.com/office/powerpoint/2010/main" val="594144182"/>
              </p:ext>
            </p:extLst>
          </p:nvPr>
        </p:nvGraphicFramePr>
        <p:xfrm>
          <a:off x="2268537" y="3573463"/>
          <a:ext cx="2009405" cy="773110"/>
        </p:xfrm>
        <a:graphic>
          <a:graphicData uri="http://schemas.openxmlformats.org/presentationml/2006/ole">
            <mc:AlternateContent xmlns:mc="http://schemas.openxmlformats.org/markup-compatibility/2006">
              <mc:Choice xmlns:v="urn:schemas-microsoft-com:vml" Requires="v">
                <p:oleObj spid="_x0000_s45419" name="Εξίσωση" r:id="rId7" imgW="799920" imgH="304560" progId="Equation.3">
                  <p:embed/>
                </p:oleObj>
              </mc:Choice>
              <mc:Fallback>
                <p:oleObj name="Εξίσωση" r:id="rId7" imgW="799920" imgH="30456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8537" y="3573463"/>
                        <a:ext cx="2009405" cy="773110"/>
                      </a:xfrm>
                      <a:prstGeom prst="rect">
                        <a:avLst/>
                      </a:prstGeom>
                      <a:noFill/>
                      <a:extLst/>
                    </p:spPr>
                  </p:pic>
                </p:oleObj>
              </mc:Fallback>
            </mc:AlternateContent>
          </a:graphicData>
        </a:graphic>
      </p:graphicFrame>
      <p:graphicFrame>
        <p:nvGraphicFramePr>
          <p:cNvPr id="45067" name="Object 11"/>
          <p:cNvGraphicFramePr>
            <a:graphicFrameLocks noGrp="1" noChangeAspect="1"/>
          </p:cNvGraphicFramePr>
          <p:nvPr>
            <p:ph/>
            <p:extLst>
              <p:ext uri="{D42A27DB-BD31-4B8C-83A1-F6EECF244321}">
                <p14:modId xmlns:p14="http://schemas.microsoft.com/office/powerpoint/2010/main" val="2069864405"/>
              </p:ext>
            </p:extLst>
          </p:nvPr>
        </p:nvGraphicFramePr>
        <p:xfrm>
          <a:off x="2339975" y="4437062"/>
          <a:ext cx="1943993" cy="752513"/>
        </p:xfrm>
        <a:graphic>
          <a:graphicData uri="http://schemas.openxmlformats.org/presentationml/2006/ole">
            <mc:AlternateContent xmlns:mc="http://schemas.openxmlformats.org/markup-compatibility/2006">
              <mc:Choice xmlns:v="urn:schemas-microsoft-com:vml" Requires="v">
                <p:oleObj spid="_x0000_s45420" name="Εξίσωση" r:id="rId9" imgW="787320" imgH="304560" progId="Equation.3">
                  <p:embed/>
                </p:oleObj>
              </mc:Choice>
              <mc:Fallback>
                <p:oleObj name="Εξίσωση" r:id="rId9" imgW="787320" imgH="30456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4437062"/>
                        <a:ext cx="1943993" cy="752513"/>
                      </a:xfrm>
                      <a:prstGeom prst="rect">
                        <a:avLst/>
                      </a:prstGeom>
                      <a:noFill/>
                      <a:ln>
                        <a:noFill/>
                      </a:ln>
                      <a:effectLs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1124744"/>
            <a:ext cx="7632848" cy="2015936"/>
          </a:xfrm>
          <a:prstGeom prst="rect">
            <a:avLst/>
          </a:prstGeom>
        </p:spPr>
        <p:txBody>
          <a:bodyPr wrap="square">
            <a:spAutoFit/>
          </a:bodyPr>
          <a:lstStyle/>
          <a:p>
            <a:pPr marL="0" algn="just">
              <a:spcBef>
                <a:spcPts val="600"/>
              </a:spcBef>
              <a:spcAft>
                <a:spcPts val="0"/>
              </a:spcAft>
            </a:pPr>
            <a:r>
              <a:rPr lang="el-GR" sz="2000" b="1" dirty="0">
                <a:latin typeface="+mn-lt"/>
                <a:ea typeface="Times New Roman" panose="02020603050405020304" pitchFamily="18" charset="0"/>
              </a:rPr>
              <a:t>Παράδειγμα 2.26</a:t>
            </a:r>
            <a:r>
              <a:rPr lang="el-GR" sz="2000" dirty="0">
                <a:latin typeface="+mn-lt"/>
                <a:ea typeface="Times New Roman" panose="02020603050405020304" pitchFamily="18" charset="0"/>
              </a:rPr>
              <a:t>. Να παρασταθούν οι αριθμοί +14, -14 σε σύστημα  </a:t>
            </a:r>
            <a:r>
              <a:rPr lang="el-GR" sz="2000" dirty="0" err="1">
                <a:latin typeface="+mn-lt"/>
                <a:ea typeface="Times New Roman" panose="02020603050405020304" pitchFamily="18" charset="0"/>
              </a:rPr>
              <a:t>προσημασμένου</a:t>
            </a:r>
            <a:r>
              <a:rPr lang="el-GR" sz="2000" dirty="0">
                <a:latin typeface="+mn-lt"/>
                <a:ea typeface="Times New Roman" panose="02020603050405020304" pitchFamily="18" charset="0"/>
              </a:rPr>
              <a:t> μέτρου με 8 </a:t>
            </a:r>
            <a:r>
              <a:rPr lang="en-US" sz="2000" dirty="0">
                <a:latin typeface="+mn-lt"/>
                <a:ea typeface="Times New Roman" panose="02020603050405020304" pitchFamily="18" charset="0"/>
              </a:rPr>
              <a:t>bit</a:t>
            </a:r>
            <a:r>
              <a:rPr lang="el-GR" sz="2000" dirty="0">
                <a:latin typeface="+mn-lt"/>
                <a:ea typeface="Times New Roman" panose="02020603050405020304" pitchFamily="18" charset="0"/>
              </a:rPr>
              <a:t>.</a:t>
            </a:r>
          </a:p>
          <a:p>
            <a:pPr marL="0" algn="just">
              <a:spcBef>
                <a:spcPts val="600"/>
              </a:spcBef>
              <a:spcAft>
                <a:spcPts val="0"/>
              </a:spcAft>
            </a:pPr>
            <a:r>
              <a:rPr lang="el-GR" sz="2000" dirty="0">
                <a:latin typeface="+mn-lt"/>
                <a:ea typeface="Times New Roman" panose="02020603050405020304" pitchFamily="18" charset="0"/>
              </a:rPr>
              <a:t>Ο μη </a:t>
            </a:r>
            <a:r>
              <a:rPr lang="el-GR" sz="2000" dirty="0" err="1">
                <a:latin typeface="+mn-lt"/>
                <a:ea typeface="Times New Roman" panose="02020603050405020304" pitchFamily="18" charset="0"/>
              </a:rPr>
              <a:t>προσημασμένος</a:t>
            </a:r>
            <a:r>
              <a:rPr lang="el-GR" sz="2000" dirty="0">
                <a:latin typeface="+mn-lt"/>
                <a:ea typeface="Times New Roman" panose="02020603050405020304" pitchFamily="18" charset="0"/>
              </a:rPr>
              <a:t> αριθμός 14 παρίσταται σαν 1110 στο δυαδικό σύστημα. Για </a:t>
            </a:r>
            <a:r>
              <a:rPr lang="en-US" sz="2000" i="1" dirty="0">
                <a:latin typeface="+mn-lt"/>
                <a:ea typeface="Times New Roman" panose="02020603050405020304" pitchFamily="18" charset="0"/>
              </a:rPr>
              <a:t>n</a:t>
            </a:r>
            <a:r>
              <a:rPr lang="el-GR" sz="2000" dirty="0">
                <a:latin typeface="+mn-lt"/>
                <a:ea typeface="Times New Roman" panose="02020603050405020304" pitchFamily="18" charset="0"/>
              </a:rPr>
              <a:t>=8, ο αριθμός +14 παρίσταται στο σύστημα </a:t>
            </a:r>
            <a:r>
              <a:rPr lang="el-GR" sz="2000" dirty="0" err="1">
                <a:latin typeface="+mn-lt"/>
                <a:ea typeface="Times New Roman" panose="02020603050405020304" pitchFamily="18" charset="0"/>
              </a:rPr>
              <a:t>προσημασμένου</a:t>
            </a:r>
            <a:r>
              <a:rPr lang="el-GR" sz="2000" dirty="0">
                <a:latin typeface="+mn-lt"/>
                <a:ea typeface="Times New Roman" panose="02020603050405020304" pitchFamily="18" charset="0"/>
              </a:rPr>
              <a:t> μέτρου σαν </a:t>
            </a:r>
            <a:r>
              <a:rPr lang="el-GR" sz="2000" b="1" dirty="0">
                <a:latin typeface="+mn-lt"/>
                <a:ea typeface="Times New Roman" panose="02020603050405020304" pitchFamily="18" charset="0"/>
              </a:rPr>
              <a:t>0</a:t>
            </a:r>
            <a:r>
              <a:rPr lang="el-GR" sz="2000" dirty="0">
                <a:latin typeface="+mn-lt"/>
                <a:ea typeface="Times New Roman" panose="02020603050405020304" pitchFamily="18" charset="0"/>
              </a:rPr>
              <a:t>0001110 και ο αριθμός </a:t>
            </a:r>
            <a:r>
              <a:rPr lang="el-GR" sz="2000" dirty="0" smtClean="0">
                <a:latin typeface="+mn-lt"/>
                <a:ea typeface="Times New Roman" panose="02020603050405020304" pitchFamily="18" charset="0"/>
              </a:rPr>
              <a:t>   –</a:t>
            </a:r>
            <a:r>
              <a:rPr lang="el-GR" sz="2000" dirty="0">
                <a:latin typeface="+mn-lt"/>
                <a:ea typeface="Times New Roman" panose="02020603050405020304" pitchFamily="18" charset="0"/>
              </a:rPr>
              <a:t>14 σαν </a:t>
            </a:r>
            <a:r>
              <a:rPr lang="el-GR" sz="2000" b="1" dirty="0">
                <a:latin typeface="+mn-lt"/>
                <a:ea typeface="Times New Roman" panose="02020603050405020304" pitchFamily="18" charset="0"/>
              </a:rPr>
              <a:t>1</a:t>
            </a:r>
            <a:r>
              <a:rPr lang="el-GR" sz="2000" dirty="0">
                <a:latin typeface="+mn-lt"/>
                <a:ea typeface="Times New Roman" panose="02020603050405020304" pitchFamily="18" charset="0"/>
              </a:rPr>
              <a:t>0001110. </a:t>
            </a:r>
            <a:endParaRPr lang="el-GR" sz="2000" dirty="0">
              <a:effectLst/>
              <a:latin typeface="+mn-lt"/>
              <a:ea typeface="Times New Roman" panose="02020603050405020304" pitchFamily="18" charset="0"/>
            </a:endParaRPr>
          </a:p>
        </p:txBody>
      </p:sp>
      <p:sp>
        <p:nvSpPr>
          <p:cNvPr id="3" name="Ορθογώνιο 2"/>
          <p:cNvSpPr/>
          <p:nvPr/>
        </p:nvSpPr>
        <p:spPr>
          <a:xfrm>
            <a:off x="855326" y="3356992"/>
            <a:ext cx="7605105" cy="1708160"/>
          </a:xfrm>
          <a:prstGeom prst="rect">
            <a:avLst/>
          </a:prstGeom>
        </p:spPr>
        <p:txBody>
          <a:bodyPr wrap="square">
            <a:spAutoFit/>
          </a:bodyPr>
          <a:lstStyle/>
          <a:p>
            <a:pPr marL="0" algn="just">
              <a:spcBef>
                <a:spcPts val="600"/>
              </a:spcBef>
              <a:spcAft>
                <a:spcPts val="0"/>
              </a:spcAft>
            </a:pPr>
            <a:r>
              <a:rPr lang="el-GR" sz="2000" b="1" dirty="0">
                <a:latin typeface="+mj-lt"/>
                <a:ea typeface="Times New Roman" panose="02020603050405020304" pitchFamily="18" charset="0"/>
              </a:rPr>
              <a:t>Παράδειγμα 2.27</a:t>
            </a:r>
            <a:r>
              <a:rPr lang="el-GR" sz="2000" dirty="0">
                <a:latin typeface="+mj-lt"/>
                <a:ea typeface="Times New Roman" panose="02020603050405020304" pitchFamily="18" charset="0"/>
              </a:rPr>
              <a:t>. Να βρεθεί ποιους αριθμούς παριστάνουν οι δυαδικοί αριθμοί 00011110, και 10011110 όταν θεωρήσουμε ότι είναι σε σύστημα </a:t>
            </a:r>
            <a:r>
              <a:rPr lang="el-GR" sz="2000" dirty="0" err="1">
                <a:latin typeface="+mj-lt"/>
                <a:ea typeface="Times New Roman" panose="02020603050405020304" pitchFamily="18" charset="0"/>
              </a:rPr>
              <a:t>προσημασμένου</a:t>
            </a:r>
            <a:r>
              <a:rPr lang="el-GR" sz="2000" dirty="0">
                <a:latin typeface="+mj-lt"/>
                <a:ea typeface="Times New Roman" panose="02020603050405020304" pitchFamily="18" charset="0"/>
              </a:rPr>
              <a:t> μέτρου.</a:t>
            </a:r>
          </a:p>
          <a:p>
            <a:pPr marL="0" algn="just">
              <a:spcBef>
                <a:spcPts val="600"/>
              </a:spcBef>
              <a:spcAft>
                <a:spcPts val="0"/>
              </a:spcAft>
            </a:pPr>
            <a:r>
              <a:rPr lang="el-GR" sz="2000" dirty="0">
                <a:latin typeface="+mj-lt"/>
                <a:ea typeface="Times New Roman" panose="02020603050405020304" pitchFamily="18" charset="0"/>
              </a:rPr>
              <a:t>Ο αριθμός </a:t>
            </a:r>
            <a:r>
              <a:rPr lang="el-GR" sz="2000" b="1" dirty="0">
                <a:latin typeface="+mj-lt"/>
                <a:ea typeface="Times New Roman" panose="02020603050405020304" pitchFamily="18" charset="0"/>
              </a:rPr>
              <a:t>0</a:t>
            </a:r>
            <a:r>
              <a:rPr lang="el-GR" sz="2000" dirty="0">
                <a:latin typeface="+mj-lt"/>
                <a:ea typeface="Times New Roman" panose="02020603050405020304" pitchFamily="18" charset="0"/>
              </a:rPr>
              <a:t>0011110 =+0011110=+30, ενώ ο αριθμός </a:t>
            </a:r>
            <a:r>
              <a:rPr lang="el-GR" sz="2000" b="1" dirty="0">
                <a:latin typeface="+mj-lt"/>
                <a:ea typeface="Times New Roman" panose="02020603050405020304" pitchFamily="18" charset="0"/>
              </a:rPr>
              <a:t>1</a:t>
            </a:r>
            <a:r>
              <a:rPr lang="el-GR" sz="2000" dirty="0">
                <a:latin typeface="+mj-lt"/>
                <a:ea typeface="Times New Roman" panose="02020603050405020304" pitchFamily="18" charset="0"/>
              </a:rPr>
              <a:t>0011110=-0011110=-30. </a:t>
            </a:r>
            <a:endParaRPr lang="el-GR"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64966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755650" y="1945109"/>
            <a:ext cx="76327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dirty="0">
                <a:solidFill>
                  <a:srgbClr val="FFFF00"/>
                </a:solidFill>
              </a:rPr>
              <a:t>Το </a:t>
            </a:r>
            <a:r>
              <a:rPr lang="el-GR" altLang="el-GR" sz="2000" b="1" dirty="0">
                <a:solidFill>
                  <a:srgbClr val="FFFF00"/>
                </a:solidFill>
              </a:rPr>
              <a:t>δεκαδικό</a:t>
            </a:r>
            <a:r>
              <a:rPr lang="el-GR" altLang="el-GR" sz="2000" dirty="0">
                <a:solidFill>
                  <a:srgbClr val="FFFF00"/>
                </a:solidFill>
              </a:rPr>
              <a:t> σύστημα αρίθμησης, βασισμένο στα δέκα δάκτυλα των χεριών του ανθρώπου είναι αυτό που χρησιμοποιείται στις καθημερινές συναλλαγές. </a:t>
            </a:r>
          </a:p>
          <a:p>
            <a:pPr algn="just"/>
            <a:r>
              <a:rPr lang="el-GR" altLang="el-GR" sz="2000" dirty="0">
                <a:solidFill>
                  <a:srgbClr val="FFFF00"/>
                </a:solidFill>
              </a:rPr>
              <a:t>Στους ηλεκτρονικούς υπολογιστές, χρησιμοποιούνται εκτός από το </a:t>
            </a:r>
            <a:r>
              <a:rPr lang="el-GR" altLang="el-GR" sz="2000" b="1" dirty="0">
                <a:solidFill>
                  <a:srgbClr val="FFFF00"/>
                </a:solidFill>
              </a:rPr>
              <a:t>δεκαδικό </a:t>
            </a:r>
            <a:r>
              <a:rPr lang="el-GR" altLang="el-GR" sz="2000" dirty="0">
                <a:solidFill>
                  <a:srgbClr val="FFFF00"/>
                </a:solidFill>
              </a:rPr>
              <a:t>και άλλα αριθμητικά συστήματα, όπως το </a:t>
            </a:r>
            <a:r>
              <a:rPr lang="el-GR" altLang="el-GR" sz="2000" b="1" dirty="0">
                <a:solidFill>
                  <a:srgbClr val="FFFF00"/>
                </a:solidFill>
              </a:rPr>
              <a:t>δυαδικό</a:t>
            </a:r>
            <a:r>
              <a:rPr lang="el-GR" altLang="el-GR" sz="2000" dirty="0">
                <a:solidFill>
                  <a:srgbClr val="FFFF00"/>
                </a:solidFill>
              </a:rPr>
              <a:t>, το </a:t>
            </a:r>
            <a:r>
              <a:rPr lang="el-GR" altLang="el-GR" sz="2000" b="1" dirty="0" err="1">
                <a:solidFill>
                  <a:srgbClr val="FFFF00"/>
                </a:solidFill>
              </a:rPr>
              <a:t>δεκαεξαδικό</a:t>
            </a:r>
            <a:r>
              <a:rPr lang="el-GR" altLang="el-GR" sz="2000" dirty="0">
                <a:solidFill>
                  <a:srgbClr val="FFFF00"/>
                </a:solidFill>
              </a:rPr>
              <a:t> και το </a:t>
            </a:r>
            <a:r>
              <a:rPr lang="el-GR" altLang="el-GR" sz="2000" b="1" dirty="0" err="1">
                <a:solidFill>
                  <a:srgbClr val="FFFF00"/>
                </a:solidFill>
              </a:rPr>
              <a:t>οκταδικό</a:t>
            </a:r>
            <a:r>
              <a:rPr lang="el-GR" altLang="el-GR" sz="2000" dirty="0">
                <a:solidFill>
                  <a:srgbClr val="FFFF00"/>
                </a:solidFill>
              </a:rPr>
              <a:t>. </a:t>
            </a:r>
          </a:p>
          <a:p>
            <a:pPr algn="just"/>
            <a:r>
              <a:rPr lang="el-GR" altLang="el-GR" sz="2000" dirty="0">
                <a:solidFill>
                  <a:srgbClr val="FFFF00"/>
                </a:solidFill>
              </a:rPr>
              <a:t>Αυτά τα αριθμητικά συστήματα ανήκουν όπως το δεκαδικό, στα </a:t>
            </a:r>
            <a:r>
              <a:rPr lang="el-GR" altLang="el-GR" sz="2000" b="1" i="1" dirty="0">
                <a:solidFill>
                  <a:srgbClr val="FFFF00"/>
                </a:solidFill>
              </a:rPr>
              <a:t>αριθμητικά συστήματα θέσεως</a:t>
            </a:r>
            <a:r>
              <a:rPr lang="el-GR" altLang="el-GR" sz="2000" dirty="0">
                <a:solidFill>
                  <a:srgbClr val="FFFF00"/>
                </a:solidFill>
              </a:rPr>
              <a:t> (</a:t>
            </a:r>
            <a:r>
              <a:rPr lang="en-US" altLang="el-GR" sz="2000" b="1" i="1" dirty="0">
                <a:solidFill>
                  <a:srgbClr val="FFFF00"/>
                </a:solidFill>
              </a:rPr>
              <a:t>positional number systems</a:t>
            </a:r>
            <a:r>
              <a:rPr lang="el-GR" altLang="el-GR" sz="2000" dirty="0">
                <a:solidFill>
                  <a:srgbClr val="FFFF00"/>
                </a:solidFill>
              </a:rPr>
              <a:t>) στα οποία κάθε αριθμός παρίσταται με μία παράθεση ψηφιών, όπου κάθε θέση ψηφίου έχει καθορισμένο βάρος. </a:t>
            </a:r>
          </a:p>
        </p:txBody>
      </p:sp>
      <p:sp>
        <p:nvSpPr>
          <p:cNvPr id="86022" name="Text Box 6"/>
          <p:cNvSpPr txBox="1">
            <a:spLocks noChangeArrowheads="1"/>
          </p:cNvSpPr>
          <p:nvPr/>
        </p:nvSpPr>
        <p:spPr bwMode="auto">
          <a:xfrm>
            <a:off x="755650" y="1340768"/>
            <a:ext cx="3894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solidFill>
                  <a:srgbClr val="FFFF00"/>
                </a:solidFill>
              </a:rPr>
              <a:t>Αριθμητικά συστήματα θέσεως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 Box 4"/>
          <p:cNvSpPr txBox="1">
            <a:spLocks noChangeArrowheads="1"/>
          </p:cNvSpPr>
          <p:nvPr/>
        </p:nvSpPr>
        <p:spPr bwMode="auto">
          <a:xfrm>
            <a:off x="755576" y="908720"/>
            <a:ext cx="756126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b="1" dirty="0"/>
              <a:t>Παράδειγμα 2.28. </a:t>
            </a:r>
            <a:r>
              <a:rPr lang="el-GR" altLang="el-GR" sz="2000" dirty="0"/>
              <a:t>Έστω ότι δυαδικοί αριθμοί 00000111, 11110001 είναι σε σύστημα </a:t>
            </a:r>
            <a:r>
              <a:rPr lang="el-GR" altLang="el-GR" sz="2000" dirty="0" err="1"/>
              <a:t>προσημασμένου</a:t>
            </a:r>
            <a:r>
              <a:rPr lang="el-GR" altLang="el-GR" sz="2000" dirty="0"/>
              <a:t> μέτρου</a:t>
            </a:r>
            <a:r>
              <a:rPr lang="en-US" altLang="el-GR" sz="2000" dirty="0"/>
              <a:t>.</a:t>
            </a:r>
            <a:r>
              <a:rPr lang="el-GR" altLang="el-GR" sz="2000" dirty="0"/>
              <a:t> Να παρασταθούν με 16 </a:t>
            </a:r>
            <a:r>
              <a:rPr lang="en-US" altLang="el-GR" sz="2000" dirty="0"/>
              <a:t>bit</a:t>
            </a:r>
            <a:r>
              <a:rPr lang="el-GR" altLang="el-GR" sz="2000" dirty="0"/>
              <a:t> στο ίδιο σύστημα. </a:t>
            </a:r>
            <a:endParaRPr lang="en-US" altLang="el-GR" sz="2000" dirty="0"/>
          </a:p>
          <a:p>
            <a:endParaRPr lang="el-GR" altLang="el-GR" sz="2000" b="1" dirty="0"/>
          </a:p>
          <a:p>
            <a:r>
              <a:rPr lang="en-US" altLang="el-GR" sz="2000" b="1" dirty="0"/>
              <a:t>              </a:t>
            </a:r>
            <a:r>
              <a:rPr lang="el-GR" altLang="el-GR" sz="2000" b="1" dirty="0"/>
              <a:t>0</a:t>
            </a:r>
            <a:r>
              <a:rPr lang="el-GR" altLang="el-GR" sz="2000" dirty="0"/>
              <a:t>0000111</a:t>
            </a:r>
            <a:r>
              <a:rPr lang="el-GR" altLang="el-GR" sz="2000" dirty="0">
                <a:sym typeface="Wingdings" panose="05000000000000000000" pitchFamily="2" charset="2"/>
              </a:rPr>
              <a:t></a:t>
            </a:r>
            <a:r>
              <a:rPr lang="el-GR" altLang="el-GR" sz="2000" b="1" dirty="0"/>
              <a:t>0</a:t>
            </a:r>
            <a:r>
              <a:rPr lang="el-GR" altLang="el-GR" sz="2000" dirty="0"/>
              <a:t>000000000000111, </a:t>
            </a:r>
            <a:r>
              <a:rPr lang="en-US" altLang="el-GR" sz="2000" dirty="0"/>
              <a:t>                     </a:t>
            </a:r>
          </a:p>
          <a:p>
            <a:r>
              <a:rPr lang="en-US" altLang="el-GR" sz="2000" dirty="0"/>
              <a:t>             </a:t>
            </a:r>
          </a:p>
          <a:p>
            <a:r>
              <a:rPr lang="en-US" altLang="el-GR" sz="2000" dirty="0"/>
              <a:t>              </a:t>
            </a:r>
            <a:r>
              <a:rPr lang="el-GR" altLang="el-GR" sz="2000" b="1" dirty="0" smtClean="0"/>
              <a:t>1</a:t>
            </a:r>
            <a:r>
              <a:rPr lang="el-GR" altLang="el-GR" sz="2000" dirty="0" smtClean="0"/>
              <a:t>1110001</a:t>
            </a:r>
            <a:r>
              <a:rPr lang="el-GR" altLang="el-GR" sz="2000" dirty="0">
                <a:sym typeface="Wingdings" panose="05000000000000000000" pitchFamily="2" charset="2"/>
              </a:rPr>
              <a:t></a:t>
            </a:r>
            <a:r>
              <a:rPr lang="el-GR" altLang="el-GR" sz="2000" b="1" dirty="0"/>
              <a:t>1</a:t>
            </a:r>
            <a:r>
              <a:rPr lang="el-GR" altLang="el-GR" sz="2000" dirty="0"/>
              <a:t>000000001110001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4"/>
          <p:cNvSpPr txBox="1">
            <a:spLocks noChangeArrowheads="1"/>
          </p:cNvSpPr>
          <p:nvPr/>
        </p:nvSpPr>
        <p:spPr bwMode="auto">
          <a:xfrm>
            <a:off x="627962" y="996033"/>
            <a:ext cx="8027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Παράσταση με </a:t>
            </a:r>
            <a:r>
              <a:rPr lang="en-US" altLang="el-GR" sz="2000" b="1" i="1" dirty="0"/>
              <a:t>n</a:t>
            </a:r>
            <a:r>
              <a:rPr lang="en-US" altLang="el-GR" sz="2000" b="1" dirty="0"/>
              <a:t> bit </a:t>
            </a:r>
            <a:r>
              <a:rPr lang="el-GR" altLang="el-GR" sz="2000" b="1" dirty="0"/>
              <a:t>αριθμών σε σύστημα συμπληρώματος του 1</a:t>
            </a:r>
          </a:p>
        </p:txBody>
      </p:sp>
      <p:graphicFrame>
        <p:nvGraphicFramePr>
          <p:cNvPr id="46085" name="Object 5"/>
          <p:cNvGraphicFramePr>
            <a:graphicFrameLocks noGrp="1" noChangeAspect="1"/>
          </p:cNvGraphicFramePr>
          <p:nvPr>
            <p:ph sz="half" idx="1"/>
            <p:extLst>
              <p:ext uri="{D42A27DB-BD31-4B8C-83A1-F6EECF244321}">
                <p14:modId xmlns:p14="http://schemas.microsoft.com/office/powerpoint/2010/main" val="2106578322"/>
              </p:ext>
            </p:extLst>
          </p:nvPr>
        </p:nvGraphicFramePr>
        <p:xfrm>
          <a:off x="2051050" y="1916113"/>
          <a:ext cx="3025006" cy="504168"/>
        </p:xfrm>
        <a:graphic>
          <a:graphicData uri="http://schemas.openxmlformats.org/presentationml/2006/ole">
            <mc:AlternateContent xmlns:mc="http://schemas.openxmlformats.org/markup-compatibility/2006">
              <mc:Choice xmlns:v="urn:schemas-microsoft-com:vml" Requires="v">
                <p:oleObj spid="_x0000_s46449" name="Εξίσωση" r:id="rId3" imgW="1371600" imgH="228600" progId="Equation.3">
                  <p:embed/>
                </p:oleObj>
              </mc:Choice>
              <mc:Fallback>
                <p:oleObj name="Εξίσωση" r:id="rId3" imgW="13716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916113"/>
                        <a:ext cx="3025006" cy="504168"/>
                      </a:xfrm>
                      <a:prstGeom prst="rect">
                        <a:avLst/>
                      </a:prstGeom>
                      <a:noFill/>
                      <a:ln>
                        <a:noFill/>
                      </a:ln>
                      <a:effectLst/>
                      <a:extLst/>
                    </p:spPr>
                  </p:pic>
                </p:oleObj>
              </mc:Fallback>
            </mc:AlternateContent>
          </a:graphicData>
        </a:graphic>
      </p:graphicFrame>
      <p:sp>
        <p:nvSpPr>
          <p:cNvPr id="46088" name="Rectangle 8"/>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46087" name="Object 7"/>
          <p:cNvGraphicFramePr>
            <a:graphicFrameLocks noChangeAspect="1"/>
          </p:cNvGraphicFramePr>
          <p:nvPr>
            <p:extLst>
              <p:ext uri="{D42A27DB-BD31-4B8C-83A1-F6EECF244321}">
                <p14:modId xmlns:p14="http://schemas.microsoft.com/office/powerpoint/2010/main" val="3521110765"/>
              </p:ext>
            </p:extLst>
          </p:nvPr>
        </p:nvGraphicFramePr>
        <p:xfrm>
          <a:off x="2124075" y="2565400"/>
          <a:ext cx="3216401" cy="503560"/>
        </p:xfrm>
        <a:graphic>
          <a:graphicData uri="http://schemas.openxmlformats.org/presentationml/2006/ole">
            <mc:AlternateContent xmlns:mc="http://schemas.openxmlformats.org/markup-compatibility/2006">
              <mc:Choice xmlns:v="urn:schemas-microsoft-com:vml" Requires="v">
                <p:oleObj spid="_x0000_s46450" name="Εξίσωση" r:id="rId5" imgW="1193760" imgH="190440" progId="Equation.3">
                  <p:embed/>
                </p:oleObj>
              </mc:Choice>
              <mc:Fallback>
                <p:oleObj name="Εξίσωση" r:id="rId5" imgW="1193760" imgH="1904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2565400"/>
                        <a:ext cx="3216401" cy="503560"/>
                      </a:xfrm>
                      <a:prstGeom prst="rect">
                        <a:avLst/>
                      </a:prstGeom>
                      <a:noFill/>
                      <a:extLst/>
                    </p:spPr>
                  </p:pic>
                </p:oleObj>
              </mc:Fallback>
            </mc:AlternateContent>
          </a:graphicData>
        </a:graphic>
      </p:graphicFrame>
      <p:sp>
        <p:nvSpPr>
          <p:cNvPr id="46090" name="Rectangle 10"/>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46094" name="Rectangle 14"/>
          <p:cNvSpPr>
            <a:spLocks noChangeArrowheads="1"/>
          </p:cNvSpPr>
          <p:nvPr/>
        </p:nvSpPr>
        <p:spPr bwMode="auto">
          <a:xfrm>
            <a:off x="0" y="3262313"/>
            <a:ext cx="9144000" cy="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46093" name="Object 13"/>
          <p:cNvGraphicFramePr>
            <a:graphicFrameLocks noChangeAspect="1"/>
          </p:cNvGraphicFramePr>
          <p:nvPr/>
        </p:nvGraphicFramePr>
        <p:xfrm>
          <a:off x="2124075" y="3284538"/>
          <a:ext cx="1984375" cy="763587"/>
        </p:xfrm>
        <a:graphic>
          <a:graphicData uri="http://schemas.openxmlformats.org/presentationml/2006/ole">
            <mc:AlternateContent xmlns:mc="http://schemas.openxmlformats.org/markup-compatibility/2006">
              <mc:Choice xmlns:v="urn:schemas-microsoft-com:vml" Requires="v">
                <p:oleObj spid="_x0000_s46451" name="Εξίσωση" r:id="rId7" imgW="799920" imgH="304560" progId="Equation.3">
                  <p:embed/>
                </p:oleObj>
              </mc:Choice>
              <mc:Fallback>
                <p:oleObj name="Εξίσωση" r:id="rId7" imgW="799920" imgH="30456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3284538"/>
                        <a:ext cx="1984375" cy="763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095" name="Object 15"/>
          <p:cNvGraphicFramePr>
            <a:graphicFrameLocks noGrp="1" noChangeAspect="1"/>
          </p:cNvGraphicFramePr>
          <p:nvPr>
            <p:ph sz="half" idx="2"/>
          </p:nvPr>
        </p:nvGraphicFramePr>
        <p:xfrm>
          <a:off x="2124075" y="4149725"/>
          <a:ext cx="1854200" cy="741363"/>
        </p:xfrm>
        <a:graphic>
          <a:graphicData uri="http://schemas.openxmlformats.org/presentationml/2006/ole">
            <mc:AlternateContent xmlns:mc="http://schemas.openxmlformats.org/markup-compatibility/2006">
              <mc:Choice xmlns:v="urn:schemas-microsoft-com:vml" Requires="v">
                <p:oleObj spid="_x0000_s46452" name="Εξίσωση" r:id="rId9" imgW="761760" imgH="304560" progId="Equation.3">
                  <p:embed/>
                </p:oleObj>
              </mc:Choice>
              <mc:Fallback>
                <p:oleObj name="Εξίσωση" r:id="rId9" imgW="761760" imgH="30456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75" y="4149725"/>
                        <a:ext cx="1854200"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1268760"/>
            <a:ext cx="1891865" cy="923330"/>
          </a:xfrm>
          <a:prstGeom prst="rect">
            <a:avLst/>
          </a:prstGeom>
          <a:noFill/>
        </p:spPr>
        <p:txBody>
          <a:bodyPr wrap="none" rtlCol="0">
            <a:spAutoFit/>
          </a:bodyPr>
          <a:lstStyle/>
          <a:p>
            <a:r>
              <a:rPr lang="el-GR" dirty="0" smtClean="0"/>
              <a:t>+5 </a:t>
            </a:r>
            <a:r>
              <a:rPr lang="el-GR" dirty="0" smtClean="0">
                <a:sym typeface="Wingdings" panose="05000000000000000000" pitchFamily="2" charset="2"/>
              </a:rPr>
              <a:t> </a:t>
            </a:r>
            <a:r>
              <a:rPr lang="el-GR" b="1" dirty="0" smtClean="0">
                <a:sym typeface="Wingdings" panose="05000000000000000000" pitchFamily="2" charset="2"/>
              </a:rPr>
              <a:t>0</a:t>
            </a:r>
            <a:r>
              <a:rPr lang="el-GR" dirty="0" smtClean="0">
                <a:sym typeface="Wingdings" panose="05000000000000000000" pitchFamily="2" charset="2"/>
              </a:rPr>
              <a:t>0000101</a:t>
            </a:r>
          </a:p>
          <a:p>
            <a:r>
              <a:rPr lang="el-GR" dirty="0" smtClean="0">
                <a:sym typeface="Wingdings" panose="05000000000000000000" pitchFamily="2" charset="2"/>
              </a:rPr>
              <a:t> -5 </a:t>
            </a:r>
            <a:r>
              <a:rPr lang="el-GR" dirty="0">
                <a:sym typeface="Wingdings" panose="05000000000000000000" pitchFamily="2" charset="2"/>
              </a:rPr>
              <a:t> </a:t>
            </a:r>
            <a:r>
              <a:rPr lang="el-GR" b="1" dirty="0" smtClean="0">
                <a:sym typeface="Wingdings" panose="05000000000000000000" pitchFamily="2" charset="2"/>
              </a:rPr>
              <a:t>1</a:t>
            </a:r>
            <a:r>
              <a:rPr lang="el-GR" dirty="0" smtClean="0">
                <a:sym typeface="Wingdings" panose="05000000000000000000" pitchFamily="2" charset="2"/>
              </a:rPr>
              <a:t>1111010</a:t>
            </a:r>
          </a:p>
          <a:p>
            <a:endParaRPr lang="el-GR" b="1" dirty="0"/>
          </a:p>
        </p:txBody>
      </p:sp>
      <p:sp>
        <p:nvSpPr>
          <p:cNvPr id="3" name="TextBox 2"/>
          <p:cNvSpPr txBox="1"/>
          <p:nvPr/>
        </p:nvSpPr>
        <p:spPr>
          <a:xfrm>
            <a:off x="3931881" y="2456762"/>
            <a:ext cx="1928157" cy="646331"/>
          </a:xfrm>
          <a:prstGeom prst="rect">
            <a:avLst/>
          </a:prstGeom>
          <a:noFill/>
        </p:spPr>
        <p:txBody>
          <a:bodyPr wrap="none" rtlCol="0">
            <a:spAutoFit/>
          </a:bodyPr>
          <a:lstStyle/>
          <a:p>
            <a:r>
              <a:rPr lang="el-GR" dirty="0" smtClean="0"/>
              <a:t>+14 </a:t>
            </a:r>
            <a:r>
              <a:rPr lang="el-GR" dirty="0" smtClean="0">
                <a:sym typeface="Wingdings" panose="05000000000000000000" pitchFamily="2" charset="2"/>
              </a:rPr>
              <a:t> </a:t>
            </a:r>
            <a:r>
              <a:rPr lang="el-GR" b="1" dirty="0" smtClean="0">
                <a:sym typeface="Wingdings" panose="05000000000000000000" pitchFamily="2" charset="2"/>
              </a:rPr>
              <a:t>0</a:t>
            </a:r>
            <a:r>
              <a:rPr lang="el-GR" dirty="0" smtClean="0">
                <a:sym typeface="Wingdings" panose="05000000000000000000" pitchFamily="2" charset="2"/>
              </a:rPr>
              <a:t>0001110</a:t>
            </a:r>
          </a:p>
          <a:p>
            <a:r>
              <a:rPr lang="el-GR" dirty="0" smtClean="0">
                <a:sym typeface="Wingdings" panose="05000000000000000000" pitchFamily="2" charset="2"/>
              </a:rPr>
              <a:t> -14 </a:t>
            </a:r>
            <a:r>
              <a:rPr lang="el-GR" dirty="0">
                <a:sym typeface="Wingdings" panose="05000000000000000000" pitchFamily="2" charset="2"/>
              </a:rPr>
              <a:t> </a:t>
            </a:r>
            <a:r>
              <a:rPr lang="el-GR" b="1" dirty="0" smtClean="0">
                <a:sym typeface="Wingdings" panose="05000000000000000000" pitchFamily="2" charset="2"/>
              </a:rPr>
              <a:t>1</a:t>
            </a:r>
            <a:r>
              <a:rPr lang="el-GR" dirty="0" smtClean="0">
                <a:sym typeface="Wingdings" panose="05000000000000000000" pitchFamily="2" charset="2"/>
              </a:rPr>
              <a:t>1110001</a:t>
            </a:r>
          </a:p>
        </p:txBody>
      </p:sp>
      <p:sp>
        <p:nvSpPr>
          <p:cNvPr id="4" name="TextBox 3"/>
          <p:cNvSpPr txBox="1"/>
          <p:nvPr/>
        </p:nvSpPr>
        <p:spPr>
          <a:xfrm>
            <a:off x="1979712" y="1484784"/>
            <a:ext cx="832279" cy="369332"/>
          </a:xfrm>
          <a:prstGeom prst="rect">
            <a:avLst/>
          </a:prstGeom>
          <a:noFill/>
        </p:spPr>
        <p:txBody>
          <a:bodyPr wrap="none" rtlCol="0">
            <a:spAutoFit/>
          </a:bodyPr>
          <a:lstStyle/>
          <a:p>
            <a:r>
              <a:rPr lang="el-GR" dirty="0" smtClean="0"/>
              <a:t>5=101</a:t>
            </a:r>
            <a:endParaRPr lang="el-GR" dirty="0"/>
          </a:p>
        </p:txBody>
      </p:sp>
      <p:sp>
        <p:nvSpPr>
          <p:cNvPr id="5" name="TextBox 4"/>
          <p:cNvSpPr txBox="1"/>
          <p:nvPr/>
        </p:nvSpPr>
        <p:spPr>
          <a:xfrm>
            <a:off x="1868591" y="2595261"/>
            <a:ext cx="1054519" cy="369332"/>
          </a:xfrm>
          <a:prstGeom prst="rect">
            <a:avLst/>
          </a:prstGeom>
          <a:noFill/>
        </p:spPr>
        <p:txBody>
          <a:bodyPr wrap="none" rtlCol="0">
            <a:spAutoFit/>
          </a:bodyPr>
          <a:lstStyle/>
          <a:p>
            <a:r>
              <a:rPr lang="el-GR" dirty="0" smtClean="0"/>
              <a:t>14=1110</a:t>
            </a:r>
            <a:endParaRPr lang="el-GR" dirty="0"/>
          </a:p>
        </p:txBody>
      </p:sp>
      <p:sp>
        <p:nvSpPr>
          <p:cNvPr id="6" name="TextBox 5"/>
          <p:cNvSpPr txBox="1"/>
          <p:nvPr/>
        </p:nvSpPr>
        <p:spPr>
          <a:xfrm>
            <a:off x="1868591" y="4149080"/>
            <a:ext cx="2845074" cy="646331"/>
          </a:xfrm>
          <a:prstGeom prst="rect">
            <a:avLst/>
          </a:prstGeom>
          <a:noFill/>
        </p:spPr>
        <p:txBody>
          <a:bodyPr wrap="none" rtlCol="0">
            <a:spAutoFit/>
          </a:bodyPr>
          <a:lstStyle/>
          <a:p>
            <a:r>
              <a:rPr lang="el-GR" b="1" dirty="0" smtClean="0">
                <a:sym typeface="Wingdings" panose="05000000000000000000" pitchFamily="2" charset="2"/>
              </a:rPr>
              <a:t>0</a:t>
            </a:r>
            <a:r>
              <a:rPr lang="el-GR" dirty="0" smtClean="0">
                <a:sym typeface="Wingdings" panose="05000000000000000000" pitchFamily="2" charset="2"/>
              </a:rPr>
              <a:t>0001010  +10</a:t>
            </a:r>
          </a:p>
          <a:p>
            <a:r>
              <a:rPr lang="el-GR" b="1" dirty="0" smtClean="0">
                <a:sym typeface="Wingdings" panose="05000000000000000000" pitchFamily="2" charset="2"/>
              </a:rPr>
              <a:t>1</a:t>
            </a:r>
            <a:r>
              <a:rPr lang="el-GR" dirty="0" smtClean="0">
                <a:sym typeface="Wingdings" panose="05000000000000000000" pitchFamily="2" charset="2"/>
              </a:rPr>
              <a:t>0001010  -</a:t>
            </a:r>
            <a:r>
              <a:rPr lang="en-US" dirty="0" smtClean="0">
                <a:sym typeface="Wingdings" panose="05000000000000000000" pitchFamily="2" charset="2"/>
              </a:rPr>
              <a:t> 1110101= -</a:t>
            </a:r>
            <a:endParaRPr lang="el-GR" dirty="0" smtClean="0">
              <a:sym typeface="Wingdings" panose="05000000000000000000" pitchFamily="2" charset="2"/>
            </a:endParaRPr>
          </a:p>
        </p:txBody>
      </p:sp>
    </p:spTree>
    <p:extLst>
      <p:ext uri="{BB962C8B-B14F-4D97-AF65-F5344CB8AC3E}">
        <p14:creationId xmlns:p14="http://schemas.microsoft.com/office/powerpoint/2010/main" val="1707356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83568" y="692696"/>
            <a:ext cx="7704856" cy="2015936"/>
          </a:xfrm>
          <a:prstGeom prst="rect">
            <a:avLst/>
          </a:prstGeom>
        </p:spPr>
        <p:txBody>
          <a:bodyPr wrap="square">
            <a:spAutoFit/>
          </a:bodyPr>
          <a:lstStyle/>
          <a:p>
            <a:pPr marL="0" algn="just">
              <a:spcBef>
                <a:spcPts val="600"/>
              </a:spcBef>
              <a:spcAft>
                <a:spcPts val="0"/>
              </a:spcAft>
            </a:pPr>
            <a:r>
              <a:rPr lang="el-GR" b="1" dirty="0">
                <a:ea typeface="Times New Roman" panose="02020603050405020304" pitchFamily="18" charset="0"/>
                <a:cs typeface="Arial" panose="020B0604020202020204" pitchFamily="34" charset="0"/>
              </a:rPr>
              <a:t>Παράδειγμα 2.29. </a:t>
            </a:r>
            <a:r>
              <a:rPr lang="el-GR" dirty="0">
                <a:ea typeface="Times New Roman" panose="02020603050405020304" pitchFamily="18" charset="0"/>
                <a:cs typeface="Arial" panose="020B0604020202020204" pitchFamily="34" charset="0"/>
              </a:rPr>
              <a:t>Να γίνει παράσταση των αριθμών +14, -14 σε σύστημα συμπληρώματος του 1 για 8 </a:t>
            </a:r>
            <a:r>
              <a:rPr lang="en-US" dirty="0">
                <a:ea typeface="Times New Roman" panose="02020603050405020304" pitchFamily="18" charset="0"/>
                <a:cs typeface="Arial" panose="020B0604020202020204" pitchFamily="34" charset="0"/>
              </a:rPr>
              <a:t>bit</a:t>
            </a:r>
            <a:r>
              <a:rPr lang="el-GR" dirty="0">
                <a:ea typeface="Times New Roman" panose="02020603050405020304" pitchFamily="18" charset="0"/>
                <a:cs typeface="Arial" panose="020B0604020202020204" pitchFamily="34" charset="0"/>
              </a:rPr>
              <a:t> (</a:t>
            </a:r>
            <a:r>
              <a:rPr lang="en-US" i="1" dirty="0">
                <a:ea typeface="Times New Roman" panose="02020603050405020304" pitchFamily="18" charset="0"/>
                <a:cs typeface="Arial" panose="020B0604020202020204" pitchFamily="34" charset="0"/>
              </a:rPr>
              <a:t>n</a:t>
            </a:r>
            <a:r>
              <a:rPr lang="el-GR" dirty="0">
                <a:ea typeface="Times New Roman" panose="02020603050405020304" pitchFamily="18" charset="0"/>
                <a:cs typeface="Arial" panose="020B0604020202020204" pitchFamily="34" charset="0"/>
              </a:rPr>
              <a:t>=8).</a:t>
            </a:r>
            <a:r>
              <a:rPr lang="el-GR" b="1" dirty="0">
                <a:ea typeface="Times New Roman" panose="02020603050405020304" pitchFamily="18" charset="0"/>
                <a:cs typeface="Arial" panose="020B0604020202020204" pitchFamily="34" charset="0"/>
              </a:rPr>
              <a:t> </a:t>
            </a:r>
            <a:endParaRPr lang="el-GR" sz="2400" dirty="0">
              <a:ea typeface="Times New Roman" panose="02020603050405020304" pitchFamily="18" charset="0"/>
              <a:cs typeface="Arial" panose="020B0604020202020204" pitchFamily="34" charset="0"/>
            </a:endParaRPr>
          </a:p>
          <a:p>
            <a:pPr marL="0" algn="just">
              <a:spcBef>
                <a:spcPts val="600"/>
              </a:spcBef>
              <a:spcAft>
                <a:spcPts val="0"/>
              </a:spcAft>
            </a:pPr>
            <a:r>
              <a:rPr lang="el-GR" dirty="0">
                <a:ea typeface="Times New Roman" panose="02020603050405020304" pitchFamily="18" charset="0"/>
                <a:cs typeface="Arial" panose="020B0604020202020204" pitchFamily="34" charset="0"/>
              </a:rPr>
              <a:t>Ο μη </a:t>
            </a:r>
            <a:r>
              <a:rPr lang="el-GR" dirty="0" err="1">
                <a:ea typeface="Times New Roman" panose="02020603050405020304" pitchFamily="18" charset="0"/>
                <a:cs typeface="Arial" panose="020B0604020202020204" pitchFamily="34" charset="0"/>
              </a:rPr>
              <a:t>προσημασμένος</a:t>
            </a:r>
            <a:r>
              <a:rPr lang="el-GR" dirty="0">
                <a:ea typeface="Times New Roman" panose="02020603050405020304" pitchFamily="18" charset="0"/>
                <a:cs typeface="Arial" panose="020B0604020202020204" pitchFamily="34" charset="0"/>
              </a:rPr>
              <a:t> αριθμός 14 παρίσταται σαν 1110. </a:t>
            </a:r>
            <a:r>
              <a:rPr lang="en-US" dirty="0">
                <a:ea typeface="Times New Roman" panose="02020603050405020304" pitchFamily="18" charset="0"/>
                <a:cs typeface="Arial" panose="020B0604020202020204" pitchFamily="34" charset="0"/>
              </a:rPr>
              <a:t>O</a:t>
            </a:r>
            <a:r>
              <a:rPr lang="el-GR" dirty="0">
                <a:ea typeface="Times New Roman" panose="02020603050405020304" pitchFamily="18" charset="0"/>
                <a:cs typeface="Arial" panose="020B0604020202020204" pitchFamily="34" charset="0"/>
              </a:rPr>
              <a:t> αριθμός +14 παριστάνεται για </a:t>
            </a:r>
            <a:r>
              <a:rPr lang="en-US" i="1" dirty="0">
                <a:ea typeface="Times New Roman" panose="02020603050405020304" pitchFamily="18" charset="0"/>
                <a:cs typeface="Arial" panose="020B0604020202020204" pitchFamily="34" charset="0"/>
              </a:rPr>
              <a:t>n</a:t>
            </a:r>
            <a:r>
              <a:rPr lang="el-GR" dirty="0">
                <a:ea typeface="Times New Roman" panose="02020603050405020304" pitchFamily="18" charset="0"/>
                <a:cs typeface="Arial" panose="020B0604020202020204" pitchFamily="34" charset="0"/>
              </a:rPr>
              <a:t>=8 σαν </a:t>
            </a:r>
            <a:r>
              <a:rPr lang="el-GR" b="1" dirty="0">
                <a:ea typeface="Times New Roman" panose="02020603050405020304" pitchFamily="18" charset="0"/>
                <a:cs typeface="Arial" panose="020B0604020202020204" pitchFamily="34" charset="0"/>
              </a:rPr>
              <a:t>0</a:t>
            </a:r>
            <a:r>
              <a:rPr lang="el-GR" dirty="0">
                <a:ea typeface="Times New Roman" panose="02020603050405020304" pitchFamily="18" charset="0"/>
                <a:cs typeface="Arial" panose="020B0604020202020204" pitchFamily="34" charset="0"/>
              </a:rPr>
              <a:t>0001110. Το συμπλήρωμα ως προς 1 του αριθμού 0001110 είναι το 1110001 και ο αριθμός –14 παρίσταται σαν </a:t>
            </a:r>
            <a:r>
              <a:rPr lang="el-GR" b="1" dirty="0">
                <a:ea typeface="Times New Roman" panose="02020603050405020304" pitchFamily="18" charset="0"/>
                <a:cs typeface="Arial" panose="020B0604020202020204" pitchFamily="34" charset="0"/>
              </a:rPr>
              <a:t>1</a:t>
            </a:r>
            <a:r>
              <a:rPr lang="el-GR" dirty="0">
                <a:ea typeface="Times New Roman" panose="02020603050405020304" pitchFamily="18" charset="0"/>
                <a:cs typeface="Arial" panose="020B0604020202020204" pitchFamily="34" charset="0"/>
              </a:rPr>
              <a:t>1110001.</a:t>
            </a:r>
            <a:endParaRPr lang="el-GR" sz="2400" dirty="0">
              <a:effectLst/>
              <a:ea typeface="Times New Roman" panose="02020603050405020304" pitchFamily="18" charset="0"/>
              <a:cs typeface="Arial" panose="020B0604020202020204" pitchFamily="34" charset="0"/>
            </a:endParaRPr>
          </a:p>
        </p:txBody>
      </p:sp>
      <p:sp>
        <p:nvSpPr>
          <p:cNvPr id="3" name="Ορθογώνιο 2"/>
          <p:cNvSpPr/>
          <p:nvPr/>
        </p:nvSpPr>
        <p:spPr>
          <a:xfrm>
            <a:off x="714779" y="2852936"/>
            <a:ext cx="7690127" cy="2015936"/>
          </a:xfrm>
          <a:prstGeom prst="rect">
            <a:avLst/>
          </a:prstGeom>
        </p:spPr>
        <p:txBody>
          <a:bodyPr wrap="square">
            <a:spAutoFit/>
          </a:bodyPr>
          <a:lstStyle/>
          <a:p>
            <a:pPr marL="0" algn="just">
              <a:spcBef>
                <a:spcPts val="600"/>
              </a:spcBef>
              <a:spcAft>
                <a:spcPts val="0"/>
              </a:spcAft>
            </a:pPr>
            <a:r>
              <a:rPr lang="el-GR" sz="2000" b="1" dirty="0">
                <a:latin typeface="+mj-lt"/>
                <a:ea typeface="Times New Roman" panose="02020603050405020304" pitchFamily="18" charset="0"/>
              </a:rPr>
              <a:t>Παράδειγμα 2.30. </a:t>
            </a:r>
            <a:r>
              <a:rPr lang="el-GR" sz="2000" dirty="0">
                <a:latin typeface="+mj-lt"/>
                <a:ea typeface="Times New Roman" panose="02020603050405020304" pitchFamily="18" charset="0"/>
              </a:rPr>
              <a:t>Να βρεθεί ποιους αριθμούς του δεκαδικού συστήματος παριστάνουν οι αριθμοί 00010011, 11101111 όταν θεωρούμε ότι είναι σε σύστημα  συμπληρώματος του 1</a:t>
            </a:r>
            <a:r>
              <a:rPr lang="el-GR" sz="2000" dirty="0" smtClean="0">
                <a:latin typeface="+mj-lt"/>
                <a:ea typeface="Times New Roman" panose="02020603050405020304" pitchFamily="18" charset="0"/>
              </a:rPr>
              <a:t>.</a:t>
            </a:r>
            <a:endParaRPr lang="en-US" sz="2000" dirty="0" smtClean="0">
              <a:latin typeface="+mj-lt"/>
              <a:ea typeface="Times New Roman" panose="02020603050405020304" pitchFamily="18" charset="0"/>
            </a:endParaRPr>
          </a:p>
          <a:p>
            <a:pPr marL="0" algn="just">
              <a:spcBef>
                <a:spcPts val="600"/>
              </a:spcBef>
              <a:spcAft>
                <a:spcPts val="0"/>
              </a:spcAft>
            </a:pPr>
            <a:endParaRPr lang="el-GR" sz="2000" dirty="0">
              <a:latin typeface="+mj-lt"/>
              <a:ea typeface="Times New Roman" panose="02020603050405020304" pitchFamily="18" charset="0"/>
            </a:endParaRPr>
          </a:p>
          <a:p>
            <a:r>
              <a:rPr lang="el-GR" sz="2000" dirty="0">
                <a:latin typeface="+mj-lt"/>
                <a:ea typeface="Times New Roman" panose="02020603050405020304" pitchFamily="18" charset="0"/>
              </a:rPr>
              <a:t>Ισχύει </a:t>
            </a:r>
            <a:r>
              <a:rPr lang="el-GR" sz="2000" b="1" dirty="0">
                <a:latin typeface="+mj-lt"/>
                <a:ea typeface="Times New Roman" panose="02020603050405020304" pitchFamily="18" charset="0"/>
              </a:rPr>
              <a:t>0</a:t>
            </a:r>
            <a:r>
              <a:rPr lang="el-GR" sz="2000" dirty="0">
                <a:latin typeface="+mj-lt"/>
                <a:ea typeface="Times New Roman" panose="02020603050405020304" pitchFamily="18" charset="0"/>
              </a:rPr>
              <a:t>0010011 = </a:t>
            </a:r>
            <a:r>
              <a:rPr lang="el-GR" sz="2000" b="1" dirty="0">
                <a:latin typeface="+mj-lt"/>
                <a:ea typeface="Times New Roman" panose="02020603050405020304" pitchFamily="18" charset="0"/>
              </a:rPr>
              <a:t>+</a:t>
            </a:r>
            <a:r>
              <a:rPr lang="el-GR" sz="2000" dirty="0">
                <a:latin typeface="+mj-lt"/>
                <a:ea typeface="Times New Roman" panose="02020603050405020304" pitchFamily="18" charset="0"/>
              </a:rPr>
              <a:t>(0010011) = +19 και </a:t>
            </a:r>
            <a:endParaRPr lang="en-US" sz="2000" dirty="0" smtClean="0">
              <a:latin typeface="+mj-lt"/>
              <a:ea typeface="Times New Roman" panose="02020603050405020304" pitchFamily="18" charset="0"/>
            </a:endParaRPr>
          </a:p>
          <a:p>
            <a:r>
              <a:rPr lang="el-GR" sz="2000" dirty="0" smtClean="0">
                <a:latin typeface="+mj-lt"/>
              </a:rPr>
              <a:t>           </a:t>
            </a:r>
            <a:r>
              <a:rPr lang="en-US" sz="2000" b="1" dirty="0" smtClean="0">
                <a:latin typeface="+mj-lt"/>
              </a:rPr>
              <a:t>1</a:t>
            </a:r>
            <a:r>
              <a:rPr lang="en-US" sz="2000" dirty="0" smtClean="0">
                <a:latin typeface="+mj-lt"/>
              </a:rPr>
              <a:t>1101111=</a:t>
            </a:r>
            <a:r>
              <a:rPr lang="en-US" sz="2000" b="1" dirty="0" smtClean="0">
                <a:latin typeface="+mj-lt"/>
              </a:rPr>
              <a:t>-</a:t>
            </a:r>
            <a:r>
              <a:rPr lang="en-US" sz="2000" dirty="0" smtClean="0">
                <a:latin typeface="+mj-lt"/>
              </a:rPr>
              <a:t>(0010000)=-16</a:t>
            </a:r>
            <a:endParaRPr lang="el-GR" sz="2000" dirty="0">
              <a:latin typeface="+mj-lt"/>
            </a:endParaRPr>
          </a:p>
        </p:txBody>
      </p:sp>
    </p:spTree>
    <p:extLst>
      <p:ext uri="{BB962C8B-B14F-4D97-AF65-F5344CB8AC3E}">
        <p14:creationId xmlns:p14="http://schemas.microsoft.com/office/powerpoint/2010/main" val="562810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9" name="Object 5"/>
          <p:cNvGraphicFramePr>
            <a:graphicFrameLocks noGrp="1" noChangeAspect="1"/>
          </p:cNvGraphicFramePr>
          <p:nvPr>
            <p:ph sz="half" idx="1"/>
            <p:extLst>
              <p:ext uri="{D42A27DB-BD31-4B8C-83A1-F6EECF244321}">
                <p14:modId xmlns:p14="http://schemas.microsoft.com/office/powerpoint/2010/main" val="3767686496"/>
              </p:ext>
            </p:extLst>
          </p:nvPr>
        </p:nvGraphicFramePr>
        <p:xfrm>
          <a:off x="1037462" y="1860869"/>
          <a:ext cx="2952750" cy="452438"/>
        </p:xfrm>
        <a:graphic>
          <a:graphicData uri="http://schemas.openxmlformats.org/presentationml/2006/ole">
            <mc:AlternateContent xmlns:mc="http://schemas.openxmlformats.org/markup-compatibility/2006">
              <mc:Choice xmlns:v="urn:schemas-microsoft-com:vml" Requires="v">
                <p:oleObj spid="_x0000_s47430" name="Εξίσωση" r:id="rId3" imgW="1320227" imgH="203112" progId="Equation.3">
                  <p:embed/>
                </p:oleObj>
              </mc:Choice>
              <mc:Fallback>
                <p:oleObj name="Εξίσωση" r:id="rId3" imgW="1320227" imgH="20311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462" y="1860869"/>
                        <a:ext cx="295275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1" name="Object 7"/>
          <p:cNvGraphicFramePr>
            <a:graphicFrameLocks noChangeAspect="1"/>
          </p:cNvGraphicFramePr>
          <p:nvPr>
            <p:extLst>
              <p:ext uri="{D42A27DB-BD31-4B8C-83A1-F6EECF244321}">
                <p14:modId xmlns:p14="http://schemas.microsoft.com/office/powerpoint/2010/main" val="1530448341"/>
              </p:ext>
            </p:extLst>
          </p:nvPr>
        </p:nvGraphicFramePr>
        <p:xfrm>
          <a:off x="1037462" y="2588149"/>
          <a:ext cx="3511699" cy="456219"/>
        </p:xfrm>
        <a:graphic>
          <a:graphicData uri="http://schemas.openxmlformats.org/presentationml/2006/ole">
            <mc:AlternateContent xmlns:mc="http://schemas.openxmlformats.org/markup-compatibility/2006">
              <mc:Choice xmlns:v="urn:schemas-microsoft-com:vml" Requires="v">
                <p:oleObj spid="_x0000_s47431" name="Εξίσωση" r:id="rId5" imgW="1447560" imgH="190440" progId="Equation.3">
                  <p:embed/>
                </p:oleObj>
              </mc:Choice>
              <mc:Fallback>
                <p:oleObj name="Εξίσωση" r:id="rId5" imgW="1447560" imgH="1904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462" y="2588149"/>
                        <a:ext cx="3511699" cy="456219"/>
                      </a:xfrm>
                      <a:prstGeom prst="rect">
                        <a:avLst/>
                      </a:prstGeom>
                      <a:noFill/>
                      <a:extLst/>
                    </p:spPr>
                  </p:pic>
                </p:oleObj>
              </mc:Fallback>
            </mc:AlternateContent>
          </a:graphicData>
        </a:graphic>
      </p:graphicFrame>
      <p:graphicFrame>
        <p:nvGraphicFramePr>
          <p:cNvPr id="47116" name="Object 12"/>
          <p:cNvGraphicFramePr>
            <a:graphicFrameLocks noGrp="1" noChangeAspect="1"/>
          </p:cNvGraphicFramePr>
          <p:nvPr>
            <p:ph sz="half" idx="2"/>
            <p:extLst>
              <p:ext uri="{D42A27DB-BD31-4B8C-83A1-F6EECF244321}">
                <p14:modId xmlns:p14="http://schemas.microsoft.com/office/powerpoint/2010/main" val="3199021477"/>
              </p:ext>
            </p:extLst>
          </p:nvPr>
        </p:nvGraphicFramePr>
        <p:xfrm>
          <a:off x="1259632" y="3316752"/>
          <a:ext cx="1914612" cy="791889"/>
        </p:xfrm>
        <a:graphic>
          <a:graphicData uri="http://schemas.openxmlformats.org/presentationml/2006/ole">
            <mc:AlternateContent xmlns:mc="http://schemas.openxmlformats.org/markup-compatibility/2006">
              <mc:Choice xmlns:v="urn:schemas-microsoft-com:vml" Requires="v">
                <p:oleObj spid="_x0000_s47432" name="Εξίσωση" r:id="rId7" imgW="736560" imgH="304560" progId="Equation.3">
                  <p:embed/>
                </p:oleObj>
              </mc:Choice>
              <mc:Fallback>
                <p:oleObj name="Εξίσωση" r:id="rId7" imgW="736560" imgH="304560"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3316752"/>
                        <a:ext cx="1914612" cy="791889"/>
                      </a:xfrm>
                      <a:prstGeom prst="rect">
                        <a:avLst/>
                      </a:prstGeom>
                      <a:noFill/>
                      <a:ln>
                        <a:noFill/>
                      </a:ln>
                      <a:effectLst/>
                      <a:extLst/>
                    </p:spPr>
                  </p:pic>
                </p:oleObj>
              </mc:Fallback>
            </mc:AlternateContent>
          </a:graphicData>
        </a:graphic>
      </p:graphicFrame>
      <p:sp>
        <p:nvSpPr>
          <p:cNvPr id="47119" name="Text Box 15"/>
          <p:cNvSpPr txBox="1">
            <a:spLocks noChangeArrowheads="1"/>
          </p:cNvSpPr>
          <p:nvPr/>
        </p:nvSpPr>
        <p:spPr bwMode="auto">
          <a:xfrm>
            <a:off x="611188" y="1118496"/>
            <a:ext cx="798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t>Παράσταση με </a:t>
            </a:r>
            <a:r>
              <a:rPr lang="en-US" altLang="el-GR" sz="2000" b="1" i="1" dirty="0"/>
              <a:t>n</a:t>
            </a:r>
            <a:r>
              <a:rPr lang="en-US" altLang="el-GR" sz="2000" b="1" dirty="0"/>
              <a:t> bit </a:t>
            </a:r>
            <a:r>
              <a:rPr lang="el-GR" altLang="el-GR" sz="2000" b="1" dirty="0"/>
              <a:t>αριθμών σε σύστημα συμπληρώματος του 2</a:t>
            </a:r>
          </a:p>
        </p:txBody>
      </p:sp>
      <p:sp>
        <p:nvSpPr>
          <p:cNvPr id="2" name="Ορθογώνιο 1"/>
          <p:cNvSpPr/>
          <p:nvPr/>
        </p:nvSpPr>
        <p:spPr>
          <a:xfrm>
            <a:off x="1073622" y="4218697"/>
            <a:ext cx="7242794" cy="707886"/>
          </a:xfrm>
          <a:prstGeom prst="rect">
            <a:avLst/>
          </a:prstGeom>
        </p:spPr>
        <p:txBody>
          <a:bodyPr wrap="square">
            <a:spAutoFit/>
          </a:bodyPr>
          <a:lstStyle/>
          <a:p>
            <a:r>
              <a:rPr lang="el-GR" sz="2000" dirty="0">
                <a:latin typeface="+mn-lt"/>
                <a:ea typeface="Times New Roman" panose="02020603050405020304" pitchFamily="18" charset="0"/>
              </a:rPr>
              <a:t>Στο σύστημα συμπληρώματος του 2 υπάρχει η δυνατότητα αναπαράστασης του  αρνητικού αριθμού -2</a:t>
            </a:r>
            <a:r>
              <a:rPr lang="en-US" sz="2000" i="1" baseline="30000" dirty="0">
                <a:latin typeface="+mn-lt"/>
                <a:ea typeface="Times New Roman" panose="02020603050405020304" pitchFamily="18" charset="0"/>
              </a:rPr>
              <a:t>n</a:t>
            </a:r>
            <a:r>
              <a:rPr lang="el-GR" sz="2000" baseline="30000" dirty="0">
                <a:latin typeface="+mn-lt"/>
                <a:ea typeface="Times New Roman" panose="02020603050405020304" pitchFamily="18" charset="0"/>
              </a:rPr>
              <a:t>-1</a:t>
            </a:r>
            <a:r>
              <a:rPr lang="el-GR" sz="2000" dirty="0">
                <a:latin typeface="+mn-lt"/>
                <a:ea typeface="Times New Roman" panose="02020603050405020304" pitchFamily="18" charset="0"/>
              </a:rPr>
              <a:t> σαν</a:t>
            </a:r>
            <a:endParaRPr lang="el-GR" sz="2000" dirty="0">
              <a:latin typeface="+mn-lt"/>
            </a:endParaRPr>
          </a:p>
        </p:txBody>
      </p:sp>
      <p:sp>
        <p:nvSpPr>
          <p:cNvPr id="3" name="Rectangle 161"/>
          <p:cNvSpPr>
            <a:spLocks noChangeArrowheads="1"/>
          </p:cNvSpPr>
          <p:nvPr/>
        </p:nvSpPr>
        <p:spPr bwMode="auto">
          <a:xfrm>
            <a:off x="0" y="-1"/>
            <a:ext cx="3048794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681962153"/>
              </p:ext>
            </p:extLst>
          </p:nvPr>
        </p:nvGraphicFramePr>
        <p:xfrm>
          <a:off x="3849546" y="5036639"/>
          <a:ext cx="1226510" cy="841723"/>
        </p:xfrm>
        <a:graphic>
          <a:graphicData uri="http://schemas.openxmlformats.org/presentationml/2006/ole">
            <mc:AlternateContent xmlns:mc="http://schemas.openxmlformats.org/markup-compatibility/2006">
              <mc:Choice xmlns:v="urn:schemas-microsoft-com:vml" Requires="v">
                <p:oleObj spid="_x0000_s47433" name="Equation" r:id="rId9" imgW="482391" imgH="330057" progId="Equation.DSMT4">
                  <p:embed/>
                </p:oleObj>
              </mc:Choice>
              <mc:Fallback>
                <p:oleObj name="Equation" r:id="rId9" imgW="482391" imgH="330057" progId="Equation.DSMT4">
                  <p:embed/>
                  <p:pic>
                    <p:nvPicPr>
                      <p:cNvPr id="0" name="Object 1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9546" y="5036639"/>
                        <a:ext cx="1226510" cy="841723"/>
                      </a:xfrm>
                      <a:prstGeom prst="rect">
                        <a:avLst/>
                      </a:prstGeom>
                      <a:noFill/>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043608" y="908720"/>
            <a:ext cx="7272808" cy="1738938"/>
          </a:xfrm>
          <a:prstGeom prst="rect">
            <a:avLst/>
          </a:prstGeom>
        </p:spPr>
        <p:txBody>
          <a:bodyPr wrap="square">
            <a:spAutoFit/>
          </a:bodyPr>
          <a:lstStyle/>
          <a:p>
            <a:pPr marL="0" algn="just">
              <a:spcBef>
                <a:spcPts val="0"/>
              </a:spcBef>
              <a:spcAft>
                <a:spcPts val="0"/>
              </a:spcAft>
            </a:pPr>
            <a:r>
              <a:rPr lang="el-GR" sz="2000" b="1" dirty="0">
                <a:latin typeface="Times New Roman" panose="02020603050405020304" pitchFamily="18" charset="0"/>
                <a:ea typeface="Times New Roman" panose="02020603050405020304" pitchFamily="18" charset="0"/>
              </a:rPr>
              <a:t>Παράδειγμα 2.34</a:t>
            </a:r>
            <a:r>
              <a:rPr lang="el-GR" sz="2000" dirty="0">
                <a:latin typeface="Times New Roman" panose="02020603050405020304" pitchFamily="18" charset="0"/>
                <a:ea typeface="Times New Roman" panose="02020603050405020304" pitchFamily="18" charset="0"/>
              </a:rPr>
              <a:t>. Να γίνει παράσταση των αριθμών +14, -14 του δεκαδικού συστήματος αρίθμησης στο σύστημα </a:t>
            </a:r>
            <a:r>
              <a:rPr lang="el-GR" sz="2000" dirty="0" smtClean="0">
                <a:latin typeface="Times New Roman" panose="02020603050405020304" pitchFamily="18" charset="0"/>
                <a:ea typeface="Times New Roman" panose="02020603050405020304" pitchFamily="18" charset="0"/>
              </a:rPr>
              <a:t>συμπληρώματος </a:t>
            </a:r>
            <a:r>
              <a:rPr lang="el-GR" sz="2000" dirty="0">
                <a:latin typeface="Times New Roman" panose="02020603050405020304" pitchFamily="18" charset="0"/>
                <a:ea typeface="Times New Roman" panose="02020603050405020304" pitchFamily="18" charset="0"/>
              </a:rPr>
              <a:t>του 2 για </a:t>
            </a:r>
            <a:r>
              <a:rPr lang="en-US" sz="2000" i="1" dirty="0">
                <a:latin typeface="Times New Roman" panose="02020603050405020304" pitchFamily="18" charset="0"/>
                <a:ea typeface="Times New Roman" panose="02020603050405020304" pitchFamily="18" charset="0"/>
              </a:rPr>
              <a:t>n</a:t>
            </a:r>
            <a:r>
              <a:rPr lang="el-GR" sz="2000" dirty="0">
                <a:latin typeface="Times New Roman" panose="02020603050405020304" pitchFamily="18" charset="0"/>
                <a:ea typeface="Times New Roman" panose="02020603050405020304" pitchFamily="18" charset="0"/>
              </a:rPr>
              <a:t> = 8 </a:t>
            </a:r>
            <a:r>
              <a:rPr lang="en-US" sz="2000" dirty="0">
                <a:latin typeface="Times New Roman" panose="02020603050405020304" pitchFamily="18" charset="0"/>
                <a:ea typeface="Times New Roman" panose="02020603050405020304" pitchFamily="18" charset="0"/>
              </a:rPr>
              <a:t>bit</a:t>
            </a:r>
            <a:r>
              <a:rPr lang="el-GR" sz="2000" dirty="0">
                <a:latin typeface="Times New Roman" panose="02020603050405020304" pitchFamily="18" charset="0"/>
                <a:ea typeface="Times New Roman" panose="02020603050405020304" pitchFamily="18" charset="0"/>
              </a:rPr>
              <a:t>. </a:t>
            </a:r>
          </a:p>
          <a:p>
            <a:pPr marL="0" algn="just">
              <a:spcBef>
                <a:spcPts val="600"/>
              </a:spcBef>
              <a:spcAft>
                <a:spcPts val="0"/>
              </a:spcAft>
            </a:pPr>
            <a:r>
              <a:rPr lang="el-GR" sz="2000" dirty="0">
                <a:latin typeface="Times New Roman" panose="02020603050405020304" pitchFamily="18" charset="0"/>
                <a:ea typeface="Times New Roman" panose="02020603050405020304" pitchFamily="18" charset="0"/>
              </a:rPr>
              <a:t>Ο αριθμός </a:t>
            </a:r>
            <a:r>
              <a:rPr lang="el-GR" sz="2000" dirty="0" smtClean="0">
                <a:latin typeface="Times New Roman" panose="02020603050405020304" pitchFamily="18" charset="0"/>
                <a:ea typeface="Times New Roman" panose="02020603050405020304" pitchFamily="18" charset="0"/>
              </a:rPr>
              <a:t>14=1110 </a:t>
            </a:r>
            <a:r>
              <a:rPr lang="en-US" sz="2000" dirty="0" smtClean="0">
                <a:latin typeface="Times New Roman" panose="02020603050405020304" pitchFamily="18" charset="0"/>
                <a:ea typeface="Times New Roman" panose="02020603050405020304" pitchFamily="18" charset="0"/>
              </a:rPr>
              <a:t>+14</a:t>
            </a:r>
            <a:r>
              <a:rPr lang="en-US" sz="2000" dirty="0" smtClean="0">
                <a:latin typeface="Times New Roman" panose="02020603050405020304" pitchFamily="18" charset="0"/>
                <a:ea typeface="Times New Roman" panose="02020603050405020304" pitchFamily="18" charset="0"/>
                <a:sym typeface="Wingdings" panose="05000000000000000000" pitchFamily="2" charset="2"/>
              </a:rPr>
              <a:t> 0001110 </a:t>
            </a:r>
            <a:r>
              <a:rPr lang="el-GR" sz="2000" dirty="0" smtClean="0">
                <a:latin typeface="Times New Roman" panose="02020603050405020304" pitchFamily="18" charset="0"/>
                <a:ea typeface="Times New Roman" panose="02020603050405020304" pitchFamily="18" charset="0"/>
              </a:rPr>
              <a:t>αναπαρίσταται </a:t>
            </a:r>
            <a:r>
              <a:rPr lang="el-GR" sz="2000" dirty="0">
                <a:latin typeface="Times New Roman" panose="02020603050405020304" pitchFamily="18" charset="0"/>
                <a:ea typeface="Times New Roman" panose="02020603050405020304" pitchFamily="18" charset="0"/>
              </a:rPr>
              <a:t>για </a:t>
            </a:r>
            <a:r>
              <a:rPr lang="en-US" sz="2000" i="1" dirty="0">
                <a:latin typeface="Times New Roman" panose="02020603050405020304" pitchFamily="18" charset="0"/>
                <a:ea typeface="Times New Roman" panose="02020603050405020304" pitchFamily="18" charset="0"/>
              </a:rPr>
              <a:t>n</a:t>
            </a:r>
            <a:r>
              <a:rPr lang="el-GR" sz="2000" dirty="0">
                <a:latin typeface="Times New Roman" panose="02020603050405020304" pitchFamily="18" charset="0"/>
                <a:ea typeface="Times New Roman" panose="02020603050405020304" pitchFamily="18" charset="0"/>
              </a:rPr>
              <a:t>=8 σαν </a:t>
            </a:r>
            <a:r>
              <a:rPr lang="el-GR" sz="2000" b="1" dirty="0">
                <a:latin typeface="Times New Roman" panose="02020603050405020304" pitchFamily="18" charset="0"/>
                <a:ea typeface="Times New Roman" panose="02020603050405020304" pitchFamily="18" charset="0"/>
              </a:rPr>
              <a:t>0</a:t>
            </a:r>
            <a:r>
              <a:rPr lang="el-GR" sz="2000" dirty="0">
                <a:latin typeface="Times New Roman" panose="02020603050405020304" pitchFamily="18" charset="0"/>
                <a:ea typeface="Times New Roman" panose="02020603050405020304" pitchFamily="18" charset="0"/>
              </a:rPr>
              <a:t>0001110, ενώ </a:t>
            </a:r>
            <a:r>
              <a:rPr lang="el-GR" sz="2000" dirty="0" smtClean="0">
                <a:latin typeface="Times New Roman" panose="02020603050405020304" pitchFamily="18" charset="0"/>
                <a:ea typeface="Times New Roman" panose="02020603050405020304" pitchFamily="18" charset="0"/>
              </a:rPr>
              <a:t>ο</a:t>
            </a:r>
            <a:r>
              <a:rPr lang="en-US" sz="2000" dirty="0" smtClean="0">
                <a:latin typeface="Times New Roman" panose="02020603050405020304" pitchFamily="18" charset="0"/>
                <a:ea typeface="Times New Roman" panose="02020603050405020304" pitchFamily="18" charset="0"/>
              </a:rPr>
              <a:t>  </a:t>
            </a:r>
            <a:r>
              <a:rPr lang="el-GR" sz="2000" dirty="0" smtClean="0">
                <a:latin typeface="Times New Roman" panose="02020603050405020304" pitchFamily="18" charset="0"/>
                <a:ea typeface="Times New Roman" panose="02020603050405020304" pitchFamily="18" charset="0"/>
              </a:rPr>
              <a:t> </a:t>
            </a:r>
            <a:r>
              <a:rPr lang="el-GR" sz="2000" dirty="0">
                <a:latin typeface="Times New Roman" panose="02020603050405020304" pitchFamily="18" charset="0"/>
                <a:ea typeface="Times New Roman" panose="02020603050405020304" pitchFamily="18" charset="0"/>
              </a:rPr>
              <a:t>–14 σαν </a:t>
            </a:r>
            <a:r>
              <a:rPr lang="el-GR" sz="2000" dirty="0" smtClean="0">
                <a:latin typeface="Times New Roman" panose="02020603050405020304" pitchFamily="18" charset="0"/>
                <a:ea typeface="Times New Roman" panose="02020603050405020304" pitchFamily="18" charset="0"/>
              </a:rPr>
              <a:t>-(</a:t>
            </a:r>
            <a:r>
              <a:rPr lang="el-GR" sz="2000" dirty="0">
                <a:latin typeface="Times New Roman" panose="02020603050405020304" pitchFamily="18" charset="0"/>
                <a:ea typeface="Times New Roman" panose="02020603050405020304" pitchFamily="18" charset="0"/>
              </a:rPr>
              <a:t>1110001+1) =</a:t>
            </a:r>
            <a:r>
              <a:rPr lang="el-GR" sz="2000" b="1" dirty="0">
                <a:latin typeface="Times New Roman" panose="02020603050405020304" pitchFamily="18" charset="0"/>
                <a:ea typeface="Times New Roman" panose="02020603050405020304" pitchFamily="18" charset="0"/>
              </a:rPr>
              <a:t>1</a:t>
            </a:r>
            <a:r>
              <a:rPr lang="el-GR" sz="2000" dirty="0">
                <a:latin typeface="Times New Roman" panose="02020603050405020304" pitchFamily="18" charset="0"/>
                <a:ea typeface="Times New Roman" panose="02020603050405020304" pitchFamily="18" charset="0"/>
              </a:rPr>
              <a:t>1111010.</a:t>
            </a:r>
            <a:endParaRPr lang="el-GR" sz="2000" dirty="0">
              <a:effectLst/>
              <a:latin typeface="Times New Roman" panose="02020603050405020304" pitchFamily="18" charset="0"/>
              <a:ea typeface="Times New Roman" panose="02020603050405020304" pitchFamily="18" charset="0"/>
            </a:endParaRPr>
          </a:p>
        </p:txBody>
      </p:sp>
      <p:sp>
        <p:nvSpPr>
          <p:cNvPr id="4" name="Ορθογώνιο 3"/>
          <p:cNvSpPr/>
          <p:nvPr/>
        </p:nvSpPr>
        <p:spPr>
          <a:xfrm>
            <a:off x="971600" y="2924944"/>
            <a:ext cx="7416824" cy="2092881"/>
          </a:xfrm>
          <a:prstGeom prst="rect">
            <a:avLst/>
          </a:prstGeom>
        </p:spPr>
        <p:txBody>
          <a:bodyPr wrap="square">
            <a:spAutoFit/>
          </a:bodyPr>
          <a:lstStyle/>
          <a:p>
            <a:pPr marL="0" algn="just">
              <a:spcBef>
                <a:spcPts val="600"/>
              </a:spcBef>
              <a:spcAft>
                <a:spcPts val="0"/>
              </a:spcAft>
            </a:pPr>
            <a:r>
              <a:rPr lang="el-GR" sz="2000" b="1" dirty="0" smtClean="0">
                <a:latin typeface="Times New Roman" panose="02020603050405020304" pitchFamily="18" charset="0"/>
                <a:ea typeface="Times New Roman" panose="02020603050405020304" pitchFamily="18" charset="0"/>
              </a:rPr>
              <a:t>Παράδειγμα 2.35. </a:t>
            </a:r>
            <a:r>
              <a:rPr lang="el-GR" sz="2000" dirty="0" smtClean="0">
                <a:latin typeface="Times New Roman" panose="02020603050405020304" pitchFamily="18" charset="0"/>
                <a:ea typeface="Times New Roman" panose="02020603050405020304" pitchFamily="18" charset="0"/>
              </a:rPr>
              <a:t>Να </a:t>
            </a:r>
            <a:r>
              <a:rPr lang="el-GR" sz="2000" dirty="0">
                <a:latin typeface="Times New Roman" panose="02020603050405020304" pitchFamily="18" charset="0"/>
                <a:ea typeface="Times New Roman" panose="02020603050405020304" pitchFamily="18" charset="0"/>
              </a:rPr>
              <a:t>βρεθεί ποιους αριθμούς του δεκαδικού συστήματος αρίθμησης παριστάνουν οι αριθμοί 00010011, 11101111, 10000000 όταν θεωρούμε ότι είναι σε σύστημα συμπληρώματος του 2.</a:t>
            </a:r>
          </a:p>
          <a:p>
            <a:pPr marL="0" algn="just">
              <a:spcBef>
                <a:spcPts val="600"/>
              </a:spcBef>
              <a:spcAft>
                <a:spcPts val="0"/>
              </a:spcAft>
            </a:pPr>
            <a:r>
              <a:rPr lang="el-GR" sz="2000" b="1" dirty="0">
                <a:latin typeface="Times New Roman" panose="02020603050405020304" pitchFamily="18" charset="0"/>
                <a:ea typeface="Times New Roman" panose="02020603050405020304" pitchFamily="18" charset="0"/>
              </a:rPr>
              <a:t>0</a:t>
            </a:r>
            <a:r>
              <a:rPr lang="el-GR" sz="2000" dirty="0">
                <a:latin typeface="Times New Roman" panose="02020603050405020304" pitchFamily="18" charset="0"/>
                <a:ea typeface="Times New Roman" panose="02020603050405020304" pitchFamily="18" charset="0"/>
              </a:rPr>
              <a:t>0010011</a:t>
            </a:r>
            <a:r>
              <a:rPr lang="el-GR" sz="2000" baseline="-25000" dirty="0">
                <a:latin typeface="Times New Roman" panose="02020603050405020304" pitchFamily="18" charset="0"/>
                <a:ea typeface="Times New Roman" panose="02020603050405020304" pitchFamily="18" charset="0"/>
              </a:rPr>
              <a:t>2’</a:t>
            </a:r>
            <a:r>
              <a:rPr lang="en-US" sz="2000" baseline="-25000" dirty="0">
                <a:latin typeface="Times New Roman" panose="02020603050405020304" pitchFamily="18" charset="0"/>
                <a:ea typeface="Times New Roman" panose="02020603050405020304" pitchFamily="18" charset="0"/>
              </a:rPr>
              <a:t>s</a:t>
            </a:r>
            <a:r>
              <a:rPr lang="el-GR" sz="2000" dirty="0">
                <a:latin typeface="Times New Roman" panose="02020603050405020304" pitchFamily="18" charset="0"/>
                <a:ea typeface="Times New Roman" panose="02020603050405020304" pitchFamily="18" charset="0"/>
              </a:rPr>
              <a:t> = </a:t>
            </a:r>
            <a:r>
              <a:rPr lang="el-GR" sz="2000" b="1" dirty="0">
                <a:latin typeface="Times New Roman" panose="02020603050405020304" pitchFamily="18" charset="0"/>
                <a:ea typeface="Times New Roman" panose="02020603050405020304" pitchFamily="18" charset="0"/>
              </a:rPr>
              <a:t>+</a:t>
            </a:r>
            <a:r>
              <a:rPr lang="el-GR" sz="2000" dirty="0">
                <a:latin typeface="Times New Roman" panose="02020603050405020304" pitchFamily="18" charset="0"/>
                <a:ea typeface="Times New Roman" panose="02020603050405020304" pitchFamily="18" charset="0"/>
              </a:rPr>
              <a:t>(0010011) = +19,  </a:t>
            </a:r>
            <a:endParaRPr lang="en-US" sz="2000" dirty="0" smtClean="0">
              <a:latin typeface="Times New Roman" panose="02020603050405020304" pitchFamily="18" charset="0"/>
              <a:ea typeface="Times New Roman" panose="02020603050405020304" pitchFamily="18" charset="0"/>
            </a:endParaRPr>
          </a:p>
          <a:p>
            <a:pPr marL="0">
              <a:spcBef>
                <a:spcPts val="600"/>
              </a:spcBef>
              <a:spcAft>
                <a:spcPts val="0"/>
              </a:spcAft>
            </a:pPr>
            <a:r>
              <a:rPr lang="el-GR" sz="2000" b="1" dirty="0" smtClean="0">
                <a:latin typeface="Times New Roman" panose="02020603050405020304" pitchFamily="18" charset="0"/>
                <a:ea typeface="Times New Roman" panose="02020603050405020304" pitchFamily="18" charset="0"/>
              </a:rPr>
              <a:t>1</a:t>
            </a:r>
            <a:r>
              <a:rPr lang="el-GR" sz="2000" dirty="0" smtClean="0">
                <a:latin typeface="Times New Roman" panose="02020603050405020304" pitchFamily="18" charset="0"/>
                <a:ea typeface="Times New Roman" panose="02020603050405020304" pitchFamily="18" charset="0"/>
              </a:rPr>
              <a:t>1101111</a:t>
            </a:r>
            <a:r>
              <a:rPr lang="el-GR" sz="2000" baseline="-25000" dirty="0" smtClean="0">
                <a:latin typeface="Times New Roman" panose="02020603050405020304" pitchFamily="18" charset="0"/>
                <a:ea typeface="Times New Roman" panose="02020603050405020304" pitchFamily="18" charset="0"/>
              </a:rPr>
              <a:t>2’</a:t>
            </a:r>
            <a:r>
              <a:rPr lang="en-US" sz="2000" baseline="-25000" dirty="0" smtClean="0">
                <a:latin typeface="Times New Roman" panose="02020603050405020304" pitchFamily="18" charset="0"/>
                <a:ea typeface="Times New Roman" panose="02020603050405020304" pitchFamily="18" charset="0"/>
              </a:rPr>
              <a:t>s</a:t>
            </a:r>
            <a:r>
              <a:rPr lang="el-GR" sz="2000" dirty="0" smtClean="0">
                <a:latin typeface="Times New Roman" panose="02020603050405020304" pitchFamily="18" charset="0"/>
                <a:ea typeface="Times New Roman" panose="02020603050405020304" pitchFamily="18" charset="0"/>
              </a:rPr>
              <a:t>  </a:t>
            </a:r>
            <a:r>
              <a:rPr lang="el-GR" sz="2000" dirty="0">
                <a:latin typeface="Times New Roman" panose="02020603050405020304" pitchFamily="18" charset="0"/>
                <a:ea typeface="Times New Roman" panose="02020603050405020304" pitchFamily="18" charset="0"/>
              </a:rPr>
              <a:t>= -(0010000+1) </a:t>
            </a:r>
            <a:r>
              <a:rPr lang="el-GR" sz="2000" dirty="0" smtClean="0">
                <a:latin typeface="Times New Roman" panose="02020603050405020304" pitchFamily="18" charset="0"/>
                <a:ea typeface="Times New Roman" panose="02020603050405020304" pitchFamily="18" charset="0"/>
              </a:rPr>
              <a:t>=</a:t>
            </a:r>
            <a:r>
              <a:rPr lang="en-US" sz="2000" dirty="0" smtClean="0">
                <a:latin typeface="Times New Roman" panose="02020603050405020304" pitchFamily="18" charset="0"/>
                <a:ea typeface="Times New Roman" panose="02020603050405020304" pitchFamily="18" charset="0"/>
              </a:rPr>
              <a:t>-(0010001)=</a:t>
            </a:r>
            <a:r>
              <a:rPr lang="el-GR" sz="2000" dirty="0" smtClean="0">
                <a:latin typeface="Times New Roman" panose="02020603050405020304" pitchFamily="18" charset="0"/>
                <a:ea typeface="Times New Roman" panose="02020603050405020304" pitchFamily="18" charset="0"/>
              </a:rPr>
              <a:t> </a:t>
            </a:r>
            <a:r>
              <a:rPr lang="el-GR" sz="2000" dirty="0">
                <a:latin typeface="Times New Roman" panose="02020603050405020304" pitchFamily="18" charset="0"/>
                <a:ea typeface="Times New Roman" panose="02020603050405020304" pitchFamily="18" charset="0"/>
              </a:rPr>
              <a:t>-17, </a:t>
            </a:r>
            <a:r>
              <a:rPr lang="el-GR" sz="2000" dirty="0" smtClean="0">
                <a:latin typeface="Times New Roman" panose="02020603050405020304" pitchFamily="18" charset="0"/>
                <a:ea typeface="Times New Roman" panose="02020603050405020304" pitchFamily="18" charset="0"/>
              </a:rPr>
              <a:t>. </a:t>
            </a:r>
            <a:endParaRPr lang="el-GR" sz="2000" dirty="0">
              <a:effectLst/>
              <a:latin typeface="Times New Roman" panose="02020603050405020304" pitchFamily="18" charset="0"/>
              <a:ea typeface="Times New Roman" panose="02020603050405020304" pitchFamily="18" charset="0"/>
            </a:endParaRPr>
          </a:p>
        </p:txBody>
      </p:sp>
      <p:sp>
        <p:nvSpPr>
          <p:cNvPr id="2" name="Ορθογώνιο 1"/>
          <p:cNvSpPr/>
          <p:nvPr/>
        </p:nvSpPr>
        <p:spPr>
          <a:xfrm>
            <a:off x="995388" y="5733256"/>
            <a:ext cx="2271776" cy="369332"/>
          </a:xfrm>
          <a:prstGeom prst="rect">
            <a:avLst/>
          </a:prstGeom>
        </p:spPr>
        <p:txBody>
          <a:bodyPr wrap="none">
            <a:spAutoFit/>
          </a:bodyPr>
          <a:lstStyle/>
          <a:p>
            <a:r>
              <a:rPr lang="el-GR" dirty="0">
                <a:latin typeface="Times New Roman" panose="02020603050405020304" pitchFamily="18" charset="0"/>
                <a:ea typeface="Times New Roman" panose="02020603050405020304" pitchFamily="18" charset="0"/>
              </a:rPr>
              <a:t>10000000 = -2</a:t>
            </a:r>
            <a:r>
              <a:rPr lang="el-GR" baseline="30000" dirty="0">
                <a:latin typeface="Times New Roman" panose="02020603050405020304" pitchFamily="18" charset="0"/>
                <a:ea typeface="Times New Roman" panose="02020603050405020304" pitchFamily="18" charset="0"/>
              </a:rPr>
              <a:t>7</a:t>
            </a:r>
            <a:r>
              <a:rPr lang="el-GR" baseline="-25000" dirty="0">
                <a:latin typeface="Times New Roman" panose="02020603050405020304" pitchFamily="18" charset="0"/>
                <a:ea typeface="Times New Roman" panose="02020603050405020304" pitchFamily="18" charset="0"/>
              </a:rPr>
              <a:t> </a:t>
            </a:r>
            <a:r>
              <a:rPr lang="el-GR" dirty="0">
                <a:latin typeface="Times New Roman" panose="02020603050405020304" pitchFamily="18" charset="0"/>
                <a:ea typeface="Times New Roman" panose="02020603050405020304" pitchFamily="18" charset="0"/>
              </a:rPr>
              <a:t>= -128</a:t>
            </a:r>
            <a:endParaRPr lang="el-GR" dirty="0"/>
          </a:p>
        </p:txBody>
      </p:sp>
      <p:sp>
        <p:nvSpPr>
          <p:cNvPr id="5" name="Ορθογώνιο 4"/>
          <p:cNvSpPr/>
          <p:nvPr/>
        </p:nvSpPr>
        <p:spPr>
          <a:xfrm>
            <a:off x="971600" y="5363924"/>
            <a:ext cx="1685077" cy="369332"/>
          </a:xfrm>
          <a:prstGeom prst="rect">
            <a:avLst/>
          </a:prstGeom>
        </p:spPr>
        <p:txBody>
          <a:bodyPr wrap="none">
            <a:spAutoFit/>
          </a:bodyPr>
          <a:lstStyle/>
          <a:p>
            <a:r>
              <a:rPr lang="el-GR" b="1" dirty="0">
                <a:latin typeface="Times New Roman" panose="02020603050405020304" pitchFamily="18" charset="0"/>
                <a:ea typeface="Times New Roman" panose="02020603050405020304" pitchFamily="18" charset="0"/>
              </a:rPr>
              <a:t>Παράδειγμα </a:t>
            </a:r>
            <a:r>
              <a:rPr lang="en-US" b="1" dirty="0" smtClean="0">
                <a:latin typeface="Times New Roman" panose="02020603050405020304" pitchFamily="18" charset="0"/>
                <a:ea typeface="Times New Roman" panose="02020603050405020304" pitchFamily="18" charset="0"/>
              </a:rPr>
              <a:t>X</a:t>
            </a:r>
            <a:r>
              <a:rPr lang="el-GR" b="1" dirty="0" smtClean="0">
                <a:latin typeface="Times New Roman" panose="02020603050405020304" pitchFamily="18" charset="0"/>
                <a:ea typeface="Times New Roman" panose="02020603050405020304" pitchFamily="18" charset="0"/>
              </a:rPr>
              <a:t> </a:t>
            </a:r>
            <a:endParaRPr lang="el-GR" dirty="0"/>
          </a:p>
        </p:txBody>
      </p:sp>
    </p:spTree>
    <p:extLst>
      <p:ext uri="{BB962C8B-B14F-4D97-AF65-F5344CB8AC3E}">
        <p14:creationId xmlns:p14="http://schemas.microsoft.com/office/powerpoint/2010/main" val="1172209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684213" y="1387475"/>
            <a:ext cx="76327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l-GR" altLang="el-GR" sz="2000" b="1" dirty="0"/>
              <a:t>Παράδειγμα 2.36. </a:t>
            </a:r>
            <a:r>
              <a:rPr lang="el-GR" altLang="el-GR" sz="2000" dirty="0"/>
              <a:t>Να παρασταθούν οι </a:t>
            </a:r>
            <a:r>
              <a:rPr lang="el-GR" altLang="el-GR" sz="2000" dirty="0" err="1"/>
              <a:t>προσημασμένοι</a:t>
            </a:r>
            <a:r>
              <a:rPr lang="el-GR" altLang="el-GR" sz="2000" dirty="0"/>
              <a:t> αριθμοί </a:t>
            </a:r>
            <a:r>
              <a:rPr lang="el-GR" altLang="el-GR" sz="2000" b="1" dirty="0"/>
              <a:t>0</a:t>
            </a:r>
            <a:r>
              <a:rPr lang="el-GR" altLang="el-GR" sz="2000" dirty="0"/>
              <a:t>0000111, </a:t>
            </a:r>
            <a:r>
              <a:rPr lang="el-GR" altLang="el-GR" sz="2000" b="1" dirty="0"/>
              <a:t>1</a:t>
            </a:r>
            <a:r>
              <a:rPr lang="el-GR" altLang="el-GR" sz="2000" dirty="0"/>
              <a:t>1110001 του δυαδικού συστήματος με 16 </a:t>
            </a:r>
            <a:r>
              <a:rPr lang="en-US" altLang="el-GR" sz="2000" dirty="0"/>
              <a:t>bit</a:t>
            </a:r>
            <a:r>
              <a:rPr lang="el-GR" altLang="el-GR" sz="2000" dirty="0"/>
              <a:t>. Θεωρήστε ότι και στις δύο παραστάσεις οι αριθμοί είναι σε σύστημα συμπληρώματος του 2.</a:t>
            </a:r>
            <a:endParaRPr lang="en-US" altLang="el-GR" sz="2000" dirty="0"/>
          </a:p>
          <a:p>
            <a:pPr algn="just"/>
            <a:endParaRPr lang="el-GR" altLang="el-GR" sz="2000" dirty="0"/>
          </a:p>
          <a:p>
            <a:pPr algn="just"/>
            <a:r>
              <a:rPr lang="el-GR" altLang="el-GR" sz="2000" dirty="0"/>
              <a:t>Τοποθετείται στα 8 πιο σημαντικά ψηφία η τιμή του ψηφίου του </a:t>
            </a:r>
            <a:r>
              <a:rPr lang="el-GR" altLang="el-GR" sz="2000" dirty="0" err="1"/>
              <a:t>προσήμου</a:t>
            </a:r>
            <a:r>
              <a:rPr lang="el-GR" altLang="el-GR" sz="2000" dirty="0"/>
              <a:t>.</a:t>
            </a:r>
            <a:endParaRPr lang="en-US" altLang="el-GR" sz="2000" dirty="0"/>
          </a:p>
          <a:p>
            <a:pPr algn="just"/>
            <a:endParaRPr lang="el-GR" altLang="el-GR" sz="2000" dirty="0"/>
          </a:p>
          <a:p>
            <a:pPr algn="just"/>
            <a:r>
              <a:rPr lang="el-GR" altLang="el-GR" sz="2000" dirty="0"/>
              <a:t>00000111</a:t>
            </a:r>
            <a:r>
              <a:rPr lang="en-US" altLang="el-GR" sz="2000" dirty="0">
                <a:sym typeface="Wingdings" panose="05000000000000000000" pitchFamily="2" charset="2"/>
              </a:rPr>
              <a:t></a:t>
            </a:r>
            <a:r>
              <a:rPr lang="el-GR" altLang="el-GR" sz="2000" b="1" dirty="0"/>
              <a:t>00000000</a:t>
            </a:r>
            <a:r>
              <a:rPr lang="el-GR" altLang="el-GR" sz="2000" dirty="0">
                <a:sym typeface="Wingdings" panose="05000000000000000000" pitchFamily="2" charset="2"/>
              </a:rPr>
              <a:t>00000111,    11110001</a:t>
            </a:r>
            <a:r>
              <a:rPr lang="en-US" altLang="el-GR" sz="2000" dirty="0">
                <a:sym typeface="Wingdings" panose="05000000000000000000" pitchFamily="2" charset="2"/>
              </a:rPr>
              <a:t></a:t>
            </a:r>
            <a:r>
              <a:rPr lang="el-GR" altLang="el-GR" sz="2000" b="1" dirty="0"/>
              <a:t>11111111</a:t>
            </a:r>
            <a:r>
              <a:rPr lang="el-GR" altLang="el-GR" sz="2000" dirty="0">
                <a:sym typeface="Wingdings" panose="05000000000000000000" pitchFamily="2" charset="2"/>
              </a:rPr>
              <a:t>11110001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Object 2"/>
          <p:cNvGraphicFramePr>
            <a:graphicFrameLocks noGrp="1" noChangeAspect="1"/>
          </p:cNvGraphicFramePr>
          <p:nvPr>
            <p:ph/>
            <p:extLst>
              <p:ext uri="{D42A27DB-BD31-4B8C-83A1-F6EECF244321}">
                <p14:modId xmlns:p14="http://schemas.microsoft.com/office/powerpoint/2010/main" val="1404623716"/>
              </p:ext>
            </p:extLst>
          </p:nvPr>
        </p:nvGraphicFramePr>
        <p:xfrm>
          <a:off x="2227423" y="908720"/>
          <a:ext cx="4968552" cy="5783731"/>
        </p:xfrm>
        <a:graphic>
          <a:graphicData uri="http://schemas.openxmlformats.org/presentationml/2006/ole">
            <mc:AlternateContent xmlns:mc="http://schemas.openxmlformats.org/markup-compatibility/2006">
              <mc:Choice xmlns:v="urn:schemas-microsoft-com:vml" Requires="v">
                <p:oleObj spid="_x0000_s178221" name="Visio" r:id="rId3" imgW="4186717" imgH="4872877" progId="Visio.Drawing.11">
                  <p:embed/>
                </p:oleObj>
              </mc:Choice>
              <mc:Fallback>
                <p:oleObj name="Visio" r:id="rId3" imgW="4186717" imgH="4872877" progId="Visio.Drawing.11">
                  <p:embed/>
                  <p:pic>
                    <p:nvPicPr>
                      <p:cNvPr id="1054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7423" y="908720"/>
                        <a:ext cx="4968552" cy="5783731"/>
                      </a:xfrm>
                      <a:prstGeom prst="rect">
                        <a:avLst/>
                      </a:prstGeom>
                      <a:noFill/>
                      <a:ln>
                        <a:noFill/>
                      </a:ln>
                      <a:effectLst/>
                      <a:extLst/>
                    </p:spPr>
                  </p:pic>
                </p:oleObj>
              </mc:Fallback>
            </mc:AlternateContent>
          </a:graphicData>
        </a:graphic>
      </p:graphicFrame>
      <p:sp>
        <p:nvSpPr>
          <p:cNvPr id="105475" name="Text Box 3"/>
          <p:cNvSpPr txBox="1">
            <a:spLocks noChangeArrowheads="1"/>
          </p:cNvSpPr>
          <p:nvPr/>
        </p:nvSpPr>
        <p:spPr bwMode="auto">
          <a:xfrm>
            <a:off x="1838324" y="332656"/>
            <a:ext cx="5746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dirty="0" smtClean="0"/>
              <a:t>Κωδικοποίηση </a:t>
            </a:r>
            <a:r>
              <a:rPr lang="el-GR" altLang="el-GR" sz="2000" dirty="0" err="1"/>
              <a:t>προσημασμένων</a:t>
            </a:r>
            <a:r>
              <a:rPr lang="el-GR" altLang="el-GR" sz="2000" dirty="0"/>
              <a:t> αριθμών με </a:t>
            </a:r>
            <a:r>
              <a:rPr lang="en-US" altLang="el-GR" sz="2000" dirty="0"/>
              <a:t>4-bit</a:t>
            </a:r>
            <a:endParaRPr lang="el-GR" altLang="el-GR" sz="2000" dirty="0"/>
          </a:p>
        </p:txBody>
      </p:sp>
    </p:spTree>
    <p:extLst>
      <p:ext uri="{BB962C8B-B14F-4D97-AF65-F5344CB8AC3E}">
        <p14:creationId xmlns:p14="http://schemas.microsoft.com/office/powerpoint/2010/main" val="889233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2519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20835" name="Object 3"/>
          <p:cNvGraphicFramePr>
            <a:graphicFrameLocks noChangeAspect="1"/>
          </p:cNvGraphicFramePr>
          <p:nvPr>
            <p:extLst>
              <p:ext uri="{D42A27DB-BD31-4B8C-83A1-F6EECF244321}">
                <p14:modId xmlns:p14="http://schemas.microsoft.com/office/powerpoint/2010/main" val="291728966"/>
              </p:ext>
            </p:extLst>
          </p:nvPr>
        </p:nvGraphicFramePr>
        <p:xfrm>
          <a:off x="1042988" y="1773238"/>
          <a:ext cx="6983412" cy="3665537"/>
        </p:xfrm>
        <a:graphic>
          <a:graphicData uri="http://schemas.openxmlformats.org/presentationml/2006/ole">
            <mc:AlternateContent xmlns:mc="http://schemas.openxmlformats.org/markup-compatibility/2006">
              <mc:Choice xmlns:v="urn:schemas-microsoft-com:vml" Requires="v">
                <p:oleObj spid="_x0000_s120923" name="Visio" r:id="rId3" imgW="3457411" imgH="1809569" progId="Visio.Drawing.11">
                  <p:embed/>
                </p:oleObj>
              </mc:Choice>
              <mc:Fallback>
                <p:oleObj name="Visio" r:id="rId3" imgW="3457411" imgH="1809569" progId="Visio.Drawing.11">
                  <p:embed/>
                  <p:pic>
                    <p:nvPicPr>
                      <p:cNvPr id="0" name="Object 3"/>
                      <p:cNvPicPr>
                        <a:picLocks noChangeAspect="1" noChangeArrowheads="1"/>
                      </p:cNvPicPr>
                      <p:nvPr/>
                    </p:nvPicPr>
                    <p:blipFill>
                      <a:blip r:embed="rId4"/>
                      <a:srcRect/>
                      <a:stretch>
                        <a:fillRect/>
                      </a:stretch>
                    </p:blipFill>
                    <p:spPr bwMode="auto">
                      <a:xfrm>
                        <a:off x="1042988" y="1773238"/>
                        <a:ext cx="6983412" cy="366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 Box 4"/>
          <p:cNvSpPr txBox="1">
            <a:spLocks noChangeArrowheads="1"/>
          </p:cNvSpPr>
          <p:nvPr/>
        </p:nvSpPr>
        <p:spPr bwMode="auto">
          <a:xfrm>
            <a:off x="950913" y="1190625"/>
            <a:ext cx="583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t>Πρόσθεση σε σύστημα συμπληρώματος του 2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33125" name="Rectangle 5"/>
          <p:cNvSpPr>
            <a:spLocks noChangeArrowheads="1"/>
          </p:cNvSpPr>
          <p:nvPr/>
        </p:nvSpPr>
        <p:spPr bwMode="auto">
          <a:xfrm>
            <a:off x="755650" y="1700213"/>
            <a:ext cx="77787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12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a:solidFill>
                  <a:srgbClr val="FFFF00"/>
                </a:solidFill>
              </a:rPr>
              <a:t>Υπερχείλιση κατά την πρόσθεση αριθμών σε παράσταση συμπληρώματος του 2. </a:t>
            </a:r>
          </a:p>
          <a:p>
            <a:r>
              <a:rPr lang="el-GR" altLang="el-GR" sz="2000" dirty="0">
                <a:solidFill>
                  <a:srgbClr val="FFFF00"/>
                </a:solidFill>
              </a:rPr>
              <a:t>        </a:t>
            </a:r>
          </a:p>
          <a:p>
            <a:pPr algn="just">
              <a:spcBef>
                <a:spcPct val="20000"/>
              </a:spcBef>
            </a:pPr>
            <a:r>
              <a:rPr lang="el-GR" altLang="el-GR" sz="2000" dirty="0">
                <a:solidFill>
                  <a:srgbClr val="FFFF00"/>
                </a:solidFill>
              </a:rPr>
              <a:t>Στα συστήματα συμπληρωμάτων υπάρχει </a:t>
            </a:r>
            <a:r>
              <a:rPr lang="el-GR" altLang="el-GR" sz="2000" b="1" i="1" dirty="0">
                <a:solidFill>
                  <a:srgbClr val="FFFF00"/>
                </a:solidFill>
              </a:rPr>
              <a:t>υπερχείλιση</a:t>
            </a:r>
            <a:r>
              <a:rPr lang="el-GR" altLang="el-GR" sz="2000" dirty="0">
                <a:solidFill>
                  <a:srgbClr val="FFFF00"/>
                </a:solidFill>
              </a:rPr>
              <a:t> (</a:t>
            </a:r>
            <a:r>
              <a:rPr lang="en-US" altLang="el-GR" sz="2000" i="1" dirty="0">
                <a:solidFill>
                  <a:srgbClr val="FFFF00"/>
                </a:solidFill>
              </a:rPr>
              <a:t>overflow</a:t>
            </a:r>
            <a:r>
              <a:rPr lang="el-GR" altLang="el-GR" sz="2000" dirty="0">
                <a:solidFill>
                  <a:srgbClr val="FFFF00"/>
                </a:solidFill>
              </a:rPr>
              <a:t>) όταν το αποτέλεσμα της πρόσθεσης δεν μπορεί να παρασταθεί με το επιλεγμένο μήκος λέξης. Είναι προφανές ότι υπερχείλιση δεν μπορεί να υπάρξει στην πρόσθεση </a:t>
            </a:r>
            <a:r>
              <a:rPr lang="el-GR" altLang="el-GR" sz="2000" dirty="0" err="1" smtClean="0">
                <a:solidFill>
                  <a:srgbClr val="FFFF00"/>
                </a:solidFill>
              </a:rPr>
              <a:t>ετεροσήμων</a:t>
            </a:r>
            <a:r>
              <a:rPr lang="el-GR" altLang="el-GR" sz="2000" dirty="0" smtClean="0">
                <a:solidFill>
                  <a:srgbClr val="FFFF00"/>
                </a:solidFill>
              </a:rPr>
              <a:t> </a:t>
            </a:r>
            <a:r>
              <a:rPr lang="el-GR" altLang="el-GR" sz="2000" dirty="0">
                <a:solidFill>
                  <a:srgbClr val="FFFF00"/>
                </a:solidFill>
              </a:rPr>
              <a:t>αριθμών. Υπερχείλιση σε μία πρόσθεση υπάρχει όταν οι προσθετέοι είναι </a:t>
            </a:r>
            <a:r>
              <a:rPr lang="el-GR" altLang="el-GR" sz="2000" dirty="0" err="1">
                <a:solidFill>
                  <a:srgbClr val="FFFF00"/>
                </a:solidFill>
              </a:rPr>
              <a:t>ομόσημοι</a:t>
            </a:r>
            <a:r>
              <a:rPr lang="el-GR" altLang="el-GR" sz="2000" dirty="0">
                <a:solidFill>
                  <a:srgbClr val="FFFF00"/>
                </a:solidFill>
              </a:rPr>
              <a:t> και το πρόσημο του αθροίσματος είναι διαφορετικό από αυτό των προσθετέων</a:t>
            </a:r>
            <a:r>
              <a:rPr lang="el-GR" altLang="el-GR" dirty="0">
                <a:solidFill>
                  <a:srgbClr val="FFFF00"/>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4" name="Rectangle 4"/>
          <p:cNvSpPr>
            <a:spLocks noChangeArrowheads="1"/>
          </p:cNvSpPr>
          <p:nvPr/>
        </p:nvSpPr>
        <p:spPr bwMode="auto">
          <a:xfrm>
            <a:off x="918648" y="882483"/>
            <a:ext cx="669622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l-GR" altLang="el-GR" sz="2000" b="1" dirty="0"/>
              <a:t>Παράσταση αριθμού σε αριθμητικό σύστημα θέσεως</a:t>
            </a:r>
          </a:p>
        </p:txBody>
      </p:sp>
      <p:sp>
        <p:nvSpPr>
          <p:cNvPr id="148486" name="Rectangle 6"/>
          <p:cNvSpPr>
            <a:spLocks noChangeArrowheads="1"/>
          </p:cNvSpPr>
          <p:nvPr/>
        </p:nvSpPr>
        <p:spPr bwMode="auto">
          <a:xfrm>
            <a:off x="0" y="31347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48485" name="Object 5"/>
          <p:cNvGraphicFramePr>
            <a:graphicFrameLocks noChangeAspect="1"/>
          </p:cNvGraphicFramePr>
          <p:nvPr>
            <p:extLst>
              <p:ext uri="{D42A27DB-BD31-4B8C-83A1-F6EECF244321}">
                <p14:modId xmlns:p14="http://schemas.microsoft.com/office/powerpoint/2010/main" val="1936850713"/>
              </p:ext>
            </p:extLst>
          </p:nvPr>
        </p:nvGraphicFramePr>
        <p:xfrm>
          <a:off x="2047131" y="1639979"/>
          <a:ext cx="4320133" cy="467879"/>
        </p:xfrm>
        <a:graphic>
          <a:graphicData uri="http://schemas.openxmlformats.org/presentationml/2006/ole">
            <mc:AlternateContent xmlns:mc="http://schemas.openxmlformats.org/markup-compatibility/2006">
              <mc:Choice xmlns:v="urn:schemas-microsoft-com:vml" Requires="v">
                <p:oleObj spid="_x0000_s148774" name="Εξίσωση" r:id="rId4" imgW="2133360" imgH="228600" progId="Equation.3">
                  <p:embed/>
                </p:oleObj>
              </mc:Choice>
              <mc:Fallback>
                <p:oleObj name="Εξίσωση" r:id="rId4" imgW="2133360" imgH="228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7131" y="1639979"/>
                        <a:ext cx="4320133" cy="467879"/>
                      </a:xfrm>
                      <a:prstGeom prst="rect">
                        <a:avLst/>
                      </a:prstGeom>
                      <a:solidFill>
                        <a:schemeClr val="bg1"/>
                      </a:solidFill>
                    </p:spPr>
                  </p:pic>
                </p:oleObj>
              </mc:Fallback>
            </mc:AlternateContent>
          </a:graphicData>
        </a:graphic>
      </p:graphicFrame>
      <p:graphicFrame>
        <p:nvGraphicFramePr>
          <p:cNvPr id="148487" name="Object 7"/>
          <p:cNvGraphicFramePr>
            <a:graphicFrameLocks noChangeAspect="1"/>
          </p:cNvGraphicFramePr>
          <p:nvPr>
            <p:extLst>
              <p:ext uri="{D42A27DB-BD31-4B8C-83A1-F6EECF244321}">
                <p14:modId xmlns:p14="http://schemas.microsoft.com/office/powerpoint/2010/main" val="2086129686"/>
              </p:ext>
            </p:extLst>
          </p:nvPr>
        </p:nvGraphicFramePr>
        <p:xfrm>
          <a:off x="755576" y="3162412"/>
          <a:ext cx="7704087" cy="423119"/>
        </p:xfrm>
        <a:graphic>
          <a:graphicData uri="http://schemas.openxmlformats.org/presentationml/2006/ole">
            <mc:AlternateContent xmlns:mc="http://schemas.openxmlformats.org/markup-compatibility/2006">
              <mc:Choice xmlns:v="urn:schemas-microsoft-com:vml" Requires="v">
                <p:oleObj spid="_x0000_s148775" name="Εξίσωση" r:id="rId6" imgW="4165600" imgH="228600" progId="Equation.3">
                  <p:embed/>
                </p:oleObj>
              </mc:Choice>
              <mc:Fallback>
                <p:oleObj name="Εξίσωση" r:id="rId6" imgW="4165600" imgH="228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162412"/>
                        <a:ext cx="7704087" cy="423119"/>
                      </a:xfrm>
                      <a:prstGeom prst="rect">
                        <a:avLst/>
                      </a:prstGeom>
                      <a:solidFill>
                        <a:schemeClr val="bg1"/>
                      </a:solidFill>
                    </p:spPr>
                  </p:pic>
                </p:oleObj>
              </mc:Fallback>
            </mc:AlternateContent>
          </a:graphicData>
        </a:graphic>
      </p:graphicFrame>
      <p:sp>
        <p:nvSpPr>
          <p:cNvPr id="148489" name="Rectangle 9"/>
          <p:cNvSpPr>
            <a:spLocks noChangeArrowheads="1"/>
          </p:cNvSpPr>
          <p:nvPr/>
        </p:nvSpPr>
        <p:spPr bwMode="auto">
          <a:xfrm>
            <a:off x="900392" y="2499759"/>
            <a:ext cx="2192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2000" dirty="0" smtClean="0"/>
              <a:t>Τιμή </a:t>
            </a:r>
            <a:r>
              <a:rPr lang="el-GR" altLang="el-GR" sz="2000" dirty="0"/>
              <a:t>του αριθμού </a:t>
            </a:r>
          </a:p>
        </p:txBody>
      </p:sp>
      <p:graphicFrame>
        <p:nvGraphicFramePr>
          <p:cNvPr id="148490" name="Object 10"/>
          <p:cNvGraphicFramePr>
            <a:graphicFrameLocks noChangeAspect="1"/>
          </p:cNvGraphicFramePr>
          <p:nvPr>
            <p:extLst>
              <p:ext uri="{D42A27DB-BD31-4B8C-83A1-F6EECF244321}">
                <p14:modId xmlns:p14="http://schemas.microsoft.com/office/powerpoint/2010/main" val="3707140059"/>
              </p:ext>
            </p:extLst>
          </p:nvPr>
        </p:nvGraphicFramePr>
        <p:xfrm>
          <a:off x="3851969" y="3932904"/>
          <a:ext cx="1511300" cy="819150"/>
        </p:xfrm>
        <a:graphic>
          <a:graphicData uri="http://schemas.openxmlformats.org/presentationml/2006/ole">
            <mc:AlternateContent xmlns:mc="http://schemas.openxmlformats.org/markup-compatibility/2006">
              <mc:Choice xmlns:v="urn:schemas-microsoft-com:vml" Requires="v">
                <p:oleObj spid="_x0000_s148776" name="Εξίσωση" r:id="rId8" imgW="787400" imgH="431800" progId="Equation.3">
                  <p:embed/>
                </p:oleObj>
              </mc:Choice>
              <mc:Fallback>
                <p:oleObj name="Εξίσωση" r:id="rId8" imgW="787400" imgH="4318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69" y="3932904"/>
                        <a:ext cx="1511300" cy="819150"/>
                      </a:xfrm>
                      <a:prstGeom prst="rect">
                        <a:avLst/>
                      </a:prstGeom>
                      <a:solidFill>
                        <a:schemeClr val="bg1"/>
                      </a:solidFill>
                    </p:spPr>
                  </p:pic>
                </p:oleObj>
              </mc:Fallback>
            </mc:AlternateContent>
          </a:graphicData>
        </a:graphic>
      </p:graphicFrame>
      <p:sp>
        <p:nvSpPr>
          <p:cNvPr id="148492" name="Text Box 12"/>
          <p:cNvSpPr txBox="1">
            <a:spLocks noChangeArrowheads="1"/>
          </p:cNvSpPr>
          <p:nvPr/>
        </p:nvSpPr>
        <p:spPr bwMode="auto">
          <a:xfrm>
            <a:off x="3087864" y="4144041"/>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dirty="0"/>
              <a:t>ή</a:t>
            </a:r>
          </a:p>
        </p:txBody>
      </p:sp>
      <p:sp>
        <p:nvSpPr>
          <p:cNvPr id="148493" name="Text Box 13"/>
          <p:cNvSpPr txBox="1">
            <a:spLocks noChangeArrowheads="1"/>
          </p:cNvSpPr>
          <p:nvPr/>
        </p:nvSpPr>
        <p:spPr bwMode="auto">
          <a:xfrm>
            <a:off x="910095" y="5468585"/>
            <a:ext cx="106631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i="1" dirty="0"/>
              <a:t>b</a:t>
            </a:r>
            <a:r>
              <a:rPr lang="en-US" altLang="el-GR" sz="2000" dirty="0"/>
              <a:t>: </a:t>
            </a:r>
            <a:r>
              <a:rPr lang="el-GR" altLang="el-GR" sz="2000" dirty="0"/>
              <a:t>βάση</a:t>
            </a:r>
          </a:p>
        </p:txBody>
      </p:sp>
      <p:sp>
        <p:nvSpPr>
          <p:cNvPr id="3" name="TextBox 2"/>
          <p:cNvSpPr txBox="1"/>
          <p:nvPr/>
        </p:nvSpPr>
        <p:spPr>
          <a:xfrm>
            <a:off x="918648" y="4839591"/>
            <a:ext cx="1252266" cy="400110"/>
          </a:xfrm>
          <a:prstGeom prst="rect">
            <a:avLst/>
          </a:prstGeom>
          <a:noFill/>
        </p:spPr>
        <p:txBody>
          <a:bodyPr wrap="none" rtlCol="0">
            <a:spAutoFit/>
          </a:bodyPr>
          <a:lstStyle/>
          <a:p>
            <a:r>
              <a:rPr lang="en-US" sz="2000" i="1" dirty="0" err="1" smtClean="0"/>
              <a:t>a</a:t>
            </a:r>
            <a:r>
              <a:rPr lang="en-US" sz="2000" i="1" baseline="-25000" dirty="0" err="1" smtClean="0"/>
              <a:t>k</a:t>
            </a:r>
            <a:r>
              <a:rPr lang="en-US" sz="2000" dirty="0" smtClean="0"/>
              <a:t>: </a:t>
            </a:r>
            <a:r>
              <a:rPr lang="el-GR" sz="2000" dirty="0" smtClean="0"/>
              <a:t>ψηφία</a:t>
            </a:r>
            <a:endParaRPr lang="el-GR"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71601" y="2276871"/>
            <a:ext cx="102533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l-G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058631345"/>
              </p:ext>
            </p:extLst>
          </p:nvPr>
        </p:nvGraphicFramePr>
        <p:xfrm>
          <a:off x="971600" y="2276872"/>
          <a:ext cx="7082199" cy="1440160"/>
        </p:xfrm>
        <a:graphic>
          <a:graphicData uri="http://schemas.openxmlformats.org/presentationml/2006/ole">
            <mc:AlternateContent xmlns:mc="http://schemas.openxmlformats.org/markup-compatibility/2006">
              <mc:Choice xmlns:v="urn:schemas-microsoft-com:vml" Requires="v">
                <p:oleObj spid="_x0000_s179243" name="Visio" r:id="rId3" imgW="3982083" imgH="806898" progId="Visio.Drawing.11">
                  <p:embed/>
                </p:oleObj>
              </mc:Choice>
              <mc:Fallback>
                <p:oleObj name="Visio" r:id="rId3" imgW="3982083" imgH="80689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76872"/>
                        <a:ext cx="7082199" cy="1440160"/>
                      </a:xfrm>
                      <a:prstGeom prst="rect">
                        <a:avLst/>
                      </a:prstGeom>
                      <a:noFill/>
                    </p:spPr>
                  </p:pic>
                </p:oleObj>
              </mc:Fallback>
            </mc:AlternateContent>
          </a:graphicData>
        </a:graphic>
      </p:graphicFrame>
      <p:sp>
        <p:nvSpPr>
          <p:cNvPr id="4" name="TextBox 3"/>
          <p:cNvSpPr txBox="1"/>
          <p:nvPr/>
        </p:nvSpPr>
        <p:spPr>
          <a:xfrm>
            <a:off x="899592" y="1556792"/>
            <a:ext cx="1648208" cy="400110"/>
          </a:xfrm>
          <a:prstGeom prst="rect">
            <a:avLst/>
          </a:prstGeom>
          <a:noFill/>
        </p:spPr>
        <p:txBody>
          <a:bodyPr wrap="none" rtlCol="0">
            <a:spAutoFit/>
          </a:bodyPr>
          <a:lstStyle/>
          <a:p>
            <a:r>
              <a:rPr lang="el-GR" sz="2000" b="1" dirty="0" smtClean="0"/>
              <a:t>Παράδειγμα</a:t>
            </a:r>
            <a:endParaRPr lang="el-GR" sz="2000" b="1" dirty="0"/>
          </a:p>
        </p:txBody>
      </p:sp>
    </p:spTree>
    <p:extLst>
      <p:ext uri="{BB962C8B-B14F-4D97-AF65-F5344CB8AC3E}">
        <p14:creationId xmlns:p14="http://schemas.microsoft.com/office/powerpoint/2010/main" val="1278172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Rectangle 6"/>
          <p:cNvSpPr>
            <a:spLocks noChangeArrowheads="1"/>
          </p:cNvSpPr>
          <p:nvPr/>
        </p:nvSpPr>
        <p:spPr bwMode="auto">
          <a:xfrm>
            <a:off x="0" y="1995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64869" name="Object 5"/>
          <p:cNvGraphicFramePr>
            <a:graphicFrameLocks noChangeAspect="1"/>
          </p:cNvGraphicFramePr>
          <p:nvPr>
            <p:extLst>
              <p:ext uri="{D42A27DB-BD31-4B8C-83A1-F6EECF244321}">
                <p14:modId xmlns:p14="http://schemas.microsoft.com/office/powerpoint/2010/main" val="3899365450"/>
              </p:ext>
            </p:extLst>
          </p:nvPr>
        </p:nvGraphicFramePr>
        <p:xfrm>
          <a:off x="3059832" y="1412776"/>
          <a:ext cx="3057947" cy="4869166"/>
        </p:xfrm>
        <a:graphic>
          <a:graphicData uri="http://schemas.openxmlformats.org/presentationml/2006/ole">
            <mc:AlternateContent xmlns:mc="http://schemas.openxmlformats.org/markup-compatibility/2006">
              <mc:Choice xmlns:v="urn:schemas-microsoft-com:vml" Requires="v">
                <p:oleObj spid="_x0000_s164964" name="Visio" r:id="rId3" imgW="1804145" imgH="3506148" progId="Visio.Drawing.11">
                  <p:embed/>
                </p:oleObj>
              </mc:Choice>
              <mc:Fallback>
                <p:oleObj name="Visio" r:id="rId3" imgW="1804145" imgH="350614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412776"/>
                        <a:ext cx="3057947" cy="4869166"/>
                      </a:xfrm>
                      <a:prstGeom prst="rect">
                        <a:avLst/>
                      </a:prstGeom>
                      <a:noFill/>
                      <a:extLst/>
                    </p:spPr>
                  </p:pic>
                </p:oleObj>
              </mc:Fallback>
            </mc:AlternateContent>
          </a:graphicData>
        </a:graphic>
      </p:graphicFrame>
      <p:sp>
        <p:nvSpPr>
          <p:cNvPr id="2" name="TextBox 1"/>
          <p:cNvSpPr txBox="1"/>
          <p:nvPr/>
        </p:nvSpPr>
        <p:spPr>
          <a:xfrm>
            <a:off x="1267730" y="836712"/>
            <a:ext cx="6608540" cy="400110"/>
          </a:xfrm>
          <a:prstGeom prst="rect">
            <a:avLst/>
          </a:prstGeom>
          <a:noFill/>
        </p:spPr>
        <p:txBody>
          <a:bodyPr wrap="none" rtlCol="0">
            <a:spAutoFit/>
          </a:bodyPr>
          <a:lstStyle/>
          <a:p>
            <a:r>
              <a:rPr lang="el-GR" sz="2000" b="1" dirty="0" smtClean="0"/>
              <a:t>Κωδικοποίηση</a:t>
            </a:r>
            <a:r>
              <a:rPr lang="en-US" sz="2000" b="1" dirty="0" smtClean="0"/>
              <a:t> </a:t>
            </a:r>
            <a:r>
              <a:rPr lang="el-GR" sz="2000" b="1" dirty="0" smtClean="0"/>
              <a:t>δεκαδικών ψηφίων στον κώδικα </a:t>
            </a:r>
            <a:r>
              <a:rPr lang="en-US" sz="2000" b="1" dirty="0" smtClean="0"/>
              <a:t>BCD</a:t>
            </a:r>
            <a:endParaRPr lang="el-GR" sz="20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Text Box 4"/>
          <p:cNvSpPr txBox="1">
            <a:spLocks noChangeArrowheads="1"/>
          </p:cNvSpPr>
          <p:nvPr/>
        </p:nvSpPr>
        <p:spPr bwMode="auto">
          <a:xfrm>
            <a:off x="683569" y="1196975"/>
            <a:ext cx="77048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000" b="1" dirty="0"/>
              <a:t>Παράδειγμα 2.41.</a:t>
            </a:r>
            <a:r>
              <a:rPr lang="el-GR" altLang="el-GR" sz="2000" dirty="0"/>
              <a:t> Να κωδικοποιηθεί ο αριθμός </a:t>
            </a:r>
            <a:r>
              <a:rPr lang="el-GR" altLang="el-GR" sz="2000" dirty="0" smtClean="0"/>
              <a:t>9706</a:t>
            </a:r>
            <a:r>
              <a:rPr lang="el-GR" altLang="el-GR" sz="2000" baseline="-25000" dirty="0" smtClean="0"/>
              <a:t>10</a:t>
            </a:r>
            <a:r>
              <a:rPr lang="el-GR" altLang="el-GR" sz="2000" dirty="0" smtClean="0"/>
              <a:t> </a:t>
            </a:r>
            <a:r>
              <a:rPr lang="el-GR" altLang="el-GR" sz="2000" dirty="0"/>
              <a:t>του δεκαδικού συστήματος στον κώδικα </a:t>
            </a:r>
            <a:r>
              <a:rPr lang="en-US" altLang="el-GR" sz="2000" dirty="0" smtClean="0"/>
              <a:t>BCD</a:t>
            </a:r>
            <a:r>
              <a:rPr lang="el-GR" altLang="el-GR" sz="2000" dirty="0" smtClean="0"/>
              <a:t>.</a:t>
            </a:r>
            <a:endParaRPr lang="en-US" altLang="el-GR" sz="2000" dirty="0"/>
          </a:p>
          <a:p>
            <a:endParaRPr lang="en-US" altLang="el-GR" sz="2000" dirty="0"/>
          </a:p>
          <a:p>
            <a:r>
              <a:rPr lang="en-US" altLang="el-GR" sz="2000" dirty="0"/>
              <a:t>H</a:t>
            </a:r>
            <a:r>
              <a:rPr lang="el-GR" altLang="el-GR" sz="2000" dirty="0"/>
              <a:t> κωδικοποίηση </a:t>
            </a:r>
            <a:r>
              <a:rPr lang="el-GR" altLang="el-GR" sz="2000" dirty="0" smtClean="0"/>
              <a:t>δίδεται </a:t>
            </a:r>
            <a:r>
              <a:rPr lang="el-GR" altLang="el-GR" sz="2000" dirty="0"/>
              <a:t>στη συνέχεια </a:t>
            </a:r>
            <a:endParaRPr lang="el-GR" altLang="el-GR" sz="2000" dirty="0" smtClean="0"/>
          </a:p>
          <a:p>
            <a:endParaRPr lang="el-GR" altLang="el-GR" sz="2000" dirty="0"/>
          </a:p>
          <a:p>
            <a:r>
              <a:rPr lang="el-GR" altLang="el-GR" sz="2000" dirty="0" smtClean="0"/>
              <a:t>                            </a:t>
            </a:r>
            <a:r>
              <a:rPr lang="el-GR" altLang="el-GR" sz="2000" b="1" dirty="0" smtClean="0"/>
              <a:t>9</a:t>
            </a:r>
            <a:r>
              <a:rPr lang="el-GR" altLang="el-GR" sz="2000" dirty="0" smtClean="0"/>
              <a:t>706</a:t>
            </a:r>
            <a:r>
              <a:rPr lang="el-GR" altLang="el-GR" sz="2000" baseline="-25000" dirty="0" smtClean="0"/>
              <a:t>10</a:t>
            </a:r>
            <a:r>
              <a:rPr lang="el-GR" altLang="el-GR" sz="2000" dirty="0" smtClean="0"/>
              <a:t> </a:t>
            </a:r>
            <a:r>
              <a:rPr lang="el-GR" altLang="el-GR" sz="2000" dirty="0"/>
              <a:t>= </a:t>
            </a:r>
            <a:r>
              <a:rPr lang="el-GR" altLang="el-GR" sz="2000" b="1" dirty="0"/>
              <a:t>1001</a:t>
            </a:r>
            <a:r>
              <a:rPr lang="el-GR" altLang="el-GR" sz="2000" dirty="0"/>
              <a:t> 0111 0000 0110</a:t>
            </a:r>
            <a:r>
              <a:rPr lang="en-US" altLang="el-GR" sz="2000" baseline="-25000" dirty="0"/>
              <a:t>BCD</a:t>
            </a:r>
            <a:endParaRPr lang="el-GR" altLang="el-GR" sz="2000" baseline="-25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7584" y="1916832"/>
            <a:ext cx="7416824" cy="1323439"/>
          </a:xfrm>
          <a:prstGeom prst="rect">
            <a:avLst/>
          </a:prstGeom>
        </p:spPr>
        <p:txBody>
          <a:bodyPr wrap="square">
            <a:spAutoFit/>
          </a:bodyPr>
          <a:lstStyle/>
          <a:p>
            <a:pPr marL="0" algn="just">
              <a:spcBef>
                <a:spcPts val="0"/>
              </a:spcBef>
              <a:spcAft>
                <a:spcPts val="0"/>
              </a:spcAft>
            </a:pPr>
            <a:r>
              <a:rPr lang="el-GR" sz="2000" dirty="0">
                <a:latin typeface="+mn-lt"/>
                <a:ea typeface="Times New Roman" panose="02020603050405020304" pitchFamily="18" charset="0"/>
              </a:rPr>
              <a:t>Οι </a:t>
            </a:r>
            <a:r>
              <a:rPr lang="el-GR" sz="2000" i="1" dirty="0">
                <a:latin typeface="+mn-lt"/>
                <a:ea typeface="Times New Roman" panose="02020603050405020304" pitchFamily="18" charset="0"/>
              </a:rPr>
              <a:t>κώδικες χαρακτήρων</a:t>
            </a:r>
            <a:r>
              <a:rPr lang="el-GR" sz="2000" dirty="0">
                <a:latin typeface="+mn-lt"/>
                <a:ea typeface="Times New Roman" panose="02020603050405020304" pitchFamily="18" charset="0"/>
              </a:rPr>
              <a:t> είναι πίνακες </a:t>
            </a:r>
            <a:r>
              <a:rPr lang="el-GR" sz="2000" dirty="0" err="1">
                <a:latin typeface="+mn-lt"/>
                <a:ea typeface="Times New Roman" panose="02020603050405020304" pitchFamily="18" charset="0"/>
              </a:rPr>
              <a:t>αμφιμονοσήμαντης</a:t>
            </a:r>
            <a:r>
              <a:rPr lang="el-GR" sz="2000" dirty="0">
                <a:latin typeface="+mn-lt"/>
                <a:ea typeface="Times New Roman" panose="02020603050405020304" pitchFamily="18" charset="0"/>
              </a:rPr>
              <a:t> απεικόνισης ενός συνόλου χαρακτήρων με σειρές από </a:t>
            </a:r>
            <a:r>
              <a:rPr lang="en-US" sz="2000" dirty="0">
                <a:latin typeface="+mn-lt"/>
                <a:ea typeface="Times New Roman" panose="02020603050405020304" pitchFamily="18" charset="0"/>
              </a:rPr>
              <a:t>bit</a:t>
            </a:r>
            <a:r>
              <a:rPr lang="el-GR" sz="2000" dirty="0">
                <a:latin typeface="+mn-lt"/>
                <a:ea typeface="Times New Roman" panose="02020603050405020304" pitchFamily="18" charset="0"/>
              </a:rPr>
              <a:t>. Υπάρχουν σήμερα σε χρήση πολλοί κώδικες χαρακτήρων όπως ο </a:t>
            </a:r>
            <a:r>
              <a:rPr lang="en-US" sz="2000" dirty="0">
                <a:latin typeface="+mn-lt"/>
                <a:ea typeface="Times New Roman" panose="02020603050405020304" pitchFamily="18" charset="0"/>
              </a:rPr>
              <a:t>ASCII</a:t>
            </a:r>
            <a:r>
              <a:rPr lang="el-GR" sz="2000" dirty="0">
                <a:latin typeface="+mn-lt"/>
                <a:ea typeface="Times New Roman" panose="02020603050405020304" pitchFamily="18" charset="0"/>
              </a:rPr>
              <a:t>, ο </a:t>
            </a:r>
            <a:r>
              <a:rPr lang="en-US" sz="2000" dirty="0">
                <a:latin typeface="+mn-lt"/>
                <a:ea typeface="Times New Roman" panose="02020603050405020304" pitchFamily="18" charset="0"/>
              </a:rPr>
              <a:t>UNICODE</a:t>
            </a:r>
            <a:r>
              <a:rPr lang="el-GR" sz="2000" dirty="0">
                <a:latin typeface="+mn-lt"/>
                <a:ea typeface="Times New Roman" panose="02020603050405020304" pitchFamily="18" charset="0"/>
              </a:rPr>
              <a:t>, κλπ.  </a:t>
            </a:r>
            <a:endParaRPr lang="el-GR" sz="2000" dirty="0">
              <a:effectLst/>
              <a:latin typeface="+mn-lt"/>
              <a:ea typeface="Times New Roman" panose="02020603050405020304" pitchFamily="18" charset="0"/>
            </a:endParaRPr>
          </a:p>
        </p:txBody>
      </p:sp>
      <p:sp>
        <p:nvSpPr>
          <p:cNvPr id="3" name="TextBox 2"/>
          <p:cNvSpPr txBox="1"/>
          <p:nvPr/>
        </p:nvSpPr>
        <p:spPr>
          <a:xfrm>
            <a:off x="831869" y="1268760"/>
            <a:ext cx="2817631" cy="400110"/>
          </a:xfrm>
          <a:prstGeom prst="rect">
            <a:avLst/>
          </a:prstGeom>
          <a:noFill/>
        </p:spPr>
        <p:txBody>
          <a:bodyPr wrap="none" rtlCol="0">
            <a:spAutoFit/>
          </a:bodyPr>
          <a:lstStyle/>
          <a:p>
            <a:r>
              <a:rPr lang="el-GR" sz="2000" b="1" dirty="0" smtClean="0"/>
              <a:t>Κώδικες χαρακτήρων</a:t>
            </a:r>
            <a:endParaRPr lang="el-GR" sz="2000" b="1" dirty="0"/>
          </a:p>
        </p:txBody>
      </p:sp>
    </p:spTree>
    <p:extLst>
      <p:ext uri="{BB962C8B-B14F-4D97-AF65-F5344CB8AC3E}">
        <p14:creationId xmlns:p14="http://schemas.microsoft.com/office/powerpoint/2010/main" val="32755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44824"/>
            <a:ext cx="7920880" cy="2554545"/>
          </a:xfrm>
          <a:prstGeom prst="rect">
            <a:avLst/>
          </a:prstGeom>
          <a:noFill/>
        </p:spPr>
        <p:txBody>
          <a:bodyPr wrap="square" rtlCol="0">
            <a:spAutoFit/>
          </a:bodyPr>
          <a:lstStyle/>
          <a:p>
            <a:pPr algn="just"/>
            <a:r>
              <a:rPr lang="el-GR" sz="2000" dirty="0" smtClean="0"/>
              <a:t>Ο </a:t>
            </a:r>
            <a:r>
              <a:rPr lang="el-GR" sz="2000" i="1" dirty="0"/>
              <a:t>κώδικας </a:t>
            </a:r>
            <a:r>
              <a:rPr lang="en-US" sz="2000" i="1" dirty="0"/>
              <a:t>ASCII</a:t>
            </a:r>
            <a:r>
              <a:rPr lang="el-GR" sz="2000" dirty="0"/>
              <a:t> χρησιμοποιεί 7 </a:t>
            </a:r>
            <a:r>
              <a:rPr lang="en-US" sz="2000" dirty="0"/>
              <a:t>bit</a:t>
            </a:r>
            <a:r>
              <a:rPr lang="el-GR" sz="2000" dirty="0"/>
              <a:t> για την κωδικοποίηση 128 (=2</a:t>
            </a:r>
            <a:r>
              <a:rPr lang="el-GR" sz="2000" baseline="30000" dirty="0"/>
              <a:t>7</a:t>
            </a:r>
            <a:r>
              <a:rPr lang="el-GR" sz="2000" dirty="0"/>
              <a:t>) </a:t>
            </a:r>
            <a:r>
              <a:rPr lang="el-GR" sz="2000" dirty="0" smtClean="0"/>
              <a:t>χαρακτήρων. </a:t>
            </a:r>
            <a:r>
              <a:rPr lang="el-GR" sz="2000" dirty="0"/>
              <a:t>Ο κώδικας </a:t>
            </a:r>
            <a:r>
              <a:rPr lang="en-US" sz="2000" dirty="0"/>
              <a:t>ASCII</a:t>
            </a:r>
            <a:r>
              <a:rPr lang="el-GR" sz="2000" dirty="0"/>
              <a:t> ξεκίνησε από τις ΗΠΑ και σύντομα τυποποιήθηκε διεθνώς σαν </a:t>
            </a:r>
            <a:r>
              <a:rPr lang="en-US" sz="2000" dirty="0"/>
              <a:t>IA</a:t>
            </a:r>
            <a:r>
              <a:rPr lang="el-GR" sz="2000" dirty="0"/>
              <a:t>5 (</a:t>
            </a:r>
            <a:r>
              <a:rPr lang="en-US" sz="2000" dirty="0"/>
              <a:t>International Alphabet</a:t>
            </a:r>
            <a:r>
              <a:rPr lang="el-GR" sz="2000" dirty="0"/>
              <a:t> 5). Από τους 128 χαρακτήρες που περιλαμβάνει, οι 95 είναι χαρακτήρες γραφής και οι 33 χαρακτήρες ελέγχου. </a:t>
            </a:r>
            <a:endParaRPr lang="el-GR" sz="2000" dirty="0" smtClean="0"/>
          </a:p>
          <a:p>
            <a:pPr algn="just"/>
            <a:r>
              <a:rPr lang="el-GR" sz="2000" dirty="0" smtClean="0"/>
              <a:t>Οι </a:t>
            </a:r>
            <a:r>
              <a:rPr lang="el-GR" sz="2000" i="1" dirty="0"/>
              <a:t>χαρακτήρες ελέγχου</a:t>
            </a:r>
            <a:r>
              <a:rPr lang="el-GR" sz="2000" dirty="0"/>
              <a:t> χρησιμοποιούνται για να ενεργοποιήσουν ή να τροποποιήσουν λειτουργίες κατά την εγγραφή, την επεξεργασία και τη μετάδοση δεδομένων.</a:t>
            </a:r>
          </a:p>
        </p:txBody>
      </p:sp>
      <p:pic>
        <p:nvPicPr>
          <p:cNvPr id="3" name="Εικόνα 2"/>
          <p:cNvPicPr>
            <a:picLocks noChangeAspect="1"/>
          </p:cNvPicPr>
          <p:nvPr/>
        </p:nvPicPr>
        <p:blipFill>
          <a:blip r:embed="rId2"/>
          <a:stretch>
            <a:fillRect/>
          </a:stretch>
        </p:blipFill>
        <p:spPr>
          <a:xfrm>
            <a:off x="544714" y="1285272"/>
            <a:ext cx="2085013" cy="542591"/>
          </a:xfrm>
          <a:prstGeom prst="rect">
            <a:avLst/>
          </a:prstGeom>
        </p:spPr>
      </p:pic>
    </p:spTree>
    <p:extLst>
      <p:ext uri="{BB962C8B-B14F-4D97-AF65-F5344CB8AC3E}">
        <p14:creationId xmlns:p14="http://schemas.microsoft.com/office/powerpoint/2010/main" val="7736953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3" name="Object 3"/>
          <p:cNvGraphicFramePr>
            <a:graphicFrameLocks noChangeAspect="1"/>
          </p:cNvGraphicFramePr>
          <p:nvPr>
            <p:extLst>
              <p:ext uri="{D42A27DB-BD31-4B8C-83A1-F6EECF244321}">
                <p14:modId xmlns:p14="http://schemas.microsoft.com/office/powerpoint/2010/main" val="4090056953"/>
              </p:ext>
            </p:extLst>
          </p:nvPr>
        </p:nvGraphicFramePr>
        <p:xfrm>
          <a:off x="4067944" y="44624"/>
          <a:ext cx="4464496" cy="6774748"/>
        </p:xfrm>
        <a:graphic>
          <a:graphicData uri="http://schemas.openxmlformats.org/presentationml/2006/ole">
            <mc:AlternateContent xmlns:mc="http://schemas.openxmlformats.org/markup-compatibility/2006">
              <mc:Choice xmlns:v="urn:schemas-microsoft-com:vml" Requires="v">
                <p:oleObj spid="_x0000_s122973" name="Visio" r:id="rId3" imgW="4186717" imgH="6371857" progId="Visio.Drawing.11">
                  <p:embed/>
                </p:oleObj>
              </mc:Choice>
              <mc:Fallback>
                <p:oleObj name="Visio" r:id="rId3" imgW="4186717" imgH="6371857"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4624"/>
                        <a:ext cx="4464496" cy="6774748"/>
                      </a:xfrm>
                      <a:prstGeom prst="rect">
                        <a:avLst/>
                      </a:prstGeom>
                      <a:noFill/>
                      <a:extLst/>
                    </p:spPr>
                  </p:pic>
                </p:oleObj>
              </mc:Fallback>
            </mc:AlternateContent>
          </a:graphicData>
        </a:graphic>
      </p:graphicFrame>
      <p:sp>
        <p:nvSpPr>
          <p:cNvPr id="122884" name="Text Box 4"/>
          <p:cNvSpPr txBox="1">
            <a:spLocks noChangeArrowheads="1"/>
          </p:cNvSpPr>
          <p:nvPr/>
        </p:nvSpPr>
        <p:spPr bwMode="auto">
          <a:xfrm>
            <a:off x="1187624" y="492125"/>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defRPr>
                <a:solidFill>
                  <a:schemeClr val="tx1"/>
                </a:solidFill>
                <a:latin typeface="Arial" panose="020B0604020202020204" pitchFamily="34" charset="0"/>
              </a:defRPr>
            </a:lvl1pPr>
            <a:lvl2pPr marL="7127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l-GR" altLang="el-GR" sz="2000" b="1" dirty="0"/>
              <a:t> Κώδικας </a:t>
            </a:r>
            <a:r>
              <a:rPr lang="en-US" altLang="el-GR" sz="2000" b="1" dirty="0"/>
              <a:t>ASCII</a:t>
            </a:r>
            <a:endParaRPr lang="el-GR" altLang="el-GR"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55576" y="1196752"/>
            <a:ext cx="7704856" cy="1400383"/>
          </a:xfrm>
          <a:prstGeom prst="rect">
            <a:avLst/>
          </a:prstGeom>
        </p:spPr>
        <p:txBody>
          <a:bodyPr wrap="square">
            <a:spAutoFit/>
          </a:bodyPr>
          <a:lstStyle/>
          <a:p>
            <a:pPr marL="0" algn="just">
              <a:spcBef>
                <a:spcPts val="0"/>
              </a:spcBef>
              <a:spcAft>
                <a:spcPts val="600"/>
              </a:spcAft>
            </a:pPr>
            <a:r>
              <a:rPr lang="el-GR" sz="2000" b="1" dirty="0">
                <a:latin typeface="+mn-lt"/>
                <a:ea typeface="Times New Roman" panose="02020603050405020304" pitchFamily="18" charset="0"/>
              </a:rPr>
              <a:t>Παράδειγμα 2.46. </a:t>
            </a:r>
            <a:r>
              <a:rPr lang="el-GR" sz="2000" dirty="0">
                <a:latin typeface="+mn-lt"/>
                <a:ea typeface="Times New Roman" panose="02020603050405020304" pitchFamily="18" charset="0"/>
              </a:rPr>
              <a:t>Να κωδικοποιηθούν στο κώδικα </a:t>
            </a:r>
            <a:r>
              <a:rPr lang="en-US" sz="2000" dirty="0">
                <a:latin typeface="+mn-lt"/>
                <a:ea typeface="Times New Roman" panose="02020603050405020304" pitchFamily="18" charset="0"/>
              </a:rPr>
              <a:t>ASCII</a:t>
            </a:r>
            <a:r>
              <a:rPr lang="el-GR" sz="2000" dirty="0">
                <a:latin typeface="+mn-lt"/>
                <a:ea typeface="Times New Roman" panose="02020603050405020304" pitchFamily="18" charset="0"/>
              </a:rPr>
              <a:t> ο χαρακτήρας του λατινικού αλφαβήτου Α και ο αριθμός 5.</a:t>
            </a:r>
          </a:p>
          <a:p>
            <a:pPr marL="0" algn="ctr">
              <a:spcBef>
                <a:spcPts val="0"/>
              </a:spcBef>
              <a:spcAft>
                <a:spcPts val="0"/>
              </a:spcAft>
            </a:pPr>
            <a:r>
              <a:rPr lang="el-GR" sz="2000" dirty="0">
                <a:latin typeface="+mn-lt"/>
                <a:ea typeface="Times New Roman" panose="02020603050405020304" pitchFamily="18" charset="0"/>
              </a:rPr>
              <a:t> </a:t>
            </a:r>
          </a:p>
          <a:p>
            <a:pPr marL="0" algn="ctr">
              <a:spcBef>
                <a:spcPts val="0"/>
              </a:spcBef>
              <a:spcAft>
                <a:spcPts val="0"/>
              </a:spcAft>
            </a:pPr>
            <a:r>
              <a:rPr lang="el-GR" sz="2000" dirty="0">
                <a:latin typeface="+mn-lt"/>
                <a:ea typeface="Times New Roman" panose="02020603050405020304" pitchFamily="18" charset="0"/>
              </a:rPr>
              <a:t>Α</a:t>
            </a:r>
            <a:r>
              <a:rPr lang="el-GR" sz="2000" dirty="0">
                <a:latin typeface="+mn-lt"/>
                <a:ea typeface="Times New Roman" panose="02020603050405020304" pitchFamily="18" charset="0"/>
                <a:sym typeface="Wingdings" panose="05000000000000000000" pitchFamily="2" charset="2"/>
              </a:rPr>
              <a:t></a:t>
            </a:r>
            <a:r>
              <a:rPr lang="el-GR" sz="2000" dirty="0">
                <a:latin typeface="+mn-lt"/>
                <a:ea typeface="Times New Roman" panose="02020603050405020304" pitchFamily="18" charset="0"/>
              </a:rPr>
              <a:t>100 0001</a:t>
            </a:r>
            <a:r>
              <a:rPr lang="en-US" sz="2000" baseline="-25000" dirty="0">
                <a:latin typeface="+mn-lt"/>
                <a:ea typeface="Times New Roman" panose="02020603050405020304" pitchFamily="18" charset="0"/>
              </a:rPr>
              <a:t>ASCII</a:t>
            </a:r>
            <a:r>
              <a:rPr lang="el-GR" sz="2000" baseline="30000" dirty="0">
                <a:latin typeface="+mn-lt"/>
                <a:ea typeface="Times New Roman" panose="02020603050405020304" pitchFamily="18" charset="0"/>
              </a:rPr>
              <a:t>,</a:t>
            </a:r>
            <a:r>
              <a:rPr lang="el-GR" sz="2000" dirty="0">
                <a:latin typeface="+mn-lt"/>
                <a:ea typeface="Times New Roman" panose="02020603050405020304" pitchFamily="18" charset="0"/>
              </a:rPr>
              <a:t>    5</a:t>
            </a:r>
            <a:r>
              <a:rPr lang="el-GR" sz="2000" dirty="0">
                <a:latin typeface="+mn-lt"/>
                <a:ea typeface="Times New Roman" panose="02020603050405020304" pitchFamily="18" charset="0"/>
                <a:sym typeface="Wingdings" panose="05000000000000000000" pitchFamily="2" charset="2"/>
              </a:rPr>
              <a:t></a:t>
            </a:r>
            <a:r>
              <a:rPr lang="el-GR" sz="2000" dirty="0">
                <a:latin typeface="+mn-lt"/>
                <a:ea typeface="Times New Roman" panose="02020603050405020304" pitchFamily="18" charset="0"/>
              </a:rPr>
              <a:t>011 0101</a:t>
            </a:r>
            <a:r>
              <a:rPr lang="en-US" sz="2000" baseline="-25000" dirty="0">
                <a:latin typeface="+mn-lt"/>
                <a:ea typeface="Times New Roman" panose="02020603050405020304" pitchFamily="18" charset="0"/>
              </a:rPr>
              <a:t>ASCII</a:t>
            </a:r>
            <a:endParaRPr lang="el-GR" sz="2000" dirty="0">
              <a:effectLst/>
              <a:latin typeface="+mn-lt"/>
              <a:ea typeface="Times New Roman" panose="02020603050405020304" pitchFamily="18" charset="0"/>
            </a:endParaRPr>
          </a:p>
        </p:txBody>
      </p:sp>
      <p:sp>
        <p:nvSpPr>
          <p:cNvPr id="3" name="Ορθογώνιο 2"/>
          <p:cNvSpPr/>
          <p:nvPr/>
        </p:nvSpPr>
        <p:spPr>
          <a:xfrm>
            <a:off x="2483768" y="3212976"/>
            <a:ext cx="1885966" cy="369332"/>
          </a:xfrm>
          <a:prstGeom prst="rect">
            <a:avLst/>
          </a:prstGeom>
        </p:spPr>
        <p:txBody>
          <a:bodyPr wrap="none">
            <a:spAutoFit/>
          </a:bodyPr>
          <a:lstStyle/>
          <a:p>
            <a:r>
              <a:rPr lang="en-US" dirty="0">
                <a:ea typeface="Times New Roman" panose="02020603050405020304" pitchFamily="18" charset="0"/>
                <a:sym typeface="Wingdings" panose="05000000000000000000" pitchFamily="2" charset="2"/>
              </a:rPr>
              <a:t>a</a:t>
            </a:r>
            <a:r>
              <a:rPr lang="el-GR" dirty="0" smtClean="0">
                <a:ea typeface="Times New Roman" panose="02020603050405020304" pitchFamily="18" charset="0"/>
                <a:sym typeface="Wingdings" panose="05000000000000000000" pitchFamily="2" charset="2"/>
              </a:rPr>
              <a:t></a:t>
            </a:r>
            <a:r>
              <a:rPr lang="el-GR" dirty="0" smtClean="0">
                <a:ea typeface="Times New Roman" panose="02020603050405020304" pitchFamily="18" charset="0"/>
              </a:rPr>
              <a:t>1</a:t>
            </a:r>
            <a:r>
              <a:rPr lang="en-US" dirty="0" smtClean="0">
                <a:ea typeface="Times New Roman" panose="02020603050405020304" pitchFamily="18" charset="0"/>
              </a:rPr>
              <a:t>10</a:t>
            </a:r>
            <a:r>
              <a:rPr lang="el-GR" dirty="0" smtClean="0">
                <a:ea typeface="Times New Roman" panose="02020603050405020304" pitchFamily="18" charset="0"/>
              </a:rPr>
              <a:t> </a:t>
            </a:r>
            <a:r>
              <a:rPr lang="el-GR" dirty="0">
                <a:ea typeface="Times New Roman" panose="02020603050405020304" pitchFamily="18" charset="0"/>
              </a:rPr>
              <a:t>0001</a:t>
            </a:r>
            <a:r>
              <a:rPr lang="en-US" baseline="-25000" dirty="0">
                <a:ea typeface="Times New Roman" panose="02020603050405020304" pitchFamily="18" charset="0"/>
              </a:rPr>
              <a:t>ASCII</a:t>
            </a:r>
            <a:endParaRPr lang="el-GR" dirty="0"/>
          </a:p>
        </p:txBody>
      </p:sp>
    </p:spTree>
    <p:extLst>
      <p:ext uri="{BB962C8B-B14F-4D97-AF65-F5344CB8AC3E}">
        <p14:creationId xmlns:p14="http://schemas.microsoft.com/office/powerpoint/2010/main" val="1567380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539750" y="980728"/>
            <a:ext cx="306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400" b="1">
                <a:solidFill>
                  <a:srgbClr val="FFFF00"/>
                </a:solidFill>
              </a:rPr>
              <a:t>UNICODE </a:t>
            </a:r>
            <a:r>
              <a:rPr lang="el-GR" altLang="el-GR" sz="2400" b="1">
                <a:solidFill>
                  <a:srgbClr val="FFFF00"/>
                </a:solidFill>
              </a:rPr>
              <a:t>και </a:t>
            </a:r>
            <a:r>
              <a:rPr lang="en-US" altLang="el-GR" sz="2400" b="1">
                <a:solidFill>
                  <a:srgbClr val="FFFF00"/>
                </a:solidFill>
              </a:rPr>
              <a:t>UTF-8</a:t>
            </a:r>
            <a:endParaRPr lang="el-GR" altLang="el-GR" sz="2400" b="1">
              <a:solidFill>
                <a:srgbClr val="FFFF00"/>
              </a:solidFill>
            </a:endParaRPr>
          </a:p>
        </p:txBody>
      </p:sp>
      <p:sp>
        <p:nvSpPr>
          <p:cNvPr id="28677" name="Text Box 5"/>
          <p:cNvSpPr txBox="1">
            <a:spLocks noChangeArrowheads="1"/>
          </p:cNvSpPr>
          <p:nvPr/>
        </p:nvSpPr>
        <p:spPr bwMode="auto">
          <a:xfrm>
            <a:off x="539750" y="3752503"/>
            <a:ext cx="799269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000" dirty="0">
                <a:solidFill>
                  <a:srgbClr val="FFFF00"/>
                </a:solidFill>
              </a:rPr>
              <a:t>Ο κώδικας  </a:t>
            </a:r>
            <a:r>
              <a:rPr lang="fr-FR" altLang="el-GR" sz="2000" dirty="0">
                <a:solidFill>
                  <a:srgbClr val="FFFF00"/>
                </a:solidFill>
              </a:rPr>
              <a:t>UTF</a:t>
            </a:r>
            <a:r>
              <a:rPr lang="el-GR" altLang="el-GR" sz="2000" dirty="0">
                <a:solidFill>
                  <a:srgbClr val="FFFF00"/>
                </a:solidFill>
              </a:rPr>
              <a:t>-8 (</a:t>
            </a:r>
            <a:r>
              <a:rPr lang="fr-FR" altLang="el-GR" sz="2000" dirty="0">
                <a:solidFill>
                  <a:srgbClr val="FFFF00"/>
                </a:solidFill>
              </a:rPr>
              <a:t>Unicode Transformation Format</a:t>
            </a:r>
            <a:r>
              <a:rPr lang="el-GR" altLang="el-GR" sz="2000" dirty="0">
                <a:solidFill>
                  <a:srgbClr val="FFFF00"/>
                </a:solidFill>
              </a:rPr>
              <a:t>-8) είναι μία παραλλαγή μεταβλητού μήκους του </a:t>
            </a:r>
            <a:r>
              <a:rPr lang="fr-FR" altLang="el-GR" sz="2000" dirty="0">
                <a:solidFill>
                  <a:srgbClr val="FFFF00"/>
                </a:solidFill>
              </a:rPr>
              <a:t>Unicode</a:t>
            </a:r>
            <a:r>
              <a:rPr lang="el-GR" altLang="el-GR" sz="2000" dirty="0">
                <a:solidFill>
                  <a:srgbClr val="FFFF00"/>
                </a:solidFill>
              </a:rPr>
              <a:t>. Ο </a:t>
            </a:r>
            <a:r>
              <a:rPr lang="en-US" altLang="el-GR" sz="2000" dirty="0">
                <a:solidFill>
                  <a:srgbClr val="FFFF00"/>
                </a:solidFill>
              </a:rPr>
              <a:t>UTF</a:t>
            </a:r>
            <a:r>
              <a:rPr lang="el-GR" altLang="el-GR" sz="2000" dirty="0">
                <a:solidFill>
                  <a:srgbClr val="FFFF00"/>
                </a:solidFill>
              </a:rPr>
              <a:t>-8 χρησιμοποιεί ένα </a:t>
            </a:r>
            <a:r>
              <a:rPr lang="en-US" altLang="el-GR" sz="2000" dirty="0">
                <a:solidFill>
                  <a:srgbClr val="FFFF00"/>
                </a:solidFill>
              </a:rPr>
              <a:t>byte </a:t>
            </a:r>
            <a:r>
              <a:rPr lang="el-GR" altLang="el-GR" sz="2000" dirty="0">
                <a:solidFill>
                  <a:srgbClr val="FFFF00"/>
                </a:solidFill>
              </a:rPr>
              <a:t>για τους χαρακτήρες του </a:t>
            </a:r>
            <a:r>
              <a:rPr lang="en-US" altLang="el-GR" sz="2000" dirty="0">
                <a:solidFill>
                  <a:srgbClr val="FFFF00"/>
                </a:solidFill>
              </a:rPr>
              <a:t>ASCII</a:t>
            </a:r>
            <a:r>
              <a:rPr lang="el-GR" altLang="el-GR" sz="2000" dirty="0">
                <a:solidFill>
                  <a:srgbClr val="FFFF00"/>
                </a:solidFill>
              </a:rPr>
              <a:t>, δύο </a:t>
            </a:r>
            <a:r>
              <a:rPr lang="en-US" altLang="el-GR" sz="2000" dirty="0">
                <a:solidFill>
                  <a:srgbClr val="FFFF00"/>
                </a:solidFill>
              </a:rPr>
              <a:t>byte </a:t>
            </a:r>
            <a:r>
              <a:rPr lang="el-GR" altLang="el-GR" sz="2000" dirty="0">
                <a:solidFill>
                  <a:srgbClr val="FFFF00"/>
                </a:solidFill>
              </a:rPr>
              <a:t>για την κωδικοποίηση των περισσοτέρων Ευρωπαϊκών γλωσσών, και τρία και τέσσερα </a:t>
            </a:r>
            <a:r>
              <a:rPr lang="en-US" altLang="el-GR" sz="2000" dirty="0">
                <a:solidFill>
                  <a:srgbClr val="FFFF00"/>
                </a:solidFill>
              </a:rPr>
              <a:t>byte </a:t>
            </a:r>
            <a:r>
              <a:rPr lang="el-GR" altLang="el-GR" sz="2000" dirty="0">
                <a:solidFill>
                  <a:srgbClr val="FFFF00"/>
                </a:solidFill>
              </a:rPr>
              <a:t>για την κωδικοποίηση </a:t>
            </a:r>
            <a:r>
              <a:rPr lang="el-GR" altLang="el-GR" sz="2000" dirty="0" smtClean="0">
                <a:solidFill>
                  <a:srgbClr val="FFFF00"/>
                </a:solidFill>
              </a:rPr>
              <a:t>χαρακτήρων</a:t>
            </a:r>
            <a:r>
              <a:rPr lang="en-US" altLang="el-GR" sz="2000" dirty="0" smtClean="0">
                <a:solidFill>
                  <a:srgbClr val="FFFF00"/>
                </a:solidFill>
              </a:rPr>
              <a:t> </a:t>
            </a:r>
            <a:r>
              <a:rPr lang="el-GR" altLang="el-GR" sz="2000" dirty="0" smtClean="0">
                <a:solidFill>
                  <a:srgbClr val="FFFF00"/>
                </a:solidFill>
              </a:rPr>
              <a:t>και </a:t>
            </a:r>
            <a:r>
              <a:rPr lang="el-GR" altLang="el-GR" sz="2000" dirty="0">
                <a:solidFill>
                  <a:srgbClr val="FFFF00"/>
                </a:solidFill>
              </a:rPr>
              <a:t>ιδεογραμμάτων ασιατικών γλωσσών</a:t>
            </a:r>
            <a:r>
              <a:rPr lang="el-GR" altLang="el-GR" sz="2400" dirty="0">
                <a:solidFill>
                  <a:srgbClr val="FFFF00"/>
                </a:solidFill>
              </a:rPr>
              <a:t>.</a:t>
            </a:r>
            <a:r>
              <a:rPr lang="el-GR" altLang="el-GR" sz="2000" dirty="0"/>
              <a:t> </a:t>
            </a:r>
          </a:p>
        </p:txBody>
      </p:sp>
      <p:sp>
        <p:nvSpPr>
          <p:cNvPr id="28678" name="Rectangle 6"/>
          <p:cNvSpPr>
            <a:spLocks noChangeArrowheads="1"/>
          </p:cNvSpPr>
          <p:nvPr/>
        </p:nvSpPr>
        <p:spPr bwMode="auto">
          <a:xfrm>
            <a:off x="495300" y="1628428"/>
            <a:ext cx="7893124"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altLang="el-GR" sz="2000" dirty="0">
                <a:solidFill>
                  <a:srgbClr val="FFFF00"/>
                </a:solidFill>
              </a:rPr>
              <a:t>Ο</a:t>
            </a:r>
            <a:r>
              <a:rPr lang="el-GR" altLang="el-GR" sz="2000" i="1" dirty="0">
                <a:solidFill>
                  <a:srgbClr val="FFFF00"/>
                </a:solidFill>
              </a:rPr>
              <a:t> </a:t>
            </a:r>
            <a:r>
              <a:rPr lang="en-US" altLang="el-GR" sz="2000" i="1" dirty="0">
                <a:solidFill>
                  <a:srgbClr val="FFFF00"/>
                </a:solidFill>
              </a:rPr>
              <a:t>Unicode</a:t>
            </a:r>
            <a:r>
              <a:rPr lang="en-US" altLang="el-GR" sz="2000" dirty="0">
                <a:solidFill>
                  <a:srgbClr val="FFFF00"/>
                </a:solidFill>
              </a:rPr>
              <a:t> </a:t>
            </a:r>
            <a:r>
              <a:rPr lang="el-GR" altLang="el-GR" sz="2000" dirty="0">
                <a:solidFill>
                  <a:srgbClr val="FFFF00"/>
                </a:solidFill>
              </a:rPr>
              <a:t>είναι ένα πρότυπο για την αποδοτική κωδικοποίηση, αναπαράσταση και την επεξεργασία κειμένου γραμμένου στα περισσότερα συστήματα γραφής που υπάρχουν στον κόσμο. Ο </a:t>
            </a:r>
            <a:r>
              <a:rPr lang="en-US" altLang="el-GR" sz="2000" dirty="0">
                <a:solidFill>
                  <a:srgbClr val="FFFF00"/>
                </a:solidFill>
              </a:rPr>
              <a:t>Unicode </a:t>
            </a:r>
            <a:r>
              <a:rPr lang="el-GR" altLang="el-GR" sz="2000" dirty="0">
                <a:solidFill>
                  <a:srgbClr val="FFFF00"/>
                </a:solidFill>
              </a:rPr>
              <a:t>υλοποιείται με διαφορετικούς τρόπους. Οι ποιο διαδεδομένες υλοποιήσεις είναι οι </a:t>
            </a:r>
            <a:r>
              <a:rPr lang="en-US" altLang="el-GR" sz="2000" dirty="0">
                <a:solidFill>
                  <a:srgbClr val="FFFF00"/>
                </a:solidFill>
              </a:rPr>
              <a:t>UTF</a:t>
            </a:r>
            <a:r>
              <a:rPr lang="el-GR" altLang="el-GR" sz="2000" dirty="0">
                <a:solidFill>
                  <a:srgbClr val="FFFF00"/>
                </a:solidFill>
              </a:rPr>
              <a:t>-8, </a:t>
            </a:r>
            <a:r>
              <a:rPr lang="en-US" altLang="el-GR" sz="2000" dirty="0">
                <a:solidFill>
                  <a:srgbClr val="FFFF00"/>
                </a:solidFill>
              </a:rPr>
              <a:t>UTF</a:t>
            </a:r>
            <a:r>
              <a:rPr lang="el-GR" altLang="el-GR" sz="2000" dirty="0">
                <a:solidFill>
                  <a:srgbClr val="FFFF00"/>
                </a:solidFill>
              </a:rPr>
              <a:t>-16 και η </a:t>
            </a:r>
            <a:r>
              <a:rPr lang="el-GR" altLang="el-GR" sz="2000" dirty="0" err="1">
                <a:solidFill>
                  <a:srgbClr val="FFFF00"/>
                </a:solidFill>
              </a:rPr>
              <a:t>εκλείπουσα</a:t>
            </a:r>
            <a:r>
              <a:rPr lang="el-GR" altLang="el-GR" sz="2000" dirty="0">
                <a:solidFill>
                  <a:srgbClr val="FFFF00"/>
                </a:solidFill>
              </a:rPr>
              <a:t> </a:t>
            </a:r>
            <a:r>
              <a:rPr lang="en-US" altLang="el-GR" sz="2000" dirty="0">
                <a:solidFill>
                  <a:srgbClr val="FFFF00"/>
                </a:solidFill>
              </a:rPr>
              <a:t>UCS</a:t>
            </a:r>
            <a:r>
              <a:rPr lang="el-GR" altLang="el-GR" sz="2000" dirty="0">
                <a:solidFill>
                  <a:srgbClr val="FFFF00"/>
                </a:solidFill>
              </a:rPr>
              <a:t>-2.</a:t>
            </a:r>
          </a:p>
        </p:txBody>
      </p:sp>
    </p:spTree>
    <p:extLst>
      <p:ext uri="{BB962C8B-B14F-4D97-AF65-F5344CB8AC3E}">
        <p14:creationId xmlns:p14="http://schemas.microsoft.com/office/powerpoint/2010/main" val="22069889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47108" name="Picture 4" descr="utf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3933056"/>
            <a:ext cx="8245226" cy="218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560517" y="836712"/>
            <a:ext cx="904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000" b="1" dirty="0">
                <a:solidFill>
                  <a:srgbClr val="FFFF00"/>
                </a:solidFill>
              </a:rPr>
              <a:t>UTF-8</a:t>
            </a:r>
            <a:endParaRPr lang="el-GR" altLang="el-GR" sz="2000" b="1" dirty="0">
              <a:solidFill>
                <a:srgbClr val="FFFF00"/>
              </a:solidFill>
            </a:endParaRPr>
          </a:p>
        </p:txBody>
      </p:sp>
      <p:pic>
        <p:nvPicPr>
          <p:cNvPr id="47111" name="Picture 7" descr="ut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37" y="1412776"/>
            <a:ext cx="7416800" cy="22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2791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67589" name="Picture 5" descr="QYDg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213100"/>
            <a:ext cx="7454900" cy="2997200"/>
          </a:xfrm>
          <a:prstGeom prst="rect">
            <a:avLst/>
          </a:prstGeom>
          <a:noFill/>
          <a:extLst>
            <a:ext uri="{909E8E84-426E-40DD-AFC4-6F175D3DCCD1}">
              <a14:hiddenFill xmlns:a14="http://schemas.microsoft.com/office/drawing/2010/main">
                <a:solidFill>
                  <a:srgbClr val="FFFFFF"/>
                </a:solidFill>
              </a14:hiddenFill>
            </a:ext>
          </a:extLst>
        </p:spPr>
      </p:pic>
      <p:sp>
        <p:nvSpPr>
          <p:cNvPr id="67590" name="Text Box 6"/>
          <p:cNvSpPr txBox="1">
            <a:spLocks noChangeArrowheads="1"/>
          </p:cNvSpPr>
          <p:nvPr/>
        </p:nvSpPr>
        <p:spPr bwMode="auto">
          <a:xfrm>
            <a:off x="467544" y="811213"/>
            <a:ext cx="536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l-GR" altLang="el-GR" sz="2000" b="1" dirty="0">
                <a:solidFill>
                  <a:srgbClr val="FFFF00"/>
                </a:solidFill>
              </a:rPr>
              <a:t>Κωδικοποίηση</a:t>
            </a:r>
            <a:r>
              <a:rPr lang="en-US" altLang="el-GR" sz="2000" b="1" dirty="0">
                <a:solidFill>
                  <a:srgbClr val="FFFF00"/>
                </a:solidFill>
              </a:rPr>
              <a:t> </a:t>
            </a:r>
            <a:r>
              <a:rPr lang="el-GR" altLang="el-GR" sz="2000" b="1" dirty="0">
                <a:solidFill>
                  <a:srgbClr val="FFFF00"/>
                </a:solidFill>
              </a:rPr>
              <a:t>στον </a:t>
            </a:r>
            <a:r>
              <a:rPr lang="en-US" altLang="el-GR" sz="2000" b="1" dirty="0">
                <a:solidFill>
                  <a:srgbClr val="FFFF00"/>
                </a:solidFill>
              </a:rPr>
              <a:t>UTF</a:t>
            </a:r>
            <a:r>
              <a:rPr lang="el-GR" altLang="el-GR" sz="2000" b="1" dirty="0">
                <a:solidFill>
                  <a:srgbClr val="FFFF00"/>
                </a:solidFill>
              </a:rPr>
              <a:t>-8 και τον </a:t>
            </a:r>
            <a:r>
              <a:rPr lang="en-US" altLang="el-GR" sz="2000" b="1" dirty="0">
                <a:solidFill>
                  <a:srgbClr val="FFFF00"/>
                </a:solidFill>
              </a:rPr>
              <a:t>UTF-16</a:t>
            </a:r>
            <a:r>
              <a:rPr lang="el-GR" altLang="el-GR" sz="2000" b="1" dirty="0">
                <a:solidFill>
                  <a:srgbClr val="FFFF00"/>
                </a:solidFill>
              </a:rPr>
              <a:t> </a:t>
            </a:r>
          </a:p>
        </p:txBody>
      </p:sp>
      <p:pic>
        <p:nvPicPr>
          <p:cNvPr id="67592" name="Picture 8" descr="ANd9GcRLa19a7geqmzq2-AYIs3EyhFbpgaMSeUsFXqUEvS6BQr_DsU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1484313"/>
            <a:ext cx="4608513" cy="157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1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119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59395" name="Object 3"/>
          <p:cNvGraphicFramePr>
            <a:graphicFrameLocks noChangeAspect="1"/>
          </p:cNvGraphicFramePr>
          <p:nvPr>
            <p:extLst>
              <p:ext uri="{D42A27DB-BD31-4B8C-83A1-F6EECF244321}">
                <p14:modId xmlns:p14="http://schemas.microsoft.com/office/powerpoint/2010/main" val="3113734520"/>
              </p:ext>
            </p:extLst>
          </p:nvPr>
        </p:nvGraphicFramePr>
        <p:xfrm>
          <a:off x="4140200" y="333375"/>
          <a:ext cx="4392240" cy="6295874"/>
        </p:xfrm>
        <a:graphic>
          <a:graphicData uri="http://schemas.openxmlformats.org/presentationml/2006/ole">
            <mc:AlternateContent xmlns:mc="http://schemas.openxmlformats.org/markup-compatibility/2006">
              <mc:Choice xmlns:v="urn:schemas-microsoft-com:vml" Requires="v">
                <p:oleObj spid="_x0000_s59483" name="Visio" r:id="rId3" imgW="3430016" imgH="4927900" progId="Visio.Drawing.11">
                  <p:embed/>
                </p:oleObj>
              </mc:Choice>
              <mc:Fallback>
                <p:oleObj name="Visio" r:id="rId3" imgW="3430016" imgH="492790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33375"/>
                        <a:ext cx="4392240" cy="6295874"/>
                      </a:xfrm>
                      <a:prstGeom prst="rect">
                        <a:avLst/>
                      </a:prstGeom>
                      <a:solidFill>
                        <a:schemeClr val="bg1"/>
                      </a:solidFill>
                    </p:spPr>
                  </p:pic>
                </p:oleObj>
              </mc:Fallback>
            </mc:AlternateContent>
          </a:graphicData>
        </a:graphic>
      </p:graphicFrame>
      <p:sp>
        <p:nvSpPr>
          <p:cNvPr id="59396" name="Text Box 4"/>
          <p:cNvSpPr txBox="1">
            <a:spLocks noChangeArrowheads="1"/>
          </p:cNvSpPr>
          <p:nvPr/>
        </p:nvSpPr>
        <p:spPr bwMode="auto">
          <a:xfrm>
            <a:off x="808038" y="496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altLang="el-GR"/>
          </a:p>
        </p:txBody>
      </p:sp>
      <p:sp>
        <p:nvSpPr>
          <p:cNvPr id="59397" name="Text Box 5"/>
          <p:cNvSpPr txBox="1">
            <a:spLocks noChangeArrowheads="1"/>
          </p:cNvSpPr>
          <p:nvPr/>
        </p:nvSpPr>
        <p:spPr bwMode="auto">
          <a:xfrm>
            <a:off x="611188" y="620713"/>
            <a:ext cx="331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2000" b="1">
                <a:solidFill>
                  <a:srgbClr val="FFFF00"/>
                </a:solidFill>
              </a:rPr>
              <a:t>Ψηφία των βασικών αριθμητικών συστημάτων</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2268538" y="2924175"/>
            <a:ext cx="4465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dirty="0">
                <a:solidFill>
                  <a:srgbClr val="FFFF00"/>
                </a:solidFill>
              </a:rPr>
              <a:t>Παράσταση αριθμών και γλώσσα </a:t>
            </a:r>
            <a:r>
              <a:rPr lang="en-US" altLang="el-GR" sz="2000" b="1" dirty="0">
                <a:solidFill>
                  <a:srgbClr val="FFFF00"/>
                </a:solidFill>
              </a:rPr>
              <a:t>C</a:t>
            </a:r>
            <a:endParaRPr lang="el-GR" altLang="el-GR" sz="2000" b="1" dirty="0">
              <a:solidFill>
                <a:srgbClr val="FFFF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6" name="Group 2"/>
          <p:cNvGraphicFramePr>
            <a:graphicFrameLocks noGrp="1"/>
          </p:cNvGraphicFramePr>
          <p:nvPr>
            <p:ph/>
            <p:extLst>
              <p:ext uri="{D42A27DB-BD31-4B8C-83A1-F6EECF244321}">
                <p14:modId xmlns:p14="http://schemas.microsoft.com/office/powerpoint/2010/main" val="3295158080"/>
              </p:ext>
            </p:extLst>
          </p:nvPr>
        </p:nvGraphicFramePr>
        <p:xfrm>
          <a:off x="900113" y="1557338"/>
          <a:ext cx="7272337" cy="3951923"/>
        </p:xfrm>
        <a:graphic>
          <a:graphicData uri="http://schemas.openxmlformats.org/drawingml/2006/table">
            <a:tbl>
              <a:tblPr/>
              <a:tblGrid>
                <a:gridCol w="1601787">
                  <a:extLst>
                    <a:ext uri="{9D8B030D-6E8A-4147-A177-3AD203B41FA5}">
                      <a16:colId xmlns:a16="http://schemas.microsoft.com/office/drawing/2014/main" val="3310030279"/>
                    </a:ext>
                  </a:extLst>
                </a:gridCol>
                <a:gridCol w="1392238">
                  <a:extLst>
                    <a:ext uri="{9D8B030D-6E8A-4147-A177-3AD203B41FA5}">
                      <a16:colId xmlns:a16="http://schemas.microsoft.com/office/drawing/2014/main" val="1372578022"/>
                    </a:ext>
                  </a:extLst>
                </a:gridCol>
                <a:gridCol w="4278312">
                  <a:extLst>
                    <a:ext uri="{9D8B030D-6E8A-4147-A177-3AD203B41FA5}">
                      <a16:colId xmlns:a16="http://schemas.microsoft.com/office/drawing/2014/main" val="2811017197"/>
                    </a:ext>
                  </a:extLst>
                </a:gridCol>
              </a:tblGrid>
              <a:tr h="5857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Arial" panose="020B0604020202020204" pitchFamily="34" charset="0"/>
                        </a:rPr>
                        <a:t>Type</a:t>
                      </a:r>
                      <a:endParaRPr kumimoji="0" lang="en-US" altLang="el-GR" sz="2000" b="0" i="0" u="none" strike="noStrike" cap="none" normalizeH="0" baseline="0" smtClean="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Arial" panose="020B0604020202020204" pitchFamily="34" charset="0"/>
                        </a:rPr>
                        <a:t>Storage  size</a:t>
                      </a:r>
                      <a:endParaRPr kumimoji="0" lang="en-US" altLang="el-GR" sz="20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Arial" panose="020B0604020202020204" pitchFamily="34" charset="0"/>
                        </a:rPr>
                        <a:t> Value range</a:t>
                      </a:r>
                      <a:endParaRPr kumimoji="0" lang="en-US" altLang="el-GR" sz="20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231439313"/>
                  </a:ext>
                </a:extLst>
              </a:tr>
              <a:tr h="5842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char</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1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 -128 to +127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98770619"/>
                  </a:ext>
                </a:extLst>
              </a:tr>
              <a:tr h="5857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unsigned</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char</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1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0 to 255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1959568"/>
                  </a:ext>
                </a:extLst>
              </a:tr>
              <a:tr h="5635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signed char</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1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-128 to +127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16318997"/>
                  </a:ext>
                </a:extLst>
              </a:tr>
              <a:tr h="5857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int</a:t>
                      </a:r>
                    </a:p>
                  </a:txBody>
                  <a:tcPr anchor="ctr" horzOverflow="overflow">
                    <a:lnL cap="flat">
                      <a:noFill/>
                    </a:lnL>
                    <a:lnR>
                      <a:noFill/>
                    </a:lnR>
                    <a:lnT>
                      <a:noFill/>
                    </a:lnT>
                    <a:lnB>
                      <a:noFill/>
                    </a:lnB>
                    <a:lnTlToBr>
                      <a:noFill/>
                    </a:lnTlToBr>
                    <a:lnBlToTr>
                      <a:noFill/>
                    </a:lnBlToTr>
                    <a:noFill/>
                  </a:tcPr>
                </a:tc>
                <a:tc>
                  <a:txBody>
                    <a:bodyPr/>
                    <a:lstStyle>
                      <a:lvl1pPr marL="174625" indent="-1746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l-GR" altLang="el-GR" sz="2000" b="0" i="0" u="none" strike="noStrike" cap="none" normalizeH="0" baseline="0" smtClean="0">
                          <a:ln>
                            <a:noFill/>
                          </a:ln>
                          <a:solidFill>
                            <a:schemeClr val="tx1"/>
                          </a:solidFill>
                          <a:effectLst/>
                          <a:latin typeface="Arial" panose="020B0604020202020204" pitchFamily="34" charset="0"/>
                        </a:rPr>
                        <a:t> </a:t>
                      </a:r>
                      <a:r>
                        <a:rPr kumimoji="0" lang="en-US" altLang="el-GR" sz="2000" b="0" i="0" u="none" strike="noStrike" cap="none" normalizeH="0" baseline="0" smtClean="0">
                          <a:ln>
                            <a:noFill/>
                          </a:ln>
                          <a:solidFill>
                            <a:schemeClr val="tx1"/>
                          </a:solidFill>
                          <a:effectLst/>
                          <a:latin typeface="Arial" panose="020B0604020202020204" pitchFamily="34" charset="0"/>
                        </a:rPr>
                        <a:t>2 or 4</a:t>
                      </a:r>
                      <a:r>
                        <a:rPr kumimoji="0" lang="el-GR" altLang="el-GR" sz="2000" b="0" i="0" u="none" strike="noStrike" cap="none" normalizeH="0" baseline="0" smtClean="0">
                          <a:ln>
                            <a:noFill/>
                          </a:ln>
                          <a:solidFill>
                            <a:schemeClr val="tx1"/>
                          </a:solidFill>
                          <a:effectLst/>
                          <a:latin typeface="Arial" panose="020B0604020202020204" pitchFamily="34" charset="0"/>
                        </a:rPr>
                        <a:t> </a:t>
                      </a:r>
                      <a:r>
                        <a:rPr kumimoji="0" lang="en-US" altLang="el-GR" sz="2000" b="0" i="0" u="none" strike="noStrike" cap="none" normalizeH="0" baseline="0" smtClean="0">
                          <a:ln>
                            <a:noFill/>
                          </a:ln>
                          <a:solidFill>
                            <a:schemeClr val="tx1"/>
                          </a:solidFill>
                          <a:effectLst/>
                          <a:latin typeface="Arial" panose="020B0604020202020204" pitchFamily="34" charset="0"/>
                        </a:rPr>
                        <a:t>bytes</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-32768 to +32767 or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-2147483648 to +2147483647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591164071"/>
                  </a:ext>
                </a:extLst>
              </a:tr>
              <a:tr h="5857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unsigned int</a:t>
                      </a:r>
                    </a:p>
                  </a:txBody>
                  <a:tcPr anchor="ctr" horzOverflow="overflow">
                    <a:lnL cap="flat">
                      <a:noFill/>
                    </a:lnL>
                    <a:lnR>
                      <a:noFill/>
                    </a:lnR>
                    <a:lnT>
                      <a:noFill/>
                    </a:lnT>
                    <a:lnB cap="flat">
                      <a:noFill/>
                    </a:lnB>
                    <a:lnTlToBr>
                      <a:noFill/>
                    </a:lnTlToBr>
                    <a:lnBlToTr>
                      <a:noFill/>
                    </a:lnBlToTr>
                    <a:noFill/>
                  </a:tcPr>
                </a:tc>
                <a:tc>
                  <a:txBody>
                    <a:bodyPr/>
                    <a:lstStyle>
                      <a:lvl1pPr marL="174625" indent="-17462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174625" marR="0" lvl="0" indent="-174625"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 2 or 4 bytes</a:t>
                      </a:r>
                    </a:p>
                  </a:txBody>
                  <a:tcPr anchor="ct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0 to 65535 or 0 to 4294967295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946736325"/>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0" name="Group 2"/>
          <p:cNvGraphicFramePr>
            <a:graphicFrameLocks noGrp="1"/>
          </p:cNvGraphicFramePr>
          <p:nvPr>
            <p:ph/>
            <p:extLst>
              <p:ext uri="{D42A27DB-BD31-4B8C-83A1-F6EECF244321}">
                <p14:modId xmlns:p14="http://schemas.microsoft.com/office/powerpoint/2010/main" val="279777583"/>
              </p:ext>
            </p:extLst>
          </p:nvPr>
        </p:nvGraphicFramePr>
        <p:xfrm>
          <a:off x="1042988" y="1557338"/>
          <a:ext cx="7129412" cy="3855720"/>
        </p:xfrm>
        <a:graphic>
          <a:graphicData uri="http://schemas.openxmlformats.org/drawingml/2006/table">
            <a:tbl>
              <a:tblPr/>
              <a:tblGrid>
                <a:gridCol w="1570304">
                  <a:extLst>
                    <a:ext uri="{9D8B030D-6E8A-4147-A177-3AD203B41FA5}">
                      <a16:colId xmlns:a16="http://schemas.microsoft.com/office/drawing/2014/main" val="333053913"/>
                    </a:ext>
                  </a:extLst>
                </a:gridCol>
                <a:gridCol w="1365625">
                  <a:extLst>
                    <a:ext uri="{9D8B030D-6E8A-4147-A177-3AD203B41FA5}">
                      <a16:colId xmlns:a16="http://schemas.microsoft.com/office/drawing/2014/main" val="1005914644"/>
                    </a:ext>
                  </a:extLst>
                </a:gridCol>
                <a:gridCol w="4193483">
                  <a:extLst>
                    <a:ext uri="{9D8B030D-6E8A-4147-A177-3AD203B41FA5}">
                      <a16:colId xmlns:a16="http://schemas.microsoft.com/office/drawing/2014/main" val="3952761870"/>
                    </a:ext>
                  </a:extLst>
                </a:gridCol>
              </a:tblGrid>
              <a:tr h="5857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Arial" panose="020B0604020202020204" pitchFamily="34" charset="0"/>
                        </a:rPr>
                        <a:t>Type</a:t>
                      </a:r>
                      <a:endParaRPr kumimoji="0" lang="en-US" altLang="el-GR" sz="2000" b="0" i="0" u="none" strike="noStrike" cap="none" normalizeH="0" baseline="0" smtClean="0">
                        <a:ln>
                          <a:noFill/>
                        </a:ln>
                        <a:solidFill>
                          <a:schemeClr val="tx1"/>
                        </a:solidFill>
                        <a:effectLst/>
                        <a:latin typeface="Arial" panose="020B060402020202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dirty="0" smtClean="0">
                          <a:ln>
                            <a:noFill/>
                          </a:ln>
                          <a:solidFill>
                            <a:schemeClr val="tx1"/>
                          </a:solidFill>
                          <a:effectLst/>
                          <a:latin typeface="Arial" panose="020B0604020202020204" pitchFamily="34" charset="0"/>
                        </a:rPr>
                        <a:t>Storage  size</a:t>
                      </a:r>
                      <a:endParaRPr kumimoji="0" lang="en-US" altLang="el-GR" sz="20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1" i="0" u="none" strike="noStrike" cap="none" normalizeH="0" baseline="0" smtClean="0">
                          <a:ln>
                            <a:noFill/>
                          </a:ln>
                          <a:solidFill>
                            <a:schemeClr val="tx1"/>
                          </a:solidFill>
                          <a:effectLst/>
                          <a:latin typeface="Arial" panose="020B0604020202020204" pitchFamily="34" charset="0"/>
                        </a:rPr>
                        <a:t> Value range</a:t>
                      </a:r>
                      <a:endParaRPr kumimoji="0" lang="en-US" altLang="el-GR" sz="2000" b="0" i="0" u="none" strike="noStrike" cap="none" normalizeH="0" baseline="0" smtClean="0">
                        <a:ln>
                          <a:noFill/>
                        </a:ln>
                        <a:solidFill>
                          <a:schemeClr val="tx1"/>
                        </a:solidFill>
                        <a:effectLst/>
                        <a:latin typeface="Arial" panose="020B0604020202020204" pitchFamily="34"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600087830"/>
                  </a:ext>
                </a:extLst>
              </a:tr>
              <a:tr h="5842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word</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2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0 to 65535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76958123"/>
                  </a:ext>
                </a:extLst>
              </a:tr>
              <a:tr h="5842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short</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2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-32768 to +32767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36113967"/>
                  </a:ext>
                </a:extLst>
              </a:tr>
              <a:tr h="585788">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unsigned short</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2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0 to 65535</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5876265"/>
                  </a:ext>
                </a:extLst>
              </a:tr>
              <a:tr h="5842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smtClean="0">
                          <a:ln>
                            <a:noFill/>
                          </a:ln>
                          <a:solidFill>
                            <a:schemeClr val="tx1"/>
                          </a:solidFill>
                          <a:effectLst/>
                          <a:latin typeface="Arial" panose="020B0604020202020204" pitchFamily="34" charset="0"/>
                        </a:rPr>
                        <a:t>long</a:t>
                      </a:r>
                    </a:p>
                  </a:txBody>
                  <a:tcPr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4 byte</a:t>
                      </a:r>
                    </a:p>
                  </a:txBody>
                  <a:tcPr anchor="ctr" horzOverflow="overflow">
                    <a:lnL>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-2147483648 </a:t>
                      </a:r>
                      <a:r>
                        <a:rPr kumimoji="0" lang="el-GR" altLang="el-GR" sz="2000" b="0" i="0" u="none" strike="noStrike" cap="none" normalizeH="0" baseline="0" dirty="0" smtClean="0">
                          <a:ln>
                            <a:noFill/>
                          </a:ln>
                          <a:solidFill>
                            <a:schemeClr val="tx1"/>
                          </a:solidFill>
                          <a:effectLst/>
                          <a:latin typeface="Arial" panose="020B0604020202020204" pitchFamily="34" charset="0"/>
                        </a:rPr>
                        <a:t>το</a:t>
                      </a:r>
                      <a:r>
                        <a:rPr kumimoji="0" lang="en-US" altLang="el-GR" sz="2000" b="0" i="0" u="none" strike="noStrike" cap="none" normalizeH="0" baseline="0" dirty="0" smtClean="0">
                          <a:ln>
                            <a:noFill/>
                          </a:ln>
                          <a:solidFill>
                            <a:schemeClr val="tx1"/>
                          </a:solidFill>
                          <a:effectLst/>
                          <a:latin typeface="Arial" panose="020B0604020202020204" pitchFamily="34" charset="0"/>
                        </a:rPr>
                        <a:t> +2147483647</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63401146"/>
                  </a:ext>
                </a:extLst>
              </a:tr>
              <a:tr h="5857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58738" marR="0" lvl="0" indent="-58738"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unsigned</a:t>
                      </a:r>
                    </a:p>
                    <a:p>
                      <a:pPr marL="58738" marR="0" lvl="0" indent="-58738"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long</a:t>
                      </a:r>
                    </a:p>
                  </a:txBody>
                  <a:tcPr anchor="ct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4 byte</a:t>
                      </a:r>
                    </a:p>
                  </a:txBody>
                  <a:tcPr anchor="ctr" horzOverflow="overflow">
                    <a:lnL>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l-GR" sz="2000" b="0" i="0" u="none" strike="noStrike" cap="none" normalizeH="0" baseline="0" dirty="0" smtClean="0">
                          <a:ln>
                            <a:noFill/>
                          </a:ln>
                          <a:solidFill>
                            <a:schemeClr val="tx1"/>
                          </a:solidFill>
                          <a:effectLst/>
                          <a:latin typeface="Arial" panose="020B0604020202020204" pitchFamily="34" charset="0"/>
                        </a:rPr>
                        <a:t>0 to 4294967295</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649058447"/>
                  </a:ext>
                </a:extLst>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995663540"/>
              </p:ext>
            </p:extLst>
          </p:nvPr>
        </p:nvGraphicFramePr>
        <p:xfrm>
          <a:off x="2144507" y="2708920"/>
          <a:ext cx="4536504" cy="3911828"/>
        </p:xfrm>
        <a:graphic>
          <a:graphicData uri="http://schemas.openxmlformats.org/presentationml/2006/ole">
            <mc:AlternateContent xmlns:mc="http://schemas.openxmlformats.org/markup-compatibility/2006">
              <mc:Choice xmlns:v="urn:schemas-microsoft-com:vml" Requires="v">
                <p:oleObj spid="_x0000_s171074" name="Visio" r:id="rId3" imgW="3067076" imgH="2619520" progId="Visio.Drawing.11">
                  <p:embed/>
                </p:oleObj>
              </mc:Choice>
              <mc:Fallback>
                <p:oleObj name="Visio" r:id="rId3" imgW="3067076" imgH="2619520" progId="Visio.Drawing.11">
                  <p:embed/>
                  <p:pic>
                    <p:nvPicPr>
                      <p:cNvPr id="5" name="Object 3"/>
                      <p:cNvPicPr>
                        <a:picLocks noChangeAspect="1" noChangeArrowheads="1"/>
                      </p:cNvPicPr>
                      <p:nvPr/>
                    </p:nvPicPr>
                    <p:blipFill>
                      <a:blip r:embed="rId4"/>
                      <a:srcRect/>
                      <a:stretch>
                        <a:fillRect/>
                      </a:stretch>
                    </p:blipFill>
                    <p:spPr bwMode="auto">
                      <a:xfrm>
                        <a:off x="2144507" y="2708920"/>
                        <a:ext cx="4536504" cy="3911828"/>
                      </a:xfrm>
                      <a:prstGeom prst="rect">
                        <a:avLst/>
                      </a:prstGeom>
                      <a:solidFill>
                        <a:schemeClr val="bg1"/>
                      </a:solidFill>
                      <a:ln>
                        <a:noFill/>
                      </a:ln>
                      <a:extLst/>
                    </p:spPr>
                  </p:pic>
                </p:oleObj>
              </mc:Fallback>
            </mc:AlternateContent>
          </a:graphicData>
        </a:graphic>
      </p:graphicFrame>
      <p:sp>
        <p:nvSpPr>
          <p:cNvPr id="3" name="Ορθογώνιο 2"/>
          <p:cNvSpPr/>
          <p:nvPr/>
        </p:nvSpPr>
        <p:spPr>
          <a:xfrm>
            <a:off x="611560" y="1844824"/>
            <a:ext cx="7488832" cy="707886"/>
          </a:xfrm>
          <a:prstGeom prst="rect">
            <a:avLst/>
          </a:prstGeom>
        </p:spPr>
        <p:txBody>
          <a:bodyPr wrap="square">
            <a:spAutoFit/>
          </a:bodyPr>
          <a:lstStyle/>
          <a:p>
            <a:pPr marL="515938" indent="-515938" algn="just">
              <a:spcBef>
                <a:spcPts val="0"/>
              </a:spcBef>
              <a:spcAft>
                <a:spcPts val="600"/>
              </a:spcAft>
            </a:pPr>
            <a:r>
              <a:rPr lang="en-US" sz="2000" b="1" dirty="0" smtClean="0">
                <a:latin typeface="+mn-lt"/>
                <a:ea typeface="Times New Roman" panose="02020603050405020304" pitchFamily="18" charset="0"/>
              </a:rPr>
              <a:t>2</a:t>
            </a:r>
            <a:r>
              <a:rPr lang="el-GR" sz="2000" b="1" dirty="0" smtClean="0">
                <a:latin typeface="+mn-lt"/>
                <a:ea typeface="Times New Roman" panose="02020603050405020304" pitchFamily="18" charset="0"/>
              </a:rPr>
              <a:t>.1</a:t>
            </a:r>
            <a:r>
              <a:rPr lang="en-US" sz="2000" b="1" dirty="0" smtClean="0">
                <a:latin typeface="+mn-lt"/>
                <a:ea typeface="Times New Roman" panose="02020603050405020304" pitchFamily="18" charset="0"/>
              </a:rPr>
              <a:t> </a:t>
            </a:r>
            <a:r>
              <a:rPr lang="el-GR" sz="2000" dirty="0" smtClean="0">
                <a:latin typeface="+mn-lt"/>
                <a:ea typeface="Times New Roman" panose="02020603050405020304" pitchFamily="18" charset="0"/>
              </a:rPr>
              <a:t>Από τα σήματα που δίδονται στην συνέχεια ποιο είναι αναλογικό και ποιο ψηφιακό.</a:t>
            </a:r>
            <a:endParaRPr lang="el-GR" sz="2000" dirty="0">
              <a:effectLst/>
              <a:latin typeface="+mn-lt"/>
              <a:ea typeface="Times New Roman" panose="02020603050405020304" pitchFamily="18" charset="0"/>
            </a:endParaRPr>
          </a:p>
        </p:txBody>
      </p:sp>
      <p:sp>
        <p:nvSpPr>
          <p:cNvPr id="4" name="TextBox 3"/>
          <p:cNvSpPr txBox="1"/>
          <p:nvPr/>
        </p:nvSpPr>
        <p:spPr>
          <a:xfrm>
            <a:off x="698277" y="1056400"/>
            <a:ext cx="1446230" cy="400110"/>
          </a:xfrm>
          <a:prstGeom prst="rect">
            <a:avLst/>
          </a:prstGeom>
          <a:noFill/>
        </p:spPr>
        <p:txBody>
          <a:bodyPr wrap="none" rtlCol="0">
            <a:spAutoFit/>
          </a:bodyPr>
          <a:lstStyle/>
          <a:p>
            <a:r>
              <a:rPr lang="el-GR" sz="2000" b="1" dirty="0" smtClean="0"/>
              <a:t>ΑΣΚΗΣΕΙΣ</a:t>
            </a:r>
            <a:endParaRPr lang="el-GR" sz="2000" b="1" dirty="0"/>
          </a:p>
        </p:txBody>
      </p:sp>
    </p:spTree>
    <p:extLst>
      <p:ext uri="{BB962C8B-B14F-4D97-AF65-F5344CB8AC3E}">
        <p14:creationId xmlns:p14="http://schemas.microsoft.com/office/powerpoint/2010/main" val="1706955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611560" y="1124744"/>
            <a:ext cx="7704137"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0850" indent="-450850">
              <a:defRPr>
                <a:solidFill>
                  <a:schemeClr val="tx1"/>
                </a:solidFill>
                <a:latin typeface="Arial" panose="020B0604020202020204" pitchFamily="34" charset="0"/>
              </a:defRPr>
            </a:lvl1pPr>
            <a:lvl2pPr marL="1054100" indent="-342900">
              <a:defRPr>
                <a:solidFill>
                  <a:schemeClr val="tx1"/>
                </a:solidFill>
                <a:latin typeface="Arial" panose="020B0604020202020204" pitchFamily="34" charset="0"/>
              </a:defRPr>
            </a:lvl2pPr>
            <a:lvl3pPr marL="1576388" indent="-342900">
              <a:defRPr>
                <a:solidFill>
                  <a:schemeClr val="tx1"/>
                </a:solidFill>
                <a:latin typeface="Arial" panose="020B0604020202020204" pitchFamily="34" charset="0"/>
              </a:defRPr>
            </a:lvl3pPr>
            <a:lvl4pPr marL="2098675" indent="-342900">
              <a:defRPr>
                <a:solidFill>
                  <a:schemeClr val="tx1"/>
                </a:solidFill>
                <a:latin typeface="Arial" panose="020B0604020202020204" pitchFamily="34" charset="0"/>
              </a:defRPr>
            </a:lvl4pPr>
            <a:lvl5pPr marL="2620963" indent="-342900">
              <a:defRPr>
                <a:solidFill>
                  <a:schemeClr val="tx1"/>
                </a:solidFill>
                <a:latin typeface="Arial" panose="020B0604020202020204" pitchFamily="34" charset="0"/>
              </a:defRPr>
            </a:lvl5pPr>
            <a:lvl6pPr marL="3078163" indent="-342900" fontAlgn="base">
              <a:spcBef>
                <a:spcPct val="0"/>
              </a:spcBef>
              <a:spcAft>
                <a:spcPct val="0"/>
              </a:spcAft>
              <a:defRPr>
                <a:solidFill>
                  <a:schemeClr val="tx1"/>
                </a:solidFill>
                <a:latin typeface="Arial" panose="020B0604020202020204" pitchFamily="34" charset="0"/>
              </a:defRPr>
            </a:lvl6pPr>
            <a:lvl7pPr marL="3535363" indent="-342900" fontAlgn="base">
              <a:spcBef>
                <a:spcPct val="0"/>
              </a:spcBef>
              <a:spcAft>
                <a:spcPct val="0"/>
              </a:spcAft>
              <a:defRPr>
                <a:solidFill>
                  <a:schemeClr val="tx1"/>
                </a:solidFill>
                <a:latin typeface="Arial" panose="020B0604020202020204" pitchFamily="34" charset="0"/>
              </a:defRPr>
            </a:lvl7pPr>
            <a:lvl8pPr marL="3992563" indent="-342900" fontAlgn="base">
              <a:spcBef>
                <a:spcPct val="0"/>
              </a:spcBef>
              <a:spcAft>
                <a:spcPct val="0"/>
              </a:spcAft>
              <a:defRPr>
                <a:solidFill>
                  <a:schemeClr val="tx1"/>
                </a:solidFill>
                <a:latin typeface="Arial" panose="020B0604020202020204" pitchFamily="34" charset="0"/>
              </a:defRPr>
            </a:lvl8pPr>
            <a:lvl9pPr marL="4449763" indent="-342900" fontAlgn="base">
              <a:spcBef>
                <a:spcPct val="0"/>
              </a:spcBef>
              <a:spcAft>
                <a:spcPct val="0"/>
              </a:spcAft>
              <a:defRPr>
                <a:solidFill>
                  <a:schemeClr val="tx1"/>
                </a:solidFill>
                <a:latin typeface="Arial" panose="020B0604020202020204" pitchFamily="34" charset="0"/>
              </a:defRPr>
            </a:lvl9pPr>
          </a:lstStyle>
          <a:p>
            <a:pPr algn="just"/>
            <a:r>
              <a:rPr lang="el-GR" altLang="el-GR" sz="2000" dirty="0" smtClean="0"/>
              <a:t>2.2 </a:t>
            </a:r>
            <a:r>
              <a:rPr lang="el-GR" altLang="el-GR" sz="2000" dirty="0"/>
              <a:t>Να μετατραπεί ο αριθμός </a:t>
            </a:r>
            <a:r>
              <a:rPr lang="el-GR" altLang="el-GR" sz="2000" dirty="0" smtClean="0"/>
              <a:t>121 του </a:t>
            </a:r>
            <a:r>
              <a:rPr lang="el-GR" altLang="el-GR" sz="2000" dirty="0"/>
              <a:t>δεκαδικού συστήματος στο δυαδικό σύστημα αρίθμησης.</a:t>
            </a:r>
          </a:p>
          <a:p>
            <a:pPr algn="just"/>
            <a:r>
              <a:rPr lang="el-GR" altLang="el-GR" sz="2000" dirty="0" smtClean="0"/>
              <a:t>2.3 </a:t>
            </a:r>
            <a:r>
              <a:rPr lang="el-GR" altLang="el-GR" sz="2000" dirty="0"/>
              <a:t>Να μετατραπεί ο αριθμός 0.625 του δεκαδικού συστήματος στο δυαδικό σύστημα αρίθμησης. </a:t>
            </a:r>
          </a:p>
          <a:p>
            <a:pPr algn="just"/>
            <a:r>
              <a:rPr lang="el-GR" altLang="el-GR" sz="2000" dirty="0" smtClean="0"/>
              <a:t>2.4 </a:t>
            </a:r>
            <a:r>
              <a:rPr lang="el-GR" altLang="el-GR" sz="2000" dirty="0"/>
              <a:t>Να μετατραπεί ο αριθμός </a:t>
            </a:r>
            <a:r>
              <a:rPr lang="el-GR" altLang="el-GR" sz="2000" dirty="0" smtClean="0"/>
              <a:t>121.625 </a:t>
            </a:r>
            <a:r>
              <a:rPr lang="el-GR" altLang="el-GR" sz="2000" dirty="0"/>
              <a:t>του δεκαδικού συστήματος στο δυαδικό σύστημα αρίθμησης.</a:t>
            </a:r>
          </a:p>
          <a:p>
            <a:pPr algn="just"/>
            <a:r>
              <a:rPr lang="el-GR" altLang="el-GR" sz="2000" dirty="0" smtClean="0"/>
              <a:t>2.5 </a:t>
            </a:r>
            <a:r>
              <a:rPr lang="el-GR" altLang="el-GR" sz="2000" dirty="0"/>
              <a:t>Να μετατραπεί ο αριθμός 111001 του δυαδικού συστήματος στο δεκαδικό σύστημα.</a:t>
            </a:r>
          </a:p>
          <a:p>
            <a:pPr algn="just"/>
            <a:r>
              <a:rPr lang="el-GR" altLang="el-GR" sz="2000" dirty="0" smtClean="0"/>
              <a:t>2.6 </a:t>
            </a:r>
            <a:r>
              <a:rPr lang="el-GR" altLang="el-GR" sz="2000" dirty="0"/>
              <a:t>Να μετατραπεί ο αριθμός 0.1101 του δυαδικού συστήματος στο δεκαδικό σύστημα.</a:t>
            </a:r>
          </a:p>
          <a:p>
            <a:pPr algn="just"/>
            <a:r>
              <a:rPr lang="el-GR" altLang="el-GR" sz="2000" dirty="0" smtClean="0"/>
              <a:t>2.7 </a:t>
            </a:r>
            <a:r>
              <a:rPr lang="el-GR" altLang="el-GR" sz="2000" dirty="0"/>
              <a:t>Να μετατραπεί ο αριθμός </a:t>
            </a:r>
            <a:r>
              <a:rPr lang="en-US" altLang="el-GR" sz="2000" dirty="0" smtClean="0"/>
              <a:t>11</a:t>
            </a:r>
            <a:r>
              <a:rPr lang="el-GR" altLang="el-GR" sz="2000" dirty="0" smtClean="0"/>
              <a:t>1010.1101 </a:t>
            </a:r>
            <a:r>
              <a:rPr lang="el-GR" altLang="el-GR" sz="2000" dirty="0"/>
              <a:t>του δυαδικού συστήματος στο δεκαδικό σύστημα.</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ChangeArrowheads="1"/>
          </p:cNvSpPr>
          <p:nvPr/>
        </p:nvSpPr>
        <p:spPr bwMode="auto">
          <a:xfrm>
            <a:off x="827584" y="1124744"/>
            <a:ext cx="77755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31813" indent="-531813">
              <a:defRPr>
                <a:solidFill>
                  <a:schemeClr val="tx1"/>
                </a:solidFill>
                <a:latin typeface="Arial" panose="020B0604020202020204" pitchFamily="34" charset="0"/>
              </a:defRPr>
            </a:lvl1pPr>
            <a:lvl2pPr marL="1054100" indent="-342900">
              <a:defRPr>
                <a:solidFill>
                  <a:schemeClr val="tx1"/>
                </a:solidFill>
                <a:latin typeface="Arial" panose="020B0604020202020204" pitchFamily="34" charset="0"/>
              </a:defRPr>
            </a:lvl2pPr>
            <a:lvl3pPr marL="1576388" indent="-342900">
              <a:defRPr>
                <a:solidFill>
                  <a:schemeClr val="tx1"/>
                </a:solidFill>
                <a:latin typeface="Arial" panose="020B0604020202020204" pitchFamily="34" charset="0"/>
              </a:defRPr>
            </a:lvl3pPr>
            <a:lvl4pPr marL="2098675" indent="-342900">
              <a:defRPr>
                <a:solidFill>
                  <a:schemeClr val="tx1"/>
                </a:solidFill>
                <a:latin typeface="Arial" panose="020B0604020202020204" pitchFamily="34" charset="0"/>
              </a:defRPr>
            </a:lvl4pPr>
            <a:lvl5pPr marL="2620963" indent="-342900">
              <a:defRPr>
                <a:solidFill>
                  <a:schemeClr val="tx1"/>
                </a:solidFill>
                <a:latin typeface="Arial" panose="020B0604020202020204" pitchFamily="34" charset="0"/>
              </a:defRPr>
            </a:lvl5pPr>
            <a:lvl6pPr marL="3078163" indent="-342900" fontAlgn="base">
              <a:spcBef>
                <a:spcPct val="0"/>
              </a:spcBef>
              <a:spcAft>
                <a:spcPct val="0"/>
              </a:spcAft>
              <a:defRPr>
                <a:solidFill>
                  <a:schemeClr val="tx1"/>
                </a:solidFill>
                <a:latin typeface="Arial" panose="020B0604020202020204" pitchFamily="34" charset="0"/>
              </a:defRPr>
            </a:lvl6pPr>
            <a:lvl7pPr marL="3535363" indent="-342900" fontAlgn="base">
              <a:spcBef>
                <a:spcPct val="0"/>
              </a:spcBef>
              <a:spcAft>
                <a:spcPct val="0"/>
              </a:spcAft>
              <a:defRPr>
                <a:solidFill>
                  <a:schemeClr val="tx1"/>
                </a:solidFill>
                <a:latin typeface="Arial" panose="020B0604020202020204" pitchFamily="34" charset="0"/>
              </a:defRPr>
            </a:lvl7pPr>
            <a:lvl8pPr marL="3992563" indent="-342900" fontAlgn="base">
              <a:spcBef>
                <a:spcPct val="0"/>
              </a:spcBef>
              <a:spcAft>
                <a:spcPct val="0"/>
              </a:spcAft>
              <a:defRPr>
                <a:solidFill>
                  <a:schemeClr val="tx1"/>
                </a:solidFill>
                <a:latin typeface="Arial" panose="020B0604020202020204" pitchFamily="34" charset="0"/>
              </a:defRPr>
            </a:lvl8pPr>
            <a:lvl9pPr marL="4449763" indent="-342900" fontAlgn="base">
              <a:spcBef>
                <a:spcPct val="0"/>
              </a:spcBef>
              <a:spcAft>
                <a:spcPct val="0"/>
              </a:spcAft>
              <a:defRPr>
                <a:solidFill>
                  <a:schemeClr val="tx1"/>
                </a:solidFill>
                <a:latin typeface="Arial" panose="020B0604020202020204" pitchFamily="34" charset="0"/>
              </a:defRPr>
            </a:lvl9pPr>
          </a:lstStyle>
          <a:p>
            <a:r>
              <a:rPr lang="en-US" altLang="el-GR" sz="2000" dirty="0" smtClean="0"/>
              <a:t>2</a:t>
            </a:r>
            <a:r>
              <a:rPr lang="el-GR" altLang="el-GR" sz="2000" dirty="0" smtClean="0"/>
              <a:t>.8</a:t>
            </a:r>
            <a:r>
              <a:rPr lang="en-US" altLang="el-GR" sz="2000" dirty="0" smtClean="0"/>
              <a:t>  </a:t>
            </a:r>
            <a:r>
              <a:rPr lang="el-GR" altLang="el-GR" sz="2000" dirty="0"/>
              <a:t>Να μετατραπεί ο αριθμός 100000 του δυαδικού συστήματος στο δεκαδικό σύστημα αρίθμησης. Γενικεύσατε.</a:t>
            </a:r>
          </a:p>
          <a:p>
            <a:r>
              <a:rPr lang="en-US" altLang="el-GR" sz="2000" dirty="0" smtClean="0"/>
              <a:t>2.</a:t>
            </a:r>
            <a:r>
              <a:rPr lang="el-GR" altLang="el-GR" sz="2000" dirty="0" smtClean="0"/>
              <a:t>9</a:t>
            </a:r>
            <a:r>
              <a:rPr lang="en-US" altLang="el-GR" sz="2000" dirty="0" smtClean="0"/>
              <a:t> </a:t>
            </a:r>
            <a:r>
              <a:rPr lang="el-GR" altLang="el-GR" sz="2000" dirty="0"/>
              <a:t>Να μετατραπεί χωρίς πράξεις ο αριθμός 11111 του δυαδικού συστήματος στο δεκαδικό σύστημα αρίθμησης. Γενικεύσατε. </a:t>
            </a:r>
          </a:p>
          <a:p>
            <a:r>
              <a:rPr lang="en-US" altLang="el-GR" sz="2000" dirty="0" smtClean="0"/>
              <a:t>2.1</a:t>
            </a:r>
            <a:r>
              <a:rPr lang="el-GR" altLang="el-GR" sz="2000" dirty="0" smtClean="0"/>
              <a:t>0</a:t>
            </a:r>
            <a:r>
              <a:rPr lang="en-US" altLang="el-GR" sz="2000" dirty="0" smtClean="0"/>
              <a:t> </a:t>
            </a:r>
            <a:r>
              <a:rPr lang="el-GR" altLang="el-GR" sz="2000" dirty="0"/>
              <a:t>Να μετατραπεί ο αριθμός 1001100</a:t>
            </a:r>
            <a:r>
              <a:rPr lang="el-GR" altLang="el-GR" sz="2000" b="1" dirty="0"/>
              <a:t>.</a:t>
            </a:r>
            <a:r>
              <a:rPr lang="el-GR" altLang="el-GR" sz="2000" dirty="0"/>
              <a:t>1010001 του δυαδικού συστήματος αρίθμησης στο </a:t>
            </a:r>
            <a:r>
              <a:rPr lang="el-GR" altLang="el-GR" sz="2000" dirty="0" err="1"/>
              <a:t>δεκαεξαδικό</a:t>
            </a:r>
            <a:r>
              <a:rPr lang="el-GR" altLang="el-GR" sz="2000" dirty="0"/>
              <a:t> σύστημα.</a:t>
            </a:r>
          </a:p>
          <a:p>
            <a:r>
              <a:rPr lang="en-US" altLang="el-GR" sz="2000" dirty="0" smtClean="0"/>
              <a:t>2.1</a:t>
            </a:r>
            <a:r>
              <a:rPr lang="el-GR" altLang="el-GR" sz="2000" dirty="0" smtClean="0"/>
              <a:t>1</a:t>
            </a:r>
            <a:r>
              <a:rPr lang="en-US" altLang="el-GR" sz="2000" dirty="0" smtClean="0"/>
              <a:t> </a:t>
            </a:r>
            <a:r>
              <a:rPr lang="el-GR" altLang="el-GR" sz="2000" dirty="0"/>
              <a:t>Να μετατραπεί ο αριθμός 1001100</a:t>
            </a:r>
            <a:r>
              <a:rPr lang="el-GR" altLang="el-GR" sz="2000" b="1" dirty="0"/>
              <a:t>.</a:t>
            </a:r>
            <a:r>
              <a:rPr lang="el-GR" altLang="el-GR" sz="2000" dirty="0"/>
              <a:t>1010001 του δυαδικού συστήματος αρίθμησης στο </a:t>
            </a:r>
            <a:r>
              <a:rPr lang="el-GR" altLang="el-GR" sz="2000" dirty="0" err="1"/>
              <a:t>οκταδικό</a:t>
            </a:r>
            <a:r>
              <a:rPr lang="el-GR" altLang="el-GR" sz="2000" dirty="0"/>
              <a:t> σύστημα.</a:t>
            </a:r>
          </a:p>
          <a:p>
            <a:r>
              <a:rPr lang="en-US" altLang="el-GR" sz="2000" dirty="0" smtClean="0"/>
              <a:t>2.1</a:t>
            </a:r>
            <a:r>
              <a:rPr lang="el-GR" altLang="el-GR" sz="2000" dirty="0" smtClean="0"/>
              <a:t>2</a:t>
            </a:r>
            <a:r>
              <a:rPr lang="en-US" altLang="el-GR" sz="2000" dirty="0" smtClean="0"/>
              <a:t> </a:t>
            </a:r>
            <a:r>
              <a:rPr lang="el-GR" altLang="el-GR" sz="2000" dirty="0"/>
              <a:t>Να μετατραπεί ο αριθμός 3EF.114 του </a:t>
            </a:r>
            <a:r>
              <a:rPr lang="el-GR" altLang="el-GR" sz="2000" dirty="0" err="1"/>
              <a:t>δεκαεξαδικού</a:t>
            </a:r>
            <a:r>
              <a:rPr lang="el-GR" altLang="el-GR" sz="2000" dirty="0"/>
              <a:t> συστήματος αρίθμησης στο δυαδικό σύστημα.</a:t>
            </a:r>
          </a:p>
          <a:p>
            <a:r>
              <a:rPr lang="en-US" altLang="el-GR" sz="2000" dirty="0" smtClean="0"/>
              <a:t>2.1</a:t>
            </a:r>
            <a:r>
              <a:rPr lang="el-GR" altLang="el-GR" sz="2000" dirty="0" smtClean="0"/>
              <a:t>3</a:t>
            </a:r>
            <a:r>
              <a:rPr lang="en-US" altLang="el-GR" sz="2000" dirty="0" smtClean="0"/>
              <a:t> </a:t>
            </a:r>
            <a:r>
              <a:rPr lang="el-GR" altLang="el-GR" sz="2000" dirty="0"/>
              <a:t>Να μετατραπεί ο αριθμός 367.134 του </a:t>
            </a:r>
            <a:r>
              <a:rPr lang="el-GR" altLang="el-GR" sz="2000" dirty="0" err="1"/>
              <a:t>οκταδικού</a:t>
            </a:r>
            <a:r>
              <a:rPr lang="el-GR" altLang="el-GR" sz="2000" dirty="0"/>
              <a:t> συστήματος αρίθμησης στο δυαδικό σύστημα.</a:t>
            </a:r>
            <a:endParaRPr lang="en-US" altLang="el-GR" sz="20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47700" y="2757395"/>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33400" indent="-533400">
              <a:defRPr>
                <a:solidFill>
                  <a:schemeClr val="tx1"/>
                </a:solidFill>
                <a:latin typeface="Arial" panose="020B0604020202020204" pitchFamily="34" charset="0"/>
              </a:defRPr>
            </a:lvl1pPr>
            <a:lvl2pPr marL="1055688"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693738" indent="-693738" algn="just"/>
            <a:r>
              <a:rPr lang="el-GR" altLang="el-GR" sz="2000" dirty="0"/>
              <a:t>2.</a:t>
            </a:r>
            <a:r>
              <a:rPr lang="en-US" altLang="el-GR" sz="2000" dirty="0" smtClean="0"/>
              <a:t>1</a:t>
            </a:r>
            <a:r>
              <a:rPr lang="el-GR" altLang="el-GR" sz="2000" dirty="0" smtClean="0"/>
              <a:t>5</a:t>
            </a:r>
            <a:r>
              <a:rPr lang="en-US" altLang="el-GR" sz="2000" dirty="0" smtClean="0"/>
              <a:t> </a:t>
            </a:r>
            <a:r>
              <a:rPr lang="el-GR" altLang="el-GR" sz="2000" dirty="0"/>
              <a:t>Να γίνουν οι προσθέσεις που δίδονται στην συνέχεια. Θεωρήστε ότι οι αριθμοί είναι μη </a:t>
            </a:r>
            <a:r>
              <a:rPr lang="el-GR" altLang="el-GR" sz="2000" dirty="0" err="1"/>
              <a:t>προσημασμένοι</a:t>
            </a:r>
            <a:r>
              <a:rPr lang="el-GR" altLang="el-GR" sz="2000" dirty="0"/>
              <a:t> δυαδικοί αριθμοί.</a:t>
            </a:r>
          </a:p>
        </p:txBody>
      </p:sp>
      <p:sp>
        <p:nvSpPr>
          <p:cNvPr id="153606" name="Rectangle 6"/>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53605" name="Object 5"/>
          <p:cNvGraphicFramePr>
            <a:graphicFrameLocks noChangeAspect="1"/>
          </p:cNvGraphicFramePr>
          <p:nvPr>
            <p:extLst>
              <p:ext uri="{D42A27DB-BD31-4B8C-83A1-F6EECF244321}">
                <p14:modId xmlns:p14="http://schemas.microsoft.com/office/powerpoint/2010/main" val="3496496220"/>
              </p:ext>
            </p:extLst>
          </p:nvPr>
        </p:nvGraphicFramePr>
        <p:xfrm>
          <a:off x="2051720" y="4057349"/>
          <a:ext cx="4824412" cy="1022350"/>
        </p:xfrm>
        <a:graphic>
          <a:graphicData uri="http://schemas.openxmlformats.org/presentationml/2006/ole">
            <mc:AlternateContent xmlns:mc="http://schemas.openxmlformats.org/markup-compatibility/2006">
              <mc:Choice xmlns:v="urn:schemas-microsoft-com:vml" Requires="v">
                <p:oleObj spid="_x0000_s153698" name="Visio" r:id="rId3" imgW="2566854" imgH="545141" progId="Visio.Drawing.11">
                  <p:embed/>
                </p:oleObj>
              </mc:Choice>
              <mc:Fallback>
                <p:oleObj name="Visio" r:id="rId3" imgW="2566854" imgH="545141"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057349"/>
                        <a:ext cx="4824412"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8" name="Rectangle 8"/>
          <p:cNvSpPr>
            <a:spLocks noChangeArrowheads="1"/>
          </p:cNvSpPr>
          <p:nvPr/>
        </p:nvSpPr>
        <p:spPr bwMode="auto">
          <a:xfrm>
            <a:off x="0" y="3171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sp>
        <p:nvSpPr>
          <p:cNvPr id="6" name="Rectangle 2"/>
          <p:cNvSpPr>
            <a:spLocks noChangeArrowheads="1"/>
          </p:cNvSpPr>
          <p:nvPr/>
        </p:nvSpPr>
        <p:spPr bwMode="auto">
          <a:xfrm>
            <a:off x="755576" y="1038667"/>
            <a:ext cx="784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533400" indent="-533400">
              <a:defRPr>
                <a:solidFill>
                  <a:schemeClr val="tx1"/>
                </a:solidFill>
                <a:latin typeface="Arial" panose="020B0604020202020204" pitchFamily="34" charset="0"/>
              </a:defRPr>
            </a:lvl1pPr>
            <a:lvl2pPr marL="1055688"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693738" indent="-693738" algn="just"/>
            <a:r>
              <a:rPr lang="el-GR" altLang="el-GR" sz="2000" dirty="0"/>
              <a:t>2.</a:t>
            </a:r>
            <a:r>
              <a:rPr lang="en-US" altLang="el-GR" sz="2000" dirty="0" smtClean="0"/>
              <a:t>1</a:t>
            </a:r>
            <a:r>
              <a:rPr lang="el-GR" altLang="el-GR" sz="2000" dirty="0" smtClean="0"/>
              <a:t>4</a:t>
            </a:r>
            <a:r>
              <a:rPr lang="en-US" altLang="el-GR" sz="2000" dirty="0" smtClean="0"/>
              <a:t> </a:t>
            </a:r>
            <a:r>
              <a:rPr lang="el-GR" altLang="el-GR" sz="2000" dirty="0" smtClean="0"/>
              <a:t>Από τους μη </a:t>
            </a:r>
            <a:r>
              <a:rPr lang="el-GR" altLang="el-GR" sz="2000" dirty="0" err="1" smtClean="0"/>
              <a:t>προσημασμένους</a:t>
            </a:r>
            <a:r>
              <a:rPr lang="el-GR" altLang="el-GR" sz="2000" dirty="0" smtClean="0"/>
              <a:t> δυαδικούς αριθμούς που δίδονται στην συνέχεια ποιοι είναι άρτιοι και ποιοι περιττοί. </a:t>
            </a:r>
            <a:endParaRPr lang="el-GR" altLang="el-GR" sz="2000" dirty="0"/>
          </a:p>
        </p:txBody>
      </p:sp>
      <p:sp>
        <p:nvSpPr>
          <p:cNvPr id="2" name="TextBox 1"/>
          <p:cNvSpPr txBox="1"/>
          <p:nvPr/>
        </p:nvSpPr>
        <p:spPr>
          <a:xfrm>
            <a:off x="1835696" y="2003326"/>
            <a:ext cx="1176348" cy="369332"/>
          </a:xfrm>
          <a:prstGeom prst="rect">
            <a:avLst/>
          </a:prstGeom>
          <a:noFill/>
        </p:spPr>
        <p:txBody>
          <a:bodyPr wrap="none" rtlCol="0">
            <a:spAutoFit/>
          </a:bodyPr>
          <a:lstStyle/>
          <a:p>
            <a:r>
              <a:rPr lang="el-GR" dirty="0" smtClean="0"/>
              <a:t>00011101</a:t>
            </a:r>
            <a:endParaRPr lang="el-GR" dirty="0"/>
          </a:p>
        </p:txBody>
      </p:sp>
      <p:sp>
        <p:nvSpPr>
          <p:cNvPr id="8" name="TextBox 7"/>
          <p:cNvSpPr txBox="1"/>
          <p:nvPr/>
        </p:nvSpPr>
        <p:spPr>
          <a:xfrm>
            <a:off x="3031117" y="2023323"/>
            <a:ext cx="1159228" cy="369332"/>
          </a:xfrm>
          <a:prstGeom prst="rect">
            <a:avLst/>
          </a:prstGeom>
          <a:noFill/>
        </p:spPr>
        <p:txBody>
          <a:bodyPr wrap="none" rtlCol="0">
            <a:spAutoFit/>
          </a:bodyPr>
          <a:lstStyle/>
          <a:p>
            <a:r>
              <a:rPr lang="el-GR" dirty="0" smtClean="0"/>
              <a:t>00011110</a:t>
            </a:r>
            <a:endParaRPr lang="el-GR" dirty="0"/>
          </a:p>
        </p:txBody>
      </p:sp>
      <p:sp>
        <p:nvSpPr>
          <p:cNvPr id="9" name="TextBox 8"/>
          <p:cNvSpPr txBox="1"/>
          <p:nvPr/>
        </p:nvSpPr>
        <p:spPr>
          <a:xfrm>
            <a:off x="4230245" y="2021027"/>
            <a:ext cx="1082348" cy="369332"/>
          </a:xfrm>
          <a:prstGeom prst="rect">
            <a:avLst/>
          </a:prstGeom>
          <a:noFill/>
        </p:spPr>
        <p:txBody>
          <a:bodyPr wrap="none" rtlCol="0">
            <a:spAutoFit/>
          </a:bodyPr>
          <a:lstStyle/>
          <a:p>
            <a:r>
              <a:rPr lang="el-GR" dirty="0" smtClean="0"/>
              <a:t>0000000</a:t>
            </a:r>
            <a:endParaRPr lang="el-G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684213" y="765175"/>
            <a:ext cx="77041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1813" indent="-531813">
              <a:defRPr>
                <a:solidFill>
                  <a:schemeClr val="tx1"/>
                </a:solidFill>
                <a:latin typeface="Arial" panose="020B0604020202020204" pitchFamily="34" charset="0"/>
              </a:defRPr>
            </a:lvl1pPr>
            <a:lvl2pPr marL="1054100" indent="-342900">
              <a:defRPr>
                <a:solidFill>
                  <a:schemeClr val="tx1"/>
                </a:solidFill>
                <a:latin typeface="Arial" panose="020B0604020202020204" pitchFamily="34" charset="0"/>
              </a:defRPr>
            </a:lvl2pPr>
            <a:lvl3pPr marL="1576388" indent="-342900">
              <a:defRPr>
                <a:solidFill>
                  <a:schemeClr val="tx1"/>
                </a:solidFill>
                <a:latin typeface="Arial" panose="020B0604020202020204" pitchFamily="34" charset="0"/>
              </a:defRPr>
            </a:lvl3pPr>
            <a:lvl4pPr marL="2098675" indent="-342900">
              <a:defRPr>
                <a:solidFill>
                  <a:schemeClr val="tx1"/>
                </a:solidFill>
                <a:latin typeface="Arial" panose="020B0604020202020204" pitchFamily="34" charset="0"/>
              </a:defRPr>
            </a:lvl4pPr>
            <a:lvl5pPr marL="2620963" indent="-342900">
              <a:defRPr>
                <a:solidFill>
                  <a:schemeClr val="tx1"/>
                </a:solidFill>
                <a:latin typeface="Arial" panose="020B0604020202020204" pitchFamily="34" charset="0"/>
              </a:defRPr>
            </a:lvl5pPr>
            <a:lvl6pPr marL="3078163" indent="-342900" fontAlgn="base">
              <a:spcBef>
                <a:spcPct val="0"/>
              </a:spcBef>
              <a:spcAft>
                <a:spcPct val="0"/>
              </a:spcAft>
              <a:defRPr>
                <a:solidFill>
                  <a:schemeClr val="tx1"/>
                </a:solidFill>
                <a:latin typeface="Arial" panose="020B0604020202020204" pitchFamily="34" charset="0"/>
              </a:defRPr>
            </a:lvl6pPr>
            <a:lvl7pPr marL="3535363" indent="-342900" fontAlgn="base">
              <a:spcBef>
                <a:spcPct val="0"/>
              </a:spcBef>
              <a:spcAft>
                <a:spcPct val="0"/>
              </a:spcAft>
              <a:defRPr>
                <a:solidFill>
                  <a:schemeClr val="tx1"/>
                </a:solidFill>
                <a:latin typeface="Arial" panose="020B0604020202020204" pitchFamily="34" charset="0"/>
              </a:defRPr>
            </a:lvl7pPr>
            <a:lvl8pPr marL="3992563" indent="-342900" fontAlgn="base">
              <a:spcBef>
                <a:spcPct val="0"/>
              </a:spcBef>
              <a:spcAft>
                <a:spcPct val="0"/>
              </a:spcAft>
              <a:defRPr>
                <a:solidFill>
                  <a:schemeClr val="tx1"/>
                </a:solidFill>
                <a:latin typeface="Arial" panose="020B0604020202020204" pitchFamily="34" charset="0"/>
              </a:defRPr>
            </a:lvl8pPr>
            <a:lvl9pPr marL="4449763" indent="-342900" fontAlgn="base">
              <a:spcBef>
                <a:spcPct val="0"/>
              </a:spcBef>
              <a:spcAft>
                <a:spcPct val="0"/>
              </a:spcAft>
              <a:defRPr>
                <a:solidFill>
                  <a:schemeClr val="tx1"/>
                </a:solidFill>
                <a:latin typeface="Arial" panose="020B0604020202020204" pitchFamily="34" charset="0"/>
              </a:defRPr>
            </a:lvl9pPr>
          </a:lstStyle>
          <a:p>
            <a:r>
              <a:rPr lang="en-US" altLang="el-GR" sz="2000" dirty="0" smtClean="0"/>
              <a:t>2.1</a:t>
            </a:r>
            <a:r>
              <a:rPr lang="el-GR" altLang="el-GR" sz="2000" dirty="0" smtClean="0"/>
              <a:t>6 Να </a:t>
            </a:r>
            <a:r>
              <a:rPr lang="el-GR" altLang="el-GR" sz="2000" dirty="0"/>
              <a:t>γίνει χωρίς πράξεις </a:t>
            </a:r>
            <a:r>
              <a:rPr lang="en-US" altLang="el-GR" sz="2000" dirty="0"/>
              <a:t>o </a:t>
            </a:r>
            <a:r>
              <a:rPr lang="el-GR" altLang="el-GR" sz="2000" dirty="0"/>
              <a:t>πολλαπλασιασμός που δίδεται στη συνέχεια στο δυαδικό σύστημα. Θεωρήστε ότι οι αριθμοί είναι μη </a:t>
            </a:r>
            <a:r>
              <a:rPr lang="el-GR" altLang="el-GR" sz="2000" dirty="0" err="1"/>
              <a:t>προσημασμένοι</a:t>
            </a:r>
            <a:r>
              <a:rPr lang="el-GR" altLang="el-GR" sz="2000" dirty="0"/>
              <a:t> δυαδικοί αριθμοί.</a:t>
            </a:r>
          </a:p>
        </p:txBody>
      </p:sp>
      <p:graphicFrame>
        <p:nvGraphicFramePr>
          <p:cNvPr id="154629" name="Object 5"/>
          <p:cNvGraphicFramePr>
            <a:graphicFrameLocks noChangeAspect="1"/>
          </p:cNvGraphicFramePr>
          <p:nvPr>
            <p:extLst>
              <p:ext uri="{D42A27DB-BD31-4B8C-83A1-F6EECF244321}">
                <p14:modId xmlns:p14="http://schemas.microsoft.com/office/powerpoint/2010/main" val="1201182302"/>
              </p:ext>
            </p:extLst>
          </p:nvPr>
        </p:nvGraphicFramePr>
        <p:xfrm>
          <a:off x="3492500" y="1916113"/>
          <a:ext cx="1800225" cy="1058862"/>
        </p:xfrm>
        <a:graphic>
          <a:graphicData uri="http://schemas.openxmlformats.org/presentationml/2006/ole">
            <mc:AlternateContent xmlns:mc="http://schemas.openxmlformats.org/markup-compatibility/2006">
              <mc:Choice xmlns:v="urn:schemas-microsoft-com:vml" Requires="v">
                <p:oleObj spid="_x0000_s154775" name="Visio" r:id="rId3" imgW="921986" imgH="539428" progId="Visio.Drawing.11">
                  <p:embed/>
                </p:oleObj>
              </mc:Choice>
              <mc:Fallback>
                <p:oleObj name="Visio" r:id="rId3" imgW="921986" imgH="539428"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916113"/>
                        <a:ext cx="1800225"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634" name="Rectangle 10"/>
          <p:cNvSpPr>
            <a:spLocks noChangeArrowheads="1"/>
          </p:cNvSpPr>
          <p:nvPr/>
        </p:nvSpPr>
        <p:spPr bwMode="auto">
          <a:xfrm>
            <a:off x="4968260" y="5824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5" name="Object 5"/>
          <p:cNvGraphicFramePr>
            <a:graphicFrameLocks noChangeAspect="1"/>
          </p:cNvGraphicFramePr>
          <p:nvPr>
            <p:extLst>
              <p:ext uri="{D42A27DB-BD31-4B8C-83A1-F6EECF244321}">
                <p14:modId xmlns:p14="http://schemas.microsoft.com/office/powerpoint/2010/main" val="1201182302"/>
              </p:ext>
            </p:extLst>
          </p:nvPr>
        </p:nvGraphicFramePr>
        <p:xfrm>
          <a:off x="3492500" y="1916113"/>
          <a:ext cx="1800225" cy="1058862"/>
        </p:xfrm>
        <a:graphic>
          <a:graphicData uri="http://schemas.openxmlformats.org/presentationml/2006/ole">
            <mc:AlternateContent xmlns:mc="http://schemas.openxmlformats.org/markup-compatibility/2006">
              <mc:Choice xmlns:v="urn:schemas-microsoft-com:vml" Requires="v">
                <p:oleObj spid="_x0000_s154776" name="Visio" r:id="rId5" imgW="921986" imgH="539428" progId="Visio.Drawing.11">
                  <p:embed/>
                </p:oleObj>
              </mc:Choice>
              <mc:Fallback>
                <p:oleObj name="Visio" r:id="rId5" imgW="921986" imgH="539428" progId="Visio.Drawing.11">
                  <p:embed/>
                  <p:pic>
                    <p:nvPicPr>
                      <p:cNvPr id="15462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916113"/>
                        <a:ext cx="1800225"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539750" y="1052513"/>
            <a:ext cx="7848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7063" indent="-62706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l-GR" sz="2000" dirty="0" smtClean="0"/>
              <a:t>2.1</a:t>
            </a:r>
            <a:r>
              <a:rPr lang="el-GR" altLang="el-GR" sz="2000" dirty="0" smtClean="0"/>
              <a:t>7 </a:t>
            </a:r>
            <a:r>
              <a:rPr lang="el-GR" altLang="el-GR" sz="2000" dirty="0"/>
              <a:t>Να βρεθεί το πηλίκο και το υπόλοιπο της διαίρεσης του μη </a:t>
            </a:r>
            <a:r>
              <a:rPr lang="el-GR" altLang="el-GR" sz="2000" dirty="0" err="1"/>
              <a:t>προσημασμένου</a:t>
            </a:r>
            <a:r>
              <a:rPr lang="el-GR" altLang="el-GR" sz="2000" dirty="0"/>
              <a:t> δυαδικού αριθμού 11110101 με τους δυαδικούς αριθμούς 10 (=2) και 100 (=4) του δυαδικού συστήματος. </a:t>
            </a:r>
          </a:p>
        </p:txBody>
      </p:sp>
      <p:sp>
        <p:nvSpPr>
          <p:cNvPr id="126981" name="Text Box 5"/>
          <p:cNvSpPr txBox="1">
            <a:spLocks noChangeArrowheads="1"/>
          </p:cNvSpPr>
          <p:nvPr/>
        </p:nvSpPr>
        <p:spPr bwMode="auto">
          <a:xfrm>
            <a:off x="611187" y="2564904"/>
            <a:ext cx="7705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1813" indent="-531813">
              <a:defRPr>
                <a:solidFill>
                  <a:schemeClr val="tx1"/>
                </a:solidFill>
                <a:latin typeface="Arial" panose="020B0604020202020204" pitchFamily="34" charset="0"/>
              </a:defRPr>
            </a:lvl1pPr>
            <a:lvl2pPr marL="1054100" indent="-342900">
              <a:defRPr>
                <a:solidFill>
                  <a:schemeClr val="tx1"/>
                </a:solidFill>
                <a:latin typeface="Arial" panose="020B0604020202020204" pitchFamily="34" charset="0"/>
              </a:defRPr>
            </a:lvl2pPr>
            <a:lvl3pPr marL="1576388" indent="-342900">
              <a:defRPr>
                <a:solidFill>
                  <a:schemeClr val="tx1"/>
                </a:solidFill>
                <a:latin typeface="Arial" panose="020B0604020202020204" pitchFamily="34" charset="0"/>
              </a:defRPr>
            </a:lvl3pPr>
            <a:lvl4pPr marL="2098675" indent="-342900">
              <a:defRPr>
                <a:solidFill>
                  <a:schemeClr val="tx1"/>
                </a:solidFill>
                <a:latin typeface="Arial" panose="020B0604020202020204" pitchFamily="34" charset="0"/>
              </a:defRPr>
            </a:lvl4pPr>
            <a:lvl5pPr marL="2620963" indent="-342900">
              <a:defRPr>
                <a:solidFill>
                  <a:schemeClr val="tx1"/>
                </a:solidFill>
                <a:latin typeface="Arial" panose="020B0604020202020204" pitchFamily="34" charset="0"/>
              </a:defRPr>
            </a:lvl5pPr>
            <a:lvl6pPr marL="3078163" indent="-342900" fontAlgn="base">
              <a:spcBef>
                <a:spcPct val="0"/>
              </a:spcBef>
              <a:spcAft>
                <a:spcPct val="0"/>
              </a:spcAft>
              <a:defRPr>
                <a:solidFill>
                  <a:schemeClr val="tx1"/>
                </a:solidFill>
                <a:latin typeface="Arial" panose="020B0604020202020204" pitchFamily="34" charset="0"/>
              </a:defRPr>
            </a:lvl6pPr>
            <a:lvl7pPr marL="3535363" indent="-342900" fontAlgn="base">
              <a:spcBef>
                <a:spcPct val="0"/>
              </a:spcBef>
              <a:spcAft>
                <a:spcPct val="0"/>
              </a:spcAft>
              <a:defRPr>
                <a:solidFill>
                  <a:schemeClr val="tx1"/>
                </a:solidFill>
                <a:latin typeface="Arial" panose="020B0604020202020204" pitchFamily="34" charset="0"/>
              </a:defRPr>
            </a:lvl7pPr>
            <a:lvl8pPr marL="3992563" indent="-342900" fontAlgn="base">
              <a:spcBef>
                <a:spcPct val="0"/>
              </a:spcBef>
              <a:spcAft>
                <a:spcPct val="0"/>
              </a:spcAft>
              <a:defRPr>
                <a:solidFill>
                  <a:schemeClr val="tx1"/>
                </a:solidFill>
                <a:latin typeface="Arial" panose="020B0604020202020204" pitchFamily="34" charset="0"/>
              </a:defRPr>
            </a:lvl8pPr>
            <a:lvl9pPr marL="4449763" indent="-342900" fontAlgn="base">
              <a:spcBef>
                <a:spcPct val="0"/>
              </a:spcBef>
              <a:spcAft>
                <a:spcPct val="0"/>
              </a:spcAft>
              <a:defRPr>
                <a:solidFill>
                  <a:schemeClr val="tx1"/>
                </a:solidFill>
                <a:latin typeface="Arial" panose="020B0604020202020204" pitchFamily="34" charset="0"/>
              </a:defRPr>
            </a:lvl9pPr>
          </a:lstStyle>
          <a:p>
            <a:pPr algn="just"/>
            <a:r>
              <a:rPr lang="en-US" altLang="el-GR" sz="2000" dirty="0" smtClean="0"/>
              <a:t>2.</a:t>
            </a:r>
            <a:r>
              <a:rPr lang="el-GR" altLang="el-GR" sz="2000" dirty="0" smtClean="0"/>
              <a:t>18</a:t>
            </a:r>
            <a:r>
              <a:rPr lang="en-US" altLang="el-GR" sz="2000" dirty="0" smtClean="0"/>
              <a:t> </a:t>
            </a:r>
            <a:r>
              <a:rPr lang="el-GR" altLang="el-GR" sz="2000" dirty="0"/>
              <a:t>Να γίνει η διαίρεση  του αριθμού </a:t>
            </a:r>
            <a:r>
              <a:rPr lang="en-US" altLang="el-GR" sz="2000" dirty="0"/>
              <a:t>11111010</a:t>
            </a:r>
            <a:r>
              <a:rPr lang="en-US" altLang="el-GR" sz="2000" baseline="-25000" dirty="0"/>
              <a:t>2</a:t>
            </a:r>
            <a:r>
              <a:rPr lang="en-US" altLang="el-GR" sz="2000" dirty="0"/>
              <a:t>=</a:t>
            </a:r>
            <a:r>
              <a:rPr lang="el-GR" altLang="el-GR" sz="2000" dirty="0"/>
              <a:t>250</a:t>
            </a:r>
            <a:r>
              <a:rPr lang="el-GR" altLang="el-GR" sz="2000" baseline="-25000" dirty="0"/>
              <a:t>10</a:t>
            </a:r>
            <a:r>
              <a:rPr lang="el-GR" altLang="el-GR" sz="2000" dirty="0"/>
              <a:t> με τον αριθμό </a:t>
            </a:r>
            <a:r>
              <a:rPr lang="en-US" altLang="el-GR" sz="2000" dirty="0"/>
              <a:t>1100</a:t>
            </a:r>
            <a:r>
              <a:rPr lang="en-US" altLang="el-GR" sz="2000" baseline="-25000" dirty="0"/>
              <a:t>2</a:t>
            </a:r>
            <a:r>
              <a:rPr lang="en-US" altLang="el-GR" sz="2000" dirty="0"/>
              <a:t>=1</a:t>
            </a:r>
            <a:r>
              <a:rPr lang="el-GR" altLang="el-GR" sz="2000" dirty="0"/>
              <a:t>2</a:t>
            </a:r>
            <a:r>
              <a:rPr lang="el-GR" altLang="el-GR" sz="2000" baseline="-25000" dirty="0"/>
              <a:t>10</a:t>
            </a:r>
            <a:r>
              <a:rPr lang="el-GR" altLang="el-GR" sz="2000" dirty="0"/>
              <a:t> στο δυαδικό σύστημα.</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755650" y="1196975"/>
            <a:ext cx="74898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1813" indent="-531813">
              <a:defRPr>
                <a:solidFill>
                  <a:schemeClr val="tx1"/>
                </a:solidFill>
                <a:latin typeface="Arial" panose="020B0604020202020204" pitchFamily="34" charset="0"/>
              </a:defRPr>
            </a:lvl1pPr>
            <a:lvl2pPr marL="1778000" indent="-342900">
              <a:defRPr>
                <a:solidFill>
                  <a:schemeClr val="tx1"/>
                </a:solidFill>
                <a:latin typeface="Arial" panose="020B0604020202020204" pitchFamily="34" charset="0"/>
              </a:defRPr>
            </a:lvl2pPr>
            <a:lvl3pPr marL="2300288" indent="-342900">
              <a:defRPr>
                <a:solidFill>
                  <a:schemeClr val="tx1"/>
                </a:solidFill>
                <a:latin typeface="Arial" panose="020B0604020202020204" pitchFamily="34" charset="0"/>
              </a:defRPr>
            </a:lvl3pPr>
            <a:lvl4pPr marL="2822575" indent="-342900">
              <a:defRPr>
                <a:solidFill>
                  <a:schemeClr val="tx1"/>
                </a:solidFill>
                <a:latin typeface="Arial" panose="020B0604020202020204" pitchFamily="34" charset="0"/>
              </a:defRPr>
            </a:lvl4pPr>
            <a:lvl5pPr marL="3344863" indent="-342900">
              <a:defRPr>
                <a:solidFill>
                  <a:schemeClr val="tx1"/>
                </a:solidFill>
                <a:latin typeface="Arial" panose="020B0604020202020204" pitchFamily="34" charset="0"/>
              </a:defRPr>
            </a:lvl5pPr>
            <a:lvl6pPr marL="3802063" indent="-342900" fontAlgn="base">
              <a:spcBef>
                <a:spcPct val="0"/>
              </a:spcBef>
              <a:spcAft>
                <a:spcPct val="0"/>
              </a:spcAft>
              <a:defRPr>
                <a:solidFill>
                  <a:schemeClr val="tx1"/>
                </a:solidFill>
                <a:latin typeface="Arial" panose="020B0604020202020204" pitchFamily="34" charset="0"/>
              </a:defRPr>
            </a:lvl6pPr>
            <a:lvl7pPr marL="4259263" indent="-342900" fontAlgn="base">
              <a:spcBef>
                <a:spcPct val="0"/>
              </a:spcBef>
              <a:spcAft>
                <a:spcPct val="0"/>
              </a:spcAft>
              <a:defRPr>
                <a:solidFill>
                  <a:schemeClr val="tx1"/>
                </a:solidFill>
                <a:latin typeface="Arial" panose="020B0604020202020204" pitchFamily="34" charset="0"/>
              </a:defRPr>
            </a:lvl7pPr>
            <a:lvl8pPr marL="4716463" indent="-342900" fontAlgn="base">
              <a:spcBef>
                <a:spcPct val="0"/>
              </a:spcBef>
              <a:spcAft>
                <a:spcPct val="0"/>
              </a:spcAft>
              <a:defRPr>
                <a:solidFill>
                  <a:schemeClr val="tx1"/>
                </a:solidFill>
                <a:latin typeface="Arial" panose="020B0604020202020204" pitchFamily="34" charset="0"/>
              </a:defRPr>
            </a:lvl8pPr>
            <a:lvl9pPr marL="5173663" indent="-342900" fontAlgn="base">
              <a:spcBef>
                <a:spcPct val="0"/>
              </a:spcBef>
              <a:spcAft>
                <a:spcPct val="0"/>
              </a:spcAft>
              <a:defRPr>
                <a:solidFill>
                  <a:schemeClr val="tx1"/>
                </a:solidFill>
                <a:latin typeface="Arial" panose="020B0604020202020204" pitchFamily="34" charset="0"/>
              </a:defRPr>
            </a:lvl9pPr>
          </a:lstStyle>
          <a:p>
            <a:r>
              <a:rPr lang="en-US" altLang="el-GR" sz="2000" dirty="0" smtClean="0"/>
              <a:t>2.</a:t>
            </a:r>
            <a:r>
              <a:rPr lang="el-GR" altLang="el-GR" sz="2000" dirty="0" smtClean="0"/>
              <a:t>19</a:t>
            </a:r>
            <a:r>
              <a:rPr lang="en-US" altLang="el-GR" sz="2000" dirty="0" smtClean="0"/>
              <a:t> </a:t>
            </a:r>
            <a:r>
              <a:rPr lang="el-GR" altLang="el-GR" sz="2000" dirty="0"/>
              <a:t>Να μετατραπούν (αναλυτικά) οι αριθμοί +88, -88 του δεκαδικού συστήματος αρίθμησης στους αντίστοιχους αριθμούς του δυαδικού συστήματος αρίθμησης.</a:t>
            </a:r>
          </a:p>
          <a:p>
            <a:r>
              <a:rPr lang="el-GR" altLang="el-GR" sz="2000" dirty="0"/>
              <a:t>                  1) σε σύστημα </a:t>
            </a:r>
            <a:r>
              <a:rPr lang="el-GR" altLang="el-GR" sz="2000" dirty="0" err="1"/>
              <a:t>προσημασμένου</a:t>
            </a:r>
            <a:r>
              <a:rPr lang="el-GR" altLang="el-GR" sz="2000" dirty="0"/>
              <a:t> μέτρου,</a:t>
            </a:r>
          </a:p>
          <a:p>
            <a:r>
              <a:rPr lang="el-GR" altLang="el-GR" sz="2000" dirty="0"/>
              <a:t>                  2) σε σύστημα συμπληρώματος του 1, </a:t>
            </a:r>
          </a:p>
          <a:p>
            <a:r>
              <a:rPr lang="el-GR" altLang="el-GR" sz="2000" dirty="0"/>
              <a:t>                  3) σε σύστημα συμπληρώματος του 2.</a:t>
            </a:r>
          </a:p>
          <a:p>
            <a:r>
              <a:rPr lang="el-GR" altLang="el-GR" sz="2000" dirty="0"/>
              <a:t>         Η παράσταση να γίνει για 8 </a:t>
            </a:r>
            <a:r>
              <a:rPr lang="en-US" altLang="el-GR" sz="2000" dirty="0"/>
              <a:t>bit</a:t>
            </a:r>
            <a:r>
              <a:rPr lang="el-GR" altLang="el-GR" sz="2000" dirty="0"/>
              <a:t>.</a:t>
            </a:r>
            <a:endParaRPr lang="en-US" altLang="el-GR" sz="2000" dirty="0"/>
          </a:p>
          <a:p>
            <a:endParaRPr lang="el-GR" altLang="el-GR" sz="2000" dirty="0"/>
          </a:p>
          <a:p>
            <a:r>
              <a:rPr lang="en-US" altLang="el-GR" sz="2000" dirty="0" smtClean="0"/>
              <a:t>2.2</a:t>
            </a:r>
            <a:r>
              <a:rPr lang="el-GR" altLang="el-GR" sz="2000" dirty="0" smtClean="0"/>
              <a:t>0</a:t>
            </a:r>
            <a:r>
              <a:rPr lang="en-US" altLang="el-GR" sz="2000" dirty="0" smtClean="0"/>
              <a:t> </a:t>
            </a:r>
            <a:r>
              <a:rPr lang="el-GR" altLang="el-GR" sz="2000" dirty="0"/>
              <a:t>Να βρεθεί αναλυτικά ποιους </a:t>
            </a:r>
            <a:r>
              <a:rPr lang="el-GR" altLang="el-GR" sz="2000" dirty="0" err="1"/>
              <a:t>προσημασμένους</a:t>
            </a:r>
            <a:r>
              <a:rPr lang="el-GR" altLang="el-GR" sz="2000" dirty="0"/>
              <a:t> αριθμούς του δεκαδικού συστήματος αρίθμησης παριστάνουν οι αριθμοί του δυαδικού συστήματος 10101011, 01100110 όταν θεωρούμε ότι είναι,</a:t>
            </a:r>
          </a:p>
          <a:p>
            <a:r>
              <a:rPr lang="en-US" altLang="el-GR" sz="2000" dirty="0"/>
              <a:t>                1) </a:t>
            </a:r>
            <a:r>
              <a:rPr lang="el-GR" altLang="el-GR" sz="2000" dirty="0"/>
              <a:t>σε σύστημα </a:t>
            </a:r>
            <a:r>
              <a:rPr lang="el-GR" altLang="el-GR" sz="2000" dirty="0" err="1"/>
              <a:t>προσημασμένου</a:t>
            </a:r>
            <a:r>
              <a:rPr lang="el-GR" altLang="el-GR" sz="2000" dirty="0"/>
              <a:t> μέτρου,</a:t>
            </a:r>
          </a:p>
          <a:p>
            <a:r>
              <a:rPr lang="en-US" altLang="el-GR" sz="2000" dirty="0"/>
              <a:t>                2) </a:t>
            </a:r>
            <a:r>
              <a:rPr lang="el-GR" altLang="el-GR" sz="2000" dirty="0"/>
              <a:t>σε σύστημα συμπληρώματος του 1, </a:t>
            </a:r>
          </a:p>
          <a:p>
            <a:r>
              <a:rPr lang="en-US" altLang="el-GR" sz="2000" dirty="0"/>
              <a:t>                3) </a:t>
            </a:r>
            <a:r>
              <a:rPr lang="el-GR" altLang="el-GR" sz="2000" dirty="0"/>
              <a:t>σε σύστημα συμπληρώματος του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CC"/>
        </a:solidFill>
        <a:effectLst/>
      </p:bgPr>
    </p:bg>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683568" y="476672"/>
            <a:ext cx="3024187" cy="701675"/>
          </a:xfrm>
          <a:prstGeom prst="rect">
            <a:avLst/>
          </a:prstGeom>
          <a:solidFill>
            <a:srgbClr val="0000CC">
              <a:alpha val="33000"/>
            </a:srgbClr>
          </a:solidFill>
          <a:ln>
            <a:noFill/>
          </a:ln>
          <a:effectLst/>
          <a:extLst/>
        </p:spPr>
        <p:txBody>
          <a:bodyPr>
            <a:spAutoFit/>
          </a:bodyPr>
          <a:lstStyle>
            <a:lvl1pPr>
              <a:defRPr>
                <a:solidFill>
                  <a:schemeClr val="tx1"/>
                </a:solidFill>
                <a:latin typeface="Arial" panose="020B0604020202020204" pitchFamily="34" charset="0"/>
              </a:defRPr>
            </a:lvl1pPr>
            <a:lvl2pPr marL="62388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el-GR" altLang="el-GR" sz="2000" b="1" dirty="0">
                <a:solidFill>
                  <a:srgbClr val="FFFF00"/>
                </a:solidFill>
              </a:rPr>
              <a:t>Αρίθμηση στα βασικά</a:t>
            </a:r>
            <a:endParaRPr lang="en-US" altLang="el-GR" sz="2000" b="1" dirty="0">
              <a:solidFill>
                <a:srgbClr val="FFFF00"/>
              </a:solidFill>
            </a:endParaRPr>
          </a:p>
          <a:p>
            <a:pPr algn="ctr"/>
            <a:r>
              <a:rPr lang="el-GR" altLang="el-GR" sz="2000" b="1" dirty="0">
                <a:solidFill>
                  <a:srgbClr val="FFFF00"/>
                </a:solidFill>
              </a:rPr>
              <a:t> αριθμητικά συστήματα</a:t>
            </a:r>
          </a:p>
        </p:txBody>
      </p:sp>
      <p:sp>
        <p:nvSpPr>
          <p:cNvPr id="2" name="Rectangle 2"/>
          <p:cNvSpPr>
            <a:spLocks noChangeArrowheads="1"/>
          </p:cNvSpPr>
          <p:nvPr/>
        </p:nvSpPr>
        <p:spPr bwMode="auto">
          <a:xfrm>
            <a:off x="5004048" y="1886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 name="Object 2"/>
          <p:cNvGraphicFramePr>
            <a:graphicFrameLocks noGrp="1" noChangeAspect="1"/>
          </p:cNvGraphicFramePr>
          <p:nvPr>
            <p:ph/>
            <p:extLst>
              <p:ext uri="{D42A27DB-BD31-4B8C-83A1-F6EECF244321}">
                <p14:modId xmlns:p14="http://schemas.microsoft.com/office/powerpoint/2010/main" val="3186542892"/>
              </p:ext>
            </p:extLst>
          </p:nvPr>
        </p:nvGraphicFramePr>
        <p:xfrm>
          <a:off x="5004048" y="116632"/>
          <a:ext cx="3408362" cy="6669087"/>
        </p:xfrm>
        <a:graphic>
          <a:graphicData uri="http://schemas.openxmlformats.org/presentationml/2006/ole">
            <mc:AlternateContent xmlns:mc="http://schemas.openxmlformats.org/markup-compatibility/2006">
              <mc:Choice xmlns:v="urn:schemas-microsoft-com:vml" Requires="v">
                <p:oleObj spid="_x0000_s165972" name="Visio" r:id="rId3" imgW="3309212" imgH="6476178" progId="Visio.Drawing.11">
                  <p:embed/>
                </p:oleObj>
              </mc:Choice>
              <mc:Fallback>
                <p:oleObj name="Visio" r:id="rId3" imgW="3309212" imgH="6476178" progId="Visio.Drawing.11">
                  <p:embed/>
                  <p:pic>
                    <p:nvPicPr>
                      <p:cNvPr id="604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16632"/>
                        <a:ext cx="3408362" cy="6669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827088" y="1268413"/>
            <a:ext cx="7424737"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1813" indent="-531813">
              <a:defRPr>
                <a:solidFill>
                  <a:schemeClr val="tx1"/>
                </a:solidFill>
                <a:latin typeface="Arial" panose="020B0604020202020204" pitchFamily="34" charset="0"/>
              </a:defRPr>
            </a:lvl1pPr>
            <a:lvl2pPr marL="811213">
              <a:defRPr>
                <a:solidFill>
                  <a:schemeClr val="tx1"/>
                </a:solidFill>
                <a:latin typeface="Arial" panose="020B0604020202020204" pitchFamily="34" charset="0"/>
              </a:defRPr>
            </a:lvl2pPr>
            <a:lvl3pPr marL="990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l-GR" sz="2000" dirty="0" smtClean="0"/>
              <a:t>2.2</a:t>
            </a:r>
            <a:r>
              <a:rPr lang="el-GR" altLang="el-GR" sz="2000" dirty="0" smtClean="0"/>
              <a:t>1</a:t>
            </a:r>
            <a:r>
              <a:rPr lang="en-US" altLang="el-GR" sz="2000" dirty="0" smtClean="0"/>
              <a:t> </a:t>
            </a:r>
            <a:r>
              <a:rPr lang="el-GR" altLang="el-GR" sz="2000" dirty="0"/>
              <a:t>Να παρασταθεί ότι ο </a:t>
            </a:r>
            <a:r>
              <a:rPr lang="el-GR" altLang="el-GR" sz="2000" dirty="0" err="1"/>
              <a:t>προσημασμένος</a:t>
            </a:r>
            <a:r>
              <a:rPr lang="el-GR" altLang="el-GR" sz="2000" dirty="0"/>
              <a:t> δυαδικός αριθμός  </a:t>
            </a:r>
            <a:r>
              <a:rPr lang="el-GR" altLang="el-GR" sz="2000" b="1" dirty="0"/>
              <a:t>0</a:t>
            </a:r>
            <a:r>
              <a:rPr lang="el-GR" altLang="el-GR" sz="2000" dirty="0"/>
              <a:t>0001010 με 16 </a:t>
            </a:r>
            <a:r>
              <a:rPr lang="en-US" altLang="el-GR" sz="2000" dirty="0"/>
              <a:t>bit</a:t>
            </a:r>
            <a:r>
              <a:rPr lang="el-GR" altLang="el-GR" sz="2000" dirty="0"/>
              <a:t>. Θεωρήστε ότι ο αριθμός είναι</a:t>
            </a:r>
          </a:p>
          <a:p>
            <a:pPr algn="just"/>
            <a:r>
              <a:rPr lang="el-GR" altLang="el-GR" sz="2000" dirty="0"/>
              <a:t>                  1) σε παράσταση </a:t>
            </a:r>
            <a:r>
              <a:rPr lang="el-GR" altLang="el-GR" sz="2000" dirty="0" err="1"/>
              <a:t>προσημασμένου</a:t>
            </a:r>
            <a:r>
              <a:rPr lang="el-GR" altLang="el-GR" sz="2000" dirty="0"/>
              <a:t> μέτρου</a:t>
            </a:r>
          </a:p>
          <a:p>
            <a:pPr algn="just"/>
            <a:r>
              <a:rPr lang="el-GR" altLang="el-GR" sz="2000" dirty="0"/>
              <a:t>                  2) σε παράσταση συμπληρώματος του 1</a:t>
            </a:r>
          </a:p>
          <a:p>
            <a:pPr algn="just"/>
            <a:r>
              <a:rPr lang="el-GR" altLang="el-GR" sz="2000" dirty="0"/>
              <a:t>                  3) σε παράσταση συμπληρώματος του 2</a:t>
            </a:r>
            <a:endParaRPr lang="en-US" altLang="el-GR" sz="2000" dirty="0"/>
          </a:p>
          <a:p>
            <a:pPr algn="just"/>
            <a:endParaRPr lang="el-GR" altLang="el-GR" sz="2000" dirty="0"/>
          </a:p>
          <a:p>
            <a:pPr algn="just"/>
            <a:r>
              <a:rPr lang="en-US" altLang="el-GR" sz="2000" dirty="0" smtClean="0"/>
              <a:t>2.2</a:t>
            </a:r>
            <a:r>
              <a:rPr lang="el-GR" altLang="el-GR" sz="2000" dirty="0" smtClean="0"/>
              <a:t>2</a:t>
            </a:r>
            <a:r>
              <a:rPr lang="en-US" altLang="el-GR" sz="2000" dirty="0" smtClean="0"/>
              <a:t> </a:t>
            </a:r>
            <a:r>
              <a:rPr lang="el-GR" altLang="el-GR" sz="2000" dirty="0"/>
              <a:t>Να παρασταθεί ότι ο </a:t>
            </a:r>
            <a:r>
              <a:rPr lang="el-GR" altLang="el-GR" sz="2000" dirty="0" err="1"/>
              <a:t>προσημασμένος</a:t>
            </a:r>
            <a:r>
              <a:rPr lang="el-GR" altLang="el-GR" sz="2000" dirty="0"/>
              <a:t> δυαδικός αριθμός </a:t>
            </a:r>
            <a:r>
              <a:rPr lang="el-GR" altLang="el-GR" sz="2000" b="1" dirty="0"/>
              <a:t>1</a:t>
            </a:r>
            <a:r>
              <a:rPr lang="el-GR" altLang="el-GR" sz="2000" dirty="0"/>
              <a:t>0001010 με 16 </a:t>
            </a:r>
            <a:r>
              <a:rPr lang="en-US" altLang="el-GR" sz="2000" dirty="0"/>
              <a:t>bit</a:t>
            </a:r>
            <a:r>
              <a:rPr lang="el-GR" altLang="el-GR" sz="2000" dirty="0"/>
              <a:t>. Θεωρήστε ότι ο αριθμός είναι</a:t>
            </a:r>
          </a:p>
          <a:p>
            <a:pPr algn="just"/>
            <a:r>
              <a:rPr lang="el-GR" altLang="el-GR" sz="2000" dirty="0"/>
              <a:t>                  1) σε παράσταση </a:t>
            </a:r>
            <a:r>
              <a:rPr lang="el-GR" altLang="el-GR" sz="2000" dirty="0" err="1"/>
              <a:t>προσημασμένου</a:t>
            </a:r>
            <a:r>
              <a:rPr lang="el-GR" altLang="el-GR" sz="2000" dirty="0"/>
              <a:t> μέτρου</a:t>
            </a:r>
          </a:p>
          <a:p>
            <a:pPr algn="just"/>
            <a:r>
              <a:rPr lang="el-GR" altLang="el-GR" sz="2000" dirty="0"/>
              <a:t>                  2) σε παράσταση συμπληρώματος του 1</a:t>
            </a:r>
          </a:p>
          <a:p>
            <a:pPr algn="just"/>
            <a:r>
              <a:rPr lang="el-GR" altLang="el-GR" sz="2000" dirty="0"/>
              <a:t>                  3) σε παράσταση συμπληρώματος του 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735013" y="1073150"/>
            <a:ext cx="729297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1813" indent="-531813">
              <a:defRPr>
                <a:solidFill>
                  <a:schemeClr val="tx1"/>
                </a:solidFill>
                <a:latin typeface="Arial" panose="020B0604020202020204" pitchFamily="34" charset="0"/>
              </a:defRPr>
            </a:lvl1pPr>
            <a:lvl2pPr marL="806450">
              <a:defRPr>
                <a:solidFill>
                  <a:schemeClr val="tx1"/>
                </a:solidFill>
                <a:latin typeface="Arial" panose="020B0604020202020204" pitchFamily="34" charset="0"/>
              </a:defRPr>
            </a:lvl2pPr>
            <a:lvl3pPr marL="985838">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574675" indent="-574675" algn="just"/>
            <a:r>
              <a:rPr lang="en-US" altLang="el-GR" sz="2000" dirty="0" smtClean="0"/>
              <a:t>2.2</a:t>
            </a:r>
            <a:r>
              <a:rPr lang="el-GR" altLang="el-GR" sz="2000" dirty="0" smtClean="0"/>
              <a:t>3 Να </a:t>
            </a:r>
            <a:r>
              <a:rPr lang="el-GR" altLang="el-GR" sz="2000" dirty="0"/>
              <a:t>γίνει η πράξη 11110100+00010001 όταν θεωρήσουμε ότι οι αριθμοί είναι σε σύστημα συμπληρώματος του 2</a:t>
            </a:r>
            <a:r>
              <a:rPr lang="el-GR" altLang="el-GR" sz="2000" dirty="0" smtClean="0"/>
              <a:t>.</a:t>
            </a:r>
            <a:r>
              <a:rPr lang="en-US" altLang="el-GR" sz="2000" dirty="0" smtClean="0"/>
              <a:t> </a:t>
            </a:r>
            <a:r>
              <a:rPr lang="el-GR" altLang="el-GR" sz="2000" dirty="0" smtClean="0"/>
              <a:t>Σχολιάστε τον χειρισμό του κρατουμένου.</a:t>
            </a:r>
            <a:endParaRPr lang="en-US" altLang="el-GR" sz="2000" dirty="0" smtClean="0"/>
          </a:p>
          <a:p>
            <a:endParaRPr lang="el-GR" altLang="el-GR" sz="2000" dirty="0" smtClean="0"/>
          </a:p>
          <a:p>
            <a:pPr algn="just"/>
            <a:r>
              <a:rPr lang="en-US" altLang="el-GR" sz="2000" dirty="0" smtClean="0"/>
              <a:t>2.2</a:t>
            </a:r>
            <a:r>
              <a:rPr lang="el-GR" altLang="el-GR" sz="2000" dirty="0" smtClean="0"/>
              <a:t>4</a:t>
            </a:r>
            <a:r>
              <a:rPr lang="en-US" altLang="el-GR" sz="2000" dirty="0" smtClean="0"/>
              <a:t> </a:t>
            </a:r>
            <a:r>
              <a:rPr lang="el-GR" altLang="el-GR" sz="2000" dirty="0" smtClean="0"/>
              <a:t>Να γίνει η πράξη 11110100+00010001 όταν θεωρήσουμε ότι οι αριθμοί είναι σε σύστημα συμπληρώματος του </a:t>
            </a:r>
            <a:r>
              <a:rPr lang="el-GR" altLang="el-GR" sz="2000" dirty="0"/>
              <a:t>1. Σχολιάστε τον χειρισμό του </a:t>
            </a:r>
            <a:r>
              <a:rPr lang="el-GR" altLang="el-GR" sz="2000" dirty="0" smtClean="0"/>
              <a:t>κρατουμένου</a:t>
            </a:r>
            <a:r>
              <a:rPr lang="el-GR" altLang="el-GR" sz="2000" dirty="0"/>
              <a:t>.</a:t>
            </a:r>
            <a:endParaRPr lang="en-US" altLang="el-GR" sz="2000" dirty="0"/>
          </a:p>
          <a:p>
            <a:endParaRPr lang="el-GR" altLang="el-GR" sz="20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683568" y="836613"/>
            <a:ext cx="763334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31825" indent="-631825">
              <a:defRPr>
                <a:solidFill>
                  <a:schemeClr val="tx1"/>
                </a:solidFill>
                <a:latin typeface="Arial" panose="020B0604020202020204" pitchFamily="34" charset="0"/>
              </a:defRPr>
            </a:lvl1pPr>
            <a:lvl2pPr marL="811213">
              <a:defRPr>
                <a:solidFill>
                  <a:schemeClr val="tx1"/>
                </a:solidFill>
                <a:latin typeface="Arial" panose="020B0604020202020204" pitchFamily="34" charset="0"/>
              </a:defRPr>
            </a:lvl2pPr>
            <a:lvl3pPr marL="990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dirty="0" smtClean="0"/>
              <a:t>2.25 Να </a:t>
            </a:r>
            <a:r>
              <a:rPr lang="el-GR" altLang="el-GR" sz="2000" dirty="0"/>
              <a:t>δοθούν</a:t>
            </a:r>
            <a:r>
              <a:rPr lang="el-GR" altLang="el-GR" sz="2000" b="1" dirty="0"/>
              <a:t> </a:t>
            </a:r>
            <a:r>
              <a:rPr lang="el-GR" altLang="el-GR" sz="2000" dirty="0"/>
              <a:t>οι παραστάσεις του μηδενός</a:t>
            </a:r>
            <a:r>
              <a:rPr lang="el-GR" altLang="el-GR" sz="2000" b="1" dirty="0"/>
              <a:t> </a:t>
            </a:r>
            <a:r>
              <a:rPr lang="el-GR" altLang="el-GR" sz="2000" dirty="0"/>
              <a:t>σε παράσταση </a:t>
            </a:r>
            <a:r>
              <a:rPr lang="el-GR" altLang="el-GR" sz="2000" dirty="0" err="1"/>
              <a:t>προσημασμένου</a:t>
            </a:r>
            <a:r>
              <a:rPr lang="el-GR" altLang="el-GR" sz="2000" dirty="0"/>
              <a:t> μέτρου, σε σύστημα συμπληρώματος του 1 και σε σύστημα συμπληρώματος του 2. Οι παραστάσεις να δοθούν για 8 </a:t>
            </a:r>
            <a:r>
              <a:rPr lang="en-US" altLang="el-GR" sz="2000" dirty="0"/>
              <a:t>bit</a:t>
            </a:r>
            <a:r>
              <a:rPr lang="el-GR" altLang="el-GR" sz="2000" dirty="0"/>
              <a:t>.</a:t>
            </a:r>
          </a:p>
          <a:p>
            <a:pPr algn="just"/>
            <a:endParaRPr lang="el-GR" altLang="el-GR" sz="2000" b="1" dirty="0"/>
          </a:p>
          <a:p>
            <a:pPr algn="just"/>
            <a:r>
              <a:rPr lang="el-GR" altLang="el-GR" sz="2000" dirty="0" smtClean="0"/>
              <a:t>2.26</a:t>
            </a:r>
            <a:r>
              <a:rPr lang="el-GR" altLang="el-GR" sz="2000" b="1" dirty="0" smtClean="0"/>
              <a:t> </a:t>
            </a:r>
            <a:r>
              <a:rPr lang="el-GR" altLang="el-GR" sz="2000" dirty="0" smtClean="0"/>
              <a:t>Να </a:t>
            </a:r>
            <a:r>
              <a:rPr lang="el-GR" altLang="el-GR" sz="2000" dirty="0"/>
              <a:t>δοθούν στο δυαδικό και στο δεκαδικό σύστημα ο μέγιστος και ο ελάχιστος </a:t>
            </a:r>
            <a:r>
              <a:rPr lang="el-GR" altLang="el-GR" sz="2000" dirty="0" err="1"/>
              <a:t>προσημασμένος</a:t>
            </a:r>
            <a:r>
              <a:rPr lang="el-GR" altLang="el-GR" sz="2000" dirty="0"/>
              <a:t> αριθμός που μπορούμε να </a:t>
            </a:r>
            <a:r>
              <a:rPr lang="el-GR" altLang="el-GR" sz="2000" dirty="0" err="1"/>
              <a:t>παραστήσουμε</a:t>
            </a:r>
            <a:r>
              <a:rPr lang="el-GR" altLang="el-GR" sz="2000" dirty="0"/>
              <a:t> με 8 </a:t>
            </a:r>
            <a:r>
              <a:rPr lang="en-US" altLang="el-GR" sz="2000" dirty="0"/>
              <a:t>bit</a:t>
            </a:r>
            <a:r>
              <a:rPr lang="el-GR" altLang="el-GR" sz="2000" dirty="0"/>
              <a:t> σε σύστημα </a:t>
            </a:r>
            <a:r>
              <a:rPr lang="el-GR" altLang="el-GR" sz="2000" dirty="0" err="1"/>
              <a:t>προσημασμένου</a:t>
            </a:r>
            <a:r>
              <a:rPr lang="el-GR" altLang="el-GR" sz="2000" dirty="0"/>
              <a:t> μέτρου, σε σύστημα συμπληρώματος του 1 και σε σύστημα συμπληρώματος του 2.</a:t>
            </a:r>
          </a:p>
          <a:p>
            <a:r>
              <a:rPr lang="el-GR" altLang="el-GR" sz="2000" dirty="0"/>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539750" y="1052513"/>
            <a:ext cx="77057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5475" indent="-625475">
              <a:defRPr>
                <a:solidFill>
                  <a:schemeClr val="tx1"/>
                </a:solidFill>
                <a:latin typeface="Arial" panose="020B0604020202020204" pitchFamily="34" charset="0"/>
              </a:defRPr>
            </a:lvl1pPr>
            <a:lvl2pPr marL="804863">
              <a:defRPr>
                <a:solidFill>
                  <a:schemeClr val="tx1"/>
                </a:solidFill>
                <a:latin typeface="Arial" panose="020B0604020202020204" pitchFamily="34" charset="0"/>
              </a:defRPr>
            </a:lvl2pPr>
            <a:lvl3pPr marL="98425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l-GR" altLang="el-GR" sz="2000" b="1" dirty="0" smtClean="0"/>
              <a:t>2.27 </a:t>
            </a:r>
            <a:r>
              <a:rPr lang="el-GR" altLang="el-GR" sz="2000" dirty="0" smtClean="0"/>
              <a:t>Υποθέστε </a:t>
            </a:r>
            <a:r>
              <a:rPr lang="el-GR" altLang="el-GR" sz="2000" dirty="0"/>
              <a:t>ότι οι επόμενοι αριθμοί είναι σε παράσταση </a:t>
            </a:r>
            <a:r>
              <a:rPr lang="el-GR" altLang="el-GR" sz="2000" dirty="0" err="1"/>
              <a:t>προσημασμένου</a:t>
            </a:r>
            <a:r>
              <a:rPr lang="el-GR" altLang="el-GR" sz="2000" dirty="0"/>
              <a:t> συμπληρώματος του 2. </a:t>
            </a:r>
          </a:p>
          <a:p>
            <a:r>
              <a:rPr lang="el-GR" altLang="el-GR" sz="2000" dirty="0"/>
              <a:t>          </a:t>
            </a:r>
          </a:p>
          <a:p>
            <a:r>
              <a:rPr lang="el-GR" altLang="el-GR" sz="2000" dirty="0"/>
              <a:t>            </a:t>
            </a:r>
            <a:r>
              <a:rPr lang="en-US" altLang="el-GR" sz="2000" dirty="0"/>
              <a:t>      </a:t>
            </a:r>
            <a:r>
              <a:rPr lang="el-GR" altLang="el-GR" sz="2000" dirty="0"/>
              <a:t>Α =0111, Β=0111,  </a:t>
            </a:r>
            <a:r>
              <a:rPr lang="en-US" altLang="el-GR" sz="2000" dirty="0"/>
              <a:t>C</a:t>
            </a:r>
            <a:r>
              <a:rPr lang="el-GR" altLang="el-GR" sz="2000" dirty="0"/>
              <a:t>=1100, </a:t>
            </a:r>
            <a:r>
              <a:rPr lang="en-US" altLang="el-GR" sz="2000" dirty="0"/>
              <a:t>D</a:t>
            </a:r>
            <a:r>
              <a:rPr lang="el-GR" altLang="el-GR" sz="2000" dirty="0"/>
              <a:t> = 1110, </a:t>
            </a:r>
            <a:r>
              <a:rPr lang="en-US" altLang="el-GR" sz="2000" dirty="0"/>
              <a:t>E</a:t>
            </a:r>
            <a:r>
              <a:rPr lang="el-GR" altLang="el-GR" sz="2000" dirty="0"/>
              <a:t> = </a:t>
            </a:r>
            <a:r>
              <a:rPr lang="el-GR" altLang="el-GR" sz="2000" dirty="0" smtClean="0"/>
              <a:t>1000</a:t>
            </a:r>
          </a:p>
          <a:p>
            <a:endParaRPr lang="el-GR" altLang="el-GR" sz="2000" dirty="0"/>
          </a:p>
          <a:p>
            <a:r>
              <a:rPr lang="el-GR" altLang="el-GR" sz="2000" dirty="0"/>
              <a:t>            Σε ποιες από τις επόμενες πράξεις γίνεται υπερχείλιση</a:t>
            </a:r>
            <a:endParaRPr lang="en-US" altLang="el-GR" sz="2000" dirty="0"/>
          </a:p>
          <a:p>
            <a:endParaRPr lang="el-GR" altLang="el-GR" sz="2000" dirty="0"/>
          </a:p>
          <a:p>
            <a:r>
              <a:rPr lang="el-GR" altLang="el-GR" sz="2000" dirty="0"/>
              <a:t>                                      </a:t>
            </a:r>
            <a:r>
              <a:rPr lang="en-US" altLang="el-GR" sz="2000" dirty="0"/>
              <a:t>A</a:t>
            </a:r>
            <a:r>
              <a:rPr lang="el-GR" altLang="el-GR" sz="2000" dirty="0"/>
              <a:t>+</a:t>
            </a:r>
            <a:r>
              <a:rPr lang="en-US" altLang="el-GR" sz="2000" dirty="0"/>
              <a:t>B</a:t>
            </a:r>
            <a:r>
              <a:rPr lang="el-GR" altLang="el-GR" sz="2000" dirty="0"/>
              <a:t>, </a:t>
            </a:r>
            <a:r>
              <a:rPr lang="en-US" altLang="el-GR" sz="2000" dirty="0"/>
              <a:t>A</a:t>
            </a:r>
            <a:r>
              <a:rPr lang="el-GR" altLang="el-GR" sz="2000" dirty="0"/>
              <a:t>+</a:t>
            </a:r>
            <a:r>
              <a:rPr lang="en-US" altLang="el-GR" sz="2000" dirty="0"/>
              <a:t>C</a:t>
            </a:r>
            <a:r>
              <a:rPr lang="el-GR" altLang="el-GR" sz="2000" dirty="0"/>
              <a:t>, </a:t>
            </a:r>
            <a:r>
              <a:rPr lang="en-US" altLang="el-GR" sz="2000" dirty="0"/>
              <a:t>C</a:t>
            </a:r>
            <a:r>
              <a:rPr lang="el-GR" altLang="el-GR" sz="2000" dirty="0"/>
              <a:t>+</a:t>
            </a:r>
            <a:r>
              <a:rPr lang="en-US" altLang="el-GR" sz="2000" dirty="0"/>
              <a:t>D</a:t>
            </a:r>
            <a:r>
              <a:rPr lang="el-GR" altLang="el-GR" sz="2000" dirty="0"/>
              <a:t>, </a:t>
            </a:r>
            <a:r>
              <a:rPr lang="en-US" altLang="el-GR" sz="2000" dirty="0"/>
              <a:t>D</a:t>
            </a:r>
            <a:r>
              <a:rPr lang="el-GR" altLang="el-GR" sz="2000" dirty="0"/>
              <a:t>+</a:t>
            </a:r>
            <a:r>
              <a:rPr lang="en-US" altLang="el-GR" sz="2000" dirty="0"/>
              <a:t>E</a:t>
            </a:r>
            <a:endParaRPr lang="el-GR" altLang="el-GR" sz="2000" dirty="0"/>
          </a:p>
        </p:txBody>
      </p:sp>
      <p:sp>
        <p:nvSpPr>
          <p:cNvPr id="160772" name="Rectangle 4"/>
          <p:cNvSpPr>
            <a:spLocks noChangeArrowheads="1"/>
          </p:cNvSpPr>
          <p:nvPr/>
        </p:nvSpPr>
        <p:spPr bwMode="auto">
          <a:xfrm>
            <a:off x="539750" y="3573463"/>
            <a:ext cx="77057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531813" indent="-531813">
              <a:defRPr>
                <a:solidFill>
                  <a:schemeClr val="tx1"/>
                </a:solidFill>
                <a:latin typeface="Arial" panose="020B0604020202020204" pitchFamily="34" charset="0"/>
              </a:defRPr>
            </a:lvl1pPr>
            <a:lvl2pPr marL="7112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r>
              <a:rPr lang="en-US" altLang="el-GR" sz="2000" dirty="0" smtClean="0"/>
              <a:t>2.</a:t>
            </a:r>
            <a:r>
              <a:rPr lang="el-GR" altLang="el-GR" sz="2000" dirty="0" smtClean="0"/>
              <a:t>28</a:t>
            </a:r>
            <a:r>
              <a:rPr lang="en-US" altLang="el-GR" sz="2000" dirty="0" smtClean="0"/>
              <a:t> </a:t>
            </a:r>
            <a:r>
              <a:rPr lang="el-GR" altLang="el-GR" sz="2000" dirty="0"/>
              <a:t>Να κωδικοποιηθεί στον κώδικα </a:t>
            </a:r>
            <a:r>
              <a:rPr lang="en-US" altLang="el-GR" sz="2000" dirty="0"/>
              <a:t>BCD</a:t>
            </a:r>
            <a:r>
              <a:rPr lang="el-GR" altLang="el-GR" sz="2000" dirty="0"/>
              <a:t> (8421) </a:t>
            </a:r>
            <a:r>
              <a:rPr lang="en-US" altLang="el-GR" sz="2000" dirty="0"/>
              <a:t>o</a:t>
            </a:r>
            <a:r>
              <a:rPr lang="el-GR" altLang="el-GR" sz="2000" dirty="0"/>
              <a:t> αριθμός 338 του δεκαδικού συστήματος αρίθμησης.</a:t>
            </a:r>
            <a:endParaRPr lang="en-US" altLang="el-GR" sz="2000" dirty="0"/>
          </a:p>
          <a:p>
            <a:pPr algn="just"/>
            <a:endParaRPr lang="el-GR" altLang="el-GR" sz="2000" dirty="0"/>
          </a:p>
          <a:p>
            <a:pPr algn="just"/>
            <a:r>
              <a:rPr lang="en-US" altLang="el-GR" sz="2000" dirty="0" smtClean="0"/>
              <a:t>2.</a:t>
            </a:r>
            <a:r>
              <a:rPr lang="el-GR" altLang="el-GR" sz="2000" dirty="0" smtClean="0"/>
              <a:t>29</a:t>
            </a:r>
            <a:r>
              <a:rPr lang="en-US" altLang="el-GR" sz="2000" dirty="0" smtClean="0"/>
              <a:t> </a:t>
            </a:r>
            <a:r>
              <a:rPr lang="el-GR" altLang="el-GR" sz="2000" dirty="0"/>
              <a:t>Να βρεθεί σε ποιον αριθμό του δεκαδικού συστήματος αντιστοιχεί ο δυαδικός 10011000011, όταν θεωρήσουμε ότι είναι κωδικοποιημένος στον κώδικα </a:t>
            </a:r>
            <a:r>
              <a:rPr lang="en-US" altLang="el-GR" sz="2000" dirty="0"/>
              <a:t>BCD</a:t>
            </a:r>
            <a:r>
              <a:rPr lang="el-GR" altLang="el-GR" sz="2000" dirty="0"/>
              <a:t>(8421).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Text Box 4"/>
          <p:cNvSpPr txBox="1">
            <a:spLocks noChangeArrowheads="1"/>
          </p:cNvSpPr>
          <p:nvPr/>
        </p:nvSpPr>
        <p:spPr bwMode="auto">
          <a:xfrm>
            <a:off x="1095375" y="1196975"/>
            <a:ext cx="72215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1813" indent="-531813">
              <a:defRPr>
                <a:solidFill>
                  <a:schemeClr val="tx1"/>
                </a:solidFill>
                <a:latin typeface="Arial" panose="020B0604020202020204" pitchFamily="34" charset="0"/>
              </a:defRPr>
            </a:lvl1pPr>
            <a:lvl2pPr marL="1054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just"/>
            <a:r>
              <a:rPr lang="en-US" altLang="el-GR" sz="2000" dirty="0"/>
              <a:t>2.37 </a:t>
            </a:r>
            <a:r>
              <a:rPr lang="el-GR" altLang="el-GR" sz="2000" dirty="0"/>
              <a:t>Δώστε τη διάταξη των </a:t>
            </a:r>
            <a:r>
              <a:rPr lang="el-GR" altLang="el-GR" sz="2000" dirty="0" err="1"/>
              <a:t>bit</a:t>
            </a:r>
            <a:r>
              <a:rPr lang="el-GR" altLang="el-GR" sz="2000" dirty="0"/>
              <a:t> που απεικονίζει το δεκαδικό αριθμό 235 α) στο δυαδικό σύστημα β) στον κώδικα BCD (</a:t>
            </a:r>
            <a:r>
              <a:rPr lang="el-GR" altLang="el-GR" sz="2000" dirty="0" err="1"/>
              <a:t>Binary</a:t>
            </a:r>
            <a:r>
              <a:rPr lang="el-GR" altLang="el-GR" sz="2000" dirty="0"/>
              <a:t> </a:t>
            </a:r>
            <a:r>
              <a:rPr lang="el-GR" altLang="el-GR" sz="2000" dirty="0" err="1"/>
              <a:t>Coded</a:t>
            </a:r>
            <a:r>
              <a:rPr lang="el-GR" altLang="el-GR" sz="2000" dirty="0"/>
              <a:t> </a:t>
            </a:r>
            <a:r>
              <a:rPr lang="el-GR" altLang="el-GR" sz="2000" dirty="0" err="1"/>
              <a:t>Decimal</a:t>
            </a:r>
            <a:r>
              <a:rPr lang="el-GR" altLang="el-GR" sz="2000" dirty="0"/>
              <a:t>) γ) στον κώδικα ASCII (7 </a:t>
            </a:r>
            <a:r>
              <a:rPr lang="el-GR" altLang="el-GR" sz="2000" dirty="0" err="1"/>
              <a:t>bit</a:t>
            </a:r>
            <a:r>
              <a:rPr lang="el-GR" altLang="el-GR" sz="2000" dirty="0"/>
              <a:t>). </a:t>
            </a:r>
            <a:endParaRPr lang="en-US" altLang="el-GR" sz="2000" dirty="0"/>
          </a:p>
          <a:p>
            <a:endParaRPr lang="en-US" altLang="el-GR" sz="2000" dirty="0"/>
          </a:p>
          <a:p>
            <a:r>
              <a:rPr lang="en-US" altLang="el-GR" sz="2000" dirty="0"/>
              <a:t>2.38 </a:t>
            </a:r>
            <a:r>
              <a:rPr lang="el-GR" altLang="el-GR" sz="2000" dirty="0"/>
              <a:t>Να κωδικοποιηθούν στον κώδικα </a:t>
            </a:r>
            <a:r>
              <a:rPr lang="en-US" altLang="el-GR" sz="2000" dirty="0"/>
              <a:t>ASCII</a:t>
            </a:r>
            <a:r>
              <a:rPr lang="el-GR" altLang="el-GR" sz="2000" dirty="0"/>
              <a:t> οι </a:t>
            </a:r>
            <a:r>
              <a:rPr lang="el-GR" altLang="el-GR" sz="2000" dirty="0" smtClean="0"/>
              <a:t>χαρακτήρες:</a:t>
            </a:r>
            <a:endParaRPr lang="el-GR" altLang="el-GR" sz="2000" dirty="0"/>
          </a:p>
          <a:p>
            <a:r>
              <a:rPr lang="el-GR" altLang="el-GR" sz="2000" dirty="0"/>
              <a:t>                  </a:t>
            </a:r>
            <a:endParaRPr lang="en-US" altLang="el-GR" sz="2000" dirty="0"/>
          </a:p>
          <a:p>
            <a:r>
              <a:rPr lang="en-US" altLang="el-GR" sz="2000" dirty="0"/>
              <a:t>                       </a:t>
            </a:r>
            <a:r>
              <a:rPr lang="el-GR" altLang="el-GR" sz="2000" dirty="0"/>
              <a:t>             #, Α, Β, </a:t>
            </a:r>
            <a:r>
              <a:rPr lang="en-US" altLang="el-GR" sz="2000" dirty="0"/>
              <a:t>C</a:t>
            </a:r>
            <a:r>
              <a:rPr lang="el-GR" altLang="el-GR" sz="2000" dirty="0"/>
              <a:t>, </a:t>
            </a:r>
            <a:r>
              <a:rPr lang="en-US" altLang="el-GR" sz="2000" dirty="0"/>
              <a:t>a</a:t>
            </a:r>
            <a:r>
              <a:rPr lang="el-GR" altLang="el-GR" sz="2000" dirty="0"/>
              <a:t>, </a:t>
            </a:r>
            <a:r>
              <a:rPr lang="en-US" altLang="el-GR" sz="2000" dirty="0"/>
              <a:t>b</a:t>
            </a:r>
            <a:r>
              <a:rPr lang="el-GR" altLang="el-GR" sz="2000" dirty="0"/>
              <a:t>, </a:t>
            </a:r>
            <a:r>
              <a:rPr lang="en-US" altLang="el-GR" sz="2000" dirty="0"/>
              <a:t>c</a:t>
            </a:r>
          </a:p>
          <a:p>
            <a:endParaRPr lang="el-GR" altLang="el-GR" sz="2000" dirty="0"/>
          </a:p>
          <a:p>
            <a:pPr marL="574675" indent="-574675" algn="just"/>
            <a:r>
              <a:rPr lang="en-US" altLang="el-GR" sz="2000" dirty="0"/>
              <a:t>2.39 </a:t>
            </a:r>
            <a:r>
              <a:rPr lang="el-GR" altLang="el-GR" sz="2000" dirty="0"/>
              <a:t>Να βρεθεί ποιοι χαρακτήρες του κώδικα ASCII αντιπροσωπεύουν οι επόμενοι δυαδικοί </a:t>
            </a:r>
            <a:r>
              <a:rPr lang="el-GR" altLang="el-GR" sz="2000" dirty="0" smtClean="0"/>
              <a:t>αριθμοί:</a:t>
            </a:r>
            <a:endParaRPr lang="el-GR" altLang="el-GR" sz="2000" dirty="0"/>
          </a:p>
          <a:p>
            <a:r>
              <a:rPr lang="en-US" altLang="el-GR" sz="2000" dirty="0"/>
              <a:t>                 </a:t>
            </a:r>
          </a:p>
          <a:p>
            <a:r>
              <a:rPr lang="en-US" altLang="el-GR" sz="2000" dirty="0"/>
              <a:t>                  </a:t>
            </a:r>
            <a:r>
              <a:rPr lang="el-GR" altLang="el-GR" sz="2000" dirty="0"/>
              <a:t>1101110,     0111001,    </a:t>
            </a:r>
            <a:r>
              <a:rPr lang="el-GR" altLang="el-GR" sz="2000" dirty="0" smtClean="0"/>
              <a:t>0111000</a:t>
            </a:r>
            <a:endParaRPr lang="en-US" altLang="el-GR" sz="20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899592" y="1196752"/>
            <a:ext cx="727280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defRPr>
                <a:solidFill>
                  <a:schemeClr val="tx1"/>
                </a:solidFill>
                <a:latin typeface="Arial" panose="020B0604020202020204" pitchFamily="34" charset="0"/>
              </a:defRPr>
            </a:lvl1pPr>
            <a:lvl2pPr marL="804863">
              <a:defRPr>
                <a:solidFill>
                  <a:schemeClr val="tx1"/>
                </a:solidFill>
                <a:latin typeface="Arial" panose="020B0604020202020204" pitchFamily="34" charset="0"/>
              </a:defRPr>
            </a:lvl2pPr>
            <a:lvl3pPr marL="98425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30000"/>
              </a:spcBef>
            </a:pPr>
            <a:r>
              <a:rPr lang="el-GR" altLang="el-GR" sz="2000" dirty="0" smtClean="0"/>
              <a:t>2.30Για </a:t>
            </a:r>
            <a:r>
              <a:rPr lang="el-GR" altLang="el-GR" sz="2000" dirty="0"/>
              <a:t>τον κώδικα </a:t>
            </a:r>
            <a:r>
              <a:rPr lang="en-US" altLang="el-GR" sz="2000" dirty="0"/>
              <a:t>ASCII</a:t>
            </a:r>
            <a:r>
              <a:rPr lang="el-GR" altLang="el-GR" sz="2000" dirty="0"/>
              <a:t> ποιο </a:t>
            </a:r>
            <a:r>
              <a:rPr lang="en-US" altLang="el-GR" sz="2000" dirty="0"/>
              <a:t>bit</a:t>
            </a:r>
            <a:r>
              <a:rPr lang="el-GR" altLang="el-GR" sz="2000" dirty="0"/>
              <a:t> πρέπει να αλλάξουμε για να κάνουμε τα μικρά γράμματα του Αγγλικού αλφαβήτου κεφαλαία.</a:t>
            </a:r>
            <a:endParaRPr lang="en-US" altLang="el-GR" sz="2000" dirty="0"/>
          </a:p>
          <a:p>
            <a:pPr algn="just">
              <a:spcBef>
                <a:spcPct val="30000"/>
              </a:spcBef>
            </a:pPr>
            <a:r>
              <a:rPr lang="el-GR" altLang="el-GR" sz="2000" dirty="0" smtClean="0"/>
              <a:t>2.31</a:t>
            </a:r>
            <a:r>
              <a:rPr lang="el-GR" altLang="el-GR" sz="2000" b="1" dirty="0" smtClean="0"/>
              <a:t> </a:t>
            </a:r>
            <a:r>
              <a:rPr lang="el-GR" altLang="el-GR" sz="2000" dirty="0" smtClean="0"/>
              <a:t>Δώστε </a:t>
            </a:r>
            <a:r>
              <a:rPr lang="el-GR" altLang="el-GR" sz="2000" dirty="0"/>
              <a:t>την διάταξη των </a:t>
            </a:r>
            <a:r>
              <a:rPr lang="en-US" altLang="el-GR" sz="2000" dirty="0" smtClean="0"/>
              <a:t>bit</a:t>
            </a:r>
            <a:r>
              <a:rPr lang="el-GR" altLang="el-GR" sz="2000" dirty="0" smtClean="0"/>
              <a:t> </a:t>
            </a:r>
            <a:r>
              <a:rPr lang="el-GR" altLang="el-GR" sz="2000" dirty="0"/>
              <a:t>που απεικονίζει τον δεκαδικό αριθμό 235 α) στο δυαδικό σύστημα β) στον κώδικα </a:t>
            </a:r>
            <a:r>
              <a:rPr lang="en-US" altLang="el-GR" sz="2000" dirty="0"/>
              <a:t>BCD</a:t>
            </a:r>
            <a:r>
              <a:rPr lang="el-GR" altLang="el-GR" sz="2000" dirty="0"/>
              <a:t> (</a:t>
            </a:r>
            <a:r>
              <a:rPr lang="en-US" altLang="el-GR" sz="2000" dirty="0"/>
              <a:t>Binary Coded Decimal</a:t>
            </a:r>
            <a:r>
              <a:rPr lang="el-GR" altLang="el-GR" sz="2000" dirty="0"/>
              <a:t>) γ) στον κώδικα </a:t>
            </a:r>
            <a:r>
              <a:rPr lang="en-US" altLang="el-GR" sz="2000" dirty="0"/>
              <a:t>ASCII</a:t>
            </a:r>
            <a:r>
              <a:rPr lang="el-GR" altLang="el-GR" sz="2000" dirty="0"/>
              <a:t> (7 </a:t>
            </a:r>
            <a:r>
              <a:rPr lang="en-US" altLang="el-GR" sz="2000" dirty="0"/>
              <a:t>bits</a:t>
            </a:r>
            <a:r>
              <a:rPr lang="el-GR" altLang="el-GR" sz="2000" dirty="0" smtClean="0"/>
              <a:t>).</a:t>
            </a:r>
            <a:endParaRPr lang="en-US" altLang="el-G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827088" y="2205038"/>
            <a:ext cx="76517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l-GR" altLang="el-GR" sz="2000" dirty="0">
                <a:solidFill>
                  <a:srgbClr val="FFFF00"/>
                </a:solidFill>
              </a:rPr>
              <a:t>Στο </a:t>
            </a:r>
            <a:r>
              <a:rPr lang="el-GR" altLang="el-GR" sz="2000" i="1" dirty="0">
                <a:solidFill>
                  <a:srgbClr val="FFFF00"/>
                </a:solidFill>
              </a:rPr>
              <a:t>δυαδικό σύστημα</a:t>
            </a:r>
            <a:r>
              <a:rPr lang="el-GR" altLang="el-GR" sz="2000" dirty="0">
                <a:solidFill>
                  <a:srgbClr val="FFFF00"/>
                </a:solidFill>
              </a:rPr>
              <a:t> αρίθμησης (</a:t>
            </a:r>
            <a:r>
              <a:rPr lang="en-US" altLang="el-GR" sz="2000" i="1" dirty="0">
                <a:solidFill>
                  <a:srgbClr val="FFFF00"/>
                </a:solidFill>
              </a:rPr>
              <a:t>binary number system</a:t>
            </a:r>
            <a:r>
              <a:rPr lang="el-GR" altLang="el-GR" sz="2000" dirty="0">
                <a:solidFill>
                  <a:srgbClr val="FFFF00"/>
                </a:solidFill>
              </a:rPr>
              <a:t>) η βάση είναι το </a:t>
            </a:r>
            <a:r>
              <a:rPr lang="el-GR" altLang="el-GR" sz="2000" b="1" dirty="0">
                <a:solidFill>
                  <a:srgbClr val="FFFF00"/>
                </a:solidFill>
              </a:rPr>
              <a:t>2</a:t>
            </a:r>
            <a:r>
              <a:rPr lang="el-GR" altLang="el-GR" sz="2000" dirty="0">
                <a:solidFill>
                  <a:srgbClr val="FFFF00"/>
                </a:solidFill>
              </a:rPr>
              <a:t>, ενώ τα ψηφία του είναι τα </a:t>
            </a:r>
            <a:r>
              <a:rPr lang="el-GR" altLang="el-GR" sz="2000" b="1" dirty="0">
                <a:solidFill>
                  <a:srgbClr val="FFFF00"/>
                </a:solidFill>
              </a:rPr>
              <a:t>0</a:t>
            </a:r>
            <a:r>
              <a:rPr lang="el-GR" altLang="el-GR" sz="2000" dirty="0">
                <a:solidFill>
                  <a:srgbClr val="FFFF00"/>
                </a:solidFill>
              </a:rPr>
              <a:t> και </a:t>
            </a:r>
            <a:r>
              <a:rPr lang="el-GR" altLang="el-GR" sz="2000" b="1" dirty="0">
                <a:solidFill>
                  <a:srgbClr val="FFFF00"/>
                </a:solidFill>
              </a:rPr>
              <a:t>1</a:t>
            </a:r>
            <a:r>
              <a:rPr lang="el-GR" altLang="el-GR" sz="2000" dirty="0">
                <a:solidFill>
                  <a:srgbClr val="FFFF00"/>
                </a:solidFill>
              </a:rPr>
              <a:t>. </a:t>
            </a:r>
          </a:p>
          <a:p>
            <a:pPr algn="just"/>
            <a:r>
              <a:rPr lang="el-GR" altLang="el-GR" sz="2000" dirty="0">
                <a:solidFill>
                  <a:srgbClr val="FFFF00"/>
                </a:solidFill>
              </a:rPr>
              <a:t>Τα ψηφία 0 και 1  ονομάζονται</a:t>
            </a:r>
            <a:r>
              <a:rPr lang="el-GR" altLang="el-GR" sz="2000" i="1" dirty="0">
                <a:solidFill>
                  <a:srgbClr val="FFFF00"/>
                </a:solidFill>
              </a:rPr>
              <a:t> </a:t>
            </a:r>
            <a:r>
              <a:rPr lang="en-US" altLang="el-GR" sz="2000" i="1" dirty="0">
                <a:solidFill>
                  <a:srgbClr val="FFFF00"/>
                </a:solidFill>
              </a:rPr>
              <a:t>bit</a:t>
            </a:r>
            <a:r>
              <a:rPr lang="el-GR" altLang="el-GR" sz="2000" dirty="0">
                <a:solidFill>
                  <a:srgbClr val="FFFF00"/>
                </a:solidFill>
              </a:rPr>
              <a:t>. Η ονομασία </a:t>
            </a:r>
            <a:r>
              <a:rPr lang="en-US" altLang="el-GR" sz="2000" dirty="0">
                <a:solidFill>
                  <a:srgbClr val="FFFF00"/>
                </a:solidFill>
              </a:rPr>
              <a:t>bit</a:t>
            </a:r>
            <a:r>
              <a:rPr lang="el-GR" altLang="el-GR" sz="2000" dirty="0">
                <a:solidFill>
                  <a:srgbClr val="FFFF00"/>
                </a:solidFill>
              </a:rPr>
              <a:t> προέρχεται από τη σύντμηση των λέξεων της αγγλικής γλώσσης </a:t>
            </a:r>
            <a:r>
              <a:rPr lang="en-US" altLang="el-GR" sz="2000" u="sng" dirty="0">
                <a:solidFill>
                  <a:srgbClr val="FFFF00"/>
                </a:solidFill>
              </a:rPr>
              <a:t>bi</a:t>
            </a:r>
            <a:r>
              <a:rPr lang="en-US" altLang="el-GR" sz="2000" dirty="0">
                <a:solidFill>
                  <a:srgbClr val="FFFF00"/>
                </a:solidFill>
              </a:rPr>
              <a:t>nary dig</a:t>
            </a:r>
            <a:r>
              <a:rPr lang="en-US" altLang="el-GR" sz="2000" u="sng" dirty="0">
                <a:solidFill>
                  <a:srgbClr val="FFFF00"/>
                </a:solidFill>
              </a:rPr>
              <a:t>it</a:t>
            </a:r>
            <a:r>
              <a:rPr lang="el-GR" altLang="el-GR" sz="2000" dirty="0">
                <a:solidFill>
                  <a:srgbClr val="FFFF00"/>
                </a:solidFill>
              </a:rPr>
              <a:t> (δυαδικό ψηφίο). </a:t>
            </a:r>
          </a:p>
          <a:p>
            <a:pPr algn="just"/>
            <a:r>
              <a:rPr lang="el-GR" altLang="el-GR" sz="2000" dirty="0">
                <a:solidFill>
                  <a:srgbClr val="FFFF00"/>
                </a:solidFill>
              </a:rPr>
              <a:t>Η χρήση δύο ψηφίων για την παράσταση των αριθμών στο δυαδικό σύστημα το κάνει κατάλληλο για χρήση στα ψηφιακά συστήματα. </a:t>
            </a:r>
          </a:p>
        </p:txBody>
      </p:sp>
      <p:sp>
        <p:nvSpPr>
          <p:cNvPr id="84995" name="Text Box 3"/>
          <p:cNvSpPr txBox="1">
            <a:spLocks noChangeArrowheads="1"/>
          </p:cNvSpPr>
          <p:nvPr/>
        </p:nvSpPr>
        <p:spPr bwMode="auto">
          <a:xfrm>
            <a:off x="827088" y="1484313"/>
            <a:ext cx="3694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rgbClr val="FFFF00"/>
                </a:solidFill>
              </a:rPr>
              <a:t>Δυαδικό σύστημα αρίθμησης</a:t>
            </a:r>
          </a:p>
        </p:txBody>
      </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21059</TotalTime>
  <Words>3640</Words>
  <Application>Microsoft Office PowerPoint</Application>
  <PresentationFormat>Προβολή στην οθόνη (4:3)</PresentationFormat>
  <Paragraphs>352</Paragraphs>
  <Slides>85</Slides>
  <Notes>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85</vt:i4>
      </vt:variant>
    </vt:vector>
  </HeadingPairs>
  <TitlesOfParts>
    <vt:vector size="94" baseType="lpstr">
      <vt:lpstr>Arial</vt:lpstr>
      <vt:lpstr>Calibri</vt:lpstr>
      <vt:lpstr>Symbol</vt:lpstr>
      <vt:lpstr>Times New Roman</vt:lpstr>
      <vt:lpstr>Wingdings</vt:lpstr>
      <vt:lpstr>Προεπιλεγμένη σχεδίαση</vt:lpstr>
      <vt:lpstr>Visio</vt:lpstr>
      <vt:lpstr>Εξίσωση</vt:lpstr>
      <vt:lpstr>Equation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cefsta</cp:lastModifiedBy>
  <cp:revision>247</cp:revision>
  <dcterms:created xsi:type="dcterms:W3CDTF">2015-01-01T13:44:35Z</dcterms:created>
  <dcterms:modified xsi:type="dcterms:W3CDTF">2024-01-05T10:09:19Z</dcterms:modified>
</cp:coreProperties>
</file>