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58" r:id="rId4"/>
    <p:sldId id="259" r:id="rId5"/>
    <p:sldId id="260" r:id="rId6"/>
    <p:sldId id="288" r:id="rId7"/>
    <p:sldId id="261" r:id="rId8"/>
    <p:sldId id="268" r:id="rId9"/>
    <p:sldId id="262" r:id="rId10"/>
    <p:sldId id="289" r:id="rId11"/>
    <p:sldId id="290" r:id="rId12"/>
    <p:sldId id="291" r:id="rId13"/>
    <p:sldId id="264" r:id="rId14"/>
    <p:sldId id="269" r:id="rId15"/>
    <p:sldId id="270" r:id="rId16"/>
    <p:sldId id="271" r:id="rId17"/>
    <p:sldId id="265" r:id="rId18"/>
    <p:sldId id="266" r:id="rId19"/>
    <p:sldId id="267" r:id="rId20"/>
    <p:sldId id="273" r:id="rId21"/>
    <p:sldId id="272" r:id="rId22"/>
    <p:sldId id="292" r:id="rId23"/>
    <p:sldId id="274" r:id="rId24"/>
    <p:sldId id="275" r:id="rId25"/>
    <p:sldId id="293" r:id="rId26"/>
    <p:sldId id="294" r:id="rId27"/>
    <p:sldId id="295" r:id="rId28"/>
    <p:sldId id="296" r:id="rId29"/>
    <p:sldId id="283" r:id="rId30"/>
    <p:sldId id="282" r:id="rId31"/>
    <p:sldId id="285" r:id="rId32"/>
    <p:sldId id="286" r:id="rId33"/>
    <p:sldId id="287" r:id="rId34"/>
    <p:sldId id="284" r:id="rId35"/>
    <p:sldId id="278" r:id="rId36"/>
    <p:sldId id="279" r:id="rId37"/>
    <p:sldId id="280" r:id="rId38"/>
    <p:sldId id="281" r:id="rId39"/>
    <p:sldId id="276" r:id="rId40"/>
    <p:sldId id="277"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76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A788F3-BA7C-4597-B3C1-D0BFF583F4E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F7B5321-9F1A-458C-993E-C956B9C26ED5}">
      <dgm:prSet/>
      <dgm:spPr/>
      <dgm:t>
        <a:bodyPr/>
        <a:lstStyle/>
        <a:p>
          <a:r>
            <a:rPr lang="el-GR"/>
            <a:t>Τυποποιητικά Έγγραφα </a:t>
          </a:r>
          <a:endParaRPr lang="en-US"/>
        </a:p>
      </dgm:t>
    </dgm:pt>
    <dgm:pt modelId="{2EE19AC3-EA06-4802-ACA6-D00162DBE33F}" type="parTrans" cxnId="{7A0611E3-57B6-47F6-BCB7-2CBA618A593C}">
      <dgm:prSet/>
      <dgm:spPr/>
      <dgm:t>
        <a:bodyPr/>
        <a:lstStyle/>
        <a:p>
          <a:endParaRPr lang="en-US"/>
        </a:p>
      </dgm:t>
    </dgm:pt>
    <dgm:pt modelId="{73DA82FE-67DD-419F-9BE9-6DF6DBD658F8}" type="sibTrans" cxnId="{7A0611E3-57B6-47F6-BCB7-2CBA618A593C}">
      <dgm:prSet/>
      <dgm:spPr/>
      <dgm:t>
        <a:bodyPr/>
        <a:lstStyle/>
        <a:p>
          <a:endParaRPr lang="en-US"/>
        </a:p>
      </dgm:t>
    </dgm:pt>
    <dgm:pt modelId="{50E6B018-D99B-43E6-957C-1099F92A3C11}">
      <dgm:prSet/>
      <dgm:spPr/>
      <dgm:t>
        <a:bodyPr/>
        <a:lstStyle/>
        <a:p>
          <a:r>
            <a:rPr lang="el-GR"/>
            <a:t>Έχει εκδώσει περί τα 25.000 τυποποιητικά έγγραφα </a:t>
          </a:r>
          <a:endParaRPr lang="en-US"/>
        </a:p>
      </dgm:t>
    </dgm:pt>
    <dgm:pt modelId="{F1C4FB47-7079-4AD6-9F26-21FA77F225D4}" type="parTrans" cxnId="{FB324F58-D25D-4016-8C3A-F136EF593F4B}">
      <dgm:prSet/>
      <dgm:spPr/>
      <dgm:t>
        <a:bodyPr/>
        <a:lstStyle/>
        <a:p>
          <a:endParaRPr lang="en-US"/>
        </a:p>
      </dgm:t>
    </dgm:pt>
    <dgm:pt modelId="{9FEA0FC8-D5DE-4A5A-8F07-7BAEA3FF1CAB}" type="sibTrans" cxnId="{FB324F58-D25D-4016-8C3A-F136EF593F4B}">
      <dgm:prSet/>
      <dgm:spPr/>
      <dgm:t>
        <a:bodyPr/>
        <a:lstStyle/>
        <a:p>
          <a:endParaRPr lang="en-US"/>
        </a:p>
      </dgm:t>
    </dgm:pt>
    <dgm:pt modelId="{D8BE6B6A-86C9-400F-97E9-24E8ABD4EB09}">
      <dgm:prSet/>
      <dgm:spPr/>
      <dgm:t>
        <a:bodyPr/>
        <a:lstStyle/>
        <a:p>
          <a:r>
            <a:rPr lang="el-GR"/>
            <a:t>το 95% από αυτά είναι υιοθετήσεις Ευρωπαϊκών / Διεθνών τυποποιητικών εγγράφων </a:t>
          </a:r>
          <a:endParaRPr lang="en-US"/>
        </a:p>
      </dgm:t>
    </dgm:pt>
    <dgm:pt modelId="{7D775241-CBC5-4219-A3B3-93258287DE47}" type="parTrans" cxnId="{928B2D7A-70CA-4F9B-B084-C6EC979C1E03}">
      <dgm:prSet/>
      <dgm:spPr/>
      <dgm:t>
        <a:bodyPr/>
        <a:lstStyle/>
        <a:p>
          <a:endParaRPr lang="en-US"/>
        </a:p>
      </dgm:t>
    </dgm:pt>
    <dgm:pt modelId="{85A91328-5187-4682-8D4A-042C11F9ADD3}" type="sibTrans" cxnId="{928B2D7A-70CA-4F9B-B084-C6EC979C1E03}">
      <dgm:prSet/>
      <dgm:spPr/>
      <dgm:t>
        <a:bodyPr/>
        <a:lstStyle/>
        <a:p>
          <a:endParaRPr lang="en-US"/>
        </a:p>
      </dgm:t>
    </dgm:pt>
    <dgm:pt modelId="{FE77F225-221C-4AB0-B1AD-2578404FD34F}" type="pres">
      <dgm:prSet presAssocID="{BDA788F3-BA7C-4597-B3C1-D0BFF583F4E5}" presName="linear" presStyleCnt="0">
        <dgm:presLayoutVars>
          <dgm:animLvl val="lvl"/>
          <dgm:resizeHandles val="exact"/>
        </dgm:presLayoutVars>
      </dgm:prSet>
      <dgm:spPr/>
    </dgm:pt>
    <dgm:pt modelId="{C42FFFA1-F55E-41FB-9AE1-E064C2ABB865}" type="pres">
      <dgm:prSet presAssocID="{5F7B5321-9F1A-458C-993E-C956B9C26ED5}" presName="parentText" presStyleLbl="node1" presStyleIdx="0" presStyleCnt="3">
        <dgm:presLayoutVars>
          <dgm:chMax val="0"/>
          <dgm:bulletEnabled val="1"/>
        </dgm:presLayoutVars>
      </dgm:prSet>
      <dgm:spPr/>
    </dgm:pt>
    <dgm:pt modelId="{9252D6E4-9B6A-4268-9B19-427A9E3595D9}" type="pres">
      <dgm:prSet presAssocID="{73DA82FE-67DD-419F-9BE9-6DF6DBD658F8}" presName="spacer" presStyleCnt="0"/>
      <dgm:spPr/>
    </dgm:pt>
    <dgm:pt modelId="{56E0A91F-7653-4E2D-81F8-072975614DDD}" type="pres">
      <dgm:prSet presAssocID="{50E6B018-D99B-43E6-957C-1099F92A3C11}" presName="parentText" presStyleLbl="node1" presStyleIdx="1" presStyleCnt="3">
        <dgm:presLayoutVars>
          <dgm:chMax val="0"/>
          <dgm:bulletEnabled val="1"/>
        </dgm:presLayoutVars>
      </dgm:prSet>
      <dgm:spPr/>
    </dgm:pt>
    <dgm:pt modelId="{9CA38F9B-DA31-4E06-880F-BDA371B696ED}" type="pres">
      <dgm:prSet presAssocID="{9FEA0FC8-D5DE-4A5A-8F07-7BAEA3FF1CAB}" presName="spacer" presStyleCnt="0"/>
      <dgm:spPr/>
    </dgm:pt>
    <dgm:pt modelId="{7299C8FC-FEAC-4114-AC3B-0391EFEA6554}" type="pres">
      <dgm:prSet presAssocID="{D8BE6B6A-86C9-400F-97E9-24E8ABD4EB09}" presName="parentText" presStyleLbl="node1" presStyleIdx="2" presStyleCnt="3">
        <dgm:presLayoutVars>
          <dgm:chMax val="0"/>
          <dgm:bulletEnabled val="1"/>
        </dgm:presLayoutVars>
      </dgm:prSet>
      <dgm:spPr/>
    </dgm:pt>
  </dgm:ptLst>
  <dgm:cxnLst>
    <dgm:cxn modelId="{D10D620B-6642-4933-B8FC-909AD15464C8}" type="presOf" srcId="{5F7B5321-9F1A-458C-993E-C956B9C26ED5}" destId="{C42FFFA1-F55E-41FB-9AE1-E064C2ABB865}" srcOrd="0" destOrd="0" presId="urn:microsoft.com/office/officeart/2005/8/layout/vList2"/>
    <dgm:cxn modelId="{FB324F58-D25D-4016-8C3A-F136EF593F4B}" srcId="{BDA788F3-BA7C-4597-B3C1-D0BFF583F4E5}" destId="{50E6B018-D99B-43E6-957C-1099F92A3C11}" srcOrd="1" destOrd="0" parTransId="{F1C4FB47-7079-4AD6-9F26-21FA77F225D4}" sibTransId="{9FEA0FC8-D5DE-4A5A-8F07-7BAEA3FF1CAB}"/>
    <dgm:cxn modelId="{928B2D7A-70CA-4F9B-B084-C6EC979C1E03}" srcId="{BDA788F3-BA7C-4597-B3C1-D0BFF583F4E5}" destId="{D8BE6B6A-86C9-400F-97E9-24E8ABD4EB09}" srcOrd="2" destOrd="0" parTransId="{7D775241-CBC5-4219-A3B3-93258287DE47}" sibTransId="{85A91328-5187-4682-8D4A-042C11F9ADD3}"/>
    <dgm:cxn modelId="{BDA823D0-5BE4-4C0E-A01E-666CF0312213}" type="presOf" srcId="{BDA788F3-BA7C-4597-B3C1-D0BFF583F4E5}" destId="{FE77F225-221C-4AB0-B1AD-2578404FD34F}" srcOrd="0" destOrd="0" presId="urn:microsoft.com/office/officeart/2005/8/layout/vList2"/>
    <dgm:cxn modelId="{2BC090E1-8438-4778-BD67-20897170EB73}" type="presOf" srcId="{D8BE6B6A-86C9-400F-97E9-24E8ABD4EB09}" destId="{7299C8FC-FEAC-4114-AC3B-0391EFEA6554}" srcOrd="0" destOrd="0" presId="urn:microsoft.com/office/officeart/2005/8/layout/vList2"/>
    <dgm:cxn modelId="{7A0611E3-57B6-47F6-BCB7-2CBA618A593C}" srcId="{BDA788F3-BA7C-4597-B3C1-D0BFF583F4E5}" destId="{5F7B5321-9F1A-458C-993E-C956B9C26ED5}" srcOrd="0" destOrd="0" parTransId="{2EE19AC3-EA06-4802-ACA6-D00162DBE33F}" sibTransId="{73DA82FE-67DD-419F-9BE9-6DF6DBD658F8}"/>
    <dgm:cxn modelId="{89925EEE-C5D2-46B9-A0FB-2BE4657D4073}" type="presOf" srcId="{50E6B018-D99B-43E6-957C-1099F92A3C11}" destId="{56E0A91F-7653-4E2D-81F8-072975614DDD}" srcOrd="0" destOrd="0" presId="urn:microsoft.com/office/officeart/2005/8/layout/vList2"/>
    <dgm:cxn modelId="{96CE3A02-6CAC-456E-8A7F-995E911EC689}" type="presParOf" srcId="{FE77F225-221C-4AB0-B1AD-2578404FD34F}" destId="{C42FFFA1-F55E-41FB-9AE1-E064C2ABB865}" srcOrd="0" destOrd="0" presId="urn:microsoft.com/office/officeart/2005/8/layout/vList2"/>
    <dgm:cxn modelId="{D0E5A933-66C5-4C48-88B5-B543A3F5A371}" type="presParOf" srcId="{FE77F225-221C-4AB0-B1AD-2578404FD34F}" destId="{9252D6E4-9B6A-4268-9B19-427A9E3595D9}" srcOrd="1" destOrd="0" presId="urn:microsoft.com/office/officeart/2005/8/layout/vList2"/>
    <dgm:cxn modelId="{CD5F6B70-4015-44DF-922B-BA2EA28D7132}" type="presParOf" srcId="{FE77F225-221C-4AB0-B1AD-2578404FD34F}" destId="{56E0A91F-7653-4E2D-81F8-072975614DDD}" srcOrd="2" destOrd="0" presId="urn:microsoft.com/office/officeart/2005/8/layout/vList2"/>
    <dgm:cxn modelId="{83C9EA61-1384-4BBD-9A7D-9F7971589019}" type="presParOf" srcId="{FE77F225-221C-4AB0-B1AD-2578404FD34F}" destId="{9CA38F9B-DA31-4E06-880F-BDA371B696ED}" srcOrd="3" destOrd="0" presId="urn:microsoft.com/office/officeart/2005/8/layout/vList2"/>
    <dgm:cxn modelId="{C77BD9A6-A9AF-4949-9AFE-B6F77C247CD7}" type="presParOf" srcId="{FE77F225-221C-4AB0-B1AD-2578404FD34F}" destId="{7299C8FC-FEAC-4114-AC3B-0391EFEA655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75FB1E-2A46-43C8-8072-70C060C1E23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8AF46983-D370-49EC-8E68-7DC7AF87BDC6}">
      <dgm:prSet/>
      <dgm:spPr/>
      <dgm:t>
        <a:bodyPr/>
        <a:lstStyle/>
        <a:p>
          <a:r>
            <a:rPr lang="el-GR"/>
            <a:t>Τεχνικές Προδιαγραφές για την εκτέλεση Δημοσίων Έργων </a:t>
          </a:r>
          <a:endParaRPr lang="en-US"/>
        </a:p>
      </dgm:t>
    </dgm:pt>
    <dgm:pt modelId="{CF7E319F-B82C-42B6-9879-6E35020004EE}" type="parTrans" cxnId="{E71A66B8-7A3C-4BB8-A3E7-DDFEE47915D3}">
      <dgm:prSet/>
      <dgm:spPr/>
      <dgm:t>
        <a:bodyPr/>
        <a:lstStyle/>
        <a:p>
          <a:endParaRPr lang="en-US"/>
        </a:p>
      </dgm:t>
    </dgm:pt>
    <dgm:pt modelId="{7652D5B8-DA71-4039-BDF7-B25A192428FC}" type="sibTrans" cxnId="{E71A66B8-7A3C-4BB8-A3E7-DDFEE47915D3}">
      <dgm:prSet/>
      <dgm:spPr/>
      <dgm:t>
        <a:bodyPr/>
        <a:lstStyle/>
        <a:p>
          <a:endParaRPr lang="en-US"/>
        </a:p>
      </dgm:t>
    </dgm:pt>
    <dgm:pt modelId="{76E8CADC-520F-47EB-9B03-9B115432A1CE}">
      <dgm:prSet/>
      <dgm:spPr/>
      <dgm:t>
        <a:bodyPr/>
        <a:lstStyle/>
        <a:p>
          <a:r>
            <a:rPr lang="el-GR"/>
            <a:t>Διαχειριστική Επάρκεια οργανισμών που υλοποιούν Δημόσια Έργα </a:t>
          </a:r>
          <a:endParaRPr lang="en-US"/>
        </a:p>
      </dgm:t>
    </dgm:pt>
    <dgm:pt modelId="{D08D1958-7891-4231-845F-A18FD07E4E2A}" type="parTrans" cxnId="{E7A8654F-AE4F-4DAE-B5A6-44F10F8D6209}">
      <dgm:prSet/>
      <dgm:spPr/>
      <dgm:t>
        <a:bodyPr/>
        <a:lstStyle/>
        <a:p>
          <a:endParaRPr lang="en-US"/>
        </a:p>
      </dgm:t>
    </dgm:pt>
    <dgm:pt modelId="{029AEA3D-B5EF-408C-83ED-AB0CB1EB2552}" type="sibTrans" cxnId="{E7A8654F-AE4F-4DAE-B5A6-44F10F8D6209}">
      <dgm:prSet/>
      <dgm:spPr/>
      <dgm:t>
        <a:bodyPr/>
        <a:lstStyle/>
        <a:p>
          <a:endParaRPr lang="en-US"/>
        </a:p>
      </dgm:t>
    </dgm:pt>
    <dgm:pt modelId="{2B45B44A-734F-45A3-AC8D-056EC3C56D8F}">
      <dgm:prSet/>
      <dgm:spPr/>
      <dgm:t>
        <a:bodyPr/>
        <a:lstStyle/>
        <a:p>
          <a:r>
            <a:rPr lang="el-GR"/>
            <a:t>Υπηρεσίες Τουρισμού </a:t>
          </a:r>
          <a:endParaRPr lang="en-US"/>
        </a:p>
      </dgm:t>
    </dgm:pt>
    <dgm:pt modelId="{0ECBF37D-8DF7-4BEC-9624-AA013E08AFC9}" type="parTrans" cxnId="{C3F953A7-3A0A-4BB7-A62F-462DD7E22229}">
      <dgm:prSet/>
      <dgm:spPr/>
      <dgm:t>
        <a:bodyPr/>
        <a:lstStyle/>
        <a:p>
          <a:endParaRPr lang="en-US"/>
        </a:p>
      </dgm:t>
    </dgm:pt>
    <dgm:pt modelId="{5E227425-7100-4683-B7BE-7CDA69ADABC7}" type="sibTrans" cxnId="{C3F953A7-3A0A-4BB7-A62F-462DD7E22229}">
      <dgm:prSet/>
      <dgm:spPr/>
      <dgm:t>
        <a:bodyPr/>
        <a:lstStyle/>
        <a:p>
          <a:endParaRPr lang="en-US"/>
        </a:p>
      </dgm:t>
    </dgm:pt>
    <dgm:pt modelId="{E1BC57E0-9AA9-4CC8-A484-7BDD96C3E643}">
      <dgm:prSet/>
      <dgm:spPr/>
      <dgm:t>
        <a:bodyPr/>
        <a:lstStyle/>
        <a:p>
          <a:r>
            <a:rPr lang="el-GR"/>
            <a:t>Υπηρεσίες Επικοινωνίας </a:t>
          </a:r>
          <a:endParaRPr lang="en-US"/>
        </a:p>
      </dgm:t>
    </dgm:pt>
    <dgm:pt modelId="{F43AF51A-06EF-41A9-8630-46104753332B}" type="parTrans" cxnId="{2530E417-E801-4491-A66B-6F3771D4F511}">
      <dgm:prSet/>
      <dgm:spPr/>
      <dgm:t>
        <a:bodyPr/>
        <a:lstStyle/>
        <a:p>
          <a:endParaRPr lang="en-US"/>
        </a:p>
      </dgm:t>
    </dgm:pt>
    <dgm:pt modelId="{73F97B23-B852-4C57-A365-A6EF1BFEB8C5}" type="sibTrans" cxnId="{2530E417-E801-4491-A66B-6F3771D4F511}">
      <dgm:prSet/>
      <dgm:spPr/>
      <dgm:t>
        <a:bodyPr/>
        <a:lstStyle/>
        <a:p>
          <a:endParaRPr lang="en-US"/>
        </a:p>
      </dgm:t>
    </dgm:pt>
    <dgm:pt modelId="{10F80618-67CD-464C-8008-BD882445613E}">
      <dgm:prSet/>
      <dgm:spPr/>
      <dgm:t>
        <a:bodyPr/>
        <a:lstStyle/>
        <a:p>
          <a:r>
            <a:rPr lang="el-GR"/>
            <a:t>Υπηρεσίες Εκπαίδευσης </a:t>
          </a:r>
          <a:endParaRPr lang="en-US"/>
        </a:p>
      </dgm:t>
    </dgm:pt>
    <dgm:pt modelId="{198F36A3-7E92-4448-8A88-84E7F6F74245}" type="parTrans" cxnId="{63AFC072-ECC3-4A50-9F5B-3AB22B0E3EB2}">
      <dgm:prSet/>
      <dgm:spPr/>
      <dgm:t>
        <a:bodyPr/>
        <a:lstStyle/>
        <a:p>
          <a:endParaRPr lang="en-US"/>
        </a:p>
      </dgm:t>
    </dgm:pt>
    <dgm:pt modelId="{617E94B8-2E99-4968-A4E2-1E71B8D5E0D9}" type="sibTrans" cxnId="{63AFC072-ECC3-4A50-9F5B-3AB22B0E3EB2}">
      <dgm:prSet/>
      <dgm:spPr/>
      <dgm:t>
        <a:bodyPr/>
        <a:lstStyle/>
        <a:p>
          <a:endParaRPr lang="en-US"/>
        </a:p>
      </dgm:t>
    </dgm:pt>
    <dgm:pt modelId="{AA6D1AE0-A5DC-4FC9-8BBC-FE9A953FB147}">
      <dgm:prSet/>
      <dgm:spPr/>
      <dgm:t>
        <a:bodyPr/>
        <a:lstStyle/>
        <a:p>
          <a:r>
            <a:rPr lang="el-GR"/>
            <a:t>Οργανισμοί φιλικοί σε άτομα με αναπηρία </a:t>
          </a:r>
          <a:endParaRPr lang="en-US"/>
        </a:p>
      </dgm:t>
    </dgm:pt>
    <dgm:pt modelId="{D0729B4B-EA0C-476B-A221-B47CAA37EF02}" type="parTrans" cxnId="{925BDAE8-BE5D-4F1E-9706-B47B9474599E}">
      <dgm:prSet/>
      <dgm:spPr/>
      <dgm:t>
        <a:bodyPr/>
        <a:lstStyle/>
        <a:p>
          <a:endParaRPr lang="en-US"/>
        </a:p>
      </dgm:t>
    </dgm:pt>
    <dgm:pt modelId="{00886E9E-16BE-4BD4-BD9E-DCEA30BF43F5}" type="sibTrans" cxnId="{925BDAE8-BE5D-4F1E-9706-B47B9474599E}">
      <dgm:prSet/>
      <dgm:spPr/>
      <dgm:t>
        <a:bodyPr/>
        <a:lstStyle/>
        <a:p>
          <a:endParaRPr lang="en-US"/>
        </a:p>
      </dgm:t>
    </dgm:pt>
    <dgm:pt modelId="{4A185A60-3136-462C-A1EE-1BA8F444C413}">
      <dgm:prSet/>
      <dgm:spPr/>
      <dgm:t>
        <a:bodyPr/>
        <a:lstStyle/>
        <a:p>
          <a:r>
            <a:rPr lang="el-GR"/>
            <a:t>Ποιότητα Εμπορικών Καταστημάτων </a:t>
          </a:r>
          <a:endParaRPr lang="en-US"/>
        </a:p>
      </dgm:t>
    </dgm:pt>
    <dgm:pt modelId="{5A4D1926-F409-4BCC-918F-BB315CFD6559}" type="parTrans" cxnId="{6622674D-3226-4587-B7CB-147BEF57AB1E}">
      <dgm:prSet/>
      <dgm:spPr/>
      <dgm:t>
        <a:bodyPr/>
        <a:lstStyle/>
        <a:p>
          <a:endParaRPr lang="en-US"/>
        </a:p>
      </dgm:t>
    </dgm:pt>
    <dgm:pt modelId="{96EF750F-619A-4487-A8DB-2E863ABEE82A}" type="sibTrans" cxnId="{6622674D-3226-4587-B7CB-147BEF57AB1E}">
      <dgm:prSet/>
      <dgm:spPr/>
      <dgm:t>
        <a:bodyPr/>
        <a:lstStyle/>
        <a:p>
          <a:endParaRPr lang="en-US"/>
        </a:p>
      </dgm:t>
    </dgm:pt>
    <dgm:pt modelId="{DD9206D3-2279-49DF-A975-BF19735B9015}" type="pres">
      <dgm:prSet presAssocID="{0B75FB1E-2A46-43C8-8072-70C060C1E232}" presName="linear" presStyleCnt="0">
        <dgm:presLayoutVars>
          <dgm:animLvl val="lvl"/>
          <dgm:resizeHandles val="exact"/>
        </dgm:presLayoutVars>
      </dgm:prSet>
      <dgm:spPr/>
    </dgm:pt>
    <dgm:pt modelId="{84EE8A9E-E10D-4DAB-A245-67754E2C9F78}" type="pres">
      <dgm:prSet presAssocID="{8AF46983-D370-49EC-8E68-7DC7AF87BDC6}" presName="parentText" presStyleLbl="node1" presStyleIdx="0" presStyleCnt="7">
        <dgm:presLayoutVars>
          <dgm:chMax val="0"/>
          <dgm:bulletEnabled val="1"/>
        </dgm:presLayoutVars>
      </dgm:prSet>
      <dgm:spPr/>
    </dgm:pt>
    <dgm:pt modelId="{9E3BB215-334C-485A-AD6E-ED7A6BE671E0}" type="pres">
      <dgm:prSet presAssocID="{7652D5B8-DA71-4039-BDF7-B25A192428FC}" presName="spacer" presStyleCnt="0"/>
      <dgm:spPr/>
    </dgm:pt>
    <dgm:pt modelId="{34430379-D830-438A-BBF8-CBFC45FA84F8}" type="pres">
      <dgm:prSet presAssocID="{76E8CADC-520F-47EB-9B03-9B115432A1CE}" presName="parentText" presStyleLbl="node1" presStyleIdx="1" presStyleCnt="7">
        <dgm:presLayoutVars>
          <dgm:chMax val="0"/>
          <dgm:bulletEnabled val="1"/>
        </dgm:presLayoutVars>
      </dgm:prSet>
      <dgm:spPr/>
    </dgm:pt>
    <dgm:pt modelId="{1BEBBE1A-008D-402F-B51A-AD2514AD2C68}" type="pres">
      <dgm:prSet presAssocID="{029AEA3D-B5EF-408C-83ED-AB0CB1EB2552}" presName="spacer" presStyleCnt="0"/>
      <dgm:spPr/>
    </dgm:pt>
    <dgm:pt modelId="{BFCB0826-F94E-47EB-8D4E-D6FD67DFF845}" type="pres">
      <dgm:prSet presAssocID="{2B45B44A-734F-45A3-AC8D-056EC3C56D8F}" presName="parentText" presStyleLbl="node1" presStyleIdx="2" presStyleCnt="7">
        <dgm:presLayoutVars>
          <dgm:chMax val="0"/>
          <dgm:bulletEnabled val="1"/>
        </dgm:presLayoutVars>
      </dgm:prSet>
      <dgm:spPr/>
    </dgm:pt>
    <dgm:pt modelId="{10916A56-4FB6-4AFC-8E92-CD1F654E6F51}" type="pres">
      <dgm:prSet presAssocID="{5E227425-7100-4683-B7BE-7CDA69ADABC7}" presName="spacer" presStyleCnt="0"/>
      <dgm:spPr/>
    </dgm:pt>
    <dgm:pt modelId="{00ABB3CC-BFBE-4176-AB0B-FE1E574F1B87}" type="pres">
      <dgm:prSet presAssocID="{E1BC57E0-9AA9-4CC8-A484-7BDD96C3E643}" presName="parentText" presStyleLbl="node1" presStyleIdx="3" presStyleCnt="7">
        <dgm:presLayoutVars>
          <dgm:chMax val="0"/>
          <dgm:bulletEnabled val="1"/>
        </dgm:presLayoutVars>
      </dgm:prSet>
      <dgm:spPr/>
    </dgm:pt>
    <dgm:pt modelId="{6F3D7597-708D-4E1A-9654-9FE0804520D4}" type="pres">
      <dgm:prSet presAssocID="{73F97B23-B852-4C57-A365-A6EF1BFEB8C5}" presName="spacer" presStyleCnt="0"/>
      <dgm:spPr/>
    </dgm:pt>
    <dgm:pt modelId="{CCAD3EBB-5F92-461F-8ECF-9B0BDBF5DE44}" type="pres">
      <dgm:prSet presAssocID="{10F80618-67CD-464C-8008-BD882445613E}" presName="parentText" presStyleLbl="node1" presStyleIdx="4" presStyleCnt="7">
        <dgm:presLayoutVars>
          <dgm:chMax val="0"/>
          <dgm:bulletEnabled val="1"/>
        </dgm:presLayoutVars>
      </dgm:prSet>
      <dgm:spPr/>
    </dgm:pt>
    <dgm:pt modelId="{E555FCB3-8C20-4263-89AF-908C799CE074}" type="pres">
      <dgm:prSet presAssocID="{617E94B8-2E99-4968-A4E2-1E71B8D5E0D9}" presName="spacer" presStyleCnt="0"/>
      <dgm:spPr/>
    </dgm:pt>
    <dgm:pt modelId="{78F483F1-2422-4EAD-BCA5-A139E03AF5F2}" type="pres">
      <dgm:prSet presAssocID="{AA6D1AE0-A5DC-4FC9-8BBC-FE9A953FB147}" presName="parentText" presStyleLbl="node1" presStyleIdx="5" presStyleCnt="7">
        <dgm:presLayoutVars>
          <dgm:chMax val="0"/>
          <dgm:bulletEnabled val="1"/>
        </dgm:presLayoutVars>
      </dgm:prSet>
      <dgm:spPr/>
    </dgm:pt>
    <dgm:pt modelId="{EAC90A57-7CE2-45DF-AB80-00646A5E4902}" type="pres">
      <dgm:prSet presAssocID="{00886E9E-16BE-4BD4-BD9E-DCEA30BF43F5}" presName="spacer" presStyleCnt="0"/>
      <dgm:spPr/>
    </dgm:pt>
    <dgm:pt modelId="{4278F43D-6420-4A80-A7ED-C509F92DDF26}" type="pres">
      <dgm:prSet presAssocID="{4A185A60-3136-462C-A1EE-1BA8F444C413}" presName="parentText" presStyleLbl="node1" presStyleIdx="6" presStyleCnt="7">
        <dgm:presLayoutVars>
          <dgm:chMax val="0"/>
          <dgm:bulletEnabled val="1"/>
        </dgm:presLayoutVars>
      </dgm:prSet>
      <dgm:spPr/>
    </dgm:pt>
  </dgm:ptLst>
  <dgm:cxnLst>
    <dgm:cxn modelId="{2530E417-E801-4491-A66B-6F3771D4F511}" srcId="{0B75FB1E-2A46-43C8-8072-70C060C1E232}" destId="{E1BC57E0-9AA9-4CC8-A484-7BDD96C3E643}" srcOrd="3" destOrd="0" parTransId="{F43AF51A-06EF-41A9-8630-46104753332B}" sibTransId="{73F97B23-B852-4C57-A365-A6EF1BFEB8C5}"/>
    <dgm:cxn modelId="{3E8BF422-BE4B-44A3-A6E9-9F0EE87EBA72}" type="presOf" srcId="{4A185A60-3136-462C-A1EE-1BA8F444C413}" destId="{4278F43D-6420-4A80-A7ED-C509F92DDF26}" srcOrd="0" destOrd="0" presId="urn:microsoft.com/office/officeart/2005/8/layout/vList2"/>
    <dgm:cxn modelId="{924AC631-720B-4653-8B6E-C41B4D7DA788}" type="presOf" srcId="{AA6D1AE0-A5DC-4FC9-8BBC-FE9A953FB147}" destId="{78F483F1-2422-4EAD-BCA5-A139E03AF5F2}" srcOrd="0" destOrd="0" presId="urn:microsoft.com/office/officeart/2005/8/layout/vList2"/>
    <dgm:cxn modelId="{AF83234A-86A0-4EC7-AE43-E56325CCF86D}" type="presOf" srcId="{8AF46983-D370-49EC-8E68-7DC7AF87BDC6}" destId="{84EE8A9E-E10D-4DAB-A245-67754E2C9F78}" srcOrd="0" destOrd="0" presId="urn:microsoft.com/office/officeart/2005/8/layout/vList2"/>
    <dgm:cxn modelId="{6622674D-3226-4587-B7CB-147BEF57AB1E}" srcId="{0B75FB1E-2A46-43C8-8072-70C060C1E232}" destId="{4A185A60-3136-462C-A1EE-1BA8F444C413}" srcOrd="6" destOrd="0" parTransId="{5A4D1926-F409-4BCC-918F-BB315CFD6559}" sibTransId="{96EF750F-619A-4487-A8DB-2E863ABEE82A}"/>
    <dgm:cxn modelId="{E7A8654F-AE4F-4DAE-B5A6-44F10F8D6209}" srcId="{0B75FB1E-2A46-43C8-8072-70C060C1E232}" destId="{76E8CADC-520F-47EB-9B03-9B115432A1CE}" srcOrd="1" destOrd="0" parTransId="{D08D1958-7891-4231-845F-A18FD07E4E2A}" sibTransId="{029AEA3D-B5EF-408C-83ED-AB0CB1EB2552}"/>
    <dgm:cxn modelId="{63AFC072-ECC3-4A50-9F5B-3AB22B0E3EB2}" srcId="{0B75FB1E-2A46-43C8-8072-70C060C1E232}" destId="{10F80618-67CD-464C-8008-BD882445613E}" srcOrd="4" destOrd="0" parTransId="{198F36A3-7E92-4448-8A88-84E7F6F74245}" sibTransId="{617E94B8-2E99-4968-A4E2-1E71B8D5E0D9}"/>
    <dgm:cxn modelId="{E543829B-8D23-4430-ACE4-1FDDE48E09FB}" type="presOf" srcId="{2B45B44A-734F-45A3-AC8D-056EC3C56D8F}" destId="{BFCB0826-F94E-47EB-8D4E-D6FD67DFF845}" srcOrd="0" destOrd="0" presId="urn:microsoft.com/office/officeart/2005/8/layout/vList2"/>
    <dgm:cxn modelId="{C3F953A7-3A0A-4BB7-A62F-462DD7E22229}" srcId="{0B75FB1E-2A46-43C8-8072-70C060C1E232}" destId="{2B45B44A-734F-45A3-AC8D-056EC3C56D8F}" srcOrd="2" destOrd="0" parTransId="{0ECBF37D-8DF7-4BEC-9624-AA013E08AFC9}" sibTransId="{5E227425-7100-4683-B7BE-7CDA69ADABC7}"/>
    <dgm:cxn modelId="{E71A66B8-7A3C-4BB8-A3E7-DDFEE47915D3}" srcId="{0B75FB1E-2A46-43C8-8072-70C060C1E232}" destId="{8AF46983-D370-49EC-8E68-7DC7AF87BDC6}" srcOrd="0" destOrd="0" parTransId="{CF7E319F-B82C-42B6-9879-6E35020004EE}" sibTransId="{7652D5B8-DA71-4039-BDF7-B25A192428FC}"/>
    <dgm:cxn modelId="{BBF99AB9-8D79-49EA-83D9-92837458EFA2}" type="presOf" srcId="{E1BC57E0-9AA9-4CC8-A484-7BDD96C3E643}" destId="{00ABB3CC-BFBE-4176-AB0B-FE1E574F1B87}" srcOrd="0" destOrd="0" presId="urn:microsoft.com/office/officeart/2005/8/layout/vList2"/>
    <dgm:cxn modelId="{76F518C7-1A78-40D7-AE71-5987ED86A8D9}" type="presOf" srcId="{0B75FB1E-2A46-43C8-8072-70C060C1E232}" destId="{DD9206D3-2279-49DF-A975-BF19735B9015}" srcOrd="0" destOrd="0" presId="urn:microsoft.com/office/officeart/2005/8/layout/vList2"/>
    <dgm:cxn modelId="{925BDAE8-BE5D-4F1E-9706-B47B9474599E}" srcId="{0B75FB1E-2A46-43C8-8072-70C060C1E232}" destId="{AA6D1AE0-A5DC-4FC9-8BBC-FE9A953FB147}" srcOrd="5" destOrd="0" parTransId="{D0729B4B-EA0C-476B-A221-B47CAA37EF02}" sibTransId="{00886E9E-16BE-4BD4-BD9E-DCEA30BF43F5}"/>
    <dgm:cxn modelId="{1AAE99EA-895E-47A5-B51D-6411B4801296}" type="presOf" srcId="{10F80618-67CD-464C-8008-BD882445613E}" destId="{CCAD3EBB-5F92-461F-8ECF-9B0BDBF5DE44}" srcOrd="0" destOrd="0" presId="urn:microsoft.com/office/officeart/2005/8/layout/vList2"/>
    <dgm:cxn modelId="{F437BAF5-76D4-4B12-9F84-B667166ABAC1}" type="presOf" srcId="{76E8CADC-520F-47EB-9B03-9B115432A1CE}" destId="{34430379-D830-438A-BBF8-CBFC45FA84F8}" srcOrd="0" destOrd="0" presId="urn:microsoft.com/office/officeart/2005/8/layout/vList2"/>
    <dgm:cxn modelId="{EFB2C62F-6A47-481D-8587-0B721DFCDC32}" type="presParOf" srcId="{DD9206D3-2279-49DF-A975-BF19735B9015}" destId="{84EE8A9E-E10D-4DAB-A245-67754E2C9F78}" srcOrd="0" destOrd="0" presId="urn:microsoft.com/office/officeart/2005/8/layout/vList2"/>
    <dgm:cxn modelId="{455072E1-B702-43B2-9C76-A0698F303B73}" type="presParOf" srcId="{DD9206D3-2279-49DF-A975-BF19735B9015}" destId="{9E3BB215-334C-485A-AD6E-ED7A6BE671E0}" srcOrd="1" destOrd="0" presId="urn:microsoft.com/office/officeart/2005/8/layout/vList2"/>
    <dgm:cxn modelId="{3AFF1411-6C2F-4BC4-B7E0-E69A67FB2B1A}" type="presParOf" srcId="{DD9206D3-2279-49DF-A975-BF19735B9015}" destId="{34430379-D830-438A-BBF8-CBFC45FA84F8}" srcOrd="2" destOrd="0" presId="urn:microsoft.com/office/officeart/2005/8/layout/vList2"/>
    <dgm:cxn modelId="{3EEEB5FF-D1B2-45D1-85A0-C761574E6FD1}" type="presParOf" srcId="{DD9206D3-2279-49DF-A975-BF19735B9015}" destId="{1BEBBE1A-008D-402F-B51A-AD2514AD2C68}" srcOrd="3" destOrd="0" presId="urn:microsoft.com/office/officeart/2005/8/layout/vList2"/>
    <dgm:cxn modelId="{6CDBBFBC-4B07-48E7-995A-F2ADABF1F20F}" type="presParOf" srcId="{DD9206D3-2279-49DF-A975-BF19735B9015}" destId="{BFCB0826-F94E-47EB-8D4E-D6FD67DFF845}" srcOrd="4" destOrd="0" presId="urn:microsoft.com/office/officeart/2005/8/layout/vList2"/>
    <dgm:cxn modelId="{DAEF8874-10BD-429E-88C8-41CF92D6BDEF}" type="presParOf" srcId="{DD9206D3-2279-49DF-A975-BF19735B9015}" destId="{10916A56-4FB6-4AFC-8E92-CD1F654E6F51}" srcOrd="5" destOrd="0" presId="urn:microsoft.com/office/officeart/2005/8/layout/vList2"/>
    <dgm:cxn modelId="{A1469ABB-E17B-46A9-9828-A07995A3E85A}" type="presParOf" srcId="{DD9206D3-2279-49DF-A975-BF19735B9015}" destId="{00ABB3CC-BFBE-4176-AB0B-FE1E574F1B87}" srcOrd="6" destOrd="0" presId="urn:microsoft.com/office/officeart/2005/8/layout/vList2"/>
    <dgm:cxn modelId="{89CBC412-1008-409C-BC4C-696E882D4F77}" type="presParOf" srcId="{DD9206D3-2279-49DF-A975-BF19735B9015}" destId="{6F3D7597-708D-4E1A-9654-9FE0804520D4}" srcOrd="7" destOrd="0" presId="urn:microsoft.com/office/officeart/2005/8/layout/vList2"/>
    <dgm:cxn modelId="{FCA5D91D-AA6A-4D7A-96CD-1D7D10972C5E}" type="presParOf" srcId="{DD9206D3-2279-49DF-A975-BF19735B9015}" destId="{CCAD3EBB-5F92-461F-8ECF-9B0BDBF5DE44}" srcOrd="8" destOrd="0" presId="urn:microsoft.com/office/officeart/2005/8/layout/vList2"/>
    <dgm:cxn modelId="{06633D67-598F-415A-BFC9-448F1ED3C675}" type="presParOf" srcId="{DD9206D3-2279-49DF-A975-BF19735B9015}" destId="{E555FCB3-8C20-4263-89AF-908C799CE074}" srcOrd="9" destOrd="0" presId="urn:microsoft.com/office/officeart/2005/8/layout/vList2"/>
    <dgm:cxn modelId="{E7651E9E-EA5B-430A-95A1-23E1492D1D82}" type="presParOf" srcId="{DD9206D3-2279-49DF-A975-BF19735B9015}" destId="{78F483F1-2422-4EAD-BCA5-A139E03AF5F2}" srcOrd="10" destOrd="0" presId="urn:microsoft.com/office/officeart/2005/8/layout/vList2"/>
    <dgm:cxn modelId="{97599CCC-9DD9-41E7-A0B3-A74104054040}" type="presParOf" srcId="{DD9206D3-2279-49DF-A975-BF19735B9015}" destId="{EAC90A57-7CE2-45DF-AB80-00646A5E4902}" srcOrd="11" destOrd="0" presId="urn:microsoft.com/office/officeart/2005/8/layout/vList2"/>
    <dgm:cxn modelId="{E5758432-E579-4E14-AE60-FB062270A3ED}" type="presParOf" srcId="{DD9206D3-2279-49DF-A975-BF19735B9015}" destId="{4278F43D-6420-4A80-A7ED-C509F92DDF26}"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AD78FC-68CD-4E97-AEF5-9CE60C16D85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1273A70-08EF-4E9E-B1F3-92F260B7C584}">
      <dgm:prSet/>
      <dgm:spPr/>
      <dgm:t>
        <a:bodyPr/>
        <a:lstStyle/>
        <a:p>
          <a:r>
            <a:rPr lang="el-GR"/>
            <a:t>Ο Οργανισμός:</a:t>
          </a:r>
          <a:endParaRPr lang="en-US"/>
        </a:p>
      </dgm:t>
    </dgm:pt>
    <dgm:pt modelId="{E9AAB82C-99C0-4922-9E58-DF6C36B18533}" type="parTrans" cxnId="{4EF4AC0A-8E3D-407B-9662-D7D77E5597B5}">
      <dgm:prSet/>
      <dgm:spPr/>
      <dgm:t>
        <a:bodyPr/>
        <a:lstStyle/>
        <a:p>
          <a:endParaRPr lang="en-US"/>
        </a:p>
      </dgm:t>
    </dgm:pt>
    <dgm:pt modelId="{01528352-1DBE-4CAF-A1B1-BD1F412E16A3}" type="sibTrans" cxnId="{4EF4AC0A-8E3D-407B-9662-D7D77E5597B5}">
      <dgm:prSet/>
      <dgm:spPr/>
      <dgm:t>
        <a:bodyPr/>
        <a:lstStyle/>
        <a:p>
          <a:endParaRPr lang="en-US"/>
        </a:p>
      </dgm:t>
    </dgm:pt>
    <dgm:pt modelId="{93A946DC-0C8A-47CC-B5E9-04B5032AFFC8}">
      <dgm:prSet/>
      <dgm:spPr/>
      <dgm:t>
        <a:bodyPr/>
        <a:lstStyle/>
        <a:p>
          <a:r>
            <a:rPr lang="el-GR"/>
            <a:t>να μπορεί να αποδεικνύει την ικανότητά του να παρέχει με συνέπεια προϊόντα και υπηρεσίες, τα οποία ικανοποιούν τις απαιτήσεις των πελατών και τις εφαρμοστέες νομoθετικές και κανονιστικές απαιτήσεις, και </a:t>
          </a:r>
          <a:endParaRPr lang="en-US"/>
        </a:p>
      </dgm:t>
    </dgm:pt>
    <dgm:pt modelId="{07B4525C-0D62-44E7-AC0C-3C4FB49F8093}" type="parTrans" cxnId="{2431AA53-F4F0-4610-AB04-D551555BE3F2}">
      <dgm:prSet/>
      <dgm:spPr/>
      <dgm:t>
        <a:bodyPr/>
        <a:lstStyle/>
        <a:p>
          <a:endParaRPr lang="en-US"/>
        </a:p>
      </dgm:t>
    </dgm:pt>
    <dgm:pt modelId="{D7BA7EED-6923-4F08-BE28-9DA216D95109}" type="sibTrans" cxnId="{2431AA53-F4F0-4610-AB04-D551555BE3F2}">
      <dgm:prSet/>
      <dgm:spPr/>
      <dgm:t>
        <a:bodyPr/>
        <a:lstStyle/>
        <a:p>
          <a:endParaRPr lang="en-US"/>
        </a:p>
      </dgm:t>
    </dgm:pt>
    <dgm:pt modelId="{A43E6C10-9F3E-4B0E-A49D-9440F8054735}">
      <dgm:prSet/>
      <dgm:spPr/>
      <dgm:t>
        <a:bodyPr/>
        <a:lstStyle/>
        <a:p>
          <a:r>
            <a:rPr lang="el-GR"/>
            <a:t>να επιδιώκει την ενίσχυση της ικανοποίησης των πελατών μέσω της αποτελεσματικής εφαρμογής του </a:t>
          </a:r>
          <a:endParaRPr lang="en-US"/>
        </a:p>
      </dgm:t>
    </dgm:pt>
    <dgm:pt modelId="{3E4502A6-03CD-4961-9DF5-C539D1E353C7}" type="parTrans" cxnId="{E3781C55-1B69-41BB-B784-6CE425840395}">
      <dgm:prSet/>
      <dgm:spPr/>
      <dgm:t>
        <a:bodyPr/>
        <a:lstStyle/>
        <a:p>
          <a:endParaRPr lang="en-US"/>
        </a:p>
      </dgm:t>
    </dgm:pt>
    <dgm:pt modelId="{7D3B9F18-986D-40E3-8EAC-C6A0C92ABF68}" type="sibTrans" cxnId="{E3781C55-1B69-41BB-B784-6CE425840395}">
      <dgm:prSet/>
      <dgm:spPr/>
      <dgm:t>
        <a:bodyPr/>
        <a:lstStyle/>
        <a:p>
          <a:endParaRPr lang="en-US"/>
        </a:p>
      </dgm:t>
    </dgm:pt>
    <dgm:pt modelId="{5EB5CB49-FF35-44A0-B8F6-C11BF36D6D70}" type="pres">
      <dgm:prSet presAssocID="{79AD78FC-68CD-4E97-AEF5-9CE60C16D852}" presName="linear" presStyleCnt="0">
        <dgm:presLayoutVars>
          <dgm:animLvl val="lvl"/>
          <dgm:resizeHandles val="exact"/>
        </dgm:presLayoutVars>
      </dgm:prSet>
      <dgm:spPr/>
    </dgm:pt>
    <dgm:pt modelId="{06E7B91B-B033-40B8-9310-538C9D366D80}" type="pres">
      <dgm:prSet presAssocID="{B1273A70-08EF-4E9E-B1F3-92F260B7C584}" presName="parentText" presStyleLbl="node1" presStyleIdx="0" presStyleCnt="3">
        <dgm:presLayoutVars>
          <dgm:chMax val="0"/>
          <dgm:bulletEnabled val="1"/>
        </dgm:presLayoutVars>
      </dgm:prSet>
      <dgm:spPr/>
    </dgm:pt>
    <dgm:pt modelId="{AFB3B7B5-2DEC-4522-B9D1-215F3251D331}" type="pres">
      <dgm:prSet presAssocID="{01528352-1DBE-4CAF-A1B1-BD1F412E16A3}" presName="spacer" presStyleCnt="0"/>
      <dgm:spPr/>
    </dgm:pt>
    <dgm:pt modelId="{09B01CFA-4F76-4F43-B885-3506DF5CC8B6}" type="pres">
      <dgm:prSet presAssocID="{93A946DC-0C8A-47CC-B5E9-04B5032AFFC8}" presName="parentText" presStyleLbl="node1" presStyleIdx="1" presStyleCnt="3">
        <dgm:presLayoutVars>
          <dgm:chMax val="0"/>
          <dgm:bulletEnabled val="1"/>
        </dgm:presLayoutVars>
      </dgm:prSet>
      <dgm:spPr/>
    </dgm:pt>
    <dgm:pt modelId="{D4A1CD83-8980-44E9-9E74-5A82E5E38288}" type="pres">
      <dgm:prSet presAssocID="{D7BA7EED-6923-4F08-BE28-9DA216D95109}" presName="spacer" presStyleCnt="0"/>
      <dgm:spPr/>
    </dgm:pt>
    <dgm:pt modelId="{778455FE-CC38-4269-B336-D4DBB164054E}" type="pres">
      <dgm:prSet presAssocID="{A43E6C10-9F3E-4B0E-A49D-9440F8054735}" presName="parentText" presStyleLbl="node1" presStyleIdx="2" presStyleCnt="3">
        <dgm:presLayoutVars>
          <dgm:chMax val="0"/>
          <dgm:bulletEnabled val="1"/>
        </dgm:presLayoutVars>
      </dgm:prSet>
      <dgm:spPr/>
    </dgm:pt>
  </dgm:ptLst>
  <dgm:cxnLst>
    <dgm:cxn modelId="{4EF4AC0A-8E3D-407B-9662-D7D77E5597B5}" srcId="{79AD78FC-68CD-4E97-AEF5-9CE60C16D852}" destId="{B1273A70-08EF-4E9E-B1F3-92F260B7C584}" srcOrd="0" destOrd="0" parTransId="{E9AAB82C-99C0-4922-9E58-DF6C36B18533}" sibTransId="{01528352-1DBE-4CAF-A1B1-BD1F412E16A3}"/>
    <dgm:cxn modelId="{EBA19D17-4882-4512-8265-680F42237D69}" type="presOf" srcId="{A43E6C10-9F3E-4B0E-A49D-9440F8054735}" destId="{778455FE-CC38-4269-B336-D4DBB164054E}" srcOrd="0" destOrd="0" presId="urn:microsoft.com/office/officeart/2005/8/layout/vList2"/>
    <dgm:cxn modelId="{2431AA53-F4F0-4610-AB04-D551555BE3F2}" srcId="{79AD78FC-68CD-4E97-AEF5-9CE60C16D852}" destId="{93A946DC-0C8A-47CC-B5E9-04B5032AFFC8}" srcOrd="1" destOrd="0" parTransId="{07B4525C-0D62-44E7-AC0C-3C4FB49F8093}" sibTransId="{D7BA7EED-6923-4F08-BE28-9DA216D95109}"/>
    <dgm:cxn modelId="{E3781C55-1B69-41BB-B784-6CE425840395}" srcId="{79AD78FC-68CD-4E97-AEF5-9CE60C16D852}" destId="{A43E6C10-9F3E-4B0E-A49D-9440F8054735}" srcOrd="2" destOrd="0" parTransId="{3E4502A6-03CD-4961-9DF5-C539D1E353C7}" sibTransId="{7D3B9F18-986D-40E3-8EAC-C6A0C92ABF68}"/>
    <dgm:cxn modelId="{EDCF7158-ABC3-466A-B9CA-4E21EE6B4D17}" type="presOf" srcId="{B1273A70-08EF-4E9E-B1F3-92F260B7C584}" destId="{06E7B91B-B033-40B8-9310-538C9D366D80}" srcOrd="0" destOrd="0" presId="urn:microsoft.com/office/officeart/2005/8/layout/vList2"/>
    <dgm:cxn modelId="{AF59D59E-7B3C-42E0-83F9-DE88089B8B7B}" type="presOf" srcId="{79AD78FC-68CD-4E97-AEF5-9CE60C16D852}" destId="{5EB5CB49-FF35-44A0-B8F6-C11BF36D6D70}" srcOrd="0" destOrd="0" presId="urn:microsoft.com/office/officeart/2005/8/layout/vList2"/>
    <dgm:cxn modelId="{13CFF9B6-9262-4A1C-9EC3-14B49B076F50}" type="presOf" srcId="{93A946DC-0C8A-47CC-B5E9-04B5032AFFC8}" destId="{09B01CFA-4F76-4F43-B885-3506DF5CC8B6}" srcOrd="0" destOrd="0" presId="urn:microsoft.com/office/officeart/2005/8/layout/vList2"/>
    <dgm:cxn modelId="{1C56E39E-385A-4905-BA05-25B5F3175046}" type="presParOf" srcId="{5EB5CB49-FF35-44A0-B8F6-C11BF36D6D70}" destId="{06E7B91B-B033-40B8-9310-538C9D366D80}" srcOrd="0" destOrd="0" presId="urn:microsoft.com/office/officeart/2005/8/layout/vList2"/>
    <dgm:cxn modelId="{53B5CFBB-081D-4AEC-B2EB-079BF779A852}" type="presParOf" srcId="{5EB5CB49-FF35-44A0-B8F6-C11BF36D6D70}" destId="{AFB3B7B5-2DEC-4522-B9D1-215F3251D331}" srcOrd="1" destOrd="0" presId="urn:microsoft.com/office/officeart/2005/8/layout/vList2"/>
    <dgm:cxn modelId="{B0EF4C93-9990-48EA-A9D4-B49D20C5E660}" type="presParOf" srcId="{5EB5CB49-FF35-44A0-B8F6-C11BF36D6D70}" destId="{09B01CFA-4F76-4F43-B885-3506DF5CC8B6}" srcOrd="2" destOrd="0" presId="urn:microsoft.com/office/officeart/2005/8/layout/vList2"/>
    <dgm:cxn modelId="{198CEBAD-CBD0-40BB-B238-750915F3FAE4}" type="presParOf" srcId="{5EB5CB49-FF35-44A0-B8F6-C11BF36D6D70}" destId="{D4A1CD83-8980-44E9-9E74-5A82E5E38288}" srcOrd="3" destOrd="0" presId="urn:microsoft.com/office/officeart/2005/8/layout/vList2"/>
    <dgm:cxn modelId="{5F789105-3F50-4082-BEAB-E218A1E52F04}" type="presParOf" srcId="{5EB5CB49-FF35-44A0-B8F6-C11BF36D6D70}" destId="{778455FE-CC38-4269-B336-D4DBB164054E}"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F55F61D-CAE9-484B-B22F-CDAA7FF4362C}"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C1B31885-9FBE-4E56-B591-50DFF2FBF65E}">
      <dgm:prSet/>
      <dgm:spPr/>
      <dgm:t>
        <a:bodyPr/>
        <a:lstStyle/>
        <a:p>
          <a:r>
            <a:rPr lang="el-GR" dirty="0"/>
            <a:t>Θεμελιώδης μεθοδολογία για την ανάπτυξη και εφαρμογή του συστήματος διαχείρισης ποιότητας</a:t>
          </a:r>
          <a:endParaRPr lang="en-US" dirty="0"/>
        </a:p>
      </dgm:t>
    </dgm:pt>
    <dgm:pt modelId="{AF59DAE8-701A-4834-96DF-49538AFC81D1}" type="parTrans" cxnId="{7A93B5EA-6098-4155-A1A6-8AFFB702CD05}">
      <dgm:prSet/>
      <dgm:spPr/>
      <dgm:t>
        <a:bodyPr/>
        <a:lstStyle/>
        <a:p>
          <a:endParaRPr lang="en-US"/>
        </a:p>
      </dgm:t>
    </dgm:pt>
    <dgm:pt modelId="{B6C91859-74B1-4E04-88D4-9903596234F0}" type="sibTrans" cxnId="{7A93B5EA-6098-4155-A1A6-8AFFB702CD05}">
      <dgm:prSet/>
      <dgm:spPr/>
      <dgm:t>
        <a:bodyPr/>
        <a:lstStyle/>
        <a:p>
          <a:endParaRPr lang="en-US"/>
        </a:p>
      </dgm:t>
    </dgm:pt>
    <dgm:pt modelId="{6BE107C7-6C78-493F-A449-359CC61DC659}">
      <dgm:prSet/>
      <dgm:spPr/>
      <dgm:t>
        <a:bodyPr/>
        <a:lstStyle/>
        <a:p>
          <a:r>
            <a:rPr lang="el-GR"/>
            <a:t>Εμπλουτισμός με αναλυτικότερες και επιμέρους απαιτήσεις.</a:t>
          </a:r>
          <a:endParaRPr lang="en-US"/>
        </a:p>
      </dgm:t>
    </dgm:pt>
    <dgm:pt modelId="{8A3FF1AD-2C40-4FE1-A539-15B9926F4A23}" type="parTrans" cxnId="{ED6B9361-F33B-4C8C-8944-F54E12590DC7}">
      <dgm:prSet/>
      <dgm:spPr/>
      <dgm:t>
        <a:bodyPr/>
        <a:lstStyle/>
        <a:p>
          <a:endParaRPr lang="en-US"/>
        </a:p>
      </dgm:t>
    </dgm:pt>
    <dgm:pt modelId="{EE72951F-FC0F-42BE-A2F1-EF8FADB9761C}" type="sibTrans" cxnId="{ED6B9361-F33B-4C8C-8944-F54E12590DC7}">
      <dgm:prSet/>
      <dgm:spPr/>
      <dgm:t>
        <a:bodyPr/>
        <a:lstStyle/>
        <a:p>
          <a:endParaRPr lang="en-US"/>
        </a:p>
      </dgm:t>
    </dgm:pt>
    <dgm:pt modelId="{21CDF3A5-003A-471E-B052-90FEDB3FF6BB}" type="pres">
      <dgm:prSet presAssocID="{EF55F61D-CAE9-484B-B22F-CDAA7FF4362C}" presName="hierChild1" presStyleCnt="0">
        <dgm:presLayoutVars>
          <dgm:chPref val="1"/>
          <dgm:dir/>
          <dgm:animOne val="branch"/>
          <dgm:animLvl val="lvl"/>
          <dgm:resizeHandles/>
        </dgm:presLayoutVars>
      </dgm:prSet>
      <dgm:spPr/>
    </dgm:pt>
    <dgm:pt modelId="{9AB64870-4DB1-4F42-9D8C-89CF08EA201D}" type="pres">
      <dgm:prSet presAssocID="{C1B31885-9FBE-4E56-B591-50DFF2FBF65E}" presName="hierRoot1" presStyleCnt="0"/>
      <dgm:spPr/>
    </dgm:pt>
    <dgm:pt modelId="{975265B3-3FCC-4A8A-97EE-75494DCD1FEE}" type="pres">
      <dgm:prSet presAssocID="{C1B31885-9FBE-4E56-B591-50DFF2FBF65E}" presName="composite" presStyleCnt="0"/>
      <dgm:spPr/>
    </dgm:pt>
    <dgm:pt modelId="{F17866C6-A40D-4333-969D-BEBFA50C18C6}" type="pres">
      <dgm:prSet presAssocID="{C1B31885-9FBE-4E56-B591-50DFF2FBF65E}" presName="background" presStyleLbl="node0" presStyleIdx="0" presStyleCnt="2"/>
      <dgm:spPr/>
    </dgm:pt>
    <dgm:pt modelId="{7E24477E-A115-4AE8-B946-B1AC4081BB9B}" type="pres">
      <dgm:prSet presAssocID="{C1B31885-9FBE-4E56-B591-50DFF2FBF65E}" presName="text" presStyleLbl="fgAcc0" presStyleIdx="0" presStyleCnt="2">
        <dgm:presLayoutVars>
          <dgm:chPref val="3"/>
        </dgm:presLayoutVars>
      </dgm:prSet>
      <dgm:spPr/>
    </dgm:pt>
    <dgm:pt modelId="{2D5AD707-892A-4BA4-B2F7-8EB0BA3A16FA}" type="pres">
      <dgm:prSet presAssocID="{C1B31885-9FBE-4E56-B591-50DFF2FBF65E}" presName="hierChild2" presStyleCnt="0"/>
      <dgm:spPr/>
    </dgm:pt>
    <dgm:pt modelId="{A5A21F09-9C24-4A91-AA98-5DF9FF9C4079}" type="pres">
      <dgm:prSet presAssocID="{6BE107C7-6C78-493F-A449-359CC61DC659}" presName="hierRoot1" presStyleCnt="0"/>
      <dgm:spPr/>
    </dgm:pt>
    <dgm:pt modelId="{188D2DDA-9B37-4DCA-864D-8E38303C4A3C}" type="pres">
      <dgm:prSet presAssocID="{6BE107C7-6C78-493F-A449-359CC61DC659}" presName="composite" presStyleCnt="0"/>
      <dgm:spPr/>
    </dgm:pt>
    <dgm:pt modelId="{1F843F2E-69DB-4B19-916F-5059DB5CE7BC}" type="pres">
      <dgm:prSet presAssocID="{6BE107C7-6C78-493F-A449-359CC61DC659}" presName="background" presStyleLbl="node0" presStyleIdx="1" presStyleCnt="2"/>
      <dgm:spPr/>
    </dgm:pt>
    <dgm:pt modelId="{F27C7F1F-0090-434F-AC19-E97CEF408AD6}" type="pres">
      <dgm:prSet presAssocID="{6BE107C7-6C78-493F-A449-359CC61DC659}" presName="text" presStyleLbl="fgAcc0" presStyleIdx="1" presStyleCnt="2">
        <dgm:presLayoutVars>
          <dgm:chPref val="3"/>
        </dgm:presLayoutVars>
      </dgm:prSet>
      <dgm:spPr/>
    </dgm:pt>
    <dgm:pt modelId="{1C955430-68CE-46E2-9089-2FB3F374B7F7}" type="pres">
      <dgm:prSet presAssocID="{6BE107C7-6C78-493F-A449-359CC61DC659}" presName="hierChild2" presStyleCnt="0"/>
      <dgm:spPr/>
    </dgm:pt>
  </dgm:ptLst>
  <dgm:cxnLst>
    <dgm:cxn modelId="{ED6B9361-F33B-4C8C-8944-F54E12590DC7}" srcId="{EF55F61D-CAE9-484B-B22F-CDAA7FF4362C}" destId="{6BE107C7-6C78-493F-A449-359CC61DC659}" srcOrd="1" destOrd="0" parTransId="{8A3FF1AD-2C40-4FE1-A539-15B9926F4A23}" sibTransId="{EE72951F-FC0F-42BE-A2F1-EF8FADB9761C}"/>
    <dgm:cxn modelId="{AAF88F4C-3525-4946-8D92-CF6A05237DF0}" type="presOf" srcId="{EF55F61D-CAE9-484B-B22F-CDAA7FF4362C}" destId="{21CDF3A5-003A-471E-B052-90FEDB3FF6BB}" srcOrd="0" destOrd="0" presId="urn:microsoft.com/office/officeart/2005/8/layout/hierarchy1"/>
    <dgm:cxn modelId="{D6A86F53-9EB6-4F3B-831B-37F3776FDC4C}" type="presOf" srcId="{6BE107C7-6C78-493F-A449-359CC61DC659}" destId="{F27C7F1F-0090-434F-AC19-E97CEF408AD6}" srcOrd="0" destOrd="0" presId="urn:microsoft.com/office/officeart/2005/8/layout/hierarchy1"/>
    <dgm:cxn modelId="{3E54A7C0-743D-4B6F-BBE2-6CBA4EA0F92E}" type="presOf" srcId="{C1B31885-9FBE-4E56-B591-50DFF2FBF65E}" destId="{7E24477E-A115-4AE8-B946-B1AC4081BB9B}" srcOrd="0" destOrd="0" presId="urn:microsoft.com/office/officeart/2005/8/layout/hierarchy1"/>
    <dgm:cxn modelId="{7A93B5EA-6098-4155-A1A6-8AFFB702CD05}" srcId="{EF55F61D-CAE9-484B-B22F-CDAA7FF4362C}" destId="{C1B31885-9FBE-4E56-B591-50DFF2FBF65E}" srcOrd="0" destOrd="0" parTransId="{AF59DAE8-701A-4834-96DF-49538AFC81D1}" sibTransId="{B6C91859-74B1-4E04-88D4-9903596234F0}"/>
    <dgm:cxn modelId="{ECC75AD7-B88C-41E5-A24F-89BFFEA79EED}" type="presParOf" srcId="{21CDF3A5-003A-471E-B052-90FEDB3FF6BB}" destId="{9AB64870-4DB1-4F42-9D8C-89CF08EA201D}" srcOrd="0" destOrd="0" presId="urn:microsoft.com/office/officeart/2005/8/layout/hierarchy1"/>
    <dgm:cxn modelId="{3BB14665-3C59-40C5-81A4-81CF29C5A6A6}" type="presParOf" srcId="{9AB64870-4DB1-4F42-9D8C-89CF08EA201D}" destId="{975265B3-3FCC-4A8A-97EE-75494DCD1FEE}" srcOrd="0" destOrd="0" presId="urn:microsoft.com/office/officeart/2005/8/layout/hierarchy1"/>
    <dgm:cxn modelId="{F7771889-E1BA-47A6-A434-35C983388519}" type="presParOf" srcId="{975265B3-3FCC-4A8A-97EE-75494DCD1FEE}" destId="{F17866C6-A40D-4333-969D-BEBFA50C18C6}" srcOrd="0" destOrd="0" presId="urn:microsoft.com/office/officeart/2005/8/layout/hierarchy1"/>
    <dgm:cxn modelId="{60EE3B11-B18A-4C16-9343-AB3D02ED7392}" type="presParOf" srcId="{975265B3-3FCC-4A8A-97EE-75494DCD1FEE}" destId="{7E24477E-A115-4AE8-B946-B1AC4081BB9B}" srcOrd="1" destOrd="0" presId="urn:microsoft.com/office/officeart/2005/8/layout/hierarchy1"/>
    <dgm:cxn modelId="{49B79928-9FC4-49FC-B696-8D174D87DC0B}" type="presParOf" srcId="{9AB64870-4DB1-4F42-9D8C-89CF08EA201D}" destId="{2D5AD707-892A-4BA4-B2F7-8EB0BA3A16FA}" srcOrd="1" destOrd="0" presId="urn:microsoft.com/office/officeart/2005/8/layout/hierarchy1"/>
    <dgm:cxn modelId="{9992FF68-6FE7-47CE-9BB9-5BA188504F73}" type="presParOf" srcId="{21CDF3A5-003A-471E-B052-90FEDB3FF6BB}" destId="{A5A21F09-9C24-4A91-AA98-5DF9FF9C4079}" srcOrd="1" destOrd="0" presId="urn:microsoft.com/office/officeart/2005/8/layout/hierarchy1"/>
    <dgm:cxn modelId="{3F1FA076-8173-461C-BD9F-41113AB86E03}" type="presParOf" srcId="{A5A21F09-9C24-4A91-AA98-5DF9FF9C4079}" destId="{188D2DDA-9B37-4DCA-864D-8E38303C4A3C}" srcOrd="0" destOrd="0" presId="urn:microsoft.com/office/officeart/2005/8/layout/hierarchy1"/>
    <dgm:cxn modelId="{A7DEAECE-36B7-4D59-8F50-D8D321B92265}" type="presParOf" srcId="{188D2DDA-9B37-4DCA-864D-8E38303C4A3C}" destId="{1F843F2E-69DB-4B19-916F-5059DB5CE7BC}" srcOrd="0" destOrd="0" presId="urn:microsoft.com/office/officeart/2005/8/layout/hierarchy1"/>
    <dgm:cxn modelId="{4D0904C4-679F-462B-B654-0883581049B8}" type="presParOf" srcId="{188D2DDA-9B37-4DCA-864D-8E38303C4A3C}" destId="{F27C7F1F-0090-434F-AC19-E97CEF408AD6}" srcOrd="1" destOrd="0" presId="urn:microsoft.com/office/officeart/2005/8/layout/hierarchy1"/>
    <dgm:cxn modelId="{E802D65E-5B45-4FC8-BCDE-BCCE875AA721}" type="presParOf" srcId="{A5A21F09-9C24-4A91-AA98-5DF9FF9C4079}" destId="{1C955430-68CE-46E2-9089-2FB3F374B7F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4B1EF1-E959-49C3-B206-C21A17C60C8B}"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32C5050-066F-4770-96D2-91283AB6AF2F}">
      <dgm:prSet/>
      <dgm:spPr/>
      <dgm:t>
        <a:bodyPr/>
        <a:lstStyle/>
        <a:p>
          <a:r>
            <a:rPr lang="el-GR"/>
            <a:t>Δεν απαιτείται, η χρήση τυπικών μεθόδων διαχείρισης της διακινδύνευσης ή τεκμηριωμένη διεργασία διαχείρισης της διακινδύνευσης </a:t>
          </a:r>
          <a:endParaRPr lang="en-US"/>
        </a:p>
      </dgm:t>
    </dgm:pt>
    <dgm:pt modelId="{B01DD8EB-BB16-4F27-A078-B58933CA7B9D}" type="parTrans" cxnId="{157C0DE9-50BA-4382-8AC4-C763C29F2E57}">
      <dgm:prSet/>
      <dgm:spPr/>
      <dgm:t>
        <a:bodyPr/>
        <a:lstStyle/>
        <a:p>
          <a:endParaRPr lang="en-US"/>
        </a:p>
      </dgm:t>
    </dgm:pt>
    <dgm:pt modelId="{BA70787B-AAE3-4BF8-B8B9-5B539D79E0B8}" type="sibTrans" cxnId="{157C0DE9-50BA-4382-8AC4-C763C29F2E57}">
      <dgm:prSet/>
      <dgm:spPr/>
      <dgm:t>
        <a:bodyPr/>
        <a:lstStyle/>
        <a:p>
          <a:endParaRPr lang="en-US"/>
        </a:p>
      </dgm:t>
    </dgm:pt>
    <dgm:pt modelId="{D6243EF0-0E2D-4B6B-A297-0D6292F1C150}">
      <dgm:prSet/>
      <dgm:spPr/>
      <dgm:t>
        <a:bodyPr/>
        <a:lstStyle/>
        <a:p>
          <a:r>
            <a:rPr lang="el-GR"/>
            <a:t>Οι Οργανισμοί μπορεί να αποφασίζουν να αναπτύξουν ή όχι μια περισσότερο εκτεταμένη μεθοδολογία διαχείρισης της διακινδύνευσης, π.χ. μέσω της εφαρμογής άλλων οδηγών ή προτύπων </a:t>
          </a:r>
          <a:endParaRPr lang="en-US"/>
        </a:p>
      </dgm:t>
    </dgm:pt>
    <dgm:pt modelId="{6EF4622A-7678-4E8F-A10D-3E4684546249}" type="parTrans" cxnId="{AB01B8EA-CB4F-4B75-BFCC-A1F469F728EA}">
      <dgm:prSet/>
      <dgm:spPr/>
      <dgm:t>
        <a:bodyPr/>
        <a:lstStyle/>
        <a:p>
          <a:endParaRPr lang="en-US"/>
        </a:p>
      </dgm:t>
    </dgm:pt>
    <dgm:pt modelId="{97F4B392-3459-49CC-9873-FB5773F84899}" type="sibTrans" cxnId="{AB01B8EA-CB4F-4B75-BFCC-A1F469F728EA}">
      <dgm:prSet/>
      <dgm:spPr/>
      <dgm:t>
        <a:bodyPr/>
        <a:lstStyle/>
        <a:p>
          <a:endParaRPr lang="en-US"/>
        </a:p>
      </dgm:t>
    </dgm:pt>
    <dgm:pt modelId="{A413B482-248C-4773-B66E-2756FDDE9BFD}">
      <dgm:prSet/>
      <dgm:spPr/>
      <dgm:t>
        <a:bodyPr/>
        <a:lstStyle/>
        <a:p>
          <a:r>
            <a:rPr lang="el-GR"/>
            <a:t>πρότυπα ορθής πρακτικής:  </a:t>
          </a:r>
          <a:endParaRPr lang="en-US"/>
        </a:p>
      </dgm:t>
    </dgm:pt>
    <dgm:pt modelId="{5EE505BF-6250-4F78-8A0B-4932AF0058EC}" type="parTrans" cxnId="{363C010D-0193-43EF-B90A-DEEC3EF93916}">
      <dgm:prSet/>
      <dgm:spPr/>
      <dgm:t>
        <a:bodyPr/>
        <a:lstStyle/>
        <a:p>
          <a:endParaRPr lang="en-US"/>
        </a:p>
      </dgm:t>
    </dgm:pt>
    <dgm:pt modelId="{5286C216-9C02-48FE-839F-9D6F0FE21DA4}" type="sibTrans" cxnId="{363C010D-0193-43EF-B90A-DEEC3EF93916}">
      <dgm:prSet/>
      <dgm:spPr/>
      <dgm:t>
        <a:bodyPr/>
        <a:lstStyle/>
        <a:p>
          <a:endParaRPr lang="en-US"/>
        </a:p>
      </dgm:t>
    </dgm:pt>
    <dgm:pt modelId="{A90370E1-8D26-4E6C-A4B9-FE53E6C8B2FA}">
      <dgm:prSet/>
      <dgm:spPr/>
      <dgm:t>
        <a:bodyPr/>
        <a:lstStyle/>
        <a:p>
          <a:r>
            <a:rPr lang="el-GR"/>
            <a:t>ISO 31000 «Διαχείριση της διακινδύνευσης – Αρχές και  κατευθυντήριες οδηγίες».  </a:t>
          </a:r>
          <a:endParaRPr lang="en-US"/>
        </a:p>
      </dgm:t>
    </dgm:pt>
    <dgm:pt modelId="{84E11C04-6EC2-4846-B135-9A53BD142F70}" type="parTrans" cxnId="{262BECFE-FA8A-4DEF-A5A2-C752A8E47F1F}">
      <dgm:prSet/>
      <dgm:spPr/>
      <dgm:t>
        <a:bodyPr/>
        <a:lstStyle/>
        <a:p>
          <a:endParaRPr lang="en-US"/>
        </a:p>
      </dgm:t>
    </dgm:pt>
    <dgm:pt modelId="{302B695F-EFF6-4158-844B-443AC6568722}" type="sibTrans" cxnId="{262BECFE-FA8A-4DEF-A5A2-C752A8E47F1F}">
      <dgm:prSet/>
      <dgm:spPr/>
      <dgm:t>
        <a:bodyPr/>
        <a:lstStyle/>
        <a:p>
          <a:endParaRPr lang="en-US"/>
        </a:p>
      </dgm:t>
    </dgm:pt>
    <dgm:pt modelId="{DD2BB5FA-A2DB-44E0-BF56-12EDC62CF197}">
      <dgm:prSet/>
      <dgm:spPr/>
      <dgm:t>
        <a:bodyPr/>
        <a:lstStyle/>
        <a:p>
          <a:r>
            <a:rPr lang="en-US"/>
            <a:t>I</a:t>
          </a:r>
          <a:r>
            <a:rPr lang="el-GR"/>
            <a:t>SO/IEC 31010 - Διαχείριση της διακινδύνευσης - Τεχνικές αξιολόγησης της διακινδύνευσης </a:t>
          </a:r>
          <a:endParaRPr lang="en-US"/>
        </a:p>
      </dgm:t>
    </dgm:pt>
    <dgm:pt modelId="{6EFBE6BE-3988-45CD-A715-F1548E6974E8}" type="parTrans" cxnId="{A8F392F3-51B6-498F-9275-F948F8E6EB46}">
      <dgm:prSet/>
      <dgm:spPr/>
      <dgm:t>
        <a:bodyPr/>
        <a:lstStyle/>
        <a:p>
          <a:endParaRPr lang="en-US"/>
        </a:p>
      </dgm:t>
    </dgm:pt>
    <dgm:pt modelId="{561AF272-70F4-4E81-A74B-E9923E118CD4}" type="sibTrans" cxnId="{A8F392F3-51B6-498F-9275-F948F8E6EB46}">
      <dgm:prSet/>
      <dgm:spPr/>
      <dgm:t>
        <a:bodyPr/>
        <a:lstStyle/>
        <a:p>
          <a:endParaRPr lang="en-US"/>
        </a:p>
      </dgm:t>
    </dgm:pt>
    <dgm:pt modelId="{657883A5-D691-4848-85AE-9C59BF8E66F8}" type="pres">
      <dgm:prSet presAssocID="{D44B1EF1-E959-49C3-B206-C21A17C60C8B}" presName="linear" presStyleCnt="0">
        <dgm:presLayoutVars>
          <dgm:animLvl val="lvl"/>
          <dgm:resizeHandles val="exact"/>
        </dgm:presLayoutVars>
      </dgm:prSet>
      <dgm:spPr/>
    </dgm:pt>
    <dgm:pt modelId="{7A35A265-F6DF-4329-B0E8-16903FF3FE6A}" type="pres">
      <dgm:prSet presAssocID="{932C5050-066F-4770-96D2-91283AB6AF2F}" presName="parentText" presStyleLbl="node1" presStyleIdx="0" presStyleCnt="3">
        <dgm:presLayoutVars>
          <dgm:chMax val="0"/>
          <dgm:bulletEnabled val="1"/>
        </dgm:presLayoutVars>
      </dgm:prSet>
      <dgm:spPr/>
    </dgm:pt>
    <dgm:pt modelId="{87113272-9624-4638-B6D3-48FF493549E4}" type="pres">
      <dgm:prSet presAssocID="{BA70787B-AAE3-4BF8-B8B9-5B539D79E0B8}" presName="spacer" presStyleCnt="0"/>
      <dgm:spPr/>
    </dgm:pt>
    <dgm:pt modelId="{EF5716DE-73E8-4A49-B58F-D5A8FD0D6605}" type="pres">
      <dgm:prSet presAssocID="{D6243EF0-0E2D-4B6B-A297-0D6292F1C150}" presName="parentText" presStyleLbl="node1" presStyleIdx="1" presStyleCnt="3">
        <dgm:presLayoutVars>
          <dgm:chMax val="0"/>
          <dgm:bulletEnabled val="1"/>
        </dgm:presLayoutVars>
      </dgm:prSet>
      <dgm:spPr/>
    </dgm:pt>
    <dgm:pt modelId="{99963650-436C-4198-ACCF-DCB388969B5F}" type="pres">
      <dgm:prSet presAssocID="{97F4B392-3459-49CC-9873-FB5773F84899}" presName="spacer" presStyleCnt="0"/>
      <dgm:spPr/>
    </dgm:pt>
    <dgm:pt modelId="{C0368709-9E13-4A78-83C2-2B72E3B5EF16}" type="pres">
      <dgm:prSet presAssocID="{A413B482-248C-4773-B66E-2756FDDE9BFD}" presName="parentText" presStyleLbl="node1" presStyleIdx="2" presStyleCnt="3">
        <dgm:presLayoutVars>
          <dgm:chMax val="0"/>
          <dgm:bulletEnabled val="1"/>
        </dgm:presLayoutVars>
      </dgm:prSet>
      <dgm:spPr/>
    </dgm:pt>
    <dgm:pt modelId="{593D8BCB-04F4-4E6A-939C-2BB09C6CB281}" type="pres">
      <dgm:prSet presAssocID="{A413B482-248C-4773-B66E-2756FDDE9BFD}" presName="childText" presStyleLbl="revTx" presStyleIdx="0" presStyleCnt="1">
        <dgm:presLayoutVars>
          <dgm:bulletEnabled val="1"/>
        </dgm:presLayoutVars>
      </dgm:prSet>
      <dgm:spPr/>
    </dgm:pt>
  </dgm:ptLst>
  <dgm:cxnLst>
    <dgm:cxn modelId="{363C010D-0193-43EF-B90A-DEEC3EF93916}" srcId="{D44B1EF1-E959-49C3-B206-C21A17C60C8B}" destId="{A413B482-248C-4773-B66E-2756FDDE9BFD}" srcOrd="2" destOrd="0" parTransId="{5EE505BF-6250-4F78-8A0B-4932AF0058EC}" sibTransId="{5286C216-9C02-48FE-839F-9D6F0FE21DA4}"/>
    <dgm:cxn modelId="{B86AA137-B3FA-4585-A5D6-CF20A1D439C9}" type="presOf" srcId="{D44B1EF1-E959-49C3-B206-C21A17C60C8B}" destId="{657883A5-D691-4848-85AE-9C59BF8E66F8}" srcOrd="0" destOrd="0" presId="urn:microsoft.com/office/officeart/2005/8/layout/vList2"/>
    <dgm:cxn modelId="{C6084844-71CC-446E-976B-824145CE0379}" type="presOf" srcId="{DD2BB5FA-A2DB-44E0-BF56-12EDC62CF197}" destId="{593D8BCB-04F4-4E6A-939C-2BB09C6CB281}" srcOrd="0" destOrd="1" presId="urn:microsoft.com/office/officeart/2005/8/layout/vList2"/>
    <dgm:cxn modelId="{01B7027E-EDB1-495D-9F45-F7753F0AB076}" type="presOf" srcId="{A90370E1-8D26-4E6C-A4B9-FE53E6C8B2FA}" destId="{593D8BCB-04F4-4E6A-939C-2BB09C6CB281}" srcOrd="0" destOrd="0" presId="urn:microsoft.com/office/officeart/2005/8/layout/vList2"/>
    <dgm:cxn modelId="{144ED9C8-D94F-43D7-BEBE-9C69FD17B1DC}" type="presOf" srcId="{A413B482-248C-4773-B66E-2756FDDE9BFD}" destId="{C0368709-9E13-4A78-83C2-2B72E3B5EF16}" srcOrd="0" destOrd="0" presId="urn:microsoft.com/office/officeart/2005/8/layout/vList2"/>
    <dgm:cxn modelId="{157C0DE9-50BA-4382-8AC4-C763C29F2E57}" srcId="{D44B1EF1-E959-49C3-B206-C21A17C60C8B}" destId="{932C5050-066F-4770-96D2-91283AB6AF2F}" srcOrd="0" destOrd="0" parTransId="{B01DD8EB-BB16-4F27-A078-B58933CA7B9D}" sibTransId="{BA70787B-AAE3-4BF8-B8B9-5B539D79E0B8}"/>
    <dgm:cxn modelId="{AB01B8EA-CB4F-4B75-BFCC-A1F469F728EA}" srcId="{D44B1EF1-E959-49C3-B206-C21A17C60C8B}" destId="{D6243EF0-0E2D-4B6B-A297-0D6292F1C150}" srcOrd="1" destOrd="0" parTransId="{6EF4622A-7678-4E8F-A10D-3E4684546249}" sibTransId="{97F4B392-3459-49CC-9873-FB5773F84899}"/>
    <dgm:cxn modelId="{DBBB2EF1-7E27-4DFE-9E90-71C4BDBABEA8}" type="presOf" srcId="{932C5050-066F-4770-96D2-91283AB6AF2F}" destId="{7A35A265-F6DF-4329-B0E8-16903FF3FE6A}" srcOrd="0" destOrd="0" presId="urn:microsoft.com/office/officeart/2005/8/layout/vList2"/>
    <dgm:cxn modelId="{A8F392F3-51B6-498F-9275-F948F8E6EB46}" srcId="{A413B482-248C-4773-B66E-2756FDDE9BFD}" destId="{DD2BB5FA-A2DB-44E0-BF56-12EDC62CF197}" srcOrd="1" destOrd="0" parTransId="{6EFBE6BE-3988-45CD-A715-F1548E6974E8}" sibTransId="{561AF272-70F4-4E81-A74B-E9923E118CD4}"/>
    <dgm:cxn modelId="{1E9488FC-1FC4-4610-808F-B0FC89FF18C9}" type="presOf" srcId="{D6243EF0-0E2D-4B6B-A297-0D6292F1C150}" destId="{EF5716DE-73E8-4A49-B58F-D5A8FD0D6605}" srcOrd="0" destOrd="0" presId="urn:microsoft.com/office/officeart/2005/8/layout/vList2"/>
    <dgm:cxn modelId="{262BECFE-FA8A-4DEF-A5A2-C752A8E47F1F}" srcId="{A413B482-248C-4773-B66E-2756FDDE9BFD}" destId="{A90370E1-8D26-4E6C-A4B9-FE53E6C8B2FA}" srcOrd="0" destOrd="0" parTransId="{84E11C04-6EC2-4846-B135-9A53BD142F70}" sibTransId="{302B695F-EFF6-4158-844B-443AC6568722}"/>
    <dgm:cxn modelId="{D45CB58F-FAFE-4494-AC3D-46D8A1BDF00D}" type="presParOf" srcId="{657883A5-D691-4848-85AE-9C59BF8E66F8}" destId="{7A35A265-F6DF-4329-B0E8-16903FF3FE6A}" srcOrd="0" destOrd="0" presId="urn:microsoft.com/office/officeart/2005/8/layout/vList2"/>
    <dgm:cxn modelId="{74C86FD8-8F85-41D5-8245-309BC40BE0E9}" type="presParOf" srcId="{657883A5-D691-4848-85AE-9C59BF8E66F8}" destId="{87113272-9624-4638-B6D3-48FF493549E4}" srcOrd="1" destOrd="0" presId="urn:microsoft.com/office/officeart/2005/8/layout/vList2"/>
    <dgm:cxn modelId="{445D7848-8938-49C4-8202-CDB52D885E3D}" type="presParOf" srcId="{657883A5-D691-4848-85AE-9C59BF8E66F8}" destId="{EF5716DE-73E8-4A49-B58F-D5A8FD0D6605}" srcOrd="2" destOrd="0" presId="urn:microsoft.com/office/officeart/2005/8/layout/vList2"/>
    <dgm:cxn modelId="{53EBB299-7DCE-41B3-808D-28E9263518EF}" type="presParOf" srcId="{657883A5-D691-4848-85AE-9C59BF8E66F8}" destId="{99963650-436C-4198-ACCF-DCB388969B5F}" srcOrd="3" destOrd="0" presId="urn:microsoft.com/office/officeart/2005/8/layout/vList2"/>
    <dgm:cxn modelId="{C5AE0ECC-1FFF-45F2-A7DF-3C4286FD9D92}" type="presParOf" srcId="{657883A5-D691-4848-85AE-9C59BF8E66F8}" destId="{C0368709-9E13-4A78-83C2-2B72E3B5EF16}" srcOrd="4" destOrd="0" presId="urn:microsoft.com/office/officeart/2005/8/layout/vList2"/>
    <dgm:cxn modelId="{8797A263-177E-4F19-8825-5E92EAF6C0C9}" type="presParOf" srcId="{657883A5-D691-4848-85AE-9C59BF8E66F8}" destId="{593D8BCB-04F4-4E6A-939C-2BB09C6CB28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B7CBFE-A109-42B4-840C-1BD4E5C0E0A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61F2B86-0AEA-4BF0-90AA-081B5C8FCB3F}">
      <dgm:prSet/>
      <dgm:spPr/>
      <dgm:t>
        <a:bodyPr/>
        <a:lstStyle/>
        <a:p>
          <a:r>
            <a:rPr lang="el-GR"/>
            <a:t>Ο Οργανισμός είναι υπεύθυνος για την εφαρμογή της προσέγγισης διακινδύνευσης και τις ενέργειες που αναλαμβάνει για την αντιμετώπισή της, συμπεριλαμβανομένης και της τήρησης ή μη τεκμηριωμένων πληροφοριών ως τεκμηρίου του προσδιορισμού της διακινδύνευσης</a:t>
          </a:r>
          <a:endParaRPr lang="en-US"/>
        </a:p>
      </dgm:t>
    </dgm:pt>
    <dgm:pt modelId="{83639D57-F63D-4F85-A9FC-E97E768810C4}" type="parTrans" cxnId="{BC7DBAEC-1F4F-4F48-B060-E5E6D3DCE130}">
      <dgm:prSet/>
      <dgm:spPr/>
      <dgm:t>
        <a:bodyPr/>
        <a:lstStyle/>
        <a:p>
          <a:endParaRPr lang="en-US"/>
        </a:p>
      </dgm:t>
    </dgm:pt>
    <dgm:pt modelId="{95F3436E-2E30-4C5B-AD5B-E45DBE1ACFB4}" type="sibTrans" cxnId="{BC7DBAEC-1F4F-4F48-B060-E5E6D3DCE130}">
      <dgm:prSet/>
      <dgm:spPr/>
      <dgm:t>
        <a:bodyPr/>
        <a:lstStyle/>
        <a:p>
          <a:endParaRPr lang="en-US"/>
        </a:p>
      </dgm:t>
    </dgm:pt>
    <dgm:pt modelId="{DDC77309-3E71-4102-AF36-D744A5DC60E3}">
      <dgm:prSet/>
      <dgm:spPr/>
      <dgm:t>
        <a:bodyPr/>
        <a:lstStyle/>
        <a:p>
          <a:r>
            <a:rPr lang="el-GR"/>
            <a:t>η έννοια των προληπτικών ενεργειών εκφράζεται μέσω της εφαρμογής της προσέγγισης διακινδύνευσης στη διαμόρφωση των απαιτήσεων του ΣΔΠ </a:t>
          </a:r>
          <a:endParaRPr lang="en-US"/>
        </a:p>
      </dgm:t>
    </dgm:pt>
    <dgm:pt modelId="{B5351C70-A3EA-4277-A594-72A3B51299E4}" type="parTrans" cxnId="{C8B679D8-F94B-4762-808D-3726B1F01229}">
      <dgm:prSet/>
      <dgm:spPr/>
      <dgm:t>
        <a:bodyPr/>
        <a:lstStyle/>
        <a:p>
          <a:endParaRPr lang="en-US"/>
        </a:p>
      </dgm:t>
    </dgm:pt>
    <dgm:pt modelId="{2248707B-FE00-4078-92B3-2076AF10003C}" type="sibTrans" cxnId="{C8B679D8-F94B-4762-808D-3726B1F01229}">
      <dgm:prSet/>
      <dgm:spPr/>
      <dgm:t>
        <a:bodyPr/>
        <a:lstStyle/>
        <a:p>
          <a:endParaRPr lang="en-US"/>
        </a:p>
      </dgm:t>
    </dgm:pt>
    <dgm:pt modelId="{F1C9E478-4C22-47E4-B74B-CA016C2F5F04}">
      <dgm:prSet/>
      <dgm:spPr/>
      <dgm:t>
        <a:bodyPr/>
        <a:lstStyle/>
        <a:p>
          <a:r>
            <a:rPr lang="el-GR"/>
            <a:t>προάγεται η ευαισθητοποίηση για την πρόληψη ανεπιθύμητων συμβάντων/ δυσμενή επίδραση παραγόντων/ αρνητικής απόκλισης στην επίτευξη στόχων/αποτελεσμάτων </a:t>
          </a:r>
          <a:endParaRPr lang="en-US"/>
        </a:p>
      </dgm:t>
    </dgm:pt>
    <dgm:pt modelId="{E7BF3E57-4D63-4CA3-BE2B-8CA85EB3F49B}" type="parTrans" cxnId="{E4B1A34A-87C5-4E11-AA91-83A853F72861}">
      <dgm:prSet/>
      <dgm:spPr/>
      <dgm:t>
        <a:bodyPr/>
        <a:lstStyle/>
        <a:p>
          <a:endParaRPr lang="en-US"/>
        </a:p>
      </dgm:t>
    </dgm:pt>
    <dgm:pt modelId="{702879DD-959A-4DE2-AEF0-F9786E4BDE18}" type="sibTrans" cxnId="{E4B1A34A-87C5-4E11-AA91-83A853F72861}">
      <dgm:prSet/>
      <dgm:spPr/>
      <dgm:t>
        <a:bodyPr/>
        <a:lstStyle/>
        <a:p>
          <a:endParaRPr lang="en-US"/>
        </a:p>
      </dgm:t>
    </dgm:pt>
    <dgm:pt modelId="{F4D80330-150D-4220-AE88-152052976342}">
      <dgm:prSet/>
      <dgm:spPr/>
      <dgm:t>
        <a:bodyPr/>
        <a:lstStyle/>
        <a:p>
          <a:r>
            <a:rPr lang="el-GR"/>
            <a:t>προάγεται η κουλτούρα μάθησης, η εμπειρία από αστοχίες και επιτυχίες  </a:t>
          </a:r>
          <a:endParaRPr lang="en-US"/>
        </a:p>
      </dgm:t>
    </dgm:pt>
    <dgm:pt modelId="{6298E849-4742-4559-9EF4-D10E03279C7E}" type="parTrans" cxnId="{C8A7D2BC-0BDD-4FAB-BC02-908C81A259CB}">
      <dgm:prSet/>
      <dgm:spPr/>
      <dgm:t>
        <a:bodyPr/>
        <a:lstStyle/>
        <a:p>
          <a:endParaRPr lang="en-US"/>
        </a:p>
      </dgm:t>
    </dgm:pt>
    <dgm:pt modelId="{0F9C6EF8-B1AC-4C62-AD4A-6AFE04DD2065}" type="sibTrans" cxnId="{C8A7D2BC-0BDD-4FAB-BC02-908C81A259CB}">
      <dgm:prSet/>
      <dgm:spPr/>
      <dgm:t>
        <a:bodyPr/>
        <a:lstStyle/>
        <a:p>
          <a:endParaRPr lang="en-US"/>
        </a:p>
      </dgm:t>
    </dgm:pt>
    <dgm:pt modelId="{274AC363-9F00-4CBA-ABAD-F286452EBFB5}">
      <dgm:prSet/>
      <dgm:spPr/>
      <dgm:t>
        <a:bodyPr/>
        <a:lstStyle/>
        <a:p>
          <a:r>
            <a:rPr lang="el-GR"/>
            <a:t>η πληροφορία και γνώση/ εμπειρογνωσία διαχέεται   σε όλες τις βαθμίδες, υπευθύνους διεργασιών και αρμόδιο προσωπικό </a:t>
          </a:r>
          <a:endParaRPr lang="en-US"/>
        </a:p>
      </dgm:t>
    </dgm:pt>
    <dgm:pt modelId="{3C22FF3C-1450-4D9F-9C8B-6DE45C79023B}" type="parTrans" cxnId="{63FAF8BF-E742-458A-9885-52AF13D55819}">
      <dgm:prSet/>
      <dgm:spPr/>
      <dgm:t>
        <a:bodyPr/>
        <a:lstStyle/>
        <a:p>
          <a:endParaRPr lang="en-US"/>
        </a:p>
      </dgm:t>
    </dgm:pt>
    <dgm:pt modelId="{FD7BF836-E67C-466F-BAB8-3D8B7526F3A1}" type="sibTrans" cxnId="{63FAF8BF-E742-458A-9885-52AF13D55819}">
      <dgm:prSet/>
      <dgm:spPr/>
      <dgm:t>
        <a:bodyPr/>
        <a:lstStyle/>
        <a:p>
          <a:endParaRPr lang="en-US"/>
        </a:p>
      </dgm:t>
    </dgm:pt>
    <dgm:pt modelId="{115EADD9-9747-4B27-B6E9-0DA40F7F8A9D}" type="pres">
      <dgm:prSet presAssocID="{77B7CBFE-A109-42B4-840C-1BD4E5C0E0A3}" presName="linear" presStyleCnt="0">
        <dgm:presLayoutVars>
          <dgm:animLvl val="lvl"/>
          <dgm:resizeHandles val="exact"/>
        </dgm:presLayoutVars>
      </dgm:prSet>
      <dgm:spPr/>
    </dgm:pt>
    <dgm:pt modelId="{18B19396-395C-4022-A680-7515B92EC434}" type="pres">
      <dgm:prSet presAssocID="{261F2B86-0AEA-4BF0-90AA-081B5C8FCB3F}" presName="parentText" presStyleLbl="node1" presStyleIdx="0" presStyleCnt="5">
        <dgm:presLayoutVars>
          <dgm:chMax val="0"/>
          <dgm:bulletEnabled val="1"/>
        </dgm:presLayoutVars>
      </dgm:prSet>
      <dgm:spPr/>
    </dgm:pt>
    <dgm:pt modelId="{BFC44916-2722-4937-B014-683F160BB41A}" type="pres">
      <dgm:prSet presAssocID="{95F3436E-2E30-4C5B-AD5B-E45DBE1ACFB4}" presName="spacer" presStyleCnt="0"/>
      <dgm:spPr/>
    </dgm:pt>
    <dgm:pt modelId="{E3294E7C-7390-4C40-B27B-A72C3F577AFE}" type="pres">
      <dgm:prSet presAssocID="{DDC77309-3E71-4102-AF36-D744A5DC60E3}" presName="parentText" presStyleLbl="node1" presStyleIdx="1" presStyleCnt="5">
        <dgm:presLayoutVars>
          <dgm:chMax val="0"/>
          <dgm:bulletEnabled val="1"/>
        </dgm:presLayoutVars>
      </dgm:prSet>
      <dgm:spPr/>
    </dgm:pt>
    <dgm:pt modelId="{0CE27571-9B0F-48A9-9CF4-220E56C4D904}" type="pres">
      <dgm:prSet presAssocID="{2248707B-FE00-4078-92B3-2076AF10003C}" presName="spacer" presStyleCnt="0"/>
      <dgm:spPr/>
    </dgm:pt>
    <dgm:pt modelId="{13939D4A-838D-46A1-B08A-5BF6C654CB90}" type="pres">
      <dgm:prSet presAssocID="{F1C9E478-4C22-47E4-B74B-CA016C2F5F04}" presName="parentText" presStyleLbl="node1" presStyleIdx="2" presStyleCnt="5">
        <dgm:presLayoutVars>
          <dgm:chMax val="0"/>
          <dgm:bulletEnabled val="1"/>
        </dgm:presLayoutVars>
      </dgm:prSet>
      <dgm:spPr/>
    </dgm:pt>
    <dgm:pt modelId="{0CD9C53D-ED38-4429-8E08-9F2F6AEF488C}" type="pres">
      <dgm:prSet presAssocID="{702879DD-959A-4DE2-AEF0-F9786E4BDE18}" presName="spacer" presStyleCnt="0"/>
      <dgm:spPr/>
    </dgm:pt>
    <dgm:pt modelId="{67DF47B0-2FA1-4046-BAB0-94F2A76FABF3}" type="pres">
      <dgm:prSet presAssocID="{F4D80330-150D-4220-AE88-152052976342}" presName="parentText" presStyleLbl="node1" presStyleIdx="3" presStyleCnt="5">
        <dgm:presLayoutVars>
          <dgm:chMax val="0"/>
          <dgm:bulletEnabled val="1"/>
        </dgm:presLayoutVars>
      </dgm:prSet>
      <dgm:spPr/>
    </dgm:pt>
    <dgm:pt modelId="{EF1D0D4C-8285-4EAF-AD12-D71B98D83F06}" type="pres">
      <dgm:prSet presAssocID="{0F9C6EF8-B1AC-4C62-AD4A-6AFE04DD2065}" presName="spacer" presStyleCnt="0"/>
      <dgm:spPr/>
    </dgm:pt>
    <dgm:pt modelId="{2A7CE320-C67D-43AC-A22B-16ECB8DBBC75}" type="pres">
      <dgm:prSet presAssocID="{274AC363-9F00-4CBA-ABAD-F286452EBFB5}" presName="parentText" presStyleLbl="node1" presStyleIdx="4" presStyleCnt="5">
        <dgm:presLayoutVars>
          <dgm:chMax val="0"/>
          <dgm:bulletEnabled val="1"/>
        </dgm:presLayoutVars>
      </dgm:prSet>
      <dgm:spPr/>
    </dgm:pt>
  </dgm:ptLst>
  <dgm:cxnLst>
    <dgm:cxn modelId="{40D13901-FD44-42BC-9DF3-99E83738865A}" type="presOf" srcId="{261F2B86-0AEA-4BF0-90AA-081B5C8FCB3F}" destId="{18B19396-395C-4022-A680-7515B92EC434}" srcOrd="0" destOrd="0" presId="urn:microsoft.com/office/officeart/2005/8/layout/vList2"/>
    <dgm:cxn modelId="{6950642F-2DCA-4625-B4C9-263F3CE0928C}" type="presOf" srcId="{F1C9E478-4C22-47E4-B74B-CA016C2F5F04}" destId="{13939D4A-838D-46A1-B08A-5BF6C654CB90}" srcOrd="0" destOrd="0" presId="urn:microsoft.com/office/officeart/2005/8/layout/vList2"/>
    <dgm:cxn modelId="{E4B1A34A-87C5-4E11-AA91-83A853F72861}" srcId="{77B7CBFE-A109-42B4-840C-1BD4E5C0E0A3}" destId="{F1C9E478-4C22-47E4-B74B-CA016C2F5F04}" srcOrd="2" destOrd="0" parTransId="{E7BF3E57-4D63-4CA3-BE2B-8CA85EB3F49B}" sibTransId="{702879DD-959A-4DE2-AEF0-F9786E4BDE18}"/>
    <dgm:cxn modelId="{F3197880-3A50-4D57-9EA7-FE1A07FB0673}" type="presOf" srcId="{DDC77309-3E71-4102-AF36-D744A5DC60E3}" destId="{E3294E7C-7390-4C40-B27B-A72C3F577AFE}" srcOrd="0" destOrd="0" presId="urn:microsoft.com/office/officeart/2005/8/layout/vList2"/>
    <dgm:cxn modelId="{2236B1A0-1171-4588-81A6-3A48B915771A}" type="presOf" srcId="{F4D80330-150D-4220-AE88-152052976342}" destId="{67DF47B0-2FA1-4046-BAB0-94F2A76FABF3}" srcOrd="0" destOrd="0" presId="urn:microsoft.com/office/officeart/2005/8/layout/vList2"/>
    <dgm:cxn modelId="{798550B1-F09D-46A4-B20E-A66C2F88AA73}" type="presOf" srcId="{77B7CBFE-A109-42B4-840C-1BD4E5C0E0A3}" destId="{115EADD9-9747-4B27-B6E9-0DA40F7F8A9D}" srcOrd="0" destOrd="0" presId="urn:microsoft.com/office/officeart/2005/8/layout/vList2"/>
    <dgm:cxn modelId="{C8A7D2BC-0BDD-4FAB-BC02-908C81A259CB}" srcId="{77B7CBFE-A109-42B4-840C-1BD4E5C0E0A3}" destId="{F4D80330-150D-4220-AE88-152052976342}" srcOrd="3" destOrd="0" parTransId="{6298E849-4742-4559-9EF4-D10E03279C7E}" sibTransId="{0F9C6EF8-B1AC-4C62-AD4A-6AFE04DD2065}"/>
    <dgm:cxn modelId="{63FAF8BF-E742-458A-9885-52AF13D55819}" srcId="{77B7CBFE-A109-42B4-840C-1BD4E5C0E0A3}" destId="{274AC363-9F00-4CBA-ABAD-F286452EBFB5}" srcOrd="4" destOrd="0" parTransId="{3C22FF3C-1450-4D9F-9C8B-6DE45C79023B}" sibTransId="{FD7BF836-E67C-466F-BAB8-3D8B7526F3A1}"/>
    <dgm:cxn modelId="{C8B679D8-F94B-4762-808D-3726B1F01229}" srcId="{77B7CBFE-A109-42B4-840C-1BD4E5C0E0A3}" destId="{DDC77309-3E71-4102-AF36-D744A5DC60E3}" srcOrd="1" destOrd="0" parTransId="{B5351C70-A3EA-4277-A594-72A3B51299E4}" sibTransId="{2248707B-FE00-4078-92B3-2076AF10003C}"/>
    <dgm:cxn modelId="{538B5BEC-EB7B-4A0D-86AF-D912AB44EC1B}" type="presOf" srcId="{274AC363-9F00-4CBA-ABAD-F286452EBFB5}" destId="{2A7CE320-C67D-43AC-A22B-16ECB8DBBC75}" srcOrd="0" destOrd="0" presId="urn:microsoft.com/office/officeart/2005/8/layout/vList2"/>
    <dgm:cxn modelId="{BC7DBAEC-1F4F-4F48-B060-E5E6D3DCE130}" srcId="{77B7CBFE-A109-42B4-840C-1BD4E5C0E0A3}" destId="{261F2B86-0AEA-4BF0-90AA-081B5C8FCB3F}" srcOrd="0" destOrd="0" parTransId="{83639D57-F63D-4F85-A9FC-E97E768810C4}" sibTransId="{95F3436E-2E30-4C5B-AD5B-E45DBE1ACFB4}"/>
    <dgm:cxn modelId="{93D54BF7-743D-4D06-B559-147F2CFAB954}" type="presParOf" srcId="{115EADD9-9747-4B27-B6E9-0DA40F7F8A9D}" destId="{18B19396-395C-4022-A680-7515B92EC434}" srcOrd="0" destOrd="0" presId="urn:microsoft.com/office/officeart/2005/8/layout/vList2"/>
    <dgm:cxn modelId="{0C586ADC-FA9E-4CFF-ABCF-34575E81B7EE}" type="presParOf" srcId="{115EADD9-9747-4B27-B6E9-0DA40F7F8A9D}" destId="{BFC44916-2722-4937-B014-683F160BB41A}" srcOrd="1" destOrd="0" presId="urn:microsoft.com/office/officeart/2005/8/layout/vList2"/>
    <dgm:cxn modelId="{83A355B5-7483-4C2B-9C42-31608CF855E4}" type="presParOf" srcId="{115EADD9-9747-4B27-B6E9-0DA40F7F8A9D}" destId="{E3294E7C-7390-4C40-B27B-A72C3F577AFE}" srcOrd="2" destOrd="0" presId="urn:microsoft.com/office/officeart/2005/8/layout/vList2"/>
    <dgm:cxn modelId="{104D8B2F-CA9D-4D22-95C4-F98B39BD5459}" type="presParOf" srcId="{115EADD9-9747-4B27-B6E9-0DA40F7F8A9D}" destId="{0CE27571-9B0F-48A9-9CF4-220E56C4D904}" srcOrd="3" destOrd="0" presId="urn:microsoft.com/office/officeart/2005/8/layout/vList2"/>
    <dgm:cxn modelId="{ADF7E938-52ED-4FA9-8662-64CEDEAFFFE0}" type="presParOf" srcId="{115EADD9-9747-4B27-B6E9-0DA40F7F8A9D}" destId="{13939D4A-838D-46A1-B08A-5BF6C654CB90}" srcOrd="4" destOrd="0" presId="urn:microsoft.com/office/officeart/2005/8/layout/vList2"/>
    <dgm:cxn modelId="{DFA4B94F-A3E9-4F5B-93EE-3D2E7A9AC7E2}" type="presParOf" srcId="{115EADD9-9747-4B27-B6E9-0DA40F7F8A9D}" destId="{0CD9C53D-ED38-4429-8E08-9F2F6AEF488C}" srcOrd="5" destOrd="0" presId="urn:microsoft.com/office/officeart/2005/8/layout/vList2"/>
    <dgm:cxn modelId="{87E9AE8E-E926-4F17-83E6-BB3A458917B6}" type="presParOf" srcId="{115EADD9-9747-4B27-B6E9-0DA40F7F8A9D}" destId="{67DF47B0-2FA1-4046-BAB0-94F2A76FABF3}" srcOrd="6" destOrd="0" presId="urn:microsoft.com/office/officeart/2005/8/layout/vList2"/>
    <dgm:cxn modelId="{27CE0797-07DF-43ED-AE87-733C3DA1A2C9}" type="presParOf" srcId="{115EADD9-9747-4B27-B6E9-0DA40F7F8A9D}" destId="{EF1D0D4C-8285-4EAF-AD12-D71B98D83F06}" srcOrd="7" destOrd="0" presId="urn:microsoft.com/office/officeart/2005/8/layout/vList2"/>
    <dgm:cxn modelId="{0229C406-D755-4596-BD1B-825B7B8A20A9}" type="presParOf" srcId="{115EADD9-9747-4B27-B6E9-0DA40F7F8A9D}" destId="{2A7CE320-C67D-43AC-A22B-16ECB8DBBC7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2FFFA1-F55E-41FB-9AE1-E064C2ABB865}">
      <dsp:nvSpPr>
        <dsp:cNvPr id="0" name=""/>
        <dsp:cNvSpPr/>
      </dsp:nvSpPr>
      <dsp:spPr>
        <a:xfrm>
          <a:off x="0" y="571399"/>
          <a:ext cx="5098256" cy="1452451"/>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kern="1200"/>
            <a:t>Τυποποιητικά Έγγραφα </a:t>
          </a:r>
          <a:endParaRPr lang="en-US" sz="2600" kern="1200"/>
        </a:p>
      </dsp:txBody>
      <dsp:txXfrm>
        <a:off x="70903" y="642302"/>
        <a:ext cx="4956450" cy="1310645"/>
      </dsp:txXfrm>
    </dsp:sp>
    <dsp:sp modelId="{56E0A91F-7653-4E2D-81F8-072975614DDD}">
      <dsp:nvSpPr>
        <dsp:cNvPr id="0" name=""/>
        <dsp:cNvSpPr/>
      </dsp:nvSpPr>
      <dsp:spPr>
        <a:xfrm>
          <a:off x="0" y="2098730"/>
          <a:ext cx="5098256" cy="1452451"/>
        </a:xfrm>
        <a:prstGeom prst="roundRect">
          <a:avLst/>
        </a:prstGeom>
        <a:solidFill>
          <a:schemeClr val="accent2">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kern="1200"/>
            <a:t>Έχει εκδώσει περί τα 25.000 τυποποιητικά έγγραφα </a:t>
          </a:r>
          <a:endParaRPr lang="en-US" sz="2600" kern="1200"/>
        </a:p>
      </dsp:txBody>
      <dsp:txXfrm>
        <a:off x="70903" y="2169633"/>
        <a:ext cx="4956450" cy="1310645"/>
      </dsp:txXfrm>
    </dsp:sp>
    <dsp:sp modelId="{7299C8FC-FEAC-4114-AC3B-0391EFEA6554}">
      <dsp:nvSpPr>
        <dsp:cNvPr id="0" name=""/>
        <dsp:cNvSpPr/>
      </dsp:nvSpPr>
      <dsp:spPr>
        <a:xfrm>
          <a:off x="0" y="3626061"/>
          <a:ext cx="5098256" cy="1452451"/>
        </a:xfrm>
        <a:prstGeom prst="roundRect">
          <a:avLst/>
        </a:prstGeom>
        <a:solidFill>
          <a:schemeClr val="accent2">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l-GR" sz="2600" kern="1200"/>
            <a:t>το 95% από αυτά είναι υιοθετήσεις Ευρωπαϊκών / Διεθνών τυποποιητικών εγγράφων </a:t>
          </a:r>
          <a:endParaRPr lang="en-US" sz="2600" kern="1200"/>
        </a:p>
      </dsp:txBody>
      <dsp:txXfrm>
        <a:off x="70903" y="3696964"/>
        <a:ext cx="4956450" cy="1310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E8A9E-E10D-4DAB-A245-67754E2C9F78}">
      <dsp:nvSpPr>
        <dsp:cNvPr id="0" name=""/>
        <dsp:cNvSpPr/>
      </dsp:nvSpPr>
      <dsp:spPr>
        <a:xfrm>
          <a:off x="0" y="15425"/>
          <a:ext cx="5098256" cy="7558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Τεχνικές Προδιαγραφές για την εκτέλεση Δημοσίων Έργων </a:t>
          </a:r>
          <a:endParaRPr lang="en-US" sz="1900" kern="1200"/>
        </a:p>
      </dsp:txBody>
      <dsp:txXfrm>
        <a:off x="36896" y="52321"/>
        <a:ext cx="5024464" cy="682028"/>
      </dsp:txXfrm>
    </dsp:sp>
    <dsp:sp modelId="{34430379-D830-438A-BBF8-CBFC45FA84F8}">
      <dsp:nvSpPr>
        <dsp:cNvPr id="0" name=""/>
        <dsp:cNvSpPr/>
      </dsp:nvSpPr>
      <dsp:spPr>
        <a:xfrm>
          <a:off x="0" y="825966"/>
          <a:ext cx="5098256" cy="755820"/>
        </a:xfrm>
        <a:prstGeom prst="roundRect">
          <a:avLst/>
        </a:prstGeom>
        <a:solidFill>
          <a:schemeClr val="accent2">
            <a:hueOff val="540015"/>
            <a:satOff val="75"/>
            <a:lumOff val="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Διαχειριστική Επάρκεια οργανισμών που υλοποιούν Δημόσια Έργα </a:t>
          </a:r>
          <a:endParaRPr lang="en-US" sz="1900" kern="1200"/>
        </a:p>
      </dsp:txBody>
      <dsp:txXfrm>
        <a:off x="36896" y="862862"/>
        <a:ext cx="5024464" cy="682028"/>
      </dsp:txXfrm>
    </dsp:sp>
    <dsp:sp modelId="{BFCB0826-F94E-47EB-8D4E-D6FD67DFF845}">
      <dsp:nvSpPr>
        <dsp:cNvPr id="0" name=""/>
        <dsp:cNvSpPr/>
      </dsp:nvSpPr>
      <dsp:spPr>
        <a:xfrm>
          <a:off x="0" y="1636506"/>
          <a:ext cx="5098256" cy="755820"/>
        </a:xfrm>
        <a:prstGeom prst="roundRect">
          <a:avLst/>
        </a:prstGeom>
        <a:solidFill>
          <a:schemeClr val="accent2">
            <a:hueOff val="1080030"/>
            <a:satOff val="150"/>
            <a:lumOff val="1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Υπηρεσίες Τουρισμού </a:t>
          </a:r>
          <a:endParaRPr lang="en-US" sz="1900" kern="1200"/>
        </a:p>
      </dsp:txBody>
      <dsp:txXfrm>
        <a:off x="36896" y="1673402"/>
        <a:ext cx="5024464" cy="682028"/>
      </dsp:txXfrm>
    </dsp:sp>
    <dsp:sp modelId="{00ABB3CC-BFBE-4176-AB0B-FE1E574F1B87}">
      <dsp:nvSpPr>
        <dsp:cNvPr id="0" name=""/>
        <dsp:cNvSpPr/>
      </dsp:nvSpPr>
      <dsp:spPr>
        <a:xfrm>
          <a:off x="0" y="2447046"/>
          <a:ext cx="5098256" cy="755820"/>
        </a:xfrm>
        <a:prstGeom prst="roundRect">
          <a:avLst/>
        </a:prstGeom>
        <a:solidFill>
          <a:schemeClr val="accent2">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Υπηρεσίες Επικοινωνίας </a:t>
          </a:r>
          <a:endParaRPr lang="en-US" sz="1900" kern="1200"/>
        </a:p>
      </dsp:txBody>
      <dsp:txXfrm>
        <a:off x="36896" y="2483942"/>
        <a:ext cx="5024464" cy="682028"/>
      </dsp:txXfrm>
    </dsp:sp>
    <dsp:sp modelId="{CCAD3EBB-5F92-461F-8ECF-9B0BDBF5DE44}">
      <dsp:nvSpPr>
        <dsp:cNvPr id="0" name=""/>
        <dsp:cNvSpPr/>
      </dsp:nvSpPr>
      <dsp:spPr>
        <a:xfrm>
          <a:off x="0" y="3257586"/>
          <a:ext cx="5098256" cy="755820"/>
        </a:xfrm>
        <a:prstGeom prst="roundRect">
          <a:avLst/>
        </a:prstGeom>
        <a:solidFill>
          <a:schemeClr val="accent2">
            <a:hueOff val="2160060"/>
            <a:satOff val="301"/>
            <a:lumOff val="2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Υπηρεσίες Εκπαίδευσης </a:t>
          </a:r>
          <a:endParaRPr lang="en-US" sz="1900" kern="1200"/>
        </a:p>
      </dsp:txBody>
      <dsp:txXfrm>
        <a:off x="36896" y="3294482"/>
        <a:ext cx="5024464" cy="682028"/>
      </dsp:txXfrm>
    </dsp:sp>
    <dsp:sp modelId="{78F483F1-2422-4EAD-BCA5-A139E03AF5F2}">
      <dsp:nvSpPr>
        <dsp:cNvPr id="0" name=""/>
        <dsp:cNvSpPr/>
      </dsp:nvSpPr>
      <dsp:spPr>
        <a:xfrm>
          <a:off x="0" y="4068126"/>
          <a:ext cx="5098256" cy="755820"/>
        </a:xfrm>
        <a:prstGeom prst="roundRect">
          <a:avLst/>
        </a:prstGeom>
        <a:solidFill>
          <a:schemeClr val="accent2">
            <a:hueOff val="2700075"/>
            <a:satOff val="376"/>
            <a:lumOff val="32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Οργανισμοί φιλικοί σε άτομα με αναπηρία </a:t>
          </a:r>
          <a:endParaRPr lang="en-US" sz="1900" kern="1200"/>
        </a:p>
      </dsp:txBody>
      <dsp:txXfrm>
        <a:off x="36896" y="4105022"/>
        <a:ext cx="5024464" cy="682028"/>
      </dsp:txXfrm>
    </dsp:sp>
    <dsp:sp modelId="{4278F43D-6420-4A80-A7ED-C509F92DDF26}">
      <dsp:nvSpPr>
        <dsp:cNvPr id="0" name=""/>
        <dsp:cNvSpPr/>
      </dsp:nvSpPr>
      <dsp:spPr>
        <a:xfrm>
          <a:off x="0" y="4878666"/>
          <a:ext cx="5098256" cy="755820"/>
        </a:xfrm>
        <a:prstGeom prst="roundRect">
          <a:avLst/>
        </a:prstGeom>
        <a:solidFill>
          <a:schemeClr val="accent2">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Ποιότητα Εμπορικών Καταστημάτων </a:t>
          </a:r>
          <a:endParaRPr lang="en-US" sz="1900" kern="1200"/>
        </a:p>
      </dsp:txBody>
      <dsp:txXfrm>
        <a:off x="36896" y="4915562"/>
        <a:ext cx="5024464" cy="6820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E7B91B-B033-40B8-9310-538C9D366D80}">
      <dsp:nvSpPr>
        <dsp:cNvPr id="0" name=""/>
        <dsp:cNvSpPr/>
      </dsp:nvSpPr>
      <dsp:spPr>
        <a:xfrm>
          <a:off x="0" y="158987"/>
          <a:ext cx="5098256" cy="1738912"/>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Ο Οργανισμός:</a:t>
          </a:r>
          <a:endParaRPr lang="en-US" sz="2000" kern="1200"/>
        </a:p>
      </dsp:txBody>
      <dsp:txXfrm>
        <a:off x="84887" y="243874"/>
        <a:ext cx="4928482" cy="1569138"/>
      </dsp:txXfrm>
    </dsp:sp>
    <dsp:sp modelId="{09B01CFA-4F76-4F43-B885-3506DF5CC8B6}">
      <dsp:nvSpPr>
        <dsp:cNvPr id="0" name=""/>
        <dsp:cNvSpPr/>
      </dsp:nvSpPr>
      <dsp:spPr>
        <a:xfrm>
          <a:off x="0" y="1955499"/>
          <a:ext cx="5098256" cy="1738912"/>
        </a:xfrm>
        <a:prstGeom prst="roundRect">
          <a:avLst/>
        </a:prstGeom>
        <a:solidFill>
          <a:schemeClr val="accent2">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να μπορεί να αποδεικνύει την ικανότητά του να παρέχει με συνέπεια προϊόντα και υπηρεσίες, τα οποία ικανοποιούν τις απαιτήσεις των πελατών και τις εφαρμοστέες νομoθετικές και κανονιστικές απαιτήσεις, και </a:t>
          </a:r>
          <a:endParaRPr lang="en-US" sz="2000" kern="1200"/>
        </a:p>
      </dsp:txBody>
      <dsp:txXfrm>
        <a:off x="84887" y="2040386"/>
        <a:ext cx="4928482" cy="1569138"/>
      </dsp:txXfrm>
    </dsp:sp>
    <dsp:sp modelId="{778455FE-CC38-4269-B336-D4DBB164054E}">
      <dsp:nvSpPr>
        <dsp:cNvPr id="0" name=""/>
        <dsp:cNvSpPr/>
      </dsp:nvSpPr>
      <dsp:spPr>
        <a:xfrm>
          <a:off x="0" y="3752012"/>
          <a:ext cx="5098256" cy="1738912"/>
        </a:xfrm>
        <a:prstGeom prst="roundRect">
          <a:avLst/>
        </a:prstGeom>
        <a:solidFill>
          <a:schemeClr val="accent2">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a:t>να επιδιώκει την ενίσχυση της ικανοποίησης των πελατών μέσω της αποτελεσματικής εφαρμογής του </a:t>
          </a:r>
          <a:endParaRPr lang="en-US" sz="2000" kern="1200"/>
        </a:p>
      </dsp:txBody>
      <dsp:txXfrm>
        <a:off x="84887" y="3836899"/>
        <a:ext cx="4928482" cy="15691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7866C6-A40D-4333-969D-BEBFA50C18C6}">
      <dsp:nvSpPr>
        <dsp:cNvPr id="0" name=""/>
        <dsp:cNvSpPr/>
      </dsp:nvSpPr>
      <dsp:spPr>
        <a:xfrm>
          <a:off x="920" y="696203"/>
          <a:ext cx="3232267" cy="205249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24477E-A115-4AE8-B946-B1AC4081BB9B}">
      <dsp:nvSpPr>
        <dsp:cNvPr id="0" name=""/>
        <dsp:cNvSpPr/>
      </dsp:nvSpPr>
      <dsp:spPr>
        <a:xfrm>
          <a:off x="360061" y="1037386"/>
          <a:ext cx="3232267" cy="205249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Θεμελιώδης μεθοδολογία για την ανάπτυξη και εφαρμογή του συστήματος διαχείρισης ποιότητας</a:t>
          </a:r>
          <a:endParaRPr lang="en-US" sz="2300" kern="1200" dirty="0"/>
        </a:p>
      </dsp:txBody>
      <dsp:txXfrm>
        <a:off x="420176" y="1097501"/>
        <a:ext cx="3112037" cy="1932260"/>
      </dsp:txXfrm>
    </dsp:sp>
    <dsp:sp modelId="{1F843F2E-69DB-4B19-916F-5059DB5CE7BC}">
      <dsp:nvSpPr>
        <dsp:cNvPr id="0" name=""/>
        <dsp:cNvSpPr/>
      </dsp:nvSpPr>
      <dsp:spPr>
        <a:xfrm>
          <a:off x="3951470" y="696203"/>
          <a:ext cx="3232267" cy="205249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7C7F1F-0090-434F-AC19-E97CEF408AD6}">
      <dsp:nvSpPr>
        <dsp:cNvPr id="0" name=""/>
        <dsp:cNvSpPr/>
      </dsp:nvSpPr>
      <dsp:spPr>
        <a:xfrm>
          <a:off x="4310611" y="1037386"/>
          <a:ext cx="3232267" cy="205249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a:t>Εμπλουτισμός με αναλυτικότερες και επιμέρους απαιτήσεις.</a:t>
          </a:r>
          <a:endParaRPr lang="en-US" sz="2300" kern="1200"/>
        </a:p>
      </dsp:txBody>
      <dsp:txXfrm>
        <a:off x="4370726" y="1097501"/>
        <a:ext cx="3112037" cy="19322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35A265-F6DF-4329-B0E8-16903FF3FE6A}">
      <dsp:nvSpPr>
        <dsp:cNvPr id="0" name=""/>
        <dsp:cNvSpPr/>
      </dsp:nvSpPr>
      <dsp:spPr>
        <a:xfrm>
          <a:off x="0" y="433000"/>
          <a:ext cx="5098256" cy="126820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Δεν απαιτείται, η χρήση τυπικών μεθόδων διαχείρισης της διακινδύνευσης ή τεκμηριωμένη διεργασία διαχείρισης της διακινδύνευσης </a:t>
          </a:r>
          <a:endParaRPr lang="en-US" sz="1800" kern="1200"/>
        </a:p>
      </dsp:txBody>
      <dsp:txXfrm>
        <a:off x="61909" y="494909"/>
        <a:ext cx="4974438" cy="1144388"/>
      </dsp:txXfrm>
    </dsp:sp>
    <dsp:sp modelId="{EF5716DE-73E8-4A49-B58F-D5A8FD0D6605}">
      <dsp:nvSpPr>
        <dsp:cNvPr id="0" name=""/>
        <dsp:cNvSpPr/>
      </dsp:nvSpPr>
      <dsp:spPr>
        <a:xfrm>
          <a:off x="0" y="1753047"/>
          <a:ext cx="5098256" cy="1268206"/>
        </a:xfrm>
        <a:prstGeom prst="roundRect">
          <a:avLst/>
        </a:prstGeom>
        <a:solidFill>
          <a:schemeClr val="accent2">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Οι Οργανισμοί μπορεί να αποφασίζουν να αναπτύξουν ή όχι μια περισσότερο εκτεταμένη μεθοδολογία διαχείρισης της διακινδύνευσης, π.χ. μέσω της εφαρμογής άλλων οδηγών ή προτύπων </a:t>
          </a:r>
          <a:endParaRPr lang="en-US" sz="1800" kern="1200"/>
        </a:p>
      </dsp:txBody>
      <dsp:txXfrm>
        <a:off x="61909" y="1814956"/>
        <a:ext cx="4974438" cy="1144388"/>
      </dsp:txXfrm>
    </dsp:sp>
    <dsp:sp modelId="{C0368709-9E13-4A78-83C2-2B72E3B5EF16}">
      <dsp:nvSpPr>
        <dsp:cNvPr id="0" name=""/>
        <dsp:cNvSpPr/>
      </dsp:nvSpPr>
      <dsp:spPr>
        <a:xfrm>
          <a:off x="0" y="3073094"/>
          <a:ext cx="5098256" cy="1268206"/>
        </a:xfrm>
        <a:prstGeom prst="roundRect">
          <a:avLst/>
        </a:prstGeom>
        <a:solidFill>
          <a:schemeClr val="accent2">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πρότυπα ορθής πρακτικής:  </a:t>
          </a:r>
          <a:endParaRPr lang="en-US" sz="1800" kern="1200"/>
        </a:p>
      </dsp:txBody>
      <dsp:txXfrm>
        <a:off x="61909" y="3135003"/>
        <a:ext cx="4974438" cy="1144388"/>
      </dsp:txXfrm>
    </dsp:sp>
    <dsp:sp modelId="{593D8BCB-04F4-4E6A-939C-2BB09C6CB281}">
      <dsp:nvSpPr>
        <dsp:cNvPr id="0" name=""/>
        <dsp:cNvSpPr/>
      </dsp:nvSpPr>
      <dsp:spPr>
        <a:xfrm>
          <a:off x="0" y="4341301"/>
          <a:ext cx="5098256" cy="87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87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l-GR" sz="1400" kern="1200"/>
            <a:t>ISO 31000 «Διαχείριση της διακινδύνευσης – Αρχές και  κατευθυντήριες οδηγίες».  </a:t>
          </a:r>
          <a:endParaRPr lang="en-US" sz="1400" kern="1200"/>
        </a:p>
        <a:p>
          <a:pPr marL="114300" lvl="1" indent="-114300" algn="l" defTabSz="622300">
            <a:lnSpc>
              <a:spcPct val="90000"/>
            </a:lnSpc>
            <a:spcBef>
              <a:spcPct val="0"/>
            </a:spcBef>
            <a:spcAft>
              <a:spcPct val="20000"/>
            </a:spcAft>
            <a:buChar char="•"/>
          </a:pPr>
          <a:r>
            <a:rPr lang="en-US" sz="1400" kern="1200"/>
            <a:t>I</a:t>
          </a:r>
          <a:r>
            <a:rPr lang="el-GR" sz="1400" kern="1200"/>
            <a:t>SO/IEC 31010 - Διαχείριση της διακινδύνευσης - Τεχνικές αξιολόγησης της διακινδύνευσης </a:t>
          </a:r>
          <a:endParaRPr lang="en-US" sz="1400" kern="1200"/>
        </a:p>
      </dsp:txBody>
      <dsp:txXfrm>
        <a:off x="0" y="4341301"/>
        <a:ext cx="5098256" cy="8756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19396-395C-4022-A680-7515B92EC434}">
      <dsp:nvSpPr>
        <dsp:cNvPr id="0" name=""/>
        <dsp:cNvSpPr/>
      </dsp:nvSpPr>
      <dsp:spPr>
        <a:xfrm>
          <a:off x="0" y="614736"/>
          <a:ext cx="5098256" cy="85644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l-GR" sz="1200" kern="1200"/>
            <a:t>Ο Οργανισμός είναι υπεύθυνος για την εφαρμογή της προσέγγισης διακινδύνευσης και τις ενέργειες που αναλαμβάνει για την αντιμετώπισή της, συμπεριλαμβανομένης και της τήρησης ή μη τεκμηριωμένων πληροφοριών ως τεκμηρίου του προσδιορισμού της διακινδύνευσης</a:t>
          </a:r>
          <a:endParaRPr lang="en-US" sz="1200" kern="1200"/>
        </a:p>
      </dsp:txBody>
      <dsp:txXfrm>
        <a:off x="41808" y="656544"/>
        <a:ext cx="5014640" cy="772824"/>
      </dsp:txXfrm>
    </dsp:sp>
    <dsp:sp modelId="{E3294E7C-7390-4C40-B27B-A72C3F577AFE}">
      <dsp:nvSpPr>
        <dsp:cNvPr id="0" name=""/>
        <dsp:cNvSpPr/>
      </dsp:nvSpPr>
      <dsp:spPr>
        <a:xfrm>
          <a:off x="0" y="1505736"/>
          <a:ext cx="5098256" cy="856440"/>
        </a:xfrm>
        <a:prstGeom prst="roundRect">
          <a:avLst/>
        </a:prstGeom>
        <a:solidFill>
          <a:schemeClr val="accent2">
            <a:hueOff val="810023"/>
            <a:satOff val="113"/>
            <a:lumOff val="9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l-GR" sz="1200" kern="1200"/>
            <a:t>η έννοια των προληπτικών ενεργειών εκφράζεται μέσω της εφαρμογής της προσέγγισης διακινδύνευσης στη διαμόρφωση των απαιτήσεων του ΣΔΠ </a:t>
          </a:r>
          <a:endParaRPr lang="en-US" sz="1200" kern="1200"/>
        </a:p>
      </dsp:txBody>
      <dsp:txXfrm>
        <a:off x="41808" y="1547544"/>
        <a:ext cx="5014640" cy="772824"/>
      </dsp:txXfrm>
    </dsp:sp>
    <dsp:sp modelId="{13939D4A-838D-46A1-B08A-5BF6C654CB90}">
      <dsp:nvSpPr>
        <dsp:cNvPr id="0" name=""/>
        <dsp:cNvSpPr/>
      </dsp:nvSpPr>
      <dsp:spPr>
        <a:xfrm>
          <a:off x="0" y="2396736"/>
          <a:ext cx="5098256" cy="856440"/>
        </a:xfrm>
        <a:prstGeom prst="roundRect">
          <a:avLst/>
        </a:prstGeom>
        <a:solidFill>
          <a:schemeClr val="accent2">
            <a:hueOff val="1620045"/>
            <a:satOff val="225"/>
            <a:lumOff val="19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l-GR" sz="1200" kern="1200"/>
            <a:t>προάγεται η ευαισθητοποίηση για την πρόληψη ανεπιθύμητων συμβάντων/ δυσμενή επίδραση παραγόντων/ αρνητικής απόκλισης στην επίτευξη στόχων/αποτελεσμάτων </a:t>
          </a:r>
          <a:endParaRPr lang="en-US" sz="1200" kern="1200"/>
        </a:p>
      </dsp:txBody>
      <dsp:txXfrm>
        <a:off x="41808" y="2438544"/>
        <a:ext cx="5014640" cy="772824"/>
      </dsp:txXfrm>
    </dsp:sp>
    <dsp:sp modelId="{67DF47B0-2FA1-4046-BAB0-94F2A76FABF3}">
      <dsp:nvSpPr>
        <dsp:cNvPr id="0" name=""/>
        <dsp:cNvSpPr/>
      </dsp:nvSpPr>
      <dsp:spPr>
        <a:xfrm>
          <a:off x="0" y="3287735"/>
          <a:ext cx="5098256" cy="856440"/>
        </a:xfrm>
        <a:prstGeom prst="roundRect">
          <a:avLst/>
        </a:prstGeom>
        <a:solidFill>
          <a:schemeClr val="accent2">
            <a:hueOff val="2430068"/>
            <a:satOff val="338"/>
            <a:lumOff val="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l-GR" sz="1200" kern="1200"/>
            <a:t>προάγεται η κουλτούρα μάθησης, η εμπειρία από αστοχίες και επιτυχίες  </a:t>
          </a:r>
          <a:endParaRPr lang="en-US" sz="1200" kern="1200"/>
        </a:p>
      </dsp:txBody>
      <dsp:txXfrm>
        <a:off x="41808" y="3329543"/>
        <a:ext cx="5014640" cy="772824"/>
      </dsp:txXfrm>
    </dsp:sp>
    <dsp:sp modelId="{2A7CE320-C67D-43AC-A22B-16ECB8DBBC75}">
      <dsp:nvSpPr>
        <dsp:cNvPr id="0" name=""/>
        <dsp:cNvSpPr/>
      </dsp:nvSpPr>
      <dsp:spPr>
        <a:xfrm>
          <a:off x="0" y="4178736"/>
          <a:ext cx="5098256" cy="856440"/>
        </a:xfrm>
        <a:prstGeom prst="roundRect">
          <a:avLst/>
        </a:prstGeom>
        <a:solidFill>
          <a:schemeClr val="accent2">
            <a:hueOff val="3240090"/>
            <a:satOff val="451"/>
            <a:lumOff val="39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l-GR" sz="1200" kern="1200"/>
            <a:t>η πληροφορία και γνώση/ εμπειρογνωσία διαχέεται   σε όλες τις βαθμίδες, υπευθύνους διεργασιών και αρμόδιο προσωπικό </a:t>
          </a:r>
          <a:endParaRPr lang="en-US" sz="1200" kern="1200"/>
        </a:p>
      </dsp:txBody>
      <dsp:txXfrm>
        <a:off x="41808" y="4220544"/>
        <a:ext cx="5014640" cy="77282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915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863070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816897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77390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342CEA3-3058-4D43-AE35-B3DA76CB4003}" type="datetimeFigureOut">
              <a:rPr lang="el-GR" smtClean="0"/>
              <a:pPr/>
              <a:t>27/5/2022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072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27/5/2022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3436481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822960" y="2582334"/>
            <a:ext cx="370332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4663440" y="2582334"/>
            <a:ext cx="370332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27/5/2022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4102934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27/5/2022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69042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342CEA3-3058-4D43-AE35-B3DA76CB4003}" type="datetimeFigureOut">
              <a:rPr lang="el-GR" smtClean="0"/>
              <a:pPr/>
              <a:t>27/5/2022</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2267564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342CEA3-3058-4D43-AE35-B3DA76CB4003}" type="datetimeFigureOut">
              <a:rPr lang="el-GR" smtClean="0"/>
              <a:pPr/>
              <a:t>27/5/2022</a:t>
            </a:fld>
            <a:endParaRPr lang="el-G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F1D1C4-C2D9-4231-9FB2-B2D9D97AA41D}" type="slidenum">
              <a:rPr lang="el-GR" smtClean="0"/>
              <a:pPr/>
              <a:t>‹#›</a:t>
            </a:fld>
            <a:endParaRPr lang="el-GR"/>
          </a:p>
        </p:txBody>
      </p:sp>
    </p:spTree>
    <p:extLst>
      <p:ext uri="{BB962C8B-B14F-4D97-AF65-F5344CB8AC3E}">
        <p14:creationId xmlns:p14="http://schemas.microsoft.com/office/powerpoint/2010/main" val="1170393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342CEA3-3058-4D43-AE35-B3DA76CB4003}" type="datetimeFigureOut">
              <a:rPr lang="el-GR" smtClean="0"/>
              <a:pPr/>
              <a:t>27/5/2022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a:p>
        </p:txBody>
      </p:sp>
    </p:spTree>
    <p:extLst>
      <p:ext uri="{BB962C8B-B14F-4D97-AF65-F5344CB8AC3E}">
        <p14:creationId xmlns:p14="http://schemas.microsoft.com/office/powerpoint/2010/main" val="70408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342CEA3-3058-4D43-AE35-B3DA76CB4003}" type="datetimeFigureOut">
              <a:rPr lang="el-GR" smtClean="0"/>
              <a:pPr/>
              <a:t>27/5/2022</a:t>
            </a:fld>
            <a:endParaRPr lang="el-G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D3F1D1C4-C2D9-4231-9FB2-B2D9D97AA41D}" type="slidenum">
              <a:rPr lang="el-GR" smtClean="0"/>
              <a:pPr/>
              <a:t>‹#›</a:t>
            </a:fld>
            <a:endParaRPr lang="el-G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6995432"/>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B774B55-DEEF-410A-9F9B-E3F6C9F71F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3"/>
          <p:cNvSpPr>
            <a:spLocks noGrp="1" noChangeArrowheads="1"/>
          </p:cNvSpPr>
          <p:nvPr>
            <p:ph type="ctrTitle"/>
          </p:nvPr>
        </p:nvSpPr>
        <p:spPr>
          <a:xfrm>
            <a:off x="475499" y="4550229"/>
            <a:ext cx="8181805" cy="1057655"/>
          </a:xfrm>
        </p:spPr>
        <p:txBody>
          <a:bodyPr>
            <a:normAutofit/>
          </a:bodyPr>
          <a:lstStyle/>
          <a:p>
            <a:r>
              <a:rPr lang="el-GR" sz="2100" dirty="0"/>
              <a:t>Εισηγητής</a:t>
            </a:r>
            <a:endParaRPr lang="en-US" sz="2100" dirty="0"/>
          </a:p>
          <a:p>
            <a:r>
              <a:rPr lang="el-GR" sz="2100" dirty="0" err="1"/>
              <a:t>Μάμαλης</a:t>
            </a:r>
            <a:r>
              <a:rPr lang="el-GR" sz="2100" dirty="0"/>
              <a:t>  Βασίλειος</a:t>
            </a:r>
            <a:r>
              <a:rPr lang="en-US" sz="2100" dirty="0"/>
              <a:t> </a:t>
            </a:r>
            <a:br>
              <a:rPr lang="el-GR" sz="2100" dirty="0"/>
            </a:br>
            <a:r>
              <a:rPr lang="en-US" sz="2100" dirty="0"/>
              <a:t>M</a:t>
            </a:r>
            <a:r>
              <a:rPr lang="el-GR" sz="2100" dirty="0"/>
              <a:t>.</a:t>
            </a:r>
            <a:r>
              <a:rPr lang="en-US" sz="2100" dirty="0"/>
              <a:t>Sc </a:t>
            </a:r>
            <a:r>
              <a:rPr lang="en-US" sz="2100" dirty="0" err="1"/>
              <a:t>ACT&amp;RM</a:t>
            </a:r>
            <a:endParaRPr lang="el-GR" sz="2100" dirty="0"/>
          </a:p>
        </p:txBody>
      </p:sp>
      <p:pic>
        <p:nvPicPr>
          <p:cNvPr id="1026" name="Picture 2">
            <a:extLst>
              <a:ext uri="{FF2B5EF4-FFF2-40B4-BE49-F238E27FC236}">
                <a16:creationId xmlns:a16="http://schemas.microsoft.com/office/drawing/2014/main" id="{0E289CC1-1D69-4D79-8A69-3389DEA8314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37" r="-2" b="529"/>
          <a:stretch/>
        </p:blipFill>
        <p:spPr bwMode="auto">
          <a:xfrm>
            <a:off x="476592" y="640080"/>
            <a:ext cx="8187348" cy="3602736"/>
          </a:xfrm>
          <a:prstGeom prst="rect">
            <a:avLst/>
          </a:prstGeom>
          <a:noFill/>
          <a:extLst>
            <a:ext uri="{909E8E84-426E-40DD-AFC4-6F175D3DCCD1}">
              <a14:hiddenFill xmlns:a14="http://schemas.microsoft.com/office/drawing/2010/main">
                <a:solidFill>
                  <a:srgbClr val="FFFFFF"/>
                </a:solidFill>
              </a14:hiddenFill>
            </a:ext>
          </a:extLst>
        </p:spPr>
      </p:pic>
      <p:cxnSp>
        <p:nvCxnSpPr>
          <p:cNvPr id="73" name="Straight Connector 72">
            <a:extLst>
              <a:ext uri="{FF2B5EF4-FFF2-40B4-BE49-F238E27FC236}">
                <a16:creationId xmlns:a16="http://schemas.microsoft.com/office/drawing/2014/main" id="{E86F63E5-80CB-48C0-8847-43E22C5378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0814" y="5618770"/>
            <a:ext cx="78867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B7318D88-D9BB-4846-BF7B-49CBE4094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 name="Rectangle 76">
            <a:extLst>
              <a:ext uri="{FF2B5EF4-FFF2-40B4-BE49-F238E27FC236}">
                <a16:creationId xmlns:a16="http://schemas.microsoft.com/office/drawing/2014/main" id="{178E6CEE-A5A7-4FF2-A9BA-8E59C72B36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6B191D-8FF1-4125-B4C9-18C7ECB014FC}"/>
              </a:ext>
            </a:extLst>
          </p:cNvPr>
          <p:cNvSpPr>
            <a:spLocks noGrp="1"/>
          </p:cNvSpPr>
          <p:nvPr>
            <p:ph type="title"/>
          </p:nvPr>
        </p:nvSpPr>
        <p:spPr/>
        <p:txBody>
          <a:bodyPr>
            <a:normAutofit fontScale="90000"/>
          </a:bodyPr>
          <a:lstStyle/>
          <a:p>
            <a:pPr algn="ctr"/>
            <a:r>
              <a:rPr lang="el-GR" sz="4000" dirty="0"/>
              <a:t>Εθνικό Σύστημα Υποδομών Ποιότητας (Ν. 4109/2013 ) </a:t>
            </a:r>
            <a:br>
              <a:rPr lang="el-GR" sz="4000" dirty="0"/>
            </a:br>
            <a:endParaRPr lang="el-GR" dirty="0"/>
          </a:p>
        </p:txBody>
      </p:sp>
      <p:sp>
        <p:nvSpPr>
          <p:cNvPr id="3" name="Θέση περιεχομένου 2">
            <a:extLst>
              <a:ext uri="{FF2B5EF4-FFF2-40B4-BE49-F238E27FC236}">
                <a16:creationId xmlns:a16="http://schemas.microsoft.com/office/drawing/2014/main" id="{3884FE63-A85D-4E24-84CB-917B4F1EF828}"/>
              </a:ext>
            </a:extLst>
          </p:cNvPr>
          <p:cNvSpPr>
            <a:spLocks noGrp="1"/>
          </p:cNvSpPr>
          <p:nvPr>
            <p:ph idx="1"/>
          </p:nvPr>
        </p:nvSpPr>
        <p:spPr/>
        <p:txBody>
          <a:bodyPr/>
          <a:lstStyle/>
          <a:p>
            <a:r>
              <a:rPr lang="el-GR" dirty="0"/>
              <a:t>	 </a:t>
            </a:r>
          </a:p>
        </p:txBody>
      </p:sp>
      <p:grpSp>
        <p:nvGrpSpPr>
          <p:cNvPr id="4" name="Group 27964">
            <a:extLst>
              <a:ext uri="{FF2B5EF4-FFF2-40B4-BE49-F238E27FC236}">
                <a16:creationId xmlns:a16="http://schemas.microsoft.com/office/drawing/2014/main" id="{9617D256-DF9A-44E1-9907-C174694595F8}"/>
              </a:ext>
            </a:extLst>
          </p:cNvPr>
          <p:cNvGrpSpPr/>
          <p:nvPr/>
        </p:nvGrpSpPr>
        <p:grpSpPr>
          <a:xfrm>
            <a:off x="1294130" y="2299970"/>
            <a:ext cx="6775641" cy="2258062"/>
            <a:chOff x="0" y="0"/>
            <a:chExt cx="6776167" cy="2258568"/>
          </a:xfrm>
        </p:grpSpPr>
        <p:pic>
          <p:nvPicPr>
            <p:cNvPr id="5" name="Picture 3629">
              <a:extLst>
                <a:ext uri="{FF2B5EF4-FFF2-40B4-BE49-F238E27FC236}">
                  <a16:creationId xmlns:a16="http://schemas.microsoft.com/office/drawing/2014/main" id="{4B8F0BF1-3000-4381-B225-CD0DFF566476}"/>
                </a:ext>
              </a:extLst>
            </p:cNvPr>
            <p:cNvPicPr/>
            <p:nvPr/>
          </p:nvPicPr>
          <p:blipFill>
            <a:blip r:embed="rId2"/>
            <a:stretch>
              <a:fillRect/>
            </a:stretch>
          </p:blipFill>
          <p:spPr>
            <a:xfrm>
              <a:off x="3223260" y="909828"/>
              <a:ext cx="2203704" cy="397764"/>
            </a:xfrm>
            <a:prstGeom prst="rect">
              <a:avLst/>
            </a:prstGeom>
          </p:spPr>
        </p:pic>
        <p:pic>
          <p:nvPicPr>
            <p:cNvPr id="6" name="Picture 3631">
              <a:extLst>
                <a:ext uri="{FF2B5EF4-FFF2-40B4-BE49-F238E27FC236}">
                  <a16:creationId xmlns:a16="http://schemas.microsoft.com/office/drawing/2014/main" id="{4F6A7181-2C40-4706-ACC9-21749DF21CDB}"/>
                </a:ext>
              </a:extLst>
            </p:cNvPr>
            <p:cNvPicPr/>
            <p:nvPr/>
          </p:nvPicPr>
          <p:blipFill>
            <a:blip r:embed="rId3"/>
            <a:stretch>
              <a:fillRect/>
            </a:stretch>
          </p:blipFill>
          <p:spPr>
            <a:xfrm>
              <a:off x="3223260" y="909828"/>
              <a:ext cx="50292" cy="397764"/>
            </a:xfrm>
            <a:prstGeom prst="rect">
              <a:avLst/>
            </a:prstGeom>
          </p:spPr>
        </p:pic>
        <p:pic>
          <p:nvPicPr>
            <p:cNvPr id="7" name="Picture 3633">
              <a:extLst>
                <a:ext uri="{FF2B5EF4-FFF2-40B4-BE49-F238E27FC236}">
                  <a16:creationId xmlns:a16="http://schemas.microsoft.com/office/drawing/2014/main" id="{11809C69-C583-4383-B4BC-F649D06245E3}"/>
                </a:ext>
              </a:extLst>
            </p:cNvPr>
            <p:cNvPicPr/>
            <p:nvPr/>
          </p:nvPicPr>
          <p:blipFill>
            <a:blip r:embed="rId4"/>
            <a:stretch>
              <a:fillRect/>
            </a:stretch>
          </p:blipFill>
          <p:spPr>
            <a:xfrm>
              <a:off x="1069848" y="909828"/>
              <a:ext cx="2199132" cy="397764"/>
            </a:xfrm>
            <a:prstGeom prst="rect">
              <a:avLst/>
            </a:prstGeom>
          </p:spPr>
        </p:pic>
        <p:pic>
          <p:nvPicPr>
            <p:cNvPr id="8" name="Picture 3635">
              <a:extLst>
                <a:ext uri="{FF2B5EF4-FFF2-40B4-BE49-F238E27FC236}">
                  <a16:creationId xmlns:a16="http://schemas.microsoft.com/office/drawing/2014/main" id="{3392B112-DCF4-48D7-AAC7-5CEDB9A61D7F}"/>
                </a:ext>
              </a:extLst>
            </p:cNvPr>
            <p:cNvPicPr/>
            <p:nvPr/>
          </p:nvPicPr>
          <p:blipFill>
            <a:blip r:embed="rId5">
              <a:duotone>
                <a:schemeClr val="accent1">
                  <a:shade val="45000"/>
                  <a:satMod val="135000"/>
                </a:schemeClr>
                <a:prstClr val="white"/>
              </a:duotone>
            </a:blip>
            <a:stretch>
              <a:fillRect/>
            </a:stretch>
          </p:blipFill>
          <p:spPr>
            <a:xfrm>
              <a:off x="2304288" y="0"/>
              <a:ext cx="1888236" cy="992124"/>
            </a:xfrm>
            <a:prstGeom prst="rect">
              <a:avLst/>
            </a:prstGeom>
          </p:spPr>
        </p:pic>
        <p:sp>
          <p:nvSpPr>
            <p:cNvPr id="9" name="Rectangle 3636">
              <a:extLst>
                <a:ext uri="{FF2B5EF4-FFF2-40B4-BE49-F238E27FC236}">
                  <a16:creationId xmlns:a16="http://schemas.microsoft.com/office/drawing/2014/main" id="{A8F482C8-BBE4-49FE-92CE-2C3D5FB43700}"/>
                </a:ext>
              </a:extLst>
            </p:cNvPr>
            <p:cNvSpPr/>
            <p:nvPr/>
          </p:nvSpPr>
          <p:spPr>
            <a:xfrm>
              <a:off x="2909951" y="322834"/>
              <a:ext cx="906074"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ΕΣΥΠ</a:t>
              </a:r>
              <a:endParaRPr lang="el-GR" sz="1100">
                <a:solidFill>
                  <a:srgbClr val="000000"/>
                </a:solidFill>
                <a:effectLst/>
                <a:latin typeface="Calibri" panose="020F0502020204030204" pitchFamily="34" charset="0"/>
                <a:ea typeface="Calibri" panose="020F0502020204030204" pitchFamily="34" charset="0"/>
              </a:endParaRPr>
            </a:p>
          </p:txBody>
        </p:sp>
        <p:sp>
          <p:nvSpPr>
            <p:cNvPr id="10" name="Rectangle 3637">
              <a:extLst>
                <a:ext uri="{FF2B5EF4-FFF2-40B4-BE49-F238E27FC236}">
                  <a16:creationId xmlns:a16="http://schemas.microsoft.com/office/drawing/2014/main" id="{20B8AED6-BADA-4B21-AF84-F80BE9C42CA2}"/>
                </a:ext>
              </a:extLst>
            </p:cNvPr>
            <p:cNvSpPr/>
            <p:nvPr/>
          </p:nvSpPr>
          <p:spPr>
            <a:xfrm>
              <a:off x="3591433" y="322834"/>
              <a:ext cx="99404"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pic>
          <p:nvPicPr>
            <p:cNvPr id="11" name="Picture 3639">
              <a:extLst>
                <a:ext uri="{FF2B5EF4-FFF2-40B4-BE49-F238E27FC236}">
                  <a16:creationId xmlns:a16="http://schemas.microsoft.com/office/drawing/2014/main" id="{3B020A66-7A4E-4351-B966-0A881B1C22C4}"/>
                </a:ext>
              </a:extLst>
            </p:cNvPr>
            <p:cNvPicPr/>
            <p:nvPr/>
          </p:nvPicPr>
          <p:blipFill>
            <a:blip r:embed="rId6">
              <a:duotone>
                <a:schemeClr val="accent1">
                  <a:shade val="45000"/>
                  <a:satMod val="135000"/>
                </a:schemeClr>
                <a:prstClr val="white"/>
              </a:duotone>
            </a:blip>
            <a:stretch>
              <a:fillRect/>
            </a:stretch>
          </p:blipFill>
          <p:spPr>
            <a:xfrm>
              <a:off x="0" y="1202436"/>
              <a:ext cx="2258568" cy="1056132"/>
            </a:xfrm>
            <a:prstGeom prst="rect">
              <a:avLst/>
            </a:prstGeom>
          </p:spPr>
        </p:pic>
        <p:sp>
          <p:nvSpPr>
            <p:cNvPr id="12" name="Rectangle 3640">
              <a:extLst>
                <a:ext uri="{FF2B5EF4-FFF2-40B4-BE49-F238E27FC236}">
                  <a16:creationId xmlns:a16="http://schemas.microsoft.com/office/drawing/2014/main" id="{EB827B4A-0485-468D-AE73-A71ACF184D0D}"/>
                </a:ext>
              </a:extLst>
            </p:cNvPr>
            <p:cNvSpPr/>
            <p:nvPr/>
          </p:nvSpPr>
          <p:spPr>
            <a:xfrm>
              <a:off x="254762" y="1407033"/>
              <a:ext cx="2230877" cy="448003"/>
            </a:xfrm>
            <a:prstGeom prst="rect">
              <a:avLst/>
            </a:prstGeom>
            <a:ln>
              <a:noFill/>
            </a:ln>
          </p:spPr>
          <p:txBody>
            <a:bodyPr vert="horz" lIns="0" tIns="0" rIns="0" bIns="0" rtlCol="0">
              <a:noAutofit/>
            </a:bodyPr>
            <a:lstStyle/>
            <a:p>
              <a:pPr>
                <a:lnSpc>
                  <a:spcPct val="107000"/>
                </a:lnSpc>
                <a:spcAft>
                  <a:spcPts val="800"/>
                </a:spcAft>
              </a:pPr>
              <a:r>
                <a:rPr lang="el-GR" sz="2600" dirty="0">
                  <a:solidFill>
                    <a:srgbClr val="FFFFFF"/>
                  </a:solidFill>
                  <a:effectLst/>
                  <a:latin typeface="Calibri" panose="020F0502020204030204" pitchFamily="34" charset="0"/>
                  <a:ea typeface="Calibri" panose="020F0502020204030204" pitchFamily="34" charset="0"/>
                </a:rPr>
                <a:t>Τυποποίηση</a:t>
              </a:r>
              <a:endParaRPr lang="el-GR" sz="1100" dirty="0">
                <a:solidFill>
                  <a:srgbClr val="000000"/>
                </a:solidFill>
                <a:effectLst/>
                <a:latin typeface="Calibri" panose="020F0502020204030204" pitchFamily="34" charset="0"/>
                <a:ea typeface="Calibri" panose="020F0502020204030204" pitchFamily="34" charset="0"/>
              </a:endParaRPr>
            </a:p>
          </p:txBody>
        </p:sp>
        <p:sp>
          <p:nvSpPr>
            <p:cNvPr id="13" name="Rectangle 3641">
              <a:extLst>
                <a:ext uri="{FF2B5EF4-FFF2-40B4-BE49-F238E27FC236}">
                  <a16:creationId xmlns:a16="http://schemas.microsoft.com/office/drawing/2014/main" id="{371F9D33-0509-4FE8-8FB4-1F01031E564F}"/>
                </a:ext>
              </a:extLst>
            </p:cNvPr>
            <p:cNvSpPr/>
            <p:nvPr/>
          </p:nvSpPr>
          <p:spPr>
            <a:xfrm>
              <a:off x="1933067" y="1407033"/>
              <a:ext cx="99404"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sp>
          <p:nvSpPr>
            <p:cNvPr id="14" name="Rectangle 3642">
              <a:extLst>
                <a:ext uri="{FF2B5EF4-FFF2-40B4-BE49-F238E27FC236}">
                  <a16:creationId xmlns:a16="http://schemas.microsoft.com/office/drawing/2014/main" id="{0800039A-76C4-49B5-A4CE-6FB2A1A03792}"/>
                </a:ext>
              </a:extLst>
            </p:cNvPr>
            <p:cNvSpPr/>
            <p:nvPr/>
          </p:nvSpPr>
          <p:spPr>
            <a:xfrm>
              <a:off x="635762"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15" name="Rectangle 3643">
              <a:extLst>
                <a:ext uri="{FF2B5EF4-FFF2-40B4-BE49-F238E27FC236}">
                  <a16:creationId xmlns:a16="http://schemas.microsoft.com/office/drawing/2014/main" id="{8C341675-45B1-4741-B774-2DD15F80C73A}"/>
                </a:ext>
              </a:extLst>
            </p:cNvPr>
            <p:cNvSpPr/>
            <p:nvPr/>
          </p:nvSpPr>
          <p:spPr>
            <a:xfrm>
              <a:off x="736346" y="1769770"/>
              <a:ext cx="952254" cy="448416"/>
            </a:xfrm>
            <a:prstGeom prst="rect">
              <a:avLst/>
            </a:prstGeom>
            <a:ln>
              <a:noFill/>
            </a:ln>
          </p:spPr>
          <p:txBody>
            <a:bodyPr vert="horz" lIns="0" tIns="0" rIns="0" bIns="0" rtlCol="0">
              <a:noAutofit/>
            </a:bodyPr>
            <a:lstStyle/>
            <a:p>
              <a:pPr>
                <a:lnSpc>
                  <a:spcPct val="107000"/>
                </a:lnSpc>
                <a:spcAft>
                  <a:spcPts val="800"/>
                </a:spcAft>
              </a:pPr>
              <a:r>
                <a:rPr lang="el-GR" sz="2600" dirty="0">
                  <a:solidFill>
                    <a:srgbClr val="FFFFFF"/>
                  </a:solidFill>
                  <a:effectLst/>
                  <a:latin typeface="Calibri" panose="020F0502020204030204" pitchFamily="34" charset="0"/>
                  <a:ea typeface="Calibri" panose="020F0502020204030204" pitchFamily="34" charset="0"/>
                </a:rPr>
                <a:t>ΕΛΟΤ</a:t>
              </a:r>
              <a:endParaRPr lang="el-GR" sz="1100" dirty="0">
                <a:solidFill>
                  <a:srgbClr val="000000"/>
                </a:solidFill>
                <a:effectLst/>
                <a:latin typeface="Calibri" panose="020F0502020204030204" pitchFamily="34" charset="0"/>
                <a:ea typeface="Calibri" panose="020F0502020204030204" pitchFamily="34" charset="0"/>
              </a:endParaRPr>
            </a:p>
          </p:txBody>
        </p:sp>
        <p:sp>
          <p:nvSpPr>
            <p:cNvPr id="16" name="Rectangle 3644">
              <a:extLst>
                <a:ext uri="{FF2B5EF4-FFF2-40B4-BE49-F238E27FC236}">
                  <a16:creationId xmlns:a16="http://schemas.microsoft.com/office/drawing/2014/main" id="{556F7D52-471E-4F0B-892A-604ED62BEB85}"/>
                </a:ext>
              </a:extLst>
            </p:cNvPr>
            <p:cNvSpPr/>
            <p:nvPr/>
          </p:nvSpPr>
          <p:spPr>
            <a:xfrm>
              <a:off x="1452626"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17" name="Rectangle 3645">
              <a:extLst>
                <a:ext uri="{FF2B5EF4-FFF2-40B4-BE49-F238E27FC236}">
                  <a16:creationId xmlns:a16="http://schemas.microsoft.com/office/drawing/2014/main" id="{11F9A2CA-FE17-4AF8-AEB3-484D1DDE9CB0}"/>
                </a:ext>
              </a:extLst>
            </p:cNvPr>
            <p:cNvSpPr/>
            <p:nvPr/>
          </p:nvSpPr>
          <p:spPr>
            <a:xfrm>
              <a:off x="1553591" y="1769770"/>
              <a:ext cx="99496"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pic>
          <p:nvPicPr>
            <p:cNvPr id="18" name="Picture 3647">
              <a:extLst>
                <a:ext uri="{FF2B5EF4-FFF2-40B4-BE49-F238E27FC236}">
                  <a16:creationId xmlns:a16="http://schemas.microsoft.com/office/drawing/2014/main" id="{BCAB62A7-2585-451B-867A-D437BD17FEA7}"/>
                </a:ext>
              </a:extLst>
            </p:cNvPr>
            <p:cNvPicPr/>
            <p:nvPr/>
          </p:nvPicPr>
          <p:blipFill>
            <a:blip r:embed="rId7">
              <a:duotone>
                <a:schemeClr val="accent1">
                  <a:shade val="45000"/>
                  <a:satMod val="135000"/>
                </a:schemeClr>
                <a:prstClr val="white"/>
              </a:duotone>
            </a:blip>
            <a:stretch>
              <a:fillRect/>
            </a:stretch>
          </p:blipFill>
          <p:spPr>
            <a:xfrm>
              <a:off x="2130552" y="1202436"/>
              <a:ext cx="2308860" cy="1056132"/>
            </a:xfrm>
            <a:prstGeom prst="rect">
              <a:avLst/>
            </a:prstGeom>
          </p:spPr>
        </p:pic>
        <p:sp>
          <p:nvSpPr>
            <p:cNvPr id="19" name="Rectangle 3648">
              <a:extLst>
                <a:ext uri="{FF2B5EF4-FFF2-40B4-BE49-F238E27FC236}">
                  <a16:creationId xmlns:a16="http://schemas.microsoft.com/office/drawing/2014/main" id="{C2029B5E-6E51-4618-A506-AF7057D848B6}"/>
                </a:ext>
              </a:extLst>
            </p:cNvPr>
            <p:cNvSpPr/>
            <p:nvPr/>
          </p:nvSpPr>
          <p:spPr>
            <a:xfrm>
              <a:off x="2385695" y="1407033"/>
              <a:ext cx="2298612"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Διαπίστευση</a:t>
              </a:r>
              <a:endParaRPr lang="el-GR" sz="1100">
                <a:solidFill>
                  <a:srgbClr val="000000"/>
                </a:solidFill>
                <a:effectLst/>
                <a:latin typeface="Calibri" panose="020F0502020204030204" pitchFamily="34" charset="0"/>
                <a:ea typeface="Calibri" panose="020F0502020204030204" pitchFamily="34" charset="0"/>
              </a:endParaRPr>
            </a:p>
          </p:txBody>
        </p:sp>
        <p:sp>
          <p:nvSpPr>
            <p:cNvPr id="20" name="Rectangle 3649">
              <a:extLst>
                <a:ext uri="{FF2B5EF4-FFF2-40B4-BE49-F238E27FC236}">
                  <a16:creationId xmlns:a16="http://schemas.microsoft.com/office/drawing/2014/main" id="{A7D14682-BD51-4863-AC52-4FF8CE62B6E6}"/>
                </a:ext>
              </a:extLst>
            </p:cNvPr>
            <p:cNvSpPr/>
            <p:nvPr/>
          </p:nvSpPr>
          <p:spPr>
            <a:xfrm>
              <a:off x="4115689" y="1407033"/>
              <a:ext cx="99404"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sp>
          <p:nvSpPr>
            <p:cNvPr id="21" name="Rectangle 3650">
              <a:extLst>
                <a:ext uri="{FF2B5EF4-FFF2-40B4-BE49-F238E27FC236}">
                  <a16:creationId xmlns:a16="http://schemas.microsoft.com/office/drawing/2014/main" id="{8FA4DB97-F653-4218-99B8-6ABE7A1D2589}"/>
                </a:ext>
              </a:extLst>
            </p:cNvPr>
            <p:cNvSpPr/>
            <p:nvPr/>
          </p:nvSpPr>
          <p:spPr>
            <a:xfrm>
              <a:off x="2830703"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22" name="Rectangle 3651">
              <a:extLst>
                <a:ext uri="{FF2B5EF4-FFF2-40B4-BE49-F238E27FC236}">
                  <a16:creationId xmlns:a16="http://schemas.microsoft.com/office/drawing/2014/main" id="{28AF27EA-B2F4-442F-9B69-3F17C6692703}"/>
                </a:ext>
              </a:extLst>
            </p:cNvPr>
            <p:cNvSpPr/>
            <p:nvPr/>
          </p:nvSpPr>
          <p:spPr>
            <a:xfrm>
              <a:off x="2931287" y="1769770"/>
              <a:ext cx="850117" cy="448416"/>
            </a:xfrm>
            <a:prstGeom prst="rect">
              <a:avLst/>
            </a:prstGeom>
            <a:ln>
              <a:noFill/>
            </a:ln>
          </p:spPr>
          <p:txBody>
            <a:bodyPr vert="horz" lIns="0" tIns="0" rIns="0" bIns="0" rtlCol="0">
              <a:noAutofit/>
            </a:bodyPr>
            <a:lstStyle/>
            <a:p>
              <a:pPr>
                <a:lnSpc>
                  <a:spcPct val="107000"/>
                </a:lnSpc>
                <a:spcAft>
                  <a:spcPts val="800"/>
                </a:spcAft>
              </a:pPr>
              <a:r>
                <a:rPr lang="el-GR" sz="2600" dirty="0" err="1">
                  <a:solidFill>
                    <a:srgbClr val="FFFFFF"/>
                  </a:solidFill>
                  <a:effectLst/>
                  <a:latin typeface="Calibri" panose="020F0502020204030204" pitchFamily="34" charset="0"/>
                  <a:ea typeface="Calibri" panose="020F0502020204030204" pitchFamily="34" charset="0"/>
                </a:rPr>
                <a:t>ΕΣΥΔ</a:t>
              </a:r>
              <a:endParaRPr lang="el-GR" sz="1100" dirty="0">
                <a:solidFill>
                  <a:srgbClr val="000000"/>
                </a:solidFill>
                <a:effectLst/>
                <a:latin typeface="Calibri" panose="020F0502020204030204" pitchFamily="34" charset="0"/>
                <a:ea typeface="Calibri" panose="020F0502020204030204" pitchFamily="34" charset="0"/>
              </a:endParaRPr>
            </a:p>
          </p:txBody>
        </p:sp>
        <p:sp>
          <p:nvSpPr>
            <p:cNvPr id="23" name="Rectangle 3652">
              <a:extLst>
                <a:ext uri="{FF2B5EF4-FFF2-40B4-BE49-F238E27FC236}">
                  <a16:creationId xmlns:a16="http://schemas.microsoft.com/office/drawing/2014/main" id="{9741D59D-7EA4-4FD1-B944-1410EDB10C26}"/>
                </a:ext>
              </a:extLst>
            </p:cNvPr>
            <p:cNvSpPr/>
            <p:nvPr/>
          </p:nvSpPr>
          <p:spPr>
            <a:xfrm>
              <a:off x="3570097"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24" name="Rectangle 3653">
              <a:extLst>
                <a:ext uri="{FF2B5EF4-FFF2-40B4-BE49-F238E27FC236}">
                  <a16:creationId xmlns:a16="http://schemas.microsoft.com/office/drawing/2014/main" id="{5DBE0939-78FD-459B-8F9D-722F55769576}"/>
                </a:ext>
              </a:extLst>
            </p:cNvPr>
            <p:cNvSpPr/>
            <p:nvPr/>
          </p:nvSpPr>
          <p:spPr>
            <a:xfrm>
              <a:off x="3670681" y="1769770"/>
              <a:ext cx="99496"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pic>
          <p:nvPicPr>
            <p:cNvPr id="25" name="Picture 3655">
              <a:extLst>
                <a:ext uri="{FF2B5EF4-FFF2-40B4-BE49-F238E27FC236}">
                  <a16:creationId xmlns:a16="http://schemas.microsoft.com/office/drawing/2014/main" id="{055BCFDE-68C2-494F-9371-D0B01EC9B022}"/>
                </a:ext>
              </a:extLst>
            </p:cNvPr>
            <p:cNvPicPr/>
            <p:nvPr/>
          </p:nvPicPr>
          <p:blipFill>
            <a:blip r:embed="rId8">
              <a:duotone>
                <a:schemeClr val="accent1">
                  <a:shade val="45000"/>
                  <a:satMod val="135000"/>
                </a:schemeClr>
                <a:prstClr val="white"/>
              </a:duotone>
            </a:blip>
            <a:stretch>
              <a:fillRect/>
            </a:stretch>
          </p:blipFill>
          <p:spPr>
            <a:xfrm>
              <a:off x="4329684" y="1202436"/>
              <a:ext cx="2226565" cy="1056132"/>
            </a:xfrm>
            <a:prstGeom prst="rect">
              <a:avLst/>
            </a:prstGeom>
          </p:spPr>
        </p:pic>
        <p:sp>
          <p:nvSpPr>
            <p:cNvPr id="26" name="Rectangle 3656">
              <a:extLst>
                <a:ext uri="{FF2B5EF4-FFF2-40B4-BE49-F238E27FC236}">
                  <a16:creationId xmlns:a16="http://schemas.microsoft.com/office/drawing/2014/main" id="{9921C695-1063-4141-95C0-D17887B6A604}"/>
                </a:ext>
              </a:extLst>
            </p:cNvPr>
            <p:cNvSpPr/>
            <p:nvPr/>
          </p:nvSpPr>
          <p:spPr>
            <a:xfrm>
              <a:off x="4583557" y="1407033"/>
              <a:ext cx="2192610"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Μετρολογία</a:t>
              </a:r>
              <a:endParaRPr lang="el-GR" sz="1100">
                <a:solidFill>
                  <a:srgbClr val="000000"/>
                </a:solidFill>
                <a:effectLst/>
                <a:latin typeface="Calibri" panose="020F0502020204030204" pitchFamily="34" charset="0"/>
                <a:ea typeface="Calibri" panose="020F0502020204030204" pitchFamily="34" charset="0"/>
              </a:endParaRPr>
            </a:p>
          </p:txBody>
        </p:sp>
        <p:sp>
          <p:nvSpPr>
            <p:cNvPr id="27" name="Rectangle 3657">
              <a:extLst>
                <a:ext uri="{FF2B5EF4-FFF2-40B4-BE49-F238E27FC236}">
                  <a16:creationId xmlns:a16="http://schemas.microsoft.com/office/drawing/2014/main" id="{EEDC88DB-C146-4099-A149-5940C141CCD8}"/>
                </a:ext>
              </a:extLst>
            </p:cNvPr>
            <p:cNvSpPr/>
            <p:nvPr/>
          </p:nvSpPr>
          <p:spPr>
            <a:xfrm>
              <a:off x="6232906" y="1407033"/>
              <a:ext cx="99405" cy="448003"/>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sp>
          <p:nvSpPr>
            <p:cNvPr id="28" name="Rectangle 3658">
              <a:extLst>
                <a:ext uri="{FF2B5EF4-FFF2-40B4-BE49-F238E27FC236}">
                  <a16:creationId xmlns:a16="http://schemas.microsoft.com/office/drawing/2014/main" id="{86F092A2-9CC8-49CB-8597-75049A1764AD}"/>
                </a:ext>
              </a:extLst>
            </p:cNvPr>
            <p:cNvSpPr/>
            <p:nvPr/>
          </p:nvSpPr>
          <p:spPr>
            <a:xfrm>
              <a:off x="5042281"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29" name="Rectangle 3659">
              <a:extLst>
                <a:ext uri="{FF2B5EF4-FFF2-40B4-BE49-F238E27FC236}">
                  <a16:creationId xmlns:a16="http://schemas.microsoft.com/office/drawing/2014/main" id="{B86969FF-E903-402D-9D54-FB8E03494116}"/>
                </a:ext>
              </a:extLst>
            </p:cNvPr>
            <p:cNvSpPr/>
            <p:nvPr/>
          </p:nvSpPr>
          <p:spPr>
            <a:xfrm>
              <a:off x="5143246" y="1769770"/>
              <a:ext cx="702194"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ΕΙΜ</a:t>
              </a:r>
              <a:endParaRPr lang="el-GR" sz="1100">
                <a:solidFill>
                  <a:srgbClr val="000000"/>
                </a:solidFill>
                <a:effectLst/>
                <a:latin typeface="Calibri" panose="020F0502020204030204" pitchFamily="34" charset="0"/>
                <a:ea typeface="Calibri" panose="020F0502020204030204" pitchFamily="34" charset="0"/>
              </a:endParaRPr>
            </a:p>
          </p:txBody>
        </p:sp>
        <p:sp>
          <p:nvSpPr>
            <p:cNvPr id="30" name="Rectangle 3660">
              <a:extLst>
                <a:ext uri="{FF2B5EF4-FFF2-40B4-BE49-F238E27FC236}">
                  <a16:creationId xmlns:a16="http://schemas.microsoft.com/office/drawing/2014/main" id="{7F553586-AB77-433E-993D-C9C8EEC41EB7}"/>
                </a:ext>
              </a:extLst>
            </p:cNvPr>
            <p:cNvSpPr/>
            <p:nvPr/>
          </p:nvSpPr>
          <p:spPr>
            <a:xfrm>
              <a:off x="5672074" y="1769770"/>
              <a:ext cx="1333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a:t>
              </a:r>
              <a:endParaRPr lang="el-GR" sz="1100">
                <a:solidFill>
                  <a:srgbClr val="000000"/>
                </a:solidFill>
                <a:effectLst/>
                <a:latin typeface="Calibri" panose="020F0502020204030204" pitchFamily="34" charset="0"/>
                <a:ea typeface="Calibri" panose="020F0502020204030204" pitchFamily="34" charset="0"/>
              </a:endParaRPr>
            </a:p>
          </p:txBody>
        </p:sp>
        <p:sp>
          <p:nvSpPr>
            <p:cNvPr id="31" name="Rectangle 3661">
              <a:extLst>
                <a:ext uri="{FF2B5EF4-FFF2-40B4-BE49-F238E27FC236}">
                  <a16:creationId xmlns:a16="http://schemas.microsoft.com/office/drawing/2014/main" id="{B9609454-A3AB-4444-9BD2-FF5421708891}"/>
                </a:ext>
              </a:extLst>
            </p:cNvPr>
            <p:cNvSpPr/>
            <p:nvPr/>
          </p:nvSpPr>
          <p:spPr>
            <a:xfrm>
              <a:off x="5772658" y="1769770"/>
              <a:ext cx="99495" cy="448416"/>
            </a:xfrm>
            <a:prstGeom prst="rect">
              <a:avLst/>
            </a:prstGeom>
            <a:ln>
              <a:noFill/>
            </a:ln>
          </p:spPr>
          <p:txBody>
            <a:bodyPr vert="horz" lIns="0" tIns="0" rIns="0" bIns="0" rtlCol="0">
              <a:noAutofit/>
            </a:bodyPr>
            <a:lstStyle/>
            <a:p>
              <a:pPr>
                <a:lnSpc>
                  <a:spcPct val="107000"/>
                </a:lnSpc>
                <a:spcAft>
                  <a:spcPts val="800"/>
                </a:spcAft>
              </a:pPr>
              <a:r>
                <a:rPr lang="el-GR" sz="2600">
                  <a:solidFill>
                    <a:srgbClr val="FFFFFF"/>
                  </a:solidFill>
                  <a:effectLst/>
                  <a:latin typeface="Calibri" panose="020F0502020204030204" pitchFamily="34" charset="0"/>
                  <a:ea typeface="Calibri" panose="020F0502020204030204" pitchFamily="34" charset="0"/>
                </a:rPr>
                <a:t> </a:t>
              </a:r>
              <a:endParaRPr lang="el-GR" sz="1100">
                <a:solidFill>
                  <a:srgbClr val="000000"/>
                </a:solidFill>
                <a:effectLst/>
                <a:latin typeface="Calibri" panose="020F0502020204030204" pitchFamily="34" charset="0"/>
                <a:ea typeface="Calibri" panose="020F0502020204030204" pitchFamily="34" charset="0"/>
              </a:endParaRPr>
            </a:p>
          </p:txBody>
        </p:sp>
      </p:grpSp>
      <p:sp>
        <p:nvSpPr>
          <p:cNvPr id="33" name="TextBox 32">
            <a:extLst>
              <a:ext uri="{FF2B5EF4-FFF2-40B4-BE49-F238E27FC236}">
                <a16:creationId xmlns:a16="http://schemas.microsoft.com/office/drawing/2014/main" id="{98D5C6A4-949C-4713-9474-1FBBC58D2CE5}"/>
              </a:ext>
            </a:extLst>
          </p:cNvPr>
          <p:cNvSpPr txBox="1"/>
          <p:nvPr/>
        </p:nvSpPr>
        <p:spPr>
          <a:xfrm>
            <a:off x="1764020" y="5615408"/>
            <a:ext cx="4572000" cy="646331"/>
          </a:xfrm>
          <a:prstGeom prst="rect">
            <a:avLst/>
          </a:prstGeom>
          <a:noFill/>
        </p:spPr>
        <p:txBody>
          <a:bodyPr wrap="square">
            <a:spAutoFit/>
          </a:bodyPr>
          <a:lstStyle/>
          <a:p>
            <a:r>
              <a:rPr lang="el-GR" dirty="0" err="1"/>
              <a:t>ΕΣΥΠ</a:t>
            </a:r>
            <a:r>
              <a:rPr lang="el-GR" dirty="0"/>
              <a:t> – Υπό την εποπτεία του Υπ. Ανάπτυξης &amp; Ανταγωνιστικότητας </a:t>
            </a:r>
          </a:p>
        </p:txBody>
      </p:sp>
    </p:spTree>
    <p:extLst>
      <p:ext uri="{BB962C8B-B14F-4D97-AF65-F5344CB8AC3E}">
        <p14:creationId xmlns:p14="http://schemas.microsoft.com/office/powerpoint/2010/main" val="83769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F828DCB1-6715-4BCA-B107-CF52F3DB7F80}"/>
              </a:ext>
            </a:extLst>
          </p:cNvPr>
          <p:cNvSpPr>
            <a:spLocks noGrp="1"/>
          </p:cNvSpPr>
          <p:nvPr>
            <p:ph type="title"/>
          </p:nvPr>
        </p:nvSpPr>
        <p:spPr>
          <a:xfrm>
            <a:off x="369277" y="516835"/>
            <a:ext cx="2313633" cy="5772840"/>
          </a:xfrm>
        </p:spPr>
        <p:txBody>
          <a:bodyPr anchor="ctr">
            <a:normAutofit/>
          </a:bodyPr>
          <a:lstStyle/>
          <a:p>
            <a:r>
              <a:rPr lang="el-GR" sz="3100" dirty="0">
                <a:solidFill>
                  <a:srgbClr val="FFFFFF"/>
                </a:solidFill>
              </a:rPr>
              <a:t>Ο ΕΛΟΤ σήμερα</a:t>
            </a:r>
          </a:p>
        </p:txBody>
      </p:sp>
      <p:sp>
        <p:nvSpPr>
          <p:cNvPr id="13" name="Rectangle 12">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id="{2E40EA11-FFCA-83C5-E2A4-5071BC2E218C}"/>
              </a:ext>
            </a:extLst>
          </p:cNvPr>
          <p:cNvGraphicFramePr>
            <a:graphicFrameLocks noGrp="1"/>
          </p:cNvGraphicFramePr>
          <p:nvPr>
            <p:ph idx="1"/>
            <p:extLst>
              <p:ext uri="{D42A27DB-BD31-4B8C-83A1-F6EECF244321}">
                <p14:modId xmlns:p14="http://schemas.microsoft.com/office/powerpoint/2010/main" val="122785045"/>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618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195FCE7D-5D74-4806-BC10-91EE5BB6FF16}"/>
              </a:ext>
            </a:extLst>
          </p:cNvPr>
          <p:cNvSpPr>
            <a:spLocks noGrp="1"/>
          </p:cNvSpPr>
          <p:nvPr>
            <p:ph type="title"/>
          </p:nvPr>
        </p:nvSpPr>
        <p:spPr>
          <a:xfrm>
            <a:off x="369277" y="516835"/>
            <a:ext cx="2313633" cy="5772840"/>
          </a:xfrm>
        </p:spPr>
        <p:txBody>
          <a:bodyPr anchor="ctr">
            <a:normAutofit/>
          </a:bodyPr>
          <a:lstStyle/>
          <a:p>
            <a:r>
              <a:rPr lang="el-GR" sz="2900" dirty="0">
                <a:solidFill>
                  <a:srgbClr val="FFFFFF"/>
                </a:solidFill>
              </a:rPr>
              <a:t>ΕΛΟΤ σήμερα</a:t>
            </a:r>
            <a:br>
              <a:rPr lang="el-GR" sz="2900" dirty="0">
                <a:solidFill>
                  <a:srgbClr val="FFFFFF"/>
                </a:solidFill>
              </a:rPr>
            </a:br>
            <a:br>
              <a:rPr lang="el-GR" sz="2900" dirty="0">
                <a:solidFill>
                  <a:srgbClr val="FFFFFF"/>
                </a:solidFill>
              </a:rPr>
            </a:br>
            <a:r>
              <a:rPr lang="el-GR" sz="2900" dirty="0">
                <a:solidFill>
                  <a:srgbClr val="FFFFFF"/>
                </a:solidFill>
              </a:rPr>
              <a:t>Εθνικά Πρότυπα &amp; Τεχνικές Προδιαγραφές </a:t>
            </a:r>
            <a:br>
              <a:rPr lang="el-GR" sz="2900" dirty="0">
                <a:solidFill>
                  <a:srgbClr val="FFFFFF"/>
                </a:solidFill>
              </a:rPr>
            </a:br>
            <a:endParaRPr lang="el-GR" sz="2900" dirty="0">
              <a:solidFill>
                <a:srgbClr val="FFFFFF"/>
              </a:solidFill>
            </a:endParaRPr>
          </a:p>
        </p:txBody>
      </p:sp>
      <p:sp>
        <p:nvSpPr>
          <p:cNvPr id="13" name="Rectangle 12">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id="{A8280618-E449-DC90-315F-9588DC7BAE30}"/>
              </a:ext>
            </a:extLst>
          </p:cNvPr>
          <p:cNvGraphicFramePr>
            <a:graphicFrameLocks noGrp="1"/>
          </p:cNvGraphicFramePr>
          <p:nvPr>
            <p:ph idx="1"/>
            <p:extLst>
              <p:ext uri="{D42A27DB-BD31-4B8C-83A1-F6EECF244321}">
                <p14:modId xmlns:p14="http://schemas.microsoft.com/office/powerpoint/2010/main" val="3128611489"/>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5049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ΤΑ ΠΡΟΤΥΠΑ ΤΗΣ ΣΕΙΡΑΣ </a:t>
            </a:r>
            <a:r>
              <a:rPr lang="en-US" dirty="0"/>
              <a:t>ISO</a:t>
            </a:r>
            <a:r>
              <a:rPr lang="el-GR" dirty="0"/>
              <a:t> 9000 </a:t>
            </a:r>
          </a:p>
        </p:txBody>
      </p:sp>
      <p:sp>
        <p:nvSpPr>
          <p:cNvPr id="3" name="2 - Θέση περιεχομένου"/>
          <p:cNvSpPr>
            <a:spLocks noGrp="1"/>
          </p:cNvSpPr>
          <p:nvPr>
            <p:ph idx="1"/>
          </p:nvPr>
        </p:nvSpPr>
        <p:spPr/>
        <p:txBody>
          <a:bodyPr>
            <a:normAutofit/>
          </a:bodyPr>
          <a:lstStyle/>
          <a:p>
            <a:r>
              <a:rPr lang="en-US" dirty="0"/>
              <a:t>ISO</a:t>
            </a:r>
            <a:r>
              <a:rPr lang="el-GR" dirty="0"/>
              <a:t> 9000 Οδηγίες για την επιλογή και χρήση των Προτύπων Διαχείρισης και Διασφάλισης Ποιότητας</a:t>
            </a:r>
          </a:p>
          <a:p>
            <a:r>
              <a:rPr lang="en-US" dirty="0"/>
              <a:t>ISO</a:t>
            </a:r>
            <a:r>
              <a:rPr lang="el-GR" dirty="0"/>
              <a:t>   9001   Απαιτήσεις   για   Σχεδιασμό  /  Ανάπτυξη, Παραγωγή, Εγκατάσταση και Εξυπηρέτηση</a:t>
            </a:r>
          </a:p>
          <a:p>
            <a:r>
              <a:rPr lang="en-US" dirty="0"/>
              <a:t>ISO</a:t>
            </a:r>
            <a:r>
              <a:rPr lang="el-GR" dirty="0"/>
              <a:t> 9002 Απαιτήσεις για Παραγωγή και Εγκατάσταση</a:t>
            </a:r>
          </a:p>
          <a:p>
            <a:r>
              <a:rPr lang="en-US" dirty="0"/>
              <a:t>ISO</a:t>
            </a:r>
            <a:r>
              <a:rPr lang="el-GR" dirty="0"/>
              <a:t> 9003 Απαιτήσεις για Τελική Επιθεώρηση και Δοκιμή</a:t>
            </a:r>
          </a:p>
          <a:p>
            <a:r>
              <a:rPr lang="en-US" dirty="0"/>
              <a:t>ISO</a:t>
            </a:r>
            <a:r>
              <a:rPr lang="el-GR" dirty="0"/>
              <a:t> 9004 Βασικές Έννοιες κι Εφαρμογές. Οδηγός για Διοίκηση Ποιότητας και Ποιότητα</a:t>
            </a:r>
          </a:p>
          <a:p>
            <a:r>
              <a:rPr lang="en-US" dirty="0"/>
              <a:t>ISO</a:t>
            </a:r>
            <a:r>
              <a:rPr lang="el-GR" dirty="0"/>
              <a:t> 19011: Οδηγίες για επιθεώρηση περιβαλλοντικών συστημάτων ή/και συστημάτων ποιότητας.</a:t>
            </a:r>
          </a:p>
          <a:p>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9160000F-45BA-4E93-952C-FFDB7FA7D52A}"/>
              </a:ext>
            </a:extLst>
          </p:cNvPr>
          <p:cNvSpPr>
            <a:spLocks noGrp="1"/>
          </p:cNvSpPr>
          <p:nvPr>
            <p:ph type="title"/>
          </p:nvPr>
        </p:nvSpPr>
        <p:spPr>
          <a:xfrm>
            <a:off x="369277" y="605896"/>
            <a:ext cx="2313633" cy="5646208"/>
          </a:xfrm>
        </p:spPr>
        <p:txBody>
          <a:bodyPr anchor="ctr">
            <a:normAutofit/>
          </a:bodyPr>
          <a:lstStyle/>
          <a:p>
            <a:r>
              <a:rPr lang="el-GR" sz="3100">
                <a:solidFill>
                  <a:srgbClr val="FFFFFF"/>
                </a:solidFill>
              </a:rPr>
              <a:t>Αρχές διαχείρισης ποιότητας σειράς </a:t>
            </a:r>
            <a:br>
              <a:rPr lang="en-US" sz="3100">
                <a:solidFill>
                  <a:srgbClr val="FFFFFF"/>
                </a:solidFill>
              </a:rPr>
            </a:br>
            <a:r>
              <a:rPr lang="el-GR" sz="3100">
                <a:solidFill>
                  <a:srgbClr val="FFFFFF"/>
                </a:solidFill>
              </a:rPr>
              <a:t>ISO 9000 </a:t>
            </a: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a:extLst>
              <a:ext uri="{FF2B5EF4-FFF2-40B4-BE49-F238E27FC236}">
                <a16:creationId xmlns:a16="http://schemas.microsoft.com/office/drawing/2014/main" id="{D14AFDF9-5778-46D2-AEF4-CFF381003B3B}"/>
              </a:ext>
            </a:extLst>
          </p:cNvPr>
          <p:cNvSpPr>
            <a:spLocks noGrp="1"/>
          </p:cNvSpPr>
          <p:nvPr>
            <p:ph idx="1"/>
          </p:nvPr>
        </p:nvSpPr>
        <p:spPr>
          <a:xfrm>
            <a:off x="3556512" y="605896"/>
            <a:ext cx="4810247" cy="5646208"/>
          </a:xfrm>
        </p:spPr>
        <p:txBody>
          <a:bodyPr anchor="ctr">
            <a:normAutofit/>
          </a:bodyPr>
          <a:lstStyle/>
          <a:p>
            <a:r>
              <a:rPr lang="el-GR" dirty="0"/>
              <a:t>Αρχή 1 – Εστίαση στον πελάτη</a:t>
            </a:r>
            <a:r>
              <a:rPr lang="en-US" dirty="0"/>
              <a:t>:</a:t>
            </a:r>
            <a:endParaRPr lang="el-GR" dirty="0"/>
          </a:p>
          <a:p>
            <a:pPr marL="0" indent="0">
              <a:buNone/>
            </a:pPr>
            <a:r>
              <a:rPr lang="el-GR" dirty="0"/>
              <a:t>Οι οργανισμοί εξαρτώνται από τους πελάτες τους και ως εκ τούτου θα πρέπει να κατανοούν τις τρέχουσες και μελλοντικές ανάγκες των πελατών, να ανταποκρίνονται στις απαιτήσεις των πελατών και να προσπαθούν να υπερβαίνουν τις προσδοκίες των πελατών.</a:t>
            </a:r>
            <a:endParaRPr lang="en-US" dirty="0"/>
          </a:p>
          <a:p>
            <a:pPr marL="0" indent="0">
              <a:buNone/>
            </a:pPr>
            <a:endParaRPr lang="el-GR" dirty="0"/>
          </a:p>
          <a:p>
            <a:r>
              <a:rPr lang="el-GR" dirty="0"/>
              <a:t>Αρχή 2 – Ηγεσία</a:t>
            </a:r>
            <a:r>
              <a:rPr lang="en-US" dirty="0"/>
              <a:t>:</a:t>
            </a:r>
            <a:endParaRPr lang="el-GR" dirty="0"/>
          </a:p>
          <a:p>
            <a:pPr marL="0" indent="0">
              <a:buNone/>
            </a:pPr>
            <a:r>
              <a:rPr lang="el-GR" dirty="0"/>
              <a:t>Οι ηγέτες καθιερώνουν την ενότητα του σκοπού και της κατεύθυνσης του οργανισμού. Θα πρέπει να δημιουργούν και να διατηρούν το εσωτερικό περιβάλλον στο οποίο οι άνθρωποι μπορούν να συμμετέχουν πλήρως στην επίτευξη των στόχων του οργανισμού.</a:t>
            </a:r>
          </a:p>
        </p:txBody>
      </p:sp>
    </p:spTree>
    <p:extLst>
      <p:ext uri="{BB962C8B-B14F-4D97-AF65-F5344CB8AC3E}">
        <p14:creationId xmlns:p14="http://schemas.microsoft.com/office/powerpoint/2010/main" val="3288415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9160000F-45BA-4E93-952C-FFDB7FA7D52A}"/>
              </a:ext>
            </a:extLst>
          </p:cNvPr>
          <p:cNvSpPr>
            <a:spLocks noGrp="1"/>
          </p:cNvSpPr>
          <p:nvPr>
            <p:ph type="title"/>
          </p:nvPr>
        </p:nvSpPr>
        <p:spPr>
          <a:xfrm>
            <a:off x="369277" y="605896"/>
            <a:ext cx="2313633" cy="5646208"/>
          </a:xfrm>
        </p:spPr>
        <p:txBody>
          <a:bodyPr anchor="ctr">
            <a:normAutofit/>
          </a:bodyPr>
          <a:lstStyle/>
          <a:p>
            <a:r>
              <a:rPr lang="el-GR" sz="3100">
                <a:solidFill>
                  <a:srgbClr val="FFFFFF"/>
                </a:solidFill>
              </a:rPr>
              <a:t>Αρχές διαχείρισης ποιότητας σειράς </a:t>
            </a:r>
            <a:br>
              <a:rPr lang="en-US" sz="3100">
                <a:solidFill>
                  <a:srgbClr val="FFFFFF"/>
                </a:solidFill>
              </a:rPr>
            </a:br>
            <a:r>
              <a:rPr lang="el-GR" sz="3100">
                <a:solidFill>
                  <a:srgbClr val="FFFFFF"/>
                </a:solidFill>
              </a:rPr>
              <a:t>ISO 9000 </a:t>
            </a:r>
          </a:p>
        </p:txBody>
      </p:sp>
      <p:sp>
        <p:nvSpPr>
          <p:cNvPr id="16"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a:extLst>
              <a:ext uri="{FF2B5EF4-FFF2-40B4-BE49-F238E27FC236}">
                <a16:creationId xmlns:a16="http://schemas.microsoft.com/office/drawing/2014/main" id="{D14AFDF9-5778-46D2-AEF4-CFF381003B3B}"/>
              </a:ext>
            </a:extLst>
          </p:cNvPr>
          <p:cNvSpPr>
            <a:spLocks noGrp="1"/>
          </p:cNvSpPr>
          <p:nvPr>
            <p:ph idx="1"/>
          </p:nvPr>
        </p:nvSpPr>
        <p:spPr>
          <a:xfrm>
            <a:off x="3556512" y="605896"/>
            <a:ext cx="4810247" cy="5646208"/>
          </a:xfrm>
        </p:spPr>
        <p:txBody>
          <a:bodyPr anchor="ctr">
            <a:normAutofit/>
          </a:bodyPr>
          <a:lstStyle/>
          <a:p>
            <a:r>
              <a:rPr lang="el-GR" sz="1900"/>
              <a:t>Αρχή 3 – Εμπλοκή ανθρώπων</a:t>
            </a:r>
            <a:r>
              <a:rPr lang="en-US" sz="1900"/>
              <a:t>:</a:t>
            </a:r>
            <a:endParaRPr lang="el-GR" sz="1900"/>
          </a:p>
          <a:p>
            <a:pPr marL="0" indent="0">
              <a:buNone/>
            </a:pPr>
            <a:r>
              <a:rPr lang="el-GR" sz="1900"/>
              <a:t>Οι άνθρωποι σε όλα τα επίπεδα αποτελούν την ουσία ενός οργανισμού και η πλήρης εμπλοκή τους επιτρέπει να χρησιμοποιηθούν οι ικανότητές τους προς όφελος του οργανισμού.</a:t>
            </a:r>
            <a:endParaRPr lang="en-US" sz="1900"/>
          </a:p>
          <a:p>
            <a:pPr marL="0" indent="0">
              <a:buNone/>
            </a:pPr>
            <a:endParaRPr lang="el-GR" sz="1900"/>
          </a:p>
          <a:p>
            <a:r>
              <a:rPr lang="el-GR" sz="1900"/>
              <a:t>Αρχή 4 – Προσέγγιση διαδικασίας</a:t>
            </a:r>
            <a:r>
              <a:rPr lang="en-US" sz="1900"/>
              <a:t>:</a:t>
            </a:r>
            <a:endParaRPr lang="el-GR" sz="1900"/>
          </a:p>
          <a:p>
            <a:pPr marL="0" indent="0">
              <a:buNone/>
            </a:pPr>
            <a:r>
              <a:rPr lang="el-GR" sz="1900"/>
              <a:t>Ένα επιθυμητό αποτέλεσμα επιτυγχάνεται πιο αποτελεσματικά όταν οι δραστηριότητες και οι σχετικοί πόροι διαχειρίζονται ως διαδικασία.</a:t>
            </a:r>
            <a:endParaRPr lang="en-US" sz="1900"/>
          </a:p>
          <a:p>
            <a:pPr marL="0" indent="0">
              <a:buNone/>
            </a:pPr>
            <a:endParaRPr lang="el-GR" sz="1900"/>
          </a:p>
          <a:p>
            <a:r>
              <a:rPr lang="el-GR" sz="1900"/>
              <a:t>Αρχή 5 – Βελτίωση</a:t>
            </a:r>
            <a:r>
              <a:rPr lang="en-US" sz="1900"/>
              <a:t>:</a:t>
            </a:r>
            <a:endParaRPr lang="el-GR" sz="1900"/>
          </a:p>
          <a:p>
            <a:pPr marL="0" indent="0">
              <a:buNone/>
            </a:pPr>
            <a:r>
              <a:rPr lang="el-GR" sz="1900"/>
              <a:t>Η βελτίωση της συνολικής απόδοσης του οργανισμού πρέπει να είναι μόνιμος στόχος του οργανισμού.</a:t>
            </a:r>
          </a:p>
        </p:txBody>
      </p:sp>
    </p:spTree>
    <p:extLst>
      <p:ext uri="{BB962C8B-B14F-4D97-AF65-F5344CB8AC3E}">
        <p14:creationId xmlns:p14="http://schemas.microsoft.com/office/powerpoint/2010/main" val="2241862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60000F-45BA-4E93-952C-FFDB7FA7D52A}"/>
              </a:ext>
            </a:extLst>
          </p:cNvPr>
          <p:cNvSpPr>
            <a:spLocks noGrp="1"/>
          </p:cNvSpPr>
          <p:nvPr>
            <p:ph type="title"/>
          </p:nvPr>
        </p:nvSpPr>
        <p:spPr/>
        <p:txBody>
          <a:bodyPr>
            <a:normAutofit fontScale="90000"/>
          </a:bodyPr>
          <a:lstStyle/>
          <a:p>
            <a:pPr algn="ctr"/>
            <a:r>
              <a:rPr lang="el-GR" dirty="0"/>
              <a:t>Αρχές διαχείρισης ποιότητας σειράς </a:t>
            </a:r>
            <a:br>
              <a:rPr lang="en-US" dirty="0"/>
            </a:br>
            <a:r>
              <a:rPr lang="el-GR" dirty="0" err="1"/>
              <a:t>ISO</a:t>
            </a:r>
            <a:r>
              <a:rPr lang="el-GR" dirty="0"/>
              <a:t> 9000 </a:t>
            </a:r>
          </a:p>
        </p:txBody>
      </p:sp>
      <p:sp>
        <p:nvSpPr>
          <p:cNvPr id="3" name="Θέση περιεχομένου 2">
            <a:extLst>
              <a:ext uri="{FF2B5EF4-FFF2-40B4-BE49-F238E27FC236}">
                <a16:creationId xmlns:a16="http://schemas.microsoft.com/office/drawing/2014/main" id="{D14AFDF9-5778-46D2-AEF4-CFF381003B3B}"/>
              </a:ext>
            </a:extLst>
          </p:cNvPr>
          <p:cNvSpPr>
            <a:spLocks noGrp="1"/>
          </p:cNvSpPr>
          <p:nvPr>
            <p:ph idx="1"/>
          </p:nvPr>
        </p:nvSpPr>
        <p:spPr/>
        <p:txBody>
          <a:bodyPr>
            <a:normAutofit/>
          </a:bodyPr>
          <a:lstStyle/>
          <a:p>
            <a:r>
              <a:rPr lang="el-GR" dirty="0"/>
              <a:t>Αρχή 6 – Λήψη αποφάσεων με βάση στοιχεία</a:t>
            </a:r>
            <a:r>
              <a:rPr lang="en-US" dirty="0"/>
              <a:t>:</a:t>
            </a:r>
            <a:endParaRPr lang="el-GR" dirty="0"/>
          </a:p>
          <a:p>
            <a:pPr marL="0" indent="0">
              <a:buNone/>
            </a:pPr>
            <a:r>
              <a:rPr lang="el-GR" dirty="0"/>
              <a:t>Οι αποτελεσματικές αποφάσεις βασίζονται στην ανάλυση δεδομένων και πληροφοριών.</a:t>
            </a:r>
            <a:endParaRPr lang="en-US" dirty="0"/>
          </a:p>
          <a:p>
            <a:pPr marL="0" indent="0">
              <a:buNone/>
            </a:pPr>
            <a:endParaRPr lang="el-GR" dirty="0"/>
          </a:p>
          <a:p>
            <a:r>
              <a:rPr lang="el-GR" dirty="0"/>
              <a:t>Αρχή 7 – Διαχείριση σχέσεων</a:t>
            </a:r>
            <a:r>
              <a:rPr lang="en-US" dirty="0"/>
              <a:t>:</a:t>
            </a:r>
            <a:endParaRPr lang="el-GR" dirty="0"/>
          </a:p>
          <a:p>
            <a:pPr marL="0" indent="0">
              <a:buNone/>
            </a:pPr>
            <a:r>
              <a:rPr lang="el-GR" dirty="0"/>
              <a:t>Ένας οργανισμός και οι εξωτερικοί </a:t>
            </a:r>
            <a:r>
              <a:rPr lang="el-GR" dirty="0" err="1"/>
              <a:t>πάροχοι</a:t>
            </a:r>
            <a:r>
              <a:rPr lang="el-GR" dirty="0"/>
              <a:t> του (προμηθευτές, εργολάβοι, </a:t>
            </a:r>
            <a:r>
              <a:rPr lang="el-GR" dirty="0" err="1"/>
              <a:t>πάροχοι</a:t>
            </a:r>
            <a:r>
              <a:rPr lang="el-GR" dirty="0"/>
              <a:t> υπηρεσιών) είναι αλληλεξαρτώμενοι και μια αμοιβαία επωφελής σχέση ενισχύει την ικανότητα και των δύο να δημιουργούν αξία.</a:t>
            </a:r>
          </a:p>
        </p:txBody>
      </p:sp>
    </p:spTree>
    <p:extLst>
      <p:ext uri="{BB962C8B-B14F-4D97-AF65-F5344CB8AC3E}">
        <p14:creationId xmlns:p14="http://schemas.microsoft.com/office/powerpoint/2010/main" val="2092136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Οι απαιτήσεις του προτύπου </a:t>
            </a:r>
            <a:r>
              <a:rPr lang="en-US" dirty="0"/>
              <a:t>ISO</a:t>
            </a:r>
            <a:r>
              <a:rPr lang="el-GR" dirty="0"/>
              <a:t> 9001:2000. </a:t>
            </a:r>
          </a:p>
        </p:txBody>
      </p:sp>
      <p:sp>
        <p:nvSpPr>
          <p:cNvPr id="3" name="2 - Θέση περιεχομένου"/>
          <p:cNvSpPr>
            <a:spLocks noGrp="1"/>
          </p:cNvSpPr>
          <p:nvPr>
            <p:ph idx="1"/>
          </p:nvPr>
        </p:nvSpPr>
        <p:spPr/>
        <p:txBody>
          <a:bodyPr>
            <a:normAutofit/>
          </a:bodyPr>
          <a:lstStyle/>
          <a:p>
            <a:r>
              <a:rPr lang="el-GR" dirty="0"/>
              <a:t>• Να προσδιορίζονται οι ανάγκες και οι απαιτήσεις (χαρακτηριστικά προϊόντων ή υπηρεσιών, ποσότητες, χρόνους παράδοσης κλπ) που έχουν οι πελάτες.</a:t>
            </a:r>
          </a:p>
          <a:p>
            <a:r>
              <a:rPr lang="el-GR" dirty="0"/>
              <a:t>• Να προσδιορίζεται η πολιτική για η ποιότητα καθώς και οι αντικειμενικοί στόχοι για την ποιότητα που θα εφαρμοστεί.</a:t>
            </a:r>
          </a:p>
          <a:p>
            <a:r>
              <a:rPr lang="el-GR" dirty="0"/>
              <a:t>• Να προσδιορίζεται με ποιες επιμέρους εργασίες (διεργασίες) παράγονται τα προϊόντα και οι υπηρεσίες και με ποιες μεθόδους και κριτήρια μετρώνται οι διεργασίες αυτές.</a:t>
            </a:r>
          </a:p>
          <a:p>
            <a:endParaRPr lang="el-GR" dirty="0"/>
          </a:p>
        </p:txBody>
      </p:sp>
    </p:spTree>
    <p:extLst>
      <p:ext uri="{BB962C8B-B14F-4D97-AF65-F5344CB8AC3E}">
        <p14:creationId xmlns:p14="http://schemas.microsoft.com/office/powerpoint/2010/main" val="1826985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Οι απαιτήσεις του προτύπου </a:t>
            </a:r>
            <a:r>
              <a:rPr lang="en-US" dirty="0"/>
              <a:t>ISO</a:t>
            </a:r>
            <a:r>
              <a:rPr lang="el-GR" dirty="0"/>
              <a:t> 9001:200</a:t>
            </a:r>
            <a:r>
              <a:rPr lang="en-US" dirty="0"/>
              <a:t>8</a:t>
            </a:r>
            <a:r>
              <a:rPr lang="el-GR" dirty="0"/>
              <a:t>. </a:t>
            </a:r>
          </a:p>
        </p:txBody>
      </p:sp>
      <p:sp>
        <p:nvSpPr>
          <p:cNvPr id="3" name="2 - Θέση περιεχομένου"/>
          <p:cNvSpPr>
            <a:spLocks noGrp="1"/>
          </p:cNvSpPr>
          <p:nvPr>
            <p:ph idx="1"/>
          </p:nvPr>
        </p:nvSpPr>
        <p:spPr/>
        <p:txBody>
          <a:bodyPr>
            <a:normAutofit/>
          </a:bodyPr>
          <a:lstStyle/>
          <a:p>
            <a:pPr>
              <a:buFont typeface="Wingdings" panose="05000000000000000000" pitchFamily="2" charset="2"/>
              <a:buChar char="Ø"/>
            </a:pPr>
            <a:r>
              <a:rPr lang="el-GR" dirty="0"/>
              <a:t>Να ξεκαθαρίζεται και να περιγράφεται το πώς εκτελούνται ορισμένες</a:t>
            </a:r>
            <a:br>
              <a:rPr lang="el-GR" dirty="0"/>
            </a:br>
            <a:r>
              <a:rPr lang="el-GR" dirty="0"/>
              <a:t>ουσιώδους σημασίας εργασίες (τεκμηριωμένες διαδικασίες) στην</a:t>
            </a:r>
            <a:br>
              <a:rPr lang="el-GR" dirty="0"/>
            </a:br>
            <a:r>
              <a:rPr lang="el-GR" dirty="0"/>
              <a:t>επιχείρηση, όπως και το πώς αποδεσμεύονται τα ελαττωματικά</a:t>
            </a:r>
            <a:br>
              <a:rPr lang="el-GR" dirty="0"/>
            </a:br>
            <a:r>
              <a:rPr lang="el-GR" dirty="0"/>
              <a:t>προϊόντα, το πώς διακινούνται όλες οι πληροφορίες που είναι αναγκαίες για τη λειτουργία της επιχείρησης κλπ.</a:t>
            </a:r>
          </a:p>
          <a:p>
            <a:pPr>
              <a:buFont typeface="Wingdings" panose="05000000000000000000" pitchFamily="2" charset="2"/>
              <a:buChar char="Ø"/>
            </a:pPr>
            <a:r>
              <a:rPr lang="el-GR" dirty="0"/>
              <a:t>Να βελτιώνεται συνεχώς η ποιότητα των προϊόντων, καθώς και η απόδοση του συστήματος ποιότητας με επιθεωρήσεις, διορθωτικές ενέργειες κλπ.</a:t>
            </a:r>
          </a:p>
          <a:p>
            <a:pPr>
              <a:buFont typeface="Wingdings" panose="05000000000000000000" pitchFamily="2" charset="2"/>
              <a:buChar char="Ø"/>
            </a:pPr>
            <a:r>
              <a:rPr lang="el-GR" dirty="0"/>
              <a:t>Να τηρούνται αποδείξεις (αρχεία) ότι εφαρμόζονται όλα τα παραπάνω.</a:t>
            </a:r>
          </a:p>
          <a:p>
            <a:pPr>
              <a:buFont typeface="Wingdings" panose="05000000000000000000" pitchFamily="2" charset="2"/>
              <a:buChar char="Ø"/>
            </a:pPr>
            <a:r>
              <a:rPr lang="el-GR" dirty="0"/>
              <a:t>Να παρακολουθείται αν και κατά πόσο είναι ευχαριστημένοι οι πελάτες.</a:t>
            </a:r>
          </a:p>
          <a:p>
            <a:endParaRPr lang="el-GR" dirty="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4 - Εικόνα" descr="1 ISO 9001.jpg"/>
          <p:cNvPicPr>
            <a:picLocks noChangeAspect="1"/>
          </p:cNvPicPr>
          <p:nvPr/>
        </p:nvPicPr>
        <p:blipFill>
          <a:blip r:embed="rId2" cstate="print"/>
          <a:stretch>
            <a:fillRect/>
          </a:stretch>
        </p:blipFill>
        <p:spPr>
          <a:xfrm>
            <a:off x="2008434" y="643467"/>
            <a:ext cx="5127131" cy="505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Προέλευση ονόματος</a:t>
            </a:r>
          </a:p>
        </p:txBody>
      </p:sp>
      <p:sp>
        <p:nvSpPr>
          <p:cNvPr id="3" name="2 - Θέση περιεχομένου"/>
          <p:cNvSpPr>
            <a:spLocks noGrp="1"/>
          </p:cNvSpPr>
          <p:nvPr>
            <p:ph idx="1"/>
          </p:nvPr>
        </p:nvSpPr>
        <p:spPr/>
        <p:txBody>
          <a:bodyPr>
            <a:normAutofit/>
          </a:bodyPr>
          <a:lstStyle/>
          <a:p>
            <a:r>
              <a:rPr lang="en-US" dirty="0"/>
              <a:t>ISO</a:t>
            </a:r>
            <a:r>
              <a:rPr lang="el-GR" dirty="0"/>
              <a:t> ονομάζεται ο Διεθνής Οργανισμός Τυποποίησης που έχει σκοπό τη δημιουργία προτύπων σε παγκόσμιο επίπεδο.</a:t>
            </a:r>
            <a:endParaRPr lang="en-US" dirty="0"/>
          </a:p>
          <a:p>
            <a:r>
              <a:rPr lang="el-GR" dirty="0"/>
              <a:t> Η λέξη «</a:t>
            </a:r>
            <a:r>
              <a:rPr lang="en-US" dirty="0"/>
              <a:t>ISO</a:t>
            </a:r>
            <a:r>
              <a:rPr lang="el-GR" dirty="0"/>
              <a:t>» δεν προέρχεται από τα αρχικά του </a:t>
            </a:r>
            <a:r>
              <a:rPr lang="en-US" dirty="0"/>
              <a:t>International Organization for Standardization</a:t>
            </a:r>
            <a:r>
              <a:rPr lang="el-GR" dirty="0"/>
              <a:t>, αλλά από την λέξη "ίσο", η οποία ως πρώτο συνθετικό απαντάται σε λέξεις πολλών γλωσσών οι οποίες έχουν Ελληνική προέλευση, όπως </a:t>
            </a:r>
            <a:r>
              <a:rPr lang="en-US" dirty="0"/>
              <a:t>isosceles</a:t>
            </a:r>
            <a:r>
              <a:rPr lang="el-GR" dirty="0"/>
              <a:t>, </a:t>
            </a:r>
            <a:r>
              <a:rPr lang="en-US" dirty="0"/>
              <a:t>isonomy</a:t>
            </a:r>
            <a:r>
              <a:rPr lang="el-GR" dirty="0"/>
              <a:t>, κλπ.</a:t>
            </a:r>
          </a:p>
          <a:p>
            <a:r>
              <a:rPr lang="el-GR" dirty="0"/>
              <a:t>Η προέλευση του όρου </a:t>
            </a:r>
            <a:r>
              <a:rPr lang="en-US" dirty="0"/>
              <a:t>ISO</a:t>
            </a:r>
            <a:r>
              <a:rPr lang="el-GR" dirty="0"/>
              <a:t> από την Ελληνική λέξη «ίσο» αποσκοπεί στο να δείξει ότι τα πρότυπα έχουν την ίδια (ίση) εφαρμογή παντού. Ο διεθνής αυτός Οργανισμός ιδρύθηκε το 1947 με έδρα την Γενεύη και έχει μέλη του όλους τους Εθνικούς Οργανισμούς Τυποποίησης όλων σχεδόν των χωρών.</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6EC2660-75FB-4C93-A301-BF6B76008C6F}"/>
              </a:ext>
            </a:extLst>
          </p:cNvPr>
          <p:cNvSpPr>
            <a:spLocks noGrp="1"/>
          </p:cNvSpPr>
          <p:nvPr>
            <p:ph type="title"/>
          </p:nvPr>
        </p:nvSpPr>
        <p:spPr>
          <a:xfrm>
            <a:off x="331495" y="112776"/>
            <a:ext cx="8686800" cy="841248"/>
          </a:xfrm>
        </p:spPr>
        <p:txBody>
          <a:bodyPr>
            <a:normAutofit fontScale="90000"/>
          </a:bodyPr>
          <a:lstStyle/>
          <a:p>
            <a:pPr algn="ctr"/>
            <a:r>
              <a:rPr lang="en-US" dirty="0"/>
              <a:t>ISO 9001:2008 VS ISO 9001:2015</a:t>
            </a:r>
            <a:br>
              <a:rPr lang="en-US" dirty="0"/>
            </a:br>
            <a:r>
              <a:rPr lang="el-GR" dirty="0"/>
              <a:t>ΔΟΜΙΚΗ ΣΥΓΚΡΙΣΗ</a:t>
            </a:r>
          </a:p>
        </p:txBody>
      </p:sp>
      <p:sp>
        <p:nvSpPr>
          <p:cNvPr id="5" name="Θέση περιεχομένου 4">
            <a:extLst>
              <a:ext uri="{FF2B5EF4-FFF2-40B4-BE49-F238E27FC236}">
                <a16:creationId xmlns:a16="http://schemas.microsoft.com/office/drawing/2014/main" id="{AF16DD24-C465-45A0-A590-016DFA6CC6BE}"/>
              </a:ext>
            </a:extLst>
          </p:cNvPr>
          <p:cNvSpPr>
            <a:spLocks noGrp="1"/>
          </p:cNvSpPr>
          <p:nvPr>
            <p:ph sz="half"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marL="0" indent="0" algn="ctr">
              <a:buNone/>
            </a:pPr>
            <a:r>
              <a:rPr lang="en-US" dirty="0"/>
              <a:t>ISO 9001:2015</a:t>
            </a:r>
            <a:endParaRPr lang="el-GR" dirty="0"/>
          </a:p>
          <a:p>
            <a:r>
              <a:rPr lang="el-GR" dirty="0"/>
              <a:t>Εισαγωγή</a:t>
            </a:r>
            <a:endParaRPr lang="en-US" dirty="0"/>
          </a:p>
          <a:p>
            <a:r>
              <a:rPr lang="el-GR" dirty="0"/>
              <a:t>1: Πεδίο εφαρμογής</a:t>
            </a:r>
          </a:p>
          <a:p>
            <a:r>
              <a:rPr lang="el-GR" dirty="0"/>
              <a:t>2: Κανονιστικές αναφορές</a:t>
            </a:r>
          </a:p>
          <a:p>
            <a:r>
              <a:rPr lang="el-GR" dirty="0"/>
              <a:t>3: Όροι και ορισμοί</a:t>
            </a:r>
          </a:p>
          <a:p>
            <a:r>
              <a:rPr lang="el-GR" dirty="0"/>
              <a:t>4: Πλαίσιο του οργανισμού</a:t>
            </a:r>
          </a:p>
          <a:p>
            <a:r>
              <a:rPr lang="el-GR" dirty="0"/>
              <a:t>5: Ηγεσία</a:t>
            </a:r>
          </a:p>
          <a:p>
            <a:r>
              <a:rPr lang="el-GR" dirty="0"/>
              <a:t>6: Σχεδιασμός</a:t>
            </a:r>
          </a:p>
          <a:p>
            <a:r>
              <a:rPr lang="el-GR" dirty="0"/>
              <a:t>7: Υποστήριξη</a:t>
            </a:r>
          </a:p>
          <a:p>
            <a:r>
              <a:rPr lang="el-GR" dirty="0"/>
              <a:t>8: Λειτουργία</a:t>
            </a:r>
          </a:p>
          <a:p>
            <a:r>
              <a:rPr lang="el-GR" dirty="0"/>
              <a:t>9: Αξιολόγηση απόδοσης</a:t>
            </a:r>
          </a:p>
          <a:p>
            <a:r>
              <a:rPr lang="el-GR" dirty="0"/>
              <a:t>10: Συνεχής Βελτίωση</a:t>
            </a:r>
          </a:p>
        </p:txBody>
      </p:sp>
      <p:sp>
        <p:nvSpPr>
          <p:cNvPr id="6" name="Θέση περιεχομένου 5">
            <a:extLst>
              <a:ext uri="{FF2B5EF4-FFF2-40B4-BE49-F238E27FC236}">
                <a16:creationId xmlns:a16="http://schemas.microsoft.com/office/drawing/2014/main" id="{BCE57F01-697D-4FA1-B63C-9BD602573D0F}"/>
              </a:ext>
            </a:extLst>
          </p:cNvPr>
          <p:cNvSpPr>
            <a:spLocks noGrp="1"/>
          </p:cNvSpPr>
          <p:nvPr>
            <p:ph sz="half" idx="2"/>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lgn="ctr">
              <a:buNone/>
            </a:pPr>
            <a:r>
              <a:rPr lang="el-GR" dirty="0"/>
              <a:t>9001:2008</a:t>
            </a:r>
          </a:p>
          <a:p>
            <a:r>
              <a:rPr lang="el-GR" dirty="0"/>
              <a:t>Εισαγωγή</a:t>
            </a:r>
          </a:p>
          <a:p>
            <a:r>
              <a:rPr lang="el-GR" dirty="0"/>
              <a:t>1. Αντικείμενο</a:t>
            </a:r>
          </a:p>
          <a:p>
            <a:r>
              <a:rPr lang="el-GR" dirty="0"/>
              <a:t>2. </a:t>
            </a:r>
            <a:r>
              <a:rPr lang="el-GR" dirty="0" err="1"/>
              <a:t>Τυποποιητική</a:t>
            </a:r>
            <a:r>
              <a:rPr lang="el-GR" dirty="0"/>
              <a:t> παραπομπή</a:t>
            </a:r>
          </a:p>
          <a:p>
            <a:r>
              <a:rPr lang="el-GR" dirty="0"/>
              <a:t>3. Όροι και ορισμοί</a:t>
            </a:r>
          </a:p>
          <a:p>
            <a:r>
              <a:rPr lang="el-GR" dirty="0"/>
              <a:t>4. Σύστημα διαχείρισης της</a:t>
            </a:r>
          </a:p>
          <a:p>
            <a:r>
              <a:rPr lang="el-GR" dirty="0"/>
              <a:t>ποιότητας</a:t>
            </a:r>
          </a:p>
          <a:p>
            <a:r>
              <a:rPr lang="el-GR" dirty="0"/>
              <a:t>5. Ευθύνη της Διοίκησης</a:t>
            </a:r>
          </a:p>
          <a:p>
            <a:r>
              <a:rPr lang="el-GR" dirty="0"/>
              <a:t>6. Διαχείριση πόρων</a:t>
            </a:r>
          </a:p>
          <a:p>
            <a:r>
              <a:rPr lang="el-GR" dirty="0"/>
              <a:t>7. Υλοποίηση προϊόντος</a:t>
            </a:r>
          </a:p>
          <a:p>
            <a:r>
              <a:rPr lang="el-GR" dirty="0"/>
              <a:t>8. Μέτρηση, ανάλυση και βελτίωση</a:t>
            </a:r>
          </a:p>
        </p:txBody>
      </p:sp>
    </p:spTree>
    <p:extLst>
      <p:ext uri="{BB962C8B-B14F-4D97-AF65-F5344CB8AC3E}">
        <p14:creationId xmlns:p14="http://schemas.microsoft.com/office/powerpoint/2010/main" val="310912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8760663-55CB-F9A9-309C-0DE0FF5A44CB}"/>
              </a:ext>
            </a:extLst>
          </p:cNvPr>
          <p:cNvSpPr>
            <a:spLocks noGrp="1"/>
          </p:cNvSpPr>
          <p:nvPr>
            <p:ph type="title"/>
          </p:nvPr>
        </p:nvSpPr>
        <p:spPr/>
        <p:txBody>
          <a:bodyPr/>
          <a:lstStyle/>
          <a:p>
            <a:pPr algn="ctr"/>
            <a:r>
              <a:rPr lang="en-US" dirty="0"/>
              <a:t>ISO 9001:2008 VS ISO 9001:2015</a:t>
            </a:r>
          </a:p>
        </p:txBody>
      </p:sp>
      <p:pic>
        <p:nvPicPr>
          <p:cNvPr id="5" name="Θέση περιεχομένου 4">
            <a:extLst>
              <a:ext uri="{FF2B5EF4-FFF2-40B4-BE49-F238E27FC236}">
                <a16:creationId xmlns:a16="http://schemas.microsoft.com/office/drawing/2014/main" id="{51A4C870-C37D-4778-9B16-572260EBBE9F}"/>
              </a:ext>
            </a:extLst>
          </p:cNvPr>
          <p:cNvPicPr>
            <a:picLocks noGrp="1" noChangeAspect="1"/>
          </p:cNvPicPr>
          <p:nvPr>
            <p:ph idx="1"/>
          </p:nvPr>
        </p:nvPicPr>
        <p:blipFill>
          <a:blip r:embed="rId2"/>
          <a:stretch>
            <a:fillRect/>
          </a:stretch>
        </p:blipFill>
        <p:spPr>
          <a:xfrm>
            <a:off x="683568" y="1988840"/>
            <a:ext cx="8312435" cy="4399476"/>
          </a:xfrm>
          <a:prstGeom prst="rect">
            <a:avLst/>
          </a:prstGeom>
          <a:noFill/>
        </p:spPr>
      </p:pic>
    </p:spTree>
    <p:extLst>
      <p:ext uri="{BB962C8B-B14F-4D97-AF65-F5344CB8AC3E}">
        <p14:creationId xmlns:p14="http://schemas.microsoft.com/office/powerpoint/2010/main" val="1783296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289A426E-3861-492A-9467-FE5440F88F00}"/>
              </a:ext>
            </a:extLst>
          </p:cNvPr>
          <p:cNvSpPr>
            <a:spLocks noGrp="1"/>
          </p:cNvSpPr>
          <p:nvPr>
            <p:ph type="title"/>
          </p:nvPr>
        </p:nvSpPr>
        <p:spPr>
          <a:xfrm>
            <a:off x="369277" y="516835"/>
            <a:ext cx="2313633" cy="5772840"/>
          </a:xfrm>
        </p:spPr>
        <p:txBody>
          <a:bodyPr anchor="ctr">
            <a:normAutofit/>
          </a:bodyPr>
          <a:lstStyle/>
          <a:p>
            <a:r>
              <a:rPr lang="en-US" sz="3100">
                <a:solidFill>
                  <a:srgbClr val="FFFFFF"/>
                </a:solidFill>
              </a:rPr>
              <a:t>ISO 9001-2015</a:t>
            </a:r>
            <a:endParaRPr lang="el-GR" sz="3100">
              <a:solidFill>
                <a:srgbClr val="FFFFFF"/>
              </a:solidFill>
            </a:endParaRPr>
          </a:p>
        </p:txBody>
      </p:sp>
      <p:sp>
        <p:nvSpPr>
          <p:cNvPr id="13" name="Rectangle 12">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Θέση περιεχομένου 2">
            <a:extLst>
              <a:ext uri="{FF2B5EF4-FFF2-40B4-BE49-F238E27FC236}">
                <a16:creationId xmlns:a16="http://schemas.microsoft.com/office/drawing/2014/main" id="{E1F03E62-52BC-788C-06E8-16BDE1D13A64}"/>
              </a:ext>
            </a:extLst>
          </p:cNvPr>
          <p:cNvGraphicFramePr>
            <a:graphicFrameLocks noGrp="1"/>
          </p:cNvGraphicFramePr>
          <p:nvPr>
            <p:ph idx="1"/>
            <p:extLst>
              <p:ext uri="{D42A27DB-BD31-4B8C-83A1-F6EECF244321}">
                <p14:modId xmlns:p14="http://schemas.microsoft.com/office/powerpoint/2010/main" val="2688163670"/>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6968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8F4CAE-AA86-4551-AD3D-EFBE71AB5622}"/>
              </a:ext>
            </a:extLst>
          </p:cNvPr>
          <p:cNvSpPr>
            <a:spLocks noGrp="1"/>
          </p:cNvSpPr>
          <p:nvPr>
            <p:ph type="title"/>
          </p:nvPr>
        </p:nvSpPr>
        <p:spPr>
          <a:xfrm>
            <a:off x="822960" y="286603"/>
            <a:ext cx="7543800" cy="1450757"/>
          </a:xfrm>
        </p:spPr>
        <p:txBody>
          <a:bodyPr>
            <a:normAutofit/>
          </a:bodyPr>
          <a:lstStyle/>
          <a:p>
            <a:r>
              <a:rPr lang="el-GR" sz="3400" dirty="0" err="1"/>
              <a:t>Διεργασιακή</a:t>
            </a:r>
            <a:r>
              <a:rPr lang="el-GR" sz="3400" dirty="0"/>
              <a:t> προσέγγιση </a:t>
            </a:r>
            <a:r>
              <a:rPr lang="en-US" sz="3400" dirty="0"/>
              <a:t>ISO 9001:2015</a:t>
            </a:r>
            <a:r>
              <a:rPr lang="el-GR" sz="3400" dirty="0"/>
              <a:t>:</a:t>
            </a:r>
            <a:br>
              <a:rPr lang="el-GR" sz="3400" dirty="0"/>
            </a:br>
            <a:endParaRPr lang="el-GR" sz="3400" dirty="0"/>
          </a:p>
        </p:txBody>
      </p:sp>
      <p:graphicFrame>
        <p:nvGraphicFramePr>
          <p:cNvPr id="24" name="Θέση περιεχομένου 2">
            <a:extLst>
              <a:ext uri="{FF2B5EF4-FFF2-40B4-BE49-F238E27FC236}">
                <a16:creationId xmlns:a16="http://schemas.microsoft.com/office/drawing/2014/main" id="{B8E1BF28-DB6B-5BD5-75A1-B5FDF1BEAB5F}"/>
              </a:ext>
            </a:extLst>
          </p:cNvPr>
          <p:cNvGraphicFramePr>
            <a:graphicFrameLocks noGrp="1"/>
          </p:cNvGraphicFramePr>
          <p:nvPr>
            <p:ph idx="1"/>
            <p:extLst>
              <p:ext uri="{D42A27DB-BD31-4B8C-83A1-F6EECF244321}">
                <p14:modId xmlns:p14="http://schemas.microsoft.com/office/powerpoint/2010/main" val="258334915"/>
              </p:ext>
            </p:extLst>
          </p:nvPr>
        </p:nvGraphicFramePr>
        <p:xfrm>
          <a:off x="822722" y="2098515"/>
          <a:ext cx="75438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5166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8F4CAE-AA86-4551-AD3D-EFBE71AB5622}"/>
              </a:ext>
            </a:extLst>
          </p:cNvPr>
          <p:cNvSpPr>
            <a:spLocks noGrp="1"/>
          </p:cNvSpPr>
          <p:nvPr>
            <p:ph type="title"/>
          </p:nvPr>
        </p:nvSpPr>
        <p:spPr/>
        <p:txBody>
          <a:bodyPr>
            <a:normAutofit fontScale="90000"/>
          </a:bodyPr>
          <a:lstStyle/>
          <a:p>
            <a:pPr algn="ctr"/>
            <a:r>
              <a:rPr lang="el-GR" dirty="0"/>
              <a:t>Προσέγγιση διακινδύνευσης</a:t>
            </a:r>
            <a:br>
              <a:rPr lang="el-GR" dirty="0"/>
            </a:br>
            <a:r>
              <a:rPr lang="en-US" dirty="0"/>
              <a:t>ISO 9001:2015</a:t>
            </a:r>
            <a:r>
              <a:rPr lang="el-GR" dirty="0"/>
              <a:t> :</a:t>
            </a:r>
            <a:br>
              <a:rPr lang="el-GR" dirty="0"/>
            </a:br>
            <a:endParaRPr lang="el-GR" dirty="0"/>
          </a:p>
        </p:txBody>
      </p:sp>
      <p:sp>
        <p:nvSpPr>
          <p:cNvPr id="3" name="Θέση περιεχομένου 2">
            <a:extLst>
              <a:ext uri="{FF2B5EF4-FFF2-40B4-BE49-F238E27FC236}">
                <a16:creationId xmlns:a16="http://schemas.microsoft.com/office/drawing/2014/main" id="{DF90DBD9-0FF3-4D7C-88EE-7EBAC7F6B007}"/>
              </a:ext>
            </a:extLst>
          </p:cNvPr>
          <p:cNvSpPr>
            <a:spLocks noGrp="1"/>
          </p:cNvSpPr>
          <p:nvPr>
            <p:ph idx="1"/>
          </p:nvPr>
        </p:nvSpPr>
        <p:spPr/>
        <p:txBody>
          <a:bodyPr>
            <a:normAutofit/>
          </a:bodyPr>
          <a:lstStyle/>
          <a:p>
            <a:pPr marL="0" indent="0">
              <a:buNone/>
            </a:pPr>
            <a:r>
              <a:rPr lang="el-GR" dirty="0"/>
              <a:t>Διακινδύνευση (</a:t>
            </a:r>
            <a:r>
              <a:rPr lang="en-US" dirty="0"/>
              <a:t>RISK</a:t>
            </a:r>
            <a:r>
              <a:rPr lang="el-GR" dirty="0"/>
              <a:t>): θετική ή αρνητική επίδραση της</a:t>
            </a:r>
            <a:r>
              <a:rPr lang="en-US" dirty="0"/>
              <a:t> </a:t>
            </a:r>
            <a:r>
              <a:rPr lang="el-GR" dirty="0"/>
              <a:t>αβεβαιότητας στην επίτευξη των στόχων</a:t>
            </a:r>
            <a:r>
              <a:rPr lang="en-US" dirty="0"/>
              <a:t> </a:t>
            </a:r>
            <a:r>
              <a:rPr lang="el-GR" dirty="0"/>
              <a:t>που αφορά τη διαχείριση του συνόλου των διεργασιών του συστήματος ποιότητας.</a:t>
            </a:r>
          </a:p>
          <a:p>
            <a:pPr marL="0" indent="0">
              <a:buNone/>
            </a:pPr>
            <a:endParaRPr lang="el-GR" dirty="0"/>
          </a:p>
          <a:p>
            <a:pPr marL="0" indent="0">
              <a:buNone/>
            </a:pPr>
            <a:endParaRPr lang="el-GR" dirty="0"/>
          </a:p>
          <a:p>
            <a:pPr marL="0" indent="0">
              <a:buNone/>
            </a:pPr>
            <a:r>
              <a:rPr lang="el-GR" dirty="0"/>
              <a:t>Συνεπώς υποκαθιστά την απαίτηση για προληπτικές ενέργειες με ουσιαστική διαχείριση κινδύνου. </a:t>
            </a:r>
          </a:p>
        </p:txBody>
      </p:sp>
    </p:spTree>
    <p:extLst>
      <p:ext uri="{BB962C8B-B14F-4D97-AF65-F5344CB8AC3E}">
        <p14:creationId xmlns:p14="http://schemas.microsoft.com/office/powerpoint/2010/main" val="21260666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F6A0A9-81C1-42FD-94EF-9E417D2A63A8}"/>
              </a:ext>
            </a:extLst>
          </p:cNvPr>
          <p:cNvSpPr>
            <a:spLocks noGrp="1"/>
          </p:cNvSpPr>
          <p:nvPr>
            <p:ph type="title"/>
          </p:nvPr>
        </p:nvSpPr>
        <p:spPr>
          <a:xfrm>
            <a:off x="822960" y="286605"/>
            <a:ext cx="7543800" cy="982156"/>
          </a:xfrm>
        </p:spPr>
        <p:txBody>
          <a:bodyPr/>
          <a:lstStyle/>
          <a:p>
            <a:r>
              <a:rPr lang="en-US" dirty="0"/>
              <a:t>ISO 9001-2015 RISK </a:t>
            </a:r>
            <a:r>
              <a:rPr lang="en-US" sz="3600" dirty="0"/>
              <a:t>(</a:t>
            </a:r>
            <a:r>
              <a:rPr lang="el-GR" sz="3600" dirty="0"/>
              <a:t>αναφορές)</a:t>
            </a:r>
            <a:endParaRPr lang="el-GR" dirty="0"/>
          </a:p>
        </p:txBody>
      </p:sp>
      <p:sp>
        <p:nvSpPr>
          <p:cNvPr id="3" name="Θέση περιεχομένου 2">
            <a:extLst>
              <a:ext uri="{FF2B5EF4-FFF2-40B4-BE49-F238E27FC236}">
                <a16:creationId xmlns:a16="http://schemas.microsoft.com/office/drawing/2014/main" id="{7BA3336C-1624-4C43-BE6D-90565C8F9FA5}"/>
              </a:ext>
            </a:extLst>
          </p:cNvPr>
          <p:cNvSpPr>
            <a:spLocks noGrp="1"/>
          </p:cNvSpPr>
          <p:nvPr>
            <p:ph idx="1"/>
          </p:nvPr>
        </p:nvSpPr>
        <p:spPr/>
        <p:txBody>
          <a:bodyPr>
            <a:normAutofit fontScale="92500" lnSpcReduction="10000"/>
          </a:bodyPr>
          <a:lstStyle/>
          <a:p>
            <a:r>
              <a:rPr lang="el-GR" dirty="0"/>
              <a:t>Κεφ. 4 Πλαίσιο λειτουργίας του Οργανισμού – αντιμετώπιση απειλών που μπορεί να προκαλέσουν αρνητική απόκλιση στην επίτευξη των στόχων των διεργασιών του </a:t>
            </a:r>
            <a:r>
              <a:rPr lang="el-GR" dirty="0" err="1"/>
              <a:t>ΣΔΠ</a:t>
            </a:r>
            <a:r>
              <a:rPr lang="el-GR" dirty="0"/>
              <a:t> αλλά και αξιοποίηση ευκαιριών για ευεργετικές επιπτώσεις στην επίτευξη των στόχων και υπέρβαση στην ικανοποίηση των απαιτήσεων </a:t>
            </a:r>
          </a:p>
          <a:p>
            <a:r>
              <a:rPr lang="el-GR" dirty="0"/>
              <a:t>Κεφ. 5 Ηγεσία – η Διοίκηση απαιτείται να προάγει την προσέγγιση διακινδύνευσης, να προσδιορίζει τις απειλές και τις ευκαιρίες που μπορεί να επηρεάσουν τη συμμόρφωση των προϊόντων και υπηρεσιών του Οργανισμού </a:t>
            </a:r>
          </a:p>
          <a:p>
            <a:r>
              <a:rPr lang="el-GR" dirty="0"/>
              <a:t>Κεφ. 6  Σχεδιασμός –  ο Οργανισμός πρέπει να εντοπίζει απειλές και ευκαιρίες για τις συνολικές επιδόσεις του </a:t>
            </a:r>
            <a:r>
              <a:rPr lang="el-GR" dirty="0" err="1"/>
              <a:t>ΣΔΠ</a:t>
            </a:r>
            <a:r>
              <a:rPr lang="el-GR" dirty="0"/>
              <a:t> και να τις αντιμετωπίζει και αξιοποιεί, αντίστοιχα </a:t>
            </a:r>
          </a:p>
          <a:p>
            <a:r>
              <a:rPr lang="el-GR" dirty="0"/>
              <a:t>Κεφ. 7 Υποστήριξη – ο Οργανισμός απαιτείται να προσδιορίζει και να εξασφαλίζει τη διαθεσιμότητα των πόρων για όλες τις διεργασίες του </a:t>
            </a:r>
            <a:r>
              <a:rPr lang="el-GR" dirty="0" err="1"/>
              <a:t>ΣΔΠ</a:t>
            </a:r>
            <a:r>
              <a:rPr lang="el-GR" dirty="0"/>
              <a:t> </a:t>
            </a:r>
          </a:p>
        </p:txBody>
      </p:sp>
    </p:spTree>
    <p:extLst>
      <p:ext uri="{BB962C8B-B14F-4D97-AF65-F5344CB8AC3E}">
        <p14:creationId xmlns:p14="http://schemas.microsoft.com/office/powerpoint/2010/main" val="3739413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F6A0A9-81C1-42FD-94EF-9E417D2A63A8}"/>
              </a:ext>
            </a:extLst>
          </p:cNvPr>
          <p:cNvSpPr>
            <a:spLocks noGrp="1"/>
          </p:cNvSpPr>
          <p:nvPr>
            <p:ph type="title"/>
          </p:nvPr>
        </p:nvSpPr>
        <p:spPr>
          <a:xfrm>
            <a:off x="822960" y="286605"/>
            <a:ext cx="7543800" cy="982156"/>
          </a:xfrm>
        </p:spPr>
        <p:txBody>
          <a:bodyPr/>
          <a:lstStyle/>
          <a:p>
            <a:r>
              <a:rPr lang="en-US" dirty="0"/>
              <a:t>ISO 9001-2015 RISK </a:t>
            </a:r>
            <a:r>
              <a:rPr lang="en-US" sz="3600" dirty="0"/>
              <a:t>(</a:t>
            </a:r>
            <a:r>
              <a:rPr lang="el-GR" sz="3600" dirty="0"/>
              <a:t>αναφορές)</a:t>
            </a:r>
            <a:endParaRPr lang="el-GR" dirty="0"/>
          </a:p>
        </p:txBody>
      </p:sp>
      <p:sp>
        <p:nvSpPr>
          <p:cNvPr id="3" name="Θέση περιεχομένου 2">
            <a:extLst>
              <a:ext uri="{FF2B5EF4-FFF2-40B4-BE49-F238E27FC236}">
                <a16:creationId xmlns:a16="http://schemas.microsoft.com/office/drawing/2014/main" id="{7BA3336C-1624-4C43-BE6D-90565C8F9FA5}"/>
              </a:ext>
            </a:extLst>
          </p:cNvPr>
          <p:cNvSpPr>
            <a:spLocks noGrp="1"/>
          </p:cNvSpPr>
          <p:nvPr>
            <p:ph idx="1"/>
          </p:nvPr>
        </p:nvSpPr>
        <p:spPr/>
        <p:txBody>
          <a:bodyPr>
            <a:normAutofit/>
          </a:bodyPr>
          <a:lstStyle/>
          <a:p>
            <a:pPr marL="0" indent="0">
              <a:buNone/>
            </a:pPr>
            <a:r>
              <a:rPr lang="el-GR" dirty="0"/>
              <a:t>Κεφ. 8 Λειτουργία – ο Οργανισμός διασφαλίζει τη λειτουργία υπό έλεγχο  όλων διεργασιών υλοποίησης του προϊόντος/υπηρεσίας  </a:t>
            </a:r>
          </a:p>
          <a:p>
            <a:pPr marL="0" indent="0">
              <a:buNone/>
            </a:pPr>
            <a:r>
              <a:rPr lang="el-GR" dirty="0"/>
              <a:t>Κεφ. 9 Αξιολόγηση επιδόσεων – ο Οργανισμός απαιτείται να αναλύει και να αποτιμά την αποτελεσματικότητα των ενεργειών αντιμετώπισης της διακινδύνευσης </a:t>
            </a:r>
          </a:p>
          <a:p>
            <a:pPr marL="0" indent="0">
              <a:buNone/>
            </a:pPr>
            <a:r>
              <a:rPr lang="el-GR" dirty="0"/>
              <a:t>Κεφ. 10 Βελτίωση – ο Οργανισμός απαιτείται να διορθώνει, προλαμβάνει ή  	μειώνει τα μη επιθυμητά αποτελέσματα σε αποδεκτό επίπεδο, να βελτιώνει την αποτελεσματικότητα του </a:t>
            </a:r>
            <a:r>
              <a:rPr lang="el-GR" dirty="0" err="1"/>
              <a:t>ΣΔΠ</a:t>
            </a:r>
            <a:r>
              <a:rPr lang="el-GR" dirty="0"/>
              <a:t> και να εντοπίζει τις νέες απειλές και ευκαιρίες/</a:t>
            </a:r>
            <a:r>
              <a:rPr lang="el-GR" dirty="0" err="1"/>
              <a:t>επικαιροποίηση</a:t>
            </a:r>
            <a:r>
              <a:rPr lang="el-GR" dirty="0"/>
              <a:t> </a:t>
            </a:r>
          </a:p>
          <a:p>
            <a:endParaRPr lang="el-GR" dirty="0"/>
          </a:p>
        </p:txBody>
      </p:sp>
    </p:spTree>
    <p:extLst>
      <p:ext uri="{BB962C8B-B14F-4D97-AF65-F5344CB8AC3E}">
        <p14:creationId xmlns:p14="http://schemas.microsoft.com/office/powerpoint/2010/main" val="826499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47F6A0A9-81C1-42FD-94EF-9E417D2A63A8}"/>
              </a:ext>
            </a:extLst>
          </p:cNvPr>
          <p:cNvSpPr>
            <a:spLocks noGrp="1"/>
          </p:cNvSpPr>
          <p:nvPr>
            <p:ph type="title"/>
          </p:nvPr>
        </p:nvSpPr>
        <p:spPr>
          <a:xfrm>
            <a:off x="369277" y="516835"/>
            <a:ext cx="2313633" cy="5772840"/>
          </a:xfrm>
        </p:spPr>
        <p:txBody>
          <a:bodyPr anchor="ctr">
            <a:normAutofit/>
          </a:bodyPr>
          <a:lstStyle/>
          <a:p>
            <a:r>
              <a:rPr lang="en-US" sz="3100">
                <a:solidFill>
                  <a:srgbClr val="FFFFFF"/>
                </a:solidFill>
              </a:rPr>
              <a:t>ISO 9001-2015 risk management</a:t>
            </a:r>
            <a:endParaRPr lang="el-GR" sz="3100">
              <a:solidFill>
                <a:srgbClr val="FFFFFF"/>
              </a:solidFill>
            </a:endParaRPr>
          </a:p>
        </p:txBody>
      </p:sp>
      <p:sp>
        <p:nvSpPr>
          <p:cNvPr id="22" name="Rectangle 21">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14" name="Θέση περιεχομένου 2">
            <a:extLst>
              <a:ext uri="{FF2B5EF4-FFF2-40B4-BE49-F238E27FC236}">
                <a16:creationId xmlns:a16="http://schemas.microsoft.com/office/drawing/2014/main" id="{CA82E824-BFBA-3ED3-C88D-14CB71EA909D}"/>
              </a:ext>
            </a:extLst>
          </p:cNvPr>
          <p:cNvGraphicFramePr>
            <a:graphicFrameLocks noGrp="1"/>
          </p:cNvGraphicFramePr>
          <p:nvPr>
            <p:ph idx="1"/>
            <p:extLst>
              <p:ext uri="{D42A27DB-BD31-4B8C-83A1-F6EECF244321}">
                <p14:modId xmlns:p14="http://schemas.microsoft.com/office/powerpoint/2010/main" val="414967409"/>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6992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4">
            <a:extLst>
              <a:ext uri="{FF2B5EF4-FFF2-40B4-BE49-F238E27FC236}">
                <a16:creationId xmlns:a16="http://schemas.microsoft.com/office/drawing/2014/main" id="{9F5E263C-FB7E-4A3E-AD04-5140CD3D1D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32" name="Rectangle 26">
            <a:extLst>
              <a:ext uri="{FF2B5EF4-FFF2-40B4-BE49-F238E27FC236}">
                <a16:creationId xmlns:a16="http://schemas.microsoft.com/office/drawing/2014/main" id="{9E65ED8C-90F7-4EB0-ACCB-64AEF411E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Τίτλος 1">
            <a:extLst>
              <a:ext uri="{FF2B5EF4-FFF2-40B4-BE49-F238E27FC236}">
                <a16:creationId xmlns:a16="http://schemas.microsoft.com/office/drawing/2014/main" id="{47F6A0A9-81C1-42FD-94EF-9E417D2A63A8}"/>
              </a:ext>
            </a:extLst>
          </p:cNvPr>
          <p:cNvSpPr>
            <a:spLocks noGrp="1"/>
          </p:cNvSpPr>
          <p:nvPr>
            <p:ph type="title"/>
          </p:nvPr>
        </p:nvSpPr>
        <p:spPr>
          <a:xfrm>
            <a:off x="369277" y="516835"/>
            <a:ext cx="2313633" cy="5772840"/>
          </a:xfrm>
        </p:spPr>
        <p:txBody>
          <a:bodyPr anchor="ctr">
            <a:normAutofit/>
          </a:bodyPr>
          <a:lstStyle/>
          <a:p>
            <a:r>
              <a:rPr lang="en-US" sz="3100" dirty="0">
                <a:solidFill>
                  <a:srgbClr val="FFFFFF"/>
                </a:solidFill>
              </a:rPr>
              <a:t>ISO 9001-2015 risk management</a:t>
            </a:r>
            <a:endParaRPr lang="el-GR" sz="3100" dirty="0">
              <a:solidFill>
                <a:srgbClr val="FFFFFF"/>
              </a:solidFill>
            </a:endParaRPr>
          </a:p>
        </p:txBody>
      </p:sp>
      <p:sp>
        <p:nvSpPr>
          <p:cNvPr id="33" name="Rectangle 28">
            <a:extLst>
              <a:ext uri="{FF2B5EF4-FFF2-40B4-BE49-F238E27FC236}">
                <a16:creationId xmlns:a16="http://schemas.microsoft.com/office/drawing/2014/main" id="{6604E3BF-88F7-4D19-BEC9-8486966EA4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34" name="Θέση περιεχομένου 2">
            <a:extLst>
              <a:ext uri="{FF2B5EF4-FFF2-40B4-BE49-F238E27FC236}">
                <a16:creationId xmlns:a16="http://schemas.microsoft.com/office/drawing/2014/main" id="{262D3848-BC22-1D20-1DEB-8E256F8B6CDE}"/>
              </a:ext>
            </a:extLst>
          </p:cNvPr>
          <p:cNvGraphicFramePr>
            <a:graphicFrameLocks noGrp="1"/>
          </p:cNvGraphicFramePr>
          <p:nvPr>
            <p:ph idx="1"/>
            <p:extLst>
              <p:ext uri="{D42A27DB-BD31-4B8C-83A1-F6EECF244321}">
                <p14:modId xmlns:p14="http://schemas.microsoft.com/office/powerpoint/2010/main" val="1424991313"/>
              </p:ext>
            </p:extLst>
          </p:nvPr>
        </p:nvGraphicFramePr>
        <p:xfrm>
          <a:off x="3556397" y="639763"/>
          <a:ext cx="5098256" cy="5649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05754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EBBFC-9FA7-4E4B-9101-BC0909F1CC02}"/>
              </a:ext>
            </a:extLst>
          </p:cNvPr>
          <p:cNvSpPr>
            <a:spLocks noGrp="1"/>
          </p:cNvSpPr>
          <p:nvPr>
            <p:ph type="title"/>
          </p:nvPr>
        </p:nvSpPr>
        <p:spPr/>
        <p:txBody>
          <a:bodyPr/>
          <a:lstStyle/>
          <a:p>
            <a:r>
              <a:rPr lang="el-GR" dirty="0"/>
              <a:t>Δομή του προτύπου </a:t>
            </a:r>
          </a:p>
        </p:txBody>
      </p:sp>
      <p:sp>
        <p:nvSpPr>
          <p:cNvPr id="3" name="Θέση περιεχομένου 2">
            <a:extLst>
              <a:ext uri="{FF2B5EF4-FFF2-40B4-BE49-F238E27FC236}">
                <a16:creationId xmlns:a16="http://schemas.microsoft.com/office/drawing/2014/main" id="{2EF1FE58-DBA4-4BBD-B6E3-8CF84C320DE7}"/>
              </a:ext>
            </a:extLst>
          </p:cNvPr>
          <p:cNvSpPr>
            <a:spLocks noGrp="1"/>
          </p:cNvSpPr>
          <p:nvPr>
            <p:ph sz="half" idx="1"/>
          </p:nvPr>
        </p:nvSpPr>
        <p:spPr/>
        <p:txBody>
          <a:bodyPr>
            <a:normAutofit fontScale="92500" lnSpcReduction="10000"/>
          </a:bodyPr>
          <a:lstStyle/>
          <a:p>
            <a:pPr marL="0" indent="0">
              <a:buNone/>
            </a:pPr>
            <a:r>
              <a:rPr lang="el-GR" dirty="0"/>
              <a:t>ΚΕΦΑΛΑΙΟ 4 Πλαίσιο του Οργανισμού (</a:t>
            </a:r>
            <a:r>
              <a:rPr lang="el-GR" dirty="0" err="1"/>
              <a:t>context</a:t>
            </a:r>
            <a:r>
              <a:rPr lang="el-GR" dirty="0"/>
              <a:t>)</a:t>
            </a:r>
          </a:p>
          <a:p>
            <a:pPr marL="0" indent="0">
              <a:buNone/>
            </a:pPr>
            <a:r>
              <a:rPr lang="el-GR" dirty="0"/>
              <a:t>4.1 Κατανόηση του Οργανισμού και της ταυτότητας και του περιβάλλοντος του</a:t>
            </a:r>
          </a:p>
          <a:p>
            <a:pPr marL="0" indent="0">
              <a:buNone/>
            </a:pPr>
            <a:r>
              <a:rPr lang="el-GR" dirty="0"/>
              <a:t>4.2 Κατανόηση των αναγκών και προσδοκιών των ενδιαφερομένων μερών</a:t>
            </a:r>
          </a:p>
          <a:p>
            <a:pPr marL="0" indent="0">
              <a:buNone/>
            </a:pPr>
            <a:r>
              <a:rPr lang="el-GR" dirty="0"/>
              <a:t>4.3 Προσδιορισμός του σκοπού του </a:t>
            </a:r>
            <a:r>
              <a:rPr lang="el-GR" dirty="0" err="1"/>
              <a:t>ΣΔΠ</a:t>
            </a:r>
            <a:endParaRPr lang="el-GR" dirty="0"/>
          </a:p>
          <a:p>
            <a:pPr marL="0" indent="0">
              <a:buNone/>
            </a:pPr>
            <a:r>
              <a:rPr lang="el-GR" dirty="0"/>
              <a:t>4.4 </a:t>
            </a:r>
            <a:r>
              <a:rPr lang="el-GR" dirty="0" err="1"/>
              <a:t>ΣΔΠ</a:t>
            </a:r>
            <a:r>
              <a:rPr lang="el-GR" dirty="0"/>
              <a:t> και οι διεργασίες του Quality </a:t>
            </a:r>
            <a:r>
              <a:rPr lang="el-GR" dirty="0" err="1"/>
              <a:t>management</a:t>
            </a:r>
            <a:r>
              <a:rPr lang="el-GR" dirty="0"/>
              <a:t> </a:t>
            </a:r>
            <a:r>
              <a:rPr lang="el-GR" dirty="0" err="1"/>
              <a:t>system</a:t>
            </a:r>
            <a:r>
              <a:rPr lang="el-GR" dirty="0"/>
              <a:t> and </a:t>
            </a:r>
            <a:r>
              <a:rPr lang="el-GR" dirty="0" err="1"/>
              <a:t>its</a:t>
            </a:r>
            <a:r>
              <a:rPr lang="el-GR" dirty="0"/>
              <a:t> </a:t>
            </a:r>
            <a:r>
              <a:rPr lang="el-GR" dirty="0" err="1"/>
              <a:t>processes</a:t>
            </a:r>
            <a:endParaRPr lang="en-US" dirty="0"/>
          </a:p>
        </p:txBody>
      </p:sp>
      <p:sp>
        <p:nvSpPr>
          <p:cNvPr id="4" name="Θέση περιεχομένου 3">
            <a:extLst>
              <a:ext uri="{FF2B5EF4-FFF2-40B4-BE49-F238E27FC236}">
                <a16:creationId xmlns:a16="http://schemas.microsoft.com/office/drawing/2014/main" id="{98955F44-5577-47F3-86CD-51638A883BD1}"/>
              </a:ext>
            </a:extLst>
          </p:cNvPr>
          <p:cNvSpPr>
            <a:spLocks noGrp="1"/>
          </p:cNvSpPr>
          <p:nvPr>
            <p:ph sz="half" idx="2"/>
          </p:nvPr>
        </p:nvSpPr>
        <p:spPr/>
        <p:txBody>
          <a:bodyPr>
            <a:normAutofit fontScale="92500" lnSpcReduction="10000"/>
          </a:bodyPr>
          <a:lstStyle/>
          <a:p>
            <a:pPr marL="0" indent="0">
              <a:buNone/>
            </a:pPr>
            <a:r>
              <a:rPr lang="el-GR" dirty="0"/>
              <a:t>ΚΕΦΑΛΑΙΟ 5 Ηγεσία</a:t>
            </a:r>
          </a:p>
          <a:p>
            <a:pPr marL="0" indent="0">
              <a:buNone/>
            </a:pPr>
            <a:r>
              <a:rPr lang="el-GR" dirty="0"/>
              <a:t> 5.1 Δέσμευση Ηγεσίας</a:t>
            </a:r>
          </a:p>
          <a:p>
            <a:pPr marL="0" indent="0">
              <a:buNone/>
            </a:pPr>
            <a:r>
              <a:rPr lang="el-GR" dirty="0"/>
              <a:t> 5.2 Πολιτική Ποιότητας</a:t>
            </a:r>
          </a:p>
          <a:p>
            <a:pPr marL="0" indent="0">
              <a:buNone/>
            </a:pPr>
            <a:r>
              <a:rPr lang="el-GR" dirty="0"/>
              <a:t> 5.3 Ρόλοι και αρμοδιότητες</a:t>
            </a:r>
          </a:p>
          <a:p>
            <a:pPr marL="0" indent="0">
              <a:buNone/>
            </a:pPr>
            <a:r>
              <a:rPr lang="el-GR" dirty="0"/>
              <a:t>ΚΕΦΑΛΑΙΟ 6 Σχεδιασμός του </a:t>
            </a:r>
            <a:r>
              <a:rPr lang="el-GR" dirty="0" err="1"/>
              <a:t>ΣΔΠ</a:t>
            </a:r>
            <a:endParaRPr lang="el-GR" dirty="0"/>
          </a:p>
          <a:p>
            <a:pPr marL="0" indent="0">
              <a:buNone/>
            </a:pPr>
            <a:r>
              <a:rPr lang="el-GR" dirty="0"/>
              <a:t>6.1 Ενέργειες χειρισμού Επικινδυνοτήτων και Ευκαιριών</a:t>
            </a:r>
          </a:p>
          <a:p>
            <a:pPr marL="0" indent="0">
              <a:buNone/>
            </a:pPr>
            <a:r>
              <a:rPr lang="el-GR" dirty="0"/>
              <a:t>6.2 Στόχοι Ποιότητας και σχεδιασμός για την επίτευξή τους</a:t>
            </a:r>
          </a:p>
          <a:p>
            <a:pPr marL="0" indent="0">
              <a:buNone/>
            </a:pPr>
            <a:r>
              <a:rPr lang="el-GR" dirty="0"/>
              <a:t>6.3 Σχεδιασμός Αλλαγών</a:t>
            </a:r>
          </a:p>
          <a:p>
            <a:endParaRPr lang="el-GR" dirty="0"/>
          </a:p>
        </p:txBody>
      </p:sp>
    </p:spTree>
    <p:extLst>
      <p:ext uri="{BB962C8B-B14F-4D97-AF65-F5344CB8AC3E}">
        <p14:creationId xmlns:p14="http://schemas.microsoft.com/office/powerpoint/2010/main" val="361506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1 - Τίτλος"/>
          <p:cNvSpPr>
            <a:spLocks noGrp="1"/>
          </p:cNvSpPr>
          <p:nvPr>
            <p:ph type="title"/>
          </p:nvPr>
        </p:nvSpPr>
        <p:spPr>
          <a:xfrm>
            <a:off x="369277" y="605896"/>
            <a:ext cx="2313633" cy="5646208"/>
          </a:xfrm>
        </p:spPr>
        <p:txBody>
          <a:bodyPr anchor="ctr">
            <a:normAutofit/>
          </a:bodyPr>
          <a:lstStyle/>
          <a:p>
            <a:r>
              <a:rPr lang="el-GR" sz="3100">
                <a:solidFill>
                  <a:srgbClr val="FFFFFF"/>
                </a:solidFill>
              </a:rPr>
              <a:t>Η ιστορική εξέλιξη των προτύπων και των συστημάτων ποιότητας</a:t>
            </a:r>
            <a:r>
              <a:rPr lang="en-US" sz="3100">
                <a:solidFill>
                  <a:srgbClr val="FFFFFF"/>
                </a:solidFill>
              </a:rPr>
              <a:t> 1/4</a:t>
            </a:r>
            <a:endParaRPr lang="el-GR"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2 - Θέση περιεχομένου"/>
          <p:cNvSpPr>
            <a:spLocks noGrp="1"/>
          </p:cNvSpPr>
          <p:nvPr>
            <p:ph idx="1"/>
          </p:nvPr>
        </p:nvSpPr>
        <p:spPr>
          <a:xfrm>
            <a:off x="3556512" y="605896"/>
            <a:ext cx="4810247" cy="5646208"/>
          </a:xfrm>
        </p:spPr>
        <p:txBody>
          <a:bodyPr anchor="ctr">
            <a:normAutofit/>
          </a:bodyPr>
          <a:lstStyle/>
          <a:p>
            <a:r>
              <a:rPr lang="el-GR" dirty="0"/>
              <a:t>• 1962: Δημιουργία προτύπου </a:t>
            </a:r>
            <a:r>
              <a:rPr lang="en-US" dirty="0"/>
              <a:t>NPC</a:t>
            </a:r>
            <a:r>
              <a:rPr lang="el-GR" dirty="0"/>
              <a:t> 200-2 από την </a:t>
            </a:r>
            <a:r>
              <a:rPr lang="en-US" dirty="0"/>
              <a:t>NASA</a:t>
            </a:r>
            <a:r>
              <a:rPr lang="el-GR" dirty="0"/>
              <a:t> στο οποίο</a:t>
            </a:r>
            <a:r>
              <a:rPr lang="en-US" dirty="0"/>
              <a:t> </a:t>
            </a:r>
            <a:r>
              <a:rPr lang="el-GR" dirty="0"/>
              <a:t>καθορίζονταν πρότυπα ποιότητας για τους προμηθευτές – εργολάβους</a:t>
            </a:r>
            <a:r>
              <a:rPr lang="en-US" dirty="0"/>
              <a:t> </a:t>
            </a:r>
            <a:r>
              <a:rPr lang="el-GR" dirty="0"/>
              <a:t>προγραμμάτων διαστημικής τεχνολογίας</a:t>
            </a:r>
          </a:p>
          <a:p>
            <a:r>
              <a:rPr lang="el-GR" dirty="0"/>
              <a:t>• 1963: Σύνταξη αμερικάνικου προτύπου </a:t>
            </a:r>
            <a:r>
              <a:rPr lang="en-US" dirty="0"/>
              <a:t>MIL</a:t>
            </a:r>
            <a:r>
              <a:rPr lang="el-GR" dirty="0"/>
              <a:t>-</a:t>
            </a:r>
            <a:r>
              <a:rPr lang="en-US" dirty="0"/>
              <a:t>Q</a:t>
            </a:r>
            <a:r>
              <a:rPr lang="el-GR" dirty="0"/>
              <a:t>-9858,</a:t>
            </a:r>
          </a:p>
          <a:p>
            <a:r>
              <a:rPr lang="el-GR" dirty="0"/>
              <a:t>• 1970: Σύνταξη προτύπου </a:t>
            </a:r>
            <a:r>
              <a:rPr lang="en-US" dirty="0"/>
              <a:t>DEF</a:t>
            </a:r>
            <a:r>
              <a:rPr lang="el-GR" dirty="0"/>
              <a:t>-</a:t>
            </a:r>
            <a:r>
              <a:rPr lang="en-US" dirty="0"/>
              <a:t>Stan</a:t>
            </a:r>
            <a:r>
              <a:rPr lang="el-GR" dirty="0"/>
              <a:t> 05-08 από το Βρετανικό Υπουργείο</a:t>
            </a:r>
            <a:r>
              <a:rPr lang="en-US" dirty="0"/>
              <a:t> </a:t>
            </a:r>
            <a:r>
              <a:rPr lang="el-GR" dirty="0"/>
              <a:t>Αμύνης (</a:t>
            </a:r>
            <a:r>
              <a:rPr lang="en-US" dirty="0"/>
              <a:t>MOD</a:t>
            </a:r>
            <a:r>
              <a:rPr lang="el-GR" dirty="0"/>
              <a:t>) το οποίο βασίζονταν στο πρότυπο </a:t>
            </a:r>
            <a:r>
              <a:rPr lang="en-US" dirty="0"/>
              <a:t>MIL</a:t>
            </a:r>
            <a:r>
              <a:rPr lang="el-GR" dirty="0"/>
              <a:t>-</a:t>
            </a:r>
            <a:r>
              <a:rPr lang="en-US" dirty="0"/>
              <a:t>Q</a:t>
            </a:r>
            <a:r>
              <a:rPr lang="el-GR" dirty="0"/>
              <a:t>-9858</a:t>
            </a:r>
          </a:p>
          <a:p>
            <a:r>
              <a:rPr lang="el-GR" dirty="0"/>
              <a:t>• 1972:</a:t>
            </a:r>
            <a:r>
              <a:rPr lang="en-US" dirty="0"/>
              <a:t> To British Standards Institution (BSI)</a:t>
            </a:r>
            <a:r>
              <a:rPr lang="el-GR" dirty="0"/>
              <a:t> δημοσιεύει το</a:t>
            </a:r>
            <a:r>
              <a:rPr lang="en-US" dirty="0"/>
              <a:t> BS</a:t>
            </a:r>
            <a:r>
              <a:rPr lang="el-GR" dirty="0"/>
              <a:t> 4891</a:t>
            </a:r>
            <a:r>
              <a:rPr lang="en-US" dirty="0"/>
              <a:t> </a:t>
            </a:r>
            <a:r>
              <a:rPr lang="el-GR" dirty="0"/>
              <a:t>«Οδηγός Διασφάλισης Ποιότητας»</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EBBFC-9FA7-4E4B-9101-BC0909F1CC02}"/>
              </a:ext>
            </a:extLst>
          </p:cNvPr>
          <p:cNvSpPr>
            <a:spLocks noGrp="1"/>
          </p:cNvSpPr>
          <p:nvPr>
            <p:ph type="title"/>
          </p:nvPr>
        </p:nvSpPr>
        <p:spPr>
          <a:xfrm>
            <a:off x="822960" y="286605"/>
            <a:ext cx="7543800" cy="982156"/>
          </a:xfrm>
        </p:spPr>
        <p:txBody>
          <a:bodyPr/>
          <a:lstStyle/>
          <a:p>
            <a:pPr algn="ctr"/>
            <a:r>
              <a:rPr lang="el-GR" dirty="0"/>
              <a:t>Δομή του προτύπου</a:t>
            </a:r>
          </a:p>
        </p:txBody>
      </p:sp>
      <p:sp>
        <p:nvSpPr>
          <p:cNvPr id="3" name="Θέση περιεχομένου 2">
            <a:extLst>
              <a:ext uri="{FF2B5EF4-FFF2-40B4-BE49-F238E27FC236}">
                <a16:creationId xmlns:a16="http://schemas.microsoft.com/office/drawing/2014/main" id="{2EF1FE58-DBA4-4BBD-B6E3-8CF84C320DE7}"/>
              </a:ext>
            </a:extLst>
          </p:cNvPr>
          <p:cNvSpPr>
            <a:spLocks noGrp="1"/>
          </p:cNvSpPr>
          <p:nvPr>
            <p:ph sz="half" idx="1"/>
          </p:nvPr>
        </p:nvSpPr>
        <p:spPr/>
        <p:txBody>
          <a:bodyPr>
            <a:normAutofit/>
          </a:bodyPr>
          <a:lstStyle/>
          <a:p>
            <a:pPr marL="0" indent="0">
              <a:buNone/>
            </a:pPr>
            <a:r>
              <a:rPr lang="el-GR" dirty="0"/>
              <a:t>ΚΕΦΑΛΑΙΟ 7 - Υποστήριξη</a:t>
            </a:r>
          </a:p>
          <a:p>
            <a:pPr marL="0" indent="0">
              <a:buNone/>
            </a:pPr>
            <a:r>
              <a:rPr lang="el-GR" dirty="0"/>
              <a:t>7.1     Πόροι</a:t>
            </a:r>
          </a:p>
          <a:p>
            <a:pPr marL="0" indent="0">
              <a:buNone/>
            </a:pPr>
            <a:r>
              <a:rPr lang="el-GR" dirty="0"/>
              <a:t>7.1.1  Γενικά</a:t>
            </a:r>
          </a:p>
          <a:p>
            <a:pPr marL="0" indent="0">
              <a:buNone/>
            </a:pPr>
            <a:r>
              <a:rPr lang="el-GR" dirty="0"/>
              <a:t>7.12   Άνθρωποι</a:t>
            </a:r>
          </a:p>
          <a:p>
            <a:pPr marL="0" indent="0">
              <a:buNone/>
            </a:pPr>
            <a:r>
              <a:rPr lang="el-GR" dirty="0"/>
              <a:t>7.1.3  Υποδομές </a:t>
            </a:r>
          </a:p>
          <a:p>
            <a:pPr marL="0" indent="0">
              <a:buNone/>
            </a:pPr>
            <a:r>
              <a:rPr lang="el-GR" dirty="0"/>
              <a:t>7.1.4  Περιβάλλον λειτουργίας διεργασιών</a:t>
            </a:r>
          </a:p>
          <a:p>
            <a:pPr marL="0" indent="0">
              <a:buNone/>
            </a:pPr>
            <a:r>
              <a:rPr lang="el-GR" dirty="0"/>
              <a:t>7.1.5  Παρακολούθηση και μέτρηση πόρων</a:t>
            </a:r>
          </a:p>
          <a:p>
            <a:pPr marL="0" indent="0">
              <a:buNone/>
            </a:pPr>
            <a:endParaRPr lang="el-GR" dirty="0"/>
          </a:p>
        </p:txBody>
      </p:sp>
      <p:sp>
        <p:nvSpPr>
          <p:cNvPr id="6" name="Θέση περιεχομένου 5">
            <a:extLst>
              <a:ext uri="{FF2B5EF4-FFF2-40B4-BE49-F238E27FC236}">
                <a16:creationId xmlns:a16="http://schemas.microsoft.com/office/drawing/2014/main" id="{FD834C86-F556-4A60-8E40-53D62B2486FF}"/>
              </a:ext>
            </a:extLst>
          </p:cNvPr>
          <p:cNvSpPr>
            <a:spLocks noGrp="1"/>
          </p:cNvSpPr>
          <p:nvPr>
            <p:ph sz="half" idx="2"/>
          </p:nvPr>
        </p:nvSpPr>
        <p:spPr/>
        <p:txBody>
          <a:bodyPr>
            <a:normAutofit/>
          </a:bodyPr>
          <a:lstStyle/>
          <a:p>
            <a:pPr marL="0" indent="0">
              <a:buNone/>
            </a:pPr>
            <a:r>
              <a:rPr lang="el-GR" dirty="0"/>
              <a:t>7.1.6  Γνώση του Οργανισμού</a:t>
            </a:r>
          </a:p>
          <a:p>
            <a:pPr marL="0" indent="0">
              <a:buNone/>
            </a:pPr>
            <a:r>
              <a:rPr lang="el-GR" dirty="0"/>
              <a:t>7.2     Τεχνική Ικανότητα</a:t>
            </a:r>
          </a:p>
          <a:p>
            <a:pPr marL="0" indent="0">
              <a:buNone/>
            </a:pPr>
            <a:r>
              <a:rPr lang="el-GR" dirty="0"/>
              <a:t>7.3     Επίγνωση (</a:t>
            </a:r>
            <a:r>
              <a:rPr lang="el-GR" dirty="0" err="1"/>
              <a:t>Awareness</a:t>
            </a:r>
            <a:r>
              <a:rPr lang="el-GR" dirty="0"/>
              <a:t>)</a:t>
            </a:r>
          </a:p>
          <a:p>
            <a:pPr marL="0" indent="0">
              <a:buNone/>
            </a:pPr>
            <a:r>
              <a:rPr lang="el-GR" dirty="0"/>
              <a:t>7.4     Επικοινωνίες </a:t>
            </a:r>
          </a:p>
          <a:p>
            <a:pPr marL="0" indent="0">
              <a:buNone/>
            </a:pPr>
            <a:r>
              <a:rPr lang="el-GR" dirty="0"/>
              <a:t>7.5     Τεκμηριωμένες πληροφορίες</a:t>
            </a:r>
          </a:p>
          <a:p>
            <a:pPr marL="0" indent="0">
              <a:buNone/>
            </a:pPr>
            <a:r>
              <a:rPr lang="el-GR" dirty="0"/>
              <a:t>7.5.1  Γενικά</a:t>
            </a:r>
          </a:p>
          <a:p>
            <a:pPr marL="0" indent="0">
              <a:buNone/>
            </a:pPr>
            <a:r>
              <a:rPr lang="el-GR" dirty="0"/>
              <a:t>7.5.2  Έκδοση και Αναθεώρηση</a:t>
            </a:r>
          </a:p>
          <a:p>
            <a:endParaRPr lang="el-GR" dirty="0"/>
          </a:p>
        </p:txBody>
      </p:sp>
    </p:spTree>
    <p:extLst>
      <p:ext uri="{BB962C8B-B14F-4D97-AF65-F5344CB8AC3E}">
        <p14:creationId xmlns:p14="http://schemas.microsoft.com/office/powerpoint/2010/main" val="2124966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EBBFC-9FA7-4E4B-9101-BC0909F1CC02}"/>
              </a:ext>
            </a:extLst>
          </p:cNvPr>
          <p:cNvSpPr>
            <a:spLocks noGrp="1"/>
          </p:cNvSpPr>
          <p:nvPr>
            <p:ph type="title"/>
          </p:nvPr>
        </p:nvSpPr>
        <p:spPr>
          <a:xfrm>
            <a:off x="822960" y="286605"/>
            <a:ext cx="7543800" cy="766132"/>
          </a:xfrm>
        </p:spPr>
        <p:txBody>
          <a:bodyPr/>
          <a:lstStyle/>
          <a:p>
            <a:pPr algn="ctr"/>
            <a:r>
              <a:rPr lang="el-GR" dirty="0"/>
              <a:t>Δομή του προτύπου</a:t>
            </a:r>
          </a:p>
        </p:txBody>
      </p:sp>
      <p:sp>
        <p:nvSpPr>
          <p:cNvPr id="3" name="Θέση περιεχομένου 2">
            <a:extLst>
              <a:ext uri="{FF2B5EF4-FFF2-40B4-BE49-F238E27FC236}">
                <a16:creationId xmlns:a16="http://schemas.microsoft.com/office/drawing/2014/main" id="{2EF1FE58-DBA4-4BBD-B6E3-8CF84C320DE7}"/>
              </a:ext>
            </a:extLst>
          </p:cNvPr>
          <p:cNvSpPr>
            <a:spLocks noGrp="1"/>
          </p:cNvSpPr>
          <p:nvPr>
            <p:ph sz="half" idx="1"/>
          </p:nvPr>
        </p:nvSpPr>
        <p:spPr/>
        <p:txBody>
          <a:bodyPr>
            <a:normAutofit fontScale="85000" lnSpcReduction="20000"/>
          </a:bodyPr>
          <a:lstStyle/>
          <a:p>
            <a:pPr marL="0" indent="0">
              <a:buNone/>
            </a:pPr>
            <a:endParaRPr lang="el-GR" dirty="0"/>
          </a:p>
          <a:p>
            <a:pPr marL="0" indent="0">
              <a:buNone/>
            </a:pPr>
            <a:r>
              <a:rPr lang="el-GR" dirty="0"/>
              <a:t> ΚΕΦΑΛΑΙΟ 8 - Λειτουργία</a:t>
            </a:r>
          </a:p>
          <a:p>
            <a:pPr marL="0" indent="0">
              <a:buNone/>
            </a:pPr>
            <a:r>
              <a:rPr lang="el-GR" dirty="0"/>
              <a:t> 8.1    Σχεδιασμός και έλεγχος λειτουργιών</a:t>
            </a:r>
          </a:p>
          <a:p>
            <a:pPr marL="0" indent="0">
              <a:buNone/>
            </a:pPr>
            <a:r>
              <a:rPr lang="el-GR" dirty="0"/>
              <a:t> 8.2    Προσδιορισμός απαιτήσεων προϊόντων κι υπηρεσιών</a:t>
            </a:r>
          </a:p>
          <a:p>
            <a:pPr marL="0" indent="0">
              <a:buNone/>
            </a:pPr>
            <a:r>
              <a:rPr lang="el-GR" dirty="0"/>
              <a:t> 8.2.1 Επικοινωνία με πελάτες</a:t>
            </a:r>
          </a:p>
          <a:p>
            <a:pPr marL="0" indent="0">
              <a:buNone/>
            </a:pPr>
            <a:r>
              <a:rPr lang="el-GR" dirty="0"/>
              <a:t> 8.1.2 Προσδιορισμός απαιτήσεων σχετικών με προϊόντα κι υπηρεσίες</a:t>
            </a:r>
          </a:p>
          <a:p>
            <a:pPr marL="0" indent="0">
              <a:buNone/>
            </a:pPr>
            <a:r>
              <a:rPr lang="el-GR" dirty="0"/>
              <a:t> 8.2.3 Ανασκόπηση απαιτήσεων σχετικών με προϊόντα κι υπηρεσίες</a:t>
            </a:r>
          </a:p>
          <a:p>
            <a:pPr marL="0" indent="0">
              <a:buNone/>
            </a:pPr>
            <a:endParaRPr lang="el-GR" dirty="0"/>
          </a:p>
          <a:p>
            <a:pPr marL="0" indent="0">
              <a:buNone/>
            </a:pPr>
            <a:r>
              <a:rPr lang="el-GR" dirty="0"/>
              <a:t> </a:t>
            </a:r>
          </a:p>
        </p:txBody>
      </p:sp>
      <p:sp>
        <p:nvSpPr>
          <p:cNvPr id="4" name="Θέση περιεχομένου 3">
            <a:extLst>
              <a:ext uri="{FF2B5EF4-FFF2-40B4-BE49-F238E27FC236}">
                <a16:creationId xmlns:a16="http://schemas.microsoft.com/office/drawing/2014/main" id="{3237CFB0-37D1-437A-B474-708DE1713E7D}"/>
              </a:ext>
            </a:extLst>
          </p:cNvPr>
          <p:cNvSpPr>
            <a:spLocks noGrp="1"/>
          </p:cNvSpPr>
          <p:nvPr>
            <p:ph sz="half" idx="2"/>
          </p:nvPr>
        </p:nvSpPr>
        <p:spPr/>
        <p:txBody>
          <a:bodyPr>
            <a:normAutofit fontScale="85000" lnSpcReduction="20000"/>
          </a:bodyPr>
          <a:lstStyle/>
          <a:p>
            <a:pPr marL="0" indent="0">
              <a:buNone/>
            </a:pPr>
            <a:r>
              <a:rPr lang="el-GR" dirty="0"/>
              <a:t>8.3    Σχεδιασμός και ανάπτυξη προϊόντων κι υπηρεσιών</a:t>
            </a:r>
          </a:p>
          <a:p>
            <a:pPr marL="0" indent="0">
              <a:buNone/>
            </a:pPr>
            <a:r>
              <a:rPr lang="el-GR" dirty="0"/>
              <a:t> 8.3.1 Γενικά</a:t>
            </a:r>
          </a:p>
          <a:p>
            <a:pPr marL="0" indent="0">
              <a:buNone/>
            </a:pPr>
            <a:r>
              <a:rPr lang="el-GR" dirty="0"/>
              <a:t> 8.32 Προγραμματισμός σχεδιασμού και ανάπτυξης</a:t>
            </a:r>
          </a:p>
          <a:p>
            <a:pPr marL="0" indent="0">
              <a:buNone/>
            </a:pPr>
            <a:r>
              <a:rPr lang="el-GR" dirty="0"/>
              <a:t> 8.3.3 Δεδομένα σχεδιασμού και ανάπτυξης</a:t>
            </a:r>
          </a:p>
          <a:p>
            <a:pPr marL="0" indent="0">
              <a:buNone/>
            </a:pPr>
            <a:r>
              <a:rPr lang="el-GR" dirty="0"/>
              <a:t> 8.3.4 Εισερχόμενα σχεδιασμού και ανάπτυξης </a:t>
            </a:r>
          </a:p>
          <a:p>
            <a:pPr marL="0" indent="0">
              <a:buNone/>
            </a:pPr>
            <a:r>
              <a:rPr lang="el-GR" dirty="0"/>
              <a:t> 8.3.5 Έλεγχοι σχεδιασμού </a:t>
            </a:r>
            <a:r>
              <a:rPr lang="el-GR" dirty="0" err="1"/>
              <a:t>ικπι</a:t>
            </a:r>
            <a:r>
              <a:rPr lang="el-GR" dirty="0"/>
              <a:t> ανάπτυξης</a:t>
            </a:r>
          </a:p>
          <a:p>
            <a:pPr marL="0" indent="0">
              <a:buNone/>
            </a:pPr>
            <a:r>
              <a:rPr lang="el-GR" dirty="0"/>
              <a:t> 8.3.6 Τροποποιήσεις σχεδιασμού και ανάπτυξης</a:t>
            </a:r>
          </a:p>
          <a:p>
            <a:endParaRPr lang="el-GR" dirty="0"/>
          </a:p>
        </p:txBody>
      </p:sp>
    </p:spTree>
    <p:extLst>
      <p:ext uri="{BB962C8B-B14F-4D97-AF65-F5344CB8AC3E}">
        <p14:creationId xmlns:p14="http://schemas.microsoft.com/office/powerpoint/2010/main" val="3335028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EBBFC-9FA7-4E4B-9101-BC0909F1CC02}"/>
              </a:ext>
            </a:extLst>
          </p:cNvPr>
          <p:cNvSpPr>
            <a:spLocks noGrp="1"/>
          </p:cNvSpPr>
          <p:nvPr>
            <p:ph type="title"/>
          </p:nvPr>
        </p:nvSpPr>
        <p:spPr>
          <a:xfrm>
            <a:off x="822960" y="286605"/>
            <a:ext cx="7543800" cy="910148"/>
          </a:xfrm>
        </p:spPr>
        <p:txBody>
          <a:bodyPr/>
          <a:lstStyle/>
          <a:p>
            <a:pPr algn="ctr"/>
            <a:r>
              <a:rPr lang="el-GR" dirty="0"/>
              <a:t>Δομή του προτύπου</a:t>
            </a:r>
          </a:p>
        </p:txBody>
      </p:sp>
      <p:sp>
        <p:nvSpPr>
          <p:cNvPr id="3" name="Θέση περιεχομένου 2">
            <a:extLst>
              <a:ext uri="{FF2B5EF4-FFF2-40B4-BE49-F238E27FC236}">
                <a16:creationId xmlns:a16="http://schemas.microsoft.com/office/drawing/2014/main" id="{2EF1FE58-DBA4-4BBD-B6E3-8CF84C320DE7}"/>
              </a:ext>
            </a:extLst>
          </p:cNvPr>
          <p:cNvSpPr>
            <a:spLocks noGrp="1"/>
          </p:cNvSpPr>
          <p:nvPr>
            <p:ph sz="half" idx="1"/>
          </p:nvPr>
        </p:nvSpPr>
        <p:spPr/>
        <p:txBody>
          <a:bodyPr>
            <a:normAutofit fontScale="92500" lnSpcReduction="20000"/>
          </a:bodyPr>
          <a:lstStyle/>
          <a:p>
            <a:pPr marL="0" indent="0">
              <a:buNone/>
            </a:pPr>
            <a:r>
              <a:rPr lang="el-GR" dirty="0"/>
              <a:t> 8.4     Έλεγχος προμήθειών προϊόντων κι υπηρεσιών</a:t>
            </a:r>
          </a:p>
          <a:p>
            <a:pPr marL="0" indent="0">
              <a:buNone/>
            </a:pPr>
            <a:r>
              <a:rPr lang="el-GR" dirty="0"/>
              <a:t> 8.4.1 Γενικά</a:t>
            </a:r>
          </a:p>
          <a:p>
            <a:pPr marL="0" indent="0">
              <a:buNone/>
            </a:pPr>
            <a:r>
              <a:rPr lang="el-GR" dirty="0"/>
              <a:t> 8.4.2 Κατηγορίες κι έκταση ελέγχων</a:t>
            </a:r>
          </a:p>
          <a:p>
            <a:pPr marL="0" indent="0">
              <a:buNone/>
            </a:pPr>
            <a:r>
              <a:rPr lang="el-GR" dirty="0"/>
              <a:t> 8.4.3 Πληροφορίες για εξωτερικούς προμηθευτές</a:t>
            </a:r>
          </a:p>
          <a:p>
            <a:pPr marL="0" indent="0">
              <a:buNone/>
            </a:pPr>
            <a:r>
              <a:rPr lang="el-GR" dirty="0"/>
              <a:t> 8.5 Παραγωγή και παροχή υποστήριξης</a:t>
            </a:r>
          </a:p>
          <a:p>
            <a:pPr marL="0" indent="0">
              <a:buNone/>
            </a:pPr>
            <a:r>
              <a:rPr lang="el-GR" dirty="0"/>
              <a:t> 8.5.1 Έλεγχος παραγωγής και παροχή υποστήριξης</a:t>
            </a:r>
          </a:p>
          <a:p>
            <a:pPr marL="0" indent="0">
              <a:buNone/>
            </a:pPr>
            <a:r>
              <a:rPr lang="el-GR" dirty="0"/>
              <a:t> 8.5.2 Ταυτοποίηση και Ιχνηλασιμότητα</a:t>
            </a:r>
          </a:p>
          <a:p>
            <a:pPr marL="0" indent="0">
              <a:buNone/>
            </a:pPr>
            <a:r>
              <a:rPr lang="el-GR" dirty="0"/>
              <a:t> </a:t>
            </a:r>
          </a:p>
          <a:p>
            <a:pPr marL="0" indent="0">
              <a:buNone/>
            </a:pPr>
            <a:endParaRPr lang="el-GR" dirty="0"/>
          </a:p>
        </p:txBody>
      </p:sp>
      <p:sp>
        <p:nvSpPr>
          <p:cNvPr id="4" name="Θέση περιεχομένου 3">
            <a:extLst>
              <a:ext uri="{FF2B5EF4-FFF2-40B4-BE49-F238E27FC236}">
                <a16:creationId xmlns:a16="http://schemas.microsoft.com/office/drawing/2014/main" id="{4217A796-C5E5-4E58-AC2A-C263A76BC67E}"/>
              </a:ext>
            </a:extLst>
          </p:cNvPr>
          <p:cNvSpPr>
            <a:spLocks noGrp="1"/>
          </p:cNvSpPr>
          <p:nvPr>
            <p:ph sz="half" idx="2"/>
          </p:nvPr>
        </p:nvSpPr>
        <p:spPr/>
        <p:txBody>
          <a:bodyPr>
            <a:normAutofit fontScale="92500" lnSpcReduction="20000"/>
          </a:bodyPr>
          <a:lstStyle/>
          <a:p>
            <a:pPr marL="0" indent="0">
              <a:buNone/>
            </a:pPr>
            <a:r>
              <a:rPr lang="el-GR" dirty="0"/>
              <a:t>8.5.3 Ιδιοκτησία πελατών ή προμηθευτών</a:t>
            </a:r>
          </a:p>
          <a:p>
            <a:pPr marL="0" indent="0">
              <a:buNone/>
            </a:pPr>
            <a:r>
              <a:rPr lang="el-GR" dirty="0"/>
              <a:t> 8.5.4 Συντήρηση</a:t>
            </a:r>
          </a:p>
          <a:p>
            <a:pPr marL="0" indent="0">
              <a:buNone/>
            </a:pPr>
            <a:r>
              <a:rPr lang="el-GR" dirty="0"/>
              <a:t> 8.5.5 Δραστηριότητες μετά την διανομή</a:t>
            </a:r>
          </a:p>
          <a:p>
            <a:pPr marL="0" indent="0">
              <a:buNone/>
            </a:pPr>
            <a:r>
              <a:rPr lang="el-GR" dirty="0"/>
              <a:t> 8.5.6 Έλεγχος Αλλαγών</a:t>
            </a:r>
          </a:p>
          <a:p>
            <a:pPr marL="0" indent="0">
              <a:buNone/>
            </a:pPr>
            <a:r>
              <a:rPr lang="el-GR" dirty="0"/>
              <a:t> 8.6 Αποδέσμευση προϊόντων κι υπηρεσιών</a:t>
            </a:r>
          </a:p>
          <a:p>
            <a:pPr marL="0" indent="0">
              <a:buNone/>
            </a:pPr>
            <a:r>
              <a:rPr lang="el-GR" dirty="0"/>
              <a:t> 8.7 Έλεγχος εξερχομένων μη συμμορφουμένων διεργασιών, προϊόντων κι υπηρεσιών</a:t>
            </a:r>
          </a:p>
          <a:p>
            <a:endParaRPr lang="el-GR" dirty="0"/>
          </a:p>
        </p:txBody>
      </p:sp>
    </p:spTree>
    <p:extLst>
      <p:ext uri="{BB962C8B-B14F-4D97-AF65-F5344CB8AC3E}">
        <p14:creationId xmlns:p14="http://schemas.microsoft.com/office/powerpoint/2010/main" val="780130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7EBBFC-9FA7-4E4B-9101-BC0909F1CC02}"/>
              </a:ext>
            </a:extLst>
          </p:cNvPr>
          <p:cNvSpPr>
            <a:spLocks noGrp="1"/>
          </p:cNvSpPr>
          <p:nvPr>
            <p:ph type="title"/>
          </p:nvPr>
        </p:nvSpPr>
        <p:spPr>
          <a:xfrm>
            <a:off x="822960" y="286605"/>
            <a:ext cx="7543800" cy="766132"/>
          </a:xfrm>
        </p:spPr>
        <p:txBody>
          <a:bodyPr/>
          <a:lstStyle/>
          <a:p>
            <a:r>
              <a:rPr lang="el-GR" dirty="0"/>
              <a:t>Δομή του προτύπου</a:t>
            </a:r>
          </a:p>
        </p:txBody>
      </p:sp>
      <p:sp>
        <p:nvSpPr>
          <p:cNvPr id="3" name="Θέση περιεχομένου 2">
            <a:extLst>
              <a:ext uri="{FF2B5EF4-FFF2-40B4-BE49-F238E27FC236}">
                <a16:creationId xmlns:a16="http://schemas.microsoft.com/office/drawing/2014/main" id="{2EF1FE58-DBA4-4BBD-B6E3-8CF84C320DE7}"/>
              </a:ext>
            </a:extLst>
          </p:cNvPr>
          <p:cNvSpPr>
            <a:spLocks noGrp="1"/>
          </p:cNvSpPr>
          <p:nvPr>
            <p:ph idx="1"/>
          </p:nvPr>
        </p:nvSpPr>
        <p:spPr>
          <a:xfrm>
            <a:off x="304800" y="1554162"/>
            <a:ext cx="8686800" cy="4611142"/>
          </a:xfrm>
        </p:spPr>
        <p:txBody>
          <a:bodyPr>
            <a:normAutofit fontScale="92500" lnSpcReduction="20000"/>
          </a:bodyPr>
          <a:lstStyle/>
          <a:p>
            <a:pPr marL="0" indent="0">
              <a:buNone/>
            </a:pPr>
            <a:r>
              <a:rPr lang="el-GR" dirty="0"/>
              <a:t> ΚΕΦΑΛΑΙ0 9 - Αξιολόγηση της Απόδοσης</a:t>
            </a:r>
          </a:p>
          <a:p>
            <a:pPr marL="0" indent="0">
              <a:buNone/>
            </a:pPr>
            <a:r>
              <a:rPr lang="el-GR" dirty="0"/>
              <a:t> 9.1    Παρακολούθηση, μέτρηση, ανάλυση και αξιολόγηση</a:t>
            </a:r>
          </a:p>
          <a:p>
            <a:pPr marL="0" indent="0">
              <a:buNone/>
            </a:pPr>
            <a:r>
              <a:rPr lang="el-GR" dirty="0"/>
              <a:t> 9.1.1 Γενικά</a:t>
            </a:r>
          </a:p>
          <a:p>
            <a:pPr marL="0" indent="0">
              <a:buNone/>
            </a:pPr>
            <a:r>
              <a:rPr lang="el-GR" dirty="0"/>
              <a:t> 9.1.2 Ικανοποίηση πελάτη</a:t>
            </a:r>
          </a:p>
          <a:p>
            <a:pPr marL="0" indent="0">
              <a:buNone/>
            </a:pPr>
            <a:r>
              <a:rPr lang="el-GR" dirty="0"/>
              <a:t> 9.1.3 Ανάλυση και αξιολόγηση</a:t>
            </a:r>
          </a:p>
          <a:p>
            <a:pPr marL="0" indent="0">
              <a:buNone/>
            </a:pPr>
            <a:r>
              <a:rPr lang="el-GR" dirty="0"/>
              <a:t> 9.2    Εσωτερικές επιθεωρήσεις</a:t>
            </a:r>
          </a:p>
          <a:p>
            <a:pPr marL="0" indent="0">
              <a:buNone/>
            </a:pPr>
            <a:r>
              <a:rPr lang="el-GR" dirty="0"/>
              <a:t> 9.3    Ανασκοπήσεις Διοίκησης </a:t>
            </a:r>
          </a:p>
          <a:p>
            <a:pPr marL="0" indent="0">
              <a:buNone/>
            </a:pPr>
            <a:endParaRPr lang="el-GR" dirty="0"/>
          </a:p>
          <a:p>
            <a:pPr marL="0" indent="0">
              <a:buNone/>
            </a:pPr>
            <a:r>
              <a:rPr lang="el-GR" dirty="0"/>
              <a:t>ΚΕΦΑΛΑΙΟ 10 - Βελτίωση</a:t>
            </a:r>
          </a:p>
          <a:p>
            <a:pPr marL="0" indent="0">
              <a:buNone/>
            </a:pPr>
            <a:r>
              <a:rPr lang="el-GR" dirty="0"/>
              <a:t>10.1  Γενικά</a:t>
            </a:r>
          </a:p>
          <a:p>
            <a:pPr marL="0" indent="0">
              <a:buNone/>
            </a:pPr>
            <a:r>
              <a:rPr lang="el-GR" dirty="0"/>
              <a:t>10.2  Μη Συμμορφώσεις και Διορθωτικές Ενέργειες</a:t>
            </a:r>
          </a:p>
          <a:p>
            <a:pPr marL="0" indent="0">
              <a:buNone/>
            </a:pPr>
            <a:r>
              <a:rPr lang="el-GR" dirty="0"/>
              <a:t>10.3  Συνεχής Βελτίωση</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39061128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513B68-03D1-46E1-8371-30FC6B4A5FCD}"/>
              </a:ext>
            </a:extLst>
          </p:cNvPr>
          <p:cNvSpPr>
            <a:spLocks noGrp="1"/>
          </p:cNvSpPr>
          <p:nvPr>
            <p:ph type="title"/>
          </p:nvPr>
        </p:nvSpPr>
        <p:spPr/>
        <p:txBody>
          <a:bodyPr/>
          <a:lstStyle/>
          <a:p>
            <a:r>
              <a:rPr lang="el-GR" dirty="0"/>
              <a:t>ΕΞΑΙΡΕΣΕΙΣ</a:t>
            </a:r>
          </a:p>
        </p:txBody>
      </p:sp>
      <p:sp>
        <p:nvSpPr>
          <p:cNvPr id="3" name="Θέση περιεχομένου 2">
            <a:extLst>
              <a:ext uri="{FF2B5EF4-FFF2-40B4-BE49-F238E27FC236}">
                <a16:creationId xmlns:a16="http://schemas.microsoft.com/office/drawing/2014/main" id="{C69C616F-3E33-49D5-B976-BDD838CF5DE4}"/>
              </a:ext>
            </a:extLst>
          </p:cNvPr>
          <p:cNvSpPr>
            <a:spLocks noGrp="1"/>
          </p:cNvSpPr>
          <p:nvPr>
            <p:ph idx="1"/>
          </p:nvPr>
        </p:nvSpPr>
        <p:spPr/>
        <p:txBody>
          <a:bodyPr>
            <a:normAutofit/>
          </a:bodyPr>
          <a:lstStyle/>
          <a:p>
            <a:r>
              <a:rPr lang="el-GR" dirty="0"/>
              <a:t>Όταν μια απαίτηση μπορεί να εφαρμοστεί εντός του πεδίου εφαρμογής του</a:t>
            </a:r>
            <a:r>
              <a:rPr lang="en-US" dirty="0"/>
              <a:t> </a:t>
            </a:r>
            <a:r>
              <a:rPr lang="el-GR" dirty="0"/>
              <a:t>προτύπου, ο οργανισμός δεν μπορεί να αποφασίσει ότι δεν είναι εφαρμόσιμη. </a:t>
            </a:r>
            <a:endParaRPr lang="en-US" dirty="0"/>
          </a:p>
          <a:p>
            <a:r>
              <a:rPr lang="el-GR" dirty="0"/>
              <a:t>Όπου μια απαίτηση δεν μπορεί να εφαρμοστεί ο οργανισμός μπορεί να καθορίσει ότι η απαίτηση δεν ισχύει. </a:t>
            </a:r>
            <a:endParaRPr lang="en-US" dirty="0"/>
          </a:p>
          <a:p>
            <a:r>
              <a:rPr lang="en-US" dirty="0"/>
              <a:t>H</a:t>
            </a:r>
            <a:r>
              <a:rPr lang="el-GR" dirty="0"/>
              <a:t> μη εφαρμογή δεν μπορεί να έχει ως αποτέλεσμα την αποτυχία επίτευξης συμμόρφωσης προϊόντων και υπηρεσιών ή την εκπλήρωση του στόχου του οργανισμού να ενισχύσει την ικανοποίηση των πελατών</a:t>
            </a:r>
          </a:p>
        </p:txBody>
      </p:sp>
    </p:spTree>
    <p:extLst>
      <p:ext uri="{BB962C8B-B14F-4D97-AF65-F5344CB8AC3E}">
        <p14:creationId xmlns:p14="http://schemas.microsoft.com/office/powerpoint/2010/main" val="29468702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5" name="Rectangle 137">
            <a:extLst>
              <a:ext uri="{FF2B5EF4-FFF2-40B4-BE49-F238E27FC236}">
                <a16:creationId xmlns:a16="http://schemas.microsoft.com/office/drawing/2014/main" id="{3CFC9789-57F4-4B9C-ABAA-6F7C8BADC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56" name="Rectangle 139">
            <a:extLst>
              <a:ext uri="{FF2B5EF4-FFF2-40B4-BE49-F238E27FC236}">
                <a16:creationId xmlns:a16="http://schemas.microsoft.com/office/drawing/2014/main" id="{9B54F538-07DE-4652-B506-5D16E3EBBB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 y="6334316"/>
            <a:ext cx="9143989"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057" name="Straight Connector 141">
            <a:extLst>
              <a:ext uri="{FF2B5EF4-FFF2-40B4-BE49-F238E27FC236}">
                <a16:creationId xmlns:a16="http://schemas.microsoft.com/office/drawing/2014/main" id="{03D56195-A6AC-4958-8B87-F7D009353E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52" name="Title 1">
            <a:extLst>
              <a:ext uri="{FF2B5EF4-FFF2-40B4-BE49-F238E27FC236}">
                <a16:creationId xmlns:a16="http://schemas.microsoft.com/office/drawing/2014/main" id="{C3D659EF-9735-DE71-2190-17D99ABB437D}"/>
              </a:ext>
            </a:extLst>
          </p:cNvPr>
          <p:cNvSpPr>
            <a:spLocks noGrp="1"/>
          </p:cNvSpPr>
          <p:nvPr>
            <p:ph type="title"/>
          </p:nvPr>
        </p:nvSpPr>
        <p:spPr>
          <a:xfrm>
            <a:off x="822960" y="286603"/>
            <a:ext cx="7543800" cy="1450757"/>
          </a:xfrm>
        </p:spPr>
        <p:txBody>
          <a:bodyPr vert="horz" lIns="91440" tIns="45720" rIns="91440" bIns="45720" rtlCol="0" anchor="b">
            <a:normAutofit/>
          </a:bodyPr>
          <a:lstStyle/>
          <a:p>
            <a:r>
              <a:rPr lang="en-US" dirty="0"/>
              <a:t>Deming circle</a:t>
            </a:r>
            <a:endParaRPr lang="en-US"/>
          </a:p>
        </p:txBody>
      </p:sp>
      <p:sp>
        <p:nvSpPr>
          <p:cNvPr id="2053" name="Content Placeholder 3">
            <a:extLst>
              <a:ext uri="{FF2B5EF4-FFF2-40B4-BE49-F238E27FC236}">
                <a16:creationId xmlns:a16="http://schemas.microsoft.com/office/drawing/2014/main" id="{5DA732A7-25D0-3B4C-F4B2-CEE55E6D97F3}"/>
              </a:ext>
            </a:extLst>
          </p:cNvPr>
          <p:cNvSpPr>
            <a:spLocks noGrp="1"/>
          </p:cNvSpPr>
          <p:nvPr>
            <p:ph sz="half" idx="2"/>
          </p:nvPr>
        </p:nvSpPr>
        <p:spPr>
          <a:xfrm>
            <a:off x="822959" y="1845734"/>
            <a:ext cx="4841240" cy="4023360"/>
          </a:xfrm>
        </p:spPr>
        <p:txBody>
          <a:bodyPr vert="horz" lIns="0" tIns="45720" rIns="0" bIns="45720" rtlCol="0">
            <a:normAutofit/>
          </a:bodyPr>
          <a:lstStyle/>
          <a:p>
            <a:pPr>
              <a:buFont typeface="Calibri" panose="020F0502020204030204" pitchFamily="34" charset="0"/>
              <a:buChar char="Ø"/>
            </a:pPr>
            <a:r>
              <a:rPr lang="en-US" sz="1700"/>
              <a:t>Σχεδιάζω - καθιέρωση στόχων και σχεδιασμός (ανάλυσε την κατάσταση του οργανισμού σου, θέσε τους συνολικούς και επιμέρους στόχους σου και ανέπτυξε σχέδια για την επίτευξή τους) </a:t>
            </a:r>
          </a:p>
          <a:p>
            <a:pPr>
              <a:buFont typeface="Calibri" panose="020F0502020204030204" pitchFamily="34" charset="0"/>
              <a:buChar char="Ø"/>
            </a:pPr>
            <a:r>
              <a:rPr lang="en-US" sz="1700"/>
              <a:t>Εκτελώ - εφαρμογή του σχεδιασμού (κάνε ότι έχεις σχεδιάσει να κάνεις)  </a:t>
            </a:r>
          </a:p>
          <a:p>
            <a:pPr>
              <a:buFont typeface="Calibri" panose="020F0502020204030204" pitchFamily="34" charset="0"/>
              <a:buChar char="Ø"/>
            </a:pPr>
            <a:r>
              <a:rPr lang="en-US" sz="1700"/>
              <a:t>Ελέγχω - μέτρηση αποτελεσμάτων (μέτρησε/παρακολούθησε κατά πόσο τα αποτελέσματά σου ικανοποιούν τους στόχους σου) </a:t>
            </a:r>
          </a:p>
          <a:p>
            <a:pPr>
              <a:buFont typeface="Calibri" panose="020F0502020204030204" pitchFamily="34" charset="0"/>
              <a:buChar char="Ø"/>
            </a:pPr>
            <a:r>
              <a:rPr lang="en-US" sz="1700"/>
              <a:t>Βελτιώνω - διόρθωση και βελτίωση του σχεδιασμού και της εφαρμογής (διόρθωσε και μάθε από τα λάθη σου για να βελτιώσεις τα σχέδιά σου και να επιτύχεις καλύτερα αποτελέσματα την επόμενη φορά.</a:t>
            </a:r>
          </a:p>
        </p:txBody>
      </p:sp>
      <p:pic>
        <p:nvPicPr>
          <p:cNvPr id="2050" name="Picture 2" descr="The Effectiveness Of The Plan-Do-Check-Act Cycle - BEM">
            <a:extLst>
              <a:ext uri="{FF2B5EF4-FFF2-40B4-BE49-F238E27FC236}">
                <a16:creationId xmlns:a16="http://schemas.microsoft.com/office/drawing/2014/main" id="{B4A0157C-8F5A-4C5F-AAC6-9F44553E8126}"/>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6015427" y="2462162"/>
            <a:ext cx="2351332" cy="2379324"/>
          </a:xfrm>
          <a:prstGeom prst="rect">
            <a:avLst/>
          </a:prstGeom>
          <a:solidFill>
            <a:srgbClr val="FFFFFF"/>
          </a:solidFill>
        </p:spPr>
      </p:pic>
    </p:spTree>
    <p:extLst>
      <p:ext uri="{BB962C8B-B14F-4D97-AF65-F5344CB8AC3E}">
        <p14:creationId xmlns:p14="http://schemas.microsoft.com/office/powerpoint/2010/main" val="96862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802F618D-6BAE-40F4-8915-64857885213B}"/>
              </a:ext>
            </a:extLst>
          </p:cNvPr>
          <p:cNvSpPr>
            <a:spLocks noGrp="1"/>
          </p:cNvSpPr>
          <p:nvPr>
            <p:ph type="title"/>
          </p:nvPr>
        </p:nvSpPr>
        <p:spPr/>
        <p:txBody>
          <a:bodyPr>
            <a:normAutofit/>
          </a:bodyPr>
          <a:lstStyle/>
          <a:p>
            <a:pPr algn="ctr"/>
            <a:r>
              <a:rPr lang="el-GR" dirty="0"/>
              <a:t>Οι διαφοροποιήσεις του νέου προτύπου</a:t>
            </a:r>
          </a:p>
        </p:txBody>
      </p:sp>
      <p:sp>
        <p:nvSpPr>
          <p:cNvPr id="6" name="Θέση περιεχομένου 5">
            <a:extLst>
              <a:ext uri="{FF2B5EF4-FFF2-40B4-BE49-F238E27FC236}">
                <a16:creationId xmlns:a16="http://schemas.microsoft.com/office/drawing/2014/main" id="{55130832-FE55-4B48-8DEE-5319BE7B195A}"/>
              </a:ext>
            </a:extLst>
          </p:cNvPr>
          <p:cNvSpPr>
            <a:spLocks noGrp="1"/>
          </p:cNvSpPr>
          <p:nvPr>
            <p:ph idx="1"/>
          </p:nvPr>
        </p:nvSpPr>
        <p:spPr/>
        <p:txBody>
          <a:bodyPr>
            <a:normAutofit/>
          </a:bodyPr>
          <a:lstStyle/>
          <a:p>
            <a:r>
              <a:rPr lang="el-GR" sz="2400" dirty="0"/>
              <a:t>Το πρότυπο (2015) δεν προσδιορίζει πλέον ότι ο οργανισμός θα εκδίδει και θα διατηρεί τεκμηριωμένες διαδικασίες, αλλά απαιτεί από τον οργανισμό να τεκμηριώνει τυχόν άλλες διαδικασίες που απαιτούνται για την αποτελεσματική λειτουργία του. </a:t>
            </a:r>
          </a:p>
          <a:p>
            <a:r>
              <a:rPr lang="el-GR" sz="2400" dirty="0"/>
              <a:t>Το νέο πρότυπο απαιτεί επίσης από τον οργανισμό να εκδίδει και να κοινοποιεί μια τεκμηριωμένη πολιτική ποιότητας, ένα πεδίο εφαρμογής συστήματος διαχείρισης ποιότητας και στόχους ποιότητας. </a:t>
            </a:r>
          </a:p>
        </p:txBody>
      </p:sp>
    </p:spTree>
    <p:extLst>
      <p:ext uri="{BB962C8B-B14F-4D97-AF65-F5344CB8AC3E}">
        <p14:creationId xmlns:p14="http://schemas.microsoft.com/office/powerpoint/2010/main" val="19710205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802F618D-6BAE-40F4-8915-64857885213B}"/>
              </a:ext>
            </a:extLst>
          </p:cNvPr>
          <p:cNvSpPr>
            <a:spLocks noGrp="1"/>
          </p:cNvSpPr>
          <p:nvPr>
            <p:ph type="title"/>
          </p:nvPr>
        </p:nvSpPr>
        <p:spPr/>
        <p:txBody>
          <a:bodyPr>
            <a:normAutofit/>
          </a:bodyPr>
          <a:lstStyle/>
          <a:p>
            <a:pPr algn="ctr"/>
            <a:r>
              <a:rPr lang="el-GR" dirty="0"/>
              <a:t>Οι διαφοροποιήσεις του νέου προτύπου</a:t>
            </a:r>
          </a:p>
        </p:txBody>
      </p:sp>
      <p:sp>
        <p:nvSpPr>
          <p:cNvPr id="6" name="Θέση περιεχομένου 5">
            <a:extLst>
              <a:ext uri="{FF2B5EF4-FFF2-40B4-BE49-F238E27FC236}">
                <a16:creationId xmlns:a16="http://schemas.microsoft.com/office/drawing/2014/main" id="{55130832-FE55-4B48-8DEE-5319BE7B195A}"/>
              </a:ext>
            </a:extLst>
          </p:cNvPr>
          <p:cNvSpPr>
            <a:spLocks noGrp="1"/>
          </p:cNvSpPr>
          <p:nvPr>
            <p:ph idx="1"/>
          </p:nvPr>
        </p:nvSpPr>
        <p:spPr/>
        <p:txBody>
          <a:bodyPr>
            <a:normAutofit/>
          </a:bodyPr>
          <a:lstStyle/>
          <a:p>
            <a:r>
              <a:rPr lang="el-GR" dirty="0"/>
              <a:t>Το νέο πρότυπο δεν απαιτεί πλέον από τους συμμορφούμενους οργανισμούς να εκδίδουν επίσημο Εγχειρίδιο Ποιότητας. </a:t>
            </a:r>
            <a:endParaRPr lang="en-US" dirty="0"/>
          </a:p>
          <a:p>
            <a:r>
              <a:rPr lang="el-GR" dirty="0"/>
              <a:t>Το </a:t>
            </a:r>
            <a:r>
              <a:rPr lang="en-US" dirty="0"/>
              <a:t> </a:t>
            </a:r>
            <a:r>
              <a:rPr lang="el-GR" dirty="0"/>
              <a:t>νέο πρότυπο δεν απαιτεί τη διατήρηση πολλών εγγραφών, όπως καθορίζεται στο παλιό. Αλλά έχει απαίτηση για έναν οργανισμό να αξιολογεί τους κινδύνους και τις ευκαιρίες και να προσδιορίζει εσωτερικά και εξωτερικά ζητήματα που σχετίζονται με το σκοπό και τη στρατηγική του κατεύθυνση</a:t>
            </a:r>
            <a:r>
              <a:rPr lang="en-US" dirty="0"/>
              <a:t>.</a:t>
            </a:r>
          </a:p>
          <a:p>
            <a:r>
              <a:rPr lang="el-GR" dirty="0"/>
              <a:t> Ο οργανισμός πρέπει να αποδείξει πώς πληρούνται οι απαιτήσεις του προτύπου, ενώ ο ρόλος του εξωτερικού ελεγκτή είναι να προσδιορίζει την αποτελεσματικότητα του συστήματος διαχείρισης ποιότητας</a:t>
            </a:r>
          </a:p>
        </p:txBody>
      </p:sp>
    </p:spTree>
    <p:extLst>
      <p:ext uri="{BB962C8B-B14F-4D97-AF65-F5344CB8AC3E}">
        <p14:creationId xmlns:p14="http://schemas.microsoft.com/office/powerpoint/2010/main" val="14672241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D772AB-F116-4C3D-9273-552D8E75BFEF}"/>
              </a:ext>
            </a:extLst>
          </p:cNvPr>
          <p:cNvSpPr>
            <a:spLocks noGrp="1"/>
          </p:cNvSpPr>
          <p:nvPr>
            <p:ph type="title"/>
          </p:nvPr>
        </p:nvSpPr>
        <p:spPr/>
        <p:txBody>
          <a:bodyPr/>
          <a:lstStyle/>
          <a:p>
            <a:r>
              <a:rPr lang="el-GR" dirty="0"/>
              <a:t>Διαδικασία πιστοποίησης</a:t>
            </a:r>
          </a:p>
        </p:txBody>
      </p:sp>
      <p:sp>
        <p:nvSpPr>
          <p:cNvPr id="3" name="Θέση περιεχομένου 2">
            <a:extLst>
              <a:ext uri="{FF2B5EF4-FFF2-40B4-BE49-F238E27FC236}">
                <a16:creationId xmlns:a16="http://schemas.microsoft.com/office/drawing/2014/main" id="{1F018065-91AD-42ED-8898-CFCCD2A1979A}"/>
              </a:ext>
            </a:extLst>
          </p:cNvPr>
          <p:cNvSpPr>
            <a:spLocks noGrp="1"/>
          </p:cNvSpPr>
          <p:nvPr>
            <p:ph idx="1"/>
          </p:nvPr>
        </p:nvSpPr>
        <p:spPr/>
        <p:txBody>
          <a:bodyPr>
            <a:normAutofit fontScale="92500" lnSpcReduction="10000"/>
          </a:bodyPr>
          <a:lstStyle/>
          <a:p>
            <a:pPr marL="0" indent="0">
              <a:buNone/>
            </a:pPr>
            <a:r>
              <a:rPr lang="el-GR" dirty="0"/>
              <a:t>(1)	Η γραμματεία επικοινωνεί με τους ΕΟΤ (ΕΛΟΤ για την Ελλάδα),</a:t>
            </a:r>
          </a:p>
          <a:p>
            <a:pPr marL="0" indent="0">
              <a:buNone/>
            </a:pPr>
            <a:r>
              <a:rPr lang="el-GR" dirty="0"/>
              <a:t>(2)	οι ΕΟΤ μεταφράζουν το DIS, και τις ερωτήσεις επικύρωσης,</a:t>
            </a:r>
          </a:p>
          <a:p>
            <a:pPr marL="0" indent="0">
              <a:buNone/>
            </a:pPr>
            <a:r>
              <a:rPr lang="el-GR" dirty="0"/>
              <a:t>(3)	Προσδιορισμός Οργανισμών που θα συμμετέχουν στην διαδικασία επικύρωσης, στους οποίους διανέμεται το πακέτο επικύρωσης</a:t>
            </a:r>
          </a:p>
          <a:p>
            <a:pPr marL="0" indent="0">
              <a:buNone/>
            </a:pPr>
            <a:r>
              <a:rPr lang="el-GR" dirty="0"/>
              <a:t>(4)	οι Οργανισμοί υλοποιούν τις δραστηριότητες επικύρωσης και παρέχουν την απαιτούμενη πληροφόρηση/σχόλια,</a:t>
            </a:r>
          </a:p>
          <a:p>
            <a:pPr marL="0" indent="0">
              <a:buNone/>
            </a:pPr>
            <a:r>
              <a:rPr lang="el-GR" dirty="0"/>
              <a:t>(5)	οι ΕΟΤ συλλέγουν τις απαντήσεις, τις μεταφράζουν στα Αγγλικά και τις επιστρέφουν στη γραμματεία του φορέα πιστοποίησης </a:t>
            </a:r>
            <a:r>
              <a:rPr lang="en-US" dirty="0"/>
              <a:t>iso</a:t>
            </a:r>
            <a:r>
              <a:rPr lang="el-GR" dirty="0"/>
              <a:t>,</a:t>
            </a:r>
          </a:p>
          <a:p>
            <a:pPr marL="0" indent="0">
              <a:buNone/>
            </a:pPr>
            <a:r>
              <a:rPr lang="el-GR" dirty="0"/>
              <a:t>(6)	οι απαντήσεις επεξεργάζονται και αναλύονται από</a:t>
            </a:r>
            <a:r>
              <a:rPr lang="en-US" dirty="0"/>
              <a:t> </a:t>
            </a:r>
            <a:r>
              <a:rPr lang="el-GR" dirty="0"/>
              <a:t>την ομάδα επικύρωσης  </a:t>
            </a:r>
          </a:p>
          <a:p>
            <a:pPr marL="0" indent="0">
              <a:buNone/>
            </a:pPr>
            <a:r>
              <a:rPr lang="el-GR" dirty="0"/>
              <a:t>(7)	Η έκθεση επικύρωσης προετοιμάζεται και αποστέλλεται στον οργανισμό</a:t>
            </a:r>
          </a:p>
          <a:p>
            <a:pPr marL="0" indent="0">
              <a:buNone/>
            </a:pPr>
            <a:endParaRPr lang="el-GR" dirty="0"/>
          </a:p>
        </p:txBody>
      </p:sp>
    </p:spTree>
    <p:extLst>
      <p:ext uri="{BB962C8B-B14F-4D97-AF65-F5344CB8AC3E}">
        <p14:creationId xmlns:p14="http://schemas.microsoft.com/office/powerpoint/2010/main" val="3813038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88FFA1-2715-4032-A0C3-6F0FDC205B7B}"/>
              </a:ext>
            </a:extLst>
          </p:cNvPr>
          <p:cNvSpPr>
            <a:spLocks noGrp="1"/>
          </p:cNvSpPr>
          <p:nvPr>
            <p:ph type="title"/>
          </p:nvPr>
        </p:nvSpPr>
        <p:spPr/>
        <p:txBody>
          <a:bodyPr/>
          <a:lstStyle/>
          <a:p>
            <a:r>
              <a:rPr lang="el-GR" dirty="0"/>
              <a:t>Σημαντικότερα πρότυπα </a:t>
            </a:r>
            <a:r>
              <a:rPr lang="en-US" dirty="0"/>
              <a:t>iso</a:t>
            </a:r>
            <a:endParaRPr lang="el-GR" dirty="0"/>
          </a:p>
        </p:txBody>
      </p:sp>
      <p:sp>
        <p:nvSpPr>
          <p:cNvPr id="3" name="Θέση περιεχομένου 2">
            <a:extLst>
              <a:ext uri="{FF2B5EF4-FFF2-40B4-BE49-F238E27FC236}">
                <a16:creationId xmlns:a16="http://schemas.microsoft.com/office/drawing/2014/main" id="{B7049AF1-2525-434C-AD35-717D57D8BEE3}"/>
              </a:ext>
            </a:extLst>
          </p:cNvPr>
          <p:cNvSpPr>
            <a:spLocks noGrp="1"/>
          </p:cNvSpPr>
          <p:nvPr>
            <p:ph idx="1"/>
          </p:nvPr>
        </p:nvSpPr>
        <p:spPr/>
        <p:txBody>
          <a:bodyPr>
            <a:normAutofit/>
          </a:bodyPr>
          <a:lstStyle/>
          <a:p>
            <a:r>
              <a:rPr lang="el-GR" dirty="0" err="1"/>
              <a:t>ISO</a:t>
            </a:r>
            <a:r>
              <a:rPr lang="el-GR" dirty="0"/>
              <a:t> 10006 — Διαχείριση ποιότητας — Οδηγίες για τη διαχείριση ποιότητας σε έργα</a:t>
            </a:r>
          </a:p>
          <a:p>
            <a:r>
              <a:rPr lang="el-GR" dirty="0" err="1"/>
              <a:t>ISO</a:t>
            </a:r>
            <a:r>
              <a:rPr lang="el-GR" dirty="0"/>
              <a:t> 10012 — Συστήματα διαχείρισης μετρήσεων — Απαιτήσεις για διαδικασίες μέτρησης και εξοπλισμό μέτρησης</a:t>
            </a:r>
          </a:p>
          <a:p>
            <a:r>
              <a:rPr lang="el-GR" dirty="0" err="1"/>
              <a:t>ISO</a:t>
            </a:r>
            <a:r>
              <a:rPr lang="el-GR" dirty="0"/>
              <a:t> 10014 —Διαχείριση ποιότητας—Διαχείριση οργανισμού για ποιοτικά αποτελέσματα — Οδηγίες για την πραγματοποίηση οικονομικών και οικονομικών οφελών</a:t>
            </a:r>
          </a:p>
          <a:p>
            <a:r>
              <a:rPr lang="el-GR" dirty="0" err="1"/>
              <a:t>ISO</a:t>
            </a:r>
            <a:r>
              <a:rPr lang="el-GR" dirty="0"/>
              <a:t> 13485 — Ιατρικές συσκευές — Συστήματα διαχείρισης ποιότητας — Απαιτήσεις για ρυθμιστικούς σκοπούς</a:t>
            </a:r>
          </a:p>
          <a:p>
            <a:r>
              <a:rPr lang="el-GR" dirty="0" err="1"/>
              <a:t>ISO</a:t>
            </a:r>
            <a:r>
              <a:rPr lang="el-GR" dirty="0"/>
              <a:t> 14001 — Πρότυπα περιβαλλοντικής διαχείρισης</a:t>
            </a:r>
          </a:p>
        </p:txBody>
      </p:sp>
    </p:spTree>
    <p:extLst>
      <p:ext uri="{BB962C8B-B14F-4D97-AF65-F5344CB8AC3E}">
        <p14:creationId xmlns:p14="http://schemas.microsoft.com/office/powerpoint/2010/main" val="4284209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2800" dirty="0"/>
              <a:t>Η ιστορική εξέλιξη των προτύπων και των συστημάτων ποιότητας</a:t>
            </a:r>
            <a:r>
              <a:rPr lang="en-US" sz="2800" dirty="0"/>
              <a:t> 2/4</a:t>
            </a:r>
            <a:endParaRPr lang="el-GR" sz="2800" dirty="0"/>
          </a:p>
        </p:txBody>
      </p:sp>
      <p:sp>
        <p:nvSpPr>
          <p:cNvPr id="3" name="2 - Θέση περιεχομένου"/>
          <p:cNvSpPr>
            <a:spLocks noGrp="1"/>
          </p:cNvSpPr>
          <p:nvPr>
            <p:ph idx="1"/>
          </p:nvPr>
        </p:nvSpPr>
        <p:spPr/>
        <p:txBody>
          <a:bodyPr>
            <a:normAutofit fontScale="77500" lnSpcReduction="20000"/>
          </a:bodyPr>
          <a:lstStyle/>
          <a:p>
            <a:r>
              <a:rPr lang="el-GR" sz="2600" dirty="0"/>
              <a:t>Αρχές δεκαετίας 70: Σχεδόν ταυτόχρονη ανάπτυξη και άλλων προτύπων διασφάλισης ποιότητας από μεγάλες βιομηχανίες όπως η </a:t>
            </a:r>
            <a:r>
              <a:rPr lang="en-US" sz="2600" dirty="0"/>
              <a:t>General Motors</a:t>
            </a:r>
            <a:r>
              <a:rPr lang="el-GR" sz="2600" dirty="0"/>
              <a:t> (</a:t>
            </a:r>
            <a:r>
              <a:rPr lang="en-US" sz="2600" dirty="0"/>
              <a:t>CQS</a:t>
            </a:r>
            <a:r>
              <a:rPr lang="el-GR" sz="2600" dirty="0"/>
              <a:t>), </a:t>
            </a:r>
            <a:r>
              <a:rPr lang="en-US" sz="2600" dirty="0"/>
              <a:t>Ford</a:t>
            </a:r>
            <a:r>
              <a:rPr lang="el-GR" sz="2600" dirty="0"/>
              <a:t> (</a:t>
            </a:r>
            <a:r>
              <a:rPr lang="en-US" sz="2600" dirty="0"/>
              <a:t>Q</a:t>
            </a:r>
            <a:r>
              <a:rPr lang="el-GR" sz="2600" dirty="0"/>
              <a:t>101), </a:t>
            </a:r>
            <a:r>
              <a:rPr lang="en-US" sz="2600" dirty="0"/>
              <a:t>Food</a:t>
            </a:r>
            <a:r>
              <a:rPr lang="el-GR" sz="2600" dirty="0"/>
              <a:t> &amp; </a:t>
            </a:r>
            <a:r>
              <a:rPr lang="en-US" sz="2600" dirty="0"/>
              <a:t>Drugs Administration ACT </a:t>
            </a:r>
            <a:r>
              <a:rPr lang="el-GR" sz="2600" dirty="0"/>
              <a:t>κτλ.</a:t>
            </a:r>
          </a:p>
          <a:p>
            <a:r>
              <a:rPr lang="el-GR" sz="2600" dirty="0"/>
              <a:t>1977: Δημοσίευση αποτελεσμάτων επιτροπής </a:t>
            </a:r>
            <a:r>
              <a:rPr lang="en-US" sz="2600" dirty="0"/>
              <a:t>Warner</a:t>
            </a:r>
            <a:r>
              <a:rPr lang="el-GR" sz="2600" dirty="0"/>
              <a:t> που συστάθηκε από την Βρετανική Κυβέρνηση με σκοπό την ανάπτυξη Εθνικού Προτύπου Συστήματος Διασφάλισης Ποιότητας</a:t>
            </a:r>
            <a:endParaRPr lang="en-US" sz="2600" dirty="0"/>
          </a:p>
          <a:p>
            <a:r>
              <a:rPr lang="el-GR" sz="2600" dirty="0"/>
              <a:t>1979: Έκδοση Προτύπου </a:t>
            </a:r>
            <a:r>
              <a:rPr lang="en-US" sz="2600" dirty="0"/>
              <a:t>BS</a:t>
            </a:r>
            <a:r>
              <a:rPr lang="el-GR" sz="2600" dirty="0"/>
              <a:t> 5750 πάνω στο οποίο βασίστηκε η ανάπτυξη των Προτύπων της σειράς </a:t>
            </a:r>
            <a:r>
              <a:rPr lang="en-US" sz="2600" dirty="0"/>
              <a:t>ISO</a:t>
            </a:r>
            <a:r>
              <a:rPr lang="el-GR" sz="2600" dirty="0"/>
              <a:t> 9000 του Διεθνούς Οργανισμού Τυποποίησης (</a:t>
            </a:r>
            <a:r>
              <a:rPr lang="en-US" sz="2600" dirty="0"/>
              <a:t>ISO</a:t>
            </a:r>
            <a:r>
              <a:rPr lang="el-GR" sz="2600" dirty="0"/>
              <a:t>),</a:t>
            </a:r>
          </a:p>
          <a:p>
            <a:r>
              <a:rPr lang="el-GR" sz="2600" dirty="0"/>
              <a:t>1987: Επίσημη έκδοση της σειράς των προτύπων </a:t>
            </a:r>
            <a:r>
              <a:rPr lang="en-US" sz="2600" dirty="0"/>
              <a:t>ISO</a:t>
            </a:r>
            <a:r>
              <a:rPr lang="el-GR" sz="2600" dirty="0"/>
              <a:t> 9000 από τον Διεθνή Οργανισμό Τυποποίησης (</a:t>
            </a:r>
            <a:r>
              <a:rPr lang="en-US" sz="2600" dirty="0"/>
              <a:t>ISO</a:t>
            </a:r>
            <a:r>
              <a:rPr lang="el-GR" sz="2600" dirty="0"/>
              <a:t>), στον οποίο συμμετέχουν 91 Κράτη, που ακολούθησαν τη μορφή του </a:t>
            </a:r>
            <a:r>
              <a:rPr lang="en-US" sz="2600" dirty="0"/>
              <a:t>BS</a:t>
            </a:r>
            <a:r>
              <a:rPr lang="el-GR" sz="2600" dirty="0"/>
              <a:t> 5750/1979. Η σειρά περιλαμβάνει τα πρότυπα </a:t>
            </a:r>
            <a:r>
              <a:rPr lang="en-US" sz="2600" dirty="0"/>
              <a:t>ISO</a:t>
            </a:r>
            <a:r>
              <a:rPr lang="el-GR" sz="2600" dirty="0"/>
              <a:t> 9000, </a:t>
            </a:r>
            <a:r>
              <a:rPr lang="en-US" sz="2600" dirty="0"/>
              <a:t>ISO</a:t>
            </a:r>
            <a:r>
              <a:rPr lang="el-GR" sz="2600" dirty="0"/>
              <a:t> 9001, </a:t>
            </a:r>
            <a:r>
              <a:rPr lang="en-US" sz="2600" dirty="0"/>
              <a:t>ISO</a:t>
            </a:r>
            <a:r>
              <a:rPr lang="el-GR" sz="2600" dirty="0"/>
              <a:t> 9002, </a:t>
            </a:r>
            <a:r>
              <a:rPr lang="en-US" sz="2600" dirty="0"/>
              <a:t>ISO</a:t>
            </a:r>
            <a:r>
              <a:rPr lang="el-GR" sz="2600" dirty="0"/>
              <a:t> 9003 και </a:t>
            </a:r>
            <a:r>
              <a:rPr lang="en-US" sz="2600" dirty="0"/>
              <a:t>ISO</a:t>
            </a:r>
            <a:r>
              <a:rPr lang="el-GR" sz="2600" dirty="0"/>
              <a:t> 9004.</a:t>
            </a:r>
          </a:p>
          <a:p>
            <a:endParaRPr lang="el-GR" dirty="0"/>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88FFA1-2715-4032-A0C3-6F0FDC205B7B}"/>
              </a:ext>
            </a:extLst>
          </p:cNvPr>
          <p:cNvSpPr>
            <a:spLocks noGrp="1"/>
          </p:cNvSpPr>
          <p:nvPr>
            <p:ph type="title"/>
          </p:nvPr>
        </p:nvSpPr>
        <p:spPr/>
        <p:txBody>
          <a:bodyPr/>
          <a:lstStyle/>
          <a:p>
            <a:r>
              <a:rPr lang="el-GR" dirty="0"/>
              <a:t>Σημαντικότερα πρότυπα </a:t>
            </a:r>
            <a:r>
              <a:rPr lang="en-US" dirty="0"/>
              <a:t>iso</a:t>
            </a:r>
            <a:endParaRPr lang="el-GR" dirty="0"/>
          </a:p>
        </p:txBody>
      </p:sp>
      <p:sp>
        <p:nvSpPr>
          <p:cNvPr id="3" name="Θέση περιεχομένου 2">
            <a:extLst>
              <a:ext uri="{FF2B5EF4-FFF2-40B4-BE49-F238E27FC236}">
                <a16:creationId xmlns:a16="http://schemas.microsoft.com/office/drawing/2014/main" id="{B7049AF1-2525-434C-AD35-717D57D8BEE3}"/>
              </a:ext>
            </a:extLst>
          </p:cNvPr>
          <p:cNvSpPr>
            <a:spLocks noGrp="1"/>
          </p:cNvSpPr>
          <p:nvPr>
            <p:ph idx="1"/>
          </p:nvPr>
        </p:nvSpPr>
        <p:spPr/>
        <p:txBody>
          <a:bodyPr>
            <a:normAutofit/>
          </a:bodyPr>
          <a:lstStyle/>
          <a:p>
            <a:r>
              <a:rPr lang="el-GR" dirty="0" err="1"/>
              <a:t>ISO</a:t>
            </a:r>
            <a:r>
              <a:rPr lang="el-GR" dirty="0"/>
              <a:t> 19011 — Οδηγίες για τον έλεγχο συστημάτων διαχείρισης ποιότητας και τον έλεγχο συστημάτων περιβαλλοντικής διαχείρισης</a:t>
            </a:r>
          </a:p>
          <a:p>
            <a:r>
              <a:rPr lang="el-GR" dirty="0" err="1"/>
              <a:t>IATF</a:t>
            </a:r>
            <a:r>
              <a:rPr lang="el-GR" dirty="0"/>
              <a:t> 16949 — Απαιτήσεις συστήματος διαχείρισης ποιότητας για προμηθευτές προϊόντων που σχετίζονται με την αυτοκινητοβιομηχανία</a:t>
            </a:r>
          </a:p>
          <a:p>
            <a:r>
              <a:rPr lang="el-GR" dirty="0" err="1"/>
              <a:t>ISO</a:t>
            </a:r>
            <a:r>
              <a:rPr lang="el-GR" dirty="0"/>
              <a:t>/</a:t>
            </a:r>
            <a:r>
              <a:rPr lang="el-GR" dirty="0" err="1"/>
              <a:t>IEC</a:t>
            </a:r>
            <a:r>
              <a:rPr lang="el-GR" dirty="0"/>
              <a:t> 27001 — Διαχείριση ασφάλειας πληροφοριών</a:t>
            </a:r>
          </a:p>
          <a:p>
            <a:r>
              <a:rPr lang="el-GR" dirty="0" err="1"/>
              <a:t>ISO</a:t>
            </a:r>
            <a:r>
              <a:rPr lang="el-GR" dirty="0"/>
              <a:t> 37001 - Συστήματα διαχείρισης κατά της δωροδοκίας</a:t>
            </a:r>
          </a:p>
          <a:p>
            <a:r>
              <a:rPr lang="el-GR" dirty="0" err="1"/>
              <a:t>ISO</a:t>
            </a:r>
            <a:r>
              <a:rPr lang="el-GR" dirty="0"/>
              <a:t> 39001 — Διαχείριση ασφάλειας οδικής κυκλοφορίας</a:t>
            </a:r>
          </a:p>
          <a:p>
            <a:r>
              <a:rPr lang="el-GR" dirty="0" err="1"/>
              <a:t>ISO</a:t>
            </a:r>
            <a:r>
              <a:rPr lang="el-GR" dirty="0"/>
              <a:t> 50001 — Ενεργειακός Έλεγχος</a:t>
            </a:r>
          </a:p>
          <a:p>
            <a:r>
              <a:rPr lang="el-GR" dirty="0" err="1"/>
              <a:t>AS</a:t>
            </a:r>
            <a:r>
              <a:rPr lang="el-GR" dirty="0"/>
              <a:t> 9100 — εφαρμογή του </a:t>
            </a:r>
            <a:r>
              <a:rPr lang="el-GR" dirty="0" err="1"/>
              <a:t>ISO</a:t>
            </a:r>
            <a:r>
              <a:rPr lang="el-GR" dirty="0"/>
              <a:t> 9000/1 της αεροδιαστημικής βιομηχανίας</a:t>
            </a:r>
          </a:p>
        </p:txBody>
      </p:sp>
    </p:spTree>
    <p:extLst>
      <p:ext uri="{BB962C8B-B14F-4D97-AF65-F5344CB8AC3E}">
        <p14:creationId xmlns:p14="http://schemas.microsoft.com/office/powerpoint/2010/main" val="275970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39736"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1 - Τίτλος"/>
          <p:cNvSpPr>
            <a:spLocks noGrp="1"/>
          </p:cNvSpPr>
          <p:nvPr>
            <p:ph type="title"/>
          </p:nvPr>
        </p:nvSpPr>
        <p:spPr>
          <a:xfrm>
            <a:off x="369277" y="605896"/>
            <a:ext cx="2313633" cy="5646208"/>
          </a:xfrm>
        </p:spPr>
        <p:txBody>
          <a:bodyPr anchor="ctr">
            <a:normAutofit/>
          </a:bodyPr>
          <a:lstStyle/>
          <a:p>
            <a:r>
              <a:rPr lang="el-GR" sz="3100">
                <a:solidFill>
                  <a:srgbClr val="FFFFFF"/>
                </a:solidFill>
              </a:rPr>
              <a:t>Η ιστορική εξέλιξη των προτύπων και των συστημάτων ποιότητας</a:t>
            </a:r>
            <a:r>
              <a:rPr lang="en-US" sz="3100">
                <a:solidFill>
                  <a:srgbClr val="FFFFFF"/>
                </a:solidFill>
              </a:rPr>
              <a:t> 3/4</a:t>
            </a:r>
            <a:endParaRPr lang="el-GR" sz="31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2 - Θέση περιεχομένου"/>
          <p:cNvSpPr>
            <a:spLocks noGrp="1"/>
          </p:cNvSpPr>
          <p:nvPr>
            <p:ph idx="1"/>
          </p:nvPr>
        </p:nvSpPr>
        <p:spPr>
          <a:xfrm>
            <a:off x="3556512" y="605896"/>
            <a:ext cx="4810247" cy="5646208"/>
          </a:xfrm>
        </p:spPr>
        <p:txBody>
          <a:bodyPr anchor="ctr">
            <a:normAutofit/>
          </a:bodyPr>
          <a:lstStyle/>
          <a:p>
            <a:r>
              <a:rPr lang="el-GR" sz="2400" dirty="0"/>
              <a:t>1994: Πρώτη αναθεώρηση της σειράς </a:t>
            </a:r>
            <a:r>
              <a:rPr lang="en-US" sz="2400" dirty="0"/>
              <a:t>ISO</a:t>
            </a:r>
            <a:r>
              <a:rPr lang="el-GR" sz="2400" dirty="0"/>
              <a:t> 9000/1987 και επίσημη έκδοση της σειράς </a:t>
            </a:r>
            <a:r>
              <a:rPr lang="en-US" sz="2400" dirty="0"/>
              <a:t>ISO</a:t>
            </a:r>
            <a:r>
              <a:rPr lang="el-GR" sz="2400" dirty="0"/>
              <a:t> 9000/1994, τα οποία ακολούθως υιοθετούνται ως Ευρωπαϊκά (ΕΝ </a:t>
            </a:r>
            <a:r>
              <a:rPr lang="en-US" sz="2400" dirty="0"/>
              <a:t>ISO</a:t>
            </a:r>
            <a:r>
              <a:rPr lang="el-GR" sz="2400" dirty="0"/>
              <a:t> 9000) και ως Ελληνικά (ΕΛΟΤ ΕΝ </a:t>
            </a:r>
            <a:r>
              <a:rPr lang="en-US" sz="2400" dirty="0"/>
              <a:t>ISO</a:t>
            </a:r>
            <a:r>
              <a:rPr lang="el-GR" sz="2400" dirty="0"/>
              <a:t> 9000),</a:t>
            </a:r>
          </a:p>
          <a:p>
            <a:r>
              <a:rPr lang="el-GR" sz="2400" dirty="0"/>
              <a:t>2000: Μεγάλη αναθεώρηση της σειράς </a:t>
            </a:r>
            <a:r>
              <a:rPr lang="en-US" sz="2400" dirty="0"/>
              <a:t>ISO</a:t>
            </a:r>
            <a:r>
              <a:rPr lang="el-GR" sz="2400" dirty="0"/>
              <a:t> 9000/1994 από την Τεχνική Επιτροπή του Διεθνούς Οργανισμού Τυποποίησης (</a:t>
            </a:r>
            <a:r>
              <a:rPr lang="en-US" sz="2400" dirty="0"/>
              <a:t>ISO</a:t>
            </a:r>
            <a:r>
              <a:rPr lang="el-GR" sz="2400" dirty="0"/>
              <a:t>), με αλλαγές τόσο στη δομή όσο και στη λειτουργία και εφαρμογή. Έκδοση της νέας σειράς προτύπων </a:t>
            </a:r>
            <a:r>
              <a:rPr lang="en-US" sz="2400" dirty="0"/>
              <a:t>ISO</a:t>
            </a:r>
            <a:r>
              <a:rPr lang="el-GR" sz="2400" dirty="0"/>
              <a:t> 9000/2000 στις 15/12/2000,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2800" dirty="0"/>
              <a:t>Η ιστορική εξέλιξη των προτύπων και των συστημάτων ποιότητας</a:t>
            </a:r>
            <a:r>
              <a:rPr lang="en-US" sz="2800" dirty="0"/>
              <a:t> 3/4</a:t>
            </a:r>
            <a:endParaRPr lang="el-GR" sz="2800" dirty="0"/>
          </a:p>
        </p:txBody>
      </p:sp>
      <p:sp>
        <p:nvSpPr>
          <p:cNvPr id="3" name="2 - Θέση περιεχομένου"/>
          <p:cNvSpPr>
            <a:spLocks noGrp="1"/>
          </p:cNvSpPr>
          <p:nvPr>
            <p:ph idx="1"/>
          </p:nvPr>
        </p:nvSpPr>
        <p:spPr/>
        <p:txBody>
          <a:bodyPr>
            <a:normAutofit/>
          </a:bodyPr>
          <a:lstStyle/>
          <a:p>
            <a:r>
              <a:rPr lang="el-GR" sz="2400" dirty="0"/>
              <a:t>2008: Αναθεώρηση του </a:t>
            </a:r>
            <a:r>
              <a:rPr lang="en-US" sz="2400" dirty="0"/>
              <a:t>ISO</a:t>
            </a:r>
            <a:r>
              <a:rPr lang="el-GR" sz="2400" dirty="0"/>
              <a:t> 9001:2000. Οι αλλαγές αφορούν στην καλύτερη διατύπωση και αποσαφήνιση ορισμένων θεμάτων που οδηγούσαν σε παρερμηνείες. Έκδοση στις 15.11.2008</a:t>
            </a:r>
            <a:r>
              <a:rPr lang="en-US" sz="2400" dirty="0"/>
              <a:t>,</a:t>
            </a:r>
          </a:p>
          <a:p>
            <a:r>
              <a:rPr lang="en-US" sz="2400" dirty="0"/>
              <a:t>2015 T</a:t>
            </a:r>
            <a:r>
              <a:rPr lang="el-GR" sz="2400" dirty="0"/>
              <a:t>ο αναθεωρημένο πρότυπο </a:t>
            </a:r>
            <a:r>
              <a:rPr lang="el-GR" sz="2400" dirty="0" err="1"/>
              <a:t>ISO</a:t>
            </a:r>
            <a:r>
              <a:rPr lang="el-GR" sz="2400" dirty="0"/>
              <a:t> 9001:2015 δημοσιεύθηκε από τον </a:t>
            </a:r>
            <a:r>
              <a:rPr lang="el-GR" sz="2400" dirty="0" err="1"/>
              <a:t>ISO</a:t>
            </a:r>
            <a:r>
              <a:rPr lang="el-GR" sz="2400" dirty="0"/>
              <a:t> στις 23 Σεπτεμβρίου 2015</a:t>
            </a:r>
            <a:r>
              <a:rPr lang="en-US" sz="2400" dirty="0"/>
              <a:t>, </a:t>
            </a:r>
            <a:r>
              <a:rPr lang="el-GR" sz="2400" dirty="0"/>
              <a:t>Η έκδοση του 2015 είναι επίσης λιγότερο περιοριστική από τις προκατόχους της και εστιάζει στην απόδοση</a:t>
            </a:r>
            <a:r>
              <a:rPr lang="en-US" sz="2400" dirty="0"/>
              <a:t>.</a:t>
            </a:r>
            <a:endParaRPr lang="el-GR" sz="2400" dirty="0"/>
          </a:p>
        </p:txBody>
      </p:sp>
    </p:spTree>
    <p:extLst>
      <p:ext uri="{BB962C8B-B14F-4D97-AF65-F5344CB8AC3E}">
        <p14:creationId xmlns:p14="http://schemas.microsoft.com/office/powerpoint/2010/main" val="238572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ctr"/>
            <a:r>
              <a:rPr lang="el-GR" sz="2800" dirty="0"/>
              <a:t>Η ιστορική εξέλιξη των προτύπων και των συστημάτων ποιότητας</a:t>
            </a:r>
            <a:r>
              <a:rPr lang="en-US" sz="2800" dirty="0"/>
              <a:t> 4/4</a:t>
            </a:r>
            <a:endParaRPr lang="el-GR" sz="2800" dirty="0"/>
          </a:p>
        </p:txBody>
      </p:sp>
      <p:sp>
        <p:nvSpPr>
          <p:cNvPr id="3" name="2 - Θέση περιεχομένου"/>
          <p:cNvSpPr>
            <a:spLocks noGrp="1"/>
          </p:cNvSpPr>
          <p:nvPr>
            <p:ph idx="1"/>
          </p:nvPr>
        </p:nvSpPr>
        <p:spPr/>
        <p:txBody>
          <a:bodyPr>
            <a:normAutofit/>
          </a:bodyPr>
          <a:lstStyle/>
          <a:p>
            <a:r>
              <a:rPr lang="el-GR" sz="2400" dirty="0"/>
              <a:t>Μέχρι σήμερα ο </a:t>
            </a:r>
            <a:r>
              <a:rPr lang="en-US" sz="2400" dirty="0"/>
              <a:t>ISO</a:t>
            </a:r>
            <a:r>
              <a:rPr lang="el-GR" sz="2400" dirty="0"/>
              <a:t> έχει εκδώσει περισσότερα από 13.700 πρότυπα, τα οποία έχουν συνταχθεί από 3.000 Τεχνικές επιτροπές, στις οποίες συμμετέχουν</a:t>
            </a:r>
            <a:br>
              <a:rPr lang="el-GR" sz="2400" dirty="0"/>
            </a:br>
            <a:r>
              <a:rPr lang="el-GR" sz="2400" dirty="0"/>
              <a:t>εκπρόσωποι των χωρών-μελών, ειδικοί στο συγκεκριμένο αντικείμενο που αφορά κάθε πρότυπο.</a:t>
            </a:r>
          </a:p>
          <a:p>
            <a:r>
              <a:rPr lang="el-GR" sz="2400" dirty="0"/>
              <a:t>Μέλος του </a:t>
            </a:r>
            <a:r>
              <a:rPr lang="en-US" sz="2400" dirty="0"/>
              <a:t>ISO</a:t>
            </a:r>
            <a:r>
              <a:rPr lang="el-GR" sz="2400" dirty="0"/>
              <a:t> είναι και ο ΕΛΟΤ (Ελληνικός Οργανισμός Τυποποίησης), ο οποίος εκδίδει τα πρότυπα στην Ελληνική γλώσσα.</a:t>
            </a:r>
          </a:p>
          <a:p>
            <a:r>
              <a:rPr lang="el-GR" sz="2400" dirty="0"/>
              <a:t>Η εφαρμογή ενός προτύπου της σειράς </a:t>
            </a:r>
            <a:r>
              <a:rPr lang="en-US" sz="2400" dirty="0"/>
              <a:t>ISO</a:t>
            </a:r>
            <a:r>
              <a:rPr lang="el-GR" sz="2400" dirty="0"/>
              <a:t> 9000 είναι προαιρετική.</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dirty="0"/>
              <a:t>ΟΡΙΣΜΟΣ ΤΗΣ ΠΟΙΟΤΗΤΑΣ</a:t>
            </a:r>
            <a:r>
              <a:rPr lang="en-US" dirty="0"/>
              <a:t> </a:t>
            </a:r>
            <a:r>
              <a:rPr lang="el-GR" dirty="0"/>
              <a:t>κατά</a:t>
            </a:r>
            <a:r>
              <a:rPr lang="en-US" dirty="0"/>
              <a:t> iso</a:t>
            </a:r>
            <a:endParaRPr lang="el-GR" dirty="0"/>
          </a:p>
        </p:txBody>
      </p:sp>
      <p:sp>
        <p:nvSpPr>
          <p:cNvPr id="3" name="2 - Θέση περιεχομένου"/>
          <p:cNvSpPr>
            <a:spLocks noGrp="1"/>
          </p:cNvSpPr>
          <p:nvPr>
            <p:ph idx="1"/>
          </p:nvPr>
        </p:nvSpPr>
        <p:spPr/>
        <p:txBody>
          <a:bodyPr>
            <a:normAutofit/>
          </a:bodyPr>
          <a:lstStyle/>
          <a:p>
            <a:r>
              <a:rPr lang="en-US" sz="2400" dirty="0"/>
              <a:t>O </a:t>
            </a:r>
            <a:r>
              <a:rPr lang="el-GR" sz="2400" dirty="0"/>
              <a:t>βαθμός στον οποίο ένα σύνολο εγγενών (έμφυτων) χαρακτηριστικών</a:t>
            </a:r>
            <a:r>
              <a:rPr lang="en-US" sz="2400" dirty="0"/>
              <a:t> </a:t>
            </a:r>
            <a:r>
              <a:rPr lang="el-GR" sz="2400" dirty="0"/>
              <a:t>(ιδιότητες όπως φυσικές, αισθητικές, συμπεριφοράς, χρόνου, εργονομικές, λειτουργικές, κ.α.) πληροί απαιτήσεις (ανάγκες ή προσδοκίες) οι οποίες διατυπώνονται ρητά π.χ. σε ένα έγγραφο όπως μια σύμβαση πώλησης ή ένα διαφημιστικό προϊόντος, συνήθως συναγόμενες / αυτονόητες ή υποχρεωτικές (π.χ. από τη νομοθεσία).</a:t>
            </a:r>
          </a:p>
        </p:txBody>
      </p:sp>
    </p:spTree>
    <p:extLst>
      <p:ext uri="{BB962C8B-B14F-4D97-AF65-F5344CB8AC3E}">
        <p14:creationId xmlns:p14="http://schemas.microsoft.com/office/powerpoint/2010/main" val="1695448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 Ελληνικός Οργανισμός Τυποποίησης (ΕΛΟΤ)</a:t>
            </a:r>
          </a:p>
        </p:txBody>
      </p:sp>
      <p:sp>
        <p:nvSpPr>
          <p:cNvPr id="3" name="2 - Θέση περιεχομένου"/>
          <p:cNvSpPr>
            <a:spLocks noGrp="1"/>
          </p:cNvSpPr>
          <p:nvPr>
            <p:ph idx="1"/>
          </p:nvPr>
        </p:nvSpPr>
        <p:spPr/>
        <p:txBody>
          <a:bodyPr>
            <a:normAutofit fontScale="92500" lnSpcReduction="20000"/>
          </a:bodyPr>
          <a:lstStyle/>
          <a:p>
            <a:r>
              <a:rPr lang="el-GR" dirty="0"/>
              <a:t>Ο ΕΛ.Ο.Τ ιδρύθηκε ως </a:t>
            </a:r>
            <a:r>
              <a:rPr lang="el-GR" dirty="0" err="1"/>
              <a:t>ΝΠ</a:t>
            </a:r>
            <a:r>
              <a:rPr lang="en-US" dirty="0"/>
              <a:t>I</a:t>
            </a:r>
            <a:r>
              <a:rPr lang="el-GR" dirty="0"/>
              <a:t>Δ με το Νόμο 372/76 που ψηφίστηκε ομόφωνα από τη Βουλή στις 10 Ιουνίου 1976 και που δημοσιεύθηκε στην Εφημερίδα της Κυβέρνησης στις 30 Ιουνίου του ίδιου χρόνου. </a:t>
            </a:r>
            <a:endParaRPr lang="en-US" dirty="0"/>
          </a:p>
          <a:p>
            <a:r>
              <a:rPr lang="el-GR" dirty="0"/>
              <a:t>Η αντιπροσωπευτική δομή του Διοικητικού Συμβουλίου αλλά κυρίως η ανάγκη λήψης άμεσων αποφάσεων οδήγησε την 1</a:t>
            </a:r>
            <a:r>
              <a:rPr lang="el-GR" baseline="30000" dirty="0"/>
              <a:t>η</a:t>
            </a:r>
            <a:r>
              <a:rPr lang="el-GR" dirty="0"/>
              <a:t> Οκτωβρίου 1976 στην πρώτη του συνεδρίαση.</a:t>
            </a:r>
          </a:p>
          <a:p>
            <a:r>
              <a:rPr lang="el-GR" dirty="0"/>
              <a:t>Το Φεβρουάριο του 1977 είχε ήδη προσληφθεί ο πρώτος πυρήνας του προσωπικού και είχε μισθωθεί το κτίριο των γραφείων του ΕΛΟΤ στην οδό Διδότου 15.</a:t>
            </a:r>
          </a:p>
          <a:p>
            <a:r>
              <a:rPr lang="el-GR" dirty="0"/>
              <a:t>Τα τρία άτομα του Φεβρουαρίου 1977 είναι σήμερα πάνω από εκατό, ο εξοπλισμός του Οργανισμού είναι πλήρης, ώστε να μπορεί να ανταπεξέλθει στο ρόλο του.</a:t>
            </a:r>
          </a:p>
          <a:p>
            <a:r>
              <a:rPr lang="el-GR" dirty="0"/>
              <a:t>Ο ΕΛΟΤ έχει συνάψει στενές σχέσεις συνεργασίας με όλους τους ευρωπαϊκούς /διεθνείς φορείς τυποποίησης.</a:t>
            </a:r>
          </a:p>
          <a:p>
            <a:endParaRPr lang="el-GR" dirty="0"/>
          </a:p>
        </p:txBody>
      </p:sp>
    </p:spTree>
  </p:cSld>
  <p:clrMapOvr>
    <a:masterClrMapping/>
  </p:clrMapOvr>
</p:sld>
</file>

<file path=ppt/theme/theme1.xml><?xml version="1.0" encoding="utf-8"?>
<a:theme xmlns:a="http://schemas.openxmlformats.org/drawingml/2006/main" name="Ανασκόπηση">
  <a:themeElements>
    <a:clrScheme name="Ανασκόπηση">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265</TotalTime>
  <Words>2968</Words>
  <Application>Microsoft Office PowerPoint</Application>
  <PresentationFormat>Προβολή στην οθόνη (4:3)</PresentationFormat>
  <Paragraphs>276</Paragraphs>
  <Slides>40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40</vt:i4>
      </vt:variant>
    </vt:vector>
  </HeadingPairs>
  <TitlesOfParts>
    <vt:vector size="44" baseType="lpstr">
      <vt:lpstr>Calibri</vt:lpstr>
      <vt:lpstr>Calibri Light</vt:lpstr>
      <vt:lpstr>Wingdings</vt:lpstr>
      <vt:lpstr>Ανασκόπηση</vt:lpstr>
      <vt:lpstr>Εισηγητής Μάμαλης  Βασίλειος  M.Sc ACT&amp;RM</vt:lpstr>
      <vt:lpstr>Προέλευση ονόματος</vt:lpstr>
      <vt:lpstr>Η ιστορική εξέλιξη των προτύπων και των συστημάτων ποιότητας 1/4</vt:lpstr>
      <vt:lpstr>Η ιστορική εξέλιξη των προτύπων και των συστημάτων ποιότητας 2/4</vt:lpstr>
      <vt:lpstr>Η ιστορική εξέλιξη των προτύπων και των συστημάτων ποιότητας 3/4</vt:lpstr>
      <vt:lpstr>Η ιστορική εξέλιξη των προτύπων και των συστημάτων ποιότητας 3/4</vt:lpstr>
      <vt:lpstr>Η ιστορική εξέλιξη των προτύπων και των συστημάτων ποιότητας 4/4</vt:lpstr>
      <vt:lpstr>ΟΡΙΣΜΟΣ ΤΗΣ ΠΟΙΟΤΗΤΑΣ κατά iso</vt:lpstr>
      <vt:lpstr>Ο Ελληνικός Οργανισμός Τυποποίησης (ΕΛΟΤ)</vt:lpstr>
      <vt:lpstr>Εθνικό Σύστημα Υποδομών Ποιότητας (Ν. 4109/2013 )  </vt:lpstr>
      <vt:lpstr>Ο ΕΛΟΤ σήμερα</vt:lpstr>
      <vt:lpstr>ΕΛΟΤ σήμερα  Εθνικά Πρότυπα &amp; Τεχνικές Προδιαγραφές  </vt:lpstr>
      <vt:lpstr>ΤΑ ΠΡΟΤΥΠΑ ΤΗΣ ΣΕΙΡΑΣ ISO 9000 </vt:lpstr>
      <vt:lpstr>Αρχές διαχείρισης ποιότητας σειράς  ISO 9000 </vt:lpstr>
      <vt:lpstr>Αρχές διαχείρισης ποιότητας σειράς  ISO 9000 </vt:lpstr>
      <vt:lpstr>Αρχές διαχείρισης ποιότητας σειράς  ISO 9000 </vt:lpstr>
      <vt:lpstr>Οι απαιτήσεις του προτύπου ISO 9001:2000. </vt:lpstr>
      <vt:lpstr>Οι απαιτήσεις του προτύπου ISO 9001:2008. </vt:lpstr>
      <vt:lpstr>Παρουσίαση του PowerPoint</vt:lpstr>
      <vt:lpstr>ISO 9001:2008 VS ISO 9001:2015 ΔΟΜΙΚΗ ΣΥΓΚΡΙΣΗ</vt:lpstr>
      <vt:lpstr>ISO 9001:2008 VS ISO 9001:2015</vt:lpstr>
      <vt:lpstr>ISO 9001-2015</vt:lpstr>
      <vt:lpstr>Διεργασιακή προσέγγιση ISO 9001:2015: </vt:lpstr>
      <vt:lpstr>Προσέγγιση διακινδύνευσης ISO 9001:2015 : </vt:lpstr>
      <vt:lpstr>ISO 9001-2015 RISK (αναφορές)</vt:lpstr>
      <vt:lpstr>ISO 9001-2015 RISK (αναφορές)</vt:lpstr>
      <vt:lpstr>ISO 9001-2015 risk management</vt:lpstr>
      <vt:lpstr>ISO 9001-2015 risk management</vt:lpstr>
      <vt:lpstr>Δομή του προτύπου </vt:lpstr>
      <vt:lpstr>Δομή του προτύπου</vt:lpstr>
      <vt:lpstr>Δομή του προτύπου</vt:lpstr>
      <vt:lpstr>Δομή του προτύπου</vt:lpstr>
      <vt:lpstr>Δομή του προτύπου</vt:lpstr>
      <vt:lpstr>ΕΞΑΙΡΕΣΕΙΣ</vt:lpstr>
      <vt:lpstr>Deming circle</vt:lpstr>
      <vt:lpstr>Οι διαφοροποιήσεις του νέου προτύπου</vt:lpstr>
      <vt:lpstr>Οι διαφοροποιήσεις του νέου προτύπου</vt:lpstr>
      <vt:lpstr>Διαδικασία πιστοποίησης</vt:lpstr>
      <vt:lpstr>Σημαντικότερα πρότυπα iso</vt:lpstr>
      <vt:lpstr>Σημαντικότερα πρότυπα iso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Εισηγητής Υποπλοιαρχος μαμαλησ  Βασίλειος  M.Sc ACT&amp;RM</dc:title>
  <dc:creator>king</dc:creator>
  <cp:lastModifiedBy>vasileios mamalis</cp:lastModifiedBy>
  <cp:revision>19</cp:revision>
  <dcterms:created xsi:type="dcterms:W3CDTF">2015-10-12T20:21:01Z</dcterms:created>
  <dcterms:modified xsi:type="dcterms:W3CDTF">2022-05-27T12:50:03Z</dcterms:modified>
</cp:coreProperties>
</file>