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3"/>
  </p:notesMasterIdLst>
  <p:sldIdLst>
    <p:sldId id="256" r:id="rId2"/>
    <p:sldId id="257" r:id="rId3"/>
    <p:sldId id="277" r:id="rId4"/>
    <p:sldId id="269" r:id="rId5"/>
    <p:sldId id="274" r:id="rId6"/>
    <p:sldId id="275" r:id="rId7"/>
    <p:sldId id="276" r:id="rId8"/>
    <p:sldId id="272" r:id="rId9"/>
    <p:sldId id="278" r:id="rId10"/>
    <p:sldId id="279" r:id="rId11"/>
    <p:sldId id="273" r:id="rId1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9" autoAdjust="0"/>
    <p:restoredTop sz="94660"/>
  </p:normalViewPr>
  <p:slideViewPr>
    <p:cSldViewPr>
      <p:cViewPr varScale="1">
        <p:scale>
          <a:sx n="65" d="100"/>
          <a:sy n="65" d="100"/>
        </p:scale>
        <p:origin x="15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319789C-3EDB-46EE-8258-6B81D7D0C375}"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990600"/>
            <a:ext cx="7772400" cy="1371600"/>
          </a:xfrm>
        </p:spPr>
        <p:txBody>
          <a:bodyPr/>
          <a:lstStyle>
            <a:lvl1pPr>
              <a:defRPr sz="4000"/>
            </a:lvl1pPr>
          </a:lstStyle>
          <a:p>
            <a:r>
              <a:rPr lang="el-GR"/>
              <a:t>Click to edit Master title style</a:t>
            </a:r>
          </a:p>
        </p:txBody>
      </p:sp>
      <p:sp>
        <p:nvSpPr>
          <p:cNvPr id="717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Click to edit Master subtitle style</a:t>
            </a:r>
          </a:p>
        </p:txBody>
      </p:sp>
      <p:sp>
        <p:nvSpPr>
          <p:cNvPr id="7172" name="Rectangle 4"/>
          <p:cNvSpPr>
            <a:spLocks noGrp="1" noChangeArrowheads="1"/>
          </p:cNvSpPr>
          <p:nvPr>
            <p:ph type="dt" sz="half" idx="2"/>
          </p:nvPr>
        </p:nvSpPr>
        <p:spPr>
          <a:xfrm>
            <a:off x="685800" y="6248400"/>
            <a:ext cx="1905000" cy="457200"/>
          </a:xfrm>
        </p:spPr>
        <p:txBody>
          <a:bodyPr/>
          <a:lstStyle>
            <a:lvl1pPr>
              <a:defRPr/>
            </a:lvl1pPr>
          </a:lstStyle>
          <a:p>
            <a:endParaRPr lang="el-GR"/>
          </a:p>
        </p:txBody>
      </p:sp>
      <p:sp>
        <p:nvSpPr>
          <p:cNvPr id="7173" name="Rectangle 5"/>
          <p:cNvSpPr>
            <a:spLocks noGrp="1" noChangeArrowheads="1"/>
          </p:cNvSpPr>
          <p:nvPr>
            <p:ph type="ftr" sz="quarter" idx="3"/>
          </p:nvPr>
        </p:nvSpPr>
        <p:spPr>
          <a:xfrm>
            <a:off x="3124200" y="6248400"/>
            <a:ext cx="2895600" cy="457200"/>
          </a:xfrm>
        </p:spPr>
        <p:txBody>
          <a:bodyPr/>
          <a:lstStyle>
            <a:lvl1pPr>
              <a:defRPr/>
            </a:lvl1pPr>
          </a:lstStyle>
          <a:p>
            <a:r>
              <a:rPr lang="el-GR"/>
              <a:t>Αλέξανδρος Μίαρης, M.Sc., CSAPMP, Ph.D. C.</a:t>
            </a:r>
          </a:p>
        </p:txBody>
      </p:sp>
      <p:sp>
        <p:nvSpPr>
          <p:cNvPr id="7174" name="Rectangle 6"/>
          <p:cNvSpPr>
            <a:spLocks noGrp="1" noChangeArrowheads="1"/>
          </p:cNvSpPr>
          <p:nvPr>
            <p:ph type="sldNum" sz="quarter" idx="4"/>
          </p:nvPr>
        </p:nvSpPr>
        <p:spPr>
          <a:xfrm>
            <a:off x="6553200" y="6248400"/>
            <a:ext cx="1905000" cy="457200"/>
          </a:xfrm>
        </p:spPr>
        <p:txBody>
          <a:bodyPr/>
          <a:lstStyle>
            <a:lvl1pPr>
              <a:defRPr/>
            </a:lvl1pPr>
          </a:lstStyle>
          <a:p>
            <a:fld id="{97026D22-8FEC-46D6-8B4B-A54970381665}" type="slidenum">
              <a:rPr lang="el-GR"/>
              <a:pPr/>
              <a:t>‹#›</a:t>
            </a:fld>
            <a:endParaRPr lang="el-GR"/>
          </a:p>
        </p:txBody>
      </p:sp>
      <p:sp>
        <p:nvSpPr>
          <p:cNvPr id="7175"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67647213-AEE1-4EDF-BD37-FA48B0E273F3}"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6BE8827D-76AA-4C3D-A631-7D5AD5C09445}"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Τίτλος, Clip Art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a:t>Kλικ για επεξεργασία του τίτλου</a:t>
            </a:r>
          </a:p>
        </p:txBody>
      </p:sp>
      <p:sp>
        <p:nvSpPr>
          <p:cNvPr id="3" name="2 - Θέση ClipArt"/>
          <p:cNvSpPr>
            <a:spLocks noGrp="1"/>
          </p:cNvSpPr>
          <p:nvPr>
            <p:ph type="clipArt" sz="half" idx="1"/>
          </p:nvPr>
        </p:nvSpPr>
        <p:spPr>
          <a:xfrm>
            <a:off x="566738" y="1752600"/>
            <a:ext cx="3924300" cy="4267200"/>
          </a:xfrm>
        </p:spPr>
        <p:txBody>
          <a:bodyPr/>
          <a:lstStyle/>
          <a:p>
            <a:endParaRPr lang="el-GR"/>
          </a:p>
        </p:txBody>
      </p:sp>
      <p:sp>
        <p:nvSpPr>
          <p:cNvPr id="4" name="3 - Θέση κειμένου"/>
          <p:cNvSpPr>
            <a:spLocks noGrp="1"/>
          </p:cNvSpPr>
          <p:nvPr>
            <p:ph type="body" sz="half" idx="2"/>
          </p:nvPr>
        </p:nvSpPr>
        <p:spPr>
          <a:xfrm>
            <a:off x="4643438" y="1752600"/>
            <a:ext cx="3924300" cy="4267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0A068828-EEA9-48C1-8DB2-8385FD215087}"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9D833BD0-EF11-493B-B1AB-957BB8425E0A}"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6" name="5 - Θέση αριθμού διαφάνειας"/>
          <p:cNvSpPr>
            <a:spLocks noGrp="1"/>
          </p:cNvSpPr>
          <p:nvPr>
            <p:ph type="sldNum" sz="quarter" idx="12"/>
          </p:nvPr>
        </p:nvSpPr>
        <p:spPr/>
        <p:txBody>
          <a:bodyPr/>
          <a:lstStyle>
            <a:lvl1pPr>
              <a:defRPr/>
            </a:lvl1pPr>
          </a:lstStyle>
          <a:p>
            <a:fld id="{9C583FDD-0D5B-4527-BE20-AAB13F6E3B21}"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p:txBody>
          <a:bodyPr/>
          <a:lstStyle>
            <a:lvl1pPr>
              <a:defRPr/>
            </a:lvl1pPr>
          </a:lstStyle>
          <a:p>
            <a:fld id="{104853D9-AA7B-4339-BA20-DE9FDEF98C57}"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9" name="8 - Θέση αριθμού διαφάνειας"/>
          <p:cNvSpPr>
            <a:spLocks noGrp="1"/>
          </p:cNvSpPr>
          <p:nvPr>
            <p:ph type="sldNum" sz="quarter" idx="12"/>
          </p:nvPr>
        </p:nvSpPr>
        <p:spPr/>
        <p:txBody>
          <a:bodyPr/>
          <a:lstStyle>
            <a:lvl1pPr>
              <a:defRPr/>
            </a:lvl1pPr>
          </a:lstStyle>
          <a:p>
            <a:fld id="{8BAEC609-0C98-44FC-9366-954C96EE4B86}"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5" name="4 - Θέση αριθμού διαφάνειας"/>
          <p:cNvSpPr>
            <a:spLocks noGrp="1"/>
          </p:cNvSpPr>
          <p:nvPr>
            <p:ph type="sldNum" sz="quarter" idx="12"/>
          </p:nvPr>
        </p:nvSpPr>
        <p:spPr/>
        <p:txBody>
          <a:bodyPr/>
          <a:lstStyle>
            <a:lvl1pPr>
              <a:defRPr/>
            </a:lvl1pPr>
          </a:lstStyle>
          <a:p>
            <a:fld id="{DDFF4491-A266-45B8-8B3D-DAE64DA22DD5}"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4" name="3 - Θέση αριθμού διαφάνειας"/>
          <p:cNvSpPr>
            <a:spLocks noGrp="1"/>
          </p:cNvSpPr>
          <p:nvPr>
            <p:ph type="sldNum" sz="quarter" idx="12"/>
          </p:nvPr>
        </p:nvSpPr>
        <p:spPr/>
        <p:txBody>
          <a:bodyPr/>
          <a:lstStyle>
            <a:lvl1pPr>
              <a:defRPr/>
            </a:lvl1pPr>
          </a:lstStyle>
          <a:p>
            <a:fld id="{04B75DC6-10FD-40EC-B34D-B91D24D9CCB9}"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p:txBody>
          <a:bodyPr/>
          <a:lstStyle>
            <a:lvl1pPr>
              <a:defRPr/>
            </a:lvl1pPr>
          </a:lstStyle>
          <a:p>
            <a:fld id="{4218EA7E-2BAD-4A41-8C95-E22CD03932CA}"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r>
              <a:rPr lang="el-GR"/>
              <a:t>Αλέξανδρος Μίαρης, M.Sc., CSAPMP, Ph.D. C.</a:t>
            </a:r>
          </a:p>
        </p:txBody>
      </p:sp>
      <p:sp>
        <p:nvSpPr>
          <p:cNvPr id="7" name="6 - Θέση αριθμού διαφάνειας"/>
          <p:cNvSpPr>
            <a:spLocks noGrp="1"/>
          </p:cNvSpPr>
          <p:nvPr>
            <p:ph type="sldNum" sz="quarter" idx="12"/>
          </p:nvPr>
        </p:nvSpPr>
        <p:spPr/>
        <p:txBody>
          <a:bodyPr/>
          <a:lstStyle>
            <a:lvl1pPr>
              <a:defRPr/>
            </a:lvl1pPr>
          </a:lstStyle>
          <a:p>
            <a:fld id="{333AFB7B-DB49-4978-96C8-EA1F24D2B21C}"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t>Click to edit Master title style</a:t>
            </a:r>
          </a:p>
        </p:txBody>
      </p:sp>
      <p:sp>
        <p:nvSpPr>
          <p:cNvPr id="614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614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sz="2400">
              <a:latin typeface="Times New Roman" pitchFamily="18" charset="0"/>
            </a:endParaRPr>
          </a:p>
        </p:txBody>
      </p:sp>
      <p:sp>
        <p:nvSpPr>
          <p:cNvPr id="614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615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15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r>
              <a:rPr lang="el-GR"/>
              <a:t>Αλέξανδρος Μίαρης, M.Sc., CSAPMP, Ph.D. C.</a:t>
            </a:r>
          </a:p>
        </p:txBody>
      </p:sp>
      <p:sp>
        <p:nvSpPr>
          <p:cNvPr id="615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655D362-C3F8-4E77-AF38-EF845225921A}"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l-GR" dirty="0"/>
              <a:t>Το περιβάλλον του</a:t>
            </a:r>
            <a:r>
              <a:rPr lang="en-US" dirty="0"/>
              <a:t> </a:t>
            </a:r>
            <a:endParaRPr lang="el-GR" dirty="0"/>
          </a:p>
        </p:txBody>
      </p:sp>
      <p:sp>
        <p:nvSpPr>
          <p:cNvPr id="4099" name="Rectangle 3"/>
          <p:cNvSpPr>
            <a:spLocks noGrp="1" noChangeArrowheads="1"/>
          </p:cNvSpPr>
          <p:nvPr>
            <p:ph type="subTitle" idx="1"/>
          </p:nvPr>
        </p:nvSpPr>
        <p:spPr>
          <a:xfrm>
            <a:off x="1143000" y="4419600"/>
            <a:ext cx="7010400" cy="1600200"/>
          </a:xfrm>
        </p:spPr>
        <p:txBody>
          <a:bodyPr/>
          <a:lstStyle/>
          <a:p>
            <a:r>
              <a:rPr lang="el-GR" sz="1800" dirty="0" err="1"/>
              <a:t>Μάμαλης</a:t>
            </a:r>
            <a:r>
              <a:rPr lang="el-GR" sz="1800" dirty="0"/>
              <a:t> Βασίλειος</a:t>
            </a:r>
            <a:r>
              <a:rPr lang="en-US" sz="1800" dirty="0"/>
              <a:t> M</a:t>
            </a:r>
            <a:r>
              <a:rPr lang="el-GR" sz="1800" dirty="0"/>
              <a:t>.</a:t>
            </a:r>
            <a:r>
              <a:rPr lang="en-US" sz="1800" dirty="0"/>
              <a:t>Sc </a:t>
            </a:r>
            <a:r>
              <a:rPr lang="en-US" sz="1800" dirty="0" err="1"/>
              <a:t>ACT&amp;RM</a:t>
            </a:r>
            <a:r>
              <a:rPr lang="en-US" sz="1800" dirty="0"/>
              <a:t> </a:t>
            </a:r>
          </a:p>
        </p:txBody>
      </p:sp>
      <p:sp>
        <p:nvSpPr>
          <p:cNvPr id="4101" name="Rectangle 5"/>
          <p:cNvSpPr>
            <a:spLocks noChangeArrowheads="1"/>
          </p:cNvSpPr>
          <p:nvPr/>
        </p:nvSpPr>
        <p:spPr bwMode="auto">
          <a:xfrm>
            <a:off x="685800" y="2057400"/>
            <a:ext cx="7772400" cy="990600"/>
          </a:xfrm>
          <a:prstGeom prst="rect">
            <a:avLst/>
          </a:prstGeom>
          <a:noFill/>
          <a:ln w="9525">
            <a:noFill/>
            <a:miter lim="800000"/>
            <a:headEnd/>
            <a:tailEnd/>
          </a:ln>
          <a:effectLst/>
        </p:spPr>
        <p:txBody>
          <a:bodyPr anchor="b"/>
          <a:lstStyle/>
          <a:p>
            <a:r>
              <a:rPr lang="en-US" sz="4000">
                <a:solidFill>
                  <a:schemeClr val="tx2"/>
                </a:solidFill>
              </a:rPr>
              <a:t>Project Management</a:t>
            </a:r>
            <a:endParaRPr lang="el-GR" sz="40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3200" dirty="0">
                <a:solidFill>
                  <a:schemeClr val="tx2"/>
                </a:solidFill>
                <a:latin typeface="+mj-lt"/>
                <a:ea typeface="+mj-ea"/>
                <a:cs typeface="+mj-cs"/>
              </a:rPr>
              <a:t>Διαφορά μεταξύ </a:t>
            </a:r>
            <a:r>
              <a:rPr lang="en-US" sz="3200" dirty="0">
                <a:solidFill>
                  <a:schemeClr val="tx2"/>
                </a:solidFill>
                <a:latin typeface="+mj-lt"/>
                <a:ea typeface="+mj-ea"/>
                <a:cs typeface="+mj-cs"/>
              </a:rPr>
              <a:t>Waterfall Model </a:t>
            </a:r>
            <a:r>
              <a:rPr lang="el-GR" sz="3200" dirty="0">
                <a:solidFill>
                  <a:schemeClr val="tx2"/>
                </a:solidFill>
                <a:latin typeface="+mj-lt"/>
                <a:ea typeface="+mj-ea"/>
                <a:cs typeface="+mj-cs"/>
              </a:rPr>
              <a:t>και </a:t>
            </a:r>
            <a:r>
              <a:rPr lang="en-US" sz="3200" dirty="0">
                <a:solidFill>
                  <a:schemeClr val="tx2"/>
                </a:solidFill>
                <a:latin typeface="+mj-lt"/>
                <a:ea typeface="+mj-ea"/>
                <a:cs typeface="+mj-cs"/>
              </a:rPr>
              <a:t>Spiral Model</a:t>
            </a:r>
            <a:endParaRPr lang="el-GR" sz="3200" dirty="0"/>
          </a:p>
        </p:txBody>
      </p:sp>
      <p:sp>
        <p:nvSpPr>
          <p:cNvPr id="3" name="2 - Θέση περιεχομένου"/>
          <p:cNvSpPr>
            <a:spLocks noGrp="1"/>
          </p:cNvSpPr>
          <p:nvPr>
            <p:ph idx="1"/>
          </p:nvPr>
        </p:nvSpPr>
        <p:spPr/>
        <p:txBody>
          <a:bodyPr/>
          <a:lstStyle/>
          <a:p>
            <a:r>
              <a:rPr lang="el-GR" sz="2800" dirty="0"/>
              <a:t>Σ</a:t>
            </a:r>
            <a:r>
              <a:rPr lang="el-GR" sz="2800" dirty="0">
                <a:solidFill>
                  <a:schemeClr val="tx1"/>
                </a:solidFill>
                <a:latin typeface="+mn-lt"/>
                <a:ea typeface="+mn-ea"/>
                <a:cs typeface="+mn-cs"/>
              </a:rPr>
              <a:t>το σπειροειδές μοντέλο, δεδομένου ότι υπάρχουν διαφορετικές επαναλήψεις, είναι μάλλον ευκολότερο να αλλάξει το σχεδιασμό και να δημιουργηθεί το ιδανικό προϊόν για τον πελάτη.</a:t>
            </a:r>
          </a:p>
          <a:p>
            <a:r>
              <a:rPr lang="el-GR" sz="2800" dirty="0"/>
              <a:t>Το μοντέλο </a:t>
            </a:r>
            <a:r>
              <a:rPr lang="el-GR" sz="2800" dirty="0" err="1"/>
              <a:t>καταράχτη</a:t>
            </a:r>
            <a:r>
              <a:rPr lang="el-GR" sz="2800" dirty="0"/>
              <a:t> περιέχει σαφή τεκμηρίωση για τη διαδικασία ολοκλήρωσης έργου σε αντίθεση με το σπιράλ.</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l-GR" sz="4200"/>
              <a:t>Ανακεφαλαίωση</a:t>
            </a:r>
            <a:endParaRPr lang="en-US" sz="4200"/>
          </a:p>
        </p:txBody>
      </p:sp>
      <p:sp>
        <p:nvSpPr>
          <p:cNvPr id="44039" name="Rectangle 7"/>
          <p:cNvSpPr>
            <a:spLocks noGrp="1" noChangeArrowheads="1"/>
          </p:cNvSpPr>
          <p:nvPr>
            <p:ph type="body" idx="1"/>
          </p:nvPr>
        </p:nvSpPr>
        <p:spPr>
          <a:xfrm>
            <a:off x="566738" y="2362200"/>
            <a:ext cx="8001000" cy="2667000"/>
          </a:xfrm>
        </p:spPr>
        <p:txBody>
          <a:bodyPr/>
          <a:lstStyle/>
          <a:p>
            <a:r>
              <a:rPr lang="el-GR" sz="3400"/>
              <a:t>Μοντέλο Καταρράκτη</a:t>
            </a:r>
          </a:p>
          <a:p>
            <a:r>
              <a:rPr lang="el-GR" sz="3400"/>
              <a:t>Μοντέλο Σπιράλ</a:t>
            </a:r>
          </a:p>
          <a:p>
            <a:r>
              <a:rPr lang="el-GR" sz="3400"/>
              <a:t>Μοντέλο Καταρράκτη + Σπιράλ</a:t>
            </a:r>
            <a:endParaRPr lang="en-US" sz="3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l-GR" sz="3000"/>
              <a:t>Μοντέλο του Καταράκτη (</a:t>
            </a:r>
            <a:r>
              <a:rPr lang="en-US" sz="3000"/>
              <a:t>Waterfall mode</a:t>
            </a:r>
            <a:r>
              <a:rPr lang="el-GR" sz="3000"/>
              <a:t>)</a:t>
            </a:r>
            <a:endParaRPr lang="en-US" sz="3000"/>
          </a:p>
        </p:txBody>
      </p:sp>
      <p:pic>
        <p:nvPicPr>
          <p:cNvPr id="8198" name="Picture 6"/>
          <p:cNvPicPr>
            <a:picLocks noChangeAspect="1" noChangeArrowheads="1"/>
          </p:cNvPicPr>
          <p:nvPr/>
        </p:nvPicPr>
        <p:blipFill>
          <a:blip r:embed="rId2" cstate="print"/>
          <a:srcRect/>
          <a:stretch>
            <a:fillRect/>
          </a:stretch>
        </p:blipFill>
        <p:spPr bwMode="auto">
          <a:xfrm>
            <a:off x="609600" y="2133600"/>
            <a:ext cx="4343400" cy="3810000"/>
          </a:xfrm>
          <a:prstGeom prst="rect">
            <a:avLst/>
          </a:prstGeom>
          <a:noFill/>
        </p:spPr>
      </p:pic>
      <p:sp>
        <p:nvSpPr>
          <p:cNvPr id="8199" name="Text Box 7"/>
          <p:cNvSpPr txBox="1">
            <a:spLocks noChangeArrowheads="1"/>
          </p:cNvSpPr>
          <p:nvPr/>
        </p:nvSpPr>
        <p:spPr bwMode="auto">
          <a:xfrm>
            <a:off x="5089525" y="2012950"/>
            <a:ext cx="2987675" cy="3937000"/>
          </a:xfrm>
          <a:prstGeom prst="rect">
            <a:avLst/>
          </a:prstGeom>
          <a:noFill/>
          <a:ln w="9525">
            <a:noFill/>
            <a:miter lim="800000"/>
            <a:headEnd/>
            <a:tailEnd/>
          </a:ln>
          <a:effectLst/>
        </p:spPr>
        <p:txBody>
          <a:bodyPr>
            <a:spAutoFit/>
          </a:bodyPr>
          <a:lstStyle/>
          <a:p>
            <a:r>
              <a:rPr lang="el-GR"/>
              <a:t>Χρήση οροσήμων (</a:t>
            </a:r>
            <a:r>
              <a:rPr lang="en-US">
                <a:solidFill>
                  <a:srgbClr val="0000FF"/>
                </a:solidFill>
              </a:rPr>
              <a:t>milestones</a:t>
            </a:r>
            <a:r>
              <a:rPr lang="el-GR"/>
              <a:t>)</a:t>
            </a:r>
            <a:r>
              <a:rPr lang="en-US"/>
              <a:t>.</a:t>
            </a:r>
            <a:r>
              <a:rPr lang="el-GR"/>
              <a:t> Όλες οι δραστηριότητες πρέπει να ολοκληρωθούν πριν μετακινηθούμε στην επόμενη φάση.</a:t>
            </a:r>
          </a:p>
          <a:p>
            <a:endParaRPr lang="el-GR"/>
          </a:p>
          <a:p>
            <a:r>
              <a:rPr lang="el-GR"/>
              <a:t>Αυτό το μοντέλο χρησιμοποιείται κυρίως σε έργα όπου </a:t>
            </a:r>
            <a:r>
              <a:rPr lang="el-GR">
                <a:solidFill>
                  <a:srgbClr val="0000FF"/>
                </a:solidFill>
              </a:rPr>
              <a:t>υπάρχουν ξεκάθαρες απαιτήσεις</a:t>
            </a:r>
            <a:r>
              <a:rPr lang="el-GR"/>
              <a:t> από την αρχή του έργου και </a:t>
            </a:r>
            <a:r>
              <a:rPr lang="el-GR">
                <a:solidFill>
                  <a:srgbClr val="0000FF"/>
                </a:solidFill>
              </a:rPr>
              <a:t>δεν αλλάζουν</a:t>
            </a:r>
            <a:r>
              <a:rPr lang="el-GR"/>
              <a:t> κατά τη διάρκειά του.</a:t>
            </a:r>
            <a:endParaRPr lang="en-US"/>
          </a:p>
        </p:txBody>
      </p:sp>
      <p:sp>
        <p:nvSpPr>
          <p:cNvPr id="8201" name="Text Box 9"/>
          <p:cNvSpPr txBox="1">
            <a:spLocks noChangeArrowheads="1"/>
          </p:cNvSpPr>
          <p:nvPr/>
        </p:nvSpPr>
        <p:spPr bwMode="auto">
          <a:xfrm>
            <a:off x="165100" y="5775325"/>
            <a:ext cx="5092700" cy="396875"/>
          </a:xfrm>
          <a:prstGeom prst="rect">
            <a:avLst/>
          </a:prstGeom>
          <a:noFill/>
          <a:ln w="9525">
            <a:noFill/>
            <a:miter lim="800000"/>
            <a:headEnd/>
            <a:tailEnd/>
          </a:ln>
          <a:effectLst/>
        </p:spPr>
        <p:txBody>
          <a:bodyPr wrap="none">
            <a:spAutoFit/>
          </a:bodyPr>
          <a:lstStyle/>
          <a:p>
            <a:r>
              <a:rPr lang="en-US" sz="1000">
                <a:solidFill>
                  <a:srgbClr val="0000FF"/>
                </a:solidFill>
              </a:rPr>
              <a:t>Royce, Winston W., ‘Managing the Development of large Software Systems’,</a:t>
            </a:r>
          </a:p>
          <a:p>
            <a:r>
              <a:rPr lang="en-US" sz="1000">
                <a:solidFill>
                  <a:srgbClr val="0000FF"/>
                </a:solidFill>
              </a:rPr>
              <a:t>Proceedings of IEEE Wescon (August 1970): pp 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1"/>
            <a:ext cx="8001000" cy="838200"/>
          </a:xfrm>
        </p:spPr>
        <p:txBody>
          <a:bodyPr/>
          <a:lstStyle/>
          <a:p>
            <a:pPr algn="ctr"/>
            <a:r>
              <a:rPr lang="el-GR" sz="4000" dirty="0">
                <a:solidFill>
                  <a:schemeClr val="tx1"/>
                </a:solidFill>
                <a:latin typeface="+mj-lt"/>
                <a:ea typeface="+mj-ea"/>
                <a:cs typeface="+mj-cs"/>
              </a:rPr>
              <a:t>Το μοντέλο καταρράκτη</a:t>
            </a:r>
            <a:endParaRPr lang="el-GR" dirty="0"/>
          </a:p>
        </p:txBody>
      </p:sp>
      <p:sp>
        <p:nvSpPr>
          <p:cNvPr id="3" name="2 - Θέση περιεχομένου"/>
          <p:cNvSpPr>
            <a:spLocks noGrp="1"/>
          </p:cNvSpPr>
          <p:nvPr>
            <p:ph idx="1"/>
          </p:nvPr>
        </p:nvSpPr>
        <p:spPr>
          <a:xfrm>
            <a:off x="152400" y="1219200"/>
            <a:ext cx="8534400" cy="4267200"/>
          </a:xfrm>
        </p:spPr>
        <p:txBody>
          <a:bodyPr/>
          <a:lstStyle/>
          <a:p>
            <a:r>
              <a:rPr lang="el-GR" sz="2400" dirty="0"/>
              <a:t>Π</a:t>
            </a:r>
            <a:r>
              <a:rPr lang="el-GR" sz="2400" dirty="0">
                <a:solidFill>
                  <a:schemeClr val="tx1"/>
                </a:solidFill>
                <a:latin typeface="+mn-lt"/>
                <a:ea typeface="+mn-ea"/>
                <a:cs typeface="+mn-cs"/>
              </a:rPr>
              <a:t>εριγράφει μια μέθοδο ανάπτυξης που είναι γραμμική και διαδοχική. </a:t>
            </a:r>
          </a:p>
          <a:p>
            <a:r>
              <a:rPr lang="el-GR" sz="2400" dirty="0"/>
              <a:t>Η α</a:t>
            </a:r>
            <a:r>
              <a:rPr lang="el-GR" sz="2400" dirty="0">
                <a:solidFill>
                  <a:schemeClr val="tx1"/>
                </a:solidFill>
                <a:latin typeface="+mn-lt"/>
                <a:ea typeface="+mn-ea"/>
                <a:cs typeface="+mn-cs"/>
              </a:rPr>
              <a:t>νάπτυξη καταρράκτη έχει διαφορετικούς στόχους για κάθε φάση της. </a:t>
            </a:r>
          </a:p>
          <a:p>
            <a:r>
              <a:rPr lang="el-GR" sz="2400" dirty="0">
                <a:solidFill>
                  <a:schemeClr val="tx1"/>
                </a:solidFill>
                <a:latin typeface="+mn-lt"/>
                <a:ea typeface="+mn-ea"/>
                <a:cs typeface="+mn-cs"/>
              </a:rPr>
              <a:t>Φανταστείτε έναν καταρράκτη στο βράχο ενός απότομου βουνού. Μόλις το νερό ρέει πάνω από την άκρη του γκρεμού και έχει ξεκινήσει το ταξίδι της κάτω από την πλευρά του βουνού, δεν μπορεί να γυρίσει πίσω. </a:t>
            </a:r>
          </a:p>
          <a:p>
            <a:r>
              <a:rPr lang="el-GR" sz="2400" dirty="0">
                <a:solidFill>
                  <a:schemeClr val="tx1"/>
                </a:solidFill>
                <a:latin typeface="+mn-lt"/>
                <a:ea typeface="+mn-ea"/>
                <a:cs typeface="+mn-cs"/>
              </a:rPr>
              <a:t>Είναι το ίδιο με την ανάπτυξη καταρράκτη. Μόλις μια φάση ανάπτυξης έχει ολοκληρωθεί, προχωράμε στην επόμενη φάση χωρίς να μπορούμε να γυρίσουμε  πίσω.</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dirty="0"/>
              <a:t>Μοντέλο Σπιράλ (</a:t>
            </a:r>
            <a:r>
              <a:rPr lang="en-US" dirty="0"/>
              <a:t>Spiral Mode</a:t>
            </a:r>
            <a:r>
              <a:rPr lang="el-GR" dirty="0"/>
              <a:t>)</a:t>
            </a:r>
          </a:p>
        </p:txBody>
      </p:sp>
      <p:pic>
        <p:nvPicPr>
          <p:cNvPr id="21509" name="Picture 5"/>
          <p:cNvPicPr>
            <a:picLocks noChangeAspect="1" noChangeArrowheads="1"/>
          </p:cNvPicPr>
          <p:nvPr/>
        </p:nvPicPr>
        <p:blipFill>
          <a:blip r:embed="rId2" cstate="print"/>
          <a:srcRect/>
          <a:stretch>
            <a:fillRect/>
          </a:stretch>
        </p:blipFill>
        <p:spPr bwMode="auto">
          <a:xfrm>
            <a:off x="685800" y="1981200"/>
            <a:ext cx="3252788" cy="3886200"/>
          </a:xfrm>
          <a:prstGeom prst="rect">
            <a:avLst/>
          </a:prstGeom>
          <a:noFill/>
        </p:spPr>
      </p:pic>
      <p:sp>
        <p:nvSpPr>
          <p:cNvPr id="21510" name="Text Box 6"/>
          <p:cNvSpPr txBox="1">
            <a:spLocks noChangeArrowheads="1"/>
          </p:cNvSpPr>
          <p:nvPr/>
        </p:nvSpPr>
        <p:spPr bwMode="auto">
          <a:xfrm>
            <a:off x="4038600" y="1981200"/>
            <a:ext cx="4740275" cy="3776663"/>
          </a:xfrm>
          <a:prstGeom prst="rect">
            <a:avLst/>
          </a:prstGeom>
          <a:noFill/>
          <a:ln w="9525">
            <a:noFill/>
            <a:miter lim="800000"/>
            <a:headEnd/>
            <a:tailEnd/>
          </a:ln>
          <a:effectLst/>
        </p:spPr>
        <p:txBody>
          <a:bodyPr>
            <a:spAutoFit/>
          </a:bodyPr>
          <a:lstStyle/>
          <a:p>
            <a:r>
              <a:rPr lang="el-GR" sz="2200"/>
              <a:t>Εστιάζουμε στο συνεχή έλεγχο και στις αλλαγές των απαιτήσεων του έργου.</a:t>
            </a:r>
          </a:p>
          <a:p>
            <a:endParaRPr lang="el-GR" sz="2200"/>
          </a:p>
          <a:p>
            <a:r>
              <a:rPr lang="el-GR" sz="2200"/>
              <a:t>Το μοντέλο Σπιράλ είναι πολύ αποτελεσματικό </a:t>
            </a:r>
            <a:r>
              <a:rPr lang="el-GR" sz="2200">
                <a:solidFill>
                  <a:srgbClr val="0000FF"/>
                </a:solidFill>
              </a:rPr>
              <a:t>σε έργα που απαιτούν αλλαγές</a:t>
            </a:r>
            <a:r>
              <a:rPr lang="el-GR" sz="2200"/>
              <a:t> στις απαιτήσεις κατά τη διάρκεια του έργου και απαιτεί στενή συνεργασία μεταξύ της ομάδας του έργου και του πελάτη</a:t>
            </a:r>
            <a:endParaRPr lang="en-US" sz="2200"/>
          </a:p>
        </p:txBody>
      </p:sp>
      <p:sp>
        <p:nvSpPr>
          <p:cNvPr id="21511" name="Text Box 7"/>
          <p:cNvSpPr txBox="1">
            <a:spLocks noChangeArrowheads="1"/>
          </p:cNvSpPr>
          <p:nvPr/>
        </p:nvSpPr>
        <p:spPr bwMode="auto">
          <a:xfrm>
            <a:off x="228600" y="5721350"/>
            <a:ext cx="4043363" cy="336550"/>
          </a:xfrm>
          <a:prstGeom prst="rect">
            <a:avLst/>
          </a:prstGeom>
          <a:noFill/>
          <a:ln w="9525">
            <a:noFill/>
            <a:miter lim="800000"/>
            <a:headEnd/>
            <a:tailEnd/>
          </a:ln>
          <a:effectLst/>
        </p:spPr>
        <p:txBody>
          <a:bodyPr wrap="none">
            <a:spAutoFit/>
          </a:bodyPr>
          <a:lstStyle/>
          <a:p>
            <a:r>
              <a:rPr lang="en-US" sz="800">
                <a:solidFill>
                  <a:srgbClr val="0000FF"/>
                </a:solidFill>
              </a:rPr>
              <a:t>Barry Boehm, ‘A spiral model of Software Development and Enhancement’,</a:t>
            </a:r>
          </a:p>
          <a:p>
            <a:r>
              <a:rPr lang="en-US" sz="800">
                <a:solidFill>
                  <a:srgbClr val="0000FF"/>
                </a:solidFill>
              </a:rPr>
              <a:t>IEEE Computer, Vol.21, No. 5 (May 1988): pp 61-72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βήματα του μοντέλου Σπιράλ</a:t>
            </a:r>
          </a:p>
        </p:txBody>
      </p:sp>
      <p:sp>
        <p:nvSpPr>
          <p:cNvPr id="3" name="2 - Θέση περιεχομένου"/>
          <p:cNvSpPr>
            <a:spLocks noGrp="1"/>
          </p:cNvSpPr>
          <p:nvPr>
            <p:ph idx="1"/>
          </p:nvPr>
        </p:nvSpPr>
        <p:spPr>
          <a:xfrm>
            <a:off x="228600" y="1752600"/>
            <a:ext cx="8686800" cy="4876800"/>
          </a:xfrm>
        </p:spPr>
        <p:txBody>
          <a:bodyPr/>
          <a:lstStyle/>
          <a:p>
            <a:pPr>
              <a:buFont typeface="+mj-lt"/>
              <a:buAutoNum type="arabicPeriod"/>
            </a:pPr>
            <a:r>
              <a:rPr lang="el-GR" sz="2400" dirty="0">
                <a:solidFill>
                  <a:schemeClr val="tx1"/>
                </a:solidFill>
                <a:latin typeface="+mn-lt"/>
                <a:ea typeface="+mn-ea"/>
                <a:cs typeface="+mn-cs"/>
              </a:rPr>
              <a:t>Οι νέες απαιτήσεις που ορίζονται στο σύστημα με όσο το δυνατόν λεπτομερέστερα στοιχεία. Αυτό συνήθως περιλαμβάνει συνεντεύξεις με έναν αριθμό των χρηστών που αντιπροσωπεύουν το σύνολο των εξωτερικών ή εσωτερικών χρηστών και άλλες πτυχές του υφιστάμενου συστήματος.</a:t>
            </a:r>
          </a:p>
          <a:p>
            <a:pPr>
              <a:buFont typeface="+mj-lt"/>
              <a:buAutoNum type="arabicPeriod"/>
            </a:pPr>
            <a:r>
              <a:rPr lang="el-GR" sz="2400" dirty="0">
                <a:solidFill>
                  <a:schemeClr val="tx1"/>
                </a:solidFill>
                <a:latin typeface="+mn-lt"/>
                <a:ea typeface="+mn-ea"/>
                <a:cs typeface="+mn-cs"/>
              </a:rPr>
              <a:t>Μια προμελέτη έχει δημιουργηθεί για το νέο σύστημα.</a:t>
            </a:r>
          </a:p>
          <a:p>
            <a:pPr>
              <a:buFont typeface="+mj-lt"/>
              <a:buAutoNum type="arabicPeriod"/>
            </a:pPr>
            <a:r>
              <a:rPr lang="el-GR" sz="2400" dirty="0">
                <a:solidFill>
                  <a:schemeClr val="tx1"/>
                </a:solidFill>
                <a:latin typeface="+mn-lt"/>
                <a:ea typeface="+mn-ea"/>
                <a:cs typeface="+mn-cs"/>
              </a:rPr>
              <a:t>Ένα πρώτο πρωτότυπο του νέου συστήματος είναι κατασκευασμένο από προκαταρκτικό σχεδιασμό.</a:t>
            </a:r>
            <a:r>
              <a:rPr lang="el-GR" sz="2400" dirty="0"/>
              <a:t> </a:t>
            </a:r>
            <a:r>
              <a:rPr lang="el-GR" sz="2400" dirty="0">
                <a:solidFill>
                  <a:schemeClr val="tx1"/>
                </a:solidFill>
                <a:latin typeface="+mn-lt"/>
                <a:ea typeface="+mn-ea"/>
                <a:cs typeface="+mn-cs"/>
              </a:rPr>
              <a:t>Αυτό είναι συνήθως ένα κλίμακα-κάτω το σύστημα, και αντιπροσωπεύει μια προσέγγιση των χαρακτηριστικών του τελικού προϊόντος.</a:t>
            </a:r>
          </a:p>
          <a:p>
            <a:pPr>
              <a:buFont typeface="+mj-lt"/>
              <a:buAutoNum type="arabicPeriod"/>
            </a:pP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βήματα του μοντέλου Σπιράλ</a:t>
            </a:r>
          </a:p>
        </p:txBody>
      </p:sp>
      <p:sp>
        <p:nvSpPr>
          <p:cNvPr id="3" name="2 - Θέση περιεχομένου"/>
          <p:cNvSpPr>
            <a:spLocks noGrp="1"/>
          </p:cNvSpPr>
          <p:nvPr>
            <p:ph idx="1"/>
          </p:nvPr>
        </p:nvSpPr>
        <p:spPr>
          <a:xfrm>
            <a:off x="304800" y="1600200"/>
            <a:ext cx="8839200" cy="4419600"/>
          </a:xfrm>
        </p:spPr>
        <p:txBody>
          <a:bodyPr/>
          <a:lstStyle/>
          <a:p>
            <a:pPr>
              <a:buFont typeface="+mj-lt"/>
              <a:buAutoNum type="arabicPeriod" startAt="4"/>
            </a:pPr>
            <a:r>
              <a:rPr lang="el-GR" sz="1800" dirty="0">
                <a:solidFill>
                  <a:schemeClr val="tx1"/>
                </a:solidFill>
                <a:latin typeface="+mn-lt"/>
                <a:ea typeface="+mn-ea"/>
                <a:cs typeface="+mn-cs"/>
              </a:rPr>
              <a:t>Ένα δεύτερο πρωτότυπο έχει εξελιχθεί από μια τετραπλή διαδικασία: (1) την αξιολόγηση το</a:t>
            </a:r>
            <a:r>
              <a:rPr lang="el-GR" sz="1800" dirty="0"/>
              <a:t>υ</a:t>
            </a:r>
            <a:r>
              <a:rPr lang="el-GR" sz="1800" dirty="0">
                <a:solidFill>
                  <a:schemeClr val="tx1"/>
                </a:solidFill>
                <a:latin typeface="+mn-lt"/>
                <a:ea typeface="+mn-ea"/>
                <a:cs typeface="+mn-cs"/>
              </a:rPr>
              <a:t> πρώτου πρωτότυπου όσον αφορά τα ισχυρά της σημεία, τις αδυναμίες και τους κινδύνους. (2) που ορίζει τις απαιτήσεις του δεύτερου πρωτότυπου (3) τον προγραμματισμό και το σχεδιασμό του δεύτερου πρωτότυπου    ( 4) την κατασκευή και τη δοκιμή του δεύτερου πρωτοτύπου.</a:t>
            </a:r>
          </a:p>
          <a:p>
            <a:pPr>
              <a:buFont typeface="+mj-lt"/>
              <a:buAutoNum type="arabicPeriod" startAt="4"/>
            </a:pPr>
            <a:r>
              <a:rPr lang="el-GR" sz="1800" dirty="0">
                <a:solidFill>
                  <a:schemeClr val="tx1"/>
                </a:solidFill>
                <a:latin typeface="+mn-lt"/>
                <a:ea typeface="+mn-ea"/>
                <a:cs typeface="+mn-cs"/>
              </a:rPr>
              <a:t>Κατά την επιλογή του πελάτη, το σύνολο του έργου μπορεί να ματαιωθεί εάν ο κίνδυνος θεωρείται πολύ μεγάλος. Οι παράγοντες κινδύνου μπορεί να συνεπάγονται υπερβάσεις κόστους , από εσφαλμένο υπολογισμό του λειτουργικού κόστους, ή οποιοδήποτε άλλο στοιχείο που θα μπορούσε, κατά την κρίση του πελάτη, να οδηγήσει σε μια λιγότερο-από-ικανοποιητικό τελικό προϊόν.</a:t>
            </a:r>
          </a:p>
          <a:p>
            <a:pPr>
              <a:buFont typeface="+mj-lt"/>
              <a:buAutoNum type="arabicPeriod" startAt="4"/>
            </a:pPr>
            <a:r>
              <a:rPr lang="el-GR" sz="1800" dirty="0"/>
              <a:t>Το δεύτερο </a:t>
            </a:r>
            <a:r>
              <a:rPr lang="el-GR" sz="1800" dirty="0">
                <a:solidFill>
                  <a:schemeClr val="tx1"/>
                </a:solidFill>
                <a:latin typeface="+mn-lt"/>
                <a:ea typeface="+mn-ea"/>
                <a:cs typeface="+mn-cs"/>
              </a:rPr>
              <a:t>πρωτότυπο αξιολογείται με τον ίδιο τρόπο όπως και το πρώτο πρωτότυπο, και, εάν είναι αναγκαίο, ένα άλλο πρωτότυπο έχει αναπτυχθεί από αυτό σύμφωνα με τη διαδικασία που περιγράφεται ανωτέρω.</a:t>
            </a:r>
          </a:p>
          <a:p>
            <a:pPr>
              <a:buFont typeface="+mj-lt"/>
              <a:buAutoNum type="arabicPeriod" startAt="4"/>
            </a:pPr>
            <a:endParaRPr lang="el-G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βήματα του μοντέλου Σπιράλ</a:t>
            </a:r>
          </a:p>
        </p:txBody>
      </p:sp>
      <p:sp>
        <p:nvSpPr>
          <p:cNvPr id="3" name="2 - Θέση περιεχομένου"/>
          <p:cNvSpPr>
            <a:spLocks noGrp="1"/>
          </p:cNvSpPr>
          <p:nvPr>
            <p:ph idx="1"/>
          </p:nvPr>
        </p:nvSpPr>
        <p:spPr/>
        <p:txBody>
          <a:bodyPr/>
          <a:lstStyle/>
          <a:p>
            <a:pPr>
              <a:buFont typeface="+mj-lt"/>
              <a:buAutoNum type="arabicPeriod" startAt="7"/>
            </a:pPr>
            <a:r>
              <a:rPr lang="el-GR" sz="2400" dirty="0">
                <a:solidFill>
                  <a:schemeClr val="tx1"/>
                </a:solidFill>
                <a:latin typeface="+mn-lt"/>
                <a:ea typeface="+mn-ea"/>
                <a:cs typeface="+mn-cs"/>
              </a:rPr>
              <a:t>Τα προηγούμενα βήματα επαναλαμβάνονται μέχρις ότου ο πελάτης είναι ικανοποιημένος ότι το εκλεπτυσμένο πρωτότυπο αντιπροσωπεύει το επιθυμητό τελικό προϊόν.</a:t>
            </a:r>
          </a:p>
          <a:p>
            <a:pPr>
              <a:buFont typeface="+mj-lt"/>
              <a:buAutoNum type="arabicPeriod" startAt="7"/>
            </a:pPr>
            <a:r>
              <a:rPr lang="el-GR" sz="2400" dirty="0">
                <a:solidFill>
                  <a:schemeClr val="tx1"/>
                </a:solidFill>
                <a:latin typeface="+mn-lt"/>
                <a:ea typeface="+mn-ea"/>
                <a:cs typeface="+mn-cs"/>
              </a:rPr>
              <a:t>Το τελικό σύστημα είναι κατασκευασμένο, με βάση το ιδανικό πρωτότυπο.</a:t>
            </a:r>
          </a:p>
          <a:p>
            <a:pPr>
              <a:buFont typeface="+mj-lt"/>
              <a:buAutoNum type="arabicPeriod" startAt="7"/>
            </a:pPr>
            <a:r>
              <a:rPr lang="el-GR" sz="2400" dirty="0">
                <a:solidFill>
                  <a:schemeClr val="tx1"/>
                </a:solidFill>
                <a:latin typeface="+mn-lt"/>
                <a:ea typeface="+mn-ea"/>
                <a:cs typeface="+mn-cs"/>
              </a:rPr>
              <a:t>Το τελικό σύστημα είναι καλό αφού έχει  αξιολογηθεί και δοκιμαστεί. Τακτική συντήρηση διενεργείται σε συνεχή βάση για την αποφυγή αστοχιών μεγάλης κλίμακας και </a:t>
            </a:r>
            <a:r>
              <a:rPr lang="el-GR" sz="2400" dirty="0"/>
              <a:t>μεγιστοποίηση του χρόνου ζωής</a:t>
            </a:r>
            <a:r>
              <a:rPr lang="el-GR" sz="2400" dirty="0">
                <a:solidFill>
                  <a:schemeClr val="tx1"/>
                </a:solidFill>
                <a:latin typeface="+mn-lt"/>
                <a:ea typeface="+mn-ea"/>
                <a:cs typeface="+mn-cs"/>
              </a:rPr>
              <a:t>.</a:t>
            </a:r>
          </a:p>
          <a:p>
            <a:pPr>
              <a:buFont typeface="+mj-lt"/>
              <a:buAutoNum type="arabicPeriod" startAt="7"/>
            </a:pP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a:t>Waterfall + Spiral Mode</a:t>
            </a:r>
            <a:endParaRPr lang="el-GR" dirty="0"/>
          </a:p>
        </p:txBody>
      </p:sp>
      <p:pic>
        <p:nvPicPr>
          <p:cNvPr id="24583" name="Picture 7"/>
          <p:cNvPicPr>
            <a:picLocks noChangeAspect="1" noChangeArrowheads="1"/>
          </p:cNvPicPr>
          <p:nvPr/>
        </p:nvPicPr>
        <p:blipFill>
          <a:blip r:embed="rId2" cstate="print"/>
          <a:srcRect/>
          <a:stretch>
            <a:fillRect/>
          </a:stretch>
        </p:blipFill>
        <p:spPr bwMode="auto">
          <a:xfrm>
            <a:off x="1752600" y="1752600"/>
            <a:ext cx="5334000" cy="437991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a:lstStyle/>
          <a:p>
            <a:pPr algn="ctr"/>
            <a:r>
              <a:rPr lang="el-GR" sz="3200" dirty="0">
                <a:solidFill>
                  <a:schemeClr val="tx2"/>
                </a:solidFill>
                <a:latin typeface="+mj-lt"/>
                <a:ea typeface="+mj-ea"/>
                <a:cs typeface="+mj-cs"/>
              </a:rPr>
              <a:t>Διαφορά μεταξύ </a:t>
            </a:r>
            <a:r>
              <a:rPr lang="en-US" sz="3200" dirty="0">
                <a:solidFill>
                  <a:schemeClr val="tx2"/>
                </a:solidFill>
                <a:latin typeface="+mj-lt"/>
                <a:ea typeface="+mj-ea"/>
                <a:cs typeface="+mj-cs"/>
              </a:rPr>
              <a:t>Waterfall Model </a:t>
            </a:r>
            <a:r>
              <a:rPr lang="el-GR" sz="3200" dirty="0">
                <a:solidFill>
                  <a:schemeClr val="tx2"/>
                </a:solidFill>
                <a:latin typeface="+mj-lt"/>
                <a:ea typeface="+mj-ea"/>
                <a:cs typeface="+mj-cs"/>
              </a:rPr>
              <a:t>και </a:t>
            </a:r>
            <a:r>
              <a:rPr lang="en-US" sz="3200" dirty="0">
                <a:solidFill>
                  <a:schemeClr val="tx2"/>
                </a:solidFill>
                <a:latin typeface="+mj-lt"/>
                <a:ea typeface="+mj-ea"/>
                <a:cs typeface="+mj-cs"/>
              </a:rPr>
              <a:t>Spiral Model</a:t>
            </a:r>
            <a:endParaRPr lang="el-GR" sz="3200" dirty="0"/>
          </a:p>
        </p:txBody>
      </p:sp>
      <p:sp>
        <p:nvSpPr>
          <p:cNvPr id="7" name="6 - Θέση περιεχομένου"/>
          <p:cNvSpPr>
            <a:spLocks noGrp="1"/>
          </p:cNvSpPr>
          <p:nvPr>
            <p:ph idx="1"/>
          </p:nvPr>
        </p:nvSpPr>
        <p:spPr/>
        <p:txBody>
          <a:bodyPr/>
          <a:lstStyle/>
          <a:p>
            <a:r>
              <a:rPr lang="el-GR" sz="2400" dirty="0">
                <a:solidFill>
                  <a:schemeClr val="tx1"/>
                </a:solidFill>
                <a:latin typeface="+mn-lt"/>
                <a:ea typeface="+mn-ea"/>
                <a:cs typeface="+mn-cs"/>
              </a:rPr>
              <a:t>Ενώ στο σπειροειδές μοντέλο ο πελάτης έχει ενημερωθεί για όλα τα δρώμενα στην ανάπτυξη του προϊόντος</a:t>
            </a:r>
            <a:r>
              <a:rPr lang="el-GR" sz="2400" dirty="0"/>
              <a:t>, σ</a:t>
            </a:r>
            <a:r>
              <a:rPr lang="el-GR" sz="2400" dirty="0">
                <a:solidFill>
                  <a:schemeClr val="tx1"/>
                </a:solidFill>
                <a:latin typeface="+mn-lt"/>
                <a:ea typeface="+mn-ea"/>
                <a:cs typeface="+mn-cs"/>
              </a:rPr>
              <a:t>το μοντέλο καταρράκτη ο πελάτης δεν εμπλέκεται.</a:t>
            </a:r>
          </a:p>
          <a:p>
            <a:r>
              <a:rPr lang="el-GR" sz="2400" dirty="0">
                <a:solidFill>
                  <a:schemeClr val="tx1"/>
                </a:solidFill>
                <a:latin typeface="+mn-lt"/>
                <a:ea typeface="+mn-ea"/>
                <a:cs typeface="+mn-cs"/>
              </a:rPr>
              <a:t>Στο σπειροειδές μοντέλο, ο πελάτης εμπλέκεται στη διαδικασία ανάπτυξης λογισμικού από την πρώτη στιγμή.</a:t>
            </a:r>
          </a:p>
          <a:p>
            <a:r>
              <a:rPr lang="el-GR" sz="2400" dirty="0">
                <a:solidFill>
                  <a:schemeClr val="tx1"/>
                </a:solidFill>
                <a:latin typeface="+mn-lt"/>
                <a:ea typeface="+mn-ea"/>
                <a:cs typeface="+mn-cs"/>
              </a:rPr>
              <a:t>Στο μοντέλο καταρράκτη, όταν η διαδικασία ανάπτυξης μετατοπίζεται προς το επόμενο στάδιο, δεν υπάρχει γυρισμός.</a:t>
            </a:r>
            <a:endParaRPr lang="el-GR" sz="2400" dirty="0"/>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188</TotalTime>
  <Words>692</Words>
  <Application>Microsoft Office PowerPoint</Application>
  <PresentationFormat>Προβολή στην οθόνη (4:3)</PresentationFormat>
  <Paragraphs>44</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Times New Roman</vt:lpstr>
      <vt:lpstr>Verdana</vt:lpstr>
      <vt:lpstr>Wingdings</vt:lpstr>
      <vt:lpstr>Profile</vt:lpstr>
      <vt:lpstr>Το περιβάλλον του </vt:lpstr>
      <vt:lpstr>Μοντέλο του Καταράκτη (Waterfall mode)</vt:lpstr>
      <vt:lpstr>Το μοντέλο καταρράκτη</vt:lpstr>
      <vt:lpstr>Μοντέλο Σπιράλ (Spiral Mode)</vt:lpstr>
      <vt:lpstr>Τα βήματα του μοντέλου Σπιράλ</vt:lpstr>
      <vt:lpstr>Τα βήματα του μοντέλου Σπιράλ</vt:lpstr>
      <vt:lpstr>Τα βήματα του μοντέλου Σπιράλ</vt:lpstr>
      <vt:lpstr>Waterfall + Spiral Mode</vt:lpstr>
      <vt:lpstr>Διαφορά μεταξύ Waterfall Model και Spiral Model</vt:lpstr>
      <vt:lpstr>Διαφορά μεταξύ Waterfall Model και Spiral Model</vt:lpstr>
      <vt:lpstr>Ανακεφαλαίωση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Alexandros Miaris</dc:creator>
  <cp:lastModifiedBy>VASILEIOS MAMALIS</cp:lastModifiedBy>
  <cp:revision>13</cp:revision>
  <cp:lastPrinted>1601-01-01T00:00:00Z</cp:lastPrinted>
  <dcterms:created xsi:type="dcterms:W3CDTF">2014-01-22T18:03:14Z</dcterms:created>
  <dcterms:modified xsi:type="dcterms:W3CDTF">2025-03-21T15:07:35Z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