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59" r:id="rId4"/>
    <p:sldId id="256" r:id="rId5"/>
    <p:sldId id="278" r:id="rId6"/>
    <p:sldId id="279" r:id="rId7"/>
    <p:sldId id="268" r:id="rId8"/>
    <p:sldId id="258" r:id="rId9"/>
    <p:sldId id="280" r:id="rId10"/>
    <p:sldId id="270" r:id="rId11"/>
    <p:sldId id="272" r:id="rId12"/>
    <p:sldId id="260" r:id="rId13"/>
    <p:sldId id="281" r:id="rId14"/>
    <p:sldId id="264" r:id="rId15"/>
    <p:sldId id="277" r:id="rId16"/>
    <p:sldId id="261" r:id="rId17"/>
    <p:sldId id="263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IWA" initials="U" lastIdx="0" clrIdx="0">
    <p:extLst>
      <p:ext uri="{19B8F6BF-5375-455C-9EA6-DF929625EA0E}">
        <p15:presenceInfo xmlns:p15="http://schemas.microsoft.com/office/powerpoint/2012/main" userId="db90dc644be902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435C-809E-4A5D-8A18-B232594C5CFE}" type="datetimeFigureOut">
              <a:rPr lang="el-GR" smtClean="0"/>
              <a:t>4/12/2023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B542-54F1-4BAD-9B11-615F87D151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8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FontTx/>
              <a:buChar char="•"/>
            </a:pPr>
            <a:endParaRPr lang="el-GR" altLang="el-GR">
              <a:solidFill>
                <a:srgbClr val="FF0000"/>
              </a:solidFill>
            </a:endParaRPr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6DD25-D660-403E-AAF2-704D4314A8AD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5915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9C83-4A5F-455D-8E71-1A0C897550F7}" type="datetime1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29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E59C-5087-4014-9306-CCEA9B09A76E}" type="datetime1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88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6969-4806-406F-94C9-DD1F9091F35B}" type="datetime1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70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5EAD-9106-48A3-AE45-19F5F9F8A856}" type="datetime1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3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106-644E-4B23-93B2-3A3DB126668C}" type="datetime1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9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2681-6B56-4658-B5B5-BE8BA08826A7}" type="datetime1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9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01FE-5966-4A3E-B252-1BE64E9AF61A}" type="datetime1">
              <a:rPr lang="el-GR" smtClean="0"/>
              <a:t>4/12/2023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3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0CCD-7EE6-47CE-974F-369156DEBA86}" type="datetime1">
              <a:rPr lang="el-GR" smtClean="0"/>
              <a:t>4/12/2023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622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94EA-DF5B-49FE-A2D8-1FA530CD3FC6}" type="datetime1">
              <a:rPr lang="el-GR" smtClean="0"/>
              <a:t>4/12/2023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24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3C8C-2AAA-4DE9-B9C6-17E3A1E3F488}" type="datetime1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88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CD55E-805C-41DC-A084-2B780A066948}" type="datetime1">
              <a:rPr lang="el-GR" smtClean="0"/>
              <a:t>4/12/2023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2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A0DE-58B1-43C4-B93E-132CE96994B3}" type="datetime1">
              <a:rPr lang="el-GR" smtClean="0"/>
              <a:t>4/12/2023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70FB-F676-4730-8D5D-1365B9C65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532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8.png"/><Relationship Id="rId7" Type="http://schemas.openxmlformats.org/officeDocument/2006/relationships/image" Target="NUL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49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7" Type="http://schemas.openxmlformats.org/officeDocument/2006/relationships/image" Target="../media/image3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60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3863976" y="476251"/>
            <a:ext cx="6403975" cy="1470025"/>
          </a:xfrm>
        </p:spPr>
        <p:txBody>
          <a:bodyPr/>
          <a:lstStyle/>
          <a:p>
            <a:pPr marL="342900" indent="-342900"/>
            <a:r>
              <a:rPr lang="el-GR" altLang="el-GR" sz="3200">
                <a:latin typeface="Arial" panose="020B0604020202020204" pitchFamily="34" charset="0"/>
              </a:rPr>
              <a:t>ΝΑΥΠΗΓΙΚΟ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ΚΑΤΑΣΚΕΥΑΣΤΙΚΟ </a:t>
            </a:r>
            <a:br>
              <a:rPr lang="en-US" altLang="el-GR" sz="3200">
                <a:latin typeface="Arial" panose="020B0604020202020204" pitchFamily="34" charset="0"/>
              </a:rPr>
            </a:br>
            <a:r>
              <a:rPr lang="el-GR" altLang="el-GR" sz="3200">
                <a:latin typeface="Arial" panose="020B0604020202020204" pitchFamily="34" charset="0"/>
              </a:rPr>
              <a:t>ΣΧΕΔΙΟ</a:t>
            </a:r>
          </a:p>
        </p:txBody>
      </p:sp>
      <p:sp>
        <p:nvSpPr>
          <p:cNvPr id="4099" name="Υπότιτλος 2"/>
          <p:cNvSpPr>
            <a:spLocks noGrp="1"/>
          </p:cNvSpPr>
          <p:nvPr>
            <p:ph type="subTitle" idx="1"/>
          </p:nvPr>
        </p:nvSpPr>
        <p:spPr>
          <a:xfrm>
            <a:off x="3268790" y="3123064"/>
            <a:ext cx="7993062" cy="7493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ΔΙΑΜΗΚΗΣ ΤΟΜΕΑΣ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 ΥΠΟΛΟΓΙΣΜΟΙ (1)</a:t>
            </a:r>
            <a:endParaRPr lang="en-US" altLang="el-GR" dirty="0">
              <a:latin typeface="Arial" panose="020B0604020202020204" pitchFamily="34" charset="0"/>
            </a:endParaRPr>
          </a:p>
        </p:txBody>
      </p:sp>
      <p:pic>
        <p:nvPicPr>
          <p:cNvPr id="41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6" y="109539"/>
            <a:ext cx="1674813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1997075" y="5277753"/>
            <a:ext cx="7985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>
                <a:latin typeface="Arial" panose="020B0604020202020204" pitchFamily="34" charset="0"/>
              </a:rPr>
              <a:t>Γεώργιος Κ. </a:t>
            </a:r>
            <a:r>
              <a:rPr lang="el-GR" altLang="el-GR" sz="1600" dirty="0" err="1">
                <a:latin typeface="Arial" panose="020B0604020202020204" pitchFamily="34" charset="0"/>
              </a:rPr>
              <a:t>Χατζηκωνσταντής</a:t>
            </a:r>
            <a:r>
              <a:rPr lang="el-GR" altLang="el-GR" sz="1600" dirty="0">
                <a:latin typeface="Arial" panose="020B0604020202020204" pitchFamily="34" charset="0"/>
              </a:rPr>
              <a:t> Επίκουρος Καθηγητής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Διπλ</a:t>
            </a:r>
            <a:r>
              <a:rPr lang="el-GR" altLang="el-GR" sz="1600" dirty="0">
                <a:latin typeface="Arial" panose="020B0604020202020204" pitchFamily="34" charset="0"/>
              </a:rPr>
              <a:t>. Ναυπηγός Μηχανολόγος Μηχανικός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dirty="0" err="1">
                <a:latin typeface="Arial" panose="020B0604020202020204" pitchFamily="34" charset="0"/>
              </a:rPr>
              <a:t>M.Sc</a:t>
            </a:r>
            <a:r>
              <a:rPr lang="el-GR" altLang="el-GR" sz="1600" dirty="0">
                <a:latin typeface="Arial" panose="020B0604020202020204" pitchFamily="34" charset="0"/>
              </a:rPr>
              <a:t>. ‘’Διασφάλιση Ποιότητας’’, Τμήμα Ναυπηγών Μηχανικών Π.Α.Δ.Α.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410953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7" y="951356"/>
            <a:ext cx="2340865" cy="2499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46" y="1059133"/>
            <a:ext cx="2290933" cy="2574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088" y="991210"/>
            <a:ext cx="2273427" cy="2306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368" y="377952"/>
            <a:ext cx="49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ΑΝΑΛΟΓΙΕΣ ΔΙΑΣΤΑΣΕΩΝ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2144" y="4010453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4" y="4010453"/>
                <a:ext cx="1343958" cy="5725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0725" y="3948347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3948347"/>
                <a:ext cx="1343958" cy="5725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60725" y="4836071"/>
                <a:ext cx="1282851" cy="61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4836071"/>
                <a:ext cx="1282851" cy="6118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60725" y="5710926"/>
                <a:ext cx="1618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725" y="5710926"/>
                <a:ext cx="1618456" cy="5259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86672" y="3633216"/>
                <a:ext cx="1343958" cy="572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672" y="3633216"/>
                <a:ext cx="1343958" cy="5725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89151" y="4583046"/>
                <a:ext cx="1459182" cy="6118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16,5∙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151" y="4583046"/>
                <a:ext cx="1459182" cy="6118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94898" y="5447970"/>
                <a:ext cx="161845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898" y="5447970"/>
                <a:ext cx="1618456" cy="5259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10F7-152F-4540-8111-E672099D8E61}" type="slidenum">
              <a:rPr lang="el-GR" smtClean="0"/>
              <a:t>10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984222" y="6488567"/>
            <a:ext cx="6866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163326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368" y="170688"/>
            <a:ext cx="4986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ΕΠΙΣΗΜΑΝΣΗ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902208"/>
            <a:ext cx="458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/>
              <a:t>ΟΠΕΣ ΣΤΟΝ ΚΟΡΜΟ ΠΡΩΤΕΥΟΝΤΟΣ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803" y="4474464"/>
            <a:ext cx="635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΄Ελάχιστο ύψος κορμού πρωτεύοντος ενισχυτικού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3414" y="5076968"/>
                <a:ext cx="2909386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𝜀𝜆𝛼𝜒𝜄𝜎𝜏𝜊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=58,3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4" y="5076968"/>
                <a:ext cx="2909386" cy="301557"/>
              </a:xfrm>
              <a:prstGeom prst="rect">
                <a:avLst/>
              </a:prstGeom>
              <a:blipFill rotWithShape="0">
                <a:blip r:embed="rId3"/>
                <a:stretch>
                  <a:fillRect l="-2306" r="-2516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32803" y="5611697"/>
                <a:ext cx="5133200" cy="393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𝜀𝜆𝛼𝜒𝜄𝜎𝜏𝜊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2,5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𝜓𝜊𝜍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𝜊𝜋𝜂𝜍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𝛿𝜄𝜀𝜆𝜀𝜐𝜎𝜂𝜍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03" y="5611697"/>
                <a:ext cx="5133200" cy="393890"/>
              </a:xfrm>
              <a:prstGeom prst="rect">
                <a:avLst/>
              </a:prstGeom>
              <a:blipFill rotWithShape="0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11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" y="1445514"/>
            <a:ext cx="8677275" cy="3028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1720" y="6459865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229198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12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50" y="686501"/>
            <a:ext cx="7487426" cy="5463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8943" y="243840"/>
            <a:ext cx="764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ΥΠΟΛΟΓΙΣΜΟΣ ΑΠΑΙΤΟΥΜΕΝΗΣ ΡΟΠΗΣ ΑΝΤΙΣΤΑΣΕΩΣ ΜΕΣΗΣ ΤΟΜΗΣ</a:t>
            </a:r>
          </a:p>
        </p:txBody>
      </p:sp>
    </p:spTree>
    <p:extLst>
      <p:ext uri="{BB962C8B-B14F-4D97-AF65-F5344CB8AC3E}">
        <p14:creationId xmlns:p14="http://schemas.microsoft.com/office/powerpoint/2010/main" val="152504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078A8F4-BDAD-45A0-955E-36ECADBD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0" y="6459865"/>
            <a:ext cx="552450" cy="261610"/>
          </a:xfrm>
        </p:spPr>
        <p:txBody>
          <a:bodyPr/>
          <a:lstStyle/>
          <a:p>
            <a:fld id="{18F970FB-F676-4730-8D5D-1365B9C65B12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BF2DD-641C-43A8-A0D1-B69EA9649165}"/>
              </a:ext>
            </a:extLst>
          </p:cNvPr>
          <p:cNvSpPr txBox="1"/>
          <p:nvPr/>
        </p:nvSpPr>
        <p:spPr>
          <a:xfrm>
            <a:off x="542925" y="257175"/>
            <a:ext cx="1035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Ροπής Αντιστάσεως Μέσης Τομής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dirty="0"/>
              <a:t>(</a:t>
            </a:r>
            <a:r>
              <a:rPr lang="en-US" dirty="0"/>
              <a:t>ABS, MARINE VESSELS 2023, Part 3 – Ch. 2 – Sect. 1.3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4A8EF-054D-49DB-8FDC-46802EF52985}"/>
              </a:ext>
            </a:extLst>
          </p:cNvPr>
          <p:cNvSpPr txBox="1"/>
          <p:nvPr/>
        </p:nvSpPr>
        <p:spPr>
          <a:xfrm>
            <a:off x="490608" y="845078"/>
            <a:ext cx="522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ελάχιστη ροπή αντίστασης της μέσης τομής, </a:t>
            </a:r>
            <a:endParaRPr lang="en-US" dirty="0"/>
          </a:p>
          <a:p>
            <a:r>
              <a:rPr lang="el-GR" dirty="0"/>
              <a:t>υπολογίζεται από την παρακάτω σχέση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81EA81-0696-43EB-8A3C-C7B4AC191E21}"/>
                  </a:ext>
                </a:extLst>
              </p:cNvPr>
              <p:cNvSpPr txBox="1"/>
              <p:nvPr/>
            </p:nvSpPr>
            <p:spPr>
              <a:xfrm>
                <a:off x="1061821" y="1791275"/>
                <a:ext cx="4337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81EA81-0696-43EB-8A3C-C7B4AC191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21" y="1791275"/>
                <a:ext cx="4337278" cy="276999"/>
              </a:xfrm>
              <a:prstGeom prst="rect">
                <a:avLst/>
              </a:prstGeom>
              <a:blipFill>
                <a:blip r:embed="rId2"/>
                <a:stretch>
                  <a:fillRect l="-702" t="-4444" r="-1404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06F8AB7-9B55-4B99-BF30-A201D870EB8E}"/>
              </a:ext>
            </a:extLst>
          </p:cNvPr>
          <p:cNvSpPr txBox="1"/>
          <p:nvPr/>
        </p:nvSpPr>
        <p:spPr>
          <a:xfrm>
            <a:off x="507695" y="2099744"/>
            <a:ext cx="11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Όπου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1FE1B-B5A3-4AB8-86DB-4A3363323981}"/>
                  </a:ext>
                </a:extLst>
              </p:cNvPr>
              <p:cNvSpPr txBox="1"/>
              <p:nvPr/>
            </p:nvSpPr>
            <p:spPr>
              <a:xfrm>
                <a:off x="280011" y="2756774"/>
                <a:ext cx="56850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=30,67−0,98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        </a:t>
                </a:r>
                <a:endParaRPr lang="el-G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61FE1B-B5A3-4AB8-86DB-4A3363323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11" y="2756774"/>
                <a:ext cx="568508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D071F59-A272-49BB-AC61-5D4EBBD63BC2}"/>
              </a:ext>
            </a:extLst>
          </p:cNvPr>
          <p:cNvSpPr txBox="1"/>
          <p:nvPr/>
        </p:nvSpPr>
        <p:spPr>
          <a:xfrm>
            <a:off x="2799616" y="2676422"/>
            <a:ext cx="12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για μήκος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6E1E1-BFB4-4E8C-8C5D-CFDB611DD977}"/>
                  </a:ext>
                </a:extLst>
              </p:cNvPr>
              <p:cNvSpPr txBox="1"/>
              <p:nvPr/>
            </p:nvSpPr>
            <p:spPr>
              <a:xfrm>
                <a:off x="853288" y="3214063"/>
                <a:ext cx="49835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=22,40 −0,52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6E1E1-BFB4-4E8C-8C5D-CFDB611DD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8" y="3214063"/>
                <a:ext cx="4983544" cy="276999"/>
              </a:xfrm>
              <a:prstGeom prst="rect">
                <a:avLst/>
              </a:prstGeom>
              <a:blipFill>
                <a:blip r:embed="rId4"/>
                <a:stretch>
                  <a:fillRect l="-122" b="-10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6131A-6FC5-448A-936F-8E3269A2E76F}"/>
                  </a:ext>
                </a:extLst>
              </p:cNvPr>
              <p:cNvSpPr txBox="1"/>
              <p:nvPr/>
            </p:nvSpPr>
            <p:spPr>
              <a:xfrm>
                <a:off x="853288" y="3710544"/>
                <a:ext cx="49835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0 −0,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24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C6131A-6FC5-448A-936F-8E3269A2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8" y="3710544"/>
                <a:ext cx="4983544" cy="276999"/>
              </a:xfrm>
              <a:prstGeom prst="rect">
                <a:avLst/>
              </a:prstGeom>
              <a:blipFill>
                <a:blip r:embed="rId5"/>
                <a:stretch>
                  <a:fillRect l="-122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64620-038D-4513-A3A5-F3DECF512919}"/>
                  </a:ext>
                </a:extLst>
              </p:cNvPr>
              <p:cNvSpPr txBox="1"/>
              <p:nvPr/>
            </p:nvSpPr>
            <p:spPr>
              <a:xfrm>
                <a:off x="853288" y="4146640"/>
                <a:ext cx="49835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−0,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64620-038D-4513-A3A5-F3DECF512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8" y="4146640"/>
                <a:ext cx="4983544" cy="276999"/>
              </a:xfrm>
              <a:prstGeom prst="rect">
                <a:avLst/>
              </a:prstGeom>
              <a:blipFill>
                <a:blip r:embed="rId6"/>
                <a:stretch>
                  <a:fillRect l="-122" b="-108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21F0A7-D532-4E7C-9934-A1957B3C4CEC}"/>
                  </a:ext>
                </a:extLst>
              </p:cNvPr>
              <p:cNvSpPr txBox="1"/>
              <p:nvPr/>
            </p:nvSpPr>
            <p:spPr>
              <a:xfrm>
                <a:off x="858033" y="4630949"/>
                <a:ext cx="49787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,40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21F0A7-D532-4E7C-9934-A1957B3C4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3" y="4630949"/>
                <a:ext cx="4978799" cy="276999"/>
              </a:xfrm>
              <a:prstGeom prst="rect">
                <a:avLst/>
              </a:prstGeom>
              <a:blipFill>
                <a:blip r:embed="rId7"/>
                <a:stretch>
                  <a:fillRect l="-123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9870E89-C385-43AB-9E1D-A2629A76DA61}"/>
              </a:ext>
            </a:extLst>
          </p:cNvPr>
          <p:cNvSpPr txBox="1"/>
          <p:nvPr/>
        </p:nvSpPr>
        <p:spPr>
          <a:xfrm>
            <a:off x="2822117" y="3150938"/>
            <a:ext cx="12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για μήκος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6AD899-B04C-4EAB-B3C7-A882DAC494F4}"/>
              </a:ext>
            </a:extLst>
          </p:cNvPr>
          <p:cNvSpPr txBox="1"/>
          <p:nvPr/>
        </p:nvSpPr>
        <p:spPr>
          <a:xfrm>
            <a:off x="2822117" y="3676502"/>
            <a:ext cx="12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για μήκος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9CD892-FA46-4D5A-B9DF-E3ED58EEC295}"/>
              </a:ext>
            </a:extLst>
          </p:cNvPr>
          <p:cNvSpPr txBox="1"/>
          <p:nvPr/>
        </p:nvSpPr>
        <p:spPr>
          <a:xfrm>
            <a:off x="2822117" y="4109199"/>
            <a:ext cx="12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για μήκος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DE844-2AFD-4122-A7C8-EFAF3F2757D9}"/>
              </a:ext>
            </a:extLst>
          </p:cNvPr>
          <p:cNvSpPr txBox="1"/>
          <p:nvPr/>
        </p:nvSpPr>
        <p:spPr>
          <a:xfrm>
            <a:off x="2822116" y="4587347"/>
            <a:ext cx="129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dirty="0"/>
              <a:t>για μήκος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Ορθογώνιο 19">
                <a:extLst>
                  <a:ext uri="{FF2B5EF4-FFF2-40B4-BE49-F238E27FC236}">
                    <a16:creationId xmlns:a16="http://schemas.microsoft.com/office/drawing/2014/main" id="{FDFF10DF-FCD9-4017-93C4-FE87BC8BD06B}"/>
                  </a:ext>
                </a:extLst>
              </p:cNvPr>
              <p:cNvSpPr/>
              <p:nvPr/>
            </p:nvSpPr>
            <p:spPr>
              <a:xfrm>
                <a:off x="620535" y="5214757"/>
                <a:ext cx="1208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0" name="Ορθογώνιο 19">
                <a:extLst>
                  <a:ext uri="{FF2B5EF4-FFF2-40B4-BE49-F238E27FC236}">
                    <a16:creationId xmlns:a16="http://schemas.microsoft.com/office/drawing/2014/main" id="{FDFF10DF-FCD9-4017-93C4-FE87BC8BD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35" y="5214757"/>
                <a:ext cx="12089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F9732CE-741C-497D-A9D1-98098C723E72}"/>
              </a:ext>
            </a:extLst>
          </p:cNvPr>
          <p:cNvSpPr txBox="1"/>
          <p:nvPr/>
        </p:nvSpPr>
        <p:spPr>
          <a:xfrm>
            <a:off x="6306448" y="1300758"/>
            <a:ext cx="555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των Κανονισμών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/>
              <a:t>(</a:t>
            </a:r>
            <a:r>
              <a:rPr lang="en-US" dirty="0"/>
              <a:t>ABS, MARINE VESSELS 2023, Part 3 – Ch. 1 – Sect. 2.7)</a:t>
            </a:r>
            <a:endParaRPr lang="el-GR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FA92ECC-849B-479C-B545-62688CE68239}"/>
              </a:ext>
            </a:extLst>
          </p:cNvPr>
          <p:cNvSpPr/>
          <p:nvPr/>
        </p:nvSpPr>
        <p:spPr>
          <a:xfrm>
            <a:off x="2471738" y="6451972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EC48E8-81F2-48E4-88B3-731AB6E3CA77}"/>
                  </a:ext>
                </a:extLst>
              </p:cNvPr>
              <p:cNvSpPr txBox="1"/>
              <p:nvPr/>
            </p:nvSpPr>
            <p:spPr>
              <a:xfrm>
                <a:off x="6399075" y="2007959"/>
                <a:ext cx="127079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7EC48E8-81F2-48E4-88B3-731AB6E3C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075" y="2007959"/>
                <a:ext cx="1270797" cy="830997"/>
              </a:xfrm>
              <a:prstGeom prst="rect">
                <a:avLst/>
              </a:prstGeom>
              <a:blipFill>
                <a:blip r:embed="rId9"/>
                <a:stretch>
                  <a:fillRect l="-11058" t="-8759" r="-1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E53829-D424-457B-930D-C98D96E0117A}"/>
                  </a:ext>
                </a:extLst>
              </p:cNvPr>
              <p:cNvSpPr txBox="1"/>
              <p:nvPr/>
            </p:nvSpPr>
            <p:spPr>
              <a:xfrm>
                <a:off x="6372815" y="2421729"/>
                <a:ext cx="2826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≤0,2∙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E53829-D424-457B-930D-C98D96E0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815" y="2421729"/>
                <a:ext cx="2826543" cy="276999"/>
              </a:xfrm>
              <a:prstGeom prst="rect">
                <a:avLst/>
              </a:prstGeom>
              <a:blipFill>
                <a:blip r:embed="rId10"/>
                <a:stretch>
                  <a:fillRect l="-1509" r="-216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9F3413C7-0B1C-45D0-96FC-1A721317C402}"/>
              </a:ext>
            </a:extLst>
          </p:cNvPr>
          <p:cNvCxnSpPr/>
          <p:nvPr/>
        </p:nvCxnSpPr>
        <p:spPr>
          <a:xfrm>
            <a:off x="5939231" y="1513104"/>
            <a:ext cx="0" cy="3382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90B3AA2-DFA7-4B74-8300-546454AFC0F8}"/>
              </a:ext>
            </a:extLst>
          </p:cNvPr>
          <p:cNvSpPr txBox="1"/>
          <p:nvPr/>
        </p:nvSpPr>
        <p:spPr>
          <a:xfrm>
            <a:off x="6348413" y="2757682"/>
            <a:ext cx="1108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Όπου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Ορθογώνιο 29">
                <a:extLst>
                  <a:ext uri="{FF2B5EF4-FFF2-40B4-BE49-F238E27FC236}">
                    <a16:creationId xmlns:a16="http://schemas.microsoft.com/office/drawing/2014/main" id="{8350F4DA-CDBA-4A49-ACCD-F630DD0A58DB}"/>
                  </a:ext>
                </a:extLst>
              </p:cNvPr>
              <p:cNvSpPr/>
              <p:nvPr/>
            </p:nvSpPr>
            <p:spPr>
              <a:xfrm>
                <a:off x="5528207" y="3287431"/>
                <a:ext cx="66637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𝑜𝑓𝑓𝑠𝑜𝑟𝑒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𝑠𝑢𝑝𝑝𝑜𝑟𝑡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𝑣𝑒𝑠𝑠𝑒𝑙𝑠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             </a:t>
                </a:r>
                <a:r>
                  <a:rPr lang="el-GR" dirty="0"/>
                  <a:t>             </a:t>
                </a:r>
                <a:r>
                  <a:rPr lang="en-US" dirty="0"/>
                  <a:t>= 500 m</a:t>
                </a:r>
                <a:r>
                  <a:rPr lang="el-GR" dirty="0"/>
                  <a:t> για όλα τα άλλα πλοία</a:t>
                </a:r>
              </a:p>
            </p:txBody>
          </p:sp>
        </mc:Choice>
        <mc:Fallback>
          <p:sp>
            <p:nvSpPr>
              <p:cNvPr id="30" name="Ορθογώνιο 29">
                <a:extLst>
                  <a:ext uri="{FF2B5EF4-FFF2-40B4-BE49-F238E27FC236}">
                    <a16:creationId xmlns:a16="http://schemas.microsoft.com/office/drawing/2014/main" id="{8350F4DA-CDBA-4A49-ACCD-F630DD0A5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07" y="3287431"/>
                <a:ext cx="6663793" cy="646331"/>
              </a:xfrm>
              <a:prstGeom prst="rect">
                <a:avLst/>
              </a:prstGeom>
              <a:blipFill>
                <a:blip r:embed="rId11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B7EC652C-2596-4249-BF66-49ED6BDD9E2A}"/>
                  </a:ext>
                </a:extLst>
              </p:cNvPr>
              <p:cNvSpPr/>
              <p:nvPr/>
            </p:nvSpPr>
            <p:spPr>
              <a:xfrm>
                <a:off x="6235015" y="4086875"/>
                <a:ext cx="437273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=3,0 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𝑜𝑓𝑓𝑠𝑜𝑟𝑒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𝑠𝑢𝑝𝑝𝑜𝑟𝑡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𝑣𝑒𝑠𝑠𝑒𝑙𝑠</m:t>
                          </m:r>
                        </m:e>
                      </m:d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r>
                  <a:rPr lang="el-GR" dirty="0"/>
                  <a:t>        =  2,0    για πλοία </a:t>
                </a:r>
                <a:r>
                  <a:rPr lang="en-US" dirty="0"/>
                  <a:t> L &lt; 90m</a:t>
                </a:r>
              </a:p>
              <a:p>
                <a:r>
                  <a:rPr lang="en-US" dirty="0"/>
                  <a:t>        =  2,5 </a:t>
                </a:r>
                <a:r>
                  <a:rPr lang="el-GR" dirty="0"/>
                  <a:t>   για όλα τα άλλα πλοία</a:t>
                </a:r>
              </a:p>
            </p:txBody>
          </p:sp>
        </mc:Choice>
        <mc:Fallback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B7EC652C-2596-4249-BF66-49ED6BD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15" y="4086875"/>
                <a:ext cx="4372736" cy="923330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72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14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7" y="92061"/>
            <a:ext cx="9206599" cy="415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399856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15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612719"/>
            <a:ext cx="9631680" cy="5279109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B5AE21-CFE0-40A4-85D4-996BCFA20AF4}"/>
              </a:ext>
            </a:extLst>
          </p:cNvPr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295566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194559" y="289483"/>
            <a:ext cx="7219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ΥΠΟΛΟΓΙΣΜΟΣ ΠΡΑΓΜΑΤΙΚΗΣ ΡΟΠΗΣ ΑΝΤΙΣΤΑΣΕΩΣ ΜΕΣΗΣ ΤΟΜΗΣ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3" y="1147698"/>
            <a:ext cx="7707630" cy="3607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24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17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17" y="329184"/>
            <a:ext cx="9322649" cy="56170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248547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87456" y="6356350"/>
            <a:ext cx="466344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18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16" y="145365"/>
            <a:ext cx="5971509" cy="6137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184724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6791" y="6496162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BF117-C205-404F-A28D-014A75810C43}" type="slidenum">
              <a:rPr lang="el-GR" smtClean="0"/>
              <a:t>19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149226" y="2224991"/>
            <a:ext cx="122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 120 x 6  </a:t>
            </a:r>
            <a:endParaRPr lang="el-GR" dirty="0"/>
          </a:p>
          <a:p>
            <a:r>
              <a:rPr lang="en-US" dirty="0"/>
              <a:t>fb 60 x 6 </a:t>
            </a:r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5617462" y="256989"/>
            <a:ext cx="47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Πάχος ελασμάτων πλευράς / καταστρώματος / πυθμένα  …</a:t>
            </a:r>
            <a:r>
              <a:rPr lang="en-US" sz="1600" dirty="0"/>
              <a:t>………………………………………………..</a:t>
            </a:r>
            <a:r>
              <a:rPr lang="el-GR" sz="1600" dirty="0"/>
              <a:t>….. 6 (</a:t>
            </a:r>
            <a:r>
              <a:rPr lang="en-US" sz="1600" dirty="0"/>
              <a:t>mm)</a:t>
            </a:r>
            <a:endParaRPr lang="el-GR" sz="1600" dirty="0"/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3777980" y="952178"/>
            <a:ext cx="1064697" cy="127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3777981" y="2873156"/>
            <a:ext cx="1185692" cy="1702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16341" y="1360023"/>
            <a:ext cx="45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Γωνιές πλευράς / καταστρώματος /</a:t>
            </a:r>
            <a:endParaRPr lang="en-US" sz="1600" dirty="0"/>
          </a:p>
          <a:p>
            <a:r>
              <a:rPr lang="el-GR" sz="1600" dirty="0"/>
              <a:t> πυθμένα …………………………………</a:t>
            </a:r>
            <a:r>
              <a:rPr lang="en-US" sz="1600" dirty="0"/>
              <a:t>…….</a:t>
            </a:r>
            <a:r>
              <a:rPr lang="el-GR" sz="1600" dirty="0"/>
              <a:t>.. 4</a:t>
            </a:r>
            <a:r>
              <a:rPr lang="en-US" sz="1600" dirty="0"/>
              <a:t>0 x </a:t>
            </a:r>
            <a:r>
              <a:rPr lang="el-GR" sz="1600" dirty="0"/>
              <a:t>4</a:t>
            </a:r>
            <a:r>
              <a:rPr lang="en-US" sz="1600" dirty="0"/>
              <a:t>0 x  5</a:t>
            </a:r>
            <a:endParaRPr lang="el-G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67" y="2084610"/>
            <a:ext cx="4895850" cy="2085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31896" y="4704745"/>
                <a:ext cx="11472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896" y="4704745"/>
                <a:ext cx="1147237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62856" y="4289883"/>
                <a:ext cx="181120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856" y="4289883"/>
                <a:ext cx="1811200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58814" y="5274931"/>
                <a:ext cx="15011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814" y="5274931"/>
                <a:ext cx="150111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252" t="-4348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79133" y="4808487"/>
                <a:ext cx="84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33" y="4808487"/>
                <a:ext cx="8402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877614" y="4390518"/>
                <a:ext cx="84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614" y="4390518"/>
                <a:ext cx="84023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D006847-61C9-456F-82C7-B410C57B5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60" y="245550"/>
            <a:ext cx="3651620" cy="49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5382" y="6356350"/>
            <a:ext cx="288418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8" y="0"/>
            <a:ext cx="8850410" cy="2218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34" y="1895915"/>
            <a:ext cx="5016387" cy="557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30711" y="4172542"/>
                <a:ext cx="821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0,85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11" y="4172542"/>
                <a:ext cx="82105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926" r="-5926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52289" y="3537284"/>
                <a:ext cx="1356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≥24,0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89" y="3537284"/>
                <a:ext cx="135684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587" t="-2174" r="-5830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17" y="2359025"/>
            <a:ext cx="8467725" cy="4362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56885" y="4405463"/>
            <a:ext cx="1552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/>
              <a:t>Δ.Σ.Γ.Φ. 1966 όπως τροποποιήθηκε και ισχύει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3763" y="2671858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Π.Δ. 399/1980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53753" y="3274079"/>
                <a:ext cx="1356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&lt;24,0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753" y="3274079"/>
                <a:ext cx="135684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054" t="-2174" r="-6306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062977" y="3572743"/>
            <a:ext cx="11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</a:t>
            </a:r>
            <a:r>
              <a:rPr lang="el-GR" dirty="0" err="1"/>
              <a:t>Αρθρο</a:t>
            </a:r>
            <a:r>
              <a:rPr lang="el-GR" dirty="0"/>
              <a:t> 52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193771" y="3251847"/>
            <a:ext cx="1900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93771" y="3261034"/>
            <a:ext cx="0" cy="695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094476" y="3251847"/>
            <a:ext cx="0" cy="705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43744" y="3529937"/>
            <a:ext cx="1694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38121" y="3529937"/>
            <a:ext cx="0" cy="1925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143744" y="3537284"/>
            <a:ext cx="0" cy="1917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143744" y="5455162"/>
            <a:ext cx="1694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583168" y="3002520"/>
            <a:ext cx="1022617" cy="13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639395" y="3002568"/>
            <a:ext cx="1234396" cy="45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10840151" y="3789635"/>
            <a:ext cx="199549" cy="33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265283" y="3628095"/>
                <a:ext cx="511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83" y="3628095"/>
                <a:ext cx="51129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714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49" idx="3"/>
          </p:cNvCxnSpPr>
          <p:nvPr/>
        </p:nvCxnSpPr>
        <p:spPr>
          <a:xfrm>
            <a:off x="7776577" y="3766595"/>
            <a:ext cx="358063" cy="8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180631" y="3956854"/>
            <a:ext cx="1913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0103313" y="4066451"/>
                <a:ext cx="6959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313" y="4066451"/>
                <a:ext cx="69596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10757546" y="4311041"/>
            <a:ext cx="23248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503242" y="6590670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291569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4304" y="6356350"/>
            <a:ext cx="539496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20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490216" y="6356350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445541F-2349-4835-A459-EE181F3B5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2" y="389229"/>
            <a:ext cx="10682796" cy="57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3</a:t>
            </a:fld>
            <a:endParaRPr lang="el-G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45" y="1399119"/>
            <a:ext cx="9632706" cy="1662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487680"/>
            <a:ext cx="440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Έλεγχος ορατότητας γέφυρας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418" y="3419348"/>
            <a:ext cx="491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Έλεγχος ύψους φορτίου για δυναμική ευστάθεια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418" y="4242816"/>
            <a:ext cx="200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Π.Δ. 1337 / 1981</a:t>
            </a:r>
          </a:p>
        </p:txBody>
      </p:sp>
    </p:spTree>
    <p:extLst>
      <p:ext uri="{BB962C8B-B14F-4D97-AF65-F5344CB8AC3E}">
        <p14:creationId xmlns:p14="http://schemas.microsoft.com/office/powerpoint/2010/main" val="269617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832" y="280416"/>
            <a:ext cx="810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ΥΠΟΛΟΓΙΣΜΟΣ : ΠΑΧΟΥΣ ΚΑΤΑΣΤΡΩΜΑΤΟΣ ΑΝΤΟΧΗΣ  -  ΔΙΑΜΗΚΩΝ ΕΝΙΣΧΥΤΙΚΩΝ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554" y="1196078"/>
            <a:ext cx="367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ΕΛΑΣΜΑΤΑ ΚΑΤΑΣΤΡΩΜΑΤΟΣ 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438835" y="1242244"/>
            <a:ext cx="5600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0"/>
              </a:spcAft>
              <a:tabLst>
                <a:tab pos="495300" algn="l"/>
              </a:tabLst>
            </a:pP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ABS, MARINE VESSELS 2023 – Part 3 / Chapter 2 / Sect. 3.5.1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" y="1885334"/>
            <a:ext cx="2146879" cy="6627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87164" y="2032065"/>
            <a:ext cx="481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 = </a:t>
            </a:r>
            <a:r>
              <a:rPr lang="el-GR" dirty="0" err="1"/>
              <a:t>ισαπόσταση</a:t>
            </a:r>
            <a:r>
              <a:rPr lang="el-GR" dirty="0"/>
              <a:t> </a:t>
            </a:r>
            <a:r>
              <a:rPr lang="el-GR" dirty="0" err="1"/>
              <a:t>διαμήκων</a:t>
            </a:r>
            <a:r>
              <a:rPr lang="el-GR" dirty="0"/>
              <a:t> ενισχύσεων , σε</a:t>
            </a:r>
            <a:r>
              <a:rPr lang="en-US" dirty="0"/>
              <a:t> (mm)</a:t>
            </a:r>
            <a:r>
              <a:rPr lang="el-GR" dirty="0"/>
              <a:t>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28412" y="6356350"/>
            <a:ext cx="425388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4</a:t>
            </a:fld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635B177B-42AD-4B0B-9F5C-9CA7DC72BDDE}"/>
              </a:ext>
            </a:extLst>
          </p:cNvPr>
          <p:cNvCxnSpPr/>
          <p:nvPr/>
        </p:nvCxnSpPr>
        <p:spPr>
          <a:xfrm>
            <a:off x="428554" y="2548128"/>
            <a:ext cx="7552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D6695D-3A12-4E05-A46C-ABFB652F3519}"/>
              </a:ext>
            </a:extLst>
          </p:cNvPr>
          <p:cNvSpPr txBox="1"/>
          <p:nvPr/>
        </p:nvSpPr>
        <p:spPr>
          <a:xfrm>
            <a:off x="1289780" y="3013754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1 DECKS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E0084-90E3-4ED9-AACD-8E27EEA9179E}"/>
              </a:ext>
            </a:extLst>
          </p:cNvPr>
          <p:cNvSpPr txBox="1"/>
          <p:nvPr/>
        </p:nvSpPr>
        <p:spPr>
          <a:xfrm>
            <a:off x="3530796" y="3026257"/>
            <a:ext cx="104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2</a:t>
            </a:r>
            <a:endParaRPr lang="el-GR" dirty="0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B47694B6-DE83-4001-AE17-1F484FAD8E0F}"/>
              </a:ext>
            </a:extLst>
          </p:cNvPr>
          <p:cNvSpPr/>
          <p:nvPr/>
        </p:nvSpPr>
        <p:spPr>
          <a:xfrm>
            <a:off x="2842543" y="3064191"/>
            <a:ext cx="637504" cy="31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48C1E9-1EFF-4D95-8F92-716DCF0E78F7}"/>
              </a:ext>
            </a:extLst>
          </p:cNvPr>
          <p:cNvSpPr txBox="1"/>
          <p:nvPr/>
        </p:nvSpPr>
        <p:spPr>
          <a:xfrm>
            <a:off x="2190200" y="497750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2a </a:t>
            </a:r>
            <a:endParaRPr lang="el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FABE8-8DE2-4A02-BC1B-44B825D40F57}"/>
              </a:ext>
            </a:extLst>
          </p:cNvPr>
          <p:cNvSpPr txBox="1"/>
          <p:nvPr/>
        </p:nvSpPr>
        <p:spPr>
          <a:xfrm>
            <a:off x="2158486" y="5603286"/>
            <a:ext cx="4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2b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C78149-6AEA-4F0E-9FCD-41FAD321271C}"/>
                  </a:ext>
                </a:extLst>
              </p:cNvPr>
              <p:cNvSpPr txBox="1"/>
              <p:nvPr/>
            </p:nvSpPr>
            <p:spPr>
              <a:xfrm>
                <a:off x="2920008" y="5025839"/>
                <a:ext cx="3092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=0,009∙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+2,4 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𝛾𝜄𝛼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8C78149-6AEA-4F0E-9FCD-41FAD3212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008" y="5025839"/>
                <a:ext cx="3092385" cy="276999"/>
              </a:xfrm>
              <a:prstGeom prst="rect">
                <a:avLst/>
              </a:prstGeom>
              <a:blipFill>
                <a:blip r:embed="rId3"/>
                <a:stretch>
                  <a:fillRect l="-986" r="-1381" b="-2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F92D15-EF62-40AD-834E-E372250CB644}"/>
                  </a:ext>
                </a:extLst>
              </p:cNvPr>
              <p:cNvSpPr txBox="1"/>
              <p:nvPr/>
            </p:nvSpPr>
            <p:spPr>
              <a:xfrm>
                <a:off x="6089857" y="5015883"/>
                <a:ext cx="1591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760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F92D15-EF62-40AD-834E-E372250CB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57" y="5015883"/>
                <a:ext cx="1591333" cy="276999"/>
              </a:xfrm>
              <a:prstGeom prst="rect">
                <a:avLst/>
              </a:prstGeom>
              <a:blipFill>
                <a:blip r:embed="rId4"/>
                <a:stretch>
                  <a:fillRect l="-1533" t="-2222" r="-4981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DCE482-ACDE-489C-A5E0-3299513D4251}"/>
                  </a:ext>
                </a:extLst>
              </p:cNvPr>
              <p:cNvSpPr txBox="1"/>
              <p:nvPr/>
            </p:nvSpPr>
            <p:spPr>
              <a:xfrm>
                <a:off x="2904717" y="5516884"/>
                <a:ext cx="2711062" cy="542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+48,76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+8681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DCE482-ACDE-489C-A5E0-3299513D4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717" y="5516884"/>
                <a:ext cx="2711062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Ορθογώνιο 31">
                <a:extLst>
                  <a:ext uri="{FF2B5EF4-FFF2-40B4-BE49-F238E27FC236}">
                    <a16:creationId xmlns:a16="http://schemas.microsoft.com/office/drawing/2014/main" id="{C6586D9D-4F03-4C0A-B0A0-2AB9FBE5E6D9}"/>
                  </a:ext>
                </a:extLst>
              </p:cNvPr>
              <p:cNvSpPr/>
              <p:nvPr/>
            </p:nvSpPr>
            <p:spPr>
              <a:xfrm>
                <a:off x="5615779" y="5640411"/>
                <a:ext cx="5635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𝛾𝜄𝛼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2" name="Ορθογώνιο 31">
                <a:extLst>
                  <a:ext uri="{FF2B5EF4-FFF2-40B4-BE49-F238E27FC236}">
                    <a16:creationId xmlns:a16="http://schemas.microsoft.com/office/drawing/2014/main" id="{C6586D9D-4F03-4C0A-B0A0-2AB9FBE5E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79" y="5640411"/>
                <a:ext cx="563552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A10B12-0DF0-4490-A2AF-CC7096B45B37}"/>
                  </a:ext>
                </a:extLst>
              </p:cNvPr>
              <p:cNvSpPr txBox="1"/>
              <p:nvPr/>
            </p:nvSpPr>
            <p:spPr>
              <a:xfrm>
                <a:off x="6179331" y="5686577"/>
                <a:ext cx="1308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183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2A10B12-0DF0-4490-A2AF-CC7096B45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31" y="5686577"/>
                <a:ext cx="1308756" cy="276999"/>
              </a:xfrm>
              <a:prstGeom prst="rect">
                <a:avLst/>
              </a:prstGeom>
              <a:blipFill>
                <a:blip r:embed="rId7"/>
                <a:stretch>
                  <a:fillRect l="-4206" t="-2222" r="-6542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736681F-3861-4417-BA22-52FE1E7071D5}"/>
              </a:ext>
            </a:extLst>
          </p:cNvPr>
          <p:cNvSpPr txBox="1"/>
          <p:nvPr/>
        </p:nvSpPr>
        <p:spPr>
          <a:xfrm>
            <a:off x="999090" y="4073998"/>
            <a:ext cx="591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πάχος του καταστρώματος δεν θα είναι μικρότερο από :</a:t>
            </a:r>
          </a:p>
        </p:txBody>
      </p: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04C96C11-6047-460D-AF31-5E843E888F33}"/>
              </a:ext>
            </a:extLst>
          </p:cNvPr>
          <p:cNvCxnSpPr>
            <a:stCxn id="12" idx="2"/>
          </p:cNvCxnSpPr>
          <p:nvPr/>
        </p:nvCxnSpPr>
        <p:spPr>
          <a:xfrm flipH="1">
            <a:off x="3213717" y="3395589"/>
            <a:ext cx="840588" cy="7384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Ευθεία γραμμή σύνδεσης 37">
            <a:extLst>
              <a:ext uri="{FF2B5EF4-FFF2-40B4-BE49-F238E27FC236}">
                <a16:creationId xmlns:a16="http://schemas.microsoft.com/office/drawing/2014/main" id="{ADC45C49-69C5-4304-8439-511FA36549CD}"/>
              </a:ext>
            </a:extLst>
          </p:cNvPr>
          <p:cNvCxnSpPr/>
          <p:nvPr/>
        </p:nvCxnSpPr>
        <p:spPr>
          <a:xfrm>
            <a:off x="999090" y="4443330"/>
            <a:ext cx="56769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ύγραμμο βέλος σύνδεσης 39">
            <a:extLst>
              <a:ext uri="{FF2B5EF4-FFF2-40B4-BE49-F238E27FC236}">
                <a16:creationId xmlns:a16="http://schemas.microsoft.com/office/drawing/2014/main" id="{DC18C447-124D-4F29-AEE0-94D0186BAC76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422796" y="4450662"/>
            <a:ext cx="497212" cy="526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Βέλος: Δεξιό 40">
            <a:extLst>
              <a:ext uri="{FF2B5EF4-FFF2-40B4-BE49-F238E27FC236}">
                <a16:creationId xmlns:a16="http://schemas.microsoft.com/office/drawing/2014/main" id="{1F6C1046-1B74-4F1C-8ACD-5D9DEBFA4819}"/>
              </a:ext>
            </a:extLst>
          </p:cNvPr>
          <p:cNvSpPr/>
          <p:nvPr/>
        </p:nvSpPr>
        <p:spPr>
          <a:xfrm>
            <a:off x="2559452" y="5132536"/>
            <a:ext cx="296516" cy="9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5" name="Ευθύγραμμο βέλος σύνδεσης 44">
            <a:extLst>
              <a:ext uri="{FF2B5EF4-FFF2-40B4-BE49-F238E27FC236}">
                <a16:creationId xmlns:a16="http://schemas.microsoft.com/office/drawing/2014/main" id="{9420A249-915A-4AE8-988E-D58B5D94FB7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546918" y="4450662"/>
            <a:ext cx="611568" cy="133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Βέλος: Δεξιό 45">
            <a:extLst>
              <a:ext uri="{FF2B5EF4-FFF2-40B4-BE49-F238E27FC236}">
                <a16:creationId xmlns:a16="http://schemas.microsoft.com/office/drawing/2014/main" id="{10385782-A241-458B-A5A4-DFFC2A44868D}"/>
              </a:ext>
            </a:extLst>
          </p:cNvPr>
          <p:cNvSpPr/>
          <p:nvPr/>
        </p:nvSpPr>
        <p:spPr>
          <a:xfrm>
            <a:off x="2559452" y="5748843"/>
            <a:ext cx="296516" cy="98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D883A2-7A0A-4AAF-9815-870CED0C8FB6}"/>
              </a:ext>
            </a:extLst>
          </p:cNvPr>
          <p:cNvSpPr txBox="1"/>
          <p:nvPr/>
        </p:nvSpPr>
        <p:spPr>
          <a:xfrm>
            <a:off x="8668512" y="4133994"/>
            <a:ext cx="32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ΣΗΜΕΙΩΣΗ :</a:t>
            </a:r>
            <a:r>
              <a:rPr lang="el-GR" dirty="0"/>
              <a:t> </a:t>
            </a:r>
          </a:p>
          <a:p>
            <a:r>
              <a:rPr lang="el-GR" dirty="0"/>
              <a:t>ως ισαπόσταση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Ορθογώνιο 49">
                <a:extLst>
                  <a:ext uri="{FF2B5EF4-FFF2-40B4-BE49-F238E27FC236}">
                    <a16:creationId xmlns:a16="http://schemas.microsoft.com/office/drawing/2014/main" id="{209FF3A1-7E5B-4430-A6D7-3F59FDCBED41}"/>
                  </a:ext>
                </a:extLst>
              </p:cNvPr>
              <p:cNvSpPr/>
              <p:nvPr/>
            </p:nvSpPr>
            <p:spPr>
              <a:xfrm>
                <a:off x="10161273" y="4408753"/>
                <a:ext cx="454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50" name="Ορθογώνιο 49">
                <a:extLst>
                  <a:ext uri="{FF2B5EF4-FFF2-40B4-BE49-F238E27FC236}">
                    <a16:creationId xmlns:a16="http://schemas.microsoft.com/office/drawing/2014/main" id="{209FF3A1-7E5B-4430-A6D7-3F59FDCBE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273" y="4408753"/>
                <a:ext cx="4543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4708361-0530-48A0-8EE4-1FD7C1A48953}"/>
              </a:ext>
            </a:extLst>
          </p:cNvPr>
          <p:cNvSpPr txBox="1"/>
          <p:nvPr/>
        </p:nvSpPr>
        <p:spPr>
          <a:xfrm>
            <a:off x="8677802" y="4714085"/>
            <a:ext cx="343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λαμβάνεται η πραγματική ισαπόσταση των ενισχύσεων του υπό μελέτη πλοίου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61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6ED3AF-44FA-40C6-87F4-7C9EC47D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412" y="6356350"/>
            <a:ext cx="425388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95F8C87-D5D7-4E39-9487-8BCDD958E465}"/>
              </a:ext>
            </a:extLst>
          </p:cNvPr>
          <p:cNvSpPr/>
          <p:nvPr/>
        </p:nvSpPr>
        <p:spPr>
          <a:xfrm>
            <a:off x="428554" y="488351"/>
            <a:ext cx="2305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 = </a:t>
            </a:r>
            <a:r>
              <a:rPr lang="el-GR" dirty="0"/>
              <a:t>ύψος φορτίου (</a:t>
            </a:r>
            <a:r>
              <a:rPr lang="en-US" dirty="0"/>
              <a:t>m) 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374C6-86B5-434C-B77A-2FE79FF308E1}"/>
              </a:ext>
            </a:extLst>
          </p:cNvPr>
          <p:cNvSpPr txBox="1"/>
          <p:nvPr/>
        </p:nvSpPr>
        <p:spPr>
          <a:xfrm>
            <a:off x="3104254" y="1160526"/>
            <a:ext cx="230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Κατάστρωμα φορτίου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D0B5A48-4C13-407D-8927-35470FA863CE}"/>
              </a:ext>
            </a:extLst>
          </p:cNvPr>
          <p:cNvSpPr/>
          <p:nvPr/>
        </p:nvSpPr>
        <p:spPr>
          <a:xfrm>
            <a:off x="330899" y="1718043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 =</a:t>
            </a:r>
            <a:r>
              <a:rPr lang="el-GR" dirty="0"/>
              <a:t> 3,66 (</a:t>
            </a:r>
            <a:r>
              <a:rPr lang="en-US" dirty="0"/>
              <a:t>m)  </a:t>
            </a: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940FA-063B-4B8E-8A20-54E4D122819B}"/>
              </a:ext>
            </a:extLst>
          </p:cNvPr>
          <p:cNvSpPr txBox="1"/>
          <p:nvPr/>
        </p:nvSpPr>
        <p:spPr>
          <a:xfrm>
            <a:off x="3174507" y="3491082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/>
              <a:t>Χαμηλώτερο</a:t>
            </a:r>
            <a:r>
              <a:rPr lang="el-GR" b="1" u="sng" dirty="0"/>
              <a:t> κατάστρωμα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AD5D7A-395D-42C5-A260-A589BB98B7B4}"/>
                  </a:ext>
                </a:extLst>
              </p:cNvPr>
              <p:cNvSpPr txBox="1"/>
              <p:nvPr/>
            </p:nvSpPr>
            <p:spPr>
              <a:xfrm>
                <a:off x="962162" y="2218794"/>
                <a:ext cx="35445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≤25,66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(2617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AD5D7A-395D-42C5-A260-A589BB98B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162" y="2218794"/>
                <a:ext cx="3544560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A701A3-E3BF-4D4A-96A1-8FAD1DFB821A}"/>
                  </a:ext>
                </a:extLst>
              </p:cNvPr>
              <p:cNvSpPr txBox="1"/>
              <p:nvPr/>
            </p:nvSpPr>
            <p:spPr>
              <a:xfrm>
                <a:off x="5591521" y="1539533"/>
                <a:ext cx="1449884" cy="547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7,01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A701A3-E3BF-4D4A-96A1-8FAD1DFB8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521" y="1539533"/>
                <a:ext cx="1449884" cy="547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59A0906-99B4-4E2C-B5C1-2E4B3975FAD6}"/>
              </a:ext>
            </a:extLst>
          </p:cNvPr>
          <p:cNvSpPr txBox="1"/>
          <p:nvPr/>
        </p:nvSpPr>
        <p:spPr>
          <a:xfrm>
            <a:off x="7041405" y="1625710"/>
            <a:ext cx="411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εκτεθειμένο κατάστρωμα φορτίου </a:t>
            </a:r>
          </a:p>
          <a:p>
            <a:endParaRPr lang="el-GR" dirty="0"/>
          </a:p>
          <a:p>
            <a:r>
              <a:rPr lang="el-GR" dirty="0"/>
              <a:t>όταν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8B58C1-75D3-4409-8EBE-001B2E5710EF}"/>
                  </a:ext>
                </a:extLst>
              </p:cNvPr>
              <p:cNvSpPr txBox="1"/>
              <p:nvPr/>
            </p:nvSpPr>
            <p:spPr>
              <a:xfrm>
                <a:off x="7608610" y="2075523"/>
                <a:ext cx="35445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25,66 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(2617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8B58C1-75D3-4409-8EBE-001B2E571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610" y="2075523"/>
                <a:ext cx="3544560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44321CF-0298-4FAC-ABAB-3D7786CF369E}"/>
              </a:ext>
            </a:extLst>
          </p:cNvPr>
          <p:cNvSpPr txBox="1"/>
          <p:nvPr/>
        </p:nvSpPr>
        <p:spPr>
          <a:xfrm>
            <a:off x="330899" y="2328541"/>
            <a:ext cx="66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όταν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3C9A5F-1E08-4936-8D4A-BDA0C527AC08}"/>
                  </a:ext>
                </a:extLst>
              </p:cNvPr>
              <p:cNvSpPr txBox="1"/>
              <p:nvPr/>
            </p:nvSpPr>
            <p:spPr>
              <a:xfrm>
                <a:off x="468504" y="4168731"/>
                <a:ext cx="8024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3C9A5F-1E08-4936-8D4A-BDA0C527A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04" y="4168731"/>
                <a:ext cx="802463" cy="276999"/>
              </a:xfrm>
              <a:prstGeom prst="rect">
                <a:avLst/>
              </a:prstGeom>
              <a:blipFill>
                <a:blip r:embed="rId5"/>
                <a:stretch>
                  <a:fillRect l="-6870" t="-2222" r="-10687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78356AD-CE6B-4CCB-810A-AC89C4424705}"/>
              </a:ext>
            </a:extLst>
          </p:cNvPr>
          <p:cNvSpPr txBox="1"/>
          <p:nvPr/>
        </p:nvSpPr>
        <p:spPr>
          <a:xfrm>
            <a:off x="393490" y="4572850"/>
            <a:ext cx="4962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 ύψος στην πλευρά του χώρου φορτίου για </a:t>
            </a:r>
            <a:r>
              <a:rPr lang="el-GR" dirty="0" err="1"/>
              <a:t>χαμηλώτερα</a:t>
            </a:r>
            <a:r>
              <a:rPr lang="el-GR" dirty="0"/>
              <a:t> καταστρώματα ή / και οροφή διπύθμενου για ομοιόμορφα κατανεμημένα </a:t>
            </a:r>
            <a:endParaRPr lang="en-US" dirty="0"/>
          </a:p>
          <a:p>
            <a:endParaRPr lang="en-US" dirty="0"/>
          </a:p>
          <a:p>
            <a:r>
              <a:rPr lang="el-GR" dirty="0"/>
              <a:t>φορτία 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και / ή   η πυκνότητα του φορτίου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F92421-3D21-4E8B-9D71-4A62C9149C1F}"/>
                  </a:ext>
                </a:extLst>
              </p:cNvPr>
              <p:cNvSpPr txBox="1"/>
              <p:nvPr/>
            </p:nvSpPr>
            <p:spPr>
              <a:xfrm>
                <a:off x="3719698" y="6221924"/>
                <a:ext cx="1662635" cy="389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7,01 (</m:t>
                      </m:r>
                      <m:f>
                        <m:fPr>
                          <m:type m:val="skw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F92421-3D21-4E8B-9D71-4A62C9149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98" y="6221924"/>
                <a:ext cx="1662635" cy="389466"/>
              </a:xfrm>
              <a:prstGeom prst="rect">
                <a:avLst/>
              </a:prstGeom>
              <a:blipFill>
                <a:blip r:embed="rId6"/>
                <a:stretch>
                  <a:fillRect l="-2564" t="-148438" r="-28938" b="-2234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A1EAF8E-CFE6-42B0-8B73-B2CEFBEA48F0}"/>
              </a:ext>
            </a:extLst>
          </p:cNvPr>
          <p:cNvSpPr txBox="1"/>
          <p:nvPr/>
        </p:nvSpPr>
        <p:spPr>
          <a:xfrm>
            <a:off x="1270967" y="5612601"/>
            <a:ext cx="66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όταν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621F75-AD4A-48F2-9B5D-98E2281F54DD}"/>
                  </a:ext>
                </a:extLst>
              </p:cNvPr>
              <p:cNvSpPr txBox="1"/>
              <p:nvPr/>
            </p:nvSpPr>
            <p:spPr>
              <a:xfrm>
                <a:off x="1916452" y="5510463"/>
                <a:ext cx="35445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≤25,66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(2617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621F75-AD4A-48F2-9B5D-98E2281F5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452" y="5510463"/>
                <a:ext cx="3544560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DF7771-7ECE-47CC-8899-51370D331366}"/>
                  </a:ext>
                </a:extLst>
              </p:cNvPr>
              <p:cNvSpPr txBox="1"/>
              <p:nvPr/>
            </p:nvSpPr>
            <p:spPr>
              <a:xfrm>
                <a:off x="6364126" y="4096845"/>
                <a:ext cx="801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DF7771-7ECE-47CC-8899-51370D331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26" y="4096845"/>
                <a:ext cx="801693" cy="276999"/>
              </a:xfrm>
              <a:prstGeom prst="rect">
                <a:avLst/>
              </a:prstGeom>
              <a:blipFill>
                <a:blip r:embed="rId8"/>
                <a:stretch>
                  <a:fillRect l="-6870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73A2CA-2CED-429E-989E-2C88E81CB347}"/>
              </a:ext>
            </a:extLst>
          </p:cNvPr>
          <p:cNvSpPr txBox="1"/>
          <p:nvPr/>
        </p:nvSpPr>
        <p:spPr>
          <a:xfrm>
            <a:off x="7238487" y="4076398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24DA767A-F187-48D0-849D-56935713673E}"/>
                  </a:ext>
                </a:extLst>
              </p:cNvPr>
              <p:cNvSpPr/>
              <p:nvPr/>
            </p:nvSpPr>
            <p:spPr>
              <a:xfrm>
                <a:off x="7608610" y="3959833"/>
                <a:ext cx="1098378" cy="640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7,01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1" name="Ορθογώνιο 30">
                <a:extLst>
                  <a:ext uri="{FF2B5EF4-FFF2-40B4-BE49-F238E27FC236}">
                    <a16:creationId xmlns:a16="http://schemas.microsoft.com/office/drawing/2014/main" id="{24DA767A-F187-48D0-849D-569357136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610" y="3959833"/>
                <a:ext cx="1098378" cy="6401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717CDEE-1CB5-431D-BD95-FA0C102F69A1}"/>
              </a:ext>
            </a:extLst>
          </p:cNvPr>
          <p:cNvSpPr txBox="1"/>
          <p:nvPr/>
        </p:nvSpPr>
        <p:spPr>
          <a:xfrm>
            <a:off x="8598835" y="4136519"/>
            <a:ext cx="274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Όποιο είναι μεγαλύτερο</a:t>
            </a:r>
          </a:p>
        </p:txBody>
      </p:sp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D5BFF253-D7E3-4514-B36E-E3A8C900FFF2}"/>
              </a:ext>
            </a:extLst>
          </p:cNvPr>
          <p:cNvSpPr/>
          <p:nvPr/>
        </p:nvSpPr>
        <p:spPr>
          <a:xfrm>
            <a:off x="6332890" y="4538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για </a:t>
            </a:r>
            <a:r>
              <a:rPr lang="el-GR" dirty="0" err="1"/>
              <a:t>χαμηλώτερα</a:t>
            </a:r>
            <a:r>
              <a:rPr lang="el-GR" dirty="0"/>
              <a:t> καταστρώματα ή / και οροφή διπύθμενου </a:t>
            </a:r>
          </a:p>
          <a:p>
            <a:r>
              <a:rPr lang="el-GR" dirty="0"/>
              <a:t>για ομοιόμορφα κατανεμημένα φορτία όταν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E72A13-9B09-4391-9C27-E1B6A0A4B553}"/>
                  </a:ext>
                </a:extLst>
              </p:cNvPr>
              <p:cNvSpPr txBox="1"/>
              <p:nvPr/>
            </p:nvSpPr>
            <p:spPr>
              <a:xfrm>
                <a:off x="6345467" y="5139973"/>
                <a:ext cx="354456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25,66 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 (2617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E72A13-9B09-4391-9C27-E1B6A0A4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467" y="5139973"/>
                <a:ext cx="3544560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Ορθογώνιο 35">
            <a:extLst>
              <a:ext uri="{FF2B5EF4-FFF2-40B4-BE49-F238E27FC236}">
                <a16:creationId xmlns:a16="http://schemas.microsoft.com/office/drawing/2014/main" id="{73CC4D1B-C7AC-4E39-86E5-CD3E5EA0A063}"/>
              </a:ext>
            </a:extLst>
          </p:cNvPr>
          <p:cNvSpPr/>
          <p:nvPr/>
        </p:nvSpPr>
        <p:spPr>
          <a:xfrm>
            <a:off x="6238587" y="5902459"/>
            <a:ext cx="3426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και / ή   η πυκνότητα του φορτίου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B7AAC3-631D-4E95-A2B1-2784A9FC979C}"/>
                  </a:ext>
                </a:extLst>
              </p:cNvPr>
              <p:cNvSpPr txBox="1"/>
              <p:nvPr/>
            </p:nvSpPr>
            <p:spPr>
              <a:xfrm>
                <a:off x="9592299" y="5902459"/>
                <a:ext cx="1662635" cy="389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7,01 (</m:t>
                      </m:r>
                      <m:f>
                        <m:fPr>
                          <m:type m:val="skw"/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B7AAC3-631D-4E95-A2B1-2784A9FC9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99" y="5902459"/>
                <a:ext cx="1662635" cy="389466"/>
              </a:xfrm>
              <a:prstGeom prst="rect">
                <a:avLst/>
              </a:prstGeom>
              <a:blipFill>
                <a:blip r:embed="rId11"/>
                <a:stretch>
                  <a:fillRect l="-2941" t="-146875" r="-29044" b="-2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">
            <a:extLst>
              <a:ext uri="{FF2B5EF4-FFF2-40B4-BE49-F238E27FC236}">
                <a16:creationId xmlns:a16="http://schemas.microsoft.com/office/drawing/2014/main" id="{8C7349CC-F113-400D-98E2-0690885BFC08}"/>
              </a:ext>
            </a:extLst>
          </p:cNvPr>
          <p:cNvSpPr/>
          <p:nvPr/>
        </p:nvSpPr>
        <p:spPr>
          <a:xfrm>
            <a:off x="5591521" y="6529661"/>
            <a:ext cx="43248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297934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3F207F-4E95-474A-B634-DAE62362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044" y="6356350"/>
            <a:ext cx="398755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F3F6F-EE2F-4D20-B5AD-267BD981B652}"/>
              </a:ext>
            </a:extLst>
          </p:cNvPr>
          <p:cNvSpPr txBox="1"/>
          <p:nvPr/>
        </p:nvSpPr>
        <p:spPr>
          <a:xfrm>
            <a:off x="532660" y="408373"/>
            <a:ext cx="41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Ελάσματα πλευράς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 / Ch. 2 / Sect. 2 – Shell Plating)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EC3ABB-0C01-4175-9FC1-F665DC1F59B4}"/>
                  </a:ext>
                </a:extLst>
              </p:cNvPr>
              <p:cNvSpPr txBox="1"/>
              <p:nvPr/>
            </p:nvSpPr>
            <p:spPr>
              <a:xfrm>
                <a:off x="603681" y="1242873"/>
                <a:ext cx="2231380" cy="585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+2,5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EC3ABB-0C01-4175-9FC1-F665DC1F5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81" y="1242873"/>
                <a:ext cx="2231380" cy="585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F423AD-C145-4ACE-B31C-D532351DF941}"/>
              </a:ext>
            </a:extLst>
          </p:cNvPr>
          <p:cNvSpPr txBox="1"/>
          <p:nvPr/>
        </p:nvSpPr>
        <p:spPr>
          <a:xfrm>
            <a:off x="710214" y="2334827"/>
            <a:ext cx="426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 = </a:t>
            </a:r>
            <a:r>
              <a:rPr lang="el-GR" dirty="0"/>
              <a:t>κοίλο, αλλά όχι μικρότερο από το    </a:t>
            </a:r>
          </a:p>
          <a:p>
            <a:r>
              <a:rPr lang="el-GR" dirty="0"/>
              <a:t>      μεγαλύτερο των :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F378C460-D359-4B56-A8B3-20667CB99674}"/>
              </a:ext>
            </a:extLst>
          </p:cNvPr>
          <p:cNvCxnSpPr/>
          <p:nvPr/>
        </p:nvCxnSpPr>
        <p:spPr>
          <a:xfrm>
            <a:off x="2835061" y="2814221"/>
            <a:ext cx="3253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3165AA7F-82A9-4E41-A6CE-9FD66F66C793}"/>
              </a:ext>
            </a:extLst>
          </p:cNvPr>
          <p:cNvCxnSpPr/>
          <p:nvPr/>
        </p:nvCxnSpPr>
        <p:spPr>
          <a:xfrm flipH="1">
            <a:off x="1047565" y="2814221"/>
            <a:ext cx="2112885" cy="90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114F0-3D00-44BB-B863-7768D506605D}"/>
                  </a:ext>
                </a:extLst>
              </p:cNvPr>
              <p:cNvSpPr txBox="1"/>
              <p:nvPr/>
            </p:nvSpPr>
            <p:spPr>
              <a:xfrm>
                <a:off x="790112" y="3737499"/>
                <a:ext cx="649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3114F0-3D00-44BB-B863-7768D5066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12" y="3737499"/>
                <a:ext cx="649217" cy="276999"/>
              </a:xfrm>
              <a:prstGeom prst="rect">
                <a:avLst/>
              </a:prstGeom>
              <a:blipFill>
                <a:blip r:embed="rId3"/>
                <a:stretch>
                  <a:fillRect l="-8491" r="-8491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8A30DD-442C-4309-B44A-A33DF92CC715}"/>
                  </a:ext>
                </a:extLst>
              </p:cNvPr>
              <p:cNvSpPr txBox="1"/>
              <p:nvPr/>
            </p:nvSpPr>
            <p:spPr>
              <a:xfrm>
                <a:off x="2763257" y="3719744"/>
                <a:ext cx="794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8A30DD-442C-4309-B44A-A33DF92C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57" y="3719744"/>
                <a:ext cx="794385" cy="276999"/>
              </a:xfrm>
              <a:prstGeom prst="rect">
                <a:avLst/>
              </a:prstGeom>
              <a:blipFill>
                <a:blip r:embed="rId4"/>
                <a:stretch>
                  <a:fillRect l="-6107" r="-6107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E5E3D26F-1532-4ED0-BB30-993D892A2BDD}"/>
              </a:ext>
            </a:extLst>
          </p:cNvPr>
          <p:cNvCxnSpPr>
            <a:endCxn id="14" idx="0"/>
          </p:cNvCxnSpPr>
          <p:nvPr/>
        </p:nvCxnSpPr>
        <p:spPr>
          <a:xfrm>
            <a:off x="3160449" y="2814221"/>
            <a:ext cx="1" cy="905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F0D457-5FFE-41CF-86E5-C7A0E4336593}"/>
                  </a:ext>
                </a:extLst>
              </p:cNvPr>
              <p:cNvSpPr txBox="1"/>
              <p:nvPr/>
            </p:nvSpPr>
            <p:spPr>
              <a:xfrm>
                <a:off x="2763257" y="4319830"/>
                <a:ext cx="1796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ύ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𝜃𝜄𝜎𝜇𝛼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F0D457-5FFE-41CF-86E5-C7A0E4336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57" y="4319830"/>
                <a:ext cx="1796004" cy="276999"/>
              </a:xfrm>
              <a:prstGeom prst="rect">
                <a:avLst/>
              </a:prstGeom>
              <a:blipFill>
                <a:blip r:embed="rId5"/>
                <a:stretch>
                  <a:fillRect l="-2712" t="-6667" r="-4068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7DE9D44-0961-46A3-BF9C-3BC01D0618D8}"/>
              </a:ext>
            </a:extLst>
          </p:cNvPr>
          <p:cNvCxnSpPr/>
          <p:nvPr/>
        </p:nvCxnSpPr>
        <p:spPr>
          <a:xfrm flipH="1">
            <a:off x="2997755" y="3996743"/>
            <a:ext cx="455659" cy="323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6B661CF-ED02-475F-9AFD-62771A905550}"/>
              </a:ext>
            </a:extLst>
          </p:cNvPr>
          <p:cNvSpPr txBox="1"/>
          <p:nvPr/>
        </p:nvSpPr>
        <p:spPr>
          <a:xfrm>
            <a:off x="6624222" y="321075"/>
            <a:ext cx="414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Ελάσματα πυθμένα 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3 / Ch. 2 / Sect. 2)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DD4CEF-B0EB-477B-A30F-8CB5DCCDAE7F}"/>
              </a:ext>
            </a:extLst>
          </p:cNvPr>
          <p:cNvSpPr txBox="1"/>
          <p:nvPr/>
        </p:nvSpPr>
        <p:spPr>
          <a:xfrm>
            <a:off x="6773662" y="1313895"/>
            <a:ext cx="494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ελάχιστο πάχος των ελασμάτων του πυθμένα (για το πλοίο του εργαστηρίου) υπολογίζεται από την παράγραφο 3.15.1 </a:t>
            </a:r>
            <a:r>
              <a:rPr lang="en-US" dirty="0"/>
              <a:t>(L&lt;90 m) </a:t>
            </a:r>
            <a:r>
              <a:rPr lang="el-GR" dirty="0"/>
              <a:t>με ισαπόσταση 610</a:t>
            </a:r>
            <a:r>
              <a:rPr lang="en-US" dirty="0"/>
              <a:t> (mm)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DF8EC7-2DB5-4D7E-8E19-5CBA666AEFAB}"/>
                  </a:ext>
                </a:extLst>
              </p:cNvPr>
              <p:cNvSpPr txBox="1"/>
              <p:nvPr/>
            </p:nvSpPr>
            <p:spPr>
              <a:xfrm>
                <a:off x="6773662" y="2519492"/>
                <a:ext cx="31713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=0,0455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+0,009∙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DF8EC7-2DB5-4D7E-8E19-5CBA666AE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2" y="2519492"/>
                <a:ext cx="3171381" cy="276999"/>
              </a:xfrm>
              <a:prstGeom prst="rect">
                <a:avLst/>
              </a:prstGeom>
              <a:blipFill>
                <a:blip r:embed="rId6"/>
                <a:stretch>
                  <a:fillRect l="-962" t="-2174" r="-2308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3">
            <a:extLst>
              <a:ext uri="{FF2B5EF4-FFF2-40B4-BE49-F238E27FC236}">
                <a16:creationId xmlns:a16="http://schemas.microsoft.com/office/drawing/2014/main" id="{5CC835F2-63E3-443D-A382-AC9AB9B6001C}"/>
              </a:ext>
            </a:extLst>
          </p:cNvPr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378374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18F970FB-F676-4730-8D5D-1365B9C65B12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81668" y="838551"/>
            <a:ext cx="4112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/>
              <a:t>A. </a:t>
            </a:r>
            <a:r>
              <a:rPr lang="el-GR" sz="2000" b="1" u="sng" dirty="0"/>
              <a:t>Πρωτεύοντα διαμήκη  ενισχυτικά 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1436" y="1292431"/>
            <a:ext cx="777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err="1"/>
              <a:t>Διαδοκίδες</a:t>
            </a:r>
            <a:r>
              <a:rPr lang="en-US" b="1" u="sng" dirty="0"/>
              <a:t> - </a:t>
            </a:r>
            <a:r>
              <a:rPr lang="el-GR" b="1" u="sng" dirty="0" err="1"/>
              <a:t>Εγκαρσιώματα</a:t>
            </a:r>
            <a:r>
              <a:rPr lang="el-GR" b="1" u="sng" dirty="0"/>
              <a:t>  </a:t>
            </a:r>
            <a:r>
              <a:rPr lang="el-GR" u="sng" dirty="0"/>
              <a:t>(</a:t>
            </a:r>
            <a:r>
              <a:rPr lang="en-US" u="sng" dirty="0"/>
              <a:t>ABS, MARINE VESSELS 2023 Part 3/Ch. 2/Sect. 8.5)</a:t>
            </a:r>
            <a:endParaRPr lang="el-GR" u="sng" dirty="0"/>
          </a:p>
        </p:txBody>
      </p:sp>
      <p:sp>
        <p:nvSpPr>
          <p:cNvPr id="10" name="Rectangle 9"/>
          <p:cNvSpPr/>
          <p:nvPr/>
        </p:nvSpPr>
        <p:spPr>
          <a:xfrm>
            <a:off x="618186" y="2359627"/>
            <a:ext cx="376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= </a:t>
            </a:r>
            <a:r>
              <a:rPr lang="en-US" dirty="0"/>
              <a:t>1,0</a:t>
            </a:r>
            <a:r>
              <a:rPr lang="el-GR" dirty="0"/>
              <a:t> για ενισχυτικά εκτός δεξαμενών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411" y="2825355"/>
            <a:ext cx="399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= </a:t>
            </a:r>
            <a:r>
              <a:rPr lang="en-US" dirty="0"/>
              <a:t>1</a:t>
            </a:r>
            <a:r>
              <a:rPr lang="el-GR" dirty="0"/>
              <a:t>,5  για ενισχυτικά εντός δεξαμενών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186" y="3397901"/>
            <a:ext cx="452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= ύψος</a:t>
            </a:r>
            <a:r>
              <a:rPr lang="en-US" dirty="0"/>
              <a:t> </a:t>
            </a:r>
            <a:r>
              <a:rPr lang="el-GR" dirty="0"/>
              <a:t>φορτίου , σε (</a:t>
            </a:r>
            <a:r>
              <a:rPr lang="en-US" dirty="0"/>
              <a:t>m), </a:t>
            </a:r>
            <a:r>
              <a:rPr lang="el-GR" b="1" u="sng" dirty="0"/>
              <a:t>όπως διαφάνεια 5</a:t>
            </a:r>
            <a:r>
              <a:rPr lang="en-US" b="1" u="sng" dirty="0"/>
              <a:t>. </a:t>
            </a:r>
            <a:endParaRPr lang="el-GR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514076" y="4005883"/>
            <a:ext cx="10839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/>
              <a:t>ΣΗΜΕΙΩΣΗ  :</a:t>
            </a:r>
          </a:p>
          <a:p>
            <a:pPr marL="342900" indent="-342900">
              <a:buAutoNum type="arabicPeriod"/>
            </a:pPr>
            <a:r>
              <a:rPr lang="el-GR" dirty="0"/>
              <a:t>Το ελάχιστο ύψος του </a:t>
            </a:r>
            <a:r>
              <a:rPr lang="el-GR" dirty="0" err="1"/>
              <a:t>εγκαρσιώματος</a:t>
            </a:r>
            <a:r>
              <a:rPr lang="el-GR" dirty="0"/>
              <a:t> ή της </a:t>
            </a:r>
            <a:r>
              <a:rPr lang="el-GR" dirty="0" err="1"/>
              <a:t>διαδοκίδας</a:t>
            </a:r>
            <a:r>
              <a:rPr lang="el-GR" dirty="0"/>
              <a:t> </a:t>
            </a:r>
            <a:r>
              <a:rPr lang="el-GR" b="1" dirty="0"/>
              <a:t>εκτός </a:t>
            </a:r>
            <a:r>
              <a:rPr lang="el-GR" dirty="0"/>
              <a:t>δεξαμενών είναι   </a:t>
            </a:r>
            <a:r>
              <a:rPr lang="en-US" dirty="0"/>
              <a:t>                          </a:t>
            </a:r>
            <a:r>
              <a:rPr lang="el-GR" dirty="0"/>
              <a:t>  </a:t>
            </a:r>
            <a:r>
              <a:rPr lang="en-US" dirty="0"/>
              <a:t> </a:t>
            </a:r>
            <a:r>
              <a:rPr lang="el-GR" dirty="0"/>
              <a:t>χωρίς να είναι μικρότερο από 2,5 (ύψος οπής για τη διέλευση ζυγού ή διαμήκους ενισχυτικού)</a:t>
            </a:r>
          </a:p>
          <a:p>
            <a:endParaRPr lang="el-GR" dirty="0"/>
          </a:p>
          <a:p>
            <a:r>
              <a:rPr lang="en-US" dirty="0"/>
              <a:t>2.   </a:t>
            </a:r>
            <a:r>
              <a:rPr lang="el-GR" dirty="0"/>
              <a:t>Το ελάχιστο ύψος του </a:t>
            </a:r>
            <a:r>
              <a:rPr lang="el-GR" dirty="0" err="1"/>
              <a:t>εγκαρσιώματος</a:t>
            </a:r>
            <a:r>
              <a:rPr lang="el-GR" dirty="0"/>
              <a:t> ή της </a:t>
            </a:r>
            <a:r>
              <a:rPr lang="el-GR" dirty="0" err="1"/>
              <a:t>διαδοκίδας</a:t>
            </a:r>
            <a:r>
              <a:rPr lang="el-GR" dirty="0"/>
              <a:t> </a:t>
            </a:r>
            <a:r>
              <a:rPr lang="el-GR" b="1" dirty="0"/>
              <a:t>εντός </a:t>
            </a:r>
            <a:r>
              <a:rPr lang="el-GR" dirty="0"/>
              <a:t>δεξαμενών είναι                                    χωρίς να </a:t>
            </a:r>
            <a:r>
              <a:rPr lang="en-US" dirty="0"/>
              <a:t>   </a:t>
            </a:r>
          </a:p>
          <a:p>
            <a:r>
              <a:rPr lang="en-US" dirty="0"/>
              <a:t>       </a:t>
            </a:r>
            <a:r>
              <a:rPr lang="el-GR" dirty="0"/>
              <a:t>είναι μικρότερο από 2,5 (ύψος οπής για τη διέλευση ζυγού ή διαμήκους ενισχυτικού)</a:t>
            </a:r>
          </a:p>
          <a:p>
            <a:pPr marL="342900" indent="-342900">
              <a:buAutoNum type="arabicPeriod"/>
            </a:pPr>
            <a:endParaRPr lang="el-GR" dirty="0"/>
          </a:p>
          <a:p>
            <a:r>
              <a:rPr lang="el-GR" dirty="0"/>
              <a:t>3. Το ελάχιστο πάχος είναι 1 </a:t>
            </a:r>
            <a:r>
              <a:rPr lang="en-US" dirty="0"/>
              <a:t>(mm)</a:t>
            </a:r>
            <a:r>
              <a:rPr lang="el-GR" dirty="0"/>
              <a:t>   για 100 </a:t>
            </a:r>
            <a:r>
              <a:rPr lang="en-US" dirty="0"/>
              <a:t>(mm)</a:t>
            </a:r>
            <a:r>
              <a:rPr lang="el-GR" dirty="0"/>
              <a:t>  ύψους αυξημένο κατά 4 </a:t>
            </a:r>
            <a:r>
              <a:rPr lang="en-US" dirty="0"/>
              <a:t>(mm)</a:t>
            </a:r>
            <a:r>
              <a:rPr lang="el-GR" dirty="0"/>
              <a:t> .</a:t>
            </a:r>
            <a:r>
              <a:rPr lang="en-US" dirty="0"/>
              <a:t>   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468277" y="2354055"/>
            <a:ext cx="29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endParaRPr lang="el-GR" i="1" dirty="0"/>
          </a:p>
        </p:txBody>
      </p:sp>
      <p:sp>
        <p:nvSpPr>
          <p:cNvPr id="16" name="Rectangle 15"/>
          <p:cNvSpPr/>
          <p:nvPr/>
        </p:nvSpPr>
        <p:spPr>
          <a:xfrm>
            <a:off x="476961" y="2789919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961" y="3397901"/>
            <a:ext cx="45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</a:t>
            </a:r>
            <a:endParaRPr lang="el-GR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435748" y="4279652"/>
                <a:ext cx="1420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58,3 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748" y="4279652"/>
                <a:ext cx="1420325" cy="276999"/>
              </a:xfrm>
              <a:prstGeom prst="rect">
                <a:avLst/>
              </a:prstGeom>
              <a:blipFill>
                <a:blip r:embed="rId2"/>
                <a:stretch>
                  <a:fillRect l="-6009" t="-2222" r="-3433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43416" y="5065156"/>
                <a:ext cx="16049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416" y="5065156"/>
                <a:ext cx="1604991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25994" y="225235"/>
            <a:ext cx="752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ΥΠΟΛΟΓΙΣΜΟΣ ΔΙΑΜΗΚΩΝ ΕΝΙΣΧΥΤΙΚΩΝ ΚΑΤΑΣΤΡΩΜΑΤΟΣ 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2538000" y="6422052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7216" y="2328254"/>
            <a:ext cx="665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</a:t>
            </a:r>
            <a:r>
              <a:rPr lang="en-US" dirty="0"/>
              <a:t> = </a:t>
            </a:r>
            <a:r>
              <a:rPr lang="el-GR" dirty="0"/>
              <a:t>μέσο πλάτος (</a:t>
            </a:r>
            <a:r>
              <a:rPr lang="en-US" dirty="0"/>
              <a:t>m)</a:t>
            </a:r>
            <a:r>
              <a:rPr lang="el-GR" dirty="0"/>
              <a:t> εμβαδού  καταστρώματος που υποστηρίζεται από τις </a:t>
            </a:r>
            <a:r>
              <a:rPr lang="el-GR" dirty="0" err="1"/>
              <a:t>διαδοκίδες</a:t>
            </a:r>
            <a:r>
              <a:rPr lang="el-GR" dirty="0"/>
              <a:t>, ή η </a:t>
            </a:r>
            <a:r>
              <a:rPr lang="el-GR" dirty="0" err="1"/>
              <a:t>ισαπόσταση</a:t>
            </a:r>
            <a:r>
              <a:rPr lang="el-GR" dirty="0"/>
              <a:t> </a:t>
            </a:r>
            <a:r>
              <a:rPr lang="en-US" dirty="0"/>
              <a:t>(m)</a:t>
            </a:r>
            <a:r>
              <a:rPr lang="el-GR" dirty="0"/>
              <a:t> για τα </a:t>
            </a:r>
            <a:r>
              <a:rPr lang="el-GR" dirty="0" err="1"/>
              <a:t>εγκαρσιώματα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5842" y="3407379"/>
                <a:ext cx="4208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42" y="3407379"/>
                <a:ext cx="42088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043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25008" y="3345853"/>
            <a:ext cx="423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ανυποστήρικτο μήκος </a:t>
            </a:r>
            <a:r>
              <a:rPr lang="en-US" dirty="0"/>
              <a:t>(m) </a:t>
            </a:r>
            <a:r>
              <a:rPr lang="el-GR" dirty="0"/>
              <a:t>του ενισχυτικού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1D2671-C4C8-4ABB-9D3B-4C6162F8A0FC}"/>
                  </a:ext>
                </a:extLst>
              </p:cNvPr>
              <p:cNvSpPr txBox="1"/>
              <p:nvPr/>
            </p:nvSpPr>
            <p:spPr>
              <a:xfrm>
                <a:off x="514076" y="1884634"/>
                <a:ext cx="3244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=4,74∙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1D2671-C4C8-4ABB-9D3B-4C6162F8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6" y="1884634"/>
                <a:ext cx="3244798" cy="276999"/>
              </a:xfrm>
              <a:prstGeom prst="rect">
                <a:avLst/>
              </a:prstGeom>
              <a:blipFill>
                <a:blip r:embed="rId6"/>
                <a:stretch>
                  <a:fillRect l="-1126" t="-4348" r="-2064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5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273" y="127743"/>
            <a:ext cx="7219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ΥΠΟΛΟΓΙΣΜΟΣ ΔΙΑΜΗΚΩΝ ΕΝΙΣΧΥΤΙΚΩΝ ΚΑΤΑΣΤΡΩΜΑΤΟΣ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59560" y="691157"/>
            <a:ext cx="993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B. </a:t>
            </a:r>
            <a:r>
              <a:rPr lang="el-GR" b="1" u="sng" dirty="0"/>
              <a:t>Απλά (= δευτερεύοντα)  διαμήκη  ενισχυτικά)</a:t>
            </a:r>
            <a:r>
              <a:rPr lang="el-GR" b="1" dirty="0"/>
              <a:t> </a:t>
            </a:r>
            <a:r>
              <a:rPr lang="en-US" b="1" dirty="0"/>
              <a:t>   </a:t>
            </a:r>
            <a:r>
              <a:rPr lang="el-GR" dirty="0"/>
              <a:t>(</a:t>
            </a:r>
            <a:r>
              <a:rPr lang="en-US" dirty="0"/>
              <a:t>ABS, MARINE VESSELS 2023 Part 3/Ch. 2/Sect. 7-3.1</a:t>
            </a:r>
            <a:r>
              <a:rPr lang="el-GR" dirty="0"/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1" y="1185094"/>
            <a:ext cx="2619419" cy="4845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1274" y="1779489"/>
            <a:ext cx="7219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c  =  συντελεστής ανάλογα με τη θέση του ενισχυτικού που υπολογίζεται</a:t>
            </a:r>
            <a:r>
              <a:rPr lang="en-US" dirty="0"/>
              <a:t>  =</a:t>
            </a:r>
            <a:r>
              <a:rPr lang="el-GR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225" y="1669611"/>
            <a:ext cx="1662489" cy="656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097" y="5134010"/>
            <a:ext cx="1213717" cy="64919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8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33162" y="5152335"/>
                <a:ext cx="1450525" cy="740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62" y="5152335"/>
                <a:ext cx="1450525" cy="740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215886" y="1779489"/>
            <a:ext cx="2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</a:t>
            </a:r>
            <a:endParaRPr lang="el-GR" dirty="0"/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C18ED477-584A-4F4A-9447-217600A5772A}"/>
              </a:ext>
            </a:extLst>
          </p:cNvPr>
          <p:cNvSpPr/>
          <p:nvPr/>
        </p:nvSpPr>
        <p:spPr>
          <a:xfrm>
            <a:off x="2822485" y="5357672"/>
            <a:ext cx="435006" cy="164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BB113-94AA-4CA9-98EC-D7509E1AFE28}"/>
              </a:ext>
            </a:extLst>
          </p:cNvPr>
          <p:cNvSpPr txBox="1"/>
          <p:nvPr/>
        </p:nvSpPr>
        <p:spPr>
          <a:xfrm>
            <a:off x="506027" y="2503503"/>
            <a:ext cx="7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=   1,0 για εγκάρσια ή διαμήκη ενισχυτικά σε οροφή δεξαμενής κύτους (</a:t>
            </a:r>
            <a:r>
              <a:rPr lang="en-US" dirty="0"/>
              <a:t>deep tank)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7D17F5-CCDF-4E26-8D0C-590CA31475AA}"/>
                  </a:ext>
                </a:extLst>
              </p:cNvPr>
              <p:cNvSpPr txBox="1"/>
              <p:nvPr/>
            </p:nvSpPr>
            <p:spPr>
              <a:xfrm>
                <a:off x="580580" y="2884970"/>
                <a:ext cx="2092239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1,709 −0,651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7D17F5-CCDF-4E26-8D0C-590CA3147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0" y="2884970"/>
                <a:ext cx="2092239" cy="549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82977C7-BB5D-4863-9E7F-FFADDE598032}"/>
              </a:ext>
            </a:extLst>
          </p:cNvPr>
          <p:cNvSpPr txBox="1"/>
          <p:nvPr/>
        </p:nvSpPr>
        <p:spPr>
          <a:xfrm>
            <a:off x="2672819" y="2989639"/>
            <a:ext cx="882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διαμήκη ενισχυτικά καταστρώματος αντοχής (και ενεργά </a:t>
            </a:r>
            <a:r>
              <a:rPr lang="el-GR" dirty="0" err="1"/>
              <a:t>χαμηλώτερα</a:t>
            </a:r>
            <a:r>
              <a:rPr lang="el-GR" dirty="0"/>
              <a:t> καταστρώματα)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BF0404-4B8E-4626-B287-DBD058803AE2}"/>
              </a:ext>
            </a:extLst>
          </p:cNvPr>
          <p:cNvSpPr txBox="1"/>
          <p:nvPr/>
        </p:nvSpPr>
        <p:spPr>
          <a:xfrm>
            <a:off x="580580" y="3710866"/>
            <a:ext cx="587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= 0,60 για όλα τα άλλα εγκάρσια ενισχυτικά</a:t>
            </a:r>
          </a:p>
          <a:p>
            <a:endParaRPr lang="el-GR" dirty="0"/>
          </a:p>
          <a:p>
            <a:r>
              <a:rPr lang="el-GR" dirty="0"/>
              <a:t>= 0,70 για όλα τα άλλα διαμήκη ενισχυτικά</a:t>
            </a:r>
          </a:p>
        </p:txBody>
      </p:sp>
    </p:spTree>
    <p:extLst>
      <p:ext uri="{BB962C8B-B14F-4D97-AF65-F5344CB8AC3E}">
        <p14:creationId xmlns:p14="http://schemas.microsoft.com/office/powerpoint/2010/main" val="427617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760558-9413-4C33-BDA0-A484488E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70FB-F676-4730-8D5D-1365B9C65B12}" type="slidenum">
              <a:rPr lang="el-GR" smtClean="0"/>
              <a:t>9</a:t>
            </a:fld>
            <a:endParaRPr lang="el-GR"/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095C13C0-8DAC-471C-80E6-8DAB3447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20" y="4239917"/>
            <a:ext cx="3750613" cy="664478"/>
          </a:xfrm>
          <a:prstGeom prst="rect">
            <a:avLst/>
          </a:prstGeom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B12D4160-6A51-43BE-A13B-B5816B70D4A6}"/>
              </a:ext>
            </a:extLst>
          </p:cNvPr>
          <p:cNvSpPr/>
          <p:nvPr/>
        </p:nvSpPr>
        <p:spPr>
          <a:xfrm>
            <a:off x="4234416" y="4387490"/>
            <a:ext cx="6622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(ελάχιστη τιμή, ABS,</a:t>
            </a:r>
            <a:r>
              <a:rPr lang="en-US" dirty="0"/>
              <a:t> MARINE VESSELS,</a:t>
            </a:r>
            <a:r>
              <a:rPr lang="el-GR" dirty="0"/>
              <a:t> PART 3 , </a:t>
            </a:r>
            <a:r>
              <a:rPr lang="el-GR" dirty="0" err="1"/>
              <a:t>Ch</a:t>
            </a:r>
            <a:r>
              <a:rPr lang="el-GR" dirty="0"/>
              <a:t>. 2 , </a:t>
            </a:r>
            <a:r>
              <a:rPr lang="el-GR" dirty="0" err="1"/>
              <a:t>Sect</a:t>
            </a:r>
            <a:r>
              <a:rPr lang="el-GR" dirty="0"/>
              <a:t>. 1</a:t>
            </a:r>
            <a:r>
              <a:rPr lang="en-US" dirty="0"/>
              <a:t> -3.7.2</a:t>
            </a:r>
            <a:r>
              <a:rPr lang="el-GR" dirty="0"/>
              <a:t> )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ACDEFCE9-770B-43AB-AD33-4E66462A4BD8}"/>
              </a:ext>
            </a:extLst>
          </p:cNvPr>
          <p:cNvSpPr/>
          <p:nvPr/>
        </p:nvSpPr>
        <p:spPr>
          <a:xfrm>
            <a:off x="295977" y="5093953"/>
            <a:ext cx="3218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L =  μήκος υπολογισμού σε (m)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CF6E0599-370E-4A40-9BE7-FF0A09C1FFB5}"/>
              </a:ext>
            </a:extLst>
          </p:cNvPr>
          <p:cNvSpPr/>
          <p:nvPr/>
        </p:nvSpPr>
        <p:spPr>
          <a:xfrm>
            <a:off x="295977" y="5619345"/>
            <a:ext cx="1013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n-US" dirty="0"/>
              <a:t>Y </a:t>
            </a:r>
            <a:r>
              <a:rPr lang="el-GR" dirty="0"/>
              <a:t>= απόσταση, σε (m),  από τον ουδέτερο άξονα έως το κατάστρωμα (θεωρούμενη πάντοτε θετική)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9FE057E9-D0F1-4E95-9FD7-03052B386914}"/>
              </a:ext>
            </a:extLst>
          </p:cNvPr>
          <p:cNvSpPr/>
          <p:nvPr/>
        </p:nvSpPr>
        <p:spPr>
          <a:xfrm>
            <a:off x="657518" y="3216853"/>
            <a:ext cx="438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= ροπή αδρανείας του πλοίου επί της μέσης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6F1D4C-1B82-409C-A7E0-33F2218B59F9}"/>
                  </a:ext>
                </a:extLst>
              </p:cNvPr>
              <p:cNvSpPr txBox="1"/>
              <p:nvPr/>
            </p:nvSpPr>
            <p:spPr>
              <a:xfrm>
                <a:off x="418030" y="3208562"/>
                <a:ext cx="239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6F1D4C-1B82-409C-A7E0-33F2218B5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30" y="3208562"/>
                <a:ext cx="239488" cy="276999"/>
              </a:xfrm>
              <a:prstGeom prst="rect">
                <a:avLst/>
              </a:prstGeom>
              <a:blipFill>
                <a:blip r:embed="rId3"/>
                <a:stretch>
                  <a:fillRect l="-25641" r="-7692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7">
            <a:extLst>
              <a:ext uri="{FF2B5EF4-FFF2-40B4-BE49-F238E27FC236}">
                <a16:creationId xmlns:a16="http://schemas.microsoft.com/office/drawing/2014/main" id="{C96B97F1-E037-4FF3-862F-6043A2573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170" y="3288459"/>
            <a:ext cx="871804" cy="384081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88A6A39D-0C8A-46B4-A1F9-229376A671C4}"/>
              </a:ext>
            </a:extLst>
          </p:cNvPr>
          <p:cNvSpPr/>
          <p:nvPr/>
        </p:nvSpPr>
        <p:spPr>
          <a:xfrm>
            <a:off x="657518" y="2505040"/>
            <a:ext cx="462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 = απαιτούμενη ροπή αντιστάσεως του πλοίου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92A53F-8BFB-4867-8EE7-78A26C03D118}"/>
                  </a:ext>
                </a:extLst>
              </p:cNvPr>
              <p:cNvSpPr txBox="1"/>
              <p:nvPr/>
            </p:nvSpPr>
            <p:spPr>
              <a:xfrm>
                <a:off x="295977" y="2484981"/>
                <a:ext cx="4835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92A53F-8BFB-4867-8EE7-78A26C03D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77" y="2484981"/>
                <a:ext cx="483594" cy="276999"/>
              </a:xfrm>
              <a:prstGeom prst="rect">
                <a:avLst/>
              </a:prstGeom>
              <a:blipFill>
                <a:blip r:embed="rId5"/>
                <a:stretch>
                  <a:fillRect l="-11392" r="-3797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4">
            <a:extLst>
              <a:ext uri="{FF2B5EF4-FFF2-40B4-BE49-F238E27FC236}">
                <a16:creationId xmlns:a16="http://schemas.microsoft.com/office/drawing/2014/main" id="{C8468570-ECC4-4179-B7C6-3E6BA7C13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759" y="2528064"/>
            <a:ext cx="872450" cy="384904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052CAAB9-86FA-410F-9C3C-6D2792533E20}"/>
              </a:ext>
            </a:extLst>
          </p:cNvPr>
          <p:cNvSpPr/>
          <p:nvPr/>
        </p:nvSpPr>
        <p:spPr>
          <a:xfrm>
            <a:off x="418030" y="623215"/>
            <a:ext cx="464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l-GR" dirty="0"/>
              <a:t> = ύψος</a:t>
            </a:r>
            <a:r>
              <a:rPr lang="en-US" dirty="0"/>
              <a:t> </a:t>
            </a:r>
            <a:r>
              <a:rPr lang="el-GR" dirty="0"/>
              <a:t>φορτίου , σε (</a:t>
            </a:r>
            <a:r>
              <a:rPr lang="en-US" dirty="0"/>
              <a:t>m), </a:t>
            </a:r>
            <a:r>
              <a:rPr lang="el-GR" b="1" u="sng" dirty="0"/>
              <a:t>όπως διαφάνεια 5</a:t>
            </a:r>
            <a:r>
              <a:rPr lang="en-US" b="1" u="sng" dirty="0"/>
              <a:t>. </a:t>
            </a:r>
            <a:endParaRPr lang="el-GR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DC54C0-CBA1-4809-A076-75AA2C777F44}"/>
                  </a:ext>
                </a:extLst>
              </p:cNvPr>
              <p:cNvSpPr txBox="1"/>
              <p:nvPr/>
            </p:nvSpPr>
            <p:spPr>
              <a:xfrm>
                <a:off x="354721" y="1155973"/>
                <a:ext cx="5345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:r>
                  <a:rPr lang="el-GR" dirty="0"/>
                  <a:t>ισαπόσταση </a:t>
                </a:r>
                <a:r>
                  <a:rPr lang="en-US" dirty="0"/>
                  <a:t>(m) </a:t>
                </a:r>
                <a:r>
                  <a:rPr lang="el-GR" dirty="0"/>
                  <a:t>των ενισχυτικών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DC54C0-CBA1-4809-A076-75AA2C777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1" y="1155973"/>
                <a:ext cx="5345335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08E74A-2A61-4F62-A06D-46BEB1712320}"/>
                  </a:ext>
                </a:extLst>
              </p:cNvPr>
              <p:cNvSpPr txBox="1"/>
              <p:nvPr/>
            </p:nvSpPr>
            <p:spPr>
              <a:xfrm>
                <a:off x="354720" y="1744645"/>
                <a:ext cx="5345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:r>
                  <a:rPr lang="el-GR" dirty="0"/>
                  <a:t>ανυποστήρικτο μήκος </a:t>
                </a:r>
                <a:r>
                  <a:rPr lang="en-US" dirty="0"/>
                  <a:t>(m) </a:t>
                </a:r>
                <a:r>
                  <a:rPr lang="el-GR" dirty="0"/>
                  <a:t>του ενισχυτικού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08E74A-2A61-4F62-A06D-46BEB1712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0" y="1744645"/>
                <a:ext cx="5345335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3">
            <a:extLst>
              <a:ext uri="{FF2B5EF4-FFF2-40B4-BE49-F238E27FC236}">
                <a16:creationId xmlns:a16="http://schemas.microsoft.com/office/drawing/2014/main" id="{BB641063-E115-400E-A68E-2C0878E74154}"/>
              </a:ext>
            </a:extLst>
          </p:cNvPr>
          <p:cNvSpPr/>
          <p:nvPr/>
        </p:nvSpPr>
        <p:spPr>
          <a:xfrm>
            <a:off x="2514600" y="6283021"/>
            <a:ext cx="77533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00" i="1" dirty="0"/>
              <a:t>ΝΑΥΠΗΓΙΚΟ ΚΑΤΑΣΚΕΥΑΣΤΙΚΟ ΣΧΕΔΙΟ  Γ. ΧΑΤΖΗΚΩΝΣΤΑΝΤΗΣ 2023</a:t>
            </a:r>
          </a:p>
        </p:txBody>
      </p:sp>
    </p:spTree>
    <p:extLst>
      <p:ext uri="{BB962C8B-B14F-4D97-AF65-F5344CB8AC3E}">
        <p14:creationId xmlns:p14="http://schemas.microsoft.com/office/powerpoint/2010/main" val="378095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1358</Words>
  <Application>Microsoft Office PowerPoint</Application>
  <PresentationFormat>Ευρεία οθόνη</PresentationFormat>
  <Paragraphs>213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ΝΑΥΠΗΓΙΚΟ  ΚΑΤΑΣΚΕΥΑΣΤΙΚΟ  ΣΧΕΔΙΟ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ΝΑΥΠΗΓΙΚΟ  ΚΑΤΑΣΚΕΥΑΣΤΙΚΟ  ΣΧΕΔΙΟ</dc:title>
  <dc:creator>user</dc:creator>
  <cp:lastModifiedBy>UNIWA</cp:lastModifiedBy>
  <cp:revision>53</cp:revision>
  <dcterms:created xsi:type="dcterms:W3CDTF">2020-11-12T23:13:22Z</dcterms:created>
  <dcterms:modified xsi:type="dcterms:W3CDTF">2023-12-04T16:32:31Z</dcterms:modified>
</cp:coreProperties>
</file>