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2" r:id="rId3"/>
    <p:sldId id="271" r:id="rId4"/>
    <p:sldId id="269" r:id="rId5"/>
    <p:sldId id="273" r:id="rId6"/>
    <p:sldId id="264" r:id="rId7"/>
    <p:sldId id="258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FF31D-8A00-431A-8975-8394D24C0449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C1F58-F4F7-4A3D-A0FE-6CEC9D5ED1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413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9388" indent="-179388" eaLnBrk="1" hangingPunct="1">
              <a:buFontTx/>
              <a:buChar char="•"/>
            </a:pPr>
            <a:endParaRPr lang="el-GR" altLang="el-GR">
              <a:solidFill>
                <a:srgbClr val="FF0000"/>
              </a:solidFill>
            </a:endParaRPr>
          </a:p>
        </p:txBody>
      </p:sp>
      <p:sp>
        <p:nvSpPr>
          <p:cNvPr id="51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06DD25-D660-403E-AAF2-704D4314A8AD}" type="slidenum">
              <a:rPr lang="el-GR" altLang="el-GR" smtClean="0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08972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A7213-4548-4A07-8684-3B830CCD2145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718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938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126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85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53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11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172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321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826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897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958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368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0377-8EC8-4AD7-9F7C-524BB3BE168C}" type="datetimeFigureOut">
              <a:rPr lang="el-GR" smtClean="0"/>
              <a:t>14/12/2023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9BD16-A680-46BA-A95E-044CE99BF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559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17" Type="http://schemas.openxmlformats.org/officeDocument/2006/relationships/image" Target="../media/image4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42.png"/><Relationship Id="rId5" Type="http://schemas.openxmlformats.org/officeDocument/2006/relationships/image" Target="../media/image170.png"/><Relationship Id="rId15" Type="http://schemas.openxmlformats.org/officeDocument/2006/relationships/image" Target="../media/image46.png"/><Relationship Id="rId10" Type="http://schemas.openxmlformats.org/officeDocument/2006/relationships/image" Target="../media/image5.png"/><Relationship Id="rId4" Type="http://schemas.openxmlformats.org/officeDocument/2006/relationships/image" Target="../media/image150.png"/><Relationship Id="rId9" Type="http://schemas.openxmlformats.org/officeDocument/2006/relationships/image" Target="../media/image4.png"/><Relationship Id="rId1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ctrTitle"/>
          </p:nvPr>
        </p:nvSpPr>
        <p:spPr>
          <a:xfrm>
            <a:off x="3863976" y="476251"/>
            <a:ext cx="6403975" cy="1470025"/>
          </a:xfrm>
        </p:spPr>
        <p:txBody>
          <a:bodyPr/>
          <a:lstStyle/>
          <a:p>
            <a:pPr marL="342900" indent="-342900"/>
            <a:r>
              <a:rPr lang="el-GR" altLang="el-GR" sz="3200" dirty="0">
                <a:latin typeface="Arial" panose="020B0604020202020204" pitchFamily="34" charset="0"/>
              </a:rPr>
              <a:t>ΝΑΥΠΗΓΙΚΟ </a:t>
            </a:r>
            <a:br>
              <a:rPr lang="en-US" altLang="el-GR" sz="3200" dirty="0">
                <a:latin typeface="AcadEref" panose="02000500000000020003" pitchFamily="2" charset="0"/>
              </a:rPr>
            </a:br>
            <a:r>
              <a:rPr lang="el-GR" altLang="el-GR" sz="3200" dirty="0">
                <a:latin typeface="Arial" panose="020B0604020202020204" pitchFamily="34" charset="0"/>
              </a:rPr>
              <a:t>ΚΑΤΑΣΚΕΥΑΣΤΙΚΟ </a:t>
            </a:r>
            <a:br>
              <a:rPr lang="en-US" altLang="el-GR" sz="3200" dirty="0">
                <a:latin typeface="AcadEref" panose="02000500000000020003" pitchFamily="2" charset="0"/>
              </a:rPr>
            </a:br>
            <a:r>
              <a:rPr lang="el-GR" altLang="el-GR" sz="3200" dirty="0">
                <a:latin typeface="Arial" panose="020B0604020202020204" pitchFamily="34" charset="0"/>
              </a:rPr>
              <a:t>ΣΧΕΔΙΟ</a:t>
            </a:r>
          </a:p>
        </p:txBody>
      </p:sp>
      <p:sp>
        <p:nvSpPr>
          <p:cNvPr id="4099" name="Υπότιτλος 2"/>
          <p:cNvSpPr>
            <a:spLocks noGrp="1"/>
          </p:cNvSpPr>
          <p:nvPr>
            <p:ph type="subTitle" idx="1"/>
          </p:nvPr>
        </p:nvSpPr>
        <p:spPr>
          <a:xfrm>
            <a:off x="3327210" y="2586616"/>
            <a:ext cx="7993062" cy="160743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l-GR" altLang="el-GR" b="1" dirty="0">
                <a:latin typeface="Arial" panose="020B0604020202020204" pitchFamily="34" charset="0"/>
              </a:rPr>
              <a:t>ΥΠΟΛΟΓΙΣΜΟΣ ΒΑΡΟΥΣ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l-GR" altLang="el-GR" b="1" dirty="0">
                <a:latin typeface="Arial" panose="020B0604020202020204" pitchFamily="34" charset="0"/>
              </a:rPr>
              <a:t>(διαμήκης τομέας)</a:t>
            </a:r>
            <a:endParaRPr lang="en-US" altLang="el-GR" dirty="0">
              <a:latin typeface="AcadEref" panose="02000500000000020003" pitchFamily="2" charset="0"/>
            </a:endParaRPr>
          </a:p>
        </p:txBody>
      </p:sp>
      <p:pic>
        <p:nvPicPr>
          <p:cNvPr id="4100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6" y="109539"/>
            <a:ext cx="1674813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1997075" y="5277753"/>
            <a:ext cx="7985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>
                <a:latin typeface="Arial" panose="020B0604020202020204" pitchFamily="34" charset="0"/>
              </a:rPr>
              <a:t>Γεώργιος Κ. </a:t>
            </a:r>
            <a:r>
              <a:rPr lang="el-GR" altLang="el-GR" sz="1600" dirty="0" err="1">
                <a:latin typeface="Arial" panose="020B0604020202020204" pitchFamily="34" charset="0"/>
              </a:rPr>
              <a:t>Χατζηκωνσταντής</a:t>
            </a:r>
            <a:r>
              <a:rPr lang="el-GR" altLang="el-GR" sz="1600" dirty="0">
                <a:latin typeface="Arial" panose="020B0604020202020204" pitchFamily="34" charset="0"/>
              </a:rPr>
              <a:t> Επίκουρος Καθηγητής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err="1">
                <a:latin typeface="Arial" panose="020B0604020202020204" pitchFamily="34" charset="0"/>
              </a:rPr>
              <a:t>Διπλ</a:t>
            </a:r>
            <a:r>
              <a:rPr lang="el-GR" altLang="el-GR" sz="1600" dirty="0">
                <a:latin typeface="Arial" panose="020B0604020202020204" pitchFamily="34" charset="0"/>
              </a:rPr>
              <a:t>. Ναυπηγός Μηχανολόγος Μηχανικός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err="1">
                <a:latin typeface="Arial" panose="020B0604020202020204" pitchFamily="34" charset="0"/>
              </a:rPr>
              <a:t>M.Sc</a:t>
            </a:r>
            <a:r>
              <a:rPr lang="el-GR" altLang="el-GR" sz="1600" dirty="0">
                <a:latin typeface="Arial" panose="020B0604020202020204" pitchFamily="34" charset="0"/>
              </a:rPr>
              <a:t>. ‘’Διασφάλιση Ποιότητας’’, Τμήμα Ναυπηγών Μηχανικών Π.Α.Δ.Α.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0F7-152F-4540-8111-E672099D8E61}" type="slidenum">
              <a:rPr lang="el-GR" smtClean="0"/>
              <a:t>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</p:spTree>
    <p:extLst>
      <p:ext uri="{BB962C8B-B14F-4D97-AF65-F5344CB8AC3E}">
        <p14:creationId xmlns:p14="http://schemas.microsoft.com/office/powerpoint/2010/main" val="214841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2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853440" y="707136"/>
            <a:ext cx="503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ΔΙΑΔΙΚΑΣΙΑ ΥΠΟΛΟΓΙΣΜΩΝ  (γενικά)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3440" y="1658112"/>
            <a:ext cx="147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Ν. Γραμμές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8272" y="1658112"/>
            <a:ext cx="212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Υδροστατικά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21024" y="3277619"/>
            <a:ext cx="24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Βύθισμα υπολογισμού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3948" y="2706443"/>
            <a:ext cx="1474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Διαστάσεις </a:t>
            </a:r>
          </a:p>
          <a:p>
            <a:r>
              <a:rPr lang="el-GR" dirty="0"/>
              <a:t>υπολογισμού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9312" y="2202607"/>
            <a:ext cx="2249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Μήκος υπολογισμού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21024" y="2733124"/>
            <a:ext cx="226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Πλάτος υπολογισμού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264" y="4512807"/>
            <a:ext cx="211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Έλεγχος </a:t>
            </a:r>
          </a:p>
          <a:p>
            <a:r>
              <a:rPr lang="el-GR" dirty="0"/>
              <a:t>διαμήκους αντοχής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19728" y="4292516"/>
            <a:ext cx="227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Υπολογισμός ΑΠΑΙΤΟΥΜΕΝΗ ροπής αντιστάσεως  </a:t>
            </a:r>
          </a:p>
          <a:p>
            <a:r>
              <a:rPr lang="el-GR" dirty="0"/>
              <a:t>ΜΕΣΗΣ ΤΟΜΉΣ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54392" y="1628169"/>
            <a:ext cx="302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Υπολογισμός ελασμάτων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54392" y="2653689"/>
            <a:ext cx="424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Υπολογισμός πρωτευόντων ενισχυτικών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54392" y="3603663"/>
            <a:ext cx="4121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Υπολογισμός δευτερευόντων ενισχυτικών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54392" y="5500901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Υπολογισμός βάρους</a:t>
            </a:r>
          </a:p>
        </p:txBody>
      </p:sp>
      <p:cxnSp>
        <p:nvCxnSpPr>
          <p:cNvPr id="23" name="Straight Arrow Connector 22"/>
          <p:cNvCxnSpPr>
            <a:endCxn id="7" idx="1"/>
          </p:cNvCxnSpPr>
          <p:nvPr/>
        </p:nvCxnSpPr>
        <p:spPr>
          <a:xfrm flipV="1">
            <a:off x="2146300" y="1842778"/>
            <a:ext cx="791972" cy="36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4" idx="1"/>
          </p:cNvCxnSpPr>
          <p:nvPr/>
        </p:nvCxnSpPr>
        <p:spPr>
          <a:xfrm flipV="1">
            <a:off x="2542286" y="2387273"/>
            <a:ext cx="1097026" cy="642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5" idx="1"/>
          </p:cNvCxnSpPr>
          <p:nvPr/>
        </p:nvCxnSpPr>
        <p:spPr>
          <a:xfrm flipV="1">
            <a:off x="2542286" y="2917790"/>
            <a:ext cx="1078738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1"/>
          </p:cNvCxnSpPr>
          <p:nvPr/>
        </p:nvCxnSpPr>
        <p:spPr>
          <a:xfrm>
            <a:off x="2542286" y="3102456"/>
            <a:ext cx="1078738" cy="359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938272" y="4862076"/>
            <a:ext cx="8717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96544" y="5547068"/>
            <a:ext cx="285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Αναλυτικός υπολογισμός διαμήκους αντοχής</a:t>
            </a:r>
          </a:p>
        </p:txBody>
      </p:sp>
      <p:sp>
        <p:nvSpPr>
          <p:cNvPr id="2" name="Rectangle 1"/>
          <p:cNvSpPr/>
          <p:nvPr/>
        </p:nvSpPr>
        <p:spPr>
          <a:xfrm>
            <a:off x="7409918" y="4550927"/>
            <a:ext cx="2401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Υπολογισμός ΦΡΑΚΤΩΝ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81E7F42B-F9DD-4021-82CE-C44C026981E4}"/>
              </a:ext>
            </a:extLst>
          </p:cNvPr>
          <p:cNvSpPr/>
          <p:nvPr/>
        </p:nvSpPr>
        <p:spPr>
          <a:xfrm>
            <a:off x="2514600" y="6419822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4D104D-96CE-4447-A124-E2CE6FC63743}"/>
              </a:ext>
            </a:extLst>
          </p:cNvPr>
          <p:cNvSpPr txBox="1"/>
          <p:nvPr/>
        </p:nvSpPr>
        <p:spPr>
          <a:xfrm>
            <a:off x="852641" y="1215300"/>
            <a:ext cx="295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Γενική διάταξη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38B1DD-E923-4B81-8341-54A34D1ECBC2}"/>
              </a:ext>
            </a:extLst>
          </p:cNvPr>
          <p:cNvSpPr txBox="1"/>
          <p:nvPr/>
        </p:nvSpPr>
        <p:spPr>
          <a:xfrm>
            <a:off x="731520" y="3755545"/>
            <a:ext cx="3941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Πλήρη κατασκευαστικά σχέδια</a:t>
            </a:r>
          </a:p>
        </p:txBody>
      </p:sp>
    </p:spTree>
    <p:extLst>
      <p:ext uri="{BB962C8B-B14F-4D97-AF65-F5344CB8AC3E}">
        <p14:creationId xmlns:p14="http://schemas.microsoft.com/office/powerpoint/2010/main" val="239201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451104"/>
            <a:ext cx="356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ΥΠΟΛΟΓΙΣΜΟΣ ΒΑΡΟΥΣ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61360" y="543437"/>
                <a:ext cx="21532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60" y="543437"/>
                <a:ext cx="215328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983" b="-217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58315" y="1136610"/>
            <a:ext cx="60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(kg)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61360" y="1068162"/>
                <a:ext cx="586314" cy="506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60" y="1068162"/>
                <a:ext cx="586314" cy="5062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6785" y="1254221"/>
                <a:ext cx="1109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785" y="1254221"/>
                <a:ext cx="1109984" cy="276999"/>
              </a:xfrm>
              <a:prstGeom prst="rect">
                <a:avLst/>
              </a:prstGeom>
              <a:blipFill rotWithShape="0">
                <a:blip r:embed="rId5"/>
                <a:stretch>
                  <a:fillRect t="-44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endCxn id="7" idx="0"/>
          </p:cNvCxnSpPr>
          <p:nvPr/>
        </p:nvCxnSpPr>
        <p:spPr>
          <a:xfrm flipH="1">
            <a:off x="3554517" y="820436"/>
            <a:ext cx="182101" cy="247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 flipH="1">
            <a:off x="2959838" y="820436"/>
            <a:ext cx="301522" cy="316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881" y="2406338"/>
            <a:ext cx="3842585" cy="15239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43253" y="1783036"/>
            <a:ext cx="146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Έλασμα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1973" y="1718238"/>
            <a:ext cx="3191255" cy="232916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71224" y="6356350"/>
            <a:ext cx="382576" cy="365125"/>
          </a:xfrm>
        </p:spPr>
        <p:txBody>
          <a:bodyPr/>
          <a:lstStyle/>
          <a:p>
            <a:fld id="{4B7110F7-152F-4540-8111-E672099D8E61}" type="slidenum">
              <a:rPr lang="el-GR" smtClean="0"/>
              <a:t>3</a:t>
            </a:fld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959838" y="6356350"/>
            <a:ext cx="6866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/>
              <a:t>ΝΑΥΠΗΓΙΚΟ ΚΑΤΑΣΚΕΥΑΣΤΙΚΟ ΣΧΕΔΙΟ  Γ. </a:t>
            </a:r>
            <a:r>
              <a:rPr lang="el-GR" sz="1100"/>
              <a:t>ΧΑΤΖΗΚΩΝΣΤΑΝΤΗΣ 2023</a:t>
            </a:r>
            <a:endParaRPr lang="el-GR" sz="11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96512" y="820436"/>
            <a:ext cx="660273" cy="316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11346" y="808844"/>
            <a:ext cx="252097" cy="433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63443" y="808844"/>
            <a:ext cx="371725" cy="433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6679" y="4532237"/>
                <a:ext cx="613661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=…….(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79" y="4532237"/>
                <a:ext cx="6136616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27156" y="4047401"/>
            <a:ext cx="1247775" cy="1781175"/>
          </a:xfrm>
          <a:prstGeom prst="rect">
            <a:avLst/>
          </a:prstGeom>
        </p:spPr>
      </p:pic>
      <p:cxnSp>
        <p:nvCxnSpPr>
          <p:cNvPr id="25" name="Straight Connector 24"/>
          <p:cNvCxnSpPr>
            <a:cxnSpLocks/>
          </p:cNvCxnSpPr>
          <p:nvPr/>
        </p:nvCxnSpPr>
        <p:spPr>
          <a:xfrm>
            <a:off x="7537767" y="74328"/>
            <a:ext cx="0" cy="6412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27156" y="222534"/>
            <a:ext cx="1323975" cy="1447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4540B1A-6900-4E88-B501-1BB1D1B619C7}"/>
              </a:ext>
            </a:extLst>
          </p:cNvPr>
          <p:cNvSpPr txBox="1"/>
          <p:nvPr/>
        </p:nvSpPr>
        <p:spPr>
          <a:xfrm>
            <a:off x="256679" y="5575177"/>
            <a:ext cx="6136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ΣΗΜΕΙΩΣΗ</a:t>
            </a:r>
            <a:r>
              <a:rPr lang="el-GR" dirty="0"/>
              <a:t> : το βάρος του κάθε ενισχυτικού λαμβάνεται από πίνακες ή υπολογίζεται αναλυτικά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>
                <a:extLst>
                  <a:ext uri="{FF2B5EF4-FFF2-40B4-BE49-F238E27FC236}">
                    <a16:creationId xmlns:a16="http://schemas.microsoft.com/office/drawing/2014/main" id="{EA6954EA-3CBB-4E49-9B81-3BE9278F0B8F}"/>
                  </a:ext>
                </a:extLst>
              </p:cNvPr>
              <p:cNvSpPr/>
              <p:nvPr/>
            </p:nvSpPr>
            <p:spPr>
              <a:xfrm>
                <a:off x="9051131" y="696850"/>
                <a:ext cx="2847392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l-G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=…(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a:rPr 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3" name="Ορθογώνιο 12">
                <a:extLst>
                  <a:ext uri="{FF2B5EF4-FFF2-40B4-BE49-F238E27FC236}">
                    <a16:creationId xmlns:a16="http://schemas.microsoft.com/office/drawing/2014/main" id="{EA6954EA-3CBB-4E49-9B81-3BE9278F0B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1131" y="696850"/>
                <a:ext cx="2847392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EE4F7C68-90A5-4991-A82C-B2D8C91F18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02380" y="2080548"/>
            <a:ext cx="2533650" cy="1485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842E42-56E9-4645-A2C9-070311683A58}"/>
                  </a:ext>
                </a:extLst>
              </p:cNvPr>
              <p:cNvSpPr txBox="1"/>
              <p:nvPr/>
            </p:nvSpPr>
            <p:spPr>
              <a:xfrm>
                <a:off x="10200642" y="2247146"/>
                <a:ext cx="10557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842E42-56E9-4645-A2C9-070311683A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0642" y="2247146"/>
                <a:ext cx="1055737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E203423-1364-4524-8371-DE502FACDABD}"/>
                  </a:ext>
                </a:extLst>
              </p:cNvPr>
              <p:cNvSpPr txBox="1"/>
              <p:nvPr/>
            </p:nvSpPr>
            <p:spPr>
              <a:xfrm>
                <a:off x="9100605" y="4183981"/>
                <a:ext cx="13742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E203423-1364-4524-8371-DE502FACD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0605" y="4183981"/>
                <a:ext cx="1374222" cy="276999"/>
              </a:xfrm>
              <a:prstGeom prst="rect">
                <a:avLst/>
              </a:prstGeom>
              <a:blipFill>
                <a:blip r:embed="rId14"/>
                <a:stretch>
                  <a:fillRect l="-4000" r="-2667" b="-108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D104A4-287C-4848-9C56-68E27BFBE797}"/>
                  </a:ext>
                </a:extLst>
              </p:cNvPr>
              <p:cNvSpPr txBox="1"/>
              <p:nvPr/>
            </p:nvSpPr>
            <p:spPr>
              <a:xfrm>
                <a:off x="9100605" y="4437212"/>
                <a:ext cx="172887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D104A4-287C-4848-9C56-68E27BFBE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0605" y="4437212"/>
                <a:ext cx="1728871" cy="5186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Ορθογώνιο 31">
                <a:extLst>
                  <a:ext uri="{FF2B5EF4-FFF2-40B4-BE49-F238E27FC236}">
                    <a16:creationId xmlns:a16="http://schemas.microsoft.com/office/drawing/2014/main" id="{0BFD99B9-3A14-4930-82C0-DFA742F127A9}"/>
                  </a:ext>
                </a:extLst>
              </p:cNvPr>
              <p:cNvSpPr/>
              <p:nvPr/>
            </p:nvSpPr>
            <p:spPr>
              <a:xfrm>
                <a:off x="8869205" y="5036804"/>
                <a:ext cx="3116802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=…(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Ορθογώνιο 31">
                <a:extLst>
                  <a:ext uri="{FF2B5EF4-FFF2-40B4-BE49-F238E27FC236}">
                    <a16:creationId xmlns:a16="http://schemas.microsoft.com/office/drawing/2014/main" id="{0BFD99B9-3A14-4930-82C0-DFA742F12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205" y="5036804"/>
                <a:ext cx="3116802" cy="6365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Ευθεία γραμμή σύνδεσης 33">
            <a:extLst>
              <a:ext uri="{FF2B5EF4-FFF2-40B4-BE49-F238E27FC236}">
                <a16:creationId xmlns:a16="http://schemas.microsoft.com/office/drawing/2014/main" id="{2B96A655-05C3-4038-B91F-0A701A3100BD}"/>
              </a:ext>
            </a:extLst>
          </p:cNvPr>
          <p:cNvCxnSpPr>
            <a:cxnSpLocks/>
          </p:cNvCxnSpPr>
          <p:nvPr/>
        </p:nvCxnSpPr>
        <p:spPr>
          <a:xfrm>
            <a:off x="7546382" y="1878926"/>
            <a:ext cx="44828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>
            <a:extLst>
              <a:ext uri="{FF2B5EF4-FFF2-40B4-BE49-F238E27FC236}">
                <a16:creationId xmlns:a16="http://schemas.microsoft.com/office/drawing/2014/main" id="{B99CA22E-3DEB-46BE-92EF-B9CAEAE33C56}"/>
              </a:ext>
            </a:extLst>
          </p:cNvPr>
          <p:cNvCxnSpPr/>
          <p:nvPr/>
        </p:nvCxnSpPr>
        <p:spPr>
          <a:xfrm>
            <a:off x="7537767" y="18789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>
            <a:extLst>
              <a:ext uri="{FF2B5EF4-FFF2-40B4-BE49-F238E27FC236}">
                <a16:creationId xmlns:a16="http://schemas.microsoft.com/office/drawing/2014/main" id="{140B1032-99C8-40E4-AE58-3E3D119013C9}"/>
              </a:ext>
            </a:extLst>
          </p:cNvPr>
          <p:cNvCxnSpPr/>
          <p:nvPr/>
        </p:nvCxnSpPr>
        <p:spPr>
          <a:xfrm>
            <a:off x="7537767" y="3992465"/>
            <a:ext cx="4491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>
                <a:extLst>
                  <a:ext uri="{FF2B5EF4-FFF2-40B4-BE49-F238E27FC236}">
                    <a16:creationId xmlns:a16="http://schemas.microsoft.com/office/drawing/2014/main" id="{242FD992-C355-486E-9448-894B432B835F}"/>
                  </a:ext>
                </a:extLst>
              </p:cNvPr>
              <p:cNvSpPr/>
              <p:nvPr/>
            </p:nvSpPr>
            <p:spPr>
              <a:xfrm>
                <a:off x="8763001" y="3343376"/>
                <a:ext cx="3116802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=…(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0" name="Ορθογώνιο 39">
                <a:extLst>
                  <a:ext uri="{FF2B5EF4-FFF2-40B4-BE49-F238E27FC236}">
                    <a16:creationId xmlns:a16="http://schemas.microsoft.com/office/drawing/2014/main" id="{242FD992-C355-486E-9448-894B432B83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1" y="3343376"/>
                <a:ext cx="3116802" cy="63658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59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86618" y="6356350"/>
            <a:ext cx="567181" cy="365125"/>
          </a:xfrm>
        </p:spPr>
        <p:txBody>
          <a:bodyPr/>
          <a:lstStyle/>
          <a:p>
            <a:fld id="{80320B05-DF75-4911-B409-480EFCFD0AFD}" type="slidenum">
              <a:rPr lang="el-GR" smtClean="0"/>
              <a:t>4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435350" y="67883"/>
            <a:ext cx="285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Στοιχεία διαμήκους τομέα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246" y="344876"/>
            <a:ext cx="66008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Πάχος ελασμάτων : </a:t>
            </a:r>
          </a:p>
          <a:p>
            <a:r>
              <a:rPr lang="el-GR" dirty="0"/>
              <a:t>Κατάστρωμα /Πλευρές / πυθμένας  = 6 </a:t>
            </a:r>
            <a:r>
              <a:rPr lang="en-US" dirty="0"/>
              <a:t>(mm)</a:t>
            </a:r>
            <a:r>
              <a:rPr lang="el-GR" dirty="0"/>
              <a:t> </a:t>
            </a:r>
          </a:p>
          <a:p>
            <a:endParaRPr lang="el-GR" dirty="0"/>
          </a:p>
          <a:p>
            <a:r>
              <a:rPr lang="el-GR" dirty="0" err="1"/>
              <a:t>Διαδοκίδες</a:t>
            </a:r>
            <a:r>
              <a:rPr lang="el-GR" dirty="0"/>
              <a:t> </a:t>
            </a:r>
          </a:p>
          <a:p>
            <a:r>
              <a:rPr lang="el-GR" dirty="0" err="1"/>
              <a:t>Εγκαρσιώματα</a:t>
            </a:r>
            <a:r>
              <a:rPr lang="el-GR" dirty="0"/>
              <a:t> </a:t>
            </a:r>
          </a:p>
          <a:p>
            <a:r>
              <a:rPr lang="el-GR" dirty="0"/>
              <a:t> Έδρες</a:t>
            </a:r>
          </a:p>
          <a:p>
            <a:r>
              <a:rPr lang="el-GR" dirty="0"/>
              <a:t> Ενισχυμένοι νομείς</a:t>
            </a:r>
          </a:p>
          <a:p>
            <a:endParaRPr lang="el-GR" dirty="0"/>
          </a:p>
          <a:p>
            <a:r>
              <a:rPr lang="el-GR" dirty="0"/>
              <a:t>Αγκώνες σύνδεσης </a:t>
            </a:r>
            <a:r>
              <a:rPr lang="en-US" dirty="0"/>
              <a:t>150 x 150 x 6</a:t>
            </a:r>
            <a:endParaRPr lang="el-GR" dirty="0"/>
          </a:p>
          <a:p>
            <a:endParaRPr lang="el-GR" dirty="0"/>
          </a:p>
          <a:p>
            <a:r>
              <a:rPr lang="el-GR" dirty="0"/>
              <a:t>Δευτερεύοντα ενισχυτικά  4</a:t>
            </a:r>
            <a:r>
              <a:rPr lang="en-US" dirty="0"/>
              <a:t>0 x </a:t>
            </a:r>
            <a:r>
              <a:rPr lang="el-GR" dirty="0"/>
              <a:t>4</a:t>
            </a:r>
            <a:r>
              <a:rPr lang="en-US" dirty="0"/>
              <a:t>0 x </a:t>
            </a:r>
            <a:r>
              <a:rPr lang="el-GR" dirty="0"/>
              <a:t>4  </a:t>
            </a:r>
          </a:p>
          <a:p>
            <a:endParaRPr lang="el-GR" dirty="0"/>
          </a:p>
          <a:p>
            <a:r>
              <a:rPr lang="el-GR" b="1" dirty="0"/>
              <a:t>α. </a:t>
            </a:r>
            <a:r>
              <a:rPr lang="el-GR" dirty="0"/>
              <a:t>(</a:t>
            </a:r>
            <a:r>
              <a:rPr lang="el-GR" b="1" dirty="0"/>
              <a:t>οι πάνω και κάτω αγκώνες (*) στα σχήματα των διαφανειών 6 και 7, μετρώνται στα σχέδια υπό κλίμακα της εγκάρσιας τομής απλού νομέα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b="1" dirty="0"/>
              <a:t>β. το βάρος των ενισχυμένων δοκών υπολογίζεται (κορμός και πέλμα) από το σχέδιο υπό κλίμακα του ενισχυμένου νομέα  </a:t>
            </a:r>
            <a:endParaRPr lang="en-US" b="1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57036" y="706067"/>
            <a:ext cx="46017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Εγκάρσια </a:t>
            </a:r>
            <a:r>
              <a:rPr lang="el-GR" b="1" u="sng" dirty="0" err="1"/>
              <a:t>φρακτή</a:t>
            </a:r>
            <a:r>
              <a:rPr lang="el-GR" b="1" u="sng" dirty="0"/>
              <a:t> :</a:t>
            </a:r>
          </a:p>
          <a:p>
            <a:endParaRPr lang="el-GR" b="1" u="sng" dirty="0"/>
          </a:p>
          <a:p>
            <a:r>
              <a:rPr lang="el-GR" dirty="0"/>
              <a:t>Έλασμα = 6 </a:t>
            </a:r>
            <a:r>
              <a:rPr lang="en-US" dirty="0"/>
              <a:t>(mm)</a:t>
            </a:r>
            <a:endParaRPr lang="el-GR" dirty="0"/>
          </a:p>
          <a:p>
            <a:endParaRPr lang="el-GR" dirty="0"/>
          </a:p>
          <a:p>
            <a:r>
              <a:rPr lang="el-GR" dirty="0"/>
              <a:t>Ορθοστάτες δευτερεύοντες =</a:t>
            </a:r>
            <a:r>
              <a:rPr lang="en-US" dirty="0"/>
              <a:t> </a:t>
            </a:r>
            <a:r>
              <a:rPr lang="el-GR" dirty="0"/>
              <a:t>4</a:t>
            </a:r>
            <a:r>
              <a:rPr lang="en-US" dirty="0"/>
              <a:t>0 x </a:t>
            </a:r>
            <a:r>
              <a:rPr lang="el-GR" dirty="0"/>
              <a:t>4</a:t>
            </a:r>
            <a:r>
              <a:rPr lang="en-US" dirty="0"/>
              <a:t>0 x </a:t>
            </a:r>
            <a:r>
              <a:rPr lang="el-GR" dirty="0"/>
              <a:t>6</a:t>
            </a:r>
            <a:endParaRPr lang="en-US" dirty="0"/>
          </a:p>
          <a:p>
            <a:endParaRPr lang="en-US" dirty="0"/>
          </a:p>
          <a:p>
            <a:r>
              <a:rPr lang="el-GR" dirty="0"/>
              <a:t>Αγκώνες σύνδεσης  </a:t>
            </a:r>
            <a:r>
              <a:rPr lang="en-US" dirty="0"/>
              <a:t>150 x 150 x 6</a:t>
            </a:r>
          </a:p>
          <a:p>
            <a:endParaRPr lang="el-GR" dirty="0"/>
          </a:p>
          <a:p>
            <a:r>
              <a:rPr lang="el-GR" dirty="0"/>
              <a:t>Ενισχυμένος ορθοστάτης</a:t>
            </a:r>
            <a:r>
              <a:rPr lang="en-US" dirty="0"/>
              <a:t> PL 120 x 6 </a:t>
            </a:r>
            <a:r>
              <a:rPr lang="el-GR" dirty="0"/>
              <a:t>- </a:t>
            </a:r>
            <a:r>
              <a:rPr lang="en-US" dirty="0"/>
              <a:t>FB 60 x 6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156401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 120 x 6 FB 60 x 6</a:t>
            </a:r>
            <a:endParaRPr lang="el-G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449867" y="1221628"/>
            <a:ext cx="0" cy="1054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57036" y="3439752"/>
            <a:ext cx="389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Λάμα αγκώνων </a:t>
            </a:r>
            <a:r>
              <a:rPr lang="el-GR" dirty="0" err="1"/>
              <a:t>ενισχ</a:t>
            </a:r>
            <a:r>
              <a:rPr lang="el-GR" dirty="0"/>
              <a:t>. Ορθοστάτη 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755885" y="3452648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FB 60 x 6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6445251" y="5431349"/>
            <a:ext cx="382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Δευτερεύοντα (απλά) ενισχυτικά </a:t>
            </a:r>
            <a:r>
              <a:rPr lang="en-US" dirty="0"/>
              <a:t>………  </a:t>
            </a:r>
            <a:endParaRPr lang="el-GR" dirty="0"/>
          </a:p>
        </p:txBody>
      </p:sp>
      <p:sp>
        <p:nvSpPr>
          <p:cNvPr id="15" name="Rectangle 14"/>
          <p:cNvSpPr/>
          <p:nvPr/>
        </p:nvSpPr>
        <p:spPr>
          <a:xfrm>
            <a:off x="7095579" y="5753766"/>
            <a:ext cx="3247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Πρωτεύοντα ενισχυτικά</a:t>
            </a:r>
            <a:r>
              <a:rPr lang="en-US" dirty="0"/>
              <a:t> …………</a:t>
            </a:r>
            <a:r>
              <a:rPr lang="el-GR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67951" y="5431349"/>
            <a:ext cx="136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 x 50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10189170" y="5826374"/>
            <a:ext cx="119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150 x 80</a:t>
            </a:r>
            <a:endParaRPr lang="el-GR" dirty="0"/>
          </a:p>
        </p:txBody>
      </p:sp>
      <p:cxnSp>
        <p:nvCxnSpPr>
          <p:cNvPr id="19" name="Straight Arrow Connector 18"/>
          <p:cNvCxnSpPr>
            <a:cxnSpLocks/>
            <a:endCxn id="14" idx="1"/>
          </p:cNvCxnSpPr>
          <p:nvPr/>
        </p:nvCxnSpPr>
        <p:spPr>
          <a:xfrm flipV="1">
            <a:off x="5578268" y="5616015"/>
            <a:ext cx="866983" cy="298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1"/>
          </p:cNvCxnSpPr>
          <p:nvPr/>
        </p:nvCxnSpPr>
        <p:spPr>
          <a:xfrm flipV="1">
            <a:off x="5653524" y="5938432"/>
            <a:ext cx="1442055" cy="161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>
            <a:extLst>
              <a:ext uri="{FF2B5EF4-FFF2-40B4-BE49-F238E27FC236}">
                <a16:creationId xmlns:a16="http://schemas.microsoft.com/office/drawing/2014/main" id="{BC0FAED7-05F4-4D72-8702-E6CF41A3474F}"/>
              </a:ext>
            </a:extLst>
          </p:cNvPr>
          <p:cNvSpPr/>
          <p:nvPr/>
        </p:nvSpPr>
        <p:spPr>
          <a:xfrm>
            <a:off x="2514600" y="6419822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A9AE49-9DEC-4A47-B9A0-AB61D1457F18}"/>
              </a:ext>
            </a:extLst>
          </p:cNvPr>
          <p:cNvSpPr txBox="1"/>
          <p:nvPr/>
        </p:nvSpPr>
        <p:spPr>
          <a:xfrm>
            <a:off x="1245566" y="5820530"/>
            <a:ext cx="476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Επιθέματα στεγανοποίησης οπών διέλευσης </a:t>
            </a:r>
          </a:p>
        </p:txBody>
      </p:sp>
      <p:cxnSp>
        <p:nvCxnSpPr>
          <p:cNvPr id="32" name="Ευθεία γραμμή σύνδεσης 31">
            <a:extLst>
              <a:ext uri="{FF2B5EF4-FFF2-40B4-BE49-F238E27FC236}">
                <a16:creationId xmlns:a16="http://schemas.microsoft.com/office/drawing/2014/main" id="{AABA8246-A8C8-4AE3-BFD2-DA09623D40DB}"/>
              </a:ext>
            </a:extLst>
          </p:cNvPr>
          <p:cNvCxnSpPr/>
          <p:nvPr/>
        </p:nvCxnSpPr>
        <p:spPr>
          <a:xfrm>
            <a:off x="7095579" y="706067"/>
            <a:ext cx="0" cy="3115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0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7390" y="6356350"/>
            <a:ext cx="496410" cy="365125"/>
          </a:xfrm>
        </p:spPr>
        <p:txBody>
          <a:bodyPr/>
          <a:lstStyle/>
          <a:p>
            <a:fld id="{80320B05-DF75-4911-B409-480EFCFD0AFD}" type="slidenum">
              <a:rPr lang="el-GR" smtClean="0"/>
              <a:t>5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4413504" y="114290"/>
            <a:ext cx="385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ΥΠΟΛΟΓΙΣΜΟΣ  ΒΑΡΟΥΣ ΤΟΜΕΑ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602" y="951892"/>
            <a:ext cx="353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1. Υπολογισμός βάρους ελασμάτων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602" y="1989485"/>
            <a:ext cx="287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2. Υπολογισμός ενισχυτικών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834" y="2814822"/>
            <a:ext cx="363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3. Υπολογισμός αγκώνων σύνδεσης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834" y="3474923"/>
            <a:ext cx="323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4. Υπολογισμός κιόνων </a:t>
            </a:r>
            <a:r>
              <a:rPr lang="en-US" dirty="0"/>
              <a:t>(pillars)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135192" y="4179630"/>
            <a:ext cx="366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  <a:r>
              <a:rPr lang="el-GR" dirty="0"/>
              <a:t>Υπολογισμός  εγκάρσιων φρακτών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1501" y="639302"/>
            <a:ext cx="1511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Κατάστρωμα</a:t>
            </a:r>
          </a:p>
          <a:p>
            <a:r>
              <a:rPr lang="el-GR" dirty="0"/>
              <a:t>Πλευρές</a:t>
            </a:r>
          </a:p>
          <a:p>
            <a:r>
              <a:rPr lang="el-GR" dirty="0"/>
              <a:t>Πυθμένας </a:t>
            </a:r>
          </a:p>
        </p:txBody>
      </p:sp>
      <p:cxnSp>
        <p:nvCxnSpPr>
          <p:cNvPr id="13" name="Straight Arrow Connector 12"/>
          <p:cNvCxnSpPr>
            <a:cxnSpLocks/>
            <a:stCxn id="6" idx="3"/>
          </p:cNvCxnSpPr>
          <p:nvPr/>
        </p:nvCxnSpPr>
        <p:spPr>
          <a:xfrm flipV="1">
            <a:off x="3704282" y="813392"/>
            <a:ext cx="709222" cy="323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  <a:stCxn id="6" idx="3"/>
          </p:cNvCxnSpPr>
          <p:nvPr/>
        </p:nvCxnSpPr>
        <p:spPr>
          <a:xfrm>
            <a:off x="3704282" y="1136558"/>
            <a:ext cx="709222" cy="255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11" idx="1"/>
          </p:cNvCxnSpPr>
          <p:nvPr/>
        </p:nvCxnSpPr>
        <p:spPr>
          <a:xfrm flipV="1">
            <a:off x="3704282" y="1100967"/>
            <a:ext cx="647219" cy="35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96893" y="181587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Πρωτεύοντα</a:t>
            </a:r>
          </a:p>
          <a:p>
            <a:r>
              <a:rPr lang="el-GR" dirty="0"/>
              <a:t>Δευτερεύοντα </a:t>
            </a: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2942601" y="2203712"/>
            <a:ext cx="354292" cy="77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V="1">
            <a:off x="2926524" y="2005043"/>
            <a:ext cx="370369" cy="160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25047" y="4804826"/>
            <a:ext cx="1710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Ενισχυτικά </a:t>
            </a:r>
          </a:p>
          <a:p>
            <a:r>
              <a:rPr lang="el-GR" dirty="0"/>
              <a:t>           Αγκώνες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56232" y="5561684"/>
            <a:ext cx="1539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Πρωτεύοντα</a:t>
            </a:r>
          </a:p>
          <a:p>
            <a:r>
              <a:rPr lang="el-GR" dirty="0"/>
              <a:t>Δευτερεύοντα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flipH="1">
            <a:off x="3439735" y="5360092"/>
            <a:ext cx="303209" cy="281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1672684" y="5026818"/>
            <a:ext cx="597700" cy="605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479792" y="472429"/>
            <a:ext cx="157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Βάρη σε κιλά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42520" y="3323785"/>
            <a:ext cx="568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Βάρος συγκολλήσεων </a:t>
            </a:r>
            <a:r>
              <a:rPr lang="el-GR" dirty="0"/>
              <a:t>= </a:t>
            </a:r>
            <a:r>
              <a:rPr lang="en-US" dirty="0"/>
              <a:t>a =</a:t>
            </a:r>
            <a:r>
              <a:rPr lang="el-GR" dirty="0"/>
              <a:t> 3% (βάρους όλου του τομέα)</a:t>
            </a:r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5742521" y="580187"/>
            <a:ext cx="0" cy="5627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82666" y="1108676"/>
            <a:ext cx="6111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Υπολογίζεται το βάρος </a:t>
            </a:r>
            <a:r>
              <a:rPr lang="el-GR" dirty="0"/>
              <a:t>του  </a:t>
            </a:r>
          </a:p>
          <a:p>
            <a:r>
              <a:rPr lang="el-GR" dirty="0"/>
              <a:t> μισού τομέα (χωρίς τα στοιχεία που βρίσκονται </a:t>
            </a:r>
          </a:p>
          <a:p>
            <a:r>
              <a:rPr lang="el-GR" dirty="0"/>
              <a:t>στο διάμηκες επίπεδο συμμετρίας ……………..……….……... = </a:t>
            </a:r>
            <a:r>
              <a:rPr lang="en-US" dirty="0"/>
              <a:t>P (kg)</a:t>
            </a:r>
            <a:r>
              <a:rPr lang="el-GR" dirty="0"/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42520" y="2896641"/>
            <a:ext cx="4750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Βάρος όλου του τομέα ……</a:t>
            </a:r>
            <a:r>
              <a:rPr lang="el-GR" dirty="0"/>
              <a:t>… </a:t>
            </a:r>
            <a:r>
              <a:rPr lang="en-US" dirty="0"/>
              <a:t>P’</a:t>
            </a:r>
            <a:r>
              <a:rPr lang="el-GR" dirty="0"/>
              <a:t> =</a:t>
            </a:r>
            <a:r>
              <a:rPr lang="en-US" dirty="0"/>
              <a:t> [2x</a:t>
            </a:r>
            <a:r>
              <a:rPr lang="el-GR" dirty="0"/>
              <a:t> </a:t>
            </a:r>
            <a:r>
              <a:rPr lang="en-US" dirty="0"/>
              <a:t>P +</a:t>
            </a:r>
            <a:r>
              <a:rPr lang="el-GR" dirty="0"/>
              <a:t> Ρ</a:t>
            </a:r>
            <a:r>
              <a:rPr lang="el-GR" baseline="-25000" dirty="0"/>
              <a:t>1</a:t>
            </a:r>
            <a:r>
              <a:rPr lang="el-GR" dirty="0"/>
              <a:t>] </a:t>
            </a:r>
            <a:r>
              <a:rPr lang="en-US" dirty="0"/>
              <a:t>kg)</a:t>
            </a:r>
            <a:r>
              <a:rPr lang="el-GR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DE7124-2CBD-44CB-84AD-A571B7DE7000}"/>
              </a:ext>
            </a:extLst>
          </p:cNvPr>
          <p:cNvSpPr txBox="1"/>
          <p:nvPr/>
        </p:nvSpPr>
        <p:spPr>
          <a:xfrm>
            <a:off x="5742520" y="2070026"/>
            <a:ext cx="632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Υπολογίζεται  το βάρος  </a:t>
            </a:r>
            <a:r>
              <a:rPr lang="el-GR" dirty="0"/>
              <a:t>των στοιχείων που </a:t>
            </a:r>
          </a:p>
          <a:p>
            <a:r>
              <a:rPr lang="el-GR" dirty="0"/>
              <a:t>ευρίσκονται επί του διαμήκους επιπέδου συμμετρίας ….= Ρ</a:t>
            </a:r>
            <a:r>
              <a:rPr lang="el-GR" baseline="-25000" dirty="0"/>
              <a:t>1</a:t>
            </a:r>
            <a:r>
              <a:rPr lang="en-US" baseline="-25000" dirty="0"/>
              <a:t>  </a:t>
            </a:r>
            <a:r>
              <a:rPr lang="en-US" dirty="0"/>
              <a:t>(kg)</a:t>
            </a:r>
            <a:r>
              <a:rPr lang="el-GR" baseline="-25000" dirty="0"/>
              <a:t>   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5C1283-E2C9-4CDC-BABE-5CC30C7CAF16}"/>
              </a:ext>
            </a:extLst>
          </p:cNvPr>
          <p:cNvSpPr txBox="1"/>
          <p:nvPr/>
        </p:nvSpPr>
        <p:spPr>
          <a:xfrm>
            <a:off x="5742520" y="3710377"/>
            <a:ext cx="448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Συνολικό βάρος τομέα </a:t>
            </a:r>
            <a:r>
              <a:rPr lang="el-GR" dirty="0"/>
              <a:t>= </a:t>
            </a:r>
            <a:r>
              <a:rPr lang="en-US" dirty="0"/>
              <a:t>[P</a:t>
            </a:r>
            <a:r>
              <a:rPr lang="en-US" baseline="30000" dirty="0"/>
              <a:t>’</a:t>
            </a:r>
            <a:r>
              <a:rPr lang="en-US" dirty="0"/>
              <a:t> + a] (kg)</a:t>
            </a:r>
            <a:r>
              <a:rPr lang="el-GR" dirty="0"/>
              <a:t> </a:t>
            </a:r>
          </a:p>
        </p:txBody>
      </p: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D572A31B-08CA-402B-9F21-D0F7F3B3DD9A}"/>
              </a:ext>
            </a:extLst>
          </p:cNvPr>
          <p:cNvCxnSpPr>
            <a:cxnSpLocks/>
          </p:cNvCxnSpPr>
          <p:nvPr/>
        </p:nvCxnSpPr>
        <p:spPr>
          <a:xfrm>
            <a:off x="5782666" y="4089011"/>
            <a:ext cx="6111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>
            <a:extLst>
              <a:ext uri="{FF2B5EF4-FFF2-40B4-BE49-F238E27FC236}">
                <a16:creationId xmlns:a16="http://schemas.microsoft.com/office/drawing/2014/main" id="{41E1D20F-D002-484E-89BB-9ACF47AA79FB}"/>
              </a:ext>
            </a:extLst>
          </p:cNvPr>
          <p:cNvSpPr/>
          <p:nvPr/>
        </p:nvSpPr>
        <p:spPr>
          <a:xfrm>
            <a:off x="2514600" y="6419822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  <p:cxnSp>
        <p:nvCxnSpPr>
          <p:cNvPr id="31" name="Ευθεία γραμμή σύνδεσης 30">
            <a:extLst>
              <a:ext uri="{FF2B5EF4-FFF2-40B4-BE49-F238E27FC236}">
                <a16:creationId xmlns:a16="http://schemas.microsoft.com/office/drawing/2014/main" id="{B72AAEDC-C473-456F-9B19-6E375F79539A}"/>
              </a:ext>
            </a:extLst>
          </p:cNvPr>
          <p:cNvCxnSpPr/>
          <p:nvPr/>
        </p:nvCxnSpPr>
        <p:spPr>
          <a:xfrm>
            <a:off x="407618" y="4548962"/>
            <a:ext cx="3287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E1A0D070-4DC2-44DD-94AC-D086AC93252C}"/>
              </a:ext>
            </a:extLst>
          </p:cNvPr>
          <p:cNvSpPr/>
          <p:nvPr/>
        </p:nvSpPr>
        <p:spPr>
          <a:xfrm>
            <a:off x="322084" y="4806093"/>
            <a:ext cx="1131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Ελάσματα</a:t>
            </a:r>
          </a:p>
        </p:txBody>
      </p:sp>
      <p:sp>
        <p:nvSpPr>
          <p:cNvPr id="39" name="Ορθογώνιο 38">
            <a:extLst>
              <a:ext uri="{FF2B5EF4-FFF2-40B4-BE49-F238E27FC236}">
                <a16:creationId xmlns:a16="http://schemas.microsoft.com/office/drawing/2014/main" id="{E00AB6C2-DAC0-477F-9DCD-1E3526B7339F}"/>
              </a:ext>
            </a:extLst>
          </p:cNvPr>
          <p:cNvSpPr/>
          <p:nvPr/>
        </p:nvSpPr>
        <p:spPr>
          <a:xfrm>
            <a:off x="3041133" y="5582942"/>
            <a:ext cx="1710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Πρωτεύοντα</a:t>
            </a:r>
          </a:p>
          <a:p>
            <a:r>
              <a:rPr lang="el-GR" dirty="0"/>
              <a:t>Δευτερεύοντα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D1BC41-7C71-4C7B-ACCF-9BE54DD9D391}"/>
              </a:ext>
            </a:extLst>
          </p:cNvPr>
          <p:cNvSpPr txBox="1"/>
          <p:nvPr/>
        </p:nvSpPr>
        <p:spPr>
          <a:xfrm>
            <a:off x="6162251" y="4158836"/>
            <a:ext cx="114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Β. τρόπος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F7CF5C0-F17F-4C1F-A7F5-40172CE9CD17}"/>
              </a:ext>
            </a:extLst>
          </p:cNvPr>
          <p:cNvSpPr txBox="1"/>
          <p:nvPr/>
        </p:nvSpPr>
        <p:spPr>
          <a:xfrm>
            <a:off x="6338245" y="793905"/>
            <a:ext cx="114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Α. τρόπος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96549CD-053D-49A0-8BB7-2921B48FD676}"/>
              </a:ext>
            </a:extLst>
          </p:cNvPr>
          <p:cNvSpPr txBox="1"/>
          <p:nvPr/>
        </p:nvSpPr>
        <p:spPr>
          <a:xfrm>
            <a:off x="5734708" y="4482927"/>
            <a:ext cx="613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Υπολογίζονται όλα τα βάρη </a:t>
            </a:r>
            <a:r>
              <a:rPr lang="el-GR" dirty="0"/>
              <a:t>των στοιχείων σε όλο </a:t>
            </a:r>
          </a:p>
          <a:p>
            <a:r>
              <a:rPr lang="el-GR" dirty="0"/>
              <a:t>τον τομέα με την ποσότητα του κάθε στοιχείου …</a:t>
            </a:r>
            <a:r>
              <a:rPr lang="en-US" dirty="0"/>
              <a:t>……</a:t>
            </a:r>
            <a:r>
              <a:rPr lang="el-GR" dirty="0"/>
              <a:t>… </a:t>
            </a:r>
            <a:r>
              <a:rPr lang="en-US" dirty="0"/>
              <a:t>= </a:t>
            </a:r>
            <a:r>
              <a:rPr lang="el-GR" dirty="0"/>
              <a:t>Ρ</a:t>
            </a:r>
            <a:r>
              <a:rPr lang="en-US" dirty="0"/>
              <a:t> (kg)</a:t>
            </a:r>
            <a:r>
              <a:rPr lang="el-GR" dirty="0"/>
              <a:t>  </a:t>
            </a:r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id="{3556372C-8CBA-46C9-8BAA-BB5E9F71FFF1}"/>
              </a:ext>
            </a:extLst>
          </p:cNvPr>
          <p:cNvSpPr/>
          <p:nvPr/>
        </p:nvSpPr>
        <p:spPr>
          <a:xfrm>
            <a:off x="5729172" y="5186785"/>
            <a:ext cx="6111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Βάρος συγκολλήσεων </a:t>
            </a:r>
            <a:r>
              <a:rPr lang="en-US" dirty="0"/>
              <a:t>=</a:t>
            </a:r>
            <a:r>
              <a:rPr lang="el-GR" dirty="0"/>
              <a:t> 3% (βάρους του τομέα)</a:t>
            </a:r>
            <a:r>
              <a:rPr lang="en-US" dirty="0"/>
              <a:t> ………..= a (kg)</a:t>
            </a:r>
            <a:endParaRPr lang="el-GR" dirty="0"/>
          </a:p>
        </p:txBody>
      </p:sp>
      <p:sp>
        <p:nvSpPr>
          <p:cNvPr id="54" name="Ορθογώνιο 53">
            <a:extLst>
              <a:ext uri="{FF2B5EF4-FFF2-40B4-BE49-F238E27FC236}">
                <a16:creationId xmlns:a16="http://schemas.microsoft.com/office/drawing/2014/main" id="{C19D188F-12B6-4456-ADE0-5EC560AA1851}"/>
              </a:ext>
            </a:extLst>
          </p:cNvPr>
          <p:cNvSpPr/>
          <p:nvPr/>
        </p:nvSpPr>
        <p:spPr>
          <a:xfrm>
            <a:off x="5782666" y="5604682"/>
            <a:ext cx="3700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Συνολικό βάρος τομέα </a:t>
            </a:r>
            <a:r>
              <a:rPr lang="el-GR" dirty="0"/>
              <a:t>= </a:t>
            </a:r>
            <a:r>
              <a:rPr lang="en-US" dirty="0"/>
              <a:t>[P + a] (kg)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12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EDD29926-486F-42ED-A2F5-8B70FB774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60" y="820583"/>
            <a:ext cx="9734550" cy="4524375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F6C84C-84B6-4E5A-9BD0-A33523F8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7390" y="6356350"/>
            <a:ext cx="496410" cy="365125"/>
          </a:xfrm>
        </p:spPr>
        <p:txBody>
          <a:bodyPr/>
          <a:lstStyle/>
          <a:p>
            <a:fld id="{80320B05-DF75-4911-B409-480EFCFD0AFD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813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094" y="804048"/>
            <a:ext cx="3921906" cy="40217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EEEB1879-2832-4F61-9C0C-25EB02A2D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92" y="865403"/>
            <a:ext cx="3409124" cy="4177113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6266374-14DE-447A-97F2-FA2A4DBA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7390" y="6356350"/>
            <a:ext cx="496410" cy="365125"/>
          </a:xfrm>
        </p:spPr>
        <p:txBody>
          <a:bodyPr/>
          <a:lstStyle/>
          <a:p>
            <a:fld id="{80320B05-DF75-4911-B409-480EFCFD0AFD}" type="slidenum">
              <a:rPr lang="el-GR" smtClean="0"/>
              <a:t>7</a:t>
            </a:fld>
            <a:endParaRPr lang="el-GR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99D9BE2-FD88-4F68-A593-AB7421D346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907" y="470518"/>
            <a:ext cx="4368370" cy="485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8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601</Words>
  <Application>Microsoft Office PowerPoint</Application>
  <PresentationFormat>Ευρεία οθόνη</PresentationFormat>
  <Paragraphs>122</Paragraphs>
  <Slides>7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AcadEref</vt:lpstr>
      <vt:lpstr>Arial</vt:lpstr>
      <vt:lpstr>Calibri</vt:lpstr>
      <vt:lpstr>Calibri Light</vt:lpstr>
      <vt:lpstr>Cambria Math</vt:lpstr>
      <vt:lpstr>Times New Roman</vt:lpstr>
      <vt:lpstr>Office Theme</vt:lpstr>
      <vt:lpstr>ΝΑΥΠΗΓΙΚΟ  ΚΑΤΑΣΚΕΥΑΣΤΙΚΟ  ΣΧΕΔΙΟ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ΝΑΥΠΗΓΙΚΟ  ΚΑΤΑΣΚΕΥΑΣΤΙΚΟ  ΣΧΕΔΙΟ</dc:title>
  <dc:creator>user</dc:creator>
  <cp:lastModifiedBy>UNIWA</cp:lastModifiedBy>
  <cp:revision>11</cp:revision>
  <dcterms:created xsi:type="dcterms:W3CDTF">2020-12-17T17:35:28Z</dcterms:created>
  <dcterms:modified xsi:type="dcterms:W3CDTF">2023-12-14T20:00:11Z</dcterms:modified>
</cp:coreProperties>
</file>