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4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98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92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3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0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4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86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7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8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0C4B-A219-4FB8-9B87-6C8CE459F614}" type="datetimeFigureOut">
              <a:rPr lang="el-GR" smtClean="0"/>
              <a:t>14/10/2023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279650" y="22050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b="1" i="1" dirty="0"/>
              <a:t>ocp.teiath.gr – </a:t>
            </a:r>
            <a:r>
              <a:rPr lang="el-GR" altLang="el-GR" sz="1800" b="1" i="1" dirty="0"/>
              <a:t>Μαθήματα-Σχολή Τεχνολόγων Μηχανικών(</a:t>
            </a:r>
            <a:r>
              <a:rPr lang="en-US" altLang="el-GR" sz="1800" b="1" i="1" dirty="0"/>
              <a:t>STEF) – </a:t>
            </a:r>
            <a:r>
              <a:rPr lang="el-GR" altLang="el-GR" sz="1800" b="1" i="1" dirty="0"/>
              <a:t>Τμήμα Ναυπηγών</a:t>
            </a:r>
            <a:r>
              <a:rPr lang="en-US" altLang="el-GR" sz="1800" b="1" i="1" dirty="0"/>
              <a:t>  </a:t>
            </a:r>
            <a:r>
              <a:rPr lang="el-GR" altLang="el-GR" sz="1800" b="1" i="1" dirty="0"/>
              <a:t>Μηχανικών- Προπτυχιακό Πρόγραμμα Σπουδών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/>
              <a:t>            - Τεχνική Νομοθεσία (Ε) (</a:t>
            </a:r>
            <a:r>
              <a:rPr lang="en-US" altLang="el-GR" sz="1800" b="1" i="1" dirty="0"/>
              <a:t>NAFP_UNDER114)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/>
              <a:t>            - Τεχνική Νομοθεσία (Θ) (</a:t>
            </a:r>
            <a:r>
              <a:rPr lang="en-US" altLang="el-GR" sz="1800" b="1" i="1" dirty="0"/>
              <a:t>NAFP_UNDER11</a:t>
            </a:r>
            <a:r>
              <a:rPr lang="el-GR" altLang="el-GR" sz="1800" b="1" i="1" dirty="0"/>
              <a:t>7</a:t>
            </a:r>
            <a:r>
              <a:rPr lang="en-US" altLang="el-GR" sz="1800" b="1" i="1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088" y="463296"/>
            <a:ext cx="881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</a:t>
            </a:r>
          </a:p>
        </p:txBody>
      </p:sp>
    </p:spTree>
    <p:extLst>
      <p:ext uri="{BB962C8B-B14F-4D97-AF65-F5344CB8AC3E}">
        <p14:creationId xmlns:p14="http://schemas.microsoft.com/office/powerpoint/2010/main" val="32075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781176" y="512763"/>
            <a:ext cx="8672513" cy="7286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1950" dirty="0"/>
              <a:t>eclass.uniwa.gr</a:t>
            </a:r>
            <a:r>
              <a:rPr lang="en-US" sz="3300" dirty="0"/>
              <a:t>               </a:t>
            </a:r>
            <a:r>
              <a:rPr lang="el-GR" sz="1575" dirty="0"/>
              <a:t>Πλατφόρμα Ασύγχρονης </a:t>
            </a:r>
            <a:r>
              <a:rPr lang="el-GR" sz="1575" dirty="0" err="1"/>
              <a:t>Τηλεκπαίδευσης</a:t>
            </a:r>
            <a:r>
              <a:rPr lang="en-US" sz="1575" dirty="0"/>
              <a:t> </a:t>
            </a:r>
            <a:r>
              <a:rPr lang="el-GR" sz="1575" dirty="0"/>
              <a:t>Π.Α.Δ.Α. </a:t>
            </a:r>
            <a:br>
              <a:rPr lang="en-US" sz="1575" dirty="0"/>
            </a:br>
            <a:r>
              <a:rPr lang="en-US" sz="1575" dirty="0"/>
              <a:t>                                                                     </a:t>
            </a:r>
            <a:r>
              <a:rPr lang="el-GR" sz="1575" dirty="0"/>
              <a:t>(</a:t>
            </a:r>
            <a:r>
              <a:rPr lang="en-US" sz="1575" dirty="0"/>
              <a:t>TEIATH Open </a:t>
            </a:r>
            <a:r>
              <a:rPr lang="en-US" sz="1575" dirty="0" err="1"/>
              <a:t>eClass</a:t>
            </a:r>
            <a:r>
              <a:rPr lang="en-US" sz="1575" dirty="0"/>
              <a:t>)</a:t>
            </a:r>
            <a:endParaRPr lang="el-GR" sz="1575" dirty="0"/>
          </a:p>
        </p:txBody>
      </p:sp>
      <p:pic>
        <p:nvPicPr>
          <p:cNvPr id="21507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501775"/>
            <a:ext cx="14478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08" name="Γωνιακή σύνδεση 8"/>
          <p:cNvCxnSpPr>
            <a:cxnSpLocks noChangeShapeType="1"/>
          </p:cNvCxnSpPr>
          <p:nvPr/>
        </p:nvCxnSpPr>
        <p:spPr bwMode="auto">
          <a:xfrm flipV="1">
            <a:off x="3098800" y="2581276"/>
            <a:ext cx="965200" cy="815975"/>
          </a:xfrm>
          <a:prstGeom prst="bentConnector3">
            <a:avLst>
              <a:gd name="adj1" fmla="val 50000"/>
            </a:avLst>
          </a:prstGeom>
          <a:noFill/>
          <a:ln w="38103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9"/>
          <p:cNvSpPr txBox="1"/>
          <p:nvPr/>
        </p:nvSpPr>
        <p:spPr>
          <a:xfrm>
            <a:off x="4119564" y="2395538"/>
            <a:ext cx="5443537" cy="27781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ΣΤΕφ / Σχολή Τεχνολογικών Εφαρμογών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STEF) –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522 διαθέσιμα μαθήματα</a:t>
            </a:r>
          </a:p>
        </p:txBody>
      </p:sp>
      <p:sp>
        <p:nvSpPr>
          <p:cNvPr id="6" name="Βέλος προς τα κάτω 10"/>
          <p:cNvSpPr/>
          <p:nvPr/>
        </p:nvSpPr>
        <p:spPr>
          <a:xfrm>
            <a:off x="6288089" y="2673350"/>
            <a:ext cx="111125" cy="241300"/>
          </a:xfrm>
          <a:custGeom>
            <a:avLst>
              <a:gd name="f0" fmla="val 1663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916489" y="2914651"/>
            <a:ext cx="4941887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ΣΤΕφ / Ναυπηγών Μηχανικών Τ.Ε.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– 64 διαθέσιμα μαθήματα </a:t>
            </a:r>
          </a:p>
        </p:txBody>
      </p:sp>
      <p:sp>
        <p:nvSpPr>
          <p:cNvPr id="8" name="Βέλος προς τα κάτω 12"/>
          <p:cNvSpPr/>
          <p:nvPr/>
        </p:nvSpPr>
        <p:spPr>
          <a:xfrm>
            <a:off x="6985001" y="3190875"/>
            <a:ext cx="117475" cy="273050"/>
          </a:xfrm>
          <a:custGeom>
            <a:avLst>
              <a:gd name="f0" fmla="val 1695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5138738" y="3397251"/>
            <a:ext cx="50101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                               Προπτυχιακό 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(NAFP) – 6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0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διαθέσιμα μαθήματα   </a:t>
            </a:r>
          </a:p>
        </p:txBody>
      </p:sp>
      <p:sp>
        <p:nvSpPr>
          <p:cNvPr id="10" name="Βέλος προς τα κάτω 15"/>
          <p:cNvSpPr/>
          <p:nvPr/>
        </p:nvSpPr>
        <p:spPr>
          <a:xfrm>
            <a:off x="7269164" y="3741738"/>
            <a:ext cx="117475" cy="266700"/>
          </a:xfrm>
          <a:custGeom>
            <a:avLst>
              <a:gd name="f0" fmla="val 1684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6461126" y="4021139"/>
            <a:ext cx="3273425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ΤΕΧΝΙΚΗ ΝΟΜΟΘΕΣΙΑ – ΘΕΩΡΙΑ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 113)</a:t>
            </a:r>
            <a:endParaRPr lang="el-GR" sz="1350" kern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1516" name="Ευθεία γραμμή σύνδεσης 20"/>
          <p:cNvCxnSpPr>
            <a:cxnSpLocks noChangeShapeType="1"/>
          </p:cNvCxnSpPr>
          <p:nvPr/>
        </p:nvCxnSpPr>
        <p:spPr bwMode="auto">
          <a:xfrm>
            <a:off x="7578725" y="4297363"/>
            <a:ext cx="6350" cy="279400"/>
          </a:xfrm>
          <a:prstGeom prst="straightConnector1">
            <a:avLst/>
          </a:prstGeom>
          <a:noFill/>
          <a:ln w="57150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Δεξιό βέλος 22"/>
          <p:cNvSpPr/>
          <p:nvPr/>
        </p:nvSpPr>
        <p:spPr>
          <a:xfrm>
            <a:off x="7578725" y="4505325"/>
            <a:ext cx="1574800" cy="139700"/>
          </a:xfrm>
          <a:custGeom>
            <a:avLst>
              <a:gd name="f0" fmla="val 206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8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1866900" y="963614"/>
            <a:ext cx="7886700" cy="549275"/>
          </a:xfrm>
        </p:spPr>
        <p:txBody>
          <a:bodyPr/>
          <a:lstStyle/>
          <a:p>
            <a:r>
              <a:rPr lang="el-GR" altLang="el-GR" sz="1800"/>
              <a:t>ΤΕΧΝΙΚΗ ΝΟΜΟΘΕΣΙΑ - ΘΕΩΡΙΑ </a:t>
            </a:r>
            <a:br>
              <a:rPr lang="el-GR" altLang="el-GR" sz="1800"/>
            </a:br>
            <a:r>
              <a:rPr lang="el-GR" altLang="el-GR" sz="1500"/>
              <a:t>ΓΙΩΡΓΟΣ ΧΑΤΖΗΚΩΝΣΤΑΝΤΗΣ</a:t>
            </a:r>
          </a:p>
        </p:txBody>
      </p:sp>
      <p:pic>
        <p:nvPicPr>
          <p:cNvPr id="22531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1" y="1706563"/>
            <a:ext cx="1228725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Δεξιό βέλος 5"/>
          <p:cNvSpPr/>
          <p:nvPr/>
        </p:nvSpPr>
        <p:spPr>
          <a:xfrm>
            <a:off x="2673350" y="3902076"/>
            <a:ext cx="630238" cy="142875"/>
          </a:xfrm>
          <a:custGeom>
            <a:avLst>
              <a:gd name="f0" fmla="val 1916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9150" y="1803400"/>
          <a:ext cx="6096000" cy="40084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39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1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ΜΕΛΕΤΗ</a:t>
                      </a:r>
                      <a:r>
                        <a:rPr lang="el-GR" sz="1400" baseline="0"/>
                        <a:t> ΚΑΙ ΝΑΥΠΗΓΗΣΗ ΜΙΚΡΟΥ ΠΛΟΙΟΥ</a:t>
                      </a:r>
                    </a:p>
                    <a:p>
                      <a:pPr lvl="0"/>
                      <a:r>
                        <a:rPr lang="el-GR" sz="1100" baseline="0">
                          <a:solidFill>
                            <a:srgbClr val="000000"/>
                          </a:solidFill>
                        </a:rPr>
                        <a:t>ΜΕΛΕΤΗ ΚΑΙ ΝΑΥΠΗΓΗΣΗ ΜΙΚΡΟΥ ΠΛΟΙΟΥ</a:t>
                      </a:r>
                      <a:endParaRPr lang="el-GR" sz="11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ΝΟΜΟΙ ΚΑΙ ΔΙΑΤΑΓΜΑΤΑ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ΥΠΟΣΤΗΡΙΚΤΙΚΟ ΥΛΙΚΟ ΜΕΛΕΤΗΣ ΠΛΟΙΟΥ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99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ΑΝΑΚΟΙΝΩΣΗ ΓΙΑ ΜΑΘΗΜΑΤΑ ΣΕ </a:t>
                      </a:r>
                      <a:r>
                        <a:rPr lang="en-US" sz="1400" dirty="0"/>
                        <a:t>eclass.teiath.gr </a:t>
                      </a:r>
                      <a:r>
                        <a:rPr lang="el-GR" sz="1400" dirty="0"/>
                        <a:t>και </a:t>
                      </a:r>
                      <a:r>
                        <a:rPr lang="en-US" sz="1400" dirty="0"/>
                        <a:t>ocp.teiath.gr</a:t>
                      </a:r>
                      <a:endParaRPr lang="el-GR" sz="1400" dirty="0"/>
                    </a:p>
                    <a:p>
                      <a:pPr lvl="0"/>
                      <a:r>
                        <a:rPr lang="el-GR" sz="1100" dirty="0">
                          <a:solidFill>
                            <a:srgbClr val="000000"/>
                          </a:solidFill>
                        </a:rPr>
                        <a:t>ΑΝΑΚΟΙΝΩΣΗ ΓΙΑ ΜΑΘΗΜΑΤΑ ΣΕ eclass.teiath.gr και ocp.teiath.gr</a:t>
                      </a:r>
                      <a:endParaRPr lang="el-GR" sz="1400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ΒΥΘΙΣΜΑ ΚΛΙΜΑΚΕΣ ΒΥΘΙΣΜΑΤΩΝ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ΓΡΑΜΜΗ ΦΟΡΤΩΣΕΩΣ (ΥΨΟΣ ΕΞΑΛΩΝ) 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ΔΙΟΡΘΩΣΗ ΒΥΘΙΣΜΑΤΟΣ ΛΟΓΩ ΚΑΜΨΗΣ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ΤΕΧΝΙΚΗ</a:t>
                      </a:r>
                      <a:r>
                        <a:rPr lang="el-GR" sz="1400" baseline="0"/>
                        <a:t> ΝΟΜΟΘΕΣΙΑ</a:t>
                      </a:r>
                    </a:p>
                    <a:p>
                      <a:pPr lvl="0"/>
                      <a:r>
                        <a:rPr lang="el-GR" sz="1400" baseline="0"/>
                        <a:t>ΤΕΧΝΙΚΗ ΝΟΜΟΘΕΣΙΑ</a:t>
                      </a:r>
                      <a:endParaRPr lang="el-GR" sz="140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ΤΕΧΝΙΚΗ ΝΟΜΟΘΕΣΙΑ _ ΤΕΧΝΟΛΟΓΙΑ ΤΟΥ ΠΛΟΙΟΥ_2015</a:t>
                      </a:r>
                    </a:p>
                    <a:p>
                      <a:pPr lvl="0"/>
                      <a:r>
                        <a:rPr lang="el-GR" sz="1400"/>
                        <a:t>ΔΙΔΑΚΤΙΚΕΣ ΣΗΜΕΙΩΣΕΙΣ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56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20980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570164"/>
            <a:ext cx="155575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85115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263900"/>
            <a:ext cx="17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560763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838576"/>
            <a:ext cx="1778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4135438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5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9" y="4522788"/>
            <a:ext cx="1492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4914901"/>
            <a:ext cx="127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7" name="Rectangle 1"/>
          <p:cNvSpPr>
            <a:spLocks noChangeArrowheads="1"/>
          </p:cNvSpPr>
          <p:nvPr/>
        </p:nvSpPr>
        <p:spPr bwMode="auto">
          <a:xfrm>
            <a:off x="1671639" y="33655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eclass.teiath.gr </a:t>
            </a: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34746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14500" y="989014"/>
            <a:ext cx="8324850" cy="496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1650"/>
              <a:t>ΤΕΧΝΙΚΗ ΝΟΜΟΘΕΣΙΑ – ΕΡΓΑΣΤΗΡΙΟ</a:t>
            </a:r>
            <a:br>
              <a:rPr lang="el-GR" sz="3000"/>
            </a:br>
            <a:r>
              <a:rPr lang="el-GR" sz="1350"/>
              <a:t>ΓΙΩΡΓΟΣ ΧΑΤΖΗΚΩΝΣΤΑΝΤΗΣ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1" y="1485900"/>
            <a:ext cx="12858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6" y="3783014"/>
            <a:ext cx="644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5"/>
          <p:cNvGraphicFramePr>
            <a:graphicFrameLocks noGrp="1"/>
          </p:cNvGraphicFramePr>
          <p:nvPr/>
        </p:nvGraphicFramePr>
        <p:xfrm>
          <a:off x="3200401" y="1485900"/>
          <a:ext cx="7381876" cy="41973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9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350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7"/>
          <p:cNvGraphicFramePr>
            <a:graphicFrameLocks noGrp="1"/>
          </p:cNvGraphicFramePr>
          <p:nvPr/>
        </p:nvGraphicFramePr>
        <p:xfrm>
          <a:off x="3328989" y="1581150"/>
          <a:ext cx="3362325" cy="40576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ΔΙΔΑΚΤΙΚΕΣ ΣΗΜΕΙΩΣΕΙΣ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ΝΟΜΟΙ ΚΑΙ ΔΙΑΤΑΓΜΑΤΑ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ΥΠΟΣΤΗΡΙΚΤΙΚΟ ΥΛΙΚΟ ΜΕΛΕΤΗΣ ΠΛΟΙΟΥ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 b="1"/>
                        <a:t>Α. ΤΜΗΜΑ ΝΑΥΠΗΓΩΝ ΜΗΧΑΝΙΚΩΝ ΤΕΙ ΑΘΗΝΑΣ : ΠΑΡΟΥΣΙΑΣΗ ΤΜΗΜΑΤΟΣ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Β. ΤΕΧΝΙΚΗ ΝΟΜΟΘΕΣΙΑ (ΤΕΧΝΟΛΟΓΙΑ ΤΟΥ ΠΛΟΙΟΥ) ΠΑΡΟΥΣΙΑΣΗ</a:t>
                      </a:r>
                      <a:r>
                        <a:rPr lang="el-GR" sz="900" baseline="0"/>
                        <a:t> ΜΑΘΗΜΑΤΟΣ 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Γ.</a:t>
                      </a:r>
                      <a:r>
                        <a:rPr lang="el-GR" sz="900" baseline="0"/>
                        <a:t> ΤΕΧΝΙΚΗ ΝΟΜΟΘΕΣΙΑ (ΤΕΧΝΟΛΟΓΙΑ ΤΟΥ ΠΛΟΙΟΥ) ΓΕΝΙΚΕΣ ΕΝΝΟΙΕΣ ΝΟΜΙΚΗ ΕΝΝΟΙΑ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Δ. ΤΕΧΝΙΚΗ ΝΟΜΟΘΕΣΙΑ (ΤΕΧΝΟΛΟΓΙΑ ΤΟΥ ΠΛΟΙΟΥ) ΓΕΝΙΚΟΙ</a:t>
                      </a:r>
                      <a:r>
                        <a:rPr lang="el-GR" sz="900" baseline="0"/>
                        <a:t> ΟΡΙΣΜΟΙ ΠΕΡΙΓΡΑΦΗ  ΠΛΟΙΟΥ ΟΝΟΜΑΤΟΛΟΓΙΑ ΟΡΙΣΜΟΙ ΔΙΑΣΤΑΣΕΩΝ</a:t>
                      </a:r>
                      <a:r>
                        <a:rPr lang="el-GR" sz="900"/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Ε. ΤΕΧΝΙΚΗ ΝΟΜΟΘΕΣΙΑ (ΤΕΧΝΟΛΟΓΙΑ ΤΟΥ ΠΛΟΙΟΥ) ΕΙΣΑΓΩΓΙΚΕΣ ΕΝΝΟΙΕΣ – ΕΚΛΟΓΗ ΚΥΡΙΩΝ ΔΙΑΣΤΑΣΕΩΝ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Ζ.</a:t>
                      </a:r>
                      <a:r>
                        <a:rPr lang="el-GR" sz="900" baseline="0"/>
                        <a:t> ΤΕΧΝΙΚΗ ΝΟΜΟΘΕΣΙΑ (ΤΕΧΝΟΛΟΓΙΑ ΤΟΥ ΠΛΟΙΟΥ) ΠΑΡΟΥΣΙΑΣΗ ΠΛΟΙΩΝ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Η. ΤΕΧΝΙΚΗ ΝΟΜΟΘΕΣΙΑ (ΤΕΧΝΟΛΟΓΙΑ ΤΟΥ ΠΛΟΙΟΥ) ΚΑΤΑΣΚΕΥΗ</a:t>
                      </a:r>
                      <a:r>
                        <a:rPr lang="el-GR" sz="900" baseline="0"/>
                        <a:t> ΤΟΥ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Θ. ΤΕΧΝΙΚΗ ΝΟΜΟΘΕΣΙΑ (ΤΕΧΝΟΛΟΓΙΑ ΤΟΥ ΠΛΟΙΟΥ)</a:t>
                      </a:r>
                      <a:r>
                        <a:rPr lang="el-GR" sz="900" baseline="0"/>
                        <a:t> ΔΙΑΜΗΚΗΣ ΤΟΜΕΑΣ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Ι. ΤΕΧΝΙΚΗ ΝΟΜΟΘΕΣΙΑ (ΤΕΧΝΟΛΟΓΙΑ ΤΟΥ ΠΛΟΙΟΥ) ΕΓΚΑΡΣΙΟΣ</a:t>
                      </a:r>
                      <a:r>
                        <a:rPr lang="el-GR" sz="900" baseline="0"/>
                        <a:t> ΤΟΜΕΑΣ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8"/>
          <p:cNvGraphicFramePr>
            <a:graphicFrameLocks noGrp="1"/>
          </p:cNvGraphicFramePr>
          <p:nvPr/>
        </p:nvGraphicFramePr>
        <p:xfrm>
          <a:off x="7067551" y="1581151"/>
          <a:ext cx="3362325" cy="334491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819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Κ. ΤΕΧΝΙΚΗ ΝΟΜΟΘΕΣΙΑ (ΤΕΧΝΟΛΟΓΙΑ ΤΟΥ ΠΛΟΙΟΥ) ΚΑΤΑΣΤΡΩΜΑ</a:t>
                      </a:r>
                      <a:r>
                        <a:rPr lang="el-GR" sz="1100" baseline="0" dirty="0"/>
                        <a:t> ΜΕ ΑΝΟΙΓΜΑ ΚΥΤΟΥΣ</a:t>
                      </a:r>
                      <a:endParaRPr lang="el-GR" sz="1100" dirty="0"/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49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Λ. ΤΕΧΝΙΚΗ ΝΟΜΟΘΕΣΙΑ (ΤΕΧΝΟΛΟΓΙΑ ΤΟΥ ΠΛΟΙΟΥ) ΠΡΟΣΔΙΟΡΙΣΜΟΣ ΣΧΕΔΙΑΣΗ ΔΕΞΑΜΕΝΗΣ 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4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Π. ΥΠΟΛΟΓΙΣΜΟΣ ΣΤΟΙΧΕΙΩΝ ΔΕΞΑΜΕΝΗΣ</a:t>
                      </a:r>
                    </a:p>
                    <a:p>
                      <a:pPr lvl="0"/>
                      <a:r>
                        <a:rPr lang="el-GR" sz="900"/>
                        <a:t>Π. ΥΠΟΛΟΓΙΣΜΟΣ ΣΤΟΙΧΕΙΩΝ ΔΕΞΑΜΕΝΗΣ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Ρ. ΣΤΟΙΧΕΙΑ ΚΥΡΙΑΣ ΜΗΧΑΝΗΣ ΣΧΕΔΙΑΣΗ ΒΑΣΗΣ</a:t>
                      </a:r>
                    </a:p>
                    <a:p>
                      <a:pPr lvl="0"/>
                      <a:r>
                        <a:rPr lang="el-GR" sz="900"/>
                        <a:t>Ρ. ΣΤΟΙΧΕΙΑ ΚΥΡΙΑΣ ΜΗΧΑΝΗΣ ΣΧΕΔΙΑΣΗ ΒΑΣΗΣ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Σ. ΥΠΟΛΟΓΙΣΜΟΣ ΔΙΑΣΤΑΣΕΩΝ ΒΑΣΗΣ ΚΥΡΙΑΣ ΜΗΧΑΝΗΣ</a:t>
                      </a:r>
                    </a:p>
                    <a:p>
                      <a:pPr lvl="0"/>
                      <a:r>
                        <a:rPr lang="el-GR" sz="900"/>
                        <a:t>Σ. ΥΠΟΛΟΓΙΣΜΟΣ ΔΙΑΣΤΑΣΕΩΝ ΒΑΣΗΣ ΚΥΡΙΑΣ ΜΗΧΑΝΗΣ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4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Τ. ΜΕΛΕΤΗ ΔΙΓΩΓΗΣ ΚΑΙ ΕΥΣΤΑΘΕΙΑΣ</a:t>
                      </a:r>
                    </a:p>
                    <a:p>
                      <a:pPr lvl="0"/>
                      <a:r>
                        <a:rPr lang="el-GR" sz="900"/>
                        <a:t>Τ. ΜΕΛΕΤΗ ΔΙΓΩΓΗΣ ΚΑΙ ΕΥΣΤΑΘΕΙΑΣ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Υ. ΣΧΕΔΙΑΣΗ ΒΑΣΗΣ ΜΗΧΑΝΗΣ ΣΚΑΦΟΥΣ ΕΡΓΑΣΤΗΡΙΟΥ</a:t>
                      </a:r>
                    </a:p>
                    <a:p>
                      <a:pPr lvl="0"/>
                      <a:r>
                        <a:rPr lang="el-GR" sz="900"/>
                        <a:t>Υ. ΣΧΕΔΙΑΣΗ ΒΑΣΗΣ ΜΗΧΑΝΗΣ ΣΚΑΦΟΥΣ ΕΡΓΑΣΤΗΡΙΟΥ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11" name="Rectangle 2"/>
          <p:cNvSpPr>
            <a:spLocks noChangeArrowheads="1"/>
          </p:cNvSpPr>
          <p:nvPr/>
        </p:nvSpPr>
        <p:spPr bwMode="auto">
          <a:xfrm>
            <a:off x="1528764" y="173039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eclass.teiath.gr </a:t>
            </a: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121204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724026" y="476251"/>
            <a:ext cx="1990725" cy="404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75" kern="0" dirty="0">
                <a:solidFill>
                  <a:srgbClr val="000000"/>
                </a:solidFill>
                <a:latin typeface="Calibri"/>
              </a:rPr>
              <a:t>ocp.teiath.gr</a:t>
            </a:r>
            <a:endParaRPr lang="el-GR" sz="2175" kern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501775"/>
            <a:ext cx="154305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/>
          <p:nvPr/>
        </p:nvSpPr>
        <p:spPr>
          <a:xfrm>
            <a:off x="3932238" y="482601"/>
            <a:ext cx="6038850" cy="56197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>
                <a:solidFill>
                  <a:srgbClr val="000000"/>
                </a:solidFill>
                <a:latin typeface="Calibri"/>
              </a:rPr>
              <a:t>Ανοιχτά Ακαδημαϊκά Μαθήματα στο ΤΕΙ Αθήνας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>
                <a:solidFill>
                  <a:srgbClr val="000000"/>
                </a:solidFill>
                <a:latin typeface="Calibri"/>
              </a:rPr>
              <a:t>Μαθήματα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4095750" y="2266951"/>
            <a:ext cx="48577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Σχολή Τεχνολογικών Εφαρμογών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(STEF)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 - 68 διαθέσιμα μαθήματα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4095750" y="3000376"/>
            <a:ext cx="48577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Σχολή Ναυπηγών Μηχανικών ΤΕ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STEF)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23 διαθέσιμα μαθήματα 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4148138" y="3941763"/>
            <a:ext cx="5605462" cy="27781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Προπτυχιακό πρόγραμμα σπουδών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NAFP_UNDER)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– 23 διαθέσιμα μαθήματα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4943475" y="4746626"/>
            <a:ext cx="331470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Τεχνική Νομοθεσία (Θ)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 NAFP_UNDER 117)</a:t>
            </a:r>
            <a:endParaRPr lang="el-GR" sz="1350" ker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8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1" y="2293939"/>
            <a:ext cx="10890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13"/>
          <p:cNvSpPr/>
          <p:nvPr/>
        </p:nvSpPr>
        <p:spPr>
          <a:xfrm>
            <a:off x="5257800" y="2543175"/>
            <a:ext cx="190500" cy="457200"/>
          </a:xfrm>
          <a:custGeom>
            <a:avLst>
              <a:gd name="f0" fmla="val 1709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Down Arrow 14"/>
          <p:cNvSpPr/>
          <p:nvPr/>
        </p:nvSpPr>
        <p:spPr>
          <a:xfrm>
            <a:off x="5638801" y="3352801"/>
            <a:ext cx="200025" cy="523875"/>
          </a:xfrm>
          <a:custGeom>
            <a:avLst>
              <a:gd name="f0" fmla="val 1747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Down Arrow 15"/>
          <p:cNvSpPr/>
          <p:nvPr/>
        </p:nvSpPr>
        <p:spPr>
          <a:xfrm>
            <a:off x="6096000" y="4219576"/>
            <a:ext cx="209550" cy="485775"/>
          </a:xfrm>
          <a:custGeom>
            <a:avLst>
              <a:gd name="f0" fmla="val 1694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4589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6" y="5289550"/>
            <a:ext cx="15906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8"/>
          <p:cNvSpPr/>
          <p:nvPr/>
        </p:nvSpPr>
        <p:spPr>
          <a:xfrm>
            <a:off x="6524625" y="5022850"/>
            <a:ext cx="76200" cy="3492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93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619250"/>
            <a:ext cx="147955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/>
          <p:nvPr/>
        </p:nvSpPr>
        <p:spPr>
          <a:xfrm>
            <a:off x="1714500" y="8953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(Θ)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/>
        </p:nvGraphicFramePr>
        <p:xfrm>
          <a:off x="3908426" y="1547814"/>
          <a:ext cx="2505075" cy="6762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72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Εκπαιδευτικό υλικό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1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63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0"/>
          <p:cNvGraphicFramePr>
            <a:graphicFrameLocks noGrp="1"/>
          </p:cNvGraphicFramePr>
          <p:nvPr/>
        </p:nvGraphicFramePr>
        <p:xfrm>
          <a:off x="7008814" y="1547813"/>
          <a:ext cx="2916237" cy="6715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2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756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Παρουσιάσεις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27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196691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28" name="Elbow Connector 15"/>
          <p:cNvCxnSpPr>
            <a:cxnSpLocks noChangeShapeType="1"/>
          </p:cNvCxnSpPr>
          <p:nvPr/>
        </p:nvCxnSpPr>
        <p:spPr bwMode="auto">
          <a:xfrm rot="5400013" flipH="1" flipV="1">
            <a:off x="2493170" y="2832895"/>
            <a:ext cx="2365375" cy="465137"/>
          </a:xfrm>
          <a:prstGeom prst="bentConnector3">
            <a:avLst>
              <a:gd name="adj1" fmla="val 50000"/>
            </a:avLst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17"/>
          <p:cNvCxnSpPr>
            <a:cxnSpLocks noChangeShapeType="1"/>
          </p:cNvCxnSpPr>
          <p:nvPr/>
        </p:nvCxnSpPr>
        <p:spPr bwMode="auto">
          <a:xfrm>
            <a:off x="3057526" y="4248150"/>
            <a:ext cx="385763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ight Arrow 27"/>
          <p:cNvSpPr/>
          <p:nvPr/>
        </p:nvSpPr>
        <p:spPr>
          <a:xfrm>
            <a:off x="6486526" y="1790701"/>
            <a:ext cx="409575" cy="176213"/>
          </a:xfrm>
          <a:custGeom>
            <a:avLst>
              <a:gd name="f0" fmla="val 1696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ight Arrow 29"/>
          <p:cNvSpPr/>
          <p:nvPr/>
        </p:nvSpPr>
        <p:spPr>
          <a:xfrm>
            <a:off x="3559176" y="1825625"/>
            <a:ext cx="314325" cy="114300"/>
          </a:xfrm>
          <a:custGeom>
            <a:avLst>
              <a:gd name="f0" fmla="val 1767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2" name="Table 30"/>
          <p:cNvGraphicFramePr>
            <a:graphicFrameLocks noGrp="1"/>
          </p:cNvGraphicFramePr>
          <p:nvPr/>
        </p:nvGraphicFramePr>
        <p:xfrm>
          <a:off x="3908426" y="3552825"/>
          <a:ext cx="4206875" cy="183673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29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86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4. Συμπληρωματικό </a:t>
                      </a:r>
                      <a:r>
                        <a:rPr lang="el-GR" sz="1400" dirty="0" err="1"/>
                        <a:t>υλι</a:t>
                      </a:r>
                      <a:r>
                        <a:rPr lang="el-GR" sz="1400" dirty="0"/>
                        <a:t>\</a:t>
                      </a:r>
                      <a:r>
                        <a:rPr lang="el-GR" sz="1400" dirty="0" err="1"/>
                        <a:t>κό</a:t>
                      </a:r>
                      <a:endParaRPr lang="el-GR" sz="1400" dirty="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1. Εισαγωγή</a:t>
                      </a:r>
                      <a:r>
                        <a:rPr lang="el-GR" sz="1400" baseline="0"/>
                        <a:t> - Γενικά</a:t>
                      </a:r>
                      <a:endParaRPr lang="el-GR" sz="140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2. Ορατότητα γέφυρας ναυσιπλοϊας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8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3. Εξαρτισμός </a:t>
                      </a:r>
                      <a:r>
                        <a:rPr lang="el-GR" sz="1400" dirty="0" err="1"/>
                        <a:t>αγκυροβολίας</a:t>
                      </a:r>
                      <a:r>
                        <a:rPr lang="el-GR" sz="1400" dirty="0"/>
                        <a:t> μικρών σκαφών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565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1" y="386556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164014"/>
            <a:ext cx="1793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406900"/>
            <a:ext cx="1793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9" y="4706939"/>
            <a:ext cx="1793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4430713"/>
            <a:ext cx="2016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6" y="4691063"/>
            <a:ext cx="2063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4132263"/>
            <a:ext cx="177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38"/>
          <p:cNvSpPr txBox="1"/>
          <p:nvPr/>
        </p:nvSpPr>
        <p:spPr>
          <a:xfrm>
            <a:off x="8709025" y="4625976"/>
            <a:ext cx="10287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κανονισμός</a:t>
            </a:r>
          </a:p>
        </p:txBody>
      </p:sp>
      <p:pic>
        <p:nvPicPr>
          <p:cNvPr id="2566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75" y="4338639"/>
            <a:ext cx="11953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40"/>
          <p:cNvSpPr txBox="1"/>
          <p:nvPr/>
        </p:nvSpPr>
        <p:spPr>
          <a:xfrm>
            <a:off x="8213726" y="4067176"/>
            <a:ext cx="1857375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διδακτικές σημειώσεις</a:t>
            </a:r>
          </a:p>
        </p:txBody>
      </p:sp>
      <p:sp>
        <p:nvSpPr>
          <p:cNvPr id="23" name="TextBox 41"/>
          <p:cNvSpPr txBox="1"/>
          <p:nvPr/>
        </p:nvSpPr>
        <p:spPr>
          <a:xfrm>
            <a:off x="8507414" y="3092450"/>
            <a:ext cx="1431925" cy="6921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φωτογραφίες  με κατασκευαστικές λεπτομέρειες</a:t>
            </a:r>
          </a:p>
        </p:txBody>
      </p:sp>
      <p:cxnSp>
        <p:nvCxnSpPr>
          <p:cNvPr id="25663" name="Elbow Connector 44"/>
          <p:cNvCxnSpPr>
            <a:cxnSpLocks noChangeShapeType="1"/>
          </p:cNvCxnSpPr>
          <p:nvPr/>
        </p:nvCxnSpPr>
        <p:spPr bwMode="auto">
          <a:xfrm rot="5400013">
            <a:off x="6917532" y="2310607"/>
            <a:ext cx="1219200" cy="1036637"/>
          </a:xfrm>
          <a:prstGeom prst="bentConnector3">
            <a:avLst>
              <a:gd name="adj1" fmla="val 50000"/>
            </a:avLst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Down Arrow 46"/>
          <p:cNvSpPr/>
          <p:nvPr/>
        </p:nvSpPr>
        <p:spPr>
          <a:xfrm>
            <a:off x="6929438" y="2952751"/>
            <a:ext cx="157162" cy="485775"/>
          </a:xfrm>
          <a:custGeom>
            <a:avLst>
              <a:gd name="f0" fmla="val 1813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ight Arrow 47"/>
          <p:cNvSpPr/>
          <p:nvPr/>
        </p:nvSpPr>
        <p:spPr>
          <a:xfrm>
            <a:off x="8115301" y="4749801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ight Arrow 48"/>
          <p:cNvSpPr/>
          <p:nvPr/>
        </p:nvSpPr>
        <p:spPr>
          <a:xfrm>
            <a:off x="8089901" y="4454526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ight Arrow 50"/>
          <p:cNvSpPr/>
          <p:nvPr/>
        </p:nvSpPr>
        <p:spPr>
          <a:xfrm>
            <a:off x="7658101" y="4173538"/>
            <a:ext cx="555625" cy="82550"/>
          </a:xfrm>
          <a:custGeom>
            <a:avLst>
              <a:gd name="f0" fmla="val 2000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5668" name="Straight Connector 54"/>
          <p:cNvCxnSpPr>
            <a:cxnSpLocks noChangeShapeType="1"/>
          </p:cNvCxnSpPr>
          <p:nvPr/>
        </p:nvCxnSpPr>
        <p:spPr bwMode="auto">
          <a:xfrm>
            <a:off x="7658101" y="3951288"/>
            <a:ext cx="555625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9" name="Straight Arrow Connector 63"/>
          <p:cNvCxnSpPr>
            <a:cxnSpLocks noChangeShapeType="1"/>
            <a:endCxn id="23" idx="1"/>
          </p:cNvCxnSpPr>
          <p:nvPr/>
        </p:nvCxnSpPr>
        <p:spPr bwMode="auto">
          <a:xfrm flipV="1">
            <a:off x="8213725" y="3438526"/>
            <a:ext cx="293688" cy="512763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64"/>
          <p:cNvSpPr/>
          <p:nvPr/>
        </p:nvSpPr>
        <p:spPr>
          <a:xfrm>
            <a:off x="7658101" y="3951289"/>
            <a:ext cx="555625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567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79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72" name="Rectangle 4"/>
          <p:cNvSpPr>
            <a:spLocks noChangeArrowheads="1"/>
          </p:cNvSpPr>
          <p:nvPr/>
        </p:nvSpPr>
        <p:spPr bwMode="auto">
          <a:xfrm>
            <a:off x="1728788" y="227013"/>
            <a:ext cx="145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195405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666875" y="8572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pic>
        <p:nvPicPr>
          <p:cNvPr id="2662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581151"/>
            <a:ext cx="1382713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6"/>
          <p:cNvGraphicFramePr>
            <a:graphicFrameLocks noGrp="1"/>
          </p:cNvGraphicFramePr>
          <p:nvPr/>
        </p:nvGraphicFramePr>
        <p:xfrm>
          <a:off x="3425826" y="1719263"/>
          <a:ext cx="1971675" cy="6985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8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64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Εκπαιδευτικό υλικό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39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44700"/>
            <a:ext cx="1587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1"/>
          <p:cNvGraphicFramePr>
            <a:graphicFrameLocks noGrp="1"/>
          </p:cNvGraphicFramePr>
          <p:nvPr/>
        </p:nvGraphicFramePr>
        <p:xfrm>
          <a:off x="5632450" y="1741488"/>
          <a:ext cx="1987550" cy="620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864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Τύπος</a:t>
                      </a:r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Όνομα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48">
                <a:tc>
                  <a:txBody>
                    <a:bodyPr/>
                    <a:lstStyle/>
                    <a:p>
                      <a:pPr lvl="0"/>
                      <a:endParaRPr lang="el-GR" sz="900"/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Παρουσιάσεις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51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2036763"/>
            <a:ext cx="15875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3351214" y="2741613"/>
          <a:ext cx="3679825" cy="108585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7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45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1.1</a:t>
                      </a:r>
                      <a:r>
                        <a:rPr lang="el-GR" sz="1100" dirty="0"/>
                        <a:t> Εγκάρσιο και διάμηκες σύστημα κατασκευής</a:t>
                      </a:r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1.2</a:t>
                      </a:r>
                      <a:r>
                        <a:rPr lang="el-GR" sz="1100" baseline="0" dirty="0"/>
                        <a:t> Τομέας πλοίου με Διάμηκες σύστημα κατασκευαστικής ενίσχυσης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1.3 Τομέας πλοίου με Εγκάρσια</a:t>
                      </a:r>
                      <a:r>
                        <a:rPr lang="el-GR" sz="1100" baseline="0" dirty="0"/>
                        <a:t> κατασκευαστική ενίσχυση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66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9" y="2811463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1" y="3219450"/>
            <a:ext cx="1508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4" y="3492500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3"/>
          <p:cNvGraphicFramePr>
            <a:graphicFrameLocks noGrp="1"/>
          </p:cNvGraphicFramePr>
          <p:nvPr/>
        </p:nvGraphicFramePr>
        <p:xfrm>
          <a:off x="7824789" y="1719264"/>
          <a:ext cx="2803525" cy="18938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1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927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1. Κατασκευαστικές τομές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2. Υπολογισμοί εγκάρσιου τομέα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3. Πίνακες</a:t>
                      </a:r>
                      <a:r>
                        <a:rPr lang="el-GR" sz="1100" baseline="0"/>
                        <a:t> ελασμάτων και μορφοσιδήρων</a:t>
                      </a:r>
                      <a:endParaRPr lang="el-GR" sz="1100"/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4. Παράδειγμα μελέτης πλοίου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685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054225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6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9" y="2447925"/>
            <a:ext cx="1285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7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2814638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8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092450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21"/>
          <p:cNvGraphicFramePr>
            <a:graphicFrameLocks noGrp="1"/>
          </p:cNvGraphicFramePr>
          <p:nvPr/>
        </p:nvGraphicFramePr>
        <p:xfrm>
          <a:off x="3259138" y="4025901"/>
          <a:ext cx="3956050" cy="136208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2.1 Κατασκευαστικά σχέδια του εγκάρσιου τομέα του εργαστηρίου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2.2 Υπολογισμός</a:t>
                      </a:r>
                      <a:r>
                        <a:rPr lang="el-GR" sz="1100" baseline="0" dirty="0"/>
                        <a:t> πάχους καταστρώματος αντοχής-ενισχυτικών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2.3 Νέος υπολογισμός</a:t>
                      </a:r>
                      <a:r>
                        <a:rPr lang="el-GR" sz="1100" baseline="0" dirty="0"/>
                        <a:t> </a:t>
                      </a:r>
                      <a:r>
                        <a:rPr lang="el-GR" sz="1100" baseline="0" dirty="0" err="1"/>
                        <a:t>διαδοκίδας</a:t>
                      </a:r>
                      <a:r>
                        <a:rPr lang="el-GR" sz="1100" baseline="0" dirty="0"/>
                        <a:t> καταστρώματος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2.4 Υπολογισμός κολώνας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701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4113213"/>
            <a:ext cx="1508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2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1" y="4540250"/>
            <a:ext cx="1508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3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4821239"/>
            <a:ext cx="15081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4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5027613"/>
            <a:ext cx="1508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0"/>
          <p:cNvSpPr/>
          <p:nvPr/>
        </p:nvSpPr>
        <p:spPr>
          <a:xfrm>
            <a:off x="2847975" y="4113214"/>
            <a:ext cx="304800" cy="5238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31"/>
          <p:cNvSpPr/>
          <p:nvPr/>
        </p:nvSpPr>
        <p:spPr>
          <a:xfrm>
            <a:off x="3114676" y="1998663"/>
            <a:ext cx="34925" cy="21399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ight Arrow 32"/>
          <p:cNvSpPr/>
          <p:nvPr/>
        </p:nvSpPr>
        <p:spPr>
          <a:xfrm>
            <a:off x="3113089" y="1912939"/>
            <a:ext cx="293687" cy="141287"/>
          </a:xfrm>
          <a:custGeom>
            <a:avLst>
              <a:gd name="f0" fmla="val 1635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ight Arrow 34"/>
          <p:cNvSpPr/>
          <p:nvPr/>
        </p:nvSpPr>
        <p:spPr>
          <a:xfrm>
            <a:off x="7654926" y="1925638"/>
            <a:ext cx="161925" cy="17780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ight Arrow 35"/>
          <p:cNvSpPr/>
          <p:nvPr/>
        </p:nvSpPr>
        <p:spPr>
          <a:xfrm>
            <a:off x="5434013" y="1863725"/>
            <a:ext cx="157162" cy="24765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6710" name="Straight Arrow Connector 37"/>
          <p:cNvCxnSpPr>
            <a:cxnSpLocks noChangeShapeType="1"/>
          </p:cNvCxnSpPr>
          <p:nvPr/>
        </p:nvCxnSpPr>
        <p:spPr bwMode="auto">
          <a:xfrm flipH="1">
            <a:off x="6926264" y="2297113"/>
            <a:ext cx="954087" cy="3556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1" name="Straight Arrow Connector 41"/>
          <p:cNvCxnSpPr>
            <a:cxnSpLocks noChangeShapeType="1"/>
          </p:cNvCxnSpPr>
          <p:nvPr/>
        </p:nvCxnSpPr>
        <p:spPr bwMode="auto">
          <a:xfrm flipH="1">
            <a:off x="6843713" y="2740025"/>
            <a:ext cx="1085850" cy="12319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44"/>
          <p:cNvSpPr txBox="1"/>
          <p:nvPr/>
        </p:nvSpPr>
        <p:spPr>
          <a:xfrm>
            <a:off x="7278688" y="4473575"/>
            <a:ext cx="869950" cy="554038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kern="0">
                <a:solidFill>
                  <a:srgbClr val="000000"/>
                </a:solidFill>
                <a:latin typeface="Calibri"/>
              </a:rPr>
              <a:t>Πίνακες  με πλήρη στοιχεία</a:t>
            </a:r>
          </a:p>
        </p:txBody>
      </p:sp>
      <p:cxnSp>
        <p:nvCxnSpPr>
          <p:cNvPr id="26713" name="Straight Arrow Connector 46"/>
          <p:cNvCxnSpPr>
            <a:cxnSpLocks noChangeShapeType="1"/>
          </p:cNvCxnSpPr>
          <p:nvPr/>
        </p:nvCxnSpPr>
        <p:spPr bwMode="auto">
          <a:xfrm flipH="1">
            <a:off x="7408864" y="3178176"/>
            <a:ext cx="471487" cy="135572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47"/>
          <p:cNvSpPr txBox="1"/>
          <p:nvPr/>
        </p:nvSpPr>
        <p:spPr>
          <a:xfrm>
            <a:off x="7413626" y="5402263"/>
            <a:ext cx="1579563" cy="25400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Σχέδια υπολογισμοί</a:t>
            </a:r>
          </a:p>
        </p:txBody>
      </p:sp>
      <p:cxnSp>
        <p:nvCxnSpPr>
          <p:cNvPr id="26715" name="Straight Arrow Connector 49"/>
          <p:cNvCxnSpPr>
            <a:cxnSpLocks noChangeShapeType="1"/>
          </p:cNvCxnSpPr>
          <p:nvPr/>
        </p:nvCxnSpPr>
        <p:spPr bwMode="auto">
          <a:xfrm flipH="1">
            <a:off x="8067675" y="3459164"/>
            <a:ext cx="65088" cy="199707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50"/>
          <p:cNvSpPr txBox="1"/>
          <p:nvPr/>
        </p:nvSpPr>
        <p:spPr>
          <a:xfrm>
            <a:off x="9304338" y="4518026"/>
            <a:ext cx="1085850" cy="9001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Όλα τα παραπάνω σε μορφή </a:t>
            </a:r>
            <a:r>
              <a:rPr lang="en-US" sz="1350" b="1" kern="0" dirty="0">
                <a:solidFill>
                  <a:srgbClr val="000000"/>
                </a:solidFill>
                <a:latin typeface="Calibri"/>
              </a:rPr>
              <a:t>pdf</a:t>
            </a:r>
            <a:endParaRPr lang="el-GR" sz="135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Up Arrow 51"/>
          <p:cNvSpPr/>
          <p:nvPr/>
        </p:nvSpPr>
        <p:spPr>
          <a:xfrm>
            <a:off x="9625013" y="3702050"/>
            <a:ext cx="220662" cy="730250"/>
          </a:xfrm>
          <a:custGeom>
            <a:avLst>
              <a:gd name="f0" fmla="val 417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21600 f13 1"/>
              <a:gd name="f24" fmla="*/ 0 f12 1"/>
              <a:gd name="f25" fmla="*/ f16 1 f4"/>
              <a:gd name="f26" fmla="*/ 21600 f12 1"/>
              <a:gd name="f27" fmla="*/ f17 1 f4"/>
              <a:gd name="f28" fmla="*/ f19 f18 1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1 10800"/>
              <a:gd name="f35" fmla="+- f19 0 f34"/>
              <a:gd name="f36" fmla="*/ f35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36" r="f30" b="f23"/>
            <a:pathLst>
              <a:path w="21600" h="21600">
                <a:moveTo>
                  <a:pt x="f18" y="f8"/>
                </a:moveTo>
                <a:lnTo>
                  <a:pt x="f18" y="f19"/>
                </a:lnTo>
                <a:lnTo>
                  <a:pt x="f7" y="f19"/>
                </a:lnTo>
                <a:lnTo>
                  <a:pt x="f9" y="f7"/>
                </a:lnTo>
                <a:lnTo>
                  <a:pt x="f8" y="f19"/>
                </a:lnTo>
                <a:lnTo>
                  <a:pt x="f20" y="f19"/>
                </a:lnTo>
                <a:lnTo>
                  <a:pt x="f20" y="f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718" name="Rectangle 4"/>
          <p:cNvSpPr>
            <a:spLocks noChangeArrowheads="1"/>
          </p:cNvSpPr>
          <p:nvPr/>
        </p:nvSpPr>
        <p:spPr bwMode="auto">
          <a:xfrm>
            <a:off x="1595438" y="2032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17116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639889"/>
            <a:ext cx="1384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/>
          <p:nvPr/>
        </p:nvSpPr>
        <p:spPr>
          <a:xfrm>
            <a:off x="1651000" y="944563"/>
            <a:ext cx="2171700" cy="508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sp>
        <p:nvSpPr>
          <p:cNvPr id="4" name="Right Arrow 13"/>
          <p:cNvSpPr/>
          <p:nvPr/>
        </p:nvSpPr>
        <p:spPr>
          <a:xfrm>
            <a:off x="6429376" y="1050925"/>
            <a:ext cx="295275" cy="166688"/>
          </a:xfrm>
          <a:custGeom>
            <a:avLst>
              <a:gd name="f0" fmla="val 1549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extBox 14"/>
          <p:cNvSpPr txBox="1"/>
          <p:nvPr/>
        </p:nvSpPr>
        <p:spPr>
          <a:xfrm>
            <a:off x="6724650" y="977901"/>
            <a:ext cx="22479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Γενικά πολυμεσικά αρχεία</a:t>
            </a:r>
            <a:r>
              <a:rPr lang="en-US" sz="1350" b="1" kern="0">
                <a:solidFill>
                  <a:srgbClr val="000000"/>
                </a:solidFill>
                <a:latin typeface="Calibri"/>
              </a:rPr>
              <a:t> </a:t>
            </a:r>
            <a:endParaRPr lang="el-GR" sz="1350" b="1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16"/>
          <p:cNvSpPr/>
          <p:nvPr/>
        </p:nvSpPr>
        <p:spPr>
          <a:xfrm>
            <a:off x="2819400" y="5191126"/>
            <a:ext cx="342900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7" name="Table 20"/>
          <p:cNvGraphicFramePr>
            <a:graphicFrameLocks noGrp="1"/>
          </p:cNvGraphicFramePr>
          <p:nvPr/>
        </p:nvGraphicFramePr>
        <p:xfrm>
          <a:off x="3289301" y="1609726"/>
          <a:ext cx="7115175" cy="387191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22"/>
          <p:cNvGraphicFramePr>
            <a:graphicFrameLocks noGrp="1"/>
          </p:cNvGraphicFramePr>
          <p:nvPr/>
        </p:nvGraphicFramePr>
        <p:xfrm>
          <a:off x="3448051" y="1879601"/>
          <a:ext cx="2143125" cy="15398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1. Παρουσίαση Τμήματος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25">
                <a:tc>
                  <a:txBody>
                    <a:bodyPr/>
                    <a:lstStyle/>
                    <a:p>
                      <a:pPr lvl="0"/>
                      <a:endParaRPr lang="el-GR" sz="1200" b="1"/>
                    </a:p>
                    <a:p>
                      <a:pPr lvl="0"/>
                      <a:r>
                        <a:rPr lang="el-GR" sz="1200" b="1"/>
                        <a:t>10. Παρουσίαση</a:t>
                      </a:r>
                      <a:r>
                        <a:rPr lang="el-GR" sz="1200" b="1" baseline="0"/>
                        <a:t> τομέων εργαστηρίου</a:t>
                      </a:r>
                      <a:endParaRPr lang="el-GR" sz="1200" b="1"/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11. Καταστρώματα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23"/>
          <p:cNvGraphicFramePr>
            <a:graphicFrameLocks noGrp="1"/>
          </p:cNvGraphicFramePr>
          <p:nvPr/>
        </p:nvGraphicFramePr>
        <p:xfrm>
          <a:off x="3362325" y="3740151"/>
          <a:ext cx="2228850" cy="19780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17. Σχεδίαση καταστρώματος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7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18. Κατάστρωμα εγκάρσιας  </a:t>
                      </a:r>
                    </a:p>
                    <a:p>
                      <a:pPr lvl="0"/>
                      <a:r>
                        <a:rPr lang="el-GR" sz="1100" b="1"/>
                        <a:t>       κατασκευαστικής ενίσχυσης  </a:t>
                      </a:r>
                    </a:p>
                    <a:p>
                      <a:pPr lvl="0"/>
                      <a:r>
                        <a:rPr lang="el-GR" sz="1100" b="1"/>
                        <a:t>       τομέα εργαστηρίου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19. Προσδιορισμός</a:t>
                      </a:r>
                      <a:r>
                        <a:rPr lang="el-GR" sz="1100" b="1" baseline="0"/>
                        <a:t> δεξαμενής</a:t>
                      </a:r>
                      <a:endParaRPr lang="el-GR" sz="1100" b="1"/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2. Παρουσίαση μαθήματος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20. Σχεδίαση Φ/Γ/ λάντζας  </a:t>
                      </a:r>
                    </a:p>
                    <a:p>
                      <a:pPr lvl="0"/>
                      <a:r>
                        <a:rPr lang="el-GR" sz="1100" b="1"/>
                        <a:t>       υπολογισμοί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24"/>
          <p:cNvGraphicFramePr>
            <a:graphicFrameLocks noGrp="1"/>
          </p:cNvGraphicFramePr>
          <p:nvPr/>
        </p:nvGraphicFramePr>
        <p:xfrm>
          <a:off x="5853114" y="1900239"/>
          <a:ext cx="2185987" cy="18827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99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12. Σχεδίαση διαμήκους τομέα εργαστηρίου</a:t>
                      </a:r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13. Διαμήκης τομέας εργαστηρίου. Υπολογισμοί πάχους ελασμάτων</a:t>
                      </a:r>
                      <a:r>
                        <a:rPr lang="el-GR" sz="1100" b="1" baseline="0"/>
                        <a:t> ενισχυτικών κολώνας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14. Διαμήκης τομέας εργαστηρίου</a:t>
                      </a:r>
                      <a:r>
                        <a:rPr lang="el-GR" sz="1100" b="1" baseline="0"/>
                        <a:t>  Υπολογισμός βάρους Κατασκευαστικά σχέδια Αγκώνες σύνδεσης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25"/>
          <p:cNvGraphicFramePr>
            <a:graphicFrameLocks noGrp="1"/>
          </p:cNvGraphicFramePr>
          <p:nvPr/>
        </p:nvGraphicFramePr>
        <p:xfrm>
          <a:off x="5791201" y="3883026"/>
          <a:ext cx="2233613" cy="16430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21. Σχεδίαση βάσης κυρίας μηχανής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07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22. Εγκάρσιος τομέας εργαστηρίου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3. Ορισμοί Γενικές έννοιες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4. Περιγραφή πλοίου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5. Στοιχεία</a:t>
                      </a:r>
                      <a:r>
                        <a:rPr lang="el-GR" sz="1100" b="1" baseline="0"/>
                        <a:t> πλοίου</a:t>
                      </a:r>
                      <a:endParaRPr lang="el-GR" sz="1100" b="1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26"/>
          <p:cNvGraphicFramePr>
            <a:graphicFrameLocks noGrp="1"/>
          </p:cNvGraphicFramePr>
          <p:nvPr/>
        </p:nvGraphicFramePr>
        <p:xfrm>
          <a:off x="8150226" y="2170113"/>
          <a:ext cx="2214563" cy="11541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15. Εγκάρσιος</a:t>
                      </a:r>
                      <a:r>
                        <a:rPr lang="el-GR" sz="1200" b="1" baseline="0"/>
                        <a:t> τομέας εργαστηρίου</a:t>
                      </a:r>
                      <a:endParaRPr lang="el-GR" sz="1200" b="1"/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16. Διαμήκης τομέας εργαστηρίου</a:t>
                      </a:r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27"/>
          <p:cNvGraphicFramePr>
            <a:graphicFrameLocks noGrp="1"/>
          </p:cNvGraphicFramePr>
          <p:nvPr/>
        </p:nvGraphicFramePr>
        <p:xfrm>
          <a:off x="8175626" y="3883026"/>
          <a:ext cx="2189163" cy="14779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6. Παρουσίαση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7. Εκτόπισμα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2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8. Γραμμή φορτώσεως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9. Κατασκευή πλοίου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30"/>
          <p:cNvSpPr/>
          <p:nvPr/>
        </p:nvSpPr>
        <p:spPr>
          <a:xfrm>
            <a:off x="3162301" y="1452564"/>
            <a:ext cx="34925" cy="377348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31"/>
          <p:cNvSpPr/>
          <p:nvPr/>
        </p:nvSpPr>
        <p:spPr>
          <a:xfrm>
            <a:off x="3179764" y="1452564"/>
            <a:ext cx="18113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2"/>
          <p:cNvSpPr/>
          <p:nvPr/>
        </p:nvSpPr>
        <p:spPr>
          <a:xfrm>
            <a:off x="4960939" y="1116013"/>
            <a:ext cx="34925" cy="3619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3"/>
          <p:cNvSpPr/>
          <p:nvPr/>
        </p:nvSpPr>
        <p:spPr>
          <a:xfrm>
            <a:off x="4960939" y="1116014"/>
            <a:ext cx="14684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TextBox 35"/>
          <p:cNvSpPr txBox="1"/>
          <p:nvPr/>
        </p:nvSpPr>
        <p:spPr>
          <a:xfrm>
            <a:off x="3448050" y="5529263"/>
            <a:ext cx="7029450" cy="46196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 anchorCtr="1">
            <a:sp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Όλα τα παραπάνω αρχεία είναι σε μορφή  </a:t>
            </a:r>
            <a:r>
              <a:rPr lang="en-US" sz="1350" b="1" u="sng" kern="0">
                <a:solidFill>
                  <a:srgbClr val="000000"/>
                </a:solidFill>
                <a:latin typeface="Calibri"/>
              </a:rPr>
              <a:t> video </a:t>
            </a: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– διαλέξεων</a:t>
            </a: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Δημιουργός : Γεώργιος Χατζηκωνσταντής , Εκδότης : Ανοιχτά Ακαδημαϊκά Μαθήματα ΤΕΙ Αθήνας</a:t>
            </a:r>
          </a:p>
        </p:txBody>
      </p:sp>
      <p:sp>
        <p:nvSpPr>
          <p:cNvPr id="19" name="Down Arrow 36"/>
          <p:cNvSpPr/>
          <p:nvPr/>
        </p:nvSpPr>
        <p:spPr>
          <a:xfrm>
            <a:off x="7496176" y="1198563"/>
            <a:ext cx="238125" cy="411162"/>
          </a:xfrm>
          <a:custGeom>
            <a:avLst>
              <a:gd name="f0" fmla="val 153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743" name="Rectangle 1"/>
          <p:cNvSpPr>
            <a:spLocks noChangeArrowheads="1"/>
          </p:cNvSpPr>
          <p:nvPr/>
        </p:nvSpPr>
        <p:spPr bwMode="auto">
          <a:xfrm>
            <a:off x="1581150" y="10636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209848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828801" y="982663"/>
            <a:ext cx="2314575" cy="5778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pic>
        <p:nvPicPr>
          <p:cNvPr id="2867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1697039"/>
            <a:ext cx="1384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5"/>
          <p:cNvGraphicFramePr>
            <a:graphicFrameLocks noGrp="1"/>
          </p:cNvGraphicFramePr>
          <p:nvPr/>
        </p:nvGraphicFramePr>
        <p:xfrm>
          <a:off x="5276851" y="3616325"/>
          <a:ext cx="2924175" cy="5937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Όνομα άσκησης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Ασκήσεις αυτοαξιολόγησης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>
          <a:xfrm>
            <a:off x="3162300" y="3913189"/>
            <a:ext cx="1543050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ight Arrow 8"/>
          <p:cNvSpPr/>
          <p:nvPr/>
        </p:nvSpPr>
        <p:spPr>
          <a:xfrm>
            <a:off x="4705351" y="3821114"/>
            <a:ext cx="485775" cy="219075"/>
          </a:xfrm>
          <a:custGeom>
            <a:avLst>
              <a:gd name="f0" fmla="val 1672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86" name="Rectangle 2"/>
          <p:cNvSpPr>
            <a:spLocks noChangeArrowheads="1"/>
          </p:cNvSpPr>
          <p:nvPr/>
        </p:nvSpPr>
        <p:spPr bwMode="auto">
          <a:xfrm>
            <a:off x="1863725" y="15081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373417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802</Words>
  <Application>Microsoft Office PowerPoint</Application>
  <PresentationFormat>Ευρεία οθόνη</PresentationFormat>
  <Paragraphs>139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Παρουσίαση του PowerPoint</vt:lpstr>
      <vt:lpstr>eclass.uniwa.gr               Πλατφόρμα Ασύγχρονης Τηλεκπαίδευσης Π.Α.Δ.Α.                                                                       (TEIATH Open eClass)</vt:lpstr>
      <vt:lpstr>ΤΕΧΝΙΚΗ ΝΟΜΟΘΕΣΙΑ - ΘΕΩΡΙΑ  ΓΙΩΡΓΟΣ ΧΑΤΖΗΚΩΝΣΤΑΝΤΗΣ</vt:lpstr>
      <vt:lpstr>ΤΕΧΝΙΚΗ ΝΟΜΟΘΕΣΙΑ – ΕΡΓΑΣΤΗΡΙΟ ΓΙΩΡΓΟΣ ΧΑΤΖΗΚΩΝΣΤΑΝΤΗΣ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3</cp:revision>
  <dcterms:created xsi:type="dcterms:W3CDTF">2020-08-17T14:09:14Z</dcterms:created>
  <dcterms:modified xsi:type="dcterms:W3CDTF">2023-10-14T10:00:33Z</dcterms:modified>
</cp:coreProperties>
</file>