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</p:sldMasterIdLst>
  <p:notesMasterIdLst>
    <p:notesMasterId r:id="rId84"/>
  </p:notesMasterIdLst>
  <p:handoutMasterIdLst>
    <p:handoutMasterId r:id="rId85"/>
  </p:handoutMasterIdLst>
  <p:sldIdLst>
    <p:sldId id="256" r:id="rId2"/>
    <p:sldId id="374" r:id="rId3"/>
    <p:sldId id="440" r:id="rId4"/>
    <p:sldId id="447" r:id="rId5"/>
    <p:sldId id="399" r:id="rId6"/>
    <p:sldId id="311" r:id="rId7"/>
    <p:sldId id="376" r:id="rId8"/>
    <p:sldId id="518" r:id="rId9"/>
    <p:sldId id="377" r:id="rId10"/>
    <p:sldId id="378" r:id="rId11"/>
    <p:sldId id="379" r:id="rId12"/>
    <p:sldId id="380" r:id="rId13"/>
    <p:sldId id="527" r:id="rId14"/>
    <p:sldId id="528" r:id="rId15"/>
    <p:sldId id="277" r:id="rId16"/>
    <p:sldId id="275" r:id="rId17"/>
    <p:sldId id="442" r:id="rId18"/>
    <p:sldId id="381" r:id="rId19"/>
    <p:sldId id="516" r:id="rId20"/>
    <p:sldId id="517" r:id="rId21"/>
    <p:sldId id="375" r:id="rId22"/>
    <p:sldId id="461" r:id="rId23"/>
    <p:sldId id="467" r:id="rId24"/>
    <p:sldId id="512" r:id="rId25"/>
    <p:sldId id="460" r:id="rId26"/>
    <p:sldId id="514" r:id="rId27"/>
    <p:sldId id="515" r:id="rId28"/>
    <p:sldId id="353" r:id="rId29"/>
    <p:sldId id="354" r:id="rId30"/>
    <p:sldId id="355" r:id="rId31"/>
    <p:sldId id="356" r:id="rId32"/>
    <p:sldId id="357" r:id="rId33"/>
    <p:sldId id="358" r:id="rId34"/>
    <p:sldId id="359" r:id="rId35"/>
    <p:sldId id="360" r:id="rId36"/>
    <p:sldId id="361" r:id="rId37"/>
    <p:sldId id="362" r:id="rId38"/>
    <p:sldId id="363" r:id="rId39"/>
    <p:sldId id="365" r:id="rId40"/>
    <p:sldId id="366" r:id="rId41"/>
    <p:sldId id="519" r:id="rId42"/>
    <p:sldId id="364" r:id="rId43"/>
    <p:sldId id="529" r:id="rId44"/>
    <p:sldId id="373" r:id="rId45"/>
    <p:sldId id="334" r:id="rId46"/>
    <p:sldId id="372" r:id="rId47"/>
    <p:sldId id="292" r:id="rId48"/>
    <p:sldId id="530" r:id="rId49"/>
    <p:sldId id="335" r:id="rId50"/>
    <p:sldId id="338" r:id="rId51"/>
    <p:sldId id="326" r:id="rId52"/>
    <p:sldId id="336" r:id="rId53"/>
    <p:sldId id="337" r:id="rId54"/>
    <p:sldId id="317" r:id="rId55"/>
    <p:sldId id="370" r:id="rId56"/>
    <p:sldId id="371" r:id="rId57"/>
    <p:sldId id="321" r:id="rId58"/>
    <p:sldId id="352" r:id="rId59"/>
    <p:sldId id="322" r:id="rId60"/>
    <p:sldId id="341" r:id="rId61"/>
    <p:sldId id="346" r:id="rId62"/>
    <p:sldId id="347" r:id="rId63"/>
    <p:sldId id="330" r:id="rId64"/>
    <p:sldId id="332" r:id="rId65"/>
    <p:sldId id="348" r:id="rId66"/>
    <p:sldId id="349" r:id="rId67"/>
    <p:sldId id="350" r:id="rId68"/>
    <p:sldId id="323" r:id="rId69"/>
    <p:sldId id="324" r:id="rId70"/>
    <p:sldId id="325" r:id="rId71"/>
    <p:sldId id="520" r:id="rId72"/>
    <p:sldId id="521" r:id="rId73"/>
    <p:sldId id="384" r:id="rId74"/>
    <p:sldId id="522" r:id="rId75"/>
    <p:sldId id="523" r:id="rId76"/>
    <p:sldId id="264" r:id="rId77"/>
    <p:sldId id="526" r:id="rId78"/>
    <p:sldId id="525" r:id="rId79"/>
    <p:sldId id="263" r:id="rId80"/>
    <p:sldId id="262" r:id="rId81"/>
    <p:sldId id="266" r:id="rId82"/>
    <p:sldId id="261" r:id="rId83"/>
  </p:sldIdLst>
  <p:sldSz cx="9144000" cy="6858000" type="screen4x3"/>
  <p:notesSz cx="6834188" cy="9979025"/>
  <p:custDataLst>
    <p:tags r:id="rId86"/>
  </p:custDataLst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3">
          <p15:clr>
            <a:srgbClr val="A4A3A4"/>
          </p15:clr>
        </p15:guide>
        <p15:guide id="2" pos="215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NIWA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457B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35" autoAdjust="0"/>
    <p:restoredTop sz="94660"/>
  </p:normalViewPr>
  <p:slideViewPr>
    <p:cSldViewPr>
      <p:cViewPr varScale="1">
        <p:scale>
          <a:sx n="82" d="100"/>
          <a:sy n="82" d="100"/>
        </p:scale>
        <p:origin x="1637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143"/>
        <p:guide pos="215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commentAuthors" Target="commentAuthor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0-20T14:42:19.396" idx="1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08.wmf"/><Relationship Id="rId1" Type="http://schemas.openxmlformats.org/officeDocument/2006/relationships/image" Target="../media/image107.wmf"/><Relationship Id="rId4" Type="http://schemas.openxmlformats.org/officeDocument/2006/relationships/image" Target="../media/image1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C975AD55-1B3A-4B4C-97BF-98599C476A1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0688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61" tIns="48031" rIns="96061" bIns="48031" numCol="1" anchor="t" anchorCtr="0" compatLnSpc="1">
            <a:prstTxWarp prst="textNoShape">
              <a:avLst/>
            </a:prstTxWarp>
          </a:bodyPr>
          <a:lstStyle>
            <a:lvl1pPr defTabSz="960463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FA120DCC-A61D-4A2F-BA07-3EF33379148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1913" y="0"/>
            <a:ext cx="2960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61" tIns="48031" rIns="96061" bIns="48031" numCol="1" anchor="t" anchorCtr="0" compatLnSpc="1">
            <a:prstTxWarp prst="textNoShape">
              <a:avLst/>
            </a:prstTxWarp>
          </a:bodyPr>
          <a:lstStyle>
            <a:lvl1pPr algn="r" defTabSz="960463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A88F88B-52DF-476F-8241-74FAE04C53A9}" type="datetimeFigureOut">
              <a:rPr lang="el-GR"/>
              <a:pPr>
                <a:defRPr/>
              </a:pPr>
              <a:t>4/10/2024</a:t>
            </a:fld>
            <a:endParaRPr lang="el-GR"/>
          </a:p>
        </p:txBody>
      </p:sp>
      <p:sp>
        <p:nvSpPr>
          <p:cNvPr id="92164" name="Rectangle 4">
            <a:extLst>
              <a:ext uri="{FF2B5EF4-FFF2-40B4-BE49-F238E27FC236}">
                <a16:creationId xmlns:a16="http://schemas.microsoft.com/office/drawing/2014/main" id="{ABE357EE-1839-4535-B277-91AF0B0DAD3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78963"/>
            <a:ext cx="2960688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61" tIns="48031" rIns="96061" bIns="48031" numCol="1" anchor="b" anchorCtr="0" compatLnSpc="1">
            <a:prstTxWarp prst="textNoShape">
              <a:avLst/>
            </a:prstTxWarp>
          </a:bodyPr>
          <a:lstStyle>
            <a:lvl1pPr defTabSz="960463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5" name="Rectangle 5">
            <a:extLst>
              <a:ext uri="{FF2B5EF4-FFF2-40B4-BE49-F238E27FC236}">
                <a16:creationId xmlns:a16="http://schemas.microsoft.com/office/drawing/2014/main" id="{D6BA7B3D-EF3B-4DA3-9C49-3E885172E0E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1913" y="9478963"/>
            <a:ext cx="2960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61" tIns="48031" rIns="96061" bIns="48031" numCol="1" anchor="b" anchorCtr="0" compatLnSpc="1">
            <a:prstTxWarp prst="textNoShape">
              <a:avLst/>
            </a:prstTxWarp>
          </a:bodyPr>
          <a:lstStyle>
            <a:lvl1pPr algn="r" defTabSz="960438">
              <a:defRPr sz="1200"/>
            </a:lvl1pPr>
          </a:lstStyle>
          <a:p>
            <a:pPr>
              <a:defRPr/>
            </a:pPr>
            <a:fld id="{52CE5CBB-DDC3-442A-ADD4-2362DD7EDF9E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>
            <a:extLst>
              <a:ext uri="{FF2B5EF4-FFF2-40B4-BE49-F238E27FC236}">
                <a16:creationId xmlns:a16="http://schemas.microsoft.com/office/drawing/2014/main" id="{38EFF062-3E96-48A2-948D-FD41B14C1167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60688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61" tIns="48031" rIns="96061" bIns="48031" numCol="1" anchor="t" anchorCtr="0" compatLnSpc="1">
            <a:prstTxWarp prst="textNoShape">
              <a:avLst/>
            </a:prstTxWarp>
          </a:bodyPr>
          <a:lstStyle>
            <a:lvl1pPr defTabSz="960463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>
            <a:extLst>
              <a:ext uri="{FF2B5EF4-FFF2-40B4-BE49-F238E27FC236}">
                <a16:creationId xmlns:a16="http://schemas.microsoft.com/office/drawing/2014/main" id="{EDF62108-9A76-4F5E-BAD4-9C3F3D33641B}"/>
              </a:ext>
            </a:extLst>
          </p:cNvPr>
          <p:cNvSpPr>
            <a:spLocks noGrp="1"/>
          </p:cNvSpPr>
          <p:nvPr>
            <p:ph type="dt" idx="1"/>
          </p:nvPr>
        </p:nvSpPr>
        <p:spPr bwMode="auto">
          <a:xfrm>
            <a:off x="3871913" y="0"/>
            <a:ext cx="2960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61" tIns="48031" rIns="96061" bIns="48031" numCol="1" anchor="t" anchorCtr="0" compatLnSpc="1">
            <a:prstTxWarp prst="textNoShape">
              <a:avLst/>
            </a:prstTxWarp>
          </a:bodyPr>
          <a:lstStyle>
            <a:lvl1pPr algn="r" defTabSz="960463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31F7E8B-D04C-4F89-897A-E327779C5484}" type="datetimeFigureOut">
              <a:rPr lang="el-GR"/>
              <a:pPr>
                <a:defRPr/>
              </a:pPr>
              <a:t>4/10/2024</a:t>
            </a:fld>
            <a:endParaRPr lang="el-GR"/>
          </a:p>
        </p:txBody>
      </p:sp>
      <p:sp>
        <p:nvSpPr>
          <p:cNvPr id="4" name="3 - Θέση εικόνας διαφάνειας">
            <a:extLst>
              <a:ext uri="{FF2B5EF4-FFF2-40B4-BE49-F238E27FC236}">
                <a16:creationId xmlns:a16="http://schemas.microsoft.com/office/drawing/2014/main" id="{4BEECCD2-7024-422F-8400-BF3C4E1491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23925" y="749300"/>
            <a:ext cx="4986338" cy="37417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659" tIns="44329" rIns="88659" bIns="44329" rtlCol="0" anchor="ctr"/>
          <a:lstStyle/>
          <a:p>
            <a:pPr lvl="0"/>
            <a:endParaRPr lang="el-GR" noProof="0"/>
          </a:p>
        </p:txBody>
      </p:sp>
      <p:sp>
        <p:nvSpPr>
          <p:cNvPr id="5" name="4 - Θέση σημειώσεων">
            <a:extLst>
              <a:ext uri="{FF2B5EF4-FFF2-40B4-BE49-F238E27FC236}">
                <a16:creationId xmlns:a16="http://schemas.microsoft.com/office/drawing/2014/main" id="{918B2E2D-615C-4312-85D2-16C08EBF13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 bwMode="auto">
          <a:xfrm>
            <a:off x="684213" y="4740275"/>
            <a:ext cx="5467350" cy="448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61" tIns="48031" rIns="96061" bIns="480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noProof="0"/>
              <a:t>Kλικ για επεξεργασία των στυλ του υποδείγματος</a:t>
            </a:r>
          </a:p>
          <a:p>
            <a:pPr lvl="1"/>
            <a:r>
              <a:rPr lang="el-GR" altLang="el-GR" noProof="0"/>
              <a:t>Δεύτερου επιπέδου</a:t>
            </a:r>
          </a:p>
          <a:p>
            <a:pPr lvl="2"/>
            <a:r>
              <a:rPr lang="el-GR" altLang="el-GR" noProof="0"/>
              <a:t>Τρίτου επιπέδου</a:t>
            </a:r>
          </a:p>
          <a:p>
            <a:pPr lvl="3"/>
            <a:r>
              <a:rPr lang="el-GR" altLang="el-GR" noProof="0"/>
              <a:t>Τέταρτου επιπέδου</a:t>
            </a:r>
          </a:p>
          <a:p>
            <a:pPr lvl="4"/>
            <a:r>
              <a:rPr lang="el-GR" altLang="el-GR" noProof="0"/>
              <a:t>Πέμπτου επιπέδου</a:t>
            </a:r>
          </a:p>
        </p:txBody>
      </p:sp>
      <p:sp>
        <p:nvSpPr>
          <p:cNvPr id="6" name="5 - Θέση υποσέλιδου">
            <a:extLst>
              <a:ext uri="{FF2B5EF4-FFF2-40B4-BE49-F238E27FC236}">
                <a16:creationId xmlns:a16="http://schemas.microsoft.com/office/drawing/2014/main" id="{3B42080B-2418-4E1B-8ABC-D4E0FDD2C49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xfrm>
            <a:off x="0" y="9478963"/>
            <a:ext cx="2960688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61" tIns="48031" rIns="96061" bIns="48031" numCol="1" anchor="b" anchorCtr="0" compatLnSpc="1">
            <a:prstTxWarp prst="textNoShape">
              <a:avLst/>
            </a:prstTxWarp>
          </a:bodyPr>
          <a:lstStyle>
            <a:lvl1pPr defTabSz="960463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>
            <a:extLst>
              <a:ext uri="{FF2B5EF4-FFF2-40B4-BE49-F238E27FC236}">
                <a16:creationId xmlns:a16="http://schemas.microsoft.com/office/drawing/2014/main" id="{8F6FE72B-7DF2-450F-96FE-50F560F5AE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3871913" y="9478963"/>
            <a:ext cx="2960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61" tIns="48031" rIns="96061" bIns="48031" numCol="1" anchor="b" anchorCtr="0" compatLnSpc="1">
            <a:prstTxWarp prst="textNoShape">
              <a:avLst/>
            </a:prstTxWarp>
          </a:bodyPr>
          <a:lstStyle>
            <a:lvl1pPr algn="r" defTabSz="960438" eaLnBrk="1" hangingPunct="1">
              <a:defRPr sz="1200"/>
            </a:lvl1pPr>
          </a:lstStyle>
          <a:p>
            <a:pPr>
              <a:defRPr/>
            </a:pPr>
            <a:fld id="{4980ADB3-1841-4714-A5D5-131ECEB84CAB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Θέση εικόνας διαφάνειας 1">
            <a:extLst>
              <a:ext uri="{FF2B5EF4-FFF2-40B4-BE49-F238E27FC236}">
                <a16:creationId xmlns:a16="http://schemas.microsoft.com/office/drawing/2014/main" id="{C694556C-3E0D-4685-80F0-C103D205A7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Θέση σημειώσεων 2">
            <a:extLst>
              <a:ext uri="{FF2B5EF4-FFF2-40B4-BE49-F238E27FC236}">
                <a16:creationId xmlns:a16="http://schemas.microsoft.com/office/drawing/2014/main" id="{14AD8596-8772-4332-86B6-5C9362039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9388" indent="-179388" eaLnBrk="1" hangingPunct="1">
              <a:buFontTx/>
              <a:buChar char="•"/>
            </a:pPr>
            <a:endParaRPr lang="el-GR" altLang="el-GR">
              <a:solidFill>
                <a:srgbClr val="FF0000"/>
              </a:solidFill>
            </a:endParaRPr>
          </a:p>
        </p:txBody>
      </p:sp>
      <p:sp>
        <p:nvSpPr>
          <p:cNvPr id="6148" name="Θέση αριθμού διαφάνειας 3">
            <a:extLst>
              <a:ext uri="{FF2B5EF4-FFF2-40B4-BE49-F238E27FC236}">
                <a16:creationId xmlns:a16="http://schemas.microsoft.com/office/drawing/2014/main" id="{E2051310-2ADD-4F51-987C-7AA2530B98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8724517-C1CD-423F-84A8-688B1217B7CE}" type="slidenum">
              <a:rPr lang="el-GR" altLang="el-GR" smtClean="0"/>
              <a:pPr/>
              <a:t>0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B81BAF8E-85B2-4D29-9065-03C6E2D3BA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DF4A8E68-73E6-4CF8-9952-F248EB895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BF22A72C-BD1C-4490-A14C-8424011667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ABA4562-E463-47D5-BA5A-D07D2A76FB6F}" type="slidenum">
              <a:rPr lang="el-GR" altLang="el-GR" smtClean="0"/>
              <a:pPr/>
              <a:t>79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>
            <a:extLst>
              <a:ext uri="{FF2B5EF4-FFF2-40B4-BE49-F238E27FC236}">
                <a16:creationId xmlns:a16="http://schemas.microsoft.com/office/drawing/2014/main" id="{CEB77565-3816-42E5-A3CD-E6FFB4A6D9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>
            <a:extLst>
              <a:ext uri="{FF2B5EF4-FFF2-40B4-BE49-F238E27FC236}">
                <a16:creationId xmlns:a16="http://schemas.microsoft.com/office/drawing/2014/main" id="{53EBBCF4-6257-4032-ADB1-A4514CF45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98308" name="Slide Number Placeholder 3">
            <a:extLst>
              <a:ext uri="{FF2B5EF4-FFF2-40B4-BE49-F238E27FC236}">
                <a16:creationId xmlns:a16="http://schemas.microsoft.com/office/drawing/2014/main" id="{FE2E5516-AEA2-4734-84D7-05D6025429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6CC272C-96F8-4832-BE76-EC7F69C369EA}" type="slidenum">
              <a:rPr lang="el-GR" altLang="el-GR" smtClean="0"/>
              <a:pPr/>
              <a:t>80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Θέση εικόνας διαφάνειας 1">
            <a:extLst>
              <a:ext uri="{FF2B5EF4-FFF2-40B4-BE49-F238E27FC236}">
                <a16:creationId xmlns:a16="http://schemas.microsoft.com/office/drawing/2014/main" id="{23E0C8A3-570F-493A-A969-46CA3DA8BD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Θέση σημειώσεων 2">
            <a:extLst>
              <a:ext uri="{FF2B5EF4-FFF2-40B4-BE49-F238E27FC236}">
                <a16:creationId xmlns:a16="http://schemas.microsoft.com/office/drawing/2014/main" id="{62ED5262-FD82-411A-9495-1B4296DAA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9388" indent="-179388" eaLnBrk="1" hangingPunct="1">
              <a:buFontTx/>
              <a:buChar char="•"/>
            </a:pPr>
            <a:endParaRPr lang="el-GR" altLang="el-GR"/>
          </a:p>
        </p:txBody>
      </p:sp>
      <p:sp>
        <p:nvSpPr>
          <p:cNvPr id="100356" name="Θέση αριθμού διαφάνειας 3">
            <a:extLst>
              <a:ext uri="{FF2B5EF4-FFF2-40B4-BE49-F238E27FC236}">
                <a16:creationId xmlns:a16="http://schemas.microsoft.com/office/drawing/2014/main" id="{38B6904E-D93E-4B4B-A70F-CCF47F6A37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F7E2230-941B-4D71-AB8E-692D3E0B832D}" type="slidenum">
              <a:rPr lang="el-GR" altLang="el-GR" smtClean="0"/>
              <a:pPr/>
              <a:t>81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Θέση εικόνας διαφάνειας 1">
            <a:extLst>
              <a:ext uri="{FF2B5EF4-FFF2-40B4-BE49-F238E27FC236}">
                <a16:creationId xmlns:a16="http://schemas.microsoft.com/office/drawing/2014/main" id="{896FD792-0941-4F84-921E-2284F73D66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Θέση σημειώσεων 2">
            <a:extLst>
              <a:ext uri="{FF2B5EF4-FFF2-40B4-BE49-F238E27FC236}">
                <a16:creationId xmlns:a16="http://schemas.microsoft.com/office/drawing/2014/main" id="{0F1B1765-D5F9-4027-B6CF-4D0B221C10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/>
          </a:p>
        </p:txBody>
      </p:sp>
      <p:sp>
        <p:nvSpPr>
          <p:cNvPr id="13316" name="Θέση αριθμού διαφάνειας 3">
            <a:extLst>
              <a:ext uri="{FF2B5EF4-FFF2-40B4-BE49-F238E27FC236}">
                <a16:creationId xmlns:a16="http://schemas.microsoft.com/office/drawing/2014/main" id="{5164BB83-E9F1-4C41-84F5-4BCD6E10A8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E0637A2-8B7B-4E86-B4E5-32CA86A3B765}" type="slidenum">
              <a:rPr lang="el-GR" altLang="el-GR" smtClean="0"/>
              <a:pPr/>
              <a:t>6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3B70146A-0717-41B0-8FBC-6EC588B443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64502F2F-F08A-4429-8F2C-E86FE4C47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979F363D-AF0C-4C7A-A01E-A4F912407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C98086-13A9-4E1D-A866-8C2205DF1787}" type="slidenum">
              <a:rPr lang="el-GR" altLang="el-GR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l-GR" altLang="el-GR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Θέση εικόνας διαφάνειας 1">
            <a:extLst>
              <a:ext uri="{FF2B5EF4-FFF2-40B4-BE49-F238E27FC236}">
                <a16:creationId xmlns:a16="http://schemas.microsoft.com/office/drawing/2014/main" id="{8E517CF8-250C-4ADD-9610-3C891AA1F7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Θέση σημειώσεων 2">
            <a:extLst>
              <a:ext uri="{FF2B5EF4-FFF2-40B4-BE49-F238E27FC236}">
                <a16:creationId xmlns:a16="http://schemas.microsoft.com/office/drawing/2014/main" id="{763F84D9-A954-40DB-B00E-C0CF3C103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l-GR" altLang="el-GR"/>
              <a:t>Παράδειγμα 1 από 2</a:t>
            </a:r>
            <a:endParaRPr lang="en-US" altLang="el-GR"/>
          </a:p>
          <a:p>
            <a:r>
              <a:rPr lang="en-US" altLang="el-GR"/>
              <a:t>Hyperlink ok</a:t>
            </a:r>
            <a:endParaRPr lang="el-GR" altLang="el-GR"/>
          </a:p>
        </p:txBody>
      </p:sp>
      <p:sp>
        <p:nvSpPr>
          <p:cNvPr id="19460" name="Θέση αριθμού διαφάνειας 3">
            <a:extLst>
              <a:ext uri="{FF2B5EF4-FFF2-40B4-BE49-F238E27FC236}">
                <a16:creationId xmlns:a16="http://schemas.microsoft.com/office/drawing/2014/main" id="{76E0873A-6A7B-4DC5-BFCA-46FBC1B898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7A3872-1279-47F9-B297-87E87E91C793}" type="slidenum">
              <a:rPr lang="el-GR" altLang="el-GR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el-GR" altLang="el-GR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6DB770B4-4F12-48CB-986D-C476EB2094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7A8C49BB-DFB6-4404-8A5D-0363EBD74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2DED0B88-26AD-4A0D-B440-7A45C67624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1402A79-28DE-4469-824C-F38FCEC48167}" type="slidenum">
              <a:rPr lang="el-GR" altLang="el-GR" smtClean="0"/>
              <a:pPr/>
              <a:t>46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8648D46A-2D67-4B0C-94A0-332B2D6507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35E6C9F3-D9C3-4179-8451-223B44E50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66564" name="Slide Number Placeholder 3">
            <a:extLst>
              <a:ext uri="{FF2B5EF4-FFF2-40B4-BE49-F238E27FC236}">
                <a16:creationId xmlns:a16="http://schemas.microsoft.com/office/drawing/2014/main" id="{0C416E74-F075-4268-8F47-D429955FDF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6D96467-78E6-4B36-A7F4-609B3599EB4E}" type="slidenum">
              <a:rPr lang="el-GR" altLang="el-GR" smtClean="0"/>
              <a:pPr/>
              <a:t>54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>
            <a:extLst>
              <a:ext uri="{FF2B5EF4-FFF2-40B4-BE49-F238E27FC236}">
                <a16:creationId xmlns:a16="http://schemas.microsoft.com/office/drawing/2014/main" id="{7042E410-24F5-4636-8641-11A0953B6FF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>
            <a:extLst>
              <a:ext uri="{FF2B5EF4-FFF2-40B4-BE49-F238E27FC236}">
                <a16:creationId xmlns:a16="http://schemas.microsoft.com/office/drawing/2014/main" id="{88CAEA3D-23F2-40B3-A3FC-D9B0F47DC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6FA04921-8A4E-4552-9461-9EE56A40F1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F9EF246-7867-4BFF-80D8-371922593A05}" type="slidenum">
              <a:rPr lang="el-GR" altLang="el-GR" smtClean="0"/>
              <a:pPr/>
              <a:t>55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5F899F60-7864-4287-A2F5-B0E5D36A9C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7713"/>
            <a:ext cx="4991100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97B7B063-161B-4F93-B41C-A0FE2E47E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3" y="4740275"/>
            <a:ext cx="5467350" cy="4491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l-GR" altLang="el-GR"/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C9F0253F-EDAE-436F-92EA-1DC552710EE6}"/>
              </a:ext>
            </a:extLst>
          </p:cNvPr>
          <p:cNvSpPr txBox="1">
            <a:spLocks noGrp="1"/>
          </p:cNvSpPr>
          <p:nvPr/>
        </p:nvSpPr>
        <p:spPr bwMode="auto">
          <a:xfrm>
            <a:off x="3871913" y="9478963"/>
            <a:ext cx="2960687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7DC1E86-BF0B-47D8-AFDA-1B0550C31F60}" type="slidenum">
              <a:rPr lang="el-GR" altLang="el-GR" sz="1200"/>
              <a:pPr algn="r" eaLnBrk="1" hangingPunct="1"/>
              <a:t>57</a:t>
            </a:fld>
            <a:endParaRPr lang="el-GR" altLang="el-GR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DABACC63-46E3-492F-8A6E-49DDA3DCF9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0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46AA889-375B-4ECD-8687-B9336EA28B6A}" type="slidenum">
              <a:rPr lang="el-GR" altLang="el-GR" smtClean="0"/>
              <a:pPr/>
              <a:t>76</a:t>
            </a:fld>
            <a:endParaRPr lang="el-GR" altLang="el-GR"/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6A50633F-7084-40B1-9844-E63F8A2855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032B3CC1-0AA7-4C81-B737-45A6D9BA53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F976C-1FCF-4092-BB0B-A0BC8526B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5E697-F18E-4B32-9387-0BB0BB282976}" type="datetime1">
              <a:rPr lang="el-GR" altLang="el-GR"/>
              <a:pPr>
                <a:defRPr/>
              </a:pPr>
              <a:t>4/10/2024</a:t>
            </a:fld>
            <a:endParaRPr lang="el-GR" alt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98A7A-EE4E-41E9-B9EE-0BB319B1B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A08E7-9BDA-4389-A881-D19DA19E5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DC077-F94E-4DF2-A445-5038A833746B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49692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98C50-8914-4BED-A9DD-3DDFB311C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E6192-B13D-4F96-A60B-78E364CD2324}" type="datetime1">
              <a:rPr lang="el-GR" altLang="el-GR"/>
              <a:pPr>
                <a:defRPr/>
              </a:pPr>
              <a:t>4/10/2024</a:t>
            </a:fld>
            <a:endParaRPr lang="el-GR" alt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63EF2-EDDD-42EE-B0DC-054DD0C62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1C847-F4C7-413E-97B0-E7BCF7906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BC097-4D9A-4459-837F-14362F522221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643757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909637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sz="half" idx="1"/>
          </p:nvPr>
        </p:nvSpPr>
        <p:spPr>
          <a:xfrm>
            <a:off x="457200" y="1196975"/>
            <a:ext cx="4038600" cy="5040313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196975"/>
            <a:ext cx="4038600" cy="5040313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F445A12-6988-4E68-9B89-1D91DC92D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C0940-6781-4D93-8F34-116A425397B3}" type="datetime1">
              <a:rPr lang="el-GR" altLang="el-GR"/>
              <a:pPr>
                <a:defRPr/>
              </a:pPr>
              <a:t>4/10/2024</a:t>
            </a:fld>
            <a:endParaRPr lang="el-GR" altLang="el-G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E04FC50-FF5C-48E0-A2F7-C634B527E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AEFEE24-3CAD-4182-A339-2A07D5F4A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C6B42-3CFE-410E-BAF7-AC406632CEA5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953467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68FE748-CD52-4206-8FFB-B44770220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E2D30-7AC1-4AB4-862B-2E7E6B61A1C5}" type="datetime1">
              <a:rPr lang="el-GR" altLang="el-GR"/>
              <a:pPr>
                <a:defRPr/>
              </a:pPr>
              <a:t>4/10/2024</a:t>
            </a:fld>
            <a:endParaRPr lang="el-GR" altLang="el-G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55F6E81-A6C3-4CBF-904C-1DFE0127B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89A929C-87D6-40B9-B25E-655E9C3A7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887D9-1374-431E-983E-5762E9030E92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511910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5F505CF-FF21-447B-8C4D-0E108AC8B0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0463D64-53A5-4DBC-B835-9355E7EE83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F6848D0-26D0-47C6-A082-84293DC51C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443B3-4D6C-498F-9121-4219D4B23A87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13413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028C4-1853-44AF-A376-776AC578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B57F0-D0C7-47AA-980A-5FC15C22B27F}" type="datetime1">
              <a:rPr lang="el-GR" altLang="el-GR"/>
              <a:pPr>
                <a:defRPr/>
              </a:pPr>
              <a:t>4/10/2024</a:t>
            </a:fld>
            <a:endParaRPr lang="el-GR" alt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04937-C515-4954-8F2F-4252CDAF2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AC133-E686-4D01-8C34-A0C43A9CD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EE684-032F-4103-85DE-FB7B67227E19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073878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0C8DD-6045-4764-B2B6-54F5DFB0B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18019-91C0-41FA-A5C6-6018C72B97A4}" type="datetime1">
              <a:rPr lang="el-GR" altLang="el-GR"/>
              <a:pPr>
                <a:defRPr/>
              </a:pPr>
              <a:t>4/10/2024</a:t>
            </a:fld>
            <a:endParaRPr lang="el-GR" alt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521B5-2B3F-41EE-8906-7A4160868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1BEFA-7F02-461A-B762-88E360700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A106D-A976-462E-8F99-3338A945142B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188154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l-GR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439CC98-ABE7-4B29-A605-D577BA7BF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86109-4727-4DD0-BE1D-F7B4ABB0A07D}" type="datetime1">
              <a:rPr lang="el-GR" altLang="el-GR"/>
              <a:pPr>
                <a:defRPr/>
              </a:pPr>
              <a:t>4/10/2024</a:t>
            </a:fld>
            <a:endParaRPr lang="el-GR" altLang="el-G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7039E65-E367-4510-BD3A-EDD3F71E9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B228879-F949-4615-A9F7-6C4876128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BC689-E19C-473F-BC0B-5063B5B32C21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71630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358750F-F5F3-4883-BB1A-11675A371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F488C-6C47-4D59-98B1-381281314409}" type="datetime1">
              <a:rPr lang="el-GR" altLang="el-GR"/>
              <a:pPr>
                <a:defRPr/>
              </a:pPr>
              <a:t>4/10/2024</a:t>
            </a:fld>
            <a:endParaRPr lang="el-GR" altLang="el-G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AB75E80-97A8-40BB-816D-BE90DDE30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100901C-83CA-473D-9E80-768FAD278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DB3B7-20E1-420A-89E8-A8BD948250BE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43735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/>
              <a:t>Στυλ κύριου τίτλου</a:t>
            </a:r>
            <a:endParaRPr lang="el-GR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09D0B00-0195-4E87-8F55-4F68A0EA1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908CB-4B28-406E-8294-20B5C16C07B6}" type="datetime1">
              <a:rPr lang="el-GR" altLang="el-GR"/>
              <a:pPr>
                <a:defRPr/>
              </a:pPr>
              <a:t>4/10/2024</a:t>
            </a:fld>
            <a:endParaRPr lang="el-GR" altLang="el-G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6505FDF-A8B5-4D63-B39F-E0C45F7BC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FB1F704-126A-432C-A37E-4541D0AC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EE738-997E-46A1-8D5E-5A30CCAE0817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987778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8D9B79A-50D2-4443-880E-E2C86B335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BA2FD-FFBB-4A7A-AB3A-1571368A9509}" type="datetime1">
              <a:rPr lang="el-GR" altLang="el-GR"/>
              <a:pPr>
                <a:defRPr/>
              </a:pPr>
              <a:t>4/10/2024</a:t>
            </a:fld>
            <a:endParaRPr lang="el-GR" altLang="el-G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1A64861-753A-4486-999B-5DA5C2F1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71A8143-D6E6-438F-9F10-B56B35AED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E4F14-AEDD-4DDA-8EEA-B585DD1B211E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189829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l-GR" noProof="0"/>
              <a:t>Κάντε κλικ στο εικονίδιο για να προσθέσετε μια εικόνα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B2BA521-7A76-4D22-B5EF-67BFD977C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70A57-9F6F-44BB-B69C-84E12E4284D6}" type="datetime1">
              <a:rPr lang="el-GR" altLang="el-GR"/>
              <a:pPr>
                <a:defRPr/>
              </a:pPr>
              <a:t>4/10/2024</a:t>
            </a:fld>
            <a:endParaRPr lang="el-GR" altLang="el-G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1ECFDCE-72D5-4A8E-940E-808E80358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54E499F-3833-4AB0-B5D3-4C2953993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D3AEC-C612-40C1-847A-D141989779AE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123981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1C8F2-E1B3-41C0-BA75-9F95C244B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FCA47-6E46-4E28-836E-FA8D6FEF68D6}" type="datetime1">
              <a:rPr lang="el-GR" altLang="el-GR"/>
              <a:pPr>
                <a:defRPr/>
              </a:pPr>
              <a:t>4/10/2024</a:t>
            </a:fld>
            <a:endParaRPr lang="el-GR" alt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EFCB5-7BB0-4930-A4B0-97BC40DEA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3BFB7-496D-4E21-B1E6-C4ED8059E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46F04-8EBB-4DA3-878A-E22A25E66F6E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78833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FF7C6E-E476-4F12-8111-42CCEE89295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68313" y="115888"/>
            <a:ext cx="82296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Στυλ κύριου τίτλου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32930A7-66A8-4E92-BF9A-ECA3EAAF39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82296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Στυλ υποδείγματος κειμένου</a:t>
            </a:r>
          </a:p>
          <a:p>
            <a:pPr lvl="1"/>
            <a:r>
              <a:rPr lang="el-GR" altLang="el-GR"/>
              <a:t>Δεύτερου επιπέδου</a:t>
            </a:r>
          </a:p>
          <a:p>
            <a:pPr lvl="2"/>
            <a:r>
              <a:rPr lang="el-GR" altLang="el-GR"/>
              <a:t>Τρίτου επιπέδου</a:t>
            </a:r>
          </a:p>
          <a:p>
            <a:pPr lvl="3"/>
            <a:r>
              <a:rPr lang="el-GR" altLang="el-GR"/>
              <a:t>Τέταρτου επιπέδου</a:t>
            </a:r>
          </a:p>
          <a:p>
            <a:pPr lvl="4"/>
            <a:r>
              <a:rPr lang="el-GR" altLang="el-GR"/>
              <a:t>Πέμπτου επιπέδου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42133-6EA3-40BD-827D-D60758ADF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E0A1947-3021-40F9-A5C5-42CE5984D181}" type="datetime1">
              <a:rPr lang="el-GR" altLang="el-GR"/>
              <a:pPr>
                <a:defRPr/>
              </a:pPr>
              <a:t>4/10/2024</a:t>
            </a:fld>
            <a:endParaRPr lang="el-GR" alt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480FD-659F-4102-AB64-17B66D18C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C60F9-23AD-4C88-ABB8-616CA8067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F7AE128-F237-4767-AFC8-7FF5346F713C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4.png"/><Relationship Id="rId4" Type="http://schemas.openxmlformats.org/officeDocument/2006/relationships/image" Target="../media/image93.w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emf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5.emf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10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09.wmf"/><Relationship Id="rId4" Type="http://schemas.openxmlformats.org/officeDocument/2006/relationships/image" Target="../media/image107.wmf"/><Relationship Id="rId9" Type="http://schemas.openxmlformats.org/officeDocument/2006/relationships/oleObject" Target="../embeddings/oleObject6.bin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Τίτλος 1">
            <a:extLst>
              <a:ext uri="{FF2B5EF4-FFF2-40B4-BE49-F238E27FC236}">
                <a16:creationId xmlns:a16="http://schemas.microsoft.com/office/drawing/2014/main" id="{602811BB-EB4D-485D-A679-2F5E3BB66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0988" y="303213"/>
            <a:ext cx="6403975" cy="1470025"/>
          </a:xfrm>
        </p:spPr>
        <p:txBody>
          <a:bodyPr/>
          <a:lstStyle/>
          <a:p>
            <a:pPr marL="342900" indent="-342900" eaLnBrk="1" hangingPunct="1"/>
            <a:r>
              <a:rPr lang="el-GR" altLang="el-GR" sz="3200">
                <a:latin typeface="Arial" panose="020B0604020202020204" pitchFamily="34" charset="0"/>
              </a:rPr>
              <a:t>ΝΑΥΠΗΓΙΚΟ </a:t>
            </a:r>
            <a:br>
              <a:rPr lang="en-US" altLang="el-GR" sz="3200">
                <a:latin typeface="Arial" panose="020B0604020202020204" pitchFamily="34" charset="0"/>
              </a:rPr>
            </a:br>
            <a:r>
              <a:rPr lang="el-GR" altLang="el-GR" sz="3200">
                <a:latin typeface="Arial" panose="020B0604020202020204" pitchFamily="34" charset="0"/>
              </a:rPr>
              <a:t>ΚΑΤΑΣΚΕΥΑΣΤΙΚΟ </a:t>
            </a:r>
            <a:br>
              <a:rPr lang="en-US" altLang="el-GR" sz="3200">
                <a:latin typeface="Arial" panose="020B0604020202020204" pitchFamily="34" charset="0"/>
              </a:rPr>
            </a:br>
            <a:r>
              <a:rPr lang="el-GR" altLang="el-GR" sz="3200">
                <a:latin typeface="Arial" panose="020B0604020202020204" pitchFamily="34" charset="0"/>
              </a:rPr>
              <a:t>ΣΧΕΔΙΟ</a:t>
            </a:r>
          </a:p>
        </p:txBody>
      </p:sp>
      <p:sp>
        <p:nvSpPr>
          <p:cNvPr id="5123" name="Υπότιτλος 2">
            <a:extLst>
              <a:ext uri="{FF2B5EF4-FFF2-40B4-BE49-F238E27FC236}">
                <a16:creationId xmlns:a16="http://schemas.microsoft.com/office/drawing/2014/main" id="{BC095E16-9EF4-47D7-B9D7-58D21DFFD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4288" y="2209800"/>
            <a:ext cx="9036051" cy="7493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800"/>
              </a:spcAft>
            </a:pPr>
            <a:r>
              <a:rPr lang="el-GR" altLang="el-GR" b="1">
                <a:latin typeface="Arial" panose="020B0604020202020204" pitchFamily="34" charset="0"/>
              </a:rPr>
              <a:t>ΚΑΤΑΣΚΕΥΗ ΤΟΥ ΠΛΟΙΟΥ</a:t>
            </a:r>
            <a:endParaRPr lang="en-US" altLang="el-GR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1800"/>
              </a:spcAft>
            </a:pPr>
            <a:r>
              <a:rPr lang="el-GR" altLang="el-GR" sz="1600" b="1">
                <a:latin typeface="Arial" panose="020B0604020202020204" pitchFamily="34" charset="0"/>
              </a:rPr>
              <a:t>(έννοια - χαρακτηριστικά πλοίων / κατηγοριοποίηση πλοίων</a:t>
            </a:r>
            <a:r>
              <a:rPr lang="en-US" altLang="el-GR" sz="1600" b="1">
                <a:latin typeface="Arial" panose="020B0604020202020204" pitchFamily="34" charset="0"/>
              </a:rPr>
              <a:t> / </a:t>
            </a:r>
            <a:r>
              <a:rPr lang="el-GR" altLang="el-GR" sz="1600" b="1">
                <a:latin typeface="Arial" panose="020B0604020202020204" pitchFamily="34" charset="0"/>
              </a:rPr>
              <a:t>μορφολογία του πλοίου)</a:t>
            </a:r>
            <a:endParaRPr lang="en-US" altLang="el-GR" sz="1600">
              <a:latin typeface="Arial" panose="020B0604020202020204" pitchFamily="34" charset="0"/>
            </a:endParaRPr>
          </a:p>
        </p:txBody>
      </p:sp>
      <p:pic>
        <p:nvPicPr>
          <p:cNvPr id="5124" name="Picture 10">
            <a:extLst>
              <a:ext uri="{FF2B5EF4-FFF2-40B4-BE49-F238E27FC236}">
                <a16:creationId xmlns:a16="http://schemas.microsoft.com/office/drawing/2014/main" id="{71AD329E-99E8-47D0-9E3B-A3B9CCD40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109538"/>
            <a:ext cx="1674813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1">
            <a:extLst>
              <a:ext uri="{FF2B5EF4-FFF2-40B4-BE49-F238E27FC236}">
                <a16:creationId xmlns:a16="http://schemas.microsoft.com/office/drawing/2014/main" id="{6521AEE8-F4A6-4AF5-A5CE-60D341917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4611688"/>
            <a:ext cx="79851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>
                <a:latin typeface="Arial" panose="020B0604020202020204" pitchFamily="34" charset="0"/>
              </a:rPr>
              <a:t>Γεώργιος Κ. Χατζηκωνσταντής Επίκουρος Καθηγητής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>
                <a:latin typeface="Arial" panose="020B0604020202020204" pitchFamily="34" charset="0"/>
              </a:rPr>
              <a:t>Διπλ. Ναυπηγός Μηχανολόγος Μηχανικός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>
                <a:latin typeface="Arial" panose="020B0604020202020204" pitchFamily="34" charset="0"/>
              </a:rPr>
              <a:t>M.Sc. ‘’Διασφάλιση Ποιότητας’’, Τμήμα Ναυπηγών Μηχανικών Π.Α.Δ.Α.</a:t>
            </a:r>
          </a:p>
        </p:txBody>
      </p:sp>
      <p:sp>
        <p:nvSpPr>
          <p:cNvPr id="5126" name="Ορθογώνιο 2">
            <a:extLst>
              <a:ext uri="{FF2B5EF4-FFF2-40B4-BE49-F238E27FC236}">
                <a16:creationId xmlns:a16="http://schemas.microsoft.com/office/drawing/2014/main" id="{DB25AE64-4434-43F7-B6EF-9CDE50F9E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1263" y="6243638"/>
            <a:ext cx="73453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b="1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b="1" i="1">
                <a:latin typeface="Arial" panose="020B0604020202020204" pitchFamily="34" charset="0"/>
              </a:rPr>
              <a:t>5</a:t>
            </a:r>
            <a:r>
              <a:rPr lang="el-GR" altLang="el-GR" sz="1200" b="1" i="1">
                <a:latin typeface="Arial" panose="020B0604020202020204" pitchFamily="34" charset="0"/>
              </a:rPr>
              <a:t>  Καθηγητής Γ. Χατζηκωνσταντής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Τίτλος 1">
            <a:extLst>
              <a:ext uri="{FF2B5EF4-FFF2-40B4-BE49-F238E27FC236}">
                <a16:creationId xmlns:a16="http://schemas.microsoft.com/office/drawing/2014/main" id="{F67195BA-F279-4CB8-A3DE-2854A6499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477837"/>
          </a:xfrm>
        </p:spPr>
        <p:txBody>
          <a:bodyPr/>
          <a:lstStyle/>
          <a:p>
            <a:r>
              <a:rPr lang="el-GR" altLang="el-GR" sz="2800"/>
              <a:t>ΑΝΕΜΟΛΟΓΙΟ</a:t>
            </a:r>
          </a:p>
        </p:txBody>
      </p:sp>
      <p:sp>
        <p:nvSpPr>
          <p:cNvPr id="22531" name="Θέση αριθμού διαφάνειας 4">
            <a:extLst>
              <a:ext uri="{FF2B5EF4-FFF2-40B4-BE49-F238E27FC236}">
                <a16:creationId xmlns:a16="http://schemas.microsoft.com/office/drawing/2014/main" id="{4FF12B1B-2760-4B8E-9238-787966767F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F63A38-AA99-4311-8EF4-BA3124ECACBB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pic>
        <p:nvPicPr>
          <p:cNvPr id="22532" name="Picture 5">
            <a:extLst>
              <a:ext uri="{FF2B5EF4-FFF2-40B4-BE49-F238E27FC236}">
                <a16:creationId xmlns:a16="http://schemas.microsoft.com/office/drawing/2014/main" id="{B245EF63-A296-4BDF-9802-DE8463825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600075"/>
            <a:ext cx="5688013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6">
            <a:extLst>
              <a:ext uri="{FF2B5EF4-FFF2-40B4-BE49-F238E27FC236}">
                <a16:creationId xmlns:a16="http://schemas.microsoft.com/office/drawing/2014/main" id="{692B2121-6ADF-4539-BEDB-B73F452A1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356350"/>
            <a:ext cx="5761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400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400" i="1">
                <a:latin typeface="Arial" panose="020B0604020202020204" pitchFamily="34" charset="0"/>
              </a:rPr>
              <a:t>5</a:t>
            </a:r>
            <a:r>
              <a:rPr lang="el-GR" altLang="el-GR" sz="1400" i="1">
                <a:latin typeface="Arial" panose="020B0604020202020204" pitchFamily="34" charset="0"/>
              </a:rPr>
              <a:t>  Γ. Χατζηκωνσταντής</a:t>
            </a:r>
          </a:p>
        </p:txBody>
      </p:sp>
      <p:sp>
        <p:nvSpPr>
          <p:cNvPr id="22534" name="TextBox 7">
            <a:extLst>
              <a:ext uri="{FF2B5EF4-FFF2-40B4-BE49-F238E27FC236}">
                <a16:creationId xmlns:a16="http://schemas.microsoft.com/office/drawing/2014/main" id="{FD87E95F-85B6-4333-B59B-366B1C2C3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5915025"/>
            <a:ext cx="1296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Εικόνα 1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Θέση αριθμού διαφάνειας 4">
            <a:extLst>
              <a:ext uri="{FF2B5EF4-FFF2-40B4-BE49-F238E27FC236}">
                <a16:creationId xmlns:a16="http://schemas.microsoft.com/office/drawing/2014/main" id="{0C42A7C0-A191-4967-BF98-52B128D11F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F924B0-8BF3-46CB-95CC-9185457303AC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pic>
        <p:nvPicPr>
          <p:cNvPr id="23555" name="Picture 4">
            <a:extLst>
              <a:ext uri="{FF2B5EF4-FFF2-40B4-BE49-F238E27FC236}">
                <a16:creationId xmlns:a16="http://schemas.microsoft.com/office/drawing/2014/main" id="{479AA050-C52B-4443-BEDC-BA555DC67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82804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3">
            <a:extLst>
              <a:ext uri="{FF2B5EF4-FFF2-40B4-BE49-F238E27FC236}">
                <a16:creationId xmlns:a16="http://schemas.microsoft.com/office/drawing/2014/main" id="{2E04144F-BBB1-497B-B1D9-4B8005084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356350"/>
            <a:ext cx="5761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400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400" i="1">
                <a:latin typeface="Arial" panose="020B0604020202020204" pitchFamily="34" charset="0"/>
              </a:rPr>
              <a:t>5</a:t>
            </a:r>
            <a:r>
              <a:rPr lang="el-GR" altLang="el-GR" sz="1400" i="1">
                <a:latin typeface="Arial" panose="020B0604020202020204" pitchFamily="34" charset="0"/>
              </a:rPr>
              <a:t>  Γ. Χατζηκωνσταντής</a:t>
            </a:r>
          </a:p>
        </p:txBody>
      </p:sp>
      <p:sp>
        <p:nvSpPr>
          <p:cNvPr id="23557" name="TextBox 6">
            <a:extLst>
              <a:ext uri="{FF2B5EF4-FFF2-40B4-BE49-F238E27FC236}">
                <a16:creationId xmlns:a16="http://schemas.microsoft.com/office/drawing/2014/main" id="{E7436D75-7E66-4EA8-93DF-35763026E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7425" y="5232400"/>
            <a:ext cx="1512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ΠΙΝΑΚΑΣ 8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Θέση αριθμού διαφάνειας 4">
            <a:extLst>
              <a:ext uri="{FF2B5EF4-FFF2-40B4-BE49-F238E27FC236}">
                <a16:creationId xmlns:a16="http://schemas.microsoft.com/office/drawing/2014/main" id="{12322C29-EA54-44BA-B585-5FBA3CC11E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93ECAC-7D1C-4B64-8CAC-2CE057121AFC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pic>
        <p:nvPicPr>
          <p:cNvPr id="24579" name="Picture 4">
            <a:extLst>
              <a:ext uri="{FF2B5EF4-FFF2-40B4-BE49-F238E27FC236}">
                <a16:creationId xmlns:a16="http://schemas.microsoft.com/office/drawing/2014/main" id="{2441329D-084D-4885-B382-7A9E45349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057275"/>
            <a:ext cx="8767763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1">
            <a:extLst>
              <a:ext uri="{FF2B5EF4-FFF2-40B4-BE49-F238E27FC236}">
                <a16:creationId xmlns:a16="http://schemas.microsoft.com/office/drawing/2014/main" id="{9027D503-141F-4958-85D1-238EAF114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396875"/>
            <a:ext cx="73453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 b="1" i="1" u="sng">
                <a:latin typeface="Arial" panose="020B0604020202020204" pitchFamily="34" charset="0"/>
              </a:rPr>
              <a:t>Πρακτικός τρόπος προσδιορισμού ανέμων και σημείων ορίζοντα</a:t>
            </a:r>
          </a:p>
        </p:txBody>
      </p:sp>
      <p:sp>
        <p:nvSpPr>
          <p:cNvPr id="24581" name="TextBox 6">
            <a:extLst>
              <a:ext uri="{FF2B5EF4-FFF2-40B4-BE49-F238E27FC236}">
                <a16:creationId xmlns:a16="http://schemas.microsoft.com/office/drawing/2014/main" id="{78477019-F171-43F2-A5C3-27E4F36B8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356350"/>
            <a:ext cx="5761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400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400" i="1">
                <a:latin typeface="Arial" panose="020B0604020202020204" pitchFamily="34" charset="0"/>
              </a:rPr>
              <a:t>5</a:t>
            </a:r>
            <a:r>
              <a:rPr lang="el-GR" altLang="el-GR" sz="1400" i="1">
                <a:latin typeface="Arial" panose="020B0604020202020204" pitchFamily="34" charset="0"/>
              </a:rPr>
              <a:t>  Γ. Χατζηκωνσταντής</a:t>
            </a:r>
          </a:p>
        </p:txBody>
      </p:sp>
      <p:sp>
        <p:nvSpPr>
          <p:cNvPr id="24582" name="TextBox 7">
            <a:extLst>
              <a:ext uri="{FF2B5EF4-FFF2-40B4-BE49-F238E27FC236}">
                <a16:creationId xmlns:a16="http://schemas.microsoft.com/office/drawing/2014/main" id="{C3B04B80-D937-44E9-BB78-AF1406FC8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438" y="5511800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Σχήμα 4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Θέση αριθμού διαφάνειας 4">
            <a:extLst>
              <a:ext uri="{FF2B5EF4-FFF2-40B4-BE49-F238E27FC236}">
                <a16:creationId xmlns:a16="http://schemas.microsoft.com/office/drawing/2014/main" id="{95862855-703C-4933-B202-E8529F2E1A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243888" y="6597650"/>
            <a:ext cx="477837" cy="149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E76A19-25DE-40FD-B820-540491D9C88B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14339" name="Ορθογώνιο 5">
            <a:extLst>
              <a:ext uri="{FF2B5EF4-FFF2-40B4-BE49-F238E27FC236}">
                <a16:creationId xmlns:a16="http://schemas.microsoft.com/office/drawing/2014/main" id="{48DC7F8F-499F-41A2-913F-0938FB15F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2900" y="115888"/>
            <a:ext cx="337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1800" b="1">
                <a:latin typeface="Arial" panose="020B0604020202020204" pitchFamily="34" charset="0"/>
              </a:rPr>
              <a:t>ΚΑΤΗΓΟΡΙΟΠΟΙΗΣΗ ΠΛΟΙΩΝ</a:t>
            </a:r>
          </a:p>
        </p:txBody>
      </p:sp>
      <p:sp>
        <p:nvSpPr>
          <p:cNvPr id="14340" name="Ορθογώνιο 6">
            <a:extLst>
              <a:ext uri="{FF2B5EF4-FFF2-40B4-BE49-F238E27FC236}">
                <a16:creationId xmlns:a16="http://schemas.microsoft.com/office/drawing/2014/main" id="{2D403774-1F8D-483D-AFCA-2DE7CE79C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620713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1400" b="1" u="sng">
                <a:latin typeface="Arial" panose="020B0604020202020204" pitchFamily="34" charset="0"/>
              </a:rPr>
              <a:t>1. Ως προς την τεχνική στήριξης στο υγρό στοιχείο</a:t>
            </a:r>
          </a:p>
        </p:txBody>
      </p:sp>
      <p:pic>
        <p:nvPicPr>
          <p:cNvPr id="14341" name="Picture 4">
            <a:extLst>
              <a:ext uri="{FF2B5EF4-FFF2-40B4-BE49-F238E27FC236}">
                <a16:creationId xmlns:a16="http://schemas.microsoft.com/office/drawing/2014/main" id="{9D86E4E5-0171-48D3-9596-22EF63FDA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949325"/>
            <a:ext cx="4621212" cy="294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BC9DB3C2-E60E-4CB0-A1BA-8C96F31F3EC5}"/>
              </a:ext>
            </a:extLst>
          </p:cNvPr>
          <p:cNvCxnSpPr>
            <a:cxnSpLocks/>
          </p:cNvCxnSpPr>
          <p:nvPr/>
        </p:nvCxnSpPr>
        <p:spPr>
          <a:xfrm>
            <a:off x="4824413" y="620713"/>
            <a:ext cx="0" cy="3559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3" name="Ορθογώνιο 10">
            <a:extLst>
              <a:ext uri="{FF2B5EF4-FFF2-40B4-BE49-F238E27FC236}">
                <a16:creationId xmlns:a16="http://schemas.microsoft.com/office/drawing/2014/main" id="{A7019393-651E-491E-B580-EF782DE28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9675" y="588963"/>
            <a:ext cx="354488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400" b="1" u="sng">
                <a:latin typeface="Arial" panose="020B0604020202020204" pitchFamily="34" charset="0"/>
              </a:rPr>
              <a:t>2. με αναφορά στη διαδικασία μελέτης. </a:t>
            </a:r>
          </a:p>
        </p:txBody>
      </p:sp>
      <p:sp>
        <p:nvSpPr>
          <p:cNvPr id="14344" name="Rectangle 4">
            <a:extLst>
              <a:ext uri="{FF2B5EF4-FFF2-40B4-BE49-F238E27FC236}">
                <a16:creationId xmlns:a16="http://schemas.microsoft.com/office/drawing/2014/main" id="{0B1887CE-7E11-4E88-A124-CDE210941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0763" y="900113"/>
            <a:ext cx="4318000" cy="323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200" b="1">
                <a:latin typeface="Arial" panose="020B0604020202020204" pitchFamily="34" charset="0"/>
              </a:rPr>
              <a:t>ΠΛΟΙΑ ΕΚΤΟΠΙΣΜΑΤΟΣ </a:t>
            </a:r>
            <a:r>
              <a:rPr lang="el-GR" altLang="el-GR" sz="1200">
                <a:latin typeface="Arial" panose="020B0604020202020204" pitchFamily="34" charset="0"/>
              </a:rPr>
              <a:t>: κύριο χαρακτηριστικό το βάρος του μεταφερόμενου φορτίου που εκφράζεται με τον συντελεστή στοιβασίας (πλοία χύδην φορτίου , γενικού ξηρού φορτίου , υγρού φορτίου).</a:t>
            </a:r>
          </a:p>
          <a:p>
            <a:pPr>
              <a:spcBef>
                <a:spcPct val="0"/>
              </a:spcBef>
              <a:buFontTx/>
              <a:buNone/>
            </a:pPr>
            <a:endParaRPr lang="el-GR" altLang="el-GR" sz="12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l-GR" sz="1200" b="1">
                <a:latin typeface="Arial" panose="020B0604020202020204" pitchFamily="34" charset="0"/>
              </a:rPr>
              <a:t>ΠΛΟΙΑ ΚΥΒΙΣΜΟΥ </a:t>
            </a:r>
            <a:r>
              <a:rPr lang="el-GR" altLang="el-GR" sz="1200">
                <a:latin typeface="Arial" panose="020B0604020202020204" pitchFamily="34" charset="0"/>
              </a:rPr>
              <a:t>:  κύριο χαρακτηριστικό ο διαθέσιμος όγκος των κυτών (χώρων) φορτίου ανάλογα με το είδος του φορτίου.</a:t>
            </a:r>
          </a:p>
          <a:p>
            <a:pPr>
              <a:spcBef>
                <a:spcPct val="0"/>
              </a:spcBef>
              <a:buFontTx/>
              <a:buNone/>
            </a:pPr>
            <a:endParaRPr lang="el-GR" altLang="el-GR" sz="12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l-GR" sz="1200" b="1">
                <a:latin typeface="Arial" panose="020B0604020202020204" pitchFamily="34" charset="0"/>
              </a:rPr>
              <a:t>ΠΛΟΙΑ ΓΡΑΜΜΙΚΩΝ ΔΙΑΣΤΑΣΕΩΝ </a:t>
            </a:r>
            <a:r>
              <a:rPr lang="el-GR" altLang="el-GR" sz="1200">
                <a:latin typeface="Arial" panose="020B0604020202020204" pitchFamily="34" charset="0"/>
              </a:rPr>
              <a:t>: κύριο χαρακτηριστικό μια κύρια διάσταση του πλοίου (μήκος , πλάτος , ύψος κατασκευής , βύθισμα)  που σχετίζεται με εξωτερικούς παράγοντες </a:t>
            </a:r>
          </a:p>
          <a:p>
            <a:pPr>
              <a:spcBef>
                <a:spcPct val="0"/>
              </a:spcBef>
              <a:buFontTx/>
              <a:buNone/>
            </a:pPr>
            <a:endParaRPr lang="el-GR" altLang="el-GR" sz="12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l-GR" sz="1200" b="1">
                <a:latin typeface="Arial" panose="020B0604020202020204" pitchFamily="34" charset="0"/>
              </a:rPr>
              <a:t>ΠΛΟΙΑ ΕΙΔΙΚΩΝ ΣΥΝΘΗΚΩΝ </a:t>
            </a:r>
            <a:r>
              <a:rPr lang="el-GR" altLang="el-GR" sz="1200">
                <a:latin typeface="Arial" panose="020B0604020202020204" pitchFamily="34" charset="0"/>
              </a:rPr>
              <a:t>: τα πλοία που δεν περιλαμβάνονται στις προαναφερόμενες κατηγορίες (ρυμουλκά, αλιευτικά, δίγαστρα (catamaran), ταχύπλοα κ.α.). </a:t>
            </a:r>
          </a:p>
        </p:txBody>
      </p:sp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EC5FF560-4E97-4718-BC8A-90D7C67FBF01}"/>
              </a:ext>
            </a:extLst>
          </p:cNvPr>
          <p:cNvCxnSpPr/>
          <p:nvPr/>
        </p:nvCxnSpPr>
        <p:spPr>
          <a:xfrm>
            <a:off x="179388" y="4179888"/>
            <a:ext cx="89265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6" name="Ορθογώνιο 15">
            <a:extLst>
              <a:ext uri="{FF2B5EF4-FFF2-40B4-BE49-F238E27FC236}">
                <a16:creationId xmlns:a16="http://schemas.microsoft.com/office/drawing/2014/main" id="{1F435D48-6DE9-4E42-9297-6A6F54FC2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4229100"/>
            <a:ext cx="1420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400" b="1" u="sng">
                <a:latin typeface="Arial" panose="020B0604020202020204" pitchFamily="34" charset="0"/>
              </a:rPr>
              <a:t>3. Ανάλογα με </a:t>
            </a:r>
          </a:p>
        </p:txBody>
      </p:sp>
      <p:sp>
        <p:nvSpPr>
          <p:cNvPr id="14347" name="Ορθογώνιο 16">
            <a:extLst>
              <a:ext uri="{FF2B5EF4-FFF2-40B4-BE49-F238E27FC236}">
                <a16:creationId xmlns:a16="http://schemas.microsoft.com/office/drawing/2014/main" id="{5569065C-89C1-462F-96F9-5A135B57A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88" y="4591050"/>
            <a:ext cx="6437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Ι. Υλικό κατασκευής (μεταλλικά, ξύλινα, μικτής κατασκευής, σύνθετα υλικά)</a:t>
            </a:r>
            <a:endParaRPr lang="el-GR" altLang="el-GR" sz="1400">
              <a:latin typeface="Arial" panose="020B0604020202020204" pitchFamily="34" charset="0"/>
            </a:endParaRPr>
          </a:p>
        </p:txBody>
      </p:sp>
      <p:sp>
        <p:nvSpPr>
          <p:cNvPr id="14348" name="Ορθογώνιο 17">
            <a:extLst>
              <a:ext uri="{FF2B5EF4-FFF2-40B4-BE49-F238E27FC236}">
                <a16:creationId xmlns:a16="http://schemas.microsoft.com/office/drawing/2014/main" id="{6EED0F3D-0FFE-4917-B73D-0DCAD6E63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3" y="4879975"/>
            <a:ext cx="457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II. Μέσο πρόωσης  :  Μηχανοκίνητα  - Ιστιοφόρα </a:t>
            </a:r>
          </a:p>
          <a:p>
            <a:pPr>
              <a:spcBef>
                <a:spcPct val="0"/>
              </a:spcBef>
              <a:buFontTx/>
              <a:buNone/>
            </a:pPr>
            <a:endParaRPr lang="el-GR" altLang="el-GR" sz="1800" b="1">
              <a:latin typeface="Arial" panose="020B0604020202020204" pitchFamily="34" charset="0"/>
            </a:endParaRPr>
          </a:p>
        </p:txBody>
      </p:sp>
      <p:sp>
        <p:nvSpPr>
          <p:cNvPr id="14349" name="Ορθογώνιο 18">
            <a:extLst>
              <a:ext uri="{FF2B5EF4-FFF2-40B4-BE49-F238E27FC236}">
                <a16:creationId xmlns:a16="http://schemas.microsoft.com/office/drawing/2014/main" id="{0B8A3E3F-915D-488E-AC19-9C49C77AE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8" y="5176838"/>
            <a:ext cx="7019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III. Θαλάσσια περιοχή απασχόλησης (διεθνών πλόων, εσωτερικής ναυσιπλοϊας)</a:t>
            </a:r>
            <a:endParaRPr lang="el-GR" altLang="el-GR" sz="1400">
              <a:latin typeface="Arial" panose="020B0604020202020204" pitchFamily="34" charset="0"/>
            </a:endParaRPr>
          </a:p>
        </p:txBody>
      </p:sp>
      <p:sp>
        <p:nvSpPr>
          <p:cNvPr id="14350" name="Ορθογώνιο 19">
            <a:extLst>
              <a:ext uri="{FF2B5EF4-FFF2-40B4-BE49-F238E27FC236}">
                <a16:creationId xmlns:a16="http://schemas.microsoft.com/office/drawing/2014/main" id="{F5E5009F-A3A4-42D3-81CE-F07920803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350" y="5516563"/>
            <a:ext cx="5472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 IV. Σχεδίαση (παραδοσιακά, συμβατικά πλοία, μη συμβατικά) </a:t>
            </a:r>
            <a:endParaRPr lang="el-GR" altLang="el-GR" sz="1400">
              <a:latin typeface="Arial" panose="020B0604020202020204" pitchFamily="34" charset="0"/>
            </a:endParaRPr>
          </a:p>
        </p:txBody>
      </p:sp>
      <p:sp>
        <p:nvSpPr>
          <p:cNvPr id="14351" name="Ορθογώνιο 20">
            <a:extLst>
              <a:ext uri="{FF2B5EF4-FFF2-40B4-BE49-F238E27FC236}">
                <a16:creationId xmlns:a16="http://schemas.microsoft.com/office/drawing/2014/main" id="{90589B8A-C5AE-4922-B58F-23549917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3" y="5853113"/>
            <a:ext cx="6192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V.  Προορισμός (εμπορικά, αναψυχής, πλωτά ναυπηγήματα, πολεμικά) </a:t>
            </a:r>
            <a:endParaRPr lang="el-GR" altLang="el-GR" sz="1400">
              <a:latin typeface="Arial" panose="020B0604020202020204" pitchFamily="34" charset="0"/>
            </a:endParaRPr>
          </a:p>
        </p:txBody>
      </p:sp>
      <p:sp>
        <p:nvSpPr>
          <p:cNvPr id="14352" name="TextBox 2">
            <a:extLst>
              <a:ext uri="{FF2B5EF4-FFF2-40B4-BE49-F238E27FC236}">
                <a16:creationId xmlns:a16="http://schemas.microsoft.com/office/drawing/2014/main" id="{A4DB9F74-CA27-4C41-BD74-6FA1558FB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013" y="6621463"/>
            <a:ext cx="57610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b="1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b="1" i="1">
                <a:latin typeface="Arial" panose="020B0604020202020204" pitchFamily="34" charset="0"/>
              </a:rPr>
              <a:t>5</a:t>
            </a:r>
            <a:r>
              <a:rPr lang="el-GR" altLang="el-GR" sz="1200" b="1" i="1">
                <a:latin typeface="Arial" panose="020B0604020202020204" pitchFamily="34" charset="0"/>
              </a:rPr>
              <a:t>  Καθηγητής Γ. Χατζηκωνσταντής</a:t>
            </a:r>
          </a:p>
        </p:txBody>
      </p:sp>
      <p:sp>
        <p:nvSpPr>
          <p:cNvPr id="14353" name="TextBox 14">
            <a:extLst>
              <a:ext uri="{FF2B5EF4-FFF2-40B4-BE49-F238E27FC236}">
                <a16:creationId xmlns:a16="http://schemas.microsoft.com/office/drawing/2014/main" id="{7EAA71AA-0359-4798-B89B-E00BFC260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8313" y="3886200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Πίνακας 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2">
            <a:extLst>
              <a:ext uri="{FF2B5EF4-FFF2-40B4-BE49-F238E27FC236}">
                <a16:creationId xmlns:a16="http://schemas.microsoft.com/office/drawing/2014/main" id="{CC687C3E-7117-49F9-B8D8-C5A1F4439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6C97263-D4EF-4D94-9BF6-910492AB2056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15363" name="TextBox 3">
            <a:extLst>
              <a:ext uri="{FF2B5EF4-FFF2-40B4-BE49-F238E27FC236}">
                <a16:creationId xmlns:a16="http://schemas.microsoft.com/office/drawing/2014/main" id="{DBD97DB4-6CFF-4C64-B18F-BACF9CB9D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49275"/>
            <a:ext cx="3600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2000" b="1" u="sng">
                <a:latin typeface="Arial" panose="020B0604020202020204" pitchFamily="34" charset="0"/>
              </a:rPr>
              <a:t>Προσδιορισμός πλοίων</a:t>
            </a:r>
          </a:p>
        </p:txBody>
      </p:sp>
      <p:sp>
        <p:nvSpPr>
          <p:cNvPr id="15364" name="TextBox 4">
            <a:extLst>
              <a:ext uri="{FF2B5EF4-FFF2-40B4-BE49-F238E27FC236}">
                <a16:creationId xmlns:a16="http://schemas.microsoft.com/office/drawing/2014/main" id="{DEF1F073-C317-487B-AFE4-DAE7E3A88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0" y="1411288"/>
            <a:ext cx="1871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Φορτηγό πλοίο</a:t>
            </a:r>
          </a:p>
        </p:txBody>
      </p:sp>
      <p:sp>
        <p:nvSpPr>
          <p:cNvPr id="15365" name="TextBox 5">
            <a:extLst>
              <a:ext uri="{FF2B5EF4-FFF2-40B4-BE49-F238E27FC236}">
                <a16:creationId xmlns:a16="http://schemas.microsoft.com/office/drawing/2014/main" id="{4FEE9653-1E5D-43F9-BDE8-3EF3DC7E6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1228725"/>
            <a:ext cx="2305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Προσδιορίζεται από</a:t>
            </a:r>
          </a:p>
        </p:txBody>
      </p:sp>
      <p:sp>
        <p:nvSpPr>
          <p:cNvPr id="15366" name="TextBox 6">
            <a:extLst>
              <a:ext uri="{FF2B5EF4-FFF2-40B4-BE49-F238E27FC236}">
                <a16:creationId xmlns:a16="http://schemas.microsoft.com/office/drawing/2014/main" id="{E0379A1D-C1B5-4333-A841-87F906A9B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3700" y="1428750"/>
            <a:ext cx="2951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panose="020B0604020202020204" pitchFamily="34" charset="0"/>
              </a:rPr>
              <a:t>DWT</a:t>
            </a:r>
            <a:r>
              <a:rPr lang="el-GR" altLang="el-GR" sz="1800">
                <a:latin typeface="Arial" panose="020B0604020202020204" pitchFamily="34" charset="0"/>
              </a:rPr>
              <a:t> και Είδος φορτίου</a:t>
            </a:r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920C309A-8910-4BFE-8ECC-55EEDCDFC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400" y="2424113"/>
            <a:ext cx="1984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Επιβατηγό πλοίο</a:t>
            </a:r>
          </a:p>
        </p:txBody>
      </p:sp>
      <p:sp>
        <p:nvSpPr>
          <p:cNvPr id="15368" name="TextBox 8">
            <a:extLst>
              <a:ext uri="{FF2B5EF4-FFF2-40B4-BE49-F238E27FC236}">
                <a16:creationId xmlns:a16="http://schemas.microsoft.com/office/drawing/2014/main" id="{15A8E06F-AC19-484C-A2CF-17568804E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9588" y="2152650"/>
            <a:ext cx="2054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Κ.Ο.Χ.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Αριθμό επιβατών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Κατηγορία πλόων</a:t>
            </a:r>
          </a:p>
        </p:txBody>
      </p:sp>
      <p:sp>
        <p:nvSpPr>
          <p:cNvPr id="15369" name="Rectangle 9">
            <a:extLst>
              <a:ext uri="{FF2B5EF4-FFF2-40B4-BE49-F238E27FC236}">
                <a16:creationId xmlns:a16="http://schemas.microsoft.com/office/drawing/2014/main" id="{FA38D4C1-494E-4136-8ABC-DCF6A3102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250" y="3744913"/>
            <a:ext cx="1825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Πολεμικό πλοίο</a:t>
            </a:r>
          </a:p>
        </p:txBody>
      </p:sp>
      <p:sp>
        <p:nvSpPr>
          <p:cNvPr id="15370" name="TextBox 10">
            <a:extLst>
              <a:ext uri="{FF2B5EF4-FFF2-40B4-BE49-F238E27FC236}">
                <a16:creationId xmlns:a16="http://schemas.microsoft.com/office/drawing/2014/main" id="{593ADEA1-F750-4BB0-9B3E-5BBADCD5E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4338" y="3708400"/>
            <a:ext cx="2592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Έμφορτο εκτόπισμα</a:t>
            </a:r>
          </a:p>
        </p:txBody>
      </p:sp>
      <p:sp>
        <p:nvSpPr>
          <p:cNvPr id="15371" name="TextBox 11">
            <a:extLst>
              <a:ext uri="{FF2B5EF4-FFF2-40B4-BE49-F238E27FC236}">
                <a16:creationId xmlns:a16="http://schemas.microsoft.com/office/drawing/2014/main" id="{D7AFFC4B-ACC3-47EE-B96E-62497E990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300" y="4737100"/>
            <a:ext cx="1296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Ρυμουλκά</a:t>
            </a:r>
          </a:p>
        </p:txBody>
      </p:sp>
      <p:sp>
        <p:nvSpPr>
          <p:cNvPr id="15372" name="TextBox 12">
            <a:extLst>
              <a:ext uri="{FF2B5EF4-FFF2-40B4-BE49-F238E27FC236}">
                <a16:creationId xmlns:a16="http://schemas.microsoft.com/office/drawing/2014/main" id="{BEA98BC9-360E-486E-A835-9D8B0CFFC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2913" y="4670425"/>
            <a:ext cx="3024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Από τη δύναμη έλξης</a:t>
            </a:r>
          </a:p>
        </p:txBody>
      </p:sp>
      <p:sp>
        <p:nvSpPr>
          <p:cNvPr id="15373" name="TextBox 13">
            <a:extLst>
              <a:ext uri="{FF2B5EF4-FFF2-40B4-BE49-F238E27FC236}">
                <a16:creationId xmlns:a16="http://schemas.microsoft.com/office/drawing/2014/main" id="{6FAB1EB2-EE6C-48D8-B93D-25456D83E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5764213"/>
            <a:ext cx="1825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Παγοθραυστικά</a:t>
            </a:r>
          </a:p>
        </p:txBody>
      </p:sp>
      <p:sp>
        <p:nvSpPr>
          <p:cNvPr id="15374" name="TextBox 14">
            <a:extLst>
              <a:ext uri="{FF2B5EF4-FFF2-40B4-BE49-F238E27FC236}">
                <a16:creationId xmlns:a16="http://schemas.microsoft.com/office/drawing/2014/main" id="{F9B59F34-3804-49E2-87BF-7C5DEF99F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2913" y="5764213"/>
            <a:ext cx="29987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Από την ισχύ πρόωσης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C21B786-7962-4829-9152-5EA07117450F}"/>
              </a:ext>
            </a:extLst>
          </p:cNvPr>
          <p:cNvCxnSpPr>
            <a:stCxn id="15364" idx="3"/>
          </p:cNvCxnSpPr>
          <p:nvPr/>
        </p:nvCxnSpPr>
        <p:spPr>
          <a:xfrm>
            <a:off x="2659063" y="1595438"/>
            <a:ext cx="26289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B0587EC-4800-47AA-9F2F-B7DA1BF9A56D}"/>
              </a:ext>
            </a:extLst>
          </p:cNvPr>
          <p:cNvCxnSpPr>
            <a:stCxn id="15367" idx="3"/>
          </p:cNvCxnSpPr>
          <p:nvPr/>
        </p:nvCxnSpPr>
        <p:spPr>
          <a:xfrm>
            <a:off x="2771775" y="2608263"/>
            <a:ext cx="26289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956F381-0CC6-483B-A566-8F3145A7AEF7}"/>
              </a:ext>
            </a:extLst>
          </p:cNvPr>
          <p:cNvCxnSpPr/>
          <p:nvPr/>
        </p:nvCxnSpPr>
        <p:spPr>
          <a:xfrm>
            <a:off x="5589588" y="2152650"/>
            <a:ext cx="0" cy="9239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3DCBAA9-5CBA-4ADF-A458-36944118FF47}"/>
              </a:ext>
            </a:extLst>
          </p:cNvPr>
          <p:cNvCxnSpPr/>
          <p:nvPr/>
        </p:nvCxnSpPr>
        <p:spPr>
          <a:xfrm>
            <a:off x="2771775" y="3929063"/>
            <a:ext cx="26289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5538EA5-C0AE-4D29-A327-633EA0828416}"/>
              </a:ext>
            </a:extLst>
          </p:cNvPr>
          <p:cNvCxnSpPr>
            <a:stCxn id="15371" idx="3"/>
          </p:cNvCxnSpPr>
          <p:nvPr/>
        </p:nvCxnSpPr>
        <p:spPr>
          <a:xfrm>
            <a:off x="2046288" y="4921250"/>
            <a:ext cx="33543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E778554-27CB-4293-8685-335C92428CBC}"/>
              </a:ext>
            </a:extLst>
          </p:cNvPr>
          <p:cNvCxnSpPr>
            <a:cxnSpLocks/>
            <a:stCxn id="15373" idx="3"/>
            <a:endCxn id="15374" idx="1"/>
          </p:cNvCxnSpPr>
          <p:nvPr/>
        </p:nvCxnSpPr>
        <p:spPr>
          <a:xfrm flipV="1">
            <a:off x="2447925" y="5948363"/>
            <a:ext cx="3074988" cy="15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81" name="TextBox 2">
            <a:extLst>
              <a:ext uri="{FF2B5EF4-FFF2-40B4-BE49-F238E27FC236}">
                <a16:creationId xmlns:a16="http://schemas.microsoft.com/office/drawing/2014/main" id="{712E556B-3915-4C1F-8C8F-13BD82FD8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356350"/>
            <a:ext cx="5761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b="1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b="1" i="1">
                <a:latin typeface="Arial" panose="020B0604020202020204" pitchFamily="34" charset="0"/>
              </a:rPr>
              <a:t>5</a:t>
            </a:r>
            <a:r>
              <a:rPr lang="el-GR" altLang="el-GR" sz="1200" b="1" i="1">
                <a:latin typeface="Arial" panose="020B0604020202020204" pitchFamily="34" charset="0"/>
              </a:rPr>
              <a:t>  Καθηγητής Γ. Χατζηκωνσταντής</a:t>
            </a:r>
          </a:p>
        </p:txBody>
      </p:sp>
      <p:sp>
        <p:nvSpPr>
          <p:cNvPr id="15382" name="TextBox 14">
            <a:extLst>
              <a:ext uri="{FF2B5EF4-FFF2-40B4-BE49-F238E27FC236}">
                <a16:creationId xmlns:a16="http://schemas.microsoft.com/office/drawing/2014/main" id="{7ABB06EC-568B-4C8D-8F5E-684F91262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080125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Πίνακας 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Θέση περιεχομένου 2">
            <a:extLst>
              <a:ext uri="{FF2B5EF4-FFF2-40B4-BE49-F238E27FC236}">
                <a16:creationId xmlns:a16="http://schemas.microsoft.com/office/drawing/2014/main" id="{C0A39D2C-1AD6-4E2A-9E22-02D73C581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854075"/>
            <a:ext cx="8640762" cy="4284663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2200" b="1" u="sng">
                <a:latin typeface="Arial" panose="020B0604020202020204" pitchFamily="34" charset="0"/>
              </a:rPr>
              <a:t>ΣΥΝΤΜΗΣΕΙΣ ΟΝΟΜΑΣΙΑΣ ΤΥΠΩΝ ΠΛΟΙΩΝ</a:t>
            </a:r>
          </a:p>
          <a:p>
            <a:pPr marL="0" indent="0" algn="just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l-GR" altLang="el-GR" sz="2200" b="1" u="sng">
              <a:latin typeface="Arial" panose="020B060402020202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2000">
                <a:latin typeface="Arial" panose="020B0604020202020204" pitchFamily="34" charset="0"/>
              </a:rPr>
              <a:t>Α/Κ αλιευτικό  (</a:t>
            </a:r>
            <a:r>
              <a:rPr lang="en-US" altLang="el-GR" sz="2000">
                <a:latin typeface="Arial" panose="020B0604020202020204" pitchFamily="34" charset="0"/>
              </a:rPr>
              <a:t>Fishing vessel, ship)     </a:t>
            </a:r>
            <a:r>
              <a:rPr lang="el-GR" altLang="el-GR" sz="2000">
                <a:latin typeface="Arial" panose="020B0604020202020204" pitchFamily="34" charset="0"/>
              </a:rPr>
              <a:t>Π/Γ πλωτός γερανός</a:t>
            </a:r>
            <a:r>
              <a:rPr lang="en-US" altLang="el-GR" sz="2000">
                <a:latin typeface="Arial" panose="020B0604020202020204" pitchFamily="34" charset="0"/>
              </a:rPr>
              <a:t> (Float crane)</a:t>
            </a:r>
          </a:p>
          <a:p>
            <a:pPr marL="0" indent="0" algn="just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2000">
                <a:latin typeface="Arial" panose="020B0604020202020204" pitchFamily="34" charset="0"/>
              </a:rPr>
              <a:t>Α/Π ατμόπλοιο</a:t>
            </a:r>
            <a:r>
              <a:rPr lang="en-US" altLang="el-GR" sz="2000">
                <a:latin typeface="Arial" panose="020B0604020202020204" pitchFamily="34" charset="0"/>
              </a:rPr>
              <a:t> (steam vessel, ship)     </a:t>
            </a:r>
            <a:r>
              <a:rPr lang="el-GR" altLang="el-GR" sz="2000">
                <a:latin typeface="Arial" panose="020B0604020202020204" pitchFamily="34" charset="0"/>
              </a:rPr>
              <a:t>Π/Δ πλωτή δεξαμενή</a:t>
            </a:r>
            <a:r>
              <a:rPr lang="en-US" altLang="el-GR" sz="2000">
                <a:latin typeface="Arial" panose="020B0604020202020204" pitchFamily="34" charset="0"/>
              </a:rPr>
              <a:t> floating dock</a:t>
            </a:r>
            <a:r>
              <a:rPr lang="el-GR" altLang="el-GR" sz="2000">
                <a:latin typeface="Arial" panose="020B0604020202020204" pitchFamily="34" charset="0"/>
              </a:rPr>
              <a:t>)</a:t>
            </a:r>
          </a:p>
          <a:p>
            <a:pPr marL="0" indent="0" algn="just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2000">
                <a:latin typeface="Arial" panose="020B0604020202020204" pitchFamily="34" charset="0"/>
              </a:rPr>
              <a:t>Α/Σ </a:t>
            </a:r>
            <a:r>
              <a:rPr lang="en-US" altLang="el-GR" sz="2000">
                <a:latin typeface="Arial" panose="020B0604020202020204" pitchFamily="34" charset="0"/>
              </a:rPr>
              <a:t>(aircuchion vessel, ship)                </a:t>
            </a:r>
            <a:r>
              <a:rPr lang="el-GR" altLang="el-GR" sz="2000">
                <a:latin typeface="Arial" panose="020B0604020202020204" pitchFamily="34" charset="0"/>
              </a:rPr>
              <a:t>Π/Θ Πορθμείο </a:t>
            </a:r>
            <a:r>
              <a:rPr lang="en-US" altLang="el-GR" sz="2000">
                <a:latin typeface="Arial" panose="020B0604020202020204" pitchFamily="34" charset="0"/>
              </a:rPr>
              <a:t>(Ferry Boat)</a:t>
            </a:r>
            <a:endParaRPr lang="el-GR" altLang="el-GR" sz="2000">
              <a:latin typeface="Arial" panose="020B060402020202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2000">
                <a:latin typeface="Arial" panose="020B0604020202020204" pitchFamily="34" charset="0"/>
              </a:rPr>
              <a:t>Β/Θ βυθοκόρος</a:t>
            </a:r>
            <a:r>
              <a:rPr lang="en-US" altLang="el-GR" sz="2000">
                <a:latin typeface="Arial" panose="020B0604020202020204" pitchFamily="34" charset="0"/>
              </a:rPr>
              <a:t> (dredger ship)             </a:t>
            </a:r>
            <a:r>
              <a:rPr lang="el-GR" altLang="el-GR" sz="2000">
                <a:latin typeface="Arial" panose="020B0604020202020204" pitchFamily="34" charset="0"/>
              </a:rPr>
              <a:t>Π/Φ Πετρελαιοφόρο</a:t>
            </a:r>
            <a:r>
              <a:rPr lang="en-US" altLang="el-GR" sz="2000">
                <a:latin typeface="Arial" panose="020B0604020202020204" pitchFamily="34" charset="0"/>
              </a:rPr>
              <a:t> (Oil carrier)</a:t>
            </a:r>
            <a:endParaRPr lang="el-GR" altLang="el-GR" sz="2000">
              <a:latin typeface="Arial" panose="020B060402020202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2000">
                <a:latin typeface="Arial" panose="020B0604020202020204" pitchFamily="34" charset="0"/>
              </a:rPr>
              <a:t>Δ/Ξ δεξαμενόπλοιο</a:t>
            </a:r>
            <a:r>
              <a:rPr lang="en-US" altLang="el-GR" sz="2000">
                <a:latin typeface="Arial" panose="020B0604020202020204" pitchFamily="34" charset="0"/>
              </a:rPr>
              <a:t> (Tanker)               </a:t>
            </a:r>
            <a:r>
              <a:rPr lang="el-GR" altLang="el-GR" sz="2000">
                <a:latin typeface="Arial" panose="020B0604020202020204" pitchFamily="34" charset="0"/>
              </a:rPr>
              <a:t> </a:t>
            </a:r>
            <a:r>
              <a:rPr lang="en-US" altLang="el-GR" sz="2000">
                <a:latin typeface="Arial" panose="020B0604020202020204" pitchFamily="34" charset="0"/>
              </a:rPr>
              <a:t> </a:t>
            </a:r>
            <a:r>
              <a:rPr lang="el-GR" altLang="el-GR" sz="2000">
                <a:latin typeface="Arial" panose="020B0604020202020204" pitchFamily="34" charset="0"/>
              </a:rPr>
              <a:t>Ρ/Κ </a:t>
            </a:r>
            <a:r>
              <a:rPr lang="en-US" altLang="el-GR" sz="2000">
                <a:latin typeface="Arial" panose="020B0604020202020204" pitchFamily="34" charset="0"/>
              </a:rPr>
              <a:t> </a:t>
            </a:r>
            <a:r>
              <a:rPr lang="el-GR" altLang="el-GR" sz="2000">
                <a:latin typeface="Arial" panose="020B0604020202020204" pitchFamily="34" charset="0"/>
              </a:rPr>
              <a:t>Ρυμουλκό</a:t>
            </a:r>
            <a:r>
              <a:rPr lang="en-US" altLang="el-GR" sz="2000">
                <a:latin typeface="Arial" panose="020B0604020202020204" pitchFamily="34" charset="0"/>
              </a:rPr>
              <a:t> (Tug boat)</a:t>
            </a:r>
          </a:p>
          <a:p>
            <a:pPr marL="0" indent="0" algn="just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2000">
                <a:latin typeface="Arial" panose="020B0604020202020204" pitchFamily="34" charset="0"/>
              </a:rPr>
              <a:t>Ε/Γ επιβατηγό</a:t>
            </a:r>
            <a:r>
              <a:rPr lang="en-US" altLang="el-GR" sz="2000">
                <a:latin typeface="Arial" panose="020B0604020202020204" pitchFamily="34" charset="0"/>
              </a:rPr>
              <a:t> (Passenger vessel)</a:t>
            </a:r>
            <a:endParaRPr lang="el-GR" altLang="el-GR" sz="2000">
              <a:latin typeface="Arial" panose="020B060402020202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2000">
                <a:latin typeface="Arial" panose="020B0604020202020204" pitchFamily="34" charset="0"/>
              </a:rPr>
              <a:t>Ε/Φ εμπορ/κιβ/φόρο</a:t>
            </a:r>
            <a:r>
              <a:rPr lang="en-US" altLang="el-GR" sz="2000">
                <a:latin typeface="Arial" panose="020B0604020202020204" pitchFamily="34" charset="0"/>
              </a:rPr>
              <a:t> (Container ship)   </a:t>
            </a:r>
            <a:r>
              <a:rPr lang="el-GR" altLang="el-GR" sz="2000">
                <a:latin typeface="Arial" panose="020B0604020202020204" pitchFamily="34" charset="0"/>
              </a:rPr>
              <a:t>Υ/Π Υδροπτέρυγο</a:t>
            </a:r>
            <a:r>
              <a:rPr lang="en-US" altLang="el-GR" sz="2000">
                <a:latin typeface="Arial" panose="020B0604020202020204" pitchFamily="34" charset="0"/>
              </a:rPr>
              <a:t> (Hydrofoil)</a:t>
            </a:r>
            <a:endParaRPr lang="el-GR" altLang="el-GR" sz="2000">
              <a:latin typeface="Arial" panose="020B060402020202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2000">
                <a:latin typeface="Arial" panose="020B0604020202020204" pitchFamily="34" charset="0"/>
              </a:rPr>
              <a:t>Η/Π ημερόπλοιο</a:t>
            </a:r>
            <a:r>
              <a:rPr lang="en-US" altLang="el-GR" sz="2000">
                <a:latin typeface="Arial" panose="020B0604020202020204" pitchFamily="34" charset="0"/>
              </a:rPr>
              <a:t> (Daily cruiser)   </a:t>
            </a:r>
            <a:r>
              <a:rPr lang="el-GR" altLang="el-GR" sz="2000">
                <a:latin typeface="Arial" panose="020B0604020202020204" pitchFamily="34" charset="0"/>
              </a:rPr>
              <a:t>Υ/Φ Υδροφόρο</a:t>
            </a:r>
            <a:r>
              <a:rPr lang="en-US" altLang="el-GR" sz="2000">
                <a:latin typeface="Arial" panose="020B0604020202020204" pitchFamily="34" charset="0"/>
              </a:rPr>
              <a:t> (water tank ship)             </a:t>
            </a:r>
            <a:r>
              <a:rPr lang="el-GR" altLang="el-GR" sz="2000">
                <a:latin typeface="Arial" panose="020B0604020202020204" pitchFamily="34" charset="0"/>
              </a:rPr>
              <a:t>Ι/Φ ιστιοφόρο</a:t>
            </a:r>
            <a:r>
              <a:rPr lang="en-US" altLang="el-GR" sz="2000">
                <a:latin typeface="Arial" panose="020B0604020202020204" pitchFamily="34" charset="0"/>
              </a:rPr>
              <a:t> (Sailing vessel)               </a:t>
            </a:r>
            <a:r>
              <a:rPr lang="el-GR" altLang="el-GR" sz="2000">
                <a:latin typeface="Arial" panose="020B0604020202020204" pitchFamily="34" charset="0"/>
              </a:rPr>
              <a:t>Φ/Φ Φορτηγιδοφόρο</a:t>
            </a:r>
            <a:r>
              <a:rPr lang="en-US" altLang="el-GR" sz="2000">
                <a:latin typeface="Arial" panose="020B0604020202020204" pitchFamily="34" charset="0"/>
              </a:rPr>
              <a:t> (LASH)</a:t>
            </a:r>
            <a:endParaRPr lang="el-GR" altLang="el-GR" sz="2000">
              <a:latin typeface="Arial" panose="020B060402020202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2000">
                <a:latin typeface="Arial" panose="020B0604020202020204" pitchFamily="34" charset="0"/>
              </a:rPr>
              <a:t>Κ/Ζ κρουαζιερόπλοιο</a:t>
            </a:r>
            <a:r>
              <a:rPr lang="en-US" altLang="el-GR" sz="2000">
                <a:latin typeface="Arial" panose="020B0604020202020204" pitchFamily="34" charset="0"/>
              </a:rPr>
              <a:t> (Cruiser ship)     </a:t>
            </a:r>
            <a:r>
              <a:rPr lang="el-GR" altLang="el-GR" sz="2000">
                <a:latin typeface="Arial" panose="020B0604020202020204" pitchFamily="34" charset="0"/>
              </a:rPr>
              <a:t> Φ/Π Φαρόπλοιο</a:t>
            </a:r>
            <a:r>
              <a:rPr lang="en-US" altLang="el-GR" sz="2000">
                <a:latin typeface="Arial" panose="020B0604020202020204" pitchFamily="34" charset="0"/>
              </a:rPr>
              <a:t> (Light Ship)</a:t>
            </a:r>
            <a:endParaRPr lang="el-GR" altLang="el-GR" sz="2000">
              <a:latin typeface="Arial" panose="020B060402020202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2000">
                <a:latin typeface="Arial" panose="020B0604020202020204" pitchFamily="34" charset="0"/>
              </a:rPr>
              <a:t>Ο/Γ οχηματαταγωγό</a:t>
            </a:r>
            <a:r>
              <a:rPr lang="en-US" altLang="el-GR" sz="2000">
                <a:latin typeface="Arial" panose="020B0604020202020204" pitchFamily="34" charset="0"/>
              </a:rPr>
              <a:t> (Car Ferry)</a:t>
            </a:r>
            <a:endParaRPr lang="el-GR" altLang="el-GR" sz="2000">
              <a:latin typeface="Arial" panose="020B060402020202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2000">
                <a:latin typeface="Arial" panose="020B0604020202020204" pitchFamily="34" charset="0"/>
              </a:rPr>
              <a:t>Ε/Γ-0/Γ επιβατηγό – οχηματαγωγό </a:t>
            </a:r>
            <a:r>
              <a:rPr lang="en-US" altLang="el-GR" sz="2000">
                <a:latin typeface="Arial" panose="020B0604020202020204" pitchFamily="34" charset="0"/>
              </a:rPr>
              <a:t>(Car/Passenger/Ferry)</a:t>
            </a:r>
            <a:r>
              <a:rPr lang="el-GR" altLang="el-GR" sz="19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6387" name="Θέση αριθμού διαφάνειας 3">
            <a:extLst>
              <a:ext uri="{FF2B5EF4-FFF2-40B4-BE49-F238E27FC236}">
                <a16:creationId xmlns:a16="http://schemas.microsoft.com/office/drawing/2014/main" id="{B79C6C4C-4FDB-4A51-891C-5836881CB902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56A6479-A0C9-4F91-A79E-73614AC39B7C}" type="slidenum">
              <a:rPr lang="el-GR" altLang="el-GR" sz="12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16388" name="Slide Number Placeholder 1">
            <a:extLst>
              <a:ext uri="{FF2B5EF4-FFF2-40B4-BE49-F238E27FC236}">
                <a16:creationId xmlns:a16="http://schemas.microsoft.com/office/drawing/2014/main" id="{4C98B729-C486-42A1-9633-842623786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1A50B0-01D6-4EAA-8FC2-98BE9EFF6FF8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16389" name="TextBox 6">
            <a:extLst>
              <a:ext uri="{FF2B5EF4-FFF2-40B4-BE49-F238E27FC236}">
                <a16:creationId xmlns:a16="http://schemas.microsoft.com/office/drawing/2014/main" id="{E21E0BFA-EE00-4A45-8FD8-B38510FCA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3450" y="5300663"/>
            <a:ext cx="21971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>
                <a:latin typeface="Arial" panose="020B0604020202020204" pitchFamily="34" charset="0"/>
              </a:rPr>
              <a:t>ΠΙΝΑΚΑΣ 5</a:t>
            </a:r>
          </a:p>
        </p:txBody>
      </p:sp>
      <p:sp>
        <p:nvSpPr>
          <p:cNvPr id="16390" name="TextBox 2">
            <a:extLst>
              <a:ext uri="{FF2B5EF4-FFF2-40B4-BE49-F238E27FC236}">
                <a16:creationId xmlns:a16="http://schemas.microsoft.com/office/drawing/2014/main" id="{CBD72081-E673-4C43-9E7D-E8CF4E145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356350"/>
            <a:ext cx="5761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b="1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b="1" i="1">
                <a:latin typeface="Arial" panose="020B0604020202020204" pitchFamily="34" charset="0"/>
              </a:rPr>
              <a:t>5</a:t>
            </a:r>
            <a:r>
              <a:rPr lang="el-GR" altLang="el-GR" sz="1200" b="1" i="1">
                <a:latin typeface="Arial" panose="020B0604020202020204" pitchFamily="34" charset="0"/>
              </a:rPr>
              <a:t>  Καθηγητής Γ. Χατζηκωνσταντής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- Τίτλος">
            <a:extLst>
              <a:ext uri="{FF2B5EF4-FFF2-40B4-BE49-F238E27FC236}">
                <a16:creationId xmlns:a16="http://schemas.microsoft.com/office/drawing/2014/main" id="{D64CEFA8-C489-4718-98BB-9B933AFB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576262"/>
          </a:xfrm>
        </p:spPr>
        <p:txBody>
          <a:bodyPr/>
          <a:lstStyle/>
          <a:p>
            <a:pPr eaLnBrk="1" hangingPunct="1"/>
            <a:r>
              <a:rPr lang="el-GR" altLang="el-GR" sz="2800">
                <a:solidFill>
                  <a:srgbClr val="004A82"/>
                </a:solidFill>
                <a:latin typeface="Arial" panose="020B0604020202020204" pitchFamily="34" charset="0"/>
              </a:rPr>
              <a:t>Πλοία</a:t>
            </a:r>
          </a:p>
        </p:txBody>
      </p:sp>
      <p:sp>
        <p:nvSpPr>
          <p:cNvPr id="18435" name="Θέση αριθμού διαφάνειας 3">
            <a:extLst>
              <a:ext uri="{FF2B5EF4-FFF2-40B4-BE49-F238E27FC236}">
                <a16:creationId xmlns:a16="http://schemas.microsoft.com/office/drawing/2014/main" id="{0F396C1E-D4F5-4F57-92B9-F466CCE31A32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61486D2-683D-4558-933F-E2626EFFFD95}" type="slidenum">
              <a:rPr lang="el-GR" altLang="el-GR" sz="12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18436" name="Text Box 5">
            <a:extLst>
              <a:ext uri="{FF2B5EF4-FFF2-40B4-BE49-F238E27FC236}">
                <a16:creationId xmlns:a16="http://schemas.microsoft.com/office/drawing/2014/main" id="{79BC39A1-5192-4B00-9C6E-D5AA3C769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052513"/>
            <a:ext cx="7848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l-GR" altLang="el-GR" sz="1800">
              <a:latin typeface="Arial" panose="020B0604020202020204" pitchFamily="34" charset="0"/>
            </a:endParaRPr>
          </a:p>
        </p:txBody>
      </p:sp>
      <p:sp>
        <p:nvSpPr>
          <p:cNvPr id="18437" name="Text Box 6">
            <a:extLst>
              <a:ext uri="{FF2B5EF4-FFF2-40B4-BE49-F238E27FC236}">
                <a16:creationId xmlns:a16="http://schemas.microsoft.com/office/drawing/2014/main" id="{2C2E2827-C173-42E9-BEDC-6ECAA7A8E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981075"/>
            <a:ext cx="7416800" cy="531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1800" b="1" u="sng">
                <a:latin typeface="Arial" panose="020B0604020202020204" pitchFamily="34" charset="0"/>
              </a:rPr>
              <a:t>ΓΡΑΜΜΑΤΑ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Α</a:t>
            </a:r>
            <a:r>
              <a:rPr lang="en-US" altLang="el-GR" sz="1800">
                <a:latin typeface="Arial" panose="020B0604020202020204" pitchFamily="34" charset="0"/>
              </a:rPr>
              <a:t>  Alfa                       I  India                  Q Quebec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l-GR" sz="1800">
                <a:latin typeface="Arial" panose="020B0604020202020204" pitchFamily="34" charset="0"/>
              </a:rPr>
              <a:t>B bravo                    J Juliet                   R romeo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l-GR" sz="1800">
                <a:latin typeface="Arial" panose="020B0604020202020204" pitchFamily="34" charset="0"/>
              </a:rPr>
              <a:t>C charlie                  K Kilo                     S siera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l-GR" sz="1800">
                <a:latin typeface="Arial" panose="020B0604020202020204" pitchFamily="34" charset="0"/>
              </a:rPr>
              <a:t>D delta                     L Lima                    T tango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l-GR" sz="1800">
                <a:latin typeface="Arial" panose="020B0604020202020204" pitchFamily="34" charset="0"/>
              </a:rPr>
              <a:t>E echo                     M maik                   U uniform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l-GR" sz="1800">
                <a:latin typeface="Arial" panose="020B0604020202020204" pitchFamily="34" charset="0"/>
              </a:rPr>
              <a:t>F foxtrot                   N november           V victor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l-GR" sz="1800">
                <a:latin typeface="Arial" panose="020B0604020202020204" pitchFamily="34" charset="0"/>
              </a:rPr>
              <a:t>G golf                      O oscar                  W whiskey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l-GR" sz="1800">
                <a:latin typeface="Arial" panose="020B0604020202020204" pitchFamily="34" charset="0"/>
              </a:rPr>
              <a:t>H hotel                    </a:t>
            </a:r>
            <a:r>
              <a:rPr lang="el-GR" altLang="el-GR" sz="1800">
                <a:latin typeface="Arial" panose="020B0604020202020204" pitchFamily="34" charset="0"/>
              </a:rPr>
              <a:t> </a:t>
            </a:r>
            <a:r>
              <a:rPr lang="en-US" altLang="el-GR" sz="1800">
                <a:latin typeface="Arial" panose="020B0604020202020204" pitchFamily="34" charset="0"/>
              </a:rPr>
              <a:t>P papa                  </a:t>
            </a:r>
            <a:r>
              <a:rPr lang="el-GR" altLang="el-GR" sz="1800">
                <a:latin typeface="Arial" panose="020B0604020202020204" pitchFamily="34" charset="0"/>
              </a:rPr>
              <a:t> </a:t>
            </a:r>
            <a:r>
              <a:rPr lang="en-US" altLang="el-GR" sz="1800">
                <a:latin typeface="Arial" panose="020B0604020202020204" pitchFamily="34" charset="0"/>
              </a:rPr>
              <a:t>X xray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l-GR" sz="1800">
                <a:latin typeface="Arial" panose="020B0604020202020204" pitchFamily="34" charset="0"/>
              </a:rPr>
              <a:t>                                                            </a:t>
            </a:r>
            <a:r>
              <a:rPr lang="el-GR" altLang="el-GR" sz="1800">
                <a:latin typeface="Arial" panose="020B0604020202020204" pitchFamily="34" charset="0"/>
              </a:rPr>
              <a:t>  </a:t>
            </a:r>
            <a:r>
              <a:rPr lang="en-US" altLang="el-GR" sz="1800">
                <a:latin typeface="Arial" panose="020B0604020202020204" pitchFamily="34" charset="0"/>
              </a:rPr>
              <a:t> Y yankie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l-GR" sz="1800">
                <a:latin typeface="Arial" panose="020B0604020202020204" pitchFamily="34" charset="0"/>
              </a:rPr>
              <a:t>                                                             </a:t>
            </a:r>
            <a:r>
              <a:rPr lang="el-GR" altLang="el-GR" sz="1800">
                <a:latin typeface="Arial" panose="020B0604020202020204" pitchFamily="34" charset="0"/>
              </a:rPr>
              <a:t> </a:t>
            </a:r>
            <a:r>
              <a:rPr lang="en-US" altLang="el-GR" sz="1800">
                <a:latin typeface="Arial" panose="020B0604020202020204" pitchFamily="34" charset="0"/>
              </a:rPr>
              <a:t> Z  zulu                 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en-US" altLang="el-GR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l-GR" altLang="el-GR" sz="1800">
              <a:latin typeface="Arial" panose="020B0604020202020204" pitchFamily="34" charset="0"/>
            </a:endParaRPr>
          </a:p>
        </p:txBody>
      </p:sp>
      <p:sp>
        <p:nvSpPr>
          <p:cNvPr id="18438" name="Slide Number Placeholder 1">
            <a:extLst>
              <a:ext uri="{FF2B5EF4-FFF2-40B4-BE49-F238E27FC236}">
                <a16:creationId xmlns:a16="http://schemas.microsoft.com/office/drawing/2014/main" id="{567532FA-30F9-401C-86B0-88F915A5B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D04F2A-91D7-4CE1-A357-05918223A0DA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18439" name="TextBox 7">
            <a:extLst>
              <a:ext uri="{FF2B5EF4-FFF2-40B4-BE49-F238E27FC236}">
                <a16:creationId xmlns:a16="http://schemas.microsoft.com/office/drawing/2014/main" id="{6670D3A3-AED1-4598-AB2D-127FCF4D9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5534025"/>
            <a:ext cx="21971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>
                <a:latin typeface="Arial" panose="020B0604020202020204" pitchFamily="34" charset="0"/>
              </a:rPr>
              <a:t>ΠΙΝΑΚΑΣ 6</a:t>
            </a:r>
          </a:p>
        </p:txBody>
      </p:sp>
      <p:sp>
        <p:nvSpPr>
          <p:cNvPr id="18440" name="TextBox 2">
            <a:extLst>
              <a:ext uri="{FF2B5EF4-FFF2-40B4-BE49-F238E27FC236}">
                <a16:creationId xmlns:a16="http://schemas.microsoft.com/office/drawing/2014/main" id="{BCC8509E-A1BB-4055-97FA-E86BA33CA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356350"/>
            <a:ext cx="5761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b="1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b="1" i="1">
                <a:latin typeface="Arial" panose="020B0604020202020204" pitchFamily="34" charset="0"/>
              </a:rPr>
              <a:t>5</a:t>
            </a:r>
            <a:r>
              <a:rPr lang="el-GR" altLang="el-GR" sz="1200" b="1" i="1">
                <a:latin typeface="Arial" panose="020B0604020202020204" pitchFamily="34" charset="0"/>
              </a:rPr>
              <a:t>  Καθηγητής Γ. Χατζηκωνσταντής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>
            <a:extLst>
              <a:ext uri="{FF2B5EF4-FFF2-40B4-BE49-F238E27FC236}">
                <a16:creationId xmlns:a16="http://schemas.microsoft.com/office/drawing/2014/main" id="{41998ABD-302A-44FF-A270-50BAA9AD4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8" y="188913"/>
            <a:ext cx="8229600" cy="5832475"/>
          </a:xfrm>
        </p:spPr>
        <p:txBody>
          <a:bodyPr/>
          <a:lstStyle/>
          <a:p>
            <a:r>
              <a:rPr lang="el-GR" altLang="el-GR" sz="2000" b="1" u="sng">
                <a:latin typeface="Arial" panose="020B0604020202020204" pitchFamily="34" charset="0"/>
              </a:rPr>
              <a:t>Ρόλος (αποστολή – καθήκοντα) ενός Ναυπηγού</a:t>
            </a:r>
            <a:r>
              <a:rPr lang="el-GR" altLang="el-GR" sz="2000">
                <a:latin typeface="Arial" panose="020B0604020202020204" pitchFamily="34" charset="0"/>
              </a:rPr>
              <a:t> </a:t>
            </a:r>
          </a:p>
          <a:p>
            <a:endParaRPr lang="el-GR" altLang="el-GR" sz="2000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l-GR" altLang="el-GR" sz="2000">
                <a:latin typeface="Arial" panose="020B0604020202020204" pitchFamily="34" charset="0"/>
              </a:rPr>
              <a:t>     </a:t>
            </a:r>
            <a:r>
              <a:rPr lang="el-GR" altLang="el-GR" sz="2000" b="1" u="sng">
                <a:latin typeface="Arial" panose="020B0604020202020204" pitchFamily="34" charset="0"/>
              </a:rPr>
              <a:t>Α.</a:t>
            </a:r>
            <a:r>
              <a:rPr lang="el-GR" altLang="el-GR" sz="2000">
                <a:latin typeface="Arial" panose="020B0604020202020204" pitchFamily="34" charset="0"/>
              </a:rPr>
              <a:t> </a:t>
            </a:r>
            <a:r>
              <a:rPr lang="el-GR" altLang="el-GR" sz="2000" b="1" u="sng">
                <a:latin typeface="Arial" panose="020B0604020202020204" pitchFamily="34" charset="0"/>
              </a:rPr>
              <a:t>Πρέπει να προσδιορίσει :</a:t>
            </a:r>
            <a:r>
              <a:rPr lang="el-GR" altLang="el-GR" sz="2000">
                <a:latin typeface="Arial" panose="020B0604020202020204" pitchFamily="34" charset="0"/>
              </a:rPr>
              <a:t> </a:t>
            </a:r>
          </a:p>
          <a:p>
            <a:pPr>
              <a:buFont typeface="Arial" panose="020B0604020202020204" pitchFamily="34" charset="0"/>
              <a:buNone/>
            </a:pPr>
            <a:r>
              <a:rPr lang="el-GR" altLang="el-GR" sz="2000">
                <a:latin typeface="Arial" panose="020B0604020202020204" pitchFamily="34" charset="0"/>
              </a:rPr>
              <a:t>-    Κύριες διαστάσεις / μορφή / εσωτερική διαρρύθμιση / εγκατάσταση εξοπλισμού πρόωσης- ελιγμών-ασφάλειας / κατανομή βαρών / ό,τι άλλο απαραίτητο για την ασφαλή λειτουργία / πλεύση του πλοίου ώστε να εκπληρώνει με ασφάλεια την αποστολή του.   </a:t>
            </a:r>
          </a:p>
          <a:p>
            <a:pPr>
              <a:buFont typeface="Arial" panose="020B0604020202020204" pitchFamily="34" charset="0"/>
              <a:buNone/>
            </a:pPr>
            <a:endParaRPr lang="el-GR" altLang="el-GR" sz="2000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l-GR" altLang="el-GR" sz="2000">
                <a:latin typeface="Arial" panose="020B0604020202020204" pitchFamily="34" charset="0"/>
              </a:rPr>
              <a:t>      </a:t>
            </a:r>
            <a:r>
              <a:rPr lang="el-GR" altLang="el-GR" sz="2000" b="1" u="sng">
                <a:latin typeface="Arial" panose="020B0604020202020204" pitchFamily="34" charset="0"/>
              </a:rPr>
              <a:t>Β. απασχόληση : </a:t>
            </a:r>
          </a:p>
          <a:p>
            <a:r>
              <a:rPr lang="el-GR" altLang="el-GR" sz="2000">
                <a:latin typeface="Arial" panose="020B0604020202020204" pitchFamily="34" charset="0"/>
              </a:rPr>
              <a:t>Σχεδιαστής – μελετητής</a:t>
            </a:r>
          </a:p>
          <a:p>
            <a:r>
              <a:rPr lang="el-GR" altLang="el-GR" sz="2000">
                <a:latin typeface="Arial" panose="020B0604020202020204" pitchFamily="34" charset="0"/>
              </a:rPr>
              <a:t>Επιθεωρητής</a:t>
            </a:r>
          </a:p>
          <a:p>
            <a:r>
              <a:rPr lang="el-GR" altLang="el-GR" sz="2000">
                <a:latin typeface="Arial" panose="020B0604020202020204" pitchFamily="34" charset="0"/>
              </a:rPr>
              <a:t>Αρχιμηχανικός</a:t>
            </a:r>
          </a:p>
          <a:p>
            <a:r>
              <a:rPr lang="el-GR" altLang="el-GR" sz="2000">
                <a:latin typeface="Arial" panose="020B0604020202020204" pitchFamily="34" charset="0"/>
              </a:rPr>
              <a:t>Παροχή εξειδικευμένων υπηρεσιών</a:t>
            </a:r>
          </a:p>
          <a:p>
            <a:r>
              <a:rPr lang="el-GR" altLang="el-GR" sz="2000">
                <a:latin typeface="Arial" panose="020B0604020202020204" pitchFamily="34" charset="0"/>
              </a:rPr>
              <a:t>Εμπορικός αντιπρόσωπος</a:t>
            </a:r>
          </a:p>
          <a:p>
            <a:r>
              <a:rPr lang="el-GR" altLang="el-GR" sz="2000">
                <a:latin typeface="Arial" panose="020B0604020202020204" pitchFamily="34" charset="0"/>
              </a:rPr>
              <a:t>Ερευνητής</a:t>
            </a:r>
          </a:p>
        </p:txBody>
      </p:sp>
      <p:sp>
        <p:nvSpPr>
          <p:cNvPr id="25603" name="Slide Number Placeholder 1">
            <a:extLst>
              <a:ext uri="{FF2B5EF4-FFF2-40B4-BE49-F238E27FC236}">
                <a16:creationId xmlns:a16="http://schemas.microsoft.com/office/drawing/2014/main" id="{458E09F0-3109-419C-904B-D9D67F8A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2AD53C-1242-4CEB-BEFC-5A7CB2AEEB9A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25604" name="TextBox 3">
            <a:extLst>
              <a:ext uri="{FF2B5EF4-FFF2-40B4-BE49-F238E27FC236}">
                <a16:creationId xmlns:a16="http://schemas.microsoft.com/office/drawing/2014/main" id="{FFE499DD-1172-41F3-B8CF-B0A192620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356350"/>
            <a:ext cx="5761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400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400" i="1">
                <a:latin typeface="Arial" panose="020B0604020202020204" pitchFamily="34" charset="0"/>
              </a:rPr>
              <a:t>5</a:t>
            </a:r>
            <a:r>
              <a:rPr lang="el-GR" altLang="el-GR" sz="1400" i="1">
                <a:latin typeface="Arial" panose="020B0604020202020204" pitchFamily="34" charset="0"/>
              </a:rPr>
              <a:t>  Γ. Χατζηκωνσταντής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Θέση αριθμού διαφάνειας 4">
            <a:extLst>
              <a:ext uri="{FF2B5EF4-FFF2-40B4-BE49-F238E27FC236}">
                <a16:creationId xmlns:a16="http://schemas.microsoft.com/office/drawing/2014/main" id="{2637544B-542C-4B87-B5DF-5142A61400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79236-BE8C-4DB7-B6A3-798765DDBF43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F70DC29-EFBC-4D0E-B557-CBFF132E5D78}"/>
              </a:ext>
            </a:extLst>
          </p:cNvPr>
          <p:cNvGraphicFramePr>
            <a:graphicFrameLocks noGrp="1"/>
          </p:cNvGraphicFramePr>
          <p:nvPr/>
        </p:nvGraphicFramePr>
        <p:xfrm>
          <a:off x="179388" y="320675"/>
          <a:ext cx="7993062" cy="6400804"/>
        </p:xfrm>
        <a:graphic>
          <a:graphicData uri="http://schemas.openxmlformats.org/drawingml/2006/table">
            <a:tbl>
              <a:tblPr/>
              <a:tblGrid>
                <a:gridCol w="4447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5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ΣΧΕΔΙΑ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1. Σχέδιο </a:t>
                      </a:r>
                      <a:r>
                        <a:rPr kumimoji="0" lang="el-GR" altLang="el-GR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ναυπηγικών</a:t>
                      </a: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γραμμών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2.   -/-      γενικής διάταξης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3.   -/-      διάταξης /χωρητικότητας δεξαμενών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4.   -/-      διάταξης μηχανοστασίου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5.   -/-      πυρασφάλειας / σωστικών μέσων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6.   -/-      πυρίμαχης προστασίας / ανίχνευσης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               </a:t>
                      </a:r>
                      <a:r>
                        <a:rPr kumimoji="0" lang="el-GR" altLang="el-GR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πυρκαϊάς</a:t>
                      </a: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7.      -/-   γραμμικό ηλεκτρολογικό / ηλεκτρονικού εξοπλισμού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8.      -/-   γραμμικό </a:t>
                      </a:r>
                      <a:r>
                        <a:rPr kumimoji="0" lang="el-GR" altLang="el-GR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σωληνουργικό</a:t>
                      </a: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(υγρού </a:t>
                      </a:r>
                      <a:r>
                        <a:rPr kumimoji="0" lang="el-GR" altLang="el-GR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έρματος</a:t>
                      </a: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–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               κυτών-πυρόσβεσης-καυσίμων)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9.      -/-   μόνιμου </a:t>
                      </a:r>
                      <a:r>
                        <a:rPr kumimoji="0" lang="el-GR" altLang="el-GR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ερματισμού</a:t>
                      </a: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(εάν  απαιτείται)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10.     -/-   κλίμακας βυθισμάτων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11.     -/-   </a:t>
                      </a:r>
                      <a:r>
                        <a:rPr kumimoji="0" lang="en-US" altLang="el-GR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MarPol</a:t>
                      </a:r>
                      <a:r>
                        <a:rPr kumimoji="0" lang="en-US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ΠΠΡΠ, ΠΠΡΛ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11. Κατασκευαστικά σχέδια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   1. σχέδιο μέσης τομής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   2.   -/-      καταστρωμάτων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   3.   -/-      </a:t>
                      </a:r>
                      <a:r>
                        <a:rPr kumimoji="0" lang="el-GR" altLang="el-GR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διαμήκων</a:t>
                      </a: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τομών  / εγκαρσίων τομών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   4.   -/-      ανοιγμάτων χώρων φορτίου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   5.   -/-      συστημάτων χειρισμού αγκυρών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   5.   -/-      φρακτών (</a:t>
                      </a:r>
                      <a:r>
                        <a:rPr kumimoji="0" lang="el-GR" altLang="el-GR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διαμήκων</a:t>
                      </a: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/εγκάρσιων)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   6.   -/-      πυθμένα (απλού / </a:t>
                      </a:r>
                      <a:r>
                        <a:rPr kumimoji="0" lang="el-GR" altLang="el-GR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διπύθμενου</a:t>
                      </a: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   7.   -/-      πλώρης και πρύμνης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   8.   -/-      </a:t>
                      </a:r>
                      <a:r>
                        <a:rPr kumimoji="0" lang="el-GR" altLang="el-GR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υπερκατασκευών</a:t>
                      </a:r>
                      <a:endParaRPr kumimoji="0" lang="el-GR" alt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   9.   -/-      βάσεων κυρίων μηχανών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  10.  -/-      πηδαλίου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  11.  -/-      αναπτύγματος εξωτερικού περιβλήματος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  12.  -/-      δεξαμενισμού </a:t>
                      </a:r>
                    </a:p>
                  </a:txBody>
                  <a:tcPr marL="91426" marR="91426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l-GR" altLang="el-GR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ΜΕΛΕΤΕΣ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kumimoji="0" lang="el-GR" alt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1. Υδροστατικό διάγραμμα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2.Αντοχή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   (διαμήκης/εγκάρσια)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3.Εξαρτισμού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4. Γραμμή Φορτώσεως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5. </a:t>
                      </a:r>
                      <a:r>
                        <a:rPr kumimoji="0" lang="el-GR" altLang="el-G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Κατάκλυσης</a:t>
                      </a:r>
                      <a:endParaRPr kumimoji="0" lang="el-GR" altLang="el-G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6. Ευστάθειας έναντι βλάβης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7. Ισολογισμός ηλεκτρικής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  ενέργειας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8. επιβατών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9. Παραμετρικές Καμπύλες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kumimoji="0" lang="el-GR" altLang="el-G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ευσταθείας</a:t>
                      </a:r>
                      <a:r>
                        <a:rPr kumimoji="0" lang="el-GR" alt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10. Πειράματος </a:t>
                      </a:r>
                      <a:r>
                        <a:rPr kumimoji="0" lang="el-GR" altLang="el-G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ευσταθείας</a:t>
                      </a:r>
                      <a:endParaRPr kumimoji="0" lang="el-GR" altLang="el-G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11. </a:t>
                      </a:r>
                      <a:r>
                        <a:rPr kumimoji="0" lang="el-GR" altLang="el-G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Ευσταθείας</a:t>
                      </a:r>
                      <a:r>
                        <a:rPr kumimoji="0" lang="el-GR" alt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(άθικτη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    κατάσταση)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12. Φόρτωσης σιτηρών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13. Περιγραφή μηχανημάτων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14. Περιγραφή μέσων </a:t>
                      </a:r>
                      <a:r>
                        <a:rPr kumimoji="0" lang="el-GR" altLang="el-G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φορτο</a:t>
                      </a:r>
                      <a:r>
                        <a:rPr kumimoji="0" lang="el-GR" alt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-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   εκφόρτωσης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15. Περιγραφή συστημάτων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   τηλεπικοινωνίας</a:t>
                      </a:r>
                      <a:endParaRPr kumimoji="0" lang="en-US" altLang="el-G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16. </a:t>
                      </a:r>
                      <a:r>
                        <a:rPr kumimoji="0" lang="el-GR" alt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Καθοδική προστασία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endParaRPr kumimoji="0" lang="el-GR" altLang="el-G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26" marR="91426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635" name="Title 1">
            <a:extLst>
              <a:ext uri="{FF2B5EF4-FFF2-40B4-BE49-F238E27FC236}">
                <a16:creationId xmlns:a16="http://schemas.microsoft.com/office/drawing/2014/main" id="{7E18510E-C5CA-4CD6-AB2F-038108E14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31188" cy="469900"/>
          </a:xfrm>
        </p:spPr>
        <p:txBody>
          <a:bodyPr/>
          <a:lstStyle/>
          <a:p>
            <a:r>
              <a:rPr lang="el-GR" altLang="el-GR" sz="1800" u="sng"/>
              <a:t>ΣΧΕΔΙΑ ΚΑΙ ΜΕΛΕΤΕΣ : ενδεικτικά αναφέρονται</a:t>
            </a:r>
          </a:p>
        </p:txBody>
      </p:sp>
      <p:sp>
        <p:nvSpPr>
          <p:cNvPr id="26636" name="TextBox 7">
            <a:extLst>
              <a:ext uri="{FF2B5EF4-FFF2-40B4-BE49-F238E27FC236}">
                <a16:creationId xmlns:a16="http://schemas.microsoft.com/office/drawing/2014/main" id="{F0281FB2-5BC1-423E-8C8D-8870248D2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075" y="6621463"/>
            <a:ext cx="5759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i="1">
                <a:latin typeface="Arial" panose="020B0604020202020204" pitchFamily="34" charset="0"/>
              </a:rPr>
              <a:t>5</a:t>
            </a:r>
            <a:r>
              <a:rPr lang="el-GR" altLang="el-GR" sz="1200" i="1">
                <a:latin typeface="Arial" panose="020B0604020202020204" pitchFamily="34" charset="0"/>
              </a:rPr>
              <a:t>  Γ. Χατζηκωνσταντής</a:t>
            </a:r>
          </a:p>
        </p:txBody>
      </p:sp>
      <p:sp>
        <p:nvSpPr>
          <p:cNvPr id="26637" name="TextBox 8">
            <a:extLst>
              <a:ext uri="{FF2B5EF4-FFF2-40B4-BE49-F238E27FC236}">
                <a16:creationId xmlns:a16="http://schemas.microsoft.com/office/drawing/2014/main" id="{CBD2599F-DDA6-43A9-AE1D-3881A3BB3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6180138"/>
            <a:ext cx="15128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200" b="1">
                <a:latin typeface="Arial" panose="020B0604020202020204" pitchFamily="34" charset="0"/>
              </a:rPr>
              <a:t>ΠΙΝΑΚΑΣ 9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>
            <a:extLst>
              <a:ext uri="{FF2B5EF4-FFF2-40B4-BE49-F238E27FC236}">
                <a16:creationId xmlns:a16="http://schemas.microsoft.com/office/drawing/2014/main" id="{59C75064-5C6F-43F9-B419-1116EA335318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6CFC9B7-83CC-4217-B6C4-8B4AB4B08031}" type="slidenum">
              <a:rPr lang="el-GR" altLang="el-GR" sz="12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27651" name="Rectangle 5">
            <a:extLst>
              <a:ext uri="{FF2B5EF4-FFF2-40B4-BE49-F238E27FC236}">
                <a16:creationId xmlns:a16="http://schemas.microsoft.com/office/drawing/2014/main" id="{EFDFD3F2-8683-4349-B4AF-381845BA4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115888"/>
            <a:ext cx="280828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2000" b="1" u="sng">
                <a:latin typeface="Arial" panose="020B0604020202020204" pitchFamily="34" charset="0"/>
              </a:rPr>
              <a:t>ΚΥΡΙΕΣ </a:t>
            </a:r>
            <a:r>
              <a:rPr lang="en-US" altLang="el-GR" sz="2000" b="1" u="sng">
                <a:latin typeface="Arial" panose="020B0604020202020204" pitchFamily="34" charset="0"/>
              </a:rPr>
              <a:t> </a:t>
            </a:r>
            <a:r>
              <a:rPr lang="el-GR" altLang="el-GR" sz="2000" b="1" u="sng">
                <a:latin typeface="Arial" panose="020B0604020202020204" pitchFamily="34" charset="0"/>
              </a:rPr>
              <a:t>ΔΙΑΣΤΑΣΕΙΣ</a:t>
            </a:r>
          </a:p>
        </p:txBody>
      </p:sp>
      <p:pic>
        <p:nvPicPr>
          <p:cNvPr id="27652" name="Picture 8">
            <a:extLst>
              <a:ext uri="{FF2B5EF4-FFF2-40B4-BE49-F238E27FC236}">
                <a16:creationId xmlns:a16="http://schemas.microsoft.com/office/drawing/2014/main" id="{579AC23A-802A-4528-B727-62E605302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77838"/>
            <a:ext cx="69850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Slide Number Placeholder 1">
            <a:extLst>
              <a:ext uri="{FF2B5EF4-FFF2-40B4-BE49-F238E27FC236}">
                <a16:creationId xmlns:a16="http://schemas.microsoft.com/office/drawing/2014/main" id="{106E14F5-CF24-420C-B3B8-E97A637FB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243888" y="6375400"/>
            <a:ext cx="4429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1D40AF-88CD-4A50-AF36-8BFCE127DD2E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pic>
        <p:nvPicPr>
          <p:cNvPr id="27654" name="Εικόνα 1">
            <a:extLst>
              <a:ext uri="{FF2B5EF4-FFF2-40B4-BE49-F238E27FC236}">
                <a16:creationId xmlns:a16="http://schemas.microsoft.com/office/drawing/2014/main" id="{AD736560-7FC1-4B18-AC5C-DA6F67E40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284538"/>
            <a:ext cx="6985000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Box 8">
            <a:extLst>
              <a:ext uri="{FF2B5EF4-FFF2-40B4-BE49-F238E27FC236}">
                <a16:creationId xmlns:a16="http://schemas.microsoft.com/office/drawing/2014/main" id="{699F1AE1-D568-4BA9-AFAB-A8CC2FA6A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6557963"/>
            <a:ext cx="5759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i="1">
                <a:latin typeface="Arial" panose="020B0604020202020204" pitchFamily="34" charset="0"/>
              </a:rPr>
              <a:t>5</a:t>
            </a:r>
            <a:r>
              <a:rPr lang="el-GR" altLang="el-GR" sz="1200" i="1">
                <a:latin typeface="Arial" panose="020B0604020202020204" pitchFamily="34" charset="0"/>
              </a:rPr>
              <a:t>  Γ. Χατζηκωνσταντής</a:t>
            </a:r>
          </a:p>
        </p:txBody>
      </p:sp>
      <p:sp>
        <p:nvSpPr>
          <p:cNvPr id="27656" name="TextBox 10">
            <a:extLst>
              <a:ext uri="{FF2B5EF4-FFF2-40B4-BE49-F238E27FC236}">
                <a16:creationId xmlns:a16="http://schemas.microsoft.com/office/drawing/2014/main" id="{5107903A-6FFA-48FB-9C5C-9ED6B1E75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2903538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Σχήμα 5</a:t>
            </a:r>
          </a:p>
        </p:txBody>
      </p:sp>
      <p:sp>
        <p:nvSpPr>
          <p:cNvPr id="27657" name="TextBox 11">
            <a:extLst>
              <a:ext uri="{FF2B5EF4-FFF2-40B4-BE49-F238E27FC236}">
                <a16:creationId xmlns:a16="http://schemas.microsoft.com/office/drawing/2014/main" id="{53C16376-1AB0-4005-8606-F4701A8F2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6850" y="5637213"/>
            <a:ext cx="1296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Σχήμα 6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Τίτλος 1">
            <a:extLst>
              <a:ext uri="{FF2B5EF4-FFF2-40B4-BE49-F238E27FC236}">
                <a16:creationId xmlns:a16="http://schemas.microsoft.com/office/drawing/2014/main" id="{C0EFD0DF-1234-4CAC-931F-AEC1B6972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133600"/>
            <a:ext cx="8229600" cy="1196975"/>
          </a:xfrm>
        </p:spPr>
        <p:txBody>
          <a:bodyPr/>
          <a:lstStyle/>
          <a:p>
            <a:r>
              <a:rPr lang="el-GR" altLang="el-GR"/>
              <a:t>1</a:t>
            </a:r>
            <a:r>
              <a:rPr lang="el-GR" altLang="el-GR" baseline="30000"/>
              <a:t>ο</a:t>
            </a:r>
            <a:r>
              <a:rPr lang="el-GR" altLang="el-GR"/>
              <a:t> ΜΕΡΟΣ</a:t>
            </a:r>
            <a:br>
              <a:rPr lang="el-GR" altLang="el-GR"/>
            </a:br>
            <a:r>
              <a:rPr lang="el-GR" altLang="el-GR" sz="1800">
                <a:latin typeface="Arial" panose="020B0604020202020204" pitchFamily="34" charset="0"/>
              </a:rPr>
              <a:t>(έννοια - χαρακτηριστικά πλοίων / κατηγοριοποίηση πλοίων)</a:t>
            </a:r>
            <a:endParaRPr lang="el-GR" altLang="el-GR" sz="1800"/>
          </a:p>
        </p:txBody>
      </p:sp>
      <p:sp>
        <p:nvSpPr>
          <p:cNvPr id="7171" name="Θέση αριθμού διαφάνειας 4">
            <a:extLst>
              <a:ext uri="{FF2B5EF4-FFF2-40B4-BE49-F238E27FC236}">
                <a16:creationId xmlns:a16="http://schemas.microsoft.com/office/drawing/2014/main" id="{51BB9EF6-3352-4CED-963B-1379F1D264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D39256-4223-4581-82F5-7EDE7679B4CC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7172" name="TextBox 2">
            <a:extLst>
              <a:ext uri="{FF2B5EF4-FFF2-40B4-BE49-F238E27FC236}">
                <a16:creationId xmlns:a16="http://schemas.microsoft.com/office/drawing/2014/main" id="{99A1439B-6ACB-41AA-A63E-3D8306E84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356350"/>
            <a:ext cx="5761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b="1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b="1" i="1">
                <a:latin typeface="Arial" panose="020B0604020202020204" pitchFamily="34" charset="0"/>
              </a:rPr>
              <a:t>5</a:t>
            </a:r>
            <a:r>
              <a:rPr lang="el-GR" altLang="el-GR" sz="1200" b="1" i="1">
                <a:latin typeface="Arial" panose="020B0604020202020204" pitchFamily="34" charset="0"/>
              </a:rPr>
              <a:t>  Καθηγητής Γ. Χατζηκωνσταντής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3">
            <a:extLst>
              <a:ext uri="{FF2B5EF4-FFF2-40B4-BE49-F238E27FC236}">
                <a16:creationId xmlns:a16="http://schemas.microsoft.com/office/drawing/2014/main" id="{FC36BE23-DFC9-467F-859A-71278EE858AD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2ECF4BA-EB73-44B4-A238-FCAA8CD469F9}" type="slidenum">
              <a:rPr lang="el-GR" altLang="el-GR" sz="12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28675" name="TextBox 1">
            <a:extLst>
              <a:ext uri="{FF2B5EF4-FFF2-40B4-BE49-F238E27FC236}">
                <a16:creationId xmlns:a16="http://schemas.microsoft.com/office/drawing/2014/main" id="{C44E7716-0489-4637-9E50-112C624AF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488" y="6161088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l-GR" altLang="el-GR" sz="1200" b="1">
                <a:latin typeface="Arial" panose="020B0604020202020204" pitchFamily="34" charset="0"/>
              </a:rPr>
              <a:t>Σχήμα 7</a:t>
            </a:r>
          </a:p>
        </p:txBody>
      </p:sp>
      <p:pic>
        <p:nvPicPr>
          <p:cNvPr id="28676" name="Picture 7">
            <a:extLst>
              <a:ext uri="{FF2B5EF4-FFF2-40B4-BE49-F238E27FC236}">
                <a16:creationId xmlns:a16="http://schemas.microsoft.com/office/drawing/2014/main" id="{850B2F21-3954-4139-B2C9-A4515766D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12775"/>
            <a:ext cx="8750300" cy="56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8">
            <a:extLst>
              <a:ext uri="{FF2B5EF4-FFF2-40B4-BE49-F238E27FC236}">
                <a16:creationId xmlns:a16="http://schemas.microsoft.com/office/drawing/2014/main" id="{CE5A01C1-9AF4-408A-8CE7-AC373A590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28575"/>
            <a:ext cx="245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 b="1" u="sng">
                <a:latin typeface="Arial" panose="020B0604020202020204" pitchFamily="34" charset="0"/>
              </a:rPr>
              <a:t>ΚΥΡΙΕΣ </a:t>
            </a:r>
            <a:r>
              <a:rPr lang="en-US" altLang="el-GR" sz="1800" b="1" u="sng">
                <a:latin typeface="Arial" panose="020B0604020202020204" pitchFamily="34" charset="0"/>
              </a:rPr>
              <a:t> </a:t>
            </a:r>
            <a:r>
              <a:rPr lang="el-GR" altLang="el-GR" sz="1800" b="1" u="sng">
                <a:latin typeface="Arial" panose="020B0604020202020204" pitchFamily="34" charset="0"/>
              </a:rPr>
              <a:t>ΔΙΑΣΤΑΣΕΙΣ</a:t>
            </a:r>
          </a:p>
        </p:txBody>
      </p:sp>
      <p:sp>
        <p:nvSpPr>
          <p:cNvPr id="28678" name="Slide Number Placeholder 1">
            <a:extLst>
              <a:ext uri="{FF2B5EF4-FFF2-40B4-BE49-F238E27FC236}">
                <a16:creationId xmlns:a16="http://schemas.microsoft.com/office/drawing/2014/main" id="{FAAF9051-2252-4917-B5F7-C51C536CF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9EAEF61-472C-46E2-9EEC-232BE272EC96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28679" name="TextBox 6">
            <a:extLst>
              <a:ext uri="{FF2B5EF4-FFF2-40B4-BE49-F238E27FC236}">
                <a16:creationId xmlns:a16="http://schemas.microsoft.com/office/drawing/2014/main" id="{42525465-ED52-4B6F-8B4C-1A90A9A91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8113" y="6496050"/>
            <a:ext cx="5759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i="1">
                <a:latin typeface="Arial" panose="020B0604020202020204" pitchFamily="34" charset="0"/>
              </a:rPr>
              <a:t>Ναυπηγικό Κατασκευαστικό Σχέδιο  </a:t>
            </a:r>
            <a:r>
              <a:rPr lang="en-US" altLang="el-GR" sz="1200" i="1">
                <a:latin typeface="Arial" panose="020B0604020202020204" pitchFamily="34" charset="0"/>
              </a:rPr>
              <a:t>2025</a:t>
            </a:r>
            <a:r>
              <a:rPr lang="el-GR" altLang="el-GR" sz="1200" i="1">
                <a:latin typeface="Arial" panose="020B0604020202020204" pitchFamily="34" charset="0"/>
              </a:rPr>
              <a:t> Γ. Χατζηκωνσταντής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Τίτλος 1">
            <a:extLst>
              <a:ext uri="{FF2B5EF4-FFF2-40B4-BE49-F238E27FC236}">
                <a16:creationId xmlns:a16="http://schemas.microsoft.com/office/drawing/2014/main" id="{06D3FFCD-8007-4E71-A72D-A1A614A0F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ΣΧΕΔΙΟ ΝΑΥΠΗΓΙΚΩΝ ΓΡΑΜΜΩΝ</a:t>
            </a:r>
          </a:p>
        </p:txBody>
      </p:sp>
      <p:sp>
        <p:nvSpPr>
          <p:cNvPr id="29699" name="Θέση αριθμού διαφάνειας 4">
            <a:extLst>
              <a:ext uri="{FF2B5EF4-FFF2-40B4-BE49-F238E27FC236}">
                <a16:creationId xmlns:a16="http://schemas.microsoft.com/office/drawing/2014/main" id="{4208E6A0-FA6E-4CCD-A7D6-517CA2B0E5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80046BC-D219-4944-8CE2-3BB82DDF0F05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pic>
        <p:nvPicPr>
          <p:cNvPr id="29700" name="Picture 8">
            <a:extLst>
              <a:ext uri="{FF2B5EF4-FFF2-40B4-BE49-F238E27FC236}">
                <a16:creationId xmlns:a16="http://schemas.microsoft.com/office/drawing/2014/main" id="{7AA6BC54-0E4C-499E-A616-9FD6AB813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04875"/>
            <a:ext cx="61341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>
            <a:extLst>
              <a:ext uri="{FF2B5EF4-FFF2-40B4-BE49-F238E27FC236}">
                <a16:creationId xmlns:a16="http://schemas.microsoft.com/office/drawing/2014/main" id="{37F3F8B8-B333-4B72-87CF-B02AAFBFF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493963"/>
            <a:ext cx="3097213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9">
            <a:extLst>
              <a:ext uri="{FF2B5EF4-FFF2-40B4-BE49-F238E27FC236}">
                <a16:creationId xmlns:a16="http://schemas.microsoft.com/office/drawing/2014/main" id="{C8794CBA-F034-42DA-8255-9E8D7A450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11663"/>
            <a:ext cx="615315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0">
            <a:extLst>
              <a:ext uri="{FF2B5EF4-FFF2-40B4-BE49-F238E27FC236}">
                <a16:creationId xmlns:a16="http://schemas.microsoft.com/office/drawing/2014/main" id="{7C39F459-3D1E-42A9-B524-95D3646493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88" y="2984500"/>
            <a:ext cx="2573337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Box 9">
            <a:extLst>
              <a:ext uri="{FF2B5EF4-FFF2-40B4-BE49-F238E27FC236}">
                <a16:creationId xmlns:a16="http://schemas.microsoft.com/office/drawing/2014/main" id="{FA237305-8648-4E1B-8584-5BB4F8724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764213"/>
            <a:ext cx="1296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Σχήμα 8</a:t>
            </a:r>
          </a:p>
        </p:txBody>
      </p:sp>
      <p:sp>
        <p:nvSpPr>
          <p:cNvPr id="29705" name="TextBox 10">
            <a:extLst>
              <a:ext uri="{FF2B5EF4-FFF2-40B4-BE49-F238E27FC236}">
                <a16:creationId xmlns:a16="http://schemas.microsoft.com/office/drawing/2014/main" id="{0E17FEF4-E028-4F75-8AA1-ADEA750E0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938" y="6299200"/>
            <a:ext cx="57610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i="1">
                <a:latin typeface="Arial" panose="020B0604020202020204" pitchFamily="34" charset="0"/>
              </a:rPr>
              <a:t>5</a:t>
            </a:r>
            <a:r>
              <a:rPr lang="el-GR" altLang="el-GR" sz="1200" i="1">
                <a:latin typeface="Arial" panose="020B0604020202020204" pitchFamily="34" charset="0"/>
              </a:rPr>
              <a:t>  Γ. Χατζηκωνσταντής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>
            <a:extLst>
              <a:ext uri="{FF2B5EF4-FFF2-40B4-BE49-F238E27FC236}">
                <a16:creationId xmlns:a16="http://schemas.microsoft.com/office/drawing/2014/main" id="{A5ED56DD-3AF8-490D-9A76-CA194081C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53975"/>
            <a:ext cx="6716713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1">
            <a:extLst>
              <a:ext uri="{FF2B5EF4-FFF2-40B4-BE49-F238E27FC236}">
                <a16:creationId xmlns:a16="http://schemas.microsoft.com/office/drawing/2014/main" id="{99A7D2FB-3A3D-46EF-A446-AD5EDF2E2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152650"/>
            <a:ext cx="6700838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">
            <a:extLst>
              <a:ext uri="{FF2B5EF4-FFF2-40B4-BE49-F238E27FC236}">
                <a16:creationId xmlns:a16="http://schemas.microsoft.com/office/drawing/2014/main" id="{0185DEB8-AA7E-4FAA-92FB-566175B27B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3641725"/>
            <a:ext cx="671671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3">
            <a:extLst>
              <a:ext uri="{FF2B5EF4-FFF2-40B4-BE49-F238E27FC236}">
                <a16:creationId xmlns:a16="http://schemas.microsoft.com/office/drawing/2014/main" id="{A321C862-8336-46C7-BBC7-9A3DD79739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5024438"/>
            <a:ext cx="6716712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1">
            <a:extLst>
              <a:ext uri="{FF2B5EF4-FFF2-40B4-BE49-F238E27FC236}">
                <a16:creationId xmlns:a16="http://schemas.microsoft.com/office/drawing/2014/main" id="{E80E94DA-AA65-4720-80D6-495E17CD35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975" y="53975"/>
            <a:ext cx="2320925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Slide Number Placeholder 2">
            <a:extLst>
              <a:ext uri="{FF2B5EF4-FFF2-40B4-BE49-F238E27FC236}">
                <a16:creationId xmlns:a16="http://schemas.microsoft.com/office/drawing/2014/main" id="{340C2D0B-26FA-4DCC-8F24-644A1A8FE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D1BAA6A-2F1D-47F4-A949-3518EE6253E2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pic>
        <p:nvPicPr>
          <p:cNvPr id="30728" name="Picture 1">
            <a:extLst>
              <a:ext uri="{FF2B5EF4-FFF2-40B4-BE49-F238E27FC236}">
                <a16:creationId xmlns:a16="http://schemas.microsoft.com/office/drawing/2014/main" id="{44D76A38-5563-494E-B493-91C905CC64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3505200"/>
            <a:ext cx="23526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xtBox 9">
            <a:extLst>
              <a:ext uri="{FF2B5EF4-FFF2-40B4-BE49-F238E27FC236}">
                <a16:creationId xmlns:a16="http://schemas.microsoft.com/office/drawing/2014/main" id="{3D9A310D-F0FE-4EC5-8417-2A7122D9D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6491288"/>
            <a:ext cx="850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200" b="1">
                <a:latin typeface="Arial" panose="020B0604020202020204" pitchFamily="34" charset="0"/>
              </a:rPr>
              <a:t>Σχήμα 9</a:t>
            </a:r>
          </a:p>
        </p:txBody>
      </p:sp>
      <p:sp>
        <p:nvSpPr>
          <p:cNvPr id="30730" name="TextBox 10">
            <a:extLst>
              <a:ext uri="{FF2B5EF4-FFF2-40B4-BE49-F238E27FC236}">
                <a16:creationId xmlns:a16="http://schemas.microsoft.com/office/drawing/2014/main" id="{195173E7-0C48-4050-8666-04067857E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6607175"/>
            <a:ext cx="5761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i="1">
                <a:latin typeface="Arial" panose="020B0604020202020204" pitchFamily="34" charset="0"/>
              </a:rPr>
              <a:t>5</a:t>
            </a:r>
            <a:r>
              <a:rPr lang="el-GR" altLang="el-GR" sz="1200" i="1">
                <a:latin typeface="Arial" panose="020B0604020202020204" pitchFamily="34" charset="0"/>
              </a:rPr>
              <a:t>  Γ. Χατζηκωνσταντής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>
            <a:extLst>
              <a:ext uri="{FF2B5EF4-FFF2-40B4-BE49-F238E27FC236}">
                <a16:creationId xmlns:a16="http://schemas.microsoft.com/office/drawing/2014/main" id="{5AB0CBA9-6499-4A17-8218-4DFCD04D5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7056437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5">
            <a:extLst>
              <a:ext uri="{FF2B5EF4-FFF2-40B4-BE49-F238E27FC236}">
                <a16:creationId xmlns:a16="http://schemas.microsoft.com/office/drawing/2014/main" id="{B24788C2-8C0B-4A80-92A6-C385E4DB6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82738"/>
            <a:ext cx="7056437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6">
            <a:extLst>
              <a:ext uri="{FF2B5EF4-FFF2-40B4-BE49-F238E27FC236}">
                <a16:creationId xmlns:a16="http://schemas.microsoft.com/office/drawing/2014/main" id="{0D31F391-A909-473C-86BF-DA187B7BF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700588"/>
            <a:ext cx="23717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>
            <a:extLst>
              <a:ext uri="{FF2B5EF4-FFF2-40B4-BE49-F238E27FC236}">
                <a16:creationId xmlns:a16="http://schemas.microsoft.com/office/drawing/2014/main" id="{2D2695C3-EAE0-4B31-9A6F-1A915E2DE9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13" y="4700588"/>
            <a:ext cx="16383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8">
            <a:extLst>
              <a:ext uri="{FF2B5EF4-FFF2-40B4-BE49-F238E27FC236}">
                <a16:creationId xmlns:a16="http://schemas.microsoft.com/office/drawing/2014/main" id="{8E4D7F4E-8182-4BE2-AA9A-439883A6FD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4700588"/>
            <a:ext cx="3071812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9">
            <a:extLst>
              <a:ext uri="{FF2B5EF4-FFF2-40B4-BE49-F238E27FC236}">
                <a16:creationId xmlns:a16="http://schemas.microsoft.com/office/drawing/2014/main" id="{377FED72-EDBE-464A-B97C-7D2C264C1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063" y="4314825"/>
            <a:ext cx="1906587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">
            <a:extLst>
              <a:ext uri="{FF2B5EF4-FFF2-40B4-BE49-F238E27FC236}">
                <a16:creationId xmlns:a16="http://schemas.microsoft.com/office/drawing/2014/main" id="{8AB4A04D-9384-4F19-A6AA-F574A4A93E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063" y="260350"/>
            <a:ext cx="1906587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Slide Number Placeholder 2">
            <a:extLst>
              <a:ext uri="{FF2B5EF4-FFF2-40B4-BE49-F238E27FC236}">
                <a16:creationId xmlns:a16="http://schemas.microsoft.com/office/drawing/2014/main" id="{5148B6CE-5A15-4EF3-98B3-7F0D0850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96A410A-ED8D-4DB6-B5F0-85BE2BE3FB6C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31754" name="TextBox 10">
            <a:extLst>
              <a:ext uri="{FF2B5EF4-FFF2-40B4-BE49-F238E27FC236}">
                <a16:creationId xmlns:a16="http://schemas.microsoft.com/office/drawing/2014/main" id="{909C5DED-0565-4C52-8AB5-57F66A875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409575"/>
            <a:ext cx="1584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200" b="1">
                <a:latin typeface="Arial" panose="020B0604020202020204" pitchFamily="34" charset="0"/>
              </a:rPr>
              <a:t>Σχήμα 9.1</a:t>
            </a:r>
          </a:p>
        </p:txBody>
      </p:sp>
      <p:sp>
        <p:nvSpPr>
          <p:cNvPr id="31755" name="TextBox 11">
            <a:extLst>
              <a:ext uri="{FF2B5EF4-FFF2-40B4-BE49-F238E27FC236}">
                <a16:creationId xmlns:a16="http://schemas.microsoft.com/office/drawing/2014/main" id="{FF7EE2B6-786B-4336-9B7A-0BB7D8DBB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0" y="6443663"/>
            <a:ext cx="5761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i="1">
                <a:latin typeface="Arial" panose="020B0604020202020204" pitchFamily="34" charset="0"/>
              </a:rPr>
              <a:t>5</a:t>
            </a:r>
            <a:r>
              <a:rPr lang="el-GR" altLang="el-GR" sz="1200" i="1">
                <a:latin typeface="Arial" panose="020B0604020202020204" pitchFamily="34" charset="0"/>
              </a:rPr>
              <a:t>  Γ. Χατζηκωνσταντής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3">
            <a:extLst>
              <a:ext uri="{FF2B5EF4-FFF2-40B4-BE49-F238E27FC236}">
                <a16:creationId xmlns:a16="http://schemas.microsoft.com/office/drawing/2014/main" id="{5B89EAE2-E5D5-4A9B-8764-FFCA18B3E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B2BBEC6-72A3-4249-943C-BE58C95A19EC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pic>
        <p:nvPicPr>
          <p:cNvPr id="32771" name="Picture 4">
            <a:extLst>
              <a:ext uri="{FF2B5EF4-FFF2-40B4-BE49-F238E27FC236}">
                <a16:creationId xmlns:a16="http://schemas.microsoft.com/office/drawing/2014/main" id="{BA5F0A88-ABAC-4538-B54B-58D8E9742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765175"/>
            <a:ext cx="447357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7">
            <a:extLst>
              <a:ext uri="{FF2B5EF4-FFF2-40B4-BE49-F238E27FC236}">
                <a16:creationId xmlns:a16="http://schemas.microsoft.com/office/drawing/2014/main" id="{1F6E63C4-D670-4758-A640-1A66D1520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115888"/>
            <a:ext cx="21574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200" b="1" u="sng">
                <a:solidFill>
                  <a:srgbClr val="000000"/>
                </a:solidFill>
                <a:latin typeface="Arial" panose="020B0604020202020204" pitchFamily="34" charset="0"/>
              </a:rPr>
              <a:t>ΣΧΕΔΙΟ ΓΕΝΙΚΗΣ ΔΙΑΤΑΞΗ</a:t>
            </a:r>
            <a:endParaRPr lang="el-GR" altLang="el-GR" sz="1800">
              <a:latin typeface="Arial" panose="020B0604020202020204" pitchFamily="34" charset="0"/>
            </a:endParaRPr>
          </a:p>
        </p:txBody>
      </p:sp>
      <p:sp>
        <p:nvSpPr>
          <p:cNvPr id="32773" name="Rectangle 8">
            <a:extLst>
              <a:ext uri="{FF2B5EF4-FFF2-40B4-BE49-F238E27FC236}">
                <a16:creationId xmlns:a16="http://schemas.microsoft.com/office/drawing/2014/main" id="{C965C727-187A-437F-8AEA-49A87840A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5950" y="5300663"/>
            <a:ext cx="21415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000" b="1" u="sng">
                <a:solidFill>
                  <a:srgbClr val="000000"/>
                </a:solidFill>
                <a:latin typeface="Arial" panose="020B0604020202020204" pitchFamily="34" charset="0"/>
              </a:rPr>
              <a:t>ΤΕΧΝΙΚΟ ΓΡΑΦΕΙΟ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000" b="1" u="sng">
                <a:solidFill>
                  <a:srgbClr val="000000"/>
                </a:solidFill>
                <a:latin typeface="Arial" panose="020B0604020202020204" pitchFamily="34" charset="0"/>
              </a:rPr>
              <a:t>Γ. ΧΑΤΖΗΚΩΝΣΤΑΝΤΗΣ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000" b="1" u="sng">
                <a:solidFill>
                  <a:srgbClr val="000000"/>
                </a:solidFill>
                <a:latin typeface="Arial" panose="020B0604020202020204" pitchFamily="34" charset="0"/>
              </a:rPr>
              <a:t>ΝΑΥΠΗΓΟΣ ΜΗΧ/ΓΟΣ ΜΗΧ/ΚΟΣ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000" b="1" u="sng">
                <a:solidFill>
                  <a:srgbClr val="000000"/>
                </a:solidFill>
                <a:latin typeface="Arial" panose="020B0604020202020204" pitchFamily="34" charset="0"/>
              </a:rPr>
              <a:t>ΠΕΙΡΑΙΑΣ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000" b="1" u="sng">
                <a:solidFill>
                  <a:srgbClr val="000000"/>
                </a:solidFill>
                <a:latin typeface="Arial" panose="020B0604020202020204" pitchFamily="34" charset="0"/>
              </a:rPr>
              <a:t>ΜΑΡΤΙΟΣ 2008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000" b="1" u="sng">
                <a:solidFill>
                  <a:srgbClr val="000000"/>
                </a:solidFill>
                <a:latin typeface="Arial" panose="020B0604020202020204" pitchFamily="34" charset="0"/>
              </a:rPr>
              <a:t>Ε/Γ-Τ/Ρ  ΄΄ΓΕΩΡΓΙΟΣ΄΄ </a:t>
            </a:r>
          </a:p>
        </p:txBody>
      </p:sp>
      <p:pic>
        <p:nvPicPr>
          <p:cNvPr id="32774" name="Picture 10">
            <a:extLst>
              <a:ext uri="{FF2B5EF4-FFF2-40B4-BE49-F238E27FC236}">
                <a16:creationId xmlns:a16="http://schemas.microsoft.com/office/drawing/2014/main" id="{F4E2B51C-B098-44DC-BCA1-505209381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765175"/>
            <a:ext cx="375285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11">
            <a:extLst>
              <a:ext uri="{FF2B5EF4-FFF2-40B4-BE49-F238E27FC236}">
                <a16:creationId xmlns:a16="http://schemas.microsoft.com/office/drawing/2014/main" id="{CBD4DDE8-1A44-4CF1-BD18-A249974E8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644900"/>
            <a:ext cx="4800600" cy="22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TextBox 8">
            <a:extLst>
              <a:ext uri="{FF2B5EF4-FFF2-40B4-BE49-F238E27FC236}">
                <a16:creationId xmlns:a16="http://schemas.microsoft.com/office/drawing/2014/main" id="{939B1C50-BD39-4709-BB5F-BB711B454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0" y="5991225"/>
            <a:ext cx="936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200" b="1">
                <a:latin typeface="Arial" panose="020B0604020202020204" pitchFamily="34" charset="0"/>
              </a:rPr>
              <a:t>Σχήμα 9 γ</a:t>
            </a:r>
          </a:p>
        </p:txBody>
      </p:sp>
      <p:sp>
        <p:nvSpPr>
          <p:cNvPr id="32777" name="TextBox 9">
            <a:extLst>
              <a:ext uri="{FF2B5EF4-FFF2-40B4-BE49-F238E27FC236}">
                <a16:creationId xmlns:a16="http://schemas.microsoft.com/office/drawing/2014/main" id="{F331F516-B570-4BC1-B69D-9B6AC576C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2959100"/>
            <a:ext cx="15843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200" b="1">
                <a:latin typeface="Arial" panose="020B0604020202020204" pitchFamily="34" charset="0"/>
              </a:rPr>
              <a:t>Σχήμα 9 α</a:t>
            </a:r>
          </a:p>
        </p:txBody>
      </p:sp>
      <p:sp>
        <p:nvSpPr>
          <p:cNvPr id="32778" name="TextBox 10">
            <a:extLst>
              <a:ext uri="{FF2B5EF4-FFF2-40B4-BE49-F238E27FC236}">
                <a16:creationId xmlns:a16="http://schemas.microsoft.com/office/drawing/2014/main" id="{4E631A9E-2204-4EF9-9089-72C4BE1E3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2919413"/>
            <a:ext cx="1584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200" b="1">
                <a:latin typeface="Arial" panose="020B0604020202020204" pitchFamily="34" charset="0"/>
              </a:rPr>
              <a:t>Σχήμα 9 β</a:t>
            </a:r>
          </a:p>
        </p:txBody>
      </p:sp>
      <p:sp>
        <p:nvSpPr>
          <p:cNvPr id="32779" name="TextBox 11">
            <a:extLst>
              <a:ext uri="{FF2B5EF4-FFF2-40B4-BE49-F238E27FC236}">
                <a16:creationId xmlns:a16="http://schemas.microsoft.com/office/drawing/2014/main" id="{AEF21722-DEE4-4814-B2AE-65E3084C9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356350"/>
            <a:ext cx="5761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i="1">
                <a:latin typeface="Arial" panose="020B0604020202020204" pitchFamily="34" charset="0"/>
              </a:rPr>
              <a:t>5</a:t>
            </a:r>
            <a:r>
              <a:rPr lang="el-GR" altLang="el-GR" sz="1200" i="1">
                <a:latin typeface="Arial" panose="020B0604020202020204" pitchFamily="34" charset="0"/>
              </a:rPr>
              <a:t>  Γ. Χατζηκωνσταντής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>
            <a:extLst>
              <a:ext uri="{FF2B5EF4-FFF2-40B4-BE49-F238E27FC236}">
                <a16:creationId xmlns:a16="http://schemas.microsoft.com/office/drawing/2014/main" id="{CCD9E725-1359-432E-915A-429C2E638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327025"/>
            <a:ext cx="74009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5">
            <a:extLst>
              <a:ext uri="{FF2B5EF4-FFF2-40B4-BE49-F238E27FC236}">
                <a16:creationId xmlns:a16="http://schemas.microsoft.com/office/drawing/2014/main" id="{650BFE38-C862-4C5F-83B1-304597B72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8" y="68263"/>
            <a:ext cx="70564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200" b="1" u="sng">
                <a:latin typeface="Arial" panose="020B0604020202020204" pitchFamily="34" charset="0"/>
              </a:rPr>
              <a:t>Διάμηκες επίπεδο – Σχέδιο Πυρασφάλειας / Σωστικών μέσων</a:t>
            </a:r>
          </a:p>
        </p:txBody>
      </p:sp>
      <p:pic>
        <p:nvPicPr>
          <p:cNvPr id="33796" name="Picture 6">
            <a:extLst>
              <a:ext uri="{FF2B5EF4-FFF2-40B4-BE49-F238E27FC236}">
                <a16:creationId xmlns:a16="http://schemas.microsoft.com/office/drawing/2014/main" id="{924D947A-3D2E-4C47-8F99-BB50D54D0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3136900"/>
            <a:ext cx="6573838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Box 7">
            <a:extLst>
              <a:ext uri="{FF2B5EF4-FFF2-40B4-BE49-F238E27FC236}">
                <a16:creationId xmlns:a16="http://schemas.microsoft.com/office/drawing/2014/main" id="{25343C61-90BE-4BC1-80CE-71741AF46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3" y="2798763"/>
            <a:ext cx="7291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200" b="1" u="sng">
                <a:latin typeface="Arial" panose="020B0604020202020204" pitchFamily="34" charset="0"/>
              </a:rPr>
              <a:t>Κατάστρωμα ΓΕΦΥΡΑΣ-  Σχέδιο Πυρασφάλειας / Σωστικών μέσων</a:t>
            </a:r>
          </a:p>
        </p:txBody>
      </p:sp>
      <p:pic>
        <p:nvPicPr>
          <p:cNvPr id="33798" name="Picture 2">
            <a:extLst>
              <a:ext uri="{FF2B5EF4-FFF2-40B4-BE49-F238E27FC236}">
                <a16:creationId xmlns:a16="http://schemas.microsoft.com/office/drawing/2014/main" id="{9EB9D786-6C69-4874-8135-5D6C9460E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538" y="3835400"/>
            <a:ext cx="2424112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1">
            <a:extLst>
              <a:ext uri="{FF2B5EF4-FFF2-40B4-BE49-F238E27FC236}">
                <a16:creationId xmlns:a16="http://schemas.microsoft.com/office/drawing/2014/main" id="{F5DE5764-FA80-45F9-94F1-30258CE960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538" y="3136900"/>
            <a:ext cx="243046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Slide Number Placeholder 2">
            <a:extLst>
              <a:ext uri="{FF2B5EF4-FFF2-40B4-BE49-F238E27FC236}">
                <a16:creationId xmlns:a16="http://schemas.microsoft.com/office/drawing/2014/main" id="{8A50351F-4258-44AC-97FD-24CB0AD30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3FF7726-32B2-4B35-A570-449E7F6523FA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33801" name="TextBox 9">
            <a:extLst>
              <a:ext uri="{FF2B5EF4-FFF2-40B4-BE49-F238E27FC236}">
                <a16:creationId xmlns:a16="http://schemas.microsoft.com/office/drawing/2014/main" id="{9A616DBF-5860-41A6-A6E2-346073074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2479675"/>
            <a:ext cx="1584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200" b="1">
                <a:latin typeface="Arial" panose="020B0604020202020204" pitchFamily="34" charset="0"/>
              </a:rPr>
              <a:t>Σχήμα 10 α</a:t>
            </a:r>
          </a:p>
        </p:txBody>
      </p:sp>
      <p:sp>
        <p:nvSpPr>
          <p:cNvPr id="33802" name="TextBox 10">
            <a:extLst>
              <a:ext uri="{FF2B5EF4-FFF2-40B4-BE49-F238E27FC236}">
                <a16:creationId xmlns:a16="http://schemas.microsoft.com/office/drawing/2014/main" id="{3F1B32E1-9446-4EC7-82F2-8289A3ED9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6124575"/>
            <a:ext cx="15843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200" b="1">
                <a:latin typeface="Arial" panose="020B0604020202020204" pitchFamily="34" charset="0"/>
              </a:rPr>
              <a:t>Σχήμα 10 β</a:t>
            </a:r>
          </a:p>
        </p:txBody>
      </p:sp>
      <p:sp>
        <p:nvSpPr>
          <p:cNvPr id="33803" name="TextBox 11">
            <a:extLst>
              <a:ext uri="{FF2B5EF4-FFF2-40B4-BE49-F238E27FC236}">
                <a16:creationId xmlns:a16="http://schemas.microsoft.com/office/drawing/2014/main" id="{B1F6A627-0E9D-4330-B2BD-4A0E092C2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437313"/>
            <a:ext cx="5761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i="1">
                <a:latin typeface="Arial" panose="020B0604020202020204" pitchFamily="34" charset="0"/>
              </a:rPr>
              <a:t>5</a:t>
            </a:r>
            <a:r>
              <a:rPr lang="el-GR" altLang="el-GR" sz="1200" i="1">
                <a:latin typeface="Arial" panose="020B0604020202020204" pitchFamily="34" charset="0"/>
              </a:rPr>
              <a:t>  Γ. Χατζηκωνσταντής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>
            <a:extLst>
              <a:ext uri="{FF2B5EF4-FFF2-40B4-BE49-F238E27FC236}">
                <a16:creationId xmlns:a16="http://schemas.microsoft.com/office/drawing/2014/main" id="{FC177CD6-91A0-425C-AD83-CB9798F94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514350"/>
            <a:ext cx="475297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5">
            <a:extLst>
              <a:ext uri="{FF2B5EF4-FFF2-40B4-BE49-F238E27FC236}">
                <a16:creationId xmlns:a16="http://schemas.microsoft.com/office/drawing/2014/main" id="{A34D5373-8C86-47D5-AF23-88CE6A122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4462463"/>
            <a:ext cx="65849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6">
            <a:extLst>
              <a:ext uri="{FF2B5EF4-FFF2-40B4-BE49-F238E27FC236}">
                <a16:creationId xmlns:a16="http://schemas.microsoft.com/office/drawing/2014/main" id="{9F57A267-DCC0-4FA4-A567-94E0B0DC3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2124075"/>
            <a:ext cx="223678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7">
            <a:extLst>
              <a:ext uri="{FF2B5EF4-FFF2-40B4-BE49-F238E27FC236}">
                <a16:creationId xmlns:a16="http://schemas.microsoft.com/office/drawing/2014/main" id="{105010A7-A762-40D5-91A2-5E11DE76B3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2632075"/>
            <a:ext cx="4729162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8">
            <a:extLst>
              <a:ext uri="{FF2B5EF4-FFF2-40B4-BE49-F238E27FC236}">
                <a16:creationId xmlns:a16="http://schemas.microsoft.com/office/drawing/2014/main" id="{18FB0D2C-CBC4-4E3A-B9CF-5DA3D9111D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275" y="1489075"/>
            <a:ext cx="1671638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9">
            <a:extLst>
              <a:ext uri="{FF2B5EF4-FFF2-40B4-BE49-F238E27FC236}">
                <a16:creationId xmlns:a16="http://schemas.microsoft.com/office/drawing/2014/main" id="{EBB227AA-534A-4D7B-A3D0-1BB1329D90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450" y="4152900"/>
            <a:ext cx="1844675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Rectangle 1">
            <a:extLst>
              <a:ext uri="{FF2B5EF4-FFF2-40B4-BE49-F238E27FC236}">
                <a16:creationId xmlns:a16="http://schemas.microsoft.com/office/drawing/2014/main" id="{160E7726-22E7-4467-969C-2812FB7CA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12713"/>
            <a:ext cx="4752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 b="1" u="sng">
                <a:latin typeface="Arial" panose="020B0604020202020204" pitchFamily="34" charset="0"/>
              </a:rPr>
              <a:t>Σχέδιο Πυρασφάλειας / Σωστικών μέσων</a:t>
            </a:r>
            <a:endParaRPr lang="el-GR" altLang="el-GR" sz="1800">
              <a:latin typeface="Arial" panose="020B0604020202020204" pitchFamily="34" charset="0"/>
            </a:endParaRPr>
          </a:p>
        </p:txBody>
      </p:sp>
      <p:sp>
        <p:nvSpPr>
          <p:cNvPr id="34825" name="TextBox 9">
            <a:extLst>
              <a:ext uri="{FF2B5EF4-FFF2-40B4-BE49-F238E27FC236}">
                <a16:creationId xmlns:a16="http://schemas.microsoft.com/office/drawing/2014/main" id="{3036068B-F7EA-4DAB-BBB3-AA03C024C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3838" y="623888"/>
            <a:ext cx="10080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200" b="1">
                <a:latin typeface="Arial" panose="020B0604020202020204" pitchFamily="34" charset="0"/>
              </a:rPr>
              <a:t>Σχήμα 11</a:t>
            </a:r>
          </a:p>
        </p:txBody>
      </p:sp>
      <p:sp>
        <p:nvSpPr>
          <p:cNvPr id="34826" name="TextBox 10">
            <a:extLst>
              <a:ext uri="{FF2B5EF4-FFF2-40B4-BE49-F238E27FC236}">
                <a16:creationId xmlns:a16="http://schemas.microsoft.com/office/drawing/2014/main" id="{01C9D6FA-FB5A-4193-B30C-F83AF4CAC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356350"/>
            <a:ext cx="5761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i="1">
                <a:latin typeface="Arial" panose="020B0604020202020204" pitchFamily="34" charset="0"/>
              </a:rPr>
              <a:t>5</a:t>
            </a:r>
            <a:r>
              <a:rPr lang="el-GR" altLang="el-GR" sz="1200" i="1">
                <a:latin typeface="Arial" panose="020B0604020202020204" pitchFamily="34" charset="0"/>
              </a:rPr>
              <a:t>  Γ. Χατζηκωνσταντής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Θέση αριθμού διαφάνειας 3">
            <a:extLst>
              <a:ext uri="{FF2B5EF4-FFF2-40B4-BE49-F238E27FC236}">
                <a16:creationId xmlns:a16="http://schemas.microsoft.com/office/drawing/2014/main" id="{88F7839F-E345-4B58-99C0-51897FE99D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4B70CF2-4486-4CEE-9FE5-9D176E3C1366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35843" name="TextBox 4">
            <a:extLst>
              <a:ext uri="{FF2B5EF4-FFF2-40B4-BE49-F238E27FC236}">
                <a16:creationId xmlns:a16="http://schemas.microsoft.com/office/drawing/2014/main" id="{27A4DE4F-1F1D-4FA9-AC4F-B265F04DB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1989138"/>
            <a:ext cx="438943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5400">
                <a:latin typeface="Arial" panose="020B0604020202020204" pitchFamily="34" charset="0"/>
              </a:rPr>
              <a:t>2</a:t>
            </a:r>
            <a:r>
              <a:rPr lang="el-GR" altLang="el-GR" sz="5400" baseline="30000">
                <a:latin typeface="Arial" panose="020B0604020202020204" pitchFamily="34" charset="0"/>
              </a:rPr>
              <a:t>ο</a:t>
            </a:r>
            <a:r>
              <a:rPr lang="el-GR" altLang="el-GR" sz="5400">
                <a:latin typeface="Arial" panose="020B0604020202020204" pitchFamily="34" charset="0"/>
              </a:rPr>
              <a:t> ΜΕΡΟΣ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400">
                <a:latin typeface="Arial" panose="020B0604020202020204" pitchFamily="34" charset="0"/>
              </a:rPr>
              <a:t>(Χώροι πλοίου / ονοματολογία)</a:t>
            </a:r>
          </a:p>
        </p:txBody>
      </p:sp>
      <p:sp>
        <p:nvSpPr>
          <p:cNvPr id="35844" name="TextBox 5">
            <a:extLst>
              <a:ext uri="{FF2B5EF4-FFF2-40B4-BE49-F238E27FC236}">
                <a16:creationId xmlns:a16="http://schemas.microsoft.com/office/drawing/2014/main" id="{039A7D5D-D482-4787-99BC-1D73FC7AA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356350"/>
            <a:ext cx="5761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i="1">
                <a:latin typeface="Arial" panose="020B0604020202020204" pitchFamily="34" charset="0"/>
              </a:rPr>
              <a:t>5</a:t>
            </a:r>
            <a:r>
              <a:rPr lang="el-GR" altLang="el-GR" sz="1200" i="1">
                <a:latin typeface="Arial" panose="020B0604020202020204" pitchFamily="34" charset="0"/>
              </a:rPr>
              <a:t>  Γ. Χατζηκωνσταντής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ontent Placeholder 2">
            <a:extLst>
              <a:ext uri="{FF2B5EF4-FFF2-40B4-BE49-F238E27FC236}">
                <a16:creationId xmlns:a16="http://schemas.microsoft.com/office/drawing/2014/main" id="{61404A01-F672-40CA-87CB-F38A48AF0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l-GR" altLang="el-GR" b="1" i="1" u="sng"/>
              <a:t>ΧΩΡΟΙ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l-GR" altLang="el-GR" b="1" i="1" u="sng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l-GR" altLang="el-GR" b="1" i="1" u="sng"/>
              <a:t>ΠΛΟΙΟΥ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l-GR" altLang="el-GR" b="1" i="1" u="sng"/>
              <a:t>(ονοματολογία)</a:t>
            </a:r>
          </a:p>
        </p:txBody>
      </p:sp>
      <p:sp>
        <p:nvSpPr>
          <p:cNvPr id="38915" name="Slide Number Placeholder 1">
            <a:extLst>
              <a:ext uri="{FF2B5EF4-FFF2-40B4-BE49-F238E27FC236}">
                <a16:creationId xmlns:a16="http://schemas.microsoft.com/office/drawing/2014/main" id="{3C79AF9B-196A-4C72-BA39-34F2C763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07682E-7478-4A84-B058-CA5F5060BE3F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38916" name="TextBox 3">
            <a:extLst>
              <a:ext uri="{FF2B5EF4-FFF2-40B4-BE49-F238E27FC236}">
                <a16:creationId xmlns:a16="http://schemas.microsoft.com/office/drawing/2014/main" id="{AE575365-AA48-4D49-B5F8-7708AD276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356350"/>
            <a:ext cx="5761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i="1">
                <a:latin typeface="Arial" panose="020B0604020202020204" pitchFamily="34" charset="0"/>
              </a:rPr>
              <a:t>5</a:t>
            </a:r>
            <a:r>
              <a:rPr lang="el-GR" altLang="el-GR" sz="1200" i="1">
                <a:latin typeface="Arial" panose="020B0604020202020204" pitchFamily="34" charset="0"/>
              </a:rPr>
              <a:t>  Γ. Χατζηκωνσταντής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3">
            <a:extLst>
              <a:ext uri="{FF2B5EF4-FFF2-40B4-BE49-F238E27FC236}">
                <a16:creationId xmlns:a16="http://schemas.microsoft.com/office/drawing/2014/main" id="{0CDE1F84-24CB-4EFB-8EF3-DE0413F8FC3E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2129B59-6E5C-49F1-8BF5-5E51469B8C66}" type="slidenum">
              <a:rPr lang="el-GR" altLang="el-GR" sz="12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pic>
        <p:nvPicPr>
          <p:cNvPr id="39939" name="Picture 1">
            <a:extLst>
              <a:ext uri="{FF2B5EF4-FFF2-40B4-BE49-F238E27FC236}">
                <a16:creationId xmlns:a16="http://schemas.microsoft.com/office/drawing/2014/main" id="{B589D642-7A5E-499A-B266-A321E575F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741" y="452636"/>
            <a:ext cx="5302804" cy="232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Box 1">
            <a:extLst>
              <a:ext uri="{FF2B5EF4-FFF2-40B4-BE49-F238E27FC236}">
                <a16:creationId xmlns:a16="http://schemas.microsoft.com/office/drawing/2014/main" id="{A6DA9983-686A-481F-A3A4-295B14A70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" y="52526"/>
            <a:ext cx="6985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000" b="1" u="sng" dirty="0">
                <a:latin typeface="Arial" panose="020B0604020202020204" pitchFamily="34" charset="0"/>
              </a:rPr>
              <a:t>Τυπική Γενική Διάταξη Φορτηγού Πλοίου</a:t>
            </a:r>
          </a:p>
        </p:txBody>
      </p:sp>
      <p:sp>
        <p:nvSpPr>
          <p:cNvPr id="39941" name="TextBox 1">
            <a:extLst>
              <a:ext uri="{FF2B5EF4-FFF2-40B4-BE49-F238E27FC236}">
                <a16:creationId xmlns:a16="http://schemas.microsoft.com/office/drawing/2014/main" id="{66BAA573-676B-466F-B262-D214C406D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8244" y="2425330"/>
            <a:ext cx="1151756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b="1" dirty="0">
                <a:latin typeface="Arial" panose="020B0604020202020204" pitchFamily="34" charset="0"/>
              </a:rPr>
              <a:t>Σχήμα 12</a:t>
            </a:r>
          </a:p>
        </p:txBody>
      </p:sp>
      <p:sp>
        <p:nvSpPr>
          <p:cNvPr id="39942" name="Slide Number Placeholder 1">
            <a:extLst>
              <a:ext uri="{FF2B5EF4-FFF2-40B4-BE49-F238E27FC236}">
                <a16:creationId xmlns:a16="http://schemas.microsoft.com/office/drawing/2014/main" id="{3489F5FC-EEFF-457B-9362-7C39BC97E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26421A-1FB5-40FD-9D64-FA2A2A99C636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39943" name="TextBox 6">
            <a:extLst>
              <a:ext uri="{FF2B5EF4-FFF2-40B4-BE49-F238E27FC236}">
                <a16:creationId xmlns:a16="http://schemas.microsoft.com/office/drawing/2014/main" id="{220D4EAF-05AC-41E4-AA95-16CB94508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1767" y="6538912"/>
            <a:ext cx="5761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i="1" dirty="0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i="1" dirty="0">
                <a:latin typeface="Arial" panose="020B0604020202020204" pitchFamily="34" charset="0"/>
              </a:rPr>
              <a:t>5</a:t>
            </a:r>
            <a:r>
              <a:rPr lang="el-GR" altLang="el-GR" sz="1200" i="1" dirty="0">
                <a:latin typeface="Arial" panose="020B0604020202020204" pitchFamily="34" charset="0"/>
              </a:rPr>
              <a:t>  Γ. Χατζηκωνσταντής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99430D91-C9F9-4F78-AF00-0B53D3355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75" y="3181038"/>
            <a:ext cx="5524412" cy="1939032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6B0F817F-FB6F-48BE-A1F7-757B6EF4D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855" y="5175835"/>
            <a:ext cx="4831432" cy="1291737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91C1D0BD-95EB-4BEC-801B-6FD345C18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4284" y="4092358"/>
            <a:ext cx="1151756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b="1" dirty="0">
                <a:latin typeface="Arial" panose="020B0604020202020204" pitchFamily="34" charset="0"/>
              </a:rPr>
              <a:t>Σχήμα 12 α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16CC95D7-C594-462A-86A5-E40863EEB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4284" y="5597564"/>
            <a:ext cx="1151756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b="1" dirty="0">
                <a:latin typeface="Arial" panose="020B0604020202020204" pitchFamily="34" charset="0"/>
              </a:rPr>
              <a:t>Σχήμα 12 β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2265309E-8940-4B97-9CDD-574DB65D1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1767" y="2780928"/>
            <a:ext cx="6985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000" b="1" u="sng" dirty="0">
                <a:latin typeface="Arial" panose="020B0604020202020204" pitchFamily="34" charset="0"/>
              </a:rPr>
              <a:t>Τυπική Γενική Διάταξη Δεξαμενόπλοιου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4A223C-E6B1-408C-8DA5-49C53C9852E5}"/>
              </a:ext>
            </a:extLst>
          </p:cNvPr>
          <p:cNvSpPr txBox="1"/>
          <p:nvPr/>
        </p:nvSpPr>
        <p:spPr>
          <a:xfrm>
            <a:off x="5720775" y="4489583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απλού τοιχώματος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A90C80-88F9-4BE9-A489-DAD0F1DC6400}"/>
              </a:ext>
            </a:extLst>
          </p:cNvPr>
          <p:cNvSpPr txBox="1"/>
          <p:nvPr/>
        </p:nvSpPr>
        <p:spPr>
          <a:xfrm>
            <a:off x="5719240" y="5902584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διπλού τοιχώματος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>
            <a:extLst>
              <a:ext uri="{FF2B5EF4-FFF2-40B4-BE49-F238E27FC236}">
                <a16:creationId xmlns:a16="http://schemas.microsoft.com/office/drawing/2014/main" id="{633E90B3-6D1D-4645-9D10-62CA202CC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850" y="158750"/>
            <a:ext cx="8066088" cy="1152525"/>
          </a:xfrm>
        </p:spPr>
        <p:txBody>
          <a:bodyPr/>
          <a:lstStyle/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1800" b="1" u="sng">
                <a:latin typeface="Arial" panose="020B0604020202020204" pitchFamily="34" charset="0"/>
              </a:rPr>
              <a:t>ΠΛΟΙΟ</a:t>
            </a:r>
            <a:r>
              <a:rPr lang="el-GR" altLang="el-GR" sz="1800" b="1">
                <a:latin typeface="Arial" panose="020B0604020202020204" pitchFamily="34" charset="0"/>
              </a:rPr>
              <a:t> =</a:t>
            </a:r>
            <a:r>
              <a:rPr lang="el-GR" altLang="el-GR" sz="1200" b="1">
                <a:latin typeface="Arial" panose="020B0604020202020204" pitchFamily="34" charset="0"/>
              </a:rPr>
              <a:t> γενικά θεωρείται ένα κοίλο σώμα (σκάφος) (μια ειδική κατασκευή - ναυπήγημα)   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1200" b="1">
                <a:latin typeface="Arial" panose="020B0604020202020204" pitchFamily="34" charset="0"/>
              </a:rPr>
              <a:t>                      που έχει ΔΙΑΣΤΑΣΕΙΣ / ΜΟΡΦΗ / ΕΞΟΠΛΙΣΜΟ  ώστε να επιπλέει και να μετακινείται </a:t>
            </a:r>
            <a:r>
              <a:rPr lang="en-US" altLang="el-GR" sz="1200" b="1">
                <a:latin typeface="Arial" panose="020B0604020202020204" pitchFamily="34" charset="0"/>
              </a:rPr>
              <a:t>  </a:t>
            </a:r>
            <a:r>
              <a:rPr lang="el-GR" altLang="el-GR" sz="1200" b="1">
                <a:latin typeface="Arial" panose="020B0604020202020204" pitchFamily="34" charset="0"/>
              </a:rPr>
              <a:t>στο νερό 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1200" b="1">
                <a:latin typeface="Arial" panose="020B0604020202020204" pitchFamily="34" charset="0"/>
              </a:rPr>
              <a:t>                      στον επιθυμητό πλού, με κατάλληλη ταχύτητα και με την απαραίτητη ασφάλεια.  </a:t>
            </a:r>
            <a:br>
              <a:rPr lang="en-US" altLang="el-GR" sz="1200" b="1">
                <a:latin typeface="Arial" panose="020B0604020202020204" pitchFamily="34" charset="0"/>
              </a:rPr>
            </a:br>
            <a:br>
              <a:rPr lang="el-GR" altLang="el-GR" sz="1200" b="1">
                <a:latin typeface="Arial" panose="020B0604020202020204" pitchFamily="34" charset="0"/>
              </a:rPr>
            </a:br>
            <a:r>
              <a:rPr lang="el-GR" altLang="el-GR" sz="1200" b="1">
                <a:latin typeface="Arial" panose="020B0604020202020204" pitchFamily="34" charset="0"/>
              </a:rPr>
              <a:t>               Προορίζεται για να εκπληρώνει ναυτιλιακό προορισμό (μεταφορά  προσώπων ,  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1200" b="1">
                <a:latin typeface="Arial" panose="020B0604020202020204" pitchFamily="34" charset="0"/>
              </a:rPr>
              <a:t>                       εμπορευμάτων , αλιεία , ρυμούλκηση , ναυαγιαίρεση , κλπ)</a:t>
            </a:r>
          </a:p>
        </p:txBody>
      </p:sp>
      <p:sp>
        <p:nvSpPr>
          <p:cNvPr id="8195" name="Rectangle 17">
            <a:extLst>
              <a:ext uri="{FF2B5EF4-FFF2-40B4-BE49-F238E27FC236}">
                <a16:creationId xmlns:a16="http://schemas.microsoft.com/office/drawing/2014/main" id="{56F716C6-5227-4202-A314-B34AB5A62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163" y="1311275"/>
            <a:ext cx="2559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800" b="1" u="sng">
                <a:latin typeface="Arial" panose="020B0604020202020204" pitchFamily="34" charset="0"/>
              </a:rPr>
              <a:t>ΕΝΝΟΙΑ ΤΟΥ ΠΛΟΙΟΥ</a:t>
            </a:r>
          </a:p>
        </p:txBody>
      </p:sp>
      <p:graphicFrame>
        <p:nvGraphicFramePr>
          <p:cNvPr id="7306" name="Group 138">
            <a:extLst>
              <a:ext uri="{FF2B5EF4-FFF2-40B4-BE49-F238E27FC236}">
                <a16:creationId xmlns:a16="http://schemas.microsoft.com/office/drawing/2014/main" id="{BB322364-07FF-4623-AB0C-906E7502DEDC}"/>
              </a:ext>
            </a:extLst>
          </p:cNvPr>
          <p:cNvGraphicFramePr>
            <a:graphicFrameLocks noGrp="1"/>
          </p:cNvGraphicFramePr>
          <p:nvPr/>
        </p:nvGraphicFramePr>
        <p:xfrm>
          <a:off x="468313" y="1701800"/>
          <a:ext cx="8496300" cy="4694238"/>
        </p:xfrm>
        <a:graphic>
          <a:graphicData uri="http://schemas.openxmlformats.org/drawingml/2006/table">
            <a:tbl>
              <a:tblPr/>
              <a:tblGrid>
                <a:gridCol w="1800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2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5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8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9147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ΝΟΜΙΚΗ ΕΝΝΟΙΑ</a:t>
                      </a:r>
                      <a:endParaRPr kumimoji="0" lang="el-GR" altLang="el-G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ΤΕΧΝΙΚΗ ΕΝΝΟΙΑ</a:t>
                      </a:r>
                      <a:endParaRPr kumimoji="0" lang="el-GR" altLang="el-G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82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ΕΘΝΙΚΟ ΝΑΥΤΙΚΟ ΔΙΚΑΙΟ</a:t>
                      </a:r>
                      <a:endParaRPr kumimoji="0" lang="el-GR" altLang="el-GR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ΔΙΕΘΝΕΣ ΝΑΥΤΙΚΟ ΔΙΚΑΙΟ</a:t>
                      </a:r>
                      <a:endParaRPr kumimoji="0" lang="el-GR" altLang="el-GR" sz="1400" b="1" i="0" u="sng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l-GR" altLang="el-G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Κ.Δ.Ν.Δ.</a:t>
                      </a:r>
                      <a:endParaRPr kumimoji="0" lang="el-GR" altLang="el-G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Κ.Ι.Ν.Δ.</a:t>
                      </a:r>
                      <a:endParaRPr kumimoji="0" lang="el-GR" altLang="el-G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ΔΗΜΟΣΙΟ </a:t>
                      </a:r>
                      <a:endParaRPr kumimoji="0" lang="el-GR" alt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ΙΔΙΩΤΙΚΟ</a:t>
                      </a:r>
                      <a:endParaRPr kumimoji="0" lang="el-GR" altLang="el-G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l-GR" altLang="el-G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87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en-US" altLang="el-G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l-GR" alt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κανόνες που </a:t>
                      </a:r>
                      <a:r>
                        <a:rPr kumimoji="0" lang="en-US" alt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l-GR" alt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ρυθμίζουν  τις σχέσεις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παρέμβασης του Κράτους στη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ναυτιλία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Πλοίο θεωρείται 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4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l-GR" alt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σκάφος</a:t>
                      </a:r>
                      <a:endParaRPr kumimoji="0" lang="en-US" altLang="el-G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l-G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κίνηση στο  νερό</a:t>
                      </a:r>
                      <a:endParaRPr kumimoji="0" lang="el-GR" altLang="el-G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l-GR" alt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κανόνες που ρυθμίζουν 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l-GR" alt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τις  σχέσεις στο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l-GR" alt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θαλάσσιο   εμπόριο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l-GR" altLang="el-G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alt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l-GR" altLang="el-GR" sz="14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Πλοίο θεωρείται 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l-GR" altLang="el-GR" sz="14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σκάφος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l-GR" altLang="el-GR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κ.κ.χ</a:t>
                      </a:r>
                      <a:r>
                        <a:rPr kumimoji="0" lang="el-GR" alt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&gt;10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αυτοδύναμη  κίνηση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κίνηση στη  θάλασσα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Θέματα σχετικά με </a:t>
                      </a:r>
                      <a:r>
                        <a:rPr kumimoji="0" lang="el-GR" altLang="el-GR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ναυσιπλοϊα</a:t>
                      </a:r>
                      <a:r>
                        <a:rPr kumimoji="0" lang="el-GR" alt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μεταξύ χωρών</a:t>
                      </a:r>
                      <a:endParaRPr kumimoji="0" lang="el-GR" altLang="el-G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Ποιο εσωτερικό δίκαιο εφαρμόζεται σε ναυτιλιακές σχέσεις (Διεθνείς συμβάσεις , ρύπανση, ναυαγιαίρεση , κλπ)</a:t>
                      </a:r>
                      <a:endParaRPr kumimoji="0" lang="el-GR" altLang="el-G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Α.</a:t>
                      </a:r>
                      <a:r>
                        <a:rPr kumimoji="0" lang="el-GR" altLang="el-G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ικανότητα να</a:t>
                      </a:r>
                      <a:r>
                        <a:rPr kumimoji="0" lang="el-GR" altLang="el-G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</a:t>
                      </a:r>
                      <a:endParaRPr kumimoji="0" lang="el-GR" altLang="el-G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πλέει με ασφάλεια  </a:t>
                      </a:r>
                      <a:endParaRPr kumimoji="0" lang="el-GR" altLang="el-G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σύμφωνα με τις   </a:t>
                      </a:r>
                      <a:endParaRPr kumimoji="0" lang="el-GR" altLang="el-G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προδιαγραφές</a:t>
                      </a:r>
                      <a:endParaRPr kumimoji="0" lang="el-GR" altLang="el-G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μεταφέρει με  </a:t>
                      </a:r>
                      <a:endParaRPr kumimoji="0" lang="el-GR" altLang="el-G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ασφάλεια πλήρωμα/ επιβάτες / φορτίο</a:t>
                      </a:r>
                      <a:endParaRPr kumimoji="0" lang="el-GR" altLang="el-G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κινείται με  </a:t>
                      </a:r>
                      <a:endParaRPr kumimoji="0" lang="el-GR" altLang="el-G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ασφάλεια στο νερό</a:t>
                      </a:r>
                      <a:endParaRPr kumimoji="0" lang="el-GR" altLang="el-G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Β.</a:t>
                      </a:r>
                      <a:r>
                        <a:rPr kumimoji="0" lang="el-GR" altLang="el-G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l-GR" altLang="el-G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σύνολο ερευνών</a:t>
                      </a:r>
                      <a:r>
                        <a:rPr kumimoji="0" lang="el-GR" altLang="el-G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βελτιστοποίησης  και συμμόρφωσης με νέους κανονισμούς</a:t>
                      </a:r>
                      <a:endParaRPr kumimoji="0" lang="el-GR" altLang="el-G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223" name="Slide Number Placeholder 1">
            <a:extLst>
              <a:ext uri="{FF2B5EF4-FFF2-40B4-BE49-F238E27FC236}">
                <a16:creationId xmlns:a16="http://schemas.microsoft.com/office/drawing/2014/main" id="{B5650E08-E5F5-4072-A159-D6E905EAC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C1F97B-357F-4F7D-AFBC-66EB998A1440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8224" name="TextBox 6">
            <a:extLst>
              <a:ext uri="{FF2B5EF4-FFF2-40B4-BE49-F238E27FC236}">
                <a16:creationId xmlns:a16="http://schemas.microsoft.com/office/drawing/2014/main" id="{C044DF3C-C47F-4908-A313-46D6C14AA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0" y="6538913"/>
            <a:ext cx="5759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i="1">
                <a:latin typeface="Arial" panose="020B0604020202020204" pitchFamily="34" charset="0"/>
              </a:rPr>
              <a:t>5</a:t>
            </a:r>
            <a:r>
              <a:rPr lang="el-GR" altLang="el-GR" sz="1200" i="1">
                <a:latin typeface="Arial" panose="020B0604020202020204" pitchFamily="34" charset="0"/>
              </a:rPr>
              <a:t>  Γ. Χατζηκωνσταντής</a:t>
            </a:r>
          </a:p>
        </p:txBody>
      </p:sp>
      <p:sp>
        <p:nvSpPr>
          <p:cNvPr id="8225" name="TextBox 2">
            <a:extLst>
              <a:ext uri="{FF2B5EF4-FFF2-40B4-BE49-F238E27FC236}">
                <a16:creationId xmlns:a16="http://schemas.microsoft.com/office/drawing/2014/main" id="{C6EC56B9-6CF8-4644-945A-FCC092D55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6405563"/>
            <a:ext cx="15113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ΠΙΝΑΚΑΣ 1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>
            <a:extLst>
              <a:ext uri="{FF2B5EF4-FFF2-40B4-BE49-F238E27FC236}">
                <a16:creationId xmlns:a16="http://schemas.microsoft.com/office/drawing/2014/main" id="{45ED24E6-2D86-4DB2-A013-4C2D3CA79513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13753B5-2486-4229-95D1-99A69F2D9361}" type="slidenum">
              <a:rPr lang="el-GR" altLang="el-GR" sz="12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B0234A6F-46C7-4847-9C45-0B40D6096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566988"/>
            <a:ext cx="7851775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Box 4">
            <a:extLst>
              <a:ext uri="{FF2B5EF4-FFF2-40B4-BE49-F238E27FC236}">
                <a16:creationId xmlns:a16="http://schemas.microsoft.com/office/drawing/2014/main" id="{D26D7B9C-465F-48EB-B2AE-D70ECFDC6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6738" y="6089650"/>
            <a:ext cx="1584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b="1">
                <a:latin typeface="Arial" panose="020B0604020202020204" pitchFamily="34" charset="0"/>
              </a:rPr>
              <a:t>Σχήμα 13 γ</a:t>
            </a:r>
          </a:p>
        </p:txBody>
      </p:sp>
      <p:pic>
        <p:nvPicPr>
          <p:cNvPr id="40965" name="Picture 1">
            <a:extLst>
              <a:ext uri="{FF2B5EF4-FFF2-40B4-BE49-F238E27FC236}">
                <a16:creationId xmlns:a16="http://schemas.microsoft.com/office/drawing/2014/main" id="{9ACF5A2B-F20E-4B23-84EB-046F26CAE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57163"/>
            <a:ext cx="40100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2">
            <a:extLst>
              <a:ext uri="{FF2B5EF4-FFF2-40B4-BE49-F238E27FC236}">
                <a16:creationId xmlns:a16="http://schemas.microsoft.com/office/drawing/2014/main" id="{948E7D54-60C9-4AF7-8D63-177A96891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442913"/>
            <a:ext cx="435292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TextBox 3">
            <a:extLst>
              <a:ext uri="{FF2B5EF4-FFF2-40B4-BE49-F238E27FC236}">
                <a16:creationId xmlns:a16="http://schemas.microsoft.com/office/drawing/2014/main" id="{7521BACA-6AC0-4258-9DCE-4D4F0802B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2071688"/>
            <a:ext cx="3600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600" b="1">
                <a:latin typeface="Arial" panose="020B0604020202020204" pitchFamily="34" charset="0"/>
              </a:rPr>
              <a:t>ΠΑΛΑΙΟΤΕΡΗ ΜΟΡΦΗ ΠΛΟΙΟΥ</a:t>
            </a:r>
          </a:p>
        </p:txBody>
      </p:sp>
      <p:sp>
        <p:nvSpPr>
          <p:cNvPr id="40968" name="TextBox 4">
            <a:extLst>
              <a:ext uri="{FF2B5EF4-FFF2-40B4-BE49-F238E27FC236}">
                <a16:creationId xmlns:a16="http://schemas.microsoft.com/office/drawing/2014/main" id="{08768D9A-FC7C-4EAD-B88D-526238004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513" y="2133600"/>
            <a:ext cx="3260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600" b="1">
                <a:latin typeface="Arial" panose="020B0604020202020204" pitchFamily="34" charset="0"/>
              </a:rPr>
              <a:t>ΝΕΑ ΜΟΡΦΗ ΠΛΟΙΟΥ</a:t>
            </a:r>
          </a:p>
        </p:txBody>
      </p:sp>
      <p:sp>
        <p:nvSpPr>
          <p:cNvPr id="40969" name="Rectangle 1">
            <a:extLst>
              <a:ext uri="{FF2B5EF4-FFF2-40B4-BE49-F238E27FC236}">
                <a16:creationId xmlns:a16="http://schemas.microsoft.com/office/drawing/2014/main" id="{C05168DC-A80D-4871-BE6F-7CCEE8F35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925" y="2101850"/>
            <a:ext cx="1000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200" b="1">
                <a:latin typeface="Arial" panose="020B0604020202020204" pitchFamily="34" charset="0"/>
              </a:rPr>
              <a:t>Σχήμα 13 α</a:t>
            </a:r>
          </a:p>
        </p:txBody>
      </p:sp>
      <p:sp>
        <p:nvSpPr>
          <p:cNvPr id="40970" name="Rectangle 2">
            <a:extLst>
              <a:ext uri="{FF2B5EF4-FFF2-40B4-BE49-F238E27FC236}">
                <a16:creationId xmlns:a16="http://schemas.microsoft.com/office/drawing/2014/main" id="{3310F0C5-C5C7-470A-A461-64064960F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3700" y="2122488"/>
            <a:ext cx="1000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200" b="1">
                <a:latin typeface="Arial" panose="020B0604020202020204" pitchFamily="34" charset="0"/>
              </a:rPr>
              <a:t>Σχήμα 13 β</a:t>
            </a:r>
          </a:p>
        </p:txBody>
      </p:sp>
      <p:sp>
        <p:nvSpPr>
          <p:cNvPr id="40971" name="TextBox 10">
            <a:extLst>
              <a:ext uri="{FF2B5EF4-FFF2-40B4-BE49-F238E27FC236}">
                <a16:creationId xmlns:a16="http://schemas.microsoft.com/office/drawing/2014/main" id="{8F08D9DA-849D-4637-9B06-63AB8BEB2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356350"/>
            <a:ext cx="5761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i="1">
                <a:latin typeface="Arial" panose="020B0604020202020204" pitchFamily="34" charset="0"/>
              </a:rPr>
              <a:t>5</a:t>
            </a:r>
            <a:r>
              <a:rPr lang="el-GR" altLang="el-GR" sz="1200" i="1">
                <a:latin typeface="Arial" panose="020B0604020202020204" pitchFamily="34" charset="0"/>
              </a:rPr>
              <a:t>  Γ. Χατζηκωνσταντής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3">
            <a:extLst>
              <a:ext uri="{FF2B5EF4-FFF2-40B4-BE49-F238E27FC236}">
                <a16:creationId xmlns:a16="http://schemas.microsoft.com/office/drawing/2014/main" id="{BA5B4731-7CBC-423E-A289-DD9FEF1886C2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2C14220-D9F8-4EBA-9682-192444278B89}" type="slidenum">
              <a:rPr lang="el-GR" altLang="el-GR" sz="12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41987" name="TextBox 6">
            <a:extLst>
              <a:ext uri="{FF2B5EF4-FFF2-40B4-BE49-F238E27FC236}">
                <a16:creationId xmlns:a16="http://schemas.microsoft.com/office/drawing/2014/main" id="{B1796B51-A4DE-4C63-92EF-2ED30D076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188913"/>
            <a:ext cx="4502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	</a:t>
            </a:r>
            <a:r>
              <a:rPr lang="el-GR" altLang="el-GR" sz="2000" b="1" u="sng">
                <a:latin typeface="Arial" panose="020B0604020202020204" pitchFamily="34" charset="0"/>
              </a:rPr>
              <a:t>Επεξήγηση Σχήματος</a:t>
            </a:r>
            <a:r>
              <a:rPr lang="en-US" altLang="el-GR" sz="2000" b="1">
                <a:latin typeface="Arial" panose="020B0604020202020204" pitchFamily="34" charset="0"/>
              </a:rPr>
              <a:t> </a:t>
            </a:r>
            <a:r>
              <a:rPr lang="el-GR" altLang="el-GR" sz="2000" b="1">
                <a:latin typeface="Arial" panose="020B0604020202020204" pitchFamily="34" charset="0"/>
              </a:rPr>
              <a:t>  13 γ</a:t>
            </a:r>
            <a:r>
              <a:rPr lang="el-GR" altLang="el-GR" sz="2000" b="1" u="sng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1988" name="TextBox 7">
            <a:extLst>
              <a:ext uri="{FF2B5EF4-FFF2-40B4-BE49-F238E27FC236}">
                <a16:creationId xmlns:a16="http://schemas.microsoft.com/office/drawing/2014/main" id="{0FFE3855-40F9-4982-94C7-F30400FB9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795338"/>
            <a:ext cx="8640763" cy="531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Πλώρη (</a:t>
            </a:r>
            <a:r>
              <a:rPr lang="en-US" altLang="el-GR" sz="1800">
                <a:latin typeface="Arial" panose="020B0604020202020204" pitchFamily="34" charset="0"/>
              </a:rPr>
              <a:t>Fwd)</a:t>
            </a:r>
            <a:endParaRPr lang="el-GR" altLang="el-GR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Πρωραία υπερκατασκευή (πρόστεγο , καμπούνι , </a:t>
            </a:r>
            <a:r>
              <a:rPr lang="en-US" altLang="el-GR" sz="1800">
                <a:latin typeface="Arial" panose="020B0604020202020204" pitchFamily="34" charset="0"/>
              </a:rPr>
              <a:t>Forecastle</a:t>
            </a:r>
            <a:r>
              <a:rPr lang="el-GR" altLang="el-GR" sz="1800"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Μεσαία υπερκατασκευή (μεσόστεγο</a:t>
            </a:r>
            <a:r>
              <a:rPr lang="en-US" altLang="el-GR" sz="1800">
                <a:latin typeface="Arial" panose="020B0604020202020204" pitchFamily="34" charset="0"/>
              </a:rPr>
              <a:t> , Bridge House</a:t>
            </a:r>
            <a:r>
              <a:rPr lang="el-GR" altLang="el-GR" sz="1800">
                <a:latin typeface="Arial" panose="020B0604020202020204" pitchFamily="34" charset="0"/>
              </a:rPr>
              <a:t> , </a:t>
            </a:r>
            <a:r>
              <a:rPr lang="el-GR" altLang="el-GR" sz="1200" i="1">
                <a:latin typeface="Arial" panose="020B0604020202020204" pitchFamily="34" charset="0"/>
              </a:rPr>
              <a:t>δεν υπάρχει πλέον παρά μόνο σε κάποια πλοία για ειδικό σκοπό</a:t>
            </a:r>
            <a:r>
              <a:rPr lang="el-GR" altLang="el-GR" sz="1800">
                <a:latin typeface="Arial" panose="020B0604020202020204" pitchFamily="34" charset="0"/>
              </a:rPr>
              <a:t> 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Διαμέρισμα πηδαλιουχίας (Γέφυρα</a:t>
            </a:r>
            <a:r>
              <a:rPr lang="en-US" altLang="el-GR" sz="1800">
                <a:latin typeface="Arial" panose="020B0604020202020204" pitchFamily="34" charset="0"/>
              </a:rPr>
              <a:t> , Bridge</a:t>
            </a:r>
            <a:r>
              <a:rPr lang="el-GR" altLang="el-GR" sz="1800">
                <a:latin typeface="Arial" panose="020B0604020202020204" pitchFamily="34" charset="0"/>
              </a:rPr>
              <a:t>) 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Πρυμναία υπερκατασκευή (επίστεγο , πούπι , </a:t>
            </a:r>
            <a:r>
              <a:rPr lang="en-US" altLang="el-GR" sz="1800">
                <a:latin typeface="Arial" panose="020B0604020202020204" pitchFamily="34" charset="0"/>
              </a:rPr>
              <a:t>Poop</a:t>
            </a:r>
            <a:r>
              <a:rPr lang="el-GR" altLang="el-GR" sz="1800"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Πρύμνη</a:t>
            </a:r>
            <a:r>
              <a:rPr lang="en-US" altLang="el-GR" sz="1800">
                <a:latin typeface="Arial" panose="020B0604020202020204" pitchFamily="34" charset="0"/>
              </a:rPr>
              <a:t> (Aft)</a:t>
            </a:r>
            <a:endParaRPr lang="el-GR" altLang="el-GR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Δρύφακτο (παραπέτο , </a:t>
            </a:r>
            <a:r>
              <a:rPr lang="en-US" altLang="el-GR" sz="1800">
                <a:latin typeface="Arial" panose="020B0604020202020204" pitchFamily="34" charset="0"/>
              </a:rPr>
              <a:t>Bulwark)</a:t>
            </a:r>
            <a:endParaRPr lang="el-GR" altLang="el-GR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Κάγκελα προστασίας (Ρέλια , </a:t>
            </a:r>
            <a:r>
              <a:rPr lang="en-US" altLang="el-GR" sz="1800">
                <a:latin typeface="Arial" panose="020B0604020202020204" pitchFamily="34" charset="0"/>
              </a:rPr>
              <a:t>Rails)</a:t>
            </a:r>
            <a:r>
              <a:rPr lang="el-GR" altLang="el-GR" sz="1800"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Ελάσματα πλευράς</a:t>
            </a:r>
            <a:r>
              <a:rPr lang="en-US" altLang="el-GR" sz="1800">
                <a:latin typeface="Arial" panose="020B0604020202020204" pitchFamily="34" charset="0"/>
              </a:rPr>
              <a:t> </a:t>
            </a:r>
            <a:r>
              <a:rPr lang="el-GR" altLang="el-GR" sz="1800">
                <a:latin typeface="Arial" panose="020B0604020202020204" pitchFamily="34" charset="0"/>
              </a:rPr>
              <a:t>(εξωτερικό περίβλημα , </a:t>
            </a:r>
            <a:r>
              <a:rPr lang="en-US" altLang="el-GR" sz="1800">
                <a:latin typeface="Arial" panose="020B0604020202020204" pitchFamily="34" charset="0"/>
              </a:rPr>
              <a:t>Side shell)</a:t>
            </a:r>
            <a:endParaRPr lang="el-GR" altLang="el-GR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Πυθμένας (</a:t>
            </a:r>
            <a:r>
              <a:rPr lang="en-US" altLang="el-GR" sz="1800">
                <a:latin typeface="Arial" panose="020B0604020202020204" pitchFamily="34" charset="0"/>
              </a:rPr>
              <a:t>Bottom)</a:t>
            </a:r>
            <a:endParaRPr lang="el-GR" altLang="el-GR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Άνοιγμα χώρου φορτίου (αμπάρι)</a:t>
            </a:r>
            <a:r>
              <a:rPr lang="en-US" altLang="el-GR" sz="1800">
                <a:latin typeface="Arial" panose="020B0604020202020204" pitchFamily="34" charset="0"/>
              </a:rPr>
              <a:t> (Hatch)</a:t>
            </a:r>
            <a:endParaRPr lang="el-GR" altLang="el-GR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Κατώφλι πλευράς ανοίγματος αμπαριού (</a:t>
            </a:r>
            <a:r>
              <a:rPr lang="en-US" altLang="el-GR" sz="1800">
                <a:latin typeface="Arial" panose="020B0604020202020204" pitchFamily="34" charset="0"/>
              </a:rPr>
              <a:t>Hatch coaming)</a:t>
            </a:r>
            <a:endParaRPr lang="el-GR" altLang="el-GR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Κατώφλι πέρατος ανοίγματος αμπαριού</a:t>
            </a:r>
            <a:r>
              <a:rPr lang="en-US" altLang="el-GR" sz="1800">
                <a:latin typeface="Arial" panose="020B0604020202020204" pitchFamily="34" charset="0"/>
              </a:rPr>
              <a:t> (Aft hatch coaming)</a:t>
            </a:r>
            <a:endParaRPr lang="el-GR" altLang="el-GR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Στείρα (</a:t>
            </a:r>
            <a:r>
              <a:rPr lang="en-US" altLang="el-GR" sz="1800">
                <a:latin typeface="Arial" panose="020B0604020202020204" pitchFamily="34" charset="0"/>
              </a:rPr>
              <a:t>Stem)</a:t>
            </a:r>
            <a:endParaRPr lang="el-GR" altLang="el-GR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Ποδόστημα (</a:t>
            </a:r>
            <a:r>
              <a:rPr lang="en-US" altLang="el-GR" sz="1800">
                <a:latin typeface="Arial" panose="020B0604020202020204" pitchFamily="34" charset="0"/>
              </a:rPr>
              <a:t>Stern)</a:t>
            </a:r>
            <a:endParaRPr lang="el-GR" altLang="el-GR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Γραμμή κυρίου καταστρώματος </a:t>
            </a:r>
            <a:r>
              <a:rPr lang="en-US" altLang="el-GR" sz="1800">
                <a:latin typeface="Arial" panose="020B0604020202020204" pitchFamily="34" charset="0"/>
              </a:rPr>
              <a:t>(Deck Line)</a:t>
            </a:r>
            <a:endParaRPr lang="el-GR" altLang="el-GR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Ραφές ελασμάτων</a:t>
            </a:r>
            <a:r>
              <a:rPr lang="en-US" altLang="el-GR" sz="1800">
                <a:latin typeface="Arial" panose="020B0604020202020204" pitchFamily="34" charset="0"/>
              </a:rPr>
              <a:t> (welding)</a:t>
            </a:r>
            <a:endParaRPr lang="el-GR" altLang="el-GR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Ίχνος εγκάρσιων φρακτών (στεγανά χωρίσματα σκάφους , </a:t>
            </a:r>
            <a:r>
              <a:rPr lang="en-US" altLang="el-GR" sz="1800">
                <a:latin typeface="Arial" panose="020B0604020202020204" pitchFamily="34" charset="0"/>
              </a:rPr>
              <a:t>Bulkheads)</a:t>
            </a:r>
            <a:endParaRPr lang="el-GR" altLang="el-GR" sz="1800">
              <a:latin typeface="Arial" panose="020B0604020202020204" pitchFamily="34" charset="0"/>
            </a:endParaRPr>
          </a:p>
        </p:txBody>
      </p:sp>
      <p:sp>
        <p:nvSpPr>
          <p:cNvPr id="41989" name="Slide Number Placeholder 1">
            <a:extLst>
              <a:ext uri="{FF2B5EF4-FFF2-40B4-BE49-F238E27FC236}">
                <a16:creationId xmlns:a16="http://schemas.microsoft.com/office/drawing/2014/main" id="{DCDEAE6A-48C7-4CEB-9BA9-E73F21013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652BF8-0A65-4B8C-AC6D-A7FE4AD858B0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41990" name="TextBox 5">
            <a:extLst>
              <a:ext uri="{FF2B5EF4-FFF2-40B4-BE49-F238E27FC236}">
                <a16:creationId xmlns:a16="http://schemas.microsoft.com/office/drawing/2014/main" id="{720BD4C4-D696-40D3-A981-23E819BDE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8" y="6116638"/>
            <a:ext cx="15128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ΠΙΝΑΚΑΣ 7</a:t>
            </a:r>
          </a:p>
        </p:txBody>
      </p:sp>
      <p:sp>
        <p:nvSpPr>
          <p:cNvPr id="41991" name="TextBox 6">
            <a:extLst>
              <a:ext uri="{FF2B5EF4-FFF2-40B4-BE49-F238E27FC236}">
                <a16:creationId xmlns:a16="http://schemas.microsoft.com/office/drawing/2014/main" id="{D9780E0A-6FB6-450A-AEEF-3E2B68A1C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356350"/>
            <a:ext cx="5761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i="1">
                <a:latin typeface="Arial" panose="020B0604020202020204" pitchFamily="34" charset="0"/>
              </a:rPr>
              <a:t>5</a:t>
            </a:r>
            <a:r>
              <a:rPr lang="el-GR" altLang="el-GR" sz="1200" i="1">
                <a:latin typeface="Arial" panose="020B0604020202020204" pitchFamily="34" charset="0"/>
              </a:rPr>
              <a:t>  Γ. Χατζηκωνσταντής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5">
            <a:extLst>
              <a:ext uri="{FF2B5EF4-FFF2-40B4-BE49-F238E27FC236}">
                <a16:creationId xmlns:a16="http://schemas.microsoft.com/office/drawing/2014/main" id="{707FB763-40D6-4D2C-AA8E-AEF8CCAAE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A52D0EB-C5FB-4973-8884-FC6C5D658B19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DCABCF5C-502E-4C58-B567-BB7E4BBA7A31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D95AA18-491C-4209-9819-E4E2768A73FB}" type="slidenum">
              <a:rPr lang="el-GR" altLang="el-GR" sz="12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43012" name="TextBox 1">
            <a:extLst>
              <a:ext uri="{FF2B5EF4-FFF2-40B4-BE49-F238E27FC236}">
                <a16:creationId xmlns:a16="http://schemas.microsoft.com/office/drawing/2014/main" id="{08D77AE2-EF45-460E-AF15-0F257F4F8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6107113"/>
            <a:ext cx="15128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200" b="1">
                <a:latin typeface="Arial" panose="020B0604020202020204" pitchFamily="34" charset="0"/>
              </a:rPr>
              <a:t>Σχήμα 14</a:t>
            </a:r>
          </a:p>
        </p:txBody>
      </p:sp>
      <p:pic>
        <p:nvPicPr>
          <p:cNvPr id="43013" name="Picture 1">
            <a:extLst>
              <a:ext uri="{FF2B5EF4-FFF2-40B4-BE49-F238E27FC236}">
                <a16:creationId xmlns:a16="http://schemas.microsoft.com/office/drawing/2014/main" id="{79C5172C-D588-41AC-A6E0-CA9E54DBD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188913"/>
            <a:ext cx="7772400" cy="587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Box 5">
            <a:extLst>
              <a:ext uri="{FF2B5EF4-FFF2-40B4-BE49-F238E27FC236}">
                <a16:creationId xmlns:a16="http://schemas.microsoft.com/office/drawing/2014/main" id="{332EC09D-85D7-475B-9C43-AB53DF955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356350"/>
            <a:ext cx="5761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i="1">
                <a:latin typeface="Arial" panose="020B0604020202020204" pitchFamily="34" charset="0"/>
              </a:rPr>
              <a:t>5</a:t>
            </a:r>
            <a:r>
              <a:rPr lang="el-GR" altLang="el-GR" sz="1200" i="1">
                <a:latin typeface="Arial" panose="020B0604020202020204" pitchFamily="34" charset="0"/>
              </a:rPr>
              <a:t>  Γ. Χατζηκωνσταντής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>
            <a:extLst>
              <a:ext uri="{FF2B5EF4-FFF2-40B4-BE49-F238E27FC236}">
                <a16:creationId xmlns:a16="http://schemas.microsoft.com/office/drawing/2014/main" id="{DFD6A3CB-620D-4929-8422-8F9F84B6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AB193B6-D82F-4C35-A9F4-DC7376AB8804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165E36FB-9D81-48DC-BE80-8C637A00AEEC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0B87A2F-2B4D-4855-BA84-D5B1D137AA82}" type="slidenum">
              <a:rPr lang="el-GR" altLang="el-GR" sz="12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44036" name="TextBox 4">
            <a:extLst>
              <a:ext uri="{FF2B5EF4-FFF2-40B4-BE49-F238E27FC236}">
                <a16:creationId xmlns:a16="http://schemas.microsoft.com/office/drawing/2014/main" id="{B8B1A80D-3312-4F36-A280-4B11B7BAD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9363" y="17463"/>
            <a:ext cx="3887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 b="1" u="sng">
                <a:latin typeface="Arial" panose="020B0604020202020204" pitchFamily="34" charset="0"/>
              </a:rPr>
              <a:t>Επεξήγηση Σχήματος 14 </a:t>
            </a:r>
          </a:p>
        </p:txBody>
      </p:sp>
      <p:sp>
        <p:nvSpPr>
          <p:cNvPr id="44037" name="TextBox 2">
            <a:extLst>
              <a:ext uri="{FF2B5EF4-FFF2-40B4-BE49-F238E27FC236}">
                <a16:creationId xmlns:a16="http://schemas.microsoft.com/office/drawing/2014/main" id="{7C044C46-E90B-4FB3-84E5-EDDBFC31D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8" y="476250"/>
            <a:ext cx="8137525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Ναυπηγική κλίνη  ( </a:t>
            </a:r>
            <a:r>
              <a:rPr lang="en-US" altLang="el-GR" sz="1800">
                <a:latin typeface="Arial" panose="020B0604020202020204" pitchFamily="34" charset="0"/>
              </a:rPr>
              <a:t>building slip)</a:t>
            </a:r>
            <a:endParaRPr lang="el-GR" altLang="el-GR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Στηρίξεις τρόπιδας (τάκοι</a:t>
            </a:r>
            <a:r>
              <a:rPr lang="en-US" altLang="el-GR" sz="1800">
                <a:latin typeface="Arial" panose="020B0604020202020204" pitchFamily="34" charset="0"/>
              </a:rPr>
              <a:t>, keel block , b</a:t>
            </a:r>
            <a:r>
              <a:rPr lang="el-GR" altLang="el-GR" sz="1800">
                <a:latin typeface="Arial" panose="020B0604020202020204" pitchFamily="34" charset="0"/>
              </a:rPr>
              <a:t>u</a:t>
            </a:r>
            <a:r>
              <a:rPr lang="en-US" altLang="el-GR" sz="1800">
                <a:latin typeface="Arial" panose="020B0604020202020204" pitchFamily="34" charset="0"/>
              </a:rPr>
              <a:t>lding block</a:t>
            </a:r>
            <a:r>
              <a:rPr lang="el-GR" altLang="el-GR" sz="1800">
                <a:latin typeface="Arial" panose="020B0604020202020204" pitchFamily="34" charset="0"/>
              </a:rPr>
              <a:t> = στηρίγματα στη δεξαμενή</a:t>
            </a:r>
            <a:r>
              <a:rPr lang="en-US" altLang="el-GR" sz="1800">
                <a:latin typeface="Arial" panose="020B0604020202020204" pitchFamily="34" charset="0"/>
              </a:rPr>
              <a:t>)</a:t>
            </a:r>
            <a:endParaRPr lang="el-GR" altLang="el-GR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l-GR" sz="1800">
                <a:latin typeface="Arial" panose="020B0604020202020204" pitchFamily="34" charset="0"/>
              </a:rPr>
              <a:t>T</a:t>
            </a:r>
            <a:r>
              <a:rPr lang="el-GR" altLang="el-GR" sz="1800">
                <a:latin typeface="Arial" panose="020B0604020202020204" pitchFamily="34" charset="0"/>
              </a:rPr>
              <a:t>ρόπιδα</a:t>
            </a:r>
            <a:r>
              <a:rPr lang="en-US" altLang="el-GR" sz="1800">
                <a:latin typeface="Arial" panose="020B0604020202020204" pitchFamily="34" charset="0"/>
              </a:rPr>
              <a:t> (keel) (</a:t>
            </a:r>
            <a:r>
              <a:rPr lang="el-GR" altLang="el-GR" sz="1800">
                <a:latin typeface="Arial" panose="020B0604020202020204" pitchFamily="34" charset="0"/>
              </a:rPr>
              <a:t>κατακόρυφη τρόπιδα = </a:t>
            </a:r>
            <a:r>
              <a:rPr lang="en-US" altLang="el-GR" sz="1800">
                <a:latin typeface="Arial" panose="020B0604020202020204" pitchFamily="34" charset="0"/>
              </a:rPr>
              <a:t>bar keel, </a:t>
            </a:r>
            <a:r>
              <a:rPr lang="el-GR" altLang="el-GR" sz="1800">
                <a:latin typeface="Arial" panose="020B0604020202020204" pitchFamily="34" charset="0"/>
              </a:rPr>
              <a:t>επίπεδη τρόπιδα = </a:t>
            </a:r>
            <a:r>
              <a:rPr lang="en-US" altLang="el-GR" sz="1800">
                <a:latin typeface="Arial" panose="020B0604020202020204" pitchFamily="34" charset="0"/>
              </a:rPr>
              <a:t>keel plate</a:t>
            </a:r>
            <a:r>
              <a:rPr lang="el-GR" altLang="el-GR" sz="1800"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Έδρα (εγκάρσιο ενισχυτικό πυθμένα , </a:t>
            </a:r>
            <a:r>
              <a:rPr lang="en-US" altLang="el-GR" sz="1800">
                <a:latin typeface="Arial" panose="020B0604020202020204" pitchFamily="34" charset="0"/>
              </a:rPr>
              <a:t>Floor)</a:t>
            </a:r>
            <a:endParaRPr lang="el-GR" altLang="el-GR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Έλασμα οροφής διπύθμενου (</a:t>
            </a:r>
            <a:r>
              <a:rPr lang="en-US" altLang="el-GR" sz="1800">
                <a:latin typeface="Arial" panose="020B0604020202020204" pitchFamily="34" charset="0"/>
              </a:rPr>
              <a:t>double bottom plate , inner bottom plating)</a:t>
            </a:r>
            <a:endParaRPr lang="el-GR" altLang="el-GR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Ποδόστημα (</a:t>
            </a:r>
            <a:r>
              <a:rPr lang="en-US" altLang="el-GR" sz="1800">
                <a:latin typeface="Arial" panose="020B0604020202020204" pitchFamily="34" charset="0"/>
              </a:rPr>
              <a:t>sternpost)</a:t>
            </a:r>
            <a:endParaRPr lang="el-GR" altLang="el-GR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Πρυμναία στεγανή φρακτή </a:t>
            </a:r>
            <a:r>
              <a:rPr lang="en-US" altLang="el-GR" sz="1800">
                <a:latin typeface="Arial" panose="020B0604020202020204" pitchFamily="34" charset="0"/>
              </a:rPr>
              <a:t>(</a:t>
            </a:r>
            <a:r>
              <a:rPr lang="el-GR" altLang="el-GR" sz="1600" i="1">
                <a:latin typeface="Arial" panose="020B0604020202020204" pitchFamily="34" charset="0"/>
              </a:rPr>
              <a:t>οριοθετεί την πρυμναία δεξαμενή ζυγοστάθμισης , πρυμναίο στεγανό</a:t>
            </a:r>
            <a:r>
              <a:rPr lang="el-GR" altLang="el-GR" sz="1800">
                <a:latin typeface="Arial" panose="020B0604020202020204" pitchFamily="34" charset="0"/>
              </a:rPr>
              <a:t>, </a:t>
            </a:r>
            <a:r>
              <a:rPr lang="en-US" altLang="el-GR" sz="1800">
                <a:latin typeface="Arial" panose="020B0604020202020204" pitchFamily="34" charset="0"/>
              </a:rPr>
              <a:t> after peak bulkhead) </a:t>
            </a:r>
            <a:endParaRPr lang="el-GR" altLang="el-GR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Πρωραία στεγανή φρακτή (</a:t>
            </a:r>
            <a:r>
              <a:rPr lang="el-GR" altLang="el-GR" sz="1600" i="1">
                <a:latin typeface="Arial" panose="020B0604020202020204" pitchFamily="34" charset="0"/>
              </a:rPr>
              <a:t>οριοθετεί την πρωραία δεξαμενή ζυγοστάθμισης , πρωραίο στεγανό</a:t>
            </a:r>
            <a:r>
              <a:rPr lang="el-GR" altLang="el-GR" sz="1800">
                <a:latin typeface="Arial" panose="020B0604020202020204" pitchFamily="34" charset="0"/>
              </a:rPr>
              <a:t> , </a:t>
            </a:r>
            <a:r>
              <a:rPr lang="en-US" altLang="el-GR" sz="1800">
                <a:latin typeface="Arial" panose="020B0604020202020204" pitchFamily="34" charset="0"/>
              </a:rPr>
              <a:t>fore peak bulkhead)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Εγκάρσιες στεγανές φρακτές (μπουλμέδες , </a:t>
            </a:r>
            <a:r>
              <a:rPr lang="en-US" altLang="el-GR" sz="1800">
                <a:latin typeface="Arial" panose="020B0604020202020204" pitchFamily="34" charset="0"/>
              </a:rPr>
              <a:t>bulkheads)</a:t>
            </a:r>
            <a:r>
              <a:rPr lang="el-GR" altLang="el-GR" sz="1800">
                <a:latin typeface="Arial" panose="020B0604020202020204" pitchFamily="34" charset="0"/>
              </a:rPr>
              <a:t> </a:t>
            </a:r>
            <a:r>
              <a:rPr lang="el-GR" altLang="el-GR" sz="1400" i="1">
                <a:latin typeface="Arial" panose="020B0604020202020204" pitchFamily="34" charset="0"/>
              </a:rPr>
              <a:t>(</a:t>
            </a:r>
            <a:r>
              <a:rPr lang="el-GR" altLang="el-GR" sz="1600" i="1">
                <a:latin typeface="Arial" panose="020B0604020202020204" pitchFamily="34" charset="0"/>
              </a:rPr>
              <a:t>οριοθετούν στεγανά διαμερίσματα και συμβάλλουν στην στεγανή υποδιαίρεση του πλοίου</a:t>
            </a:r>
            <a:r>
              <a:rPr lang="el-GR" altLang="el-GR" sz="1400" i="1"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Ενισχυτικά (εγκάρσια) πλευράς (νομείς , </a:t>
            </a:r>
            <a:r>
              <a:rPr lang="en-US" altLang="el-GR" sz="1800">
                <a:latin typeface="Arial" panose="020B0604020202020204" pitchFamily="34" charset="0"/>
              </a:rPr>
              <a:t>frames) 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Διάμηκες ενισχυτικό της πλευράς </a:t>
            </a:r>
            <a:r>
              <a:rPr lang="en-US" altLang="el-GR" sz="1800">
                <a:latin typeface="Arial" panose="020B0604020202020204" pitchFamily="34" charset="0"/>
              </a:rPr>
              <a:t>(</a:t>
            </a:r>
            <a:r>
              <a:rPr lang="el-GR" altLang="el-GR" sz="1800">
                <a:latin typeface="Arial" panose="020B0604020202020204" pitchFamily="34" charset="0"/>
              </a:rPr>
              <a:t>λώρος , </a:t>
            </a:r>
            <a:r>
              <a:rPr lang="en-US" altLang="el-GR" sz="1800">
                <a:latin typeface="Arial" panose="020B0604020202020204" pitchFamily="34" charset="0"/>
              </a:rPr>
              <a:t>stringer)</a:t>
            </a:r>
            <a:endParaRPr lang="el-GR" altLang="el-GR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Εγκάρσια ενισχυτικά καταστρώματος (</a:t>
            </a:r>
            <a:r>
              <a:rPr lang="en-US" altLang="el-GR" sz="1800">
                <a:latin typeface="Arial" panose="020B0604020202020204" pitchFamily="34" charset="0"/>
              </a:rPr>
              <a:t>beam)</a:t>
            </a:r>
            <a:endParaRPr lang="el-GR" altLang="el-GR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Ελάσματα καταστρώματος </a:t>
            </a:r>
            <a:r>
              <a:rPr lang="en-US" altLang="el-GR" sz="1800">
                <a:latin typeface="Arial" panose="020B0604020202020204" pitchFamily="34" charset="0"/>
              </a:rPr>
              <a:t>(deck plating)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Άνοιγμα κύτους ( </a:t>
            </a:r>
            <a:r>
              <a:rPr lang="en-US" altLang="el-GR" sz="1800">
                <a:latin typeface="Arial" panose="020B0604020202020204" pitchFamily="34" charset="0"/>
              </a:rPr>
              <a:t>hatch deck opening</a:t>
            </a:r>
            <a:r>
              <a:rPr lang="el-GR" altLang="el-GR" sz="1800"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Κολώνα (πουντέλι , </a:t>
            </a:r>
            <a:r>
              <a:rPr lang="en-US" altLang="el-GR" sz="1800">
                <a:latin typeface="Arial" panose="020B0604020202020204" pitchFamily="34" charset="0"/>
              </a:rPr>
              <a:t>pillar , stanchion)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Ελάσματα πλευράς (</a:t>
            </a:r>
            <a:r>
              <a:rPr lang="en-US" altLang="el-GR" sz="1800">
                <a:latin typeface="Arial" panose="020B0604020202020204" pitchFamily="34" charset="0"/>
              </a:rPr>
              <a:t>side shell plating)</a:t>
            </a:r>
          </a:p>
        </p:txBody>
      </p:sp>
      <p:sp>
        <p:nvSpPr>
          <p:cNvPr id="44038" name="TextBox 5">
            <a:extLst>
              <a:ext uri="{FF2B5EF4-FFF2-40B4-BE49-F238E27FC236}">
                <a16:creationId xmlns:a16="http://schemas.microsoft.com/office/drawing/2014/main" id="{53DF0E06-B142-4167-A812-64178F7A3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6305550"/>
            <a:ext cx="1511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ΠΙΝΑΚΑΣ 8</a:t>
            </a:r>
          </a:p>
        </p:txBody>
      </p:sp>
      <p:sp>
        <p:nvSpPr>
          <p:cNvPr id="44039" name="TextBox 6">
            <a:extLst>
              <a:ext uri="{FF2B5EF4-FFF2-40B4-BE49-F238E27FC236}">
                <a16:creationId xmlns:a16="http://schemas.microsoft.com/office/drawing/2014/main" id="{4424805C-DCFD-4990-850D-DCC47DE2F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6567488"/>
            <a:ext cx="5761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i="1">
                <a:latin typeface="Arial" panose="020B0604020202020204" pitchFamily="34" charset="0"/>
              </a:rPr>
              <a:t>5</a:t>
            </a:r>
            <a:r>
              <a:rPr lang="el-GR" altLang="el-GR" sz="1200" i="1">
                <a:latin typeface="Arial" panose="020B0604020202020204" pitchFamily="34" charset="0"/>
              </a:rPr>
              <a:t>  Γ. Χατζηκωνσταντής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3">
            <a:extLst>
              <a:ext uri="{FF2B5EF4-FFF2-40B4-BE49-F238E27FC236}">
                <a16:creationId xmlns:a16="http://schemas.microsoft.com/office/drawing/2014/main" id="{2D155AE4-9EC1-4E8B-9A9B-BD7DB5D02204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2292F09-1023-4747-9A3C-2A9CD754D618}" type="slidenum">
              <a:rPr lang="el-GR" altLang="el-GR" sz="12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9E1FB502-925A-4DF9-8F3A-1E94D2A32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638" y="5851525"/>
            <a:ext cx="6265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l-GR" sz="1400">
                <a:latin typeface="Arial" panose="020B0604020202020204" pitchFamily="34" charset="0"/>
              </a:rPr>
              <a:t>www.pi-schools.gr/lessons/tee/maritime/FILES/biblia/...a/kef01.pdf</a:t>
            </a:r>
          </a:p>
        </p:txBody>
      </p:sp>
      <p:sp>
        <p:nvSpPr>
          <p:cNvPr id="45060" name="Rectangle 1">
            <a:extLst>
              <a:ext uri="{FF2B5EF4-FFF2-40B4-BE49-F238E27FC236}">
                <a16:creationId xmlns:a16="http://schemas.microsoft.com/office/drawing/2014/main" id="{294B81AB-0122-4059-9739-4D069F0E0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863" y="196850"/>
            <a:ext cx="5473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 b="1" u="sng">
                <a:latin typeface="Arial" panose="020B0604020202020204" pitchFamily="34" charset="0"/>
              </a:rPr>
              <a:t>ΤΥΠΙΚΗ ΜΕΣΗ ΤΟΜΗ ΦΟΡΤΗΓΟΥ ΠΛΟΙΟΥ</a:t>
            </a:r>
          </a:p>
        </p:txBody>
      </p:sp>
      <p:sp>
        <p:nvSpPr>
          <p:cNvPr id="45061" name="TextBox 3">
            <a:extLst>
              <a:ext uri="{FF2B5EF4-FFF2-40B4-BE49-F238E27FC236}">
                <a16:creationId xmlns:a16="http://schemas.microsoft.com/office/drawing/2014/main" id="{FCDA3648-7077-4AA0-8A9F-8BFF93CB0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2188" y="6122988"/>
            <a:ext cx="23050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b="1">
                <a:latin typeface="Arial" panose="020B0604020202020204" pitchFamily="34" charset="0"/>
              </a:rPr>
              <a:t>Σχήμα  15</a:t>
            </a:r>
          </a:p>
        </p:txBody>
      </p:sp>
      <p:pic>
        <p:nvPicPr>
          <p:cNvPr id="45062" name="Picture 4">
            <a:extLst>
              <a:ext uri="{FF2B5EF4-FFF2-40B4-BE49-F238E27FC236}">
                <a16:creationId xmlns:a16="http://schemas.microsoft.com/office/drawing/2014/main" id="{2E07FD29-E275-48A0-914E-C5C1ADE8B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669925"/>
            <a:ext cx="7080250" cy="51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Slide Number Placeholder 1">
            <a:extLst>
              <a:ext uri="{FF2B5EF4-FFF2-40B4-BE49-F238E27FC236}">
                <a16:creationId xmlns:a16="http://schemas.microsoft.com/office/drawing/2014/main" id="{8DF1D1CC-AF24-4010-B967-E8F40B2FD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E3A20B-5E3E-4DB1-AE89-A377E490887F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45064" name="TextBox 7">
            <a:extLst>
              <a:ext uri="{FF2B5EF4-FFF2-40B4-BE49-F238E27FC236}">
                <a16:creationId xmlns:a16="http://schemas.microsoft.com/office/drawing/2014/main" id="{62A44400-C13E-4AA6-8BDE-EB811CC19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424613"/>
            <a:ext cx="5761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i="1">
                <a:latin typeface="Arial" panose="020B0604020202020204" pitchFamily="34" charset="0"/>
              </a:rPr>
              <a:t>5</a:t>
            </a:r>
            <a:r>
              <a:rPr lang="el-GR" altLang="el-GR" sz="1200" i="1">
                <a:latin typeface="Arial" panose="020B0604020202020204" pitchFamily="34" charset="0"/>
              </a:rPr>
              <a:t>  Γ. Χατζηκωνσταντής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3">
            <a:extLst>
              <a:ext uri="{FF2B5EF4-FFF2-40B4-BE49-F238E27FC236}">
                <a16:creationId xmlns:a16="http://schemas.microsoft.com/office/drawing/2014/main" id="{DE3DCDCF-A2CF-4A7F-9749-B8AA587622DF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5CDE9F6-8F47-4265-9825-3377A8324D3C}" type="slidenum">
              <a:rPr lang="el-GR" altLang="el-GR" sz="12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46083" name="Rectangle 4">
            <a:extLst>
              <a:ext uri="{FF2B5EF4-FFF2-40B4-BE49-F238E27FC236}">
                <a16:creationId xmlns:a16="http://schemas.microsoft.com/office/drawing/2014/main" id="{E546FFF0-DB3A-485B-9BBF-041B01FA6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333375"/>
            <a:ext cx="3001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 b="1" u="sng">
                <a:latin typeface="Arial" panose="020B0604020202020204" pitchFamily="34" charset="0"/>
              </a:rPr>
              <a:t>Επεξήγηση Σχήματος</a:t>
            </a:r>
            <a:r>
              <a:rPr lang="el-GR" altLang="el-GR" sz="1800" b="1">
                <a:latin typeface="Arial" panose="020B0604020202020204" pitchFamily="34" charset="0"/>
              </a:rPr>
              <a:t>  15 </a:t>
            </a:r>
          </a:p>
        </p:txBody>
      </p:sp>
      <p:sp>
        <p:nvSpPr>
          <p:cNvPr id="46084" name="TextBox 1">
            <a:extLst>
              <a:ext uri="{FF2B5EF4-FFF2-40B4-BE49-F238E27FC236}">
                <a16:creationId xmlns:a16="http://schemas.microsoft.com/office/drawing/2014/main" id="{21A18B4B-D889-4A99-A76E-EB8B6D23D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981075"/>
            <a:ext cx="7993062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Ίχνος διαμήκους επιπέδου συμμετρίας </a:t>
            </a:r>
            <a:r>
              <a:rPr lang="en-US" altLang="el-GR" sz="1800">
                <a:latin typeface="Arial" panose="020B0604020202020204" pitchFamily="34" charset="0"/>
              </a:rPr>
              <a:t>(center line)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Κάλυμμα χώρο φορτίου (καπάκι αμπαριού , </a:t>
            </a:r>
            <a:r>
              <a:rPr lang="en-US" altLang="el-GR" sz="1800">
                <a:latin typeface="Arial" panose="020B0604020202020204" pitchFamily="34" charset="0"/>
              </a:rPr>
              <a:t>hold hatch cover)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Κυρτότητα καταστρώματος </a:t>
            </a:r>
            <a:r>
              <a:rPr lang="en-US" altLang="el-GR" sz="1800">
                <a:latin typeface="Arial" panose="020B0604020202020204" pitchFamily="34" charset="0"/>
              </a:rPr>
              <a:t>(camber)</a:t>
            </a:r>
            <a:endParaRPr lang="el-GR" altLang="el-GR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Ύψος εξάλλων (</a:t>
            </a:r>
            <a:r>
              <a:rPr lang="en-US" altLang="el-GR" sz="1800">
                <a:latin typeface="Arial" panose="020B0604020202020204" pitchFamily="34" charset="0"/>
              </a:rPr>
              <a:t>free board)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Βύθισμα </a:t>
            </a:r>
            <a:r>
              <a:rPr lang="en-US" altLang="el-GR" sz="1800">
                <a:latin typeface="Arial" panose="020B0604020202020204" pitchFamily="34" charset="0"/>
              </a:rPr>
              <a:t>(draft)</a:t>
            </a:r>
            <a:endParaRPr lang="el-GR" altLang="el-GR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Κοίλο (ύψος κατασκευής , </a:t>
            </a:r>
            <a:r>
              <a:rPr lang="en-US" altLang="el-GR" sz="1800">
                <a:latin typeface="Arial" panose="020B0604020202020204" pitchFamily="34" charset="0"/>
              </a:rPr>
              <a:t>depth)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Μέγιστο Πλάτος </a:t>
            </a:r>
            <a:r>
              <a:rPr lang="en-US" altLang="el-GR" sz="1800">
                <a:latin typeface="Arial" panose="020B0604020202020204" pitchFamily="34" charset="0"/>
              </a:rPr>
              <a:t>(breadth)</a:t>
            </a:r>
            <a:endParaRPr lang="el-GR" altLang="el-GR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Έλασμα περιφερειακό ανοίγματος κύτους (κουβούσι , </a:t>
            </a:r>
            <a:r>
              <a:rPr lang="en-US" altLang="el-GR" sz="1800">
                <a:latin typeface="Arial" panose="020B0604020202020204" pitchFamily="34" charset="0"/>
              </a:rPr>
              <a:t>hatch coaming)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Άνω δεξαμενή </a:t>
            </a:r>
            <a:r>
              <a:rPr lang="en-US" altLang="el-GR" sz="1800">
                <a:latin typeface="Arial" panose="020B0604020202020204" pitchFamily="34" charset="0"/>
              </a:rPr>
              <a:t>(upper side tank)</a:t>
            </a:r>
            <a:endParaRPr lang="el-GR" altLang="el-GR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Ενισχυτικοί αγκώνες (</a:t>
            </a:r>
            <a:r>
              <a:rPr lang="en-US" altLang="el-GR" sz="1800">
                <a:latin typeface="Arial" panose="020B0604020202020204" pitchFamily="34" charset="0"/>
              </a:rPr>
              <a:t>brackets)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Νομέας (πλευρική ενίσχυση, </a:t>
            </a:r>
            <a:r>
              <a:rPr lang="en-US" altLang="el-GR" sz="1800">
                <a:latin typeface="Arial" panose="020B0604020202020204" pitchFamily="34" charset="0"/>
              </a:rPr>
              <a:t>frame , side shell stiffener)</a:t>
            </a:r>
            <a:r>
              <a:rPr lang="el-GR" altLang="el-GR" sz="1800">
                <a:latin typeface="Arial" panose="020B0604020202020204" pitchFamily="34" charset="0"/>
              </a:rPr>
              <a:t> </a:t>
            </a:r>
            <a:endParaRPr lang="en-US" altLang="el-GR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Διαμήκη ενισχυτικά ενδιάμεσου καταστρώματος (</a:t>
            </a:r>
            <a:r>
              <a:rPr lang="en-US" altLang="el-GR" sz="1800">
                <a:latin typeface="Arial" panose="020B0604020202020204" pitchFamily="34" charset="0"/>
              </a:rPr>
              <a:t>longitudinal tween deck stiffeners)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Κάτω γωνιακές δεξαμενές </a:t>
            </a:r>
            <a:r>
              <a:rPr lang="en-US" altLang="el-GR" sz="1800">
                <a:latin typeface="Arial" panose="020B0604020202020204" pitchFamily="34" charset="0"/>
              </a:rPr>
              <a:t>(lower side tanks)</a:t>
            </a:r>
            <a:endParaRPr lang="el-GR" altLang="el-GR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Κουραδόρος (υπόφραγμα , </a:t>
            </a:r>
            <a:r>
              <a:rPr lang="en-US" altLang="el-GR" sz="1800">
                <a:latin typeface="Arial" panose="020B0604020202020204" pitchFamily="34" charset="0"/>
              </a:rPr>
              <a:t>tween deck hold)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800">
                <a:latin typeface="Arial" panose="020B0604020202020204" pitchFamily="34" charset="0"/>
              </a:rPr>
              <a:t>Κατάμπαρο </a:t>
            </a:r>
            <a:r>
              <a:rPr lang="en-US" altLang="el-GR" sz="1800">
                <a:latin typeface="Arial" panose="020B0604020202020204" pitchFamily="34" charset="0"/>
              </a:rPr>
              <a:t>(lower deck hold, main hold)</a:t>
            </a:r>
            <a:endParaRPr lang="el-GR" altLang="el-GR" sz="1800">
              <a:latin typeface="Arial" panose="020B0604020202020204" pitchFamily="34" charset="0"/>
            </a:endParaRPr>
          </a:p>
        </p:txBody>
      </p:sp>
      <p:sp>
        <p:nvSpPr>
          <p:cNvPr id="46085" name="Slide Number Placeholder 1">
            <a:extLst>
              <a:ext uri="{FF2B5EF4-FFF2-40B4-BE49-F238E27FC236}">
                <a16:creationId xmlns:a16="http://schemas.microsoft.com/office/drawing/2014/main" id="{8D716232-08D3-45C6-91E0-BE2B252B9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0FC4A8F-0FC3-415A-A0BD-94D5E6D7BCA8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46086" name="TextBox 5">
            <a:extLst>
              <a:ext uri="{FF2B5EF4-FFF2-40B4-BE49-F238E27FC236}">
                <a16:creationId xmlns:a16="http://schemas.microsoft.com/office/drawing/2014/main" id="{942FBD9F-0CC6-4465-A0CD-FBC0DD45C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5467350"/>
            <a:ext cx="15128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ΠΙΝΑΚΑΣ 9</a:t>
            </a:r>
          </a:p>
        </p:txBody>
      </p:sp>
      <p:sp>
        <p:nvSpPr>
          <p:cNvPr id="46087" name="TextBox 6">
            <a:extLst>
              <a:ext uri="{FF2B5EF4-FFF2-40B4-BE49-F238E27FC236}">
                <a16:creationId xmlns:a16="http://schemas.microsoft.com/office/drawing/2014/main" id="{0F683894-B24B-4C1B-B5D8-0A22C3EC7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6396038"/>
            <a:ext cx="57610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i="1">
                <a:latin typeface="Arial" panose="020B0604020202020204" pitchFamily="34" charset="0"/>
              </a:rPr>
              <a:t>Γ. Χατζηκωνσταντής Ναυπηγικό Κατασκευαστικό Σχέδιο  202</a:t>
            </a:r>
            <a:r>
              <a:rPr lang="en-US" altLang="el-GR" sz="1200" i="1">
                <a:latin typeface="Arial" panose="020B0604020202020204" pitchFamily="34" charset="0"/>
              </a:rPr>
              <a:t>5</a:t>
            </a:r>
            <a:r>
              <a:rPr lang="el-GR" altLang="el-GR" sz="1200" i="1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5">
            <a:extLst>
              <a:ext uri="{FF2B5EF4-FFF2-40B4-BE49-F238E27FC236}">
                <a16:creationId xmlns:a16="http://schemas.microsoft.com/office/drawing/2014/main" id="{F5221C65-7031-4BAB-B848-81E912915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91ED5EB-8774-47B9-89DA-AF6B383FD143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7D8C050F-A7A0-46AE-A64C-C8D86D091391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AB027C2-6244-4A18-B89D-40AD8AD4EE13}" type="slidenum">
              <a:rPr lang="el-GR" altLang="el-GR" sz="12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pic>
        <p:nvPicPr>
          <p:cNvPr id="47108" name="Picture 1">
            <a:extLst>
              <a:ext uri="{FF2B5EF4-FFF2-40B4-BE49-F238E27FC236}">
                <a16:creationId xmlns:a16="http://schemas.microsoft.com/office/drawing/2014/main" id="{BB1F3C14-708B-431A-B034-A4D16F99F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069975"/>
            <a:ext cx="8601075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Box 1">
            <a:extLst>
              <a:ext uri="{FF2B5EF4-FFF2-40B4-BE49-F238E27FC236}">
                <a16:creationId xmlns:a16="http://schemas.microsoft.com/office/drawing/2014/main" id="{E57157F4-E71B-4D11-950C-071BDCAB6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5788025"/>
            <a:ext cx="2232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b="1">
                <a:latin typeface="Arial" panose="020B0604020202020204" pitchFamily="34" charset="0"/>
              </a:rPr>
              <a:t>Σχήμα 16</a:t>
            </a:r>
          </a:p>
        </p:txBody>
      </p:sp>
      <p:sp>
        <p:nvSpPr>
          <p:cNvPr id="47110" name="TextBox 5">
            <a:extLst>
              <a:ext uri="{FF2B5EF4-FFF2-40B4-BE49-F238E27FC236}">
                <a16:creationId xmlns:a16="http://schemas.microsoft.com/office/drawing/2014/main" id="{4A0C9399-6039-4EBF-99DA-406A3B280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356350"/>
            <a:ext cx="5761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i="1">
                <a:latin typeface="Arial" panose="020B0604020202020204" pitchFamily="34" charset="0"/>
              </a:rPr>
              <a:t>5</a:t>
            </a:r>
            <a:r>
              <a:rPr lang="el-GR" altLang="el-GR" sz="1200" i="1">
                <a:latin typeface="Arial" panose="020B0604020202020204" pitchFamily="34" charset="0"/>
              </a:rPr>
              <a:t>  Γ. Χατζηκωνσταντής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5">
            <a:extLst>
              <a:ext uri="{FF2B5EF4-FFF2-40B4-BE49-F238E27FC236}">
                <a16:creationId xmlns:a16="http://schemas.microsoft.com/office/drawing/2014/main" id="{0FF5DFA6-9C17-4AD9-B89F-0564B30C0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88125" y="64674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5EFBBA0-3196-4313-84EA-278425A9B6B9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48131" name="TextBox 4">
            <a:extLst>
              <a:ext uri="{FF2B5EF4-FFF2-40B4-BE49-F238E27FC236}">
                <a16:creationId xmlns:a16="http://schemas.microsoft.com/office/drawing/2014/main" id="{015EADB8-D8A1-40CC-A039-B03A16BD2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763" y="0"/>
            <a:ext cx="5688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800" u="sng">
                <a:latin typeface="Arial" panose="020B0604020202020204" pitchFamily="34" charset="0"/>
              </a:rPr>
              <a:t>Επεξήγηση Σχήματος 16 </a:t>
            </a:r>
          </a:p>
        </p:txBody>
      </p:sp>
      <p:graphicFrame>
        <p:nvGraphicFramePr>
          <p:cNvPr id="52283" name="Group 59">
            <a:extLst>
              <a:ext uri="{FF2B5EF4-FFF2-40B4-BE49-F238E27FC236}">
                <a16:creationId xmlns:a16="http://schemas.microsoft.com/office/drawing/2014/main" id="{E32694BF-EBF8-4355-BC2B-290AA8386AC0}"/>
              </a:ext>
            </a:extLst>
          </p:cNvPr>
          <p:cNvGraphicFramePr>
            <a:graphicFrameLocks noGrp="1"/>
          </p:cNvGraphicFramePr>
          <p:nvPr/>
        </p:nvGraphicFramePr>
        <p:xfrm>
          <a:off x="0" y="414338"/>
          <a:ext cx="9144000" cy="6056317"/>
        </p:xfrm>
        <a:graphic>
          <a:graphicData uri="http://schemas.openxmlformats.org/drawingml/2006/table">
            <a:tbl>
              <a:tblPr/>
              <a:tblGrid>
                <a:gridCol w="2900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9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4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2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1. Πρύμνη (</a:t>
                      </a:r>
                      <a:r>
                        <a:rPr kumimoji="0" lang="en-US" alt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stern , AFT)</a:t>
                      </a:r>
                      <a:endParaRPr kumimoji="0" lang="el-GR" altLang="el-GR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26" marR="91426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14. </a:t>
                      </a:r>
                      <a:r>
                        <a:rPr kumimoji="0" lang="el-GR" alt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Εγκάρσιες ενισχύσεις (έδρες , </a:t>
                      </a:r>
                      <a:r>
                        <a:rPr kumimoji="0" lang="en-US" alt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floors)</a:t>
                      </a:r>
                      <a:endParaRPr kumimoji="0" lang="el-GR" altLang="el-GR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26" marR="91426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25.</a:t>
                      </a:r>
                      <a:r>
                        <a:rPr kumimoji="0" lang="el-GR" alt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Ολικό μήκος </a:t>
                      </a:r>
                      <a:r>
                        <a:rPr kumimoji="0" lang="en-US" alt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(Loa , Length over all)</a:t>
                      </a:r>
                      <a:endParaRPr kumimoji="0" lang="el-GR" altLang="el-GR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26" marR="91426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2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Πλώρη 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(stem , bow ,  FWD)</a:t>
                      </a:r>
                      <a:endParaRPr kumimoji="0" lang="el-GR" alt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26" marR="91426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15. </a:t>
                      </a: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Πρωραία δεξαμενή 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ζυγοστάθμισης 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(fore  peak)</a:t>
                      </a:r>
                      <a:endParaRPr kumimoji="0" lang="el-GR" alt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26" marR="91426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26. Ποδόστημα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(stern post)</a:t>
                      </a:r>
                      <a:endParaRPr kumimoji="0" lang="el-GR" alt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26" marR="91426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3. Στείρα ( 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stem post </a:t>
                      </a: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1426" marR="91426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16. Στεγανή φρακτή (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watertight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   bulkhead)</a:t>
                      </a:r>
                      <a:endParaRPr kumimoji="0" lang="el-GR" alt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26" marR="91426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27. Πρυμναία κάθετος (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AFTpp ,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   After perpendicular)</a:t>
                      </a:r>
                      <a:endParaRPr kumimoji="0" lang="el-GR" alt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26" marR="91426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2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 Πρωραία κάθετος (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Fpp)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        (Fore Perpendicular) </a:t>
                      </a:r>
                      <a:endParaRPr kumimoji="0" lang="el-GR" alt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26" marR="91426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17. </a:t>
                      </a: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Διπύθμενο 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(double bottom)</a:t>
                      </a:r>
                      <a:endParaRPr kumimoji="0" lang="el-GR" alt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26" marR="91426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28. </a:t>
                      </a: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Μηχανισμός πηδαλίου 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(steering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   gear)</a:t>
                      </a:r>
                      <a:endParaRPr kumimoji="0" lang="el-GR" alt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26" marR="91426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2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5. </a:t>
                      </a: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Όκια κάβων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(hawse holes)</a:t>
                      </a:r>
                      <a:endParaRPr kumimoji="0" lang="el-GR" alt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26" marR="91426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18. </a:t>
                      </a: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Οροφή διπύθμενου </a:t>
                      </a: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ineer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   bottom plate</a:t>
                      </a: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1426" marR="91426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29. Δεξαμενή γλυκού νερού 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freshwater tank)</a:t>
                      </a:r>
                      <a:endParaRPr kumimoji="0" lang="el-GR" alt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26" marR="91426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2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6. Παραπέτο (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bulwark)</a:t>
                      </a:r>
                      <a:endParaRPr kumimoji="0" lang="el-GR" alt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26" marR="91426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19. Αμπάρι ( χώρος φορτίου , 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hold)</a:t>
                      </a:r>
                      <a:endParaRPr kumimoji="0" lang="el-GR" alt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26" marR="91426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Πρυμναία δεξαμενή 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ζυγοστάθμισης (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after peak)</a:t>
                      </a:r>
                      <a:endParaRPr kumimoji="0" lang="el-GR" alt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26" marR="91426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22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7. </a:t>
                      </a: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Αποθήκες (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stores)</a:t>
                      </a:r>
                      <a:endParaRPr kumimoji="0" lang="el-GR" alt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26" marR="91426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20. Επίπεδο κυρίου 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   </a:t>
                      </a: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καταστρώματος (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maik deck)</a:t>
                      </a:r>
                      <a:endParaRPr kumimoji="0" lang="el-GR" alt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26" marR="91426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31. Ελικόστημα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(propeller post ,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   screw post)</a:t>
                      </a:r>
                      <a:endParaRPr kumimoji="0" lang="el-GR" alt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26" marR="91426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22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8. </a:t>
                      </a: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Φρεάτιο  αλύσεων αγκυρών 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(στρίτσο , 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chain locker ) </a:t>
                      </a:r>
                      <a:endParaRPr kumimoji="0" lang="el-GR" alt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26" marR="91426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21. </a:t>
                      </a: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Μάπα ( 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eye bolt</a:t>
                      </a: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)</a:t>
                      </a:r>
                    </a:p>
                  </a:txBody>
                  <a:tcPr marL="91426" marR="91426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32. Έλικα (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propeller , screw)</a:t>
                      </a:r>
                      <a:endParaRPr kumimoji="0" lang="el-GR" alt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26" marR="91426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22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9. Ενισχύσεις πλώρης (λώροι , 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stringers)</a:t>
                      </a:r>
                      <a:endParaRPr kumimoji="0" lang="el-GR" alt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26" marR="91426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22. Ρέλια (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rails)</a:t>
                      </a:r>
                      <a:endParaRPr kumimoji="0" lang="el-GR" alt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26" marR="91426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33. </a:t>
                      </a: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Πτερύγιο πηδαλίου (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rudder)</a:t>
                      </a:r>
                      <a:endParaRPr kumimoji="0" lang="el-GR" alt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26" marR="91426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0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10. </a:t>
                      </a: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Σιμότητα (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sheer</a:t>
                      </a: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1426" marR="91426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23. </a:t>
                      </a: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Κοτσανέλο ( 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cleat</a:t>
                      </a: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) </a:t>
                      </a:r>
                    </a:p>
                  </a:txBody>
                  <a:tcPr marL="91426" marR="91426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34.</a:t>
                      </a: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Άξονας έλικας  (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propeller shaft)</a:t>
                      </a:r>
                      <a:endParaRPr kumimoji="0" lang="el-GR" alt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26" marR="91426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22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, 36. Ίσαλος (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WL , water line)</a:t>
                      </a:r>
                      <a:endParaRPr kumimoji="0" lang="el-GR" alt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26" marR="91426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24. Μήκος μεταξύ καθέτων 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 Lpp ,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   length between perpendiculars)</a:t>
                      </a:r>
                      <a:endParaRPr kumimoji="0" lang="el-GR" alt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26" marR="91426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35. </a:t>
                      </a:r>
                      <a:r>
                        <a:rPr kumimoji="0" lang="el-GR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Μηχανοστάσιο </a:t>
                      </a: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(engine room)</a:t>
                      </a:r>
                      <a:endParaRPr kumimoji="0" lang="el-GR" altLang="el-G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26" marR="91426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35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13. </a:t>
                      </a:r>
                      <a:r>
                        <a:rPr kumimoji="0" lang="el-GR" altLang="el-GR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Βολβοειδής πλώρη (</a:t>
                      </a:r>
                      <a:r>
                        <a:rPr kumimoji="0" lang="en-US" altLang="el-GR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bulbous  bow) </a:t>
                      </a:r>
                      <a:endParaRPr kumimoji="0" lang="el-GR" altLang="el-GR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26" marR="91426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26" marR="91426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26" marR="91426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8186" name="TextBox 4">
            <a:extLst>
              <a:ext uri="{FF2B5EF4-FFF2-40B4-BE49-F238E27FC236}">
                <a16:creationId xmlns:a16="http://schemas.microsoft.com/office/drawing/2014/main" id="{6B4D0F07-599E-43B8-A20A-BA9839558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6189663"/>
            <a:ext cx="1512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ΠΙΝΑΚΑΣ 10</a:t>
            </a:r>
          </a:p>
        </p:txBody>
      </p:sp>
      <p:sp>
        <p:nvSpPr>
          <p:cNvPr id="48187" name="TextBox 5">
            <a:extLst>
              <a:ext uri="{FF2B5EF4-FFF2-40B4-BE49-F238E27FC236}">
                <a16:creationId xmlns:a16="http://schemas.microsoft.com/office/drawing/2014/main" id="{E33B6A5B-9AEF-40D2-B219-073BE95AF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4775" y="6484938"/>
            <a:ext cx="5761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i="1">
                <a:latin typeface="Arial" panose="020B0604020202020204" pitchFamily="34" charset="0"/>
              </a:rPr>
              <a:t>5</a:t>
            </a:r>
            <a:r>
              <a:rPr lang="el-GR" altLang="el-GR" sz="1200" i="1">
                <a:latin typeface="Arial" panose="020B0604020202020204" pitchFamily="34" charset="0"/>
              </a:rPr>
              <a:t>  Γ. Χατζηκωνσταντής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3">
            <a:extLst>
              <a:ext uri="{FF2B5EF4-FFF2-40B4-BE49-F238E27FC236}">
                <a16:creationId xmlns:a16="http://schemas.microsoft.com/office/drawing/2014/main" id="{E5F9E71C-C4DB-4E16-94F9-54572662B1E7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BFAB129-DDA7-432D-87B5-19FC1968E2EC}" type="slidenum">
              <a:rPr lang="el-GR" altLang="el-GR" sz="12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pic>
        <p:nvPicPr>
          <p:cNvPr id="49155" name="Picture 4">
            <a:extLst>
              <a:ext uri="{FF2B5EF4-FFF2-40B4-BE49-F238E27FC236}">
                <a16:creationId xmlns:a16="http://schemas.microsoft.com/office/drawing/2014/main" id="{CDFB0A2A-0AC9-4883-8CCC-10A6BCD41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5446712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5">
            <a:extLst>
              <a:ext uri="{FF2B5EF4-FFF2-40B4-BE49-F238E27FC236}">
                <a16:creationId xmlns:a16="http://schemas.microsoft.com/office/drawing/2014/main" id="{B415AE3F-71F5-470C-954A-92EB495C1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05263"/>
            <a:ext cx="626745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Box 7">
            <a:extLst>
              <a:ext uri="{FF2B5EF4-FFF2-40B4-BE49-F238E27FC236}">
                <a16:creationId xmlns:a16="http://schemas.microsoft.com/office/drawing/2014/main" id="{8B9899E4-CC6F-4E43-950E-C8E1494AE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188913"/>
            <a:ext cx="3024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 b="1" i="1" u="sng">
                <a:latin typeface="Arial" panose="020B0604020202020204" pitchFamily="34" charset="0"/>
              </a:rPr>
              <a:t>Κατάστρωμα με άνοιγμα κύτους</a:t>
            </a:r>
          </a:p>
        </p:txBody>
      </p:sp>
      <p:sp>
        <p:nvSpPr>
          <p:cNvPr id="49158" name="TextBox 1">
            <a:extLst>
              <a:ext uri="{FF2B5EF4-FFF2-40B4-BE49-F238E27FC236}">
                <a16:creationId xmlns:a16="http://schemas.microsoft.com/office/drawing/2014/main" id="{F0B05B4F-2322-43BE-B31D-EB8E2756A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1125538"/>
            <a:ext cx="12969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200" b="1">
                <a:latin typeface="Arial" panose="020B0604020202020204" pitchFamily="34" charset="0"/>
              </a:rPr>
              <a:t>Σχήμα </a:t>
            </a:r>
            <a:r>
              <a:rPr lang="en-US" altLang="el-GR" sz="1200" b="1">
                <a:latin typeface="Arial" panose="020B0604020202020204" pitchFamily="34" charset="0"/>
              </a:rPr>
              <a:t>6</a:t>
            </a:r>
            <a:endParaRPr lang="el-GR" altLang="el-GR" sz="1200" b="1">
              <a:latin typeface="Arial" panose="020B0604020202020204" pitchFamily="34" charset="0"/>
            </a:endParaRPr>
          </a:p>
        </p:txBody>
      </p:sp>
      <p:sp>
        <p:nvSpPr>
          <p:cNvPr id="49159" name="TextBox 2">
            <a:extLst>
              <a:ext uri="{FF2B5EF4-FFF2-40B4-BE49-F238E27FC236}">
                <a16:creationId xmlns:a16="http://schemas.microsoft.com/office/drawing/2014/main" id="{D9FC22EB-A24D-483B-9524-2E564B96E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3368675"/>
            <a:ext cx="1593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200" b="1">
                <a:latin typeface="Arial" panose="020B0604020202020204" pitchFamily="34" charset="0"/>
              </a:rPr>
              <a:t>Σχήμα 1</a:t>
            </a:r>
            <a:r>
              <a:rPr lang="en-US" altLang="el-GR" sz="1200" b="1">
                <a:latin typeface="Arial" panose="020B0604020202020204" pitchFamily="34" charset="0"/>
              </a:rPr>
              <a:t>7</a:t>
            </a:r>
            <a:endParaRPr lang="el-GR" altLang="el-GR" sz="1200" b="1">
              <a:latin typeface="Arial" panose="020B0604020202020204" pitchFamily="34" charset="0"/>
            </a:endParaRPr>
          </a:p>
        </p:txBody>
      </p:sp>
      <p:sp>
        <p:nvSpPr>
          <p:cNvPr id="49160" name="TextBox 3">
            <a:extLst>
              <a:ext uri="{FF2B5EF4-FFF2-40B4-BE49-F238E27FC236}">
                <a16:creationId xmlns:a16="http://schemas.microsoft.com/office/drawing/2014/main" id="{B4E41306-4A3E-4B8B-A85D-867BF3B78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75" y="6337300"/>
            <a:ext cx="14747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200" b="1">
                <a:latin typeface="Arial" panose="020B0604020202020204" pitchFamily="34" charset="0"/>
              </a:rPr>
              <a:t>Σχήμα 1</a:t>
            </a:r>
            <a:r>
              <a:rPr lang="en-US" altLang="el-GR" sz="1200" b="1">
                <a:latin typeface="Arial" panose="020B0604020202020204" pitchFamily="34" charset="0"/>
              </a:rPr>
              <a:t>8</a:t>
            </a:r>
            <a:endParaRPr lang="el-GR" altLang="el-GR" sz="1200" b="1">
              <a:latin typeface="Arial" panose="020B0604020202020204" pitchFamily="34" charset="0"/>
            </a:endParaRPr>
          </a:p>
        </p:txBody>
      </p:sp>
      <p:sp>
        <p:nvSpPr>
          <p:cNvPr id="49161" name="Slide Number Placeholder 1">
            <a:extLst>
              <a:ext uri="{FF2B5EF4-FFF2-40B4-BE49-F238E27FC236}">
                <a16:creationId xmlns:a16="http://schemas.microsoft.com/office/drawing/2014/main" id="{190E99AB-EAA7-466C-836F-9735E4736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0DF42CD-4426-4A2B-BC9D-F344CD3CEB59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pic>
        <p:nvPicPr>
          <p:cNvPr id="49162" name="Picture 2">
            <a:extLst>
              <a:ext uri="{FF2B5EF4-FFF2-40B4-BE49-F238E27FC236}">
                <a16:creationId xmlns:a16="http://schemas.microsoft.com/office/drawing/2014/main" id="{0DAE697B-19EC-4EC1-81DA-60C289C057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350" y="1427163"/>
            <a:ext cx="32956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3" name="TextBox 10">
            <a:extLst>
              <a:ext uri="{FF2B5EF4-FFF2-40B4-BE49-F238E27FC236}">
                <a16:creationId xmlns:a16="http://schemas.microsoft.com/office/drawing/2014/main" id="{A0199FE8-EDA4-4DD3-A83F-7885EB379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6534150"/>
            <a:ext cx="5761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i="1">
                <a:latin typeface="Arial" panose="020B0604020202020204" pitchFamily="34" charset="0"/>
              </a:rPr>
              <a:t>5</a:t>
            </a:r>
            <a:r>
              <a:rPr lang="el-GR" altLang="el-GR" sz="1200" i="1">
                <a:latin typeface="Arial" panose="020B0604020202020204" pitchFamily="34" charset="0"/>
              </a:rPr>
              <a:t>  Γ. Χατζηκωνσταντής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>
            <a:extLst>
              <a:ext uri="{FF2B5EF4-FFF2-40B4-BE49-F238E27FC236}">
                <a16:creationId xmlns:a16="http://schemas.microsoft.com/office/drawing/2014/main" id="{33180FCC-8655-44A5-ABB0-D38CF9773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04813"/>
            <a:ext cx="8964613" cy="5903912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el-GR" altLang="el-GR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el-GR" altLang="el-GR">
              <a:latin typeface="Arial" panose="020B0604020202020204" pitchFamily="34" charset="0"/>
            </a:endParaRPr>
          </a:p>
        </p:txBody>
      </p:sp>
      <p:sp>
        <p:nvSpPr>
          <p:cNvPr id="50179" name="Text Box 7">
            <a:extLst>
              <a:ext uri="{FF2B5EF4-FFF2-40B4-BE49-F238E27FC236}">
                <a16:creationId xmlns:a16="http://schemas.microsoft.com/office/drawing/2014/main" id="{ECA44AE2-FEB4-4FB2-8B1E-FDF82B878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981075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1800">
                <a:latin typeface="Arial" panose="020B0604020202020204" pitchFamily="34" charset="0"/>
              </a:rPr>
              <a:t>A 2</a:t>
            </a:r>
            <a:endParaRPr lang="el-GR" altLang="el-GR" sz="1800">
              <a:latin typeface="Arial" panose="020B0604020202020204" pitchFamily="34" charset="0"/>
            </a:endParaRPr>
          </a:p>
        </p:txBody>
      </p:sp>
      <p:sp>
        <p:nvSpPr>
          <p:cNvPr id="50180" name="TextBox 1">
            <a:extLst>
              <a:ext uri="{FF2B5EF4-FFF2-40B4-BE49-F238E27FC236}">
                <a16:creationId xmlns:a16="http://schemas.microsoft.com/office/drawing/2014/main" id="{9CAAE312-B18F-49D2-87F4-527992E8B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6384925"/>
            <a:ext cx="42846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200" i="1"/>
              <a:t>Ναυπηγία , Ιωάν. Κολλινιάτη,  Ιδρ. Ευγενίδου</a:t>
            </a:r>
            <a:endParaRPr lang="el-GR" altLang="el-GR" sz="1200">
              <a:latin typeface="Arial" panose="020B0604020202020204" pitchFamily="34" charset="0"/>
            </a:endParaRPr>
          </a:p>
        </p:txBody>
      </p:sp>
      <p:pic>
        <p:nvPicPr>
          <p:cNvPr id="50181" name="Picture 9">
            <a:extLst>
              <a:ext uri="{FF2B5EF4-FFF2-40B4-BE49-F238E27FC236}">
                <a16:creationId xmlns:a16="http://schemas.microsoft.com/office/drawing/2014/main" id="{FD44D43E-220B-4676-8C1C-3BC81EEC5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75" y="1343025"/>
            <a:ext cx="446405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10">
            <a:extLst>
              <a:ext uri="{FF2B5EF4-FFF2-40B4-BE49-F238E27FC236}">
                <a16:creationId xmlns:a16="http://schemas.microsoft.com/office/drawing/2014/main" id="{81185F0D-FAB5-4BD1-B1A6-7777FCBCF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425450"/>
            <a:ext cx="4318000" cy="571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TextBox 1">
            <a:extLst>
              <a:ext uri="{FF2B5EF4-FFF2-40B4-BE49-F238E27FC236}">
                <a16:creationId xmlns:a16="http://schemas.microsoft.com/office/drawing/2014/main" id="{042C494B-1206-48EE-B3C6-9FE3712B8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6092825"/>
            <a:ext cx="9985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200" b="1">
                <a:latin typeface="Arial" panose="020B0604020202020204" pitchFamily="34" charset="0"/>
              </a:rPr>
              <a:t>σχήμα 19</a:t>
            </a:r>
          </a:p>
        </p:txBody>
      </p:sp>
      <p:sp>
        <p:nvSpPr>
          <p:cNvPr id="50184" name="TextBox 7">
            <a:extLst>
              <a:ext uri="{FF2B5EF4-FFF2-40B4-BE49-F238E27FC236}">
                <a16:creationId xmlns:a16="http://schemas.microsoft.com/office/drawing/2014/main" id="{774541C4-DBB0-47EC-9E59-9A4D49FA2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6497638"/>
            <a:ext cx="5761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i="1">
                <a:latin typeface="Arial" panose="020B0604020202020204" pitchFamily="34" charset="0"/>
              </a:rPr>
              <a:t>5</a:t>
            </a:r>
            <a:r>
              <a:rPr lang="el-GR" altLang="el-GR" sz="1200" i="1">
                <a:latin typeface="Arial" panose="020B0604020202020204" pitchFamily="34" charset="0"/>
              </a:rPr>
              <a:t>  Γ. Χατζηκωνσταντής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>
            <a:extLst>
              <a:ext uri="{FF2B5EF4-FFF2-40B4-BE49-F238E27FC236}">
                <a16:creationId xmlns:a16="http://schemas.microsoft.com/office/drawing/2014/main" id="{56FB79BA-1B38-415C-AABF-7B95C3EE0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275" y="385763"/>
            <a:ext cx="2879725" cy="3313112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el-GR" altLang="el-GR" sz="2000" b="1" u="sng" dirty="0"/>
              <a:t>Ουσιαστικές 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l-GR" altLang="el-GR" sz="2000" b="1" u="sng" dirty="0"/>
              <a:t>ικανότητες 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l-GR" altLang="el-GR" sz="2000" b="1" u="sng" dirty="0"/>
              <a:t>του πλοίου :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el-GR" altLang="el-GR" sz="2000" b="1" u="sng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altLang="el-GR" sz="1800" dirty="0"/>
              <a:t>- ικανότητα να επιπλέει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altLang="el-GR" sz="1800" dirty="0"/>
              <a:t>- ικανότητα </a:t>
            </a:r>
            <a:r>
              <a:rPr lang="el-GR" altLang="el-GR" sz="1800" dirty="0" err="1"/>
              <a:t>ελικτικότητας</a:t>
            </a:r>
            <a:endParaRPr lang="el-GR" altLang="el-GR" sz="18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altLang="el-GR" sz="1800" dirty="0"/>
              <a:t>- ευστάθεια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altLang="el-GR" sz="1800" dirty="0"/>
              <a:t>- κράτημα στη θάλασσα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altLang="el-GR" sz="1800" dirty="0"/>
              <a:t>- ταχύτητα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altLang="el-GR" sz="1800" dirty="0"/>
              <a:t>- αντοχή κατασκευής</a:t>
            </a:r>
          </a:p>
        </p:txBody>
      </p:sp>
      <p:sp>
        <p:nvSpPr>
          <p:cNvPr id="9219" name="Slide Number Placeholder 1">
            <a:extLst>
              <a:ext uri="{FF2B5EF4-FFF2-40B4-BE49-F238E27FC236}">
                <a16:creationId xmlns:a16="http://schemas.microsoft.com/office/drawing/2014/main" id="{73C1C0AE-7F02-42C9-8D30-5B908E0F3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413500"/>
            <a:ext cx="585787" cy="307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172AC7C-17E7-4F16-805F-05B6240BAD83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9220" name="TextBox 4">
            <a:extLst>
              <a:ext uri="{FF2B5EF4-FFF2-40B4-BE49-F238E27FC236}">
                <a16:creationId xmlns:a16="http://schemas.microsoft.com/office/drawing/2014/main" id="{DBEED8E6-212B-47CF-94A4-34D7E6C0E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0" y="6508750"/>
            <a:ext cx="5761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400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400" i="1">
                <a:latin typeface="Arial" panose="020B0604020202020204" pitchFamily="34" charset="0"/>
              </a:rPr>
              <a:t>5</a:t>
            </a:r>
            <a:r>
              <a:rPr lang="el-GR" altLang="el-GR" sz="1400" i="1">
                <a:latin typeface="Arial" panose="020B0604020202020204" pitchFamily="34" charset="0"/>
              </a:rPr>
              <a:t>  Γ. Χατζηκωνσταντής</a:t>
            </a:r>
          </a:p>
        </p:txBody>
      </p:sp>
      <p:sp>
        <p:nvSpPr>
          <p:cNvPr id="9221" name="Ορθογώνιο 1">
            <a:extLst>
              <a:ext uri="{FF2B5EF4-FFF2-40B4-BE49-F238E27FC236}">
                <a16:creationId xmlns:a16="http://schemas.microsoft.com/office/drawing/2014/main" id="{0AF35E15-63DA-42AB-8D8C-DE4792F04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276225"/>
            <a:ext cx="1190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 b="1" u="sng">
                <a:latin typeface="Arial" panose="020B0604020202020204" pitchFamily="34" charset="0"/>
              </a:rPr>
              <a:t>Δυνάμεις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914EADF-ECFD-4921-B54F-1F65C00444BA}"/>
              </a:ext>
            </a:extLst>
          </p:cNvPr>
          <p:cNvSpPr txBox="1">
            <a:spLocks/>
          </p:cNvSpPr>
          <p:nvPr/>
        </p:nvSpPr>
        <p:spPr bwMode="auto">
          <a:xfrm>
            <a:off x="3376613" y="712788"/>
            <a:ext cx="532765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altLang="el-GR" sz="1800" dirty="0"/>
              <a:t>Στο πλοίο σε κατάσταση ισορροπίας εφαρμόζονται :</a:t>
            </a:r>
          </a:p>
          <a:p>
            <a:pPr>
              <a:defRPr/>
            </a:pPr>
            <a:endParaRPr lang="el-GR" altLang="el-GR" sz="1800" dirty="0"/>
          </a:p>
          <a:p>
            <a:pPr>
              <a:defRPr/>
            </a:pPr>
            <a:r>
              <a:rPr lang="el-GR" altLang="el-GR" sz="1800" dirty="0"/>
              <a:t>Βάρος πλοίου = ΕΚΤΟΠΙΣΜΑ </a:t>
            </a:r>
            <a:r>
              <a:rPr lang="el-GR" altLang="el-GR" sz="1800" b="1" dirty="0"/>
              <a:t>Δ</a:t>
            </a:r>
          </a:p>
          <a:p>
            <a:pPr>
              <a:defRPr/>
            </a:pPr>
            <a:endParaRPr lang="el-GR" altLang="el-GR" sz="1800" dirty="0"/>
          </a:p>
          <a:p>
            <a:pPr>
              <a:defRPr/>
            </a:pPr>
            <a:r>
              <a:rPr lang="el-GR" altLang="el-GR" sz="1800" dirty="0"/>
              <a:t>Άνωση = δύναμη </a:t>
            </a:r>
            <a:r>
              <a:rPr lang="en-US" altLang="el-GR" sz="1800" b="1" dirty="0"/>
              <a:t>S</a:t>
            </a:r>
            <a:r>
              <a:rPr lang="el-GR" altLang="el-GR" sz="1800" dirty="0"/>
              <a:t> που εξασκεί το νερό</a:t>
            </a:r>
          </a:p>
        </p:txBody>
      </p:sp>
      <p:sp>
        <p:nvSpPr>
          <p:cNvPr id="9223" name="Ορθογώνιο 2">
            <a:extLst>
              <a:ext uri="{FF2B5EF4-FFF2-40B4-BE49-F238E27FC236}">
                <a16:creationId xmlns:a16="http://schemas.microsoft.com/office/drawing/2014/main" id="{4B28AA88-8F56-442D-8F31-7C8C0CCF7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75" y="2779713"/>
            <a:ext cx="2779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 b="1" u="sng">
                <a:latin typeface="Arial" panose="020B0604020202020204" pitchFamily="34" charset="0"/>
              </a:rPr>
              <a:t>ΣΥΝΘΗΚΗ ΙΣΟΡΡΟΠΙΑΣ</a:t>
            </a:r>
            <a:endParaRPr lang="el-GR" altLang="el-GR" sz="1800" b="1">
              <a:latin typeface="Arial" panose="020B0604020202020204" pitchFamily="34" charset="0"/>
            </a:endParaRPr>
          </a:p>
        </p:txBody>
      </p:sp>
      <p:sp>
        <p:nvSpPr>
          <p:cNvPr id="9224" name="Text Box 4">
            <a:extLst>
              <a:ext uri="{FF2B5EF4-FFF2-40B4-BE49-F238E27FC236}">
                <a16:creationId xmlns:a16="http://schemas.microsoft.com/office/drawing/2014/main" id="{CF4FAF47-0912-46F1-804E-E6963DA22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0" y="5719763"/>
            <a:ext cx="54991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Άθροισμα δυνάμεων = 0      Άθροισμα ροπών = 0</a:t>
            </a: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D1D8A1D7-F467-4972-B20D-AFB955034DC5}"/>
              </a:ext>
            </a:extLst>
          </p:cNvPr>
          <p:cNvCxnSpPr>
            <a:cxnSpLocks/>
          </p:cNvCxnSpPr>
          <p:nvPr/>
        </p:nvCxnSpPr>
        <p:spPr>
          <a:xfrm>
            <a:off x="2555875" y="347663"/>
            <a:ext cx="0" cy="49990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6" name="Εικόνα 11">
            <a:extLst>
              <a:ext uri="{FF2B5EF4-FFF2-40B4-BE49-F238E27FC236}">
                <a16:creationId xmlns:a16="http://schemas.microsoft.com/office/drawing/2014/main" id="{19239448-6E21-4AAA-B964-9A01CB30A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50" y="3376613"/>
            <a:ext cx="3351213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Εικόνα 13">
            <a:extLst>
              <a:ext uri="{FF2B5EF4-FFF2-40B4-BE49-F238E27FC236}">
                <a16:creationId xmlns:a16="http://schemas.microsoft.com/office/drawing/2014/main" id="{446F6CA7-B480-4353-BA50-0968E9375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3340100"/>
            <a:ext cx="287337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TextBox 14">
            <a:extLst>
              <a:ext uri="{FF2B5EF4-FFF2-40B4-BE49-F238E27FC236}">
                <a16:creationId xmlns:a16="http://schemas.microsoft.com/office/drawing/2014/main" id="{6A6A0C20-39C6-4ED3-99EC-BAB0DDA52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5440363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Σχήμα 1</a:t>
            </a:r>
          </a:p>
        </p:txBody>
      </p:sp>
      <p:sp>
        <p:nvSpPr>
          <p:cNvPr id="9229" name="TextBox 14">
            <a:extLst>
              <a:ext uri="{FF2B5EF4-FFF2-40B4-BE49-F238E27FC236}">
                <a16:creationId xmlns:a16="http://schemas.microsoft.com/office/drawing/2014/main" id="{81067C8E-B9D1-4703-AA28-5C0B16444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8675" y="5389563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Σχήμα 2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5">
            <a:extLst>
              <a:ext uri="{FF2B5EF4-FFF2-40B4-BE49-F238E27FC236}">
                <a16:creationId xmlns:a16="http://schemas.microsoft.com/office/drawing/2014/main" id="{6E90FF65-CEE0-432E-A154-AE85A338A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864282E-AEB7-47D5-81B0-9FE9FC04ABF7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B42962DC-5F91-47E9-AD2B-B604605A4616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F0B35C1-2E2C-4350-9806-2A02550C0ED1}" type="slidenum">
              <a:rPr lang="el-GR" altLang="el-GR" sz="12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51204" name="Rectangle 5">
            <a:extLst>
              <a:ext uri="{FF2B5EF4-FFF2-40B4-BE49-F238E27FC236}">
                <a16:creationId xmlns:a16="http://schemas.microsoft.com/office/drawing/2014/main" id="{BDB7BBAE-3C71-4335-9C17-398D7B522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15888"/>
            <a:ext cx="2938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 b="1">
                <a:latin typeface="Arial" panose="020B0604020202020204" pitchFamily="34" charset="0"/>
              </a:rPr>
              <a:t>Επεξήγηση Σχήματος 1</a:t>
            </a:r>
            <a:r>
              <a:rPr lang="en-US" altLang="el-GR" sz="1800" b="1">
                <a:latin typeface="Arial" panose="020B0604020202020204" pitchFamily="34" charset="0"/>
              </a:rPr>
              <a:t>9</a:t>
            </a:r>
            <a:r>
              <a:rPr lang="el-GR" altLang="el-GR" sz="1800" b="1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1205" name="TextBox 1">
            <a:extLst>
              <a:ext uri="{FF2B5EF4-FFF2-40B4-BE49-F238E27FC236}">
                <a16:creationId xmlns:a16="http://schemas.microsoft.com/office/drawing/2014/main" id="{0FE85C61-CA43-4A7C-9D58-C0CA2A4B7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76275"/>
            <a:ext cx="8740775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700">
                <a:latin typeface="Arial" panose="020B0604020202020204" pitchFamily="34" charset="0"/>
              </a:rPr>
              <a:t>Ελάσματα εξωτερικού περιβλήματος : 1α </a:t>
            </a:r>
            <a:r>
              <a:rPr lang="en-US" altLang="el-GR" sz="1700">
                <a:latin typeface="Arial" panose="020B0604020202020204" pitchFamily="34" charset="0"/>
              </a:rPr>
              <a:t>= </a:t>
            </a:r>
            <a:r>
              <a:rPr lang="el-GR" altLang="el-GR" sz="1700">
                <a:latin typeface="Arial" panose="020B0604020202020204" pitchFamily="34" charset="0"/>
              </a:rPr>
              <a:t>ελάσματα πυθμένα (</a:t>
            </a:r>
            <a:r>
              <a:rPr lang="en-US" altLang="el-GR" sz="1700">
                <a:latin typeface="Arial" panose="020B0604020202020204" pitchFamily="34" charset="0"/>
              </a:rPr>
              <a:t>bottom plating)</a:t>
            </a:r>
            <a:r>
              <a:rPr lang="el-GR" altLang="el-GR" sz="1700">
                <a:latin typeface="Arial" panose="020B0604020202020204" pitchFamily="34" charset="0"/>
              </a:rPr>
              <a:t> - 1β </a:t>
            </a:r>
            <a:r>
              <a:rPr lang="en-US" altLang="el-GR" sz="1700">
                <a:latin typeface="Arial" panose="020B0604020202020204" pitchFamily="34" charset="0"/>
              </a:rPr>
              <a:t>= </a:t>
            </a:r>
            <a:r>
              <a:rPr lang="el-GR" altLang="el-GR" sz="1700">
                <a:latin typeface="Arial" panose="020B0604020202020204" pitchFamily="34" charset="0"/>
              </a:rPr>
              <a:t>ελάσματα πλευράς (</a:t>
            </a:r>
            <a:r>
              <a:rPr lang="en-US" altLang="el-GR" sz="1700">
                <a:latin typeface="Arial" panose="020B0604020202020204" pitchFamily="34" charset="0"/>
              </a:rPr>
              <a:t>side shell plating)</a:t>
            </a:r>
            <a:endParaRPr lang="el-GR" altLang="el-GR" sz="17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700">
                <a:latin typeface="Arial" panose="020B0604020202020204" pitchFamily="34" charset="0"/>
              </a:rPr>
              <a:t>Έλασμα τρόπιδας (</a:t>
            </a:r>
            <a:r>
              <a:rPr lang="en-US" altLang="el-GR" sz="1700">
                <a:latin typeface="Arial" panose="020B0604020202020204" pitchFamily="34" charset="0"/>
              </a:rPr>
              <a:t>keel plate</a:t>
            </a:r>
            <a:r>
              <a:rPr lang="el-GR" altLang="el-GR" sz="1700">
                <a:latin typeface="Arial" panose="020B0604020202020204" pitchFamily="34" charset="0"/>
              </a:rPr>
              <a:t>)</a:t>
            </a:r>
            <a:endParaRPr lang="en-US" altLang="el-GR" sz="17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700">
                <a:latin typeface="Arial" panose="020B0604020202020204" pitchFamily="34" charset="0"/>
              </a:rPr>
              <a:t>Ελάσματα ζωστήρα (</a:t>
            </a:r>
            <a:r>
              <a:rPr lang="en-US" altLang="el-GR" sz="1700">
                <a:latin typeface="Arial" panose="020B0604020202020204" pitchFamily="34" charset="0"/>
              </a:rPr>
              <a:t>sheer strake)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700">
                <a:latin typeface="Arial" panose="020B0604020202020204" pitchFamily="34" charset="0"/>
              </a:rPr>
              <a:t>Ελάσματα κυρίου καταστρώματος , κατάστρωμα αντοχής </a:t>
            </a:r>
            <a:r>
              <a:rPr lang="en-US" altLang="el-GR" sz="1700">
                <a:latin typeface="Arial" panose="020B0604020202020204" pitchFamily="34" charset="0"/>
              </a:rPr>
              <a:t>(main deck , strength deck)</a:t>
            </a:r>
            <a:endParaRPr lang="el-GR" altLang="el-GR" sz="17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700">
                <a:latin typeface="Arial" panose="020B0604020202020204" pitchFamily="34" charset="0"/>
              </a:rPr>
              <a:t>Ελάσματα υδρορροής</a:t>
            </a:r>
            <a:r>
              <a:rPr lang="en-US" altLang="el-GR" sz="1700">
                <a:latin typeface="Arial" panose="020B0604020202020204" pitchFamily="34" charset="0"/>
              </a:rPr>
              <a:t> </a:t>
            </a:r>
            <a:r>
              <a:rPr lang="el-GR" altLang="el-GR" sz="1700">
                <a:latin typeface="Arial" panose="020B0604020202020204" pitchFamily="34" charset="0"/>
              </a:rPr>
              <a:t>καταστρώματος (κουρζέτο , </a:t>
            </a:r>
            <a:r>
              <a:rPr lang="en-US" altLang="el-GR" sz="1700">
                <a:latin typeface="Arial" panose="020B0604020202020204" pitchFamily="34" charset="0"/>
              </a:rPr>
              <a:t>deck stringer plate)</a:t>
            </a:r>
            <a:endParaRPr lang="el-GR" altLang="el-GR" sz="17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700">
                <a:latin typeface="Arial" panose="020B0604020202020204" pitchFamily="34" charset="0"/>
              </a:rPr>
              <a:t>Ελάσματα ενδιάμεσου καταστρώματος (κουραδόρος, </a:t>
            </a:r>
            <a:r>
              <a:rPr lang="en-US" altLang="el-GR" sz="1700">
                <a:latin typeface="Arial" panose="020B0604020202020204" pitchFamily="34" charset="0"/>
              </a:rPr>
              <a:t>tween deck plating)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700">
                <a:latin typeface="Arial" panose="020B0604020202020204" pitchFamily="34" charset="0"/>
              </a:rPr>
              <a:t>Ελάσματα οροφής διπύθμενου </a:t>
            </a:r>
            <a:r>
              <a:rPr lang="en-US" altLang="el-GR" sz="1700">
                <a:latin typeface="Arial" panose="020B0604020202020204" pitchFamily="34" charset="0"/>
              </a:rPr>
              <a:t>(inner bottom plating , double bottom plating)</a:t>
            </a:r>
            <a:endParaRPr lang="el-GR" altLang="el-GR" sz="17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700">
                <a:latin typeface="Arial" panose="020B0604020202020204" pitchFamily="34" charset="0"/>
              </a:rPr>
              <a:t>Κεντρική σταθμίδα (</a:t>
            </a:r>
            <a:r>
              <a:rPr lang="en-US" altLang="el-GR" sz="1700">
                <a:latin typeface="Arial" panose="020B0604020202020204" pitchFamily="34" charset="0"/>
              </a:rPr>
              <a:t>center keelson)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700">
                <a:latin typeface="Arial" panose="020B0604020202020204" pitchFamily="34" charset="0"/>
              </a:rPr>
              <a:t>Νομείς (εγκάρσια ενισχυτικά πλευράς , </a:t>
            </a:r>
            <a:r>
              <a:rPr lang="en-US" altLang="el-GR" sz="1700">
                <a:latin typeface="Arial" panose="020B0604020202020204" pitchFamily="34" charset="0"/>
              </a:rPr>
              <a:t>frames</a:t>
            </a:r>
            <a:r>
              <a:rPr lang="el-GR" altLang="el-GR" sz="1700">
                <a:latin typeface="Arial" panose="020B0604020202020204" pitchFamily="34" charset="0"/>
              </a:rPr>
              <a:t> , </a:t>
            </a:r>
            <a:r>
              <a:rPr lang="en-US" altLang="el-GR" sz="1700">
                <a:latin typeface="Arial" panose="020B0604020202020204" pitchFamily="34" charset="0"/>
              </a:rPr>
              <a:t>side shell stiffener)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700">
                <a:latin typeface="Arial" panose="020B0604020202020204" pitchFamily="34" charset="0"/>
              </a:rPr>
              <a:t>Έδρα (εγκάρσιο ενισχυτικό πυθμένα , </a:t>
            </a:r>
            <a:r>
              <a:rPr lang="en-US" altLang="el-GR" sz="1700">
                <a:latin typeface="Arial" panose="020B0604020202020204" pitchFamily="34" charset="0"/>
              </a:rPr>
              <a:t>floor , transverse bottom stiffener)</a:t>
            </a:r>
            <a:endParaRPr lang="el-GR" altLang="el-GR" sz="17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700">
                <a:latin typeface="Arial" panose="020B0604020202020204" pitchFamily="34" charset="0"/>
              </a:rPr>
              <a:t>Ζυγό (εγκάρσιο ενισχυτικό καταστρώματος, καμάρι, </a:t>
            </a:r>
            <a:r>
              <a:rPr lang="en-US" altLang="el-GR" sz="1700">
                <a:latin typeface="Arial" panose="020B0604020202020204" pitchFamily="34" charset="0"/>
              </a:rPr>
              <a:t>beam, transverse deck stiffener)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700">
                <a:latin typeface="Arial" panose="020B0604020202020204" pitchFamily="34" charset="0"/>
              </a:rPr>
              <a:t>Αγκώνας ενίσχυσης </a:t>
            </a:r>
            <a:r>
              <a:rPr lang="en-US" altLang="el-GR" sz="1700">
                <a:latin typeface="Arial" panose="020B0604020202020204" pitchFamily="34" charset="0"/>
              </a:rPr>
              <a:t>(bracket</a:t>
            </a:r>
            <a:r>
              <a:rPr lang="el-GR" altLang="el-GR" sz="1700"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700">
                <a:latin typeface="Arial" panose="020B0604020202020204" pitchFamily="34" charset="0"/>
              </a:rPr>
              <a:t>Διαδοκίδα (διάμηκες ενισχυτικό καταστρώματος </a:t>
            </a:r>
            <a:r>
              <a:rPr lang="en-US" altLang="el-GR" sz="1700">
                <a:latin typeface="Arial" panose="020B0604020202020204" pitchFamily="34" charset="0"/>
              </a:rPr>
              <a:t>, girder , longitudinal deck stiffener)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700">
                <a:latin typeface="Arial" panose="020B0604020202020204" pitchFamily="34" charset="0"/>
              </a:rPr>
              <a:t>Λώρος </a:t>
            </a:r>
            <a:r>
              <a:rPr lang="en-US" altLang="el-GR" sz="1700">
                <a:latin typeface="Arial" panose="020B0604020202020204" pitchFamily="34" charset="0"/>
              </a:rPr>
              <a:t>(</a:t>
            </a:r>
            <a:r>
              <a:rPr lang="el-GR" altLang="el-GR" sz="1700">
                <a:latin typeface="Arial" panose="020B0604020202020204" pitchFamily="34" charset="0"/>
              </a:rPr>
              <a:t>διάμηκες ενισχυτικό πλευράς , </a:t>
            </a:r>
            <a:r>
              <a:rPr lang="en-US" altLang="el-GR" sz="1700">
                <a:latin typeface="Arial" panose="020B0604020202020204" pitchFamily="34" charset="0"/>
              </a:rPr>
              <a:t>side stringer , longitudinal side shell stiffener)</a:t>
            </a:r>
            <a:endParaRPr lang="el-GR" altLang="el-GR" sz="17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700">
                <a:latin typeface="Arial" panose="020B0604020202020204" pitchFamily="34" charset="0"/>
              </a:rPr>
              <a:t>Πλευρικές σταθμίδες ( διαμήκη πλευρικά ενισχυτικά πυθμένα , </a:t>
            </a:r>
            <a:r>
              <a:rPr lang="en-US" altLang="el-GR" sz="1700">
                <a:latin typeface="Arial" panose="020B0604020202020204" pitchFamily="34" charset="0"/>
              </a:rPr>
              <a:t>side keelsons)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700">
                <a:latin typeface="Arial" panose="020B0604020202020204" pitchFamily="34" charset="0"/>
              </a:rPr>
              <a:t>Παρατροπίδιο </a:t>
            </a:r>
            <a:r>
              <a:rPr lang="en-US" altLang="el-GR" sz="1700">
                <a:latin typeface="Arial" panose="020B0604020202020204" pitchFamily="34" charset="0"/>
              </a:rPr>
              <a:t>(bilge keel)</a:t>
            </a:r>
            <a:endParaRPr lang="el-GR" altLang="el-GR" sz="17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700">
                <a:latin typeface="Arial" panose="020B0604020202020204" pitchFamily="34" charset="0"/>
              </a:rPr>
              <a:t>Δρύφακτο (παραπέτο, </a:t>
            </a:r>
            <a:r>
              <a:rPr lang="en-US" altLang="el-GR" sz="1700">
                <a:latin typeface="Arial" panose="020B0604020202020204" pitchFamily="34" charset="0"/>
              </a:rPr>
              <a:t>bulwark)</a:t>
            </a:r>
            <a:endParaRPr lang="el-GR" altLang="el-GR" sz="17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700">
                <a:latin typeface="Arial" panose="020B0604020202020204" pitchFamily="34" charset="0"/>
              </a:rPr>
              <a:t>Κολώνα (κίων, πουντέλι, </a:t>
            </a:r>
            <a:r>
              <a:rPr lang="en-US" altLang="el-GR" sz="1700">
                <a:latin typeface="Arial" panose="020B0604020202020204" pitchFamily="34" charset="0"/>
              </a:rPr>
              <a:t>pillar)</a:t>
            </a:r>
            <a:endParaRPr lang="el-GR" altLang="el-GR" sz="17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l-GR" altLang="el-GR" sz="1700">
                <a:latin typeface="Arial" panose="020B0604020202020204" pitchFamily="34" charset="0"/>
              </a:rPr>
              <a:t>Έλασμα κυρτού γάστρας (</a:t>
            </a:r>
            <a:r>
              <a:rPr lang="en-US" altLang="el-GR" sz="1700">
                <a:latin typeface="Arial" panose="020B0604020202020204" pitchFamily="34" charset="0"/>
              </a:rPr>
              <a:t>bilge plate)</a:t>
            </a:r>
            <a:endParaRPr lang="el-GR" altLang="el-GR" sz="1800">
              <a:latin typeface="Arial" panose="020B0604020202020204" pitchFamily="34" charset="0"/>
            </a:endParaRPr>
          </a:p>
        </p:txBody>
      </p:sp>
      <p:sp>
        <p:nvSpPr>
          <p:cNvPr id="51206" name="TextBox 5">
            <a:extLst>
              <a:ext uri="{FF2B5EF4-FFF2-40B4-BE49-F238E27FC236}">
                <a16:creationId xmlns:a16="http://schemas.microsoft.com/office/drawing/2014/main" id="{CBEFBF99-6050-4580-957A-0EE4BE23D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6350" y="5980113"/>
            <a:ext cx="1511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ΠΙΝΑΚΑΣ 11</a:t>
            </a:r>
          </a:p>
        </p:txBody>
      </p:sp>
      <p:sp>
        <p:nvSpPr>
          <p:cNvPr id="51207" name="TextBox 6">
            <a:extLst>
              <a:ext uri="{FF2B5EF4-FFF2-40B4-BE49-F238E27FC236}">
                <a16:creationId xmlns:a16="http://schemas.microsoft.com/office/drawing/2014/main" id="{791F54DF-933A-4326-81B8-61AFBD315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356350"/>
            <a:ext cx="5761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i="1">
                <a:latin typeface="Arial" panose="020B0604020202020204" pitchFamily="34" charset="0"/>
              </a:rPr>
              <a:t>5</a:t>
            </a:r>
            <a:r>
              <a:rPr lang="el-GR" altLang="el-GR" sz="1200" i="1">
                <a:latin typeface="Arial" panose="020B0604020202020204" pitchFamily="34" charset="0"/>
              </a:rPr>
              <a:t>  Γ. Χατζηκωνσταντής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Θέση αριθμού διαφάνειας 3">
            <a:extLst>
              <a:ext uri="{FF2B5EF4-FFF2-40B4-BE49-F238E27FC236}">
                <a16:creationId xmlns:a16="http://schemas.microsoft.com/office/drawing/2014/main" id="{9EA004F7-7581-4372-951B-A52D2804A1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416482-BBBD-44C4-88DA-D63D90DC469B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52227" name="Ορθογώνιο 4">
            <a:extLst>
              <a:ext uri="{FF2B5EF4-FFF2-40B4-BE49-F238E27FC236}">
                <a16:creationId xmlns:a16="http://schemas.microsoft.com/office/drawing/2014/main" id="{713D467E-CFA0-4C91-9B63-1A27FFD96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115888"/>
            <a:ext cx="2746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 b="1" i="1" u="sng">
                <a:latin typeface="Arial" panose="020B0604020202020204" pitchFamily="34" charset="0"/>
              </a:rPr>
              <a:t>ΟΡΑΤΟΤΗΤΑ  ΓΕΦΥΡΑΣ</a:t>
            </a:r>
          </a:p>
        </p:txBody>
      </p:sp>
      <p:pic>
        <p:nvPicPr>
          <p:cNvPr id="52228" name="Picture 6">
            <a:extLst>
              <a:ext uri="{FF2B5EF4-FFF2-40B4-BE49-F238E27FC236}">
                <a16:creationId xmlns:a16="http://schemas.microsoft.com/office/drawing/2014/main" id="{1C9A2CC3-AE89-464E-A37D-3550BC5A7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20700"/>
            <a:ext cx="8697913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>
            <a:extLst>
              <a:ext uri="{FF2B5EF4-FFF2-40B4-BE49-F238E27FC236}">
                <a16:creationId xmlns:a16="http://schemas.microsoft.com/office/drawing/2014/main" id="{E92F4DDF-5795-4B57-B1F4-DA842A335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427288"/>
            <a:ext cx="8496300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4">
            <a:extLst>
              <a:ext uri="{FF2B5EF4-FFF2-40B4-BE49-F238E27FC236}">
                <a16:creationId xmlns:a16="http://schemas.microsoft.com/office/drawing/2014/main" id="{0619C062-4CF4-4B22-BEAD-CCD8A5E08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848100"/>
            <a:ext cx="2463800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TextBox 2">
            <a:extLst>
              <a:ext uri="{FF2B5EF4-FFF2-40B4-BE49-F238E27FC236}">
                <a16:creationId xmlns:a16="http://schemas.microsoft.com/office/drawing/2014/main" id="{D94C9564-2A45-4FA9-BD27-FBEC3F59D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050" y="6465888"/>
            <a:ext cx="5761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b="1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b="1" i="1">
                <a:latin typeface="Arial" panose="020B0604020202020204" pitchFamily="34" charset="0"/>
              </a:rPr>
              <a:t>5</a:t>
            </a:r>
            <a:r>
              <a:rPr lang="el-GR" altLang="el-GR" sz="1200" b="1" i="1">
                <a:latin typeface="Arial" panose="020B0604020202020204" pitchFamily="34" charset="0"/>
              </a:rPr>
              <a:t>  Καθηγητής Γ. Χατζηκωνσταντής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3">
            <a:extLst>
              <a:ext uri="{FF2B5EF4-FFF2-40B4-BE49-F238E27FC236}">
                <a16:creationId xmlns:a16="http://schemas.microsoft.com/office/drawing/2014/main" id="{69FE311B-FDB5-456C-8EFA-AD6A6FAF0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8A298ED-521A-4F51-AF1E-081C97543731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53251" name="TextBox 4">
            <a:extLst>
              <a:ext uri="{FF2B5EF4-FFF2-40B4-BE49-F238E27FC236}">
                <a16:creationId xmlns:a16="http://schemas.microsoft.com/office/drawing/2014/main" id="{A1BE64BC-6DDB-43E6-8E8A-432BBB95C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2492375"/>
            <a:ext cx="5294312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800" b="1" i="1">
                <a:latin typeface="Arial" panose="020B0604020202020204" pitchFamily="34" charset="0"/>
              </a:rPr>
              <a:t>ΚΑΤΑΣΚΕΥΑΣΤΙΚΗ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l-GR" altLang="el-GR" sz="2800" b="1" i="1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800" b="1" i="1">
                <a:latin typeface="Arial" panose="020B0604020202020204" pitchFamily="34" charset="0"/>
              </a:rPr>
              <a:t>ΔΟΜΗ - ΕΝΙΣΧΥΣΗ</a:t>
            </a:r>
          </a:p>
        </p:txBody>
      </p:sp>
      <p:sp>
        <p:nvSpPr>
          <p:cNvPr id="53252" name="TextBox 3">
            <a:extLst>
              <a:ext uri="{FF2B5EF4-FFF2-40B4-BE49-F238E27FC236}">
                <a16:creationId xmlns:a16="http://schemas.microsoft.com/office/drawing/2014/main" id="{8B70D674-94D9-4F0B-A990-2EE58BF58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356350"/>
            <a:ext cx="5761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i="1">
                <a:latin typeface="Arial" panose="020B0604020202020204" pitchFamily="34" charset="0"/>
              </a:rPr>
              <a:t>5</a:t>
            </a:r>
            <a:r>
              <a:rPr lang="el-GR" altLang="el-GR" sz="1200" i="1">
                <a:latin typeface="Arial" panose="020B0604020202020204" pitchFamily="34" charset="0"/>
              </a:rPr>
              <a:t> Γ. Χατζηκωνσταντής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Θέση αριθμού διαφάνειας 4">
            <a:extLst>
              <a:ext uri="{FF2B5EF4-FFF2-40B4-BE49-F238E27FC236}">
                <a16:creationId xmlns:a16="http://schemas.microsoft.com/office/drawing/2014/main" id="{63D593B6-4661-4EEF-8F6A-0ED6E8E21D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172400" y="6351588"/>
            <a:ext cx="514400" cy="369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1458018-BFAE-4DC8-BA64-5C8DEAB6075F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l-GR" altLang="el-GR" sz="1200" dirty="0">
              <a:latin typeface="Arial" panose="020B0604020202020204" pitchFamily="34" charset="0"/>
            </a:endParaRPr>
          </a:p>
        </p:txBody>
      </p:sp>
      <p:sp>
        <p:nvSpPr>
          <p:cNvPr id="36867" name="TextBox 5">
            <a:extLst>
              <a:ext uri="{FF2B5EF4-FFF2-40B4-BE49-F238E27FC236}">
                <a16:creationId xmlns:a16="http://schemas.microsoft.com/office/drawing/2014/main" id="{D14EABA5-4A90-43A0-B323-956B5D28B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6350" y="6350"/>
            <a:ext cx="1511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2800" b="1">
                <a:latin typeface="Arial" panose="020B0604020202020204" pitchFamily="34" charset="0"/>
              </a:rPr>
              <a:t>Πλοίο</a:t>
            </a:r>
          </a:p>
        </p:txBody>
      </p:sp>
      <p:sp>
        <p:nvSpPr>
          <p:cNvPr id="36868" name="Ορθογώνιο 1">
            <a:extLst>
              <a:ext uri="{FF2B5EF4-FFF2-40B4-BE49-F238E27FC236}">
                <a16:creationId xmlns:a16="http://schemas.microsoft.com/office/drawing/2014/main" id="{F7CC82A7-A3A9-45B3-BE24-AE795BF23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617538"/>
            <a:ext cx="87137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600" b="1">
                <a:latin typeface="Arial" panose="020B0604020202020204" pitchFamily="34" charset="0"/>
              </a:rPr>
              <a:t>προϊόν της Μηχανικής αποτελείται από πολλά τμήματα όπου πρέπει να ικανοποιούνται πολλές απαιτήσεις  </a:t>
            </a:r>
            <a:endParaRPr lang="el-GR" altLang="el-GR" sz="1600">
              <a:latin typeface="Arial" panose="020B0604020202020204" pitchFamily="34" charset="0"/>
            </a:endParaRPr>
          </a:p>
        </p:txBody>
      </p:sp>
      <p:sp>
        <p:nvSpPr>
          <p:cNvPr id="36869" name="TextBox 2">
            <a:extLst>
              <a:ext uri="{FF2B5EF4-FFF2-40B4-BE49-F238E27FC236}">
                <a16:creationId xmlns:a16="http://schemas.microsoft.com/office/drawing/2014/main" id="{2281F9E5-C491-4E9D-930F-B7A3CBEDE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12775" y="1227138"/>
            <a:ext cx="61198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800" b="1">
                <a:latin typeface="Arial" panose="020B0604020202020204" pitchFamily="34" charset="0"/>
              </a:rPr>
              <a:t>Κατασκευή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η μελέτη των στοιχείων τα οποία συνθέτουν</a:t>
            </a:r>
          </a:p>
        </p:txBody>
      </p:sp>
      <p:sp>
        <p:nvSpPr>
          <p:cNvPr id="36870" name="TextBox 8">
            <a:extLst>
              <a:ext uri="{FF2B5EF4-FFF2-40B4-BE49-F238E27FC236}">
                <a16:creationId xmlns:a16="http://schemas.microsoft.com/office/drawing/2014/main" id="{E6FB8381-60EB-455C-A074-7227E80DC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7988" y="1441450"/>
            <a:ext cx="19034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Δομή του πλοίου</a:t>
            </a:r>
          </a:p>
        </p:txBody>
      </p:sp>
      <p:sp>
        <p:nvSpPr>
          <p:cNvPr id="36871" name="TextBox 9">
            <a:extLst>
              <a:ext uri="{FF2B5EF4-FFF2-40B4-BE49-F238E27FC236}">
                <a16:creationId xmlns:a16="http://schemas.microsoft.com/office/drawing/2014/main" id="{27ED4981-C921-4BBC-809F-354328B6E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7988" y="1873250"/>
            <a:ext cx="35639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Απαραίτητα τμήματα / εξοπλισμό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για ασφαλή λειτουργία</a:t>
            </a:r>
          </a:p>
        </p:txBody>
      </p:sp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DD4617A2-CF3A-450F-94A1-DE96DA82B64C}"/>
              </a:ext>
            </a:extLst>
          </p:cNvPr>
          <p:cNvCxnSpPr>
            <a:endCxn id="36869" idx="3"/>
          </p:cNvCxnSpPr>
          <p:nvPr/>
        </p:nvCxnSpPr>
        <p:spPr>
          <a:xfrm flipV="1">
            <a:off x="4932363" y="1641475"/>
            <a:ext cx="574675" cy="2317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AD885CDC-B7DD-4F78-A352-8F405F42BD63}"/>
              </a:ext>
            </a:extLst>
          </p:cNvPr>
          <p:cNvCxnSpPr>
            <a:cxnSpLocks/>
            <a:endCxn id="36871" idx="1"/>
          </p:cNvCxnSpPr>
          <p:nvPr/>
        </p:nvCxnSpPr>
        <p:spPr>
          <a:xfrm>
            <a:off x="4913313" y="1941513"/>
            <a:ext cx="574675" cy="254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4" name="TextBox 14">
            <a:extLst>
              <a:ext uri="{FF2B5EF4-FFF2-40B4-BE49-F238E27FC236}">
                <a16:creationId xmlns:a16="http://schemas.microsoft.com/office/drawing/2014/main" id="{39478598-FC33-4B41-BC3B-D631AEC92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2713" y="2470150"/>
            <a:ext cx="26654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2400" b="1" u="sng">
                <a:latin typeface="Arial" panose="020B0604020202020204" pitchFamily="34" charset="0"/>
              </a:rPr>
              <a:t>Δομή του πλοίου</a:t>
            </a:r>
          </a:p>
        </p:txBody>
      </p:sp>
      <p:sp>
        <p:nvSpPr>
          <p:cNvPr id="36875" name="TextBox 15">
            <a:extLst>
              <a:ext uri="{FF2B5EF4-FFF2-40B4-BE49-F238E27FC236}">
                <a16:creationId xmlns:a16="http://schemas.microsoft.com/office/drawing/2014/main" id="{F0FFD0F4-E058-4FEF-BB82-5A301DF70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3" y="3076575"/>
            <a:ext cx="3079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 b="1" u="sng">
                <a:latin typeface="Arial" panose="020B0604020202020204" pitchFamily="34" charset="0"/>
              </a:rPr>
              <a:t>Προς διαμήκη κατεύθυνση</a:t>
            </a:r>
          </a:p>
        </p:txBody>
      </p:sp>
      <p:sp>
        <p:nvSpPr>
          <p:cNvPr id="36876" name="Ορθογώνιο 16">
            <a:extLst>
              <a:ext uri="{FF2B5EF4-FFF2-40B4-BE49-F238E27FC236}">
                <a16:creationId xmlns:a16="http://schemas.microsoft.com/office/drawing/2014/main" id="{057F7A88-C5A3-44B3-B845-752AED298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0713" y="3119438"/>
            <a:ext cx="3189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 b="1" u="sng">
                <a:latin typeface="Arial" panose="020B0604020202020204" pitchFamily="34" charset="0"/>
              </a:rPr>
              <a:t>Προς εγκάρσια κατεύθυνση</a:t>
            </a:r>
          </a:p>
        </p:txBody>
      </p:sp>
      <p:sp>
        <p:nvSpPr>
          <p:cNvPr id="36877" name="Ορθογώνιο 17">
            <a:extLst>
              <a:ext uri="{FF2B5EF4-FFF2-40B4-BE49-F238E27FC236}">
                <a16:creationId xmlns:a16="http://schemas.microsoft.com/office/drawing/2014/main" id="{A7B15030-48BB-41C9-933E-D94A8E801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7113" y="3106738"/>
            <a:ext cx="1431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 b="1" u="sng">
                <a:latin typeface="Arial" panose="020B0604020202020204" pitchFamily="34" charset="0"/>
              </a:rPr>
              <a:t>Εσωτερικά </a:t>
            </a:r>
          </a:p>
        </p:txBody>
      </p:sp>
      <p:sp>
        <p:nvSpPr>
          <p:cNvPr id="36878" name="TextBox 18">
            <a:extLst>
              <a:ext uri="{FF2B5EF4-FFF2-40B4-BE49-F238E27FC236}">
                <a16:creationId xmlns:a16="http://schemas.microsoft.com/office/drawing/2014/main" id="{6A00F496-CC04-43B8-B6DB-4A8CE4A28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8" y="3452813"/>
            <a:ext cx="28352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 b="1" u="sng">
                <a:latin typeface="Arial" panose="020B0604020202020204" pitchFamily="34" charset="0"/>
              </a:rPr>
              <a:t>Μακριά δοκός </a:t>
            </a:r>
            <a:r>
              <a:rPr lang="el-GR" altLang="el-GR" sz="1600" b="1">
                <a:latin typeface="Arial" panose="020B0604020202020204" pitchFamily="34" charset="0"/>
              </a:rPr>
              <a:t>σταθερού ύψους / μεταβαλλόμενης διατομής</a:t>
            </a:r>
          </a:p>
        </p:txBody>
      </p:sp>
      <p:sp>
        <p:nvSpPr>
          <p:cNvPr id="36879" name="TextBox 19">
            <a:extLst>
              <a:ext uri="{FF2B5EF4-FFF2-40B4-BE49-F238E27FC236}">
                <a16:creationId xmlns:a16="http://schemas.microsoft.com/office/drawing/2014/main" id="{C0583472-4317-4F08-9982-D5EB727C1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4765675"/>
            <a:ext cx="2524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Ορθογωνικής διατομής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(πλοία επιφάνειας)</a:t>
            </a:r>
          </a:p>
        </p:txBody>
      </p:sp>
      <p:sp>
        <p:nvSpPr>
          <p:cNvPr id="36880" name="TextBox 20">
            <a:extLst>
              <a:ext uri="{FF2B5EF4-FFF2-40B4-BE49-F238E27FC236}">
                <a16:creationId xmlns:a16="http://schemas.microsoft.com/office/drawing/2014/main" id="{ED62A48E-8489-4470-AC1C-D7F5FDA09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5437188"/>
            <a:ext cx="25241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600">
                <a:latin typeface="Arial" panose="020B0604020202020204" pitchFamily="34" charset="0"/>
              </a:rPr>
              <a:t>Σωληνωτής διατομής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l-GR" sz="1600">
                <a:latin typeface="Arial" panose="020B0604020202020204" pitchFamily="34" charset="0"/>
              </a:rPr>
              <a:t>(πλοία κάτω από την επιφάνεια)</a:t>
            </a:r>
          </a:p>
        </p:txBody>
      </p:sp>
      <p:cxnSp>
        <p:nvCxnSpPr>
          <p:cNvPr id="23" name="Ευθεία γραμμή σύνδεσης 22">
            <a:extLst>
              <a:ext uri="{FF2B5EF4-FFF2-40B4-BE49-F238E27FC236}">
                <a16:creationId xmlns:a16="http://schemas.microsoft.com/office/drawing/2014/main" id="{B78585CE-7976-4446-8556-DD0ADC2CEFEA}"/>
              </a:ext>
            </a:extLst>
          </p:cNvPr>
          <p:cNvCxnSpPr>
            <a:cxnSpLocks/>
          </p:cNvCxnSpPr>
          <p:nvPr/>
        </p:nvCxnSpPr>
        <p:spPr>
          <a:xfrm>
            <a:off x="539750" y="4314825"/>
            <a:ext cx="0" cy="5286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Ευθεία γραμμή σύνδεσης 26">
            <a:extLst>
              <a:ext uri="{FF2B5EF4-FFF2-40B4-BE49-F238E27FC236}">
                <a16:creationId xmlns:a16="http://schemas.microsoft.com/office/drawing/2014/main" id="{4D545168-4140-4F76-8477-1B470957F853}"/>
              </a:ext>
            </a:extLst>
          </p:cNvPr>
          <p:cNvCxnSpPr>
            <a:cxnSpLocks/>
          </p:cNvCxnSpPr>
          <p:nvPr/>
        </p:nvCxnSpPr>
        <p:spPr>
          <a:xfrm>
            <a:off x="179388" y="4314825"/>
            <a:ext cx="236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Ευθεία γραμμή σύνδεσης 28">
            <a:extLst>
              <a:ext uri="{FF2B5EF4-FFF2-40B4-BE49-F238E27FC236}">
                <a16:creationId xmlns:a16="http://schemas.microsoft.com/office/drawing/2014/main" id="{8C63C2C8-F119-4AD0-BEBF-70BDFF062275}"/>
              </a:ext>
            </a:extLst>
          </p:cNvPr>
          <p:cNvCxnSpPr>
            <a:cxnSpLocks/>
            <a:endCxn id="32" idx="1"/>
          </p:cNvCxnSpPr>
          <p:nvPr/>
        </p:nvCxnSpPr>
        <p:spPr>
          <a:xfrm flipH="1">
            <a:off x="285750" y="4314825"/>
            <a:ext cx="14288" cy="157321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Βέλος: Δεξιό 30">
            <a:extLst>
              <a:ext uri="{FF2B5EF4-FFF2-40B4-BE49-F238E27FC236}">
                <a16:creationId xmlns:a16="http://schemas.microsoft.com/office/drawing/2014/main" id="{21B0E03D-D8CD-4BFC-AA5D-F45D3FD39213}"/>
              </a:ext>
            </a:extLst>
          </p:cNvPr>
          <p:cNvSpPr/>
          <p:nvPr/>
        </p:nvSpPr>
        <p:spPr>
          <a:xfrm>
            <a:off x="541338" y="5006975"/>
            <a:ext cx="230187" cy="1666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32" name="Βέλος: Δεξιό 31">
            <a:extLst>
              <a:ext uri="{FF2B5EF4-FFF2-40B4-BE49-F238E27FC236}">
                <a16:creationId xmlns:a16="http://schemas.microsoft.com/office/drawing/2014/main" id="{C84FB5FE-736A-41A3-8863-DD5881F210C3}"/>
              </a:ext>
            </a:extLst>
          </p:cNvPr>
          <p:cNvSpPr/>
          <p:nvPr/>
        </p:nvSpPr>
        <p:spPr>
          <a:xfrm>
            <a:off x="285750" y="5805488"/>
            <a:ext cx="398463" cy="165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dirty="0"/>
          </a:p>
        </p:txBody>
      </p:sp>
      <p:cxnSp>
        <p:nvCxnSpPr>
          <p:cNvPr id="34" name="Ευθεία γραμμή σύνδεσης 33">
            <a:extLst>
              <a:ext uri="{FF2B5EF4-FFF2-40B4-BE49-F238E27FC236}">
                <a16:creationId xmlns:a16="http://schemas.microsoft.com/office/drawing/2014/main" id="{37D74BD5-1DC8-4A5A-A92E-E3D416FB81C2}"/>
              </a:ext>
            </a:extLst>
          </p:cNvPr>
          <p:cNvCxnSpPr>
            <a:cxnSpLocks/>
          </p:cNvCxnSpPr>
          <p:nvPr/>
        </p:nvCxnSpPr>
        <p:spPr>
          <a:xfrm>
            <a:off x="539750" y="4783138"/>
            <a:ext cx="0" cy="3079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Ευθεία γραμμή σύνδεσης 35">
            <a:extLst>
              <a:ext uri="{FF2B5EF4-FFF2-40B4-BE49-F238E27FC236}">
                <a16:creationId xmlns:a16="http://schemas.microsoft.com/office/drawing/2014/main" id="{869A6884-5A6A-449B-BA7B-E701F460EA55}"/>
              </a:ext>
            </a:extLst>
          </p:cNvPr>
          <p:cNvCxnSpPr>
            <a:cxnSpLocks/>
          </p:cNvCxnSpPr>
          <p:nvPr/>
        </p:nvCxnSpPr>
        <p:spPr>
          <a:xfrm>
            <a:off x="3141663" y="3244850"/>
            <a:ext cx="0" cy="31115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88" name="TextBox 36">
            <a:extLst>
              <a:ext uri="{FF2B5EF4-FFF2-40B4-BE49-F238E27FC236}">
                <a16:creationId xmlns:a16="http://schemas.microsoft.com/office/drawing/2014/main" id="{73780771-0860-4B17-87FE-D3C966922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25" y="3448050"/>
            <a:ext cx="18208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 b="1" u="sng">
                <a:latin typeface="Arial" panose="020B0604020202020204" pitchFamily="34" charset="0"/>
              </a:rPr>
              <a:t>Πολλά πλαίσια</a:t>
            </a:r>
          </a:p>
        </p:txBody>
      </p:sp>
      <p:sp>
        <p:nvSpPr>
          <p:cNvPr id="36889" name="TextBox 37">
            <a:extLst>
              <a:ext uri="{FF2B5EF4-FFF2-40B4-BE49-F238E27FC236}">
                <a16:creationId xmlns:a16="http://schemas.microsoft.com/office/drawing/2014/main" id="{A9575FFA-94FB-473D-AE98-427F7DC76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6350" y="3943350"/>
            <a:ext cx="2597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Ορθογωνικής διατομής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(κεντρική περιοχή)</a:t>
            </a:r>
          </a:p>
        </p:txBody>
      </p:sp>
      <p:cxnSp>
        <p:nvCxnSpPr>
          <p:cNvPr id="59" name="Ευθύγραμμο βέλος σύνδεσης 58">
            <a:extLst>
              <a:ext uri="{FF2B5EF4-FFF2-40B4-BE49-F238E27FC236}">
                <a16:creationId xmlns:a16="http://schemas.microsoft.com/office/drawing/2014/main" id="{86B0DCF8-7724-4E7F-8093-67A383BCBCC0}"/>
              </a:ext>
            </a:extLst>
          </p:cNvPr>
          <p:cNvCxnSpPr>
            <a:cxnSpLocks/>
          </p:cNvCxnSpPr>
          <p:nvPr/>
        </p:nvCxnSpPr>
        <p:spPr>
          <a:xfrm flipH="1">
            <a:off x="1763713" y="2930525"/>
            <a:ext cx="1800225" cy="1460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Ευθύγραμμο βέλος σύνδεσης 60">
            <a:extLst>
              <a:ext uri="{FF2B5EF4-FFF2-40B4-BE49-F238E27FC236}">
                <a16:creationId xmlns:a16="http://schemas.microsoft.com/office/drawing/2014/main" id="{B57B4A66-467B-45E8-A283-060AD3A7DD78}"/>
              </a:ext>
            </a:extLst>
          </p:cNvPr>
          <p:cNvCxnSpPr>
            <a:cxnSpLocks/>
            <a:endCxn id="36876" idx="0"/>
          </p:cNvCxnSpPr>
          <p:nvPr/>
        </p:nvCxnSpPr>
        <p:spPr>
          <a:xfrm>
            <a:off x="3582988" y="2917825"/>
            <a:ext cx="1171575" cy="2016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Ευθύγραμμο βέλος σύνδεσης 63">
            <a:extLst>
              <a:ext uri="{FF2B5EF4-FFF2-40B4-BE49-F238E27FC236}">
                <a16:creationId xmlns:a16="http://schemas.microsoft.com/office/drawing/2014/main" id="{4CC58379-5EAF-4012-99AD-BCF71EE2AF8E}"/>
              </a:ext>
            </a:extLst>
          </p:cNvPr>
          <p:cNvCxnSpPr>
            <a:cxnSpLocks/>
          </p:cNvCxnSpPr>
          <p:nvPr/>
        </p:nvCxnSpPr>
        <p:spPr>
          <a:xfrm>
            <a:off x="4564063" y="2933700"/>
            <a:ext cx="3176587" cy="2381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93" name="TextBox 65">
            <a:extLst>
              <a:ext uri="{FF2B5EF4-FFF2-40B4-BE49-F238E27FC236}">
                <a16:creationId xmlns:a16="http://schemas.microsoft.com/office/drawing/2014/main" id="{4135C54F-861E-4461-936C-6FB11408C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0" y="4892675"/>
            <a:ext cx="2352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Τριγωνικής διατομής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(στα άκρα)</a:t>
            </a:r>
          </a:p>
        </p:txBody>
      </p:sp>
      <p:cxnSp>
        <p:nvCxnSpPr>
          <p:cNvPr id="68" name="Ευθεία γραμμή σύνδεσης 67">
            <a:extLst>
              <a:ext uri="{FF2B5EF4-FFF2-40B4-BE49-F238E27FC236}">
                <a16:creationId xmlns:a16="http://schemas.microsoft.com/office/drawing/2014/main" id="{27D1CCB6-CC7C-448E-8830-93E5055628CF}"/>
              </a:ext>
            </a:extLst>
          </p:cNvPr>
          <p:cNvCxnSpPr>
            <a:cxnSpLocks/>
          </p:cNvCxnSpPr>
          <p:nvPr/>
        </p:nvCxnSpPr>
        <p:spPr>
          <a:xfrm>
            <a:off x="3419475" y="3732213"/>
            <a:ext cx="0" cy="14414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Ευθεία γραμμή σύνδεσης 69">
            <a:extLst>
              <a:ext uri="{FF2B5EF4-FFF2-40B4-BE49-F238E27FC236}">
                <a16:creationId xmlns:a16="http://schemas.microsoft.com/office/drawing/2014/main" id="{21016C2F-AB91-41F2-B1A9-E248EA6C9836}"/>
              </a:ext>
            </a:extLst>
          </p:cNvPr>
          <p:cNvCxnSpPr>
            <a:cxnSpLocks/>
          </p:cNvCxnSpPr>
          <p:nvPr/>
        </p:nvCxnSpPr>
        <p:spPr>
          <a:xfrm>
            <a:off x="3635375" y="3646488"/>
            <a:ext cx="0" cy="5826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Βέλος: Δεξιό 72">
            <a:extLst>
              <a:ext uri="{FF2B5EF4-FFF2-40B4-BE49-F238E27FC236}">
                <a16:creationId xmlns:a16="http://schemas.microsoft.com/office/drawing/2014/main" id="{938811E5-F52C-4FB6-A615-A65AB29A49C1}"/>
              </a:ext>
            </a:extLst>
          </p:cNvPr>
          <p:cNvSpPr/>
          <p:nvPr/>
        </p:nvSpPr>
        <p:spPr>
          <a:xfrm>
            <a:off x="3635375" y="4229100"/>
            <a:ext cx="180975" cy="85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74" name="Βέλος: Δεξιό 73">
            <a:extLst>
              <a:ext uri="{FF2B5EF4-FFF2-40B4-BE49-F238E27FC236}">
                <a16:creationId xmlns:a16="http://schemas.microsoft.com/office/drawing/2014/main" id="{A87D6DF2-BFEC-452C-ABB7-519D997F13D7}"/>
              </a:ext>
            </a:extLst>
          </p:cNvPr>
          <p:cNvSpPr/>
          <p:nvPr/>
        </p:nvSpPr>
        <p:spPr>
          <a:xfrm>
            <a:off x="3419475" y="5091113"/>
            <a:ext cx="373063" cy="1381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cxnSp>
        <p:nvCxnSpPr>
          <p:cNvPr id="76" name="Ευθεία γραμμή σύνδεσης 75">
            <a:extLst>
              <a:ext uri="{FF2B5EF4-FFF2-40B4-BE49-F238E27FC236}">
                <a16:creationId xmlns:a16="http://schemas.microsoft.com/office/drawing/2014/main" id="{36433C96-6FD9-47E5-9EFD-CF5D80F9A665}"/>
              </a:ext>
            </a:extLst>
          </p:cNvPr>
          <p:cNvCxnSpPr>
            <a:cxnSpLocks/>
          </p:cNvCxnSpPr>
          <p:nvPr/>
        </p:nvCxnSpPr>
        <p:spPr>
          <a:xfrm>
            <a:off x="6553200" y="3356992"/>
            <a:ext cx="0" cy="29104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99" name="TextBox 76">
            <a:extLst>
              <a:ext uri="{FF2B5EF4-FFF2-40B4-BE49-F238E27FC236}">
                <a16:creationId xmlns:a16="http://schemas.microsoft.com/office/drawing/2014/main" id="{192A3F1D-1795-40F3-A36D-2984433D0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2901" y="3586163"/>
            <a:ext cx="235902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800" b="1" dirty="0">
                <a:latin typeface="Arial" panose="020B0604020202020204" pitchFamily="34" charset="0"/>
              </a:rPr>
              <a:t>Κούφια Στεγανή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800" b="1" dirty="0">
                <a:latin typeface="Arial" panose="020B0604020202020204" pitchFamily="34" charset="0"/>
              </a:rPr>
              <a:t>κατασκευή</a:t>
            </a:r>
          </a:p>
          <a:p>
            <a:pPr>
              <a:spcBef>
                <a:spcPct val="0"/>
              </a:spcBef>
              <a:buFontTx/>
              <a:buNone/>
            </a:pPr>
            <a:endParaRPr lang="el-GR" altLang="el-GR" sz="1800" b="1" dirty="0">
              <a:latin typeface="Arial" panose="020B0604020202020204" pitchFamily="34" charset="0"/>
            </a:endParaRPr>
          </a:p>
        </p:txBody>
      </p:sp>
      <p:sp>
        <p:nvSpPr>
          <p:cNvPr id="79" name="Βέλος: Κάτω 78">
            <a:extLst>
              <a:ext uri="{FF2B5EF4-FFF2-40B4-BE49-F238E27FC236}">
                <a16:creationId xmlns:a16="http://schemas.microsoft.com/office/drawing/2014/main" id="{09551430-0178-4F41-A349-1A1B1A7A1EAF}"/>
              </a:ext>
            </a:extLst>
          </p:cNvPr>
          <p:cNvSpPr/>
          <p:nvPr/>
        </p:nvSpPr>
        <p:spPr>
          <a:xfrm>
            <a:off x="7667625" y="4297363"/>
            <a:ext cx="217488" cy="7699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36901" name="TextBox 79">
            <a:extLst>
              <a:ext uri="{FF2B5EF4-FFF2-40B4-BE49-F238E27FC236}">
                <a16:creationId xmlns:a16="http://schemas.microsoft.com/office/drawing/2014/main" id="{644F1B00-D4C1-4462-AEC6-38CEF8A95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6150" y="5067300"/>
            <a:ext cx="1033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 b="1">
                <a:latin typeface="Arial" panose="020B0604020202020204" pitchFamily="34" charset="0"/>
              </a:rPr>
              <a:t>σκάφος</a:t>
            </a:r>
          </a:p>
        </p:txBody>
      </p:sp>
    </p:spTree>
    <p:extLst>
      <p:ext uri="{BB962C8B-B14F-4D97-AF65-F5344CB8AC3E}">
        <p14:creationId xmlns:p14="http://schemas.microsoft.com/office/powerpoint/2010/main" val="30118434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3">
            <a:extLst>
              <a:ext uri="{FF2B5EF4-FFF2-40B4-BE49-F238E27FC236}">
                <a16:creationId xmlns:a16="http://schemas.microsoft.com/office/drawing/2014/main" id="{8E38A047-B98A-47CC-8F24-155067C81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CC700C-8266-4597-8EF4-EBAB83D06ABA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A834755-6132-4C6F-B7E8-542FD7DE70C5}"/>
              </a:ext>
            </a:extLst>
          </p:cNvPr>
          <p:cNvGraphicFramePr>
            <a:graphicFrameLocks noGrp="1"/>
          </p:cNvGraphicFramePr>
          <p:nvPr/>
        </p:nvGraphicFramePr>
        <p:xfrm>
          <a:off x="107950" y="350838"/>
          <a:ext cx="9036050" cy="5324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5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0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24475">
                <a:tc>
                  <a:txBody>
                    <a:bodyPr/>
                    <a:lstStyle/>
                    <a:p>
                      <a:pPr marL="609600" indent="-609600">
                        <a:buFont typeface="Arial" panose="020B0604020202020204" pitchFamily="34" charset="0"/>
                        <a:buNone/>
                      </a:pPr>
                      <a:r>
                        <a:rPr lang="el-GR" altLang="el-GR" sz="1600" b="1" u="sng" dirty="0">
                          <a:latin typeface="Arial" panose="020B0604020202020204" pitchFamily="34" charset="0"/>
                        </a:rPr>
                        <a:t>Η κατασκευή του πλοίου πρέπει</a:t>
                      </a:r>
                      <a:r>
                        <a:rPr lang="el-GR" altLang="el-GR" sz="1600" u="sng" dirty="0">
                          <a:latin typeface="Arial" panose="020B0604020202020204" pitchFamily="34" charset="0"/>
                        </a:rPr>
                        <a:t> : </a:t>
                      </a:r>
                    </a:p>
                    <a:p>
                      <a:pPr marL="609600" indent="-609600">
                        <a:buFont typeface="Arial" panose="020B0604020202020204" pitchFamily="34" charset="0"/>
                        <a:buNone/>
                      </a:pPr>
                      <a:endParaRPr lang="el-GR" altLang="el-GR" sz="1600" u="sng" dirty="0">
                        <a:latin typeface="Arial" panose="020B060402020202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l-GR" altLang="el-GR" sz="1600" dirty="0">
                          <a:latin typeface="Arial" panose="020B0604020202020204" pitchFamily="34" charset="0"/>
                        </a:rPr>
                        <a:t>1. Να παρέχει την απαιτούμενη  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l-GR" altLang="el-GR" sz="1600" dirty="0">
                          <a:latin typeface="Arial" panose="020B0604020202020204" pitchFamily="34" charset="0"/>
                        </a:rPr>
                        <a:t>    αντοχή στις διάφορες κοπώσεις 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l-GR" altLang="el-GR" sz="1600" dirty="0">
                          <a:latin typeface="Arial" panose="020B0604020202020204" pitchFamily="34" charset="0"/>
                        </a:rPr>
                        <a:t>    που υφίσταται.</a:t>
                      </a:r>
                    </a:p>
                    <a:p>
                      <a:pPr marL="609600" indent="-609600">
                        <a:buFont typeface="Arial" panose="020B0604020202020204" pitchFamily="34" charset="0"/>
                        <a:buAutoNum type="arabicPeriod"/>
                      </a:pPr>
                      <a:endParaRPr lang="el-GR" altLang="el-GR" sz="1600" dirty="0">
                        <a:latin typeface="Arial" panose="020B060402020202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l-GR" altLang="el-GR" sz="1600" dirty="0">
                          <a:latin typeface="Arial" panose="020B0604020202020204" pitchFamily="34" charset="0"/>
                        </a:rPr>
                        <a:t>2. Να παρέχει στεγανότητα ώστε 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l-GR" altLang="el-GR" sz="1600" dirty="0">
                          <a:latin typeface="Arial" panose="020B0604020202020204" pitchFamily="34" charset="0"/>
                        </a:rPr>
                        <a:t>    να  εξασφαλίζεται η 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l-GR" altLang="el-GR" sz="1600" dirty="0">
                          <a:latin typeface="Arial" panose="020B0604020202020204" pitchFamily="34" charset="0"/>
                        </a:rPr>
                        <a:t>    πλευστότητα και η διατήρησή της 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l-GR" altLang="el-GR" sz="1600" dirty="0">
                          <a:latin typeface="Arial" panose="020B0604020202020204" pitchFamily="34" charset="0"/>
                        </a:rPr>
                        <a:t>    σε οποιεσδήποτε συνθήκες.</a:t>
                      </a:r>
                    </a:p>
                    <a:p>
                      <a:pPr marL="609600" indent="-609600">
                        <a:buFont typeface="Arial" panose="020B0604020202020204" pitchFamily="34" charset="0"/>
                        <a:buAutoNum type="arabicPeriod"/>
                      </a:pPr>
                      <a:endParaRPr lang="el-GR" altLang="el-GR" sz="1600" dirty="0">
                        <a:latin typeface="Arial" panose="020B060402020202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l-GR" altLang="el-GR" sz="1600" dirty="0">
                          <a:latin typeface="Arial" panose="020B0604020202020204" pitchFamily="34" charset="0"/>
                        </a:rPr>
                        <a:t>3. Να επιτυγχάνονται τα 1 &amp; 2 με όσο 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l-GR" altLang="el-GR" sz="1600" dirty="0">
                          <a:latin typeface="Arial" panose="020B0604020202020204" pitchFamily="34" charset="0"/>
                        </a:rPr>
                        <a:t>    το δυνατό λιγότερο βάρος και 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l-GR" altLang="el-GR" sz="1600" dirty="0">
                          <a:latin typeface="Arial" panose="020B0604020202020204" pitchFamily="34" charset="0"/>
                        </a:rPr>
                        <a:t>    μικρότερη δαπάνη υλικού.</a:t>
                      </a:r>
                    </a:p>
                    <a:p>
                      <a:pPr marL="609600" indent="-609600">
                        <a:buFont typeface="Arial" panose="020B0604020202020204" pitchFamily="34" charset="0"/>
                        <a:buNone/>
                      </a:pPr>
                      <a:endParaRPr lang="el-GR" altLang="el-GR" sz="2000" dirty="0">
                        <a:latin typeface="Arial" panose="020B0604020202020204" pitchFamily="34" charset="0"/>
                      </a:endParaRPr>
                    </a:p>
                    <a:p>
                      <a:endParaRPr lang="el-GR" dirty="0"/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l-GR" altLang="el-GR" sz="2000" b="1" u="sng" dirty="0">
                          <a:latin typeface="Arial" panose="020B0604020202020204" pitchFamily="34" charset="0"/>
                        </a:rPr>
                        <a:t>Σκάφος :</a:t>
                      </a:r>
                      <a:r>
                        <a:rPr lang="el-GR" altLang="el-GR" sz="2000" dirty="0"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>
                        <a:lnSpc>
                          <a:spcPct val="80000"/>
                        </a:lnSpc>
                      </a:pPr>
                      <a:endParaRPr lang="el-GR" altLang="el-GR" sz="2000" dirty="0">
                        <a:latin typeface="Arial" panose="020B0604020202020204" pitchFamily="34" charset="0"/>
                      </a:endParaRPr>
                    </a:p>
                    <a:p>
                      <a:pPr>
                        <a:lnSpc>
                          <a:spcPct val="80000"/>
                        </a:lnSpc>
                      </a:pPr>
                      <a:r>
                        <a:rPr lang="el-GR" altLang="el-GR" sz="1600" dirty="0">
                          <a:latin typeface="Arial" panose="020B0604020202020204" pitchFamily="34" charset="0"/>
                        </a:rPr>
                        <a:t>Η στεγανή κατασκευή του σκάφους αποτελείται :</a:t>
                      </a:r>
                      <a:endParaRPr lang="en-US" altLang="el-GR" sz="1600" dirty="0">
                        <a:latin typeface="Arial" panose="020B0604020202020204" pitchFamily="34" charset="0"/>
                      </a:endParaRPr>
                    </a:p>
                    <a:p>
                      <a:pPr>
                        <a:lnSpc>
                          <a:spcPct val="80000"/>
                        </a:lnSpc>
                      </a:pPr>
                      <a:endParaRPr lang="el-GR" altLang="el-GR" sz="1600" dirty="0">
                        <a:latin typeface="Arial" panose="020B0604020202020204" pitchFamily="34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l-GR" altLang="el-GR" sz="1600" dirty="0">
                          <a:latin typeface="Arial" panose="020B0604020202020204" pitchFamily="34" charset="0"/>
                        </a:rPr>
                        <a:t>   -  </a:t>
                      </a:r>
                      <a:r>
                        <a:rPr lang="el-GR" altLang="el-GR" sz="1600" u="sng" dirty="0">
                          <a:latin typeface="Arial" panose="020B0604020202020204" pitchFamily="34" charset="0"/>
                        </a:rPr>
                        <a:t>από το εξωτερικό περίβλημα </a:t>
                      </a:r>
                      <a:r>
                        <a:rPr lang="el-GR" altLang="el-GR" sz="1600" dirty="0">
                          <a:latin typeface="Arial" panose="020B0604020202020204" pitchFamily="34" charset="0"/>
                        </a:rPr>
                        <a:t>:</a:t>
                      </a:r>
                      <a:r>
                        <a:rPr lang="en-US" altLang="el-GR" sz="1600" dirty="0">
                          <a:latin typeface="Arial" panose="020B0604020202020204" pitchFamily="34" charset="0"/>
                        </a:rPr>
                        <a:t> </a:t>
                      </a:r>
                      <a:endParaRPr lang="el-GR" altLang="el-GR" sz="1600" dirty="0">
                        <a:latin typeface="Arial" panose="020B0604020202020204" pitchFamily="34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el-GR" sz="1600" dirty="0"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el-GR" sz="1600" dirty="0">
                          <a:latin typeface="Arial" panose="020B0604020202020204" pitchFamily="34" charset="0"/>
                        </a:rPr>
                        <a:t>      </a:t>
                      </a:r>
                      <a:r>
                        <a:rPr lang="el-GR" altLang="el-GR" sz="1600" dirty="0" err="1">
                          <a:latin typeface="Arial" panose="020B0604020202020204" pitchFamily="34" charset="0"/>
                        </a:rPr>
                        <a:t>α.πυθμένας</a:t>
                      </a:r>
                      <a:r>
                        <a:rPr lang="el-GR" altLang="el-GR" sz="1600" dirty="0">
                          <a:latin typeface="Arial" panose="020B0604020202020204" pitchFamily="34" charset="0"/>
                        </a:rPr>
                        <a:t> = απλός / διπύθμενο </a:t>
                      </a:r>
                    </a:p>
                    <a:p>
                      <a:pPr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l-GR" altLang="el-GR" sz="1600" dirty="0">
                          <a:latin typeface="Arial" panose="020B0604020202020204" pitchFamily="34" charset="0"/>
                        </a:rPr>
                        <a:t>      β. πλευρές = απλό τοίχωμα / διπλό τοίχωμα   </a:t>
                      </a:r>
                    </a:p>
                    <a:p>
                      <a:pPr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l-GR" altLang="el-GR" sz="1600" dirty="0">
                          <a:latin typeface="Arial" panose="020B0604020202020204" pitchFamily="34" charset="0"/>
                        </a:rPr>
                        <a:t>      γ. κατάστρωμα</a:t>
                      </a:r>
                      <a:r>
                        <a:rPr lang="en-US" altLang="el-GR" sz="1600" dirty="0">
                          <a:latin typeface="Arial" panose="020B0604020202020204" pitchFamily="34" charset="0"/>
                        </a:rPr>
                        <a:t>)</a:t>
                      </a:r>
                      <a:r>
                        <a:rPr lang="el-GR" altLang="el-GR" sz="1600" dirty="0">
                          <a:latin typeface="Arial" panose="020B0604020202020204" pitchFamily="34" charset="0"/>
                        </a:rPr>
                        <a:t> </a:t>
                      </a:r>
                      <a:endParaRPr lang="en-US" altLang="el-GR" sz="1600" dirty="0">
                        <a:latin typeface="Arial" panose="020B0604020202020204" pitchFamily="34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</a:pPr>
                      <a:endParaRPr lang="el-GR" altLang="el-GR" sz="1600" dirty="0">
                        <a:latin typeface="Arial" panose="020B0604020202020204" pitchFamily="34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l-GR" altLang="el-GR" sz="1600" dirty="0">
                          <a:latin typeface="Arial" panose="020B0604020202020204" pitchFamily="34" charset="0"/>
                        </a:rPr>
                        <a:t>   -  </a:t>
                      </a:r>
                      <a:r>
                        <a:rPr lang="el-GR" altLang="el-GR" sz="1600" u="sng" dirty="0">
                          <a:latin typeface="Arial" panose="020B0604020202020204" pitchFamily="34" charset="0"/>
                        </a:rPr>
                        <a:t>από τον εσωτερικό σκελετό </a:t>
                      </a:r>
                      <a:r>
                        <a:rPr lang="el-GR" altLang="el-GR" sz="1600" dirty="0">
                          <a:latin typeface="Arial" panose="020B0604020202020204" pitchFamily="34" charset="0"/>
                        </a:rPr>
                        <a:t>= </a:t>
                      </a:r>
                    </a:p>
                    <a:p>
                      <a:pPr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l-GR" altLang="el-GR" sz="1600" dirty="0">
                          <a:latin typeface="Arial" panose="020B0604020202020204" pitchFamily="34" charset="0"/>
                        </a:rPr>
                        <a:t>    </a:t>
                      </a:r>
                    </a:p>
                    <a:p>
                      <a:pPr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l-GR" altLang="el-GR" sz="1600" dirty="0">
                          <a:latin typeface="Arial" panose="020B0604020202020204" pitchFamily="34" charset="0"/>
                        </a:rPr>
                        <a:t>      κατάλληλες ενισχύσεις σχηματίζουν :</a:t>
                      </a:r>
                      <a:endParaRPr lang="en-US" altLang="el-GR" sz="1600" dirty="0">
                        <a:latin typeface="Arial" panose="020B0604020202020204" pitchFamily="34" charset="0"/>
                      </a:endParaRPr>
                    </a:p>
                    <a:p>
                      <a:pPr>
                        <a:lnSpc>
                          <a:spcPct val="80000"/>
                        </a:lnSpc>
                      </a:pPr>
                      <a:endParaRPr lang="el-GR" altLang="el-GR" sz="1600" dirty="0">
                        <a:latin typeface="Arial" panose="020B0604020202020204" pitchFamily="34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el-GR" sz="1600" dirty="0">
                          <a:latin typeface="Arial" panose="020B0604020202020204" pitchFamily="34" charset="0"/>
                        </a:rPr>
                        <a:t>    </a:t>
                      </a:r>
                      <a:r>
                        <a:rPr lang="el-GR" altLang="el-GR" sz="1600" dirty="0">
                          <a:latin typeface="Arial" panose="020B0604020202020204" pitchFamily="34" charset="0"/>
                        </a:rPr>
                        <a:t>- διαμήκη σκελετό</a:t>
                      </a:r>
                      <a:endParaRPr lang="en-US" altLang="el-GR" sz="1600" dirty="0">
                        <a:latin typeface="Arial" panose="020B0604020202020204" pitchFamily="34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</a:pPr>
                      <a:endParaRPr lang="el-GR" altLang="el-GR" sz="1600" dirty="0">
                        <a:latin typeface="Arial" panose="020B0604020202020204" pitchFamily="34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el-GR" sz="1600" dirty="0">
                          <a:latin typeface="Arial" panose="020B0604020202020204" pitchFamily="34" charset="0"/>
                        </a:rPr>
                        <a:t>    </a:t>
                      </a:r>
                      <a:r>
                        <a:rPr lang="el-GR" altLang="el-GR" sz="1600" dirty="0">
                          <a:latin typeface="Arial" panose="020B0604020202020204" pitchFamily="34" charset="0"/>
                        </a:rPr>
                        <a:t>- εγκάρσιο σκελετό </a:t>
                      </a:r>
                    </a:p>
                    <a:p>
                      <a:pPr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</a:pPr>
                      <a:endParaRPr lang="el-GR" altLang="el-GR" sz="1600" dirty="0">
                        <a:latin typeface="Arial" panose="020B0604020202020204" pitchFamily="34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l-GR" altLang="el-GR" sz="1600" dirty="0">
                          <a:latin typeface="Arial" panose="020B0604020202020204" pitchFamily="34" charset="0"/>
                        </a:rPr>
                        <a:t>    - εγκάρσια στεγανά διαφράγματα (φρακτές,        </a:t>
                      </a:r>
                    </a:p>
                    <a:p>
                      <a:pPr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l-GR" altLang="el-GR" sz="1600" dirty="0">
                          <a:latin typeface="Arial" panose="020B0604020202020204" pitchFamily="34" charset="0"/>
                        </a:rPr>
                        <a:t>                                              στεγανή υποδιαίρεση)</a:t>
                      </a:r>
                    </a:p>
                    <a:p>
                      <a:pPr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</a:pPr>
                      <a:endParaRPr lang="el-GR" altLang="el-GR" sz="1600" dirty="0">
                        <a:latin typeface="Arial" panose="020B0604020202020204" pitchFamily="34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l-GR" altLang="el-GR" sz="1600" dirty="0">
                          <a:latin typeface="Arial" panose="020B0604020202020204" pitchFamily="34" charset="0"/>
                        </a:rPr>
                        <a:t>    - διαμήκη διαφράγματα (φρακτές, χωρίσματα)                                 </a:t>
                      </a:r>
                    </a:p>
                    <a:p>
                      <a:pPr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</a:pPr>
                      <a:endParaRPr lang="el-GR" altLang="el-GR" sz="1600" dirty="0">
                        <a:latin typeface="Arial" panose="020B0604020202020204" pitchFamily="34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</a:pPr>
                      <a:endParaRPr lang="el-GR" altLang="el-GR" sz="1800" dirty="0">
                        <a:latin typeface="Arial" panose="020B0604020202020204" pitchFamily="34" charset="0"/>
                      </a:endParaRPr>
                    </a:p>
                    <a:p>
                      <a:endParaRPr lang="el-GR" dirty="0"/>
                    </a:p>
                  </a:txBody>
                  <a:tcPr marL="91435" marR="9143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7899" name="TextBox 3">
            <a:extLst>
              <a:ext uri="{FF2B5EF4-FFF2-40B4-BE49-F238E27FC236}">
                <a16:creationId xmlns:a16="http://schemas.microsoft.com/office/drawing/2014/main" id="{361265E6-8C48-4D14-8D89-915B95460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761038"/>
            <a:ext cx="1511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ΠΙΝΑΚΑΣ 10</a:t>
            </a:r>
          </a:p>
        </p:txBody>
      </p:sp>
      <p:sp>
        <p:nvSpPr>
          <p:cNvPr id="37900" name="TextBox 5">
            <a:extLst>
              <a:ext uri="{FF2B5EF4-FFF2-40B4-BE49-F238E27FC236}">
                <a16:creationId xmlns:a16="http://schemas.microsoft.com/office/drawing/2014/main" id="{306AC4BA-A5F9-456F-95C6-8476736E5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356350"/>
            <a:ext cx="5761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i="1">
                <a:latin typeface="Arial" panose="020B0604020202020204" pitchFamily="34" charset="0"/>
              </a:rPr>
              <a:t>5</a:t>
            </a:r>
            <a:r>
              <a:rPr lang="el-GR" altLang="el-GR" sz="1200" i="1">
                <a:latin typeface="Arial" panose="020B0604020202020204" pitchFamily="34" charset="0"/>
              </a:rPr>
              <a:t>  Γ. Χατζηκωνσταντής</a:t>
            </a:r>
          </a:p>
        </p:txBody>
      </p:sp>
    </p:spTree>
    <p:extLst>
      <p:ext uri="{BB962C8B-B14F-4D97-AF65-F5344CB8AC3E}">
        <p14:creationId xmlns:p14="http://schemas.microsoft.com/office/powerpoint/2010/main" val="40688178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CDD8DECE-2665-4943-B17B-55115B3FF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824" y="549275"/>
            <a:ext cx="8875713" cy="6119813"/>
          </a:xfrm>
        </p:spPr>
        <p:txBody>
          <a:bodyPr/>
          <a:lstStyle/>
          <a:p>
            <a:pPr algn="just"/>
            <a:endParaRPr lang="en-US" altLang="el-GR"/>
          </a:p>
          <a:p>
            <a:pPr algn="just"/>
            <a:endParaRPr lang="el-GR" altLang="el-GR"/>
          </a:p>
        </p:txBody>
      </p:sp>
      <p:sp>
        <p:nvSpPr>
          <p:cNvPr id="54275" name="Text Box 3">
            <a:extLst>
              <a:ext uri="{FF2B5EF4-FFF2-40B4-BE49-F238E27FC236}">
                <a16:creationId xmlns:a16="http://schemas.microsoft.com/office/drawing/2014/main" id="{C0AC91D6-7F5B-450B-A601-5DD5C995A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8863" y="3367088"/>
            <a:ext cx="3005137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1800" b="1" u="sng" dirty="0">
                <a:latin typeface="Arial" panose="020B0604020202020204" pitchFamily="34" charset="0"/>
              </a:rPr>
              <a:t>Τμήμα ελάσματος : </a:t>
            </a:r>
            <a:r>
              <a:rPr lang="el-GR" altLang="el-GR" sz="1800" dirty="0">
                <a:latin typeface="Arial" panose="020B0604020202020204" pitchFamily="34" charset="0"/>
              </a:rPr>
              <a:t>ενισχυμένο από δύο ενισχυμένες δοκούς (πρωτεύοντα ενισχυτικά σε μεγάλη απόσταση) με διατομή μορφής Τ και τρείς ενισχύσεις απλές (δευτερεύοντα ενισχυτικά, σε μικρές ισαποστάσεις).  </a:t>
            </a:r>
          </a:p>
        </p:txBody>
      </p:sp>
      <p:sp>
        <p:nvSpPr>
          <p:cNvPr id="54276" name="Text Box 4">
            <a:extLst>
              <a:ext uri="{FF2B5EF4-FFF2-40B4-BE49-F238E27FC236}">
                <a16:creationId xmlns:a16="http://schemas.microsoft.com/office/drawing/2014/main" id="{42222370-A33B-44BA-A421-1A10D9C05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15888"/>
            <a:ext cx="7705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2000" b="1">
                <a:latin typeface="Arial" panose="020B0604020202020204" pitchFamily="34" charset="0"/>
              </a:rPr>
              <a:t>ΓΕΝΙΚΗ ΠΕΡΙΓΡΑΦΗ ΚΑΤΑΣΚΕΥΑΣΤΙΚΗΣ ΕΝΙΣΧΥΣΗΣ</a:t>
            </a:r>
          </a:p>
        </p:txBody>
      </p:sp>
      <p:sp>
        <p:nvSpPr>
          <p:cNvPr id="54277" name="Text Box 5">
            <a:extLst>
              <a:ext uri="{FF2B5EF4-FFF2-40B4-BE49-F238E27FC236}">
                <a16:creationId xmlns:a16="http://schemas.microsoft.com/office/drawing/2014/main" id="{ACC5DB66-E4AF-4440-9AE5-7F1DD6F62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765175"/>
            <a:ext cx="8640763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6213" indent="-1762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1800" dirty="0">
                <a:latin typeface="Arial" panose="020B0604020202020204" pitchFamily="34" charset="0"/>
              </a:rPr>
              <a:t>Το (χαλύβδινο) σκάφος αποτελείται από </a:t>
            </a:r>
            <a:r>
              <a:rPr lang="el-GR" altLang="el-GR" sz="1800" b="1" u="sng" dirty="0">
                <a:latin typeface="Arial" panose="020B0604020202020204" pitchFamily="34" charset="0"/>
              </a:rPr>
              <a:t>ελάσματα</a:t>
            </a:r>
            <a:r>
              <a:rPr lang="el-GR" altLang="el-GR" sz="1800" dirty="0">
                <a:latin typeface="Arial" panose="020B0604020202020204" pitchFamily="34" charset="0"/>
              </a:rPr>
              <a:t> που ενισχύονται με :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l-GR" altLang="el-GR" sz="1800" dirty="0">
                <a:latin typeface="Arial" panose="020B0604020202020204" pitchFamily="34" charset="0"/>
              </a:rPr>
              <a:t> </a:t>
            </a:r>
            <a:r>
              <a:rPr lang="el-GR" altLang="el-GR" sz="1800" b="1" dirty="0">
                <a:latin typeface="Arial" panose="020B0604020202020204" pitchFamily="34" charset="0"/>
              </a:rPr>
              <a:t>Απλά ενισχυτικά</a:t>
            </a:r>
            <a:r>
              <a:rPr lang="el-GR" altLang="el-GR" sz="1800" dirty="0">
                <a:latin typeface="Arial" panose="020B0604020202020204" pitchFamily="34" charset="0"/>
              </a:rPr>
              <a:t> (δευτερεύοντα , σε ισαποστάσεις)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l-GR" altLang="el-GR" sz="1800" dirty="0">
                <a:latin typeface="Arial" panose="020B0604020202020204" pitchFamily="34" charset="0"/>
              </a:rPr>
              <a:t> </a:t>
            </a:r>
            <a:r>
              <a:rPr lang="el-GR" altLang="el-GR" sz="1800" b="1" dirty="0">
                <a:latin typeface="Arial" panose="020B0604020202020204" pitchFamily="34" charset="0"/>
              </a:rPr>
              <a:t>Ενισχυμένες δοκούς</a:t>
            </a:r>
            <a:r>
              <a:rPr lang="el-GR" altLang="el-GR" sz="1800" dirty="0">
                <a:latin typeface="Arial" panose="020B0604020202020204" pitchFamily="34" charset="0"/>
              </a:rPr>
              <a:t> (πρωτεύοντα σε αποστάσεις πολλαπλάσιες των απλών)                  που στηρίζουν τα δευτερεύοντα ενισχυτικά.   </a:t>
            </a:r>
          </a:p>
        </p:txBody>
      </p:sp>
      <p:sp>
        <p:nvSpPr>
          <p:cNvPr id="54278" name="Text Box 6">
            <a:extLst>
              <a:ext uri="{FF2B5EF4-FFF2-40B4-BE49-F238E27FC236}">
                <a16:creationId xmlns:a16="http://schemas.microsoft.com/office/drawing/2014/main" id="{4C278ED5-1196-4723-82D1-6735A95A8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276475"/>
            <a:ext cx="856932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Τα ενισχυμένα ελάσματα του σκάφους έχουν μια σειρά (διάταξη) παράλληλων απλών ενισχυτικών , αλλά δύο διατάξεις ενισχυμένων δοκών.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Τα ελάσματα αποτελούνται από δύο διατάξεις ενισχυτικών κάθετες μεταξύ τους.</a:t>
            </a:r>
          </a:p>
        </p:txBody>
      </p:sp>
      <p:pic>
        <p:nvPicPr>
          <p:cNvPr id="54279" name="Picture 7">
            <a:extLst>
              <a:ext uri="{FF2B5EF4-FFF2-40B4-BE49-F238E27FC236}">
                <a16:creationId xmlns:a16="http://schemas.microsoft.com/office/drawing/2014/main" id="{68ECE7F4-5DFE-4A9E-AAD0-31F601157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359150"/>
            <a:ext cx="5688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0" name="TextBox 8">
            <a:extLst>
              <a:ext uri="{FF2B5EF4-FFF2-40B4-BE49-F238E27FC236}">
                <a16:creationId xmlns:a16="http://schemas.microsoft.com/office/drawing/2014/main" id="{FD9187A5-994D-4B15-A31F-82CA229FB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6176963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Σχήμα 20</a:t>
            </a:r>
          </a:p>
        </p:txBody>
      </p:sp>
      <p:sp>
        <p:nvSpPr>
          <p:cNvPr id="54281" name="TextBox 9">
            <a:extLst>
              <a:ext uri="{FF2B5EF4-FFF2-40B4-BE49-F238E27FC236}">
                <a16:creationId xmlns:a16="http://schemas.microsoft.com/office/drawing/2014/main" id="{56A3CE8B-C991-49C0-8C88-3A31FED3C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1613" y="6451600"/>
            <a:ext cx="57610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i="1">
                <a:latin typeface="Arial" panose="020B0604020202020204" pitchFamily="34" charset="0"/>
              </a:rPr>
              <a:t>5</a:t>
            </a:r>
            <a:r>
              <a:rPr lang="el-GR" altLang="el-GR" sz="1200" i="1">
                <a:latin typeface="Arial" panose="020B0604020202020204" pitchFamily="34" charset="0"/>
              </a:rPr>
              <a:t>  Γ. Χατζηκωνσταντής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>
            <a:extLst>
              <a:ext uri="{FF2B5EF4-FFF2-40B4-BE49-F238E27FC236}">
                <a16:creationId xmlns:a16="http://schemas.microsoft.com/office/drawing/2014/main" id="{C01F0690-67E8-4BEB-9EB7-BF1FA03D0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1196975"/>
            <a:ext cx="8229600" cy="504031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el-GR" altLang="el-GR"/>
          </a:p>
          <a:p>
            <a:pPr>
              <a:buFont typeface="Arial" panose="020B0604020202020204" pitchFamily="34" charset="0"/>
              <a:buNone/>
            </a:pPr>
            <a:endParaRPr lang="el-GR" altLang="el-GR"/>
          </a:p>
        </p:txBody>
      </p:sp>
      <p:sp>
        <p:nvSpPr>
          <p:cNvPr id="55299" name="Text Box 6">
            <a:extLst>
              <a:ext uri="{FF2B5EF4-FFF2-40B4-BE49-F238E27FC236}">
                <a16:creationId xmlns:a16="http://schemas.microsoft.com/office/drawing/2014/main" id="{021FCE11-2719-406F-BBEA-93D18D772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3188" y="333375"/>
            <a:ext cx="3781425" cy="531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- </a:t>
            </a:r>
            <a:r>
              <a:rPr lang="el-GR" altLang="el-GR" sz="1800" b="1">
                <a:latin typeface="Arial" panose="020B0604020202020204" pitchFamily="34" charset="0"/>
              </a:rPr>
              <a:t>Σειρά ελασμάτων τρόπιδας</a:t>
            </a:r>
            <a:r>
              <a:rPr lang="el-GR" altLang="el-GR" sz="1800">
                <a:latin typeface="Arial" panose="020B0604020202020204" pitchFamily="34" charset="0"/>
              </a:rPr>
              <a:t> :</a:t>
            </a:r>
            <a:endParaRPr lang="en-US" altLang="el-GR" sz="180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l-GR" sz="1800">
                <a:latin typeface="Arial" panose="020B0604020202020204" pitchFamily="34" charset="0"/>
              </a:rPr>
              <a:t>Keel strake plates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 - </a:t>
            </a:r>
            <a:r>
              <a:rPr lang="el-GR" altLang="el-GR" sz="1800" b="1">
                <a:latin typeface="Arial" panose="020B0604020202020204" pitchFamily="34" charset="0"/>
              </a:rPr>
              <a:t>Σειρά ελασμάτων ζωστήρα</a:t>
            </a:r>
            <a:r>
              <a:rPr lang="el-GR" altLang="el-GR" sz="1800">
                <a:latin typeface="Arial" panose="020B0604020202020204" pitchFamily="34" charset="0"/>
              </a:rPr>
              <a:t> :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l-GR" sz="1800">
                <a:latin typeface="Arial" panose="020B0604020202020204" pitchFamily="34" charset="0"/>
              </a:rPr>
              <a:t>Sheer strake plates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- </a:t>
            </a:r>
            <a:r>
              <a:rPr lang="el-GR" altLang="el-GR" sz="1800" b="1">
                <a:latin typeface="Arial" panose="020B0604020202020204" pitchFamily="34" charset="0"/>
              </a:rPr>
              <a:t>Ενδιάμεσες σειρές</a:t>
            </a:r>
            <a:r>
              <a:rPr lang="el-GR" altLang="el-GR" sz="1800">
                <a:latin typeface="Arial" panose="020B0604020202020204" pitchFamily="34" charset="0"/>
              </a:rPr>
              <a:t> : ΄δίπλα από ελάσματα τρόπιδας μέχρι σειρά ελασμάτων ζωστήρα.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l-GR" altLang="el-GR" sz="1800" b="1" u="sng">
                <a:latin typeface="Arial" panose="020B0604020202020204" pitchFamily="34" charset="0"/>
              </a:rPr>
              <a:t>Ονομασία / αρίθμηση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l-GR" altLang="el-GR" sz="1800" b="1">
                <a:latin typeface="Arial" panose="020B0604020202020204" pitchFamily="34" charset="0"/>
              </a:rPr>
              <a:t>ΕΝΔΙΑΜΕΣΑ ΕΛΑΣΜΑΤΑ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Από πλώρη</a:t>
            </a:r>
            <a:r>
              <a:rPr lang="el-GR" altLang="el-GR" sz="1800" b="1">
                <a:latin typeface="Arial" panose="020B0604020202020204" pitchFamily="34" charset="0"/>
              </a:rPr>
              <a:t> / </a:t>
            </a:r>
            <a:r>
              <a:rPr lang="el-GR" altLang="el-GR" sz="1800">
                <a:latin typeface="Arial" panose="020B0604020202020204" pitchFamily="34" charset="0"/>
              </a:rPr>
              <a:t>δίπλα από τρόπιδα / μέχρι ζωστήρα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l-GR" sz="1800">
                <a:latin typeface="Arial" panose="020B0604020202020204" pitchFamily="34" charset="0"/>
              </a:rPr>
              <a:t>Plate D12 port = </a:t>
            </a:r>
            <a:r>
              <a:rPr lang="el-GR" altLang="el-GR" sz="1800">
                <a:latin typeface="Arial" panose="020B0604020202020204" pitchFamily="34" charset="0"/>
              </a:rPr>
              <a:t>έλασμα </a:t>
            </a:r>
            <a:r>
              <a:rPr lang="en-US" altLang="el-GR" sz="1800">
                <a:latin typeface="Arial" panose="020B0604020202020204" pitchFamily="34" charset="0"/>
              </a:rPr>
              <a:t>D12</a:t>
            </a:r>
            <a:r>
              <a:rPr lang="el-GR" altLang="el-GR" sz="1800">
                <a:latin typeface="Arial" panose="020B0604020202020204" pitchFamily="34" charset="0"/>
              </a:rPr>
              <a:t> αριστερά : το 12</a:t>
            </a:r>
            <a:r>
              <a:rPr lang="el-GR" altLang="el-GR" sz="1800" baseline="30000">
                <a:latin typeface="Arial" panose="020B0604020202020204" pitchFamily="34" charset="0"/>
              </a:rPr>
              <a:t>ο</a:t>
            </a:r>
            <a:r>
              <a:rPr lang="el-GR" altLang="el-GR" sz="1800">
                <a:latin typeface="Arial" panose="020B0604020202020204" pitchFamily="34" charset="0"/>
              </a:rPr>
              <a:t> έλασμα από πλώρα τη σειράς </a:t>
            </a:r>
            <a:r>
              <a:rPr lang="en-US" altLang="el-GR" sz="1800">
                <a:latin typeface="Arial" panose="020B0604020202020204" pitchFamily="34" charset="0"/>
              </a:rPr>
              <a:t>D</a:t>
            </a:r>
            <a:r>
              <a:rPr lang="el-GR" altLang="el-GR" sz="1800">
                <a:latin typeface="Arial" panose="020B0604020202020204" pitchFamily="34" charset="0"/>
              </a:rPr>
              <a:t> της αριστερής πλευράς.</a:t>
            </a:r>
          </a:p>
        </p:txBody>
      </p:sp>
      <p:sp>
        <p:nvSpPr>
          <p:cNvPr id="55300" name="Text Box 8">
            <a:extLst>
              <a:ext uri="{FF2B5EF4-FFF2-40B4-BE49-F238E27FC236}">
                <a16:creationId xmlns:a16="http://schemas.microsoft.com/office/drawing/2014/main" id="{5ED8C547-E6D2-4A4B-98EE-F1F71679D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640388"/>
            <a:ext cx="8532813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800" b="1">
                <a:latin typeface="Arial" panose="020B0604020202020204" pitchFamily="34" charset="0"/>
              </a:rPr>
              <a:t>Ελάσματα ζωστήρα / τρόπιδας</a:t>
            </a:r>
            <a:r>
              <a:rPr lang="el-GR" altLang="el-GR" sz="1800">
                <a:latin typeface="Arial" panose="020B0604020202020204" pitchFamily="34" charset="0"/>
              </a:rPr>
              <a:t> : μόνο όνομα σειράς και αριθμό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l-GR" sz="1800">
                <a:latin typeface="Arial" panose="020B0604020202020204" pitchFamily="34" charset="0"/>
              </a:rPr>
              <a:t>Sheer strake plate 24 port </a:t>
            </a:r>
            <a:r>
              <a:rPr lang="el-GR" altLang="el-GR" sz="1800">
                <a:latin typeface="Arial" panose="020B0604020202020204" pitchFamily="34" charset="0"/>
              </a:rPr>
              <a:t>: 24</a:t>
            </a:r>
            <a:r>
              <a:rPr lang="el-GR" altLang="el-GR" sz="1800" baseline="30000">
                <a:latin typeface="Arial" panose="020B0604020202020204" pitchFamily="34" charset="0"/>
              </a:rPr>
              <a:t>ο</a:t>
            </a:r>
            <a:r>
              <a:rPr lang="el-GR" altLang="el-GR" sz="1800">
                <a:latin typeface="Arial" panose="020B0604020202020204" pitchFamily="34" charset="0"/>
              </a:rPr>
              <a:t> έλασμα του ζωστήρα αριστερής πλευράς</a:t>
            </a:r>
            <a:r>
              <a:rPr lang="en-US" altLang="el-GR" sz="1800">
                <a:latin typeface="Arial" panose="020B0604020202020204" pitchFamily="34" charset="0"/>
              </a:rPr>
              <a:t> </a:t>
            </a:r>
            <a:endParaRPr lang="el-GR" altLang="el-GR" sz="1800">
              <a:latin typeface="Arial" panose="020B0604020202020204" pitchFamily="34" charset="0"/>
            </a:endParaRPr>
          </a:p>
        </p:txBody>
      </p:sp>
      <p:sp>
        <p:nvSpPr>
          <p:cNvPr id="55301" name="TextBox 5">
            <a:extLst>
              <a:ext uri="{FF2B5EF4-FFF2-40B4-BE49-F238E27FC236}">
                <a16:creationId xmlns:a16="http://schemas.microsoft.com/office/drawing/2014/main" id="{82DA2112-0DD2-42B6-A971-897EEB56B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5168900"/>
            <a:ext cx="1296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Σχήμα 21</a:t>
            </a:r>
          </a:p>
        </p:txBody>
      </p:sp>
      <p:sp>
        <p:nvSpPr>
          <p:cNvPr id="55302" name="TextBox 6">
            <a:extLst>
              <a:ext uri="{FF2B5EF4-FFF2-40B4-BE49-F238E27FC236}">
                <a16:creationId xmlns:a16="http://schemas.microsoft.com/office/drawing/2014/main" id="{FBCE6C8A-83CA-42A0-9AD8-9BA4CB36E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6445250"/>
            <a:ext cx="57610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i="1">
                <a:latin typeface="Arial" panose="020B0604020202020204" pitchFamily="34" charset="0"/>
              </a:rPr>
              <a:t>5</a:t>
            </a:r>
            <a:r>
              <a:rPr lang="el-GR" altLang="el-GR" sz="1200" i="1">
                <a:latin typeface="Arial" panose="020B0604020202020204" pitchFamily="34" charset="0"/>
              </a:rPr>
              <a:t>  Γ. Χατζηκωνσταντής</a:t>
            </a:r>
          </a:p>
        </p:txBody>
      </p:sp>
      <p:pic>
        <p:nvPicPr>
          <p:cNvPr id="55303" name="Εικόνα 1">
            <a:extLst>
              <a:ext uri="{FF2B5EF4-FFF2-40B4-BE49-F238E27FC236}">
                <a16:creationId xmlns:a16="http://schemas.microsoft.com/office/drawing/2014/main" id="{4A5AAF20-0E68-42CD-82A0-CDBFCD6D6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438150"/>
            <a:ext cx="46116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8">
            <a:extLst>
              <a:ext uri="{FF2B5EF4-FFF2-40B4-BE49-F238E27FC236}">
                <a16:creationId xmlns:a16="http://schemas.microsoft.com/office/drawing/2014/main" id="{3F704767-EAF3-4F5F-B18E-9DBFEFE5E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01700"/>
            <a:ext cx="5187950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9">
            <a:extLst>
              <a:ext uri="{FF2B5EF4-FFF2-40B4-BE49-F238E27FC236}">
                <a16:creationId xmlns:a16="http://schemas.microsoft.com/office/drawing/2014/main" id="{6C508169-3FB6-40E1-9066-06ADF4191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7338" y="749300"/>
            <a:ext cx="3732212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l-GR" altLang="el-GR" sz="1800" u="sng" dirty="0">
                <a:latin typeface="Arial" panose="020B0604020202020204" pitchFamily="34" charset="0"/>
              </a:rPr>
              <a:t>Τα  ελάσματα έχουν 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l-GR" altLang="el-GR" sz="1800" u="sng" dirty="0">
              <a:latin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FontTx/>
              <a:buChar char="-"/>
              <a:defRPr/>
            </a:pPr>
            <a:r>
              <a:rPr lang="el-GR" altLang="el-GR" sz="1800" b="1" dirty="0">
                <a:latin typeface="Arial" panose="020B0604020202020204" pitchFamily="34" charset="0"/>
              </a:rPr>
              <a:t>πάχος </a:t>
            </a:r>
            <a:r>
              <a:rPr lang="el-GR" altLang="el-GR" sz="1800" dirty="0">
                <a:latin typeface="Arial" panose="020B0604020202020204" pitchFamily="34" charset="0"/>
              </a:rPr>
              <a:t>που κυμαίνεται από 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l-GR" altLang="el-GR" sz="1800" dirty="0">
                <a:latin typeface="Arial" panose="020B0604020202020204" pitchFamily="34" charset="0"/>
              </a:rPr>
              <a:t>     (4 – 50) </a:t>
            </a:r>
            <a:r>
              <a:rPr lang="en-US" altLang="el-GR" sz="1800" dirty="0">
                <a:latin typeface="Arial" panose="020B0604020202020204" pitchFamily="34" charset="0"/>
              </a:rPr>
              <a:t>mm</a:t>
            </a:r>
            <a:r>
              <a:rPr lang="el-GR" altLang="el-GR" sz="1800" dirty="0">
                <a:latin typeface="Arial" panose="020B0604020202020204" pitchFamily="34" charset="0"/>
              </a:rPr>
              <a:t>, 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l-GR" altLang="el-GR" sz="1800" b="1" dirty="0">
              <a:latin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FontTx/>
              <a:buChar char="-"/>
              <a:defRPr/>
            </a:pPr>
            <a:r>
              <a:rPr lang="el-GR" altLang="el-GR" sz="1800" b="1" dirty="0">
                <a:latin typeface="Arial" panose="020B0604020202020204" pitchFamily="34" charset="0"/>
              </a:rPr>
              <a:t>πλάτος</a:t>
            </a:r>
            <a:r>
              <a:rPr lang="el-GR" altLang="el-GR" sz="1800" dirty="0">
                <a:latin typeface="Arial" panose="020B0604020202020204" pitchFamily="34" charset="0"/>
              </a:rPr>
              <a:t> μέχρι 3,5 </a:t>
            </a:r>
            <a:r>
              <a:rPr lang="en-US" altLang="el-GR" sz="1800" dirty="0">
                <a:latin typeface="Arial" panose="020B0604020202020204" pitchFamily="34" charset="0"/>
              </a:rPr>
              <a:t>m</a:t>
            </a:r>
            <a:r>
              <a:rPr lang="el-GR" altLang="el-GR" sz="1800" dirty="0">
                <a:latin typeface="Arial" panose="020B0604020202020204" pitchFamily="34" charset="0"/>
              </a:rPr>
              <a:t>,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l-GR" altLang="el-GR" sz="1800" dirty="0">
              <a:latin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FontTx/>
              <a:buChar char="-"/>
              <a:defRPr/>
            </a:pPr>
            <a:r>
              <a:rPr lang="el-GR" altLang="el-GR" sz="1800" b="1" dirty="0">
                <a:latin typeface="Arial" panose="020B0604020202020204" pitchFamily="34" charset="0"/>
              </a:rPr>
              <a:t>μήκος</a:t>
            </a:r>
            <a:r>
              <a:rPr lang="el-GR" altLang="el-GR" sz="1800" dirty="0">
                <a:latin typeface="Arial" panose="020B0604020202020204" pitchFamily="34" charset="0"/>
              </a:rPr>
              <a:t> μέχρι 12</a:t>
            </a:r>
            <a:r>
              <a:rPr lang="en-US" altLang="el-GR" sz="1800" dirty="0">
                <a:latin typeface="Arial" panose="020B0604020202020204" pitchFamily="34" charset="0"/>
              </a:rPr>
              <a:t> </a:t>
            </a:r>
            <a:r>
              <a:rPr lang="el-GR" altLang="el-GR" sz="1800" dirty="0">
                <a:latin typeface="Arial" panose="020B0604020202020204" pitchFamily="34" charset="0"/>
              </a:rPr>
              <a:t>m /15 </a:t>
            </a:r>
            <a:r>
              <a:rPr lang="en-US" altLang="el-GR" sz="1800" dirty="0">
                <a:latin typeface="Arial" panose="020B0604020202020204" pitchFamily="34" charset="0"/>
              </a:rPr>
              <a:t>m</a:t>
            </a:r>
            <a:r>
              <a:rPr lang="el-GR" altLang="el-GR" sz="1800" dirty="0">
                <a:latin typeface="Arial" panose="020B0604020202020204" pitchFamily="34" charset="0"/>
              </a:rPr>
              <a:t>. 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l-GR" altLang="el-GR" sz="1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l-GR" altLang="el-GR" sz="1800" dirty="0">
                <a:latin typeface="Arial" panose="020B0604020202020204" pitchFamily="34" charset="0"/>
              </a:rPr>
              <a:t>Το σύνηθες πλάτος είναι περίπου (1,5 – 2,5) </a:t>
            </a:r>
            <a:r>
              <a:rPr lang="en-US" altLang="el-GR" sz="1800" dirty="0">
                <a:latin typeface="Arial" panose="020B0604020202020204" pitchFamily="34" charset="0"/>
              </a:rPr>
              <a:t>m</a:t>
            </a:r>
            <a:r>
              <a:rPr lang="el-GR" altLang="el-GR" sz="1800" dirty="0">
                <a:latin typeface="Arial" panose="020B0604020202020204" pitchFamily="34" charset="0"/>
              </a:rPr>
              <a:t> και το πάχος κλιμακώνεται κάθε 0,5 </a:t>
            </a:r>
            <a:r>
              <a:rPr lang="en-US" altLang="el-GR" sz="1800" dirty="0">
                <a:latin typeface="Arial" panose="020B0604020202020204" pitchFamily="34" charset="0"/>
              </a:rPr>
              <a:t>mm</a:t>
            </a:r>
            <a:r>
              <a:rPr lang="el-GR" altLang="el-GR" sz="1800" dirty="0">
                <a:latin typeface="Arial" panose="020B0604020202020204" pitchFamily="34" charset="0"/>
              </a:rPr>
              <a:t>. 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l-GR" altLang="el-GR" sz="1800" i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l-GR" altLang="el-GR" sz="1800" i="1" dirty="0">
                <a:latin typeface="Arial" panose="020B0604020202020204" pitchFamily="34" charset="0"/>
              </a:rPr>
              <a:t>Το βάρος ενός ελάσματος εμβαδού 1 </a:t>
            </a:r>
            <a:r>
              <a:rPr lang="en-US" altLang="el-GR" sz="1800" i="1" dirty="0">
                <a:latin typeface="Arial" panose="020B0604020202020204" pitchFamily="34" charset="0"/>
              </a:rPr>
              <a:t>m</a:t>
            </a:r>
            <a:r>
              <a:rPr lang="el-GR" altLang="el-GR" sz="1800" i="1" dirty="0">
                <a:latin typeface="Arial" panose="020B0604020202020204" pitchFamily="34" charset="0"/>
              </a:rPr>
              <a:t>2 πάχους 1 </a:t>
            </a:r>
            <a:r>
              <a:rPr lang="en-US" altLang="el-GR" sz="1800" i="1" dirty="0">
                <a:latin typeface="Arial" panose="020B0604020202020204" pitchFamily="34" charset="0"/>
              </a:rPr>
              <a:t>mm</a:t>
            </a:r>
            <a:r>
              <a:rPr lang="el-GR" altLang="el-GR" sz="1800" i="1" dirty="0">
                <a:latin typeface="Arial" panose="020B0604020202020204" pitchFamily="34" charset="0"/>
              </a:rPr>
              <a:t>,  λαμβάνεται ίσο με  7,85 </a:t>
            </a:r>
            <a:r>
              <a:rPr lang="en-US" altLang="el-GR" sz="1800" i="1" dirty="0">
                <a:latin typeface="Arial" panose="020B0604020202020204" pitchFamily="34" charset="0"/>
              </a:rPr>
              <a:t>kg / 8,00 kg</a:t>
            </a:r>
            <a:endParaRPr lang="el-GR" altLang="el-GR" sz="1800" i="1" dirty="0">
              <a:latin typeface="Arial" panose="020B0604020202020204" pitchFamily="34" charset="0"/>
            </a:endParaRPr>
          </a:p>
        </p:txBody>
      </p:sp>
      <p:sp>
        <p:nvSpPr>
          <p:cNvPr id="56324" name="Text Box 10">
            <a:extLst>
              <a:ext uri="{FF2B5EF4-FFF2-40B4-BE49-F238E27FC236}">
                <a16:creationId xmlns:a16="http://schemas.microsoft.com/office/drawing/2014/main" id="{562A8011-297E-4C3E-B115-0B2990EFB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296863"/>
            <a:ext cx="46085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2000" b="1" u="sng">
                <a:latin typeface="Arial" panose="020B0604020202020204" pitchFamily="34" charset="0"/>
              </a:rPr>
              <a:t>Μορφοσίδηροι  (ενισχυτικά)</a:t>
            </a:r>
          </a:p>
        </p:txBody>
      </p:sp>
      <p:sp>
        <p:nvSpPr>
          <p:cNvPr id="56325" name="Text Box 11">
            <a:extLst>
              <a:ext uri="{FF2B5EF4-FFF2-40B4-BE49-F238E27FC236}">
                <a16:creationId xmlns:a16="http://schemas.microsoft.com/office/drawing/2014/main" id="{AF1D632F-7294-4C5F-A373-2DB96C8C0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27025"/>
            <a:ext cx="230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800" b="1" u="sng">
                <a:latin typeface="Arial" panose="020B0604020202020204" pitchFamily="34" charset="0"/>
              </a:rPr>
              <a:t>Ελάσματα</a:t>
            </a:r>
          </a:p>
        </p:txBody>
      </p:sp>
      <p:pic>
        <p:nvPicPr>
          <p:cNvPr id="56326" name="Picture 13">
            <a:extLst>
              <a:ext uri="{FF2B5EF4-FFF2-40B4-BE49-F238E27FC236}">
                <a16:creationId xmlns:a16="http://schemas.microsoft.com/office/drawing/2014/main" id="{4D945B0D-4380-4B67-AE37-548160824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734050"/>
            <a:ext cx="571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7" name="Oval 14">
            <a:extLst>
              <a:ext uri="{FF2B5EF4-FFF2-40B4-BE49-F238E27FC236}">
                <a16:creationId xmlns:a16="http://schemas.microsoft.com/office/drawing/2014/main" id="{2F80F589-0838-4C99-A89E-56A747998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5373688"/>
            <a:ext cx="228600" cy="228600"/>
          </a:xfrm>
          <a:prstGeom prst="ellipse">
            <a:avLst/>
          </a:prstGeom>
          <a:solidFill>
            <a:srgbClr val="3333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l-GR" altLang="el-GR" sz="1800">
              <a:latin typeface="Arial" panose="020B0604020202020204" pitchFamily="34" charset="0"/>
            </a:endParaRPr>
          </a:p>
        </p:txBody>
      </p:sp>
      <p:sp>
        <p:nvSpPr>
          <p:cNvPr id="56328" name="Rectangle 12">
            <a:extLst>
              <a:ext uri="{FF2B5EF4-FFF2-40B4-BE49-F238E27FC236}">
                <a16:creationId xmlns:a16="http://schemas.microsoft.com/office/drawing/2014/main" id="{D9CF2E8C-D947-472E-8797-C67467160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805488"/>
            <a:ext cx="228600" cy="228600"/>
          </a:xfrm>
          <a:prstGeom prst="rect">
            <a:avLst/>
          </a:prstGeom>
          <a:solidFill>
            <a:srgbClr val="333333"/>
          </a:solidFill>
          <a:ln w="9525">
            <a:solidFill>
              <a:srgbClr val="333333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l-GR" altLang="el-GR" sz="1800">
              <a:latin typeface="Arial" panose="020B0604020202020204" pitchFamily="34" charset="0"/>
            </a:endParaRPr>
          </a:p>
        </p:txBody>
      </p:sp>
      <p:sp>
        <p:nvSpPr>
          <p:cNvPr id="56329" name="Rectangle 15">
            <a:extLst>
              <a:ext uri="{FF2B5EF4-FFF2-40B4-BE49-F238E27FC236}">
                <a16:creationId xmlns:a16="http://schemas.microsoft.com/office/drawing/2014/main" id="{E42C1BAF-15B5-4170-9AE5-07874C8D0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8600" y="2873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endParaRPr lang="el-GR" altLang="el-GR" sz="1800">
              <a:latin typeface="Arial" panose="020B0604020202020204" pitchFamily="34" charset="0"/>
            </a:endParaRPr>
          </a:p>
        </p:txBody>
      </p:sp>
      <p:sp>
        <p:nvSpPr>
          <p:cNvPr id="56330" name="Rectangle 17">
            <a:extLst>
              <a:ext uri="{FF2B5EF4-FFF2-40B4-BE49-F238E27FC236}">
                <a16:creationId xmlns:a16="http://schemas.microsoft.com/office/drawing/2014/main" id="{44AEF5FD-E24F-45AC-B5CD-B76445AA8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711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l-GR" altLang="el-GR" sz="1800">
              <a:latin typeface="Arial" panose="020B0604020202020204" pitchFamily="34" charset="0"/>
            </a:endParaRPr>
          </a:p>
        </p:txBody>
      </p:sp>
      <p:sp>
        <p:nvSpPr>
          <p:cNvPr id="56331" name="Text Box 19">
            <a:extLst>
              <a:ext uri="{FF2B5EF4-FFF2-40B4-BE49-F238E27FC236}">
                <a16:creationId xmlns:a16="http://schemas.microsoft.com/office/drawing/2014/main" id="{E1FA6305-FA37-4C1F-91E2-6381286F6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300663"/>
            <a:ext cx="6264275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Στρογγυλή ράβδος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Ημιστρογγυλή ράβδος                 Ορθογωνική ράβδος</a:t>
            </a:r>
          </a:p>
        </p:txBody>
      </p:sp>
      <p:sp>
        <p:nvSpPr>
          <p:cNvPr id="56332" name="TextBox 13">
            <a:extLst>
              <a:ext uri="{FF2B5EF4-FFF2-40B4-BE49-F238E27FC236}">
                <a16:creationId xmlns:a16="http://schemas.microsoft.com/office/drawing/2014/main" id="{BD776D2F-4E0C-4985-8211-B6A77C701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883150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Σχήμα 22</a:t>
            </a:r>
          </a:p>
        </p:txBody>
      </p:sp>
      <p:sp>
        <p:nvSpPr>
          <p:cNvPr id="56333" name="TextBox 14">
            <a:extLst>
              <a:ext uri="{FF2B5EF4-FFF2-40B4-BE49-F238E27FC236}">
                <a16:creationId xmlns:a16="http://schemas.microsoft.com/office/drawing/2014/main" id="{46C78FF2-6398-42A0-91DB-3B46A31D7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356350"/>
            <a:ext cx="5761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i="1">
                <a:latin typeface="Arial" panose="020B0604020202020204" pitchFamily="34" charset="0"/>
              </a:rPr>
              <a:t>5</a:t>
            </a:r>
            <a:r>
              <a:rPr lang="el-GR" altLang="el-GR" sz="1200" i="1">
                <a:latin typeface="Arial" panose="020B0604020202020204" pitchFamily="34" charset="0"/>
              </a:rPr>
              <a:t>  Γ. Χατζηκωνσταντής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Θέση αριθμού διαφάνειας 3">
            <a:extLst>
              <a:ext uri="{FF2B5EF4-FFF2-40B4-BE49-F238E27FC236}">
                <a16:creationId xmlns:a16="http://schemas.microsoft.com/office/drawing/2014/main" id="{EBC4A3D4-5878-478F-A4A4-64AD43050C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8432CF6-9BD8-4E8A-9A87-EAE99A44A4BB}" type="slidenum">
              <a:rPr lang="el-GR" altLang="el-GR" smtClean="0"/>
              <a:pPr/>
              <a:t>47</a:t>
            </a:fld>
            <a:endParaRPr lang="el-GR" altLang="el-GR"/>
          </a:p>
        </p:txBody>
      </p:sp>
      <p:sp>
        <p:nvSpPr>
          <p:cNvPr id="58371" name="TextBox 4">
            <a:extLst>
              <a:ext uri="{FF2B5EF4-FFF2-40B4-BE49-F238E27FC236}">
                <a16:creationId xmlns:a16="http://schemas.microsoft.com/office/drawing/2014/main" id="{C457D095-E192-4D49-8F15-72C9802C4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136525"/>
            <a:ext cx="6305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l-GR" altLang="el-GR" sz="2000" b="1"/>
              <a:t>Σκοπός των στοιχείων της μεταλλικής κατασκευής</a:t>
            </a:r>
          </a:p>
        </p:txBody>
      </p:sp>
      <p:sp>
        <p:nvSpPr>
          <p:cNvPr id="58372" name="TextBox 5">
            <a:extLst>
              <a:ext uri="{FF2B5EF4-FFF2-40B4-BE49-F238E27FC236}">
                <a16:creationId xmlns:a16="http://schemas.microsoft.com/office/drawing/2014/main" id="{7BC807DB-6E21-4C49-8392-F6B55509C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81075"/>
            <a:ext cx="2736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l-GR" altLang="el-GR"/>
              <a:t>Ελάσματα</a:t>
            </a:r>
          </a:p>
        </p:txBody>
      </p:sp>
      <p:sp>
        <p:nvSpPr>
          <p:cNvPr id="58373" name="TextBox 6">
            <a:extLst>
              <a:ext uri="{FF2B5EF4-FFF2-40B4-BE49-F238E27FC236}">
                <a16:creationId xmlns:a16="http://schemas.microsoft.com/office/drawing/2014/main" id="{E1196B8B-F3EC-4523-AD96-611FD4BDA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852738"/>
            <a:ext cx="25209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l-GR" altLang="el-GR"/>
              <a:t>Εγκάρσιες ενισχύσεις  Διαμήκεις ενισχύσεις  Ενισχυτικά φρακτών </a:t>
            </a:r>
          </a:p>
        </p:txBody>
      </p:sp>
      <p:sp>
        <p:nvSpPr>
          <p:cNvPr id="58374" name="TextBox 7">
            <a:extLst>
              <a:ext uri="{FF2B5EF4-FFF2-40B4-BE49-F238E27FC236}">
                <a16:creationId xmlns:a16="http://schemas.microsoft.com/office/drawing/2014/main" id="{1BFE88DE-2F29-4F39-BF40-D0998A22D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652963"/>
            <a:ext cx="2089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l-GR" altLang="el-GR" dirty="0"/>
              <a:t>Ενισχυμένες δοκοί</a:t>
            </a:r>
          </a:p>
        </p:txBody>
      </p:sp>
      <p:sp>
        <p:nvSpPr>
          <p:cNvPr id="58375" name="TextBox 8">
            <a:extLst>
              <a:ext uri="{FF2B5EF4-FFF2-40B4-BE49-F238E27FC236}">
                <a16:creationId xmlns:a16="http://schemas.microsoft.com/office/drawing/2014/main" id="{93ED5021-A1FA-4DFD-A291-3BF526A61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779463"/>
            <a:ext cx="6697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l-GR" altLang="el-GR"/>
              <a:t>δέχονται εξωτερικά φορτία = περίβλημα, καταστρώματα</a:t>
            </a:r>
          </a:p>
        </p:txBody>
      </p:sp>
      <p:sp>
        <p:nvSpPr>
          <p:cNvPr id="58376" name="TextBox 9">
            <a:extLst>
              <a:ext uri="{FF2B5EF4-FFF2-40B4-BE49-F238E27FC236}">
                <a16:creationId xmlns:a16="http://schemas.microsoft.com/office/drawing/2014/main" id="{DD6F5672-A5D5-4774-8EB3-6D031D3E5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1228725"/>
            <a:ext cx="6697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l-GR" altLang="el-GR"/>
              <a:t>δέχονται εσωτερικά φορτία = διπύθμενο, φρακτές </a:t>
            </a:r>
          </a:p>
        </p:txBody>
      </p:sp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352A58D3-F817-4F65-A3E5-96A329218991}"/>
              </a:ext>
            </a:extLst>
          </p:cNvPr>
          <p:cNvCxnSpPr>
            <a:endCxn id="58375" idx="1"/>
          </p:cNvCxnSpPr>
          <p:nvPr/>
        </p:nvCxnSpPr>
        <p:spPr>
          <a:xfrm flipV="1">
            <a:off x="1655763" y="963613"/>
            <a:ext cx="395287" cy="1857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8D8CB334-7C9E-43E4-BAD3-05B9B589A222}"/>
              </a:ext>
            </a:extLst>
          </p:cNvPr>
          <p:cNvCxnSpPr>
            <a:cxnSpLocks/>
            <a:endCxn id="58376" idx="1"/>
          </p:cNvCxnSpPr>
          <p:nvPr/>
        </p:nvCxnSpPr>
        <p:spPr>
          <a:xfrm>
            <a:off x="1630363" y="1241425"/>
            <a:ext cx="420687" cy="171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79" name="TextBox 14">
            <a:extLst>
              <a:ext uri="{FF2B5EF4-FFF2-40B4-BE49-F238E27FC236}">
                <a16:creationId xmlns:a16="http://schemas.microsoft.com/office/drawing/2014/main" id="{F7AB0336-EB1E-44F2-A562-1D9EE2403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2990850"/>
            <a:ext cx="48958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l-GR" altLang="el-GR"/>
              <a:t>στοιχεία που υποστηρίζουν τα ελάσματα </a:t>
            </a:r>
          </a:p>
          <a:p>
            <a:r>
              <a:rPr lang="el-GR" altLang="el-GR"/>
              <a:t>όταν δέχονται πιέσεις </a:t>
            </a:r>
          </a:p>
        </p:txBody>
      </p:sp>
      <p:cxnSp>
        <p:nvCxnSpPr>
          <p:cNvPr id="17" name="Ευθεία γραμμή σύνδεσης 16">
            <a:extLst>
              <a:ext uri="{FF2B5EF4-FFF2-40B4-BE49-F238E27FC236}">
                <a16:creationId xmlns:a16="http://schemas.microsoft.com/office/drawing/2014/main" id="{06AEC57E-9CB3-4335-9D70-D15429CFEBCD}"/>
              </a:ext>
            </a:extLst>
          </p:cNvPr>
          <p:cNvCxnSpPr/>
          <p:nvPr/>
        </p:nvCxnSpPr>
        <p:spPr>
          <a:xfrm>
            <a:off x="2771775" y="2990850"/>
            <a:ext cx="0" cy="647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Βέλος: Δεξιό 17">
            <a:extLst>
              <a:ext uri="{FF2B5EF4-FFF2-40B4-BE49-F238E27FC236}">
                <a16:creationId xmlns:a16="http://schemas.microsoft.com/office/drawing/2014/main" id="{F2EAFF9C-F2AF-4CF3-9012-249A2CE9A7D3}"/>
              </a:ext>
            </a:extLst>
          </p:cNvPr>
          <p:cNvSpPr/>
          <p:nvPr/>
        </p:nvSpPr>
        <p:spPr>
          <a:xfrm>
            <a:off x="2824163" y="3268663"/>
            <a:ext cx="1008062" cy="114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>
            <a:extLst>
              <a:ext uri="{FF2B5EF4-FFF2-40B4-BE49-F238E27FC236}">
                <a16:creationId xmlns:a16="http://schemas.microsoft.com/office/drawing/2014/main" id="{124751DE-7DAC-4502-AE43-91F6A46178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Arial" panose="020B0604020202020204" pitchFamily="34" charset="0"/>
              <a:buNone/>
            </a:pPr>
            <a:endParaRPr lang="el-GR" altLang="el-GR">
              <a:latin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l-GR" altLang="el-GR" b="1">
                <a:latin typeface="Arial" panose="020B0604020202020204" pitchFamily="34" charset="0"/>
              </a:rPr>
              <a:t>ΣΥΣΤΗΜΑΤΑ </a:t>
            </a:r>
          </a:p>
          <a:p>
            <a:pPr algn="ctr">
              <a:buFont typeface="Arial" panose="020B0604020202020204" pitchFamily="34" charset="0"/>
              <a:buNone/>
            </a:pPr>
            <a:endParaRPr lang="el-GR" altLang="el-GR" b="1">
              <a:latin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l-GR" altLang="el-GR" b="1">
                <a:latin typeface="Arial" panose="020B0604020202020204" pitchFamily="34" charset="0"/>
              </a:rPr>
              <a:t>ΚΑΤΑΣΚΕΥΑΣΤΙΚΗΣ </a:t>
            </a:r>
          </a:p>
          <a:p>
            <a:pPr algn="ctr">
              <a:buFont typeface="Arial" panose="020B0604020202020204" pitchFamily="34" charset="0"/>
              <a:buNone/>
            </a:pPr>
            <a:endParaRPr lang="el-GR" altLang="el-GR" b="1">
              <a:latin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l-GR" altLang="el-GR" b="1">
                <a:latin typeface="Arial" panose="020B0604020202020204" pitchFamily="34" charset="0"/>
              </a:rPr>
              <a:t>ΕΝΙΣΧΥΣΗΣ</a:t>
            </a:r>
          </a:p>
          <a:p>
            <a:pPr algn="ctr">
              <a:buFont typeface="Arial" panose="020B0604020202020204" pitchFamily="34" charset="0"/>
              <a:buNone/>
            </a:pPr>
            <a:endParaRPr lang="el-GR" altLang="el-GR" b="1">
              <a:latin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None/>
            </a:pPr>
            <a:endParaRPr lang="el-GR" altLang="el-GR">
              <a:latin typeface="Arial" panose="020B0604020202020204" pitchFamily="34" charset="0"/>
            </a:endParaRPr>
          </a:p>
        </p:txBody>
      </p:sp>
      <p:sp>
        <p:nvSpPr>
          <p:cNvPr id="59395" name="Text Box 4">
            <a:extLst>
              <a:ext uri="{FF2B5EF4-FFF2-40B4-BE49-F238E27FC236}">
                <a16:creationId xmlns:a16="http://schemas.microsoft.com/office/drawing/2014/main" id="{6FE3A3F9-BE81-4740-8AB8-CFEA3D2FD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463" y="6381750"/>
            <a:ext cx="71564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200" b="1" i="1">
                <a:latin typeface="Arial" panose="020B0604020202020204" pitchFamily="34" charset="0"/>
              </a:rPr>
              <a:t>ΝΑΥΠΗΓΙΚΟ ΚΑΤΑΣΚΕΥΑΣΤΙΚΟ ΣΧΕΔΙΟ  202</a:t>
            </a:r>
            <a:r>
              <a:rPr lang="en-US" altLang="el-GR" sz="1200" b="1" i="1">
                <a:latin typeface="Arial" panose="020B0604020202020204" pitchFamily="34" charset="0"/>
              </a:rPr>
              <a:t>5</a:t>
            </a:r>
            <a:r>
              <a:rPr lang="el-GR" altLang="el-GR" sz="1200" b="1" i="1">
                <a:latin typeface="Arial" panose="020B0604020202020204" pitchFamily="34" charset="0"/>
              </a:rPr>
              <a:t>     Καθηγητής : Γεώργιος Κ. Χατζηκωνσταντής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EB96523B-BF20-4EC1-B2C5-03CFC82B5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576262"/>
          </a:xfrm>
        </p:spPr>
        <p:txBody>
          <a:bodyPr/>
          <a:lstStyle/>
          <a:p>
            <a:r>
              <a:rPr lang="el-GR" altLang="el-GR" sz="3200"/>
              <a:t>ΓΕΝΙΚΑ</a:t>
            </a:r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893248A0-DE3A-49A9-82CC-248681E85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920750"/>
            <a:ext cx="8856662" cy="532765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altLang="el-GR" sz="2400" b="1" u="sng" dirty="0"/>
              <a:t>Για το πλοίο : Κύριο αντικείμενο της </a:t>
            </a:r>
            <a:r>
              <a:rPr lang="el-GR" altLang="el-GR" sz="2400" dirty="0"/>
              <a:t>: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altLang="el-GR" sz="2400" b="1" dirty="0"/>
              <a:t>1. </a:t>
            </a:r>
            <a:r>
              <a:rPr lang="el-GR" altLang="el-GR" sz="2400" b="1" dirty="0" err="1"/>
              <a:t>Ναυπηγικής</a:t>
            </a:r>
            <a:r>
              <a:rPr lang="el-GR" altLang="el-GR" sz="2400" b="1" dirty="0"/>
              <a:t> </a:t>
            </a:r>
            <a:r>
              <a:rPr lang="el-GR" altLang="el-GR" sz="2400" dirty="0"/>
              <a:t>(</a:t>
            </a:r>
            <a:r>
              <a:rPr lang="el-GR" altLang="el-GR" sz="2400" dirty="0" err="1"/>
              <a:t>Shipbuilding</a:t>
            </a:r>
            <a:r>
              <a:rPr lang="el-GR" altLang="el-GR" sz="2400" dirty="0"/>
              <a:t>) είναι η κατασκευή "Ναυπήγηση"  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altLang="el-GR" sz="2400" dirty="0"/>
              <a:t>    των πλοίων . 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altLang="el-GR" sz="2400" b="1" dirty="0"/>
              <a:t>2. Ναυτιλίας - Ναυσιπλοΐας </a:t>
            </a:r>
            <a:r>
              <a:rPr lang="el-GR" altLang="el-GR" sz="2400" dirty="0"/>
              <a:t>(Navigation) είναι η ασφαλής 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altLang="el-GR" sz="2400" dirty="0"/>
              <a:t>     πλεύση του πλοίου 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altLang="el-GR" sz="2400" b="1" dirty="0"/>
              <a:t>3. Οικονομικής Ναυτιλίας </a:t>
            </a:r>
            <a:r>
              <a:rPr lang="el-GR" altLang="el-GR" sz="2400" dirty="0"/>
              <a:t>είναι η οικονομική εκμετάλλευση των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altLang="el-GR" sz="2400" dirty="0"/>
              <a:t>     πλοίων  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altLang="el-GR" sz="2400" b="1" dirty="0"/>
              <a:t>4. Ναυτολογίας</a:t>
            </a:r>
            <a:r>
              <a:rPr lang="el-GR" altLang="el-GR" sz="2400" dirty="0"/>
              <a:t> είναι η ασφαλής στελέχωση των πλοίων 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altLang="el-GR" sz="2400" b="1" dirty="0"/>
              <a:t>5. Επιθεώρησης των πλοίων </a:t>
            </a:r>
            <a:r>
              <a:rPr lang="el-GR" altLang="el-GR" sz="2400" dirty="0"/>
              <a:t>είναι ο τακτικός (περιοδικός) και  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altLang="el-GR" sz="2400" dirty="0"/>
              <a:t>    έκτακτος έλεγχος - των πλοίων. Γίνεται από  την Επιθεώρηση 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altLang="el-GR" sz="2400" dirty="0"/>
              <a:t>    Εμπορικών Πλοίων (Ε.Ε.Π.), ειδική υπηρεσία του Υ.Ε.Ν., 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altLang="el-GR" sz="2400" dirty="0"/>
              <a:t>    Λιμεναρχεία και από τους Νηογνώμονες (</a:t>
            </a:r>
            <a:r>
              <a:rPr lang="el-GR" altLang="el-GR" sz="2400" dirty="0" err="1"/>
              <a:t>Registers</a:t>
            </a:r>
            <a:r>
              <a:rPr lang="el-GR" altLang="el-GR" sz="2400" dirty="0"/>
              <a:t>).</a:t>
            </a:r>
          </a:p>
          <a:p>
            <a:pPr>
              <a:defRPr/>
            </a:pPr>
            <a:endParaRPr lang="el-GR" altLang="el-GR" dirty="0"/>
          </a:p>
        </p:txBody>
      </p:sp>
      <p:sp>
        <p:nvSpPr>
          <p:cNvPr id="10244" name="Slide Number Placeholder 1">
            <a:extLst>
              <a:ext uri="{FF2B5EF4-FFF2-40B4-BE49-F238E27FC236}">
                <a16:creationId xmlns:a16="http://schemas.microsoft.com/office/drawing/2014/main" id="{DC011041-BE0B-4EBC-ACDB-C24A6FED4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FCF3C4E-4975-4EA1-9F75-7DC639C91FA6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l-GR" altLang="el-GR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>
            <a:extLst>
              <a:ext uri="{FF2B5EF4-FFF2-40B4-BE49-F238E27FC236}">
                <a16:creationId xmlns:a16="http://schemas.microsoft.com/office/drawing/2014/main" id="{FECB1B3E-2635-4C1D-B363-A38083D33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825" y="188913"/>
            <a:ext cx="8785225" cy="6048375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l-GR" altLang="el-GR" sz="2400" b="1">
                <a:latin typeface="Arial" panose="020B0604020202020204" pitchFamily="34" charset="0"/>
              </a:rPr>
              <a:t>Εγκάρσιο σύστημα ενίσχυσης</a:t>
            </a:r>
            <a:r>
              <a:rPr lang="el-GR" altLang="el-GR">
                <a:latin typeface="Arial" panose="020B0604020202020204" pitchFamily="34" charset="0"/>
              </a:rPr>
              <a:t> </a:t>
            </a:r>
            <a:r>
              <a:rPr lang="el-GR" altLang="el-GR" sz="2400" b="1">
                <a:latin typeface="Arial" panose="020B0604020202020204" pitchFamily="34" charset="0"/>
              </a:rPr>
              <a:t>:</a:t>
            </a:r>
            <a:r>
              <a:rPr lang="el-GR" altLang="el-GR">
                <a:latin typeface="Arial" panose="020B0604020202020204" pitchFamily="34" charset="0"/>
              </a:rPr>
              <a:t> </a:t>
            </a:r>
            <a:r>
              <a:rPr lang="el-GR" altLang="el-GR" sz="2000">
                <a:latin typeface="Arial" panose="020B0604020202020204" pitchFamily="34" charset="0"/>
              </a:rPr>
              <a:t>όταν οι απλές ενισχύσεις (δευτερεύοντα ενισχυτικά) είναι τοποθετημένα σε επίπεδα εγκάρσια = κάθετα στο διάμηκες επίπεδο συμμετρίας του πλοίου. </a:t>
            </a:r>
          </a:p>
          <a:p>
            <a:pPr>
              <a:buFont typeface="Arial" panose="020B0604020202020204" pitchFamily="34" charset="0"/>
              <a:buNone/>
            </a:pPr>
            <a:endParaRPr lang="el-GR" altLang="el-GR" sz="2000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l-GR" altLang="el-GR" sz="2400" b="1">
                <a:latin typeface="Arial" panose="020B0604020202020204" pitchFamily="34" charset="0"/>
              </a:rPr>
              <a:t>Διάμηκες σύστημα ενίσχυσης</a:t>
            </a:r>
            <a:r>
              <a:rPr lang="el-GR" altLang="el-GR" sz="2000">
                <a:latin typeface="Arial" panose="020B0604020202020204" pitchFamily="34" charset="0"/>
              </a:rPr>
              <a:t> </a:t>
            </a:r>
            <a:r>
              <a:rPr lang="el-GR" altLang="el-GR" sz="2400" b="1">
                <a:latin typeface="Arial" panose="020B0604020202020204" pitchFamily="34" charset="0"/>
              </a:rPr>
              <a:t>:</a:t>
            </a:r>
            <a:r>
              <a:rPr lang="el-GR" altLang="el-GR" sz="2000">
                <a:latin typeface="Arial" panose="020B0604020202020204" pitchFamily="34" charset="0"/>
              </a:rPr>
              <a:t> όταν οι απλές ενισχύσεις (δευτερεύοντα ενισχυτικά) είναι τοποθετημένα σε επίπεδα διαμήκη  = παράλληλα  στο διάμηκες επίπεδο συμμετρίας του πλοίου. </a:t>
            </a:r>
          </a:p>
          <a:p>
            <a:pPr>
              <a:buFont typeface="Arial" panose="020B0604020202020204" pitchFamily="34" charset="0"/>
              <a:buNone/>
            </a:pPr>
            <a:endParaRPr lang="el-GR" altLang="el-GR" sz="2000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l-GR" altLang="el-GR" sz="2400" b="1">
                <a:latin typeface="Arial" panose="020B0604020202020204" pitchFamily="34" charset="0"/>
              </a:rPr>
              <a:t>Μικτό σύστημα ενίσχυσης</a:t>
            </a:r>
            <a:r>
              <a:rPr lang="el-GR" altLang="el-GR" sz="2000">
                <a:latin typeface="Arial" panose="020B0604020202020204" pitchFamily="34" charset="0"/>
              </a:rPr>
              <a:t> </a:t>
            </a:r>
            <a:r>
              <a:rPr lang="el-GR" altLang="el-GR" sz="2400" b="1">
                <a:latin typeface="Arial" panose="020B0604020202020204" pitchFamily="34" charset="0"/>
              </a:rPr>
              <a:t>:</a:t>
            </a:r>
            <a:r>
              <a:rPr lang="el-GR" altLang="el-GR" sz="2000">
                <a:latin typeface="Arial" panose="020B0604020202020204" pitchFamily="34" charset="0"/>
              </a:rPr>
              <a:t> οι δευτερεύουσες ενισχύσεις είναι τοποθετημένες : </a:t>
            </a:r>
          </a:p>
          <a:p>
            <a:pPr>
              <a:buFontTx/>
              <a:buChar char="-"/>
            </a:pPr>
            <a:r>
              <a:rPr lang="el-GR" altLang="el-GR" sz="2000">
                <a:latin typeface="Arial" panose="020B0604020202020204" pitchFamily="34" charset="0"/>
              </a:rPr>
              <a:t>Σε επίπεδα διαμήκη = παράλληλα στο διάμηκες επίπεδο συμμετρίας του πλοίου σε </a:t>
            </a:r>
            <a:r>
              <a:rPr lang="el-GR" altLang="el-GR" sz="2000" b="1">
                <a:latin typeface="Arial" panose="020B0604020202020204" pitchFamily="34" charset="0"/>
              </a:rPr>
              <a:t>ΚΑΤΑΣΤΡΩΜΑ – ΠΥΘΜΕΝΑ – ΟΡΟΦΗ ΔΙΠΥΘΜΕΝΟΥ</a:t>
            </a:r>
            <a:r>
              <a:rPr lang="el-GR" altLang="el-GR" sz="2000">
                <a:latin typeface="Arial" panose="020B0604020202020204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l-GR" altLang="el-GR" sz="2000">
                <a:latin typeface="Arial" panose="020B0604020202020204" pitchFamily="34" charset="0"/>
              </a:rPr>
              <a:t>Σε επίπεδα εγκάρσια = κάθετα στο διάμηκες επίπεδο συμμετρίας του πλοίου σε </a:t>
            </a:r>
            <a:r>
              <a:rPr lang="el-GR" altLang="el-GR" sz="2000" b="1">
                <a:latin typeface="Arial" panose="020B0604020202020204" pitchFamily="34" charset="0"/>
              </a:rPr>
              <a:t>ΠΛΕΥΡΕΣ</a:t>
            </a:r>
            <a:r>
              <a:rPr lang="el-GR" altLang="el-GR" sz="2000">
                <a:latin typeface="Arial" panose="020B0604020202020204" pitchFamily="34" charset="0"/>
              </a:rPr>
              <a:t> του πλοίου (</a:t>
            </a:r>
            <a:r>
              <a:rPr lang="el-GR" altLang="el-GR" sz="1800" i="1">
                <a:latin typeface="Arial" panose="020B0604020202020204" pitchFamily="34" charset="0"/>
              </a:rPr>
              <a:t>κυρίως σε Φ/Γ πλοία ξηρού φορτίου , διότι τα διαμήκη προξενούν προβλήματα διάβρωσης λόγω παρουσίας υγρασίας του φορτίου</a:t>
            </a:r>
            <a:r>
              <a:rPr lang="el-GR" altLang="el-GR" sz="2000">
                <a:latin typeface="Arial" panose="020B0604020202020204" pitchFamily="34" charset="0"/>
              </a:rPr>
              <a:t>).</a:t>
            </a:r>
          </a:p>
          <a:p>
            <a:pPr>
              <a:buFont typeface="Arial" panose="020B0604020202020204" pitchFamily="34" charset="0"/>
              <a:buNone/>
            </a:pPr>
            <a:endParaRPr lang="el-GR" altLang="el-GR" sz="2000">
              <a:latin typeface="Arial" panose="020B0604020202020204" pitchFamily="34" charset="0"/>
            </a:endParaRPr>
          </a:p>
        </p:txBody>
      </p:sp>
      <p:sp>
        <p:nvSpPr>
          <p:cNvPr id="60419" name="Text Box 4">
            <a:extLst>
              <a:ext uri="{FF2B5EF4-FFF2-40B4-BE49-F238E27FC236}">
                <a16:creationId xmlns:a16="http://schemas.microsoft.com/office/drawing/2014/main" id="{B281805E-2B8B-4F47-B28D-DB11E79C3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8413" y="6545263"/>
            <a:ext cx="7624762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200" b="1" i="1">
                <a:latin typeface="Arial" panose="020B0604020202020204" pitchFamily="34" charset="0"/>
              </a:rPr>
              <a:t>ΝΑΥΠΗΓΙΚΟ ΚΑΤΑΣΚΕΥΑΣΤΙΚΟ ΣΧΕΔΙΟ  202</a:t>
            </a:r>
            <a:r>
              <a:rPr lang="en-US" altLang="el-GR" sz="1200" b="1" i="1">
                <a:latin typeface="Arial" panose="020B0604020202020204" pitchFamily="34" charset="0"/>
              </a:rPr>
              <a:t>5</a:t>
            </a:r>
            <a:r>
              <a:rPr lang="el-GR" altLang="el-GR" sz="1200" b="1" i="1">
                <a:latin typeface="Arial" panose="020B0604020202020204" pitchFamily="34" charset="0"/>
              </a:rPr>
              <a:t>            Καθηγητής : Γεώργιος Κ. Χατζηκωνσταντής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88716A28-E2C7-4FCB-894D-1D5C28196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433387"/>
          </a:xfrm>
        </p:spPr>
        <p:txBody>
          <a:bodyPr/>
          <a:lstStyle/>
          <a:p>
            <a:pPr algn="l"/>
            <a:r>
              <a:rPr lang="el-GR" altLang="el-GR" sz="2800">
                <a:latin typeface="Arial" panose="020B0604020202020204" pitchFamily="34" charset="0"/>
              </a:rPr>
              <a:t>Σχηματικά :</a:t>
            </a:r>
            <a:r>
              <a:rPr lang="el-GR" altLang="el-GR" sz="36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D1B72F95-BA8D-4E41-B41D-BEAD1ECEE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8" y="692150"/>
            <a:ext cx="8229600" cy="59055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el-GR" altLang="el-GR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el-GR" altLang="el-GR">
              <a:latin typeface="Arial" panose="020B0604020202020204" pitchFamily="34" charset="0"/>
            </a:endParaRPr>
          </a:p>
        </p:txBody>
      </p:sp>
      <p:pic>
        <p:nvPicPr>
          <p:cNvPr id="61444" name="Picture 4">
            <a:extLst>
              <a:ext uri="{FF2B5EF4-FFF2-40B4-BE49-F238E27FC236}">
                <a16:creationId xmlns:a16="http://schemas.microsoft.com/office/drawing/2014/main" id="{44780CCE-1800-4AED-829D-C08425F0A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5184775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5">
            <a:extLst>
              <a:ext uri="{FF2B5EF4-FFF2-40B4-BE49-F238E27FC236}">
                <a16:creationId xmlns:a16="http://schemas.microsoft.com/office/drawing/2014/main" id="{FD4C4B93-F39D-4706-8282-8F8AAA4E0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644900"/>
            <a:ext cx="5040312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 Box 6">
            <a:extLst>
              <a:ext uri="{FF2B5EF4-FFF2-40B4-BE49-F238E27FC236}">
                <a16:creationId xmlns:a16="http://schemas.microsoft.com/office/drawing/2014/main" id="{9D434C3B-AAC9-464A-998B-CBEF7F77E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836613"/>
            <a:ext cx="324008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800" b="1" i="1" u="sng">
                <a:latin typeface="Arial" panose="020B0604020202020204" pitchFamily="34" charset="0"/>
              </a:rPr>
              <a:t>Διάμηκες σύστημα κατασκευαστικής ενίσχυσης</a:t>
            </a:r>
          </a:p>
        </p:txBody>
      </p:sp>
      <p:sp>
        <p:nvSpPr>
          <p:cNvPr id="61447" name="Text Box 7">
            <a:extLst>
              <a:ext uri="{FF2B5EF4-FFF2-40B4-BE49-F238E27FC236}">
                <a16:creationId xmlns:a16="http://schemas.microsoft.com/office/drawing/2014/main" id="{757EDEB3-DC6A-422F-B7C9-D4F64924F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284538"/>
            <a:ext cx="4968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400" b="1" i="1" u="sng">
                <a:latin typeface="Arial" panose="020B0604020202020204" pitchFamily="34" charset="0"/>
              </a:rPr>
              <a:t>Εγκάρσιο  σύστημα κατασκευαστικής ενίσχυσης</a:t>
            </a:r>
          </a:p>
        </p:txBody>
      </p:sp>
      <p:sp>
        <p:nvSpPr>
          <p:cNvPr id="61448" name="Text Box 12">
            <a:extLst>
              <a:ext uri="{FF2B5EF4-FFF2-40B4-BE49-F238E27FC236}">
                <a16:creationId xmlns:a16="http://schemas.microsoft.com/office/drawing/2014/main" id="{808DEF46-FFB0-425E-A0E6-4C0EC50C1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6075363"/>
            <a:ext cx="32400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000" i="1">
                <a:latin typeface="Arial" panose="020B0604020202020204" pitchFamily="34" charset="0"/>
              </a:rPr>
              <a:t>Ναυπηγία , Ιωάν. Κολλινιάτη,  Ιδρ. Ευγενίδου</a:t>
            </a:r>
            <a:endParaRPr lang="el-GR" altLang="el-GR" sz="1000">
              <a:latin typeface="Arial" panose="020B0604020202020204" pitchFamily="34" charset="0"/>
            </a:endParaRPr>
          </a:p>
        </p:txBody>
      </p:sp>
      <p:sp>
        <p:nvSpPr>
          <p:cNvPr id="61449" name="Text Box 13">
            <a:extLst>
              <a:ext uri="{FF2B5EF4-FFF2-40B4-BE49-F238E27FC236}">
                <a16:creationId xmlns:a16="http://schemas.microsoft.com/office/drawing/2014/main" id="{CEBAFA3F-3953-4760-8955-12B6D7B1C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076700"/>
            <a:ext cx="2590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800" b="1" i="1">
                <a:latin typeface="Arial" panose="020B0604020202020204" pitchFamily="34" charset="0"/>
              </a:rPr>
              <a:t>Μικτό σύστημα κατασκευαστικής ενίσχυσης</a:t>
            </a:r>
          </a:p>
        </p:txBody>
      </p:sp>
      <p:sp>
        <p:nvSpPr>
          <p:cNvPr id="61450" name="Text Box 4">
            <a:extLst>
              <a:ext uri="{FF2B5EF4-FFF2-40B4-BE49-F238E27FC236}">
                <a16:creationId xmlns:a16="http://schemas.microsoft.com/office/drawing/2014/main" id="{94CCF01D-E62B-48F6-8ECF-054F5AF4A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6537325"/>
            <a:ext cx="718185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100" b="1" i="1">
                <a:latin typeface="Arial" panose="020B0604020202020204" pitchFamily="34" charset="0"/>
              </a:rPr>
              <a:t>ΝΑΥΠΗΓΙΚΟ ΚΑΤΑΣΚΕΥΑΣΤΙΚΟ ΣΧΕΔΙΟ 202</a:t>
            </a:r>
            <a:r>
              <a:rPr lang="en-US" altLang="el-GR" sz="1100" b="1" i="1">
                <a:latin typeface="Arial" panose="020B0604020202020204" pitchFamily="34" charset="0"/>
              </a:rPr>
              <a:t>5</a:t>
            </a:r>
            <a:r>
              <a:rPr lang="el-GR" altLang="el-GR" sz="1100" b="1" i="1">
                <a:latin typeface="Arial" panose="020B0604020202020204" pitchFamily="34" charset="0"/>
              </a:rPr>
              <a:t>                  Καθηγητής : Γεώργιος Κ. Χατζηκωνσταντής</a:t>
            </a:r>
          </a:p>
        </p:txBody>
      </p:sp>
      <p:sp>
        <p:nvSpPr>
          <p:cNvPr id="61451" name="TextBox 10">
            <a:extLst>
              <a:ext uri="{FF2B5EF4-FFF2-40B4-BE49-F238E27FC236}">
                <a16:creationId xmlns:a16="http://schemas.microsoft.com/office/drawing/2014/main" id="{EE63B1C4-904C-4627-BF27-6A01E7131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2781300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Σχήμα 23</a:t>
            </a:r>
          </a:p>
        </p:txBody>
      </p:sp>
      <p:sp>
        <p:nvSpPr>
          <p:cNvPr id="61452" name="TextBox 11">
            <a:extLst>
              <a:ext uri="{FF2B5EF4-FFF2-40B4-BE49-F238E27FC236}">
                <a16:creationId xmlns:a16="http://schemas.microsoft.com/office/drawing/2014/main" id="{049DC1C7-0125-4B01-A5E3-25B4B0D59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5945188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Σχήμα 23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>
            <a:extLst>
              <a:ext uri="{FF2B5EF4-FFF2-40B4-BE49-F238E27FC236}">
                <a16:creationId xmlns:a16="http://schemas.microsoft.com/office/drawing/2014/main" id="{B9E5C1EA-6B47-4BDA-A81A-18DD39BCE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5888"/>
            <a:ext cx="5799137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6">
            <a:extLst>
              <a:ext uri="{FF2B5EF4-FFF2-40B4-BE49-F238E27FC236}">
                <a16:creationId xmlns:a16="http://schemas.microsoft.com/office/drawing/2014/main" id="{39DC6784-5B98-412C-9696-DEC3323EC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765175"/>
            <a:ext cx="2160587" cy="160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800" b="1">
                <a:latin typeface="Arial" panose="020B0604020202020204" pitchFamily="34" charset="0"/>
              </a:rPr>
              <a:t>Διάμηκες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l-GR" altLang="el-GR" sz="1800" b="1">
                <a:latin typeface="Arial" panose="020B0604020202020204" pitchFamily="34" charset="0"/>
              </a:rPr>
              <a:t>σύστημα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l-GR" altLang="el-GR" sz="1800" b="1">
                <a:latin typeface="Arial" panose="020B0604020202020204" pitchFamily="34" charset="0"/>
              </a:rPr>
              <a:t>κατασκευαστικής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l-GR" altLang="el-GR" sz="1800" b="1">
                <a:latin typeface="Arial" panose="020B0604020202020204" pitchFamily="34" charset="0"/>
              </a:rPr>
              <a:t>ενίσχυσης</a:t>
            </a:r>
          </a:p>
        </p:txBody>
      </p:sp>
      <p:sp>
        <p:nvSpPr>
          <p:cNvPr id="62468" name="Text Box 4">
            <a:extLst>
              <a:ext uri="{FF2B5EF4-FFF2-40B4-BE49-F238E27FC236}">
                <a16:creationId xmlns:a16="http://schemas.microsoft.com/office/drawing/2014/main" id="{C53FFC4F-6681-4951-87B9-74A463EEA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6604000"/>
            <a:ext cx="7632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200" b="1" i="1">
                <a:latin typeface="Arial" panose="020B0604020202020204" pitchFamily="34" charset="0"/>
              </a:rPr>
              <a:t>ΝΑΥΠΗΓΙΚΟ ΚΑΤΑΣΚΕΥΑΣΤΙΚΟ ΣΧΕΔΙΟ 202</a:t>
            </a:r>
            <a:r>
              <a:rPr lang="en-US" altLang="el-GR" sz="1200" b="1" i="1">
                <a:latin typeface="Arial" panose="020B0604020202020204" pitchFamily="34" charset="0"/>
              </a:rPr>
              <a:t>5</a:t>
            </a:r>
            <a:r>
              <a:rPr lang="el-GR" altLang="el-GR" sz="1200" b="1" i="1">
                <a:latin typeface="Arial" panose="020B0604020202020204" pitchFamily="34" charset="0"/>
              </a:rPr>
              <a:t>      Καθηγητής : Γεώργιος Κ. Χατζηκωνσταντής</a:t>
            </a:r>
          </a:p>
        </p:txBody>
      </p:sp>
      <p:sp>
        <p:nvSpPr>
          <p:cNvPr id="62469" name="TextBox 4">
            <a:extLst>
              <a:ext uri="{FF2B5EF4-FFF2-40B4-BE49-F238E27FC236}">
                <a16:creationId xmlns:a16="http://schemas.microsoft.com/office/drawing/2014/main" id="{507482DF-24A3-418C-8661-4CF5EDE4F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9213" y="6332538"/>
            <a:ext cx="1296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Σχήμα 24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>
            <a:extLst>
              <a:ext uri="{FF2B5EF4-FFF2-40B4-BE49-F238E27FC236}">
                <a16:creationId xmlns:a16="http://schemas.microsoft.com/office/drawing/2014/main" id="{1EF77010-9B55-4D22-83F3-46C8FFD41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54038"/>
            <a:ext cx="6553200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4">
            <a:extLst>
              <a:ext uri="{FF2B5EF4-FFF2-40B4-BE49-F238E27FC236}">
                <a16:creationId xmlns:a16="http://schemas.microsoft.com/office/drawing/2014/main" id="{EEFC672E-2C1A-4DE5-BDDB-F06172B50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6524625"/>
            <a:ext cx="74898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200" b="1" i="1">
                <a:latin typeface="Arial" panose="020B0604020202020204" pitchFamily="34" charset="0"/>
              </a:rPr>
              <a:t>ΝΑΥΠΗΓΙΚΟ ΚΑΤΑΣΚΕΥΑΣΤΙΚΟ ΣΧΕΔΙΟ 202</a:t>
            </a:r>
            <a:r>
              <a:rPr lang="en-US" altLang="el-GR" sz="1200" b="1" i="1">
                <a:latin typeface="Arial" panose="020B0604020202020204" pitchFamily="34" charset="0"/>
              </a:rPr>
              <a:t>5</a:t>
            </a:r>
            <a:r>
              <a:rPr lang="el-GR" altLang="el-GR" sz="1200" b="1" i="1">
                <a:latin typeface="Arial" panose="020B0604020202020204" pitchFamily="34" charset="0"/>
              </a:rPr>
              <a:t>     Καθηγητής : Γεώργιος Κ. Χατζηκωνσταντής</a:t>
            </a:r>
          </a:p>
        </p:txBody>
      </p:sp>
      <p:sp>
        <p:nvSpPr>
          <p:cNvPr id="63492" name="TextBox 3">
            <a:extLst>
              <a:ext uri="{FF2B5EF4-FFF2-40B4-BE49-F238E27FC236}">
                <a16:creationId xmlns:a16="http://schemas.microsoft.com/office/drawing/2014/main" id="{1811429E-F7A1-4764-83DC-588E3C45E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6048375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Σχήμα 25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>
            <a:extLst>
              <a:ext uri="{FF2B5EF4-FFF2-40B4-BE49-F238E27FC236}">
                <a16:creationId xmlns:a16="http://schemas.microsoft.com/office/drawing/2014/main" id="{5722EA8A-C482-4472-91DA-BEE003E97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1196975"/>
            <a:ext cx="8229600" cy="504031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el-GR" altLang="el-GR"/>
          </a:p>
          <a:p>
            <a:pPr>
              <a:buFont typeface="Arial" panose="020B0604020202020204" pitchFamily="34" charset="0"/>
              <a:buNone/>
            </a:pPr>
            <a:endParaRPr lang="el-GR" altLang="el-GR"/>
          </a:p>
        </p:txBody>
      </p:sp>
      <p:sp>
        <p:nvSpPr>
          <p:cNvPr id="64515" name="TextBox 1">
            <a:extLst>
              <a:ext uri="{FF2B5EF4-FFF2-40B4-BE49-F238E27FC236}">
                <a16:creationId xmlns:a16="http://schemas.microsoft.com/office/drawing/2014/main" id="{B6373DD8-B82E-4E2D-8E7F-A9C239FDB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6092825"/>
            <a:ext cx="4679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l-GR" sz="1200">
                <a:latin typeface="Arial" panose="020B0604020202020204" pitchFamily="34" charset="0"/>
              </a:rPr>
              <a:t>www.pi-schools.gr/lessons/tee/maritime/FILES/biblia/...a/kef01.pdf</a:t>
            </a:r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64516" name="Text Box 8">
            <a:extLst>
              <a:ext uri="{FF2B5EF4-FFF2-40B4-BE49-F238E27FC236}">
                <a16:creationId xmlns:a16="http://schemas.microsoft.com/office/drawing/2014/main" id="{411C0694-F046-45F4-858C-C44B46B1A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115888"/>
            <a:ext cx="5400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800" b="1">
                <a:latin typeface="Arial" panose="020B0604020202020204" pitchFamily="34" charset="0"/>
              </a:rPr>
              <a:t>Μικτό σύστημα ενίσχυσης</a:t>
            </a:r>
          </a:p>
        </p:txBody>
      </p:sp>
      <p:pic>
        <p:nvPicPr>
          <p:cNvPr id="64517" name="Picture 9">
            <a:extLst>
              <a:ext uri="{FF2B5EF4-FFF2-40B4-BE49-F238E27FC236}">
                <a16:creationId xmlns:a16="http://schemas.microsoft.com/office/drawing/2014/main" id="{10607FFF-EFB2-43F5-8329-E91370007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76250"/>
            <a:ext cx="7416800" cy="564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Text Box 4">
            <a:extLst>
              <a:ext uri="{FF2B5EF4-FFF2-40B4-BE49-F238E27FC236}">
                <a16:creationId xmlns:a16="http://schemas.microsoft.com/office/drawing/2014/main" id="{5A0A664F-60C5-4513-9B83-27054A8B6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6537325"/>
            <a:ext cx="73691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200" b="1" i="1">
                <a:latin typeface="Arial" panose="020B0604020202020204" pitchFamily="34" charset="0"/>
              </a:rPr>
              <a:t>ΝΑΥΠΗΓΙΚΟ ΚΑΤΑΣΚΕΥΑΣΤΙΚΟ ΣΧΕΔΙΟ 202</a:t>
            </a:r>
            <a:r>
              <a:rPr lang="en-US" altLang="el-GR" sz="1200" b="1" i="1">
                <a:latin typeface="Arial" panose="020B0604020202020204" pitchFamily="34" charset="0"/>
              </a:rPr>
              <a:t>5</a:t>
            </a:r>
            <a:r>
              <a:rPr lang="el-GR" altLang="el-GR" sz="1200" b="1" i="1">
                <a:latin typeface="Arial" panose="020B0604020202020204" pitchFamily="34" charset="0"/>
              </a:rPr>
              <a:t>   Καθηγητής : Γεώργιος Κ. Χατζηκωνσταντής</a:t>
            </a:r>
          </a:p>
        </p:txBody>
      </p:sp>
      <p:sp>
        <p:nvSpPr>
          <p:cNvPr id="64519" name="TextBox 6">
            <a:extLst>
              <a:ext uri="{FF2B5EF4-FFF2-40B4-BE49-F238E27FC236}">
                <a16:creationId xmlns:a16="http://schemas.microsoft.com/office/drawing/2014/main" id="{C75074F0-CA85-442F-911D-5C578C60F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0275" y="5842000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Σχήμα 26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5">
            <a:extLst>
              <a:ext uri="{FF2B5EF4-FFF2-40B4-BE49-F238E27FC236}">
                <a16:creationId xmlns:a16="http://schemas.microsoft.com/office/drawing/2014/main" id="{B64A52EF-1A8E-4F0F-91B7-10F2D9A18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3662363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9" name="Picture 7">
            <a:extLst>
              <a:ext uri="{FF2B5EF4-FFF2-40B4-BE49-F238E27FC236}">
                <a16:creationId xmlns:a16="http://schemas.microsoft.com/office/drawing/2014/main" id="{DB81779B-B099-48DE-95D8-D91C4A282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513" y="1700213"/>
            <a:ext cx="3646487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0" name="Picture 5">
            <a:extLst>
              <a:ext uri="{FF2B5EF4-FFF2-40B4-BE49-F238E27FC236}">
                <a16:creationId xmlns:a16="http://schemas.microsoft.com/office/drawing/2014/main" id="{8E3AC66F-5CF7-4262-9A4B-0DF11DD50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15888"/>
            <a:ext cx="1841500" cy="341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1" name="Text Box 6">
            <a:extLst>
              <a:ext uri="{FF2B5EF4-FFF2-40B4-BE49-F238E27FC236}">
                <a16:creationId xmlns:a16="http://schemas.microsoft.com/office/drawing/2014/main" id="{6965D4F6-012C-4715-933D-57E284171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188913"/>
            <a:ext cx="33845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600">
                <a:latin typeface="Arial" panose="020B0604020202020204" pitchFamily="34" charset="0"/>
              </a:rPr>
              <a:t>Εσωτερική διαμόρφωση κύτους πλοίου μεταφοράς εμπορευματοκιβωτίων</a:t>
            </a:r>
          </a:p>
        </p:txBody>
      </p:sp>
      <p:sp>
        <p:nvSpPr>
          <p:cNvPr id="65542" name="Text Box 4">
            <a:extLst>
              <a:ext uri="{FF2B5EF4-FFF2-40B4-BE49-F238E27FC236}">
                <a16:creationId xmlns:a16="http://schemas.microsoft.com/office/drawing/2014/main" id="{B6382789-EA35-4396-AC32-F7EA93DE1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6537325"/>
            <a:ext cx="73263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200" b="1" i="1">
                <a:latin typeface="Arial" panose="020B0604020202020204" pitchFamily="34" charset="0"/>
              </a:rPr>
              <a:t>ΝΑΥΠΗΓΙΚΟ ΚΑΤΑΣΚΕΥΑΣΤΙΚΟ ΣΧΕΔΙΟ 202</a:t>
            </a:r>
            <a:r>
              <a:rPr lang="en-US" altLang="el-GR" sz="1200" b="1" i="1">
                <a:latin typeface="Arial" panose="020B0604020202020204" pitchFamily="34" charset="0"/>
              </a:rPr>
              <a:t>5</a:t>
            </a:r>
            <a:r>
              <a:rPr lang="el-GR" altLang="el-GR" sz="1200" b="1" i="1">
                <a:latin typeface="Arial" panose="020B0604020202020204" pitchFamily="34" charset="0"/>
              </a:rPr>
              <a:t>  Καθηγητής : Γεώργιος Κ. Χατζηκωνσταντής</a:t>
            </a:r>
          </a:p>
        </p:txBody>
      </p:sp>
      <p:sp>
        <p:nvSpPr>
          <p:cNvPr id="65543" name="TextBox 6">
            <a:extLst>
              <a:ext uri="{FF2B5EF4-FFF2-40B4-BE49-F238E27FC236}">
                <a16:creationId xmlns:a16="http://schemas.microsoft.com/office/drawing/2014/main" id="{DEDE582E-543A-4570-B3F3-FBDD0091E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3657600"/>
            <a:ext cx="1296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Σχήμα 27 α</a:t>
            </a:r>
          </a:p>
        </p:txBody>
      </p:sp>
      <p:sp>
        <p:nvSpPr>
          <p:cNvPr id="65544" name="TextBox 7">
            <a:extLst>
              <a:ext uri="{FF2B5EF4-FFF2-40B4-BE49-F238E27FC236}">
                <a16:creationId xmlns:a16="http://schemas.microsoft.com/office/drawing/2014/main" id="{F06A987F-4D71-492F-A7FC-7A9E4615F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338" y="6097588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Σχήμα 27 β</a:t>
            </a:r>
          </a:p>
        </p:txBody>
      </p:sp>
      <p:sp>
        <p:nvSpPr>
          <p:cNvPr id="65545" name="TextBox 8">
            <a:extLst>
              <a:ext uri="{FF2B5EF4-FFF2-40B4-BE49-F238E27FC236}">
                <a16:creationId xmlns:a16="http://schemas.microsoft.com/office/drawing/2014/main" id="{98C17F4B-3B68-4D79-AB07-042F201B1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6421438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Σχήμα 27 γ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7">
            <a:extLst>
              <a:ext uri="{FF2B5EF4-FFF2-40B4-BE49-F238E27FC236}">
                <a16:creationId xmlns:a16="http://schemas.microsoft.com/office/drawing/2014/main" id="{538F1E44-2A56-4811-BE5B-4B4C2AD4C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549275"/>
            <a:ext cx="4278312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7" name="Picture 8">
            <a:extLst>
              <a:ext uri="{FF2B5EF4-FFF2-40B4-BE49-F238E27FC236}">
                <a16:creationId xmlns:a16="http://schemas.microsoft.com/office/drawing/2014/main" id="{7C51DDF5-1100-4A99-B523-F35F52364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13" y="549275"/>
            <a:ext cx="4217987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8" name="Text Box 4">
            <a:extLst>
              <a:ext uri="{FF2B5EF4-FFF2-40B4-BE49-F238E27FC236}">
                <a16:creationId xmlns:a16="http://schemas.microsoft.com/office/drawing/2014/main" id="{ADDF0473-B0ED-4F32-A603-91437B349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6537325"/>
            <a:ext cx="73977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200" b="1" i="1">
                <a:latin typeface="Arial" panose="020B0604020202020204" pitchFamily="34" charset="0"/>
              </a:rPr>
              <a:t>ΝΑΥΠΗΓΙΚΟ ΚΑΤΑΣΚΕΥΑΣΤΙΚΟ ΣΧΕΔΙΟ 202</a:t>
            </a:r>
            <a:r>
              <a:rPr lang="en-US" altLang="el-GR" sz="1200" b="1" i="1">
                <a:latin typeface="Arial" panose="020B0604020202020204" pitchFamily="34" charset="0"/>
              </a:rPr>
              <a:t>5</a:t>
            </a:r>
            <a:r>
              <a:rPr lang="el-GR" altLang="el-GR" sz="1200" b="1" i="1">
                <a:latin typeface="Arial" panose="020B0604020202020204" pitchFamily="34" charset="0"/>
              </a:rPr>
              <a:t>  Καθηγητής : Γεώργιος Κ. Χατζηκωνσταντής</a:t>
            </a:r>
          </a:p>
        </p:txBody>
      </p:sp>
      <p:sp>
        <p:nvSpPr>
          <p:cNvPr id="67589" name="TextBox 4">
            <a:extLst>
              <a:ext uri="{FF2B5EF4-FFF2-40B4-BE49-F238E27FC236}">
                <a16:creationId xmlns:a16="http://schemas.microsoft.com/office/drawing/2014/main" id="{64C9EE86-CD54-4596-8AE0-5E5BF7975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5862638"/>
            <a:ext cx="1296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Σχήμα 28</a:t>
            </a:r>
          </a:p>
        </p:txBody>
      </p:sp>
      <p:sp>
        <p:nvSpPr>
          <p:cNvPr id="67590" name="TextBox 5">
            <a:extLst>
              <a:ext uri="{FF2B5EF4-FFF2-40B4-BE49-F238E27FC236}">
                <a16:creationId xmlns:a16="http://schemas.microsoft.com/office/drawing/2014/main" id="{8415C637-2985-4823-BC18-435E38EB9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5789613"/>
            <a:ext cx="1296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Σχήμα 29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8374BF6F-D8FC-447B-9857-4A514C36E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649287"/>
          </a:xfrm>
        </p:spPr>
        <p:txBody>
          <a:bodyPr/>
          <a:lstStyle/>
          <a:p>
            <a:r>
              <a:rPr lang="el-GR" altLang="el-GR" sz="2800">
                <a:latin typeface="Arial" panose="020B0604020202020204" pitchFamily="34" charset="0"/>
              </a:rPr>
              <a:t>Διπύθμενο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F3C93AA5-BA31-4BC5-BCEA-1FF1253FE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1196975"/>
            <a:ext cx="8229600" cy="504031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el-GR" altLang="el-GR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el-GR" altLang="el-GR">
              <a:latin typeface="Arial" panose="020B0604020202020204" pitchFamily="34" charset="0"/>
            </a:endParaRPr>
          </a:p>
        </p:txBody>
      </p:sp>
      <p:pic>
        <p:nvPicPr>
          <p:cNvPr id="69636" name="Picture 4">
            <a:extLst>
              <a:ext uri="{FF2B5EF4-FFF2-40B4-BE49-F238E27FC236}">
                <a16:creationId xmlns:a16="http://schemas.microsoft.com/office/drawing/2014/main" id="{A0B8A2A6-F934-4A90-AB49-4112FE1C8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20713"/>
            <a:ext cx="8353425" cy="55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7" name="Text Box 6">
            <a:extLst>
              <a:ext uri="{FF2B5EF4-FFF2-40B4-BE49-F238E27FC236}">
                <a16:creationId xmlns:a16="http://schemas.microsoft.com/office/drawing/2014/main" id="{22ADDACC-44F2-487C-B020-BA2FEF2C8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6381750"/>
            <a:ext cx="1225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l-GR" altLang="el-GR" sz="1800">
              <a:latin typeface="Arial" panose="020B0604020202020204" pitchFamily="34" charset="0"/>
            </a:endParaRPr>
          </a:p>
        </p:txBody>
      </p:sp>
      <p:sp>
        <p:nvSpPr>
          <p:cNvPr id="69638" name="Text Box 4">
            <a:extLst>
              <a:ext uri="{FF2B5EF4-FFF2-40B4-BE49-F238E27FC236}">
                <a16:creationId xmlns:a16="http://schemas.microsoft.com/office/drawing/2014/main" id="{F0A59620-72F3-4284-B917-AAD82F189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6537325"/>
            <a:ext cx="74914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200" b="1" i="1">
                <a:latin typeface="Arial" panose="020B0604020202020204" pitchFamily="34" charset="0"/>
              </a:rPr>
              <a:t>ΝΑΥΠΗΓΙΚΟ ΚΑΤΑΣΚΕΥΑΣΤΙΚΟ ΣΧΕΔΙΟ 202</a:t>
            </a:r>
            <a:r>
              <a:rPr lang="en-US" altLang="el-GR" sz="1200" b="1" i="1">
                <a:latin typeface="Arial" panose="020B0604020202020204" pitchFamily="34" charset="0"/>
              </a:rPr>
              <a:t>5</a:t>
            </a:r>
            <a:r>
              <a:rPr lang="el-GR" altLang="el-GR" sz="1200" b="1" i="1">
                <a:latin typeface="Arial" panose="020B0604020202020204" pitchFamily="34" charset="0"/>
              </a:rPr>
              <a:t>  Καθηγητής : Γεώργιος Κ. Χατζηκωνσταντής</a:t>
            </a:r>
          </a:p>
        </p:txBody>
      </p:sp>
      <p:sp>
        <p:nvSpPr>
          <p:cNvPr id="69639" name="TextBox 1">
            <a:extLst>
              <a:ext uri="{FF2B5EF4-FFF2-40B4-BE49-F238E27FC236}">
                <a16:creationId xmlns:a16="http://schemas.microsoft.com/office/drawing/2014/main" id="{3C3ACBB7-E837-490D-81A2-4FA908CAE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450" y="6181725"/>
            <a:ext cx="23764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l-GR" sz="1400">
                <a:latin typeface="Arial" panose="020B0604020202020204" pitchFamily="34" charset="0"/>
              </a:rPr>
              <a:t>www.slideshare.net</a:t>
            </a:r>
            <a:endParaRPr lang="el-GR" altLang="el-GR" sz="1400">
              <a:latin typeface="Arial" panose="020B0604020202020204" pitchFamily="34" charset="0"/>
            </a:endParaRPr>
          </a:p>
        </p:txBody>
      </p:sp>
      <p:sp>
        <p:nvSpPr>
          <p:cNvPr id="69640" name="TextBox 7">
            <a:extLst>
              <a:ext uri="{FF2B5EF4-FFF2-40B4-BE49-F238E27FC236}">
                <a16:creationId xmlns:a16="http://schemas.microsoft.com/office/drawing/2014/main" id="{81695533-1C22-4B1E-8AEB-FFE328CB2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6550" y="5873750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Σχήμα 30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3">
            <a:extLst>
              <a:ext uri="{FF2B5EF4-FFF2-40B4-BE49-F238E27FC236}">
                <a16:creationId xmlns:a16="http://schemas.microsoft.com/office/drawing/2014/main" id="{E21831AA-4B89-4531-B6F8-0EC6483F4F72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286BF80-C91E-4F90-A060-969ECA303FF0}" type="slidenum">
              <a:rPr lang="el-GR" altLang="el-GR" sz="14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57</a:t>
            </a:fld>
            <a:endParaRPr lang="el-GR" altLang="el-GR" sz="1400">
              <a:latin typeface="Arial" panose="020B0604020202020204" pitchFamily="34" charset="0"/>
            </a:endParaRPr>
          </a:p>
        </p:txBody>
      </p:sp>
      <p:pic>
        <p:nvPicPr>
          <p:cNvPr id="70659" name="Picture 2">
            <a:extLst>
              <a:ext uri="{FF2B5EF4-FFF2-40B4-BE49-F238E27FC236}">
                <a16:creationId xmlns:a16="http://schemas.microsoft.com/office/drawing/2014/main" id="{5E143E25-4BA4-4A60-87CD-1DA64D5C5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2335213"/>
            <a:ext cx="4464050" cy="306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0" name="Picture 3">
            <a:extLst>
              <a:ext uri="{FF2B5EF4-FFF2-40B4-BE49-F238E27FC236}">
                <a16:creationId xmlns:a16="http://schemas.microsoft.com/office/drawing/2014/main" id="{11AE3A34-55E7-4346-94EF-FB9B4B9E9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00063"/>
            <a:ext cx="4284663" cy="294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61" name="TextBox 5">
            <a:extLst>
              <a:ext uri="{FF2B5EF4-FFF2-40B4-BE49-F238E27FC236}">
                <a16:creationId xmlns:a16="http://schemas.microsoft.com/office/drawing/2014/main" id="{1A7275EC-F00E-4496-8B55-E2B1E1164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8913"/>
            <a:ext cx="37449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Διπύθμενο διαμήκους κατασκευής</a:t>
            </a:r>
          </a:p>
        </p:txBody>
      </p:sp>
      <p:sp>
        <p:nvSpPr>
          <p:cNvPr id="70662" name="TextBox 6">
            <a:extLst>
              <a:ext uri="{FF2B5EF4-FFF2-40B4-BE49-F238E27FC236}">
                <a16:creationId xmlns:a16="http://schemas.microsoft.com/office/drawing/2014/main" id="{B821B78C-3ACD-4DAF-A99C-4CC3CEABA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1973263"/>
            <a:ext cx="378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Διπύθμενο εγκάρσιας κατασκευής</a:t>
            </a:r>
          </a:p>
        </p:txBody>
      </p:sp>
      <p:sp>
        <p:nvSpPr>
          <p:cNvPr id="70663" name="Text Box 4">
            <a:extLst>
              <a:ext uri="{FF2B5EF4-FFF2-40B4-BE49-F238E27FC236}">
                <a16:creationId xmlns:a16="http://schemas.microsoft.com/office/drawing/2014/main" id="{C4436912-46AC-425A-81A3-80EDDFEA3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6537325"/>
            <a:ext cx="72532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200" b="1" i="1">
                <a:latin typeface="Arial" panose="020B0604020202020204" pitchFamily="34" charset="0"/>
              </a:rPr>
              <a:t>ΝΑΥΠΗΓΙΚΟ ΚΑΤΑΣΚΕΥΑΣΤΙΚΟ ΣΧΕΔΙΟ 202</a:t>
            </a:r>
            <a:r>
              <a:rPr lang="en-US" altLang="el-GR" sz="1200" b="1" i="1">
                <a:latin typeface="Arial" panose="020B0604020202020204" pitchFamily="34" charset="0"/>
              </a:rPr>
              <a:t>5</a:t>
            </a:r>
            <a:r>
              <a:rPr lang="el-GR" altLang="el-GR" sz="1200" b="1" i="1">
                <a:latin typeface="Arial" panose="020B0604020202020204" pitchFamily="34" charset="0"/>
              </a:rPr>
              <a:t>   Καθηγητής : Γεώργιος Κ. Χατζηκωνσταντής</a:t>
            </a:r>
          </a:p>
        </p:txBody>
      </p:sp>
      <p:sp>
        <p:nvSpPr>
          <p:cNvPr id="70664" name="TextBox 7">
            <a:extLst>
              <a:ext uri="{FF2B5EF4-FFF2-40B4-BE49-F238E27FC236}">
                <a16:creationId xmlns:a16="http://schemas.microsoft.com/office/drawing/2014/main" id="{1AA30F8A-961E-4494-B049-439C562D2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3603625"/>
            <a:ext cx="1296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Σχήμα 31 α</a:t>
            </a:r>
          </a:p>
        </p:txBody>
      </p:sp>
      <p:sp>
        <p:nvSpPr>
          <p:cNvPr id="70665" name="TextBox 8">
            <a:extLst>
              <a:ext uri="{FF2B5EF4-FFF2-40B4-BE49-F238E27FC236}">
                <a16:creationId xmlns:a16="http://schemas.microsoft.com/office/drawing/2014/main" id="{6B114358-E5DE-4A7A-AA9F-4350C9809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5399088"/>
            <a:ext cx="1296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Σχήμα 31 β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C3E348A-C20B-464E-B960-E79F7767B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2800">
                <a:latin typeface="Arial" panose="020B0604020202020204" pitchFamily="34" charset="0"/>
              </a:rPr>
              <a:t>Απλός πυθμένας</a:t>
            </a:r>
            <a:r>
              <a:rPr lang="el-GR" altLang="el-GR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D6A19AA3-3367-4455-8488-1655CCE7DD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el-GR" altLang="el-GR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el-GR" altLang="el-GR">
              <a:latin typeface="Arial" panose="020B0604020202020204" pitchFamily="34" charset="0"/>
            </a:endParaRPr>
          </a:p>
        </p:txBody>
      </p:sp>
      <p:pic>
        <p:nvPicPr>
          <p:cNvPr id="72708" name="Picture 4">
            <a:extLst>
              <a:ext uri="{FF2B5EF4-FFF2-40B4-BE49-F238E27FC236}">
                <a16:creationId xmlns:a16="http://schemas.microsoft.com/office/drawing/2014/main" id="{8494DC2B-DCCB-4F8D-A1CE-33EE46CED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81075"/>
            <a:ext cx="8496300" cy="517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09" name="Text Box 4">
            <a:extLst>
              <a:ext uri="{FF2B5EF4-FFF2-40B4-BE49-F238E27FC236}">
                <a16:creationId xmlns:a16="http://schemas.microsoft.com/office/drawing/2014/main" id="{1754F28D-1F22-43CA-BC10-DA668E8A0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6537325"/>
            <a:ext cx="71818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200" b="1" i="1">
                <a:latin typeface="Arial" panose="020B0604020202020204" pitchFamily="34" charset="0"/>
              </a:rPr>
              <a:t>ΝΑΥΠΗΓΙΚΟ ΚΑΤΑΣΚΕΥΑΣΤΙΚΟ ΣΧΕΔΙΟ 202</a:t>
            </a:r>
            <a:r>
              <a:rPr lang="en-US" altLang="el-GR" sz="1200" b="1" i="1">
                <a:latin typeface="Arial" panose="020B0604020202020204" pitchFamily="34" charset="0"/>
              </a:rPr>
              <a:t>5</a:t>
            </a:r>
            <a:r>
              <a:rPr lang="el-GR" altLang="el-GR" sz="1200" b="1" i="1">
                <a:latin typeface="Arial" panose="020B0604020202020204" pitchFamily="34" charset="0"/>
              </a:rPr>
              <a:t>  Καθηγητής : Γεώργιος Κ. Χατζηκωνσταντής</a:t>
            </a:r>
          </a:p>
        </p:txBody>
      </p:sp>
      <p:sp>
        <p:nvSpPr>
          <p:cNvPr id="72710" name="TextBox 1">
            <a:extLst>
              <a:ext uri="{FF2B5EF4-FFF2-40B4-BE49-F238E27FC236}">
                <a16:creationId xmlns:a16="http://schemas.microsoft.com/office/drawing/2014/main" id="{EC95592F-90F6-4FA1-9DF9-2DCCE7470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6169025"/>
            <a:ext cx="3168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l-GR" sz="1400">
                <a:latin typeface="Arial" panose="020B0604020202020204" pitchFamily="34" charset="0"/>
              </a:rPr>
              <a:t>www.splashmaritime.com.au</a:t>
            </a:r>
            <a:endParaRPr lang="el-GR" altLang="el-GR" sz="1400">
              <a:latin typeface="Arial" panose="020B0604020202020204" pitchFamily="34" charset="0"/>
            </a:endParaRPr>
          </a:p>
        </p:txBody>
      </p:sp>
      <p:sp>
        <p:nvSpPr>
          <p:cNvPr id="72711" name="TextBox 6">
            <a:extLst>
              <a:ext uri="{FF2B5EF4-FFF2-40B4-BE49-F238E27FC236}">
                <a16:creationId xmlns:a16="http://schemas.microsoft.com/office/drawing/2014/main" id="{6F0ECDD9-A52C-43BE-8DC3-410CB428F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8100" y="5813425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Σχήμα 32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>
            <a:extLst>
              <a:ext uri="{FF2B5EF4-FFF2-40B4-BE49-F238E27FC236}">
                <a16:creationId xmlns:a16="http://schemas.microsoft.com/office/drawing/2014/main" id="{09392EE2-3902-4589-B04C-99E0E44AB7F7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2102434-6BA9-4093-AD65-F0B48DDA4CC3}" type="slidenum">
              <a:rPr lang="el-GR" altLang="el-GR" sz="12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11267" name="TextBox 5">
            <a:extLst>
              <a:ext uri="{FF2B5EF4-FFF2-40B4-BE49-F238E27FC236}">
                <a16:creationId xmlns:a16="http://schemas.microsoft.com/office/drawing/2014/main" id="{69B07FAF-8273-4127-861A-CE2368C71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33375"/>
            <a:ext cx="8075612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400" b="1" u="sng">
                <a:latin typeface="Arial" panose="020B0604020202020204" pitchFamily="34" charset="0"/>
              </a:rPr>
              <a:t>ΧΑΡΑΚΤΗΡΙΣΤΙΚΑ ΓΝΩΡΙΣΜΑΤΑ ΠΛΟΙΟΥ</a:t>
            </a:r>
            <a:endParaRPr lang="en-US" altLang="el-GR" sz="2400" b="1" u="sng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400" b="1">
                <a:latin typeface="Arial" panose="020B0604020202020204" pitchFamily="34" charset="0"/>
              </a:rPr>
              <a:t> </a:t>
            </a:r>
            <a:r>
              <a:rPr lang="el-GR" altLang="el-GR" sz="2000" b="1" u="sng">
                <a:latin typeface="Arial" panose="020B0604020202020204" pitchFamily="34" charset="0"/>
              </a:rPr>
              <a:t>(</a:t>
            </a:r>
            <a:r>
              <a:rPr lang="el-GR" altLang="el-GR" sz="1800" b="1" u="sng">
                <a:latin typeface="Arial" panose="020B0604020202020204" pitchFamily="34" charset="0"/>
              </a:rPr>
              <a:t>ταυτότητα πλοίου</a:t>
            </a:r>
            <a:r>
              <a:rPr lang="el-GR" altLang="el-GR" sz="2000" b="1" u="sng">
                <a:latin typeface="Arial" panose="020B0604020202020204" pitchFamily="34" charset="0"/>
              </a:rPr>
              <a:t>)</a:t>
            </a:r>
            <a:r>
              <a:rPr lang="el-GR" altLang="el-GR" sz="2800" b="1" u="sng">
                <a:latin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l-GR" altLang="el-GR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el-GR" altLang="el-GR" sz="2000" b="1" u="sng">
                <a:latin typeface="Arial" panose="020B0604020202020204" pitchFamily="34" charset="0"/>
              </a:rPr>
              <a:t> Όνομα</a:t>
            </a:r>
            <a:r>
              <a:rPr lang="el-GR" altLang="el-GR" sz="1800">
                <a:latin typeface="Arial" panose="020B0604020202020204" pitchFamily="34" charset="0"/>
              </a:rPr>
              <a:t> : </a:t>
            </a:r>
            <a:r>
              <a:rPr lang="en-US" altLang="el-GR" sz="1800">
                <a:latin typeface="Arial" panose="020B0604020202020204" pitchFamily="34" charset="0"/>
              </a:rPr>
              <a:t>     </a:t>
            </a:r>
            <a:r>
              <a:rPr lang="el-GR" altLang="el-GR" sz="1800">
                <a:latin typeface="Arial" panose="020B0604020202020204" pitchFamily="34" charset="0"/>
              </a:rPr>
              <a:t>α. αναγράφεται σε πρύμνη / παρειές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                       β. τα κρατικά φέρουν  κωδικό αριθμό.</a:t>
            </a:r>
          </a:p>
          <a:p>
            <a:pPr>
              <a:spcBef>
                <a:spcPct val="0"/>
              </a:spcBef>
              <a:buFontTx/>
              <a:buNone/>
            </a:pPr>
            <a:endParaRPr lang="el-GR" altLang="el-GR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el-GR" altLang="el-GR" sz="2400" b="1" u="sng">
                <a:latin typeface="Arial" panose="020B0604020202020204" pitchFamily="34" charset="0"/>
              </a:rPr>
              <a:t> </a:t>
            </a:r>
            <a:r>
              <a:rPr lang="el-GR" altLang="el-GR" sz="2000" b="1" u="sng">
                <a:latin typeface="Arial" panose="020B0604020202020204" pitchFamily="34" charset="0"/>
              </a:rPr>
              <a:t>Λιμάνι νηολόγησης</a:t>
            </a:r>
            <a:r>
              <a:rPr lang="el-GR" altLang="el-GR" sz="1800">
                <a:latin typeface="Arial" panose="020B0604020202020204" pitchFamily="34" charset="0"/>
              </a:rPr>
              <a:t> (= προσδιορίζει την Εθνικότητα - Σημαία) :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         αναγράφεται κάτω από το όνομα . Στα κρατικά αρκεί μόνο η σημαία.</a:t>
            </a:r>
          </a:p>
          <a:p>
            <a:pPr>
              <a:spcBef>
                <a:spcPct val="0"/>
              </a:spcBef>
              <a:buFontTx/>
              <a:buNone/>
            </a:pPr>
            <a:endParaRPr lang="el-GR" altLang="el-GR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el-GR" altLang="el-GR" sz="2400" b="1" u="sng">
                <a:latin typeface="Arial" panose="020B0604020202020204" pitchFamily="34" charset="0"/>
              </a:rPr>
              <a:t> </a:t>
            </a:r>
            <a:r>
              <a:rPr lang="el-GR" altLang="el-GR" sz="2000" b="1" u="sng">
                <a:latin typeface="Arial" panose="020B0604020202020204" pitchFamily="34" charset="0"/>
              </a:rPr>
              <a:t>Αριθμός Νηολογίου</a:t>
            </a:r>
            <a:r>
              <a:rPr lang="el-GR" altLang="el-GR" sz="2400" b="1">
                <a:latin typeface="Arial" panose="020B0604020202020204" pitchFamily="34" charset="0"/>
              </a:rPr>
              <a:t>  </a:t>
            </a:r>
            <a:r>
              <a:rPr lang="el-GR" altLang="el-GR" sz="1800">
                <a:latin typeface="Arial" panose="020B0604020202020204" pitchFamily="34" charset="0"/>
              </a:rPr>
              <a:t>(αύξων αριθμός καταχώρησης)</a:t>
            </a:r>
          </a:p>
          <a:p>
            <a:pPr>
              <a:spcBef>
                <a:spcPct val="0"/>
              </a:spcBef>
              <a:buFontTx/>
              <a:buNone/>
            </a:pPr>
            <a:endParaRPr lang="el-GR" altLang="el-GR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el-GR" altLang="el-GR" sz="2400" b="1" u="sng">
                <a:latin typeface="Arial" panose="020B0604020202020204" pitchFamily="34" charset="0"/>
              </a:rPr>
              <a:t> </a:t>
            </a:r>
            <a:r>
              <a:rPr lang="el-GR" altLang="el-GR" sz="2000" b="1" u="sng">
                <a:latin typeface="Arial" panose="020B0604020202020204" pitchFamily="34" charset="0"/>
              </a:rPr>
              <a:t>Δ.Δ.Σ.</a:t>
            </a:r>
            <a:r>
              <a:rPr lang="el-GR" altLang="el-GR" sz="2400" b="1" u="sng">
                <a:latin typeface="Arial" panose="020B0604020202020204" pitchFamily="34" charset="0"/>
              </a:rPr>
              <a:t> </a:t>
            </a:r>
            <a:r>
              <a:rPr lang="el-GR" altLang="el-GR" sz="1800">
                <a:latin typeface="Arial" panose="020B0604020202020204" pitchFamily="34" charset="0"/>
              </a:rPr>
              <a:t>(=Διεθνές Διακριτικό Σήμα / </a:t>
            </a:r>
            <a:r>
              <a:rPr lang="en-US" altLang="el-GR" sz="1800">
                <a:latin typeface="Arial" panose="020B0604020202020204" pitchFamily="34" charset="0"/>
              </a:rPr>
              <a:t>SVAA – SZZZ)</a:t>
            </a:r>
            <a:r>
              <a:rPr lang="el-GR" altLang="el-GR" sz="1800">
                <a:latin typeface="Arial" panose="020B0604020202020204" pitchFamily="34" charset="0"/>
              </a:rPr>
              <a:t> (άνω από 30 κ.κ.χ.)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l-GR" altLang="el-GR" sz="1800">
                <a:latin typeface="Arial" panose="020B0604020202020204" pitchFamily="34" charset="0"/>
              </a:rPr>
              <a:t>                              (επιπρόσθετες ομάδες :</a:t>
            </a:r>
            <a:r>
              <a:rPr lang="en-US" altLang="el-GR" sz="1800">
                <a:latin typeface="Arial" panose="020B0604020202020204" pitchFamily="34" charset="0"/>
              </a:rPr>
              <a:t> J4AA – J4ZZ , SVAA2 – SVBZ9)</a:t>
            </a:r>
            <a:r>
              <a:rPr lang="el-GR" altLang="el-GR" sz="1800"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l-GR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el-GR" altLang="el-GR" sz="2400" b="1" u="sng">
                <a:latin typeface="Arial" panose="020B0604020202020204" pitchFamily="34" charset="0"/>
              </a:rPr>
              <a:t> </a:t>
            </a:r>
            <a:r>
              <a:rPr lang="el-GR" altLang="el-GR" sz="2000" b="1" u="sng">
                <a:latin typeface="Arial" panose="020B0604020202020204" pitchFamily="34" charset="0"/>
              </a:rPr>
              <a:t>Χωρητικότητα</a:t>
            </a:r>
            <a:r>
              <a:rPr lang="el-GR" altLang="el-GR" sz="2400" b="1" u="sng">
                <a:latin typeface="Arial" panose="020B0604020202020204" pitchFamily="34" charset="0"/>
              </a:rPr>
              <a:t> </a:t>
            </a:r>
            <a:r>
              <a:rPr lang="el-GR" altLang="el-GR" sz="1800">
                <a:latin typeface="Arial" panose="020B0604020202020204" pitchFamily="34" charset="0"/>
              </a:rPr>
              <a:t>(Ολική : κ.ο.χ. /  Καθαρή : κ.κ.χ.)</a:t>
            </a:r>
            <a:r>
              <a:rPr lang="en-US" altLang="el-GR" sz="1800">
                <a:latin typeface="Arial" panose="020B0604020202020204" pitchFamily="34" charset="0"/>
              </a:rPr>
              <a:t> </a:t>
            </a:r>
            <a:r>
              <a:rPr lang="el-GR" altLang="el-GR" sz="1800">
                <a:latin typeface="Arial" panose="020B0604020202020204" pitchFamily="34" charset="0"/>
              </a:rPr>
              <a:t>Εθνική Σύμβαση / 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l-GR" altLang="el-GR" sz="1800">
                <a:latin typeface="Arial" panose="020B0604020202020204" pitchFamily="34" charset="0"/>
              </a:rPr>
              <a:t>                                                                            </a:t>
            </a:r>
            <a:r>
              <a:rPr lang="en-US" altLang="el-GR" sz="1800">
                <a:latin typeface="Arial" panose="020B0604020202020204" pitchFamily="34" charset="0"/>
              </a:rPr>
              <a:t>G.T.</a:t>
            </a:r>
            <a:r>
              <a:rPr lang="el-GR" altLang="el-GR" sz="1800">
                <a:latin typeface="Arial" panose="020B0604020202020204" pitchFamily="34" charset="0"/>
              </a:rPr>
              <a:t> Διεθνής Σύμβαση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el-GR" altLang="el-GR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el-GR" altLang="el-GR" sz="2000" b="1" u="sng">
                <a:latin typeface="Arial" panose="020B0604020202020204" pitchFamily="34" charset="0"/>
              </a:rPr>
              <a:t> ΝΗΟΛΟΓΗΣΗ</a:t>
            </a:r>
            <a:r>
              <a:rPr lang="el-GR" altLang="el-GR" sz="1800">
                <a:latin typeface="Arial" panose="020B0604020202020204" pitchFamily="34" charset="0"/>
              </a:rPr>
              <a:t> : υπόχρεο κάθε πλοίο σε λιμάνι επιλογής του πλοιοκτήτη . </a:t>
            </a:r>
            <a:r>
              <a:rPr lang="en-US" altLang="el-GR" sz="1800">
                <a:latin typeface="Arial" panose="020B0604020202020204" pitchFamily="34" charset="0"/>
              </a:rPr>
              <a:t>            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l-GR" sz="1800">
                <a:latin typeface="Arial" panose="020B0604020202020204" pitchFamily="34" charset="0"/>
              </a:rPr>
              <a:t>                              </a:t>
            </a:r>
            <a:r>
              <a:rPr lang="el-GR" altLang="el-GR" sz="1800">
                <a:latin typeface="Arial" panose="020B0604020202020204" pitchFamily="34" charset="0"/>
              </a:rPr>
              <a:t>Τα κρατικά στο κυρίως λιμάνι της χώρας.</a:t>
            </a:r>
          </a:p>
        </p:txBody>
      </p:sp>
      <p:sp>
        <p:nvSpPr>
          <p:cNvPr id="11268" name="Slide Number Placeholder 1">
            <a:extLst>
              <a:ext uri="{FF2B5EF4-FFF2-40B4-BE49-F238E27FC236}">
                <a16:creationId xmlns:a16="http://schemas.microsoft.com/office/drawing/2014/main" id="{F54F4573-03E8-48BD-963B-9F6B53B8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68473D5-EBEF-4FEF-98EA-AF4E9B2B1303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11269" name="TextBox 7">
            <a:extLst>
              <a:ext uri="{FF2B5EF4-FFF2-40B4-BE49-F238E27FC236}">
                <a16:creationId xmlns:a16="http://schemas.microsoft.com/office/drawing/2014/main" id="{CE2CA54D-24ED-47C4-B26A-A30A486DE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356350"/>
            <a:ext cx="5761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400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400" i="1">
                <a:latin typeface="Arial" panose="020B0604020202020204" pitchFamily="34" charset="0"/>
              </a:rPr>
              <a:t>5</a:t>
            </a:r>
            <a:r>
              <a:rPr lang="el-GR" altLang="el-GR" sz="1400" i="1">
                <a:latin typeface="Arial" panose="020B0604020202020204" pitchFamily="34" charset="0"/>
              </a:rPr>
              <a:t>  Γ. Χατζηκωνσταντής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3">
            <a:extLst>
              <a:ext uri="{FF2B5EF4-FFF2-40B4-BE49-F238E27FC236}">
                <a16:creationId xmlns:a16="http://schemas.microsoft.com/office/drawing/2014/main" id="{FBAC47FE-B48C-407C-BE11-93A61403B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750" y="836613"/>
            <a:ext cx="8229600" cy="5040312"/>
          </a:xfrm>
        </p:spPr>
        <p:txBody>
          <a:bodyPr/>
          <a:lstStyle/>
          <a:p>
            <a:pPr algn="ctr"/>
            <a:endParaRPr lang="el-GR" altLang="el-GR" b="1">
              <a:latin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l-GR" altLang="el-GR" b="1">
                <a:latin typeface="Arial" panose="020B0604020202020204" pitchFamily="34" charset="0"/>
              </a:rPr>
              <a:t>Εκπόνηση  </a:t>
            </a:r>
          </a:p>
          <a:p>
            <a:pPr algn="ctr"/>
            <a:endParaRPr lang="el-GR" altLang="el-GR" b="1">
              <a:latin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l-GR" altLang="el-GR" b="1">
                <a:latin typeface="Arial" panose="020B0604020202020204" pitchFamily="34" charset="0"/>
              </a:rPr>
              <a:t>κατασκευαστικών </a:t>
            </a:r>
          </a:p>
          <a:p>
            <a:pPr algn="ctr"/>
            <a:endParaRPr lang="el-GR" altLang="el-GR" b="1">
              <a:latin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l-GR" altLang="el-GR" b="1">
                <a:latin typeface="Arial" panose="020B0604020202020204" pitchFamily="34" charset="0"/>
              </a:rPr>
              <a:t>Σχεδίων</a:t>
            </a:r>
          </a:p>
          <a:p>
            <a:pPr algn="ctr">
              <a:buFont typeface="Arial" panose="020B0604020202020204" pitchFamily="34" charset="0"/>
              <a:buNone/>
            </a:pPr>
            <a:endParaRPr lang="el-GR" altLang="el-GR" b="1">
              <a:latin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None/>
            </a:pPr>
            <a:endParaRPr lang="el-GR" altLang="el-GR" b="1">
              <a:latin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None/>
            </a:pPr>
            <a:endParaRPr lang="el-GR" altLang="el-GR" b="1">
              <a:latin typeface="Arial" panose="020B0604020202020204" pitchFamily="34" charset="0"/>
            </a:endParaRPr>
          </a:p>
        </p:txBody>
      </p:sp>
      <p:sp>
        <p:nvSpPr>
          <p:cNvPr id="73731" name="Text Box 4">
            <a:extLst>
              <a:ext uri="{FF2B5EF4-FFF2-40B4-BE49-F238E27FC236}">
                <a16:creationId xmlns:a16="http://schemas.microsoft.com/office/drawing/2014/main" id="{269B05D6-9D18-441D-A071-C667D1C0C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6537325"/>
            <a:ext cx="73977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200" b="1" i="1">
                <a:latin typeface="Arial" panose="020B0604020202020204" pitchFamily="34" charset="0"/>
              </a:rPr>
              <a:t>ΝΑΥΠΗΓΙΚΟ ΚΑΤΑΣΚΕΥΑΣΤΙΚΟ ΣΧΕΔΙΟ 202</a:t>
            </a:r>
            <a:r>
              <a:rPr lang="en-US" altLang="el-GR" sz="1200" b="1" i="1">
                <a:latin typeface="Arial" panose="020B0604020202020204" pitchFamily="34" charset="0"/>
              </a:rPr>
              <a:t>5</a:t>
            </a:r>
            <a:r>
              <a:rPr lang="el-GR" altLang="el-GR" sz="1200" b="1" i="1">
                <a:latin typeface="Arial" panose="020B0604020202020204" pitchFamily="34" charset="0"/>
              </a:rPr>
              <a:t>  Καθηγητής : Γεώργιος Κ. Χατζηκωνσταντής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3">
            <a:extLst>
              <a:ext uri="{FF2B5EF4-FFF2-40B4-BE49-F238E27FC236}">
                <a16:creationId xmlns:a16="http://schemas.microsoft.com/office/drawing/2014/main" id="{2B10D0FB-19C1-4032-84C7-7C06291E7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" y="549275"/>
            <a:ext cx="8856663" cy="5903913"/>
          </a:xfrm>
        </p:spPr>
        <p:txBody>
          <a:bodyPr/>
          <a:lstStyle/>
          <a:p>
            <a:pPr marL="3051175" indent="-3051175">
              <a:lnSpc>
                <a:spcPct val="80000"/>
              </a:lnSpc>
              <a:buFont typeface="Arial" panose="020B0604020202020204" pitchFamily="34" charset="0"/>
              <a:buNone/>
            </a:pPr>
            <a:endParaRPr lang="el-GR" altLang="el-GR" sz="2000"/>
          </a:p>
          <a:p>
            <a:pPr marL="3051175" indent="-3051175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2000" b="1"/>
              <a:t>ΓΡΑΜΜΗ ΛΕΠΤΗ ΣΥΝΕΧΗΣ</a:t>
            </a:r>
            <a:r>
              <a:rPr lang="el-GR" altLang="el-GR" sz="2000"/>
              <a:t>   : παριστάνει ακμές , άκρες , οριοθέτηση                 </a:t>
            </a:r>
          </a:p>
          <a:p>
            <a:pPr marL="3051175" indent="-3051175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2000"/>
              <a:t>                                                      ελασμάτων (ραφές , σόκκορα)</a:t>
            </a:r>
          </a:p>
          <a:p>
            <a:pPr marL="3051175" indent="-3051175">
              <a:lnSpc>
                <a:spcPct val="80000"/>
              </a:lnSpc>
              <a:buFont typeface="Arial" panose="020B0604020202020204" pitchFamily="34" charset="0"/>
              <a:buNone/>
            </a:pPr>
            <a:endParaRPr lang="el-GR" altLang="el-GR" sz="2000"/>
          </a:p>
          <a:p>
            <a:pPr marL="3051175" indent="-3051175">
              <a:lnSpc>
                <a:spcPct val="80000"/>
              </a:lnSpc>
              <a:buFont typeface="Arial" panose="020B0604020202020204" pitchFamily="34" charset="0"/>
              <a:buNone/>
            </a:pPr>
            <a:endParaRPr lang="el-GR" altLang="el-GR" sz="2000"/>
          </a:p>
          <a:p>
            <a:pPr marL="3051175" indent="-3051175">
              <a:lnSpc>
                <a:spcPct val="80000"/>
              </a:lnSpc>
              <a:buFont typeface="Arial" panose="020B0604020202020204" pitchFamily="34" charset="0"/>
              <a:buNone/>
            </a:pPr>
            <a:endParaRPr lang="el-GR" altLang="el-GR" sz="2000"/>
          </a:p>
          <a:p>
            <a:pPr marL="3051175" indent="-3051175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2000" b="1"/>
              <a:t>ΓΡΑΜΜΗ ΧΟΝΤΡΗ</a:t>
            </a:r>
            <a:r>
              <a:rPr lang="el-GR" altLang="el-GR" sz="2000"/>
              <a:t>                 : παριστάνει κατασκευαστικό στοιχείο σε  τομή ,                                                            (πάχος ελάσματος) .  Το πάχος μπορεί να   παρασταθεί και με δύο λεπτές γραμμές με σκίαση.</a:t>
            </a:r>
          </a:p>
          <a:p>
            <a:pPr marL="3051175" indent="-3051175">
              <a:lnSpc>
                <a:spcPct val="80000"/>
              </a:lnSpc>
              <a:buFont typeface="Arial" panose="020B0604020202020204" pitchFamily="34" charset="0"/>
              <a:buNone/>
            </a:pPr>
            <a:endParaRPr lang="el-GR" altLang="el-GR" sz="2000"/>
          </a:p>
          <a:p>
            <a:pPr marL="3051175" indent="-3051175">
              <a:lnSpc>
                <a:spcPct val="80000"/>
              </a:lnSpc>
              <a:buFont typeface="Arial" panose="020B0604020202020204" pitchFamily="34" charset="0"/>
              <a:buNone/>
            </a:pPr>
            <a:endParaRPr lang="el-GR" altLang="el-GR" sz="2000"/>
          </a:p>
          <a:p>
            <a:pPr marL="3051175" indent="-3051175">
              <a:lnSpc>
                <a:spcPct val="80000"/>
              </a:lnSpc>
              <a:buFont typeface="Arial" panose="020B0604020202020204" pitchFamily="34" charset="0"/>
              <a:buNone/>
            </a:pPr>
            <a:endParaRPr lang="el-GR" altLang="el-GR" sz="2000"/>
          </a:p>
          <a:p>
            <a:pPr marL="3051175" indent="-3051175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2000" b="1"/>
              <a:t>ΓΡΑΜΜΗ ΔΙΑΚΕΚΟΜΜΕΝΗ</a:t>
            </a:r>
            <a:r>
              <a:rPr lang="el-GR" altLang="el-GR" sz="2000"/>
              <a:t>  : παριστάνει έλασμα τοποθετημένο πίσω από</a:t>
            </a:r>
          </a:p>
          <a:p>
            <a:pPr marL="3051175" indent="-3051175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2000" b="1"/>
              <a:t>ΧΟΝΤΡΗ</a:t>
            </a:r>
            <a:r>
              <a:rPr lang="el-GR" altLang="el-GR" sz="2000"/>
              <a:t>                                      κατασκευαστικό στοιχείο , όπως έλασμα                                                            </a:t>
            </a:r>
          </a:p>
          <a:p>
            <a:pPr marL="3051175" indent="-3051175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2000"/>
              <a:t>                                                     </a:t>
            </a:r>
            <a:r>
              <a:rPr lang="en-US" altLang="el-GR" sz="2000"/>
              <a:t> </a:t>
            </a:r>
            <a:r>
              <a:rPr lang="el-GR" altLang="el-GR" sz="2000"/>
              <a:t>πλήρους έδρας κάτω από οροφή διπύθμενου ,                                                   </a:t>
            </a:r>
          </a:p>
          <a:p>
            <a:pPr marL="3051175" indent="-3051175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2000"/>
              <a:t>                                                     </a:t>
            </a:r>
            <a:r>
              <a:rPr lang="en-US" altLang="el-GR" sz="2000"/>
              <a:t> </a:t>
            </a:r>
            <a:r>
              <a:rPr lang="el-GR" altLang="el-GR" sz="2000"/>
              <a:t>αγκώνας κ.α.</a:t>
            </a:r>
          </a:p>
          <a:p>
            <a:pPr marL="3051175" indent="-3051175">
              <a:lnSpc>
                <a:spcPct val="80000"/>
              </a:lnSpc>
              <a:buFont typeface="Arial" panose="020B0604020202020204" pitchFamily="34" charset="0"/>
              <a:buNone/>
            </a:pPr>
            <a:endParaRPr lang="el-GR" altLang="el-GR" sz="2000"/>
          </a:p>
          <a:p>
            <a:pPr marL="3051175" indent="-3051175">
              <a:lnSpc>
                <a:spcPct val="80000"/>
              </a:lnSpc>
              <a:buFont typeface="Arial" panose="020B0604020202020204" pitchFamily="34" charset="0"/>
              <a:buNone/>
            </a:pPr>
            <a:endParaRPr lang="el-GR" altLang="el-GR" sz="2000"/>
          </a:p>
          <a:p>
            <a:pPr marL="3051175" indent="-3051175">
              <a:lnSpc>
                <a:spcPct val="80000"/>
              </a:lnSpc>
              <a:buFont typeface="Arial" panose="020B0604020202020204" pitchFamily="34" charset="0"/>
              <a:buNone/>
            </a:pPr>
            <a:endParaRPr lang="el-GR" altLang="el-GR" sz="2000"/>
          </a:p>
          <a:p>
            <a:pPr marL="3051175" indent="-3051175">
              <a:lnSpc>
                <a:spcPct val="80000"/>
              </a:lnSpc>
              <a:buFont typeface="Arial" panose="020B0604020202020204" pitchFamily="34" charset="0"/>
              <a:buNone/>
            </a:pPr>
            <a:endParaRPr lang="el-GR" altLang="el-GR" sz="2000"/>
          </a:p>
        </p:txBody>
      </p:sp>
      <p:pic>
        <p:nvPicPr>
          <p:cNvPr id="74755" name="Picture 4">
            <a:extLst>
              <a:ext uri="{FF2B5EF4-FFF2-40B4-BE49-F238E27FC236}">
                <a16:creationId xmlns:a16="http://schemas.microsoft.com/office/drawing/2014/main" id="{40D41416-BCE4-4653-9EE4-7902D0E5A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96975"/>
            <a:ext cx="1609725" cy="9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6" name="Picture 6">
            <a:extLst>
              <a:ext uri="{FF2B5EF4-FFF2-40B4-BE49-F238E27FC236}">
                <a16:creationId xmlns:a16="http://schemas.microsoft.com/office/drawing/2014/main" id="{BDE52E4F-2114-4D96-BF49-AA2ECC631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941888"/>
            <a:ext cx="1819275" cy="1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7" name="Text Box 4">
            <a:extLst>
              <a:ext uri="{FF2B5EF4-FFF2-40B4-BE49-F238E27FC236}">
                <a16:creationId xmlns:a16="http://schemas.microsoft.com/office/drawing/2014/main" id="{C88F859F-F0CF-4862-A351-2E1AE532E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6537325"/>
            <a:ext cx="76866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200" b="1" i="1">
                <a:latin typeface="Arial" panose="020B0604020202020204" pitchFamily="34" charset="0"/>
              </a:rPr>
              <a:t>ΝΑΥΠΗΓΙΚΟ ΚΑΤΑΣΚΕΥΑΣΤΙΚΟ ΣΧΕΔΙΟ 202</a:t>
            </a:r>
            <a:r>
              <a:rPr lang="en-US" altLang="el-GR" sz="1200" b="1" i="1">
                <a:latin typeface="Arial" panose="020B0604020202020204" pitchFamily="34" charset="0"/>
              </a:rPr>
              <a:t>5</a:t>
            </a:r>
            <a:r>
              <a:rPr lang="el-GR" altLang="el-GR" sz="1200" b="1" i="1">
                <a:latin typeface="Arial" panose="020B0604020202020204" pitchFamily="34" charset="0"/>
              </a:rPr>
              <a:t>   Καθηγητής : Γεώργιος Κ. Χατζηκωνσταντής</a:t>
            </a:r>
          </a:p>
        </p:txBody>
      </p:sp>
      <p:sp>
        <p:nvSpPr>
          <p:cNvPr id="74758" name="TextBox 1">
            <a:extLst>
              <a:ext uri="{FF2B5EF4-FFF2-40B4-BE49-F238E27FC236}">
                <a16:creationId xmlns:a16="http://schemas.microsoft.com/office/drawing/2014/main" id="{55EDD342-9331-44EF-9E84-7FF68AC35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5100" y="276225"/>
            <a:ext cx="4464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2000" b="1" i="1" u="sng">
                <a:latin typeface="Arial" panose="020B0604020202020204" pitchFamily="34" charset="0"/>
              </a:rPr>
              <a:t>Χρήση γραμμών σχεδίασης  1/2</a:t>
            </a:r>
          </a:p>
        </p:txBody>
      </p:sp>
      <p:pic>
        <p:nvPicPr>
          <p:cNvPr id="74759" name="Εικόνα 1">
            <a:extLst>
              <a:ext uri="{FF2B5EF4-FFF2-40B4-BE49-F238E27FC236}">
                <a16:creationId xmlns:a16="http://schemas.microsoft.com/office/drawing/2014/main" id="{DEB777DD-4FE7-4B8B-83F2-8EC194AEE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667000"/>
            <a:ext cx="15049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3">
            <a:extLst>
              <a:ext uri="{FF2B5EF4-FFF2-40B4-BE49-F238E27FC236}">
                <a16:creationId xmlns:a16="http://schemas.microsoft.com/office/drawing/2014/main" id="{DAA158B2-3061-4933-94C8-368309462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388" y="765175"/>
            <a:ext cx="8785225" cy="4464050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2000" b="1"/>
              <a:t>ΓΡΑΜΜΗ ΔΙΑΚΕΚΟΜΜΕΝΗ</a:t>
            </a:r>
            <a:r>
              <a:rPr lang="el-GR" altLang="el-GR" sz="2000"/>
              <a:t> </a:t>
            </a:r>
            <a:r>
              <a:rPr lang="el-GR" altLang="el-GR" sz="2000" b="1"/>
              <a:t>ΛΕΠΤΗ</a:t>
            </a:r>
            <a:r>
              <a:rPr lang="el-GR" altLang="el-GR" sz="2000"/>
              <a:t> : παριστάνει ακμές που δεν φαίνονται </a:t>
            </a:r>
            <a:r>
              <a:rPr lang="el-GR" altLang="el-GR" sz="1600" i="1"/>
              <a:t> 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1600" i="1"/>
              <a:t>                                                                                   (</a:t>
            </a:r>
            <a:r>
              <a:rPr lang="el-GR" altLang="el-GR" sz="1800" i="1"/>
              <a:t>συνήθως χρησιμοποιείται για απλό /δευτερεύον </a:t>
            </a:r>
            <a:r>
              <a:rPr lang="el-GR" altLang="el-GR" sz="1600" i="1"/>
              <a:t>         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1600" i="1"/>
              <a:t>                                                                                   </a:t>
            </a:r>
            <a:r>
              <a:rPr lang="el-GR" altLang="el-GR" sz="1800" i="1"/>
              <a:t>ενισχυτικό  πίσω από κατασκευαστικό στοιχείο</a:t>
            </a:r>
            <a:r>
              <a:rPr lang="el-GR" altLang="el-GR" sz="1600" i="1"/>
              <a:t>) 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endParaRPr lang="el-GR" altLang="el-GR" sz="2000"/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endParaRPr lang="el-GR" altLang="el-GR" sz="2000"/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2000" b="1"/>
              <a:t>ΓΡΑΜΜΗ - ΣΗΜΕΙΟ ΧΟΝΤΡΗ</a:t>
            </a:r>
            <a:r>
              <a:rPr lang="el-GR" altLang="el-GR" sz="2000"/>
              <a:t> :  παριστάνει ενισχυμένη δοκό (πρωτεύον  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2000"/>
              <a:t>                                                        ενισχυτικό) πίσω από κατασκευαστικό στοιχείο                                                         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2000"/>
              <a:t>                                                        όπως ενισχυμένο ζυγό (εγκαρσίωμα) κάτω   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2000"/>
              <a:t>                                                        από το έλασμα του καταστρώματος.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endParaRPr lang="el-GR" altLang="el-GR" sz="2000"/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endParaRPr lang="el-GR" altLang="el-GR" sz="2000"/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2000" b="1"/>
              <a:t>ΓΡΑΜΜΗ - ΣΗΜΕΙΟ ΛΕΠΤΗ</a:t>
            </a:r>
            <a:r>
              <a:rPr lang="el-GR" altLang="el-GR" sz="2000"/>
              <a:t>  :  παριστάνει άξονα συμμετρίας , λεπτομέρεια    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2000"/>
              <a:t>                                                      ευρισκόμενη σε διαφορετικό  επίπεδο από αυτό   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2000"/>
              <a:t>                                                      που παρουσιάζεται στο σχέδιο. </a:t>
            </a:r>
            <a:endParaRPr lang="el-GR" altLang="el-GR" sz="2000" b="1"/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2000" b="1"/>
              <a:t>                                                      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2000" b="1"/>
              <a:t>                                                      </a:t>
            </a:r>
            <a:endParaRPr lang="el-GR" altLang="el-GR" sz="1600"/>
          </a:p>
        </p:txBody>
      </p:sp>
      <p:pic>
        <p:nvPicPr>
          <p:cNvPr id="75779" name="Picture 4">
            <a:extLst>
              <a:ext uri="{FF2B5EF4-FFF2-40B4-BE49-F238E27FC236}">
                <a16:creationId xmlns:a16="http://schemas.microsoft.com/office/drawing/2014/main" id="{71CB8A50-024B-46B5-B8B0-880E4E22C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4437063"/>
            <a:ext cx="2457450" cy="8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0" name="Picture 5">
            <a:extLst>
              <a:ext uri="{FF2B5EF4-FFF2-40B4-BE49-F238E27FC236}">
                <a16:creationId xmlns:a16="http://schemas.microsoft.com/office/drawing/2014/main" id="{DA34E5C2-E7EA-4DEF-8917-59A738E0D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2749550"/>
            <a:ext cx="2519363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6">
            <a:extLst>
              <a:ext uri="{FF2B5EF4-FFF2-40B4-BE49-F238E27FC236}">
                <a16:creationId xmlns:a16="http://schemas.microsoft.com/office/drawing/2014/main" id="{077017D9-5D57-4792-98D1-B267E7FB8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1112838"/>
            <a:ext cx="2592388" cy="12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Text Box 4">
            <a:extLst>
              <a:ext uri="{FF2B5EF4-FFF2-40B4-BE49-F238E27FC236}">
                <a16:creationId xmlns:a16="http://schemas.microsoft.com/office/drawing/2014/main" id="{29223738-0347-4FD7-891E-854947965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6537325"/>
            <a:ext cx="77581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200" b="1" i="1">
                <a:latin typeface="Arial" panose="020B0604020202020204" pitchFamily="34" charset="0"/>
              </a:rPr>
              <a:t>ΝΑΥΠΗΓΙΚΟ ΚΑΤΑΣΚΕΥΑΣΤΙΚΟ ΣΧΕΔΙΟ 202</a:t>
            </a:r>
            <a:r>
              <a:rPr lang="en-US" altLang="el-GR" sz="1200" b="1" i="1">
                <a:latin typeface="Arial" panose="020B0604020202020204" pitchFamily="34" charset="0"/>
              </a:rPr>
              <a:t>5</a:t>
            </a:r>
            <a:r>
              <a:rPr lang="el-GR" altLang="el-GR" sz="1200" b="1" i="1">
                <a:latin typeface="Arial" panose="020B0604020202020204" pitchFamily="34" charset="0"/>
              </a:rPr>
              <a:t>   Καθηγητής : Γεώργιος Κ. Χατζηκωνσταντής</a:t>
            </a:r>
          </a:p>
        </p:txBody>
      </p:sp>
      <p:sp>
        <p:nvSpPr>
          <p:cNvPr id="75783" name="Ορθογώνιο 1">
            <a:extLst>
              <a:ext uri="{FF2B5EF4-FFF2-40B4-BE49-F238E27FC236}">
                <a16:creationId xmlns:a16="http://schemas.microsoft.com/office/drawing/2014/main" id="{04454F62-EB10-4313-AF4A-0BBA43599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171450"/>
            <a:ext cx="3792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 b="1" i="1" u="sng">
                <a:latin typeface="Arial" panose="020B0604020202020204" pitchFamily="34" charset="0"/>
              </a:rPr>
              <a:t>Χρήση γραμμών σχεδίασης  2/2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5">
            <a:extLst>
              <a:ext uri="{FF2B5EF4-FFF2-40B4-BE49-F238E27FC236}">
                <a16:creationId xmlns:a16="http://schemas.microsoft.com/office/drawing/2014/main" id="{FEFFBCFA-9E50-4659-AAF8-2CE64E73C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88" y="2133600"/>
            <a:ext cx="3817937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3" name="Text Box 6">
            <a:extLst>
              <a:ext uri="{FF2B5EF4-FFF2-40B4-BE49-F238E27FC236}">
                <a16:creationId xmlns:a16="http://schemas.microsoft.com/office/drawing/2014/main" id="{ADB705B8-CBD2-4D53-A597-56C72A11E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188913"/>
            <a:ext cx="3024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Για σχεδίαση με τις γραμμές </a:t>
            </a:r>
          </a:p>
        </p:txBody>
      </p:sp>
      <p:sp>
        <p:nvSpPr>
          <p:cNvPr id="76804" name="Text Box 4">
            <a:extLst>
              <a:ext uri="{FF2B5EF4-FFF2-40B4-BE49-F238E27FC236}">
                <a16:creationId xmlns:a16="http://schemas.microsoft.com/office/drawing/2014/main" id="{5F2E7A88-BC9B-4A56-87A6-9529658C2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913" y="6429375"/>
            <a:ext cx="76358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200" b="1" i="1">
                <a:latin typeface="Arial" panose="020B0604020202020204" pitchFamily="34" charset="0"/>
              </a:rPr>
              <a:t>ΝΑΥΠΗΓΙΚΟ ΚΑΤΑΣΚΕΥΑΣΤΙΚΟ ΣΧΕΔΙΟ 202</a:t>
            </a:r>
            <a:r>
              <a:rPr lang="en-US" altLang="el-GR" sz="1200" b="1" i="1">
                <a:latin typeface="Arial" panose="020B0604020202020204" pitchFamily="34" charset="0"/>
              </a:rPr>
              <a:t>5</a:t>
            </a:r>
            <a:r>
              <a:rPr lang="el-GR" altLang="el-GR" sz="1200" b="1" i="1">
                <a:latin typeface="Arial" panose="020B0604020202020204" pitchFamily="34" charset="0"/>
              </a:rPr>
              <a:t>   Καθηγητής : Γεώργιος Κ. Χατζηκωνσταντής</a:t>
            </a:r>
          </a:p>
        </p:txBody>
      </p:sp>
      <p:sp>
        <p:nvSpPr>
          <p:cNvPr id="76805" name="TextBox 5">
            <a:extLst>
              <a:ext uri="{FF2B5EF4-FFF2-40B4-BE49-F238E27FC236}">
                <a16:creationId xmlns:a16="http://schemas.microsoft.com/office/drawing/2014/main" id="{96946EEC-B6A6-4ED9-AB05-BC11171AA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5084763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Σχήμα 33</a:t>
            </a:r>
          </a:p>
        </p:txBody>
      </p:sp>
      <p:sp>
        <p:nvSpPr>
          <p:cNvPr id="76806" name="TextBox 6">
            <a:extLst>
              <a:ext uri="{FF2B5EF4-FFF2-40B4-BE49-F238E27FC236}">
                <a16:creationId xmlns:a16="http://schemas.microsoft.com/office/drawing/2014/main" id="{EA9E1A7F-D49A-4F85-B4B0-005DB1E0D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4475" y="5783263"/>
            <a:ext cx="1296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Σχήμα 34</a:t>
            </a:r>
          </a:p>
        </p:txBody>
      </p:sp>
      <p:pic>
        <p:nvPicPr>
          <p:cNvPr id="76807" name="Θέση περιεχομένου 3">
            <a:extLst>
              <a:ext uri="{FF2B5EF4-FFF2-40B4-BE49-F238E27FC236}">
                <a16:creationId xmlns:a16="http://schemas.microsoft.com/office/drawing/2014/main" id="{53C61A9B-218A-4D1B-910A-343AD60A57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8" y="661988"/>
            <a:ext cx="5138737" cy="4097337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Θέση περιεχομένου 2">
            <a:extLst>
              <a:ext uri="{FF2B5EF4-FFF2-40B4-BE49-F238E27FC236}">
                <a16:creationId xmlns:a16="http://schemas.microsoft.com/office/drawing/2014/main" id="{F66D6279-F523-4CA7-8D4B-0FC7E403F3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el-GR"/>
          </a:p>
          <a:p>
            <a:pPr marL="0" indent="0">
              <a:buFont typeface="Arial" panose="020B0604020202020204" pitchFamily="34" charset="0"/>
              <a:buNone/>
            </a:pPr>
            <a:endParaRPr lang="el-GR" altLang="el-GR"/>
          </a:p>
        </p:txBody>
      </p:sp>
      <p:sp>
        <p:nvSpPr>
          <p:cNvPr id="77827" name="Θέση αριθμού διαφάνειας 3">
            <a:extLst>
              <a:ext uri="{FF2B5EF4-FFF2-40B4-BE49-F238E27FC236}">
                <a16:creationId xmlns:a16="http://schemas.microsoft.com/office/drawing/2014/main" id="{464B8F60-848B-401D-AB21-C82677D02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326C19-F6A5-4DD7-AE85-2ED54A60B5F2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63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pic>
        <p:nvPicPr>
          <p:cNvPr id="77828" name="Εικόνα 7">
            <a:extLst>
              <a:ext uri="{FF2B5EF4-FFF2-40B4-BE49-F238E27FC236}">
                <a16:creationId xmlns:a16="http://schemas.microsoft.com/office/drawing/2014/main" id="{DD572C99-7CB9-40BB-A77C-ECAD496C5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1301750"/>
            <a:ext cx="5138737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Εικόνα 8">
            <a:extLst>
              <a:ext uri="{FF2B5EF4-FFF2-40B4-BE49-F238E27FC236}">
                <a16:creationId xmlns:a16="http://schemas.microsoft.com/office/drawing/2014/main" id="{1E5C8F9E-D178-4605-9FA6-138537447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1285875"/>
            <a:ext cx="2786063" cy="269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Εικόνα 9">
            <a:extLst>
              <a:ext uri="{FF2B5EF4-FFF2-40B4-BE49-F238E27FC236}">
                <a16:creationId xmlns:a16="http://schemas.microsoft.com/office/drawing/2014/main" id="{80F1C832-4E87-464E-A3F2-6D9BDD2308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4681538"/>
            <a:ext cx="2792413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Εικόνα 19">
            <a:extLst>
              <a:ext uri="{FF2B5EF4-FFF2-40B4-BE49-F238E27FC236}">
                <a16:creationId xmlns:a16="http://schemas.microsoft.com/office/drawing/2014/main" id="{AE0D4BE7-9C0A-4FA9-A2B5-72853562F5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628775"/>
            <a:ext cx="2116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2" name="Εικόνα 20">
            <a:extLst>
              <a:ext uri="{FF2B5EF4-FFF2-40B4-BE49-F238E27FC236}">
                <a16:creationId xmlns:a16="http://schemas.microsoft.com/office/drawing/2014/main" id="{19FBBDFE-ADA8-4032-875F-0C8F663BD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2559050"/>
            <a:ext cx="3194050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3" name="Εικόνα 21">
            <a:extLst>
              <a:ext uri="{FF2B5EF4-FFF2-40B4-BE49-F238E27FC236}">
                <a16:creationId xmlns:a16="http://schemas.microsoft.com/office/drawing/2014/main" id="{D474A289-C9AC-4623-A6E7-9EA02006BD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13" y="3019425"/>
            <a:ext cx="1749425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4" name="Εικόνα 22">
            <a:extLst>
              <a:ext uri="{FF2B5EF4-FFF2-40B4-BE49-F238E27FC236}">
                <a16:creationId xmlns:a16="http://schemas.microsoft.com/office/drawing/2014/main" id="{87E8BF36-A346-4506-AC93-E00558F92A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4251325"/>
            <a:ext cx="21891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5" name="Text Box 4">
            <a:extLst>
              <a:ext uri="{FF2B5EF4-FFF2-40B4-BE49-F238E27FC236}">
                <a16:creationId xmlns:a16="http://schemas.microsoft.com/office/drawing/2014/main" id="{AB0D6124-957D-4BC7-BFC3-C00634A02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6537325"/>
            <a:ext cx="71104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200" b="1" i="1">
                <a:latin typeface="Arial" panose="020B0604020202020204" pitchFamily="34" charset="0"/>
              </a:rPr>
              <a:t>ΝΑΥΠΗΓΙΚΟ ΚΑΤΑΣΚΕΥΑΣΤΙΚΟ ΣΧΕΔΙΟ 202</a:t>
            </a:r>
            <a:r>
              <a:rPr lang="en-US" altLang="el-GR" sz="1200" b="1" i="1">
                <a:latin typeface="Arial" panose="020B0604020202020204" pitchFamily="34" charset="0"/>
              </a:rPr>
              <a:t>5</a:t>
            </a:r>
            <a:r>
              <a:rPr lang="el-GR" altLang="el-GR" sz="1200" b="1" i="1">
                <a:latin typeface="Arial" panose="020B0604020202020204" pitchFamily="34" charset="0"/>
              </a:rPr>
              <a:t>  Καθηγητής : Γεώργιος Κ. Χατζηκωνσταντής</a:t>
            </a:r>
          </a:p>
        </p:txBody>
      </p:sp>
      <p:sp>
        <p:nvSpPr>
          <p:cNvPr id="77836" name="TextBox 11">
            <a:extLst>
              <a:ext uri="{FF2B5EF4-FFF2-40B4-BE49-F238E27FC236}">
                <a16:creationId xmlns:a16="http://schemas.microsoft.com/office/drawing/2014/main" id="{F5EF1FA7-6DC2-4726-B86B-E92FD53AA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4350" y="5995988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Σχήμα 35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">
            <a:extLst>
              <a:ext uri="{FF2B5EF4-FFF2-40B4-BE49-F238E27FC236}">
                <a16:creationId xmlns:a16="http://schemas.microsoft.com/office/drawing/2014/main" id="{5016644F-FA4C-4CDE-8ED4-59641B417A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Arial" panose="020B0604020202020204" pitchFamily="34" charset="0"/>
              <a:buNone/>
            </a:pPr>
            <a:endParaRPr lang="el-GR" altLang="el-GR">
              <a:latin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None/>
            </a:pPr>
            <a:endParaRPr lang="el-GR" altLang="el-GR">
              <a:latin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l-GR" altLang="el-GR" b="1">
                <a:latin typeface="Arial" panose="020B0604020202020204" pitchFamily="34" charset="0"/>
              </a:rPr>
              <a:t>Επιλογή </a:t>
            </a:r>
          </a:p>
          <a:p>
            <a:pPr algn="ctr">
              <a:buFont typeface="Arial" panose="020B0604020202020204" pitchFamily="34" charset="0"/>
              <a:buNone/>
            </a:pPr>
            <a:endParaRPr lang="el-GR" altLang="el-GR" b="1">
              <a:latin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l-GR" altLang="el-GR" b="1">
                <a:latin typeface="Arial" panose="020B0604020202020204" pitchFamily="34" charset="0"/>
              </a:rPr>
              <a:t>Ενισχυτικού</a:t>
            </a:r>
          </a:p>
          <a:p>
            <a:pPr algn="ctr">
              <a:buFont typeface="Arial" panose="020B0604020202020204" pitchFamily="34" charset="0"/>
              <a:buNone/>
            </a:pPr>
            <a:endParaRPr lang="el-GR" altLang="el-GR" b="1">
              <a:latin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None/>
            </a:pPr>
            <a:endParaRPr lang="el-GR" altLang="el-GR" b="1">
              <a:latin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None/>
            </a:pPr>
            <a:endParaRPr lang="el-GR" altLang="el-GR" b="1">
              <a:latin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None/>
            </a:pPr>
            <a:endParaRPr lang="el-GR" altLang="el-GR" b="1">
              <a:latin typeface="Arial" panose="020B0604020202020204" pitchFamily="34" charset="0"/>
            </a:endParaRPr>
          </a:p>
        </p:txBody>
      </p:sp>
      <p:sp>
        <p:nvSpPr>
          <p:cNvPr id="78851" name="Text Box 4">
            <a:extLst>
              <a:ext uri="{FF2B5EF4-FFF2-40B4-BE49-F238E27FC236}">
                <a16:creationId xmlns:a16="http://schemas.microsoft.com/office/drawing/2014/main" id="{FBAA5BB4-ABF8-416C-9C42-E8309774F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1438" y="6453188"/>
            <a:ext cx="7191375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200" b="1" i="1">
                <a:latin typeface="Arial" panose="020B0604020202020204" pitchFamily="34" charset="0"/>
              </a:rPr>
              <a:t>ΝΑΥΠΗΓΙΚΟ ΚΑΤΑΣΚΕΥΑΣΤΙΚΟ ΣΧΕΔΙΟ 202</a:t>
            </a:r>
            <a:r>
              <a:rPr lang="en-US" altLang="el-GR" sz="1200" b="1" i="1">
                <a:latin typeface="Arial" panose="020B0604020202020204" pitchFamily="34" charset="0"/>
              </a:rPr>
              <a:t>5</a:t>
            </a:r>
            <a:r>
              <a:rPr lang="el-GR" altLang="el-GR" sz="1200" b="1" i="1">
                <a:latin typeface="Arial" panose="020B0604020202020204" pitchFamily="34" charset="0"/>
              </a:rPr>
              <a:t>  Καθηγητής : Γεώργιος Κ. Χατζηκωνσταντής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">
            <a:extLst>
              <a:ext uri="{FF2B5EF4-FFF2-40B4-BE49-F238E27FC236}">
                <a16:creationId xmlns:a16="http://schemas.microsoft.com/office/drawing/2014/main" id="{130A516F-C61A-490D-80BB-441C72331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04813"/>
            <a:ext cx="8229600" cy="5832475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l-GR" altLang="el-GR" sz="2800" b="1">
                <a:latin typeface="Arial" panose="020B0604020202020204" pitchFamily="34" charset="0"/>
              </a:rPr>
              <a:t>Κατασκευαστικά χαρακτηριστικά ενισχυτικού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l-GR" altLang="el-GR" sz="2800">
                <a:latin typeface="Arial" panose="020B0604020202020204" pitchFamily="34" charset="0"/>
              </a:rPr>
              <a:t>Ύψος κορμού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l-GR" altLang="el-GR" sz="2800">
                <a:latin typeface="Arial" panose="020B0604020202020204" pitchFamily="34" charset="0"/>
              </a:rPr>
              <a:t>Πάχος κορμού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l-GR" altLang="el-GR" sz="2800">
                <a:latin typeface="Arial" panose="020B0604020202020204" pitchFamily="34" charset="0"/>
              </a:rPr>
              <a:t>Ροπή αντίστασης</a:t>
            </a:r>
            <a:r>
              <a:rPr lang="el-GR" altLang="el-GR">
                <a:latin typeface="Arial" panose="020B0604020202020204" pitchFamily="34" charset="0"/>
              </a:rPr>
              <a:t> </a:t>
            </a:r>
            <a:r>
              <a:rPr lang="el-GR" altLang="el-GR" sz="2000" i="1">
                <a:latin typeface="Arial" panose="020B0604020202020204" pitchFamily="34" charset="0"/>
              </a:rPr>
              <a:t>(διατομής που περιλαμβάνει τη διατομή του ενισχυτικού και το συνεργαζόμενο έλασμα).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el-GR" altLang="el-GR" sz="2000" i="1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l-GR" altLang="el-GR" sz="2800" b="1">
                <a:latin typeface="Arial" panose="020B0604020202020204" pitchFamily="34" charset="0"/>
              </a:rPr>
              <a:t>Εξαρτώνται από</a:t>
            </a:r>
            <a:r>
              <a:rPr lang="el-GR" altLang="el-GR" sz="2800">
                <a:latin typeface="Arial" panose="020B0604020202020204" pitchFamily="34" charset="0"/>
              </a:rPr>
              <a:t> :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l-GR" altLang="el-GR" sz="2800">
                <a:latin typeface="Arial" panose="020B0604020202020204" pitchFamily="34" charset="0"/>
              </a:rPr>
              <a:t>είδος και μέγεθος φόρτισης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l-GR" altLang="el-GR" sz="2800">
                <a:latin typeface="Arial" panose="020B0604020202020204" pitchFamily="34" charset="0"/>
              </a:rPr>
              <a:t>Απόσταση μεταξύ των στηρίξεων (ανυποστήρικτο μήκος)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l-GR" altLang="el-GR" sz="2800">
                <a:latin typeface="Arial" panose="020B0604020202020204" pitchFamily="34" charset="0"/>
              </a:rPr>
              <a:t>Τύπος και αποτελεσματικότητα σύνδεσης στα άκρα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l-GR" altLang="el-GR" sz="2800">
                <a:latin typeface="Arial" panose="020B0604020202020204" pitchFamily="34" charset="0"/>
              </a:rPr>
              <a:t>Υλικό κατασκευής 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el-GR" altLang="el-GR" sz="2800">
              <a:latin typeface="Arial" panose="020B0604020202020204" pitchFamily="34" charset="0"/>
            </a:endParaRPr>
          </a:p>
        </p:txBody>
      </p:sp>
      <p:sp>
        <p:nvSpPr>
          <p:cNvPr id="79875" name="Text Box 4">
            <a:extLst>
              <a:ext uri="{FF2B5EF4-FFF2-40B4-BE49-F238E27FC236}">
                <a16:creationId xmlns:a16="http://schemas.microsoft.com/office/drawing/2014/main" id="{040440DB-5802-44A3-8138-88C2A4F63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6453188"/>
            <a:ext cx="742791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200" b="1" i="1">
                <a:latin typeface="Arial" panose="020B0604020202020204" pitchFamily="34" charset="0"/>
              </a:rPr>
              <a:t>ΝΑΥΠΗΓΙΚΟ ΚΑΤΑΣΚΕΥΑΣΤΙΚΟ ΣΧΕΔΙΟ 202</a:t>
            </a:r>
            <a:r>
              <a:rPr lang="en-US" altLang="el-GR" sz="1200" b="1" i="1">
                <a:latin typeface="Arial" panose="020B0604020202020204" pitchFamily="34" charset="0"/>
              </a:rPr>
              <a:t>5</a:t>
            </a:r>
            <a:r>
              <a:rPr lang="el-GR" altLang="el-GR" sz="1200" b="1" i="1">
                <a:latin typeface="Arial" panose="020B0604020202020204" pitchFamily="34" charset="0"/>
              </a:rPr>
              <a:t>  Καθηγητής : Γεώργιος Κ. Χατζηκωνσταντής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>
            <a:extLst>
              <a:ext uri="{FF2B5EF4-FFF2-40B4-BE49-F238E27FC236}">
                <a16:creationId xmlns:a16="http://schemas.microsoft.com/office/drawing/2014/main" id="{EBBB2855-6A31-4E31-9EA6-89C264C69A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l-GR" altLang="el-GR">
                <a:latin typeface="Arial" panose="020B0604020202020204" pitchFamily="34" charset="0"/>
              </a:rPr>
              <a:t>	</a:t>
            </a:r>
            <a:r>
              <a:rPr lang="el-GR" altLang="el-GR" u="sng">
                <a:latin typeface="Arial" panose="020B0604020202020204" pitchFamily="34" charset="0"/>
              </a:rPr>
              <a:t>Έλεγχος ενισχυτικού</a:t>
            </a:r>
          </a:p>
          <a:p>
            <a:pPr>
              <a:buFont typeface="Arial" panose="020B0604020202020204" pitchFamily="34" charset="0"/>
              <a:buNone/>
            </a:pPr>
            <a:endParaRPr lang="el-GR" altLang="el-GR">
              <a:latin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l-GR" altLang="el-GR">
                <a:latin typeface="Arial" panose="020B0604020202020204" pitchFamily="34" charset="0"/>
              </a:rPr>
              <a:t>Ροπή αντιστάσεως …… </a:t>
            </a:r>
            <a:r>
              <a:rPr lang="en-US" altLang="el-GR" b="1">
                <a:latin typeface="Arial" panose="020B0604020202020204" pitchFamily="34" charset="0"/>
              </a:rPr>
              <a:t>w</a:t>
            </a:r>
            <a:r>
              <a:rPr lang="en-US" altLang="el-GR">
                <a:latin typeface="Arial" panose="020B0604020202020204" pitchFamily="34" charset="0"/>
              </a:rPr>
              <a:t> </a:t>
            </a:r>
            <a:endParaRPr lang="el-GR" altLang="el-GR">
              <a:latin typeface="Arial" panose="020B0604020202020204" pitchFamily="34" charset="0"/>
            </a:endParaRPr>
          </a:p>
          <a:p>
            <a:pPr>
              <a:buFontTx/>
              <a:buChar char="-"/>
            </a:pPr>
            <a:endParaRPr lang="en-US" altLang="el-GR">
              <a:latin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l-GR" altLang="el-GR">
                <a:latin typeface="Arial" panose="020B0604020202020204" pitchFamily="34" charset="0"/>
              </a:rPr>
              <a:t>Επιφάνεια διατομής ….. </a:t>
            </a:r>
            <a:r>
              <a:rPr lang="el-GR" altLang="el-GR" b="1">
                <a:latin typeface="Arial" panose="020B0604020202020204" pitchFamily="34" charset="0"/>
              </a:rPr>
              <a:t>Α</a:t>
            </a:r>
          </a:p>
          <a:p>
            <a:pPr>
              <a:buFontTx/>
              <a:buChar char="-"/>
            </a:pPr>
            <a:endParaRPr lang="el-GR" altLang="el-GR" b="1">
              <a:latin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l-GR" altLang="el-GR">
                <a:latin typeface="Arial" panose="020B0604020202020204" pitchFamily="34" charset="0"/>
              </a:rPr>
              <a:t>Ροπή αδρανείας ………</a:t>
            </a:r>
            <a:r>
              <a:rPr lang="el-GR" altLang="el-GR" b="1">
                <a:latin typeface="Arial" panose="020B0604020202020204" pitchFamily="34" charset="0"/>
              </a:rPr>
              <a:t> </a:t>
            </a:r>
            <a:r>
              <a:rPr lang="en-US" altLang="el-GR" b="1">
                <a:latin typeface="Arial" panose="020B0604020202020204" pitchFamily="34" charset="0"/>
              </a:rPr>
              <a:t>I</a:t>
            </a:r>
            <a:endParaRPr lang="el-GR" altLang="el-GR" b="1">
              <a:latin typeface="Arial" panose="020B0604020202020204" pitchFamily="34" charset="0"/>
            </a:endParaRPr>
          </a:p>
        </p:txBody>
      </p:sp>
      <p:sp>
        <p:nvSpPr>
          <p:cNvPr id="80899" name="Text Box 4">
            <a:extLst>
              <a:ext uri="{FF2B5EF4-FFF2-40B4-BE49-F238E27FC236}">
                <a16:creationId xmlns:a16="http://schemas.microsoft.com/office/drawing/2014/main" id="{B3C74968-2192-4CB0-BB13-67AAFF08E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6537325"/>
            <a:ext cx="71104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200" b="1" i="1">
                <a:latin typeface="Arial" panose="020B0604020202020204" pitchFamily="34" charset="0"/>
              </a:rPr>
              <a:t>ΝΑΥΠΗΓΙΚΟ ΚΑΤΑΣΚΕΥΑΣΤΙΚΟ ΣΧΕΔΙΟ 202</a:t>
            </a:r>
            <a:r>
              <a:rPr lang="en-US" altLang="el-GR" sz="1200" b="1" i="1">
                <a:latin typeface="Arial" panose="020B0604020202020204" pitchFamily="34" charset="0"/>
              </a:rPr>
              <a:t>5</a:t>
            </a:r>
            <a:r>
              <a:rPr lang="el-GR" altLang="el-GR" sz="1200" b="1" i="1">
                <a:latin typeface="Arial" panose="020B0604020202020204" pitchFamily="34" charset="0"/>
              </a:rPr>
              <a:t>  Καθηγητής : Γεώργιος Κ. Χατζηκωνσταντής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5">
            <a:extLst>
              <a:ext uri="{FF2B5EF4-FFF2-40B4-BE49-F238E27FC236}">
                <a16:creationId xmlns:a16="http://schemas.microsoft.com/office/drawing/2014/main" id="{793D31E3-C02A-4629-AB7D-2E967675B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1125538"/>
            <a:ext cx="8229600" cy="5040312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el-GR" altLang="el-GR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el-GR" altLang="el-GR">
              <a:latin typeface="Arial" panose="020B0604020202020204" pitchFamily="34" charset="0"/>
            </a:endParaRPr>
          </a:p>
        </p:txBody>
      </p:sp>
      <p:pic>
        <p:nvPicPr>
          <p:cNvPr id="81923" name="Picture 6">
            <a:extLst>
              <a:ext uri="{FF2B5EF4-FFF2-40B4-BE49-F238E27FC236}">
                <a16:creationId xmlns:a16="http://schemas.microsoft.com/office/drawing/2014/main" id="{925E6974-3E1C-49BD-8865-00E060DF0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260350"/>
            <a:ext cx="8494712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24" name="Text Box 4">
            <a:extLst>
              <a:ext uri="{FF2B5EF4-FFF2-40B4-BE49-F238E27FC236}">
                <a16:creationId xmlns:a16="http://schemas.microsoft.com/office/drawing/2014/main" id="{F4E45663-56E8-4038-9120-969519A9B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6537325"/>
            <a:ext cx="73977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200" b="1" i="1">
                <a:latin typeface="Arial" panose="020B0604020202020204" pitchFamily="34" charset="0"/>
              </a:rPr>
              <a:t>ΝΑΥΠΗΓΙΚΟ ΚΑΤΑΣΚΕΥΑΣΤΙΚΟ ΣΧΕΔΙΟ 202</a:t>
            </a:r>
            <a:r>
              <a:rPr lang="en-US" altLang="el-GR" sz="1200" b="1" i="1">
                <a:latin typeface="Arial" panose="020B0604020202020204" pitchFamily="34" charset="0"/>
              </a:rPr>
              <a:t>5</a:t>
            </a:r>
            <a:r>
              <a:rPr lang="el-GR" altLang="el-GR" sz="1200" b="1" i="1">
                <a:latin typeface="Arial" panose="020B0604020202020204" pitchFamily="34" charset="0"/>
              </a:rPr>
              <a:t>   Καθηγητής : Γεώργιος Κ. Χατζηκωνσταντής</a:t>
            </a:r>
          </a:p>
        </p:txBody>
      </p:sp>
      <p:sp>
        <p:nvSpPr>
          <p:cNvPr id="81925" name="TextBox 4">
            <a:extLst>
              <a:ext uri="{FF2B5EF4-FFF2-40B4-BE49-F238E27FC236}">
                <a16:creationId xmlns:a16="http://schemas.microsoft.com/office/drawing/2014/main" id="{30484280-D0F8-4910-8EFC-775543B1A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75" y="5553075"/>
            <a:ext cx="1512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ΠΙΝΑΚΑΣ 12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3">
            <a:extLst>
              <a:ext uri="{FF2B5EF4-FFF2-40B4-BE49-F238E27FC236}">
                <a16:creationId xmlns:a16="http://schemas.microsoft.com/office/drawing/2014/main" id="{D88ACEDE-3065-4EE4-8D47-C81F9450DE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el-GR" altLang="el-GR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el-GR" altLang="el-GR">
              <a:latin typeface="Arial" panose="020B0604020202020204" pitchFamily="34" charset="0"/>
            </a:endParaRPr>
          </a:p>
        </p:txBody>
      </p:sp>
      <p:pic>
        <p:nvPicPr>
          <p:cNvPr id="82947" name="Picture 4">
            <a:extLst>
              <a:ext uri="{FF2B5EF4-FFF2-40B4-BE49-F238E27FC236}">
                <a16:creationId xmlns:a16="http://schemas.microsoft.com/office/drawing/2014/main" id="{C438669D-2369-4640-8F45-ACC0D8BB3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04813"/>
            <a:ext cx="6264275" cy="539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948" name="Text Box 4">
            <a:extLst>
              <a:ext uri="{FF2B5EF4-FFF2-40B4-BE49-F238E27FC236}">
                <a16:creationId xmlns:a16="http://schemas.microsoft.com/office/drawing/2014/main" id="{694C7A8F-3651-47F1-844F-726ED740F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6537325"/>
            <a:ext cx="74803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200" b="1" i="1">
                <a:latin typeface="Arial" panose="020B0604020202020204" pitchFamily="34" charset="0"/>
              </a:rPr>
              <a:t>ΝΑΥΠΗΓΙΚΟ ΚΑΤΑΣΚΕΥΑΣΤΙΚΟ ΣΧΕΔΙΟ 202</a:t>
            </a:r>
            <a:r>
              <a:rPr lang="en-US" altLang="el-GR" sz="1200" b="1" i="1">
                <a:latin typeface="Arial" panose="020B0604020202020204" pitchFamily="34" charset="0"/>
              </a:rPr>
              <a:t>5</a:t>
            </a:r>
            <a:r>
              <a:rPr lang="el-GR" altLang="el-GR" sz="1200" b="1" i="1">
                <a:latin typeface="Arial" panose="020B0604020202020204" pitchFamily="34" charset="0"/>
              </a:rPr>
              <a:t>   Καθηγητής : Γεώργιος Κ. Χατζηκωνσταντής</a:t>
            </a:r>
          </a:p>
        </p:txBody>
      </p:sp>
      <p:sp>
        <p:nvSpPr>
          <p:cNvPr id="82949" name="TextBox 4">
            <a:extLst>
              <a:ext uri="{FF2B5EF4-FFF2-40B4-BE49-F238E27FC236}">
                <a16:creationId xmlns:a16="http://schemas.microsoft.com/office/drawing/2014/main" id="{111A0800-DBD6-441E-BAC8-F6BBB43BB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6950" y="5795963"/>
            <a:ext cx="151288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ΠΙΝΑΚΑΣ 13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Τίτλος 1">
            <a:extLst>
              <a:ext uri="{FF2B5EF4-FFF2-40B4-BE49-F238E27FC236}">
                <a16:creationId xmlns:a16="http://schemas.microsoft.com/office/drawing/2014/main" id="{FE25C897-7922-48ED-A7D2-8DF8DC4C5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9050"/>
            <a:ext cx="8229600" cy="639763"/>
          </a:xfrm>
        </p:spPr>
        <p:txBody>
          <a:bodyPr/>
          <a:lstStyle/>
          <a:p>
            <a:r>
              <a:rPr lang="el-GR" altLang="el-GR" sz="2800"/>
              <a:t>ΠΕΡΙΒΑΛΛΟΝ ΤΟΥ ΠΛΟΙΟΥ</a:t>
            </a:r>
          </a:p>
        </p:txBody>
      </p:sp>
      <p:sp>
        <p:nvSpPr>
          <p:cNvPr id="12291" name="Θέση αριθμού διαφάνειας 4">
            <a:extLst>
              <a:ext uri="{FF2B5EF4-FFF2-40B4-BE49-F238E27FC236}">
                <a16:creationId xmlns:a16="http://schemas.microsoft.com/office/drawing/2014/main" id="{CB11BCCE-B8AC-4D3B-9592-8386B0A9FE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101013" y="6356350"/>
            <a:ext cx="5857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AB88546-03C9-4BA5-8935-3AF58E1AFE41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graphicFrame>
        <p:nvGraphicFramePr>
          <p:cNvPr id="6" name="Group 23">
            <a:extLst>
              <a:ext uri="{FF2B5EF4-FFF2-40B4-BE49-F238E27FC236}">
                <a16:creationId xmlns:a16="http://schemas.microsoft.com/office/drawing/2014/main" id="{DF635EE8-25BC-4934-AB55-9740F1DD2DB3}"/>
              </a:ext>
            </a:extLst>
          </p:cNvPr>
          <p:cNvGraphicFramePr>
            <a:graphicFrameLocks/>
          </p:cNvGraphicFramePr>
          <p:nvPr/>
        </p:nvGraphicFramePr>
        <p:xfrm>
          <a:off x="142875" y="593725"/>
          <a:ext cx="8858250" cy="5427663"/>
        </p:xfrm>
        <a:graphic>
          <a:graphicData uri="http://schemas.openxmlformats.org/drawingml/2006/table">
            <a:tbl>
              <a:tblPr/>
              <a:tblGrid>
                <a:gridCol w="3913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5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195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27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Νερό : ιδιότητες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600" b="1" i="0" u="sng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Αλατότητα</a:t>
                      </a:r>
                      <a:endParaRPr kumimoji="0" lang="el-GR" alt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(επηρεάζει πυκνότητα / </a:t>
                      </a:r>
                      <a:r>
                        <a:rPr kumimoji="0" lang="el-GR" altLang="el-GR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κιν</a:t>
                      </a: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Ιξώδες) / 3,5 %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400" b="1" i="0" u="sng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Πυκνότητα</a:t>
                      </a: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(επηρεάζει το βύθισμα, εξαρτάται από θερμοκρασία  και αλατότητα)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Γλυκό Νερό (15</a:t>
                      </a:r>
                      <a:r>
                        <a:rPr kumimoji="0" lang="en-US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C) </a:t>
                      </a: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: 101,87</a:t>
                      </a:r>
                      <a:r>
                        <a:rPr kumimoji="0" lang="en-US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en-US" altLang="el-GR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Kgf</a:t>
                      </a:r>
                      <a:r>
                        <a:rPr kumimoji="0" lang="en-US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xsec2/m4</a:t>
                      </a: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en-US" alt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Θαλ.Νερό</a:t>
                      </a: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(15 </a:t>
                      </a:r>
                      <a:r>
                        <a:rPr kumimoji="0" lang="en-US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C), 3,5%</a:t>
                      </a: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: 104,61 </a:t>
                      </a:r>
                      <a:r>
                        <a:rPr kumimoji="0" lang="en-US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en-US" altLang="el-GR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Kgf</a:t>
                      </a:r>
                      <a:r>
                        <a:rPr kumimoji="0" lang="en-US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xsec2/m4)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Ειδικό βάρος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Γλυκό Νερό (15 </a:t>
                      </a:r>
                      <a:r>
                        <a:rPr kumimoji="0" lang="en-US" altLang="el-GR" sz="14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C) : 1</a:t>
                      </a:r>
                      <a:r>
                        <a:rPr kumimoji="0" lang="el-GR" altLang="el-GR" sz="14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,00</a:t>
                      </a:r>
                      <a:r>
                        <a:rPr kumimoji="0" lang="en-US" altLang="el-GR" sz="14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l-GR" altLang="el-GR" sz="14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0" lang="en-US" altLang="el-GR" sz="14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t/m3</a:t>
                      </a:r>
                      <a:r>
                        <a:rPr kumimoji="0" lang="el-GR" altLang="el-GR" sz="14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en-US" altLang="el-GR" sz="1400" b="1" i="0" u="sng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sng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Θαλ.Νερό</a:t>
                      </a:r>
                      <a:r>
                        <a:rPr kumimoji="0" lang="el-GR" altLang="el-GR" sz="14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(15 </a:t>
                      </a:r>
                      <a:r>
                        <a:rPr kumimoji="0" lang="en-US" altLang="el-GR" sz="14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C), 3,5% : 1,</a:t>
                      </a:r>
                      <a:r>
                        <a:rPr kumimoji="0" lang="el-GR" altLang="el-GR" sz="14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02</a:t>
                      </a:r>
                      <a:r>
                        <a:rPr kumimoji="0" lang="en-US" altLang="el-GR" sz="14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6 </a:t>
                      </a:r>
                      <a:r>
                        <a:rPr kumimoji="0" lang="el-GR" altLang="el-GR" sz="14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l-GR" sz="14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 t/m3)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0" lang="en-US" altLang="el-GR" sz="1400" b="1" i="0" u="sng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400" b="1" i="0" u="sng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Κινηματικό ιξώδες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(επηρεάζει την αντίσταση τριβής του πλοίου, αριθμός </a:t>
                      </a:r>
                      <a:r>
                        <a:rPr kumimoji="0" lang="en-US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Reynolds)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Γλυκό Νερό (15 C) : 1,1390   (</a:t>
                      </a:r>
                      <a:r>
                        <a:rPr kumimoji="0" lang="en-US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m2/sec)x10-6</a:t>
                      </a: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Θαλ.Νερό</a:t>
                      </a:r>
                      <a:r>
                        <a:rPr kumimoji="0" lang="el-GR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(15 C), 3,5% :    1,188 (</a:t>
                      </a:r>
                      <a:r>
                        <a:rPr kumimoji="0" lang="en-US" altLang="el-G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m2/sec)x10-6 )</a:t>
                      </a:r>
                      <a:endParaRPr kumimoji="0" lang="el-GR" altLang="el-G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36" marB="457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1" i="0" u="sng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Αέρας</a:t>
                      </a:r>
                      <a:r>
                        <a:rPr kumimoji="0" lang="en-US" altLang="el-GR" sz="2000" b="1" i="0" u="sng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l-GR" altLang="el-GR" sz="2000" b="1" i="0" u="sng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: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2000" b="1" i="0" u="sng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Κλίμακα </a:t>
                      </a:r>
                      <a:r>
                        <a:rPr kumimoji="0" lang="en-US" alt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Beaufort</a:t>
                      </a:r>
                      <a:endParaRPr kumimoji="0" lang="el-GR" altLang="el-GR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36" marB="457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Θάλασσα</a:t>
                      </a:r>
                      <a:endParaRPr kumimoji="0" lang="en-US" altLang="el-GR" sz="2000" b="1" i="0" u="sng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Κατάσταση θάλασσας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Σημαντικό ύψος κύματος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1" i="0" u="sng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Κύμα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36" marB="457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302" name="Εικόνα 6">
            <a:extLst>
              <a:ext uri="{FF2B5EF4-FFF2-40B4-BE49-F238E27FC236}">
                <a16:creationId xmlns:a16="http://schemas.microsoft.com/office/drawing/2014/main" id="{FF5F208F-BC68-4E88-813B-8A7EC7C56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3357563"/>
            <a:ext cx="3657600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3" name="TextBox 7">
            <a:extLst>
              <a:ext uri="{FF2B5EF4-FFF2-40B4-BE49-F238E27FC236}">
                <a16:creationId xmlns:a16="http://schemas.microsoft.com/office/drawing/2014/main" id="{CFFA1A8D-977E-4384-9900-D3BD47098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356350"/>
            <a:ext cx="5761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400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400" i="1">
                <a:latin typeface="Arial" panose="020B0604020202020204" pitchFamily="34" charset="0"/>
              </a:rPr>
              <a:t>5</a:t>
            </a:r>
            <a:r>
              <a:rPr lang="el-GR" altLang="el-GR" sz="1400" i="1">
                <a:latin typeface="Arial" panose="020B0604020202020204" pitchFamily="34" charset="0"/>
              </a:rPr>
              <a:t>  Γ. Χατζηκωνσταντής</a:t>
            </a:r>
          </a:p>
        </p:txBody>
      </p:sp>
      <p:sp>
        <p:nvSpPr>
          <p:cNvPr id="12304" name="TextBox 2">
            <a:extLst>
              <a:ext uri="{FF2B5EF4-FFF2-40B4-BE49-F238E27FC236}">
                <a16:creationId xmlns:a16="http://schemas.microsoft.com/office/drawing/2014/main" id="{B7E38993-5209-4A3D-8830-6B3A937F5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2363" y="6003925"/>
            <a:ext cx="2736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ΠΙΝΑΚΑΣ 2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5">
            <a:extLst>
              <a:ext uri="{FF2B5EF4-FFF2-40B4-BE49-F238E27FC236}">
                <a16:creationId xmlns:a16="http://schemas.microsoft.com/office/drawing/2014/main" id="{1C36EA19-FA6F-42C3-82DB-6EBA40AA2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1475" y="16176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1</a:t>
            </a:r>
          </a:p>
        </p:txBody>
      </p:sp>
      <p:graphicFrame>
        <p:nvGraphicFramePr>
          <p:cNvPr id="83971" name="Object 10">
            <a:extLst>
              <a:ext uri="{FF2B5EF4-FFF2-40B4-BE49-F238E27FC236}">
                <a16:creationId xmlns:a16="http://schemas.microsoft.com/office/drawing/2014/main" id="{6292869C-FC64-4235-9BBD-1EE0A748CD80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5292725" y="890588"/>
          <a:ext cx="3600450" cy="347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9" name="Equation" r:id="rId3" imgW="2527300" imgH="2438400" progId="Equation.DSMT4">
                  <p:embed/>
                </p:oleObj>
              </mc:Choice>
              <mc:Fallback>
                <p:oleObj name="Equation" r:id="rId3" imgW="2527300" imgH="24384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890588"/>
                        <a:ext cx="3600450" cy="3475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3972" name="Picture 12">
            <a:extLst>
              <a:ext uri="{FF2B5EF4-FFF2-40B4-BE49-F238E27FC236}">
                <a16:creationId xmlns:a16="http://schemas.microsoft.com/office/drawing/2014/main" id="{77D16685-EB7E-4236-9E2E-2A9C7C8C4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765175"/>
            <a:ext cx="48101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Text Box 4">
            <a:extLst>
              <a:ext uri="{FF2B5EF4-FFF2-40B4-BE49-F238E27FC236}">
                <a16:creationId xmlns:a16="http://schemas.microsoft.com/office/drawing/2014/main" id="{761E1834-AB5B-4A5D-AF20-6EB3D4ED7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6537325"/>
            <a:ext cx="73977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200" b="1" i="1">
                <a:latin typeface="Arial" panose="020B0604020202020204" pitchFamily="34" charset="0"/>
              </a:rPr>
              <a:t>ΝΑΥΠΗΓΙΚΟ ΚΑΤΑΣΚΕΥΑΣΤΙΚΟ ΣΧΕΔΙΟ 202</a:t>
            </a:r>
            <a:r>
              <a:rPr lang="en-US" altLang="el-GR" sz="1200" b="1" i="1">
                <a:latin typeface="Arial" panose="020B0604020202020204" pitchFamily="34" charset="0"/>
              </a:rPr>
              <a:t>5</a:t>
            </a:r>
            <a:r>
              <a:rPr lang="el-GR" altLang="el-GR" sz="1200" b="1" i="1">
                <a:latin typeface="Arial" panose="020B0604020202020204" pitchFamily="34" charset="0"/>
              </a:rPr>
              <a:t>   Καθηγητής : Γεώργιος Κ. Χατζηκωνσταντής</a:t>
            </a:r>
          </a:p>
        </p:txBody>
      </p:sp>
      <p:sp>
        <p:nvSpPr>
          <p:cNvPr id="83974" name="TextBox 5">
            <a:extLst>
              <a:ext uri="{FF2B5EF4-FFF2-40B4-BE49-F238E27FC236}">
                <a16:creationId xmlns:a16="http://schemas.microsoft.com/office/drawing/2014/main" id="{60C677C0-707D-46AE-8FB4-9DB6702CD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4365625"/>
            <a:ext cx="1296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Σχήμα 36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Number Placeholder 3">
            <a:extLst>
              <a:ext uri="{FF2B5EF4-FFF2-40B4-BE49-F238E27FC236}">
                <a16:creationId xmlns:a16="http://schemas.microsoft.com/office/drawing/2014/main" id="{A184A88F-1A6D-43EB-A272-A74EC5EFA8DF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125C645-C169-40B9-BD6C-6B5BBD03D604}" type="slidenum">
              <a:rPr lang="el-GR" altLang="el-GR" sz="12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70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84995" name="TextBox 1">
            <a:extLst>
              <a:ext uri="{FF2B5EF4-FFF2-40B4-BE49-F238E27FC236}">
                <a16:creationId xmlns:a16="http://schemas.microsoft.com/office/drawing/2014/main" id="{90CC1697-18EE-452D-8FB8-45C4E5360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1268413"/>
            <a:ext cx="43211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3000" b="1" i="1">
                <a:latin typeface="Arial" panose="020B0604020202020204" pitchFamily="34" charset="0"/>
              </a:rPr>
              <a:t>ΦΟΡΤΩΣΗ </a:t>
            </a:r>
          </a:p>
          <a:p>
            <a:pPr>
              <a:spcBef>
                <a:spcPct val="0"/>
              </a:spcBef>
              <a:buFontTx/>
              <a:buNone/>
            </a:pPr>
            <a:endParaRPr lang="el-GR" altLang="el-GR" sz="3000" b="1" i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l-GR" sz="3000" b="1" i="1">
                <a:latin typeface="Arial" panose="020B0604020202020204" pitchFamily="34" charset="0"/>
              </a:rPr>
              <a:t>και </a:t>
            </a:r>
          </a:p>
          <a:p>
            <a:pPr>
              <a:spcBef>
                <a:spcPct val="0"/>
              </a:spcBef>
              <a:buFontTx/>
              <a:buNone/>
            </a:pPr>
            <a:endParaRPr lang="el-GR" altLang="el-GR" sz="3000" b="1" i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l-GR" sz="3000" b="1" i="1">
                <a:latin typeface="Arial" panose="020B0604020202020204" pitchFamily="34" charset="0"/>
              </a:rPr>
              <a:t>ΦΟΡΤΙΣΗ</a:t>
            </a:r>
          </a:p>
        </p:txBody>
      </p:sp>
      <p:sp>
        <p:nvSpPr>
          <p:cNvPr id="84996" name="Slide Number Placeholder 1">
            <a:extLst>
              <a:ext uri="{FF2B5EF4-FFF2-40B4-BE49-F238E27FC236}">
                <a16:creationId xmlns:a16="http://schemas.microsoft.com/office/drawing/2014/main" id="{F9CCDD3F-ED3F-407B-BD93-04A892BA4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5BC185-251E-492E-9B15-FE5BBDFCC5B6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70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84997" name="TextBox 2">
            <a:extLst>
              <a:ext uri="{FF2B5EF4-FFF2-40B4-BE49-F238E27FC236}">
                <a16:creationId xmlns:a16="http://schemas.microsoft.com/office/drawing/2014/main" id="{6945F09F-ECC3-4230-A4FE-894AAA73A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356350"/>
            <a:ext cx="5761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b="1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b="1" i="1">
                <a:latin typeface="Arial" panose="020B0604020202020204" pitchFamily="34" charset="0"/>
              </a:rPr>
              <a:t>5</a:t>
            </a:r>
            <a:r>
              <a:rPr lang="el-GR" altLang="el-GR" sz="1200" b="1" i="1">
                <a:latin typeface="Arial" panose="020B0604020202020204" pitchFamily="34" charset="0"/>
              </a:rPr>
              <a:t>  Καθηγητής Γ. Χατζηκωνσταντής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Number Placeholder 3">
            <a:extLst>
              <a:ext uri="{FF2B5EF4-FFF2-40B4-BE49-F238E27FC236}">
                <a16:creationId xmlns:a16="http://schemas.microsoft.com/office/drawing/2014/main" id="{14C3A624-78B6-43C2-B862-FFE1ED445977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FD9B43E-C604-4A49-B39C-494B50822FE4}" type="slidenum">
              <a:rPr lang="el-GR" altLang="el-GR" sz="12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71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154628" name="Rectangle 2">
            <a:extLst>
              <a:ext uri="{FF2B5EF4-FFF2-40B4-BE49-F238E27FC236}">
                <a16:creationId xmlns:a16="http://schemas.microsoft.com/office/drawing/2014/main" id="{165DA98C-77EC-4C18-B0DF-C6D7A7D78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88913"/>
            <a:ext cx="4248150" cy="588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l-GR" altLang="el-GR" sz="2000" b="1" u="sng" dirty="0">
                <a:latin typeface="Arial" panose="020B0604020202020204" pitchFamily="34" charset="0"/>
              </a:rPr>
              <a:t>Κατηγορίες βαρών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l-GR" altLang="el-GR" sz="1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l-GR" altLang="el-GR" sz="1800" b="1" u="sng" dirty="0" err="1">
                <a:latin typeface="Arial" panose="020B0604020202020204" pitchFamily="34" charset="0"/>
              </a:rPr>
              <a:t>Άφορτο</a:t>
            </a:r>
            <a:r>
              <a:rPr lang="el-GR" altLang="el-GR" sz="1800" b="1" u="sng" dirty="0">
                <a:latin typeface="Arial" panose="020B0604020202020204" pitchFamily="34" charset="0"/>
              </a:rPr>
              <a:t> πλοίο (</a:t>
            </a:r>
            <a:r>
              <a:rPr lang="en-US" altLang="el-GR" sz="1800" b="1" u="sng" dirty="0">
                <a:latin typeface="Arial" panose="020B0604020202020204" pitchFamily="34" charset="0"/>
              </a:rPr>
              <a:t>Light Ship):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l-GR" altLang="el-GR" sz="1800" dirty="0">
                <a:latin typeface="Arial" panose="020B0604020202020204" pitchFamily="34" charset="0"/>
              </a:rPr>
              <a:t>-  Υλικά κατασκευής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l-GR" altLang="el-GR" sz="1800" dirty="0">
                <a:latin typeface="Arial" panose="020B0604020202020204" pitchFamily="34" charset="0"/>
              </a:rPr>
              <a:t>-   Μηχανοστάσιο </a:t>
            </a:r>
          </a:p>
          <a:p>
            <a:pPr marL="285750" indent="-285750">
              <a:spcBef>
                <a:spcPct val="0"/>
              </a:spcBef>
              <a:buFontTx/>
              <a:buChar char="-"/>
              <a:defRPr/>
            </a:pPr>
            <a:r>
              <a:rPr lang="el-GR" altLang="el-GR" sz="1800" dirty="0">
                <a:latin typeface="Arial" panose="020B0604020202020204" pitchFamily="34" charset="0"/>
              </a:rPr>
              <a:t>Εξοπλισμός</a:t>
            </a:r>
          </a:p>
          <a:p>
            <a:pPr marL="285750" indent="-285750">
              <a:spcBef>
                <a:spcPct val="0"/>
              </a:spcBef>
              <a:buFontTx/>
              <a:buChar char="-"/>
              <a:defRPr/>
            </a:pPr>
            <a:r>
              <a:rPr lang="el-GR" altLang="el-GR" sz="1800" dirty="0">
                <a:latin typeface="Arial" panose="020B0604020202020204" pitchFamily="34" charset="0"/>
              </a:rPr>
              <a:t>Έρμα (εάν απαιτείται) </a:t>
            </a:r>
          </a:p>
          <a:p>
            <a:pPr marL="285750" indent="-285750">
              <a:spcBef>
                <a:spcPct val="0"/>
              </a:spcBef>
              <a:buFontTx/>
              <a:buChar char="-"/>
              <a:defRPr/>
            </a:pPr>
            <a:r>
              <a:rPr lang="el-GR" altLang="el-GR" sz="1800" dirty="0">
                <a:latin typeface="Arial" panose="020B0604020202020204" pitchFamily="34" charset="0"/>
              </a:rPr>
              <a:t>Άλλα απαραίτητα βάρη (</a:t>
            </a:r>
            <a:r>
              <a:rPr lang="el-GR" altLang="el-GR" sz="1800" i="1" dirty="0">
                <a:latin typeface="Arial" panose="020B0604020202020204" pitchFamily="34" charset="0"/>
              </a:rPr>
              <a:t>πχ δεξαμενή  </a:t>
            </a:r>
            <a:r>
              <a:rPr lang="en-US" altLang="el-GR" sz="1800" i="1" dirty="0" err="1">
                <a:latin typeface="Arial" panose="020B0604020202020204" pitchFamily="34" charset="0"/>
              </a:rPr>
              <a:t>springler</a:t>
            </a:r>
            <a:r>
              <a:rPr lang="el-GR" altLang="el-GR" sz="1800" i="1" dirty="0">
                <a:latin typeface="Arial" panose="020B0604020202020204" pitchFamily="34" charset="0"/>
              </a:rPr>
              <a:t> με την απαραίτητη ποσότητα νερού</a:t>
            </a:r>
            <a:r>
              <a:rPr lang="en-US" altLang="el-GR" sz="1800" dirty="0"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el-GR" sz="1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el-GR" sz="1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l-GR" altLang="el-GR" sz="1800" b="1" u="sng" dirty="0">
                <a:latin typeface="Arial" panose="020B0604020202020204" pitchFamily="34" charset="0"/>
              </a:rPr>
              <a:t>Νεκρό βάρος (</a:t>
            </a:r>
            <a:r>
              <a:rPr lang="en-US" altLang="el-GR" sz="1800" b="1" u="sng" dirty="0">
                <a:latin typeface="Arial" panose="020B0604020202020204" pitchFamily="34" charset="0"/>
              </a:rPr>
              <a:t>Dead Weight) </a:t>
            </a:r>
            <a:r>
              <a:rPr lang="en-US" altLang="el-GR" sz="1800" dirty="0">
                <a:latin typeface="Arial" panose="020B0604020202020204" pitchFamily="34" charset="0"/>
              </a:rPr>
              <a:t>: </a:t>
            </a:r>
            <a:r>
              <a:rPr lang="el-GR" altLang="el-GR" sz="1800" dirty="0"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l-GR" altLang="el-GR" sz="1800" dirty="0">
                <a:latin typeface="Arial" panose="020B0604020202020204" pitchFamily="34" charset="0"/>
              </a:rPr>
              <a:t>- Αναλώσιμα (καύσιμα / </a:t>
            </a:r>
            <a:r>
              <a:rPr lang="el-GR" altLang="el-GR" sz="1800" dirty="0" err="1">
                <a:latin typeface="Arial" panose="020B0604020202020204" pitchFamily="34" charset="0"/>
              </a:rPr>
              <a:t>λιπαντέλαια</a:t>
            </a:r>
            <a:r>
              <a:rPr lang="el-GR" altLang="el-GR" sz="1800" dirty="0">
                <a:latin typeface="Arial" panose="020B0604020202020204" pitchFamily="34" charset="0"/>
              </a:rPr>
              <a:t> / 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l-GR" altLang="el-GR" sz="1800" dirty="0">
                <a:latin typeface="Arial" panose="020B0604020202020204" pitchFamily="34" charset="0"/>
              </a:rPr>
              <a:t>                      εφόδια) 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l-GR" altLang="el-GR" sz="1800" dirty="0">
                <a:latin typeface="Arial" panose="020B0604020202020204" pitchFamily="34" charset="0"/>
              </a:rPr>
              <a:t>- Ωφέλιμο φορτίο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l-GR" altLang="el-GR" sz="1800" dirty="0">
                <a:latin typeface="Arial" panose="020B0604020202020204" pitchFamily="34" charset="0"/>
              </a:rPr>
              <a:t>- Πλήρωμα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el-GR" sz="1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el-GR" altLang="el-GR" sz="1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l-GR" altLang="el-GR" sz="1800" b="1" i="1" u="sng" dirty="0">
                <a:latin typeface="Arial" panose="020B0604020202020204" pitchFamily="34" charset="0"/>
              </a:rPr>
              <a:t>ΕΚΤΟΠΙΣΜΑ =</a:t>
            </a:r>
            <a:endParaRPr lang="en-US" altLang="el-GR" sz="1800" b="1" i="1" u="sng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l-GR" altLang="el-GR" sz="1800" b="1" i="1" u="sng" dirty="0">
                <a:latin typeface="Arial" panose="020B0604020202020204" pitchFamily="34" charset="0"/>
              </a:rPr>
              <a:t> ΑΦΟΡΤΟ ΠΛΟΙΟ + ΝΕΚΡΟ ΒΑΡΟΣ </a:t>
            </a:r>
          </a:p>
        </p:txBody>
      </p:sp>
      <p:pic>
        <p:nvPicPr>
          <p:cNvPr id="86020" name="Picture 3">
            <a:extLst>
              <a:ext uri="{FF2B5EF4-FFF2-40B4-BE49-F238E27FC236}">
                <a16:creationId xmlns:a16="http://schemas.microsoft.com/office/drawing/2014/main" id="{D03CCC1E-8B68-4D21-8ADF-A0DD3EBE5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38" y="333375"/>
            <a:ext cx="4805362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TextBox 1">
            <a:extLst>
              <a:ext uri="{FF2B5EF4-FFF2-40B4-BE49-F238E27FC236}">
                <a16:creationId xmlns:a16="http://schemas.microsoft.com/office/drawing/2014/main" id="{D8D2D7E8-AE5F-4E54-BC9F-F127F4042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5549900"/>
            <a:ext cx="172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b="1">
                <a:latin typeface="Arial" panose="020B0604020202020204" pitchFamily="34" charset="0"/>
              </a:rPr>
              <a:t>Σχήμα </a:t>
            </a:r>
            <a:r>
              <a:rPr lang="en-US" altLang="el-GR" sz="1200" b="1">
                <a:latin typeface="Arial" panose="020B0604020202020204" pitchFamily="34" charset="0"/>
              </a:rPr>
              <a:t>1</a:t>
            </a:r>
            <a:r>
              <a:rPr lang="el-GR" altLang="el-GR" sz="1200" b="1">
                <a:latin typeface="Arial" panose="020B0604020202020204" pitchFamily="34" charset="0"/>
              </a:rPr>
              <a:t>29</a:t>
            </a:r>
          </a:p>
        </p:txBody>
      </p:sp>
      <p:sp>
        <p:nvSpPr>
          <p:cNvPr id="86022" name="Slide Number Placeholder 1">
            <a:extLst>
              <a:ext uri="{FF2B5EF4-FFF2-40B4-BE49-F238E27FC236}">
                <a16:creationId xmlns:a16="http://schemas.microsoft.com/office/drawing/2014/main" id="{A3777A8B-70B5-41CD-A247-C339B8CCA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33E28E-4AAE-4F68-8C4E-F52D6B62BD45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71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86023" name="TextBox 2">
            <a:extLst>
              <a:ext uri="{FF2B5EF4-FFF2-40B4-BE49-F238E27FC236}">
                <a16:creationId xmlns:a16="http://schemas.microsoft.com/office/drawing/2014/main" id="{E6567CDD-4099-4180-9D5E-07B6D6F90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356350"/>
            <a:ext cx="5761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b="1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b="1" i="1">
                <a:latin typeface="Arial" panose="020B0604020202020204" pitchFamily="34" charset="0"/>
              </a:rPr>
              <a:t>5</a:t>
            </a:r>
            <a:r>
              <a:rPr lang="el-GR" altLang="el-GR" sz="1200" b="1" i="1">
                <a:latin typeface="Arial" panose="020B0604020202020204" pitchFamily="34" charset="0"/>
              </a:rPr>
              <a:t>  Καθηγητής Γ. Χατζηκωνσταντής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Number Placeholder 3">
            <a:extLst>
              <a:ext uri="{FF2B5EF4-FFF2-40B4-BE49-F238E27FC236}">
                <a16:creationId xmlns:a16="http://schemas.microsoft.com/office/drawing/2014/main" id="{89BF2EF9-6311-4B07-A526-A2C969CA31E9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4D97E26-756B-44C0-9CA2-B532773E2D22}" type="slidenum">
              <a:rPr lang="el-GR" altLang="el-GR" sz="12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72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pic>
        <p:nvPicPr>
          <p:cNvPr id="87043" name="Picture 4">
            <a:extLst>
              <a:ext uri="{FF2B5EF4-FFF2-40B4-BE49-F238E27FC236}">
                <a16:creationId xmlns:a16="http://schemas.microsoft.com/office/drawing/2014/main" id="{8C60F207-291F-45FB-B81F-B87E8C702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03250"/>
            <a:ext cx="482441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5">
            <a:extLst>
              <a:ext uri="{FF2B5EF4-FFF2-40B4-BE49-F238E27FC236}">
                <a16:creationId xmlns:a16="http://schemas.microsoft.com/office/drawing/2014/main" id="{EC1B3864-A6E3-407D-8C91-04AF7E56D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88" y="3021013"/>
            <a:ext cx="4506912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Rectangle 6">
            <a:extLst>
              <a:ext uri="{FF2B5EF4-FFF2-40B4-BE49-F238E27FC236}">
                <a16:creationId xmlns:a16="http://schemas.microsoft.com/office/drawing/2014/main" id="{CDC94078-A307-4A44-A541-70688E48D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3413" y="0"/>
            <a:ext cx="57165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400" b="1" u="sng">
                <a:latin typeface="Arial" panose="020B0604020202020204" pitchFamily="34" charset="0"/>
              </a:rPr>
              <a:t>ΦΟΡΤΙΣΗ του πλοίου </a:t>
            </a:r>
            <a:r>
              <a:rPr lang="en-US" altLang="el-GR" sz="2400" b="1" u="sng">
                <a:latin typeface="Arial" panose="020B0604020202020204" pitchFamily="34" charset="0"/>
              </a:rPr>
              <a:t> </a:t>
            </a:r>
            <a:r>
              <a:rPr lang="el-GR" altLang="el-GR" sz="2400" b="1" u="sng">
                <a:latin typeface="Arial" panose="020B0604020202020204" pitchFamily="34" charset="0"/>
              </a:rPr>
              <a:t>ως δοκού</a:t>
            </a:r>
          </a:p>
        </p:txBody>
      </p:sp>
      <p:sp>
        <p:nvSpPr>
          <p:cNvPr id="87046" name="TextBox 1">
            <a:extLst>
              <a:ext uri="{FF2B5EF4-FFF2-40B4-BE49-F238E27FC236}">
                <a16:creationId xmlns:a16="http://schemas.microsoft.com/office/drawing/2014/main" id="{656E4D26-2E3D-4E4E-A437-4CBC76913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9275" y="3019425"/>
            <a:ext cx="17287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200" b="1">
                <a:latin typeface="Arial" panose="020B0604020202020204" pitchFamily="34" charset="0"/>
              </a:rPr>
              <a:t>Σχήμα 130</a:t>
            </a:r>
          </a:p>
        </p:txBody>
      </p:sp>
      <p:sp>
        <p:nvSpPr>
          <p:cNvPr id="87047" name="TextBox 2">
            <a:extLst>
              <a:ext uri="{FF2B5EF4-FFF2-40B4-BE49-F238E27FC236}">
                <a16:creationId xmlns:a16="http://schemas.microsoft.com/office/drawing/2014/main" id="{E3F103AA-422A-40A2-8B1B-48AB48A5F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638" y="6356350"/>
            <a:ext cx="1871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b="1">
                <a:latin typeface="Arial" panose="020B0604020202020204" pitchFamily="34" charset="0"/>
              </a:rPr>
              <a:t>Σχήμα 131</a:t>
            </a:r>
          </a:p>
        </p:txBody>
      </p:sp>
      <p:sp>
        <p:nvSpPr>
          <p:cNvPr id="87048" name="Slide Number Placeholder 1">
            <a:extLst>
              <a:ext uri="{FF2B5EF4-FFF2-40B4-BE49-F238E27FC236}">
                <a16:creationId xmlns:a16="http://schemas.microsoft.com/office/drawing/2014/main" id="{01C460A5-0135-4A43-B814-F2F525495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243888" y="6356350"/>
            <a:ext cx="4429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8EAF81F-9DFD-4AC2-BA48-FA9D4736F7ED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72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87049" name="TextBox 2">
            <a:extLst>
              <a:ext uri="{FF2B5EF4-FFF2-40B4-BE49-F238E27FC236}">
                <a16:creationId xmlns:a16="http://schemas.microsoft.com/office/drawing/2014/main" id="{99AE1C9D-5D31-4F89-A063-E9361FA1D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6515100"/>
            <a:ext cx="5761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b="1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b="1" i="1">
                <a:latin typeface="Arial" panose="020B0604020202020204" pitchFamily="34" charset="0"/>
              </a:rPr>
              <a:t>5</a:t>
            </a:r>
            <a:r>
              <a:rPr lang="el-GR" altLang="el-GR" sz="1200" b="1" i="1">
                <a:latin typeface="Arial" panose="020B0604020202020204" pitchFamily="34" charset="0"/>
              </a:rPr>
              <a:t>  Καθηγητής Γ. Χατζηκωνσταντής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Number Placeholder 3">
            <a:extLst>
              <a:ext uri="{FF2B5EF4-FFF2-40B4-BE49-F238E27FC236}">
                <a16:creationId xmlns:a16="http://schemas.microsoft.com/office/drawing/2014/main" id="{C0C161FB-0B23-48AA-BC8C-7398572E4624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62F921D-66B1-4DA7-8DB4-4FEF863C5AA4}" type="slidenum">
              <a:rPr lang="el-GR" altLang="el-GR" sz="12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73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88067" name="TextBox 1">
            <a:extLst>
              <a:ext uri="{FF2B5EF4-FFF2-40B4-BE49-F238E27FC236}">
                <a16:creationId xmlns:a16="http://schemas.microsoft.com/office/drawing/2014/main" id="{968EAFF6-307E-42E9-81FD-93FD6844E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19063"/>
            <a:ext cx="6985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2400" b="1">
                <a:latin typeface="Arial" panose="020B0604020202020204" pitchFamily="34" charset="0"/>
              </a:rPr>
              <a:t>                      </a:t>
            </a:r>
            <a:r>
              <a:rPr lang="el-GR" altLang="el-GR" sz="2400" b="1" u="sng">
                <a:latin typeface="Arial" panose="020B0604020202020204" pitchFamily="34" charset="0"/>
              </a:rPr>
              <a:t>Καταπόνηση σε κύμα</a:t>
            </a:r>
          </a:p>
        </p:txBody>
      </p:sp>
      <p:pic>
        <p:nvPicPr>
          <p:cNvPr id="88068" name="Picture 2">
            <a:extLst>
              <a:ext uri="{FF2B5EF4-FFF2-40B4-BE49-F238E27FC236}">
                <a16:creationId xmlns:a16="http://schemas.microsoft.com/office/drawing/2014/main" id="{21EBFA68-E4EE-447F-AB54-114E32168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63575"/>
            <a:ext cx="347345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3">
            <a:extLst>
              <a:ext uri="{FF2B5EF4-FFF2-40B4-BE49-F238E27FC236}">
                <a16:creationId xmlns:a16="http://schemas.microsoft.com/office/drawing/2014/main" id="{A44E294A-4087-401B-A2B8-32A52DC31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650875"/>
            <a:ext cx="3659188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4">
            <a:extLst>
              <a:ext uri="{FF2B5EF4-FFF2-40B4-BE49-F238E27FC236}">
                <a16:creationId xmlns:a16="http://schemas.microsoft.com/office/drawing/2014/main" id="{6FF139F2-E809-4F51-B76F-A288B43919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4216400"/>
            <a:ext cx="4078288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1" name="Picture 5">
            <a:extLst>
              <a:ext uri="{FF2B5EF4-FFF2-40B4-BE49-F238E27FC236}">
                <a16:creationId xmlns:a16="http://schemas.microsoft.com/office/drawing/2014/main" id="{2F937B89-E46A-4CBF-AE1B-98E058B8B7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3" y="4362450"/>
            <a:ext cx="3919537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6">
            <a:extLst>
              <a:ext uri="{FF2B5EF4-FFF2-40B4-BE49-F238E27FC236}">
                <a16:creationId xmlns:a16="http://schemas.microsoft.com/office/drawing/2014/main" id="{DDA240B7-96BC-47BD-9EA5-98E585D9B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957513"/>
            <a:ext cx="381635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7">
            <a:extLst>
              <a:ext uri="{FF2B5EF4-FFF2-40B4-BE49-F238E27FC236}">
                <a16:creationId xmlns:a16="http://schemas.microsoft.com/office/drawing/2014/main" id="{DAFD06C7-0525-4E4B-8A8F-8BAA60FF57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935288"/>
            <a:ext cx="3779838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8">
            <a:extLst>
              <a:ext uri="{FF2B5EF4-FFF2-40B4-BE49-F238E27FC236}">
                <a16:creationId xmlns:a16="http://schemas.microsoft.com/office/drawing/2014/main" id="{C4515B3D-E2D2-4DCF-8189-64E68E43C7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5807075"/>
            <a:ext cx="31559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5" name="Picture 9">
            <a:extLst>
              <a:ext uri="{FF2B5EF4-FFF2-40B4-BE49-F238E27FC236}">
                <a16:creationId xmlns:a16="http://schemas.microsoft.com/office/drawing/2014/main" id="{C17B36F5-6C3A-4445-B961-BC51C5835B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8" y="5807075"/>
            <a:ext cx="3028950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6" name="TextBox 10">
            <a:extLst>
              <a:ext uri="{FF2B5EF4-FFF2-40B4-BE49-F238E27FC236}">
                <a16:creationId xmlns:a16="http://schemas.microsoft.com/office/drawing/2014/main" id="{CFD042C1-1A88-434C-AB78-7C61ADA42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8150" y="6021388"/>
            <a:ext cx="395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ή</a:t>
            </a:r>
          </a:p>
        </p:txBody>
      </p:sp>
      <p:sp>
        <p:nvSpPr>
          <p:cNvPr id="88077" name="TextBox 1">
            <a:extLst>
              <a:ext uri="{FF2B5EF4-FFF2-40B4-BE49-F238E27FC236}">
                <a16:creationId xmlns:a16="http://schemas.microsoft.com/office/drawing/2014/main" id="{1CB109AF-1E6F-4D08-BBCA-5ED43A959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6788" y="5514975"/>
            <a:ext cx="1152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200" b="1">
                <a:latin typeface="Arial" panose="020B0604020202020204" pitchFamily="34" charset="0"/>
              </a:rPr>
              <a:t>Σχήμα </a:t>
            </a:r>
            <a:r>
              <a:rPr lang="en-US" altLang="el-GR" sz="1200" b="1">
                <a:latin typeface="Arial" panose="020B0604020202020204" pitchFamily="34" charset="0"/>
              </a:rPr>
              <a:t>1</a:t>
            </a:r>
            <a:r>
              <a:rPr lang="el-GR" altLang="el-GR" sz="1200" b="1">
                <a:latin typeface="Arial" panose="020B0604020202020204" pitchFamily="34" charset="0"/>
              </a:rPr>
              <a:t>32</a:t>
            </a:r>
          </a:p>
        </p:txBody>
      </p:sp>
      <p:sp>
        <p:nvSpPr>
          <p:cNvPr id="88078" name="TextBox 2">
            <a:extLst>
              <a:ext uri="{FF2B5EF4-FFF2-40B4-BE49-F238E27FC236}">
                <a16:creationId xmlns:a16="http://schemas.microsoft.com/office/drawing/2014/main" id="{DA364B72-9BD9-415E-9948-78BCA87FE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0188" y="5565775"/>
            <a:ext cx="971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200" b="1">
                <a:latin typeface="Arial" panose="020B0604020202020204" pitchFamily="34" charset="0"/>
              </a:rPr>
              <a:t>Σχήμα 133</a:t>
            </a:r>
          </a:p>
        </p:txBody>
      </p:sp>
      <p:sp>
        <p:nvSpPr>
          <p:cNvPr id="88079" name="Slide Number Placeholder 1">
            <a:extLst>
              <a:ext uri="{FF2B5EF4-FFF2-40B4-BE49-F238E27FC236}">
                <a16:creationId xmlns:a16="http://schemas.microsoft.com/office/drawing/2014/main" id="{5E04B9BE-7B47-489A-B298-4CF758C8C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179DC90-5A66-4406-93B5-DF96627753CD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73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88080" name="TextBox 2">
            <a:extLst>
              <a:ext uri="{FF2B5EF4-FFF2-40B4-BE49-F238E27FC236}">
                <a16:creationId xmlns:a16="http://schemas.microsoft.com/office/drawing/2014/main" id="{8E9EA2B8-65EC-46F7-A077-3AEF43946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3" y="6491288"/>
            <a:ext cx="57610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b="1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b="1" i="1">
                <a:latin typeface="Arial" panose="020B0604020202020204" pitchFamily="34" charset="0"/>
              </a:rPr>
              <a:t>5</a:t>
            </a:r>
            <a:r>
              <a:rPr lang="el-GR" altLang="el-GR" sz="1200" b="1" i="1">
                <a:latin typeface="Arial" panose="020B0604020202020204" pitchFamily="34" charset="0"/>
              </a:rPr>
              <a:t>  Καθηγητής Γ. Χατζηκωνσταντής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Number Placeholder 3">
            <a:extLst>
              <a:ext uri="{FF2B5EF4-FFF2-40B4-BE49-F238E27FC236}">
                <a16:creationId xmlns:a16="http://schemas.microsoft.com/office/drawing/2014/main" id="{484B1861-268D-49E7-BB27-EDB1503F7742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B27859A-CB3E-44F4-8982-A9960BD95CBB}" type="slidenum">
              <a:rPr lang="el-GR" altLang="el-GR" sz="12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74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pic>
        <p:nvPicPr>
          <p:cNvPr id="89091" name="Picture 4">
            <a:extLst>
              <a:ext uri="{FF2B5EF4-FFF2-40B4-BE49-F238E27FC236}">
                <a16:creationId xmlns:a16="http://schemas.microsoft.com/office/drawing/2014/main" id="{983DC92D-3806-4F99-9C2A-BDB8DE7A6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12863"/>
            <a:ext cx="8645525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Rectangle 5">
            <a:extLst>
              <a:ext uri="{FF2B5EF4-FFF2-40B4-BE49-F238E27FC236}">
                <a16:creationId xmlns:a16="http://schemas.microsoft.com/office/drawing/2014/main" id="{AB1FE6AF-DE47-4A10-A899-3F2E8C832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238" y="188913"/>
            <a:ext cx="85709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000" b="1" u="sng">
                <a:latin typeface="Arial" panose="020B0604020202020204" pitchFamily="34" charset="0"/>
              </a:rPr>
              <a:t>ΣΗΜΑΝΣΗ ΓΡΑΜΜΗΣ ΦΟΡΤΩΣΕΩΣ  (Γ.Φ.)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000" b="1" u="sng">
                <a:latin typeface="Arial" panose="020B0604020202020204" pitchFamily="34" charset="0"/>
              </a:rPr>
              <a:t>ή L.L. (Load Line) (για πλοία L &gt; 24,01 m.)</a:t>
            </a:r>
          </a:p>
        </p:txBody>
      </p:sp>
      <p:sp>
        <p:nvSpPr>
          <p:cNvPr id="89093" name="TextBox 1">
            <a:extLst>
              <a:ext uri="{FF2B5EF4-FFF2-40B4-BE49-F238E27FC236}">
                <a16:creationId xmlns:a16="http://schemas.microsoft.com/office/drawing/2014/main" id="{0E8A643D-84B2-4975-8758-A1635EF5C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5661025"/>
            <a:ext cx="26638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b="1">
                <a:latin typeface="Arial" panose="020B0604020202020204" pitchFamily="34" charset="0"/>
              </a:rPr>
              <a:t>Σχήμα 134</a:t>
            </a:r>
          </a:p>
        </p:txBody>
      </p:sp>
      <p:sp>
        <p:nvSpPr>
          <p:cNvPr id="89094" name="Slide Number Placeholder 1">
            <a:extLst>
              <a:ext uri="{FF2B5EF4-FFF2-40B4-BE49-F238E27FC236}">
                <a16:creationId xmlns:a16="http://schemas.microsoft.com/office/drawing/2014/main" id="{94E930E3-DD0B-4CA9-8635-EC264684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93F5E22-5417-4097-8A48-5345211DF242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74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89095" name="TextBox 1">
            <a:extLst>
              <a:ext uri="{FF2B5EF4-FFF2-40B4-BE49-F238E27FC236}">
                <a16:creationId xmlns:a16="http://schemas.microsoft.com/office/drawing/2014/main" id="{24EB0856-C876-44E6-AAD3-7E8D6A263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890588"/>
            <a:ext cx="4032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 b="1">
                <a:latin typeface="Arial" panose="020B0604020202020204" pitchFamily="34" charset="0"/>
              </a:rPr>
              <a:t>Δίσκος </a:t>
            </a:r>
            <a:r>
              <a:rPr lang="en-US" altLang="el-GR" sz="1800" b="1">
                <a:latin typeface="Arial" panose="020B0604020202020204" pitchFamily="34" charset="0"/>
              </a:rPr>
              <a:t>Plimsoll (Plimsoll mark)</a:t>
            </a:r>
            <a:endParaRPr lang="el-GR" altLang="el-GR" sz="1800" b="1">
              <a:latin typeface="Arial" panose="020B0604020202020204" pitchFamily="34" charset="0"/>
            </a:endParaRPr>
          </a:p>
        </p:txBody>
      </p:sp>
      <p:sp>
        <p:nvSpPr>
          <p:cNvPr id="89096" name="TextBox 2">
            <a:extLst>
              <a:ext uri="{FF2B5EF4-FFF2-40B4-BE49-F238E27FC236}">
                <a16:creationId xmlns:a16="http://schemas.microsoft.com/office/drawing/2014/main" id="{57488A41-ED77-40F1-984F-A61182BAF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6400800"/>
            <a:ext cx="57610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b="1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200" b="1" i="1">
                <a:latin typeface="Arial" panose="020B0604020202020204" pitchFamily="34" charset="0"/>
              </a:rPr>
              <a:t>5</a:t>
            </a:r>
            <a:r>
              <a:rPr lang="el-GR" altLang="el-GR" sz="1200" b="1" i="1">
                <a:latin typeface="Arial" panose="020B0604020202020204" pitchFamily="34" charset="0"/>
              </a:rPr>
              <a:t>  Καθηγητής Γ. Χατζηκωνσταντής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Number Placeholder 7">
            <a:extLst>
              <a:ext uri="{FF2B5EF4-FFF2-40B4-BE49-F238E27FC236}">
                <a16:creationId xmlns:a16="http://schemas.microsoft.com/office/drawing/2014/main" id="{CD21CECF-C942-4F97-88B5-1BB1C1CB8E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239125" y="6440488"/>
            <a:ext cx="447675" cy="280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26F6406-5923-4D6A-B3C8-E33B38F76A12}" type="slidenum">
              <a:rPr lang="el-GR" altLang="el-GR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75</a:t>
            </a:fld>
            <a:endParaRPr lang="el-GR" altLang="el-GR" sz="1400">
              <a:latin typeface="Arial" panose="020B0604020202020204" pitchFamily="34" charset="0"/>
            </a:endParaRPr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206575AB-65DF-4589-A1F8-F165A1321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346075"/>
          </a:xfrm>
        </p:spPr>
        <p:txBody>
          <a:bodyPr/>
          <a:lstStyle/>
          <a:p>
            <a:pPr eaLnBrk="1" hangingPunct="1"/>
            <a:r>
              <a:rPr lang="el-GR" altLang="el-GR" sz="1400" i="1"/>
              <a:t>ΝΑΥΠΗΓΙΚΟ ΣΧΕΔΙΟ ΚΑΙ ΑΡΧΕΣ </a:t>
            </a:r>
            <a:r>
              <a:rPr lang="en-US" altLang="el-GR" sz="1400" i="1"/>
              <a:t>CASD</a:t>
            </a:r>
            <a:endParaRPr lang="el-GR" altLang="el-GR" sz="1400" i="1"/>
          </a:p>
        </p:txBody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1185BDBB-DE25-4C90-BBC3-9BCE93779BAF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53988" y="549275"/>
            <a:ext cx="8858250" cy="532765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l-GR" altLang="el-GR" sz="2400" b="1" u="sng"/>
              <a:t>ΧΑΡΑΞΗ ΓΡΑΜΜΩΝ ΦΟΡΤΩΣΕΩΣ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l-GR" sz="2000" b="1" u="sng"/>
              <a:t>Με βάση τη γραμμή φορτώσεως θέρους</a:t>
            </a:r>
            <a:r>
              <a:rPr lang="en-US" altLang="el-GR" sz="2000" b="1" u="sng"/>
              <a:t> (</a:t>
            </a:r>
            <a:r>
              <a:rPr lang="el-GR" altLang="el-GR" sz="2000" b="1" u="sng"/>
              <a:t>προκύπτει από Κανονισμούς):</a:t>
            </a:r>
            <a:endParaRPr lang="en-US" altLang="el-GR" sz="2000" b="1" u="sng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l-GR" altLang="el-GR" sz="2000" b="1" u="sng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l-GR" sz="2000"/>
              <a:t>Γραμμή Φόρτωσης </a:t>
            </a:r>
            <a:r>
              <a:rPr lang="el-GR" altLang="el-GR" sz="2000" b="1"/>
              <a:t>ΧΕΙΜΩΝΑ </a:t>
            </a:r>
            <a:r>
              <a:rPr lang="el-GR" altLang="el-GR" sz="2000"/>
              <a:t>:  χαράσσεται χαμηλώτερα  κατά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l-GR" altLang="el-GR" sz="2000"/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l-GR" altLang="el-GR" sz="2000"/>
              <a:t>Γραμμή Φόρτωσης </a:t>
            </a:r>
            <a:r>
              <a:rPr lang="el-GR" altLang="el-GR" sz="2000" b="1"/>
              <a:t>ΒΟΡΕΙΟΥ ΑΤΛΑΝΤΙΚΟΥ</a:t>
            </a:r>
            <a:r>
              <a:rPr lang="el-GR" altLang="el-GR" sz="2000"/>
              <a:t> : χαράσσεται χαμηλώτερα  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l-GR" altLang="el-GR" sz="2000"/>
              <a:t>κατά        + 50 χιλιοστά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l-GR" altLang="el-GR" sz="2000"/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l-GR" altLang="el-GR" sz="2000"/>
              <a:t>Γραμμή Φόρτωσης  </a:t>
            </a:r>
            <a:r>
              <a:rPr lang="el-GR" altLang="el-GR" sz="2000" b="1"/>
              <a:t>ΤΡΟΠΙΚΗ</a:t>
            </a:r>
            <a:r>
              <a:rPr lang="el-GR" altLang="el-GR" sz="2000"/>
              <a:t> : χαράσσεται υψηλότερα  κατά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l-GR" altLang="el-GR" sz="2000"/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l-GR" altLang="el-GR" sz="2000"/>
              <a:t>Γραμμή Φόρτωσης   </a:t>
            </a:r>
            <a:r>
              <a:rPr lang="el-GR" altLang="el-GR" sz="2000" b="1"/>
              <a:t>ΓΛΥΚΟΥ ΝΕΡΟΥ</a:t>
            </a:r>
            <a:r>
              <a:rPr lang="el-GR" altLang="el-GR" sz="2000"/>
              <a:t> : χαράσσεται υψηλότερα  κατά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l-GR" altLang="el-GR" sz="2700"/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l-GR" altLang="el-GR" sz="1800"/>
              <a:t>Γραμμή Φόρτωσης  </a:t>
            </a:r>
            <a:r>
              <a:rPr lang="el-GR" altLang="el-GR" sz="1800" b="1"/>
              <a:t>ΤΡΟΠΙΚΟΥ  ΓΛΥΚΟΥ ΝΕΡΟΥ</a:t>
            </a:r>
            <a:r>
              <a:rPr lang="el-GR" altLang="el-GR" sz="1800"/>
              <a:t> : χαράσσεται υψηλότερα  κατά</a:t>
            </a:r>
            <a:r>
              <a:rPr lang="el-GR" altLang="el-GR" sz="2700"/>
              <a:t>                                        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l-GR" altLang="el-GR" sz="2700"/>
              <a:t>             + 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l-GR" altLang="el-GR" sz="2700"/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l-GR" altLang="el-GR" sz="1800" b="1"/>
              <a:t>Βύθισμα : </a:t>
            </a:r>
            <a:r>
              <a:rPr lang="en-US" altLang="el-GR" sz="1800" b="1"/>
              <a:t>d </a:t>
            </a:r>
            <a:r>
              <a:rPr lang="el-GR" altLang="el-GR" sz="1800" b="1"/>
              <a:t>ή</a:t>
            </a:r>
            <a:r>
              <a:rPr lang="en-US" altLang="el-GR" sz="1800" b="1"/>
              <a:t> T</a:t>
            </a:r>
            <a:r>
              <a:rPr lang="el-GR" altLang="el-GR" sz="1800" b="1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l-GR" altLang="el-GR" sz="2700"/>
          </a:p>
        </p:txBody>
      </p:sp>
      <p:graphicFrame>
        <p:nvGraphicFramePr>
          <p:cNvPr id="90117" name="Object 11">
            <a:extLst>
              <a:ext uri="{FF2B5EF4-FFF2-40B4-BE49-F238E27FC236}">
                <a16:creationId xmlns:a16="http://schemas.microsoft.com/office/drawing/2014/main" id="{647EF605-FED9-4410-B836-2D12C193389D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6732588" y="1484313"/>
          <a:ext cx="355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48" name="Equation" r:id="rId3" imgW="355446" imgH="558558" progId="Equation.DSMT4">
                  <p:embed/>
                </p:oleObj>
              </mc:Choice>
              <mc:Fallback>
                <p:oleObj name="Equation" r:id="rId3" imgW="355446" imgH="558558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1484313"/>
                        <a:ext cx="355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8" name="Object 13">
            <a:extLst>
              <a:ext uri="{FF2B5EF4-FFF2-40B4-BE49-F238E27FC236}">
                <a16:creationId xmlns:a16="http://schemas.microsoft.com/office/drawing/2014/main" id="{6069AE2A-BA89-42FC-9BE8-B537446CFB96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792163" y="2636838"/>
          <a:ext cx="355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49" name="Equation" r:id="rId5" imgW="355446" imgH="558558" progId="Equation.DSMT4">
                  <p:embed/>
                </p:oleObj>
              </mc:Choice>
              <mc:Fallback>
                <p:oleObj name="Equation" r:id="rId5" imgW="355446" imgH="558558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163" y="2636838"/>
                        <a:ext cx="355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9" name="Object 15">
            <a:extLst>
              <a:ext uri="{FF2B5EF4-FFF2-40B4-BE49-F238E27FC236}">
                <a16:creationId xmlns:a16="http://schemas.microsoft.com/office/drawing/2014/main" id="{2D09B15B-C97F-49D4-B228-2D8F55EEF4A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32588" y="3213100"/>
          <a:ext cx="355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50" name="Equation" r:id="rId6" imgW="355446" imgH="558558" progId="Equation.DSMT4">
                  <p:embed/>
                </p:oleObj>
              </mc:Choice>
              <mc:Fallback>
                <p:oleObj name="Equation" r:id="rId6" imgW="355446" imgH="558558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3213100"/>
                        <a:ext cx="355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20" name="Object 16">
            <a:extLst>
              <a:ext uri="{FF2B5EF4-FFF2-40B4-BE49-F238E27FC236}">
                <a16:creationId xmlns:a16="http://schemas.microsoft.com/office/drawing/2014/main" id="{F41F47B1-5F66-4779-B1DC-922A39BED9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80288" y="3771900"/>
          <a:ext cx="858837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51" name="Equation" r:id="rId7" imgW="863225" imgH="482391" progId="Equation.DSMT4">
                  <p:embed/>
                </p:oleObj>
              </mc:Choice>
              <mc:Fallback>
                <p:oleObj name="Equation" r:id="rId7" imgW="863225" imgH="482391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288" y="3771900"/>
                        <a:ext cx="858837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21" name="Object 17">
            <a:extLst>
              <a:ext uri="{FF2B5EF4-FFF2-40B4-BE49-F238E27FC236}">
                <a16:creationId xmlns:a16="http://schemas.microsoft.com/office/drawing/2014/main" id="{FF6E57B4-CBA3-4F1B-A2F3-0BA57F9DDE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8925" y="5222875"/>
          <a:ext cx="858838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52" name="Equation" r:id="rId9" imgW="863225" imgH="482391" progId="Equation.DSMT4">
                  <p:embed/>
                </p:oleObj>
              </mc:Choice>
              <mc:Fallback>
                <p:oleObj name="Equation" r:id="rId9" imgW="863225" imgH="482391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925" y="5222875"/>
                        <a:ext cx="858838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22" name="Object 18">
            <a:extLst>
              <a:ext uri="{FF2B5EF4-FFF2-40B4-BE49-F238E27FC236}">
                <a16:creationId xmlns:a16="http://schemas.microsoft.com/office/drawing/2014/main" id="{694B6E8A-5A32-4CB4-93AF-B3335E7CD5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76375" y="5183188"/>
          <a:ext cx="287338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53" name="Equation" r:id="rId11" imgW="317225" imgH="482181" progId="Equation.DSMT4">
                  <p:embed/>
                </p:oleObj>
              </mc:Choice>
              <mc:Fallback>
                <p:oleObj name="Equation" r:id="rId11" imgW="317225" imgH="482181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5183188"/>
                        <a:ext cx="287338" cy="554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23" name="Text Box 7">
            <a:extLst>
              <a:ext uri="{FF2B5EF4-FFF2-40B4-BE49-F238E27FC236}">
                <a16:creationId xmlns:a16="http://schemas.microsoft.com/office/drawing/2014/main" id="{9FFB2D25-1F4A-4D78-A870-262B14C03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" y="6440488"/>
            <a:ext cx="7632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l-GR" altLang="el-GR" sz="900" b="1" i="1">
                <a:latin typeface="Arial" panose="020B0604020202020204" pitchFamily="34" charset="0"/>
              </a:rPr>
              <a:t>                       </a:t>
            </a:r>
            <a:r>
              <a:rPr lang="el-GR" altLang="el-GR" sz="1200" b="1" i="1" u="sng">
                <a:latin typeface="Arial" panose="020B0604020202020204" pitchFamily="34" charset="0"/>
              </a:rPr>
              <a:t>ΝΑΥΠΗΓΙΚΟ ΣΧΕΔΙΟ ΚΑΙ ΑΡΧΕΣ </a:t>
            </a:r>
            <a:r>
              <a:rPr lang="en-US" altLang="el-GR" sz="1200" b="1" i="1" u="sng">
                <a:latin typeface="Arial" panose="020B0604020202020204" pitchFamily="34" charset="0"/>
              </a:rPr>
              <a:t>CASD</a:t>
            </a:r>
            <a:r>
              <a:rPr lang="el-GR" altLang="el-GR" sz="1200" b="1" i="1" u="sng">
                <a:latin typeface="Arial" panose="020B0604020202020204" pitchFamily="34" charset="0"/>
              </a:rPr>
              <a:t> </a:t>
            </a:r>
            <a:r>
              <a:rPr lang="en-US" altLang="el-GR" sz="1200" b="1" i="1" u="sng">
                <a:latin typeface="Arial" panose="020B0604020202020204" pitchFamily="34" charset="0"/>
              </a:rPr>
              <a:t> 2025</a:t>
            </a:r>
            <a:r>
              <a:rPr lang="el-GR" altLang="el-GR" sz="1200" b="1" i="1" u="sng">
                <a:latin typeface="Arial" panose="020B0604020202020204" pitchFamily="34" charset="0"/>
              </a:rPr>
              <a:t> Καθηγητής : Γεώργιος Κ. Χατζηκωνσταντής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Number Placeholder 5">
            <a:extLst>
              <a:ext uri="{FF2B5EF4-FFF2-40B4-BE49-F238E27FC236}">
                <a16:creationId xmlns:a16="http://schemas.microsoft.com/office/drawing/2014/main" id="{E25760E6-C510-40A8-BCE3-8F76BF0DC9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752AA80-5E12-461B-8EC9-900A2A1CA355}" type="slidenum">
              <a:rPr lang="el-GR" altLang="el-GR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76</a:t>
            </a:fld>
            <a:endParaRPr lang="el-GR" altLang="el-GR" sz="1400">
              <a:latin typeface="Arial" panose="020B0604020202020204" pitchFamily="34" charset="0"/>
            </a:endParaRPr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A40A5581-EFCF-4A5B-9061-BCC288591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75"/>
          </a:xfrm>
        </p:spPr>
        <p:txBody>
          <a:bodyPr/>
          <a:lstStyle/>
          <a:p>
            <a:pPr eaLnBrk="1" hangingPunct="1"/>
            <a:r>
              <a:rPr lang="el-GR" altLang="el-GR" sz="1400" i="1"/>
              <a:t>ΝΑΥΠΗΓΙΚΟ ΣΧΕΔΙΟ ΚΑΙ ΑΡΧΕΣ </a:t>
            </a:r>
            <a:r>
              <a:rPr lang="en-US" altLang="el-GR" sz="1400" i="1"/>
              <a:t>CASD</a:t>
            </a:r>
            <a:endParaRPr lang="el-GR" altLang="el-GR" sz="1400" i="1"/>
          </a:p>
        </p:txBody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id="{7666553F-430D-4D6F-B0CA-3842AD1FA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388" y="765175"/>
            <a:ext cx="8785225" cy="4535488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l-GR" altLang="el-GR" sz="2400" b="1" u="sng"/>
              <a:t>ΕΠΕΞΗΓΗΣΗ ΣΥΜΒΟΛΙΣΜΟΥ ΓΡΑΜΜΩΝ ΦΟΡΤΩΣΕΩΣ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l-GR" altLang="el-GR" sz="2400" b="1" u="sng"/>
              <a:t>(για πλοία που μεταφέρουν ξυλεία στο κατάστρωμα)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l-GR" altLang="el-GR" sz="2400" b="1" u="sng"/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altLang="el-GR" sz="2400" b="1"/>
              <a:t>    LTF : Tropical Fresh water Timber L.L.</a:t>
            </a:r>
            <a:r>
              <a:rPr lang="el-GR" altLang="el-GR" sz="2400" b="1"/>
              <a:t> 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l-GR" altLang="el-GR" sz="2400" b="1"/>
              <a:t>   </a:t>
            </a:r>
            <a:r>
              <a:rPr lang="en-US" altLang="el-GR" sz="2400" b="1"/>
              <a:t>     </a:t>
            </a:r>
            <a:r>
              <a:rPr lang="el-GR" altLang="el-GR" sz="2400" b="1"/>
              <a:t>      ή Τροπική Γ.Φ. Ξυλείας σε Γλυκό νερό</a:t>
            </a:r>
            <a:endParaRPr lang="en-US" altLang="el-GR" sz="2400" b="1"/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altLang="el-GR" sz="2200" b="1"/>
              <a:t>     LF    : Fresh Water Timber L.L. </a:t>
            </a:r>
            <a:r>
              <a:rPr lang="el-GR" altLang="el-GR" sz="2200" b="1"/>
              <a:t>ή Γ.Φ. Ξυλείας σε Γλυκό νερό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altLang="el-GR" sz="2400" b="1"/>
              <a:t>     LT   :Tropical Timber L.L. </a:t>
            </a:r>
            <a:r>
              <a:rPr lang="el-GR" altLang="el-GR" sz="2400" b="1"/>
              <a:t>ή Γ.Φ. Ξυλείας σε Γλυκό νερό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altLang="el-GR" sz="2400" b="1"/>
              <a:t>     LS   </a:t>
            </a:r>
            <a:r>
              <a:rPr lang="el-GR" altLang="el-GR" sz="2400" b="1"/>
              <a:t>: </a:t>
            </a:r>
            <a:r>
              <a:rPr lang="en-US" altLang="el-GR" sz="2400" b="1"/>
              <a:t>Summer Timber L.L. </a:t>
            </a:r>
            <a:r>
              <a:rPr lang="el-GR" altLang="el-GR" sz="2400" b="1"/>
              <a:t>ή Γ.Φ. Ξυλείας Θέρους 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altLang="el-GR" sz="2400" b="1"/>
              <a:t>     LW  </a:t>
            </a:r>
            <a:r>
              <a:rPr lang="el-GR" altLang="el-GR" sz="2400" b="1"/>
              <a:t>: </a:t>
            </a:r>
            <a:r>
              <a:rPr lang="en-US" altLang="el-GR" sz="2400" b="1"/>
              <a:t>Winter Timber L.L. </a:t>
            </a:r>
            <a:r>
              <a:rPr lang="el-GR" altLang="el-GR" sz="2400" b="1"/>
              <a:t>Ηή Γ.Φ. Ξυλείας Χειμώνα 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altLang="el-GR" sz="2400" b="1"/>
              <a:t> LWNA </a:t>
            </a:r>
            <a:r>
              <a:rPr lang="el-GR" altLang="el-GR" sz="2400" b="1"/>
              <a:t>: </a:t>
            </a:r>
            <a:r>
              <a:rPr lang="en-US" altLang="el-GR" sz="2400" b="1"/>
              <a:t>Winter North Atlantic Timber L.L. </a:t>
            </a:r>
            <a:endParaRPr lang="el-GR" altLang="el-GR" sz="2400" b="1"/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l-GR" altLang="el-GR" sz="2400" b="1"/>
              <a:t>     </a:t>
            </a:r>
            <a:r>
              <a:rPr lang="en-US" altLang="el-GR" sz="2400" b="1"/>
              <a:t> </a:t>
            </a:r>
            <a:r>
              <a:rPr lang="el-GR" altLang="el-GR" sz="2400" b="1"/>
              <a:t>       </a:t>
            </a:r>
            <a:r>
              <a:rPr lang="en-US" altLang="el-GR" sz="2400" b="1"/>
              <a:t>  </a:t>
            </a:r>
            <a:r>
              <a:rPr lang="el-GR" altLang="el-GR" sz="2400" b="1"/>
              <a:t>ή  Γ.Φ. Ξυλείας Χειμώνα Βορείου Ατλαντικού  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l-GR" altLang="el-GR" sz="2400" b="1"/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l-GR" altLang="el-GR" sz="2400" b="1" u="sng"/>
          </a:p>
        </p:txBody>
      </p:sp>
      <p:sp>
        <p:nvSpPr>
          <p:cNvPr id="91141" name="Text Box 7">
            <a:extLst>
              <a:ext uri="{FF2B5EF4-FFF2-40B4-BE49-F238E27FC236}">
                <a16:creationId xmlns:a16="http://schemas.microsoft.com/office/drawing/2014/main" id="{6B8BAAFE-D1E7-4F6C-8AAF-EEB92B8D4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300663"/>
            <a:ext cx="8208963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1600" b="1" u="sng">
                <a:latin typeface="Arial" panose="020B0604020202020204" pitchFamily="34" charset="0"/>
              </a:rPr>
              <a:t>ΣΗΜΕΙΩΣΕΙΣ </a:t>
            </a:r>
            <a:r>
              <a:rPr lang="el-GR" altLang="el-GR" sz="1600">
                <a:latin typeface="Arial" panose="020B0604020202020204" pitchFamily="34" charset="0"/>
              </a:rPr>
              <a:t>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1400">
                <a:latin typeface="Arial" panose="020B0604020202020204" pitchFamily="34" charset="0"/>
              </a:rPr>
              <a:t>1. προϋποθέσεις φόρτωσης ξυλείας στο κατάστρωμα : Δ.Σ.Γ.Φ 1966, ΚΕΦ. </a:t>
            </a:r>
            <a:r>
              <a:rPr lang="en-US" altLang="el-GR" sz="1400">
                <a:latin typeface="Arial" panose="020B0604020202020204" pitchFamily="34" charset="0"/>
              </a:rPr>
              <a:t>IV,</a:t>
            </a:r>
            <a:r>
              <a:rPr lang="el-GR" altLang="el-GR" sz="1400">
                <a:latin typeface="Arial" panose="020B0604020202020204" pitchFamily="34" charset="0"/>
              </a:rPr>
              <a:t> άρθρα 41 και επόμενα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1400">
                <a:latin typeface="Arial" panose="020B0604020202020204" pitchFamily="34" charset="0"/>
              </a:rPr>
              <a:t>2. Χάραξη γραμμών φορτώσεως ξυλείας , Δ.Σ.Γ.Φ 1966, ΚΕΦ. </a:t>
            </a:r>
            <a:r>
              <a:rPr lang="en-US" altLang="el-GR" sz="1400">
                <a:latin typeface="Arial" panose="020B0604020202020204" pitchFamily="34" charset="0"/>
              </a:rPr>
              <a:t>IV</a:t>
            </a:r>
            <a:r>
              <a:rPr lang="el-GR" altLang="el-GR" sz="1400">
                <a:latin typeface="Arial" panose="020B0604020202020204" pitchFamily="34" charset="0"/>
              </a:rPr>
              <a:t> άρθρο 45</a:t>
            </a:r>
            <a:r>
              <a:rPr lang="en-US" altLang="el-GR" sz="1400">
                <a:latin typeface="Arial" panose="020B0604020202020204" pitchFamily="34" charset="0"/>
              </a:rPr>
              <a:t> </a:t>
            </a:r>
            <a:r>
              <a:rPr lang="el-GR" altLang="el-GR" sz="14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91142" name="Ορθογώνιο 1">
            <a:extLst>
              <a:ext uri="{FF2B5EF4-FFF2-40B4-BE49-F238E27FC236}">
                <a16:creationId xmlns:a16="http://schemas.microsoft.com/office/drawing/2014/main" id="{085212F7-A58F-458C-AA0D-A1F665DA5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6415088"/>
            <a:ext cx="66246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000" b="1" i="1" u="sng">
                <a:latin typeface="Arial" panose="020B0604020202020204" pitchFamily="34" charset="0"/>
              </a:rPr>
              <a:t>ΝΑΥΠΗΓΙΚΟ ΚΑΤΑΣΚΕΥΑΣΤΙΚΟ ΣΧΕΔΙΟ </a:t>
            </a:r>
            <a:r>
              <a:rPr lang="en-US" altLang="el-GR" sz="1000" b="1" i="1" u="sng">
                <a:latin typeface="Arial" panose="020B0604020202020204" pitchFamily="34" charset="0"/>
              </a:rPr>
              <a:t> 2025</a:t>
            </a:r>
            <a:r>
              <a:rPr lang="el-GR" altLang="el-GR" sz="1000" b="1" i="1" u="sng">
                <a:latin typeface="Arial" panose="020B0604020202020204" pitchFamily="34" charset="0"/>
              </a:rPr>
              <a:t>  Καθηγητής : Γεώργιος Κ. Χατζηκωνσταντής</a:t>
            </a:r>
            <a:endParaRPr lang="el-GR" altLang="el-GR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Number Placeholder 5">
            <a:extLst>
              <a:ext uri="{FF2B5EF4-FFF2-40B4-BE49-F238E27FC236}">
                <a16:creationId xmlns:a16="http://schemas.microsoft.com/office/drawing/2014/main" id="{71AC33C2-9AAB-4881-9956-DE99085FA4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101013" y="6381750"/>
            <a:ext cx="585787" cy="339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D770D4B-1741-4A1A-8C28-BC4B7D061BF6}" type="slidenum">
              <a:rPr lang="el-GR" altLang="el-GR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77</a:t>
            </a:fld>
            <a:endParaRPr lang="el-GR" altLang="el-GR" sz="1400">
              <a:latin typeface="Arial" panose="020B0604020202020204" pitchFamily="34" charset="0"/>
            </a:endParaRPr>
          </a:p>
        </p:txBody>
      </p:sp>
      <p:sp>
        <p:nvSpPr>
          <p:cNvPr id="93187" name="Text Box 4">
            <a:extLst>
              <a:ext uri="{FF2B5EF4-FFF2-40B4-BE49-F238E27FC236}">
                <a16:creationId xmlns:a16="http://schemas.microsoft.com/office/drawing/2014/main" id="{A2F810E2-BBBA-46BB-8AA6-1C1AAA154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427788"/>
            <a:ext cx="7802563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000" b="1" i="1" u="sng">
                <a:latin typeface="Arial" panose="020B0604020202020204" pitchFamily="34" charset="0"/>
              </a:rPr>
              <a:t>ΝΑΥΠΗΓΙΚΟ ΚΑΤΑΣΚΕΥΑΣΤΙΚΟ ΣΧΕΔΙΟ</a:t>
            </a:r>
            <a:r>
              <a:rPr lang="en-US" altLang="el-GR" sz="1000" b="1" i="1" u="sng">
                <a:latin typeface="Arial" panose="020B0604020202020204" pitchFamily="34" charset="0"/>
              </a:rPr>
              <a:t> 2025</a:t>
            </a:r>
            <a:r>
              <a:rPr lang="el-GR" altLang="el-GR" sz="1000" b="1" i="1" u="sng">
                <a:latin typeface="Arial" panose="020B0604020202020204" pitchFamily="34" charset="0"/>
              </a:rPr>
              <a:t>    Καθηγητής : Γεώργιος Κ. Χατζηκωνσταντής</a:t>
            </a:r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93188" name="Rectangle 8">
            <a:extLst>
              <a:ext uri="{FF2B5EF4-FFF2-40B4-BE49-F238E27FC236}">
                <a16:creationId xmlns:a16="http://schemas.microsoft.com/office/drawing/2014/main" id="{133DF96A-1577-4048-9FEF-5091CF55C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600">
              <a:latin typeface="Arial" panose="020B0604020202020204" pitchFamily="34" charset="0"/>
            </a:endParaRPr>
          </a:p>
        </p:txBody>
      </p:sp>
      <p:sp>
        <p:nvSpPr>
          <p:cNvPr id="93189" name="Rectangle 11">
            <a:extLst>
              <a:ext uri="{FF2B5EF4-FFF2-40B4-BE49-F238E27FC236}">
                <a16:creationId xmlns:a16="http://schemas.microsoft.com/office/drawing/2014/main" id="{A7FD52BD-34E3-4A5E-8165-F74E9595D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600">
              <a:latin typeface="Arial" panose="020B0604020202020204" pitchFamily="34" charset="0"/>
            </a:endParaRPr>
          </a:p>
        </p:txBody>
      </p:sp>
      <p:sp>
        <p:nvSpPr>
          <p:cNvPr id="93190" name="Rectangle 15">
            <a:extLst>
              <a:ext uri="{FF2B5EF4-FFF2-40B4-BE49-F238E27FC236}">
                <a16:creationId xmlns:a16="http://schemas.microsoft.com/office/drawing/2014/main" id="{2672504D-0908-43C0-9956-E741AC755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600">
              <a:latin typeface="Arial" panose="020B0604020202020204" pitchFamily="34" charset="0"/>
            </a:endParaRPr>
          </a:p>
        </p:txBody>
      </p:sp>
      <p:sp>
        <p:nvSpPr>
          <p:cNvPr id="93191" name="Rectangle 17">
            <a:extLst>
              <a:ext uri="{FF2B5EF4-FFF2-40B4-BE49-F238E27FC236}">
                <a16:creationId xmlns:a16="http://schemas.microsoft.com/office/drawing/2014/main" id="{5B0712F4-07CB-4892-B9D9-C6746F8A3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13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600">
              <a:latin typeface="Arial" panose="020B0604020202020204" pitchFamily="34" charset="0"/>
            </a:endParaRPr>
          </a:p>
        </p:txBody>
      </p:sp>
      <p:sp>
        <p:nvSpPr>
          <p:cNvPr id="93192" name="Rectangle 19">
            <a:extLst>
              <a:ext uri="{FF2B5EF4-FFF2-40B4-BE49-F238E27FC236}">
                <a16:creationId xmlns:a16="http://schemas.microsoft.com/office/drawing/2014/main" id="{3055D7B0-D92E-4722-8DAB-9D750D31E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600">
              <a:latin typeface="Arial" panose="020B0604020202020204" pitchFamily="34" charset="0"/>
            </a:endParaRPr>
          </a:p>
        </p:txBody>
      </p:sp>
      <p:sp>
        <p:nvSpPr>
          <p:cNvPr id="93193" name="Rectangle 21">
            <a:extLst>
              <a:ext uri="{FF2B5EF4-FFF2-40B4-BE49-F238E27FC236}">
                <a16:creationId xmlns:a16="http://schemas.microsoft.com/office/drawing/2014/main" id="{006CC2D8-711F-42BA-99A3-F1869DE47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600">
              <a:latin typeface="Arial" panose="020B0604020202020204" pitchFamily="34" charset="0"/>
            </a:endParaRPr>
          </a:p>
        </p:txBody>
      </p:sp>
      <p:sp>
        <p:nvSpPr>
          <p:cNvPr id="93194" name="Rectangle 24">
            <a:extLst>
              <a:ext uri="{FF2B5EF4-FFF2-40B4-BE49-F238E27FC236}">
                <a16:creationId xmlns:a16="http://schemas.microsoft.com/office/drawing/2014/main" id="{D1AAB84A-6422-40C1-B74B-F95A71BC3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13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600">
              <a:latin typeface="Arial" panose="020B0604020202020204" pitchFamily="34" charset="0"/>
            </a:endParaRPr>
          </a:p>
        </p:txBody>
      </p:sp>
      <p:pic>
        <p:nvPicPr>
          <p:cNvPr id="93195" name="Picture 25">
            <a:extLst>
              <a:ext uri="{FF2B5EF4-FFF2-40B4-BE49-F238E27FC236}">
                <a16:creationId xmlns:a16="http://schemas.microsoft.com/office/drawing/2014/main" id="{DC73954C-E6D4-4D1D-86C7-E721C5723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933825"/>
            <a:ext cx="4176712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6" name="Text Box 26">
            <a:extLst>
              <a:ext uri="{FF2B5EF4-FFF2-40B4-BE49-F238E27FC236}">
                <a16:creationId xmlns:a16="http://schemas.microsoft.com/office/drawing/2014/main" id="{6CA633D1-A566-4367-9265-133E15BBC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476250"/>
            <a:ext cx="7705725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l-GR" altLang="el-GR" sz="2400" b="1" u="sng">
                <a:latin typeface="Arial" panose="020B0604020202020204" pitchFamily="34" charset="0"/>
              </a:rPr>
              <a:t>ΣΗΜΑΝΣΗ ΓΡΑΜΜΗΣ ΦΟΡΤΩΣΕΩΣ </a:t>
            </a:r>
            <a:r>
              <a:rPr lang="en-US" altLang="el-GR" sz="2400" b="1" u="sng">
                <a:latin typeface="Arial" panose="020B0604020202020204" pitchFamily="34" charset="0"/>
              </a:rPr>
              <a:t> </a:t>
            </a:r>
            <a:r>
              <a:rPr lang="el-GR" altLang="el-GR" sz="2400" b="1" u="sng">
                <a:latin typeface="Arial" panose="020B0604020202020204" pitchFamily="34" charset="0"/>
              </a:rPr>
              <a:t>(Γ.Φ.)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l-GR" altLang="el-GR" sz="2400">
              <a:latin typeface="Arial" panose="020B0604020202020204" pitchFamily="34" charset="0"/>
            </a:endParaRPr>
          </a:p>
        </p:txBody>
      </p:sp>
      <p:sp>
        <p:nvSpPr>
          <p:cNvPr id="93197" name="Text Box 27">
            <a:extLst>
              <a:ext uri="{FF2B5EF4-FFF2-40B4-BE49-F238E27FC236}">
                <a16:creationId xmlns:a16="http://schemas.microsoft.com/office/drawing/2014/main" id="{71DFB48B-E780-4A8B-A9BC-529233BC2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981075"/>
            <a:ext cx="9036050" cy="3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2400">
                <a:latin typeface="Arial" panose="020B0604020202020204" pitchFamily="34" charset="0"/>
              </a:rPr>
              <a:t>Για : Υπάρχοντα Φ/Γ (φορτηγά) ολικής χωρητικότητας                                                                     15</a:t>
            </a:r>
            <a:r>
              <a:rPr lang="en-US" altLang="el-GR" sz="2400">
                <a:latin typeface="Arial" panose="020B0604020202020204" pitchFamily="34" charset="0"/>
              </a:rPr>
              <a:t> </a:t>
            </a:r>
            <a:r>
              <a:rPr lang="el-GR" altLang="el-GR" sz="2400">
                <a:latin typeface="Arial" panose="020B0604020202020204" pitchFamily="34" charset="0"/>
              </a:rPr>
              <a:t>&lt;</a:t>
            </a:r>
            <a:r>
              <a:rPr lang="en-US" altLang="el-GR" sz="2400">
                <a:latin typeface="Arial" panose="020B0604020202020204" pitchFamily="34" charset="0"/>
              </a:rPr>
              <a:t> </a:t>
            </a:r>
            <a:r>
              <a:rPr lang="el-GR" altLang="el-GR" sz="2400">
                <a:latin typeface="Arial" panose="020B0604020202020204" pitchFamily="34" charset="0"/>
              </a:rPr>
              <a:t>ΚΟΧ</a:t>
            </a:r>
            <a:r>
              <a:rPr lang="en-US" altLang="el-GR" sz="2400">
                <a:latin typeface="Arial" panose="020B0604020202020204" pitchFamily="34" charset="0"/>
              </a:rPr>
              <a:t> </a:t>
            </a:r>
            <a:r>
              <a:rPr lang="el-GR" altLang="el-GR" sz="2400">
                <a:latin typeface="Arial" panose="020B0604020202020204" pitchFamily="34" charset="0"/>
              </a:rPr>
              <a:t>&lt;150,00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2400">
                <a:latin typeface="Arial" panose="020B0604020202020204" pitchFamily="34" charset="0"/>
              </a:rPr>
              <a:t>Για : Υπάρχοντα Ε/Γ (επιβατηγά) ολικής χωρητικότητας </a:t>
            </a:r>
            <a:r>
              <a:rPr lang="en-US" altLang="el-GR" sz="2400">
                <a:latin typeface="Arial" panose="020B0604020202020204" pitchFamily="34" charset="0"/>
              </a:rPr>
              <a:t>                 </a:t>
            </a:r>
            <a:r>
              <a:rPr lang="el-GR" altLang="el-GR" sz="2400">
                <a:latin typeface="Arial" panose="020B0604020202020204" pitchFamily="34" charset="0"/>
              </a:rPr>
              <a:t>5</a:t>
            </a:r>
            <a:r>
              <a:rPr lang="en-US" altLang="el-GR" sz="2400">
                <a:latin typeface="Arial" panose="020B0604020202020204" pitchFamily="34" charset="0"/>
              </a:rPr>
              <a:t> </a:t>
            </a:r>
            <a:r>
              <a:rPr lang="el-GR" altLang="el-GR" sz="2400">
                <a:latin typeface="Arial" panose="020B0604020202020204" pitchFamily="34" charset="0"/>
              </a:rPr>
              <a:t>&lt;</a:t>
            </a:r>
            <a:r>
              <a:rPr lang="en-US" altLang="el-GR" sz="2400">
                <a:latin typeface="Arial" panose="020B0604020202020204" pitchFamily="34" charset="0"/>
              </a:rPr>
              <a:t> </a:t>
            </a:r>
            <a:r>
              <a:rPr lang="el-GR" altLang="el-GR" sz="2400">
                <a:latin typeface="Arial" panose="020B0604020202020204" pitchFamily="34" charset="0"/>
              </a:rPr>
              <a:t>ΚΟΧ</a:t>
            </a:r>
            <a:r>
              <a:rPr lang="en-US" altLang="el-GR" sz="2400">
                <a:latin typeface="Arial" panose="020B0604020202020204" pitchFamily="34" charset="0"/>
              </a:rPr>
              <a:t> </a:t>
            </a:r>
            <a:r>
              <a:rPr lang="el-GR" altLang="el-GR" sz="2400">
                <a:latin typeface="Arial" panose="020B0604020202020204" pitchFamily="34" charset="0"/>
              </a:rPr>
              <a:t>&lt;</a:t>
            </a:r>
            <a:r>
              <a:rPr lang="en-US" altLang="el-GR" sz="2400">
                <a:latin typeface="Arial" panose="020B0604020202020204" pitchFamily="34" charset="0"/>
              </a:rPr>
              <a:t> </a:t>
            </a:r>
            <a:r>
              <a:rPr lang="el-GR" altLang="el-GR" sz="2400">
                <a:latin typeface="Arial" panose="020B0604020202020204" pitchFamily="34" charset="0"/>
              </a:rPr>
              <a:t>150,00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2400">
                <a:latin typeface="Arial" panose="020B0604020202020204" pitchFamily="34" charset="0"/>
              </a:rPr>
              <a:t>Για : Νέα Φ/Γκαι Ε/Γ μήκους 6,00 </a:t>
            </a:r>
            <a:r>
              <a:rPr lang="en-US" altLang="el-GR" sz="2400">
                <a:latin typeface="Arial" panose="020B0604020202020204" pitchFamily="34" charset="0"/>
              </a:rPr>
              <a:t>m</a:t>
            </a:r>
            <a:r>
              <a:rPr lang="el-GR" altLang="el-GR" sz="2400">
                <a:latin typeface="Arial" panose="020B0604020202020204" pitchFamily="34" charset="0"/>
              </a:rPr>
              <a:t> &lt; </a:t>
            </a:r>
            <a:r>
              <a:rPr lang="en-US" altLang="el-GR" sz="2400">
                <a:latin typeface="Arial" panose="020B0604020202020204" pitchFamily="34" charset="0"/>
              </a:rPr>
              <a:t>L</a:t>
            </a:r>
            <a:r>
              <a:rPr lang="el-GR" altLang="el-GR" sz="2400">
                <a:latin typeface="Arial" panose="020B0604020202020204" pitchFamily="34" charset="0"/>
              </a:rPr>
              <a:t> &lt; 24,00 </a:t>
            </a:r>
            <a:r>
              <a:rPr lang="en-US" altLang="el-GR" sz="2400">
                <a:latin typeface="Arial" panose="020B0604020202020204" pitchFamily="34" charset="0"/>
              </a:rPr>
              <a:t>m</a:t>
            </a:r>
            <a:r>
              <a:rPr lang="el-GR" altLang="el-GR" sz="180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2400">
                <a:latin typeface="Arial" panose="020B0604020202020204" pitchFamily="34" charset="0"/>
              </a:rPr>
              <a:t>Η σήμανση γίνεται με </a:t>
            </a:r>
            <a:r>
              <a:rPr lang="el-GR" altLang="el-GR" sz="2400" u="sng">
                <a:latin typeface="Arial" panose="020B0604020202020204" pitchFamily="34" charset="0"/>
              </a:rPr>
              <a:t>ΤΡΙΓΩΝΟ</a:t>
            </a:r>
            <a:r>
              <a:rPr lang="el-GR" altLang="el-GR" sz="2400">
                <a:latin typeface="Arial" panose="020B0604020202020204" pitchFamily="34" charset="0"/>
              </a:rPr>
              <a:t> που έχει τις διαστάσεις του σχήματος</a:t>
            </a:r>
            <a:r>
              <a:rPr lang="el-GR" altLang="el-GR" sz="180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Number Placeholder 5">
            <a:extLst>
              <a:ext uri="{FF2B5EF4-FFF2-40B4-BE49-F238E27FC236}">
                <a16:creationId xmlns:a16="http://schemas.microsoft.com/office/drawing/2014/main" id="{B6C20997-790C-4DA3-8725-49B8A1DC08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172450" y="6453188"/>
            <a:ext cx="514350" cy="268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5A465BD-7DFF-4B56-85E0-DF98C27AB7CA}" type="slidenum">
              <a:rPr lang="el-GR" altLang="el-GR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78</a:t>
            </a:fld>
            <a:endParaRPr lang="el-GR" altLang="el-GR" sz="1400">
              <a:latin typeface="Arial" panose="020B0604020202020204" pitchFamily="34" charset="0"/>
            </a:endParaRPr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0E8566C2-8011-496A-8C42-1905EBF4B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850" y="188913"/>
            <a:ext cx="8374063" cy="553402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l-GR" altLang="el-GR" sz="2000" b="1" u="sng"/>
              <a:t>ΓΡΑΜΜΗ ΦΟΡΤΩΣΕΩΣ : ΖΟΝΕΣ ΚΑΙ ΠΕΡΙΟΧΕΣ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l-GR" altLang="el-GR" sz="2000" b="1" u="sng"/>
          </a:p>
          <a:p>
            <a:pPr algn="just" eaLnBrk="1" hangingPunct="1">
              <a:lnSpc>
                <a:spcPct val="80000"/>
              </a:lnSpc>
              <a:buFontTx/>
              <a:buChar char="-"/>
            </a:pPr>
            <a:r>
              <a:rPr lang="el-GR" altLang="el-GR" sz="1800"/>
              <a:t>Η Σύμβαση Γ.Φ. 1966 συνοδεύεται από παγκόσμιο χάρτη όπου είναι σημειώνονται  περιοχές / εποχές. </a:t>
            </a:r>
          </a:p>
          <a:p>
            <a:pPr algn="just" eaLnBrk="1" hangingPunct="1">
              <a:lnSpc>
                <a:spcPct val="80000"/>
              </a:lnSpc>
              <a:buFontTx/>
              <a:buChar char="-"/>
            </a:pPr>
            <a:endParaRPr lang="el-GR" altLang="el-GR" sz="1800"/>
          </a:p>
          <a:p>
            <a:pPr algn="just" eaLnBrk="1" hangingPunct="1">
              <a:lnSpc>
                <a:spcPct val="80000"/>
              </a:lnSpc>
              <a:buFontTx/>
              <a:buChar char="-"/>
            </a:pPr>
            <a:r>
              <a:rPr lang="el-GR" altLang="el-GR" sz="2400" b="1" u="sng"/>
              <a:t>ΖΩΝΗ ΘΕΡΟΥΣ</a:t>
            </a:r>
            <a:r>
              <a:rPr lang="el-GR" altLang="el-GR" sz="2400"/>
              <a:t> </a:t>
            </a:r>
            <a:r>
              <a:rPr lang="el-GR" altLang="el-GR" sz="2000"/>
              <a:t>χαρακτηρίζονται οι περιοχές όπου η ένταση ανέμων μεγαλύτερη των 8 </a:t>
            </a:r>
            <a:r>
              <a:rPr lang="en-US" altLang="el-GR" sz="2000"/>
              <a:t>Beaufort</a:t>
            </a:r>
            <a:r>
              <a:rPr lang="el-GR" altLang="el-GR" sz="2000"/>
              <a:t> αποτελούν ποσοστό μέχρι 10 %.</a:t>
            </a:r>
          </a:p>
          <a:p>
            <a:pPr algn="just" eaLnBrk="1" hangingPunct="1">
              <a:lnSpc>
                <a:spcPct val="80000"/>
              </a:lnSpc>
              <a:buFontTx/>
              <a:buChar char="-"/>
            </a:pPr>
            <a:endParaRPr lang="el-GR" altLang="el-GR" sz="2000"/>
          </a:p>
          <a:p>
            <a:pPr algn="just" eaLnBrk="1" hangingPunct="1">
              <a:lnSpc>
                <a:spcPct val="80000"/>
              </a:lnSpc>
              <a:buFontTx/>
              <a:buChar char="-"/>
            </a:pPr>
            <a:r>
              <a:rPr lang="el-GR" altLang="el-GR" sz="2400" b="1" u="sng"/>
              <a:t>ΤΡΟΠΙΚΗ ΖΩΝΗ</a:t>
            </a:r>
            <a:r>
              <a:rPr lang="el-GR" altLang="el-GR" sz="2400"/>
              <a:t>   </a:t>
            </a:r>
            <a:r>
              <a:rPr lang="el-GR" altLang="el-GR" sz="2000"/>
              <a:t>χαρακτηρίζονται οι περιοχές όπου η ένταση ανέμων μεγαλύτερη των 8 </a:t>
            </a:r>
            <a:r>
              <a:rPr lang="en-US" altLang="el-GR" sz="2000"/>
              <a:t>Beaufort</a:t>
            </a:r>
            <a:r>
              <a:rPr lang="el-GR" altLang="el-GR" sz="2000"/>
              <a:t> αποτελούν ποσοστό μέχρι 1 %.</a:t>
            </a:r>
          </a:p>
          <a:p>
            <a:pPr algn="just" eaLnBrk="1" hangingPunct="1">
              <a:lnSpc>
                <a:spcPct val="80000"/>
              </a:lnSpc>
              <a:buFontTx/>
              <a:buChar char="-"/>
            </a:pPr>
            <a:endParaRPr lang="el-GR" altLang="el-GR" sz="2000"/>
          </a:p>
          <a:p>
            <a:pPr algn="just" eaLnBrk="1" hangingPunct="1">
              <a:lnSpc>
                <a:spcPct val="80000"/>
              </a:lnSpc>
              <a:buFontTx/>
              <a:buChar char="-"/>
            </a:pPr>
            <a:r>
              <a:rPr lang="el-GR" altLang="el-GR" sz="2400" b="1" u="sng"/>
              <a:t>Η Γ.Φ. Χειμώνα Βορείου Ατλαντικού</a:t>
            </a:r>
            <a:r>
              <a:rPr lang="el-GR" altLang="el-GR" sz="2400"/>
              <a:t> </a:t>
            </a:r>
            <a:r>
              <a:rPr lang="el-GR" altLang="el-GR" sz="2000"/>
              <a:t>εφαρμόζεται σε πλοία μήκους μέχρι 100 </a:t>
            </a:r>
            <a:r>
              <a:rPr lang="en-US" altLang="el-GR" sz="2000"/>
              <a:t>m</a:t>
            </a:r>
            <a:r>
              <a:rPr lang="el-GR" altLang="el-GR" sz="2000"/>
              <a:t> που εκτελούν πλόες στο Βόρειο Ατλαντικό το χειμώνα.</a:t>
            </a:r>
          </a:p>
          <a:p>
            <a:pPr algn="just" eaLnBrk="1" hangingPunct="1">
              <a:lnSpc>
                <a:spcPct val="80000"/>
              </a:lnSpc>
              <a:buFontTx/>
              <a:buChar char="-"/>
            </a:pPr>
            <a:endParaRPr lang="el-GR" altLang="el-GR" sz="2000"/>
          </a:p>
          <a:p>
            <a:pPr algn="just" eaLnBrk="1" hangingPunct="1">
              <a:lnSpc>
                <a:spcPct val="80000"/>
              </a:lnSpc>
              <a:buFontTx/>
              <a:buChar char="-"/>
            </a:pPr>
            <a:r>
              <a:rPr lang="el-GR" altLang="el-GR" sz="2000" u="sng"/>
              <a:t>Όταν ένα πλοίο πρόκειται να ταξιδέψει σε περιοχές με διαφορετική Γ.Φ. ο πλοίαρχος φροντίζει να μην ξεπερνά τη Γ.Φ. στην κάθε περιοχή.</a:t>
            </a:r>
          </a:p>
        </p:txBody>
      </p:sp>
      <p:sp>
        <p:nvSpPr>
          <p:cNvPr id="94212" name="Text Box 5">
            <a:extLst>
              <a:ext uri="{FF2B5EF4-FFF2-40B4-BE49-F238E27FC236}">
                <a16:creationId xmlns:a16="http://schemas.microsoft.com/office/drawing/2014/main" id="{53DADF6C-B7DB-48D0-8F12-465FB483A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464300"/>
            <a:ext cx="80645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000" b="1" i="1" u="sng">
                <a:latin typeface="Arial" panose="020B0604020202020204" pitchFamily="34" charset="0"/>
              </a:rPr>
              <a:t>ΝΑΥΠΗΓΙΚΟ  ΚΑΤΑΣΚΕΥΑΣΤΙΚΟ ΣΧΕΔΙΟ</a:t>
            </a:r>
            <a:r>
              <a:rPr lang="en-US" altLang="el-GR" sz="1000" b="1" i="1" u="sng">
                <a:latin typeface="Arial" panose="020B0604020202020204" pitchFamily="34" charset="0"/>
              </a:rPr>
              <a:t>  2025</a:t>
            </a:r>
            <a:r>
              <a:rPr lang="el-GR" altLang="el-GR" sz="1000" b="1" i="1" u="sng">
                <a:latin typeface="Arial" panose="020B0604020202020204" pitchFamily="34" charset="0"/>
              </a:rPr>
              <a:t>    Καθηγητής : Γεώργιος Κ. Χατζηκωνσταντής</a:t>
            </a:r>
            <a:endParaRPr lang="el-GR" altLang="el-GR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Θέση αριθμού διαφάνειας 4">
            <a:extLst>
              <a:ext uri="{FF2B5EF4-FFF2-40B4-BE49-F238E27FC236}">
                <a16:creationId xmlns:a16="http://schemas.microsoft.com/office/drawing/2014/main" id="{8D61C797-2E44-40AC-B81C-6EFDBB7E52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8536A7-573C-4B61-962B-A31642D7EF91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20483" name="Ορθογώνιο 7">
            <a:extLst>
              <a:ext uri="{FF2B5EF4-FFF2-40B4-BE49-F238E27FC236}">
                <a16:creationId xmlns:a16="http://schemas.microsoft.com/office/drawing/2014/main" id="{459ADBF8-CC93-4081-9620-973487E60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2388" y="17463"/>
            <a:ext cx="2919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 b="1" u="sng">
                <a:latin typeface="Arial" panose="020B0604020202020204" pitchFamily="34" charset="0"/>
              </a:rPr>
              <a:t>Κατάσταση θάλασσας :</a:t>
            </a:r>
          </a:p>
        </p:txBody>
      </p:sp>
      <p:sp>
        <p:nvSpPr>
          <p:cNvPr id="20484" name="Ορθογώνιο 8">
            <a:extLst>
              <a:ext uri="{FF2B5EF4-FFF2-40B4-BE49-F238E27FC236}">
                <a16:creationId xmlns:a16="http://schemas.microsoft.com/office/drawing/2014/main" id="{52322DE7-A79C-4D68-A271-7BF29260E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8" y="452438"/>
            <a:ext cx="4976812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Είναι ο πραγματικός κυματισμός ο οποίος δεν συνδέεται άμεσα με τον άνεμο που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επικρατεί.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Μια συγκεκριμένη κατάσταση θάλασσας χαρακτηρίζεται από συγκεκριμένα στατιστικά ή φασματικά μεγέθη τα οποία κατά την διάρκειά της πρακτικά παραμένουν σταθερά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BE8455-55DD-4795-86D6-A3B41FBE0039}"/>
              </a:ext>
            </a:extLst>
          </p:cNvPr>
          <p:cNvSpPr txBox="1"/>
          <p:nvPr/>
        </p:nvSpPr>
        <p:spPr>
          <a:xfrm>
            <a:off x="5003800" y="457200"/>
            <a:ext cx="39370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dirty="0"/>
              <a:t>Διάρκεια :</a:t>
            </a:r>
          </a:p>
          <a:p>
            <a:pPr marL="285750" indent="-285750">
              <a:buFontTx/>
              <a:buChar char="-"/>
              <a:defRPr/>
            </a:pPr>
            <a:r>
              <a:rPr lang="el-GR" dirty="0"/>
              <a:t>Μέση τιμή : μέχρι  3 ώρες (σε ανοικτές θάλασσες μέχρι 6 ώρες)</a:t>
            </a:r>
          </a:p>
          <a:p>
            <a:pPr marL="285750" indent="-285750">
              <a:buFontTx/>
              <a:buChar char="-"/>
              <a:defRPr/>
            </a:pPr>
            <a:r>
              <a:rPr lang="el-GR" dirty="0"/>
              <a:t>Ωκεανοί : μέχρι και 1-2 ημέρες</a:t>
            </a:r>
          </a:p>
        </p:txBody>
      </p:sp>
      <p:sp>
        <p:nvSpPr>
          <p:cNvPr id="20486" name="TextBox 10">
            <a:extLst>
              <a:ext uri="{FF2B5EF4-FFF2-40B4-BE49-F238E27FC236}">
                <a16:creationId xmlns:a16="http://schemas.microsoft.com/office/drawing/2014/main" id="{7F6DB5D6-5421-4A2B-86A5-3F6FB82B1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902200"/>
            <a:ext cx="81486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 b="1">
                <a:latin typeface="Arial" panose="020B0604020202020204" pitchFamily="34" charset="0"/>
              </a:rPr>
              <a:t>Σημαντικό ύψος κύματος </a:t>
            </a:r>
            <a:r>
              <a:rPr lang="el-GR" altLang="el-GR" sz="1800">
                <a:latin typeface="Arial" panose="020B0604020202020204" pitchFamily="34" charset="0"/>
              </a:rPr>
              <a:t>: η μέση τιμή του 1/3 των μεγαλύτερων υψών που έχουν καταγραφεί για την ανύψωση της ελεύθερης επιφάνειας </a:t>
            </a:r>
          </a:p>
        </p:txBody>
      </p:sp>
      <p:sp>
        <p:nvSpPr>
          <p:cNvPr id="20487" name="TextBox 11">
            <a:extLst>
              <a:ext uri="{FF2B5EF4-FFF2-40B4-BE49-F238E27FC236}">
                <a16:creationId xmlns:a16="http://schemas.microsoft.com/office/drawing/2014/main" id="{8A7471CA-C5BB-4542-95D5-D46967810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683250"/>
            <a:ext cx="7777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panose="020B0604020202020204" pitchFamily="34" charset="0"/>
              </a:rPr>
              <a:t>Beaufort =</a:t>
            </a:r>
            <a:r>
              <a:rPr lang="el-GR" altLang="el-GR" sz="1800">
                <a:latin typeface="Arial" panose="020B0604020202020204" pitchFamily="34" charset="0"/>
              </a:rPr>
              <a:t> χαρακτηρίζουν την ταχύτητα του ανέμου</a:t>
            </a:r>
            <a:endParaRPr lang="en-US" altLang="el-GR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Σημαντικό ύψος κύματος = χαρακτηρίζει την κατάσταση της θάλασσας</a:t>
            </a:r>
          </a:p>
        </p:txBody>
      </p:sp>
      <p:pic>
        <p:nvPicPr>
          <p:cNvPr id="20488" name="Εικόνα 12">
            <a:extLst>
              <a:ext uri="{FF2B5EF4-FFF2-40B4-BE49-F238E27FC236}">
                <a16:creationId xmlns:a16="http://schemas.microsoft.com/office/drawing/2014/main" id="{AE735E00-292C-44A4-A7E5-4B6060AFC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2574925"/>
            <a:ext cx="5403850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TextBox 13">
            <a:extLst>
              <a:ext uri="{FF2B5EF4-FFF2-40B4-BE49-F238E27FC236}">
                <a16:creationId xmlns:a16="http://schemas.microsoft.com/office/drawing/2014/main" id="{53DFADE4-3994-458D-B987-67C92B399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356350"/>
            <a:ext cx="5761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400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400" i="1">
                <a:latin typeface="Arial" panose="020B0604020202020204" pitchFamily="34" charset="0"/>
              </a:rPr>
              <a:t>5</a:t>
            </a:r>
            <a:r>
              <a:rPr lang="el-GR" altLang="el-GR" sz="1400" i="1">
                <a:latin typeface="Arial" panose="020B0604020202020204" pitchFamily="34" charset="0"/>
              </a:rPr>
              <a:t>  Γ. Χατζηκωνσταντής</a:t>
            </a:r>
          </a:p>
        </p:txBody>
      </p:sp>
      <p:sp>
        <p:nvSpPr>
          <p:cNvPr id="20490" name="TextBox 14">
            <a:extLst>
              <a:ext uri="{FF2B5EF4-FFF2-40B4-BE49-F238E27FC236}">
                <a16:creationId xmlns:a16="http://schemas.microsoft.com/office/drawing/2014/main" id="{30D3BBDF-F3ED-48F3-9753-C63988AED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9275" y="4549775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Σχήμα 3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3">
            <a:extLst>
              <a:ext uri="{FF2B5EF4-FFF2-40B4-BE49-F238E27FC236}">
                <a16:creationId xmlns:a16="http://schemas.microsoft.com/office/drawing/2014/main" id="{E2AE02C1-42A9-4A8B-A5F0-8E14DCCFC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650" y="2133600"/>
            <a:ext cx="7772400" cy="1470025"/>
          </a:xfrm>
        </p:spPr>
        <p:txBody>
          <a:bodyPr/>
          <a:lstStyle/>
          <a:p>
            <a:pPr eaLnBrk="1" hangingPunct="1"/>
            <a:r>
              <a:rPr lang="el-GR" altLang="el-GR" sz="4400"/>
              <a:t>Σημειώματα</a:t>
            </a:r>
          </a:p>
        </p:txBody>
      </p:sp>
      <p:sp>
        <p:nvSpPr>
          <p:cNvPr id="95235" name="Subtitle 1">
            <a:extLst>
              <a:ext uri="{FF2B5EF4-FFF2-40B4-BE49-F238E27FC236}">
                <a16:creationId xmlns:a16="http://schemas.microsoft.com/office/drawing/2014/main" id="{CB3DFA02-C684-42B6-93B5-F595E064BB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l-GR" altLang="el-GR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>
            <a:extLst>
              <a:ext uri="{FF2B5EF4-FFF2-40B4-BE49-F238E27FC236}">
                <a16:creationId xmlns:a16="http://schemas.microsoft.com/office/drawing/2014/main" id="{EED0B5C2-4CF6-4385-A5F3-C089128EB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Διατήρηση Σημειωμάτων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A521D-AE6C-4195-BEAC-DBCED1A6D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400" dirty="0"/>
              <a:t>Οποιαδήποτε αναπαραγωγή ή διασκευή του υλικού θα πρέπει να συμπεριλαμβάνει: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l-GR" sz="2000" dirty="0" err="1"/>
              <a:t>τ</a:t>
            </a:r>
            <a:r>
              <a:rPr lang="en-US" sz="2000" dirty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l-GR" sz="2000" dirty="0" err="1"/>
              <a:t>τ</a:t>
            </a:r>
            <a:r>
              <a:rPr lang="en-US" sz="2000" dirty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l-GR" sz="2000" dirty="0" err="1"/>
              <a:t>τ</a:t>
            </a:r>
            <a:r>
              <a:rPr lang="en-US" sz="2000" dirty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/>
              <a:t>ια</a:t>
            </a:r>
            <a:r>
              <a:rPr lang="en-US" sz="2000" dirty="0" err="1"/>
              <a:t>τήρησης</a:t>
            </a:r>
            <a:r>
              <a:rPr lang="en-US" sz="2000" dirty="0"/>
              <a:t> Σημειωμάτων</a:t>
            </a:r>
            <a:endParaRPr lang="el-GR" sz="2000" dirty="0"/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l-GR" sz="2000" dirty="0"/>
              <a:t>το Σημείωμα Χρήσης Έργων Τρίτων (εφόσον υπάρχει)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l-GR" sz="200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>
            <a:extLst>
              <a:ext uri="{FF2B5EF4-FFF2-40B4-BE49-F238E27FC236}">
                <a16:creationId xmlns:a16="http://schemas.microsoft.com/office/drawing/2014/main" id="{C0693A66-DA8D-44BB-8B7E-43EAE9380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Χρηματοδότηση</a:t>
            </a:r>
          </a:p>
        </p:txBody>
      </p:sp>
      <p:sp>
        <p:nvSpPr>
          <p:cNvPr id="99331" name="Content Placeholder 2">
            <a:extLst>
              <a:ext uri="{FF2B5EF4-FFF2-40B4-BE49-F238E27FC236}">
                <a16:creationId xmlns:a16="http://schemas.microsoft.com/office/drawing/2014/main" id="{6117745F-F9F3-4CA6-9E41-05FD189E4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4525962"/>
          </a:xfrm>
        </p:spPr>
        <p:txBody>
          <a:bodyPr/>
          <a:lstStyle/>
          <a:p>
            <a:pPr eaLnBrk="1" hangingPunct="1"/>
            <a:r>
              <a:rPr lang="el-GR" altLang="el-GR" sz="2000"/>
              <a:t>Το παρόν εκπαιδευτικό υλικό έχει αναπτυχθεί στ</a:t>
            </a:r>
            <a:r>
              <a:rPr lang="en-US" altLang="el-GR" sz="2000"/>
              <a:t>o</a:t>
            </a:r>
            <a:r>
              <a:rPr lang="el-GR" altLang="el-GR" sz="2000"/>
              <a:t> πλαίσι</a:t>
            </a:r>
            <a:r>
              <a:rPr lang="en-US" altLang="el-GR" sz="2000"/>
              <a:t>o</a:t>
            </a:r>
            <a:r>
              <a:rPr lang="el-GR" altLang="el-GR" sz="2000"/>
              <a:t> του εκπαιδευτικού έργου του διδάσκοντα.</a:t>
            </a:r>
            <a:endParaRPr lang="en-US" altLang="el-GR" sz="2000"/>
          </a:p>
          <a:p>
            <a:pPr eaLnBrk="1" hangingPunct="1"/>
            <a:r>
              <a:rPr lang="el-GR" altLang="el-GR" sz="2000"/>
              <a:t>Το έργο «</a:t>
            </a:r>
            <a:r>
              <a:rPr lang="el-GR" altLang="el-GR" sz="2000" b="1"/>
              <a:t>Ανοικτά Ακαδημαϊκά Μαθήματα στο ΤΕΙ Αθηνών</a:t>
            </a:r>
            <a:r>
              <a:rPr lang="el-GR" altLang="el-GR" sz="2000"/>
              <a:t>» έχει χρηματοδοτήσει μόνο την αναδιαμόρφωση του εκπαιδευτικού υλικού. </a:t>
            </a:r>
            <a:endParaRPr lang="en-US" altLang="el-GR" sz="2000"/>
          </a:p>
          <a:p>
            <a:pPr eaLnBrk="1" hangingPunct="1"/>
            <a:r>
              <a:rPr lang="el-GR" altLang="el-GR" sz="200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99332" name="Picture 6" descr="Λογότυπο Επιχειρησιακού Προγράμματος Εκπαίδευση και Δια βίου Μάθηση">
            <a:extLst>
              <a:ext uri="{FF2B5EF4-FFF2-40B4-BE49-F238E27FC236}">
                <a16:creationId xmlns:a16="http://schemas.microsoft.com/office/drawing/2014/main" id="{3D6CABD9-20C6-4000-A3FC-ADF88ED31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652963"/>
            <a:ext cx="5502275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Θέση αριθμού διαφάνειας 4">
            <a:extLst>
              <a:ext uri="{FF2B5EF4-FFF2-40B4-BE49-F238E27FC236}">
                <a16:creationId xmlns:a16="http://schemas.microsoft.com/office/drawing/2014/main" id="{E57DB4D1-61BA-4441-BC66-085CFF60C8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1B60D34-0279-4D6D-8C3F-8F5471529567}" type="slidenum">
              <a:rPr lang="el-GR" altLang="el-GR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21507" name="Θέση περιεχομένου 2">
            <a:extLst>
              <a:ext uri="{FF2B5EF4-FFF2-40B4-BE49-F238E27FC236}">
                <a16:creationId xmlns:a16="http://schemas.microsoft.com/office/drawing/2014/main" id="{3A5D7A25-50C2-4DFF-903A-9BD80415CFCB}"/>
              </a:ext>
            </a:extLst>
          </p:cNvPr>
          <p:cNvSpPr txBox="1">
            <a:spLocks/>
          </p:cNvSpPr>
          <p:nvPr/>
        </p:nvSpPr>
        <p:spPr bwMode="auto">
          <a:xfrm>
            <a:off x="473075" y="601663"/>
            <a:ext cx="8229600" cy="575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l-GR" altLang="el-GR" sz="1400"/>
              <a:t>ΚΑΤΑΣΤΑΣΗ             (Bf)                          Mίλια/ώρα       Ύψος κυμάτων (μ)  </a:t>
            </a:r>
          </a:p>
          <a:p>
            <a:endParaRPr lang="el-GR" altLang="el-GR" sz="1400"/>
          </a:p>
          <a:p>
            <a:r>
              <a:rPr lang="el-GR" altLang="el-GR" sz="1100"/>
              <a:t>Νηνεμία                    0                       </a:t>
            </a:r>
            <a:r>
              <a:rPr lang="en-US" altLang="el-GR" sz="1100"/>
              <a:t>                              </a:t>
            </a:r>
            <a:r>
              <a:rPr lang="el-GR" altLang="el-GR" sz="1100"/>
              <a:t>       0-1,2                     -----</a:t>
            </a:r>
          </a:p>
          <a:p>
            <a:endParaRPr lang="el-GR" altLang="el-GR" sz="1100"/>
          </a:p>
          <a:p>
            <a:r>
              <a:rPr lang="el-GR" altLang="el-GR" sz="1100"/>
              <a:t>Υποπνέων                 1                      </a:t>
            </a:r>
            <a:r>
              <a:rPr lang="en-US" altLang="el-GR" sz="1100"/>
              <a:t>                                 </a:t>
            </a:r>
            <a:r>
              <a:rPr lang="el-GR" altLang="el-GR" sz="1100"/>
              <a:t>   1,2-4,6                  0-0,2</a:t>
            </a:r>
          </a:p>
          <a:p>
            <a:endParaRPr lang="el-GR" altLang="el-GR" sz="1100"/>
          </a:p>
          <a:p>
            <a:r>
              <a:rPr lang="el-GR" altLang="el-GR" sz="1100"/>
              <a:t>Πολύ ασθενής           2                       </a:t>
            </a:r>
            <a:r>
              <a:rPr lang="en-US" altLang="el-GR" sz="1100"/>
              <a:t>                          </a:t>
            </a:r>
            <a:r>
              <a:rPr lang="el-GR" altLang="el-GR" sz="1100"/>
              <a:t>       4,6-8,1                  0,2-0,5</a:t>
            </a:r>
          </a:p>
          <a:p>
            <a:endParaRPr lang="el-GR" altLang="el-GR" sz="1100"/>
          </a:p>
          <a:p>
            <a:r>
              <a:rPr lang="el-GR" altLang="el-GR" sz="1100"/>
              <a:t>Ασθενής                   3                   </a:t>
            </a:r>
            <a:r>
              <a:rPr lang="en-US" altLang="el-GR" sz="1100"/>
              <a:t>                             </a:t>
            </a:r>
            <a:r>
              <a:rPr lang="el-GR" altLang="el-GR" sz="1100"/>
              <a:t>          8,1-12,8                 0,5- 1</a:t>
            </a:r>
          </a:p>
          <a:p>
            <a:endParaRPr lang="el-GR" altLang="el-GR" sz="1100"/>
          </a:p>
          <a:p>
            <a:r>
              <a:rPr lang="el-GR" altLang="el-GR" sz="1100"/>
              <a:t>Σχεδόν Μέτριος         4               </a:t>
            </a:r>
            <a:r>
              <a:rPr lang="en-US" altLang="el-GR" sz="1100"/>
              <a:t>                        </a:t>
            </a:r>
            <a:r>
              <a:rPr lang="el-GR" altLang="el-GR" sz="1100"/>
              <a:t>             12,8-18,4                1-1,2</a:t>
            </a:r>
          </a:p>
          <a:p>
            <a:endParaRPr lang="el-GR" altLang="el-GR" sz="1100"/>
          </a:p>
          <a:p>
            <a:r>
              <a:rPr lang="el-GR" altLang="el-GR" sz="1100"/>
              <a:t>Μέτριος                    5                  </a:t>
            </a:r>
            <a:r>
              <a:rPr lang="en-US" altLang="el-GR" sz="1100"/>
              <a:t>                          </a:t>
            </a:r>
            <a:r>
              <a:rPr lang="el-GR" altLang="el-GR" sz="1100"/>
              <a:t>          18,4-25,3                1,2-2,0</a:t>
            </a:r>
          </a:p>
          <a:p>
            <a:endParaRPr lang="el-GR" altLang="el-GR" sz="1000"/>
          </a:p>
          <a:p>
            <a:r>
              <a:rPr lang="el-GR" altLang="el-GR" sz="1100"/>
              <a:t>Ισχυρός                    6                  </a:t>
            </a:r>
            <a:r>
              <a:rPr lang="en-US" altLang="el-GR" sz="1100"/>
              <a:t>                             </a:t>
            </a:r>
            <a:r>
              <a:rPr lang="el-GR" altLang="el-GR" sz="1100"/>
              <a:t>        25,3-32,2                2,0-3,5 </a:t>
            </a:r>
          </a:p>
          <a:p>
            <a:endParaRPr lang="el-GR" altLang="el-GR" sz="1100"/>
          </a:p>
          <a:p>
            <a:r>
              <a:rPr lang="el-GR" altLang="el-GR" sz="1100"/>
              <a:t>Σφοδρός                   7                 </a:t>
            </a:r>
            <a:r>
              <a:rPr lang="en-US" altLang="el-GR" sz="1100"/>
              <a:t>                          </a:t>
            </a:r>
            <a:r>
              <a:rPr lang="el-GR" altLang="el-GR" sz="1100"/>
              <a:t>           32,2-39,1                3,5-6,0</a:t>
            </a:r>
          </a:p>
          <a:p>
            <a:endParaRPr lang="el-GR" altLang="el-GR" sz="1100"/>
          </a:p>
          <a:p>
            <a:r>
              <a:rPr lang="el-GR" altLang="el-GR" sz="1100"/>
              <a:t>Θυελλώδης               8                </a:t>
            </a:r>
            <a:r>
              <a:rPr lang="en-US" altLang="el-GR" sz="1100"/>
              <a:t>                         </a:t>
            </a:r>
            <a:r>
              <a:rPr lang="el-GR" altLang="el-GR" sz="1100"/>
              <a:t>           39,1-47,2                6-7,5</a:t>
            </a:r>
          </a:p>
          <a:p>
            <a:endParaRPr lang="el-GR" altLang="el-GR" sz="1100"/>
          </a:p>
          <a:p>
            <a:r>
              <a:rPr lang="el-GR" altLang="el-GR" sz="1100"/>
              <a:t>Πολύ θυελλώδης       9                   </a:t>
            </a:r>
            <a:r>
              <a:rPr lang="en-US" altLang="el-GR" sz="1100"/>
              <a:t>                     </a:t>
            </a:r>
            <a:r>
              <a:rPr lang="el-GR" altLang="el-GR" sz="1100"/>
              <a:t>         47,2-55,2                </a:t>
            </a:r>
            <a:r>
              <a:rPr lang="en-US" altLang="el-GR" sz="1100"/>
              <a:t> </a:t>
            </a:r>
            <a:r>
              <a:rPr lang="el-GR" altLang="el-GR" sz="1100"/>
              <a:t>8-10</a:t>
            </a:r>
          </a:p>
          <a:p>
            <a:endParaRPr lang="el-GR" altLang="el-GR" sz="1100"/>
          </a:p>
          <a:p>
            <a:r>
              <a:rPr lang="el-GR" altLang="el-GR" sz="1100"/>
              <a:t>Θύελλα                  10                       </a:t>
            </a:r>
            <a:r>
              <a:rPr lang="en-US" altLang="el-GR" sz="1100"/>
              <a:t>                        </a:t>
            </a:r>
            <a:r>
              <a:rPr lang="el-GR" altLang="el-GR" sz="1100"/>
              <a:t>     55,2-64,4                10-12,5</a:t>
            </a:r>
          </a:p>
          <a:p>
            <a:endParaRPr lang="el-GR" altLang="el-GR" sz="1100"/>
          </a:p>
          <a:p>
            <a:r>
              <a:rPr lang="el-GR" altLang="el-GR" sz="1100"/>
              <a:t>Σφοδρή θύελλα       11                  </a:t>
            </a:r>
            <a:r>
              <a:rPr lang="en-US" altLang="el-GR" sz="1100"/>
              <a:t>                     </a:t>
            </a:r>
            <a:r>
              <a:rPr lang="el-GR" altLang="el-GR" sz="1100"/>
              <a:t>          64,4-73,6                11-16</a:t>
            </a:r>
          </a:p>
          <a:p>
            <a:endParaRPr lang="el-GR" altLang="el-GR" sz="1100"/>
          </a:p>
          <a:p>
            <a:r>
              <a:rPr lang="el-GR" altLang="el-GR" sz="1100"/>
              <a:t>Τυφώνας                 12                       </a:t>
            </a:r>
            <a:r>
              <a:rPr lang="en-US" altLang="el-GR" sz="1100"/>
              <a:t>                     </a:t>
            </a:r>
            <a:r>
              <a:rPr lang="el-GR" altLang="el-GR" sz="1100"/>
              <a:t>    73,6 και άνω             πάνω από 16</a:t>
            </a:r>
            <a:endParaRPr lang="el-GR" altLang="el-GR"/>
          </a:p>
        </p:txBody>
      </p:sp>
      <p:sp>
        <p:nvSpPr>
          <p:cNvPr id="21508" name="Ορθογώνιο 6">
            <a:extLst>
              <a:ext uri="{FF2B5EF4-FFF2-40B4-BE49-F238E27FC236}">
                <a16:creationId xmlns:a16="http://schemas.microsoft.com/office/drawing/2014/main" id="{783E2F12-24CC-40CD-909E-BEDDBA168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15888"/>
            <a:ext cx="7056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Εμπειρικός πίνακας έντασης ανέμου (</a:t>
            </a:r>
            <a:r>
              <a:rPr lang="en-US" altLang="el-GR" sz="1800">
                <a:latin typeface="Arial" panose="020B0604020202020204" pitchFamily="34" charset="0"/>
              </a:rPr>
              <a:t>Beaufort)</a:t>
            </a:r>
            <a:endParaRPr lang="el-GR" altLang="el-GR" sz="1800">
              <a:latin typeface="Arial" panose="020B0604020202020204" pitchFamily="34" charset="0"/>
            </a:endParaRPr>
          </a:p>
        </p:txBody>
      </p:sp>
      <p:sp>
        <p:nvSpPr>
          <p:cNvPr id="21509" name="TextBox 7">
            <a:extLst>
              <a:ext uri="{FF2B5EF4-FFF2-40B4-BE49-F238E27FC236}">
                <a16:creationId xmlns:a16="http://schemas.microsoft.com/office/drawing/2014/main" id="{423545E8-CA8B-4D20-A98F-CEDE6B824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356350"/>
            <a:ext cx="5761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400" i="1">
                <a:latin typeface="Arial" panose="020B0604020202020204" pitchFamily="34" charset="0"/>
              </a:rPr>
              <a:t>Ναυπηγικό Κατασκευαστικό Σχέδιο  202</a:t>
            </a:r>
            <a:r>
              <a:rPr lang="en-US" altLang="el-GR" sz="1400" i="1">
                <a:latin typeface="Arial" panose="020B0604020202020204" pitchFamily="34" charset="0"/>
              </a:rPr>
              <a:t>5</a:t>
            </a:r>
            <a:r>
              <a:rPr lang="el-GR" altLang="el-GR" sz="1400" i="1">
                <a:latin typeface="Arial" panose="020B0604020202020204" pitchFamily="34" charset="0"/>
              </a:rPr>
              <a:t>  Γ. Χατζηκωνσταντής</a:t>
            </a:r>
          </a:p>
        </p:txBody>
      </p:sp>
      <p:sp>
        <p:nvSpPr>
          <p:cNvPr id="21510" name="TextBox 8">
            <a:extLst>
              <a:ext uri="{FF2B5EF4-FFF2-40B4-BE49-F238E27FC236}">
                <a16:creationId xmlns:a16="http://schemas.microsoft.com/office/drawing/2014/main" id="{5748894F-D8BD-413D-9C99-E9698CB33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5919788"/>
            <a:ext cx="1511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>
                <a:latin typeface="Arial" panose="020B0604020202020204" pitchFamily="34" charset="0"/>
              </a:rPr>
              <a:t>ΠΙΝΑΚΑΣ 7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2" val="e63e9eec434b6a22ddb5216a25ec256f5ce4e1fb"/>
</p:tagLst>
</file>

<file path=ppt/theme/theme1.xml><?xml version="1.0" encoding="utf-8"?>
<a:theme xmlns:a="http://schemas.openxmlformats.org/drawingml/2006/main" name="tepmlatenew">
  <a:themeElements>
    <a:clrScheme name="Προσαρμοσμένο 17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3561</TotalTime>
  <Words>5399</Words>
  <Application>Microsoft Office PowerPoint</Application>
  <PresentationFormat>Προβολή στην οθόνη (4:3)</PresentationFormat>
  <Paragraphs>977</Paragraphs>
  <Slides>82</Slides>
  <Notes>12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82</vt:i4>
      </vt:variant>
    </vt:vector>
  </HeadingPairs>
  <TitlesOfParts>
    <vt:vector size="88" baseType="lpstr">
      <vt:lpstr>Arial</vt:lpstr>
      <vt:lpstr>Calibri</vt:lpstr>
      <vt:lpstr>Times New Roman</vt:lpstr>
      <vt:lpstr>Wingdings</vt:lpstr>
      <vt:lpstr>tepmlatenew</vt:lpstr>
      <vt:lpstr>Equation</vt:lpstr>
      <vt:lpstr>ΝΑΥΠΗΓΙΚΟ  ΚΑΤΑΣΚΕΥΑΣΤΙΚΟ  ΣΧΕΔΙΟ</vt:lpstr>
      <vt:lpstr>1ο ΜΕΡΟΣ (έννοια - χαρακτηριστικά πλοίων / κατηγοριοποίηση πλοίων)</vt:lpstr>
      <vt:lpstr>Παρουσίαση του PowerPoint</vt:lpstr>
      <vt:lpstr>Παρουσίαση του PowerPoint</vt:lpstr>
      <vt:lpstr>ΓΕΝΙΚΑ</vt:lpstr>
      <vt:lpstr>Παρουσίαση του PowerPoint</vt:lpstr>
      <vt:lpstr>ΠΕΡΙΒΑΛΛΟΝ ΤΟΥ ΠΛΟΙΟΥ</vt:lpstr>
      <vt:lpstr>Παρουσίαση του PowerPoint</vt:lpstr>
      <vt:lpstr>Παρουσίαση του PowerPoint</vt:lpstr>
      <vt:lpstr>ΑΝΕΜΟΛΟΓΙΟ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Πλοία</vt:lpstr>
      <vt:lpstr>Παρουσίαση του PowerPoint</vt:lpstr>
      <vt:lpstr>ΣΧΕΔΙΑ ΚΑΙ ΜΕΛΕΤΕΣ : ενδεικτικά αναφέρονται</vt:lpstr>
      <vt:lpstr>Παρουσίαση του PowerPoint</vt:lpstr>
      <vt:lpstr>Παρουσίαση του PowerPoint</vt:lpstr>
      <vt:lpstr>ΣΧΕΔΙΟ ΝΑΥΠΗΓΙΚΩΝ ΓΡΑΜΜΩΝ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Σχηματικά :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Διπύθμενο</vt:lpstr>
      <vt:lpstr>Παρουσίαση του PowerPoint</vt:lpstr>
      <vt:lpstr>Απλός πυθμένας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ΝΑΥΠΗΓΙΚΟ ΣΧΕΔΙΟ ΚΑΙ ΑΡΧΕΣ CASD</vt:lpstr>
      <vt:lpstr>ΝΑΥΠΗΓΙΚΟ ΣΧΕΔΙΟ ΚΑΙ ΑΡΧΕΣ CASD</vt:lpstr>
      <vt:lpstr>Παρουσίαση του PowerPoint</vt:lpstr>
      <vt:lpstr>Παρουσίαση του PowerPoint</vt:lpstr>
      <vt:lpstr>Σημειώματα</vt:lpstr>
      <vt:lpstr>Διατήρηση Σημειωμάτων</vt:lpstr>
      <vt:lpstr>Χρηματοδότηση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Ναυπηγικό σχέδιο και αρχές casd</dc:title>
  <dc:creator>opencourses@teiath.gr</dc:creator>
  <cp:lastModifiedBy>UNIWA</cp:lastModifiedBy>
  <cp:revision>124</cp:revision>
  <cp:lastPrinted>2015-08-28T09:17:03Z</cp:lastPrinted>
  <dcterms:created xsi:type="dcterms:W3CDTF">2014-10-25T13:29:30Z</dcterms:created>
  <dcterms:modified xsi:type="dcterms:W3CDTF">2024-10-04T04:14:58Z</dcterms:modified>
</cp:coreProperties>
</file>