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72" r:id="rId5"/>
    <p:sldId id="273" r:id="rId6"/>
    <p:sldId id="268" r:id="rId7"/>
    <p:sldId id="257" r:id="rId8"/>
    <p:sldId id="258" r:id="rId9"/>
    <p:sldId id="264" r:id="rId10"/>
    <p:sldId id="259" r:id="rId11"/>
    <p:sldId id="265" r:id="rId12"/>
    <p:sldId id="269" r:id="rId13"/>
    <p:sldId id="275" r:id="rId14"/>
    <p:sldId id="270" r:id="rId15"/>
    <p:sldId id="271" r:id="rId16"/>
    <p:sldId id="261" r:id="rId17"/>
    <p:sldId id="274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0DE"/>
    <a:srgbClr val="FFFF99"/>
    <a:srgbClr val="FFFF66"/>
    <a:srgbClr val="FFFFCC"/>
    <a:srgbClr val="93C571"/>
    <a:srgbClr val="F4A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E108-8351-47B9-96F5-32C0B889206D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71BF9-66EC-499F-9322-5A70D9458C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23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1BF9-66EC-499F-9322-5A70D9458C58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05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1BF9-66EC-499F-9322-5A70D9458C58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43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A9A-EEB6-4224-AB51-9C678E7BBC91}" type="datetime1">
              <a:rPr lang="el-GR" smtClean="0"/>
              <a:t>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57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DBBE-5372-4D52-991B-35640D79D7D3}" type="datetime1">
              <a:rPr lang="el-GR" smtClean="0"/>
              <a:t>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59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A34E-B174-4535-A346-020AC3565608}" type="datetime1">
              <a:rPr lang="el-GR" smtClean="0"/>
              <a:t>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86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0FB5-2B87-41ED-8161-212BD0F4BD75}" type="datetime1">
              <a:rPr lang="el-GR" smtClean="0"/>
              <a:t>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32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2FA5-6BED-4659-823A-468022EF2054}" type="datetime1">
              <a:rPr lang="el-GR" smtClean="0"/>
              <a:t>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51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9AF-80AF-4A32-A872-00453854FF21}" type="datetime1">
              <a:rPr lang="el-GR" smtClean="0"/>
              <a:t>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483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4EAB-27F3-48B4-AC09-CA3930B2355B}" type="datetime1">
              <a:rPr lang="el-GR" smtClean="0"/>
              <a:t>2/5/2025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20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BB99-8DBD-4BD8-AF47-65A87B201532}" type="datetime1">
              <a:rPr lang="el-GR" smtClean="0"/>
              <a:t>2/5/2025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32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66ED-3F96-4062-8E07-B34055A5105A}" type="datetime1">
              <a:rPr lang="el-GR" smtClean="0"/>
              <a:t>2/5/2025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3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3D3C-2ED1-49FB-B2E6-79508D4841CE}" type="datetime1">
              <a:rPr lang="el-GR" smtClean="0"/>
              <a:t>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91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0CB-7608-4517-8CCB-33F0763825CA}" type="datetime1">
              <a:rPr lang="el-GR" smtClean="0"/>
              <a:t>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01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9CC09-CDD0-4A8D-8C36-59B44C9DA7D8}" type="datetime1">
              <a:rPr lang="el-GR" smtClean="0"/>
              <a:t>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F536-44EE-4E5A-ACA6-7CDF3CD123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34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hyperlink" Target="https://marinecue.it/wp-content/uploads/2021/05/ENhy6B52TC2AzjrKYo0G_motor-yacht-a-sunset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9" y="237849"/>
            <a:ext cx="1676190" cy="16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9360" y="365760"/>
            <a:ext cx="831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ΠΑΝΕΠΙΣΤΗΜΙΟ ΔΥΤΙΚΗΣ ΑΤΤΙΚΗΣ</a:t>
            </a:r>
          </a:p>
          <a:p>
            <a:pPr algn="ctr"/>
            <a:endParaRPr lang="el-GR" sz="2400" b="1" dirty="0"/>
          </a:p>
          <a:p>
            <a:pPr algn="ctr"/>
            <a:r>
              <a:rPr lang="el-GR" sz="2400" b="1" dirty="0"/>
              <a:t>ΤΜΗΜΑ ΝΑΥΠΗΓΩΝ ΜΗΧΑΝΙΚΩΝ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2112" y="2425315"/>
            <a:ext cx="6949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ΝΑΥΠΗΓΙΚΟ ΣΧΕΔΙΟ ΚΑΙ ΑΡΧΕΣ </a:t>
            </a:r>
            <a:r>
              <a:rPr lang="en-US" sz="2800" b="1" dirty="0"/>
              <a:t>CASD</a:t>
            </a:r>
          </a:p>
          <a:p>
            <a:pPr algn="ctr"/>
            <a:endParaRPr lang="en-US" sz="2800" b="1" dirty="0"/>
          </a:p>
          <a:p>
            <a:pPr algn="ctr"/>
            <a:r>
              <a:rPr lang="el-GR" sz="2800" b="1" dirty="0"/>
              <a:t>ΜΟΡΦΗ ΤΗΣ ΓΑΣΤΡΑΣ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6590" y="4298500"/>
            <a:ext cx="7778496" cy="13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400" dirty="0">
                <a:solidFill>
                  <a:srgbClr val="000000"/>
                </a:solidFill>
              </a:rPr>
              <a:t>Γεώργιος Κ. </a:t>
            </a:r>
            <a:r>
              <a:rPr lang="el-GR" altLang="el-GR" sz="1400" dirty="0" err="1">
                <a:solidFill>
                  <a:srgbClr val="000000"/>
                </a:solidFill>
              </a:rPr>
              <a:t>Χατζηκωνσταντής</a:t>
            </a:r>
            <a:r>
              <a:rPr lang="el-GR" altLang="el-GR" sz="1400" dirty="0">
                <a:solidFill>
                  <a:srgbClr val="000000"/>
                </a:solidFill>
              </a:rPr>
              <a:t> Επίκουρος Καθηγητής 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400" dirty="0" err="1">
                <a:solidFill>
                  <a:srgbClr val="000000"/>
                </a:solidFill>
              </a:rPr>
              <a:t>Διπλ</a:t>
            </a:r>
            <a:r>
              <a:rPr lang="el-GR" altLang="el-GR" sz="1400" dirty="0">
                <a:solidFill>
                  <a:srgbClr val="000000"/>
                </a:solidFill>
              </a:rPr>
              <a:t>. Ναυπηγός Μηχανολόγος Μηχανικός 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400" dirty="0" err="1">
                <a:solidFill>
                  <a:srgbClr val="000000"/>
                </a:solidFill>
              </a:rPr>
              <a:t>M.Sc</a:t>
            </a:r>
            <a:r>
              <a:rPr lang="el-GR" altLang="el-GR" sz="1400" dirty="0">
                <a:solidFill>
                  <a:srgbClr val="000000"/>
                </a:solidFill>
              </a:rPr>
              <a:t>. ‘’Διασφάλιση Ποιότητας’’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400" b="1" dirty="0">
                <a:solidFill>
                  <a:srgbClr val="000000"/>
                </a:solidFill>
              </a:rPr>
              <a:t>Τμήμα</a:t>
            </a:r>
            <a:r>
              <a:rPr lang="en-US" altLang="el-GR" sz="1400" b="1" dirty="0">
                <a:solidFill>
                  <a:srgbClr val="000000"/>
                </a:solidFill>
              </a:rPr>
              <a:t> </a:t>
            </a:r>
            <a:r>
              <a:rPr lang="el-GR" altLang="el-GR" sz="1400" b="1" dirty="0">
                <a:solidFill>
                  <a:srgbClr val="000000"/>
                </a:solidFill>
              </a:rPr>
              <a:t>Ναυπηγών Μηχανικών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400" b="1" dirty="0">
                <a:solidFill>
                  <a:srgbClr val="000000"/>
                </a:solidFill>
              </a:rPr>
              <a:t>Πανεπιστημίου Δυτικής Αττικής (ΠΑ.Δ.Α.)</a:t>
            </a:r>
            <a:endParaRPr lang="en-US" altLang="el-GR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1</a:t>
            </a:fld>
            <a:endParaRPr lang="el-GR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21541" y="6261913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24641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5915" y="190438"/>
            <a:ext cx="3251200" cy="321626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l-GR" altLang="el-GR" sz="2300" b="1" u="sng" dirty="0"/>
              <a:t>Πλώρη με ΒΟΛΒΟ </a:t>
            </a:r>
            <a:r>
              <a:rPr lang="el-GR" altLang="el-GR" sz="1900" b="1" u="sng" dirty="0"/>
              <a:t>1/2</a:t>
            </a:r>
          </a:p>
          <a:p>
            <a:pPr algn="ctr">
              <a:buFontTx/>
              <a:buNone/>
            </a:pPr>
            <a:endParaRPr lang="el-GR" altLang="el-GR" sz="1400" u="sng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93757" y="6444476"/>
            <a:ext cx="6728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  2025</a:t>
            </a:r>
            <a:endParaRPr lang="el-GR" altLang="el-GR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3" y="132651"/>
            <a:ext cx="3386137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76" y="519023"/>
            <a:ext cx="3659374" cy="2616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0" y="512064"/>
            <a:ext cx="4038600" cy="350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4380" y="3142264"/>
            <a:ext cx="316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/>
              <a:t>Μεταφορά βολβού για τοποθέτηση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540" y="3915671"/>
            <a:ext cx="3838095" cy="22571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4304" y="6356350"/>
            <a:ext cx="539496" cy="365125"/>
          </a:xfrm>
        </p:spPr>
        <p:txBody>
          <a:bodyPr/>
          <a:lstStyle/>
          <a:p>
            <a:fld id="{6737F536-44EE-4E5A-ACA6-7CDF3CD1235E}" type="slidenum">
              <a:rPr lang="el-GR" smtClean="0"/>
              <a:t>10</a:t>
            </a:fld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33" y="2424240"/>
            <a:ext cx="3545315" cy="403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1540" y="6172814"/>
            <a:ext cx="364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Agefotostock</a:t>
            </a:r>
            <a:r>
              <a:rPr lang="en-US" sz="1200" b="1" dirty="0"/>
              <a:t> / </a:t>
            </a:r>
            <a:r>
              <a:rPr lang="en-US" sz="1200" b="1" dirty="0" err="1"/>
              <a:t>wikipedia</a:t>
            </a:r>
            <a:endParaRPr lang="el-GR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6918" y="6459865"/>
            <a:ext cx="343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Learn ship design/Ishipdesign.blogspot.com/</a:t>
            </a:r>
            <a:r>
              <a:rPr lang="en-US" sz="1100" b="1" dirty="0" err="1"/>
              <a:t>wikipedia</a:t>
            </a:r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val="392488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955" y="4906645"/>
            <a:ext cx="4922744" cy="1035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44" y="3465868"/>
            <a:ext cx="3758815" cy="936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11" y="761704"/>
            <a:ext cx="3471744" cy="2228485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2610" y="6329523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778" y="761704"/>
            <a:ext cx="3165348" cy="235908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145915" y="190438"/>
            <a:ext cx="3251200" cy="321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l-GR" altLang="el-GR" sz="2300" b="1" u="sng" dirty="0"/>
              <a:t>Πλώρη με ΒΟΛΒΟ 2</a:t>
            </a:r>
            <a:r>
              <a:rPr lang="el-GR" altLang="el-GR" sz="1900" b="1" u="sng" dirty="0"/>
              <a:t>/2</a:t>
            </a:r>
          </a:p>
          <a:p>
            <a:pPr algn="ctr">
              <a:buFontTx/>
              <a:buNone/>
            </a:pPr>
            <a:endParaRPr lang="el-GR" altLang="el-GR" sz="1400" u="sng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11</a:t>
            </a:fld>
            <a:endParaRPr lang="el-GR"/>
          </a:p>
        </p:txBody>
      </p:sp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59" y="738714"/>
            <a:ext cx="3717131" cy="21398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40490" y="3096032"/>
            <a:ext cx="4231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MEO Class IV Exam How Bulbous / meoclassv.blogspot.com/</a:t>
            </a:r>
            <a:r>
              <a:rPr lang="en-US" sz="1100" dirty="0" err="1"/>
              <a:t>wikipedia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96871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45" y="2857107"/>
            <a:ext cx="5065959" cy="3598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47" y="156692"/>
            <a:ext cx="4026853" cy="2617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020" y="3998976"/>
            <a:ext cx="1609851" cy="2573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18" y="159913"/>
            <a:ext cx="2505075" cy="2990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46" y="3428999"/>
            <a:ext cx="3086100" cy="3143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1" y="156692"/>
            <a:ext cx="2987040" cy="37167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12</a:t>
            </a:fld>
            <a:endParaRPr lang="el-G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93745" y="6595660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113519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13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111" y="1761661"/>
            <a:ext cx="7575224" cy="209049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35189" y="6217850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106065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2302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latin typeface="Arial Black" panose="020B0A04020102020204" pitchFamily="34" charset="0"/>
              </a:rPr>
              <a:t>ΜΟΡΦΕΣ ΠΡΥΜΝΗΣ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14</a:t>
            </a:fld>
            <a:endParaRPr lang="el-G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8837" y="6356350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67030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0728" y="378393"/>
            <a:ext cx="6412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Πρύμνη με  ελλειπτικό σχήμα ή Υπερυψωμένη πρύμνη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" y="3107939"/>
            <a:ext cx="3816096" cy="19047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612784" y="148108"/>
            <a:ext cx="338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Πρύμνη   ΄΄ </a:t>
            </a:r>
            <a:r>
              <a:rPr lang="el-GR" altLang="el-G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ΚΑΤΑΔΡΟΜΙΚΟΥ</a:t>
            </a:r>
            <a:r>
              <a:rPr lang="el-GR" alt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΄΄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6837" y="4174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l-GR" altLang="el-GR" u="sng" dirty="0">
                <a:latin typeface="Arial Black" panose="020B0A04020102020204" pitchFamily="34" charset="0"/>
              </a:rPr>
              <a:t>ΜΟΡΦΕΣ ΠΡΥΜΝΗΣ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077" y="3107939"/>
            <a:ext cx="3061173" cy="2067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2" y="778224"/>
            <a:ext cx="6124575" cy="2114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792" y="2844474"/>
            <a:ext cx="2562416" cy="1794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080" y="627914"/>
            <a:ext cx="4213916" cy="2120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996" y="4767094"/>
            <a:ext cx="2381250" cy="176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8293" y="5288919"/>
            <a:ext cx="2535804" cy="116629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5400000" flipH="1" flipV="1">
            <a:off x="4887272" y="4196798"/>
            <a:ext cx="2464181" cy="21298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93232" y="188840"/>
            <a:ext cx="0" cy="4021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15</a:t>
            </a:fld>
            <a:endParaRPr lang="el-GR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70253" y="6551059"/>
            <a:ext cx="60383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97002" y="6479857"/>
            <a:ext cx="7137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4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6873" y="113905"/>
            <a:ext cx="8229600" cy="431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l-GR" altLang="el-GR" sz="1600" u="sng" dirty="0">
                <a:latin typeface="Arial Black" panose="020B0A04020102020204" pitchFamily="34" charset="0"/>
              </a:rPr>
              <a:t>Πρύμνη ΄΄ ΚΑΘΡΕΠΤΗ ΄΄ ή Πρύμνη ΑΒΑΚΟΣ  (παπαδιά)  1/2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92942" y="6457822"/>
            <a:ext cx="58201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2848306"/>
            <a:ext cx="3035300" cy="1273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34462" y="32911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30564"/>
              </p:ext>
            </p:extLst>
          </p:nvPr>
        </p:nvGraphicFramePr>
        <p:xfrm>
          <a:off x="9236837" y="754818"/>
          <a:ext cx="261937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Bitmap Image" r:id="rId4" imgW="2857899" imgH="2029108" progId="Paint.Picture">
                  <p:embed/>
                </p:oleObj>
              </mc:Choice>
              <mc:Fallback>
                <p:oleObj name="Bitmap Image" r:id="rId4" imgW="2857899" imgH="202910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6837" y="754818"/>
                        <a:ext cx="2619375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99083"/>
              </p:ext>
            </p:extLst>
          </p:nvPr>
        </p:nvGraphicFramePr>
        <p:xfrm>
          <a:off x="9236837" y="2724072"/>
          <a:ext cx="2619375" cy="1247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5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0,09 D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5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0,15 D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71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(0,08 – 0,15) D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16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93" y="523500"/>
            <a:ext cx="2372836" cy="1603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725" y="476271"/>
            <a:ext cx="1933575" cy="15811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340608" y="552084"/>
            <a:ext cx="0" cy="2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628" y="4244757"/>
            <a:ext cx="4924725" cy="2213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984" y="2261559"/>
            <a:ext cx="5645378" cy="18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8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17</a:t>
            </a:fld>
            <a:endParaRPr lang="el-GR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35" y="3917816"/>
            <a:ext cx="6212474" cy="24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30" y="459616"/>
            <a:ext cx="4176215" cy="333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94118" y="6490718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728162" y="90283"/>
            <a:ext cx="41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/>
              <a:t>ΠΡΥΜΝΗ ΑΒΑΚΟΣ  2/2</a:t>
            </a:r>
          </a:p>
        </p:txBody>
      </p:sp>
    </p:spTree>
    <p:extLst>
      <p:ext uri="{BB962C8B-B14F-4D97-AF65-F5344CB8AC3E}">
        <p14:creationId xmlns:p14="http://schemas.microsoft.com/office/powerpoint/2010/main" val="163886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2128" y="621792"/>
            <a:ext cx="34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Arial Black" panose="020B0A04020102020204" pitchFamily="34" charset="0"/>
              </a:rPr>
              <a:t>ΜΟΡΦΗ ΤΗΣ ΓΑΣΤΡΑΣ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7102" y="1334635"/>
            <a:ext cx="7512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ΓΕΝΙΚΑ 1/2</a:t>
            </a:r>
          </a:p>
          <a:p>
            <a:endParaRPr lang="el-GR" sz="2000" dirty="0"/>
          </a:p>
          <a:p>
            <a:r>
              <a:rPr lang="el-GR" sz="2400" dirty="0"/>
              <a:t>Η μορφή της γάστρας είναι άμεσα συνδεδεμένη με :</a:t>
            </a:r>
          </a:p>
          <a:p>
            <a:endParaRPr lang="el-GR" sz="2400" dirty="0"/>
          </a:p>
          <a:p>
            <a:pPr marL="285750" indent="-285750">
              <a:buFontTx/>
              <a:buChar char="-"/>
            </a:pPr>
            <a:r>
              <a:rPr lang="el-GR" sz="2400" dirty="0"/>
              <a:t>Αντίσταση και πρόωση</a:t>
            </a:r>
          </a:p>
          <a:p>
            <a:pPr marL="285750" indent="-285750">
              <a:buFontTx/>
              <a:buChar char="-"/>
            </a:pPr>
            <a:endParaRPr lang="el-GR" sz="2400" dirty="0"/>
          </a:p>
          <a:p>
            <a:pPr marL="285750" indent="-285750">
              <a:buFontTx/>
              <a:buChar char="-"/>
            </a:pPr>
            <a:r>
              <a:rPr lang="el-GR" sz="2400" dirty="0"/>
              <a:t>Συμπεριφορά του πλοίου σε κυματισμούς</a:t>
            </a:r>
          </a:p>
          <a:p>
            <a:pPr marL="285750" indent="-285750">
              <a:buFontTx/>
              <a:buChar char="-"/>
            </a:pPr>
            <a:endParaRPr lang="el-GR" sz="2400" dirty="0"/>
          </a:p>
          <a:p>
            <a:pPr marL="285750" indent="-285750">
              <a:buFontTx/>
              <a:buChar char="-"/>
            </a:pPr>
            <a:r>
              <a:rPr lang="el-GR" sz="2400" dirty="0" err="1"/>
              <a:t>Ελικτικές</a:t>
            </a:r>
            <a:r>
              <a:rPr lang="el-GR" sz="2400" dirty="0"/>
              <a:t> ικανότητες του πλοίου</a:t>
            </a:r>
          </a:p>
          <a:p>
            <a:pPr marL="285750" indent="-285750">
              <a:buFontTx/>
              <a:buChar char="-"/>
            </a:pPr>
            <a:endParaRPr lang="el-GR" sz="2400" dirty="0"/>
          </a:p>
          <a:p>
            <a:pPr marL="285750" indent="-285750">
              <a:buFontTx/>
              <a:buChar char="-"/>
            </a:pPr>
            <a:r>
              <a:rPr lang="el-GR" sz="2400" dirty="0"/>
              <a:t>Όγκο των κυτών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7430" y="6356350"/>
            <a:ext cx="546370" cy="365125"/>
          </a:xfrm>
        </p:spPr>
        <p:txBody>
          <a:bodyPr/>
          <a:lstStyle/>
          <a:p>
            <a:fld id="{6737F536-44EE-4E5A-ACA6-7CDF3CD1235E}" type="slidenum">
              <a:rPr lang="el-GR" smtClean="0"/>
              <a:t>2</a:t>
            </a:fld>
            <a:endParaRPr lang="el-G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54099" y="6261913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114864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4307" y="349737"/>
            <a:ext cx="354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Arial Black" panose="020B0A04020102020204" pitchFamily="34" charset="0"/>
              </a:rPr>
              <a:t>ΜΟΡΦΗ ΤΗΣ ΓΑΣΤΡΑΣ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6786" y="824860"/>
            <a:ext cx="8001742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ΓΕΝΙΚΑ 2/2</a:t>
            </a:r>
          </a:p>
          <a:p>
            <a:endParaRPr lang="el-GR" sz="2000" dirty="0"/>
          </a:p>
          <a:p>
            <a:r>
              <a:rPr lang="el-GR" sz="2000" dirty="0"/>
              <a:t>Για τη διαμόρφωση του σκάφους  του πλοίου για το τμήμα που βρίσκεται  </a:t>
            </a:r>
          </a:p>
          <a:p>
            <a:r>
              <a:rPr lang="el-GR" sz="2000" dirty="0"/>
              <a:t>κάτω από την ίσαλο  και πάνω από αυτήν χρειάζεται να προσδιοριστούν : </a:t>
            </a:r>
          </a:p>
          <a:p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88847"/>
              </p:ext>
            </p:extLst>
          </p:nvPr>
        </p:nvGraphicFramePr>
        <p:xfrm>
          <a:off x="1204218" y="2208180"/>
          <a:ext cx="10149581" cy="393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u="sng" dirty="0"/>
                        <a:t>ΠΟΙΟΤΙΚΑ</a:t>
                      </a:r>
                      <a:r>
                        <a:rPr lang="el-GR" sz="2000" u="sng" baseline="0" dirty="0"/>
                        <a:t> ΧΑΡΑΚΤΗΡΙΣΤΙΚΑ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u="sng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l-GR" sz="2000" baseline="0" dirty="0"/>
                        <a:t>μορφή νομέων (σε </a:t>
                      </a:r>
                      <a:r>
                        <a:rPr lang="el-GR" sz="2000" baseline="0" dirty="0" err="1"/>
                        <a:t>ύφαλα</a:t>
                      </a:r>
                      <a:r>
                        <a:rPr lang="el-GR" sz="2000" baseline="0" dirty="0"/>
                        <a:t> και έξαλα)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l-GR" sz="20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l-GR" sz="2000" baseline="0" dirty="0"/>
                        <a:t>μορφή ισάλων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l-GR" sz="20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2000" baseline="0" dirty="0"/>
                        <a:t>μορφή πλώρης – πρύμνης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l-GR" sz="20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2000" baseline="0" dirty="0"/>
                        <a:t>καμπυλότητα καταστρώματος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l-GR" sz="2000" baseline="0" dirty="0"/>
                        <a:t>     (</a:t>
                      </a:r>
                      <a:r>
                        <a:rPr lang="el-GR" sz="1800" i="1" baseline="0" dirty="0"/>
                        <a:t>ως προς το εγκάρσιο και ως προς το διάμηκες</a:t>
                      </a:r>
                      <a:r>
                        <a:rPr lang="el-GR" sz="2000" baseline="0" dirty="0"/>
                        <a:t>)</a:t>
                      </a:r>
                      <a:endParaRPr lang="el-GR" sz="2000" dirty="0"/>
                    </a:p>
                    <a:p>
                      <a:endParaRPr lang="el-GR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u="sng" dirty="0"/>
                        <a:t>ΠΟΣΟΤΙΚΑ ΧΑΡΑΚΤΗΡΙΣΤΙΚΑ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(αριθμητικά μεγέθη)</a:t>
                      </a:r>
                    </a:p>
                    <a:p>
                      <a:endParaRPr lang="el-GR" sz="20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l-GR" sz="2000" dirty="0"/>
                        <a:t>λόγοι κυρίων διαστάσεων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l-GR" sz="20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l-GR" sz="2000" dirty="0"/>
                        <a:t>συντελεστές μορφής (γάστρας)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000" dirty="0"/>
                    </a:p>
                    <a:p>
                      <a:r>
                        <a:rPr lang="en-US" sz="2000" baseline="0" dirty="0"/>
                        <a:t>-    </a:t>
                      </a:r>
                      <a:r>
                        <a:rPr lang="el-GR" sz="2000" baseline="0" dirty="0"/>
                        <a:t> ύψος εξάλων </a:t>
                      </a:r>
                      <a:endParaRPr lang="el-GR" sz="2000" dirty="0"/>
                    </a:p>
                    <a:p>
                      <a:endParaRPr lang="el-GR" sz="2000" baseline="0" dirty="0"/>
                    </a:p>
                    <a:p>
                      <a:endParaRPr lang="el-GR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3</a:t>
            </a:fld>
            <a:endParaRPr lang="el-G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38491" y="6356350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128774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98" y="111432"/>
            <a:ext cx="10515600" cy="494984"/>
          </a:xfrm>
        </p:spPr>
        <p:txBody>
          <a:bodyPr>
            <a:normAutofit/>
          </a:bodyPr>
          <a:lstStyle/>
          <a:p>
            <a:pPr algn="ctr"/>
            <a:r>
              <a:rPr lang="el-GR" sz="1800" b="1" u="sng" dirty="0">
                <a:latin typeface="Arial Black" panose="020B0A04020102020204" pitchFamily="34" charset="0"/>
              </a:rPr>
              <a:t>ΜΟΡΦΕΣ ΝΟΜΕΩΝ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49" y="4228286"/>
            <a:ext cx="2264656" cy="210178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4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22" y="4430479"/>
            <a:ext cx="4403859" cy="1961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235" y="4046587"/>
            <a:ext cx="1999827" cy="2309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" y="774700"/>
            <a:ext cx="8598362" cy="2568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0" y="228686"/>
            <a:ext cx="3237181" cy="1707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381" y="1996312"/>
            <a:ext cx="1404675" cy="216982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8763000" y="309120"/>
            <a:ext cx="1137" cy="3937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63000" y="4210646"/>
            <a:ext cx="337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16825" y="6473604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FA7B431-7666-44BC-8737-5FA4845A9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14" y="4199959"/>
            <a:ext cx="1880689" cy="21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2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774"/>
            <a:ext cx="10515600" cy="600624"/>
          </a:xfrm>
        </p:spPr>
        <p:txBody>
          <a:bodyPr>
            <a:normAutofit/>
          </a:bodyPr>
          <a:lstStyle/>
          <a:p>
            <a:pPr algn="ctr"/>
            <a:r>
              <a:rPr lang="el-GR" sz="1800" b="1" u="sng" dirty="0">
                <a:latin typeface="Arial Black" panose="020B0A04020102020204" pitchFamily="34" charset="0"/>
              </a:rPr>
              <a:t>ΜΟΡΦΗ ΙΣΑΛΩΝ</a:t>
            </a:r>
            <a:br>
              <a:rPr lang="el-GR" sz="1800" dirty="0"/>
            </a:br>
            <a:endParaRPr lang="el-G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9" y="4398698"/>
            <a:ext cx="6215725" cy="14917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3397" y="3407642"/>
            <a:ext cx="436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 ΣΧΗΜΑ ΤΗΣ ΕΜΦΟΡΤΟΥ </a:t>
            </a:r>
            <a:r>
              <a:rPr lang="el-GR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ΙΣΑΛΟΥ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22" y="424569"/>
            <a:ext cx="4726155" cy="23299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254" y="400086"/>
            <a:ext cx="3382145" cy="238585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5</a:t>
            </a:fld>
            <a:endParaRPr lang="el-G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046" y="2767946"/>
            <a:ext cx="2047132" cy="327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239" y="4398698"/>
            <a:ext cx="1604361" cy="149177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93744" y="6345718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53242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524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i="1" u="sng" dirty="0"/>
              <a:t>ΜΟΡΦΕΣ ΠΛΩΡΗΣ </a:t>
            </a:r>
          </a:p>
          <a:p>
            <a:pPr algn="ctr"/>
            <a:endParaRPr lang="el-GR" sz="3200" b="1" i="1" u="sng" dirty="0"/>
          </a:p>
          <a:p>
            <a:pPr algn="ctr"/>
            <a:endParaRPr lang="el-GR" sz="3200" b="1" i="1" u="sng" dirty="0"/>
          </a:p>
          <a:p>
            <a:pPr algn="ctr"/>
            <a:endParaRPr lang="el-GR" sz="3200" b="1" i="1" u="sng" dirty="0"/>
          </a:p>
          <a:p>
            <a:pPr algn="ctr"/>
            <a:r>
              <a:rPr lang="el-GR" sz="3200" b="1" i="1" u="sng" dirty="0"/>
              <a:t>ΜΟΡΦΕΣ ΠΡΥΜΝΗΣ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6</a:t>
            </a:fld>
            <a:endParaRPr lang="el-G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3177" y="6356350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339744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724275" y="442722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ΜΟΡΦΕΣ ΠΛΩΡΗΣ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450211" y="1653121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u="sng" dirty="0">
                <a:latin typeface="Arial Black" panose="020B0A04020102020204" pitchFamily="34" charset="0"/>
              </a:rPr>
              <a:t>Κάθετη Πλώρη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71963" y="1589653"/>
            <a:ext cx="7920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l-GR" altLang="el-GR" dirty="0">
                <a:latin typeface="Arial Black" panose="020B0A04020102020204" pitchFamily="34" charset="0"/>
              </a:rPr>
              <a:t>    </a:t>
            </a:r>
            <a:r>
              <a:rPr lang="el-GR" altLang="el-GR" b="1" u="sng" dirty="0">
                <a:latin typeface="Arial Black" panose="020B0A04020102020204" pitchFamily="34" charset="0"/>
              </a:rPr>
              <a:t>Πλώρη κεκλιμένη – Πλώρη (μερικώς) κάθετη (</a:t>
            </a:r>
            <a:r>
              <a:rPr lang="el-GR" altLang="el-GR" b="1" i="1" u="sng" dirty="0" err="1">
                <a:latin typeface="Arial Black" panose="020B0A04020102020204" pitchFamily="34" charset="0"/>
              </a:rPr>
              <a:t>προκλίνουσα</a:t>
            </a:r>
            <a:r>
              <a:rPr lang="el-GR" altLang="el-GR" b="1" u="sng" dirty="0">
                <a:latin typeface="Arial Black" panose="020B0A04020102020204" pitchFamily="34" charset="0"/>
              </a:rPr>
              <a:t>)</a:t>
            </a:r>
            <a:endParaRPr lang="el-GR" altLang="el-GR" b="1" dirty="0"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602" y="2097485"/>
            <a:ext cx="6053216" cy="3340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732" y="2097485"/>
            <a:ext cx="2651072" cy="32648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7</a:t>
            </a:fld>
            <a:endParaRPr lang="el-G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76133" y="6217850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387193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87128"/>
            <a:ext cx="3203575" cy="81793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l-GR" alt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Πλώρη τύπου </a:t>
            </a:r>
            <a:r>
              <a:rPr lang="en-US" alt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CLIPPER</a:t>
            </a:r>
          </a:p>
          <a:p>
            <a:pPr algn="ctr">
              <a:buFontTx/>
              <a:buNone/>
            </a:pPr>
            <a:r>
              <a:rPr lang="en-US" alt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προκλίνουσα</a:t>
            </a:r>
            <a:r>
              <a:rPr lang="en-US" alt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alt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l-GR" altLang="el-GR" sz="1400" u="sng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94004" y="6298713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83906" y="182588"/>
            <a:ext cx="3024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400" b="1" u="sng" dirty="0"/>
              <a:t>ΜΟΡΦΕΣ ΠΛΩΡΗΣ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881335" y="453859"/>
            <a:ext cx="3130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Πλώρη παγοθραυστικού</a:t>
            </a: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94" y="4328838"/>
            <a:ext cx="2575783" cy="169413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041" y="4294084"/>
            <a:ext cx="2083546" cy="172889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746" y="1666677"/>
            <a:ext cx="3295555" cy="2969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335" y="1047025"/>
            <a:ext cx="3199360" cy="28675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18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41305" y="114667"/>
            <a:ext cx="3024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400" b="1" u="sng" dirty="0"/>
              <a:t>ΜΟΡΦΕΣ ΠΛΩΡΗΣ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34176" y="740016"/>
            <a:ext cx="2232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Πλώρη </a:t>
            </a:r>
            <a:r>
              <a:rPr lang="el-GR" altLang="el-GR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Φάλκης</a:t>
            </a:r>
            <a:endParaRPr lang="el-GR" alt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31636" y="3856247"/>
            <a:ext cx="3041934" cy="214863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30" y="1350523"/>
            <a:ext cx="4003630" cy="21940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880751" y="869047"/>
            <a:ext cx="5869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l-GR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ΕΜΒΟΛΟΦΟΡΟΣ ΠΛΩΡΗ 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(ή </a:t>
            </a:r>
            <a:r>
              <a:rPr lang="el-GR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ΑΝΑΣΤΡΟΦΗ ΠΛΩΡΗ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335861" y="3695492"/>
            <a:ext cx="2287150" cy="176472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715263" y="3656739"/>
            <a:ext cx="2336843" cy="1810143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05475" y="6224679"/>
            <a:ext cx="7920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200" b="1" i="1" u="sng" dirty="0"/>
              <a:t>ΝΑΥΠΗΓΙΚΟ ΣΧΕΔΙΟ ΚΑΙ ΑΡΧΕΣ </a:t>
            </a:r>
            <a:r>
              <a:rPr lang="en-US" altLang="el-GR" sz="1200" b="1" i="1" u="sng" dirty="0"/>
              <a:t>CASD </a:t>
            </a:r>
            <a:r>
              <a:rPr lang="el-GR" altLang="el-GR" sz="1200" b="1" i="1" u="sng" dirty="0"/>
              <a:t>   Καθηγητής : Γεώργιος Κ. </a:t>
            </a:r>
            <a:r>
              <a:rPr lang="el-GR" altLang="el-GR" sz="1200" b="1" i="1" u="sng" dirty="0" err="1"/>
              <a:t>Χατζηκωνσταντής</a:t>
            </a:r>
            <a:r>
              <a:rPr lang="el-GR" altLang="el-GR" sz="1200" b="1" i="1" u="sng" dirty="0"/>
              <a:t>   2025</a:t>
            </a:r>
            <a:endParaRPr lang="el-GR" altLang="el-GR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36" y="1221575"/>
            <a:ext cx="3248461" cy="2473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3011" y="5482014"/>
            <a:ext cx="2621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Τεθωρακισμένο καταδρομικό ‘’ΑΒΕΡΩΦ’’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F536-44EE-4E5A-ACA6-7CDF3CD1235E}" type="slidenum">
              <a:rPr lang="el-GR" smtClean="0"/>
              <a:t>9</a:t>
            </a:fld>
            <a:endParaRPr lang="el-GR"/>
          </a:p>
        </p:txBody>
      </p:sp>
      <p:pic>
        <p:nvPicPr>
          <p:cNvPr id="13" name="Εικόνα 12" descr="Prua invertita del M/Y A">
            <a:hlinkClick r:id="rId7"/>
            <a:extLst>
              <a:ext uri="{FF2B5EF4-FFF2-40B4-BE49-F238E27FC236}">
                <a16:creationId xmlns:a16="http://schemas.microsoft.com/office/drawing/2014/main" id="{0BFFE1C6-A7A6-4C52-BAB4-1A37FB5ABC8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749" y="3795143"/>
            <a:ext cx="2940050" cy="1653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1481DCF-4F03-4C29-8265-DBBF9FB91DB1}"/>
              </a:ext>
            </a:extLst>
          </p:cNvPr>
          <p:cNvSpPr/>
          <p:nvPr/>
        </p:nvSpPr>
        <p:spPr>
          <a:xfrm>
            <a:off x="9699460" y="5392578"/>
            <a:ext cx="157306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rgbClr val="131327"/>
                </a:solidFill>
                <a:latin typeface="Muli Light"/>
                <a:ea typeface="Times New Roman" panose="02020603050405020304" pitchFamily="18" charset="0"/>
                <a:cs typeface="Times New Roman" panose="02020603050405020304" pitchFamily="18" charset="0"/>
              </a:rPr>
              <a:t>Motor Yacht M/Y 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24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20000"/>
          </a:lnSpc>
          <a:spcBef>
            <a:spcPct val="0"/>
          </a:spcBef>
          <a:defRPr sz="160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8574</TotalTime>
  <Words>522</Words>
  <Application>Microsoft Office PowerPoint</Application>
  <PresentationFormat>Ευρεία οθόνη</PresentationFormat>
  <Paragraphs>120</Paragraphs>
  <Slides>17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Muli Light</vt:lpstr>
      <vt:lpstr>Times New Roman</vt:lpstr>
      <vt:lpstr>Office Theme</vt:lpstr>
      <vt:lpstr>Bitmap Image</vt:lpstr>
      <vt:lpstr>Παρουσίαση του PowerPoint</vt:lpstr>
      <vt:lpstr>Παρουσίαση του PowerPoint</vt:lpstr>
      <vt:lpstr>Παρουσίαση του PowerPoint</vt:lpstr>
      <vt:lpstr>ΜΟΡΦΕΣ ΝΟΜΕΩΝ</vt:lpstr>
      <vt:lpstr>ΜΟΡΦΗ ΙΣΑΛΩΝ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UNIWA</cp:lastModifiedBy>
  <cp:revision>103</cp:revision>
  <dcterms:created xsi:type="dcterms:W3CDTF">2020-03-31T09:27:37Z</dcterms:created>
  <dcterms:modified xsi:type="dcterms:W3CDTF">2025-05-02T08:35:31Z</dcterms:modified>
</cp:coreProperties>
</file>