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81" r:id="rId3"/>
    <p:sldId id="285" r:id="rId4"/>
    <p:sldId id="286" r:id="rId5"/>
    <p:sldId id="287" r:id="rId6"/>
    <p:sldId id="268" r:id="rId7"/>
    <p:sldId id="269" r:id="rId8"/>
    <p:sldId id="270" r:id="rId9"/>
    <p:sldId id="282" r:id="rId10"/>
    <p:sldId id="271" r:id="rId11"/>
    <p:sldId id="283" r:id="rId12"/>
    <p:sldId id="273" r:id="rId13"/>
    <p:sldId id="274" r:id="rId14"/>
    <p:sldId id="284" r:id="rId15"/>
    <p:sldId id="276" r:id="rId16"/>
    <p:sldId id="277" r:id="rId17"/>
    <p:sldId id="278" r:id="rId18"/>
    <p:sldId id="279" r:id="rId19"/>
    <p:sldId id="280" r:id="rId20"/>
    <p:sldId id="257" r:id="rId21"/>
    <p:sldId id="262" r:id="rId22"/>
    <p:sldId id="264" r:id="rId23"/>
    <p:sldId id="265" r:id="rId24"/>
    <p:sldId id="266" r:id="rId25"/>
    <p:sldId id="261" r:id="rId26"/>
  </p:sldIdLst>
  <p:sldSz cx="9144000" cy="6858000" type="screen4x3"/>
  <p:notesSz cx="7104063" cy="10234613"/>
  <p:custDataLst>
    <p:tags r:id="rId29"/>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2" d="100"/>
          <a:sy n="82" d="100"/>
        </p:scale>
        <p:origin x="1637"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887CAF7-C7DA-4F14-817B-B7F6B234BBCA}"/>
              </a:ext>
            </a:extLst>
          </p:cNvPr>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atin typeface="Arial" charset="0"/>
                <a:cs typeface="+mn-cs"/>
              </a:defRPr>
            </a:lvl1pPr>
          </a:lstStyle>
          <a:p>
            <a:pPr>
              <a:defRPr/>
            </a:pPr>
            <a:endParaRPr lang="el-GR"/>
          </a:p>
        </p:txBody>
      </p:sp>
      <p:sp>
        <p:nvSpPr>
          <p:cNvPr id="92163" name="Rectangle 3">
            <a:extLst>
              <a:ext uri="{FF2B5EF4-FFF2-40B4-BE49-F238E27FC236}">
                <a16:creationId xmlns:a16="http://schemas.microsoft.com/office/drawing/2014/main" id="{986DDB0B-2DFB-41E3-B958-4EF7787E3A01}"/>
              </a:ext>
            </a:extLst>
          </p:cNvPr>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atin typeface="Arial" charset="0"/>
                <a:cs typeface="+mn-cs"/>
              </a:defRPr>
            </a:lvl1pPr>
          </a:lstStyle>
          <a:p>
            <a:pPr>
              <a:defRPr/>
            </a:pPr>
            <a:fld id="{8700DD88-5908-44F2-8A83-8A7316C174BA}" type="datetimeFigureOut">
              <a:rPr lang="el-GR"/>
              <a:pPr>
                <a:defRPr/>
              </a:pPr>
              <a:t>17/5/2022</a:t>
            </a:fld>
            <a:endParaRPr lang="el-GR"/>
          </a:p>
        </p:txBody>
      </p:sp>
      <p:sp>
        <p:nvSpPr>
          <p:cNvPr id="92164" name="Rectangle 4">
            <a:extLst>
              <a:ext uri="{FF2B5EF4-FFF2-40B4-BE49-F238E27FC236}">
                <a16:creationId xmlns:a16="http://schemas.microsoft.com/office/drawing/2014/main" id="{F73A28BB-D10A-4A05-9F1F-518596BC1E28}"/>
              </a:ext>
            </a:extLst>
          </p:cNvPr>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atin typeface="Arial" charset="0"/>
                <a:cs typeface="+mn-cs"/>
              </a:defRPr>
            </a:lvl1pPr>
          </a:lstStyle>
          <a:p>
            <a:pPr>
              <a:defRPr/>
            </a:pPr>
            <a:endParaRPr lang="el-GR"/>
          </a:p>
        </p:txBody>
      </p:sp>
      <p:sp>
        <p:nvSpPr>
          <p:cNvPr id="92165" name="Rectangle 5">
            <a:extLst>
              <a:ext uri="{FF2B5EF4-FFF2-40B4-BE49-F238E27FC236}">
                <a16:creationId xmlns:a16="http://schemas.microsoft.com/office/drawing/2014/main" id="{CF4926C2-23CA-452A-8119-EE5CC43AF132}"/>
              </a:ext>
            </a:extLst>
          </p:cNvPr>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41138B2A-1327-4C5C-BFAF-1C23B7AA9176}"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9F412C24-E9EB-48B9-9134-7F1439031BE7}"/>
              </a:ext>
            </a:extLst>
          </p:cNvPr>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eaLnBrk="1" hangingPunct="1">
              <a:defRPr sz="1300">
                <a:latin typeface="Arial" charset="0"/>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1426551E-5A60-4A5F-82FB-8812AEC80F20}"/>
              </a:ext>
            </a:extLst>
          </p:cNvPr>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eaLnBrk="1" hangingPunct="1">
              <a:defRPr sz="1300">
                <a:latin typeface="Arial" charset="0"/>
                <a:cs typeface="+mn-cs"/>
              </a:defRPr>
            </a:lvl1pPr>
          </a:lstStyle>
          <a:p>
            <a:pPr>
              <a:defRPr/>
            </a:pPr>
            <a:fld id="{FED9D7D8-3FA6-4683-AD30-32A9FE9C6630}" type="datetimeFigureOut">
              <a:rPr lang="el-GR"/>
              <a:pPr>
                <a:defRPr/>
              </a:pPr>
              <a:t>17/5/2022</a:t>
            </a:fld>
            <a:endParaRPr lang="el-GR"/>
          </a:p>
        </p:txBody>
      </p:sp>
      <p:sp>
        <p:nvSpPr>
          <p:cNvPr id="4" name="3 - Θέση εικόνας διαφάνειας">
            <a:extLst>
              <a:ext uri="{FF2B5EF4-FFF2-40B4-BE49-F238E27FC236}">
                <a16:creationId xmlns:a16="http://schemas.microsoft.com/office/drawing/2014/main" id="{6DB262E0-E954-445A-A1B4-76858E2866F1}"/>
              </a:ext>
            </a:extLst>
          </p:cNvPr>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a16="http://schemas.microsoft.com/office/drawing/2014/main" id="{33999ADA-88EC-4C9B-AFD9-3CC4D7302B14}"/>
              </a:ext>
            </a:extLst>
          </p:cNvPr>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048DC87D-F9AA-48C2-9217-AF8DE2453C09}"/>
              </a:ext>
            </a:extLst>
          </p:cNvPr>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eaLnBrk="1" hangingPunct="1">
              <a:defRPr sz="1300">
                <a:latin typeface="Arial" charset="0"/>
                <a:cs typeface="+mn-cs"/>
              </a:defRPr>
            </a:lvl1pPr>
          </a:lstStyle>
          <a:p>
            <a:pPr>
              <a:defRPr/>
            </a:pPr>
            <a:endParaRPr lang="el-GR"/>
          </a:p>
        </p:txBody>
      </p:sp>
      <p:sp>
        <p:nvSpPr>
          <p:cNvPr id="7" name="6 - Θέση αριθμού διαφάνειας">
            <a:extLst>
              <a:ext uri="{FF2B5EF4-FFF2-40B4-BE49-F238E27FC236}">
                <a16:creationId xmlns:a16="http://schemas.microsoft.com/office/drawing/2014/main" id="{DF3C7D56-60CD-438F-9DBC-55C864C6A6A9}"/>
              </a:ext>
            </a:extLst>
          </p:cNvPr>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eaLnBrk="1" hangingPunct="1">
              <a:defRPr sz="1300"/>
            </a:lvl1pPr>
          </a:lstStyle>
          <a:p>
            <a:pPr>
              <a:defRPr/>
            </a:pPr>
            <a:fld id="{98C4E210-DADD-4B2F-8A47-19CAEE496CF9}"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εικόνας διαφάνειας 1">
            <a:extLst>
              <a:ext uri="{FF2B5EF4-FFF2-40B4-BE49-F238E27FC236}">
                <a16:creationId xmlns:a16="http://schemas.microsoft.com/office/drawing/2014/main" id="{CCBBCC04-9C3A-4ACC-978F-06FFDB151F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Θέση σημειώσεων 2">
            <a:extLst>
              <a:ext uri="{FF2B5EF4-FFF2-40B4-BE49-F238E27FC236}">
                <a16:creationId xmlns:a16="http://schemas.microsoft.com/office/drawing/2014/main" id="{8370ADCF-0532-4F4C-BD4E-7BBACF6D42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9220" name="Θέση αριθμού διαφάνειας 3">
            <a:extLst>
              <a:ext uri="{FF2B5EF4-FFF2-40B4-BE49-F238E27FC236}">
                <a16:creationId xmlns:a16="http://schemas.microsoft.com/office/drawing/2014/main" id="{A3BCCE9A-5D19-4F29-9546-7AB4609FF5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176503-37F8-4EE9-B7A9-D1B0EA5347A8}" type="slidenum">
              <a:rPr lang="el-GR" altLang="el-GR" smtClean="0">
                <a:solidFill>
                  <a:srgbClr val="000000"/>
                </a:solidFill>
              </a:rPr>
              <a:pPr/>
              <a:t>3</a:t>
            </a:fld>
            <a:endParaRPr lang="el-GR" altLang="el-G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a:extLst>
              <a:ext uri="{FF2B5EF4-FFF2-40B4-BE49-F238E27FC236}">
                <a16:creationId xmlns:a16="http://schemas.microsoft.com/office/drawing/2014/main" id="{6DE6F812-7D10-461B-8156-0BB79D8E23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a:extLst>
              <a:ext uri="{FF2B5EF4-FFF2-40B4-BE49-F238E27FC236}">
                <a16:creationId xmlns:a16="http://schemas.microsoft.com/office/drawing/2014/main" id="{5B195B69-AD64-4B35-8F1A-C956E14BD0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3796" name="Θέση αριθμού διαφάνειας 3">
            <a:extLst>
              <a:ext uri="{FF2B5EF4-FFF2-40B4-BE49-F238E27FC236}">
                <a16:creationId xmlns:a16="http://schemas.microsoft.com/office/drawing/2014/main" id="{ACA35BE3-8A42-4A7A-9FE2-1E014D41E6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13D181-C444-4416-9F54-3CDF02F147BA}" type="slidenum">
              <a:rPr lang="el-GR" altLang="el-GR" smtClean="0"/>
              <a:pPr/>
              <a:t>18</a:t>
            </a:fld>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888E4BD-689E-4F80-8CA8-D3750CF47D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5059EC4-4B9E-4738-B7F4-9D67442A86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5844" name="Slide Number Placeholder 3">
            <a:extLst>
              <a:ext uri="{FF2B5EF4-FFF2-40B4-BE49-F238E27FC236}">
                <a16:creationId xmlns:a16="http://schemas.microsoft.com/office/drawing/2014/main" id="{C361D078-02E9-41A2-9FE0-FBDD8630F0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F9E3BB-35BC-4116-A579-50F758259828}" type="slidenum">
              <a:rPr lang="el-GR" altLang="el-GR" smtClean="0"/>
              <a:pPr/>
              <a:t>19</a:t>
            </a:fld>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46C2AB1-7AA3-4123-B79F-38908C05CD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F05D0EC-BA8A-4B74-AE08-35A622675E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7892" name="Slide Number Placeholder 3">
            <a:extLst>
              <a:ext uri="{FF2B5EF4-FFF2-40B4-BE49-F238E27FC236}">
                <a16:creationId xmlns:a16="http://schemas.microsoft.com/office/drawing/2014/main" id="{B0F54DAC-E5B9-4B14-B2EA-2D0BB370F6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83DEDD-7E8B-4FC0-8586-632D1A46DEB7}" type="slidenum">
              <a:rPr lang="el-GR" altLang="el-GR" smtClean="0"/>
              <a:pPr/>
              <a:t>20</a:t>
            </a:fld>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B4B3225-AF8A-4790-B6E2-BB7EC6D013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BADEFD5-E25C-42F5-96DF-C4200B6253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9940" name="Slide Number Placeholder 3">
            <a:extLst>
              <a:ext uri="{FF2B5EF4-FFF2-40B4-BE49-F238E27FC236}">
                <a16:creationId xmlns:a16="http://schemas.microsoft.com/office/drawing/2014/main" id="{E5EDA8C9-726A-42AE-8862-1CA8BA29EB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3FF1E4-4581-485B-A9AC-3713652DB83D}" type="slidenum">
              <a:rPr lang="el-GR" altLang="el-GR" smtClean="0"/>
              <a:pPr/>
              <a:t>21</a:t>
            </a:fld>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725B54F-06A3-414D-94EB-F17BAA590E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32A10CE9-837C-416C-BC6B-5D648A4201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41988" name="Slide Number Placeholder 3">
            <a:extLst>
              <a:ext uri="{FF2B5EF4-FFF2-40B4-BE49-F238E27FC236}">
                <a16:creationId xmlns:a16="http://schemas.microsoft.com/office/drawing/2014/main" id="{C0F629E4-8020-4C6B-95F8-A3E1D1133D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C13C73-0F5D-4EEE-B4A6-EAF8625BA005}" type="slidenum">
              <a:rPr lang="el-GR" altLang="el-GR" smtClean="0"/>
              <a:pPr/>
              <a:t>22</a:t>
            </a:fld>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a:extLst>
              <a:ext uri="{FF2B5EF4-FFF2-40B4-BE49-F238E27FC236}">
                <a16:creationId xmlns:a16="http://schemas.microsoft.com/office/drawing/2014/main" id="{E4BBC2D2-DB06-4E58-B75B-7BFCB9736A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Θέση σημειώσεων 2">
            <a:extLst>
              <a:ext uri="{FF2B5EF4-FFF2-40B4-BE49-F238E27FC236}">
                <a16:creationId xmlns:a16="http://schemas.microsoft.com/office/drawing/2014/main" id="{820D3E0D-22C6-4F93-8A48-51A983C932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a:p>
        </p:txBody>
      </p:sp>
      <p:sp>
        <p:nvSpPr>
          <p:cNvPr id="44036" name="Θέση αριθμού διαφάνειας 3">
            <a:extLst>
              <a:ext uri="{FF2B5EF4-FFF2-40B4-BE49-F238E27FC236}">
                <a16:creationId xmlns:a16="http://schemas.microsoft.com/office/drawing/2014/main" id="{15F4DA3D-84FF-4AB9-B448-D6DF3CE1A6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AFF62A-9380-47C1-82FC-E2AD561170F6}" type="slidenum">
              <a:rPr lang="el-GR" altLang="el-GR" smtClean="0"/>
              <a:pPr/>
              <a:t>23</a:t>
            </a:fld>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a:extLst>
              <a:ext uri="{FF2B5EF4-FFF2-40B4-BE49-F238E27FC236}">
                <a16:creationId xmlns:a16="http://schemas.microsoft.com/office/drawing/2014/main" id="{DAF33EC8-8C1D-4C2E-BDA9-D47EAB266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a:extLst>
              <a:ext uri="{FF2B5EF4-FFF2-40B4-BE49-F238E27FC236}">
                <a16:creationId xmlns:a16="http://schemas.microsoft.com/office/drawing/2014/main" id="{D4F7925E-E991-4991-8468-B762148AD7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11268" name="Θέση αριθμού διαφάνειας 3">
            <a:extLst>
              <a:ext uri="{FF2B5EF4-FFF2-40B4-BE49-F238E27FC236}">
                <a16:creationId xmlns:a16="http://schemas.microsoft.com/office/drawing/2014/main" id="{54E6DB8F-2298-4DA4-8312-99658D5E18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C5B63A-94E9-4620-AB19-5E1D36E5BC81}" type="slidenum">
              <a:rPr lang="el-GR" altLang="el-GR" smtClean="0">
                <a:solidFill>
                  <a:srgbClr val="000000"/>
                </a:solidFill>
              </a:rPr>
              <a:pPr/>
              <a:t>4</a:t>
            </a:fld>
            <a:endParaRPr lang="el-GR" alt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a:extLst>
              <a:ext uri="{FF2B5EF4-FFF2-40B4-BE49-F238E27FC236}">
                <a16:creationId xmlns:a16="http://schemas.microsoft.com/office/drawing/2014/main" id="{9A3237E9-CDE7-4CCD-B798-992D4BC1D7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Θέση σημειώσεων 2">
            <a:extLst>
              <a:ext uri="{FF2B5EF4-FFF2-40B4-BE49-F238E27FC236}">
                <a16:creationId xmlns:a16="http://schemas.microsoft.com/office/drawing/2014/main" id="{4B2A8CCB-B913-4C2C-86CD-DD138A2388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13316" name="Θέση αριθμού διαφάνειας 3">
            <a:extLst>
              <a:ext uri="{FF2B5EF4-FFF2-40B4-BE49-F238E27FC236}">
                <a16:creationId xmlns:a16="http://schemas.microsoft.com/office/drawing/2014/main" id="{4E5A2F40-0E8B-4C31-BEB4-7292D2D022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A26B8D-549C-4576-9753-100A1A12D6F1}" type="slidenum">
              <a:rPr lang="el-GR" altLang="el-GR" smtClean="0">
                <a:solidFill>
                  <a:srgbClr val="000000"/>
                </a:solidFill>
              </a:rPr>
              <a:pPr/>
              <a:t>5</a:t>
            </a:fld>
            <a:endParaRPr lang="el-GR" altLang="el-G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a:extLst>
              <a:ext uri="{FF2B5EF4-FFF2-40B4-BE49-F238E27FC236}">
                <a16:creationId xmlns:a16="http://schemas.microsoft.com/office/drawing/2014/main" id="{8469FE2D-C36D-4064-8C38-BE7C9F512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Θέση σημειώσεων 2">
            <a:extLst>
              <a:ext uri="{FF2B5EF4-FFF2-40B4-BE49-F238E27FC236}">
                <a16:creationId xmlns:a16="http://schemas.microsoft.com/office/drawing/2014/main" id="{F399848E-CAD3-47AE-BE08-64A50EEC1E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17412" name="Θέση αριθμού διαφάνειας 3">
            <a:extLst>
              <a:ext uri="{FF2B5EF4-FFF2-40B4-BE49-F238E27FC236}">
                <a16:creationId xmlns:a16="http://schemas.microsoft.com/office/drawing/2014/main" id="{2C5DF774-1AA1-4A30-B1EE-BBD7E7ABC8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F89CC1-454C-40A9-8708-8E9D1EE19140}" type="slidenum">
              <a:rPr lang="el-GR" altLang="el-GR" smtClean="0">
                <a:solidFill>
                  <a:srgbClr val="000000"/>
                </a:solidFill>
              </a:rPr>
              <a:pPr/>
              <a:t>8</a:t>
            </a:fld>
            <a:endParaRPr lang="el-GR" altLang="el-G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a:extLst>
              <a:ext uri="{FF2B5EF4-FFF2-40B4-BE49-F238E27FC236}">
                <a16:creationId xmlns:a16="http://schemas.microsoft.com/office/drawing/2014/main" id="{E4D7F06A-D534-4D23-B7FF-DF1A08287A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a:extLst>
              <a:ext uri="{FF2B5EF4-FFF2-40B4-BE49-F238E27FC236}">
                <a16:creationId xmlns:a16="http://schemas.microsoft.com/office/drawing/2014/main" id="{32B7A8BE-363C-4AFE-9AF3-362DED514D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3556" name="Θέση αριθμού διαφάνειας 3">
            <a:extLst>
              <a:ext uri="{FF2B5EF4-FFF2-40B4-BE49-F238E27FC236}">
                <a16:creationId xmlns:a16="http://schemas.microsoft.com/office/drawing/2014/main" id="{A58D1541-86E2-4383-A045-BA5897BCAE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7CC3EC-9094-4740-9744-EA378FEA6CB5}" type="slidenum">
              <a:rPr lang="el-GR" altLang="el-GR" smtClean="0">
                <a:solidFill>
                  <a:srgbClr val="000000"/>
                </a:solidFill>
              </a:rPr>
              <a:pPr/>
              <a:t>13</a:t>
            </a:fld>
            <a:endParaRPr lang="el-GR" altLang="el-G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a:extLst>
              <a:ext uri="{FF2B5EF4-FFF2-40B4-BE49-F238E27FC236}">
                <a16:creationId xmlns:a16="http://schemas.microsoft.com/office/drawing/2014/main" id="{C5AD3F5D-922E-4746-99E8-F70CE32E87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a:extLst>
              <a:ext uri="{FF2B5EF4-FFF2-40B4-BE49-F238E27FC236}">
                <a16:creationId xmlns:a16="http://schemas.microsoft.com/office/drawing/2014/main" id="{CA482F66-7108-48B0-9333-A177562AFE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5604" name="Θέση αριθμού διαφάνειας 3">
            <a:extLst>
              <a:ext uri="{FF2B5EF4-FFF2-40B4-BE49-F238E27FC236}">
                <a16:creationId xmlns:a16="http://schemas.microsoft.com/office/drawing/2014/main" id="{14334B17-FA07-4CF5-AE19-FF7BF5C4F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319BC3-105A-49B2-99B5-C66356952292}" type="slidenum">
              <a:rPr lang="el-GR" altLang="el-GR" smtClean="0">
                <a:solidFill>
                  <a:srgbClr val="000000"/>
                </a:solidFill>
              </a:rPr>
              <a:pPr/>
              <a:t>14</a:t>
            </a:fld>
            <a:endParaRPr lang="el-GR" altLang="el-G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a:extLst>
              <a:ext uri="{FF2B5EF4-FFF2-40B4-BE49-F238E27FC236}">
                <a16:creationId xmlns:a16="http://schemas.microsoft.com/office/drawing/2014/main" id="{45BFB7D4-D269-4507-8E37-2F1E5F7247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a:extLst>
              <a:ext uri="{FF2B5EF4-FFF2-40B4-BE49-F238E27FC236}">
                <a16:creationId xmlns:a16="http://schemas.microsoft.com/office/drawing/2014/main" id="{13881EAC-FA93-474C-9539-C458E418CB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7652" name="Θέση αριθμού διαφάνειας 3">
            <a:extLst>
              <a:ext uri="{FF2B5EF4-FFF2-40B4-BE49-F238E27FC236}">
                <a16:creationId xmlns:a16="http://schemas.microsoft.com/office/drawing/2014/main" id="{A62D00C9-596E-40F3-A920-FE48E69759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178399-3BF0-445F-A078-B849DDE18A11}" type="slidenum">
              <a:rPr lang="el-GR" altLang="el-GR" smtClean="0">
                <a:solidFill>
                  <a:srgbClr val="000000"/>
                </a:solidFill>
              </a:rPr>
              <a:pPr/>
              <a:t>15</a:t>
            </a:fld>
            <a:endParaRPr lang="el-GR" altLang="el-G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a:extLst>
              <a:ext uri="{FF2B5EF4-FFF2-40B4-BE49-F238E27FC236}">
                <a16:creationId xmlns:a16="http://schemas.microsoft.com/office/drawing/2014/main" id="{5E712C8E-7AED-4573-A94F-C1276AC3B5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a:extLst>
              <a:ext uri="{FF2B5EF4-FFF2-40B4-BE49-F238E27FC236}">
                <a16:creationId xmlns:a16="http://schemas.microsoft.com/office/drawing/2014/main" id="{E55A0DF5-5E64-4DB0-92C1-CDED8B5F42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9700" name="Θέση αριθμού διαφάνειας 3">
            <a:extLst>
              <a:ext uri="{FF2B5EF4-FFF2-40B4-BE49-F238E27FC236}">
                <a16:creationId xmlns:a16="http://schemas.microsoft.com/office/drawing/2014/main" id="{8679AF4C-9471-4E72-BAC3-A80C158BE4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8F8178-D378-4FC7-BB41-BDEECAC77880}" type="slidenum">
              <a:rPr lang="el-GR" altLang="el-GR" smtClean="0">
                <a:solidFill>
                  <a:srgbClr val="000000"/>
                </a:solidFill>
              </a:rPr>
              <a:pPr/>
              <a:t>16</a:t>
            </a:fld>
            <a:endParaRPr lang="el-GR" altLang="el-G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a:extLst>
              <a:ext uri="{FF2B5EF4-FFF2-40B4-BE49-F238E27FC236}">
                <a16:creationId xmlns:a16="http://schemas.microsoft.com/office/drawing/2014/main" id="{A2EFEF0D-2D02-4605-9DA4-4279E35F99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a:extLst>
              <a:ext uri="{FF2B5EF4-FFF2-40B4-BE49-F238E27FC236}">
                <a16:creationId xmlns:a16="http://schemas.microsoft.com/office/drawing/2014/main" id="{255FB4B3-6F4E-44F4-B3BD-1C93792287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1748" name="Θέση αριθμού διαφάνειας 3">
            <a:extLst>
              <a:ext uri="{FF2B5EF4-FFF2-40B4-BE49-F238E27FC236}">
                <a16:creationId xmlns:a16="http://schemas.microsoft.com/office/drawing/2014/main" id="{5515840F-DB63-4171-9CBB-4CE231DD02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7087D7-2FA3-4523-8B48-4E78BEEB570A}" type="slidenum">
              <a:rPr lang="el-GR" altLang="el-GR" smtClean="0">
                <a:solidFill>
                  <a:srgbClr val="000000"/>
                </a:solidFill>
              </a:rPr>
              <a:pPr/>
              <a:t>17</a:t>
            </a:fld>
            <a:endParaRPr lang="el-GR" altLang="el-G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Date Placeholder 3">
            <a:extLst>
              <a:ext uri="{FF2B5EF4-FFF2-40B4-BE49-F238E27FC236}">
                <a16:creationId xmlns:a16="http://schemas.microsoft.com/office/drawing/2014/main" id="{07FC8275-753C-42D6-A3CF-01D89E859DF3}"/>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5DC8D8B8-219D-415F-A3BC-C80A4FD1B8FB}"/>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CEED4B3B-E35B-43E9-A2F9-4E63E6883CC3}"/>
              </a:ext>
            </a:extLst>
          </p:cNvPr>
          <p:cNvSpPr>
            <a:spLocks noGrp="1"/>
          </p:cNvSpPr>
          <p:nvPr>
            <p:ph type="sldNum" sz="quarter" idx="12"/>
          </p:nvPr>
        </p:nvSpPr>
        <p:spPr/>
        <p:txBody>
          <a:bodyPr/>
          <a:lstStyle>
            <a:lvl1pPr>
              <a:defRPr/>
            </a:lvl1pPr>
          </a:lstStyle>
          <a:p>
            <a:pPr>
              <a:defRPr/>
            </a:pPr>
            <a:fld id="{B596AA32-63D4-4B20-B936-64BD1BA290A4}" type="slidenum">
              <a:rPr lang="el-GR" altLang="el-GR"/>
              <a:pPr>
                <a:defRPr/>
              </a:pPr>
              <a:t>‹#›</a:t>
            </a:fld>
            <a:endParaRPr lang="el-GR" altLang="el-GR"/>
          </a:p>
        </p:txBody>
      </p:sp>
    </p:spTree>
    <p:extLst>
      <p:ext uri="{BB962C8B-B14F-4D97-AF65-F5344CB8AC3E}">
        <p14:creationId xmlns:p14="http://schemas.microsoft.com/office/powerpoint/2010/main" val="191467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207F3E5D-84A1-4BF2-8311-B4D3248A41EA}"/>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42D63BC1-BC00-4A51-9A42-B11B96C4692E}"/>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C5EB28E2-493B-4001-BE88-E7E08BD517AD}"/>
              </a:ext>
            </a:extLst>
          </p:cNvPr>
          <p:cNvSpPr>
            <a:spLocks noGrp="1"/>
          </p:cNvSpPr>
          <p:nvPr>
            <p:ph type="sldNum" sz="quarter" idx="12"/>
          </p:nvPr>
        </p:nvSpPr>
        <p:spPr/>
        <p:txBody>
          <a:bodyPr/>
          <a:lstStyle>
            <a:lvl1pPr>
              <a:defRPr/>
            </a:lvl1pPr>
          </a:lstStyle>
          <a:p>
            <a:pPr>
              <a:defRPr/>
            </a:pPr>
            <a:fld id="{B76EC8E8-35C4-485C-AD9F-6230C4ED44DA}" type="slidenum">
              <a:rPr lang="el-GR" altLang="el-GR"/>
              <a:pPr>
                <a:defRPr/>
              </a:pPr>
              <a:t>‹#›</a:t>
            </a:fld>
            <a:endParaRPr lang="el-GR" altLang="el-GR"/>
          </a:p>
        </p:txBody>
      </p:sp>
    </p:spTree>
    <p:extLst>
      <p:ext uri="{BB962C8B-B14F-4D97-AF65-F5344CB8AC3E}">
        <p14:creationId xmlns:p14="http://schemas.microsoft.com/office/powerpoint/2010/main" val="251527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242346-F8C6-4804-86E9-BB1927BB6FC7}"/>
              </a:ext>
            </a:extLst>
          </p:cNvPr>
          <p:cNvSpPr>
            <a:spLocks noGrp="1"/>
          </p:cNvSpPr>
          <p:nvPr>
            <p:ph type="dt" sz="half" idx="10"/>
          </p:nvPr>
        </p:nvSpPr>
        <p:spPr/>
        <p:txBody>
          <a:bodyPr/>
          <a:lstStyle>
            <a:lvl1pPr>
              <a:defRPr/>
            </a:lvl1pPr>
          </a:lstStyle>
          <a:p>
            <a:pPr>
              <a:defRPr/>
            </a:pPr>
            <a:endParaRPr lang="el-GR"/>
          </a:p>
        </p:txBody>
      </p:sp>
      <p:sp>
        <p:nvSpPr>
          <p:cNvPr id="3" name="Footer Placeholder 4">
            <a:extLst>
              <a:ext uri="{FF2B5EF4-FFF2-40B4-BE49-F238E27FC236}">
                <a16:creationId xmlns:a16="http://schemas.microsoft.com/office/drawing/2014/main" id="{DA8FEE9D-C256-481B-8C6C-B708B5F23A97}"/>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5">
            <a:extLst>
              <a:ext uri="{FF2B5EF4-FFF2-40B4-BE49-F238E27FC236}">
                <a16:creationId xmlns:a16="http://schemas.microsoft.com/office/drawing/2014/main" id="{71401460-45E1-4E4C-8D07-56444447041D}"/>
              </a:ext>
            </a:extLst>
          </p:cNvPr>
          <p:cNvSpPr>
            <a:spLocks noGrp="1"/>
          </p:cNvSpPr>
          <p:nvPr>
            <p:ph type="sldNum" sz="quarter" idx="12"/>
          </p:nvPr>
        </p:nvSpPr>
        <p:spPr/>
        <p:txBody>
          <a:bodyPr/>
          <a:lstStyle>
            <a:lvl1pPr>
              <a:defRPr/>
            </a:lvl1pPr>
          </a:lstStyle>
          <a:p>
            <a:pPr>
              <a:defRPr/>
            </a:pPr>
            <a:fld id="{CD56F258-7796-4759-9D7E-AE3BC18635F2}" type="slidenum">
              <a:rPr lang="el-GR" altLang="el-GR"/>
              <a:pPr>
                <a:defRPr/>
              </a:pPr>
              <a:t>‹#›</a:t>
            </a:fld>
            <a:endParaRPr lang="el-GR" altLang="el-GR"/>
          </a:p>
        </p:txBody>
      </p:sp>
    </p:spTree>
    <p:extLst>
      <p:ext uri="{BB962C8B-B14F-4D97-AF65-F5344CB8AC3E}">
        <p14:creationId xmlns:p14="http://schemas.microsoft.com/office/powerpoint/2010/main" val="3094665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Date Placeholder 3">
            <a:extLst>
              <a:ext uri="{FF2B5EF4-FFF2-40B4-BE49-F238E27FC236}">
                <a16:creationId xmlns:a16="http://schemas.microsoft.com/office/drawing/2014/main" id="{AC0A8A9E-853A-41A1-B28F-6AC0AFF9EA05}"/>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40624090-D69B-462C-A657-1000430F3A78}"/>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594B68F5-2B88-4462-AC53-43516A3B1A0A}"/>
              </a:ext>
            </a:extLst>
          </p:cNvPr>
          <p:cNvSpPr>
            <a:spLocks noGrp="1"/>
          </p:cNvSpPr>
          <p:nvPr>
            <p:ph type="sldNum" sz="quarter" idx="12"/>
          </p:nvPr>
        </p:nvSpPr>
        <p:spPr/>
        <p:txBody>
          <a:bodyPr/>
          <a:lstStyle>
            <a:lvl1pPr>
              <a:defRPr/>
            </a:lvl1pPr>
          </a:lstStyle>
          <a:p>
            <a:pPr>
              <a:defRPr/>
            </a:pPr>
            <a:fld id="{6296D49D-D6B1-4C60-A6E5-AD08F2206D77}" type="slidenum">
              <a:rPr lang="el-GR" altLang="el-GR"/>
              <a:pPr>
                <a:defRPr/>
              </a:pPr>
              <a:t>‹#›</a:t>
            </a:fld>
            <a:endParaRPr lang="el-GR" altLang="el-GR"/>
          </a:p>
        </p:txBody>
      </p:sp>
    </p:spTree>
    <p:extLst>
      <p:ext uri="{BB962C8B-B14F-4D97-AF65-F5344CB8AC3E}">
        <p14:creationId xmlns:p14="http://schemas.microsoft.com/office/powerpoint/2010/main" val="676661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a:t>Στυλ κύριου τίτλου</a:t>
            </a:r>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82F02C6F-B758-4D3E-B812-30DE181DEBF4}"/>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D083AE34-5E60-4616-ACC3-DEECED372E0C}"/>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5988E822-1927-40BD-933C-48577F774DE7}"/>
              </a:ext>
            </a:extLst>
          </p:cNvPr>
          <p:cNvSpPr>
            <a:spLocks noGrp="1"/>
          </p:cNvSpPr>
          <p:nvPr>
            <p:ph type="sldNum" sz="quarter" idx="12"/>
          </p:nvPr>
        </p:nvSpPr>
        <p:spPr/>
        <p:txBody>
          <a:bodyPr/>
          <a:lstStyle>
            <a:lvl1pPr>
              <a:defRPr/>
            </a:lvl1pPr>
          </a:lstStyle>
          <a:p>
            <a:pPr>
              <a:defRPr/>
            </a:pPr>
            <a:fld id="{35B95242-089B-436E-9AAF-ACAA75EC843E}" type="slidenum">
              <a:rPr lang="el-GR" altLang="el-GR"/>
              <a:pPr>
                <a:defRPr/>
              </a:pPr>
              <a:t>‹#›</a:t>
            </a:fld>
            <a:endParaRPr lang="el-GR" altLang="el-GR"/>
          </a:p>
        </p:txBody>
      </p:sp>
    </p:spTree>
    <p:extLst>
      <p:ext uri="{BB962C8B-B14F-4D97-AF65-F5344CB8AC3E}">
        <p14:creationId xmlns:p14="http://schemas.microsoft.com/office/powerpoint/2010/main" val="141301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a:extLst>
              <a:ext uri="{FF2B5EF4-FFF2-40B4-BE49-F238E27FC236}">
                <a16:creationId xmlns:a16="http://schemas.microsoft.com/office/drawing/2014/main" id="{E8D9AA07-88B5-4A18-B929-E8EFC04432AF}"/>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AB24E4F6-4DBD-4E88-B709-6216EC799834}"/>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30978A49-3C5D-4C6C-87D1-15D68A93820B}"/>
              </a:ext>
            </a:extLst>
          </p:cNvPr>
          <p:cNvSpPr>
            <a:spLocks noGrp="1"/>
          </p:cNvSpPr>
          <p:nvPr>
            <p:ph type="sldNum" sz="quarter" idx="12"/>
          </p:nvPr>
        </p:nvSpPr>
        <p:spPr/>
        <p:txBody>
          <a:bodyPr/>
          <a:lstStyle>
            <a:lvl1pPr>
              <a:defRPr/>
            </a:lvl1pPr>
          </a:lstStyle>
          <a:p>
            <a:pPr>
              <a:defRPr/>
            </a:pPr>
            <a:fld id="{8FEFD8C6-09D4-447B-AE7F-FA38FBABE670}" type="slidenum">
              <a:rPr lang="el-GR" altLang="el-GR"/>
              <a:pPr>
                <a:defRPr/>
              </a:pPr>
              <a:t>‹#›</a:t>
            </a:fld>
            <a:endParaRPr lang="el-GR" altLang="el-GR"/>
          </a:p>
        </p:txBody>
      </p:sp>
    </p:spTree>
    <p:extLst>
      <p:ext uri="{BB962C8B-B14F-4D97-AF65-F5344CB8AC3E}">
        <p14:creationId xmlns:p14="http://schemas.microsoft.com/office/powerpoint/2010/main" val="390648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Date Placeholder 3">
            <a:extLst>
              <a:ext uri="{FF2B5EF4-FFF2-40B4-BE49-F238E27FC236}">
                <a16:creationId xmlns:a16="http://schemas.microsoft.com/office/drawing/2014/main" id="{AFF21D45-6A3E-41B1-B2DA-F23FCF6AB6BD}"/>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54353485-7974-444B-8D06-E2D9B077EAFC}"/>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ED5CE168-CB6F-4D92-A101-73CB57F19D93}"/>
              </a:ext>
            </a:extLst>
          </p:cNvPr>
          <p:cNvSpPr>
            <a:spLocks noGrp="1"/>
          </p:cNvSpPr>
          <p:nvPr>
            <p:ph type="sldNum" sz="quarter" idx="12"/>
          </p:nvPr>
        </p:nvSpPr>
        <p:spPr/>
        <p:txBody>
          <a:bodyPr/>
          <a:lstStyle>
            <a:lvl1pPr>
              <a:defRPr/>
            </a:lvl1pPr>
          </a:lstStyle>
          <a:p>
            <a:pPr>
              <a:defRPr/>
            </a:pPr>
            <a:fld id="{A855544F-0533-495B-B9AB-A8A8DFD67D45}" type="slidenum">
              <a:rPr lang="el-GR" altLang="el-GR"/>
              <a:pPr>
                <a:defRPr/>
              </a:pPr>
              <a:t>‹#›</a:t>
            </a:fld>
            <a:endParaRPr lang="el-GR" altLang="el-GR"/>
          </a:p>
        </p:txBody>
      </p:sp>
    </p:spTree>
    <p:extLst>
      <p:ext uri="{BB962C8B-B14F-4D97-AF65-F5344CB8AC3E}">
        <p14:creationId xmlns:p14="http://schemas.microsoft.com/office/powerpoint/2010/main" val="625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Date Placeholder 3">
            <a:extLst>
              <a:ext uri="{FF2B5EF4-FFF2-40B4-BE49-F238E27FC236}">
                <a16:creationId xmlns:a16="http://schemas.microsoft.com/office/drawing/2014/main" id="{E13E8EE5-628F-400A-8755-5CB6CDF22975}"/>
              </a:ext>
            </a:extLst>
          </p:cNvPr>
          <p:cNvSpPr>
            <a:spLocks noGrp="1"/>
          </p:cNvSpPr>
          <p:nvPr>
            <p:ph type="dt" sz="half" idx="10"/>
          </p:nvPr>
        </p:nvSpPr>
        <p:spPr/>
        <p:txBody>
          <a:bodyPr/>
          <a:lstStyle>
            <a:lvl1pPr>
              <a:defRPr/>
            </a:lvl1pPr>
          </a:lstStyle>
          <a:p>
            <a:pPr>
              <a:defRPr/>
            </a:pPr>
            <a:endParaRPr lang="el-GR"/>
          </a:p>
        </p:txBody>
      </p:sp>
      <p:sp>
        <p:nvSpPr>
          <p:cNvPr id="8" name="Footer Placeholder 4">
            <a:extLst>
              <a:ext uri="{FF2B5EF4-FFF2-40B4-BE49-F238E27FC236}">
                <a16:creationId xmlns:a16="http://schemas.microsoft.com/office/drawing/2014/main" id="{5F82B87A-1BDB-42AC-AED0-7F93C3393C0F}"/>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E20B2F9D-91AB-4C0D-8B1E-AD895ECAF7B1}"/>
              </a:ext>
            </a:extLst>
          </p:cNvPr>
          <p:cNvSpPr>
            <a:spLocks noGrp="1"/>
          </p:cNvSpPr>
          <p:nvPr>
            <p:ph type="sldNum" sz="quarter" idx="12"/>
          </p:nvPr>
        </p:nvSpPr>
        <p:spPr/>
        <p:txBody>
          <a:bodyPr/>
          <a:lstStyle>
            <a:lvl1pPr>
              <a:defRPr/>
            </a:lvl1pPr>
          </a:lstStyle>
          <a:p>
            <a:pPr>
              <a:defRPr/>
            </a:pPr>
            <a:fld id="{09ED1D33-2EE6-4C60-B408-18AF2D64DAED}" type="slidenum">
              <a:rPr lang="el-GR" altLang="el-GR"/>
              <a:pPr>
                <a:defRPr/>
              </a:pPr>
              <a:t>‹#›</a:t>
            </a:fld>
            <a:endParaRPr lang="el-GR" altLang="el-GR"/>
          </a:p>
        </p:txBody>
      </p:sp>
    </p:spTree>
    <p:extLst>
      <p:ext uri="{BB962C8B-B14F-4D97-AF65-F5344CB8AC3E}">
        <p14:creationId xmlns:p14="http://schemas.microsoft.com/office/powerpoint/2010/main" val="2841037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a:t>Στυλ κύριου τίτλου</a:t>
            </a:r>
          </a:p>
        </p:txBody>
      </p:sp>
      <p:sp>
        <p:nvSpPr>
          <p:cNvPr id="3" name="Date Placeholder 3">
            <a:extLst>
              <a:ext uri="{FF2B5EF4-FFF2-40B4-BE49-F238E27FC236}">
                <a16:creationId xmlns:a16="http://schemas.microsoft.com/office/drawing/2014/main" id="{4BB60A16-76A8-4762-84CA-D96D70625956}"/>
              </a:ext>
            </a:extLst>
          </p:cNvPr>
          <p:cNvSpPr>
            <a:spLocks noGrp="1"/>
          </p:cNvSpPr>
          <p:nvPr>
            <p:ph type="dt" sz="half" idx="10"/>
          </p:nvPr>
        </p:nvSpPr>
        <p:spPr/>
        <p:txBody>
          <a:bodyPr/>
          <a:lstStyle>
            <a:lvl1pPr>
              <a:defRPr/>
            </a:lvl1pPr>
          </a:lstStyle>
          <a:p>
            <a:pPr>
              <a:defRPr/>
            </a:pPr>
            <a:endParaRPr lang="el-GR"/>
          </a:p>
        </p:txBody>
      </p:sp>
      <p:sp>
        <p:nvSpPr>
          <p:cNvPr id="4" name="Footer Placeholder 4">
            <a:extLst>
              <a:ext uri="{FF2B5EF4-FFF2-40B4-BE49-F238E27FC236}">
                <a16:creationId xmlns:a16="http://schemas.microsoft.com/office/drawing/2014/main" id="{21CAAD46-4EAE-4ED3-AED3-7B2425C99378}"/>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65AFC5F5-6C42-4C04-9121-062BD7A713C4}"/>
              </a:ext>
            </a:extLst>
          </p:cNvPr>
          <p:cNvSpPr>
            <a:spLocks noGrp="1"/>
          </p:cNvSpPr>
          <p:nvPr>
            <p:ph type="sldNum" sz="quarter" idx="12"/>
          </p:nvPr>
        </p:nvSpPr>
        <p:spPr/>
        <p:txBody>
          <a:bodyPr/>
          <a:lstStyle>
            <a:lvl1pPr>
              <a:defRPr/>
            </a:lvl1pPr>
          </a:lstStyle>
          <a:p>
            <a:pPr>
              <a:defRPr/>
            </a:pPr>
            <a:fld id="{F8CA4880-E7F0-4524-89DA-62EF2A3AF56A}" type="slidenum">
              <a:rPr lang="el-GR" altLang="el-GR"/>
              <a:pPr>
                <a:defRPr/>
              </a:pPr>
              <a:t>‹#›</a:t>
            </a:fld>
            <a:endParaRPr lang="el-GR" altLang="el-GR"/>
          </a:p>
        </p:txBody>
      </p:sp>
    </p:spTree>
    <p:extLst>
      <p:ext uri="{BB962C8B-B14F-4D97-AF65-F5344CB8AC3E}">
        <p14:creationId xmlns:p14="http://schemas.microsoft.com/office/powerpoint/2010/main" val="2938159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a:extLst>
              <a:ext uri="{FF2B5EF4-FFF2-40B4-BE49-F238E27FC236}">
                <a16:creationId xmlns:a16="http://schemas.microsoft.com/office/drawing/2014/main" id="{7DE8FFE2-9807-49F1-988B-F9EFE141EA3F}"/>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EE0BD8FD-CF28-4E84-80D3-B69A0A2B5D54}"/>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CA7CBD43-873A-49EA-BDE0-FE0C9F4BB77E}"/>
              </a:ext>
            </a:extLst>
          </p:cNvPr>
          <p:cNvSpPr>
            <a:spLocks noGrp="1"/>
          </p:cNvSpPr>
          <p:nvPr>
            <p:ph type="sldNum" sz="quarter" idx="12"/>
          </p:nvPr>
        </p:nvSpPr>
        <p:spPr/>
        <p:txBody>
          <a:bodyPr/>
          <a:lstStyle>
            <a:lvl1pPr>
              <a:defRPr/>
            </a:lvl1pPr>
          </a:lstStyle>
          <a:p>
            <a:pPr>
              <a:defRPr/>
            </a:pPr>
            <a:fld id="{3E974C91-2B71-4E4F-9588-6131A922CB3F}" type="slidenum">
              <a:rPr lang="el-GR" altLang="el-GR"/>
              <a:pPr>
                <a:defRPr/>
              </a:pPr>
              <a:t>‹#›</a:t>
            </a:fld>
            <a:endParaRPr lang="el-GR" altLang="el-GR"/>
          </a:p>
        </p:txBody>
      </p:sp>
    </p:spTree>
    <p:extLst>
      <p:ext uri="{BB962C8B-B14F-4D97-AF65-F5344CB8AC3E}">
        <p14:creationId xmlns:p14="http://schemas.microsoft.com/office/powerpoint/2010/main" val="4083957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μια εικόνα</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a:extLst>
              <a:ext uri="{FF2B5EF4-FFF2-40B4-BE49-F238E27FC236}">
                <a16:creationId xmlns:a16="http://schemas.microsoft.com/office/drawing/2014/main" id="{13B2722F-6098-45CD-A3E6-E0667FD1F43E}"/>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37439D79-2AF4-4FF6-8E3A-A3829BD70982}"/>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D8AA43A1-C31A-4F03-BDAC-5F93E2D91136}"/>
              </a:ext>
            </a:extLst>
          </p:cNvPr>
          <p:cNvSpPr>
            <a:spLocks noGrp="1"/>
          </p:cNvSpPr>
          <p:nvPr>
            <p:ph type="sldNum" sz="quarter" idx="12"/>
          </p:nvPr>
        </p:nvSpPr>
        <p:spPr/>
        <p:txBody>
          <a:bodyPr/>
          <a:lstStyle>
            <a:lvl1pPr>
              <a:defRPr/>
            </a:lvl1pPr>
          </a:lstStyle>
          <a:p>
            <a:pPr>
              <a:defRPr/>
            </a:pPr>
            <a:fld id="{7DB8DA35-7B16-45A1-82AB-36AE0EB77273}" type="slidenum">
              <a:rPr lang="el-GR" altLang="el-GR"/>
              <a:pPr>
                <a:defRPr/>
              </a:pPr>
              <a:t>‹#›</a:t>
            </a:fld>
            <a:endParaRPr lang="el-GR" altLang="el-GR"/>
          </a:p>
        </p:txBody>
      </p:sp>
    </p:spTree>
    <p:extLst>
      <p:ext uri="{BB962C8B-B14F-4D97-AF65-F5344CB8AC3E}">
        <p14:creationId xmlns:p14="http://schemas.microsoft.com/office/powerpoint/2010/main" val="79003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a:t>Στυλ κύριου τίτλου</a:t>
            </a:r>
            <a:endParaRPr lang="el-GR"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4ED0683A-EEA2-4191-B01A-6BB4ABCA1D46}"/>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3C45BC58-78B4-484F-9FB2-829A82BD732C}"/>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B2D0550C-4AF4-4971-99D7-F9C14A62AB79}"/>
              </a:ext>
            </a:extLst>
          </p:cNvPr>
          <p:cNvSpPr>
            <a:spLocks noGrp="1"/>
          </p:cNvSpPr>
          <p:nvPr>
            <p:ph type="sldNum" sz="quarter" idx="12"/>
          </p:nvPr>
        </p:nvSpPr>
        <p:spPr/>
        <p:txBody>
          <a:bodyPr/>
          <a:lstStyle>
            <a:lvl1pPr>
              <a:defRPr/>
            </a:lvl1pPr>
          </a:lstStyle>
          <a:p>
            <a:pPr>
              <a:defRPr/>
            </a:pPr>
            <a:fld id="{75848CFD-5EAF-4F83-A325-9694A7A4CE11}" type="slidenum">
              <a:rPr lang="el-GR" altLang="el-GR"/>
              <a:pPr>
                <a:defRPr/>
              </a:pPr>
              <a:t>‹#›</a:t>
            </a:fld>
            <a:endParaRPr lang="el-GR" altLang="el-GR"/>
          </a:p>
        </p:txBody>
      </p:sp>
    </p:spTree>
    <p:extLst>
      <p:ext uri="{BB962C8B-B14F-4D97-AF65-F5344CB8AC3E}">
        <p14:creationId xmlns:p14="http://schemas.microsoft.com/office/powerpoint/2010/main" val="2318948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a:t>Στυλ κύριου τίτλου</a:t>
            </a:r>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0A1BE9DA-34D4-4DB0-95B5-30091EAACF33}"/>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A36305F1-FC69-4D67-9960-6FF0C36BF7C4}"/>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16D4559A-501F-4CCB-9A5C-DF8B45C056D5}"/>
              </a:ext>
            </a:extLst>
          </p:cNvPr>
          <p:cNvSpPr>
            <a:spLocks noGrp="1"/>
          </p:cNvSpPr>
          <p:nvPr>
            <p:ph type="sldNum" sz="quarter" idx="12"/>
          </p:nvPr>
        </p:nvSpPr>
        <p:spPr/>
        <p:txBody>
          <a:bodyPr/>
          <a:lstStyle>
            <a:lvl1pPr>
              <a:defRPr/>
            </a:lvl1pPr>
          </a:lstStyle>
          <a:p>
            <a:pPr>
              <a:defRPr/>
            </a:pPr>
            <a:fld id="{ADFB5224-C3CE-4E53-BB28-F976878C3FA6}" type="slidenum">
              <a:rPr lang="el-GR" altLang="el-GR"/>
              <a:pPr>
                <a:defRPr/>
              </a:pPr>
              <a:t>‹#›</a:t>
            </a:fld>
            <a:endParaRPr lang="el-GR" altLang="el-GR"/>
          </a:p>
        </p:txBody>
      </p:sp>
    </p:spTree>
    <p:extLst>
      <p:ext uri="{BB962C8B-B14F-4D97-AF65-F5344CB8AC3E}">
        <p14:creationId xmlns:p14="http://schemas.microsoft.com/office/powerpoint/2010/main" val="4219991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6F0C4B75-3D06-4A1E-9D66-80C7B61417EE}"/>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990090C6-A67C-4FF9-800F-69FB159DDBC2}"/>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5AE57453-F3F9-4FFE-BCA7-30F50E58C7DC}"/>
              </a:ext>
            </a:extLst>
          </p:cNvPr>
          <p:cNvSpPr>
            <a:spLocks noGrp="1"/>
          </p:cNvSpPr>
          <p:nvPr>
            <p:ph type="sldNum" sz="quarter" idx="12"/>
          </p:nvPr>
        </p:nvSpPr>
        <p:spPr/>
        <p:txBody>
          <a:bodyPr/>
          <a:lstStyle>
            <a:lvl1pPr>
              <a:defRPr/>
            </a:lvl1pPr>
          </a:lstStyle>
          <a:p>
            <a:pPr>
              <a:defRPr/>
            </a:pPr>
            <a:fld id="{23D22614-043C-42B4-9917-463F9ADBD768}" type="slidenum">
              <a:rPr lang="el-GR" altLang="el-GR"/>
              <a:pPr>
                <a:defRPr/>
              </a:pPr>
              <a:t>‹#›</a:t>
            </a:fld>
            <a:endParaRPr lang="el-GR" altLang="el-GR"/>
          </a:p>
        </p:txBody>
      </p:sp>
    </p:spTree>
    <p:extLst>
      <p:ext uri="{BB962C8B-B14F-4D97-AF65-F5344CB8AC3E}">
        <p14:creationId xmlns:p14="http://schemas.microsoft.com/office/powerpoint/2010/main" val="182199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a:extLst>
              <a:ext uri="{FF2B5EF4-FFF2-40B4-BE49-F238E27FC236}">
                <a16:creationId xmlns:a16="http://schemas.microsoft.com/office/drawing/2014/main" id="{4E7A9870-B339-4A4A-A715-702AA3B4A2DE}"/>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80D9E821-DD6C-44C1-AE63-47F7C01487B5}"/>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C25A3B76-04C7-4839-9C5C-7ED2CE71B391}"/>
              </a:ext>
            </a:extLst>
          </p:cNvPr>
          <p:cNvSpPr>
            <a:spLocks noGrp="1"/>
          </p:cNvSpPr>
          <p:nvPr>
            <p:ph type="sldNum" sz="quarter" idx="12"/>
          </p:nvPr>
        </p:nvSpPr>
        <p:spPr/>
        <p:txBody>
          <a:bodyPr/>
          <a:lstStyle>
            <a:lvl1pPr>
              <a:defRPr/>
            </a:lvl1pPr>
          </a:lstStyle>
          <a:p>
            <a:pPr>
              <a:defRPr/>
            </a:pPr>
            <a:fld id="{5024B5B6-02B0-4F1E-9944-D55109A077D9}" type="slidenum">
              <a:rPr lang="el-GR" altLang="el-GR"/>
              <a:pPr>
                <a:defRPr/>
              </a:pPr>
              <a:t>‹#›</a:t>
            </a:fld>
            <a:endParaRPr lang="el-GR" altLang="el-GR"/>
          </a:p>
        </p:txBody>
      </p:sp>
    </p:spTree>
    <p:extLst>
      <p:ext uri="{BB962C8B-B14F-4D97-AF65-F5344CB8AC3E}">
        <p14:creationId xmlns:p14="http://schemas.microsoft.com/office/powerpoint/2010/main" val="315789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Date Placeholder 3">
            <a:extLst>
              <a:ext uri="{FF2B5EF4-FFF2-40B4-BE49-F238E27FC236}">
                <a16:creationId xmlns:a16="http://schemas.microsoft.com/office/drawing/2014/main" id="{7ED86EC8-803D-43C2-98DF-908EAA356035}"/>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655BCD4C-5DFF-48E4-B157-739562B5854F}"/>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686D85ED-6FE8-4EED-99D2-4FD60F3F5379}"/>
              </a:ext>
            </a:extLst>
          </p:cNvPr>
          <p:cNvSpPr>
            <a:spLocks noGrp="1"/>
          </p:cNvSpPr>
          <p:nvPr>
            <p:ph type="sldNum" sz="quarter" idx="12"/>
          </p:nvPr>
        </p:nvSpPr>
        <p:spPr/>
        <p:txBody>
          <a:bodyPr/>
          <a:lstStyle>
            <a:lvl1pPr>
              <a:defRPr/>
            </a:lvl1pPr>
          </a:lstStyle>
          <a:p>
            <a:pPr>
              <a:defRPr/>
            </a:pPr>
            <a:fld id="{2FC79874-EEDC-46AD-A09D-A6C90A3539E9}" type="slidenum">
              <a:rPr lang="el-GR" altLang="el-GR"/>
              <a:pPr>
                <a:defRPr/>
              </a:pPr>
              <a:t>‹#›</a:t>
            </a:fld>
            <a:endParaRPr lang="el-GR" altLang="el-GR"/>
          </a:p>
        </p:txBody>
      </p:sp>
    </p:spTree>
    <p:extLst>
      <p:ext uri="{BB962C8B-B14F-4D97-AF65-F5344CB8AC3E}">
        <p14:creationId xmlns:p14="http://schemas.microsoft.com/office/powerpoint/2010/main" val="5368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Date Placeholder 3">
            <a:extLst>
              <a:ext uri="{FF2B5EF4-FFF2-40B4-BE49-F238E27FC236}">
                <a16:creationId xmlns:a16="http://schemas.microsoft.com/office/drawing/2014/main" id="{1F5EDF5C-2774-489E-AEA4-F8D27259A0E3}"/>
              </a:ext>
            </a:extLst>
          </p:cNvPr>
          <p:cNvSpPr>
            <a:spLocks noGrp="1"/>
          </p:cNvSpPr>
          <p:nvPr>
            <p:ph type="dt" sz="half" idx="10"/>
          </p:nvPr>
        </p:nvSpPr>
        <p:spPr/>
        <p:txBody>
          <a:bodyPr/>
          <a:lstStyle>
            <a:lvl1pPr>
              <a:defRPr/>
            </a:lvl1pPr>
          </a:lstStyle>
          <a:p>
            <a:pPr>
              <a:defRPr/>
            </a:pPr>
            <a:endParaRPr lang="el-GR"/>
          </a:p>
        </p:txBody>
      </p:sp>
      <p:sp>
        <p:nvSpPr>
          <p:cNvPr id="8" name="Footer Placeholder 4">
            <a:extLst>
              <a:ext uri="{FF2B5EF4-FFF2-40B4-BE49-F238E27FC236}">
                <a16:creationId xmlns:a16="http://schemas.microsoft.com/office/drawing/2014/main" id="{D81B6005-2A56-4D67-ACC7-7C2F055DFA98}"/>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75971549-BF6A-4768-B140-D844DB810A58}"/>
              </a:ext>
            </a:extLst>
          </p:cNvPr>
          <p:cNvSpPr>
            <a:spLocks noGrp="1"/>
          </p:cNvSpPr>
          <p:nvPr>
            <p:ph type="sldNum" sz="quarter" idx="12"/>
          </p:nvPr>
        </p:nvSpPr>
        <p:spPr/>
        <p:txBody>
          <a:bodyPr/>
          <a:lstStyle>
            <a:lvl1pPr>
              <a:defRPr/>
            </a:lvl1pPr>
          </a:lstStyle>
          <a:p>
            <a:pPr>
              <a:defRPr/>
            </a:pPr>
            <a:fld id="{7E90E0E2-47B1-46B0-BDFD-B501369D3985}" type="slidenum">
              <a:rPr lang="el-GR" altLang="el-GR"/>
              <a:pPr>
                <a:defRPr/>
              </a:pPr>
              <a:t>‹#›</a:t>
            </a:fld>
            <a:endParaRPr lang="el-GR" altLang="el-GR"/>
          </a:p>
        </p:txBody>
      </p:sp>
    </p:spTree>
    <p:extLst>
      <p:ext uri="{BB962C8B-B14F-4D97-AF65-F5344CB8AC3E}">
        <p14:creationId xmlns:p14="http://schemas.microsoft.com/office/powerpoint/2010/main" val="21543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a:t>Στυλ κύριου τίτλου</a:t>
            </a:r>
            <a:endParaRPr lang="el-GR" dirty="0"/>
          </a:p>
        </p:txBody>
      </p:sp>
      <p:sp>
        <p:nvSpPr>
          <p:cNvPr id="3" name="Date Placeholder 3">
            <a:extLst>
              <a:ext uri="{FF2B5EF4-FFF2-40B4-BE49-F238E27FC236}">
                <a16:creationId xmlns:a16="http://schemas.microsoft.com/office/drawing/2014/main" id="{A4CF60E4-75FA-4511-8286-D7461065DA09}"/>
              </a:ext>
            </a:extLst>
          </p:cNvPr>
          <p:cNvSpPr>
            <a:spLocks noGrp="1"/>
          </p:cNvSpPr>
          <p:nvPr>
            <p:ph type="dt" sz="half" idx="10"/>
          </p:nvPr>
        </p:nvSpPr>
        <p:spPr/>
        <p:txBody>
          <a:bodyPr/>
          <a:lstStyle>
            <a:lvl1pPr>
              <a:defRPr/>
            </a:lvl1pPr>
          </a:lstStyle>
          <a:p>
            <a:pPr>
              <a:defRPr/>
            </a:pPr>
            <a:endParaRPr lang="el-GR"/>
          </a:p>
        </p:txBody>
      </p:sp>
      <p:sp>
        <p:nvSpPr>
          <p:cNvPr id="4" name="Footer Placeholder 4">
            <a:extLst>
              <a:ext uri="{FF2B5EF4-FFF2-40B4-BE49-F238E27FC236}">
                <a16:creationId xmlns:a16="http://schemas.microsoft.com/office/drawing/2014/main" id="{F0DD68CD-ED42-4943-AAF5-CBC59ED4EA8C}"/>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959EB131-03CE-4046-A0ED-7FAC9395424E}"/>
              </a:ext>
            </a:extLst>
          </p:cNvPr>
          <p:cNvSpPr>
            <a:spLocks noGrp="1"/>
          </p:cNvSpPr>
          <p:nvPr>
            <p:ph type="sldNum" sz="quarter" idx="12"/>
          </p:nvPr>
        </p:nvSpPr>
        <p:spPr/>
        <p:txBody>
          <a:bodyPr/>
          <a:lstStyle>
            <a:lvl1pPr>
              <a:defRPr/>
            </a:lvl1pPr>
          </a:lstStyle>
          <a:p>
            <a:pPr>
              <a:defRPr/>
            </a:pPr>
            <a:fld id="{9A3E79EA-DB95-4B19-B184-3D2A432B9E31}" type="slidenum">
              <a:rPr lang="el-GR" altLang="el-GR"/>
              <a:pPr>
                <a:defRPr/>
              </a:pPr>
              <a:t>‹#›</a:t>
            </a:fld>
            <a:endParaRPr lang="el-GR" altLang="el-GR"/>
          </a:p>
        </p:txBody>
      </p:sp>
    </p:spTree>
    <p:extLst>
      <p:ext uri="{BB962C8B-B14F-4D97-AF65-F5344CB8AC3E}">
        <p14:creationId xmlns:p14="http://schemas.microsoft.com/office/powerpoint/2010/main" val="261560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a:extLst>
              <a:ext uri="{FF2B5EF4-FFF2-40B4-BE49-F238E27FC236}">
                <a16:creationId xmlns:a16="http://schemas.microsoft.com/office/drawing/2014/main" id="{978A4BFA-E84D-4C16-97AA-F411CE21D17E}"/>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F1668E75-94DF-4CE1-9F70-71FCEBEEBF26}"/>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E7149F05-015F-499F-B9C2-DB000BAC54B9}"/>
              </a:ext>
            </a:extLst>
          </p:cNvPr>
          <p:cNvSpPr>
            <a:spLocks noGrp="1"/>
          </p:cNvSpPr>
          <p:nvPr>
            <p:ph type="sldNum" sz="quarter" idx="12"/>
          </p:nvPr>
        </p:nvSpPr>
        <p:spPr/>
        <p:txBody>
          <a:bodyPr/>
          <a:lstStyle>
            <a:lvl1pPr>
              <a:defRPr/>
            </a:lvl1pPr>
          </a:lstStyle>
          <a:p>
            <a:pPr>
              <a:defRPr/>
            </a:pPr>
            <a:fld id="{1419B388-13FB-4010-A91C-779F3E16E2A5}" type="slidenum">
              <a:rPr lang="el-GR" altLang="el-GR"/>
              <a:pPr>
                <a:defRPr/>
              </a:pPr>
              <a:t>‹#›</a:t>
            </a:fld>
            <a:endParaRPr lang="el-GR" altLang="el-GR"/>
          </a:p>
        </p:txBody>
      </p:sp>
    </p:spTree>
    <p:extLst>
      <p:ext uri="{BB962C8B-B14F-4D97-AF65-F5344CB8AC3E}">
        <p14:creationId xmlns:p14="http://schemas.microsoft.com/office/powerpoint/2010/main" val="41501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μια εικόνα</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a:extLst>
              <a:ext uri="{FF2B5EF4-FFF2-40B4-BE49-F238E27FC236}">
                <a16:creationId xmlns:a16="http://schemas.microsoft.com/office/drawing/2014/main" id="{A34AD653-F8C3-4FF4-8966-B603AF1D7CC7}"/>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EB901226-8417-48F6-885D-6724A524FDDE}"/>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7979002E-D183-43A5-A588-A5C328CAE297}"/>
              </a:ext>
            </a:extLst>
          </p:cNvPr>
          <p:cNvSpPr>
            <a:spLocks noGrp="1"/>
          </p:cNvSpPr>
          <p:nvPr>
            <p:ph type="sldNum" sz="quarter" idx="12"/>
          </p:nvPr>
        </p:nvSpPr>
        <p:spPr/>
        <p:txBody>
          <a:bodyPr/>
          <a:lstStyle>
            <a:lvl1pPr>
              <a:defRPr/>
            </a:lvl1pPr>
          </a:lstStyle>
          <a:p>
            <a:pPr>
              <a:defRPr/>
            </a:pPr>
            <a:fld id="{D3856026-8934-4683-ABBB-F34138C0125C}" type="slidenum">
              <a:rPr lang="el-GR" altLang="el-GR"/>
              <a:pPr>
                <a:defRPr/>
              </a:pPr>
              <a:t>‹#›</a:t>
            </a:fld>
            <a:endParaRPr lang="el-GR" altLang="el-GR"/>
          </a:p>
        </p:txBody>
      </p:sp>
    </p:spTree>
    <p:extLst>
      <p:ext uri="{BB962C8B-B14F-4D97-AF65-F5344CB8AC3E}">
        <p14:creationId xmlns:p14="http://schemas.microsoft.com/office/powerpoint/2010/main" val="124338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a:t>Στυλ κύριου τίτλου</a:t>
            </a:r>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736DB46D-C11A-4650-A920-885696CE752D}"/>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8A1175CF-6D57-486D-A823-2DB38BE28D71}"/>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F6E8F543-7E86-47ED-9723-0A232C854692}"/>
              </a:ext>
            </a:extLst>
          </p:cNvPr>
          <p:cNvSpPr>
            <a:spLocks noGrp="1"/>
          </p:cNvSpPr>
          <p:nvPr>
            <p:ph type="sldNum" sz="quarter" idx="12"/>
          </p:nvPr>
        </p:nvSpPr>
        <p:spPr/>
        <p:txBody>
          <a:bodyPr/>
          <a:lstStyle>
            <a:lvl1pPr>
              <a:defRPr/>
            </a:lvl1pPr>
          </a:lstStyle>
          <a:p>
            <a:pPr>
              <a:defRPr/>
            </a:pPr>
            <a:fld id="{EF8C89AB-3576-4D7B-B82B-9A58DF9BA763}" type="slidenum">
              <a:rPr lang="el-GR" altLang="el-GR"/>
              <a:pPr>
                <a:defRPr/>
              </a:pPr>
              <a:t>‹#›</a:t>
            </a:fld>
            <a:endParaRPr lang="el-GR" altLang="el-GR"/>
          </a:p>
        </p:txBody>
      </p:sp>
    </p:spTree>
    <p:extLst>
      <p:ext uri="{BB962C8B-B14F-4D97-AF65-F5344CB8AC3E}">
        <p14:creationId xmlns:p14="http://schemas.microsoft.com/office/powerpoint/2010/main" val="210653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61E280-8A90-45E0-9859-D00542D383E5}"/>
              </a:ext>
            </a:extLst>
          </p:cNvPr>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1027" name="Text Placeholder 2">
            <a:extLst>
              <a:ext uri="{FF2B5EF4-FFF2-40B4-BE49-F238E27FC236}">
                <a16:creationId xmlns:a16="http://schemas.microsoft.com/office/drawing/2014/main" id="{409356FE-8E3C-4C2C-94A0-B6E6C6EA925E}"/>
              </a:ext>
            </a:extLst>
          </p:cNvPr>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Date Placeholder 3">
            <a:extLst>
              <a:ext uri="{FF2B5EF4-FFF2-40B4-BE49-F238E27FC236}">
                <a16:creationId xmlns:a16="http://schemas.microsoft.com/office/drawing/2014/main" id="{CB9D30F7-F3F7-41A9-A5A9-FBAA0FC242F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el-GR"/>
          </a:p>
        </p:txBody>
      </p:sp>
      <p:sp>
        <p:nvSpPr>
          <p:cNvPr id="5" name="Footer Placeholder 4">
            <a:extLst>
              <a:ext uri="{FF2B5EF4-FFF2-40B4-BE49-F238E27FC236}">
                <a16:creationId xmlns:a16="http://schemas.microsoft.com/office/drawing/2014/main" id="{7210D82D-30B4-4637-B14B-04493109ED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l-GR"/>
          </a:p>
        </p:txBody>
      </p:sp>
      <p:sp>
        <p:nvSpPr>
          <p:cNvPr id="6" name="Slide Number Placeholder 5">
            <a:extLst>
              <a:ext uri="{FF2B5EF4-FFF2-40B4-BE49-F238E27FC236}">
                <a16:creationId xmlns:a16="http://schemas.microsoft.com/office/drawing/2014/main" id="{928072FE-0E95-4CA1-A538-2998B8F8F94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vl1pPr>
          </a:lstStyle>
          <a:p>
            <a:pPr>
              <a:defRPr/>
            </a:pPr>
            <a:fld id="{C72F5FF6-2DCA-4F98-B844-B66F511F59E5}"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anose="020F0502020204030204" pitchFamily="34" charset="0"/>
        </a:defRPr>
      </a:lvl2pPr>
      <a:lvl3pPr algn="ctr" rtl="0" eaLnBrk="0" fontAlgn="base" hangingPunct="0">
        <a:spcBef>
          <a:spcPct val="0"/>
        </a:spcBef>
        <a:spcAft>
          <a:spcPct val="0"/>
        </a:spcAft>
        <a:defRPr sz="4000" b="1">
          <a:solidFill>
            <a:schemeClr val="tx1"/>
          </a:solidFill>
          <a:latin typeface="Calibri" panose="020F0502020204030204" pitchFamily="34" charset="0"/>
        </a:defRPr>
      </a:lvl3pPr>
      <a:lvl4pPr algn="ctr" rtl="0" eaLnBrk="0" fontAlgn="base" hangingPunct="0">
        <a:spcBef>
          <a:spcPct val="0"/>
        </a:spcBef>
        <a:spcAft>
          <a:spcPct val="0"/>
        </a:spcAft>
        <a:defRPr sz="4000" b="1">
          <a:solidFill>
            <a:schemeClr val="tx1"/>
          </a:solidFill>
          <a:latin typeface="Calibri" panose="020F0502020204030204" pitchFamily="34" charset="0"/>
        </a:defRPr>
      </a:lvl4pPr>
      <a:lvl5pPr algn="ctr" rtl="0" eaLnBrk="0" fontAlgn="base" hangingPunct="0">
        <a:spcBef>
          <a:spcPct val="0"/>
        </a:spcBef>
        <a:spcAft>
          <a:spcPct val="0"/>
        </a:spcAft>
        <a:defRPr sz="4000" b="1">
          <a:solidFill>
            <a:schemeClr val="tx1"/>
          </a:solidFill>
          <a:latin typeface="Calibri" panose="020F0502020204030204" pitchFamily="34" charset="0"/>
        </a:defRPr>
      </a:lvl5pPr>
      <a:lvl6pPr marL="457200" algn="ctr" rtl="0" fontAlgn="base">
        <a:spcBef>
          <a:spcPct val="0"/>
        </a:spcBef>
        <a:spcAft>
          <a:spcPct val="0"/>
        </a:spcAft>
        <a:defRPr sz="4000" b="1">
          <a:solidFill>
            <a:schemeClr val="tx1"/>
          </a:solidFill>
          <a:latin typeface="Calibri" panose="020F0502020204030204" pitchFamily="34" charset="0"/>
        </a:defRPr>
      </a:lvl6pPr>
      <a:lvl7pPr marL="914400" algn="ctr" rtl="0" fontAlgn="base">
        <a:spcBef>
          <a:spcPct val="0"/>
        </a:spcBef>
        <a:spcAft>
          <a:spcPct val="0"/>
        </a:spcAft>
        <a:defRPr sz="4000" b="1">
          <a:solidFill>
            <a:schemeClr val="tx1"/>
          </a:solidFill>
          <a:latin typeface="Calibri" panose="020F0502020204030204" pitchFamily="34" charset="0"/>
        </a:defRPr>
      </a:lvl7pPr>
      <a:lvl8pPr marL="1371600" algn="ctr" rtl="0" fontAlgn="base">
        <a:spcBef>
          <a:spcPct val="0"/>
        </a:spcBef>
        <a:spcAft>
          <a:spcPct val="0"/>
        </a:spcAft>
        <a:defRPr sz="4000" b="1">
          <a:solidFill>
            <a:schemeClr val="tx1"/>
          </a:solidFill>
          <a:latin typeface="Calibri" panose="020F0502020204030204" pitchFamily="34" charset="0"/>
        </a:defRPr>
      </a:lvl8pPr>
      <a:lvl9pPr marL="1828800" algn="ctr" rtl="0" fontAlgn="base">
        <a:spcBef>
          <a:spcPct val="0"/>
        </a:spcBef>
        <a:spcAft>
          <a:spcPct val="0"/>
        </a:spcAft>
        <a:defRPr sz="4000" b="1">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B31F701-D328-493E-89E1-C197495A0267}"/>
              </a:ext>
            </a:extLst>
          </p:cNvPr>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2051" name="Text Placeholder 2">
            <a:extLst>
              <a:ext uri="{FF2B5EF4-FFF2-40B4-BE49-F238E27FC236}">
                <a16:creationId xmlns:a16="http://schemas.microsoft.com/office/drawing/2014/main" id="{A37C1789-CD7D-4D77-8757-88309FFB4CEF}"/>
              </a:ext>
            </a:extLst>
          </p:cNvPr>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Date Placeholder 3">
            <a:extLst>
              <a:ext uri="{FF2B5EF4-FFF2-40B4-BE49-F238E27FC236}">
                <a16:creationId xmlns:a16="http://schemas.microsoft.com/office/drawing/2014/main" id="{5EE3F6D3-E997-4816-8E0D-268C895E5F3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mn-cs"/>
              </a:defRPr>
            </a:lvl1pPr>
          </a:lstStyle>
          <a:p>
            <a:pPr>
              <a:defRPr/>
            </a:pPr>
            <a:endParaRPr lang="el-GR"/>
          </a:p>
        </p:txBody>
      </p:sp>
      <p:sp>
        <p:nvSpPr>
          <p:cNvPr id="5" name="Footer Placeholder 4">
            <a:extLst>
              <a:ext uri="{FF2B5EF4-FFF2-40B4-BE49-F238E27FC236}">
                <a16:creationId xmlns:a16="http://schemas.microsoft.com/office/drawing/2014/main" id="{0A4B2AF2-B87F-4158-AA65-80420D19FDB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mn-cs"/>
              </a:defRPr>
            </a:lvl1pPr>
          </a:lstStyle>
          <a:p>
            <a:pPr>
              <a:defRPr/>
            </a:pPr>
            <a:endParaRPr lang="el-GR"/>
          </a:p>
        </p:txBody>
      </p:sp>
      <p:sp>
        <p:nvSpPr>
          <p:cNvPr id="6" name="Slide Number Placeholder 5">
            <a:extLst>
              <a:ext uri="{FF2B5EF4-FFF2-40B4-BE49-F238E27FC236}">
                <a16:creationId xmlns:a16="http://schemas.microsoft.com/office/drawing/2014/main" id="{2243F29A-D845-439B-A7D5-18590E922E2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defRPr>
            </a:lvl1pPr>
          </a:lstStyle>
          <a:p>
            <a:pPr>
              <a:defRPr/>
            </a:pPr>
            <a:fld id="{013BFEBC-D989-4A28-913F-E51C32642665}"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hf hdr="0" ftr="0" dt="0"/>
  <p:txStyles>
    <p:titleStyle>
      <a:lvl1pPr algn="ctr" rtl="0" eaLnBrk="0" fontAlgn="base" hangingPunct="0">
        <a:spcBef>
          <a:spcPct val="0"/>
        </a:spcBef>
        <a:spcAft>
          <a:spcPct val="0"/>
        </a:spcAft>
        <a:defRPr sz="4000" b="1" kern="1200">
          <a:solidFill>
            <a:srgbClr val="004A82"/>
          </a:solidFill>
          <a:latin typeface="+mj-lt"/>
          <a:ea typeface="+mj-ea"/>
          <a:cs typeface="+mj-cs"/>
        </a:defRPr>
      </a:lvl1pPr>
      <a:lvl2pPr algn="ctr" rtl="0" eaLnBrk="0" fontAlgn="base" hangingPunct="0">
        <a:spcBef>
          <a:spcPct val="0"/>
        </a:spcBef>
        <a:spcAft>
          <a:spcPct val="0"/>
        </a:spcAft>
        <a:defRPr sz="4000" b="1">
          <a:solidFill>
            <a:srgbClr val="004A82"/>
          </a:solidFill>
          <a:latin typeface="Calibri" panose="020F0502020204030204" pitchFamily="34" charset="0"/>
        </a:defRPr>
      </a:lvl2pPr>
      <a:lvl3pPr algn="ctr" rtl="0" eaLnBrk="0" fontAlgn="base" hangingPunct="0">
        <a:spcBef>
          <a:spcPct val="0"/>
        </a:spcBef>
        <a:spcAft>
          <a:spcPct val="0"/>
        </a:spcAft>
        <a:defRPr sz="4000" b="1">
          <a:solidFill>
            <a:srgbClr val="004A82"/>
          </a:solidFill>
          <a:latin typeface="Calibri" panose="020F0502020204030204" pitchFamily="34" charset="0"/>
        </a:defRPr>
      </a:lvl3pPr>
      <a:lvl4pPr algn="ctr" rtl="0" eaLnBrk="0" fontAlgn="base" hangingPunct="0">
        <a:spcBef>
          <a:spcPct val="0"/>
        </a:spcBef>
        <a:spcAft>
          <a:spcPct val="0"/>
        </a:spcAft>
        <a:defRPr sz="4000" b="1">
          <a:solidFill>
            <a:srgbClr val="004A82"/>
          </a:solidFill>
          <a:latin typeface="Calibri" panose="020F0502020204030204" pitchFamily="34" charset="0"/>
        </a:defRPr>
      </a:lvl4pPr>
      <a:lvl5pPr algn="ctr" rtl="0" eaLnBrk="0" fontAlgn="base" hangingPunct="0">
        <a:spcBef>
          <a:spcPct val="0"/>
        </a:spcBef>
        <a:spcAft>
          <a:spcPct val="0"/>
        </a:spcAft>
        <a:defRPr sz="4000" b="1">
          <a:solidFill>
            <a:srgbClr val="004A82"/>
          </a:solidFill>
          <a:latin typeface="Calibri" panose="020F0502020204030204" pitchFamily="34" charset="0"/>
        </a:defRPr>
      </a:lvl5pPr>
      <a:lvl6pPr marL="457200" algn="ctr" rtl="0" fontAlgn="base">
        <a:spcBef>
          <a:spcPct val="0"/>
        </a:spcBef>
        <a:spcAft>
          <a:spcPct val="0"/>
        </a:spcAft>
        <a:defRPr sz="4000" b="1">
          <a:solidFill>
            <a:srgbClr val="004A82"/>
          </a:solidFill>
          <a:latin typeface="Calibri" panose="020F0502020204030204" pitchFamily="34" charset="0"/>
        </a:defRPr>
      </a:lvl6pPr>
      <a:lvl7pPr marL="914400" algn="ctr" rtl="0" fontAlgn="base">
        <a:spcBef>
          <a:spcPct val="0"/>
        </a:spcBef>
        <a:spcAft>
          <a:spcPct val="0"/>
        </a:spcAft>
        <a:defRPr sz="4000" b="1">
          <a:solidFill>
            <a:srgbClr val="004A82"/>
          </a:solidFill>
          <a:latin typeface="Calibri" panose="020F0502020204030204" pitchFamily="34" charset="0"/>
        </a:defRPr>
      </a:lvl7pPr>
      <a:lvl8pPr marL="1371600" algn="ctr" rtl="0" fontAlgn="base">
        <a:spcBef>
          <a:spcPct val="0"/>
        </a:spcBef>
        <a:spcAft>
          <a:spcPct val="0"/>
        </a:spcAft>
        <a:defRPr sz="4000" b="1">
          <a:solidFill>
            <a:srgbClr val="004A82"/>
          </a:solidFill>
          <a:latin typeface="Calibri" panose="020F0502020204030204" pitchFamily="34" charset="0"/>
        </a:defRPr>
      </a:lvl8pPr>
      <a:lvl9pPr marL="1828800" algn="ctr" rtl="0" fontAlgn="base">
        <a:spcBef>
          <a:spcPct val="0"/>
        </a:spcBef>
        <a:spcAft>
          <a:spcPct val="0"/>
        </a:spcAft>
        <a:defRPr sz="4000" b="1">
          <a:solidFill>
            <a:srgbClr val="004A82"/>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AppData/Local/Temp/%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B4E3"/>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9A35DBE-82B2-4E70-BB7B-9D6087F5A6F3}"/>
              </a:ext>
            </a:extLst>
          </p:cNvPr>
          <p:cNvSpPr>
            <a:spLocks noChangeArrowheads="1"/>
          </p:cNvSpPr>
          <p:nvPr/>
        </p:nvSpPr>
        <p:spPr bwMode="auto">
          <a:xfrm>
            <a:off x="1047750" y="1362075"/>
            <a:ext cx="7772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l-GR" altLang="el-GR" sz="2000" b="1" i="1">
                <a:solidFill>
                  <a:schemeClr val="tx2"/>
                </a:solidFill>
              </a:rPr>
              <a:t>ΝΑΥΠΗΓΙΚΟ ΣΧΕΔΙΟ ΚΑΙ ΑΡΧΕΣ </a:t>
            </a:r>
            <a:r>
              <a:rPr lang="en-US" altLang="el-GR" sz="2000" b="1" i="1">
                <a:solidFill>
                  <a:schemeClr val="tx2"/>
                </a:solidFill>
              </a:rPr>
              <a:t>CASD</a:t>
            </a:r>
            <a:endParaRPr lang="el-GR" altLang="el-GR" sz="2000" b="1" i="1">
              <a:solidFill>
                <a:schemeClr val="tx2"/>
              </a:solidFill>
            </a:endParaRPr>
          </a:p>
        </p:txBody>
      </p:sp>
      <p:sp>
        <p:nvSpPr>
          <p:cNvPr id="5123" name="Text Box 8">
            <a:extLst>
              <a:ext uri="{FF2B5EF4-FFF2-40B4-BE49-F238E27FC236}">
                <a16:creationId xmlns:a16="http://schemas.microsoft.com/office/drawing/2014/main" id="{9F03B54E-AD70-42D4-94D1-AF18308BA4B1}"/>
              </a:ext>
            </a:extLst>
          </p:cNvPr>
          <p:cNvSpPr txBox="1">
            <a:spLocks noChangeArrowheads="1"/>
          </p:cNvSpPr>
          <p:nvPr/>
        </p:nvSpPr>
        <p:spPr bwMode="auto">
          <a:xfrm>
            <a:off x="395288" y="260350"/>
            <a:ext cx="8424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el-GR" altLang="el-GR" sz="1800"/>
          </a:p>
        </p:txBody>
      </p:sp>
      <p:sp>
        <p:nvSpPr>
          <p:cNvPr id="5124" name="Rectangle 2">
            <a:extLst>
              <a:ext uri="{FF2B5EF4-FFF2-40B4-BE49-F238E27FC236}">
                <a16:creationId xmlns:a16="http://schemas.microsoft.com/office/drawing/2014/main" id="{FE056D9D-B5C9-4A68-999E-33F1B4BF7592}"/>
              </a:ext>
            </a:extLst>
          </p:cNvPr>
          <p:cNvSpPr>
            <a:spLocks noChangeArrowheads="1"/>
          </p:cNvSpPr>
          <p:nvPr/>
        </p:nvSpPr>
        <p:spPr bwMode="auto">
          <a:xfrm>
            <a:off x="1263650" y="414338"/>
            <a:ext cx="7772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l-GR" altLang="el-GR" sz="1400" b="1" i="1" u="sng"/>
              <a:t>ΠΑΝΕΠΙΣΤΗΜΙΟ ΔΥΤΙΚΗΣ ΑΤΤΙΚΗΣ ΤΜΗΜΑ ΝΑΥΠΗΓΩΝ ΜΗΧΑΝΙΚΩΝ</a:t>
            </a:r>
          </a:p>
        </p:txBody>
      </p:sp>
      <p:sp>
        <p:nvSpPr>
          <p:cNvPr id="5125" name="Text Box 10">
            <a:extLst>
              <a:ext uri="{FF2B5EF4-FFF2-40B4-BE49-F238E27FC236}">
                <a16:creationId xmlns:a16="http://schemas.microsoft.com/office/drawing/2014/main" id="{DBAA248B-E011-4544-9D8C-4E38154EA3EB}"/>
              </a:ext>
            </a:extLst>
          </p:cNvPr>
          <p:cNvSpPr txBox="1">
            <a:spLocks noChangeArrowheads="1"/>
          </p:cNvSpPr>
          <p:nvPr/>
        </p:nvSpPr>
        <p:spPr bwMode="auto">
          <a:xfrm>
            <a:off x="2124075" y="2349500"/>
            <a:ext cx="63357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a:t>Σχεδίαση κυρτότητας ζυγού</a:t>
            </a:r>
          </a:p>
        </p:txBody>
      </p:sp>
      <p:pic>
        <p:nvPicPr>
          <p:cNvPr id="5126" name="Picture 7">
            <a:extLst>
              <a:ext uri="{FF2B5EF4-FFF2-40B4-BE49-F238E27FC236}">
                <a16:creationId xmlns:a16="http://schemas.microsoft.com/office/drawing/2014/main" id="{01BC0A7B-53EE-4BC0-A23E-8AF3F171ED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46063"/>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8">
            <a:extLst>
              <a:ext uri="{FF2B5EF4-FFF2-40B4-BE49-F238E27FC236}">
                <a16:creationId xmlns:a16="http://schemas.microsoft.com/office/drawing/2014/main" id="{985894BB-381D-46A9-B1C2-FCA95F2ADFC2}"/>
              </a:ext>
            </a:extLst>
          </p:cNvPr>
          <p:cNvSpPr txBox="1">
            <a:spLocks noChangeArrowheads="1"/>
          </p:cNvSpPr>
          <p:nvPr/>
        </p:nvSpPr>
        <p:spPr bwMode="auto">
          <a:xfrm>
            <a:off x="2700338" y="4149725"/>
            <a:ext cx="49657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el-GR" altLang="el-GR" sz="1400">
                <a:solidFill>
                  <a:srgbClr val="000000"/>
                </a:solidFill>
              </a:rPr>
              <a:t>Γεώργιος Κ. Χατζηκωνσταντής Επίκουρος Καθηγητής </a:t>
            </a:r>
          </a:p>
          <a:p>
            <a:pPr algn="ctr" eaLnBrk="1" hangingPunct="1">
              <a:lnSpc>
                <a:spcPct val="120000"/>
              </a:lnSpc>
              <a:spcBef>
                <a:spcPct val="0"/>
              </a:spcBef>
              <a:buFont typeface="Arial" panose="020B0604020202020204" pitchFamily="34" charset="0"/>
              <a:buNone/>
            </a:pPr>
            <a:r>
              <a:rPr lang="el-GR" altLang="el-GR" sz="1400">
                <a:solidFill>
                  <a:srgbClr val="000000"/>
                </a:solidFill>
              </a:rPr>
              <a:t>Διπλ. Ναυπηγός Μηχανολόγος Μηχανικός </a:t>
            </a:r>
          </a:p>
          <a:p>
            <a:pPr algn="ctr" eaLnBrk="1" hangingPunct="1">
              <a:lnSpc>
                <a:spcPct val="120000"/>
              </a:lnSpc>
              <a:spcBef>
                <a:spcPct val="0"/>
              </a:spcBef>
              <a:buFont typeface="Arial" panose="020B0604020202020204" pitchFamily="34" charset="0"/>
              <a:buNone/>
            </a:pPr>
            <a:r>
              <a:rPr lang="el-GR" altLang="el-GR" sz="1400">
                <a:solidFill>
                  <a:srgbClr val="000000"/>
                </a:solidFill>
              </a:rPr>
              <a:t>M.Sc. ‘’Διασφάλιση Ποιότητας’’</a:t>
            </a:r>
          </a:p>
          <a:p>
            <a:pPr algn="ctr" eaLnBrk="1" hangingPunct="1">
              <a:lnSpc>
                <a:spcPct val="120000"/>
              </a:lnSpc>
              <a:spcBef>
                <a:spcPct val="0"/>
              </a:spcBef>
              <a:buFont typeface="Arial" panose="020B0604020202020204" pitchFamily="34" charset="0"/>
              <a:buNone/>
            </a:pPr>
            <a:r>
              <a:rPr lang="el-GR" altLang="el-GR" sz="1400" b="1">
                <a:solidFill>
                  <a:srgbClr val="000000"/>
                </a:solidFill>
              </a:rPr>
              <a:t>Τμήμα</a:t>
            </a:r>
            <a:r>
              <a:rPr lang="en-US" altLang="el-GR" sz="1400" b="1">
                <a:solidFill>
                  <a:srgbClr val="000000"/>
                </a:solidFill>
              </a:rPr>
              <a:t> </a:t>
            </a:r>
            <a:r>
              <a:rPr lang="el-GR" altLang="el-GR" sz="1400" b="1">
                <a:solidFill>
                  <a:srgbClr val="000000"/>
                </a:solidFill>
              </a:rPr>
              <a:t>Ναυπηγικών Μηχανικών </a:t>
            </a:r>
          </a:p>
          <a:p>
            <a:pPr algn="ctr" eaLnBrk="1" hangingPunct="1">
              <a:lnSpc>
                <a:spcPct val="120000"/>
              </a:lnSpc>
              <a:spcBef>
                <a:spcPct val="0"/>
              </a:spcBef>
              <a:buFont typeface="Arial" panose="020B0604020202020204" pitchFamily="34" charset="0"/>
              <a:buNone/>
            </a:pPr>
            <a:r>
              <a:rPr lang="el-GR" altLang="el-GR" sz="1400" b="1">
                <a:solidFill>
                  <a:srgbClr val="000000"/>
                </a:solidFill>
              </a:rPr>
              <a:t>Πανεπιστημίου Δυτικής Αττικής (ΠΑ.Δ.Α.)</a:t>
            </a:r>
            <a:endParaRPr lang="en-US" altLang="el-GR" sz="1400"/>
          </a:p>
        </p:txBody>
      </p:sp>
      <p:sp>
        <p:nvSpPr>
          <p:cNvPr id="5128" name="Text Box 4">
            <a:extLst>
              <a:ext uri="{FF2B5EF4-FFF2-40B4-BE49-F238E27FC236}">
                <a16:creationId xmlns:a16="http://schemas.microsoft.com/office/drawing/2014/main" id="{B433E9F9-213E-4B06-A7BA-32C72F620A0F}"/>
              </a:ext>
            </a:extLst>
          </p:cNvPr>
          <p:cNvSpPr txBox="1">
            <a:spLocks noChangeArrowheads="1"/>
          </p:cNvSpPr>
          <p:nvPr/>
        </p:nvSpPr>
        <p:spPr bwMode="auto">
          <a:xfrm>
            <a:off x="1074738" y="6092825"/>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35E52D47-1BE1-456E-BAB0-B0D2FCB0A444}"/>
              </a:ext>
            </a:extLst>
          </p:cNvPr>
          <p:cNvSpPr>
            <a:spLocks noGrp="1"/>
          </p:cNvSpPr>
          <p:nvPr>
            <p:ph type="sldNum" sz="quarter" idx="12"/>
          </p:nvPr>
        </p:nvSpPr>
        <p:spPr bwMode="auto">
          <a:xfrm>
            <a:off x="8316913" y="6356350"/>
            <a:ext cx="369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58BF83-F3C3-4139-93A2-1A8F97C1C9F3}" type="slidenum">
              <a:rPr lang="el-GR" altLang="el-GR" sz="1200" smtClean="0">
                <a:solidFill>
                  <a:srgbClr val="000000"/>
                </a:solidFill>
                <a:latin typeface="Arial" panose="020B0604020202020204" pitchFamily="34" charset="0"/>
              </a:rPr>
              <a:pPr>
                <a:spcBef>
                  <a:spcPct val="0"/>
                </a:spcBef>
                <a:buFontTx/>
                <a:buNone/>
              </a:pPr>
              <a:t>9</a:t>
            </a:fld>
            <a:endParaRPr lang="el-GR" altLang="el-GR" sz="1200">
              <a:solidFill>
                <a:srgbClr val="000000"/>
              </a:solidFill>
              <a:latin typeface="Arial" panose="020B0604020202020204" pitchFamily="34" charset="0"/>
            </a:endParaRPr>
          </a:p>
        </p:txBody>
      </p:sp>
      <p:pic>
        <p:nvPicPr>
          <p:cNvPr id="18435" name="Picture 2">
            <a:extLst>
              <a:ext uri="{FF2B5EF4-FFF2-40B4-BE49-F238E27FC236}">
                <a16:creationId xmlns:a16="http://schemas.microsoft.com/office/drawing/2014/main" id="{607822CD-FDBF-4C19-BBBC-F6E2705B0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373188"/>
            <a:ext cx="80629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Τίτλος 1">
            <a:extLst>
              <a:ext uri="{FF2B5EF4-FFF2-40B4-BE49-F238E27FC236}">
                <a16:creationId xmlns:a16="http://schemas.microsoft.com/office/drawing/2014/main" id="{14E297FA-3E27-434F-B7E9-CA175FC68D08}"/>
              </a:ext>
            </a:extLst>
          </p:cNvPr>
          <p:cNvSpPr>
            <a:spLocks noGrp="1"/>
          </p:cNvSpPr>
          <p:nvPr>
            <p:ph type="title"/>
          </p:nvPr>
        </p:nvSpPr>
        <p:spPr>
          <a:xfrm>
            <a:off x="468313" y="115888"/>
            <a:ext cx="8229600" cy="649287"/>
          </a:xfrm>
        </p:spPr>
        <p:txBody>
          <a:bodyPr/>
          <a:lstStyle/>
          <a:p>
            <a:pPr eaLnBrk="1" hangingPunct="1"/>
            <a:r>
              <a:rPr lang="el-GR" altLang="el-GR" sz="2800"/>
              <a:t>1</a:t>
            </a:r>
            <a:r>
              <a:rPr lang="el-GR" altLang="el-GR" sz="2800" baseline="30000"/>
              <a:t>η</a:t>
            </a:r>
            <a:r>
              <a:rPr lang="el-GR" altLang="el-GR" sz="2800"/>
              <a:t> Μέθοδος σχεδίασης καμπυλότητας ζυγού </a:t>
            </a:r>
            <a:r>
              <a:rPr lang="el-GR" altLang="el-GR" sz="2800" b="0"/>
              <a:t>(1 από 3)</a:t>
            </a:r>
          </a:p>
        </p:txBody>
      </p:sp>
      <p:sp>
        <p:nvSpPr>
          <p:cNvPr id="18437" name="Text Box 10">
            <a:extLst>
              <a:ext uri="{FF2B5EF4-FFF2-40B4-BE49-F238E27FC236}">
                <a16:creationId xmlns:a16="http://schemas.microsoft.com/office/drawing/2014/main" id="{A88340F2-224B-4E0D-A300-7BA4A8C2656B}"/>
              </a:ext>
            </a:extLst>
          </p:cNvPr>
          <p:cNvSpPr txBox="1">
            <a:spLocks noChangeArrowheads="1"/>
          </p:cNvSpPr>
          <p:nvPr/>
        </p:nvSpPr>
        <p:spPr bwMode="auto">
          <a:xfrm>
            <a:off x="261938" y="4221163"/>
            <a:ext cx="86423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l-GR" altLang="el-GR" sz="2200">
                <a:solidFill>
                  <a:srgbClr val="000000"/>
                </a:solidFill>
              </a:rPr>
              <a:t>Επί μιας ευθείας (ευθεία του συγκεκριμένου ζυγού για το οποίο ζητείται η σχεδίαση)  ορίζεται το πλάτος Α</a:t>
            </a:r>
            <a:r>
              <a:rPr lang="en-US" altLang="el-GR" sz="2200">
                <a:solidFill>
                  <a:srgbClr val="000000"/>
                </a:solidFill>
              </a:rPr>
              <a:t>B</a:t>
            </a:r>
            <a:r>
              <a:rPr lang="el-GR" altLang="el-GR" sz="2200">
                <a:solidFill>
                  <a:srgbClr val="000000"/>
                </a:solidFill>
              </a:rPr>
              <a:t> του καταστρώματος και Κ το μέσον.</a:t>
            </a:r>
          </a:p>
          <a:p>
            <a:pPr eaLnBrk="1" hangingPunct="1">
              <a:spcBef>
                <a:spcPct val="50000"/>
              </a:spcBef>
            </a:pPr>
            <a:r>
              <a:rPr lang="el-GR" altLang="el-GR" sz="2200">
                <a:solidFill>
                  <a:srgbClr val="000000"/>
                </a:solidFill>
              </a:rPr>
              <a:t>Επί της </a:t>
            </a:r>
            <a:r>
              <a:rPr lang="en-US" altLang="el-GR" sz="2200">
                <a:solidFill>
                  <a:srgbClr val="000000"/>
                </a:solidFill>
              </a:rPr>
              <a:t>CL </a:t>
            </a:r>
            <a:r>
              <a:rPr lang="el-GR" altLang="el-GR" sz="2200">
                <a:solidFill>
                  <a:srgbClr val="000000"/>
                </a:solidFill>
              </a:rPr>
              <a:t>του ζυγού ορίζεται το τμήμα ΚΠ = (ύψος της επιθυμητής καμπυλότητας) = 1/50 (Α</a:t>
            </a:r>
            <a:r>
              <a:rPr lang="en-US" altLang="el-GR" sz="2200">
                <a:solidFill>
                  <a:srgbClr val="000000"/>
                </a:solidFill>
              </a:rPr>
              <a:t>B</a:t>
            </a:r>
            <a:r>
              <a:rPr lang="el-GR" altLang="el-GR" sz="2200">
                <a:solidFill>
                  <a:srgbClr val="000000"/>
                </a:solidFill>
              </a:rPr>
              <a:t>).</a:t>
            </a:r>
          </a:p>
        </p:txBody>
      </p:sp>
      <p:pic>
        <p:nvPicPr>
          <p:cNvPr id="18438" name="Picture 10">
            <a:extLst>
              <a:ext uri="{FF2B5EF4-FFF2-40B4-BE49-F238E27FC236}">
                <a16:creationId xmlns:a16="http://schemas.microsoft.com/office/drawing/2014/main" id="{0EF1F0A5-10FD-4F4F-96BA-031922CB10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68400"/>
            <a:ext cx="1862138"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2">
            <a:extLst>
              <a:ext uri="{FF2B5EF4-FFF2-40B4-BE49-F238E27FC236}">
                <a16:creationId xmlns:a16="http://schemas.microsoft.com/office/drawing/2014/main" id="{6586FC81-4375-4748-B6D5-C8AD3D9345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1975" y="3341688"/>
            <a:ext cx="6019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4">
            <a:extLst>
              <a:ext uri="{FF2B5EF4-FFF2-40B4-BE49-F238E27FC236}">
                <a16:creationId xmlns:a16="http://schemas.microsoft.com/office/drawing/2014/main" id="{DA546D15-2FD9-4C93-ABDF-F229AF0A027C}"/>
              </a:ext>
            </a:extLst>
          </p:cNvPr>
          <p:cNvSpPr txBox="1">
            <a:spLocks noChangeArrowheads="1"/>
          </p:cNvSpPr>
          <p:nvPr/>
        </p:nvSpPr>
        <p:spPr bwMode="auto">
          <a:xfrm>
            <a:off x="1287463" y="6240463"/>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αριθμού διαφάνειας 5">
            <a:extLst>
              <a:ext uri="{FF2B5EF4-FFF2-40B4-BE49-F238E27FC236}">
                <a16:creationId xmlns:a16="http://schemas.microsoft.com/office/drawing/2014/main" id="{0EDB9429-49AE-4E3B-89F0-CA335B4E957E}"/>
              </a:ext>
            </a:extLst>
          </p:cNvPr>
          <p:cNvSpPr>
            <a:spLocks noGrp="1"/>
          </p:cNvSpPr>
          <p:nvPr>
            <p:ph type="sldNum" sz="quarter" idx="12"/>
          </p:nvPr>
        </p:nvSpPr>
        <p:spPr bwMode="auto">
          <a:xfrm>
            <a:off x="8316913" y="6356350"/>
            <a:ext cx="369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E55AE6-3D09-4CA0-8A52-A64589D2CE0F}" type="slidenum">
              <a:rPr lang="el-GR" altLang="el-GR" sz="1200" smtClean="0">
                <a:solidFill>
                  <a:srgbClr val="000000"/>
                </a:solidFill>
                <a:latin typeface="Arial" panose="020B0604020202020204" pitchFamily="34" charset="0"/>
              </a:rPr>
              <a:pPr>
                <a:spcBef>
                  <a:spcPct val="0"/>
                </a:spcBef>
                <a:buFontTx/>
                <a:buNone/>
              </a:pPr>
              <a:t>10</a:t>
            </a:fld>
            <a:endParaRPr lang="el-GR" altLang="el-GR" sz="1200">
              <a:solidFill>
                <a:srgbClr val="000000"/>
              </a:solidFill>
              <a:latin typeface="Arial" panose="020B0604020202020204" pitchFamily="34" charset="0"/>
            </a:endParaRPr>
          </a:p>
        </p:txBody>
      </p:sp>
      <p:sp>
        <p:nvSpPr>
          <p:cNvPr id="19459" name="Text Box 9">
            <a:extLst>
              <a:ext uri="{FF2B5EF4-FFF2-40B4-BE49-F238E27FC236}">
                <a16:creationId xmlns:a16="http://schemas.microsoft.com/office/drawing/2014/main" id="{F979D0A2-A1E6-4925-B382-746C44F5169E}"/>
              </a:ext>
            </a:extLst>
          </p:cNvPr>
          <p:cNvSpPr txBox="1">
            <a:spLocks noChangeArrowheads="1"/>
          </p:cNvSpPr>
          <p:nvPr/>
        </p:nvSpPr>
        <p:spPr bwMode="auto">
          <a:xfrm>
            <a:off x="611188" y="3716338"/>
            <a:ext cx="799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l-GR" altLang="el-GR" sz="1400">
              <a:solidFill>
                <a:srgbClr val="000000"/>
              </a:solidFill>
              <a:latin typeface="Arial" panose="020B0604020202020204" pitchFamily="34" charset="0"/>
            </a:endParaRPr>
          </a:p>
        </p:txBody>
      </p:sp>
      <p:sp>
        <p:nvSpPr>
          <p:cNvPr id="19460" name="Text Box 10">
            <a:extLst>
              <a:ext uri="{FF2B5EF4-FFF2-40B4-BE49-F238E27FC236}">
                <a16:creationId xmlns:a16="http://schemas.microsoft.com/office/drawing/2014/main" id="{E0900BBD-56FD-4A49-B993-2E58AD83C6C7}"/>
              </a:ext>
            </a:extLst>
          </p:cNvPr>
          <p:cNvSpPr txBox="1">
            <a:spLocks noChangeArrowheads="1"/>
          </p:cNvSpPr>
          <p:nvPr/>
        </p:nvSpPr>
        <p:spPr bwMode="auto">
          <a:xfrm>
            <a:off x="249238" y="1612900"/>
            <a:ext cx="87153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l-GR" altLang="el-GR" sz="2400">
                <a:solidFill>
                  <a:srgbClr val="000000"/>
                </a:solidFill>
              </a:rPr>
              <a:t>Με κέντρο το Κ και ακτίνα ΚΠ διαγράφεται ημικύκλιο το οποίο τέμνει την ΑΒ στα σημεία α και β.</a:t>
            </a:r>
          </a:p>
          <a:p>
            <a:pPr eaLnBrk="1" hangingPunct="1">
              <a:spcBef>
                <a:spcPct val="50000"/>
              </a:spcBef>
            </a:pPr>
            <a:r>
              <a:rPr lang="el-GR" altLang="el-GR" sz="2400">
                <a:solidFill>
                  <a:srgbClr val="000000"/>
                </a:solidFill>
              </a:rPr>
              <a:t>Η βάση του ημικυκλίου διαιρείται σε αριθμό ίσων μερών (π.χ. 4), τα α</a:t>
            </a:r>
            <a:r>
              <a:rPr lang="el-GR" altLang="el-GR" sz="2400" baseline="-25000">
                <a:solidFill>
                  <a:srgbClr val="000000"/>
                </a:solidFill>
              </a:rPr>
              <a:t>1</a:t>
            </a:r>
            <a:r>
              <a:rPr lang="el-GR" altLang="el-GR" sz="2400">
                <a:solidFill>
                  <a:srgbClr val="000000"/>
                </a:solidFill>
              </a:rPr>
              <a:t> , α</a:t>
            </a:r>
            <a:r>
              <a:rPr lang="el-GR" altLang="el-GR" sz="2400" baseline="-25000">
                <a:solidFill>
                  <a:srgbClr val="000000"/>
                </a:solidFill>
              </a:rPr>
              <a:t>2</a:t>
            </a:r>
            <a:r>
              <a:rPr lang="el-GR" altLang="el-GR" sz="2400">
                <a:solidFill>
                  <a:srgbClr val="000000"/>
                </a:solidFill>
              </a:rPr>
              <a:t> , α</a:t>
            </a:r>
            <a:r>
              <a:rPr lang="el-GR" altLang="el-GR" sz="2400" baseline="-25000">
                <a:solidFill>
                  <a:srgbClr val="000000"/>
                </a:solidFill>
              </a:rPr>
              <a:t>3</a:t>
            </a:r>
            <a:r>
              <a:rPr lang="el-GR" altLang="el-GR" sz="2400">
                <a:solidFill>
                  <a:srgbClr val="000000"/>
                </a:solidFill>
              </a:rPr>
              <a:t> .</a:t>
            </a:r>
          </a:p>
          <a:p>
            <a:pPr eaLnBrk="1" hangingPunct="1">
              <a:spcBef>
                <a:spcPct val="50000"/>
              </a:spcBef>
            </a:pPr>
            <a:r>
              <a:rPr lang="el-GR" altLang="el-GR" sz="2400">
                <a:solidFill>
                  <a:srgbClr val="000000"/>
                </a:solidFill>
              </a:rPr>
              <a:t>Το τόξο </a:t>
            </a:r>
            <a:r>
              <a:rPr lang="el-GR" altLang="el-GR" sz="2400" b="1">
                <a:solidFill>
                  <a:srgbClr val="000000"/>
                </a:solidFill>
              </a:rPr>
              <a:t>Πα</a:t>
            </a:r>
            <a:r>
              <a:rPr lang="el-GR" altLang="el-GR" sz="2400">
                <a:solidFill>
                  <a:srgbClr val="000000"/>
                </a:solidFill>
              </a:rPr>
              <a:t> δεξιά (λόγω συμμετρίας σχεδιάζεται το μισό)  χωρίζεται σε -4- ίσα τμήματα τα Π</a:t>
            </a:r>
            <a:r>
              <a:rPr lang="el-GR" altLang="el-GR" sz="2400" baseline="-25000">
                <a:solidFill>
                  <a:srgbClr val="000000"/>
                </a:solidFill>
              </a:rPr>
              <a:t>1</a:t>
            </a:r>
            <a:r>
              <a:rPr lang="el-GR" altLang="el-GR" sz="2400">
                <a:solidFill>
                  <a:srgbClr val="000000"/>
                </a:solidFill>
              </a:rPr>
              <a:t> , Π</a:t>
            </a:r>
            <a:r>
              <a:rPr lang="el-GR" altLang="el-GR" sz="2400" baseline="-25000">
                <a:solidFill>
                  <a:srgbClr val="000000"/>
                </a:solidFill>
              </a:rPr>
              <a:t>2</a:t>
            </a:r>
            <a:r>
              <a:rPr lang="el-GR" altLang="el-GR" sz="2400">
                <a:solidFill>
                  <a:srgbClr val="000000"/>
                </a:solidFill>
              </a:rPr>
              <a:t> Π</a:t>
            </a:r>
            <a:r>
              <a:rPr lang="el-GR" altLang="el-GR" sz="2400" baseline="-25000">
                <a:solidFill>
                  <a:srgbClr val="000000"/>
                </a:solidFill>
              </a:rPr>
              <a:t>3</a:t>
            </a:r>
            <a:r>
              <a:rPr lang="el-GR" altLang="el-GR" sz="2400">
                <a:solidFill>
                  <a:srgbClr val="000000"/>
                </a:solidFill>
              </a:rPr>
              <a:t>  , τα οποία συνδέονται με τα αντίστοιχα σημεία της βάσης του τόξου.</a:t>
            </a:r>
          </a:p>
        </p:txBody>
      </p:sp>
      <p:sp>
        <p:nvSpPr>
          <p:cNvPr id="2" name="Τίτλος 1">
            <a:extLst>
              <a:ext uri="{FF2B5EF4-FFF2-40B4-BE49-F238E27FC236}">
                <a16:creationId xmlns:a16="http://schemas.microsoft.com/office/drawing/2014/main" id="{B0AC92FF-0509-43A9-ADB0-32DDD0FE6320}"/>
              </a:ext>
            </a:extLst>
          </p:cNvPr>
          <p:cNvSpPr>
            <a:spLocks noGrp="1"/>
          </p:cNvSpPr>
          <p:nvPr>
            <p:ph type="title"/>
          </p:nvPr>
        </p:nvSpPr>
        <p:spPr>
          <a:xfrm>
            <a:off x="179388" y="115888"/>
            <a:ext cx="8713787" cy="1152525"/>
          </a:xfrm>
        </p:spPr>
        <p:txBody>
          <a:bodyPr>
            <a:normAutofit fontScale="90000"/>
          </a:bodyPr>
          <a:lstStyle/>
          <a:p>
            <a:pPr eaLnBrk="1" hangingPunct="1">
              <a:defRPr/>
            </a:pPr>
            <a:r>
              <a:rPr lang="el-GR" altLang="el-GR" sz="3600"/>
              <a:t>1</a:t>
            </a:r>
            <a:r>
              <a:rPr lang="el-GR" altLang="el-GR" sz="3600" baseline="30000"/>
              <a:t>η</a:t>
            </a:r>
            <a:r>
              <a:rPr lang="el-GR" altLang="el-GR" sz="3600"/>
              <a:t> Μέθοδος σχεδίασης καμπυλότητας ζυγού </a:t>
            </a:r>
            <a:r>
              <a:rPr lang="el-GR" altLang="el-GR" sz="3600" b="0"/>
              <a:t>2 </a:t>
            </a:r>
            <a:r>
              <a:rPr lang="en-US" altLang="el-GR" sz="3600" b="0"/>
              <a:t>/ </a:t>
            </a:r>
            <a:r>
              <a:rPr lang="el-GR" altLang="el-GR" sz="3600" b="0"/>
              <a:t>3)</a:t>
            </a:r>
          </a:p>
        </p:txBody>
      </p:sp>
      <p:sp>
        <p:nvSpPr>
          <p:cNvPr id="19462" name="Text Box 4">
            <a:extLst>
              <a:ext uri="{FF2B5EF4-FFF2-40B4-BE49-F238E27FC236}">
                <a16:creationId xmlns:a16="http://schemas.microsoft.com/office/drawing/2014/main" id="{DE51F125-AFC2-4429-BDEE-5CC1645325E9}"/>
              </a:ext>
            </a:extLst>
          </p:cNvPr>
          <p:cNvSpPr txBox="1">
            <a:spLocks noChangeArrowheads="1"/>
          </p:cNvSpPr>
          <p:nvPr/>
        </p:nvSpPr>
        <p:spPr bwMode="auto">
          <a:xfrm>
            <a:off x="755650" y="6240463"/>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αριθμού διαφάνειας 5">
            <a:extLst>
              <a:ext uri="{FF2B5EF4-FFF2-40B4-BE49-F238E27FC236}">
                <a16:creationId xmlns:a16="http://schemas.microsoft.com/office/drawing/2014/main" id="{4B0E2FEE-84DD-4F11-AFA1-B03BD1CDAF4C}"/>
              </a:ext>
            </a:extLst>
          </p:cNvPr>
          <p:cNvSpPr>
            <a:spLocks noGrp="1"/>
          </p:cNvSpPr>
          <p:nvPr>
            <p:ph type="sldNum" sz="quarter" idx="12"/>
          </p:nvPr>
        </p:nvSpPr>
        <p:spPr bwMode="auto">
          <a:xfrm>
            <a:off x="8388350" y="6356350"/>
            <a:ext cx="539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E5D223-5405-474C-A7AF-F604A172624A}" type="slidenum">
              <a:rPr lang="el-GR" altLang="el-GR" sz="1200" smtClean="0">
                <a:solidFill>
                  <a:srgbClr val="000000"/>
                </a:solidFill>
                <a:latin typeface="Arial" panose="020B0604020202020204" pitchFamily="34" charset="0"/>
              </a:rPr>
              <a:pPr>
                <a:spcBef>
                  <a:spcPct val="0"/>
                </a:spcBef>
                <a:buFontTx/>
                <a:buNone/>
              </a:pPr>
              <a:t>11</a:t>
            </a:fld>
            <a:endParaRPr lang="el-GR" altLang="el-GR" sz="1200">
              <a:solidFill>
                <a:srgbClr val="000000"/>
              </a:solidFill>
              <a:latin typeface="Arial" panose="020B0604020202020204" pitchFamily="34" charset="0"/>
            </a:endParaRPr>
          </a:p>
        </p:txBody>
      </p:sp>
      <p:sp>
        <p:nvSpPr>
          <p:cNvPr id="20483" name="Text Box 9">
            <a:extLst>
              <a:ext uri="{FF2B5EF4-FFF2-40B4-BE49-F238E27FC236}">
                <a16:creationId xmlns:a16="http://schemas.microsoft.com/office/drawing/2014/main" id="{3E0B84AA-65E7-4B80-BB44-0D1C76BBBA85}"/>
              </a:ext>
            </a:extLst>
          </p:cNvPr>
          <p:cNvSpPr txBox="1">
            <a:spLocks noChangeArrowheads="1"/>
          </p:cNvSpPr>
          <p:nvPr/>
        </p:nvSpPr>
        <p:spPr bwMode="auto">
          <a:xfrm>
            <a:off x="611188" y="3716338"/>
            <a:ext cx="799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l-GR" altLang="el-GR" sz="1400">
              <a:solidFill>
                <a:srgbClr val="000000"/>
              </a:solidFill>
              <a:latin typeface="Arial" panose="020B0604020202020204" pitchFamily="34" charset="0"/>
            </a:endParaRPr>
          </a:p>
        </p:txBody>
      </p:sp>
      <p:sp>
        <p:nvSpPr>
          <p:cNvPr id="20484" name="Text Box 10">
            <a:extLst>
              <a:ext uri="{FF2B5EF4-FFF2-40B4-BE49-F238E27FC236}">
                <a16:creationId xmlns:a16="http://schemas.microsoft.com/office/drawing/2014/main" id="{5165DA5E-6A12-4899-894E-859CB5D34588}"/>
              </a:ext>
            </a:extLst>
          </p:cNvPr>
          <p:cNvSpPr txBox="1">
            <a:spLocks noChangeArrowheads="1"/>
          </p:cNvSpPr>
          <p:nvPr/>
        </p:nvSpPr>
        <p:spPr bwMode="auto">
          <a:xfrm>
            <a:off x="285750" y="1125538"/>
            <a:ext cx="86423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l-GR" altLang="el-GR" sz="2400">
                <a:solidFill>
                  <a:srgbClr val="000000"/>
                </a:solidFill>
              </a:rPr>
              <a:t>Διαιρείται το ημιπλάτος ΚΒ σε αριθμό τμημάτων ίσο με τον αριθμό χωρισμού της βάσης του τόξου </a:t>
            </a:r>
            <a:r>
              <a:rPr lang="el-GR" altLang="el-GR" sz="2400" b="1">
                <a:solidFill>
                  <a:srgbClr val="000000"/>
                </a:solidFill>
              </a:rPr>
              <a:t>Κα</a:t>
            </a:r>
            <a:r>
              <a:rPr lang="el-GR" altLang="el-GR" sz="2400">
                <a:solidFill>
                  <a:srgbClr val="000000"/>
                </a:solidFill>
              </a:rPr>
              <a:t> και στα σημεία αυτά     τα Γ</a:t>
            </a:r>
            <a:r>
              <a:rPr lang="el-GR" altLang="el-GR" sz="2400" baseline="-25000">
                <a:solidFill>
                  <a:srgbClr val="000000"/>
                </a:solidFill>
              </a:rPr>
              <a:t>1</a:t>
            </a:r>
            <a:r>
              <a:rPr lang="el-GR" altLang="el-GR" sz="2400">
                <a:solidFill>
                  <a:srgbClr val="000000"/>
                </a:solidFill>
              </a:rPr>
              <a:t> , Γ</a:t>
            </a:r>
            <a:r>
              <a:rPr lang="el-GR" altLang="el-GR" sz="2400" baseline="-25000">
                <a:solidFill>
                  <a:srgbClr val="000000"/>
                </a:solidFill>
              </a:rPr>
              <a:t>2</a:t>
            </a:r>
            <a:r>
              <a:rPr lang="el-GR" altLang="el-GR" sz="2400">
                <a:solidFill>
                  <a:srgbClr val="000000"/>
                </a:solidFill>
              </a:rPr>
              <a:t> , Γ</a:t>
            </a:r>
            <a:r>
              <a:rPr lang="el-GR" altLang="el-GR" sz="2400" baseline="-25000">
                <a:solidFill>
                  <a:srgbClr val="000000"/>
                </a:solidFill>
              </a:rPr>
              <a:t>3</a:t>
            </a:r>
            <a:r>
              <a:rPr lang="el-GR" altLang="el-GR" sz="2400">
                <a:solidFill>
                  <a:srgbClr val="000000"/>
                </a:solidFill>
              </a:rPr>
              <a:t>  υψώνονται κάθετες.</a:t>
            </a:r>
          </a:p>
          <a:p>
            <a:pPr eaLnBrk="1" hangingPunct="1">
              <a:spcBef>
                <a:spcPct val="50000"/>
              </a:spcBef>
            </a:pPr>
            <a:r>
              <a:rPr lang="el-GR" altLang="el-GR" sz="2400">
                <a:solidFill>
                  <a:srgbClr val="000000"/>
                </a:solidFill>
              </a:rPr>
              <a:t>Μετρώντας τα πλάγια ευθύγραμμα τμήματα  α</a:t>
            </a:r>
            <a:r>
              <a:rPr lang="el-GR" altLang="el-GR" sz="2400" baseline="-25000">
                <a:solidFill>
                  <a:srgbClr val="000000"/>
                </a:solidFill>
              </a:rPr>
              <a:t>1</a:t>
            </a:r>
            <a:r>
              <a:rPr lang="el-GR" altLang="el-GR" sz="2400">
                <a:solidFill>
                  <a:srgbClr val="000000"/>
                </a:solidFill>
              </a:rPr>
              <a:t>Π</a:t>
            </a:r>
            <a:r>
              <a:rPr lang="el-GR" altLang="el-GR" sz="2400" baseline="-25000">
                <a:solidFill>
                  <a:srgbClr val="000000"/>
                </a:solidFill>
              </a:rPr>
              <a:t>1</a:t>
            </a:r>
            <a:r>
              <a:rPr lang="el-GR" altLang="el-GR" sz="2400">
                <a:solidFill>
                  <a:srgbClr val="000000"/>
                </a:solidFill>
              </a:rPr>
              <a:t> , α</a:t>
            </a:r>
            <a:r>
              <a:rPr lang="el-GR" altLang="el-GR" sz="2400" baseline="-25000">
                <a:solidFill>
                  <a:srgbClr val="000000"/>
                </a:solidFill>
              </a:rPr>
              <a:t>2</a:t>
            </a:r>
            <a:r>
              <a:rPr lang="el-GR" altLang="el-GR" sz="2400">
                <a:solidFill>
                  <a:srgbClr val="000000"/>
                </a:solidFill>
              </a:rPr>
              <a:t>Π</a:t>
            </a:r>
            <a:r>
              <a:rPr lang="el-GR" altLang="el-GR" sz="2400" baseline="-25000">
                <a:solidFill>
                  <a:srgbClr val="000000"/>
                </a:solidFill>
              </a:rPr>
              <a:t>2</a:t>
            </a:r>
            <a:r>
              <a:rPr lang="el-GR" altLang="el-GR" sz="2400">
                <a:solidFill>
                  <a:srgbClr val="000000"/>
                </a:solidFill>
              </a:rPr>
              <a:t> , α</a:t>
            </a:r>
            <a:r>
              <a:rPr lang="el-GR" altLang="el-GR" sz="2400" baseline="-25000">
                <a:solidFill>
                  <a:srgbClr val="000000"/>
                </a:solidFill>
              </a:rPr>
              <a:t>3</a:t>
            </a:r>
            <a:r>
              <a:rPr lang="el-GR" altLang="el-GR" sz="2400">
                <a:solidFill>
                  <a:srgbClr val="000000"/>
                </a:solidFill>
              </a:rPr>
              <a:t>Π</a:t>
            </a:r>
            <a:r>
              <a:rPr lang="el-GR" altLang="el-GR" sz="2400" baseline="-25000">
                <a:solidFill>
                  <a:srgbClr val="000000"/>
                </a:solidFill>
              </a:rPr>
              <a:t>3</a:t>
            </a:r>
            <a:r>
              <a:rPr lang="el-GR" altLang="el-GR" sz="2400">
                <a:solidFill>
                  <a:srgbClr val="000000"/>
                </a:solidFill>
              </a:rPr>
              <a:t>  σημειώνονται επί των  αντίστοιχων καθέτων και προκύπτουν τα σημεία Π</a:t>
            </a:r>
            <a:r>
              <a:rPr lang="el-GR" altLang="el-GR" sz="2400" baseline="-25000">
                <a:solidFill>
                  <a:srgbClr val="000000"/>
                </a:solidFill>
              </a:rPr>
              <a:t>1’</a:t>
            </a:r>
            <a:r>
              <a:rPr lang="el-GR" altLang="el-GR" sz="2400">
                <a:solidFill>
                  <a:srgbClr val="000000"/>
                </a:solidFill>
              </a:rPr>
              <a:t> , Π</a:t>
            </a:r>
            <a:r>
              <a:rPr lang="el-GR" altLang="el-GR" sz="2400" baseline="-25000">
                <a:solidFill>
                  <a:srgbClr val="000000"/>
                </a:solidFill>
              </a:rPr>
              <a:t>2’</a:t>
            </a:r>
            <a:r>
              <a:rPr lang="el-GR" altLang="el-GR" sz="2400">
                <a:solidFill>
                  <a:srgbClr val="000000"/>
                </a:solidFill>
              </a:rPr>
              <a:t>  , Π</a:t>
            </a:r>
            <a:r>
              <a:rPr lang="el-GR" altLang="el-GR" sz="2400" baseline="-25000">
                <a:solidFill>
                  <a:srgbClr val="000000"/>
                </a:solidFill>
              </a:rPr>
              <a:t>3’</a:t>
            </a:r>
            <a:r>
              <a:rPr lang="el-GR" altLang="el-GR" sz="2400">
                <a:solidFill>
                  <a:srgbClr val="000000"/>
                </a:solidFill>
              </a:rPr>
              <a:t> .</a:t>
            </a:r>
          </a:p>
          <a:p>
            <a:pPr eaLnBrk="1" hangingPunct="1">
              <a:spcBef>
                <a:spcPct val="50000"/>
              </a:spcBef>
            </a:pPr>
            <a:r>
              <a:rPr lang="el-GR" altLang="el-GR" sz="2400">
                <a:solidFill>
                  <a:srgbClr val="000000"/>
                </a:solidFill>
              </a:rPr>
              <a:t>Ενώνοντας με τερίζι  ή καμπυλόγραμμο τα σημεία Γ , Π</a:t>
            </a:r>
            <a:r>
              <a:rPr lang="el-GR" altLang="el-GR" sz="2400" baseline="-25000">
                <a:solidFill>
                  <a:srgbClr val="000000"/>
                </a:solidFill>
              </a:rPr>
              <a:t>1’</a:t>
            </a:r>
            <a:r>
              <a:rPr lang="el-GR" altLang="el-GR" sz="2400">
                <a:solidFill>
                  <a:srgbClr val="000000"/>
                </a:solidFill>
              </a:rPr>
              <a:t> , Π</a:t>
            </a:r>
            <a:r>
              <a:rPr lang="el-GR" altLang="el-GR" sz="2400" baseline="-25000">
                <a:solidFill>
                  <a:srgbClr val="000000"/>
                </a:solidFill>
              </a:rPr>
              <a:t>2’</a:t>
            </a:r>
            <a:r>
              <a:rPr lang="el-GR" altLang="el-GR" sz="2400">
                <a:solidFill>
                  <a:srgbClr val="000000"/>
                </a:solidFill>
              </a:rPr>
              <a:t>  , Π</a:t>
            </a:r>
            <a:r>
              <a:rPr lang="el-GR" altLang="el-GR" sz="2400" baseline="-25000">
                <a:solidFill>
                  <a:srgbClr val="000000"/>
                </a:solidFill>
              </a:rPr>
              <a:t>3’</a:t>
            </a:r>
            <a:r>
              <a:rPr lang="el-GR" altLang="el-GR" sz="2400">
                <a:solidFill>
                  <a:srgbClr val="000000"/>
                </a:solidFill>
              </a:rPr>
              <a:t>  (και τα συμμετρικά τους προς ΚΒ) προκύπτει η καμπύλη του ζυγού. </a:t>
            </a:r>
          </a:p>
        </p:txBody>
      </p:sp>
      <p:sp>
        <p:nvSpPr>
          <p:cNvPr id="20485" name="Τίτλος 1">
            <a:extLst>
              <a:ext uri="{FF2B5EF4-FFF2-40B4-BE49-F238E27FC236}">
                <a16:creationId xmlns:a16="http://schemas.microsoft.com/office/drawing/2014/main" id="{5E045755-936E-4114-A560-252DB6F5D46F}"/>
              </a:ext>
            </a:extLst>
          </p:cNvPr>
          <p:cNvSpPr>
            <a:spLocks noGrp="1"/>
          </p:cNvSpPr>
          <p:nvPr>
            <p:ph type="title"/>
          </p:nvPr>
        </p:nvSpPr>
        <p:spPr>
          <a:xfrm>
            <a:off x="468313" y="115888"/>
            <a:ext cx="8229600" cy="792162"/>
          </a:xfrm>
        </p:spPr>
        <p:txBody>
          <a:bodyPr/>
          <a:lstStyle/>
          <a:p>
            <a:pPr eaLnBrk="1" hangingPunct="1"/>
            <a:r>
              <a:rPr lang="el-GR" altLang="el-GR" sz="2800"/>
              <a:t>1</a:t>
            </a:r>
            <a:r>
              <a:rPr lang="el-GR" altLang="el-GR" sz="2800" baseline="30000"/>
              <a:t>η</a:t>
            </a:r>
            <a:r>
              <a:rPr lang="el-GR" altLang="el-GR" sz="2800"/>
              <a:t> Μέθοδος σχεδίασης καμπυλότητας ζυγού </a:t>
            </a:r>
            <a:r>
              <a:rPr lang="el-GR" altLang="el-GR" sz="2800" b="0"/>
              <a:t>(3 από 3)</a:t>
            </a:r>
          </a:p>
        </p:txBody>
      </p:sp>
      <p:sp>
        <p:nvSpPr>
          <p:cNvPr id="20486" name="Text Box 4">
            <a:extLst>
              <a:ext uri="{FF2B5EF4-FFF2-40B4-BE49-F238E27FC236}">
                <a16:creationId xmlns:a16="http://schemas.microsoft.com/office/drawing/2014/main" id="{9BC32953-7210-4DB1-9D1C-4ED408D3F789}"/>
              </a:ext>
            </a:extLst>
          </p:cNvPr>
          <p:cNvSpPr txBox="1">
            <a:spLocks noChangeArrowheads="1"/>
          </p:cNvSpPr>
          <p:nvPr/>
        </p:nvSpPr>
        <p:spPr bwMode="auto">
          <a:xfrm>
            <a:off x="1287463" y="6240463"/>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58FE5C0A-AACD-4D8F-8C29-BE80D99ACC8B}"/>
              </a:ext>
            </a:extLst>
          </p:cNvPr>
          <p:cNvSpPr>
            <a:spLocks noGrp="1"/>
          </p:cNvSpPr>
          <p:nvPr>
            <p:ph type="sldNum" sz="quarter" idx="12"/>
          </p:nvPr>
        </p:nvSpPr>
        <p:spPr bwMode="auto">
          <a:xfrm>
            <a:off x="8316913" y="6356350"/>
            <a:ext cx="369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226064-CFC2-40A3-ACB8-EA6698D1F670}" type="slidenum">
              <a:rPr lang="el-GR" altLang="el-GR" sz="1200" smtClean="0">
                <a:solidFill>
                  <a:srgbClr val="000000"/>
                </a:solidFill>
                <a:latin typeface="Arial" panose="020B0604020202020204" pitchFamily="34" charset="0"/>
              </a:rPr>
              <a:pPr>
                <a:spcBef>
                  <a:spcPct val="0"/>
                </a:spcBef>
                <a:buFontTx/>
                <a:buNone/>
              </a:pPr>
              <a:t>12</a:t>
            </a:fld>
            <a:endParaRPr lang="el-GR" altLang="el-GR" sz="1200">
              <a:solidFill>
                <a:srgbClr val="000000"/>
              </a:solidFill>
              <a:latin typeface="Arial" panose="020B0604020202020204" pitchFamily="34" charset="0"/>
            </a:endParaRPr>
          </a:p>
        </p:txBody>
      </p:sp>
      <p:pic>
        <p:nvPicPr>
          <p:cNvPr id="21507" name="Picture 4">
            <a:extLst>
              <a:ext uri="{FF2B5EF4-FFF2-40B4-BE49-F238E27FC236}">
                <a16:creationId xmlns:a16="http://schemas.microsoft.com/office/drawing/2014/main" id="{3B23A79D-3216-433C-86A2-086CE586DE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5407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a:extLst>
              <a:ext uri="{FF2B5EF4-FFF2-40B4-BE49-F238E27FC236}">
                <a16:creationId xmlns:a16="http://schemas.microsoft.com/office/drawing/2014/main" id="{357486CC-11AC-4BED-9D91-CE4EA6749F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877888"/>
            <a:ext cx="6691313"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id="{1F2B1A32-9311-4936-B78C-4C908B5356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125538"/>
            <a:ext cx="1257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7">
            <a:extLst>
              <a:ext uri="{FF2B5EF4-FFF2-40B4-BE49-F238E27FC236}">
                <a16:creationId xmlns:a16="http://schemas.microsoft.com/office/drawing/2014/main" id="{7EED7F1B-49F0-41A6-861D-74B0DDA6B387}"/>
              </a:ext>
            </a:extLst>
          </p:cNvPr>
          <p:cNvSpPr>
            <a:spLocks noChangeArrowheads="1"/>
          </p:cNvSpPr>
          <p:nvPr/>
        </p:nvSpPr>
        <p:spPr bwMode="auto">
          <a:xfrm>
            <a:off x="407988" y="3213100"/>
            <a:ext cx="83978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0000"/>
              </a:lnSpc>
              <a:spcBef>
                <a:spcPts val="600"/>
              </a:spcBef>
              <a:buFontTx/>
              <a:buChar char="-"/>
            </a:pPr>
            <a:r>
              <a:rPr lang="el-GR" altLang="el-GR" sz="2000">
                <a:solidFill>
                  <a:srgbClr val="000000"/>
                </a:solidFill>
                <a:latin typeface="Arial" panose="020B0604020202020204" pitchFamily="34" charset="0"/>
              </a:rPr>
              <a:t>Επί μιας ευθείας (ευθεία του συγκεκριμένου ζυγού για το οποίο ζητείται η σχεδίαση)  ορίζεται το πλάτος ΑΒ του καταστρώματος και Κ το μέσον.</a:t>
            </a:r>
          </a:p>
          <a:p>
            <a:pPr eaLnBrk="1" hangingPunct="1">
              <a:lnSpc>
                <a:spcPct val="110000"/>
              </a:lnSpc>
              <a:spcBef>
                <a:spcPts val="600"/>
              </a:spcBef>
              <a:buFontTx/>
              <a:buChar char="-"/>
            </a:pPr>
            <a:r>
              <a:rPr lang="el-GR" altLang="el-GR" sz="2000">
                <a:solidFill>
                  <a:srgbClr val="000000"/>
                </a:solidFill>
                <a:latin typeface="Arial" panose="020B0604020202020204" pitchFamily="34" charset="0"/>
              </a:rPr>
              <a:t>Επί της </a:t>
            </a:r>
            <a:r>
              <a:rPr lang="en-US" altLang="el-GR" sz="2000">
                <a:solidFill>
                  <a:srgbClr val="000000"/>
                </a:solidFill>
                <a:latin typeface="Arial" panose="020B0604020202020204" pitchFamily="34" charset="0"/>
              </a:rPr>
              <a:t>CL </a:t>
            </a:r>
            <a:r>
              <a:rPr lang="el-GR" altLang="el-GR" sz="2000">
                <a:solidFill>
                  <a:srgbClr val="000000"/>
                </a:solidFill>
                <a:latin typeface="Arial" panose="020B0604020202020204" pitchFamily="34" charset="0"/>
              </a:rPr>
              <a:t>του ζυγού ορίζεται το τμήμα ΚΠ = (ύψος της επιθυμητής καμπυλότητας) = 1/50 (ΑΒ).</a:t>
            </a:r>
          </a:p>
        </p:txBody>
      </p:sp>
      <p:sp>
        <p:nvSpPr>
          <p:cNvPr id="21511" name="Text Box 4">
            <a:extLst>
              <a:ext uri="{FF2B5EF4-FFF2-40B4-BE49-F238E27FC236}">
                <a16:creationId xmlns:a16="http://schemas.microsoft.com/office/drawing/2014/main" id="{02F06B34-DCEA-4827-9046-E956635BA9E4}"/>
              </a:ext>
            </a:extLst>
          </p:cNvPr>
          <p:cNvSpPr txBox="1">
            <a:spLocks noChangeArrowheads="1"/>
          </p:cNvSpPr>
          <p:nvPr/>
        </p:nvSpPr>
        <p:spPr bwMode="auto">
          <a:xfrm>
            <a:off x="1311275" y="6326188"/>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59E9F9BC-41DF-45ED-ADE5-25F58EBC24A7}"/>
              </a:ext>
            </a:extLst>
          </p:cNvPr>
          <p:cNvSpPr>
            <a:spLocks noGrp="1"/>
          </p:cNvSpPr>
          <p:nvPr>
            <p:ph idx="1"/>
          </p:nvPr>
        </p:nvSpPr>
        <p:spPr>
          <a:xfrm>
            <a:off x="536575" y="884238"/>
            <a:ext cx="8229600" cy="5041900"/>
          </a:xfrm>
        </p:spPr>
        <p:txBody>
          <a:bodyPr/>
          <a:lstStyle/>
          <a:p>
            <a:pPr algn="ctr" eaLnBrk="1" hangingPunct="1">
              <a:lnSpc>
                <a:spcPct val="90000"/>
              </a:lnSpc>
              <a:buFontTx/>
              <a:buNone/>
            </a:pPr>
            <a:r>
              <a:rPr lang="el-GR" altLang="el-GR" sz="1400" b="1" u="sng"/>
              <a:t>2</a:t>
            </a:r>
            <a:r>
              <a:rPr lang="el-GR" altLang="el-GR" sz="1400" b="1" u="sng" baseline="30000"/>
              <a:t>η</a:t>
            </a:r>
            <a:r>
              <a:rPr lang="el-GR" altLang="el-GR" sz="1400" b="1" u="sng"/>
              <a:t> ΜΕΘΟΔΟΣ ΣΧΕΔΙΑΣΗΣ ΚΑΜΠΥΛΟΤΗΤΑΣ ΖΥΓΟΥ </a:t>
            </a:r>
          </a:p>
          <a:p>
            <a:pPr algn="ctr" eaLnBrk="1" hangingPunct="1">
              <a:lnSpc>
                <a:spcPct val="90000"/>
              </a:lnSpc>
              <a:buFontTx/>
              <a:buNone/>
            </a:pPr>
            <a:endParaRPr lang="el-GR" altLang="el-GR" sz="1400" b="1" u="sng"/>
          </a:p>
          <a:p>
            <a:pPr eaLnBrk="1" hangingPunct="1">
              <a:lnSpc>
                <a:spcPct val="90000"/>
              </a:lnSpc>
              <a:buFontTx/>
              <a:buNone/>
            </a:pPr>
            <a:endParaRPr lang="el-GR" altLang="el-GR"/>
          </a:p>
        </p:txBody>
      </p:sp>
      <p:sp>
        <p:nvSpPr>
          <p:cNvPr id="22531" name="Θέση αριθμού διαφάνειας 5">
            <a:extLst>
              <a:ext uri="{FF2B5EF4-FFF2-40B4-BE49-F238E27FC236}">
                <a16:creationId xmlns:a16="http://schemas.microsoft.com/office/drawing/2014/main" id="{43716368-A433-40A3-9D23-C407CF0E8C0A}"/>
              </a:ext>
            </a:extLst>
          </p:cNvPr>
          <p:cNvSpPr>
            <a:spLocks noGrp="1"/>
          </p:cNvSpPr>
          <p:nvPr>
            <p:ph type="sldNum" sz="quarter" idx="12"/>
          </p:nvPr>
        </p:nvSpPr>
        <p:spPr bwMode="auto">
          <a:xfrm>
            <a:off x="8243888" y="6356350"/>
            <a:ext cx="4429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614C01-E40E-4B66-A0F3-4993DC0E05ED}" type="slidenum">
              <a:rPr lang="el-GR" altLang="el-GR" sz="1200" smtClean="0">
                <a:solidFill>
                  <a:srgbClr val="000000"/>
                </a:solidFill>
                <a:latin typeface="Arial" panose="020B0604020202020204" pitchFamily="34" charset="0"/>
              </a:rPr>
              <a:pPr>
                <a:spcBef>
                  <a:spcPct val="0"/>
                </a:spcBef>
                <a:buFontTx/>
                <a:buNone/>
              </a:pPr>
              <a:t>13</a:t>
            </a:fld>
            <a:endParaRPr lang="el-GR" altLang="el-GR" sz="1200">
              <a:solidFill>
                <a:srgbClr val="000000"/>
              </a:solidFill>
              <a:latin typeface="Arial" panose="020B0604020202020204" pitchFamily="34" charset="0"/>
            </a:endParaRPr>
          </a:p>
        </p:txBody>
      </p:sp>
      <p:sp>
        <p:nvSpPr>
          <p:cNvPr id="22532" name="Text Box 6">
            <a:extLst>
              <a:ext uri="{FF2B5EF4-FFF2-40B4-BE49-F238E27FC236}">
                <a16:creationId xmlns:a16="http://schemas.microsoft.com/office/drawing/2014/main" id="{C8F83976-2793-4D74-B75A-F9B8F942DE37}"/>
              </a:ext>
            </a:extLst>
          </p:cNvPr>
          <p:cNvSpPr txBox="1">
            <a:spLocks noChangeArrowheads="1"/>
          </p:cNvSpPr>
          <p:nvPr/>
        </p:nvSpPr>
        <p:spPr bwMode="auto">
          <a:xfrm>
            <a:off x="250825" y="3573463"/>
            <a:ext cx="8785225"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323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0000"/>
              </a:lnSpc>
              <a:spcBef>
                <a:spcPts val="600"/>
              </a:spcBef>
            </a:pPr>
            <a:r>
              <a:rPr lang="el-GR" altLang="el-GR" sz="2400">
                <a:solidFill>
                  <a:srgbClr val="000000"/>
                </a:solidFill>
              </a:rPr>
              <a:t>Το ημιπλάτος </a:t>
            </a:r>
            <a:r>
              <a:rPr lang="en-US" altLang="el-GR" sz="2400">
                <a:solidFill>
                  <a:srgbClr val="000000"/>
                </a:solidFill>
              </a:rPr>
              <a:t>KB </a:t>
            </a:r>
            <a:r>
              <a:rPr lang="el-GR" altLang="el-GR" sz="2400">
                <a:solidFill>
                  <a:srgbClr val="000000"/>
                </a:solidFill>
              </a:rPr>
              <a:t>της ΑΒ διαιρείται σε δύο ίσα τμήματα , ΚΔ = ΔΒ.</a:t>
            </a:r>
          </a:p>
          <a:p>
            <a:pPr eaLnBrk="1" hangingPunct="1">
              <a:lnSpc>
                <a:spcPct val="110000"/>
              </a:lnSpc>
              <a:spcBef>
                <a:spcPts val="600"/>
              </a:spcBef>
            </a:pPr>
            <a:r>
              <a:rPr lang="el-GR" altLang="el-GR" sz="2400">
                <a:solidFill>
                  <a:srgbClr val="000000"/>
                </a:solidFill>
              </a:rPr>
              <a:t>Ενώνονται με ευθεία γραμμή τα σημεία Π και Δ.</a:t>
            </a:r>
          </a:p>
          <a:p>
            <a:pPr eaLnBrk="1" hangingPunct="1">
              <a:lnSpc>
                <a:spcPct val="110000"/>
              </a:lnSpc>
              <a:spcBef>
                <a:spcPts val="600"/>
              </a:spcBef>
            </a:pPr>
            <a:r>
              <a:rPr lang="el-GR" altLang="el-GR" sz="2400">
                <a:solidFill>
                  <a:srgbClr val="000000"/>
                </a:solidFill>
              </a:rPr>
              <a:t>Το τμήμα ΚΔ διαιρείται σε 16 ίσα τμήματα.</a:t>
            </a:r>
          </a:p>
          <a:p>
            <a:pPr eaLnBrk="1" hangingPunct="1">
              <a:lnSpc>
                <a:spcPct val="110000"/>
              </a:lnSpc>
              <a:spcBef>
                <a:spcPts val="600"/>
              </a:spcBef>
            </a:pPr>
            <a:r>
              <a:rPr lang="el-GR" altLang="el-GR" sz="2400">
                <a:solidFill>
                  <a:srgbClr val="000000"/>
                </a:solidFill>
              </a:rPr>
              <a:t>Επί των υποδιαιρέσεων της ΚΔ υψώνονται κάθετες στην πρώτη υποδιαίρεση , στην τέταρτη και στην ένατη και προκύπτουν  τα σημεία Π1  ,Π2 , Π3.</a:t>
            </a:r>
          </a:p>
        </p:txBody>
      </p:sp>
      <p:sp>
        <p:nvSpPr>
          <p:cNvPr id="22533" name="Τίτλος 1">
            <a:extLst>
              <a:ext uri="{FF2B5EF4-FFF2-40B4-BE49-F238E27FC236}">
                <a16:creationId xmlns:a16="http://schemas.microsoft.com/office/drawing/2014/main" id="{B982618B-590E-4D33-97A2-60AC2E6B1ABA}"/>
              </a:ext>
            </a:extLst>
          </p:cNvPr>
          <p:cNvSpPr>
            <a:spLocks noGrp="1"/>
          </p:cNvSpPr>
          <p:nvPr>
            <p:ph type="title"/>
          </p:nvPr>
        </p:nvSpPr>
        <p:spPr>
          <a:xfrm>
            <a:off x="528638" y="128588"/>
            <a:ext cx="8229600" cy="701675"/>
          </a:xfrm>
        </p:spPr>
        <p:txBody>
          <a:bodyPr/>
          <a:lstStyle/>
          <a:p>
            <a:pPr eaLnBrk="1" hangingPunct="1"/>
            <a:r>
              <a:rPr lang="el-GR" altLang="el-GR" sz="2400"/>
              <a:t>2η Μέθοδος σχεδίασης  καμπυλότητας ζυγού </a:t>
            </a:r>
            <a:r>
              <a:rPr lang="el-GR" altLang="el-GR" sz="2400" b="0"/>
              <a:t>(2 από 3)</a:t>
            </a:r>
          </a:p>
        </p:txBody>
      </p:sp>
      <p:pic>
        <p:nvPicPr>
          <p:cNvPr id="22534" name="Picture 12">
            <a:extLst>
              <a:ext uri="{FF2B5EF4-FFF2-40B4-BE49-F238E27FC236}">
                <a16:creationId xmlns:a16="http://schemas.microsoft.com/office/drawing/2014/main" id="{3A6CB70D-30C5-4458-8CDA-A2D8E937E1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1601788"/>
            <a:ext cx="654685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F1E8E637-44DC-41E0-B455-C796202D4E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985963"/>
            <a:ext cx="1257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4">
            <a:extLst>
              <a:ext uri="{FF2B5EF4-FFF2-40B4-BE49-F238E27FC236}">
                <a16:creationId xmlns:a16="http://schemas.microsoft.com/office/drawing/2014/main" id="{684FC93D-2EF8-40F3-8DF3-B743279E1E8F}"/>
              </a:ext>
            </a:extLst>
          </p:cNvPr>
          <p:cNvSpPr txBox="1">
            <a:spLocks noChangeArrowheads="1"/>
          </p:cNvSpPr>
          <p:nvPr/>
        </p:nvSpPr>
        <p:spPr bwMode="auto">
          <a:xfrm>
            <a:off x="1028700" y="6310313"/>
            <a:ext cx="65913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45593F2E-A054-42AB-A3F3-B1AAF53C359A}"/>
              </a:ext>
            </a:extLst>
          </p:cNvPr>
          <p:cNvSpPr>
            <a:spLocks noGrp="1"/>
          </p:cNvSpPr>
          <p:nvPr>
            <p:ph idx="1"/>
          </p:nvPr>
        </p:nvSpPr>
        <p:spPr>
          <a:xfrm>
            <a:off x="468313" y="981075"/>
            <a:ext cx="8229600" cy="5040313"/>
          </a:xfrm>
        </p:spPr>
        <p:txBody>
          <a:bodyPr/>
          <a:lstStyle/>
          <a:p>
            <a:pPr algn="ctr" eaLnBrk="1" hangingPunct="1">
              <a:lnSpc>
                <a:spcPct val="90000"/>
              </a:lnSpc>
              <a:buFontTx/>
              <a:buNone/>
            </a:pPr>
            <a:r>
              <a:rPr lang="el-GR" altLang="el-GR" sz="1400" b="1" u="sng"/>
              <a:t>2</a:t>
            </a:r>
            <a:r>
              <a:rPr lang="el-GR" altLang="el-GR" sz="1400" b="1" u="sng" baseline="30000"/>
              <a:t>η</a:t>
            </a:r>
            <a:r>
              <a:rPr lang="el-GR" altLang="el-GR" sz="1400" b="1" u="sng"/>
              <a:t> ΜΕΘΟΔΟΣ ΣΧΕΔΙΑΣΗΣ ΚΑΜΠΥΛΟΤΗΤΑΣ ΖΥΓΟΥ </a:t>
            </a:r>
          </a:p>
          <a:p>
            <a:pPr algn="ctr" eaLnBrk="1" hangingPunct="1">
              <a:lnSpc>
                <a:spcPct val="90000"/>
              </a:lnSpc>
              <a:buFontTx/>
              <a:buNone/>
            </a:pPr>
            <a:endParaRPr lang="el-GR" altLang="el-GR" sz="1400" b="1" u="sng"/>
          </a:p>
          <a:p>
            <a:pPr eaLnBrk="1" hangingPunct="1">
              <a:lnSpc>
                <a:spcPct val="90000"/>
              </a:lnSpc>
              <a:buFontTx/>
              <a:buNone/>
            </a:pPr>
            <a:endParaRPr lang="el-GR" altLang="el-GR"/>
          </a:p>
        </p:txBody>
      </p:sp>
      <p:sp>
        <p:nvSpPr>
          <p:cNvPr id="24579" name="Θέση αριθμού διαφάνειας 5">
            <a:extLst>
              <a:ext uri="{FF2B5EF4-FFF2-40B4-BE49-F238E27FC236}">
                <a16:creationId xmlns:a16="http://schemas.microsoft.com/office/drawing/2014/main" id="{181EC4D2-0561-4AFA-947A-14176713E74A}"/>
              </a:ext>
            </a:extLst>
          </p:cNvPr>
          <p:cNvSpPr>
            <a:spLocks noGrp="1"/>
          </p:cNvSpPr>
          <p:nvPr>
            <p:ph type="sldNum" sz="quarter" idx="12"/>
          </p:nvPr>
        </p:nvSpPr>
        <p:spPr bwMode="auto">
          <a:xfrm>
            <a:off x="8243888" y="6356350"/>
            <a:ext cx="4429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08AD56-6247-4C3E-B755-B720BF5F5B64}" type="slidenum">
              <a:rPr lang="el-GR" altLang="el-GR" sz="1200" smtClean="0">
                <a:solidFill>
                  <a:srgbClr val="000000"/>
                </a:solidFill>
                <a:latin typeface="Arial" panose="020B0604020202020204" pitchFamily="34" charset="0"/>
              </a:rPr>
              <a:pPr>
                <a:spcBef>
                  <a:spcPct val="0"/>
                </a:spcBef>
                <a:buFontTx/>
                <a:buNone/>
              </a:pPr>
              <a:t>14</a:t>
            </a:fld>
            <a:endParaRPr lang="el-GR" altLang="el-GR" sz="1200">
              <a:solidFill>
                <a:srgbClr val="000000"/>
              </a:solidFill>
              <a:latin typeface="Arial" panose="020B0604020202020204" pitchFamily="34" charset="0"/>
            </a:endParaRPr>
          </a:p>
        </p:txBody>
      </p:sp>
      <p:sp>
        <p:nvSpPr>
          <p:cNvPr id="24580" name="Text Box 6">
            <a:extLst>
              <a:ext uri="{FF2B5EF4-FFF2-40B4-BE49-F238E27FC236}">
                <a16:creationId xmlns:a16="http://schemas.microsoft.com/office/drawing/2014/main" id="{27CFDAA3-9D81-4A01-81AD-76F29F083C44}"/>
              </a:ext>
            </a:extLst>
          </p:cNvPr>
          <p:cNvSpPr txBox="1">
            <a:spLocks noChangeArrowheads="1"/>
          </p:cNvSpPr>
          <p:nvPr/>
        </p:nvSpPr>
        <p:spPr bwMode="auto">
          <a:xfrm>
            <a:off x="323850" y="3357563"/>
            <a:ext cx="856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323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0000"/>
              </a:lnSpc>
              <a:spcBef>
                <a:spcPts val="600"/>
              </a:spcBef>
            </a:pPr>
            <a:r>
              <a:rPr lang="el-GR" altLang="el-GR" sz="2000">
                <a:solidFill>
                  <a:srgbClr val="000000"/>
                </a:solidFill>
              </a:rPr>
              <a:t>Διαιρείται το ημιπλάτος ΚΒ σε τέσσερα ίσα μέρη και υψώνονται οι κάθετες Χ</a:t>
            </a:r>
            <a:r>
              <a:rPr lang="el-GR" altLang="el-GR" sz="2000" baseline="-25000">
                <a:solidFill>
                  <a:srgbClr val="000000"/>
                </a:solidFill>
              </a:rPr>
              <a:t>1</a:t>
            </a:r>
            <a:r>
              <a:rPr lang="el-GR" altLang="el-GR" sz="2000">
                <a:solidFill>
                  <a:srgbClr val="000000"/>
                </a:solidFill>
              </a:rPr>
              <a:t>Υ</a:t>
            </a:r>
            <a:r>
              <a:rPr lang="el-GR" altLang="el-GR" sz="2000" baseline="-25000">
                <a:solidFill>
                  <a:srgbClr val="000000"/>
                </a:solidFill>
              </a:rPr>
              <a:t>1</a:t>
            </a:r>
            <a:r>
              <a:rPr lang="el-GR" altLang="el-GR" sz="2000">
                <a:solidFill>
                  <a:srgbClr val="000000"/>
                </a:solidFill>
              </a:rPr>
              <a:t> , Χ</a:t>
            </a:r>
            <a:r>
              <a:rPr lang="el-GR" altLang="el-GR" sz="2000" baseline="-25000">
                <a:solidFill>
                  <a:srgbClr val="000000"/>
                </a:solidFill>
              </a:rPr>
              <a:t>2</a:t>
            </a:r>
            <a:r>
              <a:rPr lang="el-GR" altLang="el-GR" sz="2000">
                <a:solidFill>
                  <a:srgbClr val="000000"/>
                </a:solidFill>
              </a:rPr>
              <a:t>Υ</a:t>
            </a:r>
            <a:r>
              <a:rPr lang="el-GR" altLang="el-GR" sz="2000" baseline="-25000">
                <a:solidFill>
                  <a:srgbClr val="000000"/>
                </a:solidFill>
              </a:rPr>
              <a:t>2</a:t>
            </a:r>
            <a:r>
              <a:rPr lang="el-GR" altLang="el-GR" sz="2000">
                <a:solidFill>
                  <a:srgbClr val="000000"/>
                </a:solidFill>
              </a:rPr>
              <a:t> , Χ</a:t>
            </a:r>
            <a:r>
              <a:rPr lang="el-GR" altLang="el-GR" sz="2000" baseline="-25000">
                <a:solidFill>
                  <a:srgbClr val="000000"/>
                </a:solidFill>
              </a:rPr>
              <a:t>3</a:t>
            </a:r>
            <a:r>
              <a:rPr lang="el-GR" altLang="el-GR" sz="2000">
                <a:solidFill>
                  <a:srgbClr val="000000"/>
                </a:solidFill>
              </a:rPr>
              <a:t>Υ</a:t>
            </a:r>
            <a:r>
              <a:rPr lang="el-GR" altLang="el-GR" sz="2000" baseline="-25000">
                <a:solidFill>
                  <a:srgbClr val="000000"/>
                </a:solidFill>
              </a:rPr>
              <a:t>3</a:t>
            </a:r>
            <a:r>
              <a:rPr lang="el-GR" altLang="el-GR" sz="2000">
                <a:solidFill>
                  <a:srgbClr val="000000"/>
                </a:solidFill>
              </a:rPr>
              <a:t> .</a:t>
            </a:r>
          </a:p>
          <a:p>
            <a:pPr eaLnBrk="1" hangingPunct="1">
              <a:lnSpc>
                <a:spcPct val="110000"/>
              </a:lnSpc>
              <a:spcBef>
                <a:spcPts val="600"/>
              </a:spcBef>
            </a:pPr>
            <a:r>
              <a:rPr lang="el-GR" altLang="el-GR" sz="2000">
                <a:solidFill>
                  <a:srgbClr val="000000"/>
                </a:solidFill>
              </a:rPr>
              <a:t>Από τα σημεία Π1 , Π2 , Π3 χαράσσονται παράλληλες προς την ΚΓ και επί των Χ</a:t>
            </a:r>
            <a:r>
              <a:rPr lang="el-GR" altLang="el-GR" sz="2000" baseline="-25000">
                <a:solidFill>
                  <a:srgbClr val="000000"/>
                </a:solidFill>
              </a:rPr>
              <a:t>1</a:t>
            </a:r>
            <a:r>
              <a:rPr lang="el-GR" altLang="el-GR" sz="2000">
                <a:solidFill>
                  <a:srgbClr val="000000"/>
                </a:solidFill>
              </a:rPr>
              <a:t>Υ</a:t>
            </a:r>
            <a:r>
              <a:rPr lang="el-GR" altLang="el-GR" sz="2000" baseline="-25000">
                <a:solidFill>
                  <a:srgbClr val="000000"/>
                </a:solidFill>
              </a:rPr>
              <a:t>1</a:t>
            </a:r>
            <a:r>
              <a:rPr lang="el-GR" altLang="el-GR" sz="2000">
                <a:solidFill>
                  <a:srgbClr val="000000"/>
                </a:solidFill>
              </a:rPr>
              <a:t> , Χ</a:t>
            </a:r>
            <a:r>
              <a:rPr lang="el-GR" altLang="el-GR" sz="2000" baseline="-25000">
                <a:solidFill>
                  <a:srgbClr val="000000"/>
                </a:solidFill>
              </a:rPr>
              <a:t>2</a:t>
            </a:r>
            <a:r>
              <a:rPr lang="el-GR" altLang="el-GR" sz="2000">
                <a:solidFill>
                  <a:srgbClr val="000000"/>
                </a:solidFill>
              </a:rPr>
              <a:t>Υ</a:t>
            </a:r>
            <a:r>
              <a:rPr lang="el-GR" altLang="el-GR" sz="2000" baseline="-25000">
                <a:solidFill>
                  <a:srgbClr val="000000"/>
                </a:solidFill>
              </a:rPr>
              <a:t>2</a:t>
            </a:r>
            <a:r>
              <a:rPr lang="el-GR" altLang="el-GR" sz="2000">
                <a:solidFill>
                  <a:srgbClr val="000000"/>
                </a:solidFill>
              </a:rPr>
              <a:t> , Χ</a:t>
            </a:r>
            <a:r>
              <a:rPr lang="el-GR" altLang="el-GR" sz="2000" baseline="-25000">
                <a:solidFill>
                  <a:srgbClr val="000000"/>
                </a:solidFill>
              </a:rPr>
              <a:t>3</a:t>
            </a:r>
            <a:r>
              <a:rPr lang="el-GR" altLang="el-GR" sz="2000">
                <a:solidFill>
                  <a:srgbClr val="000000"/>
                </a:solidFill>
              </a:rPr>
              <a:t>Υ</a:t>
            </a:r>
            <a:r>
              <a:rPr lang="el-GR" altLang="el-GR" sz="2000" baseline="-25000">
                <a:solidFill>
                  <a:srgbClr val="000000"/>
                </a:solidFill>
              </a:rPr>
              <a:t>3</a:t>
            </a:r>
            <a:r>
              <a:rPr lang="el-GR" altLang="el-GR" sz="2000">
                <a:solidFill>
                  <a:srgbClr val="000000"/>
                </a:solidFill>
              </a:rPr>
              <a:t> προκύπτουν τα σημεία ε , ζ , η.</a:t>
            </a:r>
          </a:p>
          <a:p>
            <a:pPr eaLnBrk="1" hangingPunct="1">
              <a:lnSpc>
                <a:spcPct val="110000"/>
              </a:lnSpc>
              <a:spcBef>
                <a:spcPts val="600"/>
              </a:spcBef>
            </a:pPr>
            <a:r>
              <a:rPr lang="el-GR" altLang="el-GR" sz="2000">
                <a:solidFill>
                  <a:srgbClr val="000000"/>
                </a:solidFill>
              </a:rPr>
              <a:t>Ενώνοντας με τερίζι ή καμπυλόγραμμο τα σημεία Β, η , ζ , ε , Π προκύπτει η ζητούμενη καμπύλη κυρτότητας του ζυγού. (συμμετρικά χαράσσεται και η καμπύλη προς ΠΑ).</a:t>
            </a:r>
          </a:p>
        </p:txBody>
      </p:sp>
      <p:sp>
        <p:nvSpPr>
          <p:cNvPr id="2" name="Τίτλος 1">
            <a:extLst>
              <a:ext uri="{FF2B5EF4-FFF2-40B4-BE49-F238E27FC236}">
                <a16:creationId xmlns:a16="http://schemas.microsoft.com/office/drawing/2014/main" id="{BCCB4354-90C4-45B4-A9EA-C29F6EF633C1}"/>
              </a:ext>
            </a:extLst>
          </p:cNvPr>
          <p:cNvSpPr>
            <a:spLocks noGrp="1"/>
          </p:cNvSpPr>
          <p:nvPr>
            <p:ph type="title"/>
          </p:nvPr>
        </p:nvSpPr>
        <p:spPr/>
        <p:txBody>
          <a:bodyPr>
            <a:normAutofit fontScale="90000"/>
          </a:bodyPr>
          <a:lstStyle/>
          <a:p>
            <a:pPr eaLnBrk="1" hangingPunct="1">
              <a:defRPr/>
            </a:pPr>
            <a:r>
              <a:rPr lang="el-GR" altLang="el-GR" sz="3600"/>
              <a:t>2η Μέθοδος σχεδίασης καμπυλότητας ζυγού </a:t>
            </a:r>
            <a:r>
              <a:rPr lang="el-GR" altLang="el-GR" sz="3600" b="0"/>
              <a:t>(3 από 3)</a:t>
            </a:r>
          </a:p>
        </p:txBody>
      </p:sp>
      <p:pic>
        <p:nvPicPr>
          <p:cNvPr id="24582" name="Picture 3">
            <a:extLst>
              <a:ext uri="{FF2B5EF4-FFF2-40B4-BE49-F238E27FC236}">
                <a16:creationId xmlns:a16="http://schemas.microsoft.com/office/drawing/2014/main" id="{F17EDD70-095D-4CC1-8CBC-4C6E17FC09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54150"/>
            <a:ext cx="626427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a:extLst>
              <a:ext uri="{FF2B5EF4-FFF2-40B4-BE49-F238E27FC236}">
                <a16:creationId xmlns:a16="http://schemas.microsoft.com/office/drawing/2014/main" id="{3B79FBCC-D6AF-4BC6-BC45-BF665A98BF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652588"/>
            <a:ext cx="11715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4">
            <a:extLst>
              <a:ext uri="{FF2B5EF4-FFF2-40B4-BE49-F238E27FC236}">
                <a16:creationId xmlns:a16="http://schemas.microsoft.com/office/drawing/2014/main" id="{1C20D2E0-550B-4828-AAEF-F2B8ADD20A34}"/>
              </a:ext>
            </a:extLst>
          </p:cNvPr>
          <p:cNvSpPr txBox="1">
            <a:spLocks noChangeArrowheads="1"/>
          </p:cNvSpPr>
          <p:nvPr/>
        </p:nvSpPr>
        <p:spPr bwMode="auto">
          <a:xfrm>
            <a:off x="1287463" y="6251575"/>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D0C47B6-1834-468A-9483-9F4F9E4E954C}"/>
              </a:ext>
            </a:extLst>
          </p:cNvPr>
          <p:cNvSpPr>
            <a:spLocks noGrp="1"/>
          </p:cNvSpPr>
          <p:nvPr>
            <p:ph idx="1"/>
          </p:nvPr>
        </p:nvSpPr>
        <p:spPr/>
        <p:txBody>
          <a:bodyPr/>
          <a:lstStyle/>
          <a:p>
            <a:pPr algn="ctr" eaLnBrk="1" hangingPunct="1">
              <a:buFontTx/>
              <a:buNone/>
            </a:pPr>
            <a:r>
              <a:rPr lang="el-GR" altLang="el-GR" sz="1400" b="1" u="sng"/>
              <a:t>3</a:t>
            </a:r>
            <a:r>
              <a:rPr lang="el-GR" altLang="el-GR" sz="1400" b="1" u="sng" baseline="30000"/>
              <a:t>Η</a:t>
            </a:r>
            <a:r>
              <a:rPr lang="el-GR" altLang="el-GR" sz="1400" b="1" u="sng"/>
              <a:t> ΜΕΘΟΔΟΣ ΣΧΕΔΙΑΣΗΣ ΚΑΜΠΥΛΟΤΗΤΑΣ ΖΥΓΟΥ</a:t>
            </a:r>
          </a:p>
          <a:p>
            <a:pPr algn="ctr" eaLnBrk="1" hangingPunct="1">
              <a:buFontTx/>
              <a:buNone/>
            </a:pPr>
            <a:endParaRPr lang="el-GR" altLang="el-GR" sz="1400" b="1" u="sng"/>
          </a:p>
        </p:txBody>
      </p:sp>
      <p:sp>
        <p:nvSpPr>
          <p:cNvPr id="26627" name="Θέση αριθμού διαφάνειας 5">
            <a:extLst>
              <a:ext uri="{FF2B5EF4-FFF2-40B4-BE49-F238E27FC236}">
                <a16:creationId xmlns:a16="http://schemas.microsoft.com/office/drawing/2014/main" id="{6822B4F5-3201-40C0-9FD1-13B3D127A31E}"/>
              </a:ext>
            </a:extLst>
          </p:cNvPr>
          <p:cNvSpPr>
            <a:spLocks noGrp="1"/>
          </p:cNvSpPr>
          <p:nvPr>
            <p:ph type="sldNum" sz="quarter" idx="12"/>
          </p:nvPr>
        </p:nvSpPr>
        <p:spPr bwMode="auto">
          <a:xfrm>
            <a:off x="8243888" y="6356350"/>
            <a:ext cx="4429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CA4E4E-206B-4AF8-8AC7-3B2C5955EA5C}" type="slidenum">
              <a:rPr lang="el-GR" altLang="el-GR" sz="1200" smtClean="0">
                <a:solidFill>
                  <a:srgbClr val="000000"/>
                </a:solidFill>
                <a:latin typeface="Arial" panose="020B0604020202020204" pitchFamily="34" charset="0"/>
              </a:rPr>
              <a:pPr>
                <a:spcBef>
                  <a:spcPct val="0"/>
                </a:spcBef>
                <a:buFontTx/>
                <a:buNone/>
              </a:pPr>
              <a:t>15</a:t>
            </a:fld>
            <a:endParaRPr lang="el-GR" altLang="el-GR" sz="1200">
              <a:solidFill>
                <a:srgbClr val="000000"/>
              </a:solidFill>
              <a:latin typeface="Arial" panose="020B0604020202020204" pitchFamily="34" charset="0"/>
            </a:endParaRPr>
          </a:p>
        </p:txBody>
      </p:sp>
      <p:pic>
        <p:nvPicPr>
          <p:cNvPr id="26628" name="Picture 5">
            <a:extLst>
              <a:ext uri="{FF2B5EF4-FFF2-40B4-BE49-F238E27FC236}">
                <a16:creationId xmlns:a16="http://schemas.microsoft.com/office/drawing/2014/main" id="{EADCEAC6-4B7A-4965-A210-F2EFD74D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268413"/>
            <a:ext cx="76327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a:extLst>
              <a:ext uri="{FF2B5EF4-FFF2-40B4-BE49-F238E27FC236}">
                <a16:creationId xmlns:a16="http://schemas.microsoft.com/office/drawing/2014/main" id="{5F2008E0-4020-40D3-A687-FFDBEB3E4AA4}"/>
              </a:ext>
            </a:extLst>
          </p:cNvPr>
          <p:cNvSpPr txBox="1">
            <a:spLocks noChangeArrowheads="1"/>
          </p:cNvSpPr>
          <p:nvPr/>
        </p:nvSpPr>
        <p:spPr bwMode="auto">
          <a:xfrm>
            <a:off x="468313" y="3429000"/>
            <a:ext cx="84248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Tx/>
              <a:buNone/>
            </a:pPr>
            <a:r>
              <a:rPr lang="el-GR" altLang="el-GR" sz="2200">
                <a:solidFill>
                  <a:srgbClr val="000000"/>
                </a:solidFill>
              </a:rPr>
              <a:t>Η μέθοδος αυτή ονομάζεται «χάραξη καμπύλης κυρτότητας ζυγού με το νήμα της στάθμης» (</a:t>
            </a:r>
            <a:r>
              <a:rPr lang="en-US" altLang="el-GR" sz="2200">
                <a:solidFill>
                  <a:srgbClr val="000000"/>
                </a:solidFill>
              </a:rPr>
              <a:t>chalk line camber)</a:t>
            </a:r>
            <a:r>
              <a:rPr lang="el-GR" altLang="el-GR" sz="2200">
                <a:solidFill>
                  <a:srgbClr val="000000"/>
                </a:solidFill>
              </a:rPr>
              <a:t> .</a:t>
            </a:r>
            <a:endParaRPr lang="en-US" altLang="el-GR" sz="2200">
              <a:solidFill>
                <a:srgbClr val="000000"/>
              </a:solidFill>
            </a:endParaRPr>
          </a:p>
          <a:p>
            <a:pPr eaLnBrk="1" hangingPunct="1">
              <a:spcBef>
                <a:spcPts val="600"/>
              </a:spcBef>
              <a:buFontTx/>
              <a:buNone/>
            </a:pPr>
            <a:r>
              <a:rPr lang="el-GR" altLang="el-GR" sz="2200">
                <a:solidFill>
                  <a:srgbClr val="000000"/>
                </a:solidFill>
              </a:rPr>
              <a:t>Η καμπύλη κυρτότητας προκύπτει από τη χάραξη ευθειών με τη χρήση του νήματος στάθμης  και κιμωλίες. </a:t>
            </a:r>
          </a:p>
          <a:p>
            <a:pPr eaLnBrk="1" hangingPunct="1">
              <a:spcBef>
                <a:spcPts val="600"/>
              </a:spcBef>
              <a:buFontTx/>
              <a:buNone/>
            </a:pPr>
            <a:r>
              <a:rPr lang="el-GR" altLang="el-GR" sz="2200">
                <a:solidFill>
                  <a:srgbClr val="000000"/>
                </a:solidFill>
              </a:rPr>
              <a:t>Επί της μέσης του καταστρώματος ορίζεται  ως μέγεθος κυρτότητας το διπλάσιο (επιλέγεται κατ΄ αναλογία των δύο προηγούμενων μεθόδων) του (1/50) Β . </a:t>
            </a:r>
          </a:p>
        </p:txBody>
      </p:sp>
      <p:sp>
        <p:nvSpPr>
          <p:cNvPr id="26630" name="Τίτλος 1">
            <a:extLst>
              <a:ext uri="{FF2B5EF4-FFF2-40B4-BE49-F238E27FC236}">
                <a16:creationId xmlns:a16="http://schemas.microsoft.com/office/drawing/2014/main" id="{A1BA436D-267B-471D-B826-9CA867A3B378}"/>
              </a:ext>
            </a:extLst>
          </p:cNvPr>
          <p:cNvSpPr>
            <a:spLocks noGrp="1"/>
          </p:cNvSpPr>
          <p:nvPr>
            <p:ph type="title"/>
          </p:nvPr>
        </p:nvSpPr>
        <p:spPr>
          <a:xfrm>
            <a:off x="468313" y="115888"/>
            <a:ext cx="8424862" cy="909637"/>
          </a:xfrm>
        </p:spPr>
        <p:txBody>
          <a:bodyPr/>
          <a:lstStyle/>
          <a:p>
            <a:pPr eaLnBrk="1" hangingPunct="1"/>
            <a:r>
              <a:rPr lang="el-GR" altLang="el-GR" sz="2800"/>
              <a:t>3η Μέθοδος σχεδίασης  καμπυλότητας ζυγού </a:t>
            </a:r>
            <a:r>
              <a:rPr lang="el-GR" altLang="el-GR" sz="2800" b="0"/>
              <a:t>(1 από 2)</a:t>
            </a:r>
          </a:p>
        </p:txBody>
      </p:sp>
      <p:sp>
        <p:nvSpPr>
          <p:cNvPr id="26631" name="Text Box 4">
            <a:extLst>
              <a:ext uri="{FF2B5EF4-FFF2-40B4-BE49-F238E27FC236}">
                <a16:creationId xmlns:a16="http://schemas.microsoft.com/office/drawing/2014/main" id="{5CAA1D0A-9354-41C1-82C4-21B73F0E69AF}"/>
              </a:ext>
            </a:extLst>
          </p:cNvPr>
          <p:cNvSpPr txBox="1">
            <a:spLocks noChangeArrowheads="1"/>
          </p:cNvSpPr>
          <p:nvPr/>
        </p:nvSpPr>
        <p:spPr bwMode="auto">
          <a:xfrm>
            <a:off x="1385888" y="6408738"/>
            <a:ext cx="65913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F94AD659-3163-4D4A-B5C2-AC15FB35B6D0}"/>
              </a:ext>
            </a:extLst>
          </p:cNvPr>
          <p:cNvSpPr>
            <a:spLocks noGrp="1"/>
          </p:cNvSpPr>
          <p:nvPr>
            <p:ph idx="1"/>
          </p:nvPr>
        </p:nvSpPr>
        <p:spPr/>
        <p:txBody>
          <a:bodyPr/>
          <a:lstStyle/>
          <a:p>
            <a:pPr algn="ctr" eaLnBrk="1" hangingPunct="1">
              <a:buFontTx/>
              <a:buNone/>
            </a:pPr>
            <a:r>
              <a:rPr lang="el-GR" altLang="el-GR" sz="1400" b="1" u="sng"/>
              <a:t>3</a:t>
            </a:r>
            <a:r>
              <a:rPr lang="el-GR" altLang="el-GR" sz="1400" b="1" u="sng" baseline="30000"/>
              <a:t>Η</a:t>
            </a:r>
            <a:r>
              <a:rPr lang="el-GR" altLang="el-GR" sz="1400" b="1" u="sng"/>
              <a:t> ΜΕΘΟΔΟΣ ΣΧΕΔΙΑΣΗΣ ΚΑΜΠΥΛΟΤΗΤΑΣ ΖΥΓΟΥ</a:t>
            </a:r>
          </a:p>
          <a:p>
            <a:pPr algn="ctr" eaLnBrk="1" hangingPunct="1">
              <a:buFontTx/>
              <a:buNone/>
            </a:pPr>
            <a:endParaRPr lang="el-GR" altLang="el-GR" sz="1400" b="1" u="sng"/>
          </a:p>
        </p:txBody>
      </p:sp>
      <p:sp>
        <p:nvSpPr>
          <p:cNvPr id="28675" name="Θέση αριθμού διαφάνειας 5">
            <a:extLst>
              <a:ext uri="{FF2B5EF4-FFF2-40B4-BE49-F238E27FC236}">
                <a16:creationId xmlns:a16="http://schemas.microsoft.com/office/drawing/2014/main" id="{64F7D57E-ECA5-436C-87C7-8C9244AFC27A}"/>
              </a:ext>
            </a:extLst>
          </p:cNvPr>
          <p:cNvSpPr>
            <a:spLocks noGrp="1"/>
          </p:cNvSpPr>
          <p:nvPr>
            <p:ph type="sldNum" sz="quarter" idx="12"/>
          </p:nvPr>
        </p:nvSpPr>
        <p:spPr bwMode="auto">
          <a:xfrm>
            <a:off x="8243888" y="6356350"/>
            <a:ext cx="4429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2E56F7-F7BA-4B65-8242-C76DB0477998}" type="slidenum">
              <a:rPr lang="el-GR" altLang="el-GR" sz="1200" smtClean="0">
                <a:solidFill>
                  <a:srgbClr val="000000"/>
                </a:solidFill>
                <a:latin typeface="Arial" panose="020B0604020202020204" pitchFamily="34" charset="0"/>
              </a:rPr>
              <a:pPr>
                <a:spcBef>
                  <a:spcPct val="0"/>
                </a:spcBef>
                <a:buFontTx/>
                <a:buNone/>
              </a:pPr>
              <a:t>16</a:t>
            </a:fld>
            <a:endParaRPr lang="el-GR" altLang="el-GR" sz="1200">
              <a:solidFill>
                <a:srgbClr val="000000"/>
              </a:solidFill>
              <a:latin typeface="Arial" panose="020B0604020202020204" pitchFamily="34" charset="0"/>
            </a:endParaRPr>
          </a:p>
        </p:txBody>
      </p:sp>
      <p:pic>
        <p:nvPicPr>
          <p:cNvPr id="28676" name="Picture 5">
            <a:extLst>
              <a:ext uri="{FF2B5EF4-FFF2-40B4-BE49-F238E27FC236}">
                <a16:creationId xmlns:a16="http://schemas.microsoft.com/office/drawing/2014/main" id="{61CA8859-9BB6-436E-A1D6-EF2BFEB5B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76327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6">
            <a:extLst>
              <a:ext uri="{FF2B5EF4-FFF2-40B4-BE49-F238E27FC236}">
                <a16:creationId xmlns:a16="http://schemas.microsoft.com/office/drawing/2014/main" id="{D80BD1F6-F51E-4B96-9EB9-49A111083571}"/>
              </a:ext>
            </a:extLst>
          </p:cNvPr>
          <p:cNvSpPr txBox="1">
            <a:spLocks noChangeArrowheads="1"/>
          </p:cNvSpPr>
          <p:nvPr/>
        </p:nvSpPr>
        <p:spPr bwMode="auto">
          <a:xfrm>
            <a:off x="468313" y="3284538"/>
            <a:ext cx="84248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200"/>
              </a:spcBef>
              <a:buFontTx/>
              <a:buNone/>
            </a:pPr>
            <a:r>
              <a:rPr lang="el-GR" altLang="el-GR" sz="2200">
                <a:solidFill>
                  <a:srgbClr val="000000"/>
                </a:solidFill>
              </a:rPr>
              <a:t>Ευρίσκεται το σημείο Π και χαράσσονται οι ευθείες ΑΠ , ΠΓ.</a:t>
            </a:r>
          </a:p>
          <a:p>
            <a:pPr eaLnBrk="1" hangingPunct="1">
              <a:spcBef>
                <a:spcPts val="1200"/>
              </a:spcBef>
              <a:buFontTx/>
              <a:buNone/>
            </a:pPr>
            <a:r>
              <a:rPr lang="el-GR" altLang="el-GR" sz="2200">
                <a:solidFill>
                  <a:srgbClr val="000000"/>
                </a:solidFill>
              </a:rPr>
              <a:t>Τα ημιπλάτη ΑΚ και ΚΓ χωρίζονται σε σε όσο το δυνατόν περισσότερα ίσα τμήματα , χαράσσονται οι αντίστοιχες κάθετες και προσδιορίζονται επί των ΑΠ , ΠΓ τα σημεία τομής τα οποία αριθμούνται  από δεξιά προς αριστερά  από Α και Π.</a:t>
            </a:r>
          </a:p>
          <a:p>
            <a:pPr eaLnBrk="1" hangingPunct="1">
              <a:spcBef>
                <a:spcPts val="1200"/>
              </a:spcBef>
              <a:buFontTx/>
              <a:buNone/>
            </a:pPr>
            <a:r>
              <a:rPr lang="el-GR" altLang="el-GR" sz="2200">
                <a:solidFill>
                  <a:srgbClr val="000000"/>
                </a:solidFill>
              </a:rPr>
              <a:t>Ενώνεται  με το νήμα της στάθμης το κάθε σημείο της ΑΠ με το αντίστοιχο σημείο της  ΠΓ με την ίδια αρίθμηση και σχηματίζεται η ζητούμενη καμπύλη.</a:t>
            </a:r>
          </a:p>
        </p:txBody>
      </p:sp>
      <p:sp>
        <p:nvSpPr>
          <p:cNvPr id="28678" name="Τίτλος 1">
            <a:extLst>
              <a:ext uri="{FF2B5EF4-FFF2-40B4-BE49-F238E27FC236}">
                <a16:creationId xmlns:a16="http://schemas.microsoft.com/office/drawing/2014/main" id="{E854910D-A884-4FCD-9053-5BA6DFFF76CD}"/>
              </a:ext>
            </a:extLst>
          </p:cNvPr>
          <p:cNvSpPr>
            <a:spLocks noGrp="1"/>
          </p:cNvSpPr>
          <p:nvPr>
            <p:ph type="title"/>
          </p:nvPr>
        </p:nvSpPr>
        <p:spPr>
          <a:xfrm>
            <a:off x="468313" y="115888"/>
            <a:ext cx="8229600" cy="993775"/>
          </a:xfrm>
        </p:spPr>
        <p:txBody>
          <a:bodyPr/>
          <a:lstStyle/>
          <a:p>
            <a:pPr eaLnBrk="1" hangingPunct="1"/>
            <a:r>
              <a:rPr lang="el-GR" altLang="el-GR" sz="2800"/>
              <a:t>3η Μέθοδος σχεδίασης καμπυλότητας ζυγού </a:t>
            </a:r>
            <a:r>
              <a:rPr lang="el-GR" altLang="el-GR" sz="2800" b="0"/>
              <a:t>(2 από 2)</a:t>
            </a:r>
          </a:p>
        </p:txBody>
      </p:sp>
      <p:sp>
        <p:nvSpPr>
          <p:cNvPr id="28679" name="Text Box 4">
            <a:extLst>
              <a:ext uri="{FF2B5EF4-FFF2-40B4-BE49-F238E27FC236}">
                <a16:creationId xmlns:a16="http://schemas.microsoft.com/office/drawing/2014/main" id="{81FB8F20-E362-4CF1-8160-A7C9DA17004B}"/>
              </a:ext>
            </a:extLst>
          </p:cNvPr>
          <p:cNvSpPr txBox="1">
            <a:spLocks noChangeArrowheads="1"/>
          </p:cNvSpPr>
          <p:nvPr/>
        </p:nvSpPr>
        <p:spPr bwMode="auto">
          <a:xfrm>
            <a:off x="1276350" y="6356350"/>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αριθμού διαφάνειας 5">
            <a:extLst>
              <a:ext uri="{FF2B5EF4-FFF2-40B4-BE49-F238E27FC236}">
                <a16:creationId xmlns:a16="http://schemas.microsoft.com/office/drawing/2014/main" id="{98968E3C-EEDB-4E22-B020-6CF8445FC467}"/>
              </a:ext>
            </a:extLst>
          </p:cNvPr>
          <p:cNvSpPr>
            <a:spLocks noGrp="1"/>
          </p:cNvSpPr>
          <p:nvPr>
            <p:ph type="sldNum" sz="quarter" idx="12"/>
          </p:nvPr>
        </p:nvSpPr>
        <p:spPr bwMode="auto">
          <a:xfrm>
            <a:off x="8243888" y="6356350"/>
            <a:ext cx="4429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7D725B-59C2-4CF2-87B6-17A7F6B21130}" type="slidenum">
              <a:rPr lang="el-GR" altLang="el-GR" sz="1200" smtClean="0">
                <a:solidFill>
                  <a:srgbClr val="000000"/>
                </a:solidFill>
                <a:latin typeface="Arial" panose="020B0604020202020204" pitchFamily="34" charset="0"/>
              </a:rPr>
              <a:pPr>
                <a:spcBef>
                  <a:spcPct val="0"/>
                </a:spcBef>
                <a:buFontTx/>
                <a:buNone/>
              </a:pPr>
              <a:t>17</a:t>
            </a:fld>
            <a:endParaRPr lang="el-GR" altLang="el-GR" sz="1200">
              <a:solidFill>
                <a:srgbClr val="000000"/>
              </a:solidFill>
              <a:latin typeface="Arial" panose="020B0604020202020204" pitchFamily="34" charset="0"/>
            </a:endParaRPr>
          </a:p>
        </p:txBody>
      </p:sp>
      <p:sp>
        <p:nvSpPr>
          <p:cNvPr id="30723" name="Text Box 6">
            <a:extLst>
              <a:ext uri="{FF2B5EF4-FFF2-40B4-BE49-F238E27FC236}">
                <a16:creationId xmlns:a16="http://schemas.microsoft.com/office/drawing/2014/main" id="{033121B8-767E-46CD-8D62-7F1C0C7E4965}"/>
              </a:ext>
            </a:extLst>
          </p:cNvPr>
          <p:cNvSpPr txBox="1">
            <a:spLocks noChangeArrowheads="1"/>
          </p:cNvSpPr>
          <p:nvPr/>
        </p:nvSpPr>
        <p:spPr bwMode="auto">
          <a:xfrm>
            <a:off x="215900" y="3290888"/>
            <a:ext cx="87122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Tx/>
              <a:buNone/>
            </a:pPr>
            <a:r>
              <a:rPr lang="el-GR" altLang="el-GR" sz="2200">
                <a:solidFill>
                  <a:srgbClr val="000000"/>
                </a:solidFill>
              </a:rPr>
              <a:t>Όταν το τοπικό  πλάτος ΓΔ του καταστρώματος σε κάποια εγκάρσια τομή είναι διαφορετικό από αυτό της μέσης τομής , τότε μεταφέρεται το πλάτος αυτό επί της ΑΒ .</a:t>
            </a:r>
          </a:p>
          <a:p>
            <a:pPr eaLnBrk="1" hangingPunct="1">
              <a:spcBef>
                <a:spcPts val="600"/>
              </a:spcBef>
              <a:buFontTx/>
              <a:buNone/>
            </a:pPr>
            <a:r>
              <a:rPr lang="el-GR" altLang="el-GR" sz="2200">
                <a:solidFill>
                  <a:srgbClr val="000000"/>
                </a:solidFill>
              </a:rPr>
              <a:t>Χαράσσονται από τα σημεία Γ και Δ οι κάθετες μέχρι την καμπύλη κυρτότητας και ευρίσκονται τα σημεία Γ ‘ και Δ ‘ .</a:t>
            </a:r>
          </a:p>
          <a:p>
            <a:pPr eaLnBrk="1" hangingPunct="1">
              <a:spcBef>
                <a:spcPts val="600"/>
              </a:spcBef>
              <a:buFontTx/>
              <a:buNone/>
            </a:pPr>
            <a:r>
              <a:rPr lang="el-GR" altLang="el-GR" sz="2200">
                <a:solidFill>
                  <a:srgbClr val="000000"/>
                </a:solidFill>
              </a:rPr>
              <a:t>Η καμπύλη Γ ‘ Π Δ ‘ είναι η καμπύλη κυρτότητας του καταστρώματος στη συγκεκριμένη εγκάρσια τομή .</a:t>
            </a:r>
          </a:p>
          <a:p>
            <a:pPr eaLnBrk="1" hangingPunct="1">
              <a:spcBef>
                <a:spcPts val="600"/>
              </a:spcBef>
              <a:buFontTx/>
              <a:buNone/>
            </a:pPr>
            <a:r>
              <a:rPr lang="el-GR" altLang="el-GR" sz="2200">
                <a:solidFill>
                  <a:srgbClr val="000000"/>
                </a:solidFill>
              </a:rPr>
              <a:t>Η κυρτότητα μετριέται από το τμήμα ΜΠ.  </a:t>
            </a:r>
          </a:p>
        </p:txBody>
      </p:sp>
      <p:sp>
        <p:nvSpPr>
          <p:cNvPr id="30724" name="Τίτλος 1">
            <a:extLst>
              <a:ext uri="{FF2B5EF4-FFF2-40B4-BE49-F238E27FC236}">
                <a16:creationId xmlns:a16="http://schemas.microsoft.com/office/drawing/2014/main" id="{865E9508-FCEC-4812-AE02-AAD65F479899}"/>
              </a:ext>
            </a:extLst>
          </p:cNvPr>
          <p:cNvSpPr>
            <a:spLocks noGrp="1"/>
          </p:cNvSpPr>
          <p:nvPr>
            <p:ph type="title"/>
          </p:nvPr>
        </p:nvSpPr>
        <p:spPr>
          <a:xfrm>
            <a:off x="0" y="115888"/>
            <a:ext cx="9144000" cy="1081087"/>
          </a:xfrm>
        </p:spPr>
        <p:txBody>
          <a:bodyPr/>
          <a:lstStyle/>
          <a:p>
            <a:pPr eaLnBrk="1" hangingPunct="1"/>
            <a:r>
              <a:rPr lang="el-GR" altLang="el-GR" sz="2800"/>
              <a:t>Εύρεση κυρτότητας σε οποιαδήποτε εγκάρσια τομή με βάση την καμπύλη κυρτότητας της μέσης τομής</a:t>
            </a:r>
          </a:p>
        </p:txBody>
      </p:sp>
      <p:pic>
        <p:nvPicPr>
          <p:cNvPr id="30725" name="Picture 1">
            <a:extLst>
              <a:ext uri="{FF2B5EF4-FFF2-40B4-BE49-F238E27FC236}">
                <a16:creationId xmlns:a16="http://schemas.microsoft.com/office/drawing/2014/main" id="{93696EDD-F788-4D90-8539-B86C9F1750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06488"/>
            <a:ext cx="68865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4">
            <a:extLst>
              <a:ext uri="{FF2B5EF4-FFF2-40B4-BE49-F238E27FC236}">
                <a16:creationId xmlns:a16="http://schemas.microsoft.com/office/drawing/2014/main" id="{7B935C05-E971-4B6B-A254-D46FC188C298}"/>
              </a:ext>
            </a:extLst>
          </p:cNvPr>
          <p:cNvSpPr txBox="1">
            <a:spLocks noChangeArrowheads="1"/>
          </p:cNvSpPr>
          <p:nvPr/>
        </p:nvSpPr>
        <p:spPr bwMode="auto">
          <a:xfrm>
            <a:off x="1492250" y="6423025"/>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6">
            <a:extLst>
              <a:ext uri="{FF2B5EF4-FFF2-40B4-BE49-F238E27FC236}">
                <a16:creationId xmlns:a16="http://schemas.microsoft.com/office/drawing/2014/main" id="{A8E751F2-FAB2-4363-994C-F0DC301D16C9}"/>
              </a:ext>
            </a:extLst>
          </p:cNvPr>
          <p:cNvSpPr>
            <a:spLocks noGrp="1"/>
          </p:cNvSpPr>
          <p:nvPr>
            <p:ph type="ctrTitle"/>
          </p:nvPr>
        </p:nvSpPr>
        <p:spPr/>
        <p:txBody>
          <a:bodyPr/>
          <a:lstStyle/>
          <a:p>
            <a:pPr eaLnBrk="1" hangingPunct="1"/>
            <a:r>
              <a:rPr lang="el-GR" altLang="el-GR"/>
              <a:t>Τέλος Ενότητας</a:t>
            </a:r>
          </a:p>
        </p:txBody>
      </p:sp>
      <p:sp>
        <p:nvSpPr>
          <p:cNvPr id="32771" name="Υπότιτλος 7">
            <a:extLst>
              <a:ext uri="{FF2B5EF4-FFF2-40B4-BE49-F238E27FC236}">
                <a16:creationId xmlns:a16="http://schemas.microsoft.com/office/drawing/2014/main" id="{E28D6207-CDC3-4C3D-9970-B93F350684BB}"/>
              </a:ext>
            </a:extLst>
          </p:cNvPr>
          <p:cNvSpPr>
            <a:spLocks noGrp="1"/>
          </p:cNvSpPr>
          <p:nvPr>
            <p:ph type="subTitle" idx="1"/>
          </p:nvPr>
        </p:nvSpPr>
        <p:spPr/>
        <p:txBody>
          <a:bodyPr/>
          <a:lstStyle/>
          <a:p>
            <a:pPr eaLnBrk="1" hangingPunct="1"/>
            <a:endParaRPr lang="el-GR" altLang="el-GR"/>
          </a:p>
        </p:txBody>
      </p:sp>
      <p:grpSp>
        <p:nvGrpSpPr>
          <p:cNvPr id="32772" name="Ομάδα 2">
            <a:extLst>
              <a:ext uri="{FF2B5EF4-FFF2-40B4-BE49-F238E27FC236}">
                <a16:creationId xmlns:a16="http://schemas.microsoft.com/office/drawing/2014/main" id="{642BF833-13B6-4B6E-8B7F-ACA7E606BB00}"/>
              </a:ext>
            </a:extLst>
          </p:cNvPr>
          <p:cNvGrpSpPr>
            <a:grpSpLocks/>
          </p:cNvGrpSpPr>
          <p:nvPr/>
        </p:nvGrpSpPr>
        <p:grpSpPr bwMode="auto">
          <a:xfrm>
            <a:off x="1766888" y="5930900"/>
            <a:ext cx="5829300" cy="768350"/>
            <a:chOff x="1767633" y="5931169"/>
            <a:chExt cx="5828703" cy="768532"/>
          </a:xfrm>
        </p:grpSpPr>
        <p:pic>
          <p:nvPicPr>
            <p:cNvPr id="32773" name="Picture 5">
              <a:extLst>
                <a:ext uri="{FF2B5EF4-FFF2-40B4-BE49-F238E27FC236}">
                  <a16:creationId xmlns:a16="http://schemas.microsoft.com/office/drawing/2014/main" id="{E47A785C-CA07-4CFE-AF4A-059C232AA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descr="C:\Users\alex\Desktop\logo.png">
              <a:extLst>
                <a:ext uri="{FF2B5EF4-FFF2-40B4-BE49-F238E27FC236}">
                  <a16:creationId xmlns:a16="http://schemas.microsoft.com/office/drawing/2014/main" id="{AFE2EB67-E2ED-4BFC-B665-72EF84CB2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44DA6648-E49E-4F26-9BE3-356B0AB406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158437-A9C0-4A69-9E16-87ABB85FF5E9}" type="slidenum">
              <a:rPr lang="el-GR" altLang="el-GR" sz="900" smtClean="0">
                <a:latin typeface="Arial" panose="020B0604020202020204" pitchFamily="34" charset="0"/>
              </a:rPr>
              <a:pPr>
                <a:spcBef>
                  <a:spcPct val="0"/>
                </a:spcBef>
                <a:buFontTx/>
                <a:buNone/>
              </a:pPr>
              <a:t>1</a:t>
            </a:fld>
            <a:endParaRPr lang="el-GR" altLang="el-GR" sz="900">
              <a:latin typeface="Arial" panose="020B0604020202020204" pitchFamily="34" charset="0"/>
            </a:endParaRPr>
          </a:p>
        </p:txBody>
      </p:sp>
      <p:sp>
        <p:nvSpPr>
          <p:cNvPr id="6147" name="Text Box 4">
            <a:extLst>
              <a:ext uri="{FF2B5EF4-FFF2-40B4-BE49-F238E27FC236}">
                <a16:creationId xmlns:a16="http://schemas.microsoft.com/office/drawing/2014/main" id="{9023DB79-2BB0-4583-88D2-6812214F369B}"/>
              </a:ext>
            </a:extLst>
          </p:cNvPr>
          <p:cNvSpPr txBox="1">
            <a:spLocks noChangeArrowheads="1"/>
          </p:cNvSpPr>
          <p:nvPr/>
        </p:nvSpPr>
        <p:spPr bwMode="auto">
          <a:xfrm>
            <a:off x="1189038" y="6308725"/>
            <a:ext cx="670877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 typeface="Arial" panose="020B0604020202020204" pitchFamily="34" charset="0"/>
              <a:buNone/>
            </a:pPr>
            <a:r>
              <a:rPr lang="el-GR" altLang="el-GR" sz="1000" b="1" dirty="0">
                <a:latin typeface="Arial" panose="020B0604020202020204" pitchFamily="34" charset="0"/>
              </a:rPr>
              <a:t>                              </a:t>
            </a:r>
            <a:r>
              <a:rPr lang="el-GR" altLang="el-GR" sz="1000" b="1" dirty="0"/>
              <a:t>ΝΑΥΠΗΓΙΚΟ ΣΧΕΔΙΟ ΚΑΙ ΑΡΧΕΣ </a:t>
            </a:r>
            <a:r>
              <a:rPr lang="en-US" altLang="el-GR" sz="1000" b="1" dirty="0"/>
              <a:t>CASD</a:t>
            </a:r>
            <a:r>
              <a:rPr lang="el-GR" altLang="el-GR" sz="1000" b="1" dirty="0"/>
              <a:t>                        ΚΑΘΗΓΗΤΗΣ ΓΕΩΡΓΙΟΣ Κ. ΧΑΤΖΗΚΩΝΣΤΑΝΤΗΣ  2022</a:t>
            </a:r>
            <a:endParaRPr lang="el-GR" altLang="el-GR" sz="1000" dirty="0"/>
          </a:p>
        </p:txBody>
      </p:sp>
      <p:pic>
        <p:nvPicPr>
          <p:cNvPr id="6148" name="Picture 1">
            <a:extLst>
              <a:ext uri="{FF2B5EF4-FFF2-40B4-BE49-F238E27FC236}">
                <a16:creationId xmlns:a16="http://schemas.microsoft.com/office/drawing/2014/main" id="{CFCC398C-4641-4E20-9BAE-F98BAB0D20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1700213"/>
            <a:ext cx="82867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Τίτλος 1">
            <a:extLst>
              <a:ext uri="{FF2B5EF4-FFF2-40B4-BE49-F238E27FC236}">
                <a16:creationId xmlns:a16="http://schemas.microsoft.com/office/drawing/2014/main" id="{27801E54-4053-48D7-B454-52EB6E15FB56}"/>
              </a:ext>
            </a:extLst>
          </p:cNvPr>
          <p:cNvSpPr>
            <a:spLocks noGrp="1"/>
          </p:cNvSpPr>
          <p:nvPr>
            <p:ph type="title"/>
          </p:nvPr>
        </p:nvSpPr>
        <p:spPr>
          <a:xfrm>
            <a:off x="468313" y="115888"/>
            <a:ext cx="8229600" cy="1081087"/>
          </a:xfrm>
        </p:spPr>
        <p:txBody>
          <a:bodyPr/>
          <a:lstStyle/>
          <a:p>
            <a:pPr eaLnBrk="1" hangingPunct="1"/>
            <a:r>
              <a:rPr lang="el-GR" altLang="el-GR" sz="2400" u="sng">
                <a:solidFill>
                  <a:srgbClr val="004A82"/>
                </a:solidFill>
              </a:rPr>
              <a:t>Καμπύλη σιμότητας – καμπύλη κυρτότητας – καμπύλη καταστρώματος</a:t>
            </a:r>
          </a:p>
        </p:txBody>
      </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DCE92D7B-F74E-4076-8303-E3CAE8B199FB}"/>
              </a:ext>
            </a:extLst>
          </p:cNvPr>
          <p:cNvSpPr>
            <a:spLocks noGrp="1"/>
          </p:cNvSpPr>
          <p:nvPr>
            <p:ph type="ctrTitle"/>
          </p:nvPr>
        </p:nvSpPr>
        <p:spPr/>
        <p:txBody>
          <a:bodyPr/>
          <a:lstStyle/>
          <a:p>
            <a:pPr eaLnBrk="1" hangingPunct="1"/>
            <a:r>
              <a:rPr lang="el-GR" altLang="el-GR" sz="4400"/>
              <a:t>Σημειώματα</a:t>
            </a:r>
          </a:p>
        </p:txBody>
      </p:sp>
      <p:sp>
        <p:nvSpPr>
          <p:cNvPr id="34819" name="Subtitle 1">
            <a:extLst>
              <a:ext uri="{FF2B5EF4-FFF2-40B4-BE49-F238E27FC236}">
                <a16:creationId xmlns:a16="http://schemas.microsoft.com/office/drawing/2014/main" id="{13FEA0AC-5BFC-4B7C-AD63-3958E86B08D9}"/>
              </a:ext>
            </a:extLst>
          </p:cNvPr>
          <p:cNvSpPr>
            <a:spLocks noGrp="1"/>
          </p:cNvSpPr>
          <p:nvPr>
            <p:ph type="subTitle" idx="1"/>
          </p:nvPr>
        </p:nvSpPr>
        <p:spPr/>
        <p:txBody>
          <a:bodyPr/>
          <a:lstStyle/>
          <a:p>
            <a:pPr eaLnBrk="1" hangingPunct="1"/>
            <a:endParaRPr lang="el-GR" alt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E8C7851-53A9-4B3B-998F-D39EC40F0BF3}"/>
              </a:ext>
            </a:extLst>
          </p:cNvPr>
          <p:cNvSpPr>
            <a:spLocks noGrp="1"/>
          </p:cNvSpPr>
          <p:nvPr>
            <p:ph type="title"/>
          </p:nvPr>
        </p:nvSpPr>
        <p:spPr/>
        <p:txBody>
          <a:bodyPr/>
          <a:lstStyle/>
          <a:p>
            <a:pPr eaLnBrk="1" hangingPunct="1"/>
            <a:r>
              <a:rPr lang="el-GR" altLang="el-GR"/>
              <a:t>Σημείωμα Αναφοράς</a:t>
            </a:r>
          </a:p>
        </p:txBody>
      </p:sp>
      <p:sp>
        <p:nvSpPr>
          <p:cNvPr id="3" name="Content Placeholder 2">
            <a:extLst>
              <a:ext uri="{FF2B5EF4-FFF2-40B4-BE49-F238E27FC236}">
                <a16:creationId xmlns:a16="http://schemas.microsoft.com/office/drawing/2014/main" id="{70B4F3D7-59D0-409C-B93E-E3538F5BE172}"/>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000" dirty="0" err="1"/>
              <a:t>Copyright</a:t>
            </a:r>
            <a:r>
              <a:rPr lang="el-GR" sz="2000" dirty="0"/>
              <a:t> Τεχνολογικό Εκπαιδευτικό Ίδρυμα Αθήνας</a:t>
            </a:r>
            <a:r>
              <a:rPr lang="en-US" sz="2000" dirty="0"/>
              <a:t>, </a:t>
            </a:r>
            <a:r>
              <a:rPr lang="el-GR" sz="2000" dirty="0"/>
              <a:t>Γεώργιος </a:t>
            </a:r>
            <a:r>
              <a:rPr lang="el-GR" sz="2000" dirty="0" err="1"/>
              <a:t>Χατζηκωνσταντής</a:t>
            </a:r>
            <a:r>
              <a:rPr lang="el-GR" sz="2000" dirty="0"/>
              <a:t> 2014. Γεώργιος </a:t>
            </a:r>
            <a:r>
              <a:rPr lang="el-GR" sz="2000" dirty="0" err="1"/>
              <a:t>Χατζηκωνσταντής</a:t>
            </a:r>
            <a:r>
              <a:rPr lang="el-GR" sz="2000" dirty="0"/>
              <a:t>. «Ναυπηγικό σχέδιο και αρχές </a:t>
            </a:r>
            <a:r>
              <a:rPr lang="el-GR" sz="2000" dirty="0" err="1"/>
              <a:t>casd</a:t>
            </a:r>
            <a:r>
              <a:rPr lang="el-GR" sz="2000" dirty="0"/>
              <a:t>. Ενότητα 8</a:t>
            </a:r>
            <a:r>
              <a:rPr lang="en-US" sz="2000" dirty="0"/>
              <a:t>:</a:t>
            </a:r>
            <a:r>
              <a:rPr lang="el-GR" sz="2000" dirty="0"/>
              <a:t> Σχεδίαση κυρτότητας ζυγού». Έκδοση: 1.0. Αθήνα 2014. Διαθέσιμο από τη δικτυακή διεύθυνση: </a:t>
            </a:r>
            <a:r>
              <a:rPr lang="en-US" sz="2000" dirty="0">
                <a:hlinkClick r:id="rId3"/>
              </a:rPr>
              <a:t>ocp.teiath.gr</a:t>
            </a:r>
            <a:r>
              <a:rPr lang="el-GR" sz="2000" dirty="0"/>
              <a:t>.</a:t>
            </a:r>
          </a:p>
          <a:p>
            <a:pPr eaLnBrk="1" fontAlgn="auto" hangingPunct="1">
              <a:spcAft>
                <a:spcPts val="0"/>
              </a:spcAft>
              <a:defRPr/>
            </a:pPr>
            <a:endParaRPr lang="el-G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06FEADA-1252-47E2-9320-9BFFFE163DC5}"/>
              </a:ext>
            </a:extLst>
          </p:cNvPr>
          <p:cNvSpPr>
            <a:spLocks noGrp="1"/>
          </p:cNvSpPr>
          <p:nvPr>
            <p:ph type="title"/>
          </p:nvPr>
        </p:nvSpPr>
        <p:spPr>
          <a:xfrm>
            <a:off x="457200" y="-161925"/>
            <a:ext cx="8229600" cy="1143000"/>
          </a:xfrm>
        </p:spPr>
        <p:txBody>
          <a:bodyPr/>
          <a:lstStyle/>
          <a:p>
            <a:pPr eaLnBrk="1" hangingPunct="1"/>
            <a:r>
              <a:rPr lang="el-GR" altLang="el-GR"/>
              <a:t>Σημείωμα Αδειοδότησης</a:t>
            </a:r>
          </a:p>
        </p:txBody>
      </p:sp>
      <p:sp>
        <p:nvSpPr>
          <p:cNvPr id="38915" name="Content Placeholder 2">
            <a:extLst>
              <a:ext uri="{FF2B5EF4-FFF2-40B4-BE49-F238E27FC236}">
                <a16:creationId xmlns:a16="http://schemas.microsoft.com/office/drawing/2014/main" id="{C7F83B6C-7925-4944-A3C4-4E916E00F944}"/>
              </a:ext>
            </a:extLst>
          </p:cNvPr>
          <p:cNvSpPr>
            <a:spLocks noGrp="1"/>
          </p:cNvSpPr>
          <p:nvPr>
            <p:ph idx="1"/>
          </p:nvPr>
        </p:nvSpPr>
        <p:spPr>
          <a:xfrm>
            <a:off x="76200" y="765175"/>
            <a:ext cx="8929688" cy="1727200"/>
          </a:xfrm>
        </p:spPr>
        <p:txBody>
          <a:bodyPr/>
          <a:lstStyle/>
          <a:p>
            <a:pPr marL="0" indent="0" eaLnBrk="1" hangingPunct="1">
              <a:buFont typeface="Arial" panose="020B0604020202020204" pitchFamily="34" charset="0"/>
              <a:buNone/>
            </a:pPr>
            <a:r>
              <a:rPr lang="el-GR" altLang="el-GR" sz="18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1800"/>
          </a:p>
        </p:txBody>
      </p:sp>
      <p:pic>
        <p:nvPicPr>
          <p:cNvPr id="38916" name="Picture 22" descr="Λογότυπο για Άδειες χρήσης Creative Commons BY-NC-ND">
            <a:hlinkClick r:id="rId3"/>
            <a:extLst>
              <a:ext uri="{FF2B5EF4-FFF2-40B4-BE49-F238E27FC236}">
                <a16:creationId xmlns:a16="http://schemas.microsoft.com/office/drawing/2014/main" id="{A4FB1FA6-E970-45C1-9252-2F060EA37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554288"/>
            <a:ext cx="16494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97C71FE-37AE-42E0-ADCA-F8CD79325C18}"/>
              </a:ext>
            </a:extLst>
          </p:cNvPr>
          <p:cNvSpPr txBox="1"/>
          <p:nvPr/>
        </p:nvSpPr>
        <p:spPr>
          <a:xfrm>
            <a:off x="76200" y="3155950"/>
            <a:ext cx="9037638" cy="3455988"/>
          </a:xfrm>
          <a:prstGeom prst="rect">
            <a:avLst/>
          </a:prstGeom>
        </p:spPr>
        <p:txBody>
          <a:bodyPr anchor="ctr">
            <a:normAutofit/>
          </a:bodyPr>
          <a:lstStyle/>
          <a:p>
            <a:pPr eaLnBrk="1" hangingPunct="1">
              <a:defRPr/>
            </a:pPr>
            <a:r>
              <a:rPr lang="el-GR" dirty="0">
                <a:latin typeface="+mn-lt"/>
                <a:cs typeface="+mn-cs"/>
              </a:rPr>
              <a:t>[1] http://creativecommons.org/licenses/by-nc-sa/4.0/ </a:t>
            </a:r>
            <a:endParaRPr lang="en-US" dirty="0">
              <a:latin typeface="+mn-lt"/>
              <a:cs typeface="+mn-cs"/>
            </a:endParaRPr>
          </a:p>
          <a:p>
            <a:pPr eaLnBrk="1" hangingPunct="1">
              <a:defRPr/>
            </a:pPr>
            <a:endParaRPr lang="el-GR" dirty="0">
              <a:latin typeface="+mn-lt"/>
              <a:cs typeface="+mn-cs"/>
            </a:endParaRPr>
          </a:p>
          <a:p>
            <a:pPr eaLnBrk="1" hangingPunct="1">
              <a:defRPr/>
            </a:pPr>
            <a:r>
              <a:rPr lang="el-GR" dirty="0">
                <a:latin typeface="+mn-lt"/>
                <a:cs typeface="+mn-cs"/>
              </a:rPr>
              <a:t>Ως </a:t>
            </a:r>
            <a:r>
              <a:rPr lang="el-GR" b="1" dirty="0">
                <a:latin typeface="+mn-lt"/>
                <a:cs typeface="+mn-cs"/>
              </a:rPr>
              <a:t>Μη Εμπορική</a:t>
            </a:r>
            <a:r>
              <a:rPr lang="el-GR" dirty="0">
                <a:latin typeface="+mn-lt"/>
                <a:cs typeface="+mn-cs"/>
              </a:rPr>
              <a:t> ορίζεται η χρήση:</a:t>
            </a:r>
          </a:p>
          <a:p>
            <a:pPr marL="342900" indent="-342900" eaLnBrk="1" hangingPunct="1">
              <a:buFont typeface="Arial" panose="020B0604020202020204" pitchFamily="34" charset="0"/>
              <a:buChar char="•"/>
              <a:defRPr/>
            </a:pPr>
            <a:r>
              <a:rPr lang="el-GR" dirty="0">
                <a:latin typeface="+mn-lt"/>
                <a:cs typeface="+mn-cs"/>
              </a:rPr>
              <a:t>που δεν περιλαμβάνει άμεσο ή έμμεσο οικονομικό όφελος από την χρήση του έργου, για το διανομέα του έργου και </a:t>
            </a:r>
            <a:r>
              <a:rPr lang="el-GR" dirty="0" err="1">
                <a:latin typeface="+mn-lt"/>
                <a:cs typeface="+mn-cs"/>
              </a:rPr>
              <a:t>αδειοδόχο</a:t>
            </a:r>
            <a:endParaRPr lang="el-GR" dirty="0">
              <a:latin typeface="+mn-lt"/>
              <a:cs typeface="+mn-cs"/>
            </a:endParaRPr>
          </a:p>
          <a:p>
            <a:pPr marL="342900" indent="-342900" eaLnBrk="1" hangingPunct="1">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προσπορίζει στο διανομέα του έργου και</a:t>
            </a:r>
            <a:r>
              <a:rPr lang="en-GB" dirty="0">
                <a:latin typeface="+mn-lt"/>
                <a:cs typeface="+mn-cs"/>
              </a:rPr>
              <a:t> </a:t>
            </a:r>
            <a:r>
              <a:rPr lang="el-GR" dirty="0" err="1">
                <a:latin typeface="+mn-lt"/>
                <a:cs typeface="+mn-cs"/>
              </a:rPr>
              <a:t>αδειοδόχο</a:t>
            </a:r>
            <a:r>
              <a:rPr lang="en-GB" dirty="0">
                <a:latin typeface="+mn-lt"/>
                <a:cs typeface="+mn-cs"/>
              </a:rPr>
              <a:t> </a:t>
            </a:r>
            <a:r>
              <a:rPr lang="el-GR" dirty="0">
                <a:latin typeface="+mn-lt"/>
                <a:cs typeface="+mn-cs"/>
              </a:rPr>
              <a:t>έμμεσο οικονομικό όφελος (π.χ. διαφημίσεις) από την προβολή του έργου σε διαδικτυακό τόπο</a:t>
            </a:r>
            <a:endParaRPr lang="en-US" dirty="0">
              <a:latin typeface="+mn-lt"/>
              <a:cs typeface="+mn-cs"/>
            </a:endParaRPr>
          </a:p>
          <a:p>
            <a:pPr marL="342900" indent="-342900" eaLnBrk="1" hangingPunct="1">
              <a:buFont typeface="Arial" panose="020B0604020202020204" pitchFamily="34" charset="0"/>
              <a:buChar char="•"/>
              <a:defRPr/>
            </a:pPr>
            <a:endParaRPr lang="el-GR" dirty="0">
              <a:latin typeface="+mn-lt"/>
              <a:cs typeface="+mn-cs"/>
            </a:endParaRPr>
          </a:p>
          <a:p>
            <a:pPr eaLnBrk="1" hangingPunct="1">
              <a:defRPr/>
            </a:pPr>
            <a:r>
              <a:rPr lang="el-GR" dirty="0">
                <a:latin typeface="+mn-lt"/>
                <a:cs typeface="+mn-cs"/>
              </a:rPr>
              <a:t>Ο δικαιούχος μπορεί να παρέχει στον </a:t>
            </a:r>
            <a:r>
              <a:rPr lang="el-GR" dirty="0" err="1">
                <a:latin typeface="+mn-lt"/>
                <a:cs typeface="+mn-cs"/>
              </a:rPr>
              <a:t>αδειοδόχο</a:t>
            </a:r>
            <a:r>
              <a:rPr lang="el-GR" dirty="0">
                <a:latin typeface="+mn-lt"/>
                <a:cs typeface="+mn-cs"/>
              </a:rPr>
              <a:t> ξεχωριστή άδεια να χρησιμοποιεί το έργο για εμπορική χρήση, εφόσον αυτό του ζητηθεί.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2187846-523C-4DB8-B336-BC1A63DB3876}"/>
              </a:ext>
            </a:extLst>
          </p:cNvPr>
          <p:cNvSpPr>
            <a:spLocks noGrp="1"/>
          </p:cNvSpPr>
          <p:nvPr>
            <p:ph type="title"/>
          </p:nvPr>
        </p:nvSpPr>
        <p:spPr/>
        <p:txBody>
          <a:bodyPr/>
          <a:lstStyle/>
          <a:p>
            <a:pPr eaLnBrk="1" hangingPunct="1"/>
            <a:r>
              <a:rPr lang="el-GR" altLang="el-GR"/>
              <a:t>Διατήρηση Σημειωμάτων</a:t>
            </a:r>
          </a:p>
        </p:txBody>
      </p:sp>
      <p:sp>
        <p:nvSpPr>
          <p:cNvPr id="3" name="Content Placeholder 2">
            <a:extLst>
              <a:ext uri="{FF2B5EF4-FFF2-40B4-BE49-F238E27FC236}">
                <a16:creationId xmlns:a16="http://schemas.microsoft.com/office/drawing/2014/main" id="{4A3502E0-BAF8-4C63-B2D6-841B5A62EEAB}"/>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a:t>Οποιαδήποτε 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το Σημείωμα Χρήσης Έργων Τρίτων (εφόσον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82B9B93-4CCF-44D4-A91E-5D19CFDEE639}"/>
              </a:ext>
            </a:extLst>
          </p:cNvPr>
          <p:cNvSpPr>
            <a:spLocks noGrp="1"/>
          </p:cNvSpPr>
          <p:nvPr>
            <p:ph type="title"/>
          </p:nvPr>
        </p:nvSpPr>
        <p:spPr/>
        <p:txBody>
          <a:bodyPr/>
          <a:lstStyle/>
          <a:p>
            <a:pPr eaLnBrk="1" hangingPunct="1"/>
            <a:r>
              <a:rPr lang="el-GR" altLang="el-GR"/>
              <a:t>Χρηματοδότηση</a:t>
            </a:r>
          </a:p>
        </p:txBody>
      </p:sp>
      <p:sp>
        <p:nvSpPr>
          <p:cNvPr id="43011" name="Content Placeholder 2">
            <a:extLst>
              <a:ext uri="{FF2B5EF4-FFF2-40B4-BE49-F238E27FC236}">
                <a16:creationId xmlns:a16="http://schemas.microsoft.com/office/drawing/2014/main" id="{5DD4D099-2760-45DC-80AF-B651F29485AD}"/>
              </a:ext>
            </a:extLst>
          </p:cNvPr>
          <p:cNvSpPr>
            <a:spLocks noGrp="1"/>
          </p:cNvSpPr>
          <p:nvPr>
            <p:ph idx="1"/>
          </p:nvPr>
        </p:nvSpPr>
        <p:spPr>
          <a:xfrm>
            <a:off x="457200" y="1341438"/>
            <a:ext cx="8229600" cy="4525962"/>
          </a:xfrm>
        </p:spPr>
        <p:txBody>
          <a:bodyPr/>
          <a:lstStyle/>
          <a:p>
            <a:pPr eaLnBrk="1" hangingPunct="1"/>
            <a:r>
              <a:rPr lang="el-GR" altLang="el-GR" sz="2000"/>
              <a:t>Το παρόν εκπαιδευτικό υλικό έχει αναπτυχθεί στ</a:t>
            </a:r>
            <a:r>
              <a:rPr lang="en-US" altLang="el-GR" sz="2000"/>
              <a:t>o</a:t>
            </a:r>
            <a:r>
              <a:rPr lang="el-GR" altLang="el-GR" sz="2000"/>
              <a:t> πλαίσι</a:t>
            </a:r>
            <a:r>
              <a:rPr lang="en-US" altLang="el-GR" sz="2000"/>
              <a:t>o</a:t>
            </a:r>
            <a:r>
              <a:rPr lang="el-GR" altLang="el-GR" sz="2000"/>
              <a:t> του εκπαιδευτικού έργου του διδάσκοντα.</a:t>
            </a:r>
            <a:endParaRPr lang="en-US" altLang="el-GR" sz="2000"/>
          </a:p>
          <a:p>
            <a:pPr eaLnBrk="1" hangingPunct="1"/>
            <a:r>
              <a:rPr lang="el-GR" altLang="el-GR" sz="2000"/>
              <a:t>Το έργο «</a:t>
            </a:r>
            <a:r>
              <a:rPr lang="el-GR" altLang="el-GR" sz="2000" b="1"/>
              <a:t>Ανοικτά Ακαδημαϊκά Μαθήματα στο ΤΕΙ Αθηνών</a:t>
            </a:r>
            <a:r>
              <a:rPr lang="el-GR" altLang="el-GR" sz="2000"/>
              <a:t>» έχει χρηματοδοτήσει μόνο την αναδιαμόρφωση του εκπαιδευτικού υλικού. </a:t>
            </a:r>
            <a:endParaRPr lang="en-US" altLang="el-GR" sz="2000"/>
          </a:p>
          <a:p>
            <a:pPr eaLnBrk="1" hangingPunct="1"/>
            <a:r>
              <a:rPr lang="el-GR" altLang="el-GR" sz="20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3012" name="Picture 6" descr="Λογότυπο Επιχειρησιακού Προγράμματος Εκπαίδευση και Δια βίου Μάθηση">
            <a:extLst>
              <a:ext uri="{FF2B5EF4-FFF2-40B4-BE49-F238E27FC236}">
                <a16:creationId xmlns:a16="http://schemas.microsoft.com/office/drawing/2014/main" id="{08533FF8-9D09-40DA-B1B9-D5115DC269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DCA9D946-F113-4C34-B724-06B319795D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4DF2D0-DE99-4075-A433-F4070CDC9FF4}" type="slidenum">
              <a:rPr lang="el-GR" altLang="el-GR" sz="1200" smtClean="0">
                <a:latin typeface="Arial" panose="020B0604020202020204" pitchFamily="34" charset="0"/>
              </a:rPr>
              <a:pPr>
                <a:spcBef>
                  <a:spcPct val="0"/>
                </a:spcBef>
                <a:buFontTx/>
                <a:buNone/>
              </a:pPr>
              <a:t>2</a:t>
            </a:fld>
            <a:endParaRPr lang="el-GR" altLang="el-GR" sz="1200">
              <a:latin typeface="Arial" panose="020B0604020202020204" pitchFamily="34" charset="0"/>
            </a:endParaRPr>
          </a:p>
        </p:txBody>
      </p:sp>
      <p:sp>
        <p:nvSpPr>
          <p:cNvPr id="7171" name="Text Box 4">
            <a:extLst>
              <a:ext uri="{FF2B5EF4-FFF2-40B4-BE49-F238E27FC236}">
                <a16:creationId xmlns:a16="http://schemas.microsoft.com/office/drawing/2014/main" id="{71B54000-BA55-4D6A-BD4B-5ABB42806594}"/>
              </a:ext>
            </a:extLst>
          </p:cNvPr>
          <p:cNvSpPr txBox="1">
            <a:spLocks noChangeArrowheads="1"/>
          </p:cNvSpPr>
          <p:nvPr/>
        </p:nvSpPr>
        <p:spPr bwMode="auto">
          <a:xfrm>
            <a:off x="1074738" y="6092825"/>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pic>
        <p:nvPicPr>
          <p:cNvPr id="7172" name="Picture 1">
            <a:extLst>
              <a:ext uri="{FF2B5EF4-FFF2-40B4-BE49-F238E27FC236}">
                <a16:creationId xmlns:a16="http://schemas.microsoft.com/office/drawing/2014/main" id="{3E88F7DE-E38B-4995-9ACC-CD35CFEE15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196975"/>
            <a:ext cx="9142412"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2">
            <a:extLst>
              <a:ext uri="{FF2B5EF4-FFF2-40B4-BE49-F238E27FC236}">
                <a16:creationId xmlns:a16="http://schemas.microsoft.com/office/drawing/2014/main" id="{33FD3962-2A33-4E15-8034-A7D03B0B79C6}"/>
              </a:ext>
            </a:extLst>
          </p:cNvPr>
          <p:cNvSpPr txBox="1">
            <a:spLocks noChangeArrowheads="1"/>
          </p:cNvSpPr>
          <p:nvPr/>
        </p:nvSpPr>
        <p:spPr bwMode="auto">
          <a:xfrm>
            <a:off x="1692275" y="333375"/>
            <a:ext cx="3527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1800" b="1" u="sng">
                <a:latin typeface="Arial" panose="020B0604020202020204" pitchFamily="34" charset="0"/>
              </a:rPr>
              <a:t>Σχέδιο Ναυπηγικών Γραμμών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AADFC43E-2AC0-451C-BA04-7A2C644CF32E}"/>
              </a:ext>
            </a:extLst>
          </p:cNvPr>
          <p:cNvSpPr>
            <a:spLocks noGrp="1"/>
          </p:cNvSpPr>
          <p:nvPr>
            <p:ph type="title"/>
          </p:nvPr>
        </p:nvSpPr>
        <p:spPr>
          <a:xfrm>
            <a:off x="468313" y="115888"/>
            <a:ext cx="8229600" cy="446087"/>
          </a:xfrm>
        </p:spPr>
        <p:txBody>
          <a:bodyPr/>
          <a:lstStyle/>
          <a:p>
            <a:pPr eaLnBrk="1" hangingPunct="1"/>
            <a:r>
              <a:rPr lang="el-GR" altLang="el-GR" sz="2000" u="sng">
                <a:solidFill>
                  <a:srgbClr val="004A82"/>
                </a:solidFill>
              </a:rPr>
              <a:t>Ονοματολογία εγκάρσιας τομής</a:t>
            </a:r>
            <a:endParaRPr lang="el-GR" altLang="el-GR" sz="2000" u="sng"/>
          </a:p>
        </p:txBody>
      </p:sp>
      <p:sp>
        <p:nvSpPr>
          <p:cNvPr id="8195" name="Θέση αριθμού διαφάνειας 3">
            <a:extLst>
              <a:ext uri="{FF2B5EF4-FFF2-40B4-BE49-F238E27FC236}">
                <a16:creationId xmlns:a16="http://schemas.microsoft.com/office/drawing/2014/main" id="{F14896E9-162A-4858-99F4-F5B2701873AB}"/>
              </a:ext>
            </a:extLst>
          </p:cNvPr>
          <p:cNvSpPr>
            <a:spLocks noGrp="1"/>
          </p:cNvSpPr>
          <p:nvPr>
            <p:ph type="sldNum" sz="quarter" idx="12"/>
          </p:nvPr>
        </p:nvSpPr>
        <p:spPr bwMode="auto">
          <a:xfrm>
            <a:off x="8388350" y="6356350"/>
            <a:ext cx="2984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367E7F-887A-44FC-99C3-1738CFD33AFB}" type="slidenum">
              <a:rPr lang="el-GR" altLang="el-GR" sz="1200" smtClean="0">
                <a:solidFill>
                  <a:srgbClr val="000000"/>
                </a:solidFill>
                <a:latin typeface="Arial" panose="020B0604020202020204" pitchFamily="34" charset="0"/>
              </a:rPr>
              <a:pPr>
                <a:spcBef>
                  <a:spcPct val="0"/>
                </a:spcBef>
                <a:buFontTx/>
                <a:buNone/>
              </a:pPr>
              <a:t>3</a:t>
            </a:fld>
            <a:endParaRPr lang="el-GR" altLang="el-GR" sz="1200">
              <a:solidFill>
                <a:srgbClr val="000000"/>
              </a:solidFill>
              <a:latin typeface="Arial" panose="020B0604020202020204" pitchFamily="34" charset="0"/>
            </a:endParaRPr>
          </a:p>
        </p:txBody>
      </p:sp>
      <p:sp>
        <p:nvSpPr>
          <p:cNvPr id="8196" name="Text Box 4">
            <a:extLst>
              <a:ext uri="{FF2B5EF4-FFF2-40B4-BE49-F238E27FC236}">
                <a16:creationId xmlns:a16="http://schemas.microsoft.com/office/drawing/2014/main" id="{C2D57511-2410-4FA8-B656-44E9CFCDE735}"/>
              </a:ext>
            </a:extLst>
          </p:cNvPr>
          <p:cNvSpPr txBox="1">
            <a:spLocks noChangeArrowheads="1"/>
          </p:cNvSpPr>
          <p:nvPr/>
        </p:nvSpPr>
        <p:spPr bwMode="auto">
          <a:xfrm>
            <a:off x="1312863" y="6194425"/>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pic>
        <p:nvPicPr>
          <p:cNvPr id="8197" name="Picture 4">
            <a:extLst>
              <a:ext uri="{FF2B5EF4-FFF2-40B4-BE49-F238E27FC236}">
                <a16:creationId xmlns:a16="http://schemas.microsoft.com/office/drawing/2014/main" id="{FC61BEDD-D5BC-46CF-BD02-1E15087C2C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36613"/>
            <a:ext cx="875665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0F4EB8A4-8639-43F7-AAAA-A2532FCFC109}"/>
              </a:ext>
            </a:extLst>
          </p:cNvPr>
          <p:cNvSpPr>
            <a:spLocks noGrp="1"/>
          </p:cNvSpPr>
          <p:nvPr>
            <p:ph idx="1"/>
          </p:nvPr>
        </p:nvSpPr>
        <p:spPr>
          <a:xfrm>
            <a:off x="327025" y="1160463"/>
            <a:ext cx="8351838" cy="1800225"/>
          </a:xfrm>
        </p:spPr>
        <p:txBody>
          <a:bodyPr/>
          <a:lstStyle/>
          <a:p>
            <a:pPr marL="0" indent="0" eaLnBrk="1" hangingPunct="1">
              <a:lnSpc>
                <a:spcPct val="124000"/>
              </a:lnSpc>
              <a:buFont typeface="Arial" panose="020B0604020202020204" pitchFamily="34" charset="0"/>
              <a:buNone/>
            </a:pPr>
            <a:r>
              <a:rPr lang="el-GR" altLang="el-GR" sz="2200" b="1"/>
              <a:t>Προσδιορισμός ευθείας ζυγού</a:t>
            </a:r>
          </a:p>
          <a:p>
            <a:pPr marL="0" indent="0" eaLnBrk="1" hangingPunct="1">
              <a:lnSpc>
                <a:spcPct val="124000"/>
              </a:lnSpc>
              <a:buFont typeface="Arial" panose="020B0604020202020204" pitchFamily="34" charset="0"/>
              <a:buNone/>
            </a:pPr>
            <a:r>
              <a:rPr lang="el-GR" altLang="el-GR" sz="2200"/>
              <a:t>Η ευθεία ζυγού είναι η ευθεία που διέρχεται από τα σημεία τομής ενός εγκάρσιου επιπέδου με το κατάστρωμα στην πλευρά (στα χαλύβδινα πλοία εσωτερικά του περιβλήματος).</a:t>
            </a:r>
          </a:p>
        </p:txBody>
      </p:sp>
      <p:sp>
        <p:nvSpPr>
          <p:cNvPr id="10243" name="Θέση αριθμού διαφάνειας 5">
            <a:extLst>
              <a:ext uri="{FF2B5EF4-FFF2-40B4-BE49-F238E27FC236}">
                <a16:creationId xmlns:a16="http://schemas.microsoft.com/office/drawing/2014/main" id="{E8BE0228-6C8D-4A8D-A207-B2B9FEFD27AF}"/>
              </a:ext>
            </a:extLst>
          </p:cNvPr>
          <p:cNvSpPr>
            <a:spLocks noGrp="1"/>
          </p:cNvSpPr>
          <p:nvPr>
            <p:ph type="sldNum" sz="quarter" idx="12"/>
          </p:nvPr>
        </p:nvSpPr>
        <p:spPr bwMode="auto">
          <a:xfrm>
            <a:off x="8243888" y="6356350"/>
            <a:ext cx="4429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989E97-28BE-4788-AB74-F90E3D5056BB}" type="slidenum">
              <a:rPr lang="el-GR" altLang="el-GR" sz="1200" smtClean="0">
                <a:solidFill>
                  <a:srgbClr val="000000"/>
                </a:solidFill>
                <a:latin typeface="Arial" panose="020B0604020202020204" pitchFamily="34" charset="0"/>
              </a:rPr>
              <a:pPr>
                <a:spcBef>
                  <a:spcPct val="0"/>
                </a:spcBef>
                <a:buFontTx/>
                <a:buNone/>
              </a:pPr>
              <a:t>4</a:t>
            </a:fld>
            <a:endParaRPr lang="el-GR" altLang="el-GR" sz="1200">
              <a:solidFill>
                <a:srgbClr val="000000"/>
              </a:solidFill>
              <a:latin typeface="Arial" panose="020B0604020202020204" pitchFamily="34" charset="0"/>
            </a:endParaRPr>
          </a:p>
        </p:txBody>
      </p:sp>
      <p:pic>
        <p:nvPicPr>
          <p:cNvPr id="10244" name="Picture 5">
            <a:extLst>
              <a:ext uri="{FF2B5EF4-FFF2-40B4-BE49-F238E27FC236}">
                <a16:creationId xmlns:a16="http://schemas.microsoft.com/office/drawing/2014/main" id="{B153250D-8A7D-4FEA-B72E-77A62FDF1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3225800"/>
            <a:ext cx="38893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Τίτλος 1">
            <a:extLst>
              <a:ext uri="{FF2B5EF4-FFF2-40B4-BE49-F238E27FC236}">
                <a16:creationId xmlns:a16="http://schemas.microsoft.com/office/drawing/2014/main" id="{989355DB-EBFB-473F-951C-C43108B3DF3A}"/>
              </a:ext>
            </a:extLst>
          </p:cNvPr>
          <p:cNvSpPr>
            <a:spLocks noGrp="1"/>
          </p:cNvSpPr>
          <p:nvPr>
            <p:ph type="title"/>
          </p:nvPr>
        </p:nvSpPr>
        <p:spPr>
          <a:xfrm>
            <a:off x="0" y="115888"/>
            <a:ext cx="9144000" cy="869950"/>
          </a:xfrm>
        </p:spPr>
        <p:txBody>
          <a:bodyPr/>
          <a:lstStyle/>
          <a:p>
            <a:pPr eaLnBrk="1" hangingPunct="1"/>
            <a:r>
              <a:rPr lang="el-GR" altLang="el-GR" sz="2800"/>
              <a:t>Μέθοδοι σχεδίασης της καμπυλότητας των ζυγών του καταστρώματος </a:t>
            </a:r>
            <a:r>
              <a:rPr lang="el-GR" altLang="el-GR" sz="2800" b="0"/>
              <a:t>(1 </a:t>
            </a:r>
            <a:r>
              <a:rPr lang="en-US" altLang="el-GR" sz="2800" b="0"/>
              <a:t>/</a:t>
            </a:r>
            <a:r>
              <a:rPr lang="el-GR" altLang="el-GR" sz="2800" b="0"/>
              <a:t> 2)</a:t>
            </a:r>
          </a:p>
        </p:txBody>
      </p:sp>
      <p:sp>
        <p:nvSpPr>
          <p:cNvPr id="10246" name="Text Box 4">
            <a:extLst>
              <a:ext uri="{FF2B5EF4-FFF2-40B4-BE49-F238E27FC236}">
                <a16:creationId xmlns:a16="http://schemas.microsoft.com/office/drawing/2014/main" id="{B452136C-0232-4E7D-8081-7DD5088AEFD8}"/>
              </a:ext>
            </a:extLst>
          </p:cNvPr>
          <p:cNvSpPr txBox="1">
            <a:spLocks noChangeArrowheads="1"/>
          </p:cNvSpPr>
          <p:nvPr/>
        </p:nvSpPr>
        <p:spPr bwMode="auto">
          <a:xfrm>
            <a:off x="1042988" y="6303963"/>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pic>
        <p:nvPicPr>
          <p:cNvPr id="10247" name="Picture 2">
            <a:extLst>
              <a:ext uri="{FF2B5EF4-FFF2-40B4-BE49-F238E27FC236}">
                <a16:creationId xmlns:a16="http://schemas.microsoft.com/office/drawing/2014/main" id="{0ECEE687-E585-4C38-91EE-C4B0687470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357563"/>
            <a:ext cx="45561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αριθμού διαφάνειας 5">
            <a:extLst>
              <a:ext uri="{FF2B5EF4-FFF2-40B4-BE49-F238E27FC236}">
                <a16:creationId xmlns:a16="http://schemas.microsoft.com/office/drawing/2014/main" id="{4603218B-A36E-44A6-B096-42A276A82EEF}"/>
              </a:ext>
            </a:extLst>
          </p:cNvPr>
          <p:cNvSpPr>
            <a:spLocks noGrp="1"/>
          </p:cNvSpPr>
          <p:nvPr>
            <p:ph type="sldNum" sz="quarter" idx="12"/>
          </p:nvPr>
        </p:nvSpPr>
        <p:spPr bwMode="auto">
          <a:xfrm>
            <a:off x="8388350" y="6356350"/>
            <a:ext cx="2984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E5CB25-4BE0-4060-89BB-D1A2D4C05E63}" type="slidenum">
              <a:rPr lang="el-GR" altLang="el-GR" sz="1200" smtClean="0">
                <a:solidFill>
                  <a:srgbClr val="000000"/>
                </a:solidFill>
                <a:latin typeface="Arial" panose="020B0604020202020204" pitchFamily="34" charset="0"/>
              </a:rPr>
              <a:pPr>
                <a:spcBef>
                  <a:spcPct val="0"/>
                </a:spcBef>
                <a:buFontTx/>
                <a:buNone/>
              </a:pPr>
              <a:t>5</a:t>
            </a:fld>
            <a:endParaRPr lang="el-GR" altLang="el-GR" sz="1200">
              <a:solidFill>
                <a:srgbClr val="000000"/>
              </a:solidFill>
              <a:latin typeface="Arial" panose="020B0604020202020204" pitchFamily="34" charset="0"/>
            </a:endParaRPr>
          </a:p>
        </p:txBody>
      </p:sp>
      <p:sp>
        <p:nvSpPr>
          <p:cNvPr id="12291" name="Τίτλος 1">
            <a:extLst>
              <a:ext uri="{FF2B5EF4-FFF2-40B4-BE49-F238E27FC236}">
                <a16:creationId xmlns:a16="http://schemas.microsoft.com/office/drawing/2014/main" id="{2C329D4F-BABD-4038-8E95-98BAC73757B2}"/>
              </a:ext>
            </a:extLst>
          </p:cNvPr>
          <p:cNvSpPr>
            <a:spLocks noGrp="1"/>
          </p:cNvSpPr>
          <p:nvPr>
            <p:ph type="title"/>
          </p:nvPr>
        </p:nvSpPr>
        <p:spPr>
          <a:xfrm>
            <a:off x="0" y="115888"/>
            <a:ext cx="8893175" cy="792162"/>
          </a:xfrm>
        </p:spPr>
        <p:txBody>
          <a:bodyPr/>
          <a:lstStyle/>
          <a:p>
            <a:pPr eaLnBrk="1" hangingPunct="1"/>
            <a:r>
              <a:rPr lang="el-GR" altLang="el-GR" sz="2800"/>
              <a:t>Μέθοδοι σχεδίασης της καμπυλότητας των ζυγών του καταστρώματος </a:t>
            </a:r>
            <a:r>
              <a:rPr lang="el-GR" altLang="el-GR" sz="2800" b="0"/>
              <a:t>(2 </a:t>
            </a:r>
            <a:r>
              <a:rPr lang="en-US" altLang="el-GR" sz="2800" b="0"/>
              <a:t>/</a:t>
            </a:r>
            <a:r>
              <a:rPr lang="el-GR" altLang="el-GR" sz="2800" b="0"/>
              <a:t> 2)</a:t>
            </a:r>
          </a:p>
        </p:txBody>
      </p:sp>
      <p:sp>
        <p:nvSpPr>
          <p:cNvPr id="12292" name="Θέση περιεχομένου 2">
            <a:extLst>
              <a:ext uri="{FF2B5EF4-FFF2-40B4-BE49-F238E27FC236}">
                <a16:creationId xmlns:a16="http://schemas.microsoft.com/office/drawing/2014/main" id="{404629DC-F19F-4F67-994D-E048F489AD9A}"/>
              </a:ext>
            </a:extLst>
          </p:cNvPr>
          <p:cNvSpPr>
            <a:spLocks noGrp="1"/>
          </p:cNvSpPr>
          <p:nvPr>
            <p:ph idx="1"/>
          </p:nvPr>
        </p:nvSpPr>
        <p:spPr>
          <a:xfrm>
            <a:off x="231775" y="993775"/>
            <a:ext cx="8686800" cy="2087563"/>
          </a:xfrm>
        </p:spPr>
        <p:txBody>
          <a:bodyPr/>
          <a:lstStyle/>
          <a:p>
            <a:pPr marL="0" indent="0" eaLnBrk="1" hangingPunct="1">
              <a:lnSpc>
                <a:spcPct val="114000"/>
              </a:lnSpc>
              <a:buFont typeface="Arial" panose="020B0604020202020204" pitchFamily="34" charset="0"/>
              <a:buNone/>
            </a:pPr>
            <a:r>
              <a:rPr lang="el-GR" altLang="el-GR" sz="2400"/>
              <a:t>Στα πλοία όπου το έλασμα του ζωστήρα είναι τόξο κύκλου , η ευθεία ζυγού διέρχεται από το σημείο τομής της εσωτερικής επιφάνειας του κατακόρυφου ελάσματος της πλευράς ελάσματος με την προέκταση της εσωτερικής επιφάνειας του ελάσματος του κυρίου καταστρώματος.</a:t>
            </a:r>
          </a:p>
        </p:txBody>
      </p:sp>
      <p:pic>
        <p:nvPicPr>
          <p:cNvPr id="12293" name="Picture 4">
            <a:extLst>
              <a:ext uri="{FF2B5EF4-FFF2-40B4-BE49-F238E27FC236}">
                <a16:creationId xmlns:a16="http://schemas.microsoft.com/office/drawing/2014/main" id="{98939D01-B5F7-4D26-93D8-27A543A3C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3302000"/>
            <a:ext cx="424815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4">
            <a:extLst>
              <a:ext uri="{FF2B5EF4-FFF2-40B4-BE49-F238E27FC236}">
                <a16:creationId xmlns:a16="http://schemas.microsoft.com/office/drawing/2014/main" id="{1009418A-BA83-4B59-868A-F2EE808E5AA2}"/>
              </a:ext>
            </a:extLst>
          </p:cNvPr>
          <p:cNvSpPr txBox="1">
            <a:spLocks noChangeArrowheads="1"/>
          </p:cNvSpPr>
          <p:nvPr/>
        </p:nvSpPr>
        <p:spPr bwMode="auto">
          <a:xfrm>
            <a:off x="1049338" y="6369050"/>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pic>
        <p:nvPicPr>
          <p:cNvPr id="12295" name="Picture 8">
            <a:extLst>
              <a:ext uri="{FF2B5EF4-FFF2-40B4-BE49-F238E27FC236}">
                <a16:creationId xmlns:a16="http://schemas.microsoft.com/office/drawing/2014/main" id="{169069DB-FC2A-4AFD-B332-E7690CD722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663" y="3538538"/>
            <a:ext cx="455612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αριθμού διαφάνειας 5">
            <a:extLst>
              <a:ext uri="{FF2B5EF4-FFF2-40B4-BE49-F238E27FC236}">
                <a16:creationId xmlns:a16="http://schemas.microsoft.com/office/drawing/2014/main" id="{F03DC1FC-D525-451F-BEB5-C3F7C605F13C}"/>
              </a:ext>
            </a:extLst>
          </p:cNvPr>
          <p:cNvSpPr>
            <a:spLocks noGrp="1"/>
          </p:cNvSpPr>
          <p:nvPr>
            <p:ph type="sldNum" sz="quarter" idx="12"/>
          </p:nvPr>
        </p:nvSpPr>
        <p:spPr bwMode="auto">
          <a:xfrm>
            <a:off x="8316913" y="6356350"/>
            <a:ext cx="369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E689F3-DAD4-46CA-915D-95C834BDD93D}" type="slidenum">
              <a:rPr lang="el-GR" altLang="el-GR" sz="1200" smtClean="0">
                <a:solidFill>
                  <a:srgbClr val="000000"/>
                </a:solidFill>
                <a:latin typeface="Arial" panose="020B0604020202020204" pitchFamily="34" charset="0"/>
              </a:rPr>
              <a:pPr>
                <a:spcBef>
                  <a:spcPct val="0"/>
                </a:spcBef>
                <a:buFontTx/>
                <a:buNone/>
              </a:pPr>
              <a:t>6</a:t>
            </a:fld>
            <a:endParaRPr lang="el-GR" altLang="el-GR" sz="1200">
              <a:solidFill>
                <a:srgbClr val="000000"/>
              </a:solidFill>
              <a:latin typeface="Arial" panose="020B0604020202020204" pitchFamily="34" charset="0"/>
            </a:endParaRPr>
          </a:p>
        </p:txBody>
      </p:sp>
      <p:sp>
        <p:nvSpPr>
          <p:cNvPr id="14339" name="Τίτλος 1">
            <a:extLst>
              <a:ext uri="{FF2B5EF4-FFF2-40B4-BE49-F238E27FC236}">
                <a16:creationId xmlns:a16="http://schemas.microsoft.com/office/drawing/2014/main" id="{95C99790-9A8E-4EB7-8752-A3E78088B5F4}"/>
              </a:ext>
            </a:extLst>
          </p:cNvPr>
          <p:cNvSpPr>
            <a:spLocks noGrp="1"/>
          </p:cNvSpPr>
          <p:nvPr>
            <p:ph type="title"/>
          </p:nvPr>
        </p:nvSpPr>
        <p:spPr>
          <a:xfrm>
            <a:off x="179388" y="115888"/>
            <a:ext cx="8713787" cy="1152525"/>
          </a:xfrm>
        </p:spPr>
        <p:txBody>
          <a:bodyPr/>
          <a:lstStyle/>
          <a:p>
            <a:pPr eaLnBrk="1" hangingPunct="1">
              <a:lnSpc>
                <a:spcPct val="114000"/>
              </a:lnSpc>
              <a:spcBef>
                <a:spcPts val="1200"/>
              </a:spcBef>
            </a:pPr>
            <a:r>
              <a:rPr lang="el-GR" altLang="el-GR" sz="3200"/>
              <a:t>Καμπυλότητα ζυγών – καμπυλότητα κυρίου καταστρώματος </a:t>
            </a:r>
            <a:r>
              <a:rPr lang="el-GR" altLang="el-GR" sz="3200" b="0"/>
              <a:t>(1 </a:t>
            </a:r>
            <a:r>
              <a:rPr lang="en-US" altLang="el-GR" sz="3200" b="0"/>
              <a:t>/ </a:t>
            </a:r>
            <a:r>
              <a:rPr lang="el-GR" altLang="el-GR" sz="3200" b="0"/>
              <a:t>2)</a:t>
            </a:r>
          </a:p>
        </p:txBody>
      </p:sp>
      <p:sp>
        <p:nvSpPr>
          <p:cNvPr id="14340" name="Θέση περιεχομένου 4">
            <a:extLst>
              <a:ext uri="{FF2B5EF4-FFF2-40B4-BE49-F238E27FC236}">
                <a16:creationId xmlns:a16="http://schemas.microsoft.com/office/drawing/2014/main" id="{0B06973F-94B5-4FD2-A697-5A566842DD89}"/>
              </a:ext>
            </a:extLst>
          </p:cNvPr>
          <p:cNvSpPr>
            <a:spLocks noGrp="1"/>
          </p:cNvSpPr>
          <p:nvPr>
            <p:ph idx="1"/>
          </p:nvPr>
        </p:nvSpPr>
        <p:spPr>
          <a:xfrm>
            <a:off x="466725" y="1628775"/>
            <a:ext cx="8353425" cy="3600450"/>
          </a:xfrm>
        </p:spPr>
        <p:txBody>
          <a:bodyPr/>
          <a:lstStyle/>
          <a:p>
            <a:pPr marL="0" indent="0" eaLnBrk="1" hangingPunct="1">
              <a:lnSpc>
                <a:spcPct val="114000"/>
              </a:lnSpc>
              <a:spcBef>
                <a:spcPts val="1200"/>
              </a:spcBef>
              <a:buFont typeface="Arial" panose="020B0604020202020204" pitchFamily="34" charset="0"/>
              <a:buNone/>
            </a:pPr>
            <a:r>
              <a:rPr lang="el-GR" altLang="el-GR" sz="2400"/>
              <a:t>Η καμπυλότητα του ζυγού και επομένως η καμπυλότητα του καταστρώματος κατά το εγκάρσιο και το μέτρο μέτρησης αυτής ονομάζεται ΚΥΡΤΩΜΑ των ζυγών (κοινώς «βερέμη»).</a:t>
            </a:r>
          </a:p>
          <a:p>
            <a:pPr marL="0" indent="0" eaLnBrk="1" hangingPunct="1">
              <a:lnSpc>
                <a:spcPct val="114000"/>
              </a:lnSpc>
              <a:spcBef>
                <a:spcPts val="1200"/>
              </a:spcBef>
              <a:buFont typeface="Arial" panose="020B0604020202020204" pitchFamily="34" charset="0"/>
              <a:buNone/>
            </a:pPr>
            <a:r>
              <a:rPr lang="el-GR" altLang="el-GR" sz="2400"/>
              <a:t>Ο σκοπός του κυρτώματος του ζυγού είναι η αύξηση της αντοχής του καταστρώματος , η ευχέρεια στα νερά να τρέχουν προς την υδρορροή , και από αισθητικής άποψης τα ζυγά δεν εμφανίζουν κοιλότητα στο κέντρο τους δια της οπτικής παραίσθησης.</a:t>
            </a:r>
          </a:p>
        </p:txBody>
      </p:sp>
      <p:sp>
        <p:nvSpPr>
          <p:cNvPr id="14341" name="Text Box 4">
            <a:extLst>
              <a:ext uri="{FF2B5EF4-FFF2-40B4-BE49-F238E27FC236}">
                <a16:creationId xmlns:a16="http://schemas.microsoft.com/office/drawing/2014/main" id="{FAD58943-93E5-45A4-AA49-08A588EA5DA7}"/>
              </a:ext>
            </a:extLst>
          </p:cNvPr>
          <p:cNvSpPr txBox="1">
            <a:spLocks noChangeArrowheads="1"/>
          </p:cNvSpPr>
          <p:nvPr/>
        </p:nvSpPr>
        <p:spPr bwMode="auto">
          <a:xfrm>
            <a:off x="684213" y="6126163"/>
            <a:ext cx="65913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0C02D43F-8019-4565-8397-C1A6334856DD}"/>
              </a:ext>
            </a:extLst>
          </p:cNvPr>
          <p:cNvSpPr>
            <a:spLocks noGrp="1"/>
          </p:cNvSpPr>
          <p:nvPr>
            <p:ph type="sldNum" sz="quarter" idx="12"/>
          </p:nvPr>
        </p:nvSpPr>
        <p:spPr bwMode="auto">
          <a:xfrm>
            <a:off x="8316913" y="6356350"/>
            <a:ext cx="369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28C19A-64A5-4734-9F99-79D9ABFBAB00}" type="slidenum">
              <a:rPr lang="el-GR" altLang="el-GR" sz="1200" smtClean="0">
                <a:solidFill>
                  <a:srgbClr val="000000"/>
                </a:solidFill>
                <a:latin typeface="Arial" panose="020B0604020202020204" pitchFamily="34" charset="0"/>
              </a:rPr>
              <a:pPr>
                <a:spcBef>
                  <a:spcPct val="0"/>
                </a:spcBef>
                <a:buFontTx/>
                <a:buNone/>
              </a:pPr>
              <a:t>7</a:t>
            </a:fld>
            <a:endParaRPr lang="el-GR" altLang="el-GR" sz="1200">
              <a:solidFill>
                <a:srgbClr val="000000"/>
              </a:solidFill>
              <a:latin typeface="Arial" panose="020B0604020202020204" pitchFamily="34" charset="0"/>
            </a:endParaRPr>
          </a:p>
        </p:txBody>
      </p:sp>
      <p:pic>
        <p:nvPicPr>
          <p:cNvPr id="15363" name="Picture 2">
            <a:extLst>
              <a:ext uri="{FF2B5EF4-FFF2-40B4-BE49-F238E27FC236}">
                <a16:creationId xmlns:a16="http://schemas.microsoft.com/office/drawing/2014/main" id="{4925485D-2CF5-43B8-AA0B-4F5FE8220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052513"/>
            <a:ext cx="63198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a:extLst>
              <a:ext uri="{FF2B5EF4-FFF2-40B4-BE49-F238E27FC236}">
                <a16:creationId xmlns:a16="http://schemas.microsoft.com/office/drawing/2014/main" id="{F8C2E883-3C4F-458C-9F13-A6C2117ABEB1}"/>
              </a:ext>
            </a:extLst>
          </p:cNvPr>
          <p:cNvSpPr>
            <a:spLocks noChangeArrowheads="1"/>
          </p:cNvSpPr>
          <p:nvPr/>
        </p:nvSpPr>
        <p:spPr bwMode="auto">
          <a:xfrm>
            <a:off x="2916238" y="247650"/>
            <a:ext cx="346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2400" b="1" u="sng">
                <a:latin typeface="Arial" panose="020B0604020202020204" pitchFamily="34" charset="0"/>
              </a:rPr>
              <a:t>ΚΥΡΤΩΜΑ των ζυγών </a:t>
            </a:r>
          </a:p>
        </p:txBody>
      </p:sp>
      <p:sp>
        <p:nvSpPr>
          <p:cNvPr id="15365" name="Text Box 4">
            <a:extLst>
              <a:ext uri="{FF2B5EF4-FFF2-40B4-BE49-F238E27FC236}">
                <a16:creationId xmlns:a16="http://schemas.microsoft.com/office/drawing/2014/main" id="{C87A9DA7-3DB0-439F-A754-BAACCA35F9A5}"/>
              </a:ext>
            </a:extLst>
          </p:cNvPr>
          <p:cNvSpPr txBox="1">
            <a:spLocks noChangeArrowheads="1"/>
          </p:cNvSpPr>
          <p:nvPr/>
        </p:nvSpPr>
        <p:spPr bwMode="auto">
          <a:xfrm>
            <a:off x="1262063" y="6096000"/>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sp>
        <p:nvSpPr>
          <p:cNvPr id="15366" name="TextBox 1">
            <a:extLst>
              <a:ext uri="{FF2B5EF4-FFF2-40B4-BE49-F238E27FC236}">
                <a16:creationId xmlns:a16="http://schemas.microsoft.com/office/drawing/2014/main" id="{E82A8490-FB24-4BEB-860E-30FCC53E5FD7}"/>
              </a:ext>
            </a:extLst>
          </p:cNvPr>
          <p:cNvSpPr txBox="1">
            <a:spLocks noChangeArrowheads="1"/>
          </p:cNvSpPr>
          <p:nvPr/>
        </p:nvSpPr>
        <p:spPr bwMode="auto">
          <a:xfrm>
            <a:off x="539750" y="1628775"/>
            <a:ext cx="165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1800">
                <a:latin typeface="Arial" panose="020B0604020202020204" pitchFamily="34" charset="0"/>
              </a:rPr>
              <a:t>ευθεία ζυγού</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αριθμού διαφάνειας 5">
            <a:extLst>
              <a:ext uri="{FF2B5EF4-FFF2-40B4-BE49-F238E27FC236}">
                <a16:creationId xmlns:a16="http://schemas.microsoft.com/office/drawing/2014/main" id="{567453C2-34B7-4E2F-AE43-6AF69F563262}"/>
              </a:ext>
            </a:extLst>
          </p:cNvPr>
          <p:cNvSpPr>
            <a:spLocks noGrp="1"/>
          </p:cNvSpPr>
          <p:nvPr>
            <p:ph type="sldNum" sz="quarter" idx="12"/>
          </p:nvPr>
        </p:nvSpPr>
        <p:spPr bwMode="auto">
          <a:xfrm>
            <a:off x="8388350" y="6356350"/>
            <a:ext cx="2984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7CAB03-1E2B-4BBC-B632-470B1C42C983}" type="slidenum">
              <a:rPr lang="el-GR" altLang="el-GR" sz="1200" smtClean="0">
                <a:solidFill>
                  <a:srgbClr val="000000"/>
                </a:solidFill>
                <a:latin typeface="Arial" panose="020B0604020202020204" pitchFamily="34" charset="0"/>
              </a:rPr>
              <a:pPr>
                <a:spcBef>
                  <a:spcPct val="0"/>
                </a:spcBef>
                <a:buFontTx/>
                <a:buNone/>
              </a:pPr>
              <a:t>8</a:t>
            </a:fld>
            <a:endParaRPr lang="el-GR" altLang="el-GR" sz="1200">
              <a:solidFill>
                <a:srgbClr val="000000"/>
              </a:solidFill>
              <a:latin typeface="Arial" panose="020B0604020202020204" pitchFamily="34" charset="0"/>
            </a:endParaRPr>
          </a:p>
        </p:txBody>
      </p:sp>
      <p:sp>
        <p:nvSpPr>
          <p:cNvPr id="16387" name="Θέση περιεχομένου 2">
            <a:extLst>
              <a:ext uri="{FF2B5EF4-FFF2-40B4-BE49-F238E27FC236}">
                <a16:creationId xmlns:a16="http://schemas.microsoft.com/office/drawing/2014/main" id="{F80DD4AC-AF4B-4EF3-A217-7695CA639038}"/>
              </a:ext>
            </a:extLst>
          </p:cNvPr>
          <p:cNvSpPr>
            <a:spLocks noGrp="1"/>
          </p:cNvSpPr>
          <p:nvPr>
            <p:ph idx="1"/>
          </p:nvPr>
        </p:nvSpPr>
        <p:spPr>
          <a:xfrm>
            <a:off x="457200" y="1008063"/>
            <a:ext cx="8229600" cy="1692275"/>
          </a:xfrm>
        </p:spPr>
        <p:txBody>
          <a:bodyPr/>
          <a:lstStyle/>
          <a:p>
            <a:pPr marL="0" indent="0" eaLnBrk="1" hangingPunct="1">
              <a:lnSpc>
                <a:spcPct val="114000"/>
              </a:lnSpc>
              <a:buFont typeface="Arial" panose="020B0604020202020204" pitchFamily="34" charset="0"/>
              <a:buNone/>
            </a:pPr>
            <a:r>
              <a:rPr lang="el-GR" altLang="el-GR" sz="2000">
                <a:solidFill>
                  <a:srgbClr val="000000"/>
                </a:solidFill>
              </a:rPr>
              <a:t>Ως </a:t>
            </a:r>
            <a:r>
              <a:rPr lang="el-GR" altLang="el-GR" sz="2000" b="1">
                <a:solidFill>
                  <a:srgbClr val="000000"/>
                </a:solidFill>
              </a:rPr>
              <a:t>κανονικό  κύρτωμα ζυγού</a:t>
            </a:r>
            <a:r>
              <a:rPr lang="el-GR" altLang="el-GR" sz="2000">
                <a:solidFill>
                  <a:srgbClr val="000000"/>
                </a:solidFill>
              </a:rPr>
              <a:t>  λαμβάνεται το </a:t>
            </a:r>
            <a:r>
              <a:rPr lang="el-GR" altLang="el-GR" sz="2000" b="1">
                <a:solidFill>
                  <a:srgbClr val="000000"/>
                </a:solidFill>
              </a:rPr>
              <a:t>1/50 του πλάτους</a:t>
            </a:r>
            <a:r>
              <a:rPr lang="el-GR" altLang="el-GR" sz="2000">
                <a:solidFill>
                  <a:srgbClr val="000000"/>
                </a:solidFill>
              </a:rPr>
              <a:t> του πλοίου </a:t>
            </a:r>
            <a:r>
              <a:rPr lang="el-GR" altLang="el-GR" sz="2000" b="1">
                <a:solidFill>
                  <a:srgbClr val="000000"/>
                </a:solidFill>
              </a:rPr>
              <a:t>για το μέσο νομέα</a:t>
            </a:r>
            <a:r>
              <a:rPr lang="el-GR" altLang="el-GR" sz="2000">
                <a:solidFill>
                  <a:srgbClr val="000000"/>
                </a:solidFill>
              </a:rPr>
              <a:t>. Επομένως το κύρτωμα του κάθε ζυγού ελαττώνεται βαθμιαία προς πλώρη και  πρύμνη , ανάλογα με τη μείωση του αντίστοιχου πλάτους του καταστρώματος.</a:t>
            </a:r>
          </a:p>
        </p:txBody>
      </p:sp>
      <p:sp>
        <p:nvSpPr>
          <p:cNvPr id="16388" name="Τίτλος 1">
            <a:extLst>
              <a:ext uri="{FF2B5EF4-FFF2-40B4-BE49-F238E27FC236}">
                <a16:creationId xmlns:a16="http://schemas.microsoft.com/office/drawing/2014/main" id="{771F344D-69CE-4A0B-8010-7EF4B2AB21D1}"/>
              </a:ext>
            </a:extLst>
          </p:cNvPr>
          <p:cNvSpPr>
            <a:spLocks noGrp="1"/>
          </p:cNvSpPr>
          <p:nvPr>
            <p:ph type="title"/>
          </p:nvPr>
        </p:nvSpPr>
        <p:spPr>
          <a:xfrm>
            <a:off x="457200" y="80963"/>
            <a:ext cx="8229600" cy="865187"/>
          </a:xfrm>
        </p:spPr>
        <p:txBody>
          <a:bodyPr/>
          <a:lstStyle/>
          <a:p>
            <a:pPr eaLnBrk="1" hangingPunct="1">
              <a:lnSpc>
                <a:spcPct val="114000"/>
              </a:lnSpc>
              <a:spcBef>
                <a:spcPts val="1200"/>
              </a:spcBef>
            </a:pPr>
            <a:r>
              <a:rPr lang="el-GR" altLang="el-GR" sz="2800"/>
              <a:t>Καμπυλότητα ζυγών – καμπυλότητα κυρίου καταστρώματος </a:t>
            </a:r>
            <a:r>
              <a:rPr lang="el-GR" altLang="el-GR" sz="2800" b="0"/>
              <a:t>(2 από 2)</a:t>
            </a:r>
          </a:p>
        </p:txBody>
      </p:sp>
      <p:sp>
        <p:nvSpPr>
          <p:cNvPr id="16389" name="Text Box 4">
            <a:extLst>
              <a:ext uri="{FF2B5EF4-FFF2-40B4-BE49-F238E27FC236}">
                <a16:creationId xmlns:a16="http://schemas.microsoft.com/office/drawing/2014/main" id="{8725E8B0-5404-46DA-8385-983F0ACBBB8B}"/>
              </a:ext>
            </a:extLst>
          </p:cNvPr>
          <p:cNvSpPr txBox="1">
            <a:spLocks noChangeArrowheads="1"/>
          </p:cNvSpPr>
          <p:nvPr/>
        </p:nvSpPr>
        <p:spPr bwMode="auto">
          <a:xfrm>
            <a:off x="900113" y="6489700"/>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2022</a:t>
            </a:r>
            <a:endParaRPr lang="el-GR" altLang="el-GR" sz="900" dirty="0">
              <a:latin typeface="Arial" panose="020B0604020202020204" pitchFamily="34" charset="0"/>
            </a:endParaRPr>
          </a:p>
        </p:txBody>
      </p:sp>
      <p:pic>
        <p:nvPicPr>
          <p:cNvPr id="16390" name="Εικόνα 1">
            <a:extLst>
              <a:ext uri="{FF2B5EF4-FFF2-40B4-BE49-F238E27FC236}">
                <a16:creationId xmlns:a16="http://schemas.microsoft.com/office/drawing/2014/main" id="{349F2681-C8B0-4332-A5EF-839105CDD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2492375"/>
            <a:ext cx="467360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pmlatenew">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tepmlatenew</Template>
  <TotalTime>1172</TotalTime>
  <Words>1612</Words>
  <Application>Microsoft Office PowerPoint</Application>
  <PresentationFormat>Προβολή στην οθόνη (4:3)</PresentationFormat>
  <Paragraphs>137</Paragraphs>
  <Slides>24</Slides>
  <Notes>15</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24</vt:i4>
      </vt:variant>
    </vt:vector>
  </HeadingPairs>
  <TitlesOfParts>
    <vt:vector size="29" baseType="lpstr">
      <vt:lpstr>Arial</vt:lpstr>
      <vt:lpstr>Calibri</vt:lpstr>
      <vt:lpstr>Wingdings</vt:lpstr>
      <vt:lpstr>tepmlatenew</vt:lpstr>
      <vt:lpstr>OC_template_updated</vt:lpstr>
      <vt:lpstr>Παρουσίαση του PowerPoint</vt:lpstr>
      <vt:lpstr>Καμπύλη σιμότητας – καμπύλη κυρτότητας – καμπύλη καταστρώματος</vt:lpstr>
      <vt:lpstr>Παρουσίαση του PowerPoint</vt:lpstr>
      <vt:lpstr>Ονοματολογία εγκάρσιας τομής</vt:lpstr>
      <vt:lpstr>Μέθοδοι σχεδίασης της καμπυλότητας των ζυγών του καταστρώματος (1 / 2)</vt:lpstr>
      <vt:lpstr>Μέθοδοι σχεδίασης της καμπυλότητας των ζυγών του καταστρώματος (2 / 2)</vt:lpstr>
      <vt:lpstr>Καμπυλότητα ζυγών – καμπυλότητα κυρίου καταστρώματος (1 / 2)</vt:lpstr>
      <vt:lpstr>Παρουσίαση του PowerPoint</vt:lpstr>
      <vt:lpstr>Καμπυλότητα ζυγών – καμπυλότητα κυρίου καταστρώματος (2 από 2)</vt:lpstr>
      <vt:lpstr>1η Μέθοδος σχεδίασης καμπυλότητας ζυγού (1 από 3)</vt:lpstr>
      <vt:lpstr>1η Μέθοδος σχεδίασης καμπυλότητας ζυγού 2 / 3)</vt:lpstr>
      <vt:lpstr>1η Μέθοδος σχεδίασης καμπυλότητας ζυγού (3 από 3)</vt:lpstr>
      <vt:lpstr>Παρουσίαση του PowerPoint</vt:lpstr>
      <vt:lpstr>2η Μέθοδος σχεδίασης  καμπυλότητας ζυγού (2 από 3)</vt:lpstr>
      <vt:lpstr>2η Μέθοδος σχεδίασης καμπυλότητας ζυγού (3 από 3)</vt:lpstr>
      <vt:lpstr>3η Μέθοδος σχεδίασης  καμπυλότητας ζυγού (1 από 2)</vt:lpstr>
      <vt:lpstr>3η Μέθοδος σχεδίασης καμπυλότητας ζυγού (2 από 2)</vt:lpstr>
      <vt:lpstr>Εύρεση κυρτότητας σε οποιαδήποτε εγκάρσια τομή με βάση την καμπύλη κυρτότητας της μέσης τομής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dc:title>
  <dc:creator>opencourses@teiath.gr</dc:creator>
  <cp:lastModifiedBy>UNIWA</cp:lastModifiedBy>
  <cp:revision>30</cp:revision>
  <dcterms:created xsi:type="dcterms:W3CDTF">2014-10-25T13:04:56Z</dcterms:created>
  <dcterms:modified xsi:type="dcterms:W3CDTF">2022-05-17T14:56:47Z</dcterms:modified>
</cp:coreProperties>
</file>