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76" r:id="rId3"/>
    <p:sldId id="277" r:id="rId4"/>
    <p:sldId id="278" r:id="rId5"/>
    <p:sldId id="269" r:id="rId6"/>
    <p:sldId id="282" r:id="rId7"/>
    <p:sldId id="283" r:id="rId8"/>
    <p:sldId id="281" r:id="rId9"/>
    <p:sldId id="273" r:id="rId10"/>
    <p:sldId id="274" r:id="rId11"/>
    <p:sldId id="257" r:id="rId12"/>
    <p:sldId id="262" r:id="rId13"/>
    <p:sldId id="264" r:id="rId14"/>
    <p:sldId id="265" r:id="rId15"/>
    <p:sldId id="266" r:id="rId16"/>
    <p:sldId id="261" r:id="rId17"/>
  </p:sldIdLst>
  <p:sldSz cx="9144000" cy="6858000" type="screen4x3"/>
  <p:notesSz cx="7104063" cy="10234613"/>
  <p:custDataLst>
    <p:tags r:id="rId20"/>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2" d="100"/>
          <a:sy n="82" d="100"/>
        </p:scale>
        <p:origin x="1637"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72D9A57-B7F3-4A37-95F2-FFEBCEF7051D}"/>
              </a:ext>
            </a:extLst>
          </p:cNvPr>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atin typeface="Arial" charset="0"/>
                <a:cs typeface="+mn-cs"/>
              </a:defRPr>
            </a:lvl1pPr>
          </a:lstStyle>
          <a:p>
            <a:pPr>
              <a:defRPr/>
            </a:pPr>
            <a:endParaRPr lang="el-GR"/>
          </a:p>
        </p:txBody>
      </p:sp>
      <p:sp>
        <p:nvSpPr>
          <p:cNvPr id="92163" name="Rectangle 3">
            <a:extLst>
              <a:ext uri="{FF2B5EF4-FFF2-40B4-BE49-F238E27FC236}">
                <a16:creationId xmlns:a16="http://schemas.microsoft.com/office/drawing/2014/main" id="{582A1DA2-AE85-4834-B81F-CA24155B45C9}"/>
              </a:ext>
            </a:extLst>
          </p:cNvPr>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atin typeface="Arial" charset="0"/>
                <a:cs typeface="+mn-cs"/>
              </a:defRPr>
            </a:lvl1pPr>
          </a:lstStyle>
          <a:p>
            <a:pPr>
              <a:defRPr/>
            </a:pPr>
            <a:fld id="{1C065316-641E-4950-B502-99B79DE0C98B}" type="datetimeFigureOut">
              <a:rPr lang="el-GR"/>
              <a:pPr>
                <a:defRPr/>
              </a:pPr>
              <a:t>9/5/2025</a:t>
            </a:fld>
            <a:endParaRPr lang="el-GR"/>
          </a:p>
        </p:txBody>
      </p:sp>
      <p:sp>
        <p:nvSpPr>
          <p:cNvPr id="92164" name="Rectangle 4">
            <a:extLst>
              <a:ext uri="{FF2B5EF4-FFF2-40B4-BE49-F238E27FC236}">
                <a16:creationId xmlns:a16="http://schemas.microsoft.com/office/drawing/2014/main" id="{4FC741E7-3779-4016-8A42-36EDE415A46E}"/>
              </a:ext>
            </a:extLst>
          </p:cNvPr>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atin typeface="Arial" charset="0"/>
                <a:cs typeface="+mn-cs"/>
              </a:defRPr>
            </a:lvl1pPr>
          </a:lstStyle>
          <a:p>
            <a:pPr>
              <a:defRPr/>
            </a:pPr>
            <a:endParaRPr lang="el-GR"/>
          </a:p>
        </p:txBody>
      </p:sp>
      <p:sp>
        <p:nvSpPr>
          <p:cNvPr id="92165" name="Rectangle 5">
            <a:extLst>
              <a:ext uri="{FF2B5EF4-FFF2-40B4-BE49-F238E27FC236}">
                <a16:creationId xmlns:a16="http://schemas.microsoft.com/office/drawing/2014/main" id="{64955735-0A3A-4FBA-8802-01CA44A5CF36}"/>
              </a:ext>
            </a:extLst>
          </p:cNvPr>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8F8F1B62-E3D5-4E3E-A977-A57AFDDEB857}"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6105825F-05B7-4A62-8A29-B8E0968C1443}"/>
              </a:ext>
            </a:extLst>
          </p:cNvPr>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eaLnBrk="1" hangingPunct="1">
              <a:defRPr sz="1300">
                <a:latin typeface="Arial" charset="0"/>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34BB1730-EA11-4368-B55C-AE50B456D22A}"/>
              </a:ext>
            </a:extLst>
          </p:cNvPr>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eaLnBrk="1" hangingPunct="1">
              <a:defRPr sz="1300">
                <a:latin typeface="Arial" charset="0"/>
                <a:cs typeface="+mn-cs"/>
              </a:defRPr>
            </a:lvl1pPr>
          </a:lstStyle>
          <a:p>
            <a:pPr>
              <a:defRPr/>
            </a:pPr>
            <a:fld id="{0F1B2356-EFFE-4E9A-A005-D134EA0EBBA0}" type="datetimeFigureOut">
              <a:rPr lang="el-GR"/>
              <a:pPr>
                <a:defRPr/>
              </a:pPr>
              <a:t>9/5/2025</a:t>
            </a:fld>
            <a:endParaRPr lang="el-GR"/>
          </a:p>
        </p:txBody>
      </p:sp>
      <p:sp>
        <p:nvSpPr>
          <p:cNvPr id="4" name="3 - Θέση εικόνας διαφάνειας">
            <a:extLst>
              <a:ext uri="{FF2B5EF4-FFF2-40B4-BE49-F238E27FC236}">
                <a16:creationId xmlns:a16="http://schemas.microsoft.com/office/drawing/2014/main" id="{59656E43-D389-4E1D-A8B7-5314DD48151C}"/>
              </a:ext>
            </a:extLst>
          </p:cNvPr>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id="{DCE63B02-4B85-42EB-A15F-A42605EDC438}"/>
              </a:ext>
            </a:extLst>
          </p:cNvPr>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174E3474-31B9-4441-84BE-50FAFD4D8002}"/>
              </a:ext>
            </a:extLst>
          </p:cNvPr>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eaLnBrk="1" hangingPunct="1">
              <a:defRPr sz="1300">
                <a:latin typeface="Arial" charset="0"/>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C1CF216D-976D-4461-BCE6-4351D9EB50CB}"/>
              </a:ext>
            </a:extLst>
          </p:cNvPr>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eaLnBrk="1" hangingPunct="1">
              <a:defRPr sz="1300"/>
            </a:lvl1pPr>
          </a:lstStyle>
          <a:p>
            <a:pPr>
              <a:defRPr/>
            </a:pPr>
            <a:fld id="{47444BAE-016E-4D94-A13A-8776B89A53D0}"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εικόνας διαφάνειας 1">
            <a:extLst>
              <a:ext uri="{FF2B5EF4-FFF2-40B4-BE49-F238E27FC236}">
                <a16:creationId xmlns:a16="http://schemas.microsoft.com/office/drawing/2014/main" id="{803927D2-6AC4-463E-9120-B2BBBAD758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Θέση σημειώσεων 2">
            <a:extLst>
              <a:ext uri="{FF2B5EF4-FFF2-40B4-BE49-F238E27FC236}">
                <a16:creationId xmlns:a16="http://schemas.microsoft.com/office/drawing/2014/main" id="{8826BC60-EF81-467B-BF5A-A9DE15F1C9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0244" name="Θέση αριθμού διαφάνειας 3">
            <a:extLst>
              <a:ext uri="{FF2B5EF4-FFF2-40B4-BE49-F238E27FC236}">
                <a16:creationId xmlns:a16="http://schemas.microsoft.com/office/drawing/2014/main" id="{FEDF7A9C-95BC-4759-8FAE-9951534CC3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5525A1-CB7F-416B-82FC-27BB91E3A485}" type="slidenum">
              <a:rPr lang="el-GR" altLang="el-GR" smtClean="0">
                <a:solidFill>
                  <a:srgbClr val="000000"/>
                </a:solidFill>
              </a:rPr>
              <a:pPr/>
              <a:t>4</a:t>
            </a:fld>
            <a:endParaRPr lang="el-GR" altLang="el-G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a:extLst>
              <a:ext uri="{FF2B5EF4-FFF2-40B4-BE49-F238E27FC236}">
                <a16:creationId xmlns:a16="http://schemas.microsoft.com/office/drawing/2014/main" id="{63BD8C6A-3120-4A64-893B-9B1C6B14BD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Θέση σημειώσεων 2">
            <a:extLst>
              <a:ext uri="{FF2B5EF4-FFF2-40B4-BE49-F238E27FC236}">
                <a16:creationId xmlns:a16="http://schemas.microsoft.com/office/drawing/2014/main" id="{703B35C9-E936-47EE-954E-870D3E289E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6388" name="Θέση αριθμού διαφάνειας 3">
            <a:extLst>
              <a:ext uri="{FF2B5EF4-FFF2-40B4-BE49-F238E27FC236}">
                <a16:creationId xmlns:a16="http://schemas.microsoft.com/office/drawing/2014/main" id="{D3F1F618-3480-4C47-ABD9-050E9DD590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D11E93-0FCC-4CDD-8CFC-D80B2BC9AE28}" type="slidenum">
              <a:rPr lang="el-GR" altLang="el-GR" smtClean="0"/>
              <a:pPr/>
              <a:t>9</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F4978DD-47F4-4896-A501-CE30391A09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0DB668C-92EF-439A-8283-73C2DC1F53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8436" name="Slide Number Placeholder 3">
            <a:extLst>
              <a:ext uri="{FF2B5EF4-FFF2-40B4-BE49-F238E27FC236}">
                <a16:creationId xmlns:a16="http://schemas.microsoft.com/office/drawing/2014/main" id="{DEB5C520-B771-48C2-AF4F-2D2BF5E8DE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9671E4-3546-4D67-9ABB-477651C4E433}" type="slidenum">
              <a:rPr lang="el-GR" altLang="el-GR" smtClean="0"/>
              <a:pPr/>
              <a:t>10</a:t>
            </a:fld>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9E588A6-6115-4576-B249-141A669F55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59D3DD3-D7F2-400B-94FC-3F2B7AAE3E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0484" name="Slide Number Placeholder 3">
            <a:extLst>
              <a:ext uri="{FF2B5EF4-FFF2-40B4-BE49-F238E27FC236}">
                <a16:creationId xmlns:a16="http://schemas.microsoft.com/office/drawing/2014/main" id="{02A7412F-E72B-4771-B008-587F6149E2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E53902-979E-410C-B4DE-89EDFA38DF9D}" type="slidenum">
              <a:rPr lang="el-GR" altLang="el-GR" smtClean="0"/>
              <a:pPr/>
              <a:t>11</a:t>
            </a:fld>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6307815-F9FD-466F-98DD-613DA0B92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A33D748-84FF-4A4A-849A-C8DC904EED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2532" name="Slide Number Placeholder 3">
            <a:extLst>
              <a:ext uri="{FF2B5EF4-FFF2-40B4-BE49-F238E27FC236}">
                <a16:creationId xmlns:a16="http://schemas.microsoft.com/office/drawing/2014/main" id="{DD7028DA-511F-4500-98B1-3732EF8D26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60C305-3040-4AA2-B0F5-4EE7D2CF81F4}" type="slidenum">
              <a:rPr lang="el-GR" altLang="el-GR" smtClean="0"/>
              <a:pPr/>
              <a:t>12</a:t>
            </a:fld>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DE6E5EE-45CF-49CE-8879-661475FD6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B3BACA5-2BF8-470A-BF7A-C90FA417DE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4580" name="Slide Number Placeholder 3">
            <a:extLst>
              <a:ext uri="{FF2B5EF4-FFF2-40B4-BE49-F238E27FC236}">
                <a16:creationId xmlns:a16="http://schemas.microsoft.com/office/drawing/2014/main" id="{3A49AF8F-999A-4E64-BBBB-C79C4AB54D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DE6366-2535-4A6F-9ED6-B5085870F97D}" type="slidenum">
              <a:rPr lang="el-GR" altLang="el-GR" smtClean="0"/>
              <a:pPr/>
              <a:t>13</a:t>
            </a:fld>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a:extLst>
              <a:ext uri="{FF2B5EF4-FFF2-40B4-BE49-F238E27FC236}">
                <a16:creationId xmlns:a16="http://schemas.microsoft.com/office/drawing/2014/main" id="{27B25D5F-F323-4451-8D6E-CB3F62BB43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a:extLst>
              <a:ext uri="{FF2B5EF4-FFF2-40B4-BE49-F238E27FC236}">
                <a16:creationId xmlns:a16="http://schemas.microsoft.com/office/drawing/2014/main" id="{50D57629-8AF2-440B-96EE-E25ED954A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a:p>
        </p:txBody>
      </p:sp>
      <p:sp>
        <p:nvSpPr>
          <p:cNvPr id="26628" name="Θέση αριθμού διαφάνειας 3">
            <a:extLst>
              <a:ext uri="{FF2B5EF4-FFF2-40B4-BE49-F238E27FC236}">
                <a16:creationId xmlns:a16="http://schemas.microsoft.com/office/drawing/2014/main" id="{3ABC6B82-1EFB-4D32-9DDB-A411D92D98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4176D5-3CDE-4C54-AD81-56F86297C38E}" type="slidenum">
              <a:rPr lang="el-GR" altLang="el-GR" smtClean="0"/>
              <a:pPr/>
              <a:t>14</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Date Placeholder 3">
            <a:extLst>
              <a:ext uri="{FF2B5EF4-FFF2-40B4-BE49-F238E27FC236}">
                <a16:creationId xmlns:a16="http://schemas.microsoft.com/office/drawing/2014/main" id="{F525BA35-523E-4944-9BF0-7D7AD8E3B927}"/>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AC3BF6AF-06BF-45A7-8803-175E41904511}"/>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3892049E-C035-4217-B141-3FA0C5787575}"/>
              </a:ext>
            </a:extLst>
          </p:cNvPr>
          <p:cNvSpPr>
            <a:spLocks noGrp="1"/>
          </p:cNvSpPr>
          <p:nvPr>
            <p:ph type="sldNum" sz="quarter" idx="12"/>
          </p:nvPr>
        </p:nvSpPr>
        <p:spPr/>
        <p:txBody>
          <a:bodyPr/>
          <a:lstStyle>
            <a:lvl1pPr>
              <a:defRPr/>
            </a:lvl1pPr>
          </a:lstStyle>
          <a:p>
            <a:pPr>
              <a:defRPr/>
            </a:pPr>
            <a:fld id="{140089A3-4B40-48B7-8E7E-F99BB67BC972}" type="slidenum">
              <a:rPr lang="el-GR" altLang="el-GR"/>
              <a:pPr>
                <a:defRPr/>
              </a:pPr>
              <a:t>‹#›</a:t>
            </a:fld>
            <a:endParaRPr lang="el-GR" altLang="el-GR"/>
          </a:p>
        </p:txBody>
      </p:sp>
    </p:spTree>
    <p:extLst>
      <p:ext uri="{BB962C8B-B14F-4D97-AF65-F5344CB8AC3E}">
        <p14:creationId xmlns:p14="http://schemas.microsoft.com/office/powerpoint/2010/main" val="366643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0DEA7D6A-B6AE-46AE-9DF9-A535D2B69531}"/>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207E7BC3-4777-45FC-BA11-EA9E7E8E113D}"/>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A32EF854-BDA4-4385-9537-C2482C397966}"/>
              </a:ext>
            </a:extLst>
          </p:cNvPr>
          <p:cNvSpPr>
            <a:spLocks noGrp="1"/>
          </p:cNvSpPr>
          <p:nvPr>
            <p:ph type="sldNum" sz="quarter" idx="12"/>
          </p:nvPr>
        </p:nvSpPr>
        <p:spPr/>
        <p:txBody>
          <a:bodyPr/>
          <a:lstStyle>
            <a:lvl1pPr>
              <a:defRPr/>
            </a:lvl1pPr>
          </a:lstStyle>
          <a:p>
            <a:pPr>
              <a:defRPr/>
            </a:pPr>
            <a:fld id="{FA1F5396-88A4-42D5-8DDF-59C1DB05FC94}" type="slidenum">
              <a:rPr lang="el-GR" altLang="el-GR"/>
              <a:pPr>
                <a:defRPr/>
              </a:pPr>
              <a:t>‹#›</a:t>
            </a:fld>
            <a:endParaRPr lang="el-GR" altLang="el-GR"/>
          </a:p>
        </p:txBody>
      </p:sp>
    </p:spTree>
    <p:extLst>
      <p:ext uri="{BB962C8B-B14F-4D97-AF65-F5344CB8AC3E}">
        <p14:creationId xmlns:p14="http://schemas.microsoft.com/office/powerpoint/2010/main" val="420902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E4A193-2B73-4C88-9ED0-04565B8A8200}"/>
              </a:ext>
            </a:extLst>
          </p:cNvPr>
          <p:cNvSpPr>
            <a:spLocks noGrp="1"/>
          </p:cNvSpPr>
          <p:nvPr>
            <p:ph type="dt" sz="half" idx="10"/>
          </p:nvPr>
        </p:nvSpPr>
        <p:spPr/>
        <p:txBody>
          <a:bodyPr/>
          <a:lstStyle>
            <a:lvl1pPr>
              <a:defRPr/>
            </a:lvl1pPr>
          </a:lstStyle>
          <a:p>
            <a:pPr>
              <a:defRPr/>
            </a:pPr>
            <a:endParaRPr lang="el-GR"/>
          </a:p>
        </p:txBody>
      </p:sp>
      <p:sp>
        <p:nvSpPr>
          <p:cNvPr id="3" name="Footer Placeholder 4">
            <a:extLst>
              <a:ext uri="{FF2B5EF4-FFF2-40B4-BE49-F238E27FC236}">
                <a16:creationId xmlns:a16="http://schemas.microsoft.com/office/drawing/2014/main" id="{74E167B6-2F44-4FD4-9CCD-7FF2DC2EF0D7}"/>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id="{85974979-5EDF-40BF-9090-01253F57E4CE}"/>
              </a:ext>
            </a:extLst>
          </p:cNvPr>
          <p:cNvSpPr>
            <a:spLocks noGrp="1"/>
          </p:cNvSpPr>
          <p:nvPr>
            <p:ph type="sldNum" sz="quarter" idx="12"/>
          </p:nvPr>
        </p:nvSpPr>
        <p:spPr/>
        <p:txBody>
          <a:bodyPr/>
          <a:lstStyle>
            <a:lvl1pPr>
              <a:defRPr/>
            </a:lvl1pPr>
          </a:lstStyle>
          <a:p>
            <a:pPr>
              <a:defRPr/>
            </a:pPr>
            <a:fld id="{86931112-B1C8-499F-91F4-4AE17CC569AF}" type="slidenum">
              <a:rPr lang="el-GR" altLang="el-GR"/>
              <a:pPr>
                <a:defRPr/>
              </a:pPr>
              <a:t>‹#›</a:t>
            </a:fld>
            <a:endParaRPr lang="el-GR" altLang="el-GR"/>
          </a:p>
        </p:txBody>
      </p:sp>
    </p:spTree>
    <p:extLst>
      <p:ext uri="{BB962C8B-B14F-4D97-AF65-F5344CB8AC3E}">
        <p14:creationId xmlns:p14="http://schemas.microsoft.com/office/powerpoint/2010/main" val="221846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Date Placeholder 3">
            <a:extLst>
              <a:ext uri="{FF2B5EF4-FFF2-40B4-BE49-F238E27FC236}">
                <a16:creationId xmlns:a16="http://schemas.microsoft.com/office/drawing/2014/main" id="{1EB201E3-2000-4580-8C91-435109E973A7}"/>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6FFCF0B9-CB9D-4916-8AD4-97401AF32959}"/>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7C7B690E-E75E-4EEE-9047-4FAA43E13F78}"/>
              </a:ext>
            </a:extLst>
          </p:cNvPr>
          <p:cNvSpPr>
            <a:spLocks noGrp="1"/>
          </p:cNvSpPr>
          <p:nvPr>
            <p:ph type="sldNum" sz="quarter" idx="12"/>
          </p:nvPr>
        </p:nvSpPr>
        <p:spPr/>
        <p:txBody>
          <a:bodyPr/>
          <a:lstStyle>
            <a:lvl1pPr>
              <a:defRPr/>
            </a:lvl1pPr>
          </a:lstStyle>
          <a:p>
            <a:pPr>
              <a:defRPr/>
            </a:pPr>
            <a:fld id="{C12023B1-B5AB-4050-990E-23C8DF226C7D}" type="slidenum">
              <a:rPr lang="el-GR" altLang="el-GR"/>
              <a:pPr>
                <a:defRPr/>
              </a:pPr>
              <a:t>‹#›</a:t>
            </a:fld>
            <a:endParaRPr lang="el-GR" altLang="el-GR"/>
          </a:p>
        </p:txBody>
      </p:sp>
    </p:spTree>
    <p:extLst>
      <p:ext uri="{BB962C8B-B14F-4D97-AF65-F5344CB8AC3E}">
        <p14:creationId xmlns:p14="http://schemas.microsoft.com/office/powerpoint/2010/main" val="63413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Στυλ κύριου τίτλου</a:t>
            </a:r>
            <a:endParaRPr lang="el-GR"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B65802EE-9496-4929-9793-33D538FFF187}"/>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71DC1A48-B93A-4A00-B4EA-F61ECFD4CCB8}"/>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C1912C5D-0D33-4112-814C-B59BFA97354A}"/>
              </a:ext>
            </a:extLst>
          </p:cNvPr>
          <p:cNvSpPr>
            <a:spLocks noGrp="1"/>
          </p:cNvSpPr>
          <p:nvPr>
            <p:ph type="sldNum" sz="quarter" idx="12"/>
          </p:nvPr>
        </p:nvSpPr>
        <p:spPr/>
        <p:txBody>
          <a:bodyPr/>
          <a:lstStyle>
            <a:lvl1pPr>
              <a:defRPr/>
            </a:lvl1pPr>
          </a:lstStyle>
          <a:p>
            <a:pPr>
              <a:defRPr/>
            </a:pPr>
            <a:fld id="{4393DF9A-30FD-484D-9AAB-2572F2FE8757}" type="slidenum">
              <a:rPr lang="el-GR" altLang="el-GR"/>
              <a:pPr>
                <a:defRPr/>
              </a:pPr>
              <a:t>‹#›</a:t>
            </a:fld>
            <a:endParaRPr lang="el-GR" altLang="el-GR"/>
          </a:p>
        </p:txBody>
      </p:sp>
    </p:spTree>
    <p:extLst>
      <p:ext uri="{BB962C8B-B14F-4D97-AF65-F5344CB8AC3E}">
        <p14:creationId xmlns:p14="http://schemas.microsoft.com/office/powerpoint/2010/main" val="1468831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a:extLst>
              <a:ext uri="{FF2B5EF4-FFF2-40B4-BE49-F238E27FC236}">
                <a16:creationId xmlns:a16="http://schemas.microsoft.com/office/drawing/2014/main" id="{0D7B28AC-D6CA-435F-A1E0-F962B5F8CF81}"/>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E7CD1C1F-7E9B-4128-A28F-5AD8A9B244A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68D24AF-F0A8-4373-B35A-A41B9D4E1B74}"/>
              </a:ext>
            </a:extLst>
          </p:cNvPr>
          <p:cNvSpPr>
            <a:spLocks noGrp="1"/>
          </p:cNvSpPr>
          <p:nvPr>
            <p:ph type="sldNum" sz="quarter" idx="12"/>
          </p:nvPr>
        </p:nvSpPr>
        <p:spPr/>
        <p:txBody>
          <a:bodyPr/>
          <a:lstStyle>
            <a:lvl1pPr>
              <a:defRPr/>
            </a:lvl1pPr>
          </a:lstStyle>
          <a:p>
            <a:pPr>
              <a:defRPr/>
            </a:pPr>
            <a:fld id="{567801BC-7A04-4AA5-B4E6-99DD18A85B8C}" type="slidenum">
              <a:rPr lang="el-GR" altLang="el-GR"/>
              <a:pPr>
                <a:defRPr/>
              </a:pPr>
              <a:t>‹#›</a:t>
            </a:fld>
            <a:endParaRPr lang="el-GR" altLang="el-GR"/>
          </a:p>
        </p:txBody>
      </p:sp>
    </p:spTree>
    <p:extLst>
      <p:ext uri="{BB962C8B-B14F-4D97-AF65-F5344CB8AC3E}">
        <p14:creationId xmlns:p14="http://schemas.microsoft.com/office/powerpoint/2010/main" val="313976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Date Placeholder 3">
            <a:extLst>
              <a:ext uri="{FF2B5EF4-FFF2-40B4-BE49-F238E27FC236}">
                <a16:creationId xmlns:a16="http://schemas.microsoft.com/office/drawing/2014/main" id="{34758C52-0EEE-48A7-866B-B73CB456E2A4}"/>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5ACE0C90-C4A3-44F3-8A1D-46A430ADDE76}"/>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302850C9-FA8B-4B70-9536-56B707F1C3CF}"/>
              </a:ext>
            </a:extLst>
          </p:cNvPr>
          <p:cNvSpPr>
            <a:spLocks noGrp="1"/>
          </p:cNvSpPr>
          <p:nvPr>
            <p:ph type="sldNum" sz="quarter" idx="12"/>
          </p:nvPr>
        </p:nvSpPr>
        <p:spPr/>
        <p:txBody>
          <a:bodyPr/>
          <a:lstStyle>
            <a:lvl1pPr>
              <a:defRPr/>
            </a:lvl1pPr>
          </a:lstStyle>
          <a:p>
            <a:pPr>
              <a:defRPr/>
            </a:pPr>
            <a:fld id="{5EE5D185-2758-4883-B21D-33FDC7CF6319}" type="slidenum">
              <a:rPr lang="el-GR" altLang="el-GR"/>
              <a:pPr>
                <a:defRPr/>
              </a:pPr>
              <a:t>‹#›</a:t>
            </a:fld>
            <a:endParaRPr lang="el-GR" altLang="el-GR"/>
          </a:p>
        </p:txBody>
      </p:sp>
    </p:spTree>
    <p:extLst>
      <p:ext uri="{BB962C8B-B14F-4D97-AF65-F5344CB8AC3E}">
        <p14:creationId xmlns:p14="http://schemas.microsoft.com/office/powerpoint/2010/main" val="119131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3">
            <a:extLst>
              <a:ext uri="{FF2B5EF4-FFF2-40B4-BE49-F238E27FC236}">
                <a16:creationId xmlns:a16="http://schemas.microsoft.com/office/drawing/2014/main" id="{8878F97C-5B7C-44DA-97EB-E6B363981905}"/>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4FF0429E-C1E1-4C8E-9459-4731C1622315}"/>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60AA63E6-A08C-4E3B-BEF2-BCC658BD3F75}"/>
              </a:ext>
            </a:extLst>
          </p:cNvPr>
          <p:cNvSpPr>
            <a:spLocks noGrp="1"/>
          </p:cNvSpPr>
          <p:nvPr>
            <p:ph type="sldNum" sz="quarter" idx="12"/>
          </p:nvPr>
        </p:nvSpPr>
        <p:spPr/>
        <p:txBody>
          <a:bodyPr/>
          <a:lstStyle>
            <a:lvl1pPr>
              <a:defRPr/>
            </a:lvl1pPr>
          </a:lstStyle>
          <a:p>
            <a:pPr>
              <a:defRPr/>
            </a:pPr>
            <a:fld id="{C560EBA5-C299-4431-AE96-D247A69C5157}" type="slidenum">
              <a:rPr lang="el-GR" altLang="el-GR"/>
              <a:pPr>
                <a:defRPr/>
              </a:pPr>
              <a:t>‹#›</a:t>
            </a:fld>
            <a:endParaRPr lang="el-GR" altLang="el-GR"/>
          </a:p>
        </p:txBody>
      </p:sp>
    </p:spTree>
    <p:extLst>
      <p:ext uri="{BB962C8B-B14F-4D97-AF65-F5344CB8AC3E}">
        <p14:creationId xmlns:p14="http://schemas.microsoft.com/office/powerpoint/2010/main" val="369265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a:t>Στυλ κύριου τίτλου</a:t>
            </a:r>
            <a:endParaRPr lang="el-GR" dirty="0"/>
          </a:p>
        </p:txBody>
      </p:sp>
      <p:sp>
        <p:nvSpPr>
          <p:cNvPr id="3" name="Date Placeholder 3">
            <a:extLst>
              <a:ext uri="{FF2B5EF4-FFF2-40B4-BE49-F238E27FC236}">
                <a16:creationId xmlns:a16="http://schemas.microsoft.com/office/drawing/2014/main" id="{A2C1EC4F-B663-4602-8158-D8B9FC9E7533}"/>
              </a:ext>
            </a:extLst>
          </p:cNvPr>
          <p:cNvSpPr>
            <a:spLocks noGrp="1"/>
          </p:cNvSpPr>
          <p:nvPr>
            <p:ph type="dt" sz="half" idx="10"/>
          </p:nvPr>
        </p:nvSpPr>
        <p:spPr/>
        <p:txBody>
          <a:bodyPr/>
          <a:lstStyle>
            <a:lvl1pPr>
              <a:defRPr/>
            </a:lvl1pPr>
          </a:lstStyle>
          <a:p>
            <a:pPr>
              <a:defRPr/>
            </a:pPr>
            <a:endParaRPr lang="el-GR"/>
          </a:p>
        </p:txBody>
      </p:sp>
      <p:sp>
        <p:nvSpPr>
          <p:cNvPr id="4" name="Footer Placeholder 4">
            <a:extLst>
              <a:ext uri="{FF2B5EF4-FFF2-40B4-BE49-F238E27FC236}">
                <a16:creationId xmlns:a16="http://schemas.microsoft.com/office/drawing/2014/main" id="{968CE52F-AC97-45FD-B90E-E0EAD95A8015}"/>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324EE7AD-AADB-4451-B413-12E118ED3F54}"/>
              </a:ext>
            </a:extLst>
          </p:cNvPr>
          <p:cNvSpPr>
            <a:spLocks noGrp="1"/>
          </p:cNvSpPr>
          <p:nvPr>
            <p:ph type="sldNum" sz="quarter" idx="12"/>
          </p:nvPr>
        </p:nvSpPr>
        <p:spPr/>
        <p:txBody>
          <a:bodyPr/>
          <a:lstStyle>
            <a:lvl1pPr>
              <a:defRPr/>
            </a:lvl1pPr>
          </a:lstStyle>
          <a:p>
            <a:pPr>
              <a:defRPr/>
            </a:pPr>
            <a:fld id="{FCFA9CF5-E75B-49D6-8044-33C136FC71B7}" type="slidenum">
              <a:rPr lang="el-GR" altLang="el-GR"/>
              <a:pPr>
                <a:defRPr/>
              </a:pPr>
              <a:t>‹#›</a:t>
            </a:fld>
            <a:endParaRPr lang="el-GR" altLang="el-GR"/>
          </a:p>
        </p:txBody>
      </p:sp>
    </p:spTree>
    <p:extLst>
      <p:ext uri="{BB962C8B-B14F-4D97-AF65-F5344CB8AC3E}">
        <p14:creationId xmlns:p14="http://schemas.microsoft.com/office/powerpoint/2010/main" val="72982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900F2833-598F-42F3-A9A5-89840B9C4ABD}"/>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26FA06F1-9506-4A3B-9E72-D28D059F7851}"/>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8F5F3250-646F-4B62-8AF9-D739C78FE7B5}"/>
              </a:ext>
            </a:extLst>
          </p:cNvPr>
          <p:cNvSpPr>
            <a:spLocks noGrp="1"/>
          </p:cNvSpPr>
          <p:nvPr>
            <p:ph type="sldNum" sz="quarter" idx="12"/>
          </p:nvPr>
        </p:nvSpPr>
        <p:spPr/>
        <p:txBody>
          <a:bodyPr/>
          <a:lstStyle>
            <a:lvl1pPr>
              <a:defRPr/>
            </a:lvl1pPr>
          </a:lstStyle>
          <a:p>
            <a:pPr>
              <a:defRPr/>
            </a:pPr>
            <a:fld id="{3A875E46-D416-4F14-B349-11E38F7F62A4}" type="slidenum">
              <a:rPr lang="el-GR" altLang="el-GR"/>
              <a:pPr>
                <a:defRPr/>
              </a:pPr>
              <a:t>‹#›</a:t>
            </a:fld>
            <a:endParaRPr lang="el-GR" altLang="el-GR"/>
          </a:p>
        </p:txBody>
      </p:sp>
    </p:spTree>
    <p:extLst>
      <p:ext uri="{BB962C8B-B14F-4D97-AF65-F5344CB8AC3E}">
        <p14:creationId xmlns:p14="http://schemas.microsoft.com/office/powerpoint/2010/main" val="1918026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1BAAA320-A672-4AB0-ABB0-158530DCE2BD}"/>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81114EFC-9AB0-422E-B8C2-D9914AF1EFFF}"/>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055DB011-D4E9-4F84-B620-0A0D69DB0A36}"/>
              </a:ext>
            </a:extLst>
          </p:cNvPr>
          <p:cNvSpPr>
            <a:spLocks noGrp="1"/>
          </p:cNvSpPr>
          <p:nvPr>
            <p:ph type="sldNum" sz="quarter" idx="12"/>
          </p:nvPr>
        </p:nvSpPr>
        <p:spPr/>
        <p:txBody>
          <a:bodyPr/>
          <a:lstStyle>
            <a:lvl1pPr>
              <a:defRPr/>
            </a:lvl1pPr>
          </a:lstStyle>
          <a:p>
            <a:pPr>
              <a:defRPr/>
            </a:pPr>
            <a:fld id="{8B65CB2C-372A-44EE-82EC-446794263195}" type="slidenum">
              <a:rPr lang="el-GR" altLang="el-GR"/>
              <a:pPr>
                <a:defRPr/>
              </a:pPr>
              <a:t>‹#›</a:t>
            </a:fld>
            <a:endParaRPr lang="el-GR" altLang="el-GR"/>
          </a:p>
        </p:txBody>
      </p:sp>
    </p:spTree>
    <p:extLst>
      <p:ext uri="{BB962C8B-B14F-4D97-AF65-F5344CB8AC3E}">
        <p14:creationId xmlns:p14="http://schemas.microsoft.com/office/powerpoint/2010/main" val="263807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Στυλ κύριου τίτλου</a:t>
            </a:r>
            <a:endParaRPr lang="el-GR"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CB9DD041-D5A5-4BFE-9D28-FC2358CB8F9E}"/>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E4F4E89B-4DB2-4DBE-A5D7-1F6FB82ABB7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654D74B0-176A-4A85-A241-495A313D1AAD}"/>
              </a:ext>
            </a:extLst>
          </p:cNvPr>
          <p:cNvSpPr>
            <a:spLocks noGrp="1"/>
          </p:cNvSpPr>
          <p:nvPr>
            <p:ph type="sldNum" sz="quarter" idx="12"/>
          </p:nvPr>
        </p:nvSpPr>
        <p:spPr/>
        <p:txBody>
          <a:bodyPr/>
          <a:lstStyle>
            <a:lvl1pPr>
              <a:defRPr/>
            </a:lvl1pPr>
          </a:lstStyle>
          <a:p>
            <a:pPr>
              <a:defRPr/>
            </a:pPr>
            <a:fld id="{D256ACCD-EFBF-400D-B73C-9D1516CC12DB}" type="slidenum">
              <a:rPr lang="el-GR" altLang="el-GR"/>
              <a:pPr>
                <a:defRPr/>
              </a:pPr>
              <a:t>‹#›</a:t>
            </a:fld>
            <a:endParaRPr lang="el-GR" altLang="el-GR"/>
          </a:p>
        </p:txBody>
      </p:sp>
    </p:spTree>
    <p:extLst>
      <p:ext uri="{BB962C8B-B14F-4D97-AF65-F5344CB8AC3E}">
        <p14:creationId xmlns:p14="http://schemas.microsoft.com/office/powerpoint/2010/main" val="959188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Στυλ κύριου τίτλου</a:t>
            </a:r>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A1C72269-0961-458C-9720-078FBC337FF1}"/>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37304356-96D4-4FB0-804F-4C209DB773B4}"/>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840C90C5-3DF6-4A51-8478-827AEC91B25E}"/>
              </a:ext>
            </a:extLst>
          </p:cNvPr>
          <p:cNvSpPr>
            <a:spLocks noGrp="1"/>
          </p:cNvSpPr>
          <p:nvPr>
            <p:ph type="sldNum" sz="quarter" idx="12"/>
          </p:nvPr>
        </p:nvSpPr>
        <p:spPr/>
        <p:txBody>
          <a:bodyPr/>
          <a:lstStyle>
            <a:lvl1pPr>
              <a:defRPr/>
            </a:lvl1pPr>
          </a:lstStyle>
          <a:p>
            <a:pPr>
              <a:defRPr/>
            </a:pPr>
            <a:fld id="{965CE5FD-6541-4359-8488-8D258D34C061}" type="slidenum">
              <a:rPr lang="el-GR" altLang="el-GR"/>
              <a:pPr>
                <a:defRPr/>
              </a:pPr>
              <a:t>‹#›</a:t>
            </a:fld>
            <a:endParaRPr lang="el-GR" altLang="el-GR"/>
          </a:p>
        </p:txBody>
      </p:sp>
    </p:spTree>
    <p:extLst>
      <p:ext uri="{BB962C8B-B14F-4D97-AF65-F5344CB8AC3E}">
        <p14:creationId xmlns:p14="http://schemas.microsoft.com/office/powerpoint/2010/main" val="85100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FEBC4618-CA5B-4006-8645-E5CDC8D0547D}"/>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B1936E96-6A3E-4F68-903E-16FB8670E5A7}"/>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B43AFFCC-E62E-48DA-88BB-E6FA36E42462}"/>
              </a:ext>
            </a:extLst>
          </p:cNvPr>
          <p:cNvSpPr>
            <a:spLocks noGrp="1"/>
          </p:cNvSpPr>
          <p:nvPr>
            <p:ph type="sldNum" sz="quarter" idx="12"/>
          </p:nvPr>
        </p:nvSpPr>
        <p:spPr/>
        <p:txBody>
          <a:bodyPr/>
          <a:lstStyle>
            <a:lvl1pPr>
              <a:defRPr/>
            </a:lvl1pPr>
          </a:lstStyle>
          <a:p>
            <a:pPr>
              <a:defRPr/>
            </a:pPr>
            <a:fld id="{8221137C-1713-4CA4-8860-7817433B5DF7}" type="slidenum">
              <a:rPr lang="el-GR" altLang="el-GR"/>
              <a:pPr>
                <a:defRPr/>
              </a:pPr>
              <a:t>‹#›</a:t>
            </a:fld>
            <a:endParaRPr lang="el-GR" altLang="el-GR"/>
          </a:p>
        </p:txBody>
      </p:sp>
    </p:spTree>
    <p:extLst>
      <p:ext uri="{BB962C8B-B14F-4D97-AF65-F5344CB8AC3E}">
        <p14:creationId xmlns:p14="http://schemas.microsoft.com/office/powerpoint/2010/main" val="241091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a:extLst>
              <a:ext uri="{FF2B5EF4-FFF2-40B4-BE49-F238E27FC236}">
                <a16:creationId xmlns:a16="http://schemas.microsoft.com/office/drawing/2014/main" id="{52841700-4799-4EF2-A353-4412C8A483FD}"/>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DEA1C104-AB54-4DFA-A596-098296A27AE1}"/>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BE7A65CC-8E00-4BB1-8FEB-9A783C7041F8}"/>
              </a:ext>
            </a:extLst>
          </p:cNvPr>
          <p:cNvSpPr>
            <a:spLocks noGrp="1"/>
          </p:cNvSpPr>
          <p:nvPr>
            <p:ph type="sldNum" sz="quarter" idx="12"/>
          </p:nvPr>
        </p:nvSpPr>
        <p:spPr/>
        <p:txBody>
          <a:bodyPr/>
          <a:lstStyle>
            <a:lvl1pPr>
              <a:defRPr/>
            </a:lvl1pPr>
          </a:lstStyle>
          <a:p>
            <a:pPr>
              <a:defRPr/>
            </a:pPr>
            <a:fld id="{5D951BC1-C0A9-4ABD-9F43-4BB222D25C7C}" type="slidenum">
              <a:rPr lang="el-GR" altLang="el-GR"/>
              <a:pPr>
                <a:defRPr/>
              </a:pPr>
              <a:t>‹#›</a:t>
            </a:fld>
            <a:endParaRPr lang="el-GR" altLang="el-GR"/>
          </a:p>
        </p:txBody>
      </p:sp>
    </p:spTree>
    <p:extLst>
      <p:ext uri="{BB962C8B-B14F-4D97-AF65-F5344CB8AC3E}">
        <p14:creationId xmlns:p14="http://schemas.microsoft.com/office/powerpoint/2010/main" val="48031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Date Placeholder 3">
            <a:extLst>
              <a:ext uri="{FF2B5EF4-FFF2-40B4-BE49-F238E27FC236}">
                <a16:creationId xmlns:a16="http://schemas.microsoft.com/office/drawing/2014/main" id="{DA83ECDF-CD4A-4A78-822D-DA0D8307CB1F}"/>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035E0939-9065-4356-BED4-2DF0423C58A2}"/>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111C484C-1AE9-4D8E-9FDD-BF5751586002}"/>
              </a:ext>
            </a:extLst>
          </p:cNvPr>
          <p:cNvSpPr>
            <a:spLocks noGrp="1"/>
          </p:cNvSpPr>
          <p:nvPr>
            <p:ph type="sldNum" sz="quarter" idx="12"/>
          </p:nvPr>
        </p:nvSpPr>
        <p:spPr/>
        <p:txBody>
          <a:bodyPr/>
          <a:lstStyle>
            <a:lvl1pPr>
              <a:defRPr/>
            </a:lvl1pPr>
          </a:lstStyle>
          <a:p>
            <a:pPr>
              <a:defRPr/>
            </a:pPr>
            <a:fld id="{B16556DE-3D2C-4618-810D-A551B43BF33C}" type="slidenum">
              <a:rPr lang="el-GR" altLang="el-GR"/>
              <a:pPr>
                <a:defRPr/>
              </a:pPr>
              <a:t>‹#›</a:t>
            </a:fld>
            <a:endParaRPr lang="el-GR" altLang="el-GR"/>
          </a:p>
        </p:txBody>
      </p:sp>
    </p:spTree>
    <p:extLst>
      <p:ext uri="{BB962C8B-B14F-4D97-AF65-F5344CB8AC3E}">
        <p14:creationId xmlns:p14="http://schemas.microsoft.com/office/powerpoint/2010/main" val="317327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3">
            <a:extLst>
              <a:ext uri="{FF2B5EF4-FFF2-40B4-BE49-F238E27FC236}">
                <a16:creationId xmlns:a16="http://schemas.microsoft.com/office/drawing/2014/main" id="{86EFE425-C7B4-4E41-95BC-8BFC75469655}"/>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CF8585FA-18EE-469D-8870-60EB53171CEC}"/>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2A5A30E0-7CF1-402A-8BFC-F59FE6F4544A}"/>
              </a:ext>
            </a:extLst>
          </p:cNvPr>
          <p:cNvSpPr>
            <a:spLocks noGrp="1"/>
          </p:cNvSpPr>
          <p:nvPr>
            <p:ph type="sldNum" sz="quarter" idx="12"/>
          </p:nvPr>
        </p:nvSpPr>
        <p:spPr/>
        <p:txBody>
          <a:bodyPr/>
          <a:lstStyle>
            <a:lvl1pPr>
              <a:defRPr/>
            </a:lvl1pPr>
          </a:lstStyle>
          <a:p>
            <a:pPr>
              <a:defRPr/>
            </a:pPr>
            <a:fld id="{1A4C7D56-155B-4DF9-B30C-E0754495AE8E}" type="slidenum">
              <a:rPr lang="el-GR" altLang="el-GR"/>
              <a:pPr>
                <a:defRPr/>
              </a:pPr>
              <a:t>‹#›</a:t>
            </a:fld>
            <a:endParaRPr lang="el-GR" altLang="el-GR"/>
          </a:p>
        </p:txBody>
      </p:sp>
    </p:spTree>
    <p:extLst>
      <p:ext uri="{BB962C8B-B14F-4D97-AF65-F5344CB8AC3E}">
        <p14:creationId xmlns:p14="http://schemas.microsoft.com/office/powerpoint/2010/main" val="186758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a:t>Στυλ κύριου τίτλου</a:t>
            </a:r>
            <a:endParaRPr lang="el-GR" dirty="0"/>
          </a:p>
        </p:txBody>
      </p:sp>
      <p:sp>
        <p:nvSpPr>
          <p:cNvPr id="3" name="Date Placeholder 3">
            <a:extLst>
              <a:ext uri="{FF2B5EF4-FFF2-40B4-BE49-F238E27FC236}">
                <a16:creationId xmlns:a16="http://schemas.microsoft.com/office/drawing/2014/main" id="{523CC4A6-6B97-4B6D-BFEB-6A1C55D887A4}"/>
              </a:ext>
            </a:extLst>
          </p:cNvPr>
          <p:cNvSpPr>
            <a:spLocks noGrp="1"/>
          </p:cNvSpPr>
          <p:nvPr>
            <p:ph type="dt" sz="half" idx="10"/>
          </p:nvPr>
        </p:nvSpPr>
        <p:spPr/>
        <p:txBody>
          <a:bodyPr/>
          <a:lstStyle>
            <a:lvl1pPr>
              <a:defRPr/>
            </a:lvl1pPr>
          </a:lstStyle>
          <a:p>
            <a:pPr>
              <a:defRPr/>
            </a:pPr>
            <a:endParaRPr lang="el-GR"/>
          </a:p>
        </p:txBody>
      </p:sp>
      <p:sp>
        <p:nvSpPr>
          <p:cNvPr id="4" name="Footer Placeholder 4">
            <a:extLst>
              <a:ext uri="{FF2B5EF4-FFF2-40B4-BE49-F238E27FC236}">
                <a16:creationId xmlns:a16="http://schemas.microsoft.com/office/drawing/2014/main" id="{589D7165-CD41-4C4F-8CCE-156120405684}"/>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0585138D-482D-477F-80A4-0540E6C7C2F5}"/>
              </a:ext>
            </a:extLst>
          </p:cNvPr>
          <p:cNvSpPr>
            <a:spLocks noGrp="1"/>
          </p:cNvSpPr>
          <p:nvPr>
            <p:ph type="sldNum" sz="quarter" idx="12"/>
          </p:nvPr>
        </p:nvSpPr>
        <p:spPr/>
        <p:txBody>
          <a:bodyPr/>
          <a:lstStyle>
            <a:lvl1pPr>
              <a:defRPr/>
            </a:lvl1pPr>
          </a:lstStyle>
          <a:p>
            <a:pPr>
              <a:defRPr/>
            </a:pPr>
            <a:fld id="{274FBD1C-87A3-4CB5-B649-ECE6169B5241}" type="slidenum">
              <a:rPr lang="el-GR" altLang="el-GR"/>
              <a:pPr>
                <a:defRPr/>
              </a:pPr>
              <a:t>‹#›</a:t>
            </a:fld>
            <a:endParaRPr lang="el-GR" altLang="el-GR"/>
          </a:p>
        </p:txBody>
      </p:sp>
    </p:spTree>
    <p:extLst>
      <p:ext uri="{BB962C8B-B14F-4D97-AF65-F5344CB8AC3E}">
        <p14:creationId xmlns:p14="http://schemas.microsoft.com/office/powerpoint/2010/main" val="20189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F7270D1C-72DE-43C8-9A38-331C1675AA23}"/>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F99BCC2F-B4AE-445D-962B-BF226853D6B3}"/>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333F2E3C-0064-4F64-8CB5-77A61DC33224}"/>
              </a:ext>
            </a:extLst>
          </p:cNvPr>
          <p:cNvSpPr>
            <a:spLocks noGrp="1"/>
          </p:cNvSpPr>
          <p:nvPr>
            <p:ph type="sldNum" sz="quarter" idx="12"/>
          </p:nvPr>
        </p:nvSpPr>
        <p:spPr/>
        <p:txBody>
          <a:bodyPr/>
          <a:lstStyle>
            <a:lvl1pPr>
              <a:defRPr/>
            </a:lvl1pPr>
          </a:lstStyle>
          <a:p>
            <a:pPr>
              <a:defRPr/>
            </a:pPr>
            <a:fld id="{5059BDF7-725F-48B5-8E65-8714097D9BF9}" type="slidenum">
              <a:rPr lang="el-GR" altLang="el-GR"/>
              <a:pPr>
                <a:defRPr/>
              </a:pPr>
              <a:t>‹#›</a:t>
            </a:fld>
            <a:endParaRPr lang="el-GR" altLang="el-GR"/>
          </a:p>
        </p:txBody>
      </p:sp>
    </p:spTree>
    <p:extLst>
      <p:ext uri="{BB962C8B-B14F-4D97-AF65-F5344CB8AC3E}">
        <p14:creationId xmlns:p14="http://schemas.microsoft.com/office/powerpoint/2010/main" val="345085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μια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a:extLst>
              <a:ext uri="{FF2B5EF4-FFF2-40B4-BE49-F238E27FC236}">
                <a16:creationId xmlns:a16="http://schemas.microsoft.com/office/drawing/2014/main" id="{D6631728-D8E1-428E-B0EE-FAA83AB362B8}"/>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F0B56723-D764-4952-8E7D-87B4081F1378}"/>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637D1EE5-96FD-493D-AD16-2C83B9894641}"/>
              </a:ext>
            </a:extLst>
          </p:cNvPr>
          <p:cNvSpPr>
            <a:spLocks noGrp="1"/>
          </p:cNvSpPr>
          <p:nvPr>
            <p:ph type="sldNum" sz="quarter" idx="12"/>
          </p:nvPr>
        </p:nvSpPr>
        <p:spPr/>
        <p:txBody>
          <a:bodyPr/>
          <a:lstStyle>
            <a:lvl1pPr>
              <a:defRPr/>
            </a:lvl1pPr>
          </a:lstStyle>
          <a:p>
            <a:pPr>
              <a:defRPr/>
            </a:pPr>
            <a:fld id="{521773B3-A96F-4724-8F3D-ADBE92BF55E8}" type="slidenum">
              <a:rPr lang="el-GR" altLang="el-GR"/>
              <a:pPr>
                <a:defRPr/>
              </a:pPr>
              <a:t>‹#›</a:t>
            </a:fld>
            <a:endParaRPr lang="el-GR" altLang="el-GR"/>
          </a:p>
        </p:txBody>
      </p:sp>
    </p:spTree>
    <p:extLst>
      <p:ext uri="{BB962C8B-B14F-4D97-AF65-F5344CB8AC3E}">
        <p14:creationId xmlns:p14="http://schemas.microsoft.com/office/powerpoint/2010/main" val="262983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Στυλ κύριου τίτλου</a:t>
            </a:r>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AD0BF88C-5806-4D12-962F-C339CF8891E4}"/>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5889858F-8DC6-4FF2-96D3-F5D1FA99D58B}"/>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AFBAB01F-664D-45BC-A2B2-DA0489FCA0E0}"/>
              </a:ext>
            </a:extLst>
          </p:cNvPr>
          <p:cNvSpPr>
            <a:spLocks noGrp="1"/>
          </p:cNvSpPr>
          <p:nvPr>
            <p:ph type="sldNum" sz="quarter" idx="12"/>
          </p:nvPr>
        </p:nvSpPr>
        <p:spPr/>
        <p:txBody>
          <a:bodyPr/>
          <a:lstStyle>
            <a:lvl1pPr>
              <a:defRPr/>
            </a:lvl1pPr>
          </a:lstStyle>
          <a:p>
            <a:pPr>
              <a:defRPr/>
            </a:pPr>
            <a:fld id="{0F7EDD9F-4E00-44E7-AFC5-38D4623DB522}" type="slidenum">
              <a:rPr lang="el-GR" altLang="el-GR"/>
              <a:pPr>
                <a:defRPr/>
              </a:pPr>
              <a:t>‹#›</a:t>
            </a:fld>
            <a:endParaRPr lang="el-GR" altLang="el-GR"/>
          </a:p>
        </p:txBody>
      </p:sp>
    </p:spTree>
    <p:extLst>
      <p:ext uri="{BB962C8B-B14F-4D97-AF65-F5344CB8AC3E}">
        <p14:creationId xmlns:p14="http://schemas.microsoft.com/office/powerpoint/2010/main" val="7600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F49C64-DFDA-4CA6-9B4F-CA97EA029A32}"/>
              </a:ext>
            </a:extLst>
          </p:cNvPr>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Text Placeholder 2">
            <a:extLst>
              <a:ext uri="{FF2B5EF4-FFF2-40B4-BE49-F238E27FC236}">
                <a16:creationId xmlns:a16="http://schemas.microsoft.com/office/drawing/2014/main" id="{B2E548AB-EB2E-40FD-91A3-FCD3227B1330}"/>
              </a:ext>
            </a:extLst>
          </p:cNvPr>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Date Placeholder 3">
            <a:extLst>
              <a:ext uri="{FF2B5EF4-FFF2-40B4-BE49-F238E27FC236}">
                <a16:creationId xmlns:a16="http://schemas.microsoft.com/office/drawing/2014/main" id="{CA8DF0D4-1B3B-43BE-B2CF-2F230BFA882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l-GR"/>
          </a:p>
        </p:txBody>
      </p:sp>
      <p:sp>
        <p:nvSpPr>
          <p:cNvPr id="5" name="Footer Placeholder 4">
            <a:extLst>
              <a:ext uri="{FF2B5EF4-FFF2-40B4-BE49-F238E27FC236}">
                <a16:creationId xmlns:a16="http://schemas.microsoft.com/office/drawing/2014/main" id="{61D2C5B7-0B1D-4432-9DC3-F9044B97C3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l-GR"/>
          </a:p>
        </p:txBody>
      </p:sp>
      <p:sp>
        <p:nvSpPr>
          <p:cNvPr id="6" name="Slide Number Placeholder 5">
            <a:extLst>
              <a:ext uri="{FF2B5EF4-FFF2-40B4-BE49-F238E27FC236}">
                <a16:creationId xmlns:a16="http://schemas.microsoft.com/office/drawing/2014/main" id="{CCE7DE6A-69B3-4CB0-A62E-CF4EF38011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pPr>
              <a:defRPr/>
            </a:pPr>
            <a:fld id="{AF95EE1E-56C6-435F-B46B-4DAD1A904A65}"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anose="020F0502020204030204" pitchFamily="34" charset="0"/>
        </a:defRPr>
      </a:lvl2pPr>
      <a:lvl3pPr algn="ctr" rtl="0" eaLnBrk="0" fontAlgn="base" hangingPunct="0">
        <a:spcBef>
          <a:spcPct val="0"/>
        </a:spcBef>
        <a:spcAft>
          <a:spcPct val="0"/>
        </a:spcAft>
        <a:defRPr sz="4000" b="1">
          <a:solidFill>
            <a:schemeClr val="tx1"/>
          </a:solidFill>
          <a:latin typeface="Calibri" panose="020F0502020204030204" pitchFamily="34" charset="0"/>
        </a:defRPr>
      </a:lvl3pPr>
      <a:lvl4pPr algn="ctr" rtl="0" eaLnBrk="0" fontAlgn="base" hangingPunct="0">
        <a:spcBef>
          <a:spcPct val="0"/>
        </a:spcBef>
        <a:spcAft>
          <a:spcPct val="0"/>
        </a:spcAft>
        <a:defRPr sz="4000" b="1">
          <a:solidFill>
            <a:schemeClr val="tx1"/>
          </a:solidFill>
          <a:latin typeface="Calibri" panose="020F0502020204030204" pitchFamily="34" charset="0"/>
        </a:defRPr>
      </a:lvl4pPr>
      <a:lvl5pPr algn="ctr" rtl="0" eaLnBrk="0" fontAlgn="base" hangingPunct="0">
        <a:spcBef>
          <a:spcPct val="0"/>
        </a:spcBef>
        <a:spcAft>
          <a:spcPct val="0"/>
        </a:spcAft>
        <a:defRPr sz="4000" b="1">
          <a:solidFill>
            <a:schemeClr val="tx1"/>
          </a:solidFill>
          <a:latin typeface="Calibri" panose="020F0502020204030204" pitchFamily="34" charset="0"/>
        </a:defRPr>
      </a:lvl5pPr>
      <a:lvl6pPr marL="457200" algn="ctr" rtl="0" fontAlgn="base">
        <a:spcBef>
          <a:spcPct val="0"/>
        </a:spcBef>
        <a:spcAft>
          <a:spcPct val="0"/>
        </a:spcAft>
        <a:defRPr sz="4000" b="1">
          <a:solidFill>
            <a:schemeClr val="tx1"/>
          </a:solidFill>
          <a:latin typeface="Calibri" panose="020F0502020204030204" pitchFamily="34" charset="0"/>
        </a:defRPr>
      </a:lvl6pPr>
      <a:lvl7pPr marL="914400" algn="ctr" rtl="0" fontAlgn="base">
        <a:spcBef>
          <a:spcPct val="0"/>
        </a:spcBef>
        <a:spcAft>
          <a:spcPct val="0"/>
        </a:spcAft>
        <a:defRPr sz="4000" b="1">
          <a:solidFill>
            <a:schemeClr val="tx1"/>
          </a:solidFill>
          <a:latin typeface="Calibri" panose="020F0502020204030204" pitchFamily="34" charset="0"/>
        </a:defRPr>
      </a:lvl7pPr>
      <a:lvl8pPr marL="1371600" algn="ctr" rtl="0" fontAlgn="base">
        <a:spcBef>
          <a:spcPct val="0"/>
        </a:spcBef>
        <a:spcAft>
          <a:spcPct val="0"/>
        </a:spcAft>
        <a:defRPr sz="4000" b="1">
          <a:solidFill>
            <a:schemeClr val="tx1"/>
          </a:solidFill>
          <a:latin typeface="Calibri" panose="020F0502020204030204" pitchFamily="34" charset="0"/>
        </a:defRPr>
      </a:lvl8pPr>
      <a:lvl9pPr marL="1828800" algn="ctr" rtl="0" fontAlgn="base">
        <a:spcBef>
          <a:spcPct val="0"/>
        </a:spcBef>
        <a:spcAft>
          <a:spcPct val="0"/>
        </a:spcAft>
        <a:defRPr sz="4000" b="1">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0671B19-E615-4C67-B4FA-E68755D13991}"/>
              </a:ext>
            </a:extLst>
          </p:cNvPr>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2051" name="Text Placeholder 2">
            <a:extLst>
              <a:ext uri="{FF2B5EF4-FFF2-40B4-BE49-F238E27FC236}">
                <a16:creationId xmlns:a16="http://schemas.microsoft.com/office/drawing/2014/main" id="{4B3C92D4-70BB-4BCF-9015-9AE0066940F7}"/>
              </a:ext>
            </a:extLst>
          </p:cNvPr>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Date Placeholder 3">
            <a:extLst>
              <a:ext uri="{FF2B5EF4-FFF2-40B4-BE49-F238E27FC236}">
                <a16:creationId xmlns:a16="http://schemas.microsoft.com/office/drawing/2014/main" id="{A5A727E1-A2C7-4F43-B22F-C2EFAC38305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mn-cs"/>
              </a:defRPr>
            </a:lvl1pPr>
          </a:lstStyle>
          <a:p>
            <a:pPr>
              <a:defRPr/>
            </a:pPr>
            <a:endParaRPr lang="el-GR"/>
          </a:p>
        </p:txBody>
      </p:sp>
      <p:sp>
        <p:nvSpPr>
          <p:cNvPr id="5" name="Footer Placeholder 4">
            <a:extLst>
              <a:ext uri="{FF2B5EF4-FFF2-40B4-BE49-F238E27FC236}">
                <a16:creationId xmlns:a16="http://schemas.microsoft.com/office/drawing/2014/main" id="{E3195603-1E61-447A-8A10-CD08A547B6E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mn-cs"/>
              </a:defRPr>
            </a:lvl1pPr>
          </a:lstStyle>
          <a:p>
            <a:pPr>
              <a:defRPr/>
            </a:pPr>
            <a:endParaRPr lang="el-GR"/>
          </a:p>
        </p:txBody>
      </p:sp>
      <p:sp>
        <p:nvSpPr>
          <p:cNvPr id="6" name="Slide Number Placeholder 5">
            <a:extLst>
              <a:ext uri="{FF2B5EF4-FFF2-40B4-BE49-F238E27FC236}">
                <a16:creationId xmlns:a16="http://schemas.microsoft.com/office/drawing/2014/main" id="{BE925FF0-2A5D-4963-9334-C8C0A178AA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defRPr>
            </a:lvl1pPr>
          </a:lstStyle>
          <a:p>
            <a:pPr>
              <a:defRPr/>
            </a:pPr>
            <a:fld id="{06DE21F3-E029-4912-BCC4-B08FE85EC5E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anose="020F0502020204030204" pitchFamily="34" charset="0"/>
        </a:defRPr>
      </a:lvl2pPr>
      <a:lvl3pPr algn="ctr" rtl="0" eaLnBrk="0" fontAlgn="base" hangingPunct="0">
        <a:spcBef>
          <a:spcPct val="0"/>
        </a:spcBef>
        <a:spcAft>
          <a:spcPct val="0"/>
        </a:spcAft>
        <a:defRPr sz="4000" b="1">
          <a:solidFill>
            <a:schemeClr val="tx1"/>
          </a:solidFill>
          <a:latin typeface="Calibri" panose="020F0502020204030204" pitchFamily="34" charset="0"/>
        </a:defRPr>
      </a:lvl3pPr>
      <a:lvl4pPr algn="ctr" rtl="0" eaLnBrk="0" fontAlgn="base" hangingPunct="0">
        <a:spcBef>
          <a:spcPct val="0"/>
        </a:spcBef>
        <a:spcAft>
          <a:spcPct val="0"/>
        </a:spcAft>
        <a:defRPr sz="4000" b="1">
          <a:solidFill>
            <a:schemeClr val="tx1"/>
          </a:solidFill>
          <a:latin typeface="Calibri" panose="020F0502020204030204" pitchFamily="34" charset="0"/>
        </a:defRPr>
      </a:lvl4pPr>
      <a:lvl5pPr algn="ctr" rtl="0" eaLnBrk="0" fontAlgn="base" hangingPunct="0">
        <a:spcBef>
          <a:spcPct val="0"/>
        </a:spcBef>
        <a:spcAft>
          <a:spcPct val="0"/>
        </a:spcAft>
        <a:defRPr sz="4000" b="1">
          <a:solidFill>
            <a:schemeClr val="tx1"/>
          </a:solidFill>
          <a:latin typeface="Calibri" panose="020F0502020204030204" pitchFamily="34" charset="0"/>
        </a:defRPr>
      </a:lvl5pPr>
      <a:lvl6pPr marL="457200" algn="ctr" rtl="0" fontAlgn="base">
        <a:spcBef>
          <a:spcPct val="0"/>
        </a:spcBef>
        <a:spcAft>
          <a:spcPct val="0"/>
        </a:spcAft>
        <a:defRPr sz="4000" b="1">
          <a:solidFill>
            <a:schemeClr val="tx1"/>
          </a:solidFill>
          <a:latin typeface="Calibri" panose="020F0502020204030204" pitchFamily="34" charset="0"/>
        </a:defRPr>
      </a:lvl6pPr>
      <a:lvl7pPr marL="914400" algn="ctr" rtl="0" fontAlgn="base">
        <a:spcBef>
          <a:spcPct val="0"/>
        </a:spcBef>
        <a:spcAft>
          <a:spcPct val="0"/>
        </a:spcAft>
        <a:defRPr sz="4000" b="1">
          <a:solidFill>
            <a:schemeClr val="tx1"/>
          </a:solidFill>
          <a:latin typeface="Calibri" panose="020F0502020204030204" pitchFamily="34" charset="0"/>
        </a:defRPr>
      </a:lvl7pPr>
      <a:lvl8pPr marL="1371600" algn="ctr" rtl="0" fontAlgn="base">
        <a:spcBef>
          <a:spcPct val="0"/>
        </a:spcBef>
        <a:spcAft>
          <a:spcPct val="0"/>
        </a:spcAft>
        <a:defRPr sz="4000" b="1">
          <a:solidFill>
            <a:schemeClr val="tx1"/>
          </a:solidFill>
          <a:latin typeface="Calibri" panose="020F0502020204030204" pitchFamily="34" charset="0"/>
        </a:defRPr>
      </a:lvl8pPr>
      <a:lvl9pPr marL="1828800" algn="ctr" rtl="0" fontAlgn="base">
        <a:spcBef>
          <a:spcPct val="0"/>
        </a:spcBef>
        <a:spcAft>
          <a:spcPct val="0"/>
        </a:spcAft>
        <a:defRPr sz="4000" b="1">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ppData/Local/Temp/%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7C85235-12D9-46F1-BA92-AF689E6DE390}"/>
              </a:ext>
            </a:extLst>
          </p:cNvPr>
          <p:cNvSpPr>
            <a:spLocks noChangeArrowheads="1"/>
          </p:cNvSpPr>
          <p:nvPr/>
        </p:nvSpPr>
        <p:spPr bwMode="auto">
          <a:xfrm>
            <a:off x="1047750" y="1362075"/>
            <a:ext cx="7772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l-GR" altLang="el-GR" sz="2000" b="1" i="1">
                <a:solidFill>
                  <a:schemeClr val="tx2"/>
                </a:solidFill>
              </a:rPr>
              <a:t>ΝΑΥΠΗΓΙΚΟ ΣΧΕΔΙΟ ΚΑΙ ΑΡΧΕΣ </a:t>
            </a:r>
            <a:r>
              <a:rPr lang="en-US" altLang="el-GR" sz="2000" b="1" i="1">
                <a:solidFill>
                  <a:schemeClr val="tx2"/>
                </a:solidFill>
              </a:rPr>
              <a:t>CASD</a:t>
            </a:r>
            <a:endParaRPr lang="el-GR" altLang="el-GR" sz="2000" b="1" i="1">
              <a:solidFill>
                <a:schemeClr val="tx2"/>
              </a:solidFill>
            </a:endParaRPr>
          </a:p>
        </p:txBody>
      </p:sp>
      <p:sp>
        <p:nvSpPr>
          <p:cNvPr id="5123" name="Text Box 8">
            <a:extLst>
              <a:ext uri="{FF2B5EF4-FFF2-40B4-BE49-F238E27FC236}">
                <a16:creationId xmlns:a16="http://schemas.microsoft.com/office/drawing/2014/main" id="{285C2EB9-D1D4-4F35-970E-6A4A78FE9C72}"/>
              </a:ext>
            </a:extLst>
          </p:cNvPr>
          <p:cNvSpPr txBox="1">
            <a:spLocks noChangeArrowheads="1"/>
          </p:cNvSpPr>
          <p:nvPr/>
        </p:nvSpPr>
        <p:spPr bwMode="auto">
          <a:xfrm>
            <a:off x="395288" y="260350"/>
            <a:ext cx="8424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el-GR" altLang="el-GR" sz="1800"/>
          </a:p>
        </p:txBody>
      </p:sp>
      <p:sp>
        <p:nvSpPr>
          <p:cNvPr id="5124" name="Rectangle 2">
            <a:extLst>
              <a:ext uri="{FF2B5EF4-FFF2-40B4-BE49-F238E27FC236}">
                <a16:creationId xmlns:a16="http://schemas.microsoft.com/office/drawing/2014/main" id="{563C2F5A-D001-494D-B688-4CB1F048D21F}"/>
              </a:ext>
            </a:extLst>
          </p:cNvPr>
          <p:cNvSpPr>
            <a:spLocks noChangeArrowheads="1"/>
          </p:cNvSpPr>
          <p:nvPr/>
        </p:nvSpPr>
        <p:spPr bwMode="auto">
          <a:xfrm>
            <a:off x="1263650" y="414338"/>
            <a:ext cx="7772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l-GR" altLang="el-GR" sz="1400" b="1" i="1" u="sng"/>
              <a:t>ΠΑΝΕΠΙΣΤΗΜΙΟ ΔΥΤΙΚΗΣ ΑΤΤΙΚΗΣ ΤΜΗΜΑ ΝΑΥΠΗΓΩΝ ΜΗΧΑΝΙΚΩΝ</a:t>
            </a:r>
          </a:p>
        </p:txBody>
      </p:sp>
      <p:sp>
        <p:nvSpPr>
          <p:cNvPr id="5125" name="Text Box 10">
            <a:extLst>
              <a:ext uri="{FF2B5EF4-FFF2-40B4-BE49-F238E27FC236}">
                <a16:creationId xmlns:a16="http://schemas.microsoft.com/office/drawing/2014/main" id="{A013935B-58F7-41F7-82A9-94EDA2E6C9DB}"/>
              </a:ext>
            </a:extLst>
          </p:cNvPr>
          <p:cNvSpPr txBox="1">
            <a:spLocks noChangeArrowheads="1"/>
          </p:cNvSpPr>
          <p:nvPr/>
        </p:nvSpPr>
        <p:spPr bwMode="auto">
          <a:xfrm>
            <a:off x="2124075" y="2349500"/>
            <a:ext cx="633571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 typeface="Arial" panose="020B0604020202020204" pitchFamily="34" charset="0"/>
              <a:buNone/>
            </a:pPr>
            <a:r>
              <a:rPr lang="el-GR" altLang="el-GR" sz="2800"/>
              <a:t>Χάραξη Καμπύλης Σιμότητας</a:t>
            </a:r>
          </a:p>
          <a:p>
            <a:pPr eaLnBrk="1" hangingPunct="1">
              <a:spcBef>
                <a:spcPct val="0"/>
              </a:spcBef>
              <a:spcAft>
                <a:spcPts val="1800"/>
              </a:spcAft>
              <a:buFont typeface="Arial" panose="020B0604020202020204" pitchFamily="34" charset="0"/>
              <a:buNone/>
            </a:pPr>
            <a:r>
              <a:rPr lang="el-GR" altLang="el-GR" sz="2800"/>
              <a:t>(</a:t>
            </a:r>
            <a:r>
              <a:rPr lang="el-GR" altLang="el-GR" sz="2000"/>
              <a:t>καμπυλότητα καταστρώματος ως προς το διάμηκες</a:t>
            </a:r>
            <a:r>
              <a:rPr lang="el-GR" altLang="el-GR" sz="2800"/>
              <a:t>)</a:t>
            </a:r>
          </a:p>
        </p:txBody>
      </p:sp>
      <p:pic>
        <p:nvPicPr>
          <p:cNvPr id="5126" name="Picture 7">
            <a:extLst>
              <a:ext uri="{FF2B5EF4-FFF2-40B4-BE49-F238E27FC236}">
                <a16:creationId xmlns:a16="http://schemas.microsoft.com/office/drawing/2014/main" id="{DA4F135D-D9A2-4D37-BAA7-18B8EC8D78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4606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8">
            <a:extLst>
              <a:ext uri="{FF2B5EF4-FFF2-40B4-BE49-F238E27FC236}">
                <a16:creationId xmlns:a16="http://schemas.microsoft.com/office/drawing/2014/main" id="{D6E1C344-F331-458A-BB08-FA867F9FEF71}"/>
              </a:ext>
            </a:extLst>
          </p:cNvPr>
          <p:cNvSpPr txBox="1">
            <a:spLocks noChangeArrowheads="1"/>
          </p:cNvSpPr>
          <p:nvPr/>
        </p:nvSpPr>
        <p:spPr bwMode="auto">
          <a:xfrm>
            <a:off x="2667000" y="4125913"/>
            <a:ext cx="4965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el-GR" altLang="el-GR" sz="1400">
                <a:solidFill>
                  <a:srgbClr val="000000"/>
                </a:solidFill>
              </a:rPr>
              <a:t>Γεώργιος Κ. Χατζηκωνσταντής Επίκουρος Καθηγητής </a:t>
            </a:r>
          </a:p>
          <a:p>
            <a:pPr algn="ctr" eaLnBrk="1" hangingPunct="1">
              <a:lnSpc>
                <a:spcPct val="120000"/>
              </a:lnSpc>
              <a:spcBef>
                <a:spcPct val="0"/>
              </a:spcBef>
              <a:buFont typeface="Arial" panose="020B0604020202020204" pitchFamily="34" charset="0"/>
              <a:buNone/>
            </a:pPr>
            <a:r>
              <a:rPr lang="el-GR" altLang="el-GR" sz="1400">
                <a:solidFill>
                  <a:srgbClr val="000000"/>
                </a:solidFill>
              </a:rPr>
              <a:t>Διπλ. Ναυπηγός Μηχανολόγος Μηχανικός </a:t>
            </a:r>
          </a:p>
          <a:p>
            <a:pPr algn="ctr" eaLnBrk="1" hangingPunct="1">
              <a:lnSpc>
                <a:spcPct val="120000"/>
              </a:lnSpc>
              <a:spcBef>
                <a:spcPct val="0"/>
              </a:spcBef>
              <a:buFont typeface="Arial" panose="020B0604020202020204" pitchFamily="34" charset="0"/>
              <a:buNone/>
            </a:pPr>
            <a:r>
              <a:rPr lang="el-GR" altLang="el-GR" sz="1400">
                <a:solidFill>
                  <a:srgbClr val="000000"/>
                </a:solidFill>
              </a:rPr>
              <a:t>M.Sc. ‘’Διασφάλιση Ποιότητας’’</a:t>
            </a:r>
          </a:p>
          <a:p>
            <a:pPr algn="ctr" eaLnBrk="1" hangingPunct="1">
              <a:lnSpc>
                <a:spcPct val="120000"/>
              </a:lnSpc>
              <a:spcBef>
                <a:spcPct val="0"/>
              </a:spcBef>
              <a:buFont typeface="Arial" panose="020B0604020202020204" pitchFamily="34" charset="0"/>
              <a:buNone/>
            </a:pPr>
            <a:r>
              <a:rPr lang="el-GR" altLang="el-GR" sz="1400" b="1">
                <a:solidFill>
                  <a:srgbClr val="000000"/>
                </a:solidFill>
              </a:rPr>
              <a:t>Τμήμα</a:t>
            </a:r>
            <a:r>
              <a:rPr lang="en-US" altLang="el-GR" sz="1400" b="1">
                <a:solidFill>
                  <a:srgbClr val="000000"/>
                </a:solidFill>
              </a:rPr>
              <a:t> </a:t>
            </a:r>
            <a:r>
              <a:rPr lang="el-GR" altLang="el-GR" sz="1400" b="1">
                <a:solidFill>
                  <a:srgbClr val="000000"/>
                </a:solidFill>
              </a:rPr>
              <a:t>Ναυπηγικών Μηχανικών </a:t>
            </a:r>
          </a:p>
          <a:p>
            <a:pPr algn="ctr" eaLnBrk="1" hangingPunct="1">
              <a:lnSpc>
                <a:spcPct val="120000"/>
              </a:lnSpc>
              <a:spcBef>
                <a:spcPct val="0"/>
              </a:spcBef>
              <a:buFont typeface="Arial" panose="020B0604020202020204" pitchFamily="34" charset="0"/>
              <a:buNone/>
            </a:pPr>
            <a:r>
              <a:rPr lang="el-GR" altLang="el-GR" sz="1400" b="1">
                <a:solidFill>
                  <a:srgbClr val="000000"/>
                </a:solidFill>
              </a:rPr>
              <a:t>Πανεπιστημίου Δυτικής Αττικής (ΠΑ.Δ.Α.)</a:t>
            </a:r>
            <a:endParaRPr lang="en-US" altLang="el-GR" sz="1400"/>
          </a:p>
        </p:txBody>
      </p:sp>
      <p:sp>
        <p:nvSpPr>
          <p:cNvPr id="5128" name="Text Box 4">
            <a:extLst>
              <a:ext uri="{FF2B5EF4-FFF2-40B4-BE49-F238E27FC236}">
                <a16:creationId xmlns:a16="http://schemas.microsoft.com/office/drawing/2014/main" id="{018769E4-E5F6-4EAA-A87B-AEB394D525A8}"/>
              </a:ext>
            </a:extLst>
          </p:cNvPr>
          <p:cNvSpPr txBox="1">
            <a:spLocks noChangeArrowheads="1"/>
          </p:cNvSpPr>
          <p:nvPr/>
        </p:nvSpPr>
        <p:spPr bwMode="auto">
          <a:xfrm>
            <a:off x="1312863" y="6194425"/>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6">
            <a:extLst>
              <a:ext uri="{FF2B5EF4-FFF2-40B4-BE49-F238E27FC236}">
                <a16:creationId xmlns:a16="http://schemas.microsoft.com/office/drawing/2014/main" id="{FB9E62FA-A03F-4CBC-B952-69D062FA5411}"/>
              </a:ext>
            </a:extLst>
          </p:cNvPr>
          <p:cNvSpPr>
            <a:spLocks noGrp="1"/>
          </p:cNvSpPr>
          <p:nvPr>
            <p:ph type="ctrTitle"/>
          </p:nvPr>
        </p:nvSpPr>
        <p:spPr/>
        <p:txBody>
          <a:bodyPr/>
          <a:lstStyle/>
          <a:p>
            <a:pPr eaLnBrk="1" hangingPunct="1"/>
            <a:r>
              <a:rPr lang="el-GR" altLang="el-GR"/>
              <a:t>Τέλος Ενότητας</a:t>
            </a:r>
          </a:p>
        </p:txBody>
      </p:sp>
      <p:sp>
        <p:nvSpPr>
          <p:cNvPr id="15363" name="Υπότιτλος 7">
            <a:extLst>
              <a:ext uri="{FF2B5EF4-FFF2-40B4-BE49-F238E27FC236}">
                <a16:creationId xmlns:a16="http://schemas.microsoft.com/office/drawing/2014/main" id="{4BF9D6CE-0141-4EA4-8740-0B9C098B24A9}"/>
              </a:ext>
            </a:extLst>
          </p:cNvPr>
          <p:cNvSpPr>
            <a:spLocks noGrp="1"/>
          </p:cNvSpPr>
          <p:nvPr>
            <p:ph type="subTitle" idx="1"/>
          </p:nvPr>
        </p:nvSpPr>
        <p:spPr/>
        <p:txBody>
          <a:bodyPr/>
          <a:lstStyle/>
          <a:p>
            <a:pPr eaLnBrk="1" hangingPunct="1"/>
            <a:endParaRPr lang="el-GR" altLang="el-GR"/>
          </a:p>
        </p:txBody>
      </p:sp>
      <p:grpSp>
        <p:nvGrpSpPr>
          <p:cNvPr id="15364" name="Ομάδα 2">
            <a:extLst>
              <a:ext uri="{FF2B5EF4-FFF2-40B4-BE49-F238E27FC236}">
                <a16:creationId xmlns:a16="http://schemas.microsoft.com/office/drawing/2014/main" id="{6851FC1A-B4B2-433D-94D2-2385D9DD14F0}"/>
              </a:ext>
            </a:extLst>
          </p:cNvPr>
          <p:cNvGrpSpPr>
            <a:grpSpLocks/>
          </p:cNvGrpSpPr>
          <p:nvPr/>
        </p:nvGrpSpPr>
        <p:grpSpPr bwMode="auto">
          <a:xfrm>
            <a:off x="1766888" y="5930900"/>
            <a:ext cx="5829300" cy="768350"/>
            <a:chOff x="1767633" y="5931169"/>
            <a:chExt cx="5828703" cy="768532"/>
          </a:xfrm>
        </p:grpSpPr>
        <p:pic>
          <p:nvPicPr>
            <p:cNvPr id="15365" name="Picture 5">
              <a:extLst>
                <a:ext uri="{FF2B5EF4-FFF2-40B4-BE49-F238E27FC236}">
                  <a16:creationId xmlns:a16="http://schemas.microsoft.com/office/drawing/2014/main" id="{A213511B-1893-4DED-92A0-3FB4F40D2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C:\Users\alex\Desktop\logo.png">
              <a:extLst>
                <a:ext uri="{FF2B5EF4-FFF2-40B4-BE49-F238E27FC236}">
                  <a16:creationId xmlns:a16="http://schemas.microsoft.com/office/drawing/2014/main" id="{E24471E0-575C-48B4-BB35-C9D8751A6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2333DFA9-3999-4DAA-97CF-DE8CB87ACF0D}"/>
              </a:ext>
            </a:extLst>
          </p:cNvPr>
          <p:cNvSpPr>
            <a:spLocks noGrp="1"/>
          </p:cNvSpPr>
          <p:nvPr>
            <p:ph type="ctrTitle"/>
          </p:nvPr>
        </p:nvSpPr>
        <p:spPr/>
        <p:txBody>
          <a:bodyPr/>
          <a:lstStyle/>
          <a:p>
            <a:pPr eaLnBrk="1" hangingPunct="1"/>
            <a:r>
              <a:rPr lang="el-GR" altLang="el-GR" sz="4400"/>
              <a:t>Σημειώματα</a:t>
            </a:r>
          </a:p>
        </p:txBody>
      </p:sp>
      <p:sp>
        <p:nvSpPr>
          <p:cNvPr id="17411" name="Subtitle 1">
            <a:extLst>
              <a:ext uri="{FF2B5EF4-FFF2-40B4-BE49-F238E27FC236}">
                <a16:creationId xmlns:a16="http://schemas.microsoft.com/office/drawing/2014/main" id="{18441149-A8A3-44C9-96FA-625EDF487F37}"/>
              </a:ext>
            </a:extLst>
          </p:cNvPr>
          <p:cNvSpPr>
            <a:spLocks noGrp="1"/>
          </p:cNvSpPr>
          <p:nvPr>
            <p:ph type="subTitle" idx="1"/>
          </p:nvPr>
        </p:nvSpPr>
        <p:spPr/>
        <p:txBody>
          <a:bodyPr/>
          <a:lstStyle/>
          <a:p>
            <a:pPr eaLnBrk="1" hangingPunct="1"/>
            <a:endParaRPr lang="el-GR"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4304E54-F1E6-4221-B266-90E0A8F8DAB0}"/>
              </a:ext>
            </a:extLst>
          </p:cNvPr>
          <p:cNvSpPr>
            <a:spLocks noGrp="1"/>
          </p:cNvSpPr>
          <p:nvPr>
            <p:ph type="title"/>
          </p:nvPr>
        </p:nvSpPr>
        <p:spPr/>
        <p:txBody>
          <a:bodyPr/>
          <a:lstStyle/>
          <a:p>
            <a:pPr eaLnBrk="1" hangingPunct="1"/>
            <a:r>
              <a:rPr lang="el-GR" altLang="el-GR"/>
              <a:t>Σημείωμα Αναφοράς</a:t>
            </a:r>
          </a:p>
        </p:txBody>
      </p:sp>
      <p:sp>
        <p:nvSpPr>
          <p:cNvPr id="3" name="Content Placeholder 2">
            <a:extLst>
              <a:ext uri="{FF2B5EF4-FFF2-40B4-BE49-F238E27FC236}">
                <a16:creationId xmlns:a16="http://schemas.microsoft.com/office/drawing/2014/main" id="{367105D8-5DCF-42A0-9C78-069173ED6EC5}"/>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000" dirty="0" err="1"/>
              <a:t>Copyright</a:t>
            </a:r>
            <a:r>
              <a:rPr lang="el-GR" sz="2000" dirty="0"/>
              <a:t> Τεχνολογικό Εκπαιδευτικό Ίδρυμα Αθήνας</a:t>
            </a:r>
            <a:r>
              <a:rPr lang="en-US" sz="2000" dirty="0"/>
              <a:t>, </a:t>
            </a:r>
            <a:r>
              <a:rPr lang="el-GR" sz="2000" dirty="0"/>
              <a:t>Γεώργιος </a:t>
            </a:r>
            <a:r>
              <a:rPr lang="el-GR" sz="2000" dirty="0" err="1"/>
              <a:t>Χατζηκωνσταντής</a:t>
            </a:r>
            <a:r>
              <a:rPr lang="el-GR" sz="2000" dirty="0"/>
              <a:t> 2014. Γεώργιος </a:t>
            </a:r>
            <a:r>
              <a:rPr lang="el-GR" sz="2000" dirty="0" err="1"/>
              <a:t>Χατζηκωνσταντής</a:t>
            </a:r>
            <a:r>
              <a:rPr lang="el-GR" sz="2000" dirty="0"/>
              <a:t>. «Ναυπηγικό σχέδιο και αρχές </a:t>
            </a:r>
            <a:r>
              <a:rPr lang="el-GR" sz="2000" dirty="0" err="1"/>
              <a:t>casd</a:t>
            </a:r>
            <a:r>
              <a:rPr lang="el-GR" sz="2000" dirty="0"/>
              <a:t>. Ενότητα 7</a:t>
            </a:r>
            <a:r>
              <a:rPr lang="en-US" sz="2000" dirty="0"/>
              <a:t>:</a:t>
            </a:r>
            <a:r>
              <a:rPr lang="el-GR" sz="2000" dirty="0"/>
              <a:t> Χάραξη Καμπύλης Σιμότητας (καμπυλότητα καταστρώματος ως προς το </a:t>
            </a:r>
            <a:r>
              <a:rPr lang="el-GR" sz="2000" dirty="0" err="1"/>
              <a:t>διαμήκες</a:t>
            </a:r>
            <a:r>
              <a:rPr lang="el-GR" sz="2000" dirty="0"/>
              <a:t>)». Έκδοση: 1.0. Αθήνα 2014. Διαθέσιμο από τη δικτυακή διεύθυνση: </a:t>
            </a:r>
            <a:r>
              <a:rPr lang="en-US" sz="2000" dirty="0">
                <a:hlinkClick r:id="rId3"/>
              </a:rPr>
              <a:t>ocp.teiath.gr</a:t>
            </a:r>
            <a:r>
              <a:rPr lang="el-GR" sz="2000" dirty="0"/>
              <a:t>.</a:t>
            </a:r>
          </a:p>
          <a:p>
            <a:pPr eaLnBrk="1" fontAlgn="auto" hangingPunct="1">
              <a:spcAft>
                <a:spcPts val="0"/>
              </a:spcAft>
              <a:defRPr/>
            </a:pP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FB0800A-A75E-4F15-92F9-06BBF0626817}"/>
              </a:ext>
            </a:extLst>
          </p:cNvPr>
          <p:cNvSpPr>
            <a:spLocks noGrp="1"/>
          </p:cNvSpPr>
          <p:nvPr>
            <p:ph type="title"/>
          </p:nvPr>
        </p:nvSpPr>
        <p:spPr>
          <a:xfrm>
            <a:off x="457200" y="-161925"/>
            <a:ext cx="8229600" cy="1143000"/>
          </a:xfrm>
        </p:spPr>
        <p:txBody>
          <a:bodyPr/>
          <a:lstStyle/>
          <a:p>
            <a:pPr eaLnBrk="1" hangingPunct="1"/>
            <a:r>
              <a:rPr lang="el-GR" altLang="el-GR"/>
              <a:t>Σημείωμα Αδειοδότησης</a:t>
            </a:r>
          </a:p>
        </p:txBody>
      </p:sp>
      <p:sp>
        <p:nvSpPr>
          <p:cNvPr id="21507" name="Content Placeholder 2">
            <a:extLst>
              <a:ext uri="{FF2B5EF4-FFF2-40B4-BE49-F238E27FC236}">
                <a16:creationId xmlns:a16="http://schemas.microsoft.com/office/drawing/2014/main" id="{07356E88-883F-4276-A3FC-EC2CF9B040FE}"/>
              </a:ext>
            </a:extLst>
          </p:cNvPr>
          <p:cNvSpPr>
            <a:spLocks noGrp="1"/>
          </p:cNvSpPr>
          <p:nvPr>
            <p:ph idx="1"/>
          </p:nvPr>
        </p:nvSpPr>
        <p:spPr>
          <a:xfrm>
            <a:off x="76200" y="765175"/>
            <a:ext cx="8929688" cy="1727200"/>
          </a:xfrm>
        </p:spPr>
        <p:txBody>
          <a:bodyPr/>
          <a:lstStyle/>
          <a:p>
            <a:pPr marL="0" indent="0" eaLnBrk="1" hangingPunct="1">
              <a:buFont typeface="Arial" panose="020B0604020202020204" pitchFamily="34" charset="0"/>
              <a:buNone/>
            </a:pPr>
            <a:r>
              <a:rPr lang="el-GR" altLang="el-GR" sz="18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1800"/>
          </a:p>
        </p:txBody>
      </p:sp>
      <p:pic>
        <p:nvPicPr>
          <p:cNvPr id="21508" name="Picture 22" descr="Λογότυπο για Άδειες χρήσης Creative Commons BY-NC-ND">
            <a:hlinkClick r:id="rId3"/>
            <a:extLst>
              <a:ext uri="{FF2B5EF4-FFF2-40B4-BE49-F238E27FC236}">
                <a16:creationId xmlns:a16="http://schemas.microsoft.com/office/drawing/2014/main" id="{59FC66B0-2F37-44A3-A957-AE757FFBC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554288"/>
            <a:ext cx="1649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3C4B197-0EFF-4355-8E6D-471D877E0229}"/>
              </a:ext>
            </a:extLst>
          </p:cNvPr>
          <p:cNvSpPr txBox="1"/>
          <p:nvPr/>
        </p:nvSpPr>
        <p:spPr>
          <a:xfrm>
            <a:off x="76200" y="3155950"/>
            <a:ext cx="9037638" cy="3455988"/>
          </a:xfrm>
          <a:prstGeom prst="rect">
            <a:avLst/>
          </a:prstGeom>
        </p:spPr>
        <p:txBody>
          <a:bodyPr anchor="ctr">
            <a:normAutofit/>
          </a:bodyPr>
          <a:lstStyle/>
          <a:p>
            <a:pPr eaLnBrk="1" hangingPunct="1">
              <a:defRPr/>
            </a:pPr>
            <a:r>
              <a:rPr lang="el-GR" dirty="0">
                <a:latin typeface="+mn-lt"/>
                <a:cs typeface="+mn-cs"/>
              </a:rPr>
              <a:t>[1] http://creativecommons.org/licenses/by-nc-sa/4.0/ </a:t>
            </a:r>
            <a:endParaRPr lang="en-US" dirty="0">
              <a:latin typeface="+mn-lt"/>
              <a:cs typeface="+mn-cs"/>
            </a:endParaRPr>
          </a:p>
          <a:p>
            <a:pPr eaLnBrk="1" hangingPunct="1">
              <a:defRPr/>
            </a:pPr>
            <a:endParaRPr lang="el-GR" dirty="0">
              <a:latin typeface="+mn-lt"/>
              <a:cs typeface="+mn-cs"/>
            </a:endParaRPr>
          </a:p>
          <a:p>
            <a:pPr eaLnBrk="1" hangingPunct="1">
              <a:defRPr/>
            </a:pPr>
            <a:r>
              <a:rPr lang="el-GR" dirty="0">
                <a:latin typeface="+mn-lt"/>
                <a:cs typeface="+mn-cs"/>
              </a:rPr>
              <a:t>Ως </a:t>
            </a:r>
            <a:r>
              <a:rPr lang="el-GR" b="1" dirty="0">
                <a:latin typeface="+mn-lt"/>
                <a:cs typeface="+mn-cs"/>
              </a:rPr>
              <a:t>Μη Εμπορική</a:t>
            </a:r>
            <a:r>
              <a:rPr lang="el-GR" dirty="0">
                <a:latin typeface="+mn-lt"/>
                <a:cs typeface="+mn-cs"/>
              </a:rPr>
              <a:t> ορίζεται η χρήση:</a:t>
            </a:r>
          </a:p>
          <a:p>
            <a:pPr marL="342900" indent="-342900" eaLnBrk="1" hangingPunct="1">
              <a:buFont typeface="Arial" panose="020B0604020202020204" pitchFamily="34" charset="0"/>
              <a:buChar char="•"/>
              <a:defRPr/>
            </a:pPr>
            <a:r>
              <a:rPr lang="el-GR" dirty="0">
                <a:latin typeface="+mn-lt"/>
                <a:cs typeface="+mn-cs"/>
              </a:rPr>
              <a:t>που δεν περιλαμβάνει άμεσο ή έμμεσο οικονομικό όφελος από την χρήση του έργου, για το διανομέα του έργου και </a:t>
            </a:r>
            <a:r>
              <a:rPr lang="el-GR" dirty="0" err="1">
                <a:latin typeface="+mn-lt"/>
                <a:cs typeface="+mn-cs"/>
              </a:rPr>
              <a:t>αδειοδόχο</a:t>
            </a:r>
            <a:endParaRPr lang="el-GR" dirty="0">
              <a:latin typeface="+mn-lt"/>
              <a:cs typeface="+mn-cs"/>
            </a:endParaRPr>
          </a:p>
          <a:p>
            <a:pPr marL="342900" indent="-342900" eaLnBrk="1" hangingPunct="1">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προσπορίζει στο διανομέα του έργου και</a:t>
            </a:r>
            <a:r>
              <a:rPr lang="en-GB" dirty="0">
                <a:latin typeface="+mn-lt"/>
                <a:cs typeface="+mn-cs"/>
              </a:rPr>
              <a:t> </a:t>
            </a:r>
            <a:r>
              <a:rPr lang="el-GR" dirty="0" err="1">
                <a:latin typeface="+mn-lt"/>
                <a:cs typeface="+mn-cs"/>
              </a:rPr>
              <a:t>αδειοδόχο</a:t>
            </a:r>
            <a:r>
              <a:rPr lang="en-GB" dirty="0">
                <a:latin typeface="+mn-lt"/>
                <a:cs typeface="+mn-cs"/>
              </a:rPr>
              <a:t> </a:t>
            </a:r>
            <a:r>
              <a:rPr lang="el-GR" dirty="0">
                <a:latin typeface="+mn-lt"/>
                <a:cs typeface="+mn-cs"/>
              </a:rPr>
              <a:t>έμμεσο οικονομικό όφελος (π.χ. διαφημίσεις) από την προβολή του έργου σε διαδικτυακό τόπο</a:t>
            </a:r>
            <a:endParaRPr lang="en-US" dirty="0">
              <a:latin typeface="+mn-lt"/>
              <a:cs typeface="+mn-cs"/>
            </a:endParaRPr>
          </a:p>
          <a:p>
            <a:pPr marL="342900" indent="-342900" eaLnBrk="1" hangingPunct="1">
              <a:buFont typeface="Arial" panose="020B0604020202020204" pitchFamily="34" charset="0"/>
              <a:buChar char="•"/>
              <a:defRPr/>
            </a:pPr>
            <a:endParaRPr lang="el-GR" dirty="0">
              <a:latin typeface="+mn-lt"/>
              <a:cs typeface="+mn-cs"/>
            </a:endParaRPr>
          </a:p>
          <a:p>
            <a:pPr eaLnBrk="1" hangingPunct="1">
              <a:defRPr/>
            </a:pPr>
            <a:r>
              <a:rPr lang="el-GR" dirty="0">
                <a:latin typeface="+mn-lt"/>
                <a:cs typeface="+mn-cs"/>
              </a:rPr>
              <a:t>Ο δικαιούχος μπορεί να παρέχει στον </a:t>
            </a:r>
            <a:r>
              <a:rPr lang="el-GR" dirty="0" err="1">
                <a:latin typeface="+mn-lt"/>
                <a:cs typeface="+mn-cs"/>
              </a:rPr>
              <a:t>αδειοδόχο</a:t>
            </a:r>
            <a:r>
              <a:rPr lang="el-GR" dirty="0">
                <a:latin typeface="+mn-lt"/>
                <a:cs typeface="+mn-cs"/>
              </a:rPr>
              <a:t> ξεχωριστή άδεια να χρησιμοποιεί το έργο για εμπορική χρήση, εφόσον αυτό του ζητηθεί.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5272B7F-FC3B-4CA2-8292-8BC10F3C04BD}"/>
              </a:ext>
            </a:extLst>
          </p:cNvPr>
          <p:cNvSpPr>
            <a:spLocks noGrp="1"/>
          </p:cNvSpPr>
          <p:nvPr>
            <p:ph type="title"/>
          </p:nvPr>
        </p:nvSpPr>
        <p:spPr/>
        <p:txBody>
          <a:bodyPr/>
          <a:lstStyle/>
          <a:p>
            <a:pPr eaLnBrk="1" hangingPunct="1"/>
            <a:r>
              <a:rPr lang="el-GR" altLang="el-GR"/>
              <a:t>Διατήρηση Σημειωμάτων</a:t>
            </a:r>
          </a:p>
        </p:txBody>
      </p:sp>
      <p:sp>
        <p:nvSpPr>
          <p:cNvPr id="3" name="Content Placeholder 2">
            <a:extLst>
              <a:ext uri="{FF2B5EF4-FFF2-40B4-BE49-F238E27FC236}">
                <a16:creationId xmlns:a16="http://schemas.microsoft.com/office/drawing/2014/main" id="{76CD33E7-C769-4234-B7FF-E4728CB73CD7}"/>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a:t>Οποιαδήποτε 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το Σημείωμα Χρήσης Έργων Τρίτων (εφόσον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59B3A9B-91C0-44FC-AA42-D5AA0BA59EAD}"/>
              </a:ext>
            </a:extLst>
          </p:cNvPr>
          <p:cNvSpPr>
            <a:spLocks noGrp="1"/>
          </p:cNvSpPr>
          <p:nvPr>
            <p:ph type="title"/>
          </p:nvPr>
        </p:nvSpPr>
        <p:spPr/>
        <p:txBody>
          <a:bodyPr/>
          <a:lstStyle/>
          <a:p>
            <a:pPr eaLnBrk="1" hangingPunct="1"/>
            <a:r>
              <a:rPr lang="el-GR" altLang="el-GR"/>
              <a:t>Χρηματοδότηση</a:t>
            </a:r>
          </a:p>
        </p:txBody>
      </p:sp>
      <p:sp>
        <p:nvSpPr>
          <p:cNvPr id="25603" name="Content Placeholder 2">
            <a:extLst>
              <a:ext uri="{FF2B5EF4-FFF2-40B4-BE49-F238E27FC236}">
                <a16:creationId xmlns:a16="http://schemas.microsoft.com/office/drawing/2014/main" id="{7370C042-B8E3-48B3-A7BD-3AB1B5B83EFC}"/>
              </a:ext>
            </a:extLst>
          </p:cNvPr>
          <p:cNvSpPr>
            <a:spLocks noGrp="1"/>
          </p:cNvSpPr>
          <p:nvPr>
            <p:ph idx="1"/>
          </p:nvPr>
        </p:nvSpPr>
        <p:spPr>
          <a:xfrm>
            <a:off x="457200" y="1341438"/>
            <a:ext cx="8229600" cy="4525962"/>
          </a:xfrm>
        </p:spPr>
        <p:txBody>
          <a:bodyPr/>
          <a:lstStyle/>
          <a:p>
            <a:pPr eaLnBrk="1" hangingPunct="1"/>
            <a:r>
              <a:rPr lang="el-GR" altLang="el-GR" sz="2000"/>
              <a:t>Το παρόν εκπαιδευτικό υλικό έχει αναπτυχθεί στ</a:t>
            </a:r>
            <a:r>
              <a:rPr lang="en-US" altLang="el-GR" sz="2000"/>
              <a:t>o</a:t>
            </a:r>
            <a:r>
              <a:rPr lang="el-GR" altLang="el-GR" sz="2000"/>
              <a:t> πλαίσι</a:t>
            </a:r>
            <a:r>
              <a:rPr lang="en-US" altLang="el-GR" sz="2000"/>
              <a:t>o</a:t>
            </a:r>
            <a:r>
              <a:rPr lang="el-GR" altLang="el-GR" sz="2000"/>
              <a:t> του εκπαιδευτικού έργου του διδάσκοντα.</a:t>
            </a:r>
            <a:endParaRPr lang="en-US" altLang="el-GR" sz="2000"/>
          </a:p>
          <a:p>
            <a:pPr eaLnBrk="1" hangingPunct="1"/>
            <a:r>
              <a:rPr lang="el-GR" altLang="el-GR" sz="2000"/>
              <a:t>Το έργο «</a:t>
            </a:r>
            <a:r>
              <a:rPr lang="el-GR" altLang="el-GR" sz="2000" b="1"/>
              <a:t>Ανοικτά Ακαδημαϊκά Μαθήματα στο ΤΕΙ Αθηνών</a:t>
            </a:r>
            <a:r>
              <a:rPr lang="el-GR" altLang="el-GR" sz="2000"/>
              <a:t>» έχει χρηματοδοτήσει μόνο την αναδιαμόρφωση του εκπαιδευτικού υλικού. </a:t>
            </a:r>
            <a:endParaRPr lang="en-US" altLang="el-GR" sz="2000"/>
          </a:p>
          <a:p>
            <a:pPr eaLnBrk="1" hangingPunct="1"/>
            <a:r>
              <a:rPr lang="el-GR" altLang="el-GR" sz="20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5604" name="Picture 6" descr="Λογότυπο Επιχειρησιακού Προγράμματος Εκπαίδευση και Δια βίου Μάθηση">
            <a:extLst>
              <a:ext uri="{FF2B5EF4-FFF2-40B4-BE49-F238E27FC236}">
                <a16:creationId xmlns:a16="http://schemas.microsoft.com/office/drawing/2014/main" id="{5B011153-B394-4C6E-9426-01918C07E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ECB14C5-9E73-45FA-9825-B0F0790C8D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D108C9-0931-4725-B009-1BC02C7900B2}" type="slidenum">
              <a:rPr lang="el-GR" altLang="el-GR" sz="900" smtClean="0">
                <a:latin typeface="Arial" panose="020B0604020202020204" pitchFamily="34" charset="0"/>
              </a:rPr>
              <a:pPr>
                <a:spcBef>
                  <a:spcPct val="0"/>
                </a:spcBef>
                <a:buFontTx/>
                <a:buNone/>
              </a:pPr>
              <a:t>1</a:t>
            </a:fld>
            <a:endParaRPr lang="el-GR" altLang="el-GR" sz="900">
              <a:latin typeface="Arial" panose="020B0604020202020204" pitchFamily="34" charset="0"/>
            </a:endParaRPr>
          </a:p>
        </p:txBody>
      </p:sp>
      <p:sp>
        <p:nvSpPr>
          <p:cNvPr id="6147" name="Text Box 4">
            <a:extLst>
              <a:ext uri="{FF2B5EF4-FFF2-40B4-BE49-F238E27FC236}">
                <a16:creationId xmlns:a16="http://schemas.microsoft.com/office/drawing/2014/main" id="{38D6D59C-6407-4986-873A-3C3400460F7D}"/>
              </a:ext>
            </a:extLst>
          </p:cNvPr>
          <p:cNvSpPr txBox="1">
            <a:spLocks noChangeArrowheads="1"/>
          </p:cNvSpPr>
          <p:nvPr/>
        </p:nvSpPr>
        <p:spPr bwMode="auto">
          <a:xfrm>
            <a:off x="1116013" y="6021388"/>
            <a:ext cx="73437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pic>
        <p:nvPicPr>
          <p:cNvPr id="6148" name="Picture 1">
            <a:extLst>
              <a:ext uri="{FF2B5EF4-FFF2-40B4-BE49-F238E27FC236}">
                <a16:creationId xmlns:a16="http://schemas.microsoft.com/office/drawing/2014/main" id="{451A048A-95D4-409E-8CA3-C290928A7A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1463675"/>
            <a:ext cx="852963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Τίτλος 1">
            <a:extLst>
              <a:ext uri="{FF2B5EF4-FFF2-40B4-BE49-F238E27FC236}">
                <a16:creationId xmlns:a16="http://schemas.microsoft.com/office/drawing/2014/main" id="{5914E8D2-87B4-40B1-880C-37692FD6DD04}"/>
              </a:ext>
            </a:extLst>
          </p:cNvPr>
          <p:cNvSpPr>
            <a:spLocks noGrp="1"/>
          </p:cNvSpPr>
          <p:nvPr>
            <p:ph type="title"/>
          </p:nvPr>
        </p:nvSpPr>
        <p:spPr>
          <a:xfrm>
            <a:off x="468313" y="115888"/>
            <a:ext cx="8229600" cy="1081087"/>
          </a:xfrm>
        </p:spPr>
        <p:txBody>
          <a:bodyPr/>
          <a:lstStyle/>
          <a:p>
            <a:pPr eaLnBrk="1" hangingPunct="1"/>
            <a:r>
              <a:rPr lang="el-GR" altLang="el-GR" sz="2400" u="sng">
                <a:solidFill>
                  <a:srgbClr val="004A82"/>
                </a:solidFill>
              </a:rPr>
              <a:t>Καμπύλη σιμότητας – καμπύλη κυρτότητας – καμπύλη καταστρώματος</a:t>
            </a:r>
          </a:p>
        </p:txBody>
      </p:sp>
    </p:spTree>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2641F29-743A-4CAB-B9A9-6FEC59E32F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77B08A-6D16-4AAB-81B0-B2D08AD9ECE8}" type="slidenum">
              <a:rPr lang="el-GR" altLang="el-GR" sz="1200" smtClean="0">
                <a:latin typeface="Arial" panose="020B0604020202020204" pitchFamily="34" charset="0"/>
              </a:rPr>
              <a:pPr>
                <a:spcBef>
                  <a:spcPct val="0"/>
                </a:spcBef>
                <a:buFontTx/>
                <a:buNone/>
              </a:pPr>
              <a:t>2</a:t>
            </a:fld>
            <a:endParaRPr lang="el-GR" altLang="el-GR" sz="1200">
              <a:latin typeface="Arial" panose="020B0604020202020204" pitchFamily="34" charset="0"/>
            </a:endParaRPr>
          </a:p>
        </p:txBody>
      </p:sp>
      <p:sp>
        <p:nvSpPr>
          <p:cNvPr id="7171" name="Text Box 4">
            <a:extLst>
              <a:ext uri="{FF2B5EF4-FFF2-40B4-BE49-F238E27FC236}">
                <a16:creationId xmlns:a16="http://schemas.microsoft.com/office/drawing/2014/main" id="{165C9544-BE78-4193-BB8E-3C5A362753A4}"/>
              </a:ext>
            </a:extLst>
          </p:cNvPr>
          <p:cNvSpPr txBox="1">
            <a:spLocks noChangeArrowheads="1"/>
          </p:cNvSpPr>
          <p:nvPr/>
        </p:nvSpPr>
        <p:spPr bwMode="auto">
          <a:xfrm>
            <a:off x="1074738" y="6092825"/>
            <a:ext cx="659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pic>
        <p:nvPicPr>
          <p:cNvPr id="7172" name="Picture 1">
            <a:extLst>
              <a:ext uri="{FF2B5EF4-FFF2-40B4-BE49-F238E27FC236}">
                <a16:creationId xmlns:a16="http://schemas.microsoft.com/office/drawing/2014/main" id="{CF610F3A-7139-4C76-9E68-8F9C9313B4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196975"/>
            <a:ext cx="9142412"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2">
            <a:extLst>
              <a:ext uri="{FF2B5EF4-FFF2-40B4-BE49-F238E27FC236}">
                <a16:creationId xmlns:a16="http://schemas.microsoft.com/office/drawing/2014/main" id="{0DE28FFC-B098-4B83-936B-611FC6C42020}"/>
              </a:ext>
            </a:extLst>
          </p:cNvPr>
          <p:cNvSpPr txBox="1">
            <a:spLocks noChangeArrowheads="1"/>
          </p:cNvSpPr>
          <p:nvPr/>
        </p:nvSpPr>
        <p:spPr bwMode="auto">
          <a:xfrm>
            <a:off x="1692275" y="333375"/>
            <a:ext cx="3527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b="1" u="sng">
                <a:latin typeface="Arial" panose="020B0604020202020204" pitchFamily="34" charset="0"/>
              </a:rPr>
              <a:t>Σχέδιο Ναυπηγικών Γραμμών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F3C1599C-00EE-4B80-953D-E3A6DEA75194}"/>
              </a:ext>
            </a:extLst>
          </p:cNvPr>
          <p:cNvSpPr>
            <a:spLocks noGrp="1"/>
          </p:cNvSpPr>
          <p:nvPr>
            <p:ph type="title"/>
          </p:nvPr>
        </p:nvSpPr>
        <p:spPr>
          <a:xfrm>
            <a:off x="457200" y="90488"/>
            <a:ext cx="8229600" cy="358775"/>
          </a:xfrm>
        </p:spPr>
        <p:txBody>
          <a:bodyPr/>
          <a:lstStyle/>
          <a:p>
            <a:pPr eaLnBrk="1" hangingPunct="1"/>
            <a:r>
              <a:rPr lang="el-GR" altLang="el-GR" sz="2800" u="sng">
                <a:solidFill>
                  <a:srgbClr val="004A82"/>
                </a:solidFill>
              </a:rPr>
              <a:t>Καμπύλη σιμότητας </a:t>
            </a:r>
            <a:r>
              <a:rPr lang="el-GR" altLang="el-GR" sz="2800" b="0" u="sng">
                <a:solidFill>
                  <a:srgbClr val="004A82"/>
                </a:solidFill>
              </a:rPr>
              <a:t>1/2</a:t>
            </a:r>
            <a:endParaRPr lang="el-GR" altLang="el-GR" sz="2800" b="0" u="sng"/>
          </a:p>
        </p:txBody>
      </p:sp>
      <p:sp>
        <p:nvSpPr>
          <p:cNvPr id="3" name="Θέση περιεχομένου 2">
            <a:extLst>
              <a:ext uri="{FF2B5EF4-FFF2-40B4-BE49-F238E27FC236}">
                <a16:creationId xmlns:a16="http://schemas.microsoft.com/office/drawing/2014/main" id="{E77B5270-12EF-4109-9768-030DC137CE89}"/>
              </a:ext>
            </a:extLst>
          </p:cNvPr>
          <p:cNvSpPr>
            <a:spLocks noGrp="1"/>
          </p:cNvSpPr>
          <p:nvPr>
            <p:ph idx="1"/>
          </p:nvPr>
        </p:nvSpPr>
        <p:spPr>
          <a:xfrm>
            <a:off x="501650" y="536575"/>
            <a:ext cx="8229600" cy="1884363"/>
          </a:xfrm>
        </p:spPr>
        <p:txBody>
          <a:bodyPr rtlCol="0">
            <a:normAutofit/>
          </a:bodyPr>
          <a:lstStyle/>
          <a:p>
            <a:pPr marL="0" indent="0" eaLnBrk="1" fontAlgn="auto" hangingPunct="1">
              <a:spcBef>
                <a:spcPts val="1800"/>
              </a:spcBef>
              <a:spcAft>
                <a:spcPts val="0"/>
              </a:spcAft>
              <a:buFont typeface="Arial" panose="020B0604020202020204" pitchFamily="34" charset="0"/>
              <a:buNone/>
              <a:defRPr/>
            </a:pPr>
            <a:r>
              <a:rPr lang="el-GR" sz="2000" dirty="0"/>
              <a:t>Είναι η καμπύλη που προκύπτει από την προβολή της ακμής του κυρίου καταστρώματος στην πλευρά, στο διάμηκες επίπεδο συμμετρίας.</a:t>
            </a:r>
          </a:p>
          <a:p>
            <a:pPr marL="0" indent="0" eaLnBrk="1" fontAlgn="auto" hangingPunct="1">
              <a:spcBef>
                <a:spcPts val="1800"/>
              </a:spcBef>
              <a:spcAft>
                <a:spcPts val="0"/>
              </a:spcAft>
              <a:buFont typeface="Arial" panose="020B0604020202020204" pitchFamily="34" charset="0"/>
              <a:buNone/>
              <a:defRPr/>
            </a:pPr>
            <a:r>
              <a:rPr lang="el-GR" sz="2000" dirty="0"/>
              <a:t>Η καμπύλη αυτή παριστάνει καμπυλότητα προς τα άνω, και θεωρείται  κανονική εάν αποτελείται από δυο τμήματα παραβολής με κοινή  κορυφή στην μεσαία κάθετο (κάθετος στο μέσον του μήκους μεταξύ καθέτων).</a:t>
            </a:r>
          </a:p>
          <a:p>
            <a:pPr eaLnBrk="1" fontAlgn="auto" hangingPunct="1">
              <a:spcAft>
                <a:spcPts val="0"/>
              </a:spcAft>
              <a:defRPr/>
            </a:pPr>
            <a:endParaRPr lang="el-GR" dirty="0"/>
          </a:p>
        </p:txBody>
      </p:sp>
      <p:sp>
        <p:nvSpPr>
          <p:cNvPr id="8196" name="Θέση αριθμού διαφάνειας 3">
            <a:extLst>
              <a:ext uri="{FF2B5EF4-FFF2-40B4-BE49-F238E27FC236}">
                <a16:creationId xmlns:a16="http://schemas.microsoft.com/office/drawing/2014/main" id="{C198AB89-DB40-483F-855A-D40EF85C02EC}"/>
              </a:ext>
            </a:extLst>
          </p:cNvPr>
          <p:cNvSpPr>
            <a:spLocks noGrp="1"/>
          </p:cNvSpPr>
          <p:nvPr>
            <p:ph type="sldNum" sz="quarter" idx="12"/>
          </p:nvPr>
        </p:nvSpPr>
        <p:spPr bwMode="auto">
          <a:xfrm>
            <a:off x="8316416" y="6356350"/>
            <a:ext cx="37038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DBEC3-87F1-4A66-AFE7-A265C579C658}" type="slidenum">
              <a:rPr lang="el-GR" altLang="el-GR" sz="1200" smtClean="0">
                <a:solidFill>
                  <a:srgbClr val="000000"/>
                </a:solidFill>
                <a:latin typeface="Arial" panose="020B0604020202020204" pitchFamily="34" charset="0"/>
              </a:rPr>
              <a:pPr>
                <a:spcBef>
                  <a:spcPct val="0"/>
                </a:spcBef>
                <a:buFontTx/>
                <a:buNone/>
              </a:pPr>
              <a:t>3</a:t>
            </a:fld>
            <a:endParaRPr lang="el-GR" altLang="el-GR" sz="120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8197" name="Rectangle 5">
                <a:extLst>
                  <a:ext uri="{FF2B5EF4-FFF2-40B4-BE49-F238E27FC236}">
                    <a16:creationId xmlns:a16="http://schemas.microsoft.com/office/drawing/2014/main" id="{C6B43CA4-ED71-460E-8951-87732C5A731A}"/>
                  </a:ext>
                </a:extLst>
              </p:cNvPr>
              <p:cNvSpPr>
                <a:spLocks noChangeArrowheads="1"/>
              </p:cNvSpPr>
              <p:nvPr/>
            </p:nvSpPr>
            <p:spPr bwMode="auto">
              <a:xfrm>
                <a:off x="795338" y="5283960"/>
                <a:ext cx="7921625" cy="1462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Aft>
                    <a:spcPts val="800"/>
                  </a:spcAft>
                </a:pPr>
                <a:r>
                  <a:rPr lang="el-GR" altLang="el-GR" sz="1600" b="1" i="1" u="sng" dirty="0">
                    <a:latin typeface="Arial" panose="020B0604020202020204" pitchFamily="34" charset="0"/>
                  </a:rPr>
                  <a:t>Η ΚΑΝΟΝΙΚΗ ΣΙΜΟΤΗΤΑ ΚΑΤΑΣΤΡΩΜΑΤΟΣ  υπολογίζεται σύμφωνα με τους κανονισμούς της Διεθνούς Σύμβασης Γραμμής Φορτώσεως 1966                    Π.Δ. 119/ΦΕΚ Α154-12/7/2007 εφαρμόζεται για πλοία με μήκος  </a:t>
                </a:r>
                <a14:m>
                  <m:oMath xmlns:m="http://schemas.openxmlformats.org/officeDocument/2006/math">
                    <m:r>
                      <a:rPr lang="el-GR" sz="1600" b="1" i="1">
                        <a:latin typeface="Cambria Math" panose="02040503050406030204" pitchFamily="18" charset="0"/>
                        <a:ea typeface="Calibri" panose="020F0502020204030204" pitchFamily="34" charset="0"/>
                        <a:cs typeface="Times New Roman" panose="02020603050405020304" pitchFamily="18" charset="0"/>
                      </a:rPr>
                      <m:t>≥</m:t>
                    </m:r>
                    <m:r>
                      <a:rPr lang="el-GR" sz="1600" b="1" i="1">
                        <a:latin typeface="Cambria Math" panose="02040503050406030204" pitchFamily="18" charset="0"/>
                        <a:ea typeface="Calibri" panose="020F0502020204030204" pitchFamily="34" charset="0"/>
                        <a:cs typeface="Times New Roman" panose="02020603050405020304" pitchFamily="18" charset="0"/>
                      </a:rPr>
                      <m:t>𝟐𝟒</m:t>
                    </m:r>
                    <m:r>
                      <a:rPr lang="el-GR" sz="1600" b="1" i="1">
                        <a:latin typeface="Cambria Math" panose="02040503050406030204" pitchFamily="18" charset="0"/>
                        <a:ea typeface="Calibri" panose="020F0502020204030204" pitchFamily="34" charset="0"/>
                        <a:cs typeface="Times New Roman" panose="02020603050405020304" pitchFamily="18" charset="0"/>
                      </a:rPr>
                      <m:t> </m:t>
                    </m:r>
                    <m:r>
                      <a:rPr lang="el-GR" sz="1600" b="1" i="1">
                        <a:latin typeface="Cambria Math" panose="02040503050406030204" pitchFamily="18" charset="0"/>
                        <a:ea typeface="Calibri" panose="020F0502020204030204" pitchFamily="34" charset="0"/>
                        <a:cs typeface="Times New Roman" panose="02020603050405020304" pitchFamily="18" charset="0"/>
                      </a:rPr>
                      <m:t>𝝁𝜺𝝉𝝆𝜶</m:t>
                    </m:r>
                  </m:oMath>
                </a14:m>
                <a:endParaRPr lang="el-GR" sz="1600" b="1" dirty="0">
                  <a:ea typeface="Calibri" panose="020F0502020204030204" pitchFamily="34" charset="0"/>
                  <a:cs typeface="Times New Roman" panose="02020603050405020304" pitchFamily="18" charset="0"/>
                </a:endParaRPr>
              </a:p>
              <a:p>
                <a:pPr eaLnBrk="1" hangingPunct="1">
                  <a:spcBef>
                    <a:spcPts val="1800"/>
                  </a:spcBef>
                  <a:buFont typeface="Arial" panose="020B0604020202020204" pitchFamily="34" charset="0"/>
                  <a:buNone/>
                </a:pPr>
                <a:r>
                  <a:rPr lang="el-GR" altLang="el-GR" sz="1600" b="1" i="1" u="sng" dirty="0">
                    <a:latin typeface="Arial" panose="020B0604020202020204" pitchFamily="34" charset="0"/>
                  </a:rPr>
                  <a:t>.</a:t>
                </a:r>
              </a:p>
            </p:txBody>
          </p:sp>
        </mc:Choice>
        <mc:Fallback xmlns="">
          <p:sp>
            <p:nvSpPr>
              <p:cNvPr id="8197" name="Rectangle 5">
                <a:extLst>
                  <a:ext uri="{FF2B5EF4-FFF2-40B4-BE49-F238E27FC236}">
                    <a16:creationId xmlns:a16="http://schemas.microsoft.com/office/drawing/2014/main" id="{C6B43CA4-ED71-460E-8951-87732C5A731A}"/>
                  </a:ext>
                </a:extLst>
              </p:cNvPr>
              <p:cNvSpPr>
                <a:spLocks noRot="1" noChangeAspect="1" noMove="1" noResize="1" noEditPoints="1" noAdjustHandles="1" noChangeArrowheads="1" noChangeShapeType="1" noTextEdit="1"/>
              </p:cNvSpPr>
              <p:nvPr/>
            </p:nvSpPr>
            <p:spPr bwMode="auto">
              <a:xfrm>
                <a:off x="795338" y="5283960"/>
                <a:ext cx="7921625" cy="1462388"/>
              </a:xfrm>
              <a:prstGeom prst="rect">
                <a:avLst/>
              </a:prstGeom>
              <a:blipFill>
                <a:blip r:embed="rId2"/>
                <a:stretch>
                  <a:fillRect l="-385" t="-1250" b="-45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sp>
        <p:nvSpPr>
          <p:cNvPr id="8198" name="Text Box 4">
            <a:extLst>
              <a:ext uri="{FF2B5EF4-FFF2-40B4-BE49-F238E27FC236}">
                <a16:creationId xmlns:a16="http://schemas.microsoft.com/office/drawing/2014/main" id="{C954368C-F0D6-46BB-9DC8-DC9272F006B7}"/>
              </a:ext>
            </a:extLst>
          </p:cNvPr>
          <p:cNvSpPr txBox="1">
            <a:spLocks noChangeArrowheads="1"/>
          </p:cNvSpPr>
          <p:nvPr/>
        </p:nvSpPr>
        <p:spPr bwMode="auto">
          <a:xfrm>
            <a:off x="1320800" y="6308724"/>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pic>
        <p:nvPicPr>
          <p:cNvPr id="9" name="Εικόνα 7">
            <a:extLst>
              <a:ext uri="{FF2B5EF4-FFF2-40B4-BE49-F238E27FC236}">
                <a16:creationId xmlns:a16="http://schemas.microsoft.com/office/drawing/2014/main" id="{45981DEF-86D5-461E-82C0-010D2B623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660650"/>
            <a:ext cx="843438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a:extLst>
              <a:ext uri="{FF2B5EF4-FFF2-40B4-BE49-F238E27FC236}">
                <a16:creationId xmlns:a16="http://schemas.microsoft.com/office/drawing/2014/main" id="{9E42A00A-E986-430A-A196-6866DC608338}"/>
              </a:ext>
            </a:extLst>
          </p:cNvPr>
          <p:cNvSpPr>
            <a:spLocks noGrp="1"/>
          </p:cNvSpPr>
          <p:nvPr>
            <p:ph type="title"/>
          </p:nvPr>
        </p:nvSpPr>
        <p:spPr>
          <a:xfrm>
            <a:off x="425450" y="-23813"/>
            <a:ext cx="8229600" cy="347663"/>
          </a:xfrm>
        </p:spPr>
        <p:txBody>
          <a:bodyPr/>
          <a:lstStyle/>
          <a:p>
            <a:r>
              <a:rPr lang="el-GR" altLang="el-GR" sz="2000" dirty="0">
                <a:solidFill>
                  <a:srgbClr val="004A82"/>
                </a:solidFill>
              </a:rPr>
              <a:t>Καμπύλη </a:t>
            </a:r>
            <a:r>
              <a:rPr lang="el-GR" altLang="el-GR" sz="2000" dirty="0" err="1">
                <a:solidFill>
                  <a:srgbClr val="004A82"/>
                </a:solidFill>
              </a:rPr>
              <a:t>σιμότητας</a:t>
            </a:r>
            <a:r>
              <a:rPr lang="el-GR" altLang="el-GR" sz="2000" dirty="0">
                <a:solidFill>
                  <a:srgbClr val="004A82"/>
                </a:solidFill>
              </a:rPr>
              <a:t> </a:t>
            </a:r>
            <a:r>
              <a:rPr lang="el-GR" altLang="el-GR" sz="2000" b="0" dirty="0">
                <a:solidFill>
                  <a:srgbClr val="004A82"/>
                </a:solidFill>
              </a:rPr>
              <a:t>2/2</a:t>
            </a:r>
            <a:endParaRPr lang="el-GR" altLang="el-GR" sz="2000" dirty="0">
              <a:solidFill>
                <a:srgbClr val="004A82"/>
              </a:solidFill>
            </a:endParaRPr>
          </a:p>
        </p:txBody>
      </p:sp>
      <p:sp>
        <p:nvSpPr>
          <p:cNvPr id="9219" name="Θέση αριθμού διαφάνειας 3">
            <a:extLst>
              <a:ext uri="{FF2B5EF4-FFF2-40B4-BE49-F238E27FC236}">
                <a16:creationId xmlns:a16="http://schemas.microsoft.com/office/drawing/2014/main" id="{43B27E45-81C9-45DC-AAF4-8718ED1821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D4ACDC-28C3-4AB5-9539-50C94A7E9A32}" type="slidenum">
              <a:rPr lang="el-GR" altLang="el-GR" sz="1200" smtClean="0">
                <a:solidFill>
                  <a:srgbClr val="000000"/>
                </a:solidFill>
                <a:latin typeface="Arial" panose="020B0604020202020204" pitchFamily="34" charset="0"/>
              </a:rPr>
              <a:pPr>
                <a:spcBef>
                  <a:spcPct val="0"/>
                </a:spcBef>
                <a:buFontTx/>
                <a:buNone/>
              </a:pPr>
              <a:t>4</a:t>
            </a:fld>
            <a:endParaRPr lang="el-GR" altLang="el-GR" sz="1200" dirty="0">
              <a:solidFill>
                <a:srgbClr val="000000"/>
              </a:solidFill>
              <a:latin typeface="Arial" panose="020B0604020202020204" pitchFamily="34" charset="0"/>
            </a:endParaRPr>
          </a:p>
        </p:txBody>
      </p:sp>
      <p:sp>
        <p:nvSpPr>
          <p:cNvPr id="9220" name="TextBox 11">
            <a:extLst>
              <a:ext uri="{FF2B5EF4-FFF2-40B4-BE49-F238E27FC236}">
                <a16:creationId xmlns:a16="http://schemas.microsoft.com/office/drawing/2014/main" id="{2EA73484-1D57-40D6-B77A-1EABFC1CA849}"/>
              </a:ext>
            </a:extLst>
          </p:cNvPr>
          <p:cNvSpPr txBox="1">
            <a:spLocks noChangeArrowheads="1"/>
          </p:cNvSpPr>
          <p:nvPr/>
        </p:nvSpPr>
        <p:spPr bwMode="auto">
          <a:xfrm>
            <a:off x="246161" y="4316095"/>
            <a:ext cx="84963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b="1" u="sng" dirty="0">
                <a:latin typeface="Arial" panose="020B0604020202020204" pitchFamily="34" charset="0"/>
              </a:rPr>
              <a:t>Κάθετοι</a:t>
            </a:r>
            <a:r>
              <a:rPr lang="el-GR" altLang="el-GR" sz="1800" dirty="0">
                <a:latin typeface="Arial" panose="020B0604020202020204" pitchFamily="34" charset="0"/>
              </a:rPr>
              <a:t> : </a:t>
            </a:r>
            <a:r>
              <a:rPr lang="el-GR" altLang="el-GR" sz="1400" b="1" dirty="0">
                <a:latin typeface="Arial" panose="020B0604020202020204" pitchFamily="34" charset="0"/>
              </a:rPr>
              <a:t>η πρωραία και πρυμναία κάθετος λαμβάνονται για τον καθορισμό των περάτων του μήκους </a:t>
            </a:r>
            <a:r>
              <a:rPr lang="en-US" altLang="el-GR" sz="1400" b="1" dirty="0">
                <a:latin typeface="Arial" panose="020B0604020202020204" pitchFamily="34" charset="0"/>
              </a:rPr>
              <a:t>L</a:t>
            </a:r>
            <a:r>
              <a:rPr lang="el-GR" altLang="el-GR" sz="1400" b="1" dirty="0">
                <a:latin typeface="Arial" panose="020B0604020202020204" pitchFamily="34" charset="0"/>
              </a:rPr>
              <a:t> της Γραμμής Φορτώσεως</a:t>
            </a:r>
            <a:r>
              <a:rPr lang="en-US" altLang="el-GR" sz="1400" b="1" dirty="0">
                <a:latin typeface="Arial" panose="020B0604020202020204" pitchFamily="34" charset="0"/>
              </a:rPr>
              <a:t>.</a:t>
            </a:r>
            <a:r>
              <a:rPr lang="el-GR" altLang="el-GR" sz="1400" b="1" dirty="0">
                <a:latin typeface="Arial" panose="020B0604020202020204" pitchFamily="34" charset="0"/>
              </a:rPr>
              <a:t> Η πρωραία κάθετος ορίζεται στην τομή της πλώρης (στείρας) στην ίσαλο όπου μετριέται το μήκος.</a:t>
            </a:r>
          </a:p>
        </p:txBody>
      </p:sp>
      <p:cxnSp>
        <p:nvCxnSpPr>
          <p:cNvPr id="24" name="Straight Connector 23">
            <a:extLst>
              <a:ext uri="{FF2B5EF4-FFF2-40B4-BE49-F238E27FC236}">
                <a16:creationId xmlns:a16="http://schemas.microsoft.com/office/drawing/2014/main" id="{770BFC57-6F05-4659-8D7C-6C8A3580B4A8}"/>
              </a:ext>
            </a:extLst>
          </p:cNvPr>
          <p:cNvCxnSpPr/>
          <p:nvPr/>
        </p:nvCxnSpPr>
        <p:spPr>
          <a:xfrm>
            <a:off x="187324" y="4389007"/>
            <a:ext cx="8705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226" name="Text Box 4">
            <a:extLst>
              <a:ext uri="{FF2B5EF4-FFF2-40B4-BE49-F238E27FC236}">
                <a16:creationId xmlns:a16="http://schemas.microsoft.com/office/drawing/2014/main" id="{D9296EC1-E739-4F0D-87C1-BF070FAEC193}"/>
              </a:ext>
            </a:extLst>
          </p:cNvPr>
          <p:cNvSpPr txBox="1">
            <a:spLocks noChangeArrowheads="1"/>
          </p:cNvSpPr>
          <p:nvPr/>
        </p:nvSpPr>
        <p:spPr bwMode="auto">
          <a:xfrm>
            <a:off x="887496" y="6579669"/>
            <a:ext cx="65913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pic>
        <p:nvPicPr>
          <p:cNvPr id="4" name="Εικόνα 3">
            <a:extLst>
              <a:ext uri="{FF2B5EF4-FFF2-40B4-BE49-F238E27FC236}">
                <a16:creationId xmlns:a16="http://schemas.microsoft.com/office/drawing/2014/main" id="{6436578B-E030-4F1A-872E-9B77DCE4FC35}"/>
              </a:ext>
            </a:extLst>
          </p:cNvPr>
          <p:cNvPicPr>
            <a:picLocks noChangeAspect="1"/>
          </p:cNvPicPr>
          <p:nvPr/>
        </p:nvPicPr>
        <p:blipFill>
          <a:blip r:embed="rId3"/>
          <a:stretch>
            <a:fillRect/>
          </a:stretch>
        </p:blipFill>
        <p:spPr>
          <a:xfrm>
            <a:off x="887496" y="3851623"/>
            <a:ext cx="7423179" cy="550868"/>
          </a:xfrm>
          <a:prstGeom prst="rect">
            <a:avLst/>
          </a:prstGeom>
        </p:spPr>
      </p:pic>
      <p:cxnSp>
        <p:nvCxnSpPr>
          <p:cNvPr id="11" name="Ευθεία γραμμή σύνδεσης 10">
            <a:extLst>
              <a:ext uri="{FF2B5EF4-FFF2-40B4-BE49-F238E27FC236}">
                <a16:creationId xmlns:a16="http://schemas.microsoft.com/office/drawing/2014/main" id="{0C304C30-1479-42D0-B782-CE0D92A62ECA}"/>
              </a:ext>
            </a:extLst>
          </p:cNvPr>
          <p:cNvCxnSpPr/>
          <p:nvPr/>
        </p:nvCxnSpPr>
        <p:spPr>
          <a:xfrm>
            <a:off x="187324" y="4389007"/>
            <a:ext cx="83451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F902501B-7656-43EF-AD39-B80AD3217180}"/>
              </a:ext>
            </a:extLst>
          </p:cNvPr>
          <p:cNvCxnSpPr>
            <a:cxnSpLocks/>
          </p:cNvCxnSpPr>
          <p:nvPr/>
        </p:nvCxnSpPr>
        <p:spPr>
          <a:xfrm>
            <a:off x="196850" y="3927161"/>
            <a:ext cx="86963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Εικόνα 2">
            <a:extLst>
              <a:ext uri="{FF2B5EF4-FFF2-40B4-BE49-F238E27FC236}">
                <a16:creationId xmlns:a16="http://schemas.microsoft.com/office/drawing/2014/main" id="{833D2569-5087-461C-94A5-CEB7FFB49E54}"/>
              </a:ext>
            </a:extLst>
          </p:cNvPr>
          <p:cNvPicPr>
            <a:picLocks noChangeAspect="1"/>
          </p:cNvPicPr>
          <p:nvPr/>
        </p:nvPicPr>
        <p:blipFill>
          <a:blip r:embed="rId4"/>
          <a:stretch>
            <a:fillRect/>
          </a:stretch>
        </p:blipFill>
        <p:spPr>
          <a:xfrm>
            <a:off x="196850" y="336770"/>
            <a:ext cx="8458200" cy="3571875"/>
          </a:xfrm>
          <a:prstGeom prst="rect">
            <a:avLst/>
          </a:prstGeom>
        </p:spPr>
      </p:pic>
      <p:pic>
        <p:nvPicPr>
          <p:cNvPr id="7" name="Εικόνα 6">
            <a:extLst>
              <a:ext uri="{FF2B5EF4-FFF2-40B4-BE49-F238E27FC236}">
                <a16:creationId xmlns:a16="http://schemas.microsoft.com/office/drawing/2014/main" id="{850B4AA6-38B2-4B8D-A54E-D8CF87112463}"/>
              </a:ext>
            </a:extLst>
          </p:cNvPr>
          <p:cNvPicPr>
            <a:picLocks noChangeAspect="1"/>
          </p:cNvPicPr>
          <p:nvPr/>
        </p:nvPicPr>
        <p:blipFill>
          <a:blip r:embed="rId5"/>
          <a:stretch>
            <a:fillRect/>
          </a:stretch>
        </p:blipFill>
        <p:spPr>
          <a:xfrm>
            <a:off x="269894" y="5106282"/>
            <a:ext cx="7858125" cy="552450"/>
          </a:xfrm>
          <a:prstGeom prst="rect">
            <a:avLst/>
          </a:prstGeom>
        </p:spPr>
      </p:pic>
      <p:cxnSp>
        <p:nvCxnSpPr>
          <p:cNvPr id="10" name="Ευθεία γραμμή σύνδεσης 9">
            <a:extLst>
              <a:ext uri="{FF2B5EF4-FFF2-40B4-BE49-F238E27FC236}">
                <a16:creationId xmlns:a16="http://schemas.microsoft.com/office/drawing/2014/main" id="{FAF86D5D-BE1E-4508-AEEF-B1DFAABF87EC}"/>
              </a:ext>
            </a:extLst>
          </p:cNvPr>
          <p:cNvCxnSpPr/>
          <p:nvPr/>
        </p:nvCxnSpPr>
        <p:spPr>
          <a:xfrm>
            <a:off x="187324" y="5106282"/>
            <a:ext cx="8705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D6A52D98-4B53-49D0-B26C-887D4284ECC8}"/>
              </a:ext>
            </a:extLst>
          </p:cNvPr>
          <p:cNvCxnSpPr/>
          <p:nvPr/>
        </p:nvCxnSpPr>
        <p:spPr>
          <a:xfrm>
            <a:off x="187324" y="5642527"/>
            <a:ext cx="8705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Εικόνα 14">
            <a:extLst>
              <a:ext uri="{FF2B5EF4-FFF2-40B4-BE49-F238E27FC236}">
                <a16:creationId xmlns:a16="http://schemas.microsoft.com/office/drawing/2014/main" id="{7ADDCB65-B21A-4CD0-BF0B-65D9449FBBAA}"/>
              </a:ext>
            </a:extLst>
          </p:cNvPr>
          <p:cNvPicPr>
            <a:picLocks noChangeAspect="1"/>
          </p:cNvPicPr>
          <p:nvPr/>
        </p:nvPicPr>
        <p:blipFill>
          <a:blip r:embed="rId6"/>
          <a:stretch>
            <a:fillRect/>
          </a:stretch>
        </p:blipFill>
        <p:spPr>
          <a:xfrm>
            <a:off x="212693" y="5681050"/>
            <a:ext cx="8262546" cy="876300"/>
          </a:xfrm>
          <a:prstGeom prst="rect">
            <a:avLst/>
          </a:prstGeom>
        </p:spPr>
      </p:pic>
      <p:sp>
        <p:nvSpPr>
          <p:cNvPr id="16" name="Ορθογώνιο 15">
            <a:extLst>
              <a:ext uri="{FF2B5EF4-FFF2-40B4-BE49-F238E27FC236}">
                <a16:creationId xmlns:a16="http://schemas.microsoft.com/office/drawing/2014/main" id="{40D7FF25-584D-4D6C-BD56-98997C092B3E}"/>
              </a:ext>
            </a:extLst>
          </p:cNvPr>
          <p:cNvSpPr/>
          <p:nvPr/>
        </p:nvSpPr>
        <p:spPr>
          <a:xfrm>
            <a:off x="212693" y="5681050"/>
            <a:ext cx="8319747" cy="81022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a:extLst>
              <a:ext uri="{FF2B5EF4-FFF2-40B4-BE49-F238E27FC236}">
                <a16:creationId xmlns:a16="http://schemas.microsoft.com/office/drawing/2014/main" id="{6A604431-BCF9-48D3-B89D-44EC5EDB89C4}"/>
              </a:ext>
            </a:extLst>
          </p:cNvPr>
          <p:cNvSpPr>
            <a:spLocks noGrp="1"/>
          </p:cNvSpPr>
          <p:nvPr>
            <p:ph type="title"/>
          </p:nvPr>
        </p:nvSpPr>
        <p:spPr>
          <a:xfrm>
            <a:off x="0" y="115888"/>
            <a:ext cx="9144000" cy="433387"/>
          </a:xfrm>
        </p:spPr>
        <p:txBody>
          <a:bodyPr/>
          <a:lstStyle/>
          <a:p>
            <a:r>
              <a:rPr lang="el-GR" altLang="el-GR" sz="2800">
                <a:solidFill>
                  <a:srgbClr val="004A82"/>
                </a:solidFill>
              </a:rPr>
              <a:t>Συντεταγμένες κανονικής σιμότητας </a:t>
            </a:r>
            <a:r>
              <a:rPr lang="el-GR" altLang="el-GR" sz="2800" b="0">
                <a:solidFill>
                  <a:srgbClr val="004A82"/>
                </a:solidFill>
              </a:rPr>
              <a:t>(1 από 2)</a:t>
            </a:r>
            <a:endParaRPr lang="el-GR" altLang="el-GR" sz="2800"/>
          </a:p>
        </p:txBody>
      </p:sp>
      <p:sp>
        <p:nvSpPr>
          <p:cNvPr id="11267" name="Θέση αριθμού διαφάνειας 3">
            <a:extLst>
              <a:ext uri="{FF2B5EF4-FFF2-40B4-BE49-F238E27FC236}">
                <a16:creationId xmlns:a16="http://schemas.microsoft.com/office/drawing/2014/main" id="{21ED9802-E72C-4562-A9AF-6A20703F6EBB}"/>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E443F8-4B29-4F15-AEA8-C7DA03A6F904}" type="slidenum">
              <a:rPr lang="el-GR" altLang="el-GR" sz="1200" smtClean="0">
                <a:solidFill>
                  <a:srgbClr val="000000"/>
                </a:solidFill>
                <a:latin typeface="Arial" panose="020B0604020202020204" pitchFamily="34" charset="0"/>
              </a:rPr>
              <a:pPr>
                <a:spcBef>
                  <a:spcPct val="0"/>
                </a:spcBef>
                <a:buFontTx/>
                <a:buNone/>
              </a:pPr>
              <a:t>5</a:t>
            </a:fld>
            <a:endParaRPr lang="el-GR" altLang="el-GR" sz="1200">
              <a:solidFill>
                <a:srgbClr val="000000"/>
              </a:solidFill>
              <a:latin typeface="Arial" panose="020B0604020202020204" pitchFamily="34" charset="0"/>
            </a:endParaRPr>
          </a:p>
        </p:txBody>
      </p:sp>
      <p:sp>
        <p:nvSpPr>
          <p:cNvPr id="11268" name="TextBox 5">
            <a:extLst>
              <a:ext uri="{FF2B5EF4-FFF2-40B4-BE49-F238E27FC236}">
                <a16:creationId xmlns:a16="http://schemas.microsoft.com/office/drawing/2014/main" id="{93930C30-7157-4FC6-8091-FD52C9B61DD9}"/>
              </a:ext>
            </a:extLst>
          </p:cNvPr>
          <p:cNvSpPr txBox="1">
            <a:spLocks noChangeArrowheads="1"/>
          </p:cNvSpPr>
          <p:nvPr/>
        </p:nvSpPr>
        <p:spPr bwMode="auto">
          <a:xfrm>
            <a:off x="179388" y="593725"/>
            <a:ext cx="8964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2000" b="1">
                <a:solidFill>
                  <a:srgbClr val="000000"/>
                </a:solidFill>
              </a:rPr>
              <a:t>ΚΑΝΟΝΙΚΗ ΣΙΜΟΤΗΤΑ ΚΑΤΑΣΤΡΩΜΑΤΟΣ </a:t>
            </a:r>
            <a:r>
              <a:rPr lang="el-GR" altLang="el-GR" sz="2000">
                <a:solidFill>
                  <a:srgbClr val="000000"/>
                </a:solidFill>
              </a:rPr>
              <a:t>(Κανονισμός 38) Σύμφωνα με τους κανονισμούς της Διεθνούς Σύμβασης Γραμμής Φορτώσεως 1966 (Δ.Σ.Γ.Φ)</a:t>
            </a:r>
          </a:p>
        </p:txBody>
      </p:sp>
      <p:pic>
        <p:nvPicPr>
          <p:cNvPr id="11269" name="Picture 3">
            <a:extLst>
              <a:ext uri="{FF2B5EF4-FFF2-40B4-BE49-F238E27FC236}">
                <a16:creationId xmlns:a16="http://schemas.microsoft.com/office/drawing/2014/main" id="{DE6E3C9E-F36D-44B3-9988-7C8EF17D72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46200"/>
            <a:ext cx="73850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4">
            <a:extLst>
              <a:ext uri="{FF2B5EF4-FFF2-40B4-BE49-F238E27FC236}">
                <a16:creationId xmlns:a16="http://schemas.microsoft.com/office/drawing/2014/main" id="{BDBEF407-3277-4FED-A72C-3E36964924B0}"/>
              </a:ext>
            </a:extLst>
          </p:cNvPr>
          <p:cNvSpPr txBox="1">
            <a:spLocks noChangeArrowheads="1"/>
          </p:cNvSpPr>
          <p:nvPr/>
        </p:nvSpPr>
        <p:spPr bwMode="auto">
          <a:xfrm>
            <a:off x="1276350" y="6445250"/>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sp>
        <p:nvSpPr>
          <p:cNvPr id="11271" name="TextBox 2">
            <a:extLst>
              <a:ext uri="{FF2B5EF4-FFF2-40B4-BE49-F238E27FC236}">
                <a16:creationId xmlns:a16="http://schemas.microsoft.com/office/drawing/2014/main" id="{BA76C02F-6BDE-4CF1-A98B-81F7D214E42F}"/>
              </a:ext>
            </a:extLst>
          </p:cNvPr>
          <p:cNvSpPr txBox="1">
            <a:spLocks noChangeArrowheads="1"/>
          </p:cNvSpPr>
          <p:nvPr/>
        </p:nvSpPr>
        <p:spPr bwMode="auto">
          <a:xfrm>
            <a:off x="2503488" y="5940425"/>
            <a:ext cx="489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l-GR" dirty="0"/>
              <a:t>L</a:t>
            </a:r>
            <a:r>
              <a:rPr lang="el-GR" altLang="el-GR" dirty="0"/>
              <a:t>= μήκος γραμμής φορτώσεως (</a:t>
            </a:r>
            <a:r>
              <a:rPr lang="el-GR" altLang="el-GR" sz="1600" i="1" dirty="0"/>
              <a:t>διαφ. 4 και 7</a:t>
            </a:r>
            <a:r>
              <a:rPr lang="el-GR" altLang="el-GR"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E4AB3B-CF92-42AA-81BB-F38C1AA7A830}"/>
              </a:ext>
            </a:extLst>
          </p:cNvPr>
          <p:cNvSpPr>
            <a:spLocks noGrp="1"/>
          </p:cNvSpPr>
          <p:nvPr>
            <p:ph type="title"/>
          </p:nvPr>
        </p:nvSpPr>
        <p:spPr>
          <a:xfrm>
            <a:off x="0" y="115888"/>
            <a:ext cx="9144000" cy="909637"/>
          </a:xfrm>
        </p:spPr>
        <p:txBody>
          <a:bodyPr>
            <a:normAutofit fontScale="90000"/>
          </a:bodyPr>
          <a:lstStyle/>
          <a:p>
            <a:pPr>
              <a:defRPr/>
            </a:pPr>
            <a:r>
              <a:rPr lang="el-GR" dirty="0">
                <a:solidFill>
                  <a:srgbClr val="004A82"/>
                </a:solidFill>
              </a:rPr>
              <a:t>Συντεταγμένες κανονικής </a:t>
            </a:r>
            <a:r>
              <a:rPr lang="el-GR" dirty="0" err="1">
                <a:solidFill>
                  <a:srgbClr val="004A82"/>
                </a:solidFill>
              </a:rPr>
              <a:t>σιμότητας</a:t>
            </a:r>
            <a:r>
              <a:rPr lang="el-GR" dirty="0">
                <a:solidFill>
                  <a:srgbClr val="004A82"/>
                </a:solidFill>
              </a:rPr>
              <a:t> </a:t>
            </a:r>
            <a:r>
              <a:rPr lang="el-GR" sz="3300" b="0" dirty="0">
                <a:solidFill>
                  <a:srgbClr val="004A82"/>
                </a:solidFill>
              </a:rPr>
              <a:t>(2 από 2)</a:t>
            </a:r>
            <a:endParaRPr lang="el-GR" dirty="0"/>
          </a:p>
        </p:txBody>
      </p:sp>
      <p:sp>
        <p:nvSpPr>
          <p:cNvPr id="12291" name="Θέση περιεχομένου 2">
            <a:extLst>
              <a:ext uri="{FF2B5EF4-FFF2-40B4-BE49-F238E27FC236}">
                <a16:creationId xmlns:a16="http://schemas.microsoft.com/office/drawing/2014/main" id="{DF011905-7F7C-4BA7-9684-49FA3CA1DEA4}"/>
              </a:ext>
            </a:extLst>
          </p:cNvPr>
          <p:cNvSpPr>
            <a:spLocks noGrp="1"/>
          </p:cNvSpPr>
          <p:nvPr>
            <p:ph idx="1"/>
          </p:nvPr>
        </p:nvSpPr>
        <p:spPr>
          <a:xfrm>
            <a:off x="307975" y="1003300"/>
            <a:ext cx="8656638" cy="2857500"/>
          </a:xfrm>
        </p:spPr>
        <p:txBody>
          <a:bodyPr/>
          <a:lstStyle/>
          <a:p>
            <a:pPr marL="0" indent="0">
              <a:buFont typeface="Arial" panose="020B0604020202020204" pitchFamily="34" charset="0"/>
              <a:buNone/>
            </a:pPr>
            <a:r>
              <a:rPr lang="el-GR" altLang="el-GR" sz="2200" dirty="0"/>
              <a:t>Πολλές φορές η πραγματική καμπύλη </a:t>
            </a:r>
            <a:r>
              <a:rPr lang="el-GR" altLang="el-GR" sz="2200" dirty="0" err="1"/>
              <a:t>σιμότητας</a:t>
            </a:r>
            <a:r>
              <a:rPr lang="el-GR" altLang="el-GR" sz="2200" dirty="0"/>
              <a:t> έχει </a:t>
            </a:r>
            <a:r>
              <a:rPr lang="el-GR" altLang="el-GR" sz="2200" dirty="0" err="1"/>
              <a:t>τεταγμένες</a:t>
            </a:r>
            <a:r>
              <a:rPr lang="el-GR" altLang="el-GR" sz="2200" dirty="0"/>
              <a:t> διαφορετικές από τις αντίστοιχες της κανονικής, πάντως η πρωραία </a:t>
            </a:r>
            <a:r>
              <a:rPr lang="el-GR" altLang="el-GR" sz="2200" dirty="0" err="1"/>
              <a:t>τεταγμένη</a:t>
            </a:r>
            <a:r>
              <a:rPr lang="el-GR" altLang="el-GR" sz="2200" dirty="0"/>
              <a:t> (</a:t>
            </a:r>
            <a:r>
              <a:rPr lang="en-US" altLang="el-GR" sz="2200" dirty="0"/>
              <a:t>sheer forward</a:t>
            </a:r>
            <a:r>
              <a:rPr lang="el-GR" altLang="el-GR" sz="2200" dirty="0"/>
              <a:t>) είναι διπλάσια της πρυμναίας (</a:t>
            </a:r>
            <a:r>
              <a:rPr lang="en-US" altLang="el-GR" sz="2200" dirty="0"/>
              <a:t>sheer after</a:t>
            </a:r>
            <a:r>
              <a:rPr lang="el-GR" altLang="el-GR" sz="2200" dirty="0"/>
              <a:t>).</a:t>
            </a:r>
          </a:p>
          <a:p>
            <a:pPr marL="0" indent="0">
              <a:buNone/>
            </a:pPr>
            <a:r>
              <a:rPr lang="el-GR" altLang="el-GR" sz="2200" dirty="0"/>
              <a:t>Όταν οι πραγματικές </a:t>
            </a:r>
            <a:r>
              <a:rPr lang="el-GR" altLang="el-GR" sz="2200" dirty="0" err="1"/>
              <a:t>τεταγμένες</a:t>
            </a:r>
            <a:r>
              <a:rPr lang="el-GR" altLang="el-GR" sz="2200" dirty="0"/>
              <a:t> διαφέρουν από τις τιμές της κανονικής </a:t>
            </a:r>
            <a:r>
              <a:rPr lang="el-GR" altLang="el-GR" sz="2200" dirty="0" err="1"/>
              <a:t>σιμότητας</a:t>
            </a:r>
            <a:r>
              <a:rPr lang="el-GR" altLang="el-GR" sz="2200" dirty="0"/>
              <a:t> , γίνονται οι διορθώσεις που προβλέπονται από τη </a:t>
            </a:r>
            <a:r>
              <a:rPr lang="el-GR" altLang="el-GR" sz="2200" u="sng" dirty="0"/>
              <a:t>Δ.Σ.Γ.Φ. 1966 / Κανονισμός 38. </a:t>
            </a:r>
            <a:r>
              <a:rPr lang="el-GR" altLang="el-GR" sz="2000" dirty="0">
                <a:solidFill>
                  <a:srgbClr val="000000"/>
                </a:solidFill>
              </a:rPr>
              <a:t>- Π.Δ. 119 / ΦΕΚ Α154-12/7/2007</a:t>
            </a:r>
            <a:r>
              <a:rPr lang="el-GR" altLang="el-GR" sz="2000" dirty="0"/>
              <a:t>. </a:t>
            </a:r>
            <a:endParaRPr lang="el-GR" altLang="el-GR" sz="2200" u="sng" dirty="0"/>
          </a:p>
          <a:p>
            <a:pPr marL="0" indent="0">
              <a:buFont typeface="Arial" panose="020B0604020202020204" pitchFamily="34" charset="0"/>
              <a:buNone/>
            </a:pPr>
            <a:endParaRPr lang="el-GR" altLang="el-GR" dirty="0"/>
          </a:p>
        </p:txBody>
      </p:sp>
      <p:sp>
        <p:nvSpPr>
          <p:cNvPr id="12292" name="Θέση αριθμού διαφάνειας 3">
            <a:extLst>
              <a:ext uri="{FF2B5EF4-FFF2-40B4-BE49-F238E27FC236}">
                <a16:creationId xmlns:a16="http://schemas.microsoft.com/office/drawing/2014/main" id="{4AF2068D-64D5-4F2B-9804-09A15A7D30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BDE7B2-6F98-4815-90AD-67C84BF0CE20}" type="slidenum">
              <a:rPr lang="el-GR" altLang="el-GR" sz="1200" smtClean="0">
                <a:solidFill>
                  <a:srgbClr val="000000"/>
                </a:solidFill>
                <a:latin typeface="Arial" panose="020B0604020202020204" pitchFamily="34" charset="0"/>
              </a:rPr>
              <a:pPr>
                <a:spcBef>
                  <a:spcPct val="0"/>
                </a:spcBef>
                <a:buFontTx/>
                <a:buNone/>
              </a:pPr>
              <a:t>6</a:t>
            </a:fld>
            <a:endParaRPr lang="el-GR" altLang="el-GR" sz="1200">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E45FFDF1-2FD3-4FA0-AFA7-38306F435C2A}"/>
              </a:ext>
            </a:extLst>
          </p:cNvPr>
          <p:cNvSpPr txBox="1"/>
          <p:nvPr/>
        </p:nvSpPr>
        <p:spPr>
          <a:xfrm>
            <a:off x="327025" y="3284538"/>
            <a:ext cx="8637588" cy="2801937"/>
          </a:xfrm>
          <a:prstGeom prst="rect">
            <a:avLst/>
          </a:prstGeom>
          <a:noFill/>
        </p:spPr>
        <p:txBody>
          <a:bodyPr>
            <a:spAutoFit/>
          </a:bodyPr>
          <a:lstStyle/>
          <a:p>
            <a:pPr>
              <a:defRPr/>
            </a:pPr>
            <a:r>
              <a:rPr lang="el-GR" sz="2200" dirty="0">
                <a:latin typeface="+mn-lt"/>
              </a:rPr>
              <a:t>Οι </a:t>
            </a:r>
            <a:r>
              <a:rPr lang="el-GR" sz="2200" dirty="0" err="1">
                <a:latin typeface="+mn-lt"/>
              </a:rPr>
              <a:t>τεταγμένες</a:t>
            </a:r>
            <a:r>
              <a:rPr lang="el-GR" sz="2200" dirty="0">
                <a:latin typeface="+mn-lt"/>
              </a:rPr>
              <a:t> στο πρωραία και πρυμναίο ήμισυ πολλαπλασιάζονται με τους συντελεστές του πίνακα της διαφάνειας </a:t>
            </a:r>
            <a:r>
              <a:rPr lang="en-US" sz="2200" dirty="0">
                <a:latin typeface="+mn-lt"/>
              </a:rPr>
              <a:t>5</a:t>
            </a:r>
            <a:r>
              <a:rPr lang="el-GR" sz="2200" dirty="0">
                <a:latin typeface="+mn-lt"/>
              </a:rPr>
              <a:t>.</a:t>
            </a:r>
          </a:p>
          <a:p>
            <a:pPr>
              <a:defRPr/>
            </a:pPr>
            <a:r>
              <a:rPr lang="el-GR" sz="2200" dirty="0">
                <a:latin typeface="+mn-lt"/>
              </a:rPr>
              <a:t>Η διαφορά μεταξύ των αθροισμάτων των σχετικών γινομένων και εκείνων του κανονικού διαιρείται δια 8 και προκύπτει η περίσσεια ή το έλλειμα της </a:t>
            </a:r>
            <a:r>
              <a:rPr lang="el-GR" sz="2200" dirty="0" err="1">
                <a:latin typeface="+mn-lt"/>
              </a:rPr>
              <a:t>σιμότητας</a:t>
            </a:r>
            <a:r>
              <a:rPr lang="el-GR" sz="2200" dirty="0">
                <a:latin typeface="+mn-lt"/>
              </a:rPr>
              <a:t> στο πρωραίο ή πρυμναίο ήμισυ.</a:t>
            </a:r>
          </a:p>
          <a:p>
            <a:pPr>
              <a:defRPr/>
            </a:pPr>
            <a:r>
              <a:rPr lang="el-GR" sz="2200" dirty="0">
                <a:latin typeface="+mn-lt"/>
              </a:rPr>
              <a:t>Ο αριθμητικός μέσος της περίσσειας ή του </a:t>
            </a:r>
            <a:r>
              <a:rPr lang="el-GR" sz="2200" dirty="0" err="1">
                <a:latin typeface="+mn-lt"/>
              </a:rPr>
              <a:t>έλλείματος</a:t>
            </a:r>
            <a:r>
              <a:rPr lang="el-GR" sz="2200" dirty="0">
                <a:latin typeface="+mn-lt"/>
              </a:rPr>
              <a:t> στα πρωραία ή πρυμναία ήμισυ, μετρά την περίσσεια ή το έλλειμα της </a:t>
            </a:r>
            <a:r>
              <a:rPr lang="el-GR" sz="2200" dirty="0" err="1">
                <a:latin typeface="+mn-lt"/>
              </a:rPr>
              <a:t>σιμότητας</a:t>
            </a:r>
            <a:endParaRPr lang="el-GR" sz="2200" dirty="0">
              <a:latin typeface="+mn-lt"/>
            </a:endParaRPr>
          </a:p>
          <a:p>
            <a:pPr>
              <a:defRPr/>
            </a:pPr>
            <a:endParaRPr lang="el-GR" sz="2200" dirty="0"/>
          </a:p>
        </p:txBody>
      </p:sp>
      <p:sp>
        <p:nvSpPr>
          <p:cNvPr id="12294" name="Text Box 4">
            <a:extLst>
              <a:ext uri="{FF2B5EF4-FFF2-40B4-BE49-F238E27FC236}">
                <a16:creationId xmlns:a16="http://schemas.microsoft.com/office/drawing/2014/main" id="{DA642C49-BFAA-4D08-8C30-9B459707F997}"/>
              </a:ext>
            </a:extLst>
          </p:cNvPr>
          <p:cNvSpPr txBox="1">
            <a:spLocks noChangeArrowheads="1"/>
          </p:cNvSpPr>
          <p:nvPr/>
        </p:nvSpPr>
        <p:spPr bwMode="auto">
          <a:xfrm>
            <a:off x="1312863" y="6194425"/>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a:extLst>
              <a:ext uri="{FF2B5EF4-FFF2-40B4-BE49-F238E27FC236}">
                <a16:creationId xmlns:a16="http://schemas.microsoft.com/office/drawing/2014/main" id="{2B83712F-0E2A-4690-B813-D46626A639EC}"/>
              </a:ext>
            </a:extLst>
          </p:cNvPr>
          <p:cNvSpPr>
            <a:spLocks noGrp="1"/>
          </p:cNvSpPr>
          <p:nvPr>
            <p:ph type="title"/>
          </p:nvPr>
        </p:nvSpPr>
        <p:spPr/>
        <p:txBody>
          <a:bodyPr/>
          <a:lstStyle/>
          <a:p>
            <a:pPr eaLnBrk="1" hangingPunct="1"/>
            <a:r>
              <a:rPr lang="el-GR" altLang="el-GR" sz="2800" u="sng" dirty="0">
                <a:solidFill>
                  <a:srgbClr val="004A82"/>
                </a:solidFill>
              </a:rPr>
              <a:t>Απαραίτητοι ορισμοί </a:t>
            </a:r>
            <a:r>
              <a:rPr lang="el-GR" altLang="el-GR" sz="2800" b="0" u="sng" dirty="0">
                <a:solidFill>
                  <a:srgbClr val="004A82"/>
                </a:solidFill>
              </a:rPr>
              <a:t>(1 από 2)</a:t>
            </a:r>
            <a:endParaRPr lang="el-GR" altLang="el-GR" sz="2800" b="0" u="sng" dirty="0"/>
          </a:p>
        </p:txBody>
      </p:sp>
      <p:sp>
        <p:nvSpPr>
          <p:cNvPr id="13315" name="Θέση περιεχομένου 2">
            <a:extLst>
              <a:ext uri="{FF2B5EF4-FFF2-40B4-BE49-F238E27FC236}">
                <a16:creationId xmlns:a16="http://schemas.microsoft.com/office/drawing/2014/main" id="{5A6FA047-3753-45DF-81CB-40A66D1C8297}"/>
              </a:ext>
            </a:extLst>
          </p:cNvPr>
          <p:cNvSpPr>
            <a:spLocks noGrp="1"/>
          </p:cNvSpPr>
          <p:nvPr>
            <p:ph idx="1"/>
          </p:nvPr>
        </p:nvSpPr>
        <p:spPr>
          <a:xfrm>
            <a:off x="473075" y="911225"/>
            <a:ext cx="8507413" cy="5400675"/>
          </a:xfrm>
        </p:spPr>
        <p:txBody>
          <a:bodyPr/>
          <a:lstStyle/>
          <a:p>
            <a:pPr marL="0" indent="0" eaLnBrk="1" hangingPunct="1">
              <a:lnSpc>
                <a:spcPct val="110000"/>
              </a:lnSpc>
              <a:spcBef>
                <a:spcPts val="600"/>
              </a:spcBef>
              <a:buFont typeface="Arial" panose="020B0604020202020204" pitchFamily="34" charset="0"/>
              <a:buNone/>
            </a:pPr>
            <a:r>
              <a:rPr lang="el-GR" altLang="el-GR" sz="2200" dirty="0">
                <a:solidFill>
                  <a:srgbClr val="000000"/>
                </a:solidFill>
                <a:cs typeface="Arial" panose="020B0604020202020204" pitchFamily="34" charset="0"/>
              </a:rPr>
              <a:t>Στον πίνακα των </a:t>
            </a:r>
            <a:r>
              <a:rPr lang="el-GR" altLang="el-GR" sz="2200" dirty="0" err="1">
                <a:solidFill>
                  <a:srgbClr val="000000"/>
                </a:solidFill>
                <a:cs typeface="Arial" panose="020B0604020202020204" pitchFamily="34" charset="0"/>
              </a:rPr>
              <a:t>τεταγμένων</a:t>
            </a:r>
            <a:r>
              <a:rPr lang="el-GR" altLang="el-GR" sz="2200" dirty="0">
                <a:solidFill>
                  <a:srgbClr val="000000"/>
                </a:solidFill>
                <a:cs typeface="Arial" panose="020B0604020202020204" pitchFamily="34" charset="0"/>
              </a:rPr>
              <a:t> σύμφωνα με τον Κανονισμό 3 της Δ.Σ.Γ.Φ. 1966 , είναι : </a:t>
            </a:r>
          </a:p>
          <a:p>
            <a:pPr marL="0" indent="0" algn="just" eaLnBrk="1" hangingPunct="1">
              <a:lnSpc>
                <a:spcPct val="110000"/>
              </a:lnSpc>
              <a:spcBef>
                <a:spcPts val="600"/>
              </a:spcBef>
              <a:buFont typeface="Arial" panose="020B0604020202020204" pitchFamily="34" charset="0"/>
              <a:buNone/>
            </a:pPr>
            <a:r>
              <a:rPr lang="el-GR" altLang="el-GR" sz="2200" b="1" dirty="0">
                <a:solidFill>
                  <a:srgbClr val="000000"/>
                </a:solidFill>
                <a:cs typeface="Arial" panose="020B0604020202020204" pitchFamily="34" charset="0"/>
              </a:rPr>
              <a:t>ΜΗΚΟΣ</a:t>
            </a:r>
            <a:r>
              <a:rPr lang="el-GR" altLang="el-GR" sz="2200" dirty="0">
                <a:solidFill>
                  <a:srgbClr val="000000"/>
                </a:solidFill>
                <a:cs typeface="Arial" panose="020B0604020202020204" pitchFamily="34" charset="0"/>
              </a:rPr>
              <a:t>: σαν μήκος </a:t>
            </a:r>
            <a:r>
              <a:rPr lang="en-US" altLang="el-GR" sz="2400" dirty="0">
                <a:solidFill>
                  <a:srgbClr val="000000"/>
                </a:solidFill>
                <a:cs typeface="Arial" panose="020B0604020202020204" pitchFamily="34" charset="0"/>
              </a:rPr>
              <a:t>L</a:t>
            </a:r>
            <a:r>
              <a:rPr lang="el-GR" altLang="el-GR" sz="2200" dirty="0">
                <a:solidFill>
                  <a:srgbClr val="000000"/>
                </a:solidFill>
                <a:cs typeface="Arial" panose="020B0604020202020204" pitchFamily="34" charset="0"/>
              </a:rPr>
              <a:t> Γραμμής Φορτώσεως λαμβάνονται τα 96 % του μήκους ισάλου που μετριέται στα 85 % του κοίλου ,ή το μήκος που μετριέται από την εξωτερική όψη της στείρας μέχρι τον άξονα περιστροφής του πηδαλίου  επί της ίδιας ισάλου , εάν αυτό είναι μεγαλύτερο. Σε πλοία σχεδιασμένα με κεκλιμένη τρόπιδα η ίσαλος γραμμή επί της οποίας μετριέται το μήκος , λαμβάνεται παράλληλη προς την ίσαλο σχεδίασης.</a:t>
            </a:r>
          </a:p>
          <a:p>
            <a:pPr marL="0" indent="0" eaLnBrk="1" hangingPunct="1">
              <a:lnSpc>
                <a:spcPct val="110000"/>
              </a:lnSpc>
              <a:spcBef>
                <a:spcPts val="600"/>
              </a:spcBef>
              <a:buFont typeface="Arial" panose="020B0604020202020204" pitchFamily="34" charset="0"/>
              <a:buNone/>
            </a:pPr>
            <a:r>
              <a:rPr lang="el-GR" altLang="el-GR" sz="2200" u="sng" dirty="0">
                <a:solidFill>
                  <a:srgbClr val="000000"/>
                </a:solidFill>
                <a:cs typeface="Arial" panose="020B0604020202020204" pitchFamily="34" charset="0"/>
              </a:rPr>
              <a:t>Σύμφωνα με τον Κανονισμό 5 της Δ.Σ.Γ.Φ. 1966 , είναι :</a:t>
            </a:r>
          </a:p>
          <a:p>
            <a:pPr marL="0" indent="0" eaLnBrk="1" hangingPunct="1">
              <a:lnSpc>
                <a:spcPct val="110000"/>
              </a:lnSpc>
              <a:spcBef>
                <a:spcPts val="600"/>
              </a:spcBef>
              <a:buFont typeface="Arial" panose="020B0604020202020204" pitchFamily="34" charset="0"/>
              <a:buNone/>
            </a:pPr>
            <a:r>
              <a:rPr lang="el-GR" altLang="el-GR" sz="2200" b="1" dirty="0">
                <a:solidFill>
                  <a:srgbClr val="000000"/>
                </a:solidFill>
                <a:cs typeface="Arial" panose="020B0604020202020204" pitchFamily="34" charset="0"/>
              </a:rPr>
              <a:t>ΚΟΙΛΟ</a:t>
            </a:r>
            <a:r>
              <a:rPr lang="el-GR" altLang="el-GR" sz="2200" dirty="0">
                <a:solidFill>
                  <a:srgbClr val="000000"/>
                </a:solidFill>
                <a:cs typeface="Arial" panose="020B0604020202020204" pitchFamily="34" charset="0"/>
              </a:rPr>
              <a:t> (πλευρικό ύψος): λαμβάνεται η κατακόρυφη απόσταση μετρούμενη στην πλευρά του πλοίου από το άνω μέρος της τρόπιδας μέχρι την κορυφή του ζυγού (εγκάρσιο ενισχυτικό) του καταστρώματος εξάλων.</a:t>
            </a:r>
            <a:endParaRPr lang="el-GR" altLang="el-GR" sz="2200" dirty="0"/>
          </a:p>
        </p:txBody>
      </p:sp>
      <p:sp>
        <p:nvSpPr>
          <p:cNvPr id="13316" name="Θέση αριθμού διαφάνειας 3">
            <a:extLst>
              <a:ext uri="{FF2B5EF4-FFF2-40B4-BE49-F238E27FC236}">
                <a16:creationId xmlns:a16="http://schemas.microsoft.com/office/drawing/2014/main" id="{E9931491-CAAD-4F64-B5F9-540743E9E65C}"/>
              </a:ext>
            </a:extLst>
          </p:cNvPr>
          <p:cNvSpPr>
            <a:spLocks noGrp="1"/>
          </p:cNvSpPr>
          <p:nvPr>
            <p:ph type="sldNum" sz="quarter" idx="12"/>
          </p:nvPr>
        </p:nvSpPr>
        <p:spPr bwMode="auto">
          <a:xfrm>
            <a:off x="8316416" y="6356350"/>
            <a:ext cx="37038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CE9848-54AC-4423-9B7A-8450065C9535}" type="slidenum">
              <a:rPr lang="el-GR" altLang="el-GR" sz="1200" smtClean="0">
                <a:solidFill>
                  <a:srgbClr val="000000"/>
                </a:solidFill>
                <a:latin typeface="Arial" panose="020B0604020202020204" pitchFamily="34" charset="0"/>
              </a:rPr>
              <a:pPr>
                <a:spcBef>
                  <a:spcPct val="0"/>
                </a:spcBef>
                <a:buFontTx/>
                <a:buNone/>
              </a:pPr>
              <a:t>7</a:t>
            </a:fld>
            <a:endParaRPr lang="el-GR" altLang="el-GR" sz="1200" dirty="0">
              <a:solidFill>
                <a:srgbClr val="000000"/>
              </a:solidFill>
              <a:latin typeface="Arial" panose="020B0604020202020204" pitchFamily="34" charset="0"/>
            </a:endParaRPr>
          </a:p>
        </p:txBody>
      </p:sp>
      <p:sp>
        <p:nvSpPr>
          <p:cNvPr id="13317" name="Text Box 4">
            <a:extLst>
              <a:ext uri="{FF2B5EF4-FFF2-40B4-BE49-F238E27FC236}">
                <a16:creationId xmlns:a16="http://schemas.microsoft.com/office/drawing/2014/main" id="{76328307-D078-4435-BDBB-A9F1B424F7DB}"/>
              </a:ext>
            </a:extLst>
          </p:cNvPr>
          <p:cNvSpPr txBox="1">
            <a:spLocks noChangeArrowheads="1"/>
          </p:cNvSpPr>
          <p:nvPr/>
        </p:nvSpPr>
        <p:spPr bwMode="auto">
          <a:xfrm>
            <a:off x="1187624" y="6423818"/>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id="{9BC366E4-36CE-4B80-976B-233643B40EE0}"/>
              </a:ext>
            </a:extLst>
          </p:cNvPr>
          <p:cNvSpPr>
            <a:spLocks noGrp="1"/>
          </p:cNvSpPr>
          <p:nvPr>
            <p:ph type="title"/>
          </p:nvPr>
        </p:nvSpPr>
        <p:spPr/>
        <p:txBody>
          <a:bodyPr/>
          <a:lstStyle/>
          <a:p>
            <a:pPr eaLnBrk="1" hangingPunct="1"/>
            <a:r>
              <a:rPr lang="el-GR" altLang="el-GR" sz="2800" u="sng">
                <a:solidFill>
                  <a:srgbClr val="004A82"/>
                </a:solidFill>
              </a:rPr>
              <a:t>Απαραίτητοι ορισμοί </a:t>
            </a:r>
            <a:r>
              <a:rPr lang="el-GR" altLang="el-GR" sz="2800" b="0" u="sng">
                <a:solidFill>
                  <a:srgbClr val="004A82"/>
                </a:solidFill>
              </a:rPr>
              <a:t>(2 από 2)</a:t>
            </a:r>
            <a:endParaRPr lang="el-GR" altLang="el-GR" sz="2800" u="sng"/>
          </a:p>
        </p:txBody>
      </p:sp>
      <p:sp>
        <p:nvSpPr>
          <p:cNvPr id="14339" name="Θέση περιεχομένου 2">
            <a:extLst>
              <a:ext uri="{FF2B5EF4-FFF2-40B4-BE49-F238E27FC236}">
                <a16:creationId xmlns:a16="http://schemas.microsoft.com/office/drawing/2014/main" id="{58956E5B-6600-4F5E-B32B-69B6F39BEF7D}"/>
              </a:ext>
            </a:extLst>
          </p:cNvPr>
          <p:cNvSpPr>
            <a:spLocks noGrp="1"/>
          </p:cNvSpPr>
          <p:nvPr>
            <p:ph idx="1"/>
          </p:nvPr>
        </p:nvSpPr>
        <p:spPr/>
        <p:txBody>
          <a:bodyPr/>
          <a:lstStyle/>
          <a:p>
            <a:pPr marL="0" indent="0" eaLnBrk="1" hangingPunct="1">
              <a:lnSpc>
                <a:spcPct val="110000"/>
              </a:lnSpc>
              <a:spcBef>
                <a:spcPts val="1200"/>
              </a:spcBef>
              <a:buFont typeface="Arial" panose="020B0604020202020204" pitchFamily="34" charset="0"/>
              <a:buNone/>
            </a:pPr>
            <a:r>
              <a:rPr lang="el-GR" altLang="el-GR" sz="2200" b="1">
                <a:solidFill>
                  <a:srgbClr val="000000"/>
                </a:solidFill>
                <a:cs typeface="Arial" panose="020B0604020202020204" pitchFamily="34" charset="0"/>
              </a:rPr>
              <a:t>ΎΨΟΣ ΕΞΑΛΩΝ</a:t>
            </a:r>
            <a:r>
              <a:rPr lang="el-GR" altLang="el-GR" sz="2200">
                <a:solidFill>
                  <a:srgbClr val="000000"/>
                </a:solidFill>
                <a:cs typeface="Arial" panose="020B0604020202020204" pitchFamily="34" charset="0"/>
              </a:rPr>
              <a:t>: είναι η κατακόρυφη απόσταση που μετριέται στο μέσον του πλοίου από την άνω όψη της γραμμής καταστρώματος μέχρι  την άνω όψη της αντίστοιχης γραμμής φορτώσεως.  </a:t>
            </a:r>
          </a:p>
          <a:p>
            <a:pPr marL="0" indent="0" eaLnBrk="1" hangingPunct="1">
              <a:lnSpc>
                <a:spcPct val="110000"/>
              </a:lnSpc>
              <a:spcBef>
                <a:spcPts val="1200"/>
              </a:spcBef>
              <a:buFont typeface="Arial" panose="020B0604020202020204" pitchFamily="34" charset="0"/>
              <a:buNone/>
            </a:pPr>
            <a:r>
              <a:rPr lang="el-GR" altLang="el-GR" sz="2200" b="1">
                <a:solidFill>
                  <a:srgbClr val="000000"/>
                </a:solidFill>
                <a:cs typeface="Arial" panose="020B0604020202020204" pitchFamily="34" charset="0"/>
              </a:rPr>
              <a:t>ΚΑΤΑΣΤΡΩΜΑ ΕΞΑΛΩΝ</a:t>
            </a:r>
            <a:r>
              <a:rPr lang="el-GR" altLang="el-GR" sz="2200">
                <a:solidFill>
                  <a:srgbClr val="000000"/>
                </a:solidFill>
                <a:cs typeface="Arial" panose="020B0604020202020204" pitchFamily="34" charset="0"/>
              </a:rPr>
              <a:t>: το ανώτατο συνεχές κατάστρωμα εκτεθειμένο στον καιρό και στη θάλασσα με μόνιμα μέσα κλεισίματος των ανοιγμάτων του εκτεθειμένου στον καιρό μέρους του και κάτω από το οποίο όλα τα υπάρχοντα ανοίγματα στην πλευρά του πλοίου είναι εξοπλισμένα με μόνιμα μέσα υδατοστεγούς κλεισίματος (σε κλιμακωτό κατάστρωμα , ως κατάστρωμα εξάλων λαμβάνεται η κατώτερη γραμμή του καταστρώματος και η συνέχιση αυτής παράλληλα προς το ανώτερο τμήμα του καταστρώματος).</a:t>
            </a:r>
            <a:endParaRPr lang="el-GR" altLang="el-GR"/>
          </a:p>
        </p:txBody>
      </p:sp>
      <p:sp>
        <p:nvSpPr>
          <p:cNvPr id="14340" name="Θέση αριθμού διαφάνειας 3">
            <a:extLst>
              <a:ext uri="{FF2B5EF4-FFF2-40B4-BE49-F238E27FC236}">
                <a16:creationId xmlns:a16="http://schemas.microsoft.com/office/drawing/2014/main" id="{39A3895C-8155-4947-80F0-7CA368D166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FB2127-6FA5-4B99-A3B2-111CE058B338}" type="slidenum">
              <a:rPr lang="el-GR" altLang="el-GR" sz="1200" smtClean="0">
                <a:solidFill>
                  <a:srgbClr val="000000"/>
                </a:solidFill>
                <a:latin typeface="Arial" panose="020B0604020202020204" pitchFamily="34" charset="0"/>
              </a:rPr>
              <a:pPr>
                <a:spcBef>
                  <a:spcPct val="0"/>
                </a:spcBef>
                <a:buFontTx/>
                <a:buNone/>
              </a:pPr>
              <a:t>8</a:t>
            </a:fld>
            <a:endParaRPr lang="el-GR" altLang="el-GR" sz="1200">
              <a:solidFill>
                <a:srgbClr val="000000"/>
              </a:solidFill>
              <a:latin typeface="Arial" panose="020B0604020202020204" pitchFamily="34" charset="0"/>
            </a:endParaRPr>
          </a:p>
        </p:txBody>
      </p:sp>
      <p:sp>
        <p:nvSpPr>
          <p:cNvPr id="14341" name="Text Box 4">
            <a:extLst>
              <a:ext uri="{FF2B5EF4-FFF2-40B4-BE49-F238E27FC236}">
                <a16:creationId xmlns:a16="http://schemas.microsoft.com/office/drawing/2014/main" id="{B67D0DBF-0F2B-4CCD-90A7-46EFC78CE177}"/>
              </a:ext>
            </a:extLst>
          </p:cNvPr>
          <p:cNvSpPr txBox="1">
            <a:spLocks noChangeArrowheads="1"/>
          </p:cNvSpPr>
          <p:nvPr/>
        </p:nvSpPr>
        <p:spPr bwMode="auto">
          <a:xfrm>
            <a:off x="1312863" y="6194425"/>
            <a:ext cx="65913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l-GR" altLang="el-GR" sz="900" b="1" dirty="0">
                <a:latin typeface="Arial" panose="020B0604020202020204" pitchFamily="34" charset="0"/>
              </a:rPr>
              <a:t>              ΝΑΥΠΗΓΙΚΟ ΣΧΕΔΙΟ ΚΑΙ ΑΡΧΕΣ </a:t>
            </a:r>
            <a:r>
              <a:rPr lang="en-US" altLang="el-GR" sz="900" b="1" dirty="0">
                <a:latin typeface="Arial" panose="020B0604020202020204" pitchFamily="34" charset="0"/>
              </a:rPr>
              <a:t>CASD</a:t>
            </a:r>
            <a:r>
              <a:rPr lang="el-GR" altLang="el-GR" sz="900" b="1" dirty="0">
                <a:latin typeface="Arial" panose="020B0604020202020204" pitchFamily="34" charset="0"/>
              </a:rPr>
              <a:t>                        ΚΑΘΗΓΗΤΗΣ ΓΕΩΡΓΙΟΣ Κ. ΧΑΤΖΗΚΩΝΣΤΑΝΤΗΣ  2025</a:t>
            </a:r>
            <a:endParaRPr lang="el-GR" altLang="el-GR" sz="900" dirty="0">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tepmlatenew</Template>
  <TotalTime>542</TotalTime>
  <Words>1124</Words>
  <Application>Microsoft Office PowerPoint</Application>
  <PresentationFormat>Προβολή στην οθόνη (4:3)</PresentationFormat>
  <Paragraphs>84</Paragraphs>
  <Slides>15</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15</vt:i4>
      </vt:variant>
    </vt:vector>
  </HeadingPairs>
  <TitlesOfParts>
    <vt:vector size="22" baseType="lpstr">
      <vt:lpstr>Arial</vt:lpstr>
      <vt:lpstr>Calibri</vt:lpstr>
      <vt:lpstr>Cambria Math</vt:lpstr>
      <vt:lpstr>Times New Roman</vt:lpstr>
      <vt:lpstr>Wingdings</vt:lpstr>
      <vt:lpstr>tepmlatenew</vt:lpstr>
      <vt:lpstr>OC_template_updated</vt:lpstr>
      <vt:lpstr>Παρουσίαση του PowerPoint</vt:lpstr>
      <vt:lpstr>Καμπύλη σιμότητας – καμπύλη κυρτότητας – καμπύλη καταστρώματος</vt:lpstr>
      <vt:lpstr>Παρουσίαση του PowerPoint</vt:lpstr>
      <vt:lpstr>Καμπύλη σιμότητας 1/2</vt:lpstr>
      <vt:lpstr>Καμπύλη σιμότητας 2/2</vt:lpstr>
      <vt:lpstr>Συντεταγμένες κανονικής σιμότητας (1 από 2)</vt:lpstr>
      <vt:lpstr>Συντεταγμένες κανονικής σιμότητας (2 από 2)</vt:lpstr>
      <vt:lpstr>Απαραίτητοι ορισμοί (1 από 2)</vt:lpstr>
      <vt:lpstr>Απαραίτητοι ορισμοί (2 από 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UNIWA</cp:lastModifiedBy>
  <cp:revision>40</cp:revision>
  <dcterms:created xsi:type="dcterms:W3CDTF">2014-10-25T12:56:28Z</dcterms:created>
  <dcterms:modified xsi:type="dcterms:W3CDTF">2025-05-09T07:23:00Z</dcterms:modified>
</cp:coreProperties>
</file>