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92" r:id="rId7"/>
    <p:sldId id="265" r:id="rId8"/>
    <p:sldId id="267" r:id="rId9"/>
    <p:sldId id="281" r:id="rId10"/>
    <p:sldId id="278" r:id="rId11"/>
    <p:sldId id="279" r:id="rId12"/>
    <p:sldId id="280" r:id="rId13"/>
    <p:sldId id="282" r:id="rId14"/>
    <p:sldId id="268" r:id="rId15"/>
    <p:sldId id="266" r:id="rId16"/>
    <p:sldId id="294" r:id="rId17"/>
    <p:sldId id="295" r:id="rId1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4478B52-D388-45C2-A1E0-D3D3B0A8C3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34F841-501E-4A7B-A290-2741486254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1E7309-460D-4C49-B78F-BB37675D24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9EBB098-40F6-4546-AC99-0D71A8AE4B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D8221FE-C9C7-4178-AAA1-935D8A8D0A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3E5A23E8-4BCD-4E66-94C6-E24F80725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F7A1EA-D2F8-4E33-B7CC-0E00FAEC0B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1191FC3-598C-4F76-885E-C8CBAB8E4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2C6F6B-6429-4858-B89F-314A7468DBC3}" type="slidenum">
              <a:rPr lang="el-GR" altLang="el-GR" smtClean="0"/>
              <a:pPr/>
              <a:t>7</a:t>
            </a:fld>
            <a:endParaRPr lang="el-GR" altLang="el-GR"/>
          </a:p>
        </p:txBody>
      </p:sp>
      <p:sp>
        <p:nvSpPr>
          <p:cNvPr id="10243" name="Θέση εικόνας διαφάνειας 1">
            <a:extLst>
              <a:ext uri="{FF2B5EF4-FFF2-40B4-BE49-F238E27FC236}">
                <a16:creationId xmlns:a16="http://schemas.microsoft.com/office/drawing/2014/main" id="{1ABB2DD8-009C-469C-B55E-E256D4DFA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Θέση σημειώσεων 2">
            <a:extLst>
              <a:ext uri="{FF2B5EF4-FFF2-40B4-BE49-F238E27FC236}">
                <a16:creationId xmlns:a16="http://schemas.microsoft.com/office/drawing/2014/main" id="{1E9435B9-B705-4324-BE3B-6346F836C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r>
              <a:rPr lang="el-GR" altLang="el-GR"/>
              <a:t>Εργαστηριακό μέρος : διατίθενται στον εργαστηριακό χώρο τρία προπλάσματα πλοίων ως εποπτικά μέσα</a:t>
            </a:r>
          </a:p>
        </p:txBody>
      </p:sp>
      <p:sp>
        <p:nvSpPr>
          <p:cNvPr id="10245" name="Θέση αριθμού διαφάνειας 3">
            <a:extLst>
              <a:ext uri="{FF2B5EF4-FFF2-40B4-BE49-F238E27FC236}">
                <a16:creationId xmlns:a16="http://schemas.microsoft.com/office/drawing/2014/main" id="{F5C45BDD-2429-460F-A32C-63C7CED539E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A244A50-3A8C-49E8-B8BF-2C5FD7FB56F9}" type="slidenum">
              <a:rPr lang="el-GR" altLang="el-GR" sz="1200"/>
              <a:pPr algn="r" eaLnBrk="1" hangingPunct="1"/>
              <a:t>7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34CFAAF-67B7-4A86-B13E-98DF211E4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2E4A63-620A-41E4-AB50-255EE58D62C0}" type="slidenum">
              <a:rPr lang="el-GR" altLang="el-GR" smtClean="0"/>
              <a:pPr/>
              <a:t>15</a:t>
            </a:fld>
            <a:endParaRPr lang="el-GR" altLang="el-GR"/>
          </a:p>
        </p:txBody>
      </p:sp>
      <p:sp>
        <p:nvSpPr>
          <p:cNvPr id="19459" name="Θέση εικόνας διαφάνειας 1">
            <a:extLst>
              <a:ext uri="{FF2B5EF4-FFF2-40B4-BE49-F238E27FC236}">
                <a16:creationId xmlns:a16="http://schemas.microsoft.com/office/drawing/2014/main" id="{A70E0C88-6F55-422B-98F7-8CDD4700B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Θέση σημειώσεων 2">
            <a:extLst>
              <a:ext uri="{FF2B5EF4-FFF2-40B4-BE49-F238E27FC236}">
                <a16:creationId xmlns:a16="http://schemas.microsoft.com/office/drawing/2014/main" id="{31191A91-52FC-4EEC-BF7B-231909BA6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l-GR" altLang="el-GR"/>
          </a:p>
        </p:txBody>
      </p:sp>
      <p:sp>
        <p:nvSpPr>
          <p:cNvPr id="19461" name="Θέση αριθμού διαφάνειας 3">
            <a:extLst>
              <a:ext uri="{FF2B5EF4-FFF2-40B4-BE49-F238E27FC236}">
                <a16:creationId xmlns:a16="http://schemas.microsoft.com/office/drawing/2014/main" id="{52076190-D573-4641-A21E-3D47C6AB567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F5DDFD-688E-4338-96B2-4249A36DB96D}" type="slidenum">
              <a:rPr lang="el-GR" altLang="el-GR" sz="1200"/>
              <a:pPr algn="r" eaLnBrk="1" hangingPunct="1"/>
              <a:t>15</a:t>
            </a:fld>
            <a:endParaRPr lang="el-GR" alt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69B5C-E4CA-46D9-B246-F21A19086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67F51-390D-43E8-BCF1-345C8326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927B2-B0D2-4B91-AFC7-79C436762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DD68B-D315-4C25-AA19-F37CDF3666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5813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82E42-A574-44C7-BE29-935C6BC38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9ECC3-9771-4072-BA72-131426B8F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DCAEA5-18D9-479B-9D30-5B5A5978A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E6DB-B55D-4E3E-9779-EBCDD42C03E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019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6A25B-5652-44FD-8CBE-781FDE1FA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CA7B6-839E-43DB-BC0A-D956C9E99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9779F5-FD96-4023-89F7-219BACFFE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662B-FF68-425E-BE2B-2BDB6D206A0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236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62D98-A947-43B0-A160-106DA1EDB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8337D-914A-40DC-AFF8-810F42D70E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5C86A9-9E49-42C3-8E65-0BBD2B9C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9F72-0805-4DE6-BAB4-3D582A26441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979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1F658-233E-4CBB-AECE-F47A74C8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D07B6C-73CA-4A4F-8C39-F1FC6C197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E784C-B662-480C-B295-7DC7C0669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4C0-F5E7-4867-A29B-9B972176BB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265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159DE-AB49-4B40-872F-89AF8FAC1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19E23-F871-4601-A1D1-DEBD5539D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EBBD16-1CBC-42FB-9B53-FFD128669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68029-1F98-4665-96A6-2795C8A3369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978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15638-220C-4AFE-9CFD-3BF5667B9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BC858-7245-4447-9E29-55B9E1DF5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0A0F9-6B00-4E97-AD24-29D9DCC31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0EC5-C055-434E-BB3F-BE4BC890031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19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62909A-27E3-47AD-9F03-3DFD9626F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3BACE7-5112-4D28-BA25-593CDC3EC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C10531-0B3E-4263-B663-E38E93C70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3FA8-7431-497E-B6D7-A5E881BFED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78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10A9EB-FF8E-481D-A4EA-EAAADD55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B9C22B-7488-4714-8891-15C2A2472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AE50B0-2C7B-445A-B624-34C6C51C2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0DCA-F3AA-4625-9AC3-0B52486814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003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84F5C7-B870-461B-A34E-097AF4941C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490C78-E636-4DCD-8E62-65E3DA264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1A8D40-990D-40CF-B37A-9D1F331BB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5CB1-9511-4F94-A63C-11CFAF9E0E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41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6B954-380F-439E-88DB-6C4B1F52C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DC905-B2E6-44DD-99BF-56F99DD18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53D46-11AD-4F36-A66F-B26EAA9C1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B28B-0EEE-4F16-B7DD-AD571807DB0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252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5F13D-B225-4C77-A978-D331747A8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EE8E64-830F-431A-A133-C65C64F31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DD128-FAF1-415E-9669-A827B6864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C327-A1AD-483E-A36A-DEBEB86E53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0296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2E1A1AD-2BB1-48C1-A420-CDE85B9D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131A8F-6843-423F-89F8-59D14341E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E1CE37-47CB-425F-8158-F07F926D79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21E6CF-8948-4F36-99FA-F7ABE0B168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C4DB88-D228-4108-A410-5CDE22BD09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073E10-4991-4B4C-BB87-B3A557F8A67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video/?course=NAFP112" TargetMode="External"/><Relationship Id="rId2" Type="http://schemas.openxmlformats.org/officeDocument/2006/relationships/hyperlink" Target="https://eclass.teiath.gr/courses/NAFP109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cp.teiath.gr/modules/video/?course=NAFP_UNDER118" TargetMode="External"/><Relationship Id="rId4" Type="http://schemas.openxmlformats.org/officeDocument/2006/relationships/hyperlink" Target="https://ocp.teiath.gr/courses/NAFP_UNDER1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hatzik@uniwa.g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23DAA4EF-234B-49C4-A0FC-61DFA9D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85432-A01C-466C-9A78-C409000169D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2D0C4F-49F8-4E9D-B622-62C73BE71B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4063" y="3222625"/>
            <a:ext cx="8064500" cy="226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800" b="1" u="sng"/>
              <a:t>Ενότητα 1</a:t>
            </a:r>
            <a:r>
              <a:rPr lang="en-US" altLang="el-GR" sz="2800" b="1" u="sng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l-GR" sz="2800" u="sng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M.Sc. ‘’Διασφάλιση Ποιότητας’’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Τμήμα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rgbClr val="000000"/>
                </a:solidFill>
              </a:rPr>
              <a:t>Ναυπηγικών Μηχανικών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Πανεπιστημίου Δυτικής Αττικής (ΠΑ.Δ.Α.)</a:t>
            </a:r>
            <a:endParaRPr lang="en-US" altLang="el-GR" sz="1600"/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0D9EEA9D-2744-4B6C-A6F3-1F4BF376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2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1D3BA56B-F81D-4209-986F-35A7BB15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96888"/>
            <a:ext cx="6985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u="sng"/>
              <a:t>Ναυπηγικό</a:t>
            </a:r>
            <a:r>
              <a:rPr lang="en-US" altLang="el-GR" b="1" u="sng"/>
              <a:t> </a:t>
            </a:r>
            <a:r>
              <a:rPr lang="el-GR" altLang="el-GR" b="1" u="sng"/>
              <a:t>Σχέδιο</a:t>
            </a:r>
            <a:r>
              <a:rPr lang="en-US" altLang="el-GR" b="1" u="sng"/>
              <a:t> </a:t>
            </a:r>
            <a:r>
              <a:rPr lang="el-GR" altLang="el-GR" b="1" u="sng"/>
              <a:t>και Αρχές </a:t>
            </a:r>
            <a:r>
              <a:rPr lang="en-US" altLang="el-GR" b="1" u="sng"/>
              <a:t>Casd</a:t>
            </a:r>
            <a:r>
              <a:rPr lang="el-GR" altLang="el-GR" b="1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 u="sng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u="sng"/>
              <a:t>ΤΜΗΜΑ ΝΑΥΠΗΓΩΝ ΜΗΧΑΝΙΚΩΝ</a:t>
            </a:r>
            <a:endParaRPr lang="el-GR" altLang="el-GR" sz="1800" b="1" u="sng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5D1B3073-DE76-45D6-A088-F851AD49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9F5EC92E-9692-44B1-8A82-BAB9AEF71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987550"/>
            <a:ext cx="41068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400" u="sng">
                <a:latin typeface="Arial Black" panose="020B0A04020102020204" pitchFamily="34" charset="0"/>
              </a:rPr>
              <a:t>ΕΙΣΑΓΩΓΗ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400" u="sng">
                <a:latin typeface="Arial Black" panose="020B0A04020102020204" pitchFamily="34" charset="0"/>
              </a:rPr>
              <a:t>Παρουσίαση μαθήματος</a:t>
            </a:r>
            <a:endParaRPr lang="en-US" altLang="el-GR" sz="2400" u="sng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>
            <a:extLst>
              <a:ext uri="{FF2B5EF4-FFF2-40B4-BE49-F238E27FC236}">
                <a16:creationId xmlns:a16="http://schemas.microsoft.com/office/drawing/2014/main" id="{D5C9A2BC-A10B-4A79-BD6E-63C0FE6A4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el-GR" altLang="el-GR" sz="2600" u="sng"/>
              <a:t>Εποπτικά μέσα</a:t>
            </a:r>
          </a:p>
        </p:txBody>
      </p:sp>
      <p:sp>
        <p:nvSpPr>
          <p:cNvPr id="13315" name="Θέση περιεχομένου 2">
            <a:extLst>
              <a:ext uri="{FF2B5EF4-FFF2-40B4-BE49-F238E27FC236}">
                <a16:creationId xmlns:a16="http://schemas.microsoft.com/office/drawing/2014/main" id="{878B9125-E90D-4164-B6EE-4690B4081E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365250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 b="1" u="sng"/>
              <a:t>Στις επόμενες δύο διαφάνειες</a:t>
            </a:r>
            <a:r>
              <a:rPr lang="el-GR" altLang="el-GR" sz="2600" b="1"/>
              <a:t> </a:t>
            </a:r>
            <a:r>
              <a:rPr lang="el-GR" altLang="el-GR" sz="2600"/>
              <a:t>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400"/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Παρουσιάζονται τα προπλάσματα που χρησιμεύουν ως εποπτικά 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μέσα.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 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Δίδεται η δυνατότητα να περιγραφεί η καμπυλότητα της γάστρας επί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των προπλασμάτων για την καλλίτερη κατανόηση της μορφής της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γάστρας σε κάθε περιοχή αυτής.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000"/>
          </a:p>
        </p:txBody>
      </p:sp>
      <p:sp>
        <p:nvSpPr>
          <p:cNvPr id="13316" name="Θέση αριθμού διαφάνειας 3">
            <a:extLst>
              <a:ext uri="{FF2B5EF4-FFF2-40B4-BE49-F238E27FC236}">
                <a16:creationId xmlns:a16="http://schemas.microsoft.com/office/drawing/2014/main" id="{614BD949-F572-4FBA-9026-7D8026670E4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7949DE-E61F-4742-9A88-C94190E9B505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BC87336A-9ED2-4B9D-B9FD-CEFAEB26E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5317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BC8DE8DA-625B-40B7-B282-883AD9DA65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r>
              <a:rPr lang="el-GR" altLang="el-GR" sz="2400"/>
              <a:t>Μορφές πλώρης</a:t>
            </a:r>
          </a:p>
        </p:txBody>
      </p:sp>
      <p:sp>
        <p:nvSpPr>
          <p:cNvPr id="14339" name="Θέση αριθμού διαφάνειας 3">
            <a:extLst>
              <a:ext uri="{FF2B5EF4-FFF2-40B4-BE49-F238E27FC236}">
                <a16:creationId xmlns:a16="http://schemas.microsoft.com/office/drawing/2014/main" id="{AA5B9295-4D28-435C-9E62-60964DEA95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688EBA-89C9-4C57-A457-F3A1F7104607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F606BB7-2BBE-4FB6-A886-6F36C3CC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46563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A8C0B164-AE88-40F7-BD59-EC3F7383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76725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2">
            <a:extLst>
              <a:ext uri="{FF2B5EF4-FFF2-40B4-BE49-F238E27FC236}">
                <a16:creationId xmlns:a16="http://schemas.microsoft.com/office/drawing/2014/main" id="{1C0829DF-80FC-4E80-94E8-9EDA4647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65175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E5C8A2C6-AC0E-46E0-826A-E3FE87F5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85FBFBBC-1091-4BD5-BDDB-96B2993472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el-GR" altLang="el-GR" sz="2400"/>
              <a:t>Μορφές πρύμνης</a:t>
            </a:r>
          </a:p>
        </p:txBody>
      </p:sp>
      <p:sp>
        <p:nvSpPr>
          <p:cNvPr id="15363" name="Θέση αριθμού διαφάνειας 3">
            <a:extLst>
              <a:ext uri="{FF2B5EF4-FFF2-40B4-BE49-F238E27FC236}">
                <a16:creationId xmlns:a16="http://schemas.microsoft.com/office/drawing/2014/main" id="{27E7707A-297D-4FB5-9D6A-CFF7BEFEF38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96AD81-F99D-4A1D-B8F9-9422483819B9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E4E30289-8D99-4A28-B0F2-04C6C1A2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909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0704B4E2-71BD-434B-937B-326A26AA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447675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Box 6">
            <a:extLst>
              <a:ext uri="{FF2B5EF4-FFF2-40B4-BE49-F238E27FC236}">
                <a16:creationId xmlns:a16="http://schemas.microsoft.com/office/drawing/2014/main" id="{F535FDAE-3DB2-414D-BC0B-A4C93CA4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88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5367" name="Text Box 4">
            <a:extLst>
              <a:ext uri="{FF2B5EF4-FFF2-40B4-BE49-F238E27FC236}">
                <a16:creationId xmlns:a16="http://schemas.microsoft.com/office/drawing/2014/main" id="{FD592F59-1D6E-46CB-81E5-B9008536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E8CD9B68-A475-4978-AFDE-2D73D509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40481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AD7BB5-8DBB-465B-A186-4E8DBC0690A5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943239A9-2735-471E-B3B9-DF9825E8E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7513"/>
          </a:xfrm>
        </p:spPr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3111" name="Group 39">
            <a:extLst>
              <a:ext uri="{FF2B5EF4-FFF2-40B4-BE49-F238E27FC236}">
                <a16:creationId xmlns:a16="http://schemas.microsoft.com/office/drawing/2014/main" id="{3183C387-14E7-49CB-9DF7-38E73DA4F1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650" y="461963"/>
          <a:ext cx="8902700" cy="6242314"/>
        </p:xfrm>
        <a:graphic>
          <a:graphicData uri="http://schemas.openxmlformats.org/drawingml/2006/table">
            <a:tbl>
              <a:tblPr/>
              <a:tblGrid>
                <a:gridCol w="237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Τίτλος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l-GR" altLang="el-GR" sz="1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Ναυπηγικό</a:t>
                      </a:r>
                      <a:r>
                        <a:rPr kumimoji="0" lang="el-GR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σχέδιο και αρχές </a:t>
                      </a:r>
                      <a:r>
                        <a:rPr kumimoji="0" lang="en-US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</a:t>
                      </a:r>
                      <a:endParaRPr kumimoji="0" lang="el-GR" altLang="el-GR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Εξάμηνο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Β΄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Κωδικός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ΝΑ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 1212</a:t>
                      </a: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Τύπος μαθήματος :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M.E.Y.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Υποχρεωτικό (Θ , Ε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: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ώρες θεωρία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ώρες εργαστήριο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2B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Διαδικτυακός τόπος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courses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/NAFP109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(Θ)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ΘΕΩΡΙΑ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109)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modules/video/?course=NAFP112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ΕΡΓΑΣΤΗΡΙΟ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 και Πολυμέσα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ocp.teiath.gr/courses/NAFP_UNDER118</a:t>
                      </a:r>
                      <a:endParaRPr kumimoji="0" lang="en-US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(VIDEO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διαλέξεις)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ocp.teiath.gr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Σχολή Τεχνολογικών Εφαρμογών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STEF)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Τμήμα Ναυπηγών Μηχανικών ΤΕ (ΝΑ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Προπτυχιακό πρόγραμμα σπουδών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116) –Έγγραφα – Εκπαιδευτικό υλικό – Παρουσιάσεις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(https://ocp.teiath.gr/modules/document/index.php?course=NAFP_UNDER116&amp;openDir=/55f2cf95jUvK/55f2cf9c6XXy)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118) – Πολυμέσα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https://ocp.teiath.gr/modules/video/?course=NAFP_UNDER118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6" name="Text Box 4">
            <a:extLst>
              <a:ext uri="{FF2B5EF4-FFF2-40B4-BE49-F238E27FC236}">
                <a16:creationId xmlns:a16="http://schemas.microsoft.com/office/drawing/2014/main" id="{4581AF10-3733-4AEF-96B6-E194E997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70650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86C5B04F-F896-42D8-9C0B-E53907FD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98F18-1203-4847-AA65-42CF664750DB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B787FAD-C8DF-40CB-9DB6-CAD7D8E4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647700"/>
          </a:xfrm>
        </p:spPr>
        <p:txBody>
          <a:bodyPr/>
          <a:lstStyle/>
          <a:p>
            <a:pPr eaLnBrk="1" hangingPunct="1"/>
            <a:r>
              <a:rPr lang="el-GR" altLang="el-GR" sz="28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2B40294-C35C-4777-86FB-EFB328E62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70050"/>
            <a:ext cx="72723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u="sng" dirty="0"/>
              <a:t>Επικοινωνία :</a:t>
            </a:r>
          </a:p>
          <a:p>
            <a:pPr eaLnBrk="1" hangingPunct="1">
              <a:spcBef>
                <a:spcPct val="50000"/>
              </a:spcBef>
            </a:pPr>
            <a:endParaRPr lang="en-US" altLang="el-GR" sz="2000" b="1" u="sng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Συγκεκριμένες ώρες / ημέρα  (γραφείο διδάσκοντος)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l-GR" sz="2000" dirty="0">
                <a:hlinkClick r:id="rId2"/>
              </a:rPr>
              <a:t>ghatzik@uniwa.gr</a:t>
            </a:r>
            <a:r>
              <a:rPr lang="en-US" altLang="el-GR" sz="2000" dirty="0"/>
              <a:t>      </a:t>
            </a:r>
            <a:r>
              <a:rPr lang="el-GR" altLang="el-GR" i="1" dirty="0"/>
              <a:t>(</a:t>
            </a:r>
            <a:r>
              <a:rPr lang="el-GR" altLang="el-GR" b="1" i="1" u="sng" dirty="0"/>
              <a:t>όχι   μηνύματα</a:t>
            </a:r>
            <a:r>
              <a:rPr lang="el-GR" altLang="el-GR" b="1" i="1" dirty="0"/>
              <a:t>   </a:t>
            </a:r>
            <a:r>
              <a:rPr lang="el-GR" altLang="el-GR" i="1" dirty="0"/>
              <a:t>στο   </a:t>
            </a:r>
            <a:r>
              <a:rPr lang="en-US" altLang="el-GR" i="1" dirty="0" err="1"/>
              <a:t>eclass</a:t>
            </a:r>
            <a:r>
              <a:rPr lang="en-US" altLang="el-GR" i="1" dirty="0"/>
              <a:t>)</a:t>
            </a:r>
            <a:endParaRPr lang="el-GR" altLang="el-GR" i="1" dirty="0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B4C1421B-0CDE-4533-B01A-E0ED6602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0CB3C2D1-1022-498B-81B1-8DA2347C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602F1-2ED4-4211-94AD-E5C4F0EF3D89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18435" name="Τίτλος 1">
            <a:extLst>
              <a:ext uri="{FF2B5EF4-FFF2-40B4-BE49-F238E27FC236}">
                <a16:creationId xmlns:a16="http://schemas.microsoft.com/office/drawing/2014/main" id="{50F71BFC-229F-48B9-A4DA-E78396430A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115888"/>
            <a:ext cx="8229600" cy="792162"/>
          </a:xfrm>
        </p:spPr>
        <p:txBody>
          <a:bodyPr/>
          <a:lstStyle/>
          <a:p>
            <a:pPr eaLnBrk="1" hangingPunct="1"/>
            <a:r>
              <a:rPr lang="el-GR" altLang="el-GR" sz="2400" b="1" i="1" u="sng"/>
              <a:t>Αξιολόγηση φοιτητριών / φοιτητών</a:t>
            </a:r>
          </a:p>
        </p:txBody>
      </p:sp>
      <p:sp>
        <p:nvSpPr>
          <p:cNvPr id="10244" name="Θέση περιεχομένου 2">
            <a:extLst>
              <a:ext uri="{FF2B5EF4-FFF2-40B4-BE49-F238E27FC236}">
                <a16:creationId xmlns:a16="http://schemas.microsoft.com/office/drawing/2014/main" id="{F3B20853-8B85-4D24-A7E6-EB97EE8BD2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675" y="971550"/>
            <a:ext cx="8229600" cy="527367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Εκπόνηση υποχρεωτικών ασκήσεων κατά τη 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διάρκεια του διδακτικού εξαμήνου    (σε θεωρητικό και σε </a:t>
            </a:r>
            <a:r>
              <a:rPr lang="en-US" altLang="el-GR" sz="2400" dirty="0"/>
              <a:t> 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εργαστηριακό μέρος)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Τελική γραπτή εξέταση</a:t>
            </a:r>
            <a:r>
              <a:rPr lang="en-US" altLang="el-GR" sz="2400" dirty="0"/>
              <a:t> (</a:t>
            </a:r>
            <a:r>
              <a:rPr lang="el-GR" altLang="el-GR" sz="2400" dirty="0"/>
              <a:t>θεωρητικό μέρος)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Εξέταση στο εργαστήριο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C4460AE2-F164-480A-A3CB-647B019B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4BC099DD-D52D-4E80-B83E-8F957E5E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D021C7-225A-45F8-857F-87514E9698D8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D6C53210-30BF-4DA7-BBFC-605E6D71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27000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ΤΕΛΙΚΟΣ ΒΑΘΜΟΣ ΜΑΘΗΜΑΤΟΣ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49B31-FA9B-4988-9A65-BCA9DFC9CFB9}"/>
              </a:ext>
            </a:extLst>
          </p:cNvPr>
          <p:cNvSpPr txBox="1"/>
          <p:nvPr/>
        </p:nvSpPr>
        <p:spPr>
          <a:xfrm>
            <a:off x="179388" y="836613"/>
            <a:ext cx="88026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Θεωρητικό μέρος </a:t>
            </a:r>
            <a:r>
              <a:rPr lang="el-GR" dirty="0"/>
              <a:t>: η τελική βαθμολογία προκύπτει :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 βαθμολογία των επιμέρους υποχρεωτικών εργασιών ….  = ποσοστό 40 %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της γραπτής εξέτασης …………………………..…  = ποσοστό  60 %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Προϋπόθεση : βαθμοί εργασιών και  γραπτής εξέτασης ……….  ≥ 5,0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4BE52-F6D2-42A8-80AB-1D5D503AC37A}"/>
              </a:ext>
            </a:extLst>
          </p:cNvPr>
          <p:cNvSpPr txBox="1"/>
          <p:nvPr/>
        </p:nvSpPr>
        <p:spPr>
          <a:xfrm>
            <a:off x="179388" y="3573463"/>
            <a:ext cx="88026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Εργαστηριακό μέρος </a:t>
            </a:r>
            <a:r>
              <a:rPr lang="el-GR" dirty="0"/>
              <a:t>: υποχρεωτική συμμετοχή σε όλες τις ασκήσεις με εκπόνηση αντίστοιχων εργασιών. Η τελική βαθμολογία προκύπτει : 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την βαθμολογία των επιμέρους υποχρεωτικών ασκήσεων … = ποσοστό </a:t>
            </a:r>
            <a:r>
              <a:rPr lang="en-US" dirty="0"/>
              <a:t>6</a:t>
            </a:r>
            <a:r>
              <a:rPr lang="el-GR" dirty="0"/>
              <a:t>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εξέτασης του εργαστηριακού μέρους ……………</a:t>
            </a:r>
            <a:r>
              <a:rPr lang="en-US" dirty="0"/>
              <a:t>..</a:t>
            </a:r>
            <a:r>
              <a:rPr lang="el-GR" dirty="0"/>
              <a:t>. = ποσοστό </a:t>
            </a:r>
            <a:r>
              <a:rPr lang="en-US" dirty="0"/>
              <a:t>4</a:t>
            </a:r>
            <a:r>
              <a:rPr lang="el-GR" dirty="0"/>
              <a:t>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 Προϋπόθεση : βαθμοί εργασιών και  γραπτής εξέτασης ………..  ≥ 5,0</a:t>
            </a: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F2A4C3B4-3AB2-43BA-BED6-05FA9DA3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300788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αριθμού διαφάνειας 1">
            <a:extLst>
              <a:ext uri="{FF2B5EF4-FFF2-40B4-BE49-F238E27FC236}">
                <a16:creationId xmlns:a16="http://schemas.microsoft.com/office/drawing/2014/main" id="{F957264D-BAD2-4DD8-BD04-B9976A6A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888" y="6245225"/>
            <a:ext cx="442912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55A57-BD77-400B-8C77-77A1BD869946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400"/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13292D29-B920-463F-A7A2-02298447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349500"/>
            <a:ext cx="655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i="1"/>
              <a:t>Τέλος παρουσίασης μαθήματος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2800" b="1" i="1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800" b="1" i="1"/>
              <a:t>Ερωτήσεις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EFADDA8-BC10-46C4-9600-63B6D406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300788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</a:t>
            </a:r>
            <a:r>
              <a:rPr lang="el-GR" altLang="el-GR" sz="1000" b="1"/>
              <a:t>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18196AA-390E-4C50-9ECA-E0971C1F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1B958B-705E-4C27-9E06-8A24C00FA28D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780000C6-6E29-44EC-8F0F-5B0AC703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F85E721-06A3-4DDC-82E8-50120B23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03213"/>
            <a:ext cx="7200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400"/>
              <a:t>Τίτλος </a:t>
            </a:r>
            <a:r>
              <a:rPr lang="en-US" altLang="el-GR" sz="1400"/>
              <a:t>   </a:t>
            </a:r>
            <a:r>
              <a:rPr lang="el-GR" altLang="el-GR" sz="2000"/>
              <a:t>: </a:t>
            </a:r>
            <a:r>
              <a:rPr lang="el-GR" altLang="el-GR" sz="2400" b="1" i="1" u="sng"/>
              <a:t>Ναυπηγικό σχέδιο και αρχές </a:t>
            </a:r>
            <a:r>
              <a:rPr lang="en-US" altLang="el-GR" sz="2400" b="1" i="1" u="sng"/>
              <a:t>CASD</a:t>
            </a:r>
            <a:endParaRPr lang="el-GR" altLang="el-GR" sz="2400" b="1" i="1" u="sng"/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Εξάμηνο </a:t>
            </a:r>
            <a:r>
              <a:rPr lang="en-US" altLang="el-GR" sz="2000"/>
              <a:t> </a:t>
            </a:r>
            <a:r>
              <a:rPr lang="el-GR" altLang="el-GR" sz="2000"/>
              <a:t>: Β΄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Κωδικός </a:t>
            </a:r>
            <a:r>
              <a:rPr lang="en-US" altLang="el-GR" sz="2000"/>
              <a:t> </a:t>
            </a:r>
            <a:r>
              <a:rPr lang="el-GR" altLang="el-GR" sz="2000"/>
              <a:t>: ΝΑ</a:t>
            </a:r>
            <a:r>
              <a:rPr lang="en-US" altLang="el-GR" sz="2000"/>
              <a:t>OME 1212</a:t>
            </a: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Τύπος μαθήματος :</a:t>
            </a:r>
            <a:r>
              <a:rPr lang="en-US" altLang="el-GR" sz="2000"/>
              <a:t> M.E.Y.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Υποχρεωτικό (Θ , Ε )</a:t>
            </a:r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 u="sng"/>
              <a:t>Διδασκαλία :</a:t>
            </a:r>
            <a:r>
              <a:rPr lang="el-GR" altLang="el-GR" sz="2000"/>
              <a:t> </a:t>
            </a:r>
            <a:endParaRPr lang="en-US" altLang="el-GR" sz="2000"/>
          </a:p>
          <a:p>
            <a:pPr eaLnBrk="1" hangingPunct="1">
              <a:buFontTx/>
              <a:buNone/>
            </a:pPr>
            <a:r>
              <a:rPr lang="en-US" altLang="el-GR" sz="2000"/>
              <a:t>2</a:t>
            </a:r>
            <a:r>
              <a:rPr lang="el-GR" altLang="el-GR" sz="2000"/>
              <a:t> ώρες θεωρία 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2 ώρες εργαστήριο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63EF8FB7-63EA-4ACB-BE26-7F91AA9B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72088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600"/>
              <a:t>http://www.na.uniwa.gr/wp-content/uploads/sites/22/2019/10/NA_5etes_PS.pdf</a:t>
            </a:r>
            <a:endParaRPr lang="el-GR" altLang="el-GR" sz="1600"/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4C29A2E0-2E28-4D61-BBAE-2A5311A7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70425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/>
              <a:t>Αναλυτικό περίγραμμα : σελ. 66 - 68</a:t>
            </a:r>
          </a:p>
        </p:txBody>
      </p:sp>
    </p:spTree>
  </p:cSld>
  <p:clrMapOvr>
    <a:masterClrMapping/>
  </p:clrMapOvr>
  <p:transition spd="slow" advTm="33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71B3875-FA21-4635-A843-1890543C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CE06A-CB13-415C-98C8-3D7D4650B64E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A06F73E-6F65-4294-830D-00A0A82C8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4112" name="Group 16">
            <a:extLst>
              <a:ext uri="{FF2B5EF4-FFF2-40B4-BE49-F238E27FC236}">
                <a16:creationId xmlns:a16="http://schemas.microsoft.com/office/drawing/2014/main" id="{B6ACE9FC-BBF1-4393-A6F6-15AD9FF679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24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Σκοπός :</a:t>
                      </a:r>
                      <a:endParaRPr kumimoji="0" lang="en-US" altLang="el-G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των βασικών αρχών του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Ναυπηγικού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Σχεδίου,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ιδίωμα της</a:t>
                      </a:r>
                      <a:r>
                        <a:rPr kumimoji="0" lang="en-US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Ναυπηγικής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επαγγελματικής επικοινωνίας.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Στόχος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Περιγραφή και ανάλυση των μεθόδων σχεδίασης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Εκμάθηση σχεδίασης – παρουσίασης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Επεξεργασία και χρήση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32" name="Text Box 4">
            <a:extLst>
              <a:ext uri="{FF2B5EF4-FFF2-40B4-BE49-F238E27FC236}">
                <a16:creationId xmlns:a16="http://schemas.microsoft.com/office/drawing/2014/main" id="{CC3F559E-3E95-40EE-B7F1-01CDAAC8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3887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A0C0D7F9-8411-4DC1-A1DA-68FD1C56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E64CCF-6D10-4347-B7F2-342EBFAAD30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5097E21-2B9A-4363-8711-7CB783C19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EC8AC24-8780-476D-836D-BDA2DDCBE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2800"/>
              <a:t>Αναμενόμενα αποτελέσματα</a:t>
            </a: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Αναγνώριση και κατανόηση</a:t>
            </a:r>
            <a:r>
              <a:rPr lang="el-GR" altLang="el-GR" sz="1800"/>
              <a:t>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Εκπόνηση</a:t>
            </a:r>
            <a:r>
              <a:rPr lang="el-GR" altLang="el-GR" sz="1800"/>
              <a:t> 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Έλεγχος</a:t>
            </a:r>
            <a:r>
              <a:rPr lang="el-GR" altLang="el-GR" sz="1800"/>
              <a:t> της ορθότητας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Σχεδίαση</a:t>
            </a:r>
            <a:r>
              <a:rPr lang="el-GR" altLang="el-GR" sz="1800"/>
              <a:t> καμπυλών βοηθητικών τομών.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επίλυση επιμέρους σχεδιαστικών προβλημάτων.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υπολογισμό εμβαδών , όγκων.</a:t>
            </a:r>
          </a:p>
          <a:p>
            <a:pPr eaLnBrk="1" hangingPunct="1">
              <a:lnSpc>
                <a:spcPct val="90000"/>
              </a:lnSpc>
            </a:pPr>
            <a:endParaRPr lang="el-GR" altLang="el-GR" sz="1800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01DC60E-4184-4DE1-B294-F07F641B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1E742-70BC-4A8F-A2A7-9E6A8CFE8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25425"/>
            <a:ext cx="8229600" cy="4667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l-GR" altLang="el-GR" sz="2800" dirty="0"/>
            </a:br>
            <a:r>
              <a:rPr lang="el-GR" altLang="el-GR" sz="2200" u="sng" dirty="0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2200" b="1" u="sng" dirty="0">
                <a:latin typeface="Arial Black" panose="020B0A04020102020204" pitchFamily="34" charset="0"/>
              </a:rPr>
              <a:t>(θεωρητικό μέρος) 1/2</a:t>
            </a:r>
            <a:br>
              <a:rPr lang="el-GR" altLang="el-GR" sz="2200" b="1" u="sng" dirty="0">
                <a:latin typeface="Arial Black" panose="020B0A04020102020204" pitchFamily="34" charset="0"/>
              </a:rPr>
            </a:br>
            <a:br>
              <a:rPr lang="el-GR" altLang="el-GR" sz="2200" dirty="0"/>
            </a:br>
            <a:endParaRPr lang="el-GR" altLang="el-GR" sz="2200" b="1" dirty="0"/>
          </a:p>
        </p:txBody>
      </p:sp>
      <p:sp>
        <p:nvSpPr>
          <p:cNvPr id="7172" name="Θέση περιεχομένου 2">
            <a:extLst>
              <a:ext uri="{FF2B5EF4-FFF2-40B4-BE49-F238E27FC236}">
                <a16:creationId xmlns:a16="http://schemas.microsoft.com/office/drawing/2014/main" id="{B742751C-FCC9-412A-B054-F835EB18C6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229600" cy="4464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1. </a:t>
            </a:r>
            <a:r>
              <a:rPr lang="el-GR" altLang="el-GR" sz="2200" dirty="0"/>
              <a:t>Γενικοί ορισμοί – έννοια πλοίου (Κ.Δ.Ν.Δ. –</a:t>
            </a:r>
            <a:r>
              <a:rPr lang="en-US" altLang="el-GR" sz="2200" dirty="0"/>
              <a:t> </a:t>
            </a:r>
            <a:r>
              <a:rPr lang="el-GR" altLang="el-GR" sz="2200" dirty="0"/>
              <a:t>Κ.Ι.Ν.Δ.)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u="sng" dirty="0"/>
              <a:t>2.</a:t>
            </a:r>
            <a:r>
              <a:rPr lang="el-GR" altLang="el-GR" sz="2200" dirty="0"/>
              <a:t> Περιγραφή τύπων πλοίου, ονοματολογία (είδη πλοίων ,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dirty="0"/>
              <a:t>    βασικά μέρη του πλοίου).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3.</a:t>
            </a:r>
            <a:r>
              <a:rPr lang="el-GR" altLang="el-GR" sz="2200" dirty="0"/>
              <a:t> Ορισμός κυρίων διαστάσεων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4.</a:t>
            </a:r>
            <a:r>
              <a:rPr lang="el-GR" altLang="el-GR" sz="2200" dirty="0"/>
              <a:t> Παρουσίαση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5.</a:t>
            </a:r>
            <a:r>
              <a:rPr lang="el-GR" altLang="el-GR" sz="2200" dirty="0"/>
              <a:t> Σχεδίαση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6.</a:t>
            </a:r>
            <a:r>
              <a:rPr lang="el-GR" altLang="el-GR" sz="2200" dirty="0"/>
              <a:t> Ασκήσεις</a:t>
            </a:r>
          </a:p>
        </p:txBody>
      </p:sp>
      <p:sp>
        <p:nvSpPr>
          <p:cNvPr id="3" name="Θέση αριθμού διαφάνειας 3">
            <a:extLst>
              <a:ext uri="{FF2B5EF4-FFF2-40B4-BE49-F238E27FC236}">
                <a16:creationId xmlns:a16="http://schemas.microsoft.com/office/drawing/2014/main" id="{006421FE-F714-49CB-AB60-1A2F350BCBEE}"/>
              </a:ext>
            </a:extLst>
          </p:cNvPr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854FDC-7B27-4370-8D1D-C8328922118B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E7DC7F2-11C2-4358-B4EA-D04D27DF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3437783E-A3F6-4E4B-B3B2-3354533A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5179D-8D49-45BD-B545-A8506B8B22D6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75792DC-9A75-45EB-9BAE-92F2A3635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79200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1. Μορφές πλώρης, πρύμνης.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2. Συντελεστές μορφής , λόγοι κυρίων διαστάσεων.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3. Κριτήρια εκλογής κυρίων διαστάσεων πλοίου.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4. Μέθοδοι σχεδίασης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5. Παραδείγματα χρήσης του σχεδίου των ναυπηγικών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6. Περιγραφή συστηματικών σειρών και διαδικασία επιλογής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των συντεταγμένων των καμπυλών των ναυπηγικών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00D7242-FB1C-4ADB-8904-6C0BA94E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1800" b="1" u="sng">
                <a:latin typeface="Arial Black" panose="020B0A04020102020204" pitchFamily="34" charset="0"/>
              </a:rPr>
              <a:t>(θεωρητικό μέρος) 2/2</a:t>
            </a:r>
            <a:br>
              <a:rPr lang="el-GR" altLang="el-GR" sz="1800" b="1" u="sng">
                <a:latin typeface="Arial Black" panose="020B0A04020102020204" pitchFamily="34" charset="0"/>
              </a:rPr>
            </a:br>
            <a:br>
              <a:rPr lang="el-GR" altLang="el-GR" sz="1800"/>
            </a:br>
            <a:endParaRPr lang="el-GR" altLang="el-GR" sz="1800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E690F685-85B8-4D2A-8C9D-9AE8CDB7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DB31C6B-DD0D-4151-9D90-9157A916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2FA030-8CEB-4B0E-887A-CEB0427097D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9219" name="Τίτλος 1">
            <a:extLst>
              <a:ext uri="{FF2B5EF4-FFF2-40B4-BE49-F238E27FC236}">
                <a16:creationId xmlns:a16="http://schemas.microsoft.com/office/drawing/2014/main" id="{CAB61623-C7A1-42FA-9414-5AEA4C6D55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el-GR" altLang="el-GR" sz="2600"/>
              <a:t>Περιεχόμενο μαθήματος</a:t>
            </a:r>
            <a:br>
              <a:rPr lang="el-GR" altLang="el-GR" sz="2600"/>
            </a:br>
            <a:r>
              <a:rPr lang="el-GR" altLang="el-GR" sz="2600" b="1"/>
              <a:t>(εργαστηριακό μέρος)</a:t>
            </a:r>
            <a:endParaRPr lang="el-GR" altLang="el-GR" sz="2600"/>
          </a:p>
        </p:txBody>
      </p:sp>
      <p:sp>
        <p:nvSpPr>
          <p:cNvPr id="9220" name="Θέση περιεχομένου 2">
            <a:extLst>
              <a:ext uri="{FF2B5EF4-FFF2-40B4-BE49-F238E27FC236}">
                <a16:creationId xmlns:a16="http://schemas.microsoft.com/office/drawing/2014/main" id="{9FC322BF-9510-4B32-B191-29AC11747C8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/>
              <a:t>Χρήση προγραμμάτων CASD για τη σχεδίαση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l-GR" sz="2400"/>
              <a:t>    </a:t>
            </a:r>
            <a:r>
              <a:rPr lang="el-GR" altLang="el-GR" sz="2400"/>
              <a:t>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Περιγραφή και ανάλυση της διαδικασίας σχεδίασης</a:t>
            </a:r>
            <a:endParaRPr lang="en-US" altLang="el-GR" sz="2400"/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 Σχεδίαση 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Αρχές εξομάλυνσης των ναυπηγικών γραμμών : οπτική εξομάλυνση , γεωμετρική εξομάλυνση (χρήση / σχεδίαση διαγωνίων).</a:t>
            </a:r>
            <a:r>
              <a:rPr lang="en-US" altLang="el-GR" sz="2400"/>
              <a:t> </a:t>
            </a:r>
            <a:endParaRPr lang="el-GR" altLang="el-GR" sz="2400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7C391875-74A7-4774-B394-177E9BB0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Θέση περιεχομένου 2">
            <a:extLst>
              <a:ext uri="{FF2B5EF4-FFF2-40B4-BE49-F238E27FC236}">
                <a16:creationId xmlns:a16="http://schemas.microsoft.com/office/drawing/2014/main" id="{6818C46F-71B0-4076-B5D8-926E7902B2E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6647" y="600075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1800" dirty="0" err="1"/>
              <a:t>Cheng</a:t>
            </a:r>
            <a:r>
              <a:rPr lang="el-GR" altLang="el-GR" sz="1800" dirty="0"/>
              <a:t> K.C. RON – </a:t>
            </a:r>
            <a:r>
              <a:rPr lang="el-GR" altLang="el-GR" sz="1800" dirty="0" err="1"/>
              <a:t>Inside</a:t>
            </a:r>
            <a:r>
              <a:rPr lang="el-GR" altLang="el-GR" sz="1800" dirty="0"/>
              <a:t> </a:t>
            </a:r>
            <a:r>
              <a:rPr lang="el-GR" altLang="el-GR" sz="1800" dirty="0" err="1"/>
              <a:t>Rhinokeros</a:t>
            </a:r>
            <a:r>
              <a:rPr lang="el-GR" altLang="el-GR" sz="1800" dirty="0"/>
              <a:t> 4 – </a:t>
            </a:r>
            <a:r>
              <a:rPr lang="el-GR" altLang="el-GR" sz="1800" dirty="0" err="1"/>
              <a:t>Thomson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Learning</a:t>
            </a:r>
            <a:r>
              <a:rPr lang="el-GR" altLang="el-GR" sz="1800" dirty="0"/>
              <a:t>, 2007.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 err="1"/>
              <a:t>Rhino</a:t>
            </a:r>
            <a:r>
              <a:rPr lang="el-GR" altLang="el-GR" sz="1800" dirty="0"/>
              <a:t> 3d </a:t>
            </a:r>
            <a:r>
              <a:rPr lang="el-GR" altLang="el-GR" sz="1800" dirty="0" err="1"/>
              <a:t>Team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Rhino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Level</a:t>
            </a:r>
            <a:r>
              <a:rPr lang="el-GR" altLang="el-GR" sz="1800" dirty="0"/>
              <a:t> I and II </a:t>
            </a:r>
            <a:r>
              <a:rPr lang="el-GR" altLang="el-GR" sz="1800" dirty="0" err="1"/>
              <a:t>Training</a:t>
            </a:r>
            <a:r>
              <a:rPr lang="el-GR" altLang="el-GR" sz="1800" dirty="0"/>
              <a:t> </a:t>
            </a:r>
            <a:r>
              <a:rPr lang="el-GR" altLang="el-GR" sz="1800" dirty="0" err="1"/>
              <a:t>Guids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McNeil</a:t>
            </a:r>
            <a:r>
              <a:rPr lang="el-GR" altLang="el-GR" sz="1800" dirty="0"/>
              <a:t> , 2005.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n-US" altLang="el-GR" sz="1800" dirty="0"/>
              <a:t>PRINCIPLES OF NAVAL ARCHITECTURE , Vol. I ,Edward V. Lewis </a:t>
            </a:r>
            <a:endParaRPr lang="el-GR" altLang="el-GR" sz="1800" dirty="0"/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/>
              <a:t>Τ</a:t>
            </a:r>
            <a:r>
              <a:rPr lang="en-US" altLang="el-GR" sz="1800" dirty="0"/>
              <a:t>upper , E., C., Introduction to Naval Architecture, Elsevier Butterworth-Heineman publications 2004</a:t>
            </a:r>
          </a:p>
          <a:p>
            <a:pPr eaLnBrk="1" hangingPunct="1">
              <a:defRPr/>
            </a:pPr>
            <a:endParaRPr lang="en-US" altLang="el-GR" sz="1800" dirty="0"/>
          </a:p>
          <a:p>
            <a:pPr eaLnBrk="1" hangingPunct="1">
              <a:defRPr/>
            </a:pPr>
            <a:r>
              <a:rPr lang="en-US" altLang="el-GR" sz="1800" dirty="0"/>
              <a:t>Ship Design for Efficiency and Economy, </a:t>
            </a:r>
            <a:r>
              <a:rPr lang="en-US" altLang="el-GR" sz="1800" dirty="0" err="1"/>
              <a:t>H.Schneekluth</a:t>
            </a:r>
            <a:r>
              <a:rPr lang="en-US" altLang="el-GR" sz="1800" dirty="0"/>
              <a:t> / V. Bertram </a:t>
            </a:r>
          </a:p>
          <a:p>
            <a:pPr marL="0" indent="0" eaLnBrk="1" hangingPunct="1">
              <a:buFontTx/>
              <a:buNone/>
              <a:defRPr/>
            </a:pPr>
            <a:endParaRPr lang="en-US" altLang="el-GR" sz="1800" dirty="0"/>
          </a:p>
          <a:p>
            <a:pPr eaLnBrk="1" hangingPunct="1">
              <a:defRPr/>
            </a:pPr>
            <a:r>
              <a:rPr lang="en-US" altLang="el-GR" sz="1800" dirty="0"/>
              <a:t>DISEGNO NAVALE, </a:t>
            </a:r>
            <a:r>
              <a:rPr lang="en-US" altLang="el-GR" sz="1800" dirty="0" err="1"/>
              <a:t>Podenzana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Universita</a:t>
            </a:r>
            <a:r>
              <a:rPr lang="en-US" altLang="el-GR" sz="1800" dirty="0"/>
              <a:t> di Genova</a:t>
            </a:r>
            <a:endParaRPr lang="el-GR" altLang="el-GR" sz="18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Στοιχεία Ναυπηγίας,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Ν. </a:t>
            </a:r>
            <a:r>
              <a:rPr lang="el-GR" altLang="el-GR" sz="1800" dirty="0" err="1">
                <a:latin typeface="+mj-lt"/>
              </a:rPr>
              <a:t>Ζωγραφάκης</a:t>
            </a:r>
            <a:r>
              <a:rPr lang="el-GR" altLang="el-GR" sz="1800" dirty="0">
                <a:latin typeface="+mj-lt"/>
              </a:rPr>
              <a:t>, Ίδρυμα Ευγενίδου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Ναυπηγία, </a:t>
            </a:r>
            <a:r>
              <a:rPr lang="el-GR" altLang="el-GR" sz="1800" dirty="0" err="1">
                <a:latin typeface="+mj-lt"/>
              </a:rPr>
              <a:t>Ιωαν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Κολλινιάτη</a:t>
            </a:r>
            <a:r>
              <a:rPr lang="el-GR" altLang="el-GR" sz="1800" dirty="0">
                <a:latin typeface="+mj-lt"/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Ίδρυμα Ευγενίδου</a:t>
            </a:r>
            <a:endParaRPr lang="en-US" altLang="el-GR" sz="18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Ευστάθεια Κοπώσεις, </a:t>
            </a:r>
            <a:r>
              <a:rPr lang="el-GR" altLang="el-GR" sz="1800" dirty="0" err="1">
                <a:solidFill>
                  <a:srgbClr val="000000"/>
                </a:solidFill>
                <a:latin typeface="+mj-lt"/>
              </a:rPr>
              <a:t>Εμμ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l-GR" altLang="el-GR" sz="1800" dirty="0" err="1">
                <a:solidFill>
                  <a:srgbClr val="000000"/>
                </a:solidFill>
                <a:latin typeface="+mj-lt"/>
              </a:rPr>
              <a:t>Κολλινιάτη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, ίδρυμα Ευγενίδου</a:t>
            </a:r>
            <a:endParaRPr lang="en-US" altLang="el-GR" sz="18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800"/>
              </a:spcBef>
              <a:defRPr/>
            </a:pPr>
            <a:endParaRPr lang="en-US" altLang="el-GR" sz="1800" dirty="0">
              <a:latin typeface="+mj-lt"/>
            </a:endParaRPr>
          </a:p>
          <a:p>
            <a:pPr eaLnBrk="1" hangingPunct="1">
              <a:defRPr/>
            </a:pPr>
            <a:endParaRPr lang="el-GR" altLang="el-GR" sz="1800" dirty="0"/>
          </a:p>
        </p:txBody>
      </p:sp>
      <p:sp>
        <p:nvSpPr>
          <p:cNvPr id="11267" name="Θέση αριθμού διαφάνειας 3">
            <a:extLst>
              <a:ext uri="{FF2B5EF4-FFF2-40B4-BE49-F238E27FC236}">
                <a16:creationId xmlns:a16="http://schemas.microsoft.com/office/drawing/2014/main" id="{8A71DC80-F25F-4822-B3AC-D8176990494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C03CB18-46B0-4C05-8CD1-7B5D30AAE8BD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/>
          </a:p>
        </p:txBody>
      </p:sp>
      <p:sp>
        <p:nvSpPr>
          <p:cNvPr id="11268" name="Τίτλος 1">
            <a:extLst>
              <a:ext uri="{FF2B5EF4-FFF2-40B4-BE49-F238E27FC236}">
                <a16:creationId xmlns:a16="http://schemas.microsoft.com/office/drawing/2014/main" id="{767E69C2-8D35-4CC7-BBCE-8481E728D4A4}"/>
              </a:ext>
            </a:extLst>
          </p:cNvPr>
          <p:cNvSpPr txBox="1">
            <a:spLocks/>
          </p:cNvSpPr>
          <p:nvPr/>
        </p:nvSpPr>
        <p:spPr bwMode="auto">
          <a:xfrm>
            <a:off x="539750" y="31750"/>
            <a:ext cx="822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rgbClr val="004A82"/>
                </a:solidFill>
                <a:latin typeface="Calibri" panose="020F0502020204030204" pitchFamily="34" charset="0"/>
              </a:rPr>
              <a:t>Βιβλιογραφία</a:t>
            </a: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6E59E7D2-73EA-4CF5-9C1C-FE28A0AE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568855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1270" name="Text Box 4">
            <a:extLst>
              <a:ext uri="{FF2B5EF4-FFF2-40B4-BE49-F238E27FC236}">
                <a16:creationId xmlns:a16="http://schemas.microsoft.com/office/drawing/2014/main" id="{0C0CF539-21E5-48BD-AA01-1BF86E27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            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ED17805F-B1B1-40BF-AA9C-83A1507E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C32F3-E17C-4041-808A-6BB0852C21A1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12291" name="Τίτλος 1">
            <a:extLst>
              <a:ext uri="{FF2B5EF4-FFF2-40B4-BE49-F238E27FC236}">
                <a16:creationId xmlns:a16="http://schemas.microsoft.com/office/drawing/2014/main" id="{2F65A1AA-6D60-4ACD-A294-78FED61771D6}"/>
              </a:ext>
            </a:extLst>
          </p:cNvPr>
          <p:cNvSpPr txBox="1">
            <a:spLocks/>
          </p:cNvSpPr>
          <p:nvPr/>
        </p:nvSpPr>
        <p:spPr bwMode="auto">
          <a:xfrm>
            <a:off x="456997" y="15306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accent2"/>
                </a:solidFill>
              </a:rPr>
              <a:t>Εκπαιδευτικά βοηθήματα</a:t>
            </a:r>
            <a:r>
              <a:rPr lang="el-GR" altLang="el-GR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B0CBB98-5798-4681-B682-03D0796F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8043"/>
            <a:ext cx="8876158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«ΝΑΥΠΗΓΙΚΟ ΣΧΕΔΙΟ ΚΑΙ ΑΡΧΕΣ</a:t>
            </a:r>
            <a:r>
              <a:rPr lang="en-US" altLang="el-GR" sz="1600" b="1" dirty="0">
                <a:latin typeface="Calibri" panose="020F0502020204030204" pitchFamily="34" charset="0"/>
              </a:rPr>
              <a:t> CASD</a:t>
            </a:r>
            <a:r>
              <a:rPr lang="el-GR" altLang="el-GR" sz="1600" b="1" dirty="0">
                <a:latin typeface="Calibri" panose="020F0502020204030204" pitchFamily="34" charset="0"/>
              </a:rPr>
              <a:t> »</a:t>
            </a:r>
            <a:r>
              <a:rPr lang="el-GR" altLang="el-GR" sz="1600" dirty="0">
                <a:latin typeface="Calibri" panose="020F0502020204030204" pitchFamily="34" charset="0"/>
              </a:rPr>
              <a:t>, </a:t>
            </a:r>
            <a:r>
              <a:rPr lang="el-GR" altLang="el-GR" sz="1600" dirty="0" err="1">
                <a:latin typeface="Calibri" panose="020F0502020204030204" pitchFamily="34" charset="0"/>
              </a:rPr>
              <a:t>Γ.Χατζηκωνσταντής</a:t>
            </a:r>
            <a:r>
              <a:rPr lang="en-US" altLang="el-GR" sz="1600" dirty="0"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latin typeface="Calibri" panose="020F0502020204030204" pitchFamily="34" charset="0"/>
              </a:rPr>
              <a:t>2/2022, ΕΚΔΟΣΕΙΣ ΤΣΟΤΡΑΣ ΑΘΑΝΑΣΙΟΣ Ε.Ε., </a:t>
            </a:r>
            <a:r>
              <a:rPr lang="en-US" altLang="el-GR" sz="1600" dirty="0">
                <a:latin typeface="Calibri" panose="020F0502020204030204" pitchFamily="34" charset="0"/>
              </a:rPr>
              <a:t>ISBN 9786185495947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Μέθοδοι Σχεδίασης και τελικός καθορισμός των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Αρχική σχεδίαση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 ποντοπόρου φορτηγού πλοίου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Αρχείο σχεδίων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8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u="sng" dirty="0">
                <a:latin typeface="Calibri" panose="020F0502020204030204" pitchFamily="34" charset="0"/>
              </a:rPr>
              <a:t>Υλικό μαθήματος στο διαδικτυακό τόπο </a:t>
            </a:r>
            <a:r>
              <a:rPr lang="el-GR" altLang="el-GR" sz="1800" u="sng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el-GR" sz="1800" b="1" dirty="0">
                <a:latin typeface="Calibri" panose="020F0502020204030204" pitchFamily="34" charset="0"/>
              </a:rPr>
              <a:t>pdf, video</a:t>
            </a:r>
            <a:r>
              <a:rPr lang="el-GR" altLang="el-GR" sz="1800" b="1" dirty="0">
                <a:latin typeface="Calibri" panose="020F0502020204030204" pitchFamily="34" charset="0"/>
              </a:rPr>
              <a:t> – διαλέξεις</a:t>
            </a:r>
            <a:endParaRPr lang="el-GR" altLang="el-GR" sz="1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Φυλλάδιο εργασίας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Ναυπηγικού</a:t>
            </a:r>
            <a:r>
              <a:rPr lang="el-GR" altLang="el-GR" sz="1800" b="1" dirty="0">
                <a:latin typeface="Calibri" panose="020F0502020204030204" pitchFamily="34" charset="0"/>
              </a:rPr>
              <a:t> Σχεδίου</a:t>
            </a:r>
            <a:r>
              <a:rPr lang="el-GR" altLang="el-GR" sz="1800" dirty="0"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latin typeface="Calibri" panose="020F0502020204030204" pitchFamily="34" charset="0"/>
              </a:rPr>
              <a:t>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Β. Καπνοπούλου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Φυλλάδιο Οδηγιών Σχεδίασης Πλέγματος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γραμμών για την εκπόνηση της           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εργαστηριακής  άσκησης, 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, Β. Καπνοπούλου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Παρουσίαση </a:t>
            </a:r>
            <a:r>
              <a:rPr lang="en-US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, Β. Καπνοπούλου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16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Σχεδίαση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 </a:t>
            </a:r>
            <a:r>
              <a:rPr lang="el-GR" altLang="el-GR" sz="1600" dirty="0">
                <a:latin typeface="Calibri" panose="020F0502020204030204" pitchFamily="34" charset="0"/>
              </a:rPr>
              <a:t>με το πρόγραμμα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, Β. Καπνοπούλου     </a:t>
            </a:r>
            <a:endParaRPr lang="el-GR" altLang="el-GR" sz="1400" b="1" dirty="0">
              <a:latin typeface="Calibri" panose="020F0502020204030204" pitchFamily="34" charset="0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1F05D9E5-5134-49FD-B248-15DB70E0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92863"/>
            <a:ext cx="7705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/>
              <a:t>                                               ΝΑΥΠΗΓΙΚΟ ΣΧΕΔΙΟ ΚΑΙ ΑΡΧΕΣ </a:t>
            </a:r>
            <a:r>
              <a:rPr lang="en-US" altLang="el-GR" sz="1000" b="1" dirty="0"/>
              <a:t>CASD</a:t>
            </a:r>
            <a:r>
              <a:rPr lang="el-GR" altLang="el-GR" sz="1000" b="1" dirty="0"/>
              <a:t>      ΚΑΘΗΓΗΤΗΣ ΓΕΩΡΓΙΟΣ Κ. ΧΑΤΖΗΚΩΝΣΤΑΝΤΗΣ  2025</a:t>
            </a:r>
            <a:endParaRPr lang="el-GR" altLang="el-GR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1407</Words>
  <Application>Microsoft Office PowerPoint</Application>
  <PresentationFormat>Προβολή στην οθόνη (4:3)</PresentationFormat>
  <Paragraphs>213</Paragraphs>
  <Slides>17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Wingdings</vt:lpstr>
      <vt:lpstr>Προεπιλεγμένη σχεδίαση</vt:lpstr>
      <vt:lpstr>Παρουσίαση του PowerPoint</vt:lpstr>
      <vt:lpstr>Παρουσίαση του PowerPoint</vt:lpstr>
      <vt:lpstr>Ναυπηγικό σχέδιο και αρχές casd</vt:lpstr>
      <vt:lpstr>Ναυπηγικό σχέδιο και αρχές casd</vt:lpstr>
      <vt:lpstr> Περιεχόμενο μαθήματος  : (θεωρητικό μέρος) 1/2  </vt:lpstr>
      <vt:lpstr>Παρουσίαση του PowerPoint</vt:lpstr>
      <vt:lpstr>Περιεχόμενο μαθήματος (εργαστηριακό μέρος)</vt:lpstr>
      <vt:lpstr>Παρουσίαση του PowerPoint</vt:lpstr>
      <vt:lpstr>Παρουσίαση του PowerPoint</vt:lpstr>
      <vt:lpstr>Εποπτικά μέσα</vt:lpstr>
      <vt:lpstr>Μορφές πλώρης</vt:lpstr>
      <vt:lpstr>Μορφές πρύμνης</vt:lpstr>
      <vt:lpstr>Ναυπηγικό σχέδιο και αρχές casd</vt:lpstr>
      <vt:lpstr>Ναυπηγικό σχέδιο και αρχές casd</vt:lpstr>
      <vt:lpstr>Αξιολόγηση φοιτητριών / φοιτητών</vt:lpstr>
      <vt:lpstr>Παρουσίαση του PowerPoint</vt:lpstr>
      <vt:lpstr>Παρουσίαση του PowerPoint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USER</dc:creator>
  <cp:lastModifiedBy>UNIWA</cp:lastModifiedBy>
  <cp:revision>69</cp:revision>
  <dcterms:created xsi:type="dcterms:W3CDTF">2016-02-28T07:35:21Z</dcterms:created>
  <dcterms:modified xsi:type="dcterms:W3CDTF">2025-03-01T08:51:47Z</dcterms:modified>
</cp:coreProperties>
</file>