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26" r:id="rId3"/>
    <p:sldId id="269" r:id="rId4"/>
    <p:sldId id="267" r:id="rId5"/>
    <p:sldId id="427" r:id="rId6"/>
    <p:sldId id="428" r:id="rId7"/>
    <p:sldId id="268" r:id="rId8"/>
    <p:sldId id="270" r:id="rId9"/>
    <p:sldId id="271" r:id="rId10"/>
    <p:sldId id="272" r:id="rId11"/>
    <p:sldId id="273" r:id="rId12"/>
    <p:sldId id="274" r:id="rId13"/>
    <p:sldId id="261" r:id="rId14"/>
    <p:sldId id="257" r:id="rId15"/>
    <p:sldId id="258" r:id="rId16"/>
    <p:sldId id="259" r:id="rId17"/>
    <p:sldId id="260" r:id="rId18"/>
    <p:sldId id="266" r:id="rId19"/>
    <p:sldId id="262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0DFA-1958-4079-9951-D5DB42573A5E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6D262-1060-4E33-BDEA-76A4EADEEB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1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718F5-D3F7-4274-AEE2-492E61969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4F5EAA-FA6F-4A7D-A62B-62932DC0A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2665E3-C982-4ACB-AC69-58FE7DB2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905E-EBD8-477C-ABA1-37D05DF88E8F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1CEFA6-CB89-472C-A286-5A32F036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F61AA2-FE03-4179-859E-2A928D8C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86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6E63D-625C-44BB-AB1E-1510BCDE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686DB59-231B-47DC-85BC-1629B63AE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2110F4-34E8-4EAE-BEA4-367FB5A2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7C54-7683-47E8-A587-8A7F2DB49A49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FB2C02-5983-4DD3-8B17-BA72B460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32E00E-902C-475C-8E18-B99B77C0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4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5E33F43-24DB-4B79-942A-FA3D4F94B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EFB6C5-03B3-4317-90D0-C54AA1798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B54A63-DB97-4ACB-8186-444B50E3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2D28-E7F1-49A4-97CC-A1EC453B8A00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E0C37A-721C-4DA7-B0DD-04F6928B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ADBA1F-814D-4F87-B849-7F524CE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7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A6590-2EA8-4B64-B65D-B2A8C49B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02E097-B8CE-49F0-8A64-E541BB8F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D37108-2E4F-4326-8EF4-9711D9E5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6261-C647-4A40-A88F-497637F0BC0C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8BD71A-BC51-4927-8E67-479BC43A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D0787C-42B3-434F-9F35-8BD51943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569BA2-9E77-4D95-9543-B073748C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458CC3-1A13-46C9-B694-E8FFA029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E5D814-51EF-4885-9DFF-933BE392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C1DA-F134-41F3-A6E6-56EDAB2A236B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B80576-174E-4763-A677-A89A6722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543E8A-C7EB-4DBA-B2CD-C636A565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8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987323-C560-4D63-BC4D-DFA12043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F0FA3-2167-4621-A4F2-20D3E7BD5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74B45D-A9C3-471A-B49B-CE024F06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5E28F96-E9E4-479B-8187-2115ECF6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E9C1-A2AF-441D-9A24-2666A57BFF86}" type="datetime1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A2C9A1-FC2F-4CE1-9662-A6D08829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8052A7-2AFF-424E-95A1-189972E5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1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243646-1A72-44B8-9E9A-59386A1A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641D1F-221F-4BE0-8EBC-CB9FA677A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D212F6A-6534-4D8E-AD1F-ED786CB8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5BD64D-00CE-47DB-A014-675394EE4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B0250D8-5A62-4202-B051-FC5B967A7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147836-7BBB-4EB1-8D15-C5760EAE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DE9-AD9C-4316-AC62-816EA67A2122}" type="datetime1">
              <a:rPr lang="el-GR" smtClean="0"/>
              <a:t>13/3/2025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FAF983-A49F-4D70-A2C7-4294DFAF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4DEC2C6-2B8B-42D5-9156-707F8042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4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21AAE-FF22-42A0-9278-ED1BDB04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52A1039-C222-45FB-9526-593CF4C3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F06E-D54A-4AB3-825B-179DBD499372}" type="datetime1">
              <a:rPr lang="el-GR" smtClean="0"/>
              <a:t>13/3/2025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0740A8A-1807-4156-8C6B-BC789D77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E70E174-0812-4065-8B1F-3DD57F23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1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233669D-FC85-46E2-9DAA-EC25E3AC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BA7-1243-4DD7-AF4F-E83BC730F876}" type="datetime1">
              <a:rPr lang="el-GR" smtClean="0"/>
              <a:t>13/3/2025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15D0FC4-324D-4784-82ED-DD02C4BD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DDEFA2-D216-453C-8B6E-75E7D201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96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CD4DE-D042-4A9D-9677-74F1F94C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3CA786-93CA-4355-B155-A74E26A7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3363C2-2ABA-4DFB-AE04-90373A80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4356BF-8B44-43C2-9852-D216CDA3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D4C9-3E1E-442C-AECB-DC3A8EFA7D8C}" type="datetime1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D9CB25-99C0-4734-BD12-893AACB0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6A1AA4F-E4C9-46A8-B848-F4882700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91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4BC21F-FC7B-4D36-980D-7889F2C4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0FF8964-FF3A-45CA-929D-653CFEA30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895F4E-B12A-48D5-A6E9-E153D9B6A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06A511-392F-41A8-8D74-49BD186B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9AAE-FAAF-424B-B000-03F12098129D}" type="datetime1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1FC3B3-368C-4F50-BEFA-494ACD3B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F2E583-9869-408E-BC5A-6DC3B3C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2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814C0E4-ADA4-48F9-AA70-3277D0AB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192A9B-AE1B-4F30-ADA6-6D256036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2F5C99-2198-44F5-8F74-E2C8C045B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FF81-F5CE-44AB-9C8C-D292856B5971}" type="datetime1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D9C042-547C-47EC-B143-C85463141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61C323-660F-442D-93FC-964FA2427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4D3D-4E7E-4C0A-9B5B-0ABEB7F92D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3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5E71338-97FB-4917-8E8D-24D2A16E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2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25DC58-D749-4D82-9A6D-B0C855D7E0FC}"/>
              </a:ext>
            </a:extLst>
          </p:cNvPr>
          <p:cNvSpPr/>
          <p:nvPr/>
        </p:nvSpPr>
        <p:spPr>
          <a:xfrm>
            <a:off x="2002971" y="260349"/>
            <a:ext cx="7173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b="1" dirty="0" err="1">
                <a:latin typeface="Calibri" panose="020F0502020204030204" pitchFamily="34" charset="0"/>
              </a:rPr>
              <a:t>Ναυπηγικό</a:t>
            </a:r>
            <a:r>
              <a:rPr lang="en-US" altLang="el-GR" b="1" dirty="0">
                <a:latin typeface="Calibri" panose="020F0502020204030204" pitchFamily="34" charset="0"/>
              </a:rPr>
              <a:t> </a:t>
            </a:r>
            <a:r>
              <a:rPr lang="el-GR" altLang="el-GR" b="1" dirty="0">
                <a:latin typeface="Calibri" panose="020F0502020204030204" pitchFamily="34" charset="0"/>
              </a:rPr>
              <a:t>Σχέδιο</a:t>
            </a:r>
            <a:r>
              <a:rPr lang="en-US" altLang="el-GR" b="1" dirty="0">
                <a:latin typeface="Calibri" panose="020F0502020204030204" pitchFamily="34" charset="0"/>
              </a:rPr>
              <a:t> </a:t>
            </a:r>
            <a:r>
              <a:rPr lang="el-GR" altLang="el-GR" b="1" dirty="0">
                <a:latin typeface="Calibri" panose="020F0502020204030204" pitchFamily="34" charset="0"/>
              </a:rPr>
              <a:t>και Αρχές </a:t>
            </a:r>
            <a:r>
              <a:rPr lang="en-US" altLang="el-GR" b="1" dirty="0" err="1">
                <a:latin typeface="Calibri" panose="020F0502020204030204" pitchFamily="34" charset="0"/>
              </a:rPr>
              <a:t>Casd</a:t>
            </a:r>
            <a:r>
              <a:rPr lang="el-GR" altLang="el-GR" b="1" dirty="0">
                <a:latin typeface="Calibri" panose="020F0502020204030204" pitchFamily="34" charset="0"/>
              </a:rPr>
              <a:t> </a:t>
            </a:r>
          </a:p>
          <a:p>
            <a:pPr algn="ctr"/>
            <a:endParaRPr lang="el-GR" altLang="el-GR" dirty="0"/>
          </a:p>
          <a:p>
            <a:pPr algn="ctr"/>
            <a:r>
              <a:rPr lang="el-GR" altLang="el-GR" b="1" dirty="0"/>
              <a:t>ΤΜΗΜΑ ΝΑΥΠΗΓΩΝ ΜΗΧΑΝΙΚΩΝ</a:t>
            </a:r>
          </a:p>
          <a:p>
            <a:pPr algn="ctr"/>
            <a:endParaRPr lang="el-GR" altLang="el-GR" b="1" dirty="0"/>
          </a:p>
          <a:p>
            <a:pPr algn="ctr"/>
            <a:r>
              <a:rPr lang="el-GR" altLang="el-GR" b="1" dirty="0">
                <a:latin typeface="Arial Black" panose="020B0A04020102020204" pitchFamily="34" charset="0"/>
              </a:rPr>
              <a:t>Παρουσίαση </a:t>
            </a:r>
          </a:p>
          <a:p>
            <a:pPr algn="ctr"/>
            <a:r>
              <a:rPr lang="el-GR" altLang="el-GR" b="1" dirty="0" err="1">
                <a:latin typeface="Arial Black" panose="020B0A04020102020204" pitchFamily="34" charset="0"/>
              </a:rPr>
              <a:t>Ναυπηγικών</a:t>
            </a:r>
            <a:r>
              <a:rPr lang="el-GR" altLang="el-GR" b="1" dirty="0">
                <a:latin typeface="Arial Black" panose="020B0A04020102020204" pitchFamily="34" charset="0"/>
              </a:rPr>
              <a:t> Γραμμών</a:t>
            </a:r>
            <a:r>
              <a:rPr lang="en-US" altLang="el-GR" b="1" dirty="0">
                <a:latin typeface="Arial Black" panose="020B0A04020102020204" pitchFamily="34" charset="0"/>
              </a:rPr>
              <a:t> </a:t>
            </a:r>
            <a:endParaRPr lang="el-GR" altLang="el-GR" b="1" dirty="0">
              <a:latin typeface="Arial Black" panose="020B0A040201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3905D9B-9139-4CF9-9E99-1CB182EE5425}"/>
              </a:ext>
            </a:extLst>
          </p:cNvPr>
          <p:cNvSpPr/>
          <p:nvPr/>
        </p:nvSpPr>
        <p:spPr>
          <a:xfrm>
            <a:off x="2547151" y="23109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altLang="el-GR" b="1" u="sng" dirty="0">
                <a:latin typeface="Calibri" panose="020F0502020204030204" pitchFamily="34" charset="0"/>
              </a:rPr>
              <a:t>ΤΡΟΠΟΣ </a:t>
            </a:r>
          </a:p>
          <a:p>
            <a:pPr algn="ctr"/>
            <a:r>
              <a:rPr lang="el-GR" altLang="el-GR" b="1" u="sng" dirty="0">
                <a:latin typeface="Calibri" panose="020F0502020204030204" pitchFamily="34" charset="0"/>
              </a:rPr>
              <a:t>ΣΧΕΔΙΑΣΗΣ ΝΑΥΠΗΓΙΚΩΝ ΓΡΑΜΜΩΝ</a:t>
            </a:r>
            <a:r>
              <a:rPr lang="en-US" altLang="el-GR" b="1" u="sng" dirty="0">
                <a:latin typeface="Calibri" panose="020F0502020204030204" pitchFamily="34" charset="0"/>
              </a:rPr>
              <a:t>  </a:t>
            </a:r>
            <a:r>
              <a:rPr lang="el-GR" altLang="el-GR" b="1" u="sng" dirty="0"/>
              <a:t>2 α</a:t>
            </a:r>
          </a:p>
          <a:p>
            <a:pPr algn="ctr"/>
            <a:endParaRPr lang="el-GR" altLang="el-GR" b="1" u="sng" dirty="0"/>
          </a:p>
          <a:p>
            <a:pPr algn="ctr"/>
            <a:r>
              <a:rPr lang="el-GR" altLang="el-GR" b="1" u="sng" dirty="0"/>
              <a:t>ΑΝΤΙΣΤΟΙΧΙΑ </a:t>
            </a:r>
            <a:endParaRPr lang="en-US" altLang="el-GR" b="1" u="sng" dirty="0"/>
          </a:p>
          <a:p>
            <a:pPr algn="ctr"/>
            <a:endParaRPr lang="en-US" altLang="el-GR" b="1" u="sng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26D76FC-548C-40CD-8E7F-1C1D36A931D2}"/>
              </a:ext>
            </a:extLst>
          </p:cNvPr>
          <p:cNvSpPr/>
          <p:nvPr/>
        </p:nvSpPr>
        <p:spPr>
          <a:xfrm>
            <a:off x="2426563" y="4258565"/>
            <a:ext cx="6750094" cy="154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Γεώργιος Κ. </a:t>
            </a:r>
            <a:r>
              <a:rPr lang="el-GR" altLang="el-G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Επίκουρος Καθηγητής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Ναυπηγικών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Μηχανικών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Πανεπιστημίου Δυτικής Αττικής (ΠΑ.Δ.Α.)</a:t>
            </a:r>
            <a:endParaRPr lang="el-GR" alt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089EBEB-B909-4DE4-B7BE-0DD6C4264559}"/>
              </a:ext>
            </a:extLst>
          </p:cNvPr>
          <p:cNvSpPr/>
          <p:nvPr/>
        </p:nvSpPr>
        <p:spPr>
          <a:xfrm>
            <a:off x="2612835" y="627730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69D6C41-7456-4A73-A012-5D27321E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41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A4DEC7F-3343-4A87-980C-70D59FB6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A6B95D-E80B-4F5C-890C-92271FF14270}" type="slidenum">
              <a:rPr lang="el-GR" altLang="el-G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9AD6F5CD-52FF-4AAB-85D2-3047EAE9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55713"/>
            <a:ext cx="58959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>
            <a:extLst>
              <a:ext uri="{FF2B5EF4-FFF2-40B4-BE49-F238E27FC236}">
                <a16:creationId xmlns:a16="http://schemas.microsoft.com/office/drawing/2014/main" id="{6B4B4AB8-BC46-485B-89E9-D040ED15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41300"/>
            <a:ext cx="40624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07B5C8-13FD-4BBC-A760-44ED43CD4288}"/>
              </a:ext>
            </a:extLst>
          </p:cNvPr>
          <p:cNvCxnSpPr/>
          <p:nvPr/>
        </p:nvCxnSpPr>
        <p:spPr>
          <a:xfrm flipH="1">
            <a:off x="4394200" y="2273300"/>
            <a:ext cx="3759200" cy="2654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0" name="Τίτλος 1">
            <a:extLst>
              <a:ext uri="{FF2B5EF4-FFF2-40B4-BE49-F238E27FC236}">
                <a16:creationId xmlns:a16="http://schemas.microsoft.com/office/drawing/2014/main" id="{E85A9FF4-66FF-41A5-B3BE-FF5181EA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02" y="499157"/>
            <a:ext cx="6857187" cy="8366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3200" b="1" u="sng" dirty="0">
                <a:solidFill>
                  <a:srgbClr val="004A82"/>
                </a:solidFill>
              </a:rPr>
            </a:br>
            <a:r>
              <a:rPr lang="el-GR" altLang="el-GR" sz="3200" b="1" u="sng" dirty="0" err="1">
                <a:solidFill>
                  <a:srgbClr val="004A82"/>
                </a:solidFill>
              </a:rPr>
              <a:t>Ναυπηγικό</a:t>
            </a:r>
            <a:r>
              <a:rPr lang="el-GR" altLang="el-GR" sz="3200" b="1" u="sng" dirty="0">
                <a:solidFill>
                  <a:srgbClr val="004A82"/>
                </a:solidFill>
              </a:rPr>
              <a:t> Σχέδιο : Επίπεδο Ισάλων  </a:t>
            </a:r>
            <a:r>
              <a:rPr lang="el-GR" altLang="el-GR" sz="2400" b="1" u="sng" dirty="0">
                <a:solidFill>
                  <a:srgbClr val="004A82"/>
                </a:solidFill>
              </a:rPr>
              <a:t>(4 από 6)</a:t>
            </a:r>
            <a:br>
              <a:rPr lang="el-GR" altLang="el-GR" sz="2400" b="1" u="sng" dirty="0">
                <a:solidFill>
                  <a:srgbClr val="004A82"/>
                </a:solidFill>
              </a:rPr>
            </a:br>
            <a:br>
              <a:rPr lang="el-GR" altLang="el-GR" sz="2400" b="1" u="sng" dirty="0">
                <a:solidFill>
                  <a:srgbClr val="004A82"/>
                </a:solidFill>
              </a:rPr>
            </a:br>
            <a:endParaRPr lang="el-GR" altLang="el-GR" sz="2400" b="1" u="sng" dirty="0">
              <a:solidFill>
                <a:srgbClr val="004A82"/>
              </a:solidFill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F6FC283-D58F-409A-9088-C1337785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622800"/>
            <a:ext cx="300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>
                <a:solidFill>
                  <a:srgbClr val="000000"/>
                </a:solidFill>
              </a:rPr>
              <a:t>WL </a:t>
            </a:r>
            <a:r>
              <a:rPr lang="el-GR" altLang="el-GR" sz="1800" b="1">
                <a:solidFill>
                  <a:srgbClr val="000000"/>
                </a:solidFill>
              </a:rPr>
              <a:t>4</a:t>
            </a:r>
            <a:endParaRPr lang="en-US" altLang="el-GR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Ημιπλάτος στο νομέα 3</a:t>
            </a:r>
          </a:p>
        </p:txBody>
      </p:sp>
      <p:sp>
        <p:nvSpPr>
          <p:cNvPr id="11272" name="Text Box 4">
            <a:extLst>
              <a:ext uri="{FF2B5EF4-FFF2-40B4-BE49-F238E27FC236}">
                <a16:creationId xmlns:a16="http://schemas.microsoft.com/office/drawing/2014/main" id="{93890FAD-D8AF-4882-9DB3-421F28B5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000" b="1" dirty="0">
                <a:latin typeface="Arial" panose="020B0604020202020204" pitchFamily="34" charset="0"/>
              </a:rPr>
              <a:t>ΝΑΥΠΗΓΙΚΟ ΣΧΕΔΙΟ ΚΑΙ ΑΡΧΕΣ </a:t>
            </a:r>
            <a:r>
              <a:rPr lang="en-US" altLang="el-GR" sz="1000" b="1" dirty="0">
                <a:latin typeface="Arial" panose="020B0604020202020204" pitchFamily="34" charset="0"/>
              </a:rPr>
              <a:t>CASD</a:t>
            </a:r>
            <a:r>
              <a:rPr lang="el-GR" altLang="el-GR" sz="1000" b="1" dirty="0">
                <a:latin typeface="Arial" panose="020B0604020202020204" pitchFamily="34" charset="0"/>
              </a:rPr>
              <a:t>                        ΚΑΘΗΓΗΤΗΣ ΓΕΩΡΓΙΟΣ Κ. ΧΑΤΖΗΚΩΝΣΤΑΝΤΗΣ  2025</a:t>
            </a:r>
            <a:endParaRPr lang="el-GR" altLang="el-GR" sz="1000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E54DB-B327-4C38-95A7-DEE366F98CBF}"/>
              </a:ext>
            </a:extLst>
          </p:cNvPr>
          <p:cNvCxnSpPr/>
          <p:nvPr/>
        </p:nvCxnSpPr>
        <p:spPr>
          <a:xfrm flipV="1">
            <a:off x="7835900" y="1676400"/>
            <a:ext cx="6096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4A673A-FFD6-42E2-9A41-9A1B1726FA5C}"/>
              </a:ext>
            </a:extLst>
          </p:cNvPr>
          <p:cNvCxnSpPr/>
          <p:nvPr/>
        </p:nvCxnSpPr>
        <p:spPr>
          <a:xfrm>
            <a:off x="8445500" y="1676400"/>
            <a:ext cx="622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AE5198-34A4-469A-A1EB-B791F2D524EE}"/>
              </a:ext>
            </a:extLst>
          </p:cNvPr>
          <p:cNvCxnSpPr/>
          <p:nvPr/>
        </p:nvCxnSpPr>
        <p:spPr>
          <a:xfrm flipV="1">
            <a:off x="6616700" y="3175000"/>
            <a:ext cx="266700" cy="1524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A1BF04-C583-4E92-93DA-AFF0863B1570}"/>
              </a:ext>
            </a:extLst>
          </p:cNvPr>
          <p:cNvCxnSpPr/>
          <p:nvPr/>
        </p:nvCxnSpPr>
        <p:spPr>
          <a:xfrm flipH="1">
            <a:off x="4394200" y="4724400"/>
            <a:ext cx="279400" cy="203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3B8469-96E9-4CBE-97B5-9E89AEFAC0CC}"/>
              </a:ext>
            </a:extLst>
          </p:cNvPr>
          <p:cNvSpPr/>
          <p:nvPr/>
        </p:nvSpPr>
        <p:spPr>
          <a:xfrm>
            <a:off x="3227880" y="195819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Πρυμναία περιοχή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13E9E0A-A8A4-4A5E-9E7B-75CE0C76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27B63A4C-9057-46C3-A44B-6ED16B0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219CD6-6AF9-464A-8F3E-EB336ADEEC65}" type="slidenum">
              <a:rPr lang="el-GR" altLang="el-G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2AA64785-182E-4F03-B83A-1FD30D3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01675"/>
            <a:ext cx="38227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90B9C1FB-530D-404A-96E6-177885293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08100"/>
            <a:ext cx="622141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9470DE-8D96-4F89-925C-F12ED0D97181}"/>
              </a:ext>
            </a:extLst>
          </p:cNvPr>
          <p:cNvCxnSpPr/>
          <p:nvPr/>
        </p:nvCxnSpPr>
        <p:spPr>
          <a:xfrm flipH="1">
            <a:off x="5118100" y="2590800"/>
            <a:ext cx="2819400" cy="262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4" name="Τίτλος 1">
            <a:extLst>
              <a:ext uri="{FF2B5EF4-FFF2-40B4-BE49-F238E27FC236}">
                <a16:creationId xmlns:a16="http://schemas.microsoft.com/office/drawing/2014/main" id="{A3CDD08D-5A95-43AA-8448-2332DF7C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547688"/>
            <a:ext cx="6973433" cy="8366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3200" b="1" u="sng" dirty="0">
                <a:solidFill>
                  <a:srgbClr val="004A82"/>
                </a:solidFill>
              </a:rPr>
            </a:br>
            <a:r>
              <a:rPr lang="el-GR" altLang="el-GR" sz="3200" b="1" u="sng" dirty="0" err="1">
                <a:solidFill>
                  <a:srgbClr val="004A82"/>
                </a:solidFill>
              </a:rPr>
              <a:t>Ναυπηγικό</a:t>
            </a:r>
            <a:r>
              <a:rPr lang="el-GR" altLang="el-GR" sz="3200" b="1" u="sng" dirty="0">
                <a:solidFill>
                  <a:srgbClr val="004A82"/>
                </a:solidFill>
              </a:rPr>
              <a:t> Σχέδιο : Επίπεδο Ισάλων  </a:t>
            </a:r>
            <a:r>
              <a:rPr lang="el-GR" altLang="el-GR" sz="2400" b="1" u="sng" dirty="0">
                <a:solidFill>
                  <a:srgbClr val="004A82"/>
                </a:solidFill>
              </a:rPr>
              <a:t>(5 από 6)</a:t>
            </a:r>
            <a:br>
              <a:rPr lang="el-GR" altLang="el-GR" sz="2400" b="1" u="sng" dirty="0">
                <a:solidFill>
                  <a:srgbClr val="004A82"/>
                </a:solidFill>
              </a:rPr>
            </a:br>
            <a:br>
              <a:rPr lang="el-GR" altLang="el-GR" sz="2400" b="1" u="sng" dirty="0">
                <a:solidFill>
                  <a:srgbClr val="004A82"/>
                </a:solidFill>
              </a:rPr>
            </a:br>
            <a:endParaRPr lang="el-GR" altLang="el-GR" sz="2400" b="1" u="sng" dirty="0">
              <a:solidFill>
                <a:srgbClr val="004A82"/>
              </a:solidFill>
            </a:endParaRP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CE1FC2DF-1DD3-47CE-AAED-5BB2036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622800"/>
            <a:ext cx="300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>
                <a:solidFill>
                  <a:srgbClr val="000000"/>
                </a:solidFill>
              </a:rPr>
              <a:t>WL </a:t>
            </a:r>
            <a:r>
              <a:rPr lang="el-GR" altLang="el-GR" sz="1800" b="1">
                <a:solidFill>
                  <a:srgbClr val="000000"/>
                </a:solidFill>
              </a:rPr>
              <a:t>4</a:t>
            </a:r>
            <a:endParaRPr lang="en-US" altLang="el-GR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Ημιπλάτος στο νομέα 4</a:t>
            </a:r>
          </a:p>
        </p:txBody>
      </p:sp>
      <p:sp>
        <p:nvSpPr>
          <p:cNvPr id="12296" name="Text Box 4">
            <a:extLst>
              <a:ext uri="{FF2B5EF4-FFF2-40B4-BE49-F238E27FC236}">
                <a16:creationId xmlns:a16="http://schemas.microsoft.com/office/drawing/2014/main" id="{F254B305-F3CB-47FD-9DCC-C2C33913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000" b="1" dirty="0">
                <a:latin typeface="Arial" panose="020B0604020202020204" pitchFamily="34" charset="0"/>
              </a:rPr>
              <a:t>ΝΑΥΠΗΓΙΚΟ ΣΧΕΔΙΟ ΚΑΙ ΑΡΧΕΣ </a:t>
            </a:r>
            <a:r>
              <a:rPr lang="en-US" altLang="el-GR" sz="1000" b="1" dirty="0">
                <a:latin typeface="Arial" panose="020B0604020202020204" pitchFamily="34" charset="0"/>
              </a:rPr>
              <a:t>CASD</a:t>
            </a:r>
            <a:r>
              <a:rPr lang="el-GR" altLang="el-GR" sz="1000" b="1" dirty="0">
                <a:latin typeface="Arial" panose="020B0604020202020204" pitchFamily="34" charset="0"/>
              </a:rPr>
              <a:t>                        ΚΑΘΗΓΗΤΗΣ ΓΕΩΡΓΙΟΣ Κ. ΧΑΤΖΗΚΩΝΣΤΑΝΤΗΣ  2025</a:t>
            </a:r>
            <a:endParaRPr lang="el-GR" altLang="el-GR" sz="10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BD980D-DA65-464F-B0B1-E731B596FB5A}"/>
              </a:ext>
            </a:extLst>
          </p:cNvPr>
          <p:cNvCxnSpPr/>
          <p:nvPr/>
        </p:nvCxnSpPr>
        <p:spPr>
          <a:xfrm flipV="1">
            <a:off x="7632700" y="2032000"/>
            <a:ext cx="584200" cy="5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7F3EF-F1F3-4E79-9C3D-410283AF95BB}"/>
              </a:ext>
            </a:extLst>
          </p:cNvPr>
          <p:cNvCxnSpPr/>
          <p:nvPr/>
        </p:nvCxnSpPr>
        <p:spPr>
          <a:xfrm>
            <a:off x="8216900" y="2032000"/>
            <a:ext cx="57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5596D6-5C3A-430B-A234-DD9083EFC874}"/>
              </a:ext>
            </a:extLst>
          </p:cNvPr>
          <p:cNvCxnSpPr/>
          <p:nvPr/>
        </p:nvCxnSpPr>
        <p:spPr>
          <a:xfrm flipV="1">
            <a:off x="6667500" y="3530600"/>
            <a:ext cx="241300" cy="2413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96C700-8A76-435F-8867-69D4221FCF4E}"/>
              </a:ext>
            </a:extLst>
          </p:cNvPr>
          <p:cNvCxnSpPr/>
          <p:nvPr/>
        </p:nvCxnSpPr>
        <p:spPr>
          <a:xfrm flipH="1">
            <a:off x="5118100" y="5003800"/>
            <a:ext cx="215900" cy="215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1B43CCC-A12B-4214-94DC-A7A02CB26160}"/>
              </a:ext>
            </a:extLst>
          </p:cNvPr>
          <p:cNvSpPr/>
          <p:nvPr/>
        </p:nvSpPr>
        <p:spPr>
          <a:xfrm>
            <a:off x="3470861" y="197468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Πρυμναία περιοχή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CA80DAB-11F9-4FC7-A9B2-0DF40090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532B723-7468-42A4-B06A-A9708DA7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560050" y="6356350"/>
            <a:ext cx="755650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B8F700-01B1-4793-8AD3-3ABDB7112BEA}" type="slidenum">
              <a:rPr lang="el-GR" altLang="el-G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064CA2B8-E46F-4FE4-A058-C431EEE2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000" b="1" dirty="0">
                <a:latin typeface="Arial" panose="020B0604020202020204" pitchFamily="34" charset="0"/>
              </a:rPr>
              <a:t>ΝΑΥΠΗΓΙΚΟ ΣΧΕΔΙΟ ΚΑΙ ΑΡΧΕΣ </a:t>
            </a:r>
            <a:r>
              <a:rPr lang="en-US" altLang="el-GR" sz="1000" b="1" dirty="0">
                <a:latin typeface="Arial" panose="020B0604020202020204" pitchFamily="34" charset="0"/>
              </a:rPr>
              <a:t>CASD</a:t>
            </a:r>
            <a:r>
              <a:rPr lang="el-GR" altLang="el-GR" sz="1000" b="1" dirty="0">
                <a:latin typeface="Arial" panose="020B0604020202020204" pitchFamily="34" charset="0"/>
              </a:rPr>
              <a:t>                        ΚΑΘΗΓΗΤΗΣ ΓΕΩΡΓΙΟΣ Κ. ΧΑΤΖΗΚΩΝΣΤΑΝΤΗΣ  2025</a:t>
            </a:r>
            <a:endParaRPr lang="el-GR" altLang="el-GR" sz="1000" dirty="0">
              <a:latin typeface="Arial" panose="020B0604020202020204" pitchFamily="34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6948F-6A9C-4A6C-9C49-9072FF0C7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622800"/>
            <a:ext cx="3822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>
                <a:solidFill>
                  <a:srgbClr val="000000"/>
                </a:solidFill>
              </a:rPr>
              <a:t>WL </a:t>
            </a:r>
            <a:r>
              <a:rPr lang="el-GR" altLang="el-GR" sz="1800" b="1">
                <a:solidFill>
                  <a:srgbClr val="000000"/>
                </a:solidFill>
              </a:rPr>
              <a:t>4</a:t>
            </a:r>
            <a:endParaRPr lang="en-US" altLang="el-GR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Ημιπλάτη και ακροπρυμναίο σημείο</a:t>
            </a:r>
          </a:p>
        </p:txBody>
      </p:sp>
      <p:sp>
        <p:nvSpPr>
          <p:cNvPr id="13317" name="Τίτλος 1">
            <a:extLst>
              <a:ext uri="{FF2B5EF4-FFF2-40B4-BE49-F238E27FC236}">
                <a16:creationId xmlns:a16="http://schemas.microsoft.com/office/drawing/2014/main" id="{97383381-F952-41E1-8B43-2F03172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8" y="90488"/>
            <a:ext cx="10406062" cy="62388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3200" b="1" u="sng">
                <a:solidFill>
                  <a:srgbClr val="004A82"/>
                </a:solidFill>
              </a:rPr>
            </a:br>
            <a:r>
              <a:rPr lang="el-GR" altLang="el-GR" sz="2400" b="1" u="sng">
                <a:solidFill>
                  <a:srgbClr val="004A82"/>
                </a:solidFill>
              </a:rPr>
              <a:t>Ναυπηγικό Σχέδιο : Επίπεδο Ισάλων  (6 από 6)</a:t>
            </a:r>
            <a:br>
              <a:rPr lang="el-GR" altLang="el-GR" sz="2400" b="1" u="sng">
                <a:solidFill>
                  <a:srgbClr val="004A82"/>
                </a:solidFill>
              </a:rPr>
            </a:br>
            <a:br>
              <a:rPr lang="el-GR" altLang="el-GR" sz="2400" b="1" u="sng">
                <a:solidFill>
                  <a:srgbClr val="004A82"/>
                </a:solidFill>
              </a:rPr>
            </a:br>
            <a:endParaRPr lang="el-GR" altLang="el-GR" sz="2400" b="1" u="sng">
              <a:solidFill>
                <a:srgbClr val="004A8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C3539EB5-D1CC-4330-AAD4-9A9AA235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714375"/>
            <a:ext cx="67056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>
            <a:extLst>
              <a:ext uri="{FF2B5EF4-FFF2-40B4-BE49-F238E27FC236}">
                <a16:creationId xmlns:a16="http://schemas.microsoft.com/office/drawing/2014/main" id="{6A0F37EE-3BC4-4164-B61D-175A173AD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882650"/>
            <a:ext cx="4152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5195377-77E9-42E2-BBB4-9623F1AC87FF}"/>
              </a:ext>
            </a:extLst>
          </p:cNvPr>
          <p:cNvSpPr/>
          <p:nvPr/>
        </p:nvSpPr>
        <p:spPr>
          <a:xfrm>
            <a:off x="5898149" y="39727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Πρυμναία περιοχή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D150AC5-EE6A-43CD-B1ED-E99BC8DC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AB4F99E-5649-4633-8CEF-1EB2C7B3AE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02" y="603580"/>
            <a:ext cx="9240998" cy="477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43FAD23-0838-4A02-8009-2E25B0EC35F8}"/>
              </a:ext>
            </a:extLst>
          </p:cNvPr>
          <p:cNvSpPr/>
          <p:nvPr/>
        </p:nvSpPr>
        <p:spPr>
          <a:xfrm>
            <a:off x="3280616" y="197220"/>
            <a:ext cx="499316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Ακροπρωραίο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σημείο της ισάλου 4 στον νομέα 10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2C123B6-C31B-4238-B804-3B436558FE60}"/>
              </a:ext>
            </a:extLst>
          </p:cNvPr>
          <p:cNvSpPr/>
          <p:nvPr/>
        </p:nvSpPr>
        <p:spPr>
          <a:xfrm>
            <a:off x="1244793" y="203440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F1F347F-11DB-4765-8E9A-91ECEEE84E60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B463380-DCCB-4432-ADCB-46EB266F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13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F9F8B43-64A4-46D0-B673-3E281C295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11</a:t>
            </a:r>
          </a:p>
        </p:txBody>
      </p:sp>
    </p:spTree>
    <p:extLst>
      <p:ext uri="{BB962C8B-B14F-4D97-AF65-F5344CB8AC3E}">
        <p14:creationId xmlns:p14="http://schemas.microsoft.com/office/powerpoint/2010/main" val="45154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7E47BA-70FD-4A92-BA8D-79E5E399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499501"/>
            <a:ext cx="9628414" cy="659459"/>
          </a:xfrm>
        </p:spPr>
        <p:txBody>
          <a:bodyPr>
            <a:normAutofit/>
          </a:bodyPr>
          <a:lstStyle/>
          <a:p>
            <a:r>
              <a:rPr lang="el-GR" sz="1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Ημιπλάτος</a:t>
            </a:r>
            <a:r>
              <a:rPr lang="el-GR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νομέα 9 </a:t>
            </a:r>
            <a:br>
              <a:rPr lang="el-GR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σημείο τομής της ισάλου 4 με το ίχνος του διαμήκους επιπέδου </a:t>
            </a: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l-GR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l-GR" sz="16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E7D5FA3-0295-4C09-A842-C882F19D1A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16" y="1268314"/>
            <a:ext cx="7832832" cy="4160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BEF2A02-8D85-4F43-B66E-A1BE487B3F5E}"/>
              </a:ext>
            </a:extLst>
          </p:cNvPr>
          <p:cNvSpPr/>
          <p:nvPr/>
        </p:nvSpPr>
        <p:spPr>
          <a:xfrm>
            <a:off x="348343" y="130169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9A7D74E-5EE0-4240-A1A9-A007D338D3CF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6A2E7A-D15F-49B5-8B07-F584C273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14</a:t>
            </a:fld>
            <a:endParaRPr lang="el-GR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23F8929-4A0D-46B9-B6FE-323311B6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12</a:t>
            </a:r>
          </a:p>
        </p:txBody>
      </p:sp>
    </p:spTree>
    <p:extLst>
      <p:ext uri="{BB962C8B-B14F-4D97-AF65-F5344CB8AC3E}">
        <p14:creationId xmlns:p14="http://schemas.microsoft.com/office/powerpoint/2010/main" val="243169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D74D469-F704-4046-9709-7D21D059E2C4}"/>
              </a:ext>
            </a:extLst>
          </p:cNvPr>
          <p:cNvSpPr/>
          <p:nvPr/>
        </p:nvSpPr>
        <p:spPr>
          <a:xfrm>
            <a:off x="3048862" y="400887"/>
            <a:ext cx="254095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Ημιπλάτος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νομέα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0ED708-E7D1-48E6-9356-58DDA0FC8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73" y="997231"/>
            <a:ext cx="8189513" cy="4302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0E61686-05FE-4CC3-A583-5FBF8AA4CB23}"/>
              </a:ext>
            </a:extLst>
          </p:cNvPr>
          <p:cNvSpPr/>
          <p:nvPr/>
        </p:nvSpPr>
        <p:spPr>
          <a:xfrm>
            <a:off x="972401" y="400887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0A6C303-DCA5-4EC9-9D72-42658303BE54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869A118-8B4D-4558-8613-9704ADC5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15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3E3D514-13B2-40A9-9AA9-01AD6F1D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886" y="478620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13</a:t>
            </a:r>
          </a:p>
        </p:txBody>
      </p:sp>
    </p:spTree>
    <p:extLst>
      <p:ext uri="{BB962C8B-B14F-4D97-AF65-F5344CB8AC3E}">
        <p14:creationId xmlns:p14="http://schemas.microsoft.com/office/powerpoint/2010/main" val="329537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431D87-5AF8-467A-A2FC-B7383074E008}"/>
              </a:ext>
            </a:extLst>
          </p:cNvPr>
          <p:cNvSpPr/>
          <p:nvPr/>
        </p:nvSpPr>
        <p:spPr>
          <a:xfrm>
            <a:off x="2645608" y="206676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Ημιπλάτος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νομέα 7 και σημείο τομής της ισάλου 4 με το ίχνος του διαμήκους επιπέδου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0388F-02BF-4A78-B9E1-520ECD14DE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92" y="885549"/>
            <a:ext cx="8307538" cy="4476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0E2AE0E-DD9B-4EFB-A0CA-0EA7C5F2B727}"/>
              </a:ext>
            </a:extLst>
          </p:cNvPr>
          <p:cNvSpPr/>
          <p:nvPr/>
        </p:nvSpPr>
        <p:spPr>
          <a:xfrm>
            <a:off x="683211" y="21936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1C95708-01A5-4BEB-8530-B5BAB78FB36A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493A3F1-F4A5-48A5-B91D-081F6690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16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AAE3212-2DC1-467A-B1F9-E40F7B426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9371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14</a:t>
            </a:r>
          </a:p>
        </p:txBody>
      </p:sp>
    </p:spTree>
    <p:extLst>
      <p:ext uri="{BB962C8B-B14F-4D97-AF65-F5344CB8AC3E}">
        <p14:creationId xmlns:p14="http://schemas.microsoft.com/office/powerpoint/2010/main" val="385153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149C502-A698-453D-B6A3-48EFE0B6580C}"/>
              </a:ext>
            </a:extLst>
          </p:cNvPr>
          <p:cNvSpPr/>
          <p:nvPr/>
        </p:nvSpPr>
        <p:spPr>
          <a:xfrm>
            <a:off x="3178639" y="407154"/>
            <a:ext cx="254095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Ημιπλάτος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νομέα 6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8A29ED-9373-4684-8C77-665648C06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1228" y="866151"/>
            <a:ext cx="8146453" cy="4274019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FFB0E70-859C-4802-B557-FE3F5E184CBF}"/>
              </a:ext>
            </a:extLst>
          </p:cNvPr>
          <p:cNvSpPr/>
          <p:nvPr/>
        </p:nvSpPr>
        <p:spPr>
          <a:xfrm>
            <a:off x="1137288" y="407154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39A71B-994B-4039-9385-9FE70AE7DA32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FFBBCB6E-F7D9-492E-9BA9-085B427B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17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D19B229-0F88-4961-8BA3-045857E7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281" y="4945803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15</a:t>
            </a:r>
          </a:p>
        </p:txBody>
      </p:sp>
    </p:spTree>
    <p:extLst>
      <p:ext uri="{BB962C8B-B14F-4D97-AF65-F5344CB8AC3E}">
        <p14:creationId xmlns:p14="http://schemas.microsoft.com/office/powerpoint/2010/main" val="297802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EB8C08-0484-42B9-B478-40C23F6B996D}"/>
              </a:ext>
            </a:extLst>
          </p:cNvPr>
          <p:cNvSpPr/>
          <p:nvPr/>
        </p:nvSpPr>
        <p:spPr>
          <a:xfrm>
            <a:off x="3843115" y="274481"/>
            <a:ext cx="254095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Ημιπλάτος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νομέα 5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98DBF4-F2DB-4263-9024-976DE0664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0486" y="650033"/>
            <a:ext cx="8278116" cy="44457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C42E60E-2F1C-4ACB-BB5F-18BF221C2E9D}"/>
              </a:ext>
            </a:extLst>
          </p:cNvPr>
          <p:cNvSpPr/>
          <p:nvPr/>
        </p:nvSpPr>
        <p:spPr>
          <a:xfrm>
            <a:off x="1620486" y="28070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2561B491-EE9E-4237-AEC3-40296884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18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A0819BC-BDF4-483F-A877-49F5A7D9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202" y="4688551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16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3E243AB-7F40-4350-BC9D-CE8717372F5B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</p:spTree>
    <p:extLst>
      <p:ext uri="{BB962C8B-B14F-4D97-AF65-F5344CB8AC3E}">
        <p14:creationId xmlns:p14="http://schemas.microsoft.com/office/powerpoint/2010/main" val="202729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A6301FC-9827-4B12-B927-1A15D7591C01}"/>
              </a:ext>
            </a:extLst>
          </p:cNvPr>
          <p:cNvSpPr/>
          <p:nvPr/>
        </p:nvSpPr>
        <p:spPr>
          <a:xfrm>
            <a:off x="4301341" y="340238"/>
            <a:ext cx="440037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ΚΑΜΠΥΛΗ ΙΣΑΛΟΥ 4 στην Πρωραία περιοχή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86BADE-ED17-480A-8330-64E19588AA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8" y="938283"/>
            <a:ext cx="8109382" cy="43084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4505B15-77CF-427C-8333-52B6E8958990}"/>
              </a:ext>
            </a:extLst>
          </p:cNvPr>
          <p:cNvSpPr/>
          <p:nvPr/>
        </p:nvSpPr>
        <p:spPr>
          <a:xfrm>
            <a:off x="2338944" y="340238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Πρωραία  περιοχή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F1A5426F-411F-4DBD-8B99-EE53A80E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19</a:t>
            </a:fld>
            <a:endParaRPr lang="el-GR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47F6BF9-20A7-4F44-B890-6EE8915A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968890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17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40A21B6-9BBA-40E7-A586-E5AC28064241}"/>
              </a:ext>
            </a:extLst>
          </p:cNvPr>
          <p:cNvSpPr/>
          <p:nvPr/>
        </p:nvSpPr>
        <p:spPr>
          <a:xfrm>
            <a:off x="2541814" y="608778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</p:spTree>
    <p:extLst>
      <p:ext uri="{BB962C8B-B14F-4D97-AF65-F5344CB8AC3E}">
        <p14:creationId xmlns:p14="http://schemas.microsoft.com/office/powerpoint/2010/main" val="19638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47DF0D59-8704-4082-8F3A-49C52CC0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28359-3C5F-4BA3-99C0-611C7DB54DE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pic>
        <p:nvPicPr>
          <p:cNvPr id="59395" name="Picture 6">
            <a:extLst>
              <a:ext uri="{FF2B5EF4-FFF2-40B4-BE49-F238E27FC236}">
                <a16:creationId xmlns:a16="http://schemas.microsoft.com/office/drawing/2014/main" id="{A55063ED-D312-410E-ADEF-37033D8D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958850"/>
            <a:ext cx="45735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>
            <a:extLst>
              <a:ext uri="{FF2B5EF4-FFF2-40B4-BE49-F238E27FC236}">
                <a16:creationId xmlns:a16="http://schemas.microsoft.com/office/drawing/2014/main" id="{FEA80A7E-0D12-4660-B710-7379AC80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958850"/>
            <a:ext cx="41322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>
            <a:extLst>
              <a:ext uri="{FF2B5EF4-FFF2-40B4-BE49-F238E27FC236}">
                <a16:creationId xmlns:a16="http://schemas.microsoft.com/office/drawing/2014/main" id="{602E4AC6-C510-4CD5-B37B-CAE9FD85F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014789"/>
            <a:ext cx="4210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1">
            <a:extLst>
              <a:ext uri="{FF2B5EF4-FFF2-40B4-BE49-F238E27FC236}">
                <a16:creationId xmlns:a16="http://schemas.microsoft.com/office/drawing/2014/main" id="{95536A31-DF64-48BD-A0F6-AA0275909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44500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1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399" name="TextBox 2">
            <a:extLst>
              <a:ext uri="{FF2B5EF4-FFF2-40B4-BE49-F238E27FC236}">
                <a16:creationId xmlns:a16="http://schemas.microsoft.com/office/drawing/2014/main" id="{5C05D51D-2F83-48CB-B813-AE23B293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47625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2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400" name="TextBox 3">
            <a:extLst>
              <a:ext uri="{FF2B5EF4-FFF2-40B4-BE49-F238E27FC236}">
                <a16:creationId xmlns:a16="http://schemas.microsoft.com/office/drawing/2014/main" id="{E69EA679-B085-48CF-99D7-486B8AB6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6226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3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401" name="TextBox 1">
            <a:extLst>
              <a:ext uri="{FF2B5EF4-FFF2-40B4-BE49-F238E27FC236}">
                <a16:creationId xmlns:a16="http://schemas.microsoft.com/office/drawing/2014/main" id="{DFD8F601-8F35-4FE5-A1F9-E295B07D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1" y="3335339"/>
            <a:ext cx="1058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1α</a:t>
            </a:r>
          </a:p>
        </p:txBody>
      </p:sp>
      <p:sp>
        <p:nvSpPr>
          <p:cNvPr id="59402" name="TextBox 1">
            <a:extLst>
              <a:ext uri="{FF2B5EF4-FFF2-40B4-BE49-F238E27FC236}">
                <a16:creationId xmlns:a16="http://schemas.microsoft.com/office/drawing/2014/main" id="{1B92DC05-5E42-46AB-A25F-E82F1175F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3487739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1β</a:t>
            </a:r>
          </a:p>
        </p:txBody>
      </p:sp>
      <p:sp>
        <p:nvSpPr>
          <p:cNvPr id="59403" name="TextBox 1">
            <a:extLst>
              <a:ext uri="{FF2B5EF4-FFF2-40B4-BE49-F238E27FC236}">
                <a16:creationId xmlns:a16="http://schemas.microsoft.com/office/drawing/2014/main" id="{A75787D4-8897-48C9-89E3-E1B38FEE1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4" y="6031625"/>
            <a:ext cx="1062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1γ</a:t>
            </a:r>
          </a:p>
        </p:txBody>
      </p:sp>
      <p:sp>
        <p:nvSpPr>
          <p:cNvPr id="59404" name="Text Box 5">
            <a:extLst>
              <a:ext uri="{FF2B5EF4-FFF2-40B4-BE49-F238E27FC236}">
                <a16:creationId xmlns:a16="http://schemas.microsoft.com/office/drawing/2014/main" id="{6FC1D515-63CC-44D8-A4C9-70C7D4F8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647700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2025</a:t>
            </a:r>
            <a:endParaRPr lang="el-GR" altLang="el-GR" sz="1000" dirty="0"/>
          </a:p>
        </p:txBody>
      </p:sp>
      <p:sp>
        <p:nvSpPr>
          <p:cNvPr id="59405" name="TextBox 1">
            <a:extLst>
              <a:ext uri="{FF2B5EF4-FFF2-40B4-BE49-F238E27FC236}">
                <a16:creationId xmlns:a16="http://schemas.microsoft.com/office/drawing/2014/main" id="{AA39B625-F030-4EC0-A827-81BB1179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15889"/>
            <a:ext cx="599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/>
              <a:t>ΕΠΙΠΕΔΑ  -  ΟΙΚΟΓΕΝΕΙΕΣ ΚΑΜΠΥΛΩΝ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BD87D-9A92-479D-9C5B-F34C08FD38BB}"/>
              </a:ext>
            </a:extLst>
          </p:cNvPr>
          <p:cNvSpPr txBox="1"/>
          <p:nvPr/>
        </p:nvSpPr>
        <p:spPr>
          <a:xfrm>
            <a:off x="4961012" y="256490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πρόοψη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FE661-CB88-4605-BFB2-78675B63CE14}"/>
              </a:ext>
            </a:extLst>
          </p:cNvPr>
          <p:cNvSpPr txBox="1"/>
          <p:nvPr/>
        </p:nvSpPr>
        <p:spPr>
          <a:xfrm>
            <a:off x="9814756" y="299993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πρόοψη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5583F-EF7B-4DA0-A8CD-C57BB1574F10}"/>
              </a:ext>
            </a:extLst>
          </p:cNvPr>
          <p:cNvSpPr txBox="1"/>
          <p:nvPr/>
        </p:nvSpPr>
        <p:spPr>
          <a:xfrm>
            <a:off x="7546974" y="578076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πρόοψη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936EA-F8B4-4C38-8B29-22D70D416152}"/>
              </a:ext>
            </a:extLst>
          </p:cNvPr>
          <p:cNvSpPr txBox="1"/>
          <p:nvPr/>
        </p:nvSpPr>
        <p:spPr>
          <a:xfrm>
            <a:off x="3792538" y="950092"/>
            <a:ext cx="10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κάτοψη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D4FF2-2FC2-4C38-A6B1-D3FFD3974C97}"/>
              </a:ext>
            </a:extLst>
          </p:cNvPr>
          <p:cNvSpPr txBox="1"/>
          <p:nvPr/>
        </p:nvSpPr>
        <p:spPr>
          <a:xfrm>
            <a:off x="8472264" y="953204"/>
            <a:ext cx="10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κάτοψη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7863E7-DBC3-496D-8CF2-D394FDF1CE9D}"/>
              </a:ext>
            </a:extLst>
          </p:cNvPr>
          <p:cNvSpPr txBox="1"/>
          <p:nvPr/>
        </p:nvSpPr>
        <p:spPr>
          <a:xfrm>
            <a:off x="6312024" y="4052198"/>
            <a:ext cx="1062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κάτοψη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E34DE-D9A5-4D28-A967-4323099EFB07}"/>
              </a:ext>
            </a:extLst>
          </p:cNvPr>
          <p:cNvSpPr txBox="1"/>
          <p:nvPr/>
        </p:nvSpPr>
        <p:spPr>
          <a:xfrm>
            <a:off x="2141831" y="3058340"/>
            <a:ext cx="969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Πλάγια όψη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B3FCC-22CB-48C9-B236-3A81F056DABD}"/>
              </a:ext>
            </a:extLst>
          </p:cNvPr>
          <p:cNvSpPr txBox="1"/>
          <p:nvPr/>
        </p:nvSpPr>
        <p:spPr>
          <a:xfrm>
            <a:off x="7295443" y="2998706"/>
            <a:ext cx="969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Πλάγια όψη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2D021-E6C5-4BAA-A8FF-718FCDEC296C}"/>
              </a:ext>
            </a:extLst>
          </p:cNvPr>
          <p:cNvSpPr txBox="1"/>
          <p:nvPr/>
        </p:nvSpPr>
        <p:spPr>
          <a:xfrm>
            <a:off x="5052381" y="5788840"/>
            <a:ext cx="969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Πλάγια όψη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791CA63-1EC0-428F-B2AA-EF712382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3454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216A19-4EA3-4351-ACF4-B6D769D7614D}"/>
              </a:ext>
            </a:extLst>
          </p:cNvPr>
          <p:cNvSpPr/>
          <p:nvPr/>
        </p:nvSpPr>
        <p:spPr>
          <a:xfrm>
            <a:off x="2373139" y="633604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F1CC7F-2932-46F9-BCA1-D09F3B1F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3</a:t>
            </a:fld>
            <a:endParaRPr lang="el-GR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A1419B2-8008-4EC1-AE73-BE70D54E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5952690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2</a:t>
            </a:r>
          </a:p>
        </p:txBody>
      </p:sp>
    </p:spTree>
    <p:extLst>
      <p:ext uri="{BB962C8B-B14F-4D97-AF65-F5344CB8AC3E}">
        <p14:creationId xmlns:p14="http://schemas.microsoft.com/office/powerpoint/2010/main" val="83402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AA50BE6-0231-406E-8B10-36B9043408D2}"/>
              </a:ext>
            </a:extLst>
          </p:cNvPr>
          <p:cNvSpPr/>
          <p:nvPr/>
        </p:nvSpPr>
        <p:spPr>
          <a:xfrm>
            <a:off x="2668727" y="53189"/>
            <a:ext cx="54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el-GR" b="1" u="sng" dirty="0"/>
              <a:t>Παράδειγμα </a:t>
            </a:r>
            <a:r>
              <a:rPr lang="el-GR" altLang="el-GR" b="1" u="sng" dirty="0" err="1"/>
              <a:t>αντιστοίχησης</a:t>
            </a:r>
            <a:r>
              <a:rPr lang="el-GR" altLang="el-GR" b="1" u="sng" dirty="0"/>
              <a:t> σημείων – </a:t>
            </a:r>
            <a:r>
              <a:rPr lang="el-GR" altLang="el-GR" b="1" u="sng" dirty="0" err="1"/>
              <a:t>ημιπλάτη</a:t>
            </a:r>
            <a:r>
              <a:rPr lang="el-GR" altLang="el-GR" b="1" u="sng" dirty="0"/>
              <a:t> - ύψη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B07000D-B262-4FEE-8190-9AB3180F9FD4}"/>
              </a:ext>
            </a:extLst>
          </p:cNvPr>
          <p:cNvSpPr/>
          <p:nvPr/>
        </p:nvSpPr>
        <p:spPr>
          <a:xfrm>
            <a:off x="2444160" y="644092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5A4694-E50A-45C7-B591-6543E3B8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570" y="6356350"/>
            <a:ext cx="727229" cy="365125"/>
          </a:xfrm>
        </p:spPr>
        <p:txBody>
          <a:bodyPr/>
          <a:lstStyle/>
          <a:p>
            <a:fld id="{72984D3D-4E7E-4C0A-9B5B-0ABEB7F92D88}" type="slidenum">
              <a:rPr lang="el-GR" smtClean="0"/>
              <a:t>4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FAF6D-0BBF-43B7-AAAB-F2551696931F}"/>
              </a:ext>
            </a:extLst>
          </p:cNvPr>
          <p:cNvSpPr txBox="1"/>
          <p:nvPr/>
        </p:nvSpPr>
        <p:spPr>
          <a:xfrm>
            <a:off x="9641149" y="5998326"/>
            <a:ext cx="985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 Black" panose="020B0A04020102020204" pitchFamily="34" charset="0"/>
              </a:rPr>
              <a:t>Σχήμα 3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792BE9-1219-45D0-94FE-901C5D8A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924"/>
            <a:ext cx="12100514" cy="57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3DA8B02-72CD-4378-9970-6C58F9B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938" y="6245225"/>
            <a:ext cx="42386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48BCC-5254-4712-870F-D8B2CEF81D5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400"/>
          </a:p>
        </p:txBody>
      </p:sp>
      <p:sp>
        <p:nvSpPr>
          <p:cNvPr id="60420" name="Text Box 5">
            <a:extLst>
              <a:ext uri="{FF2B5EF4-FFF2-40B4-BE49-F238E27FC236}">
                <a16:creationId xmlns:a16="http://schemas.microsoft.com/office/drawing/2014/main" id="{4844DDAE-53B9-4A07-8088-F2FC4F0A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647700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2025</a:t>
            </a:r>
            <a:endParaRPr lang="el-GR" altLang="el-GR" sz="1000" dirty="0"/>
          </a:p>
        </p:txBody>
      </p:sp>
      <p:sp>
        <p:nvSpPr>
          <p:cNvPr id="60421" name="TextBox 1">
            <a:extLst>
              <a:ext uri="{FF2B5EF4-FFF2-40B4-BE49-F238E27FC236}">
                <a16:creationId xmlns:a16="http://schemas.microsoft.com/office/drawing/2014/main" id="{A9014977-7307-42D6-98F1-52BFB116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4</a:t>
            </a:r>
          </a:p>
        </p:txBody>
      </p:sp>
      <p:sp>
        <p:nvSpPr>
          <p:cNvPr id="60422" name="Ορθογώνιο 1">
            <a:extLst>
              <a:ext uri="{FF2B5EF4-FFF2-40B4-BE49-F238E27FC236}">
                <a16:creationId xmlns:a16="http://schemas.microsoft.com/office/drawing/2014/main" id="{EFD0A49C-36D9-4626-AF7B-C281CECF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299189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 dirty="0"/>
              <a:t>ΣΧΕΔΙΑΣΗ ΟΨΕΩΝ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A86150-AD6C-4DF2-972A-D38F7AE2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3" y="667490"/>
            <a:ext cx="7344816" cy="55488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41A489-D322-4426-ACBC-617F6A4E3C7C}"/>
              </a:ext>
            </a:extLst>
          </p:cNvPr>
          <p:cNvSpPr txBox="1"/>
          <p:nvPr/>
        </p:nvSpPr>
        <p:spPr>
          <a:xfrm>
            <a:off x="1747158" y="2044005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Αντιστοιχία </a:t>
            </a:r>
          </a:p>
          <a:p>
            <a:endParaRPr lang="el-GR" sz="2800" i="1" dirty="0"/>
          </a:p>
          <a:p>
            <a:r>
              <a:rPr lang="el-GR" sz="2800" i="1" dirty="0"/>
              <a:t>Εγκάρσιο επίπεδο – επίπεδο ισάλων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A758BFB-DE59-4777-979F-140C43DB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30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AA8B779-0F2A-4B1D-A38A-563D5359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093788"/>
            <a:ext cx="61626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9BA4DB60-FABE-417D-8525-4E269AD1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44513"/>
            <a:ext cx="390525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D1A24A95-9D3A-46BB-B2D5-67E9C8042308}"/>
              </a:ext>
            </a:extLst>
          </p:cNvPr>
          <p:cNvCxnSpPr>
            <a:cxnSpLocks/>
          </p:cNvCxnSpPr>
          <p:nvPr/>
        </p:nvCxnSpPr>
        <p:spPr>
          <a:xfrm flipH="1">
            <a:off x="1231901" y="2416629"/>
            <a:ext cx="7226299" cy="341108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1C954934-4988-486A-BAB0-3482CA66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622800"/>
            <a:ext cx="300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 dirty="0">
                <a:solidFill>
                  <a:srgbClr val="000000"/>
                </a:solidFill>
              </a:rPr>
              <a:t>WL </a:t>
            </a:r>
            <a:r>
              <a:rPr lang="el-GR" altLang="el-GR" sz="1800" b="1" dirty="0">
                <a:solidFill>
                  <a:srgbClr val="000000"/>
                </a:solidFill>
              </a:rPr>
              <a:t>4</a:t>
            </a:r>
            <a:endParaRPr lang="en-US" altLang="el-GR" sz="1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 dirty="0" err="1">
                <a:solidFill>
                  <a:srgbClr val="000000"/>
                </a:solidFill>
              </a:rPr>
              <a:t>Ημιπλάτος</a:t>
            </a:r>
            <a:r>
              <a:rPr lang="el-GR" altLang="el-GR" sz="1800" b="1" dirty="0">
                <a:solidFill>
                  <a:srgbClr val="000000"/>
                </a:solidFill>
              </a:rPr>
              <a:t> στο νομέα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AE941-E081-42FC-9411-95962C5F9E24}"/>
              </a:ext>
            </a:extLst>
          </p:cNvPr>
          <p:cNvSpPr txBox="1"/>
          <p:nvPr/>
        </p:nvSpPr>
        <p:spPr>
          <a:xfrm>
            <a:off x="3118757" y="293914"/>
            <a:ext cx="338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Πρυμναία περιοχή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0BF37EB-EA17-44F9-B9E0-07A69AD5FC27}"/>
              </a:ext>
            </a:extLst>
          </p:cNvPr>
          <p:cNvSpPr/>
          <p:nvPr/>
        </p:nvSpPr>
        <p:spPr>
          <a:xfrm>
            <a:off x="1364342" y="79603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b="1" u="sng" dirty="0" err="1">
                <a:solidFill>
                  <a:srgbClr val="004A82"/>
                </a:solidFill>
              </a:rPr>
              <a:t>Ναυπηγικό</a:t>
            </a:r>
            <a:r>
              <a:rPr lang="el-GR" altLang="el-GR" b="1" u="sng" dirty="0">
                <a:solidFill>
                  <a:srgbClr val="004A82"/>
                </a:solidFill>
              </a:rPr>
              <a:t> Σχέδιο : Επίπεδο Ισάλων  </a:t>
            </a:r>
            <a:r>
              <a:rPr lang="el-GR" altLang="el-GR" sz="1400" b="1" u="sng" dirty="0">
                <a:solidFill>
                  <a:srgbClr val="004A82"/>
                </a:solidFill>
              </a:rPr>
              <a:t>(1 από 6)</a:t>
            </a:r>
            <a:br>
              <a:rPr lang="el-GR" altLang="el-GR" sz="1400" b="1" u="sng" dirty="0">
                <a:solidFill>
                  <a:srgbClr val="004A82"/>
                </a:solidFill>
              </a:rPr>
            </a:br>
            <a:br>
              <a:rPr lang="el-GR" altLang="el-GR" sz="1400" b="1" u="sng" dirty="0">
                <a:solidFill>
                  <a:srgbClr val="004A82"/>
                </a:solidFill>
              </a:rPr>
            </a:b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4171339-CEFC-4598-BA17-1E0395E6B0B1}"/>
              </a:ext>
            </a:extLst>
          </p:cNvPr>
          <p:cNvSpPr/>
          <p:nvPr/>
        </p:nvSpPr>
        <p:spPr>
          <a:xfrm>
            <a:off x="2514600" y="63842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100" b="1" dirty="0"/>
              <a:t>ΝΑΥΠΗΓΙΚΟ ΣΧΕΔΙΟ ΚΑΙ ΑΡΧΕΣ </a:t>
            </a:r>
            <a:r>
              <a:rPr lang="en-US" altLang="el-GR" sz="1100" b="1" dirty="0"/>
              <a:t>CASD</a:t>
            </a:r>
            <a:r>
              <a:rPr lang="el-GR" altLang="el-GR" sz="1100" b="1" dirty="0"/>
              <a:t>                        ΚΑΘΗΓΗΤΗΣ ΓΕΩΡΓΙΟΣ Κ. ΧΑΤΖΗΚΩΝΣΤΑΝΤΗΣ  2025</a:t>
            </a:r>
            <a:endParaRPr lang="el-GR" altLang="el-GR" sz="1100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57B6E251-1CF9-4238-8A39-75E53B6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4D3D-4E7E-4C0A-9B5B-0ABEB7F92D88}" type="slidenum">
              <a:rPr lang="el-GR" smtClean="0"/>
              <a:t>7</a:t>
            </a:fld>
            <a:endParaRPr lang="el-GR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32674BC-BF2C-4B59-8E56-453CA2290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5</a:t>
            </a:r>
          </a:p>
        </p:txBody>
      </p:sp>
    </p:spTree>
    <p:extLst>
      <p:ext uri="{BB962C8B-B14F-4D97-AF65-F5344CB8AC3E}">
        <p14:creationId xmlns:p14="http://schemas.microsoft.com/office/powerpoint/2010/main" val="419667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76A8379B-364B-44A4-88CF-CBAB7D23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7A89F8-487A-4566-A4BA-8A79E93FC002}" type="slidenum">
              <a:rPr lang="el-GR" altLang="el-G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2222C405-AE8C-4097-B78E-313E24B55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41438"/>
            <a:ext cx="617378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92C443B-ADB0-4D6B-8041-084388DE5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92100"/>
            <a:ext cx="444023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1EF0A6-1625-40FE-8AE3-5A9F9B301B99}"/>
              </a:ext>
            </a:extLst>
          </p:cNvPr>
          <p:cNvCxnSpPr/>
          <p:nvPr/>
        </p:nvCxnSpPr>
        <p:spPr>
          <a:xfrm flipH="1">
            <a:off x="2362200" y="2374900"/>
            <a:ext cx="5778500" cy="2806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Rectangle 7">
            <a:extLst>
              <a:ext uri="{FF2B5EF4-FFF2-40B4-BE49-F238E27FC236}">
                <a16:creationId xmlns:a16="http://schemas.microsoft.com/office/drawing/2014/main" id="{C73B0F91-6309-4AB3-B447-457A9D02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4627563"/>
            <a:ext cx="3175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>
                <a:solidFill>
                  <a:srgbClr val="000000"/>
                </a:solidFill>
              </a:rPr>
              <a:t>WL </a:t>
            </a:r>
            <a:r>
              <a:rPr lang="el-GR" altLang="el-GR" sz="1800" b="1">
                <a:solidFill>
                  <a:srgbClr val="000000"/>
                </a:solidFill>
              </a:rPr>
              <a:t>4</a:t>
            </a:r>
            <a:endParaRPr lang="en-US" altLang="el-GR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Ημιπλάτος στο νομέα 1</a:t>
            </a:r>
          </a:p>
        </p:txBody>
      </p:sp>
      <p:sp>
        <p:nvSpPr>
          <p:cNvPr id="9223" name="Τίτλος 1">
            <a:extLst>
              <a:ext uri="{FF2B5EF4-FFF2-40B4-BE49-F238E27FC236}">
                <a16:creationId xmlns:a16="http://schemas.microsoft.com/office/drawing/2014/main" id="{AF6E17BF-9E12-455E-9C45-CFA4158C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83394"/>
            <a:ext cx="7262812" cy="8366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3200" b="1" u="sng" dirty="0">
                <a:solidFill>
                  <a:srgbClr val="004A82"/>
                </a:solidFill>
              </a:rPr>
            </a:br>
            <a:r>
              <a:rPr lang="el-GR" altLang="el-GR" sz="3200" b="1" u="sng" dirty="0" err="1">
                <a:solidFill>
                  <a:srgbClr val="004A82"/>
                </a:solidFill>
              </a:rPr>
              <a:t>Ναυπηγικό</a:t>
            </a:r>
            <a:r>
              <a:rPr lang="el-GR" altLang="el-GR" sz="3200" b="1" u="sng" dirty="0">
                <a:solidFill>
                  <a:srgbClr val="004A82"/>
                </a:solidFill>
              </a:rPr>
              <a:t> Σχέδιο : Επίπεδο Ισάλων  </a:t>
            </a:r>
            <a:r>
              <a:rPr lang="el-GR" altLang="el-GR" sz="2400" b="1" u="sng" dirty="0">
                <a:solidFill>
                  <a:srgbClr val="004A82"/>
                </a:solidFill>
              </a:rPr>
              <a:t>(2 από 6)</a:t>
            </a:r>
            <a:br>
              <a:rPr lang="el-GR" altLang="el-GR" sz="2400" b="1" u="sng" dirty="0">
                <a:solidFill>
                  <a:srgbClr val="004A82"/>
                </a:solidFill>
              </a:rPr>
            </a:br>
            <a:br>
              <a:rPr lang="el-GR" altLang="el-GR" sz="2400" b="1" u="sng" dirty="0">
                <a:solidFill>
                  <a:srgbClr val="004A82"/>
                </a:solidFill>
              </a:rPr>
            </a:br>
            <a:endParaRPr lang="el-GR" altLang="el-GR" sz="2400" b="1" u="sng" dirty="0">
              <a:solidFill>
                <a:srgbClr val="004A82"/>
              </a:solidFill>
            </a:endParaRPr>
          </a:p>
        </p:txBody>
      </p:sp>
      <p:sp>
        <p:nvSpPr>
          <p:cNvPr id="9224" name="Text Box 4">
            <a:extLst>
              <a:ext uri="{FF2B5EF4-FFF2-40B4-BE49-F238E27FC236}">
                <a16:creationId xmlns:a16="http://schemas.microsoft.com/office/drawing/2014/main" id="{1BB86CED-E9E7-430D-A8F4-6DBA921B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000" b="1" dirty="0">
                <a:latin typeface="Arial" panose="020B0604020202020204" pitchFamily="34" charset="0"/>
              </a:rPr>
              <a:t>ΝΑΥΠΗΓΙΚΟ ΣΧΕΔΙΟ ΚΑΙ ΑΡΧΕΣ </a:t>
            </a:r>
            <a:r>
              <a:rPr lang="en-US" altLang="el-GR" sz="1000" b="1" dirty="0">
                <a:latin typeface="Arial" panose="020B0604020202020204" pitchFamily="34" charset="0"/>
              </a:rPr>
              <a:t>CASD</a:t>
            </a:r>
            <a:r>
              <a:rPr lang="el-GR" altLang="el-GR" sz="1000" b="1" dirty="0">
                <a:latin typeface="Arial" panose="020B0604020202020204" pitchFamily="34" charset="0"/>
              </a:rPr>
              <a:t>                        ΚΑΘΗΓΗΤΗΣ ΓΕΩΡΓΙΟΣ Κ. ΧΑΤΖΗΚΩΝΣΤΑΝΤΗΣ  2025</a:t>
            </a:r>
            <a:endParaRPr lang="el-GR" altLang="el-GR" sz="1000" dirty="0">
              <a:latin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50E2DB-3B53-4126-9DD8-B9AB1BC868BB}"/>
              </a:ext>
            </a:extLst>
          </p:cNvPr>
          <p:cNvCxnSpPr/>
          <p:nvPr/>
        </p:nvCxnSpPr>
        <p:spPr>
          <a:xfrm flipV="1">
            <a:off x="7658100" y="1765300"/>
            <a:ext cx="749300" cy="12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AD67D1-A799-4111-8A68-A4DA0588556B}"/>
              </a:ext>
            </a:extLst>
          </p:cNvPr>
          <p:cNvCxnSpPr/>
          <p:nvPr/>
        </p:nvCxnSpPr>
        <p:spPr>
          <a:xfrm>
            <a:off x="8407400" y="1765300"/>
            <a:ext cx="6635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C5E10D-7508-4385-96C0-0E3DC246316D}"/>
              </a:ext>
            </a:extLst>
          </p:cNvPr>
          <p:cNvCxnSpPr/>
          <p:nvPr/>
        </p:nvCxnSpPr>
        <p:spPr>
          <a:xfrm flipV="1">
            <a:off x="6604000" y="2971800"/>
            <a:ext cx="247650" cy="1397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BDA2526-B193-470B-81B1-F5ADF608DE1C}"/>
              </a:ext>
            </a:extLst>
          </p:cNvPr>
          <p:cNvSpPr/>
          <p:nvPr/>
        </p:nvSpPr>
        <p:spPr>
          <a:xfrm>
            <a:off x="1637091" y="140824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Πρυμναία περιοχή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694F9D9-582F-4D2B-938C-067F8DEC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B24E948C-3916-41F1-86BD-9C7C94F6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A1CE15-50D6-4C4C-8CC1-DB4878783413}" type="slidenum">
              <a:rPr lang="el-GR" altLang="el-G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A5089DB6-DD8F-4373-9948-761ABCAD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09688"/>
            <a:ext cx="621665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>
            <a:extLst>
              <a:ext uri="{FF2B5EF4-FFF2-40B4-BE49-F238E27FC236}">
                <a16:creationId xmlns:a16="http://schemas.microsoft.com/office/drawing/2014/main" id="{AC3F90D5-7578-4AFA-A39C-79C207182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69900"/>
            <a:ext cx="41338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56462D-3962-4670-B39D-355A76B32DBA}"/>
              </a:ext>
            </a:extLst>
          </p:cNvPr>
          <p:cNvCxnSpPr/>
          <p:nvPr/>
        </p:nvCxnSpPr>
        <p:spPr>
          <a:xfrm flipH="1">
            <a:off x="3213100" y="2463800"/>
            <a:ext cx="4610100" cy="3175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46" name="Τίτλος 1">
            <a:extLst>
              <a:ext uri="{FF2B5EF4-FFF2-40B4-BE49-F238E27FC236}">
                <a16:creationId xmlns:a16="http://schemas.microsoft.com/office/drawing/2014/main" id="{A16EA44F-D275-4EBB-92D4-F3F85B95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592024"/>
            <a:ext cx="10406062" cy="8366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3200" b="1" u="sng" dirty="0">
                <a:solidFill>
                  <a:srgbClr val="004A82"/>
                </a:solidFill>
              </a:rPr>
            </a:br>
            <a:r>
              <a:rPr lang="el-GR" altLang="el-GR" sz="3200" b="1" u="sng" dirty="0" err="1">
                <a:solidFill>
                  <a:srgbClr val="004A82"/>
                </a:solidFill>
              </a:rPr>
              <a:t>Ναυπηγικό</a:t>
            </a:r>
            <a:r>
              <a:rPr lang="el-GR" altLang="el-GR" sz="3200" b="1" u="sng" dirty="0">
                <a:solidFill>
                  <a:srgbClr val="004A82"/>
                </a:solidFill>
              </a:rPr>
              <a:t> Σχέδιο : Επίπεδο Ισάλων  </a:t>
            </a:r>
            <a:r>
              <a:rPr lang="el-GR" altLang="el-GR" sz="2400" b="1" u="sng" dirty="0">
                <a:solidFill>
                  <a:srgbClr val="004A82"/>
                </a:solidFill>
              </a:rPr>
              <a:t>(3 από 6)</a:t>
            </a:r>
            <a:br>
              <a:rPr lang="el-GR" altLang="el-GR" sz="2400" b="1" u="sng" dirty="0">
                <a:solidFill>
                  <a:srgbClr val="004A82"/>
                </a:solidFill>
              </a:rPr>
            </a:br>
            <a:br>
              <a:rPr lang="el-GR" altLang="el-GR" sz="2400" b="1" u="sng" dirty="0">
                <a:solidFill>
                  <a:srgbClr val="004A82"/>
                </a:solidFill>
              </a:rPr>
            </a:br>
            <a:endParaRPr lang="el-GR" altLang="el-GR" sz="2400" b="1" u="sng" dirty="0">
              <a:solidFill>
                <a:srgbClr val="004A82"/>
              </a:solidFill>
            </a:endParaRPr>
          </a:p>
        </p:txBody>
      </p:sp>
      <p:sp>
        <p:nvSpPr>
          <p:cNvPr id="10247" name="Rectangle 12">
            <a:extLst>
              <a:ext uri="{FF2B5EF4-FFF2-40B4-BE49-F238E27FC236}">
                <a16:creationId xmlns:a16="http://schemas.microsoft.com/office/drawing/2014/main" id="{1ABEA12B-6DCD-49A4-9F4A-1EAD62258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622800"/>
            <a:ext cx="300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n-US" altLang="el-GR" sz="1800" b="1">
                <a:solidFill>
                  <a:srgbClr val="000000"/>
                </a:solidFill>
              </a:rPr>
              <a:t>WL </a:t>
            </a:r>
            <a:r>
              <a:rPr lang="el-GR" altLang="el-GR" sz="1800" b="1">
                <a:solidFill>
                  <a:srgbClr val="000000"/>
                </a:solidFill>
              </a:rPr>
              <a:t>4</a:t>
            </a:r>
            <a:endParaRPr lang="en-US" altLang="el-GR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600"/>
              </a:spcBef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Ημιπλάτος στο νομέα 2</a:t>
            </a:r>
          </a:p>
        </p:txBody>
      </p:sp>
      <p:sp>
        <p:nvSpPr>
          <p:cNvPr id="10248" name="Text Box 4">
            <a:extLst>
              <a:ext uri="{FF2B5EF4-FFF2-40B4-BE49-F238E27FC236}">
                <a16:creationId xmlns:a16="http://schemas.microsoft.com/office/drawing/2014/main" id="{E23B5A1A-5CDA-4BBA-99E0-F2ABD37A2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000" b="1" dirty="0">
                <a:latin typeface="Arial" panose="020B0604020202020204" pitchFamily="34" charset="0"/>
              </a:rPr>
              <a:t>ΝΑΥΠΗΓΙΚΟ ΣΧΕΔΙΟ ΚΑΙ ΑΡΧΕΣ </a:t>
            </a:r>
            <a:r>
              <a:rPr lang="en-US" altLang="el-GR" sz="1000" b="1" dirty="0">
                <a:latin typeface="Arial" panose="020B0604020202020204" pitchFamily="34" charset="0"/>
              </a:rPr>
              <a:t>CASD</a:t>
            </a:r>
            <a:r>
              <a:rPr lang="el-GR" altLang="el-GR" sz="1000" b="1" dirty="0">
                <a:latin typeface="Arial" panose="020B0604020202020204" pitchFamily="34" charset="0"/>
              </a:rPr>
              <a:t>                        ΚΑΘΗΓΗΤΗΣ ΓΕΩΡΓΙΟΣ Κ. ΧΑΤΖΗΚΩΝΣΤΑΝΤΗΣ  2025</a:t>
            </a:r>
            <a:endParaRPr lang="el-GR" altLang="el-GR" sz="10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908BED-D489-4DD1-84FC-41905DDA74BD}"/>
              </a:ext>
            </a:extLst>
          </p:cNvPr>
          <p:cNvCxnSpPr/>
          <p:nvPr/>
        </p:nvCxnSpPr>
        <p:spPr>
          <a:xfrm flipV="1">
            <a:off x="7493000" y="1866900"/>
            <a:ext cx="622300" cy="2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5AB261-E9FD-41B6-BAA9-80E119AE62B9}"/>
              </a:ext>
            </a:extLst>
          </p:cNvPr>
          <p:cNvCxnSpPr/>
          <p:nvPr/>
        </p:nvCxnSpPr>
        <p:spPr>
          <a:xfrm>
            <a:off x="8115300" y="18669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B41476-9706-4654-9068-B9A7B5EBA107}"/>
              </a:ext>
            </a:extLst>
          </p:cNvPr>
          <p:cNvCxnSpPr/>
          <p:nvPr/>
        </p:nvCxnSpPr>
        <p:spPr>
          <a:xfrm flipV="1">
            <a:off x="6299200" y="3289300"/>
            <a:ext cx="323850" cy="2286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D63978-6F35-45F1-962D-950902A449C8}"/>
              </a:ext>
            </a:extLst>
          </p:cNvPr>
          <p:cNvCxnSpPr/>
          <p:nvPr/>
        </p:nvCxnSpPr>
        <p:spPr>
          <a:xfrm flipH="1">
            <a:off x="3213100" y="5422900"/>
            <a:ext cx="292100" cy="215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E9B990B-3A15-4516-A902-78BA987614DA}"/>
              </a:ext>
            </a:extLst>
          </p:cNvPr>
          <p:cNvSpPr/>
          <p:nvPr/>
        </p:nvSpPr>
        <p:spPr>
          <a:xfrm>
            <a:off x="2416761" y="304800"/>
            <a:ext cx="198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Πρυμναία περιοχή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A96FE9F-5F80-42A5-83E5-4B9BBA61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851526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549</Words>
  <Application>Microsoft Office PowerPoint</Application>
  <PresentationFormat>Ευρεία οθόνη</PresentationFormat>
  <Paragraphs>127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Ναυπηγικό Σχέδιο : Επίπεδο Ισάλων  (2 από 6)  </vt:lpstr>
      <vt:lpstr> Ναυπηγικό Σχέδιο : Επίπεδο Ισάλων  (3 από 6)  </vt:lpstr>
      <vt:lpstr> Ναυπηγικό Σχέδιο : Επίπεδο Ισάλων  (4 από 6)  </vt:lpstr>
      <vt:lpstr> Ναυπηγικό Σχέδιο : Επίπεδο Ισάλων  (5 από 6)  </vt:lpstr>
      <vt:lpstr> Ναυπηγικό Σχέδιο : Επίπεδο Ισάλων  (6 από 6)  </vt:lpstr>
      <vt:lpstr>Παρουσίαση του PowerPoint</vt:lpstr>
      <vt:lpstr>Ημιπλάτος στον νομέα 9  και σημείο τομής της ισάλου 4 με το ίχνος του διαμήκους επιπέδου V1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UNIWA</dc:creator>
  <cp:lastModifiedBy>UNIWA</cp:lastModifiedBy>
  <cp:revision>8</cp:revision>
  <dcterms:created xsi:type="dcterms:W3CDTF">2025-03-10T17:52:37Z</dcterms:created>
  <dcterms:modified xsi:type="dcterms:W3CDTF">2025-03-13T10:30:23Z</dcterms:modified>
</cp:coreProperties>
</file>