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4" r:id="rId2"/>
    <p:sldId id="259" r:id="rId3"/>
    <p:sldId id="424" r:id="rId4"/>
    <p:sldId id="425" r:id="rId5"/>
    <p:sldId id="266" r:id="rId6"/>
    <p:sldId id="269" r:id="rId7"/>
    <p:sldId id="267" r:id="rId8"/>
    <p:sldId id="426" r:id="rId9"/>
    <p:sldId id="260" r:id="rId10"/>
    <p:sldId id="261" r:id="rId11"/>
    <p:sldId id="262" r:id="rId12"/>
    <p:sldId id="263" r:id="rId13"/>
    <p:sldId id="434" r:id="rId14"/>
    <p:sldId id="265" r:id="rId15"/>
    <p:sldId id="435"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4660"/>
  </p:normalViewPr>
  <p:slideViewPr>
    <p:cSldViewPr snapToGrid="0">
      <p:cViewPr varScale="1">
        <p:scale>
          <a:sx n="86" d="100"/>
          <a:sy n="86" d="100"/>
        </p:scale>
        <p:origin x="33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1A5993-2932-4A22-B4B7-8339D854D222}" type="datetimeFigureOut">
              <a:rPr lang="el-GR" smtClean="0"/>
              <a:t>20/3/2025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7B658-E1C1-4CDB-8940-319B4474D7D6}" type="slidenum">
              <a:rPr lang="el-GR" smtClean="0"/>
              <a:t>‹#›</a:t>
            </a:fld>
            <a:endParaRPr lang="el-GR"/>
          </a:p>
        </p:txBody>
      </p:sp>
    </p:spTree>
    <p:extLst>
      <p:ext uri="{BB962C8B-B14F-4D97-AF65-F5344CB8AC3E}">
        <p14:creationId xmlns:p14="http://schemas.microsoft.com/office/powerpoint/2010/main" val="3387028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3595889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5A1504-04C3-4FDE-8FE6-467D749F1F2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E004B89-232D-434B-B27D-1F61626A4C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702DFC7D-44C9-4F10-9850-2A29D4467400}"/>
              </a:ext>
            </a:extLst>
          </p:cNvPr>
          <p:cNvSpPr>
            <a:spLocks noGrp="1"/>
          </p:cNvSpPr>
          <p:nvPr>
            <p:ph type="dt" sz="half" idx="10"/>
          </p:nvPr>
        </p:nvSpPr>
        <p:spPr/>
        <p:txBody>
          <a:bodyPr/>
          <a:lstStyle/>
          <a:p>
            <a:fld id="{4707D494-33D4-4108-A2FD-582DAE130A08}" type="datetimeFigureOut">
              <a:rPr lang="el-GR" smtClean="0"/>
              <a:t>20/3/2025</a:t>
            </a:fld>
            <a:endParaRPr lang="el-GR"/>
          </a:p>
        </p:txBody>
      </p:sp>
      <p:sp>
        <p:nvSpPr>
          <p:cNvPr id="5" name="Θέση υποσέλιδου 4">
            <a:extLst>
              <a:ext uri="{FF2B5EF4-FFF2-40B4-BE49-F238E27FC236}">
                <a16:creationId xmlns:a16="http://schemas.microsoft.com/office/drawing/2014/main" id="{A869F73D-2A8E-4A4F-9F15-F4FD209C00E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238BEAC-1C80-461B-9C85-9B44D3228EEA}"/>
              </a:ext>
            </a:extLst>
          </p:cNvPr>
          <p:cNvSpPr>
            <a:spLocks noGrp="1"/>
          </p:cNvSpPr>
          <p:nvPr>
            <p:ph type="sldNum" sz="quarter" idx="12"/>
          </p:nvPr>
        </p:nvSpPr>
        <p:spPr/>
        <p:txBody>
          <a:bodyPr/>
          <a:lstStyle/>
          <a:p>
            <a:fld id="{48FA0938-2F12-4D45-8615-0A86D0DD840E}" type="slidenum">
              <a:rPr lang="el-GR" smtClean="0"/>
              <a:t>‹#›</a:t>
            </a:fld>
            <a:endParaRPr lang="el-GR"/>
          </a:p>
        </p:txBody>
      </p:sp>
    </p:spTree>
    <p:extLst>
      <p:ext uri="{BB962C8B-B14F-4D97-AF65-F5344CB8AC3E}">
        <p14:creationId xmlns:p14="http://schemas.microsoft.com/office/powerpoint/2010/main" val="2039644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34C779-3AA7-47BD-AFB4-BD124A38E93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DF4CAB7-4054-472B-8156-01523BE77A79}"/>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A5500224-37F8-4431-A076-DD3766AA3712}"/>
              </a:ext>
            </a:extLst>
          </p:cNvPr>
          <p:cNvSpPr>
            <a:spLocks noGrp="1"/>
          </p:cNvSpPr>
          <p:nvPr>
            <p:ph type="dt" sz="half" idx="10"/>
          </p:nvPr>
        </p:nvSpPr>
        <p:spPr/>
        <p:txBody>
          <a:bodyPr/>
          <a:lstStyle/>
          <a:p>
            <a:fld id="{4707D494-33D4-4108-A2FD-582DAE130A08}" type="datetimeFigureOut">
              <a:rPr lang="el-GR" smtClean="0"/>
              <a:t>20/3/2025</a:t>
            </a:fld>
            <a:endParaRPr lang="el-GR"/>
          </a:p>
        </p:txBody>
      </p:sp>
      <p:sp>
        <p:nvSpPr>
          <p:cNvPr id="5" name="Θέση υποσέλιδου 4">
            <a:extLst>
              <a:ext uri="{FF2B5EF4-FFF2-40B4-BE49-F238E27FC236}">
                <a16:creationId xmlns:a16="http://schemas.microsoft.com/office/drawing/2014/main" id="{BF9316B4-F00C-4025-9EE4-C95BEF3B59A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436844E-B21D-4C76-B1A7-BEEDE6ED5D38}"/>
              </a:ext>
            </a:extLst>
          </p:cNvPr>
          <p:cNvSpPr>
            <a:spLocks noGrp="1"/>
          </p:cNvSpPr>
          <p:nvPr>
            <p:ph type="sldNum" sz="quarter" idx="12"/>
          </p:nvPr>
        </p:nvSpPr>
        <p:spPr/>
        <p:txBody>
          <a:bodyPr/>
          <a:lstStyle/>
          <a:p>
            <a:fld id="{48FA0938-2F12-4D45-8615-0A86D0DD840E}" type="slidenum">
              <a:rPr lang="el-GR" smtClean="0"/>
              <a:t>‹#›</a:t>
            </a:fld>
            <a:endParaRPr lang="el-GR"/>
          </a:p>
        </p:txBody>
      </p:sp>
    </p:spTree>
    <p:extLst>
      <p:ext uri="{BB962C8B-B14F-4D97-AF65-F5344CB8AC3E}">
        <p14:creationId xmlns:p14="http://schemas.microsoft.com/office/powerpoint/2010/main" val="1052968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F593AEC-BF21-4A96-9CA8-96D55DD93B1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9549CCD-BE4F-4975-A08A-DFB0D84BCB78}"/>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F7F69738-57F0-4126-9D04-11967A15F897}"/>
              </a:ext>
            </a:extLst>
          </p:cNvPr>
          <p:cNvSpPr>
            <a:spLocks noGrp="1"/>
          </p:cNvSpPr>
          <p:nvPr>
            <p:ph type="dt" sz="half" idx="10"/>
          </p:nvPr>
        </p:nvSpPr>
        <p:spPr/>
        <p:txBody>
          <a:bodyPr/>
          <a:lstStyle/>
          <a:p>
            <a:fld id="{4707D494-33D4-4108-A2FD-582DAE130A08}" type="datetimeFigureOut">
              <a:rPr lang="el-GR" smtClean="0"/>
              <a:t>20/3/2025</a:t>
            </a:fld>
            <a:endParaRPr lang="el-GR"/>
          </a:p>
        </p:txBody>
      </p:sp>
      <p:sp>
        <p:nvSpPr>
          <p:cNvPr id="5" name="Θέση υποσέλιδου 4">
            <a:extLst>
              <a:ext uri="{FF2B5EF4-FFF2-40B4-BE49-F238E27FC236}">
                <a16:creationId xmlns:a16="http://schemas.microsoft.com/office/drawing/2014/main" id="{DCF2EF77-F5D1-47A2-B5E0-C7B82563059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69E1E5F-0B77-4C51-A3BE-9296735687C7}"/>
              </a:ext>
            </a:extLst>
          </p:cNvPr>
          <p:cNvSpPr>
            <a:spLocks noGrp="1"/>
          </p:cNvSpPr>
          <p:nvPr>
            <p:ph type="sldNum" sz="quarter" idx="12"/>
          </p:nvPr>
        </p:nvSpPr>
        <p:spPr/>
        <p:txBody>
          <a:bodyPr/>
          <a:lstStyle/>
          <a:p>
            <a:fld id="{48FA0938-2F12-4D45-8615-0A86D0DD840E}" type="slidenum">
              <a:rPr lang="el-GR" smtClean="0"/>
              <a:t>‹#›</a:t>
            </a:fld>
            <a:endParaRPr lang="el-GR"/>
          </a:p>
        </p:txBody>
      </p:sp>
    </p:spTree>
    <p:extLst>
      <p:ext uri="{BB962C8B-B14F-4D97-AF65-F5344CB8AC3E}">
        <p14:creationId xmlns:p14="http://schemas.microsoft.com/office/powerpoint/2010/main" val="2907769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752B77-EBE4-4981-9238-A3702317CB9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A60CD61-8B69-4E65-B4FE-5096CF09EACE}"/>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B8A2802B-7056-4CF3-BE41-D70C953ADAAB}"/>
              </a:ext>
            </a:extLst>
          </p:cNvPr>
          <p:cNvSpPr>
            <a:spLocks noGrp="1"/>
          </p:cNvSpPr>
          <p:nvPr>
            <p:ph type="dt" sz="half" idx="10"/>
          </p:nvPr>
        </p:nvSpPr>
        <p:spPr/>
        <p:txBody>
          <a:bodyPr/>
          <a:lstStyle/>
          <a:p>
            <a:fld id="{4707D494-33D4-4108-A2FD-582DAE130A08}" type="datetimeFigureOut">
              <a:rPr lang="el-GR" smtClean="0"/>
              <a:t>20/3/2025</a:t>
            </a:fld>
            <a:endParaRPr lang="el-GR"/>
          </a:p>
        </p:txBody>
      </p:sp>
      <p:sp>
        <p:nvSpPr>
          <p:cNvPr id="5" name="Θέση υποσέλιδου 4">
            <a:extLst>
              <a:ext uri="{FF2B5EF4-FFF2-40B4-BE49-F238E27FC236}">
                <a16:creationId xmlns:a16="http://schemas.microsoft.com/office/drawing/2014/main" id="{D2C0D200-E660-40B3-B761-02EA1EC307A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0AC3B99-7F7C-4F08-96ED-84C16F9DDAD0}"/>
              </a:ext>
            </a:extLst>
          </p:cNvPr>
          <p:cNvSpPr>
            <a:spLocks noGrp="1"/>
          </p:cNvSpPr>
          <p:nvPr>
            <p:ph type="sldNum" sz="quarter" idx="12"/>
          </p:nvPr>
        </p:nvSpPr>
        <p:spPr/>
        <p:txBody>
          <a:bodyPr/>
          <a:lstStyle/>
          <a:p>
            <a:fld id="{48FA0938-2F12-4D45-8615-0A86D0DD840E}" type="slidenum">
              <a:rPr lang="el-GR" smtClean="0"/>
              <a:t>‹#›</a:t>
            </a:fld>
            <a:endParaRPr lang="el-GR"/>
          </a:p>
        </p:txBody>
      </p:sp>
    </p:spTree>
    <p:extLst>
      <p:ext uri="{BB962C8B-B14F-4D97-AF65-F5344CB8AC3E}">
        <p14:creationId xmlns:p14="http://schemas.microsoft.com/office/powerpoint/2010/main" val="2662125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D1951C-224F-4F90-8D2C-B36A7E3B925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F9487B4-9043-468B-9D0D-7EA6B34866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2CBD2D1C-76C8-4883-9D14-33DA97E620BE}"/>
              </a:ext>
            </a:extLst>
          </p:cNvPr>
          <p:cNvSpPr>
            <a:spLocks noGrp="1"/>
          </p:cNvSpPr>
          <p:nvPr>
            <p:ph type="dt" sz="half" idx="10"/>
          </p:nvPr>
        </p:nvSpPr>
        <p:spPr/>
        <p:txBody>
          <a:bodyPr/>
          <a:lstStyle/>
          <a:p>
            <a:fld id="{4707D494-33D4-4108-A2FD-582DAE130A08}" type="datetimeFigureOut">
              <a:rPr lang="el-GR" smtClean="0"/>
              <a:t>20/3/2025</a:t>
            </a:fld>
            <a:endParaRPr lang="el-GR"/>
          </a:p>
        </p:txBody>
      </p:sp>
      <p:sp>
        <p:nvSpPr>
          <p:cNvPr id="5" name="Θέση υποσέλιδου 4">
            <a:extLst>
              <a:ext uri="{FF2B5EF4-FFF2-40B4-BE49-F238E27FC236}">
                <a16:creationId xmlns:a16="http://schemas.microsoft.com/office/drawing/2014/main" id="{91252728-90CD-441A-879C-CA8FA911CA5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B4650E8-803E-4405-BC15-0FBCF1171E8F}"/>
              </a:ext>
            </a:extLst>
          </p:cNvPr>
          <p:cNvSpPr>
            <a:spLocks noGrp="1"/>
          </p:cNvSpPr>
          <p:nvPr>
            <p:ph type="sldNum" sz="quarter" idx="12"/>
          </p:nvPr>
        </p:nvSpPr>
        <p:spPr/>
        <p:txBody>
          <a:bodyPr/>
          <a:lstStyle/>
          <a:p>
            <a:fld id="{48FA0938-2F12-4D45-8615-0A86D0DD840E}" type="slidenum">
              <a:rPr lang="el-GR" smtClean="0"/>
              <a:t>‹#›</a:t>
            </a:fld>
            <a:endParaRPr lang="el-GR"/>
          </a:p>
        </p:txBody>
      </p:sp>
    </p:spTree>
    <p:extLst>
      <p:ext uri="{BB962C8B-B14F-4D97-AF65-F5344CB8AC3E}">
        <p14:creationId xmlns:p14="http://schemas.microsoft.com/office/powerpoint/2010/main" val="341021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9BF16E-33F0-4F84-AC65-37AA5893E8B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8BEF709-F33D-4558-85E0-57ED94E5BFBA}"/>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4E0C9FB5-31A8-4FC9-A35C-DE5E132F8212}"/>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65F6DEF4-F936-403E-8351-E55BE157EBF5}"/>
              </a:ext>
            </a:extLst>
          </p:cNvPr>
          <p:cNvSpPr>
            <a:spLocks noGrp="1"/>
          </p:cNvSpPr>
          <p:nvPr>
            <p:ph type="dt" sz="half" idx="10"/>
          </p:nvPr>
        </p:nvSpPr>
        <p:spPr/>
        <p:txBody>
          <a:bodyPr/>
          <a:lstStyle/>
          <a:p>
            <a:fld id="{4707D494-33D4-4108-A2FD-582DAE130A08}" type="datetimeFigureOut">
              <a:rPr lang="el-GR" smtClean="0"/>
              <a:t>20/3/2025</a:t>
            </a:fld>
            <a:endParaRPr lang="el-GR"/>
          </a:p>
        </p:txBody>
      </p:sp>
      <p:sp>
        <p:nvSpPr>
          <p:cNvPr id="6" name="Θέση υποσέλιδου 5">
            <a:extLst>
              <a:ext uri="{FF2B5EF4-FFF2-40B4-BE49-F238E27FC236}">
                <a16:creationId xmlns:a16="http://schemas.microsoft.com/office/drawing/2014/main" id="{2ED8A806-1C5E-4532-9B1D-0956F070ABE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D11E33A-B66A-4626-94CF-03C47EA2091E}"/>
              </a:ext>
            </a:extLst>
          </p:cNvPr>
          <p:cNvSpPr>
            <a:spLocks noGrp="1"/>
          </p:cNvSpPr>
          <p:nvPr>
            <p:ph type="sldNum" sz="quarter" idx="12"/>
          </p:nvPr>
        </p:nvSpPr>
        <p:spPr/>
        <p:txBody>
          <a:bodyPr/>
          <a:lstStyle/>
          <a:p>
            <a:fld id="{48FA0938-2F12-4D45-8615-0A86D0DD840E}" type="slidenum">
              <a:rPr lang="el-GR" smtClean="0"/>
              <a:t>‹#›</a:t>
            </a:fld>
            <a:endParaRPr lang="el-GR"/>
          </a:p>
        </p:txBody>
      </p:sp>
    </p:spTree>
    <p:extLst>
      <p:ext uri="{BB962C8B-B14F-4D97-AF65-F5344CB8AC3E}">
        <p14:creationId xmlns:p14="http://schemas.microsoft.com/office/powerpoint/2010/main" val="244267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FC75E9-44C5-4A75-8DBE-7DC12CB114B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1EDD24F-4252-4DDA-A977-31944AF0CC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84CE261A-ABBD-47DD-862A-BF44E3002B45}"/>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0E146086-A0C2-4822-B0F5-38FC5AC822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D52311FB-6979-4671-8594-7C43959D5B41}"/>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84AC1D69-C9A5-48F5-9C41-E8099270CE53}"/>
              </a:ext>
            </a:extLst>
          </p:cNvPr>
          <p:cNvSpPr>
            <a:spLocks noGrp="1"/>
          </p:cNvSpPr>
          <p:nvPr>
            <p:ph type="dt" sz="half" idx="10"/>
          </p:nvPr>
        </p:nvSpPr>
        <p:spPr/>
        <p:txBody>
          <a:bodyPr/>
          <a:lstStyle/>
          <a:p>
            <a:fld id="{4707D494-33D4-4108-A2FD-582DAE130A08}" type="datetimeFigureOut">
              <a:rPr lang="el-GR" smtClean="0"/>
              <a:t>20/3/2025</a:t>
            </a:fld>
            <a:endParaRPr lang="el-GR"/>
          </a:p>
        </p:txBody>
      </p:sp>
      <p:sp>
        <p:nvSpPr>
          <p:cNvPr id="8" name="Θέση υποσέλιδου 7">
            <a:extLst>
              <a:ext uri="{FF2B5EF4-FFF2-40B4-BE49-F238E27FC236}">
                <a16:creationId xmlns:a16="http://schemas.microsoft.com/office/drawing/2014/main" id="{E9B39DDD-04D4-4614-8BAB-BEF8865BD02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2370B738-0598-4654-8EC7-893C582E65AA}"/>
              </a:ext>
            </a:extLst>
          </p:cNvPr>
          <p:cNvSpPr>
            <a:spLocks noGrp="1"/>
          </p:cNvSpPr>
          <p:nvPr>
            <p:ph type="sldNum" sz="quarter" idx="12"/>
          </p:nvPr>
        </p:nvSpPr>
        <p:spPr/>
        <p:txBody>
          <a:bodyPr/>
          <a:lstStyle/>
          <a:p>
            <a:fld id="{48FA0938-2F12-4D45-8615-0A86D0DD840E}" type="slidenum">
              <a:rPr lang="el-GR" smtClean="0"/>
              <a:t>‹#›</a:t>
            </a:fld>
            <a:endParaRPr lang="el-GR"/>
          </a:p>
        </p:txBody>
      </p:sp>
    </p:spTree>
    <p:extLst>
      <p:ext uri="{BB962C8B-B14F-4D97-AF65-F5344CB8AC3E}">
        <p14:creationId xmlns:p14="http://schemas.microsoft.com/office/powerpoint/2010/main" val="1408590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C4E0D1-6C52-4736-A3CB-76B237BE49D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4F9666E-FB4E-41B2-9F4D-0CB9F49F4E2B}"/>
              </a:ext>
            </a:extLst>
          </p:cNvPr>
          <p:cNvSpPr>
            <a:spLocks noGrp="1"/>
          </p:cNvSpPr>
          <p:nvPr>
            <p:ph type="dt" sz="half" idx="10"/>
          </p:nvPr>
        </p:nvSpPr>
        <p:spPr/>
        <p:txBody>
          <a:bodyPr/>
          <a:lstStyle/>
          <a:p>
            <a:fld id="{4707D494-33D4-4108-A2FD-582DAE130A08}" type="datetimeFigureOut">
              <a:rPr lang="el-GR" smtClean="0"/>
              <a:t>20/3/2025</a:t>
            </a:fld>
            <a:endParaRPr lang="el-GR"/>
          </a:p>
        </p:txBody>
      </p:sp>
      <p:sp>
        <p:nvSpPr>
          <p:cNvPr id="4" name="Θέση υποσέλιδου 3">
            <a:extLst>
              <a:ext uri="{FF2B5EF4-FFF2-40B4-BE49-F238E27FC236}">
                <a16:creationId xmlns:a16="http://schemas.microsoft.com/office/drawing/2014/main" id="{FC40F2BB-CDCE-4F81-BC80-B8456E163A29}"/>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A7713F9-9339-4AF0-9F55-9943A07017AD}"/>
              </a:ext>
            </a:extLst>
          </p:cNvPr>
          <p:cNvSpPr>
            <a:spLocks noGrp="1"/>
          </p:cNvSpPr>
          <p:nvPr>
            <p:ph type="sldNum" sz="quarter" idx="12"/>
          </p:nvPr>
        </p:nvSpPr>
        <p:spPr/>
        <p:txBody>
          <a:bodyPr/>
          <a:lstStyle/>
          <a:p>
            <a:fld id="{48FA0938-2F12-4D45-8615-0A86D0DD840E}" type="slidenum">
              <a:rPr lang="el-GR" smtClean="0"/>
              <a:t>‹#›</a:t>
            </a:fld>
            <a:endParaRPr lang="el-GR"/>
          </a:p>
        </p:txBody>
      </p:sp>
    </p:spTree>
    <p:extLst>
      <p:ext uri="{BB962C8B-B14F-4D97-AF65-F5344CB8AC3E}">
        <p14:creationId xmlns:p14="http://schemas.microsoft.com/office/powerpoint/2010/main" val="3765328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F2D75F2-8595-4D4F-9E42-95216CB29A53}"/>
              </a:ext>
            </a:extLst>
          </p:cNvPr>
          <p:cNvSpPr>
            <a:spLocks noGrp="1"/>
          </p:cNvSpPr>
          <p:nvPr>
            <p:ph type="dt" sz="half" idx="10"/>
          </p:nvPr>
        </p:nvSpPr>
        <p:spPr/>
        <p:txBody>
          <a:bodyPr/>
          <a:lstStyle/>
          <a:p>
            <a:fld id="{4707D494-33D4-4108-A2FD-582DAE130A08}" type="datetimeFigureOut">
              <a:rPr lang="el-GR" smtClean="0"/>
              <a:t>20/3/2025</a:t>
            </a:fld>
            <a:endParaRPr lang="el-GR"/>
          </a:p>
        </p:txBody>
      </p:sp>
      <p:sp>
        <p:nvSpPr>
          <p:cNvPr id="3" name="Θέση υποσέλιδου 2">
            <a:extLst>
              <a:ext uri="{FF2B5EF4-FFF2-40B4-BE49-F238E27FC236}">
                <a16:creationId xmlns:a16="http://schemas.microsoft.com/office/drawing/2014/main" id="{A0696F60-4940-43B8-9633-A99F548730E3}"/>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F4BD66D-4E34-42D9-B0FC-B84DE829DB91}"/>
              </a:ext>
            </a:extLst>
          </p:cNvPr>
          <p:cNvSpPr>
            <a:spLocks noGrp="1"/>
          </p:cNvSpPr>
          <p:nvPr>
            <p:ph type="sldNum" sz="quarter" idx="12"/>
          </p:nvPr>
        </p:nvSpPr>
        <p:spPr/>
        <p:txBody>
          <a:bodyPr/>
          <a:lstStyle/>
          <a:p>
            <a:fld id="{48FA0938-2F12-4D45-8615-0A86D0DD840E}" type="slidenum">
              <a:rPr lang="el-GR" smtClean="0"/>
              <a:t>‹#›</a:t>
            </a:fld>
            <a:endParaRPr lang="el-GR"/>
          </a:p>
        </p:txBody>
      </p:sp>
    </p:spTree>
    <p:extLst>
      <p:ext uri="{BB962C8B-B14F-4D97-AF65-F5344CB8AC3E}">
        <p14:creationId xmlns:p14="http://schemas.microsoft.com/office/powerpoint/2010/main" val="1817676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ECA04E-F186-4E74-B437-B4551F67765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3576BDC-1E20-4632-AB48-0E7EC1F749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E272AF29-8B57-4DD5-B735-6CFB5400A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FC793C8D-87A0-4BB4-8856-625564F71626}"/>
              </a:ext>
            </a:extLst>
          </p:cNvPr>
          <p:cNvSpPr>
            <a:spLocks noGrp="1"/>
          </p:cNvSpPr>
          <p:nvPr>
            <p:ph type="dt" sz="half" idx="10"/>
          </p:nvPr>
        </p:nvSpPr>
        <p:spPr/>
        <p:txBody>
          <a:bodyPr/>
          <a:lstStyle/>
          <a:p>
            <a:fld id="{4707D494-33D4-4108-A2FD-582DAE130A08}" type="datetimeFigureOut">
              <a:rPr lang="el-GR" smtClean="0"/>
              <a:t>20/3/2025</a:t>
            </a:fld>
            <a:endParaRPr lang="el-GR"/>
          </a:p>
        </p:txBody>
      </p:sp>
      <p:sp>
        <p:nvSpPr>
          <p:cNvPr id="6" name="Θέση υποσέλιδου 5">
            <a:extLst>
              <a:ext uri="{FF2B5EF4-FFF2-40B4-BE49-F238E27FC236}">
                <a16:creationId xmlns:a16="http://schemas.microsoft.com/office/drawing/2014/main" id="{8924E183-41B1-4560-A243-8ACAFE28837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09D0048-99BB-4171-A640-EFA4028E3EA6}"/>
              </a:ext>
            </a:extLst>
          </p:cNvPr>
          <p:cNvSpPr>
            <a:spLocks noGrp="1"/>
          </p:cNvSpPr>
          <p:nvPr>
            <p:ph type="sldNum" sz="quarter" idx="12"/>
          </p:nvPr>
        </p:nvSpPr>
        <p:spPr/>
        <p:txBody>
          <a:bodyPr/>
          <a:lstStyle/>
          <a:p>
            <a:fld id="{48FA0938-2F12-4D45-8615-0A86D0DD840E}" type="slidenum">
              <a:rPr lang="el-GR" smtClean="0"/>
              <a:t>‹#›</a:t>
            </a:fld>
            <a:endParaRPr lang="el-GR"/>
          </a:p>
        </p:txBody>
      </p:sp>
    </p:spTree>
    <p:extLst>
      <p:ext uri="{BB962C8B-B14F-4D97-AF65-F5344CB8AC3E}">
        <p14:creationId xmlns:p14="http://schemas.microsoft.com/office/powerpoint/2010/main" val="1287158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B154CC-F94F-4B62-B43E-64F8CEF6D2B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EC7A16E-350F-48C8-954F-2957E82F58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019C7637-9BAB-496A-9475-77DED9D69C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4E169189-5C64-425F-89B4-8CE13FEBD89D}"/>
              </a:ext>
            </a:extLst>
          </p:cNvPr>
          <p:cNvSpPr>
            <a:spLocks noGrp="1"/>
          </p:cNvSpPr>
          <p:nvPr>
            <p:ph type="dt" sz="half" idx="10"/>
          </p:nvPr>
        </p:nvSpPr>
        <p:spPr/>
        <p:txBody>
          <a:bodyPr/>
          <a:lstStyle/>
          <a:p>
            <a:fld id="{4707D494-33D4-4108-A2FD-582DAE130A08}" type="datetimeFigureOut">
              <a:rPr lang="el-GR" smtClean="0"/>
              <a:t>20/3/2025</a:t>
            </a:fld>
            <a:endParaRPr lang="el-GR"/>
          </a:p>
        </p:txBody>
      </p:sp>
      <p:sp>
        <p:nvSpPr>
          <p:cNvPr id="6" name="Θέση υποσέλιδου 5">
            <a:extLst>
              <a:ext uri="{FF2B5EF4-FFF2-40B4-BE49-F238E27FC236}">
                <a16:creationId xmlns:a16="http://schemas.microsoft.com/office/drawing/2014/main" id="{BCB0D0CC-992E-4E4D-B6B2-714F6F52C43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566DF72-219E-43B8-B6D1-51301946BBCE}"/>
              </a:ext>
            </a:extLst>
          </p:cNvPr>
          <p:cNvSpPr>
            <a:spLocks noGrp="1"/>
          </p:cNvSpPr>
          <p:nvPr>
            <p:ph type="sldNum" sz="quarter" idx="12"/>
          </p:nvPr>
        </p:nvSpPr>
        <p:spPr/>
        <p:txBody>
          <a:bodyPr/>
          <a:lstStyle/>
          <a:p>
            <a:fld id="{48FA0938-2F12-4D45-8615-0A86D0DD840E}" type="slidenum">
              <a:rPr lang="el-GR" smtClean="0"/>
              <a:t>‹#›</a:t>
            </a:fld>
            <a:endParaRPr lang="el-GR"/>
          </a:p>
        </p:txBody>
      </p:sp>
    </p:spTree>
    <p:extLst>
      <p:ext uri="{BB962C8B-B14F-4D97-AF65-F5344CB8AC3E}">
        <p14:creationId xmlns:p14="http://schemas.microsoft.com/office/powerpoint/2010/main" val="2159939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9AE7B3B5-1C65-4A44-8DEC-F1731ACC4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6BA5824-3D65-4FF0-A7A1-DE8ED0466F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F40C7CBE-4FAB-40AC-9620-393826D10D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7D494-33D4-4108-A2FD-582DAE130A08}" type="datetimeFigureOut">
              <a:rPr lang="el-GR" smtClean="0"/>
              <a:t>20/3/2025</a:t>
            </a:fld>
            <a:endParaRPr lang="el-GR"/>
          </a:p>
        </p:txBody>
      </p:sp>
      <p:sp>
        <p:nvSpPr>
          <p:cNvPr id="5" name="Θέση υποσέλιδου 4">
            <a:extLst>
              <a:ext uri="{FF2B5EF4-FFF2-40B4-BE49-F238E27FC236}">
                <a16:creationId xmlns:a16="http://schemas.microsoft.com/office/drawing/2014/main" id="{15D206E3-E3C3-47C9-9237-B1D1ADD112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852770C5-53E3-41A5-A8F6-FD6E47B847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A0938-2F12-4D45-8615-0A86D0DD840E}" type="slidenum">
              <a:rPr lang="el-GR" smtClean="0"/>
              <a:t>‹#›</a:t>
            </a:fld>
            <a:endParaRPr lang="el-GR"/>
          </a:p>
        </p:txBody>
      </p:sp>
    </p:spTree>
    <p:extLst>
      <p:ext uri="{BB962C8B-B14F-4D97-AF65-F5344CB8AC3E}">
        <p14:creationId xmlns:p14="http://schemas.microsoft.com/office/powerpoint/2010/main" val="819592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737BAC7F-9074-4C21-92B7-A84E9D55D7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346" y="260349"/>
            <a:ext cx="1479417" cy="1435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A2D3C2E5-D8EF-4962-B0AB-9A0248B2E1F1}"/>
              </a:ext>
            </a:extLst>
          </p:cNvPr>
          <p:cNvSpPr txBox="1"/>
          <p:nvPr/>
        </p:nvSpPr>
        <p:spPr>
          <a:xfrm>
            <a:off x="2236696" y="2000864"/>
            <a:ext cx="8869269" cy="2185214"/>
          </a:xfrm>
          <a:prstGeom prst="rect">
            <a:avLst/>
          </a:prstGeom>
          <a:noFill/>
        </p:spPr>
        <p:txBody>
          <a:bodyPr wrap="square" rtlCol="0">
            <a:spAutoFit/>
          </a:bodyPr>
          <a:lstStyle/>
          <a:p>
            <a:pPr algn="ctr"/>
            <a:r>
              <a:rPr lang="el-GR" sz="2800" b="1" dirty="0">
                <a:latin typeface="Times New Roman" panose="02020603050405020304" pitchFamily="18" charset="0"/>
                <a:cs typeface="Times New Roman" panose="02020603050405020304" pitchFamily="18" charset="0"/>
              </a:rPr>
              <a:t>ΝΑΥΠΗΓΙΚΟ ΣΧΕΔΙΟ ΚΑΙ ΑΡΧΕΣ </a:t>
            </a:r>
            <a:r>
              <a:rPr lang="en-US" sz="2800" b="1" dirty="0">
                <a:latin typeface="Times New Roman" panose="02020603050405020304" pitchFamily="18" charset="0"/>
                <a:cs typeface="Times New Roman" panose="02020603050405020304" pitchFamily="18" charset="0"/>
              </a:rPr>
              <a:t>CASD</a:t>
            </a:r>
            <a:r>
              <a:rPr lang="el-GR" sz="2800" b="1" dirty="0">
                <a:latin typeface="Times New Roman" panose="02020603050405020304" pitchFamily="18" charset="0"/>
                <a:cs typeface="Times New Roman" panose="02020603050405020304" pitchFamily="18" charset="0"/>
              </a:rPr>
              <a:t> - ΘΕΩΡΙΑ</a:t>
            </a:r>
          </a:p>
          <a:p>
            <a:pPr algn="ctr"/>
            <a:endParaRPr lang="el-GR" sz="2800" b="1" dirty="0">
              <a:latin typeface="Times New Roman" panose="02020603050405020304" pitchFamily="18" charset="0"/>
              <a:cs typeface="Times New Roman" panose="02020603050405020304" pitchFamily="18" charset="0"/>
            </a:endParaRPr>
          </a:p>
          <a:p>
            <a:pPr algn="ctr"/>
            <a:r>
              <a:rPr lang="el-GR" sz="2600" b="1" dirty="0">
                <a:latin typeface="Times New Roman" panose="02020603050405020304" pitchFamily="18" charset="0"/>
                <a:cs typeface="Times New Roman" panose="02020603050405020304" pitchFamily="18" charset="0"/>
              </a:rPr>
              <a:t>Παρουσίαση Ναυπηγικών Γραμμών</a:t>
            </a:r>
          </a:p>
          <a:p>
            <a:pPr algn="ctr"/>
            <a:endParaRPr lang="el-GR" sz="2600" b="1" dirty="0">
              <a:latin typeface="Times New Roman" panose="02020603050405020304" pitchFamily="18" charset="0"/>
              <a:cs typeface="Times New Roman" panose="02020603050405020304" pitchFamily="18" charset="0"/>
            </a:endParaRPr>
          </a:p>
          <a:p>
            <a:pPr algn="ctr"/>
            <a:r>
              <a:rPr lang="el-GR" sz="2800" b="1" dirty="0">
                <a:latin typeface="Times New Roman" panose="02020603050405020304" pitchFamily="18" charset="0"/>
                <a:cs typeface="Times New Roman" panose="02020603050405020304" pitchFamily="18" charset="0"/>
              </a:rPr>
              <a:t>Σχεδίαση  ΔΙΑΓΩΝΙΩΝ </a:t>
            </a:r>
            <a:endParaRPr lang="en-US" sz="28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39E0874-384E-4947-AC29-802AC431AAFC}"/>
              </a:ext>
            </a:extLst>
          </p:cNvPr>
          <p:cNvSpPr txBox="1"/>
          <p:nvPr/>
        </p:nvSpPr>
        <p:spPr>
          <a:xfrm>
            <a:off x="2170114" y="527084"/>
            <a:ext cx="4190260" cy="646331"/>
          </a:xfrm>
          <a:prstGeom prst="rect">
            <a:avLst/>
          </a:prstGeom>
          <a:noFill/>
        </p:spPr>
        <p:txBody>
          <a:bodyPr wrap="square" rtlCol="0">
            <a:spAutoFit/>
          </a:bodyPr>
          <a:lstStyle/>
          <a:p>
            <a:r>
              <a:rPr lang="el-GR" b="1" dirty="0">
                <a:latin typeface="Times New Roman" panose="02020603050405020304" pitchFamily="18" charset="0"/>
                <a:cs typeface="Times New Roman" panose="02020603050405020304" pitchFamily="18" charset="0"/>
              </a:rPr>
              <a:t>Σχολή Μηχανικών</a:t>
            </a:r>
          </a:p>
          <a:p>
            <a:r>
              <a:rPr lang="el-GR" b="1" dirty="0">
                <a:latin typeface="Times New Roman" panose="02020603050405020304" pitchFamily="18" charset="0"/>
                <a:cs typeface="Times New Roman" panose="02020603050405020304" pitchFamily="18" charset="0"/>
              </a:rPr>
              <a:t>ΤΜΗΜΑ ΝΑΥΠΗΓΩΝ ΜΗΧΑΝΙΚΩΝ</a:t>
            </a:r>
          </a:p>
        </p:txBody>
      </p:sp>
      <p:sp>
        <p:nvSpPr>
          <p:cNvPr id="9" name="TextBox 8">
            <a:extLst>
              <a:ext uri="{FF2B5EF4-FFF2-40B4-BE49-F238E27FC236}">
                <a16:creationId xmlns:a16="http://schemas.microsoft.com/office/drawing/2014/main" id="{6627F994-591C-4EC7-946A-E7BE854F43A2}"/>
              </a:ext>
            </a:extLst>
          </p:cNvPr>
          <p:cNvSpPr txBox="1"/>
          <p:nvPr/>
        </p:nvSpPr>
        <p:spPr>
          <a:xfrm>
            <a:off x="3373514" y="5290527"/>
            <a:ext cx="6115926" cy="835953"/>
          </a:xfrm>
          <a:prstGeom prst="rect">
            <a:avLst/>
          </a:prstGeom>
          <a:noFill/>
        </p:spPr>
        <p:txBody>
          <a:bodyPr wrap="square" rtlCol="0">
            <a:spAutoFit/>
          </a:bodyPr>
          <a:lstStyle/>
          <a:p>
            <a:pPr algn="ctr"/>
            <a:r>
              <a:rPr lang="el-GR" sz="1600" dirty="0">
                <a:latin typeface="Times New Roman" panose="02020603050405020304" pitchFamily="18" charset="0"/>
                <a:cs typeface="Times New Roman" panose="02020603050405020304" pitchFamily="18" charset="0"/>
              </a:rPr>
              <a:t>Γεώργιος Κ. Χατζηκωνσταντής Επίκουρος Καθηγητής</a:t>
            </a:r>
          </a:p>
          <a:p>
            <a:pPr algn="ctr"/>
            <a:r>
              <a:rPr lang="el-GR" sz="1600" dirty="0">
                <a:latin typeface="Times New Roman" panose="02020603050405020304" pitchFamily="18" charset="0"/>
                <a:cs typeface="Times New Roman" panose="02020603050405020304" pitchFamily="18" charset="0"/>
              </a:rPr>
              <a:t>Διπλ. Ναυπηγός Μηχανολόγος Μηχανικών</a:t>
            </a:r>
          </a:p>
          <a:p>
            <a:pPr algn="ctr"/>
            <a:r>
              <a:rPr lang="en-US" sz="1600" dirty="0">
                <a:latin typeface="Times New Roman" panose="02020603050405020304" pitchFamily="18" charset="0"/>
                <a:cs typeface="Times New Roman" panose="02020603050405020304" pitchFamily="18" charset="0"/>
              </a:rPr>
              <a:t>M.Sc. </a:t>
            </a:r>
            <a:r>
              <a:rPr lang="el-GR" sz="1600" dirty="0">
                <a:latin typeface="Times New Roman" panose="02020603050405020304" pitchFamily="18" charset="0"/>
                <a:cs typeface="Times New Roman" panose="02020603050405020304" pitchFamily="18" charset="0"/>
              </a:rPr>
              <a:t>΄΄Διασφάλιση Ποιότητας</a:t>
            </a:r>
          </a:p>
        </p:txBody>
      </p:sp>
      <p:sp>
        <p:nvSpPr>
          <p:cNvPr id="10" name="Text Box 2">
            <a:extLst>
              <a:ext uri="{FF2B5EF4-FFF2-40B4-BE49-F238E27FC236}">
                <a16:creationId xmlns:a16="http://schemas.microsoft.com/office/drawing/2014/main" id="{B97F600D-BF43-414F-AF30-4999089E11A7}"/>
              </a:ext>
            </a:extLst>
          </p:cNvPr>
          <p:cNvSpPr txBox="1">
            <a:spLocks noChangeArrowheads="1"/>
          </p:cNvSpPr>
          <p:nvPr/>
        </p:nvSpPr>
        <p:spPr bwMode="auto">
          <a:xfrm>
            <a:off x="3164413" y="6485275"/>
            <a:ext cx="645010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000" b="1" dirty="0">
                <a:latin typeface="Times New Roman" panose="02020603050405020304" pitchFamily="18" charset="0"/>
                <a:cs typeface="Times New Roman" panose="02020603050405020304" pitchFamily="18" charset="0"/>
              </a:rPr>
              <a:t>ΝΑΥΠΗΓΙΚΟ ΣΧΕΔΙΟ ΚΑΙ ΑΡΧΕΣ </a:t>
            </a:r>
            <a:r>
              <a:rPr lang="en-US" altLang="el-GR" sz="1000" b="1" dirty="0">
                <a:latin typeface="Times New Roman" panose="02020603050405020304" pitchFamily="18" charset="0"/>
                <a:cs typeface="Times New Roman" panose="02020603050405020304" pitchFamily="18" charset="0"/>
              </a:rPr>
              <a:t>CASD</a:t>
            </a:r>
            <a:r>
              <a:rPr lang="el-GR" altLang="el-GR" sz="1000" b="1" dirty="0">
                <a:latin typeface="Times New Roman" panose="02020603050405020304" pitchFamily="18" charset="0"/>
                <a:cs typeface="Times New Roman" panose="02020603050405020304" pitchFamily="18" charset="0"/>
              </a:rPr>
              <a:t>     ΚΑΘΗΓΗΤΗΣ ΓΕΩΡΓΙΟΣ Κ. ΧΑΤΖΗΚΩΝΣΤΑΝΤΗΣ     2025</a:t>
            </a:r>
          </a:p>
        </p:txBody>
      </p:sp>
      <p:sp>
        <p:nvSpPr>
          <p:cNvPr id="12" name="Θέση αριθμού διαφάνειας 11">
            <a:extLst>
              <a:ext uri="{FF2B5EF4-FFF2-40B4-BE49-F238E27FC236}">
                <a16:creationId xmlns:a16="http://schemas.microsoft.com/office/drawing/2014/main" id="{19DDDC6B-EA9E-4F70-8367-B653A1547AAA}"/>
              </a:ext>
            </a:extLst>
          </p:cNvPr>
          <p:cNvSpPr>
            <a:spLocks noGrp="1"/>
          </p:cNvSpPr>
          <p:nvPr>
            <p:ph type="sldNum" sz="quarter" idx="12"/>
          </p:nvPr>
        </p:nvSpPr>
        <p:spPr>
          <a:xfrm>
            <a:off x="10937288" y="6356350"/>
            <a:ext cx="416511" cy="365125"/>
          </a:xfrm>
        </p:spPr>
        <p:txBody>
          <a:bodyPr/>
          <a:lstStyle/>
          <a:p>
            <a:fld id="{E5CB0D6C-172C-4E9E-8EC8-375D316F7537}" type="slidenum">
              <a:rPr lang="el-GR" smtClean="0"/>
              <a:t>1</a:t>
            </a:fld>
            <a:endParaRPr lang="el-GR" dirty="0"/>
          </a:p>
        </p:txBody>
      </p:sp>
    </p:spTree>
    <p:extLst>
      <p:ext uri="{BB962C8B-B14F-4D97-AF65-F5344CB8AC3E}">
        <p14:creationId xmlns:p14="http://schemas.microsoft.com/office/powerpoint/2010/main" val="529229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688975"/>
          </a:xfrm>
        </p:spPr>
        <p:txBody>
          <a:bodyPr>
            <a:normAutofit/>
          </a:bodyPr>
          <a:lstStyle/>
          <a:p>
            <a:pPr algn="ctr"/>
            <a:r>
              <a:rPr lang="el-GR" sz="2800" dirty="0">
                <a:solidFill>
                  <a:srgbClr val="004A82"/>
                </a:solidFill>
              </a:rPr>
              <a:t>Σχεδίαση διαγώνιου α (3 από 7)</a:t>
            </a:r>
            <a:endParaRPr lang="el-GR"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838200" y="1054100"/>
                <a:ext cx="10515600" cy="508000"/>
              </a:xfrm>
            </p:spPr>
            <p:txBody>
              <a:bodyPr/>
              <a:lstStyle/>
              <a:p>
                <a:pPr marL="0" indent="0" algn="ctr">
                  <a:buNone/>
                </a:pPr>
                <a14:m>
                  <m:oMath xmlns:m="http://schemas.openxmlformats.org/officeDocument/2006/math">
                    <m:sSub>
                      <m:sSubPr>
                        <m:ctrlPr>
                          <a:rPr lang="el-GR" sz="2400" b="1" i="1">
                            <a:solidFill>
                              <a:srgbClr val="820000"/>
                            </a:solidFill>
                            <a:latin typeface="Cambria Math" panose="02040503050406030204" pitchFamily="18" charset="0"/>
                          </a:rPr>
                        </m:ctrlPr>
                      </m:sSubPr>
                      <m:e>
                        <m:d>
                          <m:dPr>
                            <m:ctrlPr>
                              <a:rPr lang="el-GR" sz="2400" b="1" i="1">
                                <a:solidFill>
                                  <a:srgbClr val="820000"/>
                                </a:solidFill>
                                <a:latin typeface="Cambria Math" panose="02040503050406030204" pitchFamily="18" charset="0"/>
                              </a:rPr>
                            </m:ctrlPr>
                          </m:dPr>
                          <m:e>
                            <m:sSub>
                              <m:sSubPr>
                                <m:ctrlPr>
                                  <a:rPr lang="el-GR" sz="2400" b="1" i="1">
                                    <a:solidFill>
                                      <a:srgbClr val="820000"/>
                                    </a:solidFill>
                                    <a:latin typeface="Cambria Math" panose="02040503050406030204" pitchFamily="18" charset="0"/>
                                  </a:rPr>
                                </m:ctrlPr>
                              </m:sSubPr>
                              <m:e>
                                <m:r>
                                  <a:rPr lang="en-US" sz="2400" b="1" i="1">
                                    <a:solidFill>
                                      <a:srgbClr val="820000"/>
                                    </a:solidFill>
                                    <a:latin typeface="Cambria Math" panose="02040503050406030204" pitchFamily="18" charset="0"/>
                                  </a:rPr>
                                  <m:t>𝒚</m:t>
                                </m:r>
                              </m:e>
                              <m:sub>
                                <m:r>
                                  <a:rPr lang="el-GR" sz="2400" b="1" i="1">
                                    <a:solidFill>
                                      <a:srgbClr val="820000"/>
                                    </a:solidFill>
                                    <a:latin typeface="Cambria Math" panose="02040503050406030204" pitchFamily="18" charset="0"/>
                                  </a:rPr>
                                  <m:t>𝟐𝟕</m:t>
                                </m:r>
                              </m:sub>
                            </m:sSub>
                          </m:e>
                        </m:d>
                      </m:e>
                      <m:sub>
                        <m:r>
                          <a:rPr lang="en-US" sz="2400" b="1" i="1">
                            <a:solidFill>
                              <a:srgbClr val="820000"/>
                            </a:solidFill>
                            <a:latin typeface="Cambria Math" panose="02040503050406030204" pitchFamily="18" charset="0"/>
                          </a:rPr>
                          <m:t>𝒂</m:t>
                        </m:r>
                      </m:sub>
                    </m:sSub>
                  </m:oMath>
                </a14:m>
                <a:r>
                  <a:rPr lang="en-US" sz="2400" dirty="0"/>
                  <a:t>= </a:t>
                </a:r>
                <a:r>
                  <a:rPr lang="el-GR" sz="2400" dirty="0"/>
                  <a:t>απόσταση </a:t>
                </a:r>
                <a:r>
                  <a:rPr lang="el-GR" sz="2400" b="1" dirty="0"/>
                  <a:t>ΟΒ</a:t>
                </a:r>
                <a:r>
                  <a:rPr lang="el-GR" sz="2400" dirty="0"/>
                  <a:t> στο νομέα 27 επί της </a:t>
                </a:r>
                <a:r>
                  <a:rPr lang="el-GR" sz="2400" dirty="0" err="1"/>
                  <a:t>διαγωνίου</a:t>
                </a:r>
                <a:r>
                  <a:rPr lang="el-GR" sz="2400" dirty="0"/>
                  <a:t> </a:t>
                </a:r>
                <a:r>
                  <a:rPr lang="el-GR" sz="2400" b="1" dirty="0">
                    <a:solidFill>
                      <a:srgbClr val="820000"/>
                    </a:solidFill>
                  </a:rPr>
                  <a:t>α</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838200" y="1054100"/>
                <a:ext cx="10515600" cy="508000"/>
              </a:xfrm>
              <a:blipFill rotWithShape="0">
                <a:blip r:embed="rId2"/>
                <a:stretch>
                  <a:fillRect t="-16867" b="-10843"/>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a:xfrm>
            <a:off x="11594237" y="6338533"/>
            <a:ext cx="443144" cy="365125"/>
          </a:xfrm>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
        <p:nvSpPr>
          <p:cNvPr id="7" name="Text Box 4"/>
          <p:cNvSpPr txBox="1">
            <a:spLocks noChangeArrowheads="1"/>
          </p:cNvSpPr>
          <p:nvPr/>
        </p:nvSpPr>
        <p:spPr bwMode="auto">
          <a:xfrm>
            <a:off x="1844371" y="6079351"/>
            <a:ext cx="79200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l-GR" sz="1200" b="1" i="1" u="sng" dirty="0"/>
              <a:t>ΝΑΥΠΗΓΙΚΟ ΣΧΕΔΙΟ ΚΑΙ ΑΡΧΕΣ </a:t>
            </a:r>
            <a:r>
              <a:rPr lang="en-US" altLang="el-GR" sz="1200" b="1" i="1" u="sng" dirty="0"/>
              <a:t>CASD </a:t>
            </a:r>
            <a:r>
              <a:rPr lang="el-GR" altLang="el-GR" sz="1200" b="1" i="1" u="sng" dirty="0"/>
              <a:t>   Καθηγητής : Γεώργιος Κ. </a:t>
            </a:r>
            <a:r>
              <a:rPr lang="el-GR" altLang="el-GR" sz="1200" b="1" i="1" u="sng" dirty="0" err="1"/>
              <a:t>Χατζηκωνσταντής</a:t>
            </a:r>
            <a:r>
              <a:rPr lang="el-GR" altLang="el-GR" sz="1200" b="1" i="1" u="sng" dirty="0"/>
              <a:t>   2025</a:t>
            </a:r>
            <a:endParaRPr lang="el-GR" altLang="el-GR" sz="1200" dirty="0"/>
          </a:p>
        </p:txBody>
      </p:sp>
      <p:pic>
        <p:nvPicPr>
          <p:cNvPr id="8" name="Picture 7"/>
          <p:cNvPicPr>
            <a:picLocks noChangeAspect="1"/>
          </p:cNvPicPr>
          <p:nvPr/>
        </p:nvPicPr>
        <p:blipFill>
          <a:blip r:embed="rId3"/>
          <a:stretch>
            <a:fillRect/>
          </a:stretch>
        </p:blipFill>
        <p:spPr>
          <a:xfrm>
            <a:off x="127000" y="1834724"/>
            <a:ext cx="5257800" cy="3613576"/>
          </a:xfrm>
          <a:prstGeom prst="rect">
            <a:avLst/>
          </a:prstGeom>
        </p:spPr>
      </p:pic>
      <p:pic>
        <p:nvPicPr>
          <p:cNvPr id="5" name="Εικόνα 4">
            <a:extLst>
              <a:ext uri="{FF2B5EF4-FFF2-40B4-BE49-F238E27FC236}">
                <a16:creationId xmlns:a16="http://schemas.microsoft.com/office/drawing/2014/main" id="{5A67B839-68B5-4A79-B2DD-0EAA3DA249DF}"/>
              </a:ext>
            </a:extLst>
          </p:cNvPr>
          <p:cNvPicPr>
            <a:picLocks noChangeAspect="1"/>
          </p:cNvPicPr>
          <p:nvPr/>
        </p:nvPicPr>
        <p:blipFill>
          <a:blip r:embed="rId4"/>
          <a:stretch>
            <a:fillRect/>
          </a:stretch>
        </p:blipFill>
        <p:spPr>
          <a:xfrm>
            <a:off x="5565375" y="1993687"/>
            <a:ext cx="6153150" cy="3295650"/>
          </a:xfrm>
          <a:prstGeom prst="rect">
            <a:avLst/>
          </a:prstGeom>
        </p:spPr>
      </p:pic>
    </p:spTree>
    <p:extLst>
      <p:ext uri="{BB962C8B-B14F-4D97-AF65-F5344CB8AC3E}">
        <p14:creationId xmlns:p14="http://schemas.microsoft.com/office/powerpoint/2010/main" val="292274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485775"/>
          </a:xfrm>
        </p:spPr>
        <p:txBody>
          <a:bodyPr>
            <a:normAutofit/>
          </a:bodyPr>
          <a:lstStyle/>
          <a:p>
            <a:pPr algn="ctr"/>
            <a:r>
              <a:rPr lang="el-GR" sz="2800" dirty="0">
                <a:solidFill>
                  <a:srgbClr val="004A82"/>
                </a:solidFill>
              </a:rPr>
              <a:t>Σχεδίαση διαγώνιου α (4 από 7)</a:t>
            </a:r>
            <a:endParaRPr lang="el-GR"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838200" y="980755"/>
                <a:ext cx="10515600" cy="538530"/>
              </a:xfrm>
            </p:spPr>
            <p:txBody>
              <a:bodyPr/>
              <a:lstStyle/>
              <a:p>
                <a:pPr marL="0" indent="0" algn="ctr">
                  <a:buNone/>
                </a:pPr>
                <a14:m>
                  <m:oMath xmlns:m="http://schemas.openxmlformats.org/officeDocument/2006/math">
                    <m:sSub>
                      <m:sSubPr>
                        <m:ctrlPr>
                          <a:rPr lang="el-GR" sz="2400" b="1" i="1">
                            <a:solidFill>
                              <a:srgbClr val="820000"/>
                            </a:solidFill>
                            <a:latin typeface="Cambria Math" panose="02040503050406030204" pitchFamily="18" charset="0"/>
                          </a:rPr>
                        </m:ctrlPr>
                      </m:sSubPr>
                      <m:e>
                        <m:d>
                          <m:dPr>
                            <m:ctrlPr>
                              <a:rPr lang="el-GR" sz="2400" b="1" i="1">
                                <a:solidFill>
                                  <a:srgbClr val="820000"/>
                                </a:solidFill>
                                <a:latin typeface="Cambria Math" panose="02040503050406030204" pitchFamily="18" charset="0"/>
                              </a:rPr>
                            </m:ctrlPr>
                          </m:dPr>
                          <m:e>
                            <m:sSub>
                              <m:sSubPr>
                                <m:ctrlPr>
                                  <a:rPr lang="el-GR" sz="2400" b="1" i="1">
                                    <a:solidFill>
                                      <a:srgbClr val="820000"/>
                                    </a:solidFill>
                                    <a:latin typeface="Cambria Math" panose="02040503050406030204" pitchFamily="18" charset="0"/>
                                  </a:rPr>
                                </m:ctrlPr>
                              </m:sSubPr>
                              <m:e>
                                <m:r>
                                  <a:rPr lang="en-US" sz="2400" b="1" i="1">
                                    <a:solidFill>
                                      <a:srgbClr val="820000"/>
                                    </a:solidFill>
                                    <a:latin typeface="Cambria Math" panose="02040503050406030204" pitchFamily="18" charset="0"/>
                                  </a:rPr>
                                  <m:t>𝒚</m:t>
                                </m:r>
                              </m:e>
                              <m:sub>
                                <m:r>
                                  <a:rPr lang="el-GR" sz="2400" b="1" i="1">
                                    <a:solidFill>
                                      <a:srgbClr val="820000"/>
                                    </a:solidFill>
                                    <a:latin typeface="Cambria Math" panose="02040503050406030204" pitchFamily="18" charset="0"/>
                                  </a:rPr>
                                  <m:t>𝟐𝟎</m:t>
                                </m:r>
                              </m:sub>
                            </m:sSub>
                          </m:e>
                        </m:d>
                      </m:e>
                      <m:sub>
                        <m:r>
                          <a:rPr lang="en-US" sz="2400" b="1" i="1">
                            <a:solidFill>
                              <a:srgbClr val="820000"/>
                            </a:solidFill>
                            <a:latin typeface="Cambria Math" panose="02040503050406030204" pitchFamily="18" charset="0"/>
                          </a:rPr>
                          <m:t>𝒂</m:t>
                        </m:r>
                      </m:sub>
                    </m:sSub>
                  </m:oMath>
                </a14:m>
                <a:r>
                  <a:rPr lang="en-US" sz="2400" dirty="0"/>
                  <a:t>= </a:t>
                </a:r>
                <a:r>
                  <a:rPr lang="el-GR" sz="2400" dirty="0"/>
                  <a:t>απόσταση </a:t>
                </a:r>
                <a:r>
                  <a:rPr lang="el-GR" sz="2400" b="1" dirty="0"/>
                  <a:t>ΟΓ</a:t>
                </a:r>
                <a:r>
                  <a:rPr lang="el-GR" sz="2400" dirty="0"/>
                  <a:t> στο νομέα 20 επί της </a:t>
                </a:r>
                <a:r>
                  <a:rPr lang="el-GR" sz="2400" dirty="0" err="1"/>
                  <a:t>διαγωνίου</a:t>
                </a:r>
                <a:r>
                  <a:rPr lang="el-GR" sz="2400" dirty="0"/>
                  <a:t> </a:t>
                </a:r>
                <a:r>
                  <a:rPr lang="el-GR" sz="2400" b="1" dirty="0">
                    <a:solidFill>
                      <a:srgbClr val="820000"/>
                    </a:solidFill>
                  </a:rPr>
                  <a:t>α</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838200" y="980755"/>
                <a:ext cx="10515600" cy="538530"/>
              </a:xfrm>
              <a:blipFill>
                <a:blip r:embed="rId2"/>
                <a:stretch>
                  <a:fillRect t="-15909" b="-454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a:xfrm>
            <a:off x="11353801" y="6302688"/>
            <a:ext cx="621436" cy="365125"/>
          </a:xfrm>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
        <p:nvSpPr>
          <p:cNvPr id="7" name="Text Box 4"/>
          <p:cNvSpPr txBox="1">
            <a:spLocks noChangeArrowheads="1"/>
          </p:cNvSpPr>
          <p:nvPr/>
        </p:nvSpPr>
        <p:spPr bwMode="auto">
          <a:xfrm>
            <a:off x="1844371" y="6079351"/>
            <a:ext cx="79200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l-GR" sz="1200" b="1" i="1" u="sng" dirty="0"/>
              <a:t>ΝΑΥΠΗΓΙΚΟ ΣΧΕΔΙΟ ΚΑΙ ΑΡΧΕΣ </a:t>
            </a:r>
            <a:r>
              <a:rPr lang="en-US" altLang="el-GR" sz="1200" b="1" i="1" u="sng" dirty="0"/>
              <a:t>CASD </a:t>
            </a:r>
            <a:r>
              <a:rPr lang="el-GR" altLang="el-GR" sz="1200" b="1" i="1" u="sng" dirty="0"/>
              <a:t>   Καθηγητής : Γεώργιος Κ. </a:t>
            </a:r>
            <a:r>
              <a:rPr lang="el-GR" altLang="el-GR" sz="1200" b="1" i="1" u="sng" dirty="0" err="1"/>
              <a:t>Χατζηκωνσταντής</a:t>
            </a:r>
            <a:r>
              <a:rPr lang="el-GR" altLang="el-GR" sz="1200" b="1" i="1" u="sng" dirty="0"/>
              <a:t>   2025</a:t>
            </a:r>
            <a:endParaRPr lang="el-GR" altLang="el-GR" sz="1200" dirty="0"/>
          </a:p>
        </p:txBody>
      </p:sp>
      <p:pic>
        <p:nvPicPr>
          <p:cNvPr id="8" name="Picture 7"/>
          <p:cNvPicPr>
            <a:picLocks noChangeAspect="1"/>
          </p:cNvPicPr>
          <p:nvPr/>
        </p:nvPicPr>
        <p:blipFill>
          <a:blip r:embed="rId3"/>
          <a:stretch>
            <a:fillRect/>
          </a:stretch>
        </p:blipFill>
        <p:spPr>
          <a:xfrm>
            <a:off x="127000" y="2239305"/>
            <a:ext cx="5188990" cy="3440926"/>
          </a:xfrm>
          <a:prstGeom prst="rect">
            <a:avLst/>
          </a:prstGeom>
        </p:spPr>
      </p:pic>
      <p:pic>
        <p:nvPicPr>
          <p:cNvPr id="5" name="Εικόνα 4">
            <a:extLst>
              <a:ext uri="{FF2B5EF4-FFF2-40B4-BE49-F238E27FC236}">
                <a16:creationId xmlns:a16="http://schemas.microsoft.com/office/drawing/2014/main" id="{06D7477D-EC1C-4057-977C-9BFAB8BE1888}"/>
              </a:ext>
            </a:extLst>
          </p:cNvPr>
          <p:cNvPicPr>
            <a:picLocks noChangeAspect="1"/>
          </p:cNvPicPr>
          <p:nvPr/>
        </p:nvPicPr>
        <p:blipFill>
          <a:blip r:embed="rId4"/>
          <a:stretch>
            <a:fillRect/>
          </a:stretch>
        </p:blipFill>
        <p:spPr>
          <a:xfrm>
            <a:off x="5445125" y="2239305"/>
            <a:ext cx="6619875" cy="3438525"/>
          </a:xfrm>
          <a:prstGeom prst="rect">
            <a:avLst/>
          </a:prstGeom>
        </p:spPr>
      </p:pic>
    </p:spTree>
    <p:extLst>
      <p:ext uri="{BB962C8B-B14F-4D97-AF65-F5344CB8AC3E}">
        <p14:creationId xmlns:p14="http://schemas.microsoft.com/office/powerpoint/2010/main" val="2946447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485775"/>
          </a:xfrm>
        </p:spPr>
        <p:txBody>
          <a:bodyPr>
            <a:normAutofit/>
          </a:bodyPr>
          <a:lstStyle/>
          <a:p>
            <a:pPr algn="ctr"/>
            <a:r>
              <a:rPr lang="el-GR" sz="2800" dirty="0">
                <a:solidFill>
                  <a:srgbClr val="004A82"/>
                </a:solidFill>
              </a:rPr>
              <a:t>Σχεδίαση διαγώνιου α (5 από 7)</a:t>
            </a:r>
            <a:endParaRPr lang="el-GR"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657922" y="1052125"/>
                <a:ext cx="10515600" cy="498475"/>
              </a:xfrm>
            </p:spPr>
            <p:txBody>
              <a:bodyPr/>
              <a:lstStyle/>
              <a:p>
                <a:pPr marL="0" indent="0" algn="ctr">
                  <a:buNone/>
                </a:pPr>
                <a14:m>
                  <m:oMath xmlns:m="http://schemas.openxmlformats.org/officeDocument/2006/math">
                    <m:sSub>
                      <m:sSubPr>
                        <m:ctrlPr>
                          <a:rPr lang="el-GR" sz="2400" b="1" i="1">
                            <a:solidFill>
                              <a:srgbClr val="820000"/>
                            </a:solidFill>
                            <a:latin typeface="Cambria Math" panose="02040503050406030204" pitchFamily="18" charset="0"/>
                          </a:rPr>
                        </m:ctrlPr>
                      </m:sSubPr>
                      <m:e>
                        <m:d>
                          <m:dPr>
                            <m:ctrlPr>
                              <a:rPr lang="el-GR" sz="2400" b="1" i="1">
                                <a:solidFill>
                                  <a:srgbClr val="820000"/>
                                </a:solidFill>
                                <a:latin typeface="Cambria Math" panose="02040503050406030204" pitchFamily="18" charset="0"/>
                              </a:rPr>
                            </m:ctrlPr>
                          </m:dPr>
                          <m:e>
                            <m:sSub>
                              <m:sSubPr>
                                <m:ctrlPr>
                                  <a:rPr lang="el-GR" sz="2400" b="1" i="1">
                                    <a:solidFill>
                                      <a:srgbClr val="820000"/>
                                    </a:solidFill>
                                    <a:latin typeface="Cambria Math" panose="02040503050406030204" pitchFamily="18" charset="0"/>
                                  </a:rPr>
                                </m:ctrlPr>
                              </m:sSubPr>
                              <m:e>
                                <m:r>
                                  <a:rPr lang="en-US" sz="2400" b="1" i="1">
                                    <a:solidFill>
                                      <a:srgbClr val="820000"/>
                                    </a:solidFill>
                                    <a:latin typeface="Cambria Math" panose="02040503050406030204" pitchFamily="18" charset="0"/>
                                  </a:rPr>
                                  <m:t>𝒚</m:t>
                                </m:r>
                              </m:e>
                              <m:sub>
                                <m:r>
                                  <a:rPr lang="el-GR" sz="2400" b="1" i="1">
                                    <a:solidFill>
                                      <a:srgbClr val="820000"/>
                                    </a:solidFill>
                                    <a:latin typeface="Cambria Math" panose="02040503050406030204" pitchFamily="18" charset="0"/>
                                  </a:rPr>
                                  <m:t>𝟐</m:t>
                                </m:r>
                              </m:sub>
                            </m:sSub>
                          </m:e>
                        </m:d>
                      </m:e>
                      <m:sub>
                        <m:r>
                          <a:rPr lang="en-US" sz="2400" b="1" i="1">
                            <a:solidFill>
                              <a:srgbClr val="820000"/>
                            </a:solidFill>
                            <a:latin typeface="Cambria Math" panose="02040503050406030204" pitchFamily="18" charset="0"/>
                          </a:rPr>
                          <m:t>𝒂</m:t>
                        </m:r>
                      </m:sub>
                    </m:sSub>
                  </m:oMath>
                </a14:m>
                <a:r>
                  <a:rPr lang="en-US" sz="2400" dirty="0"/>
                  <a:t>= </a:t>
                </a:r>
                <a:r>
                  <a:rPr lang="el-GR" sz="2400" dirty="0"/>
                  <a:t>απόσταση </a:t>
                </a:r>
                <a:r>
                  <a:rPr lang="el-GR" sz="2400" b="1" dirty="0"/>
                  <a:t>ΟΔ</a:t>
                </a:r>
                <a:r>
                  <a:rPr lang="el-GR" sz="2400" dirty="0"/>
                  <a:t> στο νομέα 2 επί της </a:t>
                </a:r>
                <a:r>
                  <a:rPr lang="el-GR" sz="2400" dirty="0" err="1"/>
                  <a:t>διαγωνίου</a:t>
                </a:r>
                <a:r>
                  <a:rPr lang="el-GR" sz="2400" dirty="0"/>
                  <a:t> </a:t>
                </a:r>
                <a:r>
                  <a:rPr lang="el-GR" sz="2400" b="1" dirty="0">
                    <a:solidFill>
                      <a:srgbClr val="820000"/>
                    </a:solidFill>
                  </a:rPr>
                  <a:t>α</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657922" y="1052125"/>
                <a:ext cx="10515600" cy="498475"/>
              </a:xfrm>
              <a:blipFill rotWithShape="0">
                <a:blip r:embed="rId2"/>
                <a:stretch>
                  <a:fillRect t="-17284" b="-13580"/>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a:xfrm>
            <a:off x="11487705" y="6320778"/>
            <a:ext cx="583660" cy="365125"/>
          </a:xfrm>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
        <p:nvSpPr>
          <p:cNvPr id="7" name="Text Box 4"/>
          <p:cNvSpPr txBox="1">
            <a:spLocks noChangeArrowheads="1"/>
          </p:cNvSpPr>
          <p:nvPr/>
        </p:nvSpPr>
        <p:spPr bwMode="auto">
          <a:xfrm>
            <a:off x="1844371" y="6079351"/>
            <a:ext cx="79200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l-GR" sz="1200" b="1" i="1" u="sng" dirty="0"/>
              <a:t>ΝΑΥΠΗΓΙΚΟ ΣΧΕΔΙΟ ΚΑΙ ΑΡΧΕΣ </a:t>
            </a:r>
            <a:r>
              <a:rPr lang="en-US" altLang="el-GR" sz="1200" b="1" i="1" u="sng" dirty="0"/>
              <a:t>CASD </a:t>
            </a:r>
            <a:r>
              <a:rPr lang="el-GR" altLang="el-GR" sz="1200" b="1" i="1" u="sng" dirty="0"/>
              <a:t>   Καθηγητής : Γεώργιος Κ. </a:t>
            </a:r>
            <a:r>
              <a:rPr lang="el-GR" altLang="el-GR" sz="1200" b="1" i="1" u="sng" dirty="0" err="1"/>
              <a:t>Χατζηκωνσταντής</a:t>
            </a:r>
            <a:r>
              <a:rPr lang="el-GR" altLang="el-GR" sz="1200" b="1" i="1" u="sng" dirty="0"/>
              <a:t>   2025</a:t>
            </a:r>
            <a:endParaRPr lang="el-GR" altLang="el-GR" sz="1200" dirty="0"/>
          </a:p>
        </p:txBody>
      </p:sp>
      <p:pic>
        <p:nvPicPr>
          <p:cNvPr id="8" name="Picture 7"/>
          <p:cNvPicPr>
            <a:picLocks noChangeAspect="1"/>
          </p:cNvPicPr>
          <p:nvPr/>
        </p:nvPicPr>
        <p:blipFill>
          <a:blip r:embed="rId3"/>
          <a:stretch>
            <a:fillRect/>
          </a:stretch>
        </p:blipFill>
        <p:spPr>
          <a:xfrm>
            <a:off x="185737" y="1885176"/>
            <a:ext cx="5419725" cy="3829050"/>
          </a:xfrm>
          <a:prstGeom prst="rect">
            <a:avLst/>
          </a:prstGeom>
        </p:spPr>
      </p:pic>
      <p:pic>
        <p:nvPicPr>
          <p:cNvPr id="5" name="Εικόνα 4">
            <a:extLst>
              <a:ext uri="{FF2B5EF4-FFF2-40B4-BE49-F238E27FC236}">
                <a16:creationId xmlns:a16="http://schemas.microsoft.com/office/drawing/2014/main" id="{FC3630CF-BC19-4239-8AAA-836E4F876DD4}"/>
              </a:ext>
            </a:extLst>
          </p:cNvPr>
          <p:cNvPicPr>
            <a:picLocks noChangeAspect="1"/>
          </p:cNvPicPr>
          <p:nvPr/>
        </p:nvPicPr>
        <p:blipFill>
          <a:blip r:embed="rId4"/>
          <a:stretch>
            <a:fillRect/>
          </a:stretch>
        </p:blipFill>
        <p:spPr>
          <a:xfrm>
            <a:off x="5729425" y="1837551"/>
            <a:ext cx="6341939" cy="3876675"/>
          </a:xfrm>
          <a:prstGeom prst="rect">
            <a:avLst/>
          </a:prstGeom>
        </p:spPr>
      </p:pic>
    </p:spTree>
    <p:extLst>
      <p:ext uri="{BB962C8B-B14F-4D97-AF65-F5344CB8AC3E}">
        <p14:creationId xmlns:p14="http://schemas.microsoft.com/office/powerpoint/2010/main" val="3793831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498475"/>
          </a:xfrm>
        </p:spPr>
        <p:txBody>
          <a:bodyPr>
            <a:normAutofit/>
          </a:bodyPr>
          <a:lstStyle/>
          <a:p>
            <a:pPr algn="ctr"/>
            <a:r>
              <a:rPr lang="el-GR" sz="2800" dirty="0">
                <a:solidFill>
                  <a:srgbClr val="004A82"/>
                </a:solidFill>
              </a:rPr>
              <a:t>Σχεδίαση διαγώνιου α (6 από 7)</a:t>
            </a:r>
            <a:endParaRPr lang="el-GR"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838200" y="1012825"/>
                <a:ext cx="10515600" cy="498475"/>
              </a:xfrm>
            </p:spPr>
            <p:txBody>
              <a:bodyPr/>
              <a:lstStyle/>
              <a:p>
                <a:pPr marL="0" indent="0" algn="ctr">
                  <a:buNone/>
                </a:pPr>
                <a14:m>
                  <m:oMath xmlns:m="http://schemas.openxmlformats.org/officeDocument/2006/math">
                    <m:sSub>
                      <m:sSubPr>
                        <m:ctrlPr>
                          <a:rPr lang="el-GR" sz="2400" b="1" i="1">
                            <a:solidFill>
                              <a:srgbClr val="820000"/>
                            </a:solidFill>
                            <a:latin typeface="Cambria Math" panose="02040503050406030204" pitchFamily="18" charset="0"/>
                          </a:rPr>
                        </m:ctrlPr>
                      </m:sSubPr>
                      <m:e>
                        <m:d>
                          <m:dPr>
                            <m:ctrlPr>
                              <a:rPr lang="el-GR" sz="2400" b="1" i="1">
                                <a:solidFill>
                                  <a:srgbClr val="820000"/>
                                </a:solidFill>
                                <a:latin typeface="Cambria Math" panose="02040503050406030204" pitchFamily="18" charset="0"/>
                              </a:rPr>
                            </m:ctrlPr>
                          </m:dPr>
                          <m:e>
                            <m:sSub>
                              <m:sSubPr>
                                <m:ctrlPr>
                                  <a:rPr lang="el-GR" sz="2400" b="1" i="1">
                                    <a:solidFill>
                                      <a:srgbClr val="820000"/>
                                    </a:solidFill>
                                    <a:latin typeface="Cambria Math" panose="02040503050406030204" pitchFamily="18" charset="0"/>
                                  </a:rPr>
                                </m:ctrlPr>
                              </m:sSubPr>
                              <m:e>
                                <m:r>
                                  <a:rPr lang="en-US" sz="2400" b="1" i="1">
                                    <a:solidFill>
                                      <a:srgbClr val="820000"/>
                                    </a:solidFill>
                                    <a:latin typeface="Cambria Math" panose="02040503050406030204" pitchFamily="18" charset="0"/>
                                  </a:rPr>
                                  <m:t>𝒚</m:t>
                                </m:r>
                              </m:e>
                              <m:sub>
                                <m:r>
                                  <a:rPr lang="el-GR" sz="2400" b="1" i="1">
                                    <a:solidFill>
                                      <a:srgbClr val="820000"/>
                                    </a:solidFill>
                                    <a:latin typeface="Cambria Math" panose="02040503050406030204" pitchFamily="18" charset="0"/>
                                  </a:rPr>
                                  <m:t>𝟕</m:t>
                                </m:r>
                              </m:sub>
                            </m:sSub>
                          </m:e>
                        </m:d>
                      </m:e>
                      <m:sub>
                        <m:r>
                          <a:rPr lang="en-US" sz="2400" b="1" i="1">
                            <a:solidFill>
                              <a:srgbClr val="820000"/>
                            </a:solidFill>
                            <a:latin typeface="Cambria Math" panose="02040503050406030204" pitchFamily="18" charset="0"/>
                          </a:rPr>
                          <m:t>𝒂</m:t>
                        </m:r>
                      </m:sub>
                    </m:sSub>
                  </m:oMath>
                </a14:m>
                <a:r>
                  <a:rPr lang="en-US" sz="2400" dirty="0"/>
                  <a:t>= </a:t>
                </a:r>
                <a:r>
                  <a:rPr lang="el-GR" sz="2400" dirty="0"/>
                  <a:t>απόσταση </a:t>
                </a:r>
                <a:r>
                  <a:rPr lang="el-GR" sz="2400" b="1" dirty="0"/>
                  <a:t>ΟΕ</a:t>
                </a:r>
                <a:r>
                  <a:rPr lang="el-GR" sz="2400" dirty="0"/>
                  <a:t> στο νομέα 7 επί της </a:t>
                </a:r>
                <a:r>
                  <a:rPr lang="el-GR" sz="2400" dirty="0" err="1"/>
                  <a:t>διαγωνίου</a:t>
                </a:r>
                <a:r>
                  <a:rPr lang="el-GR" sz="2400" dirty="0"/>
                  <a:t> </a:t>
                </a:r>
                <a:r>
                  <a:rPr lang="el-GR" sz="2400" b="1" dirty="0">
                    <a:solidFill>
                      <a:srgbClr val="820000"/>
                    </a:solidFill>
                  </a:rPr>
                  <a:t>α</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838200" y="1012825"/>
                <a:ext cx="10515600" cy="498475"/>
              </a:xfrm>
              <a:blipFill rotWithShape="0">
                <a:blip r:embed="rId2"/>
                <a:stretch>
                  <a:fillRect t="-17073" b="-1219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a:xfrm>
            <a:off x="11603167" y="6333918"/>
            <a:ext cx="372122" cy="365125"/>
          </a:xfrm>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
        <p:nvSpPr>
          <p:cNvPr id="7" name="Text Box 4"/>
          <p:cNvSpPr txBox="1">
            <a:spLocks noChangeArrowheads="1"/>
          </p:cNvSpPr>
          <p:nvPr/>
        </p:nvSpPr>
        <p:spPr bwMode="auto">
          <a:xfrm>
            <a:off x="1844371" y="6079351"/>
            <a:ext cx="79200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l-GR" sz="1200" b="1" i="1" u="sng" dirty="0"/>
              <a:t>ΝΑΥΠΗΓΙΚΟ ΣΧΕΔΙΟ ΚΑΙ ΑΡΧΕΣ </a:t>
            </a:r>
            <a:r>
              <a:rPr lang="en-US" altLang="el-GR" sz="1200" b="1" i="1" u="sng" dirty="0"/>
              <a:t>CASD </a:t>
            </a:r>
            <a:r>
              <a:rPr lang="el-GR" altLang="el-GR" sz="1200" b="1" i="1" u="sng" dirty="0"/>
              <a:t>   Καθηγητής : Γεώργιος Κ. </a:t>
            </a:r>
            <a:r>
              <a:rPr lang="el-GR" altLang="el-GR" sz="1200" b="1" i="1" u="sng" dirty="0" err="1"/>
              <a:t>Χατζηκωνσταντής</a:t>
            </a:r>
            <a:r>
              <a:rPr lang="el-GR" altLang="el-GR" sz="1200" b="1" i="1" u="sng" dirty="0"/>
              <a:t>   2025</a:t>
            </a:r>
            <a:endParaRPr lang="el-GR" altLang="el-GR" sz="1200" dirty="0"/>
          </a:p>
        </p:txBody>
      </p:sp>
      <p:pic>
        <p:nvPicPr>
          <p:cNvPr id="10" name="Picture 9"/>
          <p:cNvPicPr>
            <a:picLocks noChangeAspect="1"/>
          </p:cNvPicPr>
          <p:nvPr/>
        </p:nvPicPr>
        <p:blipFill>
          <a:blip r:embed="rId3"/>
          <a:stretch>
            <a:fillRect/>
          </a:stretch>
        </p:blipFill>
        <p:spPr>
          <a:xfrm>
            <a:off x="439737" y="1619250"/>
            <a:ext cx="5114925" cy="3752850"/>
          </a:xfrm>
          <a:prstGeom prst="rect">
            <a:avLst/>
          </a:prstGeom>
        </p:spPr>
      </p:pic>
      <p:pic>
        <p:nvPicPr>
          <p:cNvPr id="5" name="Εικόνα 4">
            <a:extLst>
              <a:ext uri="{FF2B5EF4-FFF2-40B4-BE49-F238E27FC236}">
                <a16:creationId xmlns:a16="http://schemas.microsoft.com/office/drawing/2014/main" id="{C0301194-D154-4CD9-818B-40ED899ADBD8}"/>
              </a:ext>
            </a:extLst>
          </p:cNvPr>
          <p:cNvPicPr>
            <a:picLocks noChangeAspect="1"/>
          </p:cNvPicPr>
          <p:nvPr/>
        </p:nvPicPr>
        <p:blipFill>
          <a:blip r:embed="rId4"/>
          <a:stretch>
            <a:fillRect/>
          </a:stretch>
        </p:blipFill>
        <p:spPr>
          <a:xfrm>
            <a:off x="5674911" y="1581150"/>
            <a:ext cx="5991225" cy="3790950"/>
          </a:xfrm>
          <a:prstGeom prst="rect">
            <a:avLst/>
          </a:prstGeom>
        </p:spPr>
      </p:pic>
    </p:spTree>
    <p:extLst>
      <p:ext uri="{BB962C8B-B14F-4D97-AF65-F5344CB8AC3E}">
        <p14:creationId xmlns:p14="http://schemas.microsoft.com/office/powerpoint/2010/main" val="1705652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81661"/>
            <a:ext cx="10515600" cy="534302"/>
          </a:xfrm>
        </p:spPr>
        <p:txBody>
          <a:bodyPr>
            <a:normAutofit/>
          </a:bodyPr>
          <a:lstStyle/>
          <a:p>
            <a:pPr algn="ctr"/>
            <a:r>
              <a:rPr lang="el-GR" sz="2800" dirty="0">
                <a:solidFill>
                  <a:srgbClr val="004A82"/>
                </a:solidFill>
              </a:rPr>
              <a:t>Σχεδίαση διαγώνιου α (7 από 7)</a:t>
            </a:r>
            <a:endParaRPr lang="el-GR"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838200" y="1025525"/>
                <a:ext cx="10515600" cy="4351338"/>
              </a:xfrm>
            </p:spPr>
            <p:txBody>
              <a:bodyPr>
                <a:normAutofit/>
              </a:bodyPr>
              <a:lstStyle/>
              <a:p>
                <a:pPr marL="0" indent="0" algn="ctr">
                  <a:buNone/>
                </a:pPr>
                <a14:m>
                  <m:oMath xmlns:m="http://schemas.openxmlformats.org/officeDocument/2006/math">
                    <m:sSub>
                      <m:sSubPr>
                        <m:ctrlPr>
                          <a:rPr lang="el-GR" sz="2400" b="1" i="1">
                            <a:solidFill>
                              <a:srgbClr val="820000"/>
                            </a:solidFill>
                            <a:latin typeface="Cambria Math" panose="02040503050406030204" pitchFamily="18" charset="0"/>
                          </a:rPr>
                        </m:ctrlPr>
                      </m:sSubPr>
                      <m:e>
                        <m:d>
                          <m:dPr>
                            <m:ctrlPr>
                              <a:rPr lang="el-GR" sz="2400" b="1" i="1">
                                <a:solidFill>
                                  <a:srgbClr val="820000"/>
                                </a:solidFill>
                                <a:latin typeface="Cambria Math" panose="02040503050406030204" pitchFamily="18" charset="0"/>
                              </a:rPr>
                            </m:ctrlPr>
                          </m:dPr>
                          <m:e>
                            <m:sSub>
                              <m:sSubPr>
                                <m:ctrlPr>
                                  <a:rPr lang="el-GR" sz="2400" b="1" i="1">
                                    <a:solidFill>
                                      <a:srgbClr val="820000"/>
                                    </a:solidFill>
                                    <a:latin typeface="Cambria Math" panose="02040503050406030204" pitchFamily="18" charset="0"/>
                                  </a:rPr>
                                </m:ctrlPr>
                              </m:sSubPr>
                              <m:e>
                                <m:r>
                                  <a:rPr lang="en-US" sz="2400" b="1" i="1">
                                    <a:solidFill>
                                      <a:srgbClr val="820000"/>
                                    </a:solidFill>
                                    <a:latin typeface="Cambria Math" panose="02040503050406030204" pitchFamily="18" charset="0"/>
                                  </a:rPr>
                                  <m:t>𝒚</m:t>
                                </m:r>
                              </m:e>
                              <m:sub>
                                <m:r>
                                  <a:rPr lang="el-GR" sz="2400" b="1" i="1">
                                    <a:solidFill>
                                      <a:srgbClr val="820000"/>
                                    </a:solidFill>
                                    <a:latin typeface="Cambria Math" panose="02040503050406030204" pitchFamily="18" charset="0"/>
                                  </a:rPr>
                                  <m:t>𝟏𝟑</m:t>
                                </m:r>
                              </m:sub>
                            </m:sSub>
                          </m:e>
                        </m:d>
                      </m:e>
                      <m:sub>
                        <m:r>
                          <a:rPr lang="en-US" sz="2400" b="1" i="1">
                            <a:solidFill>
                              <a:srgbClr val="820000"/>
                            </a:solidFill>
                            <a:latin typeface="Cambria Math" panose="02040503050406030204" pitchFamily="18" charset="0"/>
                          </a:rPr>
                          <m:t>𝒂</m:t>
                        </m:r>
                      </m:sub>
                    </m:sSub>
                  </m:oMath>
                </a14:m>
                <a:r>
                  <a:rPr lang="en-US" sz="2400" dirty="0"/>
                  <a:t>= </a:t>
                </a:r>
                <a:r>
                  <a:rPr lang="el-GR" sz="2400" dirty="0"/>
                  <a:t>απόσταση </a:t>
                </a:r>
                <a:r>
                  <a:rPr lang="el-GR" sz="2400" b="1" dirty="0"/>
                  <a:t>ΟΖ</a:t>
                </a:r>
                <a:r>
                  <a:rPr lang="el-GR" sz="2400" dirty="0"/>
                  <a:t> στο νομέα 13 επί της </a:t>
                </a:r>
                <a:r>
                  <a:rPr lang="el-GR" sz="2400" dirty="0" err="1"/>
                  <a:t>διαγωνίου</a:t>
                </a:r>
                <a:r>
                  <a:rPr lang="el-GR" sz="2400" dirty="0"/>
                  <a:t> </a:t>
                </a:r>
                <a:r>
                  <a:rPr lang="el-GR" sz="2400" b="1" dirty="0">
                    <a:solidFill>
                      <a:srgbClr val="820000"/>
                    </a:solidFill>
                  </a:rPr>
                  <a:t>α</a:t>
                </a:r>
              </a:p>
              <a:p>
                <a:pPr marL="0" indent="0" algn="ctr">
                  <a:buNone/>
                </a:pPr>
                <a:endParaRPr lang="el-GR"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838200" y="1025525"/>
                <a:ext cx="10515600" cy="4351338"/>
              </a:xfrm>
              <a:blipFill rotWithShape="0">
                <a:blip r:embed="rId2"/>
                <a:stretch>
                  <a:fillRect t="-196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a:xfrm>
            <a:off x="11034944" y="6353988"/>
            <a:ext cx="381000" cy="365125"/>
          </a:xfrm>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
        <p:nvSpPr>
          <p:cNvPr id="7" name="Text Box 4"/>
          <p:cNvSpPr txBox="1">
            <a:spLocks noChangeArrowheads="1"/>
          </p:cNvSpPr>
          <p:nvPr/>
        </p:nvSpPr>
        <p:spPr bwMode="auto">
          <a:xfrm>
            <a:off x="1844371" y="6079351"/>
            <a:ext cx="79200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l-GR" sz="1200" b="1" i="1" u="sng" dirty="0"/>
              <a:t>ΝΑΥΠΗΓΙΚΟ ΣΧΕΔΙΟ ΚΑΙ ΑΡΧΕΣ </a:t>
            </a:r>
            <a:r>
              <a:rPr lang="en-US" altLang="el-GR" sz="1200" b="1" i="1" u="sng" dirty="0"/>
              <a:t>CASD </a:t>
            </a:r>
            <a:r>
              <a:rPr lang="el-GR" altLang="el-GR" sz="1200" b="1" i="1" u="sng" dirty="0"/>
              <a:t>   Καθηγητής : Γεώργιος Κ. </a:t>
            </a:r>
            <a:r>
              <a:rPr lang="el-GR" altLang="el-GR" sz="1200" b="1" i="1" u="sng" dirty="0" err="1"/>
              <a:t>Χατζηκωνσταντής</a:t>
            </a:r>
            <a:r>
              <a:rPr lang="el-GR" altLang="el-GR" sz="1200" b="1" i="1" u="sng" dirty="0"/>
              <a:t>   2025</a:t>
            </a:r>
            <a:endParaRPr lang="el-GR" altLang="el-GR" sz="1200" dirty="0"/>
          </a:p>
        </p:txBody>
      </p:sp>
      <p:pic>
        <p:nvPicPr>
          <p:cNvPr id="8" name="Picture 7"/>
          <p:cNvPicPr>
            <a:picLocks noChangeAspect="1"/>
          </p:cNvPicPr>
          <p:nvPr/>
        </p:nvPicPr>
        <p:blipFill>
          <a:blip r:embed="rId3"/>
          <a:stretch>
            <a:fillRect/>
          </a:stretch>
        </p:blipFill>
        <p:spPr>
          <a:xfrm>
            <a:off x="260839" y="1736725"/>
            <a:ext cx="5543550" cy="3914775"/>
          </a:xfrm>
          <a:prstGeom prst="rect">
            <a:avLst/>
          </a:prstGeom>
        </p:spPr>
      </p:pic>
      <p:pic>
        <p:nvPicPr>
          <p:cNvPr id="5" name="Εικόνα 4">
            <a:extLst>
              <a:ext uri="{FF2B5EF4-FFF2-40B4-BE49-F238E27FC236}">
                <a16:creationId xmlns:a16="http://schemas.microsoft.com/office/drawing/2014/main" id="{E8906CD5-0AAE-46E4-805A-3570627C2A0F}"/>
              </a:ext>
            </a:extLst>
          </p:cNvPr>
          <p:cNvPicPr>
            <a:picLocks noChangeAspect="1"/>
          </p:cNvPicPr>
          <p:nvPr/>
        </p:nvPicPr>
        <p:blipFill>
          <a:blip r:embed="rId4"/>
          <a:stretch>
            <a:fillRect/>
          </a:stretch>
        </p:blipFill>
        <p:spPr>
          <a:xfrm>
            <a:off x="6096000" y="2066925"/>
            <a:ext cx="6038850" cy="3619500"/>
          </a:xfrm>
          <a:prstGeom prst="rect">
            <a:avLst/>
          </a:prstGeom>
        </p:spPr>
      </p:pic>
    </p:spTree>
    <p:extLst>
      <p:ext uri="{BB962C8B-B14F-4D97-AF65-F5344CB8AC3E}">
        <p14:creationId xmlns:p14="http://schemas.microsoft.com/office/powerpoint/2010/main" val="4285195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75E96FF-6981-4A55-97FC-02DDC5BD7E3A}"/>
              </a:ext>
            </a:extLst>
          </p:cNvPr>
          <p:cNvSpPr txBox="1"/>
          <p:nvPr/>
        </p:nvSpPr>
        <p:spPr>
          <a:xfrm>
            <a:off x="5344357" y="852256"/>
            <a:ext cx="3178206" cy="400110"/>
          </a:xfrm>
          <a:prstGeom prst="rect">
            <a:avLst/>
          </a:prstGeom>
          <a:noFill/>
        </p:spPr>
        <p:txBody>
          <a:bodyPr wrap="square" rtlCol="0">
            <a:spAutoFit/>
          </a:bodyPr>
          <a:lstStyle/>
          <a:p>
            <a:r>
              <a:rPr lang="el-GR" sz="2000" b="1" dirty="0"/>
              <a:t>Διαγώνιος  (α)</a:t>
            </a:r>
          </a:p>
        </p:txBody>
      </p:sp>
      <p:sp>
        <p:nvSpPr>
          <p:cNvPr id="9" name="Ορθογώνιο 8">
            <a:extLst>
              <a:ext uri="{FF2B5EF4-FFF2-40B4-BE49-F238E27FC236}">
                <a16:creationId xmlns:a16="http://schemas.microsoft.com/office/drawing/2014/main" id="{250E83E0-6724-4267-8109-B17DCE30B8A5}"/>
              </a:ext>
            </a:extLst>
          </p:cNvPr>
          <p:cNvSpPr/>
          <p:nvPr/>
        </p:nvSpPr>
        <p:spPr>
          <a:xfrm>
            <a:off x="11594990" y="6298252"/>
            <a:ext cx="341760" cy="276999"/>
          </a:xfrm>
          <a:prstGeom prst="rect">
            <a:avLst/>
          </a:prstGeom>
        </p:spPr>
        <p:txBody>
          <a:bodyPr wrap="none">
            <a:spAutoFit/>
          </a:bodyPr>
          <a:lstStyle/>
          <a:p>
            <a:r>
              <a:rPr lang="el-GR" sz="1200" dirty="0">
                <a:solidFill>
                  <a:prstClr val="black"/>
                </a:solidFill>
              </a:rPr>
              <a:t>15</a:t>
            </a:r>
            <a:endParaRPr lang="el-GR" sz="1200" dirty="0"/>
          </a:p>
        </p:txBody>
      </p:sp>
      <p:pic>
        <p:nvPicPr>
          <p:cNvPr id="3" name="Εικόνα 2">
            <a:extLst>
              <a:ext uri="{FF2B5EF4-FFF2-40B4-BE49-F238E27FC236}">
                <a16:creationId xmlns:a16="http://schemas.microsoft.com/office/drawing/2014/main" id="{9A7769F5-A30E-4FFD-9162-59CBD543B58E}"/>
              </a:ext>
            </a:extLst>
          </p:cNvPr>
          <p:cNvPicPr>
            <a:picLocks noChangeAspect="1"/>
          </p:cNvPicPr>
          <p:nvPr/>
        </p:nvPicPr>
        <p:blipFill>
          <a:blip r:embed="rId2"/>
          <a:stretch>
            <a:fillRect/>
          </a:stretch>
        </p:blipFill>
        <p:spPr>
          <a:xfrm>
            <a:off x="47625" y="1468830"/>
            <a:ext cx="12096750" cy="3238500"/>
          </a:xfrm>
          <a:prstGeom prst="rect">
            <a:avLst/>
          </a:prstGeom>
        </p:spPr>
      </p:pic>
      <p:sp>
        <p:nvSpPr>
          <p:cNvPr id="2" name="Ορθογώνιο 1">
            <a:extLst>
              <a:ext uri="{FF2B5EF4-FFF2-40B4-BE49-F238E27FC236}">
                <a16:creationId xmlns:a16="http://schemas.microsoft.com/office/drawing/2014/main" id="{18D363A9-381E-40DC-BFA1-304E7467CDE5}"/>
              </a:ext>
            </a:extLst>
          </p:cNvPr>
          <p:cNvSpPr/>
          <p:nvPr/>
        </p:nvSpPr>
        <p:spPr>
          <a:xfrm>
            <a:off x="1201444" y="6113585"/>
            <a:ext cx="9940031" cy="276999"/>
          </a:xfrm>
          <a:prstGeom prst="rect">
            <a:avLst/>
          </a:prstGeom>
        </p:spPr>
        <p:txBody>
          <a:bodyPr wrap="square">
            <a:spAutoFit/>
          </a:bodyPr>
          <a:lstStyle/>
          <a:p>
            <a:pPr algn="ctr"/>
            <a:r>
              <a:rPr lang="el-GR" altLang="el-GR" sz="1200" b="1" i="1" u="sng" dirty="0"/>
              <a:t>ΝΑΥΠΗΓΙΚΟ ΣΧΕΔΙΟ ΚΑΙ ΑΡΧΕΣ </a:t>
            </a:r>
            <a:r>
              <a:rPr lang="en-US" altLang="el-GR" sz="1200" b="1" i="1" u="sng" dirty="0"/>
              <a:t>CASD </a:t>
            </a:r>
            <a:r>
              <a:rPr lang="el-GR" altLang="el-GR" sz="1200" b="1" i="1" u="sng" dirty="0"/>
              <a:t>   Καθηγητής : Γεώργιος Κ. </a:t>
            </a:r>
            <a:r>
              <a:rPr lang="el-GR" altLang="el-GR" sz="1200" b="1" i="1" u="sng" dirty="0" err="1"/>
              <a:t>Χατζηκωνσταντής</a:t>
            </a:r>
            <a:r>
              <a:rPr lang="el-GR" altLang="el-GR" sz="1200" b="1" i="1" u="sng" dirty="0"/>
              <a:t>   2025</a:t>
            </a:r>
            <a:endParaRPr lang="el-GR" altLang="el-GR" sz="1200" dirty="0"/>
          </a:p>
        </p:txBody>
      </p:sp>
    </p:spTree>
    <p:extLst>
      <p:ext uri="{BB962C8B-B14F-4D97-AF65-F5344CB8AC3E}">
        <p14:creationId xmlns:p14="http://schemas.microsoft.com/office/powerpoint/2010/main" val="2659080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EA613B26-A5C2-448F-88B6-E2820BF47178}"/>
              </a:ext>
            </a:extLst>
          </p:cNvPr>
          <p:cNvSpPr txBox="1">
            <a:spLocks noChangeArrowheads="1"/>
          </p:cNvSpPr>
          <p:nvPr/>
        </p:nvSpPr>
        <p:spPr bwMode="auto">
          <a:xfrm>
            <a:off x="3164413" y="6485275"/>
            <a:ext cx="645010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000" b="1" dirty="0">
                <a:latin typeface="Times New Roman" panose="02020603050405020304" pitchFamily="18" charset="0"/>
                <a:cs typeface="Times New Roman" panose="02020603050405020304" pitchFamily="18" charset="0"/>
              </a:rPr>
              <a:t>ΝΑΥΠΗΓΙΚΟ ΣΧΕΔΙΟ ΚΑΙ ΑΡΧΕΣ </a:t>
            </a:r>
            <a:r>
              <a:rPr lang="en-US" altLang="el-GR" sz="1000" b="1" dirty="0">
                <a:latin typeface="Times New Roman" panose="02020603050405020304" pitchFamily="18" charset="0"/>
                <a:cs typeface="Times New Roman" panose="02020603050405020304" pitchFamily="18" charset="0"/>
              </a:rPr>
              <a:t>CASD</a:t>
            </a:r>
            <a:r>
              <a:rPr lang="el-GR" altLang="el-GR" sz="1000" b="1" dirty="0">
                <a:latin typeface="Times New Roman" panose="02020603050405020304" pitchFamily="18" charset="0"/>
                <a:cs typeface="Times New Roman" panose="02020603050405020304" pitchFamily="18" charset="0"/>
              </a:rPr>
              <a:t>     ΚΑΘΗΓΗΤΗΣ ΓΕΩΡΓΙΟΣ Κ. ΧΑΤΖΗΚΩΝΣΤΑΝΤΗΣ     2025</a:t>
            </a:r>
          </a:p>
        </p:txBody>
      </p:sp>
      <p:sp>
        <p:nvSpPr>
          <p:cNvPr id="6" name="Θέση αριθμού διαφάνειας 5">
            <a:extLst>
              <a:ext uri="{FF2B5EF4-FFF2-40B4-BE49-F238E27FC236}">
                <a16:creationId xmlns:a16="http://schemas.microsoft.com/office/drawing/2014/main" id="{F787DE86-E4A0-47CF-A88E-F3FE2E97D80B}"/>
              </a:ext>
            </a:extLst>
          </p:cNvPr>
          <p:cNvSpPr>
            <a:spLocks noGrp="1"/>
          </p:cNvSpPr>
          <p:nvPr>
            <p:ph type="sldNum" sz="quarter" idx="12"/>
          </p:nvPr>
        </p:nvSpPr>
        <p:spPr/>
        <p:txBody>
          <a:bodyPr/>
          <a:lstStyle/>
          <a:p>
            <a:fld id="{E5CB0D6C-172C-4E9E-8EC8-375D316F7537}" type="slidenum">
              <a:rPr lang="el-GR" smtClean="0"/>
              <a:t>2</a:t>
            </a:fld>
            <a:endParaRPr lang="el-GR"/>
          </a:p>
        </p:txBody>
      </p:sp>
      <p:sp>
        <p:nvSpPr>
          <p:cNvPr id="5" name="Ορθογώνιο 4">
            <a:extLst>
              <a:ext uri="{FF2B5EF4-FFF2-40B4-BE49-F238E27FC236}">
                <a16:creationId xmlns:a16="http://schemas.microsoft.com/office/drawing/2014/main" id="{FFC48EA8-4D63-4067-88D8-16BDE7A283E2}"/>
              </a:ext>
            </a:extLst>
          </p:cNvPr>
          <p:cNvSpPr/>
          <p:nvPr/>
        </p:nvSpPr>
        <p:spPr>
          <a:xfrm>
            <a:off x="3648952" y="3244334"/>
            <a:ext cx="4894097" cy="584775"/>
          </a:xfrm>
          <a:prstGeom prst="rect">
            <a:avLst/>
          </a:prstGeom>
        </p:spPr>
        <p:txBody>
          <a:bodyPr wrap="none">
            <a:spAutoFit/>
          </a:bodyPr>
          <a:lstStyle/>
          <a:p>
            <a:pPr algn="ctr"/>
            <a:r>
              <a:rPr lang="el-GR" sz="3200" b="1" dirty="0">
                <a:latin typeface="Times New Roman" panose="02020603050405020304" pitchFamily="18" charset="0"/>
                <a:cs typeface="Times New Roman" panose="02020603050405020304" pitchFamily="18" charset="0"/>
              </a:rPr>
              <a:t>ΣΧΕΔΙΑΣΗ ΔΙΑΓΩΝΙΩΝ </a:t>
            </a:r>
          </a:p>
        </p:txBody>
      </p:sp>
    </p:spTree>
    <p:extLst>
      <p:ext uri="{BB962C8B-B14F-4D97-AF65-F5344CB8AC3E}">
        <p14:creationId xmlns:p14="http://schemas.microsoft.com/office/powerpoint/2010/main" val="736664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55724" y="209118"/>
            <a:ext cx="3690652" cy="2067201"/>
          </a:xfrm>
          <a:prstGeom prst="rect">
            <a:avLst/>
          </a:prstGeom>
        </p:spPr>
      </p:pic>
      <p:pic>
        <p:nvPicPr>
          <p:cNvPr id="6" name="Picture 5"/>
          <p:cNvPicPr>
            <a:picLocks noChangeAspect="1"/>
          </p:cNvPicPr>
          <p:nvPr/>
        </p:nvPicPr>
        <p:blipFill>
          <a:blip r:embed="rId3"/>
          <a:stretch>
            <a:fillRect/>
          </a:stretch>
        </p:blipFill>
        <p:spPr>
          <a:xfrm>
            <a:off x="8353677" y="2664371"/>
            <a:ext cx="3565699" cy="1999693"/>
          </a:xfrm>
          <a:prstGeom prst="rect">
            <a:avLst/>
          </a:prstGeom>
        </p:spPr>
      </p:pic>
      <p:sp>
        <p:nvSpPr>
          <p:cNvPr id="7" name="TextBox 6"/>
          <p:cNvSpPr txBox="1"/>
          <p:nvPr/>
        </p:nvSpPr>
        <p:spPr>
          <a:xfrm>
            <a:off x="177800" y="560116"/>
            <a:ext cx="8064500" cy="4062651"/>
          </a:xfrm>
          <a:prstGeom prst="rect">
            <a:avLst/>
          </a:prstGeom>
          <a:noFill/>
        </p:spPr>
        <p:txBody>
          <a:bodyPr wrap="square" rtlCol="0">
            <a:spAutoFit/>
          </a:bodyPr>
          <a:lstStyle/>
          <a:p>
            <a:pPr marL="285750" indent="-285750" algn="just">
              <a:buFontTx/>
              <a:buChar char="-"/>
            </a:pPr>
            <a:r>
              <a:rPr lang="el-GR" dirty="0"/>
              <a:t>Διαγώνια κεκλιμένα επίπεδα που τέμνουν τη γάστρα υπό διάφορες γωνίες  από το διάμηκες επίπεδο συμμετρίας προς την πλευρά</a:t>
            </a:r>
          </a:p>
          <a:p>
            <a:pPr marL="285750" indent="-285750" algn="just">
              <a:buFontTx/>
              <a:buChar char="-"/>
            </a:pPr>
            <a:endParaRPr lang="el-GR" dirty="0"/>
          </a:p>
          <a:p>
            <a:pPr marL="285750" indent="-285750" algn="just">
              <a:buFontTx/>
              <a:buChar char="-"/>
            </a:pPr>
            <a:r>
              <a:rPr lang="el-GR" dirty="0"/>
              <a:t>Τα επίπεδα αυτά προκύπτουν περιστρέφοντας τις σχεδιασμένες </a:t>
            </a:r>
            <a:r>
              <a:rPr lang="el-GR" dirty="0" err="1"/>
              <a:t>παρισάλους</a:t>
            </a:r>
            <a:r>
              <a:rPr lang="el-GR" dirty="0"/>
              <a:t> (ή οποιαδήποτε άλλη πρόσθετη) γύρω από την ευθεία τομής των </a:t>
            </a:r>
            <a:r>
              <a:rPr lang="el-GR" dirty="0" err="1"/>
              <a:t>παρισάλων</a:t>
            </a:r>
            <a:r>
              <a:rPr lang="el-GR" dirty="0"/>
              <a:t> με το διάμηκες επίπεδο</a:t>
            </a:r>
          </a:p>
          <a:p>
            <a:pPr marL="285750" indent="-285750" algn="just">
              <a:buFontTx/>
              <a:buChar char="-"/>
            </a:pPr>
            <a:endParaRPr lang="el-GR" dirty="0"/>
          </a:p>
          <a:p>
            <a:pPr marL="285750" indent="-285750" algn="just">
              <a:buFontTx/>
              <a:buChar char="-"/>
            </a:pPr>
            <a:r>
              <a:rPr lang="el-GR" b="0" i="0" u="none" strike="noStrike" baseline="0" dirty="0">
                <a:latin typeface="Calibri" panose="020F0502020204030204" pitchFamily="34" charset="0"/>
              </a:rPr>
              <a:t>Τα ίχνη των τομών αυτών λέγονται </a:t>
            </a:r>
            <a:r>
              <a:rPr lang="el-GR" sz="2400" b="1" i="1" u="none" strike="noStrike" baseline="0" dirty="0">
                <a:latin typeface="Calibri" panose="020F0502020204030204" pitchFamily="34" charset="0"/>
              </a:rPr>
              <a:t>διαγώνιες τομές (</a:t>
            </a:r>
            <a:r>
              <a:rPr lang="el-GR" b="1" i="0" u="none" strike="noStrike" baseline="0" dirty="0" err="1">
                <a:latin typeface="Tw Cen MT"/>
              </a:rPr>
              <a:t>diagonal</a:t>
            </a:r>
            <a:r>
              <a:rPr lang="el-GR" b="1" i="0" u="none" strike="noStrike" baseline="0" dirty="0">
                <a:latin typeface="Tw Cen MT"/>
              </a:rPr>
              <a:t> </a:t>
            </a:r>
            <a:r>
              <a:rPr lang="el-GR" b="1" i="0" u="none" strike="noStrike" baseline="0" dirty="0" err="1">
                <a:latin typeface="Tw Cen MT"/>
              </a:rPr>
              <a:t>sections</a:t>
            </a:r>
            <a:r>
              <a:rPr lang="el-GR" b="1" i="0" u="none" strike="noStrike" baseline="0" dirty="0">
                <a:latin typeface="Tw Cen MT"/>
              </a:rPr>
              <a:t>)</a:t>
            </a:r>
          </a:p>
          <a:p>
            <a:pPr marL="285750" indent="-285750" algn="just">
              <a:buFontTx/>
              <a:buChar char="-"/>
            </a:pPr>
            <a:endParaRPr lang="el-GR" dirty="0"/>
          </a:p>
          <a:p>
            <a:pPr marL="285750" indent="-285750" algn="just">
              <a:buFontTx/>
              <a:buChar char="-"/>
            </a:pPr>
            <a:r>
              <a:rPr lang="el-GR" dirty="0"/>
              <a:t>Οι καμπύλες που προέρχονται από τις τομές αυτές σχεδιάζονται στο σχέδιο των ισάλων δεξιά του ίχνους του διαμήκους επιπέδου συμμετρίας χρησιμοποιώντας τη μέθοδο της κατάκλισης (και όχι τη μέθοδο των ορθογωνίων προβολών)</a:t>
            </a:r>
            <a:r>
              <a:rPr lang="el-GR" b="0" i="0" u="none" strike="noStrike" baseline="0" dirty="0">
                <a:latin typeface="Calibri" panose="020F0502020204030204" pitchFamily="34" charset="0"/>
              </a:rPr>
              <a:t> </a:t>
            </a:r>
          </a:p>
          <a:p>
            <a:pPr marL="285750" indent="-285750">
              <a:buFontTx/>
              <a:buChar char="-"/>
            </a:pPr>
            <a:endParaRPr lang="el-GR" dirty="0"/>
          </a:p>
          <a:p>
            <a:pPr marL="285750" indent="-285750">
              <a:buFontTx/>
              <a:buChar char="-"/>
            </a:pPr>
            <a:endParaRPr lang="el-GR" dirty="0"/>
          </a:p>
        </p:txBody>
      </p:sp>
      <p:sp>
        <p:nvSpPr>
          <p:cNvPr id="9" name="Τίτλος 1"/>
          <p:cNvSpPr txBox="1">
            <a:spLocks/>
          </p:cNvSpPr>
          <p:nvPr/>
        </p:nvSpPr>
        <p:spPr>
          <a:xfrm>
            <a:off x="1718070" y="189636"/>
            <a:ext cx="5361756" cy="370480"/>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2800" dirty="0">
                <a:solidFill>
                  <a:srgbClr val="004A82"/>
                </a:solidFill>
              </a:rPr>
              <a:t>Διαγώνιες (ή </a:t>
            </a:r>
            <a:r>
              <a:rPr lang="el-GR" sz="2800" dirty="0" err="1">
                <a:solidFill>
                  <a:srgbClr val="004A82"/>
                </a:solidFill>
              </a:rPr>
              <a:t>φούρμες</a:t>
            </a:r>
            <a:r>
              <a:rPr lang="el-GR" sz="2800" dirty="0">
                <a:solidFill>
                  <a:srgbClr val="004A82"/>
                </a:solidFill>
              </a:rPr>
              <a:t>) </a:t>
            </a:r>
            <a:r>
              <a:rPr lang="el-GR" sz="2200" dirty="0">
                <a:solidFill>
                  <a:srgbClr val="004A82"/>
                </a:solidFill>
              </a:rPr>
              <a:t>(1 από 2)</a:t>
            </a:r>
          </a:p>
        </p:txBody>
      </p:sp>
      <p:pic>
        <p:nvPicPr>
          <p:cNvPr id="10" name="Picture 9"/>
          <p:cNvPicPr>
            <a:picLocks noChangeAspect="1"/>
          </p:cNvPicPr>
          <p:nvPr/>
        </p:nvPicPr>
        <p:blipFill>
          <a:blip r:embed="rId4"/>
          <a:stretch>
            <a:fillRect/>
          </a:stretch>
        </p:blipFill>
        <p:spPr>
          <a:xfrm>
            <a:off x="1945068" y="4048977"/>
            <a:ext cx="4907760" cy="2364523"/>
          </a:xfrm>
          <a:prstGeom prst="rect">
            <a:avLst/>
          </a:prstGeom>
        </p:spPr>
      </p:pic>
      <p:sp>
        <p:nvSpPr>
          <p:cNvPr id="2" name="Slide Number Placeholder 1"/>
          <p:cNvSpPr>
            <a:spLocks noGrp="1"/>
          </p:cNvSpPr>
          <p:nvPr>
            <p:ph type="sldNum" sz="quarter" idx="12"/>
          </p:nvPr>
        </p:nvSpPr>
        <p:spPr/>
        <p:txBody>
          <a:bodyPr/>
          <a:lstStyle/>
          <a:p>
            <a:fld id="{57322887-AC0B-4D73-81D9-9574E5789E20}" type="slidenum">
              <a:rPr lang="el-GR" smtClean="0"/>
              <a:t>3</a:t>
            </a:fld>
            <a:endParaRPr lang="el-GR"/>
          </a:p>
        </p:txBody>
      </p:sp>
      <p:sp>
        <p:nvSpPr>
          <p:cNvPr id="12" name="Text Box 2">
            <a:extLst>
              <a:ext uri="{FF2B5EF4-FFF2-40B4-BE49-F238E27FC236}">
                <a16:creationId xmlns:a16="http://schemas.microsoft.com/office/drawing/2014/main" id="{C803ED15-8E92-4205-A6C8-7A69E6A2D9D0}"/>
              </a:ext>
            </a:extLst>
          </p:cNvPr>
          <p:cNvSpPr txBox="1">
            <a:spLocks noChangeArrowheads="1"/>
          </p:cNvSpPr>
          <p:nvPr/>
        </p:nvSpPr>
        <p:spPr bwMode="auto">
          <a:xfrm>
            <a:off x="3164413" y="6485275"/>
            <a:ext cx="645010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000" b="1" dirty="0">
                <a:latin typeface="Times New Roman" panose="02020603050405020304" pitchFamily="18" charset="0"/>
                <a:cs typeface="Times New Roman" panose="02020603050405020304" pitchFamily="18" charset="0"/>
              </a:rPr>
              <a:t>ΝΑΥΠΗΓΙΚΟ ΣΧΕΔΙΟ ΚΑΙ ΑΡΧΕΣ </a:t>
            </a:r>
            <a:r>
              <a:rPr lang="en-US" altLang="el-GR" sz="1000" b="1" dirty="0">
                <a:latin typeface="Times New Roman" panose="02020603050405020304" pitchFamily="18" charset="0"/>
                <a:cs typeface="Times New Roman" panose="02020603050405020304" pitchFamily="18" charset="0"/>
              </a:rPr>
              <a:t>CASD</a:t>
            </a:r>
            <a:r>
              <a:rPr lang="el-GR" altLang="el-GR" sz="1000" b="1" dirty="0">
                <a:latin typeface="Times New Roman" panose="02020603050405020304" pitchFamily="18" charset="0"/>
                <a:cs typeface="Times New Roman" panose="02020603050405020304" pitchFamily="18" charset="0"/>
              </a:rPr>
              <a:t>     ΚΑΘΗΓΗΤΗΣ ΓΕΩΡΓΙΟΣ Κ. ΧΑΤΖΗΚΩΝΣΤΑΝΤΗΣ     2025</a:t>
            </a:r>
          </a:p>
        </p:txBody>
      </p:sp>
    </p:spTree>
    <p:extLst>
      <p:ext uri="{BB962C8B-B14F-4D97-AF65-F5344CB8AC3E}">
        <p14:creationId xmlns:p14="http://schemas.microsoft.com/office/powerpoint/2010/main" val="1868417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386" y="622373"/>
            <a:ext cx="11722100" cy="3261406"/>
          </a:xfrm>
          <a:prstGeom prst="rect">
            <a:avLst/>
          </a:prstGeom>
        </p:spPr>
        <p:txBody>
          <a:bodyPr wrap="square">
            <a:spAutoFit/>
          </a:bodyPr>
          <a:lstStyle/>
          <a:p>
            <a:pPr marL="285750" indent="-285750">
              <a:buFontTx/>
              <a:buChar char="-"/>
            </a:pPr>
            <a:r>
              <a:rPr lang="el-GR" sz="2200" b="1" dirty="0"/>
              <a:t>Οι διαγώνιες σχεδιάζονται τελευταίες στο σχέδιο των </a:t>
            </a:r>
            <a:r>
              <a:rPr lang="el-GR" sz="2200" b="1" dirty="0" err="1"/>
              <a:t>ναυπηγικών</a:t>
            </a:r>
            <a:r>
              <a:rPr lang="el-GR" sz="2200" b="1" dirty="0"/>
              <a:t> γραμμών και με αυτές : </a:t>
            </a:r>
          </a:p>
          <a:p>
            <a:pPr marL="285750" indent="-285750" algn="just">
              <a:buFont typeface="Wingdings" panose="05000000000000000000" pitchFamily="2" charset="2"/>
              <a:buChar char="§"/>
            </a:pPr>
            <a:r>
              <a:rPr lang="el-GR" sz="2200" dirty="0"/>
              <a:t>ελέγχεται η ακρίβεια και η ομαλότητα των </a:t>
            </a:r>
            <a:r>
              <a:rPr lang="el-GR" sz="2200" dirty="0" err="1"/>
              <a:t>ναυπηγικών</a:t>
            </a:r>
            <a:r>
              <a:rPr lang="el-GR" sz="2200" dirty="0"/>
              <a:t> γραμμών , κυρίως σε ιδιόμορφες περιοχές του σκάφους (περιοχές στις οποίες τα ίχνη των </a:t>
            </a:r>
            <a:r>
              <a:rPr lang="el-GR" sz="2200" dirty="0" err="1"/>
              <a:t>παρισάλων</a:t>
            </a:r>
            <a:r>
              <a:rPr lang="el-GR" sz="2200" dirty="0"/>
              <a:t> τέμνουν τους νομείς με πολύ μικρή γωνία οπότε είναι δύσκολος ο προσδιορισμός του σημείου τομής και κατά συνέπεια λιγότερο ακριβής η απεικόνιση στο σχέδιο της γεωμετρίας της γάστρας του πλοίου) όπου οι τρείς οικογένειες των καμπυλών δεν επαρκούν.</a:t>
            </a:r>
          </a:p>
          <a:p>
            <a:pPr marL="285750" indent="-285750" algn="just">
              <a:buFont typeface="Wingdings" panose="05000000000000000000" pitchFamily="2" charset="2"/>
              <a:buChar char="§"/>
            </a:pPr>
            <a:endParaRPr lang="el-GR" sz="2200" dirty="0"/>
          </a:p>
          <a:p>
            <a:pPr marL="285750" indent="-285750" algn="just">
              <a:lnSpc>
                <a:spcPct val="105000"/>
              </a:lnSpc>
              <a:spcBef>
                <a:spcPts val="800"/>
              </a:spcBef>
              <a:buFont typeface="Wingdings" panose="05000000000000000000" pitchFamily="2" charset="2"/>
              <a:buChar char="§"/>
            </a:pPr>
            <a:r>
              <a:rPr lang="el-GR" sz="2200" dirty="0"/>
              <a:t>ευρίσκονται οι μη ομαλές επιφάνειες του περιβλήματος , ώστε έγκαιρα να διορθώνονται οι </a:t>
            </a:r>
            <a:r>
              <a:rPr lang="el-GR" sz="2200" dirty="0" err="1"/>
              <a:t>ναυπηγικές</a:t>
            </a:r>
            <a:r>
              <a:rPr lang="el-GR" sz="2200" dirty="0"/>
              <a:t> γραμμές </a:t>
            </a:r>
            <a:r>
              <a:rPr lang="el-GR" sz="2200" dirty="0" err="1"/>
              <a:t>πρίν</a:t>
            </a:r>
            <a:r>
              <a:rPr lang="el-GR" sz="2200" dirty="0"/>
              <a:t> την κατασκευή των </a:t>
            </a:r>
            <a:r>
              <a:rPr lang="el-GR" sz="2200" dirty="0" err="1"/>
              <a:t>ιχναρίων</a:t>
            </a:r>
            <a:r>
              <a:rPr lang="el-GR" sz="2200" dirty="0"/>
              <a:t> ή </a:t>
            </a:r>
            <a:r>
              <a:rPr lang="el-GR" sz="2200" dirty="0" err="1"/>
              <a:t>μοδέλων</a:t>
            </a:r>
            <a:r>
              <a:rPr lang="el-GR" sz="2200" dirty="0"/>
              <a:t> (</a:t>
            </a:r>
            <a:r>
              <a:rPr lang="el-GR" sz="2200" dirty="0" err="1"/>
              <a:t>templates</a:t>
            </a:r>
            <a:r>
              <a:rPr lang="el-GR" sz="2200" dirty="0"/>
              <a:t>) του σκάφους.</a:t>
            </a:r>
          </a:p>
        </p:txBody>
      </p:sp>
      <p:sp>
        <p:nvSpPr>
          <p:cNvPr id="5" name="Rectangle 4"/>
          <p:cNvSpPr/>
          <p:nvPr/>
        </p:nvSpPr>
        <p:spPr>
          <a:xfrm>
            <a:off x="1045273" y="4187501"/>
            <a:ext cx="10101454" cy="1923604"/>
          </a:xfrm>
          <a:prstGeom prst="rect">
            <a:avLst/>
          </a:prstGeom>
        </p:spPr>
        <p:txBody>
          <a:bodyPr wrap="square">
            <a:spAutoFit/>
          </a:bodyPr>
          <a:lstStyle/>
          <a:p>
            <a:pPr algn="ctr">
              <a:lnSpc>
                <a:spcPct val="105000"/>
              </a:lnSpc>
              <a:spcBef>
                <a:spcPts val="800"/>
              </a:spcBef>
            </a:pPr>
            <a:r>
              <a:rPr lang="el-GR" sz="2000" b="1" u="sng" dirty="0"/>
              <a:t>ΣΧΕΔΙΑΣΗ ΔΙΑΓΩΝΙΩΝ: </a:t>
            </a:r>
          </a:p>
          <a:p>
            <a:pPr marL="285750" indent="-285750">
              <a:buFont typeface="Wingdings" panose="05000000000000000000" pitchFamily="2" charset="2"/>
              <a:buChar char="§"/>
            </a:pPr>
            <a:r>
              <a:rPr lang="el-GR" sz="2000" b="1" dirty="0"/>
              <a:t>για το σχεδιασμό της </a:t>
            </a:r>
            <a:r>
              <a:rPr lang="el-GR" sz="2000" b="1" dirty="0" err="1"/>
              <a:t>διαγωνίου</a:t>
            </a:r>
            <a:r>
              <a:rPr lang="el-GR" sz="2000" b="1" dirty="0"/>
              <a:t> (καμπύλης ή τεθλασμένης γραμμής) μετρώνται </a:t>
            </a:r>
            <a:r>
              <a:rPr lang="el-GR" sz="2000" b="1" i="1" u="sng" dirty="0"/>
              <a:t>επί της </a:t>
            </a:r>
            <a:r>
              <a:rPr lang="el-GR" sz="2000" b="1" i="1" u="sng" dirty="0" err="1"/>
              <a:t>διαγωνίου</a:t>
            </a:r>
            <a:r>
              <a:rPr lang="el-GR" sz="2000" b="1" i="1" u="sng" dirty="0"/>
              <a:t> </a:t>
            </a:r>
            <a:r>
              <a:rPr lang="el-GR" sz="2000" b="1" dirty="0"/>
              <a:t>οι αποστάσεις των σημείων τομής της </a:t>
            </a:r>
            <a:r>
              <a:rPr lang="el-GR" sz="2000" b="1" dirty="0" err="1"/>
              <a:t>διαγωνίου</a:t>
            </a:r>
            <a:r>
              <a:rPr lang="el-GR" sz="2000" b="1" dirty="0"/>
              <a:t> με τους νομείς  και σχεδιάζονται ως ημιπλάτη στο σχέδιο ισάλων δεξιά του ίχνους του επιπέδου συμμετρίας, </a:t>
            </a:r>
            <a:r>
              <a:rPr lang="en-US" sz="2000" b="1" dirty="0"/>
              <a:t>C.L.</a:t>
            </a:r>
            <a:r>
              <a:rPr lang="el-GR" sz="2000" b="1" dirty="0"/>
              <a:t> </a:t>
            </a:r>
            <a:r>
              <a:rPr lang="el-GR" sz="2000" b="1" i="1" dirty="0"/>
              <a:t>δηλαδή κάτω από τις ισάλους</a:t>
            </a:r>
            <a:r>
              <a:rPr lang="el-GR" sz="2000" b="1" dirty="0"/>
              <a:t>.</a:t>
            </a:r>
            <a:endParaRPr lang="el-GR" sz="2000" dirty="0"/>
          </a:p>
          <a:p>
            <a:pPr marL="285750" indent="-285750">
              <a:buFont typeface="Wingdings" panose="05000000000000000000" pitchFamily="2" charset="2"/>
              <a:buChar char="§"/>
            </a:pPr>
            <a:endParaRPr lang="el-GR" dirty="0"/>
          </a:p>
        </p:txBody>
      </p:sp>
      <p:sp>
        <p:nvSpPr>
          <p:cNvPr id="6" name="Τίτλος 1"/>
          <p:cNvSpPr txBox="1">
            <a:spLocks/>
          </p:cNvSpPr>
          <p:nvPr/>
        </p:nvSpPr>
        <p:spPr>
          <a:xfrm>
            <a:off x="2373722" y="251893"/>
            <a:ext cx="5361756" cy="370480"/>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2800" dirty="0">
                <a:solidFill>
                  <a:srgbClr val="004A82"/>
                </a:solidFill>
              </a:rPr>
              <a:t>Διαγώνιες (ή </a:t>
            </a:r>
            <a:r>
              <a:rPr lang="el-GR" sz="2800" dirty="0" err="1">
                <a:solidFill>
                  <a:srgbClr val="004A82"/>
                </a:solidFill>
              </a:rPr>
              <a:t>φούρμες</a:t>
            </a:r>
            <a:r>
              <a:rPr lang="el-GR" sz="2800" dirty="0">
                <a:solidFill>
                  <a:srgbClr val="004A82"/>
                </a:solidFill>
              </a:rPr>
              <a:t>) </a:t>
            </a:r>
            <a:r>
              <a:rPr lang="el-GR" sz="2200" dirty="0">
                <a:solidFill>
                  <a:srgbClr val="004A82"/>
                </a:solidFill>
              </a:rPr>
              <a:t>(1 από 2)</a:t>
            </a:r>
          </a:p>
        </p:txBody>
      </p:sp>
      <p:sp>
        <p:nvSpPr>
          <p:cNvPr id="2" name="Slide Number Placeholder 1"/>
          <p:cNvSpPr>
            <a:spLocks noGrp="1"/>
          </p:cNvSpPr>
          <p:nvPr>
            <p:ph type="sldNum" sz="quarter" idx="12"/>
          </p:nvPr>
        </p:nvSpPr>
        <p:spPr/>
        <p:txBody>
          <a:bodyPr/>
          <a:lstStyle/>
          <a:p>
            <a:fld id="{57322887-AC0B-4D73-81D9-9574E5789E20}" type="slidenum">
              <a:rPr lang="el-GR" smtClean="0"/>
              <a:t>4</a:t>
            </a:fld>
            <a:endParaRPr lang="el-GR"/>
          </a:p>
        </p:txBody>
      </p:sp>
      <p:sp>
        <p:nvSpPr>
          <p:cNvPr id="8" name="Text Box 2">
            <a:extLst>
              <a:ext uri="{FF2B5EF4-FFF2-40B4-BE49-F238E27FC236}">
                <a16:creationId xmlns:a16="http://schemas.microsoft.com/office/drawing/2014/main" id="{CEA38D56-F335-4579-9772-2C3E4AA64367}"/>
              </a:ext>
            </a:extLst>
          </p:cNvPr>
          <p:cNvSpPr txBox="1">
            <a:spLocks noChangeArrowheads="1"/>
          </p:cNvSpPr>
          <p:nvPr/>
        </p:nvSpPr>
        <p:spPr bwMode="auto">
          <a:xfrm>
            <a:off x="3164413" y="6485275"/>
            <a:ext cx="645010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000" b="1" dirty="0">
                <a:latin typeface="Times New Roman" panose="02020603050405020304" pitchFamily="18" charset="0"/>
                <a:cs typeface="Times New Roman" panose="02020603050405020304" pitchFamily="18" charset="0"/>
              </a:rPr>
              <a:t>ΝΑΥΠΗΓΙΚΟ ΣΧΕΔΙΟ ΚΑΙ ΑΡΧΕΣ </a:t>
            </a:r>
            <a:r>
              <a:rPr lang="en-US" altLang="el-GR" sz="1000" b="1" dirty="0">
                <a:latin typeface="Times New Roman" panose="02020603050405020304" pitchFamily="18" charset="0"/>
                <a:cs typeface="Times New Roman" panose="02020603050405020304" pitchFamily="18" charset="0"/>
              </a:rPr>
              <a:t>CASD</a:t>
            </a:r>
            <a:r>
              <a:rPr lang="el-GR" altLang="el-GR" sz="1000" b="1" dirty="0">
                <a:latin typeface="Times New Roman" panose="02020603050405020304" pitchFamily="18" charset="0"/>
                <a:cs typeface="Times New Roman" panose="02020603050405020304" pitchFamily="18" charset="0"/>
              </a:rPr>
              <a:t>     ΚΑΘΗΓΗΤΗΣ ΓΕΩΡΓΙΟΣ Κ. ΧΑΤΖΗΚΩΝΣΤΑΝΤΗΣ     2025</a:t>
            </a:r>
          </a:p>
        </p:txBody>
      </p:sp>
    </p:spTree>
    <p:extLst>
      <p:ext uri="{BB962C8B-B14F-4D97-AF65-F5344CB8AC3E}">
        <p14:creationId xmlns:p14="http://schemas.microsoft.com/office/powerpoint/2010/main" val="3977744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83000" y="0"/>
            <a:ext cx="2806700" cy="400110"/>
          </a:xfrm>
          <a:prstGeom prst="rect">
            <a:avLst/>
          </a:prstGeom>
          <a:noFill/>
        </p:spPr>
        <p:txBody>
          <a:bodyPr wrap="square" rtlCol="0">
            <a:spAutoFit/>
          </a:bodyPr>
          <a:lstStyle/>
          <a:p>
            <a:r>
              <a:rPr lang="el-GR" sz="2000" b="1" u="sng" dirty="0"/>
              <a:t>Σχεδίαση ΔΙΑΓΩΝΙΟΥ ΙΙ</a:t>
            </a:r>
          </a:p>
        </p:txBody>
      </p:sp>
      <p:sp>
        <p:nvSpPr>
          <p:cNvPr id="9" name="Rectangle 8"/>
          <p:cNvSpPr/>
          <p:nvPr/>
        </p:nvSpPr>
        <p:spPr>
          <a:xfrm>
            <a:off x="114300" y="343686"/>
            <a:ext cx="11938000" cy="369332"/>
          </a:xfrm>
          <a:prstGeom prst="rect">
            <a:avLst/>
          </a:prstGeom>
        </p:spPr>
        <p:txBody>
          <a:bodyPr wrap="square">
            <a:spAutoFit/>
          </a:bodyPr>
          <a:lstStyle/>
          <a:p>
            <a:r>
              <a:rPr lang="el-GR" dirty="0"/>
              <a:t>Για το σχεδιασμό της καμπύλης </a:t>
            </a:r>
            <a:r>
              <a:rPr lang="el-GR" b="1" u="sng" dirty="0" err="1"/>
              <a:t>μετρώνται</a:t>
            </a:r>
            <a:r>
              <a:rPr lang="el-GR" b="1" dirty="0"/>
              <a:t>    </a:t>
            </a:r>
            <a:r>
              <a:rPr lang="el-GR" u="sng" dirty="0"/>
              <a:t>τα </a:t>
            </a:r>
            <a:r>
              <a:rPr lang="el-GR" u="sng" dirty="0" err="1"/>
              <a:t>ημιπλάτη</a:t>
            </a:r>
            <a:r>
              <a:rPr lang="el-GR" u="sng" dirty="0"/>
              <a:t> των πρωραίων και πρυμναίων νομέων  </a:t>
            </a:r>
            <a:r>
              <a:rPr lang="el-GR" b="1" u="sng" dirty="0"/>
              <a:t>επί της </a:t>
            </a:r>
            <a:r>
              <a:rPr lang="el-GR" b="1" u="sng" dirty="0" err="1"/>
              <a:t>διαγωνίου</a:t>
            </a:r>
            <a:r>
              <a:rPr lang="el-GR" b="1" u="sng" dirty="0"/>
              <a:t> .</a:t>
            </a:r>
          </a:p>
        </p:txBody>
      </p:sp>
      <p:sp>
        <p:nvSpPr>
          <p:cNvPr id="10" name="Slide Number Placeholder 9"/>
          <p:cNvSpPr>
            <a:spLocks noGrp="1"/>
          </p:cNvSpPr>
          <p:nvPr>
            <p:ph type="sldNum" sz="quarter" idx="12"/>
          </p:nvPr>
        </p:nvSpPr>
        <p:spPr>
          <a:xfrm>
            <a:off x="10922000" y="6356350"/>
            <a:ext cx="431800" cy="365125"/>
          </a:xfrm>
        </p:spPr>
        <p:txBody>
          <a:bodyPr/>
          <a:lstStyle/>
          <a:p>
            <a:fld id="{57322887-AC0B-4D73-81D9-9574E5789E20}" type="slidenum">
              <a:rPr lang="el-GR" smtClean="0"/>
              <a:t>5</a:t>
            </a:fld>
            <a:endParaRPr lang="el-GR" dirty="0"/>
          </a:p>
        </p:txBody>
      </p:sp>
      <p:pic>
        <p:nvPicPr>
          <p:cNvPr id="3" name="Picture 2"/>
          <p:cNvPicPr>
            <a:picLocks noChangeAspect="1"/>
          </p:cNvPicPr>
          <p:nvPr/>
        </p:nvPicPr>
        <p:blipFill>
          <a:blip r:embed="rId2"/>
          <a:stretch>
            <a:fillRect/>
          </a:stretch>
        </p:blipFill>
        <p:spPr>
          <a:xfrm>
            <a:off x="7862887" y="1624666"/>
            <a:ext cx="4238625" cy="3276600"/>
          </a:xfrm>
          <a:prstGeom prst="rect">
            <a:avLst/>
          </a:prstGeom>
        </p:spPr>
      </p:pic>
      <p:pic>
        <p:nvPicPr>
          <p:cNvPr id="8" name="Picture 7"/>
          <p:cNvPicPr>
            <a:picLocks noChangeAspect="1"/>
          </p:cNvPicPr>
          <p:nvPr/>
        </p:nvPicPr>
        <p:blipFill>
          <a:blip r:embed="rId3"/>
          <a:stretch>
            <a:fillRect/>
          </a:stretch>
        </p:blipFill>
        <p:spPr>
          <a:xfrm>
            <a:off x="114300" y="1170303"/>
            <a:ext cx="7712685" cy="4010596"/>
          </a:xfrm>
          <a:prstGeom prst="rect">
            <a:avLst/>
          </a:prstGeom>
        </p:spPr>
      </p:pic>
      <p:sp>
        <p:nvSpPr>
          <p:cNvPr id="11" name="TextBox 10"/>
          <p:cNvSpPr txBox="1"/>
          <p:nvPr/>
        </p:nvSpPr>
        <p:spPr>
          <a:xfrm>
            <a:off x="6083300" y="5444142"/>
            <a:ext cx="4343400" cy="369332"/>
          </a:xfrm>
          <a:prstGeom prst="rect">
            <a:avLst/>
          </a:prstGeom>
          <a:noFill/>
        </p:spPr>
        <p:txBody>
          <a:bodyPr wrap="square" rtlCol="0">
            <a:spAutoFit/>
          </a:bodyPr>
          <a:lstStyle/>
          <a:p>
            <a:r>
              <a:rPr lang="el-GR" b="1" i="1" u="sng" dirty="0"/>
              <a:t>( Σχέδια σε διαφορετικές κλίμακες )</a:t>
            </a:r>
          </a:p>
        </p:txBody>
      </p:sp>
      <p:cxnSp>
        <p:nvCxnSpPr>
          <p:cNvPr id="13" name="Straight Connector 12"/>
          <p:cNvCxnSpPr>
            <a:endCxn id="11" idx="1"/>
          </p:cNvCxnSpPr>
          <p:nvPr/>
        </p:nvCxnSpPr>
        <p:spPr>
          <a:xfrm>
            <a:off x="5086350" y="5283200"/>
            <a:ext cx="996950" cy="345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690100" y="5062208"/>
            <a:ext cx="292099" cy="5666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Box 2">
            <a:extLst>
              <a:ext uri="{FF2B5EF4-FFF2-40B4-BE49-F238E27FC236}">
                <a16:creationId xmlns:a16="http://schemas.microsoft.com/office/drawing/2014/main" id="{2EB17674-CA8B-41E1-A3EE-76D239B6C472}"/>
              </a:ext>
            </a:extLst>
          </p:cNvPr>
          <p:cNvSpPr txBox="1">
            <a:spLocks noChangeArrowheads="1"/>
          </p:cNvSpPr>
          <p:nvPr/>
        </p:nvSpPr>
        <p:spPr bwMode="auto">
          <a:xfrm>
            <a:off x="3164413" y="6485275"/>
            <a:ext cx="645010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000" b="1" dirty="0">
                <a:latin typeface="Times New Roman" panose="02020603050405020304" pitchFamily="18" charset="0"/>
                <a:cs typeface="Times New Roman" panose="02020603050405020304" pitchFamily="18" charset="0"/>
              </a:rPr>
              <a:t>ΝΑΥΠΗΓΙΚΟ ΣΧΕΔΙΟ ΚΑΙ ΑΡΧΕΣ </a:t>
            </a:r>
            <a:r>
              <a:rPr lang="en-US" altLang="el-GR" sz="1000" b="1" dirty="0">
                <a:latin typeface="Times New Roman" panose="02020603050405020304" pitchFamily="18" charset="0"/>
                <a:cs typeface="Times New Roman" panose="02020603050405020304" pitchFamily="18" charset="0"/>
              </a:rPr>
              <a:t>CASD</a:t>
            </a:r>
            <a:r>
              <a:rPr lang="el-GR" altLang="el-GR" sz="1000" b="1" dirty="0">
                <a:latin typeface="Times New Roman" panose="02020603050405020304" pitchFamily="18" charset="0"/>
                <a:cs typeface="Times New Roman" panose="02020603050405020304" pitchFamily="18" charset="0"/>
              </a:rPr>
              <a:t>     ΚΑΘΗΓΗΤΗΣ ΓΕΩΡΓΙΟΣ Κ. ΧΑΤΖΗΚΩΝΣΤΑΝΤΗΣ     2025</a:t>
            </a:r>
          </a:p>
        </p:txBody>
      </p:sp>
    </p:spTree>
    <p:extLst>
      <p:ext uri="{BB962C8B-B14F-4D97-AF65-F5344CB8AC3E}">
        <p14:creationId xmlns:p14="http://schemas.microsoft.com/office/powerpoint/2010/main" val="3080556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322887-AC0B-4D73-81D9-9574E5789E20}" type="slidenum">
              <a:rPr lang="el-GR" smtClean="0"/>
              <a:t>6</a:t>
            </a:fld>
            <a:endParaRPr lang="el-GR"/>
          </a:p>
        </p:txBody>
      </p:sp>
      <p:pic>
        <p:nvPicPr>
          <p:cNvPr id="5" name="Picture 4"/>
          <p:cNvPicPr>
            <a:picLocks noChangeAspect="1"/>
          </p:cNvPicPr>
          <p:nvPr/>
        </p:nvPicPr>
        <p:blipFill>
          <a:blip r:embed="rId2"/>
          <a:stretch>
            <a:fillRect/>
          </a:stretch>
        </p:blipFill>
        <p:spPr>
          <a:xfrm>
            <a:off x="0" y="604503"/>
            <a:ext cx="12133211" cy="5161297"/>
          </a:xfrm>
          <a:prstGeom prst="rect">
            <a:avLst/>
          </a:prstGeom>
        </p:spPr>
      </p:pic>
      <p:sp>
        <p:nvSpPr>
          <p:cNvPr id="6" name="TextBox 5"/>
          <p:cNvSpPr txBox="1">
            <a:spLocks noChangeArrowheads="1"/>
          </p:cNvSpPr>
          <p:nvPr/>
        </p:nvSpPr>
        <p:spPr bwMode="auto">
          <a:xfrm>
            <a:off x="1257300" y="124562"/>
            <a:ext cx="320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l-GR" b="1" u="sng" dirty="0"/>
              <a:t>Σχεδίαση ΔΙΑΓΩΝΙΟΥ ΙΙ </a:t>
            </a:r>
          </a:p>
        </p:txBody>
      </p:sp>
      <p:sp>
        <p:nvSpPr>
          <p:cNvPr id="7" name="TextBox 6"/>
          <p:cNvSpPr txBox="1"/>
          <p:nvPr/>
        </p:nvSpPr>
        <p:spPr>
          <a:xfrm>
            <a:off x="9182100" y="5396468"/>
            <a:ext cx="3009900" cy="307777"/>
          </a:xfrm>
          <a:prstGeom prst="rect">
            <a:avLst/>
          </a:prstGeom>
          <a:noFill/>
        </p:spPr>
        <p:txBody>
          <a:bodyPr wrap="square" rtlCol="0">
            <a:spAutoFit/>
          </a:bodyPr>
          <a:lstStyle/>
          <a:p>
            <a:r>
              <a:rPr lang="el-GR" sz="1400" b="1" i="1" u="sng" dirty="0"/>
              <a:t>( σχέδια στην ίδια κλίμακα )</a:t>
            </a:r>
          </a:p>
        </p:txBody>
      </p:sp>
      <p:sp>
        <p:nvSpPr>
          <p:cNvPr id="8" name="Text Box 2">
            <a:extLst>
              <a:ext uri="{FF2B5EF4-FFF2-40B4-BE49-F238E27FC236}">
                <a16:creationId xmlns:a16="http://schemas.microsoft.com/office/drawing/2014/main" id="{AB288162-B5FE-4F85-9013-A4AEA6AC8B3F}"/>
              </a:ext>
            </a:extLst>
          </p:cNvPr>
          <p:cNvSpPr txBox="1">
            <a:spLocks noChangeArrowheads="1"/>
          </p:cNvSpPr>
          <p:nvPr/>
        </p:nvSpPr>
        <p:spPr bwMode="auto">
          <a:xfrm>
            <a:off x="3164413" y="6485275"/>
            <a:ext cx="645010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000" b="1" dirty="0">
                <a:latin typeface="Times New Roman" panose="02020603050405020304" pitchFamily="18" charset="0"/>
                <a:cs typeface="Times New Roman" panose="02020603050405020304" pitchFamily="18" charset="0"/>
              </a:rPr>
              <a:t>ΝΑΥΠΗΓΙΚΟ ΣΧΕΔΙΟ ΚΑΙ ΑΡΧΕΣ </a:t>
            </a:r>
            <a:r>
              <a:rPr lang="en-US" altLang="el-GR" sz="1000" b="1" dirty="0">
                <a:latin typeface="Times New Roman" panose="02020603050405020304" pitchFamily="18" charset="0"/>
                <a:cs typeface="Times New Roman" panose="02020603050405020304" pitchFamily="18" charset="0"/>
              </a:rPr>
              <a:t>CASD</a:t>
            </a:r>
            <a:r>
              <a:rPr lang="el-GR" altLang="el-GR" sz="1000" b="1" dirty="0">
                <a:latin typeface="Times New Roman" panose="02020603050405020304" pitchFamily="18" charset="0"/>
                <a:cs typeface="Times New Roman" panose="02020603050405020304" pitchFamily="18" charset="0"/>
              </a:rPr>
              <a:t>     ΚΑΘΗΓΗΤΗΣ ΓΕΩΡΓΙΟΣ Κ. ΧΑΤΖΗΚΩΝΣΤΑΝΤΗΣ     2025</a:t>
            </a:r>
          </a:p>
        </p:txBody>
      </p:sp>
    </p:spTree>
    <p:extLst>
      <p:ext uri="{BB962C8B-B14F-4D97-AF65-F5344CB8AC3E}">
        <p14:creationId xmlns:p14="http://schemas.microsoft.com/office/powerpoint/2010/main" val="722256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6900" y="1155700"/>
            <a:ext cx="7048500" cy="1200329"/>
          </a:xfrm>
          <a:prstGeom prst="rect">
            <a:avLst/>
          </a:prstGeom>
          <a:noFill/>
        </p:spPr>
        <p:txBody>
          <a:bodyPr wrap="square" rtlCol="0">
            <a:spAutoFit/>
          </a:bodyPr>
          <a:lstStyle/>
          <a:p>
            <a:r>
              <a:rPr lang="el-GR" sz="2400" b="1" u="sng" dirty="0"/>
              <a:t>2</a:t>
            </a:r>
            <a:r>
              <a:rPr lang="el-GR" sz="2400" b="1" u="sng" baseline="30000" dirty="0"/>
              <a:t>ο</a:t>
            </a:r>
            <a:r>
              <a:rPr lang="el-GR" sz="2400" b="1" u="sng" dirty="0"/>
              <a:t> ΠΑΡΑΔΕΙΓΜΑ </a:t>
            </a:r>
          </a:p>
          <a:p>
            <a:endParaRPr lang="el-GR" sz="2400" b="1" u="sng" dirty="0"/>
          </a:p>
          <a:p>
            <a:r>
              <a:rPr lang="el-GR" sz="2400" b="1" u="sng" dirty="0"/>
              <a:t>ΧΑΡΑΞΗ ΔΙΑΓΩΝΙΟΥ</a:t>
            </a:r>
          </a:p>
        </p:txBody>
      </p:sp>
      <p:sp>
        <p:nvSpPr>
          <p:cNvPr id="6" name="Slide Number Placeholder 5"/>
          <p:cNvSpPr>
            <a:spLocks noGrp="1"/>
          </p:cNvSpPr>
          <p:nvPr>
            <p:ph type="sldNum" sz="quarter" idx="12"/>
          </p:nvPr>
        </p:nvSpPr>
        <p:spPr/>
        <p:txBody>
          <a:bodyPr/>
          <a:lstStyle/>
          <a:p>
            <a:fld id="{57322887-AC0B-4D73-81D9-9574E5789E20}" type="slidenum">
              <a:rPr lang="el-GR" smtClean="0"/>
              <a:t>7</a:t>
            </a:fld>
            <a:endParaRPr lang="el-GR"/>
          </a:p>
        </p:txBody>
      </p:sp>
      <p:sp>
        <p:nvSpPr>
          <p:cNvPr id="7" name="Text Box 2">
            <a:extLst>
              <a:ext uri="{FF2B5EF4-FFF2-40B4-BE49-F238E27FC236}">
                <a16:creationId xmlns:a16="http://schemas.microsoft.com/office/drawing/2014/main" id="{5CA2295E-C395-4651-BE25-2DC442FA9F02}"/>
              </a:ext>
            </a:extLst>
          </p:cNvPr>
          <p:cNvSpPr txBox="1">
            <a:spLocks noChangeArrowheads="1"/>
          </p:cNvSpPr>
          <p:nvPr/>
        </p:nvSpPr>
        <p:spPr bwMode="auto">
          <a:xfrm>
            <a:off x="3164413" y="6485275"/>
            <a:ext cx="645010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000" b="1" dirty="0">
                <a:latin typeface="Times New Roman" panose="02020603050405020304" pitchFamily="18" charset="0"/>
                <a:cs typeface="Times New Roman" panose="02020603050405020304" pitchFamily="18" charset="0"/>
              </a:rPr>
              <a:t>ΝΑΥΠΗΓΙΚΟ ΣΧΕΔΙΟ ΚΑΙ ΑΡΧΕΣ </a:t>
            </a:r>
            <a:r>
              <a:rPr lang="en-US" altLang="el-GR" sz="1000" b="1" dirty="0">
                <a:latin typeface="Times New Roman" panose="02020603050405020304" pitchFamily="18" charset="0"/>
                <a:cs typeface="Times New Roman" panose="02020603050405020304" pitchFamily="18" charset="0"/>
              </a:rPr>
              <a:t>CASD</a:t>
            </a:r>
            <a:r>
              <a:rPr lang="el-GR" altLang="el-GR" sz="1000" b="1" dirty="0">
                <a:latin typeface="Times New Roman" panose="02020603050405020304" pitchFamily="18" charset="0"/>
                <a:cs typeface="Times New Roman" panose="02020603050405020304" pitchFamily="18" charset="0"/>
              </a:rPr>
              <a:t>     ΚΑΘΗΓΗΤΗΣ ΓΕΩΡΓΙΟΣ Κ. ΧΑΤΖΗΚΩΝΣΤΑΝΤΗΣ     2025</a:t>
            </a:r>
          </a:p>
        </p:txBody>
      </p:sp>
    </p:spTree>
    <p:extLst>
      <p:ext uri="{BB962C8B-B14F-4D97-AF65-F5344CB8AC3E}">
        <p14:creationId xmlns:p14="http://schemas.microsoft.com/office/powerpoint/2010/main" val="4217176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18382"/>
            <a:ext cx="10515600" cy="574675"/>
          </a:xfrm>
        </p:spPr>
        <p:txBody>
          <a:bodyPr>
            <a:normAutofit/>
          </a:bodyPr>
          <a:lstStyle/>
          <a:p>
            <a:pPr algn="ctr"/>
            <a:r>
              <a:rPr lang="el-GR" sz="2800" dirty="0">
                <a:solidFill>
                  <a:srgbClr val="004A82"/>
                </a:solidFill>
              </a:rPr>
              <a:t>Σχεδίαση διαγώνιου α (1 από 7)</a:t>
            </a:r>
          </a:p>
        </p:txBody>
      </p:sp>
      <p:sp>
        <p:nvSpPr>
          <p:cNvPr id="3" name="Θέση περιεχομένου 2"/>
          <p:cNvSpPr>
            <a:spLocks noGrp="1"/>
          </p:cNvSpPr>
          <p:nvPr>
            <p:ph idx="1"/>
          </p:nvPr>
        </p:nvSpPr>
        <p:spPr>
          <a:xfrm>
            <a:off x="838200" y="885825"/>
            <a:ext cx="10515600" cy="854075"/>
          </a:xfrm>
        </p:spPr>
        <p:txBody>
          <a:bodyPr/>
          <a:lstStyle/>
          <a:p>
            <a:pPr marL="0" indent="0">
              <a:buNone/>
            </a:pPr>
            <a:r>
              <a:rPr lang="el-GR" sz="2400" dirty="0"/>
              <a:t>Για το σχεδιασμό της καμπύλης </a:t>
            </a:r>
            <a:r>
              <a:rPr lang="el-GR" sz="2400" dirty="0" err="1"/>
              <a:t>μετρώνται</a:t>
            </a:r>
            <a:r>
              <a:rPr lang="el-GR" sz="2400" dirty="0"/>
              <a:t> τα </a:t>
            </a:r>
            <a:r>
              <a:rPr lang="el-GR" sz="2400" dirty="0" err="1"/>
              <a:t>ημιπλάτη</a:t>
            </a:r>
            <a:r>
              <a:rPr lang="el-GR" sz="2400" dirty="0"/>
              <a:t> των πρωραίων και πρυμναίων νομέων επί της </a:t>
            </a:r>
            <a:r>
              <a:rPr lang="el-GR" sz="2400" dirty="0" err="1"/>
              <a:t>διαγωνίου</a:t>
            </a:r>
            <a:r>
              <a:rPr lang="el-GR" sz="2400"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pic>
        <p:nvPicPr>
          <p:cNvPr id="5" name="Εικόνα 4"/>
          <p:cNvPicPr>
            <a:picLocks noChangeAspect="1"/>
          </p:cNvPicPr>
          <p:nvPr/>
        </p:nvPicPr>
        <p:blipFill>
          <a:blip r:embed="rId3"/>
          <a:stretch>
            <a:fillRect/>
          </a:stretch>
        </p:blipFill>
        <p:spPr>
          <a:xfrm>
            <a:off x="3474368" y="1739900"/>
            <a:ext cx="5118890" cy="4457700"/>
          </a:xfrm>
          <a:prstGeom prst="rect">
            <a:avLst/>
          </a:prstGeom>
        </p:spPr>
      </p:pic>
      <p:sp>
        <p:nvSpPr>
          <p:cNvPr id="7" name="Text Box 2">
            <a:extLst>
              <a:ext uri="{FF2B5EF4-FFF2-40B4-BE49-F238E27FC236}">
                <a16:creationId xmlns:a16="http://schemas.microsoft.com/office/drawing/2014/main" id="{FEB3C9B6-94D9-4257-B5EE-2DF2963EA4B4}"/>
              </a:ext>
            </a:extLst>
          </p:cNvPr>
          <p:cNvSpPr txBox="1">
            <a:spLocks noChangeArrowheads="1"/>
          </p:cNvSpPr>
          <p:nvPr/>
        </p:nvSpPr>
        <p:spPr bwMode="auto">
          <a:xfrm>
            <a:off x="3164413" y="6485275"/>
            <a:ext cx="645010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000" b="1" dirty="0">
                <a:latin typeface="Times New Roman" panose="02020603050405020304" pitchFamily="18" charset="0"/>
                <a:cs typeface="Times New Roman" panose="02020603050405020304" pitchFamily="18" charset="0"/>
              </a:rPr>
              <a:t>ΝΑΥΠΗΓΙΚΟ ΣΧΕΔΙΟ ΚΑΙ ΑΡΧΕΣ </a:t>
            </a:r>
            <a:r>
              <a:rPr lang="en-US" altLang="el-GR" sz="1000" b="1" dirty="0">
                <a:latin typeface="Times New Roman" panose="02020603050405020304" pitchFamily="18" charset="0"/>
                <a:cs typeface="Times New Roman" panose="02020603050405020304" pitchFamily="18" charset="0"/>
              </a:rPr>
              <a:t>CASD</a:t>
            </a:r>
            <a:r>
              <a:rPr lang="el-GR" altLang="el-GR" sz="1000" b="1" dirty="0">
                <a:latin typeface="Times New Roman" panose="02020603050405020304" pitchFamily="18" charset="0"/>
                <a:cs typeface="Times New Roman" panose="02020603050405020304" pitchFamily="18" charset="0"/>
              </a:rPr>
              <a:t>     ΚΑΘΗΓΗΤΗΣ ΓΕΩΡΓΙΟΣ Κ. ΧΑΤΖΗΚΩΝΣΤΑΝΤΗΣ     2025</a:t>
            </a:r>
          </a:p>
        </p:txBody>
      </p:sp>
    </p:spTree>
    <p:extLst>
      <p:ext uri="{BB962C8B-B14F-4D97-AF65-F5344CB8AC3E}">
        <p14:creationId xmlns:p14="http://schemas.microsoft.com/office/powerpoint/2010/main" val="997266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94423"/>
            <a:ext cx="10515600" cy="578535"/>
          </a:xfrm>
        </p:spPr>
        <p:txBody>
          <a:bodyPr>
            <a:normAutofit/>
          </a:bodyPr>
          <a:lstStyle/>
          <a:p>
            <a:pPr algn="ctr"/>
            <a:r>
              <a:rPr lang="el-GR" sz="2800" dirty="0">
                <a:solidFill>
                  <a:srgbClr val="004A82"/>
                </a:solidFill>
              </a:rPr>
              <a:t>Σχεδίαση διαγώνιου α (2 από 7)</a:t>
            </a:r>
            <a:endParaRPr lang="el-GR"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838200" y="943660"/>
                <a:ext cx="10515600" cy="4351338"/>
              </a:xfrm>
            </p:spPr>
            <p:txBody>
              <a:bodyPr/>
              <a:lstStyle/>
              <a:p>
                <a:pPr marL="0" indent="0" algn="ctr">
                  <a:buNone/>
                </a:pPr>
                <a14:m>
                  <m:oMath xmlns:m="http://schemas.openxmlformats.org/officeDocument/2006/math">
                    <m:sSub>
                      <m:sSubPr>
                        <m:ctrlPr>
                          <a:rPr lang="el-GR" sz="2400" b="1" i="1">
                            <a:solidFill>
                              <a:srgbClr val="820000"/>
                            </a:solidFill>
                            <a:latin typeface="Cambria Math" panose="02040503050406030204" pitchFamily="18" charset="0"/>
                          </a:rPr>
                        </m:ctrlPr>
                      </m:sSubPr>
                      <m:e>
                        <m:d>
                          <m:dPr>
                            <m:ctrlPr>
                              <a:rPr lang="el-GR" sz="2400" b="1" i="1">
                                <a:solidFill>
                                  <a:srgbClr val="820000"/>
                                </a:solidFill>
                                <a:latin typeface="Cambria Math" panose="02040503050406030204" pitchFamily="18" charset="0"/>
                              </a:rPr>
                            </m:ctrlPr>
                          </m:dPr>
                          <m:e>
                            <m:sSub>
                              <m:sSubPr>
                                <m:ctrlPr>
                                  <a:rPr lang="el-GR" sz="2400" b="1" i="1">
                                    <a:solidFill>
                                      <a:srgbClr val="820000"/>
                                    </a:solidFill>
                                    <a:latin typeface="Cambria Math" panose="02040503050406030204" pitchFamily="18" charset="0"/>
                                  </a:rPr>
                                </m:ctrlPr>
                              </m:sSubPr>
                              <m:e>
                                <m:r>
                                  <a:rPr lang="en-US" sz="2400" b="1" i="1">
                                    <a:solidFill>
                                      <a:srgbClr val="820000"/>
                                    </a:solidFill>
                                    <a:latin typeface="Cambria Math" panose="02040503050406030204" pitchFamily="18" charset="0"/>
                                  </a:rPr>
                                  <m:t>𝒚</m:t>
                                </m:r>
                              </m:e>
                              <m:sub>
                                <m:r>
                                  <a:rPr lang="en-US" sz="2400" b="1" i="1">
                                    <a:solidFill>
                                      <a:srgbClr val="820000"/>
                                    </a:solidFill>
                                    <a:latin typeface="Cambria Math" panose="02040503050406030204" pitchFamily="18" charset="0"/>
                                  </a:rPr>
                                  <m:t>𝟑𝟓</m:t>
                                </m:r>
                              </m:sub>
                            </m:sSub>
                          </m:e>
                        </m:d>
                      </m:e>
                      <m:sub>
                        <m:r>
                          <a:rPr lang="en-US" sz="2400" b="1" i="1">
                            <a:solidFill>
                              <a:srgbClr val="820000"/>
                            </a:solidFill>
                            <a:latin typeface="Cambria Math" panose="02040503050406030204" pitchFamily="18" charset="0"/>
                          </a:rPr>
                          <m:t>𝒂</m:t>
                        </m:r>
                      </m:sub>
                    </m:sSub>
                  </m:oMath>
                </a14:m>
                <a:r>
                  <a:rPr lang="en-US" sz="2400" dirty="0"/>
                  <a:t>= </a:t>
                </a:r>
                <a:r>
                  <a:rPr lang="el-GR" sz="2400" dirty="0"/>
                  <a:t>απόσταση </a:t>
                </a:r>
                <a:r>
                  <a:rPr lang="el-GR" sz="2400" b="1" dirty="0"/>
                  <a:t>ΟΑ</a:t>
                </a:r>
                <a:r>
                  <a:rPr lang="el-GR" sz="2400" dirty="0"/>
                  <a:t> στο νομέα 35 επί της </a:t>
                </a:r>
                <a:r>
                  <a:rPr lang="el-GR" sz="2400" dirty="0" err="1"/>
                  <a:t>διαγωνίου</a:t>
                </a:r>
                <a:r>
                  <a:rPr lang="el-GR" sz="2400" dirty="0"/>
                  <a:t> </a:t>
                </a:r>
                <a:r>
                  <a:rPr lang="el-GR" sz="2400" b="1" dirty="0">
                    <a:solidFill>
                      <a:srgbClr val="820000"/>
                    </a:solidFill>
                  </a:rPr>
                  <a:t>α</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838200" y="943660"/>
                <a:ext cx="10515600" cy="4351338"/>
              </a:xfrm>
              <a:blipFill rotWithShape="0">
                <a:blip r:embed="rId2"/>
                <a:stretch>
                  <a:fillRect t="-196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a:xfrm>
            <a:off x="11447728" y="6341253"/>
            <a:ext cx="452021" cy="365125"/>
          </a:xfrm>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
        <p:nvSpPr>
          <p:cNvPr id="7" name="Text Box 4"/>
          <p:cNvSpPr txBox="1">
            <a:spLocks noChangeArrowheads="1"/>
          </p:cNvSpPr>
          <p:nvPr/>
        </p:nvSpPr>
        <p:spPr bwMode="auto">
          <a:xfrm>
            <a:off x="1844371" y="6079351"/>
            <a:ext cx="79200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l-GR" sz="1200" b="1" i="1" u="sng" dirty="0"/>
              <a:t>ΝΑΥΠΗΓΙΚΟ ΣΧΕΔΙΟ ΚΑΙ ΑΡΧΕΣ </a:t>
            </a:r>
            <a:r>
              <a:rPr lang="en-US" altLang="el-GR" sz="1200" b="1" i="1" u="sng" dirty="0"/>
              <a:t>CASD </a:t>
            </a:r>
            <a:r>
              <a:rPr lang="el-GR" altLang="el-GR" sz="1200" b="1" i="1" u="sng" dirty="0"/>
              <a:t>   Καθηγητής : Γεώργιος Κ. </a:t>
            </a:r>
            <a:r>
              <a:rPr lang="el-GR" altLang="el-GR" sz="1200" b="1" i="1" u="sng" dirty="0" err="1"/>
              <a:t>Χατζηκωνσταντής</a:t>
            </a:r>
            <a:r>
              <a:rPr lang="el-GR" altLang="el-GR" sz="1200" b="1" i="1" u="sng" dirty="0"/>
              <a:t>   2025</a:t>
            </a:r>
            <a:endParaRPr lang="el-GR" altLang="el-GR" sz="1200" dirty="0"/>
          </a:p>
        </p:txBody>
      </p:sp>
      <p:pic>
        <p:nvPicPr>
          <p:cNvPr id="8" name="Picture 7"/>
          <p:cNvPicPr>
            <a:picLocks noChangeAspect="1"/>
          </p:cNvPicPr>
          <p:nvPr/>
        </p:nvPicPr>
        <p:blipFill>
          <a:blip r:embed="rId3"/>
          <a:stretch>
            <a:fillRect/>
          </a:stretch>
        </p:blipFill>
        <p:spPr>
          <a:xfrm>
            <a:off x="65426" y="1627873"/>
            <a:ext cx="5295900" cy="3667125"/>
          </a:xfrm>
          <a:prstGeom prst="rect">
            <a:avLst/>
          </a:prstGeom>
        </p:spPr>
      </p:pic>
      <p:pic>
        <p:nvPicPr>
          <p:cNvPr id="9" name="Εικόνα 8">
            <a:extLst>
              <a:ext uri="{FF2B5EF4-FFF2-40B4-BE49-F238E27FC236}">
                <a16:creationId xmlns:a16="http://schemas.microsoft.com/office/drawing/2014/main" id="{E2FB7D07-5C55-4BD8-ABB9-754CB09B1B2E}"/>
              </a:ext>
            </a:extLst>
          </p:cNvPr>
          <p:cNvPicPr>
            <a:picLocks noChangeAspect="1"/>
          </p:cNvPicPr>
          <p:nvPr/>
        </p:nvPicPr>
        <p:blipFill>
          <a:blip r:embed="rId4"/>
          <a:stretch>
            <a:fillRect/>
          </a:stretch>
        </p:blipFill>
        <p:spPr>
          <a:xfrm>
            <a:off x="5660208" y="1866900"/>
            <a:ext cx="6162675" cy="3124200"/>
          </a:xfrm>
          <a:prstGeom prst="rect">
            <a:avLst/>
          </a:prstGeom>
        </p:spPr>
      </p:pic>
    </p:spTree>
    <p:extLst>
      <p:ext uri="{BB962C8B-B14F-4D97-AF65-F5344CB8AC3E}">
        <p14:creationId xmlns:p14="http://schemas.microsoft.com/office/powerpoint/2010/main" val="65393808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673</Words>
  <Application>Microsoft Office PowerPoint</Application>
  <PresentationFormat>Ευρεία οθόνη</PresentationFormat>
  <Paragraphs>80</Paragraphs>
  <Slides>15</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15</vt:i4>
      </vt:variant>
    </vt:vector>
  </HeadingPairs>
  <TitlesOfParts>
    <vt:vector size="23" baseType="lpstr">
      <vt:lpstr>Arial</vt:lpstr>
      <vt:lpstr>Calibri</vt:lpstr>
      <vt:lpstr>Calibri Light</vt:lpstr>
      <vt:lpstr>Cambria Math</vt:lpstr>
      <vt:lpstr>Times New Roman</vt:lpstr>
      <vt:lpstr>Tw Cen MT</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Σχεδίαση διαγώνιου α (1 από 7)</vt:lpstr>
      <vt:lpstr>Σχεδίαση διαγώνιου α (2 από 7)</vt:lpstr>
      <vt:lpstr>Σχεδίαση διαγώνιου α (3 από 7)</vt:lpstr>
      <vt:lpstr>Σχεδίαση διαγώνιου α (4 από 7)</vt:lpstr>
      <vt:lpstr>Σχεδίαση διαγώνιου α (5 από 7)</vt:lpstr>
      <vt:lpstr>Σχεδίαση διαγώνιου α (6 από 7)</vt:lpstr>
      <vt:lpstr>Σχεδίαση διαγώνιου α (7 από 7)</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UNIWA</dc:creator>
  <cp:lastModifiedBy>UNIWA</cp:lastModifiedBy>
  <cp:revision>1</cp:revision>
  <dcterms:created xsi:type="dcterms:W3CDTF">2025-03-20T10:20:48Z</dcterms:created>
  <dcterms:modified xsi:type="dcterms:W3CDTF">2025-03-20T10:24:57Z</dcterms:modified>
</cp:coreProperties>
</file>