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1" r:id="rId2"/>
    <p:sldId id="391" r:id="rId3"/>
    <p:sldId id="393" r:id="rId4"/>
    <p:sldId id="427" r:id="rId5"/>
    <p:sldId id="395" r:id="rId6"/>
    <p:sldId id="392" r:id="rId7"/>
    <p:sldId id="295" r:id="rId8"/>
    <p:sldId id="407" r:id="rId9"/>
    <p:sldId id="379" r:id="rId10"/>
    <p:sldId id="383" r:id="rId11"/>
    <p:sldId id="385" r:id="rId12"/>
    <p:sldId id="386" r:id="rId13"/>
    <p:sldId id="406" r:id="rId14"/>
    <p:sldId id="296" r:id="rId15"/>
    <p:sldId id="297" r:id="rId16"/>
    <p:sldId id="272" r:id="rId17"/>
    <p:sldId id="268" r:id="rId18"/>
    <p:sldId id="267" r:id="rId19"/>
    <p:sldId id="266" r:id="rId20"/>
    <p:sldId id="265" r:id="rId21"/>
    <p:sldId id="264" r:id="rId22"/>
    <p:sldId id="263" r:id="rId23"/>
    <p:sldId id="285" r:id="rId24"/>
    <p:sldId id="262" r:id="rId25"/>
    <p:sldId id="261" r:id="rId26"/>
    <p:sldId id="257" r:id="rId27"/>
    <p:sldId id="258" r:id="rId28"/>
    <p:sldId id="260" r:id="rId29"/>
    <p:sldId id="286" r:id="rId30"/>
    <p:sldId id="287" r:id="rId31"/>
    <p:sldId id="303" r:id="rId32"/>
    <p:sldId id="289" r:id="rId33"/>
    <p:sldId id="290" r:id="rId34"/>
    <p:sldId id="411" r:id="rId35"/>
    <p:sldId id="413" r:id="rId36"/>
    <p:sldId id="291" r:id="rId37"/>
    <p:sldId id="301" r:id="rId38"/>
    <p:sldId id="302" r:id="rId39"/>
    <p:sldId id="300" r:id="rId40"/>
    <p:sldId id="298" r:id="rId41"/>
    <p:sldId id="299" r:id="rId42"/>
  </p:sldIdLst>
  <p:sldSz cx="12192000" cy="6858000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96" autoAdjust="0"/>
  </p:normalViewPr>
  <p:slideViewPr>
    <p:cSldViewPr snapToGrid="0">
      <p:cViewPr varScale="1">
        <p:scale>
          <a:sx n="82" d="100"/>
          <a:sy n="82" d="100"/>
        </p:scale>
        <p:origin x="4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79F6B73-95DA-4C78-ADE9-126EEB868E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B5FEFBE-2EA4-45C2-804B-7A1B917666E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A2DF2B-EAC3-45A9-A82E-E9EBB0C1CECC}" type="datetimeFigureOut">
              <a:rPr lang="el-GR" altLang="el-GR"/>
              <a:pPr>
                <a:defRPr/>
              </a:pPr>
              <a:t>3/4/2025</a:t>
            </a:fld>
            <a:endParaRPr lang="el-GR" altLang="el-G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86B040E-0F46-42C7-96D7-17CBD5899BC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462D2816-ACE0-4902-8C68-81B575970E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noProof="0"/>
              <a:t>Δεύτερου επιπέδου</a:t>
            </a:r>
          </a:p>
          <a:p>
            <a:pPr lvl="2"/>
            <a:r>
              <a:rPr lang="el-GR" altLang="el-GR" noProof="0"/>
              <a:t>Τρίτου επιπέδου</a:t>
            </a:r>
          </a:p>
          <a:p>
            <a:pPr lvl="3"/>
            <a:r>
              <a:rPr lang="el-GR" altLang="el-GR" noProof="0"/>
              <a:t>Τέταρτου επιπέδου</a:t>
            </a:r>
          </a:p>
          <a:p>
            <a:pPr lvl="4"/>
            <a:r>
              <a:rPr lang="el-GR" altLang="el-GR" noProof="0"/>
              <a:t>Πέμπτου επιπέδου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31264C19-2A7F-471E-85E8-B9B7A0CA91C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FA1AE3EA-7914-4D3A-8726-B631EAB08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79850E-A3F9-48DF-9425-58A814C0BA7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7626466-B4E8-4A19-9C13-EC535D148C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61BCD28-2AE9-4306-8A49-EE5AA9BAD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l-GR" altLang="el-GR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8B95C36C-D5F0-44AF-AE52-A97391747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FFB7D4-F5D0-4E3F-8F26-2961D5DF0D9B}" type="slidenum">
              <a:rPr lang="el-GR" altLang="el-GR" smtClean="0">
                <a:latin typeface="Calibri" panose="020F0502020204030204" pitchFamily="34" charset="0"/>
              </a:rPr>
              <a:pPr/>
              <a:t>37</a:t>
            </a:fld>
            <a:endParaRPr lang="el-GR" altLang="el-G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9993D-3DE3-4675-AB8D-BEA94A80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3B78-6F5D-4ABF-974D-1E995D4D930F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D9C7A-E512-4C07-81BC-0345DF06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96081-311F-484C-807F-09351E09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B75C-2AF1-47F8-B900-29E57E4A9CE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5800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4267E-A0EC-40A6-9726-28B2F034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B4CA8-F1CA-4526-A68B-5DBB2EE66BE0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8C8E3-28A0-4BDA-B58F-14449E7A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9CD2B-31FD-409A-93B7-5B1D5E663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E78D3-F8E7-4544-AAE0-2AF09A26532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8078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1EF46-4911-4FA6-824F-8AF0E966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3AA3A-1906-4535-99D4-468B958BA52F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12B1F-696C-40A0-83CE-F486F852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7E740-6EF1-4DF8-9039-D41FBE81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633F7-0616-4D5A-B8EF-6934196ECC5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0980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8A9F9-2BE8-4408-BE0F-9B53A885E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BADC7-4B2E-4214-8E73-B55A949FAB48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3EF74-2973-4BEF-B7A6-1658C2298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1D431-52FB-4045-9CFC-722C2D71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01753-D504-40B2-8A68-26753C134A8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6755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7C773-540D-476D-AEEF-DA028593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6E9A-D8CE-4CA6-B929-7213F1F9BAF3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0BC32-F0C2-4DE6-908E-AEB2B518E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1E784-C612-4A31-AEF0-3734DA279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141CD-A694-4753-9ED6-63909D536B61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96286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CBE2E1-29C4-48CB-9D54-64C95544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DAC56-6689-4E07-B726-67FD6F38AADF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C744CE-812E-4417-8E0B-33BD719A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D1E25C-7525-4ED2-A18E-A9A22761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442A-2CA2-4B5D-83BB-692DEFE24FD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7998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988F34-700C-41A8-90B9-108A82645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C3D0-868F-40D2-9E4F-B5C5E96D7708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F8DD32-8209-4B00-AE4F-60AF233D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DA75FB-1043-4013-A36D-982C06FEC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16586-1551-47DB-8E8E-1BF95B886B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71587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FD0031-662A-4237-8B93-68D713B1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99C8E-D463-4849-BA70-BF0A13D1616D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F0292D-4FB6-45AA-9827-7ED5B6EB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0CD068-377A-4563-AFDA-05C98AFE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64E9-2015-49BC-A9FF-3FFC1B0C397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128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56FEC5C-14B8-48C5-9A9D-4BFA23791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B4289-76A2-4D20-B9F4-B9D3A5982E48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CFF263-5BD5-4A3E-AAF3-5BC1AC01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F677FA-C7CE-4DD7-A19A-7671DF1A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EC0E-9D6B-49DB-AF0E-264895F224D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8839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A44712-19BF-43AF-B4F3-830A83B8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39C5-15B5-4934-AF06-CFA075F301F6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B564D4-FB90-4E65-80AC-BE838C579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2222B4-4798-4B65-B264-F20C1C8A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D3C14-250B-44FA-8137-22C12EFCAA7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5581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0D9680-A203-40BC-A8DF-0AEB1309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B36D1-5B34-4A48-B5DA-8F8DE3675055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95EAA36-718A-43ED-8EE4-8E6D762A8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27BDB3-1A7E-41A1-8B0E-13D669D9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B9C42-8B2D-4D2A-9AF0-3F4D4F2DB47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4830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E359F6E-5F2C-4DD2-8C8B-B152F4F8C1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8A0D7DD-F3D6-4ABD-B4F5-8309914F44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18592-8CCC-4E2B-9531-21467C38AB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17F5F-81F4-4D0F-9F20-91064B3183AC}" type="datetime1">
              <a:rPr lang="el-GR"/>
              <a:pPr>
                <a:defRPr/>
              </a:pPr>
              <a:t>3/4/2025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6AC87-BB6C-445F-B215-FCFEE0F5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C0C23-6C8F-4669-990E-31BC6572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0481CB0-0F93-48EC-AAFD-7B10D6CF337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>
            <a:extLst>
              <a:ext uri="{FF2B5EF4-FFF2-40B4-BE49-F238E27FC236}">
                <a16:creationId xmlns:a16="http://schemas.microsoft.com/office/drawing/2014/main" id="{1C3A2936-0EA6-45D2-B640-0E59E50C6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B4F7DC-B8DA-44F4-9B05-3C05CCB293AC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3075" name="Slide Number Placeholder 5">
            <a:extLst>
              <a:ext uri="{FF2B5EF4-FFF2-40B4-BE49-F238E27FC236}">
                <a16:creationId xmlns:a16="http://schemas.microsoft.com/office/drawing/2014/main" id="{75B44110-A3A9-438F-81D4-85218126B3FB}"/>
              </a:ext>
            </a:extLst>
          </p:cNvPr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1C1DDD56-A08E-42D8-8D3A-5A29B88F440B}" type="slidenum">
              <a:rPr lang="el-GR" altLang="el-GR" sz="1200"/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</a:t>
            </a:fld>
            <a:endParaRPr lang="el-GR" altLang="el-GR" sz="1200"/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4C5C0983-843E-4BDB-9931-9E17BC21843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998788" y="260350"/>
            <a:ext cx="8572500" cy="2376488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b="1"/>
              <a:t>Ναυπηγικό</a:t>
            </a:r>
            <a:r>
              <a:rPr lang="en-US" altLang="el-GR" b="1"/>
              <a:t> </a:t>
            </a:r>
            <a:r>
              <a:rPr lang="el-GR" altLang="el-GR" b="1"/>
              <a:t>Σχέδιο</a:t>
            </a:r>
            <a:r>
              <a:rPr lang="en-US" altLang="el-GR" b="1"/>
              <a:t> </a:t>
            </a:r>
            <a:r>
              <a:rPr lang="el-GR" altLang="el-GR" b="1"/>
              <a:t>και Αρχές </a:t>
            </a:r>
            <a:r>
              <a:rPr lang="en-US" altLang="el-GR" b="1"/>
              <a:t>Casd</a:t>
            </a:r>
            <a:r>
              <a:rPr lang="el-GR" altLang="el-GR" b="1"/>
              <a:t>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l-GR" altLang="el-GR" sz="1800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sz="1800" b="1"/>
              <a:t>ΤΜΗΜΑ ΝΑΥΠΗΓΩΝ ΜΗΧΑΝΙΚΩΝ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l-GR" altLang="el-GR" sz="1800" b="1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sz="1800" b="1">
                <a:latin typeface="Arial Black" panose="020B0A04020102020204" pitchFamily="34" charset="0"/>
              </a:rPr>
              <a:t>Παρουσίαση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sz="1800" b="1">
                <a:latin typeface="Arial Black" panose="020B0A04020102020204" pitchFamily="34" charset="0"/>
              </a:rPr>
              <a:t>Ναυπηγικών Γραμμών</a:t>
            </a:r>
            <a:r>
              <a:rPr lang="en-US" altLang="el-GR" sz="1800" b="1">
                <a:latin typeface="Arial Black" panose="020B0A04020102020204" pitchFamily="34" charset="0"/>
              </a:rPr>
              <a:t> </a:t>
            </a:r>
            <a:endParaRPr lang="el-GR" altLang="el-GR" sz="1800" b="1">
              <a:latin typeface="Arial Black" panose="020B0A040201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l-GR" altLang="el-GR" sz="2400" b="1" u="sng"/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sz="2400" b="1" u="sng"/>
              <a:t>ΤΡΟΠΟΣ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el-GR" sz="2400" b="1" u="sng"/>
              <a:t>ΣΧΕΔΙΑΣΗΣ ΝΑΥΠΗΓΙΚΩΝ ΓΡΑΜΜΩΝ</a:t>
            </a:r>
            <a:r>
              <a:rPr lang="en-US" altLang="el-GR" sz="2400" b="1" u="sng"/>
              <a:t> </a:t>
            </a:r>
            <a:r>
              <a:rPr lang="el-GR" altLang="el-GR" sz="2000" b="1" u="sng">
                <a:latin typeface="Arial" panose="020B0604020202020204" pitchFamily="34" charset="0"/>
              </a:rPr>
              <a:t>2 β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n-US" altLang="el-GR" sz="2000" b="1" u="sng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>
                <a:solidFill>
                  <a:srgbClr val="000000"/>
                </a:solidFill>
              </a:rPr>
              <a:t>Γεώργιος Κ. Χατζηκωνσταντής Επίκουρος Καθηγητής 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>
                <a:solidFill>
                  <a:srgbClr val="000000"/>
                </a:solidFill>
              </a:rPr>
              <a:t>Διπλ. Ναυπηγός Μηχανολόγος Μηχανικός 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>
                <a:solidFill>
                  <a:srgbClr val="000000"/>
                </a:solidFill>
              </a:rPr>
              <a:t>M.Sc. ‘’Διασφάλιση Ποιότητας’’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 b="1">
                <a:solidFill>
                  <a:srgbClr val="000000"/>
                </a:solidFill>
              </a:rPr>
              <a:t>Τμήμα</a:t>
            </a:r>
            <a:r>
              <a:rPr lang="en-US" altLang="el-GR" sz="1400" b="1">
                <a:solidFill>
                  <a:srgbClr val="000000"/>
                </a:solidFill>
              </a:rPr>
              <a:t> </a:t>
            </a:r>
            <a:r>
              <a:rPr lang="el-GR" altLang="el-GR" sz="1400" b="1">
                <a:solidFill>
                  <a:srgbClr val="000000"/>
                </a:solidFill>
              </a:rPr>
              <a:t>Ναυπηγικών Μηχανικών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el-GR" altLang="el-GR" sz="1400" b="1">
                <a:solidFill>
                  <a:srgbClr val="000000"/>
                </a:solidFill>
              </a:rPr>
              <a:t>Πανεπιστημίου Δυτικής Αττικής (ΠΑ.Δ.Α.)</a:t>
            </a:r>
            <a:endParaRPr lang="el-GR" altLang="el-GR" sz="1400" b="1"/>
          </a:p>
        </p:txBody>
      </p:sp>
      <p:sp>
        <p:nvSpPr>
          <p:cNvPr id="3077" name="Text Box 4">
            <a:extLst>
              <a:ext uri="{FF2B5EF4-FFF2-40B4-BE49-F238E27FC236}">
                <a16:creationId xmlns:a16="http://schemas.microsoft.com/office/drawing/2014/main" id="{2CE0509B-FC2C-4BC5-BBFB-223C4592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  <p:pic>
        <p:nvPicPr>
          <p:cNvPr id="3078" name="Picture 7">
            <a:extLst>
              <a:ext uri="{FF2B5EF4-FFF2-40B4-BE49-F238E27FC236}">
                <a16:creationId xmlns:a16="http://schemas.microsoft.com/office/drawing/2014/main" id="{131CF03A-4B55-4B43-8B7B-970A0DBE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60350"/>
            <a:ext cx="1631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257C8217-1BBC-417B-9B7A-05487B30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D0FC53-5B08-4F21-9BE3-8973CB1A61D1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l-GR" altLang="el-GR" sz="1400"/>
          </a:p>
        </p:txBody>
      </p:sp>
      <p:sp>
        <p:nvSpPr>
          <p:cNvPr id="24579" name="TextBox 6">
            <a:extLst>
              <a:ext uri="{FF2B5EF4-FFF2-40B4-BE49-F238E27FC236}">
                <a16:creationId xmlns:a16="http://schemas.microsoft.com/office/drawing/2014/main" id="{C1B41F29-C8C8-4514-9249-51F223A54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47625"/>
            <a:ext cx="3408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/>
              <a:t>Προσδιορισμός σημείων</a:t>
            </a:r>
          </a:p>
        </p:txBody>
      </p:sp>
      <p:sp>
        <p:nvSpPr>
          <p:cNvPr id="24580" name="Text Box 7">
            <a:extLst>
              <a:ext uri="{FF2B5EF4-FFF2-40B4-BE49-F238E27FC236}">
                <a16:creationId xmlns:a16="http://schemas.microsoft.com/office/drawing/2014/main" id="{710501AE-BD0F-4DCD-84F3-C45EA8A19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524626"/>
            <a:ext cx="5976938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pic>
        <p:nvPicPr>
          <p:cNvPr id="24581" name="Picture 1">
            <a:extLst>
              <a:ext uri="{FF2B5EF4-FFF2-40B4-BE49-F238E27FC236}">
                <a16:creationId xmlns:a16="http://schemas.microsoft.com/office/drawing/2014/main" id="{C46C0619-5204-4730-9724-537AFB2F6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70" y="172246"/>
            <a:ext cx="57277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>
            <a:extLst>
              <a:ext uri="{FF2B5EF4-FFF2-40B4-BE49-F238E27FC236}">
                <a16:creationId xmlns:a16="http://schemas.microsoft.com/office/drawing/2014/main" id="{BCEFDF51-F4EA-4874-9367-1C3803F2B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3" y="4283449"/>
            <a:ext cx="731678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E7B937F8-D7E1-409D-91A4-031388AF95A2}"/>
              </a:ext>
            </a:extLst>
          </p:cNvPr>
          <p:cNvCxnSpPr/>
          <p:nvPr/>
        </p:nvCxnSpPr>
        <p:spPr>
          <a:xfrm flipH="1">
            <a:off x="7016620" y="4497355"/>
            <a:ext cx="410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55D640FE-755B-4FFE-9EF7-83D28250417E}"/>
              </a:ext>
            </a:extLst>
          </p:cNvPr>
          <p:cNvCxnSpPr>
            <a:cxnSpLocks/>
          </p:cNvCxnSpPr>
          <p:nvPr/>
        </p:nvCxnSpPr>
        <p:spPr>
          <a:xfrm flipH="1" flipV="1">
            <a:off x="4627984" y="2752531"/>
            <a:ext cx="1866123" cy="2043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65757459-E49B-44E3-884A-AEEB24E17E64}"/>
              </a:ext>
            </a:extLst>
          </p:cNvPr>
          <p:cNvCxnSpPr>
            <a:cxnSpLocks/>
          </p:cNvCxnSpPr>
          <p:nvPr/>
        </p:nvCxnSpPr>
        <p:spPr>
          <a:xfrm flipH="1" flipV="1">
            <a:off x="5878287" y="1782148"/>
            <a:ext cx="1138333" cy="365759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DEEE9010-21D3-408F-80A6-6492F739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C6889F-66B9-48D6-A243-6407C22265CA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l-GR" altLang="el-GR" sz="140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454B7220-5BB6-49D0-9C06-4D1403B9B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4071938"/>
            <a:ext cx="77025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>
            <a:extLst>
              <a:ext uri="{FF2B5EF4-FFF2-40B4-BE49-F238E27FC236}">
                <a16:creationId xmlns:a16="http://schemas.microsoft.com/office/drawing/2014/main" id="{9EB7302E-7978-43DE-83BF-25D6FC248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138" y="26989"/>
            <a:ext cx="340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/>
              <a:t>Προσδιορισμός σημείων</a:t>
            </a:r>
          </a:p>
        </p:txBody>
      </p:sp>
      <p:pic>
        <p:nvPicPr>
          <p:cNvPr id="25605" name="Picture 5">
            <a:extLst>
              <a:ext uri="{FF2B5EF4-FFF2-40B4-BE49-F238E27FC236}">
                <a16:creationId xmlns:a16="http://schemas.microsoft.com/office/drawing/2014/main" id="{5E786A96-8590-45E8-AB8E-7F487BD2D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90551"/>
            <a:ext cx="63817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7">
            <a:extLst>
              <a:ext uri="{FF2B5EF4-FFF2-40B4-BE49-F238E27FC236}">
                <a16:creationId xmlns:a16="http://schemas.microsoft.com/office/drawing/2014/main" id="{266843D5-97B6-499E-B6D3-CE0080F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53189"/>
            <a:ext cx="5905500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FE5D667C-5840-4045-8082-F362CDFBA19A}"/>
              </a:ext>
            </a:extLst>
          </p:cNvPr>
          <p:cNvCxnSpPr/>
          <p:nvPr/>
        </p:nvCxnSpPr>
        <p:spPr>
          <a:xfrm flipH="1" flipV="1">
            <a:off x="2497138" y="2444620"/>
            <a:ext cx="5564511" cy="35176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B4C95DE7-C370-41A8-9F19-99D351D87E16}"/>
              </a:ext>
            </a:extLst>
          </p:cNvPr>
          <p:cNvCxnSpPr/>
          <p:nvPr/>
        </p:nvCxnSpPr>
        <p:spPr>
          <a:xfrm flipH="1" flipV="1">
            <a:off x="5290457" y="2230016"/>
            <a:ext cx="3965510" cy="35083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91F6F315-0BF0-41FC-9E31-757B1305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41B258-6B8E-4EC1-AAF8-23C6AA5E13CF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l-GR" altLang="el-GR" sz="1400"/>
          </a:p>
        </p:txBody>
      </p:sp>
      <p:sp>
        <p:nvSpPr>
          <p:cNvPr id="26627" name="TextBox 6">
            <a:extLst>
              <a:ext uri="{FF2B5EF4-FFF2-40B4-BE49-F238E27FC236}">
                <a16:creationId xmlns:a16="http://schemas.microsoft.com/office/drawing/2014/main" id="{79C7F91C-D32B-425A-8A9D-B712129B5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8" y="47625"/>
            <a:ext cx="3408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u="sng"/>
              <a:t>Προσδιορισμός σημείων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D32ED4B4-C728-4991-9935-E9DF8BDC1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500064"/>
            <a:ext cx="5467350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186B1F54-B7AE-445B-AB52-251BCE39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1" y="4203701"/>
            <a:ext cx="7993063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7">
            <a:extLst>
              <a:ext uri="{FF2B5EF4-FFF2-40B4-BE49-F238E27FC236}">
                <a16:creationId xmlns:a16="http://schemas.microsoft.com/office/drawing/2014/main" id="{8956910F-8BFD-48BB-8B5D-6DAA77597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53189"/>
            <a:ext cx="5905500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F38F28AC-6FF9-45FC-A941-D522C0F68323}"/>
              </a:ext>
            </a:extLst>
          </p:cNvPr>
          <p:cNvCxnSpPr/>
          <p:nvPr/>
        </p:nvCxnSpPr>
        <p:spPr>
          <a:xfrm flipV="1">
            <a:off x="4973216" y="2351314"/>
            <a:ext cx="2192694" cy="3592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5770FD77-C5AE-4BEE-A0CC-BD1788A2D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620713"/>
          </a:xfrm>
        </p:spPr>
        <p:txBody>
          <a:bodyPr/>
          <a:lstStyle/>
          <a:p>
            <a:r>
              <a:rPr lang="el-GR" altLang="el-GR" sz="1800" u="sng" dirty="0">
                <a:latin typeface="Arial Black" panose="020B0A04020102020204" pitchFamily="34" charset="0"/>
              </a:rPr>
              <a:t>Παράδειγμα  :  Προσδιορισμός Νομ. 9 (εγκάρσιο επίπεδο)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441A64-6086-4C2F-8E75-C9EB904C8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26281"/>
              </p:ext>
            </p:extLst>
          </p:nvPr>
        </p:nvGraphicFramePr>
        <p:xfrm>
          <a:off x="1679509" y="531652"/>
          <a:ext cx="8713787" cy="5256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56212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l-GR" altLang="el-GR" sz="1800" dirty="0">
                          <a:solidFill>
                            <a:schemeClr val="tx1"/>
                          </a:solidFill>
                        </a:rPr>
                        <a:t>ο νομέας 9 :</a:t>
                      </a:r>
                    </a:p>
                    <a:p>
                      <a:pPr marL="285750" indent="-285750" eaLnBrk="1" hangingPunct="1">
                        <a:spcBef>
                          <a:spcPct val="50000"/>
                        </a:spcBef>
                        <a:buFontTx/>
                        <a:buChar char="-"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αρχίζει στο σημείο Α (διάμηκες επίπεδο συμμετρίας),</a:t>
                      </a:r>
                    </a:p>
                    <a:p>
                      <a:pPr marL="0" indent="0"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endParaRPr lang="el-GR" altLang="el-GR" sz="1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285750" indent="-285750" eaLnBrk="1" hangingPunct="1">
                        <a:spcBef>
                          <a:spcPct val="50000"/>
                        </a:spcBef>
                        <a:buFontTx/>
                        <a:buChar char="-"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τέμνει κατά σειρά :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ίσαλο 1 στο σημείο Ζ,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ίσαλο 2 στο σημείο Η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baseline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</a:t>
                      </a: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ίσαλο 3 στο σημείο Θ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την </a:t>
                      </a:r>
                      <a:r>
                        <a:rPr lang="en-US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V1 </a:t>
                      </a: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σημ. Β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την ίσαλο 4 στο σημείο Γ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την ίσαλο 5 στο σημείο Λ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το κατάστρωμα στο σημείο Δ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    - την </a:t>
                      </a:r>
                      <a:r>
                        <a:rPr lang="en-US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V2</a:t>
                      </a: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σημ. Π </a:t>
                      </a:r>
                    </a:p>
                    <a:p>
                      <a:pPr eaLnBrk="1" hangingPunct="1">
                        <a:spcBef>
                          <a:spcPct val="50000"/>
                        </a:spcBef>
                      </a:pPr>
                      <a:endParaRPr lang="el-GR" altLang="el-GR" sz="12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eaLnBrk="1" hangingPunct="1"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l-GR" altLang="el-GR" sz="12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-   τελειώνει στο παραπέτο στο σημείο Ε</a:t>
                      </a:r>
                    </a:p>
                    <a:p>
                      <a:endParaRPr lang="el-GR" sz="1800" dirty="0"/>
                    </a:p>
                  </a:txBody>
                  <a:tcPr marL="91449" marR="91449" marT="45717" marB="45717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l-GR" sz="1800" dirty="0"/>
                    </a:p>
                  </a:txBody>
                  <a:tcPr marL="91449" marR="91449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516" name="Slide Number Placeholder 1">
            <a:extLst>
              <a:ext uri="{FF2B5EF4-FFF2-40B4-BE49-F238E27FC236}">
                <a16:creationId xmlns:a16="http://schemas.microsoft.com/office/drawing/2014/main" id="{B6C8B950-B59E-4787-8A1B-7C559155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673F9C-0EC2-4D1C-AFF8-1D773D805DC3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l-GR" altLang="el-GR" sz="1400"/>
          </a:p>
        </p:txBody>
      </p:sp>
      <p:sp>
        <p:nvSpPr>
          <p:cNvPr id="21517" name="Text Box 7">
            <a:extLst>
              <a:ext uri="{FF2B5EF4-FFF2-40B4-BE49-F238E27FC236}">
                <a16:creationId xmlns:a16="http://schemas.microsoft.com/office/drawing/2014/main" id="{BDD8CA5B-6B63-4D63-80E5-FEB928B3C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53188"/>
            <a:ext cx="7416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8D93CD4C-952D-4237-A7C1-DFFCBEAA9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675" y="717552"/>
            <a:ext cx="5442125" cy="4248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030AF2-36CE-4BA9-A9D0-F08C85896F4A}"/>
              </a:ext>
            </a:extLst>
          </p:cNvPr>
          <p:cNvSpPr txBox="1"/>
          <p:nvPr/>
        </p:nvSpPr>
        <p:spPr>
          <a:xfrm>
            <a:off x="1549852" y="5854411"/>
            <a:ext cx="7641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Για το κάθε σημείο χρειάζεται ζεύγος τιμών συντεταγμένων : ύψος - πλάτος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>
            <a:extLst>
              <a:ext uri="{FF2B5EF4-FFF2-40B4-BE49-F238E27FC236}">
                <a16:creationId xmlns:a16="http://schemas.microsoft.com/office/drawing/2014/main" id="{B10F145D-DA55-41BB-A2EC-8623026C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FDC9A3C-1379-4769-9D13-241FBDA25C45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5123" name="TextBox 3">
            <a:extLst>
              <a:ext uri="{FF2B5EF4-FFF2-40B4-BE49-F238E27FC236}">
                <a16:creationId xmlns:a16="http://schemas.microsoft.com/office/drawing/2014/main" id="{8BE19457-BB2B-4A20-A774-29D61A3E0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0"/>
            <a:ext cx="299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Σχεδίαση  Νομέα</a:t>
            </a:r>
          </a:p>
        </p:txBody>
      </p:sp>
      <p:pic>
        <p:nvPicPr>
          <p:cNvPr id="5124" name="Picture 6">
            <a:extLst>
              <a:ext uri="{FF2B5EF4-FFF2-40B4-BE49-F238E27FC236}">
                <a16:creationId xmlns:a16="http://schemas.microsoft.com/office/drawing/2014/main" id="{E61BA424-B3BA-47D2-8589-6E9AB7013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5205413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810D7053-7C73-4921-A253-465CEA31B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2922588"/>
            <a:ext cx="661352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>
            <a:extLst>
              <a:ext uri="{FF2B5EF4-FFF2-40B4-BE49-F238E27FC236}">
                <a16:creationId xmlns:a16="http://schemas.microsoft.com/office/drawing/2014/main" id="{AAB6DE26-8F63-4F05-9985-0E2E77955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38" y="558800"/>
            <a:ext cx="64166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FE5055F-C7FD-446E-B91B-81FA5626A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1">
            <a:extLst>
              <a:ext uri="{FF2B5EF4-FFF2-40B4-BE49-F238E27FC236}">
                <a16:creationId xmlns:a16="http://schemas.microsoft.com/office/drawing/2014/main" id="{618B2AEF-0989-457F-837A-BEA992BB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60B4A7B-A282-479F-9583-F95B6254AB1B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2A879233-96F3-445C-9DE8-CA3FBC0FF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95313"/>
            <a:ext cx="848201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>
            <a:extLst>
              <a:ext uri="{FF2B5EF4-FFF2-40B4-BE49-F238E27FC236}">
                <a16:creationId xmlns:a16="http://schemas.microsoft.com/office/drawing/2014/main" id="{2BDA991E-4017-43C8-A13D-778EFC319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4289425"/>
            <a:ext cx="7273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4">
            <a:extLst>
              <a:ext uri="{FF2B5EF4-FFF2-40B4-BE49-F238E27FC236}">
                <a16:creationId xmlns:a16="http://schemas.microsoft.com/office/drawing/2014/main" id="{53C5814C-CC74-424C-AF09-E9CE367C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0"/>
            <a:ext cx="299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Σχεδίαση  Ισάλου 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1A7FAE9-0325-4096-A4F3-7F44B5EE8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374" y="6430168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>
            <a:extLst>
              <a:ext uri="{FF2B5EF4-FFF2-40B4-BE49-F238E27FC236}">
                <a16:creationId xmlns:a16="http://schemas.microsoft.com/office/drawing/2014/main" id="{95AF5218-6D1C-40EA-A4F2-5E3D7C14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799D157-85F4-412B-A20F-93E40BDEF656}" type="slidenum">
              <a:rPr lang="el-GR" altLang="el-GR" sz="1400" smtClean="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CE1D2251-A812-486D-AF19-7A363A59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412875"/>
            <a:ext cx="7664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400" b="1" i="1" u="sng">
                <a:latin typeface="Arial" panose="020B0604020202020204" pitchFamily="34" charset="0"/>
              </a:rPr>
              <a:t>Αντιστοιχία</a:t>
            </a:r>
            <a:r>
              <a:rPr lang="el-GR" altLang="el-GR" sz="2400" b="1" i="1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2400" b="1" i="1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400" b="1" i="1">
                <a:latin typeface="Arial" panose="020B0604020202020204" pitchFamily="34" charset="0"/>
              </a:rPr>
              <a:t>Επίπεδο ΙΣΑΛΩΝ – Εγκάρσιο επίπεδο</a:t>
            </a:r>
          </a:p>
        </p:txBody>
      </p:sp>
      <p:sp>
        <p:nvSpPr>
          <p:cNvPr id="7172" name="Text Box 7">
            <a:extLst>
              <a:ext uri="{FF2B5EF4-FFF2-40B4-BE49-F238E27FC236}">
                <a16:creationId xmlns:a16="http://schemas.microsoft.com/office/drawing/2014/main" id="{5AF0FCAB-E018-498E-92E9-421F1B9A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6238875"/>
            <a:ext cx="5761037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FD5CB185-CBC8-4A3D-B17C-B76E8A3B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70C64D5-0A2F-4038-A0F9-6794BFFFE0B9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BE6741-BF5B-490A-9C25-525590DA7069}"/>
              </a:ext>
            </a:extLst>
          </p:cNvPr>
          <p:cNvCxnSpPr/>
          <p:nvPr/>
        </p:nvCxnSpPr>
        <p:spPr>
          <a:xfrm flipH="1">
            <a:off x="1231900" y="2398713"/>
            <a:ext cx="7404100" cy="3441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96" name="Τίτλος 1">
            <a:extLst>
              <a:ext uri="{FF2B5EF4-FFF2-40B4-BE49-F238E27FC236}">
                <a16:creationId xmlns:a16="http://schemas.microsoft.com/office/drawing/2014/main" id="{4217C87A-FB1D-4BCC-90F5-50BA98B25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7440612" cy="712787"/>
          </a:xfrm>
        </p:spPr>
        <p:txBody>
          <a:bodyPr/>
          <a:lstStyle/>
          <a:p>
            <a:pPr eaLnBrk="1" hangingPunct="1"/>
            <a:r>
              <a:rPr lang="el-GR" altLang="el-GR" sz="3200" b="1" u="sng">
                <a:solidFill>
                  <a:srgbClr val="004A82"/>
                </a:solidFill>
              </a:rPr>
              <a:t>Ναυπηγικό Σχέδιο : Επίπεδο Ισάλων  </a:t>
            </a:r>
            <a:r>
              <a:rPr lang="el-GR" altLang="el-GR" sz="2400" b="1" u="sng">
                <a:solidFill>
                  <a:srgbClr val="004A82"/>
                </a:solidFill>
              </a:rPr>
              <a:t>(1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sp>
        <p:nvSpPr>
          <p:cNvPr id="8197" name="Rectangle 12">
            <a:extLst>
              <a:ext uri="{FF2B5EF4-FFF2-40B4-BE49-F238E27FC236}">
                <a16:creationId xmlns:a16="http://schemas.microsoft.com/office/drawing/2014/main" id="{D47B5231-F8D2-499A-B6F4-DA7735E2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4622800"/>
            <a:ext cx="3003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Ημιπλάτος στο νομέα 0</a:t>
            </a:r>
          </a:p>
        </p:txBody>
      </p:sp>
      <p:sp>
        <p:nvSpPr>
          <p:cNvPr id="8198" name="Text Box 4">
            <a:extLst>
              <a:ext uri="{FF2B5EF4-FFF2-40B4-BE49-F238E27FC236}">
                <a16:creationId xmlns:a16="http://schemas.microsoft.com/office/drawing/2014/main" id="{3D14CAA3-A9EB-4625-A22E-D105BECF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B198B3-1F56-4DEF-8FDF-FDE7AFA4FB0D}"/>
              </a:ext>
            </a:extLst>
          </p:cNvPr>
          <p:cNvCxnSpPr/>
          <p:nvPr/>
        </p:nvCxnSpPr>
        <p:spPr>
          <a:xfrm>
            <a:off x="8077200" y="1816100"/>
            <a:ext cx="6477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B0634C9-44C8-49A1-95DD-58B7273E1EEE}"/>
              </a:ext>
            </a:extLst>
          </p:cNvPr>
          <p:cNvCxnSpPr/>
          <p:nvPr/>
        </p:nvCxnSpPr>
        <p:spPr>
          <a:xfrm flipV="1">
            <a:off x="6045200" y="3568700"/>
            <a:ext cx="190500" cy="8890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84BCAB-6FCA-4081-8E51-3327BE0DE9FF}"/>
              </a:ext>
            </a:extLst>
          </p:cNvPr>
          <p:cNvCxnSpPr/>
          <p:nvPr/>
        </p:nvCxnSpPr>
        <p:spPr>
          <a:xfrm flipH="1">
            <a:off x="1371600" y="3429000"/>
            <a:ext cx="4989513" cy="23987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B3DB81-4823-436E-99A3-329903C11DED}"/>
              </a:ext>
            </a:extLst>
          </p:cNvPr>
          <p:cNvCxnSpPr/>
          <p:nvPr/>
        </p:nvCxnSpPr>
        <p:spPr>
          <a:xfrm flipV="1">
            <a:off x="5575300" y="3657600"/>
            <a:ext cx="317500" cy="15240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3" name="Picture 27">
            <a:extLst>
              <a:ext uri="{FF2B5EF4-FFF2-40B4-BE49-F238E27FC236}">
                <a16:creationId xmlns:a16="http://schemas.microsoft.com/office/drawing/2014/main" id="{8095CED3-8F95-4FDE-AD26-FABEFA03F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544513"/>
            <a:ext cx="390525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084AE8-4D8A-49BB-96B7-4ACE616F2273}"/>
              </a:ext>
            </a:extLst>
          </p:cNvPr>
          <p:cNvCxnSpPr/>
          <p:nvPr/>
        </p:nvCxnSpPr>
        <p:spPr>
          <a:xfrm flipV="1">
            <a:off x="6596063" y="2398713"/>
            <a:ext cx="1804987" cy="92868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5" name="Picture 1">
            <a:extLst>
              <a:ext uri="{FF2B5EF4-FFF2-40B4-BE49-F238E27FC236}">
                <a16:creationId xmlns:a16="http://schemas.microsoft.com/office/drawing/2014/main" id="{EE1C2CE8-53EB-445D-B49A-278E0ECD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093788"/>
            <a:ext cx="61626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3A3D22-712E-4F2A-A4E2-7FBB08E50383}"/>
              </a:ext>
            </a:extLst>
          </p:cNvPr>
          <p:cNvCxnSpPr/>
          <p:nvPr/>
        </p:nvCxnSpPr>
        <p:spPr>
          <a:xfrm flipH="1">
            <a:off x="1231900" y="3429000"/>
            <a:ext cx="5129213" cy="23987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43DB62-EE52-491C-85E1-58AC63EBF565}"/>
              </a:ext>
            </a:extLst>
          </p:cNvPr>
          <p:cNvCxnSpPr/>
          <p:nvPr/>
        </p:nvCxnSpPr>
        <p:spPr>
          <a:xfrm flipV="1">
            <a:off x="6235700" y="3249613"/>
            <a:ext cx="495300" cy="2444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>
            <a:extLst>
              <a:ext uri="{FF2B5EF4-FFF2-40B4-BE49-F238E27FC236}">
                <a16:creationId xmlns:a16="http://schemas.microsoft.com/office/drawing/2014/main" id="{83DDEDB5-72FE-49F1-8586-0E57B889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A907A0-A93F-4E86-A03F-D8A5E63AE795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87CB03E1-26EA-4504-A0E1-9111963FF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341438"/>
            <a:ext cx="6173787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ED8F79D-5394-4223-ABD4-158F33AA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292100"/>
            <a:ext cx="4440238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66D1AF-A0E6-4AFB-8361-FC65104240AC}"/>
              </a:ext>
            </a:extLst>
          </p:cNvPr>
          <p:cNvCxnSpPr/>
          <p:nvPr/>
        </p:nvCxnSpPr>
        <p:spPr>
          <a:xfrm flipH="1">
            <a:off x="2362200" y="2374900"/>
            <a:ext cx="5778500" cy="2806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22" name="Rectangle 7">
            <a:extLst>
              <a:ext uri="{FF2B5EF4-FFF2-40B4-BE49-F238E27FC236}">
                <a16:creationId xmlns:a16="http://schemas.microsoft.com/office/drawing/2014/main" id="{26F70AB0-CFE1-49C3-9C65-A01F03AC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627563"/>
            <a:ext cx="3175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Ημιπλάτος στο νομέα 1</a:t>
            </a:r>
          </a:p>
        </p:txBody>
      </p:sp>
      <p:sp>
        <p:nvSpPr>
          <p:cNvPr id="9223" name="Τίτλος 1">
            <a:extLst>
              <a:ext uri="{FF2B5EF4-FFF2-40B4-BE49-F238E27FC236}">
                <a16:creationId xmlns:a16="http://schemas.microsoft.com/office/drawing/2014/main" id="{07FEFCE9-5DE2-4A1A-A96E-9DE8D18E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7262812" cy="836612"/>
          </a:xfrm>
        </p:spPr>
        <p:txBody>
          <a:bodyPr/>
          <a:lstStyle/>
          <a:p>
            <a:pPr eaLnBrk="1" hangingPunct="1"/>
            <a:br>
              <a:rPr lang="el-GR" altLang="el-GR" sz="3200" b="1" u="sng">
                <a:solidFill>
                  <a:srgbClr val="004A82"/>
                </a:solidFill>
              </a:rPr>
            </a:br>
            <a:r>
              <a:rPr lang="el-GR" altLang="el-GR" sz="3200" b="1" u="sng">
                <a:solidFill>
                  <a:srgbClr val="004A82"/>
                </a:solidFill>
              </a:rPr>
              <a:t>Ναυπηγικό Σχέδιο : Επίπεδο Ισάλων  </a:t>
            </a:r>
            <a:r>
              <a:rPr lang="el-GR" altLang="el-GR" sz="2400" b="1" u="sng">
                <a:solidFill>
                  <a:srgbClr val="004A82"/>
                </a:solidFill>
              </a:rPr>
              <a:t>(2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sp>
        <p:nvSpPr>
          <p:cNvPr id="9224" name="Text Box 4">
            <a:extLst>
              <a:ext uri="{FF2B5EF4-FFF2-40B4-BE49-F238E27FC236}">
                <a16:creationId xmlns:a16="http://schemas.microsoft.com/office/drawing/2014/main" id="{E6B3EC76-681E-419F-B2F5-A3BAB90D9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F864C2-CBFD-462F-BE10-384B05D83785}"/>
              </a:ext>
            </a:extLst>
          </p:cNvPr>
          <p:cNvCxnSpPr/>
          <p:nvPr/>
        </p:nvCxnSpPr>
        <p:spPr>
          <a:xfrm flipV="1">
            <a:off x="7658100" y="1765300"/>
            <a:ext cx="749300" cy="127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2A17E0-B63E-4E5D-B9EB-A71D8BDE1C22}"/>
              </a:ext>
            </a:extLst>
          </p:cNvPr>
          <p:cNvCxnSpPr/>
          <p:nvPr/>
        </p:nvCxnSpPr>
        <p:spPr>
          <a:xfrm>
            <a:off x="8407400" y="1765300"/>
            <a:ext cx="6635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85C584-09BC-4457-98AD-8317D40A57B9}"/>
              </a:ext>
            </a:extLst>
          </p:cNvPr>
          <p:cNvCxnSpPr/>
          <p:nvPr/>
        </p:nvCxnSpPr>
        <p:spPr>
          <a:xfrm flipV="1">
            <a:off x="6604000" y="2971800"/>
            <a:ext cx="247650" cy="1397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50F3339C-6504-4AB8-8542-05BC5A4D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C0B4A15-B908-46D4-A355-8458FA11572C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10243" name="Picture 1">
            <a:extLst>
              <a:ext uri="{FF2B5EF4-FFF2-40B4-BE49-F238E27FC236}">
                <a16:creationId xmlns:a16="http://schemas.microsoft.com/office/drawing/2014/main" id="{1A496DD9-88B9-42ED-877E-914A9D165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09688"/>
            <a:ext cx="6216650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>
            <a:extLst>
              <a:ext uri="{FF2B5EF4-FFF2-40B4-BE49-F238E27FC236}">
                <a16:creationId xmlns:a16="http://schemas.microsoft.com/office/drawing/2014/main" id="{12CF0983-C3BF-4553-A6FE-E6F178D75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469900"/>
            <a:ext cx="413385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B1DDCF-AC71-4948-9E30-F7D98BCF4136}"/>
              </a:ext>
            </a:extLst>
          </p:cNvPr>
          <p:cNvCxnSpPr/>
          <p:nvPr/>
        </p:nvCxnSpPr>
        <p:spPr>
          <a:xfrm flipH="1">
            <a:off x="3213100" y="2463800"/>
            <a:ext cx="4610100" cy="3175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46" name="Τίτλος 1">
            <a:extLst>
              <a:ext uri="{FF2B5EF4-FFF2-40B4-BE49-F238E27FC236}">
                <a16:creationId xmlns:a16="http://schemas.microsoft.com/office/drawing/2014/main" id="{D3E90538-B69D-4FBD-9B44-0898DB8C0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10406062" cy="836612"/>
          </a:xfrm>
        </p:spPr>
        <p:txBody>
          <a:bodyPr/>
          <a:lstStyle/>
          <a:p>
            <a:pPr eaLnBrk="1" hangingPunct="1"/>
            <a:br>
              <a:rPr lang="el-GR" altLang="el-GR" sz="3200" b="1" u="sng">
                <a:solidFill>
                  <a:srgbClr val="004A82"/>
                </a:solidFill>
              </a:rPr>
            </a:br>
            <a:r>
              <a:rPr lang="el-GR" altLang="el-GR" sz="3200" b="1" u="sng">
                <a:solidFill>
                  <a:srgbClr val="004A82"/>
                </a:solidFill>
              </a:rPr>
              <a:t>Ναυπηγικό Σχέδιο : Επίπεδο Ισάλων  </a:t>
            </a:r>
            <a:r>
              <a:rPr lang="el-GR" altLang="el-GR" sz="2400" b="1" u="sng">
                <a:solidFill>
                  <a:srgbClr val="004A82"/>
                </a:solidFill>
              </a:rPr>
              <a:t>(3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sp>
        <p:nvSpPr>
          <p:cNvPr id="10247" name="Rectangle 12">
            <a:extLst>
              <a:ext uri="{FF2B5EF4-FFF2-40B4-BE49-F238E27FC236}">
                <a16:creationId xmlns:a16="http://schemas.microsoft.com/office/drawing/2014/main" id="{F74DAF6F-70F9-4244-9550-49ABD4AF0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4622800"/>
            <a:ext cx="3003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Ημιπλάτος στο νομέα 2</a:t>
            </a:r>
          </a:p>
        </p:txBody>
      </p:sp>
      <p:sp>
        <p:nvSpPr>
          <p:cNvPr id="10248" name="Text Box 4">
            <a:extLst>
              <a:ext uri="{FF2B5EF4-FFF2-40B4-BE49-F238E27FC236}">
                <a16:creationId xmlns:a16="http://schemas.microsoft.com/office/drawing/2014/main" id="{2B4497C4-E9EA-4446-89F0-841A74276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5EC0E1-FCF2-4BF7-BA4B-094DA3352D9A}"/>
              </a:ext>
            </a:extLst>
          </p:cNvPr>
          <p:cNvCxnSpPr/>
          <p:nvPr/>
        </p:nvCxnSpPr>
        <p:spPr>
          <a:xfrm flipV="1">
            <a:off x="7493000" y="1866900"/>
            <a:ext cx="622300" cy="2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022C3B-36D7-41C6-B9A1-458110607B3A}"/>
              </a:ext>
            </a:extLst>
          </p:cNvPr>
          <p:cNvCxnSpPr/>
          <p:nvPr/>
        </p:nvCxnSpPr>
        <p:spPr>
          <a:xfrm>
            <a:off x="8115300" y="1866900"/>
            <a:ext cx="609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12A7D9C-9B75-4CFE-A2AD-7063762EA1CF}"/>
              </a:ext>
            </a:extLst>
          </p:cNvPr>
          <p:cNvCxnSpPr/>
          <p:nvPr/>
        </p:nvCxnSpPr>
        <p:spPr>
          <a:xfrm flipV="1">
            <a:off x="6299200" y="3289300"/>
            <a:ext cx="323850" cy="2286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468CE0-B6F9-464D-A5C1-31DE6B98EA86}"/>
              </a:ext>
            </a:extLst>
          </p:cNvPr>
          <p:cNvCxnSpPr/>
          <p:nvPr/>
        </p:nvCxnSpPr>
        <p:spPr>
          <a:xfrm flipH="1">
            <a:off x="3213100" y="5422900"/>
            <a:ext cx="292100" cy="2159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>
            <a:extLst>
              <a:ext uri="{FF2B5EF4-FFF2-40B4-BE49-F238E27FC236}">
                <a16:creationId xmlns:a16="http://schemas.microsoft.com/office/drawing/2014/main" id="{4E58FCCD-E3E0-461C-8B69-A547AAE4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836614"/>
            <a:ext cx="41767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3600" b="1" i="1" u="sng"/>
              <a:t>ΔΙΑΔΙΚΑΣΙΑ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3600" b="1" i="1" u="sng"/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3600" b="1" i="1" u="sng"/>
              <a:t>ΣΧΕΔΙΑΣΗΣ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3600" b="1" i="1" u="sng"/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3600" b="1" i="1" u="sng"/>
              <a:t>ΝΑΥΠΗΓΙΚΩΝ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l-GR" altLang="el-GR" sz="3600" b="1" i="1" u="sng"/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3600" b="1" i="1" u="sng"/>
              <a:t>ΓΡΑΜΜΩΝ</a:t>
            </a:r>
          </a:p>
        </p:txBody>
      </p:sp>
      <p:sp>
        <p:nvSpPr>
          <p:cNvPr id="15363" name="Text Box 7">
            <a:extLst>
              <a:ext uri="{FF2B5EF4-FFF2-40B4-BE49-F238E27FC236}">
                <a16:creationId xmlns:a16="http://schemas.microsoft.com/office/drawing/2014/main" id="{F131551D-7504-4852-9251-7ABBF99BA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381750"/>
            <a:ext cx="61198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ΚΑΘΗΓΗΤΗΣ ΓΕΩΡΓΙΟΣ Κ. ΧΑΤΖΗΚΩΝΣΤΑΝΤΗΣ   20</a:t>
            </a:r>
            <a:r>
              <a:rPr lang="en-US" altLang="el-GR" sz="900" b="1" dirty="0"/>
              <a:t>25</a:t>
            </a:r>
            <a:endParaRPr lang="el-GR" altLang="el-GR" sz="900" dirty="0"/>
          </a:p>
        </p:txBody>
      </p:sp>
      <p:sp>
        <p:nvSpPr>
          <p:cNvPr id="15364" name="Slide Number Placeholder 1">
            <a:extLst>
              <a:ext uri="{FF2B5EF4-FFF2-40B4-BE49-F238E27FC236}">
                <a16:creationId xmlns:a16="http://schemas.microsoft.com/office/drawing/2014/main" id="{15A39B29-6E82-49A8-9AC7-715F6594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479464-F716-42B7-A228-37C0C6873BCE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l-GR" altLang="el-GR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>
            <a:extLst>
              <a:ext uri="{FF2B5EF4-FFF2-40B4-BE49-F238E27FC236}">
                <a16:creationId xmlns:a16="http://schemas.microsoft.com/office/drawing/2014/main" id="{FC3B6207-D618-4AC6-8707-53E22EBDB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7E7870A-3A97-4861-B420-A7C88569C5F5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20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E69E10DE-7BAF-4D96-ADBC-6536CF3F2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255713"/>
            <a:ext cx="589597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12D3D39D-8C0D-46B8-8EBD-6D6C6E70F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41300"/>
            <a:ext cx="40624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7129523-4B9C-4A20-9EF5-C403B925A8C6}"/>
              </a:ext>
            </a:extLst>
          </p:cNvPr>
          <p:cNvCxnSpPr/>
          <p:nvPr/>
        </p:nvCxnSpPr>
        <p:spPr>
          <a:xfrm flipH="1">
            <a:off x="4394200" y="2273300"/>
            <a:ext cx="3759200" cy="26543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270" name="Τίτλος 1">
            <a:extLst>
              <a:ext uri="{FF2B5EF4-FFF2-40B4-BE49-F238E27FC236}">
                <a16:creationId xmlns:a16="http://schemas.microsoft.com/office/drawing/2014/main" id="{13BCF7E1-76CB-4F47-984F-363207F6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10406062" cy="836612"/>
          </a:xfrm>
        </p:spPr>
        <p:txBody>
          <a:bodyPr/>
          <a:lstStyle/>
          <a:p>
            <a:pPr eaLnBrk="1" hangingPunct="1"/>
            <a:br>
              <a:rPr lang="el-GR" altLang="el-GR" sz="3200" b="1" u="sng">
                <a:solidFill>
                  <a:srgbClr val="004A82"/>
                </a:solidFill>
              </a:rPr>
            </a:br>
            <a:r>
              <a:rPr lang="el-GR" altLang="el-GR" sz="3200" b="1" u="sng">
                <a:solidFill>
                  <a:srgbClr val="004A82"/>
                </a:solidFill>
              </a:rPr>
              <a:t>Ναυπηγικό Σχέδιο : Επίπεδο Ισάλων  </a:t>
            </a:r>
            <a:r>
              <a:rPr lang="el-GR" altLang="el-GR" sz="2400" b="1" u="sng">
                <a:solidFill>
                  <a:srgbClr val="004A82"/>
                </a:solidFill>
              </a:rPr>
              <a:t>(4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1D4B9551-9847-456D-B8C4-26FF13003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4622800"/>
            <a:ext cx="3003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Ημιπλάτος στο νομέα 3</a:t>
            </a:r>
          </a:p>
        </p:txBody>
      </p:sp>
      <p:sp>
        <p:nvSpPr>
          <p:cNvPr id="11272" name="Text Box 4">
            <a:extLst>
              <a:ext uri="{FF2B5EF4-FFF2-40B4-BE49-F238E27FC236}">
                <a16:creationId xmlns:a16="http://schemas.microsoft.com/office/drawing/2014/main" id="{0E4E840D-2BB2-48EF-80B7-B3633FB24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B03AE6-C1DE-4E8D-B415-57D7F0F89F32}"/>
              </a:ext>
            </a:extLst>
          </p:cNvPr>
          <p:cNvCxnSpPr/>
          <p:nvPr/>
        </p:nvCxnSpPr>
        <p:spPr>
          <a:xfrm flipV="1">
            <a:off x="7835900" y="1676400"/>
            <a:ext cx="609600" cy="381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2533A6-8EE2-494E-AC3D-DEB944B7C664}"/>
              </a:ext>
            </a:extLst>
          </p:cNvPr>
          <p:cNvCxnSpPr/>
          <p:nvPr/>
        </p:nvCxnSpPr>
        <p:spPr>
          <a:xfrm>
            <a:off x="8445500" y="1676400"/>
            <a:ext cx="622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9B67C0-72E4-4557-8ABA-CAB7B1182961}"/>
              </a:ext>
            </a:extLst>
          </p:cNvPr>
          <p:cNvCxnSpPr/>
          <p:nvPr/>
        </p:nvCxnSpPr>
        <p:spPr>
          <a:xfrm flipV="1">
            <a:off x="6616700" y="3175000"/>
            <a:ext cx="266700" cy="1524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BB48A7-A5E4-46B1-8A6B-21AF5C3C1BAC}"/>
              </a:ext>
            </a:extLst>
          </p:cNvPr>
          <p:cNvCxnSpPr/>
          <p:nvPr/>
        </p:nvCxnSpPr>
        <p:spPr>
          <a:xfrm flipH="1">
            <a:off x="4394200" y="4724400"/>
            <a:ext cx="279400" cy="2032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0090CFD5-C2A4-4778-BBD5-00ABBA11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85A21300-A117-4914-A43E-C02C89368102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21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12291" name="Picture 1">
            <a:extLst>
              <a:ext uri="{FF2B5EF4-FFF2-40B4-BE49-F238E27FC236}">
                <a16:creationId xmlns:a16="http://schemas.microsoft.com/office/drawing/2014/main" id="{430CAAF0-FCF2-471A-BEA0-27D741FF8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701675"/>
            <a:ext cx="38227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>
            <a:extLst>
              <a:ext uri="{FF2B5EF4-FFF2-40B4-BE49-F238E27FC236}">
                <a16:creationId xmlns:a16="http://schemas.microsoft.com/office/drawing/2014/main" id="{1C48E9C7-4B1C-4C34-A2CF-8AA25938C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308100"/>
            <a:ext cx="6221412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2C6665-7AFF-4052-94CA-2343F0AF71F7}"/>
              </a:ext>
            </a:extLst>
          </p:cNvPr>
          <p:cNvCxnSpPr/>
          <p:nvPr/>
        </p:nvCxnSpPr>
        <p:spPr>
          <a:xfrm flipH="1">
            <a:off x="5118100" y="2590800"/>
            <a:ext cx="2819400" cy="2628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294" name="Τίτλος 1">
            <a:extLst>
              <a:ext uri="{FF2B5EF4-FFF2-40B4-BE49-F238E27FC236}">
                <a16:creationId xmlns:a16="http://schemas.microsoft.com/office/drawing/2014/main" id="{B3040683-BD71-4910-8CB3-CC37358E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10406062" cy="836612"/>
          </a:xfrm>
        </p:spPr>
        <p:txBody>
          <a:bodyPr/>
          <a:lstStyle/>
          <a:p>
            <a:pPr eaLnBrk="1" hangingPunct="1"/>
            <a:br>
              <a:rPr lang="el-GR" altLang="el-GR" sz="3200" b="1" u="sng">
                <a:solidFill>
                  <a:srgbClr val="004A82"/>
                </a:solidFill>
              </a:rPr>
            </a:br>
            <a:r>
              <a:rPr lang="el-GR" altLang="el-GR" sz="3200" b="1" u="sng">
                <a:solidFill>
                  <a:srgbClr val="004A82"/>
                </a:solidFill>
              </a:rPr>
              <a:t>Ναυπηγικό Σχέδιο : Επίπεδο Ισάλων  </a:t>
            </a:r>
            <a:r>
              <a:rPr lang="el-GR" altLang="el-GR" sz="2400" b="1" u="sng">
                <a:solidFill>
                  <a:srgbClr val="004A82"/>
                </a:solidFill>
              </a:rPr>
              <a:t>(5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2DD4AACD-E09D-4CE5-BE6C-1B1FF5535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4622800"/>
            <a:ext cx="30035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Ημιπλάτος στο νομέα 4</a:t>
            </a:r>
          </a:p>
        </p:txBody>
      </p:sp>
      <p:sp>
        <p:nvSpPr>
          <p:cNvPr id="12296" name="Text Box 4">
            <a:extLst>
              <a:ext uri="{FF2B5EF4-FFF2-40B4-BE49-F238E27FC236}">
                <a16:creationId xmlns:a16="http://schemas.microsoft.com/office/drawing/2014/main" id="{3C2A6780-60F8-4D10-8533-E0CEC6E0A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BB5008-C643-4BA8-86A7-EE3118E97490}"/>
              </a:ext>
            </a:extLst>
          </p:cNvPr>
          <p:cNvCxnSpPr/>
          <p:nvPr/>
        </p:nvCxnSpPr>
        <p:spPr>
          <a:xfrm flipV="1">
            <a:off x="7632700" y="2032000"/>
            <a:ext cx="584200" cy="50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87EE7A-DBCF-411C-A27A-B0DDB234BC7D}"/>
              </a:ext>
            </a:extLst>
          </p:cNvPr>
          <p:cNvCxnSpPr/>
          <p:nvPr/>
        </p:nvCxnSpPr>
        <p:spPr>
          <a:xfrm>
            <a:off x="8216900" y="2032000"/>
            <a:ext cx="5715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2966A4-66CB-439E-9F97-CCFBB3F6644E}"/>
              </a:ext>
            </a:extLst>
          </p:cNvPr>
          <p:cNvCxnSpPr/>
          <p:nvPr/>
        </p:nvCxnSpPr>
        <p:spPr>
          <a:xfrm flipV="1">
            <a:off x="6667500" y="3530600"/>
            <a:ext cx="241300" cy="2413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21B76F-D6B8-43A3-9673-037756D7943C}"/>
              </a:ext>
            </a:extLst>
          </p:cNvPr>
          <p:cNvCxnSpPr/>
          <p:nvPr/>
        </p:nvCxnSpPr>
        <p:spPr>
          <a:xfrm flipH="1">
            <a:off x="5118100" y="5003800"/>
            <a:ext cx="215900" cy="21590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5CEDEACD-062D-4D0D-BF55-E097BA76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A4B8CBF-F734-4D1C-A96A-1DE405BAE485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3315" name="Text Box 4">
            <a:extLst>
              <a:ext uri="{FF2B5EF4-FFF2-40B4-BE49-F238E27FC236}">
                <a16:creationId xmlns:a16="http://schemas.microsoft.com/office/drawing/2014/main" id="{F4E39ADF-53FB-493E-9630-214250ED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1368CACF-881E-4181-98CE-1B94B259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0" y="4622800"/>
            <a:ext cx="3822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n-US" altLang="el-GR" sz="1800" b="1">
                <a:solidFill>
                  <a:srgbClr val="000000"/>
                </a:solidFill>
              </a:rPr>
              <a:t>WL </a:t>
            </a:r>
            <a:r>
              <a:rPr lang="el-GR" altLang="el-GR" sz="1800" b="1">
                <a:solidFill>
                  <a:srgbClr val="000000"/>
                </a:solidFill>
              </a:rPr>
              <a:t>4</a:t>
            </a:r>
            <a:endParaRPr lang="en-US" altLang="el-GR" sz="1800" b="1">
              <a:solidFill>
                <a:srgbClr val="0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3600"/>
              </a:spcBef>
              <a:buFontTx/>
              <a:buNone/>
            </a:pPr>
            <a:r>
              <a:rPr lang="el-GR" altLang="el-GR" sz="1800" b="1">
                <a:solidFill>
                  <a:srgbClr val="000000"/>
                </a:solidFill>
              </a:rPr>
              <a:t>Ημιπλάτη και ακροπρυμναίο σημείο</a:t>
            </a:r>
          </a:p>
        </p:txBody>
      </p:sp>
      <p:sp>
        <p:nvSpPr>
          <p:cNvPr id="13317" name="Τίτλος 1">
            <a:extLst>
              <a:ext uri="{FF2B5EF4-FFF2-40B4-BE49-F238E27FC236}">
                <a16:creationId xmlns:a16="http://schemas.microsoft.com/office/drawing/2014/main" id="{B97D3579-6445-439D-8BA6-97E43A5D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88" y="90488"/>
            <a:ext cx="10406062" cy="623887"/>
          </a:xfrm>
        </p:spPr>
        <p:txBody>
          <a:bodyPr/>
          <a:lstStyle/>
          <a:p>
            <a:pPr eaLnBrk="1" hangingPunct="1"/>
            <a:br>
              <a:rPr lang="el-GR" altLang="el-GR" sz="3200" b="1" u="sng">
                <a:solidFill>
                  <a:srgbClr val="004A82"/>
                </a:solidFill>
              </a:rPr>
            </a:br>
            <a:r>
              <a:rPr lang="el-GR" altLang="el-GR" sz="2400" b="1" u="sng">
                <a:solidFill>
                  <a:srgbClr val="004A82"/>
                </a:solidFill>
              </a:rPr>
              <a:t>Ναυπηγικό Σχέδιο : Επίπεδο Ισάλων  (6 από 6)</a:t>
            </a:r>
            <a:br>
              <a:rPr lang="el-GR" altLang="el-GR" sz="2400" b="1" u="sng">
                <a:solidFill>
                  <a:srgbClr val="004A82"/>
                </a:solidFill>
              </a:rPr>
            </a:br>
            <a:br>
              <a:rPr lang="el-GR" altLang="el-GR" sz="2400" b="1" u="sng">
                <a:solidFill>
                  <a:srgbClr val="004A82"/>
                </a:solidFill>
              </a:rPr>
            </a:br>
            <a:endParaRPr lang="el-GR" altLang="el-GR" sz="2400" b="1" u="sng">
              <a:solidFill>
                <a:srgbClr val="004A82"/>
              </a:solidFill>
            </a:endParaRPr>
          </a:p>
        </p:txBody>
      </p:sp>
      <p:pic>
        <p:nvPicPr>
          <p:cNvPr id="13318" name="Picture 4">
            <a:extLst>
              <a:ext uri="{FF2B5EF4-FFF2-40B4-BE49-F238E27FC236}">
                <a16:creationId xmlns:a16="http://schemas.microsoft.com/office/drawing/2014/main" id="{EB68EECF-800B-4F1C-A25D-38D258058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14375"/>
            <a:ext cx="6705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>
            <a:extLst>
              <a:ext uri="{FF2B5EF4-FFF2-40B4-BE49-F238E27FC236}">
                <a16:creationId xmlns:a16="http://schemas.microsoft.com/office/drawing/2014/main" id="{FF1808B5-E584-47D7-BFF2-D9EDE3782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882650"/>
            <a:ext cx="41529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F975C0DD-1473-4FA1-86F3-9AAFFCB6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845800" y="6356350"/>
            <a:ext cx="508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5D88B6A-389E-409B-A26B-0779CA76FB47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14339" name="Picture 8">
            <a:extLst>
              <a:ext uri="{FF2B5EF4-FFF2-40B4-BE49-F238E27FC236}">
                <a16:creationId xmlns:a16="http://schemas.microsoft.com/office/drawing/2014/main" id="{BD272A27-AA68-49A9-A4B1-535461C55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25413"/>
            <a:ext cx="6113462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>
            <a:extLst>
              <a:ext uri="{FF2B5EF4-FFF2-40B4-BE49-F238E27FC236}">
                <a16:creationId xmlns:a16="http://schemas.microsoft.com/office/drawing/2014/main" id="{B8ADABCB-031F-410F-84C2-D4DA60B6F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874963"/>
            <a:ext cx="61404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>
            <a:extLst>
              <a:ext uri="{FF2B5EF4-FFF2-40B4-BE49-F238E27FC236}">
                <a16:creationId xmlns:a16="http://schemas.microsoft.com/office/drawing/2014/main" id="{2EC5CA06-7CF6-4895-B736-CDCC3DC92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4578350"/>
            <a:ext cx="57721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2">
            <a:extLst>
              <a:ext uri="{FF2B5EF4-FFF2-40B4-BE49-F238E27FC236}">
                <a16:creationId xmlns:a16="http://schemas.microsoft.com/office/drawing/2014/main" id="{0A57EC5C-D4D3-40C6-A222-72E399116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00" y="122238"/>
            <a:ext cx="3771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600" b="1" i="1" u="sng">
                <a:latin typeface="Arial" panose="020B0604020202020204" pitchFamily="34" charset="0"/>
              </a:rPr>
              <a:t>Ακραίο σημείο  ισάλου στην πρύμνη</a:t>
            </a:r>
          </a:p>
        </p:txBody>
      </p:sp>
      <p:sp>
        <p:nvSpPr>
          <p:cNvPr id="14343" name="Text Box 4">
            <a:extLst>
              <a:ext uri="{FF2B5EF4-FFF2-40B4-BE49-F238E27FC236}">
                <a16:creationId xmlns:a16="http://schemas.microsoft.com/office/drawing/2014/main" id="{5C3B8DBB-7A7E-48AF-BB74-63E800CB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4513" y="6434138"/>
            <a:ext cx="65913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  <p:pic>
        <p:nvPicPr>
          <p:cNvPr id="14344" name="Picture 1">
            <a:extLst>
              <a:ext uri="{FF2B5EF4-FFF2-40B4-BE49-F238E27FC236}">
                <a16:creationId xmlns:a16="http://schemas.microsoft.com/office/drawing/2014/main" id="{1A0CD2C8-EF02-4236-88F0-2B1F3B3C1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539750"/>
            <a:ext cx="42592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">
            <a:extLst>
              <a:ext uri="{FF2B5EF4-FFF2-40B4-BE49-F238E27FC236}">
                <a16:creationId xmlns:a16="http://schemas.microsoft.com/office/drawing/2014/main" id="{D485B70A-BD2D-49FA-B17F-91143824B3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3538538"/>
            <a:ext cx="43830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2">
            <a:extLst>
              <a:ext uri="{FF2B5EF4-FFF2-40B4-BE49-F238E27FC236}">
                <a16:creationId xmlns:a16="http://schemas.microsoft.com/office/drawing/2014/main" id="{80142507-28F1-4F0A-847D-78EB167D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3173413"/>
            <a:ext cx="3771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600" b="1" i="1" u="sng">
                <a:latin typeface="Arial" panose="020B0604020202020204" pitchFamily="34" charset="0"/>
              </a:rPr>
              <a:t>Ακραίο σημείο  ισάλου στην πλώρη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>
            <a:extLst>
              <a:ext uri="{FF2B5EF4-FFF2-40B4-BE49-F238E27FC236}">
                <a16:creationId xmlns:a16="http://schemas.microsoft.com/office/drawing/2014/main" id="{37689E95-4AEA-47AA-B7A1-BA235F94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160C8BD-92A8-478D-8C81-8D5AE5137CDD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5363" name="Τίτλος 1">
            <a:extLst>
              <a:ext uri="{FF2B5EF4-FFF2-40B4-BE49-F238E27FC236}">
                <a16:creationId xmlns:a16="http://schemas.microsoft.com/office/drawing/2014/main" id="{F8A26412-AA63-47C0-BE2B-57D4BEB2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0"/>
            <a:ext cx="11795125" cy="847725"/>
          </a:xfrm>
        </p:spPr>
        <p:txBody>
          <a:bodyPr/>
          <a:lstStyle/>
          <a:p>
            <a:pPr eaLnBrk="1" hangingPunct="1"/>
            <a:r>
              <a:rPr lang="el-GR" altLang="el-GR" sz="2400" b="1" u="sng">
                <a:solidFill>
                  <a:srgbClr val="004A82"/>
                </a:solidFill>
              </a:rPr>
              <a:t>Ναυπηγικό Σχέδιο: Καμπύλες Τομών Διαμήκων Επιπέδων –</a:t>
            </a:r>
            <a:r>
              <a:rPr lang="el-GR" altLang="el-GR" sz="2000" b="1" u="sng">
                <a:solidFill>
                  <a:srgbClr val="004A82"/>
                </a:solidFill>
              </a:rPr>
              <a:t> </a:t>
            </a:r>
            <a:br>
              <a:rPr lang="en-US" altLang="el-GR" sz="2000" b="1" u="sng">
                <a:solidFill>
                  <a:srgbClr val="004A82"/>
                </a:solidFill>
              </a:rPr>
            </a:br>
            <a:r>
              <a:rPr lang="el-GR" altLang="el-GR" sz="2400" b="1" u="sng">
                <a:solidFill>
                  <a:srgbClr val="004A82"/>
                </a:solidFill>
              </a:rPr>
              <a:t>Αντιστοιχία Σημείων Στα Τρία Επίπεδα</a:t>
            </a:r>
            <a:r>
              <a:rPr lang="en-US" altLang="el-GR" sz="2000" b="1" u="sng">
                <a:solidFill>
                  <a:srgbClr val="004A82"/>
                </a:solidFill>
              </a:rPr>
              <a:t> (</a:t>
            </a:r>
            <a:r>
              <a:rPr lang="el-GR" altLang="el-GR" sz="2000" b="1" u="sng">
                <a:solidFill>
                  <a:srgbClr val="004A82"/>
                </a:solidFill>
                <a:latin typeface="Arial" panose="020B0604020202020204" pitchFamily="34" charset="0"/>
              </a:rPr>
              <a:t>πρυμναία περιοχή)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DAAD1B22-4551-4D0A-9EEB-7D6D749AE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6430963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pic>
        <p:nvPicPr>
          <p:cNvPr id="15365" name="Picture 10">
            <a:extLst>
              <a:ext uri="{FF2B5EF4-FFF2-40B4-BE49-F238E27FC236}">
                <a16:creationId xmlns:a16="http://schemas.microsoft.com/office/drawing/2014/main" id="{298A8F88-C1C3-48A5-AB07-EF3111C75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830263"/>
            <a:ext cx="106870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73111C47-5BDD-4A56-B898-82A733B03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7B242D-3B1A-416B-9583-310BA37DA0CE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6387" name="Text Box 4">
            <a:extLst>
              <a:ext uri="{FF2B5EF4-FFF2-40B4-BE49-F238E27FC236}">
                <a16:creationId xmlns:a16="http://schemas.microsoft.com/office/drawing/2014/main" id="{33EACC82-0D07-4BE4-B4C2-BB5A013F0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641667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sp>
        <p:nvSpPr>
          <p:cNvPr id="16388" name="Τίτλος 1">
            <a:extLst>
              <a:ext uri="{FF2B5EF4-FFF2-40B4-BE49-F238E27FC236}">
                <a16:creationId xmlns:a16="http://schemas.microsoft.com/office/drawing/2014/main" id="{E7F966B9-917B-443B-A71A-B585F6AE066A}"/>
              </a:ext>
            </a:extLst>
          </p:cNvPr>
          <p:cNvSpPr>
            <a:spLocks/>
          </p:cNvSpPr>
          <p:nvPr/>
        </p:nvSpPr>
        <p:spPr bwMode="auto">
          <a:xfrm>
            <a:off x="215900" y="0"/>
            <a:ext cx="117951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Καμπύλες Τομών Διαμήκων Επιπέδων – Αντιστοιχία Σημείων Στα Τρία Επίπεδα</a:t>
            </a:r>
            <a:r>
              <a:rPr lang="en-US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 </a:t>
            </a:r>
            <a:r>
              <a:rPr lang="en-US" altLang="el-GR" sz="2000" b="1" u="sng">
                <a:solidFill>
                  <a:srgbClr val="004A82"/>
                </a:solidFill>
              </a:rPr>
              <a:t>(</a:t>
            </a:r>
            <a:r>
              <a:rPr lang="el-GR" altLang="el-GR" sz="2000" b="1" u="sng">
                <a:solidFill>
                  <a:srgbClr val="004A82"/>
                </a:solidFill>
              </a:rPr>
              <a:t>πρωραία περιοχή)</a:t>
            </a:r>
          </a:p>
        </p:txBody>
      </p:sp>
      <p:pic>
        <p:nvPicPr>
          <p:cNvPr id="16389" name="Picture 1">
            <a:extLst>
              <a:ext uri="{FF2B5EF4-FFF2-40B4-BE49-F238E27FC236}">
                <a16:creationId xmlns:a16="http://schemas.microsoft.com/office/drawing/2014/main" id="{5B4DC9D2-F582-4981-8866-9539CC315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652463"/>
            <a:ext cx="10996612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>
            <a:extLst>
              <a:ext uri="{FF2B5EF4-FFF2-40B4-BE49-F238E27FC236}">
                <a16:creationId xmlns:a16="http://schemas.microsoft.com/office/drawing/2014/main" id="{82218E49-ABAE-45CC-B6E5-D0FD0E5E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5932E8F-B9A1-4A7A-9181-4962D50E08BB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4A31ECFA-7D09-483A-8EE4-F8257BF3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88" y="64611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sp>
        <p:nvSpPr>
          <p:cNvPr id="17412" name="Τίτλος 1">
            <a:extLst>
              <a:ext uri="{FF2B5EF4-FFF2-40B4-BE49-F238E27FC236}">
                <a16:creationId xmlns:a16="http://schemas.microsoft.com/office/drawing/2014/main" id="{D97C8700-DC17-4D89-A7A6-40A6F800424D}"/>
              </a:ext>
            </a:extLst>
          </p:cNvPr>
          <p:cNvSpPr>
            <a:spLocks/>
          </p:cNvSpPr>
          <p:nvPr/>
        </p:nvSpPr>
        <p:spPr bwMode="auto">
          <a:xfrm>
            <a:off x="7938" y="0"/>
            <a:ext cx="117951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1800" b="1" u="sng">
                <a:solidFill>
                  <a:srgbClr val="004A82"/>
                </a:solidFill>
                <a:latin typeface="Calibri Light" panose="020F0302020204030204" pitchFamily="34" charset="0"/>
              </a:rPr>
              <a:t> </a:t>
            </a: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Καμπύλ</a:t>
            </a:r>
            <a:r>
              <a:rPr lang="el-GR" altLang="el-GR" sz="2000" u="sng">
                <a:solidFill>
                  <a:srgbClr val="004A82"/>
                </a:solidFill>
              </a:rPr>
              <a:t>η καταστρώματος στην πλευρά στο εγκάρσιο</a:t>
            </a: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 </a:t>
            </a:r>
            <a:r>
              <a:rPr lang="en-US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(</a:t>
            </a:r>
            <a:r>
              <a:rPr lang="el-GR" altLang="el-GR" sz="2000" b="1" u="sng">
                <a:solidFill>
                  <a:srgbClr val="004A82"/>
                </a:solidFill>
                <a:latin typeface="Arial" panose="020B0604020202020204" pitchFamily="34" charset="0"/>
              </a:rPr>
              <a:t>πρωραία περιοχή) </a:t>
            </a:r>
            <a:r>
              <a:rPr lang="en-US" altLang="el-GR" sz="2000" b="1" u="sng">
                <a:solidFill>
                  <a:srgbClr val="004A82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 u="sng">
                <a:solidFill>
                  <a:srgbClr val="004A82"/>
                </a:solidFill>
                <a:latin typeface="Arial" panose="020B0604020202020204" pitchFamily="34" charset="0"/>
              </a:rPr>
              <a:t>(χρήση πλάτους / ύψους)</a:t>
            </a:r>
          </a:p>
        </p:txBody>
      </p:sp>
      <p:pic>
        <p:nvPicPr>
          <p:cNvPr id="17413" name="Picture 1">
            <a:extLst>
              <a:ext uri="{FF2B5EF4-FFF2-40B4-BE49-F238E27FC236}">
                <a16:creationId xmlns:a16="http://schemas.microsoft.com/office/drawing/2014/main" id="{F046935C-5909-4251-AEE2-B6D10ACAA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22288"/>
            <a:ext cx="108839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A69C0D72-B14D-41BD-BB4E-79F7FC48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F47CFAC-F36B-4B83-BEBB-025C91B7474F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8435" name="Text Box 4">
            <a:extLst>
              <a:ext uri="{FF2B5EF4-FFF2-40B4-BE49-F238E27FC236}">
                <a16:creationId xmlns:a16="http://schemas.microsoft.com/office/drawing/2014/main" id="{F5481D70-738B-4811-A6C9-ABDB66AC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6477000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sp>
        <p:nvSpPr>
          <p:cNvPr id="18436" name="Τίτλος 1">
            <a:extLst>
              <a:ext uri="{FF2B5EF4-FFF2-40B4-BE49-F238E27FC236}">
                <a16:creationId xmlns:a16="http://schemas.microsoft.com/office/drawing/2014/main" id="{D22565AB-35FF-456A-BDCA-FB44BC3331EB}"/>
              </a:ext>
            </a:extLst>
          </p:cNvPr>
          <p:cNvSpPr>
            <a:spLocks/>
          </p:cNvSpPr>
          <p:nvPr/>
        </p:nvSpPr>
        <p:spPr bwMode="auto">
          <a:xfrm>
            <a:off x="215900" y="-58738"/>
            <a:ext cx="11795125" cy="67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Καμπύλ</a:t>
            </a:r>
            <a:r>
              <a:rPr lang="el-GR" altLang="el-GR" sz="2000" u="sng">
                <a:solidFill>
                  <a:srgbClr val="004A82"/>
                </a:solidFill>
              </a:rPr>
              <a:t>η παραπέτου στην πλευρά στο εγκάρσιο</a:t>
            </a: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 </a:t>
            </a:r>
            <a:r>
              <a:rPr lang="en-US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(</a:t>
            </a:r>
            <a:r>
              <a:rPr lang="el-GR" altLang="el-GR" sz="2000" b="1" u="sng">
                <a:solidFill>
                  <a:srgbClr val="004A82"/>
                </a:solidFill>
                <a:latin typeface="Arial" panose="020B0604020202020204" pitchFamily="34" charset="0"/>
              </a:rPr>
              <a:t>πρωραία περιοχή)</a:t>
            </a:r>
          </a:p>
        </p:txBody>
      </p:sp>
      <p:pic>
        <p:nvPicPr>
          <p:cNvPr id="18437" name="Picture 1">
            <a:extLst>
              <a:ext uri="{FF2B5EF4-FFF2-40B4-BE49-F238E27FC236}">
                <a16:creationId xmlns:a16="http://schemas.microsoft.com/office/drawing/2014/main" id="{D00A2BCE-C8E5-49E5-A429-F5B397FE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42913"/>
            <a:ext cx="10977563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>
            <a:extLst>
              <a:ext uri="{FF2B5EF4-FFF2-40B4-BE49-F238E27FC236}">
                <a16:creationId xmlns:a16="http://schemas.microsoft.com/office/drawing/2014/main" id="{8D5CF220-9938-4E68-9C0C-5BDBA8FE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E41CB8D-15F5-4CA6-8D70-D683D504BAEF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19459" name="Text Box 4">
            <a:extLst>
              <a:ext uri="{FF2B5EF4-FFF2-40B4-BE49-F238E27FC236}">
                <a16:creationId xmlns:a16="http://schemas.microsoft.com/office/drawing/2014/main" id="{D7EF5F61-8288-4E7B-B6F5-6062B6A53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08725"/>
            <a:ext cx="7705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0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1000" b="1" dirty="0">
                <a:latin typeface="Arial" panose="020B0604020202020204" pitchFamily="34" charset="0"/>
              </a:rPr>
              <a:t>CASD</a:t>
            </a:r>
            <a:r>
              <a:rPr lang="el-GR" altLang="el-GR" sz="1000" b="1" dirty="0">
                <a:latin typeface="Arial" panose="020B0604020202020204" pitchFamily="34" charset="0"/>
              </a:rPr>
              <a:t>                        ΚΑΘΗΓΗΤΗΣ ΓΕΩΡΓΙΟΣ Κ. ΧΑΤΖΗΚΩΝΣΤΑΝΤΗΣ  2025</a:t>
            </a:r>
            <a:endParaRPr lang="el-GR" altLang="el-GR" sz="1000" dirty="0">
              <a:latin typeface="Arial" panose="020B0604020202020204" pitchFamily="34" charset="0"/>
            </a:endParaRPr>
          </a:p>
        </p:txBody>
      </p:sp>
      <p:sp>
        <p:nvSpPr>
          <p:cNvPr id="19460" name="Τίτλος 1">
            <a:extLst>
              <a:ext uri="{FF2B5EF4-FFF2-40B4-BE49-F238E27FC236}">
                <a16:creationId xmlns:a16="http://schemas.microsoft.com/office/drawing/2014/main" id="{3D1BEB36-36A7-4109-A414-F423820E5188}"/>
              </a:ext>
            </a:extLst>
          </p:cNvPr>
          <p:cNvSpPr>
            <a:spLocks/>
          </p:cNvSpPr>
          <p:nvPr/>
        </p:nvSpPr>
        <p:spPr bwMode="auto">
          <a:xfrm>
            <a:off x="165100" y="219075"/>
            <a:ext cx="117951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4A82"/>
                </a:solidFill>
                <a:latin typeface="Calibri Light" panose="020F0302020204030204" pitchFamily="34" charset="0"/>
              </a:rPr>
              <a:t> </a:t>
            </a:r>
            <a:r>
              <a:rPr lang="el-GR" altLang="el-GR" sz="2000" b="1" u="sng">
                <a:solidFill>
                  <a:srgbClr val="004A82"/>
                </a:solidFill>
                <a:latin typeface="Calibri Light" panose="020F0302020204030204" pitchFamily="34" charset="0"/>
              </a:rPr>
              <a:t>Καμπύλ</a:t>
            </a:r>
            <a:r>
              <a:rPr lang="el-GR" altLang="el-GR" sz="2000" b="1" u="sng">
                <a:solidFill>
                  <a:srgbClr val="004A82"/>
                </a:solidFill>
              </a:rPr>
              <a:t>η παραπέτου στο οριζόντιο επίπεδο  </a:t>
            </a:r>
            <a:r>
              <a:rPr lang="en-US" altLang="el-GR" sz="1600" b="1" u="sng">
                <a:solidFill>
                  <a:srgbClr val="004A82"/>
                </a:solidFill>
                <a:latin typeface="Calibri Light" panose="020F0302020204030204" pitchFamily="34" charset="0"/>
              </a:rPr>
              <a:t>(</a:t>
            </a:r>
            <a:r>
              <a:rPr lang="el-GR" altLang="el-GR" sz="1600" b="1" u="sng">
                <a:solidFill>
                  <a:srgbClr val="004A82"/>
                </a:solidFill>
                <a:latin typeface="Arial" panose="020B0604020202020204" pitchFamily="34" charset="0"/>
              </a:rPr>
              <a:t>πρωραία περιοχή)</a:t>
            </a:r>
          </a:p>
        </p:txBody>
      </p:sp>
      <p:pic>
        <p:nvPicPr>
          <p:cNvPr id="19461" name="Picture 1">
            <a:extLst>
              <a:ext uri="{FF2B5EF4-FFF2-40B4-BE49-F238E27FC236}">
                <a16:creationId xmlns:a16="http://schemas.microsoft.com/office/drawing/2014/main" id="{C6DF5CE1-2AAC-43B1-A88B-72AE36FE3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863600"/>
            <a:ext cx="985837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>
            <a:extLst>
              <a:ext uri="{FF2B5EF4-FFF2-40B4-BE49-F238E27FC236}">
                <a16:creationId xmlns:a16="http://schemas.microsoft.com/office/drawing/2014/main" id="{4E47C3CE-E273-485A-892B-DD093003E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664BF5F-F149-4F44-8D54-71C7D621A0DA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29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0483" name="TextBox 4">
            <a:extLst>
              <a:ext uri="{FF2B5EF4-FFF2-40B4-BE49-F238E27FC236}">
                <a16:creationId xmlns:a16="http://schemas.microsoft.com/office/drawing/2014/main" id="{27C5BDAC-5184-4C29-8DC6-73520F696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1358900"/>
            <a:ext cx="350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400" b="1" i="1" u="sng">
                <a:latin typeface="Arial" panose="020B0604020202020204" pitchFamily="34" charset="0"/>
              </a:rPr>
              <a:t>ΠΡΟΣΔΙΟΡΙΣΜΟΣ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sz="2400" b="1" i="1" u="sng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400" b="1" i="1" u="sng">
                <a:latin typeface="Arial" panose="020B0604020202020204" pitchFamily="34" charset="0"/>
              </a:rPr>
              <a:t> ΣΥΝΤΕΤΑΓΜΕΝΩΝ</a:t>
            </a:r>
            <a:endParaRPr lang="en-US" altLang="el-GR" sz="2400" b="1" i="1" u="sng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l-GR" sz="2400" b="1" i="1" u="sng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400" b="1" i="1" u="sng">
                <a:latin typeface="Arial" panose="020B0604020202020204" pitchFamily="34" charset="0"/>
              </a:rPr>
              <a:t> ΣΤΑ ΤΡΙΑ ΕΠΙΠΕΔΑ 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3D2F34E-9CE7-4D20-B993-1886AF633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A79C05F5-AD6B-430F-A08B-C369FB835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6873" y="34601"/>
            <a:ext cx="5194041" cy="431800"/>
          </a:xfrm>
          <a:noFill/>
        </p:spPr>
        <p:txBody>
          <a:bodyPr/>
          <a:lstStyle/>
          <a:p>
            <a:pPr eaLnBrk="1" hangingPunct="1"/>
            <a:r>
              <a:rPr lang="el-GR" altLang="el-GR" sz="2000" b="1" u="sng" dirty="0"/>
              <a:t>ΔΙΑΔΙΚΑΣΙΑ ΣΧΕΔΙΑΣΗΣ ΝΑΥΠΗΓΙΚΩΝ ΓΡΑΜΜΩΝ  </a:t>
            </a: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B2DAE39B-B90F-4FFA-90C3-2B867BC8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874" y="1858404"/>
            <a:ext cx="10411408" cy="4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44500" indent="-444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1. </a:t>
            </a:r>
            <a:r>
              <a:rPr lang="el-GR" altLang="el-GR" sz="1400" b="1" dirty="0">
                <a:solidFill>
                  <a:srgbClr val="FF0000"/>
                </a:solidFill>
              </a:rPr>
              <a:t>Σχεδιάζεται στη διαμήκη( πλάγια) όψη (</a:t>
            </a:r>
            <a:r>
              <a:rPr lang="en-US" altLang="el-GR" sz="1400" b="1" dirty="0">
                <a:solidFill>
                  <a:srgbClr val="FF0000"/>
                </a:solidFill>
              </a:rPr>
              <a:t>sheer plan)</a:t>
            </a:r>
            <a:r>
              <a:rPr lang="el-GR" altLang="el-GR" sz="1400" b="1" dirty="0">
                <a:solidFill>
                  <a:srgbClr val="FF0000"/>
                </a:solidFill>
              </a:rPr>
              <a:t> το πλήρες περίγραμμα του διαμήκους επιπέδου συμμετρίας του πλοίου, χρησιμοποιώντας τα δεδομένα για 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b="1" dirty="0">
                <a:solidFill>
                  <a:srgbClr val="FF0000"/>
                </a:solidFill>
              </a:rPr>
              <a:t>      - Περίγραμμα πλώρης   - Περίγραμμα πρύμνης  - Κατάστρωμα και παραπέτ</a:t>
            </a:r>
            <a:r>
              <a:rPr lang="el-GR" altLang="el-GR" sz="1400" dirty="0">
                <a:solidFill>
                  <a:srgbClr val="FF0000"/>
                </a:solidFill>
              </a:rPr>
              <a:t>ο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2. </a:t>
            </a:r>
            <a:r>
              <a:rPr lang="el-GR" altLang="el-GR" sz="1400" b="1" dirty="0">
                <a:solidFill>
                  <a:srgbClr val="002060"/>
                </a:solidFill>
              </a:rPr>
              <a:t>Σχεδιάζεται η καμπύλη καταστρώματος στο εγκάρσιο επίπεδο </a:t>
            </a:r>
            <a:r>
              <a:rPr lang="en-US" altLang="el-GR" sz="1400" b="1" dirty="0">
                <a:solidFill>
                  <a:srgbClr val="002060"/>
                </a:solidFill>
              </a:rPr>
              <a:t>(body plan</a:t>
            </a:r>
            <a:r>
              <a:rPr lang="el-GR" altLang="el-GR" sz="1400" b="1" dirty="0">
                <a:solidFill>
                  <a:srgbClr val="002060"/>
                </a:solidFill>
              </a:rPr>
              <a:t>, </a:t>
            </a:r>
            <a:r>
              <a:rPr lang="el-GR" altLang="el-GR" sz="1400" b="1" dirty="0" err="1">
                <a:solidFill>
                  <a:srgbClr val="002060"/>
                </a:solidFill>
              </a:rPr>
              <a:t>πρόοψη</a:t>
            </a:r>
            <a:r>
              <a:rPr lang="en-US" altLang="el-GR" sz="1400" b="1" dirty="0">
                <a:solidFill>
                  <a:srgbClr val="002060"/>
                </a:solidFill>
              </a:rPr>
              <a:t>)</a:t>
            </a:r>
            <a:r>
              <a:rPr lang="el-GR" altLang="el-GR" sz="1400" b="1" dirty="0">
                <a:solidFill>
                  <a:srgbClr val="002060"/>
                </a:solidFill>
              </a:rPr>
              <a:t> και στο οριζόντιο επίπεδο κάτοψη</a:t>
            </a:r>
            <a:r>
              <a:rPr lang="en-US" altLang="el-GR" sz="1400" b="1" dirty="0">
                <a:solidFill>
                  <a:srgbClr val="002060"/>
                </a:solidFill>
              </a:rPr>
              <a:t> (half-breadth plan</a:t>
            </a:r>
            <a:r>
              <a:rPr lang="el-GR" altLang="el-GR" sz="1400" b="1" dirty="0">
                <a:solidFill>
                  <a:srgbClr val="002060"/>
                </a:solidFill>
              </a:rPr>
              <a:t>, κάτοψη</a:t>
            </a:r>
            <a:r>
              <a:rPr lang="en-US" altLang="el-GR" sz="1400" b="1" dirty="0">
                <a:solidFill>
                  <a:srgbClr val="002060"/>
                </a:solidFill>
              </a:rPr>
              <a:t>)</a:t>
            </a:r>
            <a:endParaRPr lang="el-GR" altLang="el-GR" sz="1400" b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3. </a:t>
            </a:r>
            <a:r>
              <a:rPr lang="el-GR" altLang="el-GR" sz="1400" b="1" dirty="0">
                <a:solidFill>
                  <a:srgbClr val="00B050"/>
                </a:solidFill>
              </a:rPr>
              <a:t>Σχεδιάζεται η καμπύλη παραπέτου στο εγκάρσιο επίπεδο </a:t>
            </a:r>
            <a:r>
              <a:rPr lang="en-US" altLang="el-GR" sz="1400" b="1" dirty="0">
                <a:solidFill>
                  <a:srgbClr val="00B050"/>
                </a:solidFill>
              </a:rPr>
              <a:t>(body plan</a:t>
            </a:r>
            <a:r>
              <a:rPr lang="el-GR" altLang="el-GR" sz="1400" b="1" dirty="0">
                <a:solidFill>
                  <a:srgbClr val="00B050"/>
                </a:solidFill>
              </a:rPr>
              <a:t>, </a:t>
            </a:r>
            <a:r>
              <a:rPr lang="el-GR" altLang="el-GR" sz="1400" b="1" dirty="0" err="1">
                <a:solidFill>
                  <a:srgbClr val="00B050"/>
                </a:solidFill>
              </a:rPr>
              <a:t>πρόοψη</a:t>
            </a:r>
            <a:r>
              <a:rPr lang="en-US" altLang="el-GR" sz="1400" b="1" dirty="0">
                <a:solidFill>
                  <a:srgbClr val="00B050"/>
                </a:solidFill>
              </a:rPr>
              <a:t>)</a:t>
            </a:r>
            <a:r>
              <a:rPr lang="el-GR" altLang="el-GR" sz="1400" b="1" dirty="0">
                <a:solidFill>
                  <a:srgbClr val="00B050"/>
                </a:solidFill>
              </a:rPr>
              <a:t> και στο οριζόντιο επίπεδο κάτοψη</a:t>
            </a:r>
            <a:r>
              <a:rPr lang="en-US" altLang="el-GR" sz="1400" b="1" dirty="0">
                <a:solidFill>
                  <a:srgbClr val="00B050"/>
                </a:solidFill>
              </a:rPr>
              <a:t> (half-breadth plan</a:t>
            </a:r>
            <a:r>
              <a:rPr lang="el-GR" altLang="el-GR" sz="1400" b="1" dirty="0">
                <a:solidFill>
                  <a:srgbClr val="00B050"/>
                </a:solidFill>
              </a:rPr>
              <a:t>, κάτοψη</a:t>
            </a:r>
            <a:r>
              <a:rPr lang="en-US" altLang="el-GR" sz="1400" b="1" dirty="0">
                <a:solidFill>
                  <a:srgbClr val="00B050"/>
                </a:solidFill>
              </a:rPr>
              <a:t>)</a:t>
            </a:r>
            <a:endParaRPr lang="el-GR" altLang="el-GR" sz="1400" b="1" dirty="0">
              <a:solidFill>
                <a:srgbClr val="00B05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4. Σχεδίαση καμπυλών ζυγών (0,2,4,6,8,10) νομέων στη </a:t>
            </a:r>
            <a:r>
              <a:rPr lang="el-GR" altLang="el-GR" sz="1400" dirty="0" err="1"/>
              <a:t>πρόοψη</a:t>
            </a:r>
            <a:r>
              <a:rPr lang="el-GR" altLang="el-GR" sz="1400" dirty="0"/>
              <a:t> </a:t>
            </a:r>
            <a:r>
              <a:rPr lang="en-US" altLang="el-GR" sz="1400" dirty="0"/>
              <a:t>(body plan)</a:t>
            </a:r>
            <a:r>
              <a:rPr lang="el-GR" altLang="el-GR" sz="14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5. Σχεδίαση καμπυλών περιττών (1,3,5) ισάλων στην κάτοψη</a:t>
            </a:r>
            <a:r>
              <a:rPr lang="en-US" altLang="el-GR" sz="1400" dirty="0"/>
              <a:t> (half-breadth plan)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6. Σχεδίαση 1ης ή 2ης ή 3</a:t>
            </a:r>
            <a:r>
              <a:rPr lang="el-GR" altLang="el-GR" sz="1400" baseline="30000" dirty="0"/>
              <a:t>ης</a:t>
            </a:r>
            <a:r>
              <a:rPr lang="el-GR" altLang="el-GR" sz="1400" dirty="0"/>
              <a:t>  διαμήκους τομής</a:t>
            </a:r>
            <a:r>
              <a:rPr lang="en-US" altLang="el-GR" sz="1400" dirty="0"/>
              <a:t> </a:t>
            </a:r>
            <a:r>
              <a:rPr lang="el-GR" altLang="el-GR" sz="1400" dirty="0"/>
              <a:t>στην πλάγια όψη (</a:t>
            </a:r>
            <a:r>
              <a:rPr lang="en-US" altLang="el-GR" sz="1400" dirty="0"/>
              <a:t>sheer plan)</a:t>
            </a:r>
            <a:r>
              <a:rPr lang="el-GR" altLang="el-GR" sz="14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dirty="0"/>
              <a:t>   7. Εξομάλυνση καμπυλών</a:t>
            </a:r>
            <a:r>
              <a:rPr lang="en-US" altLang="el-GR" sz="1400" dirty="0"/>
              <a:t> </a:t>
            </a:r>
            <a:r>
              <a:rPr lang="el-GR" altLang="el-GR" sz="1400" dirty="0"/>
              <a:t>στα τρία επίπεδα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  8. Σχεδίαση υπολοίπων τομών / καμπυλών στα τρία επίπεδα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  9. Προσδιορισμός </a:t>
            </a:r>
            <a:r>
              <a:rPr lang="el-GR" altLang="el-GR" sz="1400" dirty="0" err="1"/>
              <a:t>διαγωνίων</a:t>
            </a:r>
            <a:r>
              <a:rPr lang="el-GR" altLang="el-GR" sz="1400" dirty="0"/>
              <a:t> στην </a:t>
            </a:r>
            <a:r>
              <a:rPr lang="el-GR" altLang="el-GR" sz="1400" dirty="0" err="1"/>
              <a:t>πρόοψη</a:t>
            </a:r>
            <a:r>
              <a:rPr lang="el-GR" altLang="el-GR" sz="1400" dirty="0"/>
              <a:t> </a:t>
            </a:r>
            <a:r>
              <a:rPr lang="en-US" altLang="el-GR" sz="1400" dirty="0"/>
              <a:t>(body plan)</a:t>
            </a:r>
            <a:r>
              <a:rPr lang="el-GR" altLang="el-GR" sz="1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10. Σχεδίαση των καμπυλών των </a:t>
            </a:r>
            <a:r>
              <a:rPr lang="el-GR" altLang="el-GR" sz="1400" dirty="0" err="1"/>
              <a:t>διαγωνίων</a:t>
            </a:r>
            <a:r>
              <a:rPr lang="el-GR" altLang="el-GR" sz="1400" dirty="0"/>
              <a:t> στην κάτοψη</a:t>
            </a:r>
            <a:r>
              <a:rPr lang="en-US" altLang="el-GR" sz="1400" dirty="0"/>
              <a:t> (half-breadth plan)</a:t>
            </a:r>
            <a:r>
              <a:rPr lang="el-GR" altLang="el-GR" sz="1400" dirty="0"/>
              <a:t> κάτω από τις καμπύλες των ισάλων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400" dirty="0"/>
              <a:t> 11. Τελικός έλεγχος ομαλότητας καμπυλών</a:t>
            </a: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B9DC760C-3E20-4DC1-A526-6A9F88609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6308726"/>
            <a:ext cx="7705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000" b="1" dirty="0"/>
              <a:t>ΝΑΥΠΗΓΙΚΟ ΣΧΕΔΙΟ ΚΑΙ ΑΡΧΕΣ </a:t>
            </a:r>
            <a:r>
              <a:rPr lang="en-US" altLang="el-GR" sz="1000" b="1" dirty="0"/>
              <a:t>CASD</a:t>
            </a:r>
            <a:r>
              <a:rPr lang="el-GR" altLang="el-GR" sz="1000" b="1" dirty="0"/>
              <a:t>                        ΚΑΘΗΓΗΤΗΣ ΓΕΩΡΓΙΟΣ Κ. ΧΑΤΖΗΚΩΝΣΤΑΝΤΗΣ                202</a:t>
            </a:r>
            <a:r>
              <a:rPr lang="en-US" altLang="el-GR" sz="1000" b="1" dirty="0"/>
              <a:t>5</a:t>
            </a:r>
            <a:endParaRPr lang="el-GR" altLang="el-GR" sz="1000" dirty="0"/>
          </a:p>
        </p:txBody>
      </p:sp>
      <p:sp>
        <p:nvSpPr>
          <p:cNvPr id="16389" name="Slide Number Placeholder 1">
            <a:extLst>
              <a:ext uri="{FF2B5EF4-FFF2-40B4-BE49-F238E27FC236}">
                <a16:creationId xmlns:a16="http://schemas.microsoft.com/office/drawing/2014/main" id="{EFC1ECAB-44E4-4B20-82B7-21034AB3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3AC478-7B43-4C75-9646-BF577E9A214F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l-GR" altLang="el-GR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24B48-70BE-492F-959D-EC9F33F3AA40}"/>
              </a:ext>
            </a:extLst>
          </p:cNvPr>
          <p:cNvSpPr txBox="1"/>
          <p:nvPr/>
        </p:nvSpPr>
        <p:spPr>
          <a:xfrm>
            <a:off x="131691" y="575581"/>
            <a:ext cx="172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    Χρειάζονται </a:t>
            </a:r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2159194-8E5A-49FA-A7AA-CFDEEF3E42F3}"/>
              </a:ext>
            </a:extLst>
          </p:cNvPr>
          <p:cNvSpPr/>
          <p:nvPr/>
        </p:nvSpPr>
        <p:spPr>
          <a:xfrm>
            <a:off x="2345238" y="1062812"/>
            <a:ext cx="2645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Συντεταγμένες σημείων 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2BD6BA9-DC4C-463C-BFD5-BB7A26439B0B}"/>
              </a:ext>
            </a:extLst>
          </p:cNvPr>
          <p:cNvSpPr/>
          <p:nvPr/>
        </p:nvSpPr>
        <p:spPr>
          <a:xfrm>
            <a:off x="2345238" y="396297"/>
            <a:ext cx="2008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Κύριες διαστάσεις</a:t>
            </a: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2071D938-D3AB-4A72-AB04-383B79E9CCDB}"/>
              </a:ext>
            </a:extLst>
          </p:cNvPr>
          <p:cNvSpPr/>
          <p:nvPr/>
        </p:nvSpPr>
        <p:spPr>
          <a:xfrm>
            <a:off x="2345238" y="706113"/>
            <a:ext cx="23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Περίγραμμα / πλέγμα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8EA81B88-6A29-436A-A019-67B5DAF29CB8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1856331" y="580963"/>
            <a:ext cx="488907" cy="1792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625CE43B-F52B-4349-85A3-04154AADDB5C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>
            <a:off x="1856331" y="760247"/>
            <a:ext cx="488907" cy="1305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076A9BB8-E09C-484F-8F77-2562A7C59CEC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1856331" y="760247"/>
            <a:ext cx="488907" cy="4872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DBE51-EB0A-4F5F-BD7A-A5E101F23FF9}"/>
              </a:ext>
            </a:extLst>
          </p:cNvPr>
          <p:cNvSpPr txBox="1"/>
          <p:nvPr/>
        </p:nvSpPr>
        <p:spPr>
          <a:xfrm>
            <a:off x="131691" y="573116"/>
            <a:ext cx="429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4FDA2E-5680-4FDB-8DF6-B5EF3EC1E98B}"/>
              </a:ext>
            </a:extLst>
          </p:cNvPr>
          <p:cNvSpPr txBox="1"/>
          <p:nvPr/>
        </p:nvSpPr>
        <p:spPr>
          <a:xfrm>
            <a:off x="181598" y="1497670"/>
            <a:ext cx="345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u="sng" dirty="0"/>
              <a:t>Β. ενέργειες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C1396A77-64C3-41A8-A9AE-FD7A664E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633200" y="6286500"/>
            <a:ext cx="393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7ECAC8E-B222-40E4-8794-998D1C0C37EB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8D2C28CD-CE00-4BC3-97DA-AC939E6CD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0"/>
            <a:ext cx="363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u="sng">
                <a:latin typeface="Arial" panose="020B0604020202020204" pitchFamily="34" charset="0"/>
              </a:rPr>
              <a:t>Διάμηκες επίπεδο </a:t>
            </a:r>
            <a:r>
              <a:rPr lang="en-US" altLang="el-GR" sz="1800" u="sng">
                <a:latin typeface="Arial" panose="020B0604020202020204" pitchFamily="34" charset="0"/>
              </a:rPr>
              <a:t>Sheer plan</a:t>
            </a:r>
            <a:endParaRPr lang="el-GR" altLang="el-GR" sz="1800" u="sng">
              <a:latin typeface="Arial" panose="020B0604020202020204" pitchFamily="34" charset="0"/>
            </a:endParaRPr>
          </a:p>
        </p:txBody>
      </p:sp>
      <p:sp>
        <p:nvSpPr>
          <p:cNvPr id="21508" name="TextBox 2">
            <a:extLst>
              <a:ext uri="{FF2B5EF4-FFF2-40B4-BE49-F238E27FC236}">
                <a16:creationId xmlns:a16="http://schemas.microsoft.com/office/drawing/2014/main" id="{8B1588C2-C099-4D26-A40F-39E4F4168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3727450"/>
            <a:ext cx="285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Συντεταγμένες σημείων</a:t>
            </a:r>
          </a:p>
        </p:txBody>
      </p:sp>
      <p:sp>
        <p:nvSpPr>
          <p:cNvPr id="21509" name="TextBox 4">
            <a:extLst>
              <a:ext uri="{FF2B5EF4-FFF2-40B4-BE49-F238E27FC236}">
                <a16:creationId xmlns:a16="http://schemas.microsoft.com/office/drawing/2014/main" id="{B8679C39-C7D6-4C13-AE99-DFFF7018A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4097338"/>
            <a:ext cx="11518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>
                <a:latin typeface="Arial" panose="020B0604020202020204" pitchFamily="34" charset="0"/>
              </a:rPr>
              <a:t>X</a:t>
            </a:r>
            <a:r>
              <a:rPr lang="el-GR" altLang="el-GR" sz="1800">
                <a:latin typeface="Arial" panose="020B0604020202020204" pitchFamily="34" charset="0"/>
              </a:rPr>
              <a:t> = </a:t>
            </a:r>
            <a:r>
              <a:rPr lang="el-GR" altLang="el-GR" sz="1800" u="sng">
                <a:latin typeface="Arial" panose="020B0604020202020204" pitchFamily="34" charset="0"/>
              </a:rPr>
              <a:t>Διαμήκη θέση ως προς Νομ. 0 </a:t>
            </a:r>
            <a:r>
              <a:rPr lang="en-US" altLang="el-GR" sz="1800">
                <a:latin typeface="Arial" panose="020B0604020202020204" pitchFamily="34" charset="0"/>
              </a:rPr>
              <a:t>           Z</a:t>
            </a:r>
            <a:r>
              <a:rPr lang="el-GR" altLang="el-GR" sz="1800">
                <a:latin typeface="Arial" panose="020B0604020202020204" pitchFamily="34" charset="0"/>
              </a:rPr>
              <a:t> = </a:t>
            </a:r>
            <a:r>
              <a:rPr lang="el-GR" altLang="el-GR" sz="1800" u="sng">
                <a:latin typeface="Arial" panose="020B0604020202020204" pitchFamily="34" charset="0"/>
              </a:rPr>
              <a:t>κατακόρυφη θέση ως προς Βασική Γραμμή / </a:t>
            </a:r>
            <a:r>
              <a:rPr lang="en-US" altLang="el-GR" sz="1800" u="sng">
                <a:latin typeface="Arial" panose="020B0604020202020204" pitchFamily="34" charset="0"/>
              </a:rPr>
              <a:t>Base Line</a:t>
            </a:r>
            <a:r>
              <a:rPr lang="en-US" altLang="el-GR" sz="1800">
                <a:latin typeface="Arial" panose="020B0604020202020204" pitchFamily="34" charset="0"/>
              </a:rPr>
              <a:t>  </a:t>
            </a:r>
            <a:r>
              <a:rPr lang="el-GR" altLang="el-GR" sz="1800">
                <a:latin typeface="Arial" panose="020B0604020202020204" pitchFamily="34" charset="0"/>
              </a:rPr>
              <a:t>     </a:t>
            </a:r>
          </a:p>
        </p:txBody>
      </p:sp>
      <p:pic>
        <p:nvPicPr>
          <p:cNvPr id="21511" name="Picture 11">
            <a:extLst>
              <a:ext uri="{FF2B5EF4-FFF2-40B4-BE49-F238E27FC236}">
                <a16:creationId xmlns:a16="http://schemas.microsoft.com/office/drawing/2014/main" id="{80A781D6-F88F-4AF7-B464-F9510E91D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0" y="412750"/>
            <a:ext cx="5175249" cy="310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4">
            <a:extLst>
              <a:ext uri="{FF2B5EF4-FFF2-40B4-BE49-F238E27FC236}">
                <a16:creationId xmlns:a16="http://schemas.microsoft.com/office/drawing/2014/main" id="{9E021A5F-CE6D-4ECE-972B-84361C547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50" y="4565650"/>
            <a:ext cx="75374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1 :  3.900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5 :  σημείο επί της ισάλου 3 = 1.5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</a:t>
            </a:r>
            <a:r>
              <a:rPr lang="en-US" altLang="el-GR" sz="1400" dirty="0">
                <a:latin typeface="Arial" panose="020B0604020202020204" pitchFamily="34" charset="0"/>
              </a:rPr>
              <a:t>a</a:t>
            </a:r>
            <a:r>
              <a:rPr lang="el-GR" altLang="el-GR" sz="1400" dirty="0">
                <a:latin typeface="Arial" panose="020B0604020202020204" pitchFamily="34" charset="0"/>
              </a:rPr>
              <a:t> :  σημείο του περιγράμματος επί Νομ. 0 = 1.925 = από ΠΙΝΑΚΑ ΄΄ΥΨΗ ΑΠΌ </a:t>
            </a:r>
            <a:r>
              <a:rPr lang="en-US" altLang="el-GR" sz="1400" dirty="0">
                <a:latin typeface="Arial" panose="020B0604020202020204" pitchFamily="34" charset="0"/>
              </a:rPr>
              <a:t>B.L.’’</a:t>
            </a:r>
            <a:endParaRPr lang="el-GR" altLang="el-GR" sz="1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</a:t>
            </a:r>
            <a:r>
              <a:rPr lang="en-US" altLang="el-GR" sz="1400" dirty="0">
                <a:latin typeface="Arial" panose="020B0604020202020204" pitchFamily="34" charset="0"/>
              </a:rPr>
              <a:t>b</a:t>
            </a:r>
            <a:r>
              <a:rPr lang="el-GR" altLang="el-GR" sz="1400" dirty="0">
                <a:latin typeface="Arial" panose="020B0604020202020204" pitchFamily="34" charset="0"/>
              </a:rPr>
              <a:t> :  σημείο του περιγράμματος επί Νομ. 1 = 0.950 </a:t>
            </a:r>
            <a:r>
              <a:rPr lang="en-US" altLang="el-GR" sz="1400" dirty="0">
                <a:latin typeface="Arial" panose="020B0604020202020204" pitchFamily="34" charset="0"/>
              </a:rPr>
              <a:t>= </a:t>
            </a:r>
            <a:r>
              <a:rPr lang="el-GR" altLang="el-GR" sz="1400" dirty="0">
                <a:latin typeface="Arial" panose="020B0604020202020204" pitchFamily="34" charset="0"/>
              </a:rPr>
              <a:t>από ΠΙΝΑΚΑ ΄΄ΥΨΗ ΑΠΌ </a:t>
            </a:r>
            <a:r>
              <a:rPr lang="en-US" altLang="el-GR" sz="1400" dirty="0">
                <a:latin typeface="Arial" panose="020B0604020202020204" pitchFamily="34" charset="0"/>
              </a:rPr>
              <a:t>B.L.’’</a:t>
            </a:r>
            <a:endParaRPr lang="el-GR" altLang="el-GR" sz="1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8 :  σημείο του περιγράμματος επί Νομ. 2 = 0.230 </a:t>
            </a:r>
            <a:r>
              <a:rPr lang="en-US" altLang="el-GR" sz="1400" dirty="0">
                <a:latin typeface="Arial" panose="020B0604020202020204" pitchFamily="34" charset="0"/>
              </a:rPr>
              <a:t>= </a:t>
            </a:r>
            <a:r>
              <a:rPr lang="el-GR" altLang="el-GR" sz="1400" dirty="0">
                <a:latin typeface="Arial" panose="020B0604020202020204" pitchFamily="34" charset="0"/>
              </a:rPr>
              <a:t>από ΠΙΝΑΚΑ ΄΄ΥΨΗ ΑΠΌ </a:t>
            </a:r>
            <a:r>
              <a:rPr lang="en-US" altLang="el-GR" sz="1400" dirty="0">
                <a:latin typeface="Arial" panose="020B0604020202020204" pitchFamily="34" charset="0"/>
              </a:rPr>
              <a:t>B.L.</a:t>
            </a:r>
            <a:r>
              <a:rPr lang="el-GR" altLang="el-GR" sz="1400" dirty="0">
                <a:latin typeface="Arial" panose="020B0604020202020204" pitchFamily="34" charset="0"/>
              </a:rPr>
              <a:t>’’</a:t>
            </a:r>
            <a:endParaRPr lang="en-US" altLang="el-GR" sz="1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15 : 0.0 επί της Βασικής Γραμμής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17 : σημείο επί της ισάλου 1 = 0.50</a:t>
            </a:r>
            <a:endParaRPr lang="en-US" altLang="el-GR" sz="14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 dirty="0">
                <a:latin typeface="Arial" panose="020B0604020202020204" pitchFamily="34" charset="0"/>
              </a:rPr>
              <a:t>Σημείο 22 : 3.525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E45AF-7E0B-4663-A748-5CAAE2E2FC1F}"/>
              </a:ext>
            </a:extLst>
          </p:cNvPr>
          <p:cNvCxnSpPr/>
          <p:nvPr/>
        </p:nvCxnSpPr>
        <p:spPr>
          <a:xfrm>
            <a:off x="4489450" y="4281488"/>
            <a:ext cx="0" cy="1993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5" name="TextBox 17">
            <a:extLst>
              <a:ext uri="{FF2B5EF4-FFF2-40B4-BE49-F238E27FC236}">
                <a16:creationId xmlns:a16="http://schemas.microsoft.com/office/drawing/2014/main" id="{AEDAA045-B99C-4254-8EA2-66A363BF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741"/>
            <a:ext cx="1511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Arial" panose="020B0604020202020204" pitchFamily="34" charset="0"/>
              </a:rPr>
              <a:t>             Αρνητικές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200" b="1" dirty="0">
                <a:latin typeface="Arial" panose="020B0604020202020204" pitchFamily="34" charset="0"/>
              </a:rPr>
              <a:t>          αποστάσεις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DB06A89-252D-402B-A28F-DDABA0CAF9AF}"/>
              </a:ext>
            </a:extLst>
          </p:cNvPr>
          <p:cNvCxnSpPr>
            <a:stCxn id="21515" idx="3"/>
          </p:cNvCxnSpPr>
          <p:nvPr/>
        </p:nvCxnSpPr>
        <p:spPr>
          <a:xfrm flipH="1" flipV="1">
            <a:off x="368300" y="249929"/>
            <a:ext cx="1143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149121-2418-4477-B86F-0BA10CF56BB8}"/>
              </a:ext>
            </a:extLst>
          </p:cNvPr>
          <p:cNvCxnSpPr>
            <a:stCxn id="21515" idx="3"/>
          </p:cNvCxnSpPr>
          <p:nvPr/>
        </p:nvCxnSpPr>
        <p:spPr>
          <a:xfrm>
            <a:off x="1511300" y="249929"/>
            <a:ext cx="19177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365091-BB01-474D-8E2F-44E3F0E78C2E}"/>
              </a:ext>
            </a:extLst>
          </p:cNvPr>
          <p:cNvCxnSpPr/>
          <p:nvPr/>
        </p:nvCxnSpPr>
        <p:spPr>
          <a:xfrm>
            <a:off x="1427064" y="101600"/>
            <a:ext cx="0" cy="268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0" name="Text Box 4">
            <a:extLst>
              <a:ext uri="{FF2B5EF4-FFF2-40B4-BE49-F238E27FC236}">
                <a16:creationId xmlns:a16="http://schemas.microsoft.com/office/drawing/2014/main" id="{ED09E953-5B87-4826-BF46-9F0DBF318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038" y="6434138"/>
            <a:ext cx="65913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  <p:sp>
        <p:nvSpPr>
          <p:cNvPr id="21521" name="TextBox 1">
            <a:extLst>
              <a:ext uri="{FF2B5EF4-FFF2-40B4-BE49-F238E27FC236}">
                <a16:creationId xmlns:a16="http://schemas.microsoft.com/office/drawing/2014/main" id="{8CD24928-3345-4194-8A6A-80E861AAE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275" y="3557588"/>
            <a:ext cx="2181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600" b="1" i="1" u="sng">
                <a:latin typeface="Arial" panose="020B0604020202020204" pitchFamily="34" charset="0"/>
              </a:rPr>
              <a:t>(πρωραία περιοχή)</a:t>
            </a:r>
          </a:p>
        </p:txBody>
      </p:sp>
      <p:sp>
        <p:nvSpPr>
          <p:cNvPr id="21522" name="TextBox 18">
            <a:extLst>
              <a:ext uri="{FF2B5EF4-FFF2-40B4-BE49-F238E27FC236}">
                <a16:creationId xmlns:a16="http://schemas.microsoft.com/office/drawing/2014/main" id="{C8704853-01C5-43B1-AFEC-C7AA8508B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3573463"/>
            <a:ext cx="2181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600" b="1" i="1" u="sng">
                <a:latin typeface="Arial" panose="020B0604020202020204" pitchFamily="34" charset="0"/>
              </a:rPr>
              <a:t>(πρυμναία περιοχή)</a:t>
            </a:r>
          </a:p>
        </p:txBody>
      </p:sp>
      <p:pic>
        <p:nvPicPr>
          <p:cNvPr id="21523" name="Picture 2">
            <a:extLst>
              <a:ext uri="{FF2B5EF4-FFF2-40B4-BE49-F238E27FC236}">
                <a16:creationId xmlns:a16="http://schemas.microsoft.com/office/drawing/2014/main" id="{704D32EE-3DDE-4A42-BC66-FE222E9A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126" y="13620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4" name="TextBox 3">
            <a:extLst>
              <a:ext uri="{FF2B5EF4-FFF2-40B4-BE49-F238E27FC236}">
                <a16:creationId xmlns:a16="http://schemas.microsoft.com/office/drawing/2014/main" id="{FBC78294-D0FA-465E-AD4D-59586E00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601" y="2011363"/>
            <a:ext cx="920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 dirty="0">
                <a:latin typeface="Arial" panose="020B0604020202020204" pitchFamily="34" charset="0"/>
              </a:rPr>
              <a:t>(Front)</a:t>
            </a:r>
            <a:endParaRPr lang="el-GR" altLang="el-GR" sz="1800" i="1" dirty="0">
              <a:latin typeface="Arial" panose="020B0604020202020204" pitchFamily="34" charset="0"/>
            </a:endParaRPr>
          </a:p>
        </p:txBody>
      </p:sp>
      <p:pic>
        <p:nvPicPr>
          <p:cNvPr id="21525" name="Picture 1">
            <a:extLst>
              <a:ext uri="{FF2B5EF4-FFF2-40B4-BE49-F238E27FC236}">
                <a16:creationId xmlns:a16="http://schemas.microsoft.com/office/drawing/2014/main" id="{514ED8E2-5A0D-4762-A668-EFAC43F99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8863"/>
            <a:ext cx="4805059" cy="28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6A7D3888-A76B-4830-83E2-9E5519F2A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4592637"/>
            <a:ext cx="4248150" cy="1762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2AB21-8101-443B-8887-C129F2225F36}"/>
              </a:ext>
            </a:extLst>
          </p:cNvPr>
          <p:cNvSpPr txBox="1"/>
          <p:nvPr/>
        </p:nvSpPr>
        <p:spPr>
          <a:xfrm>
            <a:off x="5237845" y="2777337"/>
            <a:ext cx="1716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Σημεία : 10 = Νομ. 4</a:t>
            </a:r>
          </a:p>
          <a:p>
            <a:r>
              <a:rPr lang="el-GR" sz="1200" b="1" dirty="0"/>
              <a:t>               11 = Νομ. 5</a:t>
            </a:r>
          </a:p>
          <a:p>
            <a:r>
              <a:rPr lang="el-GR" sz="1200" b="1" dirty="0"/>
              <a:t>               12 = Νομ. 6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1336AD6F-9A93-411D-84AC-0FDAF0B60B54}"/>
              </a:ext>
            </a:extLst>
          </p:cNvPr>
          <p:cNvSpPr/>
          <p:nvPr/>
        </p:nvSpPr>
        <p:spPr>
          <a:xfrm>
            <a:off x="5260135" y="2812361"/>
            <a:ext cx="1564690" cy="5925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8950242E-237F-4587-B15E-ECB34E984569}"/>
              </a:ext>
            </a:extLst>
          </p:cNvPr>
          <p:cNvCxnSpPr/>
          <p:nvPr/>
        </p:nvCxnSpPr>
        <p:spPr>
          <a:xfrm flipV="1">
            <a:off x="1427064" y="296670"/>
            <a:ext cx="0" cy="546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C852A14-698D-44FE-972B-F702FCA7BF3D}"/>
              </a:ext>
            </a:extLst>
          </p:cNvPr>
          <p:cNvSpPr txBox="1"/>
          <p:nvPr/>
        </p:nvSpPr>
        <p:spPr>
          <a:xfrm>
            <a:off x="1455098" y="13734"/>
            <a:ext cx="988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00" b="1" dirty="0"/>
              <a:t>Θετικές</a:t>
            </a:r>
            <a:r>
              <a:rPr lang="el-GR" sz="13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08115-4A17-4BA4-873A-93219C394291}"/>
              </a:ext>
            </a:extLst>
          </p:cNvPr>
          <p:cNvSpPr txBox="1"/>
          <p:nvPr/>
        </p:nvSpPr>
        <p:spPr>
          <a:xfrm>
            <a:off x="1423085" y="195365"/>
            <a:ext cx="11244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00" b="1" dirty="0"/>
              <a:t>αποστάσεις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Θέση αριθμού διαφάνειας 1">
            <a:extLst>
              <a:ext uri="{FF2B5EF4-FFF2-40B4-BE49-F238E27FC236}">
                <a16:creationId xmlns:a16="http://schemas.microsoft.com/office/drawing/2014/main" id="{42E46019-7FC6-4439-B7CF-EEAE01D02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0804525" y="6356350"/>
            <a:ext cx="5492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71AABC-F34B-428F-858A-5801777E30C3}" type="slidenum">
              <a:rPr lang="el-GR" altLang="el-GR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31</a:t>
            </a:fld>
            <a:endParaRPr lang="el-GR" altLang="el-GR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2531" name="Εικόνα 2">
            <a:extLst>
              <a:ext uri="{FF2B5EF4-FFF2-40B4-BE49-F238E27FC236}">
                <a16:creationId xmlns:a16="http://schemas.microsoft.com/office/drawing/2014/main" id="{8191F9BB-AAD1-4D8E-A012-6DEFD5CB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14313"/>
            <a:ext cx="11329988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Εικόνα 3">
            <a:extLst>
              <a:ext uri="{FF2B5EF4-FFF2-40B4-BE49-F238E27FC236}">
                <a16:creationId xmlns:a16="http://schemas.microsoft.com/office/drawing/2014/main" id="{497CB96D-348E-4AE9-B754-CC7DE419F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38" y="4708525"/>
            <a:ext cx="3114675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Εικόνα 4">
            <a:extLst>
              <a:ext uri="{FF2B5EF4-FFF2-40B4-BE49-F238E27FC236}">
                <a16:creationId xmlns:a16="http://schemas.microsoft.com/office/drawing/2014/main" id="{03410839-84EA-44D6-BC1F-C371EEF7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681038"/>
            <a:ext cx="18224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Ορθογώνιο 5">
            <a:extLst>
              <a:ext uri="{FF2B5EF4-FFF2-40B4-BE49-F238E27FC236}">
                <a16:creationId xmlns:a16="http://schemas.microsoft.com/office/drawing/2014/main" id="{ACEB88C9-1300-4400-9956-3E5103AE3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0" y="6291263"/>
            <a:ext cx="809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b="1" dirty="0"/>
              <a:t> </a:t>
            </a:r>
            <a:r>
              <a:rPr lang="el-GR" altLang="el-GR" sz="1000" b="1" dirty="0"/>
              <a:t>ΝΑΥΠΗΓΙΚΟ ΣΧΕΔΙΟ ΚΑΙ ΑΡΧΕΣ </a:t>
            </a:r>
            <a:r>
              <a:rPr lang="en-US" altLang="el-GR" sz="1000" b="1" dirty="0"/>
              <a:t>CASD</a:t>
            </a:r>
            <a:r>
              <a:rPr lang="el-GR" altLang="el-GR" sz="1000" b="1" dirty="0"/>
              <a:t>                        ΚΑΘΗΓΗΤΗΣ ΓΕΩΡΓΙΟΣ Κ. ΧΑΤΖΗΚΩΝΣΤΑΝΤΗΣ  2025</a:t>
            </a:r>
            <a:endParaRPr lang="el-GR" altLang="el-GR" sz="1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9C3636B5-B0A5-40C1-9FEC-FAEC4B6F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960100" y="6356350"/>
            <a:ext cx="393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0E833AF-CE7A-40C9-A82A-CA89618BF700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E448ABEE-28B9-4A1A-94B7-E076BDED1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6356350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  <p:pic>
        <p:nvPicPr>
          <p:cNvPr id="23556" name="Picture 39">
            <a:extLst>
              <a:ext uri="{FF2B5EF4-FFF2-40B4-BE49-F238E27FC236}">
                <a16:creationId xmlns:a16="http://schemas.microsoft.com/office/drawing/2014/main" id="{7E6ED14E-1912-4829-B73D-52D298E15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785813"/>
            <a:ext cx="5541963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190">
            <a:extLst>
              <a:ext uri="{FF2B5EF4-FFF2-40B4-BE49-F238E27FC236}">
                <a16:creationId xmlns:a16="http://schemas.microsoft.com/office/drawing/2014/main" id="{F82D5EAA-A66E-4FAB-B4A9-A441E3EAD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1231900"/>
            <a:ext cx="62595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98" name="Straight Connector 6197">
            <a:extLst>
              <a:ext uri="{FF2B5EF4-FFF2-40B4-BE49-F238E27FC236}">
                <a16:creationId xmlns:a16="http://schemas.microsoft.com/office/drawing/2014/main" id="{3BCA9857-40DE-40A6-B173-29D9060CDC37}"/>
              </a:ext>
            </a:extLst>
          </p:cNvPr>
          <p:cNvCxnSpPr/>
          <p:nvPr/>
        </p:nvCxnSpPr>
        <p:spPr>
          <a:xfrm flipV="1">
            <a:off x="8966200" y="3683000"/>
            <a:ext cx="0" cy="1460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0" name="Straight Connector 6199">
            <a:extLst>
              <a:ext uri="{FF2B5EF4-FFF2-40B4-BE49-F238E27FC236}">
                <a16:creationId xmlns:a16="http://schemas.microsoft.com/office/drawing/2014/main" id="{7C8AA574-F2D2-4F7F-AB2C-F9237443D43C}"/>
              </a:ext>
            </a:extLst>
          </p:cNvPr>
          <p:cNvCxnSpPr/>
          <p:nvPr/>
        </p:nvCxnSpPr>
        <p:spPr>
          <a:xfrm flipH="1">
            <a:off x="901700" y="4622800"/>
            <a:ext cx="8064500" cy="1181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2" name="Straight Connector 6201">
            <a:extLst>
              <a:ext uri="{FF2B5EF4-FFF2-40B4-BE49-F238E27FC236}">
                <a16:creationId xmlns:a16="http://schemas.microsoft.com/office/drawing/2014/main" id="{65A5C977-4AA8-4A5F-B727-6123BB35B210}"/>
              </a:ext>
            </a:extLst>
          </p:cNvPr>
          <p:cNvCxnSpPr/>
          <p:nvPr/>
        </p:nvCxnSpPr>
        <p:spPr>
          <a:xfrm flipH="1">
            <a:off x="927100" y="2228850"/>
            <a:ext cx="12700" cy="3575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4" name="Straight Arrow Connector 6203">
            <a:extLst>
              <a:ext uri="{FF2B5EF4-FFF2-40B4-BE49-F238E27FC236}">
                <a16:creationId xmlns:a16="http://schemas.microsoft.com/office/drawing/2014/main" id="{3F43B05F-0C42-41A0-B3F7-6FD2F79874D4}"/>
              </a:ext>
            </a:extLst>
          </p:cNvPr>
          <p:cNvCxnSpPr/>
          <p:nvPr/>
        </p:nvCxnSpPr>
        <p:spPr>
          <a:xfrm flipV="1">
            <a:off x="8026400" y="3517900"/>
            <a:ext cx="0" cy="169545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7" name="Straight Connector 6206">
            <a:extLst>
              <a:ext uri="{FF2B5EF4-FFF2-40B4-BE49-F238E27FC236}">
                <a16:creationId xmlns:a16="http://schemas.microsoft.com/office/drawing/2014/main" id="{A4AA63F4-344F-4858-887A-C8FFC8107AF4}"/>
              </a:ext>
            </a:extLst>
          </p:cNvPr>
          <p:cNvCxnSpPr/>
          <p:nvPr/>
        </p:nvCxnSpPr>
        <p:spPr>
          <a:xfrm flipH="1">
            <a:off x="1384300" y="4622800"/>
            <a:ext cx="6642100" cy="41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9" name="Straight Connector 6208">
            <a:extLst>
              <a:ext uri="{FF2B5EF4-FFF2-40B4-BE49-F238E27FC236}">
                <a16:creationId xmlns:a16="http://schemas.microsoft.com/office/drawing/2014/main" id="{4BEDA64C-6505-439B-A807-F6DFCF1DD3AD}"/>
              </a:ext>
            </a:extLst>
          </p:cNvPr>
          <p:cNvCxnSpPr/>
          <p:nvPr/>
        </p:nvCxnSpPr>
        <p:spPr>
          <a:xfrm>
            <a:off x="965200" y="1892300"/>
            <a:ext cx="419100" cy="31496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3" name="Straight Arrow Connector 6212">
            <a:extLst>
              <a:ext uri="{FF2B5EF4-FFF2-40B4-BE49-F238E27FC236}">
                <a16:creationId xmlns:a16="http://schemas.microsoft.com/office/drawing/2014/main" id="{4F715B57-C000-4361-BE6B-8CD2AB1FF6D0}"/>
              </a:ext>
            </a:extLst>
          </p:cNvPr>
          <p:cNvCxnSpPr/>
          <p:nvPr/>
        </p:nvCxnSpPr>
        <p:spPr>
          <a:xfrm flipV="1">
            <a:off x="7112000" y="2755900"/>
            <a:ext cx="0" cy="23876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5" name="Straight Connector 6214">
            <a:extLst>
              <a:ext uri="{FF2B5EF4-FFF2-40B4-BE49-F238E27FC236}">
                <a16:creationId xmlns:a16="http://schemas.microsoft.com/office/drawing/2014/main" id="{49DDB8E0-31EE-4853-9FF5-C94FA0874C3D}"/>
              </a:ext>
            </a:extLst>
          </p:cNvPr>
          <p:cNvCxnSpPr/>
          <p:nvPr/>
        </p:nvCxnSpPr>
        <p:spPr>
          <a:xfrm flipH="1">
            <a:off x="1676400" y="3949700"/>
            <a:ext cx="5435600" cy="3175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17" name="Straight Connector 6216">
            <a:extLst>
              <a:ext uri="{FF2B5EF4-FFF2-40B4-BE49-F238E27FC236}">
                <a16:creationId xmlns:a16="http://schemas.microsoft.com/office/drawing/2014/main" id="{752BF8A7-EBBD-46AB-BE74-DDAEE7321F7B}"/>
              </a:ext>
            </a:extLst>
          </p:cNvPr>
          <p:cNvCxnSpPr/>
          <p:nvPr/>
        </p:nvCxnSpPr>
        <p:spPr>
          <a:xfrm flipH="1" flipV="1">
            <a:off x="1066800" y="1638300"/>
            <a:ext cx="609600" cy="26289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29" name="Straight Arrow Connector 6228">
            <a:extLst>
              <a:ext uri="{FF2B5EF4-FFF2-40B4-BE49-F238E27FC236}">
                <a16:creationId xmlns:a16="http://schemas.microsoft.com/office/drawing/2014/main" id="{81CF3F6C-1E11-447F-A3B6-70D3C8090824}"/>
              </a:ext>
            </a:extLst>
          </p:cNvPr>
          <p:cNvCxnSpPr/>
          <p:nvPr/>
        </p:nvCxnSpPr>
        <p:spPr>
          <a:xfrm flipV="1">
            <a:off x="7200900" y="2133600"/>
            <a:ext cx="0" cy="300990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1" name="Straight Connector 6230">
            <a:extLst>
              <a:ext uri="{FF2B5EF4-FFF2-40B4-BE49-F238E27FC236}">
                <a16:creationId xmlns:a16="http://schemas.microsoft.com/office/drawing/2014/main" id="{CF8FF939-9EEB-4CC8-AB21-6761DD392750}"/>
              </a:ext>
            </a:extLst>
          </p:cNvPr>
          <p:cNvCxnSpPr/>
          <p:nvPr/>
        </p:nvCxnSpPr>
        <p:spPr>
          <a:xfrm flipH="1">
            <a:off x="2095500" y="2489200"/>
            <a:ext cx="5105400" cy="57150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33" name="Straight Connector 6232">
            <a:extLst>
              <a:ext uri="{FF2B5EF4-FFF2-40B4-BE49-F238E27FC236}">
                <a16:creationId xmlns:a16="http://schemas.microsoft.com/office/drawing/2014/main" id="{C7B34468-4CF4-4670-93B0-43FCFC8F2B0F}"/>
              </a:ext>
            </a:extLst>
          </p:cNvPr>
          <p:cNvCxnSpPr/>
          <p:nvPr/>
        </p:nvCxnSpPr>
        <p:spPr>
          <a:xfrm>
            <a:off x="1174750" y="1473200"/>
            <a:ext cx="920750" cy="158750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0" name="TextBox 6233">
            <a:extLst>
              <a:ext uri="{FF2B5EF4-FFF2-40B4-BE49-F238E27FC236}">
                <a16:creationId xmlns:a16="http://schemas.microsoft.com/office/drawing/2014/main" id="{1EA4ED47-AB7A-4B37-960B-7C9087160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177800"/>
            <a:ext cx="577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b="1" u="sng">
                <a:latin typeface="Arial" panose="020B0604020202020204" pitchFamily="34" charset="0"/>
              </a:rPr>
              <a:t>Νομέας 0 : Ύψη σημείων από Βασική Γραμμή</a:t>
            </a:r>
          </a:p>
        </p:txBody>
      </p:sp>
      <p:pic>
        <p:nvPicPr>
          <p:cNvPr id="23571" name="Picture 18">
            <a:extLst>
              <a:ext uri="{FF2B5EF4-FFF2-40B4-BE49-F238E27FC236}">
                <a16:creationId xmlns:a16="http://schemas.microsoft.com/office/drawing/2014/main" id="{260173DD-B9C3-4762-A5A8-15A121BCB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261938"/>
            <a:ext cx="657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TextBox 19">
            <a:extLst>
              <a:ext uri="{FF2B5EF4-FFF2-40B4-BE49-F238E27FC236}">
                <a16:creationId xmlns:a16="http://schemas.microsoft.com/office/drawing/2014/main" id="{2009117A-A736-4342-946B-5648A755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1513" y="352425"/>
            <a:ext cx="952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(Right)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sp>
        <p:nvSpPr>
          <p:cNvPr id="23573" name="TextBox 1">
            <a:extLst>
              <a:ext uri="{FF2B5EF4-FFF2-40B4-BE49-F238E27FC236}">
                <a16:creationId xmlns:a16="http://schemas.microsoft.com/office/drawing/2014/main" id="{4CBCAF59-0880-49AA-B808-D3F50A0AE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050" y="674688"/>
            <a:ext cx="1663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(Body Plan)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sp>
        <p:nvSpPr>
          <p:cNvPr id="8" name="Ελεύθερη σχεδίαση: Σχήμα 7">
            <a:extLst>
              <a:ext uri="{FF2B5EF4-FFF2-40B4-BE49-F238E27FC236}">
                <a16:creationId xmlns:a16="http://schemas.microsoft.com/office/drawing/2014/main" id="{34008D1B-C018-4852-9E9A-B85B090E7BDA}"/>
              </a:ext>
            </a:extLst>
          </p:cNvPr>
          <p:cNvSpPr/>
          <p:nvPr/>
        </p:nvSpPr>
        <p:spPr>
          <a:xfrm>
            <a:off x="6970713" y="2676525"/>
            <a:ext cx="1995487" cy="44450"/>
          </a:xfrm>
          <a:custGeom>
            <a:avLst/>
            <a:gdLst>
              <a:gd name="connsiteX0" fmla="*/ 0 w 2167851"/>
              <a:gd name="connsiteY0" fmla="*/ 30065 h 30065"/>
              <a:gd name="connsiteX1" fmla="*/ 2015413 w 2167851"/>
              <a:gd name="connsiteY1" fmla="*/ 2073 h 30065"/>
              <a:gd name="connsiteX2" fmla="*/ 2024743 w 2167851"/>
              <a:gd name="connsiteY2" fmla="*/ 2073 h 3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7851" h="30065">
                <a:moveTo>
                  <a:pt x="0" y="30065"/>
                </a:moveTo>
                <a:lnTo>
                  <a:pt x="2015413" y="2073"/>
                </a:lnTo>
                <a:cubicBezTo>
                  <a:pt x="2352870" y="-2592"/>
                  <a:pt x="2024743" y="2073"/>
                  <a:pt x="2024743" y="207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A2B96A86-2C76-4FDC-B0E4-8C85ED6D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2D53297-C3BF-4069-B0A9-EE322096553F}" type="slidenum">
              <a:rPr lang="el-GR" altLang="el-GR" sz="1400" smtClean="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l-GR" altLang="el-GR" sz="1400">
              <a:latin typeface="Arial" panose="020B0604020202020204" pitchFamily="34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53EEA5B8-7E64-4936-BBE6-183134DD6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4149725"/>
            <a:ext cx="7273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7">
            <a:extLst>
              <a:ext uri="{FF2B5EF4-FFF2-40B4-BE49-F238E27FC236}">
                <a16:creationId xmlns:a16="http://schemas.microsoft.com/office/drawing/2014/main" id="{0B7CDEF2-C528-4808-9E53-2A15AF3A5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  <p:sp>
        <p:nvSpPr>
          <p:cNvPr id="24581" name="TextBox 1">
            <a:extLst>
              <a:ext uri="{FF2B5EF4-FFF2-40B4-BE49-F238E27FC236}">
                <a16:creationId xmlns:a16="http://schemas.microsoft.com/office/drawing/2014/main" id="{E51A3C5F-1398-4814-ADF4-C3A7BD33A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6675"/>
            <a:ext cx="23018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Σχεδίαση ισάλου</a:t>
            </a:r>
          </a:p>
        </p:txBody>
      </p:sp>
      <p:pic>
        <p:nvPicPr>
          <p:cNvPr id="24582" name="Picture 1">
            <a:extLst>
              <a:ext uri="{FF2B5EF4-FFF2-40B4-BE49-F238E27FC236}">
                <a16:creationId xmlns:a16="http://schemas.microsoft.com/office/drawing/2014/main" id="{8E6AB137-8CBC-4DB6-BC4A-B64D5962A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525463"/>
            <a:ext cx="84867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">
            <a:extLst>
              <a:ext uri="{FF2B5EF4-FFF2-40B4-BE49-F238E27FC236}">
                <a16:creationId xmlns:a16="http://schemas.microsoft.com/office/drawing/2014/main" id="{F9A7AE3F-BA1F-4119-A24F-9766749F6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2763838"/>
            <a:ext cx="7239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2">
            <a:extLst>
              <a:ext uri="{FF2B5EF4-FFF2-40B4-BE49-F238E27FC236}">
                <a16:creationId xmlns:a16="http://schemas.microsoft.com/office/drawing/2014/main" id="{4D6919D4-DBBB-452C-9A81-F1A72BA6D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0" y="3352800"/>
            <a:ext cx="1243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(TOP)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pic>
        <p:nvPicPr>
          <p:cNvPr id="24585" name="Picture 8">
            <a:extLst>
              <a:ext uri="{FF2B5EF4-FFF2-40B4-BE49-F238E27FC236}">
                <a16:creationId xmlns:a16="http://schemas.microsoft.com/office/drawing/2014/main" id="{7A95DDD0-E6B8-4768-8321-60093A674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50" y="6667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9">
            <a:extLst>
              <a:ext uri="{FF2B5EF4-FFF2-40B4-BE49-F238E27FC236}">
                <a16:creationId xmlns:a16="http://schemas.microsoft.com/office/drawing/2014/main" id="{AB6199D7-7DC9-4F99-915F-5BA5B45D8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0" y="1393825"/>
            <a:ext cx="920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(Front)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sp>
        <p:nvSpPr>
          <p:cNvPr id="24587" name="TextBox 3">
            <a:extLst>
              <a:ext uri="{FF2B5EF4-FFF2-40B4-BE49-F238E27FC236}">
                <a16:creationId xmlns:a16="http://schemas.microsoft.com/office/drawing/2014/main" id="{FFF265FD-A2C7-4D9E-8014-D2FC14327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600" y="1666875"/>
            <a:ext cx="1484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(Sheer Plan)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sp>
        <p:nvSpPr>
          <p:cNvPr id="24588" name="TextBox 4">
            <a:extLst>
              <a:ext uri="{FF2B5EF4-FFF2-40B4-BE49-F238E27FC236}">
                <a16:creationId xmlns:a16="http://schemas.microsoft.com/office/drawing/2014/main" id="{B7EAB2B2-9815-40AC-A820-F7F958DAC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0575" y="3816350"/>
            <a:ext cx="2324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(Half Breadth Plan)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  <p:sp>
        <p:nvSpPr>
          <p:cNvPr id="24589" name="TextBox 5">
            <a:extLst>
              <a:ext uri="{FF2B5EF4-FFF2-40B4-BE49-F238E27FC236}">
                <a16:creationId xmlns:a16="http://schemas.microsoft.com/office/drawing/2014/main" id="{A279D85B-960D-4B0F-A1A7-C9C8074E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0575" y="4127500"/>
            <a:ext cx="2093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l-GR" sz="1800" i="1">
                <a:latin typeface="Arial" panose="020B0604020202020204" pitchFamily="34" charset="0"/>
              </a:rPr>
              <a:t>(Water Lines Plan)</a:t>
            </a:r>
            <a:endParaRPr lang="el-GR" altLang="el-GR" sz="1800" i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97F28B94-F2FE-4E11-A273-536E82AF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2A6F9E-55C4-406C-9077-04326FAD7F3F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l-GR" altLang="el-GR" sz="1400"/>
          </a:p>
        </p:txBody>
      </p:sp>
      <p:sp>
        <p:nvSpPr>
          <p:cNvPr id="38915" name="TextBox 5">
            <a:extLst>
              <a:ext uri="{FF2B5EF4-FFF2-40B4-BE49-F238E27FC236}">
                <a16:creationId xmlns:a16="http://schemas.microsoft.com/office/drawing/2014/main" id="{9414AB28-927A-4F19-AB81-E784F063A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1412876"/>
            <a:ext cx="43926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800" b="1" i="1" u="sng" dirty="0"/>
              <a:t>Προετοιμασία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2800" b="1" i="1" u="sng" dirty="0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800" b="1" i="1" u="sng" dirty="0"/>
              <a:t>Σχεδίασης</a:t>
            </a:r>
            <a:endParaRPr lang="en-US" altLang="el-GR" sz="2800" b="1" i="1" u="sng" dirty="0"/>
          </a:p>
          <a:p>
            <a:pPr>
              <a:spcBef>
                <a:spcPct val="0"/>
              </a:spcBef>
              <a:buFontTx/>
              <a:buNone/>
            </a:pPr>
            <a:endParaRPr lang="en-US" altLang="el-GR" sz="2800" b="1" i="1" u="sng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l-GR" sz="2800" b="1" i="1" u="sng" dirty="0"/>
              <a:t>(Rhinoceros)</a:t>
            </a:r>
            <a:endParaRPr lang="el-GR" altLang="el-GR" sz="2800" b="1" i="1" u="sng" dirty="0"/>
          </a:p>
        </p:txBody>
      </p:sp>
      <p:sp>
        <p:nvSpPr>
          <p:cNvPr id="38916" name="Text Box 7">
            <a:extLst>
              <a:ext uri="{FF2B5EF4-FFF2-40B4-BE49-F238E27FC236}">
                <a16:creationId xmlns:a16="http://schemas.microsoft.com/office/drawing/2014/main" id="{28B95F85-A726-4A8C-B956-2D55BC2B8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253164"/>
            <a:ext cx="5761037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>
            <a:extLst>
              <a:ext uri="{FF2B5EF4-FFF2-40B4-BE49-F238E27FC236}">
                <a16:creationId xmlns:a16="http://schemas.microsoft.com/office/drawing/2014/main" id="{25804623-FD44-49D6-A101-7BF02CE6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04813"/>
            <a:ext cx="5761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 b="1" u="sng"/>
              <a:t>Πίνακας Ημιπλατών : Νομείς Πλώρης</a:t>
            </a:r>
          </a:p>
        </p:txBody>
      </p:sp>
      <p:sp>
        <p:nvSpPr>
          <p:cNvPr id="39939" name="Text Box 7">
            <a:extLst>
              <a:ext uri="{FF2B5EF4-FFF2-40B4-BE49-F238E27FC236}">
                <a16:creationId xmlns:a16="http://schemas.microsoft.com/office/drawing/2014/main" id="{621801F0-78AD-4F65-B6A4-3AED35889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253164"/>
            <a:ext cx="5761037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46D4962B-961E-4847-A104-57993FAAA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404814"/>
            <a:ext cx="3222625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>
            <a:extLst>
              <a:ext uri="{FF2B5EF4-FFF2-40B4-BE49-F238E27FC236}">
                <a16:creationId xmlns:a16="http://schemas.microsoft.com/office/drawing/2014/main" id="{1DA24761-434B-4D9B-BED9-008AB0B08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284538"/>
            <a:ext cx="266382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>
            <a:extLst>
              <a:ext uri="{FF2B5EF4-FFF2-40B4-BE49-F238E27FC236}">
                <a16:creationId xmlns:a16="http://schemas.microsoft.com/office/drawing/2014/main" id="{5D736A2B-0C38-49A5-A76C-87FCCD874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222376"/>
            <a:ext cx="498157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B8EB164D-423F-4333-9192-8F6F5E5C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985500" y="6356350"/>
            <a:ext cx="3683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1049D2C-C649-4A45-B179-EC814E29E297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36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5603" name="TextBox 4">
            <a:extLst>
              <a:ext uri="{FF2B5EF4-FFF2-40B4-BE49-F238E27FC236}">
                <a16:creationId xmlns:a16="http://schemas.microsoft.com/office/drawing/2014/main" id="{7C80E174-377E-40CF-A0F0-5B386C19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900" y="228600"/>
            <a:ext cx="534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b="1" i="1" u="sng">
                <a:latin typeface="Arial" panose="020B0604020202020204" pitchFamily="34" charset="0"/>
              </a:rPr>
              <a:t>Σύνταξη πινάκων για </a:t>
            </a:r>
            <a:r>
              <a:rPr lang="en-US" altLang="el-GR" sz="2000" b="1" i="1" u="sng">
                <a:latin typeface="Arial" panose="020B0604020202020204" pitchFamily="34" charset="0"/>
              </a:rPr>
              <a:t>Rhinoceros</a:t>
            </a:r>
            <a:endParaRPr lang="el-GR" altLang="el-GR" sz="2000" b="1" i="1" u="sng"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477E4C-87FB-4B01-B05C-B1FF9B502376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758825"/>
          <a:ext cx="2244725" cy="3902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5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8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ΝΟΜΕΑΣ 1 (</a:t>
                      </a:r>
                      <a:r>
                        <a:rPr lang="en-US" sz="1400" dirty="0">
                          <a:effectLst/>
                        </a:rPr>
                        <a:t>Fr 1)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Άξονας </a:t>
                      </a:r>
                      <a:r>
                        <a:rPr lang="en-US" sz="1400" dirty="0">
                          <a:effectLst/>
                        </a:rPr>
                        <a:t>y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b="1" dirty="0">
                          <a:effectLst/>
                        </a:rPr>
                        <a:t>Άξονας </a:t>
                      </a:r>
                      <a:r>
                        <a:rPr lang="en-US" sz="1400" b="1" dirty="0">
                          <a:effectLst/>
                        </a:rPr>
                        <a:t>z</a:t>
                      </a:r>
                      <a:endParaRPr lang="el-GR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0.950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1.000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1.250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1.150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2.000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1.500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2.500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1.950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2.550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2.000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2.850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2.500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2.975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3.100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2.975</a:t>
                      </a:r>
                      <a:endParaRPr lang="el-G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3.775</a:t>
                      </a:r>
                      <a:endParaRPr lang="el-G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602" marR="6860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641" name="TextBox 6">
            <a:extLst>
              <a:ext uri="{FF2B5EF4-FFF2-40B4-BE49-F238E27FC236}">
                <a16:creationId xmlns:a16="http://schemas.microsoft.com/office/drawing/2014/main" id="{C4A90BB5-F81B-4931-B717-F8182E17B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1446213"/>
            <a:ext cx="965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 σημείο 1</a:t>
            </a:r>
          </a:p>
        </p:txBody>
      </p:sp>
      <p:sp>
        <p:nvSpPr>
          <p:cNvPr id="25642" name="TextBox 7">
            <a:extLst>
              <a:ext uri="{FF2B5EF4-FFF2-40B4-BE49-F238E27FC236}">
                <a16:creationId xmlns:a16="http://schemas.microsoft.com/office/drawing/2014/main" id="{1FF18CAA-D967-4CC0-96AE-68FC3CBCB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1792288"/>
            <a:ext cx="965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 σημείο 2</a:t>
            </a:r>
          </a:p>
        </p:txBody>
      </p:sp>
      <p:sp>
        <p:nvSpPr>
          <p:cNvPr id="25643" name="TextBox 9">
            <a:extLst>
              <a:ext uri="{FF2B5EF4-FFF2-40B4-BE49-F238E27FC236}">
                <a16:creationId xmlns:a16="http://schemas.microsoft.com/office/drawing/2014/main" id="{1A75183C-CDFA-4724-8EA0-876AEBD0A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2166938"/>
            <a:ext cx="92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 σημείο 3</a:t>
            </a:r>
          </a:p>
        </p:txBody>
      </p:sp>
      <p:sp>
        <p:nvSpPr>
          <p:cNvPr id="25644" name="TextBox 10">
            <a:extLst>
              <a:ext uri="{FF2B5EF4-FFF2-40B4-BE49-F238E27FC236}">
                <a16:creationId xmlns:a16="http://schemas.microsoft.com/office/drawing/2014/main" id="{1F8B9F49-CDCB-418E-8219-AE26157CD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2500313"/>
            <a:ext cx="96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 σημείο 4</a:t>
            </a:r>
          </a:p>
        </p:txBody>
      </p:sp>
      <p:sp>
        <p:nvSpPr>
          <p:cNvPr id="25645" name="TextBox 11">
            <a:extLst>
              <a:ext uri="{FF2B5EF4-FFF2-40B4-BE49-F238E27FC236}">
                <a16:creationId xmlns:a16="http://schemas.microsoft.com/office/drawing/2014/main" id="{06A5C1F7-1DC6-48A5-9940-A3E0A269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2832100"/>
            <a:ext cx="96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 σημείο 5</a:t>
            </a:r>
          </a:p>
        </p:txBody>
      </p:sp>
      <p:sp>
        <p:nvSpPr>
          <p:cNvPr id="25646" name="TextBox 12">
            <a:extLst>
              <a:ext uri="{FF2B5EF4-FFF2-40B4-BE49-F238E27FC236}">
                <a16:creationId xmlns:a16="http://schemas.microsoft.com/office/drawing/2014/main" id="{6F699B86-C369-4D0E-923E-795B1764B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3225800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6</a:t>
            </a:r>
          </a:p>
        </p:txBody>
      </p:sp>
      <p:sp>
        <p:nvSpPr>
          <p:cNvPr id="25647" name="TextBox 13">
            <a:extLst>
              <a:ext uri="{FF2B5EF4-FFF2-40B4-BE49-F238E27FC236}">
                <a16:creationId xmlns:a16="http://schemas.microsoft.com/office/drawing/2014/main" id="{CEA49423-A462-4DB7-88D6-BE2C7230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3592513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7</a:t>
            </a:r>
          </a:p>
        </p:txBody>
      </p:sp>
      <p:sp>
        <p:nvSpPr>
          <p:cNvPr id="25648" name="TextBox 14">
            <a:extLst>
              <a:ext uri="{FF2B5EF4-FFF2-40B4-BE49-F238E27FC236}">
                <a16:creationId xmlns:a16="http://schemas.microsoft.com/office/drawing/2014/main" id="{7EFE350A-659C-4549-AA35-27801DDD4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3944938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8</a:t>
            </a:r>
          </a:p>
        </p:txBody>
      </p:sp>
      <p:sp>
        <p:nvSpPr>
          <p:cNvPr id="25649" name="TextBox 15">
            <a:extLst>
              <a:ext uri="{FF2B5EF4-FFF2-40B4-BE49-F238E27FC236}">
                <a16:creationId xmlns:a16="http://schemas.microsoft.com/office/drawing/2014/main" id="{18AE7690-F61A-4E64-93DF-6E398BF3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4352925"/>
            <a:ext cx="87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9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B280795-F249-4907-BC09-B0869074D8AC}"/>
              </a:ext>
            </a:extLst>
          </p:cNvPr>
          <p:cNvGraphicFramePr>
            <a:graphicFrameLocks noGrp="1"/>
          </p:cNvGraphicFramePr>
          <p:nvPr/>
        </p:nvGraphicFramePr>
        <p:xfrm>
          <a:off x="3489325" y="758825"/>
          <a:ext cx="3267075" cy="4113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1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ΙΣΑΛΟΣ 5 (</a:t>
                      </a:r>
                      <a:r>
                        <a:rPr lang="en-US" sz="1600" dirty="0">
                          <a:effectLst/>
                        </a:rPr>
                        <a:t>WL </a:t>
                      </a:r>
                      <a:r>
                        <a:rPr lang="el-GR" sz="1600" dirty="0">
                          <a:effectLst/>
                        </a:rPr>
                        <a:t>5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 </a:t>
                      </a:r>
                      <a:endParaRPr lang="el-G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Άξονας </a:t>
                      </a:r>
                      <a:r>
                        <a:rPr lang="en-US" sz="1400" b="1" dirty="0">
                          <a:effectLst/>
                        </a:rPr>
                        <a:t>x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Άξονας </a:t>
                      </a:r>
                      <a:r>
                        <a:rPr lang="en-US" sz="1400" b="1" dirty="0">
                          <a:effectLst/>
                        </a:rPr>
                        <a:t>y</a:t>
                      </a:r>
                      <a:endParaRPr lang="el-G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Αρχικό σημείο  3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- 0.</a:t>
                      </a:r>
                      <a:r>
                        <a:rPr lang="el-GR" sz="1600" dirty="0">
                          <a:effectLst/>
                        </a:rPr>
                        <a:t>925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0 (</a:t>
                      </a:r>
                      <a:r>
                        <a:rPr lang="en-US" sz="1200" dirty="0">
                          <a:effectLst/>
                        </a:rPr>
                        <a:t>Fr </a:t>
                      </a:r>
                      <a:r>
                        <a:rPr lang="el-GR" sz="12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2.075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1 (</a:t>
                      </a:r>
                      <a:r>
                        <a:rPr lang="en-US" sz="1200" dirty="0">
                          <a:effectLst/>
                        </a:rPr>
                        <a:t>Fr 1)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2.1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2.850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2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2)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4.2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3.025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3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3)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6.3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3.075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4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4)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8.4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3.100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5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5)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10.5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3.050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6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6)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12.6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3.000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7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7)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14.7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2.850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8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8)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16.8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2.400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</a:t>
                      </a:r>
                      <a:r>
                        <a:rPr lang="en-US" sz="1200" dirty="0">
                          <a:effectLst/>
                        </a:rPr>
                        <a:t>9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9)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18.9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1.675 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9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Νομέας 1</a:t>
                      </a:r>
                      <a:r>
                        <a:rPr lang="en-US" sz="1200" dirty="0">
                          <a:effectLst/>
                        </a:rPr>
                        <a:t>0</a:t>
                      </a:r>
                      <a:r>
                        <a:rPr lang="el-GR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effectLst/>
                        </a:rPr>
                        <a:t>Fr 10)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21.0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94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Τελικό σημείο   21</a:t>
                      </a:r>
                      <a:endParaRPr lang="el-G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>
                          <a:effectLst/>
                        </a:rPr>
                        <a:t>21.450</a:t>
                      </a:r>
                      <a:endParaRPr lang="el-G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1600" dirty="0">
                          <a:effectLst/>
                        </a:rPr>
                        <a:t>0</a:t>
                      </a:r>
                      <a:endParaRPr lang="el-G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5" marR="6856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25715" name="Picture 35">
            <a:extLst>
              <a:ext uri="{FF2B5EF4-FFF2-40B4-BE49-F238E27FC236}">
                <a16:creationId xmlns:a16="http://schemas.microsoft.com/office/drawing/2014/main" id="{BC586325-8D79-4468-B5F2-BDBF2058B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08025"/>
            <a:ext cx="494030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1F256F5-FE34-46E0-A5A4-BEBAADC9A321}"/>
              </a:ext>
            </a:extLst>
          </p:cNvPr>
          <p:cNvCxnSpPr/>
          <p:nvPr/>
        </p:nvCxnSpPr>
        <p:spPr>
          <a:xfrm flipH="1">
            <a:off x="6756400" y="1792288"/>
            <a:ext cx="1016000" cy="3211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B1377A8-3632-4929-9DAF-CF63C392DFD1}"/>
              </a:ext>
            </a:extLst>
          </p:cNvPr>
          <p:cNvCxnSpPr/>
          <p:nvPr/>
        </p:nvCxnSpPr>
        <p:spPr>
          <a:xfrm flipH="1">
            <a:off x="5122863" y="5003800"/>
            <a:ext cx="1633537" cy="330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18" name="TextBox 46">
            <a:extLst>
              <a:ext uri="{FF2B5EF4-FFF2-40B4-BE49-F238E27FC236}">
                <a16:creationId xmlns:a16="http://schemas.microsoft.com/office/drawing/2014/main" id="{B0F4D6B2-83A3-4F82-91DF-0B3826B98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5416550"/>
            <a:ext cx="47164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</a:t>
            </a:r>
            <a:r>
              <a:rPr lang="el-GR" altLang="el-GR" sz="1400">
                <a:solidFill>
                  <a:srgbClr val="00B050"/>
                </a:solidFill>
                <a:latin typeface="Arial" panose="020B0604020202020204" pitchFamily="34" charset="0"/>
              </a:rPr>
              <a:t>α</a:t>
            </a:r>
            <a:r>
              <a:rPr lang="el-GR" altLang="el-GR" sz="1400">
                <a:latin typeface="Arial" panose="020B0604020202020204" pitchFamily="34" charset="0"/>
              </a:rPr>
              <a:t> επί του νομέα 0 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Χ = 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Ζ = από ΠΙΝΑΚΑ ΄΄ΥΨΗ ΑΠΌ ΒΑΣΙΚΗ ΓΡΑΜΜΗ = 1.925</a:t>
            </a:r>
          </a:p>
        </p:txBody>
      </p:sp>
      <p:sp>
        <p:nvSpPr>
          <p:cNvPr id="25719" name="TextBox 47">
            <a:extLst>
              <a:ext uri="{FF2B5EF4-FFF2-40B4-BE49-F238E27FC236}">
                <a16:creationId xmlns:a16="http://schemas.microsoft.com/office/drawing/2014/main" id="{7D4D6FC2-B3DB-4988-8C48-B77955A1F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5499100"/>
            <a:ext cx="46688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Σημείο </a:t>
            </a:r>
            <a:r>
              <a:rPr lang="en-US" altLang="el-GR" sz="1400">
                <a:solidFill>
                  <a:srgbClr val="00B050"/>
                </a:solidFill>
                <a:latin typeface="Arial" panose="020B0604020202020204" pitchFamily="34" charset="0"/>
              </a:rPr>
              <a:t>b</a:t>
            </a:r>
            <a:r>
              <a:rPr lang="el-GR" altLang="el-GR" sz="1400">
                <a:latin typeface="Arial" panose="020B0604020202020204" pitchFamily="34" charset="0"/>
              </a:rPr>
              <a:t> επί του νομέα </a:t>
            </a:r>
            <a:r>
              <a:rPr lang="en-US" altLang="el-GR" sz="1400">
                <a:latin typeface="Arial" panose="020B0604020202020204" pitchFamily="34" charset="0"/>
              </a:rPr>
              <a:t>1</a:t>
            </a:r>
            <a:r>
              <a:rPr lang="el-GR" altLang="el-GR" sz="1400">
                <a:latin typeface="Arial" panose="020B0604020202020204" pitchFamily="34" charset="0"/>
              </a:rPr>
              <a:t> :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Χ = </a:t>
            </a:r>
            <a:r>
              <a:rPr lang="en-US" altLang="el-GR" sz="1400">
                <a:latin typeface="Arial" panose="020B0604020202020204" pitchFamily="34" charset="0"/>
              </a:rPr>
              <a:t>2.1 </a:t>
            </a:r>
            <a:endParaRPr lang="el-GR" altLang="el-GR" sz="14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400">
                <a:latin typeface="Arial" panose="020B0604020202020204" pitchFamily="34" charset="0"/>
              </a:rPr>
              <a:t>Ζ = από ΠΙΝΑΚΑ ΄΄ΥΨΗ ΑΠΌ ΒΑΣΙΚΗ ΓΡΑΜΜΗ = </a:t>
            </a:r>
            <a:r>
              <a:rPr lang="en-US" altLang="el-GR" sz="1400">
                <a:latin typeface="Arial" panose="020B0604020202020204" pitchFamily="34" charset="0"/>
              </a:rPr>
              <a:t>0</a:t>
            </a:r>
            <a:r>
              <a:rPr lang="el-GR" altLang="el-GR" sz="1400">
                <a:latin typeface="Arial" panose="020B0604020202020204" pitchFamily="34" charset="0"/>
              </a:rPr>
              <a:t>.95</a:t>
            </a:r>
            <a:r>
              <a:rPr lang="en-US" altLang="el-GR" sz="1400">
                <a:latin typeface="Arial" panose="020B0604020202020204" pitchFamily="34" charset="0"/>
              </a:rPr>
              <a:t>0</a:t>
            </a:r>
            <a:endParaRPr lang="el-GR" altLang="el-GR" sz="1400">
              <a:latin typeface="Arial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687C37F-6F15-4BAC-92AF-AF0B819A1071}"/>
              </a:ext>
            </a:extLst>
          </p:cNvPr>
          <p:cNvCxnSpPr/>
          <p:nvPr/>
        </p:nvCxnSpPr>
        <p:spPr>
          <a:xfrm flipH="1">
            <a:off x="6870700" y="2320925"/>
            <a:ext cx="901700" cy="301307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7B6089C-E5DF-472C-AD66-35B181FCFB8D}"/>
              </a:ext>
            </a:extLst>
          </p:cNvPr>
          <p:cNvCxnSpPr/>
          <p:nvPr/>
        </p:nvCxnSpPr>
        <p:spPr>
          <a:xfrm>
            <a:off x="6870700" y="5334000"/>
            <a:ext cx="393700" cy="1651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363092-1422-47C5-9252-264FBBA12F6F}"/>
              </a:ext>
            </a:extLst>
          </p:cNvPr>
          <p:cNvCxnSpPr/>
          <p:nvPr/>
        </p:nvCxnSpPr>
        <p:spPr>
          <a:xfrm>
            <a:off x="1177925" y="5416550"/>
            <a:ext cx="4621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34A4E0-42CE-4B7A-8E3A-CAFA4CE03BF4}"/>
              </a:ext>
            </a:extLst>
          </p:cNvPr>
          <p:cNvCxnSpPr/>
          <p:nvPr/>
        </p:nvCxnSpPr>
        <p:spPr>
          <a:xfrm>
            <a:off x="1177925" y="5416550"/>
            <a:ext cx="0" cy="739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2632BCE-6473-46F1-8AA5-335862A10C35}"/>
              </a:ext>
            </a:extLst>
          </p:cNvPr>
          <p:cNvCxnSpPr/>
          <p:nvPr/>
        </p:nvCxnSpPr>
        <p:spPr>
          <a:xfrm>
            <a:off x="1177925" y="6156325"/>
            <a:ext cx="4621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777C4C7-A2EA-47C7-95BF-801D8FCD9DD7}"/>
              </a:ext>
            </a:extLst>
          </p:cNvPr>
          <p:cNvCxnSpPr/>
          <p:nvPr/>
        </p:nvCxnSpPr>
        <p:spPr>
          <a:xfrm>
            <a:off x="5799138" y="5416550"/>
            <a:ext cx="0" cy="739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F37C41C-58E2-4559-BD82-AB68E0F2EFE2}"/>
              </a:ext>
            </a:extLst>
          </p:cNvPr>
          <p:cNvCxnSpPr/>
          <p:nvPr/>
        </p:nvCxnSpPr>
        <p:spPr>
          <a:xfrm>
            <a:off x="6718300" y="5524500"/>
            <a:ext cx="46355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37728CB-5B43-494E-A7D0-C5B84CC8DB74}"/>
              </a:ext>
            </a:extLst>
          </p:cNvPr>
          <p:cNvCxnSpPr/>
          <p:nvPr/>
        </p:nvCxnSpPr>
        <p:spPr>
          <a:xfrm>
            <a:off x="6718300" y="5524500"/>
            <a:ext cx="0" cy="7127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128AF00-22CF-4A37-B346-3F287268344E}"/>
              </a:ext>
            </a:extLst>
          </p:cNvPr>
          <p:cNvCxnSpPr/>
          <p:nvPr/>
        </p:nvCxnSpPr>
        <p:spPr>
          <a:xfrm>
            <a:off x="6718300" y="6237288"/>
            <a:ext cx="46355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5C72D7-380D-45C1-87F5-9F56158494E4}"/>
              </a:ext>
            </a:extLst>
          </p:cNvPr>
          <p:cNvCxnSpPr/>
          <p:nvPr/>
        </p:nvCxnSpPr>
        <p:spPr>
          <a:xfrm flipV="1">
            <a:off x="11353800" y="5524500"/>
            <a:ext cx="0" cy="71278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30" name="Text Box 7">
            <a:extLst>
              <a:ext uri="{FF2B5EF4-FFF2-40B4-BE49-F238E27FC236}">
                <a16:creationId xmlns:a16="http://schemas.microsoft.com/office/drawing/2014/main" id="{53234D93-D119-4E1B-9F57-C1ADFE4F3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FD1AF6CA-DC54-489A-A2B5-A447EB35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795000" y="6356350"/>
            <a:ext cx="55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FBEF52A-BDF4-48CD-8BF2-3E1B6EC27BEE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37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6627" name="TextBox 4">
            <a:extLst>
              <a:ext uri="{FF2B5EF4-FFF2-40B4-BE49-F238E27FC236}">
                <a16:creationId xmlns:a16="http://schemas.microsoft.com/office/drawing/2014/main" id="{9E8817B9-5446-4D60-9686-298A3F96D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20800"/>
            <a:ext cx="10337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l-GR" altLang="el-GR" sz="2400" b="1">
                <a:latin typeface="Arial" panose="020B0604020202020204" pitchFamily="34" charset="0"/>
              </a:rPr>
              <a:t>ΝΕΑ ΟΙΚΟΓΕΝΕΙΑ ΚΑΜΠΥΛΩΝ </a:t>
            </a:r>
            <a:r>
              <a:rPr lang="el-GR" altLang="el-GR" sz="2000" b="1">
                <a:latin typeface="Arial" panose="020B0604020202020204" pitchFamily="34" charset="0"/>
              </a:rPr>
              <a:t>στο σχέδιο των Ναυπηγικών Γραμμών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l-GR" altLang="el-GR" sz="2400" b="1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l-GR" altLang="el-GR" sz="2400" b="1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l-GR" altLang="el-GR" sz="2400" b="1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endParaRPr lang="el-GR" altLang="el-GR" sz="2400" b="1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AutoNum type="arabicPeriod"/>
            </a:pPr>
            <a:r>
              <a:rPr lang="el-GR" altLang="el-GR" sz="2400" b="1">
                <a:latin typeface="Arial" panose="020B0604020202020204" pitchFamily="34" charset="0"/>
              </a:rPr>
              <a:t>ΠΡΟΣΔΙΟΡΙΣΜΟΣ ΚΑΜΠΥΛΗΣ ΚΑΤΑΣΤΡΩΜΑΤΟΣ</a:t>
            </a:r>
          </a:p>
        </p:txBody>
      </p:sp>
      <p:sp>
        <p:nvSpPr>
          <p:cNvPr id="26628" name="Text Box 7">
            <a:extLst>
              <a:ext uri="{FF2B5EF4-FFF2-40B4-BE49-F238E27FC236}">
                <a16:creationId xmlns:a16="http://schemas.microsoft.com/office/drawing/2014/main" id="{B762A0AE-C1C7-4DE3-BA67-B4840A7ED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731B2AD8-356B-4957-AD3F-BA5FB307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FEC970-4661-4A29-B22C-A23B69261248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8675" name="TextBox 4">
            <a:extLst>
              <a:ext uri="{FF2B5EF4-FFF2-40B4-BE49-F238E27FC236}">
                <a16:creationId xmlns:a16="http://schemas.microsoft.com/office/drawing/2014/main" id="{766841F3-FF22-4B44-93F7-D76BDFE54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190500"/>
            <a:ext cx="393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1.</a:t>
            </a:r>
            <a:r>
              <a:rPr lang="el-GR" altLang="el-GR" sz="1800" b="1">
                <a:latin typeface="Arial" panose="020B0604020202020204" pitchFamily="34" charset="0"/>
              </a:rPr>
              <a:t> ΝΕΑ ΟΙΚΟΓΕΝΕΙΑ ΚΑΜΠΥΛΩΝ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76" name="TextBox 10">
            <a:extLst>
              <a:ext uri="{FF2B5EF4-FFF2-40B4-BE49-F238E27FC236}">
                <a16:creationId xmlns:a16="http://schemas.microsoft.com/office/drawing/2014/main" id="{E7D644CD-16B7-493F-8AC2-66650B837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800" y="1231900"/>
            <a:ext cx="2755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>
                <a:latin typeface="Arial" panose="020B0604020202020204" pitchFamily="34" charset="0"/>
              </a:rPr>
              <a:t>Καμπύλες που προκύπτουν από την τομή της γάστρας με ΔΙΑΓΩΝΙΑ ΕΠΙΠΕΔΑ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659F35-757E-40DC-A1DA-C63F47924A2A}"/>
              </a:ext>
            </a:extLst>
          </p:cNvPr>
          <p:cNvCxnSpPr/>
          <p:nvPr/>
        </p:nvCxnSpPr>
        <p:spPr>
          <a:xfrm>
            <a:off x="9740900" y="2555875"/>
            <a:ext cx="0" cy="923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TextBox 13">
            <a:extLst>
              <a:ext uri="{FF2B5EF4-FFF2-40B4-BE49-F238E27FC236}">
                <a16:creationId xmlns:a16="http://schemas.microsoft.com/office/drawing/2014/main" id="{33331824-FC3D-4E06-8493-5EA3A9AF7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800" y="3479800"/>
            <a:ext cx="287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2000" b="1" u="sng">
                <a:latin typeface="Arial" panose="020B0604020202020204" pitchFamily="34" charset="0"/>
              </a:rPr>
              <a:t>ΔΙΑΓΩΝΙΕΣ</a:t>
            </a:r>
            <a:r>
              <a:rPr lang="el-GR" altLang="el-GR" sz="1800">
                <a:latin typeface="Arial" panose="020B0604020202020204" pitchFamily="34" charset="0"/>
              </a:rPr>
              <a:t> ή φούρμες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A37D2B43-EA23-4553-99DE-CC7A140C7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  <p:pic>
        <p:nvPicPr>
          <p:cNvPr id="28680" name="Εικόνα 1">
            <a:extLst>
              <a:ext uri="{FF2B5EF4-FFF2-40B4-BE49-F238E27FC236}">
                <a16:creationId xmlns:a16="http://schemas.microsoft.com/office/drawing/2014/main" id="{7943BB21-65AA-4995-AA35-560F319D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615950"/>
            <a:ext cx="6783387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808638F7-EBCB-4DCE-8439-7CD4C4DFC001}"/>
              </a:ext>
            </a:extLst>
          </p:cNvPr>
          <p:cNvCxnSpPr/>
          <p:nvPr/>
        </p:nvCxnSpPr>
        <p:spPr>
          <a:xfrm>
            <a:off x="4675188" y="392113"/>
            <a:ext cx="4138612" cy="10826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>
            <a:extLst>
              <a:ext uri="{FF2B5EF4-FFF2-40B4-BE49-F238E27FC236}">
                <a16:creationId xmlns:a16="http://schemas.microsoft.com/office/drawing/2014/main" id="{51D71F1D-0506-44D9-ACD7-1D84461C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D9AE5B-D157-4F3B-896E-21C67902B777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29699" name="TextBox 4">
            <a:extLst>
              <a:ext uri="{FF2B5EF4-FFF2-40B4-BE49-F238E27FC236}">
                <a16:creationId xmlns:a16="http://schemas.microsoft.com/office/drawing/2014/main" id="{BA0B8D9B-0F34-40CB-A661-C80F6F819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511300"/>
            <a:ext cx="56007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b="1" i="1" u="sng">
                <a:latin typeface="Arial" panose="020B0604020202020204" pitchFamily="34" charset="0"/>
              </a:rPr>
              <a:t>ΠΡΟΣΔΙΟΡΙΣΜΟΣ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b="1" i="1" u="sng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b="1" i="1" u="sng">
                <a:latin typeface="Arial" panose="020B0604020202020204" pitchFamily="34" charset="0"/>
              </a:rPr>
              <a:t>ΚΑΜΠΥΛΗΣ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l-GR" altLang="el-GR" b="1" i="1" u="sng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b="1" i="1" u="sng">
                <a:latin typeface="Arial" panose="020B0604020202020204" pitchFamily="34" charset="0"/>
              </a:rPr>
              <a:t> ΚΑΤΑΣΤΡΩΜΑΤΟΣ</a:t>
            </a: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id="{B23CB78F-470A-49A4-8B28-D27C051ED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3">
            <a:extLst>
              <a:ext uri="{FF2B5EF4-FFF2-40B4-BE49-F238E27FC236}">
                <a16:creationId xmlns:a16="http://schemas.microsoft.com/office/drawing/2014/main" id="{A3DA8B02-72CD-4378-9970-6C58F9B8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5820" y="6245226"/>
            <a:ext cx="423862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D48BCC-5254-4712-870F-D8B2CEF81D56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l-GR" altLang="el-GR" sz="1400" dirty="0"/>
          </a:p>
        </p:txBody>
      </p:sp>
      <p:sp>
        <p:nvSpPr>
          <p:cNvPr id="60420" name="Text Box 5">
            <a:extLst>
              <a:ext uri="{FF2B5EF4-FFF2-40B4-BE49-F238E27FC236}">
                <a16:creationId xmlns:a16="http://schemas.microsoft.com/office/drawing/2014/main" id="{4844DDAE-53B9-4A07-8088-F2FC4F0A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4" y="6477001"/>
            <a:ext cx="77057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              2025</a:t>
            </a:r>
            <a:endParaRPr lang="el-GR" altLang="el-GR" sz="900" dirty="0"/>
          </a:p>
        </p:txBody>
      </p:sp>
      <p:sp>
        <p:nvSpPr>
          <p:cNvPr id="60422" name="Ορθογώνιο 1">
            <a:extLst>
              <a:ext uri="{FF2B5EF4-FFF2-40B4-BE49-F238E27FC236}">
                <a16:creationId xmlns:a16="http://schemas.microsoft.com/office/drawing/2014/main" id="{EFD0A49C-36D9-4626-AF7B-C281CECF4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263" y="299189"/>
            <a:ext cx="2333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800" b="1" dirty="0"/>
              <a:t>ΣΧΕΔΙΑΣΗ ΟΨΕΩΝ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3A86150-AD6C-4DF2-972A-D38F7AE2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3" y="667490"/>
            <a:ext cx="7344816" cy="554882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B8F1061F-4BC6-47BC-9D05-4BAC4EBC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91F9CF5-5DFE-497D-B661-DC7872AC3D80}" type="slidenum">
              <a:rPr lang="el-GR" altLang="el-GR" sz="1200" smtClean="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40</a:t>
            </a:fld>
            <a:endParaRPr lang="el-GR" altLang="el-GR" sz="1200">
              <a:latin typeface="Arial" panose="020B0604020202020204" pitchFamily="34" charset="0"/>
            </a:endParaRPr>
          </a:p>
        </p:txBody>
      </p:sp>
      <p:sp>
        <p:nvSpPr>
          <p:cNvPr id="30723" name="Text Box 4">
            <a:extLst>
              <a:ext uri="{FF2B5EF4-FFF2-40B4-BE49-F238E27FC236}">
                <a16:creationId xmlns:a16="http://schemas.microsoft.com/office/drawing/2014/main" id="{CAAC40C9-7FA5-430E-80B1-53B663F4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EA49C799-B666-4484-96FF-25163ACFD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509588"/>
            <a:ext cx="10218738" cy="425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E616DCB-3638-4D91-8378-5073D9DC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C48124-36B8-453F-9D9F-BCC52DF3E9BC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C105654B-E500-4E72-A1D6-D770BD408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00"/>
            <a:ext cx="12161838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>
            <a:extLst>
              <a:ext uri="{FF2B5EF4-FFF2-40B4-BE49-F238E27FC236}">
                <a16:creationId xmlns:a16="http://schemas.microsoft.com/office/drawing/2014/main" id="{2117BE10-4053-4CBE-BEE8-DADCBDA02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6367463"/>
            <a:ext cx="576103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ΝΑΥΠΗΓΙΚΟ ΣΧΕΔΙΟ ΚΑΙ ΑΡΧΕΣ </a:t>
            </a:r>
            <a:r>
              <a:rPr lang="en-US" altLang="el-GR" sz="900" b="1" dirty="0">
                <a:latin typeface="Arial" panose="020B0604020202020204" pitchFamily="34" charset="0"/>
              </a:rPr>
              <a:t>CASD</a:t>
            </a:r>
            <a:r>
              <a:rPr lang="el-GR" altLang="el-GR" sz="900" b="1" dirty="0">
                <a:latin typeface="Arial" panose="020B0604020202020204" pitchFamily="34" charset="0"/>
              </a:rPr>
              <a:t>       ΚΑΘΗΓΗΤΗΣ ΓΕΩΡΓΙΟΣ Κ. </a:t>
            </a:r>
            <a:r>
              <a:rPr lang="el-GR" altLang="el-GR" sz="900" b="1">
                <a:latin typeface="Arial" panose="020B0604020202020204" pitchFamily="34" charset="0"/>
              </a:rPr>
              <a:t>ΧΑΤΖΗΚΩΝΣΤΑΝΤΗΣ        2025</a:t>
            </a:r>
            <a:endParaRPr lang="el-GR" altLang="el-GR" sz="9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8">
            <a:extLst>
              <a:ext uri="{FF2B5EF4-FFF2-40B4-BE49-F238E27FC236}">
                <a16:creationId xmlns:a16="http://schemas.microsoft.com/office/drawing/2014/main" id="{3A75CA07-873E-4272-89F1-130A78F3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44" y="6611148"/>
            <a:ext cx="61198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ΚΑΘΗΓΗΤΗΣ ΓΕΩΡΓΙΟΣ Κ. ΧΑΤΖΗΚΩΝΣΤΑΝΤΗΣ   202</a:t>
            </a:r>
            <a:r>
              <a:rPr lang="en-US" altLang="el-GR" sz="900" b="1" dirty="0"/>
              <a:t>5</a:t>
            </a:r>
            <a:endParaRPr lang="el-GR" altLang="el-GR" sz="900" dirty="0"/>
          </a:p>
        </p:txBody>
      </p:sp>
      <p:sp>
        <p:nvSpPr>
          <p:cNvPr id="17413" name="Text Box 11">
            <a:extLst>
              <a:ext uri="{FF2B5EF4-FFF2-40B4-BE49-F238E27FC236}">
                <a16:creationId xmlns:a16="http://schemas.microsoft.com/office/drawing/2014/main" id="{6183955C-6858-45FC-8B2D-2286CFB7F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924" y="-23489"/>
            <a:ext cx="2305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600" b="1" u="sng" dirty="0"/>
              <a:t>Περίγραμμα Πλώρης</a:t>
            </a:r>
          </a:p>
        </p:txBody>
      </p:sp>
      <p:sp>
        <p:nvSpPr>
          <p:cNvPr id="17414" name="Text Box 12">
            <a:extLst>
              <a:ext uri="{FF2B5EF4-FFF2-40B4-BE49-F238E27FC236}">
                <a16:creationId xmlns:a16="http://schemas.microsoft.com/office/drawing/2014/main" id="{BF078CE4-53A2-496C-A729-B1286A115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492" y="-46831"/>
            <a:ext cx="28082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600" b="1" u="sng" dirty="0"/>
              <a:t>Περίγραμμα Πρύμνης</a:t>
            </a:r>
          </a:p>
        </p:txBody>
      </p:sp>
      <p:sp>
        <p:nvSpPr>
          <p:cNvPr id="17415" name="Slide Number Placeholder 1">
            <a:extLst>
              <a:ext uri="{FF2B5EF4-FFF2-40B4-BE49-F238E27FC236}">
                <a16:creationId xmlns:a16="http://schemas.microsoft.com/office/drawing/2014/main" id="{4DDAC9F1-4460-43B3-91F1-707EF4FE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D59D214-CC7F-46E1-942E-6170C3388087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l-GR" altLang="el-GR" sz="140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0F706D3-DA31-43C2-88E8-91DA3CF3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44" y="3782303"/>
            <a:ext cx="4076829" cy="25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60F65DE0-3A53-4DA3-9777-952D795B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38" y="3457915"/>
            <a:ext cx="43804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1400" b="1" dirty="0"/>
              <a:t>Λεπτομέρεια σχεδίασης κουπαστής (παραπέτο)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439D0F7-DB20-421A-B0FC-0F748346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904" y="3108234"/>
            <a:ext cx="4259392" cy="361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EF141DE9-D36E-4742-91EB-380EF8D4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3204840"/>
            <a:ext cx="5905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1400" b="1" u="sng" dirty="0"/>
              <a:t>ΕΓΚΑΡΣΙΟ ΕΠΙΠΕΔΟ </a:t>
            </a:r>
            <a:r>
              <a:rPr lang="en-US" altLang="el-GR" sz="1400" b="1" u="sng" dirty="0"/>
              <a:t>(BODY PLAN)</a:t>
            </a:r>
            <a:endParaRPr lang="el-GR" altLang="el-GR" sz="1400" b="1" u="sng" dirty="0"/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34CE5D9A-0F0E-4134-A409-D6263864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034" y="3429000"/>
            <a:ext cx="25923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 u="sng" dirty="0"/>
              <a:t>ΠΡΥΜΝΑΙΑ ΠΕΡΙΟΧΗ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1E097F63-05FA-450B-AF9A-CC4F2D13E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708" y="3628414"/>
            <a:ext cx="16646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 dirty="0"/>
              <a:t>Νομείς πλώρης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7BA8D41-8695-44D7-9A80-8D033E7C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3291" y="3425027"/>
            <a:ext cx="25923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400" b="1" u="sng" dirty="0"/>
              <a:t>ΠΡΩΡΑΙΑ ΠΕΡΙΟΧΗ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E8838C4-9146-4268-A7B4-7CEA42BCF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034" y="3646492"/>
            <a:ext cx="17290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400" b="1" dirty="0"/>
              <a:t>Νομείς πρύμνης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D6DDC54C-CC44-4EB2-8F3C-738FAFA8A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53" y="458255"/>
            <a:ext cx="4391025" cy="283845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14F3ED-F04C-46F0-B99B-B9BE08BFD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795" y="371942"/>
            <a:ext cx="4714875" cy="28289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6">
            <a:extLst>
              <a:ext uri="{FF2B5EF4-FFF2-40B4-BE49-F238E27FC236}">
                <a16:creationId xmlns:a16="http://schemas.microsoft.com/office/drawing/2014/main" id="{8BCC77CE-5643-41E6-B0DC-DA52394CD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6381750"/>
            <a:ext cx="61198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ΚΑΘΗΓΗΤΗΣ ΓΕΩΡΓΙΟΣ Κ. ΧΑΤΖΗΚΩΝΣΤΑΝΤΗΣ   202</a:t>
            </a:r>
            <a:r>
              <a:rPr lang="en-US" altLang="el-GR" sz="900" b="1" dirty="0"/>
              <a:t>5</a:t>
            </a:r>
            <a:endParaRPr lang="el-GR" altLang="el-GR" sz="900" dirty="0"/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67C0A502-7CAA-40A0-BCF8-388998B0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268414"/>
            <a:ext cx="720090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>
            <a:extLst>
              <a:ext uri="{FF2B5EF4-FFF2-40B4-BE49-F238E27FC236}">
                <a16:creationId xmlns:a16="http://schemas.microsoft.com/office/drawing/2014/main" id="{B7C51531-F9E2-4F31-A69F-C21E5E4A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333376"/>
            <a:ext cx="6840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l-GR" altLang="el-GR" sz="2000" b="1"/>
              <a:t>Πίνακας συντεταγμένων  (</a:t>
            </a:r>
            <a:r>
              <a:rPr lang="en-US" altLang="el-GR" sz="2000" b="1"/>
              <a:t>offsets table) </a:t>
            </a:r>
            <a:endParaRPr lang="el-GR" altLang="el-GR" sz="2000" b="1"/>
          </a:p>
        </p:txBody>
      </p:sp>
      <p:sp>
        <p:nvSpPr>
          <p:cNvPr id="20485" name="Slide Number Placeholder 1">
            <a:extLst>
              <a:ext uri="{FF2B5EF4-FFF2-40B4-BE49-F238E27FC236}">
                <a16:creationId xmlns:a16="http://schemas.microsoft.com/office/drawing/2014/main" id="{C6D4670A-293C-4EEF-94DD-78FAD4A8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9D12EA-009F-4052-9E83-C92C3C3F0DE0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l-GR" altLang="el-GR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1">
            <a:extLst>
              <a:ext uri="{FF2B5EF4-FFF2-40B4-BE49-F238E27FC236}">
                <a16:creationId xmlns:a16="http://schemas.microsoft.com/office/drawing/2014/main" id="{34D01CAB-333E-43A1-AE4D-D7E0B337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023600" y="6356350"/>
            <a:ext cx="330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D06BF5B-466B-4F30-924A-36F1D5DFBA4B}" type="slidenum">
              <a:rPr lang="el-GR" altLang="el-GR" sz="1200" smtClean="0">
                <a:solidFill>
                  <a:srgbClr val="898989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l-GR" altLang="el-GR" sz="1200">
              <a:solidFill>
                <a:srgbClr val="898989"/>
              </a:solidFill>
            </a:endParaRPr>
          </a:p>
        </p:txBody>
      </p:sp>
      <p:sp>
        <p:nvSpPr>
          <p:cNvPr id="4099" name="TextBox 5">
            <a:extLst>
              <a:ext uri="{FF2B5EF4-FFF2-40B4-BE49-F238E27FC236}">
                <a16:creationId xmlns:a16="http://schemas.microsoft.com/office/drawing/2014/main" id="{3875EE43-3207-4632-8FF4-CF7E9E21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266700"/>
            <a:ext cx="680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l-GR" altLang="el-GR" sz="1800" u="sng">
                <a:latin typeface="Arial" panose="020B0604020202020204" pitchFamily="34" charset="0"/>
              </a:rPr>
              <a:t>Σχέδιο    Ναυπηγικών    Γραμμών</a:t>
            </a:r>
          </a:p>
        </p:txBody>
      </p:sp>
      <p:pic>
        <p:nvPicPr>
          <p:cNvPr id="4100" name="Εικόνα 1">
            <a:extLst>
              <a:ext uri="{FF2B5EF4-FFF2-40B4-BE49-F238E27FC236}">
                <a16:creationId xmlns:a16="http://schemas.microsoft.com/office/drawing/2014/main" id="{DAE687AA-A5BA-4A2E-B3BB-CD855C3D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857250"/>
            <a:ext cx="119919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315CA2A-236A-4844-98B4-5B948DA68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3A705E98-4382-4B00-B2BB-EE9057E2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3E42CC-5E97-4E03-8F01-3B894966E59B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l-GR" altLang="el-GR" sz="1400"/>
          </a:p>
        </p:txBody>
      </p:sp>
      <p:sp>
        <p:nvSpPr>
          <p:cNvPr id="22531" name="TextBox 4">
            <a:extLst>
              <a:ext uri="{FF2B5EF4-FFF2-40B4-BE49-F238E27FC236}">
                <a16:creationId xmlns:a16="http://schemas.microsoft.com/office/drawing/2014/main" id="{9720A2A3-5FB1-40D5-9D81-EAA05EAA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341438"/>
            <a:ext cx="4392612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 i="1" u="sng"/>
              <a:t>Προσδιορισμός σημείων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2400" b="1" i="1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 i="1"/>
              <a:t>Καμπύλη Νομέων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2400" b="1" i="1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 i="1"/>
              <a:t>Καμπύλη Ισάλων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2400" b="1" i="1"/>
          </a:p>
          <a:p>
            <a:pPr>
              <a:spcBef>
                <a:spcPct val="0"/>
              </a:spcBef>
              <a:buFontTx/>
              <a:buNone/>
            </a:pPr>
            <a:r>
              <a:rPr lang="el-GR" altLang="el-GR" sz="2400" b="1" i="1"/>
              <a:t>Καμπύλη Διαμήκων τομών </a:t>
            </a:r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/>
          </a:p>
          <a:p>
            <a:pPr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30FE2E09-A07D-4EEE-A9D4-FB5D0FCE5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6245225"/>
            <a:ext cx="659130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l-GR" altLang="el-GR" sz="900" b="1" dirty="0">
                <a:latin typeface="Arial" panose="020B0604020202020204" pitchFamily="34" charset="0"/>
              </a:rPr>
              <a:t>                              </a:t>
            </a: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                 ΚΑΘΗΓΗΤΗΣ ΓΕΩΡΓΙΟΣ Κ. ΧΑΤΖΗΚΩΝΣΤΑΝΤΗΣ  2025</a:t>
            </a:r>
            <a:endParaRPr lang="el-GR" altLang="el-GR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>
            <a:extLst>
              <a:ext uri="{FF2B5EF4-FFF2-40B4-BE49-F238E27FC236}">
                <a16:creationId xmlns:a16="http://schemas.microsoft.com/office/drawing/2014/main" id="{D5CC03AB-0FE1-4440-8EFD-71CD29D4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67C3CC-F43E-4BD7-8A7D-C2DE96F3F65D}" type="slidenum">
              <a:rPr lang="el-GR" altLang="el-GR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l-GR" altLang="el-GR" sz="1400"/>
          </a:p>
        </p:txBody>
      </p:sp>
      <p:pic>
        <p:nvPicPr>
          <p:cNvPr id="23555" name="Picture 10">
            <a:extLst>
              <a:ext uri="{FF2B5EF4-FFF2-40B4-BE49-F238E27FC236}">
                <a16:creationId xmlns:a16="http://schemas.microsoft.com/office/drawing/2014/main" id="{BA4FCA7E-3EAA-4469-BFAF-6C5F34DDC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9" y="568325"/>
            <a:ext cx="62388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1">
            <a:extLst>
              <a:ext uri="{FF2B5EF4-FFF2-40B4-BE49-F238E27FC236}">
                <a16:creationId xmlns:a16="http://schemas.microsoft.com/office/drawing/2014/main" id="{B3CB3CB1-FAA4-4F08-87D8-FB178BC75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3902075"/>
            <a:ext cx="71072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2">
            <a:extLst>
              <a:ext uri="{FF2B5EF4-FFF2-40B4-BE49-F238E27FC236}">
                <a16:creationId xmlns:a16="http://schemas.microsoft.com/office/drawing/2014/main" id="{A2C91332-2CC9-440D-8491-08EB754DC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96839"/>
            <a:ext cx="86423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1600" b="1" u="sng"/>
              <a:t>Προσδιορισμός σημείων  : περίγραμμα (ίχνος διαμήκους επιπέδου συμμετρίας)</a:t>
            </a:r>
          </a:p>
        </p:txBody>
      </p:sp>
      <p:sp>
        <p:nvSpPr>
          <p:cNvPr id="23558" name="Text Box 7">
            <a:extLst>
              <a:ext uri="{FF2B5EF4-FFF2-40B4-BE49-F238E27FC236}">
                <a16:creationId xmlns:a16="http://schemas.microsoft.com/office/drawing/2014/main" id="{FA5C817F-ADE3-4DD3-9FEB-124AD62D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6503989"/>
            <a:ext cx="6049963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900" b="1" dirty="0"/>
              <a:t>ΝΑΥΠΗΓΙΚΟ ΣΧΕΔΙΟ ΚΑΙ ΑΡΧΕΣ </a:t>
            </a:r>
            <a:r>
              <a:rPr lang="en-US" altLang="el-GR" sz="900" b="1" dirty="0"/>
              <a:t>CASD</a:t>
            </a:r>
            <a:r>
              <a:rPr lang="el-GR" altLang="el-GR" sz="900" b="1" dirty="0"/>
              <a:t>       ΚΑΘΗΓΗΤΗΣ ΓΕΩΡΓΙΟΣ Κ. ΧΑΤΖΗΚΩΝΣΤΑΝΤΗΣ        2025</a:t>
            </a:r>
            <a:endParaRPr lang="el-GR" altLang="el-GR" sz="90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966FC0EC-0CD7-43F1-B5E5-7076862F654B}"/>
              </a:ext>
            </a:extLst>
          </p:cNvPr>
          <p:cNvCxnSpPr>
            <a:cxnSpLocks/>
          </p:cNvCxnSpPr>
          <p:nvPr/>
        </p:nvCxnSpPr>
        <p:spPr>
          <a:xfrm flipV="1">
            <a:off x="4338735" y="3036890"/>
            <a:ext cx="1119673" cy="236553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D0AD410C-5018-4461-ADDF-58222B355EA3}"/>
              </a:ext>
            </a:extLst>
          </p:cNvPr>
          <p:cNvCxnSpPr>
            <a:cxnSpLocks/>
          </p:cNvCxnSpPr>
          <p:nvPr/>
        </p:nvCxnSpPr>
        <p:spPr>
          <a:xfrm flipV="1">
            <a:off x="5005095" y="1651518"/>
            <a:ext cx="1728499" cy="30657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1616</Words>
  <Application>Microsoft Office PowerPoint</Application>
  <PresentationFormat>Ευρεία οθόνη</PresentationFormat>
  <Paragraphs>329</Paragraphs>
  <Slides>41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Times New Roman</vt:lpstr>
      <vt:lpstr>Office Theme</vt:lpstr>
      <vt:lpstr>Παρουσίαση του PowerPoint</vt:lpstr>
      <vt:lpstr>Παρουσίαση του PowerPoint</vt:lpstr>
      <vt:lpstr>ΔΙΑΔΙΚΑΣΙΑ ΣΧΕΔΙΑΣΗΣ ΝΑΥΠΗΓΙΚΩΝ ΓΡΑΜΜΩΝ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Παράδειγμα  :  Προσδιορισμός Νομ. 9 (εγκάρσιο επίπεδο)</vt:lpstr>
      <vt:lpstr>Παρουσίαση του PowerPoint</vt:lpstr>
      <vt:lpstr>Παρουσίαση του PowerPoint</vt:lpstr>
      <vt:lpstr>Παρουσίαση του PowerPoint</vt:lpstr>
      <vt:lpstr>Ναυπηγικό Σχέδιο : Επίπεδο Ισάλων  (1 από 6) </vt:lpstr>
      <vt:lpstr> Ναυπηγικό Σχέδιο : Επίπεδο Ισάλων  (2 από 6)  </vt:lpstr>
      <vt:lpstr> Ναυπηγικό Σχέδιο : Επίπεδο Ισάλων  (3 από 6)  </vt:lpstr>
      <vt:lpstr> Ναυπηγικό Σχέδιο : Επίπεδο Ισάλων  (4 από 6)  </vt:lpstr>
      <vt:lpstr> Ναυπηγικό Σχέδιο : Επίπεδο Ισάλων  (5 από 6)  </vt:lpstr>
      <vt:lpstr> Ναυπηγικό Σχέδιο : Επίπεδο Ισάλων  (6 από 6)  </vt:lpstr>
      <vt:lpstr>Παρουσίαση του PowerPoint</vt:lpstr>
      <vt:lpstr>Ναυπηγικό Σχέδιο: Καμπύλες Τομών Διαμήκων Επιπέδων –  Αντιστοιχία Σημείων Στα Τρία Επίπεδα (πρυμναία περιοχή)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UNIWA</cp:lastModifiedBy>
  <cp:revision>130</cp:revision>
  <dcterms:created xsi:type="dcterms:W3CDTF">2020-03-01T14:11:32Z</dcterms:created>
  <dcterms:modified xsi:type="dcterms:W3CDTF">2025-04-03T09:37:52Z</dcterms:modified>
</cp:coreProperties>
</file>