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1" r:id="rId3"/>
    <p:sldId id="258" r:id="rId4"/>
    <p:sldId id="278" r:id="rId5"/>
    <p:sldId id="279" r:id="rId6"/>
    <p:sldId id="277" r:id="rId7"/>
    <p:sldId id="282" r:id="rId8"/>
  </p:sldIdLst>
  <p:sldSz cx="12192000" cy="6858000"/>
  <p:notesSz cx="6858000" cy="9737725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9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32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2839EAE-33D8-4641-AA14-B0B7DC3E15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1197B09-6D01-49AC-8BDA-48064BDAC9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8CCDFF8-C3F6-48E1-91BC-50DC00F4C77B}" type="datetimeFigureOut">
              <a:rPr lang="el-GR" altLang="el-GR"/>
              <a:pPr>
                <a:defRPr/>
              </a:pPr>
              <a:t>2/5/2025</a:t>
            </a:fld>
            <a:endParaRPr lang="el-GR" altLang="el-GR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BD22D1FD-95B1-4057-BF11-DD1499B8B0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7F422A4E-3409-4AB5-A0F6-2866472E819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972493-24EB-4E70-9881-F70A725E98E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716D52-37D1-4733-8BE5-E1C4610DE4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D374E-BFFF-4123-81F7-40F756E5B40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07D6CC-EFB0-47F4-9C2C-07828CE681DB}" type="datetimeFigureOut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15552ED-DB56-45AB-95E4-B6A09571DBA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08000" y="1217613"/>
            <a:ext cx="5842000" cy="3286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9D9B02-55AE-4AA8-9F8E-D985DE7C5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686300"/>
            <a:ext cx="5486400" cy="3833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0E13A-8508-4285-8AA6-30E5D11CB2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48775"/>
            <a:ext cx="297180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9EFDC-CED3-447D-8764-3EB863F1AD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248775"/>
            <a:ext cx="2971800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29FB5F1-5FE0-49B9-BAD9-D362B1EC672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3C1924C-2BD7-45FF-B212-D6E86874ED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20976A02-98C2-4692-8145-441A9A1F2A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8DFCFA1F-E0A6-44F0-A7CB-0E3BE50C89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526868-8BE9-4C39-8280-1F7975E00031}" type="slidenum">
              <a:rPr lang="el-GR" altLang="el-GR" smtClean="0">
                <a:latin typeface="Calibri" panose="020F0502020204030204" pitchFamily="34" charset="0"/>
              </a:rPr>
              <a:pPr/>
              <a:t>1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1BF9-66EC-499F-9322-5A70D9458C58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943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D313E-B5A9-4130-A938-1694BA0F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B8A2-03B4-4542-A657-14ED523738DA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EC7B5-6C62-451D-BBE5-BAB972CE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98E8F-8D06-4427-B595-A9D90375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1BD0-EF37-43B3-9478-2FEE66618EE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261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3B010-852C-4588-B1FC-EE18C557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5BFDA-4640-4D09-A2C0-D5D3E6B7A486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D408D-97E1-4A4D-BD38-2271E6EEC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B7EF6-ACE0-45C4-8B6C-EFFFA126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7D727-C01C-4CC5-A53C-4AD6EAB3AAE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7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7AA81-5559-458A-A2F2-588D833C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BB866-7575-4CBD-9811-1B219E97E2CF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87CA-D276-431A-9F29-F10CD27F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209E0-C3D1-4381-BB47-F42A75550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65A2-E6DB-484F-A672-534DF3583FD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9183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9B74D-2452-445B-BF1E-41E4D2A45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4299-EAA0-4850-AA21-FF4E61A1B393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379AB-CCEC-4D0B-B48B-7E2F3C166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28A09-E1EB-4867-B7CE-FEDFD62A2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A1022-B4FD-4D5E-83B6-C706CA128E9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728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2F32F-4B98-49CC-B1A0-041E40ED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E2321-1883-4D9B-88D2-A84159F01EDE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6218D-ADC8-428B-951C-D2DB984E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B892-64C7-479C-BB0F-3F502E3E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5024-16B6-44BE-BE61-DDDCF8E4936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8259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63D34D-EF1D-42C5-95D7-1FCAA24E2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169D6-C7A6-4357-9B93-94B27BC283B1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D06BEE-2881-42E8-9B6C-DC99357B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22FF7D-117A-4719-9B1A-BE6FE48F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C482A-C493-4752-994F-76BCA25439A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1641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15DE79-AB50-44C6-B9A7-AFCCC5FC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D4E0C-3116-4BC1-85BE-78F3DC78ACD9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4C5BB00-CC12-4931-9FB4-E7AF85C0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25831F-618E-46D1-B72C-CA469E45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B786-2C71-4C3B-A293-2D8BA11ECE5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3704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408D97-E719-435E-907B-CC07F6B7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C2FF8-D54E-4EED-9A00-48F49B42C96E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ECD229-679B-4C42-8401-9B9A04F5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2BE3C0-3630-4B9B-B56E-44A62EB7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9F09-E76E-4A2B-B5E0-5F5620DBCB8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0442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ADD75F2-9DFE-4F34-AE06-F2AE1AF9B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6467C-003F-4F9D-B0D8-BF573E79F54C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94F2DA-F8C4-4BEA-A1D7-C819164A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B7BA28-D09E-4B52-B1A3-15655898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5253-0604-401B-A1BC-6C308C1DA76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009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EDB7AA-D2B4-40ED-A7FA-60D44AB4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4EB90-B7A3-43FE-96FA-9582ADF60A8A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E31A10-D397-4E56-A4AC-821910B6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95941D-1F90-4B1B-AD0B-3CB267A5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71160-391B-440F-AC5B-CBAD3524AEF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5466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CCE34A-6833-498B-A8B6-92BD0C76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5207-838B-4213-8630-67FF60EDD814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3748C9-BE97-4B77-AF75-A8A33F62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71B38F-39D9-42F7-9F23-B599F2E45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D4B34-7A16-4254-8C13-ACE83906985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4698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D8954B-BC2B-4E9D-803F-83BB5E74BA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  <a:endParaRPr lang="el-GR" altLang="el-G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46A3905-F267-470E-929B-0A230D0C64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  <a:endParaRPr lang="el-GR" alt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69DB7-FCCD-4E30-B549-A89AEB21E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BF7FEE-DBC5-4D4D-A441-46FF3F442A91}" type="datetime1">
              <a:rPr lang="el-GR"/>
              <a:pPr>
                <a:defRPr/>
              </a:pPr>
              <a:t>2/5/2025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84E8B-A05A-45A0-977F-4273027B9C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944B7-FD02-4ADA-81FC-D3D98E18A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86413EF-089D-41F6-B28A-ADDC3EB0AA9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C3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5235CF86-A60C-4F96-A153-3805382DBA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8567745-E857-4208-9A8F-1861E8BE81BD}" type="slidenum">
              <a:rPr lang="el-GR" altLang="el-GR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l-GR" altLang="el-GR" sz="1200">
              <a:solidFill>
                <a:srgbClr val="898989"/>
              </a:solidFill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B6350AB0-998E-490F-901F-2F9F47CF6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>
            <a:extLst>
              <a:ext uri="{FF2B5EF4-FFF2-40B4-BE49-F238E27FC236}">
                <a16:creationId xmlns:a16="http://schemas.microsoft.com/office/drawing/2014/main" id="{F1648F28-3DC4-4715-8364-071F5B887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365125"/>
            <a:ext cx="831532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2400" b="1" dirty="0"/>
              <a:t>ΠΑΝΕΠΙΣΤΗΜΙΟ ΔΥΤΙΚΗΣ ΑΤΤΙΚΗΣ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l-GR" altLang="el-GR" sz="24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2400" b="1" dirty="0"/>
              <a:t>ΤΜΗΜΑ ΝΑΥΠΗΓΩΝ ΜΗΧΑΝΙΚΩΝ</a:t>
            </a: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DDE82E52-A10D-45A7-BB54-12B79BDD1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4198938"/>
            <a:ext cx="7778750" cy="136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dirty="0">
                <a:solidFill>
                  <a:srgbClr val="000000"/>
                </a:solidFill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</a:rPr>
              <a:t> Επίκουρος Καθηγητής 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solidFill>
                  <a:srgbClr val="000000"/>
                </a:solidFill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</a:rPr>
              <a:t>. Ναυπηγός Μηχανολόγος Μηχανικός 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solidFill>
                  <a:srgbClr val="000000"/>
                </a:solidFill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</a:rPr>
              <a:t>. ‘’Διασφάλιση Ποιότητας’’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b="1" dirty="0">
                <a:solidFill>
                  <a:srgbClr val="000000"/>
                </a:solidFill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</a:rPr>
              <a:t> Μηχανικών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b="1" dirty="0">
                <a:solidFill>
                  <a:srgbClr val="000000"/>
                </a:solidFill>
              </a:rPr>
              <a:t>Πανεπιστημίου Δυτικής Αττικής (ΠΑ.Δ.Α.)</a:t>
            </a:r>
            <a:endParaRPr lang="en-US" altLang="el-GR" sz="1400" dirty="0"/>
          </a:p>
        </p:txBody>
      </p:sp>
      <p:sp>
        <p:nvSpPr>
          <p:cNvPr id="4103" name="Text Box 4">
            <a:extLst>
              <a:ext uri="{FF2B5EF4-FFF2-40B4-BE49-F238E27FC236}">
                <a16:creationId xmlns:a16="http://schemas.microsoft.com/office/drawing/2014/main" id="{5932359E-A1C9-47E5-8C26-709FBE1C3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6138863"/>
            <a:ext cx="7705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ΝΑΥΠΗΓΙΚΟ ΣΧΕΔΙΟ ΚΑΙ ΑΡΧΕΣ </a:t>
            </a:r>
            <a:r>
              <a:rPr lang="en-US" altLang="el-GR" sz="1000" b="1" dirty="0">
                <a:latin typeface="Arial" panose="020B0604020202020204" pitchFamily="34" charset="0"/>
              </a:rPr>
              <a:t>CASD</a:t>
            </a:r>
            <a:r>
              <a:rPr lang="el-GR" altLang="el-GR" sz="1000" b="1" dirty="0">
                <a:latin typeface="Arial" panose="020B0604020202020204" pitchFamily="34" charset="0"/>
              </a:rPr>
              <a:t>                        ΚΑΘΗΓΗΤΗΣ ΓΕΩΡΓΙΟΣ Κ. ΧΑΤΖΗΚΩΝΣΤΑΝΤΗΣ  2025</a:t>
            </a:r>
            <a:endParaRPr lang="el-GR" altLang="el-GR" sz="1000" dirty="0">
              <a:latin typeface="Arial" panose="020B0604020202020204" pitchFamily="34" charset="0"/>
            </a:endParaRPr>
          </a:p>
        </p:txBody>
      </p:sp>
      <p:sp>
        <p:nvSpPr>
          <p:cNvPr id="4104" name="Slide Number Placeholder 8">
            <a:extLst>
              <a:ext uri="{FF2B5EF4-FFF2-40B4-BE49-F238E27FC236}">
                <a16:creationId xmlns:a16="http://schemas.microsoft.com/office/drawing/2014/main" id="{C8127BB6-870D-4543-901D-EC4C8D5BD57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C63C257B-3CCF-44DC-BE90-AEA70DBE251E}" type="slidenum">
              <a:rPr lang="el-GR" altLang="el-GR" sz="1200">
                <a:solidFill>
                  <a:srgbClr val="898989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l-GR" altLang="el-GR" sz="1200">
              <a:solidFill>
                <a:srgbClr val="898989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3E2BD9-5299-4F1E-AB5D-DB1AE9D07B13}"/>
              </a:ext>
            </a:extLst>
          </p:cNvPr>
          <p:cNvSpPr txBox="1"/>
          <p:nvPr/>
        </p:nvSpPr>
        <p:spPr>
          <a:xfrm>
            <a:off x="3597910" y="2175662"/>
            <a:ext cx="6949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ΝΑΥΠΗΓΙΚΟ ΣΧΕΔΙΟ ΚΑΙ ΑΡΧΕΣ </a:t>
            </a:r>
            <a:r>
              <a:rPr lang="en-US" sz="2800" b="1" dirty="0"/>
              <a:t>CASD</a:t>
            </a:r>
          </a:p>
          <a:p>
            <a:pPr algn="ctr"/>
            <a:r>
              <a:rPr lang="el-GR" sz="2800" b="1" dirty="0"/>
              <a:t>ΕΚΤΟΠΙΣΜΑ</a:t>
            </a:r>
            <a:endParaRPr lang="en-US" sz="2800" b="1" dirty="0"/>
          </a:p>
          <a:p>
            <a:pPr algn="ctr"/>
            <a:r>
              <a:rPr lang="el-GR" sz="2800" b="1" dirty="0"/>
              <a:t>ΜΟΡΦΗ ΤΗΣ ΓΑΣΤΡΑΣ </a:t>
            </a:r>
          </a:p>
          <a:p>
            <a:pPr algn="ctr"/>
            <a:endParaRPr lang="el-GR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2128" y="621792"/>
            <a:ext cx="348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Arial Black" panose="020B0A04020102020204" pitchFamily="34" charset="0"/>
              </a:rPr>
              <a:t>ΜΟΡΦΗ ΤΗΣ ΓΑΣΤΡΑΣ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7102" y="1334635"/>
            <a:ext cx="75127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ΓΕΝΙΚΑ 1/2</a:t>
            </a:r>
          </a:p>
          <a:p>
            <a:endParaRPr lang="el-GR" sz="2000" dirty="0"/>
          </a:p>
          <a:p>
            <a:r>
              <a:rPr lang="el-GR" sz="2400" dirty="0"/>
              <a:t>Η μορφή της γάστρας είναι άμεσα συνδεδεμένη με :</a:t>
            </a:r>
          </a:p>
          <a:p>
            <a:endParaRPr lang="el-GR" sz="2400" dirty="0"/>
          </a:p>
          <a:p>
            <a:pPr marL="285750" indent="-285750">
              <a:buFontTx/>
              <a:buChar char="-"/>
            </a:pPr>
            <a:r>
              <a:rPr lang="el-GR" sz="2400" dirty="0"/>
              <a:t>Αντίσταση και πρόωση</a:t>
            </a:r>
          </a:p>
          <a:p>
            <a:pPr marL="285750" indent="-285750">
              <a:buFontTx/>
              <a:buChar char="-"/>
            </a:pPr>
            <a:endParaRPr lang="el-GR" sz="2400" dirty="0"/>
          </a:p>
          <a:p>
            <a:pPr marL="285750" indent="-285750">
              <a:buFontTx/>
              <a:buChar char="-"/>
            </a:pPr>
            <a:r>
              <a:rPr lang="el-GR" sz="2400" dirty="0"/>
              <a:t>Συμπεριφορά του πλοίου σε κυματισμούς</a:t>
            </a:r>
          </a:p>
          <a:p>
            <a:pPr marL="285750" indent="-285750">
              <a:buFontTx/>
              <a:buChar char="-"/>
            </a:pPr>
            <a:endParaRPr lang="el-GR" sz="2400" dirty="0"/>
          </a:p>
          <a:p>
            <a:pPr marL="285750" indent="-285750">
              <a:buFontTx/>
              <a:buChar char="-"/>
            </a:pPr>
            <a:r>
              <a:rPr lang="el-GR" sz="2400" dirty="0" err="1"/>
              <a:t>Ελικτικές</a:t>
            </a:r>
            <a:r>
              <a:rPr lang="el-GR" sz="2400" dirty="0"/>
              <a:t> ικανότητες του πλοίου</a:t>
            </a:r>
          </a:p>
          <a:p>
            <a:pPr marL="285750" indent="-285750">
              <a:buFontTx/>
              <a:buChar char="-"/>
            </a:pPr>
            <a:endParaRPr lang="el-GR" sz="2400" dirty="0"/>
          </a:p>
          <a:p>
            <a:pPr marL="285750" indent="-285750">
              <a:buFontTx/>
              <a:buChar char="-"/>
            </a:pPr>
            <a:r>
              <a:rPr lang="el-GR" sz="2400" dirty="0"/>
              <a:t>Όγκο των κυτών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7430" y="6356350"/>
            <a:ext cx="546370" cy="365125"/>
          </a:xfrm>
        </p:spPr>
        <p:txBody>
          <a:bodyPr/>
          <a:lstStyle/>
          <a:p>
            <a:fld id="{6737F536-44EE-4E5A-ACA6-7CDF3CD1235E}" type="slidenum">
              <a:rPr lang="el-GR" smtClean="0"/>
              <a:t>2</a:t>
            </a:fld>
            <a:endParaRPr lang="el-G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54099" y="6261913"/>
            <a:ext cx="7920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l-GR" sz="1200" b="1" i="1" u="sng" dirty="0"/>
              <a:t>ΝΑΥΠΗΓΙΚΟ ΣΧΕΔΙΟ ΚΑΙ ΑΡΧΕΣ </a:t>
            </a:r>
            <a:r>
              <a:rPr lang="en-US" altLang="el-GR" sz="1200" b="1" i="1" u="sng" dirty="0"/>
              <a:t>CASD </a:t>
            </a:r>
            <a:r>
              <a:rPr lang="el-GR" altLang="el-GR" sz="1200" b="1" i="1" u="sng" dirty="0"/>
              <a:t>   Καθηγητής : Γεώργιος Κ. </a:t>
            </a:r>
            <a:r>
              <a:rPr lang="el-GR" altLang="el-GR" sz="1200" b="1" i="1" u="sng" dirty="0" err="1"/>
              <a:t>Χατζηκωνσταντής</a:t>
            </a:r>
            <a:r>
              <a:rPr lang="el-GR" altLang="el-GR" sz="1200" b="1" i="1" u="sng" dirty="0"/>
              <a:t>   2025</a:t>
            </a:r>
            <a:endParaRPr lang="el-GR" altLang="el-GR" sz="1200" dirty="0"/>
          </a:p>
        </p:txBody>
      </p:sp>
    </p:spTree>
    <p:extLst>
      <p:ext uri="{BB962C8B-B14F-4D97-AF65-F5344CB8AC3E}">
        <p14:creationId xmlns:p14="http://schemas.microsoft.com/office/powerpoint/2010/main" val="247176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AE579805-5C7D-4955-A405-1B1AC3F63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6297F4B-53AB-4BDB-B92B-5269B2F705EE}" type="slidenum">
              <a:rPr lang="el-GR" altLang="el-GR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l-GR" altLang="el-GR" sz="1200">
              <a:solidFill>
                <a:srgbClr val="898989"/>
              </a:solidFill>
            </a:endParaRPr>
          </a:p>
        </p:txBody>
      </p:sp>
      <p:sp>
        <p:nvSpPr>
          <p:cNvPr id="6147" name="TextBox 1">
            <a:extLst>
              <a:ext uri="{FF2B5EF4-FFF2-40B4-BE49-F238E27FC236}">
                <a16:creationId xmlns:a16="http://schemas.microsoft.com/office/drawing/2014/main" id="{2E816714-1B0E-478D-9ABE-2869C9689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8" y="261938"/>
            <a:ext cx="10772775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2400" b="1" u="sng" dirty="0"/>
              <a:t>ΑΡΧΗ ΑΡΧΙΜΗΔΗ</a:t>
            </a:r>
            <a:endParaRPr lang="el-GR" altLang="el-GR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2000" b="1" dirty="0"/>
              <a:t>Κάθε σώμα που βυθίζεται </a:t>
            </a:r>
            <a:r>
              <a:rPr lang="el-GR" altLang="el-GR" sz="2000" dirty="0"/>
              <a:t>(ολικώς ή μερικώς) σε υγρό, χάνει από το βάρος του ποσότητα ίση με το βάρος του υγρού που εκτοπίζει.</a:t>
            </a:r>
            <a:endParaRPr lang="en-US" altLang="el-GR" sz="20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l-GR" altLang="el-GR" sz="20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2000" dirty="0"/>
              <a:t>Βάρος σώματος = βάρος υγρού που εκτοπίζεται από το σώμα = </a:t>
            </a:r>
            <a:r>
              <a:rPr lang="el-GR" altLang="el-GR" sz="2000" b="1" dirty="0"/>
              <a:t>ΕΚΤΟΠΙΣΜΑ</a:t>
            </a:r>
            <a:r>
              <a:rPr lang="el-GR" altLang="el-GR" sz="2000" dirty="0"/>
              <a:t> (  =  </a:t>
            </a:r>
            <a:r>
              <a:rPr lang="el-GR" altLang="el-GR" sz="2000" b="1" dirty="0"/>
              <a:t>Δ </a:t>
            </a:r>
            <a:r>
              <a:rPr lang="el-GR" altLang="el-GR" sz="2000" dirty="0"/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l-GR" altLang="el-GR" sz="20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2000" b="1" u="sng" dirty="0"/>
              <a:t>Εκτόπισμα </a:t>
            </a:r>
            <a:r>
              <a:rPr lang="el-GR" altLang="el-GR" sz="2000" u="sng" dirty="0"/>
              <a:t>= εξαρτάται από </a:t>
            </a:r>
            <a:r>
              <a:rPr lang="el-GR" altLang="el-GR" sz="2000" u="sng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l-GR" altLang="el-GR" sz="2000" dirty="0">
                <a:latin typeface="Arial" panose="020B0604020202020204" pitchFamily="34" charset="0"/>
              </a:rPr>
              <a:t> </a:t>
            </a:r>
            <a:r>
              <a:rPr lang="el-GR" altLang="el-GR" sz="2000" dirty="0"/>
              <a:t>τον όγκο</a:t>
            </a:r>
            <a:r>
              <a:rPr lang="en-US" altLang="el-GR" sz="2000" dirty="0"/>
              <a:t> </a:t>
            </a:r>
            <a:r>
              <a:rPr lang="en-US" altLang="el-GR" sz="2000" b="1" dirty="0"/>
              <a:t>V</a:t>
            </a:r>
            <a:r>
              <a:rPr lang="el-GR" altLang="el-GR" sz="2000" dirty="0"/>
              <a:t> του βυθισμένου σώματος</a:t>
            </a:r>
            <a:r>
              <a:rPr lang="en-US" altLang="el-GR" sz="2000" dirty="0"/>
              <a:t> </a:t>
            </a:r>
            <a:endParaRPr lang="el-GR" altLang="el-GR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l-GR" altLang="el-GR" sz="2000" dirty="0">
                <a:latin typeface="Arial" panose="020B0604020202020204" pitchFamily="34" charset="0"/>
              </a:rPr>
              <a:t> την πυκνότητα του νερού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l-GR" altLang="el-GR" sz="2000" dirty="0">
                <a:latin typeface="Arial" panose="020B0604020202020204" pitchFamily="34" charset="0"/>
              </a:rPr>
              <a:t> το βύθισμα λειτουργίας του πλοίου </a:t>
            </a:r>
            <a:r>
              <a:rPr lang="el-GR" altLang="el-GR" sz="2000" dirty="0"/>
              <a:t> </a:t>
            </a:r>
            <a:endParaRPr lang="el-GR" altLang="el-GR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l-GR" altLang="el-GR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2000" b="1" dirty="0"/>
              <a:t>Σε κάθε σώμα που βυθίζεται </a:t>
            </a:r>
            <a:r>
              <a:rPr lang="el-GR" altLang="el-GR" sz="2000" dirty="0"/>
              <a:t>(ολικώς ή μερικώς) σε υγρό , ασκούνται 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l-GR" altLang="el-GR" sz="20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2000" dirty="0"/>
              <a:t>Βάρος σώματος  (ασκείται στο </a:t>
            </a:r>
            <a:r>
              <a:rPr lang="el-GR" altLang="el-GR" sz="2000" b="1" i="1" u="sng" dirty="0"/>
              <a:t>ΚΕΝΤΡΟ ΒΑΡΟΥΣ </a:t>
            </a:r>
            <a:r>
              <a:rPr lang="el-GR" altLang="el-GR" sz="2000" dirty="0"/>
              <a:t>του σώματος)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l-GR" altLang="el-GR" sz="20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2000" dirty="0" err="1"/>
              <a:t>Άντωση</a:t>
            </a:r>
            <a:r>
              <a:rPr lang="el-GR" altLang="el-GR" sz="2000" dirty="0"/>
              <a:t> (ασκείται στο γεωμετρικό κέντρο του βυθισμένου σώματος </a:t>
            </a:r>
            <a:r>
              <a:rPr lang="el-GR" altLang="el-GR" sz="2000" b="1" i="1" u="sng" dirty="0"/>
              <a:t>ΚΕΝΤΡΟ ΑΝΤΩΣΗΣ</a:t>
            </a:r>
            <a:r>
              <a:rPr lang="el-GR" altLang="el-GR" sz="2000" dirty="0"/>
              <a:t>)</a:t>
            </a:r>
            <a:endParaRPr lang="en-US" altLang="el-GR" sz="20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l-GR" sz="20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l-GR" sz="2200" dirty="0"/>
              <a:t>                                     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ΕΚΤΟΠΙΣΜΑ  =  ΒΑΡΟΣ  ΣΩΜΑΤΟΣ   =   ΑΝΤΩΣΗ</a:t>
            </a:r>
            <a:endParaRPr lang="el-GR" altLang="el-GR" sz="2000" dirty="0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D919F718-AA57-4F30-9669-ED6CCBB7F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413" y="6389688"/>
            <a:ext cx="7705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ΝΑΥΠΗΓΙΚΟ ΣΧΕΔΙΟ ΚΑΙ ΑΡΧΕΣ </a:t>
            </a:r>
            <a:r>
              <a:rPr lang="en-US" altLang="el-GR" sz="1000" b="1" dirty="0">
                <a:latin typeface="Arial" panose="020B0604020202020204" pitchFamily="34" charset="0"/>
              </a:rPr>
              <a:t>CASD</a:t>
            </a:r>
            <a:r>
              <a:rPr lang="el-GR" altLang="el-GR" sz="1000" b="1" dirty="0">
                <a:latin typeface="Arial" panose="020B0604020202020204" pitchFamily="34" charset="0"/>
              </a:rPr>
              <a:t>                        ΚΑΘΗΓΗΤΗΣ ΓΕΩΡΓΙΟΣ Κ. ΧΑΤΖΗΚΩΝΣΤΑΝΤΗΣ  2025</a:t>
            </a:r>
            <a:endParaRPr lang="el-GR" altLang="el-GR" sz="1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48FEC995-AAA5-4004-96F9-540F38D48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7A9DF33-B09F-4C89-9A4E-C00D17A29DFB}" type="slidenum">
              <a:rPr lang="el-GR" altLang="el-GR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l-GR" altLang="el-GR" sz="1200">
              <a:solidFill>
                <a:srgbClr val="898989"/>
              </a:solidFill>
            </a:endParaRPr>
          </a:p>
        </p:txBody>
      </p:sp>
      <p:pic>
        <p:nvPicPr>
          <p:cNvPr id="9219" name="Picture 1">
            <a:extLst>
              <a:ext uri="{FF2B5EF4-FFF2-40B4-BE49-F238E27FC236}">
                <a16:creationId xmlns:a16="http://schemas.microsoft.com/office/drawing/2014/main" id="{F50DB045-714B-4B10-BE74-5ECBFE485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800100"/>
            <a:ext cx="5391150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2">
            <a:extLst>
              <a:ext uri="{FF2B5EF4-FFF2-40B4-BE49-F238E27FC236}">
                <a16:creationId xmlns:a16="http://schemas.microsoft.com/office/drawing/2014/main" id="{377E6F23-8A49-4693-905C-5B5218DAA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254000"/>
            <a:ext cx="550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2000" b="1" u="sng"/>
              <a:t>ΣΥΝΘΗΚΕΣ</a:t>
            </a:r>
            <a:r>
              <a:rPr lang="en-US" altLang="el-GR" sz="2000" b="1" u="sng"/>
              <a:t>      </a:t>
            </a:r>
            <a:r>
              <a:rPr lang="el-GR" altLang="el-GR" sz="2000" b="1" u="sng"/>
              <a:t> ΙΣΟΡΡΟΠΙΑΣ</a:t>
            </a: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BDD83E0B-F39C-47E9-8047-39E11BB8A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6138863"/>
            <a:ext cx="7705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ΝΑΥΠΗΓΙΚΟ ΣΧΕΔΙΟ ΚΑΙ ΑΡΧΕΣ </a:t>
            </a:r>
            <a:r>
              <a:rPr lang="en-US" altLang="el-GR" sz="1000" b="1" dirty="0">
                <a:latin typeface="Arial" panose="020B0604020202020204" pitchFamily="34" charset="0"/>
              </a:rPr>
              <a:t>CASD</a:t>
            </a:r>
            <a:r>
              <a:rPr lang="el-GR" altLang="el-GR" sz="1000" b="1" dirty="0">
                <a:latin typeface="Arial" panose="020B0604020202020204" pitchFamily="34" charset="0"/>
              </a:rPr>
              <a:t>                        ΚΑΘΗΓΗΤΗΣ ΓΕΩΡΓΙΟΣ Κ. ΧΑΤΖΗΚΩΝΣΤΑΝΤΗΣ  2025</a:t>
            </a:r>
            <a:endParaRPr lang="el-GR" altLang="el-GR" sz="1000" dirty="0">
              <a:latin typeface="Arial" panose="020B0604020202020204" pitchFamily="34" charset="0"/>
            </a:endParaRPr>
          </a:p>
        </p:txBody>
      </p:sp>
      <p:sp>
        <p:nvSpPr>
          <p:cNvPr id="9222" name="Text Box 5">
            <a:extLst>
              <a:ext uri="{FF2B5EF4-FFF2-40B4-BE49-F238E27FC236}">
                <a16:creationId xmlns:a16="http://schemas.microsoft.com/office/drawing/2014/main" id="{C67E6122-EAC1-44F2-BD5D-2BE6A97F9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849313"/>
            <a:ext cx="4729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l-GR" altLang="el-GR" sz="1800">
              <a:latin typeface="Arial" panose="020B0604020202020204" pitchFamily="34" charset="0"/>
            </a:endParaRPr>
          </a:p>
        </p:txBody>
      </p:sp>
      <p:graphicFrame>
        <p:nvGraphicFramePr>
          <p:cNvPr id="9223" name="Object 6">
            <a:extLst>
              <a:ext uri="{FF2B5EF4-FFF2-40B4-BE49-F238E27FC236}">
                <a16:creationId xmlns:a16="http://schemas.microsoft.com/office/drawing/2014/main" id="{8E775704-849D-4A1F-BEDE-8A0A2EDEA9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94513" y="2206625"/>
          <a:ext cx="41402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4" imgW="1600200" imgH="419100" progId="Equation.DSMT4">
                  <p:embed/>
                </p:oleObj>
              </mc:Choice>
              <mc:Fallback>
                <p:oleObj name="Equation" r:id="rId4" imgW="16002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2206625"/>
                        <a:ext cx="41402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3EE40069-D8EA-4E8D-A3D9-0E929BBDB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6538D50-3FE2-4777-9E75-E6E9C22C7F15}" type="slidenum">
              <a:rPr lang="el-GR" altLang="el-GR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l-GR" altLang="el-GR" sz="1200">
              <a:solidFill>
                <a:srgbClr val="898989"/>
              </a:solidFill>
            </a:endParaRP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709B526D-8248-4E59-864A-23C30AECF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4025" y="4781550"/>
            <a:ext cx="4410075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l-GR" altLang="el-GR" sz="2000" b="1">
                <a:latin typeface="Arial" panose="020B0604020202020204" pitchFamily="34" charset="0"/>
              </a:rPr>
              <a:t>Δ</a:t>
            </a:r>
            <a:r>
              <a:rPr lang="en-US" altLang="el-GR" sz="2000" b="1">
                <a:latin typeface="Arial" panose="020B0604020202020204" pitchFamily="34" charset="0"/>
              </a:rPr>
              <a:t> </a:t>
            </a:r>
            <a:r>
              <a:rPr lang="en-US" altLang="el-GR" sz="1800">
                <a:latin typeface="Arial" panose="020B0604020202020204" pitchFamily="34" charset="0"/>
              </a:rPr>
              <a:t>(t)</a:t>
            </a:r>
            <a:r>
              <a:rPr lang="el-GR" altLang="el-GR" sz="1800">
                <a:latin typeface="Arial" panose="020B0604020202020204" pitchFamily="34" charset="0"/>
              </a:rPr>
              <a:t> =  </a:t>
            </a:r>
            <a:r>
              <a:rPr lang="el-GR" altLang="el-GR" sz="2000" b="1">
                <a:latin typeface="Arial" panose="020B0604020202020204" pitchFamily="34" charset="0"/>
              </a:rPr>
              <a:t>γ</a:t>
            </a:r>
            <a:r>
              <a:rPr lang="en-US" altLang="el-GR" sz="1800" b="1">
                <a:latin typeface="Arial" panose="020B0604020202020204" pitchFamily="34" charset="0"/>
              </a:rPr>
              <a:t> </a:t>
            </a:r>
            <a:r>
              <a:rPr lang="en-US" altLang="el-GR" sz="1800">
                <a:latin typeface="Arial" panose="020B0604020202020204" pitchFamily="34" charset="0"/>
              </a:rPr>
              <a:t>(t / m</a:t>
            </a:r>
            <a:r>
              <a:rPr lang="en-US" altLang="el-GR" sz="1800" baseline="30000">
                <a:latin typeface="Arial" panose="020B0604020202020204" pitchFamily="34" charset="0"/>
              </a:rPr>
              <a:t>3</a:t>
            </a:r>
            <a:r>
              <a:rPr lang="en-US" altLang="el-GR" sz="1800">
                <a:latin typeface="Arial" panose="020B0604020202020204" pitchFamily="34" charset="0"/>
              </a:rPr>
              <a:t>)</a:t>
            </a:r>
            <a:r>
              <a:rPr lang="el-GR" altLang="el-GR" sz="1800">
                <a:latin typeface="Arial" panose="020B0604020202020204" pitchFamily="34" charset="0"/>
              </a:rPr>
              <a:t> </a:t>
            </a:r>
            <a:r>
              <a:rPr lang="en-US" altLang="el-GR" sz="1800">
                <a:latin typeface="Arial" panose="020B0604020202020204" pitchFamily="34" charset="0"/>
              </a:rPr>
              <a:t> x  </a:t>
            </a:r>
            <a:r>
              <a:rPr lang="en-US" altLang="el-GR" sz="2000" b="1">
                <a:latin typeface="Arial" panose="020B0604020202020204" pitchFamily="34" charset="0"/>
              </a:rPr>
              <a:t>V</a:t>
            </a:r>
            <a:r>
              <a:rPr lang="en-US" altLang="el-GR" sz="1800">
                <a:latin typeface="Arial" panose="020B0604020202020204" pitchFamily="34" charset="0"/>
              </a:rPr>
              <a:t> (m</a:t>
            </a:r>
            <a:r>
              <a:rPr lang="en-US" altLang="el-GR" sz="1800" baseline="30000">
                <a:latin typeface="Arial" panose="020B0604020202020204" pitchFamily="34" charset="0"/>
              </a:rPr>
              <a:t>3</a:t>
            </a:r>
            <a:r>
              <a:rPr lang="en-US" altLang="el-GR" sz="1800">
                <a:latin typeface="Arial" panose="020B0604020202020204" pitchFamily="34" charset="0"/>
              </a:rPr>
              <a:t>)</a:t>
            </a:r>
            <a:r>
              <a:rPr lang="el-GR" altLang="el-GR" sz="1800">
                <a:latin typeface="Arial" panose="020B0604020202020204" pitchFamily="34" charset="0"/>
              </a:rPr>
              <a:t>,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l-GR" altLang="el-GR" sz="18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όπου : </a:t>
            </a:r>
            <a:r>
              <a:rPr lang="el-GR" altLang="el-GR" sz="1800" b="1">
                <a:latin typeface="Arial" panose="020B0604020202020204" pitchFamily="34" charset="0"/>
              </a:rPr>
              <a:t>γ</a:t>
            </a:r>
            <a:r>
              <a:rPr lang="en-US" altLang="el-GR" sz="1800" b="1">
                <a:latin typeface="Arial" panose="020B0604020202020204" pitchFamily="34" charset="0"/>
              </a:rPr>
              <a:t> </a:t>
            </a:r>
            <a:r>
              <a:rPr lang="el-GR" altLang="el-GR" sz="1800">
                <a:latin typeface="Arial" panose="020B0604020202020204" pitchFamily="34" charset="0"/>
              </a:rPr>
              <a:t> = ειδικό βάρος νερού = ρ </a:t>
            </a:r>
            <a:r>
              <a:rPr lang="en-US" altLang="el-GR" sz="1800">
                <a:latin typeface="Arial" panose="020B0604020202020204" pitchFamily="34" charset="0"/>
              </a:rPr>
              <a:t>x  g </a:t>
            </a:r>
            <a:endParaRPr lang="en-US" altLang="el-GR" sz="2200"/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C19D6D38-D1B7-45A4-BCDE-1D66A9CDB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504825"/>
            <a:ext cx="911225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Τα ρευστά που ενδιαφέρουν το πλοίο είναι : </a:t>
            </a:r>
            <a:r>
              <a:rPr lang="el-GR" altLang="el-GR" sz="2400" b="1" u="sng">
                <a:latin typeface="Arial" panose="020B0604020202020204" pitchFamily="34" charset="0"/>
              </a:rPr>
              <a:t>ΑΕΡΑΣ</a:t>
            </a:r>
            <a:r>
              <a:rPr lang="el-GR" altLang="el-GR" sz="2400" b="1">
                <a:latin typeface="Arial" panose="020B0604020202020204" pitchFamily="34" charset="0"/>
              </a:rPr>
              <a:t> </a:t>
            </a:r>
            <a:r>
              <a:rPr lang="en-US" altLang="el-GR" sz="2400" b="1">
                <a:latin typeface="Arial" panose="020B0604020202020204" pitchFamily="34" charset="0"/>
              </a:rPr>
              <a:t>  </a:t>
            </a:r>
            <a:r>
              <a:rPr lang="el-GR" altLang="el-GR" sz="2400" b="1">
                <a:latin typeface="Arial" panose="020B0604020202020204" pitchFamily="34" charset="0"/>
              </a:rPr>
              <a:t>–</a:t>
            </a:r>
            <a:r>
              <a:rPr lang="en-US" altLang="el-GR" sz="2400" b="1">
                <a:latin typeface="Arial" panose="020B0604020202020204" pitchFamily="34" charset="0"/>
              </a:rPr>
              <a:t>  </a:t>
            </a:r>
            <a:r>
              <a:rPr lang="el-GR" altLang="el-GR" sz="2400" b="1">
                <a:latin typeface="Arial" panose="020B0604020202020204" pitchFamily="34" charset="0"/>
              </a:rPr>
              <a:t> </a:t>
            </a:r>
            <a:r>
              <a:rPr lang="el-GR" altLang="el-GR" sz="2400" b="1" u="sng">
                <a:latin typeface="Arial" panose="020B0604020202020204" pitchFamily="34" charset="0"/>
              </a:rPr>
              <a:t>ΝΕΡΟ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Ιδιότητες των ρευστών που χρειάζονται είναι :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l-GR" altLang="el-GR" sz="1800" b="1">
                <a:latin typeface="Arial" panose="020B0604020202020204" pitchFamily="34" charset="0"/>
              </a:rPr>
              <a:t>ΠΥΚΝΟΤΗΤΑ</a:t>
            </a:r>
            <a:r>
              <a:rPr lang="el-GR" altLang="el-GR" sz="1800">
                <a:latin typeface="Arial" panose="020B0604020202020204" pitchFamily="34" charset="0"/>
              </a:rPr>
              <a:t>     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l-GR" altLang="el-GR" sz="18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l-GR" altLang="el-GR" sz="18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l-GR" altLang="el-GR" sz="1800" b="1">
                <a:latin typeface="Arial" panose="020B0604020202020204" pitchFamily="34" charset="0"/>
              </a:rPr>
              <a:t>ΕΙΔΙΚΟ ΒΑΡΟΣ</a:t>
            </a:r>
            <a:r>
              <a:rPr lang="el-GR" altLang="el-GR" sz="1800">
                <a:latin typeface="Arial" panose="020B0604020202020204" pitchFamily="34" charset="0"/>
              </a:rPr>
              <a:t>  :   </a:t>
            </a:r>
          </a:p>
        </p:txBody>
      </p:sp>
      <p:graphicFrame>
        <p:nvGraphicFramePr>
          <p:cNvPr id="7173" name="Object 6">
            <a:extLst>
              <a:ext uri="{FF2B5EF4-FFF2-40B4-BE49-F238E27FC236}">
                <a16:creationId xmlns:a16="http://schemas.microsoft.com/office/drawing/2014/main" id="{DF229760-019C-4498-84C8-5E08161901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41713" y="2428875"/>
          <a:ext cx="1849437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3" imgW="990600" imgH="419100" progId="Equation.DSMT4">
                  <p:embed/>
                </p:oleObj>
              </mc:Choice>
              <mc:Fallback>
                <p:oleObj name="Equation" r:id="rId3" imgW="9906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2428875"/>
                        <a:ext cx="1849437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>
            <a:extLst>
              <a:ext uri="{FF2B5EF4-FFF2-40B4-BE49-F238E27FC236}">
                <a16:creationId xmlns:a16="http://schemas.microsoft.com/office/drawing/2014/main" id="{A41051DF-C00B-4F0E-AB4C-1876FCFC09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49675" y="3792538"/>
          <a:ext cx="37465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5" imgW="2095500" imgH="419100" progId="Equation.DSMT4">
                  <p:embed/>
                </p:oleObj>
              </mc:Choice>
              <mc:Fallback>
                <p:oleObj name="Equation" r:id="rId5" imgW="20955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3792538"/>
                        <a:ext cx="37465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4">
            <a:extLst>
              <a:ext uri="{FF2B5EF4-FFF2-40B4-BE49-F238E27FC236}">
                <a16:creationId xmlns:a16="http://schemas.microsoft.com/office/drawing/2014/main" id="{64878291-2AC4-4892-97B1-7458A536B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6154738"/>
            <a:ext cx="7705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ΝΑΥΠΗΓΙΚΟ ΣΧΕΔΙΟ ΚΑΙ ΑΡΧΕΣ </a:t>
            </a:r>
            <a:r>
              <a:rPr lang="en-US" altLang="el-GR" sz="1000" b="1" dirty="0">
                <a:latin typeface="Arial" panose="020B0604020202020204" pitchFamily="34" charset="0"/>
              </a:rPr>
              <a:t>CASD</a:t>
            </a:r>
            <a:r>
              <a:rPr lang="el-GR" altLang="el-GR" sz="1000" b="1" dirty="0">
                <a:latin typeface="Arial" panose="020B0604020202020204" pitchFamily="34" charset="0"/>
              </a:rPr>
              <a:t>                        ΚΑΘΗΓΗΤΗΣ ΓΕΩΡΓΙΟΣ Κ. ΧΑΤΖΗΚΩΝΣΤΑΝΤΗΣ  2025</a:t>
            </a:r>
            <a:endParaRPr lang="el-GR" altLang="el-GR" sz="1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2E1B5D85-C752-4A99-AB5A-C9BAE8B794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BE86750-EBD5-45D7-A3E4-40D1B7B39AEA}" type="slidenum">
              <a:rPr lang="el-GR" altLang="el-GR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l-GR" altLang="el-GR" sz="1200">
              <a:solidFill>
                <a:srgbClr val="898989"/>
              </a:solidFill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CD24580A-095B-4219-AEB0-F9BE8C3640E0}"/>
              </a:ext>
            </a:extLst>
          </p:cNvPr>
          <p:cNvSpPr/>
          <p:nvPr/>
        </p:nvSpPr>
        <p:spPr>
          <a:xfrm>
            <a:off x="2778125" y="449263"/>
            <a:ext cx="1104900" cy="4660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DD9691FD-5D18-43D5-8086-91BBF119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13" y="2376488"/>
            <a:ext cx="1720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800" b="1" u="sng"/>
              <a:t>ΕΜΦΟΡΤΟ ΕΚΤΟΠΙΣΜΑ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l-GR" altLang="el-GR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l-GR" sz="1800" b="1" u="sng"/>
              <a:t>DISPLACEMENT</a:t>
            </a:r>
            <a:endParaRPr lang="el-GR" altLang="el-GR" sz="1800" b="1" u="sng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5341E966-6BA3-4A2A-89DF-BB8B1A786209}"/>
              </a:ext>
            </a:extLst>
          </p:cNvPr>
          <p:cNvSpPr/>
          <p:nvPr/>
        </p:nvSpPr>
        <p:spPr>
          <a:xfrm>
            <a:off x="5256213" y="493713"/>
            <a:ext cx="304800" cy="203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198" name="TextBox 5">
            <a:extLst>
              <a:ext uri="{FF2B5EF4-FFF2-40B4-BE49-F238E27FC236}">
                <a16:creationId xmlns:a16="http://schemas.microsoft.com/office/drawing/2014/main" id="{CEC09262-5B4F-4CBF-9DBC-BD66E97BE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213" y="931863"/>
            <a:ext cx="15795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800" b="1" u="sng" dirty="0"/>
              <a:t>ΑΦΟΡΤΟ ΕΚΤΟΠΙΣΜΑ</a:t>
            </a:r>
            <a:r>
              <a:rPr lang="el-GR" altLang="el-GR" sz="1800" b="1" dirty="0"/>
              <a:t> </a:t>
            </a:r>
            <a:endParaRPr lang="en-US" altLang="el-GR" sz="18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l-GR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l-GR" sz="1800" dirty="0"/>
              <a:t>(</a:t>
            </a:r>
            <a:r>
              <a:rPr lang="en-US" altLang="el-GR" sz="1800" b="1" u="sng" dirty="0"/>
              <a:t>Light ship</a:t>
            </a:r>
            <a:r>
              <a:rPr lang="en-US" altLang="el-GR" sz="1800" dirty="0"/>
              <a:t>)</a:t>
            </a:r>
            <a:endParaRPr lang="el-GR" altLang="el-GR" sz="1800" dirty="0"/>
          </a:p>
        </p:txBody>
      </p:sp>
      <p:sp>
        <p:nvSpPr>
          <p:cNvPr id="8199" name="TextBox 6">
            <a:extLst>
              <a:ext uri="{FF2B5EF4-FFF2-40B4-BE49-F238E27FC236}">
                <a16:creationId xmlns:a16="http://schemas.microsoft.com/office/drawing/2014/main" id="{44F8B2B7-B051-42E6-A50F-C8C2E3332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150" y="406400"/>
            <a:ext cx="47783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1800"/>
              <a:t>Βάρος κατασκευής</a:t>
            </a:r>
            <a:r>
              <a:rPr lang="en-US" altLang="el-GR" sz="1800"/>
              <a:t> </a:t>
            </a:r>
            <a:endParaRPr lang="el-GR" altLang="el-GR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l-GR" altLang="el-GR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1800"/>
              <a:t>Βάρος εξοπλισμού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l-GR" altLang="el-GR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1800"/>
              <a:t>Βάρος μηχανοστασίου</a:t>
            </a:r>
            <a:r>
              <a:rPr lang="en-US" altLang="el-GR" sz="1800"/>
              <a:t> </a:t>
            </a:r>
            <a:r>
              <a:rPr lang="en-US" altLang="el-GR" sz="1400" i="1"/>
              <a:t>(</a:t>
            </a:r>
            <a:r>
              <a:rPr lang="el-GR" altLang="el-GR" sz="1400" i="1"/>
              <a:t>βάρος μηχανολογικής εγκατάστασης ,  περιλαμβάνονται τα υγρά λειτουργίας των μηχανολογικών εξαρτημάτων)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l-GR" altLang="el-GR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1800"/>
              <a:t>Βάρος μονίμου έρματος (εάν απαιτείται)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7A33A728-C95A-424D-989C-2FA7C3D6455F}"/>
              </a:ext>
            </a:extLst>
          </p:cNvPr>
          <p:cNvSpPr/>
          <p:nvPr/>
        </p:nvSpPr>
        <p:spPr>
          <a:xfrm>
            <a:off x="5267325" y="3006725"/>
            <a:ext cx="304800" cy="203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201" name="TextBox 8">
            <a:extLst>
              <a:ext uri="{FF2B5EF4-FFF2-40B4-BE49-F238E27FC236}">
                <a16:creationId xmlns:a16="http://schemas.microsoft.com/office/drawing/2014/main" id="{F6A95EC9-6C33-4A4A-B24D-84D885898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3643313"/>
            <a:ext cx="1295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800" b="1" u="sng"/>
              <a:t>Πρόσθετο βάρος</a:t>
            </a:r>
            <a:r>
              <a:rPr lang="el-GR" altLang="el-GR" sz="1800"/>
              <a:t> </a:t>
            </a:r>
            <a:endParaRPr lang="en-US" altLang="el-GR" sz="180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l-GR" sz="180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l-GR" sz="1800"/>
              <a:t>(</a:t>
            </a:r>
            <a:r>
              <a:rPr lang="en-US" altLang="el-GR" sz="1800" b="1" u="sng"/>
              <a:t>DWT</a:t>
            </a:r>
            <a:r>
              <a:rPr lang="en-US" altLang="el-GR" sz="1800"/>
              <a:t>)</a:t>
            </a:r>
            <a:endParaRPr lang="el-GR" altLang="el-GR" sz="1800"/>
          </a:p>
        </p:txBody>
      </p:sp>
      <p:sp>
        <p:nvSpPr>
          <p:cNvPr id="8202" name="TextBox 9">
            <a:extLst>
              <a:ext uri="{FF2B5EF4-FFF2-40B4-BE49-F238E27FC236}">
                <a16:creationId xmlns:a16="http://schemas.microsoft.com/office/drawing/2014/main" id="{1BA6158A-BD6C-49C5-BCA2-D57DED013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275" y="2982913"/>
            <a:ext cx="45847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1800"/>
              <a:t>Βάρος ωφέλιμου φορτίου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l-GR" altLang="el-GR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1800"/>
              <a:t>Βάρος πληρώματος και αποσκευών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l-GR" altLang="el-GR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1800"/>
              <a:t>Βάρος αναλωσίμων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l-GR" altLang="el-GR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altLang="el-GR" sz="1800"/>
              <a:t>Βάρος έρματος (εάν απαιτείται)</a:t>
            </a:r>
          </a:p>
        </p:txBody>
      </p:sp>
      <p:sp>
        <p:nvSpPr>
          <p:cNvPr id="8203" name="TextBox 10">
            <a:extLst>
              <a:ext uri="{FF2B5EF4-FFF2-40B4-BE49-F238E27FC236}">
                <a16:creationId xmlns:a16="http://schemas.microsoft.com/office/drawing/2014/main" id="{5930185A-C536-464B-9CCB-E0D28DB40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5353050"/>
            <a:ext cx="9906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l-GR" sz="1800" b="1"/>
              <a:t>    </a:t>
            </a:r>
            <a:r>
              <a:rPr lang="el-GR" altLang="el-GR" sz="1800" b="1"/>
              <a:t>ΕΜΦΟΡΤΟ ΕΚΤΟΠΙΣΜΑ  </a:t>
            </a:r>
            <a:r>
              <a:rPr lang="en-US" altLang="el-GR" sz="1800" b="1"/>
              <a:t>   </a:t>
            </a:r>
            <a:r>
              <a:rPr lang="el-GR" altLang="el-GR" sz="1800" b="1"/>
              <a:t>=    ΑΦΟΡΤΟ ΕΚΤΟΠΙΣΜΑ     +       ΠΡΟΣΘΕΤΟ ΒΑΡΟΣ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l-GR" altLang="el-GR" sz="1800" b="1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800" b="1"/>
              <a:t>           </a:t>
            </a:r>
            <a:r>
              <a:rPr lang="en-US" altLang="el-GR" sz="1800" b="1"/>
              <a:t>DISPLACEMENT   </a:t>
            </a:r>
            <a:r>
              <a:rPr lang="el-GR" altLang="el-GR" sz="1800" b="1"/>
              <a:t>       </a:t>
            </a:r>
            <a:r>
              <a:rPr lang="en-US" altLang="el-GR" sz="1800" b="1"/>
              <a:t>      </a:t>
            </a:r>
            <a:r>
              <a:rPr lang="el-GR" altLang="el-GR" sz="1800" b="1"/>
              <a:t>   </a:t>
            </a:r>
            <a:r>
              <a:rPr lang="en-US" altLang="el-GR" sz="1800" b="1"/>
              <a:t>=  </a:t>
            </a:r>
            <a:r>
              <a:rPr lang="el-GR" altLang="el-GR" sz="1800" b="1"/>
              <a:t>         </a:t>
            </a:r>
            <a:r>
              <a:rPr lang="en-US" altLang="el-GR" sz="1800" b="1"/>
              <a:t>      LIGHT SHIP</a:t>
            </a:r>
            <a:r>
              <a:rPr lang="el-GR" altLang="el-GR" sz="1800" b="1"/>
              <a:t>     </a:t>
            </a:r>
            <a:r>
              <a:rPr lang="en-US" altLang="el-GR" sz="1800" b="1"/>
              <a:t>  </a:t>
            </a:r>
            <a:r>
              <a:rPr lang="el-GR" altLang="el-GR" sz="1800" b="1"/>
              <a:t>        </a:t>
            </a:r>
            <a:r>
              <a:rPr lang="en-US" altLang="el-GR" sz="1800" b="1"/>
              <a:t>   </a:t>
            </a:r>
            <a:r>
              <a:rPr lang="el-GR" altLang="el-GR" sz="1800" b="1"/>
              <a:t> </a:t>
            </a:r>
            <a:r>
              <a:rPr lang="en-US" altLang="el-GR" sz="1800" b="1"/>
              <a:t>+  </a:t>
            </a:r>
            <a:r>
              <a:rPr lang="el-GR" altLang="el-GR" sz="1800" b="1"/>
              <a:t>             </a:t>
            </a:r>
            <a:r>
              <a:rPr lang="en-US" altLang="el-GR" sz="1800" b="1"/>
              <a:t>DWT</a:t>
            </a:r>
            <a:r>
              <a:rPr lang="el-GR" altLang="el-GR" sz="1800" b="1"/>
              <a:t>   </a:t>
            </a:r>
            <a:endParaRPr lang="el-GR" altLang="el-GR" sz="1800"/>
          </a:p>
        </p:txBody>
      </p:sp>
      <p:sp>
        <p:nvSpPr>
          <p:cNvPr id="8204" name="Text Box 4">
            <a:extLst>
              <a:ext uri="{FF2B5EF4-FFF2-40B4-BE49-F238E27FC236}">
                <a16:creationId xmlns:a16="http://schemas.microsoft.com/office/drawing/2014/main" id="{49B7351E-EF64-4A1C-B3B3-F5C7BB27A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6438900"/>
            <a:ext cx="7705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ΝΑΥΠΗΓΙΚΟ ΣΧΕΔΙΟ ΚΑΙ ΑΡΧΕΣ </a:t>
            </a:r>
            <a:r>
              <a:rPr lang="en-US" altLang="el-GR" sz="1000" b="1" dirty="0">
                <a:latin typeface="Arial" panose="020B0604020202020204" pitchFamily="34" charset="0"/>
              </a:rPr>
              <a:t>CASD</a:t>
            </a:r>
            <a:r>
              <a:rPr lang="el-GR" altLang="el-GR" sz="1000" b="1" dirty="0">
                <a:latin typeface="Arial" panose="020B0604020202020204" pitchFamily="34" charset="0"/>
              </a:rPr>
              <a:t>                        ΚΑΘΗΓΗΤΗΣ ΓΕΩΡΓΙΟΣ Κ. ΧΑΤΖΗΚΩΝΣΤΑΝΤΗΣ  2025</a:t>
            </a:r>
            <a:endParaRPr lang="el-GR" altLang="el-GR" sz="1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6552" y="224651"/>
            <a:ext cx="3544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Arial Black" panose="020B0A04020102020204" pitchFamily="34" charset="0"/>
              </a:rPr>
              <a:t>ΜΟΡΦΗ ΤΗΣ ΓΑΣΤΡΑΣ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6785" y="607742"/>
            <a:ext cx="98598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u="sng" dirty="0"/>
              <a:t>ΓΕΝΙΚΑ 2/2</a:t>
            </a:r>
            <a:endParaRPr lang="el-GR" sz="2000" u="sng" dirty="0"/>
          </a:p>
          <a:p>
            <a:r>
              <a:rPr lang="el-GR" sz="2000" dirty="0"/>
              <a:t>Για τη διαμόρφωση του σκάφους  του πλοίου για το τμήμα που βρίσκεται  </a:t>
            </a:r>
          </a:p>
          <a:p>
            <a:r>
              <a:rPr lang="el-GR" sz="2000" dirty="0"/>
              <a:t>κάτω από την ίσαλο  και πάνω από αυτήν χρειάζεται να προσδιοριστούν : </a:t>
            </a:r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04219" y="1702153"/>
          <a:ext cx="10149581" cy="393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4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0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sng" dirty="0"/>
                        <a:t>ΠΟΙΟΤΙΚΑ</a:t>
                      </a:r>
                      <a:r>
                        <a:rPr lang="el-GR" sz="2000" u="sng" baseline="0" dirty="0"/>
                        <a:t> ΧΑΡΑΚΤΗΡΙΣΤΙΚΑ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000" u="sng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l-GR" sz="2000" baseline="0" dirty="0"/>
                        <a:t>μορφή νομέων (σε </a:t>
                      </a:r>
                      <a:r>
                        <a:rPr lang="el-GR" sz="2000" baseline="0" dirty="0" err="1"/>
                        <a:t>ύφαλα</a:t>
                      </a:r>
                      <a:r>
                        <a:rPr lang="el-GR" sz="2000" baseline="0" dirty="0"/>
                        <a:t> και έξαλα)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l-GR" sz="20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l-GR" sz="2000" baseline="0" dirty="0"/>
                        <a:t>μορφή ισάλων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l-GR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sz="2000" baseline="0" dirty="0"/>
                        <a:t>μορφή πλώρης – πρύμνης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l-GR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sz="2000" baseline="0" dirty="0"/>
                        <a:t>καμπυλότητα καταστρώματος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2000" baseline="0" dirty="0"/>
                        <a:t>     (</a:t>
                      </a:r>
                      <a:r>
                        <a:rPr lang="el-GR" sz="1800" i="1" baseline="0" dirty="0"/>
                        <a:t>ως προς το εγκάρσιο και ως προς το διάμηκες</a:t>
                      </a:r>
                      <a:r>
                        <a:rPr lang="el-GR" sz="2000" baseline="0" dirty="0"/>
                        <a:t>)</a:t>
                      </a:r>
                      <a:endParaRPr lang="el-GR" sz="2000" dirty="0"/>
                    </a:p>
                    <a:p>
                      <a:endParaRPr lang="el-GR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sng" dirty="0"/>
                        <a:t>ΠΟΣΟΤΙΚΑ ΧΑΡΑΚΤΗΡΙΣΤΙΚΑ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/>
                        <a:t>(αριθμητικά μεγέθη)</a:t>
                      </a:r>
                    </a:p>
                    <a:p>
                      <a:endParaRPr lang="el-GR" sz="2000" dirty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l-GR" sz="2000" dirty="0"/>
                        <a:t>λόγοι κυρίων διαστάσεων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el-GR" sz="200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l-GR" sz="2000" dirty="0"/>
                        <a:t>συντελεστές μορφής (γάστρας)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2000" dirty="0"/>
                    </a:p>
                    <a:p>
                      <a:r>
                        <a:rPr lang="en-US" sz="2000" baseline="0" dirty="0"/>
                        <a:t>-    </a:t>
                      </a:r>
                      <a:r>
                        <a:rPr lang="el-GR" sz="2000" baseline="0" dirty="0"/>
                        <a:t> ύψος εξάλων </a:t>
                      </a:r>
                      <a:endParaRPr lang="el-GR" sz="2000" dirty="0"/>
                    </a:p>
                    <a:p>
                      <a:endParaRPr lang="el-GR" sz="2000" baseline="0" dirty="0"/>
                    </a:p>
                    <a:p>
                      <a:endParaRPr lang="el-GR" sz="2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536-44EE-4E5A-ACA6-7CDF3CD1235E}" type="slidenum">
              <a:rPr lang="el-GR" smtClean="0"/>
              <a:t>7</a:t>
            </a:fld>
            <a:endParaRPr lang="el-GR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38491" y="6356350"/>
            <a:ext cx="79200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l-GR" sz="1200" b="1" i="1" u="sng" dirty="0"/>
              <a:t>ΝΑΥΠΗΓΙΚΟ ΣΧΕΔΙΟ ΚΑΙ ΑΡΧΕΣ </a:t>
            </a:r>
            <a:r>
              <a:rPr lang="en-US" altLang="el-GR" sz="1200" b="1" i="1" u="sng" dirty="0"/>
              <a:t>CASD </a:t>
            </a:r>
            <a:r>
              <a:rPr lang="el-GR" altLang="el-GR" sz="1200" b="1" i="1" u="sng" dirty="0"/>
              <a:t>   Καθηγητής : Γεώργιος Κ. </a:t>
            </a:r>
            <a:r>
              <a:rPr lang="el-GR" altLang="el-GR" sz="1200" b="1" i="1" u="sng" dirty="0" err="1"/>
              <a:t>Χατζηκωνσταντής</a:t>
            </a:r>
            <a:r>
              <a:rPr lang="el-GR" altLang="el-GR" sz="1200" b="1" i="1" u="sng" dirty="0"/>
              <a:t>   2025</a:t>
            </a:r>
            <a:endParaRPr lang="el-GR" altLang="el-GR" sz="1200" dirty="0"/>
          </a:p>
        </p:txBody>
      </p:sp>
    </p:spTree>
    <p:extLst>
      <p:ext uri="{BB962C8B-B14F-4D97-AF65-F5344CB8AC3E}">
        <p14:creationId xmlns:p14="http://schemas.microsoft.com/office/powerpoint/2010/main" val="195006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480</Words>
  <Application>Microsoft Office PowerPoint</Application>
  <PresentationFormat>Ευρεία οθόνη</PresentationFormat>
  <Paragraphs>117</Paragraphs>
  <Slides>7</Slides>
  <Notes>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26</cp:revision>
  <dcterms:created xsi:type="dcterms:W3CDTF">2020-04-16T18:15:51Z</dcterms:created>
  <dcterms:modified xsi:type="dcterms:W3CDTF">2025-05-02T08:39:06Z</dcterms:modified>
</cp:coreProperties>
</file>