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0DE"/>
    <a:srgbClr val="FFFF99"/>
    <a:srgbClr val="FFFF66"/>
    <a:srgbClr val="FFFFCC"/>
    <a:srgbClr val="93C571"/>
    <a:srgbClr val="F4A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9E108-8351-47B9-96F5-32C0B889206D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71BF9-66EC-499F-9322-5A70D9458C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23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1BF9-66EC-499F-9322-5A70D9458C5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50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1BF9-66EC-499F-9322-5A70D9458C5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943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2A9A-EEB6-4224-AB51-9C678E7BBC91}" type="datetime1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057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DBBE-5372-4D52-991B-35640D79D7D3}" type="datetime1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59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A34E-B174-4535-A346-020AC3565608}" type="datetime1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486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0FB5-2B87-41ED-8161-212BD0F4BD75}" type="datetime1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32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2FA5-6BED-4659-823A-468022EF2054}" type="datetime1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51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39AF-80AF-4A32-A872-00453854FF21}" type="datetime1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483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EAB-27F3-48B4-AC09-CA3930B2355B}" type="datetime1">
              <a:rPr lang="el-GR" smtClean="0"/>
              <a:t>8/5/2025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20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B99-8DBD-4BD8-AF47-65A87B201532}" type="datetime1">
              <a:rPr lang="el-GR" smtClean="0"/>
              <a:t>8/5/2025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032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66ED-3F96-4062-8E07-B34055A5105A}" type="datetime1">
              <a:rPr lang="el-GR" smtClean="0"/>
              <a:t>8/5/2025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933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3D3C-2ED1-49FB-B2E6-79508D4841CE}" type="datetime1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91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10CB-7608-4517-8CCB-33F0763825CA}" type="datetime1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501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CC09-CDD0-4A8D-8C36-59B44C9DA7D8}" type="datetime1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F536-44EE-4E5A-ACA6-7CDF3CD123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834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B0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89" y="237849"/>
            <a:ext cx="1676190" cy="1676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9360" y="365760"/>
            <a:ext cx="831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ΠΑΝΕΠΙΣΤΗΜΙΟ ΔΥΤΙΚΗΣ ΑΤΤΙΚΗΣ</a:t>
            </a:r>
          </a:p>
          <a:p>
            <a:pPr algn="ctr"/>
            <a:endParaRPr lang="el-GR" sz="2400" b="1" dirty="0"/>
          </a:p>
          <a:p>
            <a:pPr algn="ctr"/>
            <a:r>
              <a:rPr lang="el-GR" sz="2400" b="1" dirty="0"/>
              <a:t>ΤΜΗΜΑ ΝΑΥΠΗΓΩΝ ΜΗΧΑΝΙΚΩΝ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2112" y="2425315"/>
            <a:ext cx="6949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ΝΑΥΠΗΓΙΚΟ ΣΧΕΔΙΟ ΚΑΙ ΑΡΧΕΣ </a:t>
            </a:r>
            <a:r>
              <a:rPr lang="en-US" sz="2800" b="1" dirty="0"/>
              <a:t>CASD</a:t>
            </a:r>
          </a:p>
          <a:p>
            <a:pPr algn="ctr"/>
            <a:endParaRPr lang="en-US" sz="2800" b="1" dirty="0"/>
          </a:p>
          <a:p>
            <a:pPr algn="ctr"/>
            <a:r>
              <a:rPr lang="el-GR" sz="2800" b="1" dirty="0"/>
              <a:t>ΜΟΡΦΗ ΤΗΣ ΓΑΣΤΡΑΣ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6590" y="4298500"/>
            <a:ext cx="7778496" cy="136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l-GR" altLang="el-GR" sz="1400" dirty="0">
                <a:solidFill>
                  <a:srgbClr val="000000"/>
                </a:solidFill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</a:rPr>
              <a:t> Επίκουρος Καθηγητής 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l-GR" altLang="el-GR" sz="1400" dirty="0" err="1">
                <a:solidFill>
                  <a:srgbClr val="000000"/>
                </a:solidFill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l-GR" altLang="el-GR" sz="1400" dirty="0" err="1">
                <a:solidFill>
                  <a:srgbClr val="000000"/>
                </a:solidFill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l-GR" altLang="el-GR" sz="1400" b="1" dirty="0">
                <a:solidFill>
                  <a:srgbClr val="000000"/>
                </a:solidFill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</a:rPr>
              <a:t> </a:t>
            </a:r>
            <a:r>
              <a:rPr lang="el-GR" altLang="el-GR" sz="1400" b="1" dirty="0">
                <a:solidFill>
                  <a:srgbClr val="000000"/>
                </a:solidFill>
              </a:rPr>
              <a:t>Ναυπηγών Μηχανικών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l-GR" altLang="el-GR" sz="1400" b="1" dirty="0">
                <a:solidFill>
                  <a:srgbClr val="000000"/>
                </a:solidFill>
              </a:rPr>
              <a:t>Πανεπιστημίου Δυτικής Αττικής (ΠΑ.Δ.Α.)</a:t>
            </a:r>
            <a:endParaRPr lang="en-US" altLang="el-GR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1</a:t>
            </a:fld>
            <a:endParaRPr lang="el-GR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21541" y="6261913"/>
            <a:ext cx="7920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l-GR" sz="1200" b="1" i="1" u="sng" dirty="0"/>
              <a:t>ΝΑΥΠΗΓΙΚΟ ΣΧΕΔΙΟ ΚΑΙ ΑΡΧΕΣ </a:t>
            </a:r>
            <a:r>
              <a:rPr lang="en-US" altLang="el-GR" sz="1200" b="1" i="1" u="sng" dirty="0"/>
              <a:t>CASD </a:t>
            </a:r>
            <a:r>
              <a:rPr lang="el-GR" altLang="el-GR" sz="1200" b="1" i="1" u="sng" dirty="0"/>
              <a:t>   Καθηγητής : Γεώργιος Κ. </a:t>
            </a:r>
            <a:r>
              <a:rPr lang="el-GR" altLang="el-GR" sz="1200" b="1" i="1" u="sng" dirty="0" err="1"/>
              <a:t>Χατζηκωνσταντής</a:t>
            </a:r>
            <a:r>
              <a:rPr lang="el-GR" altLang="el-GR" sz="1200" b="1" i="1" u="sng" dirty="0"/>
              <a:t>   2025</a:t>
            </a:r>
            <a:endParaRPr lang="el-GR" altLang="el-GR" sz="1200" dirty="0"/>
          </a:p>
        </p:txBody>
      </p:sp>
    </p:spTree>
    <p:extLst>
      <p:ext uri="{BB962C8B-B14F-4D97-AF65-F5344CB8AC3E}">
        <p14:creationId xmlns:p14="http://schemas.microsoft.com/office/powerpoint/2010/main" val="24641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2128" y="621792"/>
            <a:ext cx="348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Arial Black" panose="020B0A04020102020204" pitchFamily="34" charset="0"/>
              </a:rPr>
              <a:t>ΜΟΡΦΗ ΤΗΣ ΓΑΣΤΡΑΣ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7102" y="1334635"/>
            <a:ext cx="75127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ΓΕΝΙΚΑ 1/2</a:t>
            </a:r>
          </a:p>
          <a:p>
            <a:endParaRPr lang="el-GR" sz="2000" dirty="0"/>
          </a:p>
          <a:p>
            <a:r>
              <a:rPr lang="el-GR" sz="2400" dirty="0"/>
              <a:t>Η μορφή της γάστρας είναι άμεσα συνδεδεμένη με :</a:t>
            </a:r>
          </a:p>
          <a:p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/>
              <a:t>Αντίσταση και πρόωση</a:t>
            </a:r>
          </a:p>
          <a:p>
            <a:pPr marL="285750" indent="-285750">
              <a:buFontTx/>
              <a:buChar char="-"/>
            </a:pPr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/>
              <a:t>Συμπεριφορά του πλοίου σε κυματισμούς</a:t>
            </a:r>
          </a:p>
          <a:p>
            <a:pPr marL="285750" indent="-285750">
              <a:buFontTx/>
              <a:buChar char="-"/>
            </a:pPr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 err="1"/>
              <a:t>Ελικτικές</a:t>
            </a:r>
            <a:r>
              <a:rPr lang="el-GR" sz="2400" dirty="0"/>
              <a:t> ικανότητες του πλοίου</a:t>
            </a:r>
          </a:p>
          <a:p>
            <a:pPr marL="285750" indent="-285750">
              <a:buFontTx/>
              <a:buChar char="-"/>
            </a:pPr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/>
              <a:t>Όγκο των κυτών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7430" y="6356350"/>
            <a:ext cx="546370" cy="365125"/>
          </a:xfrm>
        </p:spPr>
        <p:txBody>
          <a:bodyPr/>
          <a:lstStyle/>
          <a:p>
            <a:fld id="{6737F536-44EE-4E5A-ACA6-7CDF3CD1235E}" type="slidenum">
              <a:rPr lang="el-GR" smtClean="0"/>
              <a:t>2</a:t>
            </a:fld>
            <a:endParaRPr lang="el-G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54099" y="6261913"/>
            <a:ext cx="7920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l-GR" sz="1200" b="1" i="1" u="sng" dirty="0"/>
              <a:t>ΝΑΥΠΗΓΙΚΟ ΣΧΕΔΙΟ ΚΑΙ ΑΡΧΕΣ </a:t>
            </a:r>
            <a:r>
              <a:rPr lang="en-US" altLang="el-GR" sz="1200" b="1" i="1" u="sng" dirty="0"/>
              <a:t>CASD </a:t>
            </a:r>
            <a:r>
              <a:rPr lang="el-GR" altLang="el-GR" sz="1200" b="1" i="1" u="sng" dirty="0"/>
              <a:t>   Καθηγητής : Γεώργιος Κ. </a:t>
            </a:r>
            <a:r>
              <a:rPr lang="el-GR" altLang="el-GR" sz="1200" b="1" i="1" u="sng" dirty="0" err="1"/>
              <a:t>Χατζηκωνσταντής</a:t>
            </a:r>
            <a:r>
              <a:rPr lang="el-GR" altLang="el-GR" sz="1200" b="1" i="1" u="sng" dirty="0"/>
              <a:t>   2025</a:t>
            </a:r>
            <a:endParaRPr lang="el-GR" altLang="el-GR" sz="1200" dirty="0"/>
          </a:p>
        </p:txBody>
      </p:sp>
    </p:spTree>
    <p:extLst>
      <p:ext uri="{BB962C8B-B14F-4D97-AF65-F5344CB8AC3E}">
        <p14:creationId xmlns:p14="http://schemas.microsoft.com/office/powerpoint/2010/main" val="114864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4307" y="349737"/>
            <a:ext cx="3544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Arial Black" panose="020B0A04020102020204" pitchFamily="34" charset="0"/>
              </a:rPr>
              <a:t>ΜΟΡΦΗ ΤΗΣ ΓΑΣΤΡΑΣ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6786" y="824860"/>
            <a:ext cx="8001742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ΓΕΝΙΚΑ 2/2</a:t>
            </a:r>
          </a:p>
          <a:p>
            <a:endParaRPr lang="el-GR" sz="2000" dirty="0"/>
          </a:p>
          <a:p>
            <a:r>
              <a:rPr lang="el-GR" sz="2000" dirty="0"/>
              <a:t>Για τη διαμόρφωση του σκάφους  του πλοίου για το τμήμα που βρίσκεται  </a:t>
            </a:r>
          </a:p>
          <a:p>
            <a:r>
              <a:rPr lang="el-GR" sz="2000" dirty="0"/>
              <a:t>κάτω από την ίσαλο  και πάνω από αυτήν χρειάζεται να προσδιοριστούν : </a:t>
            </a:r>
          </a:p>
          <a:p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988847"/>
              </p:ext>
            </p:extLst>
          </p:nvPr>
        </p:nvGraphicFramePr>
        <p:xfrm>
          <a:off x="1204218" y="2208180"/>
          <a:ext cx="10149581" cy="393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0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/>
                        <a:t>ΠΟΙΟΤΙΚΑ</a:t>
                      </a:r>
                      <a:r>
                        <a:rPr lang="el-GR" sz="2000" u="sng" baseline="0" dirty="0"/>
                        <a:t> ΧΑΡΑΚΤΗΡΙΣΤΙΚΑ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u="sng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l-GR" sz="2000" baseline="0" dirty="0"/>
                        <a:t>μορφή νομέων (σε </a:t>
                      </a:r>
                      <a:r>
                        <a:rPr lang="el-GR" sz="2000" baseline="0" dirty="0" err="1"/>
                        <a:t>ύφαλα</a:t>
                      </a:r>
                      <a:r>
                        <a:rPr lang="el-GR" sz="2000" baseline="0" dirty="0"/>
                        <a:t> και έξαλα)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l-GR" sz="20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l-GR" sz="2000" baseline="0" dirty="0"/>
                        <a:t>μορφή ισάλων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l-GR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000" baseline="0" dirty="0"/>
                        <a:t>μορφή πλώρης – πρύμνης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l-GR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000" baseline="0" dirty="0"/>
                        <a:t>καμπυλότητα καταστρώματος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2000" baseline="0" dirty="0"/>
                        <a:t>     (</a:t>
                      </a:r>
                      <a:r>
                        <a:rPr lang="el-GR" sz="1800" i="1" baseline="0" dirty="0"/>
                        <a:t>ως προς το εγκάρσιο και ως προς το διάμηκες</a:t>
                      </a:r>
                      <a:r>
                        <a:rPr lang="el-GR" sz="2000" baseline="0" dirty="0"/>
                        <a:t>)</a:t>
                      </a:r>
                      <a:endParaRPr lang="el-GR" sz="2000" dirty="0"/>
                    </a:p>
                    <a:p>
                      <a:endParaRPr lang="el-GR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/>
                        <a:t>ΠΟΣΟΤΙΚΑ ΧΑΡΑΚΤΗΡΙΣΤΙΚΑ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(αριθμητικά μεγέθη)</a:t>
                      </a:r>
                    </a:p>
                    <a:p>
                      <a:endParaRPr lang="el-GR" sz="2000" dirty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l-GR" sz="2000" dirty="0"/>
                        <a:t>λόγοι κυρίων διαστάσεων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el-GR" sz="20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l-GR" sz="2000" dirty="0"/>
                        <a:t>συντελεστές μορφής (γάστρας)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000" dirty="0"/>
                    </a:p>
                    <a:p>
                      <a:r>
                        <a:rPr lang="en-US" sz="2000" baseline="0" dirty="0"/>
                        <a:t>-    </a:t>
                      </a:r>
                      <a:r>
                        <a:rPr lang="el-GR" sz="2000" baseline="0" dirty="0"/>
                        <a:t> ύψος εξάλων </a:t>
                      </a:r>
                      <a:endParaRPr lang="el-GR" sz="2000" dirty="0"/>
                    </a:p>
                    <a:p>
                      <a:endParaRPr lang="el-GR" sz="2000" baseline="0" dirty="0"/>
                    </a:p>
                    <a:p>
                      <a:endParaRPr lang="el-GR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3</a:t>
            </a:fld>
            <a:endParaRPr lang="el-GR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38491" y="6356350"/>
            <a:ext cx="7920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l-GR" sz="1200" b="1" i="1" u="sng" dirty="0"/>
              <a:t>ΝΑΥΠΗΓΙΚΟ ΣΧΕΔΙΟ ΚΑΙ ΑΡΧΕΣ </a:t>
            </a:r>
            <a:r>
              <a:rPr lang="en-US" altLang="el-GR" sz="1200" b="1" i="1" u="sng" dirty="0"/>
              <a:t>CASD </a:t>
            </a:r>
            <a:r>
              <a:rPr lang="el-GR" altLang="el-GR" sz="1200" b="1" i="1" u="sng" dirty="0"/>
              <a:t>   Καθηγητής : Γεώργιος Κ. </a:t>
            </a:r>
            <a:r>
              <a:rPr lang="el-GR" altLang="el-GR" sz="1200" b="1" i="1" u="sng" dirty="0" err="1"/>
              <a:t>Χατζηκωνσταντής</a:t>
            </a:r>
            <a:r>
              <a:rPr lang="el-GR" altLang="el-GR" sz="1200" b="1" i="1" u="sng" dirty="0"/>
              <a:t>   2025</a:t>
            </a:r>
            <a:endParaRPr lang="el-GR" altLang="el-GR" sz="1200" dirty="0"/>
          </a:p>
        </p:txBody>
      </p:sp>
    </p:spTree>
    <p:extLst>
      <p:ext uri="{BB962C8B-B14F-4D97-AF65-F5344CB8AC3E}">
        <p14:creationId xmlns:p14="http://schemas.microsoft.com/office/powerpoint/2010/main" val="128774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ct val="120000"/>
          </a:lnSpc>
          <a:spcBef>
            <a:spcPct val="0"/>
          </a:spcBef>
          <a:defRPr sz="1600" dirty="0" smtClean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8574</TotalTime>
  <Words>192</Words>
  <Application>Microsoft Office PowerPoint</Application>
  <PresentationFormat>Ευρεία οθόνη</PresentationFormat>
  <Paragraphs>54</Paragraphs>
  <Slides>3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Administrator</cp:lastModifiedBy>
  <cp:revision>104</cp:revision>
  <dcterms:created xsi:type="dcterms:W3CDTF">2020-03-31T09:27:37Z</dcterms:created>
  <dcterms:modified xsi:type="dcterms:W3CDTF">2025-05-08T17:05:53Z</dcterms:modified>
</cp:coreProperties>
</file>