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92" r:id="rId7"/>
    <p:sldId id="265" r:id="rId8"/>
    <p:sldId id="266" r:id="rId9"/>
    <p:sldId id="294" r:id="rId10"/>
    <p:sldId id="267" r:id="rId11"/>
    <p:sldId id="281" r:id="rId12"/>
    <p:sldId id="278" r:id="rId13"/>
    <p:sldId id="279" r:id="rId14"/>
    <p:sldId id="280" r:id="rId15"/>
    <p:sldId id="268" r:id="rId16"/>
    <p:sldId id="282" r:id="rId17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365A48F-BB92-4854-AB24-23DA15A6E5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84BB2BE-5A59-47C9-A902-D0F0D5DEB1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51AEDC6-E2EF-43DB-878E-8DBA0CDD70B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711F59A-E81A-474E-9CC5-09BA93DA2E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noProof="0"/>
              <a:t>Δεύτερου επιπέδου</a:t>
            </a:r>
          </a:p>
          <a:p>
            <a:pPr lvl="2"/>
            <a:r>
              <a:rPr lang="el-GR" altLang="el-GR" noProof="0"/>
              <a:t>Τρίτου επιπέδου</a:t>
            </a:r>
          </a:p>
          <a:p>
            <a:pPr lvl="3"/>
            <a:r>
              <a:rPr lang="el-GR" altLang="el-GR" noProof="0"/>
              <a:t>Τέταρτου επιπέδου</a:t>
            </a:r>
          </a:p>
          <a:p>
            <a:pPr lvl="4"/>
            <a:r>
              <a:rPr lang="el-GR" altLang="el-GR" noProof="0"/>
              <a:t>Πέμπτου επιπέδου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878E5B2-EECC-4696-8324-8935113955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C73281D-9EAF-4C05-96C6-95E0BBE0D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8D20F7-7FB3-41FD-8D26-80FE52ABDA7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010EFD-7362-4020-93A3-1FB313669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30AC8-A736-4CC5-BEC9-05563645EFFE}" type="slidenum">
              <a:rPr lang="el-GR" altLang="el-GR" smtClean="0"/>
              <a:pPr/>
              <a:t>7</a:t>
            </a:fld>
            <a:endParaRPr lang="el-GR" altLang="el-GR"/>
          </a:p>
        </p:txBody>
      </p:sp>
      <p:sp>
        <p:nvSpPr>
          <p:cNvPr id="10243" name="Θέση εικόνας διαφάνειας 1">
            <a:extLst>
              <a:ext uri="{FF2B5EF4-FFF2-40B4-BE49-F238E27FC236}">
                <a16:creationId xmlns:a16="http://schemas.microsoft.com/office/drawing/2014/main" id="{99128995-5183-4757-99AB-9C554B3043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4" name="Θέση σημειώσεων 2">
            <a:extLst>
              <a:ext uri="{FF2B5EF4-FFF2-40B4-BE49-F238E27FC236}">
                <a16:creationId xmlns:a16="http://schemas.microsoft.com/office/drawing/2014/main" id="{239A5EBC-AC6A-4998-8820-B6C7DC31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r>
              <a:rPr lang="el-GR" altLang="el-GR"/>
              <a:t>Εργαστηριακό μέρος : διατίθενται στον εργαστηριακό χώρο τρία προπλάσματα πλοίων ως εποπτικά μέσα</a:t>
            </a:r>
          </a:p>
        </p:txBody>
      </p:sp>
      <p:sp>
        <p:nvSpPr>
          <p:cNvPr id="10245" name="Θέση αριθμού διαφάνειας 3">
            <a:extLst>
              <a:ext uri="{FF2B5EF4-FFF2-40B4-BE49-F238E27FC236}">
                <a16:creationId xmlns:a16="http://schemas.microsoft.com/office/drawing/2014/main" id="{DB0E0EAD-B030-4041-860E-BFE28EF40D4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7C36ED5-F534-4CD8-ACCF-52AA08AA4113}" type="slidenum">
              <a:rPr lang="el-GR" altLang="el-GR" sz="1200"/>
              <a:pPr algn="r" eaLnBrk="1" hangingPunct="1"/>
              <a:t>7</a:t>
            </a:fld>
            <a:endParaRPr lang="el-GR" altLang="el-G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08EBDE7-F257-4808-81DA-98E3618E64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B219D7-C968-4925-B29C-F1C5527AF7A9}" type="slidenum">
              <a:rPr lang="el-GR" altLang="el-GR" smtClean="0"/>
              <a:pPr/>
              <a:t>8</a:t>
            </a:fld>
            <a:endParaRPr lang="el-GR" altLang="el-GR"/>
          </a:p>
        </p:txBody>
      </p:sp>
      <p:sp>
        <p:nvSpPr>
          <p:cNvPr id="12291" name="Θέση εικόνας διαφάνειας 1">
            <a:extLst>
              <a:ext uri="{FF2B5EF4-FFF2-40B4-BE49-F238E27FC236}">
                <a16:creationId xmlns:a16="http://schemas.microsoft.com/office/drawing/2014/main" id="{2BF293D4-CC0C-4026-9E53-4ED178CE4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Θέση σημειώσεων 2">
            <a:extLst>
              <a:ext uri="{FF2B5EF4-FFF2-40B4-BE49-F238E27FC236}">
                <a16:creationId xmlns:a16="http://schemas.microsoft.com/office/drawing/2014/main" id="{CC45D403-B9D6-4EB6-8CA4-E350DA0C4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6" tIns="45719" rIns="91436" bIns="45719"/>
          <a:lstStyle/>
          <a:p>
            <a:pPr eaLnBrk="1" hangingPunct="1"/>
            <a:endParaRPr lang="el-GR" altLang="el-GR"/>
          </a:p>
        </p:txBody>
      </p:sp>
      <p:sp>
        <p:nvSpPr>
          <p:cNvPr id="12293" name="Θέση αριθμού διαφάνειας 3">
            <a:extLst>
              <a:ext uri="{FF2B5EF4-FFF2-40B4-BE49-F238E27FC236}">
                <a16:creationId xmlns:a16="http://schemas.microsoft.com/office/drawing/2014/main" id="{0063F8C6-4191-463F-B82C-2223A0081B5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4100" indent="-209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0B59710-D482-464E-B216-44D23CB47D7A}" type="slidenum">
              <a:rPr lang="el-GR" altLang="el-GR" sz="1200"/>
              <a:pPr algn="r" eaLnBrk="1" hangingPunct="1"/>
              <a:t>8</a:t>
            </a:fld>
            <a:endParaRPr lang="el-GR" altLang="el-G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F72F80-053E-4ADA-B22E-885FD79296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53D06-B95A-4E8D-8C2E-966CCF359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9117F5-6EA0-4A88-AD67-C25FAD7BE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052E-4AC2-4C34-A2A0-300AD37308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9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1941B-1A42-480D-A8DD-3ECF88932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DC1859-9DE1-49BF-BBA0-A18152395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3007D8-8443-45CD-9DCF-5016DF7D0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B81B-F0CF-4CEB-8082-1CC420CAE66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800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4DA95B-2A74-4A42-8D71-4B95A2D46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0A2A8-2D6F-4638-9D0D-5D7D814E6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4963C-4D6E-4AA5-B02A-71441F248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28D5-54D5-402E-8602-6B8C882D59F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415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2DCEC-FCEB-4867-89A8-925BBFD9A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EFA2F8-9E6F-4509-8DBC-59CEF6C0A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B379EC-7D7D-47C4-8EB7-A23137F7B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C16F-8400-4FC4-808E-7EA673F4646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596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39C00E-70D7-4B0D-A75C-A5BA8C553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D0CA40-95AA-46F5-8ACD-12B8B3AB3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EC3677-C49D-4779-9BE3-FD5200898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8445-4F38-44FB-9215-4057D551A6F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11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107811-FAB8-4802-906D-BCFC8A675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774D0-E286-4133-8BC4-380C8FE7D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941B99-56B0-4594-AB7E-10D39FE30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4EEEC-3DF6-4D7E-82FD-2AEFC6539E0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9967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C7D21-665E-49E5-9DD3-89BF0F8CF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781141-FB34-407C-A196-BAD77BB8B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DC447-ED56-476B-AAF2-32518A8E2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73C6-1C5F-4DA2-A92C-0687475B07E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4261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31D6F8-5DA3-4E0D-BEB2-8A459F79B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81C156-C967-4D14-8680-7037EF9FF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0D7B3A-B417-4779-B8E4-7AF9FF45C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F18D-7C28-446B-8420-52DA3A6B8C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6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7AF024-A084-431A-A8D1-7400EF0EC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0A5301-349D-4341-A60B-2819DA806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4F6062-EF30-421C-8C1E-F3E0C3374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CBFB-97CD-41DD-AB65-961FEC04A62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092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A41DB9-ACDA-4977-B3E1-54807C1AF5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71B624-9481-40D9-9CF1-41D3A971C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68FFB3-A16B-48E9-9054-8E6B62B19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8FF40-CA82-4611-A869-508D589FD01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022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1C11D-4841-40E5-9565-A402E5F52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34E812-7FA8-47C3-AAD6-E4F3558E1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7AD91-25BE-47D0-98B8-E73EE5CEF9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10A6-A2A6-4234-832A-D481CEB47E4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3272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12786-5209-4ACB-9336-13C9B39A8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60A65-3F98-4755-837D-4E5F7AB847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9D624-1E11-49A2-934D-80D466431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C718-56F7-4520-98D0-B6A24BA514B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890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429959-08F0-4E84-B0FE-C098C9DEA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3914CA-E090-46AE-B057-361B0C13A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2A55F9-552B-42CB-8F6E-346D11973B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1A3866-D824-47E9-8EE2-B7BADEDEF3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FEA8ED-F64A-4795-8E3F-026668CEB9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602741-D80D-4AB9-BD50-083E7D4B64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ghatzik@uniwa.g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teiath.gr/modules/video/?course=NAFP112" TargetMode="External"/><Relationship Id="rId2" Type="http://schemas.openxmlformats.org/officeDocument/2006/relationships/hyperlink" Target="https://eclass.teiath.gr/courses/NAFP109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cp.teiath.gr/courses/NAFP_UNDER1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6E27292A-6B9A-421D-8AAC-3A9277EB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FCA0FC-FB9C-44C9-AC7C-8C731655B41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11E672A-212D-4F57-8CC8-5C0BB181C20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4063" y="3222625"/>
            <a:ext cx="8064500" cy="226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2800" b="1" u="sng"/>
              <a:t>Ενότητα 1</a:t>
            </a:r>
            <a:r>
              <a:rPr lang="en-US" altLang="el-GR" sz="2800" b="1" u="sng"/>
              <a:t>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altLang="el-GR" sz="2800" u="sng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>
                <a:solidFill>
                  <a:srgbClr val="000000"/>
                </a:solidFill>
              </a:rPr>
              <a:t>M.Sc. ‘’Διασφάλιση Ποιότητας’’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Τμήμα</a:t>
            </a:r>
            <a:r>
              <a:rPr lang="en-US" altLang="el-GR" sz="1600" b="1">
                <a:solidFill>
                  <a:srgbClr val="000000"/>
                </a:solidFill>
              </a:rPr>
              <a:t> </a:t>
            </a:r>
            <a:r>
              <a:rPr lang="el-GR" altLang="el-GR" sz="1600" b="1">
                <a:solidFill>
                  <a:srgbClr val="000000"/>
                </a:solidFill>
              </a:rPr>
              <a:t>Ναυπηγικών Μηχανικών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600" b="1">
                <a:solidFill>
                  <a:srgbClr val="000000"/>
                </a:solidFill>
              </a:rPr>
              <a:t>Πανεπιστημίου Δυτικής Αττικής (ΠΑ.Δ.Α.)</a:t>
            </a:r>
            <a:endParaRPr lang="en-US" altLang="el-GR" sz="1600"/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2647027A-59B4-45D2-8F07-C721844D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2239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B81539F9-81D3-4320-A4DA-952E6BD9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96888"/>
            <a:ext cx="69850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 u="sng"/>
              <a:t>Ναυπηγικό</a:t>
            </a:r>
            <a:r>
              <a:rPr lang="en-US" altLang="el-GR" b="1" u="sng"/>
              <a:t> </a:t>
            </a:r>
            <a:r>
              <a:rPr lang="el-GR" altLang="el-GR" b="1" u="sng"/>
              <a:t>Σχέδιο</a:t>
            </a:r>
            <a:r>
              <a:rPr lang="en-US" altLang="el-GR" b="1" u="sng"/>
              <a:t> </a:t>
            </a:r>
            <a:r>
              <a:rPr lang="el-GR" altLang="el-GR" b="1" u="sng"/>
              <a:t>και Αρχές </a:t>
            </a:r>
            <a:r>
              <a:rPr lang="en-US" altLang="el-GR" b="1" u="sng"/>
              <a:t>Casd</a:t>
            </a:r>
            <a:r>
              <a:rPr lang="el-GR" altLang="el-GR" b="1" u="sng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1800" b="1" u="sng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u="sng"/>
              <a:t>ΤΜΗΜΑ ΝΑΥΠΗΓΩΝ ΜΗΧΑΝΙΚΩΝ</a:t>
            </a:r>
            <a:endParaRPr lang="el-GR" altLang="el-GR" sz="1800" b="1" u="sng"/>
          </a:p>
        </p:txBody>
      </p:sp>
      <p:sp>
        <p:nvSpPr>
          <p:cNvPr id="3078" name="Text Box 4">
            <a:extLst>
              <a:ext uri="{FF2B5EF4-FFF2-40B4-BE49-F238E27FC236}">
                <a16:creationId xmlns:a16="http://schemas.microsoft.com/office/drawing/2014/main" id="{FA0135B5-1187-4355-9009-2A82FE195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25DEEA7A-A3F5-44C9-A77A-43DD4E4E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1987550"/>
            <a:ext cx="2198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l-GR" altLang="el-GR" sz="2800" u="sng">
                <a:latin typeface="Arial Black" panose="020B0A04020102020204" pitchFamily="34" charset="0"/>
              </a:rPr>
              <a:t>ΕΙΣΑΓΩΓΗ</a:t>
            </a:r>
            <a:endParaRPr lang="en-US" altLang="el-GR" sz="2800" u="sng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Θέση περιεχομένου 2">
            <a:extLst>
              <a:ext uri="{FF2B5EF4-FFF2-40B4-BE49-F238E27FC236}">
                <a16:creationId xmlns:a16="http://schemas.microsoft.com/office/drawing/2014/main" id="{F3B45A6B-8853-4AB4-9B71-C674CB0316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750" y="908050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1800" dirty="0" err="1"/>
              <a:t>Cheng</a:t>
            </a:r>
            <a:r>
              <a:rPr lang="el-GR" altLang="el-GR" sz="1800" dirty="0"/>
              <a:t> K.C. RON – </a:t>
            </a:r>
            <a:r>
              <a:rPr lang="el-GR" altLang="el-GR" sz="1800" dirty="0" err="1"/>
              <a:t>Inside</a:t>
            </a:r>
            <a:r>
              <a:rPr lang="el-GR" altLang="el-GR" sz="1800" dirty="0"/>
              <a:t> </a:t>
            </a:r>
            <a:r>
              <a:rPr lang="el-GR" altLang="el-GR" sz="1800" dirty="0" err="1"/>
              <a:t>Rhinokeros</a:t>
            </a:r>
            <a:r>
              <a:rPr lang="el-GR" altLang="el-GR" sz="1800" dirty="0"/>
              <a:t> 4 – </a:t>
            </a:r>
            <a:r>
              <a:rPr lang="el-GR" altLang="el-GR" sz="1800" dirty="0" err="1"/>
              <a:t>Thomson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Learning</a:t>
            </a:r>
            <a:r>
              <a:rPr lang="el-GR" altLang="el-GR" sz="1800" dirty="0"/>
              <a:t>, 2007.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 err="1"/>
              <a:t>Rhino</a:t>
            </a:r>
            <a:r>
              <a:rPr lang="el-GR" altLang="el-GR" sz="1800" dirty="0"/>
              <a:t> 3d </a:t>
            </a:r>
            <a:r>
              <a:rPr lang="el-GR" altLang="el-GR" sz="1800" dirty="0" err="1"/>
              <a:t>Team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Rhino</a:t>
            </a:r>
            <a:r>
              <a:rPr lang="el-GR" altLang="el-GR" sz="1800" dirty="0"/>
              <a:t> </a:t>
            </a:r>
            <a:r>
              <a:rPr lang="el-GR" altLang="el-GR" sz="1800" dirty="0" err="1"/>
              <a:t>Level</a:t>
            </a:r>
            <a:r>
              <a:rPr lang="el-GR" altLang="el-GR" sz="1800" dirty="0"/>
              <a:t> I and II </a:t>
            </a:r>
            <a:r>
              <a:rPr lang="el-GR" altLang="el-GR" sz="1800" dirty="0" err="1"/>
              <a:t>Training</a:t>
            </a:r>
            <a:r>
              <a:rPr lang="el-GR" altLang="el-GR" sz="1800" dirty="0"/>
              <a:t> </a:t>
            </a:r>
            <a:r>
              <a:rPr lang="el-GR" altLang="el-GR" sz="1800" dirty="0" err="1"/>
              <a:t>Guids</a:t>
            </a:r>
            <a:r>
              <a:rPr lang="el-GR" altLang="el-GR" sz="1800" dirty="0"/>
              <a:t> – </a:t>
            </a:r>
            <a:r>
              <a:rPr lang="el-GR" altLang="el-GR" sz="1800" dirty="0" err="1"/>
              <a:t>McNeil</a:t>
            </a:r>
            <a:r>
              <a:rPr lang="el-GR" altLang="el-GR" sz="1800" dirty="0"/>
              <a:t> , 2005.</a:t>
            </a:r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n-US" altLang="el-GR" sz="1800" dirty="0"/>
              <a:t>PRINCIPLES OF NAVAL ARCHITECTURE , Vol. I ,Edward V. Lewis </a:t>
            </a:r>
            <a:endParaRPr lang="el-GR" altLang="el-GR" sz="1800" dirty="0"/>
          </a:p>
          <a:p>
            <a:pPr marL="0" indent="0" eaLnBrk="1" hangingPunct="1">
              <a:buFontTx/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1800" dirty="0"/>
              <a:t>Τ</a:t>
            </a:r>
            <a:r>
              <a:rPr lang="en-US" altLang="el-GR" sz="1800" dirty="0"/>
              <a:t>upper , E., C., Introduction to Naval Architecture, Elsevier Butterworth-</a:t>
            </a:r>
            <a:r>
              <a:rPr lang="en-US" altLang="el-GR" sz="1800" dirty="0" err="1"/>
              <a:t>Heineman</a:t>
            </a:r>
            <a:r>
              <a:rPr lang="en-US" altLang="el-GR" sz="1800" dirty="0"/>
              <a:t> publications 2004</a:t>
            </a:r>
          </a:p>
          <a:p>
            <a:pPr marL="0" indent="0" eaLnBrk="1" hangingPunct="1">
              <a:buFontTx/>
              <a:buNone/>
              <a:defRPr/>
            </a:pPr>
            <a:endParaRPr lang="en-US" altLang="el-GR" sz="1800" dirty="0"/>
          </a:p>
          <a:p>
            <a:pPr eaLnBrk="1" hangingPunct="1">
              <a:defRPr/>
            </a:pPr>
            <a:r>
              <a:rPr lang="en-US" altLang="el-GR" sz="1800" dirty="0"/>
              <a:t>DISEGNO NAVALE, </a:t>
            </a:r>
            <a:r>
              <a:rPr lang="en-US" altLang="el-GR" sz="1800" dirty="0" err="1"/>
              <a:t>Podenzana</a:t>
            </a:r>
            <a:r>
              <a:rPr lang="en-US" altLang="el-GR" sz="1800" dirty="0"/>
              <a:t>, </a:t>
            </a:r>
            <a:r>
              <a:rPr lang="en-US" altLang="el-GR" sz="1800" dirty="0" err="1"/>
              <a:t>Universita</a:t>
            </a:r>
            <a:r>
              <a:rPr lang="en-US" altLang="el-GR" sz="1800" dirty="0"/>
              <a:t> di Genova</a:t>
            </a:r>
            <a:endParaRPr lang="el-GR" altLang="el-GR" sz="18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Στοιχεία Ναυπηγίας,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Ν. </a:t>
            </a:r>
            <a:r>
              <a:rPr lang="el-GR" altLang="el-GR" sz="1800" dirty="0" err="1">
                <a:latin typeface="+mj-lt"/>
              </a:rPr>
              <a:t>Ζωγραφάκης</a:t>
            </a:r>
            <a:r>
              <a:rPr lang="el-GR" altLang="el-GR" sz="1800" dirty="0">
                <a:latin typeface="+mj-lt"/>
              </a:rPr>
              <a:t>, Ίδρυμα Ευγενίδου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dirty="0">
                <a:latin typeface="+mj-lt"/>
              </a:rPr>
              <a:t>Ναυπηγία, </a:t>
            </a:r>
            <a:r>
              <a:rPr lang="el-GR" altLang="el-GR" sz="1800" dirty="0" err="1">
                <a:latin typeface="+mj-lt"/>
              </a:rPr>
              <a:t>Ιωαν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Εμ</a:t>
            </a:r>
            <a:r>
              <a:rPr lang="el-GR" altLang="el-GR" sz="1800" dirty="0">
                <a:latin typeface="+mj-lt"/>
              </a:rPr>
              <a:t>. </a:t>
            </a:r>
            <a:r>
              <a:rPr lang="el-GR" altLang="el-GR" sz="1800" dirty="0" err="1">
                <a:latin typeface="+mj-lt"/>
              </a:rPr>
              <a:t>Κολλινιάτη</a:t>
            </a:r>
            <a:r>
              <a:rPr lang="el-GR" altLang="el-GR" sz="1800" dirty="0">
                <a:latin typeface="+mj-lt"/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  <a:latin typeface="+mj-lt"/>
              </a:rPr>
              <a:t>Ίδρυμα Ευγενίδου</a:t>
            </a:r>
            <a:endParaRPr lang="en-US" altLang="el-GR" sz="1800" dirty="0">
              <a:latin typeface="+mj-lt"/>
            </a:endParaRPr>
          </a:p>
          <a:p>
            <a:pPr eaLnBrk="1" hangingPunct="1">
              <a:defRPr/>
            </a:pPr>
            <a:endParaRPr lang="el-GR" altLang="el-GR" sz="1800" dirty="0"/>
          </a:p>
        </p:txBody>
      </p:sp>
      <p:sp>
        <p:nvSpPr>
          <p:cNvPr id="14339" name="Θέση αριθμού διαφάνειας 3">
            <a:extLst>
              <a:ext uri="{FF2B5EF4-FFF2-40B4-BE49-F238E27FC236}">
                <a16:creationId xmlns:a16="http://schemas.microsoft.com/office/drawing/2014/main" id="{03C9E2EF-C855-43E9-8D89-77FF3E1EEBF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4319A4-D4FD-4609-976B-B5F42A12FE88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/>
          </a:p>
        </p:txBody>
      </p:sp>
      <p:sp>
        <p:nvSpPr>
          <p:cNvPr id="14340" name="Τίτλος 1">
            <a:extLst>
              <a:ext uri="{FF2B5EF4-FFF2-40B4-BE49-F238E27FC236}">
                <a16:creationId xmlns:a16="http://schemas.microsoft.com/office/drawing/2014/main" id="{4369FAD0-97FE-4223-99AB-FCCB7DC17481}"/>
              </a:ext>
            </a:extLst>
          </p:cNvPr>
          <p:cNvSpPr txBox="1">
            <a:spLocks/>
          </p:cNvSpPr>
          <p:nvPr/>
        </p:nvSpPr>
        <p:spPr bwMode="auto">
          <a:xfrm>
            <a:off x="620713" y="268288"/>
            <a:ext cx="82296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rgbClr val="004A82"/>
                </a:solidFill>
                <a:latin typeface="Calibri" panose="020F0502020204030204" pitchFamily="34" charset="0"/>
              </a:rPr>
              <a:t>Βιβλιογραφία</a:t>
            </a:r>
          </a:p>
        </p:txBody>
      </p:sp>
      <p:sp>
        <p:nvSpPr>
          <p:cNvPr id="14341" name="Text Box 7">
            <a:extLst>
              <a:ext uri="{FF2B5EF4-FFF2-40B4-BE49-F238E27FC236}">
                <a16:creationId xmlns:a16="http://schemas.microsoft.com/office/drawing/2014/main" id="{D158033A-52C9-4B0B-9BE6-530CA1107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84763"/>
            <a:ext cx="7488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67511845-DBC5-4FE3-9ADA-17D65057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>
            <a:extLst>
              <a:ext uri="{FF2B5EF4-FFF2-40B4-BE49-F238E27FC236}">
                <a16:creationId xmlns:a16="http://schemas.microsoft.com/office/drawing/2014/main" id="{20BF1AB3-F30D-4BC4-A79F-C3B1D17B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FA76C-214E-4A69-BF16-1A4BFF1B7163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400"/>
          </a:p>
        </p:txBody>
      </p:sp>
      <p:sp>
        <p:nvSpPr>
          <p:cNvPr id="15363" name="Τίτλος 1">
            <a:extLst>
              <a:ext uri="{FF2B5EF4-FFF2-40B4-BE49-F238E27FC236}">
                <a16:creationId xmlns:a16="http://schemas.microsoft.com/office/drawing/2014/main" id="{07E03743-D27F-4D2F-BF73-25C5C203966E}"/>
              </a:ext>
            </a:extLst>
          </p:cNvPr>
          <p:cNvSpPr txBox="1">
            <a:spLocks/>
          </p:cNvSpPr>
          <p:nvPr/>
        </p:nvSpPr>
        <p:spPr bwMode="auto">
          <a:xfrm>
            <a:off x="457200" y="21748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accent2"/>
                </a:solidFill>
              </a:rPr>
              <a:t>Εκπαιδευτικά βοηθήματα</a:t>
            </a:r>
            <a:r>
              <a:rPr lang="el-GR" altLang="el-GR" sz="28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A240399-9AC1-45F5-A1DC-5FC67C9A5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673100"/>
            <a:ext cx="880427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«ΝΑΥΠΗΓΙΚΟ ΣΧΕΔΙΟ ΚΑΙ ΑΡΧΕΣ</a:t>
            </a:r>
            <a:r>
              <a:rPr lang="en-US" altLang="el-GR" sz="1600" b="1" dirty="0">
                <a:latin typeface="Calibri" panose="020F0502020204030204" pitchFamily="34" charset="0"/>
              </a:rPr>
              <a:t> CASD</a:t>
            </a:r>
            <a:r>
              <a:rPr lang="el-GR" altLang="el-GR" sz="1600" b="1" dirty="0">
                <a:latin typeface="Calibri" panose="020F0502020204030204" pitchFamily="34" charset="0"/>
              </a:rPr>
              <a:t> » ΕΚΔΟΣΕΙΣ ΤΣΟΤΡΑΣ ΑΘΑΝΑΣΙΟΣ Ε.Ε., </a:t>
            </a:r>
            <a:r>
              <a:rPr lang="en-US" altLang="el-GR" sz="1600" b="1" dirty="0">
                <a:latin typeface="Calibri" panose="020F0502020204030204" pitchFamily="34" charset="0"/>
              </a:rPr>
              <a:t>ISBN 978-618-5495-15-2, </a:t>
            </a:r>
            <a:r>
              <a:rPr lang="el-GR" altLang="el-GR" sz="1600" b="1" dirty="0">
                <a:latin typeface="Calibri" panose="020F0502020204030204" pitchFamily="34" charset="0"/>
              </a:rPr>
              <a:t> 2022 </a:t>
            </a:r>
            <a:r>
              <a:rPr lang="el-GR" altLang="el-GR" sz="1600" dirty="0" err="1">
                <a:latin typeface="Calibri" panose="020F0502020204030204" pitchFamily="34" charset="0"/>
              </a:rPr>
              <a:t>Γ.Χατζηκωνσταντής</a:t>
            </a:r>
            <a:endParaRPr lang="en-US" altLang="el-GR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Μέθοδοι Σχεδίασης και τελικός καθορισμός των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600" b="1" dirty="0">
                <a:latin typeface="Calibri" panose="020F0502020204030204" pitchFamily="34" charset="0"/>
              </a:rPr>
              <a:t>Αρχική σχεδίαση </a:t>
            </a:r>
            <a:r>
              <a:rPr lang="el-GR" altLang="el-GR" sz="16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600" b="1" dirty="0">
                <a:latin typeface="Calibri" panose="020F0502020204030204" pitchFamily="34" charset="0"/>
              </a:rPr>
              <a:t> Γραμμών ποντοπόρου φορτηγού πλοίου</a:t>
            </a:r>
            <a:r>
              <a:rPr lang="el-GR" altLang="el-GR" sz="1600" dirty="0">
                <a:latin typeface="Calibri" panose="020F0502020204030204" pitchFamily="34" charset="0"/>
              </a:rPr>
              <a:t>, Γ. </a:t>
            </a:r>
            <a:r>
              <a:rPr lang="el-GR" altLang="el-GR" sz="16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latin typeface="Calibri" panose="020F0502020204030204" pitchFamily="34" charset="0"/>
              </a:rPr>
              <a:t>, ΕΠΕΑΕΚ-ΕΚΤ-ΤΕΙ ΑΘΗΝΑΣ 2004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dirty="0">
                <a:latin typeface="Calibri" panose="020F0502020204030204" pitchFamily="34" charset="0"/>
              </a:rPr>
              <a:t>Αρχείο σχεδίων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</a:t>
            </a:r>
            <a:r>
              <a:rPr lang="el-GR" altLang="el-GR" sz="1800" dirty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1800" b="1" u="sng" dirty="0">
                <a:latin typeface="Calibri" panose="020F0502020204030204" pitchFamily="34" charset="0"/>
              </a:rPr>
              <a:t>Υλικό μαθήματος στο διαδικτυακό τόπο </a:t>
            </a:r>
            <a:r>
              <a:rPr lang="el-GR" altLang="el-GR" sz="1800" u="sng" dirty="0">
                <a:latin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el-GR" sz="1800" b="1" dirty="0">
                <a:latin typeface="Calibri" panose="020F0502020204030204" pitchFamily="34" charset="0"/>
              </a:rPr>
              <a:t>pdf, video</a:t>
            </a:r>
            <a:r>
              <a:rPr lang="el-GR" altLang="el-GR" sz="1800" b="1" dirty="0">
                <a:latin typeface="Calibri" panose="020F0502020204030204" pitchFamily="34" charset="0"/>
              </a:rPr>
              <a:t> – διαλέξεις</a:t>
            </a:r>
            <a:endParaRPr lang="el-GR" altLang="el-GR" sz="1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Φυλλάδιο εργασίας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Ναυπηγικού</a:t>
            </a:r>
            <a:r>
              <a:rPr lang="el-GR" altLang="el-GR" sz="1800" b="1" dirty="0">
                <a:latin typeface="Calibri" panose="020F0502020204030204" pitchFamily="34" charset="0"/>
              </a:rPr>
              <a:t> Σχεδίου</a:t>
            </a:r>
            <a:r>
              <a:rPr lang="el-GR" altLang="el-GR" sz="1800" dirty="0">
                <a:latin typeface="Calibri" panose="020F0502020204030204" pitchFamily="34" charset="0"/>
              </a:rPr>
              <a:t>, Γ. </a:t>
            </a:r>
            <a:r>
              <a:rPr lang="el-GR" altLang="el-GR" sz="1800" dirty="0" err="1">
                <a:latin typeface="Calibri" panose="020F0502020204030204" pitchFamily="34" charset="0"/>
              </a:rPr>
              <a:t>Χατζηκωνσταντής</a:t>
            </a:r>
            <a:r>
              <a:rPr lang="el-GR" altLang="el-GR" sz="1800" dirty="0">
                <a:latin typeface="Calibri" panose="020F0502020204030204" pitchFamily="34" charset="0"/>
              </a:rPr>
              <a:t>, Αν. Μισθός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8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Φυλλάδιο Οδηγιών Σχεδίασης Πλέγματος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γραμμών για την εκπόνηση της            </a:t>
            </a:r>
          </a:p>
          <a:p>
            <a:pPr marL="0" indent="0" eaLnBrk="1" hangingPunct="1">
              <a:spcBef>
                <a:spcPts val="600"/>
              </a:spcBef>
              <a:buFontTx/>
              <a:buNone/>
              <a:defRPr/>
            </a:pP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εργαστηριακής  άσκησης, 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, Αν. Μισθός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Παρουσίαση </a:t>
            </a:r>
            <a:r>
              <a:rPr lang="en-US" altLang="el-GR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Αν. Μισθός, Γ. </a:t>
            </a:r>
            <a:r>
              <a:rPr lang="el-GR" altLang="el-GR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1600" dirty="0">
                <a:latin typeface="Calibri" panose="020F0502020204030204" pitchFamily="34" charset="0"/>
              </a:rPr>
              <a:t>     </a:t>
            </a:r>
            <a:r>
              <a:rPr lang="el-GR" altLang="el-GR" sz="1800" b="1" dirty="0">
                <a:latin typeface="Calibri" panose="020F0502020204030204" pitchFamily="34" charset="0"/>
              </a:rPr>
              <a:t>Σχεδίαση </a:t>
            </a:r>
            <a:r>
              <a:rPr lang="el-GR" altLang="el-GR" sz="1800" b="1" dirty="0" err="1">
                <a:latin typeface="Calibri" panose="020F0502020204030204" pitchFamily="34" charset="0"/>
              </a:rPr>
              <a:t>Ναυπηγικών</a:t>
            </a:r>
            <a:r>
              <a:rPr lang="el-GR" altLang="el-GR" sz="1800" b="1" dirty="0">
                <a:latin typeface="Calibri" panose="020F0502020204030204" pitchFamily="34" charset="0"/>
              </a:rPr>
              <a:t> Γραμμών </a:t>
            </a:r>
            <a:r>
              <a:rPr lang="el-GR" altLang="el-GR" sz="1600" dirty="0">
                <a:latin typeface="Calibri" panose="020F0502020204030204" pitchFamily="34" charset="0"/>
              </a:rPr>
              <a:t>με το πρόγραμμα </a:t>
            </a:r>
            <a:r>
              <a:rPr lang="en-US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Rhinoceros</a:t>
            </a:r>
            <a:r>
              <a:rPr lang="en-US" altLang="el-GR" sz="18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Αν. Μισθός, Γ. </a:t>
            </a:r>
            <a:r>
              <a:rPr lang="el-GR" altLang="el-G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Χατζηκωνσταντής</a:t>
            </a:r>
            <a:r>
              <a:rPr lang="el-GR" altLang="el-GR" sz="16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endParaRPr lang="el-GR" altLang="el-GR" sz="1600" b="1" dirty="0">
              <a:latin typeface="Calibri" panose="020F0502020204030204" pitchFamily="34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0784FE8F-E03F-4EDC-A146-F9FC24EC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92863"/>
            <a:ext cx="7705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                                               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05349E30-872C-4F03-882D-169A5398E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706438"/>
          </a:xfrm>
        </p:spPr>
        <p:txBody>
          <a:bodyPr/>
          <a:lstStyle/>
          <a:p>
            <a:r>
              <a:rPr lang="el-GR" altLang="el-GR" sz="2600" u="sng"/>
              <a:t>Εποπτικά μέσα</a:t>
            </a:r>
          </a:p>
        </p:txBody>
      </p:sp>
      <p:sp>
        <p:nvSpPr>
          <p:cNvPr id="16387" name="Θέση περιεχομένου 2">
            <a:extLst>
              <a:ext uri="{FF2B5EF4-FFF2-40B4-BE49-F238E27FC236}">
                <a16:creationId xmlns:a16="http://schemas.microsoft.com/office/drawing/2014/main" id="{8EDD5A7A-A927-4A73-9F2F-1A4F24A3CE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365250"/>
            <a:ext cx="8229600" cy="452596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 b="1" u="sng"/>
              <a:t>Στις επόμενες δύο διαφάνειες</a:t>
            </a:r>
            <a:r>
              <a:rPr lang="el-GR" altLang="el-GR" sz="2600" b="1"/>
              <a:t> </a:t>
            </a:r>
            <a:r>
              <a:rPr lang="el-GR" altLang="el-GR" sz="2600"/>
              <a:t>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400"/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Παρουσιάζονται τα προπλάσματα που χρησιμεύουν ως εποπτικά 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μέσα.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 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l-GR" altLang="el-GR" sz="2000"/>
              <a:t> Δίδεται η δυνατότητα να περιγραφεί η καμπυλότητα της γάστρας επί 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των προπλασμάτων για την καλλίτερη κατανόηση της μορφής της 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altLang="el-GR" sz="2000"/>
              <a:t>  γάστρας σε κάθε περιοχή αυτής.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l-GR" altLang="el-GR" sz="2000"/>
          </a:p>
        </p:txBody>
      </p:sp>
      <p:sp>
        <p:nvSpPr>
          <p:cNvPr id="16388" name="Θέση αριθμού διαφάνειας 3">
            <a:extLst>
              <a:ext uri="{FF2B5EF4-FFF2-40B4-BE49-F238E27FC236}">
                <a16:creationId xmlns:a16="http://schemas.microsoft.com/office/drawing/2014/main" id="{1C02E78B-80FF-45FF-8CD3-E91AA12E63E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EE0F6D-D4F8-4174-B73F-E1A68927DF13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72928E04-A4BC-4903-8982-9623256AF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5317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D45B5D5A-BC16-4C41-B030-7F310E9A46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r>
              <a:rPr lang="el-GR" altLang="el-GR" sz="2400"/>
              <a:t>Μορφές πλώρης</a:t>
            </a:r>
          </a:p>
        </p:txBody>
      </p:sp>
      <p:sp>
        <p:nvSpPr>
          <p:cNvPr id="17411" name="Θέση αριθμού διαφάνειας 3">
            <a:extLst>
              <a:ext uri="{FF2B5EF4-FFF2-40B4-BE49-F238E27FC236}">
                <a16:creationId xmlns:a16="http://schemas.microsoft.com/office/drawing/2014/main" id="{CEDF549E-8E4A-427B-A9BD-28DDB186D10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06BB27-6CE7-4EDF-B4A5-5082EDA9CB24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1146AA28-4943-4401-8A0F-79CD74EB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46563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F0FBCFD1-3081-4CBE-A56F-DAF3580D0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76725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2">
            <a:extLst>
              <a:ext uri="{FF2B5EF4-FFF2-40B4-BE49-F238E27FC236}">
                <a16:creationId xmlns:a16="http://schemas.microsoft.com/office/drawing/2014/main" id="{360FA365-CA2A-4DC7-B8DC-0B4CD31A5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65175"/>
            <a:ext cx="4032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7415" name="Text Box 4">
            <a:extLst>
              <a:ext uri="{FF2B5EF4-FFF2-40B4-BE49-F238E27FC236}">
                <a16:creationId xmlns:a16="http://schemas.microsoft.com/office/drawing/2014/main" id="{FBD2FEAF-1FF4-4504-AE9E-636449F0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2933645E-6010-4DCF-BFF5-4C1C7A0FCD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el-GR" altLang="el-GR" sz="2400"/>
              <a:t>Μορφές πρύμνης</a:t>
            </a:r>
          </a:p>
        </p:txBody>
      </p:sp>
      <p:sp>
        <p:nvSpPr>
          <p:cNvPr id="18435" name="Θέση αριθμού διαφάνειας 3">
            <a:extLst>
              <a:ext uri="{FF2B5EF4-FFF2-40B4-BE49-F238E27FC236}">
                <a16:creationId xmlns:a16="http://schemas.microsoft.com/office/drawing/2014/main" id="{B2D746C6-34E3-4D53-A227-C32CF19D51E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DE331E-095D-40C9-A67C-898AA052777E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D344E386-2216-4E19-98C0-57FFF000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909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DE49A412-CE46-4339-84DF-B458C015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447675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0708DC27-827A-4AB0-9C7C-F64DDF27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08050"/>
            <a:ext cx="3887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 b="1" u="sng">
                <a:solidFill>
                  <a:srgbClr val="404040"/>
                </a:solidFill>
                <a:latin typeface="Calibri" panose="020F0502020204030204" pitchFamily="34" charset="0"/>
              </a:rPr>
              <a:t>Προπλάσματα στο χώρο του εργαστηρίου</a:t>
            </a:r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67626B5C-8519-4C58-BE21-D6C5DEEC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1B65C2B4-AB60-46F4-A0F9-D8AD136B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68370A-ED7B-4528-9FF0-80355B562DA3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69945B5-31B2-45B6-A5F1-BFFE6FABA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91512" cy="647700"/>
          </a:xfrm>
        </p:spPr>
        <p:txBody>
          <a:bodyPr/>
          <a:lstStyle/>
          <a:p>
            <a:pPr eaLnBrk="1" hangingPunct="1"/>
            <a:r>
              <a:rPr lang="el-GR" altLang="el-GR" sz="28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38DD1E9-2932-4ED6-A2B8-12A682918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31" y="1196752"/>
            <a:ext cx="7272337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u="sng" dirty="0"/>
              <a:t>Επικοινωνία 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Συγκεκριμένες ώρες / ημέρα σε διαδικτυακή συνάντηση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Με χρήση ηλεκτρονικού ταχυδρομείου :  </a:t>
            </a:r>
            <a:r>
              <a:rPr lang="en-US" altLang="el-GR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ghatzik@uniwa.gr</a:t>
            </a: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Με χρήση της ιστοσελίδας του μαθήματος στο </a:t>
            </a:r>
            <a:r>
              <a:rPr lang="en-US" altLang="el-GR" sz="2000" dirty="0"/>
              <a:t>eclass.uniwa.gr</a:t>
            </a:r>
            <a:r>
              <a:rPr lang="el-GR" altLang="el-GR" sz="2000" dirty="0"/>
              <a:t> για υποβολή ασκήσεων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l-GR" altLang="el-GR" sz="20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dirty="0"/>
              <a:t>Στο γραφείο του διδάσκοντος : ΤΕΤΑΡΤΗ 11:00 -13:00</a:t>
            </a:r>
            <a:r>
              <a:rPr lang="en-US" altLang="el-GR" sz="2000" dirty="0"/>
              <a:t> </a:t>
            </a:r>
            <a:endParaRPr lang="el-GR" altLang="el-GR" sz="2000" dirty="0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91B6CCAA-E530-40FE-9EF7-AA3D741E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A42DABF-BC51-4AFF-814D-04447E07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143BB9-32BD-445A-8794-B1AC744A80EA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7CEB4D5C-CAB3-46F0-9C02-D6EEE5138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17513"/>
          </a:xfrm>
        </p:spPr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3111" name="Group 39">
            <a:extLst>
              <a:ext uri="{FF2B5EF4-FFF2-40B4-BE49-F238E27FC236}">
                <a16:creationId xmlns:a16="http://schemas.microsoft.com/office/drawing/2014/main" id="{5C0E7CFC-0E44-4162-8D2A-A4FE330FB0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950" y="481013"/>
          <a:ext cx="8902700" cy="5595937"/>
        </p:xfrm>
        <a:graphic>
          <a:graphicData uri="http://schemas.openxmlformats.org/drawingml/2006/table">
            <a:tbl>
              <a:tblPr/>
              <a:tblGrid>
                <a:gridCol w="237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5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Τίτλος </a:t>
                      </a:r>
                      <a:r>
                        <a:rPr kumimoji="0" lang="en-US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l-GR" altLang="el-G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kumimoji="0" lang="el-GR" altLang="el-GR" sz="1800" b="1" i="1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Ναυπηγικό</a:t>
                      </a:r>
                      <a:r>
                        <a:rPr kumimoji="0" lang="el-GR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σχέδιο και αρχές </a:t>
                      </a:r>
                      <a:r>
                        <a:rPr kumimoji="0" lang="en-US" altLang="el-GR" sz="18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</a:t>
                      </a:r>
                      <a:endParaRPr kumimoji="0" lang="el-GR" altLang="el-GR" sz="18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Εξάμηνο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Β΄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Κωδικός 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ΝΑ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 1212</a:t>
                      </a: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Τύπος μαθήματος :</a:t>
                      </a: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M.E.Y.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Υποχρεωτικό (Θ , Ε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: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ώρες θεωρία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ώρες εργαστήριο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2B8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Διαδικτυακός τόπος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courses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/NAFP109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(Θ)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ΘΕΩΡΙΑ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109)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https://eclass.</a:t>
                      </a:r>
                      <a:r>
                        <a:rPr kumimoji="0" lang="en-US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uniwa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.</a:t>
                      </a:r>
                      <a:r>
                        <a:rPr kumimoji="0" lang="el-GR" altLang="el-G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gr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modules/video/?course=NAFP112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eclass.uniwa.gr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ΣΜ/Σχολή Μηχανικών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FENG)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Ναυπηγών Μηχανικών (ΝΑ) – Προπτυχιακό –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ΕΡΓΑΣΤΗΡΙΟ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(NAFP 1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Έγγραφα και Πολυμέσα</a:t>
                      </a:r>
                      <a:endParaRPr kumimoji="0" lang="en-US" alt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</a:t>
                      </a: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ocp.teiath.gr/courses/NAFP_UNDER118</a:t>
                      </a:r>
                      <a:endParaRPr kumimoji="0" lang="en-US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(VIDEO </a:t>
                      </a: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διαλέξεις)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ocp.teiath.gr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Μαθήματα – Σχολή Τεχνολογικών Εφαρμογών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STEF)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Τμήμα Ναυπηγών Μηχανικών ΤΕ (ΝΑ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– Προπτυχιακό πρόγραμμα σπουδών 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NAFP_UNDER)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116) –Έγγραφα – Εκπαιδευτικό υλικό – Παρουσιάσεις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l-GR" altLang="el-G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 ΣΧΕΔΙΟ ΚΑΙ ΑΡΧΕΣ 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CASD (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NAFP_UNDER</a:t>
                      </a:r>
                      <a:r>
                        <a:rPr kumimoji="0" lang="el-GR" altLang="el-G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118) – Πολυμέσα</a:t>
                      </a:r>
                      <a:endParaRPr kumimoji="0" lang="el-GR" altLang="el-G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92" name="Text Box 4">
            <a:extLst>
              <a:ext uri="{FF2B5EF4-FFF2-40B4-BE49-F238E27FC236}">
                <a16:creationId xmlns:a16="http://schemas.microsoft.com/office/drawing/2014/main" id="{62EE64A7-DFE3-4E36-AB3D-4721B7EFD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6894A417-71CF-4990-9DE1-D24BD4B1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2297E6-A221-49D5-B551-C559DE715575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sp>
        <p:nvSpPr>
          <p:cNvPr id="4099" name="Text Box 4">
            <a:extLst>
              <a:ext uri="{FF2B5EF4-FFF2-40B4-BE49-F238E27FC236}">
                <a16:creationId xmlns:a16="http://schemas.microsoft.com/office/drawing/2014/main" id="{9A9AE587-F9DC-401C-ADBA-CE48BCE6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B8AF67B-423C-4B3E-BA3B-3473DE34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03213"/>
            <a:ext cx="7200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l-GR" altLang="el-GR" sz="1400"/>
              <a:t>Τίτλος </a:t>
            </a:r>
            <a:r>
              <a:rPr lang="en-US" altLang="el-GR" sz="1400"/>
              <a:t>   </a:t>
            </a:r>
            <a:r>
              <a:rPr lang="el-GR" altLang="el-GR" sz="2000"/>
              <a:t>: </a:t>
            </a:r>
            <a:r>
              <a:rPr lang="el-GR" altLang="el-GR" sz="2400" b="1" i="1" u="sng"/>
              <a:t>Ναυπηγικό σχέδιο και αρχές </a:t>
            </a:r>
            <a:r>
              <a:rPr lang="en-US" altLang="el-GR" sz="2400" b="1" i="1" u="sng"/>
              <a:t>CASD</a:t>
            </a:r>
            <a:endParaRPr lang="el-GR" altLang="el-GR" sz="2400" b="1" i="1" u="sng"/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Εξάμηνο </a:t>
            </a:r>
            <a:r>
              <a:rPr lang="en-US" altLang="el-GR" sz="2000"/>
              <a:t> </a:t>
            </a:r>
            <a:r>
              <a:rPr lang="el-GR" altLang="el-GR" sz="2000"/>
              <a:t>: Β΄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Κωδικός </a:t>
            </a:r>
            <a:r>
              <a:rPr lang="en-US" altLang="el-GR" sz="2000"/>
              <a:t> </a:t>
            </a:r>
            <a:r>
              <a:rPr lang="el-GR" altLang="el-GR" sz="2000"/>
              <a:t>: ΝΑ</a:t>
            </a:r>
            <a:r>
              <a:rPr lang="en-US" altLang="el-GR" sz="2000"/>
              <a:t>OME 1212</a:t>
            </a: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/>
              <a:t>Τύπος μαθήματος :</a:t>
            </a:r>
            <a:r>
              <a:rPr lang="en-US" altLang="el-GR" sz="2000"/>
              <a:t> M.E.Y.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Υποχρεωτικό (Θ , Ε )</a:t>
            </a:r>
          </a:p>
          <a:p>
            <a:pPr eaLnBrk="1" hangingPunct="1">
              <a:buFontTx/>
              <a:buNone/>
            </a:pPr>
            <a:endParaRPr lang="el-GR" altLang="el-GR" sz="2000"/>
          </a:p>
          <a:p>
            <a:pPr eaLnBrk="1" hangingPunct="1">
              <a:buFontTx/>
              <a:buNone/>
            </a:pPr>
            <a:r>
              <a:rPr lang="el-GR" altLang="el-GR" sz="2000" u="sng"/>
              <a:t>Διδασκαλία :</a:t>
            </a:r>
            <a:r>
              <a:rPr lang="el-GR" altLang="el-GR" sz="2000"/>
              <a:t> </a:t>
            </a:r>
            <a:endParaRPr lang="en-US" altLang="el-GR" sz="2000"/>
          </a:p>
          <a:p>
            <a:pPr eaLnBrk="1" hangingPunct="1">
              <a:buFontTx/>
              <a:buNone/>
            </a:pPr>
            <a:r>
              <a:rPr lang="en-US" altLang="el-GR" sz="2000"/>
              <a:t>2</a:t>
            </a:r>
            <a:r>
              <a:rPr lang="el-GR" altLang="el-GR" sz="2000"/>
              <a:t> ώρες θεωρία </a:t>
            </a:r>
          </a:p>
          <a:p>
            <a:pPr eaLnBrk="1" hangingPunct="1">
              <a:buFontTx/>
              <a:buNone/>
            </a:pPr>
            <a:r>
              <a:rPr lang="el-GR" altLang="el-GR" sz="2000"/>
              <a:t>2 ώρες εργαστήριο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36F4CB5C-2CFD-4724-8258-936D53DA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272088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600"/>
              <a:t>http://www.na.uniwa.gr/wp-content/uploads/sites/22/2019/10/NA_5etes_PS.pdf</a:t>
            </a:r>
            <a:endParaRPr lang="el-GR" altLang="el-GR" sz="1600"/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A290BD31-6804-496B-A59E-DC5497A7C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70425"/>
            <a:ext cx="439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/>
              <a:t>Αναλυτικό περίγραμμα : σελ. 66 - 68</a:t>
            </a:r>
          </a:p>
        </p:txBody>
      </p:sp>
    </p:spTree>
  </p:cSld>
  <p:clrMapOvr>
    <a:masterClrMapping/>
  </p:clrMapOvr>
  <p:transition spd="slow" advTm="333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00A7857-09BE-4B05-AD77-9B11B21E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348FFC-F449-467B-AC25-11BB1703FF3B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C12E0F6C-7140-44C9-9804-F53B6FC02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2800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graphicFrame>
        <p:nvGraphicFramePr>
          <p:cNvPr id="4112" name="Group 16">
            <a:extLst>
              <a:ext uri="{FF2B5EF4-FFF2-40B4-BE49-F238E27FC236}">
                <a16:creationId xmlns:a16="http://schemas.microsoft.com/office/drawing/2014/main" id="{E64EA669-8F03-4180-92E4-BBFD74A0FA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3242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Σκοπός :</a:t>
                      </a:r>
                      <a:endParaRPr kumimoji="0" lang="en-US" altLang="el-GR" sz="2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Διδασκαλία των βασικών αρχών του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Ναυπηγικού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Σχεδίου,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ιδίωμα της</a:t>
                      </a:r>
                      <a:r>
                        <a:rPr kumimoji="0" lang="en-US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Ναυπηγικής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επαγγελματικής επικοινωνίας.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Στόχος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Περιγραφή και ανάλυση των μεθόδων σχεδίασης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Εκμάθηση σχεδίασης – παρουσίασης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Επεξεργασία και χρήση του σχεδίου των </a:t>
                      </a:r>
                      <a:r>
                        <a:rPr kumimoji="0" lang="el-GR" altLang="el-G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ναυπηγικών</a:t>
                      </a:r>
                      <a:r>
                        <a:rPr kumimoji="0" lang="el-GR" alt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γραμμών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alt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32" name="Text Box 4">
            <a:extLst>
              <a:ext uri="{FF2B5EF4-FFF2-40B4-BE49-F238E27FC236}">
                <a16:creationId xmlns:a16="http://schemas.microsoft.com/office/drawing/2014/main" id="{8DD823F7-33E3-4AB1-8EC0-8DB35F008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8FD0130D-D361-4A9C-8EDF-3236C8CD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5A13D-65C7-4643-9BCC-05008D23D922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F9EEFBD-2462-4CB5-82CC-E1F072807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u="sng">
                <a:solidFill>
                  <a:schemeClr val="tx1"/>
                </a:solidFill>
              </a:rPr>
              <a:t>Ναυπηγικό σχέδιο και αρχές casd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F2DFC7F-07B8-43C4-9190-16C70B884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2800"/>
              <a:t>Αναμενόμενα αποτελέσματα</a:t>
            </a: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endParaRPr lang="en-US" altLang="el-GR" sz="1800"/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Αναγνώριση και κατανόηση</a:t>
            </a:r>
            <a:r>
              <a:rPr lang="el-GR" altLang="el-GR" sz="1800"/>
              <a:t>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Εκπόνηση</a:t>
            </a:r>
            <a:r>
              <a:rPr lang="el-GR" altLang="el-GR" sz="1800"/>
              <a:t>  του σχεδίου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Έλεγχος</a:t>
            </a:r>
            <a:r>
              <a:rPr lang="el-GR" altLang="el-GR" sz="1800"/>
              <a:t> της ορθότητας των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Σχεδίαση</a:t>
            </a:r>
            <a:r>
              <a:rPr lang="el-GR" altLang="el-GR" sz="1800"/>
              <a:t> καμπυλών βοηθητικών τομών.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επίλυση επιμέρους σχεδιαστικών προβλημάτων.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l-GR" altLang="el-GR" sz="1800" b="1"/>
              <a:t>Χρήση</a:t>
            </a:r>
            <a:r>
              <a:rPr lang="el-GR" altLang="el-GR" sz="1800"/>
              <a:t> του σχεδίου </a:t>
            </a:r>
            <a:r>
              <a:rPr lang="el-GR" altLang="el-GR" sz="1800" b="1"/>
              <a:t>των ναυπηγικών γραμμών</a:t>
            </a:r>
            <a:r>
              <a:rPr lang="el-GR" altLang="el-GR" sz="1800"/>
              <a:t> για υπολογισμό εμβαδών , όγκων.</a:t>
            </a:r>
          </a:p>
          <a:p>
            <a:pPr eaLnBrk="1" hangingPunct="1">
              <a:lnSpc>
                <a:spcPct val="90000"/>
              </a:lnSpc>
            </a:pPr>
            <a:endParaRPr lang="el-GR" altLang="el-GR" sz="1800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C5B167C9-0145-4803-8184-E1C28D19F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BEE6AA-462D-4F59-8707-FF465AC62F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775" y="225425"/>
            <a:ext cx="8229600" cy="4667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l-GR" altLang="el-GR" sz="2800" dirty="0"/>
            </a:br>
            <a:r>
              <a:rPr lang="el-GR" altLang="el-GR" sz="2200" u="sng" dirty="0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2200" b="1" u="sng" dirty="0">
                <a:latin typeface="Arial Black" panose="020B0A04020102020204" pitchFamily="34" charset="0"/>
              </a:rPr>
              <a:t>(θεωρητικό μέρος) 1/2</a:t>
            </a:r>
            <a:br>
              <a:rPr lang="el-GR" altLang="el-GR" sz="2200" b="1" u="sng" dirty="0">
                <a:latin typeface="Arial Black" panose="020B0A04020102020204" pitchFamily="34" charset="0"/>
              </a:rPr>
            </a:br>
            <a:br>
              <a:rPr lang="el-GR" altLang="el-GR" sz="2200" dirty="0"/>
            </a:br>
            <a:endParaRPr lang="el-GR" altLang="el-GR" sz="2200" b="1" dirty="0"/>
          </a:p>
        </p:txBody>
      </p:sp>
      <p:sp>
        <p:nvSpPr>
          <p:cNvPr id="7172" name="Θέση περιεχομένου 2">
            <a:extLst>
              <a:ext uri="{FF2B5EF4-FFF2-40B4-BE49-F238E27FC236}">
                <a16:creationId xmlns:a16="http://schemas.microsoft.com/office/drawing/2014/main" id="{245E2E03-49F6-42F9-BB0A-133046FFC8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229600" cy="4464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1. </a:t>
            </a:r>
            <a:r>
              <a:rPr lang="el-GR" altLang="el-GR" sz="2200" dirty="0"/>
              <a:t>Γενικοί ορισμοί – έννοια πλοίου (Κ.Δ.Ν.Δ. –Κ.Ι.Ν.Δ.)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u="sng" dirty="0"/>
              <a:t>2.</a:t>
            </a:r>
            <a:r>
              <a:rPr lang="el-GR" altLang="el-GR" sz="2200" dirty="0"/>
              <a:t> Περιγραφή τύπων πλοίου, ονοματολογία (είδη πλοίων ,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dirty="0"/>
              <a:t>    βασικά μέρη του πλοίου).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3.</a:t>
            </a:r>
            <a:r>
              <a:rPr lang="el-GR" altLang="el-GR" sz="2200" dirty="0"/>
              <a:t> Ορισμός κυρίων διαστάσεων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4.</a:t>
            </a:r>
            <a:r>
              <a:rPr lang="el-GR" altLang="el-GR" sz="2200" dirty="0"/>
              <a:t> Παρουσίαση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5.</a:t>
            </a:r>
            <a:r>
              <a:rPr lang="el-GR" altLang="el-GR" sz="2200" dirty="0"/>
              <a:t> Σχεδίαση </a:t>
            </a:r>
            <a:r>
              <a:rPr lang="el-GR" altLang="el-GR" sz="2200" dirty="0" err="1"/>
              <a:t>ναυπηγικών</a:t>
            </a:r>
            <a:r>
              <a:rPr lang="el-GR" altLang="el-GR" sz="2200" dirty="0"/>
              <a:t> γραμμών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2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l-GR" altLang="el-GR" sz="2200" b="1" u="sng" dirty="0"/>
              <a:t>6.</a:t>
            </a:r>
            <a:r>
              <a:rPr lang="el-GR" altLang="el-GR" sz="2200" dirty="0"/>
              <a:t> Ασκήσεις</a:t>
            </a:r>
          </a:p>
        </p:txBody>
      </p:sp>
      <p:sp>
        <p:nvSpPr>
          <p:cNvPr id="3" name="Θέση αριθμού διαφάνειας 3">
            <a:extLst>
              <a:ext uri="{FF2B5EF4-FFF2-40B4-BE49-F238E27FC236}">
                <a16:creationId xmlns:a16="http://schemas.microsoft.com/office/drawing/2014/main" id="{FB588A3F-9635-4AC6-B32F-8EC3EB6A5B34}"/>
              </a:ext>
            </a:extLst>
          </p:cNvPr>
          <p:cNvSpPr txBox="1">
            <a:spLocks noGrp="1"/>
          </p:cNvSpPr>
          <p:nvPr/>
        </p:nvSpPr>
        <p:spPr bwMode="auto">
          <a:xfrm>
            <a:off x="6588125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9A1D61-D30D-4F44-A999-4DCDA3D9171C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36043CCE-7AA1-4439-9443-48037A17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B7878D4E-23BB-4991-A545-F1B6DF72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D0A805-9973-4184-9358-D619E6CBE418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E5E11B4-0A9F-43E3-8E3F-38F2D465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81075"/>
            <a:ext cx="792003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1. Μορφές πλώρης, πρύμνης.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2. Συντελεστές μορφής , λόγοι κυρίων διαστάσεων.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3. Κριτήρια εκλογής κυρίων διαστάσεων πλοίου.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4. Μέθοδοι σχεδίασης ναυπηγικών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5. Παραδείγματα χρήσης του σχεδίου των ναυπηγικών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22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6. Περιγραφή συστηματικών σειρών και διαδικασία επιλογής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των συντεταγμένων των καμπυλών των ναυπηγικών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l-GR" altLang="el-GR" sz="2200"/>
              <a:t>    γραμμών.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15CE250-F25B-407B-87C1-C4D6FE45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u="sng">
                <a:latin typeface="Arial Black" panose="020B0A04020102020204" pitchFamily="34" charset="0"/>
              </a:rPr>
              <a:t>Περιεχόμενο μαθήματος  : </a:t>
            </a:r>
            <a:r>
              <a:rPr lang="el-GR" altLang="el-GR" sz="1800" b="1" u="sng">
                <a:latin typeface="Arial Black" panose="020B0A04020102020204" pitchFamily="34" charset="0"/>
              </a:rPr>
              <a:t>(θεωρητικό μέρος) 2/2</a:t>
            </a:r>
            <a:br>
              <a:rPr lang="el-GR" altLang="el-GR" sz="1800" b="1" u="sng">
                <a:latin typeface="Arial Black" panose="020B0A04020102020204" pitchFamily="34" charset="0"/>
              </a:rPr>
            </a:br>
            <a:br>
              <a:rPr lang="el-GR" altLang="el-GR" sz="1800"/>
            </a:br>
            <a:endParaRPr lang="el-GR" altLang="el-GR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43CF1145-C631-4F5D-B8E6-E01732B7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72F396-D398-4C63-8AA7-419D92E5B1A0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9219" name="Τίτλος 1">
            <a:extLst>
              <a:ext uri="{FF2B5EF4-FFF2-40B4-BE49-F238E27FC236}">
                <a16:creationId xmlns:a16="http://schemas.microsoft.com/office/drawing/2014/main" id="{E311EB6B-893A-4C40-8947-DAD561EFA2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pPr eaLnBrk="1" hangingPunct="1"/>
            <a:r>
              <a:rPr lang="el-GR" altLang="el-GR" sz="2600"/>
              <a:t>Περιεχόμενο μαθήματος</a:t>
            </a:r>
            <a:br>
              <a:rPr lang="el-GR" altLang="el-GR" sz="2600"/>
            </a:br>
            <a:r>
              <a:rPr lang="el-GR" altLang="el-GR" sz="2600" b="1"/>
              <a:t>(εργαστηριακό μέρος)</a:t>
            </a:r>
            <a:endParaRPr lang="el-GR" altLang="el-GR" sz="2600"/>
          </a:p>
        </p:txBody>
      </p:sp>
      <p:sp>
        <p:nvSpPr>
          <p:cNvPr id="9220" name="Θέση περιεχομένου 2">
            <a:extLst>
              <a:ext uri="{FF2B5EF4-FFF2-40B4-BE49-F238E27FC236}">
                <a16:creationId xmlns:a16="http://schemas.microsoft.com/office/drawing/2014/main" id="{4ADEC5CF-9628-4FE2-A67A-05E090C49D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17671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/>
              <a:t>Χρήση προγραμμάτων CASD για τη σχεδίαση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en-US" altLang="el-GR" sz="2400"/>
              <a:t>    </a:t>
            </a:r>
            <a:r>
              <a:rPr lang="el-GR" altLang="el-GR" sz="2400"/>
              <a:t>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Περιγραφή και ανάλυση της διαδικασίας σχεδίασης</a:t>
            </a:r>
            <a:endParaRPr lang="en-US" altLang="el-GR" sz="2400"/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 Σχεδίαση ναυπηγικών γραμμών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/>
              <a:t>Αρχές εξομάλυνσης των ναυπηγικών γραμμών : οπτική εξομάλυνση , γεωμετρική εξομάλυνση (χρήση / σχεδίαση διαγωνίων).</a:t>
            </a:r>
            <a:r>
              <a:rPr lang="en-US" altLang="el-GR" sz="2400"/>
              <a:t> </a:t>
            </a:r>
            <a:endParaRPr lang="el-GR" altLang="el-GR" sz="2400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8D15F51B-FF5B-4319-BBF7-FC5302D3E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07DA9FF7-3D28-4C95-95B2-8C1FB097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EE0CD-3083-4E3D-AEDB-FBAB4BB5D452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400"/>
          </a:p>
        </p:txBody>
      </p:sp>
      <p:sp>
        <p:nvSpPr>
          <p:cNvPr id="11267" name="Τίτλος 1">
            <a:extLst>
              <a:ext uri="{FF2B5EF4-FFF2-40B4-BE49-F238E27FC236}">
                <a16:creationId xmlns:a16="http://schemas.microsoft.com/office/drawing/2014/main" id="{455F6D45-20A9-4A8D-A553-EA35439A81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675" y="115888"/>
            <a:ext cx="8229600" cy="792162"/>
          </a:xfrm>
        </p:spPr>
        <p:txBody>
          <a:bodyPr/>
          <a:lstStyle/>
          <a:p>
            <a:pPr eaLnBrk="1" hangingPunct="1"/>
            <a:r>
              <a:rPr lang="el-GR" altLang="el-GR" sz="2400" b="1" i="1" u="sng"/>
              <a:t>Αξιολόγηση φοιτητριών / φοιτητών</a:t>
            </a:r>
          </a:p>
        </p:txBody>
      </p:sp>
      <p:sp>
        <p:nvSpPr>
          <p:cNvPr id="10244" name="Θέση περιεχομένου 2">
            <a:extLst>
              <a:ext uri="{FF2B5EF4-FFF2-40B4-BE49-F238E27FC236}">
                <a16:creationId xmlns:a16="http://schemas.microsoft.com/office/drawing/2014/main" id="{CBA57982-14C4-4A54-B9DA-8013DEF8E2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675" y="971550"/>
            <a:ext cx="8229600" cy="5273675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Εκπόνηση υποχρεωτικών ασκήσεων κατά τη 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διάρκεια του διδακτικού εξαμήνου    (σε θεωρητικό και σε </a:t>
            </a:r>
            <a:r>
              <a:rPr lang="en-US" altLang="el-GR" sz="2400" dirty="0"/>
              <a:t> 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r>
              <a:rPr lang="en-US" altLang="el-GR" sz="2400" dirty="0"/>
              <a:t>    </a:t>
            </a:r>
            <a:r>
              <a:rPr lang="el-GR" altLang="el-GR" sz="2400" dirty="0"/>
              <a:t>εργαστηριακό μέρος)</a:t>
            </a:r>
            <a:endParaRPr lang="en-US" altLang="el-GR" sz="2400" dirty="0"/>
          </a:p>
          <a:p>
            <a:pPr marL="0" indent="0" eaLnBrk="1" hangingPunct="1">
              <a:spcBef>
                <a:spcPts val="1800"/>
              </a:spcBef>
              <a:buFontTx/>
              <a:buNone/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Τελική γραπτή εξέταση</a:t>
            </a:r>
            <a:r>
              <a:rPr lang="en-US" altLang="el-GR" sz="2400" dirty="0"/>
              <a:t> (</a:t>
            </a:r>
            <a:r>
              <a:rPr lang="el-GR" altLang="el-GR" sz="2400" dirty="0"/>
              <a:t>θεωρητικό μέρος)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  <a:p>
            <a:pPr eaLnBrk="1" hangingPunct="1">
              <a:spcBef>
                <a:spcPts val="1800"/>
              </a:spcBef>
              <a:defRPr/>
            </a:pPr>
            <a:r>
              <a:rPr lang="el-GR" altLang="el-GR" sz="2400" dirty="0"/>
              <a:t>Εξέταση στο εργαστήριο</a:t>
            </a: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n-US" altLang="el-GR" sz="2400" dirty="0"/>
          </a:p>
          <a:p>
            <a:pPr eaLnBrk="1" hangingPunct="1">
              <a:spcBef>
                <a:spcPts val="1800"/>
              </a:spcBef>
              <a:defRPr/>
            </a:pPr>
            <a:endParaRPr lang="el-GR" altLang="el-GR" sz="2400" dirty="0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FA427944-3C83-4C8F-8C49-CCCBAB9D8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>
            <a:extLst>
              <a:ext uri="{FF2B5EF4-FFF2-40B4-BE49-F238E27FC236}">
                <a16:creationId xmlns:a16="http://schemas.microsoft.com/office/drawing/2014/main" id="{4107F0C1-2091-4A9B-98BE-58E1BC732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87BDFA-7EBA-4C2B-9203-3607CED31A1E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13315" name="TextBox 1">
            <a:extLst>
              <a:ext uri="{FF2B5EF4-FFF2-40B4-BE49-F238E27FC236}">
                <a16:creationId xmlns:a16="http://schemas.microsoft.com/office/drawing/2014/main" id="{F76F8773-E1A2-45E7-9D9B-2EE8C596A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27000"/>
            <a:ext cx="437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ΤΕΛΙΚΟΣ ΒΑΘΜΟΣ ΜΑΘΗΜΑΤΟΣ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1E6F8-833B-497E-B3EF-320746376DEE}"/>
              </a:ext>
            </a:extLst>
          </p:cNvPr>
          <p:cNvSpPr txBox="1"/>
          <p:nvPr/>
        </p:nvSpPr>
        <p:spPr>
          <a:xfrm>
            <a:off x="179388" y="836613"/>
            <a:ext cx="88026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Θεωρητικό μέρος </a:t>
            </a:r>
            <a:r>
              <a:rPr lang="el-GR" dirty="0"/>
              <a:t>: η τελική βαθμολογία προκύπτει :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 βαθμολογία των επιμέρους υποχρεωτικών εργασιών …  = ποσοστό 40 %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της γραπτής εξέτασης …………………………..… = ποσοστό  60 %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Προϋπόθεση : βαθμοί εργασιών και  γραπτής εξέτασης ……….  ≥ 5,0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A3492-425A-4C98-9E2D-D9CDA95DB7C8}"/>
              </a:ext>
            </a:extLst>
          </p:cNvPr>
          <p:cNvSpPr txBox="1"/>
          <p:nvPr/>
        </p:nvSpPr>
        <p:spPr>
          <a:xfrm>
            <a:off x="179388" y="3573463"/>
            <a:ext cx="88026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u="sng" dirty="0"/>
              <a:t>Εργαστηριακό μέρος </a:t>
            </a:r>
            <a:r>
              <a:rPr lang="el-GR" dirty="0"/>
              <a:t>: υποχρεωτική συμμετοχή σε όλες τις ασκήσεις με εκπόνηση αντίστοιχων εργασιών. Η τελική βαθμολογία προκύπτει : 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την βαθμολογία των επιμέρους υποχρεωτικών ασκήσεων … = ποσοστό 40 %</a:t>
            </a:r>
          </a:p>
          <a:p>
            <a:pPr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Από το βαθμό εξέτασης του εργαστηριακού μέρους ……………</a:t>
            </a:r>
            <a:r>
              <a:rPr lang="en-US" dirty="0"/>
              <a:t>..</a:t>
            </a:r>
            <a:r>
              <a:rPr lang="el-GR" dirty="0"/>
              <a:t>. = ποσοστό 60 %</a:t>
            </a:r>
          </a:p>
          <a:p>
            <a:pPr marL="285750" indent="-285750">
              <a:buFontTx/>
              <a:buChar char="-"/>
              <a:defRPr/>
            </a:pPr>
            <a:endParaRPr lang="el-GR" dirty="0"/>
          </a:p>
          <a:p>
            <a:pPr marL="285750" indent="-285750">
              <a:buFontTx/>
              <a:buChar char="-"/>
              <a:defRPr/>
            </a:pPr>
            <a:r>
              <a:rPr lang="el-GR" dirty="0"/>
              <a:t> Προϋπόθεση : βαθμοί εργασιών και  γραπτής εξέτασης ……….  ≥ 5,0</a:t>
            </a:r>
          </a:p>
        </p:txBody>
      </p:sp>
      <p:sp>
        <p:nvSpPr>
          <p:cNvPr id="13318" name="Text Box 4">
            <a:extLst>
              <a:ext uri="{FF2B5EF4-FFF2-40B4-BE49-F238E27FC236}">
                <a16:creationId xmlns:a16="http://schemas.microsoft.com/office/drawing/2014/main" id="{E910D64E-0D2F-47F0-88AF-12BC3DC2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6300788"/>
            <a:ext cx="7705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000" b="1"/>
              <a:t>ΝΑΥΠΗΓΙΚΟ ΣΧΕΔΙΟ ΚΑΙ ΑΡΧΕΣ </a:t>
            </a:r>
            <a:r>
              <a:rPr lang="en-US" altLang="el-GR" sz="1000" b="1"/>
              <a:t>CASD</a:t>
            </a:r>
            <a:r>
              <a:rPr lang="el-GR" altLang="el-GR" sz="1000" b="1"/>
              <a:t>                        ΚΑΘΗΓΗΤΗΣ ΓΕΩΡΓΙΟΣ Κ. ΧΑΤΖΗΚΩΝΣΤΑΝΤΗΣ  202</a:t>
            </a:r>
            <a:r>
              <a:rPr lang="en-US" altLang="el-GR" sz="1000" b="1"/>
              <a:t>1</a:t>
            </a:r>
            <a:endParaRPr lang="el-GR" altLang="el-GR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1339</Words>
  <Application>Microsoft Office PowerPoint</Application>
  <PresentationFormat>Προβολή στην οθόνη (4:3)</PresentationFormat>
  <Paragraphs>203</Paragraphs>
  <Slides>16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Times New Roman</vt:lpstr>
      <vt:lpstr>Calibri</vt:lpstr>
      <vt:lpstr>Wingdings</vt:lpstr>
      <vt:lpstr>Προεπιλεγμένη σχεδίαση</vt:lpstr>
      <vt:lpstr>Παρουσίαση του PowerPoint</vt:lpstr>
      <vt:lpstr>Παρουσίαση του PowerPoint</vt:lpstr>
      <vt:lpstr>Ναυπηγικό σχέδιο και αρχές casd</vt:lpstr>
      <vt:lpstr>Ναυπηγικό σχέδιο και αρχές casd</vt:lpstr>
      <vt:lpstr> Περιεχόμενο μαθήματος  : (θεωρητικό μέρος) 1/2  </vt:lpstr>
      <vt:lpstr>Παρουσίαση του PowerPoint</vt:lpstr>
      <vt:lpstr>Περιεχόμενο μαθήματος (εργαστηριακό μέρος)</vt:lpstr>
      <vt:lpstr>Αξιολόγηση φοιτητριών / φοιτητών</vt:lpstr>
      <vt:lpstr>Παρουσίαση του PowerPoint</vt:lpstr>
      <vt:lpstr>Παρουσίαση του PowerPoint</vt:lpstr>
      <vt:lpstr>Παρουσίαση του PowerPoint</vt:lpstr>
      <vt:lpstr>Εποπτικά μέσα</vt:lpstr>
      <vt:lpstr>Μορφές πλώρης</vt:lpstr>
      <vt:lpstr>Μορφές πρύμνης</vt:lpstr>
      <vt:lpstr>Ναυπηγικό σχέδιο και αρχές casd</vt:lpstr>
      <vt:lpstr>Ναυπηγικό σχέδιο και αρχές casd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Ναυπηγικό σχέδιο και αρχές casd</dc:title>
  <dc:creator>USER</dc:creator>
  <cp:lastModifiedBy>UNIWA</cp:lastModifiedBy>
  <cp:revision>59</cp:revision>
  <dcterms:created xsi:type="dcterms:W3CDTF">2016-02-28T07:35:21Z</dcterms:created>
  <dcterms:modified xsi:type="dcterms:W3CDTF">2023-02-03T06:04:31Z</dcterms:modified>
</cp:coreProperties>
</file>