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9" r:id="rId3"/>
    <p:sldId id="259" r:id="rId4"/>
    <p:sldId id="300" r:id="rId5"/>
    <p:sldId id="261" r:id="rId6"/>
    <p:sldId id="30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57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077"/>
    <a:srgbClr val="90B36D"/>
    <a:srgbClr val="86AC60"/>
    <a:srgbClr val="2B5681"/>
    <a:srgbClr val="336699"/>
    <a:srgbClr val="E2DECC"/>
    <a:srgbClr val="E7E4D5"/>
    <a:srgbClr val="EEECE1"/>
    <a:srgbClr val="EAE8DA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58" autoAdjust="0"/>
    <p:restoredTop sz="93301" autoAdjust="0"/>
  </p:normalViewPr>
  <p:slideViewPr>
    <p:cSldViewPr>
      <p:cViewPr varScale="1">
        <p:scale>
          <a:sx n="65" d="100"/>
          <a:sy n="65" d="100"/>
        </p:scale>
        <p:origin x="66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21/11/2013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21/11/2013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57751D1-26B2-4D9F-AF6E-1F3FB81ED481}" type="slidenum">
              <a:rPr lang="el-GR" sz="1300"/>
              <a:pPr eaLnBrk="1" hangingPunct="1"/>
              <a:t>11</a:t>
            </a:fld>
            <a:endParaRPr lang="el-GR" sz="130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7FE1F195-F8E1-49BB-81D9-DFB077770932}" type="slidenum">
              <a:rPr lang="nl-NL" sz="1300">
                <a:latin typeface="Arial" charset="0"/>
              </a:rPr>
              <a:pPr algn="r" eaLnBrk="1" hangingPunct="1"/>
              <a:t>11</a:t>
            </a:fld>
            <a:endParaRPr lang="nl-NL" sz="1300">
              <a:latin typeface="Arial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312827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6B384C0-14FD-41FF-B9CA-E983BE7F367B}" type="slidenum">
              <a:rPr lang="el-GR" sz="1300"/>
              <a:pPr eaLnBrk="1" hangingPunct="1"/>
              <a:t>12</a:t>
            </a:fld>
            <a:endParaRPr lang="el-GR" sz="1300"/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C370EEE9-C559-4540-A180-1D26680C69F6}" type="slidenum">
              <a:rPr lang="nl-NL" sz="1300">
                <a:latin typeface="Arial" charset="0"/>
              </a:rPr>
              <a:pPr algn="r" eaLnBrk="1" hangingPunct="1"/>
              <a:t>12</a:t>
            </a:fld>
            <a:endParaRPr lang="nl-NL" sz="1300">
              <a:latin typeface="Arial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b="1" dirty="0" smtClean="0"/>
          </a:p>
        </p:txBody>
      </p:sp>
    </p:spTree>
    <p:extLst>
      <p:ext uri="{BB962C8B-B14F-4D97-AF65-F5344CB8AC3E}">
        <p14:creationId xmlns:p14="http://schemas.microsoft.com/office/powerpoint/2010/main" val="2836464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B4653F7-51A3-4BFA-8E0E-2054B15945EA}" type="slidenum">
              <a:rPr lang="el-GR" sz="1300"/>
              <a:pPr eaLnBrk="1" hangingPunct="1"/>
              <a:t>13</a:t>
            </a:fld>
            <a:endParaRPr lang="el-GR" sz="130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DEDE1578-FA57-4864-9AFE-0BC58E390779}" type="slidenum">
              <a:rPr lang="nl-NL" sz="1300">
                <a:latin typeface="Arial" charset="0"/>
              </a:rPr>
              <a:pPr algn="r" eaLnBrk="1" hangingPunct="1"/>
              <a:t>13</a:t>
            </a:fld>
            <a:endParaRPr lang="nl-NL" sz="1300">
              <a:latin typeface="Arial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3937708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0AB6E7E-F59F-4232-B07A-E15ED0925AEF}" type="slidenum">
              <a:rPr lang="el-GR" sz="1300"/>
              <a:pPr eaLnBrk="1" hangingPunct="1"/>
              <a:t>14</a:t>
            </a:fld>
            <a:endParaRPr lang="el-GR" sz="1300"/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3A2066ED-1E61-4732-B115-A7B0EC611AF1}" type="slidenum">
              <a:rPr lang="nl-NL" sz="1300">
                <a:latin typeface="Arial" charset="0"/>
              </a:rPr>
              <a:pPr algn="r" eaLnBrk="1" hangingPunct="1"/>
              <a:t>14</a:t>
            </a:fld>
            <a:endParaRPr lang="nl-NL" sz="1300">
              <a:latin typeface="Arial" charset="0"/>
            </a:endParaRPr>
          </a:p>
        </p:txBody>
      </p:sp>
      <p:sp>
        <p:nvSpPr>
          <p:cNvPr id="522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553544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E782D80-901E-4050-8C65-709B0E9CD251}" type="slidenum">
              <a:rPr lang="el-GR" sz="1300"/>
              <a:pPr eaLnBrk="1" hangingPunct="1"/>
              <a:t>15</a:t>
            </a:fld>
            <a:endParaRPr lang="el-GR" sz="130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DC0939A8-7C39-4ACB-9568-A1EC238A5DFD}" type="slidenum">
              <a:rPr lang="nl-NL" sz="1300">
                <a:latin typeface="Arial" charset="0"/>
              </a:rPr>
              <a:pPr algn="r" eaLnBrk="1" hangingPunct="1"/>
              <a:t>15</a:t>
            </a:fld>
            <a:endParaRPr lang="nl-NL" sz="1300">
              <a:latin typeface="Arial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348687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E111EA1-B782-4CD3-BBF3-AE6C68E18E82}" type="slidenum">
              <a:rPr lang="el-GR" sz="1300"/>
              <a:pPr eaLnBrk="1" hangingPunct="1"/>
              <a:t>16</a:t>
            </a:fld>
            <a:endParaRPr lang="el-GR" sz="1300"/>
          </a:p>
        </p:txBody>
      </p:sp>
      <p:sp>
        <p:nvSpPr>
          <p:cNvPr id="54275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08F3A847-6697-4580-B983-449DE404DE31}" type="slidenum">
              <a:rPr lang="nl-NL" sz="1300">
                <a:latin typeface="Arial" charset="0"/>
              </a:rPr>
              <a:pPr algn="r" eaLnBrk="1" hangingPunct="1"/>
              <a:t>16</a:t>
            </a:fld>
            <a:endParaRPr lang="nl-NL" sz="1300">
              <a:latin typeface="Arial" charset="0"/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12292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70B6D67-516B-439D-8BDE-2E75781BEB08}" type="slidenum">
              <a:rPr lang="el-GR" sz="1300"/>
              <a:pPr eaLnBrk="1" hangingPunct="1"/>
              <a:t>17</a:t>
            </a:fld>
            <a:endParaRPr lang="el-GR" sz="130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D453354F-AC88-4690-A1F2-C16890E1822D}" type="slidenum">
              <a:rPr lang="nl-NL" sz="1300">
                <a:latin typeface="Arial" charset="0"/>
              </a:rPr>
              <a:pPr algn="r" eaLnBrk="1" hangingPunct="1"/>
              <a:t>17</a:t>
            </a:fld>
            <a:endParaRPr lang="nl-NL" sz="1300">
              <a:latin typeface="Arial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00646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2A8784A-2AE8-4B3E-9CD1-68389CC8B933}" type="slidenum">
              <a:rPr lang="el-GR" sz="1300"/>
              <a:pPr eaLnBrk="1" hangingPunct="1"/>
              <a:t>18</a:t>
            </a:fld>
            <a:endParaRPr lang="el-GR" sz="1300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5F196812-0763-4D5C-8BC6-FCC2EF4FA03D}" type="slidenum">
              <a:rPr lang="nl-NL" sz="1300">
                <a:latin typeface="Arial" charset="0"/>
              </a:rPr>
              <a:pPr algn="r" eaLnBrk="1" hangingPunct="1"/>
              <a:t>18</a:t>
            </a:fld>
            <a:endParaRPr lang="nl-NL" sz="1300">
              <a:latin typeface="Arial" charset="0"/>
            </a:endParaRPr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424828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D3BF3B2-48D5-4610-AF7B-8EE784FDED53}" type="slidenum">
              <a:rPr lang="el-GR" sz="1300"/>
              <a:pPr eaLnBrk="1" hangingPunct="1"/>
              <a:t>19</a:t>
            </a:fld>
            <a:endParaRPr lang="el-GR" sz="1300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9871F54B-A5AF-43C5-B3E6-DCCC5B724E74}" type="slidenum">
              <a:rPr lang="nl-NL" sz="1300">
                <a:latin typeface="Arial" charset="0"/>
              </a:rPr>
              <a:pPr algn="r" eaLnBrk="1" hangingPunct="1"/>
              <a:t>19</a:t>
            </a:fld>
            <a:endParaRPr lang="nl-NL" sz="1300">
              <a:latin typeface="Arial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687213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6A5F40A-DBA5-4621-B80B-12C506303DC6}" type="slidenum">
              <a:rPr lang="el-GR" sz="1300"/>
              <a:pPr eaLnBrk="1" hangingPunct="1"/>
              <a:t>20</a:t>
            </a:fld>
            <a:endParaRPr lang="el-GR" sz="1300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AA55F812-3843-4A42-A050-4F15D62566DA}" type="slidenum">
              <a:rPr lang="nl-NL" sz="1300">
                <a:latin typeface="Arial" charset="0"/>
              </a:rPr>
              <a:pPr algn="r" eaLnBrk="1" hangingPunct="1"/>
              <a:t>20</a:t>
            </a:fld>
            <a:endParaRPr lang="nl-NL" sz="1300">
              <a:latin typeface="Arial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27600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099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err="1" smtClean="0"/>
              <a:t>εεκαα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002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err="1" smtClean="0"/>
              <a:t>εεκαα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1672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339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9073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9867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98D1242-B49D-4967-8F7A-EA929903DF67}" type="slidenum">
              <a:rPr lang="el-GR" sz="1300"/>
              <a:pPr eaLnBrk="1" hangingPunct="1"/>
              <a:t>7</a:t>
            </a:fld>
            <a:endParaRPr lang="el-GR" sz="130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96A069FE-A09A-4DEE-99C1-009B90668749}" type="slidenum">
              <a:rPr lang="nl-NL" sz="1300">
                <a:latin typeface="Arial" charset="0"/>
              </a:rPr>
              <a:pPr algn="r" eaLnBrk="1" hangingPunct="1"/>
              <a:t>7</a:t>
            </a:fld>
            <a:endParaRPr lang="nl-NL" sz="1300">
              <a:latin typeface="Arial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2766361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02A58E21-2A5C-473A-920B-7ECC39F9AF5B}" type="slidenum">
              <a:rPr lang="el-GR" sz="1300"/>
              <a:pPr eaLnBrk="1" hangingPunct="1"/>
              <a:t>8</a:t>
            </a:fld>
            <a:endParaRPr lang="el-GR" sz="1300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79183DDD-A098-46C0-92FD-5E1FF7328E94}" type="slidenum">
              <a:rPr lang="nl-NL" sz="1300">
                <a:latin typeface="Arial" charset="0"/>
              </a:rPr>
              <a:pPr algn="r" eaLnBrk="1" hangingPunct="1"/>
              <a:t>8</a:t>
            </a:fld>
            <a:endParaRPr lang="nl-NL" sz="1300">
              <a:latin typeface="Arial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1508015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b="1" dirty="0" smtClean="0"/>
          </a:p>
        </p:txBody>
      </p:sp>
      <p:sp>
        <p:nvSpPr>
          <p:cNvPr id="471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CA7B6644-5222-4594-BFCD-D9E09F54ABBF}" type="slidenum">
              <a:rPr lang="el-GR" sz="1300"/>
              <a:pPr eaLnBrk="1" hangingPunct="1"/>
              <a:t>9</a:t>
            </a:fld>
            <a:endParaRPr lang="el-GR" sz="1300"/>
          </a:p>
        </p:txBody>
      </p:sp>
    </p:spTree>
    <p:extLst>
      <p:ext uri="{BB962C8B-B14F-4D97-AF65-F5344CB8AC3E}">
        <p14:creationId xmlns:p14="http://schemas.microsoft.com/office/powerpoint/2010/main" val="231286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b="1" dirty="0" smtClean="0"/>
          </a:p>
        </p:txBody>
      </p:sp>
      <p:sp>
        <p:nvSpPr>
          <p:cNvPr id="481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992A82FA-070D-4415-AB48-159E05187C0F}" type="slidenum">
              <a:rPr lang="el-GR" sz="1300"/>
              <a:pPr eaLnBrk="1" hangingPunct="1"/>
              <a:t>10</a:t>
            </a:fld>
            <a:endParaRPr lang="el-GR" sz="1300"/>
          </a:p>
        </p:txBody>
      </p:sp>
    </p:spTree>
    <p:extLst>
      <p:ext uri="{BB962C8B-B14F-4D97-AF65-F5344CB8AC3E}">
        <p14:creationId xmlns:p14="http://schemas.microsoft.com/office/powerpoint/2010/main" val="64206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07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82"/>
            <a:ext cx="9144000" cy="907200"/>
          </a:xfrm>
        </p:spPr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8407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Rotatebot" TargetMode="External"/><Relationship Id="rId4" Type="http://schemas.openxmlformats.org/officeDocument/2006/relationships/hyperlink" Target="http://commons.wikimedia.org/wiki/File:AED_open_cutout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www.eekaa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Stefan-Xp" TargetMode="External"/><Relationship Id="rId4" Type="http://schemas.openxmlformats.org/officeDocument/2006/relationships/hyperlink" Target="http://commons.wikimedia.org/wiki/File:Automated_External_Defibrillator_(symbol)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kaa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Owain.davies" TargetMode="External"/><Relationship Id="rId4" Type="http://schemas.openxmlformats.org/officeDocument/2006/relationships/hyperlink" Target="http://commons.wikimedia.org/wiki/File:AED_Open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ekaa.com/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aa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aa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ekaa.com/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ekaa.com/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aa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://www.eekaa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aa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aa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ekaa.com/" TargetMode="Externa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aa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aa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aa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ekaa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ekaa.com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  <a:noFill/>
          <a:effectLst/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latin typeface="+mj-lt"/>
              </a:rPr>
              <a:t>Παθολογική Νοσηλευτική ΙΙ</a:t>
            </a:r>
            <a:endParaRPr lang="el-GR" sz="4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Ενότητα </a:t>
            </a:r>
            <a:r>
              <a:rPr lang="en-US" b="1" dirty="0"/>
              <a:t>7</a:t>
            </a:r>
            <a:r>
              <a:rPr lang="en-US" b="1" dirty="0" smtClean="0"/>
              <a:t> 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Απινίδωση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Θεοδώρα </a:t>
            </a:r>
            <a:r>
              <a:rPr lang="el-GR" dirty="0" err="1" smtClean="0"/>
              <a:t>Στρουμπούκη</a:t>
            </a:r>
            <a:endParaRPr lang="el-GR" dirty="0" smtClean="0"/>
          </a:p>
          <a:p>
            <a:r>
              <a:rPr lang="el-GR" smtClean="0"/>
              <a:t>Τμήμα Νοσηλευτικής</a:t>
            </a:r>
            <a:endParaRPr lang="el-GR" dirty="0" smtClean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4941168"/>
            <a:ext cx="158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00700"/>
            <a:ext cx="4310063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05919" y="6596390"/>
            <a:ext cx="666115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100" dirty="0">
                <a:latin typeface="+mn-lt"/>
              </a:rPr>
              <a:t>ΑΝΟΙΚΤΑ ΑΚΑΔΗΜΑΪΚΑ ΜΑΘΗΜΑΤΑ </a:t>
            </a:r>
            <a:r>
              <a:rPr lang="en-US" sz="1100" dirty="0">
                <a:latin typeface="+mn-lt"/>
              </a:rPr>
              <a:t>TEI </a:t>
            </a:r>
            <a:r>
              <a:rPr lang="el-GR" sz="1100" dirty="0">
                <a:latin typeface="+mn-lt"/>
              </a:rPr>
              <a:t>ΑΘΗΝΑΣ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el-GR" dirty="0" smtClean="0"/>
              <a:t>Απινίδωση </a:t>
            </a:r>
            <a:br>
              <a:rPr lang="el-GR" dirty="0" smtClean="0"/>
            </a:br>
            <a:r>
              <a:rPr lang="el-GR" dirty="0" smtClean="0"/>
              <a:t>Αυτόματος εξωτερικός </a:t>
            </a:r>
            <a:r>
              <a:rPr lang="el-GR" dirty="0" err="1" smtClean="0"/>
              <a:t>απινιδιστής</a:t>
            </a:r>
            <a:r>
              <a:rPr lang="en-US" dirty="0" smtClean="0"/>
              <a:t> </a:t>
            </a:r>
            <a:r>
              <a:rPr lang="el-GR" sz="2800" b="0" dirty="0"/>
              <a:t>(1 από 2)</a:t>
            </a:r>
            <a:endParaRPr lang="el-GR" dirty="0"/>
          </a:p>
        </p:txBody>
      </p:sp>
      <p:pic>
        <p:nvPicPr>
          <p:cNvPr id="1026" name="Picture 2" descr="File:AED open cutout.jpg" title="Αυτόματος εξωτερικός απινιδιστής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31" y="1641771"/>
            <a:ext cx="3920069" cy="4985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0" y="6093296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AED open </a:t>
            </a:r>
            <a:r>
              <a:rPr lang="en-US" sz="1200" dirty="0" smtClean="0">
                <a:latin typeface="+mn-lt"/>
                <a:hlinkClick r:id="rId4"/>
              </a:rPr>
              <a:t>cutout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by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Rotatebot"/>
              </a:rPr>
              <a:t>Rotatebot</a:t>
            </a:r>
            <a:r>
              <a:rPr lang="el-GR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available under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/>
              </a:rPr>
              <a:t>CC BY 3.0</a:t>
            </a:r>
            <a:endParaRPr lang="en-US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8644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2"/>
          <p:cNvSpPr txBox="1">
            <a:spLocks/>
          </p:cNvSpPr>
          <p:nvPr/>
        </p:nvSpPr>
        <p:spPr>
          <a:xfrm>
            <a:off x="0" y="-1"/>
            <a:ext cx="9144000" cy="1256397"/>
          </a:xfrm>
          <a:prstGeom prst="rect">
            <a:avLst/>
          </a:prstGeom>
          <a:solidFill>
            <a:srgbClr val="EEECE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84077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l-GR" dirty="0" smtClean="0"/>
              <a:t>Απινίδωση </a:t>
            </a:r>
            <a:br>
              <a:rPr lang="el-GR" dirty="0" smtClean="0"/>
            </a:br>
            <a:r>
              <a:rPr lang="el-GR" dirty="0" smtClean="0"/>
              <a:t>Αυτόματος εξωτερικός </a:t>
            </a:r>
            <a:r>
              <a:rPr lang="el-GR" dirty="0" err="1" smtClean="0"/>
              <a:t>απινιδιστής</a:t>
            </a:r>
            <a:r>
              <a:rPr lang="en-US" dirty="0" smtClean="0"/>
              <a:t> </a:t>
            </a:r>
            <a:r>
              <a:rPr lang="el-GR" sz="2800" b="0" dirty="0" smtClean="0"/>
              <a:t>(</a:t>
            </a:r>
            <a:r>
              <a:rPr lang="en-US" sz="2800" b="0" dirty="0" smtClean="0"/>
              <a:t>2</a:t>
            </a:r>
            <a:r>
              <a:rPr lang="el-GR" sz="2800" b="0" dirty="0" smtClean="0"/>
              <a:t> </a:t>
            </a:r>
            <a:r>
              <a:rPr lang="el-GR" sz="2800" b="0" dirty="0"/>
              <a:t>από 2)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74131" y="1463035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  <a:cs typeface="Times New Roman" pitchFamily="18" charset="0"/>
              </a:rPr>
              <a:t>Ύπαρξη εξωτερικού </a:t>
            </a:r>
            <a:r>
              <a:rPr lang="el-GR" sz="2400" b="1" dirty="0">
                <a:solidFill>
                  <a:srgbClr val="A50021"/>
                </a:solidFill>
                <a:latin typeface="+mn-lt"/>
                <a:cs typeface="Times New Roman" pitchFamily="18" charset="0"/>
              </a:rPr>
              <a:t>απινιδωτή / απινιδιστή </a:t>
            </a:r>
            <a:r>
              <a:rPr lang="el-GR" sz="2400" dirty="0">
                <a:latin typeface="+mn-lt"/>
                <a:cs typeface="Times New Roman" pitchFamily="18" charset="0"/>
              </a:rPr>
              <a:t>σε δημόσιους χώρους όπου συγκεντρώνονται πολλοί άνθρωποι προτείνει και έχει καθορίσει το Υπουργείο Υγείας </a:t>
            </a:r>
            <a:r>
              <a:rPr lang="el-GR" sz="2400" dirty="0" smtClean="0">
                <a:latin typeface="+mn-lt"/>
                <a:cs typeface="Times New Roman" pitchFamily="18" charset="0"/>
              </a:rPr>
              <a:t>όπως</a:t>
            </a:r>
            <a:r>
              <a:rPr lang="en-US" sz="2400" dirty="0" smtClean="0">
                <a:latin typeface="+mn-lt"/>
                <a:cs typeface="Times New Roman" pitchFamily="18" charset="0"/>
              </a:rPr>
              <a:t>:</a:t>
            </a:r>
            <a:endParaRPr lang="el-GR" sz="2400" dirty="0">
              <a:latin typeface="+mn-lt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4131" y="2663364"/>
            <a:ext cx="3456384" cy="419056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Clr>
                <a:srgbClr val="084077"/>
              </a:buClr>
              <a:defRPr/>
            </a:pPr>
            <a:r>
              <a:rPr lang="el-GR" sz="2400" dirty="0" smtClean="0">
                <a:cs typeface="Times New Roman" pitchFamily="18" charset="0"/>
              </a:rPr>
              <a:t>Αεροδρόμια, 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84077"/>
              </a:buClr>
              <a:defRPr/>
            </a:pPr>
            <a:r>
              <a:rPr lang="el-GR" sz="2400" dirty="0" smtClean="0">
                <a:cs typeface="Times New Roman" pitchFamily="18" charset="0"/>
              </a:rPr>
              <a:t>Σταθμοί </a:t>
            </a:r>
            <a:r>
              <a:rPr lang="el-GR" sz="2400" dirty="0">
                <a:cs typeface="Times New Roman" pitchFamily="18" charset="0"/>
              </a:rPr>
              <a:t>λεωφορείων, </a:t>
            </a:r>
            <a:endParaRPr lang="el-GR" sz="2400" dirty="0" smtClean="0"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84077"/>
              </a:buClr>
              <a:defRPr/>
            </a:pPr>
            <a:r>
              <a:rPr lang="el-GR" sz="2400" dirty="0" smtClean="0">
                <a:cs typeface="Times New Roman" pitchFamily="18" charset="0"/>
              </a:rPr>
              <a:t>Σιδ/κοί </a:t>
            </a:r>
            <a:r>
              <a:rPr lang="el-GR" sz="2400" dirty="0">
                <a:cs typeface="Times New Roman" pitchFamily="18" charset="0"/>
              </a:rPr>
              <a:t>σταθμοί</a:t>
            </a:r>
            <a:endParaRPr lang="el-GR" sz="2400" dirty="0" smtClean="0"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84077"/>
              </a:buClr>
              <a:defRPr/>
            </a:pPr>
            <a:r>
              <a:rPr lang="el-GR" sz="2400" dirty="0" smtClean="0">
                <a:cs typeface="Times New Roman" pitchFamily="18" charset="0"/>
              </a:rPr>
              <a:t>Λιμάνια 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84077"/>
              </a:buClr>
              <a:defRPr/>
            </a:pPr>
            <a:r>
              <a:rPr lang="el-GR" sz="2400" dirty="0" smtClean="0">
                <a:cs typeface="Times New Roman" pitchFamily="18" charset="0"/>
              </a:rPr>
              <a:t>Αεροπλάνα, </a:t>
            </a: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84077"/>
              </a:buClr>
              <a:defRPr/>
            </a:pPr>
            <a:r>
              <a:rPr lang="el-GR" sz="2400" dirty="0" smtClean="0">
                <a:cs typeface="Times New Roman" pitchFamily="18" charset="0"/>
              </a:rPr>
              <a:t>Πλοία</a:t>
            </a:r>
            <a:r>
              <a:rPr lang="el-GR" sz="2400" dirty="0">
                <a:cs typeface="Times New Roman" pitchFamily="18" charset="0"/>
              </a:rPr>
              <a:t>, </a:t>
            </a:r>
            <a:endParaRPr lang="el-GR" sz="2400" dirty="0" smtClean="0"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84077"/>
              </a:buClr>
              <a:defRPr/>
            </a:pPr>
            <a:r>
              <a:rPr lang="el-GR" sz="2400" dirty="0" smtClean="0">
                <a:cs typeface="Times New Roman" pitchFamily="18" charset="0"/>
              </a:rPr>
              <a:t>Ξενοδοχεία,</a:t>
            </a:r>
            <a:r>
              <a:rPr lang="el-GR" sz="2400" dirty="0">
                <a:cs typeface="Times New Roman" pitchFamily="18" charset="0"/>
              </a:rPr>
              <a:t> </a:t>
            </a:r>
            <a:endParaRPr lang="el-GR" sz="2400" dirty="0" smtClean="0"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084077"/>
              </a:buClr>
              <a:defRPr/>
            </a:pPr>
            <a:r>
              <a:rPr lang="el-GR" sz="2400" dirty="0" smtClean="0">
                <a:cs typeface="Times New Roman" pitchFamily="18" charset="0"/>
              </a:rPr>
              <a:t>Εμπορικά </a:t>
            </a:r>
            <a:r>
              <a:rPr lang="el-GR" sz="2400" dirty="0">
                <a:cs typeface="Times New Roman" pitchFamily="18" charset="0"/>
              </a:rPr>
              <a:t>κέντρα</a:t>
            </a:r>
            <a:endParaRPr lang="el-GR" sz="2400" dirty="0" smtClean="0"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42736" y="2663364"/>
            <a:ext cx="4572000" cy="39333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30000"/>
              </a:lnSpc>
              <a:buClr>
                <a:srgbClr val="084077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n-lt"/>
                <a:cs typeface="Times New Roman" pitchFamily="18" charset="0"/>
              </a:rPr>
              <a:t>Σχολεία</a:t>
            </a:r>
            <a:r>
              <a:rPr lang="el-GR" sz="2400" dirty="0">
                <a:latin typeface="+mn-lt"/>
                <a:cs typeface="Times New Roman" pitchFamily="18" charset="0"/>
              </a:rPr>
              <a:t>, </a:t>
            </a:r>
          </a:p>
          <a:p>
            <a:pPr marL="342900" indent="-342900">
              <a:lnSpc>
                <a:spcPct val="130000"/>
              </a:lnSpc>
              <a:buClr>
                <a:srgbClr val="084077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n-lt"/>
                <a:cs typeface="Times New Roman" pitchFamily="18" charset="0"/>
              </a:rPr>
              <a:t>Αθλητικά κέντρα,</a:t>
            </a:r>
          </a:p>
          <a:p>
            <a:pPr marL="342900" indent="-342900">
              <a:lnSpc>
                <a:spcPct val="130000"/>
              </a:lnSpc>
              <a:buClr>
                <a:srgbClr val="084077"/>
              </a:buClr>
              <a:buFont typeface="Arial" pitchFamily="34" charset="0"/>
              <a:buChar char="•"/>
              <a:defRPr/>
            </a:pPr>
            <a:r>
              <a:rPr lang="el-GR" sz="2400" dirty="0" smtClean="0">
                <a:latin typeface="+mn-lt"/>
                <a:cs typeface="Times New Roman" pitchFamily="18" charset="0"/>
              </a:rPr>
              <a:t>Υπουργεία</a:t>
            </a:r>
            <a:r>
              <a:rPr lang="el-GR" sz="2400" dirty="0">
                <a:latin typeface="+mn-lt"/>
                <a:cs typeface="Times New Roman" pitchFamily="18" charset="0"/>
              </a:rPr>
              <a:t>, </a:t>
            </a:r>
          </a:p>
          <a:p>
            <a:pPr marL="342900" indent="-342900">
              <a:lnSpc>
                <a:spcPct val="130000"/>
              </a:lnSpc>
              <a:buClr>
                <a:srgbClr val="084077"/>
              </a:buClr>
              <a:buFont typeface="Arial" pitchFamily="34" charset="0"/>
              <a:buChar char="•"/>
              <a:defRPr/>
            </a:pPr>
            <a:r>
              <a:rPr lang="el-GR" sz="2400" dirty="0">
                <a:latin typeface="+mn-lt"/>
                <a:cs typeface="Times New Roman" pitchFamily="18" charset="0"/>
              </a:rPr>
              <a:t>Δικαστήρια, </a:t>
            </a:r>
            <a:endParaRPr lang="el-GR" sz="2400" dirty="0" smtClean="0">
              <a:latin typeface="+mn-lt"/>
              <a:cs typeface="Times New Roman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84077"/>
              </a:buClr>
              <a:buFont typeface="Arial" pitchFamily="34" charset="0"/>
              <a:buChar char="•"/>
              <a:defRPr/>
            </a:pPr>
            <a:r>
              <a:rPr lang="el-GR" sz="2400" dirty="0">
                <a:latin typeface="+mn-lt"/>
                <a:cs typeface="Times New Roman" pitchFamily="18" charset="0"/>
              </a:rPr>
              <a:t>Σωφρονιστικά καταστήματα, </a:t>
            </a:r>
          </a:p>
          <a:p>
            <a:pPr marL="342900" indent="-342900">
              <a:lnSpc>
                <a:spcPct val="130000"/>
              </a:lnSpc>
              <a:buClr>
                <a:srgbClr val="084077"/>
              </a:buClr>
              <a:buFont typeface="Arial" pitchFamily="34" charset="0"/>
              <a:buChar char="•"/>
              <a:defRPr/>
            </a:pPr>
            <a:r>
              <a:rPr lang="el-GR" sz="2400" dirty="0">
                <a:latin typeface="+mn-lt"/>
                <a:cs typeface="Times New Roman" pitchFamily="18" charset="0"/>
              </a:rPr>
              <a:t>Κοινοβούλιο και λοιπές Δημόσιες </a:t>
            </a:r>
            <a:r>
              <a:rPr lang="el-GR" sz="2400" dirty="0" smtClean="0">
                <a:latin typeface="+mn-lt"/>
                <a:cs typeface="Times New Roman" pitchFamily="18" charset="0"/>
              </a:rPr>
              <a:t>υπηρεσίες. </a:t>
            </a:r>
            <a:endParaRPr lang="el-GR" sz="2400" dirty="0">
              <a:latin typeface="+mn-lt"/>
              <a:cs typeface="Times New Roman" pitchFamily="18" charset="0"/>
            </a:endParaRPr>
          </a:p>
          <a:p>
            <a:pPr marL="342900" indent="-342900">
              <a:lnSpc>
                <a:spcPct val="130000"/>
              </a:lnSpc>
              <a:buClr>
                <a:srgbClr val="084077"/>
              </a:buClr>
              <a:buFont typeface="Arial" pitchFamily="34" charset="0"/>
              <a:buChar char="•"/>
              <a:defRPr/>
            </a:pPr>
            <a:endParaRPr lang="el-GR" sz="2400" dirty="0">
              <a:latin typeface="+mn-lt"/>
              <a:cs typeface="Times New Roman" pitchFamily="18" charset="0"/>
            </a:endParaRPr>
          </a:p>
        </p:txBody>
      </p:sp>
      <p:pic>
        <p:nvPicPr>
          <p:cNvPr id="2050" name="Picture 2" descr="File:Automated External Defibrillator (symbol)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77447"/>
            <a:ext cx="1827049" cy="1827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/>
          <p:cNvSpPr/>
          <p:nvPr/>
        </p:nvSpPr>
        <p:spPr>
          <a:xfrm rot="16200000">
            <a:off x="7506734" y="3267807"/>
            <a:ext cx="262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Automated External Defibrillator (symbol</a:t>
            </a:r>
            <a:r>
              <a:rPr lang="en-US" sz="1200" dirty="0" smtClean="0">
                <a:latin typeface="+mn-lt"/>
                <a:hlinkClick r:id="rId4"/>
              </a:rPr>
              <a:t>)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by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Stefan-Xp"/>
              </a:rPr>
              <a:t>Stefan-</a:t>
            </a:r>
            <a:r>
              <a:rPr lang="en-US" sz="1200" dirty="0" err="1">
                <a:latin typeface="+mn-lt"/>
                <a:hlinkClick r:id="rId5" tooltip="User:Stefan-Xp"/>
              </a:rPr>
              <a:t>Xp</a:t>
            </a:r>
            <a:r>
              <a:rPr lang="el-GR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available under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n-US" sz="1200" dirty="0">
              <a:latin typeface="+mn-lt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0" y="6550223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  <a:hlinkClick r:id="rId7"/>
              </a:rPr>
              <a:t>eekaa.com</a:t>
            </a:r>
            <a:endParaRPr lang="en-GB" sz="14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1002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Βήματα της ΑΕΑ</a:t>
            </a:r>
            <a:endParaRPr lang="el-GR" dirty="0"/>
          </a:p>
        </p:txBody>
      </p:sp>
      <p:sp>
        <p:nvSpPr>
          <p:cNvPr id="16387" name="Rectangle 26"/>
          <p:cNvSpPr>
            <a:spLocks noChangeArrowheads="1"/>
          </p:cNvSpPr>
          <p:nvPr/>
        </p:nvSpPr>
        <p:spPr bwMode="auto">
          <a:xfrm>
            <a:off x="2771800" y="1508125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+mn-lt"/>
              </a:rPr>
              <a:t>Πλησιάστε με ασφάλεια</a:t>
            </a:r>
            <a:endParaRPr lang="en-US" sz="2400" b="1" dirty="0">
              <a:solidFill>
                <a:srgbClr val="084077"/>
              </a:solidFill>
              <a:latin typeface="+mn-lt"/>
            </a:endParaRPr>
          </a:p>
        </p:txBody>
      </p:sp>
      <p:sp>
        <p:nvSpPr>
          <p:cNvPr id="16388" name="Rectangle 34"/>
          <p:cNvSpPr>
            <a:spLocks noChangeArrowheads="1"/>
          </p:cNvSpPr>
          <p:nvPr/>
        </p:nvSpPr>
        <p:spPr bwMode="auto">
          <a:xfrm>
            <a:off x="2771800" y="2117725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+mn-lt"/>
              </a:rPr>
              <a:t>Ελέγξτε αντίδραση</a:t>
            </a:r>
            <a:endParaRPr lang="en-US" sz="2400" b="1" dirty="0">
              <a:solidFill>
                <a:srgbClr val="084077"/>
              </a:solidFill>
              <a:latin typeface="+mn-lt"/>
            </a:endParaRPr>
          </a:p>
        </p:txBody>
      </p:sp>
      <p:sp>
        <p:nvSpPr>
          <p:cNvPr id="16389" name="Rectangle 35"/>
          <p:cNvSpPr>
            <a:spLocks noChangeArrowheads="1"/>
          </p:cNvSpPr>
          <p:nvPr/>
        </p:nvSpPr>
        <p:spPr bwMode="auto">
          <a:xfrm>
            <a:off x="2771800" y="2727325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+mn-lt"/>
              </a:rPr>
              <a:t>Φωνάξτε για βοήθεια</a:t>
            </a:r>
            <a:endParaRPr lang="en-US" sz="2400" b="1" dirty="0">
              <a:solidFill>
                <a:srgbClr val="084077"/>
              </a:solidFill>
              <a:latin typeface="+mn-lt"/>
            </a:endParaRPr>
          </a:p>
        </p:txBody>
      </p:sp>
      <p:sp>
        <p:nvSpPr>
          <p:cNvPr id="16390" name="Rectangle 36"/>
          <p:cNvSpPr>
            <a:spLocks noChangeArrowheads="1"/>
          </p:cNvSpPr>
          <p:nvPr/>
        </p:nvSpPr>
        <p:spPr bwMode="auto">
          <a:xfrm>
            <a:off x="2771800" y="3336925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+mn-lt"/>
              </a:rPr>
              <a:t>Απελευθερώστε αεραγωγό</a:t>
            </a:r>
            <a:endParaRPr lang="en-US" sz="2400" b="1" dirty="0">
              <a:solidFill>
                <a:srgbClr val="084077"/>
              </a:solidFill>
              <a:latin typeface="+mn-lt"/>
            </a:endParaRPr>
          </a:p>
        </p:txBody>
      </p:sp>
      <p:sp>
        <p:nvSpPr>
          <p:cNvPr id="16391" name="Rectangle 37"/>
          <p:cNvSpPr>
            <a:spLocks noChangeArrowheads="1"/>
          </p:cNvSpPr>
          <p:nvPr/>
        </p:nvSpPr>
        <p:spPr bwMode="auto">
          <a:xfrm>
            <a:off x="2771800" y="3946525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+mn-lt"/>
              </a:rPr>
              <a:t>Ελέγξτε για αναπνοή</a:t>
            </a:r>
            <a:endParaRPr lang="en-US" sz="2400" b="1" dirty="0">
              <a:solidFill>
                <a:srgbClr val="084077"/>
              </a:solidFill>
              <a:latin typeface="+mn-lt"/>
            </a:endParaRPr>
          </a:p>
        </p:txBody>
      </p:sp>
      <p:sp>
        <p:nvSpPr>
          <p:cNvPr id="16386" name="Rectangle 38"/>
          <p:cNvSpPr>
            <a:spLocks noChangeArrowheads="1"/>
          </p:cNvSpPr>
          <p:nvPr/>
        </p:nvSpPr>
        <p:spPr bwMode="auto">
          <a:xfrm>
            <a:off x="2771800" y="4556125"/>
            <a:ext cx="4032225" cy="461665"/>
          </a:xfrm>
          <a:prstGeom prst="rect">
            <a:avLst/>
          </a:prstGeom>
          <a:solidFill>
            <a:srgbClr val="EEECE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>
                <a:solidFill>
                  <a:srgbClr val="084077"/>
                </a:solidFill>
                <a:latin typeface="+mn-lt"/>
              </a:rPr>
              <a:t>Καλέστε 112 (166/199)</a:t>
            </a:r>
            <a:endParaRPr lang="en-US" sz="2400" b="1">
              <a:solidFill>
                <a:srgbClr val="084077"/>
              </a:solidFill>
              <a:latin typeface="+mn-lt"/>
            </a:endParaRPr>
          </a:p>
        </p:txBody>
      </p:sp>
      <p:sp>
        <p:nvSpPr>
          <p:cNvPr id="16394" name="Rectangle 39"/>
          <p:cNvSpPr>
            <a:spLocks noChangeArrowheads="1"/>
          </p:cNvSpPr>
          <p:nvPr/>
        </p:nvSpPr>
        <p:spPr bwMode="auto">
          <a:xfrm>
            <a:off x="2771800" y="5154562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+mn-lt"/>
              </a:rPr>
              <a:t>Συνδέστε τον ΑΕΑ</a:t>
            </a:r>
            <a:endParaRPr lang="en-US" sz="2400" b="1" dirty="0">
              <a:solidFill>
                <a:srgbClr val="084077"/>
              </a:solidFill>
              <a:latin typeface="+mn-lt"/>
            </a:endParaRPr>
          </a:p>
        </p:txBody>
      </p:sp>
      <p:sp>
        <p:nvSpPr>
          <p:cNvPr id="16395" name="Rectangle 40"/>
          <p:cNvSpPr>
            <a:spLocks noChangeArrowheads="1"/>
          </p:cNvSpPr>
          <p:nvPr/>
        </p:nvSpPr>
        <p:spPr bwMode="auto">
          <a:xfrm>
            <a:off x="2771800" y="5758383"/>
            <a:ext cx="4032225" cy="461665"/>
          </a:xfrm>
          <a:prstGeom prst="rect">
            <a:avLst/>
          </a:prstGeom>
          <a:solidFill>
            <a:srgbClr val="E2DE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84077"/>
                </a:solidFill>
                <a:latin typeface="+mn-lt"/>
              </a:rPr>
              <a:t>Ακολουθήστε τις οδηγίες </a:t>
            </a:r>
            <a:endParaRPr lang="en-US" sz="2400" b="1" dirty="0">
              <a:solidFill>
                <a:srgbClr val="084077"/>
              </a:solidFill>
              <a:latin typeface="+mn-lt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  <a:hlinkClick r:id="rId3"/>
              </a:rPr>
              <a:t>eekaa.com</a:t>
            </a:r>
            <a:endParaRPr lang="en-GB" sz="1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80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Ενεργοποιήστε τον ΑΕΑ</a:t>
            </a:r>
            <a:endParaRPr lang="el-GR" dirty="0"/>
          </a:p>
        </p:txBody>
      </p:sp>
      <p:sp>
        <p:nvSpPr>
          <p:cNvPr id="17411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323528" y="1556792"/>
            <a:ext cx="871296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el-GR" sz="2600" dirty="0" smtClean="0"/>
              <a:t>Μερικοί ΑΕΑ ενεργοποιούνται αυτόματα</a:t>
            </a:r>
            <a:r>
              <a:rPr lang="en-GB" sz="2600" dirty="0" smtClean="0"/>
              <a:t> </a:t>
            </a:r>
            <a:r>
              <a:rPr lang="el-GR" sz="2600" dirty="0" smtClean="0"/>
              <a:t>μόλις ανοιχτούν</a:t>
            </a:r>
            <a:r>
              <a:rPr lang="en-US" sz="2600" dirty="0" smtClean="0"/>
              <a:t>.</a:t>
            </a:r>
            <a:endParaRPr lang="en-GB" sz="2600" dirty="0" smtClean="0"/>
          </a:p>
        </p:txBody>
      </p:sp>
      <p:pic>
        <p:nvPicPr>
          <p:cNvPr id="3074" name="Picture 2" descr="File:AED Open.jpg" title="Ενεργοποίηση του ΑΕ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2990106" cy="3986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2970709" y="6335688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AED Open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”, by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Owain.davies"/>
              </a:rPr>
              <a:t>Owain.davies</a:t>
            </a:r>
            <a:r>
              <a:rPr lang="el-GR" sz="1200" dirty="0" smtClean="0"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available under</a:t>
            </a:r>
            <a:r>
              <a:rPr lang="el-G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Public Domain</a:t>
            </a:r>
            <a:endParaRPr lang="en-US" sz="12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4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el-GR" dirty="0" smtClean="0"/>
              <a:t>Τοποθετήστε τα ηλεκτρόδια </a:t>
            </a:r>
            <a:br>
              <a:rPr lang="el-GR" dirty="0" smtClean="0"/>
            </a:br>
            <a:r>
              <a:rPr lang="el-GR" dirty="0" smtClean="0"/>
              <a:t>στο δέρμα του θώρακα</a:t>
            </a:r>
            <a:endParaRPr lang="el-GR" dirty="0"/>
          </a:p>
        </p:txBody>
      </p:sp>
      <p:pic>
        <p:nvPicPr>
          <p:cNvPr id="18435" name="Picture 13" title="Τοποθετήστε τα ηλεκτρόδια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84388"/>
            <a:ext cx="4114800" cy="403383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4" title="Τοποθετήστε τα ηλεκτρόδια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41" y="1905000"/>
            <a:ext cx="3709988" cy="439261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  <a:hlinkClick r:id="rId5"/>
              </a:rPr>
              <a:t>eekaa.com</a:t>
            </a:r>
            <a:endParaRPr lang="en-GB" sz="1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4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Μην ακουμπάτε το θύμα</a:t>
            </a:r>
            <a:endParaRPr lang="el-GR" dirty="0"/>
          </a:p>
        </p:txBody>
      </p:sp>
      <p:pic>
        <p:nvPicPr>
          <p:cNvPr id="19459" name="Picture 9" title="Μην ακουμπάτε το θύμ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44650"/>
            <a:ext cx="4137025" cy="4832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  <a:hlinkClick r:id="rId4"/>
              </a:rPr>
              <a:t>eekaa.com</a:t>
            </a:r>
            <a:endParaRPr lang="en-GB" sz="1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9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Ενδείκνυται απινίδωση</a:t>
            </a:r>
            <a:endParaRPr lang="el-GR" dirty="0"/>
          </a:p>
        </p:txBody>
      </p:sp>
      <p:sp>
        <p:nvSpPr>
          <p:cNvPr id="20483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323528" y="2426667"/>
            <a:ext cx="40427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sz="2800" dirty="0" smtClean="0"/>
              <a:t>Απομακρυνθείτε.</a:t>
            </a:r>
            <a:endParaRPr lang="en-GB" sz="2800" dirty="0" smtClean="0"/>
          </a:p>
          <a:p>
            <a:pPr eaLnBrk="1" hangingPunct="1"/>
            <a:r>
              <a:rPr lang="el-GR" sz="2800" dirty="0" err="1" smtClean="0"/>
              <a:t>Απινιδώστε</a:t>
            </a:r>
            <a:r>
              <a:rPr lang="el-GR" sz="2800" dirty="0" smtClean="0"/>
              <a:t>.</a:t>
            </a:r>
            <a:endParaRPr lang="en-US" sz="2800" dirty="0" smtClean="0"/>
          </a:p>
        </p:txBody>
      </p:sp>
      <p:pic>
        <p:nvPicPr>
          <p:cNvPr id="20484" name="Picture 10" title="Ενδείκνυται απινίδωσ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64415"/>
            <a:ext cx="3908425" cy="4764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  <a:hlinkClick r:id="rId4"/>
              </a:rPr>
              <a:t>eekaa.com</a:t>
            </a:r>
            <a:endParaRPr lang="en-GB" sz="14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el-GR" dirty="0" smtClean="0"/>
              <a:t>Μετά την απινίδωση ακολουθήστε</a:t>
            </a:r>
            <a:br>
              <a:rPr lang="el-GR" dirty="0" smtClean="0"/>
            </a:br>
            <a:r>
              <a:rPr lang="el-GR" dirty="0" smtClean="0"/>
              <a:t>τις οδηγίες του ΑΕΑ </a:t>
            </a:r>
            <a:endParaRPr lang="el-GR" dirty="0"/>
          </a:p>
        </p:txBody>
      </p:sp>
      <p:pic>
        <p:nvPicPr>
          <p:cNvPr id="21509" name="Picture 21" title="30 θωρακικές συμπιέσει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14475"/>
            <a:ext cx="2774950" cy="4265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2" title="2 αναπνοές διάσωση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198813"/>
            <a:ext cx="4306887" cy="2574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76684" y="5780088"/>
            <a:ext cx="31075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</a:rPr>
              <a:t>30 θωρακικές συμπιέσεις</a:t>
            </a:r>
            <a:endParaRPr lang="el-GR" sz="2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75090" y="5780088"/>
            <a:ext cx="2726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</a:rPr>
              <a:t>2 αναπνοές διάσωσης</a:t>
            </a:r>
            <a:endParaRPr lang="el-GR" sz="2200" dirty="0">
              <a:latin typeface="+mn-lt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  <a:hlinkClick r:id="rId5"/>
              </a:rPr>
              <a:t>eekaa.com</a:t>
            </a:r>
            <a:endParaRPr lang="en-GB" sz="1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6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el-GR" dirty="0" smtClean="0"/>
              <a:t>Δεν ενδείκνυται απινίδωση-</a:t>
            </a:r>
            <a:br>
              <a:rPr lang="el-GR" dirty="0" smtClean="0"/>
            </a:br>
            <a:r>
              <a:rPr lang="el-GR" dirty="0" smtClean="0"/>
              <a:t>-Ακολουθήστε τις οδηγίες του ΑΕΑ</a:t>
            </a:r>
            <a:endParaRPr lang="el-GR" dirty="0"/>
          </a:p>
        </p:txBody>
      </p:sp>
      <p:pic>
        <p:nvPicPr>
          <p:cNvPr id="22533" name="Picture 7" title="30 θωρακικές συμπιέσει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08124"/>
            <a:ext cx="2774950" cy="4265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5284" y="5780088"/>
            <a:ext cx="31075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</a:rPr>
              <a:t>30 θωρακικές συμπιέσεις</a:t>
            </a:r>
            <a:endParaRPr lang="el-GR" sz="2200" dirty="0">
              <a:latin typeface="+mn-lt"/>
            </a:endParaRPr>
          </a:p>
        </p:txBody>
      </p:sp>
      <p:pic>
        <p:nvPicPr>
          <p:cNvPr id="22534" name="Picture 8" title="2 αναπνοές διάσωση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16" y="3198812"/>
            <a:ext cx="4306887" cy="2574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84193" y="5781649"/>
            <a:ext cx="2726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+mn-lt"/>
              </a:rPr>
              <a:t>2 αναπνοές διάσωσης</a:t>
            </a:r>
            <a:endParaRPr lang="el-GR" sz="2200" dirty="0">
              <a:latin typeface="+mn-lt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  <a:hlinkClick r:id="rId5"/>
              </a:rPr>
              <a:t>eekaa.com</a:t>
            </a:r>
            <a:endParaRPr lang="en-GB" sz="1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90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el-GR" dirty="0" smtClean="0"/>
              <a:t>Εάν το θύμα αρχίσει να αναπνέει φυσιολογικά τοποθετήστε το σε θέση ανάνηψης</a:t>
            </a:r>
            <a:endParaRPr lang="el-GR" dirty="0"/>
          </a:p>
        </p:txBody>
      </p:sp>
      <p:pic>
        <p:nvPicPr>
          <p:cNvPr id="23555" name="Picture 15" title="τοποθέτηση θύματος σε θέση ανάνηψης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015" y="2796711"/>
            <a:ext cx="5997969" cy="1840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  <a:hlinkClick r:id="rId4"/>
              </a:rPr>
              <a:t>eekaa.com</a:t>
            </a:r>
            <a:endParaRPr lang="en-GB" sz="14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1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9585"/>
            <a:ext cx="9144000" cy="10081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latin typeface="Arial" charset="0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GB" sz="3600" b="1" dirty="0" smtClean="0">
                <a:solidFill>
                  <a:srgbClr val="084077"/>
                </a:solidFill>
              </a:rPr>
              <a:t>«</a:t>
            </a:r>
            <a:r>
              <a:rPr lang="el-GR" sz="3600" b="1" dirty="0" smtClean="0">
                <a:solidFill>
                  <a:srgbClr val="084077"/>
                </a:solidFill>
              </a:rPr>
              <a:t>Απινίδωση</a:t>
            </a:r>
            <a:r>
              <a:rPr lang="en-GB" sz="3600" b="1" dirty="0" smtClean="0">
                <a:solidFill>
                  <a:srgbClr val="084077"/>
                </a:solidFill>
              </a:rPr>
              <a:t>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8" name="Ορθογώνιο 5"/>
          <p:cNvSpPr/>
          <p:nvPr/>
        </p:nvSpPr>
        <p:spPr>
          <a:xfrm>
            <a:off x="2252464" y="3140968"/>
            <a:ext cx="6750496" cy="1200329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Δ</a:t>
            </a:r>
            <a:r>
              <a:rPr lang="el-GR" sz="2400" dirty="0" smtClean="0">
                <a:latin typeface="+mn-lt"/>
              </a:rPr>
              <a:t>΄ εξάμηνο</a:t>
            </a:r>
          </a:p>
          <a:p>
            <a:pPr algn="ctr"/>
            <a:r>
              <a:rPr lang="el-GR" sz="2400" dirty="0" smtClean="0">
                <a:latin typeface="+mn-lt"/>
              </a:rPr>
              <a:t>Τμήμα 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Νοσηλευτικής, ΤΕΙ Αθήνας</a:t>
            </a:r>
          </a:p>
          <a:p>
            <a:pPr algn="ctr"/>
            <a:r>
              <a:rPr lang="el-GR" sz="2400" dirty="0" smtClean="0">
                <a:latin typeface="+mn-lt"/>
              </a:rPr>
              <a:t>2013</a:t>
            </a:r>
          </a:p>
        </p:txBody>
      </p:sp>
      <p:sp>
        <p:nvSpPr>
          <p:cNvPr id="9" name="Rectangle 8"/>
          <p:cNvSpPr/>
          <p:nvPr/>
        </p:nvSpPr>
        <p:spPr>
          <a:xfrm>
            <a:off x="2252464" y="4509120"/>
            <a:ext cx="6750496" cy="12003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Το εργαστήριο διδάσκεται σε ομάδες 20 ατόμων από τους εξής καθηγητές:</a:t>
            </a:r>
          </a:p>
          <a:p>
            <a:pPr algn="ctr"/>
            <a:r>
              <a:rPr lang="el-GR" sz="2400" dirty="0">
                <a:latin typeface="+mn-lt"/>
              </a:rPr>
              <a:t>Μ. </a:t>
            </a:r>
            <a:r>
              <a:rPr lang="el-GR" sz="2400" dirty="0" err="1" smtClean="0">
                <a:latin typeface="+mn-lt"/>
              </a:rPr>
              <a:t>Μπουζίκα</a:t>
            </a:r>
            <a:r>
              <a:rPr lang="el-GR" sz="2400" dirty="0">
                <a:latin typeface="+mn-lt"/>
              </a:rPr>
              <a:t>, Σ. </a:t>
            </a:r>
            <a:r>
              <a:rPr lang="el-GR" sz="2400" dirty="0" err="1" smtClean="0">
                <a:latin typeface="+mn-lt"/>
              </a:rPr>
              <a:t>Παρισσόπουλος</a:t>
            </a:r>
            <a:r>
              <a:rPr lang="el-GR" sz="2400" dirty="0">
                <a:latin typeface="+mn-lt"/>
              </a:rPr>
              <a:t>, Θ. </a:t>
            </a:r>
            <a:r>
              <a:rPr lang="el-GR" sz="2400" dirty="0" err="1" smtClean="0">
                <a:latin typeface="+mn-lt"/>
              </a:rPr>
              <a:t>Στρουμπούκη</a:t>
            </a:r>
            <a:endParaRPr lang="en-US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6362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θέση ανάνηψης</a:t>
            </a:r>
            <a:endParaRPr lang="el-GR" dirty="0"/>
          </a:p>
        </p:txBody>
      </p:sp>
      <p:pic>
        <p:nvPicPr>
          <p:cNvPr id="24579" name="Picture 19" title="θέση ανάνηψη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1052736"/>
            <a:ext cx="3519488" cy="2697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0" title="θέση ανάνηψη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8611"/>
            <a:ext cx="3663950" cy="2681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1" title="θέση ανάνηψη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48794"/>
            <a:ext cx="3297238" cy="277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18" title="θέση ανάνηψη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4230688" cy="1214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Ευθεία γραμμή σύνδεσης 5"/>
          <p:cNvCxnSpPr/>
          <p:nvPr/>
        </p:nvCxnSpPr>
        <p:spPr>
          <a:xfrm>
            <a:off x="4572000" y="1196752"/>
            <a:ext cx="0" cy="5472608"/>
          </a:xfrm>
          <a:prstGeom prst="line">
            <a:avLst/>
          </a:prstGeom>
          <a:ln w="15875">
            <a:solidFill>
              <a:srgbClr val="08407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>
            <a:off x="395536" y="3903480"/>
            <a:ext cx="8424936" cy="0"/>
          </a:xfrm>
          <a:prstGeom prst="line">
            <a:avLst/>
          </a:prstGeom>
          <a:ln w="15875">
            <a:solidFill>
              <a:srgbClr val="08407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Ορθογώνιο 9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  <a:hlinkClick r:id="rId7"/>
              </a:rPr>
              <a:t>eekaa.com</a:t>
            </a:r>
            <a:endParaRPr lang="en-GB" sz="1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ΚΑΡΠΑ σε παιδιά</a:t>
            </a:r>
            <a:endParaRPr lang="el-GR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2" y="1412776"/>
            <a:ext cx="888035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sz="2400" dirty="0" smtClean="0"/>
              <a:t>Η ΚΑΡΠΑ ενηλίκων μπορεί να εφαρμοστεί και στα παιδιά</a:t>
            </a:r>
            <a:endParaRPr lang="en-GB" sz="2400" dirty="0" smtClean="0"/>
          </a:p>
          <a:p>
            <a:pPr eaLnBrk="1" hangingPunct="1">
              <a:lnSpc>
                <a:spcPct val="150000"/>
              </a:lnSpc>
            </a:pPr>
            <a:r>
              <a:rPr lang="el-GR" sz="2400" dirty="0" smtClean="0"/>
              <a:t>Βάθος συμπιέσεων στο 1/3 της προσθοπίσθιας διαμέτρου του θώρακα</a:t>
            </a:r>
            <a:endParaRPr lang="en-GB" sz="2400" dirty="0" smtClean="0"/>
          </a:p>
        </p:txBody>
      </p:sp>
      <p:pic>
        <p:nvPicPr>
          <p:cNvPr id="25604" name="Picture 9" title="ΚΑΡΠΑ σε παιδι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68" y="3501008"/>
            <a:ext cx="4259263" cy="2700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  <a:hlinkClick r:id="rId4"/>
              </a:rPr>
              <a:t>eekaa.com</a:t>
            </a:r>
            <a:endParaRPr lang="en-GB" sz="14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453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ΑΕΑ σε παιδιά</a:t>
            </a:r>
            <a:endParaRPr lang="el-GR" dirty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51519" y="1484784"/>
            <a:ext cx="4752975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11200" indent="-2540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dirty="0">
                <a:latin typeface="+mn-lt"/>
              </a:rPr>
              <a:t> </a:t>
            </a:r>
            <a:r>
              <a:rPr lang="el-GR" dirty="0">
                <a:latin typeface="+mn-lt"/>
              </a:rPr>
              <a:t>Ηλικία</a:t>
            </a:r>
            <a:r>
              <a:rPr lang="en-GB" dirty="0">
                <a:latin typeface="+mn-lt"/>
              </a:rPr>
              <a:t> &gt; 8</a:t>
            </a:r>
            <a:r>
              <a:rPr lang="el-GR" dirty="0">
                <a:latin typeface="+mn-lt"/>
              </a:rPr>
              <a:t> ετών</a:t>
            </a:r>
            <a:endParaRPr lang="en-GB" dirty="0">
              <a:latin typeface="+mn-lt"/>
            </a:endParaRP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‒"/>
            </a:pPr>
            <a:r>
              <a:rPr lang="el-GR" dirty="0">
                <a:latin typeface="+mn-lt"/>
              </a:rPr>
              <a:t>χρησιμοποιήστε ΑΕΑ ενηλίκων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GB" dirty="0">
              <a:latin typeface="+mn-lt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dirty="0">
                <a:latin typeface="+mn-lt"/>
              </a:rPr>
              <a:t> </a:t>
            </a:r>
            <a:r>
              <a:rPr lang="el-GR" dirty="0">
                <a:latin typeface="+mn-lt"/>
              </a:rPr>
              <a:t>Ηλικία</a:t>
            </a:r>
            <a:r>
              <a:rPr lang="en-GB" dirty="0">
                <a:latin typeface="+mn-lt"/>
              </a:rPr>
              <a:t> </a:t>
            </a:r>
            <a:r>
              <a:rPr lang="el-GR" dirty="0">
                <a:latin typeface="+mn-lt"/>
              </a:rPr>
              <a:t> </a:t>
            </a:r>
            <a:r>
              <a:rPr lang="en-GB" dirty="0">
                <a:latin typeface="+mn-lt"/>
              </a:rPr>
              <a:t>1-8</a:t>
            </a:r>
            <a:r>
              <a:rPr lang="el-GR" dirty="0">
                <a:latin typeface="+mn-lt"/>
              </a:rPr>
              <a:t> ετών</a:t>
            </a:r>
            <a:endParaRPr lang="en-GB" dirty="0">
              <a:latin typeface="+mn-lt"/>
            </a:endParaRP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‒"/>
            </a:pPr>
            <a:r>
              <a:rPr lang="el-GR" dirty="0">
                <a:latin typeface="+mn-lt"/>
              </a:rPr>
              <a:t>χρησιμοποιήστε παιδιατρικά ηλεκτρόδια / ρυθμίσεις</a:t>
            </a:r>
            <a:r>
              <a:rPr lang="en-GB" dirty="0">
                <a:latin typeface="+mn-lt"/>
              </a:rPr>
              <a:t> </a:t>
            </a:r>
            <a:r>
              <a:rPr lang="el-GR" dirty="0">
                <a:latin typeface="+mn-lt"/>
              </a:rPr>
              <a:t>εάν υπάρχουν</a:t>
            </a:r>
            <a:r>
              <a:rPr lang="en-GB" dirty="0">
                <a:latin typeface="+mn-lt"/>
              </a:rPr>
              <a:t> (</a:t>
            </a:r>
            <a:r>
              <a:rPr lang="el-GR" dirty="0">
                <a:latin typeface="+mn-lt"/>
              </a:rPr>
              <a:t>ειδάλλως σε λειτουργία ενηλίκων</a:t>
            </a:r>
            <a:r>
              <a:rPr lang="en-GB" dirty="0">
                <a:latin typeface="+mn-lt"/>
              </a:rPr>
              <a:t>)</a:t>
            </a:r>
            <a:br>
              <a:rPr lang="en-GB" dirty="0">
                <a:latin typeface="+mn-lt"/>
              </a:rPr>
            </a:br>
            <a:endParaRPr lang="en-GB" dirty="0">
              <a:latin typeface="+mn-lt"/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GB" dirty="0">
                <a:latin typeface="+mn-lt"/>
              </a:rPr>
              <a:t> </a:t>
            </a:r>
            <a:r>
              <a:rPr lang="el-GR" dirty="0">
                <a:latin typeface="+mn-lt"/>
              </a:rPr>
              <a:t>Ηλικία</a:t>
            </a:r>
            <a:r>
              <a:rPr lang="en-GB" dirty="0">
                <a:latin typeface="+mn-lt"/>
              </a:rPr>
              <a:t> &lt; 1 </a:t>
            </a:r>
            <a:r>
              <a:rPr lang="el-GR" dirty="0">
                <a:latin typeface="+mn-lt"/>
              </a:rPr>
              <a:t>έτους</a:t>
            </a: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‒"/>
            </a:pPr>
            <a:r>
              <a:rPr lang="el-GR" dirty="0">
                <a:latin typeface="+mn-lt"/>
              </a:rPr>
              <a:t>μόνο αν προβλέπεται από τον κατασκευαστή</a:t>
            </a:r>
            <a:endParaRPr lang="en-GB" dirty="0">
              <a:solidFill>
                <a:srgbClr val="FF3300"/>
              </a:solidFill>
              <a:latin typeface="+mn-lt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US" dirty="0">
              <a:solidFill>
                <a:srgbClr val="DF2803"/>
              </a:solidFill>
              <a:latin typeface="+mn-lt"/>
            </a:endParaRPr>
          </a:p>
        </p:txBody>
      </p:sp>
      <p:pic>
        <p:nvPicPr>
          <p:cNvPr id="26628" name="Picture 7" title="ΑΕΑ σε παιδι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34" y="1988840"/>
            <a:ext cx="3954463" cy="321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37907" y="6381328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  <a:hlinkClick r:id="rId4"/>
              </a:rPr>
              <a:t>eekaa.com</a:t>
            </a:r>
            <a:endParaRPr lang="en-GB" sz="1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35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BLS - </a:t>
            </a:r>
            <a:r>
              <a:rPr lang="el-GR" dirty="0" smtClean="0"/>
              <a:t>ΑΕΑ</a:t>
            </a:r>
            <a:endParaRPr lang="el-GR" dirty="0"/>
          </a:p>
        </p:txBody>
      </p:sp>
      <p:pic>
        <p:nvPicPr>
          <p:cNvPr id="28708" name="Picture 3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0"/>
          <a:stretch/>
        </p:blipFill>
        <p:spPr bwMode="auto">
          <a:xfrm>
            <a:off x="1619672" y="1043781"/>
            <a:ext cx="1866102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Πίνακας 12" title="BL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17123"/>
              </p:ext>
            </p:extLst>
          </p:nvPr>
        </p:nvGraphicFramePr>
        <p:xfrm>
          <a:off x="611560" y="2492896"/>
          <a:ext cx="3888432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Πλησιάστε με ασφάλεια</a:t>
                      </a:r>
                    </a:p>
                  </a:txBody>
                  <a:tcPr>
                    <a:solidFill>
                      <a:srgbClr val="2B56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Ελέγξτε αντίδραση</a:t>
                      </a:r>
                    </a:p>
                  </a:txBody>
                  <a:tcPr>
                    <a:solidFill>
                      <a:srgbClr val="2B56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Φωνάξτε για βοήθεια</a:t>
                      </a:r>
                    </a:p>
                  </a:txBody>
                  <a:tcPr>
                    <a:solidFill>
                      <a:srgbClr val="2B56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Απελευθερώστε αεραγωγό</a:t>
                      </a:r>
                    </a:p>
                  </a:txBody>
                  <a:tcPr>
                    <a:solidFill>
                      <a:srgbClr val="2B56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Ελέγξτε για αναπνοή</a:t>
                      </a:r>
                    </a:p>
                  </a:txBody>
                  <a:tcPr>
                    <a:solidFill>
                      <a:srgbClr val="2B56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Καλέστε 112 (166/199)</a:t>
                      </a:r>
                    </a:p>
                  </a:txBody>
                  <a:tcPr>
                    <a:solidFill>
                      <a:srgbClr val="2B56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30 θωρακικές συμπιέσεις</a:t>
                      </a:r>
                    </a:p>
                  </a:txBody>
                  <a:tcPr>
                    <a:solidFill>
                      <a:srgbClr val="2B568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2 αναπνοές διάσωσης</a:t>
                      </a:r>
                    </a:p>
                  </a:txBody>
                  <a:tcPr>
                    <a:solidFill>
                      <a:srgbClr val="2B5681"/>
                    </a:solidFill>
                  </a:tcPr>
                </a:tc>
              </a:tr>
            </a:tbl>
          </a:graphicData>
        </a:graphic>
      </p:graphicFrame>
      <p:pic>
        <p:nvPicPr>
          <p:cNvPr id="28709" name="Picture 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19113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0" name="Πίνακας 49" title="- ΑΕΑ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32403"/>
              </p:ext>
            </p:extLst>
          </p:nvPr>
        </p:nvGraphicFramePr>
        <p:xfrm>
          <a:off x="4716016" y="2492896"/>
          <a:ext cx="406328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3289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+mn-lt"/>
                        </a:rPr>
                        <a:t>Πλησιάστε με ασφάλεια</a:t>
                      </a:r>
                    </a:p>
                  </a:txBody>
                  <a:tcPr>
                    <a:solidFill>
                      <a:srgbClr val="90B3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+mn-lt"/>
                        </a:rPr>
                        <a:t>Ελέγξτε αντίδραση</a:t>
                      </a:r>
                    </a:p>
                  </a:txBody>
                  <a:tcPr>
                    <a:solidFill>
                      <a:srgbClr val="90B3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+mn-lt"/>
                        </a:rPr>
                        <a:t>Φωνάξτε για βοήθεια</a:t>
                      </a:r>
                    </a:p>
                  </a:txBody>
                  <a:tcPr>
                    <a:solidFill>
                      <a:srgbClr val="90B3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+mn-lt"/>
                        </a:rPr>
                        <a:t>Απελευθερώστε αεραγωγό</a:t>
                      </a:r>
                    </a:p>
                  </a:txBody>
                  <a:tcPr>
                    <a:solidFill>
                      <a:srgbClr val="90B3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+mn-lt"/>
                        </a:rPr>
                        <a:t>Ελέγξτε για αναπνοή</a:t>
                      </a:r>
                    </a:p>
                  </a:txBody>
                  <a:tcPr>
                    <a:solidFill>
                      <a:srgbClr val="90B3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dirty="0" smtClean="0">
                          <a:latin typeface="+mn-lt"/>
                        </a:rPr>
                        <a:t>Καλέστε 112 (166/199)</a:t>
                      </a:r>
                    </a:p>
                  </a:txBody>
                  <a:tcPr>
                    <a:solidFill>
                      <a:srgbClr val="90B3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Συνδέστε τον ΑΕΑ</a:t>
                      </a:r>
                    </a:p>
                  </a:txBody>
                  <a:tcPr>
                    <a:solidFill>
                      <a:srgbClr val="90B36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>
                          <a:solidFill>
                            <a:srgbClr val="FFFF00"/>
                          </a:solidFill>
                          <a:latin typeface="+mn-lt"/>
                        </a:rPr>
                        <a:t>Ακολουθήστε τις οδηγίες</a:t>
                      </a:r>
                    </a:p>
                  </a:txBody>
                  <a:tcPr>
                    <a:solidFill>
                      <a:srgbClr val="90B36D"/>
                    </a:solidFill>
                  </a:tcPr>
                </a:tc>
              </a:tr>
            </a:tbl>
          </a:graphicData>
        </a:graphic>
      </p:graphicFrame>
      <p:sp>
        <p:nvSpPr>
          <p:cNvPr id="8" name="Ορθογώνιο 7"/>
          <p:cNvSpPr/>
          <p:nvPr/>
        </p:nvSpPr>
        <p:spPr>
          <a:xfrm>
            <a:off x="4067944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  <a:hlinkClick r:id="rId5"/>
              </a:rPr>
              <a:t>eekaa.com</a:t>
            </a:r>
            <a:endParaRPr lang="en-GB" sz="1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28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noFill/>
          <a:effectLst/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Τέλος Ενότητας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9585"/>
            <a:ext cx="9144000" cy="10081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3600" b="1" dirty="0" smtClean="0"/>
              <a:t>Εργαστήριο </a:t>
            </a:r>
            <a:br>
              <a:rPr lang="el-GR" sz="3600" b="1" dirty="0" smtClean="0"/>
            </a:br>
            <a:r>
              <a:rPr lang="el-GR" sz="3600" b="1" dirty="0" smtClean="0"/>
              <a:t>Παθολογική Νοσηλευτική ΙΙ</a:t>
            </a:r>
            <a:endParaRPr lang="el-GR" sz="3600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980728"/>
            <a:ext cx="2133600" cy="5877272"/>
          </a:xfrm>
          <a:prstGeom prst="rect">
            <a:avLst/>
          </a:prstGeom>
          <a:solidFill>
            <a:srgbClr val="084077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BE" sz="1600">
              <a:latin typeface="Arial" charset="0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2133600" y="1628800"/>
            <a:ext cx="700646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l-GR" sz="3600" b="1" dirty="0" smtClean="0">
                <a:solidFill>
                  <a:srgbClr val="084077"/>
                </a:solidFill>
              </a:rPr>
              <a:t>«Απινίδωση»</a:t>
            </a:r>
            <a:endParaRPr lang="el-GR" sz="3600" b="1" dirty="0">
              <a:solidFill>
                <a:srgbClr val="084077"/>
              </a:solidFill>
            </a:endParaRPr>
          </a:p>
        </p:txBody>
      </p:sp>
      <p:sp>
        <p:nvSpPr>
          <p:cNvPr id="9" name="Ορθογώνιο 5"/>
          <p:cNvSpPr/>
          <p:nvPr/>
        </p:nvSpPr>
        <p:spPr>
          <a:xfrm>
            <a:off x="2261586" y="3501008"/>
            <a:ext cx="6750496" cy="1600438"/>
          </a:xfrm>
          <a:prstGeom prst="rect">
            <a:avLst/>
          </a:prstGeom>
          <a:ln>
            <a:solidFill>
              <a:srgbClr val="084077"/>
            </a:solidFill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l-GR" sz="2600" dirty="0" smtClean="0">
                <a:latin typeface="+mn-lt"/>
              </a:rPr>
              <a:t>Διδάσκοντες</a:t>
            </a:r>
            <a:r>
              <a:rPr lang="en-US" sz="2600" dirty="0" smtClean="0">
                <a:latin typeface="+mn-lt"/>
              </a:rPr>
              <a:t>:</a:t>
            </a:r>
            <a:endParaRPr lang="el-GR" sz="2600" dirty="0" smtClean="0">
              <a:latin typeface="+mn-lt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l-GR" sz="2400" dirty="0" smtClean="0">
                <a:latin typeface="+mn-lt"/>
              </a:rPr>
              <a:t>Στυλιανός </a:t>
            </a:r>
            <a:r>
              <a:rPr lang="el-GR" sz="2400" dirty="0" err="1">
                <a:latin typeface="+mn-lt"/>
              </a:rPr>
              <a:t>Παρισσόπουλος</a:t>
            </a:r>
            <a:r>
              <a:rPr lang="el-GR" sz="2400" dirty="0">
                <a:latin typeface="+mn-lt"/>
              </a:rPr>
              <a:t>, </a:t>
            </a:r>
            <a:r>
              <a:rPr lang="el-GR" sz="2400" dirty="0" err="1">
                <a:latin typeface="+mn-lt"/>
              </a:rPr>
              <a:t>Μπουζίκα</a:t>
            </a:r>
            <a:r>
              <a:rPr lang="el-GR" sz="2400" dirty="0">
                <a:latin typeface="+mn-lt"/>
              </a:rPr>
              <a:t> Μερόπη, </a:t>
            </a:r>
            <a:r>
              <a:rPr lang="el-GR" sz="2400" dirty="0" err="1">
                <a:latin typeface="+mn-lt"/>
              </a:rPr>
              <a:t>Κουτσοπούλου</a:t>
            </a:r>
            <a:r>
              <a:rPr lang="el-GR" sz="2400" dirty="0">
                <a:latin typeface="+mn-lt"/>
              </a:rPr>
              <a:t> Βασιλική</a:t>
            </a:r>
            <a:r>
              <a:rPr lang="el-GR" sz="2400" dirty="0" smtClean="0">
                <a:latin typeface="+mn-lt"/>
              </a:rPr>
              <a:t>, </a:t>
            </a:r>
            <a:r>
              <a:rPr lang="el-GR" sz="2400" dirty="0" err="1" smtClean="0">
                <a:latin typeface="+mn-lt"/>
              </a:rPr>
              <a:t>Τουλιά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Γεωργία, </a:t>
            </a:r>
            <a:r>
              <a:rPr lang="el-GR" sz="2400" dirty="0" err="1">
                <a:latin typeface="+mn-lt"/>
              </a:rPr>
              <a:t>Στρουμπούκη</a:t>
            </a:r>
            <a:r>
              <a:rPr lang="el-GR" sz="2400" dirty="0">
                <a:latin typeface="+mn-lt"/>
              </a:rPr>
              <a:t> Θεοδώρα</a:t>
            </a:r>
            <a:r>
              <a:rPr lang="en-US" sz="2400" dirty="0">
                <a:latin typeface="+mn-lt"/>
              </a:rPr>
              <a:t>, </a:t>
            </a:r>
            <a:r>
              <a:rPr lang="el-GR" sz="2400" dirty="0">
                <a:latin typeface="+mn-lt"/>
              </a:rPr>
              <a:t>Κατσούλας </a:t>
            </a:r>
            <a:r>
              <a:rPr lang="el-GR" sz="2400" dirty="0" smtClean="0">
                <a:latin typeface="+mn-lt"/>
              </a:rPr>
              <a:t>Θεόδωρος.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505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Αλγόριθμοι</a:t>
            </a:r>
            <a:endParaRPr lang="en-GB" dirty="0"/>
          </a:p>
        </p:txBody>
      </p:sp>
      <p:pic>
        <p:nvPicPr>
          <p:cNvPr id="7172" name="Picture 2" descr="C:\Documents and Settings\stelios\Επιφάνεια εργασίας\customLogo.gif" title="Ελληνική Εταιρία Καρδιοαναπνευστικής Αναζωογόνηση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50" y="1916832"/>
            <a:ext cx="8953500" cy="1047750"/>
          </a:xfrm>
          <a:prstGeom prst="rect">
            <a:avLst/>
          </a:prstGeom>
          <a:ln w="381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60118" y="3429000"/>
            <a:ext cx="7423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  <a:defRPr/>
            </a:pPr>
            <a:r>
              <a:rPr lang="el-GR" sz="2400" dirty="0" smtClean="0">
                <a:latin typeface="+mn-lt"/>
                <a:hlinkClick r:id="rId4"/>
              </a:rPr>
              <a:t>Ελληνική Εταιρία </a:t>
            </a:r>
            <a:r>
              <a:rPr lang="el-GR" sz="2400" dirty="0" err="1" smtClean="0">
                <a:latin typeface="+mn-lt"/>
                <a:hlinkClick r:id="rId4"/>
              </a:rPr>
              <a:t>Καρδιοαναπνευστικής</a:t>
            </a:r>
            <a:r>
              <a:rPr lang="el-GR" sz="2400" dirty="0" smtClean="0">
                <a:latin typeface="+mn-lt"/>
                <a:hlinkClick r:id="rId4"/>
              </a:rPr>
              <a:t> Αναζωογόνησης</a:t>
            </a:r>
            <a:endParaRPr lang="en-GB" sz="240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69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r>
              <a:rPr lang="el-GR" dirty="0" smtClean="0"/>
              <a:t>Βασική υποστήριξη της ζωής και αυτόματος εξωτερικός </a:t>
            </a:r>
            <a:r>
              <a:rPr lang="el-GR" dirty="0" err="1" smtClean="0"/>
              <a:t>απινιδισμός</a:t>
            </a:r>
            <a:endParaRPr lang="el-GR" dirty="0"/>
          </a:p>
        </p:txBody>
      </p:sp>
      <p:pic>
        <p:nvPicPr>
          <p:cNvPr id="8195" name="Picture 2" title="Βασική υποστήριξη της ζωής και αυτόματος εξωτερικός απινιδισμός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2204" b="3628"/>
          <a:stretch/>
        </p:blipFill>
        <p:spPr>
          <a:xfrm>
            <a:off x="1835696" y="1217259"/>
            <a:ext cx="5472608" cy="5393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4067944" y="6550223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  <a:hlinkClick r:id="rId4"/>
              </a:rPr>
              <a:t>eekaa.com</a:t>
            </a:r>
            <a:endParaRPr lang="en-GB" sz="1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2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Εξειδικευμένη υποστήριξη της ζωής</a:t>
            </a:r>
            <a:endParaRPr lang="el-GR" dirty="0"/>
          </a:p>
        </p:txBody>
      </p:sp>
      <p:pic>
        <p:nvPicPr>
          <p:cNvPr id="10244" name="Picture 2" title="Εξειδικευμένη υποστήριξη της ζωή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0"/>
          <a:stretch/>
        </p:blipFill>
        <p:spPr bwMode="auto">
          <a:xfrm>
            <a:off x="1799829" y="942832"/>
            <a:ext cx="5544343" cy="5660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4067944" y="6550223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  <a:hlinkClick r:id="rId4"/>
              </a:rPr>
              <a:t>eekaa.com</a:t>
            </a:r>
            <a:endParaRPr lang="en-GB" sz="14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47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Ενδονοσοκομειακή</a:t>
            </a:r>
            <a:r>
              <a:rPr lang="el-GR" dirty="0" smtClean="0"/>
              <a:t> ανακοπή</a:t>
            </a:r>
            <a:endParaRPr lang="el-GR" dirty="0"/>
          </a:p>
        </p:txBody>
      </p:sp>
      <p:pic>
        <p:nvPicPr>
          <p:cNvPr id="9220" name="Picture 2" title="Εξειδικευμένη υποστήριξη της ζωή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8"/>
          <a:stretch/>
        </p:blipFill>
        <p:spPr bwMode="auto">
          <a:xfrm>
            <a:off x="1547664" y="979426"/>
            <a:ext cx="6048672" cy="5665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4067944" y="6550223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  <a:hlinkClick r:id="rId4"/>
              </a:rPr>
              <a:t>eekaa.com</a:t>
            </a:r>
            <a:endParaRPr lang="en-GB" sz="1400" dirty="0">
              <a:latin typeface="+mn-lt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145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eaLnBrk="1" hangingPunct="1">
              <a:lnSpc>
                <a:spcPct val="50000"/>
              </a:lnSpc>
              <a:spcAft>
                <a:spcPct val="15000"/>
              </a:spcAft>
              <a:buNone/>
            </a:pPr>
            <a:endParaRPr lang="en-GB" sz="2400" dirty="0" smtClean="0"/>
          </a:p>
          <a:p>
            <a:pPr lvl="1" eaLnBrk="1" hangingPunct="1">
              <a:spcBef>
                <a:spcPts val="120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400" dirty="0" smtClean="0"/>
              <a:t>Προσέγγιση ενός θύματος που έχει καταρρεύσει. </a:t>
            </a:r>
            <a:endParaRPr lang="en-GB" sz="2400" dirty="0" smtClean="0"/>
          </a:p>
          <a:p>
            <a:pPr lvl="1" eaLnBrk="1" hangingPunct="1">
              <a:spcBef>
                <a:spcPts val="120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400" dirty="0" smtClean="0"/>
              <a:t>Εφαρμογή θωρακικών συμπιέσεων και αναπνοών διάσωσης</a:t>
            </a:r>
            <a:r>
              <a:rPr lang="en-GB" sz="2400" dirty="0" smtClean="0"/>
              <a:t>.</a:t>
            </a:r>
          </a:p>
          <a:p>
            <a:pPr lvl="1" eaLnBrk="1" hangingPunct="1">
              <a:spcBef>
                <a:spcPts val="120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084077"/>
                </a:solidFill>
              </a:rPr>
              <a:t>Ασφαλής χειρισμός ενός αυτόματου εξωτερικού </a:t>
            </a:r>
            <a:r>
              <a:rPr lang="el-GR" sz="2400" b="1" dirty="0" err="1" smtClean="0">
                <a:solidFill>
                  <a:srgbClr val="084077"/>
                </a:solidFill>
              </a:rPr>
              <a:t>απινιδωτή</a:t>
            </a:r>
            <a:r>
              <a:rPr lang="el-GR" sz="2400" b="1" dirty="0" smtClean="0">
                <a:solidFill>
                  <a:srgbClr val="084077"/>
                </a:solidFill>
              </a:rPr>
              <a:t> / </a:t>
            </a:r>
            <a:r>
              <a:rPr lang="el-GR" sz="2400" b="1" dirty="0" err="1" smtClean="0">
                <a:solidFill>
                  <a:srgbClr val="084077"/>
                </a:solidFill>
              </a:rPr>
              <a:t>απινιδιστή</a:t>
            </a:r>
            <a:r>
              <a:rPr lang="el-GR" sz="2400" b="1" dirty="0" smtClean="0">
                <a:solidFill>
                  <a:srgbClr val="084077"/>
                </a:solidFill>
              </a:rPr>
              <a:t> (ΑΕΑ)</a:t>
            </a:r>
            <a:r>
              <a:rPr lang="en-GB" sz="2400" b="1" dirty="0" smtClean="0">
                <a:solidFill>
                  <a:srgbClr val="084077"/>
                </a:solidFill>
              </a:rPr>
              <a:t>.</a:t>
            </a:r>
          </a:p>
          <a:p>
            <a:pPr lvl="1" eaLnBrk="1" hangingPunct="1">
              <a:spcBef>
                <a:spcPts val="120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l-GR" sz="2400" dirty="0" smtClean="0"/>
              <a:t>Τοποθέτηση στη θέση ανάνηψης ενός αναίσθητου θύματος που αναπνέει</a:t>
            </a:r>
            <a:r>
              <a:rPr lang="en-GB" sz="2400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91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Απινίδωση</a:t>
            </a:r>
            <a:endParaRPr lang="el-GR" dirty="0"/>
          </a:p>
        </p:txBody>
      </p:sp>
      <p:pic>
        <p:nvPicPr>
          <p:cNvPr id="13315" name="Picture 9" title="Απινίδωσ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82900"/>
            <a:ext cx="3060700" cy="1936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11" title="Απινίδωση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69230"/>
            <a:ext cx="3908425" cy="4764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51520" y="6396334"/>
            <a:ext cx="971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  <a:hlinkClick r:id="rId5"/>
              </a:rPr>
              <a:t>eekaa.com</a:t>
            </a:r>
            <a:endParaRPr lang="en-GB" sz="1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9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_updated">
  <a:themeElements>
    <a:clrScheme name="Custom 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1154</TotalTime>
  <Words>486</Words>
  <Application>Microsoft Office PowerPoint</Application>
  <PresentationFormat>Προβολή στην οθόνη (4:3)</PresentationFormat>
  <Paragraphs>176</Paragraphs>
  <Slides>24</Slides>
  <Notes>22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OC_template_updated</vt:lpstr>
      <vt:lpstr>Παθολογική Νοσηλευτική ΙΙ</vt:lpstr>
      <vt:lpstr>Εργαστήριο  Παθολογική Νοσηλευτική ΙΙ</vt:lpstr>
      <vt:lpstr>Εργαστήριο  Παθολογική Νοσηλευτική ΙΙ</vt:lpstr>
      <vt:lpstr>Αλγόριθμοι</vt:lpstr>
      <vt:lpstr>Βασική υποστήριξη της ζωής και αυτόματος εξωτερικός απινιδισμός</vt:lpstr>
      <vt:lpstr>Εξειδικευμένη υποστήριξη της ζωής</vt:lpstr>
      <vt:lpstr>Ενδονοσοκομειακή ανακοπή</vt:lpstr>
      <vt:lpstr>Στόχοι</vt:lpstr>
      <vt:lpstr>Απινίδωση</vt:lpstr>
      <vt:lpstr>Απινίδωση  Αυτόματος εξωτερικός απινιδιστής (1 από 2)</vt:lpstr>
      <vt:lpstr>Παρουσίαση του PowerPoint</vt:lpstr>
      <vt:lpstr>Βήματα της ΑΕΑ</vt:lpstr>
      <vt:lpstr>Ενεργοποιήστε τον ΑΕΑ</vt:lpstr>
      <vt:lpstr>Τοποθετήστε τα ηλεκτρόδια  στο δέρμα του θώρακα</vt:lpstr>
      <vt:lpstr>Μην ακουμπάτε το θύμα</vt:lpstr>
      <vt:lpstr>Ενδείκνυται απινίδωση</vt:lpstr>
      <vt:lpstr>Μετά την απινίδωση ακολουθήστε τις οδηγίες του ΑΕΑ </vt:lpstr>
      <vt:lpstr>Δεν ενδείκνυται απινίδωση- -Ακολουθήστε τις οδηγίες του ΑΕΑ</vt:lpstr>
      <vt:lpstr>Εάν το θύμα αρχίσει να αναπνέει φυσιολογικά τοποθετήστε το σε θέση ανάνηψης</vt:lpstr>
      <vt:lpstr>Η θέση ανάνηψης</vt:lpstr>
      <vt:lpstr>ΚΑΡΠΑ σε παιδιά</vt:lpstr>
      <vt:lpstr>ΑΕΑ σε παιδιά</vt:lpstr>
      <vt:lpstr>BLS - ΑΕΑ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Παθολογική – Χειρουργική Νοσηλευτική ΙΙ</dc:title>
  <dc:creator>fkaram2</dc:creator>
  <cp:lastModifiedBy>Elenh Xoumh</cp:lastModifiedBy>
  <cp:revision>79</cp:revision>
  <dcterms:created xsi:type="dcterms:W3CDTF">2013-07-18T12:10:55Z</dcterms:created>
  <dcterms:modified xsi:type="dcterms:W3CDTF">2013-11-21T09:56:14Z</dcterms:modified>
</cp:coreProperties>
</file>