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 id="280" r:id="rId26"/>
    <p:sldId id="285" r:id="rId27"/>
    <p:sldId id="281" r:id="rId28"/>
    <p:sldId id="282" r:id="rId29"/>
    <p:sldId id="283" r:id="rId30"/>
    <p:sldId id="284" r:id="rId3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628"/>
  </p:normalViewPr>
  <p:slideViewPr>
    <p:cSldViewPr>
      <p:cViewPr varScale="1">
        <p:scale>
          <a:sx n="115" d="100"/>
          <a:sy n="115" d="100"/>
        </p:scale>
        <p:origin x="126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28D2610A-85F5-4168-8AEE-3FF5AD5F3C58}" type="datetimeFigureOut">
              <a:rPr lang="en-US" smtClean="0"/>
              <a:pPr/>
              <a:t>10/12/23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3BA9B18A-2019-412B-9A32-B2C661AF385D}" type="slidenum">
              <a:rPr lang="en-US" smtClean="0"/>
              <a:pPr/>
              <a:t>‹#›</a:t>
            </a:fld>
            <a:endParaRPr lang="en-US"/>
          </a:p>
        </p:txBody>
      </p:sp>
    </p:spTree>
    <p:extLst>
      <p:ext uri="{BB962C8B-B14F-4D97-AF65-F5344CB8AC3E}">
        <p14:creationId xmlns:p14="http://schemas.microsoft.com/office/powerpoint/2010/main" val="19590005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0FA10A8-771C-4259-B0B6-30BADEA133D1}" type="datetimeFigureOut">
              <a:rPr lang="en-US" smtClean="0"/>
              <a:pPr/>
              <a:t>10/12/23</a:t>
            </a:fld>
            <a:endParaRPr lang="en-US"/>
          </a:p>
        </p:txBody>
      </p:sp>
      <p:sp>
        <p:nvSpPr>
          <p:cNvPr id="8" name="Slide Number Placeholder 7"/>
          <p:cNvSpPr>
            <a:spLocks noGrp="1"/>
          </p:cNvSpPr>
          <p:nvPr>
            <p:ph type="sldNum" sz="quarter" idx="11"/>
          </p:nvPr>
        </p:nvSpPr>
        <p:spPr/>
        <p:txBody>
          <a:bodyPr/>
          <a:lstStyle/>
          <a:p>
            <a:fld id="{33E7687C-C4BF-44F6-90F8-37D32A8F2045}"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FA10A8-771C-4259-B0B6-30BADEA133D1}" type="datetimeFigureOut">
              <a:rPr lang="en-US" smtClean="0"/>
              <a:pPr/>
              <a:t>10/12/23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7687C-C4BF-44F6-90F8-37D32A8F20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FA10A8-771C-4259-B0B6-30BADEA133D1}" type="datetimeFigureOut">
              <a:rPr lang="en-US" smtClean="0"/>
              <a:pPr/>
              <a:t>10/12/23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7687C-C4BF-44F6-90F8-37D32A8F20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1154097"/>
          </a:xfrm>
        </p:spPr>
        <p:txBody>
          <a:bodyPr/>
          <a:lstStyle/>
          <a:p>
            <a:r>
              <a:rPr lang="en-US"/>
              <a:t>Click to edit Master title style</a:t>
            </a:r>
          </a:p>
        </p:txBody>
      </p:sp>
      <p:sp>
        <p:nvSpPr>
          <p:cNvPr id="3" name="Content Placeholder 2"/>
          <p:cNvSpPr>
            <a:spLocks noGrp="1"/>
          </p:cNvSpPr>
          <p:nvPr>
            <p:ph idx="1"/>
          </p:nvPr>
        </p:nvSpPr>
        <p:spPr>
          <a:xfrm>
            <a:off x="457200" y="1295400"/>
            <a:ext cx="8229600" cy="54101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FA10A8-771C-4259-B0B6-30BADEA133D1}" type="datetimeFigureOut">
              <a:rPr lang="en-US" smtClean="0"/>
              <a:pPr/>
              <a:t>10/12/23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7687C-C4BF-44F6-90F8-37D32A8F204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0FA10A8-771C-4259-B0B6-30BADEA133D1}" type="datetimeFigureOut">
              <a:rPr lang="en-US" smtClean="0"/>
              <a:pPr/>
              <a:t>10/12/23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7687C-C4BF-44F6-90F8-37D32A8F2045}"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1219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p:nvPr>
        </p:nvSpPr>
        <p:spPr>
          <a:xfrm>
            <a:off x="4885144" y="1219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itle 9"/>
          <p:cNvSpPr>
            <a:spLocks noGrp="1"/>
          </p:cNvSpPr>
          <p:nvPr>
            <p:ph type="title"/>
          </p:nvPr>
        </p:nvSpPr>
        <p:spPr>
          <a:xfrm>
            <a:off x="914400" y="3609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1828800"/>
            <a:ext cx="3566160" cy="45079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1828800"/>
            <a:ext cx="3566160" cy="45079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FA10A8-771C-4259-B0B6-30BADEA133D1}" type="datetimeFigureOut">
              <a:rPr lang="en-US" smtClean="0"/>
              <a:pPr/>
              <a:t>10/12/23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E7687C-C4BF-44F6-90F8-37D32A8F20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FA10A8-771C-4259-B0B6-30BADEA133D1}" type="datetimeFigureOut">
              <a:rPr lang="en-US" smtClean="0"/>
              <a:pPr/>
              <a:t>10/12/23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E7687C-C4BF-44F6-90F8-37D32A8F20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FA10A8-771C-4259-B0B6-30BADEA133D1}" type="datetimeFigureOut">
              <a:rPr lang="en-US" smtClean="0"/>
              <a:pPr/>
              <a:t>10/12/23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7687C-C4BF-44F6-90F8-37D32A8F20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FA10A8-771C-4259-B0B6-30BADEA133D1}" type="datetimeFigureOut">
              <a:rPr lang="en-US" smtClean="0"/>
              <a:pPr/>
              <a:t>10/12/23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7687C-C4BF-44F6-90F8-37D32A8F20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0FA10A8-771C-4259-B0B6-30BADEA133D1}" type="datetimeFigureOut">
              <a:rPr lang="en-US" smtClean="0"/>
              <a:pPr/>
              <a:t>10/12/23</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33E7687C-C4BF-44F6-90F8-37D32A8F2045}"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225"/>
            <a:ext cx="7315200" cy="1299625"/>
          </a:xfrm>
        </p:spPr>
        <p:txBody>
          <a:bodyPr/>
          <a:lstStyle/>
          <a:p>
            <a:r>
              <a:rPr lang="el-GR" dirty="0"/>
              <a:t>ΠΛΗΡΟΦΟΡΙΚΗ ΥΓΕΙΑΣ</a:t>
            </a:r>
            <a:endParaRPr lang="en-US" dirty="0"/>
          </a:p>
        </p:txBody>
      </p:sp>
      <p:sp>
        <p:nvSpPr>
          <p:cNvPr id="3" name="Subtitle 2"/>
          <p:cNvSpPr>
            <a:spLocks noGrp="1"/>
          </p:cNvSpPr>
          <p:nvPr>
            <p:ph type="subTitle" idx="1"/>
          </p:nvPr>
        </p:nvSpPr>
        <p:spPr/>
        <p:txBody>
          <a:bodyPr>
            <a:normAutofit/>
          </a:bodyPr>
          <a:lstStyle/>
          <a:p>
            <a:r>
              <a:rPr lang="el-GR" dirty="0"/>
              <a:t>Ι. Κουμπούρος</a:t>
            </a:r>
          </a:p>
        </p:txBody>
      </p:sp>
      <p:sp>
        <p:nvSpPr>
          <p:cNvPr id="5" name="TextBox 4"/>
          <p:cNvSpPr txBox="1"/>
          <p:nvPr/>
        </p:nvSpPr>
        <p:spPr>
          <a:xfrm>
            <a:off x="-1" y="2971800"/>
            <a:ext cx="5784037" cy="861774"/>
          </a:xfrm>
          <a:prstGeom prst="rect">
            <a:avLst/>
          </a:prstGeom>
          <a:noFill/>
        </p:spPr>
        <p:txBody>
          <a:bodyPr wrap="square" rtlCol="0">
            <a:spAutoFit/>
          </a:bodyPr>
          <a:lstStyle/>
          <a:p>
            <a:pPr algn="ctr"/>
            <a:r>
              <a:rPr lang="en-US" sz="2500" i="1" dirty="0">
                <a:solidFill>
                  <a:srgbClr val="FF9966"/>
                </a:solidFill>
                <a:effectLst>
                  <a:outerShdw blurRad="38100" dist="38100" dir="2700000" algn="tl">
                    <a:srgbClr val="000000">
                      <a:alpha val="43137"/>
                    </a:srgbClr>
                  </a:outerShdw>
                </a:effectLst>
              </a:rPr>
              <a:t>e-health</a:t>
            </a:r>
          </a:p>
          <a:p>
            <a:pPr algn="ctr"/>
            <a:r>
              <a:rPr lang="el-GR" sz="2500" i="1" dirty="0">
                <a:solidFill>
                  <a:srgbClr val="FF9966"/>
                </a:solidFill>
                <a:effectLst>
                  <a:outerShdw blurRad="38100" dist="38100" dir="2700000" algn="tl">
                    <a:srgbClr val="000000">
                      <a:alpha val="43137"/>
                    </a:srgbClr>
                  </a:outerShdw>
                </a:effectLst>
              </a:rPr>
              <a:t>η-υγεία</a:t>
            </a:r>
            <a:endParaRPr lang="en-US" sz="2500" i="1" dirty="0">
              <a:solidFill>
                <a:srgbClr val="FF99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8625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l-GR" b="1" dirty="0"/>
              <a:t>4. Μείωση των διαχειριστικών εξόδων</a:t>
            </a:r>
            <a:endParaRPr lang="en-US" dirty="0"/>
          </a:p>
        </p:txBody>
      </p:sp>
      <p:sp>
        <p:nvSpPr>
          <p:cNvPr id="3" name="Content Placeholder 2"/>
          <p:cNvSpPr>
            <a:spLocks noGrp="1"/>
          </p:cNvSpPr>
          <p:nvPr>
            <p:ph idx="1"/>
          </p:nvPr>
        </p:nvSpPr>
        <p:spPr/>
        <p:txBody>
          <a:bodyPr>
            <a:normAutofit fontScale="92500" lnSpcReduction="10000"/>
          </a:bodyPr>
          <a:lstStyle/>
          <a:p>
            <a:r>
              <a:rPr lang="el-GR" dirty="0">
                <a:solidFill>
                  <a:srgbClr val="FFFF00"/>
                </a:solidFill>
              </a:rPr>
              <a:t>Στόχος: </a:t>
            </a:r>
            <a:r>
              <a:rPr lang="el-GR" dirty="0"/>
              <a:t>εξυγίανση του συστήματος υγείας.</a:t>
            </a:r>
          </a:p>
          <a:p>
            <a:r>
              <a:rPr lang="el-GR" dirty="0"/>
              <a:t>Δεν είναι εύκολο να αποφανθεί κανείς για το αν κάποια υπηρεσία υγείας είναι ακριβή ή φθηνή, σε σχέση ακόμη και με την ελπίδα που προσφέρει.</a:t>
            </a:r>
            <a:endParaRPr lang="en-US" dirty="0"/>
          </a:p>
          <a:p>
            <a:r>
              <a:rPr lang="el-GR" dirty="0"/>
              <a:t>Τα συστήματα υγείας διαφέρουν σημαντικά από χώρα σε χώρα (κλειστό νοσήλιο, μικτό, ή ιδιωτική υγεία).</a:t>
            </a:r>
          </a:p>
          <a:p>
            <a:r>
              <a:rPr lang="el-GR" dirty="0">
                <a:solidFill>
                  <a:srgbClr val="FFFF00"/>
                </a:solidFill>
              </a:rPr>
              <a:t>Τελικά ποια λύση είναι η πιο σωστή; </a:t>
            </a:r>
          </a:p>
          <a:p>
            <a:r>
              <a:rPr lang="el-GR" dirty="0" err="1"/>
              <a:t>Εξορθολογισμός</a:t>
            </a:r>
            <a:r>
              <a:rPr lang="el-GR" dirty="0"/>
              <a:t> δαπανών μέσω της ορθής χρήσης των ΤΠΕ και με τη συνδρομή των </a:t>
            </a:r>
            <a:r>
              <a:rPr lang="en-US" dirty="0"/>
              <a:t>key players</a:t>
            </a:r>
            <a:r>
              <a:rPr lang="el-GR" dirty="0"/>
              <a:t> (ιατρών, νοσηλευτών, παραϊατρικού και διοικητικού προσωπικού, κλπ).</a:t>
            </a:r>
            <a:endParaRPr lang="en-US" dirty="0"/>
          </a:p>
          <a:p>
            <a:r>
              <a:rPr lang="el-GR" dirty="0"/>
              <a:t>Μείωση των διαχειριστικών δαπανών μέσω:</a:t>
            </a:r>
          </a:p>
          <a:p>
            <a:pPr lvl="1"/>
            <a:r>
              <a:rPr lang="el-GR" dirty="0"/>
              <a:t>καλύτερης οργάνωσης των υπηρεσιών</a:t>
            </a:r>
          </a:p>
          <a:p>
            <a:pPr lvl="1"/>
            <a:r>
              <a:rPr lang="el-GR" dirty="0"/>
              <a:t>απλοποίησή τους</a:t>
            </a:r>
          </a:p>
          <a:p>
            <a:pPr lvl="1"/>
            <a:r>
              <a:rPr lang="el-GR" dirty="0"/>
              <a:t>μείωσης του χρόνου που απαιτείται σε κάθε βήμα (διοικητικό, νοσηλευτικό, ιατρικό)</a:t>
            </a:r>
          </a:p>
          <a:p>
            <a:pPr lvl="1"/>
            <a:r>
              <a:rPr lang="el-GR" dirty="0"/>
              <a:t>ορθής κοστολόγησης, κοκ</a:t>
            </a:r>
          </a:p>
          <a:p>
            <a:pPr marL="45720" indent="0">
              <a:buNone/>
            </a:pPr>
            <a:endParaRPr lang="el-GR" b="1" dirty="0"/>
          </a:p>
          <a:p>
            <a:pPr marL="45720" indent="0" algn="ctr">
              <a:buNone/>
            </a:pPr>
            <a:r>
              <a:rPr lang="el-GR" b="1" u="sng" dirty="0">
                <a:solidFill>
                  <a:srgbClr val="FFFF00"/>
                </a:solidFill>
              </a:rPr>
              <a:t>Έγκαιρη και έγκυρη πληροφόρηση στο σημείο της ανάγκης</a:t>
            </a:r>
            <a:endParaRPr lang="en-US" u="sng" dirty="0">
              <a:solidFill>
                <a:srgbClr val="FFFF00"/>
              </a:solidFill>
            </a:endParaRPr>
          </a:p>
        </p:txBody>
      </p:sp>
    </p:spTree>
    <p:extLst>
      <p:ext uri="{BB962C8B-B14F-4D97-AF65-F5344CB8AC3E}">
        <p14:creationId xmlns:p14="http://schemas.microsoft.com/office/powerpoint/2010/main" val="872816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Αλυσίδα του Συστήματος Υγείας</a:t>
            </a:r>
            <a:endParaRPr lang="en-US" dirty="0"/>
          </a:p>
        </p:txBody>
      </p:sp>
      <p:grpSp>
        <p:nvGrpSpPr>
          <p:cNvPr id="4" name="Group 3"/>
          <p:cNvGrpSpPr>
            <a:grpSpLocks noChangeAspect="1"/>
          </p:cNvGrpSpPr>
          <p:nvPr/>
        </p:nvGrpSpPr>
        <p:grpSpPr bwMode="auto">
          <a:xfrm>
            <a:off x="1371600" y="1143000"/>
            <a:ext cx="5861920" cy="5698490"/>
            <a:chOff x="1342" y="1804"/>
            <a:chExt cx="8999" cy="8746"/>
          </a:xfrm>
        </p:grpSpPr>
        <p:sp>
          <p:nvSpPr>
            <p:cNvPr id="5" name="Rectangle 4"/>
            <p:cNvSpPr>
              <a:spLocks noChangeArrowheads="1"/>
            </p:cNvSpPr>
            <p:nvPr/>
          </p:nvSpPr>
          <p:spPr bwMode="auto">
            <a:xfrm>
              <a:off x="9621" y="1804"/>
              <a:ext cx="720" cy="8746"/>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ot="0" vert="vert" wrap="square" lIns="0" tIns="0" rIns="0" bIns="0" anchor="ctr" anchorCtr="0" upright="1">
              <a:noAutofit/>
            </a:bodyPr>
            <a:lstStyle/>
            <a:p>
              <a:pPr marL="0" marR="0" algn="ctr">
                <a:spcBef>
                  <a:spcPts val="0"/>
                </a:spcBef>
                <a:spcAft>
                  <a:spcPts val="1000"/>
                </a:spcAft>
              </a:pPr>
              <a:r>
                <a:rPr lang="el-GR" sz="1500" b="1" dirty="0">
                  <a:effectLst/>
                  <a:latin typeface="Cambria"/>
                  <a:ea typeface="MS Mincho"/>
                  <a:cs typeface="Times New Roman"/>
                </a:rPr>
                <a:t>Συστήματα Υγείας</a:t>
              </a:r>
              <a:r>
                <a:rPr lang="en-US" sz="1500" b="1" dirty="0">
                  <a:effectLst/>
                  <a:latin typeface="Cambria"/>
                  <a:ea typeface="MS Mincho"/>
                  <a:cs typeface="Times New Roman"/>
                </a:rPr>
                <a:t>, </a:t>
              </a:r>
              <a:r>
                <a:rPr lang="el-GR" sz="1500" b="1" dirty="0">
                  <a:effectLst/>
                  <a:latin typeface="Cambria"/>
                  <a:ea typeface="MS Mincho"/>
                  <a:cs typeface="Times New Roman"/>
                </a:rPr>
                <a:t>Υποδομές</a:t>
              </a:r>
              <a:endParaRPr lang="en-US" sz="1500" b="1" dirty="0">
                <a:effectLst/>
                <a:latin typeface="Cambria"/>
                <a:ea typeface="MS Mincho"/>
                <a:cs typeface="Times New Roman"/>
              </a:endParaRPr>
            </a:p>
          </p:txBody>
        </p:sp>
        <p:grpSp>
          <p:nvGrpSpPr>
            <p:cNvPr id="6" name="Group 5"/>
            <p:cNvGrpSpPr>
              <a:grpSpLocks/>
            </p:cNvGrpSpPr>
            <p:nvPr/>
          </p:nvGrpSpPr>
          <p:grpSpPr bwMode="auto">
            <a:xfrm>
              <a:off x="2061" y="1984"/>
              <a:ext cx="7560" cy="1771"/>
              <a:chOff x="0" y="0"/>
              <a:chExt cx="46863" cy="11245"/>
            </a:xfrm>
          </p:grpSpPr>
          <p:sp>
            <p:nvSpPr>
              <p:cNvPr id="20" name="Rounded Rectangle 19"/>
              <p:cNvSpPr>
                <a:spLocks noChangeArrowheads="1"/>
              </p:cNvSpPr>
              <p:nvPr/>
            </p:nvSpPr>
            <p:spPr bwMode="auto">
              <a:xfrm>
                <a:off x="0" y="0"/>
                <a:ext cx="46863" cy="3429"/>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ctr" anchorCtr="0" upright="1">
                <a:noAutofit/>
              </a:bodyPr>
              <a:lstStyle/>
              <a:p>
                <a:pPr marL="0" marR="0" algn="ctr">
                  <a:spcBef>
                    <a:spcPts val="0"/>
                  </a:spcBef>
                  <a:spcAft>
                    <a:spcPts val="1000"/>
                  </a:spcAft>
                </a:pPr>
                <a:r>
                  <a:rPr lang="en-US" sz="1200">
                    <a:effectLst/>
                    <a:latin typeface="Cambria"/>
                    <a:ea typeface="MS Mincho"/>
                    <a:cs typeface="Times New Roman"/>
                  </a:rPr>
                  <a:t>«</a:t>
                </a:r>
                <a:r>
                  <a:rPr lang="el-GR" sz="1200">
                    <a:effectLst/>
                    <a:latin typeface="Cambria"/>
                    <a:ea typeface="MS Mincho"/>
                    <a:cs typeface="Times New Roman"/>
                  </a:rPr>
                  <a:t>Προμηθευτές</a:t>
                </a:r>
                <a:r>
                  <a:rPr lang="en-US" sz="1200">
                    <a:effectLst/>
                    <a:latin typeface="Cambria"/>
                    <a:ea typeface="MS Mincho"/>
                    <a:cs typeface="Times New Roman"/>
                  </a:rPr>
                  <a:t>» </a:t>
                </a:r>
                <a:r>
                  <a:rPr lang="el-GR" sz="1200">
                    <a:effectLst/>
                    <a:latin typeface="Cambria"/>
                    <a:ea typeface="MS Mincho"/>
                    <a:cs typeface="Times New Roman"/>
                  </a:rPr>
                  <a:t>υπηρεσιών υγείας</a:t>
                </a:r>
                <a:endParaRPr lang="en-US" sz="1200">
                  <a:effectLst/>
                  <a:latin typeface="Cambria"/>
                  <a:ea typeface="MS Mincho"/>
                  <a:cs typeface="Times New Roman"/>
                </a:endParaRPr>
              </a:p>
            </p:txBody>
          </p:sp>
          <p:sp>
            <p:nvSpPr>
              <p:cNvPr id="21" name="Rounded Rectangle 20"/>
              <p:cNvSpPr>
                <a:spLocks noChangeArrowheads="1"/>
              </p:cNvSpPr>
              <p:nvPr/>
            </p:nvSpPr>
            <p:spPr bwMode="auto">
              <a:xfrm>
                <a:off x="0" y="7816"/>
                <a:ext cx="46863" cy="3429"/>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ctr" anchorCtr="0" upright="1">
                <a:noAutofit/>
              </a:bodyPr>
              <a:lstStyle/>
              <a:p>
                <a:pPr marL="0" marR="0" algn="ctr">
                  <a:spcBef>
                    <a:spcPts val="0"/>
                  </a:spcBef>
                  <a:spcAft>
                    <a:spcPts val="1000"/>
                  </a:spcAft>
                </a:pPr>
                <a:r>
                  <a:rPr lang="el-GR" sz="1200">
                    <a:effectLst/>
                    <a:latin typeface="Cambria"/>
                    <a:ea typeface="MS Mincho"/>
                    <a:cs typeface="Times New Roman"/>
                  </a:rPr>
                  <a:t>Σύστημα αξιών υπηρεσιών υγείας</a:t>
                </a:r>
                <a:endParaRPr lang="en-US" sz="1200">
                  <a:effectLst/>
                  <a:latin typeface="Cambria"/>
                  <a:ea typeface="MS Mincho"/>
                  <a:cs typeface="Times New Roman"/>
                </a:endParaRPr>
              </a:p>
            </p:txBody>
          </p:sp>
          <p:sp>
            <p:nvSpPr>
              <p:cNvPr id="22" name="Up-Down Arrow 21"/>
              <p:cNvSpPr>
                <a:spLocks noChangeArrowheads="1"/>
              </p:cNvSpPr>
              <p:nvPr/>
            </p:nvSpPr>
            <p:spPr bwMode="auto">
              <a:xfrm>
                <a:off x="22237" y="3860"/>
                <a:ext cx="2286" cy="3429"/>
              </a:xfrm>
              <a:prstGeom prst="upDownArrow">
                <a:avLst>
                  <a:gd name="adj1" fmla="val 50000"/>
                  <a:gd name="adj2" fmla="val 50000"/>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ctr" anchorCtr="0" upright="1">
                <a:noAutofit/>
              </a:bodyPr>
              <a:lstStyle/>
              <a:p>
                <a:endParaRPr lang="en-US" sz="1200"/>
              </a:p>
            </p:txBody>
          </p:sp>
        </p:grpSp>
        <p:sp>
          <p:nvSpPr>
            <p:cNvPr id="7" name="Rectangle 6"/>
            <p:cNvSpPr>
              <a:spLocks noChangeArrowheads="1"/>
            </p:cNvSpPr>
            <p:nvPr/>
          </p:nvSpPr>
          <p:spPr bwMode="auto">
            <a:xfrm>
              <a:off x="1342" y="1804"/>
              <a:ext cx="720" cy="8746"/>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ot="0" vert="vert270" wrap="square" lIns="0" tIns="0" rIns="0" bIns="0" anchor="ctr" anchorCtr="0" upright="1">
              <a:noAutofit/>
            </a:bodyPr>
            <a:lstStyle/>
            <a:p>
              <a:pPr marL="0" marR="0" algn="ctr">
                <a:spcBef>
                  <a:spcPts val="0"/>
                </a:spcBef>
                <a:spcAft>
                  <a:spcPts val="1000"/>
                </a:spcAft>
              </a:pPr>
              <a:r>
                <a:rPr lang="el-GR" sz="1500" b="1" dirty="0">
                  <a:effectLst/>
                  <a:latin typeface="Cambria"/>
                  <a:ea typeface="MS Mincho"/>
                  <a:cs typeface="Times New Roman"/>
                </a:rPr>
                <a:t>Ρυθμιστικό πλαίσιο πολιτικής </a:t>
              </a:r>
              <a:r>
                <a:rPr lang="en-US" sz="1500" b="1" dirty="0" err="1">
                  <a:effectLst/>
                  <a:latin typeface="Cambria"/>
                  <a:ea typeface="MS Mincho"/>
                  <a:cs typeface="Times New Roman"/>
                </a:rPr>
                <a:t>υγεί</a:t>
              </a:r>
              <a:r>
                <a:rPr lang="en-US" sz="1500" b="1" dirty="0">
                  <a:effectLst/>
                  <a:latin typeface="Cambria"/>
                  <a:ea typeface="MS Mincho"/>
                  <a:cs typeface="Times New Roman"/>
                </a:rPr>
                <a:t>ας</a:t>
              </a:r>
            </a:p>
          </p:txBody>
        </p:sp>
        <p:grpSp>
          <p:nvGrpSpPr>
            <p:cNvPr id="8" name="Group 7"/>
            <p:cNvGrpSpPr>
              <a:grpSpLocks/>
            </p:cNvGrpSpPr>
            <p:nvPr/>
          </p:nvGrpSpPr>
          <p:grpSpPr bwMode="auto">
            <a:xfrm>
              <a:off x="2046" y="7789"/>
              <a:ext cx="7581" cy="2601"/>
              <a:chOff x="0" y="0"/>
              <a:chExt cx="48139" cy="16517"/>
            </a:xfrm>
          </p:grpSpPr>
          <p:sp>
            <p:nvSpPr>
              <p:cNvPr id="16" name="Rounded Rectangle 15"/>
              <p:cNvSpPr>
                <a:spLocks noChangeArrowheads="1"/>
              </p:cNvSpPr>
              <p:nvPr/>
            </p:nvSpPr>
            <p:spPr bwMode="auto">
              <a:xfrm>
                <a:off x="115" y="13082"/>
                <a:ext cx="48024" cy="3435"/>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ctr" anchorCtr="0" upright="1">
                <a:noAutofit/>
              </a:bodyPr>
              <a:lstStyle/>
              <a:p>
                <a:pPr marL="0" marR="0" algn="ctr">
                  <a:spcBef>
                    <a:spcPts val="0"/>
                  </a:spcBef>
                  <a:spcAft>
                    <a:spcPts val="1000"/>
                  </a:spcAft>
                </a:pPr>
                <a:r>
                  <a:rPr lang="el-GR" sz="1200">
                    <a:effectLst/>
                    <a:latin typeface="Cambria"/>
                    <a:ea typeface="MS Mincho"/>
                    <a:cs typeface="Times New Roman"/>
                  </a:rPr>
                  <a:t>Άλλοι τομείς που σχετίζονται με την υγεία</a:t>
                </a:r>
                <a:endParaRPr lang="en-US" sz="1200">
                  <a:effectLst/>
                  <a:latin typeface="Cambria"/>
                  <a:ea typeface="MS Mincho"/>
                  <a:cs typeface="Times New Roman"/>
                </a:endParaRPr>
              </a:p>
            </p:txBody>
          </p:sp>
          <p:sp>
            <p:nvSpPr>
              <p:cNvPr id="17" name="Rounded Rectangle 16"/>
              <p:cNvSpPr>
                <a:spLocks noChangeArrowheads="1"/>
              </p:cNvSpPr>
              <p:nvPr/>
            </p:nvSpPr>
            <p:spPr bwMode="auto">
              <a:xfrm>
                <a:off x="95" y="5054"/>
                <a:ext cx="48006" cy="3429"/>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ctr" anchorCtr="0" upright="1">
                <a:noAutofit/>
              </a:bodyPr>
              <a:lstStyle/>
              <a:p>
                <a:pPr marL="0" marR="0" algn="ctr">
                  <a:spcBef>
                    <a:spcPts val="0"/>
                  </a:spcBef>
                  <a:spcAft>
                    <a:spcPts val="1000"/>
                  </a:spcAft>
                </a:pPr>
                <a:r>
                  <a:rPr lang="el-GR" sz="1200">
                    <a:effectLst/>
                    <a:latin typeface="Cambria"/>
                    <a:ea typeface="MS Mincho"/>
                    <a:cs typeface="Times New Roman"/>
                  </a:rPr>
                  <a:t>Συστήματα </a:t>
                </a:r>
                <a:r>
                  <a:rPr lang="en-US" sz="1200">
                    <a:effectLst/>
                    <a:latin typeface="Cambria"/>
                    <a:ea typeface="MS Mincho"/>
                    <a:cs typeface="Times New Roman"/>
                  </a:rPr>
                  <a:t>και </a:t>
                </a:r>
                <a:r>
                  <a:rPr lang="el-GR" sz="1200">
                    <a:effectLst/>
                    <a:latin typeface="Cambria"/>
                    <a:ea typeface="MS Mincho"/>
                    <a:cs typeface="Times New Roman"/>
                  </a:rPr>
                  <a:t>εφαρμογές ΤΠΕ</a:t>
                </a:r>
                <a:endParaRPr lang="en-US" sz="1200">
                  <a:effectLst/>
                  <a:latin typeface="Cambria"/>
                  <a:ea typeface="MS Mincho"/>
                  <a:cs typeface="Times New Roman"/>
                </a:endParaRPr>
              </a:p>
            </p:txBody>
          </p:sp>
          <p:sp>
            <p:nvSpPr>
              <p:cNvPr id="18" name="Round Same Side Corner Rectangle 127"/>
              <p:cNvSpPr>
                <a:spLocks/>
              </p:cNvSpPr>
              <p:nvPr/>
            </p:nvSpPr>
            <p:spPr bwMode="auto">
              <a:xfrm>
                <a:off x="0" y="0"/>
                <a:ext cx="48082" cy="3429"/>
              </a:xfrm>
              <a:custGeom>
                <a:avLst/>
                <a:gdLst>
                  <a:gd name="T0" fmla="*/ 57151 w 4808220"/>
                  <a:gd name="T1" fmla="*/ 0 h 342900"/>
                  <a:gd name="T2" fmla="*/ 4751069 w 4808220"/>
                  <a:gd name="T3" fmla="*/ 0 h 342900"/>
                  <a:gd name="T4" fmla="*/ 4808220 w 4808220"/>
                  <a:gd name="T5" fmla="*/ 57151 h 342900"/>
                  <a:gd name="T6" fmla="*/ 4808220 w 4808220"/>
                  <a:gd name="T7" fmla="*/ 342900 h 342900"/>
                  <a:gd name="T8" fmla="*/ 4808220 w 4808220"/>
                  <a:gd name="T9" fmla="*/ 342900 h 342900"/>
                  <a:gd name="T10" fmla="*/ 0 w 4808220"/>
                  <a:gd name="T11" fmla="*/ 342900 h 342900"/>
                  <a:gd name="T12" fmla="*/ 0 w 4808220"/>
                  <a:gd name="T13" fmla="*/ 342900 h 342900"/>
                  <a:gd name="T14" fmla="*/ 0 w 4808220"/>
                  <a:gd name="T15" fmla="*/ 57151 h 342900"/>
                  <a:gd name="T16" fmla="*/ 57151 w 4808220"/>
                  <a:gd name="T17" fmla="*/ 0 h 3429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08220"/>
                  <a:gd name="T28" fmla="*/ 0 h 342900"/>
                  <a:gd name="T29" fmla="*/ 4808220 w 4808220"/>
                  <a:gd name="T30" fmla="*/ 342900 h 3429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08220" h="342900">
                    <a:moveTo>
                      <a:pt x="57151" y="0"/>
                    </a:moveTo>
                    <a:lnTo>
                      <a:pt x="4751069" y="0"/>
                    </a:lnTo>
                    <a:cubicBezTo>
                      <a:pt x="4782633" y="0"/>
                      <a:pt x="4808220" y="25587"/>
                      <a:pt x="4808220" y="57151"/>
                    </a:cubicBezTo>
                    <a:lnTo>
                      <a:pt x="4808220" y="342900"/>
                    </a:lnTo>
                    <a:lnTo>
                      <a:pt x="0" y="342900"/>
                    </a:lnTo>
                    <a:lnTo>
                      <a:pt x="0" y="57151"/>
                    </a:lnTo>
                    <a:cubicBezTo>
                      <a:pt x="0" y="25587"/>
                      <a:pt x="25587" y="0"/>
                      <a:pt x="57151" y="0"/>
                    </a:cubicBezTo>
                    <a:close/>
                  </a:path>
                </a:pathLst>
              </a:custGeom>
              <a:ln>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ctr" anchorCtr="0" upright="1">
                <a:noAutofit/>
              </a:bodyPr>
              <a:lstStyle/>
              <a:p>
                <a:pPr marL="0" marR="0" algn="ctr">
                  <a:spcBef>
                    <a:spcPts val="0"/>
                  </a:spcBef>
                  <a:spcAft>
                    <a:spcPts val="1000"/>
                  </a:spcAft>
                </a:pPr>
                <a:br>
                  <a:rPr lang="el-GR" sz="1200" dirty="0">
                    <a:effectLst/>
                    <a:latin typeface="Cambria"/>
                    <a:ea typeface="MS Mincho"/>
                    <a:cs typeface="Times New Roman"/>
                  </a:rPr>
                </a:br>
                <a:r>
                  <a:rPr lang="el-GR" sz="1200" dirty="0">
                    <a:effectLst/>
                    <a:latin typeface="Cambria"/>
                    <a:ea typeface="MS Mincho"/>
                    <a:cs typeface="Times New Roman"/>
                  </a:rPr>
                  <a:t>Υποστηρικτικές ενέργειες</a:t>
                </a:r>
                <a:endParaRPr lang="en-US" sz="1200" dirty="0">
                  <a:effectLst/>
                  <a:latin typeface="Cambria"/>
                  <a:ea typeface="MS Mincho"/>
                  <a:cs typeface="Times New Roman"/>
                </a:endParaRPr>
              </a:p>
              <a:p>
                <a:pPr marL="0" marR="0" algn="ctr">
                  <a:spcBef>
                    <a:spcPts val="0"/>
                  </a:spcBef>
                  <a:spcAft>
                    <a:spcPts val="1000"/>
                  </a:spcAft>
                </a:pPr>
                <a:r>
                  <a:rPr lang="en-US" sz="1200" dirty="0">
                    <a:effectLst/>
                    <a:latin typeface="Cambria"/>
                    <a:ea typeface="MS Mincho"/>
                    <a:cs typeface="Times New Roman"/>
                  </a:rPr>
                  <a:t> </a:t>
                </a:r>
              </a:p>
            </p:txBody>
          </p:sp>
          <p:sp>
            <p:nvSpPr>
              <p:cNvPr id="19" name="Up-Down Arrow 18"/>
              <p:cNvSpPr>
                <a:spLocks noChangeArrowheads="1"/>
              </p:cNvSpPr>
              <p:nvPr/>
            </p:nvSpPr>
            <p:spPr bwMode="auto">
              <a:xfrm>
                <a:off x="22955" y="8997"/>
                <a:ext cx="2286" cy="3429"/>
              </a:xfrm>
              <a:prstGeom prst="upDownArrow">
                <a:avLst>
                  <a:gd name="adj1" fmla="val 50000"/>
                  <a:gd name="adj2" fmla="val 50000"/>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ctr" anchorCtr="0" upright="1">
                <a:noAutofit/>
              </a:bodyPr>
              <a:lstStyle/>
              <a:p>
                <a:endParaRPr lang="en-US" sz="1200"/>
              </a:p>
            </p:txBody>
          </p:sp>
        </p:grpSp>
        <p:grpSp>
          <p:nvGrpSpPr>
            <p:cNvPr id="9" name="Group 8"/>
            <p:cNvGrpSpPr>
              <a:grpSpLocks/>
            </p:cNvGrpSpPr>
            <p:nvPr/>
          </p:nvGrpSpPr>
          <p:grpSpPr bwMode="auto">
            <a:xfrm>
              <a:off x="2180" y="3980"/>
              <a:ext cx="7300" cy="3620"/>
              <a:chOff x="2180" y="4530"/>
              <a:chExt cx="7300" cy="3620"/>
            </a:xfrm>
          </p:grpSpPr>
          <p:sp>
            <p:nvSpPr>
              <p:cNvPr id="10" name="AutoShape 32"/>
              <p:cNvSpPr>
                <a:spLocks noChangeArrowheads="1"/>
              </p:cNvSpPr>
              <p:nvPr/>
            </p:nvSpPr>
            <p:spPr bwMode="auto">
              <a:xfrm>
                <a:off x="2820" y="4530"/>
                <a:ext cx="5910" cy="3620"/>
              </a:xfrm>
              <a:prstGeom prst="rightArrow">
                <a:avLst>
                  <a:gd name="adj1" fmla="val 48370"/>
                  <a:gd name="adj2" fmla="val 46605"/>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endParaRPr lang="en-US" sz="1200"/>
              </a:p>
            </p:txBody>
          </p:sp>
          <p:sp>
            <p:nvSpPr>
              <p:cNvPr id="11" name="AutoShape 33"/>
              <p:cNvSpPr>
                <a:spLocks noChangeArrowheads="1"/>
              </p:cNvSpPr>
              <p:nvPr/>
            </p:nvSpPr>
            <p:spPr bwMode="auto">
              <a:xfrm>
                <a:off x="5119" y="5540"/>
                <a:ext cx="1420" cy="16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72000" tIns="36000" rIns="72000" bIns="36000" anchor="t" anchorCtr="0" upright="1">
                <a:noAutofit/>
              </a:bodyPr>
              <a:lstStyle/>
              <a:p>
                <a:pPr marL="0" marR="0" algn="ctr">
                  <a:spcBef>
                    <a:spcPts val="1500"/>
                  </a:spcBef>
                  <a:spcAft>
                    <a:spcPts val="0"/>
                  </a:spcAft>
                </a:pPr>
                <a:br>
                  <a:rPr lang="en-US" sz="1100">
                    <a:effectLst/>
                    <a:latin typeface="Cambria"/>
                    <a:ea typeface="MS Mincho"/>
                    <a:cs typeface="Times New Roman"/>
                  </a:rPr>
                </a:br>
                <a:r>
                  <a:rPr lang="el-GR" sz="1100">
                    <a:effectLst/>
                    <a:latin typeface="Cambria"/>
                    <a:ea typeface="MS Mincho"/>
                    <a:cs typeface="Times New Roman"/>
                  </a:rPr>
                  <a:t>Θεραπεία</a:t>
                </a:r>
                <a:endParaRPr lang="en-US" sz="1100">
                  <a:effectLst/>
                  <a:latin typeface="Cambria"/>
                  <a:ea typeface="MS Mincho"/>
                  <a:cs typeface="Times New Roman"/>
                </a:endParaRPr>
              </a:p>
            </p:txBody>
          </p:sp>
          <p:sp>
            <p:nvSpPr>
              <p:cNvPr id="12" name="AutoShape 34"/>
              <p:cNvSpPr>
                <a:spLocks noChangeArrowheads="1"/>
              </p:cNvSpPr>
              <p:nvPr/>
            </p:nvSpPr>
            <p:spPr bwMode="auto">
              <a:xfrm>
                <a:off x="3650" y="5540"/>
                <a:ext cx="1420" cy="16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72000" tIns="36000" rIns="72000" bIns="36000" anchor="t" anchorCtr="0" upright="1">
                <a:noAutofit/>
              </a:bodyPr>
              <a:lstStyle/>
              <a:p>
                <a:pPr marL="0" marR="0" algn="ctr">
                  <a:spcBef>
                    <a:spcPts val="1500"/>
                  </a:spcBef>
                  <a:spcAft>
                    <a:spcPts val="0"/>
                  </a:spcAft>
                </a:pPr>
                <a:br>
                  <a:rPr lang="en-US" sz="1100">
                    <a:effectLst/>
                    <a:latin typeface="Cambria"/>
                    <a:ea typeface="MS Mincho"/>
                    <a:cs typeface="Times New Roman"/>
                  </a:rPr>
                </a:br>
                <a:r>
                  <a:rPr lang="el-GR" sz="1100">
                    <a:effectLst/>
                    <a:latin typeface="Cambria"/>
                    <a:ea typeface="MS Mincho"/>
                    <a:cs typeface="Times New Roman"/>
                  </a:rPr>
                  <a:t>Διάγνωση</a:t>
                </a:r>
                <a:endParaRPr lang="en-US" sz="1100">
                  <a:effectLst/>
                  <a:latin typeface="Cambria"/>
                  <a:ea typeface="MS Mincho"/>
                  <a:cs typeface="Times New Roman"/>
                </a:endParaRPr>
              </a:p>
            </p:txBody>
          </p:sp>
          <p:sp>
            <p:nvSpPr>
              <p:cNvPr id="13" name="AutoShape 35"/>
              <p:cNvSpPr>
                <a:spLocks noChangeArrowheads="1"/>
              </p:cNvSpPr>
              <p:nvPr/>
            </p:nvSpPr>
            <p:spPr bwMode="auto">
              <a:xfrm>
                <a:off x="2180" y="5540"/>
                <a:ext cx="1420" cy="16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72000" tIns="36000" rIns="72000" bIns="36000" anchor="t" anchorCtr="0" upright="1">
                <a:noAutofit/>
              </a:bodyPr>
              <a:lstStyle/>
              <a:p>
                <a:pPr marL="0" marR="0" algn="ctr">
                  <a:spcBef>
                    <a:spcPts val="1500"/>
                  </a:spcBef>
                  <a:spcAft>
                    <a:spcPts val="0"/>
                  </a:spcAft>
                </a:pPr>
                <a:br>
                  <a:rPr lang="en-US" sz="1100" dirty="0">
                    <a:effectLst/>
                    <a:latin typeface="Cambria"/>
                    <a:ea typeface="MS Mincho"/>
                    <a:cs typeface="Times New Roman"/>
                  </a:rPr>
                </a:br>
                <a:r>
                  <a:rPr lang="el-GR" sz="1100" dirty="0">
                    <a:effectLst/>
                    <a:latin typeface="Cambria"/>
                    <a:ea typeface="MS Mincho"/>
                    <a:cs typeface="Times New Roman"/>
                  </a:rPr>
                  <a:t>Προώθηση υγείας</a:t>
                </a:r>
                <a:endParaRPr lang="en-US" sz="1100" dirty="0">
                  <a:effectLst/>
                  <a:latin typeface="Cambria"/>
                  <a:ea typeface="MS Mincho"/>
                  <a:cs typeface="Times New Roman"/>
                </a:endParaRPr>
              </a:p>
            </p:txBody>
          </p:sp>
          <p:sp>
            <p:nvSpPr>
              <p:cNvPr id="14" name="AutoShape 36"/>
              <p:cNvSpPr>
                <a:spLocks noChangeArrowheads="1"/>
              </p:cNvSpPr>
              <p:nvPr/>
            </p:nvSpPr>
            <p:spPr bwMode="auto">
              <a:xfrm>
                <a:off x="6590" y="5540"/>
                <a:ext cx="1420" cy="16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0" tIns="36000" rIns="0" bIns="36000" anchor="t" anchorCtr="0" upright="1">
                <a:noAutofit/>
              </a:bodyPr>
              <a:lstStyle/>
              <a:p>
                <a:pPr marL="0" marR="0" algn="ctr">
                  <a:spcBef>
                    <a:spcPts val="1500"/>
                  </a:spcBef>
                  <a:spcAft>
                    <a:spcPts val="0"/>
                  </a:spcAft>
                </a:pPr>
                <a:br>
                  <a:rPr lang="en-US" sz="1100" dirty="0">
                    <a:effectLst/>
                    <a:latin typeface="Cambria"/>
                    <a:ea typeface="MS Mincho"/>
                    <a:cs typeface="Times New Roman"/>
                  </a:rPr>
                </a:br>
                <a:r>
                  <a:rPr lang="el-GR" sz="1100" dirty="0">
                    <a:effectLst/>
                    <a:latin typeface="Cambria"/>
                    <a:ea typeface="MS Mincho"/>
                    <a:cs typeface="Times New Roman"/>
                  </a:rPr>
                  <a:t>Αποκατάσταση</a:t>
                </a:r>
                <a:endParaRPr lang="en-US" sz="1100" dirty="0">
                  <a:effectLst/>
                  <a:latin typeface="Cambria"/>
                  <a:ea typeface="MS Mincho"/>
                  <a:cs typeface="Times New Roman"/>
                </a:endParaRPr>
              </a:p>
            </p:txBody>
          </p:sp>
          <p:sp>
            <p:nvSpPr>
              <p:cNvPr id="15" name="AutoShape 37"/>
              <p:cNvSpPr>
                <a:spLocks noChangeArrowheads="1"/>
              </p:cNvSpPr>
              <p:nvPr/>
            </p:nvSpPr>
            <p:spPr bwMode="auto">
              <a:xfrm>
                <a:off x="8060" y="5540"/>
                <a:ext cx="1420" cy="16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36000" tIns="36000" rIns="36000" bIns="36000" anchor="t" anchorCtr="0" upright="1">
                <a:noAutofit/>
              </a:bodyPr>
              <a:lstStyle/>
              <a:p>
                <a:pPr marL="0" marR="0" algn="ctr">
                  <a:spcBef>
                    <a:spcPts val="1500"/>
                  </a:spcBef>
                  <a:spcAft>
                    <a:spcPts val="0"/>
                  </a:spcAft>
                </a:pPr>
                <a:br>
                  <a:rPr lang="en-US" sz="1000" dirty="0">
                    <a:effectLst/>
                    <a:latin typeface="Cambria"/>
                    <a:ea typeface="MS Mincho"/>
                    <a:cs typeface="Times New Roman"/>
                  </a:rPr>
                </a:br>
                <a:r>
                  <a:rPr lang="el-GR" sz="1000" dirty="0">
                    <a:effectLst/>
                    <a:latin typeface="Cambria"/>
                    <a:ea typeface="MS Mincho"/>
                    <a:cs typeface="Times New Roman"/>
                  </a:rPr>
                  <a:t>Συνεχιζόμενη φροντίδα</a:t>
                </a:r>
                <a:endParaRPr lang="en-US" sz="1000" dirty="0">
                  <a:effectLst/>
                  <a:latin typeface="Cambria"/>
                  <a:ea typeface="MS Mincho"/>
                  <a:cs typeface="Times New Roman"/>
                </a:endParaRPr>
              </a:p>
            </p:txBody>
          </p:sp>
        </p:grpSp>
      </p:grpSp>
    </p:spTree>
    <p:extLst>
      <p:ext uri="{BB962C8B-B14F-4D97-AF65-F5344CB8AC3E}">
        <p14:creationId xmlns:p14="http://schemas.microsoft.com/office/powerpoint/2010/main" val="1119510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e-health</a:t>
            </a:r>
          </a:p>
        </p:txBody>
      </p:sp>
      <p:sp>
        <p:nvSpPr>
          <p:cNvPr id="5" name="Subtitle 4"/>
          <p:cNvSpPr>
            <a:spLocks noGrp="1"/>
          </p:cNvSpPr>
          <p:nvPr>
            <p:ph type="subTitle" idx="1"/>
          </p:nvPr>
        </p:nvSpPr>
        <p:spPr/>
        <p:txBody>
          <a:bodyPr/>
          <a:lstStyle/>
          <a:p>
            <a:r>
              <a:rPr lang="el-GR" dirty="0"/>
              <a:t>Ηλεκτρονική υγεία</a:t>
            </a:r>
            <a:endParaRPr lang="en-US" dirty="0"/>
          </a:p>
        </p:txBody>
      </p:sp>
    </p:spTree>
    <p:extLst>
      <p:ext uri="{BB962C8B-B14F-4D97-AF65-F5344CB8AC3E}">
        <p14:creationId xmlns:p14="http://schemas.microsoft.com/office/powerpoint/2010/main" val="2690530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Ορισμός</a:t>
            </a:r>
            <a:endParaRPr lang="en-US" dirty="0"/>
          </a:p>
        </p:txBody>
      </p:sp>
      <p:sp>
        <p:nvSpPr>
          <p:cNvPr id="3" name="Content Placeholder 2"/>
          <p:cNvSpPr>
            <a:spLocks noGrp="1"/>
          </p:cNvSpPr>
          <p:nvPr>
            <p:ph idx="1"/>
          </p:nvPr>
        </p:nvSpPr>
        <p:spPr/>
        <p:txBody>
          <a:bodyPr>
            <a:normAutofit lnSpcReduction="10000"/>
          </a:bodyPr>
          <a:lstStyle/>
          <a:p>
            <a:r>
              <a:rPr lang="el-GR" dirty="0">
                <a:solidFill>
                  <a:srgbClr val="FFC000"/>
                </a:solidFill>
              </a:rPr>
              <a:t>η-υγεία (</a:t>
            </a:r>
            <a:r>
              <a:rPr lang="en-US" dirty="0" err="1">
                <a:solidFill>
                  <a:srgbClr val="FFC000"/>
                </a:solidFill>
              </a:rPr>
              <a:t>eHealth</a:t>
            </a:r>
            <a:r>
              <a:rPr lang="el-GR" dirty="0">
                <a:solidFill>
                  <a:srgbClr val="FFC000"/>
                </a:solidFill>
              </a:rPr>
              <a:t>): </a:t>
            </a:r>
            <a:r>
              <a:rPr lang="el-GR" dirty="0"/>
              <a:t>η εφαρμογή των ΤΠΕ για συστήματα, υπηρεσίες και λύσεις που ωφελούν την υγεία είτε σε επίπεδο ατόμου, είτε σε επίπεδο δημόσιας υγείας, είτε σε επίπεδο κοινωνίας.</a:t>
            </a:r>
            <a:endParaRPr lang="en-US" dirty="0"/>
          </a:p>
          <a:p>
            <a:endParaRPr lang="el-GR" dirty="0"/>
          </a:p>
          <a:p>
            <a:endParaRPr lang="el-GR" dirty="0"/>
          </a:p>
          <a:p>
            <a:endParaRPr lang="el-GR" dirty="0"/>
          </a:p>
          <a:p>
            <a:r>
              <a:rPr lang="el-GR" b="1" dirty="0"/>
              <a:t>ΠΟΥ: </a:t>
            </a:r>
          </a:p>
          <a:p>
            <a:pPr marL="45720" indent="0" algn="ctr">
              <a:buNone/>
            </a:pPr>
            <a:r>
              <a:rPr lang="el-GR" i="1" dirty="0"/>
              <a:t>«η οικονομικά αποδοτική και ασφαλής χρήση των ΤΠΕ για την υποστήριξη της υγείας και των σχετικών με την υγεία τομέων, συμπεριλαμβανομένων των υπηρεσιών υγειονομικής περίθαλψης, της παρακολούθησης της υγείας, της εκπαίδευσης σε θέματα υγείας, της γνώσης και της έρευνας»</a:t>
            </a:r>
            <a:r>
              <a:rPr lang="el-GR" dirty="0"/>
              <a:t>.</a:t>
            </a:r>
          </a:p>
          <a:p>
            <a:pPr marL="45720" indent="0" algn="ctr">
              <a:buNone/>
            </a:pPr>
            <a:endParaRPr lang="el-GR" dirty="0"/>
          </a:p>
          <a:p>
            <a:pPr marL="45720" indent="0" algn="ctr">
              <a:buNone/>
            </a:pPr>
            <a:endParaRPr lang="el-GR" dirty="0"/>
          </a:p>
          <a:p>
            <a:pPr marL="45720" indent="0" algn="ctr">
              <a:buNone/>
            </a:pPr>
            <a:r>
              <a:rPr lang="el-GR" b="1" dirty="0">
                <a:solidFill>
                  <a:srgbClr val="FFFF00"/>
                </a:solidFill>
              </a:rPr>
              <a:t>η η-υγεία αφορά μια δέσμευση για δικτυωμένη, παγκόσμια προσέγγιση με στόχο τη βελτίωση της υγείας σε τοπικό, εθνικό και παγκόσμιο επίπεδο μέσω της χρήσης των ΤΠΕ</a:t>
            </a:r>
            <a:endParaRPr lang="en-US" dirty="0">
              <a:solidFill>
                <a:srgbClr val="FFFF00"/>
              </a:solidFill>
            </a:endParaRPr>
          </a:p>
        </p:txBody>
      </p:sp>
    </p:spTree>
    <p:extLst>
      <p:ext uri="{BB962C8B-B14F-4D97-AF65-F5344CB8AC3E}">
        <p14:creationId xmlns:p14="http://schemas.microsoft.com/office/powerpoint/2010/main" val="685980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e-health</a:t>
            </a:r>
          </a:p>
        </p:txBody>
      </p:sp>
      <p:sp>
        <p:nvSpPr>
          <p:cNvPr id="3" name="Content Placeholder 2"/>
          <p:cNvSpPr>
            <a:spLocks noGrp="1"/>
          </p:cNvSpPr>
          <p:nvPr>
            <p:ph idx="1"/>
          </p:nvPr>
        </p:nvSpPr>
        <p:spPr>
          <a:xfrm>
            <a:off x="457200" y="1143000"/>
            <a:ext cx="8229600" cy="5562599"/>
          </a:xfrm>
        </p:spPr>
        <p:txBody>
          <a:bodyPr>
            <a:normAutofit fontScale="92500" lnSpcReduction="10000"/>
          </a:bodyPr>
          <a:lstStyle/>
          <a:p>
            <a:r>
              <a:rPr lang="el-GR" dirty="0"/>
              <a:t>Καλοσχεδιασμένο σύστημα υγείας </a:t>
            </a:r>
            <a:r>
              <a:rPr lang="en-US" dirty="0">
                <a:sym typeface="Wingdings" pitchFamily="2" charset="2"/>
              </a:rPr>
              <a:t> </a:t>
            </a:r>
            <a:r>
              <a:rPr lang="el-GR" dirty="0"/>
              <a:t>ποιοτική παροχή υπηρεσιών υγείας</a:t>
            </a:r>
            <a:endParaRPr lang="en-US" dirty="0"/>
          </a:p>
          <a:p>
            <a:endParaRPr lang="en-US" dirty="0"/>
          </a:p>
          <a:p>
            <a:r>
              <a:rPr lang="el-GR" dirty="0"/>
              <a:t>Τα δεδομένα:</a:t>
            </a:r>
          </a:p>
          <a:p>
            <a:pPr lvl="1"/>
            <a:r>
              <a:rPr lang="el-GR" dirty="0"/>
              <a:t>Παραοικονομία</a:t>
            </a:r>
          </a:p>
          <a:p>
            <a:pPr lvl="1"/>
            <a:r>
              <a:rPr lang="el-GR" dirty="0"/>
              <a:t>Απαξιωμένες υπηρεσίες</a:t>
            </a:r>
          </a:p>
          <a:p>
            <a:endParaRPr lang="el-GR" dirty="0"/>
          </a:p>
          <a:p>
            <a:r>
              <a:rPr lang="el-GR" dirty="0"/>
              <a:t>Λύση </a:t>
            </a:r>
            <a:r>
              <a:rPr lang="el-GR" dirty="0">
                <a:sym typeface="Wingdings" pitchFamily="2" charset="2"/>
              </a:rPr>
              <a:t></a:t>
            </a:r>
            <a:r>
              <a:rPr lang="el-GR" dirty="0"/>
              <a:t> ΤΠΕ</a:t>
            </a:r>
          </a:p>
          <a:p>
            <a:pPr lvl="1"/>
            <a:r>
              <a:rPr lang="el-GR" dirty="0"/>
              <a:t>Σωστή και έγκαιρη πληροφόρηση </a:t>
            </a:r>
            <a:r>
              <a:rPr lang="el-GR" dirty="0">
                <a:sym typeface="Wingdings" pitchFamily="2" charset="2"/>
              </a:rPr>
              <a:t> </a:t>
            </a:r>
            <a:r>
              <a:rPr lang="el-GR" dirty="0"/>
              <a:t>ορθότερες αποφάσεις και κατάλληλος σχεδιασμός</a:t>
            </a:r>
          </a:p>
          <a:p>
            <a:pPr lvl="1"/>
            <a:r>
              <a:rPr lang="en-US" dirty="0" err="1"/>
              <a:t>BussinessProcessReengineering</a:t>
            </a:r>
            <a:endParaRPr lang="en-US" dirty="0"/>
          </a:p>
          <a:p>
            <a:endParaRPr lang="en-US" dirty="0"/>
          </a:p>
          <a:p>
            <a:r>
              <a:rPr lang="el-GR" b="1" dirty="0">
                <a:solidFill>
                  <a:srgbClr val="FFFF00"/>
                </a:solidFill>
              </a:rPr>
              <a:t>Ο σημερινός ασθενής είναι πληροφορημένος και ενήμερος</a:t>
            </a:r>
            <a:endParaRPr lang="en-US" b="1" dirty="0">
              <a:solidFill>
                <a:srgbClr val="FFFF00"/>
              </a:solidFill>
            </a:endParaRPr>
          </a:p>
          <a:p>
            <a:endParaRPr lang="en-US" b="1" dirty="0"/>
          </a:p>
          <a:p>
            <a:r>
              <a:rPr lang="el-GR" b="1" dirty="0">
                <a:solidFill>
                  <a:srgbClr val="FFFF00"/>
                </a:solidFill>
              </a:rPr>
              <a:t>Σημερινό πρόβλημα</a:t>
            </a:r>
            <a:r>
              <a:rPr lang="en-US" b="1" dirty="0">
                <a:solidFill>
                  <a:srgbClr val="FFFF00"/>
                </a:solidFill>
              </a:rPr>
              <a:t> </a:t>
            </a:r>
            <a:r>
              <a:rPr lang="en-US" b="1" dirty="0">
                <a:solidFill>
                  <a:srgbClr val="FFFF00"/>
                </a:solidFill>
                <a:sym typeface="Wingdings" pitchFamily="2" charset="2"/>
              </a:rPr>
              <a:t></a:t>
            </a:r>
            <a:r>
              <a:rPr lang="el-GR" dirty="0">
                <a:solidFill>
                  <a:srgbClr val="FFFF00"/>
                </a:solidFill>
              </a:rPr>
              <a:t> έγκυρες πληροφορίες</a:t>
            </a:r>
          </a:p>
          <a:p>
            <a:endParaRPr lang="el-GR" b="1" dirty="0"/>
          </a:p>
          <a:p>
            <a:r>
              <a:rPr lang="el-GR" b="1" dirty="0"/>
              <a:t>Οι ΤΠΕ προσφέρουν τα εργαλεία, αλλά θα πρέπει κανείς να γνωρίζει να τα χειρίζεται κατάλληλα για να απολαμβάνει τα οφέλη και να αποφεύγει τις κακοτοπιές</a:t>
            </a:r>
            <a:endParaRPr lang="en-US" dirty="0"/>
          </a:p>
          <a:p>
            <a:endParaRPr lang="en-US" dirty="0"/>
          </a:p>
        </p:txBody>
      </p:sp>
    </p:spTree>
    <p:extLst>
      <p:ext uri="{BB962C8B-B14F-4D97-AF65-F5344CB8AC3E}">
        <p14:creationId xmlns:p14="http://schemas.microsoft.com/office/powerpoint/2010/main" val="1730039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e-health</a:t>
            </a:r>
          </a:p>
        </p:txBody>
      </p:sp>
      <p:sp>
        <p:nvSpPr>
          <p:cNvPr id="3" name="Content Placeholder 2"/>
          <p:cNvSpPr>
            <a:spLocks noGrp="1"/>
          </p:cNvSpPr>
          <p:nvPr>
            <p:ph idx="1"/>
          </p:nvPr>
        </p:nvSpPr>
        <p:spPr/>
        <p:txBody>
          <a:bodyPr>
            <a:normAutofit lnSpcReduction="10000"/>
          </a:bodyPr>
          <a:lstStyle/>
          <a:p>
            <a:r>
              <a:rPr lang="el-GR" dirty="0"/>
              <a:t>Μέσω των ΤΠΕ:</a:t>
            </a:r>
          </a:p>
          <a:p>
            <a:pPr lvl="1"/>
            <a:r>
              <a:rPr lang="el-GR" dirty="0"/>
              <a:t>Διευκόλυνση της εργασίας</a:t>
            </a:r>
          </a:p>
          <a:p>
            <a:pPr lvl="1"/>
            <a:r>
              <a:rPr lang="el-GR" dirty="0"/>
              <a:t>Αύξηση αποδοτικότητας</a:t>
            </a:r>
          </a:p>
          <a:p>
            <a:pPr lvl="1"/>
            <a:r>
              <a:rPr lang="el-GR" dirty="0"/>
              <a:t>Μείωση χρόνου απασχόλησης ανά περιστατικό</a:t>
            </a:r>
          </a:p>
          <a:p>
            <a:pPr lvl="1"/>
            <a:r>
              <a:rPr lang="el-GR" dirty="0"/>
              <a:t>Ενίσχυση παραγωγικότητας</a:t>
            </a:r>
          </a:p>
          <a:p>
            <a:pPr lvl="1"/>
            <a:r>
              <a:rPr lang="el-GR" dirty="0"/>
              <a:t>Εξυπηρέτηση ασθενών</a:t>
            </a:r>
          </a:p>
          <a:p>
            <a:pPr lvl="1"/>
            <a:r>
              <a:rPr lang="el-GR" dirty="0"/>
              <a:t>Μείωση σφαλμάτων</a:t>
            </a:r>
          </a:p>
          <a:p>
            <a:pPr lvl="1"/>
            <a:r>
              <a:rPr lang="el-GR" dirty="0"/>
              <a:t>Ενίσχυση του αισθήματος ασφάλειας (για ασθενείς &amp; επαγγελματίες υγείας)</a:t>
            </a:r>
            <a:endParaRPr lang="en-US" dirty="0"/>
          </a:p>
          <a:p>
            <a:endParaRPr lang="el-GR" dirty="0"/>
          </a:p>
          <a:p>
            <a:r>
              <a:rPr lang="en-US" dirty="0"/>
              <a:t>e-Health</a:t>
            </a:r>
            <a:r>
              <a:rPr lang="el-GR" dirty="0"/>
              <a:t>:</a:t>
            </a:r>
          </a:p>
          <a:p>
            <a:pPr lvl="1"/>
            <a:r>
              <a:rPr lang="el-GR" dirty="0"/>
              <a:t>παρέχει λύσεις για τη βελτίωση του συστήματος υγείας και των προσφερόμενων υπηρεσιών</a:t>
            </a:r>
          </a:p>
          <a:p>
            <a:pPr lvl="1"/>
            <a:r>
              <a:rPr lang="el-GR" dirty="0"/>
              <a:t>διαφυλάττει τα δικαιώματα των ασθενών</a:t>
            </a:r>
          </a:p>
          <a:p>
            <a:pPr lvl="1"/>
            <a:r>
              <a:rPr lang="el-GR" dirty="0"/>
              <a:t>ενδυναμώνει με πληροφορίες και γνώσεις</a:t>
            </a:r>
          </a:p>
          <a:p>
            <a:pPr lvl="1"/>
            <a:r>
              <a:rPr lang="el-GR" dirty="0"/>
              <a:t>διαχειρίζεται με τον καλύτερο δυνατό τρόπο τους διαθέσιμους πόρους (οικονομικούς, τεχνολογικούς, ανθρώπινους, κλπ)</a:t>
            </a:r>
            <a:endParaRPr lang="en-US" dirty="0"/>
          </a:p>
        </p:txBody>
      </p:sp>
      <p:sp>
        <p:nvSpPr>
          <p:cNvPr id="4" name="TextBox 3"/>
          <p:cNvSpPr txBox="1"/>
          <p:nvPr/>
        </p:nvSpPr>
        <p:spPr>
          <a:xfrm>
            <a:off x="5257800" y="1295400"/>
            <a:ext cx="2971800" cy="923330"/>
          </a:xfrm>
          <a:prstGeom prst="rect">
            <a:avLst/>
          </a:prstGeom>
          <a:noFill/>
        </p:spPr>
        <p:txBody>
          <a:bodyPr wrap="square" rtlCol="0">
            <a:spAutoFit/>
          </a:bodyPr>
          <a:lstStyle/>
          <a:p>
            <a:pPr algn="ctr"/>
            <a:r>
              <a:rPr lang="el-GR" dirty="0">
                <a:solidFill>
                  <a:srgbClr val="FFFF00"/>
                </a:solidFill>
              </a:rPr>
              <a:t>άμεση διάθεση των επιθυμητών πληροφοριών στο σημείο της ανάγκης</a:t>
            </a:r>
            <a:endParaRPr lang="en-US" dirty="0">
              <a:solidFill>
                <a:srgbClr val="FFFF00"/>
              </a:solidFill>
            </a:endParaRPr>
          </a:p>
        </p:txBody>
      </p:sp>
    </p:spTree>
    <p:extLst>
      <p:ext uri="{BB962C8B-B14F-4D97-AF65-F5344CB8AC3E}">
        <p14:creationId xmlns:p14="http://schemas.microsoft.com/office/powerpoint/2010/main" val="1650348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Εφαρμογές </a:t>
            </a:r>
            <a:r>
              <a:rPr lang="en-US" dirty="0"/>
              <a:t>e-health</a:t>
            </a:r>
          </a:p>
        </p:txBody>
      </p:sp>
      <p:sp>
        <p:nvSpPr>
          <p:cNvPr id="3" name="Content Placeholder 2"/>
          <p:cNvSpPr>
            <a:spLocks noGrp="1"/>
          </p:cNvSpPr>
          <p:nvPr>
            <p:ph idx="1"/>
          </p:nvPr>
        </p:nvSpPr>
        <p:spPr/>
        <p:txBody>
          <a:bodyPr/>
          <a:lstStyle/>
          <a:p>
            <a:r>
              <a:rPr lang="el-GR" dirty="0"/>
              <a:t>Ευρύς και ελαστικός χώρος:</a:t>
            </a:r>
          </a:p>
          <a:p>
            <a:pPr lvl="1"/>
            <a:r>
              <a:rPr lang="el-GR" dirty="0" err="1"/>
              <a:t>Ιστότοποι</a:t>
            </a:r>
            <a:r>
              <a:rPr lang="el-GR" dirty="0"/>
              <a:t> με πληροφοριακό υλικό σχετικά με την υγεία</a:t>
            </a:r>
          </a:p>
          <a:p>
            <a:pPr lvl="1"/>
            <a:r>
              <a:rPr lang="el-GR" dirty="0"/>
              <a:t>Εφαρμογές τηλεϊατρικής</a:t>
            </a:r>
          </a:p>
          <a:p>
            <a:pPr lvl="1"/>
            <a:r>
              <a:rPr lang="el-GR" dirty="0"/>
              <a:t>Συστήματα υποβοήθησης διάγνωσης</a:t>
            </a:r>
          </a:p>
          <a:p>
            <a:pPr lvl="1"/>
            <a:r>
              <a:rPr lang="el-GR" dirty="0"/>
              <a:t>Πρόσβαση σε ευαίσθητα προσωπικά ιατρικά δεδομένα</a:t>
            </a:r>
          </a:p>
          <a:p>
            <a:pPr lvl="1"/>
            <a:r>
              <a:rPr lang="el-GR" dirty="0"/>
              <a:t>Διαχειριστικές πλατφόρμες και προγράμματα εξοικονόμησης πόρων, κα</a:t>
            </a:r>
          </a:p>
          <a:p>
            <a:pPr marL="45720" indent="0">
              <a:buNone/>
            </a:pPr>
            <a:endParaRPr lang="el-GR" b="1" dirty="0"/>
          </a:p>
          <a:p>
            <a:pPr marL="45720" indent="0" algn="ctr">
              <a:buNone/>
            </a:pPr>
            <a:r>
              <a:rPr lang="el-GR" b="1" dirty="0">
                <a:solidFill>
                  <a:srgbClr val="FFFF00"/>
                </a:solidFill>
              </a:rPr>
              <a:t>Αυτοσκοπός δεν είναι οι ίδιες οι τεχνολογίες, αλλά η εκμετάλλευσή τους για την καλύτερη συνεργασία των εμπλεκομένων στο χώρο της υγείας</a:t>
            </a:r>
          </a:p>
          <a:p>
            <a:pPr marL="45720" indent="0">
              <a:buNone/>
            </a:pPr>
            <a:endParaRPr lang="el-GR" dirty="0"/>
          </a:p>
          <a:p>
            <a:pPr marL="45720" indent="0">
              <a:buNone/>
            </a:pPr>
            <a:endParaRPr lang="el-GR" dirty="0"/>
          </a:p>
          <a:p>
            <a:pPr marL="45720" indent="0">
              <a:buNone/>
            </a:pPr>
            <a:r>
              <a:rPr lang="el-GR" dirty="0"/>
              <a:t>Ο πυρήνας της η-υγείας βασίζεται στην πρόσβαση και τη μεταφορά γνώσης και εμπειριών μέσω π.χ. ολοκληρωμένων πληροφοριακών συστημάτων νοσοκομείων, ή ηλεκτρονικών ιατρικών φακέλων ασθενών, κλπ.</a:t>
            </a:r>
            <a:endParaRPr lang="en-US" dirty="0"/>
          </a:p>
          <a:p>
            <a:endParaRPr lang="en-US" dirty="0"/>
          </a:p>
        </p:txBody>
      </p:sp>
    </p:spTree>
    <p:extLst>
      <p:ext uri="{BB962C8B-B14F-4D97-AF65-F5344CB8AC3E}">
        <p14:creationId xmlns:p14="http://schemas.microsoft.com/office/powerpoint/2010/main" val="3549146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Εφαρμογή </a:t>
            </a:r>
            <a:r>
              <a:rPr lang="en-US" dirty="0"/>
              <a:t>e-health</a:t>
            </a:r>
          </a:p>
        </p:txBody>
      </p:sp>
      <p:pic>
        <p:nvPicPr>
          <p:cNvPr id="4" name="Picture 3" descr="Alaska%20eHealth%20Network_25%20percent"/>
          <p:cNvPicPr/>
          <p:nvPr/>
        </p:nvPicPr>
        <p:blipFill>
          <a:blip r:embed="rId2" cstate="print"/>
          <a:srcRect/>
          <a:stretch>
            <a:fillRect/>
          </a:stretch>
        </p:blipFill>
        <p:spPr bwMode="auto">
          <a:xfrm>
            <a:off x="0" y="1143001"/>
            <a:ext cx="9144000" cy="5715000"/>
          </a:xfrm>
          <a:prstGeom prst="rect">
            <a:avLst/>
          </a:prstGeom>
          <a:noFill/>
          <a:ln w="9525">
            <a:noFill/>
            <a:miter lim="800000"/>
            <a:headEnd/>
            <a:tailEnd/>
          </a:ln>
        </p:spPr>
      </p:pic>
    </p:spTree>
    <p:extLst>
      <p:ext uri="{BB962C8B-B14F-4D97-AF65-F5344CB8AC3E}">
        <p14:creationId xmlns:p14="http://schemas.microsoft.com/office/powerpoint/2010/main" val="131724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Γιατί </a:t>
            </a:r>
            <a:r>
              <a:rPr lang="en-US" dirty="0"/>
              <a:t>e-health;</a:t>
            </a:r>
          </a:p>
        </p:txBody>
      </p:sp>
      <p:sp>
        <p:nvSpPr>
          <p:cNvPr id="3" name="Content Placeholder 2"/>
          <p:cNvSpPr>
            <a:spLocks noGrp="1"/>
          </p:cNvSpPr>
          <p:nvPr>
            <p:ph idx="1"/>
          </p:nvPr>
        </p:nvSpPr>
        <p:spPr/>
        <p:txBody>
          <a:bodyPr>
            <a:normAutofit lnSpcReduction="10000"/>
          </a:bodyPr>
          <a:lstStyle/>
          <a:p>
            <a:r>
              <a:rPr lang="el-GR" b="1" dirty="0"/>
              <a:t>Εργαλεία και λύσεις για τους επαγγελματίες υγείας, τους ασθενείς, τις διοικητικές και άλλες υπηρεσίες</a:t>
            </a:r>
          </a:p>
          <a:p>
            <a:r>
              <a:rPr lang="el-GR" b="1" dirty="0"/>
              <a:t>Εξατομικευμένα συστήματα για πολίτες και ασθενείς</a:t>
            </a:r>
          </a:p>
          <a:p>
            <a:r>
              <a:rPr lang="el-GR" b="1" dirty="0"/>
              <a:t>Ευφυή συστήματα, εξοπλισμός που ενσωματώνεται σε καθημερινές δραστηριότητες και ρούχα, φορητές συσκευές, πύλες υγείας</a:t>
            </a:r>
          </a:p>
          <a:p>
            <a:r>
              <a:rPr lang="el-GR" b="1" dirty="0"/>
              <a:t>Συστήματα ΤΠΕ που βοηθούν την πρόληψη, τη διάγνωση, τη θεραπεία, την παρακολούθηση και την ευρύτερη διαχείριση ενός υγιεινού τρόπου ζωής, εμπίπτουν στην η-υγεία.</a:t>
            </a:r>
          </a:p>
          <a:p>
            <a:r>
              <a:rPr lang="el-GR" b="1" dirty="0"/>
              <a:t>Αναβάθμιση των υπηρεσιών προσφέροντας κατάλληλα εργαλεία για συνεχιζόμενη επαγγελματική κατάρτιση</a:t>
            </a:r>
            <a:r>
              <a:rPr lang="el-GR" dirty="0"/>
              <a:t>.</a:t>
            </a:r>
            <a:endParaRPr lang="en-US" dirty="0"/>
          </a:p>
          <a:p>
            <a:endParaRPr lang="el-GR" b="1" dirty="0"/>
          </a:p>
          <a:p>
            <a:r>
              <a:rPr lang="el-GR" b="1" dirty="0"/>
              <a:t>Αφορά την αύξηση της σημερινής παραγωγικότητας ενώ ταυτόχρονα αποτελεί το μέσο για τον επανασχεδιασμό και την υλοποίηση ενός </a:t>
            </a:r>
            <a:r>
              <a:rPr lang="el-GR" b="1" u="sng" dirty="0" err="1">
                <a:solidFill>
                  <a:srgbClr val="FFFF00"/>
                </a:solidFill>
              </a:rPr>
              <a:t>ασθενοκεντρικού</a:t>
            </a:r>
            <a:r>
              <a:rPr lang="el-GR" b="1" dirty="0"/>
              <a:t> συστήματος υγείας το οποίο θα σέβεται τις ιδιαιτερότητες κάθε πολίτη και θα εξατομικεύεται στις εκάστοτε ανάγκες, κουλτούρες και παραδόσεις</a:t>
            </a:r>
            <a:r>
              <a:rPr lang="el-GR" dirty="0"/>
              <a:t> (πολυγλωσσία, </a:t>
            </a:r>
            <a:r>
              <a:rPr lang="el-GR" dirty="0" err="1"/>
              <a:t>πολυ</a:t>
            </a:r>
            <a:r>
              <a:rPr lang="el-GR" dirty="0"/>
              <a:t>-</a:t>
            </a:r>
            <a:r>
              <a:rPr lang="el-GR" dirty="0" err="1"/>
              <a:t>πολιτισμικότητα</a:t>
            </a:r>
            <a:r>
              <a:rPr lang="el-GR" dirty="0"/>
              <a:t>, κα)</a:t>
            </a:r>
            <a:endParaRPr lang="en-US" dirty="0"/>
          </a:p>
        </p:txBody>
      </p:sp>
    </p:spTree>
    <p:extLst>
      <p:ext uri="{BB962C8B-B14F-4D97-AF65-F5344CB8AC3E}">
        <p14:creationId xmlns:p14="http://schemas.microsoft.com/office/powerpoint/2010/main" val="2074291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 μετασχηματισμός</a:t>
            </a:r>
            <a:endParaRPr lang="en-US" dirty="0"/>
          </a:p>
        </p:txBody>
      </p:sp>
      <p:pic>
        <p:nvPicPr>
          <p:cNvPr id="4" name="Picture 3" descr="ehealth_graphic3"/>
          <p:cNvPicPr/>
          <p:nvPr/>
        </p:nvPicPr>
        <p:blipFill>
          <a:blip r:embed="rId2" cstate="print"/>
          <a:srcRect/>
          <a:stretch>
            <a:fillRect/>
          </a:stretch>
        </p:blipFill>
        <p:spPr bwMode="auto">
          <a:xfrm>
            <a:off x="0" y="1219200"/>
            <a:ext cx="9144000" cy="5638799"/>
          </a:xfrm>
          <a:prstGeom prst="rect">
            <a:avLst/>
          </a:prstGeom>
          <a:noFill/>
          <a:ln w="9525">
            <a:noFill/>
            <a:miter lim="800000"/>
            <a:headEnd/>
            <a:tailEnd/>
          </a:ln>
        </p:spPr>
      </p:pic>
    </p:spTree>
    <p:extLst>
      <p:ext uri="{BB962C8B-B14F-4D97-AF65-F5344CB8AC3E}">
        <p14:creationId xmlns:p14="http://schemas.microsoft.com/office/powerpoint/2010/main" val="1703046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65103"/>
            <a:ext cx="7315200" cy="1154097"/>
          </a:xfrm>
        </p:spPr>
        <p:txBody>
          <a:bodyPr/>
          <a:lstStyle/>
          <a:p>
            <a:r>
              <a:rPr lang="el-GR" dirty="0"/>
              <a:t>Μαθησιακοί στόχοι</a:t>
            </a:r>
            <a:endParaRPr lang="en-US" dirty="0"/>
          </a:p>
        </p:txBody>
      </p:sp>
      <p:sp>
        <p:nvSpPr>
          <p:cNvPr id="2" name="Content Placeholder 1"/>
          <p:cNvSpPr>
            <a:spLocks noGrp="1"/>
          </p:cNvSpPr>
          <p:nvPr>
            <p:ph idx="1"/>
          </p:nvPr>
        </p:nvSpPr>
        <p:spPr>
          <a:xfrm>
            <a:off x="914400" y="1143001"/>
            <a:ext cx="7315200" cy="5166360"/>
          </a:xfrm>
        </p:spPr>
        <p:txBody>
          <a:bodyPr>
            <a:normAutofit/>
          </a:bodyPr>
          <a:lstStyle/>
          <a:p>
            <a:pPr marL="285750" lvl="0" indent="-285750">
              <a:buFont typeface="Arial" pitchFamily="34" charset="0"/>
              <a:buChar char="•"/>
            </a:pPr>
            <a:r>
              <a:rPr lang="el-GR" dirty="0"/>
              <a:t>Θα έχετε αποκομίσει μια εικόνα σχετικά με την επίδραση των νέων τεχνολογιών στον τομέα της υγείας</a:t>
            </a:r>
            <a:endParaRPr lang="en-US" dirty="0"/>
          </a:p>
          <a:p>
            <a:pPr marL="285750" lvl="0" indent="-285750">
              <a:buFont typeface="Arial" pitchFamily="34" charset="0"/>
              <a:buChar char="•"/>
            </a:pPr>
            <a:r>
              <a:rPr lang="el-GR" dirty="0"/>
              <a:t>Θα γνωρίζετε πολλές από τις εφαρμογές και τις λύσεις που προσφέρονται</a:t>
            </a:r>
            <a:endParaRPr lang="en-US" dirty="0"/>
          </a:p>
          <a:p>
            <a:pPr marL="285750" lvl="0" indent="-285750">
              <a:buFont typeface="Arial" pitchFamily="34" charset="0"/>
              <a:buChar char="•"/>
            </a:pPr>
            <a:r>
              <a:rPr lang="el-GR" dirty="0"/>
              <a:t>Θα είστε σε θέση να αναγνωρίζετε βασικούς τεχνολογικούς όρους στην υγεία</a:t>
            </a:r>
            <a:endParaRPr lang="en-US" dirty="0"/>
          </a:p>
          <a:p>
            <a:pPr marL="285750" lvl="0" indent="-285750">
              <a:buFont typeface="Arial" pitchFamily="34" charset="0"/>
              <a:buChar char="•"/>
            </a:pPr>
            <a:r>
              <a:rPr lang="el-GR" dirty="0"/>
              <a:t>Θα αντιλαμβάνεστε την προσφορά των νέων τεχνολογιών στη βελτίωση της παροχής υπηρεσιών υγείας</a:t>
            </a:r>
            <a:endParaRPr lang="en-US" dirty="0"/>
          </a:p>
          <a:p>
            <a:pPr marL="285750" lvl="0" indent="-285750">
              <a:buFont typeface="Arial" pitchFamily="34" charset="0"/>
              <a:buChar char="•"/>
            </a:pPr>
            <a:r>
              <a:rPr lang="el-GR" dirty="0"/>
              <a:t>Θα κατανοείτε πώς οι τεχνολογικές εξελίξεις μπορούν να βοηθήσουν τους εργαζόμενους του χώρου</a:t>
            </a:r>
            <a:endParaRPr lang="en-US" dirty="0"/>
          </a:p>
          <a:p>
            <a:pPr marL="285750" lvl="0" indent="-285750">
              <a:buFont typeface="Arial" pitchFamily="34" charset="0"/>
              <a:buChar char="•"/>
            </a:pPr>
            <a:r>
              <a:rPr lang="el-GR" dirty="0"/>
              <a:t>Θα αναγνωρίζετε τα οφέλη από την «εκμετάλλευση» της πληροφορικής και των τηλεπικοινωνιών στο χώρο της υγείας</a:t>
            </a:r>
            <a:endParaRPr lang="en-US" dirty="0"/>
          </a:p>
          <a:p>
            <a:pPr marL="285750" lvl="0" indent="-285750">
              <a:buFont typeface="Arial" pitchFamily="34" charset="0"/>
              <a:buChar char="•"/>
            </a:pPr>
            <a:r>
              <a:rPr lang="el-GR" dirty="0"/>
              <a:t>Θα κατανοείτε τα προβλήματα που καλείται να αντιμετωπίσει ο χώρος σε επίπεδο χρηστών και τεχνολόγων</a:t>
            </a:r>
            <a:endParaRPr lang="en-US" dirty="0"/>
          </a:p>
        </p:txBody>
      </p:sp>
    </p:spTree>
    <p:extLst>
      <p:ext uri="{BB962C8B-B14F-4D97-AF65-F5344CB8AC3E}">
        <p14:creationId xmlns:p14="http://schemas.microsoft.com/office/powerpoint/2010/main" val="3401092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Στόχος</a:t>
            </a:r>
            <a:endParaRPr lang="en-US" dirty="0"/>
          </a:p>
        </p:txBody>
      </p:sp>
      <p:sp>
        <p:nvSpPr>
          <p:cNvPr id="3" name="Content Placeholder 2"/>
          <p:cNvSpPr>
            <a:spLocks noGrp="1"/>
          </p:cNvSpPr>
          <p:nvPr>
            <p:ph idx="1"/>
          </p:nvPr>
        </p:nvSpPr>
        <p:spPr/>
        <p:txBody>
          <a:bodyPr/>
          <a:lstStyle/>
          <a:p>
            <a:r>
              <a:rPr lang="el-GR" b="1" dirty="0"/>
              <a:t>Οι εφαρμογές της η-υγείας θα πρέπει να αποτελούν ένα σημαντικό </a:t>
            </a:r>
            <a:r>
              <a:rPr lang="el-GR" b="1" dirty="0">
                <a:solidFill>
                  <a:srgbClr val="FFFF00"/>
                </a:solidFill>
              </a:rPr>
              <a:t>τμήμα του σχεδιασμού κάθε πολιτικής υγείας </a:t>
            </a:r>
            <a:r>
              <a:rPr lang="el-GR" b="1" dirty="0"/>
              <a:t>και να εμπεριέχονται στις προσπάθειες αναμόρφωσης</a:t>
            </a:r>
            <a:endParaRPr lang="en-US" dirty="0"/>
          </a:p>
          <a:p>
            <a:endParaRPr lang="el-GR" b="1" dirty="0"/>
          </a:p>
          <a:p>
            <a:r>
              <a:rPr lang="el-GR" b="1" dirty="0"/>
              <a:t>Για την ευρύτερη και άμεση διάχυση της η-υγείας θα πρέπει όμως </a:t>
            </a:r>
            <a:r>
              <a:rPr lang="el-GR" b="1" dirty="0">
                <a:solidFill>
                  <a:srgbClr val="FFFF00"/>
                </a:solidFill>
              </a:rPr>
              <a:t>να καθιερωθούν κοινώς αποδεκτά πρότυπα και μεθοδολογίες </a:t>
            </a:r>
            <a:r>
              <a:rPr lang="el-GR" b="1" dirty="0"/>
              <a:t>ανάπτυξης και να ενισχυθεί η σύμπραξη δημόσιου-ιδιωτικού τομέα</a:t>
            </a:r>
            <a:endParaRPr lang="en-US" dirty="0"/>
          </a:p>
          <a:p>
            <a:endParaRPr lang="el-GR" dirty="0"/>
          </a:p>
          <a:p>
            <a:r>
              <a:rPr lang="el-GR" dirty="0"/>
              <a:t>Η η-υγεία είναι ένας από τους κύριους άξονες της Ε.Ε. στα πλαίσια των στόχων για την Ευρώπη 2020</a:t>
            </a:r>
            <a:endParaRPr lang="en-US" dirty="0"/>
          </a:p>
        </p:txBody>
      </p:sp>
    </p:spTree>
    <p:extLst>
      <p:ext uri="{BB962C8B-B14F-4D97-AF65-F5344CB8AC3E}">
        <p14:creationId xmlns:p14="http://schemas.microsoft.com/office/powerpoint/2010/main" val="3975062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Οι προκλήσεις της Ε.Ε.</a:t>
            </a:r>
            <a:endParaRPr lang="en-US" dirty="0"/>
          </a:p>
        </p:txBody>
      </p:sp>
      <p:sp>
        <p:nvSpPr>
          <p:cNvPr id="3" name="Content Placeholder 2"/>
          <p:cNvSpPr>
            <a:spLocks noGrp="1"/>
          </p:cNvSpPr>
          <p:nvPr>
            <p:ph idx="1"/>
          </p:nvPr>
        </p:nvSpPr>
        <p:spPr/>
        <p:txBody>
          <a:bodyPr>
            <a:normAutofit fontScale="92500" lnSpcReduction="20000"/>
          </a:bodyPr>
          <a:lstStyle/>
          <a:p>
            <a:pPr marL="45720" indent="0" algn="ctr">
              <a:buNone/>
            </a:pPr>
            <a:r>
              <a:rPr lang="el-GR" dirty="0">
                <a:solidFill>
                  <a:srgbClr val="FFFF00"/>
                </a:solidFill>
              </a:rPr>
              <a:t>Σύστημα υγείας = </a:t>
            </a:r>
            <a:r>
              <a:rPr lang="el-GR" dirty="0"/>
              <a:t>κύριος φορέας απώλειας πόρων, χαοτικό περιβάλλον με πληθώρα από μαύρες τρύπες</a:t>
            </a:r>
            <a:endParaRPr lang="en-US" dirty="0"/>
          </a:p>
          <a:p>
            <a:endParaRPr lang="el-GR" b="1" dirty="0"/>
          </a:p>
          <a:p>
            <a:pPr lvl="0"/>
            <a:r>
              <a:rPr lang="el-GR" dirty="0"/>
              <a:t>Ανάγκη για συνδυασμό επενδύσεων σε τεχνολογίες με ταυτόχρονες επενδύσεις και αλλαγές στην οργάνωση</a:t>
            </a:r>
            <a:endParaRPr lang="en-US" dirty="0"/>
          </a:p>
          <a:p>
            <a:pPr lvl="0"/>
            <a:r>
              <a:rPr lang="el-GR" dirty="0"/>
              <a:t>Διευκόλυνση μετακίνησης των εργαζομένων, των πολιτών και των ασθενών μέσα στην Ε.Ε.</a:t>
            </a:r>
            <a:endParaRPr lang="en-US" dirty="0"/>
          </a:p>
          <a:p>
            <a:pPr lvl="0"/>
            <a:r>
              <a:rPr lang="el-GR" dirty="0"/>
              <a:t>Αύξηση των απαιτήσεων για κοινωνικές υπηρεσίες και υπηρεσίες υγείας</a:t>
            </a:r>
          </a:p>
          <a:p>
            <a:pPr lvl="0"/>
            <a:r>
              <a:rPr lang="el-GR" dirty="0"/>
              <a:t>Αύξηση του </a:t>
            </a:r>
            <a:r>
              <a:rPr lang="el-GR" dirty="0" err="1"/>
              <a:t>γηρασμένου</a:t>
            </a:r>
            <a:r>
              <a:rPr lang="el-GR" dirty="0"/>
              <a:t> πληθυσμού (το 2051 αναμένεται το 40% του πληθυσμού της Ε.Ε. να είναι άνω των 65 ετών)</a:t>
            </a:r>
            <a:endParaRPr lang="en-US" dirty="0"/>
          </a:p>
          <a:p>
            <a:pPr lvl="0"/>
            <a:r>
              <a:rPr lang="el-GR" dirty="0"/>
              <a:t>Αύξηση των γνώσεων και των απαιτήσεων των πολιτών και ασθενών για καλύτερη ποιότητα υπηρεσιών και ίση αντιμετώπιση</a:t>
            </a:r>
            <a:endParaRPr lang="en-US" dirty="0"/>
          </a:p>
          <a:p>
            <a:pPr lvl="0"/>
            <a:r>
              <a:rPr lang="el-GR" dirty="0"/>
              <a:t>Μείωση των εργατικών ατυχημάτων και ασθενειών και βελτίωση της ποιότητας ζωής</a:t>
            </a:r>
            <a:endParaRPr lang="en-US" dirty="0"/>
          </a:p>
          <a:p>
            <a:pPr lvl="0"/>
            <a:r>
              <a:rPr lang="el-GR" dirty="0"/>
              <a:t>Ανάγκη για έγκαιρη και κατάλληλη αντιμετώπιση έκτακτων αναγκών (επιδημιών, ιών, κλπ)</a:t>
            </a:r>
            <a:endParaRPr lang="en-US" dirty="0"/>
          </a:p>
          <a:p>
            <a:pPr lvl="0"/>
            <a:r>
              <a:rPr lang="el-GR" dirty="0"/>
              <a:t>Ανάγκη για συμψηφισμό μείωσης κόστους και αύξησης ποιότητας και αποδοτικότητας</a:t>
            </a:r>
            <a:endParaRPr lang="en-US" dirty="0"/>
          </a:p>
          <a:p>
            <a:pPr lvl="0"/>
            <a:r>
              <a:rPr lang="el-GR" dirty="0"/>
              <a:t>Διαχείριση, αποθήκευση και κατάλληλη επεξεργασία του τεράστιου όγκου των δεδομένων</a:t>
            </a:r>
            <a:endParaRPr lang="en-US" dirty="0"/>
          </a:p>
        </p:txBody>
      </p:sp>
    </p:spTree>
    <p:extLst>
      <p:ext uri="{BB962C8B-B14F-4D97-AF65-F5344CB8AC3E}">
        <p14:creationId xmlns:p14="http://schemas.microsoft.com/office/powerpoint/2010/main" val="2594409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 ρόλος της η-υγείας</a:t>
            </a:r>
            <a:endParaRPr lang="en-US" dirty="0"/>
          </a:p>
        </p:txBody>
      </p:sp>
      <p:sp>
        <p:nvSpPr>
          <p:cNvPr id="3" name="Content Placeholder 2"/>
          <p:cNvSpPr>
            <a:spLocks noGrp="1"/>
          </p:cNvSpPr>
          <p:nvPr>
            <p:ph idx="1"/>
          </p:nvPr>
        </p:nvSpPr>
        <p:spPr/>
        <p:txBody>
          <a:bodyPr>
            <a:normAutofit/>
          </a:bodyPr>
          <a:lstStyle/>
          <a:p>
            <a:r>
              <a:rPr lang="el-GR" dirty="0"/>
              <a:t>Μέσο για τη βελτίωση και αναμόρφωση του συστήματος υγείας</a:t>
            </a:r>
            <a:endParaRPr lang="en-US" dirty="0"/>
          </a:p>
          <a:p>
            <a:r>
              <a:rPr lang="el-GR" dirty="0"/>
              <a:t>Δημιουργία κεντρικών συστημάτων για την επεξεργασία της πληροφορίας</a:t>
            </a:r>
          </a:p>
          <a:p>
            <a:r>
              <a:rPr lang="el-GR" dirty="0"/>
              <a:t>Τομέας της υγείας = </a:t>
            </a:r>
            <a:r>
              <a:rPr lang="el-GR" b="1" dirty="0"/>
              <a:t>έντασης πληροφορίας</a:t>
            </a:r>
            <a:r>
              <a:rPr lang="el-GR" dirty="0"/>
              <a:t> </a:t>
            </a:r>
          </a:p>
          <a:p>
            <a:pPr lvl="1"/>
            <a:r>
              <a:rPr lang="el-GR" dirty="0"/>
              <a:t>συλλογή, επεξεργασία, ανάλυση και αποθήκευση όλων των ειδών των δεδομένων, επιτρέποντας παράλληλα την επικοινωνία και συνεργασία μεταξύ διαφορετικών επαγγελματιών και οργανισμών υγείας</a:t>
            </a:r>
            <a:endParaRPr lang="en-US" dirty="0"/>
          </a:p>
          <a:p>
            <a:r>
              <a:rPr lang="el-GR" dirty="0"/>
              <a:t>Πρόσβαση σε πληθώρα πληροφοριών, γνώσεων, τελευταίων εξελίξεων σε διάφορα ιατρικά θέματα ή και προτάσεις για έναν υγιεινό τρόπο ζωής και ασφάλεια στην εργασία.</a:t>
            </a:r>
            <a:endParaRPr lang="en-US" dirty="0"/>
          </a:p>
          <a:p>
            <a:r>
              <a:rPr lang="el-GR" dirty="0"/>
              <a:t>Παροχή εξατομικευμένων πληροφοριών για τις ανάγκες του ασθενή με εκπαιδευτικό και ενημερωτικό περιεχόμενο, καθώς και συμβουλές για την καλύτερη υγιεινή.</a:t>
            </a:r>
          </a:p>
          <a:p>
            <a:r>
              <a:rPr lang="el-GR" dirty="0">
                <a:solidFill>
                  <a:srgbClr val="FFFF00"/>
                </a:solidFill>
              </a:rPr>
              <a:t>Πρόβλημα: </a:t>
            </a:r>
            <a:r>
              <a:rPr lang="el-GR" dirty="0"/>
              <a:t>εγκυρότητα πληροφοριών </a:t>
            </a:r>
            <a:r>
              <a:rPr lang="el-GR" dirty="0">
                <a:sym typeface="Wingdings" pitchFamily="2" charset="2"/>
              </a:rPr>
              <a:t></a:t>
            </a:r>
            <a:r>
              <a:rPr lang="el-GR" dirty="0"/>
              <a:t> </a:t>
            </a:r>
            <a:r>
              <a:rPr lang="el-GR" b="1" dirty="0"/>
              <a:t>ποιοτικά κριτήρια για τους </a:t>
            </a:r>
            <a:r>
              <a:rPr lang="el-GR" b="1" dirty="0" err="1"/>
              <a:t>ιστότοπους</a:t>
            </a:r>
            <a:r>
              <a:rPr lang="el-GR" b="1" dirty="0"/>
              <a:t> που έχουν να κάνουν με την υγεία και την πρόσβαση σε αυτούς</a:t>
            </a:r>
            <a:endParaRPr lang="en-US" dirty="0"/>
          </a:p>
        </p:txBody>
      </p:sp>
    </p:spTree>
    <p:extLst>
      <p:ext uri="{BB962C8B-B14F-4D97-AF65-F5344CB8AC3E}">
        <p14:creationId xmlns:p14="http://schemas.microsoft.com/office/powerpoint/2010/main" val="834963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 ρόλος της η-υγείας</a:t>
            </a:r>
            <a:endParaRPr lang="en-US" dirty="0"/>
          </a:p>
        </p:txBody>
      </p:sp>
      <p:sp>
        <p:nvSpPr>
          <p:cNvPr id="3" name="Content Placeholder 2"/>
          <p:cNvSpPr>
            <a:spLocks noGrp="1"/>
          </p:cNvSpPr>
          <p:nvPr>
            <p:ph idx="1"/>
          </p:nvPr>
        </p:nvSpPr>
        <p:spPr>
          <a:xfrm>
            <a:off x="304800" y="1295400"/>
            <a:ext cx="8382000" cy="5410199"/>
          </a:xfrm>
        </p:spPr>
        <p:txBody>
          <a:bodyPr>
            <a:normAutofit/>
          </a:bodyPr>
          <a:lstStyle/>
          <a:p>
            <a:r>
              <a:rPr lang="el-GR" b="1" dirty="0">
                <a:solidFill>
                  <a:srgbClr val="FFFF00"/>
                </a:solidFill>
              </a:rPr>
              <a:t>Θετικά αποτελέσματα:</a:t>
            </a:r>
          </a:p>
          <a:p>
            <a:pPr lvl="1"/>
            <a:r>
              <a:rPr lang="el-GR" dirty="0"/>
              <a:t>Η μείωση του χρόνου παραμονής στο νοσοκομείο </a:t>
            </a:r>
            <a:r>
              <a:rPr lang="el-GR" dirty="0">
                <a:sym typeface="Wingdings" pitchFamily="2" charset="2"/>
              </a:rPr>
              <a:t> </a:t>
            </a:r>
            <a:r>
              <a:rPr lang="el-GR" dirty="0"/>
              <a:t>θετικό αντίκτυπο στα οικονομικά των νοσηλευτικών ιδρυμάτων αλλά και στην ανάρρωση των ίδιων των ασθενών</a:t>
            </a:r>
          </a:p>
          <a:p>
            <a:pPr lvl="1"/>
            <a:r>
              <a:rPr lang="el-GR" dirty="0"/>
              <a:t>Η δυνατότητα παρακολούθησης από απόσταση των ζωτικών σημείων των ασθενών ενισχύει επίσης στους ίδιους το αίσθημα ασφάλειας</a:t>
            </a:r>
          </a:p>
          <a:p>
            <a:pPr lvl="1"/>
            <a:r>
              <a:rPr lang="el-GR" dirty="0"/>
              <a:t>Η χρήση ΗΦΥ βοηθά τους ιατρούς με την πρόσβαση στο ιστορικό των ασθενών και τις παρεμβάσεις των συναδέλφων τους στο ίδιο ή σε άλλα παρόμοια περιστατικά.</a:t>
            </a:r>
            <a:endParaRPr lang="en-US" dirty="0"/>
          </a:p>
          <a:p>
            <a:r>
              <a:rPr lang="el-GR" b="1" dirty="0">
                <a:solidFill>
                  <a:srgbClr val="FFFF00"/>
                </a:solidFill>
              </a:rPr>
              <a:t>Μείωση σφαλμάτων:</a:t>
            </a:r>
          </a:p>
          <a:p>
            <a:pPr lvl="1"/>
            <a:r>
              <a:rPr lang="el-GR" dirty="0"/>
              <a:t>προσφέρει ζωτικής σημασίας πληροφορίες, ενισχύοντας τις ορθές αποφάσεις, τις αποφάσεις βασισμένες σε εμπειρίες, την από απόσταση συμβουλευτική, κλπ, στο σημείο της ανάγκης</a:t>
            </a:r>
          </a:p>
          <a:p>
            <a:pPr lvl="1"/>
            <a:r>
              <a:rPr lang="el-GR" dirty="0"/>
              <a:t>Συστήματα υποβοήθησης γνωμάτευσης, μη επεμβατικές μέθοδοι, σχεδιασμός θεραπείας χρησιμοποιώντας ψηφιακά δεδομένα, πρόσβαση σε ιατρικές εικόνες από οπουδήποτε και οποτεδήποτε είναι λίγες από τις ευκολίες που μπορεί να παράσχει η η-υγεία</a:t>
            </a:r>
            <a:endParaRPr lang="en-US" dirty="0"/>
          </a:p>
          <a:p>
            <a:endParaRPr lang="en-US" dirty="0"/>
          </a:p>
        </p:txBody>
      </p:sp>
    </p:spTree>
    <p:extLst>
      <p:ext uri="{BB962C8B-B14F-4D97-AF65-F5344CB8AC3E}">
        <p14:creationId xmlns:p14="http://schemas.microsoft.com/office/powerpoint/2010/main" val="1966185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 ρόλος της η-υγείας</a:t>
            </a:r>
            <a:endParaRPr lang="en-US" dirty="0"/>
          </a:p>
        </p:txBody>
      </p:sp>
      <p:sp>
        <p:nvSpPr>
          <p:cNvPr id="3" name="Content Placeholder 2"/>
          <p:cNvSpPr>
            <a:spLocks noGrp="1"/>
          </p:cNvSpPr>
          <p:nvPr>
            <p:ph idx="1"/>
          </p:nvPr>
        </p:nvSpPr>
        <p:spPr/>
        <p:txBody>
          <a:bodyPr>
            <a:normAutofit fontScale="92500"/>
          </a:bodyPr>
          <a:lstStyle/>
          <a:p>
            <a:r>
              <a:rPr lang="el-GR" dirty="0">
                <a:solidFill>
                  <a:srgbClr val="FFFF00"/>
                </a:solidFill>
              </a:rPr>
              <a:t>Υγιεινή της εργασίας:</a:t>
            </a:r>
            <a:r>
              <a:rPr lang="el-GR" dirty="0"/>
              <a:t> έγκαιρη και έγκυρη ενημέρωση για θέματα προστασίας από μεταδοτικές ασθένειες σε ένα νοσοκομειακό ή εργαστηριακό περιβάλλον, για την αποφυγή ατυχημάτων από τον </a:t>
            </a:r>
            <a:r>
              <a:rPr lang="el-GR" dirty="0" err="1"/>
              <a:t>ιατροτεχνολογικό</a:t>
            </a:r>
            <a:r>
              <a:rPr lang="el-GR" dirty="0"/>
              <a:t> εξοπλισμό, τα ιατρικά αέρια, κλπ.</a:t>
            </a:r>
            <a:endParaRPr lang="en-US" dirty="0"/>
          </a:p>
          <a:p>
            <a:r>
              <a:rPr lang="el-GR" dirty="0">
                <a:solidFill>
                  <a:srgbClr val="FFFF00"/>
                </a:solidFill>
              </a:rPr>
              <a:t>Διοικητικές υπηρεσίες: </a:t>
            </a:r>
            <a:r>
              <a:rPr lang="el-GR" dirty="0"/>
              <a:t>άμεση και κατάλληλη πληροφόρηση για χάραξη στρατηγική, αναδιοργάνωση υπηρεσιών, κοκ</a:t>
            </a:r>
          </a:p>
          <a:p>
            <a:r>
              <a:rPr lang="el-GR" dirty="0">
                <a:solidFill>
                  <a:srgbClr val="FFFF00"/>
                </a:solidFill>
              </a:rPr>
              <a:t>Παρακολούθηση</a:t>
            </a:r>
            <a:r>
              <a:rPr lang="el-GR" dirty="0"/>
              <a:t> δαπανών και εκμετάλλευση των πόρων που διαθέτουν</a:t>
            </a:r>
            <a:endParaRPr lang="en-US" dirty="0"/>
          </a:p>
          <a:p>
            <a:r>
              <a:rPr lang="el-GR" dirty="0">
                <a:solidFill>
                  <a:srgbClr val="FFFF00"/>
                </a:solidFill>
              </a:rPr>
              <a:t>Λύσεις</a:t>
            </a:r>
            <a:r>
              <a:rPr lang="el-GR" dirty="0"/>
              <a:t> που μπορούν να συγκεντρώσουν αυτά τα δεδομένα και τις πληροφορίες με έξυπνο τρόπο ώστε να είναι χρήσιμες, συμπυκνωμένη η πολύτιμη πληροφορία και διάθεσή της όταν και όπου υπάρξει ανάγκη</a:t>
            </a:r>
          </a:p>
          <a:p>
            <a:r>
              <a:rPr lang="el-GR" dirty="0"/>
              <a:t>Να λαμβάνουν υπόψη τους την ισχύουσα νομοθεσία περί προσωπικών και ευαίσθητων δεδομένων</a:t>
            </a:r>
            <a:endParaRPr lang="en-US" dirty="0"/>
          </a:p>
          <a:p>
            <a:r>
              <a:rPr lang="el-GR" dirty="0">
                <a:solidFill>
                  <a:srgbClr val="FFFF00"/>
                </a:solidFill>
              </a:rPr>
              <a:t>Κινητικότητα </a:t>
            </a:r>
            <a:r>
              <a:rPr lang="el-GR" dirty="0">
                <a:solidFill>
                  <a:srgbClr val="FFFF00"/>
                </a:solidFill>
                <a:sym typeface="Wingdings" pitchFamily="2" charset="2"/>
              </a:rPr>
              <a:t> </a:t>
            </a:r>
            <a:r>
              <a:rPr lang="el-GR" dirty="0">
                <a:sym typeface="Wingdings" pitchFamily="2" charset="2"/>
              </a:rPr>
              <a:t>οι </a:t>
            </a:r>
            <a:r>
              <a:rPr lang="el-GR" dirty="0"/>
              <a:t>υπηρεσίες δεν περιορίζονται στα εθνικά σύνορα</a:t>
            </a:r>
            <a:endParaRPr lang="en-US" dirty="0"/>
          </a:p>
          <a:p>
            <a:r>
              <a:rPr lang="el-GR" dirty="0"/>
              <a:t>Διοίκηση υγειονομικών μονάδων μέσω της διάχυσης των βέλτιστων πρακτικών</a:t>
            </a:r>
          </a:p>
          <a:p>
            <a:r>
              <a:rPr lang="el-GR" dirty="0"/>
              <a:t>Τηλεϊατρικές εφαρμογές και φροντίδα κατ’ οίκον</a:t>
            </a:r>
            <a:endParaRPr lang="en-US" dirty="0"/>
          </a:p>
        </p:txBody>
      </p:sp>
    </p:spTree>
    <p:extLst>
      <p:ext uri="{BB962C8B-B14F-4D97-AF65-F5344CB8AC3E}">
        <p14:creationId xmlns:p14="http://schemas.microsoft.com/office/powerpoint/2010/main" val="2473400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Οι προκλήσεις της η-υγείας</a:t>
            </a:r>
            <a:endParaRPr lang="en-US" dirty="0"/>
          </a:p>
        </p:txBody>
      </p:sp>
      <p:sp>
        <p:nvSpPr>
          <p:cNvPr id="3" name="Content Placeholder 2"/>
          <p:cNvSpPr>
            <a:spLocks noGrp="1"/>
          </p:cNvSpPr>
          <p:nvPr>
            <p:ph idx="1"/>
          </p:nvPr>
        </p:nvSpPr>
        <p:spPr/>
        <p:txBody>
          <a:bodyPr>
            <a:normAutofit/>
          </a:bodyPr>
          <a:lstStyle/>
          <a:p>
            <a:r>
              <a:rPr lang="el-GR" dirty="0">
                <a:solidFill>
                  <a:srgbClr val="FFFF00"/>
                </a:solidFill>
              </a:rPr>
              <a:t>Πολλές πιλοτικές εφαρμογές </a:t>
            </a:r>
            <a:r>
              <a:rPr lang="el-GR" dirty="0"/>
              <a:t>οι οποίες στη συνέχεια είτε σταματούν, είτε παραπαίουν με τον καιρό.</a:t>
            </a:r>
          </a:p>
          <a:p>
            <a:pPr lvl="1"/>
            <a:r>
              <a:rPr lang="el-GR" dirty="0"/>
              <a:t>Χρηματοδοτούμενες ερευνητικές προσπάθειες</a:t>
            </a:r>
          </a:p>
          <a:p>
            <a:pPr lvl="1"/>
            <a:r>
              <a:rPr lang="el-GR" dirty="0"/>
              <a:t>Απαιτούν ταυτόχρονες αλλαγές στην οργάνωση του οργανισμού που τις υιοθετεί</a:t>
            </a:r>
          </a:p>
          <a:p>
            <a:pPr lvl="1"/>
            <a:r>
              <a:rPr lang="el-GR" dirty="0"/>
              <a:t>Δεν καταφέρνουν να προσαρμοστούν στις νέες συνήθειες ή τρόπους εργασίας με αποτέλεσμα να απαξιώνουν οι ίδιοι τις λύσεις η-υγείας</a:t>
            </a:r>
          </a:p>
          <a:p>
            <a:r>
              <a:rPr lang="el-GR" b="1" dirty="0">
                <a:solidFill>
                  <a:srgbClr val="FFFF00"/>
                </a:solidFill>
              </a:rPr>
              <a:t>Αντίδραση στην αλλαγή</a:t>
            </a:r>
            <a:r>
              <a:rPr lang="el-GR" dirty="0">
                <a:solidFill>
                  <a:srgbClr val="FFFF00"/>
                </a:solidFill>
              </a:rPr>
              <a:t> </a:t>
            </a:r>
            <a:r>
              <a:rPr lang="el-GR" dirty="0"/>
              <a:t>(ένα από τα μεγαλύτερα εμπόδια σε περιόδους μετασχηματισμού ή σημαντικών αλλαγών) </a:t>
            </a:r>
            <a:r>
              <a:rPr lang="el-GR" dirty="0">
                <a:sym typeface="Wingdings" pitchFamily="2" charset="2"/>
              </a:rPr>
              <a:t> </a:t>
            </a:r>
            <a:r>
              <a:rPr lang="el-GR" dirty="0"/>
              <a:t>έγκαιρη ενημέρωση και εκπαίδευση</a:t>
            </a:r>
            <a:endParaRPr lang="en-US" dirty="0"/>
          </a:p>
          <a:p>
            <a:r>
              <a:rPr lang="el-GR" dirty="0"/>
              <a:t>Απαραίτητος σύμμαχος </a:t>
            </a:r>
            <a:r>
              <a:rPr lang="el-GR" dirty="0">
                <a:sym typeface="Wingdings" pitchFamily="2" charset="2"/>
              </a:rPr>
              <a:t></a:t>
            </a:r>
            <a:r>
              <a:rPr lang="el-GR" dirty="0"/>
              <a:t> η διοίκηση του οργανισμού</a:t>
            </a:r>
            <a:endParaRPr lang="en-US" dirty="0"/>
          </a:p>
          <a:p>
            <a:r>
              <a:rPr lang="el-GR" b="1" dirty="0">
                <a:solidFill>
                  <a:srgbClr val="FFFF00"/>
                </a:solidFill>
              </a:rPr>
              <a:t>Έλλειψη </a:t>
            </a:r>
            <a:r>
              <a:rPr lang="el-GR" b="1" dirty="0" err="1">
                <a:solidFill>
                  <a:srgbClr val="FFFF00"/>
                </a:solidFill>
              </a:rPr>
              <a:t>διαλειτουργικότητας</a:t>
            </a:r>
            <a:r>
              <a:rPr lang="el-GR" dirty="0"/>
              <a:t> (η ανεμπόδιστη χρήση και ολοκλήρωση ετερογενών συστημάτων)</a:t>
            </a:r>
          </a:p>
          <a:p>
            <a:pPr lvl="1"/>
            <a:r>
              <a:rPr lang="el-GR" dirty="0"/>
              <a:t>Λύσεις περιορισμένης χρήσης </a:t>
            </a:r>
          </a:p>
          <a:p>
            <a:pPr lvl="1"/>
            <a:r>
              <a:rPr lang="el-GR" dirty="0"/>
              <a:t>Θέματα προτυποποίησης, αρχιτεκτονικής, ταξινόμησης, ανταλλαγής ιατρικών μηνυμάτων, κα.</a:t>
            </a:r>
            <a:endParaRPr lang="en-US" dirty="0"/>
          </a:p>
        </p:txBody>
      </p:sp>
    </p:spTree>
    <p:extLst>
      <p:ext uri="{BB962C8B-B14F-4D97-AF65-F5344CB8AC3E}">
        <p14:creationId xmlns:p14="http://schemas.microsoft.com/office/powerpoint/2010/main" val="4125421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Οι προκλήσεις της η-υγείας</a:t>
            </a:r>
            <a:endParaRPr lang="en-US" dirty="0"/>
          </a:p>
        </p:txBody>
      </p:sp>
      <p:sp>
        <p:nvSpPr>
          <p:cNvPr id="3" name="Content Placeholder 2"/>
          <p:cNvSpPr>
            <a:spLocks noGrp="1"/>
          </p:cNvSpPr>
          <p:nvPr>
            <p:ph idx="1"/>
          </p:nvPr>
        </p:nvSpPr>
        <p:spPr/>
        <p:txBody>
          <a:bodyPr>
            <a:normAutofit fontScale="92500" lnSpcReduction="10000"/>
          </a:bodyPr>
          <a:lstStyle/>
          <a:p>
            <a:r>
              <a:rPr lang="el-GR" dirty="0"/>
              <a:t>Σχεδιασμός και ανάπτυξη εφαρμογών η-υγείας στην Ε.Ε.</a:t>
            </a:r>
          </a:p>
          <a:p>
            <a:pPr lvl="1"/>
            <a:r>
              <a:rPr lang="el-GR" dirty="0"/>
              <a:t>από ΜΜΕ</a:t>
            </a:r>
          </a:p>
          <a:p>
            <a:pPr lvl="1"/>
            <a:r>
              <a:rPr lang="el-GR" dirty="0"/>
              <a:t>αντιμετώπιζαν μεμονωμένα τα προβλήματα ενός οργανισμού </a:t>
            </a:r>
          </a:p>
          <a:p>
            <a:pPr lvl="1"/>
            <a:r>
              <a:rPr lang="el-GR" dirty="0"/>
              <a:t>ύπαρξη διαφορετικών προσεγγίσεων χωρίς συγκεκριμένους πολλές φορές κανόνες.</a:t>
            </a:r>
          </a:p>
          <a:p>
            <a:pPr lvl="1"/>
            <a:r>
              <a:rPr lang="el-GR" dirty="0"/>
              <a:t>Η προσαρμογή αυτών των λύσεων σε νέα δεδομένα είναι μια πολύ δαπανηρή και χρονοβόρα διαδικασία η οποία τις περισσότερες φορές οδηγεί σε απαξίωση των υπαρχόντων λύσεων μιας και δεν δύνανται να ανταποκριθούν στις νέες απαιτήσεις και σε απογοήτευση των χρηστών και των οργανισμών</a:t>
            </a:r>
          </a:p>
          <a:p>
            <a:pPr lvl="1"/>
            <a:r>
              <a:rPr lang="el-GR" dirty="0"/>
              <a:t>Δεν υπάρχει κάποιος αναγνωρισμένος σε ευρωπαϊκό έστω επίπεδο οργανισμός πιστοποίησης λύσεων η-υγείας</a:t>
            </a:r>
          </a:p>
          <a:p>
            <a:pPr lvl="1"/>
            <a:r>
              <a:rPr lang="el-GR" dirty="0"/>
              <a:t>Δεν υφίστανται κοινά αποδεκτά πρότυπα </a:t>
            </a:r>
          </a:p>
          <a:p>
            <a:pPr lvl="1"/>
            <a:r>
              <a:rPr lang="el-GR" b="1" dirty="0"/>
              <a:t>Έλλειψη κοινού ρυθμιστικού πλαισίου και νομοθεσίας (πχ. τηλεϊατρικής)</a:t>
            </a:r>
            <a:endParaRPr lang="en-US" dirty="0"/>
          </a:p>
          <a:p>
            <a:r>
              <a:rPr lang="el-GR" b="1" dirty="0"/>
              <a:t>Πρόβλημα της </a:t>
            </a:r>
            <a:r>
              <a:rPr lang="el-GR" b="1" dirty="0">
                <a:solidFill>
                  <a:srgbClr val="FFFF00"/>
                </a:solidFill>
              </a:rPr>
              <a:t>μη φιλικότητας </a:t>
            </a:r>
            <a:r>
              <a:rPr lang="el-GR" b="1" dirty="0"/>
              <a:t>της τελικής εφαρμογής</a:t>
            </a:r>
            <a:endParaRPr lang="el-GR" dirty="0"/>
          </a:p>
          <a:p>
            <a:r>
              <a:rPr lang="el-GR" dirty="0"/>
              <a:t>Ταχύτητα απόκρισης</a:t>
            </a:r>
          </a:p>
          <a:p>
            <a:r>
              <a:rPr lang="el-GR" dirty="0"/>
              <a:t>Θέματα προστασίας, ασφάλειας στη μετάδοση και αποθήκευση δεδομένων, κα.</a:t>
            </a:r>
          </a:p>
          <a:p>
            <a:r>
              <a:rPr lang="el-GR" b="1" dirty="0"/>
              <a:t>Υψηλές ταχύτητες σύνδεσης</a:t>
            </a:r>
            <a:endParaRPr lang="en-US" dirty="0"/>
          </a:p>
        </p:txBody>
      </p:sp>
    </p:spTree>
    <p:extLst>
      <p:ext uri="{BB962C8B-B14F-4D97-AF65-F5344CB8AC3E}">
        <p14:creationId xmlns:p14="http://schemas.microsoft.com/office/powerpoint/2010/main" val="17877673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Οι προκλήσεις της η-υγείας</a:t>
            </a:r>
            <a:endParaRPr lang="en-US" dirty="0"/>
          </a:p>
        </p:txBody>
      </p:sp>
      <p:sp>
        <p:nvSpPr>
          <p:cNvPr id="3" name="Content Placeholder 2"/>
          <p:cNvSpPr>
            <a:spLocks noGrp="1"/>
          </p:cNvSpPr>
          <p:nvPr>
            <p:ph idx="1"/>
          </p:nvPr>
        </p:nvSpPr>
        <p:spPr/>
        <p:txBody>
          <a:bodyPr>
            <a:normAutofit/>
          </a:bodyPr>
          <a:lstStyle/>
          <a:p>
            <a:r>
              <a:rPr lang="el-GR" b="1" dirty="0">
                <a:solidFill>
                  <a:srgbClr val="FFFF00"/>
                </a:solidFill>
              </a:rPr>
              <a:t>Μη αποκλεισμός συγκεκριμένων ομάδων</a:t>
            </a:r>
            <a:r>
              <a:rPr lang="el-GR" b="1" dirty="0"/>
              <a:t> από τις υπηρεσίες η-υγείας</a:t>
            </a:r>
            <a:r>
              <a:rPr lang="el-GR" dirty="0"/>
              <a:t> (πχ. μετανάστες, ΑΜΕΑ, απομονωμένες περιοχές, άνθρωποι χαμηλού βιοτικού και μορφωτικού επιπέδου, άποροι, ηλικιωμένοι, κα)</a:t>
            </a:r>
          </a:p>
          <a:p>
            <a:endParaRPr lang="el-GR" b="1" dirty="0"/>
          </a:p>
          <a:p>
            <a:r>
              <a:rPr lang="el-GR" b="1" dirty="0">
                <a:solidFill>
                  <a:srgbClr val="FFFF00"/>
                </a:solidFill>
              </a:rPr>
              <a:t>Θέματα ασφάλειας και εμπιστευτικότητας</a:t>
            </a:r>
          </a:p>
          <a:p>
            <a:endParaRPr lang="el-GR" dirty="0"/>
          </a:p>
          <a:p>
            <a:r>
              <a:rPr lang="el-GR" b="1" dirty="0">
                <a:solidFill>
                  <a:srgbClr val="FFFF00"/>
                </a:solidFill>
              </a:rPr>
              <a:t>Αξιοπιστία </a:t>
            </a:r>
            <a:r>
              <a:rPr lang="el-GR" b="1" dirty="0"/>
              <a:t>της τελικής εφαρμογής</a:t>
            </a:r>
            <a:r>
              <a:rPr lang="el-GR" dirty="0"/>
              <a:t> (η ίδια η εφαρμογή θα πρέπει να διασφαλίζει πως οτιδήποτε και αν συμβεί, δεν θα διαρρεύσουν προσωπικά δεδομένα, ενώ κατά τη χρήση της δεν πρόκειται να αλλοιωθούν, παραλλαχθούν ή υποστούν οποιασδήποτε μορφής αλλαγή)</a:t>
            </a:r>
          </a:p>
          <a:p>
            <a:endParaRPr lang="el-GR" dirty="0"/>
          </a:p>
          <a:p>
            <a:r>
              <a:rPr lang="en-US" b="1" dirty="0">
                <a:solidFill>
                  <a:srgbClr val="FFFF00"/>
                </a:solidFill>
              </a:rPr>
              <a:t>“</a:t>
            </a:r>
            <a:r>
              <a:rPr lang="el-GR" b="1" dirty="0">
                <a:solidFill>
                  <a:srgbClr val="FFFF00"/>
                </a:solidFill>
              </a:rPr>
              <a:t>Χτίσιμο</a:t>
            </a:r>
            <a:r>
              <a:rPr lang="en-US" b="1" dirty="0">
                <a:solidFill>
                  <a:srgbClr val="FFFF00"/>
                </a:solidFill>
              </a:rPr>
              <a:t>”</a:t>
            </a:r>
            <a:r>
              <a:rPr lang="el-GR" b="1" dirty="0">
                <a:solidFill>
                  <a:srgbClr val="FFFF00"/>
                </a:solidFill>
              </a:rPr>
              <a:t> εμπιστοσύνης</a:t>
            </a:r>
            <a:r>
              <a:rPr lang="el-GR" dirty="0">
                <a:solidFill>
                  <a:srgbClr val="FFFF00"/>
                </a:solidFill>
              </a:rPr>
              <a:t> </a:t>
            </a:r>
            <a:r>
              <a:rPr lang="el-GR" dirty="0"/>
              <a:t>των ασθενών στη χρήση των συστημάτων η-υγείας</a:t>
            </a:r>
          </a:p>
        </p:txBody>
      </p:sp>
    </p:spTree>
    <p:extLst>
      <p:ext uri="{BB962C8B-B14F-4D97-AF65-F5344CB8AC3E}">
        <p14:creationId xmlns:p14="http://schemas.microsoft.com/office/powerpoint/2010/main" val="582130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Αντιμετώπιση προκλήσεων</a:t>
            </a:r>
            <a:endParaRPr lang="en-US" dirty="0"/>
          </a:p>
        </p:txBody>
      </p:sp>
      <p:sp>
        <p:nvSpPr>
          <p:cNvPr id="3" name="Content Placeholder 2"/>
          <p:cNvSpPr>
            <a:spLocks noGrp="1"/>
          </p:cNvSpPr>
          <p:nvPr>
            <p:ph idx="1"/>
          </p:nvPr>
        </p:nvSpPr>
        <p:spPr/>
        <p:txBody>
          <a:bodyPr>
            <a:normAutofit/>
          </a:bodyPr>
          <a:lstStyle/>
          <a:p>
            <a:r>
              <a:rPr lang="el-GR" dirty="0"/>
              <a:t>Αντιμετώπιση </a:t>
            </a:r>
            <a:r>
              <a:rPr lang="el-GR" dirty="0">
                <a:sym typeface="Wingdings" pitchFamily="2" charset="2"/>
              </a:rPr>
              <a:t> </a:t>
            </a:r>
            <a:r>
              <a:rPr lang="el-GR" dirty="0"/>
              <a:t>με την πρόοδο στα </a:t>
            </a:r>
            <a:r>
              <a:rPr lang="el-GR" b="1" u="sng" dirty="0"/>
              <a:t>πρότυπα</a:t>
            </a:r>
            <a:r>
              <a:rPr lang="el-GR" b="1" dirty="0"/>
              <a:t> </a:t>
            </a:r>
            <a:r>
              <a:rPr lang="el-GR" dirty="0"/>
              <a:t>η-υγείας</a:t>
            </a:r>
          </a:p>
          <a:p>
            <a:endParaRPr lang="el-GR" b="1" dirty="0"/>
          </a:p>
          <a:p>
            <a:r>
              <a:rPr lang="el-GR" b="1" dirty="0"/>
              <a:t>Τα πρότυπα οδηγούν στα ακόλουθα οφέλη:</a:t>
            </a:r>
            <a:endParaRPr lang="en-US" dirty="0"/>
          </a:p>
          <a:p>
            <a:pPr lvl="1"/>
            <a:r>
              <a:rPr lang="el-GR" dirty="0"/>
              <a:t>δημιουργούν την απαραίτητη </a:t>
            </a:r>
            <a:r>
              <a:rPr lang="el-GR" dirty="0" err="1"/>
              <a:t>διαλειτουργικότητα</a:t>
            </a:r>
            <a:r>
              <a:rPr lang="el-GR" dirty="0"/>
              <a:t> μεταξύ των υγειονομικών συστημάτων</a:t>
            </a:r>
            <a:endParaRPr lang="en-US" dirty="0"/>
          </a:p>
          <a:p>
            <a:pPr lvl="1"/>
            <a:r>
              <a:rPr lang="el-GR" dirty="0"/>
              <a:t>ελαχιστοποιούν τους κινδύνους από την ανάπτυξη νέων τεχνολογιών</a:t>
            </a:r>
            <a:endParaRPr lang="en-US" dirty="0"/>
          </a:p>
          <a:p>
            <a:pPr lvl="1"/>
            <a:r>
              <a:rPr lang="el-GR" dirty="0"/>
              <a:t>αποτρέπουν το «κλείδωμα» από έναν μοναδικό προμηθευτή</a:t>
            </a:r>
            <a:endParaRPr lang="en-US" dirty="0"/>
          </a:p>
          <a:p>
            <a:pPr lvl="1"/>
            <a:r>
              <a:rPr lang="el-GR" dirty="0"/>
              <a:t>μειώνουν τις δαπάνες, αφού διευκολύνουν στην ανάπτυξη του ανταγωνισμού και εξαλείφουν την ανάγκη για ακριβές λύσεις</a:t>
            </a:r>
            <a:endParaRPr lang="en-US" dirty="0"/>
          </a:p>
          <a:p>
            <a:pPr lvl="1"/>
            <a:r>
              <a:rPr lang="el-GR" dirty="0"/>
              <a:t>εξασφαλίζουν τη διάχυση και υιοθέτηση νέων λύσεων ΤΠΕ στην υγεία</a:t>
            </a:r>
            <a:endParaRPr lang="en-US" dirty="0"/>
          </a:p>
          <a:p>
            <a:pPr lvl="1"/>
            <a:r>
              <a:rPr lang="el-GR" dirty="0"/>
              <a:t>αντιμετωπίζουν συγκεκριμένες ανησυχίες σχετικά με την </a:t>
            </a:r>
            <a:r>
              <a:rPr lang="el-GR" dirty="0" err="1"/>
              <a:t>ιδιωτικότητα</a:t>
            </a:r>
            <a:r>
              <a:rPr lang="el-GR" dirty="0"/>
              <a:t>, την ασφάλεια και την ταυτοποίηση των ασθενών.</a:t>
            </a:r>
            <a:endParaRPr lang="en-US" dirty="0"/>
          </a:p>
        </p:txBody>
      </p:sp>
    </p:spTree>
    <p:extLst>
      <p:ext uri="{BB962C8B-B14F-4D97-AF65-F5344CB8AC3E}">
        <p14:creationId xmlns:p14="http://schemas.microsoft.com/office/powerpoint/2010/main" val="42875872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Κατηγορίες προτύπων</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99102365"/>
              </p:ext>
            </p:extLst>
          </p:nvPr>
        </p:nvGraphicFramePr>
        <p:xfrm>
          <a:off x="0" y="1396672"/>
          <a:ext cx="9144000" cy="5278448"/>
        </p:xfrm>
        <a:graphic>
          <a:graphicData uri="http://schemas.openxmlformats.org/drawingml/2006/table">
            <a:tbl>
              <a:tblPr firstRow="1" firstCol="1" bandRow="1">
                <a:tableStyleId>{5C22544A-7EE6-4342-B048-85BDC9FD1C3A}</a:tableStyleId>
              </a:tblPr>
              <a:tblGrid>
                <a:gridCol w="685801">
                  <a:extLst>
                    <a:ext uri="{9D8B030D-6E8A-4147-A177-3AD203B41FA5}">
                      <a16:colId xmlns:a16="http://schemas.microsoft.com/office/drawing/2014/main" val="20000"/>
                    </a:ext>
                  </a:extLst>
                </a:gridCol>
                <a:gridCol w="1676399">
                  <a:extLst>
                    <a:ext uri="{9D8B030D-6E8A-4147-A177-3AD203B41FA5}">
                      <a16:colId xmlns:a16="http://schemas.microsoft.com/office/drawing/2014/main" val="20001"/>
                    </a:ext>
                  </a:extLst>
                </a:gridCol>
                <a:gridCol w="762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524001">
                  <a:extLst>
                    <a:ext uri="{9D8B030D-6E8A-4147-A177-3AD203B41FA5}">
                      <a16:colId xmlns:a16="http://schemas.microsoft.com/office/drawing/2014/main" val="20004"/>
                    </a:ext>
                  </a:extLst>
                </a:gridCol>
                <a:gridCol w="1219200">
                  <a:extLst>
                    <a:ext uri="{9D8B030D-6E8A-4147-A177-3AD203B41FA5}">
                      <a16:colId xmlns:a16="http://schemas.microsoft.com/office/drawing/2014/main" val="20005"/>
                    </a:ext>
                  </a:extLst>
                </a:gridCol>
                <a:gridCol w="1721538">
                  <a:extLst>
                    <a:ext uri="{9D8B030D-6E8A-4147-A177-3AD203B41FA5}">
                      <a16:colId xmlns:a16="http://schemas.microsoft.com/office/drawing/2014/main" val="20006"/>
                    </a:ext>
                  </a:extLst>
                </a:gridCol>
                <a:gridCol w="564461">
                  <a:extLst>
                    <a:ext uri="{9D8B030D-6E8A-4147-A177-3AD203B41FA5}">
                      <a16:colId xmlns:a16="http://schemas.microsoft.com/office/drawing/2014/main" val="20007"/>
                    </a:ext>
                  </a:extLst>
                </a:gridCol>
              </a:tblGrid>
              <a:tr h="164690">
                <a:tc rowSpan="8">
                  <a:txBody>
                    <a:bodyPr/>
                    <a:lstStyle/>
                    <a:p>
                      <a:pPr marL="71755" marR="71755" algn="ctr">
                        <a:spcBef>
                          <a:spcPts val="0"/>
                        </a:spcBef>
                        <a:spcAft>
                          <a:spcPts val="0"/>
                        </a:spcAft>
                      </a:pPr>
                      <a:r>
                        <a:rPr lang="el-GR" sz="1200" dirty="0">
                          <a:effectLst/>
                        </a:rPr>
                        <a:t>Πρότυπα</a:t>
                      </a:r>
                      <a:endParaRPr lang="en-US" sz="1200" dirty="0">
                        <a:effectLst/>
                        <a:latin typeface="Cambria"/>
                        <a:ea typeface="MS Mincho"/>
                        <a:cs typeface="Times New Roman"/>
                      </a:endParaRPr>
                    </a:p>
                  </a:txBody>
                  <a:tcPr marL="14341" marR="14341" marT="0" marB="0" vert="vert270" anchor="ctr"/>
                </a:tc>
                <a:tc gridSpan="6">
                  <a:txBody>
                    <a:bodyPr/>
                    <a:lstStyle/>
                    <a:p>
                      <a:pPr marL="0" marR="0" algn="ctr">
                        <a:spcBef>
                          <a:spcPts val="0"/>
                        </a:spcBef>
                        <a:spcAft>
                          <a:spcPts val="0"/>
                        </a:spcAft>
                      </a:pPr>
                      <a:r>
                        <a:rPr lang="el-GR" sz="1500" dirty="0">
                          <a:effectLst/>
                        </a:rPr>
                        <a:t>Πληροφορίες η-υγείας</a:t>
                      </a:r>
                      <a:endParaRPr lang="en-US" sz="1500" dirty="0">
                        <a:effectLst/>
                        <a:latin typeface="Cambria"/>
                        <a:ea typeface="MS Mincho"/>
                        <a:cs typeface="Times New Roman"/>
                      </a:endParaRPr>
                    </a:p>
                  </a:txBody>
                  <a:tcPr marL="14341" marR="14341"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8">
                  <a:txBody>
                    <a:bodyPr/>
                    <a:lstStyle/>
                    <a:p>
                      <a:pPr marL="71755" marR="71755" algn="ctr">
                        <a:spcBef>
                          <a:spcPts val="0"/>
                        </a:spcBef>
                        <a:spcAft>
                          <a:spcPts val="0"/>
                        </a:spcAft>
                      </a:pPr>
                      <a:r>
                        <a:rPr lang="el-GR" sz="1200">
                          <a:effectLst/>
                        </a:rPr>
                        <a:t>Πρότυπα</a:t>
                      </a:r>
                      <a:endParaRPr lang="en-US" sz="1200">
                        <a:effectLst/>
                        <a:latin typeface="Cambria"/>
                        <a:ea typeface="MS Mincho"/>
                        <a:cs typeface="Times New Roman"/>
                      </a:endParaRPr>
                    </a:p>
                  </a:txBody>
                  <a:tcPr marL="14341" marR="14341" marT="0" marB="0" vert="vert" anchor="ctr"/>
                </a:tc>
                <a:extLst>
                  <a:ext uri="{0D108BD9-81ED-4DB2-BD59-A6C34878D82A}">
                    <a16:rowId xmlns:a16="http://schemas.microsoft.com/office/drawing/2014/main" val="10000"/>
                  </a:ext>
                </a:extLst>
              </a:tr>
              <a:tr h="1317523">
                <a:tc vMerge="1">
                  <a:txBody>
                    <a:bodyPr/>
                    <a:lstStyle/>
                    <a:p>
                      <a:endParaRPr lang="en-US"/>
                    </a:p>
                  </a:txBody>
                  <a:tcPr/>
                </a:tc>
                <a:tc gridSpan="2">
                  <a:txBody>
                    <a:bodyPr/>
                    <a:lstStyle/>
                    <a:p>
                      <a:pPr marL="0" marR="0" algn="ctr">
                        <a:spcBef>
                          <a:spcPts val="0"/>
                        </a:spcBef>
                        <a:spcAft>
                          <a:spcPts val="0"/>
                        </a:spcAft>
                      </a:pPr>
                      <a:r>
                        <a:rPr lang="el-GR" sz="1200">
                          <a:effectLst/>
                        </a:rPr>
                        <a:t>Δεδομένα ασθενή</a:t>
                      </a:r>
                      <a:endParaRPr lang="en-US" sz="1200">
                        <a:effectLst/>
                        <a:latin typeface="Cambria"/>
                        <a:ea typeface="MS Mincho"/>
                        <a:cs typeface="Times New Roman"/>
                      </a:endParaRPr>
                    </a:p>
                  </a:txBody>
                  <a:tcPr marL="14341" marR="14341" marT="0" marB="0" anchor="ctr"/>
                </a:tc>
                <a:tc hMerge="1">
                  <a:txBody>
                    <a:bodyPr/>
                    <a:lstStyle/>
                    <a:p>
                      <a:endParaRPr lang="en-US"/>
                    </a:p>
                  </a:txBody>
                  <a:tcPr/>
                </a:tc>
                <a:tc>
                  <a:txBody>
                    <a:bodyPr/>
                    <a:lstStyle/>
                    <a:p>
                      <a:pPr marL="0" marR="0" algn="ctr">
                        <a:spcBef>
                          <a:spcPts val="0"/>
                        </a:spcBef>
                        <a:spcAft>
                          <a:spcPts val="0"/>
                        </a:spcAft>
                      </a:pPr>
                      <a:r>
                        <a:rPr lang="el-GR" sz="1200" dirty="0">
                          <a:effectLst/>
                        </a:rPr>
                        <a:t>Συλλογή </a:t>
                      </a:r>
                      <a:br>
                        <a:rPr lang="el-GR" sz="1200" dirty="0">
                          <a:effectLst/>
                        </a:rPr>
                      </a:br>
                      <a:r>
                        <a:rPr lang="el-GR" sz="1200" dirty="0">
                          <a:effectLst/>
                        </a:rPr>
                        <a:t>ιατρικών </a:t>
                      </a:r>
                      <a:br>
                        <a:rPr lang="el-GR" sz="1200" dirty="0">
                          <a:effectLst/>
                        </a:rPr>
                      </a:br>
                      <a:r>
                        <a:rPr lang="el-GR" sz="1200" dirty="0">
                          <a:effectLst/>
                        </a:rPr>
                        <a:t>δεδομένων</a:t>
                      </a:r>
                      <a:endParaRPr lang="en-US" sz="1200" dirty="0">
                        <a:effectLst/>
                        <a:latin typeface="Cambria"/>
                        <a:ea typeface="MS Mincho"/>
                        <a:cs typeface="Times New Roman"/>
                      </a:endParaRPr>
                    </a:p>
                  </a:txBody>
                  <a:tcPr marL="14341" marR="14341" marT="0" marB="0" anchor="ctr"/>
                </a:tc>
                <a:tc>
                  <a:txBody>
                    <a:bodyPr/>
                    <a:lstStyle/>
                    <a:p>
                      <a:pPr marL="0" marR="0" algn="ctr">
                        <a:spcBef>
                          <a:spcPts val="0"/>
                        </a:spcBef>
                        <a:spcAft>
                          <a:spcPts val="0"/>
                        </a:spcAft>
                      </a:pPr>
                      <a:r>
                        <a:rPr lang="el-GR" sz="1200" dirty="0">
                          <a:effectLst/>
                        </a:rPr>
                        <a:t>Διαγνωστικές εικόνες</a:t>
                      </a:r>
                      <a:endParaRPr lang="en-US" sz="1200" dirty="0">
                        <a:effectLst/>
                        <a:latin typeface="Cambria"/>
                        <a:ea typeface="MS Mincho"/>
                        <a:cs typeface="Times New Roman"/>
                      </a:endParaRPr>
                    </a:p>
                  </a:txBody>
                  <a:tcPr marL="14341" marR="14341" marT="0" marB="0" anchor="ctr"/>
                </a:tc>
                <a:tc>
                  <a:txBody>
                    <a:bodyPr/>
                    <a:lstStyle/>
                    <a:p>
                      <a:pPr marL="0" marR="0" algn="ctr">
                        <a:spcBef>
                          <a:spcPts val="0"/>
                        </a:spcBef>
                        <a:spcAft>
                          <a:spcPts val="0"/>
                        </a:spcAft>
                      </a:pPr>
                      <a:r>
                        <a:rPr lang="el-GR" sz="1200">
                          <a:effectLst/>
                        </a:rPr>
                        <a:t>Ιατρική </a:t>
                      </a:r>
                      <a:br>
                        <a:rPr lang="el-GR" sz="1200">
                          <a:effectLst/>
                        </a:rPr>
                      </a:br>
                      <a:r>
                        <a:rPr lang="el-GR" sz="1200">
                          <a:effectLst/>
                        </a:rPr>
                        <a:t>έρευνα</a:t>
                      </a:r>
                      <a:endParaRPr lang="en-US" sz="1200">
                        <a:effectLst/>
                        <a:latin typeface="Cambria"/>
                        <a:ea typeface="MS Mincho"/>
                        <a:cs typeface="Times New Roman"/>
                      </a:endParaRPr>
                    </a:p>
                  </a:txBody>
                  <a:tcPr marL="14341" marR="14341" marT="0" marB="0" anchor="ctr"/>
                </a:tc>
                <a:tc>
                  <a:txBody>
                    <a:bodyPr/>
                    <a:lstStyle/>
                    <a:p>
                      <a:pPr marL="0" marR="0" algn="ctr">
                        <a:spcBef>
                          <a:spcPts val="0"/>
                        </a:spcBef>
                        <a:spcAft>
                          <a:spcPts val="0"/>
                        </a:spcAft>
                      </a:pPr>
                      <a:r>
                        <a:rPr lang="el-GR" sz="1200" dirty="0">
                          <a:effectLst/>
                        </a:rPr>
                        <a:t>Ιατρική </a:t>
                      </a:r>
                      <a:br>
                        <a:rPr lang="el-GR" sz="1200" dirty="0">
                          <a:effectLst/>
                        </a:rPr>
                      </a:br>
                      <a:r>
                        <a:rPr lang="el-GR" sz="1200" dirty="0">
                          <a:effectLst/>
                        </a:rPr>
                        <a:t>πληροφορική</a:t>
                      </a:r>
                      <a:endParaRPr lang="en-US" sz="1200" dirty="0">
                        <a:effectLst/>
                        <a:latin typeface="Cambria"/>
                        <a:ea typeface="MS Mincho"/>
                        <a:cs typeface="Times New Roman"/>
                      </a:endParaRPr>
                    </a:p>
                  </a:txBody>
                  <a:tcPr marL="14341" marR="14341" marT="0" marB="0" anchor="ctr"/>
                </a:tc>
                <a:tc vMerge="1">
                  <a:txBody>
                    <a:bodyPr/>
                    <a:lstStyle/>
                    <a:p>
                      <a:endParaRPr lang="en-US"/>
                    </a:p>
                  </a:txBody>
                  <a:tcPr/>
                </a:tc>
                <a:extLst>
                  <a:ext uri="{0D108BD9-81ED-4DB2-BD59-A6C34878D82A}">
                    <a16:rowId xmlns:a16="http://schemas.microsoft.com/office/drawing/2014/main" val="10001"/>
                  </a:ext>
                </a:extLst>
              </a:tr>
              <a:tr h="329381">
                <a:tc vMerge="1">
                  <a:txBody>
                    <a:bodyPr/>
                    <a:lstStyle/>
                    <a:p>
                      <a:endParaRPr lang="en-US"/>
                    </a:p>
                  </a:txBody>
                  <a:tcPr/>
                </a:tc>
                <a:tc gridSpan="6">
                  <a:txBody>
                    <a:bodyPr/>
                    <a:lstStyle/>
                    <a:p>
                      <a:pPr marL="0" marR="0" algn="ctr">
                        <a:spcBef>
                          <a:spcPts val="0"/>
                        </a:spcBef>
                        <a:spcAft>
                          <a:spcPts val="0"/>
                        </a:spcAft>
                      </a:pPr>
                      <a:r>
                        <a:rPr lang="el-GR" sz="1200">
                          <a:effectLst/>
                        </a:rPr>
                        <a:t> </a:t>
                      </a:r>
                      <a:endParaRPr lang="en-US" sz="1200">
                        <a:effectLst/>
                      </a:endParaRPr>
                    </a:p>
                    <a:p>
                      <a:pPr marL="0" marR="0" algn="ctr">
                        <a:spcBef>
                          <a:spcPts val="0"/>
                        </a:spcBef>
                        <a:spcAft>
                          <a:spcPts val="0"/>
                        </a:spcAft>
                      </a:pPr>
                      <a:r>
                        <a:rPr lang="el-GR" sz="1200">
                          <a:effectLst/>
                        </a:rPr>
                        <a:t> </a:t>
                      </a:r>
                      <a:endParaRPr lang="en-US" sz="1200">
                        <a:effectLst/>
                        <a:latin typeface="Cambria"/>
                        <a:ea typeface="MS Mincho"/>
                        <a:cs typeface="Times New Roman"/>
                      </a:endParaRPr>
                    </a:p>
                  </a:txBody>
                  <a:tcPr marL="14341" marR="14341"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164690">
                <a:tc vMerge="1">
                  <a:txBody>
                    <a:bodyPr/>
                    <a:lstStyle/>
                    <a:p>
                      <a:endParaRPr lang="en-US"/>
                    </a:p>
                  </a:txBody>
                  <a:tcPr/>
                </a:tc>
                <a:tc gridSpan="6">
                  <a:txBody>
                    <a:bodyPr/>
                    <a:lstStyle/>
                    <a:p>
                      <a:pPr marL="0" marR="0" algn="ctr">
                        <a:spcBef>
                          <a:spcPts val="0"/>
                        </a:spcBef>
                        <a:spcAft>
                          <a:spcPts val="0"/>
                        </a:spcAft>
                      </a:pPr>
                      <a:r>
                        <a:rPr lang="el-GR" sz="1200" b="1" dirty="0">
                          <a:effectLst/>
                        </a:rPr>
                        <a:t>Πληροφοριακά Συστήματα η-υγείας</a:t>
                      </a:r>
                      <a:endParaRPr lang="en-US" sz="1200" b="1" dirty="0">
                        <a:effectLst/>
                        <a:latin typeface="Cambria"/>
                        <a:ea typeface="MS Mincho"/>
                        <a:cs typeface="Times New Roman"/>
                      </a:endParaRPr>
                    </a:p>
                  </a:txBody>
                  <a:tcPr marL="14341" marR="14341"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10003"/>
                  </a:ext>
                </a:extLst>
              </a:tr>
              <a:tr h="1152832">
                <a:tc vMerge="1">
                  <a:txBody>
                    <a:bodyPr/>
                    <a:lstStyle/>
                    <a:p>
                      <a:endParaRPr lang="en-US"/>
                    </a:p>
                  </a:txBody>
                  <a:tcPr/>
                </a:tc>
                <a:tc gridSpan="2">
                  <a:txBody>
                    <a:bodyPr/>
                    <a:lstStyle/>
                    <a:p>
                      <a:pPr marL="0" marR="0" algn="ctr">
                        <a:spcBef>
                          <a:spcPts val="0"/>
                        </a:spcBef>
                        <a:spcAft>
                          <a:spcPts val="0"/>
                        </a:spcAft>
                      </a:pPr>
                      <a:r>
                        <a:rPr lang="el-GR" sz="1200" dirty="0">
                          <a:effectLst/>
                        </a:rPr>
                        <a:t>Πληροφοριακά </a:t>
                      </a:r>
                      <a:br>
                        <a:rPr lang="el-GR" sz="1200" dirty="0">
                          <a:effectLst/>
                        </a:rPr>
                      </a:br>
                      <a:r>
                        <a:rPr lang="el-GR" sz="1200" dirty="0">
                          <a:effectLst/>
                        </a:rPr>
                        <a:t>Συστήματα</a:t>
                      </a:r>
                      <a:endParaRPr lang="en-US" sz="1200" dirty="0">
                        <a:effectLst/>
                        <a:latin typeface="Cambria"/>
                        <a:ea typeface="MS Mincho"/>
                        <a:cs typeface="Times New Roman"/>
                      </a:endParaRPr>
                    </a:p>
                  </a:txBody>
                  <a:tcPr marL="14341" marR="14341" marT="0" marB="0" anchor="ctr"/>
                </a:tc>
                <a:tc hMerge="1">
                  <a:txBody>
                    <a:bodyPr/>
                    <a:lstStyle/>
                    <a:p>
                      <a:endParaRPr lang="en-US"/>
                    </a:p>
                  </a:txBody>
                  <a:tcPr/>
                </a:tc>
                <a:tc>
                  <a:txBody>
                    <a:bodyPr/>
                    <a:lstStyle/>
                    <a:p>
                      <a:pPr marL="0" marR="0" algn="ctr">
                        <a:spcBef>
                          <a:spcPts val="0"/>
                        </a:spcBef>
                        <a:spcAft>
                          <a:spcPts val="0"/>
                        </a:spcAft>
                      </a:pPr>
                      <a:r>
                        <a:rPr lang="el-GR" sz="1200" dirty="0">
                          <a:effectLst/>
                        </a:rPr>
                        <a:t>Συστήματα </a:t>
                      </a:r>
                      <a:br>
                        <a:rPr lang="el-GR" sz="1200" dirty="0">
                          <a:effectLst/>
                        </a:rPr>
                      </a:br>
                      <a:r>
                        <a:rPr lang="el-GR" sz="1200" dirty="0">
                          <a:effectLst/>
                        </a:rPr>
                        <a:t>Διαχείρισης </a:t>
                      </a:r>
                      <a:br>
                        <a:rPr lang="el-GR" sz="1200" dirty="0">
                          <a:effectLst/>
                        </a:rPr>
                      </a:br>
                      <a:r>
                        <a:rPr lang="el-GR" sz="1200" dirty="0">
                          <a:effectLst/>
                        </a:rPr>
                        <a:t>Βάσεων </a:t>
                      </a:r>
                      <a:br>
                        <a:rPr lang="el-GR" sz="1200" dirty="0">
                          <a:effectLst/>
                        </a:rPr>
                      </a:br>
                      <a:r>
                        <a:rPr lang="el-GR" sz="1200" dirty="0">
                          <a:effectLst/>
                        </a:rPr>
                        <a:t>Δεδομένων</a:t>
                      </a:r>
                      <a:endParaRPr lang="en-US" sz="1200" dirty="0">
                        <a:effectLst/>
                        <a:latin typeface="Cambria"/>
                        <a:ea typeface="MS Mincho"/>
                        <a:cs typeface="Times New Roman"/>
                      </a:endParaRPr>
                    </a:p>
                  </a:txBody>
                  <a:tcPr marL="14341" marR="14341" marT="0" marB="0" anchor="ctr"/>
                </a:tc>
                <a:tc>
                  <a:txBody>
                    <a:bodyPr/>
                    <a:lstStyle/>
                    <a:p>
                      <a:pPr marL="0" marR="0" algn="ctr">
                        <a:spcBef>
                          <a:spcPts val="0"/>
                        </a:spcBef>
                        <a:spcAft>
                          <a:spcPts val="0"/>
                        </a:spcAft>
                      </a:pPr>
                      <a:r>
                        <a:rPr lang="el-GR" sz="1200" dirty="0">
                          <a:effectLst/>
                        </a:rPr>
                        <a:t>Διαγνωστικά Συστήματα</a:t>
                      </a:r>
                      <a:endParaRPr lang="en-US" sz="1200" dirty="0">
                        <a:effectLst/>
                        <a:latin typeface="Cambria"/>
                        <a:ea typeface="MS Mincho"/>
                        <a:cs typeface="Times New Roman"/>
                      </a:endParaRPr>
                    </a:p>
                  </a:txBody>
                  <a:tcPr marL="14341" marR="14341" marT="0" marB="0" anchor="ctr"/>
                </a:tc>
                <a:tc>
                  <a:txBody>
                    <a:bodyPr/>
                    <a:lstStyle/>
                    <a:p>
                      <a:pPr marL="0" marR="0" algn="ctr">
                        <a:spcBef>
                          <a:spcPts val="0"/>
                        </a:spcBef>
                        <a:spcAft>
                          <a:spcPts val="0"/>
                        </a:spcAft>
                      </a:pPr>
                      <a:r>
                        <a:rPr lang="el-GR" sz="1200">
                          <a:effectLst/>
                        </a:rPr>
                        <a:t>Διαχείριση </a:t>
                      </a:r>
                      <a:br>
                        <a:rPr lang="el-GR" sz="1200">
                          <a:effectLst/>
                        </a:rPr>
                      </a:br>
                      <a:r>
                        <a:rPr lang="el-GR" sz="1200">
                          <a:effectLst/>
                        </a:rPr>
                        <a:t>Διαδικασιών</a:t>
                      </a:r>
                      <a:endParaRPr lang="en-US" sz="1200">
                        <a:effectLst/>
                        <a:latin typeface="Cambria"/>
                        <a:ea typeface="MS Mincho"/>
                        <a:cs typeface="Times New Roman"/>
                      </a:endParaRPr>
                    </a:p>
                  </a:txBody>
                  <a:tcPr marL="14341" marR="14341" marT="0" marB="0" anchor="ctr"/>
                </a:tc>
                <a:tc>
                  <a:txBody>
                    <a:bodyPr/>
                    <a:lstStyle/>
                    <a:p>
                      <a:pPr marL="0" marR="0" algn="ctr">
                        <a:spcBef>
                          <a:spcPts val="0"/>
                        </a:spcBef>
                        <a:spcAft>
                          <a:spcPts val="0"/>
                        </a:spcAft>
                      </a:pPr>
                      <a:r>
                        <a:rPr lang="el-GR" sz="1200" dirty="0">
                          <a:effectLst/>
                        </a:rPr>
                        <a:t>Κινητές </a:t>
                      </a:r>
                      <a:br>
                        <a:rPr lang="el-GR" sz="1200" dirty="0">
                          <a:effectLst/>
                        </a:rPr>
                      </a:br>
                      <a:r>
                        <a:rPr lang="el-GR" sz="1200" dirty="0">
                          <a:effectLst/>
                        </a:rPr>
                        <a:t>εφαρμογές</a:t>
                      </a:r>
                      <a:endParaRPr lang="en-US" sz="1200" dirty="0">
                        <a:effectLst/>
                        <a:latin typeface="Cambria"/>
                        <a:ea typeface="MS Mincho"/>
                        <a:cs typeface="Times New Roman"/>
                      </a:endParaRPr>
                    </a:p>
                  </a:txBody>
                  <a:tcPr marL="14341" marR="14341" marT="0" marB="0" anchor="ctr"/>
                </a:tc>
                <a:tc vMerge="1">
                  <a:txBody>
                    <a:bodyPr/>
                    <a:lstStyle/>
                    <a:p>
                      <a:endParaRPr lang="en-US"/>
                    </a:p>
                  </a:txBody>
                  <a:tcPr/>
                </a:tc>
                <a:extLst>
                  <a:ext uri="{0D108BD9-81ED-4DB2-BD59-A6C34878D82A}">
                    <a16:rowId xmlns:a16="http://schemas.microsoft.com/office/drawing/2014/main" val="10004"/>
                  </a:ext>
                </a:extLst>
              </a:tr>
              <a:tr h="329381">
                <a:tc vMerge="1">
                  <a:txBody>
                    <a:bodyPr/>
                    <a:lstStyle/>
                    <a:p>
                      <a:endParaRPr lang="en-US"/>
                    </a:p>
                  </a:txBody>
                  <a:tcPr/>
                </a:tc>
                <a:tc gridSpan="6">
                  <a:txBody>
                    <a:bodyPr/>
                    <a:lstStyle/>
                    <a:p>
                      <a:pPr marL="0" marR="0" algn="ctr">
                        <a:spcBef>
                          <a:spcPts val="0"/>
                        </a:spcBef>
                        <a:spcAft>
                          <a:spcPts val="0"/>
                        </a:spcAft>
                      </a:pPr>
                      <a:r>
                        <a:rPr lang="el-GR" sz="1200" dirty="0">
                          <a:effectLst/>
                        </a:rPr>
                        <a:t> </a:t>
                      </a:r>
                      <a:endParaRPr lang="en-US" sz="1200" dirty="0">
                        <a:effectLst/>
                      </a:endParaRPr>
                    </a:p>
                    <a:p>
                      <a:pPr marL="0" marR="0" algn="ctr">
                        <a:spcBef>
                          <a:spcPts val="0"/>
                        </a:spcBef>
                        <a:spcAft>
                          <a:spcPts val="0"/>
                        </a:spcAft>
                      </a:pPr>
                      <a:r>
                        <a:rPr lang="el-GR" sz="1200" dirty="0">
                          <a:effectLst/>
                        </a:rPr>
                        <a:t> </a:t>
                      </a:r>
                      <a:endParaRPr lang="en-US" sz="1200" dirty="0">
                        <a:effectLst/>
                        <a:latin typeface="Cambria"/>
                        <a:ea typeface="MS Mincho"/>
                        <a:cs typeface="Times New Roman"/>
                      </a:endParaRPr>
                    </a:p>
                  </a:txBody>
                  <a:tcPr marL="14341" marR="14341"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10005"/>
                  </a:ext>
                </a:extLst>
              </a:tr>
              <a:tr h="164690">
                <a:tc vMerge="1">
                  <a:txBody>
                    <a:bodyPr/>
                    <a:lstStyle/>
                    <a:p>
                      <a:endParaRPr lang="en-US"/>
                    </a:p>
                  </a:txBody>
                  <a:tcPr/>
                </a:tc>
                <a:tc gridSpan="6">
                  <a:txBody>
                    <a:bodyPr/>
                    <a:lstStyle/>
                    <a:p>
                      <a:pPr marL="0" marR="0" algn="ctr">
                        <a:spcBef>
                          <a:spcPts val="0"/>
                        </a:spcBef>
                        <a:spcAft>
                          <a:spcPts val="0"/>
                        </a:spcAft>
                      </a:pPr>
                      <a:r>
                        <a:rPr lang="el-GR" sz="1200" b="1" dirty="0">
                          <a:effectLst/>
                        </a:rPr>
                        <a:t>Υποδομές η-υγείας</a:t>
                      </a:r>
                      <a:endParaRPr lang="en-US" sz="1200" b="1" dirty="0">
                        <a:effectLst/>
                        <a:latin typeface="Cambria"/>
                        <a:ea typeface="MS Mincho"/>
                        <a:cs typeface="Times New Roman"/>
                      </a:endParaRPr>
                    </a:p>
                  </a:txBody>
                  <a:tcPr marL="14341" marR="14341"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1482213">
                <a:tc vMerge="1">
                  <a:txBody>
                    <a:bodyPr/>
                    <a:lstStyle/>
                    <a:p>
                      <a:endParaRPr lang="en-US"/>
                    </a:p>
                  </a:txBody>
                  <a:tcPr/>
                </a:tc>
                <a:tc>
                  <a:txBody>
                    <a:bodyPr/>
                    <a:lstStyle/>
                    <a:p>
                      <a:pPr marL="0" marR="0" algn="ctr">
                        <a:spcBef>
                          <a:spcPts val="0"/>
                        </a:spcBef>
                        <a:spcAft>
                          <a:spcPts val="0"/>
                        </a:spcAft>
                      </a:pPr>
                      <a:r>
                        <a:rPr lang="el-GR" sz="1200">
                          <a:effectLst/>
                        </a:rPr>
                        <a:t>Κινητά </a:t>
                      </a:r>
                      <a:br>
                        <a:rPr lang="el-GR" sz="1200">
                          <a:effectLst/>
                        </a:rPr>
                      </a:br>
                      <a:r>
                        <a:rPr lang="el-GR" sz="1200">
                          <a:effectLst/>
                        </a:rPr>
                        <a:t>Συστήματα</a:t>
                      </a:r>
                      <a:endParaRPr lang="en-US" sz="1200">
                        <a:effectLst/>
                        <a:latin typeface="Cambria"/>
                        <a:ea typeface="MS Mincho"/>
                        <a:cs typeface="Times New Roman"/>
                      </a:endParaRPr>
                    </a:p>
                  </a:txBody>
                  <a:tcPr marL="14341" marR="14341" marT="0" marB="0" anchor="ctr"/>
                </a:tc>
                <a:tc gridSpan="2">
                  <a:txBody>
                    <a:bodyPr/>
                    <a:lstStyle/>
                    <a:p>
                      <a:pPr marL="0" marR="0" algn="ctr">
                        <a:spcBef>
                          <a:spcPts val="0"/>
                        </a:spcBef>
                        <a:spcAft>
                          <a:spcPts val="0"/>
                        </a:spcAft>
                      </a:pPr>
                      <a:r>
                        <a:rPr lang="el-GR" sz="1200" dirty="0">
                          <a:effectLst/>
                        </a:rPr>
                        <a:t>Απομακρυσμένα </a:t>
                      </a:r>
                      <a:br>
                        <a:rPr lang="el-GR" sz="1200" dirty="0">
                          <a:effectLst/>
                        </a:rPr>
                      </a:br>
                      <a:r>
                        <a:rPr lang="el-GR" sz="1200" dirty="0">
                          <a:effectLst/>
                        </a:rPr>
                        <a:t>διαγνωστικά</a:t>
                      </a:r>
                      <a:endParaRPr lang="en-US" sz="1200" dirty="0">
                        <a:effectLst/>
                        <a:latin typeface="Cambria"/>
                        <a:ea typeface="MS Mincho"/>
                        <a:cs typeface="Times New Roman"/>
                      </a:endParaRPr>
                    </a:p>
                  </a:txBody>
                  <a:tcPr marL="14341" marR="14341" marT="0" marB="0" anchor="ctr"/>
                </a:tc>
                <a:tc hMerge="1">
                  <a:txBody>
                    <a:bodyPr/>
                    <a:lstStyle/>
                    <a:p>
                      <a:endParaRPr lang="en-US"/>
                    </a:p>
                  </a:txBody>
                  <a:tcPr/>
                </a:tc>
                <a:tc>
                  <a:txBody>
                    <a:bodyPr/>
                    <a:lstStyle/>
                    <a:p>
                      <a:pPr marL="0" marR="0" algn="ctr">
                        <a:spcBef>
                          <a:spcPts val="0"/>
                        </a:spcBef>
                        <a:spcAft>
                          <a:spcPts val="0"/>
                        </a:spcAft>
                      </a:pPr>
                      <a:r>
                        <a:rPr lang="el-GR" sz="1200" dirty="0">
                          <a:effectLst/>
                        </a:rPr>
                        <a:t>Συστήματα ασφαλείας</a:t>
                      </a:r>
                      <a:endParaRPr lang="en-US" sz="1200" dirty="0">
                        <a:effectLst/>
                        <a:latin typeface="Cambria"/>
                        <a:ea typeface="MS Mincho"/>
                        <a:cs typeface="Times New Roman"/>
                      </a:endParaRPr>
                    </a:p>
                  </a:txBody>
                  <a:tcPr marL="14341" marR="14341" marT="0" marB="0" anchor="ctr"/>
                </a:tc>
                <a:tc>
                  <a:txBody>
                    <a:bodyPr/>
                    <a:lstStyle/>
                    <a:p>
                      <a:pPr marL="0" marR="0" algn="ctr">
                        <a:spcBef>
                          <a:spcPts val="0"/>
                        </a:spcBef>
                        <a:spcAft>
                          <a:spcPts val="0"/>
                        </a:spcAft>
                      </a:pPr>
                      <a:r>
                        <a:rPr lang="el-GR" sz="1200" dirty="0">
                          <a:effectLst/>
                        </a:rPr>
                        <a:t>Συστήματα </a:t>
                      </a:r>
                      <a:br>
                        <a:rPr lang="el-GR" sz="1200" dirty="0">
                          <a:effectLst/>
                        </a:rPr>
                      </a:br>
                      <a:r>
                        <a:rPr lang="el-GR" sz="1200" dirty="0">
                          <a:effectLst/>
                        </a:rPr>
                        <a:t>Αναγνώρισης, Εξουσιοδότησης</a:t>
                      </a:r>
                      <a:endParaRPr lang="en-US" sz="1200" dirty="0">
                        <a:effectLst/>
                        <a:latin typeface="Cambria"/>
                        <a:ea typeface="MS Mincho"/>
                        <a:cs typeface="Times New Roman"/>
                      </a:endParaRPr>
                    </a:p>
                  </a:txBody>
                  <a:tcPr marL="14341" marR="14341" marT="0" marB="0" anchor="ctr"/>
                </a:tc>
                <a:tc>
                  <a:txBody>
                    <a:bodyPr/>
                    <a:lstStyle/>
                    <a:p>
                      <a:pPr marL="0" marR="0" algn="ctr">
                        <a:spcBef>
                          <a:spcPts val="0"/>
                        </a:spcBef>
                        <a:spcAft>
                          <a:spcPts val="0"/>
                        </a:spcAft>
                      </a:pPr>
                      <a:r>
                        <a:rPr lang="el-GR" sz="1200" dirty="0">
                          <a:effectLst/>
                        </a:rPr>
                        <a:t>Διαχείριση </a:t>
                      </a:r>
                      <a:br>
                        <a:rPr lang="el-GR" sz="1200" dirty="0">
                          <a:effectLst/>
                        </a:rPr>
                      </a:br>
                      <a:r>
                        <a:rPr lang="el-GR" sz="1200" dirty="0">
                          <a:effectLst/>
                        </a:rPr>
                        <a:t>Συστημάτων</a:t>
                      </a:r>
                      <a:endParaRPr lang="en-US" sz="1200" dirty="0">
                        <a:effectLst/>
                        <a:latin typeface="Cambria"/>
                        <a:ea typeface="MS Mincho"/>
                        <a:cs typeface="Times New Roman"/>
                      </a:endParaRPr>
                    </a:p>
                  </a:txBody>
                  <a:tcPr marL="14341" marR="14341" marT="0" marB="0" anchor="ctr"/>
                </a:tc>
                <a:tc vMerge="1">
                  <a:txBody>
                    <a:bodyPr/>
                    <a:lstStyle/>
                    <a:p>
                      <a:endParaRPr lang="en-US"/>
                    </a:p>
                  </a:txBody>
                  <a:tcPr/>
                </a:tc>
                <a:extLst>
                  <a:ext uri="{0D108BD9-81ED-4DB2-BD59-A6C34878D82A}">
                    <a16:rowId xmlns:a16="http://schemas.microsoft.com/office/drawing/2014/main" val="10007"/>
                  </a:ext>
                </a:extLst>
              </a:tr>
            </a:tbl>
          </a:graphicData>
        </a:graphic>
      </p:graphicFrame>
      <p:sp>
        <p:nvSpPr>
          <p:cNvPr id="5" name="Down Arrow 4"/>
          <p:cNvSpPr>
            <a:spLocks noChangeArrowheads="1"/>
          </p:cNvSpPr>
          <p:nvPr/>
        </p:nvSpPr>
        <p:spPr bwMode="auto">
          <a:xfrm>
            <a:off x="4648200" y="2981325"/>
            <a:ext cx="342900" cy="295275"/>
          </a:xfrm>
          <a:prstGeom prst="downArrow">
            <a:avLst>
              <a:gd name="adj1" fmla="val 50000"/>
              <a:gd name="adj2" fmla="val 25000"/>
            </a:avLst>
          </a:prstGeom>
          <a:solidFill>
            <a:srgbClr val="FFFFFF"/>
          </a:solidFill>
          <a:ln w="9525">
            <a:solidFill>
              <a:srgbClr val="000000"/>
            </a:solidFill>
            <a:miter lim="800000"/>
            <a:headEnd/>
            <a:tailEnd/>
          </a:ln>
        </p:spPr>
        <p:txBody>
          <a:bodyPr rot="0" vert="eaVert" wrap="square" lIns="91440" tIns="45720" rIns="91440" bIns="45720" anchor="t" anchorCtr="0" upright="1">
            <a:noAutofit/>
          </a:bodyPr>
          <a:lstStyle/>
          <a:p>
            <a:endParaRPr lang="en-US"/>
          </a:p>
        </p:txBody>
      </p:sp>
      <p:sp>
        <p:nvSpPr>
          <p:cNvPr id="6" name="Down Arrow 5"/>
          <p:cNvSpPr>
            <a:spLocks noChangeArrowheads="1"/>
          </p:cNvSpPr>
          <p:nvPr/>
        </p:nvSpPr>
        <p:spPr bwMode="auto">
          <a:xfrm>
            <a:off x="4648200" y="4648200"/>
            <a:ext cx="342900" cy="295275"/>
          </a:xfrm>
          <a:prstGeom prst="downArrow">
            <a:avLst>
              <a:gd name="adj1" fmla="val 50000"/>
              <a:gd name="adj2" fmla="val 25000"/>
            </a:avLst>
          </a:prstGeom>
          <a:solidFill>
            <a:srgbClr val="FFFFFF"/>
          </a:solidFill>
          <a:ln w="9525">
            <a:solidFill>
              <a:srgbClr val="000000"/>
            </a:solidFill>
            <a:miter lim="800000"/>
            <a:headEnd/>
            <a:tailEnd/>
          </a:ln>
        </p:spPr>
        <p:txBody>
          <a:bodyPr rot="0" vert="eaVert" wrap="square" lIns="91440" tIns="45720" rIns="91440" bIns="45720" anchor="t" anchorCtr="0" upright="1">
            <a:noAutofit/>
          </a:bodyPr>
          <a:lstStyle/>
          <a:p>
            <a:endParaRPr lang="en-US"/>
          </a:p>
        </p:txBody>
      </p:sp>
    </p:spTree>
    <p:extLst>
      <p:ext uri="{BB962C8B-B14F-4D97-AF65-F5344CB8AC3E}">
        <p14:creationId xmlns:p14="http://schemas.microsoft.com/office/powerpoint/2010/main" val="675735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152400"/>
            <a:ext cx="7315200" cy="1154097"/>
          </a:xfrm>
        </p:spPr>
        <p:txBody>
          <a:bodyPr/>
          <a:lstStyle/>
          <a:p>
            <a:r>
              <a:rPr lang="el-GR" dirty="0"/>
              <a:t>Ο χώρος της υγείας</a:t>
            </a:r>
            <a:endParaRPr lang="en-US" dirty="0"/>
          </a:p>
        </p:txBody>
      </p:sp>
      <p:sp>
        <p:nvSpPr>
          <p:cNvPr id="2" name="Content Placeholder 1"/>
          <p:cNvSpPr>
            <a:spLocks noGrp="1"/>
          </p:cNvSpPr>
          <p:nvPr>
            <p:ph idx="1"/>
          </p:nvPr>
        </p:nvSpPr>
        <p:spPr>
          <a:xfrm>
            <a:off x="304800" y="1371600"/>
            <a:ext cx="7924800" cy="5486400"/>
          </a:xfrm>
        </p:spPr>
        <p:txBody>
          <a:bodyPr>
            <a:normAutofit/>
          </a:bodyPr>
          <a:lstStyle/>
          <a:p>
            <a:r>
              <a:rPr lang="el-GR" dirty="0"/>
              <a:t>Ο χώρος της υγείας:</a:t>
            </a:r>
          </a:p>
          <a:p>
            <a:pPr marL="560070" lvl="1" indent="-285750">
              <a:buFont typeface="Wingdings" pitchFamily="2" charset="2"/>
              <a:buChar char="Ø"/>
            </a:pPr>
            <a:r>
              <a:rPr lang="el-GR" dirty="0"/>
              <a:t>οδηγεί τις εξελίξεις και τις καινοτομίες</a:t>
            </a:r>
          </a:p>
          <a:p>
            <a:pPr marL="560070" lvl="1" indent="-285750">
              <a:buFont typeface="Wingdings" pitchFamily="2" charset="2"/>
              <a:buChar char="Ø"/>
            </a:pPr>
            <a:r>
              <a:rPr lang="el-GR" dirty="0"/>
              <a:t>αλλά και τις υιοθετεί πρώτος</a:t>
            </a:r>
          </a:p>
          <a:p>
            <a:endParaRPr lang="el-GR" dirty="0"/>
          </a:p>
          <a:p>
            <a:r>
              <a:rPr lang="el-GR" dirty="0"/>
              <a:t>Η υγεία </a:t>
            </a:r>
            <a:r>
              <a:rPr lang="el-GR" b="1" dirty="0">
                <a:solidFill>
                  <a:srgbClr val="FFFF00"/>
                </a:solidFill>
              </a:rPr>
              <a:t>δεν μπορεί να αποτιμηθεί με την έννοια του κόστους</a:t>
            </a:r>
          </a:p>
          <a:p>
            <a:endParaRPr lang="el-GR" b="1" dirty="0"/>
          </a:p>
          <a:p>
            <a:r>
              <a:rPr lang="el-GR" dirty="0"/>
              <a:t>Οι </a:t>
            </a:r>
            <a:r>
              <a:rPr lang="el-GR" b="1" dirty="0"/>
              <a:t>απαιτήσεις</a:t>
            </a:r>
            <a:r>
              <a:rPr lang="el-GR" dirty="0"/>
              <a:t> του συστήματος υγείας:</a:t>
            </a:r>
          </a:p>
          <a:p>
            <a:pPr marL="560070" lvl="1" indent="-285750">
              <a:buFont typeface="Arial" pitchFamily="34" charset="0"/>
              <a:buChar char="•"/>
            </a:pPr>
            <a:r>
              <a:rPr lang="el-GR" dirty="0"/>
              <a:t>πολλές, ποικιλόμορφες και προέρχονται από μια ευρεία γκάμα αναγκών και διαφορετικών χρηστών</a:t>
            </a:r>
          </a:p>
          <a:p>
            <a:pPr marL="560070" lvl="1" indent="-285750">
              <a:buFont typeface="Arial" pitchFamily="34" charset="0"/>
              <a:buChar char="•"/>
            </a:pPr>
            <a:endParaRPr lang="el-GR" dirty="0"/>
          </a:p>
          <a:p>
            <a:pPr marL="560070" lvl="1" indent="-285750">
              <a:buFont typeface="Arial" pitchFamily="34" charset="0"/>
              <a:buChar char="•"/>
            </a:pPr>
            <a:r>
              <a:rPr lang="el-GR" dirty="0"/>
              <a:t>Λειτουργία του συστήματος υγείας </a:t>
            </a:r>
            <a:r>
              <a:rPr lang="en-US" dirty="0" err="1"/>
              <a:t>vs</a:t>
            </a:r>
            <a:r>
              <a:rPr lang="en-US" dirty="0"/>
              <a:t> </a:t>
            </a:r>
            <a:r>
              <a:rPr lang="el-GR" dirty="0"/>
              <a:t>του ανθρώπινου σώματος</a:t>
            </a:r>
            <a:endParaRPr lang="en-US" dirty="0"/>
          </a:p>
          <a:p>
            <a:pPr marL="868680" lvl="3" indent="-285750"/>
            <a:r>
              <a:rPr lang="el-GR" dirty="0"/>
              <a:t>Υπάρχει ένα </a:t>
            </a:r>
            <a:r>
              <a:rPr lang="el-GR" b="1" dirty="0"/>
              <a:t>παράδοξο</a:t>
            </a:r>
            <a:r>
              <a:rPr lang="el-GR" dirty="0"/>
              <a:t>!</a:t>
            </a:r>
            <a:endParaRPr lang="en-US" dirty="0"/>
          </a:p>
        </p:txBody>
      </p:sp>
    </p:spTree>
    <p:extLst>
      <p:ext uri="{BB962C8B-B14F-4D97-AF65-F5344CB8AC3E}">
        <p14:creationId xmlns:p14="http://schemas.microsoft.com/office/powerpoint/2010/main" val="28303118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Άλλα θέματα…</a:t>
            </a:r>
            <a:endParaRPr lang="en-US" dirty="0"/>
          </a:p>
        </p:txBody>
      </p:sp>
      <p:sp>
        <p:nvSpPr>
          <p:cNvPr id="3" name="Content Placeholder 2"/>
          <p:cNvSpPr>
            <a:spLocks noGrp="1"/>
          </p:cNvSpPr>
          <p:nvPr>
            <p:ph idx="1"/>
          </p:nvPr>
        </p:nvSpPr>
        <p:spPr/>
        <p:txBody>
          <a:bodyPr>
            <a:normAutofit/>
          </a:bodyPr>
          <a:lstStyle/>
          <a:p>
            <a:r>
              <a:rPr lang="el-GR" dirty="0"/>
              <a:t>Η </a:t>
            </a:r>
            <a:r>
              <a:rPr lang="el-GR" b="1" dirty="0">
                <a:solidFill>
                  <a:srgbClr val="FFFF00"/>
                </a:solidFill>
              </a:rPr>
              <a:t>κοινή κοστολόγηση εξετάσεων και επεμβατικών πράξεων</a:t>
            </a:r>
            <a:r>
              <a:rPr lang="el-GR" dirty="0">
                <a:solidFill>
                  <a:srgbClr val="FFFF00"/>
                </a:solidFill>
              </a:rPr>
              <a:t> </a:t>
            </a:r>
            <a:r>
              <a:rPr lang="el-GR" dirty="0"/>
              <a:t>είναι ακόμη ένα θέμα το οποίο επηρεάζει την κινητικότητα των ασθενών στην Ε.Ε. και σχετίζεται άμεσα με τα ασφαλιστικά ταμεία, την κάλυψη που προσφέρουν, κλπ</a:t>
            </a:r>
            <a:endParaRPr lang="en-US" dirty="0"/>
          </a:p>
          <a:p>
            <a:endParaRPr lang="el-GR" dirty="0"/>
          </a:p>
          <a:p>
            <a:r>
              <a:rPr lang="el-GR" dirty="0"/>
              <a:t>Η </a:t>
            </a:r>
            <a:r>
              <a:rPr lang="el-GR" b="1" dirty="0">
                <a:solidFill>
                  <a:srgbClr val="FFFF00"/>
                </a:solidFill>
              </a:rPr>
              <a:t>στενή συνεργασία μεταξύ των οργανισμών υγείας σε ευρωπαϊκό επίπεδο</a:t>
            </a:r>
            <a:r>
              <a:rPr lang="el-GR" dirty="0">
                <a:solidFill>
                  <a:srgbClr val="FFFF00"/>
                </a:solidFill>
              </a:rPr>
              <a:t> </a:t>
            </a:r>
            <a:r>
              <a:rPr lang="el-GR" dirty="0"/>
              <a:t>μπορεί να βοηθήσει σημαντικά στη διάχυση λύσεων η-υγείας, αλλά και στην ουσιαστική αντιμετώπιση σημαντικών ιατρικών θεμάτων (π.χ. σπάνιες ασθένειες, κλπ). Και σε αυτό το σημείο όμως απαιτούνται </a:t>
            </a:r>
            <a:r>
              <a:rPr lang="el-GR" dirty="0" err="1"/>
              <a:t>διαλειτουργικές</a:t>
            </a:r>
            <a:r>
              <a:rPr lang="el-GR" dirty="0"/>
              <a:t> πλατφόρμες. Μόνο με τη συνεργασία σε ευρωπαϊκό επίπεδο μπορεί να επιτευχθεί ο επιθυμητός στόχος.</a:t>
            </a:r>
            <a:endParaRPr lang="en-US" dirty="0"/>
          </a:p>
          <a:p>
            <a:endParaRPr lang="en-US" dirty="0"/>
          </a:p>
          <a:p>
            <a:endParaRPr lang="en-US" dirty="0"/>
          </a:p>
        </p:txBody>
      </p:sp>
    </p:spTree>
    <p:extLst>
      <p:ext uri="{BB962C8B-B14F-4D97-AF65-F5344CB8AC3E}">
        <p14:creationId xmlns:p14="http://schemas.microsoft.com/office/powerpoint/2010/main" val="3412336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grpSp>
        <p:nvGrpSpPr>
          <p:cNvPr id="4" name="Group 3"/>
          <p:cNvGrpSpPr>
            <a:grpSpLocks noChangeAspect="1"/>
          </p:cNvGrpSpPr>
          <p:nvPr/>
        </p:nvGrpSpPr>
        <p:grpSpPr bwMode="auto">
          <a:xfrm>
            <a:off x="0" y="-1554"/>
            <a:ext cx="9144000" cy="6861107"/>
            <a:chOff x="1889" y="2535"/>
            <a:chExt cx="8490" cy="6369"/>
          </a:xfrm>
        </p:grpSpPr>
        <p:sp>
          <p:nvSpPr>
            <p:cNvPr id="5" name="AutoShape 3"/>
            <p:cNvSpPr>
              <a:spLocks noChangeArrowheads="1"/>
            </p:cNvSpPr>
            <p:nvPr/>
          </p:nvSpPr>
          <p:spPr bwMode="auto">
            <a:xfrm rot="10800000">
              <a:off x="1889" y="3090"/>
              <a:ext cx="7200" cy="5310"/>
            </a:xfrm>
            <a:prstGeom prst="rtTriangle">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upright="1">
              <a:noAutofit/>
            </a:bodyPr>
            <a:lstStyle/>
            <a:p>
              <a:endParaRPr lang="en-US"/>
            </a:p>
          </p:txBody>
        </p:sp>
        <p:sp>
          <p:nvSpPr>
            <p:cNvPr id="7" name="Text Box 5"/>
            <p:cNvSpPr txBox="1">
              <a:spLocks noChangeArrowheads="1"/>
            </p:cNvSpPr>
            <p:nvPr/>
          </p:nvSpPr>
          <p:spPr bwMode="auto">
            <a:xfrm>
              <a:off x="1889" y="3075"/>
              <a:ext cx="7200" cy="76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0" tIns="0" rIns="0" bIns="0" anchor="ctr" anchorCtr="0" upright="1">
              <a:noAutofit/>
            </a:bodyPr>
            <a:lstStyle/>
            <a:p>
              <a:pPr marL="228600" marR="0" algn="ctr">
                <a:lnSpc>
                  <a:spcPct val="115000"/>
                </a:lnSpc>
                <a:spcBef>
                  <a:spcPts val="0"/>
                </a:spcBef>
                <a:spcAft>
                  <a:spcPts val="0"/>
                </a:spcAft>
              </a:pPr>
              <a:r>
                <a:rPr lang="el-GR" b="1" dirty="0">
                  <a:solidFill>
                    <a:schemeClr val="bg1"/>
                  </a:solidFill>
                  <a:effectLst/>
                  <a:latin typeface="Cambria"/>
                  <a:ea typeface="MS Mincho"/>
                  <a:cs typeface="Times New Roman"/>
                </a:rPr>
                <a:t>6. Έρευνα και Ανάπτυξη</a:t>
              </a:r>
              <a:endParaRPr lang="en-US" dirty="0">
                <a:solidFill>
                  <a:schemeClr val="bg1"/>
                </a:solidFill>
                <a:effectLst/>
                <a:latin typeface="Cambria"/>
                <a:ea typeface="MS Mincho"/>
                <a:cs typeface="Times New Roman"/>
              </a:endParaRPr>
            </a:p>
          </p:txBody>
        </p:sp>
        <p:sp>
          <p:nvSpPr>
            <p:cNvPr id="8" name="Text Box 6"/>
            <p:cNvSpPr txBox="1">
              <a:spLocks noChangeArrowheads="1"/>
            </p:cNvSpPr>
            <p:nvPr/>
          </p:nvSpPr>
          <p:spPr bwMode="auto">
            <a:xfrm>
              <a:off x="1889" y="3990"/>
              <a:ext cx="7200" cy="76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0" tIns="0" rIns="0" bIns="0" anchor="ctr" anchorCtr="0" upright="1">
              <a:noAutofit/>
            </a:bodyPr>
            <a:lstStyle/>
            <a:p>
              <a:pPr marL="457200" marR="0" indent="-228600" algn="ctr">
                <a:lnSpc>
                  <a:spcPct val="115000"/>
                </a:lnSpc>
                <a:spcBef>
                  <a:spcPts val="0"/>
                </a:spcBef>
                <a:spcAft>
                  <a:spcPts val="0"/>
                </a:spcAft>
              </a:pPr>
              <a:r>
                <a:rPr lang="el-GR" b="1" dirty="0">
                  <a:solidFill>
                    <a:schemeClr val="bg1"/>
                  </a:solidFill>
                  <a:effectLst/>
                  <a:latin typeface="Cambria"/>
                  <a:ea typeface="MS Mincho"/>
                  <a:cs typeface="Times New Roman"/>
                </a:rPr>
                <a:t>5. Θεραπεία και έλεγχος</a:t>
              </a:r>
              <a:endParaRPr lang="en-US" dirty="0">
                <a:solidFill>
                  <a:schemeClr val="bg1"/>
                </a:solidFill>
                <a:effectLst/>
                <a:latin typeface="Cambria"/>
                <a:ea typeface="MS Mincho"/>
                <a:cs typeface="Times New Roman"/>
              </a:endParaRPr>
            </a:p>
          </p:txBody>
        </p:sp>
        <p:sp>
          <p:nvSpPr>
            <p:cNvPr id="9" name="Text Box 7"/>
            <p:cNvSpPr txBox="1">
              <a:spLocks noChangeArrowheads="1"/>
            </p:cNvSpPr>
            <p:nvPr/>
          </p:nvSpPr>
          <p:spPr bwMode="auto">
            <a:xfrm>
              <a:off x="1889" y="4920"/>
              <a:ext cx="7200" cy="76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0" tIns="0" rIns="0" bIns="0" anchor="ctr" anchorCtr="0" upright="1">
              <a:noAutofit/>
            </a:bodyPr>
            <a:lstStyle/>
            <a:p>
              <a:pPr marL="457200" marR="0" indent="-228600" algn="ctr">
                <a:lnSpc>
                  <a:spcPct val="115000"/>
                </a:lnSpc>
                <a:spcBef>
                  <a:spcPts val="0"/>
                </a:spcBef>
                <a:spcAft>
                  <a:spcPts val="0"/>
                </a:spcAft>
              </a:pPr>
              <a:r>
                <a:rPr lang="el-GR" b="1" dirty="0">
                  <a:solidFill>
                    <a:schemeClr val="bg1"/>
                  </a:solidFill>
                  <a:effectLst/>
                  <a:latin typeface="Cambria"/>
                  <a:ea typeface="MS Mincho"/>
                  <a:cs typeface="Times New Roman"/>
                </a:rPr>
                <a:t>4. Διάγνωση και Λήψη Απόφασης</a:t>
              </a:r>
              <a:endParaRPr lang="en-US" dirty="0">
                <a:solidFill>
                  <a:schemeClr val="bg1"/>
                </a:solidFill>
                <a:effectLst/>
                <a:latin typeface="Cambria"/>
                <a:ea typeface="MS Mincho"/>
                <a:cs typeface="Times New Roman"/>
              </a:endParaRPr>
            </a:p>
          </p:txBody>
        </p:sp>
        <p:sp>
          <p:nvSpPr>
            <p:cNvPr id="10" name="Text Box 8"/>
            <p:cNvSpPr txBox="1">
              <a:spLocks noChangeArrowheads="1"/>
            </p:cNvSpPr>
            <p:nvPr/>
          </p:nvSpPr>
          <p:spPr bwMode="auto">
            <a:xfrm>
              <a:off x="1889" y="5835"/>
              <a:ext cx="7200" cy="76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0" tIns="0" rIns="0" bIns="0" anchor="ctr" anchorCtr="0" upright="1">
              <a:noAutofit/>
            </a:bodyPr>
            <a:lstStyle/>
            <a:p>
              <a:pPr marL="457200" marR="0" indent="-228600" algn="ctr">
                <a:lnSpc>
                  <a:spcPct val="115000"/>
                </a:lnSpc>
                <a:spcBef>
                  <a:spcPts val="0"/>
                </a:spcBef>
                <a:spcAft>
                  <a:spcPts val="0"/>
                </a:spcAft>
              </a:pPr>
              <a:r>
                <a:rPr lang="el-GR" b="1" dirty="0">
                  <a:solidFill>
                    <a:schemeClr val="bg1"/>
                  </a:solidFill>
                  <a:effectLst/>
                  <a:latin typeface="Cambria"/>
                  <a:ea typeface="MS Mincho"/>
                  <a:cs typeface="Times New Roman"/>
                </a:rPr>
                <a:t>3. Επεξεργασία και Αυτοματοποίηση</a:t>
              </a:r>
              <a:endParaRPr lang="en-US" dirty="0">
                <a:solidFill>
                  <a:schemeClr val="bg1"/>
                </a:solidFill>
                <a:effectLst/>
                <a:latin typeface="Cambria"/>
                <a:ea typeface="MS Mincho"/>
                <a:cs typeface="Times New Roman"/>
              </a:endParaRPr>
            </a:p>
          </p:txBody>
        </p:sp>
        <p:sp>
          <p:nvSpPr>
            <p:cNvPr id="11" name="Text Box 9"/>
            <p:cNvSpPr txBox="1">
              <a:spLocks noChangeArrowheads="1"/>
            </p:cNvSpPr>
            <p:nvPr/>
          </p:nvSpPr>
          <p:spPr bwMode="auto">
            <a:xfrm>
              <a:off x="1889" y="6735"/>
              <a:ext cx="7200" cy="76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0" tIns="0" rIns="0" bIns="0" anchor="ctr" anchorCtr="0" upright="1">
              <a:noAutofit/>
            </a:bodyPr>
            <a:lstStyle/>
            <a:p>
              <a:pPr marR="0" lvl="0" algn="ctr">
                <a:lnSpc>
                  <a:spcPct val="115000"/>
                </a:lnSpc>
                <a:spcBef>
                  <a:spcPts val="0"/>
                </a:spcBef>
                <a:spcAft>
                  <a:spcPts val="0"/>
                </a:spcAft>
              </a:pPr>
              <a:r>
                <a:rPr lang="el-GR" b="1" dirty="0">
                  <a:solidFill>
                    <a:schemeClr val="bg1"/>
                  </a:solidFill>
                  <a:effectLst/>
                  <a:latin typeface="Cambria"/>
                  <a:ea typeface="MS Mincho"/>
                  <a:cs typeface="Times New Roman"/>
                </a:rPr>
                <a:t>2. Αποθήκευση και Ανάκτηση</a:t>
              </a:r>
              <a:endParaRPr lang="en-US" dirty="0">
                <a:solidFill>
                  <a:schemeClr val="bg1"/>
                </a:solidFill>
                <a:effectLst/>
                <a:latin typeface="Cambria"/>
                <a:ea typeface="MS Mincho"/>
                <a:cs typeface="Times New Roman"/>
              </a:endParaRPr>
            </a:p>
          </p:txBody>
        </p:sp>
        <p:sp>
          <p:nvSpPr>
            <p:cNvPr id="12" name="Text Box 10"/>
            <p:cNvSpPr txBox="1">
              <a:spLocks noChangeArrowheads="1"/>
            </p:cNvSpPr>
            <p:nvPr/>
          </p:nvSpPr>
          <p:spPr bwMode="auto">
            <a:xfrm>
              <a:off x="1889" y="7635"/>
              <a:ext cx="7200" cy="76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0" tIns="0" rIns="0" bIns="0" anchor="ctr" anchorCtr="0" upright="1">
              <a:noAutofit/>
            </a:bodyPr>
            <a:lstStyle/>
            <a:p>
              <a:pPr marL="457200" marR="0" indent="-228600" algn="ctr">
                <a:lnSpc>
                  <a:spcPct val="115000"/>
                </a:lnSpc>
                <a:spcBef>
                  <a:spcPts val="0"/>
                </a:spcBef>
                <a:spcAft>
                  <a:spcPts val="0"/>
                </a:spcAft>
              </a:pPr>
              <a:r>
                <a:rPr lang="el-GR" b="1" dirty="0">
                  <a:solidFill>
                    <a:schemeClr val="bg1"/>
                  </a:solidFill>
                  <a:effectLst/>
                  <a:latin typeface="Cambria"/>
                  <a:ea typeface="MS Mincho"/>
                  <a:cs typeface="Times New Roman"/>
                </a:rPr>
                <a:t>1. Επικοινωνία και Τηλεματική</a:t>
              </a:r>
              <a:endParaRPr lang="en-US" dirty="0">
                <a:solidFill>
                  <a:schemeClr val="bg1"/>
                </a:solidFill>
                <a:effectLst/>
                <a:latin typeface="Cambria"/>
                <a:ea typeface="MS Mincho"/>
                <a:cs typeface="Times New Roman"/>
              </a:endParaRPr>
            </a:p>
          </p:txBody>
        </p:sp>
        <p:grpSp>
          <p:nvGrpSpPr>
            <p:cNvPr id="13" name="Group 12"/>
            <p:cNvGrpSpPr>
              <a:grpSpLocks/>
            </p:cNvGrpSpPr>
            <p:nvPr/>
          </p:nvGrpSpPr>
          <p:grpSpPr bwMode="auto">
            <a:xfrm>
              <a:off x="1904" y="8473"/>
              <a:ext cx="2820" cy="431"/>
              <a:chOff x="2775" y="8338"/>
              <a:chExt cx="2820" cy="431"/>
            </a:xfrm>
          </p:grpSpPr>
          <p:sp>
            <p:nvSpPr>
              <p:cNvPr id="19" name="AutoShape 12"/>
              <p:cNvSpPr>
                <a:spLocks noChangeArrowheads="1"/>
              </p:cNvSpPr>
              <p:nvPr/>
            </p:nvSpPr>
            <p:spPr bwMode="auto">
              <a:xfrm>
                <a:off x="2775" y="8415"/>
                <a:ext cx="300" cy="315"/>
              </a:xfrm>
              <a:prstGeom prst="rtTriangle">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upright="1">
                <a:noAutofit/>
              </a:bodyPr>
              <a:lstStyle/>
              <a:p>
                <a:endParaRPr lang="en-US"/>
              </a:p>
            </p:txBody>
          </p:sp>
          <p:sp>
            <p:nvSpPr>
              <p:cNvPr id="20" name="Text Box 13"/>
              <p:cNvSpPr txBox="1">
                <a:spLocks noChangeArrowheads="1"/>
              </p:cNvSpPr>
              <p:nvPr/>
            </p:nvSpPr>
            <p:spPr bwMode="auto">
              <a:xfrm>
                <a:off x="3075" y="8338"/>
                <a:ext cx="2520" cy="431"/>
              </a:xfrm>
              <a:prstGeom prst="rect">
                <a:avLst/>
              </a:prstGeom>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ctr" anchorCtr="0" upright="1">
                <a:noAutofit/>
              </a:bodyPr>
              <a:lstStyle/>
              <a:p>
                <a:pPr marL="0" marR="0" algn="just">
                  <a:spcBef>
                    <a:spcPts val="0"/>
                  </a:spcBef>
                  <a:spcAft>
                    <a:spcPts val="0"/>
                  </a:spcAft>
                </a:pPr>
                <a:r>
                  <a:rPr lang="el-GR" sz="2200" b="1">
                    <a:solidFill>
                      <a:srgbClr val="FF0000"/>
                    </a:solidFill>
                    <a:latin typeface="Cambria"/>
                    <a:ea typeface="MS Mincho"/>
                    <a:cs typeface="Times New Roman"/>
                  </a:rPr>
                  <a:t>Υπολογιστές</a:t>
                </a:r>
                <a:endParaRPr lang="en-US" sz="2200" b="1">
                  <a:solidFill>
                    <a:srgbClr val="FF0000"/>
                  </a:solidFill>
                  <a:latin typeface="Cambria"/>
                  <a:ea typeface="MS Mincho"/>
                  <a:cs typeface="Times New Roman"/>
                </a:endParaRPr>
              </a:p>
            </p:txBody>
          </p:sp>
        </p:grpSp>
        <p:grpSp>
          <p:nvGrpSpPr>
            <p:cNvPr id="14" name="Group 13"/>
            <p:cNvGrpSpPr>
              <a:grpSpLocks/>
            </p:cNvGrpSpPr>
            <p:nvPr/>
          </p:nvGrpSpPr>
          <p:grpSpPr bwMode="auto">
            <a:xfrm>
              <a:off x="6224" y="2535"/>
              <a:ext cx="2835" cy="510"/>
              <a:chOff x="6510" y="1185"/>
              <a:chExt cx="2835" cy="510"/>
            </a:xfrm>
          </p:grpSpPr>
          <p:sp>
            <p:nvSpPr>
              <p:cNvPr id="17" name="AutoShape 15"/>
              <p:cNvSpPr>
                <a:spLocks noChangeArrowheads="1"/>
              </p:cNvSpPr>
              <p:nvPr/>
            </p:nvSpPr>
            <p:spPr bwMode="auto">
              <a:xfrm rot="10800000">
                <a:off x="9045" y="1245"/>
                <a:ext cx="300" cy="315"/>
              </a:xfrm>
              <a:prstGeom prst="rtTriangle">
                <a:avLst/>
              </a:prstGeom>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upright="1">
                <a:noAutofit/>
              </a:bodyPr>
              <a:lstStyle/>
              <a:p>
                <a:endParaRPr lang="en-US"/>
              </a:p>
            </p:txBody>
          </p:sp>
          <p:sp>
            <p:nvSpPr>
              <p:cNvPr id="18" name="Text Box 16"/>
              <p:cNvSpPr txBox="1">
                <a:spLocks noChangeArrowheads="1"/>
              </p:cNvSpPr>
              <p:nvPr/>
            </p:nvSpPr>
            <p:spPr bwMode="auto">
              <a:xfrm>
                <a:off x="6510" y="1185"/>
                <a:ext cx="2520" cy="510"/>
              </a:xfrm>
              <a:prstGeom prst="rect">
                <a:avLst/>
              </a:prstGeom>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ctr" anchorCtr="0" upright="1">
                <a:noAutofit/>
              </a:bodyPr>
              <a:lstStyle/>
              <a:p>
                <a:pPr marL="0" marR="0" algn="r">
                  <a:spcBef>
                    <a:spcPts val="0"/>
                  </a:spcBef>
                  <a:spcAft>
                    <a:spcPts val="0"/>
                  </a:spcAft>
                </a:pPr>
                <a:r>
                  <a:rPr lang="el-GR" sz="2200" b="1" dirty="0">
                    <a:solidFill>
                      <a:srgbClr val="FF0000"/>
                    </a:solidFill>
                    <a:latin typeface="Cambria"/>
                    <a:ea typeface="MS Mincho"/>
                    <a:cs typeface="Times New Roman"/>
                  </a:rPr>
                  <a:t>Άνθρωπος</a:t>
                </a:r>
                <a:endParaRPr lang="en-US" sz="2200" b="1" dirty="0">
                  <a:solidFill>
                    <a:srgbClr val="FF0000"/>
                  </a:solidFill>
                  <a:latin typeface="Cambria"/>
                  <a:ea typeface="MS Mincho"/>
                  <a:cs typeface="Times New Roman"/>
                </a:endParaRPr>
              </a:p>
            </p:txBody>
          </p:sp>
        </p:grpSp>
        <p:cxnSp>
          <p:nvCxnSpPr>
            <p:cNvPr id="15" name="AutoShape 17"/>
            <p:cNvCxnSpPr>
              <a:cxnSpLocks noChangeShapeType="1"/>
            </p:cNvCxnSpPr>
            <p:nvPr/>
          </p:nvCxnSpPr>
          <p:spPr bwMode="auto">
            <a:xfrm flipH="1" flipV="1">
              <a:off x="9344" y="3090"/>
              <a:ext cx="45" cy="5310"/>
            </a:xfrm>
            <a:prstGeom prst="straightConnector1">
              <a:avLst/>
            </a:prstGeom>
            <a:noFill/>
            <a:ln w="41275">
              <a:solidFill>
                <a:schemeClr val="accent2"/>
              </a:solidFill>
              <a:round/>
              <a:headEnd/>
              <a:tailEnd type="triangle" w="med" len="med"/>
            </a:ln>
          </p:spPr>
        </p:cxnSp>
        <p:sp>
          <p:nvSpPr>
            <p:cNvPr id="16" name="Text Box 18"/>
            <p:cNvSpPr txBox="1">
              <a:spLocks noChangeArrowheads="1"/>
            </p:cNvSpPr>
            <p:nvPr/>
          </p:nvSpPr>
          <p:spPr bwMode="auto">
            <a:xfrm>
              <a:off x="9434" y="3090"/>
              <a:ext cx="945" cy="5310"/>
            </a:xfrm>
            <a:prstGeom prst="rect">
              <a:avLst/>
            </a:prstGeom>
            <a:noFill/>
            <a:ln/>
          </p:spPr>
          <p:style>
            <a:lnRef idx="0">
              <a:schemeClr val="accent2"/>
            </a:lnRef>
            <a:fillRef idx="3">
              <a:schemeClr val="accent2"/>
            </a:fillRef>
            <a:effectRef idx="3">
              <a:schemeClr val="accent2"/>
            </a:effectRef>
            <a:fontRef idx="minor">
              <a:schemeClr val="lt1"/>
            </a:fontRef>
          </p:style>
          <p:txBody>
            <a:bodyPr rot="0" vert="vert270" wrap="square" lIns="91440" tIns="45720" rIns="91440" bIns="45720" anchor="t" anchorCtr="0" upright="1">
              <a:noAutofit/>
            </a:bodyPr>
            <a:lstStyle/>
            <a:p>
              <a:pPr marL="0" marR="0" algn="l">
                <a:spcBef>
                  <a:spcPts val="0"/>
                </a:spcBef>
                <a:spcAft>
                  <a:spcPts val="1000"/>
                </a:spcAft>
              </a:pPr>
              <a:r>
                <a:rPr lang="el-GR" sz="2000" dirty="0">
                  <a:solidFill>
                    <a:schemeClr val="tx1"/>
                  </a:solidFill>
                  <a:effectLst/>
                  <a:latin typeface="Cambria"/>
                  <a:ea typeface="MS Mincho"/>
                  <a:cs typeface="Times New Roman"/>
                </a:rPr>
                <a:t>Επίπεδο πολυπλοκότητας. </a:t>
              </a:r>
              <a:br>
                <a:rPr lang="el-GR" sz="2000" dirty="0">
                  <a:solidFill>
                    <a:schemeClr val="tx1"/>
                  </a:solidFill>
                  <a:effectLst/>
                  <a:latin typeface="Cambria"/>
                  <a:ea typeface="MS Mincho"/>
                  <a:cs typeface="Times New Roman"/>
                </a:rPr>
              </a:br>
              <a:r>
                <a:rPr lang="el-GR" sz="2000" dirty="0">
                  <a:solidFill>
                    <a:schemeClr val="tx1"/>
                  </a:solidFill>
                  <a:effectLst/>
                  <a:latin typeface="Cambria"/>
                  <a:ea typeface="MS Mincho"/>
                  <a:cs typeface="Times New Roman"/>
                </a:rPr>
                <a:t>Αυξανόμενη εξάρτηση από ανθρώπινο παράγοντα</a:t>
              </a:r>
              <a:endParaRPr lang="en-US" sz="2000" dirty="0">
                <a:solidFill>
                  <a:schemeClr val="tx1"/>
                </a:solidFill>
                <a:effectLst/>
                <a:latin typeface="Cambria"/>
                <a:ea typeface="MS Mincho"/>
                <a:cs typeface="Times New Roman"/>
              </a:endParaRPr>
            </a:p>
          </p:txBody>
        </p:sp>
      </p:grpSp>
    </p:spTree>
    <p:extLst>
      <p:ext uri="{BB962C8B-B14F-4D97-AF65-F5344CB8AC3E}">
        <p14:creationId xmlns:p14="http://schemas.microsoft.com/office/powerpoint/2010/main" val="1907318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152400"/>
            <a:ext cx="7315200" cy="1154097"/>
          </a:xfrm>
        </p:spPr>
        <p:txBody>
          <a:bodyPr/>
          <a:lstStyle/>
          <a:p>
            <a:r>
              <a:rPr lang="el-GR" dirty="0"/>
              <a:t>ΤΠΕ και Υγεία</a:t>
            </a:r>
            <a:endParaRPr lang="en-US" dirty="0"/>
          </a:p>
        </p:txBody>
      </p:sp>
      <p:sp>
        <p:nvSpPr>
          <p:cNvPr id="2" name="Content Placeholder 1"/>
          <p:cNvSpPr>
            <a:spLocks noGrp="1"/>
          </p:cNvSpPr>
          <p:nvPr>
            <p:ph idx="1"/>
          </p:nvPr>
        </p:nvSpPr>
        <p:spPr>
          <a:xfrm>
            <a:off x="304800" y="1219200"/>
            <a:ext cx="8610600" cy="5638800"/>
          </a:xfrm>
        </p:spPr>
        <p:txBody>
          <a:bodyPr>
            <a:normAutofit/>
          </a:bodyPr>
          <a:lstStyle/>
          <a:p>
            <a:r>
              <a:rPr lang="el-GR" dirty="0"/>
              <a:t>Απώτερος στόχος: </a:t>
            </a:r>
          </a:p>
          <a:p>
            <a:pPr marL="560070" lvl="1" indent="-285750">
              <a:buFont typeface="Arial" pitchFamily="34" charset="0"/>
              <a:buChar char="•"/>
            </a:pPr>
            <a:r>
              <a:rPr lang="en-US" dirty="0"/>
              <a:t>X</a:t>
            </a:r>
            <a:r>
              <a:rPr lang="el-GR" dirty="0" err="1"/>
              <a:t>ρησιμοποίηση</a:t>
            </a:r>
            <a:r>
              <a:rPr lang="el-GR" dirty="0"/>
              <a:t> των ΤΠΕ για την παροχή των βέλτιστων δυνατών υπηρεσιών υγείας οι οποίες θα πρέπει να είναι ασφαλείς, να αυξάνουν την ποιότητα, ενώ ταυτόχρονα να μειώνουν το κόστος και να εξατομικεύονται στις ιδιαίτερες ανάγκες των τελικών αποδεκτών.</a:t>
            </a:r>
          </a:p>
          <a:p>
            <a:pPr marL="560070" lvl="1" indent="-285750">
              <a:buFont typeface="Arial" pitchFamily="34" charset="0"/>
              <a:buChar char="•"/>
            </a:pPr>
            <a:r>
              <a:rPr lang="el-GR" dirty="0"/>
              <a:t>Μείωση των ιατρικών λαθών, κάλυψη του κενού τεχνογνωσίας και εξειδικευμένης ιατρικής γνώμης, καθώς και έγκαιρη διάγνωση.</a:t>
            </a:r>
            <a:endParaRPr lang="en-US" dirty="0"/>
          </a:p>
          <a:p>
            <a:endParaRPr lang="el-GR" dirty="0"/>
          </a:p>
          <a:p>
            <a:r>
              <a:rPr lang="el-GR" dirty="0"/>
              <a:t>Προβληματισμοί:</a:t>
            </a:r>
          </a:p>
          <a:p>
            <a:pPr marL="560070" lvl="1" indent="-285750">
              <a:buFont typeface="Arial" pitchFamily="34" charset="0"/>
              <a:buChar char="•"/>
            </a:pPr>
            <a:r>
              <a:rPr lang="el-GR" dirty="0"/>
              <a:t>Η μέχρι σήμερα εμπειρία έχει να δείξει αρκετές δυσκολίες στην υιοθέτησή τους στην καθημερινή κλινική πράξη.</a:t>
            </a:r>
            <a:endParaRPr lang="en-US" dirty="0"/>
          </a:p>
          <a:p>
            <a:endParaRPr lang="el-GR" dirty="0">
              <a:solidFill>
                <a:srgbClr val="FFC000"/>
              </a:solidFill>
            </a:endParaRPr>
          </a:p>
          <a:p>
            <a:r>
              <a:rPr lang="el-GR" dirty="0">
                <a:solidFill>
                  <a:srgbClr val="FFC000"/>
                </a:solidFill>
              </a:rPr>
              <a:t>Συστήματα υγείας μεταξύ κρατών </a:t>
            </a:r>
            <a:r>
              <a:rPr lang="en-US" dirty="0" err="1">
                <a:solidFill>
                  <a:srgbClr val="FFC000"/>
                </a:solidFill>
              </a:rPr>
              <a:t>vs</a:t>
            </a:r>
            <a:r>
              <a:rPr lang="en-US" dirty="0">
                <a:solidFill>
                  <a:srgbClr val="FFC000"/>
                </a:solidFill>
              </a:rPr>
              <a:t> </a:t>
            </a:r>
            <a:r>
              <a:rPr lang="el-GR" dirty="0">
                <a:solidFill>
                  <a:srgbClr val="FFC000"/>
                </a:solidFill>
              </a:rPr>
              <a:t>προβλήματα</a:t>
            </a:r>
            <a:r>
              <a:rPr lang="en-US" dirty="0">
                <a:solidFill>
                  <a:srgbClr val="FFC000"/>
                </a:solidFill>
              </a:rPr>
              <a:t> </a:t>
            </a:r>
            <a:r>
              <a:rPr lang="en-US" dirty="0" err="1">
                <a:solidFill>
                  <a:srgbClr val="FFC000"/>
                </a:solidFill>
              </a:rPr>
              <a:t>vs</a:t>
            </a:r>
            <a:r>
              <a:rPr lang="en-US" dirty="0">
                <a:solidFill>
                  <a:srgbClr val="FFC000"/>
                </a:solidFill>
              </a:rPr>
              <a:t> </a:t>
            </a:r>
            <a:r>
              <a:rPr lang="el-GR" dirty="0">
                <a:solidFill>
                  <a:srgbClr val="FFC000"/>
                </a:solidFill>
              </a:rPr>
              <a:t>Τεχνολογίες</a:t>
            </a:r>
          </a:p>
          <a:p>
            <a:endParaRPr lang="el-GR" dirty="0"/>
          </a:p>
          <a:p>
            <a:r>
              <a:rPr lang="el-GR" dirty="0"/>
              <a:t>Απαίτηση:</a:t>
            </a:r>
          </a:p>
          <a:p>
            <a:pPr marL="560070" lvl="1" indent="-285750">
              <a:buFont typeface="Arial" pitchFamily="34" charset="0"/>
              <a:buChar char="•"/>
            </a:pPr>
            <a:r>
              <a:rPr lang="el-GR" b="1" dirty="0"/>
              <a:t>η </a:t>
            </a:r>
            <a:r>
              <a:rPr lang="el-GR" b="1" dirty="0" err="1">
                <a:solidFill>
                  <a:srgbClr val="FFFF00"/>
                </a:solidFill>
              </a:rPr>
              <a:t>παραμετροποίησή</a:t>
            </a:r>
            <a:r>
              <a:rPr lang="el-GR" b="1" dirty="0">
                <a:solidFill>
                  <a:srgbClr val="FFFF00"/>
                </a:solidFill>
              </a:rPr>
              <a:t> τους στις ανάγκες της χώρας και της κουλτούρας</a:t>
            </a:r>
            <a:r>
              <a:rPr lang="el-GR" b="1" dirty="0"/>
              <a:t> των πολιτών</a:t>
            </a:r>
            <a:endParaRPr lang="en-US" dirty="0"/>
          </a:p>
        </p:txBody>
      </p:sp>
    </p:spTree>
    <p:extLst>
      <p:ext uri="{BB962C8B-B14F-4D97-AF65-F5344CB8AC3E}">
        <p14:creationId xmlns:p14="http://schemas.microsoft.com/office/powerpoint/2010/main" val="864029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65103"/>
            <a:ext cx="7315200" cy="1154097"/>
          </a:xfrm>
        </p:spPr>
        <p:txBody>
          <a:bodyPr/>
          <a:lstStyle/>
          <a:p>
            <a:r>
              <a:rPr lang="el-GR" dirty="0"/>
              <a:t>Στόχος χρήσης των ΤΠΕ</a:t>
            </a:r>
            <a:endParaRPr lang="en-US" dirty="0"/>
          </a:p>
        </p:txBody>
      </p:sp>
      <p:sp>
        <p:nvSpPr>
          <p:cNvPr id="2" name="Content Placeholder 1"/>
          <p:cNvSpPr>
            <a:spLocks noGrp="1"/>
          </p:cNvSpPr>
          <p:nvPr>
            <p:ph idx="1"/>
          </p:nvPr>
        </p:nvSpPr>
        <p:spPr>
          <a:xfrm>
            <a:off x="533400" y="1219200"/>
            <a:ext cx="8077200" cy="5562599"/>
          </a:xfrm>
        </p:spPr>
        <p:txBody>
          <a:bodyPr>
            <a:normAutofit/>
          </a:bodyPr>
          <a:lstStyle/>
          <a:p>
            <a:pPr marL="457200" lvl="0" indent="-457200">
              <a:buFont typeface="+mj-lt"/>
              <a:buAutoNum type="arabicPeriod"/>
            </a:pPr>
            <a:endParaRPr lang="el-GR" sz="2400" dirty="0"/>
          </a:p>
          <a:p>
            <a:pPr marL="457200" lvl="0" indent="-457200">
              <a:buFont typeface="+mj-lt"/>
              <a:buAutoNum type="arabicPeriod"/>
            </a:pPr>
            <a:r>
              <a:rPr lang="el-GR" sz="2400" dirty="0"/>
              <a:t>Μείωση των λειτουργικών εξόδων κατά την παροχή των κλινικών υπηρεσιών</a:t>
            </a:r>
            <a:endParaRPr lang="en-US" sz="2400" dirty="0"/>
          </a:p>
          <a:p>
            <a:pPr marL="457200" lvl="0" indent="-457200">
              <a:buFont typeface="+mj-lt"/>
              <a:buAutoNum type="arabicPeriod"/>
            </a:pPr>
            <a:endParaRPr lang="el-GR" sz="2400" dirty="0"/>
          </a:p>
          <a:p>
            <a:pPr marL="457200" lvl="0" indent="-457200">
              <a:buFont typeface="+mj-lt"/>
              <a:buAutoNum type="arabicPeriod"/>
            </a:pPr>
            <a:r>
              <a:rPr lang="el-GR" sz="2400" dirty="0"/>
              <a:t>Διάθεση εντελώς νέων μορφών παροχής υπηρεσιών υγείας</a:t>
            </a:r>
            <a:endParaRPr lang="en-US" sz="2400" dirty="0"/>
          </a:p>
          <a:p>
            <a:pPr marL="457200" lvl="0" indent="-457200">
              <a:buFont typeface="+mj-lt"/>
              <a:buAutoNum type="arabicPeriod"/>
            </a:pPr>
            <a:endParaRPr lang="el-GR" sz="2400" dirty="0"/>
          </a:p>
          <a:p>
            <a:pPr marL="457200" lvl="0" indent="-457200">
              <a:buFont typeface="+mj-lt"/>
              <a:buAutoNum type="arabicPeriod"/>
            </a:pPr>
            <a:r>
              <a:rPr lang="el-GR" sz="2400" dirty="0"/>
              <a:t>Αύξηση της αποτελεσματικότητας και της ποιότητας της φροντίδας υγείας</a:t>
            </a:r>
            <a:endParaRPr lang="en-US" sz="2400" dirty="0"/>
          </a:p>
          <a:p>
            <a:pPr marL="457200" lvl="0" indent="-457200">
              <a:buFont typeface="+mj-lt"/>
              <a:buAutoNum type="arabicPeriod"/>
            </a:pPr>
            <a:endParaRPr lang="el-GR" sz="2400" dirty="0"/>
          </a:p>
          <a:p>
            <a:pPr marL="457200" lvl="0" indent="-457200">
              <a:buFont typeface="+mj-lt"/>
              <a:buAutoNum type="arabicPeriod"/>
            </a:pPr>
            <a:r>
              <a:rPr lang="el-GR" sz="2400" dirty="0"/>
              <a:t>Μείωση των διαχειριστικών εξόδων</a:t>
            </a:r>
            <a:endParaRPr lang="en-US" sz="2400" dirty="0"/>
          </a:p>
        </p:txBody>
      </p:sp>
    </p:spTree>
    <p:extLst>
      <p:ext uri="{BB962C8B-B14F-4D97-AF65-F5344CB8AC3E}">
        <p14:creationId xmlns:p14="http://schemas.microsoft.com/office/powerpoint/2010/main" val="1733294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001000" cy="1154097"/>
          </a:xfrm>
        </p:spPr>
        <p:txBody>
          <a:bodyPr>
            <a:normAutofit/>
          </a:bodyPr>
          <a:lstStyle/>
          <a:p>
            <a:pPr lvl="0"/>
            <a:r>
              <a:rPr lang="el-GR" sz="3000" b="1" dirty="0"/>
              <a:t>1. Μείωση των λειτουργικών εξόδων κατά την παροχή των κλινικών υπηρεσιών</a:t>
            </a:r>
            <a:endParaRPr lang="en-US" sz="3000" dirty="0"/>
          </a:p>
        </p:txBody>
      </p:sp>
      <p:sp>
        <p:nvSpPr>
          <p:cNvPr id="3" name="Content Placeholder 2"/>
          <p:cNvSpPr>
            <a:spLocks noGrp="1"/>
          </p:cNvSpPr>
          <p:nvPr>
            <p:ph idx="1"/>
          </p:nvPr>
        </p:nvSpPr>
        <p:spPr>
          <a:xfrm>
            <a:off x="457200" y="1295400"/>
            <a:ext cx="8382000" cy="5410199"/>
          </a:xfrm>
        </p:spPr>
        <p:txBody>
          <a:bodyPr>
            <a:normAutofit fontScale="85000" lnSpcReduction="20000"/>
          </a:bodyPr>
          <a:lstStyle/>
          <a:p>
            <a:r>
              <a:rPr lang="en-US" dirty="0"/>
              <a:t>X</a:t>
            </a:r>
            <a:r>
              <a:rPr lang="el-GR" dirty="0"/>
              <a:t>ρήση των ΤΠΕ στη μείωση των εξόδων:</a:t>
            </a:r>
          </a:p>
          <a:p>
            <a:pPr lvl="1"/>
            <a:r>
              <a:rPr lang="el-GR" dirty="0"/>
              <a:t>βελτίωση διαδικασιών</a:t>
            </a:r>
          </a:p>
          <a:p>
            <a:pPr lvl="1"/>
            <a:r>
              <a:rPr lang="el-GR" dirty="0"/>
              <a:t>επιτάχυνση επεξεργασίας των </a:t>
            </a:r>
            <a:r>
              <a:rPr lang="el-GR" dirty="0" err="1"/>
              <a:t>συλλεχθέντων</a:t>
            </a:r>
            <a:r>
              <a:rPr lang="el-GR" dirty="0"/>
              <a:t> δεδομένων</a:t>
            </a:r>
          </a:p>
          <a:p>
            <a:pPr lvl="1"/>
            <a:r>
              <a:rPr lang="el-GR" dirty="0"/>
              <a:t>υποβοήθηση λήψης αποφάσεων</a:t>
            </a:r>
          </a:p>
          <a:p>
            <a:pPr lvl="1"/>
            <a:r>
              <a:rPr lang="el-GR" dirty="0"/>
              <a:t>μείωση της αναμονής των ασθενών, των ιατρών και λοιπού προσωπικού</a:t>
            </a:r>
          </a:p>
          <a:p>
            <a:pPr marL="320040" lvl="1" indent="0">
              <a:buNone/>
            </a:pPr>
            <a:endParaRPr lang="el-GR" dirty="0"/>
          </a:p>
          <a:p>
            <a:r>
              <a:rPr lang="el-GR" dirty="0">
                <a:solidFill>
                  <a:srgbClr val="FFFF00"/>
                </a:solidFill>
              </a:rPr>
              <a:t>Αμφισβητούμενα αποτελέσματα </a:t>
            </a:r>
            <a:r>
              <a:rPr lang="el-GR" dirty="0"/>
              <a:t>(φόρτος και χρόνος που καταναλώνεται κατά τη χρησιμοποίησή τους</a:t>
            </a:r>
            <a:r>
              <a:rPr lang="en-US" dirty="0"/>
              <a:t>)</a:t>
            </a:r>
          </a:p>
          <a:p>
            <a:endParaRPr lang="el-GR" dirty="0"/>
          </a:p>
          <a:p>
            <a:r>
              <a:rPr lang="el-GR" dirty="0"/>
              <a:t>Λόγω:</a:t>
            </a:r>
          </a:p>
          <a:p>
            <a:pPr lvl="1"/>
            <a:r>
              <a:rPr lang="el-GR" dirty="0"/>
              <a:t>μη ετοιμότητας του προσωπικού στη χρήση του νέου συστήματος</a:t>
            </a:r>
          </a:p>
          <a:p>
            <a:pPr lvl="1"/>
            <a:r>
              <a:rPr lang="el-GR" dirty="0"/>
              <a:t>ψηφιακού αναλφαβητισμού των χρηστών</a:t>
            </a:r>
          </a:p>
          <a:p>
            <a:pPr lvl="1"/>
            <a:r>
              <a:rPr lang="el-GR" dirty="0"/>
              <a:t>ελλιπής εκπαίδευσης των χρηστών</a:t>
            </a:r>
          </a:p>
          <a:p>
            <a:pPr lvl="1"/>
            <a:r>
              <a:rPr lang="el-GR" dirty="0"/>
              <a:t>μη συμπερίληψη των τελικών χρηστών κατά τη φάση του σχεδιασμού και των προδιαγραφών, κοκ</a:t>
            </a:r>
            <a:endParaRPr lang="en-US" dirty="0"/>
          </a:p>
          <a:p>
            <a:endParaRPr lang="el-GR" dirty="0"/>
          </a:p>
          <a:p>
            <a:r>
              <a:rPr lang="el-GR" dirty="0"/>
              <a:t>Κάποιες τεχνολογίες όμως δεν αμφισβητούνται τόσο πολύ, όπως τα Συστήματα Αρχειοθέτησης και Επικοινωνίας Εικόνων (</a:t>
            </a:r>
            <a:r>
              <a:rPr lang="en-US" dirty="0"/>
              <a:t>Picture Archiving and Communication Systems</a:t>
            </a:r>
            <a:r>
              <a:rPr lang="el-GR" dirty="0"/>
              <a:t> – </a:t>
            </a:r>
            <a:r>
              <a:rPr lang="en-US" dirty="0"/>
              <a:t>PACS</a:t>
            </a:r>
            <a:r>
              <a:rPr lang="el-GR" dirty="0"/>
              <a:t>)</a:t>
            </a:r>
            <a:endParaRPr lang="en-US" dirty="0"/>
          </a:p>
          <a:p>
            <a:endParaRPr lang="el-GR" dirty="0"/>
          </a:p>
          <a:p>
            <a:r>
              <a:rPr lang="el-GR" dirty="0"/>
              <a:t>Οι ΤΠΕ οδηγούν στη βελτίωση της ικανοποίησης των ασθενών και των εργαζομένων.</a:t>
            </a:r>
            <a:endParaRPr lang="en-US" dirty="0"/>
          </a:p>
        </p:txBody>
      </p:sp>
    </p:spTree>
    <p:extLst>
      <p:ext uri="{BB962C8B-B14F-4D97-AF65-F5344CB8AC3E}">
        <p14:creationId xmlns:p14="http://schemas.microsoft.com/office/powerpoint/2010/main" val="2021407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l-GR" b="1" dirty="0"/>
              <a:t>2. Νέες μορφές παροχής υπηρεσιών υγείας</a:t>
            </a:r>
            <a:endParaRPr lang="en-US" dirty="0"/>
          </a:p>
        </p:txBody>
      </p:sp>
      <p:sp>
        <p:nvSpPr>
          <p:cNvPr id="3" name="Content Placeholder 2"/>
          <p:cNvSpPr>
            <a:spLocks noGrp="1"/>
          </p:cNvSpPr>
          <p:nvPr>
            <p:ph idx="1"/>
          </p:nvPr>
        </p:nvSpPr>
        <p:spPr/>
        <p:txBody>
          <a:bodyPr>
            <a:normAutofit fontScale="85000" lnSpcReduction="10000"/>
          </a:bodyPr>
          <a:lstStyle/>
          <a:p>
            <a:r>
              <a:rPr lang="el-GR" dirty="0"/>
              <a:t>Το σύστημα έχει ήδη αποτύχει…</a:t>
            </a:r>
          </a:p>
          <a:p>
            <a:endParaRPr lang="el-GR" b="1" dirty="0"/>
          </a:p>
          <a:p>
            <a:r>
              <a:rPr lang="el-GR" b="1" dirty="0"/>
              <a:t>Εξερεύνηση </a:t>
            </a:r>
            <a:r>
              <a:rPr lang="el-GR" dirty="0"/>
              <a:t>για νέους τρόπους παροχής μέσω εκμετάλλευσης καινοτομιών ΤΠΕ</a:t>
            </a:r>
          </a:p>
          <a:p>
            <a:endParaRPr lang="el-GR" b="1" dirty="0"/>
          </a:p>
          <a:p>
            <a:r>
              <a:rPr lang="el-GR" b="1" dirty="0">
                <a:solidFill>
                  <a:srgbClr val="FFFF00"/>
                </a:solidFill>
              </a:rPr>
              <a:t>Ανάγκη για αναδιοργάνωση </a:t>
            </a:r>
            <a:r>
              <a:rPr lang="el-GR" dirty="0"/>
              <a:t>των υπηρεσιών και των διαδικασιών προκειμένου να δύνανται να λειτουργήσουν κατάλληλα</a:t>
            </a:r>
            <a:endParaRPr lang="en-US" dirty="0"/>
          </a:p>
          <a:p>
            <a:pPr marL="45720" indent="0">
              <a:buNone/>
            </a:pPr>
            <a:endParaRPr lang="el-GR" dirty="0"/>
          </a:p>
          <a:p>
            <a:r>
              <a:rPr lang="el-GR" dirty="0"/>
              <a:t>ΤΠΕ:</a:t>
            </a:r>
          </a:p>
          <a:p>
            <a:pPr lvl="1"/>
            <a:r>
              <a:rPr lang="el-GR" dirty="0"/>
              <a:t>βελτιωμένες υπηρεσίες υγείας σε απομακρυσμένες περιοχές όπου δεν υπάρχει η έμπειρη ιατρική γνώμη</a:t>
            </a:r>
            <a:endParaRPr lang="en-US" dirty="0"/>
          </a:p>
          <a:p>
            <a:pPr lvl="1"/>
            <a:r>
              <a:rPr lang="el-GR" dirty="0"/>
              <a:t>εξ αποστάσεως παρακολούθηση χρόνιων ασθενών, ζωτικών σημάτων, η διαχείρισή τους από απόσταση από εξειδικευμένο προσωπικό, κλπ</a:t>
            </a:r>
          </a:p>
          <a:p>
            <a:pPr lvl="1"/>
            <a:r>
              <a:rPr lang="el-GR" dirty="0"/>
              <a:t>αυξάνει τόσο το αίσθημα ασφάλειας στην απομακρυσμένη περιοχή, όσο και η ουσία της πραγματικής παρακολούθησης επί 24ωρου βάσης</a:t>
            </a:r>
          </a:p>
          <a:p>
            <a:pPr lvl="1"/>
            <a:r>
              <a:rPr lang="el-GR" dirty="0"/>
              <a:t>χρήση των ΤΠΕ για την αποτελεσματικότερη παρακολούθηση και αποτίμηση των συστημάτων υγείας</a:t>
            </a:r>
          </a:p>
          <a:p>
            <a:endParaRPr lang="el-GR" dirty="0"/>
          </a:p>
          <a:p>
            <a:r>
              <a:rPr lang="el-GR" dirty="0"/>
              <a:t>Η </a:t>
            </a:r>
            <a:r>
              <a:rPr lang="el-GR" b="1" dirty="0">
                <a:solidFill>
                  <a:srgbClr val="FFFF00"/>
                </a:solidFill>
              </a:rPr>
              <a:t>ποσοτικοποίηση των ποιοτικών χαρακτηριστικών</a:t>
            </a:r>
            <a:r>
              <a:rPr lang="el-GR" dirty="0">
                <a:solidFill>
                  <a:srgbClr val="FFFF00"/>
                </a:solidFill>
              </a:rPr>
              <a:t> </a:t>
            </a:r>
            <a:r>
              <a:rPr lang="el-GR" dirty="0"/>
              <a:t>σε μια δομή υγείας είναι κύριο σημείο στην αξιολόγηση των προσφερόμενων υπηρεσιών προκειμένου να επανασχεδιαστούν ή μεταβληθούν και προσαρμοστούν κατάλληλα. </a:t>
            </a:r>
            <a:endParaRPr lang="en-US" dirty="0"/>
          </a:p>
        </p:txBody>
      </p:sp>
    </p:spTree>
    <p:extLst>
      <p:ext uri="{BB962C8B-B14F-4D97-AF65-F5344CB8AC3E}">
        <p14:creationId xmlns:p14="http://schemas.microsoft.com/office/powerpoint/2010/main" val="1474571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153400" cy="1154097"/>
          </a:xfrm>
        </p:spPr>
        <p:txBody>
          <a:bodyPr>
            <a:noAutofit/>
          </a:bodyPr>
          <a:lstStyle/>
          <a:p>
            <a:pPr lvl="0"/>
            <a:r>
              <a:rPr lang="el-GR" sz="3200" b="1" dirty="0"/>
              <a:t>3. Αύξηση της αποτελεσματικότητας και της ποιότητας της φροντίδας υγείας</a:t>
            </a:r>
            <a:endParaRPr lang="en-US" sz="3200" dirty="0"/>
          </a:p>
        </p:txBody>
      </p:sp>
      <p:sp>
        <p:nvSpPr>
          <p:cNvPr id="3" name="Content Placeholder 2"/>
          <p:cNvSpPr>
            <a:spLocks noGrp="1"/>
          </p:cNvSpPr>
          <p:nvPr>
            <p:ph idx="1"/>
          </p:nvPr>
        </p:nvSpPr>
        <p:spPr/>
        <p:txBody>
          <a:bodyPr>
            <a:normAutofit fontScale="77500" lnSpcReduction="20000"/>
          </a:bodyPr>
          <a:lstStyle/>
          <a:p>
            <a:r>
              <a:rPr lang="el-GR" dirty="0"/>
              <a:t>Η φροντίδα υγείας είναι στενά συνδεδεμένη με την παροχή κατάλληλων πληροφοριών στο σημείο της ανάγκης</a:t>
            </a:r>
          </a:p>
          <a:p>
            <a:endParaRPr lang="en-US" dirty="0"/>
          </a:p>
          <a:p>
            <a:r>
              <a:rPr lang="el-GR" dirty="0"/>
              <a:t>Στην πράξη:</a:t>
            </a:r>
          </a:p>
          <a:p>
            <a:pPr lvl="1"/>
            <a:r>
              <a:rPr lang="el-GR" dirty="0"/>
              <a:t>Κατανεμημένη καταχώρηση δεδομένων</a:t>
            </a:r>
          </a:p>
          <a:p>
            <a:pPr lvl="1"/>
            <a:r>
              <a:rPr lang="el-GR" dirty="0"/>
              <a:t>Καταχώρηση από διαφορετικούς φορείς (διαφορετικά νοσοκομεία, κέντρα υγείας, κλπ).</a:t>
            </a:r>
          </a:p>
          <a:p>
            <a:pPr lvl="1"/>
            <a:r>
              <a:rPr lang="el-GR" dirty="0"/>
              <a:t>Ακόμη και στην περίπτωση όμως της κίνησης του ασθενή μέσα στον ίδιο χώρο (νοσοκομείο) τις περισσότερες φορές οι πληροφορίες καταχωρούνται σε ανεξάρτητα υποσυστήματα.</a:t>
            </a:r>
          </a:p>
          <a:p>
            <a:r>
              <a:rPr lang="el-GR" dirty="0"/>
              <a:t>Ανάγκη για κεντρικό συντονισμό, συλλογή, επεξεργασία και </a:t>
            </a:r>
            <a:r>
              <a:rPr lang="el-GR" dirty="0" err="1"/>
              <a:t>επαναδιάχυση</a:t>
            </a:r>
            <a:r>
              <a:rPr lang="el-GR" dirty="0"/>
              <a:t> και κατάλληλη δρομολόγηση των </a:t>
            </a:r>
            <a:r>
              <a:rPr lang="el-GR" dirty="0" err="1"/>
              <a:t>συλλεχθέντων</a:t>
            </a:r>
            <a:r>
              <a:rPr lang="el-GR" dirty="0"/>
              <a:t> πληροφοριών </a:t>
            </a:r>
            <a:r>
              <a:rPr lang="el-GR" dirty="0">
                <a:sym typeface="Wingdings" pitchFamily="2" charset="2"/>
              </a:rPr>
              <a:t></a:t>
            </a:r>
            <a:r>
              <a:rPr lang="el-GR" dirty="0"/>
              <a:t> βέλτιστη διαχείριση της πληροφορίας και άρα και των πόρων του φορέα</a:t>
            </a:r>
          </a:p>
          <a:p>
            <a:pPr marL="45720" indent="0">
              <a:buNone/>
            </a:pPr>
            <a:endParaRPr lang="en-US" dirty="0"/>
          </a:p>
          <a:p>
            <a:r>
              <a:rPr lang="el-GR" dirty="0"/>
              <a:t>Οι ΤΠΕ:</a:t>
            </a:r>
          </a:p>
          <a:p>
            <a:pPr lvl="1"/>
            <a:r>
              <a:rPr lang="el-GR" dirty="0"/>
              <a:t>ενισχύουν τη λειτουργικότητα και παραγωγικότητα του οργανισμού</a:t>
            </a:r>
          </a:p>
          <a:p>
            <a:pPr lvl="1"/>
            <a:r>
              <a:rPr lang="el-GR" dirty="0"/>
              <a:t>αυξάνουν την ασφάλεια στις παρεχόμενες υπηρεσίες (μέσω της σωστής πληροφόρησης στο σημείο της ανάγκης), κλπ</a:t>
            </a:r>
          </a:p>
          <a:p>
            <a:pPr lvl="1"/>
            <a:r>
              <a:rPr lang="el-GR" b="1" dirty="0"/>
              <a:t>μειώνουν τα ιατρικά και νοσηλευτικά σφάλματα</a:t>
            </a:r>
            <a:endParaRPr lang="en-US" dirty="0"/>
          </a:p>
          <a:p>
            <a:pPr lvl="1"/>
            <a:r>
              <a:rPr lang="el-GR" b="1" dirty="0"/>
              <a:t>υποβοηθούν την απόκτηση γνώσης, την ανταλλαγή εμπειριών</a:t>
            </a:r>
          </a:p>
          <a:p>
            <a:pPr lvl="1"/>
            <a:r>
              <a:rPr lang="el-GR" b="1" dirty="0"/>
              <a:t>εξατομικεύονται ανά περίπτωση</a:t>
            </a:r>
            <a:endParaRPr lang="en-US" dirty="0"/>
          </a:p>
          <a:p>
            <a:endParaRPr lang="el-GR" dirty="0"/>
          </a:p>
          <a:p>
            <a:r>
              <a:rPr lang="el-GR" dirty="0"/>
              <a:t>Κατηγορίες ασθενών:</a:t>
            </a:r>
          </a:p>
          <a:p>
            <a:pPr lvl="1"/>
            <a:r>
              <a:rPr lang="el-GR" dirty="0"/>
              <a:t>χρόνια πάσχοντες, ηλικιωμένοι, κλπ (συντονισμός θεραπειών με άμεση ενημέρωση της κάθε ειδικότητας προκειμένου να ληφθούν υπόψη τυχόν παρενέργειες ή αντενδείξεις, έγκαιρη ενημέρωση των ιατρών </a:t>
            </a:r>
            <a:r>
              <a:rPr lang="el-GR" dirty="0">
                <a:sym typeface="Wingdings" pitchFamily="2" charset="2"/>
              </a:rPr>
              <a:t></a:t>
            </a:r>
            <a:r>
              <a:rPr lang="el-GR" dirty="0"/>
              <a:t> μείωση κόστους νοσοκομειακής περίθαλψης)</a:t>
            </a:r>
            <a:endParaRPr lang="en-US" dirty="0"/>
          </a:p>
          <a:p>
            <a:endParaRPr lang="en-US" dirty="0"/>
          </a:p>
        </p:txBody>
      </p:sp>
    </p:spTree>
    <p:extLst>
      <p:ext uri="{BB962C8B-B14F-4D97-AF65-F5344CB8AC3E}">
        <p14:creationId xmlns:p14="http://schemas.microsoft.com/office/powerpoint/2010/main" val="1449995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blue_heartbeat_2010_410</Template>
  <TotalTime>6539</TotalTime>
  <Words>2631</Words>
  <Application>Microsoft Macintosh PowerPoint</Application>
  <PresentationFormat>Προβολή στην οθόνη (4:3)</PresentationFormat>
  <Paragraphs>310</Paragraphs>
  <Slides>30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30</vt:i4>
      </vt:variant>
    </vt:vector>
  </HeadingPairs>
  <TitlesOfParts>
    <vt:vector size="35" baseType="lpstr">
      <vt:lpstr>Arial</vt:lpstr>
      <vt:lpstr>Calibri</vt:lpstr>
      <vt:lpstr>Cambria</vt:lpstr>
      <vt:lpstr>Wingdings</vt:lpstr>
      <vt:lpstr>Perspective</vt:lpstr>
      <vt:lpstr>ΠΛΗΡΟΦΟΡΙΚΗ ΥΓΕΙΑΣ</vt:lpstr>
      <vt:lpstr>Μαθησιακοί στόχοι</vt:lpstr>
      <vt:lpstr>Ο χώρος της υγείας</vt:lpstr>
      <vt:lpstr>Παρουσίαση του PowerPoint</vt:lpstr>
      <vt:lpstr>ΤΠΕ και Υγεία</vt:lpstr>
      <vt:lpstr>Στόχος χρήσης των ΤΠΕ</vt:lpstr>
      <vt:lpstr>1. Μείωση των λειτουργικών εξόδων κατά την παροχή των κλινικών υπηρεσιών</vt:lpstr>
      <vt:lpstr>2. Νέες μορφές παροχής υπηρεσιών υγείας</vt:lpstr>
      <vt:lpstr>3. Αύξηση της αποτελεσματικότητας και της ποιότητας της φροντίδας υγείας</vt:lpstr>
      <vt:lpstr>4. Μείωση των διαχειριστικών εξόδων</vt:lpstr>
      <vt:lpstr>Η Αλυσίδα του Συστήματος Υγείας</vt:lpstr>
      <vt:lpstr>e-health</vt:lpstr>
      <vt:lpstr>Ορισμός</vt:lpstr>
      <vt:lpstr>e-health</vt:lpstr>
      <vt:lpstr>e-health</vt:lpstr>
      <vt:lpstr>Εφαρμογές e-health</vt:lpstr>
      <vt:lpstr>Εφαρμογή e-health</vt:lpstr>
      <vt:lpstr>Γιατί e-health;</vt:lpstr>
      <vt:lpstr>Ο μετασχηματισμός</vt:lpstr>
      <vt:lpstr>Στόχος</vt:lpstr>
      <vt:lpstr>Οι προκλήσεις της Ε.Ε.</vt:lpstr>
      <vt:lpstr>Ο ρόλος της η-υγείας</vt:lpstr>
      <vt:lpstr>Ο ρόλος της η-υγείας</vt:lpstr>
      <vt:lpstr>Ο ρόλος της η-υγείας</vt:lpstr>
      <vt:lpstr>Οι προκλήσεις της η-υγείας</vt:lpstr>
      <vt:lpstr>Οι προκλήσεις της η-υγείας</vt:lpstr>
      <vt:lpstr>Οι προκλήσεις της η-υγείας</vt:lpstr>
      <vt:lpstr>Αντιμετώπιση προκλήσεων</vt:lpstr>
      <vt:lpstr>Κατηγορίες προτύπων</vt:lpstr>
      <vt:lpstr>Άλλα θέματα…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ΠΛΗΡΟΦΟΡΙΚΗ ΥΓΕΙΑΣ</dc:title>
  <dc:creator>Yiannis</dc:creator>
  <cp:lastModifiedBy>Aggelos Georgoulas</cp:lastModifiedBy>
  <cp:revision>58</cp:revision>
  <cp:lastPrinted>2012-11-21T06:10:04Z</cp:lastPrinted>
  <dcterms:created xsi:type="dcterms:W3CDTF">2012-10-19T13:34:45Z</dcterms:created>
  <dcterms:modified xsi:type="dcterms:W3CDTF">2023-10-12T15:37:13Z</dcterms:modified>
</cp:coreProperties>
</file>