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7"/>
  </p:notesMasterIdLst>
  <p:handoutMasterIdLst>
    <p:handoutMasterId r:id="rId68"/>
  </p:handoutMasterIdLst>
  <p:sldIdLst>
    <p:sldId id="256" r:id="rId2"/>
    <p:sldId id="285" r:id="rId3"/>
    <p:sldId id="287" r:id="rId4"/>
    <p:sldId id="286" r:id="rId5"/>
    <p:sldId id="288" r:id="rId6"/>
    <p:sldId id="312" r:id="rId7"/>
    <p:sldId id="313"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16" r:id="rId21"/>
    <p:sldId id="317" r:id="rId22"/>
    <p:sldId id="318" r:id="rId23"/>
    <p:sldId id="319" r:id="rId24"/>
    <p:sldId id="301" r:id="rId25"/>
    <p:sldId id="302" r:id="rId26"/>
    <p:sldId id="304" r:id="rId27"/>
    <p:sldId id="303" r:id="rId28"/>
    <p:sldId id="305" r:id="rId29"/>
    <p:sldId id="310" r:id="rId30"/>
    <p:sldId id="311" r:id="rId31"/>
    <p:sldId id="314" r:id="rId32"/>
    <p:sldId id="320" r:id="rId33"/>
    <p:sldId id="306" r:id="rId34"/>
    <p:sldId id="321" r:id="rId35"/>
    <p:sldId id="307" r:id="rId36"/>
    <p:sldId id="357" r:id="rId37"/>
    <p:sldId id="358" r:id="rId38"/>
    <p:sldId id="359" r:id="rId39"/>
    <p:sldId id="360" r:id="rId40"/>
    <p:sldId id="361" r:id="rId41"/>
    <p:sldId id="362" r:id="rId42"/>
    <p:sldId id="363" r:id="rId43"/>
    <p:sldId id="323" r:id="rId44"/>
    <p:sldId id="322" r:id="rId45"/>
    <p:sldId id="324" r:id="rId46"/>
    <p:sldId id="326" r:id="rId47"/>
    <p:sldId id="330" r:id="rId48"/>
    <p:sldId id="331" r:id="rId49"/>
    <p:sldId id="332" r:id="rId50"/>
    <p:sldId id="334" r:id="rId51"/>
    <p:sldId id="335" r:id="rId52"/>
    <p:sldId id="336" r:id="rId53"/>
    <p:sldId id="337" r:id="rId54"/>
    <p:sldId id="325" r:id="rId55"/>
    <p:sldId id="338" r:id="rId56"/>
    <p:sldId id="339" r:id="rId57"/>
    <p:sldId id="340" r:id="rId58"/>
    <p:sldId id="341" r:id="rId59"/>
    <p:sldId id="342" r:id="rId60"/>
    <p:sldId id="343" r:id="rId61"/>
    <p:sldId id="344" r:id="rId62"/>
    <p:sldId id="345" r:id="rId63"/>
    <p:sldId id="354" r:id="rId64"/>
    <p:sldId id="355" r:id="rId65"/>
    <p:sldId id="356" r:id="rId6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87741" autoAdjust="0"/>
  </p:normalViewPr>
  <p:slideViewPr>
    <p:cSldViewPr>
      <p:cViewPr varScale="1">
        <p:scale>
          <a:sx n="106" d="100"/>
          <a:sy n="106" d="100"/>
        </p:scale>
        <p:origin x="150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87333-110D-49B0-923A-9B93CD9406E6}" type="doc">
      <dgm:prSet loTypeId="urn:microsoft.com/office/officeart/2005/8/layout/target2" loCatId="relationship" qsTypeId="urn:microsoft.com/office/officeart/2005/8/quickstyle/simple3" qsCatId="simple" csTypeId="urn:microsoft.com/office/officeart/2005/8/colors/accent0_1" csCatId="mainScheme" phldr="1"/>
      <dgm:spPr/>
      <dgm:t>
        <a:bodyPr/>
        <a:lstStyle/>
        <a:p>
          <a:endParaRPr lang="en-US"/>
        </a:p>
      </dgm:t>
    </dgm:pt>
    <dgm:pt modelId="{79C18B3A-FC84-483A-83BA-9BE8C7C116DD}">
      <dgm:prSet phldrT="[Text]" custT="1"/>
      <dgm:spPr/>
      <dgm:t>
        <a:bodyPr/>
        <a:lstStyle/>
        <a:p>
          <a:r>
            <a:rPr lang="el-GR" sz="1400" b="0">
              <a:latin typeface="+mj-lt"/>
            </a:rPr>
            <a:t>Ηλεκτρονικός Φάκελος Υγείας (ΗΦΥ)</a:t>
          </a:r>
          <a:endParaRPr lang="en-US" sz="1400" b="0">
            <a:latin typeface="+mj-lt"/>
          </a:endParaRPr>
        </a:p>
      </dgm:t>
    </dgm:pt>
    <dgm:pt modelId="{117DE9F7-7D21-4601-A3B8-D790753181B8}" type="parTrans" cxnId="{9B41D70C-0D80-4A2B-9C35-2C515BBCE2CD}">
      <dgm:prSet/>
      <dgm:spPr/>
      <dgm:t>
        <a:bodyPr/>
        <a:lstStyle/>
        <a:p>
          <a:endParaRPr lang="en-US"/>
        </a:p>
      </dgm:t>
    </dgm:pt>
    <dgm:pt modelId="{B81655AD-9931-468A-8805-6972F014E893}" type="sibTrans" cxnId="{9B41D70C-0D80-4A2B-9C35-2C515BBCE2CD}">
      <dgm:prSet/>
      <dgm:spPr/>
      <dgm:t>
        <a:bodyPr/>
        <a:lstStyle/>
        <a:p>
          <a:endParaRPr lang="en-US"/>
        </a:p>
      </dgm:t>
    </dgm:pt>
    <dgm:pt modelId="{56EDC040-A4D5-4EBC-BAE8-B124B5E412D1}">
      <dgm:prSet phldrT="[Text]"/>
      <dgm:spPr/>
      <dgm:t>
        <a:bodyPr/>
        <a:lstStyle/>
        <a:p>
          <a:r>
            <a:rPr lang="el-GR">
              <a:latin typeface="+mj-lt"/>
            </a:rPr>
            <a:t>Προσωπικά δεδομένα</a:t>
          </a:r>
          <a:endParaRPr lang="en-US">
            <a:latin typeface="+mj-lt"/>
          </a:endParaRPr>
        </a:p>
      </dgm:t>
    </dgm:pt>
    <dgm:pt modelId="{FED667C3-F1C6-4D5B-80EA-88988DF623F7}" type="parTrans" cxnId="{C33B14E6-95AF-4F2A-97BD-5EBEDC671012}">
      <dgm:prSet/>
      <dgm:spPr/>
      <dgm:t>
        <a:bodyPr/>
        <a:lstStyle/>
        <a:p>
          <a:endParaRPr lang="en-US"/>
        </a:p>
      </dgm:t>
    </dgm:pt>
    <dgm:pt modelId="{002D93FA-0B16-4431-BCA3-B88FAFE715F8}" type="sibTrans" cxnId="{C33B14E6-95AF-4F2A-97BD-5EBEDC671012}">
      <dgm:prSet/>
      <dgm:spPr/>
      <dgm:t>
        <a:bodyPr/>
        <a:lstStyle/>
        <a:p>
          <a:endParaRPr lang="en-US"/>
        </a:p>
      </dgm:t>
    </dgm:pt>
    <dgm:pt modelId="{6E8596B6-D0A1-4B3F-8803-A8B55BE9D152}">
      <dgm:prSet phldrT="[Text]"/>
      <dgm:spPr/>
      <dgm:t>
        <a:bodyPr/>
        <a:lstStyle/>
        <a:p>
          <a:r>
            <a:rPr lang="el-GR">
              <a:latin typeface="+mj-lt"/>
            </a:rPr>
            <a:t>Νομικές άδειες</a:t>
          </a:r>
          <a:endParaRPr lang="en-US">
            <a:latin typeface="+mj-lt"/>
          </a:endParaRPr>
        </a:p>
      </dgm:t>
    </dgm:pt>
    <dgm:pt modelId="{2F4BF70F-91BA-40C1-ABFC-41C116183318}" type="parTrans" cxnId="{27007420-9B4E-4AF6-B940-053213F1A6EC}">
      <dgm:prSet/>
      <dgm:spPr/>
      <dgm:t>
        <a:bodyPr/>
        <a:lstStyle/>
        <a:p>
          <a:endParaRPr lang="en-US"/>
        </a:p>
      </dgm:t>
    </dgm:pt>
    <dgm:pt modelId="{C2A41A32-3D63-469C-8A62-D1E34F3C3881}" type="sibTrans" cxnId="{27007420-9B4E-4AF6-B940-053213F1A6EC}">
      <dgm:prSet/>
      <dgm:spPr/>
      <dgm:t>
        <a:bodyPr/>
        <a:lstStyle/>
        <a:p>
          <a:endParaRPr lang="en-US"/>
        </a:p>
      </dgm:t>
    </dgm:pt>
    <dgm:pt modelId="{5CB15DCE-EB70-4844-8B69-52AD00A3001D}">
      <dgm:prSet phldrT="[Text]" custT="1"/>
      <dgm:spPr/>
      <dgm:t>
        <a:bodyPr/>
        <a:lstStyle/>
        <a:p>
          <a:r>
            <a:rPr lang="el-GR" sz="1400" b="0">
              <a:latin typeface="+mj-lt"/>
            </a:rPr>
            <a:t>Ιατρικό ιστορικό</a:t>
          </a:r>
          <a:endParaRPr lang="en-US" sz="1400" b="0">
            <a:latin typeface="+mj-lt"/>
          </a:endParaRPr>
        </a:p>
      </dgm:t>
    </dgm:pt>
    <dgm:pt modelId="{AF051DBF-C925-43BF-AC44-2883A93EC59E}" type="parTrans" cxnId="{3E7F843C-DC77-4106-87EC-5D859BFFB2C5}">
      <dgm:prSet/>
      <dgm:spPr/>
      <dgm:t>
        <a:bodyPr/>
        <a:lstStyle/>
        <a:p>
          <a:endParaRPr lang="en-US"/>
        </a:p>
      </dgm:t>
    </dgm:pt>
    <dgm:pt modelId="{EAE68E13-4F9F-4D4E-BE2E-7AE0560C80B9}" type="sibTrans" cxnId="{3E7F843C-DC77-4106-87EC-5D859BFFB2C5}">
      <dgm:prSet/>
      <dgm:spPr/>
      <dgm:t>
        <a:bodyPr/>
        <a:lstStyle/>
        <a:p>
          <a:endParaRPr lang="en-US"/>
        </a:p>
      </dgm:t>
    </dgm:pt>
    <dgm:pt modelId="{D141AA90-730D-4C0D-B697-079A80005ACA}">
      <dgm:prSet phldrT="[Text]"/>
      <dgm:spPr/>
      <dgm:t>
        <a:bodyPr/>
        <a:lstStyle/>
        <a:p>
          <a:r>
            <a:rPr lang="el-GR">
              <a:latin typeface="+mj-lt"/>
            </a:rPr>
            <a:t>Κλινικά δεδομένα</a:t>
          </a:r>
          <a:endParaRPr lang="en-US">
            <a:latin typeface="+mj-lt"/>
          </a:endParaRPr>
        </a:p>
      </dgm:t>
    </dgm:pt>
    <dgm:pt modelId="{D9059F8E-ABDA-45EA-B44D-0B1D195AD959}" type="parTrans" cxnId="{0738B849-155B-4499-AC92-290BB5FE2FA7}">
      <dgm:prSet/>
      <dgm:spPr/>
      <dgm:t>
        <a:bodyPr/>
        <a:lstStyle/>
        <a:p>
          <a:endParaRPr lang="en-US"/>
        </a:p>
      </dgm:t>
    </dgm:pt>
    <dgm:pt modelId="{D53C5420-A69C-45FC-B999-BDBB0B1F3245}" type="sibTrans" cxnId="{0738B849-155B-4499-AC92-290BB5FE2FA7}">
      <dgm:prSet/>
      <dgm:spPr/>
      <dgm:t>
        <a:bodyPr/>
        <a:lstStyle/>
        <a:p>
          <a:endParaRPr lang="en-US"/>
        </a:p>
      </dgm:t>
    </dgm:pt>
    <dgm:pt modelId="{1617123C-07B8-4F40-8F5D-1EC5DB75BA56}">
      <dgm:prSet phldrT="[Text]"/>
      <dgm:spPr/>
      <dgm:t>
        <a:bodyPr/>
        <a:lstStyle/>
        <a:p>
          <a:r>
            <a:rPr lang="el-GR">
              <a:latin typeface="+mj-lt"/>
            </a:rPr>
            <a:t>Διαγνωστικές εικόνες</a:t>
          </a:r>
          <a:endParaRPr lang="en-US">
            <a:latin typeface="+mj-lt"/>
          </a:endParaRPr>
        </a:p>
      </dgm:t>
    </dgm:pt>
    <dgm:pt modelId="{E4EC182E-39B9-4C5A-B044-F7446D965E4F}" type="parTrans" cxnId="{D99ED54B-56C1-490D-84B9-84DD301ABF35}">
      <dgm:prSet/>
      <dgm:spPr/>
      <dgm:t>
        <a:bodyPr/>
        <a:lstStyle/>
        <a:p>
          <a:endParaRPr lang="en-US"/>
        </a:p>
      </dgm:t>
    </dgm:pt>
    <dgm:pt modelId="{8E9A5FEA-4F23-476F-8346-993A90C772F2}" type="sibTrans" cxnId="{D99ED54B-56C1-490D-84B9-84DD301ABF35}">
      <dgm:prSet/>
      <dgm:spPr/>
      <dgm:t>
        <a:bodyPr/>
        <a:lstStyle/>
        <a:p>
          <a:endParaRPr lang="en-US"/>
        </a:p>
      </dgm:t>
    </dgm:pt>
    <dgm:pt modelId="{6EADC0EA-1AA2-4830-92E7-317A74B12718}">
      <dgm:prSet phldrT="[Text]" custT="1"/>
      <dgm:spPr/>
      <dgm:t>
        <a:bodyPr/>
        <a:lstStyle/>
        <a:p>
          <a:r>
            <a:rPr lang="el-GR" sz="1400" b="0">
              <a:latin typeface="+mj-lt"/>
            </a:rPr>
            <a:t>Ιατρική φροντίδα</a:t>
          </a:r>
          <a:endParaRPr lang="en-US" sz="1400" b="0">
            <a:latin typeface="+mj-lt"/>
          </a:endParaRPr>
        </a:p>
      </dgm:t>
    </dgm:pt>
    <dgm:pt modelId="{C869FF3E-062B-4005-B793-5224D6821020}" type="parTrans" cxnId="{3D60DA58-2999-4F71-9A37-FB973DD466A8}">
      <dgm:prSet/>
      <dgm:spPr/>
      <dgm:t>
        <a:bodyPr/>
        <a:lstStyle/>
        <a:p>
          <a:endParaRPr lang="en-US"/>
        </a:p>
      </dgm:t>
    </dgm:pt>
    <dgm:pt modelId="{8017C301-54D9-4FE2-9661-3AE5AFF698AD}" type="sibTrans" cxnId="{3D60DA58-2999-4F71-9A37-FB973DD466A8}">
      <dgm:prSet/>
      <dgm:spPr/>
      <dgm:t>
        <a:bodyPr/>
        <a:lstStyle/>
        <a:p>
          <a:endParaRPr lang="en-US"/>
        </a:p>
      </dgm:t>
    </dgm:pt>
    <dgm:pt modelId="{881E3DCA-3715-4D19-92F9-D38D3660BBEB}">
      <dgm:prSet phldrT="[Text]"/>
      <dgm:spPr/>
      <dgm:t>
        <a:bodyPr/>
        <a:lstStyle/>
        <a:p>
          <a:r>
            <a:rPr lang="el-GR">
              <a:latin typeface="+mj-lt"/>
            </a:rPr>
            <a:t>Αλλεργίες</a:t>
          </a:r>
          <a:endParaRPr lang="en-US">
            <a:latin typeface="+mj-lt"/>
          </a:endParaRPr>
        </a:p>
      </dgm:t>
    </dgm:pt>
    <dgm:pt modelId="{2B590974-9BBB-4DD4-BE4C-C5C022B12CA6}" type="parTrans" cxnId="{5DC0E967-4CD0-467B-A5A7-07C806F82EED}">
      <dgm:prSet/>
      <dgm:spPr/>
      <dgm:t>
        <a:bodyPr/>
        <a:lstStyle/>
        <a:p>
          <a:endParaRPr lang="en-US"/>
        </a:p>
      </dgm:t>
    </dgm:pt>
    <dgm:pt modelId="{F35F6953-376A-4854-B9D1-6189EA5D9BEB}" type="sibTrans" cxnId="{5DC0E967-4CD0-467B-A5A7-07C806F82EED}">
      <dgm:prSet/>
      <dgm:spPr/>
      <dgm:t>
        <a:bodyPr/>
        <a:lstStyle/>
        <a:p>
          <a:endParaRPr lang="en-US"/>
        </a:p>
      </dgm:t>
    </dgm:pt>
    <dgm:pt modelId="{CC31C082-611E-4568-82E4-443CD72DF80B}">
      <dgm:prSet phldrT="[Text]"/>
      <dgm:spPr/>
      <dgm:t>
        <a:bodyPr/>
        <a:lstStyle/>
        <a:p>
          <a:r>
            <a:rPr lang="el-GR">
              <a:latin typeface="+mj-lt"/>
            </a:rPr>
            <a:t>Χορηγηθέντα φάρμακα</a:t>
          </a:r>
          <a:endParaRPr lang="en-US">
            <a:latin typeface="+mj-lt"/>
          </a:endParaRPr>
        </a:p>
      </dgm:t>
    </dgm:pt>
    <dgm:pt modelId="{B2E1D10B-3CAF-45B7-BC6B-7C3C2E5BCB31}" type="parTrans" cxnId="{C64B82D3-B6CD-4BD5-A61F-3BE57BF4BC23}">
      <dgm:prSet/>
      <dgm:spPr/>
      <dgm:t>
        <a:bodyPr/>
        <a:lstStyle/>
        <a:p>
          <a:endParaRPr lang="en-US"/>
        </a:p>
      </dgm:t>
    </dgm:pt>
    <dgm:pt modelId="{1BEA0FA8-DC77-4C6C-AB74-1C814C655B9C}" type="sibTrans" cxnId="{C64B82D3-B6CD-4BD5-A61F-3BE57BF4BC23}">
      <dgm:prSet/>
      <dgm:spPr/>
      <dgm:t>
        <a:bodyPr/>
        <a:lstStyle/>
        <a:p>
          <a:endParaRPr lang="en-US"/>
        </a:p>
      </dgm:t>
    </dgm:pt>
    <dgm:pt modelId="{23ABA791-B04F-425D-8BBB-64A82E05D96E}" type="pres">
      <dgm:prSet presAssocID="{B0787333-110D-49B0-923A-9B93CD9406E6}" presName="Name0" presStyleCnt="0">
        <dgm:presLayoutVars>
          <dgm:chMax val="3"/>
          <dgm:chPref val="1"/>
          <dgm:dir/>
          <dgm:animLvl val="lvl"/>
          <dgm:resizeHandles/>
        </dgm:presLayoutVars>
      </dgm:prSet>
      <dgm:spPr/>
    </dgm:pt>
    <dgm:pt modelId="{8F3F4406-FFAD-4CE7-8B9B-4D0FEEE947B7}" type="pres">
      <dgm:prSet presAssocID="{B0787333-110D-49B0-923A-9B93CD9406E6}" presName="outerBox" presStyleCnt="0"/>
      <dgm:spPr/>
    </dgm:pt>
    <dgm:pt modelId="{39C4BDF8-2B71-40B8-A6E4-D2B83D0C51BD}" type="pres">
      <dgm:prSet presAssocID="{B0787333-110D-49B0-923A-9B93CD9406E6}" presName="outerBoxParent" presStyleLbl="node1" presStyleIdx="0" presStyleCnt="3" custScaleX="98425" custScaleY="98387"/>
      <dgm:spPr/>
    </dgm:pt>
    <dgm:pt modelId="{3BE145D7-2C36-472B-AC0D-8224996F39C0}" type="pres">
      <dgm:prSet presAssocID="{B0787333-110D-49B0-923A-9B93CD9406E6}" presName="outerBoxChildren" presStyleCnt="0"/>
      <dgm:spPr/>
    </dgm:pt>
    <dgm:pt modelId="{76500F09-5F37-4172-B566-E7163951AF91}" type="pres">
      <dgm:prSet presAssocID="{56EDC040-A4D5-4EBC-BAE8-B124B5E412D1}" presName="oChild" presStyleLbl="fgAcc1" presStyleIdx="0" presStyleCnt="6">
        <dgm:presLayoutVars>
          <dgm:bulletEnabled val="1"/>
        </dgm:presLayoutVars>
      </dgm:prSet>
      <dgm:spPr/>
    </dgm:pt>
    <dgm:pt modelId="{2EA40EF4-B017-4B81-9F46-D377A933AAA6}" type="pres">
      <dgm:prSet presAssocID="{002D93FA-0B16-4431-BCA3-B88FAFE715F8}" presName="outerSibTrans" presStyleCnt="0"/>
      <dgm:spPr/>
    </dgm:pt>
    <dgm:pt modelId="{C6078580-4EC2-47F1-B46F-3A6503014017}" type="pres">
      <dgm:prSet presAssocID="{6E8596B6-D0A1-4B3F-8803-A8B55BE9D152}" presName="oChild" presStyleLbl="fgAcc1" presStyleIdx="1" presStyleCnt="6">
        <dgm:presLayoutVars>
          <dgm:bulletEnabled val="1"/>
        </dgm:presLayoutVars>
      </dgm:prSet>
      <dgm:spPr/>
    </dgm:pt>
    <dgm:pt modelId="{25A97ACB-6463-4093-BA46-96ABBA9FCEC8}" type="pres">
      <dgm:prSet presAssocID="{B0787333-110D-49B0-923A-9B93CD9406E6}" presName="middleBox" presStyleCnt="0"/>
      <dgm:spPr/>
    </dgm:pt>
    <dgm:pt modelId="{9DBA7B0A-30ED-4181-A338-733A06C5DC63}" type="pres">
      <dgm:prSet presAssocID="{B0787333-110D-49B0-923A-9B93CD9406E6}" presName="middleBoxParent" presStyleLbl="node1" presStyleIdx="1" presStyleCnt="3"/>
      <dgm:spPr/>
    </dgm:pt>
    <dgm:pt modelId="{285A2308-DF11-465C-9E1C-DF912818E957}" type="pres">
      <dgm:prSet presAssocID="{B0787333-110D-49B0-923A-9B93CD9406E6}" presName="middleBoxChildren" presStyleCnt="0"/>
      <dgm:spPr/>
    </dgm:pt>
    <dgm:pt modelId="{49FF40A9-7307-476C-A039-2ED5F0AAD5E4}" type="pres">
      <dgm:prSet presAssocID="{D141AA90-730D-4C0D-B697-079A80005ACA}" presName="mChild" presStyleLbl="fgAcc1" presStyleIdx="2" presStyleCnt="6">
        <dgm:presLayoutVars>
          <dgm:bulletEnabled val="1"/>
        </dgm:presLayoutVars>
      </dgm:prSet>
      <dgm:spPr/>
    </dgm:pt>
    <dgm:pt modelId="{6B40FC1D-6A3A-4102-B047-5E7FB660BF13}" type="pres">
      <dgm:prSet presAssocID="{D53C5420-A69C-45FC-B999-BDBB0B1F3245}" presName="middleSibTrans" presStyleCnt="0"/>
      <dgm:spPr/>
    </dgm:pt>
    <dgm:pt modelId="{C71F275F-5187-429B-81B2-B9AB042B0AD9}" type="pres">
      <dgm:prSet presAssocID="{1617123C-07B8-4F40-8F5D-1EC5DB75BA56}" presName="mChild" presStyleLbl="fgAcc1" presStyleIdx="3" presStyleCnt="6">
        <dgm:presLayoutVars>
          <dgm:bulletEnabled val="1"/>
        </dgm:presLayoutVars>
      </dgm:prSet>
      <dgm:spPr/>
    </dgm:pt>
    <dgm:pt modelId="{BDB0F706-0211-4E36-AB70-9F32175AD28B}" type="pres">
      <dgm:prSet presAssocID="{B0787333-110D-49B0-923A-9B93CD9406E6}" presName="centerBox" presStyleCnt="0"/>
      <dgm:spPr/>
    </dgm:pt>
    <dgm:pt modelId="{F8256794-7518-44E1-9AFC-5DECBD6BC21D}" type="pres">
      <dgm:prSet presAssocID="{B0787333-110D-49B0-923A-9B93CD9406E6}" presName="centerBoxParent" presStyleLbl="node1" presStyleIdx="2" presStyleCnt="3"/>
      <dgm:spPr/>
    </dgm:pt>
    <dgm:pt modelId="{07D167B6-CD2E-4BB5-8BCF-8C9BE550A8CC}" type="pres">
      <dgm:prSet presAssocID="{B0787333-110D-49B0-923A-9B93CD9406E6}" presName="centerBoxChildren" presStyleCnt="0"/>
      <dgm:spPr/>
    </dgm:pt>
    <dgm:pt modelId="{0A32CF6F-A0D8-4128-86DB-EEC5FB086B85}" type="pres">
      <dgm:prSet presAssocID="{881E3DCA-3715-4D19-92F9-D38D3660BBEB}" presName="cChild" presStyleLbl="fgAcc1" presStyleIdx="4" presStyleCnt="6">
        <dgm:presLayoutVars>
          <dgm:bulletEnabled val="1"/>
        </dgm:presLayoutVars>
      </dgm:prSet>
      <dgm:spPr/>
    </dgm:pt>
    <dgm:pt modelId="{BF02E81D-D623-4D10-B439-249136085920}" type="pres">
      <dgm:prSet presAssocID="{F35F6953-376A-4854-B9D1-6189EA5D9BEB}" presName="centerSibTrans" presStyleCnt="0"/>
      <dgm:spPr/>
    </dgm:pt>
    <dgm:pt modelId="{33D0BA03-24E4-4BAC-9F6B-E8CB215F5547}" type="pres">
      <dgm:prSet presAssocID="{CC31C082-611E-4568-82E4-443CD72DF80B}" presName="cChild" presStyleLbl="fgAcc1" presStyleIdx="5" presStyleCnt="6">
        <dgm:presLayoutVars>
          <dgm:bulletEnabled val="1"/>
        </dgm:presLayoutVars>
      </dgm:prSet>
      <dgm:spPr/>
    </dgm:pt>
  </dgm:ptLst>
  <dgm:cxnLst>
    <dgm:cxn modelId="{D89C1001-94C4-4366-BCCA-478F81AD770C}" type="presOf" srcId="{1617123C-07B8-4F40-8F5D-1EC5DB75BA56}" destId="{C71F275F-5187-429B-81B2-B9AB042B0AD9}" srcOrd="0" destOrd="0" presId="urn:microsoft.com/office/officeart/2005/8/layout/target2"/>
    <dgm:cxn modelId="{9B41D70C-0D80-4A2B-9C35-2C515BBCE2CD}" srcId="{B0787333-110D-49B0-923A-9B93CD9406E6}" destId="{79C18B3A-FC84-483A-83BA-9BE8C7C116DD}" srcOrd="0" destOrd="0" parTransId="{117DE9F7-7D21-4601-A3B8-D790753181B8}" sibTransId="{B81655AD-9931-468A-8805-6972F014E893}"/>
    <dgm:cxn modelId="{27007420-9B4E-4AF6-B940-053213F1A6EC}" srcId="{79C18B3A-FC84-483A-83BA-9BE8C7C116DD}" destId="{6E8596B6-D0A1-4B3F-8803-A8B55BE9D152}" srcOrd="1" destOrd="0" parTransId="{2F4BF70F-91BA-40C1-ABFC-41C116183318}" sibTransId="{C2A41A32-3D63-469C-8A62-D1E34F3C3881}"/>
    <dgm:cxn modelId="{6776D634-B7C6-4308-9894-4F7CEC176E17}" type="presOf" srcId="{56EDC040-A4D5-4EBC-BAE8-B124B5E412D1}" destId="{76500F09-5F37-4172-B566-E7163951AF91}" srcOrd="0" destOrd="0" presId="urn:microsoft.com/office/officeart/2005/8/layout/target2"/>
    <dgm:cxn modelId="{3E7F843C-DC77-4106-87EC-5D859BFFB2C5}" srcId="{B0787333-110D-49B0-923A-9B93CD9406E6}" destId="{5CB15DCE-EB70-4844-8B69-52AD00A3001D}" srcOrd="1" destOrd="0" parTransId="{AF051DBF-C925-43BF-AC44-2883A93EC59E}" sibTransId="{EAE68E13-4F9F-4D4E-BE2E-7AE0560C80B9}"/>
    <dgm:cxn modelId="{0738B849-155B-4499-AC92-290BB5FE2FA7}" srcId="{5CB15DCE-EB70-4844-8B69-52AD00A3001D}" destId="{D141AA90-730D-4C0D-B697-079A80005ACA}" srcOrd="0" destOrd="0" parTransId="{D9059F8E-ABDA-45EA-B44D-0B1D195AD959}" sibTransId="{D53C5420-A69C-45FC-B999-BDBB0B1F3245}"/>
    <dgm:cxn modelId="{D99ED54B-56C1-490D-84B9-84DD301ABF35}" srcId="{5CB15DCE-EB70-4844-8B69-52AD00A3001D}" destId="{1617123C-07B8-4F40-8F5D-1EC5DB75BA56}" srcOrd="1" destOrd="0" parTransId="{E4EC182E-39B9-4C5A-B044-F7446D965E4F}" sibTransId="{8E9A5FEA-4F23-476F-8346-993A90C772F2}"/>
    <dgm:cxn modelId="{D907404C-E83B-4292-9414-01BD7A7E4565}" type="presOf" srcId="{CC31C082-611E-4568-82E4-443CD72DF80B}" destId="{33D0BA03-24E4-4BAC-9F6B-E8CB215F5547}" srcOrd="0" destOrd="0" presId="urn:microsoft.com/office/officeart/2005/8/layout/target2"/>
    <dgm:cxn modelId="{3D60DA58-2999-4F71-9A37-FB973DD466A8}" srcId="{B0787333-110D-49B0-923A-9B93CD9406E6}" destId="{6EADC0EA-1AA2-4830-92E7-317A74B12718}" srcOrd="2" destOrd="0" parTransId="{C869FF3E-062B-4005-B793-5224D6821020}" sibTransId="{8017C301-54D9-4FE2-9661-3AE5AFF698AD}"/>
    <dgm:cxn modelId="{99617D5F-BA65-4B6A-B904-594A97BA2C27}" type="presOf" srcId="{D141AA90-730D-4C0D-B697-079A80005ACA}" destId="{49FF40A9-7307-476C-A039-2ED5F0AAD5E4}" srcOrd="0" destOrd="0" presId="urn:microsoft.com/office/officeart/2005/8/layout/target2"/>
    <dgm:cxn modelId="{61C38162-1C04-4985-94DE-829D2A1DA88A}" type="presOf" srcId="{6E8596B6-D0A1-4B3F-8803-A8B55BE9D152}" destId="{C6078580-4EC2-47F1-B46F-3A6503014017}" srcOrd="0" destOrd="0" presId="urn:microsoft.com/office/officeart/2005/8/layout/target2"/>
    <dgm:cxn modelId="{5DC0E967-4CD0-467B-A5A7-07C806F82EED}" srcId="{6EADC0EA-1AA2-4830-92E7-317A74B12718}" destId="{881E3DCA-3715-4D19-92F9-D38D3660BBEB}" srcOrd="0" destOrd="0" parTransId="{2B590974-9BBB-4DD4-BE4C-C5C022B12CA6}" sibTransId="{F35F6953-376A-4854-B9D1-6189EA5D9BEB}"/>
    <dgm:cxn modelId="{7996F569-14D3-42B1-92C1-3A9CB292B607}" type="presOf" srcId="{881E3DCA-3715-4D19-92F9-D38D3660BBEB}" destId="{0A32CF6F-A0D8-4128-86DB-EEC5FB086B85}" srcOrd="0" destOrd="0" presId="urn:microsoft.com/office/officeart/2005/8/layout/target2"/>
    <dgm:cxn modelId="{ED214F6D-F228-4CA3-9916-EBA9B1B48518}" type="presOf" srcId="{5CB15DCE-EB70-4844-8B69-52AD00A3001D}" destId="{9DBA7B0A-30ED-4181-A338-733A06C5DC63}" srcOrd="0" destOrd="0" presId="urn:microsoft.com/office/officeart/2005/8/layout/target2"/>
    <dgm:cxn modelId="{CE7B8C9D-79FD-4C7B-8B17-55EAED0D7830}" type="presOf" srcId="{6EADC0EA-1AA2-4830-92E7-317A74B12718}" destId="{F8256794-7518-44E1-9AFC-5DECBD6BC21D}" srcOrd="0" destOrd="0" presId="urn:microsoft.com/office/officeart/2005/8/layout/target2"/>
    <dgm:cxn modelId="{A308A6C3-A7F8-4017-8BD4-040630B49D54}" type="presOf" srcId="{B0787333-110D-49B0-923A-9B93CD9406E6}" destId="{23ABA791-B04F-425D-8BBB-64A82E05D96E}" srcOrd="0" destOrd="0" presId="urn:microsoft.com/office/officeart/2005/8/layout/target2"/>
    <dgm:cxn modelId="{C64B82D3-B6CD-4BD5-A61F-3BE57BF4BC23}" srcId="{6EADC0EA-1AA2-4830-92E7-317A74B12718}" destId="{CC31C082-611E-4568-82E4-443CD72DF80B}" srcOrd="1" destOrd="0" parTransId="{B2E1D10B-3CAF-45B7-BC6B-7C3C2E5BCB31}" sibTransId="{1BEA0FA8-DC77-4C6C-AB74-1C814C655B9C}"/>
    <dgm:cxn modelId="{D4072AD7-97AA-4F6F-9080-33D1D765212E}" type="presOf" srcId="{79C18B3A-FC84-483A-83BA-9BE8C7C116DD}" destId="{39C4BDF8-2B71-40B8-A6E4-D2B83D0C51BD}" srcOrd="0" destOrd="0" presId="urn:microsoft.com/office/officeart/2005/8/layout/target2"/>
    <dgm:cxn modelId="{C33B14E6-95AF-4F2A-97BD-5EBEDC671012}" srcId="{79C18B3A-FC84-483A-83BA-9BE8C7C116DD}" destId="{56EDC040-A4D5-4EBC-BAE8-B124B5E412D1}" srcOrd="0" destOrd="0" parTransId="{FED667C3-F1C6-4D5B-80EA-88988DF623F7}" sibTransId="{002D93FA-0B16-4431-BCA3-B88FAFE715F8}"/>
    <dgm:cxn modelId="{D76A3BB9-7FA7-47F1-B15A-14A2F6ECF800}" type="presParOf" srcId="{23ABA791-B04F-425D-8BBB-64A82E05D96E}" destId="{8F3F4406-FFAD-4CE7-8B9B-4D0FEEE947B7}" srcOrd="0" destOrd="0" presId="urn:microsoft.com/office/officeart/2005/8/layout/target2"/>
    <dgm:cxn modelId="{BD5BEDD8-0744-42DF-8752-894F54E08A1B}" type="presParOf" srcId="{8F3F4406-FFAD-4CE7-8B9B-4D0FEEE947B7}" destId="{39C4BDF8-2B71-40B8-A6E4-D2B83D0C51BD}" srcOrd="0" destOrd="0" presId="urn:microsoft.com/office/officeart/2005/8/layout/target2"/>
    <dgm:cxn modelId="{62D3E650-9631-403B-83FF-BE834228DD70}" type="presParOf" srcId="{8F3F4406-FFAD-4CE7-8B9B-4D0FEEE947B7}" destId="{3BE145D7-2C36-472B-AC0D-8224996F39C0}" srcOrd="1" destOrd="0" presId="urn:microsoft.com/office/officeart/2005/8/layout/target2"/>
    <dgm:cxn modelId="{251DF422-177F-40FC-8B0E-1701A966B8BB}" type="presParOf" srcId="{3BE145D7-2C36-472B-AC0D-8224996F39C0}" destId="{76500F09-5F37-4172-B566-E7163951AF91}" srcOrd="0" destOrd="0" presId="urn:microsoft.com/office/officeart/2005/8/layout/target2"/>
    <dgm:cxn modelId="{0EC97B02-B2B5-412F-854F-D706000E63A2}" type="presParOf" srcId="{3BE145D7-2C36-472B-AC0D-8224996F39C0}" destId="{2EA40EF4-B017-4B81-9F46-D377A933AAA6}" srcOrd="1" destOrd="0" presId="urn:microsoft.com/office/officeart/2005/8/layout/target2"/>
    <dgm:cxn modelId="{D383B0FF-A290-4851-978A-21505B6760E9}" type="presParOf" srcId="{3BE145D7-2C36-472B-AC0D-8224996F39C0}" destId="{C6078580-4EC2-47F1-B46F-3A6503014017}" srcOrd="2" destOrd="0" presId="urn:microsoft.com/office/officeart/2005/8/layout/target2"/>
    <dgm:cxn modelId="{9DE6B2C6-8282-40BF-A122-6B39F4460846}" type="presParOf" srcId="{23ABA791-B04F-425D-8BBB-64A82E05D96E}" destId="{25A97ACB-6463-4093-BA46-96ABBA9FCEC8}" srcOrd="1" destOrd="0" presId="urn:microsoft.com/office/officeart/2005/8/layout/target2"/>
    <dgm:cxn modelId="{9C739020-3101-4D4A-B749-58C3F75F1F0D}" type="presParOf" srcId="{25A97ACB-6463-4093-BA46-96ABBA9FCEC8}" destId="{9DBA7B0A-30ED-4181-A338-733A06C5DC63}" srcOrd="0" destOrd="0" presId="urn:microsoft.com/office/officeart/2005/8/layout/target2"/>
    <dgm:cxn modelId="{C98F59E2-BA43-4FB0-9B83-AD639AEF7FBC}" type="presParOf" srcId="{25A97ACB-6463-4093-BA46-96ABBA9FCEC8}" destId="{285A2308-DF11-465C-9E1C-DF912818E957}" srcOrd="1" destOrd="0" presId="urn:microsoft.com/office/officeart/2005/8/layout/target2"/>
    <dgm:cxn modelId="{474675B8-0056-49E4-9F62-CF6FE492BFB8}" type="presParOf" srcId="{285A2308-DF11-465C-9E1C-DF912818E957}" destId="{49FF40A9-7307-476C-A039-2ED5F0AAD5E4}" srcOrd="0" destOrd="0" presId="urn:microsoft.com/office/officeart/2005/8/layout/target2"/>
    <dgm:cxn modelId="{B2923AC9-3AA0-4C12-AE3A-54172F8AAB53}" type="presParOf" srcId="{285A2308-DF11-465C-9E1C-DF912818E957}" destId="{6B40FC1D-6A3A-4102-B047-5E7FB660BF13}" srcOrd="1" destOrd="0" presId="urn:microsoft.com/office/officeart/2005/8/layout/target2"/>
    <dgm:cxn modelId="{A0E2CF6B-2748-4DFA-B076-B791836A5ABE}" type="presParOf" srcId="{285A2308-DF11-465C-9E1C-DF912818E957}" destId="{C71F275F-5187-429B-81B2-B9AB042B0AD9}" srcOrd="2" destOrd="0" presId="urn:microsoft.com/office/officeart/2005/8/layout/target2"/>
    <dgm:cxn modelId="{E1E19B41-7517-4F18-8157-E7CD0F420023}" type="presParOf" srcId="{23ABA791-B04F-425D-8BBB-64A82E05D96E}" destId="{BDB0F706-0211-4E36-AB70-9F32175AD28B}" srcOrd="2" destOrd="0" presId="urn:microsoft.com/office/officeart/2005/8/layout/target2"/>
    <dgm:cxn modelId="{B22EE3A0-AF7A-4C85-A067-532B63CE138D}" type="presParOf" srcId="{BDB0F706-0211-4E36-AB70-9F32175AD28B}" destId="{F8256794-7518-44E1-9AFC-5DECBD6BC21D}" srcOrd="0" destOrd="0" presId="urn:microsoft.com/office/officeart/2005/8/layout/target2"/>
    <dgm:cxn modelId="{1F9CAD90-8E88-42CF-B71C-1EA05C692C3D}" type="presParOf" srcId="{BDB0F706-0211-4E36-AB70-9F32175AD28B}" destId="{07D167B6-CD2E-4BB5-8BCF-8C9BE550A8CC}" srcOrd="1" destOrd="0" presId="urn:microsoft.com/office/officeart/2005/8/layout/target2"/>
    <dgm:cxn modelId="{F6827784-3083-4EC3-8608-C33F08C62ABE}" type="presParOf" srcId="{07D167B6-CD2E-4BB5-8BCF-8C9BE550A8CC}" destId="{0A32CF6F-A0D8-4128-86DB-EEC5FB086B85}" srcOrd="0" destOrd="0" presId="urn:microsoft.com/office/officeart/2005/8/layout/target2"/>
    <dgm:cxn modelId="{F921987E-CA2A-4309-AB37-C99970371417}" type="presParOf" srcId="{07D167B6-CD2E-4BB5-8BCF-8C9BE550A8CC}" destId="{BF02E81D-D623-4D10-B439-249136085920}" srcOrd="1" destOrd="0" presId="urn:microsoft.com/office/officeart/2005/8/layout/target2"/>
    <dgm:cxn modelId="{467E6CB1-2504-4F3D-952C-C9A710B2CA89}" type="presParOf" srcId="{07D167B6-CD2E-4BB5-8BCF-8C9BE550A8CC}" destId="{33D0BA03-24E4-4BAC-9F6B-E8CB215F5547}"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4BDF8-2B71-40B8-A6E4-D2B83D0C51BD}">
      <dsp:nvSpPr>
        <dsp:cNvPr id="0" name=""/>
        <dsp:cNvSpPr/>
      </dsp:nvSpPr>
      <dsp:spPr>
        <a:xfrm>
          <a:off x="71939" y="31956"/>
          <a:ext cx="8991334" cy="3898485"/>
        </a:xfrm>
        <a:prstGeom prst="roundRect">
          <a:avLst>
            <a:gd name="adj" fmla="val 8500"/>
          </a:avLst>
        </a:prstGeom>
        <a:gradFill rotWithShape="0">
          <a:gsLst>
            <a:gs pos="0">
              <a:schemeClr val="lt1">
                <a:hueOff val="0"/>
                <a:satOff val="0"/>
                <a:lumOff val="0"/>
                <a:alphaOff val="0"/>
                <a:tint val="50000"/>
                <a:alpha val="100000"/>
                <a:satMod val="160000"/>
                <a:lumMod val="105000"/>
              </a:schemeClr>
            </a:gs>
            <a:gs pos="41000">
              <a:schemeClr val="lt1">
                <a:hueOff val="0"/>
                <a:satOff val="0"/>
                <a:lumOff val="0"/>
                <a:alphaOff val="0"/>
                <a:tint val="57000"/>
                <a:satMod val="180000"/>
                <a:lumMod val="99000"/>
              </a:schemeClr>
            </a:gs>
            <a:gs pos="100000">
              <a:schemeClr val="lt1">
                <a:hueOff val="0"/>
                <a:satOff val="0"/>
                <a:lumOff val="0"/>
                <a:alphaOff val="0"/>
                <a:tint val="80000"/>
                <a:satMod val="200000"/>
                <a:lumMod val="104000"/>
              </a:schemeClr>
            </a:gs>
          </a:gsLst>
          <a:lin ang="5400000" scaled="1"/>
        </a:gradFill>
        <a:ln>
          <a:noFill/>
        </a:ln>
        <a:effectLst>
          <a:outerShdw blurRad="50800" dist="381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3075262" numCol="1" spcCol="1270" anchor="t" anchorCtr="0">
          <a:noAutofit/>
        </a:bodyPr>
        <a:lstStyle/>
        <a:p>
          <a:pPr marL="0" lvl="0" indent="0" algn="l" defTabSz="622300">
            <a:lnSpc>
              <a:spcPct val="90000"/>
            </a:lnSpc>
            <a:spcBef>
              <a:spcPct val="0"/>
            </a:spcBef>
            <a:spcAft>
              <a:spcPct val="35000"/>
            </a:spcAft>
            <a:buNone/>
          </a:pPr>
          <a:r>
            <a:rPr lang="el-GR" sz="1400" b="0" kern="1200">
              <a:latin typeface="+mj-lt"/>
            </a:rPr>
            <a:t>Ηλεκτρονικός Φάκελος Υγείας (ΗΦΥ)</a:t>
          </a:r>
          <a:endParaRPr lang="en-US" sz="1400" b="0" kern="1200">
            <a:latin typeface="+mj-lt"/>
          </a:endParaRPr>
        </a:p>
      </dsp:txBody>
      <dsp:txXfrm>
        <a:off x="168994" y="129011"/>
        <a:ext cx="8797224" cy="3704375"/>
      </dsp:txXfrm>
    </dsp:sp>
    <dsp:sp modelId="{76500F09-5F37-4172-B566-E7163951AF91}">
      <dsp:nvSpPr>
        <dsp:cNvPr id="0" name=""/>
        <dsp:cNvSpPr/>
      </dsp:nvSpPr>
      <dsp:spPr>
        <a:xfrm>
          <a:off x="228380" y="990599"/>
          <a:ext cx="1370282" cy="1352981"/>
        </a:xfrm>
        <a:prstGeom prst="roundRect">
          <a:avLst>
            <a:gd name="adj" fmla="val 105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latin typeface="+mj-lt"/>
            </a:rPr>
            <a:t>Προσωπικά δεδομένα</a:t>
          </a:r>
          <a:endParaRPr lang="en-US" sz="1600" kern="1200">
            <a:latin typeface="+mj-lt"/>
          </a:endParaRPr>
        </a:p>
      </dsp:txBody>
      <dsp:txXfrm>
        <a:off x="269989" y="1032208"/>
        <a:ext cx="1287064" cy="1269763"/>
      </dsp:txXfrm>
    </dsp:sp>
    <dsp:sp modelId="{C6078580-4EC2-47F1-B46F-3A6503014017}">
      <dsp:nvSpPr>
        <dsp:cNvPr id="0" name=""/>
        <dsp:cNvSpPr/>
      </dsp:nvSpPr>
      <dsp:spPr>
        <a:xfrm>
          <a:off x="228380" y="2410422"/>
          <a:ext cx="1370282" cy="1352981"/>
        </a:xfrm>
        <a:prstGeom prst="roundRect">
          <a:avLst>
            <a:gd name="adj" fmla="val 105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latin typeface="+mj-lt"/>
            </a:rPr>
            <a:t>Νομικές άδειες</a:t>
          </a:r>
          <a:endParaRPr lang="en-US" sz="1600" kern="1200">
            <a:latin typeface="+mj-lt"/>
          </a:endParaRPr>
        </a:p>
      </dsp:txBody>
      <dsp:txXfrm>
        <a:off x="269989" y="2452031"/>
        <a:ext cx="1287064" cy="1269763"/>
      </dsp:txXfrm>
    </dsp:sp>
    <dsp:sp modelId="{9DBA7B0A-30ED-4181-A338-733A06C5DC63}">
      <dsp:nvSpPr>
        <dsp:cNvPr id="0" name=""/>
        <dsp:cNvSpPr/>
      </dsp:nvSpPr>
      <dsp:spPr>
        <a:xfrm>
          <a:off x="1827042" y="990599"/>
          <a:ext cx="7079790" cy="2773679"/>
        </a:xfrm>
        <a:prstGeom prst="roundRect">
          <a:avLst>
            <a:gd name="adj" fmla="val 10500"/>
          </a:avLst>
        </a:prstGeom>
        <a:gradFill rotWithShape="0">
          <a:gsLst>
            <a:gs pos="0">
              <a:schemeClr val="lt1">
                <a:hueOff val="0"/>
                <a:satOff val="0"/>
                <a:lumOff val="0"/>
                <a:alphaOff val="0"/>
                <a:tint val="50000"/>
                <a:alpha val="100000"/>
                <a:satMod val="160000"/>
                <a:lumMod val="105000"/>
              </a:schemeClr>
            </a:gs>
            <a:gs pos="41000">
              <a:schemeClr val="lt1">
                <a:hueOff val="0"/>
                <a:satOff val="0"/>
                <a:lumOff val="0"/>
                <a:alphaOff val="0"/>
                <a:tint val="57000"/>
                <a:satMod val="180000"/>
                <a:lumMod val="99000"/>
              </a:schemeClr>
            </a:gs>
            <a:gs pos="100000">
              <a:schemeClr val="lt1">
                <a:hueOff val="0"/>
                <a:satOff val="0"/>
                <a:lumOff val="0"/>
                <a:alphaOff val="0"/>
                <a:tint val="80000"/>
                <a:satMod val="200000"/>
                <a:lumMod val="104000"/>
              </a:schemeClr>
            </a:gs>
          </a:gsLst>
          <a:lin ang="5400000" scaled="1"/>
        </a:gradFill>
        <a:ln>
          <a:noFill/>
        </a:ln>
        <a:effectLst>
          <a:outerShdw blurRad="50800" dist="381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1761286" numCol="1" spcCol="1270" anchor="t" anchorCtr="0">
          <a:noAutofit/>
        </a:bodyPr>
        <a:lstStyle/>
        <a:p>
          <a:pPr marL="0" lvl="0" indent="0" algn="l" defTabSz="622300">
            <a:lnSpc>
              <a:spcPct val="90000"/>
            </a:lnSpc>
            <a:spcBef>
              <a:spcPct val="0"/>
            </a:spcBef>
            <a:spcAft>
              <a:spcPct val="35000"/>
            </a:spcAft>
            <a:buNone/>
          </a:pPr>
          <a:r>
            <a:rPr lang="el-GR" sz="1400" b="0" kern="1200">
              <a:latin typeface="+mj-lt"/>
            </a:rPr>
            <a:t>Ιατρικό ιστορικό</a:t>
          </a:r>
          <a:endParaRPr lang="en-US" sz="1400" b="0" kern="1200">
            <a:latin typeface="+mj-lt"/>
          </a:endParaRPr>
        </a:p>
      </dsp:txBody>
      <dsp:txXfrm>
        <a:off x="1912342" y="1075899"/>
        <a:ext cx="6909190" cy="2603079"/>
      </dsp:txXfrm>
    </dsp:sp>
    <dsp:sp modelId="{49FF40A9-7307-476C-A039-2ED5F0AAD5E4}">
      <dsp:nvSpPr>
        <dsp:cNvPr id="0" name=""/>
        <dsp:cNvSpPr/>
      </dsp:nvSpPr>
      <dsp:spPr>
        <a:xfrm>
          <a:off x="2004037" y="1961387"/>
          <a:ext cx="1415958" cy="763946"/>
        </a:xfrm>
        <a:prstGeom prst="roundRect">
          <a:avLst>
            <a:gd name="adj" fmla="val 105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latin typeface="+mj-lt"/>
            </a:rPr>
            <a:t>Κλινικά δεδομένα</a:t>
          </a:r>
          <a:endParaRPr lang="en-US" sz="1600" kern="1200">
            <a:latin typeface="+mj-lt"/>
          </a:endParaRPr>
        </a:p>
      </dsp:txBody>
      <dsp:txXfrm>
        <a:off x="2027531" y="1984881"/>
        <a:ext cx="1368970" cy="716958"/>
      </dsp:txXfrm>
    </dsp:sp>
    <dsp:sp modelId="{C71F275F-5187-429B-81B2-B9AB042B0AD9}">
      <dsp:nvSpPr>
        <dsp:cNvPr id="0" name=""/>
        <dsp:cNvSpPr/>
      </dsp:nvSpPr>
      <dsp:spPr>
        <a:xfrm>
          <a:off x="2004037" y="2790971"/>
          <a:ext cx="1415958" cy="763946"/>
        </a:xfrm>
        <a:prstGeom prst="roundRect">
          <a:avLst>
            <a:gd name="adj" fmla="val 105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latin typeface="+mj-lt"/>
            </a:rPr>
            <a:t>Διαγνωστικές εικόνες</a:t>
          </a:r>
          <a:endParaRPr lang="en-US" sz="1600" kern="1200">
            <a:latin typeface="+mj-lt"/>
          </a:endParaRPr>
        </a:p>
      </dsp:txBody>
      <dsp:txXfrm>
        <a:off x="2027531" y="2814465"/>
        <a:ext cx="1368970" cy="716958"/>
      </dsp:txXfrm>
    </dsp:sp>
    <dsp:sp modelId="{F8256794-7518-44E1-9AFC-5DECBD6BC21D}">
      <dsp:nvSpPr>
        <dsp:cNvPr id="0" name=""/>
        <dsp:cNvSpPr/>
      </dsp:nvSpPr>
      <dsp:spPr>
        <a:xfrm>
          <a:off x="3608409" y="1981199"/>
          <a:ext cx="5070043" cy="1584959"/>
        </a:xfrm>
        <a:prstGeom prst="roundRect">
          <a:avLst>
            <a:gd name="adj" fmla="val 10500"/>
          </a:avLst>
        </a:prstGeom>
        <a:gradFill rotWithShape="0">
          <a:gsLst>
            <a:gs pos="0">
              <a:schemeClr val="lt1">
                <a:hueOff val="0"/>
                <a:satOff val="0"/>
                <a:lumOff val="0"/>
                <a:alphaOff val="0"/>
                <a:tint val="50000"/>
                <a:alpha val="100000"/>
                <a:satMod val="160000"/>
                <a:lumMod val="105000"/>
              </a:schemeClr>
            </a:gs>
            <a:gs pos="41000">
              <a:schemeClr val="lt1">
                <a:hueOff val="0"/>
                <a:satOff val="0"/>
                <a:lumOff val="0"/>
                <a:alphaOff val="0"/>
                <a:tint val="57000"/>
                <a:satMod val="180000"/>
                <a:lumMod val="99000"/>
              </a:schemeClr>
            </a:gs>
            <a:gs pos="100000">
              <a:schemeClr val="lt1">
                <a:hueOff val="0"/>
                <a:satOff val="0"/>
                <a:lumOff val="0"/>
                <a:alphaOff val="0"/>
                <a:tint val="80000"/>
                <a:satMod val="200000"/>
                <a:lumMod val="104000"/>
              </a:schemeClr>
            </a:gs>
          </a:gsLst>
          <a:lin ang="5400000" scaled="1"/>
        </a:gradFill>
        <a:ln>
          <a:noFill/>
        </a:ln>
        <a:effectLst>
          <a:outerShdw blurRad="50800" dist="381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894622" numCol="1" spcCol="1270" anchor="t" anchorCtr="0">
          <a:noAutofit/>
        </a:bodyPr>
        <a:lstStyle/>
        <a:p>
          <a:pPr marL="0" lvl="0" indent="0" algn="l" defTabSz="622300">
            <a:lnSpc>
              <a:spcPct val="90000"/>
            </a:lnSpc>
            <a:spcBef>
              <a:spcPct val="0"/>
            </a:spcBef>
            <a:spcAft>
              <a:spcPct val="35000"/>
            </a:spcAft>
            <a:buNone/>
          </a:pPr>
          <a:r>
            <a:rPr lang="el-GR" sz="1400" b="0" kern="1200">
              <a:latin typeface="+mj-lt"/>
            </a:rPr>
            <a:t>Ιατρική φροντίδα</a:t>
          </a:r>
          <a:endParaRPr lang="en-US" sz="1400" b="0" kern="1200">
            <a:latin typeface="+mj-lt"/>
          </a:endParaRPr>
        </a:p>
      </dsp:txBody>
      <dsp:txXfrm>
        <a:off x="3657152" y="2029942"/>
        <a:ext cx="4972557" cy="1487473"/>
      </dsp:txXfrm>
    </dsp:sp>
    <dsp:sp modelId="{0A32CF6F-A0D8-4128-86DB-EEC5FB086B85}">
      <dsp:nvSpPr>
        <dsp:cNvPr id="0" name=""/>
        <dsp:cNvSpPr/>
      </dsp:nvSpPr>
      <dsp:spPr>
        <a:xfrm>
          <a:off x="3735160" y="2694431"/>
          <a:ext cx="2372993" cy="713231"/>
        </a:xfrm>
        <a:prstGeom prst="roundRect">
          <a:avLst>
            <a:gd name="adj" fmla="val 105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latin typeface="+mj-lt"/>
            </a:rPr>
            <a:t>Αλλεργίες</a:t>
          </a:r>
          <a:endParaRPr lang="en-US" sz="1600" kern="1200">
            <a:latin typeface="+mj-lt"/>
          </a:endParaRPr>
        </a:p>
      </dsp:txBody>
      <dsp:txXfrm>
        <a:off x="3757094" y="2716365"/>
        <a:ext cx="2329125" cy="669363"/>
      </dsp:txXfrm>
    </dsp:sp>
    <dsp:sp modelId="{33D0BA03-24E4-4BAC-9F6B-E8CB215F5547}">
      <dsp:nvSpPr>
        <dsp:cNvPr id="0" name=""/>
        <dsp:cNvSpPr/>
      </dsp:nvSpPr>
      <dsp:spPr>
        <a:xfrm>
          <a:off x="6175664" y="2694431"/>
          <a:ext cx="2372993" cy="713231"/>
        </a:xfrm>
        <a:prstGeom prst="roundRect">
          <a:avLst>
            <a:gd name="adj" fmla="val 105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latin typeface="+mj-lt"/>
            </a:rPr>
            <a:t>Χορηγηθέντα φάρμακα</a:t>
          </a:r>
          <a:endParaRPr lang="en-US" sz="1600" kern="1200">
            <a:latin typeface="+mj-lt"/>
          </a:endParaRPr>
        </a:p>
      </dsp:txBody>
      <dsp:txXfrm>
        <a:off x="6197598" y="2716365"/>
        <a:ext cx="2329125" cy="669363"/>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B8EE6518-D2C0-499B-A2E1-947F6FD749D1}" type="datetimeFigureOut">
              <a:rPr lang="en-US" smtClean="0"/>
              <a:t>10/12/23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248D28D-2613-4BD4-B383-D708445B5A30}" type="slidenum">
              <a:rPr lang="en-US" smtClean="0"/>
              <a:t>‹#›</a:t>
            </a:fld>
            <a:endParaRPr lang="en-US"/>
          </a:p>
        </p:txBody>
      </p:sp>
    </p:spTree>
    <p:extLst>
      <p:ext uri="{BB962C8B-B14F-4D97-AF65-F5344CB8AC3E}">
        <p14:creationId xmlns:p14="http://schemas.microsoft.com/office/powerpoint/2010/main" val="3356191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F71F47D-3890-4B23-BDFD-C250475CAB69}" type="datetimeFigureOut">
              <a:rPr lang="en-US" smtClean="0"/>
              <a:t>10/12/23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476DE80-ED91-40EC-996A-1337A4CEEE46}" type="slidenum">
              <a:rPr lang="en-US" smtClean="0"/>
              <a:t>‹#›</a:t>
            </a:fld>
            <a:endParaRPr lang="en-US"/>
          </a:p>
        </p:txBody>
      </p:sp>
    </p:spTree>
    <p:extLst>
      <p:ext uri="{BB962C8B-B14F-4D97-AF65-F5344CB8AC3E}">
        <p14:creationId xmlns:p14="http://schemas.microsoft.com/office/powerpoint/2010/main" val="2005625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1pPr>
            <a:lvl2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2pPr>
            <a:lvl3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3pPr>
            <a:lvl4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4pPr>
            <a:lvl5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5pPr>
            <a:lvl6pPr marL="2658184"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6pPr>
            <a:lvl7pPr marL="3141490"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7pPr>
            <a:lvl8pPr marL="3624796"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8pPr>
            <a:lvl9pPr marL="4108102"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9pPr>
          </a:lstStyle>
          <a:p>
            <a:pPr eaLnBrk="1" hangingPunct="1"/>
            <a:fld id="{8CACDF68-2740-474A-9BB4-BE2B925DEE33}" type="slidenum">
              <a:rPr lang="en-US" sz="1300">
                <a:solidFill>
                  <a:srgbClr val="000000"/>
                </a:solidFill>
                <a:latin typeface="Times New Roman" pitchFamily="18" charset="0"/>
              </a:rPr>
              <a:pPr eaLnBrk="1" hangingPunct="1"/>
              <a:t>7</a:t>
            </a:fld>
            <a:endParaRPr lang="en-US" sz="1300">
              <a:solidFill>
                <a:srgbClr val="000000"/>
              </a:solidFill>
              <a:latin typeface="Times New Roman" pitchFamily="18"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pitchFamily="18" charset="0"/>
                <a:ea typeface="ＭＳ Ｐゴシック" pitchFamily="34" charset="-128"/>
              </a:rPr>
              <a:t>H </a:t>
            </a:r>
            <a:r>
              <a:rPr lang="el-GR">
                <a:latin typeface="Times New Roman" pitchFamily="18" charset="0"/>
                <a:ea typeface="ＭＳ Ｐゴシック" pitchFamily="34" charset="-128"/>
              </a:rPr>
              <a:t>σημασιολογική διαλειτουργικότητα παρέχει την δυνατότητα ουσιαστικής αξιοποίησης της πληροφορίας.</a:t>
            </a:r>
          </a:p>
          <a:p>
            <a:r>
              <a:rPr lang="el-GR">
                <a:latin typeface="Times New Roman" pitchFamily="18" charset="0"/>
                <a:ea typeface="ＭＳ Ｐゴシック" pitchFamily="34" charset="-128"/>
              </a:rPr>
              <a:t>Απαιτεί προαπαιτούμενο αυτόματης επεξεργασίας των δεδομένων.</a:t>
            </a:r>
            <a:endParaRPr lang="en-US">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6DE80-ED91-40EC-996A-1337A4CEEE46}" type="slidenum">
              <a:rPr lang="en-US" smtClean="0"/>
              <a:t>50</a:t>
            </a:fld>
            <a:endParaRPr lang="en-US"/>
          </a:p>
        </p:txBody>
      </p:sp>
    </p:spTree>
    <p:extLst>
      <p:ext uri="{BB962C8B-B14F-4D97-AF65-F5344CB8AC3E}">
        <p14:creationId xmlns:p14="http://schemas.microsoft.com/office/powerpoint/2010/main" val="281366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1pPr>
            <a:lvl2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2pPr>
            <a:lvl3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3pPr>
            <a:lvl4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4pPr>
            <a:lvl5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5pPr>
            <a:lvl6pPr marL="2658184"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6pPr>
            <a:lvl7pPr marL="3141490"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7pPr>
            <a:lvl8pPr marL="3624796"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8pPr>
            <a:lvl9pPr marL="4108102"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9pPr>
          </a:lstStyle>
          <a:p>
            <a:pPr eaLnBrk="1" hangingPunct="1"/>
            <a:fld id="{C9795C1A-665A-4F75-8C2A-65BADB518D1B}" type="slidenum">
              <a:rPr lang="en-GB" sz="1300">
                <a:solidFill>
                  <a:srgbClr val="000000"/>
                </a:solidFill>
                <a:latin typeface="Times New Roman" pitchFamily="18" charset="0"/>
              </a:rPr>
              <a:pPr eaLnBrk="1" hangingPunct="1"/>
              <a:t>63</a:t>
            </a:fld>
            <a:endParaRPr lang="en-GB" sz="1300">
              <a:solidFill>
                <a:srgbClr val="000000"/>
              </a:solidFill>
              <a:latin typeface="Times New Roman" pitchFamily="18" charset="0"/>
            </a:endParaRPr>
          </a:p>
        </p:txBody>
      </p:sp>
      <p:sp>
        <p:nvSpPr>
          <p:cNvPr id="147459" name="Text Box 1"/>
          <p:cNvSpPr>
            <a:spLocks noGrp="1" noRot="1" noChangeAspect="1" noChangeArrowheads="1"/>
          </p:cNvSpPr>
          <p:nvPr>
            <p:ph type="sldImg"/>
          </p:nvPr>
        </p:nvSpPr>
        <p:spPr>
          <a:xfrm>
            <a:off x="1257300" y="720725"/>
            <a:ext cx="4800600" cy="3600450"/>
          </a:xfrm>
          <a:solidFill>
            <a:srgbClr val="FFFFFF"/>
          </a:solidFill>
          <a:ln/>
        </p:spPr>
      </p:sp>
      <p:sp>
        <p:nvSpPr>
          <p:cNvPr id="147460" name="Text Box 2"/>
          <p:cNvSpPr>
            <a:spLocks noGrp="1" noChangeArrowheads="1"/>
          </p:cNvSpPr>
          <p:nvPr>
            <p:ph type="body" idx="1"/>
          </p:nvPr>
        </p:nvSpPr>
        <p:spPr>
          <a:xfrm>
            <a:off x="731521" y="4560570"/>
            <a:ext cx="5850467"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1pPr>
            <a:lvl2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2pPr>
            <a:lvl3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3pPr>
            <a:lvl4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4pPr>
            <a:lvl5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5pPr>
            <a:lvl6pPr marL="2658184"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6pPr>
            <a:lvl7pPr marL="3141490"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7pPr>
            <a:lvl8pPr marL="3624796"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8pPr>
            <a:lvl9pPr marL="4108102"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9pPr>
          </a:lstStyle>
          <a:p>
            <a:pPr eaLnBrk="1" hangingPunct="1"/>
            <a:fld id="{41F0700B-633A-4727-8098-F2759F8F2652}" type="slidenum">
              <a:rPr lang="en-GB" sz="1300">
                <a:solidFill>
                  <a:srgbClr val="000000"/>
                </a:solidFill>
                <a:latin typeface="Times New Roman" pitchFamily="18" charset="0"/>
              </a:rPr>
              <a:pPr eaLnBrk="1" hangingPunct="1"/>
              <a:t>64</a:t>
            </a:fld>
            <a:endParaRPr lang="en-GB" sz="1300">
              <a:solidFill>
                <a:srgbClr val="000000"/>
              </a:solidFill>
              <a:latin typeface="Times New Roman" pitchFamily="18" charset="0"/>
            </a:endParaRPr>
          </a:p>
        </p:txBody>
      </p:sp>
      <p:sp>
        <p:nvSpPr>
          <p:cNvPr id="149507" name="Text Box 1"/>
          <p:cNvSpPr>
            <a:spLocks noGrp="1" noRot="1" noChangeAspect="1" noChangeArrowheads="1"/>
          </p:cNvSpPr>
          <p:nvPr>
            <p:ph type="sldImg"/>
          </p:nvPr>
        </p:nvSpPr>
        <p:spPr>
          <a:xfrm>
            <a:off x="1257300" y="720725"/>
            <a:ext cx="4800600" cy="3600450"/>
          </a:xfrm>
          <a:solidFill>
            <a:srgbClr val="FFFFFF"/>
          </a:solidFill>
          <a:ln/>
        </p:spPr>
      </p:sp>
      <p:sp>
        <p:nvSpPr>
          <p:cNvPr id="149508" name="Text Box 2"/>
          <p:cNvSpPr>
            <a:spLocks noGrp="1" noChangeArrowheads="1"/>
          </p:cNvSpPr>
          <p:nvPr>
            <p:ph type="body" idx="1"/>
          </p:nvPr>
        </p:nvSpPr>
        <p:spPr>
          <a:xfrm>
            <a:off x="731521" y="4560570"/>
            <a:ext cx="5850467"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1pPr>
            <a:lvl2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2pPr>
            <a:lvl3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3pPr>
            <a:lvl4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4pPr>
            <a:lvl5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5pPr>
            <a:lvl6pPr marL="2658184"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6pPr>
            <a:lvl7pPr marL="3141490"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7pPr>
            <a:lvl8pPr marL="3624796"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8pPr>
            <a:lvl9pPr marL="4108102"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9pPr>
          </a:lstStyle>
          <a:p>
            <a:pPr eaLnBrk="1" hangingPunct="1"/>
            <a:fld id="{27101A67-5863-4D68-B6F0-51C2DD1E285A}" type="slidenum">
              <a:rPr lang="en-GB" sz="1300">
                <a:solidFill>
                  <a:srgbClr val="000000"/>
                </a:solidFill>
                <a:latin typeface="Times New Roman" pitchFamily="18" charset="0"/>
              </a:rPr>
              <a:pPr eaLnBrk="1" hangingPunct="1"/>
              <a:t>65</a:t>
            </a:fld>
            <a:endParaRPr lang="en-GB" sz="1300">
              <a:solidFill>
                <a:srgbClr val="000000"/>
              </a:solidFill>
              <a:latin typeface="Times New Roman" pitchFamily="18" charset="0"/>
            </a:endParaRPr>
          </a:p>
        </p:txBody>
      </p:sp>
      <p:sp>
        <p:nvSpPr>
          <p:cNvPr id="151555" name="Text Box 1"/>
          <p:cNvSpPr>
            <a:spLocks noGrp="1" noRot="1" noChangeAspect="1" noChangeArrowheads="1"/>
          </p:cNvSpPr>
          <p:nvPr>
            <p:ph type="sldImg"/>
          </p:nvPr>
        </p:nvSpPr>
        <p:spPr>
          <a:xfrm>
            <a:off x="1012825" y="781050"/>
            <a:ext cx="5208588" cy="3906838"/>
          </a:xfrm>
          <a:solidFill>
            <a:srgbClr val="FFFFFF"/>
          </a:solidFill>
          <a:ln/>
        </p:spPr>
      </p:sp>
      <p:sp>
        <p:nvSpPr>
          <p:cNvPr id="151556" name="Text Box 2"/>
          <p:cNvSpPr>
            <a:spLocks noGrp="1" noChangeArrowheads="1"/>
          </p:cNvSpPr>
          <p:nvPr>
            <p:ph type="body" idx="1"/>
          </p:nvPr>
        </p:nvSpPr>
        <p:spPr>
          <a:xfrm>
            <a:off x="723055" y="4947285"/>
            <a:ext cx="5787813" cy="46872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1pPr>
            <a:lvl2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2pPr>
            <a:lvl3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3pPr>
            <a:lvl4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4pPr>
            <a:lvl5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5pPr>
            <a:lvl6pPr marL="2658184"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6pPr>
            <a:lvl7pPr marL="3141490"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7pPr>
            <a:lvl8pPr marL="3624796"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8pPr>
            <a:lvl9pPr marL="4108102" indent="-241653" defTabSz="483306" eaLnBrk="0" fontAlgn="base" hangingPunct="0">
              <a:spcBef>
                <a:spcPct val="0"/>
              </a:spcBef>
              <a:spcAft>
                <a:spcPct val="0"/>
              </a:spcAft>
              <a:tabLst>
                <a:tab pos="765235" algn="l"/>
                <a:tab pos="1530469" algn="l"/>
                <a:tab pos="2295704" algn="l"/>
                <a:tab pos="3060939" algn="l"/>
              </a:tabLst>
              <a:defRPr sz="2500">
                <a:solidFill>
                  <a:schemeClr val="bg1"/>
                </a:solidFill>
                <a:latin typeface="Arial" pitchFamily="34" charset="0"/>
                <a:ea typeface="ＭＳ Ｐゴシック" pitchFamily="34" charset="-128"/>
              </a:defRPr>
            </a:lvl9pPr>
          </a:lstStyle>
          <a:p>
            <a:pPr eaLnBrk="1" hangingPunct="1"/>
            <a:fld id="{67DF41C0-CB90-4FC7-96B6-787BEA40F512}" type="slidenum">
              <a:rPr lang="en-GB" sz="1300">
                <a:solidFill>
                  <a:srgbClr val="000000"/>
                </a:solidFill>
                <a:latin typeface="Times New Roman" pitchFamily="18" charset="0"/>
              </a:rPr>
              <a:pPr eaLnBrk="1" hangingPunct="1"/>
              <a:t>30</a:t>
            </a:fld>
            <a:endParaRPr lang="en-GB" sz="1300">
              <a:solidFill>
                <a:srgbClr val="000000"/>
              </a:solidFill>
              <a:latin typeface="Times New Roman" pitchFamily="18" charset="0"/>
            </a:endParaRPr>
          </a:p>
        </p:txBody>
      </p:sp>
      <p:sp>
        <p:nvSpPr>
          <p:cNvPr id="70659" name="Text Box 1"/>
          <p:cNvSpPr>
            <a:spLocks noGrp="1" noRot="1" noChangeAspect="1" noChangeArrowheads="1"/>
          </p:cNvSpPr>
          <p:nvPr>
            <p:ph type="sldImg"/>
          </p:nvPr>
        </p:nvSpPr>
        <p:spPr>
          <a:xfrm>
            <a:off x="1257300" y="720725"/>
            <a:ext cx="4799013" cy="3598863"/>
          </a:xfrm>
          <a:solidFill>
            <a:srgbClr val="FFFFFF"/>
          </a:solidFill>
          <a:ln/>
        </p:spPr>
      </p:sp>
      <p:sp>
        <p:nvSpPr>
          <p:cNvPr id="70660" name="Text Box 2"/>
          <p:cNvSpPr>
            <a:spLocks noGrp="1" noChangeArrowheads="1"/>
          </p:cNvSpPr>
          <p:nvPr>
            <p:ph type="body" idx="1"/>
          </p:nvPr>
        </p:nvSpPr>
        <p:spPr>
          <a:xfrm>
            <a:off x="731521" y="4560570"/>
            <a:ext cx="5850467" cy="4225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1pPr>
            <a:lvl2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2pPr>
            <a:lvl3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3pPr>
            <a:lvl4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4pPr>
            <a:lvl5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5pPr>
            <a:lvl6pPr marL="2658184"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6pPr>
            <a:lvl7pPr marL="3141490"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7pPr>
            <a:lvl8pPr marL="3624796"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8pPr>
            <a:lvl9pPr marL="4108102"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9pPr>
          </a:lstStyle>
          <a:p>
            <a:pPr eaLnBrk="1" hangingPunct="1"/>
            <a:fld id="{AF5000D7-B665-49BB-8A14-34F877CF1B60}" type="slidenum">
              <a:rPr lang="en-GB" sz="1300">
                <a:solidFill>
                  <a:srgbClr val="000000"/>
                </a:solidFill>
                <a:latin typeface="Times New Roman" pitchFamily="18" charset="0"/>
              </a:rPr>
              <a:pPr eaLnBrk="1" hangingPunct="1"/>
              <a:t>36</a:t>
            </a:fld>
            <a:endParaRPr lang="en-GB" sz="1300">
              <a:solidFill>
                <a:srgbClr val="000000"/>
              </a:solidFill>
              <a:latin typeface="Times New Roman" pitchFamily="18" charset="0"/>
            </a:endParaRPr>
          </a:p>
        </p:txBody>
      </p:sp>
      <p:sp>
        <p:nvSpPr>
          <p:cNvPr id="177155" name="Text Box 1"/>
          <p:cNvSpPr>
            <a:spLocks noGrp="1" noRot="1" noChangeAspect="1" noChangeArrowheads="1"/>
          </p:cNvSpPr>
          <p:nvPr>
            <p:ph type="sldImg"/>
          </p:nvPr>
        </p:nvSpPr>
        <p:spPr>
          <a:xfrm>
            <a:off x="1257300" y="720725"/>
            <a:ext cx="4800600" cy="3600450"/>
          </a:xfrm>
          <a:solidFill>
            <a:srgbClr val="FFFFFF"/>
          </a:solidFill>
          <a:ln/>
        </p:spPr>
      </p:sp>
      <p:sp>
        <p:nvSpPr>
          <p:cNvPr id="177156" name="Text Box 2"/>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1pPr>
            <a:lvl2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2pPr>
            <a:lvl3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3pPr>
            <a:lvl4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4pPr>
            <a:lvl5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5pPr>
            <a:lvl6pPr marL="2658184"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6pPr>
            <a:lvl7pPr marL="3141490"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7pPr>
            <a:lvl8pPr marL="3624796"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8pPr>
            <a:lvl9pPr marL="4108102"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9pPr>
          </a:lstStyle>
          <a:p>
            <a:pPr eaLnBrk="1" hangingPunct="1"/>
            <a:fld id="{B4C5A31B-AA78-4EEC-B9A9-A58303AA8848}" type="slidenum">
              <a:rPr lang="en-GB" sz="1300">
                <a:solidFill>
                  <a:srgbClr val="000000"/>
                </a:solidFill>
                <a:latin typeface="Times New Roman" pitchFamily="18" charset="0"/>
              </a:rPr>
              <a:pPr eaLnBrk="1" hangingPunct="1"/>
              <a:t>37</a:t>
            </a:fld>
            <a:endParaRPr lang="en-GB" sz="1300">
              <a:solidFill>
                <a:srgbClr val="000000"/>
              </a:solidFill>
              <a:latin typeface="Times New Roman" pitchFamily="18" charset="0"/>
            </a:endParaRPr>
          </a:p>
        </p:txBody>
      </p:sp>
      <p:sp>
        <p:nvSpPr>
          <p:cNvPr id="179203" name="Text Box 1"/>
          <p:cNvSpPr>
            <a:spLocks noGrp="1" noRot="1" noChangeAspect="1" noChangeArrowheads="1"/>
          </p:cNvSpPr>
          <p:nvPr>
            <p:ph type="sldImg"/>
          </p:nvPr>
        </p:nvSpPr>
        <p:spPr>
          <a:xfrm>
            <a:off x="1257300" y="720725"/>
            <a:ext cx="4800600" cy="3600450"/>
          </a:xfrm>
          <a:solidFill>
            <a:srgbClr val="FFFFFF"/>
          </a:solidFill>
          <a:ln/>
        </p:spPr>
      </p:sp>
      <p:sp>
        <p:nvSpPr>
          <p:cNvPr id="179204" name="Text Box 2"/>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1pPr>
            <a:lvl2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2pPr>
            <a:lvl3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3pPr>
            <a:lvl4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4pPr>
            <a:lvl5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5pPr>
            <a:lvl6pPr marL="2658184"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6pPr>
            <a:lvl7pPr marL="3141490"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7pPr>
            <a:lvl8pPr marL="3624796"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8pPr>
            <a:lvl9pPr marL="4108102"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9pPr>
          </a:lstStyle>
          <a:p>
            <a:pPr eaLnBrk="1" hangingPunct="1"/>
            <a:fld id="{C2F94BAC-742B-4992-B6BA-A46A72608437}" type="slidenum">
              <a:rPr lang="en-GB" sz="1300">
                <a:solidFill>
                  <a:srgbClr val="000000"/>
                </a:solidFill>
                <a:latin typeface="Times New Roman" pitchFamily="18" charset="0"/>
              </a:rPr>
              <a:pPr eaLnBrk="1" hangingPunct="1"/>
              <a:t>38</a:t>
            </a:fld>
            <a:endParaRPr lang="en-GB" sz="1300">
              <a:solidFill>
                <a:srgbClr val="000000"/>
              </a:solidFill>
              <a:latin typeface="Times New Roman" pitchFamily="18" charset="0"/>
            </a:endParaRPr>
          </a:p>
        </p:txBody>
      </p:sp>
      <p:sp>
        <p:nvSpPr>
          <p:cNvPr id="181251" name="Text Box 1"/>
          <p:cNvSpPr>
            <a:spLocks noGrp="1" noRot="1" noChangeAspect="1" noChangeArrowheads="1"/>
          </p:cNvSpPr>
          <p:nvPr>
            <p:ph type="sldImg"/>
          </p:nvPr>
        </p:nvSpPr>
        <p:spPr>
          <a:xfrm>
            <a:off x="1257300" y="720725"/>
            <a:ext cx="4800600" cy="3600450"/>
          </a:xfrm>
          <a:solidFill>
            <a:srgbClr val="FFFFFF"/>
          </a:solidFill>
          <a:ln/>
        </p:spPr>
      </p:sp>
      <p:sp>
        <p:nvSpPr>
          <p:cNvPr id="181252" name="Text Box 2"/>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1pPr>
            <a:lvl2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2pPr>
            <a:lvl3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3pPr>
            <a:lvl4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4pPr>
            <a:lvl5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5pPr>
            <a:lvl6pPr marL="2658184"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6pPr>
            <a:lvl7pPr marL="3141490"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7pPr>
            <a:lvl8pPr marL="3624796"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8pPr>
            <a:lvl9pPr marL="4108102"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9pPr>
          </a:lstStyle>
          <a:p>
            <a:pPr eaLnBrk="1" hangingPunct="1"/>
            <a:fld id="{05F1F776-ED11-43CB-AD07-D5B52727E3F1}" type="slidenum">
              <a:rPr lang="en-GB" sz="1300">
                <a:solidFill>
                  <a:srgbClr val="000000"/>
                </a:solidFill>
                <a:latin typeface="Times New Roman" pitchFamily="18" charset="0"/>
              </a:rPr>
              <a:pPr eaLnBrk="1" hangingPunct="1"/>
              <a:t>39</a:t>
            </a:fld>
            <a:endParaRPr lang="en-GB" sz="1300">
              <a:solidFill>
                <a:srgbClr val="000000"/>
              </a:solidFill>
              <a:latin typeface="Times New Roman" pitchFamily="18" charset="0"/>
            </a:endParaRPr>
          </a:p>
        </p:txBody>
      </p:sp>
      <p:sp>
        <p:nvSpPr>
          <p:cNvPr id="183299" name="Text Box 1"/>
          <p:cNvSpPr>
            <a:spLocks noGrp="1" noRot="1" noChangeAspect="1" noChangeArrowheads="1"/>
          </p:cNvSpPr>
          <p:nvPr>
            <p:ph type="sldImg"/>
          </p:nvPr>
        </p:nvSpPr>
        <p:spPr>
          <a:xfrm>
            <a:off x="1257300" y="720725"/>
            <a:ext cx="4800600" cy="3600450"/>
          </a:xfrm>
          <a:solidFill>
            <a:srgbClr val="FFFFFF"/>
          </a:solidFill>
          <a:ln/>
        </p:spPr>
      </p:sp>
      <p:sp>
        <p:nvSpPr>
          <p:cNvPr id="183300" name="Text Box 2"/>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1pPr>
            <a:lvl2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2pPr>
            <a:lvl3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3pPr>
            <a:lvl4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4pPr>
            <a:lvl5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5pPr>
            <a:lvl6pPr marL="2658184"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6pPr>
            <a:lvl7pPr marL="3141490"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7pPr>
            <a:lvl8pPr marL="3624796"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8pPr>
            <a:lvl9pPr marL="4108102"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9pPr>
          </a:lstStyle>
          <a:p>
            <a:pPr eaLnBrk="1" hangingPunct="1"/>
            <a:fld id="{4A2169EA-355B-4B4A-B5D5-9ECD89BCC679}" type="slidenum">
              <a:rPr lang="en-GB" sz="1300">
                <a:solidFill>
                  <a:srgbClr val="000000"/>
                </a:solidFill>
                <a:latin typeface="Times New Roman" pitchFamily="18" charset="0"/>
              </a:rPr>
              <a:pPr eaLnBrk="1" hangingPunct="1"/>
              <a:t>40</a:t>
            </a:fld>
            <a:endParaRPr lang="en-GB" sz="1300">
              <a:solidFill>
                <a:srgbClr val="000000"/>
              </a:solidFill>
              <a:latin typeface="Times New Roman" pitchFamily="18" charset="0"/>
            </a:endParaRPr>
          </a:p>
        </p:txBody>
      </p:sp>
      <p:sp>
        <p:nvSpPr>
          <p:cNvPr id="185347" name="Text Box 1"/>
          <p:cNvSpPr>
            <a:spLocks noGrp="1" noRot="1" noChangeAspect="1" noChangeArrowheads="1"/>
          </p:cNvSpPr>
          <p:nvPr>
            <p:ph type="sldImg"/>
          </p:nvPr>
        </p:nvSpPr>
        <p:spPr>
          <a:xfrm>
            <a:off x="1257300" y="720725"/>
            <a:ext cx="4800600" cy="3600450"/>
          </a:xfrm>
          <a:solidFill>
            <a:srgbClr val="FFFFFF"/>
          </a:solidFill>
          <a:ln/>
        </p:spPr>
      </p:sp>
      <p:sp>
        <p:nvSpPr>
          <p:cNvPr id="185348" name="Text Box 2"/>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1pPr>
            <a:lvl2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2pPr>
            <a:lvl3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3pPr>
            <a:lvl4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4pPr>
            <a:lvl5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5pPr>
            <a:lvl6pPr marL="2658184"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6pPr>
            <a:lvl7pPr marL="3141490"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7pPr>
            <a:lvl8pPr marL="3624796"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8pPr>
            <a:lvl9pPr marL="4108102"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9pPr>
          </a:lstStyle>
          <a:p>
            <a:pPr eaLnBrk="1" hangingPunct="1"/>
            <a:fld id="{6B070907-2E17-4B33-A1FA-93B50A5BFC8D}" type="slidenum">
              <a:rPr lang="en-GB" sz="1300">
                <a:solidFill>
                  <a:srgbClr val="000000"/>
                </a:solidFill>
                <a:latin typeface="Times New Roman" pitchFamily="18" charset="0"/>
              </a:rPr>
              <a:pPr eaLnBrk="1" hangingPunct="1"/>
              <a:t>41</a:t>
            </a:fld>
            <a:endParaRPr lang="en-GB" sz="1300">
              <a:solidFill>
                <a:srgbClr val="000000"/>
              </a:solidFill>
              <a:latin typeface="Times New Roman" pitchFamily="18" charset="0"/>
            </a:endParaRPr>
          </a:p>
        </p:txBody>
      </p:sp>
      <p:sp>
        <p:nvSpPr>
          <p:cNvPr id="187395" name="Text Box 1"/>
          <p:cNvSpPr>
            <a:spLocks noGrp="1" noRot="1" noChangeAspect="1" noChangeArrowheads="1"/>
          </p:cNvSpPr>
          <p:nvPr>
            <p:ph type="sldImg"/>
          </p:nvPr>
        </p:nvSpPr>
        <p:spPr>
          <a:xfrm>
            <a:off x="1257300" y="720725"/>
            <a:ext cx="4800600" cy="3600450"/>
          </a:xfrm>
          <a:solidFill>
            <a:srgbClr val="FFFFFF"/>
          </a:solidFill>
          <a:ln/>
        </p:spPr>
      </p:sp>
      <p:sp>
        <p:nvSpPr>
          <p:cNvPr id="187396" name="Text Box 2"/>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1pPr>
            <a:lvl2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2pPr>
            <a:lvl3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3pPr>
            <a:lvl4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4pPr>
            <a:lvl5pPr eaLnBrk="0" hangingPunct="0">
              <a:tabLst>
                <a:tab pos="765235" algn="l"/>
                <a:tab pos="1530469" algn="l"/>
                <a:tab pos="2295704" algn="l"/>
                <a:tab pos="3060939" algn="l"/>
              </a:tabLst>
              <a:defRPr sz="2500">
                <a:solidFill>
                  <a:schemeClr val="bg1"/>
                </a:solidFill>
                <a:latin typeface="Arial" pitchFamily="34" charset="0"/>
                <a:ea typeface="ＭＳ Ｐゴシック" pitchFamily="34" charset="-128"/>
              </a:defRPr>
            </a:lvl5pPr>
            <a:lvl6pPr marL="2658184"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6pPr>
            <a:lvl7pPr marL="3141490"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7pPr>
            <a:lvl8pPr marL="3624796"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8pPr>
            <a:lvl9pPr marL="4108102" indent="-241653" defTabSz="474916" eaLnBrk="0" fontAlgn="base" hangingPunct="0">
              <a:spcBef>
                <a:spcPct val="0"/>
              </a:spcBef>
              <a:spcAft>
                <a:spcPct val="0"/>
              </a:spcAft>
              <a:buClr>
                <a:srgbClr val="000000"/>
              </a:buClr>
              <a:buSzPct val="100000"/>
              <a:buFont typeface="Times New Roman" pitchFamily="18" charset="0"/>
              <a:tabLst>
                <a:tab pos="765235" algn="l"/>
                <a:tab pos="1530469" algn="l"/>
                <a:tab pos="2295704" algn="l"/>
                <a:tab pos="3060939" algn="l"/>
              </a:tabLst>
              <a:defRPr sz="2500">
                <a:solidFill>
                  <a:schemeClr val="bg1"/>
                </a:solidFill>
                <a:latin typeface="Arial" pitchFamily="34" charset="0"/>
                <a:ea typeface="ＭＳ Ｐゴシック" pitchFamily="34" charset="-128"/>
              </a:defRPr>
            </a:lvl9pPr>
          </a:lstStyle>
          <a:p>
            <a:pPr eaLnBrk="1" hangingPunct="1"/>
            <a:fld id="{E7BA6CB6-FA5A-4CA9-8EDB-FA4FC727845B}" type="slidenum">
              <a:rPr lang="en-GB" sz="1300">
                <a:solidFill>
                  <a:srgbClr val="000000"/>
                </a:solidFill>
                <a:latin typeface="Times New Roman" pitchFamily="18" charset="0"/>
              </a:rPr>
              <a:pPr eaLnBrk="1" hangingPunct="1"/>
              <a:t>42</a:t>
            </a:fld>
            <a:endParaRPr lang="en-GB" sz="1300">
              <a:solidFill>
                <a:srgbClr val="000000"/>
              </a:solidFill>
              <a:latin typeface="Times New Roman" pitchFamily="18" charset="0"/>
            </a:endParaRPr>
          </a:p>
        </p:txBody>
      </p:sp>
      <p:sp>
        <p:nvSpPr>
          <p:cNvPr id="189443" name="Text Box 1"/>
          <p:cNvSpPr>
            <a:spLocks noGrp="1" noRot="1" noChangeAspect="1" noChangeArrowheads="1"/>
          </p:cNvSpPr>
          <p:nvPr>
            <p:ph type="sldImg"/>
          </p:nvPr>
        </p:nvSpPr>
        <p:spPr>
          <a:xfrm>
            <a:off x="1257300" y="720725"/>
            <a:ext cx="4800600" cy="3600450"/>
          </a:xfrm>
          <a:solidFill>
            <a:srgbClr val="FFFFFF"/>
          </a:solidFill>
          <a:ln/>
        </p:spPr>
      </p:sp>
      <p:sp>
        <p:nvSpPr>
          <p:cNvPr id="189444" name="Text Box 2"/>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0FA10A8-771C-4259-B0B6-30BADEA133D1}" type="datetimeFigureOut">
              <a:rPr lang="en-US" smtClean="0"/>
              <a:t>10/12/23</a:t>
            </a:fld>
            <a:endParaRPr lang="en-US"/>
          </a:p>
        </p:txBody>
      </p:sp>
      <p:sp>
        <p:nvSpPr>
          <p:cNvPr id="8" name="Slide Number Placeholder 7"/>
          <p:cNvSpPr>
            <a:spLocks noGrp="1"/>
          </p:cNvSpPr>
          <p:nvPr>
            <p:ph type="sldNum" sz="quarter" idx="11"/>
          </p:nvPr>
        </p:nvSpPr>
        <p:spPr/>
        <p:txBody>
          <a:bodyPr/>
          <a:lstStyle/>
          <a:p>
            <a:fld id="{33E7687C-C4BF-44F6-90F8-37D32A8F204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A10A8-771C-4259-B0B6-30BADEA133D1}" type="datetimeFigureOut">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7687C-C4BF-44F6-90F8-37D32A8F20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A10A8-771C-4259-B0B6-30BADEA133D1}" type="datetimeFigureOut">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7687C-C4BF-44F6-90F8-37D32A8F20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54097"/>
          </a:xfrm>
        </p:spPr>
        <p:txBody>
          <a:bodyPr/>
          <a:lstStyle/>
          <a:p>
            <a:r>
              <a:rPr lang="en-US"/>
              <a:t>Click to edit Master title style</a:t>
            </a:r>
          </a:p>
        </p:txBody>
      </p:sp>
      <p:sp>
        <p:nvSpPr>
          <p:cNvPr id="3" name="Content Placeholder 2"/>
          <p:cNvSpPr>
            <a:spLocks noGrp="1"/>
          </p:cNvSpPr>
          <p:nvPr>
            <p:ph idx="1"/>
          </p:nvPr>
        </p:nvSpPr>
        <p:spPr>
          <a:xfrm>
            <a:off x="457200" y="1295400"/>
            <a:ext cx="8229600" cy="5410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A10A8-771C-4259-B0B6-30BADEA133D1}" type="datetimeFigureOut">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7687C-C4BF-44F6-90F8-37D32A8F20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FA10A8-771C-4259-B0B6-30BADEA133D1}" type="datetimeFigureOut">
              <a:rPr lang="en-US" smtClean="0"/>
              <a:t>10/12/23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7687C-C4BF-44F6-90F8-37D32A8F2045}"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1219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885144" y="1219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914400" y="3609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1828800"/>
            <a:ext cx="3566160"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1828800"/>
            <a:ext cx="3566160"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A10A8-771C-4259-B0B6-30BADEA133D1}" type="datetimeFigureOut">
              <a:rPr lang="en-US" smtClean="0"/>
              <a:t>10/12/23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E7687C-C4BF-44F6-90F8-37D32A8F20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A10A8-771C-4259-B0B6-30BADEA133D1}" type="datetimeFigureOut">
              <a:rPr lang="en-US" smtClean="0"/>
              <a:t>10/12/23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E7687C-C4BF-44F6-90F8-37D32A8F20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A10A8-771C-4259-B0B6-30BADEA133D1}" type="datetimeFigureOut">
              <a:rPr lang="en-US" smtClean="0"/>
              <a:t>10/12/23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7687C-C4BF-44F6-90F8-37D32A8F20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A10A8-771C-4259-B0B6-30BADEA133D1}" type="datetimeFigureOut">
              <a:rPr lang="en-US" smtClean="0"/>
              <a:t>10/12/23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7687C-C4BF-44F6-90F8-37D32A8F20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0FA10A8-771C-4259-B0B6-30BADEA133D1}" type="datetimeFigureOut">
              <a:rPr lang="en-US" smtClean="0"/>
              <a:t>10/12/23</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33E7687C-C4BF-44F6-90F8-37D32A8F2045}"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225"/>
            <a:ext cx="7315200" cy="1299625"/>
          </a:xfrm>
        </p:spPr>
        <p:txBody>
          <a:bodyPr/>
          <a:lstStyle/>
          <a:p>
            <a:r>
              <a:rPr lang="el-GR" dirty="0"/>
              <a:t>ΠΛΗΡΟΦΟΡΙΚΗ ΥΓΕΙΑΣ</a:t>
            </a:r>
            <a:endParaRPr lang="en-US" dirty="0"/>
          </a:p>
        </p:txBody>
      </p:sp>
      <p:sp>
        <p:nvSpPr>
          <p:cNvPr id="3" name="Subtitle 2"/>
          <p:cNvSpPr>
            <a:spLocks noGrp="1"/>
          </p:cNvSpPr>
          <p:nvPr>
            <p:ph type="subTitle" idx="1"/>
          </p:nvPr>
        </p:nvSpPr>
        <p:spPr/>
        <p:txBody>
          <a:bodyPr/>
          <a:lstStyle/>
          <a:p>
            <a:r>
              <a:rPr lang="el-GR" dirty="0"/>
              <a:t>Ι. </a:t>
            </a:r>
            <a:r>
              <a:rPr lang="el-GR"/>
              <a:t>Κουμπούρος</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4037" y="2057400"/>
            <a:ext cx="3359963" cy="4740127"/>
          </a:xfrm>
          <a:prstGeom prst="rect">
            <a:avLst/>
          </a:prstGeom>
        </p:spPr>
      </p:pic>
      <p:sp>
        <p:nvSpPr>
          <p:cNvPr id="5" name="TextBox 4"/>
          <p:cNvSpPr txBox="1"/>
          <p:nvPr/>
        </p:nvSpPr>
        <p:spPr>
          <a:xfrm>
            <a:off x="-1" y="2971800"/>
            <a:ext cx="5784037" cy="477054"/>
          </a:xfrm>
          <a:prstGeom prst="rect">
            <a:avLst/>
          </a:prstGeom>
          <a:noFill/>
        </p:spPr>
        <p:txBody>
          <a:bodyPr wrap="square" rtlCol="0">
            <a:spAutoFit/>
          </a:bodyPr>
          <a:lstStyle/>
          <a:p>
            <a:pPr algn="ctr"/>
            <a:r>
              <a:rPr lang="el-GR" sz="2500" i="1" dirty="0" err="1">
                <a:solidFill>
                  <a:srgbClr val="FF9966"/>
                </a:solidFill>
                <a:effectLst>
                  <a:outerShdw blurRad="38100" dist="38100" dir="2700000" algn="tl">
                    <a:srgbClr val="000000">
                      <a:alpha val="43137"/>
                    </a:srgbClr>
                  </a:outerShdw>
                </a:effectLst>
              </a:rPr>
              <a:t>Διαλειτουργικότητα</a:t>
            </a:r>
            <a:endParaRPr lang="en-US" sz="2500" i="1" dirty="0">
              <a:solidFill>
                <a:srgbClr val="FF99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862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σημασία της </a:t>
            </a:r>
            <a:r>
              <a:rPr lang="el-GR" dirty="0" err="1"/>
              <a:t>διαλειτουργικότητας</a:t>
            </a:r>
            <a:endParaRPr lang="en-US" dirty="0"/>
          </a:p>
        </p:txBody>
      </p:sp>
      <p:sp>
        <p:nvSpPr>
          <p:cNvPr id="3" name="Content Placeholder 2"/>
          <p:cNvSpPr>
            <a:spLocks noGrp="1"/>
          </p:cNvSpPr>
          <p:nvPr>
            <p:ph idx="1"/>
          </p:nvPr>
        </p:nvSpPr>
        <p:spPr/>
        <p:txBody>
          <a:bodyPr>
            <a:normAutofit/>
          </a:bodyPr>
          <a:lstStyle/>
          <a:p>
            <a:r>
              <a:rPr lang="el-GR" b="1" dirty="0"/>
              <a:t>Η</a:t>
            </a:r>
            <a:r>
              <a:rPr lang="el-GR" dirty="0"/>
              <a:t> </a:t>
            </a:r>
            <a:r>
              <a:rPr lang="el-GR" b="1" dirty="0" err="1"/>
              <a:t>διαλειτουργικότητα</a:t>
            </a:r>
            <a:r>
              <a:rPr lang="el-GR" b="1" dirty="0"/>
              <a:t> είναι προαπαιτούμενο αλλά και καταλύτης για την ανάπτυξη υπηρεσιών η-υγείας</a:t>
            </a:r>
            <a:endParaRPr lang="en-US" dirty="0"/>
          </a:p>
          <a:p>
            <a:endParaRPr lang="el-GR" dirty="0"/>
          </a:p>
          <a:p>
            <a:r>
              <a:rPr lang="el-GR" dirty="0"/>
              <a:t>Για να επιτευχθεί η επιθυμητή </a:t>
            </a:r>
            <a:r>
              <a:rPr lang="el-GR" dirty="0" err="1"/>
              <a:t>διαλειτουργικότητα</a:t>
            </a:r>
            <a:r>
              <a:rPr lang="el-GR" dirty="0"/>
              <a:t> απαιτείται η στενή συνεργασία μεταξύ των </a:t>
            </a:r>
            <a:r>
              <a:rPr lang="el-GR" dirty="0" err="1"/>
              <a:t>παρόχων</a:t>
            </a:r>
            <a:r>
              <a:rPr lang="el-GR" dirty="0"/>
              <a:t> υπηρεσιών υγείας (π.χ. νοσοκομεία), των φορέων που αποζημιώνουν τις παρεχόμενες υπηρεσίες (π.χ. ασφαλιστικά ταμεία και ιδιωτικές ασφάλειες) και των προμηθευτών (π.χ. εταιρίες πληροφορικής)</a:t>
            </a:r>
            <a:endParaRPr lang="en-US" dirty="0"/>
          </a:p>
          <a:p>
            <a:endParaRPr lang="el-GR" dirty="0"/>
          </a:p>
          <a:p>
            <a:r>
              <a:rPr lang="el-GR" dirty="0"/>
              <a:t>Η επίτευξη διασυνοριακής </a:t>
            </a:r>
            <a:r>
              <a:rPr lang="el-GR" dirty="0" err="1"/>
              <a:t>διαλειτουργικότητας</a:t>
            </a:r>
            <a:r>
              <a:rPr lang="el-GR" dirty="0"/>
              <a:t> στις πρωτοβουλίες για ευρωπαϊκές δημόσιες υπηρεσίες αποτελεί πολιτική προτεραιότητα</a:t>
            </a:r>
          </a:p>
          <a:p>
            <a:endParaRPr lang="el-GR" dirty="0"/>
          </a:p>
          <a:p>
            <a:r>
              <a:rPr lang="el-GR" dirty="0"/>
              <a:t>Η Ε.Ε. αναγνωρίζει πως η παροχή αδιάλειπτων διασυνοριακών δημόσιων υπηρεσιών (για τις οποίες η </a:t>
            </a:r>
            <a:r>
              <a:rPr lang="el-GR" dirty="0" err="1"/>
              <a:t>διαλειτουργικότητα</a:t>
            </a:r>
            <a:r>
              <a:rPr lang="el-GR" dirty="0"/>
              <a:t> αποτελεί προϋπόθεση) έχει το δυναμικό να επιφέρει σημαντικά αποτελέσματα για τους πολίτες και τις επιχειρήσεις</a:t>
            </a:r>
            <a:endParaRPr lang="en-US" dirty="0"/>
          </a:p>
        </p:txBody>
      </p:sp>
    </p:spTree>
    <p:extLst>
      <p:ext uri="{BB962C8B-B14F-4D97-AF65-F5344CB8AC3E}">
        <p14:creationId xmlns:p14="http://schemas.microsoft.com/office/powerpoint/2010/main" val="14131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spTree>
    <p:extLst>
      <p:ext uri="{BB962C8B-B14F-4D97-AF65-F5344CB8AC3E}">
        <p14:creationId xmlns:p14="http://schemas.microsoft.com/office/powerpoint/2010/main" val="152428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Κύριοι άξονες </a:t>
            </a:r>
            <a:r>
              <a:rPr lang="el-GR" dirty="0" err="1"/>
              <a:t>διαλειτουργικότητας</a:t>
            </a:r>
            <a:endParaRPr lang="en-US" dirty="0"/>
          </a:p>
        </p:txBody>
      </p:sp>
      <p:sp>
        <p:nvSpPr>
          <p:cNvPr id="3" name="Content Placeholder 2"/>
          <p:cNvSpPr>
            <a:spLocks noGrp="1"/>
          </p:cNvSpPr>
          <p:nvPr>
            <p:ph idx="1"/>
          </p:nvPr>
        </p:nvSpPr>
        <p:spPr/>
        <p:txBody>
          <a:bodyPr>
            <a:normAutofit fontScale="77500" lnSpcReduction="20000"/>
          </a:bodyPr>
          <a:lstStyle/>
          <a:p>
            <a:pPr marL="45720" lvl="0" indent="0" algn="ctr">
              <a:buNone/>
            </a:pPr>
            <a:r>
              <a:rPr lang="el-GR" b="1" dirty="0">
                <a:solidFill>
                  <a:srgbClr val="FFFF00"/>
                </a:solidFill>
              </a:rPr>
              <a:t>Άξονας 1: </a:t>
            </a:r>
            <a:r>
              <a:rPr lang="el-GR" b="1" dirty="0" err="1">
                <a:solidFill>
                  <a:srgbClr val="FFFF00"/>
                </a:solidFill>
              </a:rPr>
              <a:t>Διαλειτουργικότητα</a:t>
            </a:r>
            <a:r>
              <a:rPr lang="el-GR" b="1" dirty="0">
                <a:solidFill>
                  <a:srgbClr val="FFFF00"/>
                </a:solidFill>
              </a:rPr>
              <a:t> ανταλλαγής μηνυμάτων υγείας</a:t>
            </a:r>
            <a:endParaRPr lang="en-US" b="1" dirty="0">
              <a:solidFill>
                <a:srgbClr val="FFFF00"/>
              </a:solidFill>
            </a:endParaRPr>
          </a:p>
          <a:p>
            <a:r>
              <a:rPr lang="el-GR" dirty="0"/>
              <a:t>Η χρήση κατάλληλων </a:t>
            </a:r>
            <a:r>
              <a:rPr lang="el-GR" dirty="0" err="1"/>
              <a:t>διεπαφών</a:t>
            </a:r>
            <a:r>
              <a:rPr lang="el-GR" dirty="0"/>
              <a:t> (i</a:t>
            </a:r>
            <a:r>
              <a:rPr lang="en-US" dirty="0" err="1"/>
              <a:t>nterface</a:t>
            </a:r>
            <a:r>
              <a:rPr lang="en-US" dirty="0"/>
              <a:t> engines</a:t>
            </a:r>
            <a:r>
              <a:rPr lang="el-GR" dirty="0"/>
              <a:t>) βοηθά στην ανταλλαγή πληροφοριών μεταξύ ετερογενών πληροφοριακών συστημάτων. Οι </a:t>
            </a:r>
            <a:r>
              <a:rPr lang="el-GR" dirty="0" err="1"/>
              <a:t>διεπαφές</a:t>
            </a:r>
            <a:r>
              <a:rPr lang="el-GR" dirty="0"/>
              <a:t> αυτές ουσιαστικά συλλέγουν τα δεδομένα από την κύρια εφαρμογή, τα κωδικοποιούν σε μηνύματα και τα μεταδίδουν πάνω από το χρησιμοποιούμενο δίκτυο σε μια άλλη εφαρμογή</a:t>
            </a:r>
          </a:p>
          <a:p>
            <a:r>
              <a:rPr lang="el-GR" dirty="0"/>
              <a:t>Στην πλευρά του λήπτη, το ληφθέν μήνυμα αποκωδικοποιείται και επεξεργάζεται κατάλληλα και τα δεδομένα που περιέχει προωθούνται στην κύρια εφαρμογή του λήπτη προκειμένου να αποθηκευτούν και επεξεργαστούν ανάλογα με τις εκάστοτε ανάγκες</a:t>
            </a:r>
          </a:p>
          <a:p>
            <a:r>
              <a:rPr lang="el-GR" dirty="0"/>
              <a:t>Σε έναν τέτοιο σχεδιασμό, ο αριθμός των </a:t>
            </a:r>
            <a:r>
              <a:rPr lang="el-GR" dirty="0" err="1"/>
              <a:t>διεπαφών</a:t>
            </a:r>
            <a:r>
              <a:rPr lang="el-GR" dirty="0"/>
              <a:t> που χρησιμοποιούνται έχει να κάνει με το πλήθος των εφαρμογών που πρόκειται να ανταλλάξουν μηνύματα. Για παράδειγμα, αν πρόκειται να ανταλλάσσουν πέντε εφαρμογές μηνύματα, απαιτούνται ν*(ν-1)/2 </a:t>
            </a:r>
            <a:r>
              <a:rPr lang="el-GR" dirty="0" err="1"/>
              <a:t>διεπαφές</a:t>
            </a:r>
            <a:r>
              <a:rPr lang="el-GR" dirty="0"/>
              <a:t>, ήτοι 10 </a:t>
            </a:r>
            <a:r>
              <a:rPr lang="el-GR" dirty="0" err="1"/>
              <a:t>διεπαφές</a:t>
            </a:r>
            <a:r>
              <a:rPr lang="el-GR" dirty="0"/>
              <a:t>. Με λίγα λόγια, η κάθε μια από τις εφαρμογές θα πρέπει να επικοινωνεί με όλες τις άλλες (τέσσερις), άρα απαιτούνται τέσσερις </a:t>
            </a:r>
            <a:r>
              <a:rPr lang="el-GR" dirty="0" err="1"/>
              <a:t>διεπαφές</a:t>
            </a:r>
            <a:r>
              <a:rPr lang="el-GR" dirty="0"/>
              <a:t> για κάθε μια εφαρμογή. Για να αντιμετωπιστεί αυτό το πρόβλημα, προτιμάται να χρησιμοποιείται η κατάλληλη κωδικοποίηση των μηνυμάτων, ώστε κάθε εφαρμογή που γνωρίζει την κωδικοποίηση αυτή να μπορεί να ανταλλάσσει μηνύματα χρησιμοποιώντας την ίδια </a:t>
            </a:r>
            <a:r>
              <a:rPr lang="el-GR" dirty="0" err="1"/>
              <a:t>διεπαφή</a:t>
            </a:r>
            <a:endParaRPr lang="en-US" dirty="0"/>
          </a:p>
          <a:p>
            <a:r>
              <a:rPr lang="el-GR" dirty="0"/>
              <a:t>Ένα από τα πιο διαδεδομένα πρότυπα κωδικοποίησης μηνυμάτων στην υγεία είναι το </a:t>
            </a:r>
            <a:r>
              <a:rPr lang="en-US" dirty="0"/>
              <a:t>Health Level</a:t>
            </a:r>
            <a:r>
              <a:rPr lang="el-GR" dirty="0"/>
              <a:t> 7 (</a:t>
            </a:r>
            <a:r>
              <a:rPr lang="en-US" dirty="0"/>
              <a:t>HL</a:t>
            </a:r>
            <a:r>
              <a:rPr lang="el-GR" dirty="0"/>
              <a:t>7). Παρόλα αυτά όμως, αν κάποιο σύστημα είναι συμβατό με την τρέχουσα έκδοση του </a:t>
            </a:r>
            <a:r>
              <a:rPr lang="en-US" dirty="0"/>
              <a:t>HL</a:t>
            </a:r>
            <a:r>
              <a:rPr lang="el-GR" dirty="0"/>
              <a:t>7 δεν σημαίνει απαραίτητα ότι μπορεί να επικοινωνήσει εύκολα με συστήματα που χρησιμοποιούν παλαιότερες εκδόσεις του </a:t>
            </a:r>
            <a:r>
              <a:rPr lang="en-US" dirty="0"/>
              <a:t>HL</a:t>
            </a:r>
            <a:r>
              <a:rPr lang="el-GR" dirty="0"/>
              <a:t>7, μιας και υπάρχουν σημαντικά κενά στην αντιστοιχία των ορισμών των εκδόσεων</a:t>
            </a:r>
            <a:endParaRPr lang="en-US" dirty="0"/>
          </a:p>
        </p:txBody>
      </p:sp>
    </p:spTree>
    <p:extLst>
      <p:ext uri="{BB962C8B-B14F-4D97-AF65-F5344CB8AC3E}">
        <p14:creationId xmlns:p14="http://schemas.microsoft.com/office/powerpoint/2010/main" val="336292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Κύριοι άξονες </a:t>
            </a:r>
            <a:r>
              <a:rPr lang="el-GR" dirty="0" err="1"/>
              <a:t>διαλειτουργικότητας</a:t>
            </a:r>
            <a:endParaRPr lang="en-US" dirty="0"/>
          </a:p>
        </p:txBody>
      </p:sp>
      <p:sp>
        <p:nvSpPr>
          <p:cNvPr id="3" name="Content Placeholder 2"/>
          <p:cNvSpPr>
            <a:spLocks noGrp="1"/>
          </p:cNvSpPr>
          <p:nvPr>
            <p:ph idx="1"/>
          </p:nvPr>
        </p:nvSpPr>
        <p:spPr/>
        <p:txBody>
          <a:bodyPr>
            <a:normAutofit/>
          </a:bodyPr>
          <a:lstStyle/>
          <a:p>
            <a:pPr marL="45720" lvl="0" indent="0" algn="ctr">
              <a:buNone/>
            </a:pPr>
            <a:r>
              <a:rPr lang="el-GR" b="1" dirty="0">
                <a:solidFill>
                  <a:srgbClr val="FFFF00"/>
                </a:solidFill>
              </a:rPr>
              <a:t>Άξονας 2: </a:t>
            </a:r>
            <a:r>
              <a:rPr lang="el-GR" b="1" dirty="0" err="1">
                <a:solidFill>
                  <a:srgbClr val="FFFF00"/>
                </a:solidFill>
              </a:rPr>
              <a:t>Διαλειτουργικότητα</a:t>
            </a:r>
            <a:r>
              <a:rPr lang="el-GR" b="1" dirty="0">
                <a:solidFill>
                  <a:srgbClr val="FFFF00"/>
                </a:solidFill>
              </a:rPr>
              <a:t> ΗΦΥ</a:t>
            </a:r>
            <a:endParaRPr lang="en-US" b="1" dirty="0">
              <a:solidFill>
                <a:srgbClr val="FFFF00"/>
              </a:solidFill>
            </a:endParaRPr>
          </a:p>
          <a:p>
            <a:r>
              <a:rPr lang="el-GR" dirty="0"/>
              <a:t>Ο Ηλεκτρονικός Φάκελος Υγείας (ΗΦΥ) ασθενή μπορεί να οριστεί ως η ψηφιακή αποθήκευση πληροφοριών υγείας σχετικά με έναν ασθενή με σκοπό τη χρήση όλων των </a:t>
            </a:r>
            <a:r>
              <a:rPr lang="el-GR" dirty="0" err="1"/>
              <a:t>συλλεχθέντων</a:t>
            </a:r>
            <a:r>
              <a:rPr lang="el-GR" dirty="0"/>
              <a:t> πληροφοριών για τη συνεχιζόμενη φροντίδα της υγείας, την εκπαίδευση, την έρευνα και τη διατήρηση σε κάθε βήμα της εμπιστευτικότητας</a:t>
            </a:r>
          </a:p>
          <a:p>
            <a:r>
              <a:rPr lang="el-GR" dirty="0"/>
              <a:t>Επειδή οι πληροφορίες του ΗΦΥ αποθηκεύονται σε πλήθος οργανισμών (διαφορετικά νοσοκομεία, κέντρα υγείας, ιατρεία, διαγνωστικά κέντρα, κλπ) δεν υπονοείται η </a:t>
            </a:r>
            <a:r>
              <a:rPr lang="el-GR" dirty="0" err="1"/>
              <a:t>διαλειτουργικότητά</a:t>
            </a:r>
            <a:r>
              <a:rPr lang="el-GR" dirty="0"/>
              <a:t> τους</a:t>
            </a:r>
          </a:p>
          <a:p>
            <a:r>
              <a:rPr lang="el-GR" dirty="0"/>
              <a:t>Η συνέχιση της φροντίδας απαιτεί οι εμπλεκόμενοι στην παροχή υπηρεσιών υγείας (ιατροί, νοσηλευτές, κλπ) να έχουν πρόσβαση στο σύνολο των κλινικών δεδομένων και του ιστορικού των κινήσεων του ασθενή. Για το σκοπό αυτό προωθούνται διάφορες προσπάθειες προτυποποίησης για την εξασφάλιση της επιθυμητής </a:t>
            </a:r>
            <a:r>
              <a:rPr lang="el-GR" dirty="0" err="1"/>
              <a:t>διαλειτουργικότητας</a:t>
            </a:r>
            <a:r>
              <a:rPr lang="el-GR" dirty="0"/>
              <a:t> των ΗΦΥ, όπως η </a:t>
            </a:r>
            <a:r>
              <a:rPr lang="en-US" dirty="0"/>
              <a:t>CEN</a:t>
            </a:r>
            <a:r>
              <a:rPr lang="el-GR" dirty="0"/>
              <a:t>/</a:t>
            </a:r>
            <a:r>
              <a:rPr lang="en-US" dirty="0"/>
              <a:t>TC</a:t>
            </a:r>
            <a:r>
              <a:rPr lang="el-GR" dirty="0"/>
              <a:t> 251 </a:t>
            </a:r>
            <a:r>
              <a:rPr lang="en-US" dirty="0" err="1"/>
              <a:t>EHRcom</a:t>
            </a:r>
            <a:r>
              <a:rPr lang="el-GR" dirty="0"/>
              <a:t>, </a:t>
            </a:r>
            <a:r>
              <a:rPr lang="en-US" dirty="0" err="1"/>
              <a:t>openEHR</a:t>
            </a:r>
            <a:r>
              <a:rPr lang="el-GR" dirty="0"/>
              <a:t> και </a:t>
            </a:r>
            <a:r>
              <a:rPr lang="en-US" dirty="0"/>
              <a:t>HL</a:t>
            </a:r>
            <a:r>
              <a:rPr lang="el-GR" dirty="0"/>
              <a:t>7 </a:t>
            </a:r>
            <a:r>
              <a:rPr lang="en-US" dirty="0"/>
              <a:t>Clinical Document Architecture</a:t>
            </a:r>
            <a:r>
              <a:rPr lang="el-GR" dirty="0"/>
              <a:t> (</a:t>
            </a:r>
            <a:r>
              <a:rPr lang="en-US" dirty="0"/>
              <a:t>CDA</a:t>
            </a:r>
            <a:r>
              <a:rPr lang="el-GR" dirty="0"/>
              <a:t>)</a:t>
            </a:r>
            <a:endParaRPr lang="en-US" dirty="0"/>
          </a:p>
        </p:txBody>
      </p:sp>
    </p:spTree>
    <p:extLst>
      <p:ext uri="{BB962C8B-B14F-4D97-AF65-F5344CB8AC3E}">
        <p14:creationId xmlns:p14="http://schemas.microsoft.com/office/powerpoint/2010/main" val="328033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Διαλειτουργικότητα</a:t>
            </a:r>
            <a:r>
              <a:rPr lang="el-GR" dirty="0"/>
              <a:t> ΗΦΥ</a:t>
            </a:r>
            <a:endParaRPr lang="en-US" dirty="0"/>
          </a:p>
        </p:txBody>
      </p:sp>
      <p:graphicFrame>
        <p:nvGraphicFramePr>
          <p:cNvPr id="4" name="Diagram 3"/>
          <p:cNvGraphicFramePr>
            <a:graphicFrameLocks noChangeAspect="1"/>
          </p:cNvGraphicFramePr>
          <p:nvPr>
            <p:extLst>
              <p:ext uri="{D42A27DB-BD31-4B8C-83A1-F6EECF244321}">
                <p14:modId xmlns:p14="http://schemas.microsoft.com/office/powerpoint/2010/main" val="4204372211"/>
              </p:ext>
            </p:extLst>
          </p:nvPr>
        </p:nvGraphicFramePr>
        <p:xfrm>
          <a:off x="4393" y="2057401"/>
          <a:ext cx="9135214" cy="3962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852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l-GR" dirty="0"/>
              <a:t>Κύριοι άξονες </a:t>
            </a:r>
            <a:r>
              <a:rPr lang="el-GR" dirty="0" err="1"/>
              <a:t>διαλειτουργικότητας</a:t>
            </a:r>
            <a:endParaRPr lang="en-US" dirty="0"/>
          </a:p>
        </p:txBody>
      </p:sp>
      <p:sp>
        <p:nvSpPr>
          <p:cNvPr id="3" name="Content Placeholder 2"/>
          <p:cNvSpPr>
            <a:spLocks noGrp="1"/>
          </p:cNvSpPr>
          <p:nvPr>
            <p:ph idx="1"/>
          </p:nvPr>
        </p:nvSpPr>
        <p:spPr/>
        <p:txBody>
          <a:bodyPr>
            <a:normAutofit fontScale="92500" lnSpcReduction="20000"/>
          </a:bodyPr>
          <a:lstStyle/>
          <a:p>
            <a:pPr marL="45720" indent="0" algn="ctr">
              <a:buNone/>
            </a:pPr>
            <a:r>
              <a:rPr lang="el-GR" b="1" dirty="0">
                <a:solidFill>
                  <a:srgbClr val="FFFF00"/>
                </a:solidFill>
              </a:rPr>
              <a:t>Άξονας 3: Λοιπά θέματα</a:t>
            </a:r>
            <a:endParaRPr lang="el-GR" dirty="0"/>
          </a:p>
          <a:p>
            <a:r>
              <a:rPr lang="el-GR" dirty="0"/>
              <a:t>Χρήση των κατάλληλων αναγνωριστικών των ασθενών, κωδικοποίηση των χρησιμοποιούμενων όρων, ιατρικές οδηγίες, επιχειρησιακές διαδικασίες, γλώσσα, κα</a:t>
            </a:r>
            <a:endParaRPr lang="en-US" dirty="0"/>
          </a:p>
          <a:p>
            <a:r>
              <a:rPr lang="el-GR" dirty="0"/>
              <a:t>Τα </a:t>
            </a:r>
            <a:r>
              <a:rPr lang="el-GR" b="1" dirty="0">
                <a:solidFill>
                  <a:srgbClr val="FFFF00"/>
                </a:solidFill>
              </a:rPr>
              <a:t>οφέλη</a:t>
            </a:r>
            <a:r>
              <a:rPr lang="el-GR" b="1" dirty="0"/>
              <a:t> </a:t>
            </a:r>
            <a:r>
              <a:rPr lang="el-GR" dirty="0"/>
              <a:t>από τη </a:t>
            </a:r>
            <a:r>
              <a:rPr lang="el-GR" dirty="0" err="1"/>
              <a:t>διαλειτουργικότητα</a:t>
            </a:r>
            <a:r>
              <a:rPr lang="el-GR" dirty="0"/>
              <a:t> των λύσεων η-υγείας είναι ποικίλα:</a:t>
            </a:r>
            <a:endParaRPr lang="en-US" dirty="0"/>
          </a:p>
          <a:p>
            <a:pPr lvl="1"/>
            <a:r>
              <a:rPr lang="el-GR" dirty="0"/>
              <a:t>Για τους </a:t>
            </a:r>
            <a:r>
              <a:rPr lang="el-GR" b="1" dirty="0">
                <a:solidFill>
                  <a:srgbClr val="FFFF00"/>
                </a:solidFill>
              </a:rPr>
              <a:t>επαγγελματίες υγείας</a:t>
            </a:r>
            <a:r>
              <a:rPr lang="el-GR" dirty="0"/>
              <a:t>: αναβαθμισμένη ποιότητα και ασφάλεια φροντίδας μέσω της επιτυχούς συνεργασίας μεταξύ των διαφορετικών σημείων παροχής φροντίδας και των θεραπόντων ιατρών. </a:t>
            </a:r>
            <a:r>
              <a:rPr lang="el-GR" dirty="0" err="1"/>
              <a:t>Επικαιροποιημένες</a:t>
            </a:r>
            <a:r>
              <a:rPr lang="el-GR" dirty="0"/>
              <a:t> πληροφορίες για τον ασθενή και ενισχυμένη υποστήριξη αποφάσεων και διαγνώσεων για τους ιατρούς βάσει εμπειριών και κλινικών πρωτοκόλλων.</a:t>
            </a:r>
            <a:endParaRPr lang="en-US" dirty="0"/>
          </a:p>
          <a:p>
            <a:pPr lvl="1"/>
            <a:r>
              <a:rPr lang="el-GR" dirty="0"/>
              <a:t>Για τους </a:t>
            </a:r>
            <a:r>
              <a:rPr lang="el-GR" b="1" dirty="0">
                <a:solidFill>
                  <a:srgbClr val="FFFF00"/>
                </a:solidFill>
              </a:rPr>
              <a:t>ασθενείς</a:t>
            </a:r>
            <a:r>
              <a:rPr lang="el-GR" dirty="0"/>
              <a:t>: παροχή υπηρεσιών στο σημείο της ανάγκης, αίσθημα ασφάλειας, ποιότητα φροντίδας ακόμη και στο εξωτερικό.</a:t>
            </a:r>
            <a:endParaRPr lang="en-US" dirty="0"/>
          </a:p>
          <a:p>
            <a:pPr lvl="1"/>
            <a:r>
              <a:rPr lang="el-GR" dirty="0"/>
              <a:t>Για τους </a:t>
            </a:r>
            <a:r>
              <a:rPr lang="el-GR" b="1" dirty="0">
                <a:solidFill>
                  <a:srgbClr val="FFFF00"/>
                </a:solidFill>
              </a:rPr>
              <a:t>πληρωτές</a:t>
            </a:r>
            <a:r>
              <a:rPr lang="el-GR" dirty="0"/>
              <a:t>: μείωση των δαπανών για τα πληροφοριακά συστήματα η-υγείας. Για παράδειγμα, λόγω της </a:t>
            </a:r>
            <a:r>
              <a:rPr lang="el-GR" dirty="0" err="1"/>
              <a:t>διαλειτουργικότητας</a:t>
            </a:r>
            <a:r>
              <a:rPr lang="el-GR" dirty="0"/>
              <a:t>, μπορεί να μεταφερθεί άμεσα μια εξέταση </a:t>
            </a:r>
            <a:r>
              <a:rPr lang="en-US" dirty="0"/>
              <a:t>MRI</a:t>
            </a:r>
            <a:r>
              <a:rPr lang="el-GR" dirty="0"/>
              <a:t> που εκτελέστηκε σε ένα νοσοκομείο στο γραφείο ενός ιατρού ή σε άλλο νοσοκομείο κατά τη νοσηλεία του ασθενή, χωρίς να χρειάζεται ο ασθενής να επαναλάβει την εξέταση.</a:t>
            </a:r>
            <a:endParaRPr lang="en-US" dirty="0"/>
          </a:p>
          <a:p>
            <a:pPr lvl="1"/>
            <a:r>
              <a:rPr lang="el-GR" dirty="0"/>
              <a:t>Για τη </a:t>
            </a:r>
            <a:r>
              <a:rPr lang="el-GR" b="1" dirty="0">
                <a:solidFill>
                  <a:srgbClr val="FFFF00"/>
                </a:solidFill>
              </a:rPr>
              <a:t>βιομηχανία υγείας</a:t>
            </a:r>
            <a:r>
              <a:rPr lang="el-GR" dirty="0"/>
              <a:t>: η χρήση κοινού πλαισίου </a:t>
            </a:r>
            <a:r>
              <a:rPr lang="el-GR" dirty="0" err="1"/>
              <a:t>διαλειτουργικότητας</a:t>
            </a:r>
            <a:r>
              <a:rPr lang="el-GR" dirty="0"/>
              <a:t> λύσεων η-υγείας σε ευρωπαϊκό επίπεδο μπορεί να ενισχύσει τη δημιουργία της ενιαίας ψηφιακής αγοράς για τον τομέα της υγείας, αυξάνοντας τον ανταγωνισμό και μειώνοντας τα κόστη για τους φορείς που αναπτύσσουν τέτοιες λύσεις.</a:t>
            </a:r>
            <a:endParaRPr lang="en-US" dirty="0"/>
          </a:p>
        </p:txBody>
      </p:sp>
    </p:spTree>
    <p:extLst>
      <p:ext uri="{BB962C8B-B14F-4D97-AF65-F5344CB8AC3E}">
        <p14:creationId xmlns:p14="http://schemas.microsoft.com/office/powerpoint/2010/main" val="284119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Κωδικοποίηση - Ταξινόμηση</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4230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Προβλήματα</a:t>
            </a:r>
            <a:endParaRPr lang="en-US" dirty="0"/>
          </a:p>
        </p:txBody>
      </p:sp>
      <p:sp>
        <p:nvSpPr>
          <p:cNvPr id="3" name="Content Placeholder 2"/>
          <p:cNvSpPr>
            <a:spLocks noGrp="1"/>
          </p:cNvSpPr>
          <p:nvPr>
            <p:ph idx="1"/>
          </p:nvPr>
        </p:nvSpPr>
        <p:spPr/>
        <p:txBody>
          <a:bodyPr>
            <a:normAutofit/>
          </a:bodyPr>
          <a:lstStyle/>
          <a:p>
            <a:r>
              <a:rPr lang="el-GR" dirty="0"/>
              <a:t>Έλλειψη μοναδικής κωδικοποίησης και ταξινόμησης</a:t>
            </a:r>
          </a:p>
          <a:p>
            <a:endParaRPr lang="el-GR" dirty="0"/>
          </a:p>
          <a:p>
            <a:r>
              <a:rPr lang="el-GR" dirty="0"/>
              <a:t>Η παραγωγή δεδομένων και πληροφοριών στον τομέα της υγείας είναι υπέρογκη</a:t>
            </a:r>
          </a:p>
          <a:p>
            <a:pPr lvl="1"/>
            <a:r>
              <a:rPr lang="el-GR" dirty="0">
                <a:solidFill>
                  <a:srgbClr val="FFFF00"/>
                </a:solidFill>
              </a:rPr>
              <a:t>Τύπος/Πηγή:</a:t>
            </a:r>
            <a:r>
              <a:rPr lang="el-GR" dirty="0"/>
              <a:t> διοικητικά, οικονομικά, ιατρικά, νοσηλευτικά, κλπ</a:t>
            </a:r>
          </a:p>
          <a:p>
            <a:pPr lvl="1"/>
            <a:r>
              <a:rPr lang="el-GR" dirty="0">
                <a:solidFill>
                  <a:srgbClr val="FFFF00"/>
                </a:solidFill>
              </a:rPr>
              <a:t>Μορφή: </a:t>
            </a:r>
            <a:r>
              <a:rPr lang="el-GR" dirty="0"/>
              <a:t>ηχητικά, βίντεο, εικόνες, κείμενα, </a:t>
            </a:r>
            <a:r>
              <a:rPr lang="el-GR" dirty="0" err="1"/>
              <a:t>βιοσήματα</a:t>
            </a:r>
            <a:r>
              <a:rPr lang="el-GR" dirty="0"/>
              <a:t>, κλπ</a:t>
            </a:r>
            <a:endParaRPr lang="en-US" dirty="0"/>
          </a:p>
          <a:p>
            <a:endParaRPr lang="el-GR" dirty="0"/>
          </a:p>
          <a:p>
            <a:r>
              <a:rPr lang="el-GR" dirty="0"/>
              <a:t>Έλλειψη τυποποιημένου λεξικού, ορολογίας, προτύπων και πρωτοκόλλων </a:t>
            </a:r>
          </a:p>
          <a:p>
            <a:endParaRPr lang="el-GR" dirty="0"/>
          </a:p>
          <a:p>
            <a:r>
              <a:rPr lang="el-GR" dirty="0"/>
              <a:t>Υπολογιστές </a:t>
            </a:r>
            <a:r>
              <a:rPr lang="el-GR" dirty="0">
                <a:sym typeface="Wingdings" pitchFamily="2" charset="2"/>
              </a:rPr>
              <a:t> </a:t>
            </a:r>
            <a:r>
              <a:rPr lang="el-GR" dirty="0"/>
              <a:t>απαιτείται ομοιομορφία στη συστηματοποίηση και κωδικοποίηση των δεδομένων και των ορισμών τους προκειμένου να επιτευχθεί η ορθή επεξεργασία τους από τα πληροφοριακά συστήματα</a:t>
            </a:r>
            <a:endParaRPr lang="en-US" dirty="0"/>
          </a:p>
        </p:txBody>
      </p:sp>
    </p:spTree>
    <p:extLst>
      <p:ext uri="{BB962C8B-B14F-4D97-AF65-F5344CB8AC3E}">
        <p14:creationId xmlns:p14="http://schemas.microsoft.com/office/powerpoint/2010/main" val="1108746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Οφέλη κωδικοποίησης</a:t>
            </a:r>
            <a:endParaRPr lang="en-US" dirty="0"/>
          </a:p>
        </p:txBody>
      </p:sp>
      <p:sp>
        <p:nvSpPr>
          <p:cNvPr id="3" name="Content Placeholder 2"/>
          <p:cNvSpPr>
            <a:spLocks noGrp="1"/>
          </p:cNvSpPr>
          <p:nvPr>
            <p:ph idx="1"/>
          </p:nvPr>
        </p:nvSpPr>
        <p:spPr/>
        <p:txBody>
          <a:bodyPr>
            <a:normAutofit lnSpcReduction="10000"/>
          </a:bodyPr>
          <a:lstStyle/>
          <a:p>
            <a:r>
              <a:rPr lang="el-GR" dirty="0">
                <a:solidFill>
                  <a:srgbClr val="FFFF00"/>
                </a:solidFill>
              </a:rPr>
              <a:t>Ορθή κωδικοποίηση </a:t>
            </a:r>
            <a:r>
              <a:rPr lang="el-GR" dirty="0">
                <a:solidFill>
                  <a:srgbClr val="FFFF00"/>
                </a:solidFill>
                <a:sym typeface="Wingdings" pitchFamily="2" charset="2"/>
              </a:rPr>
              <a:t></a:t>
            </a:r>
            <a:r>
              <a:rPr lang="el-GR" dirty="0">
                <a:solidFill>
                  <a:srgbClr val="FFFF00"/>
                </a:solidFill>
              </a:rPr>
              <a:t> </a:t>
            </a:r>
            <a:r>
              <a:rPr lang="el-GR" dirty="0"/>
              <a:t>τυποποιημένη και συστηματική αποθήκευση πληροφοριών προκειμένου να διατηρούνται τα ιατρικά ιστορικά, να υποβοηθούνται οι διαγνώσεις και να παρέχονται εντέλει καλύτερες και ποιοτικότερες υπηρεσίες υγείας</a:t>
            </a:r>
          </a:p>
          <a:p>
            <a:endParaRPr lang="el-GR" dirty="0"/>
          </a:p>
          <a:p>
            <a:r>
              <a:rPr lang="el-GR" dirty="0"/>
              <a:t>Μπορούμε να συγκρίνουμε τα δεδομένα και να καταλήξουμε σε διοικητικά και στατιστικά συμπεράσματα, χαράσσοντας έγκαιρα την κατάλληλη στρατηγική</a:t>
            </a:r>
          </a:p>
          <a:p>
            <a:endParaRPr lang="el-GR" dirty="0"/>
          </a:p>
          <a:p>
            <a:r>
              <a:rPr lang="el-GR" dirty="0">
                <a:solidFill>
                  <a:srgbClr val="FFFF00"/>
                </a:solidFill>
              </a:rPr>
              <a:t>Προσφέρει: </a:t>
            </a:r>
            <a:r>
              <a:rPr lang="el-GR" dirty="0"/>
              <a:t>μια «</a:t>
            </a:r>
            <a:r>
              <a:rPr lang="el-GR" u="sng" dirty="0"/>
              <a:t>κοινή γλώσσα</a:t>
            </a:r>
            <a:r>
              <a:rPr lang="el-GR" dirty="0"/>
              <a:t>» αναπαράστασης και ερμηνείας των δεδομένων και των εννοιών, το οποίο είναι βασικό προαπαιτούμενο για την επίτευξη της σημασιολογικής </a:t>
            </a:r>
            <a:r>
              <a:rPr lang="el-GR" dirty="0" err="1"/>
              <a:t>διαλειτουργικότητας</a:t>
            </a:r>
            <a:endParaRPr lang="el-GR" dirty="0"/>
          </a:p>
          <a:p>
            <a:endParaRPr lang="el-GR" dirty="0"/>
          </a:p>
          <a:p>
            <a:r>
              <a:rPr lang="el-GR" dirty="0"/>
              <a:t>Μειώνεται η ασάφεια, τα σφάλματα και αναβαθμίζεται η ποιότητα των δεδομένων, ενώ επιτυγχάνεται η τυποποίηση και η συγκρισιμότητα των δεδομένων, η ταχύτερη επεξεργασία και αναζήτηση των δεδομένων μέσω υπολογιστών και η παραγωγή λογικών συσχετισμών μεταξύ των δεδομένων</a:t>
            </a:r>
            <a:endParaRPr lang="en-US" dirty="0"/>
          </a:p>
        </p:txBody>
      </p:sp>
    </p:spTree>
    <p:extLst>
      <p:ext uri="{BB962C8B-B14F-4D97-AF65-F5344CB8AC3E}">
        <p14:creationId xmlns:p14="http://schemas.microsoft.com/office/powerpoint/2010/main" val="2927864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Ορισμός</a:t>
            </a:r>
            <a:endParaRPr lang="en-US" dirty="0"/>
          </a:p>
        </p:txBody>
      </p:sp>
      <p:sp>
        <p:nvSpPr>
          <p:cNvPr id="3" name="Content Placeholder 2"/>
          <p:cNvSpPr>
            <a:spLocks noGrp="1"/>
          </p:cNvSpPr>
          <p:nvPr>
            <p:ph idx="1"/>
          </p:nvPr>
        </p:nvSpPr>
        <p:spPr/>
        <p:txBody>
          <a:bodyPr>
            <a:normAutofit/>
          </a:bodyPr>
          <a:lstStyle/>
          <a:p>
            <a:r>
              <a:rPr lang="el-GR" b="1" dirty="0">
                <a:solidFill>
                  <a:srgbClr val="FFFF00"/>
                </a:solidFill>
              </a:rPr>
              <a:t>Κωδικοποίηση (1) =</a:t>
            </a:r>
            <a:r>
              <a:rPr lang="el-GR" dirty="0"/>
              <a:t> η διαδικασία οργάνωσης πληροφοριών ή δεδομένων υγείας σε κατηγορίες, στις οποίες δίνονται κωδικοί (που είναι συνήθως αριθμητικοί ή αλφαριθμητικοί) με σκοπό τη συντόμευση, αποθήκευση και εύκολη ανάκτηση των δεδομένων αυτών</a:t>
            </a:r>
          </a:p>
          <a:p>
            <a:endParaRPr lang="el-GR" b="1" dirty="0">
              <a:solidFill>
                <a:srgbClr val="FFFF00"/>
              </a:solidFill>
            </a:endParaRPr>
          </a:p>
          <a:p>
            <a:r>
              <a:rPr lang="el-GR" b="1" dirty="0">
                <a:solidFill>
                  <a:srgbClr val="FFFF00"/>
                </a:solidFill>
              </a:rPr>
              <a:t>Κωδικοποίηση (2) = </a:t>
            </a:r>
            <a:r>
              <a:rPr lang="el-GR" dirty="0"/>
              <a:t>ο μετασχηματισμός των λεκτικών περιγραφών των ασθενειών, των τραυματισμών, των διαδικασιών, κοκ, σε αλφαριθμητικούς προσδιορισμούς</a:t>
            </a:r>
            <a:endParaRPr lang="en-US" dirty="0"/>
          </a:p>
          <a:p>
            <a:endParaRPr lang="el-GR" dirty="0"/>
          </a:p>
          <a:p>
            <a:r>
              <a:rPr lang="el-GR" dirty="0"/>
              <a:t>Ένα </a:t>
            </a:r>
            <a:r>
              <a:rPr lang="el-GR" b="1" dirty="0">
                <a:solidFill>
                  <a:srgbClr val="FFFF00"/>
                </a:solidFill>
              </a:rPr>
              <a:t>σύστημα κωδικοποίησης</a:t>
            </a:r>
            <a:r>
              <a:rPr lang="el-GR" dirty="0"/>
              <a:t> οφείλει σε ένα μόνο κωδικό να μαζεύει όλες τις ορολογίες που αναφέρονται π.χ. σε μία ασθένεια και τα λογικά συνώνυμά της</a:t>
            </a:r>
          </a:p>
        </p:txBody>
      </p:sp>
    </p:spTree>
    <p:extLst>
      <p:ext uri="{BB962C8B-B14F-4D97-AF65-F5344CB8AC3E}">
        <p14:creationId xmlns:p14="http://schemas.microsoft.com/office/powerpoint/2010/main" val="2376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Διαλειτουργικότητα</a:t>
            </a:r>
            <a:endParaRPr lang="en-US" dirty="0"/>
          </a:p>
        </p:txBody>
      </p:sp>
      <p:sp>
        <p:nvSpPr>
          <p:cNvPr id="3" name="Content Placeholder 2"/>
          <p:cNvSpPr>
            <a:spLocks noGrp="1"/>
          </p:cNvSpPr>
          <p:nvPr>
            <p:ph idx="1"/>
          </p:nvPr>
        </p:nvSpPr>
        <p:spPr/>
        <p:txBody>
          <a:bodyPr>
            <a:normAutofit/>
          </a:bodyPr>
          <a:lstStyle/>
          <a:p>
            <a:r>
              <a:rPr lang="el-GR" dirty="0"/>
              <a:t>Βασικό συστατικό για την επιτυχημένη διάχυση των λύσεων η-υγείας</a:t>
            </a:r>
            <a:endParaRPr lang="en-US" dirty="0"/>
          </a:p>
          <a:p>
            <a:endParaRPr lang="el-GR" dirty="0"/>
          </a:p>
          <a:p>
            <a:r>
              <a:rPr lang="el-GR" dirty="0"/>
              <a:t>Ύπαρξη πληροφοριακών συστημάτων τα οποία δεν μπορούν να επικοινωνήσουν μεταξύ τους</a:t>
            </a:r>
          </a:p>
          <a:p>
            <a:endParaRPr lang="el-GR" dirty="0"/>
          </a:p>
          <a:p>
            <a:r>
              <a:rPr lang="el-GR" dirty="0"/>
              <a:t>Η υγεία ως συνολικό αγαθό απαιτεί και συνολικές λύσεις</a:t>
            </a:r>
          </a:p>
          <a:p>
            <a:endParaRPr lang="el-GR" dirty="0"/>
          </a:p>
          <a:p>
            <a:r>
              <a:rPr lang="el-GR" dirty="0"/>
              <a:t>Κινητικότητα ασθενών</a:t>
            </a:r>
            <a:endParaRPr lang="en-US" dirty="0"/>
          </a:p>
          <a:p>
            <a:endParaRPr lang="el-GR" dirty="0"/>
          </a:p>
          <a:p>
            <a:r>
              <a:rPr lang="el-GR" dirty="0"/>
              <a:t>Μορφές </a:t>
            </a:r>
            <a:r>
              <a:rPr lang="el-GR" dirty="0" err="1"/>
              <a:t>διαλειτουργικότητας</a:t>
            </a:r>
            <a:r>
              <a:rPr lang="el-GR" dirty="0"/>
              <a:t> στην η-υγεία:</a:t>
            </a:r>
          </a:p>
          <a:p>
            <a:pPr lvl="1"/>
            <a:r>
              <a:rPr lang="el-GR" dirty="0"/>
              <a:t>ανταλλαγή μηνυμάτων μεταξύ διαφορετικών εφαρμογών</a:t>
            </a:r>
          </a:p>
          <a:p>
            <a:pPr lvl="1"/>
            <a:r>
              <a:rPr lang="el-GR" dirty="0" err="1"/>
              <a:t>διαλειτουργικότητα</a:t>
            </a:r>
            <a:r>
              <a:rPr lang="el-GR" dirty="0"/>
              <a:t> των ΗΦΥ</a:t>
            </a:r>
          </a:p>
          <a:p>
            <a:pPr lvl="1"/>
            <a:r>
              <a:rPr lang="el-GR" dirty="0" err="1"/>
              <a:t>διαλειτουργικότητα</a:t>
            </a:r>
            <a:r>
              <a:rPr lang="el-GR" dirty="0"/>
              <a:t> αναγνωριστικών στοιχείων ασθενών</a:t>
            </a:r>
          </a:p>
          <a:p>
            <a:pPr lvl="1"/>
            <a:r>
              <a:rPr lang="el-GR" dirty="0"/>
              <a:t>κοινή κωδικοποίηση</a:t>
            </a:r>
          </a:p>
          <a:p>
            <a:pPr lvl="1"/>
            <a:r>
              <a:rPr lang="el-GR" dirty="0"/>
              <a:t>κοινές επιχειρησιακές διαδικασίες, κλπ</a:t>
            </a:r>
            <a:endParaRPr lang="en-US" dirty="0"/>
          </a:p>
        </p:txBody>
      </p:sp>
    </p:spTree>
    <p:extLst>
      <p:ext uri="{BB962C8B-B14F-4D97-AF65-F5344CB8AC3E}">
        <p14:creationId xmlns:p14="http://schemas.microsoft.com/office/powerpoint/2010/main" val="98116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body" idx="1"/>
          </p:nvPr>
        </p:nvSpPr>
        <p:spPr>
          <a:xfrm>
            <a:off x="457200" y="1598613"/>
            <a:ext cx="8458200" cy="4649787"/>
          </a:xfrm>
        </p:spPr>
        <p:txBody>
          <a:bodyPr/>
          <a:lstStyle/>
          <a:p>
            <a:pPr algn="ctr">
              <a:buFont typeface="Times New Roman" pitchFamily="18" charset="0"/>
              <a:buNone/>
            </a:pPr>
            <a:r>
              <a:rPr lang="el-GR" sz="2800"/>
              <a:t>«</a:t>
            </a:r>
            <a:r>
              <a:rPr lang="el-GR" sz="2800" b="1"/>
              <a:t>Κοινή γλώσσα</a:t>
            </a:r>
            <a:r>
              <a:rPr lang="el-GR" sz="2800"/>
              <a:t>» αναπαράστασης και ερμηνείας των δεδομένων-εννοιών, βασικό </a:t>
            </a:r>
            <a:r>
              <a:rPr lang="el-GR" sz="2800">
                <a:sym typeface="Wingdings" pitchFamily="2" charset="2"/>
              </a:rPr>
              <a:t>προαπαιτούμενο επίτευξης σημασιολογικής διαλειτουργικότητας.</a:t>
            </a:r>
          </a:p>
          <a:p>
            <a:pPr algn="just">
              <a:buFont typeface="Wingdings" pitchFamily="2" charset="2"/>
              <a:buNone/>
            </a:pPr>
            <a:endParaRPr lang="el-GR" sz="2800">
              <a:sym typeface="Wingdings" pitchFamily="2" charset="2"/>
            </a:endParaRPr>
          </a:p>
          <a:p>
            <a:pPr algn="ctr">
              <a:buFont typeface="Times New Roman" pitchFamily="18" charset="0"/>
              <a:buNone/>
            </a:pPr>
            <a:endParaRPr lang="en-US" sz="2800">
              <a:sym typeface="Wingdings" pitchFamily="2" charset="2"/>
            </a:endParaRPr>
          </a:p>
          <a:p>
            <a:pPr algn="ctr">
              <a:buFont typeface="Times New Roman" pitchFamily="18" charset="0"/>
              <a:buNone/>
            </a:pPr>
            <a:endParaRPr lang="en-US" sz="2800">
              <a:sym typeface="Wingdings" pitchFamily="2" charset="2"/>
            </a:endParaRPr>
          </a:p>
          <a:p>
            <a:pPr algn="ctr">
              <a:buFont typeface="Times New Roman" pitchFamily="18" charset="0"/>
              <a:buNone/>
            </a:pPr>
            <a:r>
              <a:rPr lang="el-GR" sz="2800">
                <a:sym typeface="Wingdings" pitchFamily="2" charset="2"/>
              </a:rPr>
              <a:t>Μείωση ασάφειας, σφαλμάτων και αναβάθμιση της ποιότητας των δεδομένων.</a:t>
            </a:r>
          </a:p>
        </p:txBody>
      </p:sp>
      <p:sp>
        <p:nvSpPr>
          <p:cNvPr id="73730" name="Rectangle 4"/>
          <p:cNvSpPr>
            <a:spLocks noGrp="1" noChangeArrowheads="1"/>
          </p:cNvSpPr>
          <p:nvPr>
            <p:ph type="title"/>
          </p:nvPr>
        </p:nvSpPr>
        <p:spPr>
          <a:xfrm>
            <a:off x="609600" y="-76200"/>
            <a:ext cx="8077200" cy="1219200"/>
          </a:xfrm>
        </p:spPr>
        <p:txBody>
          <a:bodyPr>
            <a:normAutofit/>
          </a:bodyPr>
          <a:lstStyle/>
          <a:p>
            <a:r>
              <a:rPr lang="el-GR"/>
              <a:t>Τι προσφέρει η Κωδικοποίηση;</a:t>
            </a:r>
            <a:endParaRPr lang="en-US"/>
          </a:p>
        </p:txBody>
      </p:sp>
      <p:sp>
        <p:nvSpPr>
          <p:cNvPr id="4" name="Striped Right Arrow 3"/>
          <p:cNvSpPr/>
          <p:nvPr/>
        </p:nvSpPr>
        <p:spPr bwMode="auto">
          <a:xfrm rot="5400000">
            <a:off x="3810000" y="3429000"/>
            <a:ext cx="1447800" cy="685800"/>
          </a:xfrm>
          <a:prstGeom prst="stripedRightArrow">
            <a:avLst/>
          </a:prstGeom>
          <a:solidFill>
            <a:srgbClr val="00B8FF"/>
          </a:solidFill>
          <a:ln w="9525" cap="flat" cmpd="sng" algn="ctr">
            <a:solidFill>
              <a:schemeClr val="tx1"/>
            </a:solidFill>
            <a:prstDash val="solid"/>
            <a:round/>
            <a:headEnd type="none" w="med" len="med"/>
            <a:tailEnd type="none" w="med" len="med"/>
          </a:ln>
          <a:effectLst/>
        </p:spPr>
        <p:txBody>
          <a:bodyPr/>
          <a:lstStyle/>
          <a:p>
            <a:pPr eaLnBrk="0" hangingPunct="0">
              <a:buClr>
                <a:srgbClr val="000000"/>
              </a:buClr>
              <a:buSzPct val="100000"/>
              <a:buFont typeface="Times New Roman" charset="0"/>
              <a:buNone/>
              <a:defRPr/>
            </a:pPr>
            <a:endParaRPr lang="en-US">
              <a:latin typeface="Arial" charset="0"/>
              <a:ea typeface="ＭＳ Ｐゴシック" charset="0"/>
            </a:endParaRPr>
          </a:p>
        </p:txBody>
      </p:sp>
    </p:spTree>
    <p:extLst>
      <p:ext uri="{BB962C8B-B14F-4D97-AF65-F5344CB8AC3E}">
        <p14:creationId xmlns:p14="http://schemas.microsoft.com/office/powerpoint/2010/main" val="44555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body" idx="1"/>
          </p:nvPr>
        </p:nvSpPr>
        <p:spPr>
          <a:xfrm>
            <a:off x="457200" y="1598613"/>
            <a:ext cx="8458200" cy="4802187"/>
          </a:xfrm>
        </p:spPr>
        <p:txBody>
          <a:bodyPr/>
          <a:lstStyle/>
          <a:p>
            <a:pPr algn="just">
              <a:lnSpc>
                <a:spcPct val="80000"/>
              </a:lnSpc>
              <a:buClrTx/>
              <a:buFont typeface="Arial" pitchFamily="34" charset="0"/>
              <a:buChar char="•"/>
            </a:pPr>
            <a:r>
              <a:rPr lang="el-GR" sz="2800">
                <a:sym typeface="Wingdings" pitchFamily="2" charset="2"/>
              </a:rPr>
              <a:t>Τυποποίηση-συγκρισιμότητα των δεδομένων. </a:t>
            </a:r>
          </a:p>
          <a:p>
            <a:pPr algn="just">
              <a:lnSpc>
                <a:spcPct val="80000"/>
              </a:lnSpc>
              <a:buClrTx/>
              <a:buFont typeface="Arial" pitchFamily="34" charset="0"/>
              <a:buChar char="•"/>
            </a:pPr>
            <a:endParaRPr lang="el-GR" sz="2800">
              <a:sym typeface="Wingdings" pitchFamily="2" charset="2"/>
            </a:endParaRPr>
          </a:p>
          <a:p>
            <a:pPr algn="just">
              <a:lnSpc>
                <a:spcPct val="80000"/>
              </a:lnSpc>
              <a:buClrTx/>
              <a:buFont typeface="Arial" pitchFamily="34" charset="0"/>
              <a:buChar char="•"/>
            </a:pPr>
            <a:r>
              <a:rPr lang="el-GR" sz="2800">
                <a:sym typeface="Wingdings" pitchFamily="2" charset="2"/>
              </a:rPr>
              <a:t>Ταχύτερη επεξεργασία και αναζήτηση δεδομένων μέσω Η/Υ. </a:t>
            </a:r>
          </a:p>
          <a:p>
            <a:pPr algn="just">
              <a:lnSpc>
                <a:spcPct val="80000"/>
              </a:lnSpc>
              <a:buClrTx/>
              <a:buFont typeface="Arial" pitchFamily="34" charset="0"/>
              <a:buChar char="•"/>
            </a:pPr>
            <a:endParaRPr lang="el-GR" sz="2800">
              <a:sym typeface="Wingdings" pitchFamily="2" charset="2"/>
            </a:endParaRPr>
          </a:p>
          <a:p>
            <a:pPr algn="just">
              <a:lnSpc>
                <a:spcPct val="80000"/>
              </a:lnSpc>
              <a:buClrTx/>
              <a:buFont typeface="Arial" pitchFamily="34" charset="0"/>
              <a:buChar char="•"/>
            </a:pPr>
            <a:r>
              <a:rPr lang="el-GR" sz="2800">
                <a:sym typeface="Wingdings" pitchFamily="2" charset="2"/>
              </a:rPr>
              <a:t>Παραγωγή λογικών συσχετισμών μεταξύ των δεδομένων.</a:t>
            </a:r>
          </a:p>
        </p:txBody>
      </p:sp>
      <p:sp>
        <p:nvSpPr>
          <p:cNvPr id="74754" name="Rectangle 3"/>
          <p:cNvSpPr>
            <a:spLocks noGrp="1" noChangeArrowheads="1"/>
          </p:cNvSpPr>
          <p:nvPr>
            <p:ph type="title"/>
          </p:nvPr>
        </p:nvSpPr>
        <p:spPr>
          <a:xfrm>
            <a:off x="533400" y="-152400"/>
            <a:ext cx="8229600" cy="1295400"/>
          </a:xfrm>
        </p:spPr>
        <p:txBody>
          <a:bodyPr>
            <a:normAutofit/>
          </a:bodyPr>
          <a:lstStyle/>
          <a:p>
            <a:r>
              <a:rPr lang="el-GR" dirty="0"/>
              <a:t>Τι προσφέρει η Κωδικοποίηση;</a:t>
            </a:r>
            <a:endParaRPr lang="en-US" dirty="0"/>
          </a:p>
        </p:txBody>
      </p:sp>
    </p:spTree>
    <p:extLst>
      <p:ext uri="{BB962C8B-B14F-4D97-AF65-F5344CB8AC3E}">
        <p14:creationId xmlns:p14="http://schemas.microsoft.com/office/powerpoint/2010/main" val="571666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type="body" idx="1"/>
          </p:nvPr>
        </p:nvSpPr>
        <p:spPr>
          <a:xfrm>
            <a:off x="457200" y="1598613"/>
            <a:ext cx="8458200" cy="4878387"/>
          </a:xfrm>
        </p:spPr>
        <p:txBody>
          <a:bodyPr/>
          <a:lstStyle/>
          <a:p>
            <a:pPr marL="45720" indent="0" algn="just">
              <a:buClrTx/>
              <a:buNone/>
            </a:pPr>
            <a:r>
              <a:rPr lang="el-GR" sz="2400" b="1" dirty="0">
                <a:solidFill>
                  <a:srgbClr val="FFFF00"/>
                </a:solidFill>
                <a:sym typeface="Wingdings" pitchFamily="2" charset="2"/>
              </a:rPr>
              <a:t>«Έκρηξη κωδικών»</a:t>
            </a:r>
            <a:r>
              <a:rPr lang="en-US" sz="2400" b="1" dirty="0">
                <a:solidFill>
                  <a:srgbClr val="FFFF00"/>
                </a:solidFill>
                <a:sym typeface="Wingdings" pitchFamily="2" charset="2"/>
              </a:rPr>
              <a:t> </a:t>
            </a:r>
            <a:r>
              <a:rPr lang="el-GR" sz="2400" dirty="0">
                <a:sym typeface="Wingdings" pitchFamily="2" charset="2"/>
              </a:rPr>
              <a:t>(</a:t>
            </a:r>
            <a:r>
              <a:rPr lang="en-US" sz="2400" dirty="0"/>
              <a:t>t</a:t>
            </a:r>
            <a:r>
              <a:rPr lang="en-GB" sz="2400" dirty="0"/>
              <a:t>he combinatorial explosion)</a:t>
            </a:r>
            <a:r>
              <a:rPr lang="en-US" sz="2400" dirty="0"/>
              <a:t>:</a:t>
            </a:r>
            <a:r>
              <a:rPr lang="el-GR" sz="2400" dirty="0"/>
              <a:t> Η εισαγωγή νέων όρων και η προσθήκη περισσότερης λεπτομέρειας συνεπάγεται μεγάλη αύξηση του αριθμού των απαιτούμενων κωδικών</a:t>
            </a:r>
            <a:r>
              <a:rPr lang="en-US" sz="2400" dirty="0"/>
              <a:t>:</a:t>
            </a:r>
            <a:endParaRPr lang="el-GR" sz="2000" dirty="0"/>
          </a:p>
          <a:p>
            <a:pPr algn="just">
              <a:buClr>
                <a:schemeClr val="tx1"/>
              </a:buClr>
              <a:buFont typeface="Wingdings" pitchFamily="2" charset="2"/>
              <a:buNone/>
            </a:pPr>
            <a:r>
              <a:rPr lang="en-US" sz="2100" dirty="0"/>
              <a:t> </a:t>
            </a:r>
            <a:r>
              <a:rPr lang="el-GR" sz="2100" dirty="0"/>
              <a:t> </a:t>
            </a:r>
            <a:endParaRPr lang="en-GB" sz="2100" dirty="0"/>
          </a:p>
          <a:p>
            <a:pPr lvl="1">
              <a:buFont typeface="Times New Roman" pitchFamily="18" charset="0"/>
              <a:buNone/>
            </a:pPr>
            <a:r>
              <a:rPr lang="el-GR" sz="2000" dirty="0"/>
              <a:t>Παράδειγμα</a:t>
            </a:r>
            <a:r>
              <a:rPr lang="en-GB" sz="2000" dirty="0"/>
              <a:t>: </a:t>
            </a:r>
            <a:r>
              <a:rPr lang="el-GR" sz="2000" dirty="0"/>
              <a:t>Καψίματα.</a:t>
            </a:r>
            <a:endParaRPr lang="en-GB" sz="2000" dirty="0"/>
          </a:p>
          <a:p>
            <a:pPr lvl="2">
              <a:buClr>
                <a:schemeClr val="tx1"/>
              </a:buClr>
              <a:buFont typeface="Wingdings" pitchFamily="2" charset="2"/>
              <a:buChar char="q"/>
            </a:pPr>
            <a:r>
              <a:rPr lang="en-GB" dirty="0"/>
              <a:t>100 </a:t>
            </a:r>
            <a:r>
              <a:rPr lang="el-GR" dirty="0"/>
              <a:t>περιοχές</a:t>
            </a:r>
            <a:r>
              <a:rPr lang="en-GB" dirty="0"/>
              <a:t> x 3 </a:t>
            </a:r>
            <a:r>
              <a:rPr lang="el-GR" dirty="0"/>
              <a:t>βαθμοί καψίματος</a:t>
            </a:r>
            <a:endParaRPr lang="en-GB" dirty="0">
              <a:sym typeface="Symbol" pitchFamily="18" charset="2"/>
            </a:endParaRPr>
          </a:p>
          <a:p>
            <a:pPr lvl="3">
              <a:buFont typeface="Times New Roman" pitchFamily="18" charset="0"/>
              <a:buNone/>
            </a:pPr>
            <a:r>
              <a:rPr lang="en-GB" dirty="0">
                <a:sym typeface="Symbol" pitchFamily="18" charset="2"/>
              </a:rPr>
              <a:t>5 </a:t>
            </a:r>
            <a:r>
              <a:rPr lang="el-GR" dirty="0">
                <a:sym typeface="Symbol" pitchFamily="18" charset="2"/>
              </a:rPr>
              <a:t>υπό-περιοχές</a:t>
            </a:r>
            <a:r>
              <a:rPr lang="en-GB" dirty="0">
                <a:sym typeface="Symbol" pitchFamily="18" charset="2"/>
              </a:rPr>
              <a:t>/</a:t>
            </a:r>
            <a:r>
              <a:rPr lang="el-GR" dirty="0">
                <a:sym typeface="Symbol" pitchFamily="18" charset="2"/>
              </a:rPr>
              <a:t>περιοχή</a:t>
            </a:r>
            <a:r>
              <a:rPr lang="en-GB" dirty="0">
                <a:sym typeface="Symbol" pitchFamily="18" charset="2"/>
              </a:rPr>
              <a:t> x </a:t>
            </a:r>
            <a:r>
              <a:rPr lang="el-GR" dirty="0">
                <a:sym typeface="Symbol" pitchFamily="18" charset="2"/>
              </a:rPr>
              <a:t>χημικό</a:t>
            </a:r>
            <a:r>
              <a:rPr lang="en-GB" dirty="0">
                <a:sym typeface="Symbol" pitchFamily="18" charset="2"/>
              </a:rPr>
              <a:t> </a:t>
            </a:r>
            <a:r>
              <a:rPr lang="el-GR" dirty="0">
                <a:sym typeface="Symbol" pitchFamily="18" charset="2"/>
              </a:rPr>
              <a:t>ή</a:t>
            </a:r>
            <a:r>
              <a:rPr lang="en-GB" dirty="0">
                <a:sym typeface="Symbol" pitchFamily="18" charset="2"/>
              </a:rPr>
              <a:t> </a:t>
            </a:r>
            <a:r>
              <a:rPr lang="el-GR" dirty="0">
                <a:sym typeface="Symbol" pitchFamily="18" charset="2"/>
              </a:rPr>
              <a:t>θερμικό</a:t>
            </a:r>
            <a:endParaRPr lang="en-GB" dirty="0">
              <a:sym typeface="Symbol" pitchFamily="18" charset="2"/>
            </a:endParaRPr>
          </a:p>
          <a:p>
            <a:pPr lvl="4">
              <a:buClr>
                <a:schemeClr val="tx1"/>
              </a:buClr>
              <a:buFont typeface="Wingdings" pitchFamily="2" charset="2"/>
              <a:buChar char="q"/>
            </a:pPr>
            <a:r>
              <a:rPr lang="en-GB" dirty="0"/>
              <a:t>x 3 </a:t>
            </a:r>
            <a:r>
              <a:rPr lang="el-GR" dirty="0"/>
              <a:t>επίπεδα έκτασης</a:t>
            </a:r>
            <a:r>
              <a:rPr lang="en-GB" dirty="0"/>
              <a:t> x 3 </a:t>
            </a:r>
            <a:r>
              <a:rPr lang="el-GR" dirty="0"/>
              <a:t>διάρκειες</a:t>
            </a:r>
            <a:r>
              <a:rPr lang="en-GB" dirty="0"/>
              <a:t> </a:t>
            </a:r>
            <a:r>
              <a:rPr lang="en-GB" dirty="0">
                <a:sym typeface="Symbol" pitchFamily="18" charset="2"/>
              </a:rPr>
              <a:t></a:t>
            </a:r>
            <a:r>
              <a:rPr lang="en-GB" b="1" dirty="0"/>
              <a:t>116,352</a:t>
            </a:r>
            <a:r>
              <a:rPr lang="el-GR" b="1" dirty="0"/>
              <a:t> κωδικοί!!</a:t>
            </a:r>
            <a:endParaRPr lang="en-US" b="1" dirty="0"/>
          </a:p>
          <a:p>
            <a:pPr>
              <a:buFont typeface="Wingdings" pitchFamily="2" charset="2"/>
              <a:buNone/>
            </a:pPr>
            <a:endParaRPr lang="el-GR" sz="2000" dirty="0"/>
          </a:p>
          <a:p>
            <a:pPr marL="45720" indent="0">
              <a:buClrTx/>
              <a:buNone/>
            </a:pPr>
            <a:r>
              <a:rPr lang="el-GR" sz="2400" dirty="0">
                <a:solidFill>
                  <a:srgbClr val="FFFF00"/>
                </a:solidFill>
                <a:sym typeface="Wingdings" pitchFamily="2" charset="2"/>
              </a:rPr>
              <a:t>Σύγχυση</a:t>
            </a:r>
            <a:r>
              <a:rPr lang="el-GR" sz="2400" dirty="0">
                <a:sym typeface="Wingdings" pitchFamily="2" charset="2"/>
              </a:rPr>
              <a:t> των εννοιών με τις περιγραφές τους.</a:t>
            </a:r>
            <a:endParaRPr lang="el-GR" sz="2000" dirty="0">
              <a:sym typeface="Wingdings" pitchFamily="2" charset="2"/>
            </a:endParaRPr>
          </a:p>
        </p:txBody>
      </p:sp>
      <p:sp>
        <p:nvSpPr>
          <p:cNvPr id="75778" name="Rectangle 4"/>
          <p:cNvSpPr>
            <a:spLocks noGrp="1" noChangeArrowheads="1"/>
          </p:cNvSpPr>
          <p:nvPr>
            <p:ph type="title"/>
          </p:nvPr>
        </p:nvSpPr>
        <p:spPr>
          <a:xfrm>
            <a:off x="457200" y="0"/>
            <a:ext cx="8229600" cy="1143000"/>
          </a:xfrm>
        </p:spPr>
        <p:txBody>
          <a:bodyPr/>
          <a:lstStyle/>
          <a:p>
            <a:r>
              <a:rPr lang="el-GR" dirty="0"/>
              <a:t>Προβλήματα…</a:t>
            </a:r>
            <a:endParaRPr lang="en-US" dirty="0"/>
          </a:p>
        </p:txBody>
      </p:sp>
    </p:spTree>
    <p:extLst>
      <p:ext uri="{BB962C8B-B14F-4D97-AF65-F5344CB8AC3E}">
        <p14:creationId xmlns:p14="http://schemas.microsoft.com/office/powerpoint/2010/main" val="534460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type="body" idx="1"/>
          </p:nvPr>
        </p:nvSpPr>
        <p:spPr>
          <a:xfrm>
            <a:off x="457200" y="1598613"/>
            <a:ext cx="8458200" cy="4497387"/>
          </a:xfrm>
        </p:spPr>
        <p:txBody>
          <a:bodyPr>
            <a:normAutofit lnSpcReduction="10000"/>
          </a:bodyPr>
          <a:lstStyle/>
          <a:p>
            <a:pPr marL="45720" indent="0" algn="just">
              <a:lnSpc>
                <a:spcPct val="90000"/>
              </a:lnSpc>
              <a:buClrTx/>
              <a:buNone/>
            </a:pPr>
            <a:r>
              <a:rPr lang="el-GR" sz="2800" dirty="0">
                <a:sym typeface="Wingdings" pitchFamily="2" charset="2"/>
              </a:rPr>
              <a:t>Η βασισμένη στους κωδικούς ιεραρχία</a:t>
            </a:r>
            <a:r>
              <a:rPr lang="en-US" sz="2800" dirty="0">
                <a:sym typeface="Wingdings" pitchFamily="2" charset="2"/>
              </a:rPr>
              <a:t> </a:t>
            </a:r>
            <a:r>
              <a:rPr lang="el-GR" sz="2800" dirty="0">
                <a:sym typeface="Wingdings" pitchFamily="2" charset="2"/>
              </a:rPr>
              <a:t>(</a:t>
            </a:r>
            <a:r>
              <a:rPr lang="en-US" sz="2800" dirty="0">
                <a:sym typeface="Wingdings" pitchFamily="2" charset="2"/>
              </a:rPr>
              <a:t>code-dependent hierarchy</a:t>
            </a:r>
            <a:r>
              <a:rPr lang="en-GB" sz="2800" dirty="0"/>
              <a:t>)</a:t>
            </a:r>
            <a:r>
              <a:rPr lang="el-GR" sz="2800" dirty="0"/>
              <a:t> δημιουργεί προβλήματα</a:t>
            </a:r>
            <a:r>
              <a:rPr lang="en-US" sz="2800" dirty="0"/>
              <a:t>: </a:t>
            </a:r>
            <a:r>
              <a:rPr lang="el-GR" sz="2800" dirty="0"/>
              <a:t> </a:t>
            </a:r>
            <a:br>
              <a:rPr lang="el-GR" sz="2800" dirty="0"/>
            </a:br>
            <a:endParaRPr lang="el-GR" sz="2400" dirty="0"/>
          </a:p>
          <a:p>
            <a:pPr lvl="1" algn="just">
              <a:lnSpc>
                <a:spcPct val="90000"/>
              </a:lnSpc>
              <a:buClrTx/>
              <a:buFont typeface="Wingdings" pitchFamily="2" charset="2"/>
              <a:buChar char="Ø"/>
            </a:pPr>
            <a:r>
              <a:rPr lang="el-GR" sz="2400" dirty="0"/>
              <a:t>Τα ιεραρχικά επίπεδα περιορίζονται από τα ψηφία του κωδικού (κωδικοί 5 ψηφίων </a:t>
            </a:r>
            <a:r>
              <a:rPr lang="el-GR" sz="2400" dirty="0">
                <a:sym typeface="Wingdings" pitchFamily="2" charset="2"/>
              </a:rPr>
              <a:t> 5 ιεραρχικά επίπεδα).</a:t>
            </a:r>
            <a:endParaRPr lang="el-GR" sz="2400" dirty="0"/>
          </a:p>
          <a:p>
            <a:pPr lvl="1" algn="just">
              <a:lnSpc>
                <a:spcPct val="90000"/>
              </a:lnSpc>
              <a:buClrTx/>
              <a:buFont typeface="Wingdings" pitchFamily="2" charset="2"/>
              <a:buChar char="Ø"/>
            </a:pPr>
            <a:r>
              <a:rPr lang="el-GR" sz="2400" dirty="0"/>
              <a:t>Αδυναμία τοποθέτησης μιας έννοιας σε δύο θέσεις στην ιεραρχία χωρίς χρήση διπλών κωδικών.</a:t>
            </a:r>
          </a:p>
          <a:p>
            <a:pPr lvl="1" algn="just">
              <a:lnSpc>
                <a:spcPct val="90000"/>
              </a:lnSpc>
              <a:buClrTx/>
              <a:buFont typeface="Wingdings" pitchFamily="2" charset="2"/>
              <a:buChar char="Ø"/>
            </a:pPr>
            <a:r>
              <a:rPr lang="el-GR" sz="2400" dirty="0"/>
              <a:t>Δυσκολία εισαγωγής νέων εννοιών και αναδιοργάνωσης της ιεραρχίας.</a:t>
            </a:r>
          </a:p>
          <a:p>
            <a:pPr algn="just">
              <a:lnSpc>
                <a:spcPct val="90000"/>
              </a:lnSpc>
              <a:buClrTx/>
              <a:buFont typeface="Courier New" pitchFamily="49" charset="0"/>
              <a:buChar char="o"/>
            </a:pPr>
            <a:endParaRPr lang="el-GR" sz="2600" dirty="0"/>
          </a:p>
          <a:p>
            <a:pPr marL="45720" indent="0" algn="just">
              <a:lnSpc>
                <a:spcPct val="90000"/>
              </a:lnSpc>
              <a:buClrTx/>
              <a:buNone/>
            </a:pPr>
            <a:r>
              <a:rPr lang="el-GR" sz="2600" dirty="0"/>
              <a:t>Επιπλέον προβληματική είναι και η υποστήριξη μη ιεραρχικών σχέσεων. </a:t>
            </a:r>
          </a:p>
          <a:p>
            <a:pPr algn="just">
              <a:lnSpc>
                <a:spcPct val="90000"/>
              </a:lnSpc>
              <a:buClr>
                <a:schemeClr val="tx1"/>
              </a:buClr>
              <a:buFont typeface="Wingdings" pitchFamily="2" charset="2"/>
              <a:buNone/>
            </a:pPr>
            <a:r>
              <a:rPr lang="el-GR" sz="2000" dirty="0"/>
              <a:t> </a:t>
            </a:r>
          </a:p>
        </p:txBody>
      </p:sp>
      <p:sp>
        <p:nvSpPr>
          <p:cNvPr id="76802" name="Rectangle 4"/>
          <p:cNvSpPr>
            <a:spLocks noGrp="1" noChangeArrowheads="1"/>
          </p:cNvSpPr>
          <p:nvPr>
            <p:ph type="title"/>
          </p:nvPr>
        </p:nvSpPr>
        <p:spPr>
          <a:xfrm>
            <a:off x="533400" y="0"/>
            <a:ext cx="8153400" cy="1143000"/>
          </a:xfrm>
        </p:spPr>
        <p:txBody>
          <a:bodyPr/>
          <a:lstStyle/>
          <a:p>
            <a:r>
              <a:rPr lang="el-GR" dirty="0"/>
              <a:t>Προβλήματα…</a:t>
            </a:r>
            <a:endParaRPr lang="en-US" dirty="0"/>
          </a:p>
        </p:txBody>
      </p:sp>
    </p:spTree>
    <p:extLst>
      <p:ext uri="{BB962C8B-B14F-4D97-AF65-F5344CB8AC3E}">
        <p14:creationId xmlns:p14="http://schemas.microsoft.com/office/powerpoint/2010/main" val="1888888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roperability2"/>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pic>
        <p:nvPicPr>
          <p:cNvPr id="4" name="Picture 3" descr="inter_arch"/>
          <p:cNvPicPr/>
          <p:nvPr/>
        </p:nvPicPr>
        <p:blipFill>
          <a:blip r:embed="rId3"/>
          <a:srcRect/>
          <a:stretch>
            <a:fillRect/>
          </a:stretch>
        </p:blipFill>
        <p:spPr bwMode="auto">
          <a:xfrm>
            <a:off x="17929" y="0"/>
            <a:ext cx="9126071" cy="6858000"/>
          </a:xfrm>
          <a:prstGeom prst="rect">
            <a:avLst/>
          </a:prstGeom>
          <a:noFill/>
          <a:ln w="9525">
            <a:noFill/>
            <a:miter lim="800000"/>
            <a:headEnd/>
            <a:tailEnd/>
          </a:ln>
        </p:spPr>
      </p:pic>
    </p:spTree>
    <p:extLst>
      <p:ext uri="{BB962C8B-B14F-4D97-AF65-F5344CB8AC3E}">
        <p14:creationId xmlns:p14="http://schemas.microsoft.com/office/powerpoint/2010/main" val="423775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Ταξινόμηση</a:t>
            </a:r>
            <a:endParaRPr lang="en-US" dirty="0"/>
          </a:p>
        </p:txBody>
      </p:sp>
      <p:sp>
        <p:nvSpPr>
          <p:cNvPr id="3" name="Content Placeholder 2"/>
          <p:cNvSpPr>
            <a:spLocks noGrp="1"/>
          </p:cNvSpPr>
          <p:nvPr>
            <p:ph idx="1"/>
          </p:nvPr>
        </p:nvSpPr>
        <p:spPr/>
        <p:txBody>
          <a:bodyPr>
            <a:normAutofit fontScale="92500" lnSpcReduction="20000"/>
          </a:bodyPr>
          <a:lstStyle/>
          <a:p>
            <a:r>
              <a:rPr lang="el-GR" dirty="0"/>
              <a:t>Ένα </a:t>
            </a:r>
            <a:r>
              <a:rPr lang="el-GR" b="1" dirty="0">
                <a:solidFill>
                  <a:srgbClr val="FFFF00"/>
                </a:solidFill>
              </a:rPr>
              <a:t>σύστημα ταξινόμησης (</a:t>
            </a:r>
            <a:r>
              <a:rPr lang="en-US" b="1" dirty="0">
                <a:solidFill>
                  <a:srgbClr val="FFFF00"/>
                </a:solidFill>
              </a:rPr>
              <a:t>classification system</a:t>
            </a:r>
            <a:r>
              <a:rPr lang="el-GR" b="1" dirty="0">
                <a:solidFill>
                  <a:srgbClr val="FFFF00"/>
                </a:solidFill>
              </a:rPr>
              <a:t>)</a:t>
            </a:r>
            <a:r>
              <a:rPr lang="el-GR" dirty="0"/>
              <a:t> αποτελεί ένα σύστημα οργάνωσης σε κατηγορίες ή τάξεις δεδομένων ή πληροφοριών υγείας με βάση τα παρόμοια χαρακτηριστικά που μπορεί να έχουν μεταξύ τους.</a:t>
            </a:r>
            <a:endParaRPr lang="en-US" dirty="0"/>
          </a:p>
          <a:p>
            <a:r>
              <a:rPr lang="el-GR" dirty="0"/>
              <a:t>Η κωδικοποίηση είναι η απόδοση ενός κωδικού σε μια οντότητα. Αν και υφίστανται πολλών ειδών κωδικοποιήσεις, τα δύο κυριότερα είδη στη σημειολογία είναι: η </a:t>
            </a:r>
            <a:r>
              <a:rPr lang="el-GR" b="1" dirty="0">
                <a:solidFill>
                  <a:srgbClr val="FFFF00"/>
                </a:solidFill>
              </a:rPr>
              <a:t>ταξινόμηση</a:t>
            </a:r>
            <a:r>
              <a:rPr lang="el-GR" dirty="0"/>
              <a:t> (</a:t>
            </a:r>
            <a:r>
              <a:rPr lang="en-US" dirty="0"/>
              <a:t>classification</a:t>
            </a:r>
            <a:r>
              <a:rPr lang="el-GR" dirty="0"/>
              <a:t>) η οποία έχει ως κύριο χαρακτηριστικό την απόδοση κωδικών σε οντότητες έτσι ώστε οι οντότητες να ορίζονται κατά το δυνατόν </a:t>
            </a:r>
            <a:r>
              <a:rPr lang="el-GR" dirty="0" err="1"/>
              <a:t>αμφιμονοσήμαντα</a:t>
            </a:r>
            <a:r>
              <a:rPr lang="el-GR" dirty="0"/>
              <a:t> και η </a:t>
            </a:r>
            <a:r>
              <a:rPr lang="el-GR" b="1" dirty="0">
                <a:solidFill>
                  <a:srgbClr val="FFFF00"/>
                </a:solidFill>
              </a:rPr>
              <a:t>ονοματολογία</a:t>
            </a:r>
            <a:r>
              <a:rPr lang="el-GR" dirty="0"/>
              <a:t> (</a:t>
            </a:r>
            <a:r>
              <a:rPr lang="en-US" dirty="0"/>
              <a:t>nomenclature</a:t>
            </a:r>
            <a:r>
              <a:rPr lang="el-GR" dirty="0"/>
              <a:t>) η οποία είναι η ταξινομημένη συλλογή συνδεδεμένων όρων.</a:t>
            </a:r>
          </a:p>
          <a:p>
            <a:r>
              <a:rPr lang="el-GR" dirty="0"/>
              <a:t>Άλλα είδη κωδικοποίησης αποτελεί ο </a:t>
            </a:r>
            <a:r>
              <a:rPr lang="el-GR" b="1" dirty="0">
                <a:solidFill>
                  <a:srgbClr val="FFFF00"/>
                </a:solidFill>
              </a:rPr>
              <a:t>θησαυρός λέξεων</a:t>
            </a:r>
            <a:r>
              <a:rPr lang="el-GR" dirty="0">
                <a:solidFill>
                  <a:srgbClr val="FFFF00"/>
                </a:solidFill>
              </a:rPr>
              <a:t> </a:t>
            </a:r>
            <a:r>
              <a:rPr lang="el-GR" dirty="0"/>
              <a:t>(</a:t>
            </a:r>
            <a:r>
              <a:rPr lang="en-US" dirty="0"/>
              <a:t>thesaurus</a:t>
            </a:r>
            <a:r>
              <a:rPr lang="el-GR" dirty="0"/>
              <a:t>), η </a:t>
            </a:r>
            <a:r>
              <a:rPr lang="el-GR" b="1" dirty="0" err="1">
                <a:solidFill>
                  <a:srgbClr val="FFFF00"/>
                </a:solidFill>
              </a:rPr>
              <a:t>ταξονομία</a:t>
            </a:r>
            <a:r>
              <a:rPr lang="el-GR" dirty="0">
                <a:solidFill>
                  <a:srgbClr val="FFFF00"/>
                </a:solidFill>
              </a:rPr>
              <a:t> </a:t>
            </a:r>
            <a:r>
              <a:rPr lang="el-GR" dirty="0"/>
              <a:t>(</a:t>
            </a:r>
            <a:r>
              <a:rPr lang="en-US" dirty="0"/>
              <a:t>taxonomy</a:t>
            </a:r>
            <a:r>
              <a:rPr lang="el-GR" dirty="0"/>
              <a:t>) και η </a:t>
            </a:r>
            <a:r>
              <a:rPr lang="el-GR" b="1" dirty="0">
                <a:solidFill>
                  <a:srgbClr val="FFFF00"/>
                </a:solidFill>
              </a:rPr>
              <a:t>επίσημη ορολογία</a:t>
            </a:r>
            <a:r>
              <a:rPr lang="el-GR" dirty="0"/>
              <a:t> (</a:t>
            </a:r>
            <a:r>
              <a:rPr lang="en-US" dirty="0"/>
              <a:t>formal terminology</a:t>
            </a:r>
            <a:r>
              <a:rPr lang="el-GR" dirty="0"/>
              <a:t>).</a:t>
            </a:r>
            <a:endParaRPr lang="en-US" dirty="0"/>
          </a:p>
          <a:p>
            <a:r>
              <a:rPr lang="el-GR" dirty="0"/>
              <a:t>Ανάγκη για διεθνή συνεργασία στην προσπάθεια ενιαίας κωδικοποίησης, ταξινόμησης και προτύπων στο χώρο της υγείας (π.χ. </a:t>
            </a:r>
            <a:r>
              <a:rPr lang="en-US" dirty="0"/>
              <a:t>ICD</a:t>
            </a:r>
            <a:r>
              <a:rPr lang="el-GR" dirty="0"/>
              <a:t>-10, </a:t>
            </a:r>
            <a:r>
              <a:rPr lang="en-US" dirty="0"/>
              <a:t>DICOM</a:t>
            </a:r>
            <a:r>
              <a:rPr lang="el-GR" dirty="0"/>
              <a:t>, </a:t>
            </a:r>
            <a:r>
              <a:rPr lang="en-US" dirty="0"/>
              <a:t>HL</a:t>
            </a:r>
            <a:r>
              <a:rPr lang="el-GR" dirty="0"/>
              <a:t>7, </a:t>
            </a:r>
            <a:r>
              <a:rPr lang="en-US" dirty="0"/>
              <a:t>SNOMED</a:t>
            </a:r>
            <a:r>
              <a:rPr lang="el-GR" dirty="0"/>
              <a:t>, </a:t>
            </a:r>
            <a:r>
              <a:rPr lang="en-US" dirty="0"/>
              <a:t>LOINC</a:t>
            </a:r>
            <a:r>
              <a:rPr lang="el-GR" dirty="0"/>
              <a:t>, κα).</a:t>
            </a:r>
          </a:p>
          <a:p>
            <a:r>
              <a:rPr lang="el-GR" dirty="0"/>
              <a:t>Η ΠΟΥ έχει εκδώσει το </a:t>
            </a:r>
            <a:r>
              <a:rPr lang="en-US" dirty="0"/>
              <a:t>ICD</a:t>
            </a:r>
            <a:r>
              <a:rPr lang="el-GR" dirty="0"/>
              <a:t>-10 (</a:t>
            </a:r>
            <a:r>
              <a:rPr lang="en-US" dirty="0"/>
              <a:t>International Classification of Diseases</a:t>
            </a:r>
            <a:r>
              <a:rPr lang="el-GR" dirty="0"/>
              <a:t>) ως ένα παράδειγμα ταξινόμησης, ενώ η κωδικοποίηση </a:t>
            </a:r>
            <a:r>
              <a:rPr lang="en-US" dirty="0"/>
              <a:t>SNOMED</a:t>
            </a:r>
            <a:r>
              <a:rPr lang="el-GR" dirty="0"/>
              <a:t> (</a:t>
            </a:r>
            <a:r>
              <a:rPr lang="en-US" dirty="0"/>
              <a:t>Systematized Nomenclature of Human and Veterinary Medicine</a:t>
            </a:r>
            <a:r>
              <a:rPr lang="el-GR" dirty="0"/>
              <a:t>) αποτελεί παράδειγμα μιας ονοματολογίας.</a:t>
            </a:r>
            <a:endParaRPr lang="en-US" dirty="0"/>
          </a:p>
        </p:txBody>
      </p:sp>
    </p:spTree>
    <p:extLst>
      <p:ext uri="{BB962C8B-B14F-4D97-AF65-F5344CB8AC3E}">
        <p14:creationId xmlns:p14="http://schemas.microsoft.com/office/powerpoint/2010/main" val="2659977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Ταξινόμηση</a:t>
            </a:r>
            <a:endParaRPr lang="en-US" dirty="0"/>
          </a:p>
        </p:txBody>
      </p:sp>
      <p:sp>
        <p:nvSpPr>
          <p:cNvPr id="3" name="Content Placeholder 2"/>
          <p:cNvSpPr>
            <a:spLocks noGrp="1"/>
          </p:cNvSpPr>
          <p:nvPr>
            <p:ph idx="1"/>
          </p:nvPr>
        </p:nvSpPr>
        <p:spPr/>
        <p:txBody>
          <a:bodyPr/>
          <a:lstStyle/>
          <a:p>
            <a:r>
              <a:rPr lang="el-GR" dirty="0"/>
              <a:t>Ο τρόπος κωδικοποίησης δεν θα πρέπει απλά να επικεντρώνεται στον περιγραφικό σκοπό των δεδομένων, αλλά να στοχεύει στην αξιοποίησή τους σε κλινικό, οικονομικό, και διοικητικό επίπεδο</a:t>
            </a:r>
          </a:p>
          <a:p>
            <a:endParaRPr lang="el-GR" dirty="0"/>
          </a:p>
          <a:p>
            <a:r>
              <a:rPr lang="el-GR" dirty="0"/>
              <a:t>Είναι σημαντικό να βρεθεί μια </a:t>
            </a:r>
            <a:r>
              <a:rPr lang="el-GR" u="sng" dirty="0"/>
              <a:t>κοινή ορολογία</a:t>
            </a:r>
            <a:r>
              <a:rPr lang="el-GR" dirty="0"/>
              <a:t> τόσο σε επίπεδο ονοματολογίας όσο και σε επίπεδο κωδικοποίησης η οποία θα μπορεί να αποδίδει με </a:t>
            </a:r>
            <a:r>
              <a:rPr lang="el-GR" b="1" dirty="0">
                <a:solidFill>
                  <a:srgbClr val="FFFF00"/>
                </a:solidFill>
              </a:rPr>
              <a:t>ποιότητα και αξιοπιστία</a:t>
            </a:r>
            <a:r>
              <a:rPr lang="el-GR" dirty="0">
                <a:solidFill>
                  <a:srgbClr val="FFFF00"/>
                </a:solidFill>
              </a:rPr>
              <a:t> </a:t>
            </a:r>
            <a:r>
              <a:rPr lang="el-GR" dirty="0"/>
              <a:t>την παραγόμενη και </a:t>
            </a:r>
            <a:r>
              <a:rPr lang="el-GR" dirty="0" err="1"/>
              <a:t>συλλεχθείσα</a:t>
            </a:r>
            <a:r>
              <a:rPr lang="el-GR" dirty="0"/>
              <a:t> πληροφορία στο χώρο της υγείας.</a:t>
            </a:r>
          </a:p>
          <a:p>
            <a:endParaRPr lang="el-GR" dirty="0"/>
          </a:p>
          <a:p>
            <a:r>
              <a:rPr lang="el-GR" dirty="0"/>
              <a:t>Η </a:t>
            </a:r>
            <a:r>
              <a:rPr lang="el-GR" dirty="0">
                <a:solidFill>
                  <a:srgbClr val="FFFF00"/>
                </a:solidFill>
              </a:rPr>
              <a:t>αξιοπιστία</a:t>
            </a:r>
            <a:r>
              <a:rPr lang="el-GR" dirty="0"/>
              <a:t> παράγεται μέσω της σταθερότητας, της ικανότητας αναπαραγωγής και ακρίβειας, ενώ η </a:t>
            </a:r>
            <a:r>
              <a:rPr lang="el-GR" dirty="0">
                <a:solidFill>
                  <a:srgbClr val="FFFF00"/>
                </a:solidFill>
              </a:rPr>
              <a:t>ποιότητα</a:t>
            </a:r>
            <a:r>
              <a:rPr lang="el-GR" dirty="0"/>
              <a:t> με τη σωστή απόδοση των όρων έτσι ώστε να επιτρέπεται η ανάκτηση των δεδομένων με συνεπή τρόπο.</a:t>
            </a:r>
            <a:endParaRPr lang="en-US" dirty="0"/>
          </a:p>
        </p:txBody>
      </p:sp>
    </p:spTree>
    <p:extLst>
      <p:ext uri="{BB962C8B-B14F-4D97-AF65-F5344CB8AC3E}">
        <p14:creationId xmlns:p14="http://schemas.microsoft.com/office/powerpoint/2010/main" val="1035787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Πρότυπα</a:t>
            </a:r>
            <a:endParaRPr lang="en-US" dirty="0"/>
          </a:p>
        </p:txBody>
      </p:sp>
      <p:sp>
        <p:nvSpPr>
          <p:cNvPr id="3" name="Content Placeholder 2"/>
          <p:cNvSpPr>
            <a:spLocks noGrp="1"/>
          </p:cNvSpPr>
          <p:nvPr>
            <p:ph idx="1"/>
          </p:nvPr>
        </p:nvSpPr>
        <p:spPr/>
        <p:txBody>
          <a:bodyPr>
            <a:normAutofit fontScale="85000" lnSpcReduction="20000"/>
          </a:bodyPr>
          <a:lstStyle/>
          <a:p>
            <a:r>
              <a:rPr lang="el-GR" dirty="0"/>
              <a:t>Όλα τα συστήματα πληροφορικής επεξεργάζονται και αποθηκεύουν δεδομένα αλλά και επικοινωνούν μεταξύ τους</a:t>
            </a:r>
          </a:p>
          <a:p>
            <a:r>
              <a:rPr lang="el-GR" dirty="0"/>
              <a:t>Ο τρόπος επεξεργασίας, αποθήκευσης και μεταφοράς των δεδομένων όμως δεν είναι ο ίδιος για όλα τα συστήματα</a:t>
            </a:r>
          </a:p>
          <a:p>
            <a:pPr marL="45720" indent="0" algn="ctr">
              <a:buNone/>
            </a:pPr>
            <a:endParaRPr lang="el-GR" i="1" dirty="0">
              <a:solidFill>
                <a:srgbClr val="FFFF00"/>
              </a:solidFill>
            </a:endParaRPr>
          </a:p>
          <a:p>
            <a:pPr marL="45720" indent="0" algn="ctr">
              <a:buNone/>
            </a:pPr>
            <a:r>
              <a:rPr lang="el-GR" i="1" dirty="0">
                <a:solidFill>
                  <a:srgbClr val="FFFF00"/>
                </a:solidFill>
              </a:rPr>
              <a:t>Για αυτό το λόγο θα πρέπει να στηρίζεται σε ένα πρότυπο</a:t>
            </a:r>
          </a:p>
          <a:p>
            <a:r>
              <a:rPr lang="el-GR" b="1" dirty="0">
                <a:solidFill>
                  <a:srgbClr val="FFFF00"/>
                </a:solidFill>
              </a:rPr>
              <a:t>Πρότυπο (1)</a:t>
            </a:r>
            <a:r>
              <a:rPr lang="el-GR" dirty="0"/>
              <a:t> </a:t>
            </a:r>
            <a:r>
              <a:rPr lang="el-GR" b="1" dirty="0">
                <a:solidFill>
                  <a:srgbClr val="FFFF00"/>
                </a:solidFill>
              </a:rPr>
              <a:t>= </a:t>
            </a:r>
            <a:r>
              <a:rPr lang="el-GR" dirty="0"/>
              <a:t>ένα σύνολο προδιαγραφών που περιγράφει ακριβώς το πώς μεταφέρονται ή αποθηκεύονται τα δεδομένα. Τα πρότυπα είναι επί της ουσίας το κλειδί για την πρόσβαση στα δεδομένα που περιέχει ένα σύστημα</a:t>
            </a:r>
          </a:p>
          <a:p>
            <a:r>
              <a:rPr lang="el-GR" b="1" dirty="0">
                <a:solidFill>
                  <a:srgbClr val="FFFF00"/>
                </a:solidFill>
              </a:rPr>
              <a:t>Πρότυπο (2) =</a:t>
            </a:r>
            <a:r>
              <a:rPr lang="el-GR" dirty="0"/>
              <a:t> ένα σύνολο κανόνων, συνθηκών, απαιτήσεων και τρόπων αναπαράστασης της πληροφορίας</a:t>
            </a:r>
          </a:p>
          <a:p>
            <a:r>
              <a:rPr lang="el-GR" dirty="0"/>
              <a:t>Αν δεν είναι γνωστός ο τρόπος αποθήκευσης και μεταφοράς των δεδομένων αυτών δεν εξασφαλίζεται η δυνατότητα πρόσβασης</a:t>
            </a:r>
            <a:endParaRPr lang="en-US" dirty="0"/>
          </a:p>
          <a:p>
            <a:r>
              <a:rPr lang="el-GR" dirty="0">
                <a:solidFill>
                  <a:srgbClr val="FFFF00"/>
                </a:solidFill>
              </a:rPr>
              <a:t>Χρήση προτύπων </a:t>
            </a:r>
            <a:r>
              <a:rPr lang="el-GR" dirty="0">
                <a:solidFill>
                  <a:srgbClr val="FFFF00"/>
                </a:solidFill>
                <a:sym typeface="Wingdings" pitchFamily="2" charset="2"/>
              </a:rPr>
              <a:t> </a:t>
            </a:r>
            <a:r>
              <a:rPr lang="el-GR" dirty="0"/>
              <a:t>αποφεύγονται ασυμβατότητες, ασάφειες και παρερμηνείες των δεδομένων</a:t>
            </a:r>
            <a:endParaRPr lang="en-US" dirty="0"/>
          </a:p>
          <a:p>
            <a:r>
              <a:rPr lang="el-GR" dirty="0">
                <a:solidFill>
                  <a:srgbClr val="FFFF00"/>
                </a:solidFill>
              </a:rPr>
              <a:t>Βασικές κατηγορίες προτύπων</a:t>
            </a:r>
            <a:r>
              <a:rPr lang="el-GR" dirty="0"/>
              <a:t>:</a:t>
            </a:r>
            <a:endParaRPr lang="en-US" dirty="0"/>
          </a:p>
          <a:p>
            <a:pPr lvl="1"/>
            <a:r>
              <a:rPr lang="el-GR" dirty="0"/>
              <a:t>Πρότυπα επικοινωνίας</a:t>
            </a:r>
            <a:endParaRPr lang="en-US" dirty="0"/>
          </a:p>
          <a:p>
            <a:pPr lvl="1"/>
            <a:r>
              <a:rPr lang="el-GR" dirty="0"/>
              <a:t>Πρότυπα αναπαράστασης κλινικών δεδομένων</a:t>
            </a:r>
            <a:endParaRPr lang="en-US" dirty="0"/>
          </a:p>
          <a:p>
            <a:pPr lvl="1"/>
            <a:r>
              <a:rPr lang="el-GR" dirty="0"/>
              <a:t>Πρότυπα αναγνώρισης</a:t>
            </a:r>
            <a:endParaRPr lang="en-US" dirty="0"/>
          </a:p>
          <a:p>
            <a:pPr lvl="1"/>
            <a:r>
              <a:rPr lang="el-GR" dirty="0"/>
              <a:t>Πρότυπα ασφάλειας </a:t>
            </a:r>
            <a:r>
              <a:rPr lang="el-GR" dirty="0" err="1"/>
              <a:t>ιατροτεχνολογικών</a:t>
            </a:r>
            <a:r>
              <a:rPr lang="el-GR" dirty="0"/>
              <a:t> προϊόντων</a:t>
            </a:r>
            <a:endParaRPr lang="en-US" dirty="0"/>
          </a:p>
          <a:p>
            <a:pPr lvl="1"/>
            <a:r>
              <a:rPr lang="el-GR" dirty="0"/>
              <a:t>Πρότυπα αρχιτεκτονικής ηλεκτρονικού φακέλου υγείας</a:t>
            </a:r>
            <a:endParaRPr lang="en-US" dirty="0"/>
          </a:p>
          <a:p>
            <a:pPr lvl="1"/>
            <a:r>
              <a:rPr lang="el-GR" dirty="0"/>
              <a:t>Πρότυπα ασφάλειας των δεδομένων και εξασφάλισης του ιατρικού απορρήτου</a:t>
            </a:r>
            <a:endParaRPr lang="en-US" dirty="0"/>
          </a:p>
        </p:txBody>
      </p:sp>
    </p:spTree>
    <p:extLst>
      <p:ext uri="{BB962C8B-B14F-4D97-AF65-F5344CB8AC3E}">
        <p14:creationId xmlns:p14="http://schemas.microsoft.com/office/powerpoint/2010/main" val="3765512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Πρότυπα</a:t>
            </a:r>
            <a:endParaRPr lang="en-US" dirty="0"/>
          </a:p>
        </p:txBody>
      </p:sp>
      <p:sp>
        <p:nvSpPr>
          <p:cNvPr id="3" name="Content Placeholder 2"/>
          <p:cNvSpPr>
            <a:spLocks noGrp="1"/>
          </p:cNvSpPr>
          <p:nvPr>
            <p:ph idx="1"/>
          </p:nvPr>
        </p:nvSpPr>
        <p:spPr/>
        <p:txBody>
          <a:bodyPr>
            <a:normAutofit/>
          </a:bodyPr>
          <a:lstStyle/>
          <a:p>
            <a:r>
              <a:rPr lang="el-GR" dirty="0">
                <a:solidFill>
                  <a:srgbClr val="FFFF00"/>
                </a:solidFill>
              </a:rPr>
              <a:t>Εισαγωγή υπολογιστών </a:t>
            </a:r>
            <a:r>
              <a:rPr lang="el-GR" dirty="0">
                <a:solidFill>
                  <a:srgbClr val="FFFF00"/>
                </a:solidFill>
                <a:sym typeface="Wingdings" pitchFamily="2" charset="2"/>
              </a:rPr>
              <a:t> </a:t>
            </a:r>
            <a:r>
              <a:rPr lang="el-GR" dirty="0"/>
              <a:t>αναγκαία η ομοιομορφία στη συστηματοποίηση/κωδικοποίηση των δεδομένων αυτών και των ορισμών τους</a:t>
            </a:r>
          </a:p>
          <a:p>
            <a:endParaRPr lang="el-GR" dirty="0"/>
          </a:p>
          <a:p>
            <a:r>
              <a:rPr lang="el-GR" dirty="0"/>
              <a:t>Χωρίς προκαθορισμένη ορολογία είναι αδύνατον να γίνει μια αυτοματοποιημένη σύνθεση των δεδομένων υγείας</a:t>
            </a:r>
          </a:p>
          <a:p>
            <a:pPr marL="45720" indent="0" algn="ctr">
              <a:buNone/>
            </a:pPr>
            <a:r>
              <a:rPr lang="el-GR" i="1" dirty="0">
                <a:solidFill>
                  <a:srgbClr val="FFFF00"/>
                </a:solidFill>
              </a:rPr>
              <a:t>Παράδειγμα </a:t>
            </a:r>
            <a:r>
              <a:rPr lang="el-GR" i="1" dirty="0">
                <a:solidFill>
                  <a:srgbClr val="FFFF00"/>
                </a:solidFill>
                <a:sym typeface="Wingdings" pitchFamily="2" charset="2"/>
              </a:rPr>
              <a:t> </a:t>
            </a:r>
            <a:r>
              <a:rPr lang="el-GR" i="1" dirty="0">
                <a:solidFill>
                  <a:srgbClr val="FFFF00"/>
                </a:solidFill>
              </a:rPr>
              <a:t>«βραχύτητα αναπνοής» </a:t>
            </a:r>
            <a:r>
              <a:rPr lang="en-US" i="1" dirty="0" err="1">
                <a:solidFill>
                  <a:srgbClr val="FFFF00"/>
                </a:solidFill>
              </a:rPr>
              <a:t>vs</a:t>
            </a:r>
            <a:r>
              <a:rPr lang="en-US" i="1" dirty="0">
                <a:solidFill>
                  <a:srgbClr val="FFFF00"/>
                </a:solidFill>
              </a:rPr>
              <a:t> </a:t>
            </a:r>
            <a:r>
              <a:rPr lang="el-GR" i="1" dirty="0">
                <a:solidFill>
                  <a:srgbClr val="FFFF00"/>
                </a:solidFill>
              </a:rPr>
              <a:t>«δύσπνοια»</a:t>
            </a:r>
            <a:endParaRPr lang="en-US" i="1" dirty="0">
              <a:solidFill>
                <a:srgbClr val="FFFF00"/>
              </a:solidFill>
            </a:endParaRPr>
          </a:p>
          <a:p>
            <a:endParaRPr lang="el-GR" dirty="0"/>
          </a:p>
          <a:p>
            <a:r>
              <a:rPr lang="el-GR" dirty="0"/>
              <a:t>Υφίσταται πληθώρα προτύπων σε όλα τα επίπεδα. Παρόλα αυτά ακόμη δεν υπάρχει κάποιο κοινά αποδεκτό πρότυπο σε διεθνές επίπεδο που να εξασφαλίζει τα επιθυμητά οφέλη</a:t>
            </a:r>
            <a:endParaRPr lang="en-US" dirty="0"/>
          </a:p>
          <a:p>
            <a:endParaRPr lang="el-GR" dirty="0"/>
          </a:p>
          <a:p>
            <a:r>
              <a:rPr lang="el-GR" dirty="0"/>
              <a:t>Στην Ευρώπη, η Τεχνική Επιτροπή 251 (</a:t>
            </a:r>
            <a:r>
              <a:rPr lang="en-US" dirty="0"/>
              <a:t>TC</a:t>
            </a:r>
            <a:r>
              <a:rPr lang="el-GR" dirty="0"/>
              <a:t> 251) του </a:t>
            </a:r>
            <a:r>
              <a:rPr lang="el-GR" dirty="0" err="1"/>
              <a:t>Ευρωπαϊκού</a:t>
            </a:r>
            <a:r>
              <a:rPr lang="el-GR" dirty="0"/>
              <a:t> Οργανισμού Τυποποίησης (</a:t>
            </a:r>
            <a:r>
              <a:rPr lang="en-US" dirty="0" err="1"/>
              <a:t>Comitte</a:t>
            </a:r>
            <a:r>
              <a:rPr lang="el-GR" dirty="0"/>
              <a:t>é </a:t>
            </a:r>
            <a:r>
              <a:rPr lang="en-US" dirty="0"/>
              <a:t>Europe</a:t>
            </a:r>
            <a:r>
              <a:rPr lang="el-GR" dirty="0"/>
              <a:t>é</a:t>
            </a:r>
            <a:r>
              <a:rPr lang="en-US" dirty="0"/>
              <a:t>ne de </a:t>
            </a:r>
            <a:r>
              <a:rPr lang="en-US" dirty="0" err="1"/>
              <a:t>Normalisation</a:t>
            </a:r>
            <a:r>
              <a:rPr lang="el-GR" dirty="0"/>
              <a:t> – </a:t>
            </a:r>
            <a:r>
              <a:rPr lang="en-US" dirty="0"/>
              <a:t>CEN</a:t>
            </a:r>
            <a:r>
              <a:rPr lang="el-GR" dirty="0"/>
              <a:t>) είναι υπεύθυνη για την τυποποίηση μηνυμάτων πληροφορικής στην υγεία</a:t>
            </a:r>
            <a:endParaRPr lang="en-US" dirty="0"/>
          </a:p>
        </p:txBody>
      </p:sp>
    </p:spTree>
    <p:extLst>
      <p:ext uri="{BB962C8B-B14F-4D97-AF65-F5344CB8AC3E}">
        <p14:creationId xmlns:p14="http://schemas.microsoft.com/office/powerpoint/2010/main" val="3102448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533400" y="-26987"/>
            <a:ext cx="8153400" cy="1169987"/>
          </a:xfrm>
        </p:spPr>
        <p:txBody>
          <a:bodyPr>
            <a:normAutofit/>
          </a:bodyPr>
          <a:lstStyle/>
          <a:p>
            <a:r>
              <a:rPr lang="el-GR" dirty="0" err="1"/>
              <a:t>Διαλειτουργικότητα</a:t>
            </a:r>
            <a:r>
              <a:rPr lang="el-GR" dirty="0"/>
              <a:t> και πρότυπα</a:t>
            </a:r>
            <a:endParaRPr lang="en-US" dirty="0"/>
          </a:p>
        </p:txBody>
      </p:sp>
      <p:sp>
        <p:nvSpPr>
          <p:cNvPr id="61442" name="Rectangle 3"/>
          <p:cNvSpPr>
            <a:spLocks noGrp="1" noChangeArrowheads="1"/>
          </p:cNvSpPr>
          <p:nvPr>
            <p:ph type="body" idx="1"/>
          </p:nvPr>
        </p:nvSpPr>
        <p:spPr>
          <a:xfrm>
            <a:off x="457200" y="1598613"/>
            <a:ext cx="8229600" cy="5029200"/>
          </a:xfrm>
        </p:spPr>
        <p:txBody>
          <a:bodyPr/>
          <a:lstStyle/>
          <a:p>
            <a:pPr algn="just">
              <a:lnSpc>
                <a:spcPct val="80000"/>
              </a:lnSpc>
              <a:buFont typeface="Arial" pitchFamily="34" charset="0"/>
              <a:buChar char="•"/>
            </a:pPr>
            <a:r>
              <a:rPr lang="el-GR" sz="2800" dirty="0"/>
              <a:t>Η </a:t>
            </a:r>
            <a:r>
              <a:rPr lang="el-GR" sz="2800" dirty="0" err="1"/>
              <a:t>διαλειτουργικότητα</a:t>
            </a:r>
            <a:r>
              <a:rPr lang="el-GR" sz="2800" dirty="0"/>
              <a:t> βασίζεται στη </a:t>
            </a:r>
            <a:r>
              <a:rPr lang="el-GR" sz="2800" dirty="0">
                <a:solidFill>
                  <a:srgbClr val="CC3300"/>
                </a:solidFill>
              </a:rPr>
              <a:t>συμμόρφωση</a:t>
            </a:r>
            <a:r>
              <a:rPr lang="el-GR" sz="2800" dirty="0"/>
              <a:t> με ένα κοινά συμφωνημένο σύνολο προτύπων.</a:t>
            </a:r>
            <a:endParaRPr lang="en-US" sz="2800" dirty="0"/>
          </a:p>
          <a:p>
            <a:pPr algn="just">
              <a:lnSpc>
                <a:spcPct val="80000"/>
              </a:lnSpc>
              <a:buFont typeface="Arial" pitchFamily="34" charset="0"/>
              <a:buChar char="•"/>
            </a:pPr>
            <a:endParaRPr lang="el-GR" sz="2800" dirty="0"/>
          </a:p>
          <a:p>
            <a:pPr algn="just">
              <a:lnSpc>
                <a:spcPct val="80000"/>
              </a:lnSpc>
              <a:buFont typeface="Arial" pitchFamily="34" charset="0"/>
              <a:buChar char="•"/>
            </a:pPr>
            <a:r>
              <a:rPr lang="el-GR" sz="2800" b="1" dirty="0">
                <a:solidFill>
                  <a:srgbClr val="FFFF00"/>
                </a:solidFill>
              </a:rPr>
              <a:t>Πρότυπα</a:t>
            </a:r>
            <a:r>
              <a:rPr lang="en-US" sz="2800" b="1" dirty="0">
                <a:solidFill>
                  <a:srgbClr val="FFFF00"/>
                </a:solidFill>
              </a:rPr>
              <a:t>:</a:t>
            </a:r>
            <a:r>
              <a:rPr lang="en-US" sz="2800" b="1" dirty="0">
                <a:solidFill>
                  <a:srgbClr val="000090"/>
                </a:solidFill>
              </a:rPr>
              <a:t> </a:t>
            </a:r>
            <a:r>
              <a:rPr lang="el-GR" sz="2800" dirty="0"/>
              <a:t>σύνολο </a:t>
            </a:r>
            <a:r>
              <a:rPr lang="el-GR" sz="2800" dirty="0">
                <a:solidFill>
                  <a:schemeClr val="tx2">
                    <a:lumMod val="40000"/>
                    <a:lumOff val="60000"/>
                  </a:schemeClr>
                </a:solidFill>
              </a:rPr>
              <a:t>κοινών</a:t>
            </a:r>
            <a:r>
              <a:rPr lang="el-GR" sz="2800" dirty="0">
                <a:solidFill>
                  <a:srgbClr val="CC3300"/>
                </a:solidFill>
              </a:rPr>
              <a:t> </a:t>
            </a:r>
            <a:r>
              <a:rPr lang="el-GR" sz="2800" dirty="0">
                <a:solidFill>
                  <a:schemeClr val="tx2">
                    <a:lumMod val="40000"/>
                    <a:lumOff val="60000"/>
                  </a:schemeClr>
                </a:solidFill>
              </a:rPr>
              <a:t>κανόνων και τρόπων  </a:t>
            </a:r>
            <a:r>
              <a:rPr lang="el-GR" sz="2800" dirty="0"/>
              <a:t>αναπαράστασης της πληροφορίας.   </a:t>
            </a:r>
          </a:p>
          <a:p>
            <a:pPr algn="just">
              <a:lnSpc>
                <a:spcPct val="80000"/>
              </a:lnSpc>
              <a:buFont typeface="Times New Roman" pitchFamily="18" charset="0"/>
              <a:buNone/>
            </a:pPr>
            <a:r>
              <a:rPr lang="en-US" sz="2800" dirty="0"/>
              <a:t> </a:t>
            </a:r>
            <a:r>
              <a:rPr lang="el-GR" sz="2800" dirty="0"/>
              <a:t>  </a:t>
            </a:r>
          </a:p>
          <a:p>
            <a:pPr algn="just">
              <a:lnSpc>
                <a:spcPct val="80000"/>
              </a:lnSpc>
              <a:buFont typeface="Arial" pitchFamily="34" charset="0"/>
              <a:buChar char="•"/>
            </a:pPr>
            <a:r>
              <a:rPr lang="el-GR" sz="2800" dirty="0"/>
              <a:t>Μέσω των προτύπων αποφεύγονται ασάφειες, ασυμβατότητες και λανθασμένες ερμηνείες των δεδομένων.</a:t>
            </a:r>
            <a:endParaRPr lang="el-GR" sz="900" dirty="0"/>
          </a:p>
        </p:txBody>
      </p:sp>
    </p:spTree>
    <p:extLst>
      <p:ext uri="{BB962C8B-B14F-4D97-AF65-F5344CB8AC3E}">
        <p14:creationId xmlns:p14="http://schemas.microsoft.com/office/powerpoint/2010/main" val="214312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19234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title" idx="4294967295"/>
          </p:nvPr>
        </p:nvSpPr>
        <p:spPr>
          <a:xfrm>
            <a:off x="533400" y="0"/>
            <a:ext cx="8228013"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a:t>Περιοχές</a:t>
            </a:r>
            <a:r>
              <a:rPr lang="en-US" dirty="0"/>
              <a:t> </a:t>
            </a:r>
            <a:r>
              <a:rPr lang="en-US" dirty="0" err="1"/>
              <a:t>τυ</a:t>
            </a:r>
            <a:r>
              <a:rPr lang="en-US" dirty="0"/>
              <a:t>ποποίησης</a:t>
            </a:r>
          </a:p>
        </p:txBody>
      </p:sp>
      <p:sp>
        <p:nvSpPr>
          <p:cNvPr id="69634" name="Text Box 2"/>
          <p:cNvSpPr txBox="1">
            <a:spLocks noChangeArrowheads="1"/>
          </p:cNvSpPr>
          <p:nvPr/>
        </p:nvSpPr>
        <p:spPr bwMode="auto">
          <a:xfrm>
            <a:off x="157163" y="1524000"/>
            <a:ext cx="8915400"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1313" eaLnBrk="0" hangingPunc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hangingPunc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hangingPunc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hangingPunc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hangingPunc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spcBef>
                <a:spcPts val="800"/>
              </a:spcBef>
              <a:buSzPct val="100000"/>
              <a:buFont typeface="Symbol" pitchFamily="18" charset="2"/>
              <a:buChar char=""/>
            </a:pPr>
            <a:r>
              <a:rPr lang="en-US" sz="2800" dirty="0" err="1">
                <a:solidFill>
                  <a:schemeClr val="tx1"/>
                </a:solidFill>
              </a:rPr>
              <a:t>Σε</a:t>
            </a:r>
            <a:r>
              <a:rPr lang="en-US" sz="2800" dirty="0">
                <a:solidFill>
                  <a:schemeClr val="tx1"/>
                </a:solidFill>
              </a:rPr>
              <a:t> πα</a:t>
            </a:r>
            <a:r>
              <a:rPr lang="en-US" sz="2800" dirty="0" err="1">
                <a:solidFill>
                  <a:schemeClr val="tx1"/>
                </a:solidFill>
              </a:rPr>
              <a:t>γκόσμιο</a:t>
            </a:r>
            <a:r>
              <a:rPr lang="en-US" sz="2800" dirty="0">
                <a:solidFill>
                  <a:schemeClr val="tx1"/>
                </a:solidFill>
              </a:rPr>
              <a:t> επίπ</a:t>
            </a:r>
            <a:r>
              <a:rPr lang="en-US" sz="2800" dirty="0" err="1">
                <a:solidFill>
                  <a:schemeClr val="tx1"/>
                </a:solidFill>
              </a:rPr>
              <a:t>εδο</a:t>
            </a:r>
            <a:r>
              <a:rPr lang="en-US" sz="2800" dirty="0">
                <a:solidFill>
                  <a:schemeClr val="tx1"/>
                </a:solidFill>
              </a:rPr>
              <a:t>, υπ</a:t>
            </a:r>
            <a:r>
              <a:rPr lang="en-US" sz="2800" dirty="0" err="1">
                <a:solidFill>
                  <a:schemeClr val="tx1"/>
                </a:solidFill>
              </a:rPr>
              <a:t>άρχει</a:t>
            </a:r>
            <a:r>
              <a:rPr lang="en-US" sz="2800" dirty="0">
                <a:solidFill>
                  <a:schemeClr val="tx1"/>
                </a:solidFill>
              </a:rPr>
              <a:t> </a:t>
            </a:r>
            <a:r>
              <a:rPr lang="en-US" sz="2800" dirty="0" err="1">
                <a:solidFill>
                  <a:schemeClr val="tx1"/>
                </a:solidFill>
              </a:rPr>
              <a:t>μι</a:t>
            </a:r>
            <a:r>
              <a:rPr lang="en-US" sz="2800" dirty="0">
                <a:solidFill>
                  <a:schemeClr val="tx1"/>
                </a:solidFill>
              </a:rPr>
              <a:t>α τεράστια κινητικότητα στο θέμα της ανάπτυξης προτύπων στο χώρο της υγείας</a:t>
            </a:r>
          </a:p>
          <a:p>
            <a:pPr>
              <a:spcBef>
                <a:spcPts val="800"/>
              </a:spcBef>
              <a:buSzPct val="100000"/>
              <a:buFont typeface="Symbol" pitchFamily="18" charset="2"/>
              <a:buNone/>
            </a:pPr>
            <a:r>
              <a:rPr lang="en-US" sz="2800" dirty="0">
                <a:solidFill>
                  <a:schemeClr val="tx1"/>
                </a:solidFill>
              </a:rPr>
              <a:t> </a:t>
            </a:r>
          </a:p>
          <a:p>
            <a:pPr>
              <a:spcBef>
                <a:spcPts val="800"/>
              </a:spcBef>
              <a:buSzPct val="100000"/>
              <a:buFont typeface="Symbol" pitchFamily="18" charset="2"/>
              <a:buChar char=""/>
            </a:pPr>
            <a:r>
              <a:rPr lang="en-US" sz="2800" dirty="0" err="1">
                <a:solidFill>
                  <a:schemeClr val="tx1"/>
                </a:solidFill>
              </a:rPr>
              <a:t>Γι</a:t>
            </a:r>
            <a:r>
              <a:rPr lang="en-US" sz="2800" dirty="0">
                <a:solidFill>
                  <a:schemeClr val="tx1"/>
                </a:solidFill>
              </a:rPr>
              <a:t>α το λόγο αυτό υφίσταται πληθώρα προτύπων σε όλα τα επίπεδα</a:t>
            </a:r>
          </a:p>
          <a:p>
            <a:pPr>
              <a:spcBef>
                <a:spcPts val="800"/>
              </a:spcBef>
              <a:buSzPct val="100000"/>
              <a:buFont typeface="Times New Roman" pitchFamily="18" charset="0"/>
              <a:buNone/>
            </a:pPr>
            <a:endParaRPr lang="el-GR" sz="2800" dirty="0">
              <a:solidFill>
                <a:schemeClr val="tx1"/>
              </a:solidFill>
            </a:endParaRPr>
          </a:p>
          <a:p>
            <a:pPr>
              <a:spcBef>
                <a:spcPts val="800"/>
              </a:spcBef>
              <a:buSzPct val="100000"/>
              <a:buFont typeface="Symbol" pitchFamily="18" charset="2"/>
              <a:buChar char=""/>
            </a:pPr>
            <a:r>
              <a:rPr lang="en-US" sz="2800" dirty="0" err="1">
                <a:solidFill>
                  <a:schemeClr val="tx1"/>
                </a:solidFill>
              </a:rPr>
              <a:t>Οι</a:t>
            </a:r>
            <a:r>
              <a:rPr lang="en-US" sz="2800" dirty="0">
                <a:solidFill>
                  <a:schemeClr val="tx1"/>
                </a:solidFill>
              </a:rPr>
              <a:t> </a:t>
            </a:r>
            <a:r>
              <a:rPr lang="en-US" sz="2800" dirty="0" err="1">
                <a:solidFill>
                  <a:schemeClr val="tx1"/>
                </a:solidFill>
              </a:rPr>
              <a:t>άνθρω</a:t>
            </a:r>
            <a:r>
              <a:rPr lang="en-US" sz="2800" dirty="0">
                <a:solidFill>
                  <a:schemeClr val="tx1"/>
                </a:solidFill>
              </a:rPr>
              <a:t>ποι που τα αναπτύσσουν προσπαθούν να χρησιμοποιήσουν ως βάση τα καλύτερα χαρακτηριστικά από τα υπάρχοντα πρότυπα, παρά να ξεκινούν από το μηδέν</a:t>
            </a:r>
          </a:p>
        </p:txBody>
      </p:sp>
    </p:spTree>
    <p:extLst>
      <p:ext uri="{BB962C8B-B14F-4D97-AF65-F5344CB8AC3E}">
        <p14:creationId xmlns:p14="http://schemas.microsoft.com/office/powerpoint/2010/main" val="8118693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85800" y="-103187"/>
            <a:ext cx="8001000" cy="1246187"/>
          </a:xfrm>
        </p:spPr>
        <p:txBody>
          <a:bodyPr/>
          <a:lstStyle/>
          <a:p>
            <a:r>
              <a:rPr lang="el-GR" dirty="0"/>
              <a:t>Κατηγορίες προτύπων</a:t>
            </a:r>
            <a:endParaRPr lang="en-US" dirty="0"/>
          </a:p>
        </p:txBody>
      </p:sp>
      <p:sp>
        <p:nvSpPr>
          <p:cNvPr id="62466" name="Rectangle 3"/>
          <p:cNvSpPr>
            <a:spLocks noGrp="1" noChangeArrowheads="1"/>
          </p:cNvSpPr>
          <p:nvPr>
            <p:ph type="body" idx="1"/>
          </p:nvPr>
        </p:nvSpPr>
        <p:spPr>
          <a:xfrm>
            <a:off x="533400" y="1598613"/>
            <a:ext cx="8077200" cy="4911725"/>
          </a:xfrm>
        </p:spPr>
        <p:txBody>
          <a:bodyPr>
            <a:normAutofit/>
          </a:bodyPr>
          <a:lstStyle/>
          <a:p>
            <a:pPr algn="just">
              <a:lnSpc>
                <a:spcPct val="80000"/>
              </a:lnSpc>
              <a:buClrTx/>
              <a:buFont typeface="Arial" pitchFamily="34" charset="0"/>
              <a:buChar char="•"/>
            </a:pPr>
            <a:r>
              <a:rPr lang="el-GR" sz="2500" dirty="0"/>
              <a:t>Πρότυπα επικοινωνίας</a:t>
            </a:r>
          </a:p>
          <a:p>
            <a:pPr algn="just">
              <a:lnSpc>
                <a:spcPct val="80000"/>
              </a:lnSpc>
              <a:buClrTx/>
              <a:buFont typeface="Arial" pitchFamily="34" charset="0"/>
              <a:buChar char="•"/>
            </a:pPr>
            <a:endParaRPr lang="el-GR" sz="2500" dirty="0"/>
          </a:p>
          <a:p>
            <a:pPr algn="just">
              <a:lnSpc>
                <a:spcPct val="80000"/>
              </a:lnSpc>
              <a:buClrTx/>
              <a:buFont typeface="Arial" pitchFamily="34" charset="0"/>
              <a:buChar char="•"/>
            </a:pPr>
            <a:r>
              <a:rPr lang="el-GR" sz="2500" dirty="0"/>
              <a:t>Πρότυπα αναπαράστασης των κλινικών δεδομένων</a:t>
            </a:r>
          </a:p>
          <a:p>
            <a:pPr algn="just">
              <a:lnSpc>
                <a:spcPct val="80000"/>
              </a:lnSpc>
              <a:buClrTx/>
              <a:buFont typeface="Arial" pitchFamily="34" charset="0"/>
              <a:buChar char="•"/>
            </a:pPr>
            <a:endParaRPr lang="el-GR" sz="2500" dirty="0"/>
          </a:p>
          <a:p>
            <a:pPr algn="just">
              <a:lnSpc>
                <a:spcPct val="80000"/>
              </a:lnSpc>
              <a:buClrTx/>
              <a:buFont typeface="Arial" pitchFamily="34" charset="0"/>
              <a:buChar char="•"/>
            </a:pPr>
            <a:r>
              <a:rPr lang="el-GR" sz="2500" dirty="0"/>
              <a:t>Πρότυπα αρχιτεκτονικής ηλεκτρονικού ιατρικού φακέλου</a:t>
            </a:r>
          </a:p>
          <a:p>
            <a:pPr algn="just">
              <a:lnSpc>
                <a:spcPct val="80000"/>
              </a:lnSpc>
              <a:buClrTx/>
              <a:buFont typeface="Arial" pitchFamily="34" charset="0"/>
              <a:buChar char="•"/>
            </a:pPr>
            <a:endParaRPr lang="el-GR" sz="2500" dirty="0"/>
          </a:p>
          <a:p>
            <a:pPr algn="just">
              <a:lnSpc>
                <a:spcPct val="80000"/>
              </a:lnSpc>
              <a:buClrTx/>
              <a:buFont typeface="Arial" pitchFamily="34" charset="0"/>
              <a:buChar char="•"/>
            </a:pPr>
            <a:r>
              <a:rPr lang="el-GR" sz="2500" dirty="0"/>
              <a:t>Πρότυπα αναγνώρισης</a:t>
            </a:r>
          </a:p>
          <a:p>
            <a:pPr algn="just">
              <a:lnSpc>
                <a:spcPct val="80000"/>
              </a:lnSpc>
              <a:buClrTx/>
              <a:buFont typeface="Arial" pitchFamily="34" charset="0"/>
              <a:buChar char="•"/>
            </a:pPr>
            <a:endParaRPr lang="el-GR" sz="2500" dirty="0"/>
          </a:p>
          <a:p>
            <a:pPr algn="just">
              <a:lnSpc>
                <a:spcPct val="80000"/>
              </a:lnSpc>
              <a:buClrTx/>
              <a:buFont typeface="Arial" pitchFamily="34" charset="0"/>
              <a:buChar char="•"/>
            </a:pPr>
            <a:r>
              <a:rPr lang="el-GR" sz="2500" dirty="0"/>
              <a:t>Πρότυπα ασφάλειας των δεδομένων και εξασφάλισης του ιατρικού απορρήτου</a:t>
            </a:r>
          </a:p>
          <a:p>
            <a:pPr algn="just">
              <a:lnSpc>
                <a:spcPct val="80000"/>
              </a:lnSpc>
              <a:buClrTx/>
              <a:buFont typeface="Arial" pitchFamily="34" charset="0"/>
              <a:buChar char="•"/>
            </a:pPr>
            <a:endParaRPr lang="el-GR" sz="2500" dirty="0"/>
          </a:p>
          <a:p>
            <a:pPr algn="just">
              <a:lnSpc>
                <a:spcPct val="80000"/>
              </a:lnSpc>
              <a:buClrTx/>
              <a:buFont typeface="Arial" pitchFamily="34" charset="0"/>
              <a:buChar char="•"/>
            </a:pPr>
            <a:r>
              <a:rPr lang="el-GR" sz="2500" dirty="0"/>
              <a:t>Πρότυπα ασφάλειας </a:t>
            </a:r>
            <a:r>
              <a:rPr lang="el-GR" sz="2500" dirty="0" err="1"/>
              <a:t>ιατρικοτεχνολογικών</a:t>
            </a:r>
            <a:r>
              <a:rPr lang="el-GR" sz="2500" dirty="0"/>
              <a:t> προϊόντων</a:t>
            </a:r>
          </a:p>
        </p:txBody>
      </p:sp>
    </p:spTree>
    <p:extLst>
      <p:ext uri="{BB962C8B-B14F-4D97-AF65-F5344CB8AC3E}">
        <p14:creationId xmlns:p14="http://schemas.microsoft.com/office/powerpoint/2010/main" val="418760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HL-7</a:t>
            </a:r>
          </a:p>
        </p:txBody>
      </p:sp>
      <p:sp>
        <p:nvSpPr>
          <p:cNvPr id="5" name="Subtitle 4"/>
          <p:cNvSpPr>
            <a:spLocks noGrp="1"/>
          </p:cNvSpPr>
          <p:nvPr>
            <p:ph type="subTitle" idx="1"/>
          </p:nvPr>
        </p:nvSpPr>
        <p:spPr/>
        <p:txBody>
          <a:bodyPr/>
          <a:lstStyle/>
          <a:p>
            <a:r>
              <a:rPr lang="en-US" dirty="0"/>
              <a:t>Health Level - 7</a:t>
            </a:r>
          </a:p>
        </p:txBody>
      </p:sp>
    </p:spTree>
    <p:extLst>
      <p:ext uri="{BB962C8B-B14F-4D97-AF65-F5344CB8AC3E}">
        <p14:creationId xmlns:p14="http://schemas.microsoft.com/office/powerpoint/2010/main" val="1165921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HL-7</a:t>
            </a:r>
          </a:p>
        </p:txBody>
      </p:sp>
      <p:sp>
        <p:nvSpPr>
          <p:cNvPr id="3" name="Content Placeholder 2"/>
          <p:cNvSpPr>
            <a:spLocks noGrp="1"/>
          </p:cNvSpPr>
          <p:nvPr>
            <p:ph idx="1"/>
          </p:nvPr>
        </p:nvSpPr>
        <p:spPr/>
        <p:txBody>
          <a:bodyPr>
            <a:normAutofit lnSpcReduction="10000"/>
          </a:bodyPr>
          <a:lstStyle/>
          <a:p>
            <a:r>
              <a:rPr lang="el-GR" dirty="0"/>
              <a:t>Ο οργανισμός </a:t>
            </a:r>
            <a:r>
              <a:rPr lang="en-US" dirty="0"/>
              <a:t>HL</a:t>
            </a:r>
            <a:r>
              <a:rPr lang="el-GR" dirty="0"/>
              <a:t>7 (</a:t>
            </a:r>
            <a:r>
              <a:rPr lang="en-US" dirty="0"/>
              <a:t>Health Level</a:t>
            </a:r>
            <a:r>
              <a:rPr lang="el-GR" dirty="0"/>
              <a:t> 7) δημιουργήθηκε στις Η.Π.Α. το 1987 με σκοπό την προτυποποίηση των μηνυμάτων σχετικά με την εισαγωγή, καταχώρηση, μεταφορά και χρέωση ασθενών, την επικοινωνία μεταξύ νοσοκομείων και ασφαλιστικών εταιριών καθώς και τη γενική διαχείριση φαρμακευτικών παραγγελιών</a:t>
            </a:r>
            <a:endParaRPr lang="en-US" dirty="0"/>
          </a:p>
          <a:p>
            <a:endParaRPr lang="en-US" dirty="0"/>
          </a:p>
          <a:p>
            <a:r>
              <a:rPr lang="el-GR" dirty="0"/>
              <a:t>Εστιάζεται στην ανταλλαγή μηνυμάτων στο χώρο της υγείας και αποτελεί ένα από τα πιο διαδεδομένα </a:t>
            </a:r>
            <a:r>
              <a:rPr lang="el-GR" b="1" u="sng" dirty="0"/>
              <a:t>πρότυπα ανταλλαγής πληροφοριών μέσω μηνυμάτων</a:t>
            </a:r>
            <a:r>
              <a:rPr lang="el-GR" dirty="0"/>
              <a:t> σε κλινικό περιβάλλον</a:t>
            </a:r>
            <a:endParaRPr lang="en-US" dirty="0"/>
          </a:p>
          <a:p>
            <a:endParaRPr lang="en-US" dirty="0"/>
          </a:p>
          <a:p>
            <a:r>
              <a:rPr lang="el-GR" dirty="0"/>
              <a:t>Το </a:t>
            </a:r>
            <a:r>
              <a:rPr lang="en-US" dirty="0"/>
              <a:t>HL</a:t>
            </a:r>
            <a:r>
              <a:rPr lang="el-GR" dirty="0"/>
              <a:t>7 αφορά τόσο τα κλινικά όσο και τα διοικητικά δεδομένα</a:t>
            </a:r>
            <a:endParaRPr lang="en-US" dirty="0"/>
          </a:p>
          <a:p>
            <a:endParaRPr lang="en-US" dirty="0"/>
          </a:p>
          <a:p>
            <a:r>
              <a:rPr lang="el-GR" dirty="0"/>
              <a:t>Έχει αναγνωριστεί από διάφορα εθνικά ιδρύματα προτυποποίησης (π.χ. </a:t>
            </a:r>
            <a:r>
              <a:rPr lang="en-US" dirty="0"/>
              <a:t>ANSI</a:t>
            </a:r>
            <a:r>
              <a:rPr lang="el-GR" dirty="0"/>
              <a:t> (ΗΠΑ) και </a:t>
            </a:r>
            <a:r>
              <a:rPr lang="en-US" dirty="0"/>
              <a:t>DIN</a:t>
            </a:r>
            <a:r>
              <a:rPr lang="el-GR" dirty="0"/>
              <a:t> (Γερμανία))</a:t>
            </a:r>
          </a:p>
          <a:p>
            <a:endParaRPr lang="en-US" dirty="0"/>
          </a:p>
          <a:p>
            <a:r>
              <a:rPr lang="el-GR" dirty="0"/>
              <a:t>Χρησιμοποιείται καθημερινά σε εκατοντάδες νοσοκομεία σε όλο τον κόσμο, συνδέοντας μια μεγάλη ποικιλία εφαρμογών και συστημάτων</a:t>
            </a:r>
            <a:endParaRPr lang="en-US" dirty="0"/>
          </a:p>
        </p:txBody>
      </p:sp>
    </p:spTree>
    <p:extLst>
      <p:ext uri="{BB962C8B-B14F-4D97-AF65-F5344CB8AC3E}">
        <p14:creationId xmlns:p14="http://schemas.microsoft.com/office/powerpoint/2010/main" val="3286692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HL-7</a:t>
            </a:r>
          </a:p>
        </p:txBody>
      </p:sp>
      <p:sp>
        <p:nvSpPr>
          <p:cNvPr id="3" name="Content Placeholder 2"/>
          <p:cNvSpPr>
            <a:spLocks noGrp="1"/>
          </p:cNvSpPr>
          <p:nvPr>
            <p:ph idx="1"/>
          </p:nvPr>
        </p:nvSpPr>
        <p:spPr/>
        <p:txBody>
          <a:bodyPr>
            <a:normAutofit lnSpcReduction="10000"/>
          </a:bodyPr>
          <a:lstStyle/>
          <a:p>
            <a:r>
              <a:rPr lang="el-GR" dirty="0"/>
              <a:t>Οι περισσότερες συσκευές </a:t>
            </a:r>
            <a:r>
              <a:rPr lang="el-GR" dirty="0" err="1"/>
              <a:t>ιατροτεχνολογικού</a:t>
            </a:r>
            <a:r>
              <a:rPr lang="el-GR" dirty="0"/>
              <a:t> εξοπλισμού έχουν τη δυνατότητα πλέον να επικοινωνήσουν χρησιμοποιώντας </a:t>
            </a:r>
            <a:r>
              <a:rPr lang="en-US" dirty="0"/>
              <a:t>HL</a:t>
            </a:r>
            <a:r>
              <a:rPr lang="el-GR" dirty="0"/>
              <a:t>7 μηνύματα, ενώ σχεδόν όλα τα πληροφοριακά συστήματα μπορούν να στείλουν και να λάβουν αντίστοιχα μηνύματα μέσω του πρωτοκόλλου ανταλλαγής μηνυμάτων </a:t>
            </a:r>
            <a:r>
              <a:rPr lang="en-US" dirty="0"/>
              <a:t>HL</a:t>
            </a:r>
            <a:r>
              <a:rPr lang="el-GR" dirty="0"/>
              <a:t>7</a:t>
            </a:r>
            <a:endParaRPr lang="en-US" dirty="0"/>
          </a:p>
          <a:p>
            <a:endParaRPr lang="en-US" dirty="0"/>
          </a:p>
          <a:p>
            <a:r>
              <a:rPr lang="el-GR" dirty="0"/>
              <a:t>Η αποστολή του οργανισμού </a:t>
            </a:r>
            <a:r>
              <a:rPr lang="en-US" dirty="0"/>
              <a:t>HL</a:t>
            </a:r>
            <a:r>
              <a:rPr lang="el-GR" dirty="0"/>
              <a:t>7 είναι η δημιουργία αξιόπιστων προτύπων ανταλλαγής, διαχείρισης και ολοκλήρωσης δεδομένων που αφορούν την κλινική φροντίδα του ασθενή, καθώς και τη διαχείριση, οργάνωση και αξιολόγηση των υπηρεσιών ιατρικής περίθαλψης</a:t>
            </a:r>
          </a:p>
          <a:p>
            <a:endParaRPr lang="en-US" dirty="0"/>
          </a:p>
          <a:p>
            <a:r>
              <a:rPr lang="el-GR" dirty="0"/>
              <a:t>Ο οργανισμός ενθαρρύνει τη δημιουργία ευέλικτων προτύπων, οδηγιών, μεθοδολογιών, πρωτοκόλλων και άλλων συναφών υπηρεσιών και προϊόντων, προκειμένου να καταστεί εφικτή η </a:t>
            </a:r>
            <a:r>
              <a:rPr lang="el-GR" dirty="0" err="1"/>
              <a:t>διαλειτουργικότητα</a:t>
            </a:r>
            <a:r>
              <a:rPr lang="el-GR" dirty="0"/>
              <a:t> πληροφοριακών συστημάτων στην υγεία και η ανταλλαγή δεδομένων και πληροφοριών από και προς τον ηλεκτρονικό φάκελο του ασθενή</a:t>
            </a:r>
            <a:endParaRPr lang="en-US" dirty="0"/>
          </a:p>
        </p:txBody>
      </p:sp>
    </p:spTree>
    <p:extLst>
      <p:ext uri="{BB962C8B-B14F-4D97-AF65-F5344CB8AC3E}">
        <p14:creationId xmlns:p14="http://schemas.microsoft.com/office/powerpoint/2010/main" val="895362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HL-7</a:t>
            </a:r>
          </a:p>
        </p:txBody>
      </p:sp>
      <p:sp>
        <p:nvSpPr>
          <p:cNvPr id="3" name="Content Placeholder 2"/>
          <p:cNvSpPr>
            <a:spLocks noGrp="1"/>
          </p:cNvSpPr>
          <p:nvPr>
            <p:ph idx="1"/>
          </p:nvPr>
        </p:nvSpPr>
        <p:spPr/>
        <p:txBody>
          <a:bodyPr>
            <a:normAutofit fontScale="92500" lnSpcReduction="20000"/>
          </a:bodyPr>
          <a:lstStyle/>
          <a:p>
            <a:r>
              <a:rPr lang="el-GR" b="1" dirty="0">
                <a:solidFill>
                  <a:srgbClr val="FFFF00"/>
                </a:solidFill>
              </a:rPr>
              <a:t>Το </a:t>
            </a:r>
            <a:r>
              <a:rPr lang="en-US" b="1" dirty="0">
                <a:solidFill>
                  <a:srgbClr val="FFFF00"/>
                </a:solidFill>
              </a:rPr>
              <a:t>HL</a:t>
            </a:r>
            <a:r>
              <a:rPr lang="el-GR" b="1" dirty="0">
                <a:solidFill>
                  <a:srgbClr val="FFFF00"/>
                </a:solidFill>
              </a:rPr>
              <a:t>7 αποτελεί επί τοις ουσίας ένα πρωτόκολλο για την ανταλλαγή πληροφοριών μεταξύ των ιατρικών εφαρμογών</a:t>
            </a:r>
          </a:p>
          <a:p>
            <a:endParaRPr lang="en-US" dirty="0">
              <a:solidFill>
                <a:srgbClr val="FFFF00"/>
              </a:solidFill>
            </a:endParaRPr>
          </a:p>
          <a:p>
            <a:r>
              <a:rPr lang="el-GR" b="1" dirty="0">
                <a:solidFill>
                  <a:srgbClr val="FFFF00"/>
                </a:solidFill>
              </a:rPr>
              <a:t>Πρωτόκολλο = </a:t>
            </a:r>
            <a:r>
              <a:rPr lang="el-GR" dirty="0"/>
              <a:t>ένα σύνολο επίσημων και καλά καθορισμένων κανόνων, για την ανταλλαγή πληροφοριών μεταξύ των προγραμμάτων Η/Υ</a:t>
            </a:r>
          </a:p>
          <a:p>
            <a:endParaRPr lang="el-GR" dirty="0">
              <a:solidFill>
                <a:srgbClr val="FFFF00"/>
              </a:solidFill>
            </a:endParaRPr>
          </a:p>
          <a:p>
            <a:r>
              <a:rPr lang="en-US" dirty="0">
                <a:solidFill>
                  <a:srgbClr val="FFFF00"/>
                </a:solidFill>
              </a:rPr>
              <a:t>HL</a:t>
            </a:r>
            <a:r>
              <a:rPr lang="el-GR" dirty="0">
                <a:solidFill>
                  <a:srgbClr val="FFFF00"/>
                </a:solidFill>
              </a:rPr>
              <a:t>7 = </a:t>
            </a:r>
            <a:r>
              <a:rPr lang="el-GR" dirty="0"/>
              <a:t>είναι ένα πρωτόκολλο για την ανταλλαγή δεδομένων που καθορίζει το σχήμα και το περιεχόμενο των μηνυμάτων έτσι ώστε να καταστεί δυνατή η επικοινωνία μεταξύ διαφορετικών μηχανημάτων και εφαρμογών. Δηλαδή καθορίζει μία επικοινωνία μεταξύ δύο ανεξάρτητων εφαρμογών, παρά το συγκεκριμένο ρόλο κάθε εφαρμογής στη διαδικασία παροχής υγειονομικής περίθαλψης.</a:t>
            </a:r>
            <a:endParaRPr lang="en-US" dirty="0"/>
          </a:p>
          <a:p>
            <a:r>
              <a:rPr lang="en-US" dirty="0">
                <a:solidFill>
                  <a:srgbClr val="FFFF00"/>
                </a:solidFill>
              </a:rPr>
              <a:t>HL-7 v.3:</a:t>
            </a:r>
            <a:r>
              <a:rPr lang="el-GR" dirty="0"/>
              <a:t> χρησιμοποιεί μια μεθοδολογία βασισμένη σε ένα Μοντέλο Αναφοράς Πληροφοριών (</a:t>
            </a:r>
            <a:r>
              <a:rPr lang="en-US" dirty="0"/>
              <a:t>Reference Information Model</a:t>
            </a:r>
            <a:r>
              <a:rPr lang="el-GR" dirty="0"/>
              <a:t> - </a:t>
            </a:r>
            <a:r>
              <a:rPr lang="en-US" dirty="0"/>
              <a:t>RIM</a:t>
            </a:r>
            <a:r>
              <a:rPr lang="el-GR" dirty="0"/>
              <a:t>). Η μεθοδολογία της έκδοσης 3 είναι αντικειμενοστραφής και χρησιμοποιεί αποκλειστικά την κωδικοποίηση </a:t>
            </a:r>
            <a:r>
              <a:rPr lang="en-US" dirty="0"/>
              <a:t>XML</a:t>
            </a:r>
            <a:r>
              <a:rPr lang="el-GR" dirty="0"/>
              <a:t>4 για την ανταλλαγή των δεδομένων αντί του απλού κειμένου </a:t>
            </a:r>
            <a:r>
              <a:rPr lang="en-US" dirty="0"/>
              <a:t>ASCII</a:t>
            </a:r>
            <a:r>
              <a:rPr lang="el-GR" dirty="0"/>
              <a:t> που χρησιμοποιούν οι εκδόσεις 2.</a:t>
            </a:r>
            <a:r>
              <a:rPr lang="en-US" dirty="0"/>
              <a:t>x</a:t>
            </a:r>
          </a:p>
          <a:p>
            <a:r>
              <a:rPr lang="el-GR" i="1" dirty="0">
                <a:solidFill>
                  <a:srgbClr val="FFFF00"/>
                </a:solidFill>
              </a:rPr>
              <a:t>Απώτερος στόχος του </a:t>
            </a:r>
            <a:r>
              <a:rPr lang="en-US" i="1" dirty="0">
                <a:solidFill>
                  <a:srgbClr val="FFFF00"/>
                </a:solidFill>
              </a:rPr>
              <a:t>HL</a:t>
            </a:r>
            <a:r>
              <a:rPr lang="el-GR" i="1" dirty="0">
                <a:solidFill>
                  <a:srgbClr val="FFFF00"/>
                </a:solidFill>
              </a:rPr>
              <a:t>7 αποτελεί η υλοποίηση ενός προτύπου επαρκώς προσδιορισμένου και δοκιμασμένου και το οποίο θα παρέχει τη δυνατότητα να πιστοποιείται η προσαρμογή των προμηθευτών στο χώρο της υγειονομικής περίθαλψης</a:t>
            </a:r>
            <a:endParaRPr lang="en-US" i="1" dirty="0">
              <a:solidFill>
                <a:srgbClr val="FFFF00"/>
              </a:solidFill>
            </a:endParaRPr>
          </a:p>
          <a:p>
            <a:endParaRPr lang="en-US" dirty="0"/>
          </a:p>
        </p:txBody>
      </p:sp>
    </p:spTree>
    <p:extLst>
      <p:ext uri="{BB962C8B-B14F-4D97-AF65-F5344CB8AC3E}">
        <p14:creationId xmlns:p14="http://schemas.microsoft.com/office/powerpoint/2010/main" val="274410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1"/>
          <p:cNvSpPr txBox="1">
            <a:spLocks noChangeArrowheads="1"/>
          </p:cNvSpPr>
          <p:nvPr/>
        </p:nvSpPr>
        <p:spPr bwMode="auto">
          <a:xfrm>
            <a:off x="533400" y="3048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eaLnBrk="1" hangingPunct="1">
              <a:buClrTx/>
              <a:buFontTx/>
              <a:buNone/>
            </a:pPr>
            <a:r>
              <a:rPr lang="en-US" sz="4000" dirty="0" err="1">
                <a:solidFill>
                  <a:schemeClr val="tx2"/>
                </a:solidFill>
                <a:latin typeface="+mj-lt"/>
                <a:ea typeface="+mj-ea"/>
                <a:cs typeface="+mj-cs"/>
              </a:rPr>
              <a:t>Κεφ</a:t>
            </a:r>
            <a:r>
              <a:rPr lang="en-US" sz="4000" dirty="0">
                <a:solidFill>
                  <a:schemeClr val="tx2"/>
                </a:solidFill>
                <a:latin typeface="+mj-lt"/>
                <a:ea typeface="+mj-ea"/>
                <a:cs typeface="+mj-cs"/>
              </a:rPr>
              <a:t>άλαια</a:t>
            </a:r>
            <a:r>
              <a:rPr lang="en-US" sz="3600" dirty="0">
                <a:solidFill>
                  <a:srgbClr val="CCFF66"/>
                </a:solidFill>
                <a:latin typeface="Arial Black" pitchFamily="34" charset="0"/>
              </a:rPr>
              <a:t> </a:t>
            </a:r>
            <a:r>
              <a:rPr lang="en-US" sz="4000" dirty="0">
                <a:solidFill>
                  <a:schemeClr val="tx2"/>
                </a:solidFill>
                <a:latin typeface="+mj-lt"/>
                <a:ea typeface="+mj-ea"/>
                <a:cs typeface="+mj-cs"/>
              </a:rPr>
              <a:t>HL-7</a:t>
            </a:r>
          </a:p>
        </p:txBody>
      </p:sp>
      <p:sp>
        <p:nvSpPr>
          <p:cNvPr id="176130" name="Text Box 2"/>
          <p:cNvSpPr txBox="1">
            <a:spLocks noChangeArrowheads="1"/>
          </p:cNvSpPr>
          <p:nvPr/>
        </p:nvSpPr>
        <p:spPr bwMode="auto">
          <a:xfrm>
            <a:off x="533400" y="1371600"/>
            <a:ext cx="83058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9pPr>
          </a:lstStyle>
          <a:p>
            <a:pPr eaLnBrk="1" hangingPunct="1">
              <a:spcBef>
                <a:spcPts val="800"/>
              </a:spcBef>
              <a:buClr>
                <a:srgbClr val="336699"/>
              </a:buClr>
              <a:buFont typeface="Arial" pitchFamily="34" charset="0"/>
              <a:buChar char="•"/>
            </a:pPr>
            <a:r>
              <a:rPr lang="en-US" sz="3200" dirty="0" err="1">
                <a:solidFill>
                  <a:schemeClr val="tx1"/>
                </a:solidFill>
              </a:rPr>
              <a:t>Κεφ</a:t>
            </a:r>
            <a:r>
              <a:rPr lang="en-US" sz="3200" dirty="0">
                <a:solidFill>
                  <a:schemeClr val="tx1"/>
                </a:solidFill>
              </a:rPr>
              <a:t>άλαιο 1: εισαγωγή</a:t>
            </a:r>
          </a:p>
          <a:p>
            <a:pPr lvl="1" eaLnBrk="1" hangingPunct="1">
              <a:spcBef>
                <a:spcPts val="700"/>
              </a:spcBef>
              <a:buClr>
                <a:srgbClr val="336699"/>
              </a:buClr>
              <a:buFont typeface="Arial" pitchFamily="34" charset="0"/>
              <a:buChar char="–"/>
            </a:pPr>
            <a:r>
              <a:rPr lang="en-US" sz="2800" dirty="0">
                <a:solidFill>
                  <a:schemeClr val="tx1"/>
                </a:solidFill>
              </a:rPr>
              <a:t>Επ</a:t>
            </a:r>
            <a:r>
              <a:rPr lang="en-US" sz="2800" dirty="0" err="1">
                <a:solidFill>
                  <a:schemeClr val="tx1"/>
                </a:solidFill>
              </a:rPr>
              <a:t>ισκο</a:t>
            </a:r>
            <a:r>
              <a:rPr lang="en-US" sz="2800" dirty="0">
                <a:solidFill>
                  <a:schemeClr val="tx1"/>
                </a:solidFill>
              </a:rPr>
              <a:t>́π</a:t>
            </a:r>
            <a:r>
              <a:rPr lang="en-US" sz="2800" dirty="0" err="1">
                <a:solidFill>
                  <a:schemeClr val="tx1"/>
                </a:solidFill>
              </a:rPr>
              <a:t>ηση</a:t>
            </a:r>
            <a:r>
              <a:rPr lang="en-US" sz="2800" dirty="0">
                <a:solidFill>
                  <a:schemeClr val="tx1"/>
                </a:solidFill>
              </a:rPr>
              <a:t> – </a:t>
            </a:r>
            <a:r>
              <a:rPr lang="en-US" sz="2800" dirty="0" err="1">
                <a:solidFill>
                  <a:schemeClr val="tx1"/>
                </a:solidFill>
              </a:rPr>
              <a:t>τυ</a:t>
            </a:r>
            <a:r>
              <a:rPr lang="en-US" sz="2800" dirty="0">
                <a:solidFill>
                  <a:schemeClr val="tx1"/>
                </a:solidFill>
              </a:rPr>
              <a:t>ποποίηση</a:t>
            </a:r>
          </a:p>
          <a:p>
            <a:pPr eaLnBrk="1" hangingPunct="1">
              <a:spcBef>
                <a:spcPts val="800"/>
              </a:spcBef>
              <a:buClr>
                <a:srgbClr val="336699"/>
              </a:buClr>
              <a:buFont typeface="Arial" pitchFamily="34" charset="0"/>
              <a:buChar char="•"/>
            </a:pPr>
            <a:r>
              <a:rPr lang="en-US" sz="3200" dirty="0" err="1">
                <a:solidFill>
                  <a:schemeClr val="tx1"/>
                </a:solidFill>
              </a:rPr>
              <a:t>Κεφ</a:t>
            </a:r>
            <a:r>
              <a:rPr lang="en-US" sz="3200" dirty="0">
                <a:solidFill>
                  <a:schemeClr val="tx1"/>
                </a:solidFill>
              </a:rPr>
              <a:t>άλαιο 2: έλεγχος</a:t>
            </a:r>
          </a:p>
          <a:p>
            <a:pPr lvl="1" eaLnBrk="1" hangingPunct="1">
              <a:spcBef>
                <a:spcPts val="700"/>
              </a:spcBef>
              <a:buClr>
                <a:srgbClr val="336699"/>
              </a:buClr>
              <a:buFont typeface="Arial" pitchFamily="34" charset="0"/>
              <a:buChar char="–"/>
            </a:pPr>
            <a:r>
              <a:rPr lang="en-US" sz="2800" dirty="0">
                <a:solidFill>
                  <a:schemeClr val="tx1"/>
                </a:solidFill>
              </a:rPr>
              <a:t>Κα</a:t>
            </a:r>
            <a:r>
              <a:rPr lang="en-US" sz="2800" dirty="0" err="1">
                <a:solidFill>
                  <a:schemeClr val="tx1"/>
                </a:solidFill>
              </a:rPr>
              <a:t>νόνες</a:t>
            </a:r>
            <a:r>
              <a:rPr lang="en-US" sz="2800" dirty="0">
                <a:solidFill>
                  <a:schemeClr val="tx1"/>
                </a:solidFill>
              </a:rPr>
              <a:t> </a:t>
            </a:r>
            <a:r>
              <a:rPr lang="en-US" sz="2800" dirty="0" err="1">
                <a:solidFill>
                  <a:schemeClr val="tx1"/>
                </a:solidFill>
              </a:rPr>
              <a:t>σύνθεσης</a:t>
            </a:r>
            <a:r>
              <a:rPr lang="en-US" sz="2800" dirty="0">
                <a:solidFill>
                  <a:schemeClr val="tx1"/>
                </a:solidFill>
              </a:rPr>
              <a:t> </a:t>
            </a:r>
            <a:r>
              <a:rPr lang="en-US" sz="2800" dirty="0" err="1">
                <a:solidFill>
                  <a:schemeClr val="tx1"/>
                </a:solidFill>
              </a:rPr>
              <a:t>μηνυμ</a:t>
            </a:r>
            <a:r>
              <a:rPr lang="en-US" sz="2800" dirty="0">
                <a:solidFill>
                  <a:schemeClr val="tx1"/>
                </a:solidFill>
              </a:rPr>
              <a:t>άτων</a:t>
            </a:r>
          </a:p>
          <a:p>
            <a:pPr eaLnBrk="1" hangingPunct="1">
              <a:spcBef>
                <a:spcPts val="800"/>
              </a:spcBef>
              <a:buClr>
                <a:srgbClr val="336699"/>
              </a:buClr>
              <a:buFont typeface="Arial" pitchFamily="34" charset="0"/>
              <a:buChar char="•"/>
            </a:pPr>
            <a:r>
              <a:rPr lang="en-US" sz="3200" dirty="0" err="1">
                <a:solidFill>
                  <a:schemeClr val="tx1"/>
                </a:solidFill>
              </a:rPr>
              <a:t>Κεφ</a:t>
            </a:r>
            <a:r>
              <a:rPr lang="en-US" sz="3200" dirty="0">
                <a:solidFill>
                  <a:schemeClr val="tx1"/>
                </a:solidFill>
              </a:rPr>
              <a:t>άλαιο 3: διαχείριση ασθενούς </a:t>
            </a:r>
          </a:p>
          <a:p>
            <a:pPr lvl="1" eaLnBrk="1" hangingPunct="1">
              <a:spcBef>
                <a:spcPts val="700"/>
              </a:spcBef>
              <a:buClr>
                <a:srgbClr val="336699"/>
              </a:buClr>
              <a:buFont typeface="Arial" pitchFamily="34" charset="0"/>
              <a:buChar char="–"/>
            </a:pPr>
            <a:r>
              <a:rPr lang="en-US" sz="2800" dirty="0" err="1">
                <a:solidFill>
                  <a:schemeClr val="tx1"/>
                </a:solidFill>
              </a:rPr>
              <a:t>Μετ</a:t>
            </a:r>
            <a:r>
              <a:rPr lang="en-US" sz="2800" dirty="0">
                <a:solidFill>
                  <a:schemeClr val="tx1"/>
                </a:solidFill>
              </a:rPr>
              <a:t>άδοση πληροφοριών για τις επισκέψεις –δημογραφικές πληροφορίες</a:t>
            </a:r>
          </a:p>
          <a:p>
            <a:pPr eaLnBrk="1" hangingPunct="1">
              <a:spcBef>
                <a:spcPts val="800"/>
              </a:spcBef>
              <a:buClr>
                <a:srgbClr val="336699"/>
              </a:buClr>
              <a:buFont typeface="Arial" pitchFamily="34" charset="0"/>
              <a:buChar char="•"/>
            </a:pPr>
            <a:r>
              <a:rPr lang="en-US" sz="3200" dirty="0" err="1">
                <a:solidFill>
                  <a:schemeClr val="tx1"/>
                </a:solidFill>
              </a:rPr>
              <a:t>Κεφ</a:t>
            </a:r>
            <a:r>
              <a:rPr lang="en-US" sz="3200" dirty="0">
                <a:solidFill>
                  <a:schemeClr val="tx1"/>
                </a:solidFill>
              </a:rPr>
              <a:t>άλαιο 4: εισαγωγή παραγγελίας</a:t>
            </a:r>
          </a:p>
          <a:p>
            <a:pPr lvl="1" eaLnBrk="1" hangingPunct="1">
              <a:spcBef>
                <a:spcPts val="700"/>
              </a:spcBef>
              <a:buClr>
                <a:srgbClr val="336699"/>
              </a:buClr>
              <a:buFont typeface="Arial" pitchFamily="34" charset="0"/>
              <a:buChar char="–"/>
            </a:pPr>
            <a:r>
              <a:rPr lang="en-US" sz="2800" dirty="0">
                <a:solidFill>
                  <a:schemeClr val="tx1"/>
                </a:solidFill>
              </a:rPr>
              <a:t>Παρα</a:t>
            </a:r>
            <a:r>
              <a:rPr lang="en-US" sz="2800" dirty="0" err="1">
                <a:solidFill>
                  <a:schemeClr val="tx1"/>
                </a:solidFill>
              </a:rPr>
              <a:t>τηρήσεις</a:t>
            </a:r>
            <a:r>
              <a:rPr lang="en-US" sz="2800" dirty="0">
                <a:solidFill>
                  <a:schemeClr val="tx1"/>
                </a:solidFill>
              </a:rPr>
              <a:t>, φά</a:t>
            </a:r>
            <a:r>
              <a:rPr lang="en-US" sz="2800" dirty="0" err="1">
                <a:solidFill>
                  <a:schemeClr val="tx1"/>
                </a:solidFill>
              </a:rPr>
              <a:t>ρμ</a:t>
            </a:r>
            <a:r>
              <a:rPr lang="en-US" sz="2800" dirty="0">
                <a:solidFill>
                  <a:schemeClr val="tx1"/>
                </a:solidFill>
              </a:rPr>
              <a:t>ακα, δίαιτα, υλικά</a:t>
            </a:r>
          </a:p>
        </p:txBody>
      </p:sp>
    </p:spTree>
    <p:extLst>
      <p:ext uri="{BB962C8B-B14F-4D97-AF65-F5344CB8AC3E}">
        <p14:creationId xmlns:p14="http://schemas.microsoft.com/office/powerpoint/2010/main" val="40885680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ext Box 1"/>
          <p:cNvSpPr txBox="1">
            <a:spLocks noChangeArrowheads="1"/>
          </p:cNvSpPr>
          <p:nvPr/>
        </p:nvSpPr>
        <p:spPr bwMode="auto">
          <a:xfrm>
            <a:off x="609600" y="381000"/>
            <a:ext cx="586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eaLnBrk="1" hangingPunct="1">
              <a:buClrTx/>
              <a:buFontTx/>
              <a:buNone/>
            </a:pPr>
            <a:r>
              <a:rPr lang="en-US" sz="4000" dirty="0" err="1">
                <a:solidFill>
                  <a:schemeClr val="tx2"/>
                </a:solidFill>
                <a:latin typeface="+mj-lt"/>
                <a:ea typeface="+mj-ea"/>
                <a:cs typeface="+mj-cs"/>
              </a:rPr>
              <a:t>Κεφ</a:t>
            </a:r>
            <a:r>
              <a:rPr lang="en-US" sz="4000" dirty="0">
                <a:solidFill>
                  <a:schemeClr val="tx2"/>
                </a:solidFill>
                <a:latin typeface="+mj-lt"/>
                <a:ea typeface="+mj-ea"/>
                <a:cs typeface="+mj-cs"/>
              </a:rPr>
              <a:t>άλαια</a:t>
            </a:r>
            <a:r>
              <a:rPr lang="en-US" sz="3600" dirty="0">
                <a:solidFill>
                  <a:srgbClr val="CCFF66"/>
                </a:solidFill>
                <a:latin typeface="Arial Black" pitchFamily="34" charset="0"/>
              </a:rPr>
              <a:t> </a:t>
            </a:r>
            <a:r>
              <a:rPr lang="en-US" sz="4000" dirty="0">
                <a:solidFill>
                  <a:schemeClr val="tx2"/>
                </a:solidFill>
                <a:latin typeface="+mj-lt"/>
                <a:ea typeface="+mj-ea"/>
                <a:cs typeface="+mj-cs"/>
              </a:rPr>
              <a:t>HL-7</a:t>
            </a:r>
          </a:p>
        </p:txBody>
      </p:sp>
      <p:sp>
        <p:nvSpPr>
          <p:cNvPr id="178178" name="Text Box 2"/>
          <p:cNvSpPr txBox="1">
            <a:spLocks noChangeArrowheads="1"/>
          </p:cNvSpPr>
          <p:nvPr/>
        </p:nvSpPr>
        <p:spPr bwMode="auto">
          <a:xfrm>
            <a:off x="609600" y="17526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1pPr>
            <a:lvl2pPr marL="108426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9pPr>
          </a:lstStyle>
          <a:p>
            <a:pPr eaLnBrk="1" hangingPunct="1">
              <a:spcBef>
                <a:spcPts val="800"/>
              </a:spcBef>
              <a:buClr>
                <a:srgbClr val="336699"/>
              </a:buClr>
              <a:buFont typeface="Arial" pitchFamily="34" charset="0"/>
              <a:buChar char="•"/>
            </a:pPr>
            <a:r>
              <a:rPr lang="en-US" sz="3200">
                <a:solidFill>
                  <a:schemeClr val="tx1"/>
                </a:solidFill>
              </a:rPr>
              <a:t>Κεφάλαιο 5: ερωτήσεις</a:t>
            </a:r>
          </a:p>
          <a:p>
            <a:pPr eaLnBrk="1" hangingPunct="1">
              <a:spcBef>
                <a:spcPts val="800"/>
              </a:spcBef>
              <a:buClr>
                <a:srgbClr val="336699"/>
              </a:buClr>
              <a:buFont typeface="Arial" pitchFamily="34" charset="0"/>
              <a:buChar char="•"/>
            </a:pPr>
            <a:r>
              <a:rPr lang="en-US" sz="3200">
                <a:solidFill>
                  <a:schemeClr val="tx1"/>
                </a:solidFill>
              </a:rPr>
              <a:t>Κεφάλαιο 6: οικονομικά</a:t>
            </a:r>
          </a:p>
          <a:p>
            <a:pPr lvl="1" eaLnBrk="1" hangingPunct="1">
              <a:spcBef>
                <a:spcPts val="800"/>
              </a:spcBef>
              <a:buClr>
                <a:srgbClr val="336699"/>
              </a:buClr>
              <a:buFont typeface="Lucida Grande" charset="0"/>
              <a:buChar char="-"/>
            </a:pPr>
            <a:r>
              <a:rPr lang="el-GR" sz="3200">
                <a:solidFill>
                  <a:schemeClr val="tx1"/>
                </a:solidFill>
              </a:rPr>
              <a:t>Δ</a:t>
            </a:r>
            <a:r>
              <a:rPr lang="en-US" sz="3200">
                <a:solidFill>
                  <a:schemeClr val="tx1"/>
                </a:solidFill>
              </a:rPr>
              <a:t>ιασύνδεση κλινικής πρακτικής με</a:t>
            </a:r>
            <a:r>
              <a:rPr lang="el-GR" sz="3200">
                <a:solidFill>
                  <a:schemeClr val="tx1"/>
                </a:solidFill>
              </a:rPr>
              <a:t> </a:t>
            </a:r>
            <a:r>
              <a:rPr lang="en-US" sz="3200">
                <a:solidFill>
                  <a:schemeClr val="tx1"/>
                </a:solidFill>
              </a:rPr>
              <a:t>οικονομική διαχείριση</a:t>
            </a:r>
          </a:p>
          <a:p>
            <a:pPr eaLnBrk="1" hangingPunct="1">
              <a:spcBef>
                <a:spcPts val="800"/>
              </a:spcBef>
              <a:buClr>
                <a:srgbClr val="336699"/>
              </a:buClr>
              <a:buFont typeface="Arial" pitchFamily="34" charset="0"/>
              <a:buChar char="•"/>
            </a:pPr>
            <a:r>
              <a:rPr lang="en-US" sz="3200">
                <a:solidFill>
                  <a:schemeClr val="tx1"/>
                </a:solidFill>
              </a:rPr>
              <a:t>Κεφάλαιο 7: παρατηρήσεις</a:t>
            </a:r>
          </a:p>
          <a:p>
            <a:pPr lvl="1" eaLnBrk="1" hangingPunct="1">
              <a:spcBef>
                <a:spcPts val="700"/>
              </a:spcBef>
              <a:buClr>
                <a:srgbClr val="336699"/>
              </a:buClr>
              <a:buFont typeface="Arial" pitchFamily="34" charset="0"/>
              <a:buChar char="–"/>
            </a:pPr>
            <a:r>
              <a:rPr lang="en-US" sz="2800">
                <a:solidFill>
                  <a:schemeClr val="tx1"/>
                </a:solidFill>
              </a:rPr>
              <a:t>Πληροφορίες αποτελεσμάτων εξετάσεων – κλινικών μετρήσεων</a:t>
            </a:r>
          </a:p>
          <a:p>
            <a:pPr lvl="1" eaLnBrk="1" hangingPunct="1">
              <a:spcBef>
                <a:spcPts val="700"/>
              </a:spcBef>
              <a:buClr>
                <a:srgbClr val="336699"/>
              </a:buClr>
              <a:buFont typeface="Arial" pitchFamily="34" charset="0"/>
              <a:buChar char="–"/>
            </a:pPr>
            <a:r>
              <a:rPr lang="en-US" sz="2800">
                <a:solidFill>
                  <a:schemeClr val="tx1"/>
                </a:solidFill>
              </a:rPr>
              <a:t>Ασθενοκεντρική πληροφόρηση</a:t>
            </a:r>
          </a:p>
        </p:txBody>
      </p:sp>
    </p:spTree>
    <p:extLst>
      <p:ext uri="{BB962C8B-B14F-4D97-AF65-F5344CB8AC3E}">
        <p14:creationId xmlns:p14="http://schemas.microsoft.com/office/powerpoint/2010/main" val="25870497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ext Box 1"/>
          <p:cNvSpPr txBox="1">
            <a:spLocks noChangeArrowheads="1"/>
          </p:cNvSpPr>
          <p:nvPr/>
        </p:nvSpPr>
        <p:spPr bwMode="auto">
          <a:xfrm>
            <a:off x="609600" y="381000"/>
            <a:ext cx="586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eaLnBrk="1" hangingPunct="1">
              <a:buClrTx/>
              <a:buFontTx/>
              <a:buNone/>
            </a:pPr>
            <a:r>
              <a:rPr lang="en-US" sz="4000" dirty="0" err="1">
                <a:solidFill>
                  <a:schemeClr val="tx2"/>
                </a:solidFill>
                <a:latin typeface="+mj-lt"/>
                <a:ea typeface="+mj-ea"/>
                <a:cs typeface="+mj-cs"/>
              </a:rPr>
              <a:t>Κεφ</a:t>
            </a:r>
            <a:r>
              <a:rPr lang="en-US" sz="4000" dirty="0">
                <a:solidFill>
                  <a:schemeClr val="tx2"/>
                </a:solidFill>
                <a:latin typeface="+mj-lt"/>
                <a:ea typeface="+mj-ea"/>
                <a:cs typeface="+mj-cs"/>
              </a:rPr>
              <a:t>άλαια</a:t>
            </a:r>
            <a:r>
              <a:rPr lang="en-US" sz="3600" dirty="0">
                <a:solidFill>
                  <a:srgbClr val="CCFF66"/>
                </a:solidFill>
                <a:latin typeface="Arial Black" pitchFamily="34" charset="0"/>
              </a:rPr>
              <a:t> </a:t>
            </a:r>
            <a:r>
              <a:rPr lang="en-US" sz="4000" dirty="0">
                <a:solidFill>
                  <a:schemeClr val="tx2"/>
                </a:solidFill>
                <a:latin typeface="+mj-lt"/>
                <a:ea typeface="+mj-ea"/>
                <a:cs typeface="+mj-cs"/>
              </a:rPr>
              <a:t>HL-7</a:t>
            </a:r>
          </a:p>
        </p:txBody>
      </p:sp>
      <p:sp>
        <p:nvSpPr>
          <p:cNvPr id="180226" name="Text Box 2"/>
          <p:cNvSpPr txBox="1">
            <a:spLocks noChangeArrowheads="1"/>
          </p:cNvSpPr>
          <p:nvPr/>
        </p:nvSpPr>
        <p:spPr bwMode="auto">
          <a:xfrm>
            <a:off x="609600" y="1752600"/>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9pPr>
          </a:lstStyle>
          <a:p>
            <a:pPr eaLnBrk="1" hangingPunct="1">
              <a:spcBef>
                <a:spcPts val="800"/>
              </a:spcBef>
              <a:buClr>
                <a:srgbClr val="336699"/>
              </a:buClr>
              <a:buFont typeface="Arial" pitchFamily="34" charset="0"/>
              <a:buChar char="•"/>
            </a:pPr>
            <a:r>
              <a:rPr lang="en-US" sz="3200" dirty="0" err="1">
                <a:solidFill>
                  <a:schemeClr val="tx1"/>
                </a:solidFill>
              </a:rPr>
              <a:t>Κεφ</a:t>
            </a:r>
            <a:r>
              <a:rPr lang="en-US" sz="3200" dirty="0">
                <a:solidFill>
                  <a:schemeClr val="tx1"/>
                </a:solidFill>
              </a:rPr>
              <a:t>άλαιο 8: master files</a:t>
            </a:r>
          </a:p>
          <a:p>
            <a:pPr lvl="1" eaLnBrk="1" hangingPunct="1">
              <a:spcBef>
                <a:spcPts val="700"/>
              </a:spcBef>
              <a:buClr>
                <a:srgbClr val="336699"/>
              </a:buClr>
              <a:buFont typeface="Arial" pitchFamily="34" charset="0"/>
              <a:buChar char="–"/>
            </a:pPr>
            <a:r>
              <a:rPr lang="en-US" sz="2800" dirty="0" err="1">
                <a:solidFill>
                  <a:schemeClr val="tx1"/>
                </a:solidFill>
              </a:rPr>
              <a:t>Συγχρονισμός</a:t>
            </a:r>
            <a:r>
              <a:rPr lang="en-US" sz="2800" dirty="0">
                <a:solidFill>
                  <a:schemeClr val="tx1"/>
                </a:solidFill>
              </a:rPr>
              <a:t> </a:t>
            </a:r>
            <a:r>
              <a:rPr lang="en-US" sz="2800" dirty="0" err="1">
                <a:solidFill>
                  <a:schemeClr val="tx1"/>
                </a:solidFill>
              </a:rPr>
              <a:t>κοινών</a:t>
            </a:r>
            <a:r>
              <a:rPr lang="en-US" sz="2800" dirty="0">
                <a:solidFill>
                  <a:schemeClr val="tx1"/>
                </a:solidFill>
              </a:rPr>
              <a:t> α</a:t>
            </a:r>
            <a:r>
              <a:rPr lang="en-US" sz="2800" dirty="0" err="1">
                <a:solidFill>
                  <a:schemeClr val="tx1"/>
                </a:solidFill>
              </a:rPr>
              <a:t>ρχείων</a:t>
            </a:r>
            <a:r>
              <a:rPr lang="en-US" sz="2800" dirty="0">
                <a:solidFill>
                  <a:schemeClr val="tx1"/>
                </a:solidFill>
              </a:rPr>
              <a:t> ανα</a:t>
            </a:r>
            <a:r>
              <a:rPr lang="en-US" sz="2800" dirty="0" err="1">
                <a:solidFill>
                  <a:schemeClr val="tx1"/>
                </a:solidFill>
              </a:rPr>
              <a:t>φορ</a:t>
            </a:r>
            <a:r>
              <a:rPr lang="en-US" sz="2800" dirty="0">
                <a:solidFill>
                  <a:schemeClr val="tx1"/>
                </a:solidFill>
              </a:rPr>
              <a:t>άς ανάμεσα σε συστήματα</a:t>
            </a:r>
          </a:p>
          <a:p>
            <a:pPr lvl="1" eaLnBrk="1" hangingPunct="1">
              <a:spcBef>
                <a:spcPts val="700"/>
              </a:spcBef>
              <a:buClr>
                <a:srgbClr val="336699"/>
              </a:buClr>
              <a:buFont typeface="Arial" pitchFamily="34" charset="0"/>
              <a:buChar char="–"/>
            </a:pPr>
            <a:r>
              <a:rPr lang="en-US" sz="2800" dirty="0">
                <a:solidFill>
                  <a:schemeClr val="tx1"/>
                </a:solidFill>
              </a:rPr>
              <a:t>Απα</a:t>
            </a:r>
            <a:r>
              <a:rPr lang="en-US" sz="2800" dirty="0" err="1">
                <a:solidFill>
                  <a:schemeClr val="tx1"/>
                </a:solidFill>
              </a:rPr>
              <a:t>λοιφη</a:t>
            </a:r>
            <a:r>
              <a:rPr lang="en-US" sz="2800" dirty="0">
                <a:solidFill>
                  <a:schemeClr val="tx1"/>
                </a:solidFill>
              </a:rPr>
              <a:t>́ </a:t>
            </a:r>
            <a:r>
              <a:rPr lang="en-US" sz="2800" dirty="0" err="1">
                <a:solidFill>
                  <a:schemeClr val="tx1"/>
                </a:solidFill>
              </a:rPr>
              <a:t>της</a:t>
            </a:r>
            <a:r>
              <a:rPr lang="en-US" sz="2800" dirty="0">
                <a:solidFill>
                  <a:schemeClr val="tx1"/>
                </a:solidFill>
              </a:rPr>
              <a:t> ανά</a:t>
            </a:r>
            <a:r>
              <a:rPr lang="en-US" sz="2800" dirty="0" err="1">
                <a:solidFill>
                  <a:schemeClr val="tx1"/>
                </a:solidFill>
              </a:rPr>
              <a:t>γκης</a:t>
            </a:r>
            <a:r>
              <a:rPr lang="en-US" sz="2800" dirty="0">
                <a:solidFill>
                  <a:schemeClr val="tx1"/>
                </a:solidFill>
              </a:rPr>
              <a:t> </a:t>
            </a:r>
            <a:r>
              <a:rPr lang="en-US" sz="2800" dirty="0" err="1">
                <a:solidFill>
                  <a:schemeClr val="tx1"/>
                </a:solidFill>
              </a:rPr>
              <a:t>εισ</a:t>
            </a:r>
            <a:r>
              <a:rPr lang="en-US" sz="2800" dirty="0">
                <a:solidFill>
                  <a:schemeClr val="tx1"/>
                </a:solidFill>
              </a:rPr>
              <a:t>αγωγής υπάρχουσας πληροφορίας για το συγχρονισμό</a:t>
            </a:r>
          </a:p>
          <a:p>
            <a:pPr eaLnBrk="1" hangingPunct="1">
              <a:spcBef>
                <a:spcPts val="800"/>
              </a:spcBef>
              <a:buClr>
                <a:srgbClr val="336699"/>
              </a:buClr>
              <a:buFont typeface="Arial" pitchFamily="34" charset="0"/>
              <a:buChar char="•"/>
            </a:pPr>
            <a:r>
              <a:rPr lang="en-US" sz="3200" dirty="0" err="1">
                <a:solidFill>
                  <a:schemeClr val="tx1"/>
                </a:solidFill>
              </a:rPr>
              <a:t>Κεφ</a:t>
            </a:r>
            <a:r>
              <a:rPr lang="en-US" sz="3200" dirty="0">
                <a:solidFill>
                  <a:schemeClr val="tx1"/>
                </a:solidFill>
              </a:rPr>
              <a:t>άλαιο 9: ιατρικό αρχείο</a:t>
            </a:r>
          </a:p>
          <a:p>
            <a:pPr lvl="1" eaLnBrk="1" hangingPunct="1">
              <a:spcBef>
                <a:spcPts val="700"/>
              </a:spcBef>
              <a:buClr>
                <a:srgbClr val="336699"/>
              </a:buClr>
              <a:buFont typeface="Arial" pitchFamily="34" charset="0"/>
              <a:buChar char="–"/>
            </a:pPr>
            <a:r>
              <a:rPr lang="en-US" sz="2800" dirty="0" err="1">
                <a:solidFill>
                  <a:schemeClr val="tx1"/>
                </a:solidFill>
              </a:rPr>
              <a:t>Πληροφορίες</a:t>
            </a:r>
            <a:r>
              <a:rPr lang="en-US" sz="2800" dirty="0">
                <a:solidFill>
                  <a:schemeClr val="tx1"/>
                </a:solidFill>
              </a:rPr>
              <a:t> </a:t>
            </a:r>
            <a:r>
              <a:rPr lang="en-US" sz="2800" dirty="0" err="1">
                <a:solidFill>
                  <a:schemeClr val="tx1"/>
                </a:solidFill>
              </a:rPr>
              <a:t>σχετικές</a:t>
            </a:r>
            <a:r>
              <a:rPr lang="en-US" sz="2800" dirty="0">
                <a:solidFill>
                  <a:schemeClr val="tx1"/>
                </a:solidFill>
              </a:rPr>
              <a:t> </a:t>
            </a:r>
            <a:r>
              <a:rPr lang="en-US" sz="2800" dirty="0" err="1">
                <a:solidFill>
                  <a:schemeClr val="tx1"/>
                </a:solidFill>
              </a:rPr>
              <a:t>με</a:t>
            </a:r>
            <a:r>
              <a:rPr lang="en-US" sz="2800" dirty="0">
                <a:solidFill>
                  <a:schemeClr val="tx1"/>
                </a:solidFill>
              </a:rPr>
              <a:t> </a:t>
            </a:r>
            <a:r>
              <a:rPr lang="en-US" sz="2800" dirty="0" err="1">
                <a:solidFill>
                  <a:schemeClr val="tx1"/>
                </a:solidFill>
              </a:rPr>
              <a:t>έγγρ</a:t>
            </a:r>
            <a:r>
              <a:rPr lang="en-US" sz="2800" dirty="0">
                <a:solidFill>
                  <a:schemeClr val="tx1"/>
                </a:solidFill>
              </a:rPr>
              <a:t>αφα, καταστάσεις και ενημερώσεις</a:t>
            </a:r>
          </a:p>
        </p:txBody>
      </p:sp>
    </p:spTree>
    <p:extLst>
      <p:ext uri="{BB962C8B-B14F-4D97-AF65-F5344CB8AC3E}">
        <p14:creationId xmlns:p14="http://schemas.microsoft.com/office/powerpoint/2010/main" val="820395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1"/>
          <p:cNvSpPr txBox="1">
            <a:spLocks noChangeArrowheads="1"/>
          </p:cNvSpPr>
          <p:nvPr/>
        </p:nvSpPr>
        <p:spPr bwMode="auto">
          <a:xfrm>
            <a:off x="228600" y="381000"/>
            <a:ext cx="586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eaLnBrk="1" hangingPunct="1">
              <a:buClrTx/>
              <a:buFontTx/>
              <a:buNone/>
            </a:pPr>
            <a:r>
              <a:rPr lang="en-US" sz="4000" dirty="0" err="1">
                <a:solidFill>
                  <a:schemeClr val="tx2"/>
                </a:solidFill>
                <a:latin typeface="+mj-lt"/>
                <a:ea typeface="+mj-ea"/>
                <a:cs typeface="+mj-cs"/>
              </a:rPr>
              <a:t>Κεφ</a:t>
            </a:r>
            <a:r>
              <a:rPr lang="en-US" sz="4000" dirty="0">
                <a:solidFill>
                  <a:schemeClr val="tx2"/>
                </a:solidFill>
                <a:latin typeface="+mj-lt"/>
                <a:ea typeface="+mj-ea"/>
                <a:cs typeface="+mj-cs"/>
              </a:rPr>
              <a:t>άλαια</a:t>
            </a:r>
            <a:r>
              <a:rPr lang="en-US" sz="3600" dirty="0">
                <a:solidFill>
                  <a:srgbClr val="CCFF66"/>
                </a:solidFill>
                <a:latin typeface="Arial Black" pitchFamily="34" charset="0"/>
              </a:rPr>
              <a:t> </a:t>
            </a:r>
            <a:r>
              <a:rPr lang="en-US" sz="4000" dirty="0">
                <a:solidFill>
                  <a:schemeClr val="tx2"/>
                </a:solidFill>
                <a:latin typeface="+mj-lt"/>
                <a:ea typeface="+mj-ea"/>
                <a:cs typeface="+mj-cs"/>
              </a:rPr>
              <a:t>HL-7</a:t>
            </a:r>
          </a:p>
        </p:txBody>
      </p:sp>
      <p:sp>
        <p:nvSpPr>
          <p:cNvPr id="182274" name="Text Box 2"/>
          <p:cNvSpPr txBox="1">
            <a:spLocks noChangeArrowheads="1"/>
          </p:cNvSpPr>
          <p:nvPr/>
        </p:nvSpPr>
        <p:spPr bwMode="auto">
          <a:xfrm>
            <a:off x="228600" y="1447800"/>
            <a:ext cx="86868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9pPr>
          </a:lstStyle>
          <a:p>
            <a:pPr eaLnBrk="1" hangingPunct="1">
              <a:spcBef>
                <a:spcPts val="800"/>
              </a:spcBef>
              <a:buClr>
                <a:srgbClr val="336699"/>
              </a:buClr>
              <a:buFont typeface="Arial" pitchFamily="34" charset="0"/>
              <a:buChar char="•"/>
            </a:pPr>
            <a:r>
              <a:rPr lang="en-US" sz="3200" dirty="0" err="1">
                <a:solidFill>
                  <a:schemeClr val="tx1"/>
                </a:solidFill>
              </a:rPr>
              <a:t>Κεφ</a:t>
            </a:r>
            <a:r>
              <a:rPr lang="en-US" sz="3200" dirty="0">
                <a:solidFill>
                  <a:schemeClr val="tx1"/>
                </a:solidFill>
              </a:rPr>
              <a:t>άλαιο 10: scheduling</a:t>
            </a:r>
          </a:p>
          <a:p>
            <a:pPr lvl="1" eaLnBrk="1" hangingPunct="1">
              <a:spcBef>
                <a:spcPts val="700"/>
              </a:spcBef>
              <a:buClr>
                <a:srgbClr val="336699"/>
              </a:buClr>
              <a:buFont typeface="Arial" pitchFamily="34" charset="0"/>
              <a:buChar char="–"/>
            </a:pPr>
            <a:r>
              <a:rPr lang="en-US" sz="2800" dirty="0" err="1">
                <a:solidFill>
                  <a:schemeClr val="tx1"/>
                </a:solidFill>
              </a:rPr>
              <a:t>Προγρ</a:t>
            </a:r>
            <a:r>
              <a:rPr lang="en-US" sz="2800" dirty="0">
                <a:solidFill>
                  <a:schemeClr val="tx1"/>
                </a:solidFill>
              </a:rPr>
              <a:t>αμματισμένα ραντεβού για υπηρεσίες και πόρους</a:t>
            </a:r>
          </a:p>
          <a:p>
            <a:pPr lvl="1" eaLnBrk="1" hangingPunct="1">
              <a:spcBef>
                <a:spcPts val="700"/>
              </a:spcBef>
              <a:buClr>
                <a:srgbClr val="336699"/>
              </a:buClr>
              <a:buFont typeface="Arial" pitchFamily="34" charset="0"/>
              <a:buChar char="–"/>
            </a:pPr>
            <a:r>
              <a:rPr lang="en-US" sz="2800" dirty="0" err="1">
                <a:solidFill>
                  <a:schemeClr val="tx1"/>
                </a:solidFill>
              </a:rPr>
              <a:t>Ολοκλήρωση</a:t>
            </a:r>
            <a:r>
              <a:rPr lang="en-US" sz="2800" dirty="0">
                <a:solidFill>
                  <a:schemeClr val="tx1"/>
                </a:solidFill>
              </a:rPr>
              <a:t> </a:t>
            </a:r>
            <a:r>
              <a:rPr lang="en-US" sz="2800" dirty="0" err="1">
                <a:solidFill>
                  <a:schemeClr val="tx1"/>
                </a:solidFill>
              </a:rPr>
              <a:t>συστημ</a:t>
            </a:r>
            <a:r>
              <a:rPr lang="en-US" sz="2800" dirty="0">
                <a:solidFill>
                  <a:schemeClr val="tx1"/>
                </a:solidFill>
              </a:rPr>
              <a:t>άτων χρονοπρογραμματισμού για τη φροντίδα του ασθενούς</a:t>
            </a:r>
          </a:p>
          <a:p>
            <a:pPr eaLnBrk="1" hangingPunct="1">
              <a:spcBef>
                <a:spcPts val="800"/>
              </a:spcBef>
              <a:buClr>
                <a:srgbClr val="336699"/>
              </a:buClr>
              <a:buFont typeface="Arial" pitchFamily="34" charset="0"/>
              <a:buChar char="•"/>
            </a:pPr>
            <a:r>
              <a:rPr lang="en-US" sz="3200" dirty="0" err="1">
                <a:solidFill>
                  <a:schemeClr val="tx1"/>
                </a:solidFill>
              </a:rPr>
              <a:t>Κεφ</a:t>
            </a:r>
            <a:r>
              <a:rPr lang="en-US" sz="3200" dirty="0">
                <a:solidFill>
                  <a:schemeClr val="tx1"/>
                </a:solidFill>
              </a:rPr>
              <a:t>άλαιο 11: παραπομπές ασθενών</a:t>
            </a:r>
          </a:p>
          <a:p>
            <a:pPr lvl="1" eaLnBrk="1" hangingPunct="1">
              <a:spcBef>
                <a:spcPts val="700"/>
              </a:spcBef>
              <a:buClr>
                <a:srgbClr val="336699"/>
              </a:buClr>
              <a:buFont typeface="Arial" pitchFamily="34" charset="0"/>
              <a:buChar char="–"/>
            </a:pPr>
            <a:r>
              <a:rPr lang="en-US" sz="2800" dirty="0" err="1">
                <a:solidFill>
                  <a:schemeClr val="tx1"/>
                </a:solidFill>
              </a:rPr>
              <a:t>Αν</a:t>
            </a:r>
            <a:r>
              <a:rPr lang="en-US" sz="2800" dirty="0">
                <a:solidFill>
                  <a:schemeClr val="tx1"/>
                </a:solidFill>
              </a:rPr>
              <a:t>άμεσα σε διαφορετικά συστήματα φορέων παροχής υπηρεσιών πρωτοβάθμιας φροντίδας, ειδικούς, ταμεία και εργαστήρια</a:t>
            </a:r>
          </a:p>
          <a:p>
            <a:pPr lvl="1" eaLnBrk="1" hangingPunct="1">
              <a:spcBef>
                <a:spcPts val="700"/>
              </a:spcBef>
              <a:buClr>
                <a:srgbClr val="336699"/>
              </a:buClr>
              <a:buFont typeface="Arial" pitchFamily="34" charset="0"/>
              <a:buChar char="–"/>
            </a:pPr>
            <a:r>
              <a:rPr lang="en-US" sz="2800" dirty="0" err="1">
                <a:solidFill>
                  <a:schemeClr val="tx1"/>
                </a:solidFill>
              </a:rPr>
              <a:t>Πληροφορι</a:t>
            </a:r>
            <a:r>
              <a:rPr lang="en-US" sz="2800" dirty="0">
                <a:solidFill>
                  <a:schemeClr val="tx1"/>
                </a:solidFill>
              </a:rPr>
              <a:t>́</a:t>
            </a:r>
            <a:r>
              <a:rPr lang="el-GR" sz="2800" dirty="0">
                <a:solidFill>
                  <a:schemeClr val="tx1"/>
                </a:solidFill>
              </a:rPr>
              <a:t>ες</a:t>
            </a:r>
            <a:r>
              <a:rPr lang="en-US" sz="2800" dirty="0">
                <a:solidFill>
                  <a:schemeClr val="tx1"/>
                </a:solidFill>
              </a:rPr>
              <a:t> παραπ</a:t>
            </a:r>
            <a:r>
              <a:rPr lang="en-US" sz="2800" dirty="0" err="1">
                <a:solidFill>
                  <a:schemeClr val="tx1"/>
                </a:solidFill>
              </a:rPr>
              <a:t>έμ</a:t>
            </a:r>
            <a:r>
              <a:rPr lang="en-US" sz="2800" dirty="0">
                <a:solidFill>
                  <a:schemeClr val="tx1"/>
                </a:solidFill>
              </a:rPr>
              <a:t>ποντα ιατρού</a:t>
            </a:r>
          </a:p>
        </p:txBody>
      </p:sp>
    </p:spTree>
    <p:extLst>
      <p:ext uri="{BB962C8B-B14F-4D97-AF65-F5344CB8AC3E}">
        <p14:creationId xmlns:p14="http://schemas.microsoft.com/office/powerpoint/2010/main" val="31767847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Επίπεδα </a:t>
            </a:r>
            <a:r>
              <a:rPr lang="el-GR" dirty="0" err="1"/>
              <a:t>διαλειτουργικότητας</a:t>
            </a:r>
            <a:endParaRPr lang="en-US" dirty="0"/>
          </a:p>
        </p:txBody>
      </p:sp>
      <p:sp>
        <p:nvSpPr>
          <p:cNvPr id="3" name="Content Placeholder 2"/>
          <p:cNvSpPr>
            <a:spLocks noGrp="1"/>
          </p:cNvSpPr>
          <p:nvPr>
            <p:ph idx="1"/>
          </p:nvPr>
        </p:nvSpPr>
        <p:spPr/>
        <p:txBody>
          <a:bodyPr/>
          <a:lstStyle/>
          <a:p>
            <a:pPr marL="228600" lvl="1"/>
            <a:r>
              <a:rPr lang="el-GR" dirty="0"/>
              <a:t>Δ</a:t>
            </a:r>
            <a:r>
              <a:rPr lang="el-GR" b="1" dirty="0"/>
              <a:t>ύο κύρια επίπεδα </a:t>
            </a:r>
            <a:r>
              <a:rPr lang="el-GR" b="1" dirty="0" err="1"/>
              <a:t>διαλειτουργικότητας</a:t>
            </a:r>
            <a:r>
              <a:rPr lang="el-GR" b="1" dirty="0"/>
              <a:t> </a:t>
            </a:r>
            <a:r>
              <a:rPr lang="el-GR" b="1" dirty="0">
                <a:sym typeface="Wingdings" pitchFamily="2" charset="2"/>
              </a:rPr>
              <a:t> </a:t>
            </a:r>
            <a:r>
              <a:rPr lang="el-GR" b="1" dirty="0">
                <a:solidFill>
                  <a:srgbClr val="FFFF00"/>
                </a:solidFill>
              </a:rPr>
              <a:t>συντακτικό &amp; εννοιολογικό</a:t>
            </a:r>
            <a:endParaRPr lang="el-GR" dirty="0">
              <a:solidFill>
                <a:srgbClr val="FFFF00"/>
              </a:solidFill>
            </a:endParaRPr>
          </a:p>
          <a:p>
            <a:pPr marL="228600" lvl="1"/>
            <a:endParaRPr lang="el-GR" dirty="0"/>
          </a:p>
          <a:p>
            <a:pPr marL="228600" lvl="1"/>
            <a:r>
              <a:rPr lang="el-GR" dirty="0">
                <a:solidFill>
                  <a:srgbClr val="FFFF00"/>
                </a:solidFill>
              </a:rPr>
              <a:t>Σ</a:t>
            </a:r>
            <a:r>
              <a:rPr lang="el-GR" b="1" dirty="0">
                <a:solidFill>
                  <a:srgbClr val="FFFF00"/>
                </a:solidFill>
              </a:rPr>
              <a:t>υντακτικό επίπεδο:</a:t>
            </a:r>
            <a:r>
              <a:rPr lang="el-GR" dirty="0">
                <a:solidFill>
                  <a:srgbClr val="FFFF00"/>
                </a:solidFill>
              </a:rPr>
              <a:t> </a:t>
            </a:r>
            <a:r>
              <a:rPr lang="el-GR" dirty="0"/>
              <a:t>αφορά την ικανότητα των συστημάτων να ανταλλάσσουν πληροφορίες και περιλαμβάνει το επίπεδο των δικτύων και του μέσου επικοινωνίας (π.χ. του Διαδικτύου), του χρησιμοποιούμενου πρωτοκόλλου (π.χ. </a:t>
            </a:r>
            <a:r>
              <a:rPr lang="en-US" dirty="0"/>
              <a:t>HTTP</a:t>
            </a:r>
            <a:r>
              <a:rPr lang="el-GR" dirty="0"/>
              <a:t> ή </a:t>
            </a:r>
            <a:r>
              <a:rPr lang="en-US" dirty="0"/>
              <a:t>email</a:t>
            </a:r>
            <a:r>
              <a:rPr lang="el-GR" dirty="0"/>
              <a:t>), του πρωτοκόλλου μηνυμάτων και μορφοποίησης μηνυμάτων (π.χ. </a:t>
            </a:r>
            <a:r>
              <a:rPr lang="en-US" dirty="0"/>
              <a:t>SOAP</a:t>
            </a:r>
            <a:r>
              <a:rPr lang="el-GR" dirty="0"/>
              <a:t>, </a:t>
            </a:r>
            <a:r>
              <a:rPr lang="en-US" dirty="0" err="1"/>
              <a:t>ebXML</a:t>
            </a:r>
            <a:r>
              <a:rPr lang="el-GR" dirty="0"/>
              <a:t>) και αλληλουχίας τους. </a:t>
            </a:r>
          </a:p>
          <a:p>
            <a:pPr marL="411480" lvl="2"/>
            <a:r>
              <a:rPr lang="el-GR" i="1" dirty="0"/>
              <a:t>Εγγυάται τη μετάδοση και παράδοση των μηνυμάτων, αλλά χωρίς να εγγυάται ταυτόχρονα πως το περιεχόμενό τους είναι επεξεργάσιμο και κατανοητό από το λήπτη</a:t>
            </a:r>
          </a:p>
          <a:p>
            <a:pPr marL="228600" lvl="1"/>
            <a:endParaRPr lang="el-GR" b="1" dirty="0"/>
          </a:p>
          <a:p>
            <a:pPr marL="228600" lvl="1"/>
            <a:r>
              <a:rPr lang="el-GR" b="1" dirty="0">
                <a:solidFill>
                  <a:srgbClr val="FFFF00"/>
                </a:solidFill>
              </a:rPr>
              <a:t>Εννοιολογική ή σημασιολογική </a:t>
            </a:r>
            <a:r>
              <a:rPr lang="el-GR" b="1" dirty="0" err="1">
                <a:solidFill>
                  <a:srgbClr val="FFFF00"/>
                </a:solidFill>
              </a:rPr>
              <a:t>διαλειτουργικότητα</a:t>
            </a:r>
            <a:r>
              <a:rPr lang="el-GR" b="1" dirty="0">
                <a:solidFill>
                  <a:srgbClr val="FFFF00"/>
                </a:solidFill>
              </a:rPr>
              <a:t>: </a:t>
            </a:r>
            <a:r>
              <a:rPr lang="el-GR" dirty="0"/>
              <a:t>αφορά στην ικανότητα των συστημάτων που ανταλλάσσουν πληροφορίες να τις κατανοούν ώστε να μπορούν να τις επεξεργαστούν κατάλληλα.</a:t>
            </a:r>
            <a:endParaRPr lang="en-US" dirty="0"/>
          </a:p>
        </p:txBody>
      </p:sp>
    </p:spTree>
    <p:extLst>
      <p:ext uri="{BB962C8B-B14F-4D97-AF65-F5344CB8AC3E}">
        <p14:creationId xmlns:p14="http://schemas.microsoft.com/office/powerpoint/2010/main" val="3108022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ext Box 1"/>
          <p:cNvSpPr txBox="1">
            <a:spLocks noChangeArrowheads="1"/>
          </p:cNvSpPr>
          <p:nvPr/>
        </p:nvSpPr>
        <p:spPr bwMode="auto">
          <a:xfrm>
            <a:off x="609600" y="381000"/>
            <a:ext cx="586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eaLnBrk="1" hangingPunct="1">
              <a:buClrTx/>
              <a:buFontTx/>
              <a:buNone/>
            </a:pPr>
            <a:r>
              <a:rPr lang="en-US" sz="4000" dirty="0" err="1">
                <a:solidFill>
                  <a:schemeClr val="tx2"/>
                </a:solidFill>
                <a:latin typeface="+mj-lt"/>
                <a:ea typeface="+mj-ea"/>
                <a:cs typeface="+mj-cs"/>
              </a:rPr>
              <a:t>Κεφ</a:t>
            </a:r>
            <a:r>
              <a:rPr lang="en-US" sz="4000" dirty="0">
                <a:solidFill>
                  <a:schemeClr val="tx2"/>
                </a:solidFill>
                <a:latin typeface="+mj-lt"/>
                <a:ea typeface="+mj-ea"/>
                <a:cs typeface="+mj-cs"/>
              </a:rPr>
              <a:t>άλαια</a:t>
            </a:r>
            <a:r>
              <a:rPr lang="en-US" sz="3600" dirty="0">
                <a:solidFill>
                  <a:srgbClr val="CCFF66"/>
                </a:solidFill>
                <a:latin typeface="Arial Black" pitchFamily="34" charset="0"/>
              </a:rPr>
              <a:t> </a:t>
            </a:r>
            <a:r>
              <a:rPr lang="en-US" sz="4000" dirty="0">
                <a:solidFill>
                  <a:schemeClr val="tx2"/>
                </a:solidFill>
                <a:latin typeface="+mj-lt"/>
                <a:ea typeface="+mj-ea"/>
                <a:cs typeface="+mj-cs"/>
              </a:rPr>
              <a:t>HL-7</a:t>
            </a:r>
          </a:p>
        </p:txBody>
      </p:sp>
      <p:sp>
        <p:nvSpPr>
          <p:cNvPr id="184322" name="Text Box 2"/>
          <p:cNvSpPr txBox="1">
            <a:spLocks noChangeArrowheads="1"/>
          </p:cNvSpPr>
          <p:nvPr/>
        </p:nvSpPr>
        <p:spPr bwMode="auto">
          <a:xfrm>
            <a:off x="609600" y="17526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9pPr>
          </a:lstStyle>
          <a:p>
            <a:pPr eaLnBrk="1" hangingPunct="1">
              <a:spcBef>
                <a:spcPts val="800"/>
              </a:spcBef>
              <a:buClr>
                <a:srgbClr val="336699"/>
              </a:buClr>
              <a:buFont typeface="Arial" pitchFamily="34" charset="0"/>
              <a:buChar char="•"/>
            </a:pPr>
            <a:r>
              <a:rPr lang="en-US" sz="3200" dirty="0" err="1">
                <a:solidFill>
                  <a:schemeClr val="tx1"/>
                </a:solidFill>
              </a:rPr>
              <a:t>Κεφ</a:t>
            </a:r>
            <a:r>
              <a:rPr lang="en-US" sz="3200" dirty="0">
                <a:solidFill>
                  <a:schemeClr val="tx1"/>
                </a:solidFill>
              </a:rPr>
              <a:t>άλαιο 12: φροντίδα ασθενούς</a:t>
            </a:r>
          </a:p>
          <a:p>
            <a:pPr lvl="1" eaLnBrk="1" hangingPunct="1">
              <a:spcBef>
                <a:spcPts val="700"/>
              </a:spcBef>
              <a:buClr>
                <a:srgbClr val="336699"/>
              </a:buClr>
              <a:buFont typeface="Arial" pitchFamily="34" charset="0"/>
              <a:buChar char="–"/>
            </a:pPr>
            <a:r>
              <a:rPr lang="en-US" sz="2800" dirty="0" err="1">
                <a:solidFill>
                  <a:schemeClr val="tx1"/>
                </a:solidFill>
              </a:rPr>
              <a:t>Πληροφορίες</a:t>
            </a:r>
            <a:r>
              <a:rPr lang="en-US" sz="2800" dirty="0">
                <a:solidFill>
                  <a:schemeClr val="tx1"/>
                </a:solidFill>
              </a:rPr>
              <a:t> </a:t>
            </a:r>
            <a:r>
              <a:rPr lang="en-US" sz="2800" dirty="0" err="1">
                <a:solidFill>
                  <a:schemeClr val="tx1"/>
                </a:solidFill>
              </a:rPr>
              <a:t>σχετικές</a:t>
            </a:r>
            <a:r>
              <a:rPr lang="en-US" sz="2800" dirty="0">
                <a:solidFill>
                  <a:schemeClr val="tx1"/>
                </a:solidFill>
              </a:rPr>
              <a:t> </a:t>
            </a:r>
            <a:r>
              <a:rPr lang="en-US" sz="2800" dirty="0" err="1">
                <a:solidFill>
                  <a:schemeClr val="tx1"/>
                </a:solidFill>
              </a:rPr>
              <a:t>με</a:t>
            </a:r>
            <a:r>
              <a:rPr lang="en-US" sz="2800" dirty="0">
                <a:solidFill>
                  <a:schemeClr val="tx1"/>
                </a:solidFill>
              </a:rPr>
              <a:t> </a:t>
            </a:r>
            <a:r>
              <a:rPr lang="en-US" sz="2800" dirty="0" err="1">
                <a:solidFill>
                  <a:schemeClr val="tx1"/>
                </a:solidFill>
              </a:rPr>
              <a:t>λίστ</a:t>
            </a:r>
            <a:r>
              <a:rPr lang="en-US" sz="2800" dirty="0">
                <a:solidFill>
                  <a:schemeClr val="tx1"/>
                </a:solidFill>
              </a:rPr>
              <a:t>α προβλημάτων, στόχους, ανθρώπινο δυναμικ</a:t>
            </a:r>
            <a:r>
              <a:rPr lang="el-GR" sz="2800" dirty="0">
                <a:solidFill>
                  <a:schemeClr val="tx1"/>
                </a:solidFill>
              </a:rPr>
              <a:t>ό</a:t>
            </a:r>
            <a:endParaRPr lang="en-US" sz="2800" dirty="0">
              <a:solidFill>
                <a:schemeClr val="tx1"/>
              </a:solidFill>
            </a:endParaRPr>
          </a:p>
          <a:p>
            <a:pPr lvl="1" eaLnBrk="1" hangingPunct="1">
              <a:spcBef>
                <a:spcPts val="700"/>
              </a:spcBef>
              <a:buClr>
                <a:srgbClr val="336699"/>
              </a:buClr>
              <a:buFont typeface="Arial" pitchFamily="34" charset="0"/>
              <a:buChar char="–"/>
            </a:pPr>
            <a:r>
              <a:rPr lang="en-US" sz="2800" dirty="0">
                <a:solidFill>
                  <a:schemeClr val="tx1"/>
                </a:solidFill>
              </a:rPr>
              <a:t>Επ</a:t>
            </a:r>
            <a:r>
              <a:rPr lang="en-US" sz="2800" dirty="0" err="1">
                <a:solidFill>
                  <a:schemeClr val="tx1"/>
                </a:solidFill>
              </a:rPr>
              <a:t>ικοινωνι</a:t>
            </a:r>
            <a:r>
              <a:rPr lang="en-US" sz="2800" dirty="0">
                <a:solidFill>
                  <a:schemeClr val="tx1"/>
                </a:solidFill>
              </a:rPr>
              <a:t>́α π</a:t>
            </a:r>
            <a:r>
              <a:rPr lang="en-US" sz="2800" dirty="0" err="1">
                <a:solidFill>
                  <a:schemeClr val="tx1"/>
                </a:solidFill>
              </a:rPr>
              <a:t>ροσ</a:t>
            </a:r>
            <a:r>
              <a:rPr lang="en-US" sz="2800" dirty="0">
                <a:solidFill>
                  <a:schemeClr val="tx1"/>
                </a:solidFill>
              </a:rPr>
              <a:t>ανατολισμένη στο πρόβλημα</a:t>
            </a:r>
          </a:p>
          <a:p>
            <a:pPr eaLnBrk="1" hangingPunct="1">
              <a:spcBef>
                <a:spcPts val="800"/>
              </a:spcBef>
              <a:buClr>
                <a:srgbClr val="336699"/>
              </a:buClr>
              <a:buFont typeface="Arial" pitchFamily="34" charset="0"/>
              <a:buChar char="•"/>
            </a:pPr>
            <a:r>
              <a:rPr lang="en-US" sz="3200" dirty="0" err="1">
                <a:solidFill>
                  <a:schemeClr val="tx1"/>
                </a:solidFill>
              </a:rPr>
              <a:t>Άλλ</a:t>
            </a:r>
            <a:r>
              <a:rPr lang="en-US" sz="3200" dirty="0">
                <a:solidFill>
                  <a:schemeClr val="tx1"/>
                </a:solidFill>
              </a:rPr>
              <a:t>α κεφάλαια:</a:t>
            </a:r>
          </a:p>
          <a:p>
            <a:pPr lvl="1" eaLnBrk="1" hangingPunct="1">
              <a:spcBef>
                <a:spcPts val="700"/>
              </a:spcBef>
              <a:buClr>
                <a:srgbClr val="336699"/>
              </a:buClr>
              <a:buFont typeface="Arial" pitchFamily="34" charset="0"/>
              <a:buChar char="–"/>
            </a:pPr>
            <a:r>
              <a:rPr lang="en-US" sz="2800" dirty="0" err="1">
                <a:solidFill>
                  <a:schemeClr val="tx1"/>
                </a:solidFill>
              </a:rPr>
              <a:t>Ολοκλήρωση</a:t>
            </a:r>
            <a:r>
              <a:rPr lang="en-US" sz="2800" dirty="0">
                <a:solidFill>
                  <a:schemeClr val="tx1"/>
                </a:solidFill>
              </a:rPr>
              <a:t> </a:t>
            </a:r>
            <a:r>
              <a:rPr lang="en-US" sz="2800" dirty="0" err="1">
                <a:solidFill>
                  <a:schemeClr val="tx1"/>
                </a:solidFill>
              </a:rPr>
              <a:t>εργ</a:t>
            </a:r>
            <a:r>
              <a:rPr lang="en-US" sz="2800" dirty="0">
                <a:solidFill>
                  <a:schemeClr val="tx1"/>
                </a:solidFill>
              </a:rPr>
              <a:t>αστηρίων, διαχείριση εφαρμογών και προσωπικού</a:t>
            </a:r>
          </a:p>
        </p:txBody>
      </p:sp>
    </p:spTree>
    <p:extLst>
      <p:ext uri="{BB962C8B-B14F-4D97-AF65-F5344CB8AC3E}">
        <p14:creationId xmlns:p14="http://schemas.microsoft.com/office/powerpoint/2010/main" val="1918209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ext Box 1"/>
          <p:cNvSpPr txBox="1">
            <a:spLocks noChangeArrowheads="1"/>
          </p:cNvSpPr>
          <p:nvPr/>
        </p:nvSpPr>
        <p:spPr bwMode="auto">
          <a:xfrm>
            <a:off x="228600" y="320675"/>
            <a:ext cx="861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eaLnBrk="1" hangingPunct="1">
              <a:buClrTx/>
              <a:buFontTx/>
              <a:buNone/>
            </a:pPr>
            <a:r>
              <a:rPr lang="el-GR" sz="4000" dirty="0">
                <a:solidFill>
                  <a:schemeClr val="tx2"/>
                </a:solidFill>
                <a:latin typeface="+mj-lt"/>
                <a:ea typeface="+mj-ea"/>
                <a:cs typeface="+mj-cs"/>
              </a:rPr>
              <a:t>Δ</a:t>
            </a:r>
            <a:r>
              <a:rPr lang="en-US" sz="4000" dirty="0">
                <a:solidFill>
                  <a:schemeClr val="tx2"/>
                </a:solidFill>
                <a:latin typeface="+mj-lt"/>
                <a:ea typeface="+mj-ea"/>
                <a:cs typeface="+mj-cs"/>
              </a:rPr>
              <a:t>ΟΜΗ</a:t>
            </a:r>
            <a:r>
              <a:rPr lang="en-US" sz="3600" dirty="0">
                <a:solidFill>
                  <a:srgbClr val="CCFF66"/>
                </a:solidFill>
                <a:latin typeface="Arial Black" pitchFamily="34" charset="0"/>
              </a:rPr>
              <a:t> </a:t>
            </a:r>
            <a:r>
              <a:rPr lang="en-US" sz="4000" dirty="0">
                <a:solidFill>
                  <a:schemeClr val="tx2"/>
                </a:solidFill>
                <a:latin typeface="+mj-lt"/>
                <a:ea typeface="+mj-ea"/>
                <a:cs typeface="+mj-cs"/>
              </a:rPr>
              <a:t>ΜΗΝΥΜΑΤΩΝ</a:t>
            </a:r>
            <a:r>
              <a:rPr lang="en-US" sz="3600" dirty="0">
                <a:solidFill>
                  <a:srgbClr val="CCFF66"/>
                </a:solidFill>
                <a:latin typeface="Arial Black" pitchFamily="34" charset="0"/>
              </a:rPr>
              <a:t> </a:t>
            </a:r>
            <a:r>
              <a:rPr lang="en-US" sz="4000" dirty="0">
                <a:solidFill>
                  <a:schemeClr val="tx2"/>
                </a:solidFill>
                <a:latin typeface="+mj-lt"/>
                <a:ea typeface="+mj-ea"/>
                <a:cs typeface="+mj-cs"/>
              </a:rPr>
              <a:t>HL-7</a:t>
            </a:r>
          </a:p>
        </p:txBody>
      </p:sp>
      <p:sp>
        <p:nvSpPr>
          <p:cNvPr id="186370" name="Text Box 2"/>
          <p:cNvSpPr txBox="1">
            <a:spLocks noChangeArrowheads="1"/>
          </p:cNvSpPr>
          <p:nvPr/>
        </p:nvSpPr>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9pPr>
          </a:lstStyle>
          <a:p>
            <a:pPr eaLnBrk="1" hangingPunct="1">
              <a:spcBef>
                <a:spcPts val="550"/>
              </a:spcBef>
              <a:buClr>
                <a:srgbClr val="336699"/>
              </a:buClr>
              <a:buFont typeface="Arial" pitchFamily="34" charset="0"/>
              <a:buChar char="•"/>
            </a:pPr>
            <a:r>
              <a:rPr lang="en-US" sz="2200" dirty="0">
                <a:solidFill>
                  <a:schemeClr val="tx1"/>
                </a:solidFill>
              </a:rPr>
              <a:t>Κά</a:t>
            </a:r>
            <a:r>
              <a:rPr lang="en-US" sz="2200" dirty="0" err="1">
                <a:solidFill>
                  <a:schemeClr val="tx1"/>
                </a:solidFill>
              </a:rPr>
              <a:t>θε</a:t>
            </a:r>
            <a:r>
              <a:rPr lang="en-US" sz="2200" dirty="0">
                <a:solidFill>
                  <a:schemeClr val="tx1"/>
                </a:solidFill>
              </a:rPr>
              <a:t> </a:t>
            </a:r>
            <a:r>
              <a:rPr lang="en-US" sz="2200" dirty="0" err="1">
                <a:solidFill>
                  <a:schemeClr val="tx1"/>
                </a:solidFill>
              </a:rPr>
              <a:t>μήνυμ</a:t>
            </a:r>
            <a:r>
              <a:rPr lang="en-US" sz="2200" dirty="0">
                <a:solidFill>
                  <a:schemeClr val="tx1"/>
                </a:solidFill>
              </a:rPr>
              <a:t>α αποτελείται από μία ομάδα τμημάτων</a:t>
            </a:r>
            <a:r>
              <a:rPr lang="el-GR" sz="2200" dirty="0">
                <a:solidFill>
                  <a:schemeClr val="tx1"/>
                </a:solidFill>
              </a:rPr>
              <a:t> </a:t>
            </a:r>
            <a:r>
              <a:rPr lang="en-US" sz="2200" dirty="0">
                <a:solidFill>
                  <a:schemeClr val="tx1"/>
                </a:solidFill>
              </a:rPr>
              <a:t>(</a:t>
            </a:r>
            <a:r>
              <a:rPr lang="en-US" sz="2200" b="1" dirty="0">
                <a:solidFill>
                  <a:schemeClr val="tx1"/>
                </a:solidFill>
              </a:rPr>
              <a:t>segments</a:t>
            </a:r>
            <a:r>
              <a:rPr lang="en-US" sz="2200" dirty="0">
                <a:solidFill>
                  <a:schemeClr val="tx1"/>
                </a:solidFill>
              </a:rPr>
              <a:t>), </a:t>
            </a:r>
            <a:r>
              <a:rPr lang="en-US" sz="2200" dirty="0" err="1">
                <a:solidFill>
                  <a:schemeClr val="tx1"/>
                </a:solidFill>
              </a:rPr>
              <a:t>σε</a:t>
            </a:r>
            <a:r>
              <a:rPr lang="en-US" sz="2200" dirty="0">
                <a:solidFill>
                  <a:schemeClr val="tx1"/>
                </a:solidFill>
              </a:rPr>
              <a:t> </a:t>
            </a:r>
            <a:r>
              <a:rPr lang="en-US" sz="2200" dirty="0" err="1">
                <a:solidFill>
                  <a:schemeClr val="tx1"/>
                </a:solidFill>
              </a:rPr>
              <a:t>μι</a:t>
            </a:r>
            <a:r>
              <a:rPr lang="en-US" sz="2200" dirty="0">
                <a:solidFill>
                  <a:schemeClr val="tx1"/>
                </a:solidFill>
              </a:rPr>
              <a:t>́α </a:t>
            </a:r>
            <a:r>
              <a:rPr lang="en-US" sz="2200" dirty="0" err="1">
                <a:solidFill>
                  <a:schemeClr val="tx1"/>
                </a:solidFill>
              </a:rPr>
              <a:t>συγκεκριμένη</a:t>
            </a:r>
            <a:r>
              <a:rPr lang="en-US" sz="2200" dirty="0">
                <a:solidFill>
                  <a:schemeClr val="tx1"/>
                </a:solidFill>
              </a:rPr>
              <a:t> </a:t>
            </a:r>
            <a:r>
              <a:rPr lang="en-US" sz="2200" dirty="0" err="1">
                <a:solidFill>
                  <a:schemeClr val="tx1"/>
                </a:solidFill>
              </a:rPr>
              <a:t>σειρ</a:t>
            </a:r>
            <a:r>
              <a:rPr lang="en-US" sz="2200" dirty="0">
                <a:solidFill>
                  <a:schemeClr val="tx1"/>
                </a:solidFill>
              </a:rPr>
              <a:t>ά.</a:t>
            </a:r>
          </a:p>
          <a:p>
            <a:pPr eaLnBrk="1" hangingPunct="1">
              <a:spcBef>
                <a:spcPts val="550"/>
              </a:spcBef>
              <a:buClr>
                <a:srgbClr val="336699"/>
              </a:buClr>
              <a:buFont typeface="Arial" pitchFamily="34" charset="0"/>
              <a:buChar char="•"/>
            </a:pPr>
            <a:r>
              <a:rPr lang="en-US" sz="2200" dirty="0">
                <a:solidFill>
                  <a:schemeClr val="tx1"/>
                </a:solidFill>
              </a:rPr>
              <a:t>Κά</a:t>
            </a:r>
            <a:r>
              <a:rPr lang="en-US" sz="2200" dirty="0" err="1">
                <a:solidFill>
                  <a:schemeClr val="tx1"/>
                </a:solidFill>
              </a:rPr>
              <a:t>θε</a:t>
            </a:r>
            <a:r>
              <a:rPr lang="en-US" sz="2200" dirty="0">
                <a:solidFill>
                  <a:schemeClr val="tx1"/>
                </a:solidFill>
              </a:rPr>
              <a:t> </a:t>
            </a:r>
            <a:r>
              <a:rPr lang="en-US" sz="2200" dirty="0" err="1">
                <a:solidFill>
                  <a:schemeClr val="tx1"/>
                </a:solidFill>
              </a:rPr>
              <a:t>μήνυμ</a:t>
            </a:r>
            <a:r>
              <a:rPr lang="en-US" sz="2200" dirty="0">
                <a:solidFill>
                  <a:schemeClr val="tx1"/>
                </a:solidFill>
              </a:rPr>
              <a:t>α έχει έναν συγκεκριμένο τύπο (</a:t>
            </a:r>
            <a:r>
              <a:rPr lang="en-US" sz="2200" b="1" dirty="0">
                <a:solidFill>
                  <a:schemeClr val="tx1"/>
                </a:solidFill>
              </a:rPr>
              <a:t>message type</a:t>
            </a:r>
            <a:r>
              <a:rPr lang="en-US" sz="2200" dirty="0">
                <a:solidFill>
                  <a:schemeClr val="tx1"/>
                </a:solidFill>
              </a:rPr>
              <a:t>)</a:t>
            </a:r>
            <a:r>
              <a:rPr lang="el-GR" sz="2200" dirty="0">
                <a:solidFill>
                  <a:schemeClr val="tx1"/>
                </a:solidFill>
              </a:rPr>
              <a:t> </a:t>
            </a:r>
            <a:r>
              <a:rPr lang="en-US" sz="2200" dirty="0">
                <a:solidFill>
                  <a:schemeClr val="tx1"/>
                </a:solidFill>
              </a:rPr>
              <a:t>π</a:t>
            </a:r>
            <a:r>
              <a:rPr lang="en-US" sz="2200" dirty="0" err="1">
                <a:solidFill>
                  <a:schemeClr val="tx1"/>
                </a:solidFill>
              </a:rPr>
              <a:t>ου</a:t>
            </a:r>
            <a:r>
              <a:rPr lang="en-US" sz="2200" dirty="0">
                <a:solidFill>
                  <a:schemeClr val="tx1"/>
                </a:solidFill>
              </a:rPr>
              <a:t> κα</a:t>
            </a:r>
            <a:r>
              <a:rPr lang="en-US" sz="2200" dirty="0" err="1">
                <a:solidFill>
                  <a:schemeClr val="tx1"/>
                </a:solidFill>
              </a:rPr>
              <a:t>θορίζει</a:t>
            </a:r>
            <a:r>
              <a:rPr lang="en-US" sz="2200" dirty="0">
                <a:solidFill>
                  <a:schemeClr val="tx1"/>
                </a:solidFill>
              </a:rPr>
              <a:t> </a:t>
            </a:r>
            <a:r>
              <a:rPr lang="en-US" sz="2200" dirty="0" err="1">
                <a:solidFill>
                  <a:schemeClr val="tx1"/>
                </a:solidFill>
              </a:rPr>
              <a:t>το</a:t>
            </a:r>
            <a:r>
              <a:rPr lang="en-US" sz="2200" dirty="0">
                <a:solidFill>
                  <a:schemeClr val="tx1"/>
                </a:solidFill>
              </a:rPr>
              <a:t> </a:t>
            </a:r>
            <a:r>
              <a:rPr lang="en-US" sz="2200" dirty="0" err="1">
                <a:solidFill>
                  <a:schemeClr val="tx1"/>
                </a:solidFill>
              </a:rPr>
              <a:t>σκο</a:t>
            </a:r>
            <a:r>
              <a:rPr lang="en-US" sz="2200" dirty="0">
                <a:solidFill>
                  <a:schemeClr val="tx1"/>
                </a:solidFill>
              </a:rPr>
              <a:t>πό του.</a:t>
            </a:r>
          </a:p>
          <a:p>
            <a:pPr eaLnBrk="1" hangingPunct="1">
              <a:spcBef>
                <a:spcPts val="550"/>
              </a:spcBef>
              <a:buClr>
                <a:srgbClr val="336699"/>
              </a:buClr>
              <a:buFont typeface="Arial" pitchFamily="34" charset="0"/>
              <a:buChar char="•"/>
            </a:pPr>
            <a:r>
              <a:rPr lang="en-US" sz="2200" dirty="0">
                <a:solidFill>
                  <a:schemeClr val="tx1"/>
                </a:solidFill>
              </a:rPr>
              <a:t>Κά</a:t>
            </a:r>
            <a:r>
              <a:rPr lang="en-US" sz="2200" dirty="0" err="1">
                <a:solidFill>
                  <a:schemeClr val="tx1"/>
                </a:solidFill>
              </a:rPr>
              <a:t>θε</a:t>
            </a:r>
            <a:r>
              <a:rPr lang="en-US" sz="2200" dirty="0">
                <a:solidFill>
                  <a:schemeClr val="tx1"/>
                </a:solidFill>
              </a:rPr>
              <a:t> </a:t>
            </a:r>
            <a:r>
              <a:rPr lang="en-US" sz="2200" dirty="0" err="1">
                <a:solidFill>
                  <a:schemeClr val="tx1"/>
                </a:solidFill>
              </a:rPr>
              <a:t>τυ</a:t>
            </a:r>
            <a:r>
              <a:rPr lang="en-US" sz="2200" dirty="0">
                <a:solidFill>
                  <a:schemeClr val="tx1"/>
                </a:solidFill>
              </a:rPr>
              <a:t>́π</a:t>
            </a:r>
            <a:r>
              <a:rPr lang="en-US" sz="2200" dirty="0" err="1">
                <a:solidFill>
                  <a:schemeClr val="tx1"/>
                </a:solidFill>
              </a:rPr>
              <a:t>ος</a:t>
            </a:r>
            <a:r>
              <a:rPr lang="en-US" sz="2200" dirty="0">
                <a:solidFill>
                  <a:schemeClr val="tx1"/>
                </a:solidFill>
              </a:rPr>
              <a:t> </a:t>
            </a:r>
            <a:r>
              <a:rPr lang="en-US" sz="2200" dirty="0" err="1">
                <a:solidFill>
                  <a:schemeClr val="tx1"/>
                </a:solidFill>
              </a:rPr>
              <a:t>μηνύμ</a:t>
            </a:r>
            <a:r>
              <a:rPr lang="en-US" sz="2200" dirty="0">
                <a:solidFill>
                  <a:schemeClr val="tx1"/>
                </a:solidFill>
              </a:rPr>
              <a:t>ατος αντιστοιχεί σε ένα ή περισσότερα αληθινά περιστατικά (</a:t>
            </a:r>
            <a:r>
              <a:rPr lang="en-US" sz="2200" b="1" dirty="0">
                <a:solidFill>
                  <a:schemeClr val="tx1"/>
                </a:solidFill>
              </a:rPr>
              <a:t>trigger events</a:t>
            </a:r>
            <a:r>
              <a:rPr lang="en-US" sz="2200" dirty="0">
                <a:solidFill>
                  <a:schemeClr val="tx1"/>
                </a:solidFill>
              </a:rPr>
              <a:t>). </a:t>
            </a:r>
            <a:r>
              <a:rPr lang="en-US" sz="2200" dirty="0" err="1">
                <a:solidFill>
                  <a:schemeClr val="tx1"/>
                </a:solidFill>
              </a:rPr>
              <a:t>Αληθιν</a:t>
            </a:r>
            <a:r>
              <a:rPr lang="en-US" sz="2200" dirty="0">
                <a:solidFill>
                  <a:schemeClr val="tx1"/>
                </a:solidFill>
              </a:rPr>
              <a:t>ά περιστατικά μπορεί να είναι για παράδειγμα η εισαγωγή ενός ασθενή ή μία παραγγελία.</a:t>
            </a:r>
          </a:p>
          <a:p>
            <a:pPr eaLnBrk="1" hangingPunct="1">
              <a:spcBef>
                <a:spcPts val="550"/>
              </a:spcBef>
              <a:buClr>
                <a:srgbClr val="336699"/>
              </a:buClr>
              <a:buFont typeface="Arial" pitchFamily="34" charset="0"/>
              <a:buChar char="•"/>
            </a:pPr>
            <a:r>
              <a:rPr lang="en-US" sz="2200" dirty="0" err="1">
                <a:solidFill>
                  <a:schemeClr val="tx1"/>
                </a:solidFill>
              </a:rPr>
              <a:t>Έν</a:t>
            </a:r>
            <a:r>
              <a:rPr lang="en-US" sz="2200" dirty="0">
                <a:solidFill>
                  <a:schemeClr val="tx1"/>
                </a:solidFill>
              </a:rPr>
              <a:t>α segment είναι μία λογική σειρά από περιοχές στοιχείων (data fields).</a:t>
            </a:r>
          </a:p>
          <a:p>
            <a:pPr lvl="1" eaLnBrk="1" hangingPunct="1">
              <a:spcBef>
                <a:spcPts val="450"/>
              </a:spcBef>
              <a:buClr>
                <a:srgbClr val="336699"/>
              </a:buClr>
              <a:buFont typeface="Arial" pitchFamily="34" charset="0"/>
              <a:buChar char="–"/>
            </a:pPr>
            <a:r>
              <a:rPr lang="en-US" sz="1800" dirty="0">
                <a:solidFill>
                  <a:schemeClr val="tx1"/>
                </a:solidFill>
              </a:rPr>
              <a:t>Τα segments μπ</a:t>
            </a:r>
            <a:r>
              <a:rPr lang="en-US" sz="1800" dirty="0" err="1">
                <a:solidFill>
                  <a:schemeClr val="tx1"/>
                </a:solidFill>
              </a:rPr>
              <a:t>ορει</a:t>
            </a:r>
            <a:r>
              <a:rPr lang="en-US" sz="1800" dirty="0">
                <a:solidFill>
                  <a:schemeClr val="tx1"/>
                </a:solidFill>
              </a:rPr>
              <a:t>́ να </a:t>
            </a:r>
            <a:r>
              <a:rPr lang="en-US" sz="1800" dirty="0" err="1">
                <a:solidFill>
                  <a:schemeClr val="tx1"/>
                </a:solidFill>
              </a:rPr>
              <a:t>είν</a:t>
            </a:r>
            <a:r>
              <a:rPr lang="en-US" sz="1800" dirty="0">
                <a:solidFill>
                  <a:schemeClr val="tx1"/>
                </a:solidFill>
              </a:rPr>
              <a:t>αι άλλοτε υποχρεωτικά και άλλοτε προαιρετικά ενώ είναι δυνατό να επαναλαμβάνονται μέσα σε ένα μήνυμα. Κά</a:t>
            </a:r>
            <a:r>
              <a:rPr lang="en-US" sz="1800" dirty="0" err="1">
                <a:solidFill>
                  <a:schemeClr val="tx1"/>
                </a:solidFill>
              </a:rPr>
              <a:t>θε</a:t>
            </a:r>
            <a:r>
              <a:rPr lang="en-US" sz="1800" dirty="0">
                <a:solidFill>
                  <a:schemeClr val="tx1"/>
                </a:solidFill>
              </a:rPr>
              <a:t> segment </a:t>
            </a:r>
            <a:r>
              <a:rPr lang="en-US" sz="1800" dirty="0" err="1">
                <a:solidFill>
                  <a:schemeClr val="tx1"/>
                </a:solidFill>
              </a:rPr>
              <a:t>έχει</a:t>
            </a:r>
            <a:r>
              <a:rPr lang="en-US" sz="1800" dirty="0">
                <a:solidFill>
                  <a:schemeClr val="tx1"/>
                </a:solidFill>
              </a:rPr>
              <a:t> </a:t>
            </a:r>
            <a:r>
              <a:rPr lang="en-US" sz="1800" dirty="0" err="1">
                <a:solidFill>
                  <a:schemeClr val="tx1"/>
                </a:solidFill>
              </a:rPr>
              <a:t>έν</a:t>
            </a:r>
            <a:r>
              <a:rPr lang="en-US" sz="1800" dirty="0">
                <a:solidFill>
                  <a:schemeClr val="tx1"/>
                </a:solidFill>
              </a:rPr>
              <a:t>α συγκεκριμένο όνομα. </a:t>
            </a:r>
            <a:r>
              <a:rPr lang="en-US" sz="1800" dirty="0" err="1">
                <a:solidFill>
                  <a:schemeClr val="tx1"/>
                </a:solidFill>
              </a:rPr>
              <a:t>Γι</a:t>
            </a:r>
            <a:r>
              <a:rPr lang="en-US" sz="1800" dirty="0">
                <a:solidFill>
                  <a:schemeClr val="tx1"/>
                </a:solidFill>
              </a:rPr>
              <a:t>α παράδειγμα ένα μήνυμα με τύπο ADT μπορεί να περιλαμβάνει τα ακόλουθα segments:</a:t>
            </a:r>
          </a:p>
          <a:p>
            <a:pPr lvl="2" eaLnBrk="1" hangingPunct="1">
              <a:spcBef>
                <a:spcPts val="350"/>
              </a:spcBef>
              <a:buClr>
                <a:srgbClr val="336699"/>
              </a:buClr>
              <a:buFont typeface="Arial" pitchFamily="34" charset="0"/>
              <a:buChar char="•"/>
            </a:pPr>
            <a:r>
              <a:rPr lang="en-US" sz="1400" dirty="0">
                <a:solidFill>
                  <a:schemeClr val="tx1"/>
                </a:solidFill>
              </a:rPr>
              <a:t>Message Header (MSH) - Event Type (EVN) - Patient ID (PID) - Patient Visit (PV1)</a:t>
            </a:r>
          </a:p>
        </p:txBody>
      </p:sp>
    </p:spTree>
    <p:extLst>
      <p:ext uri="{BB962C8B-B14F-4D97-AF65-F5344CB8AC3E}">
        <p14:creationId xmlns:p14="http://schemas.microsoft.com/office/powerpoint/2010/main" val="19426270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ext Box 1"/>
          <p:cNvSpPr txBox="1">
            <a:spLocks noChangeArrowheads="1"/>
          </p:cNvSpPr>
          <p:nvPr/>
        </p:nvSpPr>
        <p:spPr bwMode="auto">
          <a:xfrm>
            <a:off x="152400" y="320675"/>
            <a:ext cx="8686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eaLnBrk="1" hangingPunct="1">
              <a:buClrTx/>
              <a:buFontTx/>
              <a:buNone/>
            </a:pPr>
            <a:r>
              <a:rPr lang="en-US" sz="4000" dirty="0">
                <a:solidFill>
                  <a:schemeClr val="tx2"/>
                </a:solidFill>
                <a:latin typeface="+mj-lt"/>
                <a:ea typeface="+mj-ea"/>
                <a:cs typeface="+mj-cs"/>
              </a:rPr>
              <a:t>Παρά</a:t>
            </a:r>
            <a:r>
              <a:rPr lang="en-US" sz="4000" dirty="0" err="1">
                <a:solidFill>
                  <a:schemeClr val="tx2"/>
                </a:solidFill>
                <a:latin typeface="+mj-lt"/>
                <a:ea typeface="+mj-ea"/>
                <a:cs typeface="+mj-cs"/>
              </a:rPr>
              <a:t>δειγμ</a:t>
            </a:r>
            <a:r>
              <a:rPr lang="en-US" sz="4000" dirty="0">
                <a:solidFill>
                  <a:schemeClr val="tx2"/>
                </a:solidFill>
                <a:latin typeface="+mj-lt"/>
                <a:ea typeface="+mj-ea"/>
                <a:cs typeface="+mj-cs"/>
              </a:rPr>
              <a:t>α</a:t>
            </a:r>
            <a:r>
              <a:rPr lang="en-US" sz="3600" dirty="0">
                <a:solidFill>
                  <a:srgbClr val="CCFF66"/>
                </a:solidFill>
                <a:latin typeface="Arial Black" pitchFamily="34" charset="0"/>
              </a:rPr>
              <a:t> </a:t>
            </a:r>
            <a:r>
              <a:rPr lang="en-US" sz="4000" dirty="0">
                <a:solidFill>
                  <a:schemeClr val="tx2"/>
                </a:solidFill>
                <a:latin typeface="+mj-lt"/>
                <a:ea typeface="+mj-ea"/>
                <a:cs typeface="+mj-cs"/>
              </a:rPr>
              <a:t>μηνύματος</a:t>
            </a:r>
            <a:r>
              <a:rPr lang="en-US" sz="3600" dirty="0">
                <a:solidFill>
                  <a:srgbClr val="CCFF66"/>
                </a:solidFill>
                <a:latin typeface="Arial Black" pitchFamily="34" charset="0"/>
              </a:rPr>
              <a:t> </a:t>
            </a:r>
            <a:r>
              <a:rPr lang="en-US" sz="4000" dirty="0">
                <a:solidFill>
                  <a:schemeClr val="tx2"/>
                </a:solidFill>
                <a:latin typeface="+mj-lt"/>
                <a:ea typeface="+mj-ea"/>
                <a:cs typeface="+mj-cs"/>
              </a:rPr>
              <a:t>ΗL7</a:t>
            </a:r>
          </a:p>
        </p:txBody>
      </p:sp>
      <p:sp>
        <p:nvSpPr>
          <p:cNvPr id="188418" name="Text Box 2"/>
          <p:cNvSpPr txBox="1">
            <a:spLocks noChangeArrowheads="1"/>
          </p:cNvSpPr>
          <p:nvPr/>
        </p:nvSpPr>
        <p:spPr bwMode="auto">
          <a:xfrm>
            <a:off x="304800" y="1371600"/>
            <a:ext cx="86106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pitchFamily="34" charset="0"/>
                <a:ea typeface="ＭＳ Ｐゴシック" pitchFamily="34" charset="-128"/>
              </a:defRPr>
            </a:lvl9pPr>
          </a:lstStyle>
          <a:p>
            <a:pPr eaLnBrk="1" hangingPunct="1">
              <a:spcBef>
                <a:spcPts val="550"/>
              </a:spcBef>
              <a:buClr>
                <a:srgbClr val="336699"/>
              </a:buClr>
              <a:buFont typeface="Arial" pitchFamily="34" charset="0"/>
              <a:buChar char="•"/>
            </a:pPr>
            <a:r>
              <a:rPr lang="en-US" sz="2200" b="1" dirty="0" err="1">
                <a:solidFill>
                  <a:schemeClr val="tx1"/>
                </a:solidFill>
              </a:rPr>
              <a:t>Εισ</a:t>
            </a:r>
            <a:r>
              <a:rPr lang="en-US" sz="2200" b="1" dirty="0">
                <a:solidFill>
                  <a:schemeClr val="tx1"/>
                </a:solidFill>
              </a:rPr>
              <a:t>αγωγή ασθενή</a:t>
            </a:r>
          </a:p>
          <a:p>
            <a:pPr lvl="1" eaLnBrk="1" hangingPunct="1">
              <a:spcBef>
                <a:spcPts val="450"/>
              </a:spcBef>
              <a:buClr>
                <a:srgbClr val="336699"/>
              </a:buClr>
              <a:buFont typeface="Arial" pitchFamily="34" charset="0"/>
              <a:buChar char="–"/>
            </a:pPr>
            <a:r>
              <a:rPr lang="en-US" sz="1800" dirty="0">
                <a:solidFill>
                  <a:schemeClr val="tx1"/>
                </a:solidFill>
              </a:rPr>
              <a:t>MSH|</a:t>
            </a:r>
            <a:r>
              <a:rPr lang="en-US" sz="1800" b="1" dirty="0">
                <a:solidFill>
                  <a:schemeClr val="tx1"/>
                </a:solidFill>
              </a:rPr>
              <a:t>ADT1</a:t>
            </a:r>
            <a:r>
              <a:rPr lang="en-US" sz="1800" dirty="0">
                <a:solidFill>
                  <a:schemeClr val="tx1"/>
                </a:solidFill>
              </a:rPr>
              <a:t>|MCM|</a:t>
            </a:r>
            <a:r>
              <a:rPr lang="en-US" sz="1800" b="1" dirty="0">
                <a:solidFill>
                  <a:schemeClr val="tx1"/>
                </a:solidFill>
              </a:rPr>
              <a:t>LABADT</a:t>
            </a:r>
            <a:r>
              <a:rPr lang="en-US" sz="1800" dirty="0">
                <a:solidFill>
                  <a:schemeClr val="tx1"/>
                </a:solidFill>
              </a:rPr>
              <a:t>|MCM|</a:t>
            </a:r>
            <a:r>
              <a:rPr lang="en-US" sz="1800" b="1" dirty="0">
                <a:solidFill>
                  <a:schemeClr val="tx1"/>
                </a:solidFill>
              </a:rPr>
              <a:t>199808181126</a:t>
            </a:r>
            <a:r>
              <a:rPr lang="en-US" sz="1800" dirty="0">
                <a:solidFill>
                  <a:schemeClr val="tx1"/>
                </a:solidFill>
              </a:rPr>
              <a:t>|SECURITY|ADT^A01|MSG00001|</a:t>
            </a:r>
            <a:r>
              <a:rPr lang="en-US" sz="1800" b="1" dirty="0">
                <a:solidFill>
                  <a:schemeClr val="tx1"/>
                </a:solidFill>
              </a:rPr>
              <a:t>P</a:t>
            </a:r>
            <a:r>
              <a:rPr lang="en-US" sz="1800" dirty="0">
                <a:solidFill>
                  <a:schemeClr val="tx1"/>
                </a:solidFill>
              </a:rPr>
              <a:t>|</a:t>
            </a:r>
            <a:r>
              <a:rPr lang="en-US" sz="1800" b="1" dirty="0">
                <a:solidFill>
                  <a:schemeClr val="tx1"/>
                </a:solidFill>
              </a:rPr>
              <a:t>2.3</a:t>
            </a:r>
            <a:r>
              <a:rPr lang="en-US" sz="1800" dirty="0">
                <a:solidFill>
                  <a:schemeClr val="tx1"/>
                </a:solidFill>
              </a:rPr>
              <a:t>|&lt;</a:t>
            </a:r>
            <a:r>
              <a:rPr lang="en-US" sz="1800" dirty="0" err="1">
                <a:solidFill>
                  <a:schemeClr val="tx1"/>
                </a:solidFill>
              </a:rPr>
              <a:t>cr</a:t>
            </a:r>
            <a:r>
              <a:rPr lang="el-GR" sz="1800" dirty="0">
                <a:solidFill>
                  <a:schemeClr val="tx1"/>
                </a:solidFill>
              </a:rPr>
              <a:t>&gt;</a:t>
            </a:r>
          </a:p>
          <a:p>
            <a:pPr lvl="1" eaLnBrk="1" hangingPunct="1">
              <a:spcBef>
                <a:spcPts val="450"/>
              </a:spcBef>
              <a:buClr>
                <a:srgbClr val="336699"/>
              </a:buClr>
              <a:buFont typeface="Arial" pitchFamily="34" charset="0"/>
              <a:buChar char="–"/>
            </a:pPr>
            <a:r>
              <a:rPr lang="en-US" sz="1800" dirty="0">
                <a:solidFill>
                  <a:schemeClr val="tx1"/>
                </a:solidFill>
              </a:rPr>
              <a:t>EVN|A01|</a:t>
            </a:r>
            <a:r>
              <a:rPr lang="en-US" sz="1800" b="1" dirty="0">
                <a:solidFill>
                  <a:schemeClr val="tx1"/>
                </a:solidFill>
              </a:rPr>
              <a:t>199808181123</a:t>
            </a:r>
            <a:r>
              <a:rPr lang="en-US" sz="1800" dirty="0">
                <a:solidFill>
                  <a:schemeClr val="tx1"/>
                </a:solidFill>
              </a:rPr>
              <a:t>||&lt;</a:t>
            </a:r>
            <a:r>
              <a:rPr lang="en-US" sz="1800" dirty="0" err="1">
                <a:solidFill>
                  <a:schemeClr val="tx1"/>
                </a:solidFill>
              </a:rPr>
              <a:t>cr</a:t>
            </a:r>
            <a:r>
              <a:rPr lang="en-US" sz="1800" dirty="0">
                <a:solidFill>
                  <a:schemeClr val="tx1"/>
                </a:solidFill>
              </a:rPr>
              <a:t>&gt;</a:t>
            </a:r>
          </a:p>
          <a:p>
            <a:pPr lvl="1" eaLnBrk="1" hangingPunct="1">
              <a:spcBef>
                <a:spcPts val="450"/>
              </a:spcBef>
              <a:buClr>
                <a:srgbClr val="336699"/>
              </a:buClr>
              <a:buFont typeface="Arial" pitchFamily="34" charset="0"/>
              <a:buChar char="–"/>
            </a:pPr>
            <a:r>
              <a:rPr lang="en-US" sz="1800" dirty="0">
                <a:solidFill>
                  <a:schemeClr val="tx1"/>
                </a:solidFill>
              </a:rPr>
              <a:t>PID|||PATID1234^5^M11||</a:t>
            </a:r>
            <a:r>
              <a:rPr lang="en-US" sz="1800" b="1" dirty="0">
                <a:solidFill>
                  <a:schemeClr val="tx1"/>
                </a:solidFill>
              </a:rPr>
              <a:t>JONES^WILLIAM^A^III</a:t>
            </a:r>
            <a:r>
              <a:rPr lang="en-US" sz="1800" dirty="0">
                <a:solidFill>
                  <a:schemeClr val="tx1"/>
                </a:solidFill>
              </a:rPr>
              <a:t>||19610615|M||C|12 00 N ELM STREET^^</a:t>
            </a:r>
            <a:r>
              <a:rPr lang="en-US" sz="1800" b="1" dirty="0">
                <a:solidFill>
                  <a:schemeClr val="tx1"/>
                </a:solidFill>
              </a:rPr>
              <a:t>GREENSBORO</a:t>
            </a:r>
            <a:r>
              <a:rPr lang="en-US" sz="1800" dirty="0">
                <a:solidFill>
                  <a:schemeClr val="tx1"/>
                </a:solidFill>
              </a:rPr>
              <a:t>^NC^27401-1020|GL|(919)379- 1212|(919)271434||S||PATID</a:t>
            </a:r>
            <a:r>
              <a:rPr lang="en-US" sz="1800" b="1" dirty="0">
                <a:solidFill>
                  <a:schemeClr val="tx1"/>
                </a:solidFill>
              </a:rPr>
              <a:t>1234500</a:t>
            </a:r>
            <a:r>
              <a:rPr lang="en-US" sz="1800" dirty="0">
                <a:solidFill>
                  <a:schemeClr val="tx1"/>
                </a:solidFill>
              </a:rPr>
              <a:t>1^2^M10|123456789|987654^N C|&lt;</a:t>
            </a:r>
            <a:r>
              <a:rPr lang="en-US" sz="1800" dirty="0" err="1">
                <a:solidFill>
                  <a:schemeClr val="tx1"/>
                </a:solidFill>
              </a:rPr>
              <a:t>cr</a:t>
            </a:r>
            <a:r>
              <a:rPr lang="en-US" sz="1800" dirty="0">
                <a:solidFill>
                  <a:schemeClr val="tx1"/>
                </a:solidFill>
              </a:rPr>
              <a:t>&gt;</a:t>
            </a:r>
          </a:p>
          <a:p>
            <a:pPr lvl="1" eaLnBrk="1" hangingPunct="1">
              <a:spcBef>
                <a:spcPts val="450"/>
              </a:spcBef>
              <a:buClr>
                <a:srgbClr val="336699"/>
              </a:buClr>
              <a:buFont typeface="Arial" pitchFamily="34" charset="0"/>
              <a:buChar char="–"/>
            </a:pPr>
            <a:r>
              <a:rPr lang="en-US" sz="1800" dirty="0">
                <a:solidFill>
                  <a:schemeClr val="tx1"/>
                </a:solidFill>
              </a:rPr>
              <a:t>NK1|</a:t>
            </a:r>
            <a:r>
              <a:rPr lang="en-US" sz="1800" b="1" dirty="0">
                <a:solidFill>
                  <a:schemeClr val="tx1"/>
                </a:solidFill>
              </a:rPr>
              <a:t>JONES^BARBARA^K|WIFE</a:t>
            </a:r>
            <a:r>
              <a:rPr lang="en-US" sz="1800" dirty="0">
                <a:solidFill>
                  <a:schemeClr val="tx1"/>
                </a:solidFill>
              </a:rPr>
              <a:t>||||||NK^NEXT OF KIN&lt;</a:t>
            </a:r>
            <a:r>
              <a:rPr lang="en-US" sz="1800" dirty="0" err="1">
                <a:solidFill>
                  <a:schemeClr val="tx1"/>
                </a:solidFill>
              </a:rPr>
              <a:t>cr</a:t>
            </a:r>
            <a:r>
              <a:rPr lang="en-US" sz="1800" dirty="0">
                <a:solidFill>
                  <a:schemeClr val="tx1"/>
                </a:solidFill>
              </a:rPr>
              <a:t>&gt;</a:t>
            </a:r>
          </a:p>
          <a:p>
            <a:pPr lvl="1" eaLnBrk="1" hangingPunct="1">
              <a:spcBef>
                <a:spcPts val="450"/>
              </a:spcBef>
              <a:buClr>
                <a:srgbClr val="336699"/>
              </a:buClr>
              <a:buFont typeface="Arial" pitchFamily="34" charset="0"/>
              <a:buChar char="–"/>
            </a:pPr>
            <a:r>
              <a:rPr lang="en-US" sz="1800" dirty="0">
                <a:solidFill>
                  <a:schemeClr val="tx1"/>
                </a:solidFill>
              </a:rPr>
              <a:t>PV1|1|I|</a:t>
            </a:r>
            <a:r>
              <a:rPr lang="en-US" sz="1800" b="1" dirty="0">
                <a:solidFill>
                  <a:schemeClr val="tx1"/>
                </a:solidFill>
              </a:rPr>
              <a:t>2000^2012^01</a:t>
            </a:r>
            <a:r>
              <a:rPr lang="en-US" sz="1800" dirty="0">
                <a:solidFill>
                  <a:schemeClr val="tx1"/>
                </a:solidFill>
              </a:rPr>
              <a:t>||||</a:t>
            </a:r>
            <a:r>
              <a:rPr lang="en-US" sz="1800" b="1" dirty="0">
                <a:solidFill>
                  <a:schemeClr val="tx1"/>
                </a:solidFill>
              </a:rPr>
              <a:t>004777^LEBAUER^SIDNEY^J.</a:t>
            </a:r>
            <a:r>
              <a:rPr lang="en-US" sz="1800" dirty="0">
                <a:solidFill>
                  <a:schemeClr val="tx1"/>
                </a:solidFill>
              </a:rPr>
              <a:t>|||</a:t>
            </a:r>
            <a:r>
              <a:rPr lang="en-US" sz="1800" b="1" dirty="0">
                <a:solidFill>
                  <a:schemeClr val="tx1"/>
                </a:solidFill>
              </a:rPr>
              <a:t>SUR</a:t>
            </a:r>
            <a:r>
              <a:rPr lang="en-US" sz="1800" dirty="0">
                <a:solidFill>
                  <a:schemeClr val="tx1"/>
                </a:solidFill>
              </a:rPr>
              <a:t>||||ADM|A0|&lt;</a:t>
            </a:r>
            <a:r>
              <a:rPr lang="en-US" sz="1800" dirty="0" err="1">
                <a:solidFill>
                  <a:schemeClr val="tx1"/>
                </a:solidFill>
              </a:rPr>
              <a:t>cr</a:t>
            </a:r>
            <a:r>
              <a:rPr lang="en-US" sz="1800" dirty="0">
                <a:solidFill>
                  <a:schemeClr val="tx1"/>
                </a:solidFill>
              </a:rPr>
              <a:t>&gt;</a:t>
            </a:r>
            <a:endParaRPr lang="el-GR" sz="1800" dirty="0">
              <a:solidFill>
                <a:schemeClr val="tx1"/>
              </a:solidFill>
            </a:endParaRPr>
          </a:p>
          <a:p>
            <a:pPr marL="457200" lvl="1" indent="0" eaLnBrk="1" hangingPunct="1">
              <a:spcBef>
                <a:spcPts val="450"/>
              </a:spcBef>
              <a:buClr>
                <a:srgbClr val="336699"/>
              </a:buClr>
            </a:pPr>
            <a:r>
              <a:rPr lang="en-US" sz="1800" b="1" dirty="0">
                <a:solidFill>
                  <a:schemeClr val="tx2"/>
                </a:solidFill>
              </a:rPr>
              <a:t>Επ</a:t>
            </a:r>
            <a:r>
              <a:rPr lang="en-US" sz="1800" b="1" dirty="0" err="1">
                <a:solidFill>
                  <a:schemeClr val="tx2"/>
                </a:solidFill>
              </a:rPr>
              <a:t>εξήγηση</a:t>
            </a:r>
            <a:r>
              <a:rPr lang="en-US" sz="1800" dirty="0">
                <a:solidFill>
                  <a:schemeClr val="tx2"/>
                </a:solidFill>
              </a:rPr>
              <a:t>:</a:t>
            </a:r>
            <a:endParaRPr lang="el-GR" sz="1800" dirty="0">
              <a:solidFill>
                <a:schemeClr val="tx2"/>
              </a:solidFill>
            </a:endParaRPr>
          </a:p>
          <a:p>
            <a:pPr lvl="1" eaLnBrk="1" hangingPunct="1">
              <a:spcBef>
                <a:spcPts val="450"/>
              </a:spcBef>
              <a:buClr>
                <a:srgbClr val="336699"/>
              </a:buClr>
            </a:pPr>
            <a:r>
              <a:rPr lang="el-GR" sz="1800" dirty="0">
                <a:solidFill>
                  <a:schemeClr val="tx1"/>
                </a:solidFill>
              </a:rPr>
              <a:t>	</a:t>
            </a:r>
            <a:r>
              <a:rPr lang="en-US" sz="1800" i="1" dirty="0">
                <a:solidFill>
                  <a:srgbClr val="FFC000"/>
                </a:solidFill>
              </a:rPr>
              <a:t>Ο α</a:t>
            </a:r>
            <a:r>
              <a:rPr lang="en-US" sz="1800" i="1" dirty="0" err="1">
                <a:solidFill>
                  <a:srgbClr val="FFC000"/>
                </a:solidFill>
              </a:rPr>
              <a:t>σθενής</a:t>
            </a:r>
            <a:r>
              <a:rPr lang="en-US" sz="1800" i="1" dirty="0">
                <a:solidFill>
                  <a:srgbClr val="FFC000"/>
                </a:solidFill>
              </a:rPr>
              <a:t> William A. Jones, III </a:t>
            </a:r>
            <a:r>
              <a:rPr lang="en-US" sz="1800" i="1" dirty="0" err="1">
                <a:solidFill>
                  <a:srgbClr val="FFC000"/>
                </a:solidFill>
              </a:rPr>
              <a:t>εισήχθη</a:t>
            </a:r>
            <a:r>
              <a:rPr lang="en-US" sz="1800" i="1" dirty="0">
                <a:solidFill>
                  <a:srgbClr val="FFC000"/>
                </a:solidFill>
              </a:rPr>
              <a:t> </a:t>
            </a:r>
            <a:r>
              <a:rPr lang="en-US" sz="1800" i="1" dirty="0" err="1">
                <a:solidFill>
                  <a:srgbClr val="FFC000"/>
                </a:solidFill>
              </a:rPr>
              <a:t>γι</a:t>
            </a:r>
            <a:r>
              <a:rPr lang="en-US" sz="1800" i="1" dirty="0">
                <a:solidFill>
                  <a:srgbClr val="FFC000"/>
                </a:solidFill>
              </a:rPr>
              <a:t>α χειρουργείο (SUR) στις 18 </a:t>
            </a:r>
            <a:r>
              <a:rPr lang="el-GR" sz="1800" i="1" dirty="0" err="1">
                <a:solidFill>
                  <a:srgbClr val="FFC000"/>
                </a:solidFill>
              </a:rPr>
              <a:t>Αυγούστ</a:t>
            </a:r>
            <a:r>
              <a:rPr lang="en-US" sz="1800" i="1" dirty="0" err="1">
                <a:solidFill>
                  <a:srgbClr val="FFC000"/>
                </a:solidFill>
              </a:rPr>
              <a:t>ου</a:t>
            </a:r>
            <a:r>
              <a:rPr lang="en-US" sz="1800" i="1" dirty="0">
                <a:solidFill>
                  <a:srgbClr val="FFC000"/>
                </a:solidFill>
              </a:rPr>
              <a:t> 1998,11.23 π.μ. από </a:t>
            </a:r>
            <a:r>
              <a:rPr lang="en-US" sz="1800" i="1" dirty="0" err="1">
                <a:solidFill>
                  <a:srgbClr val="FFC000"/>
                </a:solidFill>
              </a:rPr>
              <a:t>τον</a:t>
            </a:r>
            <a:r>
              <a:rPr lang="en-US" sz="1800" i="1" dirty="0">
                <a:solidFill>
                  <a:srgbClr val="FFC000"/>
                </a:solidFill>
              </a:rPr>
              <a:t> ια</a:t>
            </a:r>
            <a:r>
              <a:rPr lang="en-US" sz="1800" i="1" dirty="0" err="1">
                <a:solidFill>
                  <a:srgbClr val="FFC000"/>
                </a:solidFill>
              </a:rPr>
              <a:t>τρο</a:t>
            </a:r>
            <a:r>
              <a:rPr lang="en-US" sz="1800" i="1" dirty="0">
                <a:solidFill>
                  <a:srgbClr val="FFC000"/>
                </a:solidFill>
              </a:rPr>
              <a:t>́ Sidney J. </a:t>
            </a:r>
            <a:r>
              <a:rPr lang="en-US" sz="1800" i="1" dirty="0" err="1">
                <a:solidFill>
                  <a:srgbClr val="FFC000"/>
                </a:solidFill>
              </a:rPr>
              <a:t>Lebauer</a:t>
            </a:r>
            <a:r>
              <a:rPr lang="el-GR" sz="1800" i="1" dirty="0">
                <a:solidFill>
                  <a:srgbClr val="FFC000"/>
                </a:solidFill>
              </a:rPr>
              <a:t> </a:t>
            </a:r>
            <a:r>
              <a:rPr lang="en-US" sz="1800" i="1" dirty="0">
                <a:solidFill>
                  <a:srgbClr val="FFC000"/>
                </a:solidFill>
              </a:rPr>
              <a:t>(#004777). Μπ</a:t>
            </a:r>
            <a:r>
              <a:rPr lang="en-US" sz="1800" i="1" dirty="0" err="1">
                <a:solidFill>
                  <a:srgbClr val="FFC000"/>
                </a:solidFill>
              </a:rPr>
              <a:t>ήκε</a:t>
            </a:r>
            <a:r>
              <a:rPr lang="en-US" sz="1800" i="1" dirty="0">
                <a:solidFill>
                  <a:srgbClr val="FFC000"/>
                </a:solidFill>
              </a:rPr>
              <a:t> </a:t>
            </a:r>
            <a:r>
              <a:rPr lang="en-US" sz="1800" i="1" dirty="0" err="1">
                <a:solidFill>
                  <a:srgbClr val="FFC000"/>
                </a:solidFill>
              </a:rPr>
              <a:t>στο</a:t>
            </a:r>
            <a:r>
              <a:rPr lang="en-US" sz="1800" i="1" dirty="0">
                <a:solidFill>
                  <a:srgbClr val="FFC000"/>
                </a:solidFill>
              </a:rPr>
              <a:t> </a:t>
            </a:r>
            <a:r>
              <a:rPr lang="en-US" sz="1800" i="1" dirty="0" err="1">
                <a:solidFill>
                  <a:srgbClr val="FFC000"/>
                </a:solidFill>
              </a:rPr>
              <a:t>δωμ</a:t>
            </a:r>
            <a:r>
              <a:rPr lang="en-US" sz="1800" i="1" dirty="0">
                <a:solidFill>
                  <a:srgbClr val="FFC000"/>
                </a:solidFill>
              </a:rPr>
              <a:t>άτιο 2012, κρεβάτι 01 στη νοσηλευτική μονάδα 2000.</a:t>
            </a:r>
            <a:endParaRPr lang="el-GR" sz="1800" i="1" dirty="0">
              <a:solidFill>
                <a:srgbClr val="FFC000"/>
              </a:solidFill>
            </a:endParaRPr>
          </a:p>
          <a:p>
            <a:pPr lvl="1" eaLnBrk="1" hangingPunct="1">
              <a:spcBef>
                <a:spcPts val="450"/>
              </a:spcBef>
              <a:buClr>
                <a:srgbClr val="336699"/>
              </a:buClr>
            </a:pPr>
            <a:r>
              <a:rPr lang="el-GR" sz="1800" i="1" dirty="0">
                <a:solidFill>
                  <a:srgbClr val="FFC000"/>
                </a:solidFill>
              </a:rPr>
              <a:t>	</a:t>
            </a:r>
            <a:r>
              <a:rPr lang="en-US" sz="1800" i="1" dirty="0" err="1">
                <a:solidFill>
                  <a:srgbClr val="FFC000"/>
                </a:solidFill>
              </a:rPr>
              <a:t>Tο</a:t>
            </a:r>
            <a:r>
              <a:rPr lang="en-US" sz="1800" i="1" dirty="0">
                <a:solidFill>
                  <a:srgbClr val="FFC000"/>
                </a:solidFill>
              </a:rPr>
              <a:t> </a:t>
            </a:r>
            <a:r>
              <a:rPr lang="en-US" sz="1800" i="1" dirty="0" err="1">
                <a:solidFill>
                  <a:srgbClr val="FFC000"/>
                </a:solidFill>
              </a:rPr>
              <a:t>μήνυμ</a:t>
            </a:r>
            <a:r>
              <a:rPr lang="en-US" sz="1800" i="1" dirty="0">
                <a:solidFill>
                  <a:srgbClr val="FFC000"/>
                </a:solidFill>
              </a:rPr>
              <a:t>α στάλθηκε από το σύστημα ADT1 στο σύστημα LABADT, την ίδια ημερομηνία με αυτήν της εισαγωγής αλλά 3 λεπτά μετά την εισαγωγή</a:t>
            </a:r>
            <a:r>
              <a:rPr lang="en-US" sz="1800" i="1" dirty="0">
                <a:solidFill>
                  <a:schemeClr val="tx1"/>
                </a:solidFill>
              </a:rPr>
              <a:t>.</a:t>
            </a:r>
          </a:p>
        </p:txBody>
      </p:sp>
    </p:spTree>
    <p:extLst>
      <p:ext uri="{BB962C8B-B14F-4D97-AF65-F5344CB8AC3E}">
        <p14:creationId xmlns:p14="http://schemas.microsoft.com/office/powerpoint/2010/main" val="29277125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DICOM</a:t>
            </a:r>
          </a:p>
        </p:txBody>
      </p:sp>
      <p:sp>
        <p:nvSpPr>
          <p:cNvPr id="4" name="Subtitle 3"/>
          <p:cNvSpPr>
            <a:spLocks noGrp="1"/>
          </p:cNvSpPr>
          <p:nvPr>
            <p:ph type="subTitle" idx="1"/>
          </p:nvPr>
        </p:nvSpPr>
        <p:spPr/>
        <p:txBody>
          <a:bodyPr/>
          <a:lstStyle/>
          <a:p>
            <a:r>
              <a:rPr lang="en-US" dirty="0"/>
              <a:t>Digital Imaging and Communications</a:t>
            </a:r>
          </a:p>
        </p:txBody>
      </p:sp>
    </p:spTree>
    <p:extLst>
      <p:ext uri="{BB962C8B-B14F-4D97-AF65-F5344CB8AC3E}">
        <p14:creationId xmlns:p14="http://schemas.microsoft.com/office/powerpoint/2010/main" val="867035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DICOM</a:t>
            </a:r>
          </a:p>
        </p:txBody>
      </p:sp>
      <p:sp>
        <p:nvSpPr>
          <p:cNvPr id="3" name="Content Placeholder 2"/>
          <p:cNvSpPr>
            <a:spLocks noGrp="1"/>
          </p:cNvSpPr>
          <p:nvPr>
            <p:ph idx="1"/>
          </p:nvPr>
        </p:nvSpPr>
        <p:spPr/>
        <p:txBody>
          <a:bodyPr>
            <a:normAutofit fontScale="92500" lnSpcReduction="20000"/>
          </a:bodyPr>
          <a:lstStyle/>
          <a:p>
            <a:r>
              <a:rPr lang="en-US" dirty="0" err="1"/>
              <a:t>Το</a:t>
            </a:r>
            <a:r>
              <a:rPr lang="en-US" dirty="0"/>
              <a:t> π</a:t>
            </a:r>
            <a:r>
              <a:rPr lang="en-US" dirty="0" err="1"/>
              <a:t>ρότυ</a:t>
            </a:r>
            <a:r>
              <a:rPr lang="en-US" dirty="0"/>
              <a:t>πο DICOM προτάθηκε από το American College of Radiology (ACR) και το National Electrical Manufacturers Association (NEMA) το 1985</a:t>
            </a:r>
          </a:p>
          <a:p>
            <a:endParaRPr lang="en-US" b="1" dirty="0">
              <a:solidFill>
                <a:srgbClr val="FFFF00"/>
              </a:solidFill>
            </a:endParaRPr>
          </a:p>
          <a:p>
            <a:r>
              <a:rPr lang="en-US" b="1" dirty="0">
                <a:solidFill>
                  <a:srgbClr val="FFFF00"/>
                </a:solidFill>
              </a:rPr>
              <a:t>X</a:t>
            </a:r>
            <a:r>
              <a:rPr lang="el-GR" b="1" dirty="0" err="1">
                <a:solidFill>
                  <a:srgbClr val="FFFF00"/>
                </a:solidFill>
              </a:rPr>
              <a:t>ρησιμοποιείται</a:t>
            </a:r>
            <a:r>
              <a:rPr lang="el-GR" b="1" dirty="0">
                <a:solidFill>
                  <a:srgbClr val="FFFF00"/>
                </a:solidFill>
              </a:rPr>
              <a:t> συνήθως για τη μεταφορά, αποθήκευση, διανομή και εξέταση ιατρικών εικόνων</a:t>
            </a:r>
            <a:r>
              <a:rPr lang="el-GR" dirty="0"/>
              <a:t>. Το </a:t>
            </a:r>
            <a:r>
              <a:rPr lang="el-GR" b="1" u="sng" dirty="0"/>
              <a:t>πρότυπο επικοινωνίας ιατρικής ψηφιακής εικόνας</a:t>
            </a:r>
            <a:r>
              <a:rPr lang="el-GR" dirty="0"/>
              <a:t> </a:t>
            </a:r>
            <a:r>
              <a:rPr lang="en-US" dirty="0"/>
              <a:t>DICOM</a:t>
            </a:r>
            <a:r>
              <a:rPr lang="el-GR" dirty="0"/>
              <a:t> επιχειρεί να κωδικοποιήσει τόσο τα στοιχεία τα οποία συνοδεύουν τις ιατρικές εικόνες, όσο και τις ίδιες τις εικόνες, ώστε να επιτευχθεί η αυτόματη σύνδεση των συσκευών παραγωγής εικόνας με το νοσοκομειακό πληροφοριακό σύστημα, ανεξαρτήτως συσκευής ή λειτουργικού συστήματος</a:t>
            </a:r>
            <a:endParaRPr lang="en-US" dirty="0"/>
          </a:p>
          <a:p>
            <a:endParaRPr lang="en-US" dirty="0"/>
          </a:p>
          <a:p>
            <a:r>
              <a:rPr lang="en-US" dirty="0"/>
              <a:t>E</a:t>
            </a:r>
            <a:r>
              <a:rPr lang="el-GR" dirty="0" err="1"/>
              <a:t>ξασφαλίζει</a:t>
            </a:r>
            <a:r>
              <a:rPr lang="el-GR" dirty="0"/>
              <a:t> τη </a:t>
            </a:r>
            <a:r>
              <a:rPr lang="el-GR" dirty="0" err="1"/>
              <a:t>διαλειτουργικότητα</a:t>
            </a:r>
            <a:r>
              <a:rPr lang="el-GR" dirty="0"/>
              <a:t> των συστημάτων με σκοπό την παραγωγή, αποθήκευση, απεικόνιση, επεξεργασία, αποστολή, ανάκτηση, αναζήτηση και εκτύπωση ιατρικών εικόνων και των παραγόμενων αναφορών, καθώς και των σχετικών ροών εργασίας</a:t>
            </a:r>
            <a:endParaRPr lang="en-US" dirty="0"/>
          </a:p>
          <a:p>
            <a:endParaRPr lang="en-US" dirty="0"/>
          </a:p>
          <a:p>
            <a:r>
              <a:rPr lang="en-US" dirty="0"/>
              <a:t>O</a:t>
            </a:r>
            <a:r>
              <a:rPr lang="el-GR" dirty="0"/>
              <a:t> τρόπος δόμησης και κατασκευής των αρχείων </a:t>
            </a:r>
            <a:r>
              <a:rPr lang="en-US" dirty="0"/>
              <a:t>DICOM</a:t>
            </a:r>
            <a:r>
              <a:rPr lang="el-GR" dirty="0"/>
              <a:t> επιτρέπει σε έναν εξυπηρετητή αρχείων να αποθηκεύει και να αναζητά εικόνες χωρίς να γνωρίζει τον τρόπο με τον οποίο κωδικοποιούνται τα δεδομένα της εικόνας</a:t>
            </a:r>
            <a:endParaRPr lang="en-US" dirty="0"/>
          </a:p>
        </p:txBody>
      </p:sp>
    </p:spTree>
    <p:extLst>
      <p:ext uri="{BB962C8B-B14F-4D97-AF65-F5344CB8AC3E}">
        <p14:creationId xmlns:p14="http://schemas.microsoft.com/office/powerpoint/2010/main" val="2009270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DICOM</a:t>
            </a:r>
          </a:p>
        </p:txBody>
      </p:sp>
      <p:sp>
        <p:nvSpPr>
          <p:cNvPr id="3" name="Content Placeholder 2"/>
          <p:cNvSpPr>
            <a:spLocks noGrp="1"/>
          </p:cNvSpPr>
          <p:nvPr>
            <p:ph idx="1"/>
          </p:nvPr>
        </p:nvSpPr>
        <p:spPr/>
        <p:txBody>
          <a:bodyPr>
            <a:normAutofit/>
          </a:bodyPr>
          <a:lstStyle/>
          <a:p>
            <a:r>
              <a:rPr lang="el-GR" dirty="0"/>
              <a:t>Η χρήση του διευκολύνει επίσης τα μέγιστα και την επικοινωνία και εμπλουτισμό του ηλεκτρονικού φακέλου υγείας, ενώ η αγορά στο μέλλον νέων τεχνολογιών και εξοπλισμού (εκτυπωτών φιλμ, μόνιτορ, τερματικών σταθμών, κλπ) δεν αποτελεί εμπόδιο στη </a:t>
            </a:r>
            <a:r>
              <a:rPr lang="el-GR" dirty="0" err="1"/>
              <a:t>διαλειτουργικότητα</a:t>
            </a:r>
            <a:endParaRPr lang="en-US" dirty="0"/>
          </a:p>
          <a:p>
            <a:endParaRPr lang="el-GR" b="1" dirty="0">
              <a:solidFill>
                <a:srgbClr val="FFFF00"/>
              </a:solidFill>
            </a:endParaRPr>
          </a:p>
          <a:p>
            <a:r>
              <a:rPr lang="en-US" b="1" dirty="0">
                <a:solidFill>
                  <a:srgbClr val="FFFF00"/>
                </a:solidFill>
              </a:rPr>
              <a:t>O</a:t>
            </a:r>
            <a:r>
              <a:rPr lang="el-GR" b="1" dirty="0" err="1">
                <a:solidFill>
                  <a:srgbClr val="FFFF00"/>
                </a:solidFill>
              </a:rPr>
              <a:t>φέλη</a:t>
            </a:r>
            <a:r>
              <a:rPr lang="en-US" b="1" dirty="0">
                <a:solidFill>
                  <a:srgbClr val="FFFF00"/>
                </a:solidFill>
              </a:rPr>
              <a:t>:</a:t>
            </a:r>
            <a:endParaRPr lang="en-US" dirty="0"/>
          </a:p>
          <a:p>
            <a:pPr lvl="1"/>
            <a:r>
              <a:rPr lang="el-GR" dirty="0"/>
              <a:t>Οι ασθενείς μπορούν να λαμβάνουν ταχύτερη και καλύτερη ποιότητα υπηρεσιών στέλνοντας τις ιατρικές τους εικόνες χωρίς πρόβλημα όπου απαιτηθεί</a:t>
            </a:r>
            <a:endParaRPr lang="en-US" dirty="0"/>
          </a:p>
          <a:p>
            <a:pPr lvl="1"/>
            <a:r>
              <a:rPr lang="el-GR" dirty="0"/>
              <a:t>Οι ιατροί έχουν καλύτερη πρόσβαση στις εικόνες αυτές και στις ανάλογες αναφορές, ενώ βοηθούνται σημαντικά στην πιο ακριβή και ταχύτερη διάγνωση από σχεδόν οποιοδήποτε σημείο και αν βρίσκονται</a:t>
            </a:r>
            <a:endParaRPr lang="en-US" dirty="0"/>
          </a:p>
          <a:p>
            <a:endParaRPr lang="el-GR" dirty="0"/>
          </a:p>
          <a:p>
            <a:r>
              <a:rPr lang="el-GR" dirty="0"/>
              <a:t>Προαπαιτούμενο από όλους τους ΗΦΥ οι οποίοι ενσωματώνουν ιατρικές εικόνες και πληροφορίες</a:t>
            </a:r>
          </a:p>
        </p:txBody>
      </p:sp>
    </p:spTree>
    <p:extLst>
      <p:ext uri="{BB962C8B-B14F-4D97-AF65-F5344CB8AC3E}">
        <p14:creationId xmlns:p14="http://schemas.microsoft.com/office/powerpoint/2010/main" val="4218177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l-GR"/>
              <a:t>Το πρότυπο </a:t>
            </a:r>
            <a:r>
              <a:rPr lang="en-US"/>
              <a:t>DICOM</a:t>
            </a:r>
          </a:p>
        </p:txBody>
      </p:sp>
      <p:sp>
        <p:nvSpPr>
          <p:cNvPr id="96259" name="Rectangle 3"/>
          <p:cNvSpPr>
            <a:spLocks noGrp="1" noChangeArrowheads="1"/>
          </p:cNvSpPr>
          <p:nvPr>
            <p:ph type="body" idx="1"/>
          </p:nvPr>
        </p:nvSpPr>
        <p:spPr>
          <a:xfrm>
            <a:off x="457200" y="1295401"/>
            <a:ext cx="8229600" cy="5029200"/>
          </a:xfrm>
        </p:spPr>
        <p:txBody>
          <a:bodyPr/>
          <a:lstStyle/>
          <a:p>
            <a:r>
              <a:rPr lang="el-GR" dirty="0"/>
              <a:t>Πρότυπο για τη μεταφορά ψηφιακών εικόνων</a:t>
            </a:r>
          </a:p>
          <a:p>
            <a:pPr lvl="1"/>
            <a:r>
              <a:rPr lang="el-GR" dirty="0"/>
              <a:t>Ανάκτηση εικόνων και σχετιζόμενων πληροφοριών από απεικονιστικά μηχανήματα</a:t>
            </a:r>
          </a:p>
          <a:p>
            <a:pPr lvl="1"/>
            <a:r>
              <a:rPr lang="el-GR" dirty="0"/>
              <a:t>Ανεξαρτησία από την υλοποίηση</a:t>
            </a:r>
          </a:p>
          <a:p>
            <a:endParaRPr lang="el-GR" dirty="0"/>
          </a:p>
          <a:p>
            <a:r>
              <a:rPr lang="el-GR" dirty="0"/>
              <a:t>Αποτελείται από 12 μέρη</a:t>
            </a:r>
          </a:p>
          <a:p>
            <a:pPr lvl="1"/>
            <a:r>
              <a:rPr lang="el-GR" dirty="0"/>
              <a:t>Καθένα περιγράφει και ένα τμήμα του προτύπου</a:t>
            </a:r>
            <a:endParaRPr lang="en-US" dirty="0"/>
          </a:p>
        </p:txBody>
      </p:sp>
    </p:spTree>
    <p:extLst>
      <p:ext uri="{BB962C8B-B14F-4D97-AF65-F5344CB8AC3E}">
        <p14:creationId xmlns:p14="http://schemas.microsoft.com/office/powerpoint/2010/main" val="1794523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l-GR"/>
              <a:t>Το πρότυπο </a:t>
            </a:r>
            <a:r>
              <a:rPr lang="en-US"/>
              <a:t>DICOM</a:t>
            </a:r>
          </a:p>
        </p:txBody>
      </p:sp>
      <p:sp>
        <p:nvSpPr>
          <p:cNvPr id="103427" name="Rectangle 3"/>
          <p:cNvSpPr>
            <a:spLocks noGrp="1" noChangeArrowheads="1"/>
          </p:cNvSpPr>
          <p:nvPr>
            <p:ph type="body" idx="1"/>
          </p:nvPr>
        </p:nvSpPr>
        <p:spPr/>
        <p:txBody>
          <a:bodyPr/>
          <a:lstStyle/>
          <a:p>
            <a:r>
              <a:rPr lang="en-US" dirty="0"/>
              <a:t>Digital Image Format</a:t>
            </a:r>
          </a:p>
          <a:p>
            <a:pPr lvl="1"/>
            <a:r>
              <a:rPr lang="el-GR" dirty="0"/>
              <a:t>Ψηφιακό </a:t>
            </a:r>
            <a:r>
              <a:rPr lang="en-US" dirty="0"/>
              <a:t>format </a:t>
            </a:r>
            <a:r>
              <a:rPr lang="el-GR" dirty="0"/>
              <a:t>εικόνων</a:t>
            </a:r>
            <a:endParaRPr lang="en-US" dirty="0"/>
          </a:p>
          <a:p>
            <a:pPr lvl="1"/>
            <a:r>
              <a:rPr lang="en-US" dirty="0"/>
              <a:t>pixel data + metadata</a:t>
            </a:r>
          </a:p>
          <a:p>
            <a:endParaRPr lang="el-GR" dirty="0"/>
          </a:p>
          <a:p>
            <a:r>
              <a:rPr lang="en-US" dirty="0"/>
              <a:t>Network Image Transfer</a:t>
            </a:r>
          </a:p>
          <a:p>
            <a:pPr lvl="1"/>
            <a:r>
              <a:rPr lang="el-GR" dirty="0"/>
              <a:t>Δικτυακή μεταφορά εικόνων</a:t>
            </a:r>
          </a:p>
          <a:p>
            <a:pPr lvl="1"/>
            <a:r>
              <a:rPr lang="el-GR" dirty="0"/>
              <a:t>Αποστολή και λήψη ψηφιακών αντικειμένων</a:t>
            </a:r>
          </a:p>
        </p:txBody>
      </p:sp>
    </p:spTree>
    <p:extLst>
      <p:ext uri="{BB962C8B-B14F-4D97-AF65-F5344CB8AC3E}">
        <p14:creationId xmlns:p14="http://schemas.microsoft.com/office/powerpoint/2010/main" val="3281696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5"/>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fld id="{49D28940-9573-4105-ACFD-CD414338D729}" type="slidenum">
              <a:rPr lang="el-GR">
                <a:solidFill>
                  <a:srgbClr val="336699"/>
                </a:solidFill>
              </a:rPr>
              <a:pPr/>
              <a:t>48</a:t>
            </a:fld>
            <a:r>
              <a:rPr lang="en-US">
                <a:solidFill>
                  <a:srgbClr val="336699"/>
                </a:solidFill>
              </a:rPr>
              <a:t>/</a:t>
            </a:r>
            <a:r>
              <a:rPr lang="el-GR">
                <a:solidFill>
                  <a:srgbClr val="336699"/>
                </a:solidFill>
              </a:rPr>
              <a:t>52</a:t>
            </a:r>
          </a:p>
        </p:txBody>
      </p:sp>
      <p:sp>
        <p:nvSpPr>
          <p:cNvPr id="104450" name="Rectangle 2"/>
          <p:cNvSpPr>
            <a:spLocks noGrp="1" noChangeArrowheads="1"/>
          </p:cNvSpPr>
          <p:nvPr>
            <p:ph type="title"/>
          </p:nvPr>
        </p:nvSpPr>
        <p:spPr/>
        <p:txBody>
          <a:bodyPr/>
          <a:lstStyle/>
          <a:p>
            <a:r>
              <a:rPr lang="el-GR"/>
              <a:t>Το πρότυπο </a:t>
            </a:r>
            <a:r>
              <a:rPr lang="en-US"/>
              <a:t>DICOM</a:t>
            </a:r>
          </a:p>
        </p:txBody>
      </p:sp>
      <p:sp>
        <p:nvSpPr>
          <p:cNvPr id="104451" name="Rectangle 3"/>
          <p:cNvSpPr>
            <a:spLocks noGrp="1" noChangeArrowheads="1"/>
          </p:cNvSpPr>
          <p:nvPr>
            <p:ph type="body" idx="1"/>
          </p:nvPr>
        </p:nvSpPr>
        <p:spPr/>
        <p:txBody>
          <a:bodyPr/>
          <a:lstStyle/>
          <a:p>
            <a:r>
              <a:rPr lang="en-US" dirty="0"/>
              <a:t>Open Media Interchange</a:t>
            </a:r>
          </a:p>
          <a:p>
            <a:pPr lvl="1"/>
            <a:r>
              <a:rPr lang="el-GR" dirty="0"/>
              <a:t>Κοινή μορφοποίηση αρχείων</a:t>
            </a:r>
          </a:p>
          <a:p>
            <a:endParaRPr lang="el-GR" dirty="0"/>
          </a:p>
          <a:p>
            <a:r>
              <a:rPr lang="en-US" dirty="0"/>
              <a:t>Cross-Vendor Compatibility</a:t>
            </a:r>
            <a:endParaRPr lang="el-GR" dirty="0"/>
          </a:p>
          <a:p>
            <a:pPr lvl="1"/>
            <a:r>
              <a:rPr lang="el-GR" dirty="0"/>
              <a:t>Συμβατότητα ανάμεσα σε μηχανήματα διαφορετικών κατασκευαστών</a:t>
            </a:r>
          </a:p>
          <a:p>
            <a:pPr lvl="1"/>
            <a:r>
              <a:rPr lang="en-US" dirty="0"/>
              <a:t>Siemens, General Electric, Philips, </a:t>
            </a:r>
            <a:r>
              <a:rPr lang="el-GR" dirty="0"/>
              <a:t>κλπ.</a:t>
            </a:r>
            <a:endParaRPr lang="en-US" dirty="0"/>
          </a:p>
        </p:txBody>
      </p:sp>
    </p:spTree>
    <p:extLst>
      <p:ext uri="{BB962C8B-B14F-4D97-AF65-F5344CB8AC3E}">
        <p14:creationId xmlns:p14="http://schemas.microsoft.com/office/powerpoint/2010/main" val="3972491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l-GR"/>
              <a:t>Χαρακτηριστικά του</a:t>
            </a:r>
            <a:r>
              <a:rPr lang="en-US"/>
              <a:t> DICOM</a:t>
            </a:r>
          </a:p>
        </p:txBody>
      </p:sp>
      <p:sp>
        <p:nvSpPr>
          <p:cNvPr id="105475" name="Rectangle 3"/>
          <p:cNvSpPr>
            <a:spLocks noGrp="1" noChangeArrowheads="1"/>
          </p:cNvSpPr>
          <p:nvPr>
            <p:ph type="body" idx="1"/>
          </p:nvPr>
        </p:nvSpPr>
        <p:spPr>
          <a:xfrm>
            <a:off x="457200" y="1295401"/>
            <a:ext cx="8229600" cy="4876800"/>
          </a:xfrm>
        </p:spPr>
        <p:txBody>
          <a:bodyPr/>
          <a:lstStyle/>
          <a:p>
            <a:r>
              <a:rPr lang="el-GR" dirty="0"/>
              <a:t>Κύριο πεδίο εφαρμογής: επικοινωνίες με βάση τις εικόνες</a:t>
            </a:r>
          </a:p>
          <a:p>
            <a:endParaRPr lang="el-GR" dirty="0"/>
          </a:p>
          <a:p>
            <a:r>
              <a:rPr lang="el-GR" dirty="0"/>
              <a:t>Προσανατολισμένο σε αντικείμενα</a:t>
            </a:r>
          </a:p>
          <a:p>
            <a:pPr lvl="1"/>
            <a:r>
              <a:rPr lang="el-GR" dirty="0"/>
              <a:t>Δυνατότητα αναφοράς ανάμεσα σε αντικείμενα, π.χ. σύνδεση εξέτασης και </a:t>
            </a:r>
            <a:r>
              <a:rPr lang="el-GR" dirty="0" err="1"/>
              <a:t>μετα</a:t>
            </a:r>
            <a:r>
              <a:rPr lang="el-GR" dirty="0"/>
              <a:t>-δεδομένων</a:t>
            </a:r>
          </a:p>
          <a:p>
            <a:pPr lvl="1"/>
            <a:r>
              <a:rPr lang="el-GR" dirty="0"/>
              <a:t>Ιεραρχίες αντικειμένων</a:t>
            </a:r>
          </a:p>
          <a:p>
            <a:pPr lvl="2"/>
            <a:r>
              <a:rPr lang="el-GR" dirty="0"/>
              <a:t>Ασθενής </a:t>
            </a:r>
            <a:r>
              <a:rPr lang="el-GR" dirty="0">
                <a:sym typeface="Wingdings" pitchFamily="2" charset="2"/>
              </a:rPr>
              <a:t> </a:t>
            </a:r>
            <a:r>
              <a:rPr lang="el-GR" dirty="0"/>
              <a:t>Είδος Εξέτασης </a:t>
            </a:r>
            <a:r>
              <a:rPr lang="el-GR" dirty="0">
                <a:sym typeface="Wingdings" pitchFamily="2" charset="2"/>
              </a:rPr>
              <a:t> </a:t>
            </a:r>
            <a:r>
              <a:rPr lang="el-GR" dirty="0"/>
              <a:t>Τύποι Αρχείων </a:t>
            </a:r>
            <a:r>
              <a:rPr lang="el-GR" dirty="0">
                <a:sym typeface="Wingdings" pitchFamily="2" charset="2"/>
              </a:rPr>
              <a:t> Αρχεία</a:t>
            </a:r>
            <a:endParaRPr lang="en-US" dirty="0">
              <a:sym typeface="Wingdings" pitchFamily="2" charset="2"/>
            </a:endParaRPr>
          </a:p>
        </p:txBody>
      </p:sp>
    </p:spTree>
    <p:extLst>
      <p:ext uri="{BB962C8B-B14F-4D97-AF65-F5344CB8AC3E}">
        <p14:creationId xmlns:p14="http://schemas.microsoft.com/office/powerpoint/2010/main" val="327120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Διαλειτουργικότητα</a:t>
            </a:r>
            <a:endParaRPr lang="en-US" dirty="0"/>
          </a:p>
        </p:txBody>
      </p:sp>
      <p:sp>
        <p:nvSpPr>
          <p:cNvPr id="3" name="Content Placeholder 2"/>
          <p:cNvSpPr>
            <a:spLocks noGrp="1"/>
          </p:cNvSpPr>
          <p:nvPr>
            <p:ph idx="1"/>
          </p:nvPr>
        </p:nvSpPr>
        <p:spPr/>
        <p:txBody>
          <a:bodyPr>
            <a:normAutofit lnSpcReduction="10000"/>
          </a:bodyPr>
          <a:lstStyle/>
          <a:p>
            <a:r>
              <a:rPr lang="el-GR" dirty="0"/>
              <a:t>Αποτελεί προϋπόθεση για τη διευκόλυνση της αποτελεσματικής διανομής των υπηρεσιών η-υγείας και αφορά την ανάγκη για συνεργασία, ανταλλαγή πληροφοριών, κοινή και περαιτέρω χρήση πληροφοριών για την αύξηση της διοικητικής αποτελεσματικότητας και τη μείωση της γραφειοκρατίας για τους ασθενείς/πολίτες</a:t>
            </a:r>
          </a:p>
          <a:p>
            <a:endParaRPr lang="el-GR" dirty="0"/>
          </a:p>
          <a:p>
            <a:r>
              <a:rPr lang="el-GR" dirty="0"/>
              <a:t>Βελτιώνει τη διανομή υπηρεσιών στους ασθενείς και μειώνει τη δαπάνη για τις διοικήσεις και τους ασθενείς, λόγω της αποτελεσματικότερης διανομής των υπηρεσιών υγείας.</a:t>
            </a:r>
            <a:endParaRPr lang="en-US" dirty="0"/>
          </a:p>
          <a:p>
            <a:endParaRPr lang="el-GR" b="1" dirty="0">
              <a:solidFill>
                <a:srgbClr val="FFFF00"/>
              </a:solidFill>
            </a:endParaRPr>
          </a:p>
          <a:p>
            <a:r>
              <a:rPr lang="el-GR" b="1" dirty="0" err="1">
                <a:solidFill>
                  <a:srgbClr val="FFFF00"/>
                </a:solidFill>
              </a:rPr>
              <a:t>Διαλειτουργικότητα</a:t>
            </a:r>
            <a:r>
              <a:rPr lang="el-GR" b="1" dirty="0">
                <a:solidFill>
                  <a:srgbClr val="FFFF00"/>
                </a:solidFill>
              </a:rPr>
              <a:t> = </a:t>
            </a:r>
            <a:r>
              <a:rPr lang="el-GR" dirty="0"/>
              <a:t>η δυνατότητα δύο ή περισσότερων συστημάτων να μπορούν να επικοινωνούν, να </a:t>
            </a:r>
            <a:r>
              <a:rPr lang="el-GR" dirty="0">
                <a:solidFill>
                  <a:srgbClr val="FFFF00"/>
                </a:solidFill>
              </a:rPr>
              <a:t>ανταλλάσσουν πληροφορίες </a:t>
            </a:r>
            <a:r>
              <a:rPr lang="el-GR" dirty="0"/>
              <a:t>αποτελεσματικά και με ακρίβεια και να μπορούν να </a:t>
            </a:r>
            <a:r>
              <a:rPr lang="el-GR" dirty="0">
                <a:solidFill>
                  <a:srgbClr val="FFFF00"/>
                </a:solidFill>
              </a:rPr>
              <a:t>χρησιμοποιήσουν την πληροφορία</a:t>
            </a:r>
            <a:r>
              <a:rPr lang="el-GR" dirty="0"/>
              <a:t> η οποία έχει ανταλλαχθεί.</a:t>
            </a:r>
          </a:p>
          <a:p>
            <a:pPr lvl="1"/>
            <a:r>
              <a:rPr lang="el-GR" dirty="0"/>
              <a:t>Η ανταλλαγή πληροφορίας αφορά τη </a:t>
            </a:r>
            <a:r>
              <a:rPr lang="el-GR" b="1" dirty="0">
                <a:solidFill>
                  <a:srgbClr val="FFFF00"/>
                </a:solidFill>
              </a:rPr>
              <a:t>λειτουργική </a:t>
            </a:r>
            <a:r>
              <a:rPr lang="el-GR" b="1" dirty="0" err="1">
                <a:solidFill>
                  <a:srgbClr val="FFFF00"/>
                </a:solidFill>
              </a:rPr>
              <a:t>διαλειτουργικότητα</a:t>
            </a:r>
            <a:r>
              <a:rPr lang="el-GR" b="1" dirty="0"/>
              <a:t>, </a:t>
            </a:r>
            <a:r>
              <a:rPr lang="el-GR" dirty="0"/>
              <a:t>ενώ η δυνατότητα χρησιμοποίησής της αφορά την</a:t>
            </a:r>
            <a:r>
              <a:rPr lang="el-GR" b="1" dirty="0"/>
              <a:t> </a:t>
            </a:r>
            <a:r>
              <a:rPr lang="el-GR" b="1" dirty="0">
                <a:solidFill>
                  <a:srgbClr val="FFFF00"/>
                </a:solidFill>
              </a:rPr>
              <a:t>εννοιολογική ή σημασιολογική </a:t>
            </a:r>
            <a:r>
              <a:rPr lang="el-GR" b="1" dirty="0" err="1">
                <a:solidFill>
                  <a:srgbClr val="FFFF00"/>
                </a:solidFill>
              </a:rPr>
              <a:t>διαλειτουργικότητα</a:t>
            </a:r>
            <a:endParaRPr lang="en-US" dirty="0"/>
          </a:p>
          <a:p>
            <a:endParaRPr lang="en-US" dirty="0"/>
          </a:p>
        </p:txBody>
      </p:sp>
    </p:spTree>
    <p:extLst>
      <p:ext uri="{BB962C8B-B14F-4D97-AF65-F5344CB8AC3E}">
        <p14:creationId xmlns:p14="http://schemas.microsoft.com/office/powerpoint/2010/main" val="96522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DICOM </a:t>
            </a:r>
            <a:r>
              <a:rPr lang="el-GR"/>
              <a:t>και επικοινωνία</a:t>
            </a:r>
            <a:endParaRPr lang="en-US"/>
          </a:p>
        </p:txBody>
      </p:sp>
      <p:sp>
        <p:nvSpPr>
          <p:cNvPr id="107523" name="Rectangle 3"/>
          <p:cNvSpPr>
            <a:spLocks noGrp="1" noChangeArrowheads="1"/>
          </p:cNvSpPr>
          <p:nvPr>
            <p:ph type="body" idx="1"/>
          </p:nvPr>
        </p:nvSpPr>
        <p:spPr/>
        <p:txBody>
          <a:bodyPr/>
          <a:lstStyle/>
          <a:p>
            <a:r>
              <a:rPr lang="el-GR" dirty="0"/>
              <a:t>Κοινή γλώσσα</a:t>
            </a:r>
          </a:p>
          <a:p>
            <a:pPr lvl="1"/>
            <a:r>
              <a:rPr lang="el-GR" dirty="0" err="1"/>
              <a:t>Προτυποποιημένη</a:t>
            </a:r>
            <a:r>
              <a:rPr lang="el-GR" dirty="0"/>
              <a:t> επικοινωνία</a:t>
            </a:r>
          </a:p>
          <a:p>
            <a:endParaRPr lang="el-GR" dirty="0"/>
          </a:p>
          <a:p>
            <a:r>
              <a:rPr lang="el-GR" dirty="0"/>
              <a:t>Βασική λειτουργικότητα</a:t>
            </a:r>
          </a:p>
          <a:p>
            <a:pPr lvl="1"/>
            <a:r>
              <a:rPr lang="el-GR" dirty="0"/>
              <a:t>Αποστολή, αναζήτηση και εκτύπωση εικόνων από εξετάσεις</a:t>
            </a:r>
          </a:p>
          <a:p>
            <a:pPr lvl="1"/>
            <a:r>
              <a:rPr lang="el-GR" dirty="0"/>
              <a:t>Πρόσθετες δυνατότητες διαχείρισης</a:t>
            </a:r>
            <a:endParaRPr lang="en-US" dirty="0"/>
          </a:p>
        </p:txBody>
      </p:sp>
    </p:spTree>
    <p:extLst>
      <p:ext uri="{BB962C8B-B14F-4D97-AF65-F5344CB8AC3E}">
        <p14:creationId xmlns:p14="http://schemas.microsoft.com/office/powerpoint/2010/main" val="3599730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DICOM </a:t>
            </a:r>
            <a:r>
              <a:rPr lang="el-GR"/>
              <a:t>και επικοινωνία</a:t>
            </a:r>
            <a:endParaRPr lang="en-US"/>
          </a:p>
        </p:txBody>
      </p:sp>
      <p:sp>
        <p:nvSpPr>
          <p:cNvPr id="108547" name="Rectangle 3"/>
          <p:cNvSpPr>
            <a:spLocks noGrp="1" noChangeArrowheads="1"/>
          </p:cNvSpPr>
          <p:nvPr>
            <p:ph type="body" idx="1"/>
          </p:nvPr>
        </p:nvSpPr>
        <p:spPr/>
        <p:txBody>
          <a:bodyPr/>
          <a:lstStyle/>
          <a:p>
            <a:pPr>
              <a:lnSpc>
                <a:spcPct val="90000"/>
              </a:lnSpc>
            </a:pPr>
            <a:r>
              <a:rPr lang="el-GR" dirty="0"/>
              <a:t>Διαδικασία δύο βημάτων</a:t>
            </a:r>
          </a:p>
          <a:p>
            <a:pPr>
              <a:lnSpc>
                <a:spcPct val="90000"/>
              </a:lnSpc>
            </a:pPr>
            <a:endParaRPr lang="el-GR" dirty="0"/>
          </a:p>
          <a:p>
            <a:pPr>
              <a:lnSpc>
                <a:spcPct val="90000"/>
              </a:lnSpc>
            </a:pPr>
            <a:r>
              <a:rPr lang="en-US" dirty="0"/>
              <a:t>Negotiation</a:t>
            </a:r>
          </a:p>
          <a:p>
            <a:pPr lvl="1">
              <a:lnSpc>
                <a:spcPct val="90000"/>
              </a:lnSpc>
            </a:pPr>
            <a:r>
              <a:rPr lang="el-GR" dirty="0"/>
              <a:t>Καθορισμός του είδους των δεδομένων που θα μεταφερθούν</a:t>
            </a:r>
          </a:p>
          <a:p>
            <a:pPr>
              <a:lnSpc>
                <a:spcPct val="90000"/>
              </a:lnSpc>
            </a:pPr>
            <a:endParaRPr lang="el-GR" dirty="0"/>
          </a:p>
          <a:p>
            <a:pPr>
              <a:lnSpc>
                <a:spcPct val="90000"/>
              </a:lnSpc>
            </a:pPr>
            <a:r>
              <a:rPr lang="en-US" dirty="0"/>
              <a:t>Exchange</a:t>
            </a:r>
          </a:p>
          <a:p>
            <a:pPr lvl="1">
              <a:lnSpc>
                <a:spcPct val="90000"/>
              </a:lnSpc>
            </a:pPr>
            <a:r>
              <a:rPr lang="el-GR" dirty="0"/>
              <a:t>Μεταφορά των δεδομένων</a:t>
            </a:r>
          </a:p>
          <a:p>
            <a:pPr>
              <a:lnSpc>
                <a:spcPct val="90000"/>
              </a:lnSpc>
            </a:pPr>
            <a:endParaRPr lang="el-GR" dirty="0"/>
          </a:p>
          <a:p>
            <a:pPr>
              <a:lnSpc>
                <a:spcPct val="90000"/>
              </a:lnSpc>
            </a:pPr>
            <a:r>
              <a:rPr lang="el-GR" dirty="0"/>
              <a:t>Διατήρηση εκδόσεων (</a:t>
            </a:r>
            <a:r>
              <a:rPr lang="en-US" dirty="0"/>
              <a:t>versioning)</a:t>
            </a:r>
          </a:p>
          <a:p>
            <a:pPr>
              <a:lnSpc>
                <a:spcPct val="90000"/>
              </a:lnSpc>
            </a:pPr>
            <a:endParaRPr lang="el-GR" dirty="0"/>
          </a:p>
          <a:p>
            <a:pPr>
              <a:lnSpc>
                <a:spcPct val="90000"/>
              </a:lnSpc>
            </a:pPr>
            <a:r>
              <a:rPr lang="el-GR" dirty="0"/>
              <a:t>Μηνύματα επιβεβαίωσης (</a:t>
            </a:r>
            <a:r>
              <a:rPr lang="en-US" dirty="0"/>
              <a:t>acknowledgment</a:t>
            </a:r>
            <a:r>
              <a:rPr lang="el-GR" dirty="0"/>
              <a:t>)</a:t>
            </a:r>
            <a:endParaRPr lang="en-US" dirty="0"/>
          </a:p>
        </p:txBody>
      </p:sp>
    </p:spTree>
    <p:extLst>
      <p:ext uri="{BB962C8B-B14F-4D97-AF65-F5344CB8AC3E}">
        <p14:creationId xmlns:p14="http://schemas.microsoft.com/office/powerpoint/2010/main" val="1613047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t>DICOM Network</a:t>
            </a:r>
          </a:p>
        </p:txBody>
      </p:sp>
      <p:pic>
        <p:nvPicPr>
          <p:cNvPr id="109570"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38213" y="1752600"/>
            <a:ext cx="7256462" cy="4267200"/>
          </a:xfrm>
          <a:noFill/>
        </p:spPr>
      </p:pic>
    </p:spTree>
    <p:extLst>
      <p:ext uri="{BB962C8B-B14F-4D97-AF65-F5344CB8AC3E}">
        <p14:creationId xmlns:p14="http://schemas.microsoft.com/office/powerpoint/2010/main" val="138532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SNOMED CT</a:t>
            </a:r>
          </a:p>
        </p:txBody>
      </p:sp>
      <p:sp>
        <p:nvSpPr>
          <p:cNvPr id="5" name="Subtitle 4"/>
          <p:cNvSpPr>
            <a:spLocks noGrp="1"/>
          </p:cNvSpPr>
          <p:nvPr>
            <p:ph type="subTitle" idx="1"/>
          </p:nvPr>
        </p:nvSpPr>
        <p:spPr/>
        <p:txBody>
          <a:bodyPr/>
          <a:lstStyle/>
          <a:p>
            <a:r>
              <a:rPr lang="en-US" dirty="0"/>
              <a:t>Systematized Nomenclature of Medicine </a:t>
            </a:r>
            <a:r>
              <a:rPr lang="el-GR" dirty="0"/>
              <a:t>- </a:t>
            </a:r>
            <a:r>
              <a:rPr lang="en-US" dirty="0"/>
              <a:t>Clinical Terms</a:t>
            </a:r>
          </a:p>
        </p:txBody>
      </p:sp>
    </p:spTree>
    <p:extLst>
      <p:ext uri="{BB962C8B-B14F-4D97-AF65-F5344CB8AC3E}">
        <p14:creationId xmlns:p14="http://schemas.microsoft.com/office/powerpoint/2010/main" val="3849919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SNOMED CT</a:t>
            </a:r>
          </a:p>
        </p:txBody>
      </p:sp>
      <p:sp>
        <p:nvSpPr>
          <p:cNvPr id="3" name="Content Placeholder 2"/>
          <p:cNvSpPr>
            <a:spLocks noGrp="1"/>
          </p:cNvSpPr>
          <p:nvPr>
            <p:ph idx="1"/>
          </p:nvPr>
        </p:nvSpPr>
        <p:spPr/>
        <p:txBody>
          <a:bodyPr>
            <a:normAutofit/>
          </a:bodyPr>
          <a:lstStyle/>
          <a:p>
            <a:r>
              <a:rPr lang="en-US" dirty="0"/>
              <a:t>SNOMED CT:</a:t>
            </a:r>
            <a:r>
              <a:rPr lang="el-GR" dirty="0"/>
              <a:t> </a:t>
            </a:r>
            <a:r>
              <a:rPr lang="el-GR" b="1" dirty="0">
                <a:solidFill>
                  <a:srgbClr val="FFFF00"/>
                </a:solidFill>
              </a:rPr>
              <a:t>κλινική ορολογία</a:t>
            </a:r>
            <a:r>
              <a:rPr lang="el-GR" dirty="0">
                <a:solidFill>
                  <a:srgbClr val="FFFF00"/>
                </a:solidFill>
              </a:rPr>
              <a:t> </a:t>
            </a:r>
            <a:r>
              <a:rPr lang="el-GR" dirty="0"/>
              <a:t>η οποία παρέχει κλινικό περιεχόμενο και κοινό τρόπο έκφρασης για κλινική τεκμηρίωση και αναφορές</a:t>
            </a:r>
            <a:endParaRPr lang="en-US" dirty="0"/>
          </a:p>
          <a:p>
            <a:endParaRPr lang="el-GR" dirty="0"/>
          </a:p>
          <a:p>
            <a:r>
              <a:rPr lang="el-GR" dirty="0"/>
              <a:t>Θεωρείται ως μια από τις πιο περιεκτικές, πολύγλωσσες κλινικές ορολογίες υγειονομικής περίθαλψης στον κόσμο</a:t>
            </a:r>
          </a:p>
          <a:p>
            <a:endParaRPr lang="en-US" dirty="0"/>
          </a:p>
          <a:p>
            <a:r>
              <a:rPr lang="el-GR" dirty="0">
                <a:solidFill>
                  <a:srgbClr val="FFFF00"/>
                </a:solidFill>
              </a:rPr>
              <a:t>Χρήση: </a:t>
            </a:r>
            <a:r>
              <a:rPr lang="el-GR" dirty="0"/>
              <a:t>στην κωδικοποίηση, ανάκτηση και ανάλυση των κλινικών δεδομένων</a:t>
            </a:r>
          </a:p>
          <a:p>
            <a:endParaRPr lang="el-GR" dirty="0"/>
          </a:p>
          <a:p>
            <a:r>
              <a:rPr lang="el-GR" dirty="0"/>
              <a:t>Η ορολογία αποτελείται από έννοιες, όρους και σχέσεις με σκοπό την ακριβή αναπαράσταση της κλινικής πληροφορίας στο χώρο της υγείας</a:t>
            </a:r>
            <a:endParaRPr lang="en-US" dirty="0"/>
          </a:p>
        </p:txBody>
      </p:sp>
    </p:spTree>
    <p:extLst>
      <p:ext uri="{BB962C8B-B14F-4D97-AF65-F5344CB8AC3E}">
        <p14:creationId xmlns:p14="http://schemas.microsoft.com/office/powerpoint/2010/main" val="254364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SNOMED CT</a:t>
            </a:r>
          </a:p>
        </p:txBody>
      </p:sp>
      <p:sp>
        <p:nvSpPr>
          <p:cNvPr id="3" name="Content Placeholder 2"/>
          <p:cNvSpPr>
            <a:spLocks noGrp="1"/>
          </p:cNvSpPr>
          <p:nvPr>
            <p:ph idx="1"/>
          </p:nvPr>
        </p:nvSpPr>
        <p:spPr/>
        <p:txBody>
          <a:bodyPr>
            <a:normAutofit/>
          </a:bodyPr>
          <a:lstStyle/>
          <a:p>
            <a:r>
              <a:rPr lang="el-GR" dirty="0"/>
              <a:t>Οι περισσότερες εφαρμογές στο χώρο της υγείας εστιάζονται στη συλλογή κλινικών δεδομένων, τη συσχέτισή τους με κλινικές βάσεις γνώσης, την ανάκτηση πληροφοριών, καθώς και στο συνδυασμό δεδομένων και στην ανταλλαγή τους</a:t>
            </a:r>
          </a:p>
          <a:p>
            <a:endParaRPr lang="el-GR" dirty="0"/>
          </a:p>
          <a:p>
            <a:r>
              <a:rPr lang="el-GR" dirty="0"/>
              <a:t>Λόγω της χαοτικής μορφής και δομής του χώρου της υγείας οι πληροφορίες και τα δεδομένα μπορεί να προκύψουν από διαφορετικούς χώρους, σε διαφορετικές στιγμές και με διαφορετικό τρόπο</a:t>
            </a:r>
          </a:p>
          <a:p>
            <a:endParaRPr lang="el-GR" b="1" dirty="0"/>
          </a:p>
          <a:p>
            <a:r>
              <a:rPr lang="el-GR" b="1" dirty="0">
                <a:solidFill>
                  <a:srgbClr val="FFFF00"/>
                </a:solidFill>
              </a:rPr>
              <a:t>Το </a:t>
            </a:r>
            <a:r>
              <a:rPr lang="en-US" b="1" dirty="0">
                <a:solidFill>
                  <a:srgbClr val="FFFF00"/>
                </a:solidFill>
              </a:rPr>
              <a:t>SNOMED CT</a:t>
            </a:r>
            <a:r>
              <a:rPr lang="el-GR" b="1" dirty="0">
                <a:solidFill>
                  <a:srgbClr val="FFFF00"/>
                </a:solidFill>
              </a:rPr>
              <a:t> προσφέρει την προτυποποίηση της κλινικής πληροφορίας</a:t>
            </a:r>
            <a:endParaRPr lang="el-GR" dirty="0">
              <a:solidFill>
                <a:srgbClr val="FFFF00"/>
              </a:solidFill>
            </a:endParaRPr>
          </a:p>
          <a:p>
            <a:endParaRPr lang="el-GR" dirty="0"/>
          </a:p>
          <a:p>
            <a:r>
              <a:rPr lang="el-GR" dirty="0"/>
              <a:t>Οι εφαρμογές μπορούν να χρησιμοποιήσουν τις έννοιες, τις ιεραρχίες και τις συσχετίσεις ως κοινό έδαφος για την ανάλυση των δεδομένων</a:t>
            </a:r>
            <a:endParaRPr lang="en-US" dirty="0"/>
          </a:p>
        </p:txBody>
      </p:sp>
    </p:spTree>
    <p:extLst>
      <p:ext uri="{BB962C8B-B14F-4D97-AF65-F5344CB8AC3E}">
        <p14:creationId xmlns:p14="http://schemas.microsoft.com/office/powerpoint/2010/main" val="767735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Οφέλη </a:t>
            </a:r>
            <a:r>
              <a:rPr lang="en-US" dirty="0"/>
              <a:t>SNOMED CT</a:t>
            </a:r>
          </a:p>
        </p:txBody>
      </p:sp>
      <p:sp>
        <p:nvSpPr>
          <p:cNvPr id="3" name="Content Placeholder 2"/>
          <p:cNvSpPr>
            <a:spLocks noGrp="1"/>
          </p:cNvSpPr>
          <p:nvPr>
            <p:ph idx="1"/>
          </p:nvPr>
        </p:nvSpPr>
        <p:spPr/>
        <p:txBody>
          <a:bodyPr/>
          <a:lstStyle/>
          <a:p>
            <a:r>
              <a:rPr lang="el-GR" dirty="0"/>
              <a:t>Η παροχή αξιόπιστης, πλήρης και κατάλληλα δομημένης πληροφορίας στους επαγγελματίες υγείας (π.χ. ιατρικό ιστορικό, ασθένειες, εργαστηριακά αποτελέσματα, θεραπευτικές αγωγές, κλπ), η οποία με τη σειρά της βελτιώνει σημαντικά τα αποτελέσματα για τον ίδιο τον ασθενή</a:t>
            </a:r>
          </a:p>
          <a:p>
            <a:endParaRPr lang="en-US" dirty="0"/>
          </a:p>
          <a:p>
            <a:r>
              <a:rPr lang="el-GR" dirty="0"/>
              <a:t>Η κατάλληλη κλινική ορολογία επιτρέπει στους </a:t>
            </a:r>
            <a:r>
              <a:rPr lang="el-GR" dirty="0" err="1"/>
              <a:t>παρόχους</a:t>
            </a:r>
            <a:r>
              <a:rPr lang="el-GR" dirty="0"/>
              <a:t> υπηρεσιών υγείας να αναγνωρίζουν εύκολα τους ασθενείς βάσει της σωστής κωδικοποίησης των πληροφοριών στο φάκελό τους και συνεπώς διευκολύνουν τις αποφάσεις για την ορθότερη δυνατή θεραπευτική αγωγή</a:t>
            </a:r>
          </a:p>
          <a:p>
            <a:endParaRPr lang="en-US" dirty="0"/>
          </a:p>
          <a:p>
            <a:r>
              <a:rPr lang="el-GR" dirty="0"/>
              <a:t>Το ζήτημα της </a:t>
            </a:r>
            <a:r>
              <a:rPr lang="el-GR" dirty="0" err="1"/>
              <a:t>διαλειτουργικότητας</a:t>
            </a:r>
            <a:r>
              <a:rPr lang="el-GR" dirty="0"/>
              <a:t> και της ηλεκτρονικής ανταλλαγής αρχείων υγείας διευκολύνεται σημαντικά από το </a:t>
            </a:r>
            <a:r>
              <a:rPr lang="en-US" dirty="0"/>
              <a:t>SNOMED CT</a:t>
            </a:r>
          </a:p>
        </p:txBody>
      </p:sp>
    </p:spTree>
    <p:extLst>
      <p:ext uri="{BB962C8B-B14F-4D97-AF65-F5344CB8AC3E}">
        <p14:creationId xmlns:p14="http://schemas.microsoft.com/office/powerpoint/2010/main" val="861073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Γενικά οφέλη </a:t>
            </a:r>
            <a:r>
              <a:rPr lang="en-US" dirty="0"/>
              <a:t>SNOMED CT</a:t>
            </a:r>
          </a:p>
        </p:txBody>
      </p:sp>
      <p:sp>
        <p:nvSpPr>
          <p:cNvPr id="3" name="Content Placeholder 2"/>
          <p:cNvSpPr>
            <a:spLocks noGrp="1"/>
          </p:cNvSpPr>
          <p:nvPr>
            <p:ph idx="1"/>
          </p:nvPr>
        </p:nvSpPr>
        <p:spPr/>
        <p:txBody>
          <a:bodyPr>
            <a:normAutofit fontScale="92500" lnSpcReduction="10000"/>
          </a:bodyPr>
          <a:lstStyle/>
          <a:p>
            <a:pPr lvl="0"/>
            <a:r>
              <a:rPr lang="el-GR" b="1" dirty="0">
                <a:solidFill>
                  <a:srgbClr val="FFFF00"/>
                </a:solidFill>
              </a:rPr>
              <a:t>Γενικά οφέλη</a:t>
            </a:r>
            <a:endParaRPr lang="en-US" sz="1600" b="1" dirty="0">
              <a:solidFill>
                <a:srgbClr val="FFFF00"/>
              </a:solidFill>
            </a:endParaRPr>
          </a:p>
          <a:p>
            <a:pPr lvl="1"/>
            <a:r>
              <a:rPr lang="el-GR" dirty="0"/>
              <a:t>Αποτελεί ένα διεθνές πρότυπο με </a:t>
            </a:r>
            <a:r>
              <a:rPr lang="el-GR" dirty="0" err="1"/>
              <a:t>πολυγλωσσική</a:t>
            </a:r>
            <a:r>
              <a:rPr lang="el-GR" dirty="0"/>
              <a:t> υποστήριξη, ενώ επιτρέπει την ανάπτυξη, ανεξαρτήτου τεχνολογιών, διαπολιτισμικού φακέλου υγείας.</a:t>
            </a:r>
            <a:endParaRPr lang="en-US" sz="1400" dirty="0"/>
          </a:p>
          <a:p>
            <a:pPr lvl="1"/>
            <a:r>
              <a:rPr lang="el-GR" dirty="0"/>
              <a:t>Παρέχει μια συνεπή ορολογία σε όλο το εύρος της υγειονομικής περίθαλψης. Αυτό επιτρέπει στους ιατρούς να επικοινωνήσουν αποτελεσματικά και με ακρίβεια και αξιοπιστία.</a:t>
            </a:r>
            <a:endParaRPr lang="en-US" sz="1400" dirty="0"/>
          </a:p>
          <a:p>
            <a:pPr lvl="1"/>
            <a:r>
              <a:rPr lang="el-GR" dirty="0"/>
              <a:t>Επιτρέπει την ακριβή καταγραφή των κλινικών πληροφοριών. Με τη χρησιμοποίηση πολλαπλών περιγραφών για μια κλινική έννοια επιτρέπει την εξατομικευμένη προσαρμογή του χωρίς καμία αρνητική επίδραση στη συνέπεια της ορολογίας. </a:t>
            </a:r>
            <a:endParaRPr lang="en-US" sz="1400" dirty="0"/>
          </a:p>
          <a:p>
            <a:pPr lvl="1"/>
            <a:r>
              <a:rPr lang="el-GR" dirty="0"/>
              <a:t>Διαθέτει χαρακτηριστικά κληρονομικότητας επιτρέποντας με αυτό τον τρόπο την παροχή μιας σαφούς περιγραφής μιας έννοιας με ένα λογικό τρόπο και τη συνεπαγόμενη διευκόλυνση των υπολογιστικών συστημάτων και εφαρμογών για εφαρμογή λογικής επεξεργασίας των σχετικών δεδομένων.</a:t>
            </a:r>
            <a:endParaRPr lang="en-US" sz="1400" dirty="0"/>
          </a:p>
          <a:p>
            <a:pPr lvl="1"/>
            <a:r>
              <a:rPr lang="el-GR" dirty="0"/>
              <a:t>Είναι εύκολα επεκτάσιμο.</a:t>
            </a:r>
            <a:endParaRPr lang="en-US" sz="1400" dirty="0"/>
          </a:p>
          <a:p>
            <a:pPr lvl="1"/>
            <a:r>
              <a:rPr lang="el-GR" dirty="0"/>
              <a:t>Η καταγραφή των κλινικών στοιχείων μέσω του SNOMED-CT επιτρέπει τη συνεπή ανάκτηση, τη διαβίβαση και την ανάλυση των στοιχείων από τα αρχεία στα υγειονομικά συστήματα.</a:t>
            </a:r>
            <a:endParaRPr lang="en-US" sz="1400" dirty="0"/>
          </a:p>
          <a:p>
            <a:pPr lvl="1"/>
            <a:r>
              <a:rPr lang="el-GR" dirty="0"/>
              <a:t>Επιτρέπει τη συνεπή ανάκτηση, μετάδοση και ανάλυση κλινικών δεδομένων από ένα φάκελο υγείας.</a:t>
            </a:r>
            <a:endParaRPr lang="en-US" sz="1400" dirty="0"/>
          </a:p>
          <a:p>
            <a:endParaRPr lang="en-US" dirty="0"/>
          </a:p>
        </p:txBody>
      </p:sp>
    </p:spTree>
    <p:extLst>
      <p:ext uri="{BB962C8B-B14F-4D97-AF65-F5344CB8AC3E}">
        <p14:creationId xmlns:p14="http://schemas.microsoft.com/office/powerpoint/2010/main" val="2477732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Λειτουργικά οφέλη </a:t>
            </a:r>
            <a:r>
              <a:rPr lang="en-US" dirty="0"/>
              <a:t>SNOMED CT</a:t>
            </a:r>
          </a:p>
        </p:txBody>
      </p:sp>
      <p:sp>
        <p:nvSpPr>
          <p:cNvPr id="3" name="Content Placeholder 2"/>
          <p:cNvSpPr>
            <a:spLocks noGrp="1"/>
          </p:cNvSpPr>
          <p:nvPr>
            <p:ph idx="1"/>
          </p:nvPr>
        </p:nvSpPr>
        <p:spPr/>
        <p:txBody>
          <a:bodyPr>
            <a:normAutofit fontScale="92500" lnSpcReduction="20000"/>
          </a:bodyPr>
          <a:lstStyle/>
          <a:p>
            <a:pPr lvl="0"/>
            <a:r>
              <a:rPr lang="el-GR" b="1" dirty="0">
                <a:solidFill>
                  <a:srgbClr val="FFFF00"/>
                </a:solidFill>
              </a:rPr>
              <a:t>Λειτουργικά οφέλη</a:t>
            </a:r>
            <a:endParaRPr lang="en-US" sz="1600" b="1" dirty="0">
              <a:solidFill>
                <a:srgbClr val="FFFF00"/>
              </a:solidFill>
            </a:endParaRPr>
          </a:p>
          <a:p>
            <a:pPr lvl="1"/>
            <a:r>
              <a:rPr lang="el-GR" dirty="0"/>
              <a:t>Επιτρέπει τη σύλληψη των κλινικών πληροφοριών με την ενσωμάτωση κατάλληλων λεπτομερειών για την παροχή υγειονομικής περίθαλψης.</a:t>
            </a:r>
            <a:endParaRPr lang="en-US" sz="1400" dirty="0"/>
          </a:p>
          <a:p>
            <a:pPr lvl="1"/>
            <a:r>
              <a:rPr lang="el-GR" dirty="0"/>
              <a:t>Επιτρέπει την καταγραφή των κλινικών δεδομένων των ασθενών από διαφορετικούς ανθρώπους, σε διαφορετικές θέσεις και το συνδυασμό τους μέσα στο φάκελο των ασθενών. Αυτό διευκολύνει τη συνέχιση της περίθαλψης σε διαφορετικές τοποθεσίες και συστήματα.</a:t>
            </a:r>
            <a:endParaRPr lang="en-US" sz="1400" dirty="0"/>
          </a:p>
          <a:p>
            <a:pPr lvl="1"/>
            <a:r>
              <a:rPr lang="el-GR" dirty="0"/>
              <a:t>Μειώνει τον κίνδυνο για ανακριβή ερμηνεία των στοιχείων από τα αρχεία.</a:t>
            </a:r>
            <a:endParaRPr lang="en-US" sz="1400" dirty="0"/>
          </a:p>
          <a:p>
            <a:pPr lvl="1"/>
            <a:r>
              <a:rPr lang="el-GR" dirty="0"/>
              <a:t>Συμβάλει στη μείωση των ποσοστών λάθους και βοηθά να εξασφαλιστεί η περιεκτική καταγραφή των σχετικών δεδομένων.</a:t>
            </a:r>
            <a:endParaRPr lang="en-US" sz="1400" dirty="0"/>
          </a:p>
          <a:p>
            <a:pPr lvl="1"/>
            <a:r>
              <a:rPr lang="el-GR" dirty="0"/>
              <a:t>Μέσω της ορθής διανομής των δεδομένων μειώνει δραματικά την ανάγκη για επανάληψη π.χ. του ιατρικού ιστορικού σε κάθε νέα επίσκεψη του ασθενή.</a:t>
            </a:r>
            <a:endParaRPr lang="en-US" sz="1400" dirty="0"/>
          </a:p>
          <a:p>
            <a:pPr lvl="1"/>
            <a:r>
              <a:rPr lang="el-GR" dirty="0"/>
              <a:t>Επιτρέπει την αποδοτική αναζήτηση φακέλων υγείας και ανάκτηση της σχετικής κλινικής πληροφορίας.</a:t>
            </a:r>
            <a:endParaRPr lang="en-US" sz="1400" dirty="0"/>
          </a:p>
          <a:p>
            <a:pPr lvl="1"/>
            <a:r>
              <a:rPr lang="el-GR" dirty="0"/>
              <a:t>Διευκολύνει τη λήψη αποφάσεων στο σημείο της ανάγκης, την αυτοματοποιημένη αναγνώριση παραγόντων κινδύνου για τον ασθενή και την παρακολούθηση της απόδοσης της θεραπευτικής αγωγής και των πιθανών αρνητικών συνεπειών. Με τη χρήση του μπορούν να δημιουργηθούν κατάλληλοι αυτοματοποιημένοι συναγερμοί και υπενθυμίσεις στον ιατρό.</a:t>
            </a:r>
            <a:endParaRPr lang="en-US" sz="1400" dirty="0"/>
          </a:p>
          <a:p>
            <a:pPr lvl="1"/>
            <a:r>
              <a:rPr lang="el-GR" dirty="0"/>
              <a:t>Βοηθά στην αναγνώριση παρόμοιων περιστατικών.</a:t>
            </a:r>
            <a:endParaRPr lang="en-US" sz="1400" dirty="0"/>
          </a:p>
          <a:p>
            <a:pPr lvl="1"/>
            <a:r>
              <a:rPr lang="el-GR" dirty="0"/>
              <a:t>Βελτιώνει την αποτελεσματικότητα παρέχοντας ένα πρότυπο για τη δημιουργία κλινικών αναφορών.</a:t>
            </a:r>
            <a:endParaRPr lang="en-US" sz="1400" dirty="0"/>
          </a:p>
          <a:p>
            <a:pPr lvl="1"/>
            <a:r>
              <a:rPr lang="el-GR" dirty="0"/>
              <a:t>Επιτρέπει την επιτυχημένη διασταύρωση ιστορικών κλινικών δεδομένων.</a:t>
            </a:r>
            <a:endParaRPr lang="en-US" sz="1400" dirty="0"/>
          </a:p>
          <a:p>
            <a:endParaRPr lang="en-US" dirty="0"/>
          </a:p>
        </p:txBody>
      </p:sp>
    </p:spTree>
    <p:extLst>
      <p:ext uri="{BB962C8B-B14F-4D97-AF65-F5344CB8AC3E}">
        <p14:creationId xmlns:p14="http://schemas.microsoft.com/office/powerpoint/2010/main" val="2037926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Δευτερεύοντα οφέλη </a:t>
            </a:r>
            <a:r>
              <a:rPr lang="en-US" dirty="0"/>
              <a:t>SNOMED CT</a:t>
            </a:r>
          </a:p>
        </p:txBody>
      </p:sp>
      <p:sp>
        <p:nvSpPr>
          <p:cNvPr id="3" name="Content Placeholder 2"/>
          <p:cNvSpPr>
            <a:spLocks noGrp="1"/>
          </p:cNvSpPr>
          <p:nvPr>
            <p:ph idx="1"/>
          </p:nvPr>
        </p:nvSpPr>
        <p:spPr/>
        <p:txBody>
          <a:bodyPr/>
          <a:lstStyle/>
          <a:p>
            <a:pPr lvl="0"/>
            <a:r>
              <a:rPr lang="el-GR" b="1" dirty="0">
                <a:solidFill>
                  <a:srgbClr val="FFFF00"/>
                </a:solidFill>
              </a:rPr>
              <a:t>Δευτερεύοντα οφέλη</a:t>
            </a:r>
            <a:endParaRPr lang="en-US" sz="1600" b="1" dirty="0">
              <a:solidFill>
                <a:srgbClr val="FFFF00"/>
              </a:solidFill>
            </a:endParaRPr>
          </a:p>
          <a:p>
            <a:pPr lvl="1"/>
            <a:r>
              <a:rPr lang="el-GR" dirty="0"/>
              <a:t>Με την κατάλληλη κωδικοποίηση βοηθά την παρακολούθηση της δημόσιας υγείας (π.χ. συχνότητα εμφάνισης ασθενειών, κλπ).</a:t>
            </a:r>
            <a:endParaRPr lang="en-US" sz="1400" dirty="0"/>
          </a:p>
          <a:p>
            <a:pPr lvl="1"/>
            <a:r>
              <a:rPr lang="el-GR" dirty="0"/>
              <a:t>Επιτρέπει την εύκολη ανάλυση των δεδομένων και τη λήψη αποφάσεων και συμπερασμάτων (π.χ. ιατρική βασισμένη στα γεγονότα).</a:t>
            </a:r>
            <a:endParaRPr lang="en-US" sz="1400" dirty="0"/>
          </a:p>
          <a:p>
            <a:pPr lvl="1"/>
            <a:r>
              <a:rPr lang="el-GR" dirty="0"/>
              <a:t>Επιτρέπει τη μελέτη της αποδοτικότητας.</a:t>
            </a:r>
            <a:endParaRPr lang="en-US" sz="1400" dirty="0"/>
          </a:p>
          <a:p>
            <a:pPr lvl="1"/>
            <a:r>
              <a:rPr lang="el-GR" dirty="0"/>
              <a:t>Επιτρέπει τη μελέτη μεγάλων πληθυσμών με συνέπεια στα χρησιμοποιούμενα δεδομένα για ιατρικές έρευνες.</a:t>
            </a:r>
            <a:endParaRPr lang="en-US" sz="1400" dirty="0"/>
          </a:p>
          <a:p>
            <a:pPr lvl="1"/>
            <a:r>
              <a:rPr lang="el-GR" dirty="0"/>
              <a:t>Βοηθά στην έγκαιρη ανίχνευση των προβλημάτων και στη λήψη κατάλληλων διορθωτικών ενεργειών, μέσω της δυνατότητας μέτρησής τους.</a:t>
            </a:r>
            <a:endParaRPr lang="en-US" sz="1400" dirty="0"/>
          </a:p>
        </p:txBody>
      </p:sp>
    </p:spTree>
    <p:extLst>
      <p:ext uri="{BB962C8B-B14F-4D97-AF65-F5344CB8AC3E}">
        <p14:creationId xmlns:p14="http://schemas.microsoft.com/office/powerpoint/2010/main" val="427222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Διαλειτουργικότητα</a:t>
            </a:r>
            <a:endParaRPr lang="en-US" dirty="0"/>
          </a:p>
        </p:txBody>
      </p:sp>
      <p:sp>
        <p:nvSpPr>
          <p:cNvPr id="4" name="Rectangle 3"/>
          <p:cNvSpPr txBox="1">
            <a:spLocks noChangeArrowheads="1"/>
          </p:cNvSpPr>
          <p:nvPr/>
        </p:nvSpPr>
        <p:spPr>
          <a:xfrm>
            <a:off x="609600" y="1752600"/>
            <a:ext cx="8302625" cy="4264025"/>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lgn="just">
              <a:lnSpc>
                <a:spcPct val="90000"/>
              </a:lnSpc>
              <a:buClr>
                <a:schemeClr val="tx1"/>
              </a:buClr>
              <a:buFont typeface="Wingdings" pitchFamily="2" charset="2"/>
              <a:buNone/>
            </a:pPr>
            <a:r>
              <a:rPr lang="el-GR" dirty="0"/>
              <a:t>«Η δυνατότητα δύο ή περισσότερων συστημάτων να μπορούν να </a:t>
            </a:r>
            <a:r>
              <a:rPr lang="el-GR" b="1" dirty="0">
                <a:solidFill>
                  <a:schemeClr val="accent2"/>
                </a:solidFill>
              </a:rPr>
              <a:t>ανταλλάσσουν πληροφορία</a:t>
            </a:r>
            <a:r>
              <a:rPr lang="el-GR" dirty="0"/>
              <a:t> και να μπορούν να </a:t>
            </a:r>
            <a:r>
              <a:rPr lang="el-GR" b="1" dirty="0">
                <a:solidFill>
                  <a:srgbClr val="FFFF00"/>
                </a:solidFill>
              </a:rPr>
              <a:t>χρησιμοποιήσουν</a:t>
            </a:r>
            <a:r>
              <a:rPr lang="el-GR" dirty="0"/>
              <a:t> την πληροφορία η οποία έχει ανταλλαχθεί».     </a:t>
            </a:r>
          </a:p>
          <a:p>
            <a:pPr algn="just">
              <a:lnSpc>
                <a:spcPct val="90000"/>
              </a:lnSpc>
              <a:buClr>
                <a:schemeClr val="tx1"/>
              </a:buClr>
              <a:buFont typeface="Times New Roman" pitchFamily="18" charset="0"/>
              <a:buNone/>
            </a:pPr>
            <a:endParaRPr lang="el-GR" sz="1900" dirty="0"/>
          </a:p>
          <a:p>
            <a:pPr lvl="1" algn="just">
              <a:lnSpc>
                <a:spcPct val="90000"/>
              </a:lnSpc>
              <a:buClr>
                <a:schemeClr val="tx1"/>
              </a:buClr>
              <a:buFont typeface="Wingdings" pitchFamily="2" charset="2"/>
              <a:buNone/>
            </a:pPr>
            <a:endParaRPr lang="el-GR" sz="2000" dirty="0"/>
          </a:p>
          <a:p>
            <a:pPr algn="just">
              <a:lnSpc>
                <a:spcPct val="90000"/>
              </a:lnSpc>
              <a:buClr>
                <a:schemeClr val="tx1"/>
              </a:buClr>
              <a:buFont typeface="Times New Roman" pitchFamily="18" charset="0"/>
              <a:buNone/>
            </a:pPr>
            <a:endParaRPr lang="el-GR" sz="2100" dirty="0"/>
          </a:p>
          <a:p>
            <a:pPr algn="just">
              <a:lnSpc>
                <a:spcPct val="90000"/>
              </a:lnSpc>
              <a:buClr>
                <a:schemeClr val="tx1"/>
              </a:buClr>
              <a:buFont typeface="Times New Roman" pitchFamily="18" charset="0"/>
              <a:buNone/>
            </a:pPr>
            <a:endParaRPr lang="el-GR" sz="2100" dirty="0"/>
          </a:p>
          <a:p>
            <a:pPr lvl="1" algn="just">
              <a:lnSpc>
                <a:spcPct val="90000"/>
              </a:lnSpc>
              <a:buClr>
                <a:schemeClr val="tx1"/>
              </a:buClr>
              <a:buFont typeface="Wingdings" pitchFamily="2" charset="2"/>
              <a:buNone/>
            </a:pPr>
            <a:r>
              <a:rPr lang="en-US" sz="2000" dirty="0"/>
              <a:t> </a:t>
            </a:r>
            <a:endParaRPr lang="el-GR" sz="2000" dirty="0"/>
          </a:p>
          <a:p>
            <a:pPr algn="just">
              <a:lnSpc>
                <a:spcPct val="90000"/>
              </a:lnSpc>
              <a:buClr>
                <a:schemeClr val="tx1"/>
              </a:buClr>
              <a:buFont typeface="Times New Roman" pitchFamily="18" charset="0"/>
              <a:buNone/>
            </a:pPr>
            <a:endParaRPr lang="el-GR" sz="2100" dirty="0"/>
          </a:p>
          <a:p>
            <a:pPr algn="just">
              <a:lnSpc>
                <a:spcPct val="90000"/>
              </a:lnSpc>
              <a:buClr>
                <a:schemeClr val="tx1"/>
              </a:buClr>
              <a:buFont typeface="Wingdings" pitchFamily="2" charset="2"/>
              <a:buNone/>
            </a:pPr>
            <a:endParaRPr lang="el-GR" sz="2100" dirty="0"/>
          </a:p>
          <a:p>
            <a:pPr algn="just">
              <a:lnSpc>
                <a:spcPct val="90000"/>
              </a:lnSpc>
              <a:buClr>
                <a:schemeClr val="tx1"/>
              </a:buClr>
              <a:buFont typeface="Times New Roman" pitchFamily="18" charset="0"/>
              <a:buNone/>
            </a:pPr>
            <a:endParaRPr lang="el-GR" sz="2100" dirty="0"/>
          </a:p>
          <a:p>
            <a:pPr algn="just">
              <a:lnSpc>
                <a:spcPct val="90000"/>
              </a:lnSpc>
              <a:buClr>
                <a:schemeClr val="tx1"/>
              </a:buClr>
              <a:buFont typeface="Wingdings" pitchFamily="2" charset="2"/>
              <a:buNone/>
            </a:pPr>
            <a:endParaRPr lang="en-US" sz="2100" dirty="0"/>
          </a:p>
        </p:txBody>
      </p:sp>
      <p:sp>
        <p:nvSpPr>
          <p:cNvPr id="5" name="Rectangle 17"/>
          <p:cNvSpPr>
            <a:spLocks noChangeArrowheads="1"/>
          </p:cNvSpPr>
          <p:nvPr/>
        </p:nvSpPr>
        <p:spPr bwMode="auto">
          <a:xfrm>
            <a:off x="5562600" y="3733800"/>
            <a:ext cx="2514600" cy="609600"/>
          </a:xfrm>
          <a:prstGeom prst="rect">
            <a:avLst/>
          </a:prstGeom>
          <a:solidFill>
            <a:srgbClr val="FFFF00"/>
          </a:solidFill>
          <a:ln w="9525">
            <a:solidFill>
              <a:schemeClr val="tx1"/>
            </a:solidFill>
            <a:miter lim="800000"/>
            <a:headEnd/>
            <a:tailEnd/>
          </a:ln>
        </p:spPr>
        <p:txBody>
          <a:bodyPr wrap="none" anchor="ctr"/>
          <a:lstStyle/>
          <a:p>
            <a:pPr algn="ctr" eaLnBrk="0" hangingPunct="0">
              <a:buClr>
                <a:srgbClr val="000000"/>
              </a:buClr>
              <a:buSzPct val="100000"/>
              <a:buFont typeface="Times New Roman" pitchFamily="18" charset="0"/>
              <a:buNone/>
            </a:pPr>
            <a:r>
              <a:rPr lang="el-GR" sz="1600">
                <a:solidFill>
                  <a:srgbClr val="FF0000"/>
                </a:solidFill>
              </a:rPr>
              <a:t>Σημασιολογική </a:t>
            </a:r>
          </a:p>
          <a:p>
            <a:pPr algn="ctr" eaLnBrk="0" hangingPunct="0">
              <a:buClr>
                <a:srgbClr val="000000"/>
              </a:buClr>
              <a:buSzPct val="100000"/>
              <a:buFont typeface="Times New Roman" pitchFamily="18" charset="0"/>
              <a:buNone/>
            </a:pPr>
            <a:r>
              <a:rPr lang="el-GR" sz="1600">
                <a:solidFill>
                  <a:srgbClr val="FF0000"/>
                </a:solidFill>
              </a:rPr>
              <a:t>Διαλειτουργικότητα</a:t>
            </a:r>
            <a:endParaRPr lang="en-US" sz="1600">
              <a:solidFill>
                <a:srgbClr val="FF0000"/>
              </a:solidFill>
            </a:endParaRPr>
          </a:p>
        </p:txBody>
      </p:sp>
      <p:sp>
        <p:nvSpPr>
          <p:cNvPr id="6" name="Line 18"/>
          <p:cNvSpPr>
            <a:spLocks noChangeShapeType="1"/>
          </p:cNvSpPr>
          <p:nvPr/>
        </p:nvSpPr>
        <p:spPr bwMode="auto">
          <a:xfrm flipV="1">
            <a:off x="6858000" y="2362200"/>
            <a:ext cx="457200" cy="13716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Rectangle 16"/>
          <p:cNvSpPr>
            <a:spLocks noChangeArrowheads="1"/>
          </p:cNvSpPr>
          <p:nvPr/>
        </p:nvSpPr>
        <p:spPr bwMode="auto">
          <a:xfrm>
            <a:off x="1371600" y="4495800"/>
            <a:ext cx="2514600" cy="609600"/>
          </a:xfrm>
          <a:prstGeom prst="rect">
            <a:avLst/>
          </a:prstGeom>
          <a:solidFill>
            <a:schemeClr val="accent2"/>
          </a:solidFill>
          <a:ln w="9525">
            <a:solidFill>
              <a:schemeClr val="tx1"/>
            </a:solidFill>
            <a:miter lim="800000"/>
            <a:headEnd/>
            <a:tailEnd/>
          </a:ln>
        </p:spPr>
        <p:txBody>
          <a:bodyPr wrap="none" anchor="ctr"/>
          <a:lstStyle/>
          <a:p>
            <a:pPr algn="ctr" eaLnBrk="0" hangingPunct="0">
              <a:buClr>
                <a:srgbClr val="000000"/>
              </a:buClr>
              <a:buSzPct val="100000"/>
              <a:buFont typeface="Times New Roman" pitchFamily="18" charset="0"/>
              <a:buNone/>
            </a:pPr>
            <a:r>
              <a:rPr lang="el-GR" sz="1600" dirty="0"/>
              <a:t>Λειτουργική </a:t>
            </a:r>
          </a:p>
          <a:p>
            <a:pPr algn="ctr" eaLnBrk="0" hangingPunct="0">
              <a:buClr>
                <a:srgbClr val="000000"/>
              </a:buClr>
              <a:buSzPct val="100000"/>
              <a:buFont typeface="Times New Roman" pitchFamily="18" charset="0"/>
              <a:buNone/>
            </a:pPr>
            <a:r>
              <a:rPr lang="el-GR" sz="1600" dirty="0" err="1"/>
              <a:t>Διαλειτουργικότητα</a:t>
            </a:r>
            <a:endParaRPr lang="en-US" sz="1600" dirty="0"/>
          </a:p>
        </p:txBody>
      </p:sp>
      <p:sp>
        <p:nvSpPr>
          <p:cNvPr id="8" name="Line 19"/>
          <p:cNvSpPr>
            <a:spLocks noChangeShapeType="1"/>
          </p:cNvSpPr>
          <p:nvPr/>
        </p:nvSpPr>
        <p:spPr bwMode="auto">
          <a:xfrm flipH="1" flipV="1">
            <a:off x="2362200" y="2286000"/>
            <a:ext cx="228600" cy="2209800"/>
          </a:xfrm>
          <a:prstGeom prst="line">
            <a:avLst/>
          </a:prstGeom>
          <a:noFill/>
          <a:ln w="28575">
            <a:solidFill>
              <a:schemeClr val="accent2"/>
            </a:solidFill>
            <a:round/>
            <a:headEnd/>
            <a:tailEnd type="triangle" w="med" len="med"/>
          </a:ln>
        </p:spPr>
        <p:txBody>
          <a:bodyPr/>
          <a:lstStyle/>
          <a:p>
            <a:pPr eaLnBrk="0" hangingPunct="0">
              <a:buClr>
                <a:srgbClr val="000000"/>
              </a:buClr>
              <a:buSzPct val="100000"/>
              <a:buFont typeface="Times New Roman" charset="0"/>
              <a:buNone/>
              <a:defRPr/>
            </a:pPr>
            <a:endParaRPr lang="en-US">
              <a:latin typeface="Arial" charset="0"/>
              <a:ea typeface="+mn-ea"/>
            </a:endParaRPr>
          </a:p>
        </p:txBody>
      </p:sp>
      <p:sp>
        <p:nvSpPr>
          <p:cNvPr id="9" name="Cloud Callout 4"/>
          <p:cNvSpPr>
            <a:spLocks noChangeArrowheads="1"/>
          </p:cNvSpPr>
          <p:nvPr/>
        </p:nvSpPr>
        <p:spPr bwMode="auto">
          <a:xfrm>
            <a:off x="5105400" y="5486400"/>
            <a:ext cx="3962400" cy="1295400"/>
          </a:xfrm>
          <a:prstGeom prst="cloudCallout">
            <a:avLst>
              <a:gd name="adj1" fmla="val -8938"/>
              <a:gd name="adj2" fmla="val -131112"/>
            </a:avLst>
          </a:prstGeom>
          <a:solidFill>
            <a:srgbClr val="00B8FF"/>
          </a:solidFill>
          <a:ln w="9525">
            <a:solidFill>
              <a:schemeClr val="tx1"/>
            </a:solidFill>
            <a:round/>
            <a:headEnd/>
            <a:tailEnd/>
          </a:ln>
        </p:spPr>
        <p:txBody>
          <a:bodyPr/>
          <a:lstStyle/>
          <a:p>
            <a:pPr algn="ctr" eaLnBrk="0" hangingPunct="0">
              <a:buClr>
                <a:srgbClr val="000000"/>
              </a:buClr>
              <a:buSzPct val="100000"/>
              <a:buFont typeface="Times New Roman" pitchFamily="18" charset="0"/>
              <a:buNone/>
            </a:pPr>
            <a:r>
              <a:rPr lang="el-GR" sz="1800" dirty="0"/>
              <a:t>Προαπαιτούμενο: αυτόματη επεξεργασία δεδομένων</a:t>
            </a:r>
            <a:endParaRPr lang="en-US" sz="1800" dirty="0"/>
          </a:p>
        </p:txBody>
      </p:sp>
    </p:spTree>
    <p:extLst>
      <p:ext uri="{BB962C8B-B14F-4D97-AF65-F5344CB8AC3E}">
        <p14:creationId xmlns:p14="http://schemas.microsoft.com/office/powerpoint/2010/main" val="1610078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Άλλα οφέλη </a:t>
            </a:r>
            <a:r>
              <a:rPr lang="en-US" dirty="0"/>
              <a:t>SNOMED CT</a:t>
            </a:r>
          </a:p>
        </p:txBody>
      </p:sp>
      <p:sp>
        <p:nvSpPr>
          <p:cNvPr id="3" name="Content Placeholder 2"/>
          <p:cNvSpPr>
            <a:spLocks noGrp="1"/>
          </p:cNvSpPr>
          <p:nvPr>
            <p:ph idx="1"/>
          </p:nvPr>
        </p:nvSpPr>
        <p:spPr/>
        <p:txBody>
          <a:bodyPr/>
          <a:lstStyle/>
          <a:p>
            <a:pPr lvl="0"/>
            <a:r>
              <a:rPr lang="el-GR" b="1" dirty="0">
                <a:solidFill>
                  <a:srgbClr val="FFFF00"/>
                </a:solidFill>
              </a:rPr>
              <a:t>Διάχυση πληροφοριών</a:t>
            </a:r>
            <a:endParaRPr lang="en-US" sz="1600" b="1" dirty="0">
              <a:solidFill>
                <a:srgbClr val="FFFF00"/>
              </a:solidFill>
            </a:endParaRPr>
          </a:p>
          <a:p>
            <a:pPr lvl="1"/>
            <a:r>
              <a:rPr lang="el-GR" dirty="0"/>
              <a:t>Μπορεί να χρησιμοποιηθεί για την ανταλλαγή και διάχυση των στοιχείων ανάλυσης (π.χ. πόσες χειρουργικές επεμβάσεις καρκίνου εκτελούνται και αν οι συγκεκριμένες επεμβάσεις έχουν καθοριστική σημασία στη μακροπρόθεσμη επιβίωση και την υποτροπή του καρκίνου, κλπ). Είναι φανερό πως μια τέτοιου επιπέδου ανάλυση θα είναι ανεκτίμητη όταν εμπλουτιστεί από τα ανάλογα στοιχεία. Με την κοινή κωδικοποίηση των κλινικών δεδομένων μπορούν στη συνέχεια να πραγματοποιηθούν διεθνείς συγκρίσεις και αναλύσεις, να αποτιμηθούν θεραπείες και να εμφανιστούν οι βέλτιστες πρακτικές.</a:t>
            </a:r>
            <a:endParaRPr lang="en-US" sz="1400" dirty="0"/>
          </a:p>
          <a:p>
            <a:pPr lvl="1"/>
            <a:r>
              <a:rPr lang="el-GR" dirty="0"/>
              <a:t>Βοηθά τη διοίκηση των οργανισμών υγείας στη διαχείριση της γνώσης με τη χρήση μιας σταθερής και κωδικοποιημένης πληροφορίας. Η κληρονομικότητα που διαθέτει μπορεί να χρησιμοποιηθεί για παράδειγμα για τη συλλογή και συνάθροιση παρόμοιων κλινικών πληροφοριών και γνώσης.</a:t>
            </a:r>
            <a:endParaRPr lang="en-US" sz="1400" dirty="0"/>
          </a:p>
          <a:p>
            <a:endParaRPr lang="en-US" dirty="0"/>
          </a:p>
        </p:txBody>
      </p:sp>
    </p:spTree>
    <p:extLst>
      <p:ext uri="{BB962C8B-B14F-4D97-AF65-F5344CB8AC3E}">
        <p14:creationId xmlns:p14="http://schemas.microsoft.com/office/powerpoint/2010/main" val="685740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SNOMED CT v.3</a:t>
            </a:r>
          </a:p>
        </p:txBody>
      </p:sp>
      <p:sp>
        <p:nvSpPr>
          <p:cNvPr id="3" name="Content Placeholder 2"/>
          <p:cNvSpPr>
            <a:spLocks noGrp="1"/>
          </p:cNvSpPr>
          <p:nvPr>
            <p:ph idx="1"/>
          </p:nvPr>
        </p:nvSpPr>
        <p:spPr>
          <a:xfrm>
            <a:off x="381000" y="1066800"/>
            <a:ext cx="8686800" cy="5943600"/>
          </a:xfrm>
        </p:spPr>
        <p:txBody>
          <a:bodyPr>
            <a:normAutofit fontScale="85000" lnSpcReduction="20000"/>
          </a:bodyPr>
          <a:lstStyle/>
          <a:p>
            <a:r>
              <a:rPr lang="el-GR" b="1" dirty="0"/>
              <a:t>310.000 όροι </a:t>
            </a:r>
            <a:r>
              <a:rPr lang="el-GR" dirty="0"/>
              <a:t>που χρησιμοποιούνται στην ιατρική και κτηνιατρική πράξη</a:t>
            </a:r>
          </a:p>
          <a:p>
            <a:r>
              <a:rPr lang="el-GR" b="1" dirty="0"/>
              <a:t>11 κύριοι άξονες </a:t>
            </a:r>
            <a:r>
              <a:rPr lang="el-GR" dirty="0"/>
              <a:t>(ονομάζονται «</a:t>
            </a:r>
            <a:r>
              <a:rPr lang="en-US" dirty="0"/>
              <a:t>modules</a:t>
            </a:r>
            <a:r>
              <a:rPr lang="el-GR" dirty="0"/>
              <a:t>») και συμβολίζονται με τα παρακάτω γράμματα:</a:t>
            </a:r>
            <a:endParaRPr lang="en-US" dirty="0"/>
          </a:p>
          <a:p>
            <a:pPr lvl="1"/>
            <a:r>
              <a:rPr lang="el-GR" b="1" dirty="0">
                <a:solidFill>
                  <a:srgbClr val="FFFF00"/>
                </a:solidFill>
              </a:rPr>
              <a:t>Τ </a:t>
            </a:r>
            <a:r>
              <a:rPr lang="el-GR" dirty="0">
                <a:solidFill>
                  <a:srgbClr val="FFFF00"/>
                </a:solidFill>
              </a:rPr>
              <a:t>για τοπογραφία</a:t>
            </a:r>
            <a:r>
              <a:rPr lang="el-GR" dirty="0"/>
              <a:t>: Περιγράφει τα μέρη του ανθρώπινου σώματος, όργανα και περιοχές.</a:t>
            </a:r>
            <a:endParaRPr lang="en-US" dirty="0"/>
          </a:p>
          <a:p>
            <a:pPr lvl="1"/>
            <a:r>
              <a:rPr lang="el-GR" b="1" dirty="0">
                <a:solidFill>
                  <a:srgbClr val="FFFF00"/>
                </a:solidFill>
              </a:rPr>
              <a:t>Μ </a:t>
            </a:r>
            <a:r>
              <a:rPr lang="el-GR" dirty="0">
                <a:solidFill>
                  <a:srgbClr val="FFFF00"/>
                </a:solidFill>
              </a:rPr>
              <a:t>για μορφολογία: </a:t>
            </a:r>
            <a:r>
              <a:rPr lang="el-GR" dirty="0"/>
              <a:t>Αναφέρεται σε εκ γενετής προσκληθείσες ανατομικές και κυτταρικές αλλοιώσεις. Σε αυτό τον άξονα περιέχεται και όλη η ορολογία μορφολογίας των όγκων, η οποία περιγράφεται και στη Διεθνή Ταξινόμηση Ογκολογικών Νοσημάτων (</a:t>
            </a:r>
            <a:r>
              <a:rPr lang="en-US" dirty="0"/>
              <a:t>ICD</a:t>
            </a:r>
            <a:r>
              <a:rPr lang="el-GR" dirty="0"/>
              <a:t>-0).</a:t>
            </a:r>
            <a:endParaRPr lang="en-US" dirty="0"/>
          </a:p>
          <a:p>
            <a:pPr lvl="1"/>
            <a:r>
              <a:rPr lang="en-US" b="1" dirty="0">
                <a:solidFill>
                  <a:srgbClr val="FFFF00"/>
                </a:solidFill>
              </a:rPr>
              <a:t>L </a:t>
            </a:r>
            <a:r>
              <a:rPr lang="el-GR" dirty="0">
                <a:solidFill>
                  <a:srgbClr val="FFFF00"/>
                </a:solidFill>
              </a:rPr>
              <a:t>για ζώντες οργανισμούς:</a:t>
            </a:r>
            <a:r>
              <a:rPr lang="el-GR" dirty="0"/>
              <a:t> Είναι μια ταξινόμηση ζώων και φυτών που είναι βασικά παθογόνοι </a:t>
            </a:r>
            <a:r>
              <a:rPr lang="el-GR" dirty="0">
                <a:solidFill>
                  <a:srgbClr val="FFFF00"/>
                </a:solidFill>
              </a:rPr>
              <a:t>φορείς ασθενειών.</a:t>
            </a:r>
            <a:endParaRPr lang="en-US" dirty="0">
              <a:solidFill>
                <a:srgbClr val="FFFF00"/>
              </a:solidFill>
            </a:endParaRPr>
          </a:p>
          <a:p>
            <a:pPr lvl="1"/>
            <a:r>
              <a:rPr lang="en-US" b="1" dirty="0">
                <a:solidFill>
                  <a:srgbClr val="FFFF00"/>
                </a:solidFill>
              </a:rPr>
              <a:t>C </a:t>
            </a:r>
            <a:r>
              <a:rPr lang="el-GR" dirty="0">
                <a:solidFill>
                  <a:srgbClr val="FFFF00"/>
                </a:solidFill>
              </a:rPr>
              <a:t>για χημικά, φαρμακευτικά και βιολογικά προϊόντα:</a:t>
            </a:r>
            <a:r>
              <a:rPr lang="el-GR" dirty="0"/>
              <a:t> Παρουσιάζονται οι διάφορες κατηγορίες φαρμάκων και θεραπειών, καθώς επίσης και το σύνολο των χημικών ή φυτικών ουσιών που έχουν ιατρικές εφαρμογές.</a:t>
            </a:r>
            <a:endParaRPr lang="en-US" dirty="0"/>
          </a:p>
          <a:p>
            <a:pPr lvl="1"/>
            <a:r>
              <a:rPr lang="el-GR" b="1" dirty="0">
                <a:solidFill>
                  <a:srgbClr val="FFFF00"/>
                </a:solidFill>
              </a:rPr>
              <a:t>Α </a:t>
            </a:r>
            <a:r>
              <a:rPr lang="el-GR" dirty="0">
                <a:solidFill>
                  <a:srgbClr val="FFFF00"/>
                </a:solidFill>
              </a:rPr>
              <a:t>για φυσικούς παράγοντες, δυνάμεις και δραστηριότητες:</a:t>
            </a:r>
            <a:r>
              <a:rPr lang="el-GR" dirty="0"/>
              <a:t> Περιέχει έναν κατάλογο από δραστηριότητες, εργαλεία και συσκευές που σχετίζονται με ασθένειες και τραύματα.</a:t>
            </a:r>
            <a:endParaRPr lang="en-US" dirty="0"/>
          </a:p>
          <a:p>
            <a:pPr lvl="1"/>
            <a:r>
              <a:rPr lang="en-US" b="1" dirty="0">
                <a:solidFill>
                  <a:srgbClr val="FFFF00"/>
                </a:solidFill>
              </a:rPr>
              <a:t>J </a:t>
            </a:r>
            <a:r>
              <a:rPr lang="el-GR" dirty="0">
                <a:solidFill>
                  <a:srgbClr val="FFFF00"/>
                </a:solidFill>
              </a:rPr>
              <a:t>για την επαγγελματική απασχόληση:</a:t>
            </a:r>
            <a:r>
              <a:rPr lang="el-GR" dirty="0"/>
              <a:t> Χρησιμοποιείται για την κωδικοποίηση των επαγγελμάτων σύμφωνα με την ταξινόμηση που έχει καθιερωθεί από το </a:t>
            </a:r>
            <a:r>
              <a:rPr lang="en-US" dirty="0"/>
              <a:t>International </a:t>
            </a:r>
            <a:r>
              <a:rPr lang="en-US" dirty="0" err="1"/>
              <a:t>Labour</a:t>
            </a:r>
            <a:r>
              <a:rPr lang="en-US" dirty="0"/>
              <a:t> Office</a:t>
            </a:r>
            <a:r>
              <a:rPr lang="el-GR" dirty="0"/>
              <a:t> (</a:t>
            </a:r>
            <a:r>
              <a:rPr lang="en-US" dirty="0"/>
              <a:t>ILO</a:t>
            </a:r>
            <a:r>
              <a:rPr lang="el-GR" dirty="0"/>
              <a:t>).</a:t>
            </a:r>
            <a:endParaRPr lang="en-US" dirty="0"/>
          </a:p>
          <a:p>
            <a:pPr lvl="1"/>
            <a:r>
              <a:rPr lang="en-US" b="1" dirty="0">
                <a:solidFill>
                  <a:srgbClr val="FFFF00"/>
                </a:solidFill>
              </a:rPr>
              <a:t>S </a:t>
            </a:r>
            <a:r>
              <a:rPr lang="el-GR" dirty="0">
                <a:solidFill>
                  <a:srgbClr val="FFFF00"/>
                </a:solidFill>
              </a:rPr>
              <a:t>για το κοινωνικό περιβάλλον:</a:t>
            </a:r>
            <a:r>
              <a:rPr lang="el-GR" dirty="0"/>
              <a:t> Προσφέρει μια λίστα από κοινωνικές συνθήκες που παρουσιάζουν σημαντικό ιατρικό ενδιαφέρον.</a:t>
            </a:r>
            <a:endParaRPr lang="en-US" dirty="0"/>
          </a:p>
          <a:p>
            <a:pPr lvl="1"/>
            <a:r>
              <a:rPr lang="en-US" b="1" dirty="0">
                <a:solidFill>
                  <a:srgbClr val="FFFF00"/>
                </a:solidFill>
              </a:rPr>
              <a:t>D </a:t>
            </a:r>
            <a:r>
              <a:rPr lang="el-GR" dirty="0">
                <a:solidFill>
                  <a:srgbClr val="FFFF00"/>
                </a:solidFill>
              </a:rPr>
              <a:t>για τους ασθενείς:</a:t>
            </a:r>
            <a:r>
              <a:rPr lang="el-GR" dirty="0"/>
              <a:t> Περιγράφει τις ασθένειες και τους συνδυασμούς σημείων και συμπτωμάτων. Επιπλέον, δίνει τις αντιστοιχίες με τους διαγνωστικούς όρους που περιέχονται στο </a:t>
            </a:r>
            <a:r>
              <a:rPr lang="en-US" dirty="0"/>
              <a:t>ICD</a:t>
            </a:r>
            <a:r>
              <a:rPr lang="el-GR" dirty="0"/>
              <a:t>-9-</a:t>
            </a:r>
            <a:r>
              <a:rPr lang="en-US" dirty="0"/>
              <a:t>CM</a:t>
            </a:r>
            <a:r>
              <a:rPr lang="el-GR" dirty="0"/>
              <a:t>.</a:t>
            </a:r>
            <a:endParaRPr lang="en-US" dirty="0"/>
          </a:p>
          <a:p>
            <a:pPr lvl="1"/>
            <a:r>
              <a:rPr lang="en-US" b="1" dirty="0">
                <a:solidFill>
                  <a:srgbClr val="FFFF00"/>
                </a:solidFill>
              </a:rPr>
              <a:t>P </a:t>
            </a:r>
            <a:r>
              <a:rPr lang="el-GR" dirty="0">
                <a:solidFill>
                  <a:srgbClr val="FFFF00"/>
                </a:solidFill>
              </a:rPr>
              <a:t>για το σύνολο των υγειονομικών διαδικασιών: </a:t>
            </a:r>
            <a:r>
              <a:rPr lang="el-GR" dirty="0"/>
              <a:t>Παρουσιάζει τις διοικητικές, διαγνωστικές και θεραπευτικές δραστηριότητες που χρησιμοποιούνται για την πρόληψη και θεραπεία των ασθενειών.</a:t>
            </a:r>
            <a:endParaRPr lang="en-US" dirty="0"/>
          </a:p>
          <a:p>
            <a:pPr lvl="1"/>
            <a:r>
              <a:rPr lang="en-US" b="1" dirty="0">
                <a:solidFill>
                  <a:srgbClr val="FFFF00"/>
                </a:solidFill>
              </a:rPr>
              <a:t>G </a:t>
            </a:r>
            <a:r>
              <a:rPr lang="el-GR" dirty="0">
                <a:solidFill>
                  <a:srgbClr val="FFFF00"/>
                </a:solidFill>
              </a:rPr>
              <a:t>για την εκτέλεση διασυνδέσεων και τροποποιήσεων:</a:t>
            </a:r>
            <a:r>
              <a:rPr lang="el-GR" dirty="0"/>
              <a:t> Καθορίζει έναν κατάλογο όρων που χρησιμοποιούνται για το χαρακτηρισμό ή τη διασύνδεση όρων που ανήκουν σε διαφορετικές κατηγορίες.</a:t>
            </a:r>
            <a:endParaRPr lang="en-US" dirty="0"/>
          </a:p>
          <a:p>
            <a:endParaRPr lang="en-US" dirty="0"/>
          </a:p>
        </p:txBody>
      </p:sp>
    </p:spTree>
    <p:extLst>
      <p:ext uri="{BB962C8B-B14F-4D97-AF65-F5344CB8AC3E}">
        <p14:creationId xmlns:p14="http://schemas.microsoft.com/office/powerpoint/2010/main" val="1933258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Παραδείγματα</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0814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
          <p:cNvSpPr>
            <a:spLocks noGrp="1" noChangeArrowheads="1"/>
          </p:cNvSpPr>
          <p:nvPr>
            <p:ph type="title" idx="4294967295"/>
          </p:nvPr>
        </p:nvSpPr>
        <p:spPr>
          <a:xfrm>
            <a:off x="144462" y="228600"/>
            <a:ext cx="8999538" cy="917575"/>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700" b="1" dirty="0">
                <a:latin typeface="ArialMT" pitchFamily="32" charset="0"/>
              </a:rPr>
              <a:t>Ιεραρχική δομή του διεθνούς συστήματος ταξινόμησης SNOMED</a:t>
            </a:r>
          </a:p>
        </p:txBody>
      </p:sp>
      <p:grpSp>
        <p:nvGrpSpPr>
          <p:cNvPr id="146434" name="Group 2"/>
          <p:cNvGrpSpPr>
            <a:grpSpLocks/>
          </p:cNvGrpSpPr>
          <p:nvPr/>
        </p:nvGrpSpPr>
        <p:grpSpPr bwMode="auto">
          <a:xfrm>
            <a:off x="609600" y="1804988"/>
            <a:ext cx="7770813" cy="4519612"/>
            <a:chOff x="384" y="1137"/>
            <a:chExt cx="4895" cy="2847"/>
          </a:xfrm>
        </p:grpSpPr>
        <p:sp>
          <p:nvSpPr>
            <p:cNvPr id="146435" name="Rectangle 3"/>
            <p:cNvSpPr>
              <a:spLocks noChangeArrowheads="1"/>
            </p:cNvSpPr>
            <p:nvPr/>
          </p:nvSpPr>
          <p:spPr bwMode="auto">
            <a:xfrm>
              <a:off x="684" y="1137"/>
              <a:ext cx="1598" cy="421"/>
            </a:xfrm>
            <a:prstGeom prst="rect">
              <a:avLst/>
            </a:prstGeom>
            <a:solidFill>
              <a:srgbClr val="FFFFFF"/>
            </a:solidFill>
            <a:ln w="9360">
              <a:solidFill>
                <a:schemeClr val="tx2"/>
              </a:solidFill>
              <a:miter lim="800000"/>
              <a:headEnd/>
              <a:tailEnd/>
            </a:ln>
          </p:spPr>
          <p:txBody>
            <a:bodyPr lIns="90000" tIns="46800" rIns="90000" bIns="46800"/>
            <a:lstStyle/>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Τ-20000</a:t>
              </a:r>
            </a:p>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Αναπνευστικό Σύστημα</a:t>
              </a:r>
            </a:p>
          </p:txBody>
        </p:sp>
        <p:sp>
          <p:nvSpPr>
            <p:cNvPr id="146436" name="Line 4"/>
            <p:cNvSpPr>
              <a:spLocks noChangeShapeType="1"/>
            </p:cNvSpPr>
            <p:nvPr/>
          </p:nvSpPr>
          <p:spPr bwMode="auto">
            <a:xfrm flipH="1">
              <a:off x="983" y="1559"/>
              <a:ext cx="502" cy="317"/>
            </a:xfrm>
            <a:prstGeom prst="line">
              <a:avLst/>
            </a:prstGeom>
            <a:noFill/>
            <a:ln w="9360">
              <a:solidFill>
                <a:schemeClr val="tx2"/>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6437" name="Line 5"/>
            <p:cNvSpPr>
              <a:spLocks noChangeShapeType="1"/>
            </p:cNvSpPr>
            <p:nvPr/>
          </p:nvSpPr>
          <p:spPr bwMode="auto">
            <a:xfrm>
              <a:off x="1782" y="1559"/>
              <a:ext cx="500" cy="423"/>
            </a:xfrm>
            <a:prstGeom prst="line">
              <a:avLst/>
            </a:prstGeom>
            <a:noFill/>
            <a:ln w="9360">
              <a:solidFill>
                <a:schemeClr val="tx2"/>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6438" name="Rectangle 6"/>
            <p:cNvSpPr>
              <a:spLocks noChangeArrowheads="1"/>
            </p:cNvSpPr>
            <p:nvPr/>
          </p:nvSpPr>
          <p:spPr bwMode="auto">
            <a:xfrm>
              <a:off x="384" y="1876"/>
              <a:ext cx="999" cy="423"/>
            </a:xfrm>
            <a:prstGeom prst="rect">
              <a:avLst/>
            </a:prstGeom>
            <a:solidFill>
              <a:srgbClr val="FFFFFF"/>
            </a:solidFill>
            <a:ln w="9360">
              <a:solidFill>
                <a:schemeClr val="tx2"/>
              </a:solidFill>
              <a:miter lim="800000"/>
              <a:headEnd/>
              <a:tailEnd/>
            </a:ln>
          </p:spPr>
          <p:txBody>
            <a:bodyPr lIns="90000" tIns="46800" rIns="90000" bIns="46800"/>
            <a:lstStyle/>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Τ-25000</a:t>
              </a:r>
            </a:p>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Τραχεία</a:t>
              </a:r>
            </a:p>
          </p:txBody>
        </p:sp>
        <p:sp>
          <p:nvSpPr>
            <p:cNvPr id="146439" name="Rectangle 7"/>
            <p:cNvSpPr>
              <a:spLocks noChangeArrowheads="1"/>
            </p:cNvSpPr>
            <p:nvPr/>
          </p:nvSpPr>
          <p:spPr bwMode="auto">
            <a:xfrm>
              <a:off x="1883" y="1982"/>
              <a:ext cx="1100" cy="421"/>
            </a:xfrm>
            <a:prstGeom prst="rect">
              <a:avLst/>
            </a:prstGeom>
            <a:solidFill>
              <a:srgbClr val="FFFFFF"/>
            </a:solidFill>
            <a:ln w="9360">
              <a:solidFill>
                <a:schemeClr val="tx2"/>
              </a:solidFill>
              <a:miter lim="800000"/>
              <a:headEnd/>
              <a:tailEnd/>
            </a:ln>
          </p:spPr>
          <p:txBody>
            <a:bodyPr lIns="90000" tIns="46800" rIns="90000" bIns="46800"/>
            <a:lstStyle/>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Τ-28000</a:t>
              </a:r>
            </a:p>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Πνεύμονας</a:t>
              </a:r>
            </a:p>
          </p:txBody>
        </p:sp>
        <p:sp>
          <p:nvSpPr>
            <p:cNvPr id="146440" name="Line 8"/>
            <p:cNvSpPr>
              <a:spLocks noChangeShapeType="1"/>
            </p:cNvSpPr>
            <p:nvPr/>
          </p:nvSpPr>
          <p:spPr bwMode="auto">
            <a:xfrm flipH="1">
              <a:off x="2181" y="2403"/>
              <a:ext cx="502" cy="317"/>
            </a:xfrm>
            <a:prstGeom prst="line">
              <a:avLst/>
            </a:prstGeom>
            <a:noFill/>
            <a:ln w="9360">
              <a:solidFill>
                <a:schemeClr val="tx2"/>
              </a:solidFill>
              <a:miter lim="800000"/>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6441" name="Line 9"/>
            <p:cNvSpPr>
              <a:spLocks noChangeShapeType="1"/>
            </p:cNvSpPr>
            <p:nvPr/>
          </p:nvSpPr>
          <p:spPr bwMode="auto">
            <a:xfrm>
              <a:off x="2682" y="2403"/>
              <a:ext cx="500" cy="317"/>
            </a:xfrm>
            <a:prstGeom prst="line">
              <a:avLst/>
            </a:prstGeom>
            <a:noFill/>
            <a:ln w="9360">
              <a:solidFill>
                <a:schemeClr val="tx2"/>
              </a:solidFill>
              <a:miter lim="800000"/>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6442" name="Rectangle 10"/>
            <p:cNvSpPr>
              <a:spLocks noChangeArrowheads="1"/>
            </p:cNvSpPr>
            <p:nvPr/>
          </p:nvSpPr>
          <p:spPr bwMode="auto">
            <a:xfrm>
              <a:off x="1083" y="2720"/>
              <a:ext cx="1299" cy="421"/>
            </a:xfrm>
            <a:prstGeom prst="rect">
              <a:avLst/>
            </a:prstGeom>
            <a:solidFill>
              <a:srgbClr val="FFFFFF"/>
            </a:solidFill>
            <a:ln w="9360">
              <a:solidFill>
                <a:schemeClr val="tx2"/>
              </a:solidFill>
              <a:miter lim="800000"/>
              <a:headEnd/>
              <a:tailEnd/>
            </a:ln>
          </p:spPr>
          <p:txBody>
            <a:bodyPr lIns="90000" tIns="46800" rIns="90000" bIns="46800"/>
            <a:lstStyle/>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Τ-28100</a:t>
              </a:r>
            </a:p>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Δεξιός πνεύμονας</a:t>
              </a:r>
            </a:p>
          </p:txBody>
        </p:sp>
        <p:sp>
          <p:nvSpPr>
            <p:cNvPr id="146443" name="Rectangle 11"/>
            <p:cNvSpPr>
              <a:spLocks noChangeArrowheads="1"/>
            </p:cNvSpPr>
            <p:nvPr/>
          </p:nvSpPr>
          <p:spPr bwMode="auto">
            <a:xfrm>
              <a:off x="2682" y="2720"/>
              <a:ext cx="1499" cy="421"/>
            </a:xfrm>
            <a:prstGeom prst="rect">
              <a:avLst/>
            </a:prstGeom>
            <a:solidFill>
              <a:srgbClr val="FFFFFF"/>
            </a:solidFill>
            <a:ln w="9360">
              <a:solidFill>
                <a:schemeClr val="tx2"/>
              </a:solidFill>
              <a:miter lim="800000"/>
              <a:headEnd/>
              <a:tailEnd/>
            </a:ln>
          </p:spPr>
          <p:txBody>
            <a:bodyPr lIns="90000" tIns="46800" rIns="90000" bIns="46800"/>
            <a:lstStyle/>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Τ-28500</a:t>
              </a:r>
            </a:p>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Αριστερός πνεύμονας</a:t>
              </a:r>
            </a:p>
          </p:txBody>
        </p:sp>
        <p:sp>
          <p:nvSpPr>
            <p:cNvPr id="146444" name="Line 12"/>
            <p:cNvSpPr>
              <a:spLocks noChangeShapeType="1"/>
            </p:cNvSpPr>
            <p:nvPr/>
          </p:nvSpPr>
          <p:spPr bwMode="auto">
            <a:xfrm flipH="1">
              <a:off x="3081" y="3141"/>
              <a:ext cx="402" cy="212"/>
            </a:xfrm>
            <a:prstGeom prst="line">
              <a:avLst/>
            </a:prstGeom>
            <a:noFill/>
            <a:ln w="9360">
              <a:solidFill>
                <a:schemeClr val="tx2"/>
              </a:solidFill>
              <a:miter lim="800000"/>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6445" name="Line 13"/>
            <p:cNvSpPr>
              <a:spLocks noChangeShapeType="1"/>
            </p:cNvSpPr>
            <p:nvPr/>
          </p:nvSpPr>
          <p:spPr bwMode="auto">
            <a:xfrm>
              <a:off x="3482" y="3141"/>
              <a:ext cx="699" cy="212"/>
            </a:xfrm>
            <a:prstGeom prst="line">
              <a:avLst/>
            </a:prstGeom>
            <a:noFill/>
            <a:ln w="9360">
              <a:solidFill>
                <a:schemeClr val="tx2"/>
              </a:solidFill>
              <a:miter lim="800000"/>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6446" name="Rectangle 14"/>
            <p:cNvSpPr>
              <a:spLocks noChangeArrowheads="1"/>
            </p:cNvSpPr>
            <p:nvPr/>
          </p:nvSpPr>
          <p:spPr bwMode="auto">
            <a:xfrm>
              <a:off x="2183" y="3354"/>
              <a:ext cx="1399" cy="632"/>
            </a:xfrm>
            <a:prstGeom prst="rect">
              <a:avLst/>
            </a:prstGeom>
            <a:solidFill>
              <a:srgbClr val="FFFFFF"/>
            </a:solidFill>
            <a:ln w="9360">
              <a:solidFill>
                <a:schemeClr val="tx2"/>
              </a:solidFill>
              <a:miter lim="800000"/>
              <a:headEnd/>
              <a:tailEnd/>
            </a:ln>
          </p:spPr>
          <p:txBody>
            <a:bodyPr lIns="90000" tIns="46800" rIns="90000" bIns="46800"/>
            <a:lstStyle/>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Τ-28520</a:t>
              </a:r>
            </a:p>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Βάση του αριστερού πνεύμονα</a:t>
              </a:r>
            </a:p>
          </p:txBody>
        </p:sp>
        <p:sp>
          <p:nvSpPr>
            <p:cNvPr id="146447" name="Rectangle 15"/>
            <p:cNvSpPr>
              <a:spLocks noChangeArrowheads="1"/>
            </p:cNvSpPr>
            <p:nvPr/>
          </p:nvSpPr>
          <p:spPr bwMode="auto">
            <a:xfrm>
              <a:off x="3781" y="3354"/>
              <a:ext cx="1499" cy="632"/>
            </a:xfrm>
            <a:prstGeom prst="rect">
              <a:avLst/>
            </a:prstGeom>
            <a:solidFill>
              <a:srgbClr val="FFFFFF"/>
            </a:solidFill>
            <a:ln w="9360">
              <a:solidFill>
                <a:schemeClr val="tx2"/>
              </a:solidFill>
              <a:miter lim="800000"/>
              <a:headEnd/>
              <a:tailEnd/>
            </a:ln>
          </p:spPr>
          <p:txBody>
            <a:bodyPr lIns="90000" tIns="46800" rIns="90000" bIns="46800"/>
            <a:lstStyle/>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Τ-28530</a:t>
              </a:r>
            </a:p>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Πύλη του αριστερού</a:t>
              </a:r>
            </a:p>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200">
                  <a:solidFill>
                    <a:schemeClr val="bg1"/>
                  </a:solidFill>
                  <a:latin typeface="Times New Roman" pitchFamily="18" charset="0"/>
                  <a:ea typeface="MS Mincho" pitchFamily="49" charset="-128"/>
                </a:rPr>
                <a:t>πνεύμονα</a:t>
              </a:r>
            </a:p>
          </p:txBody>
        </p:sp>
      </p:grpSp>
    </p:spTree>
    <p:extLst>
      <p:ext uri="{BB962C8B-B14F-4D97-AF65-F5344CB8AC3E}">
        <p14:creationId xmlns:p14="http://schemas.microsoft.com/office/powerpoint/2010/main" val="20672252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Grp="1" noChangeArrowheads="1"/>
          </p:cNvSpPr>
          <p:nvPr>
            <p:ph type="title" idx="4294967295"/>
          </p:nvPr>
        </p:nvSpPr>
        <p:spPr>
          <a:xfrm>
            <a:off x="609600" y="301625"/>
            <a:ext cx="8229600" cy="841375"/>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Ο κα</a:t>
            </a:r>
            <a:r>
              <a:rPr lang="en-US" dirty="0" err="1"/>
              <a:t>νόν</a:t>
            </a:r>
            <a:r>
              <a:rPr lang="en-US" dirty="0"/>
              <a:t>ας...</a:t>
            </a:r>
          </a:p>
        </p:txBody>
      </p:sp>
      <p:sp>
        <p:nvSpPr>
          <p:cNvPr id="148482" name="Rectangle 2"/>
          <p:cNvSpPr>
            <a:spLocks noGrp="1" noChangeArrowheads="1"/>
          </p:cNvSpPr>
          <p:nvPr>
            <p:ph type="body" idx="4294967295"/>
          </p:nvPr>
        </p:nvSpPr>
        <p:spPr>
          <a:xfrm>
            <a:off x="609600" y="1752600"/>
            <a:ext cx="8305800" cy="4271963"/>
          </a:xfrm>
        </p:spPr>
        <p:txBody>
          <a:bodyPr/>
          <a:lstStyle/>
          <a:p>
            <a:pPr marL="339725" indent="-339725">
              <a:buClr>
                <a:srgbClr val="336699"/>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500"/>
              <a:t>Με μια απλή διατύπωση της μορφής</a:t>
            </a:r>
          </a:p>
          <a:p>
            <a:pPr marL="339725" indent="-339725" algn="ctr">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500"/>
              <a:t>Τ + Μ + F + E = D</a:t>
            </a:r>
          </a:p>
          <a:p>
            <a:pPr marL="339725" indent="-339725">
              <a:buClr>
                <a:srgbClr val="336699"/>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500"/>
              <a:t>χρησιμοποιώντας τους κατάλληλους όρους από κάθε κατηγορία, μπορεί να τυποποιηθεί η παρακάτω έκφραση:</a:t>
            </a:r>
          </a:p>
          <a:p>
            <a:pPr marL="739775" lvl="1" indent="-339725">
              <a:buClr>
                <a:srgbClr val="336699"/>
              </a:buClr>
              <a:buFont typeface="Lucida Grande"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100"/>
              <a:t>Σε μια συγκεκριμένη τοπογραφική περιοχή (Τ) υπάρχει μια ειδική μορφολογική αλλοίωση (Μ), συσχετιζόμενη με μια ορισμένη δυσλειτουργία (F), που οφείλεται σε ένα συγκεκριμένο αιτιολογικό παράγοντα (Ε). Το σύνολο όλων αυτών των στοιχείων προσδιορίζει μια ασθένεια ή σύνδρομο D</a:t>
            </a:r>
          </a:p>
        </p:txBody>
      </p:sp>
    </p:spTree>
    <p:extLst>
      <p:ext uri="{BB962C8B-B14F-4D97-AF65-F5344CB8AC3E}">
        <p14:creationId xmlns:p14="http://schemas.microsoft.com/office/powerpoint/2010/main" val="8357269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Grp="1" noChangeArrowheads="1"/>
          </p:cNvSpPr>
          <p:nvPr>
            <p:ph type="title" idx="4294967295"/>
          </p:nvPr>
        </p:nvSpPr>
        <p:spPr>
          <a:xfrm>
            <a:off x="39688" y="685800"/>
            <a:ext cx="2438400" cy="4648200"/>
          </a:xfrm>
        </p:spPr>
        <p:txBody>
          <a:bodyPr anchor="b"/>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100" dirty="0" err="1"/>
              <a:t>Συνήθεις</a:t>
            </a:r>
            <a:r>
              <a:rPr lang="en-AU" sz="2100" dirty="0"/>
              <a:t> χαρα</a:t>
            </a:r>
            <a:r>
              <a:rPr lang="en-AU" sz="2100" dirty="0" err="1"/>
              <a:t>κτηρισμοί</a:t>
            </a:r>
            <a:r>
              <a:rPr lang="en-AU" sz="2100" dirty="0"/>
              <a:t> ια</a:t>
            </a:r>
            <a:r>
              <a:rPr lang="en-AU" sz="2100" dirty="0" err="1"/>
              <a:t>τρικής</a:t>
            </a:r>
            <a:r>
              <a:rPr lang="en-AU" sz="2100" dirty="0"/>
              <a:t> π</a:t>
            </a:r>
            <a:r>
              <a:rPr lang="en-AU" sz="2100" dirty="0" err="1"/>
              <a:t>ληροφορί</a:t>
            </a:r>
            <a:r>
              <a:rPr lang="en-AU" sz="2100" dirty="0"/>
              <a:t>ας στην ιατρική</a:t>
            </a:r>
            <a:br>
              <a:rPr lang="el-GR" sz="2100" dirty="0"/>
            </a:br>
            <a:r>
              <a:rPr lang="en-AU" sz="2100" dirty="0"/>
              <a:t>π</a:t>
            </a:r>
            <a:r>
              <a:rPr lang="en-AU" sz="2100" dirty="0" err="1"/>
              <a:t>ράξη</a:t>
            </a:r>
            <a:endParaRPr lang="en-AU" sz="2100" dirty="0"/>
          </a:p>
        </p:txBody>
      </p:sp>
      <p:pic>
        <p:nvPicPr>
          <p:cNvPr id="1505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1000"/>
            <a:ext cx="6705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7430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57200" y="0"/>
            <a:ext cx="8229600" cy="1169987"/>
          </a:xfrm>
        </p:spPr>
        <p:txBody>
          <a:bodyPr/>
          <a:lstStyle/>
          <a:p>
            <a:r>
              <a:rPr lang="el-GR" dirty="0" err="1"/>
              <a:t>Διαλειτουργικότητα</a:t>
            </a:r>
            <a:r>
              <a:rPr lang="el-GR" dirty="0"/>
              <a:t> #2</a:t>
            </a:r>
            <a:endParaRPr lang="en-US" dirty="0"/>
          </a:p>
        </p:txBody>
      </p:sp>
      <p:sp>
        <p:nvSpPr>
          <p:cNvPr id="59394" name="Rectangle 3"/>
          <p:cNvSpPr>
            <a:spLocks noGrp="1" noChangeArrowheads="1"/>
          </p:cNvSpPr>
          <p:nvPr>
            <p:ph type="body" idx="1"/>
          </p:nvPr>
        </p:nvSpPr>
        <p:spPr>
          <a:xfrm>
            <a:off x="455613" y="1598613"/>
            <a:ext cx="8229600" cy="4911725"/>
          </a:xfrm>
        </p:spPr>
        <p:txBody>
          <a:bodyPr/>
          <a:lstStyle/>
          <a:p>
            <a:pPr algn="just">
              <a:lnSpc>
                <a:spcPct val="90000"/>
              </a:lnSpc>
              <a:buClrTx/>
            </a:pPr>
            <a:r>
              <a:rPr lang="el-GR" sz="2800" u="sng" dirty="0"/>
              <a:t>Δύο «επίπεδα» </a:t>
            </a:r>
            <a:r>
              <a:rPr lang="el-GR" sz="2800" u="sng" dirty="0" err="1"/>
              <a:t>διαλειτουργικότητας</a:t>
            </a:r>
            <a:r>
              <a:rPr lang="en-US" sz="2800" dirty="0"/>
              <a:t>:</a:t>
            </a:r>
            <a:endParaRPr lang="en-US" b="1" dirty="0"/>
          </a:p>
          <a:p>
            <a:pPr lvl="1" algn="just">
              <a:lnSpc>
                <a:spcPct val="90000"/>
              </a:lnSpc>
              <a:buClrTx/>
            </a:pPr>
            <a:endParaRPr lang="el-GR" sz="2300" b="1" dirty="0">
              <a:solidFill>
                <a:schemeClr val="accent2"/>
              </a:solidFill>
            </a:endParaRPr>
          </a:p>
          <a:p>
            <a:pPr lvl="1" algn="just">
              <a:lnSpc>
                <a:spcPct val="90000"/>
              </a:lnSpc>
              <a:buClrTx/>
            </a:pPr>
            <a:r>
              <a:rPr lang="el-GR" sz="2300" b="1" dirty="0">
                <a:solidFill>
                  <a:schemeClr val="accent2"/>
                </a:solidFill>
              </a:rPr>
              <a:t>Λειτουργική </a:t>
            </a:r>
            <a:r>
              <a:rPr lang="el-GR" sz="2300" b="1" dirty="0" err="1">
                <a:solidFill>
                  <a:schemeClr val="accent2"/>
                </a:solidFill>
              </a:rPr>
              <a:t>διαλειτουργικότητα</a:t>
            </a:r>
            <a:r>
              <a:rPr lang="en-US" sz="2300" dirty="0"/>
              <a:t>: H </a:t>
            </a:r>
            <a:r>
              <a:rPr lang="el-GR" sz="2300" dirty="0"/>
              <a:t>ικανότητα </a:t>
            </a:r>
            <a:r>
              <a:rPr lang="el-GR" sz="2300" b="1" dirty="0"/>
              <a:t>δύο ή περισσότερων</a:t>
            </a:r>
            <a:r>
              <a:rPr lang="el-GR" sz="2300" dirty="0"/>
              <a:t> συστημάτων να </a:t>
            </a:r>
            <a:r>
              <a:rPr lang="el-GR" sz="2300" b="1" dirty="0"/>
              <a:t>ανταλλάσσουν </a:t>
            </a:r>
            <a:r>
              <a:rPr lang="el-GR" sz="2300" dirty="0"/>
              <a:t>πληροφορία</a:t>
            </a:r>
            <a:endParaRPr lang="en-US" sz="2300" dirty="0"/>
          </a:p>
          <a:p>
            <a:pPr lvl="1" algn="just">
              <a:lnSpc>
                <a:spcPct val="90000"/>
              </a:lnSpc>
              <a:buClrTx/>
            </a:pPr>
            <a:endParaRPr lang="en-US" sz="2300" b="1" dirty="0">
              <a:solidFill>
                <a:srgbClr val="CC3300"/>
              </a:solidFill>
            </a:endParaRPr>
          </a:p>
          <a:p>
            <a:pPr lvl="1" algn="just">
              <a:lnSpc>
                <a:spcPct val="90000"/>
              </a:lnSpc>
              <a:buClrTx/>
            </a:pPr>
            <a:r>
              <a:rPr lang="el-GR" sz="2300" b="1" dirty="0">
                <a:solidFill>
                  <a:srgbClr val="FFFF00"/>
                </a:solidFill>
              </a:rPr>
              <a:t>Σημασιολογική </a:t>
            </a:r>
            <a:r>
              <a:rPr lang="el-GR" sz="2300" b="1" dirty="0" err="1">
                <a:solidFill>
                  <a:srgbClr val="FFFF00"/>
                </a:solidFill>
              </a:rPr>
              <a:t>διαλειτουργικότητα</a:t>
            </a:r>
            <a:r>
              <a:rPr lang="en-US" sz="2300" dirty="0">
                <a:solidFill>
                  <a:srgbClr val="FFFF00"/>
                </a:solidFill>
              </a:rPr>
              <a:t>: </a:t>
            </a:r>
            <a:r>
              <a:rPr lang="el-GR" sz="2300" dirty="0"/>
              <a:t>Η ικανότητα </a:t>
            </a:r>
            <a:r>
              <a:rPr lang="el-GR" sz="2300" b="1" dirty="0"/>
              <a:t>ερμηνείας</a:t>
            </a:r>
            <a:r>
              <a:rPr lang="el-GR" sz="2300" dirty="0"/>
              <a:t>, </a:t>
            </a:r>
            <a:r>
              <a:rPr lang="el-GR" sz="2300" b="1" dirty="0"/>
              <a:t>κατανόησης</a:t>
            </a:r>
            <a:r>
              <a:rPr lang="el-GR" sz="2300" dirty="0"/>
              <a:t> και</a:t>
            </a:r>
            <a:r>
              <a:rPr lang="en-US" sz="2300" dirty="0"/>
              <a:t> </a:t>
            </a:r>
            <a:r>
              <a:rPr lang="el-GR" sz="2300" b="1" dirty="0"/>
              <a:t>χρησιμοποίησης</a:t>
            </a:r>
            <a:r>
              <a:rPr lang="el-GR" sz="2300" dirty="0"/>
              <a:t> της πληροφορίας η οποία έχει ανταλλαχθεί</a:t>
            </a:r>
          </a:p>
          <a:p>
            <a:pPr algn="just">
              <a:lnSpc>
                <a:spcPct val="90000"/>
              </a:lnSpc>
              <a:buClr>
                <a:schemeClr val="tx1"/>
              </a:buClr>
              <a:buFont typeface="Times New Roman" pitchFamily="18" charset="0"/>
              <a:buNone/>
            </a:pPr>
            <a:endParaRPr lang="el-GR" sz="2300" dirty="0"/>
          </a:p>
          <a:p>
            <a:pPr algn="just">
              <a:lnSpc>
                <a:spcPct val="90000"/>
              </a:lnSpc>
              <a:buClr>
                <a:schemeClr val="tx1"/>
              </a:buClr>
              <a:buFont typeface="Times New Roman" pitchFamily="18" charset="0"/>
              <a:buNone/>
            </a:pPr>
            <a:endParaRPr lang="el-GR" sz="2600" dirty="0"/>
          </a:p>
          <a:p>
            <a:pPr lvl="1" algn="just">
              <a:lnSpc>
                <a:spcPct val="90000"/>
              </a:lnSpc>
              <a:buClr>
                <a:schemeClr val="tx1"/>
              </a:buClr>
              <a:buFont typeface="Wingdings" pitchFamily="2" charset="2"/>
              <a:buNone/>
            </a:pPr>
            <a:r>
              <a:rPr lang="en-US" sz="2200" dirty="0"/>
              <a:t> </a:t>
            </a:r>
            <a:endParaRPr lang="el-GR" sz="2200" dirty="0"/>
          </a:p>
          <a:p>
            <a:pPr algn="just">
              <a:lnSpc>
                <a:spcPct val="90000"/>
              </a:lnSpc>
              <a:buClr>
                <a:schemeClr val="tx1"/>
              </a:buClr>
              <a:buFont typeface="Times New Roman" pitchFamily="18" charset="0"/>
              <a:buNone/>
            </a:pPr>
            <a:endParaRPr lang="el-GR" sz="2600" dirty="0"/>
          </a:p>
          <a:p>
            <a:pPr algn="just">
              <a:lnSpc>
                <a:spcPct val="90000"/>
              </a:lnSpc>
              <a:buClr>
                <a:schemeClr val="tx1"/>
              </a:buClr>
              <a:buFont typeface="Wingdings" pitchFamily="2" charset="2"/>
              <a:buNone/>
            </a:pPr>
            <a:endParaRPr lang="el-GR" sz="2600" dirty="0"/>
          </a:p>
          <a:p>
            <a:pPr algn="just">
              <a:lnSpc>
                <a:spcPct val="90000"/>
              </a:lnSpc>
              <a:buClr>
                <a:schemeClr val="tx1"/>
              </a:buClr>
              <a:buFont typeface="Times New Roman" pitchFamily="18" charset="0"/>
              <a:buNone/>
            </a:pPr>
            <a:endParaRPr lang="el-GR" sz="2600" dirty="0"/>
          </a:p>
          <a:p>
            <a:pPr algn="just">
              <a:lnSpc>
                <a:spcPct val="90000"/>
              </a:lnSpc>
              <a:buClr>
                <a:schemeClr val="tx1"/>
              </a:buClr>
              <a:buFont typeface="Wingdings" pitchFamily="2" charset="2"/>
              <a:buNone/>
            </a:pPr>
            <a:endParaRPr lang="en-US" sz="2600" dirty="0"/>
          </a:p>
        </p:txBody>
      </p:sp>
      <p:sp>
        <p:nvSpPr>
          <p:cNvPr id="59395" name="Cloud Callout 4"/>
          <p:cNvSpPr>
            <a:spLocks noChangeArrowheads="1"/>
          </p:cNvSpPr>
          <p:nvPr/>
        </p:nvSpPr>
        <p:spPr bwMode="auto">
          <a:xfrm>
            <a:off x="5105400" y="5486400"/>
            <a:ext cx="3962400" cy="1295400"/>
          </a:xfrm>
          <a:prstGeom prst="cloudCallout">
            <a:avLst>
              <a:gd name="adj1" fmla="val -38654"/>
              <a:gd name="adj2" fmla="val -92434"/>
            </a:avLst>
          </a:prstGeom>
          <a:solidFill>
            <a:srgbClr val="00B8FF"/>
          </a:solidFill>
          <a:ln w="9525">
            <a:solidFill>
              <a:schemeClr val="tx1"/>
            </a:solidFill>
            <a:round/>
            <a:headEnd/>
            <a:tailEnd/>
          </a:ln>
        </p:spPr>
        <p:txBody>
          <a:bodyPr/>
          <a:lstStyle/>
          <a:p>
            <a:pPr algn="ctr" eaLnBrk="0" hangingPunct="0">
              <a:buClr>
                <a:srgbClr val="000000"/>
              </a:buClr>
              <a:buSzPct val="100000"/>
              <a:buFont typeface="Times New Roman" pitchFamily="18" charset="0"/>
              <a:buNone/>
            </a:pPr>
            <a:r>
              <a:rPr lang="el-GR" sz="1800" dirty="0"/>
              <a:t>Προαπαιτούμενο: αυτόματη επεξεργασία δεδομένων</a:t>
            </a:r>
            <a:endParaRPr lang="en-US" sz="1800" dirty="0"/>
          </a:p>
        </p:txBody>
      </p:sp>
    </p:spTree>
    <p:extLst>
      <p:ext uri="{BB962C8B-B14F-4D97-AF65-F5344CB8AC3E}">
        <p14:creationId xmlns:p14="http://schemas.microsoft.com/office/powerpoint/2010/main" val="299330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Διαλειτουργικότητα</a:t>
            </a:r>
            <a:endParaRPr lang="en-US" dirty="0"/>
          </a:p>
        </p:txBody>
      </p:sp>
      <p:sp>
        <p:nvSpPr>
          <p:cNvPr id="3" name="Content Placeholder 2"/>
          <p:cNvSpPr>
            <a:spLocks noGrp="1"/>
          </p:cNvSpPr>
          <p:nvPr>
            <p:ph idx="1"/>
          </p:nvPr>
        </p:nvSpPr>
        <p:spPr/>
        <p:txBody>
          <a:bodyPr>
            <a:normAutofit fontScale="92500" lnSpcReduction="10000"/>
          </a:bodyPr>
          <a:lstStyle/>
          <a:p>
            <a:r>
              <a:rPr lang="el-GR" b="1" dirty="0">
                <a:solidFill>
                  <a:srgbClr val="FFFF00"/>
                </a:solidFill>
              </a:rPr>
              <a:t>Τέσσερα βασικά επίπεδα </a:t>
            </a:r>
            <a:r>
              <a:rPr lang="el-GR" b="1" dirty="0" err="1">
                <a:solidFill>
                  <a:srgbClr val="FFFF00"/>
                </a:solidFill>
              </a:rPr>
              <a:t>διαλειτουργικότητας</a:t>
            </a:r>
            <a:r>
              <a:rPr lang="el-GR" dirty="0"/>
              <a:t>, ώστε να είναι δυνατή η ολοκλήρωση πληροφοριακών συστημάτων υγείας:</a:t>
            </a:r>
            <a:endParaRPr lang="en-US" dirty="0"/>
          </a:p>
          <a:p>
            <a:pPr lvl="1"/>
            <a:r>
              <a:rPr lang="el-GR" b="1" dirty="0">
                <a:solidFill>
                  <a:srgbClr val="FFFF00"/>
                </a:solidFill>
              </a:rPr>
              <a:t>Τεχνικό:</a:t>
            </a:r>
            <a:r>
              <a:rPr lang="el-GR" dirty="0"/>
              <a:t> αφορά τη διασύνδεση των χρησιμοποιούμενων υπολογιστών και υπηρεσιών και τη διευκόλυνση των ανεξάρτητων συστημάτων για να ανταλλάσσουν τις σχετικές με την υγεία πληροφορίες. Αυτό το επίπεδο περιλαμβάνει θέματα όπως οι «ανοικτές» </a:t>
            </a:r>
            <a:r>
              <a:rPr lang="el-GR" dirty="0" err="1"/>
              <a:t>διεπαφές</a:t>
            </a:r>
            <a:r>
              <a:rPr lang="el-GR" dirty="0"/>
              <a:t>, οι υπηρεσίες διασύνδεσης, η ολοκλήρωση των δεδομένων και η χρήση ενδιάμεσων εφαρμογών, η παρουσίαση και ανταλλαγή δεδομένων, η δυνατότητα πρόσβασης και οι υπηρεσίες σχετικές με την ασφάλεια των δεδομένων.</a:t>
            </a:r>
            <a:endParaRPr lang="en-US" dirty="0"/>
          </a:p>
          <a:p>
            <a:pPr lvl="1"/>
            <a:r>
              <a:rPr lang="el-GR" b="1" dirty="0">
                <a:solidFill>
                  <a:srgbClr val="FFFF00"/>
                </a:solidFill>
              </a:rPr>
              <a:t>Σημασιολογικό:</a:t>
            </a:r>
            <a:r>
              <a:rPr lang="el-GR" dirty="0"/>
              <a:t> υπονοεί όχι μόνο τη δυνατότητα των συστημάτων να ανταλλάσσουν δεδομένα, αλλά και να μπορούν να τα κατανοήσουν. Αφορά επομένως τη δυνατότητα ανταλλαγής, κατανόησης και πράξης σε σχέση με τις πληροφορίες υγείας που μεταδόθηκαν.</a:t>
            </a:r>
            <a:endParaRPr lang="en-US" dirty="0"/>
          </a:p>
          <a:p>
            <a:pPr lvl="1"/>
            <a:r>
              <a:rPr lang="el-GR" b="1" dirty="0">
                <a:solidFill>
                  <a:srgbClr val="FFFF00"/>
                </a:solidFill>
              </a:rPr>
              <a:t>Οργανωτικό:</a:t>
            </a:r>
            <a:r>
              <a:rPr lang="el-GR" dirty="0"/>
              <a:t> αφορά τον καθορισμό των απαραίτητων επιχειρησιακών στόχων και των διαδικασιών για την προώθηση της συνεργασίας μεταξύ των υπηρεσιών και των φορέων παροχής υπηρεσιών υγειονομικής περίθαλψης που επιθυμούν να ανταλλάξουν πληροφορίες αλλά έχουν διαφορετικές εσωτερικές δομές και διαδικασίες.</a:t>
            </a:r>
            <a:endParaRPr lang="en-US" dirty="0"/>
          </a:p>
          <a:p>
            <a:pPr lvl="1"/>
            <a:r>
              <a:rPr lang="el-GR" b="1" dirty="0">
                <a:solidFill>
                  <a:srgbClr val="FFFF00"/>
                </a:solidFill>
              </a:rPr>
              <a:t>Νομικό:</a:t>
            </a:r>
            <a:r>
              <a:rPr lang="el-GR" dirty="0"/>
              <a:t> σχετίζεται με την ανάπτυξη του κατάλληλου νομικού πλαισίου για να επιτρέψει την ασφαλή πρόσβαση και την επεξεργασία των πληροφοριών των ασθενών που μεταφέρονται ηλεκτρονικά.</a:t>
            </a:r>
            <a:endParaRPr lang="en-US" dirty="0"/>
          </a:p>
        </p:txBody>
      </p:sp>
    </p:spTree>
    <p:extLst>
      <p:ext uri="{BB962C8B-B14F-4D97-AF65-F5344CB8AC3E}">
        <p14:creationId xmlns:p14="http://schemas.microsoft.com/office/powerpoint/2010/main" val="177451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3"/>
          <p:cNvGrpSpPr>
            <a:grpSpLocks/>
          </p:cNvGrpSpPr>
          <p:nvPr/>
        </p:nvGrpSpPr>
        <p:grpSpPr bwMode="auto">
          <a:xfrm>
            <a:off x="0" y="0"/>
            <a:ext cx="9143999" cy="6705600"/>
            <a:chOff x="1521" y="6844"/>
            <a:chExt cx="6452" cy="3060"/>
          </a:xfrm>
        </p:grpSpPr>
        <p:pic>
          <p:nvPicPr>
            <p:cNvPr id="5" name="Picture 4" descr="RHealth_PanelA-Without-RH-Fina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 y="6844"/>
              <a:ext cx="3200" cy="22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Health_PanelB-With_RH-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 y="6844"/>
              <a:ext cx="3212" cy="2298"/>
            </a:xfrm>
            <a:prstGeom prst="rect">
              <a:avLst/>
            </a:prstGeom>
            <a:noFill/>
            <a:extLst>
              <a:ext uri="{909E8E84-426E-40DD-AFC4-6F175D3DCCD1}">
                <a14:hiddenFill xmlns:a14="http://schemas.microsoft.com/office/drawing/2010/main">
                  <a:solidFill>
                    <a:srgbClr val="FFFFFF"/>
                  </a:solidFill>
                </a14:hiddenFill>
              </a:ext>
            </a:extLst>
          </p:spPr>
        </p:pic>
        <p:sp>
          <p:nvSpPr>
            <p:cNvPr id="7" name="Curved Up Arrow 6"/>
            <p:cNvSpPr>
              <a:spLocks noChangeArrowheads="1"/>
            </p:cNvSpPr>
            <p:nvPr/>
          </p:nvSpPr>
          <p:spPr bwMode="auto">
            <a:xfrm>
              <a:off x="2961" y="9184"/>
              <a:ext cx="3765" cy="720"/>
            </a:xfrm>
            <a:prstGeom prst="curvedUpArrow">
              <a:avLst>
                <a:gd name="adj1" fmla="val 34861"/>
                <a:gd name="adj2" fmla="val 69722"/>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rot="0" vert="horz" wrap="square" lIns="91440" tIns="45720" rIns="91440" bIns="45720" anchor="ctr" anchorCtr="0" upright="1">
              <a:noAutofit/>
            </a:bodyPr>
            <a:lstStyle/>
            <a:p>
              <a:endParaRPr lang="en-US"/>
            </a:p>
          </p:txBody>
        </p:sp>
      </p:grpSp>
    </p:spTree>
    <p:extLst>
      <p:ext uri="{BB962C8B-B14F-4D97-AF65-F5344CB8AC3E}">
        <p14:creationId xmlns:p14="http://schemas.microsoft.com/office/powerpoint/2010/main" val="2979690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blue_heartbeat_2010_410</Template>
  <TotalTime>13418</TotalTime>
  <Words>5169</Words>
  <Application>Microsoft Macintosh PowerPoint</Application>
  <PresentationFormat>Προβολή στην οθόνη (4:3)</PresentationFormat>
  <Paragraphs>469</Paragraphs>
  <Slides>65</Slides>
  <Notes>13</Notes>
  <HiddenSlides>1</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65</vt:i4>
      </vt:variant>
    </vt:vector>
  </HeadingPairs>
  <TitlesOfParts>
    <vt:vector size="75" baseType="lpstr">
      <vt:lpstr>Arial</vt:lpstr>
      <vt:lpstr>Arial Black</vt:lpstr>
      <vt:lpstr>ArialMT</vt:lpstr>
      <vt:lpstr>Calibri</vt:lpstr>
      <vt:lpstr>Courier New</vt:lpstr>
      <vt:lpstr>Lucida Grande</vt:lpstr>
      <vt:lpstr>Symbol</vt:lpstr>
      <vt:lpstr>Times New Roman</vt:lpstr>
      <vt:lpstr>Wingdings</vt:lpstr>
      <vt:lpstr>Perspective</vt:lpstr>
      <vt:lpstr>ΠΛΗΡΟΦΟΡΙΚΗ ΥΓΕΙΑΣ</vt:lpstr>
      <vt:lpstr>Διαλειτουργικότητα</vt:lpstr>
      <vt:lpstr>Παρουσίαση του PowerPoint</vt:lpstr>
      <vt:lpstr>Επίπεδα διαλειτουργικότητας</vt:lpstr>
      <vt:lpstr>Διαλειτουργικότητα</vt:lpstr>
      <vt:lpstr>Διαλειτουργικότητα</vt:lpstr>
      <vt:lpstr>Διαλειτουργικότητα #2</vt:lpstr>
      <vt:lpstr>Διαλειτουργικότητα</vt:lpstr>
      <vt:lpstr>Παρουσίαση του PowerPoint</vt:lpstr>
      <vt:lpstr>Η σημασία της διαλειτουργικότητας</vt:lpstr>
      <vt:lpstr>Παρουσίαση του PowerPoint</vt:lpstr>
      <vt:lpstr>Κύριοι άξονες διαλειτουργικότητας</vt:lpstr>
      <vt:lpstr>Κύριοι άξονες διαλειτουργικότητας</vt:lpstr>
      <vt:lpstr>Διαλειτουργικότητα ΗΦΥ</vt:lpstr>
      <vt:lpstr>Κύριοι άξονες διαλειτουργικότητας</vt:lpstr>
      <vt:lpstr>Κωδικοποίηση - Ταξινόμηση</vt:lpstr>
      <vt:lpstr>Προβλήματα</vt:lpstr>
      <vt:lpstr>Οφέλη κωδικοποίησης</vt:lpstr>
      <vt:lpstr>Ορισμός</vt:lpstr>
      <vt:lpstr>Τι προσφέρει η Κωδικοποίηση;</vt:lpstr>
      <vt:lpstr>Τι προσφέρει η Κωδικοποίηση;</vt:lpstr>
      <vt:lpstr>Προβλήματα…</vt:lpstr>
      <vt:lpstr>Προβλήματα…</vt:lpstr>
      <vt:lpstr>Παρουσίαση του PowerPoint</vt:lpstr>
      <vt:lpstr>Ταξινόμηση</vt:lpstr>
      <vt:lpstr>Ταξινόμηση</vt:lpstr>
      <vt:lpstr>Πρότυπα</vt:lpstr>
      <vt:lpstr>Πρότυπα</vt:lpstr>
      <vt:lpstr>Διαλειτουργικότητα και πρότυπα</vt:lpstr>
      <vt:lpstr>Περιοχές τυποποίησης</vt:lpstr>
      <vt:lpstr>Κατηγορίες προτύπων</vt:lpstr>
      <vt:lpstr>HL-7</vt:lpstr>
      <vt:lpstr>HL-7</vt:lpstr>
      <vt:lpstr>HL-7</vt:lpstr>
      <vt:lpstr>HL-7</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DICOM</vt:lpstr>
      <vt:lpstr>DICOM</vt:lpstr>
      <vt:lpstr>DICOM</vt:lpstr>
      <vt:lpstr>Το πρότυπο DICOM</vt:lpstr>
      <vt:lpstr>Το πρότυπο DICOM</vt:lpstr>
      <vt:lpstr>Το πρότυπο DICOM</vt:lpstr>
      <vt:lpstr>Χαρακτηριστικά του DICOM</vt:lpstr>
      <vt:lpstr>DICOM και επικοινωνία</vt:lpstr>
      <vt:lpstr>DICOM και επικοινωνία</vt:lpstr>
      <vt:lpstr>DICOM Network</vt:lpstr>
      <vt:lpstr>SNOMED CT</vt:lpstr>
      <vt:lpstr>SNOMED CT</vt:lpstr>
      <vt:lpstr>SNOMED CT</vt:lpstr>
      <vt:lpstr>Οφέλη SNOMED CT</vt:lpstr>
      <vt:lpstr>Γενικά οφέλη SNOMED CT</vt:lpstr>
      <vt:lpstr>Λειτουργικά οφέλη SNOMED CT</vt:lpstr>
      <vt:lpstr>Δευτερεύοντα οφέλη SNOMED CT</vt:lpstr>
      <vt:lpstr>Άλλα οφέλη SNOMED CT</vt:lpstr>
      <vt:lpstr>SNOMED CT v.3</vt:lpstr>
      <vt:lpstr>Παραδείγματα</vt:lpstr>
      <vt:lpstr>Ιεραρχική δομή του διεθνούς συστήματος ταξινόμησης SNOMED</vt:lpstr>
      <vt:lpstr>Ο κανόνας...</vt:lpstr>
      <vt:lpstr>Συνήθεις χαρακτηρισμοί ιατρικής πληροφορίας στην ιατρική πράξη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ΠΛΗΡΟΦΟΡΙΚΗ ΥΓΕΙΑΣ</dc:title>
  <dc:creator>Yiannis</dc:creator>
  <cp:lastModifiedBy>Aggelos Georgoulas</cp:lastModifiedBy>
  <cp:revision>80</cp:revision>
  <cp:lastPrinted>2012-12-05T13:27:00Z</cp:lastPrinted>
  <dcterms:created xsi:type="dcterms:W3CDTF">2012-10-19T13:34:45Z</dcterms:created>
  <dcterms:modified xsi:type="dcterms:W3CDTF">2023-10-12T15:37:38Z</dcterms:modified>
</cp:coreProperties>
</file>